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</p:sldMasterIdLst>
  <p:notesMasterIdLst>
    <p:notesMasterId r:id="rId10"/>
  </p:notesMasterIdLst>
  <p:sldIdLst>
    <p:sldId id="262" r:id="rId3"/>
    <p:sldId id="264" r:id="rId4"/>
    <p:sldId id="263" r:id="rId5"/>
    <p:sldId id="258" r:id="rId6"/>
    <p:sldId id="259" r:id="rId7"/>
    <p:sldId id="260" r:id="rId8"/>
    <p:sldId id="26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ocuments\John\DigitaliBiz\FAA_NextGen\NextGen%20Investment%20Portfolio\White%20House%20Briefing%20Support_Historical%20NextGen%20Funding%20Charts_FY16%20Request_01-13-15_JR_dt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'White House Graphs'!$A$128</c:f>
              <c:strCache>
                <c:ptCount val="1"/>
                <c:pt idx="0">
                  <c:v> NextGen Pre-Implementation </c:v>
                </c:pt>
              </c:strCache>
            </c:strRef>
          </c:tx>
          <c:cat>
            <c:strRef>
              <c:f>'White House Graphs'!$B$127:$K$127</c:f>
              <c:strCache>
                <c:ptCount val="10"/>
                <c:pt idx="0">
                  <c:v>FY07</c:v>
                </c:pt>
                <c:pt idx="1">
                  <c:v>FY08</c:v>
                </c:pt>
                <c:pt idx="2">
                  <c:v>FY09</c:v>
                </c:pt>
                <c:pt idx="3">
                  <c:v>FY10</c:v>
                </c:pt>
                <c:pt idx="4">
                  <c:v>FY11</c:v>
                </c:pt>
                <c:pt idx="5">
                  <c:v>FY12</c:v>
                </c:pt>
                <c:pt idx="6">
                  <c:v>FY13</c:v>
                </c:pt>
                <c:pt idx="7">
                  <c:v>FY14</c:v>
                </c:pt>
                <c:pt idx="8">
                  <c:v>FY15</c:v>
                </c:pt>
                <c:pt idx="9">
                  <c:v>FY16 Request</c:v>
                </c:pt>
              </c:strCache>
            </c:strRef>
          </c:cat>
          <c:val>
            <c:numRef>
              <c:f>'White House Graphs'!$B$128:$K$128</c:f>
              <c:numCache>
                <c:formatCode>_(* #,##0_);_(* \(#,##0\);_(* "-"??_);_(@_)</c:formatCode>
                <c:ptCount val="10"/>
                <c:pt idx="0">
                  <c:v>0</c:v>
                </c:pt>
                <c:pt idx="1">
                  <c:v>51960000</c:v>
                </c:pt>
                <c:pt idx="2">
                  <c:v>229300000</c:v>
                </c:pt>
                <c:pt idx="3">
                  <c:v>392742400</c:v>
                </c:pt>
                <c:pt idx="4">
                  <c:v>323651400</c:v>
                </c:pt>
                <c:pt idx="5">
                  <c:v>196900000</c:v>
                </c:pt>
                <c:pt idx="6">
                  <c:v>157980500</c:v>
                </c:pt>
                <c:pt idx="7">
                  <c:v>140545553</c:v>
                </c:pt>
                <c:pt idx="8">
                  <c:v>73380000</c:v>
                </c:pt>
                <c:pt idx="9">
                  <c:v>76500000</c:v>
                </c:pt>
              </c:numCache>
            </c:numRef>
          </c:val>
        </c:ser>
        <c:ser>
          <c:idx val="1"/>
          <c:order val="1"/>
          <c:tx>
            <c:strRef>
              <c:f>'White House Graphs'!$A$129</c:f>
              <c:strCache>
                <c:ptCount val="1"/>
                <c:pt idx="0">
                  <c:v> NextGen Implementation </c:v>
                </c:pt>
              </c:strCache>
            </c:strRef>
          </c:tx>
          <c:cat>
            <c:strRef>
              <c:f>'White House Graphs'!$B$127:$K$127</c:f>
              <c:strCache>
                <c:ptCount val="10"/>
                <c:pt idx="0">
                  <c:v>FY07</c:v>
                </c:pt>
                <c:pt idx="1">
                  <c:v>FY08</c:v>
                </c:pt>
                <c:pt idx="2">
                  <c:v>FY09</c:v>
                </c:pt>
                <c:pt idx="3">
                  <c:v>FY10</c:v>
                </c:pt>
                <c:pt idx="4">
                  <c:v>FY11</c:v>
                </c:pt>
                <c:pt idx="5">
                  <c:v>FY12</c:v>
                </c:pt>
                <c:pt idx="6">
                  <c:v>FY13</c:v>
                </c:pt>
                <c:pt idx="7">
                  <c:v>FY14</c:v>
                </c:pt>
                <c:pt idx="8">
                  <c:v>FY15</c:v>
                </c:pt>
                <c:pt idx="9">
                  <c:v>FY16 Request</c:v>
                </c:pt>
              </c:strCache>
            </c:strRef>
          </c:cat>
          <c:val>
            <c:numRef>
              <c:f>'White House Graphs'!$B$129:$K$129</c:f>
              <c:numCache>
                <c:formatCode>_(* #,##0_);_(* \(#,##0\);_(* "-"??_);_(@_)</c:formatCode>
                <c:ptCount val="10"/>
                <c:pt idx="0">
                  <c:v>109500000</c:v>
                </c:pt>
                <c:pt idx="1">
                  <c:v>135758000</c:v>
                </c:pt>
                <c:pt idx="2">
                  <c:v>408607500</c:v>
                </c:pt>
                <c:pt idx="3">
                  <c:v>369298000</c:v>
                </c:pt>
                <c:pt idx="4">
                  <c:v>462123900</c:v>
                </c:pt>
                <c:pt idx="5">
                  <c:v>639650000</c:v>
                </c:pt>
                <c:pt idx="6">
                  <c:v>623211180</c:v>
                </c:pt>
                <c:pt idx="7">
                  <c:v>654175400</c:v>
                </c:pt>
                <c:pt idx="8">
                  <c:v>671620000</c:v>
                </c:pt>
                <c:pt idx="9">
                  <c:v>704250000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6013440"/>
        <c:axId val="86014976"/>
      </c:areaChart>
      <c:catAx>
        <c:axId val="86013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6014976"/>
        <c:crosses val="autoZero"/>
        <c:auto val="1"/>
        <c:lblAlgn val="ctr"/>
        <c:lblOffset val="100"/>
        <c:noMultiLvlLbl val="0"/>
      </c:catAx>
      <c:valAx>
        <c:axId val="86014976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86013440"/>
        <c:crosses val="autoZero"/>
        <c:crossBetween val="midCat"/>
      </c:valAx>
    </c:plotArea>
    <c:legend>
      <c:legendPos val="b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0AEA60D-D3CD-42D5-9AAA-1B7421ED896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7AA7F64-1784-439A-ABDD-703942D9E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106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F41B4-78A4-452A-A273-D1D143EB9881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576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8180" indent="-28391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35662" indent="-22713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9926" indent="-22713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44192" indent="-22713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98456" indent="-227132" defTabSz="45426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52721" indent="-227132" defTabSz="45426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06986" indent="-227132" defTabSz="45426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61250" indent="-227132" defTabSz="45426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DA4A468-7B4B-4B50-84E3-0DD36CCE322C}" type="slidenum">
              <a:rPr lang="en-US" smtClean="0"/>
              <a:pPr eaLnBrk="1" hangingPunct="1"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D01A86-1220-4E3B-A76F-2CAE376CD0E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defTabSz="457200"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3679054" y="6570691"/>
            <a:ext cx="228600" cy="182562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extBox 68"/>
          <p:cNvSpPr txBox="1">
            <a:spLocks noChangeArrowheads="1"/>
          </p:cNvSpPr>
          <p:nvPr userDrawn="1"/>
        </p:nvSpPr>
        <p:spPr bwMode="auto">
          <a:xfrm>
            <a:off x="3907654" y="6550053"/>
            <a:ext cx="90601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00"/>
                </a:solidFill>
                <a:ea typeface="ＭＳ Ｐゴシック" pitchFamily="34" charset="-128"/>
              </a:rPr>
              <a:t>Development</a:t>
            </a:r>
          </a:p>
        </p:txBody>
      </p:sp>
      <p:sp>
        <p:nvSpPr>
          <p:cNvPr id="23" name="Rectangle 22"/>
          <p:cNvSpPr/>
          <p:nvPr userDrawn="1"/>
        </p:nvSpPr>
        <p:spPr>
          <a:xfrm>
            <a:off x="4822683" y="6564182"/>
            <a:ext cx="228600" cy="182562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TextBox 70"/>
          <p:cNvSpPr txBox="1">
            <a:spLocks noChangeArrowheads="1"/>
          </p:cNvSpPr>
          <p:nvPr userDrawn="1"/>
        </p:nvSpPr>
        <p:spPr bwMode="auto">
          <a:xfrm>
            <a:off x="5051283" y="6532432"/>
            <a:ext cx="67678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00"/>
                </a:solidFill>
                <a:ea typeface="ＭＳ Ｐゴシック" pitchFamily="34" charset="-128"/>
              </a:rPr>
              <a:t>Available</a:t>
            </a:r>
          </a:p>
        </p:txBody>
      </p:sp>
      <p:sp>
        <p:nvSpPr>
          <p:cNvPr id="25" name="Diamond 24"/>
          <p:cNvSpPr/>
          <p:nvPr userDrawn="1"/>
        </p:nvSpPr>
        <p:spPr>
          <a:xfrm>
            <a:off x="3169766" y="6193732"/>
            <a:ext cx="228600" cy="188912"/>
          </a:xfrm>
          <a:prstGeom prst="diamond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TextBox 72"/>
          <p:cNvSpPr txBox="1">
            <a:spLocks noChangeArrowheads="1"/>
          </p:cNvSpPr>
          <p:nvPr userDrawn="1"/>
        </p:nvSpPr>
        <p:spPr bwMode="auto">
          <a:xfrm>
            <a:off x="2109018" y="6094497"/>
            <a:ext cx="9586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ea typeface="ＭＳ Ｐゴシック" pitchFamily="34" charset="-128"/>
              </a:rPr>
              <a:t>On Track Milestone</a:t>
            </a:r>
          </a:p>
        </p:txBody>
      </p:sp>
      <p:sp>
        <p:nvSpPr>
          <p:cNvPr id="27" name="TextBox 220"/>
          <p:cNvSpPr txBox="1">
            <a:spLocks noChangeArrowheads="1"/>
          </p:cNvSpPr>
          <p:nvPr userDrawn="1"/>
        </p:nvSpPr>
        <p:spPr bwMode="auto">
          <a:xfrm>
            <a:off x="4346447" y="6109383"/>
            <a:ext cx="127635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ea typeface="ＭＳ Ｐゴシック" pitchFamily="34" charset="-128"/>
              </a:rPr>
              <a:t>On Track NSIP Success   Criteria</a:t>
            </a:r>
          </a:p>
        </p:txBody>
      </p:sp>
      <p:sp>
        <p:nvSpPr>
          <p:cNvPr id="28" name="5-Point Star 27"/>
          <p:cNvSpPr/>
          <p:nvPr userDrawn="1"/>
        </p:nvSpPr>
        <p:spPr>
          <a:xfrm>
            <a:off x="4225668" y="6168331"/>
            <a:ext cx="244475" cy="239713"/>
          </a:xfrm>
          <a:prstGeom prst="star5">
            <a:avLst>
              <a:gd name="adj" fmla="val 25545"/>
              <a:gd name="hf" fmla="val 105146"/>
              <a:gd name="vf" fmla="val 110557"/>
            </a:avLst>
          </a:prstGeom>
          <a:solidFill>
            <a:srgbClr val="00B050"/>
          </a:solidFill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9" name="Rectangle 28"/>
          <p:cNvSpPr/>
          <p:nvPr userDrawn="1"/>
        </p:nvSpPr>
        <p:spPr>
          <a:xfrm>
            <a:off x="2799608" y="6575295"/>
            <a:ext cx="228600" cy="1825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TextBox 68"/>
          <p:cNvSpPr txBox="1">
            <a:spLocks noChangeArrowheads="1"/>
          </p:cNvSpPr>
          <p:nvPr userDrawn="1"/>
        </p:nvSpPr>
        <p:spPr bwMode="auto">
          <a:xfrm>
            <a:off x="3028208" y="6554657"/>
            <a:ext cx="62068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00"/>
                </a:solidFill>
                <a:ea typeface="ＭＳ Ｐゴシック" pitchFamily="34" charset="-128"/>
              </a:rPr>
              <a:t>Concept</a:t>
            </a:r>
          </a:p>
        </p:txBody>
      </p:sp>
      <p:sp>
        <p:nvSpPr>
          <p:cNvPr id="31" name="Diamond 30"/>
          <p:cNvSpPr/>
          <p:nvPr userDrawn="1"/>
        </p:nvSpPr>
        <p:spPr>
          <a:xfrm>
            <a:off x="2048063" y="6199983"/>
            <a:ext cx="228600" cy="188912"/>
          </a:xfrm>
          <a:prstGeom prst="diamond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TextBox 72"/>
          <p:cNvSpPr txBox="1">
            <a:spLocks noChangeArrowheads="1"/>
          </p:cNvSpPr>
          <p:nvPr userDrawn="1"/>
        </p:nvSpPr>
        <p:spPr bwMode="auto">
          <a:xfrm>
            <a:off x="3265724" y="6109383"/>
            <a:ext cx="9737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ea typeface="ＭＳ Ｐゴシック" pitchFamily="34" charset="-128"/>
              </a:rPr>
              <a:t>Completed Milestone</a:t>
            </a:r>
          </a:p>
        </p:txBody>
      </p:sp>
      <p:sp>
        <p:nvSpPr>
          <p:cNvPr id="33" name="TextBox 220"/>
          <p:cNvSpPr txBox="1">
            <a:spLocks noChangeArrowheads="1"/>
          </p:cNvSpPr>
          <p:nvPr userDrawn="1"/>
        </p:nvSpPr>
        <p:spPr bwMode="auto">
          <a:xfrm>
            <a:off x="5622796" y="6109383"/>
            <a:ext cx="1159004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ea typeface="ＭＳ Ｐゴシック" pitchFamily="34" charset="-128"/>
              </a:rPr>
              <a:t>Completed NSIP Success   Criteria</a:t>
            </a:r>
          </a:p>
        </p:txBody>
      </p:sp>
      <p:sp>
        <p:nvSpPr>
          <p:cNvPr id="34" name="5-Point Star 33"/>
          <p:cNvSpPr/>
          <p:nvPr userDrawn="1"/>
        </p:nvSpPr>
        <p:spPr>
          <a:xfrm>
            <a:off x="5500559" y="6149182"/>
            <a:ext cx="244475" cy="239713"/>
          </a:xfrm>
          <a:prstGeom prst="star5">
            <a:avLst>
              <a:gd name="adj" fmla="val 25545"/>
              <a:gd name="hf" fmla="val 105146"/>
              <a:gd name="vf" fmla="val 110557"/>
            </a:avLst>
          </a:prstGeom>
          <a:solidFill>
            <a:srgbClr val="0070C0"/>
          </a:solidFill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192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 rot="19130466">
            <a:off x="393700" y="2105025"/>
            <a:ext cx="8367713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800" dirty="0" smtClean="0">
                <a:solidFill>
                  <a:srgbClr val="4F81BD">
                    <a:lumMod val="20000"/>
                    <a:lumOff val="80000"/>
                  </a:srgbClr>
                </a:solidFill>
                <a:cs typeface="Arial" pitchFamily="34" charset="0"/>
              </a:rPr>
              <a:t>TEMPLATE</a:t>
            </a:r>
          </a:p>
        </p:txBody>
      </p:sp>
      <p:pic>
        <p:nvPicPr>
          <p:cNvPr id="3" name="Picture 5" descr="FAA_NG_PPT_Titl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519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543800" y="6400800"/>
            <a:ext cx="2133600" cy="23495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fld id="{C9D01A86-1220-4E3B-A76F-2CAE376CD0E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 rot="19130466">
            <a:off x="393700" y="2105025"/>
            <a:ext cx="8367713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800" dirty="0" smtClean="0">
                <a:solidFill>
                  <a:srgbClr val="4F81BD">
                    <a:lumMod val="20000"/>
                    <a:lumOff val="80000"/>
                  </a:srgbClr>
                </a:solidFill>
                <a:cs typeface="Arial" pitchFamily="34" charset="0"/>
              </a:rPr>
              <a:t>TEMPLATE</a:t>
            </a:r>
          </a:p>
        </p:txBody>
      </p:sp>
      <p:pic>
        <p:nvPicPr>
          <p:cNvPr id="6" name="Picture 5" descr="FAA_NG_PPT_Titl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519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036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ad Chart (Overvie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>
            <a:off x="4572000" y="762000"/>
            <a:ext cx="0" cy="556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81002" y="3657600"/>
            <a:ext cx="83819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81000" y="762000"/>
            <a:ext cx="1685526" cy="30777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4572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prstClr val="black"/>
                </a:solidFill>
              </a:rPr>
              <a:t>Portfolio Description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81000" y="3657600"/>
            <a:ext cx="3094054" cy="3077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4572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prstClr val="black"/>
                </a:solidFill>
              </a:rPr>
              <a:t>Implementation Approach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81000" y="5102423"/>
            <a:ext cx="2819400" cy="3077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4572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prstClr val="black"/>
                </a:solidFill>
              </a:rPr>
              <a:t>Partners/Stakeholders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572000" y="3657600"/>
            <a:ext cx="2440733" cy="30777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4572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prstClr val="black"/>
                </a:solidFill>
              </a:rPr>
              <a:t>Risks and Execution Challenges</a:t>
            </a: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85800"/>
          </a:xfrm>
        </p:spPr>
        <p:txBody>
          <a:bodyPr/>
          <a:lstStyle>
            <a:lvl1pPr>
              <a:defRPr sz="2800" baseline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381000" y="990600"/>
            <a:ext cx="4191000" cy="838200"/>
          </a:xfrm>
        </p:spPr>
        <p:txBody>
          <a:bodyPr lIns="45720" tIns="0" rIns="45720" bIns="0"/>
          <a:lstStyle>
            <a:lvl1pPr marL="114300" indent="-114300">
              <a:spcBef>
                <a:spcPts val="0"/>
              </a:spcBef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81000" y="1828800"/>
            <a:ext cx="1735924" cy="3077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4572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prstClr val="black"/>
                </a:solidFill>
              </a:rPr>
              <a:t>Anticipated Benefits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381000" y="2057400"/>
            <a:ext cx="4191000" cy="1600200"/>
          </a:xfrm>
        </p:spPr>
        <p:txBody>
          <a:bodyPr lIns="45720" tIns="0" rIns="45720" bIns="0"/>
          <a:lstStyle>
            <a:lvl1pPr marL="114300" indent="-114300">
              <a:spcBef>
                <a:spcPts val="0"/>
              </a:spcBef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381000" y="3886200"/>
            <a:ext cx="4191000" cy="1219200"/>
          </a:xfrm>
        </p:spPr>
        <p:txBody>
          <a:bodyPr lIns="45720" tIns="0" rIns="45720" bIns="0"/>
          <a:lstStyle>
            <a:lvl1pPr marL="114300" indent="-114300">
              <a:spcBef>
                <a:spcPts val="0"/>
              </a:spcBef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33"/>
          </p:nvPr>
        </p:nvSpPr>
        <p:spPr>
          <a:xfrm>
            <a:off x="381000" y="5334000"/>
            <a:ext cx="2133599" cy="1143000"/>
          </a:xfrm>
        </p:spPr>
        <p:txBody>
          <a:bodyPr lIns="45720" tIns="0" rIns="45720" bIns="0"/>
          <a:lstStyle>
            <a:lvl1pPr marL="114300" indent="-114300">
              <a:spcBef>
                <a:spcPts val="0"/>
              </a:spcBef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34"/>
          </p:nvPr>
        </p:nvSpPr>
        <p:spPr>
          <a:xfrm>
            <a:off x="2514600" y="5334000"/>
            <a:ext cx="2057400" cy="1143000"/>
          </a:xfrm>
        </p:spPr>
        <p:txBody>
          <a:bodyPr lIns="45720" tIns="0" rIns="45720" bIns="0"/>
          <a:lstStyle>
            <a:lvl1pPr marL="114300" indent="-114300">
              <a:spcBef>
                <a:spcPts val="0"/>
              </a:spcBef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35"/>
          </p:nvPr>
        </p:nvSpPr>
        <p:spPr>
          <a:xfrm>
            <a:off x="4572000" y="3886200"/>
            <a:ext cx="4191000" cy="1219200"/>
          </a:xfrm>
        </p:spPr>
        <p:txBody>
          <a:bodyPr lIns="45720" tIns="0" rIns="45720" bIns="0"/>
          <a:lstStyle>
            <a:lvl1pPr marL="114300" indent="-114300">
              <a:spcBef>
                <a:spcPts val="0"/>
              </a:spcBef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28"/>
          <p:cNvSpPr txBox="1">
            <a:spLocks/>
          </p:cNvSpPr>
          <p:nvPr/>
        </p:nvSpPr>
        <p:spPr>
          <a:xfrm>
            <a:off x="2971800" y="6553200"/>
            <a:ext cx="3200400" cy="304800"/>
          </a:xfrm>
          <a:prstGeom prst="rect">
            <a:avLst/>
          </a:prstGeom>
        </p:spPr>
        <p:txBody>
          <a:bodyPr anchor="ctr"/>
          <a:lstStyle>
            <a:lvl1pPr>
              <a:defRPr sz="1400">
                <a:latin typeface="+mn-lt"/>
              </a:defRPr>
            </a:lvl1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100" dirty="0">
              <a:solidFill>
                <a:prstClr val="white">
                  <a:lumMod val="50000"/>
                </a:prstClr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572000" y="762000"/>
            <a:ext cx="0" cy="556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381002" y="3657600"/>
            <a:ext cx="83819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81000" y="762000"/>
            <a:ext cx="1685526" cy="30777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4572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prstClr val="black"/>
                </a:solidFill>
              </a:rPr>
              <a:t>Portfolio Description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81000" y="3657600"/>
            <a:ext cx="3094054" cy="3077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4572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prstClr val="black"/>
                </a:solidFill>
              </a:rPr>
              <a:t>Implementation Approach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81000" y="5102423"/>
            <a:ext cx="2819400" cy="3077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4572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prstClr val="black"/>
                </a:solidFill>
              </a:rPr>
              <a:t>Partners/Stakeholders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572000" y="3657600"/>
            <a:ext cx="2440733" cy="30777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4572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prstClr val="black"/>
                </a:solidFill>
              </a:rPr>
              <a:t>Risks and Execution Challenges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81000" y="1828800"/>
            <a:ext cx="1735924" cy="3077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4572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prstClr val="black"/>
                </a:solidFill>
              </a:rPr>
              <a:t>Anticipated Benefits</a:t>
            </a:r>
          </a:p>
        </p:txBody>
      </p:sp>
      <p:sp>
        <p:nvSpPr>
          <p:cNvPr id="33" name="Date Placeholder 28"/>
          <p:cNvSpPr txBox="1">
            <a:spLocks/>
          </p:cNvSpPr>
          <p:nvPr/>
        </p:nvSpPr>
        <p:spPr>
          <a:xfrm>
            <a:off x="2971800" y="6553200"/>
            <a:ext cx="3200400" cy="304800"/>
          </a:xfrm>
          <a:prstGeom prst="rect">
            <a:avLst/>
          </a:prstGeom>
        </p:spPr>
        <p:txBody>
          <a:bodyPr anchor="ctr"/>
          <a:lstStyle>
            <a:lvl1pPr>
              <a:defRPr sz="1400">
                <a:latin typeface="+mn-lt"/>
              </a:defRPr>
            </a:lvl1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100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0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commendations and In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4"/>
          <p:cNvSpPr>
            <a:spLocks noGrp="1"/>
          </p:cNvSpPr>
          <p:nvPr>
            <p:ph type="dt" sz="half" idx="2"/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9D01A86-1220-4E3B-A76F-2CAE376CD0E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1000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259080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tx1"/>
                </a:solidFill>
              </a:defRPr>
            </a:lvl4pPr>
            <a:lvl5pPr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/>
          </p:nvPr>
        </p:nvSpPr>
        <p:spPr>
          <a:xfrm>
            <a:off x="152400" y="3962400"/>
            <a:ext cx="8839200" cy="213360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tx1"/>
                </a:solidFill>
              </a:defRPr>
            </a:lvl4pPr>
            <a:lvl5pPr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334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ogram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486400"/>
            <a:ext cx="9144000" cy="1371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1000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426720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tx1"/>
                </a:solidFill>
              </a:defRPr>
            </a:lvl4pPr>
            <a:lvl5pPr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defTabSz="457200"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6553200" y="6492875"/>
            <a:ext cx="2438400" cy="365125"/>
          </a:xfrm>
        </p:spPr>
        <p:txBody>
          <a:bodyPr/>
          <a:lstStyle/>
          <a:p>
            <a:fld id="{C9D01A86-1220-4E3B-A76F-2CAE376CD0E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979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ube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1000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2"/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defTabSz="457200">
              <a:defRPr/>
            </a:pPr>
            <a:fld id="{76D22BB8-F8AB-4248-996D-0FB7AF5B0A39}" type="slidenum">
              <a:rPr lang="en-US" smtClean="0">
                <a:solidFill>
                  <a:prstClr val="black"/>
                </a:solidFill>
              </a:rPr>
              <a:pPr defTabSz="457200"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43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4"/>
          <p:cNvSpPr>
            <a:spLocks noGrp="1"/>
          </p:cNvSpPr>
          <p:nvPr>
            <p:ph type="dt" sz="half" idx="2"/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9D01A86-1220-4E3B-A76F-2CAE376CD0E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486400"/>
            <a:ext cx="9144000" cy="1371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5486400"/>
            <a:ext cx="9144000" cy="1371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5486400"/>
            <a:ext cx="9144000" cy="1371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215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FAA_NG_PPT_Title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9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6581"/>
            <a:ext cx="7772400" cy="1123495"/>
          </a:xfrm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40076"/>
            <a:ext cx="7772400" cy="529182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rgbClr val="8EB4E3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821488" y="3505200"/>
            <a:ext cx="16367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EB4E3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73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1961494D-B12E-4D9A-AD56-C6D7EEAE4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4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AA_NG_PPT_SectionTitle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i="0" cap="all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1600" b="1" i="0">
                <a:solidFill>
                  <a:schemeClr val="tx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prstClr val="black">
                    <a:tint val="75000"/>
                  </a:prst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32B82AEA-0B34-4691-AA44-C363936EA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473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D0AF6D51-CE2F-4C7F-91D7-368444D72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45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FAA_NG_PPT_Titl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9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00200"/>
            <a:ext cx="7924800" cy="1066800"/>
          </a:xfrm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667000"/>
            <a:ext cx="7924800" cy="838200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rgbClr val="8EB4E3"/>
                </a:solidFill>
                <a:latin typeface="+mj-lt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8367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66E093A0-24CF-4D8E-86E3-9C9802382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726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86ADA13D-AFB7-41C2-9C14-529960646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387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DAAA43C6-6049-47CE-9036-6AA257E08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570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EAC4C39C-C0D9-4A16-A281-3D5F3D0BE7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694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E254C24A-3AE1-4F0E-91B0-38A3D5691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2079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2FDF09A8-EAD1-4B4C-A1A6-BD37369CD2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0295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2088"/>
            <a:ext cx="7821613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012825"/>
            <a:ext cx="8507413" cy="48863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54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066801"/>
            <a:ext cx="8229600" cy="4872038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2937296" y="6477000"/>
            <a:ext cx="3276600" cy="381000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6858000" y="6492875"/>
            <a:ext cx="2133600" cy="365125"/>
          </a:xfrm>
        </p:spPr>
        <p:txBody>
          <a:bodyPr/>
          <a:lstStyle/>
          <a:p>
            <a:pPr defTabSz="457200">
              <a:defRPr/>
            </a:pPr>
            <a:fld id="{90D7AFE7-8B1B-4A6B-AD20-8999C5A10BB8}" type="slidenum">
              <a:rPr lang="en-US" smtClean="0">
                <a:solidFill>
                  <a:prstClr val="black"/>
                </a:solidFill>
              </a:rPr>
              <a:pPr defTabSz="457200"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135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Funding and Incr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>
            <a:lvl1pPr>
              <a:defRPr sz="2800">
                <a:solidFill>
                  <a:srgbClr val="17375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3124200"/>
            <a:ext cx="8229600" cy="2814638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6858000" y="6492875"/>
            <a:ext cx="2133600" cy="365125"/>
          </a:xfrm>
        </p:spPr>
        <p:txBody>
          <a:bodyPr/>
          <a:lstStyle/>
          <a:p>
            <a:fld id="{C9D01A86-1220-4E3B-A76F-2CAE376CD0E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2937296" y="6477000"/>
            <a:ext cx="3276600" cy="381000"/>
          </a:xfrm>
        </p:spPr>
        <p:txBody>
          <a:bodyPr/>
          <a:lstStyle/>
          <a:p>
            <a:pPr defTabSz="457200"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909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AA_NG_PPT_SectionTitl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62400"/>
            <a:ext cx="8229600" cy="990600"/>
          </a:xfrm>
        </p:spPr>
        <p:txBody>
          <a:bodyPr anchor="t">
            <a:normAutofit/>
          </a:bodyPr>
          <a:lstStyle>
            <a:lvl1pPr algn="l">
              <a:defRPr sz="3200" b="1" i="0" cap="none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953000"/>
            <a:ext cx="8229600" cy="762000"/>
          </a:xfrm>
        </p:spPr>
        <p:txBody>
          <a:bodyPr anchor="t">
            <a:normAutofit/>
          </a:bodyPr>
          <a:lstStyle>
            <a:lvl1pPr marL="0" indent="0">
              <a:buNone/>
              <a:defRPr sz="2000" b="1" i="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2"/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9D01A86-1220-4E3B-A76F-2CAE376CD0E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52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3008" y="1066800"/>
            <a:ext cx="4038600" cy="487193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066800"/>
            <a:ext cx="4038600" cy="487193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defTabSz="457200">
              <a:defRPr/>
            </a:pPr>
            <a:fld id="{DE1F063E-D261-4901-A227-07021D598B35}" type="slidenum">
              <a:rPr lang="en-US" smtClean="0">
                <a:solidFill>
                  <a:prstClr val="black"/>
                </a:solidFill>
              </a:rPr>
              <a:pPr defTabSz="457200"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624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2"/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defTabSz="457200">
              <a:defRPr/>
            </a:pPr>
            <a:fld id="{76D22BB8-F8AB-4248-996D-0FB7AF5B0A39}" type="slidenum">
              <a:rPr lang="en-US" smtClean="0">
                <a:solidFill>
                  <a:prstClr val="black"/>
                </a:solidFill>
              </a:rPr>
              <a:pPr defTabSz="457200"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881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4"/>
          <p:cNvSpPr>
            <a:spLocks noGrp="1"/>
          </p:cNvSpPr>
          <p:nvPr>
            <p:ph type="dt" sz="half" idx="2"/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C875DC5-F064-4187-9C59-FCCDE0E143C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89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4"/>
          <p:cNvSpPr>
            <a:spLocks noGrp="1"/>
          </p:cNvSpPr>
          <p:nvPr>
            <p:ph type="dt" sz="half" idx="2"/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9D01A86-1220-4E3B-A76F-2CAE376CD0E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486400"/>
            <a:ext cx="9144000" cy="1371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8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8313" y="1066800"/>
            <a:ext cx="8229600" cy="4872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9D01A86-1220-4E3B-A76F-2CAE376CD0E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63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rgbClr val="17375E"/>
          </a:solidFill>
          <a:latin typeface="+mj-lt"/>
          <a:ea typeface="+mj-ea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17375E"/>
          </a:solidFill>
          <a:latin typeface="Arial" charset="0"/>
          <a:cs typeface="Arial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17375E"/>
          </a:solidFill>
          <a:latin typeface="Arial" charset="0"/>
          <a:cs typeface="Arial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17375E"/>
          </a:solidFill>
          <a:latin typeface="Arial" charset="0"/>
          <a:cs typeface="Arial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17375E"/>
          </a:solidFill>
          <a:latin typeface="Arial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7375E"/>
          </a:solidFill>
          <a:latin typeface="Arial" charset="0"/>
          <a:cs typeface="Arial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7375E"/>
          </a:solidFill>
          <a:latin typeface="Arial" charset="0"/>
          <a:cs typeface="Arial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7375E"/>
          </a:solidFill>
          <a:latin typeface="Arial" charset="0"/>
          <a:cs typeface="Arial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7375E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9BBB59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CC9933"/>
        </a:buClr>
        <a:buSzPct val="50000"/>
        <a:buFont typeface="Wingdings" pitchFamily="2" charset="2"/>
        <a:buChar char=""/>
        <a:defRPr sz="1800" kern="1200">
          <a:solidFill>
            <a:schemeClr val="tx1"/>
          </a:solidFill>
          <a:latin typeface="+mn-lt"/>
          <a:ea typeface="+mn-ea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9BBB59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CC9933"/>
        </a:buClr>
        <a:buSzPct val="50000"/>
        <a:buFont typeface="Wingdings" pitchFamily="2" charset="2"/>
        <a:buChar char=""/>
        <a:defRPr sz="1400" kern="1200">
          <a:solidFill>
            <a:schemeClr val="tx1"/>
          </a:solidFill>
          <a:latin typeface="+mn-lt"/>
          <a:ea typeface="+mn-ea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558ED5"/>
        </a:buClr>
        <a:buSzPct val="80000"/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9"/>
            <a:ext cx="8229600" cy="724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82216"/>
            <a:ext cx="8229600" cy="4843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40138" y="6486525"/>
            <a:ext cx="2133600" cy="2349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b="1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76D4A9-EB79-4D38-897A-D3222D3EE77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1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17375E"/>
          </a:solidFill>
          <a:latin typeface="Arial"/>
          <a:ea typeface="+mj-ea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7375E"/>
          </a:solidFill>
          <a:latin typeface="Arial" charset="0"/>
          <a:cs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7375E"/>
          </a:solidFill>
          <a:latin typeface="Arial" charset="0"/>
          <a:cs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7375E"/>
          </a:solidFill>
          <a:latin typeface="Arial" charset="0"/>
          <a:cs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7375E"/>
          </a:solidFill>
          <a:latin typeface="Arial" charset="0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 b="1">
          <a:solidFill>
            <a:srgbClr val="17375E"/>
          </a:solidFill>
          <a:latin typeface="Arial" charset="0"/>
          <a:cs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 b="1">
          <a:solidFill>
            <a:srgbClr val="17375E"/>
          </a:solidFill>
          <a:latin typeface="Arial" charset="0"/>
          <a:cs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 b="1">
          <a:solidFill>
            <a:srgbClr val="17375E"/>
          </a:solidFill>
          <a:latin typeface="Arial" charset="0"/>
          <a:cs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 b="1">
          <a:solidFill>
            <a:srgbClr val="17375E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Font typeface="Arial" charset="0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CC9933"/>
        </a:buClr>
        <a:buSzPct val="50000"/>
        <a:buFont typeface="Wingdings" pitchFamily="2" charset="2"/>
        <a:buChar char="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Font typeface="Arial" charset="0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CC9933"/>
        </a:buClr>
        <a:buSzPct val="50000"/>
        <a:buFont typeface="Wingdings" pitchFamily="2" charset="2"/>
        <a:buChar char=""/>
        <a:defRPr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558ED5"/>
        </a:buClr>
        <a:buSzPct val="80000"/>
        <a:buFont typeface="Arial" charset="0"/>
        <a:buChar char="»"/>
        <a:defRPr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FY16 REDAC Briefing</a:t>
            </a:r>
            <a:br>
              <a:rPr lang="en-US" dirty="0" smtClean="0"/>
            </a:br>
            <a:r>
              <a:rPr lang="en-US" dirty="0" smtClean="0"/>
              <a:t>NextGen Portfolios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72400" cy="660324"/>
          </a:xfrm>
        </p:spPr>
        <p:txBody>
          <a:bodyPr>
            <a:normAutofit/>
          </a:bodyPr>
          <a:lstStyle/>
          <a:p>
            <a:r>
              <a:rPr lang="en-US" dirty="0" smtClean="0"/>
              <a:t>March </a:t>
            </a:r>
            <a:r>
              <a:rPr lang="en-US" dirty="0" smtClean="0"/>
              <a:t>2015</a:t>
            </a:r>
            <a:endParaRPr lang="en-US" dirty="0" smtClean="0"/>
          </a:p>
        </p:txBody>
      </p:sp>
      <p:sp>
        <p:nvSpPr>
          <p:cNvPr id="7" name="Subtitle 4"/>
          <p:cNvSpPr txBox="1">
            <a:spLocks/>
          </p:cNvSpPr>
          <p:nvPr/>
        </p:nvSpPr>
        <p:spPr bwMode="auto">
          <a:xfrm>
            <a:off x="685800" y="2743200"/>
            <a:ext cx="7772400" cy="660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BBB59"/>
              </a:buClr>
              <a:buFont typeface="Arial" charset="0"/>
              <a:buNone/>
              <a:defRPr sz="2000" b="1" kern="1200">
                <a:solidFill>
                  <a:srgbClr val="8EB4E3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33"/>
              </a:buClr>
              <a:buSzPct val="50000"/>
              <a:buFont typeface="Wingdings" pitchFamily="2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BBB59"/>
              </a:buClr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33"/>
              </a:buClr>
              <a:buSzPct val="50000"/>
              <a:buFont typeface="Wingdings" pitchFamily="2" charset="2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58ED5"/>
              </a:buClr>
              <a:buSzPct val="80000"/>
              <a:buFont typeface="Arial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John Maffei, Manager (A), NAS Lifecycle Planning</a:t>
            </a:r>
          </a:p>
          <a:p>
            <a:r>
              <a:rPr lang="en-US" dirty="0" smtClean="0"/>
              <a:t>ANG-D2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17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359876" y="31750"/>
            <a:ext cx="8326924" cy="5988050"/>
            <a:chOff x="359876" y="31750"/>
            <a:chExt cx="8326924" cy="5988050"/>
          </a:xfrm>
        </p:grpSpPr>
        <p:pic>
          <p:nvPicPr>
            <p:cNvPr id="819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876" y="31750"/>
              <a:ext cx="8248036" cy="5988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7467600" y="76200"/>
              <a:ext cx="1066800" cy="9233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/>
            </a:p>
            <a:p>
              <a:endParaRPr lang="en-US" dirty="0"/>
            </a:p>
            <a:p>
              <a:endParaRPr lang="en-US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977552" y="2787162"/>
              <a:ext cx="190500" cy="26453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7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355624" y="3043740"/>
              <a:ext cx="152400" cy="2000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7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382000" y="3200400"/>
              <a:ext cx="304800" cy="2000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7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153400" y="3505200"/>
              <a:ext cx="152400" cy="2000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7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379069" y="3886200"/>
              <a:ext cx="304800" cy="2000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700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7450931" y="814755"/>
              <a:ext cx="889520" cy="0"/>
            </a:xfrm>
            <a:prstGeom prst="line">
              <a:avLst/>
            </a:prstGeom>
            <a:ln w="15875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428705" y="3006299"/>
              <a:ext cx="904693" cy="0"/>
            </a:xfrm>
            <a:prstGeom prst="line">
              <a:avLst/>
            </a:prstGeom>
            <a:ln w="15875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8340451" y="444074"/>
              <a:ext cx="0" cy="820646"/>
            </a:xfrm>
            <a:prstGeom prst="line">
              <a:avLst/>
            </a:prstGeom>
            <a:ln w="15875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467600" y="444074"/>
              <a:ext cx="872851" cy="0"/>
            </a:xfrm>
            <a:prstGeom prst="line">
              <a:avLst/>
            </a:prstGeom>
            <a:ln w="15875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C875DC5-F064-4187-9C59-FCCDE0E143C7}" type="slidenum">
              <a:rPr lang="en-US" sz="1200">
                <a:solidFill>
                  <a:prstClr val="black"/>
                </a:solidFill>
              </a:rPr>
              <a:pPr algn="r">
                <a:defRPr/>
              </a:pPr>
              <a:t>2</a:t>
            </a:fld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3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NextGen Investment Portfolio Summary:</a:t>
            </a:r>
            <a:br>
              <a:rPr lang="en-US" dirty="0"/>
            </a:br>
            <a:r>
              <a:rPr lang="en-US" sz="2000" dirty="0">
                <a:solidFill>
                  <a:srgbClr val="AE7F00"/>
                </a:solidFill>
              </a:rPr>
              <a:t>NextGen Funding </a:t>
            </a:r>
            <a:r>
              <a:rPr lang="en-US" sz="2000" dirty="0" smtClean="0">
                <a:solidFill>
                  <a:srgbClr val="AE7F00"/>
                </a:solidFill>
              </a:rPr>
              <a:t>History (FY15 </a:t>
            </a:r>
            <a:r>
              <a:rPr lang="en-US" sz="2000" dirty="0">
                <a:solidFill>
                  <a:srgbClr val="AE7F00"/>
                </a:solidFill>
              </a:rPr>
              <a:t>in Portfolio Structure)</a:t>
            </a:r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77" y="990600"/>
            <a:ext cx="8285797" cy="507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C875DC5-F064-4187-9C59-FCCDE0E143C7}" type="slidenum">
              <a:rPr lang="en-US" sz="1200">
                <a:solidFill>
                  <a:prstClr val="black"/>
                </a:solidFill>
              </a:rPr>
              <a:pPr algn="r">
                <a:defRPr/>
              </a:pPr>
              <a:t>3</a:t>
            </a:fld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188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 idx="4294967295"/>
          </p:nvPr>
        </p:nvSpPr>
        <p:spPr>
          <a:xfrm>
            <a:off x="463550" y="0"/>
            <a:ext cx="8229600" cy="735013"/>
          </a:xfrm>
        </p:spPr>
        <p:txBody>
          <a:bodyPr/>
          <a:lstStyle/>
          <a:p>
            <a:r>
              <a:rPr lang="en-US" altLang="en-US" sz="32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“(Pre-) Implementation” Activities</a:t>
            </a:r>
            <a:endParaRPr lang="en-US" altLang="en-US" sz="2400" dirty="0" smtClean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668679" y="677485"/>
          <a:ext cx="7822177" cy="4310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533" name="TextBox 9"/>
          <p:cNvSpPr txBox="1">
            <a:spLocks noChangeArrowheads="1"/>
          </p:cNvSpPr>
          <p:nvPr/>
        </p:nvSpPr>
        <p:spPr bwMode="auto">
          <a:xfrm>
            <a:off x="392112" y="5102452"/>
            <a:ext cx="83724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dirty="0">
                <a:solidFill>
                  <a:prstClr val="black"/>
                </a:solidFill>
              </a:rPr>
              <a:t>NextGen “pre-implementation” activities funded within the NextGen portfolios provide for concept development, demonstrations, requirements definition, and early engineering -- all targeted toward providing operational improvements within the National Airspace System (NAS).  The end result may lead to an FAA investment decision on subsequent  integration and implementation into the NAS.</a:t>
            </a:r>
            <a:endParaRPr lang="en-US" altLang="en-US" sz="1600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C875DC5-F064-4187-9C59-FCCDE0E143C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0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911477"/>
              </p:ext>
            </p:extLst>
          </p:nvPr>
        </p:nvGraphicFramePr>
        <p:xfrm>
          <a:off x="976852" y="845370"/>
          <a:ext cx="7190296" cy="489701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256959"/>
                <a:gridCol w="729056"/>
                <a:gridCol w="4118680"/>
                <a:gridCol w="1085601"/>
              </a:tblGrid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</a:rPr>
                        <a:t>Portfolio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BLI#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Program Name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Former Solution Set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8288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Separation Management Portfolio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85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1A05A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effectLst/>
                        </a:rPr>
                        <a:t>ADS-B In applications – Flight Interval Management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TBO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885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1A05B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effectLst/>
                        </a:rPr>
                        <a:t>Modern </a:t>
                      </a:r>
                      <a:r>
                        <a:rPr lang="en-US" sz="1100" u="none" strike="noStrike" dirty="0">
                          <a:effectLst/>
                        </a:rPr>
                        <a:t>Procedures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TBO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885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1A05C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Alternative Positioning Navigation and Timing - APNT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FLEX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885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1A05D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Wake Turbulence - Re-Categorization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</a:rPr>
                        <a:t>SysDev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28852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1A05E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effectLst/>
                        </a:rPr>
                        <a:t>Oceanic </a:t>
                      </a:r>
                      <a:r>
                        <a:rPr lang="en-US" sz="1100" u="none" strike="noStrike" dirty="0">
                          <a:effectLst/>
                        </a:rPr>
                        <a:t>Tactical Trajectory Management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TBO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8852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1A05G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Separation Management Concept &amp;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Analysis**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28852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1A05H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Reduced Oceanic Separation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8288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Improved Surface/TFDM Portfolio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85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D0D0D"/>
                          </a:solidFill>
                          <a:effectLst/>
                          <a:latin typeface="Calibri"/>
                        </a:rPr>
                        <a:t>1A06A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Terminal Flight Data Manager (TFDM)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Imp.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885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D0D0D"/>
                          </a:solidFill>
                          <a:effectLst/>
                          <a:latin typeface="Calibri"/>
                        </a:rPr>
                        <a:t>1A06B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Trajectory Management – Surface Tactical Flow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HD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8288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Time Based Flow Management Portfolio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28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Note: Future pre-implementation activities will appear here as apposed to the High Density Solution Set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8852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2A15A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Time Based Flow Management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TBFM)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WP3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8852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2A15B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Time Based Flow Management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Technology Refresh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8852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2A15C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Demonstrations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– 4-D Trajectory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Adjusted Budget Structure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>
              <a:defRPr/>
            </a:pPr>
            <a:fld id="{76D22BB8-F8AB-4248-996D-0FB7AF5B0A39}" type="slidenum">
              <a:rPr lang="en-US" smtClean="0">
                <a:solidFill>
                  <a:prstClr val="black"/>
                </a:solidFill>
              </a:rPr>
              <a:pPr defTabSz="457200"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0" y="58674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**Contains work formerly performed under ATC/Tech Ops Human Factors and Ops Concept Validation – Validation Modeling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0328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397200"/>
              </p:ext>
            </p:extLst>
          </p:nvPr>
        </p:nvGraphicFramePr>
        <p:xfrm>
          <a:off x="957065" y="838201"/>
          <a:ext cx="7229870" cy="429768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252831"/>
                <a:gridCol w="816644"/>
                <a:gridCol w="4048377"/>
                <a:gridCol w="1112018"/>
              </a:tblGrid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</a:rPr>
                        <a:t>Portfolio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BLI#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Program Name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Former Solution Set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8288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Performance Based Navigation &amp; </a:t>
                      </a:r>
                      <a:r>
                        <a:rPr lang="en-US" sz="1100" b="1" u="none" strike="noStrike" dirty="0" err="1">
                          <a:effectLst/>
                        </a:rPr>
                        <a:t>Metroplex</a:t>
                      </a:r>
                      <a:r>
                        <a:rPr lang="en-US" sz="1100" b="1" u="none" strike="noStrike" dirty="0">
                          <a:effectLst/>
                        </a:rPr>
                        <a:t> Portfolio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1A12A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46" marR="7746" marT="7746" marB="0" anchor="ctr"/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1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Metroplex</a:t>
                      </a: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Performance Based Navigation – Area Navigation (RNAV)/Required Navigation Performance (RNP)</a:t>
                      </a:r>
                    </a:p>
                  </a:txBody>
                  <a:tcPr marL="7746" marR="7746" marT="7746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CATM</a:t>
                      </a:r>
                    </a:p>
                  </a:txBody>
                  <a:tcPr marL="7746" marR="7746" marT="7746" marB="0" anchor="ctr"/>
                </a:tc>
              </a:tr>
              <a:tr h="457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1A12B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46" marR="7746" marT="7746" marB="0" anchor="ctr"/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Concept </a:t>
                      </a: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Development for Integrated National Airspace Design and Procedure Planning </a:t>
                      </a:r>
                    </a:p>
                  </a:txBody>
                  <a:tcPr marL="7746" marR="7746" marT="7746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CATM</a:t>
                      </a:r>
                    </a:p>
                  </a:txBody>
                  <a:tcPr marL="7746" marR="7746" marT="7746" marB="0" anchor="ctr"/>
                </a:tc>
              </a:tr>
              <a:tr h="1828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</a:rPr>
                        <a:t>Collaborative </a:t>
                      </a:r>
                      <a:r>
                        <a:rPr lang="en-US" sz="1100" b="1" u="none" strike="noStrike" dirty="0">
                          <a:effectLst/>
                        </a:rPr>
                        <a:t>ATM </a:t>
                      </a:r>
                      <a:r>
                        <a:rPr lang="en-US" sz="1100" b="1" u="none" strike="noStrike" dirty="0" smtClean="0">
                          <a:effectLst/>
                        </a:rPr>
                        <a:t>Portfolio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2A14A</a:t>
                      </a:r>
                    </a:p>
                  </a:txBody>
                  <a:tcPr marL="7746" marR="7746" marT="77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Collaborative Air Traffic Management Technologies - CATMT- Work Package 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Trans.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/>
                </a:tc>
              </a:tr>
              <a:tr h="292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2A14B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effectLst/>
                        </a:rPr>
                        <a:t>Strategic </a:t>
                      </a:r>
                      <a:r>
                        <a:rPr lang="en-US" sz="1100" u="none" strike="noStrike" dirty="0">
                          <a:effectLst/>
                        </a:rPr>
                        <a:t>Flow Management Integration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CATM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/>
                </a:tc>
              </a:tr>
              <a:tr h="457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2A14C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effectLst/>
                        </a:rPr>
                        <a:t>Collaborative Air Traffic Management Technologies - CATMT- Work Package 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46" marR="7746" marT="7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/>
                </a:tc>
              </a:tr>
              <a:tr h="18288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On Demand NAS Portfolio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92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1A07A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902" marR="9902" marT="99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effectLst/>
                        </a:rPr>
                        <a:t>Flight </a:t>
                      </a:r>
                      <a:r>
                        <a:rPr lang="en-US" sz="1100" u="none" strike="noStrike" dirty="0">
                          <a:effectLst/>
                        </a:rPr>
                        <a:t>Object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CATM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/>
                </a:tc>
              </a:tr>
              <a:tr h="292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1A07B</a:t>
                      </a:r>
                    </a:p>
                  </a:txBody>
                  <a:tcPr marL="9902" marR="9902" marT="99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effectLst/>
                        </a:rPr>
                        <a:t>Common </a:t>
                      </a:r>
                      <a:r>
                        <a:rPr lang="en-US" sz="1100" u="none" strike="noStrike" dirty="0">
                          <a:effectLst/>
                        </a:rPr>
                        <a:t>Status and Structure Data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CATM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/>
                </a:tc>
              </a:tr>
              <a:tr h="292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1A07C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902" marR="9902" marT="99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effectLst/>
                        </a:rPr>
                        <a:t>Flight Object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Exchange Services (FOXS)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/>
                </a:tc>
              </a:tr>
              <a:tr h="292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1A07D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902" marR="9902" marT="99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effectLst/>
                        </a:rPr>
                        <a:t>Dynamic Airspace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46" marR="7746" marT="7746" marB="0" anchor="ctr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>
              <a:defRPr/>
            </a:pPr>
            <a:fld id="{76D22BB8-F8AB-4248-996D-0FB7AF5B0A39}" type="slidenum">
              <a:rPr lang="en-US" smtClean="0">
                <a:solidFill>
                  <a:prstClr val="black"/>
                </a:solidFill>
              </a:rPr>
              <a:pPr defTabSz="457200"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Adjusted Budget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9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171103"/>
              </p:ext>
            </p:extLst>
          </p:nvPr>
        </p:nvGraphicFramePr>
        <p:xfrm>
          <a:off x="966011" y="914400"/>
          <a:ext cx="7211978" cy="440740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235228"/>
                <a:gridCol w="762925"/>
                <a:gridCol w="4036516"/>
                <a:gridCol w="1177309"/>
              </a:tblGrid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Proposed Portfolio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BLI#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Program Name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Former Solution Set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828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</a:rPr>
                        <a:t>Environment Portfolio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92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1A08A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 smtClean="0">
                          <a:effectLst/>
                        </a:rPr>
                        <a:t>Environmental</a:t>
                      </a:r>
                      <a:r>
                        <a:rPr lang="en-US" sz="1050" u="none" strike="noStrike" baseline="0" dirty="0" smtClean="0">
                          <a:effectLst/>
                        </a:rPr>
                        <a:t> Management System &amp; </a:t>
                      </a:r>
                      <a:r>
                        <a:rPr lang="en-US" sz="1050" u="none" strike="noStrike" dirty="0" smtClean="0">
                          <a:effectLst/>
                        </a:rPr>
                        <a:t>Noise/Emission </a:t>
                      </a:r>
                      <a:r>
                        <a:rPr lang="en-US" sz="1050" u="none" strike="noStrike" dirty="0">
                          <a:effectLst/>
                        </a:rPr>
                        <a:t>Reduction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</a:rPr>
                        <a:t>SysDev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</a:tr>
              <a:tr h="18288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</a:rPr>
                        <a:t>Improved Multiple Runway Operations Portfolio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2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1A09A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 smtClean="0">
                          <a:effectLst/>
                        </a:rPr>
                        <a:t>Wake </a:t>
                      </a:r>
                      <a:r>
                        <a:rPr lang="en-US" sz="1050" u="none" strike="noStrike" dirty="0">
                          <a:effectLst/>
                        </a:rPr>
                        <a:t>Turbulence Mitigation for Arrivals (WTMA)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FLEX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</a:tr>
              <a:tr h="292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1A09B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 smtClean="0">
                          <a:effectLst/>
                        </a:rPr>
                        <a:t>Closely </a:t>
                      </a:r>
                      <a:r>
                        <a:rPr lang="en-US" sz="1050" u="none" strike="noStrike" dirty="0">
                          <a:effectLst/>
                        </a:rPr>
                        <a:t>Spaced Parallel Runway Operations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FLEX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</a:tr>
              <a:tr h="292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1A09C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 smtClean="0">
                          <a:effectLst/>
                        </a:rPr>
                        <a:t>Approaches</a:t>
                      </a:r>
                      <a:r>
                        <a:rPr lang="en-US" sz="1050" u="none" strike="noStrike" dirty="0">
                          <a:effectLst/>
                        </a:rPr>
                        <a:t>, Ground Based Augmentation System (GBAS)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FLEX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</a:tr>
              <a:tr h="292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1A09D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 smtClean="0">
                          <a:effectLst/>
                        </a:rPr>
                        <a:t>Demonstrations</a:t>
                      </a:r>
                      <a:r>
                        <a:rPr lang="en-US" sz="1050" u="none" strike="noStrike" baseline="0" dirty="0" smtClean="0">
                          <a:effectLst/>
                        </a:rPr>
                        <a:t> – Paired Approach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smtClean="0">
                          <a:effectLst/>
                        </a:rPr>
                        <a:t>N/A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</a:tr>
              <a:tr h="18288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</a:rPr>
                        <a:t>NAS Infrastructure Portfolio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92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1A10A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NextGen Weather Observation Improvements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RWI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</a:tr>
              <a:tr h="292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1A10B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NextGen Weather Forecast Improvements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RWI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</a:tr>
              <a:tr h="292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1A10C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 smtClean="0">
                          <a:effectLst/>
                        </a:rPr>
                        <a:t>NextGen Navigation Engineering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FLEX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</a:tr>
              <a:tr h="292608">
                <a:tc vMerge="1"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1A10D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New </a:t>
                      </a:r>
                      <a:r>
                        <a:rPr lang="en-US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Air</a:t>
                      </a:r>
                      <a:r>
                        <a:rPr lang="en-US" sz="1050" u="none" strike="noStrike" dirty="0">
                          <a:effectLst/>
                        </a:rPr>
                        <a:t> Traffic Management (ATM) Requirements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</a:rPr>
                        <a:t>SysDev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18288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 smtClean="0">
                          <a:effectLst/>
                        </a:rPr>
                        <a:t>System Safety</a:t>
                      </a:r>
                      <a:r>
                        <a:rPr lang="en-US" sz="1050" b="1" u="none" strike="noStrike" baseline="0" dirty="0" smtClean="0">
                          <a:effectLst/>
                        </a:rPr>
                        <a:t> Management </a:t>
                      </a:r>
                      <a:r>
                        <a:rPr lang="en-US" sz="1050" b="1" u="none" strike="noStrike" dirty="0" smtClean="0">
                          <a:effectLst/>
                        </a:rPr>
                        <a:t>Portfolio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92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3A10A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Aviation Safety Information Analysis and Sharing (ASIAS)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Imp.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</a:tr>
              <a:tr h="292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3A10B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Systems Safety Management Transformation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</a:rPr>
                        <a:t>SysDev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8" marR="7688" marT="7688" marB="0" anchor="ctr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>
              <a:defRPr/>
            </a:pPr>
            <a:fld id="{76D22BB8-F8AB-4248-996D-0FB7AF5B0A39}" type="slidenum">
              <a:rPr lang="en-US" smtClean="0">
                <a:solidFill>
                  <a:prstClr val="black"/>
                </a:solidFill>
              </a:rPr>
              <a:pPr defTabSz="457200">
                <a:defRPr/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Adjusted Budget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11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65DB06-9301-4EB7-83B3-67292EEC06B8}"/>
</file>

<file path=customXml/itemProps2.xml><?xml version="1.0" encoding="utf-8"?>
<ds:datastoreItem xmlns:ds="http://schemas.openxmlformats.org/officeDocument/2006/customXml" ds:itemID="{DA513F71-6986-49DF-8F51-C2D0F496E18D}"/>
</file>

<file path=customXml/itemProps3.xml><?xml version="1.0" encoding="utf-8"?>
<ds:datastoreItem xmlns:ds="http://schemas.openxmlformats.org/officeDocument/2006/customXml" ds:itemID="{5F917CF4-3199-4784-8EFD-F65479106AE6}"/>
</file>

<file path=docProps/app.xml><?xml version="1.0" encoding="utf-8"?>
<Properties xmlns="http://schemas.openxmlformats.org/officeDocument/2006/extended-properties" xmlns:vt="http://schemas.openxmlformats.org/officeDocument/2006/docPropsVTypes">
  <TotalTime>1354</TotalTime>
  <Words>461</Words>
  <Application>Microsoft Office PowerPoint</Application>
  <PresentationFormat>On-screen Show (4:3)</PresentationFormat>
  <Paragraphs>161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1_Theme1</vt:lpstr>
      <vt:lpstr>1_Office Theme</vt:lpstr>
      <vt:lpstr>FY16 REDAC Briefing NextGen Portfolios</vt:lpstr>
      <vt:lpstr>PowerPoint Presentation</vt:lpstr>
      <vt:lpstr>NextGen Investment Portfolio Summary: NextGen Funding History (FY15 in Portfolio Structure)</vt:lpstr>
      <vt:lpstr>“(Pre-) Implementation” Activities</vt:lpstr>
      <vt:lpstr>Adjusted Budget Structure</vt:lpstr>
      <vt:lpstr>Adjusted Budget Structure</vt:lpstr>
      <vt:lpstr>Adjusted Budget Structure</vt:lpstr>
    </vt:vector>
  </TitlesOfParts>
  <Company>TASC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FY15 REDAC Briefing NextGen Portfolios</dc:title>
  <dc:creator>David W Zerfas</dc:creator>
  <cp:lastModifiedBy>Hogan, Walt CTR (FAA)</cp:lastModifiedBy>
  <cp:revision>23</cp:revision>
  <cp:lastPrinted>2015-02-25T13:07:13Z</cp:lastPrinted>
  <dcterms:created xsi:type="dcterms:W3CDTF">2015-02-20T15:31:18Z</dcterms:created>
  <dcterms:modified xsi:type="dcterms:W3CDTF">2015-03-06T18:53:18Z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