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slides/slide16.xml" ContentType="application/vnd.openxmlformats-officedocument.presentationml.slide+xml"/>
  <Override PartName="/ppt/slides/slide17.xml" ContentType="application/vnd.openxmlformats-officedocument.presentationml.slide+xml"/>
  <Override PartName="/ppt/presentation.xml" ContentType="application/vnd.openxmlformats-officedocument.presentationml.presentation.main+xml"/>
  <Override PartName="/ppt/slides/slide15.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slideLayouts/slideLayout16.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Layouts/slideLayout1.xml" ContentType="application/vnd.openxmlformats-officedocument.presentationml.slideLayout+xml"/>
  <Override PartName="/ppt/notesSlides/notesSlide11.xml" ContentType="application/vnd.openxmlformats-officedocument.presentationml.notesSlide+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slideLayouts/slideLayout5.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3.xml" ContentType="application/vnd.openxmlformats-officedocument.customXmlProperties+xml"/>
  <Override PartName="/customXml/itemProps2.xml" ContentType="application/vnd.openxmlformats-officedocument.customXml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61" r:id="rId4"/>
  </p:sldMasterIdLst>
  <p:notesMasterIdLst>
    <p:notesMasterId r:id="rId22"/>
  </p:notesMasterIdLst>
  <p:handoutMasterIdLst>
    <p:handoutMasterId r:id="rId23"/>
  </p:handoutMasterIdLst>
  <p:sldIdLst>
    <p:sldId id="332" r:id="rId5"/>
    <p:sldId id="334" r:id="rId6"/>
    <p:sldId id="335" r:id="rId7"/>
    <p:sldId id="336" r:id="rId8"/>
    <p:sldId id="350" r:id="rId9"/>
    <p:sldId id="352" r:id="rId10"/>
    <p:sldId id="351" r:id="rId11"/>
    <p:sldId id="340" r:id="rId12"/>
    <p:sldId id="341" r:id="rId13"/>
    <p:sldId id="343" r:id="rId14"/>
    <p:sldId id="349" r:id="rId15"/>
    <p:sldId id="344" r:id="rId16"/>
    <p:sldId id="345" r:id="rId17"/>
    <p:sldId id="346" r:id="rId18"/>
    <p:sldId id="342" r:id="rId19"/>
    <p:sldId id="347" r:id="rId20"/>
    <p:sldId id="348" r:id="rId21"/>
  </p:sldIdLst>
  <p:sldSz cx="9144000" cy="6858000" type="screen4x3"/>
  <p:notesSz cx="7004050" cy="9223375"/>
  <p:defaultTextStyle>
    <a:defPPr>
      <a:defRPr lang="en-US"/>
    </a:defPPr>
    <a:lvl1pPr algn="l" rtl="0" fontAlgn="base">
      <a:spcBef>
        <a:spcPct val="0"/>
      </a:spcBef>
      <a:spcAft>
        <a:spcPct val="0"/>
      </a:spcAft>
      <a:defRPr kern="1200">
        <a:solidFill>
          <a:schemeClr val="tx1"/>
        </a:solidFill>
        <a:latin typeface="Calibri" pitchFamily="34" charset="0"/>
        <a:ea typeface="+mn-ea"/>
        <a:cs typeface="+mn-cs"/>
      </a:defRPr>
    </a:lvl1pPr>
    <a:lvl2pPr marL="457200" algn="l" rtl="0" fontAlgn="base">
      <a:spcBef>
        <a:spcPct val="0"/>
      </a:spcBef>
      <a:spcAft>
        <a:spcPct val="0"/>
      </a:spcAft>
      <a:defRPr kern="1200">
        <a:solidFill>
          <a:schemeClr val="tx1"/>
        </a:solidFill>
        <a:latin typeface="Calibri" pitchFamily="34" charset="0"/>
        <a:ea typeface="+mn-ea"/>
        <a:cs typeface="+mn-cs"/>
      </a:defRPr>
    </a:lvl2pPr>
    <a:lvl3pPr marL="914400" algn="l" rtl="0" fontAlgn="base">
      <a:spcBef>
        <a:spcPct val="0"/>
      </a:spcBef>
      <a:spcAft>
        <a:spcPct val="0"/>
      </a:spcAft>
      <a:defRPr kern="1200">
        <a:solidFill>
          <a:schemeClr val="tx1"/>
        </a:solidFill>
        <a:latin typeface="Calibri" pitchFamily="34" charset="0"/>
        <a:ea typeface="+mn-ea"/>
        <a:cs typeface="+mn-cs"/>
      </a:defRPr>
    </a:lvl3pPr>
    <a:lvl4pPr marL="1371600" algn="l" rtl="0" fontAlgn="base">
      <a:spcBef>
        <a:spcPct val="0"/>
      </a:spcBef>
      <a:spcAft>
        <a:spcPct val="0"/>
      </a:spcAft>
      <a:defRPr kern="1200">
        <a:solidFill>
          <a:schemeClr val="tx1"/>
        </a:solidFill>
        <a:latin typeface="Calibri" pitchFamily="34" charset="0"/>
        <a:ea typeface="+mn-ea"/>
        <a:cs typeface="+mn-cs"/>
      </a:defRPr>
    </a:lvl4pPr>
    <a:lvl5pPr marL="1828800" algn="l" rtl="0" fontAlgn="base">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4127" autoAdjust="0"/>
  </p:normalViewPr>
  <p:slideViewPr>
    <p:cSldViewPr>
      <p:cViewPr>
        <p:scale>
          <a:sx n="90" d="100"/>
          <a:sy n="90" d="100"/>
        </p:scale>
        <p:origin x="-324" y="-1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138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5088" cy="461567"/>
          </a:xfrm>
          <a:prstGeom prst="rect">
            <a:avLst/>
          </a:prstGeom>
        </p:spPr>
        <p:txBody>
          <a:bodyPr vert="horz" lIns="92390" tIns="46195" rIns="92390" bIns="46195" rtlCol="0"/>
          <a:lstStyle>
            <a:lvl1pPr algn="l">
              <a:defRPr sz="1200"/>
            </a:lvl1pPr>
          </a:lstStyle>
          <a:p>
            <a:endParaRPr lang="en-US"/>
          </a:p>
        </p:txBody>
      </p:sp>
      <p:sp>
        <p:nvSpPr>
          <p:cNvPr id="3" name="Date Placeholder 2"/>
          <p:cNvSpPr>
            <a:spLocks noGrp="1"/>
          </p:cNvSpPr>
          <p:nvPr>
            <p:ph type="dt" sz="quarter" idx="1"/>
          </p:nvPr>
        </p:nvSpPr>
        <p:spPr>
          <a:xfrm>
            <a:off x="3967341" y="1"/>
            <a:ext cx="3035088" cy="461567"/>
          </a:xfrm>
          <a:prstGeom prst="rect">
            <a:avLst/>
          </a:prstGeom>
        </p:spPr>
        <p:txBody>
          <a:bodyPr vert="horz" lIns="92390" tIns="46195" rIns="92390" bIns="46195" rtlCol="0"/>
          <a:lstStyle>
            <a:lvl1pPr algn="r">
              <a:defRPr sz="1200"/>
            </a:lvl1pPr>
          </a:lstStyle>
          <a:p>
            <a:fld id="{1062BC0F-DCAA-4156-8ADB-FA01D1B79D2F}" type="datetimeFigureOut">
              <a:rPr lang="en-US" smtClean="0"/>
              <a:t>2/27/2015</a:t>
            </a:fld>
            <a:endParaRPr lang="en-US"/>
          </a:p>
        </p:txBody>
      </p:sp>
      <p:sp>
        <p:nvSpPr>
          <p:cNvPr id="4" name="Footer Placeholder 3"/>
          <p:cNvSpPr>
            <a:spLocks noGrp="1"/>
          </p:cNvSpPr>
          <p:nvPr>
            <p:ph type="ftr" sz="quarter" idx="2"/>
          </p:nvPr>
        </p:nvSpPr>
        <p:spPr>
          <a:xfrm>
            <a:off x="0" y="8760218"/>
            <a:ext cx="3035088" cy="461567"/>
          </a:xfrm>
          <a:prstGeom prst="rect">
            <a:avLst/>
          </a:prstGeom>
        </p:spPr>
        <p:txBody>
          <a:bodyPr vert="horz" lIns="92390" tIns="46195" rIns="92390" bIns="46195" rtlCol="0" anchor="b"/>
          <a:lstStyle>
            <a:lvl1pPr algn="l">
              <a:defRPr sz="1200"/>
            </a:lvl1pPr>
          </a:lstStyle>
          <a:p>
            <a:endParaRPr lang="en-US"/>
          </a:p>
        </p:txBody>
      </p:sp>
      <p:sp>
        <p:nvSpPr>
          <p:cNvPr id="5" name="Slide Number Placeholder 4"/>
          <p:cNvSpPr>
            <a:spLocks noGrp="1"/>
          </p:cNvSpPr>
          <p:nvPr>
            <p:ph type="sldNum" sz="quarter" idx="3"/>
          </p:nvPr>
        </p:nvSpPr>
        <p:spPr>
          <a:xfrm>
            <a:off x="3967341" y="8760218"/>
            <a:ext cx="3035088" cy="461567"/>
          </a:xfrm>
          <a:prstGeom prst="rect">
            <a:avLst/>
          </a:prstGeom>
        </p:spPr>
        <p:txBody>
          <a:bodyPr vert="horz" lIns="92390" tIns="46195" rIns="92390" bIns="46195" rtlCol="0" anchor="b"/>
          <a:lstStyle>
            <a:lvl1pPr algn="r">
              <a:defRPr sz="1200"/>
            </a:lvl1pPr>
          </a:lstStyle>
          <a:p>
            <a:fld id="{4273D004-7FC8-4E96-AB44-6E723D4B6EAB}" type="slidenum">
              <a:rPr lang="en-US" smtClean="0"/>
              <a:t>‹#›</a:t>
            </a:fld>
            <a:endParaRPr lang="en-US"/>
          </a:p>
        </p:txBody>
      </p:sp>
    </p:spTree>
    <p:extLst>
      <p:ext uri="{BB962C8B-B14F-4D97-AF65-F5344CB8AC3E}">
        <p14:creationId xmlns:p14="http://schemas.microsoft.com/office/powerpoint/2010/main" val="16532077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5"/>
            <a:ext cx="3035300" cy="461963"/>
          </a:xfrm>
          <a:prstGeom prst="rect">
            <a:avLst/>
          </a:prstGeom>
        </p:spPr>
        <p:txBody>
          <a:bodyPr vert="horz" lIns="92318" tIns="46160" rIns="92318" bIns="46160" rtlCol="0"/>
          <a:lstStyle>
            <a:lvl1pPr algn="l">
              <a:defRPr sz="1200"/>
            </a:lvl1pPr>
          </a:lstStyle>
          <a:p>
            <a:pPr>
              <a:defRPr/>
            </a:pPr>
            <a:endParaRPr lang="en-US"/>
          </a:p>
        </p:txBody>
      </p:sp>
      <p:sp>
        <p:nvSpPr>
          <p:cNvPr id="3" name="Date Placeholder 2"/>
          <p:cNvSpPr>
            <a:spLocks noGrp="1"/>
          </p:cNvSpPr>
          <p:nvPr>
            <p:ph type="dt" idx="1"/>
          </p:nvPr>
        </p:nvSpPr>
        <p:spPr>
          <a:xfrm>
            <a:off x="3967168" y="5"/>
            <a:ext cx="3035300" cy="461963"/>
          </a:xfrm>
          <a:prstGeom prst="rect">
            <a:avLst/>
          </a:prstGeom>
        </p:spPr>
        <p:txBody>
          <a:bodyPr vert="horz" lIns="92318" tIns="46160" rIns="92318" bIns="46160" rtlCol="0"/>
          <a:lstStyle>
            <a:lvl1pPr algn="r">
              <a:defRPr sz="1200"/>
            </a:lvl1pPr>
          </a:lstStyle>
          <a:p>
            <a:pPr>
              <a:defRPr/>
            </a:pPr>
            <a:fld id="{23239E60-3B8F-4B78-89E9-6FBB02DED252}" type="datetimeFigureOut">
              <a:rPr lang="en-US"/>
              <a:pPr>
                <a:defRPr/>
              </a:pPr>
              <a:t>2/27/2015</a:t>
            </a:fld>
            <a:endParaRPr lang="en-US"/>
          </a:p>
        </p:txBody>
      </p:sp>
      <p:sp>
        <p:nvSpPr>
          <p:cNvPr id="4" name="Slide Image Placeholder 3"/>
          <p:cNvSpPr>
            <a:spLocks noGrp="1" noRot="1" noChangeAspect="1"/>
          </p:cNvSpPr>
          <p:nvPr>
            <p:ph type="sldImg" idx="2"/>
          </p:nvPr>
        </p:nvSpPr>
        <p:spPr>
          <a:xfrm>
            <a:off x="1195388" y="692150"/>
            <a:ext cx="4613275" cy="3459163"/>
          </a:xfrm>
          <a:prstGeom prst="rect">
            <a:avLst/>
          </a:prstGeom>
          <a:noFill/>
          <a:ln w="12700">
            <a:solidFill>
              <a:prstClr val="black"/>
            </a:solidFill>
          </a:ln>
        </p:spPr>
        <p:txBody>
          <a:bodyPr vert="horz" lIns="92318" tIns="46160" rIns="92318" bIns="46160" rtlCol="0" anchor="ctr"/>
          <a:lstStyle/>
          <a:p>
            <a:pPr lvl="0"/>
            <a:endParaRPr lang="en-US" noProof="0" smtClean="0"/>
          </a:p>
        </p:txBody>
      </p:sp>
      <p:sp>
        <p:nvSpPr>
          <p:cNvPr id="5" name="Notes Placeholder 4"/>
          <p:cNvSpPr>
            <a:spLocks noGrp="1"/>
          </p:cNvSpPr>
          <p:nvPr>
            <p:ph type="body" sz="quarter" idx="3"/>
          </p:nvPr>
        </p:nvSpPr>
        <p:spPr>
          <a:xfrm>
            <a:off x="700093" y="4381505"/>
            <a:ext cx="5603875" cy="4149725"/>
          </a:xfrm>
          <a:prstGeom prst="rect">
            <a:avLst/>
          </a:prstGeom>
        </p:spPr>
        <p:txBody>
          <a:bodyPr vert="horz" lIns="92318" tIns="46160" rIns="92318" bIns="4616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59825"/>
            <a:ext cx="3035300" cy="461963"/>
          </a:xfrm>
          <a:prstGeom prst="rect">
            <a:avLst/>
          </a:prstGeom>
        </p:spPr>
        <p:txBody>
          <a:bodyPr vert="horz" lIns="92318" tIns="46160" rIns="92318" bIns="4616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967168" y="8759825"/>
            <a:ext cx="3035300" cy="461963"/>
          </a:xfrm>
          <a:prstGeom prst="rect">
            <a:avLst/>
          </a:prstGeom>
        </p:spPr>
        <p:txBody>
          <a:bodyPr vert="horz" lIns="92318" tIns="46160" rIns="92318" bIns="46160" rtlCol="0" anchor="b"/>
          <a:lstStyle>
            <a:lvl1pPr algn="r">
              <a:defRPr sz="1200"/>
            </a:lvl1pPr>
          </a:lstStyle>
          <a:p>
            <a:pPr>
              <a:defRPr/>
            </a:pPr>
            <a:fld id="{E54B04AC-4BF1-43B0-924E-374AD6C3D597}" type="slidenum">
              <a:rPr lang="en-US"/>
              <a:pPr>
                <a:defRPr/>
              </a:pPr>
              <a:t>‹#›</a:t>
            </a:fld>
            <a:endParaRPr lang="en-US"/>
          </a:p>
        </p:txBody>
      </p:sp>
    </p:spTree>
    <p:extLst>
      <p:ext uri="{BB962C8B-B14F-4D97-AF65-F5344CB8AC3E}">
        <p14:creationId xmlns:p14="http://schemas.microsoft.com/office/powerpoint/2010/main" val="3343445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24023">
              <a:defRPr>
                <a:solidFill>
                  <a:schemeClr val="tx1"/>
                </a:solidFill>
                <a:latin typeface="Calibri" pitchFamily="34" charset="0"/>
              </a:defRPr>
            </a:lvl1pPr>
            <a:lvl2pPr marL="739219" indent="-284315" defTabSz="924023">
              <a:defRPr>
                <a:solidFill>
                  <a:schemeClr val="tx1"/>
                </a:solidFill>
                <a:latin typeface="Calibri" pitchFamily="34" charset="0"/>
              </a:defRPr>
            </a:lvl2pPr>
            <a:lvl3pPr marL="1137259" indent="-227452" defTabSz="924023">
              <a:defRPr>
                <a:solidFill>
                  <a:schemeClr val="tx1"/>
                </a:solidFill>
                <a:latin typeface="Calibri" pitchFamily="34" charset="0"/>
              </a:defRPr>
            </a:lvl3pPr>
            <a:lvl4pPr marL="1592162" indent="-227452" defTabSz="924023">
              <a:defRPr>
                <a:solidFill>
                  <a:schemeClr val="tx1"/>
                </a:solidFill>
                <a:latin typeface="Calibri" pitchFamily="34" charset="0"/>
              </a:defRPr>
            </a:lvl4pPr>
            <a:lvl5pPr marL="2047066" indent="-227452" defTabSz="924023">
              <a:defRPr>
                <a:solidFill>
                  <a:schemeClr val="tx1"/>
                </a:solidFill>
                <a:latin typeface="Calibri" pitchFamily="34" charset="0"/>
              </a:defRPr>
            </a:lvl5pPr>
            <a:lvl6pPr marL="2501969" indent="-227452" defTabSz="924023" fontAlgn="base">
              <a:spcBef>
                <a:spcPct val="0"/>
              </a:spcBef>
              <a:spcAft>
                <a:spcPct val="0"/>
              </a:spcAft>
              <a:defRPr>
                <a:solidFill>
                  <a:schemeClr val="tx1"/>
                </a:solidFill>
                <a:latin typeface="Calibri" pitchFamily="34" charset="0"/>
              </a:defRPr>
            </a:lvl6pPr>
            <a:lvl7pPr marL="2956873" indent="-227452" defTabSz="924023" fontAlgn="base">
              <a:spcBef>
                <a:spcPct val="0"/>
              </a:spcBef>
              <a:spcAft>
                <a:spcPct val="0"/>
              </a:spcAft>
              <a:defRPr>
                <a:solidFill>
                  <a:schemeClr val="tx1"/>
                </a:solidFill>
                <a:latin typeface="Calibri" pitchFamily="34" charset="0"/>
              </a:defRPr>
            </a:lvl7pPr>
            <a:lvl8pPr marL="3411777" indent="-227452" defTabSz="924023" fontAlgn="base">
              <a:spcBef>
                <a:spcPct val="0"/>
              </a:spcBef>
              <a:spcAft>
                <a:spcPct val="0"/>
              </a:spcAft>
              <a:defRPr>
                <a:solidFill>
                  <a:schemeClr val="tx1"/>
                </a:solidFill>
                <a:latin typeface="Calibri" pitchFamily="34" charset="0"/>
              </a:defRPr>
            </a:lvl8pPr>
            <a:lvl9pPr marL="3866680" indent="-227452" defTabSz="924023"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852FD1A5-A22F-4D58-BB04-47BBE4B70BC9}" type="slidenum">
              <a:rPr lang="en-US" smtClean="0">
                <a:latin typeface="Arial" charset="0"/>
              </a:rPr>
              <a:pPr fontAlgn="base">
                <a:spcBef>
                  <a:spcPct val="0"/>
                </a:spcBef>
                <a:spcAft>
                  <a:spcPct val="0"/>
                </a:spcAft>
                <a:defRPr/>
              </a:pPr>
              <a:t>1</a:t>
            </a:fld>
            <a:endParaRPr lang="en-US" dirty="0" smtClean="0">
              <a:latin typeface="Arial" charset="0"/>
            </a:endParaRPr>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2" name="Rectangle 3"/>
          <p:cNvSpPr>
            <a:spLocks noGrp="1" noChangeArrowheads="1"/>
          </p:cNvSpPr>
          <p:nvPr>
            <p:ph type="body" idx="1"/>
          </p:nvPr>
        </p:nvSpPr>
        <p:spPr bwMode="auto">
          <a:xfrm>
            <a:off x="934191" y="4381734"/>
            <a:ext cx="5135669" cy="3079184"/>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i="1"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1800"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04" rIns="91104"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C5EDF0E-D190-44FA-B82B-20D2F3A497B2}" type="slidenum">
              <a:rPr lang="en-US" smtClean="0">
                <a:solidFill>
                  <a:srgbClr val="000000"/>
                </a:solidFill>
              </a:rPr>
              <a:pPr fontAlgn="base">
                <a:spcBef>
                  <a:spcPct val="0"/>
                </a:spcBef>
                <a:spcAft>
                  <a:spcPct val="0"/>
                </a:spcAft>
                <a:defRPr/>
              </a:pPr>
              <a:t>13</a:t>
            </a:fld>
            <a:endParaRPr lang="en-US" dirty="0" smtClean="0">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0221" eaLnBrk="1" hangingPunct="1">
              <a:spcBef>
                <a:spcPct val="0"/>
              </a:spcBef>
            </a:pPr>
            <a:r>
              <a:rPr lang="en-US" altLang="en-US" smtClean="0"/>
              <a:t>Phil Bassett</a:t>
            </a:r>
          </a:p>
          <a:p>
            <a:pPr defTabSz="450221" eaLnBrk="1" hangingPunct="1">
              <a:spcBef>
                <a:spcPct val="0"/>
              </a:spcBef>
            </a:pPr>
            <a:endParaRPr lang="en-US" altLang="en-US" smtClean="0"/>
          </a:p>
        </p:txBody>
      </p:sp>
      <p:sp>
        <p:nvSpPr>
          <p:cNvPr id="419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2" rIns="91342"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BDB3E30-A7FE-44F4-A3EC-57FA5548E5AE}" type="slidenum">
              <a:rPr lang="en-US" smtClean="0">
                <a:solidFill>
                  <a:srgbClr val="000000"/>
                </a:solidFill>
              </a:rPr>
              <a:pPr fontAlgn="base">
                <a:spcBef>
                  <a:spcPct val="0"/>
                </a:spcBef>
                <a:spcAft>
                  <a:spcPct val="0"/>
                </a:spcAft>
                <a:defRPr/>
              </a:pPr>
              <a:t>14</a:t>
            </a:fld>
            <a:endParaRPr lang="en-US" dirty="0" smtClean="0">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68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14" rIns="91114"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CA1C362-FB92-4DAE-8474-527EFCE5D7E1}" type="slidenum">
              <a:rPr lang="en-US" smtClean="0">
                <a:solidFill>
                  <a:srgbClr val="000000"/>
                </a:solidFill>
              </a:rPr>
              <a:pPr fontAlgn="base">
                <a:spcBef>
                  <a:spcPct val="0"/>
                </a:spcBef>
                <a:spcAft>
                  <a:spcPct val="0"/>
                </a:spcAft>
                <a:defRPr/>
              </a:pPr>
              <a:t>15</a:t>
            </a:fld>
            <a:endParaRPr lang="en-US" dirty="0" smtClean="0">
              <a:solidFill>
                <a:srgbClr val="00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1800"/>
            <a:endParaRPr lang="en-US" altLang="en-US" smtClean="0"/>
          </a:p>
        </p:txBody>
      </p:sp>
      <p:sp>
        <p:nvSpPr>
          <p:cNvPr id="4" name="Slide Number Placeholder 3"/>
          <p:cNvSpPr>
            <a:spLocks noGrp="1"/>
          </p:cNvSpPr>
          <p:nvPr>
            <p:ph type="sldNum" sz="quarter" idx="5"/>
          </p:nvPr>
        </p:nvSpPr>
        <p:spPr/>
        <p:txBody>
          <a:bodyPr lIns="91128" rIns="91128"/>
          <a:lstStyle/>
          <a:p>
            <a:pPr>
              <a:defRPr/>
            </a:pPr>
            <a:fld id="{89056427-8143-4829-9710-21022C092D1D}" type="slidenum">
              <a:rPr lang="en-US" smtClean="0">
                <a:solidFill>
                  <a:prstClr val="black"/>
                </a:solidFill>
              </a:rPr>
              <a:pPr>
                <a:defRPr/>
              </a:pPr>
              <a:t>16</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1800"/>
            <a:endParaRPr lang="en-US" altLang="en-US" smtClean="0"/>
          </a:p>
        </p:txBody>
      </p:sp>
      <p:sp>
        <p:nvSpPr>
          <p:cNvPr id="4" name="Slide Number Placeholder 3"/>
          <p:cNvSpPr>
            <a:spLocks noGrp="1"/>
          </p:cNvSpPr>
          <p:nvPr>
            <p:ph type="sldNum" sz="quarter" idx="5"/>
          </p:nvPr>
        </p:nvSpPr>
        <p:spPr/>
        <p:txBody>
          <a:bodyPr lIns="91128" rIns="91128"/>
          <a:lstStyle/>
          <a:p>
            <a:pPr>
              <a:defRPr/>
            </a:pPr>
            <a:fld id="{33F65EAF-53D1-4519-AB58-D4FC4CFC576C}" type="slidenum">
              <a:rPr lang="en-US" smtClean="0">
                <a:solidFill>
                  <a:prstClr val="black"/>
                </a:solidFill>
              </a:rPr>
              <a:pPr>
                <a:defRPr/>
              </a:pPr>
              <a:t>17</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BB6C30D5-BD07-4D38-8609-445E031CD7E0}" type="slidenum">
              <a:rPr lang="en-US" smtClean="0">
                <a:solidFill>
                  <a:srgbClr val="000000"/>
                </a:solidFill>
                <a:latin typeface="Arial" charset="0"/>
              </a:rPr>
              <a:pPr fontAlgn="base">
                <a:spcBef>
                  <a:spcPct val="0"/>
                </a:spcBef>
                <a:spcAft>
                  <a:spcPct val="0"/>
                </a:spcAft>
                <a:defRPr/>
              </a:pPr>
              <a:t>2</a:t>
            </a:fld>
            <a:endParaRPr lang="en-US" dirty="0" smtClean="0">
              <a:solidFill>
                <a:srgbClr val="000000"/>
              </a:solidFill>
              <a:latin typeface="Arial" charset="0"/>
            </a:endParaRPr>
          </a:p>
        </p:txBody>
      </p:sp>
      <p:sp>
        <p:nvSpPr>
          <p:cNvPr id="45059" name="Rectangle 2"/>
          <p:cNvSpPr>
            <a:spLocks noGrp="1" noRot="1" noChangeAspect="1" noChangeArrowheads="1" noTextEdit="1"/>
          </p:cNvSpPr>
          <p:nvPr>
            <p:ph type="sldImg"/>
          </p:nvPr>
        </p:nvSpPr>
        <p:spPr bwMode="auto">
          <a:xfrm>
            <a:off x="1196975" y="690563"/>
            <a:ext cx="4611688" cy="345916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60" name="Rectangle 4"/>
          <p:cNvSpPr>
            <a:spLocks noGrp="1" noChangeArrowheads="1"/>
          </p:cNvSpPr>
          <p:nvPr>
            <p:ph type="body" idx="1"/>
          </p:nvPr>
        </p:nvSpPr>
        <p:spPr bwMode="auto">
          <a:xfrm>
            <a:off x="935777" y="4381733"/>
            <a:ext cx="5132497" cy="27563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9284">
              <a:defRPr>
                <a:solidFill>
                  <a:schemeClr val="tx1"/>
                </a:solidFill>
                <a:latin typeface="Calibri" pitchFamily="34" charset="0"/>
              </a:defRPr>
            </a:lvl1pPr>
            <a:lvl2pPr marL="739219" indent="-284315" defTabSz="919284">
              <a:defRPr>
                <a:solidFill>
                  <a:schemeClr val="tx1"/>
                </a:solidFill>
                <a:latin typeface="Calibri" pitchFamily="34" charset="0"/>
              </a:defRPr>
            </a:lvl2pPr>
            <a:lvl3pPr marL="1137259" indent="-227452" defTabSz="919284">
              <a:defRPr>
                <a:solidFill>
                  <a:schemeClr val="tx1"/>
                </a:solidFill>
                <a:latin typeface="Calibri" pitchFamily="34" charset="0"/>
              </a:defRPr>
            </a:lvl3pPr>
            <a:lvl4pPr marL="1592162" indent="-227452" defTabSz="919284">
              <a:defRPr>
                <a:solidFill>
                  <a:schemeClr val="tx1"/>
                </a:solidFill>
                <a:latin typeface="Calibri" pitchFamily="34" charset="0"/>
              </a:defRPr>
            </a:lvl4pPr>
            <a:lvl5pPr marL="2047066" indent="-227452" defTabSz="919284">
              <a:defRPr>
                <a:solidFill>
                  <a:schemeClr val="tx1"/>
                </a:solidFill>
                <a:latin typeface="Calibri" pitchFamily="34" charset="0"/>
              </a:defRPr>
            </a:lvl5pPr>
            <a:lvl6pPr marL="2501969" indent="-227452" defTabSz="919284" fontAlgn="base">
              <a:spcBef>
                <a:spcPct val="0"/>
              </a:spcBef>
              <a:spcAft>
                <a:spcPct val="0"/>
              </a:spcAft>
              <a:defRPr>
                <a:solidFill>
                  <a:schemeClr val="tx1"/>
                </a:solidFill>
                <a:latin typeface="Calibri" pitchFamily="34" charset="0"/>
              </a:defRPr>
            </a:lvl6pPr>
            <a:lvl7pPr marL="2956873" indent="-227452" defTabSz="919284" fontAlgn="base">
              <a:spcBef>
                <a:spcPct val="0"/>
              </a:spcBef>
              <a:spcAft>
                <a:spcPct val="0"/>
              </a:spcAft>
              <a:defRPr>
                <a:solidFill>
                  <a:schemeClr val="tx1"/>
                </a:solidFill>
                <a:latin typeface="Calibri" pitchFamily="34" charset="0"/>
              </a:defRPr>
            </a:lvl7pPr>
            <a:lvl8pPr marL="3411777" indent="-227452" defTabSz="919284" fontAlgn="base">
              <a:spcBef>
                <a:spcPct val="0"/>
              </a:spcBef>
              <a:spcAft>
                <a:spcPct val="0"/>
              </a:spcAft>
              <a:defRPr>
                <a:solidFill>
                  <a:schemeClr val="tx1"/>
                </a:solidFill>
                <a:latin typeface="Calibri" pitchFamily="34" charset="0"/>
              </a:defRPr>
            </a:lvl8pPr>
            <a:lvl9pPr marL="3866680" indent="-227452" defTabSz="919284"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251DAA2-D2C9-49D6-9E35-9F21C9E856D6}" type="slidenum">
              <a:rPr lang="en-US" smtClean="0">
                <a:latin typeface="Arial" charset="0"/>
              </a:rPr>
              <a:pPr fontAlgn="base">
                <a:spcBef>
                  <a:spcPct val="0"/>
                </a:spcBef>
                <a:spcAft>
                  <a:spcPct val="0"/>
                </a:spcAft>
                <a:defRPr/>
              </a:pPr>
              <a:t>3</a:t>
            </a:fld>
            <a:endParaRPr lang="en-US" dirty="0" smtClean="0">
              <a:latin typeface="Arial" charset="0"/>
            </a:endParaRPr>
          </a:p>
        </p:txBody>
      </p:sp>
      <p:sp>
        <p:nvSpPr>
          <p:cNvPr id="46083"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4" name="Rectangle 3"/>
          <p:cNvSpPr>
            <a:spLocks noGrp="1" noChangeArrowheads="1"/>
          </p:cNvSpPr>
          <p:nvPr>
            <p:ph type="body" idx="1"/>
          </p:nvPr>
        </p:nvSpPr>
        <p:spPr bwMode="auto">
          <a:xfrm>
            <a:off x="934191" y="4381733"/>
            <a:ext cx="5135669" cy="6126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lvl="1" eaLnBrk="1" hangingPunct="1">
              <a:spcBef>
                <a:spcPct val="0"/>
              </a:spcBef>
            </a:pPr>
            <a:endParaRPr lang="en-US" altLang="en-US" sz="800" dirty="0">
              <a:latin typeface="Arial" pitchFamily="34" charset="0"/>
            </a:endParaRPr>
          </a:p>
          <a:p>
            <a:pPr lvl="1" eaLnBrk="1" hangingPunct="1">
              <a:spcBef>
                <a:spcPct val="0"/>
              </a:spcBef>
            </a:pPr>
            <a:endParaRPr lang="en-US" altLang="en-US" sz="800" dirty="0">
              <a:latin typeface="Arial" pitchFamily="34" charset="0"/>
            </a:endParaRPr>
          </a:p>
          <a:p>
            <a:pPr eaLnBrk="1" hangingPunct="1">
              <a:spcBef>
                <a:spcPct val="0"/>
              </a:spcBef>
            </a:pPr>
            <a:endParaRPr lang="en-US" altLang="en-US" dirty="0"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17706">
              <a:defRPr>
                <a:solidFill>
                  <a:schemeClr val="tx1"/>
                </a:solidFill>
                <a:latin typeface="Calibri" pitchFamily="34" charset="0"/>
              </a:defRPr>
            </a:lvl1pPr>
            <a:lvl2pPr marL="739219" indent="-284315" defTabSz="917706">
              <a:defRPr>
                <a:solidFill>
                  <a:schemeClr val="tx1"/>
                </a:solidFill>
                <a:latin typeface="Calibri" pitchFamily="34" charset="0"/>
              </a:defRPr>
            </a:lvl2pPr>
            <a:lvl3pPr marL="1137259" indent="-227452" defTabSz="917706">
              <a:defRPr>
                <a:solidFill>
                  <a:schemeClr val="tx1"/>
                </a:solidFill>
                <a:latin typeface="Calibri" pitchFamily="34" charset="0"/>
              </a:defRPr>
            </a:lvl3pPr>
            <a:lvl4pPr marL="1592162" indent="-227452" defTabSz="917706">
              <a:defRPr>
                <a:solidFill>
                  <a:schemeClr val="tx1"/>
                </a:solidFill>
                <a:latin typeface="Calibri" pitchFamily="34" charset="0"/>
              </a:defRPr>
            </a:lvl4pPr>
            <a:lvl5pPr marL="2047066" indent="-227452" defTabSz="917706">
              <a:defRPr>
                <a:solidFill>
                  <a:schemeClr val="tx1"/>
                </a:solidFill>
                <a:latin typeface="Calibri" pitchFamily="34" charset="0"/>
              </a:defRPr>
            </a:lvl5pPr>
            <a:lvl6pPr marL="2501969" indent="-227452" defTabSz="917706" fontAlgn="base">
              <a:spcBef>
                <a:spcPct val="0"/>
              </a:spcBef>
              <a:spcAft>
                <a:spcPct val="0"/>
              </a:spcAft>
              <a:defRPr>
                <a:solidFill>
                  <a:schemeClr val="tx1"/>
                </a:solidFill>
                <a:latin typeface="Calibri" pitchFamily="34" charset="0"/>
              </a:defRPr>
            </a:lvl6pPr>
            <a:lvl7pPr marL="2956873" indent="-227452" defTabSz="917706" fontAlgn="base">
              <a:spcBef>
                <a:spcPct val="0"/>
              </a:spcBef>
              <a:spcAft>
                <a:spcPct val="0"/>
              </a:spcAft>
              <a:defRPr>
                <a:solidFill>
                  <a:schemeClr val="tx1"/>
                </a:solidFill>
                <a:latin typeface="Calibri" pitchFamily="34" charset="0"/>
              </a:defRPr>
            </a:lvl7pPr>
            <a:lvl8pPr marL="3411777" indent="-227452" defTabSz="917706" fontAlgn="base">
              <a:spcBef>
                <a:spcPct val="0"/>
              </a:spcBef>
              <a:spcAft>
                <a:spcPct val="0"/>
              </a:spcAft>
              <a:defRPr>
                <a:solidFill>
                  <a:schemeClr val="tx1"/>
                </a:solidFill>
                <a:latin typeface="Calibri" pitchFamily="34" charset="0"/>
              </a:defRPr>
            </a:lvl8pPr>
            <a:lvl9pPr marL="3866680" indent="-227452" defTabSz="917706"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0FCCACA-00BB-4B47-9F9A-15E8FDE72AB0}" type="slidenum">
              <a:rPr lang="en-US" smtClean="0">
                <a:latin typeface="Arial" charset="0"/>
              </a:rPr>
              <a:pPr fontAlgn="base">
                <a:spcBef>
                  <a:spcPct val="0"/>
                </a:spcBef>
                <a:spcAft>
                  <a:spcPct val="0"/>
                </a:spcAft>
                <a:defRPr/>
              </a:pPr>
              <a:t>4</a:t>
            </a:fld>
            <a:endParaRPr lang="en-US" dirty="0" smtClean="0">
              <a:latin typeface="Arial" charset="0"/>
            </a:endParaRPr>
          </a:p>
        </p:txBody>
      </p:sp>
      <p:sp>
        <p:nvSpPr>
          <p:cNvPr id="4710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2" name="Rectangle 3"/>
          <p:cNvSpPr>
            <a:spLocks noGrp="1" noChangeArrowheads="1"/>
          </p:cNvSpPr>
          <p:nvPr>
            <p:ph type="body" idx="1"/>
          </p:nvPr>
        </p:nvSpPr>
        <p:spPr bwMode="auto">
          <a:xfrm>
            <a:off x="934191" y="4381733"/>
            <a:ext cx="5135669" cy="1266324"/>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defRPr/>
            </a:pPr>
            <a:r>
              <a:rPr lang="en-US" altLang="en-US" dirty="0" smtClean="0">
                <a:latin typeface="Arial" pitchFamily="34" charset="0"/>
              </a:rPr>
              <a:t>Separation </a:t>
            </a:r>
            <a:r>
              <a:rPr lang="en-US" altLang="en-US" dirty="0" smtClean="0">
                <a:latin typeface="Arial" pitchFamily="34" charset="0"/>
              </a:rPr>
              <a:t>Management (Vertical Conformance Verification, TMI Attribute Standardization)</a:t>
            </a:r>
          </a:p>
          <a:p>
            <a:pPr marL="170610" indent="-170610" eaLnBrk="1" hangingPunct="1">
              <a:spcBef>
                <a:spcPct val="0"/>
              </a:spcBef>
              <a:buFont typeface="Arial" panose="020B0604020202020204" pitchFamily="34" charset="0"/>
              <a:buChar char="•"/>
              <a:defRPr/>
            </a:pPr>
            <a:r>
              <a:rPr lang="en-US" altLang="en-US" dirty="0" smtClean="0">
                <a:latin typeface="Arial" pitchFamily="34" charset="0"/>
              </a:rPr>
              <a:t>$2M total available each year for HF and OCVM for FY18, FY19</a:t>
            </a:r>
          </a:p>
          <a:p>
            <a:pPr marL="170610" indent="-170610" eaLnBrk="1" hangingPunct="1">
              <a:spcBef>
                <a:spcPct val="0"/>
              </a:spcBef>
              <a:buFont typeface="Arial" panose="020B0604020202020204" pitchFamily="34" charset="0"/>
              <a:buChar char="•"/>
              <a:defRPr/>
            </a:pPr>
            <a:endParaRPr lang="en-US" altLang="en-US" dirty="0" smtClean="0">
              <a:latin typeface="Arial" pitchFamily="34" charset="0"/>
            </a:endParaRPr>
          </a:p>
          <a:p>
            <a:pPr eaLnBrk="1" hangingPunct="1">
              <a:spcBef>
                <a:spcPct val="0"/>
              </a:spcBef>
              <a:defRPr/>
            </a:pPr>
            <a:r>
              <a:rPr lang="en-US" altLang="en-US" dirty="0" smtClean="0">
                <a:latin typeface="Arial" pitchFamily="34" charset="0"/>
              </a:rPr>
              <a:t>PBN (Optimized Route Capability, </a:t>
            </a:r>
            <a:r>
              <a:rPr lang="en-US" altLang="en-US" dirty="0" err="1" smtClean="0">
                <a:latin typeface="Arial" pitchFamily="34" charset="0"/>
              </a:rPr>
              <a:t>NextGen</a:t>
            </a:r>
            <a:r>
              <a:rPr lang="en-US" altLang="en-US" dirty="0" smtClean="0">
                <a:latin typeface="Arial" pitchFamily="34" charset="0"/>
              </a:rPr>
              <a:t> Trajectory Negotiation)</a:t>
            </a:r>
          </a:p>
          <a:p>
            <a:pPr marL="170610" indent="-170610" eaLnBrk="1" hangingPunct="1">
              <a:spcBef>
                <a:spcPct val="0"/>
              </a:spcBef>
              <a:buFont typeface="Arial" panose="020B0604020202020204" pitchFamily="34" charset="0"/>
              <a:buChar char="•"/>
              <a:defRPr/>
            </a:pPr>
            <a:r>
              <a:rPr lang="en-US" altLang="en-US" dirty="0" smtClean="0">
                <a:latin typeface="Arial" pitchFamily="34" charset="0"/>
              </a:rPr>
              <a:t>$3M total available each year for HF and OCVM for FY18, FY19</a:t>
            </a:r>
          </a:p>
          <a:p>
            <a:pPr marL="170610" indent="-170610" eaLnBrk="1" hangingPunct="1">
              <a:spcBef>
                <a:spcPct val="0"/>
              </a:spcBef>
              <a:buFont typeface="Arial" panose="020B0604020202020204" pitchFamily="34" charset="0"/>
              <a:buChar char="•"/>
              <a:defRPr/>
            </a:pPr>
            <a:endParaRPr lang="en-US" altLang="en-US" dirty="0" smtClean="0">
              <a:latin typeface="Arial" pitchFamily="34" charset="0"/>
            </a:endParaRPr>
          </a:p>
          <a:p>
            <a:pPr marL="170610" indent="-170610" eaLnBrk="1" hangingPunct="1">
              <a:spcBef>
                <a:spcPct val="0"/>
              </a:spcBef>
              <a:buFont typeface="Arial" panose="020B0604020202020204" pitchFamily="34" charset="0"/>
              <a:buChar char="•"/>
              <a:defRPr/>
            </a:pPr>
            <a:endParaRPr lang="en-US" altLang="en-US" dirty="0"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1800" eaLnBrk="1" hangingPunct="1">
              <a:spcBef>
                <a:spcPct val="0"/>
              </a:spcBef>
            </a:pPr>
            <a:endParaRPr lang="en-US" altLang="en-US" smtClean="0"/>
          </a:p>
        </p:txBody>
      </p:sp>
      <p:sp>
        <p:nvSpPr>
          <p:cNvPr id="348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04" rIns="91104"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73FBF7F6-4141-4861-A7B6-E5A708DE53E4}" type="slidenum">
              <a:rPr lang="en-US" smtClean="0">
                <a:solidFill>
                  <a:srgbClr val="000000"/>
                </a:solidFill>
              </a:rPr>
              <a:pPr fontAlgn="base">
                <a:spcBef>
                  <a:spcPct val="0"/>
                </a:spcBef>
                <a:spcAft>
                  <a:spcPct val="0"/>
                </a:spcAft>
                <a:defRPr/>
              </a:pPr>
              <a:t>8</a:t>
            </a:fld>
            <a:endParaRPr lang="en-US" dirty="0" smtClean="0">
              <a:solidFill>
                <a:srgbClr val="000000"/>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358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125" rIns="91125"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DCC63CE-6BEA-4720-B02F-05871F3CE55E}" type="slidenum">
              <a:rPr lang="en-US" smtClean="0">
                <a:solidFill>
                  <a:srgbClr val="000000"/>
                </a:solidFill>
              </a:rPr>
              <a:pPr fontAlgn="base">
                <a:spcBef>
                  <a:spcPct val="0"/>
                </a:spcBef>
                <a:spcAft>
                  <a:spcPct val="0"/>
                </a:spcAft>
                <a:defRPr/>
              </a:pPr>
              <a:t>9</a:t>
            </a:fld>
            <a:endParaRPr lang="en-US" dirty="0" smtClean="0">
              <a:solidFill>
                <a:srgbClr val="00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0221" eaLnBrk="1" hangingPunct="1">
              <a:spcBef>
                <a:spcPct val="0"/>
              </a:spcBef>
            </a:pPr>
            <a:r>
              <a:rPr lang="en-US" altLang="en-US" dirty="0" smtClean="0"/>
              <a:t>Kevin Hatton</a:t>
            </a:r>
          </a:p>
          <a:p>
            <a:pPr defTabSz="450221" eaLnBrk="1" hangingPunct="1">
              <a:spcBef>
                <a:spcPct val="0"/>
              </a:spcBef>
            </a:pPr>
            <a:endParaRPr lang="en-US" altLang="en-US" dirty="0" smtClean="0"/>
          </a:p>
        </p:txBody>
      </p:sp>
      <p:sp>
        <p:nvSpPr>
          <p:cNvPr id="389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42" rIns="91342"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552B7761-E90D-4785-B66E-6D46CC628808}" type="slidenum">
              <a:rPr lang="en-US" smtClean="0">
                <a:solidFill>
                  <a:srgbClr val="000000"/>
                </a:solidFill>
              </a:rPr>
              <a:pPr fontAlgn="base">
                <a:spcBef>
                  <a:spcPct val="0"/>
                </a:spcBef>
                <a:spcAft>
                  <a:spcPct val="0"/>
                </a:spcAft>
                <a:defRPr/>
              </a:pPr>
              <a:t>10</a:t>
            </a:fld>
            <a:endParaRPr lang="en-US" dirty="0" smtClean="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Sherri Magyarits</a:t>
            </a:r>
          </a:p>
        </p:txBody>
      </p:sp>
      <p:sp>
        <p:nvSpPr>
          <p:cNvPr id="409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4" rIns="91334"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9B2CFE09-1C08-4237-B2B5-89836ECC68F4}" type="slidenum">
              <a:rPr lang="en-US" smtClean="0">
                <a:solidFill>
                  <a:srgbClr val="000000"/>
                </a:solidFill>
              </a:rPr>
              <a:pPr fontAlgn="base">
                <a:spcBef>
                  <a:spcPct val="0"/>
                </a:spcBef>
                <a:spcAft>
                  <a:spcPct val="0"/>
                </a:spcAft>
                <a:defRPr/>
              </a:pPr>
              <a:t>11</a:t>
            </a:fld>
            <a:endParaRPr lang="en-US" dirty="0" smtClean="0">
              <a:solidFill>
                <a:srgbClr val="00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450221" eaLnBrk="1" hangingPunct="1">
              <a:spcBef>
                <a:spcPct val="0"/>
              </a:spcBef>
            </a:pPr>
            <a:r>
              <a:rPr lang="en-US" altLang="en-US" smtClean="0"/>
              <a:t>Jason Coon</a:t>
            </a:r>
          </a:p>
        </p:txBody>
      </p:sp>
      <p:sp>
        <p:nvSpPr>
          <p:cNvPr id="399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34" rIns="91334" numCol="1" anchorCtr="0" compatLnSpc="1">
            <a:prstTxWarp prst="textNoShape">
              <a:avLst/>
            </a:prstTxWarp>
          </a:bodyPr>
          <a:lstStyle>
            <a:lvl1pPr>
              <a:defRPr>
                <a:solidFill>
                  <a:schemeClr val="tx1"/>
                </a:solidFill>
                <a:latin typeface="Calibri" pitchFamily="34" charset="0"/>
              </a:defRPr>
            </a:lvl1pPr>
            <a:lvl2pPr marL="739219" indent="-284315">
              <a:defRPr>
                <a:solidFill>
                  <a:schemeClr val="tx1"/>
                </a:solidFill>
                <a:latin typeface="Calibri" pitchFamily="34" charset="0"/>
              </a:defRPr>
            </a:lvl2pPr>
            <a:lvl3pPr marL="1137259" indent="-227452">
              <a:defRPr>
                <a:solidFill>
                  <a:schemeClr val="tx1"/>
                </a:solidFill>
                <a:latin typeface="Calibri" pitchFamily="34" charset="0"/>
              </a:defRPr>
            </a:lvl3pPr>
            <a:lvl4pPr marL="1592162" indent="-227452">
              <a:defRPr>
                <a:solidFill>
                  <a:schemeClr val="tx1"/>
                </a:solidFill>
                <a:latin typeface="Calibri" pitchFamily="34" charset="0"/>
              </a:defRPr>
            </a:lvl4pPr>
            <a:lvl5pPr marL="2047066" indent="-227452">
              <a:defRPr>
                <a:solidFill>
                  <a:schemeClr val="tx1"/>
                </a:solidFill>
                <a:latin typeface="Calibri" pitchFamily="34" charset="0"/>
              </a:defRPr>
            </a:lvl5pPr>
            <a:lvl6pPr marL="2501969" indent="-227452" fontAlgn="base">
              <a:spcBef>
                <a:spcPct val="0"/>
              </a:spcBef>
              <a:spcAft>
                <a:spcPct val="0"/>
              </a:spcAft>
              <a:defRPr>
                <a:solidFill>
                  <a:schemeClr val="tx1"/>
                </a:solidFill>
                <a:latin typeface="Calibri" pitchFamily="34" charset="0"/>
              </a:defRPr>
            </a:lvl6pPr>
            <a:lvl7pPr marL="2956873" indent="-227452" fontAlgn="base">
              <a:spcBef>
                <a:spcPct val="0"/>
              </a:spcBef>
              <a:spcAft>
                <a:spcPct val="0"/>
              </a:spcAft>
              <a:defRPr>
                <a:solidFill>
                  <a:schemeClr val="tx1"/>
                </a:solidFill>
                <a:latin typeface="Calibri" pitchFamily="34" charset="0"/>
              </a:defRPr>
            </a:lvl7pPr>
            <a:lvl8pPr marL="3411777" indent="-227452" fontAlgn="base">
              <a:spcBef>
                <a:spcPct val="0"/>
              </a:spcBef>
              <a:spcAft>
                <a:spcPct val="0"/>
              </a:spcAft>
              <a:defRPr>
                <a:solidFill>
                  <a:schemeClr val="tx1"/>
                </a:solidFill>
                <a:latin typeface="Calibri" pitchFamily="34" charset="0"/>
              </a:defRPr>
            </a:lvl8pPr>
            <a:lvl9pPr marL="3866680" indent="-227452"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C6CC4603-733A-4054-B617-4CDA82BA1993}" type="slidenum">
              <a:rPr lang="en-US" smtClean="0">
                <a:solidFill>
                  <a:srgbClr val="000000"/>
                </a:solidFill>
              </a:rPr>
              <a:pPr fontAlgn="base">
                <a:spcBef>
                  <a:spcPct val="0"/>
                </a:spcBef>
                <a:spcAft>
                  <a:spcPct val="0"/>
                </a:spcAft>
                <a:defRPr/>
              </a:pPr>
              <a:t>12</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FAA_NG_PPT_01_Title.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409113" cy="705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1416581"/>
            <a:ext cx="7772400" cy="1123495"/>
          </a:xfrm>
        </p:spPr>
        <p:txBody>
          <a:bodyPr anchor="b">
            <a:normAutofit/>
          </a:bodyPr>
          <a:lstStyle>
            <a:lvl1pPr algn="l">
              <a:defRPr sz="3200" b="1">
                <a:solidFill>
                  <a:schemeClr val="bg1"/>
                </a:solidFill>
                <a:latin typeface="Arial"/>
                <a:cs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2540076"/>
            <a:ext cx="7772400" cy="529182"/>
          </a:xfrm>
        </p:spPr>
        <p:txBody>
          <a:bodyPr>
            <a:normAutofit/>
          </a:bodyPr>
          <a:lstStyle>
            <a:lvl1pPr marL="0" indent="0" algn="l">
              <a:buNone/>
              <a:defRPr sz="2000" b="1">
                <a:solidFill>
                  <a:srgbClr val="8EB4E3"/>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Date Placeholder 3"/>
          <p:cNvSpPr>
            <a:spLocks noGrp="1"/>
          </p:cNvSpPr>
          <p:nvPr>
            <p:ph type="dt" sz="half" idx="10"/>
          </p:nvPr>
        </p:nvSpPr>
        <p:spPr>
          <a:xfrm>
            <a:off x="6821488" y="3505200"/>
            <a:ext cx="1636712" cy="365125"/>
          </a:xfrm>
          <a:prstGeom prst="rect">
            <a:avLst/>
          </a:prstGeom>
        </p:spPr>
        <p:txBody>
          <a:bodyPr/>
          <a:lstStyle>
            <a:lvl1pPr algn="r" defTabSz="457200" fontAlgn="auto">
              <a:spcBef>
                <a:spcPts val="0"/>
              </a:spcBef>
              <a:spcAft>
                <a:spcPts val="0"/>
              </a:spcAft>
              <a:defRPr sz="1000" spc="0">
                <a:solidFill>
                  <a:srgbClr val="1F497D">
                    <a:lumMod val="40000"/>
                    <a:lumOff val="60000"/>
                  </a:srgbClr>
                </a:solidFill>
                <a:latin typeface="Arial"/>
                <a:cs typeface="Arial"/>
              </a:defRPr>
            </a:lvl1pPr>
          </a:lstStyle>
          <a:p>
            <a:pPr>
              <a:defRPr/>
            </a:pPr>
            <a:endParaRPr lang="en-US"/>
          </a:p>
        </p:txBody>
      </p:sp>
    </p:spTree>
    <p:extLst>
      <p:ext uri="{BB962C8B-B14F-4D97-AF65-F5344CB8AC3E}">
        <p14:creationId xmlns:p14="http://schemas.microsoft.com/office/powerpoint/2010/main" val="2379728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459105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lvl1pPr>
              <a:defRPr sz="2800">
                <a:solidFill>
                  <a:srgbClr val="17375E"/>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1" y="1066801"/>
            <a:ext cx="8229600" cy="4872038"/>
          </a:xfrm>
        </p:spPr>
        <p:txBody>
          <a:bodyPr/>
          <a:lstStyle>
            <a:lvl1pPr>
              <a:defRPr sz="2000">
                <a:solidFill>
                  <a:schemeClr val="tx1"/>
                </a:solidFill>
              </a:defRPr>
            </a:lvl1pPr>
            <a:lvl2pPr>
              <a:defRPr sz="1800">
                <a:solidFill>
                  <a:schemeClr val="tx1"/>
                </a:solidFill>
              </a:defRPr>
            </a:lvl2pPr>
            <a:lvl3pPr>
              <a:defRPr sz="1600">
                <a:solidFill>
                  <a:schemeClr val="tx1"/>
                </a:solidFill>
              </a:defRPr>
            </a:lvl3pPr>
            <a:lvl4pPr>
              <a:defRPr sz="1400">
                <a:solidFill>
                  <a:schemeClr val="tx1"/>
                </a:solidFill>
              </a:defRPr>
            </a:lvl4pPr>
            <a:lvl5pPr>
              <a:defRPr sz="14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Date Placeholder 8"/>
          <p:cNvSpPr>
            <a:spLocks noGrp="1"/>
          </p:cNvSpPr>
          <p:nvPr>
            <p:ph type="dt" sz="half" idx="10"/>
          </p:nvPr>
        </p:nvSpPr>
        <p:spPr>
          <a:xfrm>
            <a:off x="152400" y="6492875"/>
            <a:ext cx="2133600" cy="365125"/>
          </a:xfrm>
          <a:prstGeom prst="rect">
            <a:avLst/>
          </a:prstGeom>
        </p:spPr>
        <p:txBody>
          <a:bodyPr/>
          <a:lstStyle/>
          <a:p>
            <a:fld id="{1391E3A8-621C-4D06-B9DF-2A24A8382622}" type="datetime1">
              <a:rPr lang="en-US" smtClean="0"/>
              <a:pPr/>
              <a:t>2/27/2015</a:t>
            </a:fld>
            <a:endParaRPr lang="en-US" dirty="0"/>
          </a:p>
        </p:txBody>
      </p:sp>
      <p:sp>
        <p:nvSpPr>
          <p:cNvPr id="11" name="Footer Placeholder 10"/>
          <p:cNvSpPr>
            <a:spLocks noGrp="1"/>
          </p:cNvSpPr>
          <p:nvPr>
            <p:ph type="ftr" sz="quarter" idx="12"/>
          </p:nvPr>
        </p:nvSpPr>
        <p:spPr/>
        <p:txBody>
          <a:bodyPr/>
          <a:lstStyle/>
          <a:p>
            <a:endParaRPr lang="en-US" dirty="0"/>
          </a:p>
        </p:txBody>
      </p:sp>
      <p:sp>
        <p:nvSpPr>
          <p:cNvPr id="10" name="Slide Number Placeholder 9"/>
          <p:cNvSpPr>
            <a:spLocks noGrp="1"/>
          </p:cNvSpPr>
          <p:nvPr>
            <p:ph type="sldNum" sz="quarter" idx="11"/>
          </p:nvPr>
        </p:nvSpPr>
        <p:spPr>
          <a:xfrm>
            <a:off x="6553200" y="6492875"/>
            <a:ext cx="2133600" cy="365125"/>
          </a:xfrm>
          <a:prstGeom prst="rect">
            <a:avLst/>
          </a:prstGeom>
        </p:spPr>
        <p:txBody>
          <a:bodyPr/>
          <a:lstStyle/>
          <a:p>
            <a:fld id="{C9D01A86-1220-4E3B-A76F-2CAE376CD0EF}" type="slidenum">
              <a:rPr lang="en-US" smtClean="0"/>
              <a:pPr/>
              <a:t>‹#›</a:t>
            </a:fld>
            <a:endParaRPr lang="en-US" dirty="0"/>
          </a:p>
        </p:txBody>
      </p:sp>
    </p:spTree>
    <p:extLst>
      <p:ext uri="{BB962C8B-B14F-4D97-AF65-F5344CB8AC3E}">
        <p14:creationId xmlns:p14="http://schemas.microsoft.com/office/powerpoint/2010/main" val="2891064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fontAlgn="auto" hangingPunct="1">
                <a:lnSpc>
                  <a:spcPct val="85000"/>
                </a:lnSpc>
                <a:spcBef>
                  <a:spcPts val="0"/>
                </a:spcBef>
                <a:spcAft>
                  <a:spcPts val="0"/>
                </a:spcAft>
                <a:defRPr/>
              </a:pPr>
              <a:r>
                <a:rPr lang="en-US" sz="1800" b="1" dirty="0" smtClean="0">
                  <a:solidFill>
                    <a:schemeClr val="bg1"/>
                  </a:solidFill>
                  <a:cs typeface="+mn-cs"/>
                </a:rPr>
                <a:t>Federal Aviation</a:t>
              </a:r>
            </a:p>
            <a:p>
              <a:pPr eaLnBrk="1" fontAlgn="auto" hangingPunct="1">
                <a:lnSpc>
                  <a:spcPct val="85000"/>
                </a:lnSpc>
                <a:spcBef>
                  <a:spcPts val="0"/>
                </a:spcBef>
                <a:spcAft>
                  <a:spcPts val="0"/>
                </a:spcAft>
                <a:defRPr/>
              </a:pPr>
              <a:r>
                <a:rPr lang="en-US" sz="1800" b="1" dirty="0" smtClean="0">
                  <a:solidFill>
                    <a:schemeClr val="bg1"/>
                  </a:solidFill>
                  <a:cs typeface="+mn-cs"/>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3979599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28625" y="344488"/>
            <a:ext cx="8472488"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95300" y="1508125"/>
            <a:ext cx="8050213" cy="4391025"/>
          </a:xfrm>
        </p:spPr>
        <p:txBody>
          <a:bodyPr rtlCol="0">
            <a:normAutofit/>
          </a:bodyPr>
          <a:lstStyle/>
          <a:p>
            <a:pPr lvl="0"/>
            <a:endParaRPr lang="en-US" noProof="0" dirty="0" smtClean="0"/>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29509151-91A9-42CF-8902-E823A4381E9B}" type="slidenum">
              <a:rPr lang="en-US"/>
              <a:pPr>
                <a:defRPr/>
              </a:pPr>
              <a:t>‹#›</a:t>
            </a:fld>
            <a:endParaRPr lang="en-US" dirty="0"/>
          </a:p>
        </p:txBody>
      </p:sp>
    </p:spTree>
    <p:extLst>
      <p:ext uri="{BB962C8B-B14F-4D97-AF65-F5344CB8AC3E}">
        <p14:creationId xmlns:p14="http://schemas.microsoft.com/office/powerpoint/2010/main" val="964928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765C7858-BA8E-4716-9061-E65C740F453C}" type="slidenum">
              <a:rPr lang="en-US"/>
              <a:pPr>
                <a:defRPr/>
              </a:pPr>
              <a:t>‹#›</a:t>
            </a:fld>
            <a:endParaRPr lang="en-US" dirty="0"/>
          </a:p>
        </p:txBody>
      </p:sp>
    </p:spTree>
    <p:extLst>
      <p:ext uri="{BB962C8B-B14F-4D97-AF65-F5344CB8AC3E}">
        <p14:creationId xmlns:p14="http://schemas.microsoft.com/office/powerpoint/2010/main" val="33276182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8D725C07-EE6E-4844-A7D9-28AA707621C7}" type="slidenum">
              <a:rPr lang="en-US"/>
              <a:pPr>
                <a:defRPr/>
              </a:pPr>
              <a:t>‹#›</a:t>
            </a:fld>
            <a:endParaRPr lang="en-US" dirty="0"/>
          </a:p>
        </p:txBody>
      </p:sp>
    </p:spTree>
    <p:extLst>
      <p:ext uri="{BB962C8B-B14F-4D97-AF65-F5344CB8AC3E}">
        <p14:creationId xmlns:p14="http://schemas.microsoft.com/office/powerpoint/2010/main" val="3538512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924B5FA-675D-427A-B5FD-90D0A981DEAC}" type="slidenum">
              <a:rPr lang="en-US"/>
              <a:pPr>
                <a:defRPr/>
              </a:pPr>
              <a:t>‹#›</a:t>
            </a:fld>
            <a:endParaRPr lang="en-US" dirty="0"/>
          </a:p>
        </p:txBody>
      </p:sp>
    </p:spTree>
    <p:extLst>
      <p:ext uri="{BB962C8B-B14F-4D97-AF65-F5344CB8AC3E}">
        <p14:creationId xmlns:p14="http://schemas.microsoft.com/office/powerpoint/2010/main" val="3262923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540C6202-FC8B-49E8-AC33-257EE9747311}" type="slidenum">
              <a:rPr lang="en-US"/>
              <a:pPr>
                <a:defRPr/>
              </a:pPr>
              <a:t>‹#›</a:t>
            </a:fld>
            <a:endParaRPr lang="en-US" dirty="0"/>
          </a:p>
        </p:txBody>
      </p:sp>
    </p:spTree>
    <p:extLst>
      <p:ext uri="{BB962C8B-B14F-4D97-AF65-F5344CB8AC3E}">
        <p14:creationId xmlns:p14="http://schemas.microsoft.com/office/powerpoint/2010/main" val="3963017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E533371E-EFF3-410E-A150-A8ABEA5AF55D}" type="slidenum">
              <a:rPr lang="en-US"/>
              <a:pPr>
                <a:defRPr/>
              </a:pPr>
              <a:t>‹#›</a:t>
            </a:fld>
            <a:endParaRPr lang="en-US" dirty="0"/>
          </a:p>
        </p:txBody>
      </p:sp>
    </p:spTree>
    <p:extLst>
      <p:ext uri="{BB962C8B-B14F-4D97-AF65-F5344CB8AC3E}">
        <p14:creationId xmlns:p14="http://schemas.microsoft.com/office/powerpoint/2010/main" val="31908004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9"/>
          <p:cNvSpPr>
            <a:spLocks noGrp="1" noChangeArrowheads="1"/>
          </p:cNvSpPr>
          <p:nvPr>
            <p:ph type="sldNum" sz="quarter" idx="10"/>
          </p:nvPr>
        </p:nvSpPr>
        <p:spPr>
          <a:xfrm>
            <a:off x="6553200" y="6356350"/>
            <a:ext cx="2133600" cy="365125"/>
          </a:xfrm>
          <a:prstGeom prst="rect">
            <a:avLst/>
          </a:prstGeom>
        </p:spPr>
        <p:txBody>
          <a:bodyPr/>
          <a:lstStyle>
            <a:lvl1pPr>
              <a:defRPr/>
            </a:lvl1pPr>
          </a:lstStyle>
          <a:p>
            <a:pPr>
              <a:defRPr/>
            </a:pPr>
            <a:fld id="{A948927C-5A6E-4477-A424-5F8BCF6CE4D0}" type="slidenum">
              <a:rPr lang="en-US"/>
              <a:pPr>
                <a:defRPr/>
              </a:pPr>
              <a:t>‹#›</a:t>
            </a:fld>
            <a:endParaRPr lang="en-US" dirty="0"/>
          </a:p>
        </p:txBody>
      </p:sp>
    </p:spTree>
    <p:extLst>
      <p:ext uri="{BB962C8B-B14F-4D97-AF65-F5344CB8AC3E}">
        <p14:creationId xmlns:p14="http://schemas.microsoft.com/office/powerpoint/2010/main" val="60365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13351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614326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defTabSz="914400">
              <a:defRPr/>
            </a:lvl1pPr>
          </a:lstStyle>
          <a:p>
            <a:pPr>
              <a:defRPr/>
            </a:pPr>
            <a:endParaRPr lang="en-US"/>
          </a:p>
        </p:txBody>
      </p:sp>
      <p:sp>
        <p:nvSpPr>
          <p:cNvPr id="9" name="Slide Number Placeholder 8"/>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D24CCD3E-B25C-4C5F-851B-545B1A628CA5}" type="slidenum">
              <a:rPr lang="en-US"/>
              <a:pPr>
                <a:defRPr/>
              </a:pPr>
              <a:t>‹#›</a:t>
            </a:fld>
            <a:endParaRPr lang="en-US"/>
          </a:p>
        </p:txBody>
      </p:sp>
    </p:spTree>
    <p:extLst>
      <p:ext uri="{BB962C8B-B14F-4D97-AF65-F5344CB8AC3E}">
        <p14:creationId xmlns:p14="http://schemas.microsoft.com/office/powerpoint/2010/main" val="3299732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defTabSz="914400">
              <a:defRPr/>
            </a:lvl1pPr>
          </a:lstStyle>
          <a:p>
            <a:pPr>
              <a:defRPr/>
            </a:pPr>
            <a:endParaRPr lang="en-US"/>
          </a:p>
        </p:txBody>
      </p:sp>
      <p:sp>
        <p:nvSpPr>
          <p:cNvPr id="5" name="Slide Number Placeholder 4"/>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A6F6945F-F74E-4D89-AC8A-EBFB5DFC1FCD}" type="slidenum">
              <a:rPr lang="en-US"/>
              <a:pPr>
                <a:defRPr/>
              </a:pPr>
              <a:t>‹#›</a:t>
            </a:fld>
            <a:endParaRPr lang="en-US"/>
          </a:p>
        </p:txBody>
      </p:sp>
    </p:spTree>
    <p:extLst>
      <p:ext uri="{BB962C8B-B14F-4D97-AF65-F5344CB8AC3E}">
        <p14:creationId xmlns:p14="http://schemas.microsoft.com/office/powerpoint/2010/main" val="3861925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defTabSz="914400">
              <a:defRPr/>
            </a:lvl1pPr>
          </a:lstStyle>
          <a:p>
            <a:pPr>
              <a:defRPr/>
            </a:pPr>
            <a:endParaRPr lang="en-US"/>
          </a:p>
        </p:txBody>
      </p:sp>
      <p:sp>
        <p:nvSpPr>
          <p:cNvPr id="4" name="Slide Number Placeholder 3"/>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459A3D5A-1739-44F2-9D48-BD2E705D49C6}" type="slidenum">
              <a:rPr lang="en-US"/>
              <a:pPr>
                <a:defRPr/>
              </a:pPr>
              <a:t>‹#›</a:t>
            </a:fld>
            <a:endParaRPr lang="en-US"/>
          </a:p>
        </p:txBody>
      </p:sp>
    </p:spTree>
    <p:extLst>
      <p:ext uri="{BB962C8B-B14F-4D97-AF65-F5344CB8AC3E}">
        <p14:creationId xmlns:p14="http://schemas.microsoft.com/office/powerpoint/2010/main" val="584721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defTabSz="914400">
              <a:defRPr/>
            </a:lvl1pPr>
          </a:lstStyle>
          <a:p>
            <a:pPr>
              <a:defRPr/>
            </a:pPr>
            <a:endParaRPr lang="en-US"/>
          </a:p>
        </p:txBody>
      </p:sp>
      <p:sp>
        <p:nvSpPr>
          <p:cNvPr id="7" name="Slide Number Placeholder 6"/>
          <p:cNvSpPr>
            <a:spLocks noGrp="1"/>
          </p:cNvSpPr>
          <p:nvPr>
            <p:ph type="sldNum" sz="quarter" idx="12"/>
          </p:nvPr>
        </p:nvSpPr>
        <p:spPr>
          <a:xfrm>
            <a:off x="6553200" y="6486525"/>
            <a:ext cx="2133600" cy="222250"/>
          </a:xfrm>
          <a:prstGeom prst="rect">
            <a:avLst/>
          </a:prstGeom>
        </p:spPr>
        <p:txBody>
          <a:bodyPr/>
          <a:lstStyle>
            <a:lvl1pPr defTabSz="457200" fontAlgn="auto">
              <a:spcBef>
                <a:spcPts val="0"/>
              </a:spcBef>
              <a:spcAft>
                <a:spcPts val="0"/>
              </a:spcAft>
              <a:defRPr>
                <a:solidFill>
                  <a:prstClr val="black"/>
                </a:solidFill>
                <a:latin typeface="+mn-lt"/>
                <a:cs typeface="+mn-cs"/>
              </a:defRPr>
            </a:lvl1pPr>
          </a:lstStyle>
          <a:p>
            <a:pPr>
              <a:defRPr/>
            </a:pPr>
            <a:fld id="{9691C0AD-0EEA-466D-B0CA-3B3009251197}" type="slidenum">
              <a:rPr lang="en-US"/>
              <a:pPr>
                <a:defRPr/>
              </a:pPr>
              <a:t>‹#›</a:t>
            </a:fld>
            <a:endParaRPr lang="en-US"/>
          </a:p>
        </p:txBody>
      </p:sp>
    </p:spTree>
    <p:extLst>
      <p:ext uri="{BB962C8B-B14F-4D97-AF65-F5344CB8AC3E}">
        <p14:creationId xmlns:p14="http://schemas.microsoft.com/office/powerpoint/2010/main" val="29059350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defTabSz="914400">
              <a:defRPr/>
            </a:lvl1pPr>
          </a:lstStyle>
          <a:p>
            <a:pPr>
              <a:defRPr/>
            </a:pPr>
            <a:endParaRPr lang="en-US"/>
          </a:p>
        </p:txBody>
      </p:sp>
    </p:spTree>
    <p:extLst>
      <p:ext uri="{BB962C8B-B14F-4D97-AF65-F5344CB8AC3E}">
        <p14:creationId xmlns:p14="http://schemas.microsoft.com/office/powerpoint/2010/main" val="30170896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197754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21"/>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3124200" y="6486525"/>
            <a:ext cx="2895600" cy="222250"/>
          </a:xfrm>
          <a:prstGeom prst="rect">
            <a:avLst/>
          </a:prstGeom>
        </p:spPr>
        <p:txBody>
          <a:bodyPr vert="horz" lIns="91440" tIns="45720" rIns="91440" bIns="45720" rtlCol="0" anchor="ctr"/>
          <a:lstStyle>
            <a:lvl1pPr algn="ctr" defTabSz="457200" fontAlgn="auto">
              <a:spcBef>
                <a:spcPts val="0"/>
              </a:spcBef>
              <a:spcAft>
                <a:spcPts val="0"/>
              </a:spcAft>
              <a:defRPr sz="900">
                <a:solidFill>
                  <a:prstClr val="black">
                    <a:lumMod val="50000"/>
                    <a:lumOff val="50000"/>
                  </a:prstClr>
                </a:solidFill>
                <a:latin typeface="Arial"/>
                <a:cs typeface="Arial"/>
              </a:defRPr>
            </a:lvl1pPr>
          </a:lstStyle>
          <a:p>
            <a:pPr>
              <a:defRPr/>
            </a:pPr>
            <a:endParaRPr lang="en-US"/>
          </a:p>
        </p:txBody>
      </p:sp>
    </p:spTree>
    <p:extLst>
      <p:ext uri="{BB962C8B-B14F-4D97-AF65-F5344CB8AC3E}">
        <p14:creationId xmlns:p14="http://schemas.microsoft.com/office/powerpoint/2010/main" val="421748787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1" r:id="rId9"/>
    <p:sldLayoutId id="2147483672" r:id="rId10"/>
    <p:sldLayoutId id="2147483673" r:id="rId11"/>
    <p:sldLayoutId id="2147483674" r:id="rId12"/>
    <p:sldLayoutId id="2147483675" r:id="rId13"/>
    <p:sldLayoutId id="2147483676" r:id="rId14"/>
    <p:sldLayoutId id="2147483677" r:id="rId15"/>
    <p:sldLayoutId id="2147483678" r:id="rId16"/>
    <p:sldLayoutId id="2147483679" r:id="rId17"/>
    <p:sldLayoutId id="2147483680" r:id="rId18"/>
    <p:sldLayoutId id="2147483681" r:id="rId19"/>
  </p:sldLayoutIdLst>
  <p:hf hdr="0" ftr="0" dt="0"/>
  <p:txStyles>
    <p:titleStyle>
      <a:lvl1pPr algn="ctr" defTabSz="457200" rtl="0" eaLnBrk="0" fontAlgn="base" hangingPunct="0">
        <a:spcBef>
          <a:spcPct val="0"/>
        </a:spcBef>
        <a:spcAft>
          <a:spcPct val="0"/>
        </a:spcAft>
        <a:defRPr sz="3600" b="1" kern="1200">
          <a:solidFill>
            <a:srgbClr val="17375E"/>
          </a:solidFill>
          <a:latin typeface="Arial"/>
          <a:ea typeface="+mj-ea"/>
          <a:cs typeface="Arial"/>
        </a:defRPr>
      </a:lvl1pPr>
      <a:lvl2pPr algn="ctr" defTabSz="457200" rtl="0" eaLnBrk="0" fontAlgn="base" hangingPunct="0">
        <a:spcBef>
          <a:spcPct val="0"/>
        </a:spcBef>
        <a:spcAft>
          <a:spcPct val="0"/>
        </a:spcAft>
        <a:defRPr sz="3600" b="1">
          <a:solidFill>
            <a:srgbClr val="17375E"/>
          </a:solidFill>
          <a:latin typeface="Arial" charset="0"/>
          <a:cs typeface="Arial" charset="0"/>
        </a:defRPr>
      </a:lvl2pPr>
      <a:lvl3pPr algn="ctr" defTabSz="457200" rtl="0" eaLnBrk="0" fontAlgn="base" hangingPunct="0">
        <a:spcBef>
          <a:spcPct val="0"/>
        </a:spcBef>
        <a:spcAft>
          <a:spcPct val="0"/>
        </a:spcAft>
        <a:defRPr sz="3600" b="1">
          <a:solidFill>
            <a:srgbClr val="17375E"/>
          </a:solidFill>
          <a:latin typeface="Arial" charset="0"/>
          <a:cs typeface="Arial" charset="0"/>
        </a:defRPr>
      </a:lvl3pPr>
      <a:lvl4pPr algn="ctr" defTabSz="457200" rtl="0" eaLnBrk="0" fontAlgn="base" hangingPunct="0">
        <a:spcBef>
          <a:spcPct val="0"/>
        </a:spcBef>
        <a:spcAft>
          <a:spcPct val="0"/>
        </a:spcAft>
        <a:defRPr sz="3600" b="1">
          <a:solidFill>
            <a:srgbClr val="17375E"/>
          </a:solidFill>
          <a:latin typeface="Arial" charset="0"/>
          <a:cs typeface="Arial" charset="0"/>
        </a:defRPr>
      </a:lvl4pPr>
      <a:lvl5pPr algn="ctr" defTabSz="457200" rtl="0" eaLnBrk="0" fontAlgn="base" hangingPunct="0">
        <a:spcBef>
          <a:spcPct val="0"/>
        </a:spcBef>
        <a:spcAft>
          <a:spcPct val="0"/>
        </a:spcAft>
        <a:defRPr sz="3600" b="1">
          <a:solidFill>
            <a:srgbClr val="17375E"/>
          </a:solidFill>
          <a:latin typeface="Arial" charset="0"/>
          <a:cs typeface="Arial" charset="0"/>
        </a:defRPr>
      </a:lvl5pPr>
      <a:lvl6pPr marL="457200" algn="ctr" defTabSz="457200" rtl="0" fontAlgn="base">
        <a:spcBef>
          <a:spcPct val="0"/>
        </a:spcBef>
        <a:spcAft>
          <a:spcPct val="0"/>
        </a:spcAft>
        <a:defRPr sz="3600" b="1">
          <a:solidFill>
            <a:srgbClr val="17375E"/>
          </a:solidFill>
          <a:latin typeface="Arial" charset="0"/>
          <a:cs typeface="Arial" charset="0"/>
        </a:defRPr>
      </a:lvl6pPr>
      <a:lvl7pPr marL="914400" algn="ctr" defTabSz="457200" rtl="0" fontAlgn="base">
        <a:spcBef>
          <a:spcPct val="0"/>
        </a:spcBef>
        <a:spcAft>
          <a:spcPct val="0"/>
        </a:spcAft>
        <a:defRPr sz="3600" b="1">
          <a:solidFill>
            <a:srgbClr val="17375E"/>
          </a:solidFill>
          <a:latin typeface="Arial" charset="0"/>
          <a:cs typeface="Arial" charset="0"/>
        </a:defRPr>
      </a:lvl7pPr>
      <a:lvl8pPr marL="1371600" algn="ctr" defTabSz="457200" rtl="0" fontAlgn="base">
        <a:spcBef>
          <a:spcPct val="0"/>
        </a:spcBef>
        <a:spcAft>
          <a:spcPct val="0"/>
        </a:spcAft>
        <a:defRPr sz="3600" b="1">
          <a:solidFill>
            <a:srgbClr val="17375E"/>
          </a:solidFill>
          <a:latin typeface="Arial" charset="0"/>
          <a:cs typeface="Arial" charset="0"/>
        </a:defRPr>
      </a:lvl8pPr>
      <a:lvl9pPr marL="1828800" algn="ctr" defTabSz="457200" rtl="0" fontAlgn="base">
        <a:spcBef>
          <a:spcPct val="0"/>
        </a:spcBef>
        <a:spcAft>
          <a:spcPct val="0"/>
        </a:spcAft>
        <a:defRPr sz="3600" b="1">
          <a:solidFill>
            <a:srgbClr val="17375E"/>
          </a:solidFill>
          <a:latin typeface="Arial" charset="0"/>
          <a:cs typeface="Arial" charset="0"/>
        </a:defRPr>
      </a:lvl9pPr>
    </p:titleStyle>
    <p:body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p:nvPr>
        </p:nvSpPr>
        <p:spPr>
          <a:xfrm>
            <a:off x="381000" y="1600200"/>
            <a:ext cx="4343400" cy="1828800"/>
          </a:xfrm>
        </p:spPr>
        <p:txBody>
          <a:bodyPr/>
          <a:lstStyle/>
          <a:p>
            <a:pPr eaLnBrk="1" hangingPunct="1"/>
            <a:r>
              <a:rPr lang="en-US" dirty="0" smtClean="0"/>
              <a:t>REDAC NAS Ops Portfolio Review</a:t>
            </a:r>
          </a:p>
        </p:txBody>
      </p:sp>
      <p:sp>
        <p:nvSpPr>
          <p:cNvPr id="23555" name="Text Box 4"/>
          <p:cNvSpPr txBox="1">
            <a:spLocks noChangeArrowheads="1"/>
          </p:cNvSpPr>
          <p:nvPr/>
        </p:nvSpPr>
        <p:spPr bwMode="auto">
          <a:xfrm>
            <a:off x="1295400" y="4859338"/>
            <a:ext cx="22098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r>
              <a:rPr lang="en-US" altLang="en-US" sz="1600" dirty="0" smtClean="0">
                <a:latin typeface="Arial" pitchFamily="34" charset="0"/>
              </a:rPr>
              <a:t>John Marksteiner</a:t>
            </a:r>
            <a:endParaRPr lang="en-US" altLang="en-US" sz="1600" dirty="0">
              <a:latin typeface="Arial" pitchFamily="34" charset="0"/>
            </a:endParaRPr>
          </a:p>
          <a:p>
            <a:pPr algn="ctr" eaLnBrk="1" hangingPunct="1"/>
            <a:r>
              <a:rPr lang="en-US" altLang="en-US" sz="1600" dirty="0" smtClean="0">
                <a:latin typeface="Arial" pitchFamily="34" charset="0"/>
              </a:rPr>
              <a:t>March 2015</a:t>
            </a:r>
            <a:endParaRPr lang="en-US" altLang="en-US" sz="1600" dirty="0">
              <a:latin typeface="Arial" pitchFamily="34" charset="0"/>
            </a:endParaRPr>
          </a:p>
        </p:txBody>
      </p:sp>
      <p:sp>
        <p:nvSpPr>
          <p:cNvPr id="23556" name="Text Box 5"/>
          <p:cNvSpPr txBox="1">
            <a:spLocks noChangeArrowheads="1"/>
          </p:cNvSpPr>
          <p:nvPr/>
        </p:nvSpPr>
        <p:spPr bwMode="auto">
          <a:xfrm>
            <a:off x="609600" y="3286125"/>
            <a:ext cx="4876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2800" b="1" i="1" dirty="0">
                <a:latin typeface="Arial" pitchFamily="34" charset="0"/>
              </a:rPr>
              <a:t>NAS Operations PPT</a:t>
            </a:r>
          </a:p>
        </p:txBody>
      </p:sp>
    </p:spTree>
    <p:extLst>
      <p:ext uri="{BB962C8B-B14F-4D97-AF65-F5344CB8AC3E}">
        <p14:creationId xmlns:p14="http://schemas.microsoft.com/office/powerpoint/2010/main" val="39159499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4819" name="Group 5"/>
          <p:cNvGrpSpPr>
            <a:grpSpLocks/>
          </p:cNvGrpSpPr>
          <p:nvPr/>
        </p:nvGrpSpPr>
        <p:grpSpPr bwMode="auto">
          <a:xfrm>
            <a:off x="-17463" y="2843213"/>
            <a:ext cx="9144001" cy="82550"/>
            <a:chOff x="0" y="2781300"/>
            <a:chExt cx="9118600" cy="0"/>
          </a:xfrm>
        </p:grpSpPr>
        <p:sp>
          <p:nvSpPr>
            <p:cNvPr id="3485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485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7348" name="Text Box 7"/>
          <p:cNvSpPr txBox="1">
            <a:spLocks noChangeArrowheads="1"/>
          </p:cNvSpPr>
          <p:nvPr/>
        </p:nvSpPr>
        <p:spPr bwMode="auto">
          <a:xfrm>
            <a:off x="109538" y="2922587"/>
            <a:ext cx="4283075"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indent="0" eaLnBrk="1" fontAlgn="auto" hangingPunct="1">
              <a:spcBef>
                <a:spcPts val="0"/>
              </a:spcBef>
              <a:spcAft>
                <a:spcPts val="0"/>
              </a:spcAft>
              <a:defRPr/>
            </a:pPr>
            <a:r>
              <a:rPr lang="en-US" b="1" dirty="0">
                <a:latin typeface="Arial Narrow" pitchFamily="34" charset="0"/>
              </a:rPr>
              <a:t>Partnerships:</a:t>
            </a:r>
          </a:p>
          <a:p>
            <a:pPr marL="285750" indent="-285750" eaLnBrk="1" fontAlgn="auto" hangingPunct="1">
              <a:spcBef>
                <a:spcPts val="0"/>
              </a:spcBef>
              <a:spcAft>
                <a:spcPts val="0"/>
              </a:spcAft>
              <a:buFont typeface="Arial" panose="020B0604020202020204" pitchFamily="34" charset="0"/>
              <a:buChar char="•"/>
              <a:defRPr/>
            </a:pPr>
            <a:r>
              <a:rPr lang="en-US" sz="1400" dirty="0">
                <a:latin typeface="+mn-lt"/>
              </a:rPr>
              <a:t>FAA Commercial Space </a:t>
            </a:r>
            <a:r>
              <a:rPr lang="en-US" sz="1400" dirty="0" smtClean="0">
                <a:latin typeface="+mn-lt"/>
              </a:rPr>
              <a:t>Transportation (AST)</a:t>
            </a:r>
            <a:endParaRPr lang="en-US" sz="1400" dirty="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smtClean="0">
                <a:latin typeface="+mn-lt"/>
              </a:rPr>
              <a:t>Air Traffic Organization Space Operations Stanford University</a:t>
            </a:r>
          </a:p>
          <a:p>
            <a:pPr marL="285750" indent="-285750" eaLnBrk="1" fontAlgn="auto" hangingPunct="1">
              <a:spcBef>
                <a:spcPts val="0"/>
              </a:spcBef>
              <a:spcAft>
                <a:spcPts val="0"/>
              </a:spcAft>
              <a:buFont typeface="Arial" panose="020B0604020202020204" pitchFamily="34" charset="0"/>
              <a:buChar char="•"/>
              <a:defRPr/>
            </a:pPr>
            <a:r>
              <a:rPr lang="en-US" sz="1400" dirty="0" smtClean="0">
                <a:latin typeface="+mn-lt"/>
              </a:rPr>
              <a:t>William J. Hughes Technical Center</a:t>
            </a:r>
          </a:p>
          <a:p>
            <a:pPr marL="285750" indent="-285750" eaLnBrk="1" fontAlgn="auto" hangingPunct="1">
              <a:spcBef>
                <a:spcPts val="0"/>
              </a:spcBef>
              <a:spcAft>
                <a:spcPts val="0"/>
              </a:spcAft>
              <a:buFont typeface="Arial" panose="020B0604020202020204" pitchFamily="34" charset="0"/>
              <a:buChar char="•"/>
              <a:defRPr/>
            </a:pPr>
            <a:r>
              <a:rPr lang="en-US" sz="1400" dirty="0" smtClean="0">
                <a:latin typeface="+mn-lt"/>
              </a:rPr>
              <a:t>ACTA		</a:t>
            </a:r>
            <a:endParaRPr lang="en-US" sz="1400" dirty="0" smtClean="0">
              <a:latin typeface="+mn-lt"/>
            </a:endParaRPr>
          </a:p>
          <a:p>
            <a:pPr marL="285750" indent="-285750" eaLnBrk="1" fontAlgn="auto" hangingPunct="1">
              <a:spcBef>
                <a:spcPts val="0"/>
              </a:spcBef>
              <a:spcAft>
                <a:spcPts val="0"/>
              </a:spcAft>
              <a:buFont typeface="Arial" panose="020B0604020202020204" pitchFamily="34" charset="0"/>
              <a:buChar char="•"/>
              <a:defRPr/>
            </a:pPr>
            <a:r>
              <a:rPr lang="en-US" sz="1400" dirty="0" smtClean="0">
                <a:latin typeface="+mn-lt"/>
              </a:rPr>
              <a:t>ANG-C41</a:t>
            </a:r>
            <a:endParaRPr lang="en-US" sz="1400" dirty="0">
              <a:latin typeface="+mn-lt"/>
            </a:endParaRPr>
          </a:p>
          <a:p>
            <a:pPr marL="285750" indent="-285750" eaLnBrk="1" fontAlgn="auto" hangingPunct="1">
              <a:spcBef>
                <a:spcPts val="0"/>
              </a:spcBef>
              <a:spcAft>
                <a:spcPts val="0"/>
              </a:spcAft>
              <a:buFont typeface="Arial" panose="020B0604020202020204" pitchFamily="34" charset="0"/>
              <a:buChar char="•"/>
              <a:defRPr/>
            </a:pPr>
            <a:endParaRPr lang="en-US" dirty="0">
              <a:solidFill>
                <a:srgbClr val="000000"/>
              </a:solidFill>
            </a:endParaRPr>
          </a:p>
        </p:txBody>
      </p:sp>
      <p:sp>
        <p:nvSpPr>
          <p:cNvPr id="34821" name="Text Box 7"/>
          <p:cNvSpPr txBox="1">
            <a:spLocks noChangeArrowheads="1"/>
          </p:cNvSpPr>
          <p:nvPr/>
        </p:nvSpPr>
        <p:spPr bwMode="auto">
          <a:xfrm>
            <a:off x="163513" y="4856162"/>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endParaRPr lang="en-US" altLang="en-US" sz="1600" dirty="0">
              <a:latin typeface="Arial" pitchFamily="34" charset="0"/>
            </a:endParaRPr>
          </a:p>
          <a:p>
            <a:pPr eaLnBrk="1" hangingPunct="1"/>
            <a:endParaRPr lang="en-US" altLang="en-US" sz="1200" dirty="0">
              <a:solidFill>
                <a:srgbClr val="000000"/>
              </a:solidFill>
              <a:latin typeface="Arial" pitchFamily="34" charset="0"/>
            </a:endParaRPr>
          </a:p>
        </p:txBody>
      </p:sp>
      <p:sp>
        <p:nvSpPr>
          <p:cNvPr id="34822" name="Text Box 7"/>
          <p:cNvSpPr txBox="1">
            <a:spLocks noChangeArrowheads="1"/>
          </p:cNvSpPr>
          <p:nvPr/>
        </p:nvSpPr>
        <p:spPr bwMode="auto">
          <a:xfrm>
            <a:off x="4662488" y="28432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Narrow" pitchFamily="34" charset="0"/>
              </a:rPr>
              <a:t>Accomplishments / Plans:</a:t>
            </a:r>
            <a:endParaRPr lang="en-US" altLang="en-US">
              <a:latin typeface="Arial Narrow" pitchFamily="34" charset="0"/>
            </a:endParaRPr>
          </a:p>
        </p:txBody>
      </p:sp>
      <p:grpSp>
        <p:nvGrpSpPr>
          <p:cNvPr id="34823" name="Group 39"/>
          <p:cNvGrpSpPr>
            <a:grpSpLocks/>
          </p:cNvGrpSpPr>
          <p:nvPr/>
        </p:nvGrpSpPr>
        <p:grpSpPr bwMode="auto">
          <a:xfrm>
            <a:off x="107950" y="123825"/>
            <a:ext cx="8940800" cy="979470"/>
            <a:chOff x="-4152868" y="-715337"/>
            <a:chExt cx="8940202" cy="979828"/>
          </a:xfrm>
        </p:grpSpPr>
        <p:sp>
          <p:nvSpPr>
            <p:cNvPr id="34849" name="Text Box 4"/>
            <p:cNvSpPr txBox="1">
              <a:spLocks noChangeArrowheads="1"/>
            </p:cNvSpPr>
            <p:nvPr/>
          </p:nvSpPr>
          <p:spPr bwMode="auto">
            <a:xfrm>
              <a:off x="-4152868" y="-715337"/>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Narrow" pitchFamily="34" charset="0"/>
                </a:rPr>
                <a:t>Space Vehicle Operations (SVO)</a:t>
              </a:r>
            </a:p>
          </p:txBody>
        </p:sp>
        <p:sp>
          <p:nvSpPr>
            <p:cNvPr id="34850" name="Text Box 5"/>
            <p:cNvSpPr txBox="1">
              <a:spLocks noChangeArrowheads="1"/>
            </p:cNvSpPr>
            <p:nvPr/>
          </p:nvSpPr>
          <p:spPr bwMode="auto">
            <a:xfrm>
              <a:off x="334396" y="-381840"/>
              <a:ext cx="44529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anose="020B0604020202020204" pitchFamily="34" charset="0"/>
                </a:rPr>
                <a:t>Description: </a:t>
              </a:r>
            </a:p>
            <a:p>
              <a:pPr eaLnBrk="1" hangingPunct="1"/>
              <a:endParaRPr lang="en-US" altLang="en-US" b="1" dirty="0">
                <a:solidFill>
                  <a:srgbClr val="000099"/>
                </a:solidFill>
                <a:latin typeface="Arial" pitchFamily="34" charset="0"/>
              </a:endParaRPr>
            </a:p>
          </p:txBody>
        </p:sp>
      </p:grpSp>
      <p:sp>
        <p:nvSpPr>
          <p:cNvPr id="21512" name="Content Placeholder 2"/>
          <p:cNvSpPr txBox="1">
            <a:spLocks/>
          </p:cNvSpPr>
          <p:nvPr/>
        </p:nvSpPr>
        <p:spPr bwMode="auto">
          <a:xfrm>
            <a:off x="4449763" y="3124200"/>
            <a:ext cx="4598987"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Calibri" pitchFamily="34" charset="0"/>
                <a:cs typeface="Arial" charset="0"/>
              </a:defRPr>
            </a:lvl1pPr>
            <a:lvl2pPr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defTabSz="457200">
              <a:spcBef>
                <a:spcPts val="600"/>
              </a:spcBef>
              <a:spcAft>
                <a:spcPts val="0"/>
              </a:spcAft>
              <a:defRPr/>
            </a:pPr>
            <a:r>
              <a:rPr lang="en-US" sz="1000" b="1" dirty="0" smtClean="0">
                <a:latin typeface="Arial" panose="020B0604020202020204" pitchFamily="34" charset="0"/>
              </a:rPr>
              <a:t>SVO </a:t>
            </a:r>
            <a:r>
              <a:rPr lang="en-US" sz="1000" b="1" dirty="0">
                <a:latin typeface="Arial" panose="020B0604020202020204" pitchFamily="34" charset="0"/>
              </a:rPr>
              <a:t>Concept Development and Initial Validation (Oct 2014)</a:t>
            </a:r>
          </a:p>
          <a:p>
            <a:pPr marL="176213" indent="-176213" algn="just" defTabSz="457200">
              <a:spcBef>
                <a:spcPts val="0"/>
              </a:spcBef>
              <a:spcAft>
                <a:spcPts val="0"/>
              </a:spcAft>
              <a:buFont typeface="Arial" panose="020B0604020202020204" pitchFamily="34" charset="0"/>
              <a:buChar char="•"/>
              <a:defRPr/>
            </a:pPr>
            <a:r>
              <a:rPr lang="en-US" sz="1000" dirty="0">
                <a:latin typeface="Arial" panose="020B0604020202020204" pitchFamily="34" charset="0"/>
              </a:rPr>
              <a:t>SVO ConOps in the NAS (Completed Jun 2014)</a:t>
            </a:r>
          </a:p>
          <a:p>
            <a:pPr marL="403225"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Develop SVO Concept of Operations in the NAS Report (Completed Jun 2014)</a:t>
            </a:r>
          </a:p>
          <a:p>
            <a:pPr marL="176213" indent="-176213" algn="just" defTabSz="457200">
              <a:spcBef>
                <a:spcPts val="0"/>
              </a:spcBef>
              <a:spcAft>
                <a:spcPts val="0"/>
              </a:spcAft>
              <a:buFont typeface="Arial" pitchFamily="34" charset="0"/>
              <a:buChar char="•"/>
              <a:defRPr/>
            </a:pPr>
            <a:r>
              <a:rPr lang="en-US" sz="1000" dirty="0">
                <a:latin typeface="Arial" panose="020B0604020202020204" pitchFamily="34" charset="0"/>
              </a:rPr>
              <a:t>Integrated NAS/SVO Simulation Model (Oct 2014</a:t>
            </a:r>
            <a:r>
              <a:rPr lang="en-US" sz="1000" dirty="0" smtClean="0">
                <a:latin typeface="Arial" panose="020B0604020202020204" pitchFamily="34" charset="0"/>
              </a:rPr>
              <a:t>)</a:t>
            </a:r>
            <a:endParaRPr lang="en-US" sz="1000" dirty="0">
              <a:latin typeface="Arial" panose="020B0604020202020204" pitchFamily="34" charset="0"/>
            </a:endParaRPr>
          </a:p>
          <a:p>
            <a:pPr marL="4714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Develop SVO Trajectory Model (Completed Jun 2014)</a:t>
            </a:r>
          </a:p>
          <a:p>
            <a:pPr marL="4714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Enhance SVO Debris Threat Model (Oct 2014</a:t>
            </a:r>
            <a:r>
              <a:rPr lang="en-US" sz="1000" dirty="0" smtClean="0">
                <a:latin typeface="Arial" panose="020B0604020202020204" pitchFamily="34" charset="0"/>
              </a:rPr>
              <a:t>)</a:t>
            </a:r>
            <a:endParaRPr lang="en-US" sz="1000" dirty="0">
              <a:latin typeface="Arial" panose="020B0604020202020204" pitchFamily="34" charset="0"/>
            </a:endParaRPr>
          </a:p>
          <a:p>
            <a:pPr marL="176213" indent="-176213" algn="just" defTabSz="457200">
              <a:spcBef>
                <a:spcPts val="0"/>
              </a:spcBef>
              <a:spcAft>
                <a:spcPts val="0"/>
              </a:spcAft>
              <a:buFont typeface="Arial" panose="020B0604020202020204" pitchFamily="34" charset="0"/>
              <a:buChar char="•"/>
              <a:defRPr/>
            </a:pPr>
            <a:r>
              <a:rPr lang="en-US" sz="1000" dirty="0">
                <a:latin typeface="Arial" panose="020B0604020202020204" pitchFamily="34" charset="0"/>
              </a:rPr>
              <a:t>Final Requirements Document for One Additional Type of SVO (Completed Aug 2014).</a:t>
            </a:r>
          </a:p>
          <a:p>
            <a:pPr marL="4587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Draft Requirements Document for One Additional Type of </a:t>
            </a:r>
            <a:r>
              <a:rPr lang="en-US" sz="1000" dirty="0" smtClean="0">
                <a:latin typeface="Arial" panose="020B0604020202020204" pitchFamily="34" charset="0"/>
              </a:rPr>
              <a:t>SVO </a:t>
            </a:r>
            <a:r>
              <a:rPr lang="en-US" sz="1000" dirty="0">
                <a:latin typeface="Arial" panose="020B0604020202020204" pitchFamily="34" charset="0"/>
              </a:rPr>
              <a:t>(Completed May 2014)</a:t>
            </a:r>
          </a:p>
          <a:p>
            <a:pPr marL="4587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Final Requirements Document for One Additional Type of </a:t>
            </a:r>
            <a:r>
              <a:rPr lang="en-US" sz="1000" dirty="0" smtClean="0">
                <a:latin typeface="Arial" panose="020B0604020202020204" pitchFamily="34" charset="0"/>
              </a:rPr>
              <a:t>SVO </a:t>
            </a:r>
            <a:r>
              <a:rPr lang="en-US" sz="1000" dirty="0">
                <a:latin typeface="Arial" panose="020B0604020202020204" pitchFamily="34" charset="0"/>
              </a:rPr>
              <a:t>(Completed Aug 2014)</a:t>
            </a:r>
            <a:endParaRPr lang="en-US" sz="1000" b="1" dirty="0">
              <a:latin typeface="Arial" panose="020B0604020202020204" pitchFamily="34" charset="0"/>
            </a:endParaRPr>
          </a:p>
          <a:p>
            <a:pPr defTabSz="457200">
              <a:spcBef>
                <a:spcPts val="0"/>
              </a:spcBef>
              <a:spcAft>
                <a:spcPts val="0"/>
              </a:spcAft>
              <a:defRPr/>
            </a:pPr>
            <a:r>
              <a:rPr lang="en-US" sz="1000" b="1" dirty="0" smtClean="0">
                <a:latin typeface="Arial" panose="020B0604020202020204" pitchFamily="34" charset="0"/>
              </a:rPr>
              <a:t>SVO </a:t>
            </a:r>
            <a:r>
              <a:rPr lang="en-US" sz="1000" b="1" dirty="0">
                <a:latin typeface="Arial" panose="020B0604020202020204" pitchFamily="34" charset="0"/>
              </a:rPr>
              <a:t>Identify NAS Information Requirements for Space Vehicles (TBD)</a:t>
            </a:r>
          </a:p>
          <a:p>
            <a:pPr marL="171450" indent="-171450" algn="just" defTabSz="457200">
              <a:spcBef>
                <a:spcPts val="0"/>
              </a:spcBef>
              <a:spcAft>
                <a:spcPts val="0"/>
              </a:spcAft>
              <a:buFont typeface="Arial" panose="020B0604020202020204" pitchFamily="34" charset="0"/>
              <a:buChar char="•"/>
              <a:defRPr/>
            </a:pPr>
            <a:r>
              <a:rPr lang="en-US" sz="1000" dirty="0">
                <a:latin typeface="Arial" panose="020B0604020202020204" pitchFamily="34" charset="0"/>
              </a:rPr>
              <a:t>Final Requirements Document for Second Additional Type of SVO (TBD)</a:t>
            </a:r>
          </a:p>
          <a:p>
            <a:pPr marL="465138"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Draft Requirements Document for Second Additional Type of </a:t>
            </a:r>
            <a:r>
              <a:rPr lang="en-US" sz="1000" dirty="0" smtClean="0">
                <a:latin typeface="Arial" panose="020B0604020202020204" pitchFamily="34" charset="0"/>
              </a:rPr>
              <a:t>SVO </a:t>
            </a:r>
            <a:r>
              <a:rPr lang="en-US" sz="1000" dirty="0">
                <a:latin typeface="Arial" panose="020B0604020202020204" pitchFamily="34" charset="0"/>
              </a:rPr>
              <a:t>(TBD)</a:t>
            </a:r>
          </a:p>
          <a:p>
            <a:pPr marL="465138"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Final Requirements Document for Second Additional Type of </a:t>
            </a:r>
            <a:r>
              <a:rPr lang="en-US" sz="1000" dirty="0" smtClean="0">
                <a:latin typeface="Arial" panose="020B0604020202020204" pitchFamily="34" charset="0"/>
              </a:rPr>
              <a:t>SVO </a:t>
            </a:r>
            <a:r>
              <a:rPr lang="en-US" sz="1000" dirty="0">
                <a:latin typeface="Arial" panose="020B0604020202020204" pitchFamily="34" charset="0"/>
              </a:rPr>
              <a:t>(TBD)</a:t>
            </a:r>
            <a:endParaRPr lang="en-US" sz="1000" b="1" dirty="0">
              <a:latin typeface="Arial" panose="020B0604020202020204" pitchFamily="34" charset="0"/>
            </a:endParaRPr>
          </a:p>
          <a:p>
            <a:pPr defTabSz="457200">
              <a:spcBef>
                <a:spcPts val="0"/>
              </a:spcBef>
              <a:spcAft>
                <a:spcPts val="0"/>
              </a:spcAft>
              <a:defRPr/>
            </a:pPr>
            <a:r>
              <a:rPr lang="en-US" sz="1000" b="1" dirty="0" smtClean="0">
                <a:latin typeface="Arial" panose="020B0604020202020204" pitchFamily="34" charset="0"/>
              </a:rPr>
              <a:t>Update </a:t>
            </a:r>
            <a:r>
              <a:rPr lang="en-US" sz="1000" b="1" dirty="0">
                <a:latin typeface="Arial" panose="020B0604020202020204" pitchFamily="34" charset="0"/>
              </a:rPr>
              <a:t>4D Trajectory Concept SVO (TBD)</a:t>
            </a:r>
          </a:p>
          <a:p>
            <a:pPr marL="171450" indent="-171450" algn="just" defTabSz="457200">
              <a:spcBef>
                <a:spcPts val="0"/>
              </a:spcBef>
              <a:spcAft>
                <a:spcPts val="0"/>
              </a:spcAft>
              <a:buFont typeface="Arial" panose="020B0604020202020204" pitchFamily="34" charset="0"/>
              <a:buChar char="•"/>
              <a:defRPr/>
            </a:pPr>
            <a:r>
              <a:rPr lang="en-US" sz="1000" dirty="0">
                <a:latin typeface="Arial" panose="020B0604020202020204" pitchFamily="34" charset="0"/>
              </a:rPr>
              <a:t>Update 4D Trajectory Concept for SVO</a:t>
            </a:r>
          </a:p>
          <a:p>
            <a:pPr marL="4587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Define Data Requirements for SVO (TBD)</a:t>
            </a:r>
          </a:p>
          <a:p>
            <a:pPr marL="4587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Develop initial data elements for FIXM (TBD)</a:t>
            </a:r>
          </a:p>
          <a:p>
            <a:pPr marL="458787" lvl="1" indent="-171450" algn="just" defTabSz="457200">
              <a:spcBef>
                <a:spcPts val="0"/>
              </a:spcBef>
              <a:spcAft>
                <a:spcPts val="0"/>
              </a:spcAft>
              <a:buFont typeface="Wingdings" panose="05000000000000000000" pitchFamily="2" charset="2"/>
              <a:buChar char="§"/>
              <a:defRPr/>
            </a:pPr>
            <a:r>
              <a:rPr lang="en-US" sz="1000" dirty="0">
                <a:latin typeface="Arial" panose="020B0604020202020204" pitchFamily="34" charset="0"/>
              </a:rPr>
              <a:t>Develop 4D Trajectory Concept for SVO (TBD)</a:t>
            </a:r>
          </a:p>
        </p:txBody>
      </p:sp>
      <p:pic>
        <p:nvPicPr>
          <p:cNvPr id="3482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225" y="425450"/>
            <a:ext cx="3711575" cy="250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6" name="Rectangle 1"/>
          <p:cNvSpPr>
            <a:spLocks noChangeArrowheads="1"/>
          </p:cNvSpPr>
          <p:nvPr/>
        </p:nvSpPr>
        <p:spPr bwMode="auto">
          <a:xfrm>
            <a:off x="4535488" y="774700"/>
            <a:ext cx="45720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285750" indent="-285750">
              <a:buFont typeface="Arial" pitchFamily="34" charset="0"/>
              <a:buChar char="•"/>
            </a:pPr>
            <a:r>
              <a:rPr lang="en-US" sz="1400" dirty="0">
                <a:latin typeface="Arial" pitchFamily="34" charset="0"/>
              </a:rPr>
              <a:t>SVO research is bringing together FAA’s </a:t>
            </a:r>
            <a:r>
              <a:rPr lang="en-US" sz="1400" dirty="0" err="1">
                <a:latin typeface="Arial" pitchFamily="34" charset="0"/>
              </a:rPr>
              <a:t>NextGen</a:t>
            </a:r>
            <a:r>
              <a:rPr lang="en-US" sz="1400" dirty="0">
                <a:latin typeface="Arial" pitchFamily="34" charset="0"/>
              </a:rPr>
              <a:t>, Commercial Space, and Air Traffic Organization offices together with the Center of Excellence for Commercial Space Transportation (COE CST) and industry stakeholders to develop a concept that will enable the integration of air and space traffic management in the </a:t>
            </a:r>
            <a:r>
              <a:rPr lang="en-US" sz="1400" dirty="0" err="1">
                <a:latin typeface="Arial" pitchFamily="34" charset="0"/>
              </a:rPr>
              <a:t>NextGen</a:t>
            </a:r>
            <a:r>
              <a:rPr lang="en-US" sz="1400" dirty="0">
                <a:latin typeface="Arial" pitchFamily="34" charset="0"/>
              </a:rPr>
              <a:t> timeframe.</a:t>
            </a:r>
          </a:p>
          <a:p>
            <a:pPr marL="285750" indent="-285750">
              <a:buFont typeface="Arial" pitchFamily="34" charset="0"/>
              <a:buChar char="•"/>
            </a:pPr>
            <a:endParaRPr lang="en-US" altLang="en-US" sz="1400" dirty="0">
              <a:latin typeface="Arial" pitchFamily="34" charset="0"/>
            </a:endParaRPr>
          </a:p>
        </p:txBody>
      </p:sp>
      <p:graphicFrame>
        <p:nvGraphicFramePr>
          <p:cNvPr id="17" name="Group 66"/>
          <p:cNvGraphicFramePr>
            <a:graphicFrameLocks noGrp="1"/>
          </p:cNvGraphicFramePr>
          <p:nvPr>
            <p:extLst>
              <p:ext uri="{D42A27DB-BD31-4B8C-83A1-F6EECF244321}">
                <p14:modId xmlns:p14="http://schemas.microsoft.com/office/powerpoint/2010/main" val="1320670493"/>
              </p:ext>
            </p:extLst>
          </p:nvPr>
        </p:nvGraphicFramePr>
        <p:xfrm>
          <a:off x="219075" y="5195887"/>
          <a:ext cx="3895725" cy="595313"/>
        </p:xfrm>
        <a:graphic>
          <a:graphicData uri="http://schemas.openxmlformats.org/drawingml/2006/table">
            <a:tbl>
              <a:tblPr/>
              <a:tblGrid>
                <a:gridCol w="856222"/>
                <a:gridCol w="742270"/>
                <a:gridCol w="743874"/>
                <a:gridCol w="701098"/>
                <a:gridCol w="852261"/>
              </a:tblGrid>
              <a:tr h="26442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marL="91424" marR="91424" marT="45772" marB="4577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08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$1,090,272</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$800,000</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marL="91424" marR="91424" marT="45772" marB="4577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marL="91424" marR="91424" marT="45772" marB="4577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4847" name="Content Placeholder 2"/>
          <p:cNvSpPr txBox="1">
            <a:spLocks/>
          </p:cNvSpPr>
          <p:nvPr/>
        </p:nvSpPr>
        <p:spPr bwMode="auto">
          <a:xfrm>
            <a:off x="25400" y="58912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571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Wingdings" pitchFamily="2" charset="2"/>
              <a:buNone/>
            </a:pPr>
            <a:r>
              <a:rPr lang="en-US" altLang="en-US" sz="1200" i="1" dirty="0">
                <a:latin typeface="Arial" pitchFamily="34" charset="0"/>
              </a:rPr>
              <a:t>* Proposed follow-on funding identified in Research Plan</a:t>
            </a:r>
          </a:p>
        </p:txBody>
      </p:sp>
      <p:sp>
        <p:nvSpPr>
          <p:cNvPr id="34848"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093D48CD-F72A-4A85-8CD4-E4647B4AF8FA}" type="slidenum">
              <a:rPr lang="en-US" altLang="en-US" sz="1200">
                <a:solidFill>
                  <a:srgbClr val="898989"/>
                </a:solidFill>
              </a:rPr>
              <a:pPr algn="r" eaLnBrk="1" hangingPunct="1"/>
              <a:t>10</a:t>
            </a:fld>
            <a:endParaRPr lang="en-US" altLang="en-US" sz="1200">
              <a:solidFill>
                <a:srgbClr val="898989"/>
              </a:solidFill>
            </a:endParaRPr>
          </a:p>
        </p:txBody>
      </p:sp>
    </p:spTree>
    <p:extLst>
      <p:ext uri="{BB962C8B-B14F-4D97-AF65-F5344CB8AC3E}">
        <p14:creationId xmlns:p14="http://schemas.microsoft.com/office/powerpoint/2010/main" val="22082887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40963" name="Group 5"/>
          <p:cNvGrpSpPr>
            <a:grpSpLocks/>
          </p:cNvGrpSpPr>
          <p:nvPr/>
        </p:nvGrpSpPr>
        <p:grpSpPr bwMode="auto">
          <a:xfrm>
            <a:off x="-71438" y="3001963"/>
            <a:ext cx="4530726" cy="46037"/>
            <a:chOff x="0" y="2781300"/>
            <a:chExt cx="9118600" cy="0"/>
          </a:xfrm>
        </p:grpSpPr>
        <p:sp>
          <p:nvSpPr>
            <p:cNvPr id="4099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076" name="Text Box 7"/>
          <p:cNvSpPr txBox="1">
            <a:spLocks noChangeArrowheads="1"/>
          </p:cNvSpPr>
          <p:nvPr/>
        </p:nvSpPr>
        <p:spPr bwMode="auto">
          <a:xfrm>
            <a:off x="182563" y="3043788"/>
            <a:ext cx="4283075"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auto">
              <a:spcBef>
                <a:spcPts val="0"/>
              </a:spcBef>
              <a:spcAft>
                <a:spcPts val="0"/>
              </a:spcAft>
              <a:defRPr/>
            </a:pPr>
            <a:r>
              <a:rPr lang="en-US" b="1" dirty="0" smtClean="0">
                <a:latin typeface="Arial" panose="020B0604020202020204" pitchFamily="34" charset="0"/>
                <a:cs typeface="Arial" panose="020B0604020202020204" pitchFamily="34" charset="0"/>
              </a:rPr>
              <a:t>Partnerships:</a:t>
            </a:r>
            <a:endParaRPr lang="en-US" sz="1600" dirty="0" smtClean="0">
              <a:latin typeface="Arial" panose="020B0604020202020204" pitchFamily="34" charset="0"/>
              <a:cs typeface="Arial" panose="020B0604020202020204" pitchFamily="34" charset="0"/>
            </a:endParaRPr>
          </a:p>
          <a:p>
            <a:pPr marL="285750" indent="-285750" fontAlgn="auto">
              <a:spcBef>
                <a:spcPts val="300"/>
              </a:spcBef>
              <a:spcAft>
                <a:spcPts val="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AJV-7</a:t>
            </a:r>
          </a:p>
          <a:p>
            <a:pPr marL="285750" indent="-285750" fontAlgn="auto">
              <a:spcBef>
                <a:spcPts val="300"/>
              </a:spcBef>
              <a:spcAft>
                <a:spcPts val="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AFS-80</a:t>
            </a:r>
          </a:p>
          <a:p>
            <a:pPr marL="285750" indent="-285750" fontAlgn="auto">
              <a:spcBef>
                <a:spcPts val="300"/>
              </a:spcBef>
              <a:spcAft>
                <a:spcPts val="0"/>
              </a:spcAft>
              <a:buFont typeface="Arial" panose="020B0604020202020204" pitchFamily="34" charset="0"/>
              <a:buChar char="•"/>
              <a:defRPr/>
            </a:pPr>
            <a:r>
              <a:rPr lang="en-US" sz="1400" dirty="0" smtClean="0">
                <a:latin typeface="Arial" panose="020B0604020202020204" pitchFamily="34" charset="0"/>
                <a:cs typeface="Arial" panose="020B0604020202020204" pitchFamily="34" charset="0"/>
              </a:rPr>
              <a:t>ANG-C2</a:t>
            </a:r>
            <a:endParaRPr lang="en-US" sz="1400" dirty="0" smtClean="0">
              <a:latin typeface="Arial" panose="020B0604020202020204" pitchFamily="34" charset="0"/>
              <a:cs typeface="Arial" panose="020B0604020202020204" pitchFamily="34" charset="0"/>
            </a:endParaRPr>
          </a:p>
        </p:txBody>
      </p:sp>
      <p:grpSp>
        <p:nvGrpSpPr>
          <p:cNvPr id="40965" name="Group 39"/>
          <p:cNvGrpSpPr>
            <a:grpSpLocks/>
          </p:cNvGrpSpPr>
          <p:nvPr/>
        </p:nvGrpSpPr>
        <p:grpSpPr bwMode="auto">
          <a:xfrm>
            <a:off x="107950" y="174625"/>
            <a:ext cx="8940800" cy="388938"/>
            <a:chOff x="-4152868" y="-664500"/>
            <a:chExt cx="8940202" cy="389407"/>
          </a:xfrm>
        </p:grpSpPr>
        <p:sp>
          <p:nvSpPr>
            <p:cNvPr id="40995"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UAS Integration into the NAS</a:t>
              </a:r>
            </a:p>
          </p:txBody>
        </p:sp>
        <p:sp>
          <p:nvSpPr>
            <p:cNvPr id="40996"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grpSp>
      <p:sp>
        <p:nvSpPr>
          <p:cNvPr id="36871" name="Content Placeholder 2"/>
          <p:cNvSpPr>
            <a:spLocks noGrp="1"/>
          </p:cNvSpPr>
          <p:nvPr>
            <p:ph idx="1"/>
          </p:nvPr>
        </p:nvSpPr>
        <p:spPr>
          <a:xfrm>
            <a:off x="4495800" y="555625"/>
            <a:ext cx="4548486" cy="1654175"/>
          </a:xfrm>
        </p:spPr>
        <p:txBody>
          <a:bodyPr rtlCol="0">
            <a:noAutofit/>
          </a:bodyPr>
          <a:lstStyle/>
          <a:p>
            <a:pPr marL="0" indent="0" eaLnBrk="1" hangingPunct="1">
              <a:spcBef>
                <a:spcPts val="400"/>
              </a:spcBef>
              <a:buClr>
                <a:schemeClr val="tx1"/>
              </a:buClr>
              <a:buNone/>
              <a:defRPr/>
            </a:pPr>
            <a:r>
              <a:rPr lang="en-US" sz="1400" kern="1000" spc="-70" dirty="0">
                <a:solidFill>
                  <a:schemeClr val="tx1"/>
                </a:solidFill>
                <a:latin typeface="Arial" panose="020B0604020202020204" pitchFamily="34" charset="0"/>
                <a:cs typeface="Arial" panose="020B0604020202020204" pitchFamily="34" charset="0"/>
              </a:rPr>
              <a:t>Mature concept of operations for UAS integration into the NAS</a:t>
            </a:r>
          </a:p>
          <a:p>
            <a:pPr marL="288925" lvl="1" indent="-117475">
              <a:spcBef>
                <a:spcPts val="400"/>
              </a:spcBef>
              <a:buClr>
                <a:schemeClr val="tx1"/>
              </a:buClr>
              <a:buSzPct val="100000"/>
              <a:buFont typeface="Arial" pitchFamily="34" charset="0"/>
              <a:buChar char="•"/>
              <a:defRPr/>
            </a:pPr>
            <a:r>
              <a:rPr lang="en-US" sz="1100" kern="1000" spc="-30" dirty="0" smtClean="0">
                <a:solidFill>
                  <a:schemeClr val="tx1"/>
                </a:solidFill>
                <a:latin typeface="Arial" panose="020B0604020202020204" pitchFamily="34" charset="0"/>
                <a:cs typeface="Arial" panose="020B0604020202020204" pitchFamily="34" charset="0"/>
              </a:rPr>
              <a:t>Identify concept level operational requirements for evolution to mature state integrated UAS operations</a:t>
            </a:r>
          </a:p>
          <a:p>
            <a:pPr marL="288925" lvl="1" indent="-117475">
              <a:spcBef>
                <a:spcPts val="400"/>
              </a:spcBef>
              <a:buClr>
                <a:schemeClr val="tx1"/>
              </a:buClr>
              <a:buSzPct val="100000"/>
              <a:buFont typeface="Arial" pitchFamily="34" charset="0"/>
              <a:buChar char="•"/>
              <a:defRPr/>
            </a:pPr>
            <a:r>
              <a:rPr lang="en-US" sz="1100" kern="1000" spc="-30" dirty="0" smtClean="0">
                <a:solidFill>
                  <a:schemeClr val="tx1"/>
                </a:solidFill>
                <a:latin typeface="Arial" panose="020B0604020202020204" pitchFamily="34" charset="0"/>
                <a:cs typeface="Arial" panose="020B0604020202020204" pitchFamily="34" charset="0"/>
              </a:rPr>
              <a:t>Ensure NextGen systems and capabilities are prepared for increased numbers of UAS operations</a:t>
            </a:r>
          </a:p>
          <a:p>
            <a:pPr marL="288925" lvl="1" indent="-117475">
              <a:spcBef>
                <a:spcPts val="400"/>
              </a:spcBef>
              <a:buClr>
                <a:schemeClr val="tx1"/>
              </a:buClr>
              <a:buSzPct val="100000"/>
              <a:buFont typeface="Arial" pitchFamily="34" charset="0"/>
              <a:buChar char="•"/>
              <a:defRPr/>
            </a:pPr>
            <a:r>
              <a:rPr lang="en-US" sz="1100" kern="1000" spc="-30" dirty="0" smtClean="0">
                <a:solidFill>
                  <a:schemeClr val="tx1"/>
                </a:solidFill>
                <a:latin typeface="Arial" panose="020B0604020202020204" pitchFamily="34" charset="0"/>
                <a:cs typeface="Arial" panose="020B0604020202020204" pitchFamily="34" charset="0"/>
              </a:rPr>
              <a:t>Address issues/questions associated with the UAS ConOps that require further consideration, development and/or validation</a:t>
            </a:r>
            <a:endParaRPr lang="en-US" sz="1100" dirty="0">
              <a:solidFill>
                <a:schemeClr val="tx1"/>
              </a:solidFill>
              <a:latin typeface="Arial" pitchFamily="34" charset="0"/>
              <a:cs typeface="Arial" panose="020B0604020202020204" pitchFamily="34" charset="0"/>
            </a:endParaRPr>
          </a:p>
          <a:p>
            <a:pPr marL="0" lvl="1" indent="0" eaLnBrk="1" fontAlgn="auto" hangingPunct="1">
              <a:spcBef>
                <a:spcPct val="0"/>
              </a:spcBef>
              <a:spcAft>
                <a:spcPts val="0"/>
              </a:spcAft>
              <a:buFontTx/>
              <a:buNone/>
              <a:defRPr/>
            </a:pPr>
            <a:endParaRPr lang="en-US" altLang="en-US" sz="1200" dirty="0" smtClean="0">
              <a:solidFill>
                <a:schemeClr val="tx1"/>
              </a:solidFill>
              <a:latin typeface="Arial" pitchFamily="34" charset="0"/>
              <a:ea typeface="MS PGothic" pitchFamily="34" charset="-128"/>
              <a:cs typeface="Arial" pitchFamily="34" charset="0"/>
            </a:endParaRPr>
          </a:p>
        </p:txBody>
      </p:sp>
      <p:sp>
        <p:nvSpPr>
          <p:cNvPr id="24584" name="Content Placeholder 2"/>
          <p:cNvSpPr txBox="1">
            <a:spLocks/>
          </p:cNvSpPr>
          <p:nvPr/>
        </p:nvSpPr>
        <p:spPr bwMode="auto">
          <a:xfrm>
            <a:off x="4508501" y="2187575"/>
            <a:ext cx="4383088" cy="307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charset="0"/>
              </a:defRPr>
            </a:lvl1pPr>
            <a:lvl2pPr marL="742950" indent="-285750" defTabSz="457200" eaLnBrk="0" hangingPunct="0">
              <a:defRPr>
                <a:solidFill>
                  <a:schemeClr val="tx1"/>
                </a:solidFill>
                <a:latin typeface="Calibri" pitchFamily="34" charset="0"/>
                <a:cs typeface="Arial" charset="0"/>
              </a:defRPr>
            </a:lvl2pPr>
            <a:lvl3pPr marL="1143000" indent="-228600" defTabSz="457200" eaLnBrk="0" hangingPunct="0">
              <a:defRPr>
                <a:solidFill>
                  <a:schemeClr val="tx1"/>
                </a:solidFill>
                <a:latin typeface="Calibri" pitchFamily="34" charset="0"/>
                <a:cs typeface="Arial" charset="0"/>
              </a:defRPr>
            </a:lvl3pPr>
            <a:lvl4pPr marL="1600200" indent="-228600" defTabSz="457200" eaLnBrk="0" hangingPunct="0">
              <a:defRPr>
                <a:solidFill>
                  <a:schemeClr val="tx1"/>
                </a:solidFill>
                <a:latin typeface="Calibri" pitchFamily="34" charset="0"/>
                <a:cs typeface="Arial" charset="0"/>
              </a:defRPr>
            </a:lvl4pPr>
            <a:lvl5pPr marL="2057400" indent="-228600" defTabSz="457200" eaLnBrk="0" hangingPunct="0">
              <a:defRPr>
                <a:solidFill>
                  <a:schemeClr val="tx1"/>
                </a:solidFill>
                <a:latin typeface="Calibri" pitchFamily="34" charset="0"/>
                <a:cs typeface="Arial"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charset="0"/>
              </a:defRPr>
            </a:lvl9pPr>
          </a:lstStyle>
          <a:p>
            <a:pPr>
              <a:spcBef>
                <a:spcPts val="0"/>
              </a:spcBef>
              <a:spcAft>
                <a:spcPts val="0"/>
              </a:spcAft>
              <a:defRPr/>
            </a:pPr>
            <a:r>
              <a:rPr lang="en-US" b="1" dirty="0">
                <a:latin typeface="Arial" panose="020B0604020202020204" pitchFamily="34" charset="0"/>
              </a:rPr>
              <a:t>Accomplishments / Plans:</a:t>
            </a:r>
          </a:p>
          <a:p>
            <a:pPr>
              <a:spcBef>
                <a:spcPts val="0"/>
              </a:spcBef>
              <a:spcAft>
                <a:spcPts val="0"/>
              </a:spcAft>
              <a:defRPr/>
            </a:pPr>
            <a:r>
              <a:rPr lang="en-US" sz="1050" b="1" dirty="0" smtClean="0">
                <a:latin typeface="Arial" panose="020B0604020202020204" pitchFamily="34" charset="0"/>
              </a:rPr>
              <a:t>Conduct </a:t>
            </a:r>
            <a:r>
              <a:rPr lang="en-US" sz="1050" b="1" dirty="0">
                <a:latin typeface="Arial" panose="020B0604020202020204" pitchFamily="34" charset="0"/>
              </a:rPr>
              <a:t>UAS Functional Analysis / Operational Requirements (Completed Nov 2013)</a:t>
            </a:r>
          </a:p>
          <a:p>
            <a:pPr marL="171450" indent="-171450">
              <a:spcBef>
                <a:spcPts val="0"/>
              </a:spcBef>
              <a:spcAft>
                <a:spcPts val="0"/>
              </a:spcAft>
              <a:buFont typeface="Arial" panose="020B0604020202020204" pitchFamily="34" charset="0"/>
              <a:buChar char="•"/>
              <a:defRPr/>
            </a:pPr>
            <a:r>
              <a:rPr lang="en-US" sz="1050" dirty="0">
                <a:latin typeface="Arial" panose="020B0604020202020204" pitchFamily="34" charset="0"/>
              </a:rPr>
              <a:t>UAS Functional Analysis / Operational Requirements Report (Completed Nov 2013)</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Assess UAS Functional Analysis/Operational Requirements (Completed Sep 2013)</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Document UAS Functional Analysis/Operational Requirements (Completed Oct 2013)</a:t>
            </a:r>
          </a:p>
          <a:p>
            <a:pPr>
              <a:spcBef>
                <a:spcPts val="0"/>
              </a:spcBef>
              <a:spcAft>
                <a:spcPts val="0"/>
              </a:spcAft>
              <a:defRPr/>
            </a:pPr>
            <a:r>
              <a:rPr lang="en-US" sz="1050" b="1" dirty="0" smtClean="0">
                <a:latin typeface="Arial" panose="020B0604020202020204" pitchFamily="34" charset="0"/>
              </a:rPr>
              <a:t>UAS </a:t>
            </a:r>
            <a:r>
              <a:rPr lang="en-US" sz="1050" b="1" dirty="0">
                <a:latin typeface="Arial" panose="020B0604020202020204" pitchFamily="34" charset="0"/>
              </a:rPr>
              <a:t>Integration Concept Development in Class A&amp;B (Sep 2015)</a:t>
            </a:r>
          </a:p>
          <a:p>
            <a:pPr marL="171450" indent="-171450">
              <a:spcBef>
                <a:spcPts val="0"/>
              </a:spcBef>
              <a:spcAft>
                <a:spcPts val="0"/>
              </a:spcAft>
              <a:buFont typeface="Arial" panose="020B0604020202020204" pitchFamily="34" charset="0"/>
              <a:buChar char="•"/>
              <a:defRPr/>
            </a:pPr>
            <a:r>
              <a:rPr lang="en-US" sz="1050" dirty="0">
                <a:latin typeface="Arial" panose="020B0604020202020204" pitchFamily="34" charset="0"/>
              </a:rPr>
              <a:t>Draft Concept Reports for Class A&amp;B (Sep 2015)</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Mature the integration concept by developing Level 3 concepts for Class A&amp;B UAS operations (Sep 2015)</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Document draft concepts (Sep 2015)</a:t>
            </a:r>
          </a:p>
          <a:p>
            <a:pPr>
              <a:spcBef>
                <a:spcPts val="0"/>
              </a:spcBef>
              <a:spcAft>
                <a:spcPts val="0"/>
              </a:spcAft>
              <a:defRPr/>
            </a:pPr>
            <a:r>
              <a:rPr lang="en-US" sz="1050" b="1" dirty="0" smtClean="0">
                <a:latin typeface="Arial" panose="020B0604020202020204" pitchFamily="34" charset="0"/>
              </a:rPr>
              <a:t>UAS </a:t>
            </a:r>
            <a:r>
              <a:rPr lang="en-US" sz="1050" b="1" dirty="0">
                <a:latin typeface="Arial" panose="020B0604020202020204" pitchFamily="34" charset="0"/>
              </a:rPr>
              <a:t>Concept for Modified IFR (Jan 2016)</a:t>
            </a:r>
          </a:p>
          <a:p>
            <a:pPr marL="171450" indent="-171450">
              <a:spcBef>
                <a:spcPts val="0"/>
              </a:spcBef>
              <a:spcAft>
                <a:spcPts val="0"/>
              </a:spcAft>
              <a:buFont typeface="Arial" panose="020B0604020202020204" pitchFamily="34" charset="0"/>
              <a:buChar char="•"/>
              <a:defRPr/>
            </a:pPr>
            <a:r>
              <a:rPr lang="en-US" sz="1050" dirty="0">
                <a:latin typeface="Arial" panose="020B0604020202020204" pitchFamily="34" charset="0"/>
              </a:rPr>
              <a:t>Develop UAS Concept for Modified IFR (June 2016)</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UAS concept maturation products (June 2015)</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Draft UAS Concept for Modified IFR (Oct 2015)</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Adjudicate UAS Concept for Modified IFR (Jan 2016)</a:t>
            </a:r>
          </a:p>
          <a:p>
            <a:pPr marL="403225" lvl="1" indent="-171450">
              <a:spcBef>
                <a:spcPts val="0"/>
              </a:spcBef>
              <a:spcAft>
                <a:spcPts val="0"/>
              </a:spcAft>
              <a:buFont typeface="Wingdings" panose="05000000000000000000" pitchFamily="2" charset="2"/>
              <a:buChar char="§"/>
              <a:defRPr/>
            </a:pPr>
            <a:r>
              <a:rPr lang="en-US" sz="1050" dirty="0">
                <a:latin typeface="Arial" panose="020B0604020202020204" pitchFamily="34" charset="0"/>
              </a:rPr>
              <a:t>Assess need to develop addendum to Concept (Jan 2016)</a:t>
            </a:r>
          </a:p>
          <a:p>
            <a:pPr>
              <a:spcBef>
                <a:spcPts val="0"/>
              </a:spcBef>
              <a:spcAft>
                <a:spcPts val="0"/>
              </a:spcAft>
              <a:defRPr/>
            </a:pPr>
            <a:r>
              <a:rPr lang="en-US" sz="1050" b="1" dirty="0" smtClean="0">
                <a:solidFill>
                  <a:srgbClr val="FF0000"/>
                </a:solidFill>
                <a:latin typeface="Arial" panose="020B0604020202020204" pitchFamily="34" charset="0"/>
              </a:rPr>
              <a:t>Report </a:t>
            </a:r>
            <a:r>
              <a:rPr lang="en-US" sz="1050" b="1" dirty="0">
                <a:solidFill>
                  <a:srgbClr val="FF0000"/>
                </a:solidFill>
                <a:latin typeface="Arial" panose="020B0604020202020204" pitchFamily="34" charset="0"/>
              </a:rPr>
              <a:t>on UAS Unique Characteristics in High Density Mixed Performance  Environment (Jan 2016)</a:t>
            </a:r>
          </a:p>
          <a:p>
            <a:pPr marL="171450" indent="-171450" algn="just">
              <a:spcBef>
                <a:spcPts val="0"/>
              </a:spcBef>
              <a:spcAft>
                <a:spcPts val="0"/>
              </a:spcAft>
              <a:buFont typeface="Arial" panose="020B0604020202020204" pitchFamily="34" charset="0"/>
              <a:buChar char="•"/>
              <a:defRPr/>
            </a:pPr>
            <a:r>
              <a:rPr lang="en-US" sz="1050" dirty="0">
                <a:solidFill>
                  <a:srgbClr val="FF0000"/>
                </a:solidFill>
                <a:latin typeface="Arial" panose="020B0604020202020204" pitchFamily="34" charset="0"/>
              </a:rPr>
              <a:t>Final report on UAS Unique Performance Characteristics in High Density Mixed Performance Environment (Jan 2016)</a:t>
            </a:r>
          </a:p>
          <a:p>
            <a:pPr marL="403225" lvl="1" indent="-171450">
              <a:spcBef>
                <a:spcPts val="0"/>
              </a:spcBef>
              <a:spcAft>
                <a:spcPts val="0"/>
              </a:spcAft>
              <a:buFont typeface="Wingdings" panose="05000000000000000000" pitchFamily="2" charset="2"/>
              <a:buChar char="§"/>
              <a:defRPr/>
            </a:pPr>
            <a:r>
              <a:rPr lang="en-US" sz="1050" dirty="0">
                <a:solidFill>
                  <a:srgbClr val="FF0000"/>
                </a:solidFill>
                <a:latin typeface="Arial" panose="020B0604020202020204" pitchFamily="34" charset="0"/>
              </a:rPr>
              <a:t>Develop/execute test plan and modeling platform (Oct 2016)</a:t>
            </a:r>
          </a:p>
          <a:p>
            <a:pPr marL="403225" lvl="1" indent="-171450">
              <a:spcBef>
                <a:spcPts val="0"/>
              </a:spcBef>
              <a:spcAft>
                <a:spcPts val="0"/>
              </a:spcAft>
              <a:buFont typeface="Wingdings" panose="05000000000000000000" pitchFamily="2" charset="2"/>
              <a:buChar char="§"/>
              <a:defRPr/>
            </a:pPr>
            <a:r>
              <a:rPr lang="en-US" sz="1050" dirty="0">
                <a:solidFill>
                  <a:srgbClr val="FF0000"/>
                </a:solidFill>
                <a:latin typeface="Arial" panose="020B0604020202020204" pitchFamily="34" charset="0"/>
              </a:rPr>
              <a:t>Provide data analysis and draft/final report (Jan 2016</a:t>
            </a:r>
            <a:r>
              <a:rPr lang="en-US" sz="1050" dirty="0" smtClean="0">
                <a:solidFill>
                  <a:srgbClr val="FF0000"/>
                </a:solidFill>
                <a:latin typeface="Arial" panose="020B0604020202020204" pitchFamily="34" charset="0"/>
              </a:rPr>
              <a:t>)</a:t>
            </a:r>
            <a:endParaRPr lang="en-US" sz="1050" dirty="0">
              <a:solidFill>
                <a:srgbClr val="FF0000"/>
              </a:solidFill>
              <a:latin typeface="Arial" panose="020B0604020202020204" pitchFamily="34" charset="0"/>
            </a:endParaRPr>
          </a:p>
        </p:txBody>
      </p:sp>
      <p:pic>
        <p:nvPicPr>
          <p:cNvPr id="4096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550" y="723900"/>
            <a:ext cx="329406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9" name="Text Box 7"/>
          <p:cNvSpPr txBox="1">
            <a:spLocks noChangeArrowheads="1"/>
          </p:cNvSpPr>
          <p:nvPr/>
        </p:nvSpPr>
        <p:spPr bwMode="auto">
          <a:xfrm>
            <a:off x="182563" y="4343400"/>
            <a:ext cx="376872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endParaRPr lang="en-US" altLang="en-US" sz="1600" dirty="0">
              <a:latin typeface="Arial" pitchFamily="34" charset="0"/>
            </a:endParaRPr>
          </a:p>
          <a:p>
            <a:pPr eaLnBrk="1" hangingPunct="1"/>
            <a:endParaRPr lang="en-US" altLang="en-US" sz="1200" dirty="0">
              <a:solidFill>
                <a:srgbClr val="000000"/>
              </a:solidFill>
              <a:latin typeface="Arial" pitchFamily="34" charset="0"/>
            </a:endParaRPr>
          </a:p>
        </p:txBody>
      </p:sp>
      <p:graphicFrame>
        <p:nvGraphicFramePr>
          <p:cNvPr id="17" name="Group 66"/>
          <p:cNvGraphicFramePr>
            <a:graphicFrameLocks noGrp="1"/>
          </p:cNvGraphicFramePr>
          <p:nvPr>
            <p:extLst>
              <p:ext uri="{D42A27DB-BD31-4B8C-83A1-F6EECF244321}">
                <p14:modId xmlns:p14="http://schemas.microsoft.com/office/powerpoint/2010/main" val="826299652"/>
              </p:ext>
            </p:extLst>
          </p:nvPr>
        </p:nvGraphicFramePr>
        <p:xfrm>
          <a:off x="228600" y="4724400"/>
          <a:ext cx="4011612" cy="749889"/>
        </p:xfrm>
        <a:graphic>
          <a:graphicData uri="http://schemas.openxmlformats.org/drawingml/2006/table">
            <a:tbl>
              <a:tblPr/>
              <a:tblGrid>
                <a:gridCol w="763081"/>
                <a:gridCol w="839588"/>
                <a:gridCol w="732543"/>
                <a:gridCol w="990600"/>
                <a:gridCol w="685800"/>
              </a:tblGrid>
              <a:tr h="3048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marL="91448" marR="9144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5089">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$500,000</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$360,535</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$270,000</a:t>
                      </a:r>
                    </a:p>
                  </a:txBody>
                  <a:tcPr marL="91448" marR="91448"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0990" name="Content Placeholder 2"/>
          <p:cNvSpPr txBox="1">
            <a:spLocks/>
          </p:cNvSpPr>
          <p:nvPr/>
        </p:nvSpPr>
        <p:spPr bwMode="auto">
          <a:xfrm>
            <a:off x="76200" y="5738812"/>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Proposed </a:t>
            </a:r>
            <a:r>
              <a:rPr lang="en-US" altLang="en-US" sz="1200" i="1" dirty="0">
                <a:latin typeface="Arial" pitchFamily="34" charset="0"/>
              </a:rPr>
              <a:t>follow-on funding identified in Research Plan</a:t>
            </a:r>
          </a:p>
          <a:p>
            <a:pPr marL="57150" lvl="1" indent="0" eaLnBrk="1" hangingPunct="1"/>
            <a:r>
              <a:rPr lang="en-US" altLang="en-US" sz="1200" i="1" dirty="0">
                <a:solidFill>
                  <a:srgbClr val="FF0000"/>
                </a:solidFill>
                <a:latin typeface="Arial" pitchFamily="34" charset="0"/>
              </a:rPr>
              <a:t>Red indicates contingent funding per PLA Appendix</a:t>
            </a:r>
          </a:p>
        </p:txBody>
      </p:sp>
      <p:sp>
        <p:nvSpPr>
          <p:cNvPr id="40991"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EEBA54D-206D-491D-B025-DE07AFDD465C}" type="slidenum">
              <a:rPr lang="en-US" altLang="en-US" sz="1200">
                <a:solidFill>
                  <a:srgbClr val="898989"/>
                </a:solidFill>
              </a:rPr>
              <a:pPr algn="r" eaLnBrk="1" hangingPunct="1"/>
              <a:t>11</a:t>
            </a:fld>
            <a:endParaRPr lang="en-US" altLang="en-US" sz="1200">
              <a:solidFill>
                <a:srgbClr val="898989"/>
              </a:solidFill>
            </a:endParaRPr>
          </a:p>
        </p:txBody>
      </p:sp>
      <p:grpSp>
        <p:nvGrpSpPr>
          <p:cNvPr id="40992" name="Group 5"/>
          <p:cNvGrpSpPr>
            <a:grpSpLocks/>
          </p:cNvGrpSpPr>
          <p:nvPr/>
        </p:nvGrpSpPr>
        <p:grpSpPr bwMode="auto">
          <a:xfrm>
            <a:off x="4419600" y="2133600"/>
            <a:ext cx="4724400" cy="174625"/>
            <a:chOff x="0" y="2781300"/>
            <a:chExt cx="9118600" cy="0"/>
          </a:xfrm>
        </p:grpSpPr>
        <p:sp>
          <p:nvSpPr>
            <p:cNvPr id="4099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99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Tree>
    <p:extLst>
      <p:ext uri="{BB962C8B-B14F-4D97-AF65-F5344CB8AC3E}">
        <p14:creationId xmlns:p14="http://schemas.microsoft.com/office/powerpoint/2010/main" val="36817470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5843" name="Group 5"/>
          <p:cNvGrpSpPr>
            <a:grpSpLocks/>
          </p:cNvGrpSpPr>
          <p:nvPr/>
        </p:nvGrpSpPr>
        <p:grpSpPr bwMode="auto">
          <a:xfrm>
            <a:off x="0" y="3213100"/>
            <a:ext cx="9144000" cy="82550"/>
            <a:chOff x="0" y="2781300"/>
            <a:chExt cx="9118600" cy="0"/>
          </a:xfrm>
        </p:grpSpPr>
        <p:sp>
          <p:nvSpPr>
            <p:cNvPr id="35879"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880"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2532" name="Text Box 7"/>
          <p:cNvSpPr txBox="1">
            <a:spLocks noChangeArrowheads="1"/>
          </p:cNvSpPr>
          <p:nvPr/>
        </p:nvSpPr>
        <p:spPr bwMode="auto">
          <a:xfrm>
            <a:off x="136525" y="3291007"/>
            <a:ext cx="4283075"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b="1" dirty="0" smtClean="0">
                <a:latin typeface="Arial" charset="0"/>
              </a:rPr>
              <a:t>Partnerships:</a:t>
            </a:r>
          </a:p>
          <a:p>
            <a:pPr marL="173038" indent="-173038">
              <a:buFont typeface="Arial" panose="020B0604020202020204" pitchFamily="34" charset="0"/>
              <a:buChar char="•"/>
              <a:defRPr/>
            </a:pPr>
            <a:r>
              <a:rPr lang="en-US" sz="1400" dirty="0" smtClean="0">
                <a:solidFill>
                  <a:prstClr val="black"/>
                </a:solidFill>
                <a:latin typeface="Arial" charset="0"/>
              </a:rPr>
              <a:t>MIT/LL</a:t>
            </a:r>
            <a:r>
              <a:rPr lang="en-US" sz="1400" dirty="0" smtClean="0">
                <a:solidFill>
                  <a:prstClr val="black"/>
                </a:solidFill>
                <a:latin typeface="Arial" charset="0"/>
              </a:rPr>
              <a:t>, </a:t>
            </a:r>
            <a:r>
              <a:rPr lang="en-US" sz="1400" dirty="0" smtClean="0">
                <a:solidFill>
                  <a:prstClr val="black"/>
                </a:solidFill>
                <a:latin typeface="Arial" charset="0"/>
              </a:rPr>
              <a:t>MITRE</a:t>
            </a:r>
            <a:endParaRPr lang="en-US" sz="1400" dirty="0" smtClean="0">
              <a:solidFill>
                <a:prstClr val="black"/>
              </a:solidFill>
              <a:latin typeface="Arial" charset="0"/>
            </a:endParaRPr>
          </a:p>
          <a:p>
            <a:pPr marL="173038" indent="-173038">
              <a:buFont typeface="Arial" panose="020B0604020202020204" pitchFamily="34" charset="0"/>
              <a:buChar char="•"/>
              <a:defRPr/>
            </a:pPr>
            <a:r>
              <a:rPr lang="en-US" sz="1400" dirty="0" smtClean="0">
                <a:solidFill>
                  <a:prstClr val="black"/>
                </a:solidFill>
                <a:latin typeface="Arial" charset="0"/>
              </a:rPr>
              <a:t>CSSI</a:t>
            </a:r>
          </a:p>
          <a:p>
            <a:pPr marL="173038" indent="-173038">
              <a:buFont typeface="Arial" panose="020B0604020202020204" pitchFamily="34" charset="0"/>
              <a:buChar char="•"/>
              <a:defRPr/>
            </a:pPr>
            <a:r>
              <a:rPr lang="en-US" sz="1400" dirty="0" smtClean="0">
                <a:solidFill>
                  <a:prstClr val="black"/>
                </a:solidFill>
                <a:latin typeface="Arial" charset="0"/>
              </a:rPr>
              <a:t>WJHTC Human Factors </a:t>
            </a:r>
            <a:r>
              <a:rPr lang="en-US" sz="1400" dirty="0" smtClean="0">
                <a:solidFill>
                  <a:prstClr val="black"/>
                </a:solidFill>
                <a:latin typeface="Arial" charset="0"/>
              </a:rPr>
              <a:t>Laboratory</a:t>
            </a:r>
          </a:p>
          <a:p>
            <a:pPr marL="0" indent="0">
              <a:defRPr/>
            </a:pPr>
            <a:endParaRPr lang="en-US" sz="1400" dirty="0" smtClean="0">
              <a:solidFill>
                <a:prstClr val="black"/>
              </a:solidFill>
              <a:latin typeface="Arial" charset="0"/>
            </a:endParaRPr>
          </a:p>
          <a:p>
            <a:pPr marL="0" indent="0">
              <a:defRPr/>
            </a:pPr>
            <a:endParaRPr lang="en-US" sz="1400" dirty="0" smtClean="0">
              <a:solidFill>
                <a:prstClr val="black"/>
              </a:solidFill>
              <a:latin typeface="Arial" charset="0"/>
            </a:endParaRPr>
          </a:p>
          <a:p>
            <a:pPr>
              <a:buFont typeface="Arial" pitchFamily="34" charset="0"/>
              <a:buChar char="•"/>
              <a:defRPr/>
            </a:pPr>
            <a:endParaRPr lang="en-US" sz="1400" dirty="0" smtClean="0">
              <a:solidFill>
                <a:prstClr val="black"/>
              </a:solidFill>
              <a:latin typeface="Arial" charset="0"/>
            </a:endParaRPr>
          </a:p>
          <a:p>
            <a:pPr marL="173038" indent="-173038">
              <a:buFont typeface="Arial" panose="020B0604020202020204" pitchFamily="34" charset="0"/>
              <a:buChar char="•"/>
              <a:defRPr/>
            </a:pPr>
            <a:r>
              <a:rPr lang="en-US" sz="1400" dirty="0" smtClean="0">
                <a:solidFill>
                  <a:prstClr val="black"/>
                </a:solidFill>
                <a:latin typeface="Arial" charset="0"/>
              </a:rPr>
              <a:t>Virginia SATS Lab, Inc. (VSATS)</a:t>
            </a:r>
          </a:p>
          <a:p>
            <a:pPr marL="173038" indent="-173038">
              <a:buFont typeface="Arial" panose="020B0604020202020204" pitchFamily="34" charset="0"/>
              <a:buChar char="•"/>
              <a:defRPr/>
            </a:pPr>
            <a:r>
              <a:rPr lang="en-US" sz="1400" dirty="0" smtClean="0">
                <a:solidFill>
                  <a:prstClr val="black"/>
                </a:solidFill>
                <a:latin typeface="Arial" charset="0"/>
              </a:rPr>
              <a:t>NATCA/PASS</a:t>
            </a:r>
          </a:p>
          <a:p>
            <a:pPr marL="173038" indent="-173038">
              <a:buFont typeface="Arial" panose="020B0604020202020204" pitchFamily="34" charset="0"/>
              <a:buChar char="•"/>
              <a:defRPr/>
            </a:pPr>
            <a:r>
              <a:rPr lang="en-US" sz="1400" dirty="0" smtClean="0">
                <a:solidFill>
                  <a:prstClr val="black"/>
                </a:solidFill>
                <a:latin typeface="Arial" charset="0"/>
              </a:rPr>
              <a:t>Saab</a:t>
            </a:r>
            <a:endParaRPr lang="en-US" sz="1400" dirty="0">
              <a:solidFill>
                <a:prstClr val="black"/>
              </a:solidFill>
              <a:latin typeface="Arial" pitchFamily="34" charset="0"/>
            </a:endParaRPr>
          </a:p>
        </p:txBody>
      </p:sp>
      <p:sp>
        <p:nvSpPr>
          <p:cNvPr id="35845" name="Text Box 7"/>
          <p:cNvSpPr txBox="1">
            <a:spLocks noChangeArrowheads="1"/>
          </p:cNvSpPr>
          <p:nvPr/>
        </p:nvSpPr>
        <p:spPr bwMode="auto">
          <a:xfrm>
            <a:off x="268287" y="4648200"/>
            <a:ext cx="37703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endParaRPr lang="en-US" altLang="en-US" sz="1200" dirty="0">
              <a:latin typeface="Arial" pitchFamily="34" charset="0"/>
            </a:endParaRPr>
          </a:p>
        </p:txBody>
      </p:sp>
      <p:sp>
        <p:nvSpPr>
          <p:cNvPr id="35846" name="Text Box 7"/>
          <p:cNvSpPr txBox="1">
            <a:spLocks noChangeArrowheads="1"/>
          </p:cNvSpPr>
          <p:nvPr/>
        </p:nvSpPr>
        <p:spPr bwMode="auto">
          <a:xfrm>
            <a:off x="4629150" y="3798888"/>
            <a:ext cx="4362450" cy="1230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1200"/>
              </a:spcAft>
              <a:buFont typeface="Arial" pitchFamily="34" charset="0"/>
              <a:buChar char="•"/>
            </a:pPr>
            <a:r>
              <a:rPr lang="en-US" sz="1600" dirty="0">
                <a:solidFill>
                  <a:srgbClr val="000000"/>
                </a:solidFill>
                <a:latin typeface="Arial" pitchFamily="34" charset="0"/>
                <a:ea typeface="ＭＳ Ｐゴシック" pitchFamily="34" charset="-128"/>
              </a:rPr>
              <a:t>Negotiate a Memorandum of Understanding with VSATS (Jan 2015)</a:t>
            </a:r>
          </a:p>
          <a:p>
            <a:pPr eaLnBrk="1" hangingPunct="1">
              <a:spcAft>
                <a:spcPts val="1200"/>
              </a:spcAft>
              <a:buFont typeface="Arial" pitchFamily="34" charset="0"/>
              <a:buChar char="•"/>
            </a:pPr>
            <a:r>
              <a:rPr lang="en-US" sz="1600" dirty="0">
                <a:solidFill>
                  <a:srgbClr val="000000"/>
                </a:solidFill>
                <a:latin typeface="Arial" pitchFamily="34" charset="0"/>
                <a:ea typeface="ＭＳ Ｐゴシック" pitchFamily="34" charset="-128"/>
              </a:rPr>
              <a:t>Complete a work plan for the engagement with VSATS demonstration (Mar 2015)</a:t>
            </a:r>
          </a:p>
        </p:txBody>
      </p:sp>
      <p:grpSp>
        <p:nvGrpSpPr>
          <p:cNvPr id="35847" name="Group 39"/>
          <p:cNvGrpSpPr>
            <a:grpSpLocks/>
          </p:cNvGrpSpPr>
          <p:nvPr/>
        </p:nvGrpSpPr>
        <p:grpSpPr bwMode="auto">
          <a:xfrm>
            <a:off x="101600" y="173038"/>
            <a:ext cx="8940800" cy="2724150"/>
            <a:chOff x="-4152868" y="-653381"/>
            <a:chExt cx="8940202" cy="2725480"/>
          </a:xfrm>
        </p:grpSpPr>
        <p:sp>
          <p:nvSpPr>
            <p:cNvPr id="35877" name="Text Box 4"/>
            <p:cNvSpPr txBox="1">
              <a:spLocks noChangeArrowheads="1"/>
            </p:cNvSpPr>
            <p:nvPr/>
          </p:nvSpPr>
          <p:spPr bwMode="auto">
            <a:xfrm>
              <a:off x="-4152868" y="-644425"/>
              <a:ext cx="4158752" cy="646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Leesburg Remote Tower Services (RTS) Research</a:t>
              </a:r>
            </a:p>
          </p:txBody>
        </p:sp>
        <p:sp>
          <p:nvSpPr>
            <p:cNvPr id="11" name="Text Box 5"/>
            <p:cNvSpPr txBox="1">
              <a:spLocks noChangeArrowheads="1"/>
            </p:cNvSpPr>
            <p:nvPr/>
          </p:nvSpPr>
          <p:spPr bwMode="auto">
            <a:xfrm>
              <a:off x="334695" y="-653381"/>
              <a:ext cx="4452639" cy="2725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600"/>
                </a:spcAft>
                <a:defRPr/>
              </a:pPr>
              <a:r>
                <a:rPr lang="en-US" dirty="0" smtClean="0">
                  <a:cs typeface="+mn-cs"/>
                </a:rPr>
                <a:t>Description:</a:t>
              </a:r>
            </a:p>
            <a:p>
              <a:pPr marL="173038" indent="-173038" algn="just" eaLnBrk="1" hangingPunct="1">
                <a:spcBef>
                  <a:spcPts val="600"/>
                </a:spcBef>
                <a:spcAft>
                  <a:spcPts val="600"/>
                </a:spcAft>
                <a:buFont typeface="Arial" panose="020B0604020202020204" pitchFamily="34" charset="0"/>
                <a:buChar char="•"/>
                <a:defRPr/>
              </a:pPr>
              <a:r>
                <a:rPr lang="en-US" sz="1500" b="0" dirty="0" smtClean="0">
                  <a:solidFill>
                    <a:prstClr val="black"/>
                  </a:solidFill>
                  <a:latin typeface="Arial" pitchFamily="34" charset="0"/>
                </a:rPr>
                <a:t>Develop </a:t>
              </a:r>
              <a:r>
                <a:rPr lang="en-US" sz="1500" b="0" dirty="0">
                  <a:solidFill>
                    <a:prstClr val="black"/>
                  </a:solidFill>
                  <a:latin typeface="Arial" pitchFamily="34" charset="0"/>
                </a:rPr>
                <a:t>operational concept to remotely operate currently non-towered airports. </a:t>
              </a:r>
              <a:endParaRPr lang="en-US" sz="1500" b="0" dirty="0" smtClean="0">
                <a:solidFill>
                  <a:prstClr val="black"/>
                </a:solidFill>
                <a:latin typeface="Arial" pitchFamily="34" charset="0"/>
              </a:endParaRPr>
            </a:p>
            <a:p>
              <a:pPr marL="173038" indent="-173038" algn="just" eaLnBrk="1" hangingPunct="1">
                <a:spcBef>
                  <a:spcPts val="600"/>
                </a:spcBef>
                <a:spcAft>
                  <a:spcPts val="600"/>
                </a:spcAft>
                <a:buFont typeface="Arial" panose="020B0604020202020204" pitchFamily="34" charset="0"/>
                <a:buChar char="•"/>
                <a:defRPr/>
              </a:pPr>
              <a:r>
                <a:rPr lang="en-US" sz="1500" b="0" dirty="0" smtClean="0">
                  <a:solidFill>
                    <a:prstClr val="black"/>
                  </a:solidFill>
                  <a:latin typeface="Arial" pitchFamily="34" charset="0"/>
                </a:rPr>
                <a:t>Facilitate operational approval </a:t>
              </a:r>
              <a:r>
                <a:rPr lang="en-US" sz="1500" b="0" dirty="0">
                  <a:solidFill>
                    <a:prstClr val="black"/>
                  </a:solidFill>
                  <a:latin typeface="Arial" pitchFamily="34" charset="0"/>
                </a:rPr>
                <a:t>process to determine if Remote Tower (</a:t>
              </a:r>
              <a:r>
                <a:rPr lang="en-US" sz="1500" b="0" dirty="0" smtClean="0">
                  <a:solidFill>
                    <a:prstClr val="black"/>
                  </a:solidFill>
                  <a:latin typeface="Arial" pitchFamily="34" charset="0"/>
                </a:rPr>
                <a:t>r-Twr</a:t>
              </a:r>
              <a:r>
                <a:rPr lang="en-US" sz="1500" b="0" dirty="0">
                  <a:solidFill>
                    <a:prstClr val="black"/>
                  </a:solidFill>
                  <a:latin typeface="Arial" pitchFamily="34" charset="0"/>
                </a:rPr>
                <a:t>) services can be provided at the Leesburg Executive Airport.</a:t>
              </a:r>
            </a:p>
            <a:p>
              <a:pPr marL="173038" indent="-173038" algn="just" eaLnBrk="1" hangingPunct="1">
                <a:spcBef>
                  <a:spcPts val="600"/>
                </a:spcBef>
                <a:spcAft>
                  <a:spcPts val="600"/>
                </a:spcAft>
                <a:buFont typeface="Arial" panose="020B0604020202020204" pitchFamily="34" charset="0"/>
                <a:buChar char="•"/>
                <a:defRPr/>
              </a:pPr>
              <a:r>
                <a:rPr lang="en-US" sz="1500" b="0" dirty="0">
                  <a:solidFill>
                    <a:prstClr val="black"/>
                  </a:solidFill>
                  <a:latin typeface="Arial" pitchFamily="34" charset="0"/>
                </a:rPr>
                <a:t>Project focus has shifted from large airports to smaller low-level/activity airports and aligns with FAA strategic initiatives</a:t>
              </a:r>
              <a:r>
                <a:rPr lang="en-US" sz="1500" b="0" dirty="0" smtClean="0">
                  <a:solidFill>
                    <a:prstClr val="black"/>
                  </a:solidFill>
                  <a:latin typeface="Arial" pitchFamily="34" charset="0"/>
                </a:rPr>
                <a:t>.</a:t>
              </a:r>
              <a:r>
                <a:rPr lang="en-US" dirty="0" smtClean="0">
                  <a:solidFill>
                    <a:srgbClr val="000099"/>
                  </a:solidFill>
                  <a:cs typeface="+mn-cs"/>
                </a:rPr>
                <a:t> </a:t>
              </a:r>
              <a:endParaRPr lang="en-US" dirty="0">
                <a:solidFill>
                  <a:srgbClr val="000099"/>
                </a:solidFill>
                <a:cs typeface="+mn-cs"/>
              </a:endParaRPr>
            </a:p>
          </p:txBody>
        </p:sp>
      </p:grpSp>
      <p:graphicFrame>
        <p:nvGraphicFramePr>
          <p:cNvPr id="14" name="Group 66"/>
          <p:cNvGraphicFramePr>
            <a:graphicFrameLocks noGrp="1"/>
          </p:cNvGraphicFramePr>
          <p:nvPr>
            <p:extLst>
              <p:ext uri="{D42A27DB-BD31-4B8C-83A1-F6EECF244321}">
                <p14:modId xmlns:p14="http://schemas.microsoft.com/office/powerpoint/2010/main" val="284381218"/>
              </p:ext>
            </p:extLst>
          </p:nvPr>
        </p:nvGraphicFramePr>
        <p:xfrm>
          <a:off x="280988" y="5029200"/>
          <a:ext cx="3924300" cy="511175"/>
        </p:xfrm>
        <a:graphic>
          <a:graphicData uri="http://schemas.openxmlformats.org/drawingml/2006/table">
            <a:tbl>
              <a:tblPr/>
              <a:tblGrid>
                <a:gridCol w="847575"/>
                <a:gridCol w="742818"/>
                <a:gridCol w="790435"/>
                <a:gridCol w="751646"/>
                <a:gridCol w="791826"/>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FY12</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$681,367</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$372,000</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marL="91424" marR="9142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68" name="Text Box 7"/>
          <p:cNvSpPr txBox="1">
            <a:spLocks noChangeArrowheads="1"/>
          </p:cNvSpPr>
          <p:nvPr/>
        </p:nvSpPr>
        <p:spPr bwMode="auto">
          <a:xfrm>
            <a:off x="4598988" y="335280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Accomplishments / Plans:</a:t>
            </a:r>
            <a:endParaRPr lang="en-US" altLang="en-US" dirty="0">
              <a:latin typeface="Arial" pitchFamily="34" charset="0"/>
            </a:endParaRPr>
          </a:p>
        </p:txBody>
      </p:sp>
      <p:sp>
        <p:nvSpPr>
          <p:cNvPr id="35869" name="Content Placeholder 2"/>
          <p:cNvSpPr txBox="1">
            <a:spLocks/>
          </p:cNvSpPr>
          <p:nvPr/>
        </p:nvSpPr>
        <p:spPr bwMode="auto">
          <a:xfrm>
            <a:off x="0" y="5638800"/>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571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SzPct val="100000"/>
              <a:buFont typeface="Wingdings" pitchFamily="2" charset="2"/>
              <a:buNone/>
            </a:pPr>
            <a:r>
              <a:rPr lang="en-US" altLang="en-US" sz="1200" i="1" dirty="0">
                <a:latin typeface="Arial" pitchFamily="34" charset="0"/>
              </a:rPr>
              <a:t>* </a:t>
            </a:r>
            <a:r>
              <a:rPr lang="en-US" sz="1200" i="1" dirty="0">
                <a:solidFill>
                  <a:srgbClr val="000000"/>
                </a:solidFill>
                <a:latin typeface="Arial" pitchFamily="34" charset="0"/>
              </a:rPr>
              <a:t>Some additional funding may be needed to support this activity</a:t>
            </a:r>
          </a:p>
        </p:txBody>
      </p:sp>
      <p:sp>
        <p:nvSpPr>
          <p:cNvPr id="3587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78E44B49-CFB1-48CA-BE40-39D7C3EB1B30}" type="slidenum">
              <a:rPr lang="en-US" altLang="en-US" sz="1200">
                <a:solidFill>
                  <a:srgbClr val="898989"/>
                </a:solidFill>
              </a:rPr>
              <a:pPr algn="r" eaLnBrk="1" hangingPunct="1"/>
              <a:t>12</a:t>
            </a:fld>
            <a:endParaRPr lang="en-US" altLang="en-US" sz="1200">
              <a:solidFill>
                <a:srgbClr val="898989"/>
              </a:solidFill>
            </a:endParaRPr>
          </a:p>
        </p:txBody>
      </p:sp>
      <p:grpSp>
        <p:nvGrpSpPr>
          <p:cNvPr id="35871" name="Group 146"/>
          <p:cNvGrpSpPr>
            <a:grpSpLocks/>
          </p:cNvGrpSpPr>
          <p:nvPr/>
        </p:nvGrpSpPr>
        <p:grpSpPr bwMode="auto">
          <a:xfrm>
            <a:off x="1033463" y="685800"/>
            <a:ext cx="2547937" cy="2414588"/>
            <a:chOff x="7025482" y="1935164"/>
            <a:chExt cx="1846262" cy="1615082"/>
          </a:xfrm>
        </p:grpSpPr>
        <p:grpSp>
          <p:nvGrpSpPr>
            <p:cNvPr id="35872" name="Group 56"/>
            <p:cNvGrpSpPr>
              <a:grpSpLocks/>
            </p:cNvGrpSpPr>
            <p:nvPr/>
          </p:nvGrpSpPr>
          <p:grpSpPr bwMode="auto">
            <a:xfrm>
              <a:off x="7025482" y="1935164"/>
              <a:ext cx="1846262" cy="1615082"/>
              <a:chOff x="7025482" y="1960564"/>
              <a:chExt cx="1846262" cy="1615082"/>
            </a:xfrm>
          </p:grpSpPr>
          <p:pic>
            <p:nvPicPr>
              <p:cNvPr id="35874" name="Picture 16" descr="structure"/>
              <p:cNvPicPr>
                <a:picLocks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21199"/>
              <a:stretch>
                <a:fillRect/>
              </a:stretch>
            </p:blipFill>
            <p:spPr bwMode="auto">
              <a:xfrm>
                <a:off x="7025482" y="1960564"/>
                <a:ext cx="1846262" cy="1615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75" name="Picture 20"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0614" y="2790825"/>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76" name="Text Box 32"/>
              <p:cNvSpPr txBox="1">
                <a:spLocks noChangeArrowheads="1"/>
              </p:cNvSpPr>
              <p:nvPr/>
            </p:nvSpPr>
            <p:spPr bwMode="auto">
              <a:xfrm>
                <a:off x="7194550" y="2492375"/>
                <a:ext cx="158750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type="none" w="sm" len="sm"/>
                    <a:tailEnd type="none" w="lg" len="lg"/>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a:r>
                  <a:rPr lang="en-US" sz="900">
                    <a:solidFill>
                      <a:srgbClr val="000000"/>
                    </a:solidFill>
                    <a:latin typeface="Arial" pitchFamily="34" charset="0"/>
                    <a:ea typeface="ＭＳ Ｐゴシック" pitchFamily="34" charset="-128"/>
                  </a:rPr>
                  <a:t>Remote Facility</a:t>
                </a:r>
              </a:p>
            </p:txBody>
          </p:sp>
        </p:grpSp>
        <p:pic>
          <p:nvPicPr>
            <p:cNvPr id="35873" name="Picture 21" descr="traffic_controller_bl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8614" y="2756959"/>
              <a:ext cx="523702" cy="456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9125784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867" name="Group 5"/>
          <p:cNvGrpSpPr>
            <a:grpSpLocks/>
          </p:cNvGrpSpPr>
          <p:nvPr/>
        </p:nvGrpSpPr>
        <p:grpSpPr bwMode="auto">
          <a:xfrm>
            <a:off x="0" y="3213100"/>
            <a:ext cx="9144000" cy="82550"/>
            <a:chOff x="0" y="2781300"/>
            <a:chExt cx="9118600" cy="0"/>
          </a:xfrm>
        </p:grpSpPr>
        <p:sp>
          <p:nvSpPr>
            <p:cNvPr id="36898"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899"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868" name="Text Box 7"/>
          <p:cNvSpPr txBox="1">
            <a:spLocks noChangeArrowheads="1"/>
          </p:cNvSpPr>
          <p:nvPr/>
        </p:nvSpPr>
        <p:spPr bwMode="auto">
          <a:xfrm>
            <a:off x="107950" y="44958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6869" name="Text Box 7"/>
          <p:cNvSpPr txBox="1">
            <a:spLocks noChangeArrowheads="1"/>
          </p:cNvSpPr>
          <p:nvPr/>
        </p:nvSpPr>
        <p:spPr bwMode="auto">
          <a:xfrm>
            <a:off x="4572000" y="3440112"/>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Plans for FY17:</a:t>
            </a:r>
            <a:endParaRPr lang="en-US" altLang="en-US" dirty="0">
              <a:latin typeface="Arial" pitchFamily="34" charset="0"/>
            </a:endParaRPr>
          </a:p>
        </p:txBody>
      </p:sp>
      <p:grpSp>
        <p:nvGrpSpPr>
          <p:cNvPr id="36870" name="Group 39"/>
          <p:cNvGrpSpPr>
            <a:grpSpLocks/>
          </p:cNvGrpSpPr>
          <p:nvPr/>
        </p:nvGrpSpPr>
        <p:grpSpPr bwMode="auto">
          <a:xfrm>
            <a:off x="107950" y="174625"/>
            <a:ext cx="8940800" cy="666750"/>
            <a:chOff x="-4152868" y="-664500"/>
            <a:chExt cx="8940202" cy="667185"/>
          </a:xfrm>
        </p:grpSpPr>
        <p:sp>
          <p:nvSpPr>
            <p:cNvPr id="36896" name="Text Box 4"/>
            <p:cNvSpPr txBox="1">
              <a:spLocks noChangeArrowheads="1"/>
            </p:cNvSpPr>
            <p:nvPr/>
          </p:nvSpPr>
          <p:spPr bwMode="auto">
            <a:xfrm>
              <a:off x="-4152868" y="-644425"/>
              <a:ext cx="4158752" cy="647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Enhanced Services to Small Communities (ESSC)</a:t>
              </a:r>
            </a:p>
          </p:txBody>
        </p:sp>
        <p:sp>
          <p:nvSpPr>
            <p:cNvPr id="36897"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grpSp>
      <p:sp>
        <p:nvSpPr>
          <p:cNvPr id="23560" name="Content Placeholder 2"/>
          <p:cNvSpPr>
            <a:spLocks noGrp="1"/>
          </p:cNvSpPr>
          <p:nvPr>
            <p:ph idx="1"/>
          </p:nvPr>
        </p:nvSpPr>
        <p:spPr>
          <a:xfrm>
            <a:off x="4595813" y="3798888"/>
            <a:ext cx="4367212" cy="2525712"/>
          </a:xfrm>
        </p:spPr>
        <p:txBody>
          <a:bodyPr/>
          <a:lstStyle/>
          <a:p>
            <a:pPr marL="233363" indent="-223838">
              <a:spcAft>
                <a:spcPts val="600"/>
              </a:spcAft>
              <a:buClrTx/>
              <a:defRPr/>
            </a:pPr>
            <a:r>
              <a:rPr lang="en-US" sz="1600" dirty="0" smtClean="0">
                <a:solidFill>
                  <a:schemeClr val="tx1"/>
                </a:solidFill>
              </a:rPr>
              <a:t>Complete </a:t>
            </a:r>
            <a:r>
              <a:rPr lang="en-US" sz="1600" dirty="0">
                <a:solidFill>
                  <a:schemeClr val="tx1"/>
                </a:solidFill>
              </a:rPr>
              <a:t>analysis of current airport operational capabilities and </a:t>
            </a:r>
            <a:r>
              <a:rPr lang="en-US" sz="1600" dirty="0" smtClean="0">
                <a:solidFill>
                  <a:schemeClr val="tx1"/>
                </a:solidFill>
              </a:rPr>
              <a:t>characteristics</a:t>
            </a:r>
            <a:endParaRPr lang="en-US" sz="1600" dirty="0">
              <a:solidFill>
                <a:schemeClr val="tx1"/>
              </a:solidFill>
            </a:endParaRPr>
          </a:p>
          <a:p>
            <a:pPr marL="233363" indent="-223838">
              <a:spcAft>
                <a:spcPts val="600"/>
              </a:spcAft>
              <a:buClrTx/>
              <a:defRPr/>
            </a:pPr>
            <a:r>
              <a:rPr lang="en-US" sz="1600" dirty="0" smtClean="0">
                <a:solidFill>
                  <a:schemeClr val="tx1"/>
                </a:solidFill>
              </a:rPr>
              <a:t>Complete </a:t>
            </a:r>
            <a:r>
              <a:rPr lang="en-US" sz="1600" dirty="0">
                <a:solidFill>
                  <a:schemeClr val="tx1"/>
                </a:solidFill>
              </a:rPr>
              <a:t>draft ESSC alternatives analysis </a:t>
            </a:r>
            <a:r>
              <a:rPr lang="en-US" sz="1600" dirty="0" smtClean="0">
                <a:solidFill>
                  <a:schemeClr val="tx1"/>
                </a:solidFill>
              </a:rPr>
              <a:t>document</a:t>
            </a:r>
            <a:endParaRPr lang="en-US" sz="1600" dirty="0">
              <a:solidFill>
                <a:schemeClr val="tx1"/>
              </a:solidFill>
            </a:endParaRPr>
          </a:p>
          <a:p>
            <a:pPr marL="233363" indent="-223838">
              <a:spcAft>
                <a:spcPts val="600"/>
              </a:spcAft>
              <a:buClrTx/>
              <a:defRPr/>
            </a:pPr>
            <a:r>
              <a:rPr lang="en-US" sz="1600" dirty="0" smtClean="0">
                <a:solidFill>
                  <a:schemeClr val="tx1"/>
                </a:solidFill>
              </a:rPr>
              <a:t>Complete </a:t>
            </a:r>
            <a:r>
              <a:rPr lang="en-US" sz="1600" dirty="0">
                <a:solidFill>
                  <a:schemeClr val="tx1"/>
                </a:solidFill>
              </a:rPr>
              <a:t>draft ESSC feasibility study </a:t>
            </a:r>
            <a:r>
              <a:rPr lang="en-US" sz="1600" dirty="0" smtClean="0">
                <a:solidFill>
                  <a:schemeClr val="tx1"/>
                </a:solidFill>
              </a:rPr>
              <a:t>document</a:t>
            </a:r>
            <a:endParaRPr lang="en-US" sz="1600" dirty="0">
              <a:solidFill>
                <a:schemeClr val="tx1"/>
              </a:solidFill>
            </a:endParaRPr>
          </a:p>
          <a:p>
            <a:pPr marL="233363" indent="-223838">
              <a:spcAft>
                <a:spcPts val="600"/>
              </a:spcAft>
              <a:buClrTx/>
              <a:defRPr/>
            </a:pPr>
            <a:r>
              <a:rPr lang="en-US" sz="1600" dirty="0" smtClean="0">
                <a:solidFill>
                  <a:schemeClr val="tx1"/>
                </a:solidFill>
              </a:rPr>
              <a:t>Complete </a:t>
            </a:r>
            <a:r>
              <a:rPr lang="en-US" sz="1600" dirty="0">
                <a:solidFill>
                  <a:schemeClr val="tx1"/>
                </a:solidFill>
              </a:rPr>
              <a:t>draft concept of operations (ConOps) document for </a:t>
            </a:r>
            <a:r>
              <a:rPr lang="en-US" sz="1600" dirty="0" smtClean="0">
                <a:solidFill>
                  <a:schemeClr val="tx1"/>
                </a:solidFill>
              </a:rPr>
              <a:t>ESSC</a:t>
            </a:r>
            <a:endParaRPr lang="en-US" altLang="en-US" sz="1600" dirty="0" smtClean="0">
              <a:solidFill>
                <a:schemeClr val="tx1"/>
              </a:solidFill>
            </a:endParaRPr>
          </a:p>
          <a:p>
            <a:pPr eaLnBrk="1" hangingPunct="1">
              <a:buClrTx/>
              <a:defRPr/>
            </a:pPr>
            <a:endParaRPr lang="en-US" altLang="en-US" sz="1600" dirty="0" smtClean="0">
              <a:solidFill>
                <a:schemeClr val="tx1"/>
              </a:solidFill>
            </a:endParaRPr>
          </a:p>
          <a:p>
            <a:pPr eaLnBrk="1" hangingPunct="1">
              <a:buClrTx/>
              <a:defRPr/>
            </a:pPr>
            <a:endParaRPr lang="en-US" altLang="en-US" sz="1600" dirty="0" smtClean="0">
              <a:solidFill>
                <a:schemeClr val="tx1"/>
              </a:solidFill>
            </a:endParaRPr>
          </a:p>
        </p:txBody>
      </p:sp>
      <p:graphicFrame>
        <p:nvGraphicFramePr>
          <p:cNvPr id="20" name="Group 66"/>
          <p:cNvGraphicFramePr>
            <a:graphicFrameLocks noGrp="1"/>
          </p:cNvGraphicFramePr>
          <p:nvPr>
            <p:extLst>
              <p:ext uri="{D42A27DB-BD31-4B8C-83A1-F6EECF244321}">
                <p14:modId xmlns:p14="http://schemas.microsoft.com/office/powerpoint/2010/main" val="227758342"/>
              </p:ext>
            </p:extLst>
          </p:nvPr>
        </p:nvGraphicFramePr>
        <p:xfrm>
          <a:off x="238125" y="4899025"/>
          <a:ext cx="3905249" cy="511175"/>
        </p:xfrm>
        <a:graphic>
          <a:graphicData uri="http://schemas.openxmlformats.org/drawingml/2006/table">
            <a:tbl>
              <a:tblPr/>
              <a:tblGrid>
                <a:gridCol w="752475"/>
                <a:gridCol w="762000"/>
                <a:gridCol w="762000"/>
                <a:gridCol w="762000"/>
                <a:gridCol w="866774"/>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charset="0"/>
                        </a:rPr>
                        <a:t>FY19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charset="0"/>
                        </a:rPr>
                        <a:t>FY20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900" b="1" i="0" u="none" strike="noStrike" cap="none" normalizeH="0" baseline="0" dirty="0" smtClean="0">
                          <a:ln>
                            <a:noFill/>
                          </a:ln>
                          <a:solidFill>
                            <a:schemeClr val="tx1"/>
                          </a:solidFill>
                          <a:effectLst/>
                          <a:latin typeface="Arial" charset="0"/>
                        </a:rPr>
                        <a:t>FY21</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$3M</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892"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10A9D731-E0B6-4B65-9854-9373E9B25FEF}" type="slidenum">
              <a:rPr lang="en-US" altLang="en-US" sz="1200">
                <a:solidFill>
                  <a:srgbClr val="898989"/>
                </a:solidFill>
              </a:rPr>
              <a:pPr algn="r" eaLnBrk="1" hangingPunct="1"/>
              <a:t>13</a:t>
            </a:fld>
            <a:endParaRPr lang="en-US" altLang="en-US" sz="1200">
              <a:solidFill>
                <a:srgbClr val="898989"/>
              </a:solidFill>
            </a:endParaRPr>
          </a:p>
        </p:txBody>
      </p:sp>
      <p:sp>
        <p:nvSpPr>
          <p:cNvPr id="36893" name="Content Placeholder 2"/>
          <p:cNvSpPr txBox="1">
            <a:spLocks/>
          </p:cNvSpPr>
          <p:nvPr/>
        </p:nvSpPr>
        <p:spPr bwMode="auto">
          <a:xfrm>
            <a:off x="101600" y="841375"/>
            <a:ext cx="42418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9525"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just">
              <a:spcBef>
                <a:spcPct val="20000"/>
              </a:spcBef>
              <a:spcAft>
                <a:spcPts val="600"/>
              </a:spcAft>
              <a:buFont typeface="Arial" pitchFamily="34" charset="0"/>
              <a:buNone/>
            </a:pPr>
            <a:r>
              <a:rPr lang="en-US" sz="1400" dirty="0"/>
              <a:t>The ESSC program will develop an approach to expanding low-cost service capability to small communities that are currently served by non-towered airports or airports with limited Air Traffic Control (ATC) services.</a:t>
            </a:r>
          </a:p>
          <a:p>
            <a:pPr algn="just">
              <a:spcBef>
                <a:spcPct val="20000"/>
              </a:spcBef>
              <a:spcAft>
                <a:spcPts val="600"/>
              </a:spcAft>
              <a:buFont typeface="Arial" pitchFamily="34" charset="0"/>
              <a:buNone/>
            </a:pPr>
            <a:r>
              <a:rPr lang="en-US" sz="1400" dirty="0"/>
              <a:t>ESSC will identify and group airports based on similar characteristics. The program will recommend and evaluate a group of airports based on their required level of service and potential benefits to be achieved.</a:t>
            </a:r>
          </a:p>
        </p:txBody>
      </p:sp>
      <p:sp>
        <p:nvSpPr>
          <p:cNvPr id="17" name="Content Placeholder 2"/>
          <p:cNvSpPr txBox="1">
            <a:spLocks/>
          </p:cNvSpPr>
          <p:nvPr/>
        </p:nvSpPr>
        <p:spPr bwMode="auto">
          <a:xfrm>
            <a:off x="4500563" y="517525"/>
            <a:ext cx="4498975" cy="260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33363" indent="-223838">
              <a:spcAft>
                <a:spcPts val="600"/>
              </a:spcAft>
              <a:defRPr/>
            </a:pPr>
            <a:r>
              <a:rPr lang="en-US" sz="1350" dirty="0" smtClean="0">
                <a:latin typeface="Arial" panose="020B0604020202020204" pitchFamily="34" charset="0"/>
                <a:cs typeface="Arial" panose="020B0604020202020204" pitchFamily="34" charset="0"/>
              </a:rPr>
              <a:t>ESSC </a:t>
            </a:r>
            <a:r>
              <a:rPr lang="en-US" sz="1350" dirty="0">
                <a:latin typeface="Arial" panose="020B0604020202020204" pitchFamily="34" charset="0"/>
                <a:cs typeface="Arial" panose="020B0604020202020204" pitchFamily="34" charset="0"/>
              </a:rPr>
              <a:t>will evaluate procedures and technologies, and leverage NextGen surveillance, communications, data sharing and new optical technologies to provide ATC tower-like services at airports that do not currently meet the criteria for an ATC Tower.</a:t>
            </a:r>
            <a:endParaRPr lang="en-US" altLang="en-US" sz="1350" dirty="0" smtClean="0">
              <a:latin typeface="Arial" panose="020B0604020202020204" pitchFamily="34" charset="0"/>
              <a:cs typeface="Arial" panose="020B0604020202020204" pitchFamily="34" charset="0"/>
            </a:endParaRPr>
          </a:p>
          <a:p>
            <a:pPr marL="223838" indent="-223838" eaLnBrk="1" hangingPunct="1">
              <a:defRPr/>
            </a:pPr>
            <a:r>
              <a:rPr lang="en-US" sz="1350" dirty="0" smtClean="0">
                <a:latin typeface="Arial" panose="020B0604020202020204" pitchFamily="34" charset="0"/>
                <a:cs typeface="Arial" panose="020B0604020202020204" pitchFamily="34" charset="0"/>
              </a:rPr>
              <a:t>ESSC will identify and develop the recommended changes to controller equipment, standards, procedures and policies to provide the required surveillance, communications and other capabilities to support improved air traffic services and improved access to smaller airports. These services may be performed from a remote location.</a:t>
            </a:r>
            <a:endParaRPr lang="en-US" altLang="en-US" sz="1350" dirty="0" smtClean="0">
              <a:latin typeface="Arial" panose="020B0604020202020204" pitchFamily="34" charset="0"/>
              <a:cs typeface="Arial" panose="020B0604020202020204" pitchFamily="34" charset="0"/>
            </a:endParaRPr>
          </a:p>
          <a:p>
            <a:pPr marL="223838" indent="-223838" eaLnBrk="1" hangingPunct="1">
              <a:defRPr/>
            </a:pPr>
            <a:endParaRPr lang="en-US" altLang="en-US" sz="1500" dirty="0" smtClean="0">
              <a:latin typeface="Arial" panose="020B0604020202020204" pitchFamily="34" charset="0"/>
              <a:cs typeface="Arial" panose="020B0604020202020204" pitchFamily="34" charset="0"/>
            </a:endParaRPr>
          </a:p>
        </p:txBody>
      </p:sp>
      <p:sp>
        <p:nvSpPr>
          <p:cNvPr id="18" name="Text Box 7"/>
          <p:cNvSpPr txBox="1">
            <a:spLocks noChangeArrowheads="1"/>
          </p:cNvSpPr>
          <p:nvPr/>
        </p:nvSpPr>
        <p:spPr bwMode="auto">
          <a:xfrm>
            <a:off x="212725" y="3499247"/>
            <a:ext cx="4283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numCol="2">
            <a:spAutoFit/>
          </a:bodyPr>
          <a:lstStyle>
            <a:lvl1pPr marL="58738" indent="-58738"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altLang="en-US" b="1" dirty="0" smtClean="0">
                <a:latin typeface="Arial" charset="0"/>
              </a:rPr>
              <a:t>Partnerships:</a:t>
            </a:r>
          </a:p>
          <a:p>
            <a:pPr marL="173038" indent="-173038">
              <a:buFont typeface="Arial" panose="020B0604020202020204" pitchFamily="34" charset="0"/>
              <a:buChar char="•"/>
              <a:defRPr/>
            </a:pPr>
            <a:r>
              <a:rPr lang="en-US" sz="1400" dirty="0" smtClean="0">
                <a:solidFill>
                  <a:prstClr val="black"/>
                </a:solidFill>
                <a:latin typeface="Arial" charset="0"/>
              </a:rPr>
              <a:t>TBD</a:t>
            </a:r>
            <a:endParaRPr lang="en-US" sz="1400" dirty="0">
              <a:solidFill>
                <a:prstClr val="black"/>
              </a:solidFill>
              <a:latin typeface="Arial" pitchFamily="34" charset="0"/>
            </a:endParaRPr>
          </a:p>
        </p:txBody>
      </p:sp>
    </p:spTree>
    <p:extLst>
      <p:ext uri="{BB962C8B-B14F-4D97-AF65-F5344CB8AC3E}">
        <p14:creationId xmlns:p14="http://schemas.microsoft.com/office/powerpoint/2010/main" val="29383788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7891" name="Group 5"/>
          <p:cNvGrpSpPr>
            <a:grpSpLocks/>
          </p:cNvGrpSpPr>
          <p:nvPr/>
        </p:nvGrpSpPr>
        <p:grpSpPr bwMode="auto">
          <a:xfrm>
            <a:off x="0" y="3213100"/>
            <a:ext cx="9144000" cy="82550"/>
            <a:chOff x="0" y="2781300"/>
            <a:chExt cx="9118600" cy="0"/>
          </a:xfrm>
        </p:grpSpPr>
        <p:sp>
          <p:nvSpPr>
            <p:cNvPr id="37923"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7924"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anose="020B0604020202020204" pitchFamily="34" charset="0"/>
              <a:buChar char="•"/>
              <a:defRPr/>
            </a:pPr>
            <a:r>
              <a:rPr lang="en-US" sz="1400" dirty="0" smtClean="0"/>
              <a:t>Boeing</a:t>
            </a:r>
            <a:endParaRPr lang="en-US" sz="1000" dirty="0"/>
          </a:p>
        </p:txBody>
      </p:sp>
      <p:sp>
        <p:nvSpPr>
          <p:cNvPr id="37893" name="Text Box 7"/>
          <p:cNvSpPr txBox="1">
            <a:spLocks noChangeArrowheads="1"/>
          </p:cNvSpPr>
          <p:nvPr/>
        </p:nvSpPr>
        <p:spPr bwMode="auto">
          <a:xfrm>
            <a:off x="107950" y="42672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7894" name="Text Box 7"/>
          <p:cNvSpPr txBox="1">
            <a:spLocks noChangeArrowheads="1"/>
          </p:cNvSpPr>
          <p:nvPr/>
        </p:nvSpPr>
        <p:spPr bwMode="auto">
          <a:xfrm>
            <a:off x="4433888" y="3243263"/>
            <a:ext cx="45291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Accomplishments / Plans:</a:t>
            </a:r>
            <a:endParaRPr lang="en-US" altLang="en-US">
              <a:latin typeface="Arial" pitchFamily="34" charset="0"/>
            </a:endParaRPr>
          </a:p>
        </p:txBody>
      </p:sp>
      <p:grpSp>
        <p:nvGrpSpPr>
          <p:cNvPr id="37895" name="Group 39"/>
          <p:cNvGrpSpPr>
            <a:grpSpLocks/>
          </p:cNvGrpSpPr>
          <p:nvPr/>
        </p:nvGrpSpPr>
        <p:grpSpPr bwMode="auto">
          <a:xfrm>
            <a:off x="107950" y="195424"/>
            <a:ext cx="8940800" cy="642776"/>
            <a:chOff x="-4152868" y="-644425"/>
            <a:chExt cx="8940202" cy="643720"/>
          </a:xfrm>
        </p:grpSpPr>
        <p:sp>
          <p:nvSpPr>
            <p:cNvPr id="37921" name="Text Box 4"/>
            <p:cNvSpPr txBox="1">
              <a:spLocks noChangeArrowheads="1"/>
            </p:cNvSpPr>
            <p:nvPr/>
          </p:nvSpPr>
          <p:spPr bwMode="auto">
            <a:xfrm>
              <a:off x="-4152868" y="-644425"/>
              <a:ext cx="4325649" cy="3543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sz="1700" b="1">
                  <a:latin typeface="Arial" pitchFamily="34" charset="0"/>
                </a:rPr>
                <a:t>Vertical Conformance Verification (VCV)</a:t>
              </a:r>
            </a:p>
          </p:txBody>
        </p:sp>
        <p:sp>
          <p:nvSpPr>
            <p:cNvPr id="37922" name="Text Box 5"/>
            <p:cNvSpPr txBox="1">
              <a:spLocks noChangeArrowheads="1"/>
            </p:cNvSpPr>
            <p:nvPr/>
          </p:nvSpPr>
          <p:spPr bwMode="auto">
            <a:xfrm>
              <a:off x="172781" y="-370037"/>
              <a:ext cx="461455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grpSp>
      <p:sp>
        <p:nvSpPr>
          <p:cNvPr id="37896" name="TextBox 1"/>
          <p:cNvSpPr txBox="1">
            <a:spLocks noChangeArrowheads="1"/>
          </p:cNvSpPr>
          <p:nvPr/>
        </p:nvSpPr>
        <p:spPr bwMode="auto">
          <a:xfrm>
            <a:off x="4500563" y="836612"/>
            <a:ext cx="4462462"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spcBef>
                <a:spcPts val="600"/>
              </a:spcBef>
              <a:buFont typeface="Arial" pitchFamily="34" charset="0"/>
              <a:buChar char="•"/>
            </a:pPr>
            <a:r>
              <a:rPr lang="en-US" sz="1400" dirty="0">
                <a:solidFill>
                  <a:srgbClr val="000000"/>
                </a:solidFill>
                <a:latin typeface="Arial" pitchFamily="34" charset="0"/>
              </a:rPr>
              <a:t>Objective is to obtain and monitor real-time vertical rate (climb and descent).</a:t>
            </a:r>
          </a:p>
          <a:p>
            <a:pPr>
              <a:spcBef>
                <a:spcPts val="600"/>
              </a:spcBef>
              <a:buFont typeface="Arial" pitchFamily="34" charset="0"/>
              <a:buChar char="•"/>
            </a:pPr>
            <a:r>
              <a:rPr lang="en-US" sz="1400" dirty="0">
                <a:solidFill>
                  <a:srgbClr val="000000"/>
                </a:solidFill>
                <a:latin typeface="Arial" pitchFamily="34" charset="0"/>
              </a:rPr>
              <a:t>Benefits: This information will improve controllers’ ability to monitor aircraft conformance.  This enhances opportunities to utilize evolving </a:t>
            </a:r>
            <a:r>
              <a:rPr lang="en-US" sz="1400" dirty="0" err="1">
                <a:solidFill>
                  <a:srgbClr val="000000"/>
                </a:solidFill>
                <a:latin typeface="Arial" pitchFamily="34" charset="0"/>
              </a:rPr>
              <a:t>NextGen</a:t>
            </a:r>
            <a:r>
              <a:rPr lang="en-US" sz="1400" dirty="0">
                <a:solidFill>
                  <a:srgbClr val="000000"/>
                </a:solidFill>
                <a:latin typeface="Arial" pitchFamily="34" charset="0"/>
              </a:rPr>
              <a:t> trajectory design, increasing safety, efficiency and capacity in transition airspace</a:t>
            </a:r>
            <a:endParaRPr lang="en-US" sz="1400" b="1" i="1" dirty="0">
              <a:solidFill>
                <a:srgbClr val="000000"/>
              </a:solidFill>
              <a:latin typeface="Arial" pitchFamily="34" charset="0"/>
            </a:endParaRPr>
          </a:p>
        </p:txBody>
      </p:sp>
      <p:sp>
        <p:nvSpPr>
          <p:cNvPr id="25609" name="Content Placeholder 2"/>
          <p:cNvSpPr>
            <a:spLocks noGrp="1"/>
          </p:cNvSpPr>
          <p:nvPr>
            <p:ph idx="1"/>
          </p:nvPr>
        </p:nvSpPr>
        <p:spPr>
          <a:xfrm>
            <a:off x="4445000" y="3581400"/>
            <a:ext cx="4546600" cy="3657600"/>
          </a:xfrm>
        </p:spPr>
        <p:txBody>
          <a:bodyPr/>
          <a:lstStyle/>
          <a:p>
            <a:pPr marL="0" indent="0" defTabSz="457200">
              <a:spcBef>
                <a:spcPts val="600"/>
              </a:spcBef>
              <a:spcAft>
                <a:spcPts val="0"/>
              </a:spcAft>
              <a:buClrTx/>
              <a:buNone/>
              <a:defRPr/>
            </a:pPr>
            <a:r>
              <a:rPr lang="en-US" sz="1200" b="1" dirty="0" smtClean="0">
                <a:solidFill>
                  <a:prstClr val="black"/>
                </a:solidFill>
                <a:latin typeface="Arial" panose="020B0604020202020204" pitchFamily="34" charset="0"/>
              </a:rPr>
              <a:t>Vertical </a:t>
            </a:r>
            <a:r>
              <a:rPr lang="en-US" sz="1200" b="1" dirty="0">
                <a:solidFill>
                  <a:prstClr val="black"/>
                </a:solidFill>
                <a:latin typeface="Arial" panose="020B0604020202020204" pitchFamily="34" charset="0"/>
              </a:rPr>
              <a:t>Conformance Verification</a:t>
            </a:r>
            <a:r>
              <a:rPr lang="en-US" sz="900" b="1" dirty="0">
                <a:solidFill>
                  <a:prstClr val="black"/>
                </a:solidFill>
                <a:latin typeface="Arial" panose="020B0604020202020204" pitchFamily="34" charset="0"/>
              </a:rPr>
              <a:t> </a:t>
            </a:r>
            <a:r>
              <a:rPr lang="en-US" sz="1200" b="1" dirty="0">
                <a:solidFill>
                  <a:prstClr val="black"/>
                </a:solidFill>
                <a:latin typeface="Arial" panose="020B0604020202020204" pitchFamily="34" charset="0"/>
              </a:rPr>
              <a:t>(Dec </a:t>
            </a:r>
            <a:r>
              <a:rPr lang="en-US" sz="1200" b="1" dirty="0" smtClean="0">
                <a:solidFill>
                  <a:prstClr val="black"/>
                </a:solidFill>
                <a:latin typeface="Arial" panose="020B0604020202020204" pitchFamily="34" charset="0"/>
              </a:rPr>
              <a:t>2014</a:t>
            </a:r>
            <a:r>
              <a:rPr lang="en-US" sz="1200" b="1" dirty="0" smtClean="0">
                <a:latin typeface="Arial" panose="020B0604020202020204" pitchFamily="34" charset="0"/>
              </a:rPr>
              <a:t>)</a:t>
            </a:r>
            <a:endParaRPr lang="en-US" sz="1200" b="1" dirty="0">
              <a:solidFill>
                <a:srgbClr val="C00000"/>
              </a:solidFill>
              <a:latin typeface="Arial" panose="020B0604020202020204" pitchFamily="34" charset="0"/>
            </a:endParaRPr>
          </a:p>
          <a:p>
            <a:pPr marL="171450" indent="-171450" defTabSz="457200">
              <a:spcBef>
                <a:spcPts val="600"/>
              </a:spcBef>
              <a:spcAft>
                <a:spcPts val="0"/>
              </a:spcAft>
              <a:buClrTx/>
              <a:defRPr/>
            </a:pPr>
            <a:r>
              <a:rPr lang="en-US" sz="1200" dirty="0">
                <a:solidFill>
                  <a:prstClr val="black"/>
                </a:solidFill>
                <a:latin typeface="Arial" panose="020B0604020202020204" pitchFamily="34" charset="0"/>
              </a:rPr>
              <a:t>Operational Improvement Assessment (12/1/2014)</a:t>
            </a:r>
          </a:p>
          <a:p>
            <a:pPr lvl="1" defTabSz="457200">
              <a:spcBef>
                <a:spcPts val="600"/>
              </a:spcBef>
              <a:spcAft>
                <a:spcPts val="0"/>
              </a:spcAft>
              <a:buClrTx/>
              <a:buSzPct val="100000"/>
              <a:buFont typeface="Wingdings" panose="05000000000000000000" pitchFamily="2" charset="2"/>
              <a:buChar char="§"/>
              <a:defRPr/>
            </a:pPr>
            <a:r>
              <a:rPr lang="en-US" sz="1200" dirty="0">
                <a:solidFill>
                  <a:prstClr val="black"/>
                </a:solidFill>
                <a:latin typeface="Arial" panose="020B0604020202020204" pitchFamily="34" charset="0"/>
              </a:rPr>
              <a:t>Operational Shortfall Assessment (Completed Aug 2014)</a:t>
            </a:r>
          </a:p>
          <a:p>
            <a:pPr lvl="1" defTabSz="457200">
              <a:spcBef>
                <a:spcPts val="600"/>
              </a:spcBef>
              <a:spcAft>
                <a:spcPts val="0"/>
              </a:spcAft>
              <a:buClrTx/>
              <a:buSzPct val="100000"/>
              <a:buFont typeface="Wingdings" panose="05000000000000000000" pitchFamily="2" charset="2"/>
              <a:buChar char="§"/>
              <a:defRPr/>
            </a:pPr>
            <a:r>
              <a:rPr lang="en-US" sz="1200" dirty="0">
                <a:solidFill>
                  <a:prstClr val="black"/>
                </a:solidFill>
                <a:latin typeface="Arial" panose="020B0604020202020204" pitchFamily="34" charset="0"/>
              </a:rPr>
              <a:t>Technology Assessment (Completed Jun 2014)</a:t>
            </a:r>
          </a:p>
          <a:p>
            <a:pPr marL="0" indent="0" defTabSz="457200">
              <a:spcBef>
                <a:spcPts val="600"/>
              </a:spcBef>
              <a:spcAft>
                <a:spcPts val="0"/>
              </a:spcAft>
              <a:buClrTx/>
              <a:buNone/>
              <a:defRPr/>
            </a:pPr>
            <a:r>
              <a:rPr lang="en-US" sz="1200" b="1" dirty="0" smtClean="0">
                <a:solidFill>
                  <a:srgbClr val="FF0000"/>
                </a:solidFill>
                <a:latin typeface="Arial" panose="020B0604020202020204" pitchFamily="34" charset="0"/>
              </a:rPr>
              <a:t>Vertical </a:t>
            </a:r>
            <a:r>
              <a:rPr lang="en-US" sz="1200" b="1" dirty="0">
                <a:solidFill>
                  <a:srgbClr val="FF0000"/>
                </a:solidFill>
                <a:latin typeface="Arial" panose="020B0604020202020204" pitchFamily="34" charset="0"/>
              </a:rPr>
              <a:t>Conformance Verification (VCV) Analysis (TBD)</a:t>
            </a:r>
          </a:p>
          <a:p>
            <a:pPr marL="171450" lvl="1" indent="-171450" defTabSz="457200">
              <a:spcBef>
                <a:spcPts val="600"/>
              </a:spcBef>
              <a:spcAft>
                <a:spcPts val="0"/>
              </a:spcAft>
              <a:buClrTx/>
              <a:buSzPct val="100000"/>
              <a:buFont typeface="Arial" panose="020B0604020202020204" pitchFamily="34" charset="0"/>
              <a:buChar char="•"/>
              <a:defRPr/>
            </a:pPr>
            <a:r>
              <a:rPr lang="en-US" sz="1200" dirty="0">
                <a:solidFill>
                  <a:srgbClr val="FF0000"/>
                </a:solidFill>
                <a:latin typeface="Arial" panose="020B0604020202020204" pitchFamily="34" charset="0"/>
              </a:rPr>
              <a:t>Recommendation for Interim Solution Prior to ADS-B Implementation (TBD)</a:t>
            </a:r>
          </a:p>
          <a:p>
            <a:pPr marL="742950" lvl="2" indent="-285750" defTabSz="457200">
              <a:spcBef>
                <a:spcPts val="600"/>
              </a:spcBef>
              <a:spcAft>
                <a:spcPts val="0"/>
              </a:spcAft>
              <a:buClrTx/>
              <a:buSzPct val="100000"/>
              <a:buFont typeface="Wingdings" panose="05000000000000000000" pitchFamily="2" charset="2"/>
              <a:buChar char="§"/>
              <a:defRPr/>
            </a:pPr>
            <a:r>
              <a:rPr lang="en-US" sz="1200" dirty="0">
                <a:solidFill>
                  <a:srgbClr val="FF0000"/>
                </a:solidFill>
                <a:latin typeface="Arial" panose="020B0604020202020204" pitchFamily="34" charset="0"/>
              </a:rPr>
              <a:t>Technological and Procedure Review and Analysis of ERAM Vertical Limitations (TBD)</a:t>
            </a:r>
          </a:p>
          <a:p>
            <a:pPr lvl="1" defTabSz="457200">
              <a:spcBef>
                <a:spcPts val="600"/>
              </a:spcBef>
              <a:spcAft>
                <a:spcPts val="0"/>
              </a:spcAft>
              <a:buClrTx/>
              <a:buSzPct val="100000"/>
              <a:buFont typeface="Wingdings" panose="05000000000000000000" pitchFamily="2" charset="2"/>
              <a:buChar char="§"/>
              <a:defRPr/>
            </a:pPr>
            <a:r>
              <a:rPr lang="en-US" sz="1200" dirty="0">
                <a:solidFill>
                  <a:srgbClr val="FF0000"/>
                </a:solidFill>
                <a:latin typeface="Arial" panose="020B0604020202020204" pitchFamily="34" charset="0"/>
              </a:rPr>
              <a:t>Minimum Vertical Performance Tolerance Analysis (TBD)</a:t>
            </a:r>
          </a:p>
          <a:p>
            <a:pPr defTabSz="457200">
              <a:spcBef>
                <a:spcPts val="600"/>
              </a:spcBef>
              <a:spcAft>
                <a:spcPts val="0"/>
              </a:spcAft>
              <a:buFont typeface="Wingdings" panose="05000000000000000000" pitchFamily="2" charset="2"/>
              <a:buChar char="§"/>
              <a:defRPr/>
            </a:pPr>
            <a:endParaRPr lang="en-US" sz="400" b="1" dirty="0">
              <a:solidFill>
                <a:prstClr val="black"/>
              </a:solidFill>
              <a:latin typeface="Arial" panose="020B0604020202020204" pitchFamily="34" charset="0"/>
            </a:endParaRPr>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a:p>
            <a:pPr eaLnBrk="1" hangingPunct="1">
              <a:buFont typeface="Arial" charset="0"/>
              <a:buChar char="•"/>
              <a:defRPr/>
            </a:pPr>
            <a:endParaRPr lang="en-US" alt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1156487922"/>
              </p:ext>
            </p:extLst>
          </p:nvPr>
        </p:nvGraphicFramePr>
        <p:xfrm>
          <a:off x="238125" y="4648200"/>
          <a:ext cx="3905249" cy="511175"/>
        </p:xfrm>
        <a:graphic>
          <a:graphicData uri="http://schemas.openxmlformats.org/drawingml/2006/table">
            <a:tbl>
              <a:tblPr/>
              <a:tblGrid>
                <a:gridCol w="819150"/>
                <a:gridCol w="752475"/>
                <a:gridCol w="723900"/>
                <a:gridCol w="733425"/>
                <a:gridCol w="876299"/>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$300,000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7918"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1988" y="685800"/>
            <a:ext cx="3217862" cy="233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20"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1F31091A-671E-4F1C-A89A-768A61355063}" type="slidenum">
              <a:rPr lang="en-US" altLang="en-US" sz="1200">
                <a:solidFill>
                  <a:srgbClr val="898989"/>
                </a:solidFill>
              </a:rPr>
              <a:pPr algn="r" eaLnBrk="1" hangingPunct="1"/>
              <a:t>14</a:t>
            </a:fld>
            <a:endParaRPr lang="en-US" altLang="en-US" sz="1200">
              <a:solidFill>
                <a:srgbClr val="898989"/>
              </a:solidFill>
            </a:endParaRPr>
          </a:p>
        </p:txBody>
      </p:sp>
      <p:sp>
        <p:nvSpPr>
          <p:cNvPr id="18" name="Content Placeholder 2"/>
          <p:cNvSpPr txBox="1">
            <a:spLocks/>
          </p:cNvSpPr>
          <p:nvPr/>
        </p:nvSpPr>
        <p:spPr bwMode="auto">
          <a:xfrm>
            <a:off x="76200" y="5357812"/>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Proposed </a:t>
            </a:r>
            <a:r>
              <a:rPr lang="en-US" altLang="en-US" sz="1200" i="1" dirty="0">
                <a:latin typeface="Arial" pitchFamily="34" charset="0"/>
              </a:rPr>
              <a:t>follow-on funding identified in Research Plan</a:t>
            </a:r>
          </a:p>
          <a:p>
            <a:pPr marL="57150" lvl="1" indent="0" eaLnBrk="1" hangingPunct="1"/>
            <a:r>
              <a:rPr lang="en-US" altLang="en-US" sz="1200" i="1" dirty="0">
                <a:solidFill>
                  <a:srgbClr val="FF0000"/>
                </a:solidFill>
                <a:latin typeface="Arial" pitchFamily="34" charset="0"/>
              </a:rPr>
              <a:t>Red indicates contingent funding per PLA Appendix</a:t>
            </a:r>
          </a:p>
        </p:txBody>
      </p:sp>
    </p:spTree>
    <p:extLst>
      <p:ext uri="{BB962C8B-B14F-4D97-AF65-F5344CB8AC3E}">
        <p14:creationId xmlns:p14="http://schemas.microsoft.com/office/powerpoint/2010/main" val="37160329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3795" name="Group 5"/>
          <p:cNvGrpSpPr>
            <a:grpSpLocks/>
          </p:cNvGrpSpPr>
          <p:nvPr/>
        </p:nvGrpSpPr>
        <p:grpSpPr bwMode="auto">
          <a:xfrm>
            <a:off x="0" y="3213100"/>
            <a:ext cx="9144000" cy="82550"/>
            <a:chOff x="0" y="2781300"/>
            <a:chExt cx="9118600" cy="0"/>
          </a:xfrm>
        </p:grpSpPr>
        <p:sp>
          <p:nvSpPr>
            <p:cNvPr id="33826"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3827"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2228" name="Text Box 7"/>
          <p:cNvSpPr txBox="1">
            <a:spLocks noChangeArrowheads="1"/>
          </p:cNvSpPr>
          <p:nvPr/>
        </p:nvSpPr>
        <p:spPr bwMode="auto">
          <a:xfrm>
            <a:off x="95250" y="3429000"/>
            <a:ext cx="42830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latin typeface="Arial" pitchFamily="34" charset="0"/>
                <a:cs typeface="Arial" pitchFamily="34" charset="0"/>
              </a:rPr>
              <a:t>Partnerships:</a:t>
            </a:r>
          </a:p>
          <a:p>
            <a:pPr marL="285750" indent="-285750" eaLnBrk="1" fontAlgn="auto" hangingPunct="1">
              <a:spcBef>
                <a:spcPts val="0"/>
              </a:spcBef>
              <a:spcAft>
                <a:spcPts val="0"/>
              </a:spcAft>
              <a:buFont typeface="Arial" pitchFamily="34" charset="0"/>
              <a:buChar char="•"/>
              <a:defRPr/>
            </a:pPr>
            <a:r>
              <a:rPr lang="en-US" sz="1400" dirty="0" smtClean="0">
                <a:latin typeface="Arial" pitchFamily="34" charset="0"/>
                <a:cs typeface="Arial" pitchFamily="34" charset="0"/>
              </a:rPr>
              <a:t>Boeing Airline Operations Experience (AOE)</a:t>
            </a:r>
            <a:endParaRPr lang="en-US" sz="1400" dirty="0">
              <a:latin typeface="Arial" pitchFamily="34" charset="0"/>
              <a:cs typeface="Arial" pitchFamily="34" charset="0"/>
            </a:endParaRPr>
          </a:p>
        </p:txBody>
      </p:sp>
      <p:sp>
        <p:nvSpPr>
          <p:cNvPr id="33797" name="Text Box 7"/>
          <p:cNvSpPr txBox="1">
            <a:spLocks noChangeArrowheads="1"/>
          </p:cNvSpPr>
          <p:nvPr/>
        </p:nvSpPr>
        <p:spPr bwMode="auto">
          <a:xfrm>
            <a:off x="136525" y="42037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anose="020B0604020202020204" pitchFamily="34" charset="0"/>
              </a:rPr>
              <a:t>Funding:</a:t>
            </a:r>
            <a:endParaRPr lang="en-US" altLang="en-US" sz="1200" dirty="0">
              <a:latin typeface="Arial" panose="020B0604020202020204" pitchFamily="34" charset="0"/>
            </a:endParaRPr>
          </a:p>
        </p:txBody>
      </p:sp>
      <p:sp>
        <p:nvSpPr>
          <p:cNvPr id="33798" name="Text Box 7"/>
          <p:cNvSpPr txBox="1">
            <a:spLocks noChangeArrowheads="1"/>
          </p:cNvSpPr>
          <p:nvPr/>
        </p:nvSpPr>
        <p:spPr bwMode="auto">
          <a:xfrm>
            <a:off x="4576763" y="3352800"/>
            <a:ext cx="44719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Aft>
                <a:spcPts val="600"/>
              </a:spcAft>
            </a:pPr>
            <a:r>
              <a:rPr lang="en-US" altLang="en-US" b="1" dirty="0">
                <a:latin typeface="Arial" pitchFamily="34" charset="0"/>
              </a:rPr>
              <a:t>Accomplishments / Plans</a:t>
            </a:r>
            <a:r>
              <a:rPr lang="en-US" altLang="en-US" b="1" dirty="0" smtClean="0">
                <a:latin typeface="Arial" pitchFamily="34" charset="0"/>
              </a:rPr>
              <a:t>:</a:t>
            </a:r>
            <a:endParaRPr lang="en-US" altLang="en-US" dirty="0">
              <a:latin typeface="Arial" pitchFamily="34" charset="0"/>
            </a:endParaRPr>
          </a:p>
        </p:txBody>
      </p:sp>
      <p:grpSp>
        <p:nvGrpSpPr>
          <p:cNvPr id="33799" name="Group 39"/>
          <p:cNvGrpSpPr>
            <a:grpSpLocks/>
          </p:cNvGrpSpPr>
          <p:nvPr/>
        </p:nvGrpSpPr>
        <p:grpSpPr bwMode="auto">
          <a:xfrm>
            <a:off x="101600" y="195264"/>
            <a:ext cx="8947150" cy="414336"/>
            <a:chOff x="-4159218" y="-644425"/>
            <a:chExt cx="8946552" cy="414696"/>
          </a:xfrm>
        </p:grpSpPr>
        <p:sp>
          <p:nvSpPr>
            <p:cNvPr id="33824" name="Text Box 4"/>
            <p:cNvSpPr txBox="1">
              <a:spLocks noChangeArrowheads="1"/>
            </p:cNvSpPr>
            <p:nvPr/>
          </p:nvSpPr>
          <p:spPr bwMode="auto">
            <a:xfrm>
              <a:off x="-4159218" y="-644425"/>
              <a:ext cx="4331998" cy="370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NextGen Trajectory Negotiation (NTN) </a:t>
              </a:r>
            </a:p>
          </p:txBody>
        </p:sp>
        <p:sp>
          <p:nvSpPr>
            <p:cNvPr id="33825" name="Text Box 5"/>
            <p:cNvSpPr txBox="1">
              <a:spLocks noChangeArrowheads="1"/>
            </p:cNvSpPr>
            <p:nvPr/>
          </p:nvSpPr>
          <p:spPr bwMode="auto">
            <a:xfrm>
              <a:off x="334396" y="-599061"/>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grpSp>
      <p:sp>
        <p:nvSpPr>
          <p:cNvPr id="2" name="Rectangle 1"/>
          <p:cNvSpPr/>
          <p:nvPr/>
        </p:nvSpPr>
        <p:spPr>
          <a:xfrm>
            <a:off x="4556817" y="634186"/>
            <a:ext cx="4434783" cy="1969770"/>
          </a:xfrm>
          <a:prstGeom prst="rect">
            <a:avLst/>
          </a:prstGeom>
        </p:spPr>
        <p:txBody>
          <a:bodyPr wrap="square">
            <a:spAutoFit/>
          </a:bodyPr>
          <a:lstStyle/>
          <a:p>
            <a:pPr marL="342900" indent="-342900" fontAlgn="auto">
              <a:spcBef>
                <a:spcPts val="600"/>
              </a:spcBef>
              <a:spcAft>
                <a:spcPts val="600"/>
              </a:spcAft>
              <a:buFont typeface="Arial" pitchFamily="34" charset="0"/>
              <a:buChar char="•"/>
              <a:defRPr/>
            </a:pPr>
            <a:r>
              <a:rPr lang="en-US" sz="1400" dirty="0">
                <a:latin typeface="Arial" pitchFamily="34" charset="0"/>
                <a:ea typeface="Calibri"/>
                <a:cs typeface="+mn-cs"/>
              </a:rPr>
              <a:t>NTN will provide the methodology for performing real-time trajectory negotiation</a:t>
            </a:r>
            <a:r>
              <a:rPr lang="en-US" sz="1400" strike="sngStrike" dirty="0">
                <a:latin typeface="Arial" pitchFamily="34" charset="0"/>
                <a:ea typeface="Calibri"/>
                <a:cs typeface="+mn-cs"/>
              </a:rPr>
              <a:t> </a:t>
            </a:r>
            <a:r>
              <a:rPr lang="en-US" sz="1400" dirty="0">
                <a:latin typeface="Arial" pitchFamily="34" charset="0"/>
                <a:ea typeface="Calibri"/>
                <a:cs typeface="+mn-cs"/>
              </a:rPr>
              <a:t>for trial planning, coordinating, issuing, and accepting or rejecting trajectory changes (reroutes) in real –time</a:t>
            </a:r>
          </a:p>
          <a:p>
            <a:pPr marL="342900" indent="-342900" fontAlgn="auto">
              <a:spcBef>
                <a:spcPts val="600"/>
              </a:spcBef>
              <a:spcAft>
                <a:spcPts val="600"/>
              </a:spcAft>
              <a:buFont typeface="Arial" pitchFamily="34" charset="0"/>
              <a:buChar char="•"/>
              <a:defRPr/>
            </a:pPr>
            <a:r>
              <a:rPr lang="en-US" sz="1400" dirty="0">
                <a:latin typeface="Arial" pitchFamily="34" charset="0"/>
                <a:ea typeface="Calibri"/>
                <a:cs typeface="+mn-cs"/>
              </a:rPr>
              <a:t>Existing trajectory negotiation tools will be modified or developed as appropriate, utilizing defined research activities, to implement the NTN concept</a:t>
            </a:r>
          </a:p>
        </p:txBody>
      </p:sp>
      <p:graphicFrame>
        <p:nvGraphicFramePr>
          <p:cNvPr id="16" name="Group 66"/>
          <p:cNvGraphicFramePr>
            <a:graphicFrameLocks noGrp="1"/>
          </p:cNvGraphicFramePr>
          <p:nvPr>
            <p:extLst>
              <p:ext uri="{D42A27DB-BD31-4B8C-83A1-F6EECF244321}">
                <p14:modId xmlns:p14="http://schemas.microsoft.com/office/powerpoint/2010/main" val="2206894633"/>
              </p:ext>
            </p:extLst>
          </p:nvPr>
        </p:nvGraphicFramePr>
        <p:xfrm>
          <a:off x="238125" y="4670425"/>
          <a:ext cx="3914774" cy="511175"/>
        </p:xfrm>
        <a:graphic>
          <a:graphicData uri="http://schemas.openxmlformats.org/drawingml/2006/table">
            <a:tbl>
              <a:tblPr/>
              <a:tblGrid>
                <a:gridCol w="600075"/>
                <a:gridCol w="838200"/>
                <a:gridCol w="838200"/>
                <a:gridCol w="838200"/>
                <a:gridCol w="800099"/>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$775,000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38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75" y="554038"/>
            <a:ext cx="4124325" cy="2568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4500563" y="3763963"/>
            <a:ext cx="4643437" cy="2431435"/>
          </a:xfrm>
          <a:prstGeom prst="rect">
            <a:avLst/>
          </a:prstGeom>
        </p:spPr>
        <p:txBody>
          <a:bodyPr>
            <a:spAutoFit/>
          </a:bodyPr>
          <a:lstStyle/>
          <a:p>
            <a:pPr defTabSz="457200">
              <a:spcBef>
                <a:spcPts val="0"/>
              </a:spcBef>
              <a:spcAft>
                <a:spcPts val="0"/>
              </a:spcAft>
              <a:defRPr/>
            </a:pPr>
            <a:r>
              <a:rPr lang="en-US" sz="1200" b="1" dirty="0" err="1" smtClean="0">
                <a:latin typeface="Arial" panose="020B0604020202020204" pitchFamily="34" charset="0"/>
                <a:cs typeface="Arial" charset="0"/>
              </a:rPr>
              <a:t>NextGen</a:t>
            </a:r>
            <a:r>
              <a:rPr lang="en-US" sz="1200" b="1" dirty="0" smtClean="0">
                <a:latin typeface="Arial" panose="020B0604020202020204" pitchFamily="34" charset="0"/>
                <a:cs typeface="Arial" charset="0"/>
              </a:rPr>
              <a:t> </a:t>
            </a:r>
            <a:r>
              <a:rPr lang="en-US" sz="1200" b="1" dirty="0">
                <a:latin typeface="Arial" panose="020B0604020202020204" pitchFamily="34" charset="0"/>
                <a:cs typeface="Arial" charset="0"/>
              </a:rPr>
              <a:t>Trajectory Negotiation Analysis </a:t>
            </a:r>
            <a:r>
              <a:rPr lang="en-US" sz="1200" b="1" dirty="0" smtClean="0">
                <a:latin typeface="Arial" panose="020B0604020202020204" pitchFamily="34" charset="0"/>
                <a:cs typeface="Arial" charset="0"/>
              </a:rPr>
              <a:t>(</a:t>
            </a:r>
            <a:r>
              <a:rPr lang="en-US" sz="1200" b="1" dirty="0">
                <a:latin typeface="Arial" panose="020B0604020202020204" pitchFamily="34" charset="0"/>
                <a:cs typeface="Arial" charset="0"/>
              </a:rPr>
              <a:t>Completed Jul 2014)</a:t>
            </a:r>
          </a:p>
          <a:p>
            <a:pPr marL="171450" indent="-171450" algn="just" defTabSz="457200">
              <a:spcBef>
                <a:spcPts val="0"/>
              </a:spcBef>
              <a:spcAft>
                <a:spcPts val="0"/>
              </a:spcAft>
              <a:buFont typeface="Arial" panose="020B0604020202020204" pitchFamily="34" charset="0"/>
              <a:buChar char="•"/>
              <a:defRPr/>
            </a:pPr>
            <a:r>
              <a:rPr lang="en-US" sz="1100" dirty="0">
                <a:latin typeface="Arial" panose="020B0604020202020204" pitchFamily="34" charset="0"/>
                <a:cs typeface="Arial" charset="0"/>
              </a:rPr>
              <a:t>Dynamic Network Analysis (DNA) Model (Completed Dec 2013).</a:t>
            </a:r>
          </a:p>
          <a:p>
            <a:pPr marL="406400" lvl="1" indent="-171450" algn="just" defTabSz="457200">
              <a:spcBef>
                <a:spcPts val="0"/>
              </a:spcBef>
              <a:spcAft>
                <a:spcPts val="0"/>
              </a:spcAft>
              <a:buFont typeface="Wingdings" panose="05000000000000000000" pitchFamily="2" charset="2"/>
              <a:buChar char="§"/>
              <a:defRPr/>
            </a:pPr>
            <a:r>
              <a:rPr lang="en-US" sz="1100" dirty="0">
                <a:latin typeface="Arial" panose="020B0604020202020204" pitchFamily="34" charset="0"/>
                <a:cs typeface="Arial" charset="0"/>
              </a:rPr>
              <a:t>Develop Dynamic Network Analysis (Completed Dec 2013)</a:t>
            </a:r>
          </a:p>
          <a:p>
            <a:pPr marL="406400" lvl="1" indent="-171450" algn="just" defTabSz="457200">
              <a:spcBef>
                <a:spcPts val="0"/>
              </a:spcBef>
              <a:spcAft>
                <a:spcPts val="0"/>
              </a:spcAft>
              <a:buFont typeface="Wingdings" panose="05000000000000000000" pitchFamily="2" charset="2"/>
              <a:buChar char="§"/>
              <a:defRPr/>
            </a:pPr>
            <a:r>
              <a:rPr lang="en-US" sz="1100" dirty="0">
                <a:latin typeface="Arial" panose="020B0604020202020204" pitchFamily="34" charset="0"/>
                <a:cs typeface="Arial" charset="0"/>
              </a:rPr>
              <a:t>Document DNA Findings (Completed Dec 2013)</a:t>
            </a:r>
          </a:p>
          <a:p>
            <a:pPr marL="171450" indent="-171450" algn="just" defTabSz="457200">
              <a:spcBef>
                <a:spcPts val="0"/>
              </a:spcBef>
              <a:spcAft>
                <a:spcPts val="0"/>
              </a:spcAft>
              <a:buFont typeface="Arial" panose="020B0604020202020204" pitchFamily="34" charset="0"/>
              <a:buChar char="•"/>
              <a:defRPr/>
            </a:pPr>
            <a:r>
              <a:rPr lang="en-US" sz="1100" dirty="0">
                <a:latin typeface="Arial" panose="020B0604020202020204" pitchFamily="34" charset="0"/>
                <a:cs typeface="Arial" charset="0"/>
              </a:rPr>
              <a:t>NTN Concept of Operations (Completed Jul 2014)</a:t>
            </a:r>
          </a:p>
          <a:p>
            <a:pPr marL="406400" lvl="1" indent="-171450" algn="just" defTabSz="457200">
              <a:spcBef>
                <a:spcPts val="0"/>
              </a:spcBef>
              <a:spcAft>
                <a:spcPts val="0"/>
              </a:spcAft>
              <a:buFont typeface="Wingdings" panose="05000000000000000000" pitchFamily="2" charset="2"/>
              <a:buChar char="§"/>
              <a:defRPr/>
            </a:pPr>
            <a:r>
              <a:rPr lang="en-US" sz="1100" dirty="0">
                <a:latin typeface="Arial" panose="020B0604020202020204" pitchFamily="34" charset="0"/>
                <a:cs typeface="Arial" charset="0"/>
              </a:rPr>
              <a:t>Concept of Operations Annotated Outline (Completed Nov 2013)</a:t>
            </a:r>
          </a:p>
          <a:p>
            <a:pPr marL="406400" lvl="1" indent="-171450" algn="just" defTabSz="457200">
              <a:spcBef>
                <a:spcPts val="0"/>
              </a:spcBef>
              <a:spcAft>
                <a:spcPts val="0"/>
              </a:spcAft>
              <a:buFont typeface="Wingdings" panose="05000000000000000000" pitchFamily="2" charset="2"/>
              <a:buChar char="§"/>
              <a:defRPr/>
            </a:pPr>
            <a:r>
              <a:rPr lang="en-US" sz="1100" dirty="0">
                <a:latin typeface="Arial" panose="020B0604020202020204" pitchFamily="34" charset="0"/>
                <a:cs typeface="Arial" charset="0"/>
              </a:rPr>
              <a:t>Concept of Operations Draft Report (Completed Apr 2014)</a:t>
            </a:r>
          </a:p>
          <a:p>
            <a:pPr defTabSz="457200">
              <a:spcBef>
                <a:spcPts val="600"/>
              </a:spcBef>
              <a:spcAft>
                <a:spcPts val="0"/>
              </a:spcAft>
              <a:defRPr/>
            </a:pPr>
            <a:r>
              <a:rPr lang="en-US" sz="1200" b="1" dirty="0">
                <a:solidFill>
                  <a:srgbClr val="FF0000"/>
                </a:solidFill>
                <a:latin typeface="Arial" panose="020B0604020202020204" pitchFamily="34" charset="0"/>
                <a:cs typeface="Arial" charset="0"/>
              </a:rPr>
              <a:t>FY14 Appendix 03.00.00 - NextGen Trajectory Negotiation (NTN</a:t>
            </a:r>
            <a:r>
              <a:rPr lang="en-US" sz="1200" b="1" dirty="0" smtClean="0">
                <a:solidFill>
                  <a:srgbClr val="FF0000"/>
                </a:solidFill>
                <a:latin typeface="Arial" panose="020B0604020202020204" pitchFamily="34" charset="0"/>
                <a:cs typeface="Arial" charset="0"/>
              </a:rPr>
              <a:t>) Analysis </a:t>
            </a:r>
            <a:r>
              <a:rPr lang="en-US" sz="1200" b="1" dirty="0">
                <a:solidFill>
                  <a:srgbClr val="FF0000"/>
                </a:solidFill>
                <a:latin typeface="Arial" panose="020B0604020202020204" pitchFamily="34" charset="0"/>
                <a:cs typeface="Arial" charset="0"/>
              </a:rPr>
              <a:t>(TBD)</a:t>
            </a:r>
          </a:p>
          <a:p>
            <a:pPr marL="171450" indent="-171450" defTabSz="457200">
              <a:spcBef>
                <a:spcPts val="600"/>
              </a:spcBef>
              <a:spcAft>
                <a:spcPts val="0"/>
              </a:spcAft>
              <a:buFont typeface="Arial" panose="020B0604020202020204" pitchFamily="34" charset="0"/>
              <a:buChar char="•"/>
              <a:defRPr/>
            </a:pPr>
            <a:r>
              <a:rPr lang="en-US" sz="1100" dirty="0">
                <a:solidFill>
                  <a:srgbClr val="FF0000"/>
                </a:solidFill>
                <a:latin typeface="Arial" panose="020B0604020202020204" pitchFamily="34" charset="0"/>
                <a:cs typeface="Arial" charset="0"/>
              </a:rPr>
              <a:t>Deliver report on NTN simulation results (TBD).</a:t>
            </a:r>
          </a:p>
          <a:p>
            <a:pPr marL="406400" lvl="1" indent="-171450" defTabSz="457200">
              <a:spcBef>
                <a:spcPts val="0"/>
              </a:spcBef>
              <a:spcAft>
                <a:spcPts val="0"/>
              </a:spcAft>
              <a:buFont typeface="Arial" panose="020B0604020202020204" pitchFamily="34" charset="0"/>
              <a:buChar char="•"/>
              <a:defRPr/>
            </a:pPr>
            <a:r>
              <a:rPr lang="en-US" sz="1100" dirty="0">
                <a:solidFill>
                  <a:srgbClr val="FF0000"/>
                </a:solidFill>
                <a:latin typeface="Arial" panose="020B0604020202020204" pitchFamily="34" charset="0"/>
                <a:cs typeface="Arial" charset="0"/>
              </a:rPr>
              <a:t>Conduct Low-Fidelity Simulation of NTN environment (TBD)</a:t>
            </a:r>
          </a:p>
        </p:txBody>
      </p:sp>
      <p:sp>
        <p:nvSpPr>
          <p:cNvPr id="17" name="Content Placeholder 2"/>
          <p:cNvSpPr txBox="1">
            <a:spLocks/>
          </p:cNvSpPr>
          <p:nvPr/>
        </p:nvSpPr>
        <p:spPr bwMode="auto">
          <a:xfrm>
            <a:off x="76200" y="5357812"/>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Proposed </a:t>
            </a:r>
            <a:r>
              <a:rPr lang="en-US" altLang="en-US" sz="1200" i="1" dirty="0">
                <a:latin typeface="Arial" pitchFamily="34" charset="0"/>
              </a:rPr>
              <a:t>follow-on funding identified in Research Plan</a:t>
            </a:r>
          </a:p>
          <a:p>
            <a:pPr marL="57150" lvl="1" indent="0" eaLnBrk="1" hangingPunct="1"/>
            <a:r>
              <a:rPr lang="en-US" altLang="en-US" sz="1200" i="1" dirty="0">
                <a:solidFill>
                  <a:srgbClr val="FF0000"/>
                </a:solidFill>
                <a:latin typeface="Arial" pitchFamily="34" charset="0"/>
              </a:rPr>
              <a:t>Red indicates contingent funding per PLA Appendix</a:t>
            </a:r>
          </a:p>
        </p:txBody>
      </p:sp>
    </p:spTree>
    <p:extLst>
      <p:ext uri="{BB962C8B-B14F-4D97-AF65-F5344CB8AC3E}">
        <p14:creationId xmlns:p14="http://schemas.microsoft.com/office/powerpoint/2010/main" val="389326295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8915" name="Group 5"/>
          <p:cNvGrpSpPr>
            <a:grpSpLocks/>
          </p:cNvGrpSpPr>
          <p:nvPr/>
        </p:nvGrpSpPr>
        <p:grpSpPr bwMode="auto">
          <a:xfrm>
            <a:off x="0" y="3194050"/>
            <a:ext cx="9144000" cy="82550"/>
            <a:chOff x="0" y="2781300"/>
            <a:chExt cx="9118600" cy="0"/>
          </a:xfrm>
        </p:grpSpPr>
        <p:sp>
          <p:nvSpPr>
            <p:cNvPr id="38947"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8948"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8916" name="Text Box 7"/>
          <p:cNvSpPr txBox="1">
            <a:spLocks noChangeArrowheads="1"/>
          </p:cNvSpPr>
          <p:nvPr/>
        </p:nvSpPr>
        <p:spPr bwMode="auto">
          <a:xfrm>
            <a:off x="228600" y="3352800"/>
            <a:ext cx="40386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a:latin typeface="Arial" pitchFamily="34" charset="0"/>
                <a:ea typeface="Adobe Myungjo Std M"/>
                <a:cs typeface="Adobe Myungjo Std M"/>
              </a:rPr>
              <a:t>Partnerships:</a:t>
            </a:r>
          </a:p>
          <a:p>
            <a:pPr marL="285750" indent="-285750" eaLnBrk="1" hangingPunct="1">
              <a:buFont typeface="Arial" panose="020B0604020202020204" pitchFamily="34" charset="0"/>
              <a:buChar char="•"/>
            </a:pPr>
            <a:r>
              <a:rPr lang="en-US" sz="1400" dirty="0">
                <a:latin typeface="Arial" pitchFamily="34" charset="0"/>
              </a:rPr>
              <a:t>Volpe Center	</a:t>
            </a:r>
          </a:p>
          <a:p>
            <a:pPr marL="285750" indent="-285750" eaLnBrk="1" hangingPunct="1">
              <a:buFont typeface="Arial" panose="020B0604020202020204" pitchFamily="34" charset="0"/>
              <a:buChar char="•"/>
            </a:pPr>
            <a:r>
              <a:rPr lang="en-US" sz="1400" dirty="0">
                <a:latin typeface="Arial" pitchFamily="34" charset="0"/>
              </a:rPr>
              <a:t>Booz Allen </a:t>
            </a:r>
            <a:r>
              <a:rPr lang="en-US" sz="1400" dirty="0" smtClean="0">
                <a:latin typeface="Arial" pitchFamily="34" charset="0"/>
              </a:rPr>
              <a:t>Hamilton</a:t>
            </a:r>
          </a:p>
          <a:p>
            <a:pPr marL="285750" indent="-285750" eaLnBrk="1" hangingPunct="1">
              <a:buFont typeface="Arial" panose="020B0604020202020204" pitchFamily="34" charset="0"/>
              <a:buChar char="•"/>
            </a:pPr>
            <a:r>
              <a:rPr lang="en-US" sz="1400" dirty="0" smtClean="0">
                <a:latin typeface="Arial" pitchFamily="34" charset="0"/>
              </a:rPr>
              <a:t>AJV</a:t>
            </a:r>
            <a:endParaRPr lang="en-US" sz="1400" dirty="0">
              <a:latin typeface="Arial" pitchFamily="34" charset="0"/>
            </a:endParaRPr>
          </a:p>
        </p:txBody>
      </p:sp>
      <p:sp>
        <p:nvSpPr>
          <p:cNvPr id="38917" name="Text Box 7"/>
          <p:cNvSpPr txBox="1">
            <a:spLocks noChangeArrowheads="1"/>
          </p:cNvSpPr>
          <p:nvPr/>
        </p:nvSpPr>
        <p:spPr bwMode="auto">
          <a:xfrm>
            <a:off x="193675" y="45847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8918" name="Text Box 7"/>
          <p:cNvSpPr txBox="1">
            <a:spLocks noChangeArrowheads="1"/>
          </p:cNvSpPr>
          <p:nvPr/>
        </p:nvSpPr>
        <p:spPr bwMode="auto">
          <a:xfrm>
            <a:off x="4648200" y="3211513"/>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Accomplishments / Plans:</a:t>
            </a:r>
            <a:endParaRPr lang="en-US" altLang="en-US" dirty="0">
              <a:latin typeface="Arial" pitchFamily="34" charset="0"/>
            </a:endParaRPr>
          </a:p>
        </p:txBody>
      </p:sp>
      <p:grpSp>
        <p:nvGrpSpPr>
          <p:cNvPr id="38919" name="Group 39"/>
          <p:cNvGrpSpPr>
            <a:grpSpLocks/>
          </p:cNvGrpSpPr>
          <p:nvPr/>
        </p:nvGrpSpPr>
        <p:grpSpPr bwMode="auto">
          <a:xfrm>
            <a:off x="107950" y="82550"/>
            <a:ext cx="8940800" cy="922338"/>
            <a:chOff x="-4152868" y="-756833"/>
            <a:chExt cx="8940202" cy="923330"/>
          </a:xfrm>
        </p:grpSpPr>
        <p:sp>
          <p:nvSpPr>
            <p:cNvPr id="38945" name="Text Box 4"/>
            <p:cNvSpPr txBox="1">
              <a:spLocks noChangeArrowheads="1"/>
            </p:cNvSpPr>
            <p:nvPr/>
          </p:nvSpPr>
          <p:spPr bwMode="auto">
            <a:xfrm>
              <a:off x="-4152868" y="-756833"/>
              <a:ext cx="415875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Statistical Methods for Departure Predictability (SMDP)</a:t>
              </a:r>
              <a:br>
                <a:rPr lang="en-US" altLang="en-US" b="1">
                  <a:latin typeface="Arial" pitchFamily="34" charset="0"/>
                </a:rPr>
              </a:br>
              <a:endParaRPr lang="en-US" altLang="en-US" b="1">
                <a:latin typeface="Arial" pitchFamily="34" charset="0"/>
              </a:endParaRPr>
            </a:p>
          </p:txBody>
        </p:sp>
        <p:sp>
          <p:nvSpPr>
            <p:cNvPr id="38946" name="Text Box 5"/>
            <p:cNvSpPr txBox="1">
              <a:spLocks noChangeArrowheads="1"/>
            </p:cNvSpPr>
            <p:nvPr/>
          </p:nvSpPr>
          <p:spPr bwMode="auto">
            <a:xfrm>
              <a:off x="334396" y="-522266"/>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Description: </a:t>
              </a:r>
            </a:p>
          </p:txBody>
        </p:sp>
      </p:grpSp>
      <p:sp>
        <p:nvSpPr>
          <p:cNvPr id="32776" name="Content Placeholder 3"/>
          <p:cNvSpPr>
            <a:spLocks noGrp="1"/>
          </p:cNvSpPr>
          <p:nvPr>
            <p:ph idx="1"/>
          </p:nvPr>
        </p:nvSpPr>
        <p:spPr>
          <a:xfrm>
            <a:off x="4503738" y="3535363"/>
            <a:ext cx="4564062" cy="2560637"/>
          </a:xfrm>
        </p:spPr>
        <p:txBody>
          <a:bodyPr/>
          <a:lstStyle/>
          <a:p>
            <a:pPr marL="0" indent="0" defTabSz="457200">
              <a:spcBef>
                <a:spcPts val="600"/>
              </a:spcBef>
              <a:spcAft>
                <a:spcPts val="0"/>
              </a:spcAft>
              <a:buClrTx/>
              <a:buNone/>
              <a:defRPr/>
            </a:pPr>
            <a:r>
              <a:rPr lang="en-US" sz="1400" b="1" dirty="0" smtClean="0">
                <a:solidFill>
                  <a:schemeClr val="tx1"/>
                </a:solidFill>
                <a:latin typeface="Arial" panose="020B0604020202020204" pitchFamily="34" charset="0"/>
              </a:rPr>
              <a:t>Statistical </a:t>
            </a:r>
            <a:r>
              <a:rPr lang="en-US" sz="1400" b="1" dirty="0">
                <a:solidFill>
                  <a:schemeClr val="tx1"/>
                </a:solidFill>
                <a:latin typeface="Arial" panose="020B0604020202020204" pitchFamily="34" charset="0"/>
              </a:rPr>
              <a:t>Methods for Departure Predictability (Completed Jun 2014)</a:t>
            </a:r>
          </a:p>
          <a:p>
            <a:pPr marL="171450" lvl="1" indent="-171450" defTabSz="457200">
              <a:spcBef>
                <a:spcPts val="600"/>
              </a:spcBef>
              <a:spcAft>
                <a:spcPts val="0"/>
              </a:spcAft>
              <a:buClrTx/>
              <a:buFont typeface="Arial" panose="020B0604020202020204" pitchFamily="34" charset="0"/>
              <a:buChar char="•"/>
              <a:defRPr/>
            </a:pPr>
            <a:r>
              <a:rPr lang="en-US" sz="1200" dirty="0">
                <a:solidFill>
                  <a:schemeClr val="tx1"/>
                </a:solidFill>
                <a:latin typeface="Arial" panose="020B0604020202020204" pitchFamily="34" charset="0"/>
              </a:rPr>
              <a:t>Deliver Bayesian Belief Network (BBN) of NAS Model (Completed Jun 2014)</a:t>
            </a:r>
          </a:p>
          <a:p>
            <a:pPr lvl="1" defTabSz="457200">
              <a:spcBef>
                <a:spcPts val="0"/>
              </a:spcBef>
              <a:spcAft>
                <a:spcPts val="0"/>
              </a:spcAft>
              <a:buClrTx/>
              <a:buFont typeface="Wingdings" panose="05000000000000000000" pitchFamily="2" charset="2"/>
              <a:buChar char="§"/>
              <a:defRPr/>
            </a:pPr>
            <a:r>
              <a:rPr lang="en-US" sz="1200" dirty="0">
                <a:solidFill>
                  <a:schemeClr val="tx1"/>
                </a:solidFill>
                <a:latin typeface="Arial" panose="020B0604020202020204" pitchFamily="34" charset="0"/>
              </a:rPr>
              <a:t>Develop BBN Model Approach (Completed Oct 2013)</a:t>
            </a:r>
          </a:p>
          <a:p>
            <a:pPr lvl="1" defTabSz="457200">
              <a:spcBef>
                <a:spcPts val="0"/>
              </a:spcBef>
              <a:spcAft>
                <a:spcPts val="0"/>
              </a:spcAft>
              <a:buClrTx/>
              <a:buFont typeface="Wingdings" panose="05000000000000000000" pitchFamily="2" charset="2"/>
              <a:buChar char="§"/>
              <a:defRPr/>
            </a:pPr>
            <a:r>
              <a:rPr lang="en-US" sz="1200" dirty="0">
                <a:solidFill>
                  <a:schemeClr val="tx1"/>
                </a:solidFill>
                <a:latin typeface="Arial" panose="020B0604020202020204" pitchFamily="34" charset="0"/>
              </a:rPr>
              <a:t>Develop BBN Model (Completed Jun 2014)</a:t>
            </a:r>
          </a:p>
          <a:p>
            <a:pPr lvl="1" defTabSz="457200">
              <a:spcBef>
                <a:spcPts val="0"/>
              </a:spcBef>
              <a:spcAft>
                <a:spcPts val="0"/>
              </a:spcAft>
              <a:buFont typeface="Wingdings" panose="05000000000000000000" pitchFamily="2" charset="2"/>
              <a:buChar char="§"/>
              <a:defRPr/>
            </a:pPr>
            <a:endParaRPr lang="en-US" sz="1200" dirty="0">
              <a:latin typeface="Arial" panose="020B0604020202020204" pitchFamily="34" charset="0"/>
            </a:endParaRPr>
          </a:p>
          <a:p>
            <a:pPr marL="0" indent="0" defTabSz="457200">
              <a:spcBef>
                <a:spcPts val="0"/>
              </a:spcBef>
              <a:spcAft>
                <a:spcPts val="0"/>
              </a:spcAft>
              <a:buClrTx/>
              <a:buNone/>
              <a:defRPr/>
            </a:pPr>
            <a:r>
              <a:rPr lang="en-US" sz="1400" b="1" dirty="0" smtClean="0">
                <a:solidFill>
                  <a:srgbClr val="FF0000"/>
                </a:solidFill>
                <a:latin typeface="Arial" panose="020B0604020202020204" pitchFamily="34" charset="0"/>
              </a:rPr>
              <a:t>Statistical </a:t>
            </a:r>
            <a:r>
              <a:rPr lang="en-US" sz="1400" b="1" dirty="0">
                <a:solidFill>
                  <a:srgbClr val="FF0000"/>
                </a:solidFill>
                <a:latin typeface="Arial" panose="020B0604020202020204" pitchFamily="34" charset="0"/>
              </a:rPr>
              <a:t>Methods for Departure Predictability ConUse (TBD)</a:t>
            </a:r>
          </a:p>
          <a:p>
            <a:pPr algn="just" defTabSz="457200">
              <a:spcBef>
                <a:spcPts val="0"/>
              </a:spcBef>
              <a:spcAft>
                <a:spcPts val="0"/>
              </a:spcAft>
              <a:buClrTx/>
              <a:buFont typeface="Arial" panose="020B0604020202020204" pitchFamily="34" charset="0"/>
              <a:buChar char="•"/>
              <a:defRPr/>
            </a:pPr>
            <a:r>
              <a:rPr lang="en-US" sz="1200" dirty="0" smtClean="0">
                <a:solidFill>
                  <a:srgbClr val="FF0000"/>
                </a:solidFill>
                <a:latin typeface="Arial" panose="020B0604020202020204" pitchFamily="34" charset="0"/>
              </a:rPr>
              <a:t>Develop SMDP </a:t>
            </a:r>
            <a:r>
              <a:rPr lang="en-US" sz="1200" dirty="0">
                <a:solidFill>
                  <a:srgbClr val="FF0000"/>
                </a:solidFill>
                <a:latin typeface="Arial" panose="020B0604020202020204" pitchFamily="34" charset="0"/>
              </a:rPr>
              <a:t>ConUse supporting Traffic Flow Management System Work Package 5 (TBD)</a:t>
            </a:r>
          </a:p>
          <a:p>
            <a:pPr lvl="1" algn="just" defTabSz="457200">
              <a:spcBef>
                <a:spcPts val="0"/>
              </a:spcBef>
              <a:spcAft>
                <a:spcPts val="0"/>
              </a:spcAft>
              <a:buClrTx/>
              <a:buFont typeface="Wingdings" panose="05000000000000000000" pitchFamily="2" charset="2"/>
              <a:buChar char="§"/>
              <a:defRPr/>
            </a:pPr>
            <a:r>
              <a:rPr lang="en-US" sz="1200" dirty="0">
                <a:solidFill>
                  <a:srgbClr val="FF0000"/>
                </a:solidFill>
                <a:latin typeface="Arial" panose="020B0604020202020204" pitchFamily="34" charset="0"/>
              </a:rPr>
              <a:t>Obtain TFMS Historical Database (TBD)</a:t>
            </a:r>
          </a:p>
          <a:p>
            <a:pPr lvl="1" algn="just" defTabSz="457200">
              <a:spcBef>
                <a:spcPts val="0"/>
              </a:spcBef>
              <a:spcAft>
                <a:spcPts val="0"/>
              </a:spcAft>
              <a:buClrTx/>
              <a:buFont typeface="Wingdings" panose="05000000000000000000" pitchFamily="2" charset="2"/>
              <a:buChar char="§"/>
              <a:defRPr/>
            </a:pPr>
            <a:r>
              <a:rPr lang="en-US" sz="1200" dirty="0">
                <a:solidFill>
                  <a:srgbClr val="FF0000"/>
                </a:solidFill>
                <a:latin typeface="Arial" panose="020B0604020202020204" pitchFamily="34" charset="0"/>
              </a:rPr>
              <a:t>Develop SMDP Draft ConUse (TBD)</a:t>
            </a:r>
          </a:p>
        </p:txBody>
      </p:sp>
      <p:sp>
        <p:nvSpPr>
          <p:cNvPr id="38921" name="Content Placeholder 3"/>
          <p:cNvSpPr txBox="1">
            <a:spLocks/>
          </p:cNvSpPr>
          <p:nvPr/>
        </p:nvSpPr>
        <p:spPr bwMode="auto">
          <a:xfrm>
            <a:off x="4595813" y="738187"/>
            <a:ext cx="4398962" cy="208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74295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600"/>
              </a:spcBef>
              <a:buFontTx/>
              <a:buChar char="•"/>
            </a:pPr>
            <a:r>
              <a:rPr lang="en-US" sz="1400" dirty="0">
                <a:latin typeface="Arial" pitchFamily="34" charset="0"/>
              </a:rPr>
              <a:t>SMDP research will develop a probabilistic directed acyclic graphical model for improving departure time predictions by developing a Bayesian Belief Network (BBN) model. </a:t>
            </a:r>
          </a:p>
          <a:p>
            <a:pPr eaLnBrk="1" hangingPunct="1">
              <a:spcBef>
                <a:spcPts val="600"/>
              </a:spcBef>
              <a:buFontTx/>
              <a:buChar char="•"/>
            </a:pPr>
            <a:r>
              <a:rPr lang="en-US" sz="1400" dirty="0">
                <a:latin typeface="Arial" pitchFamily="34" charset="0"/>
              </a:rPr>
              <a:t>BBN model will utilize historical data to improve the reliability of departure time predictions for real-time traffic flow management</a:t>
            </a:r>
            <a:r>
              <a:rPr lang="en-US" sz="1600" dirty="0">
                <a:latin typeface="Arial" pitchFamily="34" charset="0"/>
              </a:rPr>
              <a:t>.</a:t>
            </a:r>
          </a:p>
        </p:txBody>
      </p:sp>
      <p:graphicFrame>
        <p:nvGraphicFramePr>
          <p:cNvPr id="18" name="Group 66"/>
          <p:cNvGraphicFramePr>
            <a:graphicFrameLocks noGrp="1"/>
          </p:cNvGraphicFramePr>
          <p:nvPr>
            <p:extLst>
              <p:ext uri="{D42A27DB-BD31-4B8C-83A1-F6EECF244321}">
                <p14:modId xmlns:p14="http://schemas.microsoft.com/office/powerpoint/2010/main" val="922225189"/>
              </p:ext>
            </p:extLst>
          </p:nvPr>
        </p:nvGraphicFramePr>
        <p:xfrm>
          <a:off x="238125" y="4962525"/>
          <a:ext cx="4029075" cy="523875"/>
        </p:xfrm>
        <a:graphic>
          <a:graphicData uri="http://schemas.openxmlformats.org/drawingml/2006/table">
            <a:tbl>
              <a:tblPr/>
              <a:tblGrid>
                <a:gridCol w="722637"/>
                <a:gridCol w="875067"/>
                <a:gridCol w="801675"/>
                <a:gridCol w="816730"/>
                <a:gridCol w="812966"/>
              </a:tblGrid>
              <a:tr h="2413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$310,000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894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3810000" cy="233362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944"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0E49E510-A35D-4428-9AB0-293C874BD326}" type="slidenum">
              <a:rPr lang="en-US" altLang="en-US" sz="1200">
                <a:solidFill>
                  <a:srgbClr val="898989"/>
                </a:solidFill>
              </a:rPr>
              <a:pPr algn="r" eaLnBrk="1" hangingPunct="1"/>
              <a:t>16</a:t>
            </a:fld>
            <a:endParaRPr lang="en-US" altLang="en-US" sz="1200">
              <a:solidFill>
                <a:srgbClr val="898989"/>
              </a:solidFill>
            </a:endParaRPr>
          </a:p>
        </p:txBody>
      </p:sp>
      <p:sp>
        <p:nvSpPr>
          <p:cNvPr id="19" name="Content Placeholder 2"/>
          <p:cNvSpPr txBox="1">
            <a:spLocks/>
          </p:cNvSpPr>
          <p:nvPr/>
        </p:nvSpPr>
        <p:spPr bwMode="auto">
          <a:xfrm>
            <a:off x="76200" y="5510212"/>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Proposed </a:t>
            </a:r>
            <a:r>
              <a:rPr lang="en-US" altLang="en-US" sz="1200" i="1" dirty="0">
                <a:latin typeface="Arial" pitchFamily="34" charset="0"/>
              </a:rPr>
              <a:t>follow-on funding identified in Research Plan</a:t>
            </a:r>
          </a:p>
          <a:p>
            <a:pPr marL="57150" lvl="1" indent="0" eaLnBrk="1" hangingPunct="1"/>
            <a:r>
              <a:rPr lang="en-US" altLang="en-US" sz="1200" i="1" dirty="0">
                <a:solidFill>
                  <a:srgbClr val="FF0000"/>
                </a:solidFill>
                <a:latin typeface="Arial" pitchFamily="34" charset="0"/>
              </a:rPr>
              <a:t>Red indicates contingent funding per PLA Appendix</a:t>
            </a:r>
          </a:p>
        </p:txBody>
      </p:sp>
    </p:spTree>
    <p:extLst>
      <p:ext uri="{BB962C8B-B14F-4D97-AF65-F5344CB8AC3E}">
        <p14:creationId xmlns:p14="http://schemas.microsoft.com/office/powerpoint/2010/main" val="666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9939" name="Group 5"/>
          <p:cNvGrpSpPr>
            <a:grpSpLocks/>
          </p:cNvGrpSpPr>
          <p:nvPr/>
        </p:nvGrpSpPr>
        <p:grpSpPr bwMode="auto">
          <a:xfrm>
            <a:off x="0" y="3549650"/>
            <a:ext cx="9144000" cy="84138"/>
            <a:chOff x="0" y="2781300"/>
            <a:chExt cx="9118600" cy="0"/>
          </a:xfrm>
        </p:grpSpPr>
        <p:sp>
          <p:nvSpPr>
            <p:cNvPr id="39971"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9972"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6324" name="Text Box 7"/>
          <p:cNvSpPr txBox="1">
            <a:spLocks noChangeArrowheads="1"/>
          </p:cNvSpPr>
          <p:nvPr/>
        </p:nvSpPr>
        <p:spPr bwMode="auto">
          <a:xfrm>
            <a:off x="101600" y="3613150"/>
            <a:ext cx="4283075" cy="123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b="1" dirty="0">
                <a:latin typeface="Arial" pitchFamily="34" charset="0"/>
                <a:cs typeface="Arial" pitchFamily="34" charset="0"/>
              </a:rPr>
              <a:t>Partnerships:</a:t>
            </a:r>
          </a:p>
          <a:p>
            <a:pPr marL="285750" indent="-285750" eaLnBrk="1" hangingPunct="1">
              <a:buFont typeface="Arial" panose="020B0604020202020204" pitchFamily="34" charset="0"/>
              <a:buChar char="•"/>
              <a:defRPr/>
            </a:pPr>
            <a:r>
              <a:rPr lang="en-US" sz="1400" dirty="0" smtClean="0">
                <a:latin typeface="Arial" pitchFamily="34" charset="0"/>
                <a:cs typeface="Arial" pitchFamily="34" charset="0"/>
              </a:rPr>
              <a:t>Boeing</a:t>
            </a:r>
            <a:endParaRPr lang="en-US" sz="1400" dirty="0" smtClean="0">
              <a:latin typeface="Arial" pitchFamily="34" charset="0"/>
              <a:cs typeface="Arial" pitchFamily="34" charset="0"/>
            </a:endParaRPr>
          </a:p>
          <a:p>
            <a:pPr marL="285750" indent="-285750" eaLnBrk="1" hangingPunct="1">
              <a:buFont typeface="Arial" panose="020B0604020202020204" pitchFamily="34" charset="0"/>
              <a:buChar char="•"/>
              <a:defRPr/>
            </a:pPr>
            <a:r>
              <a:rPr lang="en-US" sz="1400" dirty="0" smtClean="0">
                <a:latin typeface="Arial" pitchFamily="34" charset="0"/>
                <a:cs typeface="Arial" pitchFamily="34" charset="0"/>
              </a:rPr>
              <a:t>Mosaic </a:t>
            </a:r>
            <a:r>
              <a:rPr lang="en-US" sz="1400" dirty="0" smtClean="0">
                <a:latin typeface="Arial" pitchFamily="34" charset="0"/>
                <a:cs typeface="Arial" pitchFamily="34" charset="0"/>
              </a:rPr>
              <a:t>ATM</a:t>
            </a:r>
          </a:p>
          <a:p>
            <a:pPr marL="285750" indent="-285750" eaLnBrk="1" hangingPunct="1">
              <a:buFont typeface="Arial" panose="020B0604020202020204" pitchFamily="34" charset="0"/>
              <a:buChar char="•"/>
              <a:defRPr/>
            </a:pPr>
            <a:r>
              <a:rPr lang="en-US" sz="1400" dirty="0" smtClean="0">
                <a:latin typeface="Arial" pitchFamily="34" charset="0"/>
                <a:cs typeface="Arial" pitchFamily="34" charset="0"/>
              </a:rPr>
              <a:t>AJV</a:t>
            </a:r>
          </a:p>
          <a:p>
            <a:pPr marL="285750" indent="-285750" eaLnBrk="1" hangingPunct="1">
              <a:buFont typeface="Arial" panose="020B0604020202020204" pitchFamily="34" charset="0"/>
              <a:buChar char="•"/>
              <a:defRPr/>
            </a:pPr>
            <a:r>
              <a:rPr lang="en-US" sz="1400" dirty="0" smtClean="0">
                <a:latin typeface="Arial" pitchFamily="34" charset="0"/>
                <a:cs typeface="Arial" pitchFamily="34" charset="0"/>
              </a:rPr>
              <a:t>JTA</a:t>
            </a:r>
            <a:endParaRPr lang="en-US" sz="1400" dirty="0">
              <a:latin typeface="Arial" pitchFamily="34" charset="0"/>
              <a:cs typeface="Arial" pitchFamily="34" charset="0"/>
            </a:endParaRPr>
          </a:p>
        </p:txBody>
      </p:sp>
      <p:sp>
        <p:nvSpPr>
          <p:cNvPr id="39941" name="Text Box 7"/>
          <p:cNvSpPr txBox="1">
            <a:spLocks noChangeArrowheads="1"/>
          </p:cNvSpPr>
          <p:nvPr/>
        </p:nvSpPr>
        <p:spPr bwMode="auto">
          <a:xfrm>
            <a:off x="150813" y="4876800"/>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endParaRPr lang="en-US" altLang="en-US" sz="1200" dirty="0">
              <a:latin typeface="Arial" pitchFamily="34" charset="0"/>
            </a:endParaRPr>
          </a:p>
        </p:txBody>
      </p:sp>
      <p:sp>
        <p:nvSpPr>
          <p:cNvPr id="39942" name="Text Box 7"/>
          <p:cNvSpPr txBox="1">
            <a:spLocks noChangeArrowheads="1"/>
          </p:cNvSpPr>
          <p:nvPr/>
        </p:nvSpPr>
        <p:spPr bwMode="auto">
          <a:xfrm>
            <a:off x="4679950" y="3657600"/>
            <a:ext cx="42830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Accomplishments / Plans:</a:t>
            </a:r>
            <a:endParaRPr lang="en-US" altLang="en-US" dirty="0">
              <a:latin typeface="Arial" pitchFamily="34" charset="0"/>
            </a:endParaRPr>
          </a:p>
        </p:txBody>
      </p:sp>
      <p:grpSp>
        <p:nvGrpSpPr>
          <p:cNvPr id="39943" name="Group 39"/>
          <p:cNvGrpSpPr>
            <a:grpSpLocks/>
          </p:cNvGrpSpPr>
          <p:nvPr/>
        </p:nvGrpSpPr>
        <p:grpSpPr bwMode="auto">
          <a:xfrm>
            <a:off x="57150" y="239713"/>
            <a:ext cx="8991600" cy="369887"/>
            <a:chOff x="-4203893" y="-599387"/>
            <a:chExt cx="8991227" cy="369483"/>
          </a:xfrm>
        </p:grpSpPr>
        <p:sp>
          <p:nvSpPr>
            <p:cNvPr id="39969" name="Text Box 4"/>
            <p:cNvSpPr txBox="1">
              <a:spLocks noChangeArrowheads="1"/>
            </p:cNvSpPr>
            <p:nvPr/>
          </p:nvSpPr>
          <p:spPr bwMode="auto">
            <a:xfrm>
              <a:off x="-4203893" y="-599387"/>
              <a:ext cx="4385468" cy="3694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TMI Attribute Standardization (TAS)</a:t>
              </a:r>
            </a:p>
          </p:txBody>
        </p:sp>
        <p:sp>
          <p:nvSpPr>
            <p:cNvPr id="39970" name="Text Box 5"/>
            <p:cNvSpPr txBox="1">
              <a:spLocks noChangeArrowheads="1"/>
            </p:cNvSpPr>
            <p:nvPr/>
          </p:nvSpPr>
          <p:spPr bwMode="auto">
            <a:xfrm>
              <a:off x="334396" y="-599387"/>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Description: </a:t>
              </a:r>
            </a:p>
          </p:txBody>
        </p:sp>
      </p:grpSp>
      <p:sp>
        <p:nvSpPr>
          <p:cNvPr id="56328" name="Content Placeholder 3"/>
          <p:cNvSpPr>
            <a:spLocks noGrp="1"/>
          </p:cNvSpPr>
          <p:nvPr>
            <p:ph idx="1"/>
          </p:nvPr>
        </p:nvSpPr>
        <p:spPr>
          <a:xfrm>
            <a:off x="4495800" y="4038600"/>
            <a:ext cx="4648200" cy="2524125"/>
          </a:xfrm>
        </p:spPr>
        <p:txBody>
          <a:bodyPr/>
          <a:lstStyle/>
          <a:p>
            <a:pPr marL="0" indent="0" defTabSz="457200">
              <a:spcBef>
                <a:spcPts val="300"/>
              </a:spcBef>
              <a:spcAft>
                <a:spcPts val="300"/>
              </a:spcAft>
              <a:buClrTx/>
              <a:buNone/>
              <a:defRPr/>
            </a:pPr>
            <a:r>
              <a:rPr lang="en-US" sz="1400" b="1" dirty="0" smtClean="0">
                <a:solidFill>
                  <a:schemeClr val="tx1"/>
                </a:solidFill>
                <a:latin typeface="Arial" panose="020B0604020202020204" pitchFamily="34" charset="0"/>
              </a:rPr>
              <a:t>TMI </a:t>
            </a:r>
            <a:r>
              <a:rPr lang="en-US" sz="1400" b="1" dirty="0">
                <a:solidFill>
                  <a:schemeClr val="tx1"/>
                </a:solidFill>
                <a:latin typeface="Arial" panose="020B0604020202020204" pitchFamily="34" charset="0"/>
              </a:rPr>
              <a:t>Attribute Standardization (Completed Jun </a:t>
            </a:r>
            <a:r>
              <a:rPr lang="en-US" sz="1400" b="1" dirty="0" smtClean="0">
                <a:solidFill>
                  <a:schemeClr val="tx1"/>
                </a:solidFill>
                <a:latin typeface="Arial" panose="020B0604020202020204" pitchFamily="34" charset="0"/>
              </a:rPr>
              <a:t>2014)</a:t>
            </a:r>
          </a:p>
          <a:p>
            <a:pPr defTabSz="457200">
              <a:spcBef>
                <a:spcPts val="300"/>
              </a:spcBef>
              <a:spcAft>
                <a:spcPts val="300"/>
              </a:spcAft>
              <a:buClrTx/>
              <a:buFont typeface="Arial" panose="020B0604020202020204" pitchFamily="34" charset="0"/>
              <a:buChar char="•"/>
              <a:defRPr/>
            </a:pPr>
            <a:r>
              <a:rPr lang="en-US" sz="1200" dirty="0" smtClean="0">
                <a:solidFill>
                  <a:schemeClr val="tx1"/>
                </a:solidFill>
                <a:latin typeface="Arial" panose="020B0604020202020204" pitchFamily="34" charset="0"/>
              </a:rPr>
              <a:t>TMI </a:t>
            </a:r>
            <a:r>
              <a:rPr lang="en-US" sz="1200" dirty="0">
                <a:solidFill>
                  <a:schemeClr val="tx1"/>
                </a:solidFill>
                <a:latin typeface="Arial" panose="020B0604020202020204" pitchFamily="34" charset="0"/>
              </a:rPr>
              <a:t>Attribute Standardization Report (Completed Jun 2014)</a:t>
            </a:r>
          </a:p>
          <a:p>
            <a:pPr lvl="1" algn="just" defTabSz="457200">
              <a:spcBef>
                <a:spcPts val="300"/>
              </a:spcBef>
              <a:spcAft>
                <a:spcPts val="300"/>
              </a:spcAft>
              <a:buClrTx/>
              <a:buSzPct val="100000"/>
              <a:buFont typeface="Wingdings" panose="05000000000000000000" pitchFamily="2" charset="2"/>
              <a:buChar char="§"/>
              <a:defRPr/>
            </a:pPr>
            <a:r>
              <a:rPr lang="en-US" sz="1200" dirty="0">
                <a:solidFill>
                  <a:schemeClr val="tx1"/>
                </a:solidFill>
                <a:latin typeface="Arial" panose="020B0604020202020204" pitchFamily="34" charset="0"/>
              </a:rPr>
              <a:t>Conduct Research of TMIs (Completed Nov 2013)</a:t>
            </a:r>
          </a:p>
          <a:p>
            <a:pPr lvl="1" algn="just" defTabSz="457200">
              <a:spcBef>
                <a:spcPts val="300"/>
              </a:spcBef>
              <a:spcAft>
                <a:spcPts val="300"/>
              </a:spcAft>
              <a:buClrTx/>
              <a:buSzPct val="100000"/>
              <a:buFont typeface="Wingdings" panose="05000000000000000000" pitchFamily="2" charset="2"/>
              <a:buChar char="§"/>
              <a:defRPr/>
            </a:pPr>
            <a:r>
              <a:rPr lang="en-US" sz="1200" dirty="0">
                <a:solidFill>
                  <a:schemeClr val="tx1"/>
                </a:solidFill>
                <a:latin typeface="Arial" panose="020B0604020202020204" pitchFamily="34" charset="0"/>
              </a:rPr>
              <a:t>Develop TMI Taxonomy (Completed Jun 2014)</a:t>
            </a:r>
          </a:p>
          <a:p>
            <a:pPr marL="0" indent="0" defTabSz="457200">
              <a:spcBef>
                <a:spcPts val="300"/>
              </a:spcBef>
              <a:spcAft>
                <a:spcPts val="300"/>
              </a:spcAft>
              <a:buClrTx/>
              <a:buNone/>
              <a:defRPr/>
            </a:pPr>
            <a:r>
              <a:rPr lang="en-US" sz="1400" b="1" dirty="0" smtClean="0">
                <a:solidFill>
                  <a:srgbClr val="FF0000"/>
                </a:solidFill>
                <a:latin typeface="Arial" panose="020B0604020202020204" pitchFamily="34" charset="0"/>
              </a:rPr>
              <a:t>TMI </a:t>
            </a:r>
            <a:r>
              <a:rPr lang="en-US" sz="1400" b="1" dirty="0">
                <a:solidFill>
                  <a:srgbClr val="FF0000"/>
                </a:solidFill>
                <a:latin typeface="Arial" panose="020B0604020202020204" pitchFamily="34" charset="0"/>
              </a:rPr>
              <a:t>Attribute Standardization Requirements (TBD)</a:t>
            </a:r>
          </a:p>
          <a:p>
            <a:pPr marL="274320" algn="just" defTabSz="457200">
              <a:spcBef>
                <a:spcPts val="300"/>
              </a:spcBef>
              <a:spcAft>
                <a:spcPts val="300"/>
              </a:spcAft>
              <a:buClrTx/>
              <a:buFont typeface="Arial" panose="020B0604020202020204" pitchFamily="34" charset="0"/>
              <a:buChar char="•"/>
              <a:defRPr/>
            </a:pPr>
            <a:r>
              <a:rPr lang="en-US" sz="1200" dirty="0">
                <a:solidFill>
                  <a:srgbClr val="FF0000"/>
                </a:solidFill>
                <a:latin typeface="Arial" panose="020B0604020202020204" pitchFamily="34" charset="0"/>
              </a:rPr>
              <a:t>Develop TAS Requirements (TBD)</a:t>
            </a:r>
          </a:p>
          <a:p>
            <a:pPr lvl="1" defTabSz="457200">
              <a:spcBef>
                <a:spcPts val="300"/>
              </a:spcBef>
              <a:spcAft>
                <a:spcPts val="300"/>
              </a:spcAft>
              <a:buClrTx/>
              <a:buSzPct val="100000"/>
              <a:buFont typeface="Wingdings" panose="05000000000000000000" pitchFamily="2" charset="2"/>
              <a:buChar char="§"/>
              <a:defRPr/>
            </a:pPr>
            <a:r>
              <a:rPr lang="en-US" sz="1200" dirty="0">
                <a:solidFill>
                  <a:srgbClr val="FF0000"/>
                </a:solidFill>
                <a:latin typeface="Arial" panose="020B0604020202020204" pitchFamily="34" charset="0"/>
              </a:rPr>
              <a:t>Develop Initial Requirements (TBD)</a:t>
            </a:r>
          </a:p>
          <a:p>
            <a:pPr lvl="1" defTabSz="457200">
              <a:spcBef>
                <a:spcPts val="300"/>
              </a:spcBef>
              <a:spcAft>
                <a:spcPts val="300"/>
              </a:spcAft>
              <a:buClrTx/>
              <a:buSzPct val="100000"/>
              <a:buFont typeface="Wingdings" panose="05000000000000000000" pitchFamily="2" charset="2"/>
              <a:buChar char="§"/>
              <a:defRPr/>
            </a:pPr>
            <a:r>
              <a:rPr lang="en-US" sz="1200" dirty="0">
                <a:solidFill>
                  <a:srgbClr val="FF0000"/>
                </a:solidFill>
                <a:latin typeface="Arial" panose="020B0604020202020204" pitchFamily="34" charset="0"/>
              </a:rPr>
              <a:t>Coordinate with AJV Advanced Methods (TBD</a:t>
            </a:r>
            <a:r>
              <a:rPr lang="en-US" sz="1200" dirty="0" smtClean="0">
                <a:solidFill>
                  <a:srgbClr val="FF0000"/>
                </a:solidFill>
                <a:latin typeface="Arial" panose="020B0604020202020204" pitchFamily="34" charset="0"/>
              </a:rPr>
              <a:t>)</a:t>
            </a:r>
            <a:endParaRPr lang="en-US" sz="1200" dirty="0">
              <a:solidFill>
                <a:srgbClr val="FF0000"/>
              </a:solidFill>
              <a:latin typeface="Arial" panose="020B0604020202020204" pitchFamily="34" charset="0"/>
            </a:endParaRPr>
          </a:p>
        </p:txBody>
      </p:sp>
      <p:sp>
        <p:nvSpPr>
          <p:cNvPr id="33801" name="Content Placeholder 3"/>
          <p:cNvSpPr txBox="1">
            <a:spLocks/>
          </p:cNvSpPr>
          <p:nvPr/>
        </p:nvSpPr>
        <p:spPr bwMode="auto">
          <a:xfrm>
            <a:off x="4551363" y="633413"/>
            <a:ext cx="44227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spcBef>
                <a:spcPct val="20000"/>
              </a:spcBef>
              <a:buFont typeface="Arial" pitchFamily="34" charset="0"/>
              <a:buChar char="•"/>
              <a:defRPr sz="3200">
                <a:solidFill>
                  <a:schemeClr val="tx1"/>
                </a:solidFill>
                <a:latin typeface="Calibri" pitchFamily="34" charset="0"/>
              </a:defRPr>
            </a:lvl1pPr>
            <a:lvl2pPr marL="742950" indent="-285750" defTabSz="457200" eaLnBrk="0" hangingPunct="0">
              <a:spcBef>
                <a:spcPct val="20000"/>
              </a:spcBef>
              <a:buFont typeface="Arial" pitchFamily="34" charset="0"/>
              <a:buChar char="–"/>
              <a:defRPr sz="2800">
                <a:solidFill>
                  <a:schemeClr val="tx1"/>
                </a:solidFill>
                <a:latin typeface="Calibri" pitchFamily="34" charset="0"/>
              </a:defRPr>
            </a:lvl2pPr>
            <a:lvl3pPr marL="1143000" indent="-228600" defTabSz="457200" eaLnBrk="0" hangingPunct="0">
              <a:spcBef>
                <a:spcPct val="20000"/>
              </a:spcBef>
              <a:buFont typeface="Arial" pitchFamily="34" charset="0"/>
              <a:buChar char="•"/>
              <a:defRPr sz="2400">
                <a:solidFill>
                  <a:schemeClr val="tx1"/>
                </a:solidFill>
                <a:latin typeface="Calibri" pitchFamily="34" charset="0"/>
              </a:defRPr>
            </a:lvl3pPr>
            <a:lvl4pPr marL="1600200" indent="-228600" defTabSz="457200" eaLnBrk="0" hangingPunct="0">
              <a:spcBef>
                <a:spcPct val="20000"/>
              </a:spcBef>
              <a:buFont typeface="Arial" pitchFamily="34" charset="0"/>
              <a:buChar char="–"/>
              <a:defRPr sz="2000">
                <a:solidFill>
                  <a:schemeClr val="tx1"/>
                </a:solidFill>
                <a:latin typeface="Calibri" pitchFamily="34" charset="0"/>
              </a:defRPr>
            </a:lvl4pPr>
            <a:lvl5pPr marL="2057400" indent="-228600" defTabSz="457200" eaLnBrk="0" hangingPunct="0">
              <a:spcBef>
                <a:spcPct val="20000"/>
              </a:spcBef>
              <a:buFont typeface="Arial" pitchFamily="34" charset="0"/>
              <a:buChar char="»"/>
              <a:defRPr sz="2000">
                <a:solidFill>
                  <a:schemeClr val="tx1"/>
                </a:solidFill>
                <a:latin typeface="Calibri" pitchFamily="34" charset="0"/>
              </a:defRPr>
            </a:lvl5pPr>
            <a:lvl6pPr marL="25146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defTabSz="4572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ts val="600"/>
              </a:spcBef>
              <a:buFontTx/>
              <a:buChar char="•"/>
              <a:defRPr/>
            </a:pPr>
            <a:r>
              <a:rPr lang="en-US" sz="1400" dirty="0">
                <a:latin typeface="Arial" pitchFamily="34" charset="0"/>
                <a:cs typeface="Arial" charset="0"/>
              </a:rPr>
              <a:t>TAS research utilizes historical and current Traffic Management Initiative (TMI) data to define a system model in which TMI attributes are categorized in a manner that will facilitate real-time TMI information and feedback to NAS users, unified TMI modeling, post-event analysis, and continuous flight day evaluation.</a:t>
            </a:r>
          </a:p>
          <a:p>
            <a:pPr eaLnBrk="1" hangingPunct="1">
              <a:spcBef>
                <a:spcPts val="600"/>
              </a:spcBef>
              <a:buFontTx/>
              <a:buChar char="•"/>
              <a:defRPr/>
            </a:pPr>
            <a:r>
              <a:rPr lang="en-US" sz="1400" dirty="0">
                <a:latin typeface="Arial" pitchFamily="34" charset="0"/>
                <a:cs typeface="Arial" charset="0"/>
              </a:rPr>
              <a:t>This research will also result in standardized TMI entry, parsing, and tracking, by enhancing functionality currently provided by NTML.</a:t>
            </a:r>
          </a:p>
          <a:p>
            <a:pPr marL="0" indent="0" eaLnBrk="1" hangingPunct="1">
              <a:spcBef>
                <a:spcPts val="600"/>
              </a:spcBef>
              <a:spcAft>
                <a:spcPts val="600"/>
              </a:spcAft>
              <a:buFont typeface="Arial" pitchFamily="34" charset="0"/>
              <a:buNone/>
              <a:defRPr/>
            </a:pPr>
            <a:endParaRPr lang="en-US" altLang="en-US" sz="1400" dirty="0">
              <a:latin typeface="Arial" pitchFamily="34" charset="0"/>
              <a:cs typeface="Arial" charset="0"/>
            </a:endParaRPr>
          </a:p>
        </p:txBody>
      </p:sp>
      <p:graphicFrame>
        <p:nvGraphicFramePr>
          <p:cNvPr id="18" name="Group 66"/>
          <p:cNvGraphicFramePr>
            <a:graphicFrameLocks noGrp="1"/>
          </p:cNvGraphicFramePr>
          <p:nvPr>
            <p:extLst>
              <p:ext uri="{D42A27DB-BD31-4B8C-83A1-F6EECF244321}">
                <p14:modId xmlns:p14="http://schemas.microsoft.com/office/powerpoint/2010/main" val="1856254128"/>
              </p:ext>
            </p:extLst>
          </p:nvPr>
        </p:nvGraphicFramePr>
        <p:xfrm>
          <a:off x="238125" y="5203825"/>
          <a:ext cx="3752851" cy="511175"/>
        </p:xfrm>
        <a:graphic>
          <a:graphicData uri="http://schemas.openxmlformats.org/drawingml/2006/table">
            <a:tbl>
              <a:tblPr/>
              <a:tblGrid>
                <a:gridCol w="746714"/>
                <a:gridCol w="741455"/>
                <a:gridCol w="746714"/>
                <a:gridCol w="760737"/>
                <a:gridCol w="757231"/>
              </a:tblGrid>
              <a:tr h="1841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rgbClr val="FF0000"/>
                          </a:solidFill>
                          <a:effectLst/>
                          <a:latin typeface="Arial" charset="0"/>
                        </a:rPr>
                        <a:t>$290,000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pic>
        <p:nvPicPr>
          <p:cNvPr id="39967"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3675" y="617538"/>
            <a:ext cx="3768725" cy="281146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9968"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61AC4049-31D1-4CD0-A5EF-6FD0F9C8DF49}" type="slidenum">
              <a:rPr lang="en-US" altLang="en-US" sz="1200">
                <a:solidFill>
                  <a:srgbClr val="898989"/>
                </a:solidFill>
              </a:rPr>
              <a:pPr algn="r" eaLnBrk="1" hangingPunct="1"/>
              <a:t>17</a:t>
            </a:fld>
            <a:endParaRPr lang="en-US" altLang="en-US" sz="1200">
              <a:solidFill>
                <a:srgbClr val="898989"/>
              </a:solidFill>
            </a:endParaRPr>
          </a:p>
        </p:txBody>
      </p:sp>
      <p:sp>
        <p:nvSpPr>
          <p:cNvPr id="19" name="Content Placeholder 2"/>
          <p:cNvSpPr txBox="1">
            <a:spLocks/>
          </p:cNvSpPr>
          <p:nvPr/>
        </p:nvSpPr>
        <p:spPr bwMode="auto">
          <a:xfrm>
            <a:off x="76200" y="5738812"/>
            <a:ext cx="443230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342900" indent="-2857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marL="57150" lvl="1" indent="0" eaLnBrk="1" hangingPunct="1"/>
            <a:r>
              <a:rPr lang="en-US" altLang="en-US" sz="1200" i="1" dirty="0" smtClean="0">
                <a:latin typeface="Arial" pitchFamily="34" charset="0"/>
              </a:rPr>
              <a:t>* Proposed </a:t>
            </a:r>
            <a:r>
              <a:rPr lang="en-US" altLang="en-US" sz="1200" i="1" dirty="0">
                <a:latin typeface="Arial" pitchFamily="34" charset="0"/>
              </a:rPr>
              <a:t>follow-on funding identified in Research Plan</a:t>
            </a:r>
          </a:p>
          <a:p>
            <a:pPr marL="57150" lvl="1" indent="0" eaLnBrk="1" hangingPunct="1"/>
            <a:r>
              <a:rPr lang="en-US" altLang="en-US" sz="1200" i="1" dirty="0">
                <a:solidFill>
                  <a:srgbClr val="FF0000"/>
                </a:solidFill>
                <a:latin typeface="Arial" pitchFamily="34" charset="0"/>
              </a:rPr>
              <a:t>Red indicates contingent funding per PLA Appendix</a:t>
            </a:r>
          </a:p>
        </p:txBody>
      </p:sp>
    </p:spTree>
    <p:extLst>
      <p:ext uri="{BB962C8B-B14F-4D97-AF65-F5344CB8AC3E}">
        <p14:creationId xmlns:p14="http://schemas.microsoft.com/office/powerpoint/2010/main" val="2202706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2"/>
          </p:nvPr>
        </p:nvSpPr>
        <p:spPr bwMode="auto">
          <a:xfrm>
            <a:off x="457200" y="6356350"/>
            <a:ext cx="21336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l" fontAlgn="base">
              <a:spcBef>
                <a:spcPct val="0"/>
              </a:spcBef>
              <a:spcAft>
                <a:spcPct val="0"/>
              </a:spcAft>
              <a:defRPr/>
            </a:pPr>
            <a:fld id="{4E008F50-0D60-482B-B612-579785C07E72}" type="slidenum">
              <a:rPr lang="en-US" smtClean="0">
                <a:solidFill>
                  <a:srgbClr val="FFFFFF"/>
                </a:solidFill>
                <a:latin typeface="Arial" charset="0"/>
              </a:rPr>
              <a:pPr algn="l" fontAlgn="base">
                <a:spcBef>
                  <a:spcPct val="0"/>
                </a:spcBef>
                <a:spcAft>
                  <a:spcPct val="0"/>
                </a:spcAft>
                <a:defRPr/>
              </a:pPr>
              <a:t>2</a:t>
            </a:fld>
            <a:endParaRPr lang="en-US" dirty="0" smtClean="0">
              <a:solidFill>
                <a:srgbClr val="FFFFFF"/>
              </a:solidFill>
              <a:latin typeface="Arial" charset="0"/>
            </a:endParaRPr>
          </a:p>
        </p:txBody>
      </p:sp>
      <p:sp>
        <p:nvSpPr>
          <p:cNvPr id="25603" name="Rectangle 2"/>
          <p:cNvSpPr>
            <a:spLocks noGrp="1" noChangeArrowheads="1"/>
          </p:cNvSpPr>
          <p:nvPr>
            <p:ph type="title"/>
          </p:nvPr>
        </p:nvSpPr>
        <p:spPr>
          <a:xfrm>
            <a:off x="457200" y="76200"/>
            <a:ext cx="8229600" cy="1066800"/>
          </a:xfrm>
        </p:spPr>
        <p:txBody>
          <a:bodyPr/>
          <a:lstStyle/>
          <a:p>
            <a:pPr eaLnBrk="1" hangingPunct="1"/>
            <a:r>
              <a:rPr lang="en-US" altLang="en-US" sz="3600" dirty="0" smtClean="0"/>
              <a:t>PPT Portfolio Overview</a:t>
            </a:r>
          </a:p>
        </p:txBody>
      </p:sp>
      <p:sp>
        <p:nvSpPr>
          <p:cNvPr id="35844" name="Rectangle 3"/>
          <p:cNvSpPr>
            <a:spLocks noGrp="1" noChangeArrowheads="1"/>
          </p:cNvSpPr>
          <p:nvPr>
            <p:ph type="body" idx="1"/>
          </p:nvPr>
        </p:nvSpPr>
        <p:spPr>
          <a:xfrm>
            <a:off x="457200" y="1143000"/>
            <a:ext cx="8050213" cy="4391025"/>
          </a:xfrm>
        </p:spPr>
        <p:txBody>
          <a:bodyPr rtlCol="0">
            <a:normAutofit/>
          </a:bodyPr>
          <a:lstStyle/>
          <a:p>
            <a:pPr eaLnBrk="1" fontAlgn="auto" hangingPunct="1">
              <a:spcBef>
                <a:spcPts val="1200"/>
              </a:spcBef>
              <a:spcAft>
                <a:spcPts val="0"/>
              </a:spcAft>
              <a:buClr>
                <a:schemeClr val="tx1"/>
              </a:buClr>
              <a:defRPr/>
            </a:pPr>
            <a:r>
              <a:rPr lang="en-US" sz="2800" dirty="0" smtClean="0"/>
              <a:t>NAS Ops PPT for the FY2015 FAA budget process includes the following areas:</a:t>
            </a:r>
          </a:p>
          <a:p>
            <a:pPr lvl="1" eaLnBrk="1" fontAlgn="auto" hangingPunct="1">
              <a:spcBef>
                <a:spcPts val="1200"/>
              </a:spcBef>
              <a:spcAft>
                <a:spcPts val="0"/>
              </a:spcAft>
              <a:buClr>
                <a:schemeClr val="tx1"/>
              </a:buClr>
              <a:buSzPct val="100000"/>
              <a:buFont typeface="Wingdings" panose="05000000000000000000" pitchFamily="2" charset="2"/>
              <a:buChar char="§"/>
              <a:defRPr/>
            </a:pPr>
            <a:r>
              <a:rPr lang="en-US" dirty="0" smtClean="0"/>
              <a:t>Concept </a:t>
            </a:r>
            <a:r>
              <a:rPr lang="en-US" dirty="0" smtClean="0"/>
              <a:t>Development and Validation (CD&amp;V) activities </a:t>
            </a:r>
          </a:p>
          <a:p>
            <a:pPr lvl="1" eaLnBrk="1" fontAlgn="auto" hangingPunct="1">
              <a:spcBef>
                <a:spcPts val="1200"/>
              </a:spcBef>
              <a:spcAft>
                <a:spcPts val="0"/>
              </a:spcAft>
              <a:buClr>
                <a:schemeClr val="tx1"/>
              </a:buClr>
              <a:buSzPct val="100000"/>
              <a:buFont typeface="Wingdings" panose="05000000000000000000" pitchFamily="2" charset="2"/>
              <a:buChar char="§"/>
              <a:defRPr/>
            </a:pPr>
            <a:r>
              <a:rPr lang="en-US" dirty="0" smtClean="0"/>
              <a:t>OCVM Funding ended in FY14</a:t>
            </a:r>
          </a:p>
          <a:p>
            <a:pPr lvl="2" eaLnBrk="1" fontAlgn="auto" hangingPunct="1">
              <a:spcBef>
                <a:spcPts val="1200"/>
              </a:spcBef>
              <a:spcAft>
                <a:spcPts val="0"/>
              </a:spcAft>
              <a:buClr>
                <a:schemeClr val="tx1"/>
              </a:buClr>
              <a:defRPr/>
            </a:pPr>
            <a:r>
              <a:rPr lang="en-US" dirty="0" smtClean="0"/>
              <a:t>Future CD&amp;V activities must be tied to Portfolios</a:t>
            </a:r>
          </a:p>
          <a:p>
            <a:pPr lvl="2" eaLnBrk="1" fontAlgn="auto" hangingPunct="1">
              <a:spcBef>
                <a:spcPts val="1200"/>
              </a:spcBef>
              <a:spcAft>
                <a:spcPts val="0"/>
              </a:spcAft>
              <a:buClr>
                <a:schemeClr val="tx1"/>
              </a:buClr>
              <a:defRPr/>
            </a:pPr>
            <a:r>
              <a:rPr lang="en-US" dirty="0" smtClean="0"/>
              <a:t>FY16 proposed funding in Performance Based </a:t>
            </a:r>
            <a:r>
              <a:rPr lang="en-US" dirty="0" smtClean="0"/>
              <a:t>Navigation and </a:t>
            </a:r>
            <a:r>
              <a:rPr lang="en-US" dirty="0" smtClean="0"/>
              <a:t>Metroplex Portfolio (</a:t>
            </a:r>
            <a:r>
              <a:rPr lang="en-US" dirty="0" smtClean="0"/>
              <a:t>Optimized Route Capability, </a:t>
            </a:r>
            <a:r>
              <a:rPr lang="en-US" dirty="0" err="1" smtClean="0"/>
              <a:t>NextGen</a:t>
            </a:r>
            <a:r>
              <a:rPr lang="en-US" dirty="0" smtClean="0"/>
              <a:t> Trajectory Negotiation)</a:t>
            </a:r>
            <a:endParaRPr lang="en-US" dirty="0" smtClean="0"/>
          </a:p>
          <a:p>
            <a:pPr lvl="2" eaLnBrk="1" fontAlgn="auto" hangingPunct="1">
              <a:spcBef>
                <a:spcPts val="1200"/>
              </a:spcBef>
              <a:spcAft>
                <a:spcPts val="0"/>
              </a:spcAft>
              <a:buClr>
                <a:schemeClr val="tx1"/>
              </a:buClr>
              <a:defRPr/>
            </a:pPr>
            <a:r>
              <a:rPr lang="en-US" dirty="0" smtClean="0"/>
              <a:t>FY17 proposed funding in Separation Management </a:t>
            </a:r>
            <a:r>
              <a:rPr lang="en-US" dirty="0"/>
              <a:t>(</a:t>
            </a:r>
            <a:r>
              <a:rPr lang="en-US" dirty="0" smtClean="0"/>
              <a:t>TMI Attribute Standardization, Vertical </a:t>
            </a:r>
            <a:r>
              <a:rPr lang="en-US" dirty="0" smtClean="0"/>
              <a:t>Conformance Verification</a:t>
            </a:r>
            <a:r>
              <a:rPr lang="en-US" dirty="0" smtClean="0"/>
              <a:t>) </a:t>
            </a:r>
            <a:r>
              <a:rPr lang="en-US" dirty="0" smtClean="0"/>
              <a:t>and PBN Portfolios </a:t>
            </a:r>
            <a:r>
              <a:rPr lang="en-US" dirty="0"/>
              <a:t>(Optimized Route Capability, </a:t>
            </a:r>
            <a:r>
              <a:rPr lang="en-US" dirty="0" err="1"/>
              <a:t>NextGen</a:t>
            </a:r>
            <a:r>
              <a:rPr lang="en-US" dirty="0"/>
              <a:t> Trajectory Negotiation)</a:t>
            </a:r>
            <a:r>
              <a:rPr lang="en-US" dirty="0" smtClean="0"/>
              <a:t>	</a:t>
            </a:r>
          </a:p>
          <a:p>
            <a:pPr lvl="2" eaLnBrk="1" fontAlgn="auto" hangingPunct="1">
              <a:spcBef>
                <a:spcPts val="1200"/>
              </a:spcBef>
              <a:spcAft>
                <a:spcPts val="0"/>
              </a:spcAft>
              <a:buClr>
                <a:schemeClr val="tx1"/>
              </a:buClr>
              <a:defRPr/>
            </a:pPr>
            <a:r>
              <a:rPr lang="en-US" dirty="0" smtClean="0"/>
              <a:t>FY17 proposed funding in Improved Surface Operations Portfolio (Enhanced Services to Small Communities)</a:t>
            </a:r>
            <a:endParaRPr lang="en-US" dirty="0"/>
          </a:p>
          <a:p>
            <a:pPr marL="457200" lvl="1" indent="0" eaLnBrk="1" fontAlgn="auto" hangingPunct="1">
              <a:spcBef>
                <a:spcPts val="1200"/>
              </a:spcBef>
              <a:spcAft>
                <a:spcPts val="0"/>
              </a:spcAft>
              <a:buFont typeface="Arial" pitchFamily="34" charset="0"/>
              <a:buNone/>
              <a:defRPr/>
            </a:pPr>
            <a:endParaRPr lang="en-US" dirty="0" smtClean="0"/>
          </a:p>
        </p:txBody>
      </p:sp>
      <p:sp>
        <p:nvSpPr>
          <p:cNvPr id="25605"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2545F066-01D4-4FA8-86C2-73F3FA25375A}" type="slidenum">
              <a:rPr lang="en-US" altLang="en-US" sz="1200">
                <a:solidFill>
                  <a:srgbClr val="898989"/>
                </a:solidFill>
              </a:rPr>
              <a:pPr algn="r" eaLnBrk="1" hangingPunct="1"/>
              <a:t>2</a:t>
            </a:fld>
            <a:endParaRPr lang="en-US" altLang="en-US" sz="1200">
              <a:solidFill>
                <a:srgbClr val="898989"/>
              </a:solidFill>
            </a:endParaRPr>
          </a:p>
        </p:txBody>
      </p:sp>
    </p:spTree>
    <p:extLst>
      <p:ext uri="{BB962C8B-B14F-4D97-AF65-F5344CB8AC3E}">
        <p14:creationId xmlns:p14="http://schemas.microsoft.com/office/powerpoint/2010/main" val="33957838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304800" y="457200"/>
            <a:ext cx="8472488" cy="609600"/>
          </a:xfrm>
        </p:spPr>
        <p:txBody>
          <a:bodyPr/>
          <a:lstStyle/>
          <a:p>
            <a:pPr eaLnBrk="1" hangingPunct="1"/>
            <a:r>
              <a:rPr lang="en-US" altLang="en-US" sz="2800" b="1" dirty="0" smtClean="0"/>
              <a:t>PPT Financial Summary </a:t>
            </a:r>
          </a:p>
        </p:txBody>
      </p:sp>
      <p:graphicFrame>
        <p:nvGraphicFramePr>
          <p:cNvPr id="3206" name="Group 134"/>
          <p:cNvGraphicFramePr>
            <a:graphicFrameLocks noGrp="1"/>
          </p:cNvGraphicFramePr>
          <p:nvPr>
            <p:ph idx="1"/>
            <p:extLst>
              <p:ext uri="{D42A27DB-BD31-4B8C-83A1-F6EECF244321}">
                <p14:modId xmlns:p14="http://schemas.microsoft.com/office/powerpoint/2010/main" val="3578700862"/>
              </p:ext>
            </p:extLst>
          </p:nvPr>
        </p:nvGraphicFramePr>
        <p:xfrm>
          <a:off x="304800" y="1336695"/>
          <a:ext cx="8534401" cy="3024453"/>
        </p:xfrm>
        <a:graphic>
          <a:graphicData uri="http://schemas.openxmlformats.org/drawingml/2006/table">
            <a:tbl>
              <a:tblPr/>
              <a:tblGrid>
                <a:gridCol w="3352800"/>
                <a:gridCol w="774161"/>
                <a:gridCol w="881488"/>
                <a:gridCol w="881488"/>
                <a:gridCol w="881488"/>
                <a:gridCol w="881488"/>
                <a:gridCol w="881488"/>
              </a:tblGrid>
              <a:tr h="255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FY 13 Enacted</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FY 14 Enacted</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FY 15 Enacted</a:t>
                      </a:r>
                    </a:p>
                  </a:txBody>
                  <a:tcPr marR="0" marT="45744" marB="457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r>
              <a:tr h="255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Program Title</a:t>
                      </a: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In-House</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Contracts</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In-House</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Contracts</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In-House</a:t>
                      </a:r>
                    </a:p>
                  </a:txBody>
                  <a:tcPr marR="0" marT="45744" marB="4574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Contracts</a:t>
                      </a:r>
                    </a:p>
                  </a:txBody>
                  <a:tcPr marR="0" marT="45744" marB="4574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55929">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Base Program (RE&amp;D)</a:t>
                      </a: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Arial" charset="0"/>
                      </a:endParaRPr>
                    </a:p>
                  </a:txBody>
                  <a:tcPr marR="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chemeClr val="tx1"/>
                          </a:solidFill>
                          <a:effectLst/>
                          <a:latin typeface="Arial" charset="0"/>
                        </a:rPr>
                        <a:t>Base Program (F&amp;E)</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cap="none" normalizeH="0" baseline="0" dirty="0" smtClean="0">
                        <a:ln>
                          <a:noFill/>
                        </a:ln>
                        <a:solidFill>
                          <a:schemeClr val="tx1"/>
                        </a:solidFill>
                        <a:effectLst/>
                        <a:latin typeface="Arial" charset="0"/>
                      </a:endParaRP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96314">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Arial" charset="0"/>
                          <a:ea typeface="+mn-ea"/>
                          <a:cs typeface="+mn-cs"/>
                        </a:rPr>
                        <a:t>NextGen Program (F&amp;E)</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ndParaRPr>
                    </a:p>
                  </a:txBody>
                  <a:tcPr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kern="1200" cap="none" normalizeH="0" baseline="0" dirty="0" smtClean="0">
                        <a:ln>
                          <a:noFill/>
                        </a:ln>
                        <a:solidFill>
                          <a:schemeClr val="tx1"/>
                        </a:solidFill>
                        <a:effectLst/>
                        <a:latin typeface="+mn-lt"/>
                        <a:ea typeface="+mn-ea"/>
                        <a:cs typeface="+mn-cs"/>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53076">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Arial" charset="0"/>
                          <a:ea typeface="+mn-ea"/>
                          <a:cs typeface="+mn-cs"/>
                        </a:rPr>
                        <a:t>NextGen Ops Concept Validation</a:t>
                      </a:r>
                    </a:p>
                  </a:txBody>
                  <a:tcPr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  3,900,000</a:t>
                      </a: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mn-lt"/>
                          <a:ea typeface="+mn-ea"/>
                          <a:cs typeface="+mn-cs"/>
                        </a:rPr>
                        <a:t> </a:t>
                      </a:r>
                      <a:r>
                        <a:rPr kumimoji="0" lang="en-US" sz="1050" b="1" i="0" u="none" strike="noStrike" kern="1200" cap="none" normalizeH="0" baseline="0" dirty="0" smtClean="0">
                          <a:ln>
                            <a:noFill/>
                          </a:ln>
                          <a:solidFill>
                            <a:schemeClr val="tx1"/>
                          </a:solidFill>
                          <a:effectLst/>
                          <a:latin typeface="+mn-lt"/>
                          <a:ea typeface="+mn-ea"/>
                          <a:cs typeface="+mn-cs"/>
                        </a:rPr>
                        <a:t>4,700,000*</a:t>
                      </a: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    0</a:t>
                      </a:r>
                    </a:p>
                  </a:txBody>
                  <a:tcPr marR="13716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mn-lt"/>
                          <a:ea typeface="+mn-ea"/>
                          <a:cs typeface="+mn-cs"/>
                        </a:rPr>
                        <a:t>    0</a:t>
                      </a:r>
                    </a:p>
                  </a:txBody>
                  <a:tcPr marR="13716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1114">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F&amp;E Subtotal</a:t>
                      </a: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j-lt"/>
                        </a:rPr>
                        <a:t>3,900,000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mn-lt"/>
                          <a:ea typeface="+mn-ea"/>
                          <a:cs typeface="+mn-cs"/>
                        </a:rPr>
                        <a:t>4,700,000*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kern="1200" cap="none" normalizeH="0" baseline="0" dirty="0" smtClean="0">
                          <a:ln>
                            <a:noFill/>
                          </a:ln>
                          <a:solidFill>
                            <a:schemeClr val="tx1"/>
                          </a:solidFill>
                          <a:effectLst/>
                          <a:latin typeface="+mn-lt"/>
                          <a:ea typeface="+mn-ea"/>
                          <a:cs typeface="+mn-cs"/>
                        </a:rPr>
                        <a:t>0</a:t>
                      </a:r>
                    </a:p>
                  </a:txBody>
                  <a:tcPr marR="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9710">
                <a:tc>
                  <a:txBody>
                    <a:bodyPr/>
                    <a:lstStyle/>
                    <a:p>
                      <a:pPr marL="457200" marR="0" lvl="1" indent="0" algn="l"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cap="none" normalizeH="0" baseline="0" dirty="0" smtClean="0">
                        <a:ln>
                          <a:noFill/>
                        </a:ln>
                        <a:solidFill>
                          <a:schemeClr val="tx1"/>
                        </a:solidFill>
                        <a:effectLst/>
                        <a:latin typeface="Arial" charset="0"/>
                      </a:endParaRP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normalizeH="0" baseline="0" dirty="0" smtClean="0">
                        <a:ln>
                          <a:noFill/>
                        </a:ln>
                        <a:solidFill>
                          <a:schemeClr val="tx1"/>
                        </a:solidFill>
                        <a:effectLst/>
                        <a:latin typeface="+mn-lt"/>
                        <a:ea typeface="+mn-ea"/>
                        <a:cs typeface="+mn-cs"/>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normalizeH="0" baseline="0" dirty="0" smtClean="0">
                        <a:ln>
                          <a:noFill/>
                        </a:ln>
                        <a:solidFill>
                          <a:schemeClr val="tx1"/>
                        </a:solidFill>
                        <a:effectLst/>
                        <a:latin typeface="+mn-lt"/>
                        <a:ea typeface="+mn-ea"/>
                        <a:cs typeface="+mn-cs"/>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mn-lt"/>
                          <a:ea typeface="+mn-ea"/>
                          <a:cs typeface="+mn-cs"/>
                        </a:rPr>
                        <a:t>0</a:t>
                      </a:r>
                    </a:p>
                  </a:txBody>
                  <a:tcPr marR="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29710">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1" i="0" u="none" strike="noStrike" cap="none" normalizeH="0" baseline="0" dirty="0" smtClean="0">
                          <a:ln>
                            <a:noFill/>
                          </a:ln>
                          <a:solidFill>
                            <a:schemeClr val="tx1"/>
                          </a:solidFill>
                          <a:effectLst/>
                          <a:latin typeface="Arial" charset="0"/>
                        </a:rPr>
                        <a:t>PPT Total</a:t>
                      </a:r>
                    </a:p>
                  </a:txBody>
                  <a:tcPr marR="0" marT="45744" marB="45744"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mn-lt"/>
                          <a:ea typeface="+mn-ea"/>
                          <a:cs typeface="+mn-cs"/>
                        </a:rPr>
                        <a:t> 3,900,000</a:t>
                      </a:r>
                      <a:endParaRPr kumimoji="0" lang="en-US" sz="1050" b="1" i="0" u="none" strike="noStrike" kern="1200" cap="none" normalizeH="0" baseline="0" dirty="0" smtClean="0">
                        <a:ln>
                          <a:noFill/>
                        </a:ln>
                        <a:solidFill>
                          <a:schemeClr val="tx1"/>
                        </a:solidFill>
                        <a:effectLst/>
                        <a:latin typeface="+mn-lt"/>
                        <a:ea typeface="+mn-ea"/>
                        <a:cs typeface="+mn-cs"/>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50" b="0" i="0" u="none" strike="noStrike" cap="none" normalizeH="0" baseline="0" dirty="0" smtClean="0">
                        <a:ln>
                          <a:noFill/>
                        </a:ln>
                        <a:solidFill>
                          <a:schemeClr val="tx1"/>
                        </a:solidFill>
                        <a:effectLst/>
                        <a:latin typeface="+mj-lt"/>
                      </a:endParaRP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normalizeH="0" baseline="0" dirty="0" smtClean="0">
                          <a:ln>
                            <a:noFill/>
                          </a:ln>
                          <a:solidFill>
                            <a:schemeClr val="tx1"/>
                          </a:solidFill>
                          <a:effectLst/>
                          <a:latin typeface="+mn-lt"/>
                          <a:ea typeface="+mn-ea"/>
                          <a:cs typeface="+mn-cs"/>
                        </a:rPr>
                        <a:t>4,700,000*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mn-lt"/>
                        </a:rPr>
                        <a:t>0</a:t>
                      </a:r>
                    </a:p>
                  </a:txBody>
                  <a:tcPr marR="0" marT="45744" marB="45744"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mn-lt"/>
                          <a:ea typeface="+mn-ea"/>
                          <a:cs typeface="+mn-cs"/>
                        </a:rPr>
                        <a:t>0</a:t>
                      </a:r>
                    </a:p>
                  </a:txBody>
                  <a:tcPr marR="0" marT="45744" marB="45744"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2370"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049A038A-43AA-40AA-96F7-9DB796F11C2D}" type="slidenum">
              <a:rPr lang="en-US" smtClean="0">
                <a:solidFill>
                  <a:srgbClr val="FFFFFF"/>
                </a:solidFill>
                <a:latin typeface="Arial" charset="0"/>
              </a:rPr>
              <a:pPr fontAlgn="base">
                <a:spcBef>
                  <a:spcPct val="0"/>
                </a:spcBef>
                <a:spcAft>
                  <a:spcPct val="0"/>
                </a:spcAft>
                <a:defRPr/>
              </a:pPr>
              <a:t>3</a:t>
            </a:fld>
            <a:endParaRPr lang="en-US" dirty="0" smtClean="0">
              <a:solidFill>
                <a:srgbClr val="FFFFFF"/>
              </a:solidFill>
              <a:latin typeface="Arial" charset="0"/>
            </a:endParaRPr>
          </a:p>
        </p:txBody>
      </p:sp>
      <p:sp>
        <p:nvSpPr>
          <p:cNvPr id="26707"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0A3561CF-AAED-45DA-9DCA-66502C1EEA22}" type="slidenum">
              <a:rPr lang="en-US" altLang="en-US" sz="1200">
                <a:solidFill>
                  <a:srgbClr val="898989"/>
                </a:solidFill>
              </a:rPr>
              <a:pPr algn="r" eaLnBrk="1" hangingPunct="1"/>
              <a:t>3</a:t>
            </a:fld>
            <a:endParaRPr lang="en-US" altLang="en-US" sz="1200">
              <a:solidFill>
                <a:srgbClr val="898989"/>
              </a:solidFill>
            </a:endParaRPr>
          </a:p>
        </p:txBody>
      </p:sp>
      <p:sp>
        <p:nvSpPr>
          <p:cNvPr id="26708" name="Rectangle 3"/>
          <p:cNvSpPr>
            <a:spLocks noChangeArrowheads="1"/>
          </p:cNvSpPr>
          <p:nvPr/>
        </p:nvSpPr>
        <p:spPr bwMode="auto">
          <a:xfrm rot="10800000" flipV="1">
            <a:off x="304800" y="4947155"/>
            <a:ext cx="8610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*Approved to spend $2.2 M in FY14 PLA.  Remaining  funding  approval TBD based on FY16 funding availability</a:t>
            </a:r>
          </a:p>
        </p:txBody>
      </p:sp>
    </p:spTree>
    <p:extLst>
      <p:ext uri="{BB962C8B-B14F-4D97-AF65-F5344CB8AC3E}">
        <p14:creationId xmlns:p14="http://schemas.microsoft.com/office/powerpoint/2010/main" val="3990521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304800" y="533400"/>
            <a:ext cx="8472488" cy="609600"/>
          </a:xfrm>
        </p:spPr>
        <p:txBody>
          <a:bodyPr/>
          <a:lstStyle/>
          <a:p>
            <a:pPr eaLnBrk="1" hangingPunct="1"/>
            <a:r>
              <a:rPr lang="en-US" altLang="en-US" sz="2800" b="1" smtClean="0"/>
              <a:t>PPT 5-Year Financial Plan</a:t>
            </a:r>
          </a:p>
        </p:txBody>
      </p:sp>
      <p:graphicFrame>
        <p:nvGraphicFramePr>
          <p:cNvPr id="10243" name="Group 3"/>
          <p:cNvGraphicFramePr>
            <a:graphicFrameLocks noGrp="1"/>
          </p:cNvGraphicFramePr>
          <p:nvPr>
            <p:ph idx="1"/>
            <p:extLst>
              <p:ext uri="{D42A27DB-BD31-4B8C-83A1-F6EECF244321}">
                <p14:modId xmlns:p14="http://schemas.microsoft.com/office/powerpoint/2010/main" val="3358488936"/>
              </p:ext>
            </p:extLst>
          </p:nvPr>
        </p:nvGraphicFramePr>
        <p:xfrm>
          <a:off x="381000" y="1371600"/>
          <a:ext cx="8305800" cy="4216022"/>
        </p:xfrm>
        <a:graphic>
          <a:graphicData uri="http://schemas.openxmlformats.org/drawingml/2006/table">
            <a:tbl>
              <a:tblPr/>
              <a:tblGrid>
                <a:gridCol w="3429000"/>
                <a:gridCol w="1066800"/>
                <a:gridCol w="990600"/>
                <a:gridCol w="990600"/>
                <a:gridCol w="934803"/>
                <a:gridCol w="893997"/>
              </a:tblGrid>
              <a:tr h="256093">
                <a:tc rowSpan="2">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Program</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gridSpan="5">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Out-Year Contract Dollars (For Planning Purposes Only)</a:t>
                      </a:r>
                    </a:p>
                  </a:txBody>
                  <a:tcPr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51264">
                <a:tc vMerge="1">
                  <a:txBody>
                    <a:bodyPr/>
                    <a:lstStyle/>
                    <a:p>
                      <a:endParaRPr 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2015</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2016</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2017</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2018</a:t>
                      </a:r>
                    </a:p>
                  </a:txBody>
                  <a:tcPr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FY 2019</a:t>
                      </a: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alpha val="50000"/>
                      </a:schemeClr>
                    </a:solidFill>
                  </a:tcPr>
                </a:tc>
              </a:tr>
              <a:tr h="25609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50" b="1" i="0" u="none" strike="noStrike" cap="none" normalizeH="0" baseline="0" dirty="0" smtClean="0">
                          <a:ln>
                            <a:noFill/>
                          </a:ln>
                          <a:solidFill>
                            <a:schemeClr val="tx1"/>
                          </a:solidFill>
                          <a:effectLst/>
                          <a:latin typeface="Arial" charset="0"/>
                        </a:rPr>
                        <a:t>Base Program (RE&amp;D)</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NextGen Program (RE&amp;D)</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93">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RE&amp;D Subtotal</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560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Base Program (F&amp;E)</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2983">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1050" b="1" i="0" u="none" strike="noStrike" kern="1200" cap="none" spc="0" normalizeH="0" baseline="0" noProof="0" dirty="0" smtClean="0">
                          <a:ln>
                            <a:noFill/>
                          </a:ln>
                          <a:solidFill>
                            <a:srgbClr val="000000"/>
                          </a:solidFill>
                          <a:effectLst/>
                          <a:uLnTx/>
                          <a:uFillTx/>
                          <a:latin typeface="Arial" charset="0"/>
                          <a:ea typeface="+mn-ea"/>
                          <a:cs typeface="+mn-cs"/>
                        </a:rPr>
                        <a:t>NextGen  Program (F&amp;E)</a:t>
                      </a:r>
                    </a:p>
                  </a:txBody>
                  <a:tcPr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50" dirty="0"/>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50" dirty="0"/>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50" dirty="0"/>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lang="en-US" sz="1050" dirty="0"/>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5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625">
                <a:tc>
                  <a:txBody>
                    <a:bodyPr/>
                    <a:lstStyle/>
                    <a:p>
                      <a:pPr marL="457200" marR="0" lvl="1" indent="0" algn="l" defTabSz="914400" rtl="0" eaLnBrk="1" fontAlgn="base" latinLnBrk="0" hangingPunct="1">
                        <a:lnSpc>
                          <a:spcPct val="100000"/>
                        </a:lnSpc>
                        <a:spcBef>
                          <a:spcPct val="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NextGen Ops Concept Validation</a:t>
                      </a:r>
                    </a:p>
                  </a:txBody>
                  <a:tcPr marR="0" marT="45725" marB="45725"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537">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Separation Management (VCV, TAS)</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TBD</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TBD</a:t>
                      </a: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537">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Performance Based Navigation (ORC, NTN)</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TBD</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TBD</a:t>
                      </a: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537">
                <a:tc>
                  <a:txBody>
                    <a:bodyPr/>
                    <a:lstStyle/>
                    <a:p>
                      <a:pPr marL="457200" marR="0" lvl="1"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Improved Surface Operations (ESSC)</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0</a:t>
                      </a: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$2,000,000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$2,000,000</a:t>
                      </a: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	F&amp;E Subtotal</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$4,000,000</a:t>
                      </a: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$2,000,000</a:t>
                      </a: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537">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050" b="1" i="0" u="none" strike="noStrike" cap="none" normalizeH="0" baseline="0" dirty="0" smtClean="0">
                          <a:ln>
                            <a:noFill/>
                          </a:ln>
                          <a:solidFill>
                            <a:schemeClr val="tx1"/>
                          </a:solidFill>
                          <a:effectLst/>
                          <a:latin typeface="Arial" charset="0"/>
                        </a:rPr>
                        <a:t>PPT Total</a:t>
                      </a:r>
                    </a:p>
                  </a:txBody>
                  <a:tcPr marT="45722" marB="45722"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$4,000,000</a:t>
                      </a:r>
                      <a:endParaRPr kumimoji="0" lang="en-US" sz="1000" b="1" i="0" u="none" strike="noStrike" cap="none" normalizeH="0" baseline="0" dirty="0" smtClean="0">
                        <a:ln>
                          <a:noFill/>
                        </a:ln>
                        <a:solidFill>
                          <a:schemeClr val="tx1"/>
                        </a:solidFill>
                        <a:effectLst/>
                        <a:latin typeface="Arial" charset="0"/>
                      </a:endParaRP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$1,000,000</a:t>
                      </a:r>
                    </a:p>
                  </a:txBody>
                  <a:tcPr marR="137160" marT="45722" marB="4572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$2,000,000</a:t>
                      </a:r>
                    </a:p>
                  </a:txBody>
                  <a:tcPr marR="137160" marT="45722" marB="45722"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3389" name="Slide Number Placeholder 3"/>
          <p:cNvSpPr>
            <a:spLocks noGrp="1"/>
          </p:cNvSpPr>
          <p:nvPr>
            <p:ph type="sldNum" sz="quarter" idx="10"/>
          </p:nvPr>
        </p:nvSpPr>
        <p:spPr bwMode="auto">
          <a:xfrm>
            <a:off x="6553200" y="6245225"/>
            <a:ext cx="2133600" cy="47625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DCE9F085-33B0-4BC8-BEEE-DD734F7A7AC2}" type="slidenum">
              <a:rPr lang="en-US" smtClean="0">
                <a:solidFill>
                  <a:srgbClr val="FFFFFF"/>
                </a:solidFill>
                <a:latin typeface="Arial" charset="0"/>
              </a:rPr>
              <a:pPr fontAlgn="base">
                <a:spcBef>
                  <a:spcPct val="0"/>
                </a:spcBef>
                <a:spcAft>
                  <a:spcPct val="0"/>
                </a:spcAft>
                <a:defRPr/>
              </a:pPr>
              <a:t>4</a:t>
            </a:fld>
            <a:endParaRPr lang="en-US" dirty="0" smtClean="0">
              <a:solidFill>
                <a:srgbClr val="FFFFFF"/>
              </a:solidFill>
              <a:latin typeface="Arial" charset="0"/>
            </a:endParaRPr>
          </a:p>
        </p:txBody>
      </p:sp>
      <p:sp>
        <p:nvSpPr>
          <p:cNvPr id="27747"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7685CAA8-8130-4BA3-87C7-540E22500593}" type="slidenum">
              <a:rPr lang="en-US" altLang="en-US" sz="1200">
                <a:solidFill>
                  <a:srgbClr val="898989"/>
                </a:solidFill>
              </a:rPr>
              <a:pPr algn="r" eaLnBrk="1" hangingPunct="1"/>
              <a:t>4</a:t>
            </a:fld>
            <a:endParaRPr lang="en-US" altLang="en-US" sz="1200">
              <a:solidFill>
                <a:srgbClr val="898989"/>
              </a:solidFill>
            </a:endParaRPr>
          </a:p>
        </p:txBody>
      </p:sp>
    </p:spTree>
    <p:extLst>
      <p:ext uri="{BB962C8B-B14F-4D97-AF65-F5344CB8AC3E}">
        <p14:creationId xmlns:p14="http://schemas.microsoft.com/office/powerpoint/2010/main" val="4348099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509151-91A9-42CF-8902-E823A4381E9B}" type="slidenum">
              <a:rPr lang="en-US" smtClean="0"/>
              <a:pPr>
                <a:defRPr/>
              </a:pPr>
              <a:t>5</a:t>
            </a:fld>
            <a:endParaRPr lang="en-US" dirty="0"/>
          </a:p>
        </p:txBody>
      </p:sp>
      <p:sp>
        <p:nvSpPr>
          <p:cNvPr id="6" name="Subtitle 2"/>
          <p:cNvSpPr txBox="1">
            <a:spLocks/>
          </p:cNvSpPr>
          <p:nvPr/>
        </p:nvSpPr>
        <p:spPr bwMode="auto">
          <a:xfrm>
            <a:off x="685800" y="762000"/>
            <a:ext cx="82296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dirty="0" smtClean="0">
                <a:solidFill>
                  <a:schemeClr val="tx1"/>
                </a:solidFill>
              </a:rPr>
              <a:t>FY14 Accomplishments</a:t>
            </a:r>
          </a:p>
          <a:p>
            <a:pPr marL="457200" indent="-457200" eaLnBrk="1" fontAlgn="auto" hangingPunct="1">
              <a:spcAft>
                <a:spcPts val="0"/>
              </a:spcAft>
              <a:buClrTx/>
              <a:buFont typeface="Arial" pitchFamily="34" charset="0"/>
              <a:buChar char="•"/>
              <a:defRPr/>
            </a:pPr>
            <a:r>
              <a:rPr lang="en-US" sz="1700" dirty="0" smtClean="0">
                <a:solidFill>
                  <a:schemeClr val="tx1"/>
                </a:solidFill>
              </a:rPr>
              <a:t>UAS Functional Analysis/Operational Requirements Report 11/1/2013</a:t>
            </a:r>
          </a:p>
          <a:p>
            <a:pPr marL="457200" indent="-457200" eaLnBrk="1" fontAlgn="auto" hangingPunct="1">
              <a:spcAft>
                <a:spcPts val="0"/>
              </a:spcAft>
              <a:buClrTx/>
              <a:buFont typeface="Arial" pitchFamily="34" charset="0"/>
              <a:buChar char="•"/>
              <a:defRPr/>
            </a:pPr>
            <a:r>
              <a:rPr lang="en-US" sz="1700" dirty="0" smtClean="0">
                <a:solidFill>
                  <a:schemeClr val="tx1"/>
                </a:solidFill>
              </a:rPr>
              <a:t>Deliver Report on NAS benefits of improved departure predictions 11/1/2013</a:t>
            </a:r>
          </a:p>
          <a:p>
            <a:pPr marL="457200" indent="-457200" eaLnBrk="1" fontAlgn="auto" hangingPunct="1">
              <a:spcAft>
                <a:spcPts val="0"/>
              </a:spcAft>
              <a:buClrTx/>
              <a:buFont typeface="Arial" pitchFamily="34" charset="0"/>
              <a:buChar char="•"/>
              <a:defRPr/>
            </a:pPr>
            <a:r>
              <a:rPr lang="nn-NO" sz="1700" dirty="0" smtClean="0">
                <a:solidFill>
                  <a:schemeClr val="tx1"/>
                </a:solidFill>
              </a:rPr>
              <a:t>Dynamic Network Analysis (DNA) Model 12/1/2013</a:t>
            </a:r>
          </a:p>
          <a:p>
            <a:pPr marL="457200" indent="-457200" eaLnBrk="1" fontAlgn="auto" hangingPunct="1">
              <a:spcAft>
                <a:spcPts val="0"/>
              </a:spcAft>
              <a:buClrTx/>
              <a:buFont typeface="Arial" pitchFamily="34" charset="0"/>
              <a:buChar char="•"/>
              <a:defRPr/>
            </a:pPr>
            <a:r>
              <a:rPr lang="en-US" sz="1700" dirty="0" smtClean="0">
                <a:solidFill>
                  <a:schemeClr val="tx1"/>
                </a:solidFill>
              </a:rPr>
              <a:t>ORC Functional Research Assessment Report 12/1/2013</a:t>
            </a:r>
          </a:p>
          <a:p>
            <a:pPr marL="457200" indent="-457200" eaLnBrk="1" fontAlgn="auto" hangingPunct="1">
              <a:spcAft>
                <a:spcPts val="0"/>
              </a:spcAft>
              <a:buClrTx/>
              <a:buFont typeface="Arial" pitchFamily="34" charset="0"/>
              <a:buChar char="•"/>
              <a:defRPr/>
            </a:pPr>
            <a:r>
              <a:rPr lang="en-US" sz="1700" dirty="0" smtClean="0">
                <a:solidFill>
                  <a:schemeClr val="tx1"/>
                </a:solidFill>
              </a:rPr>
              <a:t>Concept of Operations for </a:t>
            </a:r>
            <a:r>
              <a:rPr lang="en-US" sz="1700" dirty="0" err="1" smtClean="0">
                <a:solidFill>
                  <a:schemeClr val="tx1"/>
                </a:solidFill>
              </a:rPr>
              <a:t>Datalink</a:t>
            </a:r>
            <a:r>
              <a:rPr lang="en-US" sz="1700" dirty="0" smtClean="0">
                <a:solidFill>
                  <a:schemeClr val="tx1"/>
                </a:solidFill>
              </a:rPr>
              <a:t> of Complex PBN Clearances (Dynamic RNP) 4/1/2014</a:t>
            </a:r>
          </a:p>
          <a:p>
            <a:pPr marL="457200" indent="-457200" eaLnBrk="1" fontAlgn="auto" hangingPunct="1">
              <a:spcAft>
                <a:spcPts val="0"/>
              </a:spcAft>
              <a:buClrTx/>
              <a:buFont typeface="Arial" pitchFamily="34" charset="0"/>
              <a:buChar char="•"/>
              <a:defRPr/>
            </a:pPr>
            <a:r>
              <a:rPr lang="en-US" sz="1700" dirty="0" err="1" smtClean="0">
                <a:solidFill>
                  <a:schemeClr val="tx1"/>
                </a:solidFill>
              </a:rPr>
              <a:t>Datalink</a:t>
            </a:r>
            <a:r>
              <a:rPr lang="en-US" sz="1700" dirty="0" smtClean="0">
                <a:solidFill>
                  <a:schemeClr val="tx1"/>
                </a:solidFill>
              </a:rPr>
              <a:t> of Complex PBN Clearances (Dynamic RNP) White Paper 4/1/2014</a:t>
            </a:r>
          </a:p>
          <a:p>
            <a:pPr marL="457200" indent="-457200" eaLnBrk="1" fontAlgn="auto" hangingPunct="1">
              <a:spcAft>
                <a:spcPts val="0"/>
              </a:spcAft>
              <a:buClrTx/>
              <a:buFont typeface="Arial" pitchFamily="34" charset="0"/>
              <a:buChar char="•"/>
              <a:defRPr/>
            </a:pPr>
            <a:r>
              <a:rPr lang="en-US" sz="1700" dirty="0" smtClean="0">
                <a:solidFill>
                  <a:schemeClr val="tx1"/>
                </a:solidFill>
              </a:rPr>
              <a:t>Deliver Bayesian Belief Network (BBN) of NAS Model 6/1/2014</a:t>
            </a:r>
          </a:p>
          <a:p>
            <a:pPr marL="457200" indent="-457200" eaLnBrk="1" fontAlgn="auto" hangingPunct="1">
              <a:spcAft>
                <a:spcPts val="0"/>
              </a:spcAft>
              <a:buClrTx/>
              <a:buFont typeface="Arial" pitchFamily="34" charset="0"/>
              <a:buChar char="•"/>
              <a:defRPr/>
            </a:pPr>
            <a:r>
              <a:rPr lang="en-US" sz="1700" dirty="0" smtClean="0">
                <a:solidFill>
                  <a:schemeClr val="tx1"/>
                </a:solidFill>
              </a:rPr>
              <a:t>TMI Attribute Standardization Report 6/1/2014</a:t>
            </a:r>
          </a:p>
          <a:p>
            <a:pPr marL="457200" indent="-457200" eaLnBrk="1" fontAlgn="auto" hangingPunct="1">
              <a:spcAft>
                <a:spcPts val="0"/>
              </a:spcAft>
              <a:buClrTx/>
              <a:buFont typeface="Arial" pitchFamily="34" charset="0"/>
              <a:buChar char="•"/>
              <a:defRPr/>
            </a:pPr>
            <a:r>
              <a:rPr lang="en-US" sz="1700" dirty="0" smtClean="0">
                <a:solidFill>
                  <a:schemeClr val="tx1"/>
                </a:solidFill>
              </a:rPr>
              <a:t>SVO Concept of Operations in the NAS 6/1/2014</a:t>
            </a:r>
          </a:p>
          <a:p>
            <a:pPr marL="457200" indent="-457200" eaLnBrk="1" fontAlgn="auto" hangingPunct="1">
              <a:spcAft>
                <a:spcPts val="0"/>
              </a:spcAft>
              <a:buClrTx/>
              <a:buFont typeface="Arial" pitchFamily="34" charset="0"/>
              <a:buChar char="•"/>
              <a:defRPr/>
            </a:pPr>
            <a:r>
              <a:rPr lang="en-US" sz="1700" dirty="0" smtClean="0">
                <a:solidFill>
                  <a:schemeClr val="tx1"/>
                </a:solidFill>
              </a:rPr>
              <a:t>NTN Concept of Operations 7/1/2014</a:t>
            </a:r>
          </a:p>
          <a:p>
            <a:pPr marL="457200" indent="-457200" eaLnBrk="1" fontAlgn="auto" hangingPunct="1">
              <a:spcAft>
                <a:spcPts val="0"/>
              </a:spcAft>
              <a:buClrTx/>
              <a:buFont typeface="Arial" pitchFamily="34" charset="0"/>
              <a:buChar char="•"/>
              <a:defRPr/>
            </a:pPr>
            <a:r>
              <a:rPr lang="en-US" sz="1700" dirty="0" smtClean="0">
                <a:solidFill>
                  <a:schemeClr val="tx1"/>
                </a:solidFill>
              </a:rPr>
              <a:t>Final Requirements Document for One Additional Type of Space Vehicle Operations 8/1/2014</a:t>
            </a:r>
          </a:p>
          <a:p>
            <a:pPr marL="457200" indent="-457200" eaLnBrk="1" fontAlgn="auto" hangingPunct="1">
              <a:spcAft>
                <a:spcPts val="0"/>
              </a:spcAft>
              <a:buClrTx/>
              <a:buFont typeface="Arial" pitchFamily="34" charset="0"/>
              <a:buChar char="•"/>
              <a:defRPr/>
            </a:pPr>
            <a:r>
              <a:rPr lang="en-US" sz="1700" dirty="0" smtClean="0">
                <a:solidFill>
                  <a:schemeClr val="tx1"/>
                </a:solidFill>
              </a:rPr>
              <a:t>Leesburg Remote Towers Procedure Development Report 8/1/2014</a:t>
            </a:r>
          </a:p>
          <a:p>
            <a:pPr marL="457200" indent="-457200" eaLnBrk="1" fontAlgn="auto" hangingPunct="1">
              <a:spcAft>
                <a:spcPts val="0"/>
              </a:spcAft>
              <a:buClrTx/>
              <a:buFont typeface="Arial" pitchFamily="34" charset="0"/>
              <a:buChar char="•"/>
              <a:defRPr/>
            </a:pPr>
            <a:r>
              <a:rPr lang="en-US" sz="1700" dirty="0" smtClean="0">
                <a:solidFill>
                  <a:schemeClr val="tx1"/>
                </a:solidFill>
              </a:rPr>
              <a:t>Integrated NAS/SVO Simulation Model 10/1/2014</a:t>
            </a:r>
          </a:p>
          <a:p>
            <a:pPr eaLnBrk="1" fontAlgn="auto" hangingPunct="1">
              <a:spcAft>
                <a:spcPts val="0"/>
              </a:spcAft>
              <a:defRPr/>
            </a:pPr>
            <a:endParaRPr lang="en-US" sz="1600" dirty="0" smtClean="0">
              <a:solidFill>
                <a:schemeClr val="tx1"/>
              </a:solidFill>
            </a:endParaRPr>
          </a:p>
          <a:p>
            <a:pPr marL="457200" indent="-457200" eaLnBrk="1" fontAlgn="auto" hangingPunct="1">
              <a:spcAft>
                <a:spcPts val="0"/>
              </a:spcAft>
              <a:buFont typeface="Arial" pitchFamily="34" charset="0"/>
              <a:buChar char="•"/>
              <a:defRPr/>
            </a:pPr>
            <a:endParaRPr lang="en-US" sz="1600" dirty="0" smtClean="0">
              <a:solidFill>
                <a:schemeClr val="tx1"/>
              </a:solidFill>
            </a:endParaRPr>
          </a:p>
        </p:txBody>
      </p:sp>
    </p:spTree>
    <p:extLst>
      <p:ext uri="{BB962C8B-B14F-4D97-AF65-F5344CB8AC3E}">
        <p14:creationId xmlns:p14="http://schemas.microsoft.com/office/powerpoint/2010/main" val="4209494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509151-91A9-42CF-8902-E823A4381E9B}" type="slidenum">
              <a:rPr lang="en-US" smtClean="0"/>
              <a:pPr>
                <a:defRPr/>
              </a:pPr>
              <a:t>6</a:t>
            </a:fld>
            <a:endParaRPr lang="en-US" dirty="0"/>
          </a:p>
        </p:txBody>
      </p:sp>
      <p:sp>
        <p:nvSpPr>
          <p:cNvPr id="3" name="Subtitle 2"/>
          <p:cNvSpPr txBox="1">
            <a:spLocks/>
          </p:cNvSpPr>
          <p:nvPr/>
        </p:nvSpPr>
        <p:spPr bwMode="auto">
          <a:xfrm>
            <a:off x="685800" y="685800"/>
            <a:ext cx="792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dirty="0">
                <a:solidFill>
                  <a:schemeClr val="tx1"/>
                </a:solidFill>
              </a:rPr>
              <a:t>FY15 Accomplishments</a:t>
            </a:r>
          </a:p>
          <a:p>
            <a:pPr eaLnBrk="1" fontAlgn="auto" hangingPunct="1">
              <a:spcAft>
                <a:spcPts val="0"/>
              </a:spcAft>
              <a:buClrTx/>
              <a:buFont typeface="Arial" pitchFamily="34" charset="0"/>
              <a:buChar char="•"/>
              <a:defRPr/>
            </a:pPr>
            <a:r>
              <a:rPr lang="en-US" sz="1700" dirty="0">
                <a:solidFill>
                  <a:schemeClr val="tx1"/>
                </a:solidFill>
              </a:rPr>
              <a:t>VCV Operational Improvement Assessment 12/1/2014</a:t>
            </a:r>
          </a:p>
          <a:p>
            <a:pPr eaLnBrk="1" fontAlgn="auto" hangingPunct="1">
              <a:spcAft>
                <a:spcPts val="0"/>
              </a:spcAft>
              <a:buClrTx/>
              <a:buFont typeface="Arial" pitchFamily="34" charset="0"/>
              <a:buChar char="•"/>
              <a:defRPr/>
            </a:pPr>
            <a:r>
              <a:rPr lang="en-US" sz="1700" dirty="0">
                <a:solidFill>
                  <a:schemeClr val="tx1"/>
                </a:solidFill>
              </a:rPr>
              <a:t>Negotiate a Memorandum of Understanding with Virginia Small Air Transportation System (VSATS) 1/31/15</a:t>
            </a:r>
          </a:p>
          <a:p>
            <a:pPr eaLnBrk="1" fontAlgn="auto" hangingPunct="1">
              <a:spcAft>
                <a:spcPts val="0"/>
              </a:spcAft>
              <a:buClrTx/>
              <a:buFont typeface="Arial" pitchFamily="34" charset="0"/>
              <a:buChar char="•"/>
              <a:defRPr/>
            </a:pPr>
            <a:r>
              <a:rPr lang="en-US" sz="1700" dirty="0">
                <a:solidFill>
                  <a:schemeClr val="tx1"/>
                </a:solidFill>
              </a:rPr>
              <a:t>Completed End-to-End Operational Description for Dynamic RNP / Update to Dynamic RNP Concept  (Worked with RTCA SC 214 / EUROCAE WG-78) 1/28/15</a:t>
            </a:r>
          </a:p>
          <a:p>
            <a:pPr marL="0" indent="0" eaLnBrk="1" fontAlgn="auto" hangingPunct="1">
              <a:spcAft>
                <a:spcPts val="0"/>
              </a:spcAft>
              <a:buClrTx/>
              <a:buNone/>
              <a:defRPr/>
            </a:pPr>
            <a:r>
              <a:rPr lang="en-US" dirty="0" smtClean="0">
                <a:solidFill>
                  <a:schemeClr val="tx1"/>
                </a:solidFill>
              </a:rPr>
              <a:t>FY15 Planned Activities</a:t>
            </a:r>
          </a:p>
          <a:p>
            <a:pPr eaLnBrk="1" fontAlgn="auto" hangingPunct="1">
              <a:spcAft>
                <a:spcPts val="0"/>
              </a:spcAft>
              <a:buClrTx/>
              <a:buFont typeface="Arial" pitchFamily="34" charset="0"/>
              <a:buChar char="•"/>
              <a:defRPr/>
            </a:pPr>
            <a:r>
              <a:rPr lang="en-US" sz="1700" dirty="0" smtClean="0">
                <a:solidFill>
                  <a:schemeClr val="tx1"/>
                </a:solidFill>
              </a:rPr>
              <a:t>Based upon MOU, complete FAA work plan for the engagement with Virginia Small Air Transportation System (VSATS) demonstration 3/31/15 </a:t>
            </a:r>
          </a:p>
          <a:p>
            <a:pPr eaLnBrk="1" fontAlgn="auto" hangingPunct="1">
              <a:spcAft>
                <a:spcPts val="0"/>
              </a:spcAft>
              <a:buClrTx/>
              <a:buFont typeface="Arial" pitchFamily="34" charset="0"/>
              <a:buChar char="•"/>
              <a:defRPr/>
            </a:pPr>
            <a:r>
              <a:rPr lang="en-US" sz="1700" dirty="0" smtClean="0">
                <a:solidFill>
                  <a:schemeClr val="tx1"/>
                </a:solidFill>
              </a:rPr>
              <a:t>Update concept for integrated UAS operations in Class A and B airspace to further develop operational requirements for both the FAA and UAS operators 8/31/2015</a:t>
            </a:r>
          </a:p>
          <a:p>
            <a:pPr eaLnBrk="1" fontAlgn="auto" hangingPunct="1">
              <a:spcAft>
                <a:spcPts val="0"/>
              </a:spcAft>
              <a:buClrTx/>
              <a:buFont typeface="Arial" pitchFamily="34" charset="0"/>
              <a:buChar char="•"/>
              <a:defRPr/>
            </a:pPr>
            <a:r>
              <a:rPr lang="en-US" sz="1700" dirty="0" smtClean="0">
                <a:solidFill>
                  <a:schemeClr val="tx1"/>
                </a:solidFill>
              </a:rPr>
              <a:t>Complete Trajectory Operations (</a:t>
            </a:r>
            <a:r>
              <a:rPr lang="en-US" sz="1700" dirty="0" err="1" smtClean="0">
                <a:solidFill>
                  <a:schemeClr val="tx1"/>
                </a:solidFill>
              </a:rPr>
              <a:t>TOps</a:t>
            </a:r>
            <a:r>
              <a:rPr lang="en-US" sz="1700" dirty="0" smtClean="0">
                <a:solidFill>
                  <a:schemeClr val="tx1"/>
                </a:solidFill>
              </a:rPr>
              <a:t>) Simulation Plan Scenarios 9/30/2015</a:t>
            </a:r>
          </a:p>
          <a:p>
            <a:pPr eaLnBrk="1" fontAlgn="auto" hangingPunct="1">
              <a:spcAft>
                <a:spcPts val="0"/>
              </a:spcAft>
              <a:buClrTx/>
              <a:buFont typeface="Arial" pitchFamily="34" charset="0"/>
              <a:buChar char="•"/>
              <a:defRPr/>
            </a:pPr>
            <a:r>
              <a:rPr lang="en-US" sz="1700" dirty="0" smtClean="0">
                <a:solidFill>
                  <a:schemeClr val="tx1"/>
                </a:solidFill>
              </a:rPr>
              <a:t>Final Requirements Document for Second Additional Type of Space Vehicle Operations 10/1/2015</a:t>
            </a:r>
          </a:p>
          <a:p>
            <a:pPr eaLnBrk="1" fontAlgn="auto" hangingPunct="1">
              <a:spcAft>
                <a:spcPts val="0"/>
              </a:spcAft>
              <a:buClrTx/>
              <a:buFont typeface="Arial" pitchFamily="34" charset="0"/>
              <a:buChar char="•"/>
              <a:defRPr/>
            </a:pPr>
            <a:r>
              <a:rPr lang="en-US" sz="1700" dirty="0" smtClean="0">
                <a:solidFill>
                  <a:schemeClr val="tx1"/>
                </a:solidFill>
              </a:rPr>
              <a:t>ORC Initial Integration Analysis/Model Development Report 11/1/2015</a:t>
            </a:r>
          </a:p>
          <a:p>
            <a:pPr eaLnBrk="1" fontAlgn="auto" hangingPunct="1">
              <a:spcAft>
                <a:spcPts val="0"/>
              </a:spcAft>
              <a:buFont typeface="Arial" pitchFamily="34" charset="0"/>
              <a:buChar char="•"/>
              <a:defRPr/>
            </a:pPr>
            <a:endParaRPr lang="en-US" sz="1700" dirty="0" smtClean="0">
              <a:solidFill>
                <a:schemeClr val="tx1"/>
              </a:solidFill>
            </a:endParaRPr>
          </a:p>
        </p:txBody>
      </p:sp>
    </p:spTree>
    <p:extLst>
      <p:ext uri="{BB962C8B-B14F-4D97-AF65-F5344CB8AC3E}">
        <p14:creationId xmlns:p14="http://schemas.microsoft.com/office/powerpoint/2010/main" val="1680653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9509151-91A9-42CF-8902-E823A4381E9B}" type="slidenum">
              <a:rPr lang="en-US" smtClean="0"/>
              <a:pPr>
                <a:defRPr/>
              </a:pPr>
              <a:t>7</a:t>
            </a:fld>
            <a:endParaRPr lang="en-US" dirty="0"/>
          </a:p>
        </p:txBody>
      </p:sp>
      <p:sp>
        <p:nvSpPr>
          <p:cNvPr id="3" name="Subtitle 2"/>
          <p:cNvSpPr txBox="1">
            <a:spLocks/>
          </p:cNvSpPr>
          <p:nvPr/>
        </p:nvSpPr>
        <p:spPr bwMode="auto">
          <a:xfrm>
            <a:off x="762000" y="609600"/>
            <a:ext cx="82296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Autofit/>
          </a:bodyPr>
          <a:lstStyle>
            <a:lvl1pPr marL="342900" indent="-342900" algn="l" defTabSz="457200" rtl="0" eaLnBrk="0" fontAlgn="base" hangingPunct="0">
              <a:spcBef>
                <a:spcPct val="20000"/>
              </a:spcBef>
              <a:spcAft>
                <a:spcPct val="0"/>
              </a:spcAft>
              <a:buClr>
                <a:srgbClr val="9BBB59"/>
              </a:buClr>
              <a:buFont typeface="Arial" charset="0"/>
              <a:buChar char="•"/>
              <a:defRPr sz="2800" kern="1200">
                <a:solidFill>
                  <a:srgbClr val="7F7F7F"/>
                </a:solidFill>
                <a:latin typeface="Arial"/>
                <a:ea typeface="+mn-ea"/>
                <a:cs typeface="Arial"/>
              </a:defRPr>
            </a:lvl1pPr>
            <a:lvl2pPr marL="742950" indent="-285750" algn="l" defTabSz="457200" rtl="0" eaLnBrk="0" fontAlgn="base" hangingPunct="0">
              <a:spcBef>
                <a:spcPct val="20000"/>
              </a:spcBef>
              <a:spcAft>
                <a:spcPct val="0"/>
              </a:spcAft>
              <a:buClr>
                <a:srgbClr val="CC9933"/>
              </a:buClr>
              <a:buSzPct val="50000"/>
              <a:buFont typeface="Wingdings" pitchFamily="2" charset="2"/>
              <a:buChar char=""/>
              <a:defRPr sz="2400" kern="1200">
                <a:solidFill>
                  <a:srgbClr val="7F7F7F"/>
                </a:solidFill>
                <a:latin typeface="Arial"/>
                <a:ea typeface="+mn-ea"/>
                <a:cs typeface="Arial"/>
              </a:defRPr>
            </a:lvl2pPr>
            <a:lvl3pPr marL="1143000" indent="-228600" algn="l" defTabSz="457200" rtl="0" eaLnBrk="0" fontAlgn="base" hangingPunct="0">
              <a:spcBef>
                <a:spcPct val="20000"/>
              </a:spcBef>
              <a:spcAft>
                <a:spcPct val="0"/>
              </a:spcAft>
              <a:buClr>
                <a:srgbClr val="9BBB59"/>
              </a:buClr>
              <a:buFont typeface="Arial" charset="0"/>
              <a:buChar char="•"/>
              <a:defRPr sz="2000" kern="1200">
                <a:solidFill>
                  <a:srgbClr val="7F7F7F"/>
                </a:solidFill>
                <a:latin typeface="Arial"/>
                <a:ea typeface="+mn-ea"/>
                <a:cs typeface="Arial"/>
              </a:defRPr>
            </a:lvl3pPr>
            <a:lvl4pPr marL="1600200" indent="-228600" algn="l" defTabSz="457200" rtl="0" eaLnBrk="0" fontAlgn="base" hangingPunct="0">
              <a:spcBef>
                <a:spcPct val="20000"/>
              </a:spcBef>
              <a:spcAft>
                <a:spcPct val="0"/>
              </a:spcAft>
              <a:buClr>
                <a:srgbClr val="CC9933"/>
              </a:buClr>
              <a:buSzPct val="50000"/>
              <a:buFont typeface="Wingdings" pitchFamily="2" charset="2"/>
              <a:buChar char=""/>
              <a:defRPr kern="1200">
                <a:solidFill>
                  <a:srgbClr val="7F7F7F"/>
                </a:solidFill>
                <a:latin typeface="Arial"/>
                <a:ea typeface="+mn-ea"/>
                <a:cs typeface="Arial"/>
              </a:defRPr>
            </a:lvl4pPr>
            <a:lvl5pPr marL="2057400" indent="-228600" algn="l" defTabSz="457200" rtl="0" eaLnBrk="0" fontAlgn="base" hangingPunct="0">
              <a:spcBef>
                <a:spcPct val="20000"/>
              </a:spcBef>
              <a:spcAft>
                <a:spcPct val="0"/>
              </a:spcAft>
              <a:buClr>
                <a:srgbClr val="558ED5"/>
              </a:buClr>
              <a:buSzPct val="80000"/>
              <a:buFont typeface="Arial" charset="0"/>
              <a:buChar char="»"/>
              <a:defRPr kern="1200">
                <a:solidFill>
                  <a:srgbClr val="7F7F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spcAft>
                <a:spcPts val="0"/>
              </a:spcAft>
              <a:buNone/>
              <a:defRPr/>
            </a:pPr>
            <a:r>
              <a:rPr lang="en-US" dirty="0" smtClean="0">
                <a:solidFill>
                  <a:schemeClr val="tx1"/>
                </a:solidFill>
              </a:rPr>
              <a:t>FY16 Planned Activities</a:t>
            </a:r>
          </a:p>
          <a:p>
            <a:pPr marL="457200" indent="-457200" eaLnBrk="1" fontAlgn="auto" hangingPunct="1">
              <a:spcAft>
                <a:spcPts val="0"/>
              </a:spcAft>
              <a:buClrTx/>
              <a:buFont typeface="Arial" pitchFamily="34" charset="0"/>
              <a:buChar char="•"/>
              <a:defRPr/>
            </a:pPr>
            <a:r>
              <a:rPr lang="en-US" sz="1700" dirty="0" smtClean="0">
                <a:solidFill>
                  <a:schemeClr val="tx1"/>
                </a:solidFill>
              </a:rPr>
              <a:t>Performance Based Management Portfolio:</a:t>
            </a:r>
          </a:p>
          <a:p>
            <a:pPr marL="914400" lvl="1" indent="-457200" eaLnBrk="1" fontAlgn="auto" hangingPunct="1">
              <a:spcAft>
                <a:spcPts val="0"/>
              </a:spcAft>
              <a:buClrTx/>
              <a:buSzPct val="100000"/>
              <a:buFont typeface="Wingdings" pitchFamily="2" charset="2"/>
              <a:buChar char="§"/>
              <a:defRPr/>
            </a:pPr>
            <a:r>
              <a:rPr lang="en-US" sz="1700" dirty="0" err="1" smtClean="0">
                <a:solidFill>
                  <a:schemeClr val="tx1"/>
                </a:solidFill>
              </a:rPr>
              <a:t>NextGen</a:t>
            </a:r>
            <a:r>
              <a:rPr lang="en-US" sz="1700" dirty="0" smtClean="0">
                <a:solidFill>
                  <a:schemeClr val="tx1"/>
                </a:solidFill>
              </a:rPr>
              <a:t> Trajectory Management Activities (TBD)</a:t>
            </a:r>
          </a:p>
          <a:p>
            <a:pPr marL="914400" lvl="1" indent="-457200" eaLnBrk="1" fontAlgn="auto" hangingPunct="1">
              <a:spcAft>
                <a:spcPts val="0"/>
              </a:spcAft>
              <a:buClrTx/>
              <a:buSzPct val="100000"/>
              <a:buFont typeface="Wingdings" pitchFamily="2" charset="2"/>
              <a:buChar char="§"/>
              <a:defRPr/>
            </a:pPr>
            <a:r>
              <a:rPr lang="en-US" sz="1700" dirty="0" smtClean="0">
                <a:solidFill>
                  <a:schemeClr val="tx1"/>
                </a:solidFill>
              </a:rPr>
              <a:t>Optimized Route Capability Activities (TBD)</a:t>
            </a:r>
          </a:p>
          <a:p>
            <a:pPr marL="0" indent="0" eaLnBrk="1" fontAlgn="auto" hangingPunct="1">
              <a:spcAft>
                <a:spcPts val="0"/>
              </a:spcAft>
              <a:buClrTx/>
              <a:buNone/>
              <a:defRPr/>
            </a:pPr>
            <a:r>
              <a:rPr lang="en-US" dirty="0" smtClean="0">
                <a:solidFill>
                  <a:schemeClr val="tx1"/>
                </a:solidFill>
              </a:rPr>
              <a:t>FY17 Planned Activities</a:t>
            </a:r>
          </a:p>
          <a:p>
            <a:pPr marL="457200" indent="-457200" eaLnBrk="1" fontAlgn="auto" hangingPunct="1">
              <a:spcAft>
                <a:spcPts val="0"/>
              </a:spcAft>
              <a:buClrTx/>
              <a:buFont typeface="Arial" pitchFamily="34" charset="0"/>
              <a:buChar char="•"/>
              <a:defRPr/>
            </a:pPr>
            <a:r>
              <a:rPr lang="en-US" sz="1700" dirty="0" smtClean="0">
                <a:solidFill>
                  <a:schemeClr val="tx1"/>
                </a:solidFill>
              </a:rPr>
              <a:t>Update 4D Trajectory Concept for SVO 1/1/2017</a:t>
            </a:r>
          </a:p>
          <a:p>
            <a:pPr marL="457200" indent="-457200" eaLnBrk="1" fontAlgn="auto" hangingPunct="1">
              <a:spcAft>
                <a:spcPts val="0"/>
              </a:spcAft>
              <a:buClrTx/>
              <a:buFont typeface="Arial" pitchFamily="34" charset="0"/>
              <a:buChar char="•"/>
              <a:defRPr/>
            </a:pPr>
            <a:r>
              <a:rPr lang="en-US" sz="1700" dirty="0" smtClean="0">
                <a:solidFill>
                  <a:schemeClr val="tx1"/>
                </a:solidFill>
              </a:rPr>
              <a:t>Draft </a:t>
            </a:r>
            <a:r>
              <a:rPr lang="en-US" sz="1700" dirty="0" err="1" smtClean="0">
                <a:solidFill>
                  <a:schemeClr val="tx1"/>
                </a:solidFill>
              </a:rPr>
              <a:t>TOps</a:t>
            </a:r>
            <a:r>
              <a:rPr lang="en-US" sz="1700" dirty="0" smtClean="0">
                <a:solidFill>
                  <a:schemeClr val="tx1"/>
                </a:solidFill>
              </a:rPr>
              <a:t> procedures (flight deck and Air Traffic Control) 8/1/2017</a:t>
            </a:r>
          </a:p>
          <a:p>
            <a:pPr marL="457200" indent="-457200" eaLnBrk="1" fontAlgn="auto" hangingPunct="1">
              <a:spcAft>
                <a:spcPts val="0"/>
              </a:spcAft>
              <a:buClrTx/>
              <a:buFont typeface="Arial" pitchFamily="34" charset="0"/>
              <a:buChar char="•"/>
              <a:defRPr/>
            </a:pPr>
            <a:r>
              <a:rPr lang="en-US" sz="1700" dirty="0" smtClean="0">
                <a:solidFill>
                  <a:schemeClr val="tx1"/>
                </a:solidFill>
              </a:rPr>
              <a:t>Performance Based Management Portfolio:</a:t>
            </a:r>
          </a:p>
          <a:p>
            <a:pPr marL="914400" lvl="1" indent="-457200" eaLnBrk="1" fontAlgn="auto" hangingPunct="1">
              <a:spcAft>
                <a:spcPts val="0"/>
              </a:spcAft>
              <a:buClrTx/>
              <a:buSzPct val="100000"/>
              <a:buFont typeface="Wingdings" pitchFamily="2" charset="2"/>
              <a:buChar char="§"/>
              <a:defRPr/>
            </a:pPr>
            <a:r>
              <a:rPr lang="en-US" sz="1700" dirty="0" err="1" smtClean="0">
                <a:solidFill>
                  <a:schemeClr val="tx1"/>
                </a:solidFill>
              </a:rPr>
              <a:t>NextGen</a:t>
            </a:r>
            <a:r>
              <a:rPr lang="en-US" sz="1700" dirty="0" smtClean="0">
                <a:solidFill>
                  <a:schemeClr val="tx1"/>
                </a:solidFill>
              </a:rPr>
              <a:t> Trajectory Management Activities (TBD)</a:t>
            </a:r>
          </a:p>
          <a:p>
            <a:pPr marL="914400" lvl="1" indent="-457200" eaLnBrk="1" fontAlgn="auto" hangingPunct="1">
              <a:spcAft>
                <a:spcPts val="0"/>
              </a:spcAft>
              <a:buClrTx/>
              <a:buSzPct val="100000"/>
              <a:buFont typeface="Wingdings" pitchFamily="2" charset="2"/>
              <a:buChar char="§"/>
              <a:defRPr/>
            </a:pPr>
            <a:r>
              <a:rPr lang="en-US" sz="1700" dirty="0" smtClean="0">
                <a:solidFill>
                  <a:schemeClr val="tx1"/>
                </a:solidFill>
              </a:rPr>
              <a:t>Optimized Route Capability Activities (TBD)</a:t>
            </a:r>
          </a:p>
          <a:p>
            <a:pPr marL="457200" indent="-457200" eaLnBrk="1" fontAlgn="auto" hangingPunct="1">
              <a:spcAft>
                <a:spcPts val="0"/>
              </a:spcAft>
              <a:buClrTx/>
              <a:buFont typeface="Arial" pitchFamily="34" charset="0"/>
              <a:buChar char="•"/>
              <a:defRPr/>
            </a:pPr>
            <a:r>
              <a:rPr lang="en-US" sz="1700" dirty="0" smtClean="0">
                <a:solidFill>
                  <a:schemeClr val="tx1"/>
                </a:solidFill>
              </a:rPr>
              <a:t>Separation Management Portfolio</a:t>
            </a:r>
          </a:p>
          <a:p>
            <a:pPr marL="457200" lvl="1" indent="0" eaLnBrk="1" fontAlgn="auto" hangingPunct="1">
              <a:spcAft>
                <a:spcPts val="0"/>
              </a:spcAft>
              <a:buClrTx/>
              <a:buNone/>
              <a:defRPr/>
            </a:pPr>
            <a:r>
              <a:rPr lang="en-US" sz="1700" dirty="0" smtClean="0">
                <a:solidFill>
                  <a:schemeClr val="tx1"/>
                </a:solidFill>
              </a:rPr>
              <a:t>TMI Attribute Standardization Activities (TBD)</a:t>
            </a:r>
          </a:p>
          <a:p>
            <a:pPr marL="457200" lvl="1" indent="0" eaLnBrk="1" fontAlgn="auto" hangingPunct="1">
              <a:spcAft>
                <a:spcPts val="0"/>
              </a:spcAft>
              <a:buClrTx/>
              <a:buNone/>
              <a:defRPr/>
            </a:pPr>
            <a:r>
              <a:rPr lang="en-US" sz="1700" dirty="0" smtClean="0">
                <a:solidFill>
                  <a:schemeClr val="tx1"/>
                </a:solidFill>
              </a:rPr>
              <a:t>Vertical Conformance Verification Activities (TBD)</a:t>
            </a:r>
          </a:p>
          <a:p>
            <a:pPr eaLnBrk="1" fontAlgn="auto" hangingPunct="1">
              <a:spcAft>
                <a:spcPts val="0"/>
              </a:spcAft>
              <a:buClrTx/>
              <a:buFont typeface="Arial" pitchFamily="34" charset="0"/>
              <a:buChar char="•"/>
              <a:defRPr/>
            </a:pPr>
            <a:r>
              <a:rPr lang="en-US" sz="1700" dirty="0" smtClean="0">
                <a:solidFill>
                  <a:schemeClr val="tx1"/>
                </a:solidFill>
              </a:rPr>
              <a:t>Improved Surface Operation Portfolio</a:t>
            </a:r>
          </a:p>
          <a:p>
            <a:pPr lvl="1" eaLnBrk="1" fontAlgn="auto" hangingPunct="1">
              <a:spcAft>
                <a:spcPts val="0"/>
              </a:spcAft>
              <a:buClrTx/>
              <a:buSzPct val="100000"/>
              <a:buFont typeface="Wingdings" pitchFamily="2" charset="2"/>
              <a:buChar char="§"/>
              <a:defRPr/>
            </a:pPr>
            <a:r>
              <a:rPr lang="en-US" sz="1700" dirty="0" smtClean="0">
                <a:solidFill>
                  <a:schemeClr val="tx1"/>
                </a:solidFill>
              </a:rPr>
              <a:t>Enhanced Services to Small Communities (TBD)</a:t>
            </a:r>
          </a:p>
          <a:p>
            <a:pPr marL="457200" indent="-457200" eaLnBrk="1" fontAlgn="auto" hangingPunct="1">
              <a:spcAft>
                <a:spcPts val="0"/>
              </a:spcAft>
              <a:buFont typeface="Arial" pitchFamily="34" charset="0"/>
              <a:buChar char="•"/>
              <a:defRPr/>
            </a:pPr>
            <a:endParaRPr lang="en-US" sz="1700" dirty="0" smtClean="0">
              <a:solidFill>
                <a:schemeClr val="tx1"/>
              </a:solidFill>
            </a:endParaRPr>
          </a:p>
          <a:p>
            <a:pPr marL="457200" indent="-457200" eaLnBrk="1" fontAlgn="auto" hangingPunct="1">
              <a:spcAft>
                <a:spcPts val="0"/>
              </a:spcAft>
              <a:buFont typeface="Arial" pitchFamily="34" charset="0"/>
              <a:buChar char="•"/>
              <a:defRPr/>
            </a:pPr>
            <a:endParaRPr lang="en-US" sz="1800" dirty="0" smtClean="0">
              <a:solidFill>
                <a:schemeClr val="tx1"/>
              </a:solidFill>
            </a:endParaRPr>
          </a:p>
        </p:txBody>
      </p:sp>
    </p:spTree>
    <p:extLst>
      <p:ext uri="{BB962C8B-B14F-4D97-AF65-F5344CB8AC3E}">
        <p14:creationId xmlns:p14="http://schemas.microsoft.com/office/powerpoint/2010/main" val="16806538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747" name="Group 5"/>
          <p:cNvGrpSpPr>
            <a:grpSpLocks/>
          </p:cNvGrpSpPr>
          <p:nvPr/>
        </p:nvGrpSpPr>
        <p:grpSpPr bwMode="auto">
          <a:xfrm>
            <a:off x="0" y="3213100"/>
            <a:ext cx="9144000" cy="82550"/>
            <a:chOff x="0" y="2781300"/>
            <a:chExt cx="9118600" cy="0"/>
          </a:xfrm>
        </p:grpSpPr>
        <p:sp>
          <p:nvSpPr>
            <p:cNvPr id="31780"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781"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0180" name="Text Box 7"/>
          <p:cNvSpPr txBox="1">
            <a:spLocks noChangeArrowheads="1"/>
          </p:cNvSpPr>
          <p:nvPr/>
        </p:nvSpPr>
        <p:spPr bwMode="auto">
          <a:xfrm>
            <a:off x="101600" y="3406775"/>
            <a:ext cx="428307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itchFamily="34" charset="0"/>
              <a:buChar char="•"/>
              <a:defRPr/>
            </a:pPr>
            <a:r>
              <a:rPr lang="en-US" sz="1400" dirty="0" smtClean="0"/>
              <a:t>MITRE</a:t>
            </a:r>
          </a:p>
          <a:p>
            <a:pPr marL="285750" indent="-285750" eaLnBrk="1" fontAlgn="auto" hangingPunct="1">
              <a:spcBef>
                <a:spcPts val="0"/>
              </a:spcBef>
              <a:spcAft>
                <a:spcPts val="0"/>
              </a:spcAft>
              <a:buFont typeface="Arial" pitchFamily="34" charset="0"/>
              <a:buChar char="•"/>
              <a:defRPr/>
            </a:pPr>
            <a:r>
              <a:rPr lang="en-US" sz="1400" dirty="0" smtClean="0"/>
              <a:t>NASA</a:t>
            </a:r>
          </a:p>
        </p:txBody>
      </p:sp>
      <p:sp>
        <p:nvSpPr>
          <p:cNvPr id="31749" name="Text Box 7"/>
          <p:cNvSpPr txBox="1">
            <a:spLocks noChangeArrowheads="1"/>
          </p:cNvSpPr>
          <p:nvPr/>
        </p:nvSpPr>
        <p:spPr bwMode="auto">
          <a:xfrm>
            <a:off x="107950" y="4697413"/>
            <a:ext cx="37687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Funding:</a:t>
            </a:r>
          </a:p>
        </p:txBody>
      </p:sp>
      <p:sp>
        <p:nvSpPr>
          <p:cNvPr id="31750" name="Text Box 7"/>
          <p:cNvSpPr txBox="1">
            <a:spLocks noChangeArrowheads="1"/>
          </p:cNvSpPr>
          <p:nvPr/>
        </p:nvSpPr>
        <p:spPr bwMode="auto">
          <a:xfrm>
            <a:off x="4632325" y="3276600"/>
            <a:ext cx="42830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Accomplishments / Plans:</a:t>
            </a:r>
            <a:endParaRPr lang="en-US" altLang="en-US" dirty="0">
              <a:latin typeface="Arial" pitchFamily="34" charset="0"/>
            </a:endParaRPr>
          </a:p>
        </p:txBody>
      </p:sp>
      <p:grpSp>
        <p:nvGrpSpPr>
          <p:cNvPr id="31751" name="Group 39"/>
          <p:cNvGrpSpPr>
            <a:grpSpLocks/>
          </p:cNvGrpSpPr>
          <p:nvPr/>
        </p:nvGrpSpPr>
        <p:grpSpPr bwMode="auto">
          <a:xfrm>
            <a:off x="107950" y="174625"/>
            <a:ext cx="8940800" cy="388938"/>
            <a:chOff x="-4152868" y="-664500"/>
            <a:chExt cx="8940202" cy="389407"/>
          </a:xfrm>
        </p:grpSpPr>
        <p:sp>
          <p:nvSpPr>
            <p:cNvPr id="31778" name="Text Box 4"/>
            <p:cNvSpPr txBox="1">
              <a:spLocks noChangeArrowheads="1"/>
            </p:cNvSpPr>
            <p:nvPr/>
          </p:nvSpPr>
          <p:spPr bwMode="auto">
            <a:xfrm>
              <a:off x="-4152868" y="-644425"/>
              <a:ext cx="415875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Optimized Route Capability (ORC)</a:t>
              </a:r>
            </a:p>
          </p:txBody>
        </p:sp>
        <p:sp>
          <p:nvSpPr>
            <p:cNvPr id="31779" name="Text Box 5"/>
            <p:cNvSpPr txBox="1">
              <a:spLocks noChangeArrowheads="1"/>
            </p:cNvSpPr>
            <p:nvPr/>
          </p:nvSpPr>
          <p:spPr bwMode="auto">
            <a:xfrm>
              <a:off x="334396" y="-664500"/>
              <a:ext cx="445293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Description: </a:t>
              </a:r>
            </a:p>
          </p:txBody>
        </p:sp>
      </p:grpSp>
      <p:sp>
        <p:nvSpPr>
          <p:cNvPr id="31752" name="TextBox 1"/>
          <p:cNvSpPr txBox="1">
            <a:spLocks noChangeArrowheads="1"/>
          </p:cNvSpPr>
          <p:nvPr/>
        </p:nvSpPr>
        <p:spPr bwMode="auto">
          <a:xfrm>
            <a:off x="4595813" y="533400"/>
            <a:ext cx="4452937" cy="221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spcBef>
                <a:spcPts val="600"/>
              </a:spcBef>
              <a:spcAft>
                <a:spcPts val="600"/>
              </a:spcAft>
              <a:buFontTx/>
              <a:buChar char="•"/>
            </a:pPr>
            <a:r>
              <a:rPr lang="en-US" altLang="en-US" sz="1600" dirty="0">
                <a:latin typeface="Arial" pitchFamily="34" charset="0"/>
              </a:rPr>
              <a:t>Additional IADCS and PBN route options/ playbooks make optimal route selection and coordination more complicated</a:t>
            </a:r>
          </a:p>
          <a:p>
            <a:pPr eaLnBrk="1" hangingPunct="1">
              <a:spcBef>
                <a:spcPts val="600"/>
              </a:spcBef>
              <a:spcAft>
                <a:spcPts val="600"/>
              </a:spcAft>
              <a:buFontTx/>
              <a:buChar char="•"/>
            </a:pPr>
            <a:r>
              <a:rPr lang="en-US" altLang="en-US" sz="1600" dirty="0">
                <a:latin typeface="Arial" pitchFamily="34" charset="0"/>
              </a:rPr>
              <a:t>ORC will research tools and procedures needed to assist ATM with assessment, coordination, and implementation of these new options in order to optimize the benefits</a:t>
            </a:r>
          </a:p>
        </p:txBody>
      </p:sp>
      <p:sp>
        <p:nvSpPr>
          <p:cNvPr id="17417" name="Content Placeholder 2"/>
          <p:cNvSpPr>
            <a:spLocks noGrp="1"/>
          </p:cNvSpPr>
          <p:nvPr>
            <p:ph idx="1"/>
          </p:nvPr>
        </p:nvSpPr>
        <p:spPr>
          <a:xfrm>
            <a:off x="4500563" y="3581400"/>
            <a:ext cx="4462462" cy="3170237"/>
          </a:xfrm>
        </p:spPr>
        <p:txBody>
          <a:bodyPr/>
          <a:lstStyle/>
          <a:p>
            <a:pPr marL="0" indent="0" defTabSz="457200">
              <a:spcBef>
                <a:spcPts val="600"/>
              </a:spcBef>
              <a:spcAft>
                <a:spcPts val="0"/>
              </a:spcAft>
              <a:buClrTx/>
              <a:buNone/>
              <a:defRPr/>
            </a:pPr>
            <a:r>
              <a:rPr lang="en-US" sz="1200" dirty="0" smtClean="0">
                <a:solidFill>
                  <a:prstClr val="black"/>
                </a:solidFill>
                <a:latin typeface="Arial" panose="020B0604020202020204" pitchFamily="34" charset="0"/>
              </a:rPr>
              <a:t>Functional </a:t>
            </a:r>
            <a:r>
              <a:rPr lang="en-US" sz="1200" dirty="0">
                <a:solidFill>
                  <a:prstClr val="black"/>
                </a:solidFill>
                <a:latin typeface="Arial" panose="020B0604020202020204" pitchFamily="34" charset="0"/>
              </a:rPr>
              <a:t>Research Assessment (Dec 2013)</a:t>
            </a:r>
          </a:p>
          <a:p>
            <a:pPr>
              <a:spcBef>
                <a:spcPts val="600"/>
              </a:spcBef>
              <a:spcAft>
                <a:spcPts val="0"/>
              </a:spcAft>
              <a:buClrTx/>
              <a:buFont typeface="Arial" panose="020B0604020202020204" pitchFamily="34" charset="0"/>
              <a:buChar char="•"/>
              <a:defRPr/>
            </a:pPr>
            <a:r>
              <a:rPr lang="en-US" sz="1200" dirty="0">
                <a:solidFill>
                  <a:prstClr val="black"/>
                </a:solidFill>
                <a:latin typeface="Arial" panose="020B0604020202020204" pitchFamily="34" charset="0"/>
              </a:rPr>
              <a:t>Functional Research Assessment Report (Completed Nov 2013)</a:t>
            </a:r>
          </a:p>
          <a:p>
            <a:pPr lvl="1" defTabSz="457200">
              <a:spcBef>
                <a:spcPts val="600"/>
              </a:spcBef>
              <a:spcAft>
                <a:spcPts val="0"/>
              </a:spcAft>
              <a:buClrTx/>
              <a:buFont typeface="Wingdings" panose="05000000000000000000" pitchFamily="2" charset="2"/>
              <a:buChar char="§"/>
              <a:defRPr/>
            </a:pPr>
            <a:r>
              <a:rPr lang="en-US" sz="1200" dirty="0" smtClean="0">
                <a:solidFill>
                  <a:prstClr val="black"/>
                </a:solidFill>
                <a:latin typeface="Arial" panose="020B0604020202020204" pitchFamily="34" charset="0"/>
              </a:rPr>
              <a:t>Develop Analysis Approach (Completed Aug 2013)</a:t>
            </a:r>
          </a:p>
          <a:p>
            <a:pPr lvl="1" defTabSz="457200">
              <a:spcBef>
                <a:spcPts val="600"/>
              </a:spcBef>
              <a:spcAft>
                <a:spcPts val="0"/>
              </a:spcAft>
              <a:buClrTx/>
              <a:buFont typeface="Wingdings" panose="05000000000000000000" pitchFamily="2" charset="2"/>
              <a:buChar char="§"/>
              <a:defRPr/>
            </a:pPr>
            <a:r>
              <a:rPr lang="en-US" sz="1200" dirty="0" smtClean="0">
                <a:solidFill>
                  <a:prstClr val="black"/>
                </a:solidFill>
                <a:latin typeface="Arial" panose="020B0604020202020204" pitchFamily="34" charset="0"/>
              </a:rPr>
              <a:t>Conduct Functional Research Assessment (Completed Nov 2013)</a:t>
            </a:r>
          </a:p>
          <a:p>
            <a:pPr defTabSz="457200">
              <a:spcBef>
                <a:spcPts val="600"/>
              </a:spcBef>
              <a:spcAft>
                <a:spcPts val="0"/>
              </a:spcAft>
              <a:buClrTx/>
              <a:buFont typeface="Arial" charset="0"/>
              <a:buChar char="•"/>
              <a:defRPr/>
            </a:pPr>
            <a:endParaRPr lang="en-US" sz="100" dirty="0">
              <a:solidFill>
                <a:prstClr val="black"/>
              </a:solidFill>
              <a:latin typeface="Arial" panose="020B0604020202020204" pitchFamily="34" charset="0"/>
            </a:endParaRPr>
          </a:p>
          <a:p>
            <a:pPr marL="0" indent="0" defTabSz="457200">
              <a:spcBef>
                <a:spcPts val="600"/>
              </a:spcBef>
              <a:spcAft>
                <a:spcPts val="0"/>
              </a:spcAft>
              <a:buClrTx/>
              <a:buNone/>
              <a:defRPr/>
            </a:pPr>
            <a:r>
              <a:rPr lang="en-US" sz="1200" dirty="0" smtClean="0">
                <a:solidFill>
                  <a:prstClr val="black"/>
                </a:solidFill>
                <a:latin typeface="Arial" panose="020B0604020202020204" pitchFamily="34" charset="0"/>
              </a:rPr>
              <a:t>Initial </a:t>
            </a:r>
            <a:r>
              <a:rPr lang="en-US" sz="1200" dirty="0">
                <a:solidFill>
                  <a:prstClr val="black"/>
                </a:solidFill>
                <a:latin typeface="Arial" panose="020B0604020202020204" pitchFamily="34" charset="0"/>
              </a:rPr>
              <a:t>Integration Analysis / Model Development (Nov 2015)</a:t>
            </a:r>
          </a:p>
          <a:p>
            <a:pPr marL="285750" lvl="1" defTabSz="457200">
              <a:spcBef>
                <a:spcPts val="600"/>
              </a:spcBef>
              <a:spcAft>
                <a:spcPts val="0"/>
              </a:spcAft>
              <a:buClrTx/>
              <a:buFont typeface="Arial" pitchFamily="34" charset="0"/>
              <a:buChar char="•"/>
              <a:defRPr/>
            </a:pPr>
            <a:r>
              <a:rPr lang="en-US" sz="1200" dirty="0">
                <a:solidFill>
                  <a:prstClr val="black"/>
                </a:solidFill>
                <a:latin typeface="Arial" panose="020B0604020202020204" pitchFamily="34" charset="0"/>
              </a:rPr>
              <a:t>Initial Integration Analysis / Model Development Report (Nov 2015)</a:t>
            </a:r>
          </a:p>
          <a:p>
            <a:pPr lvl="1" defTabSz="457200">
              <a:spcBef>
                <a:spcPts val="600"/>
              </a:spcBef>
              <a:spcAft>
                <a:spcPts val="0"/>
              </a:spcAft>
              <a:buClrTx/>
              <a:buFont typeface="Wingdings" panose="05000000000000000000" pitchFamily="2" charset="2"/>
              <a:buChar char="§"/>
              <a:defRPr/>
            </a:pPr>
            <a:r>
              <a:rPr lang="en-US" sz="1200" dirty="0">
                <a:solidFill>
                  <a:prstClr val="black"/>
                </a:solidFill>
                <a:latin typeface="Arial" panose="020B0604020202020204" pitchFamily="34" charset="0"/>
              </a:rPr>
              <a:t>Define Model Attributes (Mar 2015)</a:t>
            </a:r>
          </a:p>
          <a:p>
            <a:pPr lvl="1" defTabSz="457200">
              <a:spcBef>
                <a:spcPts val="600"/>
              </a:spcBef>
              <a:spcAft>
                <a:spcPts val="0"/>
              </a:spcAft>
              <a:buClrTx/>
              <a:buFont typeface="Wingdings" panose="05000000000000000000" pitchFamily="2" charset="2"/>
              <a:buChar char="§"/>
              <a:defRPr/>
            </a:pPr>
            <a:r>
              <a:rPr lang="en-US" sz="1200" dirty="0">
                <a:solidFill>
                  <a:prstClr val="black"/>
                </a:solidFill>
                <a:latin typeface="Arial" panose="020B0604020202020204" pitchFamily="34" charset="0"/>
              </a:rPr>
              <a:t>Conduct Analysis (Nov 2015)</a:t>
            </a:r>
          </a:p>
          <a:p>
            <a:pPr lvl="1" eaLnBrk="1" hangingPunct="1">
              <a:spcBef>
                <a:spcPct val="0"/>
              </a:spcBef>
              <a:buClrTx/>
              <a:buFont typeface="Arial" charset="0"/>
              <a:buChar char="•"/>
              <a:defRPr/>
            </a:pPr>
            <a:endParaRPr lang="en-US" altLang="en-US" sz="1600" dirty="0" smtClean="0">
              <a:latin typeface="Arial" charset="0"/>
              <a:cs typeface="Arial" charset="0"/>
            </a:endParaRPr>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a:p>
            <a:pPr eaLnBrk="1" hangingPunct="1">
              <a:buClrTx/>
              <a:buFont typeface="Arial" charset="0"/>
              <a:buChar char="•"/>
              <a:defRPr/>
            </a:pPr>
            <a:endParaRPr lang="en-US" altLang="en-US" sz="1600" dirty="0" smtClean="0"/>
          </a:p>
        </p:txBody>
      </p:sp>
      <p:graphicFrame>
        <p:nvGraphicFramePr>
          <p:cNvPr id="20" name="Group 66"/>
          <p:cNvGraphicFramePr>
            <a:graphicFrameLocks noGrp="1"/>
          </p:cNvGraphicFramePr>
          <p:nvPr>
            <p:extLst>
              <p:ext uri="{D42A27DB-BD31-4B8C-83A1-F6EECF244321}">
                <p14:modId xmlns:p14="http://schemas.microsoft.com/office/powerpoint/2010/main" val="2336336245"/>
              </p:ext>
            </p:extLst>
          </p:nvPr>
        </p:nvGraphicFramePr>
        <p:xfrm>
          <a:off x="238125" y="5029200"/>
          <a:ext cx="3905249" cy="511175"/>
        </p:xfrm>
        <a:graphic>
          <a:graphicData uri="http://schemas.openxmlformats.org/drawingml/2006/table">
            <a:tbl>
              <a:tblPr/>
              <a:tblGrid>
                <a:gridCol w="819150"/>
                <a:gridCol w="752475"/>
                <a:gridCol w="857250"/>
                <a:gridCol w="600075"/>
                <a:gridCol w="876299"/>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$900,000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pic>
        <p:nvPicPr>
          <p:cNvPr id="31774" name="Picture 3"/>
          <p:cNvPicPr>
            <a:picLocks noChangeAspect="1" noChangeArrowheads="1"/>
          </p:cNvPicPr>
          <p:nvPr/>
        </p:nvPicPr>
        <p:blipFill>
          <a:blip r:embed="rId3">
            <a:extLst>
              <a:ext uri="{28A0092B-C50C-407E-A947-70E740481C1C}">
                <a14:useLocalDpi xmlns:a14="http://schemas.microsoft.com/office/drawing/2010/main" val="0"/>
              </a:ext>
            </a:extLst>
          </a:blip>
          <a:srcRect l="4375" t="34801" r="39375" b="26953"/>
          <a:stretch>
            <a:fillRect/>
          </a:stretch>
        </p:blipFill>
        <p:spPr bwMode="auto">
          <a:xfrm>
            <a:off x="101600" y="563563"/>
            <a:ext cx="4165600" cy="2465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775"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571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Wingdings" pitchFamily="2" charset="2"/>
              <a:buNone/>
            </a:pPr>
            <a:r>
              <a:rPr lang="en-US" altLang="en-US" sz="1200" i="1" dirty="0">
                <a:latin typeface="Arial" pitchFamily="34" charset="0"/>
              </a:rPr>
              <a:t>* Proposed follow-on funding identified in Research Plan</a:t>
            </a:r>
          </a:p>
        </p:txBody>
      </p:sp>
      <p:sp>
        <p:nvSpPr>
          <p:cNvPr id="31776"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559E0129-A182-46BC-A40D-3D67D4048521}" type="slidenum">
              <a:rPr lang="en-US" altLang="en-US" sz="1200">
                <a:solidFill>
                  <a:srgbClr val="898989"/>
                </a:solidFill>
              </a:rPr>
              <a:pPr algn="r" eaLnBrk="1" hangingPunct="1"/>
              <a:t>8</a:t>
            </a:fld>
            <a:endParaRPr lang="en-US" altLang="en-US" sz="1200">
              <a:solidFill>
                <a:srgbClr val="898989"/>
              </a:solidFill>
            </a:endParaRPr>
          </a:p>
        </p:txBody>
      </p:sp>
      <p:sp>
        <p:nvSpPr>
          <p:cNvPr id="31777" name="Rectangle 1"/>
          <p:cNvSpPr>
            <a:spLocks noChangeArrowheads="1"/>
          </p:cNvSpPr>
          <p:nvPr/>
        </p:nvSpPr>
        <p:spPr bwMode="auto">
          <a:xfrm>
            <a:off x="3159125" y="324485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b="1">
              <a:solidFill>
                <a:srgbClr val="000000"/>
              </a:solidFill>
              <a:latin typeface="Arial" pitchFamily="34" charset="0"/>
            </a:endParaRPr>
          </a:p>
        </p:txBody>
      </p:sp>
    </p:spTree>
    <p:extLst>
      <p:ext uri="{BB962C8B-B14F-4D97-AF65-F5344CB8AC3E}">
        <p14:creationId xmlns:p14="http://schemas.microsoft.com/office/powerpoint/2010/main" val="36308625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Line 3"/>
          <p:cNvSpPr>
            <a:spLocks noChangeShapeType="1"/>
          </p:cNvSpPr>
          <p:nvPr/>
        </p:nvSpPr>
        <p:spPr bwMode="auto">
          <a:xfrm>
            <a:off x="4429125" y="0"/>
            <a:ext cx="4763" cy="685800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2771" name="Group 5"/>
          <p:cNvGrpSpPr>
            <a:grpSpLocks/>
          </p:cNvGrpSpPr>
          <p:nvPr/>
        </p:nvGrpSpPr>
        <p:grpSpPr bwMode="auto">
          <a:xfrm>
            <a:off x="0" y="3213100"/>
            <a:ext cx="9144000" cy="82550"/>
            <a:chOff x="0" y="2781300"/>
            <a:chExt cx="9118600" cy="0"/>
          </a:xfrm>
        </p:grpSpPr>
        <p:sp>
          <p:nvSpPr>
            <p:cNvPr id="32802" name="Line 2"/>
            <p:cNvSpPr>
              <a:spLocks noChangeShapeType="1"/>
            </p:cNvSpPr>
            <p:nvPr/>
          </p:nvSpPr>
          <p:spPr bwMode="auto">
            <a:xfrm>
              <a:off x="0" y="2781300"/>
              <a:ext cx="4487863"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2803" name="Line 137"/>
            <p:cNvSpPr>
              <a:spLocks noChangeShapeType="1"/>
            </p:cNvSpPr>
            <p:nvPr/>
          </p:nvSpPr>
          <p:spPr bwMode="auto">
            <a:xfrm>
              <a:off x="4487864" y="2781300"/>
              <a:ext cx="4630736"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51204" name="Text Box 7"/>
          <p:cNvSpPr txBox="1">
            <a:spLocks noChangeArrowheads="1"/>
          </p:cNvSpPr>
          <p:nvPr/>
        </p:nvSpPr>
        <p:spPr bwMode="auto">
          <a:xfrm>
            <a:off x="101600" y="3406775"/>
            <a:ext cx="42830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auto" hangingPunct="1">
              <a:spcBef>
                <a:spcPts val="0"/>
              </a:spcBef>
              <a:spcAft>
                <a:spcPts val="0"/>
              </a:spcAft>
              <a:defRPr/>
            </a:pPr>
            <a:r>
              <a:rPr lang="en-US" b="1" dirty="0"/>
              <a:t>Partnerships:</a:t>
            </a:r>
          </a:p>
          <a:p>
            <a:pPr marL="285750" indent="-285750" eaLnBrk="1" fontAlgn="auto" hangingPunct="1">
              <a:spcBef>
                <a:spcPts val="0"/>
              </a:spcBef>
              <a:spcAft>
                <a:spcPts val="0"/>
              </a:spcAft>
              <a:buFont typeface="Arial" pitchFamily="34" charset="0"/>
              <a:buChar char="•"/>
              <a:defRPr/>
            </a:pPr>
            <a:r>
              <a:rPr lang="en-US" sz="1400" dirty="0"/>
              <a:t>ATO</a:t>
            </a:r>
          </a:p>
          <a:p>
            <a:pPr marL="285750" indent="-285750" eaLnBrk="1" fontAlgn="auto" hangingPunct="1">
              <a:spcBef>
                <a:spcPts val="0"/>
              </a:spcBef>
              <a:spcAft>
                <a:spcPts val="0"/>
              </a:spcAft>
              <a:buFont typeface="Arial" pitchFamily="34" charset="0"/>
              <a:buChar char="•"/>
              <a:defRPr/>
            </a:pPr>
            <a:r>
              <a:rPr lang="en-US" sz="1400" dirty="0"/>
              <a:t>AVS</a:t>
            </a:r>
          </a:p>
          <a:p>
            <a:pPr eaLnBrk="1" fontAlgn="auto" hangingPunct="1">
              <a:spcBef>
                <a:spcPts val="0"/>
              </a:spcBef>
              <a:spcAft>
                <a:spcPts val="0"/>
              </a:spcAft>
              <a:defRPr/>
            </a:pPr>
            <a:endParaRPr lang="en-US" sz="1600" dirty="0"/>
          </a:p>
          <a:p>
            <a:pPr eaLnBrk="1" fontAlgn="auto" hangingPunct="1">
              <a:spcBef>
                <a:spcPts val="0"/>
              </a:spcBef>
              <a:spcAft>
                <a:spcPts val="0"/>
              </a:spcAft>
              <a:defRPr/>
            </a:pPr>
            <a:endParaRPr lang="en-US" dirty="0"/>
          </a:p>
        </p:txBody>
      </p:sp>
      <p:sp>
        <p:nvSpPr>
          <p:cNvPr id="32773" name="Text Box 7"/>
          <p:cNvSpPr txBox="1">
            <a:spLocks noChangeArrowheads="1"/>
          </p:cNvSpPr>
          <p:nvPr/>
        </p:nvSpPr>
        <p:spPr bwMode="auto">
          <a:xfrm>
            <a:off x="115887" y="4495800"/>
            <a:ext cx="377031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Funding:</a:t>
            </a:r>
          </a:p>
        </p:txBody>
      </p:sp>
      <p:sp>
        <p:nvSpPr>
          <p:cNvPr id="32774" name="Text Box 7"/>
          <p:cNvSpPr txBox="1">
            <a:spLocks noChangeArrowheads="1"/>
          </p:cNvSpPr>
          <p:nvPr/>
        </p:nvSpPr>
        <p:spPr bwMode="auto">
          <a:xfrm>
            <a:off x="4672013" y="3200400"/>
            <a:ext cx="4283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8738" indent="-58738"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dirty="0">
                <a:latin typeface="Arial" pitchFamily="34" charset="0"/>
              </a:rPr>
              <a:t>Accomplishments / Plans:</a:t>
            </a:r>
            <a:endParaRPr lang="en-US" altLang="en-US" dirty="0">
              <a:latin typeface="Arial" pitchFamily="34" charset="0"/>
            </a:endParaRPr>
          </a:p>
        </p:txBody>
      </p:sp>
      <p:grpSp>
        <p:nvGrpSpPr>
          <p:cNvPr id="32775" name="Group 39"/>
          <p:cNvGrpSpPr>
            <a:grpSpLocks/>
          </p:cNvGrpSpPr>
          <p:nvPr/>
        </p:nvGrpSpPr>
        <p:grpSpPr bwMode="auto">
          <a:xfrm>
            <a:off x="107950" y="174625"/>
            <a:ext cx="9036050" cy="2846388"/>
            <a:chOff x="-4152868" y="-664500"/>
            <a:chExt cx="9035552" cy="2846565"/>
          </a:xfrm>
        </p:grpSpPr>
        <p:sp>
          <p:nvSpPr>
            <p:cNvPr id="32800" name="Text Box 4"/>
            <p:cNvSpPr txBox="1">
              <a:spLocks noChangeArrowheads="1"/>
            </p:cNvSpPr>
            <p:nvPr/>
          </p:nvSpPr>
          <p:spPr bwMode="auto">
            <a:xfrm>
              <a:off x="-4152868" y="-644425"/>
              <a:ext cx="4277020" cy="923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altLang="en-US" b="1">
                  <a:latin typeface="Arial" pitchFamily="34" charset="0"/>
                </a:rPr>
                <a:t>4D Trajectory-based Operations Sim.</a:t>
              </a:r>
            </a:p>
            <a:p>
              <a:pPr eaLnBrk="1" hangingPunct="1"/>
              <a:r>
                <a:rPr lang="en-US" altLang="en-US" b="1">
                  <a:latin typeface="Arial" pitchFamily="34" charset="0"/>
                </a:rPr>
                <a:t>Trajectory Operations (Tops-Sim)</a:t>
              </a:r>
            </a:p>
            <a:p>
              <a:pPr eaLnBrk="1" hangingPunct="1"/>
              <a:endParaRPr lang="en-US" altLang="en-US" b="1">
                <a:latin typeface="Arial" pitchFamily="34" charset="0"/>
              </a:endParaRPr>
            </a:p>
          </p:txBody>
        </p:sp>
        <p:sp>
          <p:nvSpPr>
            <p:cNvPr id="11" name="Text Box 5"/>
            <p:cNvSpPr txBox="1">
              <a:spLocks noChangeArrowheads="1"/>
            </p:cNvSpPr>
            <p:nvPr/>
          </p:nvSpPr>
          <p:spPr bwMode="auto">
            <a:xfrm>
              <a:off x="239503" y="-664500"/>
              <a:ext cx="4643181" cy="284656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b="1">
                  <a:solidFill>
                    <a:schemeClr val="tx1"/>
                  </a:solidFill>
                  <a:latin typeface="Arial" charset="0"/>
                </a:defRPr>
              </a:lvl1pPr>
              <a:lvl2pPr marL="233363"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eaLnBrk="1" fontAlgn="auto" hangingPunct="1">
                <a:spcBef>
                  <a:spcPts val="0"/>
                </a:spcBef>
                <a:spcAft>
                  <a:spcPts val="0"/>
                </a:spcAft>
                <a:defRPr/>
              </a:pPr>
              <a:r>
                <a:rPr lang="en-US" dirty="0" smtClean="0">
                  <a:cs typeface="+mn-cs"/>
                </a:rPr>
                <a:t>Description: </a:t>
              </a:r>
            </a:p>
            <a:p>
              <a:pPr marL="284163" indent="-284163" fontAlgn="auto">
                <a:spcBef>
                  <a:spcPts val="600"/>
                </a:spcBef>
                <a:spcAft>
                  <a:spcPts val="600"/>
                </a:spcAft>
                <a:buFont typeface="Arial" charset="0"/>
                <a:buChar char="•"/>
                <a:defRPr/>
              </a:pPr>
              <a:r>
                <a:rPr lang="en-US" sz="1400" b="0" dirty="0" smtClean="0">
                  <a:cs typeface="+mn-cs"/>
                </a:rPr>
                <a:t>Supported AVS/RTCA/ANG/ATO </a:t>
              </a:r>
              <a:r>
                <a:rPr lang="en-US" sz="1400" b="0" dirty="0">
                  <a:cs typeface="+mn-cs"/>
                </a:rPr>
                <a:t>in defining an overall TOps Concept </a:t>
              </a:r>
              <a:r>
                <a:rPr lang="en-US" sz="1400" b="0" dirty="0" smtClean="0">
                  <a:cs typeface="+mn-cs"/>
                </a:rPr>
                <a:t>and </a:t>
              </a:r>
              <a:r>
                <a:rPr lang="en-US" sz="1400" b="0" dirty="0">
                  <a:cs typeface="+mn-cs"/>
                </a:rPr>
                <a:t>requirements for NextGen </a:t>
              </a:r>
              <a:r>
                <a:rPr lang="en-US" sz="1400" b="0" dirty="0" smtClean="0">
                  <a:cs typeface="+mn-cs"/>
                </a:rPr>
                <a:t>avionics automation </a:t>
              </a:r>
              <a:r>
                <a:rPr lang="en-US" sz="1400" b="0" dirty="0">
                  <a:cs typeface="+mn-cs"/>
                </a:rPr>
                <a:t>and collaborative </a:t>
              </a:r>
              <a:r>
                <a:rPr lang="en-US" sz="1400" b="0" dirty="0" smtClean="0">
                  <a:cs typeface="+mn-cs"/>
                </a:rPr>
                <a:t>capabilities</a:t>
              </a:r>
              <a:endParaRPr lang="en-US" sz="1400" b="0" dirty="0">
                <a:cs typeface="+mn-cs"/>
              </a:endParaRPr>
            </a:p>
            <a:p>
              <a:pPr marL="284163" indent="-284163" fontAlgn="auto">
                <a:spcBef>
                  <a:spcPts val="600"/>
                </a:spcBef>
                <a:spcAft>
                  <a:spcPts val="600"/>
                </a:spcAft>
                <a:buFont typeface="Arial" charset="0"/>
                <a:buChar char="•"/>
                <a:defRPr/>
              </a:pPr>
              <a:r>
                <a:rPr lang="en-US" sz="1400" b="0" dirty="0" smtClean="0">
                  <a:cs typeface="+mn-cs"/>
                </a:rPr>
                <a:t>Ensured </a:t>
              </a:r>
              <a:r>
                <a:rPr lang="en-US" sz="1400" b="0" dirty="0">
                  <a:cs typeface="+mn-cs"/>
                </a:rPr>
                <a:t>domain specific concepts work </a:t>
              </a:r>
              <a:r>
                <a:rPr lang="en-US" sz="1400" b="0" dirty="0" smtClean="0">
                  <a:cs typeface="+mn-cs"/>
                </a:rPr>
                <a:t>end-to-end</a:t>
              </a:r>
              <a:endParaRPr lang="en-US" sz="1400" b="0" dirty="0">
                <a:cs typeface="+mn-cs"/>
              </a:endParaRPr>
            </a:p>
            <a:p>
              <a:pPr marL="284163" indent="-284163" fontAlgn="auto">
                <a:spcBef>
                  <a:spcPts val="600"/>
                </a:spcBef>
                <a:spcAft>
                  <a:spcPts val="600"/>
                </a:spcAft>
                <a:buFont typeface="Arial" charset="0"/>
                <a:buChar char="•"/>
                <a:defRPr/>
              </a:pPr>
              <a:r>
                <a:rPr lang="en-US" sz="1400" b="0" dirty="0" smtClean="0">
                  <a:cs typeface="+mn-cs"/>
                </a:rPr>
                <a:t>Identified </a:t>
              </a:r>
              <a:r>
                <a:rPr lang="en-US" sz="1400" b="0" dirty="0">
                  <a:cs typeface="+mn-cs"/>
                </a:rPr>
                <a:t>concepts and technologies </a:t>
              </a:r>
              <a:r>
                <a:rPr lang="en-US" sz="1400" b="0" dirty="0" smtClean="0">
                  <a:cs typeface="+mn-cs"/>
                </a:rPr>
                <a:t>within </a:t>
              </a:r>
              <a:r>
                <a:rPr lang="en-US" sz="1400" b="0" dirty="0">
                  <a:cs typeface="+mn-cs"/>
                </a:rPr>
                <a:t>the FAA that may </a:t>
              </a:r>
              <a:r>
                <a:rPr lang="en-US" sz="1400" b="0" dirty="0" smtClean="0">
                  <a:cs typeface="+mn-cs"/>
                </a:rPr>
                <a:t>enable </a:t>
              </a:r>
              <a:r>
                <a:rPr lang="en-US" sz="1400" b="0" dirty="0">
                  <a:cs typeface="+mn-cs"/>
                </a:rPr>
                <a:t>NextGen trajectory operations in the </a:t>
              </a:r>
              <a:r>
                <a:rPr lang="en-US" sz="1400" b="0" dirty="0" smtClean="0">
                  <a:cs typeface="+mn-cs"/>
                </a:rPr>
                <a:t>mid-term </a:t>
              </a:r>
              <a:endParaRPr lang="en-US" sz="1400" b="0" dirty="0">
                <a:cs typeface="+mn-cs"/>
              </a:endParaRPr>
            </a:p>
            <a:p>
              <a:pPr marL="284163" indent="-284163" fontAlgn="auto">
                <a:spcBef>
                  <a:spcPts val="600"/>
                </a:spcBef>
                <a:spcAft>
                  <a:spcPts val="600"/>
                </a:spcAft>
                <a:buFont typeface="Arial" charset="0"/>
                <a:buChar char="•"/>
                <a:defRPr/>
              </a:pPr>
              <a:r>
                <a:rPr lang="en-US" sz="1400" b="0" dirty="0" smtClean="0">
                  <a:cs typeface="+mn-cs"/>
                </a:rPr>
                <a:t>Identified </a:t>
              </a:r>
              <a:r>
                <a:rPr lang="en-US" sz="1400" b="0" dirty="0">
                  <a:cs typeface="+mn-cs"/>
                </a:rPr>
                <a:t>shortfalls in </a:t>
              </a:r>
              <a:r>
                <a:rPr lang="en-US" sz="1400" b="0" dirty="0" smtClean="0">
                  <a:cs typeface="+mn-cs"/>
                </a:rPr>
                <a:t>concepts and </a:t>
              </a:r>
              <a:r>
                <a:rPr lang="en-US" sz="1400" b="0" dirty="0">
                  <a:cs typeface="+mn-cs"/>
                </a:rPr>
                <a:t>technologies for the </a:t>
              </a:r>
              <a:r>
                <a:rPr lang="en-US" sz="1400" b="0" dirty="0" smtClean="0">
                  <a:cs typeface="+mn-cs"/>
                </a:rPr>
                <a:t>mid-term</a:t>
              </a:r>
              <a:endParaRPr lang="en-US" sz="1400" b="0" dirty="0">
                <a:cs typeface="+mn-cs"/>
              </a:endParaRPr>
            </a:p>
          </p:txBody>
        </p:sp>
      </p:grpSp>
      <p:sp>
        <p:nvSpPr>
          <p:cNvPr id="19464" name="Content Placeholder 2"/>
          <p:cNvSpPr>
            <a:spLocks noGrp="1"/>
          </p:cNvSpPr>
          <p:nvPr>
            <p:ph idx="1"/>
          </p:nvPr>
        </p:nvSpPr>
        <p:spPr>
          <a:xfrm>
            <a:off x="4495800" y="3581400"/>
            <a:ext cx="4467225" cy="2286000"/>
          </a:xfrm>
        </p:spPr>
        <p:txBody>
          <a:bodyPr/>
          <a:lstStyle/>
          <a:p>
            <a:pPr marL="0" indent="0" eaLnBrk="1" hangingPunct="1">
              <a:buClrTx/>
              <a:buFont typeface="Arial" pitchFamily="34" charset="0"/>
              <a:buNone/>
              <a:defRPr/>
            </a:pPr>
            <a:r>
              <a:rPr lang="en-US" altLang="en-US" sz="1400" b="1" dirty="0" smtClean="0">
                <a:solidFill>
                  <a:schemeClr val="tx1"/>
                </a:solidFill>
              </a:rPr>
              <a:t>Accomplishments:</a:t>
            </a:r>
          </a:p>
          <a:p>
            <a:pPr marL="225425" indent="-225425" eaLnBrk="1" hangingPunct="1">
              <a:buClrTx/>
              <a:defRPr/>
            </a:pPr>
            <a:r>
              <a:rPr lang="en-US" altLang="en-US" sz="1400" dirty="0" smtClean="0">
                <a:solidFill>
                  <a:schemeClr val="tx1"/>
                </a:solidFill>
              </a:rPr>
              <a:t>Contract awards made February </a:t>
            </a:r>
            <a:r>
              <a:rPr lang="en-US" altLang="en-US" sz="1400" dirty="0" smtClean="0">
                <a:solidFill>
                  <a:schemeClr val="tx1"/>
                </a:solidFill>
              </a:rPr>
              <a:t>2015</a:t>
            </a:r>
            <a:r>
              <a:rPr lang="en-US" altLang="en-US" sz="1400" dirty="0">
                <a:solidFill>
                  <a:schemeClr val="tx1"/>
                </a:solidFill>
              </a:rPr>
              <a:t> </a:t>
            </a:r>
            <a:r>
              <a:rPr lang="en-US" altLang="en-US" sz="1400" dirty="0" smtClean="0">
                <a:solidFill>
                  <a:schemeClr val="tx1"/>
                </a:solidFill>
              </a:rPr>
              <a:t>(</a:t>
            </a:r>
            <a:r>
              <a:rPr lang="en-US" altLang="en-US" sz="1400" dirty="0" err="1" smtClean="0">
                <a:solidFill>
                  <a:schemeClr val="tx1"/>
                </a:solidFill>
              </a:rPr>
              <a:t>Metron</a:t>
            </a:r>
            <a:r>
              <a:rPr lang="en-US" altLang="en-US" sz="1400" dirty="0" smtClean="0">
                <a:solidFill>
                  <a:schemeClr val="tx1"/>
                </a:solidFill>
              </a:rPr>
              <a:t>/Saab-</a:t>
            </a:r>
            <a:r>
              <a:rPr lang="en-US" altLang="en-US" sz="1400" dirty="0" err="1" smtClean="0">
                <a:solidFill>
                  <a:schemeClr val="tx1"/>
                </a:solidFill>
              </a:rPr>
              <a:t>Sensis</a:t>
            </a:r>
            <a:r>
              <a:rPr lang="en-US" altLang="en-US" sz="1400" dirty="0" smtClean="0">
                <a:solidFill>
                  <a:schemeClr val="tx1"/>
                </a:solidFill>
              </a:rPr>
              <a:t> </a:t>
            </a:r>
            <a:r>
              <a:rPr lang="en-US" altLang="en-US" sz="1400" dirty="0" smtClean="0">
                <a:solidFill>
                  <a:schemeClr val="tx1"/>
                </a:solidFill>
              </a:rPr>
              <a:t>and Boeing)</a:t>
            </a:r>
          </a:p>
          <a:p>
            <a:pPr marL="225425" indent="-225425" eaLnBrk="1" hangingPunct="1">
              <a:buClrTx/>
              <a:defRPr/>
            </a:pPr>
            <a:r>
              <a:rPr lang="en-US" altLang="en-US" sz="1400" dirty="0" smtClean="0">
                <a:solidFill>
                  <a:schemeClr val="tx1"/>
                </a:solidFill>
              </a:rPr>
              <a:t>Project Kick-off Meeting March 11-12 (Seattle, WA</a:t>
            </a:r>
            <a:r>
              <a:rPr lang="en-US" altLang="en-US" sz="1400" dirty="0" smtClean="0">
                <a:solidFill>
                  <a:schemeClr val="tx1"/>
                </a:solidFill>
              </a:rPr>
              <a:t>)</a:t>
            </a:r>
          </a:p>
          <a:p>
            <a:pPr marL="225425" indent="-225425" eaLnBrk="1" hangingPunct="1">
              <a:buClrTx/>
              <a:defRPr/>
            </a:pPr>
            <a:endParaRPr lang="en-US" altLang="en-US" sz="1400" dirty="0" smtClean="0">
              <a:solidFill>
                <a:schemeClr val="tx1"/>
              </a:solidFill>
            </a:endParaRPr>
          </a:p>
          <a:p>
            <a:pPr marL="0" indent="0" eaLnBrk="1" hangingPunct="1">
              <a:buClrTx/>
              <a:buFont typeface="Arial" pitchFamily="34" charset="0"/>
              <a:buNone/>
              <a:defRPr/>
            </a:pPr>
            <a:r>
              <a:rPr lang="en-US" altLang="en-US" sz="1400" b="1" dirty="0" smtClean="0">
                <a:solidFill>
                  <a:schemeClr val="tx1"/>
                </a:solidFill>
              </a:rPr>
              <a:t>Plans</a:t>
            </a:r>
            <a:r>
              <a:rPr lang="en-US" altLang="en-US" sz="1400" b="1" dirty="0" smtClean="0">
                <a:solidFill>
                  <a:schemeClr val="tx1"/>
                </a:solidFill>
              </a:rPr>
              <a:t>:</a:t>
            </a:r>
          </a:p>
          <a:p>
            <a:pPr marL="225425" indent="-225425" eaLnBrk="1" hangingPunct="1">
              <a:buClrTx/>
              <a:defRPr/>
            </a:pPr>
            <a:r>
              <a:rPr lang="en-US" altLang="en-US" sz="1400" dirty="0" smtClean="0">
                <a:solidFill>
                  <a:schemeClr val="tx1"/>
                </a:solidFill>
              </a:rPr>
              <a:t>Draft 4D TBO procedures (flight deck and ATC)</a:t>
            </a:r>
          </a:p>
          <a:p>
            <a:pPr marL="225425" indent="-225425" eaLnBrk="1" hangingPunct="1">
              <a:buClrTx/>
              <a:defRPr/>
            </a:pPr>
            <a:r>
              <a:rPr lang="en-US" altLang="en-US" sz="1400" dirty="0" smtClean="0">
                <a:solidFill>
                  <a:schemeClr val="tx1"/>
                </a:solidFill>
              </a:rPr>
              <a:t>Scenarios</a:t>
            </a:r>
          </a:p>
          <a:p>
            <a:pPr marL="225425" indent="-225425" eaLnBrk="1" hangingPunct="1">
              <a:buClrTx/>
              <a:defRPr/>
            </a:pPr>
            <a:r>
              <a:rPr lang="en-US" altLang="en-US" sz="1400" dirty="0" smtClean="0">
                <a:solidFill>
                  <a:schemeClr val="tx1"/>
                </a:solidFill>
              </a:rPr>
              <a:t>Deliver 4D TBO initial simulation plan</a:t>
            </a:r>
          </a:p>
          <a:p>
            <a:pPr marL="225425" indent="-225425" eaLnBrk="1" hangingPunct="1">
              <a:buClrTx/>
              <a:defRPr/>
            </a:pPr>
            <a:endParaRPr lang="en-US" altLang="en-US" sz="1400" dirty="0" smtClean="0">
              <a:solidFill>
                <a:schemeClr val="tx1"/>
              </a:solidFill>
            </a:endParaRPr>
          </a:p>
        </p:txBody>
      </p:sp>
      <p:pic>
        <p:nvPicPr>
          <p:cNvPr id="32777" name="Picture 9" descr="aviation-weath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3" y="908050"/>
            <a:ext cx="402272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7" name="Group 66"/>
          <p:cNvGraphicFramePr>
            <a:graphicFrameLocks noGrp="1"/>
          </p:cNvGraphicFramePr>
          <p:nvPr>
            <p:extLst>
              <p:ext uri="{D42A27DB-BD31-4B8C-83A1-F6EECF244321}">
                <p14:modId xmlns:p14="http://schemas.microsoft.com/office/powerpoint/2010/main" val="1633146146"/>
              </p:ext>
            </p:extLst>
          </p:nvPr>
        </p:nvGraphicFramePr>
        <p:xfrm>
          <a:off x="238125" y="4975225"/>
          <a:ext cx="3800475" cy="511175"/>
        </p:xfrm>
        <a:graphic>
          <a:graphicData uri="http://schemas.openxmlformats.org/drawingml/2006/table">
            <a:tbl>
              <a:tblPr/>
              <a:tblGrid>
                <a:gridCol w="702937"/>
                <a:gridCol w="804117"/>
                <a:gridCol w="756190"/>
                <a:gridCol w="770391"/>
                <a:gridCol w="766840"/>
              </a:tblGrid>
              <a:tr h="184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900" b="1" i="0" u="none" strike="noStrike" cap="none" normalizeH="0" baseline="0" dirty="0" smtClean="0">
                          <a:ln>
                            <a:noFill/>
                          </a:ln>
                          <a:solidFill>
                            <a:schemeClr val="tx1"/>
                          </a:solidFill>
                          <a:effectLst/>
                          <a:latin typeface="Arial" charset="0"/>
                        </a:rPr>
                        <a:t>FY17</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25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$780,000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1000" b="1" i="0" u="none" strike="noStrike" cap="none" normalizeH="0" baseline="0" dirty="0" smtClean="0">
                          <a:ln>
                            <a:noFill/>
                          </a:ln>
                          <a:solidFill>
                            <a:schemeClr val="tx1"/>
                          </a:solidFill>
                          <a:effectLst/>
                          <a:latin typeface="Arial" charset="0"/>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2798" name="Content Placeholder 2"/>
          <p:cNvSpPr txBox="1">
            <a:spLocks/>
          </p:cNvSpPr>
          <p:nvPr/>
        </p:nvSpPr>
        <p:spPr bwMode="auto">
          <a:xfrm>
            <a:off x="0" y="5586413"/>
            <a:ext cx="4433888"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457200" eaLnBrk="0" hangingPunct="0">
              <a:defRPr>
                <a:solidFill>
                  <a:schemeClr val="tx1"/>
                </a:solidFill>
                <a:latin typeface="Calibri" pitchFamily="34" charset="0"/>
                <a:cs typeface="Arial" pitchFamily="34" charset="0"/>
              </a:defRPr>
            </a:lvl1pPr>
            <a:lvl2pPr marL="57150" defTabSz="457200" eaLnBrk="0" hangingPunct="0">
              <a:defRPr>
                <a:solidFill>
                  <a:schemeClr val="tx1"/>
                </a:solidFill>
                <a:latin typeface="Calibri" pitchFamily="34" charset="0"/>
                <a:cs typeface="Arial" pitchFamily="34" charset="0"/>
              </a:defRPr>
            </a:lvl2pPr>
            <a:lvl3pPr marL="1143000" indent="-228600" defTabSz="457200" eaLnBrk="0" hangingPunct="0">
              <a:defRPr>
                <a:solidFill>
                  <a:schemeClr val="tx1"/>
                </a:solidFill>
                <a:latin typeface="Calibri" pitchFamily="34" charset="0"/>
                <a:cs typeface="Arial" pitchFamily="34" charset="0"/>
              </a:defRPr>
            </a:lvl3pPr>
            <a:lvl4pPr marL="1600200" indent="-228600" defTabSz="457200" eaLnBrk="0" hangingPunct="0">
              <a:defRPr>
                <a:solidFill>
                  <a:schemeClr val="tx1"/>
                </a:solidFill>
                <a:latin typeface="Calibri" pitchFamily="34" charset="0"/>
                <a:cs typeface="Arial" pitchFamily="34" charset="0"/>
              </a:defRPr>
            </a:lvl4pPr>
            <a:lvl5pPr marL="2057400" indent="-228600" defTabSz="457200" eaLnBrk="0" hangingPunct="0">
              <a:defRPr>
                <a:solidFill>
                  <a:schemeClr val="tx1"/>
                </a:solidFill>
                <a:latin typeface="Calibri"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Calibri" pitchFamily="34" charset="0"/>
                <a:cs typeface="Arial" pitchFamily="34" charset="0"/>
              </a:defRPr>
            </a:lvl9pPr>
          </a:lstStyle>
          <a:p>
            <a:pPr lvl="1" eaLnBrk="1" hangingPunct="1">
              <a:buFont typeface="Wingdings" pitchFamily="2" charset="2"/>
              <a:buNone/>
            </a:pPr>
            <a:r>
              <a:rPr lang="en-US" altLang="en-US" sz="1200" i="1" dirty="0">
                <a:latin typeface="Arial" pitchFamily="34" charset="0"/>
              </a:rPr>
              <a:t>* Proposed follow-on funding identified in Research Plan</a:t>
            </a:r>
          </a:p>
        </p:txBody>
      </p:sp>
      <p:sp>
        <p:nvSpPr>
          <p:cNvPr id="32799" name="Slide Number Placeholder 5"/>
          <p:cNvSpPr txBox="1">
            <a:spLocks/>
          </p:cNvSpPr>
          <p:nvPr/>
        </p:nvSpPr>
        <p:spPr bwMode="auto">
          <a:xfrm>
            <a:off x="6553200" y="6356350"/>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fld id="{A44EC0ED-BF21-430A-993C-B5CC3552D3C6}" type="slidenum">
              <a:rPr lang="en-US" altLang="en-US" sz="1200">
                <a:solidFill>
                  <a:srgbClr val="898989"/>
                </a:solidFill>
              </a:rPr>
              <a:pPr algn="r" eaLnBrk="1" hangingPunct="1"/>
              <a:t>9</a:t>
            </a:fld>
            <a:endParaRPr lang="en-US" altLang="en-US" sz="1200">
              <a:solidFill>
                <a:srgbClr val="898989"/>
              </a:solidFill>
            </a:endParaRPr>
          </a:p>
        </p:txBody>
      </p:sp>
    </p:spTree>
    <p:extLst>
      <p:ext uri="{BB962C8B-B14F-4D97-AF65-F5344CB8AC3E}">
        <p14:creationId xmlns:p14="http://schemas.microsoft.com/office/powerpoint/2010/main" val="72656801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6F7B91E-71A5-4368-B771-DB3DF552C265}"/>
</file>

<file path=customXml/itemProps2.xml><?xml version="1.0" encoding="utf-8"?>
<ds:datastoreItem xmlns:ds="http://schemas.openxmlformats.org/officeDocument/2006/customXml" ds:itemID="{F0597DF1-F7AA-4CF8-A9BE-2B9A392F57EE}">
  <ds:schemaRefs>
    <ds:schemaRef ds:uri="http://schemas.microsoft.com/sharepoint/v3/contenttype/forms"/>
  </ds:schemaRefs>
</ds:datastoreItem>
</file>

<file path=customXml/itemProps3.xml><?xml version="1.0" encoding="utf-8"?>
<ds:datastoreItem xmlns:ds="http://schemas.openxmlformats.org/officeDocument/2006/customXml" ds:itemID="{2E83E223-7FE8-4F76-BA30-9C4DF21397F5}">
  <ds:schemaRefs>
    <ds:schemaRef ds:uri="http://schemas.microsoft.com/office/2006/documentManagement/types"/>
    <ds:schemaRef ds:uri="http://purl.org/dc/terms/"/>
    <ds:schemaRef ds:uri="http://www.w3.org/XML/1998/namespace"/>
    <ds:schemaRef ds:uri="http://schemas.microsoft.com/office/2006/metadata/properties"/>
    <ds:schemaRef ds:uri="http://purl.org/dc/elements/1.1/"/>
    <ds:schemaRef ds:uri="http://schemas.microsoft.com/office/infopath/2007/PartnerControls"/>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9571</TotalTime>
  <Words>2655</Words>
  <Application>Microsoft Office PowerPoint</Application>
  <PresentationFormat>On-screen Show (4:3)</PresentationFormat>
  <Paragraphs>489</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REDAC NAS Ops Portfolio Review</vt:lpstr>
      <vt:lpstr>PPT Portfolio Overview</vt:lpstr>
      <vt:lpstr>PPT Financial Summary </vt:lpstr>
      <vt:lpstr>PPT 5-Year Financial Plan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Federal Aviation Administration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ATDP</dc:title>
  <dc:creator>Walt CTR Hogan</dc:creator>
  <cp:lastModifiedBy>Hogan, Walt CTR (FAA)</cp:lastModifiedBy>
  <cp:revision>679</cp:revision>
  <cp:lastPrinted>2014-11-25T15:58:23Z</cp:lastPrinted>
  <dcterms:created xsi:type="dcterms:W3CDTF">2013-02-08T16:10:26Z</dcterms:created>
  <dcterms:modified xsi:type="dcterms:W3CDTF">2015-02-27T17:01:44Z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0x0101009DA7335E1805E44495268AE629753871</vt:lpwstr>
  </property>
</Properties>
</file>