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19" r:id="rId2"/>
    <p:sldId id="325" r:id="rId3"/>
    <p:sldId id="323" r:id="rId4"/>
    <p:sldId id="321" r:id="rId5"/>
    <p:sldId id="332" r:id="rId6"/>
    <p:sldId id="327" r:id="rId7"/>
    <p:sldId id="320" r:id="rId8"/>
    <p:sldId id="330" r:id="rId9"/>
    <p:sldId id="329" r:id="rId10"/>
    <p:sldId id="328" r:id="rId11"/>
    <p:sldId id="318" r:id="rId12"/>
    <p:sldId id="324" r:id="rId13"/>
    <p:sldId id="331" r:id="rId14"/>
    <p:sldId id="333" r:id="rId15"/>
    <p:sldId id="316"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777777"/>
    <a:srgbClr val="969696"/>
    <a:srgbClr val="B9D0E5"/>
    <a:srgbClr val="9EBDD8"/>
    <a:srgbClr val="94B1CA"/>
    <a:srgbClr val="CC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728" autoAdjust="0"/>
  </p:normalViewPr>
  <p:slideViewPr>
    <p:cSldViewPr snapToGrid="0" snapToObjects="1">
      <p:cViewPr>
        <p:scale>
          <a:sx n="84" d="100"/>
          <a:sy n="84" d="100"/>
        </p:scale>
        <p:origin x="-5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3E5695-1976-4630-8C80-4E0F165C06A4}" type="datetimeFigureOut">
              <a:rPr lang="en-US"/>
              <a:pPr>
                <a:defRPr/>
              </a:pPr>
              <a:t>2/18/2015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83C6605-7F3D-48D5-ADCA-BDF3263BBD1C}" type="slidenum">
              <a:rPr lang="en-US"/>
              <a:pPr>
                <a:defRPr/>
              </a:pPr>
              <a:t>‹#›</a:t>
            </a:fld>
            <a:endParaRPr lang="en-US"/>
          </a:p>
        </p:txBody>
      </p:sp>
    </p:spTree>
    <p:extLst>
      <p:ext uri="{BB962C8B-B14F-4D97-AF65-F5344CB8AC3E}">
        <p14:creationId xmlns:p14="http://schemas.microsoft.com/office/powerpoint/2010/main" val="2473062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045B395-BB19-4B9F-BB48-9994DFB2D1E9}" type="datetimeFigureOut">
              <a:rPr lang="en-US"/>
              <a:pPr>
                <a:defRPr/>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AB05AD1-B2E9-4E13-9E74-0E0F38E451C7}" type="slidenum">
              <a:rPr lang="en-US"/>
              <a:pPr>
                <a:defRPr/>
              </a:pPr>
              <a:t>‹#›</a:t>
            </a:fld>
            <a:endParaRPr lang="en-US"/>
          </a:p>
        </p:txBody>
      </p:sp>
    </p:spTree>
    <p:extLst>
      <p:ext uri="{BB962C8B-B14F-4D97-AF65-F5344CB8AC3E}">
        <p14:creationId xmlns:p14="http://schemas.microsoft.com/office/powerpoint/2010/main" val="7411432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8B8A567-B90C-4414-B4F5-CA4DFE307186}"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14400" y="4344025"/>
            <a:ext cx="5029200" cy="305268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2</a:t>
            </a:fld>
            <a:endParaRPr lang="en-US"/>
          </a:p>
        </p:txBody>
      </p:sp>
    </p:spTree>
    <p:extLst>
      <p:ext uri="{BB962C8B-B14F-4D97-AF65-F5344CB8AC3E}">
        <p14:creationId xmlns:p14="http://schemas.microsoft.com/office/powerpoint/2010/main" val="3504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3</a:t>
            </a:fld>
            <a:endParaRPr lang="en-US"/>
          </a:p>
        </p:txBody>
      </p:sp>
    </p:spTree>
    <p:extLst>
      <p:ext uri="{BB962C8B-B14F-4D97-AF65-F5344CB8AC3E}">
        <p14:creationId xmlns:p14="http://schemas.microsoft.com/office/powerpoint/2010/main" val="118532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4</a:t>
            </a:fld>
            <a:endParaRPr lang="en-US"/>
          </a:p>
        </p:txBody>
      </p:sp>
    </p:spTree>
    <p:extLst>
      <p:ext uri="{BB962C8B-B14F-4D97-AF65-F5344CB8AC3E}">
        <p14:creationId xmlns:p14="http://schemas.microsoft.com/office/powerpoint/2010/main" val="49651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7</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11</a:t>
            </a:fld>
            <a:endParaRPr lang="en-US"/>
          </a:p>
        </p:txBody>
      </p:sp>
    </p:spTree>
    <p:extLst>
      <p:ext uri="{BB962C8B-B14F-4D97-AF65-F5344CB8AC3E}">
        <p14:creationId xmlns:p14="http://schemas.microsoft.com/office/powerpoint/2010/main" val="3855001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F5A513A8-25E2-4DEF-94CE-4241620E39DE}" type="slidenum">
              <a:rPr lang="en-US" altLang="en-US" sz="1200" smtClean="0"/>
              <a:pPr eaLnBrk="1" hangingPunct="1"/>
              <a:t>12</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14400" y="4344024"/>
            <a:ext cx="5029200" cy="27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B05AD1-B2E9-4E13-9E74-0E0F38E451C7}" type="slidenum">
              <a:rPr lang="en-US" smtClean="0"/>
              <a:pPr>
                <a:defRPr/>
              </a:pPr>
              <a:t>14</a:t>
            </a:fld>
            <a:endParaRPr lang="en-US"/>
          </a:p>
        </p:txBody>
      </p:sp>
    </p:spTree>
    <p:extLst>
      <p:ext uri="{BB962C8B-B14F-4D97-AF65-F5344CB8AC3E}">
        <p14:creationId xmlns:p14="http://schemas.microsoft.com/office/powerpoint/2010/main" val="1289393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lIns="90123" tIns="45062" rIns="90123" bIns="45062"/>
          <a:lstStyle/>
          <a:p>
            <a:pPr>
              <a:defRPr/>
            </a:pPr>
            <a:fld id="{F47FBD85-6520-424D-8F02-5A9F3DF00402}" type="slidenum">
              <a:rPr lang="en-US" smtClean="0">
                <a:solidFill>
                  <a:prstClr val="black"/>
                </a:solidFill>
              </a:rPr>
              <a:pPr>
                <a:defRPr/>
              </a:pPr>
              <a:t>15</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fontAlgn="auto">
              <a:spcBef>
                <a:spcPts val="0"/>
              </a:spcBef>
              <a:spcAft>
                <a:spcPts val="0"/>
              </a:spcAft>
              <a:defRPr sz="1000" spc="0" smtClean="0">
                <a:solidFill>
                  <a:schemeClr val="tx2">
                    <a:lumMod val="40000"/>
                    <a:lumOff val="60000"/>
                  </a:schemeClr>
                </a:solidFill>
                <a:latin typeface="Arial"/>
                <a:cs typeface="Arial"/>
              </a:defRPr>
            </a:lvl1pPr>
          </a:lstStyle>
          <a:p>
            <a:pPr>
              <a:defRPr/>
            </a:pPr>
            <a:fld id="{958EEEA0-39CF-4656-9769-0D96F0AD643C}" type="datetimeFigureOut">
              <a:rPr lang="en-US"/>
              <a:pPr>
                <a:defRPr/>
              </a:pPr>
              <a:t>2/18/2015</a:t>
            </a:fld>
            <a:endParaRPr lang="en-US" dirty="0"/>
          </a:p>
        </p:txBody>
      </p:sp>
    </p:spTree>
    <p:extLst>
      <p:ext uri="{BB962C8B-B14F-4D97-AF65-F5344CB8AC3E}">
        <p14:creationId xmlns:p14="http://schemas.microsoft.com/office/powerpoint/2010/main" val="2480403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C1A522E5-D569-4A2A-94FD-E3E53E37AAA6}"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C563D34-977E-4471-8BC6-F76D8C7F0976}" type="slidenum">
              <a:rPr lang="en-US"/>
              <a:pPr>
                <a:defRPr/>
              </a:pPr>
              <a:t>‹#›</a:t>
            </a:fld>
            <a:endParaRPr lang="en-US"/>
          </a:p>
        </p:txBody>
      </p:sp>
    </p:spTree>
    <p:extLst>
      <p:ext uri="{BB962C8B-B14F-4D97-AF65-F5344CB8AC3E}">
        <p14:creationId xmlns:p14="http://schemas.microsoft.com/office/powerpoint/2010/main" val="335771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BC8294DE-F743-406D-8057-1AB7D5B4C794}" type="datetimeFigureOut">
              <a:rPr lang="en-US"/>
              <a:pPr>
                <a:defRPr/>
              </a:pPr>
              <a:t>2/18/2015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5E9AE37-CF27-44A4-8879-2F4DDF5613AE}" type="slidenum">
              <a:rPr lang="en-US"/>
              <a:pPr>
                <a:defRPr/>
              </a:pPr>
              <a:t>‹#›</a:t>
            </a:fld>
            <a:endParaRPr lang="en-US"/>
          </a:p>
        </p:txBody>
      </p:sp>
    </p:spTree>
    <p:extLst>
      <p:ext uri="{BB962C8B-B14F-4D97-AF65-F5344CB8AC3E}">
        <p14:creationId xmlns:p14="http://schemas.microsoft.com/office/powerpoint/2010/main" val="21096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2371A9B1-4A46-45B4-9193-9952DD1B1196}" type="datetimeFigureOut">
              <a:rPr lang="en-US"/>
              <a:pPr>
                <a:defRPr/>
              </a:pPr>
              <a:t>2/18/2015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6D8CCC3C-59C8-4175-A0BB-43F0EEA2A69E}" type="slidenum">
              <a:rPr lang="en-US"/>
              <a:pPr>
                <a:defRPr/>
              </a:pPr>
              <a:t>‹#›</a:t>
            </a:fld>
            <a:endParaRPr lang="en-US"/>
          </a:p>
        </p:txBody>
      </p:sp>
    </p:spTree>
    <p:extLst>
      <p:ext uri="{BB962C8B-B14F-4D97-AF65-F5344CB8AC3E}">
        <p14:creationId xmlns:p14="http://schemas.microsoft.com/office/powerpoint/2010/main" val="345530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1A0B549E-D8D1-4EA3-A9BA-4FC6C0FC02FA}" type="datetimeFigureOut">
              <a:rPr lang="en-US"/>
              <a:pPr>
                <a:defRPr/>
              </a:pPr>
              <a:t>2/18/2015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4E417E8D-B544-4A08-BB72-2BD190AC77EA}" type="slidenum">
              <a:rPr lang="en-US"/>
              <a:pPr>
                <a:defRPr/>
              </a:pPr>
              <a:t>‹#›</a:t>
            </a:fld>
            <a:endParaRPr lang="en-US"/>
          </a:p>
        </p:txBody>
      </p:sp>
    </p:spTree>
    <p:extLst>
      <p:ext uri="{BB962C8B-B14F-4D97-AF65-F5344CB8AC3E}">
        <p14:creationId xmlns:p14="http://schemas.microsoft.com/office/powerpoint/2010/main" val="39377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304B8DFD-44FC-43B5-8B3F-19C8B3576EB0}" type="datetimeFigureOut">
              <a:rPr lang="en-US"/>
              <a:pPr>
                <a:defRPr/>
              </a:pPr>
              <a:t>2/18/2015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1061E191-22E2-44C7-A60B-5A2FC1818758}" type="slidenum">
              <a:rPr lang="en-US"/>
              <a:pPr>
                <a:defRPr/>
              </a:pPr>
              <a:t>‹#›</a:t>
            </a:fld>
            <a:endParaRPr lang="en-US"/>
          </a:p>
        </p:txBody>
      </p:sp>
    </p:spTree>
    <p:extLst>
      <p:ext uri="{BB962C8B-B14F-4D97-AF65-F5344CB8AC3E}">
        <p14:creationId xmlns:p14="http://schemas.microsoft.com/office/powerpoint/2010/main" val="877764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fontAlgn="auto">
              <a:spcBef>
                <a:spcPts val="0"/>
              </a:spcBef>
              <a:spcAft>
                <a:spcPts val="0"/>
              </a:spcAft>
              <a:defRPr>
                <a:latin typeface="+mn-lt"/>
              </a:defRPr>
            </a:lvl1pPr>
          </a:lstStyle>
          <a:p>
            <a:pPr>
              <a:defRPr/>
            </a:pPr>
            <a:fld id="{4193A4E3-D488-4050-ADA6-78D3B92CE77F}" type="datetimeFigureOut">
              <a:rPr lang="en-US"/>
              <a:pPr>
                <a:defRPr/>
              </a:pPr>
              <a:t>2/18/2015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fontAlgn="auto">
              <a:spcBef>
                <a:spcPts val="0"/>
              </a:spcBef>
              <a:spcAft>
                <a:spcPts val="0"/>
              </a:spcAft>
              <a:defRPr>
                <a:latin typeface="+mn-lt"/>
              </a:defRPr>
            </a:lvl1pPr>
          </a:lstStyle>
          <a:p>
            <a:pPr>
              <a:defRPr/>
            </a:pPr>
            <a:fld id="{0C143678-25BB-4E67-AD4E-C53D8D3E3F24}" type="slidenum">
              <a:rPr lang="en-US"/>
              <a:pPr>
                <a:defRPr/>
              </a:pPr>
              <a:t>‹#›</a:t>
            </a:fld>
            <a:endParaRPr lang="en-US"/>
          </a:p>
        </p:txBody>
      </p:sp>
    </p:spTree>
    <p:extLst>
      <p:ext uri="{BB962C8B-B14F-4D97-AF65-F5344CB8AC3E}">
        <p14:creationId xmlns:p14="http://schemas.microsoft.com/office/powerpoint/2010/main" val="521736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910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15641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fontAlgn="auto">
              <a:spcBef>
                <a:spcPts val="0"/>
              </a:spcBef>
              <a:spcAft>
                <a:spcPts val="0"/>
              </a:spcAft>
              <a:defRPr sz="900" smtClean="0">
                <a:solidFill>
                  <a:schemeClr val="tx1">
                    <a:lumMod val="50000"/>
                    <a:lumOff val="50000"/>
                  </a:schemeClr>
                </a:solidFill>
                <a:latin typeface="Arial"/>
                <a:cs typeface="Arial"/>
              </a:defRPr>
            </a:lvl1pPr>
          </a:lstStyle>
          <a:p>
            <a:pPr>
              <a:defRPr/>
            </a:pPr>
            <a:fld id="{CB0516B7-4187-49B0-A890-4F65B819E5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75" r:id="rId8"/>
    <p:sldLayoutId id="2147483676" r:id="rId9"/>
  </p:sldLayoutIdLst>
  <p:txStyles>
    <p:title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fontAlgn="base">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fontAlgn="base">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fontAlgn="base">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fontAlgn="base">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fontAlgn="base">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533400"/>
            <a:ext cx="4983163" cy="1395413"/>
          </a:xfrm>
        </p:spPr>
        <p:txBody>
          <a:bodyPr/>
          <a:lstStyle/>
          <a:p>
            <a:pPr algn="l" eaLnBrk="1" hangingPunct="1"/>
            <a:r>
              <a:rPr lang="en-US" sz="3200" dirty="0"/>
              <a:t>Research, Engineering and Development Advisory Committee (</a:t>
            </a:r>
            <a:r>
              <a:rPr lang="en-US" sz="3200" dirty="0" smtClean="0"/>
              <a:t>REDAC)</a:t>
            </a:r>
            <a:r>
              <a:rPr lang="en-US" altLang="en-US" sz="3200" dirty="0" smtClean="0"/>
              <a:t> </a:t>
            </a:r>
            <a:r>
              <a:rPr lang="en-US" altLang="en-US" sz="3200" dirty="0" err="1" smtClean="0"/>
              <a:t>NASOps</a:t>
            </a:r>
            <a:r>
              <a:rPr lang="en-US" altLang="en-US" dirty="0" smtClean="0"/>
              <a:t/>
            </a:r>
            <a:br>
              <a:rPr lang="en-US" altLang="en-US" dirty="0" smtClean="0"/>
            </a:br>
            <a:r>
              <a:rPr lang="en-US" altLang="en-US" sz="2400" dirty="0" smtClean="0"/>
              <a:t>Winter 2015 Review</a:t>
            </a:r>
          </a:p>
        </p:txBody>
      </p:sp>
      <p:sp>
        <p:nvSpPr>
          <p:cNvPr id="6147" name="Text Box 4"/>
          <p:cNvSpPr txBox="1">
            <a:spLocks noChangeArrowheads="1"/>
          </p:cNvSpPr>
          <p:nvPr/>
        </p:nvSpPr>
        <p:spPr bwMode="auto">
          <a:xfrm>
            <a:off x="457200" y="4859338"/>
            <a:ext cx="47926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sz="1600" dirty="0">
                <a:solidFill>
                  <a:srgbClr val="1D2F68"/>
                </a:solidFill>
              </a:rPr>
              <a:t>By: </a:t>
            </a:r>
            <a:r>
              <a:rPr lang="en-US" altLang="en-US" sz="1600" dirty="0" smtClean="0">
                <a:solidFill>
                  <a:srgbClr val="1D2F68"/>
                </a:solidFill>
              </a:rPr>
              <a:t>Rob Hunt, AJV-73</a:t>
            </a:r>
            <a:r>
              <a:rPr lang="en-US" altLang="en-US" sz="1600" dirty="0">
                <a:solidFill>
                  <a:srgbClr val="1D2F68"/>
                </a:solidFill>
              </a:rPr>
              <a:t>	</a:t>
            </a:r>
          </a:p>
          <a:p>
            <a:pPr eaLnBrk="1" hangingPunct="1">
              <a:buFontTx/>
              <a:buNone/>
            </a:pPr>
            <a:r>
              <a:rPr lang="en-US" altLang="en-US" sz="1600" dirty="0">
                <a:solidFill>
                  <a:srgbClr val="1D2F68"/>
                </a:solidFill>
              </a:rPr>
              <a:t>Date:  </a:t>
            </a:r>
            <a:r>
              <a:rPr lang="en-US" altLang="en-US" sz="1600" dirty="0" smtClean="0">
                <a:solidFill>
                  <a:srgbClr val="1D2F68"/>
                </a:solidFill>
              </a:rPr>
              <a:t>February 2015</a:t>
            </a:r>
            <a:endParaRPr lang="en-US" altLang="en-US" sz="1600" i="1" dirty="0">
              <a:solidFill>
                <a:srgbClr val="1D2F68"/>
              </a:solidFill>
            </a:endParaRPr>
          </a:p>
        </p:txBody>
      </p:sp>
      <p:sp>
        <p:nvSpPr>
          <p:cNvPr id="6148" name="Text Box 5"/>
          <p:cNvSpPr txBox="1">
            <a:spLocks noChangeArrowheads="1"/>
          </p:cNvSpPr>
          <p:nvPr/>
        </p:nvSpPr>
        <p:spPr bwMode="auto">
          <a:xfrm>
            <a:off x="354557" y="3288033"/>
            <a:ext cx="533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pPr>
            <a:r>
              <a:rPr lang="en-US" altLang="en-US" b="1" i="1" dirty="0" smtClean="0">
                <a:solidFill>
                  <a:schemeClr val="accent1">
                    <a:lumMod val="75000"/>
                  </a:schemeClr>
                </a:solidFill>
              </a:rPr>
              <a:t>Operational Concept Development &amp; Infrastructure</a:t>
            </a:r>
          </a:p>
          <a:p>
            <a:pPr eaLnBrk="1" hangingPunct="1">
              <a:buFontTx/>
              <a:buNone/>
            </a:pPr>
            <a:r>
              <a:rPr lang="en-US" altLang="en-US" sz="1800" b="1" i="1" dirty="0" smtClean="0">
                <a:solidFill>
                  <a:schemeClr val="accent1">
                    <a:lumMod val="75000"/>
                  </a:schemeClr>
                </a:solidFill>
              </a:rPr>
              <a:t>BLI Number:  1A01C</a:t>
            </a:r>
            <a:endParaRPr lang="en-US" altLang="en-US" sz="1800" b="1" i="1" dirty="0">
              <a:solidFill>
                <a:schemeClr val="accent1">
                  <a:lumMod val="75000"/>
                </a:schemeClr>
              </a:solidFill>
            </a:endParaRPr>
          </a:p>
        </p:txBody>
      </p:sp>
    </p:spTree>
    <p:extLst>
      <p:ext uri="{BB962C8B-B14F-4D97-AF65-F5344CB8AC3E}">
        <p14:creationId xmlns:p14="http://schemas.microsoft.com/office/powerpoint/2010/main" val="3559523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118556"/>
          </a:xfrm>
        </p:spPr>
        <p:txBody>
          <a:bodyPr/>
          <a:lstStyle/>
          <a:p>
            <a:pPr marL="0" indent="0">
              <a:buNone/>
            </a:pPr>
            <a:r>
              <a:rPr lang="en-US" sz="1400" b="1" u="sng" dirty="0">
                <a:solidFill>
                  <a:schemeClr val="tx1"/>
                </a:solidFill>
              </a:rPr>
              <a:t>Enterprise IDS (E-IDS):</a:t>
            </a:r>
            <a:endParaRPr lang="en-US" sz="1400" dirty="0">
              <a:solidFill>
                <a:schemeClr val="tx1"/>
              </a:solidFill>
            </a:endParaRPr>
          </a:p>
          <a:p>
            <a:pPr marL="182880" indent="-182880">
              <a:buClrTx/>
              <a:buFont typeface="Arial" panose="020B0604020202020204" pitchFamily="34" charset="0"/>
              <a:buChar char="•"/>
            </a:pPr>
            <a:r>
              <a:rPr lang="en-US" sz="1200" dirty="0">
                <a:solidFill>
                  <a:schemeClr val="tx1"/>
                </a:solidFill>
              </a:rPr>
              <a:t>Identified AT information integration shortfalls and recommended mitigations</a:t>
            </a:r>
          </a:p>
          <a:p>
            <a:pPr marL="182880" indent="-182880">
              <a:buClrTx/>
              <a:buFont typeface="Arial" panose="020B0604020202020204" pitchFamily="34" charset="0"/>
              <a:buChar char="•"/>
            </a:pPr>
            <a:r>
              <a:rPr lang="en-US" sz="1200" dirty="0">
                <a:solidFill>
                  <a:schemeClr val="tx1"/>
                </a:solidFill>
              </a:rPr>
              <a:t>Conducted Stakeholder meetings to review overall investment and future activities</a:t>
            </a:r>
          </a:p>
          <a:p>
            <a:pPr marL="182880" indent="-182880">
              <a:buClrTx/>
              <a:buFont typeface="Arial" panose="020B0604020202020204" pitchFamily="34" charset="0"/>
              <a:buChar char="•"/>
            </a:pPr>
            <a:r>
              <a:rPr lang="en-US" sz="1200" dirty="0">
                <a:solidFill>
                  <a:schemeClr val="tx1"/>
                </a:solidFill>
              </a:rPr>
              <a:t>Developed budget and schedule estimates to prepare for a CRD </a:t>
            </a:r>
            <a:r>
              <a:rPr lang="en-US" sz="1200" dirty="0" smtClean="0">
                <a:solidFill>
                  <a:schemeClr val="tx1"/>
                </a:solidFill>
              </a:rPr>
              <a:t>RD for </a:t>
            </a:r>
            <a:r>
              <a:rPr lang="en-US" sz="1200" dirty="0">
                <a:solidFill>
                  <a:schemeClr val="tx1"/>
                </a:solidFill>
              </a:rPr>
              <a:t>the emerging investment later this year</a:t>
            </a:r>
          </a:p>
          <a:p>
            <a:pPr marL="182880" indent="-182880">
              <a:buClrTx/>
              <a:buFont typeface="Arial" panose="020B0604020202020204" pitchFamily="34" charset="0"/>
              <a:buChar char="•"/>
            </a:pPr>
            <a:r>
              <a:rPr lang="en-US" sz="1200" dirty="0">
                <a:solidFill>
                  <a:schemeClr val="tx1"/>
                </a:solidFill>
              </a:rPr>
              <a:t>Finalized program Shortfalls Assessment </a:t>
            </a:r>
            <a:r>
              <a:rPr lang="en-US" sz="1200" dirty="0" smtClean="0">
                <a:solidFill>
                  <a:schemeClr val="tx1"/>
                </a:solidFill>
              </a:rPr>
              <a:t>Documentation</a:t>
            </a:r>
          </a:p>
          <a:p>
            <a:pPr marL="182880" indent="-182880">
              <a:buClrTx/>
              <a:buFont typeface="Arial" panose="020B0604020202020204" pitchFamily="34" charset="0"/>
              <a:buChar char="•"/>
            </a:pPr>
            <a:r>
              <a:rPr lang="en-US" sz="1200" dirty="0" smtClean="0">
                <a:solidFill>
                  <a:schemeClr val="tx1"/>
                </a:solidFill>
              </a:rPr>
              <a:t>Achieved CRD RD in 2014</a:t>
            </a:r>
            <a:endParaRPr lang="en-US" sz="1200" dirty="0">
              <a:solidFill>
                <a:schemeClr val="tx1"/>
              </a:solidFill>
            </a:endParaRPr>
          </a:p>
          <a:p>
            <a:pPr marL="0" indent="0">
              <a:buNone/>
            </a:pPr>
            <a:r>
              <a:rPr lang="en-US" sz="1200" dirty="0">
                <a:solidFill>
                  <a:schemeClr val="tx1"/>
                </a:solidFill>
              </a:rPr>
              <a:t> </a:t>
            </a:r>
          </a:p>
          <a:p>
            <a:pPr marL="0" indent="0">
              <a:buNone/>
            </a:pPr>
            <a:r>
              <a:rPr lang="en-US" sz="1600" b="1" u="sng" dirty="0">
                <a:solidFill>
                  <a:schemeClr val="tx1"/>
                </a:solidFill>
              </a:rPr>
              <a:t>RTCA:</a:t>
            </a:r>
            <a:endParaRPr lang="en-US" sz="1600" dirty="0">
              <a:solidFill>
                <a:schemeClr val="tx1"/>
              </a:solidFill>
            </a:endParaRPr>
          </a:p>
          <a:p>
            <a:pPr marL="182880" indent="-182880">
              <a:buClrTx/>
            </a:pPr>
            <a:r>
              <a:rPr lang="en-US" sz="1200" dirty="0">
                <a:solidFill>
                  <a:schemeClr val="tx1"/>
                </a:solidFill>
              </a:rPr>
              <a:t>This program contributes to the FAA's support for the RTCA, a non-profit association that develops standards based on manufacturers, government, and aviation operator inputs. RTCA also recommends operational improvements to increase the efficiency of air transportation.</a:t>
            </a:r>
          </a:p>
          <a:p>
            <a:pPr marL="182880" indent="-182880">
              <a:buClrTx/>
            </a:pPr>
            <a:r>
              <a:rPr lang="en-US" sz="1200" dirty="0">
                <a:solidFill>
                  <a:schemeClr val="tx1"/>
                </a:solidFill>
              </a:rPr>
              <a:t>Continued support and analysis of International standard and public/private collaboration</a:t>
            </a:r>
            <a:endParaRPr lang="en-US" sz="1200" dirty="0"/>
          </a:p>
        </p:txBody>
      </p:sp>
      <p:sp>
        <p:nvSpPr>
          <p:cNvPr id="6" name="Rectangle 2"/>
          <p:cNvSpPr txBox="1">
            <a:spLocks noChangeArrowheads="1"/>
          </p:cNvSpPr>
          <p:nvPr/>
        </p:nvSpPr>
        <p:spPr bwMode="auto">
          <a:xfrm>
            <a:off x="142875" y="236538"/>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a:r>
              <a:rPr lang="en-US" altLang="en-US" sz="2800" dirty="0" smtClean="0"/>
              <a:t>Operations Concept </a:t>
            </a:r>
            <a:br>
              <a:rPr lang="en-US" altLang="en-US" sz="2800" dirty="0" smtClean="0"/>
            </a:br>
            <a:r>
              <a:rPr lang="en-US" altLang="en-US" sz="2800" dirty="0" smtClean="0"/>
              <a:t>Development &amp; Infrastructure - Accomplishments  </a:t>
            </a:r>
            <a:br>
              <a:rPr lang="en-US" altLang="en-US" sz="2800" dirty="0" smtClean="0"/>
            </a:br>
            <a:endParaRPr lang="en-US" altLang="en-US" sz="1600" b="0" i="1" dirty="0" smtClean="0"/>
          </a:p>
        </p:txBody>
      </p:sp>
    </p:spTree>
    <p:extLst>
      <p:ext uri="{BB962C8B-B14F-4D97-AF65-F5344CB8AC3E}">
        <p14:creationId xmlns:p14="http://schemas.microsoft.com/office/powerpoint/2010/main" val="1949409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257175" y="1193180"/>
            <a:ext cx="8429625" cy="4160668"/>
          </a:xfrm>
        </p:spPr>
        <p:txBody>
          <a:bodyPr/>
          <a:lstStyle/>
          <a:p>
            <a:pPr marL="0" indent="0">
              <a:buNone/>
            </a:pPr>
            <a:r>
              <a:rPr lang="en-US" sz="1600" dirty="0" smtClean="0">
                <a:solidFill>
                  <a:schemeClr val="tx1"/>
                </a:solidFill>
              </a:rPr>
              <a:t>Operational Integration Analysis</a:t>
            </a:r>
          </a:p>
          <a:p>
            <a:pPr marL="457200" lvl="1" indent="0">
              <a:buNone/>
            </a:pPr>
            <a:r>
              <a:rPr lang="en-US" sz="1200" dirty="0" smtClean="0">
                <a:solidFill>
                  <a:schemeClr val="tx1"/>
                </a:solidFill>
              </a:rPr>
              <a:t>Objective:  Continued examination of possible operational integration issues as emerging concepts evolve and new concepts are planned for the mid-term</a:t>
            </a:r>
          </a:p>
          <a:p>
            <a:pPr marL="457200" lvl="1" indent="0">
              <a:buNone/>
            </a:pPr>
            <a:r>
              <a:rPr lang="en-US" sz="1200" dirty="0" smtClean="0">
                <a:solidFill>
                  <a:schemeClr val="tx1"/>
                </a:solidFill>
              </a:rPr>
              <a:t>Potential Activities:  Scenario development/update/execution, mitigation recommendations (e.g. further research, requirements)</a:t>
            </a:r>
          </a:p>
          <a:p>
            <a:pPr marL="0" indent="0">
              <a:buNone/>
            </a:pPr>
            <a:r>
              <a:rPr lang="en-US" sz="1600" dirty="0" smtClean="0">
                <a:solidFill>
                  <a:schemeClr val="tx1"/>
                </a:solidFill>
              </a:rPr>
              <a:t>PBN Optimization</a:t>
            </a:r>
          </a:p>
          <a:p>
            <a:pPr marL="457200" lvl="1" indent="0">
              <a:buNone/>
            </a:pPr>
            <a:r>
              <a:rPr lang="en-US" sz="1200" dirty="0" smtClean="0">
                <a:solidFill>
                  <a:schemeClr val="tx1"/>
                </a:solidFill>
              </a:rPr>
              <a:t> Objective:  Expand the efficient use of PBN procedures in the NAS</a:t>
            </a:r>
          </a:p>
          <a:p>
            <a:pPr marL="457200" lvl="1" indent="0">
              <a:buNone/>
            </a:pPr>
            <a:r>
              <a:rPr lang="en-US" sz="1200" dirty="0" smtClean="0">
                <a:solidFill>
                  <a:schemeClr val="tx1"/>
                </a:solidFill>
              </a:rPr>
              <a:t>Potential Activities:  </a:t>
            </a:r>
            <a:r>
              <a:rPr lang="en-US" sz="1200" dirty="0">
                <a:solidFill>
                  <a:schemeClr val="tx1"/>
                </a:solidFill>
              </a:rPr>
              <a:t> </a:t>
            </a:r>
            <a:r>
              <a:rPr lang="en-US" sz="1200" dirty="0" smtClean="0">
                <a:solidFill>
                  <a:schemeClr val="tx1"/>
                </a:solidFill>
              </a:rPr>
              <a:t>Service analyses activities to identify obstacles and mitigations for proliferation of PBN</a:t>
            </a:r>
          </a:p>
          <a:p>
            <a:pPr marL="0" indent="0">
              <a:buNone/>
            </a:pPr>
            <a:r>
              <a:rPr lang="en-US" sz="1600" dirty="0" smtClean="0">
                <a:solidFill>
                  <a:schemeClr val="tx1"/>
                </a:solidFill>
              </a:rPr>
              <a:t>Interval Management</a:t>
            </a:r>
          </a:p>
          <a:p>
            <a:pPr marL="457200" lvl="1" indent="0">
              <a:buNone/>
            </a:pPr>
            <a:r>
              <a:rPr lang="en-US" sz="1200" dirty="0" smtClean="0">
                <a:solidFill>
                  <a:schemeClr val="tx1"/>
                </a:solidFill>
              </a:rPr>
              <a:t>Objective:  Mature advanced interval management applications</a:t>
            </a:r>
          </a:p>
          <a:p>
            <a:pPr marL="457200" lvl="1" indent="0">
              <a:buNone/>
            </a:pPr>
            <a:r>
              <a:rPr lang="en-US" sz="1200" dirty="0" smtClean="0">
                <a:solidFill>
                  <a:schemeClr val="tx1"/>
                </a:solidFill>
              </a:rPr>
              <a:t>Potential Activities:  Concept validation through scenario development/execution, HITLs exercises, Part Tasks</a:t>
            </a:r>
          </a:p>
          <a:p>
            <a:pPr marL="0" indent="0">
              <a:buNone/>
            </a:pPr>
            <a:r>
              <a:rPr lang="en-US" sz="1600" dirty="0" smtClean="0">
                <a:solidFill>
                  <a:schemeClr val="tx1"/>
                </a:solidFill>
              </a:rPr>
              <a:t>Trajectory-Based Operations</a:t>
            </a:r>
          </a:p>
          <a:p>
            <a:pPr marL="457200" lvl="1" indent="0">
              <a:buNone/>
            </a:pPr>
            <a:r>
              <a:rPr lang="en-US" sz="1200" dirty="0" smtClean="0">
                <a:solidFill>
                  <a:schemeClr val="tx1"/>
                </a:solidFill>
              </a:rPr>
              <a:t>Objective:  Mature Trajectory-Based Operations </a:t>
            </a:r>
            <a:r>
              <a:rPr lang="en-US" sz="1200" smtClean="0">
                <a:solidFill>
                  <a:schemeClr val="tx1"/>
                </a:solidFill>
              </a:rPr>
              <a:t>(TBO) concept</a:t>
            </a:r>
            <a:endParaRPr lang="en-US" sz="1200" dirty="0" smtClean="0">
              <a:solidFill>
                <a:schemeClr val="tx1"/>
              </a:solidFill>
            </a:endParaRPr>
          </a:p>
          <a:p>
            <a:pPr marL="457200" lvl="1" indent="0">
              <a:buNone/>
            </a:pPr>
            <a:r>
              <a:rPr lang="en-US" sz="1200" dirty="0" smtClean="0">
                <a:solidFill>
                  <a:schemeClr val="tx1"/>
                </a:solidFill>
              </a:rPr>
              <a:t>Potential </a:t>
            </a:r>
            <a:r>
              <a:rPr lang="en-US" sz="1200" dirty="0">
                <a:solidFill>
                  <a:schemeClr val="tx1"/>
                </a:solidFill>
              </a:rPr>
              <a:t>Activities:  </a:t>
            </a:r>
            <a:r>
              <a:rPr lang="en-US" sz="1200" dirty="0" smtClean="0">
                <a:solidFill>
                  <a:schemeClr val="tx1"/>
                </a:solidFill>
              </a:rPr>
              <a:t>Leveraging previous trajectory-related pieces (PBN, IM, </a:t>
            </a:r>
            <a:r>
              <a:rPr lang="en-US" sz="1200" dirty="0" err="1" smtClean="0">
                <a:solidFill>
                  <a:schemeClr val="tx1"/>
                </a:solidFill>
              </a:rPr>
              <a:t>DataComm</a:t>
            </a:r>
            <a:r>
              <a:rPr lang="en-US" sz="1200" dirty="0" smtClean="0">
                <a:solidFill>
                  <a:schemeClr val="tx1"/>
                </a:solidFill>
              </a:rPr>
              <a:t>, system trajectory improvements, RTCA work), mature and evaluate the TBO </a:t>
            </a:r>
            <a:r>
              <a:rPr lang="en-US" sz="1200" dirty="0" err="1" smtClean="0">
                <a:solidFill>
                  <a:schemeClr val="tx1"/>
                </a:solidFill>
              </a:rPr>
              <a:t>conops</a:t>
            </a:r>
            <a:endParaRPr lang="en-US" sz="1200" dirty="0" smtClean="0">
              <a:solidFill>
                <a:schemeClr val="tx1"/>
              </a:solidFill>
            </a:endParaRPr>
          </a:p>
          <a:p>
            <a:pPr marL="0" indent="0">
              <a:buNone/>
            </a:pPr>
            <a:r>
              <a:rPr lang="en-US" sz="1600" dirty="0" smtClean="0">
                <a:solidFill>
                  <a:schemeClr val="tx1"/>
                </a:solidFill>
              </a:rPr>
              <a:t>RTCA Support</a:t>
            </a:r>
          </a:p>
          <a:p>
            <a:pPr marL="457200" lvl="1" indent="0">
              <a:buNone/>
            </a:pPr>
            <a:r>
              <a:rPr lang="en-US" sz="1200" dirty="0" smtClean="0">
                <a:solidFill>
                  <a:schemeClr val="tx1"/>
                </a:solidFill>
              </a:rPr>
              <a:t>Continued support of international standards and public/private collaboration</a:t>
            </a:r>
            <a:endParaRPr lang="en-US" sz="1200"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11</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11</a:t>
            </a:fld>
            <a:endParaRPr lang="en-US" sz="1600" dirty="0"/>
          </a:p>
        </p:txBody>
      </p:sp>
      <p:sp>
        <p:nvSpPr>
          <p:cNvPr id="9" name="Rectangle 2"/>
          <p:cNvSpPr txBox="1">
            <a:spLocks noChangeArrowheads="1"/>
          </p:cNvSpPr>
          <p:nvPr/>
        </p:nvSpPr>
        <p:spPr bwMode="auto">
          <a:xfrm>
            <a:off x="142875" y="236538"/>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a:r>
              <a:rPr lang="en-US" altLang="en-US" sz="2800" dirty="0" smtClean="0"/>
              <a:t>Operations Concept </a:t>
            </a:r>
            <a:br>
              <a:rPr lang="en-US" altLang="en-US" sz="2800" dirty="0" smtClean="0"/>
            </a:br>
            <a:r>
              <a:rPr lang="en-US" altLang="en-US" sz="2800" dirty="0" smtClean="0"/>
              <a:t>Development &amp; Infrastructure – FY17</a:t>
            </a:r>
            <a:endParaRPr lang="en-US" altLang="en-US" sz="1600" b="0" i="1" dirty="0" smtClean="0"/>
          </a:p>
        </p:txBody>
      </p:sp>
    </p:spTree>
    <p:extLst>
      <p:ext uri="{BB962C8B-B14F-4D97-AF65-F5344CB8AC3E}">
        <p14:creationId xmlns:p14="http://schemas.microsoft.com/office/powerpoint/2010/main" val="2399003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12</a:t>
            </a:fld>
            <a:endParaRPr lang="en-US" altLang="en-US" sz="1400" smtClean="0">
              <a:solidFill>
                <a:schemeClr val="bg1"/>
              </a:solidFill>
            </a:endParaRPr>
          </a:p>
        </p:txBody>
      </p:sp>
      <p:sp>
        <p:nvSpPr>
          <p:cNvPr id="7171" name="Rectangle 2"/>
          <p:cNvSpPr>
            <a:spLocks noGrp="1" noChangeArrowheads="1"/>
          </p:cNvSpPr>
          <p:nvPr>
            <p:ph type="title"/>
          </p:nvPr>
        </p:nvSpPr>
        <p:spPr/>
        <p:txBody>
          <a:bodyPr/>
          <a:lstStyle/>
          <a:p>
            <a:pPr algn="ctr" eaLnBrk="1" hangingPunct="1"/>
            <a:r>
              <a:rPr lang="en-US" altLang="en-US" sz="3400" dirty="0" smtClean="0"/>
              <a:t>Questions?</a:t>
            </a:r>
            <a:endParaRPr lang="en-US" altLang="en-US" sz="3400" i="1" dirty="0" smtClean="0"/>
          </a:p>
        </p:txBody>
      </p:sp>
    </p:spTree>
    <p:extLst>
      <p:ext uri="{BB962C8B-B14F-4D97-AF65-F5344CB8AC3E}">
        <p14:creationId xmlns:p14="http://schemas.microsoft.com/office/powerpoint/2010/main" val="3434646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8612"/>
            <a:ext cx="8229600" cy="1143000"/>
          </a:xfrm>
        </p:spPr>
        <p:txBody>
          <a:bodyPr/>
          <a:lstStyle/>
          <a:p>
            <a:r>
              <a:rPr lang="en-US" dirty="0" smtClean="0"/>
              <a:t>BACK UP</a:t>
            </a:r>
            <a:endParaRPr lang="en-US" dirty="0"/>
          </a:p>
        </p:txBody>
      </p:sp>
    </p:spTree>
    <p:extLst>
      <p:ext uri="{BB962C8B-B14F-4D97-AF65-F5344CB8AC3E}">
        <p14:creationId xmlns:p14="http://schemas.microsoft.com/office/powerpoint/2010/main" val="2787372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304799" y="1181227"/>
            <a:ext cx="8429625" cy="4598683"/>
          </a:xfrm>
        </p:spPr>
        <p:txBody>
          <a:bodyPr/>
          <a:lstStyle/>
          <a:p>
            <a:pPr marL="0" indent="0">
              <a:buNone/>
            </a:pPr>
            <a:r>
              <a:rPr lang="en-US" sz="1600" dirty="0" smtClean="0">
                <a:solidFill>
                  <a:schemeClr val="tx1"/>
                </a:solidFill>
              </a:rPr>
              <a:t>Unmanned Aircraft Systems (UAS) Concept Maturation</a:t>
            </a:r>
          </a:p>
          <a:p>
            <a:pPr marL="457200" lvl="1" indent="0">
              <a:buNone/>
            </a:pPr>
            <a:r>
              <a:rPr lang="en-US" sz="1200" dirty="0" smtClean="0">
                <a:solidFill>
                  <a:schemeClr val="tx1"/>
                </a:solidFill>
              </a:rPr>
              <a:t>Objective:  Enable the future increased use of UASs in the NAS</a:t>
            </a:r>
          </a:p>
          <a:p>
            <a:pPr marL="457200" lvl="1" indent="0">
              <a:buNone/>
            </a:pPr>
            <a:r>
              <a:rPr lang="en-US" sz="1200" dirty="0" smtClean="0">
                <a:solidFill>
                  <a:schemeClr val="tx1"/>
                </a:solidFill>
              </a:rPr>
              <a:t>Activities:  Scenario development/execution, functional analysis, requirements development </a:t>
            </a:r>
          </a:p>
          <a:p>
            <a:pPr marL="0" indent="0">
              <a:buNone/>
            </a:pPr>
            <a:r>
              <a:rPr lang="en-US" sz="1600" dirty="0" smtClean="0">
                <a:solidFill>
                  <a:schemeClr val="tx1"/>
                </a:solidFill>
              </a:rPr>
              <a:t>Operational Integration Analysis</a:t>
            </a:r>
          </a:p>
          <a:p>
            <a:pPr marL="457200" lvl="1" indent="0">
              <a:buNone/>
            </a:pPr>
            <a:r>
              <a:rPr lang="en-US" sz="1200" dirty="0" smtClean="0">
                <a:solidFill>
                  <a:schemeClr val="tx1"/>
                </a:solidFill>
              </a:rPr>
              <a:t>Objective:  Identify possible operational integration issues amongst emerging concepts, and amongst emerging concepts and existing operational capabilities</a:t>
            </a:r>
          </a:p>
          <a:p>
            <a:pPr marL="457200" lvl="1" indent="0">
              <a:buNone/>
            </a:pPr>
            <a:r>
              <a:rPr lang="en-US" sz="1200" dirty="0" smtClean="0">
                <a:solidFill>
                  <a:schemeClr val="tx1"/>
                </a:solidFill>
              </a:rPr>
              <a:t>Activities:  Scenario development/execution, mitigation recommendations (e.g. further research, requirements)</a:t>
            </a:r>
          </a:p>
          <a:p>
            <a:pPr marL="0" indent="0">
              <a:buNone/>
            </a:pPr>
            <a:r>
              <a:rPr lang="en-US" sz="1600" dirty="0" smtClean="0">
                <a:solidFill>
                  <a:schemeClr val="tx1"/>
                </a:solidFill>
              </a:rPr>
              <a:t>Enterprise-Based Information Delivery and Dissemination</a:t>
            </a:r>
          </a:p>
          <a:p>
            <a:pPr marL="457200" lvl="1" indent="0">
              <a:buNone/>
            </a:pPr>
            <a:r>
              <a:rPr lang="en-US" sz="1200" dirty="0" smtClean="0">
                <a:solidFill>
                  <a:schemeClr val="tx1"/>
                </a:solidFill>
              </a:rPr>
              <a:t>Objective:  Create an enterprise-based perspective and delivery/dissemination platform for AT support information (existing information and new information planned to be available in the mid-term)</a:t>
            </a:r>
          </a:p>
          <a:p>
            <a:pPr marL="457200" lvl="1" indent="0">
              <a:buNone/>
            </a:pPr>
            <a:r>
              <a:rPr lang="en-US" sz="1200" dirty="0" smtClean="0">
                <a:solidFill>
                  <a:schemeClr val="tx1"/>
                </a:solidFill>
              </a:rPr>
              <a:t>Activities:  Shortfall analyses, conceptual solutions, requirements development</a:t>
            </a:r>
          </a:p>
          <a:p>
            <a:pPr marL="0" indent="0">
              <a:buNone/>
            </a:pPr>
            <a:r>
              <a:rPr lang="en-US" sz="1600" dirty="0" smtClean="0">
                <a:solidFill>
                  <a:schemeClr val="tx1"/>
                </a:solidFill>
              </a:rPr>
              <a:t>National Special Activity Airspace (SAA) Concept Maturation</a:t>
            </a:r>
          </a:p>
          <a:p>
            <a:pPr marL="457200" lvl="1" indent="0">
              <a:buNone/>
            </a:pPr>
            <a:r>
              <a:rPr lang="en-US" sz="1200" dirty="0" smtClean="0">
                <a:solidFill>
                  <a:schemeClr val="tx1"/>
                </a:solidFill>
              </a:rPr>
              <a:t> Objective:  Improve the scheduling and real-time use of SAA in the NAS</a:t>
            </a:r>
          </a:p>
          <a:p>
            <a:pPr marL="457200" lvl="1" indent="0">
              <a:buNone/>
            </a:pPr>
            <a:r>
              <a:rPr lang="en-US" sz="1200" dirty="0" smtClean="0">
                <a:solidFill>
                  <a:schemeClr val="tx1"/>
                </a:solidFill>
              </a:rPr>
              <a:t>Activities:  Concept validation, CONOPs revision, requirements development, requirements allocation</a:t>
            </a:r>
          </a:p>
          <a:p>
            <a:pPr marL="0" indent="0">
              <a:buNone/>
            </a:pPr>
            <a:r>
              <a:rPr lang="en-US" sz="1600" dirty="0" smtClean="0">
                <a:solidFill>
                  <a:schemeClr val="tx1"/>
                </a:solidFill>
              </a:rPr>
              <a:t>Interval Management Concept Exploration</a:t>
            </a:r>
          </a:p>
          <a:p>
            <a:pPr marL="457200" lvl="1" indent="0">
              <a:buNone/>
            </a:pPr>
            <a:r>
              <a:rPr lang="en-US" sz="1200" dirty="0" smtClean="0">
                <a:solidFill>
                  <a:schemeClr val="tx1"/>
                </a:solidFill>
              </a:rPr>
              <a:t>Objective:  Evaluate Interval management applications</a:t>
            </a:r>
          </a:p>
          <a:p>
            <a:pPr marL="457200" lvl="1" indent="0">
              <a:buNone/>
            </a:pPr>
            <a:r>
              <a:rPr lang="en-US" sz="1200" dirty="0" smtClean="0">
                <a:solidFill>
                  <a:schemeClr val="tx1"/>
                </a:solidFill>
              </a:rPr>
              <a:t>Activities:  Concept development, high-level CONOPs</a:t>
            </a:r>
          </a:p>
          <a:p>
            <a:pPr marL="0" indent="0">
              <a:buNone/>
            </a:pPr>
            <a:r>
              <a:rPr lang="en-US" sz="1600" dirty="0" smtClean="0">
                <a:solidFill>
                  <a:schemeClr val="tx1"/>
                </a:solidFill>
              </a:rPr>
              <a:t>RTCA </a:t>
            </a:r>
            <a:r>
              <a:rPr lang="en-US" sz="1600" dirty="0">
                <a:solidFill>
                  <a:schemeClr val="tx1"/>
                </a:solidFill>
              </a:rPr>
              <a:t>Support</a:t>
            </a:r>
          </a:p>
          <a:p>
            <a:pPr marL="457200" lvl="1" indent="0">
              <a:buNone/>
            </a:pPr>
            <a:r>
              <a:rPr lang="en-US" sz="1200" dirty="0">
                <a:solidFill>
                  <a:schemeClr val="tx1"/>
                </a:solidFill>
              </a:rPr>
              <a:t>Continued support of international standards and public/private collaboration</a:t>
            </a:r>
          </a:p>
          <a:p>
            <a:pPr marL="0" indent="0">
              <a:buNone/>
            </a:pPr>
            <a:endParaRPr lang="en-US" sz="1600" dirty="0" smtClean="0">
              <a:solidFill>
                <a:schemeClr val="tx1"/>
              </a:solidFill>
            </a:endParaRPr>
          </a:p>
          <a:p>
            <a:pPr marL="0" indent="0">
              <a:buNone/>
            </a:pPr>
            <a:endParaRPr lang="en-US" sz="1600" dirty="0" smtClean="0">
              <a:solidFill>
                <a:schemeClr val="tx1"/>
              </a:solidFill>
            </a:endParaRPr>
          </a:p>
          <a:p>
            <a:pPr marL="0" indent="0">
              <a:buNone/>
            </a:pPr>
            <a:endParaRPr lang="en-US" sz="2000" dirty="0" smtClean="0">
              <a:solidFill>
                <a:schemeClr val="tx1"/>
              </a:solidFill>
            </a:endParaRPr>
          </a:p>
          <a:p>
            <a:pPr marL="0" indent="0">
              <a:buNone/>
            </a:pPr>
            <a:endParaRPr lang="en-US" sz="1600" dirty="0" smtClean="0">
              <a:solidFill>
                <a:schemeClr val="tx1"/>
              </a:solidFill>
            </a:endParaRPr>
          </a:p>
          <a:p>
            <a:pPr marL="0" indent="0">
              <a:buNone/>
            </a:pPr>
            <a:endParaRPr lang="en-US" sz="1600" dirty="0">
              <a:solidFill>
                <a:schemeClr val="tx1"/>
              </a:solidFill>
            </a:endParaRPr>
          </a:p>
        </p:txBody>
      </p:sp>
      <p:sp>
        <p:nvSpPr>
          <p:cNvPr id="4" name="Slide Number Placeholder 3"/>
          <p:cNvSpPr>
            <a:spLocks noGrp="1"/>
          </p:cNvSpPr>
          <p:nvPr>
            <p:ph type="sldNum" sz="quarter" idx="10"/>
          </p:nvPr>
        </p:nvSpPr>
        <p:spPr>
          <a:xfrm>
            <a:off x="6553200" y="6245225"/>
            <a:ext cx="2133600" cy="476250"/>
          </a:xfrm>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CCDB1CB-F87F-4240-9F91-FD41D49E402A}" type="slidenum">
              <a:rPr lang="en-US" smtClean="0">
                <a:solidFill>
                  <a:srgbClr val="FFFFFF"/>
                </a:solidFill>
              </a:rPr>
              <a:pPr eaLnBrk="1" hangingPunct="1">
                <a:defRPr/>
              </a:pPr>
              <a:t>14</a:t>
            </a:fld>
            <a:endParaRPr lang="en-US" dirty="0" smtClean="0">
              <a:solidFill>
                <a:srgbClr val="FFFFFF"/>
              </a:solidFill>
            </a:endParaRPr>
          </a:p>
        </p:txBody>
      </p:sp>
      <p:sp>
        <p:nvSpPr>
          <p:cNvPr id="5" name="Slide Number Placeholder 3"/>
          <p:cNvSpPr txBox="1">
            <a:spLocks/>
          </p:cNvSpPr>
          <p:nvPr/>
        </p:nvSpPr>
        <p:spPr>
          <a:xfrm>
            <a:off x="8601456" y="6391529"/>
            <a:ext cx="5334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D47FE113-0109-4CC2-AD44-02C3645347BB}" type="slidenum">
              <a:rPr lang="en-US" sz="1600" smtClean="0"/>
              <a:pPr>
                <a:defRPr/>
              </a:pPr>
              <a:t>14</a:t>
            </a:fld>
            <a:endParaRPr lang="en-US" sz="1600" dirty="0"/>
          </a:p>
        </p:txBody>
      </p:sp>
      <p:sp>
        <p:nvSpPr>
          <p:cNvPr id="9" name="Rectangle 2"/>
          <p:cNvSpPr txBox="1">
            <a:spLocks noChangeArrowheads="1"/>
          </p:cNvSpPr>
          <p:nvPr/>
        </p:nvSpPr>
        <p:spPr bwMode="auto">
          <a:xfrm>
            <a:off x="142875" y="236538"/>
            <a:ext cx="875347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3600" b="1" kern="1200">
                <a:solidFill>
                  <a:srgbClr val="17375E"/>
                </a:solidFill>
                <a:latin typeface="Arial"/>
                <a:ea typeface="+mj-ea"/>
                <a:cs typeface="Arial"/>
              </a:defRPr>
            </a:lvl1pPr>
            <a:lvl2pPr algn="ctr" defTabSz="457200" rtl="0" fontAlgn="base">
              <a:spcBef>
                <a:spcPct val="0"/>
              </a:spcBef>
              <a:spcAft>
                <a:spcPct val="0"/>
              </a:spcAft>
              <a:defRPr sz="3600" b="1">
                <a:solidFill>
                  <a:srgbClr val="17375E"/>
                </a:solidFill>
                <a:latin typeface="Arial" charset="0"/>
                <a:cs typeface="Arial" charset="0"/>
              </a:defRPr>
            </a:lvl2pPr>
            <a:lvl3pPr algn="ctr" defTabSz="457200" rtl="0" fontAlgn="base">
              <a:spcBef>
                <a:spcPct val="0"/>
              </a:spcBef>
              <a:spcAft>
                <a:spcPct val="0"/>
              </a:spcAft>
              <a:defRPr sz="3600" b="1">
                <a:solidFill>
                  <a:srgbClr val="17375E"/>
                </a:solidFill>
                <a:latin typeface="Arial" charset="0"/>
                <a:cs typeface="Arial" charset="0"/>
              </a:defRPr>
            </a:lvl3pPr>
            <a:lvl4pPr algn="ctr" defTabSz="457200" rtl="0" fontAlgn="base">
              <a:spcBef>
                <a:spcPct val="0"/>
              </a:spcBef>
              <a:spcAft>
                <a:spcPct val="0"/>
              </a:spcAft>
              <a:defRPr sz="3600" b="1">
                <a:solidFill>
                  <a:srgbClr val="17375E"/>
                </a:solidFill>
                <a:latin typeface="Arial" charset="0"/>
                <a:cs typeface="Arial" charset="0"/>
              </a:defRPr>
            </a:lvl4pPr>
            <a:lvl5pPr algn="ctr" defTabSz="457200" rtl="0" fontAlgn="base">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a:lstStyle>
          <a:p>
            <a:pPr algn="l"/>
            <a:r>
              <a:rPr lang="en-US" altLang="en-US" sz="2800" dirty="0" smtClean="0"/>
              <a:t>Operations Concept </a:t>
            </a:r>
            <a:br>
              <a:rPr lang="en-US" altLang="en-US" sz="2800" dirty="0" smtClean="0"/>
            </a:br>
            <a:r>
              <a:rPr lang="en-US" altLang="en-US" sz="2800" dirty="0" smtClean="0"/>
              <a:t>Development &amp; Infrastructure – FY15 Focus  </a:t>
            </a:r>
            <a:br>
              <a:rPr lang="en-US" altLang="en-US" sz="2800" dirty="0" smtClean="0"/>
            </a:br>
            <a:endParaRPr lang="en-US" altLang="en-US" sz="1600" b="0" i="1" dirty="0" smtClean="0"/>
          </a:p>
        </p:txBody>
      </p:sp>
    </p:spTree>
    <p:extLst>
      <p:ext uri="{BB962C8B-B14F-4D97-AF65-F5344CB8AC3E}">
        <p14:creationId xmlns:p14="http://schemas.microsoft.com/office/powerpoint/2010/main" val="4231754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75" name="Group 5"/>
          <p:cNvGrpSpPr>
            <a:grpSpLocks/>
          </p:cNvGrpSpPr>
          <p:nvPr/>
        </p:nvGrpSpPr>
        <p:grpSpPr bwMode="auto">
          <a:xfrm>
            <a:off x="0" y="3260725"/>
            <a:ext cx="9144000" cy="82550"/>
            <a:chOff x="0" y="2781300"/>
            <a:chExt cx="9118600" cy="0"/>
          </a:xfrm>
        </p:grpSpPr>
        <p:sp>
          <p:nvSpPr>
            <p:cNvPr id="3105"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6"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88900" y="3260725"/>
            <a:ext cx="36322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17375E"/>
                </a:solidFill>
                <a:latin typeface="Arial" charset="0"/>
              </a:rPr>
              <a:t>Partnerships:</a:t>
            </a:r>
          </a:p>
          <a:p>
            <a:r>
              <a:rPr lang="en-US" sz="1600" dirty="0" smtClean="0">
                <a:solidFill>
                  <a:srgbClr val="000000"/>
                </a:solidFill>
                <a:latin typeface="Arial" charset="0"/>
              </a:rPr>
              <a:t>ANG/C4/C5</a:t>
            </a:r>
          </a:p>
          <a:p>
            <a:r>
              <a:rPr lang="en-US" sz="1600" dirty="0" smtClean="0">
                <a:solidFill>
                  <a:srgbClr val="000000"/>
                </a:solidFill>
                <a:latin typeface="Arial" charset="0"/>
              </a:rPr>
              <a:t>PMO</a:t>
            </a:r>
          </a:p>
          <a:p>
            <a:r>
              <a:rPr lang="en-US" sz="1600" dirty="0" smtClean="0">
                <a:solidFill>
                  <a:srgbClr val="000000"/>
                </a:solidFill>
                <a:latin typeface="Arial" charset="0"/>
              </a:rPr>
              <a:t>Volpe</a:t>
            </a:r>
          </a:p>
          <a:p>
            <a:r>
              <a:rPr lang="en-US" sz="1600" dirty="0" smtClean="0">
                <a:solidFill>
                  <a:srgbClr val="000000"/>
                </a:solidFill>
                <a:latin typeface="Arial" charset="0"/>
              </a:rPr>
              <a:t>NASA</a:t>
            </a:r>
            <a:endParaRPr lang="en-US" sz="1600" dirty="0">
              <a:solidFill>
                <a:srgbClr val="000000"/>
              </a:solidFill>
              <a:latin typeface="Arial" charset="0"/>
            </a:endParaRPr>
          </a:p>
        </p:txBody>
      </p:sp>
      <p:sp>
        <p:nvSpPr>
          <p:cNvPr id="3077" name="Text Box 7"/>
          <p:cNvSpPr txBox="1">
            <a:spLocks noChangeArrowheads="1"/>
          </p:cNvSpPr>
          <p:nvPr/>
        </p:nvSpPr>
        <p:spPr bwMode="auto">
          <a:xfrm>
            <a:off x="153988" y="47244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17375E"/>
                </a:solidFill>
                <a:latin typeface="Arial" charset="0"/>
              </a:rPr>
              <a:t>Funding:</a:t>
            </a:r>
          </a:p>
        </p:txBody>
      </p:sp>
      <p:sp>
        <p:nvSpPr>
          <p:cNvPr id="15" name="Text Box 7"/>
          <p:cNvSpPr txBox="1">
            <a:spLocks noChangeArrowheads="1"/>
          </p:cNvSpPr>
          <p:nvPr/>
        </p:nvSpPr>
        <p:spPr bwMode="auto">
          <a:xfrm>
            <a:off x="4573588" y="3275013"/>
            <a:ext cx="4570412"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defTabSz="457200" eaLnBrk="1" hangingPunct="1">
              <a:defRPr/>
            </a:pPr>
            <a:r>
              <a:rPr lang="en-US" dirty="0">
                <a:solidFill>
                  <a:srgbClr val="17375E"/>
                </a:solidFill>
              </a:rPr>
              <a:t>Accomplishments / Plans</a:t>
            </a:r>
            <a:r>
              <a:rPr lang="en-US" dirty="0" smtClean="0">
                <a:solidFill>
                  <a:srgbClr val="17375E"/>
                </a:solidFill>
              </a:rPr>
              <a:t>:</a:t>
            </a:r>
            <a:endParaRPr lang="en-US" sz="1600" b="0" dirty="0" smtClean="0">
              <a:solidFill>
                <a:srgbClr val="17375E"/>
              </a:solidFill>
            </a:endParaRPr>
          </a:p>
          <a:p>
            <a:pPr marL="166688" indent="-166688" defTabSz="457200" eaLnBrk="1" hangingPunct="1">
              <a:buFont typeface="Arial" pitchFamily="34" charset="0"/>
              <a:buChar char="•"/>
              <a:defRPr/>
            </a:pPr>
            <a:r>
              <a:rPr lang="en-US" sz="1600" b="0" dirty="0" smtClean="0">
                <a:solidFill>
                  <a:prstClr val="black"/>
                </a:solidFill>
              </a:rPr>
              <a:t>Identify and mitigate operational integration issues through the development and execution of operational scenarios with SMEs (May 14)</a:t>
            </a:r>
          </a:p>
          <a:p>
            <a:pPr marL="166688" indent="-166688" defTabSz="457200" eaLnBrk="1" hangingPunct="1">
              <a:buFont typeface="Arial" pitchFamily="34" charset="0"/>
              <a:buChar char="•"/>
              <a:defRPr/>
            </a:pPr>
            <a:r>
              <a:rPr lang="en-US" sz="1600" b="0" dirty="0" smtClean="0">
                <a:solidFill>
                  <a:prstClr val="black"/>
                </a:solidFill>
              </a:rPr>
              <a:t>Update existing, create new, and execute operational scenarios with SMEs to evaluate the use of UASs in the NAS (May 14)</a:t>
            </a:r>
          </a:p>
          <a:p>
            <a:pPr marL="166688" indent="-166688" defTabSz="457200" eaLnBrk="1" hangingPunct="1">
              <a:buFont typeface="Arial" pitchFamily="34" charset="0"/>
              <a:buChar char="•"/>
              <a:defRPr/>
            </a:pPr>
            <a:r>
              <a:rPr lang="en-US" sz="1600" b="0" dirty="0" smtClean="0">
                <a:solidFill>
                  <a:prstClr val="black"/>
                </a:solidFill>
              </a:rPr>
              <a:t>Shortfall analyses of AT </a:t>
            </a:r>
            <a:r>
              <a:rPr lang="en-US" sz="1600" b="0" dirty="0" err="1" smtClean="0">
                <a:solidFill>
                  <a:prstClr val="black"/>
                </a:solidFill>
              </a:rPr>
              <a:t>spt</a:t>
            </a:r>
            <a:r>
              <a:rPr lang="en-US" sz="1600" b="0" dirty="0" smtClean="0">
                <a:solidFill>
                  <a:prstClr val="black"/>
                </a:solidFill>
              </a:rPr>
              <a:t> info (Sep 14)</a:t>
            </a:r>
          </a:p>
          <a:p>
            <a:pPr marL="166688" indent="-166688" defTabSz="457200" eaLnBrk="1" hangingPunct="1">
              <a:buFont typeface="Arial" pitchFamily="34" charset="0"/>
              <a:buChar char="•"/>
              <a:defRPr/>
            </a:pPr>
            <a:r>
              <a:rPr lang="en-US" sz="1600" b="0" dirty="0" smtClean="0">
                <a:solidFill>
                  <a:prstClr val="black"/>
                </a:solidFill>
              </a:rPr>
              <a:t>Develop SAA-ATM integration requirements and identify enabling policies/procedures to improve the use of SAAs in the NAS (Sep 14)</a:t>
            </a:r>
          </a:p>
          <a:p>
            <a:pPr marL="166688" indent="-166688" eaLnBrk="1" hangingPunct="1">
              <a:buFont typeface="Arial" pitchFamily="34" charset="0"/>
              <a:buChar char="•"/>
              <a:defRPr/>
            </a:pPr>
            <a:r>
              <a:rPr lang="en-US" sz="1600" b="0" dirty="0">
                <a:solidFill>
                  <a:prstClr val="black"/>
                </a:solidFill>
              </a:rPr>
              <a:t>RTCA:  Analyses/documentation in support of standards and public/private collaboration </a:t>
            </a:r>
          </a:p>
          <a:p>
            <a:pPr marL="166688" indent="-166688" defTabSz="457200" eaLnBrk="1" hangingPunct="1">
              <a:buFont typeface="Arial" pitchFamily="34" charset="0"/>
              <a:buChar char="•"/>
              <a:defRPr/>
            </a:pPr>
            <a:endParaRPr lang="en-US" sz="1600" b="0" dirty="0">
              <a:solidFill>
                <a:prstClr val="black"/>
              </a:solidFill>
            </a:endParaRPr>
          </a:p>
        </p:txBody>
      </p:sp>
      <p:grpSp>
        <p:nvGrpSpPr>
          <p:cNvPr id="3079" name="Group 39"/>
          <p:cNvGrpSpPr>
            <a:grpSpLocks/>
          </p:cNvGrpSpPr>
          <p:nvPr/>
        </p:nvGrpSpPr>
        <p:grpSpPr bwMode="auto">
          <a:xfrm>
            <a:off x="107950" y="174625"/>
            <a:ext cx="8940800" cy="942975"/>
            <a:chOff x="-4152868" y="-664500"/>
            <a:chExt cx="8940202" cy="943405"/>
          </a:xfrm>
        </p:grpSpPr>
        <p:sp>
          <p:nvSpPr>
            <p:cNvPr id="3103" name="Text Box 4"/>
            <p:cNvSpPr txBox="1">
              <a:spLocks noChangeArrowheads="1"/>
            </p:cNvSpPr>
            <p:nvPr/>
          </p:nvSpPr>
          <p:spPr bwMode="auto">
            <a:xfrm>
              <a:off x="-4152868" y="-644425"/>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17375E"/>
                  </a:solidFill>
                  <a:latin typeface="Arial" charset="0"/>
                </a:rPr>
                <a:t>ATDP - Operations Concept Validation and Infrastructure </a:t>
              </a:r>
              <a:r>
                <a:rPr lang="en-US" b="1" dirty="0" smtClean="0">
                  <a:solidFill>
                    <a:srgbClr val="17375E"/>
                  </a:solidFill>
                  <a:latin typeface="Arial" charset="0"/>
                </a:rPr>
                <a:t>Evolution</a:t>
              </a:r>
              <a:endParaRPr lang="en-US" b="1" dirty="0">
                <a:solidFill>
                  <a:srgbClr val="17375E"/>
                </a:solidFill>
                <a:latin typeface="Arial" charset="0"/>
              </a:endParaRPr>
            </a:p>
          </p:txBody>
        </p:sp>
        <p:sp>
          <p:nvSpPr>
            <p:cNvPr id="3104"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solidFill>
                    <a:srgbClr val="17375E"/>
                  </a:solidFill>
                  <a:latin typeface="Arial" charset="0"/>
                </a:rPr>
                <a:t>Description: </a:t>
              </a:r>
            </a:p>
          </p:txBody>
        </p:sp>
      </p:grpSp>
      <p:sp>
        <p:nvSpPr>
          <p:cNvPr id="3080" name="Rectangle 5"/>
          <p:cNvSpPr>
            <a:spLocks noChangeArrowheads="1"/>
          </p:cNvSpPr>
          <p:nvPr/>
        </p:nvSpPr>
        <p:spPr bwMode="auto">
          <a:xfrm>
            <a:off x="4495800" y="461963"/>
            <a:ext cx="4552950"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66688" indent="-166688" defTabSz="457200">
              <a:buFontTx/>
              <a:buChar char="•"/>
            </a:pPr>
            <a:r>
              <a:rPr lang="en-US" sz="1500" dirty="0" smtClean="0">
                <a:solidFill>
                  <a:srgbClr val="000000"/>
                </a:solidFill>
                <a:latin typeface="Arial" charset="0"/>
              </a:rPr>
              <a:t>Develop, mature, and validate near/mid-term emerging operational concepts to improve the capacity and efficiency of the NAS</a:t>
            </a:r>
            <a:endParaRPr lang="en-US" sz="1500" dirty="0">
              <a:solidFill>
                <a:srgbClr val="000000"/>
              </a:solidFill>
              <a:latin typeface="Arial" charset="0"/>
            </a:endParaRPr>
          </a:p>
          <a:p>
            <a:pPr marL="166688" indent="-166688" defTabSz="457200">
              <a:buFontTx/>
              <a:buChar char="•"/>
            </a:pPr>
            <a:r>
              <a:rPr lang="en-US" sz="1500" dirty="0" smtClean="0">
                <a:solidFill>
                  <a:srgbClr val="000000"/>
                </a:solidFill>
                <a:latin typeface="Arial" charset="0"/>
              </a:rPr>
              <a:t>Identify and mitigate operational integration concept challenges, focusing on optimizing the integration amongst emerging concepts, and amongst emerging concepts and existing NAS capabilities</a:t>
            </a:r>
          </a:p>
          <a:p>
            <a:pPr marL="166688" indent="-166688" defTabSz="457200">
              <a:buFontTx/>
              <a:buChar char="•"/>
            </a:pPr>
            <a:r>
              <a:rPr lang="en-US" sz="1500" dirty="0" smtClean="0">
                <a:solidFill>
                  <a:srgbClr val="000000"/>
                </a:solidFill>
                <a:latin typeface="Arial" charset="0"/>
              </a:rPr>
              <a:t>Advance an enterprise-based perspective to the evolution of NAS capabilities, enabling a more integrated, synchronized, and sustainable NAS</a:t>
            </a:r>
            <a:endParaRPr lang="en-US" sz="1500" dirty="0">
              <a:solidFill>
                <a:srgbClr val="000000"/>
              </a:solidFill>
              <a:latin typeface="Arial" charset="0"/>
            </a:endParaRPr>
          </a:p>
        </p:txBody>
      </p:sp>
      <p:pic>
        <p:nvPicPr>
          <p:cNvPr id="30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060450"/>
            <a:ext cx="4149725"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extLst>
              <p:ext uri="{D42A27DB-BD31-4B8C-83A1-F6EECF244321}">
                <p14:modId xmlns:p14="http://schemas.microsoft.com/office/powerpoint/2010/main" val="1623030841"/>
              </p:ext>
            </p:extLst>
          </p:nvPr>
        </p:nvGraphicFramePr>
        <p:xfrm>
          <a:off x="107950" y="5092700"/>
          <a:ext cx="4278312" cy="624840"/>
        </p:xfrm>
        <a:graphic>
          <a:graphicData uri="http://schemas.openxmlformats.org/drawingml/2006/table">
            <a:tbl>
              <a:tblPr/>
              <a:tblGrid>
                <a:gridCol w="851266"/>
                <a:gridCol w="831493"/>
                <a:gridCol w="865044"/>
                <a:gridCol w="867253"/>
                <a:gridCol w="863256"/>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FY11</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68" marR="9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$4,000,000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$3,500,000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$3,953,000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$4,000,000</a:t>
                      </a:r>
                    </a:p>
                  </a:txBody>
                  <a:tcPr marL="91468" marR="9146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2"/>
                          </a:solidFill>
                          <a:effectLst/>
                          <a:latin typeface="Arial" charset="0"/>
                        </a:rPr>
                        <a:t>$4,000,000 (projected)</a:t>
                      </a:r>
                    </a:p>
                  </a:txBody>
                  <a:tcPr marL="91468" marR="9146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143257" y="5763770"/>
            <a:ext cx="4123724" cy="307777"/>
          </a:xfrm>
          <a:prstGeom prst="rect">
            <a:avLst/>
          </a:prstGeom>
        </p:spPr>
        <p:txBody>
          <a:bodyPr wrap="square">
            <a:spAutoFit/>
          </a:bodyPr>
          <a:lstStyle/>
          <a:p>
            <a:r>
              <a:rPr lang="en-US" sz="1400" i="1" dirty="0" smtClean="0">
                <a:solidFill>
                  <a:schemeClr val="tx2"/>
                </a:solidFill>
              </a:rPr>
              <a:t>AJV-7 controls funding from FY13 and beyond.  </a:t>
            </a:r>
            <a:endParaRPr lang="en-US" sz="1400" i="1" dirty="0">
              <a:solidFill>
                <a:schemeClr val="tx2"/>
              </a:solidFill>
            </a:endParaRPr>
          </a:p>
        </p:txBody>
      </p:sp>
    </p:spTree>
    <p:extLst>
      <p:ext uri="{BB962C8B-B14F-4D97-AF65-F5344CB8AC3E}">
        <p14:creationId xmlns:p14="http://schemas.microsoft.com/office/powerpoint/2010/main" val="3404127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p:cNvCxnSpPr/>
          <p:nvPr/>
        </p:nvCxnSpPr>
        <p:spPr>
          <a:xfrm flipH="1">
            <a:off x="3887788" y="1270000"/>
            <a:ext cx="4762" cy="230188"/>
          </a:xfrm>
          <a:prstGeom prst="line">
            <a:avLst/>
          </a:prstGeom>
        </p:spPr>
        <p:style>
          <a:lnRef idx="1">
            <a:schemeClr val="accent1"/>
          </a:lnRef>
          <a:fillRef idx="0">
            <a:schemeClr val="accent1"/>
          </a:fillRef>
          <a:effectRef idx="0">
            <a:schemeClr val="accent1"/>
          </a:effectRef>
          <a:fontRef idx="minor">
            <a:schemeClr val="tx1"/>
          </a:fontRef>
        </p:style>
      </p:cxnSp>
      <p:sp>
        <p:nvSpPr>
          <p:cNvPr id="717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FEC298F5-8656-4D40-AA2C-CBD38156FD22}" type="slidenum">
              <a:rPr lang="en-US" altLang="en-US" sz="1400" smtClean="0">
                <a:solidFill>
                  <a:srgbClr val="A6A6A6"/>
                </a:solidFill>
              </a:rPr>
              <a:pPr eaLnBrk="1" hangingPunct="1"/>
              <a:t>2</a:t>
            </a:fld>
            <a:endParaRPr lang="en-US" altLang="en-US" sz="1400" dirty="0" smtClean="0">
              <a:solidFill>
                <a:srgbClr val="A6A6A6"/>
              </a:solidFill>
            </a:endParaRPr>
          </a:p>
        </p:txBody>
      </p:sp>
      <p:sp>
        <p:nvSpPr>
          <p:cNvPr id="7172" name="TextBox 7"/>
          <p:cNvSpPr txBox="1">
            <a:spLocks noChangeArrowheads="1"/>
          </p:cNvSpPr>
          <p:nvPr/>
        </p:nvSpPr>
        <p:spPr bwMode="auto">
          <a:xfrm>
            <a:off x="114300" y="101600"/>
            <a:ext cx="269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altLang="en-US" sz="2000" b="1" dirty="0">
                <a:solidFill>
                  <a:srgbClr val="1D2F68"/>
                </a:solidFill>
              </a:rPr>
              <a:t>Mission Support Services (AJV) Organizational Chart</a:t>
            </a:r>
          </a:p>
        </p:txBody>
      </p:sp>
      <p:sp>
        <p:nvSpPr>
          <p:cNvPr id="8" name="Rounded Rectangle 7"/>
          <p:cNvSpPr/>
          <p:nvPr/>
        </p:nvSpPr>
        <p:spPr>
          <a:xfrm>
            <a:off x="85656" y="1409699"/>
            <a:ext cx="1004748" cy="46482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Airspace Services</a:t>
            </a:r>
          </a:p>
          <a:p>
            <a:pPr algn="ctr">
              <a:defRPr/>
            </a:pPr>
            <a:r>
              <a:rPr lang="en-US" sz="700" dirty="0">
                <a:solidFill>
                  <a:schemeClr val="tx1"/>
                </a:solidFill>
                <a:cs typeface="Arial" pitchFamily="34" charset="0"/>
              </a:rPr>
              <a:t> AJV-1 </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Dennis Roberts</a:t>
            </a:r>
          </a:p>
        </p:txBody>
      </p:sp>
      <p:sp>
        <p:nvSpPr>
          <p:cNvPr id="9" name="Rounded Rectangle 8"/>
          <p:cNvSpPr/>
          <p:nvPr/>
        </p:nvSpPr>
        <p:spPr>
          <a:xfrm>
            <a:off x="1160991" y="1411604"/>
            <a:ext cx="1004748" cy="6085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Aeronautical Information Management</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AJV-2</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Joshua Gustin</a:t>
            </a:r>
          </a:p>
        </p:txBody>
      </p:sp>
      <p:sp>
        <p:nvSpPr>
          <p:cNvPr id="10" name="Rounded Rectangle 9"/>
          <p:cNvSpPr/>
          <p:nvPr/>
        </p:nvSpPr>
        <p:spPr>
          <a:xfrm>
            <a:off x="2264957" y="1433513"/>
            <a:ext cx="1007849" cy="54768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AeroNav Products</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AJV-3</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Abby Smith (A)</a:t>
            </a:r>
          </a:p>
        </p:txBody>
      </p:sp>
      <p:sp>
        <p:nvSpPr>
          <p:cNvPr id="11" name="Rounded Rectangle 10"/>
          <p:cNvSpPr/>
          <p:nvPr/>
        </p:nvSpPr>
        <p:spPr>
          <a:xfrm>
            <a:off x="3391809" y="1414216"/>
            <a:ext cx="1061646" cy="744784"/>
          </a:xfrm>
          <a:prstGeom prst="roundRect">
            <a:avLst/>
          </a:prstGeom>
          <a:solidFill>
            <a:schemeClr val="accent1">
              <a:lumMod val="40000"/>
              <a:lumOff val="60000"/>
            </a:schemeClr>
          </a:solidFill>
          <a:ln>
            <a:solidFill>
              <a:schemeClr val="accent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ATO Operational Concepts, Validation &amp; Requirements</a:t>
            </a:r>
            <a:endParaRPr lang="en-US" sz="700" dirty="0">
              <a:solidFill>
                <a:schemeClr val="tx1"/>
              </a:solidFill>
              <a:cs typeface="Arial" pitchFamily="34" charset="0"/>
            </a:endParaRPr>
          </a:p>
          <a:p>
            <a:pPr algn="ctr">
              <a:defRPr/>
            </a:pPr>
            <a:r>
              <a:rPr lang="en-US" sz="700" dirty="0">
                <a:solidFill>
                  <a:schemeClr val="tx1"/>
                </a:solidFill>
                <a:cs typeface="Arial" pitchFamily="34" charset="0"/>
              </a:rPr>
              <a:t> AJV-7</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Greg Burke</a:t>
            </a:r>
          </a:p>
        </p:txBody>
      </p:sp>
      <p:sp>
        <p:nvSpPr>
          <p:cNvPr id="12" name="Rounded Rectangle 11"/>
          <p:cNvSpPr/>
          <p:nvPr/>
        </p:nvSpPr>
        <p:spPr>
          <a:xfrm>
            <a:off x="7834144" y="1441075"/>
            <a:ext cx="1222834" cy="51021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Western Service Center</a:t>
            </a:r>
          </a:p>
          <a:p>
            <a:pPr algn="ctr">
              <a:defRPr/>
            </a:pPr>
            <a:r>
              <a:rPr lang="en-US" sz="700" dirty="0">
                <a:solidFill>
                  <a:schemeClr val="tx1"/>
                </a:solidFill>
                <a:cs typeface="Arial" pitchFamily="34" charset="0"/>
              </a:rPr>
              <a:t> AJV-W</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Edie Parish (A)</a:t>
            </a:r>
          </a:p>
        </p:txBody>
      </p:sp>
      <p:sp>
        <p:nvSpPr>
          <p:cNvPr id="13" name="Rounded Rectangle 12"/>
          <p:cNvSpPr/>
          <p:nvPr/>
        </p:nvSpPr>
        <p:spPr>
          <a:xfrm>
            <a:off x="1193540" y="2074979"/>
            <a:ext cx="93965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National Flight Data</a:t>
            </a:r>
          </a:p>
          <a:p>
            <a:pPr algn="ctr">
              <a:defRPr/>
            </a:pPr>
            <a:r>
              <a:rPr lang="en-US" sz="650" dirty="0">
                <a:solidFill>
                  <a:schemeClr val="tx1"/>
                </a:solidFill>
              </a:rPr>
              <a:t>Center Group</a:t>
            </a:r>
          </a:p>
          <a:p>
            <a:pPr algn="ctr">
              <a:defRPr/>
            </a:pPr>
            <a:r>
              <a:rPr lang="en-US" sz="650" dirty="0">
                <a:solidFill>
                  <a:schemeClr val="tx1"/>
                </a:solidFill>
              </a:rPr>
              <a:t>AJV-21</a:t>
            </a:r>
          </a:p>
          <a:p>
            <a:pPr algn="ctr">
              <a:defRPr/>
            </a:pPr>
            <a:r>
              <a:rPr lang="en-US" sz="650" dirty="0">
                <a:solidFill>
                  <a:schemeClr val="tx1"/>
                </a:solidFill>
              </a:rPr>
              <a:t>Dick Powell</a:t>
            </a:r>
          </a:p>
        </p:txBody>
      </p:sp>
      <p:sp>
        <p:nvSpPr>
          <p:cNvPr id="14" name="Rounded Rectangle 13"/>
          <p:cNvSpPr/>
          <p:nvPr/>
        </p:nvSpPr>
        <p:spPr>
          <a:xfrm>
            <a:off x="1235417" y="2647526"/>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Geographic Services</a:t>
            </a:r>
          </a:p>
          <a:p>
            <a:pPr algn="ctr">
              <a:defRPr/>
            </a:pPr>
            <a:r>
              <a:rPr lang="en-US" sz="650" dirty="0">
                <a:solidFill>
                  <a:schemeClr val="tx1"/>
                </a:solidFill>
              </a:rPr>
              <a:t>Group</a:t>
            </a:r>
          </a:p>
          <a:p>
            <a:pPr algn="ctr">
              <a:defRPr/>
            </a:pPr>
            <a:r>
              <a:rPr lang="en-US" sz="650" dirty="0">
                <a:solidFill>
                  <a:schemeClr val="tx1"/>
                </a:solidFill>
              </a:rPr>
              <a:t>AJV- 22</a:t>
            </a:r>
          </a:p>
          <a:p>
            <a:pPr algn="ctr">
              <a:defRPr/>
            </a:pPr>
            <a:r>
              <a:rPr lang="en-US" sz="650" dirty="0">
                <a:solidFill>
                  <a:schemeClr val="tx1"/>
                </a:solidFill>
              </a:rPr>
              <a:t>Dick Powell</a:t>
            </a:r>
          </a:p>
        </p:txBody>
      </p:sp>
      <p:sp>
        <p:nvSpPr>
          <p:cNvPr id="15" name="Rounded Rectangle 14"/>
          <p:cNvSpPr/>
          <p:nvPr/>
        </p:nvSpPr>
        <p:spPr>
          <a:xfrm>
            <a:off x="1235417" y="3220073"/>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Data System Architecture</a:t>
            </a:r>
          </a:p>
          <a:p>
            <a:pPr algn="ctr">
              <a:defRPr/>
            </a:pPr>
            <a:r>
              <a:rPr lang="en-US" sz="650" dirty="0">
                <a:solidFill>
                  <a:schemeClr val="tx1"/>
                </a:solidFill>
              </a:rPr>
              <a:t>Group</a:t>
            </a:r>
          </a:p>
          <a:p>
            <a:pPr algn="ctr">
              <a:defRPr/>
            </a:pPr>
            <a:r>
              <a:rPr lang="en-US" sz="650" dirty="0">
                <a:solidFill>
                  <a:schemeClr val="tx1"/>
                </a:solidFill>
              </a:rPr>
              <a:t>AJV-23</a:t>
            </a:r>
          </a:p>
          <a:p>
            <a:pPr algn="ctr">
              <a:defRPr/>
            </a:pPr>
            <a:r>
              <a:rPr lang="en-US" sz="650" dirty="0">
                <a:solidFill>
                  <a:schemeClr val="tx1"/>
                </a:solidFill>
              </a:rPr>
              <a:t>Dan Gerecht</a:t>
            </a:r>
          </a:p>
        </p:txBody>
      </p:sp>
      <p:sp>
        <p:nvSpPr>
          <p:cNvPr id="16" name="Rounded Rectangle 15"/>
          <p:cNvSpPr/>
          <p:nvPr/>
        </p:nvSpPr>
        <p:spPr>
          <a:xfrm>
            <a:off x="1192342" y="3792620"/>
            <a:ext cx="942047"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AIM Operations Group AJV-24</a:t>
            </a:r>
          </a:p>
          <a:p>
            <a:pPr algn="ctr">
              <a:defRPr/>
            </a:pPr>
            <a:r>
              <a:rPr lang="en-US" sz="650" dirty="0">
                <a:solidFill>
                  <a:schemeClr val="tx1"/>
                </a:solidFill>
              </a:rPr>
              <a:t>(Acting) Glenn Sigley</a:t>
            </a:r>
          </a:p>
        </p:txBody>
      </p:sp>
      <p:sp>
        <p:nvSpPr>
          <p:cNvPr id="17" name="Rounded Rectangle 16"/>
          <p:cNvSpPr/>
          <p:nvPr/>
        </p:nvSpPr>
        <p:spPr>
          <a:xfrm>
            <a:off x="1220517" y="4365167"/>
            <a:ext cx="885696" cy="5362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Engineering Support Group</a:t>
            </a:r>
          </a:p>
          <a:p>
            <a:pPr algn="ctr">
              <a:defRPr/>
            </a:pPr>
            <a:r>
              <a:rPr lang="en-US" sz="650" dirty="0">
                <a:solidFill>
                  <a:schemeClr val="tx1"/>
                </a:solidFill>
              </a:rPr>
              <a:t>AJV-25</a:t>
            </a:r>
          </a:p>
          <a:p>
            <a:pPr algn="ctr">
              <a:defRPr/>
            </a:pPr>
            <a:r>
              <a:rPr lang="en-US" sz="650" dirty="0">
                <a:solidFill>
                  <a:schemeClr val="tx1"/>
                </a:solidFill>
              </a:rPr>
              <a:t>Jim Scott</a:t>
            </a:r>
          </a:p>
        </p:txBody>
      </p:sp>
      <p:sp>
        <p:nvSpPr>
          <p:cNvPr id="18" name="Rounded Rectangle 17"/>
          <p:cNvSpPr/>
          <p:nvPr/>
        </p:nvSpPr>
        <p:spPr>
          <a:xfrm>
            <a:off x="2302596" y="2029578"/>
            <a:ext cx="932570"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En Route Products Group</a:t>
            </a:r>
          </a:p>
          <a:p>
            <a:pPr algn="ctr">
              <a:defRPr/>
            </a:pPr>
            <a:r>
              <a:rPr lang="en-US" sz="650" dirty="0">
                <a:solidFill>
                  <a:schemeClr val="tx1"/>
                </a:solidFill>
                <a:cs typeface="Arial" pitchFamily="34" charset="0"/>
              </a:rPr>
              <a:t>AJV-31</a:t>
            </a:r>
          </a:p>
          <a:p>
            <a:pPr algn="ctr">
              <a:defRPr/>
            </a:pPr>
            <a:r>
              <a:rPr lang="en-US" sz="650" dirty="0">
                <a:solidFill>
                  <a:schemeClr val="tx1"/>
                </a:solidFill>
                <a:cs typeface="Arial" pitchFamily="34" charset="0"/>
              </a:rPr>
              <a:t>George Davis</a:t>
            </a:r>
          </a:p>
        </p:txBody>
      </p:sp>
      <p:sp>
        <p:nvSpPr>
          <p:cNvPr id="19" name="Rounded Rectangle 18"/>
          <p:cNvSpPr/>
          <p:nvPr/>
        </p:nvSpPr>
        <p:spPr>
          <a:xfrm>
            <a:off x="2282788" y="2595679"/>
            <a:ext cx="972187" cy="54610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Visual Charting &amp; Airport</a:t>
            </a:r>
          </a:p>
          <a:p>
            <a:pPr algn="ctr">
              <a:defRPr/>
            </a:pPr>
            <a:r>
              <a:rPr lang="en-US" sz="650" dirty="0">
                <a:solidFill>
                  <a:schemeClr val="tx1"/>
                </a:solidFill>
                <a:cs typeface="Arial" pitchFamily="34" charset="0"/>
              </a:rPr>
              <a:t>Mapping Group</a:t>
            </a:r>
          </a:p>
          <a:p>
            <a:pPr algn="ctr">
              <a:defRPr/>
            </a:pPr>
            <a:r>
              <a:rPr lang="en-US" sz="650" dirty="0">
                <a:solidFill>
                  <a:schemeClr val="tx1"/>
                </a:solidFill>
                <a:cs typeface="Arial" pitchFamily="34" charset="0"/>
              </a:rPr>
              <a:t>AJV-32</a:t>
            </a:r>
          </a:p>
          <a:p>
            <a:pPr algn="ctr">
              <a:defRPr/>
            </a:pPr>
            <a:r>
              <a:rPr lang="en-US" sz="650" dirty="0">
                <a:solidFill>
                  <a:schemeClr val="tx1"/>
                </a:solidFill>
                <a:cs typeface="Arial" pitchFamily="34" charset="0"/>
              </a:rPr>
              <a:t>Eric Freed</a:t>
            </a:r>
          </a:p>
        </p:txBody>
      </p:sp>
      <p:sp>
        <p:nvSpPr>
          <p:cNvPr id="20" name="Rounded Rectangle 19"/>
          <p:cNvSpPr/>
          <p:nvPr/>
        </p:nvSpPr>
        <p:spPr>
          <a:xfrm>
            <a:off x="2298379" y="3190164"/>
            <a:ext cx="941005" cy="516032"/>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Product Support</a:t>
            </a:r>
          </a:p>
          <a:p>
            <a:pPr algn="ctr">
              <a:defRPr/>
            </a:pPr>
            <a:r>
              <a:rPr lang="en-US" sz="650" dirty="0">
                <a:solidFill>
                  <a:schemeClr val="tx1"/>
                </a:solidFill>
                <a:cs typeface="Arial" pitchFamily="34" charset="0"/>
              </a:rPr>
              <a:t>Group</a:t>
            </a:r>
          </a:p>
          <a:p>
            <a:pPr algn="ctr">
              <a:defRPr/>
            </a:pPr>
            <a:r>
              <a:rPr lang="en-US" sz="650" dirty="0">
                <a:solidFill>
                  <a:schemeClr val="tx1"/>
                </a:solidFill>
                <a:cs typeface="Arial" pitchFamily="34" charset="0"/>
              </a:rPr>
              <a:t>AJV-34</a:t>
            </a:r>
          </a:p>
          <a:p>
            <a:pPr algn="ctr">
              <a:defRPr/>
            </a:pPr>
            <a:r>
              <a:rPr lang="en-US" sz="650" dirty="0">
                <a:solidFill>
                  <a:schemeClr val="tx1"/>
                </a:solidFill>
                <a:cs typeface="Arial" pitchFamily="34" charset="0"/>
              </a:rPr>
              <a:t>Karen Gonzalez</a:t>
            </a:r>
          </a:p>
        </p:txBody>
      </p:sp>
      <p:sp>
        <p:nvSpPr>
          <p:cNvPr id="21" name="Rounded Rectangle 20"/>
          <p:cNvSpPr/>
          <p:nvPr/>
        </p:nvSpPr>
        <p:spPr>
          <a:xfrm>
            <a:off x="2264957" y="3754574"/>
            <a:ext cx="1007849"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Terminal Products</a:t>
            </a:r>
          </a:p>
          <a:p>
            <a:pPr algn="ctr">
              <a:defRPr/>
            </a:pPr>
            <a:r>
              <a:rPr lang="en-US" sz="650" dirty="0">
                <a:solidFill>
                  <a:schemeClr val="tx1"/>
                </a:solidFill>
                <a:cs typeface="Arial" pitchFamily="34" charset="0"/>
              </a:rPr>
              <a:t>Group</a:t>
            </a:r>
          </a:p>
          <a:p>
            <a:pPr algn="ctr">
              <a:defRPr/>
            </a:pPr>
            <a:r>
              <a:rPr lang="en-US" sz="650" dirty="0">
                <a:solidFill>
                  <a:schemeClr val="tx1"/>
                </a:solidFill>
                <a:cs typeface="Arial" pitchFamily="34" charset="0"/>
              </a:rPr>
              <a:t>AJV-35</a:t>
            </a:r>
          </a:p>
          <a:p>
            <a:pPr algn="ctr">
              <a:defRPr/>
            </a:pPr>
            <a:r>
              <a:rPr lang="en-US" sz="650" dirty="0">
                <a:solidFill>
                  <a:schemeClr val="tx1"/>
                </a:solidFill>
                <a:cs typeface="Arial" pitchFamily="34" charset="0"/>
              </a:rPr>
              <a:t>Gregory Yamamoto</a:t>
            </a:r>
          </a:p>
        </p:txBody>
      </p:sp>
      <p:sp>
        <p:nvSpPr>
          <p:cNvPr id="22" name="Rounded Rectangle 21"/>
          <p:cNvSpPr/>
          <p:nvPr/>
        </p:nvSpPr>
        <p:spPr>
          <a:xfrm>
            <a:off x="2188282" y="4320675"/>
            <a:ext cx="1161198" cy="58716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Production Technology</a:t>
            </a:r>
          </a:p>
          <a:p>
            <a:pPr algn="ctr">
              <a:defRPr/>
            </a:pPr>
            <a:r>
              <a:rPr lang="en-US" sz="650" dirty="0">
                <a:solidFill>
                  <a:schemeClr val="tx1"/>
                </a:solidFill>
                <a:cs typeface="Arial" pitchFamily="34" charset="0"/>
              </a:rPr>
              <a:t>&amp; Air Traffic Products Group</a:t>
            </a:r>
          </a:p>
          <a:p>
            <a:pPr algn="ctr">
              <a:defRPr/>
            </a:pPr>
            <a:r>
              <a:rPr lang="en-US" sz="650" dirty="0">
                <a:solidFill>
                  <a:schemeClr val="tx1"/>
                </a:solidFill>
                <a:cs typeface="Arial" pitchFamily="34" charset="0"/>
              </a:rPr>
              <a:t>AJV-36</a:t>
            </a:r>
          </a:p>
          <a:p>
            <a:pPr algn="ctr">
              <a:defRPr/>
            </a:pPr>
            <a:r>
              <a:rPr lang="en-US" sz="650" dirty="0">
                <a:solidFill>
                  <a:schemeClr val="tx1"/>
                </a:solidFill>
                <a:cs typeface="Arial" pitchFamily="34" charset="0"/>
              </a:rPr>
              <a:t>Eric </a:t>
            </a:r>
            <a:r>
              <a:rPr lang="en-US" sz="650" dirty="0" err="1">
                <a:solidFill>
                  <a:schemeClr val="tx1"/>
                </a:solidFill>
                <a:cs typeface="Arial" pitchFamily="34" charset="0"/>
              </a:rPr>
              <a:t>Secretan</a:t>
            </a:r>
            <a:endParaRPr lang="en-US" sz="650" dirty="0">
              <a:solidFill>
                <a:schemeClr val="tx1"/>
              </a:solidFill>
              <a:cs typeface="Arial" pitchFamily="34" charset="0"/>
            </a:endParaRPr>
          </a:p>
        </p:txBody>
      </p:sp>
      <p:sp>
        <p:nvSpPr>
          <p:cNvPr id="23" name="Rounded Rectangle 22"/>
          <p:cNvSpPr/>
          <p:nvPr/>
        </p:nvSpPr>
        <p:spPr>
          <a:xfrm>
            <a:off x="2340933" y="4956215"/>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AeroNav Products</a:t>
            </a:r>
          </a:p>
          <a:p>
            <a:pPr algn="ctr">
              <a:defRPr/>
            </a:pPr>
            <a:r>
              <a:rPr lang="en-US" sz="650" dirty="0">
                <a:solidFill>
                  <a:schemeClr val="tx1"/>
                </a:solidFill>
                <a:cs typeface="Arial" pitchFamily="34" charset="0"/>
              </a:rPr>
              <a:t>Logistics Group</a:t>
            </a:r>
          </a:p>
          <a:p>
            <a:pPr algn="ctr">
              <a:defRPr/>
            </a:pPr>
            <a:r>
              <a:rPr lang="en-US" sz="650" dirty="0">
                <a:solidFill>
                  <a:schemeClr val="tx1"/>
                </a:solidFill>
                <a:cs typeface="Arial" pitchFamily="34" charset="0"/>
              </a:rPr>
              <a:t>AJV-37</a:t>
            </a:r>
          </a:p>
          <a:p>
            <a:pPr algn="ctr">
              <a:defRPr/>
            </a:pPr>
            <a:r>
              <a:rPr lang="en-US" sz="650" dirty="0">
                <a:solidFill>
                  <a:schemeClr val="tx1"/>
                </a:solidFill>
                <a:cs typeface="Arial" pitchFamily="34" charset="0"/>
              </a:rPr>
              <a:t>Patricia Banks</a:t>
            </a:r>
          </a:p>
        </p:txBody>
      </p:sp>
      <p:sp>
        <p:nvSpPr>
          <p:cNvPr id="24" name="Rounded Rectangle 23"/>
          <p:cNvSpPr/>
          <p:nvPr/>
        </p:nvSpPr>
        <p:spPr>
          <a:xfrm>
            <a:off x="103563" y="2757275"/>
            <a:ext cx="968934" cy="426901"/>
          </a:xfrm>
          <a:prstGeom prst="roundRect">
            <a:avLst/>
          </a:prstGeom>
          <a:solidFill>
            <a:schemeClr val="accent1">
              <a:lumMod val="20000"/>
              <a:lumOff val="80000"/>
            </a:schemeClr>
          </a:solidFill>
          <a:ln w="31750" cap="rnd" cmpd="sng">
            <a:solidFill>
              <a:schemeClr val="accent1">
                <a:lumMod val="40000"/>
                <a:lumOff val="60000"/>
              </a:schemeClr>
            </a:soli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Airspace Regulations Group  AJV-11</a:t>
            </a:r>
          </a:p>
          <a:p>
            <a:pPr algn="ctr">
              <a:defRPr/>
            </a:pPr>
            <a:r>
              <a:rPr lang="en-US" sz="650" dirty="0">
                <a:solidFill>
                  <a:schemeClr val="tx1"/>
                </a:solidFill>
              </a:rPr>
              <a:t>(Acting) Gary </a:t>
            </a:r>
            <a:r>
              <a:rPr lang="en-US" sz="650" dirty="0" err="1">
                <a:solidFill>
                  <a:schemeClr val="tx1"/>
                </a:solidFill>
              </a:rPr>
              <a:t>Norek</a:t>
            </a:r>
            <a:endParaRPr lang="en-US" sz="650" dirty="0">
              <a:solidFill>
                <a:schemeClr val="tx1"/>
              </a:solidFill>
              <a:cs typeface="Arial" pitchFamily="34" charset="0"/>
            </a:endParaRPr>
          </a:p>
        </p:txBody>
      </p:sp>
      <p:sp>
        <p:nvSpPr>
          <p:cNvPr id="25" name="Rounded Rectangle 24"/>
          <p:cNvSpPr/>
          <p:nvPr/>
        </p:nvSpPr>
        <p:spPr>
          <a:xfrm>
            <a:off x="160082" y="3239278"/>
            <a:ext cx="855896" cy="517723"/>
          </a:xfrm>
          <a:prstGeom prst="roundRect">
            <a:avLst/>
          </a:prstGeom>
          <a:solidFill>
            <a:schemeClr val="accent1">
              <a:lumMod val="20000"/>
              <a:lumOff val="80000"/>
            </a:schemeClr>
          </a:solidFill>
          <a:ln w="28575" cmpd="sng">
            <a:solidFill>
              <a:schemeClr val="accent1">
                <a:lumMod val="40000"/>
                <a:lumOff val="60000"/>
              </a:schemeClr>
            </a:solidFill>
            <a:prstDash val="solid"/>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Airspace Optimization Group </a:t>
            </a:r>
          </a:p>
          <a:p>
            <a:pPr algn="ctr">
              <a:defRPr/>
            </a:pPr>
            <a:r>
              <a:rPr lang="en-US" sz="650" dirty="0">
                <a:solidFill>
                  <a:schemeClr val="tx1"/>
                </a:solidFill>
              </a:rPr>
              <a:t>AJV-12</a:t>
            </a:r>
          </a:p>
          <a:p>
            <a:pPr algn="ctr">
              <a:defRPr/>
            </a:pPr>
            <a:r>
              <a:rPr lang="en-US" sz="650" dirty="0">
                <a:solidFill>
                  <a:schemeClr val="tx1"/>
                </a:solidFill>
              </a:rPr>
              <a:t>(A) Howie </a:t>
            </a:r>
            <a:r>
              <a:rPr lang="en-US" sz="650" dirty="0" err="1">
                <a:solidFill>
                  <a:schemeClr val="tx1"/>
                </a:solidFill>
              </a:rPr>
              <a:t>Callon</a:t>
            </a:r>
            <a:endParaRPr lang="en-US" sz="650" dirty="0">
              <a:solidFill>
                <a:schemeClr val="tx1"/>
              </a:solidFill>
            </a:endParaRPr>
          </a:p>
        </p:txBody>
      </p:sp>
      <p:sp>
        <p:nvSpPr>
          <p:cNvPr id="26" name="Rounded Rectangle 25"/>
          <p:cNvSpPr/>
          <p:nvPr/>
        </p:nvSpPr>
        <p:spPr>
          <a:xfrm>
            <a:off x="99810" y="3812102"/>
            <a:ext cx="976440" cy="49027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PBN Policy &amp; Support Group</a:t>
            </a:r>
          </a:p>
          <a:p>
            <a:pPr algn="ctr">
              <a:defRPr/>
            </a:pPr>
            <a:r>
              <a:rPr lang="en-US" sz="650" dirty="0">
                <a:solidFill>
                  <a:schemeClr val="tx1"/>
                </a:solidFill>
              </a:rPr>
              <a:t>AJV-14</a:t>
            </a:r>
          </a:p>
          <a:p>
            <a:pPr algn="ctr">
              <a:defRPr/>
            </a:pPr>
            <a:r>
              <a:rPr lang="en-US" sz="650" dirty="0">
                <a:solidFill>
                  <a:schemeClr val="tx1"/>
                </a:solidFill>
              </a:rPr>
              <a:t>(A) Sharon </a:t>
            </a:r>
            <a:r>
              <a:rPr lang="en-US" sz="650" dirty="0" err="1">
                <a:solidFill>
                  <a:schemeClr val="tx1"/>
                </a:solidFill>
              </a:rPr>
              <a:t>Abhalter</a:t>
            </a:r>
            <a:endParaRPr lang="en-US" sz="650" dirty="0">
              <a:solidFill>
                <a:schemeClr val="tx1"/>
              </a:solidFill>
            </a:endParaRPr>
          </a:p>
        </p:txBody>
      </p:sp>
      <p:sp>
        <p:nvSpPr>
          <p:cNvPr id="27" name="Rounded Rectangle 26"/>
          <p:cNvSpPr/>
          <p:nvPr/>
        </p:nvSpPr>
        <p:spPr>
          <a:xfrm>
            <a:off x="121979" y="4357481"/>
            <a:ext cx="932102" cy="44296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Obstruction</a:t>
            </a:r>
          </a:p>
          <a:p>
            <a:pPr algn="ctr">
              <a:defRPr/>
            </a:pPr>
            <a:r>
              <a:rPr lang="en-US" sz="650" dirty="0">
                <a:solidFill>
                  <a:schemeClr val="tx1"/>
                </a:solidFill>
              </a:rPr>
              <a:t>Evaluation Group</a:t>
            </a:r>
          </a:p>
          <a:p>
            <a:pPr algn="ctr">
              <a:defRPr/>
            </a:pPr>
            <a:r>
              <a:rPr lang="en-US" sz="650" dirty="0">
                <a:solidFill>
                  <a:schemeClr val="tx1"/>
                </a:solidFill>
              </a:rPr>
              <a:t>AJV-15</a:t>
            </a:r>
          </a:p>
          <a:p>
            <a:pPr algn="ctr">
              <a:defRPr/>
            </a:pPr>
            <a:r>
              <a:rPr lang="en-US" sz="650" dirty="0">
                <a:solidFill>
                  <a:schemeClr val="tx1"/>
                </a:solidFill>
              </a:rPr>
              <a:t>John Page</a:t>
            </a:r>
          </a:p>
        </p:txBody>
      </p:sp>
      <p:sp>
        <p:nvSpPr>
          <p:cNvPr id="28" name="Rounded Rectangle 27"/>
          <p:cNvSpPr/>
          <p:nvPr/>
        </p:nvSpPr>
        <p:spPr>
          <a:xfrm>
            <a:off x="149470" y="4855548"/>
            <a:ext cx="877120"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Business Support</a:t>
            </a:r>
          </a:p>
          <a:p>
            <a:pPr algn="ctr">
              <a:defRPr/>
            </a:pPr>
            <a:r>
              <a:rPr lang="en-US" sz="650" dirty="0">
                <a:solidFill>
                  <a:schemeClr val="tx1"/>
                </a:solidFill>
              </a:rPr>
              <a:t>Group</a:t>
            </a:r>
          </a:p>
          <a:p>
            <a:pPr algn="ctr">
              <a:defRPr/>
            </a:pPr>
            <a:r>
              <a:rPr lang="en-US" sz="650" dirty="0">
                <a:solidFill>
                  <a:schemeClr val="tx1"/>
                </a:solidFill>
              </a:rPr>
              <a:t>AJV-17</a:t>
            </a:r>
          </a:p>
          <a:p>
            <a:pPr algn="ctr">
              <a:defRPr/>
            </a:pPr>
            <a:r>
              <a:rPr lang="en-US" sz="650" dirty="0">
                <a:solidFill>
                  <a:schemeClr val="tx1"/>
                </a:solidFill>
              </a:rPr>
              <a:t>Steve Holliday</a:t>
            </a:r>
          </a:p>
        </p:txBody>
      </p:sp>
      <p:sp>
        <p:nvSpPr>
          <p:cNvPr id="29" name="Rounded Rectangle 28"/>
          <p:cNvSpPr/>
          <p:nvPr/>
        </p:nvSpPr>
        <p:spPr>
          <a:xfrm>
            <a:off x="7993920" y="2498492"/>
            <a:ext cx="903283"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Quality Control Group,</a:t>
            </a:r>
          </a:p>
          <a:p>
            <a:pPr algn="ctr">
              <a:defRPr/>
            </a:pPr>
            <a:r>
              <a:rPr lang="en-US" sz="650" dirty="0">
                <a:solidFill>
                  <a:schemeClr val="tx1"/>
                </a:solidFill>
                <a:cs typeface="Arial" pitchFamily="34" charset="0"/>
              </a:rPr>
              <a:t>AJV-W1</a:t>
            </a:r>
          </a:p>
          <a:p>
            <a:pPr algn="ctr">
              <a:defRPr/>
            </a:pPr>
            <a:r>
              <a:rPr lang="en-US" sz="650" dirty="0">
                <a:solidFill>
                  <a:schemeClr val="tx1"/>
                </a:solidFill>
                <a:cs typeface="Arial" pitchFamily="34" charset="0"/>
              </a:rPr>
              <a:t>Chuck Chamberlain</a:t>
            </a:r>
          </a:p>
        </p:txBody>
      </p:sp>
      <p:sp>
        <p:nvSpPr>
          <p:cNvPr id="30" name="Rounded Rectangle 29"/>
          <p:cNvSpPr/>
          <p:nvPr/>
        </p:nvSpPr>
        <p:spPr>
          <a:xfrm>
            <a:off x="7990361" y="3083443"/>
            <a:ext cx="91040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Operations Support Group,</a:t>
            </a:r>
          </a:p>
          <a:p>
            <a:pPr algn="ctr">
              <a:defRPr/>
            </a:pPr>
            <a:r>
              <a:rPr lang="en-US" sz="650" dirty="0">
                <a:solidFill>
                  <a:schemeClr val="tx1"/>
                </a:solidFill>
                <a:cs typeface="Arial" pitchFamily="34" charset="0"/>
              </a:rPr>
              <a:t>AJV-W2</a:t>
            </a:r>
          </a:p>
          <a:p>
            <a:pPr algn="ctr">
              <a:defRPr/>
            </a:pPr>
            <a:r>
              <a:rPr lang="en-US" sz="650" dirty="0">
                <a:solidFill>
                  <a:schemeClr val="tx1"/>
                </a:solidFill>
                <a:cs typeface="Arial" pitchFamily="34" charset="0"/>
              </a:rPr>
              <a:t>Clark </a:t>
            </a:r>
            <a:r>
              <a:rPr lang="en-US" sz="650" dirty="0" err="1">
                <a:solidFill>
                  <a:schemeClr val="tx1"/>
                </a:solidFill>
                <a:cs typeface="Arial" pitchFamily="34" charset="0"/>
              </a:rPr>
              <a:t>Desing</a:t>
            </a:r>
            <a:endParaRPr lang="en-US" sz="650" dirty="0">
              <a:solidFill>
                <a:schemeClr val="tx1"/>
              </a:solidFill>
              <a:cs typeface="Arial" pitchFamily="34" charset="0"/>
            </a:endParaRPr>
          </a:p>
        </p:txBody>
      </p:sp>
      <p:sp>
        <p:nvSpPr>
          <p:cNvPr id="31" name="Rounded Rectangle 30"/>
          <p:cNvSpPr/>
          <p:nvPr/>
        </p:nvSpPr>
        <p:spPr>
          <a:xfrm>
            <a:off x="7971097" y="3668394"/>
            <a:ext cx="948929"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Planning and Requirements</a:t>
            </a:r>
          </a:p>
          <a:p>
            <a:pPr algn="ctr">
              <a:defRPr/>
            </a:pPr>
            <a:r>
              <a:rPr lang="en-US" sz="650" dirty="0">
                <a:solidFill>
                  <a:schemeClr val="tx1"/>
                </a:solidFill>
                <a:cs typeface="Arial" pitchFamily="34" charset="0"/>
              </a:rPr>
              <a:t>Group</a:t>
            </a:r>
          </a:p>
          <a:p>
            <a:pPr algn="ctr">
              <a:defRPr/>
            </a:pPr>
            <a:r>
              <a:rPr lang="en-US" sz="650" dirty="0">
                <a:solidFill>
                  <a:schemeClr val="tx1"/>
                </a:solidFill>
                <a:cs typeface="Arial" pitchFamily="34" charset="0"/>
              </a:rPr>
              <a:t>AJV-W3</a:t>
            </a:r>
          </a:p>
          <a:p>
            <a:pPr algn="ctr">
              <a:defRPr/>
            </a:pPr>
            <a:r>
              <a:rPr lang="en-US" sz="650" dirty="0">
                <a:solidFill>
                  <a:schemeClr val="tx1"/>
                </a:solidFill>
                <a:cs typeface="Arial" pitchFamily="34" charset="0"/>
              </a:rPr>
              <a:t>James Valle</a:t>
            </a:r>
          </a:p>
        </p:txBody>
      </p:sp>
      <p:sp>
        <p:nvSpPr>
          <p:cNvPr id="32" name="Rounded Rectangle 31"/>
          <p:cNvSpPr/>
          <p:nvPr/>
        </p:nvSpPr>
        <p:spPr>
          <a:xfrm>
            <a:off x="7989703" y="425334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Business Services Group,</a:t>
            </a:r>
          </a:p>
          <a:p>
            <a:pPr algn="ctr">
              <a:defRPr/>
            </a:pPr>
            <a:r>
              <a:rPr lang="en-US" sz="650" dirty="0">
                <a:solidFill>
                  <a:schemeClr val="tx1"/>
                </a:solidFill>
                <a:cs typeface="Arial" pitchFamily="34" charset="0"/>
              </a:rPr>
              <a:t>AJV-W4</a:t>
            </a:r>
          </a:p>
          <a:p>
            <a:pPr algn="ctr">
              <a:defRPr/>
            </a:pPr>
            <a:r>
              <a:rPr lang="en-US" sz="650" dirty="0">
                <a:solidFill>
                  <a:schemeClr val="tx1"/>
                </a:solidFill>
                <a:cs typeface="Arial" pitchFamily="34" charset="0"/>
              </a:rPr>
              <a:t>Jay Egbert</a:t>
            </a:r>
          </a:p>
        </p:txBody>
      </p:sp>
      <p:sp>
        <p:nvSpPr>
          <p:cNvPr id="33" name="Rounded Rectangle 32"/>
          <p:cNvSpPr/>
          <p:nvPr/>
        </p:nvSpPr>
        <p:spPr>
          <a:xfrm>
            <a:off x="7989703" y="48292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Administrative Services Group,</a:t>
            </a:r>
          </a:p>
          <a:p>
            <a:pPr algn="ctr">
              <a:defRPr/>
            </a:pPr>
            <a:r>
              <a:rPr lang="en-US" sz="650" dirty="0">
                <a:solidFill>
                  <a:schemeClr val="tx1"/>
                </a:solidFill>
                <a:cs typeface="Arial" pitchFamily="34" charset="0"/>
              </a:rPr>
              <a:t>AJV-W5</a:t>
            </a:r>
          </a:p>
          <a:p>
            <a:pPr algn="ctr">
              <a:defRPr/>
            </a:pPr>
            <a:r>
              <a:rPr lang="en-US" sz="650" dirty="0">
                <a:solidFill>
                  <a:schemeClr val="tx1"/>
                </a:solidFill>
                <a:cs typeface="Arial" pitchFamily="34" charset="0"/>
              </a:rPr>
              <a:t>Julie </a:t>
            </a:r>
            <a:r>
              <a:rPr lang="en-US" sz="650" dirty="0" err="1">
                <a:solidFill>
                  <a:schemeClr val="tx1"/>
                </a:solidFill>
                <a:cs typeface="Arial" pitchFamily="34" charset="0"/>
              </a:rPr>
              <a:t>Fidler</a:t>
            </a:r>
            <a:endParaRPr lang="en-US" sz="650" dirty="0">
              <a:solidFill>
                <a:schemeClr val="tx1"/>
              </a:solidFill>
              <a:cs typeface="Arial" pitchFamily="34" charset="0"/>
            </a:endParaRPr>
          </a:p>
        </p:txBody>
      </p:sp>
      <p:sp>
        <p:nvSpPr>
          <p:cNvPr id="38" name="Rounded Rectangle 37"/>
          <p:cNvSpPr/>
          <p:nvPr/>
        </p:nvSpPr>
        <p:spPr>
          <a:xfrm>
            <a:off x="160082" y="1929621"/>
            <a:ext cx="855896" cy="33001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Deputy Director</a:t>
            </a:r>
          </a:p>
          <a:p>
            <a:pPr algn="ctr">
              <a:defRPr/>
            </a:pPr>
            <a:r>
              <a:rPr lang="en-US" sz="650" dirty="0">
                <a:solidFill>
                  <a:schemeClr val="tx1"/>
                </a:solidFill>
                <a:cs typeface="Arial" pitchFamily="34" charset="0"/>
              </a:rPr>
              <a:t> AJV-1 </a:t>
            </a:r>
          </a:p>
          <a:p>
            <a:pPr algn="ctr">
              <a:defRPr/>
            </a:pPr>
            <a:r>
              <a:rPr lang="en-US" sz="650" dirty="0">
                <a:solidFill>
                  <a:schemeClr val="tx1"/>
                </a:solidFill>
                <a:cs typeface="Arial" pitchFamily="34" charset="0"/>
              </a:rPr>
              <a:t>Frank Black</a:t>
            </a:r>
          </a:p>
        </p:txBody>
      </p:sp>
      <p:sp>
        <p:nvSpPr>
          <p:cNvPr id="39" name="Rounded Rectangle 38"/>
          <p:cNvSpPr/>
          <p:nvPr/>
        </p:nvSpPr>
        <p:spPr>
          <a:xfrm>
            <a:off x="7970661" y="2018513"/>
            <a:ext cx="949800" cy="4127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Senior Advisor</a:t>
            </a:r>
          </a:p>
          <a:p>
            <a:pPr algn="ctr">
              <a:defRPr/>
            </a:pPr>
            <a:r>
              <a:rPr lang="en-US" sz="650" dirty="0">
                <a:solidFill>
                  <a:schemeClr val="tx1"/>
                </a:solidFill>
                <a:cs typeface="Arial" pitchFamily="34" charset="0"/>
              </a:rPr>
              <a:t> AJV-W</a:t>
            </a:r>
          </a:p>
          <a:p>
            <a:pPr algn="ctr">
              <a:defRPr/>
            </a:pPr>
            <a:r>
              <a:rPr lang="en-US" sz="650" dirty="0">
                <a:solidFill>
                  <a:schemeClr val="tx1"/>
                </a:solidFill>
                <a:cs typeface="Arial" pitchFamily="34" charset="0"/>
              </a:rPr>
              <a:t>Kimberly </a:t>
            </a:r>
            <a:r>
              <a:rPr lang="en-US" sz="650" dirty="0" err="1">
                <a:solidFill>
                  <a:schemeClr val="tx1"/>
                </a:solidFill>
                <a:cs typeface="Arial" pitchFamily="34" charset="0"/>
              </a:rPr>
              <a:t>Flanigan</a:t>
            </a:r>
            <a:endParaRPr lang="en-US" sz="650" dirty="0">
              <a:solidFill>
                <a:schemeClr val="tx1"/>
              </a:solidFill>
              <a:cs typeface="Arial" pitchFamily="34" charset="0"/>
            </a:endParaRPr>
          </a:p>
        </p:txBody>
      </p:sp>
      <p:sp>
        <p:nvSpPr>
          <p:cNvPr id="40" name="Rounded Rectangle 39"/>
          <p:cNvSpPr/>
          <p:nvPr/>
        </p:nvSpPr>
        <p:spPr>
          <a:xfrm>
            <a:off x="6716473" y="1452186"/>
            <a:ext cx="1071313" cy="49917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Central Service Center</a:t>
            </a:r>
          </a:p>
          <a:p>
            <a:pPr algn="ctr">
              <a:defRPr/>
            </a:pPr>
            <a:r>
              <a:rPr lang="en-US" sz="700" dirty="0">
                <a:solidFill>
                  <a:schemeClr val="tx1"/>
                </a:solidFill>
                <a:cs typeface="Arial" pitchFamily="34" charset="0"/>
              </a:rPr>
              <a:t> AJV-C</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Gus Nezer</a:t>
            </a:r>
          </a:p>
        </p:txBody>
      </p:sp>
      <p:sp>
        <p:nvSpPr>
          <p:cNvPr id="41" name="Rounded Rectangle 40"/>
          <p:cNvSpPr/>
          <p:nvPr/>
        </p:nvSpPr>
        <p:spPr>
          <a:xfrm>
            <a:off x="6849581" y="2596953"/>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Quality Control Group,</a:t>
            </a:r>
          </a:p>
          <a:p>
            <a:pPr algn="ctr">
              <a:defRPr/>
            </a:pPr>
            <a:r>
              <a:rPr lang="en-US" sz="650" dirty="0">
                <a:solidFill>
                  <a:schemeClr val="tx1"/>
                </a:solidFill>
              </a:rPr>
              <a:t>AJV-C1</a:t>
            </a:r>
          </a:p>
          <a:p>
            <a:pPr algn="ctr">
              <a:defRPr/>
            </a:pPr>
            <a:r>
              <a:rPr lang="en-US" sz="650" dirty="0">
                <a:solidFill>
                  <a:schemeClr val="tx1"/>
                </a:solidFill>
              </a:rPr>
              <a:t>Tony </a:t>
            </a:r>
            <a:r>
              <a:rPr lang="en-US" sz="650" dirty="0" err="1">
                <a:solidFill>
                  <a:schemeClr val="tx1"/>
                </a:solidFill>
              </a:rPr>
              <a:t>Roetzel</a:t>
            </a:r>
            <a:endParaRPr lang="en-US" sz="650" dirty="0">
              <a:solidFill>
                <a:schemeClr val="tx1"/>
              </a:solidFill>
            </a:endParaRPr>
          </a:p>
        </p:txBody>
      </p:sp>
      <p:sp>
        <p:nvSpPr>
          <p:cNvPr id="42" name="Rounded Rectangle 41"/>
          <p:cNvSpPr/>
          <p:nvPr/>
        </p:nvSpPr>
        <p:spPr>
          <a:xfrm>
            <a:off x="6821671" y="3178610"/>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Operations Support Group, </a:t>
            </a:r>
          </a:p>
          <a:p>
            <a:pPr algn="ctr">
              <a:defRPr/>
            </a:pPr>
            <a:r>
              <a:rPr lang="en-US" sz="650" dirty="0">
                <a:solidFill>
                  <a:schemeClr val="tx1"/>
                </a:solidFill>
              </a:rPr>
              <a:t>AJV-C2</a:t>
            </a:r>
          </a:p>
          <a:p>
            <a:pPr algn="ctr">
              <a:defRPr/>
            </a:pPr>
            <a:r>
              <a:rPr lang="en-US" sz="650" dirty="0">
                <a:solidFill>
                  <a:schemeClr val="tx1"/>
                </a:solidFill>
              </a:rPr>
              <a:t>David Medina</a:t>
            </a:r>
          </a:p>
        </p:txBody>
      </p:sp>
      <p:sp>
        <p:nvSpPr>
          <p:cNvPr id="43" name="Rounded Rectangle 42"/>
          <p:cNvSpPr/>
          <p:nvPr/>
        </p:nvSpPr>
        <p:spPr>
          <a:xfrm>
            <a:off x="6802677" y="3751184"/>
            <a:ext cx="949704"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Planning and</a:t>
            </a:r>
          </a:p>
          <a:p>
            <a:pPr algn="ctr">
              <a:defRPr/>
            </a:pPr>
            <a:r>
              <a:rPr lang="en-US" sz="650" dirty="0">
                <a:solidFill>
                  <a:schemeClr val="tx1"/>
                </a:solidFill>
              </a:rPr>
              <a:t>Requirements Group,</a:t>
            </a:r>
          </a:p>
          <a:p>
            <a:pPr algn="ctr">
              <a:defRPr/>
            </a:pPr>
            <a:r>
              <a:rPr lang="en-US" sz="650" dirty="0">
                <a:solidFill>
                  <a:schemeClr val="tx1"/>
                </a:solidFill>
              </a:rPr>
              <a:t>AJV-C3</a:t>
            </a:r>
          </a:p>
          <a:p>
            <a:pPr algn="ctr">
              <a:defRPr/>
            </a:pPr>
            <a:r>
              <a:rPr lang="en-US" sz="650" dirty="0">
                <a:solidFill>
                  <a:schemeClr val="tx1"/>
                </a:solidFill>
              </a:rPr>
              <a:t>Denise Knight</a:t>
            </a:r>
          </a:p>
        </p:txBody>
      </p:sp>
      <p:sp>
        <p:nvSpPr>
          <p:cNvPr id="44" name="Rounded Rectangle 43"/>
          <p:cNvSpPr/>
          <p:nvPr/>
        </p:nvSpPr>
        <p:spPr>
          <a:xfrm>
            <a:off x="6820316" y="4332841"/>
            <a:ext cx="91442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Business Services Group,</a:t>
            </a:r>
          </a:p>
          <a:p>
            <a:pPr algn="ctr">
              <a:defRPr/>
            </a:pPr>
            <a:r>
              <a:rPr lang="en-US" sz="650" dirty="0">
                <a:solidFill>
                  <a:schemeClr val="tx1"/>
                </a:solidFill>
              </a:rPr>
              <a:t>AJV-C4</a:t>
            </a:r>
          </a:p>
          <a:p>
            <a:pPr algn="ctr">
              <a:defRPr/>
            </a:pPr>
            <a:r>
              <a:rPr lang="en-US" sz="650" dirty="0">
                <a:solidFill>
                  <a:schemeClr val="tx1"/>
                </a:solidFill>
              </a:rPr>
              <a:t>Jeff </a:t>
            </a:r>
            <a:r>
              <a:rPr lang="en-US" sz="650" dirty="0" err="1">
                <a:solidFill>
                  <a:schemeClr val="tx1"/>
                </a:solidFill>
              </a:rPr>
              <a:t>Tague</a:t>
            </a:r>
            <a:endParaRPr lang="en-US" sz="650" dirty="0">
              <a:solidFill>
                <a:schemeClr val="tx1"/>
              </a:solidFill>
            </a:endParaRPr>
          </a:p>
        </p:txBody>
      </p:sp>
      <p:sp>
        <p:nvSpPr>
          <p:cNvPr id="45" name="Rounded Rectangle 44"/>
          <p:cNvSpPr/>
          <p:nvPr/>
        </p:nvSpPr>
        <p:spPr>
          <a:xfrm>
            <a:off x="6821671" y="49054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Administrative Services Group,</a:t>
            </a:r>
          </a:p>
          <a:p>
            <a:pPr algn="ctr">
              <a:defRPr/>
            </a:pPr>
            <a:r>
              <a:rPr lang="en-US" sz="650" dirty="0">
                <a:solidFill>
                  <a:schemeClr val="tx1"/>
                </a:solidFill>
              </a:rPr>
              <a:t>AJV-C5</a:t>
            </a:r>
          </a:p>
          <a:p>
            <a:pPr algn="ctr">
              <a:defRPr/>
            </a:pPr>
            <a:r>
              <a:rPr lang="en-US" sz="650" dirty="0">
                <a:solidFill>
                  <a:schemeClr val="tx1"/>
                </a:solidFill>
              </a:rPr>
              <a:t>Lyndon Dyer</a:t>
            </a:r>
          </a:p>
        </p:txBody>
      </p:sp>
      <p:sp>
        <p:nvSpPr>
          <p:cNvPr id="46" name="Rounded Rectangle 45"/>
          <p:cNvSpPr/>
          <p:nvPr/>
        </p:nvSpPr>
        <p:spPr>
          <a:xfrm>
            <a:off x="6786586" y="2015296"/>
            <a:ext cx="98188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Senior Advisor</a:t>
            </a:r>
          </a:p>
          <a:p>
            <a:pPr algn="ctr">
              <a:defRPr/>
            </a:pPr>
            <a:r>
              <a:rPr lang="en-US" sz="650" dirty="0">
                <a:solidFill>
                  <a:schemeClr val="tx1"/>
                </a:solidFill>
                <a:cs typeface="Arial" pitchFamily="34" charset="0"/>
              </a:rPr>
              <a:t> AJV-C </a:t>
            </a:r>
          </a:p>
          <a:p>
            <a:pPr algn="ctr">
              <a:defRPr/>
            </a:pPr>
            <a:r>
              <a:rPr lang="en-US" sz="650" dirty="0">
                <a:solidFill>
                  <a:schemeClr val="tx1"/>
                </a:solidFill>
                <a:cs typeface="Arial" pitchFamily="34" charset="0"/>
              </a:rPr>
              <a:t>Sharon Rushing</a:t>
            </a:r>
          </a:p>
        </p:txBody>
      </p:sp>
      <p:sp>
        <p:nvSpPr>
          <p:cNvPr id="47" name="Rounded Rectangle 46"/>
          <p:cNvSpPr/>
          <p:nvPr/>
        </p:nvSpPr>
        <p:spPr>
          <a:xfrm>
            <a:off x="5573802" y="1459937"/>
            <a:ext cx="1091809" cy="49147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Eastern Service Center</a:t>
            </a:r>
          </a:p>
          <a:p>
            <a:pPr algn="ctr">
              <a:defRPr/>
            </a:pPr>
            <a:r>
              <a:rPr lang="en-US" sz="700" dirty="0">
                <a:solidFill>
                  <a:schemeClr val="tx1"/>
                </a:solidFill>
                <a:cs typeface="Arial" pitchFamily="34" charset="0"/>
              </a:rPr>
              <a:t> AJV-E</a:t>
            </a:r>
          </a:p>
          <a:p>
            <a:pPr algn="ctr">
              <a:defRPr/>
            </a:pPr>
            <a:r>
              <a:rPr lang="en-US" sz="700" dirty="0">
                <a:solidFill>
                  <a:schemeClr val="tx1"/>
                </a:solidFill>
                <a:cs typeface="Arial" pitchFamily="34" charset="0"/>
              </a:rPr>
              <a:t>Director </a:t>
            </a:r>
          </a:p>
          <a:p>
            <a:pPr algn="ctr">
              <a:defRPr/>
            </a:pPr>
            <a:r>
              <a:rPr lang="en-US" sz="700" dirty="0">
                <a:solidFill>
                  <a:schemeClr val="tx1"/>
                </a:solidFill>
                <a:cs typeface="Arial" pitchFamily="34" charset="0"/>
              </a:rPr>
              <a:t>Mark Ward</a:t>
            </a:r>
          </a:p>
        </p:txBody>
      </p:sp>
      <p:sp>
        <p:nvSpPr>
          <p:cNvPr id="48" name="Rounded Rectangle 47"/>
          <p:cNvSpPr/>
          <p:nvPr/>
        </p:nvSpPr>
        <p:spPr>
          <a:xfrm>
            <a:off x="5651013" y="2581228"/>
            <a:ext cx="937386" cy="49783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Quality Control Group,</a:t>
            </a:r>
          </a:p>
          <a:p>
            <a:pPr algn="ctr">
              <a:defRPr/>
            </a:pPr>
            <a:r>
              <a:rPr lang="en-US" sz="650" dirty="0">
                <a:solidFill>
                  <a:schemeClr val="tx1"/>
                </a:solidFill>
                <a:cs typeface="Arial" pitchFamily="34" charset="0"/>
              </a:rPr>
              <a:t>AJV-E1</a:t>
            </a:r>
          </a:p>
          <a:p>
            <a:pPr algn="ctr">
              <a:defRPr/>
            </a:pPr>
            <a:r>
              <a:rPr lang="en-US" sz="650" dirty="0">
                <a:solidFill>
                  <a:schemeClr val="tx1"/>
                </a:solidFill>
                <a:cs typeface="Arial" pitchFamily="34" charset="0"/>
              </a:rPr>
              <a:t>(A) John Myles</a:t>
            </a:r>
          </a:p>
        </p:txBody>
      </p:sp>
      <p:sp>
        <p:nvSpPr>
          <p:cNvPr id="49" name="Rounded Rectangle 48"/>
          <p:cNvSpPr/>
          <p:nvPr/>
        </p:nvSpPr>
        <p:spPr>
          <a:xfrm>
            <a:off x="5663848" y="4314715"/>
            <a:ext cx="911716" cy="5219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Business Services Group,</a:t>
            </a:r>
          </a:p>
          <a:p>
            <a:pPr algn="ctr">
              <a:defRPr/>
            </a:pPr>
            <a:r>
              <a:rPr lang="en-US" sz="650" dirty="0">
                <a:solidFill>
                  <a:schemeClr val="tx1"/>
                </a:solidFill>
                <a:cs typeface="Arial" pitchFamily="34" charset="0"/>
              </a:rPr>
              <a:t>AJV-E4</a:t>
            </a:r>
          </a:p>
          <a:p>
            <a:pPr algn="ctr">
              <a:defRPr/>
            </a:pPr>
            <a:r>
              <a:rPr lang="en-US" sz="650" dirty="0">
                <a:solidFill>
                  <a:schemeClr val="tx1"/>
                </a:solidFill>
                <a:cs typeface="Arial" pitchFamily="34" charset="0"/>
              </a:rPr>
              <a:t>Larry </a:t>
            </a:r>
            <a:r>
              <a:rPr lang="en-US" sz="650" dirty="0" err="1">
                <a:solidFill>
                  <a:schemeClr val="tx1"/>
                </a:solidFill>
                <a:cs typeface="Arial" pitchFamily="34" charset="0"/>
              </a:rPr>
              <a:t>Barts</a:t>
            </a:r>
            <a:endParaRPr lang="en-US" sz="650" dirty="0">
              <a:solidFill>
                <a:schemeClr val="tx1"/>
              </a:solidFill>
              <a:cs typeface="Arial" pitchFamily="34" charset="0"/>
            </a:endParaRPr>
          </a:p>
        </p:txBody>
      </p:sp>
      <p:sp>
        <p:nvSpPr>
          <p:cNvPr id="50" name="Rounded Rectangle 49"/>
          <p:cNvSpPr/>
          <p:nvPr/>
        </p:nvSpPr>
        <p:spPr>
          <a:xfrm>
            <a:off x="5663848" y="4892715"/>
            <a:ext cx="911716" cy="50864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Administrative Services Group,</a:t>
            </a:r>
          </a:p>
          <a:p>
            <a:pPr algn="ctr">
              <a:defRPr/>
            </a:pPr>
            <a:r>
              <a:rPr lang="en-US" sz="650" dirty="0">
                <a:solidFill>
                  <a:schemeClr val="tx1"/>
                </a:solidFill>
                <a:cs typeface="Arial" pitchFamily="34" charset="0"/>
              </a:rPr>
              <a:t>AJV-E5</a:t>
            </a:r>
          </a:p>
          <a:p>
            <a:pPr algn="ctr">
              <a:defRPr/>
            </a:pPr>
            <a:r>
              <a:rPr lang="en-US" sz="650" dirty="0">
                <a:solidFill>
                  <a:schemeClr val="tx1"/>
                </a:solidFill>
                <a:cs typeface="Arial" pitchFamily="34" charset="0"/>
              </a:rPr>
              <a:t>Maria James</a:t>
            </a:r>
          </a:p>
        </p:txBody>
      </p:sp>
      <p:sp>
        <p:nvSpPr>
          <p:cNvPr id="51" name="Rounded Rectangle 50"/>
          <p:cNvSpPr/>
          <p:nvPr/>
        </p:nvSpPr>
        <p:spPr>
          <a:xfrm>
            <a:off x="5626636" y="2007459"/>
            <a:ext cx="986141"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Senior Advisor</a:t>
            </a:r>
          </a:p>
          <a:p>
            <a:pPr algn="ctr">
              <a:defRPr/>
            </a:pPr>
            <a:r>
              <a:rPr lang="en-US" sz="650" dirty="0">
                <a:solidFill>
                  <a:schemeClr val="tx1"/>
                </a:solidFill>
                <a:cs typeface="Arial" pitchFamily="34" charset="0"/>
              </a:rPr>
              <a:t> AJV-E</a:t>
            </a:r>
          </a:p>
          <a:p>
            <a:pPr algn="ctr">
              <a:defRPr/>
            </a:pPr>
            <a:r>
              <a:rPr lang="en-US" sz="650" dirty="0">
                <a:solidFill>
                  <a:schemeClr val="tx1"/>
                </a:solidFill>
                <a:cs typeface="Arial" pitchFamily="34" charset="0"/>
              </a:rPr>
              <a:t>(A) Debra Fay</a:t>
            </a:r>
          </a:p>
        </p:txBody>
      </p:sp>
      <p:sp>
        <p:nvSpPr>
          <p:cNvPr id="52" name="Rounded Rectangle 51"/>
          <p:cNvSpPr/>
          <p:nvPr/>
        </p:nvSpPr>
        <p:spPr>
          <a:xfrm>
            <a:off x="5651013" y="3135107"/>
            <a:ext cx="937386" cy="492194"/>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Operations Support Group,</a:t>
            </a:r>
          </a:p>
          <a:p>
            <a:pPr algn="ctr">
              <a:defRPr/>
            </a:pPr>
            <a:r>
              <a:rPr lang="en-US" sz="650" dirty="0">
                <a:solidFill>
                  <a:schemeClr val="tx1"/>
                </a:solidFill>
                <a:cs typeface="Arial" pitchFamily="34" charset="0"/>
              </a:rPr>
              <a:t>AJV-E2</a:t>
            </a:r>
          </a:p>
          <a:p>
            <a:pPr algn="ctr">
              <a:defRPr/>
            </a:pPr>
            <a:r>
              <a:rPr lang="en-US" sz="650" dirty="0">
                <a:solidFill>
                  <a:schemeClr val="tx1"/>
                </a:solidFill>
                <a:cs typeface="Arial" pitchFamily="34" charset="0"/>
              </a:rPr>
              <a:t>Kip Johns</a:t>
            </a:r>
          </a:p>
        </p:txBody>
      </p:sp>
      <p:sp>
        <p:nvSpPr>
          <p:cNvPr id="53" name="Rounded Rectangle 52"/>
          <p:cNvSpPr/>
          <p:nvPr/>
        </p:nvSpPr>
        <p:spPr>
          <a:xfrm>
            <a:off x="5645242" y="3683347"/>
            <a:ext cx="948929" cy="575322"/>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Planning and</a:t>
            </a:r>
          </a:p>
          <a:p>
            <a:pPr algn="ctr">
              <a:defRPr/>
            </a:pPr>
            <a:r>
              <a:rPr lang="en-US" sz="650" dirty="0">
                <a:solidFill>
                  <a:schemeClr val="tx1"/>
                </a:solidFill>
                <a:cs typeface="Arial" pitchFamily="34" charset="0"/>
              </a:rPr>
              <a:t>Requirements Group,</a:t>
            </a:r>
          </a:p>
          <a:p>
            <a:pPr algn="ctr">
              <a:defRPr/>
            </a:pPr>
            <a:r>
              <a:rPr lang="en-US" sz="650" dirty="0">
                <a:solidFill>
                  <a:schemeClr val="tx1"/>
                </a:solidFill>
                <a:cs typeface="Arial" pitchFamily="34" charset="0"/>
              </a:rPr>
              <a:t>AJV-E3</a:t>
            </a:r>
          </a:p>
          <a:p>
            <a:pPr algn="ctr">
              <a:defRPr/>
            </a:pPr>
            <a:r>
              <a:rPr lang="en-US" sz="650" dirty="0">
                <a:solidFill>
                  <a:schemeClr val="tx1"/>
                </a:solidFill>
                <a:cs typeface="Arial" pitchFamily="34" charset="0"/>
              </a:rPr>
              <a:t>Ryan </a:t>
            </a:r>
            <a:r>
              <a:rPr lang="en-US" sz="650" dirty="0" err="1">
                <a:solidFill>
                  <a:schemeClr val="tx1"/>
                </a:solidFill>
                <a:cs typeface="Arial" pitchFamily="34" charset="0"/>
              </a:rPr>
              <a:t>Almasy</a:t>
            </a:r>
            <a:endParaRPr lang="en-US" sz="650" dirty="0">
              <a:solidFill>
                <a:schemeClr val="tx1"/>
              </a:solidFill>
              <a:cs typeface="Arial" pitchFamily="34" charset="0"/>
            </a:endParaRPr>
          </a:p>
        </p:txBody>
      </p:sp>
      <p:sp>
        <p:nvSpPr>
          <p:cNvPr id="55" name="Rounded Rectangle 54"/>
          <p:cNvSpPr/>
          <p:nvPr/>
        </p:nvSpPr>
        <p:spPr>
          <a:xfrm>
            <a:off x="3428193" y="2782530"/>
            <a:ext cx="988879" cy="533367"/>
          </a:xfrm>
          <a:prstGeom prst="roundRect">
            <a:avLst/>
          </a:prstGeom>
          <a:solidFill>
            <a:schemeClr val="accent1">
              <a:lumMod val="40000"/>
              <a:lumOff val="60000"/>
            </a:schemeClr>
          </a:solidFill>
          <a:ln>
            <a:solidFill>
              <a:schemeClr val="accent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Process Control</a:t>
            </a:r>
          </a:p>
          <a:p>
            <a:pPr algn="ctr">
              <a:defRPr/>
            </a:pPr>
            <a:r>
              <a:rPr lang="en-US" sz="700" dirty="0">
                <a:solidFill>
                  <a:schemeClr val="tx1"/>
                </a:solidFill>
              </a:rPr>
              <a:t>Services Group</a:t>
            </a:r>
          </a:p>
          <a:p>
            <a:pPr algn="ctr">
              <a:defRPr/>
            </a:pPr>
            <a:r>
              <a:rPr lang="en-US" sz="700" dirty="0">
                <a:solidFill>
                  <a:schemeClr val="tx1"/>
                </a:solidFill>
              </a:rPr>
              <a:t>AJV-71</a:t>
            </a:r>
          </a:p>
          <a:p>
            <a:pPr algn="ctr">
              <a:defRPr/>
            </a:pPr>
            <a:r>
              <a:rPr lang="en-US" sz="700" dirty="0">
                <a:solidFill>
                  <a:schemeClr val="tx1"/>
                </a:solidFill>
              </a:rPr>
              <a:t>Pamela Curry</a:t>
            </a:r>
          </a:p>
        </p:txBody>
      </p:sp>
      <p:sp>
        <p:nvSpPr>
          <p:cNvPr id="56" name="Rounded Rectangle 55"/>
          <p:cNvSpPr/>
          <p:nvPr/>
        </p:nvSpPr>
        <p:spPr>
          <a:xfrm>
            <a:off x="3416398" y="3367058"/>
            <a:ext cx="1012469" cy="546709"/>
          </a:xfrm>
          <a:prstGeom prst="roundRect">
            <a:avLst/>
          </a:prstGeom>
          <a:solidFill>
            <a:schemeClr val="accent1">
              <a:lumMod val="40000"/>
              <a:lumOff val="60000"/>
            </a:schemeClr>
          </a:solidFill>
          <a:ln>
            <a:solidFill>
              <a:schemeClr val="accent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ATO Operational</a:t>
            </a:r>
          </a:p>
          <a:p>
            <a:pPr algn="ctr">
              <a:defRPr/>
            </a:pPr>
            <a:r>
              <a:rPr lang="en-US" sz="700" dirty="0">
                <a:solidFill>
                  <a:schemeClr val="tx1"/>
                </a:solidFill>
                <a:cs typeface="Arial" pitchFamily="34" charset="0"/>
              </a:rPr>
              <a:t>Concepts Group</a:t>
            </a:r>
          </a:p>
          <a:p>
            <a:pPr algn="ctr">
              <a:defRPr/>
            </a:pPr>
            <a:r>
              <a:rPr lang="en-US" sz="700" dirty="0">
                <a:solidFill>
                  <a:schemeClr val="tx1"/>
                </a:solidFill>
                <a:cs typeface="Arial" pitchFamily="34" charset="0"/>
              </a:rPr>
              <a:t>AJV-72</a:t>
            </a:r>
          </a:p>
          <a:p>
            <a:pPr algn="ctr">
              <a:defRPr/>
            </a:pPr>
            <a:r>
              <a:rPr lang="en-US" sz="700" dirty="0">
                <a:solidFill>
                  <a:schemeClr val="tx1"/>
                </a:solidFill>
                <a:cs typeface="Arial" pitchFamily="34" charset="0"/>
              </a:rPr>
              <a:t>Sharon Kurywchak</a:t>
            </a:r>
          </a:p>
        </p:txBody>
      </p:sp>
      <p:sp>
        <p:nvSpPr>
          <p:cNvPr id="57" name="Rounded Rectangle 56"/>
          <p:cNvSpPr/>
          <p:nvPr/>
        </p:nvSpPr>
        <p:spPr>
          <a:xfrm>
            <a:off x="3410267" y="3964929"/>
            <a:ext cx="1024731" cy="600721"/>
          </a:xfrm>
          <a:prstGeom prst="roundRect">
            <a:avLst/>
          </a:prstGeom>
          <a:solidFill>
            <a:schemeClr val="accent1">
              <a:lumMod val="40000"/>
              <a:lumOff val="60000"/>
            </a:schemeClr>
          </a:solidFill>
          <a:ln>
            <a:solidFill>
              <a:schemeClr val="accent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Technical Analysis &amp;</a:t>
            </a:r>
          </a:p>
          <a:p>
            <a:pPr algn="ctr">
              <a:defRPr/>
            </a:pPr>
            <a:r>
              <a:rPr lang="en-US" sz="700" dirty="0">
                <a:solidFill>
                  <a:schemeClr val="tx1"/>
                </a:solidFill>
              </a:rPr>
              <a:t>Operational</a:t>
            </a:r>
          </a:p>
          <a:p>
            <a:pPr algn="ctr">
              <a:defRPr/>
            </a:pPr>
            <a:r>
              <a:rPr lang="en-US" sz="700" dirty="0">
                <a:solidFill>
                  <a:schemeClr val="tx1"/>
                </a:solidFill>
              </a:rPr>
              <a:t>Requirements Group</a:t>
            </a:r>
          </a:p>
          <a:p>
            <a:pPr algn="ctr">
              <a:defRPr/>
            </a:pPr>
            <a:r>
              <a:rPr lang="en-US" sz="700" dirty="0">
                <a:solidFill>
                  <a:schemeClr val="tx1"/>
                </a:solidFill>
              </a:rPr>
              <a:t>AJV-73</a:t>
            </a:r>
          </a:p>
          <a:p>
            <a:pPr algn="ctr">
              <a:defRPr/>
            </a:pPr>
            <a:r>
              <a:rPr lang="en-US" sz="700" dirty="0">
                <a:solidFill>
                  <a:schemeClr val="tx1"/>
                </a:solidFill>
              </a:rPr>
              <a:t>Rob Hunt</a:t>
            </a:r>
          </a:p>
        </p:txBody>
      </p:sp>
      <p:sp>
        <p:nvSpPr>
          <p:cNvPr id="58" name="Rounded Rectangle 57"/>
          <p:cNvSpPr/>
          <p:nvPr/>
        </p:nvSpPr>
        <p:spPr>
          <a:xfrm>
            <a:off x="160082" y="2314735"/>
            <a:ext cx="855896" cy="387439"/>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Senior Advisor</a:t>
            </a:r>
          </a:p>
          <a:p>
            <a:pPr algn="ctr">
              <a:defRPr/>
            </a:pPr>
            <a:r>
              <a:rPr lang="en-US" sz="650" dirty="0">
                <a:solidFill>
                  <a:schemeClr val="tx1"/>
                </a:solidFill>
                <a:cs typeface="Arial" pitchFamily="34" charset="0"/>
              </a:rPr>
              <a:t> AJV-1 </a:t>
            </a:r>
          </a:p>
          <a:p>
            <a:pPr algn="ctr">
              <a:defRPr/>
            </a:pPr>
            <a:r>
              <a:rPr lang="en-US" sz="650" dirty="0">
                <a:solidFill>
                  <a:schemeClr val="tx1"/>
                </a:solidFill>
                <a:cs typeface="Arial" pitchFamily="34" charset="0"/>
              </a:rPr>
              <a:t>Leslie Swann</a:t>
            </a:r>
          </a:p>
        </p:txBody>
      </p:sp>
      <p:sp>
        <p:nvSpPr>
          <p:cNvPr id="59" name="Rounded Rectangle 58"/>
          <p:cNvSpPr/>
          <p:nvPr/>
        </p:nvSpPr>
        <p:spPr>
          <a:xfrm>
            <a:off x="4543699" y="1425575"/>
            <a:ext cx="967535" cy="555625"/>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Air Traffic Procedures</a:t>
            </a:r>
          </a:p>
          <a:p>
            <a:pPr algn="ctr">
              <a:defRPr/>
            </a:pPr>
            <a:r>
              <a:rPr lang="en-US" sz="700" dirty="0">
                <a:solidFill>
                  <a:schemeClr val="tx1"/>
                </a:solidFill>
                <a:cs typeface="Arial" pitchFamily="34" charset="0"/>
              </a:rPr>
              <a:t>AJV-8</a:t>
            </a:r>
          </a:p>
          <a:p>
            <a:pPr algn="ctr">
              <a:defRPr/>
            </a:pPr>
            <a:r>
              <a:rPr lang="en-US" sz="700" dirty="0">
                <a:solidFill>
                  <a:schemeClr val="tx1"/>
                </a:solidFill>
                <a:cs typeface="Arial" pitchFamily="34" charset="0"/>
              </a:rPr>
              <a:t>Director</a:t>
            </a:r>
          </a:p>
          <a:p>
            <a:pPr algn="ctr">
              <a:defRPr/>
            </a:pPr>
            <a:r>
              <a:rPr lang="en-US" sz="700" dirty="0">
                <a:solidFill>
                  <a:schemeClr val="tx1"/>
                </a:solidFill>
                <a:cs typeface="Arial" pitchFamily="34" charset="0"/>
              </a:rPr>
              <a:t>TBD</a:t>
            </a:r>
          </a:p>
        </p:txBody>
      </p:sp>
      <p:sp>
        <p:nvSpPr>
          <p:cNvPr id="61" name="Rounded Rectangle 60"/>
          <p:cNvSpPr/>
          <p:nvPr/>
        </p:nvSpPr>
        <p:spPr>
          <a:xfrm>
            <a:off x="4536617" y="2042852"/>
            <a:ext cx="981698" cy="51795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Process &amp; Publications </a:t>
            </a:r>
            <a:br>
              <a:rPr lang="en-US" sz="650" dirty="0">
                <a:solidFill>
                  <a:schemeClr val="tx1"/>
                </a:solidFill>
                <a:cs typeface="Arial" pitchFamily="34" charset="0"/>
              </a:rPr>
            </a:br>
            <a:r>
              <a:rPr lang="en-US" sz="650" dirty="0">
                <a:solidFill>
                  <a:schemeClr val="tx1"/>
                </a:solidFill>
                <a:cs typeface="Arial" pitchFamily="34" charset="0"/>
              </a:rPr>
              <a:t>Group</a:t>
            </a:r>
          </a:p>
          <a:p>
            <a:pPr algn="ctr">
              <a:defRPr/>
            </a:pPr>
            <a:r>
              <a:rPr lang="en-US" sz="650" dirty="0">
                <a:solidFill>
                  <a:schemeClr val="tx1"/>
                </a:solidFill>
                <a:cs typeface="Arial" pitchFamily="34" charset="0"/>
              </a:rPr>
              <a:t>AJV-81</a:t>
            </a:r>
          </a:p>
        </p:txBody>
      </p:sp>
      <p:cxnSp>
        <p:nvCxnSpPr>
          <p:cNvPr id="62" name="Straight Connector 61"/>
          <p:cNvCxnSpPr/>
          <p:nvPr/>
        </p:nvCxnSpPr>
        <p:spPr>
          <a:xfrm flipV="1">
            <a:off x="487363" y="1244600"/>
            <a:ext cx="7970837" cy="174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87363" y="1274763"/>
            <a:ext cx="0"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94000" y="1270000"/>
            <a:ext cx="0" cy="1539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1663700" y="1263650"/>
            <a:ext cx="0" cy="1476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949825" y="1258888"/>
            <a:ext cx="0"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119813" y="1263650"/>
            <a:ext cx="1587" cy="196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7243763" y="1263650"/>
            <a:ext cx="1587" cy="168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458200" y="1263650"/>
            <a:ext cx="0" cy="177800"/>
          </a:xfrm>
          <a:prstGeom prst="line">
            <a:avLst/>
          </a:prstGeom>
        </p:spPr>
        <p:style>
          <a:lnRef idx="1">
            <a:schemeClr val="accent1"/>
          </a:lnRef>
          <a:fillRef idx="0">
            <a:schemeClr val="accent1"/>
          </a:fillRef>
          <a:effectRef idx="0">
            <a:schemeClr val="accent1"/>
          </a:effectRef>
          <a:fontRef idx="minor">
            <a:schemeClr val="tx1"/>
          </a:fontRef>
        </p:style>
      </p:cxnSp>
      <p:sp>
        <p:nvSpPr>
          <p:cNvPr id="71" name="Rounded Rectangle 70"/>
          <p:cNvSpPr/>
          <p:nvPr/>
        </p:nvSpPr>
        <p:spPr>
          <a:xfrm>
            <a:off x="4546847" y="2622461"/>
            <a:ext cx="961238" cy="489610"/>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cs typeface="Arial" pitchFamily="34" charset="0"/>
              </a:rPr>
              <a:t>Air Traffic Control Procedures Group </a:t>
            </a:r>
          </a:p>
          <a:p>
            <a:pPr algn="ctr">
              <a:defRPr/>
            </a:pPr>
            <a:r>
              <a:rPr lang="en-US" sz="650" dirty="0">
                <a:solidFill>
                  <a:schemeClr val="tx1"/>
                </a:solidFill>
                <a:cs typeface="Arial" pitchFamily="34" charset="0"/>
              </a:rPr>
              <a:t>AJV-82</a:t>
            </a:r>
          </a:p>
        </p:txBody>
      </p:sp>
      <p:sp>
        <p:nvSpPr>
          <p:cNvPr id="72" name="Rounded Rectangle 71"/>
          <p:cNvSpPr/>
          <p:nvPr/>
        </p:nvSpPr>
        <p:spPr>
          <a:xfrm>
            <a:off x="45762" y="5428375"/>
            <a:ext cx="1084537" cy="57296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Terminal &amp; En Route</a:t>
            </a:r>
          </a:p>
          <a:p>
            <a:pPr algn="ctr">
              <a:defRPr/>
            </a:pPr>
            <a:r>
              <a:rPr lang="en-US" sz="650" dirty="0">
                <a:solidFill>
                  <a:schemeClr val="tx1"/>
                </a:solidFill>
              </a:rPr>
              <a:t>Oceanic Airspace Group</a:t>
            </a:r>
          </a:p>
          <a:p>
            <a:pPr algn="ctr">
              <a:defRPr/>
            </a:pPr>
            <a:r>
              <a:rPr lang="en-US" sz="650" dirty="0">
                <a:solidFill>
                  <a:schemeClr val="tx1"/>
                </a:solidFill>
              </a:rPr>
              <a:t>AJV-18</a:t>
            </a:r>
          </a:p>
          <a:p>
            <a:pPr algn="ctr">
              <a:defRPr/>
            </a:pPr>
            <a:r>
              <a:rPr lang="en-US" sz="650" dirty="0">
                <a:solidFill>
                  <a:schemeClr val="tx1"/>
                </a:solidFill>
              </a:rPr>
              <a:t>Martin Adams</a:t>
            </a:r>
          </a:p>
        </p:txBody>
      </p:sp>
      <p:sp>
        <p:nvSpPr>
          <p:cNvPr id="73" name="Rounded Rectangle 72"/>
          <p:cNvSpPr/>
          <p:nvPr/>
        </p:nvSpPr>
        <p:spPr>
          <a:xfrm>
            <a:off x="1235417" y="4956215"/>
            <a:ext cx="855896" cy="517723"/>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50" dirty="0">
                <a:solidFill>
                  <a:schemeClr val="tx1"/>
                </a:solidFill>
              </a:rPr>
              <a:t>AIM Systems Group</a:t>
            </a:r>
          </a:p>
          <a:p>
            <a:pPr algn="ctr">
              <a:defRPr/>
            </a:pPr>
            <a:r>
              <a:rPr lang="en-US" sz="650" dirty="0">
                <a:solidFill>
                  <a:schemeClr val="tx1"/>
                </a:solidFill>
              </a:rPr>
              <a:t>AJV-26</a:t>
            </a:r>
          </a:p>
          <a:p>
            <a:pPr algn="ctr">
              <a:defRPr/>
            </a:pPr>
            <a:r>
              <a:rPr lang="en-US" sz="650" dirty="0">
                <a:solidFill>
                  <a:schemeClr val="tx1"/>
                </a:solidFill>
              </a:rPr>
              <a:t>Glenn Sigley</a:t>
            </a:r>
          </a:p>
        </p:txBody>
      </p:sp>
      <p:sp>
        <p:nvSpPr>
          <p:cNvPr id="74" name="Rounded Rectangle 73"/>
          <p:cNvSpPr/>
          <p:nvPr/>
        </p:nvSpPr>
        <p:spPr>
          <a:xfrm>
            <a:off x="3502008" y="2210161"/>
            <a:ext cx="841248" cy="521208"/>
          </a:xfrm>
          <a:prstGeom prst="roundRect">
            <a:avLst/>
          </a:prstGeom>
          <a:solidFill>
            <a:schemeClr val="accent1">
              <a:lumMod val="40000"/>
              <a:lumOff val="60000"/>
            </a:schemeClr>
          </a:solidFill>
          <a:ln>
            <a:solidFill>
              <a:schemeClr val="accent1">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cs typeface="Arial" pitchFamily="34" charset="0"/>
              </a:rPr>
              <a:t>Deputy Director</a:t>
            </a:r>
          </a:p>
          <a:p>
            <a:pPr algn="ctr">
              <a:defRPr/>
            </a:pPr>
            <a:r>
              <a:rPr lang="en-US" sz="700" dirty="0">
                <a:solidFill>
                  <a:schemeClr val="tx1"/>
                </a:solidFill>
                <a:cs typeface="Arial" pitchFamily="34" charset="0"/>
              </a:rPr>
              <a:t> </a:t>
            </a:r>
            <a:r>
              <a:rPr lang="en-US" sz="700" dirty="0" smtClean="0">
                <a:solidFill>
                  <a:schemeClr val="tx1"/>
                </a:solidFill>
                <a:cs typeface="Arial" pitchFamily="34" charset="0"/>
              </a:rPr>
              <a:t>AJV-7 </a:t>
            </a:r>
            <a:endParaRPr lang="en-US" sz="700" dirty="0">
              <a:solidFill>
                <a:schemeClr val="tx1"/>
              </a:solidFill>
              <a:cs typeface="Arial" pitchFamily="34" charset="0"/>
            </a:endParaRPr>
          </a:p>
          <a:p>
            <a:pPr algn="ctr">
              <a:defRPr/>
            </a:pPr>
            <a:r>
              <a:rPr lang="en-US" sz="700" b="1" dirty="0" smtClean="0">
                <a:solidFill>
                  <a:srgbClr val="FF0000"/>
                </a:solidFill>
                <a:cs typeface="Arial" pitchFamily="34" charset="0"/>
              </a:rPr>
              <a:t>Vacant</a:t>
            </a:r>
            <a:endParaRPr lang="en-US" sz="700" b="1" dirty="0">
              <a:solidFill>
                <a:srgbClr val="FF0000"/>
              </a:solidFill>
              <a:cs typeface="Arial" pitchFamily="34" charset="0"/>
            </a:endParaRPr>
          </a:p>
        </p:txBody>
      </p:sp>
      <p:grpSp>
        <p:nvGrpSpPr>
          <p:cNvPr id="7337" name="Group 136"/>
          <p:cNvGrpSpPr>
            <a:grpSpLocks/>
          </p:cNvGrpSpPr>
          <p:nvPr/>
        </p:nvGrpSpPr>
        <p:grpSpPr bwMode="auto">
          <a:xfrm>
            <a:off x="2806700" y="100013"/>
            <a:ext cx="4495800" cy="1101725"/>
            <a:chOff x="1803400" y="100293"/>
            <a:chExt cx="4495800" cy="1101972"/>
          </a:xfrm>
        </p:grpSpPr>
        <p:cxnSp>
          <p:nvCxnSpPr>
            <p:cNvPr id="5" name="Straight Connector 4"/>
            <p:cNvCxnSpPr/>
            <p:nvPr/>
          </p:nvCxnSpPr>
          <p:spPr>
            <a:xfrm>
              <a:off x="4899025" y="386107"/>
              <a:ext cx="27305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3124200" y="100293"/>
              <a:ext cx="1775260" cy="572807"/>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50" dirty="0">
                  <a:solidFill>
                    <a:schemeClr val="tx1"/>
                  </a:solidFill>
                  <a:cs typeface="Arial" pitchFamily="34" charset="0"/>
                </a:rPr>
                <a:t>Vice President</a:t>
              </a:r>
            </a:p>
            <a:p>
              <a:pPr algn="ctr">
                <a:defRPr/>
              </a:pPr>
              <a:r>
                <a:rPr lang="en-US" sz="1050" dirty="0">
                  <a:solidFill>
                    <a:schemeClr val="tx1"/>
                  </a:solidFill>
                  <a:cs typeface="Arial" pitchFamily="34" charset="0"/>
                </a:rPr>
                <a:t>AJV-0</a:t>
              </a:r>
            </a:p>
            <a:p>
              <a:pPr algn="ctr">
                <a:defRPr/>
              </a:pPr>
              <a:r>
                <a:rPr lang="en-US" sz="1050" dirty="0">
                  <a:solidFill>
                    <a:schemeClr val="tx1"/>
                  </a:solidFill>
                  <a:cs typeface="Arial" pitchFamily="34" charset="0"/>
                </a:rPr>
                <a:t>Elizabeth Lynn Ray</a:t>
              </a:r>
            </a:p>
          </p:txBody>
        </p:sp>
        <p:cxnSp>
          <p:nvCxnSpPr>
            <p:cNvPr id="34" name="Straight Connector 2"/>
            <p:cNvCxnSpPr/>
            <p:nvPr/>
          </p:nvCxnSpPr>
          <p:spPr>
            <a:xfrm>
              <a:off x="2882900" y="903748"/>
              <a:ext cx="758825" cy="12703"/>
            </a:xfrm>
            <a:prstGeom prst="bentConnector3">
              <a:avLst>
                <a:gd name="adj1" fmla="val 97528"/>
              </a:avLst>
            </a:prstGeom>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803400" y="670116"/>
              <a:ext cx="1078898" cy="46750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Senior Advisor </a:t>
              </a:r>
            </a:p>
            <a:p>
              <a:pPr algn="ctr">
                <a:defRPr/>
              </a:pPr>
              <a:r>
                <a:rPr lang="en-US" sz="700" dirty="0">
                  <a:solidFill>
                    <a:schemeClr val="tx1"/>
                  </a:solidFill>
                </a:rPr>
                <a:t>AJV-0             </a:t>
              </a:r>
            </a:p>
            <a:p>
              <a:pPr algn="ctr">
                <a:defRPr/>
              </a:pPr>
              <a:r>
                <a:rPr lang="en-US" sz="700" dirty="0">
                  <a:solidFill>
                    <a:schemeClr val="tx1"/>
                  </a:solidFill>
                </a:rPr>
                <a:t>Rodger Dean (A)</a:t>
              </a:r>
            </a:p>
          </p:txBody>
        </p:sp>
        <p:sp>
          <p:nvSpPr>
            <p:cNvPr id="37" name="Rounded Rectangle 36"/>
            <p:cNvSpPr/>
            <p:nvPr/>
          </p:nvSpPr>
          <p:spPr>
            <a:xfrm>
              <a:off x="3642344" y="739848"/>
              <a:ext cx="1124139" cy="457326"/>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Deputy Vice President</a:t>
              </a:r>
            </a:p>
            <a:p>
              <a:pPr algn="ctr">
                <a:defRPr/>
              </a:pPr>
              <a:r>
                <a:rPr lang="en-US" sz="700" dirty="0">
                  <a:solidFill>
                    <a:schemeClr val="tx1"/>
                  </a:solidFill>
                </a:rPr>
                <a:t>AJV-0 </a:t>
              </a:r>
            </a:p>
            <a:p>
              <a:pPr algn="ctr">
                <a:defRPr/>
              </a:pPr>
              <a:r>
                <a:rPr lang="en-US" sz="700" dirty="0">
                  <a:solidFill>
                    <a:schemeClr val="tx1"/>
                  </a:solidFill>
                </a:rPr>
                <a:t>Bill Davis </a:t>
              </a:r>
            </a:p>
          </p:txBody>
        </p:sp>
        <p:sp>
          <p:nvSpPr>
            <p:cNvPr id="54" name="Rounded Rectangle 53"/>
            <p:cNvSpPr/>
            <p:nvPr/>
          </p:nvSpPr>
          <p:spPr>
            <a:xfrm>
              <a:off x="5171772" y="157371"/>
              <a:ext cx="1127428" cy="458651"/>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Executive Assistant</a:t>
              </a:r>
            </a:p>
            <a:p>
              <a:pPr algn="ctr">
                <a:defRPr/>
              </a:pPr>
              <a:r>
                <a:rPr lang="en-US" sz="700" dirty="0">
                  <a:solidFill>
                    <a:schemeClr val="tx1"/>
                  </a:solidFill>
                </a:rPr>
                <a:t>AJV-0 </a:t>
              </a:r>
            </a:p>
            <a:p>
              <a:pPr algn="ctr">
                <a:defRPr/>
              </a:pPr>
              <a:r>
                <a:rPr lang="en-US" sz="700" dirty="0">
                  <a:solidFill>
                    <a:schemeClr val="tx1"/>
                  </a:solidFill>
                </a:rPr>
                <a:t>Valentina Smith </a:t>
              </a:r>
            </a:p>
          </p:txBody>
        </p:sp>
        <p:sp>
          <p:nvSpPr>
            <p:cNvPr id="75" name="Rounded Rectangle 74"/>
            <p:cNvSpPr/>
            <p:nvPr/>
          </p:nvSpPr>
          <p:spPr>
            <a:xfrm>
              <a:off x="4992444" y="734757"/>
              <a:ext cx="1230555" cy="467508"/>
            </a:xfrm>
            <a:prstGeom prst="roundRect">
              <a:avLst/>
            </a:prstGeom>
            <a:solidFill>
              <a:schemeClr val="accent1">
                <a:lumMod val="20000"/>
                <a:lumOff val="80000"/>
              </a:schemeClr>
            </a:solidFill>
            <a:ln>
              <a:solidFill>
                <a:schemeClr val="accent1">
                  <a:lumMod val="40000"/>
                  <a:lumOff val="6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00" dirty="0">
                  <a:solidFill>
                    <a:schemeClr val="tx1"/>
                  </a:solidFill>
                </a:rPr>
                <a:t>Special Projects</a:t>
              </a:r>
            </a:p>
            <a:p>
              <a:pPr algn="ctr">
                <a:defRPr/>
              </a:pPr>
              <a:r>
                <a:rPr lang="en-US" sz="700" dirty="0">
                  <a:solidFill>
                    <a:schemeClr val="tx1"/>
                  </a:solidFill>
                </a:rPr>
                <a:t>AJV-0             </a:t>
              </a:r>
            </a:p>
            <a:p>
              <a:pPr algn="ctr">
                <a:defRPr/>
              </a:pPr>
              <a:r>
                <a:rPr lang="en-US" sz="700" dirty="0">
                  <a:solidFill>
                    <a:schemeClr val="tx1"/>
                  </a:solidFill>
                </a:rPr>
                <a:t>Wayne </a:t>
              </a:r>
              <a:r>
                <a:rPr lang="en-US" sz="700" dirty="0" err="1">
                  <a:solidFill>
                    <a:schemeClr val="tx1"/>
                  </a:solidFill>
                </a:rPr>
                <a:t>Eckenrode</a:t>
              </a:r>
              <a:endParaRPr lang="en-US" sz="700" dirty="0">
                <a:solidFill>
                  <a:schemeClr val="tx1"/>
                </a:solidFill>
              </a:endParaRPr>
            </a:p>
          </p:txBody>
        </p:sp>
        <p:cxnSp>
          <p:nvCxnSpPr>
            <p:cNvPr id="76" name="Straight Connector 75"/>
            <p:cNvCxnSpPr/>
            <p:nvPr/>
          </p:nvCxnSpPr>
          <p:spPr>
            <a:xfrm>
              <a:off x="4767263" y="968850"/>
              <a:ext cx="225425"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338" name="Oval 76"/>
          <p:cNvSpPr>
            <a:spLocks noChangeArrowheads="1"/>
          </p:cNvSpPr>
          <p:nvPr/>
        </p:nvSpPr>
        <p:spPr bwMode="auto">
          <a:xfrm rot="5400000">
            <a:off x="2063763" y="2206126"/>
            <a:ext cx="3717738" cy="1470184"/>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spcBef>
                <a:spcPct val="50000"/>
              </a:spcBef>
              <a:buFontTx/>
              <a:buChar char="•"/>
            </a:pPr>
            <a:endParaRPr lang="en-US" altLang="en-US" sz="650"/>
          </a:p>
        </p:txBody>
      </p:sp>
    </p:spTree>
    <p:extLst>
      <p:ext uri="{BB962C8B-B14F-4D97-AF65-F5344CB8AC3E}">
        <p14:creationId xmlns:p14="http://schemas.microsoft.com/office/powerpoint/2010/main" val="2958008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8344"/>
            <a:ext cx="8229600" cy="797956"/>
          </a:xfrm>
        </p:spPr>
        <p:txBody>
          <a:bodyPr/>
          <a:lstStyle/>
          <a:p>
            <a:pPr algn="l"/>
            <a:r>
              <a:rPr lang="en-US" altLang="en-US" sz="3200" dirty="0" smtClean="0">
                <a:ea typeface="ＭＳ Ｐゴシック" pitchFamily="-65" charset="-128"/>
              </a:rPr>
              <a:t>AJV-7 Organizational Relationships</a:t>
            </a:r>
          </a:p>
        </p:txBody>
      </p:sp>
      <p:sp>
        <p:nvSpPr>
          <p:cNvPr id="81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fld id="{18779FB7-74F5-4864-90D2-2197CE1352BF}" type="slidenum">
              <a:rPr lang="en-US" altLang="en-US" sz="1400" smtClean="0">
                <a:solidFill>
                  <a:srgbClr val="A6A6A6"/>
                </a:solidFill>
              </a:rPr>
              <a:pPr eaLnBrk="1" hangingPunct="1"/>
              <a:t>3</a:t>
            </a:fld>
            <a:endParaRPr lang="en-US" altLang="en-US" sz="1400" smtClean="0">
              <a:solidFill>
                <a:srgbClr val="A6A6A6"/>
              </a:solidFill>
            </a:endParaRPr>
          </a:p>
        </p:txBody>
      </p:sp>
      <p:sp>
        <p:nvSpPr>
          <p:cNvPr id="5" name="Isosceles Triangle 4"/>
          <p:cNvSpPr/>
          <p:nvPr/>
        </p:nvSpPr>
        <p:spPr bwMode="auto">
          <a:xfrm rot="10800000">
            <a:off x="2503644" y="1352625"/>
            <a:ext cx="4110338" cy="2948848"/>
          </a:xfrm>
          <a:prstGeom prst="triangle">
            <a:avLst/>
          </a:prstGeom>
          <a:gradFill flip="none" rotWithShape="1">
            <a:gsLst>
              <a:gs pos="30000">
                <a:srgbClr val="C0F28E"/>
              </a:gs>
              <a:gs pos="58000">
                <a:srgbClr val="95BDF3">
                  <a:alpha val="42000"/>
                </a:srgbClr>
              </a:gs>
              <a:gs pos="82000">
                <a:schemeClr val="accent6">
                  <a:lumMod val="60000"/>
                  <a:lumOff val="40000"/>
                </a:schemeClr>
              </a:gs>
            </a:gsLst>
            <a:lin ang="2700000" scaled="1"/>
            <a:tileRect/>
          </a:gradFill>
          <a:ln w="3175" cmpd="sng">
            <a:solidFill>
              <a:schemeClr val="accent1">
                <a:lumMod val="40000"/>
                <a:lumOff val="60000"/>
              </a:schemeClr>
            </a:solidFill>
            <a:prstDash val="solid"/>
          </a:ln>
          <a:effectLst>
            <a:glow rad="63500">
              <a:schemeClr val="accent1">
                <a:satMod val="175000"/>
                <a:alpha val="40000"/>
              </a:schemeClr>
            </a:glow>
          </a:effectLst>
          <a:extLst/>
        </p:spPr>
        <p:style>
          <a:lnRef idx="1">
            <a:schemeClr val="accent5"/>
          </a:lnRef>
          <a:fillRef idx="2">
            <a:schemeClr val="accent5"/>
          </a:fillRef>
          <a:effectRef idx="1">
            <a:schemeClr val="accent5"/>
          </a:effectRef>
          <a:fontRef idx="minor">
            <a:schemeClr val="dk1"/>
          </a:fontRef>
        </p:style>
        <p:txBody>
          <a:bodyPr>
            <a:spAutoFit/>
          </a:bodyPr>
          <a:lstStyle/>
          <a:p>
            <a:pPr>
              <a:spcBef>
                <a:spcPct val="50000"/>
              </a:spcBef>
              <a:buFontTx/>
              <a:buChar char="•"/>
              <a:defRPr/>
            </a:pPr>
            <a:endParaRPr lang="en-US">
              <a:solidFill>
                <a:schemeClr val="tx1"/>
              </a:solidFill>
            </a:endParaRPr>
          </a:p>
        </p:txBody>
      </p:sp>
      <p:sp>
        <p:nvSpPr>
          <p:cNvPr id="6" name="Rectangle 5"/>
          <p:cNvSpPr>
            <a:spLocks noChangeArrowheads="1"/>
          </p:cNvSpPr>
          <p:nvPr/>
        </p:nvSpPr>
        <p:spPr bwMode="auto">
          <a:xfrm>
            <a:off x="1477963" y="3559175"/>
            <a:ext cx="6243637" cy="2143125"/>
          </a:xfrm>
          <a:prstGeom prst="rect">
            <a:avLst/>
          </a:prstGeom>
          <a:solidFill>
            <a:srgbClr val="8EB4E3"/>
          </a:solidFill>
          <a:ln w="38100">
            <a:solidFill>
              <a:schemeClr val="bg1"/>
            </a:solidFill>
            <a:miter lim="800000"/>
            <a:headEnd/>
            <a:tailEnd/>
          </a:ln>
          <a:effectLst>
            <a:outerShdw blurRad="40000" dist="20000" dir="5400000" rotWithShape="0">
              <a:srgbClr val="808080">
                <a:alpha val="37999"/>
              </a:srgbClr>
            </a:outerShdw>
          </a:effectLst>
        </p:spPr>
        <p:txBody>
          <a:bodyPr>
            <a:spAutoFit/>
          </a:bodyPr>
          <a:lstStyle/>
          <a:p>
            <a:pPr algn="ctr">
              <a:spcBef>
                <a:spcPts val="2400"/>
              </a:spcBef>
              <a:defRPr/>
            </a:pPr>
            <a:r>
              <a:rPr lang="en-US" dirty="0">
                <a:latin typeface="Arial" charset="0"/>
                <a:ea typeface="+mn-ea"/>
              </a:rPr>
              <a:t>Mission Support</a:t>
            </a: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p:txBody>
      </p:sp>
      <p:sp>
        <p:nvSpPr>
          <p:cNvPr id="7" name="Rectangle 6"/>
          <p:cNvSpPr>
            <a:spLocks noChangeArrowheads="1"/>
          </p:cNvSpPr>
          <p:nvPr/>
        </p:nvSpPr>
        <p:spPr bwMode="auto">
          <a:xfrm>
            <a:off x="1620838" y="3986213"/>
            <a:ext cx="5875337" cy="156051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algn="ctr">
              <a:spcBef>
                <a:spcPts val="2400"/>
              </a:spcBef>
              <a:defRPr/>
            </a:pPr>
            <a:r>
              <a:rPr lang="en-US" dirty="0">
                <a:latin typeface="Arial" charset="0"/>
                <a:ea typeface="+mn-ea"/>
              </a:rPr>
              <a:t>AJV-7</a:t>
            </a:r>
          </a:p>
          <a:p>
            <a:pPr algn="ctr">
              <a:spcBef>
                <a:spcPts val="2400"/>
              </a:spcBef>
              <a:defRPr/>
            </a:pPr>
            <a:endParaRPr lang="en-US" dirty="0">
              <a:latin typeface="Arial" charset="0"/>
              <a:ea typeface="+mn-ea"/>
            </a:endParaRPr>
          </a:p>
          <a:p>
            <a:pPr algn="ctr">
              <a:spcBef>
                <a:spcPts val="2400"/>
              </a:spcBef>
              <a:defRPr/>
            </a:pPr>
            <a:endParaRPr lang="en-US" dirty="0">
              <a:latin typeface="Arial" charset="0"/>
              <a:ea typeface="+mn-ea"/>
            </a:endParaRPr>
          </a:p>
        </p:txBody>
      </p:sp>
      <p:sp>
        <p:nvSpPr>
          <p:cNvPr id="8" name="Rectangle 7"/>
          <p:cNvSpPr/>
          <p:nvPr/>
        </p:nvSpPr>
        <p:spPr bwMode="auto">
          <a:xfrm>
            <a:off x="1763713" y="4376738"/>
            <a:ext cx="5568950" cy="1031875"/>
          </a:xfrm>
          <a:prstGeom prst="rect">
            <a:avLst/>
          </a:prstGeom>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1800"/>
              </a:spcBef>
              <a:defRPr/>
            </a:pPr>
            <a:r>
              <a:rPr lang="en-US" sz="1400" i="1" dirty="0">
                <a:solidFill>
                  <a:schemeClr val="tx1"/>
                </a:solidFill>
              </a:rPr>
              <a:t>Process Control (AJV-71)</a:t>
            </a:r>
          </a:p>
          <a:p>
            <a:pPr algn="ctr">
              <a:spcBef>
                <a:spcPts val="1800"/>
              </a:spcBef>
              <a:defRPr/>
            </a:pPr>
            <a:endParaRPr lang="en-US" sz="1400" dirty="0">
              <a:solidFill>
                <a:schemeClr val="tx1"/>
              </a:solidFill>
            </a:endParaRPr>
          </a:p>
          <a:p>
            <a:pPr algn="ctr">
              <a:spcBef>
                <a:spcPts val="1800"/>
              </a:spcBef>
              <a:defRPr/>
            </a:pPr>
            <a:endParaRPr lang="en-US" sz="1400" dirty="0">
              <a:solidFill>
                <a:schemeClr val="tx1"/>
              </a:solidFill>
            </a:endParaRPr>
          </a:p>
        </p:txBody>
      </p:sp>
      <p:sp>
        <p:nvSpPr>
          <p:cNvPr id="9" name="Rectangle 8"/>
          <p:cNvSpPr/>
          <p:nvPr/>
        </p:nvSpPr>
        <p:spPr bwMode="auto">
          <a:xfrm>
            <a:off x="4848225" y="4740275"/>
            <a:ext cx="2416175" cy="523875"/>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i="1" dirty="0">
                <a:solidFill>
                  <a:schemeClr val="tx1"/>
                </a:solidFill>
              </a:rPr>
              <a:t>Operational Requirements </a:t>
            </a:r>
          </a:p>
          <a:p>
            <a:pPr algn="ctr">
              <a:spcBef>
                <a:spcPts val="0"/>
              </a:spcBef>
              <a:defRPr/>
            </a:pPr>
            <a:r>
              <a:rPr lang="en-US" sz="1400" i="1" dirty="0">
                <a:solidFill>
                  <a:schemeClr val="tx1"/>
                </a:solidFill>
              </a:rPr>
              <a:t>(AJV-73)</a:t>
            </a:r>
          </a:p>
        </p:txBody>
      </p:sp>
      <p:sp>
        <p:nvSpPr>
          <p:cNvPr id="10" name="Rectangle 9"/>
          <p:cNvSpPr/>
          <p:nvPr/>
        </p:nvSpPr>
        <p:spPr bwMode="auto">
          <a:xfrm>
            <a:off x="1830388" y="4740275"/>
            <a:ext cx="2416175" cy="523875"/>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i="1" dirty="0">
                <a:solidFill>
                  <a:schemeClr val="tx1"/>
                </a:solidFill>
              </a:rPr>
              <a:t>Operational Concepts </a:t>
            </a:r>
          </a:p>
          <a:p>
            <a:pPr algn="ctr">
              <a:spcBef>
                <a:spcPts val="0"/>
              </a:spcBef>
              <a:defRPr/>
            </a:pPr>
            <a:r>
              <a:rPr lang="en-US" sz="1400" i="1" dirty="0">
                <a:solidFill>
                  <a:schemeClr val="tx1"/>
                </a:solidFill>
              </a:rPr>
              <a:t>(AJV-72)</a:t>
            </a:r>
          </a:p>
        </p:txBody>
      </p:sp>
      <p:sp>
        <p:nvSpPr>
          <p:cNvPr id="11" name="Rectangle 10"/>
          <p:cNvSpPr/>
          <p:nvPr/>
        </p:nvSpPr>
        <p:spPr bwMode="auto">
          <a:xfrm>
            <a:off x="901700" y="1003300"/>
            <a:ext cx="1792288" cy="138112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ATO Ops</a:t>
            </a:r>
            <a:endParaRPr lang="en-US" sz="1400" i="1"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a:p>
            <a:pPr algn="ctr">
              <a:spcBef>
                <a:spcPts val="0"/>
              </a:spcBef>
              <a:defRPr/>
            </a:pPr>
            <a:endParaRPr lang="en-US" sz="1400" dirty="0">
              <a:solidFill>
                <a:schemeClr val="tx1"/>
              </a:solidFill>
            </a:endParaRPr>
          </a:p>
        </p:txBody>
      </p:sp>
      <p:sp>
        <p:nvSpPr>
          <p:cNvPr id="12" name="Curved Up Arrow 11"/>
          <p:cNvSpPr/>
          <p:nvPr/>
        </p:nvSpPr>
        <p:spPr>
          <a:xfrm rot="5400000">
            <a:off x="3842544" y="4755357"/>
            <a:ext cx="847725" cy="496887"/>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13" name="Curved Up Arrow 12"/>
          <p:cNvSpPr/>
          <p:nvPr/>
        </p:nvSpPr>
        <p:spPr>
          <a:xfrm rot="16200000">
            <a:off x="4375944" y="4685506"/>
            <a:ext cx="869950" cy="509588"/>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14" name="Rectangle 13"/>
          <p:cNvSpPr/>
          <p:nvPr/>
        </p:nvSpPr>
        <p:spPr bwMode="auto">
          <a:xfrm rot="16200000">
            <a:off x="7643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AJR</a:t>
            </a:r>
          </a:p>
        </p:txBody>
      </p:sp>
      <p:sp>
        <p:nvSpPr>
          <p:cNvPr id="15" name="Rectangle 14"/>
          <p:cNvSpPr/>
          <p:nvPr/>
        </p:nvSpPr>
        <p:spPr bwMode="auto">
          <a:xfrm rot="16200000">
            <a:off x="11834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AJT</a:t>
            </a:r>
          </a:p>
        </p:txBody>
      </p:sp>
      <p:sp>
        <p:nvSpPr>
          <p:cNvPr id="16" name="Rectangle 15"/>
          <p:cNvSpPr/>
          <p:nvPr/>
        </p:nvSpPr>
        <p:spPr bwMode="auto">
          <a:xfrm rot="16200000">
            <a:off x="16025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AJW</a:t>
            </a:r>
          </a:p>
        </p:txBody>
      </p:sp>
      <p:sp>
        <p:nvSpPr>
          <p:cNvPr id="17" name="Rectangle 16"/>
          <p:cNvSpPr/>
          <p:nvPr/>
        </p:nvSpPr>
        <p:spPr bwMode="auto">
          <a:xfrm rot="16200000">
            <a:off x="2021681" y="1742282"/>
            <a:ext cx="804863" cy="311150"/>
          </a:xfrm>
          <a:prstGeom prst="rect">
            <a:avLst/>
          </a:prstGeom>
          <a:ln>
            <a:solidFill>
              <a:srgbClr val="FFC00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AJI</a:t>
            </a:r>
          </a:p>
        </p:txBody>
      </p:sp>
      <p:sp>
        <p:nvSpPr>
          <p:cNvPr id="18" name="Rectangle 17"/>
          <p:cNvSpPr/>
          <p:nvPr/>
        </p:nvSpPr>
        <p:spPr bwMode="auto">
          <a:xfrm rot="16200000">
            <a:off x="-35719" y="1537494"/>
            <a:ext cx="1376363" cy="307975"/>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solidFill>
              <a:srgbClr val="FFC00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err="1">
                <a:solidFill>
                  <a:schemeClr val="tx1"/>
                </a:solidFill>
              </a:rPr>
              <a:t>NextGen</a:t>
            </a:r>
            <a:endParaRPr lang="en-US" sz="1400" dirty="0">
              <a:solidFill>
                <a:schemeClr val="tx1"/>
              </a:solidFill>
            </a:endParaRPr>
          </a:p>
        </p:txBody>
      </p:sp>
      <p:sp>
        <p:nvSpPr>
          <p:cNvPr id="20" name="Left-Right Arrow 19"/>
          <p:cNvSpPr/>
          <p:nvPr/>
        </p:nvSpPr>
        <p:spPr bwMode="auto">
          <a:xfrm rot="4017245">
            <a:off x="-21432" y="3348832"/>
            <a:ext cx="2449513"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1" name="Left-Right Arrow 20"/>
          <p:cNvSpPr/>
          <p:nvPr/>
        </p:nvSpPr>
        <p:spPr bwMode="auto">
          <a:xfrm rot="4426577">
            <a:off x="327025" y="3336926"/>
            <a:ext cx="2365375"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2" name="Left-Right Arrow 21"/>
          <p:cNvSpPr/>
          <p:nvPr/>
        </p:nvSpPr>
        <p:spPr bwMode="auto">
          <a:xfrm rot="4699333">
            <a:off x="732631" y="3337719"/>
            <a:ext cx="2312988"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3" name="Left-Right Arrow 22"/>
          <p:cNvSpPr/>
          <p:nvPr/>
        </p:nvSpPr>
        <p:spPr bwMode="auto">
          <a:xfrm rot="5010825">
            <a:off x="1069181" y="3348832"/>
            <a:ext cx="2290763" cy="488950"/>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4" name="Left-Right Arrow 23"/>
          <p:cNvSpPr/>
          <p:nvPr/>
        </p:nvSpPr>
        <p:spPr bwMode="auto">
          <a:xfrm rot="5400000">
            <a:off x="1434307" y="3336131"/>
            <a:ext cx="2260600" cy="490537"/>
          </a:xfrm>
          <a:prstGeom prst="leftRightArrow">
            <a:avLst/>
          </a:prstGeom>
          <a:solidFill>
            <a:schemeClr val="bg1"/>
          </a:solidFill>
          <a:ln w="12700">
            <a:solidFill>
              <a:srgbClr val="FFC00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0"/>
              </a:spcBef>
              <a:defRPr/>
            </a:pPr>
            <a:r>
              <a:rPr lang="en-US" sz="1000" i="1" spc="400" dirty="0">
                <a:solidFill>
                  <a:schemeClr val="tx1"/>
                </a:solidFill>
              </a:rPr>
              <a:t>Needs &amp; Shortfalls</a:t>
            </a:r>
          </a:p>
        </p:txBody>
      </p:sp>
      <p:sp>
        <p:nvSpPr>
          <p:cNvPr id="25" name="Curved Up Arrow 24"/>
          <p:cNvSpPr/>
          <p:nvPr/>
        </p:nvSpPr>
        <p:spPr>
          <a:xfrm rot="5400000">
            <a:off x="1184275" y="2798763"/>
            <a:ext cx="847725" cy="498475"/>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26" name="Curved Up Arrow 25"/>
          <p:cNvSpPr/>
          <p:nvPr/>
        </p:nvSpPr>
        <p:spPr>
          <a:xfrm rot="16200000">
            <a:off x="1716882" y="2729706"/>
            <a:ext cx="869950" cy="509587"/>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27" name="Oval 26"/>
          <p:cNvSpPr/>
          <p:nvPr/>
        </p:nvSpPr>
        <p:spPr>
          <a:xfrm rot="5400000">
            <a:off x="1552649" y="1363378"/>
            <a:ext cx="345015" cy="2590841"/>
          </a:xfrm>
          <a:prstGeom prst="ellipse">
            <a:avLst/>
          </a:prstGeom>
          <a:solidFill>
            <a:sysClr val="window" lastClr="FFFFFF">
              <a:lumMod val="75000"/>
              <a:alpha val="55000"/>
            </a:sysClr>
          </a:solidFill>
          <a:ln w="6350" cap="flat" cmpd="sng" algn="ctr">
            <a:solidFill>
              <a:schemeClr val="tx1">
                <a:lumMod val="50000"/>
                <a:lumOff val="50000"/>
              </a:schemeClr>
            </a:solidFill>
            <a:prstDash val="solid"/>
          </a:ln>
          <a:effectLst/>
        </p:spPr>
        <p:txBody>
          <a:bodyPr vert="vert270" anchor="ctr"/>
          <a:lstStyle/>
          <a:p>
            <a:pPr algn="ctr" fontAlgn="auto">
              <a:spcBef>
                <a:spcPts val="0"/>
              </a:spcBef>
              <a:spcAft>
                <a:spcPts val="0"/>
              </a:spcAft>
              <a:defRPr/>
            </a:pPr>
            <a:r>
              <a:rPr lang="en-US" sz="1600" kern="0" dirty="0">
                <a:solidFill>
                  <a:schemeClr val="tx1">
                    <a:lumMod val="50000"/>
                    <a:lumOff val="50000"/>
                  </a:schemeClr>
                </a:solidFill>
                <a:latin typeface="Calibri"/>
                <a:ea typeface="ＭＳ Ｐゴシック" charset="0"/>
                <a:cs typeface="ＭＳ Ｐゴシック" charset="0"/>
              </a:rPr>
              <a:t>Expert Teams</a:t>
            </a:r>
          </a:p>
        </p:txBody>
      </p:sp>
      <p:sp>
        <p:nvSpPr>
          <p:cNvPr id="28" name="Oval 27"/>
          <p:cNvSpPr/>
          <p:nvPr/>
        </p:nvSpPr>
        <p:spPr>
          <a:xfrm rot="5400000">
            <a:off x="1753370" y="2139950"/>
            <a:ext cx="345014" cy="2590841"/>
          </a:xfrm>
          <a:prstGeom prst="ellipse">
            <a:avLst/>
          </a:prstGeom>
          <a:solidFill>
            <a:sysClr val="window" lastClr="FFFFFF">
              <a:lumMod val="75000"/>
              <a:alpha val="55000"/>
            </a:sysClr>
          </a:solidFill>
          <a:ln w="6350" cap="flat" cmpd="sng" algn="ctr">
            <a:solidFill>
              <a:schemeClr val="tx1">
                <a:lumMod val="50000"/>
                <a:lumOff val="50000"/>
              </a:schemeClr>
            </a:solidFill>
            <a:prstDash val="solid"/>
          </a:ln>
          <a:effectLst/>
        </p:spPr>
        <p:txBody>
          <a:bodyPr vert="vert270" anchor="ctr"/>
          <a:lstStyle/>
          <a:p>
            <a:pPr algn="ctr" fontAlgn="auto">
              <a:spcBef>
                <a:spcPts val="0"/>
              </a:spcBef>
              <a:spcAft>
                <a:spcPts val="0"/>
              </a:spcAft>
              <a:defRPr/>
            </a:pPr>
            <a:r>
              <a:rPr lang="en-US" sz="1600" kern="0" dirty="0">
                <a:solidFill>
                  <a:schemeClr val="tx1">
                    <a:lumMod val="50000"/>
                    <a:lumOff val="50000"/>
                  </a:schemeClr>
                </a:solidFill>
                <a:latin typeface="Calibri"/>
                <a:ea typeface="ＭＳ Ｐゴシック" charset="0"/>
                <a:cs typeface="ＭＳ Ｐゴシック" charset="0"/>
              </a:rPr>
              <a:t>Service Areas</a:t>
            </a:r>
          </a:p>
        </p:txBody>
      </p:sp>
      <p:sp>
        <p:nvSpPr>
          <p:cNvPr id="30" name="Curved Up Arrow 29"/>
          <p:cNvSpPr/>
          <p:nvPr/>
        </p:nvSpPr>
        <p:spPr>
          <a:xfrm rot="16200000">
            <a:off x="7529513" y="2798762"/>
            <a:ext cx="869950" cy="511175"/>
          </a:xfrm>
          <a:prstGeom prst="curvedUpArrow">
            <a:avLst/>
          </a:prstGeom>
          <a:solidFill>
            <a:srgbClr val="92D050">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31" name="Rectangle 30"/>
          <p:cNvSpPr/>
          <p:nvPr/>
        </p:nvSpPr>
        <p:spPr bwMode="auto">
          <a:xfrm>
            <a:off x="6248400" y="1003300"/>
            <a:ext cx="1792288" cy="1381125"/>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a:extLst/>
        </p:spPr>
        <p:style>
          <a:lnRef idx="2">
            <a:schemeClr val="accent1"/>
          </a:lnRef>
          <a:fillRef idx="1">
            <a:schemeClr val="lt1"/>
          </a:fillRef>
          <a:effectRef idx="0">
            <a:schemeClr val="accent1"/>
          </a:effectRef>
          <a:fontRef idx="minor">
            <a:schemeClr val="dk1"/>
          </a:fontRef>
        </p:style>
        <p:txBody>
          <a:bodyPr>
            <a:spAutoFit/>
          </a:bodyPr>
          <a:lstStyle/>
          <a:p>
            <a:pPr algn="ctr">
              <a:spcBef>
                <a:spcPts val="0"/>
              </a:spcBef>
              <a:defRPr/>
            </a:pPr>
            <a:r>
              <a:rPr lang="en-US" sz="1400" dirty="0">
                <a:solidFill>
                  <a:schemeClr val="tx1"/>
                </a:solidFill>
              </a:rPr>
              <a:t>AJM</a:t>
            </a:r>
          </a:p>
          <a:p>
            <a:pPr algn="ctr">
              <a:spcBef>
                <a:spcPts val="0"/>
              </a:spcBef>
              <a:defRPr/>
            </a:pPr>
            <a:r>
              <a:rPr lang="en-US" sz="1400" i="1" dirty="0">
                <a:solidFill>
                  <a:schemeClr val="tx1"/>
                </a:solidFill>
              </a:rPr>
              <a:t>Program Execution</a:t>
            </a:r>
          </a:p>
          <a:p>
            <a:pPr algn="ctr">
              <a:spcBef>
                <a:spcPts val="0"/>
              </a:spcBef>
              <a:defRPr/>
            </a:pPr>
            <a:endParaRPr lang="en-US" sz="1400" i="1" dirty="0">
              <a:solidFill>
                <a:schemeClr val="tx1"/>
              </a:solidFill>
            </a:endParaRPr>
          </a:p>
          <a:p>
            <a:pPr algn="ctr">
              <a:spcBef>
                <a:spcPts val="0"/>
              </a:spcBef>
              <a:defRPr/>
            </a:pPr>
            <a:endParaRPr lang="en-US" sz="1400" dirty="0">
              <a:solidFill>
                <a:schemeClr val="tx1"/>
              </a:solidFill>
            </a:endParaRPr>
          </a:p>
          <a:p>
            <a:pPr>
              <a:spcBef>
                <a:spcPts val="0"/>
              </a:spcBef>
              <a:defRPr/>
            </a:pPr>
            <a:endParaRPr lang="en-US" sz="1400" dirty="0">
              <a:solidFill>
                <a:schemeClr val="tx1"/>
              </a:solidFill>
            </a:endParaRPr>
          </a:p>
          <a:p>
            <a:pPr>
              <a:spcBef>
                <a:spcPts val="0"/>
              </a:spcBef>
              <a:defRPr/>
            </a:pPr>
            <a:endParaRPr lang="en-US" sz="1400" dirty="0">
              <a:solidFill>
                <a:schemeClr val="tx1"/>
              </a:solidFill>
            </a:endParaRPr>
          </a:p>
        </p:txBody>
      </p:sp>
      <p:sp>
        <p:nvSpPr>
          <p:cNvPr id="34" name="TextBox 33"/>
          <p:cNvSpPr txBox="1"/>
          <p:nvPr/>
        </p:nvSpPr>
        <p:spPr>
          <a:xfrm>
            <a:off x="3929063" y="4659313"/>
            <a:ext cx="1216025" cy="661987"/>
          </a:xfrm>
          <a:prstGeom prst="rect">
            <a:avLst/>
          </a:prstGeom>
          <a:noFill/>
        </p:spPr>
        <p:txBody>
          <a:bodyPr>
            <a:spAutoFit/>
          </a:bodyPr>
          <a:lstStyle/>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Concept </a:t>
            </a:r>
            <a:r>
              <a:rPr lang="en-US" sz="1100" kern="0" dirty="0" err="1">
                <a:solidFill>
                  <a:sysClr val="windowText" lastClr="000000"/>
                </a:solidFill>
                <a:latin typeface="Arial" charset="0"/>
                <a:ea typeface="ＭＳ Ｐゴシック" charset="0"/>
                <a:cs typeface="ＭＳ Ｐゴシック" charset="0"/>
              </a:rPr>
              <a:t>Dev</a:t>
            </a:r>
            <a:r>
              <a:rPr lang="en-US" sz="1100" kern="0" dirty="0">
                <a:solidFill>
                  <a:sysClr val="windowText" lastClr="000000"/>
                </a:solidFill>
                <a:latin typeface="Arial" charset="0"/>
                <a:ea typeface="ＭＳ Ｐゴシック" charset="0"/>
                <a:cs typeface="ＭＳ Ｐゴシック" charset="0"/>
              </a:rPr>
              <a:t>, Shortfall Analysis, Maturity Assessment</a:t>
            </a:r>
          </a:p>
        </p:txBody>
      </p:sp>
      <p:sp>
        <p:nvSpPr>
          <p:cNvPr id="35" name="Title 1"/>
          <p:cNvSpPr txBox="1">
            <a:spLocks/>
          </p:cNvSpPr>
          <p:nvPr/>
        </p:nvSpPr>
        <p:spPr bwMode="auto">
          <a:xfrm>
            <a:off x="3059113" y="1604963"/>
            <a:ext cx="30162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eaLnBrk="1" fontAlgn="base" hangingPunct="1">
              <a:spcBef>
                <a:spcPct val="0"/>
              </a:spcBef>
              <a:spcAft>
                <a:spcPct val="0"/>
              </a:spcAft>
              <a:defRPr sz="4000" b="1">
                <a:solidFill>
                  <a:srgbClr val="1D2F68"/>
                </a:solidFill>
                <a:latin typeface="Arial" charset="0"/>
              </a:defRPr>
            </a:lvl6pPr>
            <a:lvl7pPr marL="914400" algn="l" rtl="0" eaLnBrk="1" fontAlgn="base" hangingPunct="1">
              <a:spcBef>
                <a:spcPct val="0"/>
              </a:spcBef>
              <a:spcAft>
                <a:spcPct val="0"/>
              </a:spcAft>
              <a:defRPr sz="4000" b="1">
                <a:solidFill>
                  <a:srgbClr val="1D2F68"/>
                </a:solidFill>
                <a:latin typeface="Arial" charset="0"/>
              </a:defRPr>
            </a:lvl7pPr>
            <a:lvl8pPr marL="1371600" algn="l" rtl="0" eaLnBrk="1" fontAlgn="base" hangingPunct="1">
              <a:spcBef>
                <a:spcPct val="0"/>
              </a:spcBef>
              <a:spcAft>
                <a:spcPct val="0"/>
              </a:spcAft>
              <a:defRPr sz="4000" b="1">
                <a:solidFill>
                  <a:srgbClr val="1D2F68"/>
                </a:solidFill>
                <a:latin typeface="Arial" charset="0"/>
              </a:defRPr>
            </a:lvl8pPr>
            <a:lvl9pPr marL="1828800" algn="l" rtl="0" eaLnBrk="1" fontAlgn="base" hangingPunct="1">
              <a:spcBef>
                <a:spcPct val="0"/>
              </a:spcBef>
              <a:spcAft>
                <a:spcPct val="0"/>
              </a:spcAft>
              <a:defRPr sz="4000" b="1">
                <a:solidFill>
                  <a:srgbClr val="1D2F68"/>
                </a:solidFill>
                <a:latin typeface="Arial" charset="0"/>
              </a:defRPr>
            </a:lvl9pPr>
          </a:lstStyle>
          <a:p>
            <a:pPr algn="ctr" eaLnBrk="1" hangingPunct="1">
              <a:spcBef>
                <a:spcPts val="1200"/>
              </a:spcBef>
              <a:defRPr/>
            </a:pPr>
            <a:r>
              <a:rPr lang="en-US" sz="1800" b="0" dirty="0" smtClean="0">
                <a:solidFill>
                  <a:schemeClr val="tx1"/>
                </a:solidFill>
                <a:latin typeface="+mn-lt"/>
                <a:cs typeface="Arial" charset="0"/>
              </a:rPr>
              <a:t>Organizational </a:t>
            </a:r>
          </a:p>
          <a:p>
            <a:pPr algn="ctr" eaLnBrk="1" hangingPunct="1">
              <a:spcBef>
                <a:spcPts val="300"/>
              </a:spcBef>
              <a:defRPr/>
            </a:pPr>
            <a:r>
              <a:rPr lang="en-US" sz="1800" b="0" dirty="0" smtClean="0">
                <a:solidFill>
                  <a:schemeClr val="tx1"/>
                </a:solidFill>
                <a:latin typeface="+mn-lt"/>
                <a:cs typeface="Arial" charset="0"/>
              </a:rPr>
              <a:t>Relationships</a:t>
            </a:r>
            <a:endParaRPr lang="en-US" sz="1800" b="0" dirty="0" smtClean="0">
              <a:solidFill>
                <a:schemeClr val="tx1"/>
              </a:solidFill>
              <a:latin typeface="+mn-lt"/>
            </a:endParaRPr>
          </a:p>
        </p:txBody>
      </p:sp>
      <p:sp>
        <p:nvSpPr>
          <p:cNvPr id="36" name="Rectangle 35"/>
          <p:cNvSpPr/>
          <p:nvPr/>
        </p:nvSpPr>
        <p:spPr bwMode="auto">
          <a:xfrm rot="16200000">
            <a:off x="6452394" y="1743869"/>
            <a:ext cx="804862" cy="311150"/>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a:solidFill>
                  <a:schemeClr val="tx1"/>
                </a:solidFill>
              </a:rPr>
              <a:t>AJM-2</a:t>
            </a:r>
          </a:p>
        </p:txBody>
      </p:sp>
      <p:sp>
        <p:nvSpPr>
          <p:cNvPr id="37" name="Rectangle 36"/>
          <p:cNvSpPr/>
          <p:nvPr/>
        </p:nvSpPr>
        <p:spPr bwMode="auto">
          <a:xfrm rot="16200000">
            <a:off x="7033419" y="1743869"/>
            <a:ext cx="804862" cy="311150"/>
          </a:xfrm>
          <a:prstGeom prst="rect">
            <a:avLst/>
          </a:prstGeom>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a:solidFill>
                  <a:schemeClr val="tx1"/>
                </a:solidFill>
              </a:rPr>
              <a:t>AJM-3</a:t>
            </a:r>
          </a:p>
        </p:txBody>
      </p:sp>
      <p:sp>
        <p:nvSpPr>
          <p:cNvPr id="38" name="Rectangle 37"/>
          <p:cNvSpPr/>
          <p:nvPr/>
        </p:nvSpPr>
        <p:spPr bwMode="auto">
          <a:xfrm rot="16200000">
            <a:off x="7610475" y="1538288"/>
            <a:ext cx="1376363" cy="3063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a:extLst/>
        </p:spPr>
        <p:style>
          <a:lnRef idx="2">
            <a:schemeClr val="accent1"/>
          </a:lnRef>
          <a:fillRef idx="1">
            <a:schemeClr val="lt1"/>
          </a:fillRef>
          <a:effectRef idx="0">
            <a:schemeClr val="accent1"/>
          </a:effectRef>
          <a:fontRef idx="minor">
            <a:schemeClr val="dk1"/>
          </a:fontRef>
        </p:style>
        <p:txBody>
          <a:bodyPr anchor="ctr">
            <a:spAutoFit/>
          </a:bodyPr>
          <a:lstStyle/>
          <a:p>
            <a:pPr algn="ctr">
              <a:spcBef>
                <a:spcPts val="0"/>
              </a:spcBef>
              <a:defRPr/>
            </a:pPr>
            <a:r>
              <a:rPr lang="en-US" sz="1400" dirty="0" err="1">
                <a:solidFill>
                  <a:schemeClr val="tx1"/>
                </a:solidFill>
              </a:rPr>
              <a:t>NextGen</a:t>
            </a:r>
            <a:endParaRPr lang="en-US" sz="1400" i="1" dirty="0">
              <a:solidFill>
                <a:schemeClr val="tx1"/>
              </a:solidFill>
            </a:endParaRPr>
          </a:p>
        </p:txBody>
      </p:sp>
      <p:sp>
        <p:nvSpPr>
          <p:cNvPr id="32" name="Left-Right Arrow 31"/>
          <p:cNvSpPr/>
          <p:nvPr/>
        </p:nvSpPr>
        <p:spPr bwMode="auto">
          <a:xfrm rot="17671333">
            <a:off x="5409406" y="3358357"/>
            <a:ext cx="2513013" cy="488950"/>
          </a:xfrm>
          <a:prstGeom prst="leftRightArrow">
            <a:avLst/>
          </a:prstGeom>
          <a:solidFill>
            <a:schemeClr val="bg1"/>
          </a:solidFill>
          <a:ln w="12700">
            <a:solidFill>
              <a:srgbClr val="92D050"/>
            </a:solidFill>
          </a:ln>
          <a:extLst/>
        </p:spPr>
        <p:style>
          <a:lnRef idx="2">
            <a:schemeClr val="dk1"/>
          </a:lnRef>
          <a:fillRef idx="1">
            <a:schemeClr val="lt1"/>
          </a:fillRef>
          <a:effectRef idx="0">
            <a:schemeClr val="dk1"/>
          </a:effectRef>
          <a:fontRef idx="minor">
            <a:schemeClr val="dk1"/>
          </a:fontRef>
        </p:style>
        <p:txBody>
          <a:bodyPr anchor="ctr">
            <a:spAutoFit/>
          </a:bodyPr>
          <a:lstStyle/>
          <a:p>
            <a:pPr algn="ctr">
              <a:spcBef>
                <a:spcPts val="1200"/>
              </a:spcBef>
              <a:spcAft>
                <a:spcPts val="1200"/>
              </a:spcAft>
              <a:defRPr/>
            </a:pPr>
            <a:r>
              <a:rPr lang="en-US" sz="1000" i="1" spc="400" dirty="0">
                <a:solidFill>
                  <a:schemeClr val="tx1"/>
                </a:solidFill>
              </a:rPr>
              <a:t>Prioritized Requirements</a:t>
            </a:r>
          </a:p>
        </p:txBody>
      </p:sp>
      <p:sp>
        <p:nvSpPr>
          <p:cNvPr id="29" name="Curved Up Arrow 28"/>
          <p:cNvSpPr/>
          <p:nvPr/>
        </p:nvSpPr>
        <p:spPr>
          <a:xfrm rot="5400000">
            <a:off x="6996113" y="2868613"/>
            <a:ext cx="847725" cy="498475"/>
          </a:xfrm>
          <a:prstGeom prst="curvedUpArrow">
            <a:avLst/>
          </a:prstGeom>
          <a:solidFill>
            <a:srgbClr val="F79646">
              <a:alpha val="32000"/>
            </a:srgbClr>
          </a:solidFill>
          <a:ln w="6350" cap="flat" cmpd="sng" algn="ctr">
            <a:solidFill>
              <a:sysClr val="window" lastClr="FFFFFF">
                <a:lumMod val="85000"/>
              </a:sysClr>
            </a:solidFill>
            <a:prstDash val="solid"/>
          </a:ln>
          <a:effectLst/>
        </p:spPr>
        <p:txBody>
          <a:bodyPr anchor="ctr"/>
          <a:lstStyle/>
          <a:p>
            <a:pPr algn="ctr" fontAlgn="auto">
              <a:spcBef>
                <a:spcPts val="0"/>
              </a:spcBef>
              <a:spcAft>
                <a:spcPts val="0"/>
              </a:spcAft>
              <a:defRPr/>
            </a:pPr>
            <a:endParaRPr lang="en-US" kern="0">
              <a:solidFill>
                <a:sysClr val="windowText" lastClr="000000"/>
              </a:solidFill>
              <a:latin typeface="Calibri"/>
              <a:ea typeface="ＭＳ Ｐゴシック" charset="0"/>
              <a:cs typeface="ＭＳ Ｐゴシック" charset="0"/>
            </a:endParaRPr>
          </a:p>
        </p:txBody>
      </p:sp>
      <p:sp>
        <p:nvSpPr>
          <p:cNvPr id="33" name="TextBox 32"/>
          <p:cNvSpPr txBox="1"/>
          <p:nvPr/>
        </p:nvSpPr>
        <p:spPr>
          <a:xfrm>
            <a:off x="7248525" y="2687638"/>
            <a:ext cx="915988" cy="661987"/>
          </a:xfrm>
          <a:prstGeom prst="rect">
            <a:avLst/>
          </a:prstGeom>
          <a:noFill/>
        </p:spPr>
        <p:txBody>
          <a:bodyPr wrap="none">
            <a:spAutoFit/>
          </a:bodyPr>
          <a:lstStyle/>
          <a:p>
            <a:pPr algn="ctr" fontAlgn="auto">
              <a:spcBef>
                <a:spcPts val="0"/>
              </a:spcBef>
              <a:spcAft>
                <a:spcPts val="0"/>
              </a:spcAft>
              <a:defRPr/>
            </a:pPr>
            <a:r>
              <a:rPr lang="en-US" sz="1100" kern="0" dirty="0" err="1">
                <a:solidFill>
                  <a:sysClr val="windowText" lastClr="000000"/>
                </a:solidFill>
                <a:latin typeface="Arial" charset="0"/>
                <a:ea typeface="ＭＳ Ｐゴシック" charset="0"/>
                <a:cs typeface="ＭＳ Ｐゴシック" charset="0"/>
              </a:rPr>
              <a:t>Evals</a:t>
            </a:r>
            <a:r>
              <a:rPr lang="en-US" sz="1100" kern="0" dirty="0">
                <a:solidFill>
                  <a:sysClr val="windowText" lastClr="000000"/>
                </a:solidFill>
                <a:latin typeface="Arial" charset="0"/>
                <a:ea typeface="ＭＳ Ｐゴシック" charset="0"/>
                <a:cs typeface="ＭＳ Ｐゴシック" charset="0"/>
              </a:rPr>
              <a:t>,</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Alts,</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Trades,</a:t>
            </a:r>
          </a:p>
          <a:p>
            <a:pPr algn="ctr" fontAlgn="auto">
              <a:spcBef>
                <a:spcPts val="0"/>
              </a:spcBef>
              <a:spcAft>
                <a:spcPts val="0"/>
              </a:spcAft>
              <a:defRPr/>
            </a:pPr>
            <a:r>
              <a:rPr lang="en-US" sz="1100" kern="0" dirty="0">
                <a:solidFill>
                  <a:sysClr val="windowText" lastClr="000000"/>
                </a:solidFill>
                <a:latin typeface="Arial" charset="0"/>
                <a:ea typeface="ＭＳ Ｐゴシック" charset="0"/>
                <a:cs typeface="ＭＳ Ｐゴシック" charset="0"/>
              </a:rPr>
              <a:t>Opportunities</a:t>
            </a:r>
          </a:p>
        </p:txBody>
      </p:sp>
    </p:spTree>
    <p:extLst>
      <p:ext uri="{BB962C8B-B14F-4D97-AF65-F5344CB8AC3E}">
        <p14:creationId xmlns:p14="http://schemas.microsoft.com/office/powerpoint/2010/main" val="3619052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28625" y="128588"/>
            <a:ext cx="8472488" cy="609600"/>
          </a:xfrm>
        </p:spPr>
        <p:txBody>
          <a:bodyPr/>
          <a:lstStyle/>
          <a:p>
            <a:pPr algn="l"/>
            <a:r>
              <a:rPr lang="en-US" altLang="en-US" sz="3200" dirty="0" smtClean="0">
                <a:ea typeface="ＭＳ Ｐゴシック" pitchFamily="-65" charset="-128"/>
              </a:rPr>
              <a:t>AJV-7 Organizational Framework </a:t>
            </a:r>
          </a:p>
        </p:txBody>
      </p:sp>
      <p:sp>
        <p:nvSpPr>
          <p:cNvPr id="1024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65" charset="-128"/>
              </a:defRPr>
            </a:lvl1pPr>
            <a:lvl2pPr marL="742950" indent="-285750" eaLnBrk="0" hangingPunct="0">
              <a:defRPr sz="2400">
                <a:solidFill>
                  <a:schemeClr val="tx1"/>
                </a:solidFill>
                <a:latin typeface="Arial" pitchFamily="34" charset="0"/>
                <a:ea typeface="ＭＳ Ｐゴシック" pitchFamily="-65" charset="-128"/>
              </a:defRPr>
            </a:lvl2pPr>
            <a:lvl3pPr marL="1143000" indent="-228600" eaLnBrk="0" hangingPunct="0">
              <a:defRPr sz="2400">
                <a:solidFill>
                  <a:schemeClr val="tx1"/>
                </a:solidFill>
                <a:latin typeface="Arial" pitchFamily="34" charset="0"/>
                <a:ea typeface="ＭＳ Ｐゴシック" pitchFamily="-65" charset="-128"/>
              </a:defRPr>
            </a:lvl3pPr>
            <a:lvl4pPr marL="1600200" indent="-228600" eaLnBrk="0" hangingPunct="0">
              <a:defRPr sz="2400">
                <a:solidFill>
                  <a:schemeClr val="tx1"/>
                </a:solidFill>
                <a:latin typeface="Arial" pitchFamily="34" charset="0"/>
                <a:ea typeface="ＭＳ Ｐゴシック" pitchFamily="-65" charset="-128"/>
              </a:defRPr>
            </a:lvl4pPr>
            <a:lvl5pPr marL="2057400" indent="-228600" eaLnBrk="0" hangingPunct="0">
              <a:defRPr sz="2400">
                <a:solidFill>
                  <a:schemeClr val="tx1"/>
                </a:solidFill>
                <a:latin typeface="Arial" pitchFamily="34"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pPr eaLnBrk="1" hangingPunct="1"/>
            <a:fld id="{68540036-BA33-491D-B559-F0BD01172C08}" type="slidenum">
              <a:rPr lang="en-US" altLang="en-US" sz="1400" smtClean="0">
                <a:solidFill>
                  <a:srgbClr val="A6A6A6"/>
                </a:solidFill>
              </a:rPr>
              <a:pPr eaLnBrk="1" hangingPunct="1"/>
              <a:t>4</a:t>
            </a:fld>
            <a:endParaRPr lang="en-US" altLang="en-US" sz="1400" smtClean="0">
              <a:solidFill>
                <a:srgbClr val="A6A6A6"/>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77960111"/>
              </p:ext>
            </p:extLst>
          </p:nvPr>
        </p:nvGraphicFramePr>
        <p:xfrm>
          <a:off x="111125" y="1021324"/>
          <a:ext cx="8915400" cy="4737599"/>
        </p:xfrm>
        <a:graphic>
          <a:graphicData uri="http://schemas.openxmlformats.org/drawingml/2006/table">
            <a:tbl>
              <a:tblPr firstRow="1" bandRow="1">
                <a:tableStyleId>{3B4B98B0-60AC-42C2-AFA5-B58CD77FA1E5}</a:tableStyleId>
              </a:tblPr>
              <a:tblGrid>
                <a:gridCol w="1301008"/>
                <a:gridCol w="7614392"/>
              </a:tblGrid>
              <a:tr h="958206">
                <a:tc>
                  <a:txBody>
                    <a:bodyPr/>
                    <a:lstStyle/>
                    <a:p>
                      <a:pPr marL="91440" indent="0" algn="ctr">
                        <a:lnSpc>
                          <a:spcPct val="100000"/>
                        </a:lnSpc>
                        <a:spcBef>
                          <a:spcPts val="0"/>
                        </a:spcBef>
                        <a:spcAft>
                          <a:spcPts val="0"/>
                        </a:spcAft>
                      </a:pPr>
                      <a:r>
                        <a:rPr lang="en-US" sz="1200" b="1" dirty="0" smtClean="0"/>
                        <a:t>Process Control</a:t>
                      </a:r>
                      <a:r>
                        <a:rPr lang="en-US" sz="1200" b="1" baseline="0" dirty="0" smtClean="0"/>
                        <a:t> </a:t>
                      </a:r>
                    </a:p>
                    <a:p>
                      <a:pPr marL="91440" indent="0" algn="ctr">
                        <a:lnSpc>
                          <a:spcPct val="100000"/>
                        </a:lnSpc>
                        <a:spcBef>
                          <a:spcPts val="0"/>
                        </a:spcBef>
                        <a:spcAft>
                          <a:spcPts val="0"/>
                        </a:spcAft>
                      </a:pPr>
                      <a:r>
                        <a:rPr lang="en-US" sz="1200" b="1" dirty="0" smtClean="0"/>
                        <a:t>AJV-71</a:t>
                      </a:r>
                      <a:endParaRPr lang="en-US" sz="1200" b="1" dirty="0">
                        <a:solidFill>
                          <a:schemeClr val="tx1"/>
                        </a:solidFill>
                      </a:endParaRPr>
                    </a:p>
                  </a:txBody>
                  <a:tcPr marL="91441" marR="91441" marT="45671" marB="4567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dirty="0" smtClean="0"/>
                        <a:t>Process design, facilitation, and continuous improvement utilizing quality metrics</a:t>
                      </a:r>
                    </a:p>
                    <a:p>
                      <a:pPr marL="628650" lvl="2" indent="-171450">
                        <a:lnSpc>
                          <a:spcPct val="100000"/>
                        </a:lnSpc>
                        <a:spcBef>
                          <a:spcPts val="0"/>
                        </a:spcBef>
                        <a:spcAft>
                          <a:spcPts val="0"/>
                        </a:spcAft>
                        <a:buFont typeface="Courier New" panose="02070309020205020404" pitchFamily="49" charset="0"/>
                        <a:buChar char="o"/>
                      </a:pPr>
                      <a:r>
                        <a:rPr lang="en-US" sz="1200" b="0" dirty="0" smtClean="0"/>
                        <a:t>Design, develop and execute quality assurance and control</a:t>
                      </a:r>
                    </a:p>
                    <a:p>
                      <a:pPr marL="628650" lvl="2" indent="-171450">
                        <a:lnSpc>
                          <a:spcPct val="100000"/>
                        </a:lnSpc>
                        <a:spcBef>
                          <a:spcPts val="0"/>
                        </a:spcBef>
                        <a:spcAft>
                          <a:spcPts val="0"/>
                        </a:spcAft>
                        <a:buFont typeface="Courier New" panose="02070309020205020404" pitchFamily="49" charset="0"/>
                        <a:buChar char="o"/>
                      </a:pPr>
                      <a:r>
                        <a:rPr lang="en-US" sz="1200" b="0" dirty="0" smtClean="0"/>
                        <a:t>Defining monitoring and performance metrics of defined processes</a:t>
                      </a:r>
                    </a:p>
                    <a:p>
                      <a:pPr marL="91440" indent="-91440">
                        <a:lnSpc>
                          <a:spcPct val="100000"/>
                        </a:lnSpc>
                        <a:spcBef>
                          <a:spcPts val="0"/>
                        </a:spcBef>
                        <a:spcAft>
                          <a:spcPts val="0"/>
                        </a:spcAft>
                        <a:buFont typeface="Arial" pitchFamily="34" charset="0"/>
                        <a:buChar char="•"/>
                      </a:pPr>
                      <a:r>
                        <a:rPr lang="en-US" sz="1200" b="0" dirty="0" smtClean="0"/>
                        <a:t>Manage and maintain (operations) PLA master database</a:t>
                      </a:r>
                    </a:p>
                    <a:p>
                      <a:pPr marL="91440" indent="-91440">
                        <a:lnSpc>
                          <a:spcPct val="100000"/>
                        </a:lnSpc>
                        <a:spcBef>
                          <a:spcPts val="0"/>
                        </a:spcBef>
                        <a:spcAft>
                          <a:spcPts val="0"/>
                        </a:spcAft>
                        <a:buFont typeface="Arial" pitchFamily="34" charset="0"/>
                        <a:buChar char="•"/>
                      </a:pPr>
                      <a:r>
                        <a:rPr lang="en-US" sz="1200" b="0" dirty="0" smtClean="0"/>
                        <a:t>Provide business services (financial</a:t>
                      </a:r>
                      <a:r>
                        <a:rPr lang="en-US" sz="1200" b="0" baseline="0" dirty="0" smtClean="0"/>
                        <a:t> and contract management, </a:t>
                      </a:r>
                      <a:r>
                        <a:rPr lang="en-US" sz="1200" b="0" baseline="0" dirty="0" err="1" smtClean="0"/>
                        <a:t>etc</a:t>
                      </a:r>
                      <a:r>
                        <a:rPr lang="en-US" sz="1200" b="0" baseline="0" dirty="0" smtClean="0"/>
                        <a:t>)</a:t>
                      </a:r>
                      <a:endParaRPr lang="en-US" sz="1200" b="0" dirty="0">
                        <a:solidFill>
                          <a:schemeClr val="tx1"/>
                        </a:solidFill>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655150">
                <a:tc>
                  <a:txBody>
                    <a:bodyPr/>
                    <a:lstStyle/>
                    <a:p>
                      <a:pPr marL="91440" indent="0" algn="ctr">
                        <a:lnSpc>
                          <a:spcPct val="100000"/>
                        </a:lnSpc>
                        <a:spcBef>
                          <a:spcPts val="0"/>
                        </a:spcBef>
                        <a:spcAft>
                          <a:spcPts val="0"/>
                        </a:spcAft>
                      </a:pPr>
                      <a:r>
                        <a:rPr lang="en-US" sz="1200" b="1" dirty="0" smtClean="0"/>
                        <a:t>Operational</a:t>
                      </a:r>
                      <a:r>
                        <a:rPr lang="en-US" sz="1200" b="1" baseline="0" dirty="0" smtClean="0"/>
                        <a:t> </a:t>
                      </a:r>
                      <a:r>
                        <a:rPr lang="en-US" sz="1200" b="1" dirty="0" smtClean="0"/>
                        <a:t>Concepts</a:t>
                      </a:r>
                    </a:p>
                    <a:p>
                      <a:pPr marL="91440" indent="0" algn="ctr">
                        <a:lnSpc>
                          <a:spcPct val="100000"/>
                        </a:lnSpc>
                        <a:spcBef>
                          <a:spcPts val="0"/>
                        </a:spcBef>
                        <a:spcAft>
                          <a:spcPts val="0"/>
                        </a:spcAft>
                      </a:pPr>
                      <a:r>
                        <a:rPr lang="en-US" sz="1200" b="1" dirty="0" smtClean="0"/>
                        <a:t>AJV-72</a:t>
                      </a:r>
                      <a:endParaRPr lang="en-US" sz="1200" b="1" dirty="0">
                        <a:solidFill>
                          <a:schemeClr val="tx1"/>
                        </a:solidFill>
                      </a:endParaRPr>
                    </a:p>
                  </a:txBody>
                  <a:tcPr marL="91441" marR="91441" marT="45671" marB="4567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dirty="0" smtClean="0">
                          <a:solidFill>
                            <a:schemeClr val="tx1"/>
                          </a:solidFill>
                        </a:rPr>
                        <a:t>Cross-ATO coordination</a:t>
                      </a:r>
                      <a:r>
                        <a:rPr lang="en-US" sz="1200" b="0" baseline="0" dirty="0" smtClean="0">
                          <a:solidFill>
                            <a:schemeClr val="tx1"/>
                          </a:solidFill>
                        </a:rPr>
                        <a:t> and engagement of service units to create:</a:t>
                      </a:r>
                    </a:p>
                    <a:p>
                      <a:pPr marL="91440" lvl="1" indent="-91440">
                        <a:lnSpc>
                          <a:spcPct val="100000"/>
                        </a:lnSpc>
                        <a:spcBef>
                          <a:spcPts val="0"/>
                        </a:spcBef>
                        <a:spcAft>
                          <a:spcPts val="0"/>
                        </a:spcAft>
                        <a:buFont typeface="Arial" pitchFamily="34" charset="0"/>
                        <a:buChar char="•"/>
                      </a:pPr>
                      <a:r>
                        <a:rPr lang="en-US" sz="1200" b="0" baseline="0" dirty="0" smtClean="0">
                          <a:solidFill>
                            <a:schemeClr val="tx1"/>
                          </a:solidFill>
                        </a:rPr>
                        <a:t>Operational shortfalls, concept exploration and scenario development </a:t>
                      </a:r>
                    </a:p>
                    <a:p>
                      <a:pPr marL="628650" lvl="2" indent="-171450">
                        <a:lnSpc>
                          <a:spcPct val="100000"/>
                        </a:lnSpc>
                        <a:spcBef>
                          <a:spcPts val="0"/>
                        </a:spcBef>
                        <a:spcAft>
                          <a:spcPts val="0"/>
                        </a:spcAft>
                        <a:buFont typeface="Courier New" panose="02070309020205020404" pitchFamily="49" charset="0"/>
                        <a:buChar char="o"/>
                      </a:pPr>
                      <a:r>
                        <a:rPr lang="en-US" sz="1200" b="0" baseline="0" dirty="0" smtClean="0">
                          <a:solidFill>
                            <a:schemeClr val="tx1"/>
                          </a:solidFill>
                        </a:rPr>
                        <a:t>Prioritized needs for future development &amp; releases</a:t>
                      </a:r>
                    </a:p>
                    <a:p>
                      <a:pPr marL="628650" lvl="2" indent="-171450">
                        <a:lnSpc>
                          <a:spcPct val="100000"/>
                        </a:lnSpc>
                        <a:spcBef>
                          <a:spcPts val="0"/>
                        </a:spcBef>
                        <a:spcAft>
                          <a:spcPts val="0"/>
                        </a:spcAft>
                        <a:buFont typeface="Courier New" panose="02070309020205020404" pitchFamily="49" charset="0"/>
                        <a:buChar char="o"/>
                      </a:pPr>
                      <a:r>
                        <a:rPr lang="en-US" sz="1200" b="0" baseline="0" dirty="0" smtClean="0">
                          <a:solidFill>
                            <a:schemeClr val="tx1"/>
                          </a:solidFill>
                        </a:rPr>
                        <a:t>Singular operational input (response) to documents describing the future environment, including NSIP, NGIP, NAS EA, etc.</a:t>
                      </a:r>
                    </a:p>
                    <a:p>
                      <a:pPr marL="628650" lvl="2" indent="-171450">
                        <a:lnSpc>
                          <a:spcPct val="100000"/>
                        </a:lnSpc>
                        <a:spcBef>
                          <a:spcPts val="0"/>
                        </a:spcBef>
                        <a:spcAft>
                          <a:spcPts val="0"/>
                        </a:spcAft>
                        <a:buFont typeface="Courier New" panose="02070309020205020404" pitchFamily="49" charset="0"/>
                        <a:buChar char="o"/>
                      </a:pPr>
                      <a:r>
                        <a:rPr lang="en-US" sz="1200" b="0" baseline="0" dirty="0" smtClean="0">
                          <a:solidFill>
                            <a:schemeClr val="tx1"/>
                          </a:solidFill>
                        </a:rPr>
                        <a:t>Day to day operations in the NAS</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Recommend improvements and establish criteria and standards for implementation of Terminal and </a:t>
                      </a:r>
                      <a:r>
                        <a:rPr lang="en-US" sz="1200" b="0" baseline="0" dirty="0" err="1" smtClean="0">
                          <a:solidFill>
                            <a:schemeClr val="tx1"/>
                          </a:solidFill>
                        </a:rPr>
                        <a:t>EnRoute</a:t>
                      </a:r>
                      <a:r>
                        <a:rPr lang="en-US" sz="1200" b="0" baseline="0" dirty="0" smtClean="0">
                          <a:solidFill>
                            <a:schemeClr val="tx1"/>
                          </a:solidFill>
                        </a:rPr>
                        <a:t> systems</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Determine operational suitability</a:t>
                      </a:r>
                    </a:p>
                    <a:p>
                      <a:pPr marL="91440" lvl="0" indent="-91440">
                        <a:lnSpc>
                          <a:spcPct val="100000"/>
                        </a:lnSpc>
                        <a:spcBef>
                          <a:spcPts val="0"/>
                        </a:spcBef>
                        <a:spcAft>
                          <a:spcPts val="0"/>
                        </a:spcAft>
                        <a:buFont typeface="Arial" pitchFamily="34" charset="0"/>
                        <a:buChar char="•"/>
                      </a:pPr>
                      <a:r>
                        <a:rPr lang="en-US" sz="1200" b="0" baseline="0" dirty="0" smtClean="0">
                          <a:solidFill>
                            <a:schemeClr val="tx1"/>
                          </a:solidFill>
                        </a:rPr>
                        <a:t>Validate equipment</a:t>
                      </a:r>
                      <a:endParaRPr lang="en-US" sz="1200" b="0" dirty="0">
                        <a:solidFill>
                          <a:schemeClr val="tx1"/>
                        </a:solidFill>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r h="1994595">
                <a:tc>
                  <a:txBody>
                    <a:bodyPr/>
                    <a:lstStyle/>
                    <a:p>
                      <a:pPr marL="91440" indent="0" algn="ctr">
                        <a:lnSpc>
                          <a:spcPct val="100000"/>
                        </a:lnSpc>
                        <a:spcBef>
                          <a:spcPts val="0"/>
                        </a:spcBef>
                        <a:spcAft>
                          <a:spcPts val="0"/>
                        </a:spcAft>
                      </a:pPr>
                      <a:r>
                        <a:rPr lang="en-US" sz="1200" b="1" dirty="0" smtClean="0"/>
                        <a:t>Operational Requirements AJV-73</a:t>
                      </a:r>
                      <a:endParaRPr lang="en-US" sz="1200" b="1" dirty="0">
                        <a:solidFill>
                          <a:schemeClr val="tx1"/>
                        </a:solidFill>
                      </a:endParaRPr>
                    </a:p>
                  </a:txBody>
                  <a:tcPr marL="91441" marR="91441" marT="45671" marB="45671" anchor="ctr">
                    <a:lnL w="12700" cap="flat" cmpd="sng" algn="ctr">
                      <a:solidFill>
                        <a:srgbClr val="1F497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91440" indent="-91440">
                        <a:lnSpc>
                          <a:spcPct val="100000"/>
                        </a:lnSpc>
                        <a:spcBef>
                          <a:spcPts val="0"/>
                        </a:spcBef>
                        <a:spcAft>
                          <a:spcPts val="0"/>
                        </a:spcAft>
                        <a:buFont typeface="Arial" pitchFamily="34" charset="0"/>
                        <a:buChar char="•"/>
                      </a:pPr>
                      <a:r>
                        <a:rPr lang="en-US" sz="1200" b="0" kern="1200" dirty="0" smtClean="0">
                          <a:solidFill>
                            <a:schemeClr val="tx1"/>
                          </a:solidFill>
                          <a:latin typeface="+mn-lt"/>
                          <a:ea typeface="+mn-ea"/>
                          <a:cs typeface="+mn-cs"/>
                        </a:rPr>
                        <a:t>Technical analysis &amp; validation of operational concepts and scenarios, including:</a:t>
                      </a:r>
                    </a:p>
                    <a:p>
                      <a:pPr marL="6286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kern="1200" baseline="0" dirty="0" smtClean="0">
                          <a:solidFill>
                            <a:schemeClr val="tx1"/>
                          </a:solidFill>
                          <a:latin typeface="+mn-lt"/>
                          <a:ea typeface="+mn-ea"/>
                          <a:cs typeface="+mn-cs"/>
                        </a:rPr>
                        <a:t>Generation of use cases derived from the concepts &amp; scenarios</a:t>
                      </a:r>
                      <a:endParaRPr lang="en-US" sz="1200" b="0" kern="1200" dirty="0" smtClean="0">
                        <a:solidFill>
                          <a:schemeClr val="tx1"/>
                        </a:solidFill>
                        <a:latin typeface="+mn-lt"/>
                        <a:ea typeface="+mn-ea"/>
                        <a:cs typeface="+mn-cs"/>
                      </a:endParaRPr>
                    </a:p>
                    <a:p>
                      <a:pPr marL="628650" lvl="2" indent="-171450">
                        <a:lnSpc>
                          <a:spcPct val="100000"/>
                        </a:lnSpc>
                        <a:spcBef>
                          <a:spcPts val="0"/>
                        </a:spcBef>
                        <a:spcAft>
                          <a:spcPts val="0"/>
                        </a:spcAft>
                        <a:buFont typeface="Courier New" panose="02070309020205020404" pitchFamily="49" charset="0"/>
                        <a:buChar char="o"/>
                      </a:pPr>
                      <a:r>
                        <a:rPr lang="en-US" sz="1200" b="0" kern="1200" dirty="0" smtClean="0">
                          <a:solidFill>
                            <a:schemeClr val="tx1"/>
                          </a:solidFill>
                          <a:latin typeface="+mn-lt"/>
                          <a:ea typeface="+mn-ea"/>
                          <a:cs typeface="+mn-cs"/>
                        </a:rPr>
                        <a:t>Generation of prioritized operational requirements</a:t>
                      </a:r>
                    </a:p>
                    <a:p>
                      <a:pPr marL="91440" indent="-91440">
                        <a:lnSpc>
                          <a:spcPct val="100000"/>
                        </a:lnSpc>
                        <a:spcBef>
                          <a:spcPts val="0"/>
                        </a:spcBef>
                        <a:spcAft>
                          <a:spcPts val="0"/>
                        </a:spcAft>
                        <a:buFont typeface="Arial" pitchFamily="34" charset="0"/>
                        <a:buChar char="•"/>
                      </a:pPr>
                      <a:r>
                        <a:rPr lang="en-US" sz="1200" b="0" kern="1200" dirty="0" smtClean="0">
                          <a:solidFill>
                            <a:schemeClr val="tx1"/>
                          </a:solidFill>
                          <a:latin typeface="+mn-lt"/>
                          <a:ea typeface="+mn-ea"/>
                          <a:cs typeface="+mn-cs"/>
                        </a:rPr>
                        <a:t>Identification and conduct of analyses, modeling,</a:t>
                      </a:r>
                      <a:r>
                        <a:rPr lang="en-US" sz="1200" b="0" kern="1200" baseline="0" dirty="0" smtClean="0">
                          <a:solidFill>
                            <a:schemeClr val="tx1"/>
                          </a:solidFill>
                          <a:latin typeface="+mn-lt"/>
                          <a:ea typeface="+mn-ea"/>
                          <a:cs typeface="+mn-cs"/>
                        </a:rPr>
                        <a:t> and simulations</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 collaboration with AJV-72, conduct/document shortfall analyses, concept development, and concept validation </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dk1"/>
                          </a:solidFill>
                          <a:effectLst/>
                          <a:latin typeface="+mn-lt"/>
                          <a:ea typeface="+mn-ea"/>
                          <a:cs typeface="+mn-cs"/>
                        </a:rPr>
                        <a:t>Development of operational &amp; functional requirements</a:t>
                      </a:r>
                      <a:endParaRPr lang="en-US" sz="1200" dirty="0" smtClean="0"/>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Manage projects through Service Analysis</a:t>
                      </a:r>
                      <a:r>
                        <a:rPr lang="en-US" sz="1200" baseline="0" dirty="0" smtClean="0"/>
                        <a:t> and CRD</a:t>
                      </a:r>
                      <a:endParaRPr lang="en-US" sz="1200" dirty="0" smtClean="0"/>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Lead the development/progress of investments up to IARD Milestone in AMS (materiel/non-materiel) and develop required documentation (e.g. CONUSE, </a:t>
                      </a:r>
                      <a:r>
                        <a:rPr lang="en-US" sz="1200" dirty="0" err="1" smtClean="0"/>
                        <a:t>pPR</a:t>
                      </a:r>
                      <a:r>
                        <a:rPr lang="en-US" sz="1200" dirty="0" smtClean="0"/>
                        <a:t>, projected costs/benefits, EA artifacts, </a:t>
                      </a:r>
                      <a:r>
                        <a:rPr lang="en-US" sz="1200" dirty="0" err="1" smtClean="0"/>
                        <a:t>etc</a:t>
                      </a:r>
                      <a:r>
                        <a:rPr lang="en-US" sz="1200" dirty="0" smtClean="0"/>
                        <a:t>)</a:t>
                      </a:r>
                    </a:p>
                    <a:p>
                      <a:pPr marL="91440" marR="0" lvl="0" indent="-9144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Conduct requirements continuity analysis and implementation planning support as investments progress through AMS</a:t>
                      </a:r>
                      <a:endParaRPr lang="en-US" sz="1200" b="0" kern="1200" baseline="0" dirty="0" smtClean="0">
                        <a:solidFill>
                          <a:schemeClr val="tx1"/>
                        </a:solidFill>
                        <a:latin typeface="+mn-lt"/>
                        <a:ea typeface="+mn-ea"/>
                        <a:cs typeface="+mn-cs"/>
                      </a:endParaRPr>
                    </a:p>
                  </a:txBody>
                  <a:tcPr marL="91441" marR="91441" marT="45671" marB="45671">
                    <a:lnL w="12700" cap="flat" cmpd="sng" algn="ctr">
                      <a:no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8094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316" y="1043164"/>
            <a:ext cx="8229600" cy="5044721"/>
          </a:xfrm>
        </p:spPr>
        <p:txBody>
          <a:bodyPr/>
          <a:lstStyle/>
          <a:p>
            <a:pPr marL="0" indent="0">
              <a:buNone/>
            </a:pPr>
            <a:r>
              <a:rPr lang="en-US" sz="2000" b="1" dirty="0" smtClean="0">
                <a:solidFill>
                  <a:schemeClr val="tx1"/>
                </a:solidFill>
              </a:rPr>
              <a:t>Program </a:t>
            </a:r>
            <a:r>
              <a:rPr lang="en-US" sz="2000" b="1" dirty="0" smtClean="0">
                <a:solidFill>
                  <a:schemeClr val="tx1"/>
                </a:solidFill>
              </a:rPr>
              <a:t>Description: </a:t>
            </a:r>
            <a:r>
              <a:rPr lang="en-US" sz="2000" dirty="0">
                <a:solidFill>
                  <a:schemeClr val="tx1"/>
                </a:solidFill>
              </a:rPr>
              <a:t> </a:t>
            </a:r>
          </a:p>
          <a:p>
            <a:pPr marL="166688" indent="-166688">
              <a:buClr>
                <a:schemeClr val="tx1"/>
              </a:buClr>
              <a:buFontTx/>
              <a:buChar char="•"/>
            </a:pPr>
            <a:r>
              <a:rPr lang="en-US" sz="1400" dirty="0">
                <a:solidFill>
                  <a:srgbClr val="000000"/>
                </a:solidFill>
                <a:latin typeface="Arial" charset="0"/>
              </a:rPr>
              <a:t>Develop, mature, and validate near/mid-term emerging operational concepts to improve the capacity and efficiency of the </a:t>
            </a:r>
            <a:r>
              <a:rPr lang="en-US" sz="1400" dirty="0" smtClean="0">
                <a:solidFill>
                  <a:srgbClr val="000000"/>
                </a:solidFill>
                <a:latin typeface="Arial" charset="0"/>
              </a:rPr>
              <a:t>NAS.</a:t>
            </a:r>
            <a:endParaRPr lang="en-US" sz="1400" dirty="0">
              <a:solidFill>
                <a:srgbClr val="000000"/>
              </a:solidFill>
              <a:latin typeface="Arial" charset="0"/>
            </a:endParaRPr>
          </a:p>
          <a:p>
            <a:pPr marL="166688" indent="-166688">
              <a:buClr>
                <a:schemeClr val="tx1"/>
              </a:buClr>
              <a:buFontTx/>
              <a:buChar char="•"/>
            </a:pPr>
            <a:r>
              <a:rPr lang="en-US" sz="1400" dirty="0">
                <a:solidFill>
                  <a:srgbClr val="000000"/>
                </a:solidFill>
                <a:latin typeface="Arial" charset="0"/>
              </a:rPr>
              <a:t>Identify and mitigate operational integration concept challenges, focusing on optimizing the integration amongst emerging concepts, and amongst emerging concepts and existing NAS </a:t>
            </a:r>
            <a:r>
              <a:rPr lang="en-US" sz="1400" dirty="0" smtClean="0">
                <a:solidFill>
                  <a:srgbClr val="000000"/>
                </a:solidFill>
                <a:latin typeface="Arial" charset="0"/>
              </a:rPr>
              <a:t>capabilities.</a:t>
            </a:r>
            <a:endParaRPr lang="en-US" sz="1400" dirty="0">
              <a:solidFill>
                <a:srgbClr val="000000"/>
              </a:solidFill>
              <a:latin typeface="Arial" charset="0"/>
            </a:endParaRPr>
          </a:p>
          <a:p>
            <a:pPr marL="166688" indent="-166688">
              <a:buClr>
                <a:schemeClr val="tx1"/>
              </a:buClr>
              <a:buFontTx/>
              <a:buChar char="•"/>
            </a:pPr>
            <a:r>
              <a:rPr lang="en-US" sz="1400" dirty="0">
                <a:solidFill>
                  <a:srgbClr val="000000"/>
                </a:solidFill>
                <a:latin typeface="Arial" charset="0"/>
              </a:rPr>
              <a:t>Advance an enterprise-based perspective to the evolution of NAS capabilities, enabling a more integrated, synchronized, and sustainable </a:t>
            </a:r>
            <a:r>
              <a:rPr lang="en-US" sz="1400" dirty="0" smtClean="0">
                <a:solidFill>
                  <a:srgbClr val="000000"/>
                </a:solidFill>
                <a:latin typeface="Arial" charset="0"/>
              </a:rPr>
              <a:t>NAS.</a:t>
            </a:r>
            <a:endParaRPr lang="en-US" sz="1400" dirty="0">
              <a:solidFill>
                <a:schemeClr val="tx1"/>
              </a:solidFill>
            </a:endParaRPr>
          </a:p>
          <a:p>
            <a:pPr marL="0" indent="0">
              <a:buClr>
                <a:schemeClr val="tx1"/>
              </a:buClr>
              <a:buNone/>
            </a:pPr>
            <a:endParaRPr lang="en-US" sz="800" b="1" dirty="0" smtClean="0">
              <a:solidFill>
                <a:schemeClr val="tx1"/>
              </a:solidFill>
            </a:endParaRPr>
          </a:p>
          <a:p>
            <a:pPr marL="0" indent="0">
              <a:buClr>
                <a:schemeClr val="tx1"/>
              </a:buClr>
              <a:buNone/>
            </a:pPr>
            <a:r>
              <a:rPr lang="en-US" sz="2000" b="1" dirty="0" smtClean="0">
                <a:solidFill>
                  <a:schemeClr val="tx1"/>
                </a:solidFill>
              </a:rPr>
              <a:t>Partnerships</a:t>
            </a:r>
            <a:r>
              <a:rPr lang="en-US" sz="2000" b="1" dirty="0">
                <a:solidFill>
                  <a:schemeClr val="tx1"/>
                </a:solidFill>
              </a:rPr>
              <a:t>:</a:t>
            </a:r>
          </a:p>
          <a:p>
            <a:pPr marL="0" indent="0">
              <a:buClr>
                <a:schemeClr val="tx1"/>
              </a:buClr>
              <a:buNone/>
            </a:pPr>
            <a:r>
              <a:rPr lang="en-US" sz="1400" dirty="0" smtClean="0">
                <a:solidFill>
                  <a:schemeClr val="tx1"/>
                </a:solidFill>
              </a:rPr>
              <a:t>ANG-C4/C5</a:t>
            </a:r>
            <a:endParaRPr lang="en-US" sz="1400" dirty="0">
              <a:solidFill>
                <a:schemeClr val="tx1"/>
              </a:solidFill>
            </a:endParaRPr>
          </a:p>
          <a:p>
            <a:pPr marL="0" indent="0">
              <a:buClr>
                <a:schemeClr val="tx1"/>
              </a:buClr>
              <a:buNone/>
            </a:pPr>
            <a:r>
              <a:rPr lang="en-US" sz="1400" dirty="0">
                <a:solidFill>
                  <a:schemeClr val="tx1"/>
                </a:solidFill>
              </a:rPr>
              <a:t>PMO</a:t>
            </a:r>
          </a:p>
          <a:p>
            <a:pPr marL="0" indent="0">
              <a:buClr>
                <a:schemeClr val="tx1"/>
              </a:buClr>
              <a:buNone/>
            </a:pPr>
            <a:r>
              <a:rPr lang="en-US" sz="1400" dirty="0">
                <a:solidFill>
                  <a:schemeClr val="tx1"/>
                </a:solidFill>
              </a:rPr>
              <a:t>Volpe</a:t>
            </a:r>
          </a:p>
          <a:p>
            <a:pPr marL="0" indent="0">
              <a:buClr>
                <a:schemeClr val="tx1"/>
              </a:buClr>
              <a:buNone/>
            </a:pPr>
            <a:r>
              <a:rPr lang="en-US" sz="1400" dirty="0">
                <a:solidFill>
                  <a:schemeClr val="tx1"/>
                </a:solidFill>
              </a:rPr>
              <a:t>NASA</a:t>
            </a:r>
          </a:p>
          <a:p>
            <a:pPr marL="0" indent="0">
              <a:buClr>
                <a:schemeClr val="tx1"/>
              </a:buClr>
              <a:buNone/>
            </a:pPr>
            <a:endParaRPr lang="en-US" sz="800" b="1" dirty="0">
              <a:solidFill>
                <a:schemeClr val="tx1"/>
              </a:solidFill>
            </a:endParaRPr>
          </a:p>
          <a:p>
            <a:pPr marL="0" indent="0">
              <a:buClr>
                <a:schemeClr val="tx1"/>
              </a:buClr>
              <a:buNone/>
            </a:pPr>
            <a:r>
              <a:rPr lang="en-US" sz="2000" b="1" dirty="0" smtClean="0">
                <a:solidFill>
                  <a:schemeClr val="tx1"/>
                </a:solidFill>
              </a:rPr>
              <a:t>Funding Overview:</a:t>
            </a:r>
          </a:p>
          <a:p>
            <a:pPr marL="166688" indent="-166688">
              <a:buClr>
                <a:schemeClr val="tx1"/>
              </a:buClr>
              <a:buFontTx/>
              <a:buChar char="•"/>
            </a:pPr>
            <a:endParaRPr lang="en-US" sz="2000" b="1" dirty="0">
              <a:solidFill>
                <a:schemeClr val="tx1"/>
              </a:solidFill>
            </a:endParaRPr>
          </a:p>
          <a:p>
            <a:pPr marL="166688" indent="-166688">
              <a:buClr>
                <a:schemeClr val="tx1"/>
              </a:buClr>
              <a:buFontTx/>
              <a:buChar char="•"/>
            </a:pPr>
            <a:endParaRPr lang="en-US" sz="2000" b="1" dirty="0" smtClean="0">
              <a:solidFill>
                <a:schemeClr val="tx1"/>
              </a:solidFill>
            </a:endParaRPr>
          </a:p>
          <a:p>
            <a:pPr marL="166688" indent="-166688">
              <a:buClr>
                <a:schemeClr val="tx1"/>
              </a:buClr>
              <a:buFontTx/>
              <a:buChar char="•"/>
            </a:pPr>
            <a:endParaRPr lang="en-US" sz="2000" b="1" dirty="0">
              <a:solidFill>
                <a:schemeClr val="tx1"/>
              </a:solidFill>
            </a:endParaRPr>
          </a:p>
          <a:p>
            <a:pPr marL="0" indent="0">
              <a:buNone/>
            </a:pPr>
            <a:endParaRPr lang="en-US" sz="1200" dirty="0">
              <a:solidFill>
                <a:schemeClr val="tx1"/>
              </a:solidFill>
            </a:endParaRPr>
          </a:p>
        </p:txBody>
      </p:sp>
      <p:sp>
        <p:nvSpPr>
          <p:cNvPr id="4" name="Rectangle 2"/>
          <p:cNvSpPr>
            <a:spLocks noGrp="1" noChangeArrowheads="1"/>
          </p:cNvSpPr>
          <p:nvPr>
            <p:ph type="title"/>
          </p:nvPr>
        </p:nvSpPr>
        <p:spPr>
          <a:xfrm>
            <a:off x="142875" y="236538"/>
            <a:ext cx="8753475" cy="782637"/>
          </a:xfrm>
        </p:spPr>
        <p:txBody>
          <a:bodyPr/>
          <a:lstStyle/>
          <a:p>
            <a:pPr algn="l"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graphicFrame>
        <p:nvGraphicFramePr>
          <p:cNvPr id="6" name="Group 66"/>
          <p:cNvGraphicFramePr>
            <a:graphicFrameLocks noGrp="1"/>
          </p:cNvGraphicFramePr>
          <p:nvPr>
            <p:extLst>
              <p:ext uri="{D42A27DB-BD31-4B8C-83A1-F6EECF244321}">
                <p14:modId xmlns:p14="http://schemas.microsoft.com/office/powerpoint/2010/main" val="3707536957"/>
              </p:ext>
            </p:extLst>
          </p:nvPr>
        </p:nvGraphicFramePr>
        <p:xfrm>
          <a:off x="248004" y="5136443"/>
          <a:ext cx="8543923" cy="886756"/>
        </p:xfrm>
        <a:graphic>
          <a:graphicData uri="http://schemas.openxmlformats.org/drawingml/2006/table">
            <a:tbl>
              <a:tblPr/>
              <a:tblGrid>
                <a:gridCol w="846248"/>
                <a:gridCol w="826590"/>
                <a:gridCol w="859943"/>
                <a:gridCol w="862140"/>
                <a:gridCol w="858167"/>
                <a:gridCol w="858167"/>
                <a:gridCol w="858167"/>
                <a:gridCol w="858167"/>
                <a:gridCol w="858167"/>
                <a:gridCol w="858167"/>
              </a:tblGrid>
              <a:tr h="2644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FY11</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FY12</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FY13</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FY14</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FY15</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FY16</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FY17</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FY18</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FY19</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rPr>
                        <a:t>FY20</a:t>
                      </a:r>
                    </a:p>
                  </a:txBody>
                  <a:tcPr marL="91468" marR="9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4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$4M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rPr>
                        <a:t>$3.5M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$3.953M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$4M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$4M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$4M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smtClean="0">
                          <a:ln>
                            <a:noFill/>
                          </a:ln>
                          <a:solidFill>
                            <a:schemeClr val="tx1"/>
                          </a:solidFill>
                          <a:effectLst/>
                          <a:latin typeface="Arial" charset="0"/>
                        </a:rPr>
                        <a:t>$4M</a:t>
                      </a:r>
                      <a:endParaRPr kumimoji="0" lang="en-US" sz="1200" b="0" i="0" u="none" strike="noStrike" cap="none" normalizeH="0" baseline="0" dirty="0" smtClean="0">
                        <a:ln>
                          <a:noFill/>
                        </a:ln>
                        <a:solidFill>
                          <a:schemeClr val="tx1"/>
                        </a:solidFill>
                        <a:effectLst/>
                        <a:latin typeface="Arial" charset="0"/>
                      </a:endParaRP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$4M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$6M</a:t>
                      </a:r>
                    </a:p>
                  </a:txBody>
                  <a:tcPr marL="91468" marR="914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$6M</a:t>
                      </a:r>
                    </a:p>
                  </a:txBody>
                  <a:tcPr marL="91468" marR="9146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5570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4789"/>
            <a:ext cx="8229600" cy="4525963"/>
          </a:xfrm>
        </p:spPr>
        <p:txBody>
          <a:bodyPr/>
          <a:lstStyle/>
          <a:p>
            <a:pPr marL="0" indent="0">
              <a:buNone/>
            </a:pPr>
            <a:r>
              <a:rPr lang="en-US" sz="2000" b="1" dirty="0">
                <a:solidFill>
                  <a:schemeClr val="tx1"/>
                </a:solidFill>
              </a:rPr>
              <a:t>W</a:t>
            </a:r>
            <a:r>
              <a:rPr lang="en-US" sz="2000" b="1" dirty="0" smtClean="0">
                <a:solidFill>
                  <a:schemeClr val="tx1"/>
                </a:solidFill>
              </a:rPr>
              <a:t>hy </a:t>
            </a:r>
            <a:r>
              <a:rPr lang="en-US" sz="2000" b="1" dirty="0">
                <a:solidFill>
                  <a:schemeClr val="tx1"/>
                </a:solidFill>
              </a:rPr>
              <a:t>is this program necessary? </a:t>
            </a:r>
            <a:r>
              <a:rPr lang="en-US" sz="2000" dirty="0">
                <a:solidFill>
                  <a:schemeClr val="tx1"/>
                </a:solidFill>
              </a:rPr>
              <a:t> </a:t>
            </a:r>
          </a:p>
          <a:p>
            <a:pPr marL="0" indent="0" algn="just">
              <a:buNone/>
            </a:pPr>
            <a:r>
              <a:rPr lang="en-US" sz="1400" dirty="0">
                <a:solidFill>
                  <a:schemeClr val="tx1"/>
                </a:solidFill>
              </a:rPr>
              <a:t>The FAA is proceeding with NAS modernization based on the NextGen Operational Concept for 2025.  Concept development and validation is necessary to investigate specific concept elements, and to drive out operational and technical requirements and implications for human factors, training and procedures.  This program assesses the interaction of changing roles and responsibilities of NAS service providers and pilots, airspace changes, procedural changes and new mechanized systems for distributing weather, traffic and other flight related information.  It tests the assumptions behind common situational awareness and distributed information processing.</a:t>
            </a:r>
            <a:br>
              <a:rPr lang="en-US" sz="1400" dirty="0">
                <a:solidFill>
                  <a:schemeClr val="tx1"/>
                </a:solidFill>
              </a:rPr>
            </a:br>
            <a:r>
              <a:rPr lang="en-US" sz="1400" dirty="0">
                <a:solidFill>
                  <a:schemeClr val="tx1"/>
                </a:solidFill>
              </a:rPr>
              <a:t/>
            </a:r>
            <a:br>
              <a:rPr lang="en-US" sz="1400" dirty="0">
                <a:solidFill>
                  <a:schemeClr val="tx1"/>
                </a:solidFill>
              </a:rPr>
            </a:br>
            <a:r>
              <a:rPr lang="en-US" sz="1400" dirty="0">
                <a:solidFill>
                  <a:schemeClr val="tx1"/>
                </a:solidFill>
              </a:rPr>
              <a:t>The program uses analyses and associated white papers to validate whether future system requirements meet NextGen goals, including the flight data processing evolution in En Route Automation Modernization (ERAM), data communications, the future voice switch, changes in surveillance requirements and associated procedures, establishment of new roles and responsibilities to support increased productivity, etc.  It will develop methods, metrics, and models to demonstrate that the modernized system can handle anticipated growth in traffic demand according to the Terminal Area Forecasts (TAF) for incremental years.  This supports the goal of continued US leadership internationally and helps ensure the global harmonization through continued support for the ICAO Global ATM operational concept, the development of global requirements, and the definition of an air transportation performance framework.</a:t>
            </a:r>
          </a:p>
          <a:p>
            <a:endParaRPr lang="en-US" sz="1200" dirty="0">
              <a:solidFill>
                <a:schemeClr val="tx1"/>
              </a:solidFill>
            </a:endParaRPr>
          </a:p>
        </p:txBody>
      </p:sp>
      <p:sp>
        <p:nvSpPr>
          <p:cNvPr id="4" name="Rectangle 2"/>
          <p:cNvSpPr>
            <a:spLocks noGrp="1" noChangeArrowheads="1"/>
          </p:cNvSpPr>
          <p:nvPr>
            <p:ph type="title"/>
          </p:nvPr>
        </p:nvSpPr>
        <p:spPr>
          <a:xfrm>
            <a:off x="142875" y="236538"/>
            <a:ext cx="8753475" cy="782637"/>
          </a:xfrm>
        </p:spPr>
        <p:txBody>
          <a:bodyPr/>
          <a:lstStyle/>
          <a:p>
            <a:pPr algn="l"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Tree>
    <p:extLst>
      <p:ext uri="{BB962C8B-B14F-4D97-AF65-F5344CB8AC3E}">
        <p14:creationId xmlns:p14="http://schemas.microsoft.com/office/powerpoint/2010/main" val="3138974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fld id="{1C36A248-F502-492E-BB5D-C220DBB8DBD7}" type="slidenum">
              <a:rPr lang="en-US" altLang="en-US" sz="1400" smtClean="0">
                <a:solidFill>
                  <a:schemeClr val="bg1"/>
                </a:solidFill>
              </a:rPr>
              <a:pPr eaLnBrk="1" hangingPunct="1"/>
              <a:t>7</a:t>
            </a:fld>
            <a:endParaRPr lang="en-US" altLang="en-US" sz="1400" smtClean="0">
              <a:solidFill>
                <a:schemeClr val="bg1"/>
              </a:solidFill>
            </a:endParaRPr>
          </a:p>
        </p:txBody>
      </p:sp>
      <p:sp>
        <p:nvSpPr>
          <p:cNvPr id="7171" name="Rectangle 2"/>
          <p:cNvSpPr>
            <a:spLocks noGrp="1" noChangeArrowheads="1"/>
          </p:cNvSpPr>
          <p:nvPr>
            <p:ph type="title"/>
          </p:nvPr>
        </p:nvSpPr>
        <p:spPr>
          <a:xfrm>
            <a:off x="142875" y="236538"/>
            <a:ext cx="8753475" cy="782637"/>
          </a:xfrm>
        </p:spPr>
        <p:txBody>
          <a:bodyPr/>
          <a:lstStyle/>
          <a:p>
            <a:pPr algn="l"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ATDP  </a:t>
            </a:r>
            <a:br>
              <a:rPr lang="en-US" altLang="en-US" sz="2800" dirty="0" smtClean="0"/>
            </a:br>
            <a:endParaRPr lang="en-US" altLang="en-US" sz="1600" b="0" i="1" dirty="0" smtClean="0"/>
          </a:p>
        </p:txBody>
      </p:sp>
      <p:sp>
        <p:nvSpPr>
          <p:cNvPr id="7172" name="Rectangle 3"/>
          <p:cNvSpPr txBox="1">
            <a:spLocks noChangeArrowheads="1"/>
          </p:cNvSpPr>
          <p:nvPr/>
        </p:nvSpPr>
        <p:spPr bwMode="auto">
          <a:xfrm>
            <a:off x="343430" y="1329753"/>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buFontTx/>
              <a:buNone/>
              <a:defRPr/>
            </a:pPr>
            <a:r>
              <a:rPr lang="en-US" sz="2000" b="1" kern="0" dirty="0" smtClean="0">
                <a:solidFill>
                  <a:srgbClr val="000000"/>
                </a:solidFill>
                <a:latin typeface="Arial"/>
              </a:rPr>
              <a:t>What are the benefits to the FAA</a:t>
            </a:r>
          </a:p>
          <a:p>
            <a:pPr eaLnBrk="1" hangingPunct="1">
              <a:buFontTx/>
              <a:buNone/>
              <a:defRPr/>
            </a:pPr>
            <a:r>
              <a:rPr lang="en-US" sz="1400" dirty="0" smtClean="0"/>
              <a:t>The activity supports the FAA’s Strategic Initiatives by delivering benefits through technology and infrastructure; Concept </a:t>
            </a:r>
            <a:r>
              <a:rPr lang="en-US" sz="1400" dirty="0"/>
              <a:t>validation supports development, analysis, and simulation of new concepts to assess requirements and to evaluate the impact of the concept on system capacity, efficiency, safety and human performance. Evaluation criteria include the following:</a:t>
            </a:r>
          </a:p>
          <a:p>
            <a:pPr marL="171450" indent="-171450">
              <a:buFont typeface="Arial" panose="020B0604020202020204" pitchFamily="34" charset="0"/>
              <a:buChar char="•"/>
            </a:pPr>
            <a:r>
              <a:rPr lang="en-US" sz="1400" dirty="0" smtClean="0"/>
              <a:t>Impact/Improvement </a:t>
            </a:r>
            <a:r>
              <a:rPr lang="en-US" sz="1400" dirty="0"/>
              <a:t>to Air Traffic Service Providers, airspace users, and automation that could increase capacity</a:t>
            </a:r>
            <a:r>
              <a:rPr lang="en-US" sz="1400" dirty="0" smtClean="0"/>
              <a:t>,</a:t>
            </a:r>
            <a:endParaRPr lang="en-US" sz="1400" dirty="0"/>
          </a:p>
          <a:p>
            <a:pPr marL="182880" indent="-182880">
              <a:buFont typeface="Arial" panose="020B0604020202020204" pitchFamily="34" charset="0"/>
              <a:buChar char="•"/>
            </a:pPr>
            <a:r>
              <a:rPr lang="en-US" sz="1400" dirty="0" smtClean="0"/>
              <a:t>Impact/Improvement </a:t>
            </a:r>
            <a:r>
              <a:rPr lang="en-US" sz="1400" dirty="0"/>
              <a:t>on airspace structure which may increase productivity and hence capacity, </a:t>
            </a:r>
          </a:p>
          <a:p>
            <a:pPr marL="182880" indent="-182880">
              <a:buFont typeface="Arial" panose="020B0604020202020204" pitchFamily="34" charset="0"/>
              <a:buChar char="•"/>
            </a:pPr>
            <a:r>
              <a:rPr lang="en-US" sz="1400" dirty="0" smtClean="0"/>
              <a:t>Impact/Improvement </a:t>
            </a:r>
            <a:r>
              <a:rPr lang="en-US" sz="1400" dirty="0"/>
              <a:t>on communication, navigation, and surveillance (CNS) requirements to support the FAA's efforts to reducing cost, increasing capacity and efficiency and;</a:t>
            </a:r>
          </a:p>
          <a:p>
            <a:pPr marL="182880" indent="-182880">
              <a:buFont typeface="Arial" panose="020B0604020202020204" pitchFamily="34" charset="0"/>
              <a:buChar char="•"/>
            </a:pPr>
            <a:r>
              <a:rPr lang="en-US" sz="1400" dirty="0" smtClean="0"/>
              <a:t>Impact/Improvement </a:t>
            </a:r>
            <a:r>
              <a:rPr lang="en-US" sz="1400" dirty="0"/>
              <a:t>on automation, display, and facility configuration elements to increase productivity and hence capacity.</a:t>
            </a:r>
          </a:p>
          <a:p>
            <a:pPr eaLnBrk="1" hangingPunct="1">
              <a:buFontTx/>
              <a:buNone/>
              <a:defRPr/>
            </a:pPr>
            <a:endParaRPr lang="en-US" sz="1400" b="1" dirty="0" smtClean="0"/>
          </a:p>
          <a:p>
            <a:pPr eaLnBrk="1" hangingPunct="1">
              <a:buFontTx/>
              <a:buNone/>
              <a:defRPr/>
            </a:pPr>
            <a:r>
              <a:rPr lang="en-US" sz="2000" b="1" kern="0" dirty="0" smtClean="0">
                <a:solidFill>
                  <a:srgbClr val="000000"/>
                </a:solidFill>
                <a:latin typeface="Arial"/>
              </a:rPr>
              <a:t>What determines program success</a:t>
            </a:r>
          </a:p>
          <a:p>
            <a:pPr eaLnBrk="1" hangingPunct="1">
              <a:buFontTx/>
              <a:buNone/>
              <a:defRPr/>
            </a:pPr>
            <a:r>
              <a:rPr lang="en-US" sz="1400" dirty="0" smtClean="0"/>
              <a:t>Success is measured by the completion of the goals identified in multi-year plans developed for each activity.  Initiatives that successfully complete all the project goals identified are then presented as candidates for acquisition.</a:t>
            </a:r>
          </a:p>
          <a:p>
            <a:pPr eaLnBrk="1" hangingPunct="1">
              <a:buFontTx/>
              <a:buNone/>
              <a:defRPr/>
            </a:pPr>
            <a:r>
              <a:rPr lang="en-US" sz="1400" dirty="0" smtClean="0"/>
              <a:t/>
            </a:r>
            <a:br>
              <a:rPr lang="en-US" sz="1400" dirty="0" smtClean="0"/>
            </a:br>
            <a:endParaRPr lang="en-US" sz="1400" dirty="0" smtClean="0"/>
          </a:p>
        </p:txBody>
      </p:sp>
    </p:spTree>
    <p:extLst>
      <p:ext uri="{BB962C8B-B14F-4D97-AF65-F5344CB8AC3E}">
        <p14:creationId xmlns:p14="http://schemas.microsoft.com/office/powerpoint/2010/main" val="1989747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12" y="1019175"/>
            <a:ext cx="8229600" cy="4525963"/>
          </a:xfrm>
        </p:spPr>
        <p:txBody>
          <a:bodyPr/>
          <a:lstStyle/>
          <a:p>
            <a:pPr marL="0" indent="0">
              <a:buNone/>
            </a:pPr>
            <a:r>
              <a:rPr lang="en-US" sz="1400" b="1" u="sng" dirty="0">
                <a:solidFill>
                  <a:schemeClr val="tx1"/>
                </a:solidFill>
              </a:rPr>
              <a:t>Unmanned Aircraft Systems (UAS) Concept Maturation:</a:t>
            </a:r>
            <a:endParaRPr lang="en-US" sz="1400" dirty="0">
              <a:solidFill>
                <a:schemeClr val="tx1"/>
              </a:solidFill>
            </a:endParaRPr>
          </a:p>
          <a:p>
            <a:pPr marL="0" lvl="0" indent="0">
              <a:buNone/>
            </a:pPr>
            <a:r>
              <a:rPr lang="en-US" sz="1200" dirty="0">
                <a:solidFill>
                  <a:schemeClr val="tx1"/>
                </a:solidFill>
              </a:rPr>
              <a:t>Developed UAS Stakeholder Concept Validation External Stakeholder Engagement Plan</a:t>
            </a:r>
          </a:p>
          <a:p>
            <a:pPr marL="0" lvl="0" indent="0">
              <a:buNone/>
            </a:pPr>
            <a:r>
              <a:rPr lang="en-US" sz="1200" dirty="0" smtClean="0">
                <a:solidFill>
                  <a:schemeClr val="tx1"/>
                </a:solidFill>
              </a:rPr>
              <a:t>UAS </a:t>
            </a:r>
            <a:r>
              <a:rPr lang="en-US" sz="1200" dirty="0">
                <a:solidFill>
                  <a:schemeClr val="tx1"/>
                </a:solidFill>
              </a:rPr>
              <a:t>Concept Maturation &amp; Validation accomplishments:</a:t>
            </a:r>
          </a:p>
          <a:p>
            <a:pPr marL="182880" indent="-182880">
              <a:buClrTx/>
              <a:buFont typeface="Arial" panose="020B0604020202020204" pitchFamily="34" charset="0"/>
              <a:buChar char="•"/>
            </a:pPr>
            <a:r>
              <a:rPr lang="en-US" sz="1200" dirty="0" smtClean="0">
                <a:solidFill>
                  <a:schemeClr val="tx1"/>
                </a:solidFill>
              </a:rPr>
              <a:t>Performed </a:t>
            </a:r>
            <a:r>
              <a:rPr lang="en-US" sz="1200" dirty="0">
                <a:solidFill>
                  <a:schemeClr val="tx1"/>
                </a:solidFill>
              </a:rPr>
              <a:t>initial assessment of gaps and concept elements in need of maturation associated with the UAS </a:t>
            </a:r>
            <a:r>
              <a:rPr lang="en-US" sz="1200" dirty="0" err="1">
                <a:solidFill>
                  <a:schemeClr val="tx1"/>
                </a:solidFill>
              </a:rPr>
              <a:t>ConOps</a:t>
            </a:r>
            <a:r>
              <a:rPr lang="en-US" sz="1200" dirty="0">
                <a:solidFill>
                  <a:schemeClr val="tx1"/>
                </a:solidFill>
              </a:rPr>
              <a:t> Version 2.0 document  </a:t>
            </a:r>
          </a:p>
          <a:p>
            <a:pPr marL="182880" indent="-182880">
              <a:buClrTx/>
              <a:buFont typeface="Arial" panose="020B0604020202020204" pitchFamily="34" charset="0"/>
              <a:buChar char="•"/>
            </a:pPr>
            <a:r>
              <a:rPr lang="en-US" sz="1200" dirty="0">
                <a:solidFill>
                  <a:schemeClr val="tx1"/>
                </a:solidFill>
              </a:rPr>
              <a:t>Modified existing scenarios and created new scenarios deemed necessary through tabletop discussions with working group ATC and UAS SMEs</a:t>
            </a:r>
          </a:p>
          <a:p>
            <a:pPr marL="182880" indent="-182880">
              <a:buClrTx/>
              <a:buFont typeface="Arial" panose="020B0604020202020204" pitchFamily="34" charset="0"/>
              <a:buChar char="•"/>
            </a:pPr>
            <a:r>
              <a:rPr lang="en-US" sz="1200" dirty="0">
                <a:solidFill>
                  <a:schemeClr val="tx1"/>
                </a:solidFill>
              </a:rPr>
              <a:t>Updated initial concept level operational requirements based on scenario development/modifications and tabletop discussions with working group SMEs</a:t>
            </a:r>
          </a:p>
          <a:p>
            <a:pPr marL="182880" indent="-182880">
              <a:buClrTx/>
              <a:buFont typeface="Arial" panose="020B0604020202020204" pitchFamily="34" charset="0"/>
              <a:buChar char="•"/>
            </a:pPr>
            <a:r>
              <a:rPr lang="en-US" sz="1200" dirty="0">
                <a:solidFill>
                  <a:schemeClr val="tx1"/>
                </a:solidFill>
              </a:rPr>
              <a:t>Vetted scenarios with ATC SMEs </a:t>
            </a:r>
          </a:p>
          <a:p>
            <a:pPr marL="182880" indent="-182880">
              <a:buClrTx/>
              <a:buFont typeface="Arial" panose="020B0604020202020204" pitchFamily="34" charset="0"/>
              <a:buChar char="•"/>
            </a:pPr>
            <a:r>
              <a:rPr lang="en-US" sz="1200" dirty="0">
                <a:solidFill>
                  <a:schemeClr val="tx1"/>
                </a:solidFill>
              </a:rPr>
              <a:t>Updated concept level operational requirements based on scenario vetting sessions with ATC SMEs and other key </a:t>
            </a:r>
            <a:r>
              <a:rPr lang="en-US" sz="1200" dirty="0" smtClean="0">
                <a:solidFill>
                  <a:schemeClr val="tx1"/>
                </a:solidFill>
              </a:rPr>
              <a:t>stakeholders</a:t>
            </a:r>
          </a:p>
          <a:p>
            <a:pPr marL="0" indent="0">
              <a:buClrTx/>
              <a:buNone/>
            </a:pPr>
            <a:endParaRPr lang="en-US" sz="1200" dirty="0">
              <a:solidFill>
                <a:schemeClr val="tx1"/>
              </a:solidFill>
            </a:endParaRPr>
          </a:p>
          <a:p>
            <a:pPr marL="0" indent="0">
              <a:buNone/>
            </a:pPr>
            <a:r>
              <a:rPr lang="en-US" sz="1400" b="1" dirty="0">
                <a:solidFill>
                  <a:schemeClr val="tx1"/>
                </a:solidFill>
              </a:rPr>
              <a:t>Mid-term Timeframe 2018-2020</a:t>
            </a:r>
            <a:endParaRPr lang="en-US" sz="1400" dirty="0">
              <a:solidFill>
                <a:schemeClr val="tx1"/>
              </a:solidFill>
            </a:endParaRPr>
          </a:p>
          <a:p>
            <a:pPr marL="182880" indent="-182880">
              <a:buClrTx/>
            </a:pPr>
            <a:r>
              <a:rPr lang="en-US" sz="1200" dirty="0">
                <a:solidFill>
                  <a:schemeClr val="tx1"/>
                </a:solidFill>
              </a:rPr>
              <a:t>Conducted analysis to establish framework and assumptions for mid-term environment </a:t>
            </a:r>
          </a:p>
          <a:p>
            <a:pPr marL="182880" indent="-182880">
              <a:buClrTx/>
            </a:pPr>
            <a:r>
              <a:rPr lang="en-US" sz="1200" dirty="0">
                <a:solidFill>
                  <a:schemeClr val="tx1"/>
                </a:solidFill>
              </a:rPr>
              <a:t>Projected NAS capabilities and traffic projections </a:t>
            </a:r>
          </a:p>
          <a:p>
            <a:pPr marL="182880" indent="-182880">
              <a:buClrTx/>
            </a:pPr>
            <a:r>
              <a:rPr lang="en-US" sz="1200" dirty="0">
                <a:solidFill>
                  <a:schemeClr val="tx1"/>
                </a:solidFill>
              </a:rPr>
              <a:t>Identified mature state concept elements that may be applicable in the mid-term </a:t>
            </a:r>
          </a:p>
          <a:p>
            <a:pPr marL="182880" indent="-182880">
              <a:buClrTx/>
            </a:pPr>
            <a:r>
              <a:rPr lang="en-US" sz="1200" dirty="0">
                <a:solidFill>
                  <a:schemeClr val="tx1"/>
                </a:solidFill>
              </a:rPr>
              <a:t>Developed operational scenarios that investigated specific mid-term impacts on ATC/ATM operations</a:t>
            </a:r>
          </a:p>
          <a:p>
            <a:pPr marL="182880" indent="-182880">
              <a:buClrTx/>
            </a:pPr>
            <a:r>
              <a:rPr lang="en-US" sz="1200" dirty="0">
                <a:solidFill>
                  <a:schemeClr val="tx1"/>
                </a:solidFill>
              </a:rPr>
              <a:t>Derived initial set of operational requirements from scenario development and tabletop discussions with ATC and UAS SMEs</a:t>
            </a:r>
          </a:p>
          <a:p>
            <a:pPr marL="182880" indent="-182880">
              <a:buClrTx/>
            </a:pPr>
            <a:r>
              <a:rPr lang="en-US" sz="1200" dirty="0">
                <a:solidFill>
                  <a:schemeClr val="tx1"/>
                </a:solidFill>
              </a:rPr>
              <a:t>Vetted scenarios with ATC SMEs (other than working group SMEs) &amp; other key stakeholders</a:t>
            </a:r>
          </a:p>
          <a:p>
            <a:pPr marL="182880" indent="-182880">
              <a:buClrTx/>
            </a:pPr>
            <a:r>
              <a:rPr lang="en-US" sz="1200" dirty="0">
                <a:solidFill>
                  <a:schemeClr val="tx1"/>
                </a:solidFill>
              </a:rPr>
              <a:t>Updated operational requirements based on scenario vetting sessions with ATC SMEs &amp; other key stakeholders</a:t>
            </a:r>
          </a:p>
          <a:p>
            <a:pPr marL="0" indent="0">
              <a:buNone/>
            </a:pPr>
            <a:r>
              <a:rPr lang="en-US" sz="1200" dirty="0">
                <a:solidFill>
                  <a:schemeClr val="tx1"/>
                </a:solidFill>
              </a:rPr>
              <a:t> </a:t>
            </a:r>
          </a:p>
          <a:p>
            <a:pPr marL="0" indent="0">
              <a:buNone/>
            </a:pPr>
            <a:endParaRPr lang="en-US" sz="1200" dirty="0">
              <a:solidFill>
                <a:schemeClr val="tx1"/>
              </a:solidFill>
            </a:endParaRPr>
          </a:p>
        </p:txBody>
      </p:sp>
      <p:sp>
        <p:nvSpPr>
          <p:cNvPr id="6" name="Rectangle 2"/>
          <p:cNvSpPr>
            <a:spLocks noGrp="1" noChangeArrowheads="1"/>
          </p:cNvSpPr>
          <p:nvPr>
            <p:ph type="title"/>
          </p:nvPr>
        </p:nvSpPr>
        <p:spPr>
          <a:xfrm>
            <a:off x="142875" y="236538"/>
            <a:ext cx="8753475" cy="782637"/>
          </a:xfrm>
        </p:spPr>
        <p:txBody>
          <a:bodyPr/>
          <a:lstStyle/>
          <a:p>
            <a:pPr algn="l"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Accomplishments  </a:t>
            </a:r>
            <a:br>
              <a:rPr lang="en-US" altLang="en-US" sz="2800" dirty="0" smtClean="0"/>
            </a:br>
            <a:endParaRPr lang="en-US" altLang="en-US" sz="1600" b="0" i="1" dirty="0" smtClean="0"/>
          </a:p>
        </p:txBody>
      </p:sp>
    </p:spTree>
    <p:extLst>
      <p:ext uri="{BB962C8B-B14F-4D97-AF65-F5344CB8AC3E}">
        <p14:creationId xmlns:p14="http://schemas.microsoft.com/office/powerpoint/2010/main" val="3840376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733" y="1019175"/>
            <a:ext cx="8229600" cy="4997803"/>
          </a:xfrm>
        </p:spPr>
        <p:txBody>
          <a:bodyPr/>
          <a:lstStyle/>
          <a:p>
            <a:pPr marL="0" indent="0">
              <a:buNone/>
            </a:pPr>
            <a:r>
              <a:rPr lang="en-US" sz="1400" b="1" u="sng" dirty="0" smtClean="0">
                <a:solidFill>
                  <a:schemeClr val="tx1"/>
                </a:solidFill>
              </a:rPr>
              <a:t>Operational </a:t>
            </a:r>
            <a:r>
              <a:rPr lang="en-US" sz="1400" b="1" u="sng" dirty="0">
                <a:solidFill>
                  <a:schemeClr val="tx1"/>
                </a:solidFill>
              </a:rPr>
              <a:t>Integration Analysis</a:t>
            </a:r>
            <a:r>
              <a:rPr lang="en-US" sz="1400" dirty="0">
                <a:solidFill>
                  <a:schemeClr val="tx1"/>
                </a:solidFill>
              </a:rPr>
              <a:t>:  </a:t>
            </a:r>
          </a:p>
          <a:p>
            <a:pPr marL="182880" indent="-182880">
              <a:buClrTx/>
            </a:pPr>
            <a:r>
              <a:rPr lang="en-US" sz="1200" dirty="0">
                <a:solidFill>
                  <a:schemeClr val="tx1"/>
                </a:solidFill>
              </a:rPr>
              <a:t>Developed operational representation of operational changes to reduce potential risk when implementing mid-term enhancements / capabilities / initiatives</a:t>
            </a:r>
          </a:p>
          <a:p>
            <a:pPr marL="182880" indent="-182880">
              <a:buClrTx/>
            </a:pPr>
            <a:r>
              <a:rPr lang="en-US" sz="1200" dirty="0">
                <a:solidFill>
                  <a:schemeClr val="tx1"/>
                </a:solidFill>
              </a:rPr>
              <a:t>Performed and documented operational integration analysis/vetting using scenarios for several phases of flight and the NSIP Alpha and Bravo segments.  Was conducted with SMEs for En Route, TRACON, Oceanic and En Route Cruise Flight Operations. Analysis</a:t>
            </a:r>
          </a:p>
          <a:p>
            <a:pPr marL="182880" indent="-182880">
              <a:buClrTx/>
            </a:pPr>
            <a:r>
              <a:rPr lang="en-US" sz="1200" dirty="0">
                <a:solidFill>
                  <a:schemeClr val="tx1"/>
                </a:solidFill>
              </a:rPr>
              <a:t>Illustrated mid-term capability interactions</a:t>
            </a:r>
          </a:p>
          <a:p>
            <a:pPr marL="182880" indent="-182880">
              <a:buClrTx/>
            </a:pPr>
            <a:r>
              <a:rPr lang="en-US" sz="1200" dirty="0">
                <a:solidFill>
                  <a:schemeClr val="tx1"/>
                </a:solidFill>
              </a:rPr>
              <a:t>Identified key integration and interoperability risk areas (holes, gaps, opportunities)</a:t>
            </a:r>
          </a:p>
          <a:p>
            <a:pPr marL="182880" indent="-182880">
              <a:buClrTx/>
            </a:pPr>
            <a:r>
              <a:rPr lang="en-US" sz="1200" dirty="0">
                <a:solidFill>
                  <a:schemeClr val="tx1"/>
                </a:solidFill>
              </a:rPr>
              <a:t>Developed potential mitigations for the identified potential risk</a:t>
            </a:r>
          </a:p>
          <a:p>
            <a:pPr marL="182880" indent="-182880">
              <a:buClrTx/>
            </a:pPr>
            <a:r>
              <a:rPr lang="en-US" sz="1200" dirty="0">
                <a:solidFill>
                  <a:schemeClr val="tx1"/>
                </a:solidFill>
              </a:rPr>
              <a:t>Utilized this program methodology to establish a baseline for assessing future </a:t>
            </a:r>
            <a:r>
              <a:rPr lang="en-US" sz="1200" dirty="0" smtClean="0">
                <a:solidFill>
                  <a:schemeClr val="tx1"/>
                </a:solidFill>
              </a:rPr>
              <a:t>changes</a:t>
            </a:r>
          </a:p>
          <a:p>
            <a:pPr marL="0" indent="0">
              <a:buClrTx/>
              <a:buNone/>
            </a:pPr>
            <a:endParaRPr lang="en-US" sz="1200" dirty="0">
              <a:solidFill>
                <a:schemeClr val="tx1"/>
              </a:solidFill>
            </a:endParaRPr>
          </a:p>
          <a:p>
            <a:pPr marL="0" indent="0">
              <a:buNone/>
            </a:pPr>
            <a:r>
              <a:rPr lang="en-US" sz="1400" b="1" u="sng" dirty="0">
                <a:solidFill>
                  <a:schemeClr val="tx1"/>
                </a:solidFill>
              </a:rPr>
              <a:t>National Special Activity Airspace (NSAAP):  </a:t>
            </a:r>
            <a:endParaRPr lang="en-US" sz="1400" dirty="0">
              <a:solidFill>
                <a:schemeClr val="tx1"/>
              </a:solidFill>
            </a:endParaRPr>
          </a:p>
          <a:p>
            <a:pPr marL="182880" indent="-182880">
              <a:buClrTx/>
            </a:pPr>
            <a:r>
              <a:rPr lang="en-US" sz="1200" dirty="0">
                <a:solidFill>
                  <a:schemeClr val="tx1"/>
                </a:solidFill>
              </a:rPr>
              <a:t>Developed NSAAP Strategic Plan and Multi-Year Project Plan once leadership of NSAAP was transitioned to AJV-7 (2013).</a:t>
            </a:r>
          </a:p>
          <a:p>
            <a:pPr marL="182880" indent="-182880">
              <a:buClrTx/>
            </a:pPr>
            <a:r>
              <a:rPr lang="en-US" sz="1200" dirty="0">
                <a:solidFill>
                  <a:schemeClr val="tx1"/>
                </a:solidFill>
              </a:rPr>
              <a:t>Conducted analysis of project artifacts at time of leadership change</a:t>
            </a:r>
          </a:p>
          <a:p>
            <a:pPr marL="182880" indent="-182880">
              <a:buClrTx/>
            </a:pPr>
            <a:r>
              <a:rPr lang="en-US" sz="1200" dirty="0">
                <a:solidFill>
                  <a:schemeClr val="tx1"/>
                </a:solidFill>
              </a:rPr>
              <a:t>Initiated shortfall analyses and </a:t>
            </a:r>
            <a:r>
              <a:rPr lang="en-US" sz="1200" dirty="0" err="1">
                <a:solidFill>
                  <a:schemeClr val="tx1"/>
                </a:solidFill>
              </a:rPr>
              <a:t>ConUse</a:t>
            </a:r>
            <a:r>
              <a:rPr lang="en-US" sz="1200" dirty="0">
                <a:solidFill>
                  <a:schemeClr val="tx1"/>
                </a:solidFill>
              </a:rPr>
              <a:t> development, and maturation activities</a:t>
            </a:r>
          </a:p>
          <a:p>
            <a:pPr marL="182880" indent="-182880">
              <a:buClrTx/>
            </a:pPr>
            <a:r>
              <a:rPr lang="en-US" sz="1200" dirty="0">
                <a:solidFill>
                  <a:schemeClr val="tx1"/>
                </a:solidFill>
              </a:rPr>
              <a:t>Identified requirements gaps between NSAAP and other ongoing activities</a:t>
            </a:r>
          </a:p>
          <a:p>
            <a:pPr marL="182880" indent="-182880">
              <a:buClrTx/>
            </a:pPr>
            <a:r>
              <a:rPr lang="en-US" sz="1200" dirty="0">
                <a:solidFill>
                  <a:schemeClr val="tx1"/>
                </a:solidFill>
              </a:rPr>
              <a:t>Developed “As is” case and identified the shortfalls for ERAM-SAA Integration for ERAM Sector Enhancement</a:t>
            </a:r>
          </a:p>
          <a:p>
            <a:pPr marL="182880" indent="-182880">
              <a:buClrTx/>
            </a:pPr>
            <a:r>
              <a:rPr lang="en-US" sz="1200" dirty="0">
                <a:solidFill>
                  <a:schemeClr val="tx1"/>
                </a:solidFill>
              </a:rPr>
              <a:t>Developed SAA-ATM Integration Shortfalls </a:t>
            </a:r>
          </a:p>
          <a:p>
            <a:pPr marL="182880" indent="-182880">
              <a:buClrTx/>
            </a:pPr>
            <a:r>
              <a:rPr lang="en-US" sz="1200" dirty="0">
                <a:solidFill>
                  <a:schemeClr val="tx1"/>
                </a:solidFill>
              </a:rPr>
              <a:t>Provided SAMS-ERAM integration options/recommendations for ERAM Sector Enhancement</a:t>
            </a:r>
          </a:p>
          <a:p>
            <a:pPr marL="182880" indent="-182880">
              <a:buClrTx/>
            </a:pPr>
            <a:r>
              <a:rPr lang="en-US" sz="1200" dirty="0">
                <a:solidFill>
                  <a:schemeClr val="tx1"/>
                </a:solidFill>
              </a:rPr>
              <a:t>Continued shortfall analysis and operational scenario development activities for other operational domains  </a:t>
            </a:r>
          </a:p>
          <a:p>
            <a:pPr marL="182880" indent="-182880">
              <a:buClrTx/>
            </a:pPr>
            <a:r>
              <a:rPr lang="en-US" sz="1200" dirty="0">
                <a:solidFill>
                  <a:schemeClr val="tx1"/>
                </a:solidFill>
              </a:rPr>
              <a:t>Identified new requirements for SAMS </a:t>
            </a:r>
          </a:p>
          <a:p>
            <a:pPr marL="182880" indent="-182880">
              <a:buClrTx/>
            </a:pPr>
            <a:r>
              <a:rPr lang="en-US" sz="1200" dirty="0">
                <a:solidFill>
                  <a:schemeClr val="tx1"/>
                </a:solidFill>
              </a:rPr>
              <a:t>Briefed the National Customer Forum on current and planned activities </a:t>
            </a:r>
          </a:p>
          <a:p>
            <a:pPr marL="0" indent="0">
              <a:buNone/>
            </a:pPr>
            <a:r>
              <a:rPr lang="en-US" sz="1200" dirty="0" smtClean="0">
                <a:solidFill>
                  <a:schemeClr val="tx1"/>
                </a:solidFill>
              </a:rPr>
              <a:t>.</a:t>
            </a:r>
            <a:endParaRPr lang="en-US" sz="1200" dirty="0">
              <a:solidFill>
                <a:schemeClr val="tx1"/>
              </a:solidFill>
            </a:endParaRPr>
          </a:p>
          <a:p>
            <a:pPr marL="0" indent="0">
              <a:buNone/>
            </a:pPr>
            <a:endParaRPr lang="en-US" sz="1200" dirty="0"/>
          </a:p>
        </p:txBody>
      </p:sp>
      <p:sp>
        <p:nvSpPr>
          <p:cNvPr id="4" name="Rectangle 2"/>
          <p:cNvSpPr>
            <a:spLocks noGrp="1" noChangeArrowheads="1"/>
          </p:cNvSpPr>
          <p:nvPr>
            <p:ph type="title"/>
          </p:nvPr>
        </p:nvSpPr>
        <p:spPr>
          <a:xfrm>
            <a:off x="142875" y="236538"/>
            <a:ext cx="8753475" cy="782637"/>
          </a:xfrm>
        </p:spPr>
        <p:txBody>
          <a:bodyPr/>
          <a:lstStyle/>
          <a:p>
            <a:pPr algn="l" eaLnBrk="1" hangingPunct="1"/>
            <a:r>
              <a:rPr lang="en-US" altLang="en-US" sz="2800" dirty="0" smtClean="0"/>
              <a:t>Operations Concept </a:t>
            </a:r>
            <a:r>
              <a:rPr lang="en-US" altLang="en-US" sz="2800" dirty="0"/>
              <a:t/>
            </a:r>
            <a:br>
              <a:rPr lang="en-US" altLang="en-US" sz="2800" dirty="0"/>
            </a:br>
            <a:r>
              <a:rPr lang="en-US" altLang="en-US" sz="2800" dirty="0" smtClean="0"/>
              <a:t>Development &amp; Infrastructure - Accomplishments  </a:t>
            </a:r>
            <a:br>
              <a:rPr lang="en-US" altLang="en-US" sz="2800" dirty="0" smtClean="0"/>
            </a:br>
            <a:endParaRPr lang="en-US" altLang="en-US" sz="1600" b="0" i="1" dirty="0" smtClean="0"/>
          </a:p>
        </p:txBody>
      </p:sp>
    </p:spTree>
    <p:extLst>
      <p:ext uri="{BB962C8B-B14F-4D97-AF65-F5344CB8AC3E}">
        <p14:creationId xmlns:p14="http://schemas.microsoft.com/office/powerpoint/2010/main" val="396909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1C763E-8581-4797-8381-7889CBEE78EA}"/>
</file>

<file path=customXml/itemProps2.xml><?xml version="1.0" encoding="utf-8"?>
<ds:datastoreItem xmlns:ds="http://schemas.openxmlformats.org/officeDocument/2006/customXml" ds:itemID="{4DA0A3FD-0FB5-4917-8955-9C0D8D041544}"/>
</file>

<file path=customXml/itemProps3.xml><?xml version="1.0" encoding="utf-8"?>
<ds:datastoreItem xmlns:ds="http://schemas.openxmlformats.org/officeDocument/2006/customXml" ds:itemID="{BB9D7DDA-04F9-4781-879C-28F881164F31}"/>
</file>

<file path=docProps/app.xml><?xml version="1.0" encoding="utf-8"?>
<Properties xmlns="http://schemas.openxmlformats.org/officeDocument/2006/extended-properties" xmlns:vt="http://schemas.openxmlformats.org/officeDocument/2006/docPropsVTypes">
  <TotalTime>7463</TotalTime>
  <Words>1781</Words>
  <Application>Microsoft Office PowerPoint</Application>
  <PresentationFormat>On-screen Show (4:3)</PresentationFormat>
  <Paragraphs>451</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Research, Engineering and Development Advisory Committee (REDAC) NASOps Winter 2015 Review</vt:lpstr>
      <vt:lpstr>PowerPoint Presentation</vt:lpstr>
      <vt:lpstr>AJV-7 Organizational Relationships</vt:lpstr>
      <vt:lpstr>AJV-7 Organizational Framework </vt:lpstr>
      <vt:lpstr>Operations Concept  Development &amp; Infrastructure - ATDP   </vt:lpstr>
      <vt:lpstr>Operations Concept  Development &amp; Infrastructure - ATDP   </vt:lpstr>
      <vt:lpstr>Operations Concept  Development &amp; Infrastructure - ATDP   </vt:lpstr>
      <vt:lpstr>Operations Concept  Development &amp; Infrastructure - Accomplishments   </vt:lpstr>
      <vt:lpstr>Operations Concept  Development &amp; Infrastructure - Accomplishments   </vt:lpstr>
      <vt:lpstr>PowerPoint Presentation</vt:lpstr>
      <vt:lpstr>PowerPoint Presentation</vt:lpstr>
      <vt:lpstr>Questions?</vt:lpstr>
      <vt:lpstr>BACK UP</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TASC Inc.</cp:lastModifiedBy>
  <cp:revision>93</cp:revision>
  <dcterms:created xsi:type="dcterms:W3CDTF">2011-05-05T22:04:56Z</dcterms:created>
  <dcterms:modified xsi:type="dcterms:W3CDTF">2015-02-18T17:50:09Z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