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87" r:id="rId5"/>
    <p:sldId id="418" r:id="rId6"/>
    <p:sldId id="388" r:id="rId7"/>
    <p:sldId id="421" r:id="rId8"/>
    <p:sldId id="422" r:id="rId9"/>
    <p:sldId id="424" r:id="rId10"/>
    <p:sldId id="403" r:id="rId11"/>
    <p:sldId id="390" r:id="rId12"/>
    <p:sldId id="419" r:id="rId13"/>
    <p:sldId id="395" r:id="rId14"/>
    <p:sldId id="396" r:id="rId15"/>
    <p:sldId id="398" r:id="rId16"/>
    <p:sldId id="416" r:id="rId17"/>
    <p:sldId id="413" r:id="rId18"/>
    <p:sldId id="417" r:id="rId19"/>
    <p:sldId id="420" r:id="rId20"/>
    <p:sldId id="399" r:id="rId21"/>
    <p:sldId id="400" r:id="rId22"/>
    <p:sldId id="414" r:id="rId23"/>
  </p:sldIdLst>
  <p:sldSz cx="9144000" cy="6858000" type="screen4x3"/>
  <p:notesSz cx="6858000" cy="9144000"/>
  <p:defaultTextStyle>
    <a:defPPr>
      <a:defRPr lang="en-US"/>
    </a:defPPr>
    <a:lvl1pPr marL="0" algn="l" defTabSz="913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2" algn="l" defTabSz="913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9" algn="l" defTabSz="913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5" algn="l" defTabSz="913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32" algn="l" defTabSz="913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16" algn="l" defTabSz="913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04" algn="l" defTabSz="913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88" algn="l" defTabSz="913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n CTR Hadian" initials="JPH" lastIdx="7" clrIdx="0"/>
  <p:cmAuthor id="1" name="Dell" initials="D" lastIdx="0" clrIdx="1"/>
  <p:cmAuthor id="2" name="Mark Weadon" initials="M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/>
  </p:normalViewPr>
  <p:slideViewPr>
    <p:cSldViewPr>
      <p:cViewPr>
        <p:scale>
          <a:sx n="90" d="100"/>
          <a:sy n="9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6A278403-6B18-469F-A13B-F5A3FE4275DB}" type="datetimeFigureOut">
              <a:rPr lang="en-US" smtClean="0"/>
              <a:t>3/8/2015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39451D6E-745F-48EC-8A17-DF3F9A72A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40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7200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7200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r">
              <a:defRPr sz="1200"/>
            </a:lvl1pPr>
          </a:lstStyle>
          <a:p>
            <a:fld id="{BF5A64F6-2343-433B-881D-B166A3F65CD5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2625"/>
            <a:ext cx="4578350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701" rIns="91400" bIns="4570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3"/>
            <a:ext cx="5486400" cy="4114798"/>
          </a:xfrm>
          <a:prstGeom prst="rect">
            <a:avLst/>
          </a:prstGeom>
        </p:spPr>
        <p:txBody>
          <a:bodyPr vert="horz" lIns="91400" tIns="45701" rIns="91400" bIns="457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7200"/>
          </a:xfrm>
          <a:prstGeom prst="rect">
            <a:avLst/>
          </a:prstGeom>
        </p:spPr>
        <p:txBody>
          <a:bodyPr vert="horz" lIns="91400" tIns="45701" rIns="91400" bIns="4570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7200"/>
          </a:xfrm>
          <a:prstGeom prst="rect">
            <a:avLst/>
          </a:prstGeom>
        </p:spPr>
        <p:txBody>
          <a:bodyPr vert="horz" lIns="91400" tIns="45701" rIns="91400" bIns="45701" rtlCol="0" anchor="b"/>
          <a:lstStyle>
            <a:lvl1pPr algn="r">
              <a:defRPr sz="1200"/>
            </a:lvl1pPr>
          </a:lstStyle>
          <a:p>
            <a:fld id="{1BA37542-D4EA-4D54-B33A-6BCA2C88D3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1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2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9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5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2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6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4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8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5296-8CB7-4B97-90F5-B0155CCE7F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2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5296-8CB7-4B97-90F5-B0155CCE7F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2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5296-8CB7-4B97-90F5-B0155CCE7F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2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5296-8CB7-4B97-90F5-B0155CCE7F1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2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2625"/>
            <a:ext cx="4578350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C565-E68E-46FE-8277-9C2CD9FEB7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6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2625"/>
            <a:ext cx="4578350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C565-E68E-46FE-8277-9C2CD9FEB7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6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2625"/>
            <a:ext cx="4578350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C565-E68E-46FE-8277-9C2CD9FEB7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66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2625"/>
            <a:ext cx="4578350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C565-E68E-46FE-8277-9C2CD9FEB7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6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2625"/>
            <a:ext cx="4578350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C565-E68E-46FE-8277-9C2CD9FEB7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6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AA_NG_PPT_01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40911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9" y="3505203"/>
            <a:ext cx="1636712" cy="365125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EB4E3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FF494-5E9C-4CEA-9218-FC23CD8B4029}" type="datetime1">
              <a:rPr lang="en-US" sz="1000" smtClean="0"/>
              <a:t>3/8/2015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847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9C091-B3BE-4B8D-8A53-01AB8B2B7A61}" type="datetime1">
              <a:rPr lang="en-US" smtClean="0">
                <a:cs typeface="Arial" charset="0"/>
              </a:rPr>
              <a:t>3/8/2015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586E3-2CD6-46D5-A6F1-99891E4D2D3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3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0F0C86-C132-4C73-A9EA-9572E17C3128}" type="datetime1">
              <a:rPr lang="en-US" smtClean="0">
                <a:cs typeface="Arial" charset="0"/>
              </a:rPr>
              <a:t>3/8/2015</a:t>
            </a:fld>
            <a:endParaRPr lang="en-US" dirty="0"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B3D09-AB5B-43AF-A63F-DD1E010697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0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72" indent="0">
              <a:buNone/>
              <a:defRPr sz="1800" b="1"/>
            </a:lvl3pPr>
            <a:lvl4pPr marL="1370959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2" indent="0">
              <a:buNone/>
              <a:defRPr sz="1600" b="1"/>
            </a:lvl6pPr>
            <a:lvl7pPr marL="2741916" indent="0">
              <a:buNone/>
              <a:defRPr sz="1600" b="1"/>
            </a:lvl7pPr>
            <a:lvl8pPr marL="3198904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72" indent="0">
              <a:buNone/>
              <a:defRPr sz="1800" b="1"/>
            </a:lvl3pPr>
            <a:lvl4pPr marL="1370959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2" indent="0">
              <a:buNone/>
              <a:defRPr sz="1600" b="1"/>
            </a:lvl6pPr>
            <a:lvl7pPr marL="2741916" indent="0">
              <a:buNone/>
              <a:defRPr sz="1600" b="1"/>
            </a:lvl7pPr>
            <a:lvl8pPr marL="3198904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124443-713E-4324-9594-CE412BDFDC8A}" type="datetime1">
              <a:rPr lang="en-US" smtClean="0">
                <a:cs typeface="Arial" charset="0"/>
              </a:rPr>
              <a:t>3/8/2015</a:t>
            </a:fld>
            <a:endParaRPr lang="en-US" dirty="0"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C0A49-9232-41DE-9B70-AB08097800F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44BA2-49B0-4374-844C-3EFC2CA34D6A}" type="datetime1">
              <a:rPr lang="en-US" smtClean="0">
                <a:cs typeface="Arial" charset="0"/>
              </a:rPr>
              <a:t>3/8/2015</a:t>
            </a:fld>
            <a:endParaRPr lang="en-US" dirty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72E6A2-240F-42AB-9080-B41DECB315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8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520B5-3DFF-47A1-B324-1A75FEE9FB89}" type="datetime1">
              <a:rPr lang="en-US" smtClean="0">
                <a:cs typeface="Arial" charset="0"/>
              </a:rPr>
              <a:t>3/8/2015</a:t>
            </a:fld>
            <a:endParaRPr lang="en-US" dirty="0"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C64D0-AB5E-410C-A809-06FD67AA5A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72" indent="0">
              <a:buNone/>
              <a:defRPr sz="1000"/>
            </a:lvl3pPr>
            <a:lvl4pPr marL="1370959" indent="0">
              <a:buNone/>
              <a:defRPr sz="900"/>
            </a:lvl4pPr>
            <a:lvl5pPr marL="1827945" indent="0">
              <a:buNone/>
              <a:defRPr sz="900"/>
            </a:lvl5pPr>
            <a:lvl6pPr marL="2284932" indent="0">
              <a:buNone/>
              <a:defRPr sz="900"/>
            </a:lvl6pPr>
            <a:lvl7pPr marL="2741916" indent="0">
              <a:buNone/>
              <a:defRPr sz="900"/>
            </a:lvl7pPr>
            <a:lvl8pPr marL="3198904" indent="0">
              <a:buNone/>
              <a:defRPr sz="900"/>
            </a:lvl8pPr>
            <a:lvl9pPr marL="36558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76A5D-E95E-4E78-BB73-30B4B90DABA8}" type="datetime1">
              <a:rPr lang="en-US" smtClean="0">
                <a:cs typeface="Arial" charset="0"/>
              </a:rPr>
              <a:t>3/8/2015</a:t>
            </a:fld>
            <a:endParaRPr lang="en-US" dirty="0"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EA219-7D4F-4FBD-A857-036FDC91FED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8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 vert="horz" wrap="square" lIns="91397" tIns="45698" rIns="91397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0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ctr" defTabSz="456986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6986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6986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6986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6986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6986" algn="ctr" defTabSz="456986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3972" algn="ctr" defTabSz="456986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0959" algn="ctr" defTabSz="456986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7945" algn="ctr" defTabSz="456986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739" indent="-342739" algn="l" defTabSz="456986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602" indent="-285616" algn="l" defTabSz="456986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2466" indent="-228492" algn="l" defTabSz="456986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599451" indent="-228492" algn="l" defTabSz="456986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6438" indent="-228492" algn="l" defTabSz="456986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3424" indent="-228492" algn="l" defTabSz="4569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11" indent="-228492" algn="l" defTabSz="4569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96" indent="-228492" algn="l" defTabSz="4569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82" indent="-228492" algn="l" defTabSz="4569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a.gov/nextgen/snapshots/gui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758298" y="1524000"/>
            <a:ext cx="7772400" cy="1123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REDAC NAS Operations Subcommittee, Weather Performance Requirements Validation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58302" y="2746466"/>
            <a:ext cx="7772401" cy="7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None/>
              <a:defRPr sz="2000" b="1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  <a:cs typeface="Arial" charset="0"/>
              </a:rPr>
              <a:t>10 March 2015</a:t>
            </a:r>
          </a:p>
        </p:txBody>
      </p:sp>
    </p:spTree>
    <p:extLst>
      <p:ext uri="{BB962C8B-B14F-4D97-AF65-F5344CB8AC3E}">
        <p14:creationId xmlns:p14="http://schemas.microsoft.com/office/powerpoint/2010/main" val="16351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Purpose </a:t>
            </a:r>
            <a:r>
              <a:rPr lang="en-US" sz="2400" dirty="0" smtClean="0"/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Weather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Performance Requirements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Validation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4"/>
            <a:ext cx="8686800" cy="4525963"/>
          </a:xfrm>
        </p:spPr>
        <p:txBody>
          <a:bodyPr/>
          <a:lstStyle/>
          <a:p>
            <a:r>
              <a:rPr lang="en-US" sz="1800" dirty="0" smtClean="0">
                <a:solidFill>
                  <a:srgbClr val="17375E"/>
                </a:solidFill>
              </a:rPr>
              <a:t>The </a:t>
            </a:r>
            <a:r>
              <a:rPr lang="en-US" sz="1800" dirty="0">
                <a:solidFill>
                  <a:srgbClr val="17375E"/>
                </a:solidFill>
              </a:rPr>
              <a:t>FAA established a goal to develop firm mid-term performance requirements for enhanced weather information </a:t>
            </a:r>
            <a:endParaRPr lang="en-US" sz="1800" dirty="0" smtClean="0">
              <a:solidFill>
                <a:srgbClr val="17375E"/>
              </a:solidFill>
            </a:endParaRPr>
          </a:p>
          <a:p>
            <a:r>
              <a:rPr lang="en-US" sz="1800" dirty="0" smtClean="0">
                <a:solidFill>
                  <a:srgbClr val="17375E"/>
                </a:solidFill>
              </a:rPr>
              <a:t>Process </a:t>
            </a:r>
            <a:r>
              <a:rPr lang="en-US" sz="1800" dirty="0">
                <a:solidFill>
                  <a:srgbClr val="17375E"/>
                </a:solidFill>
              </a:rPr>
              <a:t>follows a </a:t>
            </a:r>
            <a:r>
              <a:rPr lang="en-US" sz="1800" dirty="0" smtClean="0">
                <a:solidFill>
                  <a:srgbClr val="17375E"/>
                </a:solidFill>
              </a:rPr>
              <a:t>requirements </a:t>
            </a:r>
            <a:r>
              <a:rPr lang="en-US" sz="1800" dirty="0">
                <a:solidFill>
                  <a:srgbClr val="17375E"/>
                </a:solidFill>
              </a:rPr>
              <a:t>development process</a:t>
            </a:r>
            <a:r>
              <a:rPr lang="en-US" sz="1800" dirty="0" smtClean="0">
                <a:solidFill>
                  <a:srgbClr val="17375E"/>
                </a:solidFill>
              </a:rPr>
              <a:t>.</a:t>
            </a:r>
            <a:r>
              <a:rPr lang="en-US" sz="1800" baseline="30000" dirty="0">
                <a:solidFill>
                  <a:srgbClr val="17375E"/>
                </a:solidFill>
              </a:rPr>
              <a:t> </a:t>
            </a:r>
            <a:r>
              <a:rPr lang="en-US" sz="1800" baseline="30000" dirty="0" smtClean="0">
                <a:solidFill>
                  <a:srgbClr val="17375E"/>
                </a:solidFill>
              </a:rPr>
              <a:t>1</a:t>
            </a:r>
            <a:endParaRPr lang="en-US" sz="1800" dirty="0">
              <a:solidFill>
                <a:srgbClr val="17375E"/>
              </a:solidFill>
            </a:endParaRPr>
          </a:p>
          <a:p>
            <a:pPr lvl="1"/>
            <a:r>
              <a:rPr lang="en-US" sz="1600" dirty="0" smtClean="0">
                <a:solidFill>
                  <a:srgbClr val="17375E"/>
                </a:solidFill>
              </a:rPr>
              <a:t>Functional </a:t>
            </a:r>
            <a:r>
              <a:rPr lang="en-US" sz="1600" dirty="0">
                <a:solidFill>
                  <a:srgbClr val="17375E"/>
                </a:solidFill>
              </a:rPr>
              <a:t>requirements </a:t>
            </a:r>
            <a:r>
              <a:rPr lang="en-US" sz="1600" dirty="0" smtClean="0">
                <a:solidFill>
                  <a:srgbClr val="17375E"/>
                </a:solidFill>
              </a:rPr>
              <a:t>for weather are </a:t>
            </a:r>
            <a:r>
              <a:rPr lang="en-US" sz="1600" dirty="0">
                <a:solidFill>
                  <a:srgbClr val="17375E"/>
                </a:solidFill>
              </a:rPr>
              <a:t>developed </a:t>
            </a:r>
            <a:r>
              <a:rPr lang="en-US" sz="1600" dirty="0" smtClean="0">
                <a:solidFill>
                  <a:srgbClr val="17375E"/>
                </a:solidFill>
              </a:rPr>
              <a:t>from analysis of the </a:t>
            </a:r>
            <a:r>
              <a:rPr lang="en-US" sz="1600" dirty="0">
                <a:solidFill>
                  <a:srgbClr val="17375E"/>
                </a:solidFill>
              </a:rPr>
              <a:t>Mid-Term </a:t>
            </a:r>
            <a:r>
              <a:rPr lang="en-US" sz="1600" dirty="0" smtClean="0">
                <a:solidFill>
                  <a:srgbClr val="17375E"/>
                </a:solidFill>
              </a:rPr>
              <a:t>ConOps, NSIP, and OWNA</a:t>
            </a:r>
            <a:r>
              <a:rPr lang="en-US" sz="1600" baseline="30000" dirty="0" smtClean="0">
                <a:solidFill>
                  <a:srgbClr val="17375E"/>
                </a:solidFill>
              </a:rPr>
              <a:t>2</a:t>
            </a:r>
            <a:endParaRPr lang="en-US" sz="1600" dirty="0">
              <a:solidFill>
                <a:srgbClr val="17375E"/>
              </a:solidFill>
            </a:endParaRPr>
          </a:p>
          <a:p>
            <a:pPr lvl="1"/>
            <a:r>
              <a:rPr lang="en-US" sz="1600" dirty="0">
                <a:solidFill>
                  <a:srgbClr val="17375E"/>
                </a:solidFill>
              </a:rPr>
              <a:t>Preliminary performance requirements </a:t>
            </a:r>
            <a:r>
              <a:rPr lang="en-US" sz="1600" dirty="0" smtClean="0">
                <a:solidFill>
                  <a:srgbClr val="17375E"/>
                </a:solidFill>
              </a:rPr>
              <a:t>from information provided by stakeholders.</a:t>
            </a:r>
          </a:p>
          <a:p>
            <a:pPr lvl="1"/>
            <a:r>
              <a:rPr lang="en-US" sz="1600" dirty="0" smtClean="0">
                <a:solidFill>
                  <a:srgbClr val="17375E"/>
                </a:solidFill>
              </a:rPr>
              <a:t>Final </a:t>
            </a:r>
            <a:r>
              <a:rPr lang="en-US" sz="1600" dirty="0">
                <a:solidFill>
                  <a:srgbClr val="17375E"/>
                </a:solidFill>
              </a:rPr>
              <a:t>performance requirements are </a:t>
            </a:r>
            <a:r>
              <a:rPr lang="en-US" sz="1600" dirty="0" smtClean="0">
                <a:solidFill>
                  <a:srgbClr val="17375E"/>
                </a:solidFill>
              </a:rPr>
              <a:t>validated </a:t>
            </a:r>
            <a:r>
              <a:rPr lang="en-US" sz="1600" dirty="0">
                <a:solidFill>
                  <a:srgbClr val="17375E"/>
                </a:solidFill>
              </a:rPr>
              <a:t>through modeling and </a:t>
            </a:r>
            <a:r>
              <a:rPr lang="en-US" sz="1600" dirty="0" smtClean="0">
                <a:solidFill>
                  <a:srgbClr val="17375E"/>
                </a:solidFill>
              </a:rPr>
              <a:t>simulation of operations.</a:t>
            </a:r>
          </a:p>
          <a:p>
            <a:r>
              <a:rPr lang="en-US" sz="1800" dirty="0" smtClean="0">
                <a:solidFill>
                  <a:srgbClr val="17375E"/>
                </a:solidFill>
              </a:rPr>
              <a:t>Weather </a:t>
            </a:r>
            <a:r>
              <a:rPr lang="en-US" sz="1800" dirty="0">
                <a:solidFill>
                  <a:srgbClr val="17375E"/>
                </a:solidFill>
              </a:rPr>
              <a:t>p</a:t>
            </a:r>
            <a:r>
              <a:rPr lang="en-US" sz="1800" dirty="0" smtClean="0">
                <a:solidFill>
                  <a:srgbClr val="17375E"/>
                </a:solidFill>
              </a:rPr>
              <a:t>erformance </a:t>
            </a:r>
            <a:r>
              <a:rPr lang="en-US" sz="1800" dirty="0">
                <a:solidFill>
                  <a:srgbClr val="17375E"/>
                </a:solidFill>
              </a:rPr>
              <a:t>r</a:t>
            </a:r>
            <a:r>
              <a:rPr lang="en-US" sz="1800" dirty="0" smtClean="0">
                <a:solidFill>
                  <a:srgbClr val="17375E"/>
                </a:solidFill>
              </a:rPr>
              <a:t>equirements </a:t>
            </a:r>
            <a:r>
              <a:rPr lang="en-US" sz="1800" dirty="0">
                <a:solidFill>
                  <a:srgbClr val="17375E"/>
                </a:solidFill>
              </a:rPr>
              <a:t>should be representative of their “point-of-diminishing-return” of NAS performance </a:t>
            </a:r>
            <a:r>
              <a:rPr lang="en-US" sz="1800" dirty="0" smtClean="0">
                <a:solidFill>
                  <a:srgbClr val="17375E"/>
                </a:solidFill>
              </a:rPr>
              <a:t>improvements</a:t>
            </a:r>
            <a:r>
              <a:rPr lang="en-US" sz="2000" dirty="0" smtClean="0">
                <a:solidFill>
                  <a:srgbClr val="17375E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rgbClr val="17375E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</p:spPr>
        <p:txBody>
          <a:bodyPr/>
          <a:lstStyle/>
          <a:p>
            <a:pPr>
              <a:defRPr/>
            </a:pPr>
            <a:fld id="{A3E586E3-2CD6-46D5-A6F1-99891E4D2D38}" type="slidenum">
              <a:rPr lang="en-US" smtClean="0">
                <a:cs typeface="Arial" charset="0"/>
              </a:rPr>
              <a:pPr>
                <a:defRPr/>
              </a:pPr>
              <a:t>10</a:t>
            </a:fld>
            <a:endParaRPr lang="en-US" dirty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867400"/>
            <a:ext cx="56354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baseline="30000" dirty="0" smtClean="0">
                <a:latin typeface="+mn-lt"/>
                <a:cs typeface="Calibri" pitchFamily="34" charset="0"/>
              </a:rPr>
              <a:t>1 </a:t>
            </a:r>
            <a:r>
              <a:rPr lang="en-US" sz="1100" b="0" dirty="0" smtClean="0">
                <a:latin typeface="+mn-lt"/>
                <a:cs typeface="Calibri" pitchFamily="34" charset="0"/>
              </a:rPr>
              <a:t>FAA, “NAS Lifecycle Planning (NLP) Project Level Agreement (PLA) Systems Development – New ATM Requirements – Weather Transition Fiscal Year 2013.”</a:t>
            </a:r>
          </a:p>
          <a:p>
            <a:r>
              <a:rPr lang="en-US" sz="1100" baseline="30000" dirty="0" smtClean="0">
                <a:cs typeface="Calibri" pitchFamily="34" charset="0"/>
              </a:rPr>
              <a:t>2 </a:t>
            </a:r>
            <a:r>
              <a:rPr lang="en-US" sz="1100" dirty="0" smtClean="0">
                <a:cs typeface="Calibri" pitchFamily="34" charset="0"/>
              </a:rPr>
              <a:t>Fronzak</a:t>
            </a:r>
            <a:r>
              <a:rPr lang="en-US" sz="1100" dirty="0">
                <a:cs typeface="Calibri" pitchFamily="34" charset="0"/>
              </a:rPr>
              <a:t>, Matt, McKnight, Claudia </a:t>
            </a:r>
            <a:r>
              <a:rPr lang="en-US" sz="1100" dirty="0" smtClean="0">
                <a:cs typeface="Calibri" pitchFamily="34" charset="0"/>
              </a:rPr>
              <a:t>(MITRE </a:t>
            </a:r>
            <a:r>
              <a:rPr lang="en-US" sz="1100" dirty="0">
                <a:cs typeface="Calibri" pitchFamily="34" charset="0"/>
              </a:rPr>
              <a:t>CAASD), “Results from the OWNA of Weather Dependent Increments from the NSIP Version 5.0,” June 2014.</a:t>
            </a:r>
            <a:endParaRPr lang="en-US" sz="1100" baseline="30000" dirty="0">
              <a:cs typeface="Calibri" pitchFamily="34" charset="0"/>
            </a:endParaRPr>
          </a:p>
          <a:p>
            <a:pPr>
              <a:buNone/>
            </a:pPr>
            <a:endParaRPr lang="en-US" sz="1100" b="0" dirty="0"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Scope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Weather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Performance Requirements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Validation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4"/>
            <a:ext cx="8686800" cy="4525963"/>
          </a:xfrm>
        </p:spPr>
        <p:txBody>
          <a:bodyPr/>
          <a:lstStyle/>
          <a:p>
            <a:r>
              <a:rPr lang="en-US" sz="1800" dirty="0" smtClean="0">
                <a:solidFill>
                  <a:srgbClr val="17375E"/>
                </a:solidFill>
              </a:rPr>
              <a:t>This activity will result in the development of Weather Performance Requirements that have direct impact to CATM operations in the Bravo segment.</a:t>
            </a:r>
          </a:p>
          <a:p>
            <a:r>
              <a:rPr lang="en-US" sz="1800" dirty="0" smtClean="0">
                <a:solidFill>
                  <a:srgbClr val="17375E"/>
                </a:solidFill>
              </a:rPr>
              <a:t>Preliminary Forecast Weather Performance Requirements</a:t>
            </a:r>
            <a:r>
              <a:rPr lang="en-US" sz="1800" baseline="30000" dirty="0" smtClean="0">
                <a:solidFill>
                  <a:srgbClr val="17375E"/>
                </a:solidFill>
              </a:rPr>
              <a:t>3</a:t>
            </a:r>
            <a:r>
              <a:rPr lang="en-US" sz="1800" dirty="0">
                <a:solidFill>
                  <a:srgbClr val="17375E"/>
                </a:solidFill>
              </a:rPr>
              <a:t> </a:t>
            </a:r>
            <a:r>
              <a:rPr lang="en-US" sz="1800" dirty="0" smtClean="0">
                <a:solidFill>
                  <a:srgbClr val="17375E"/>
                </a:solidFill>
              </a:rPr>
              <a:t>explain timing error, location error, POD, and FAR for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Onset and Cessation of Thunderstorms at Core Airports 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Onset and Cessation of Thunderstorms in En Route Airspace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Onset and Cessation of Instrument Flight Rules </a:t>
            </a:r>
            <a:r>
              <a:rPr lang="en-US" sz="1400" dirty="0">
                <a:solidFill>
                  <a:srgbClr val="17375E"/>
                </a:solidFill>
              </a:rPr>
              <a:t>(Ceiling and </a:t>
            </a:r>
            <a:r>
              <a:rPr lang="en-US" sz="1400" dirty="0" smtClean="0">
                <a:solidFill>
                  <a:srgbClr val="17375E"/>
                </a:solidFill>
              </a:rPr>
              <a:t>Visibility) at </a:t>
            </a:r>
            <a:r>
              <a:rPr lang="en-US" sz="1400" dirty="0">
                <a:solidFill>
                  <a:srgbClr val="17375E"/>
                </a:solidFill>
              </a:rPr>
              <a:t>Core </a:t>
            </a:r>
            <a:r>
              <a:rPr lang="en-US" sz="1400" dirty="0" smtClean="0">
                <a:solidFill>
                  <a:srgbClr val="17375E"/>
                </a:solidFill>
              </a:rPr>
              <a:t>Airports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Onset and Cessation of Marginal Visual Flight Rules </a:t>
            </a:r>
            <a:r>
              <a:rPr lang="en-US" sz="1400" dirty="0">
                <a:solidFill>
                  <a:srgbClr val="17375E"/>
                </a:solidFill>
              </a:rPr>
              <a:t>(Ceiling and </a:t>
            </a:r>
            <a:r>
              <a:rPr lang="en-US" sz="1400" dirty="0" smtClean="0">
                <a:solidFill>
                  <a:srgbClr val="17375E"/>
                </a:solidFill>
              </a:rPr>
              <a:t>Visibility) at </a:t>
            </a:r>
            <a:r>
              <a:rPr lang="en-US" sz="1400" dirty="0">
                <a:solidFill>
                  <a:srgbClr val="17375E"/>
                </a:solidFill>
              </a:rPr>
              <a:t>Core </a:t>
            </a:r>
            <a:r>
              <a:rPr lang="en-US" sz="1400" dirty="0" smtClean="0">
                <a:solidFill>
                  <a:srgbClr val="17375E"/>
                </a:solidFill>
              </a:rPr>
              <a:t>Airports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Onset and Cessation of Wind Direction Change at Core </a:t>
            </a:r>
            <a:r>
              <a:rPr lang="en-US" sz="1400" dirty="0">
                <a:solidFill>
                  <a:srgbClr val="17375E"/>
                </a:solidFill>
              </a:rPr>
              <a:t>Airports </a:t>
            </a:r>
            <a:endParaRPr lang="en-US" sz="1400" dirty="0" smtClean="0">
              <a:solidFill>
                <a:srgbClr val="17375E"/>
              </a:solidFill>
            </a:endParaRPr>
          </a:p>
          <a:p>
            <a:r>
              <a:rPr lang="en-US" sz="1800" dirty="0" smtClean="0">
                <a:solidFill>
                  <a:srgbClr val="17375E"/>
                </a:solidFill>
              </a:rPr>
              <a:t>Preliminary </a:t>
            </a:r>
            <a:r>
              <a:rPr lang="en-US" sz="1800" dirty="0">
                <a:solidFill>
                  <a:srgbClr val="17375E"/>
                </a:solidFill>
              </a:rPr>
              <a:t>Forecast </a:t>
            </a:r>
            <a:r>
              <a:rPr lang="en-US" sz="1800" dirty="0" smtClean="0">
                <a:solidFill>
                  <a:srgbClr val="17375E"/>
                </a:solidFill>
              </a:rPr>
              <a:t>Weather Forecast horizons to be studied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0-1 Hour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1-2 Hours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2-4 Hours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4-8 Hours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</p:spPr>
        <p:txBody>
          <a:bodyPr/>
          <a:lstStyle/>
          <a:p>
            <a:pPr>
              <a:defRPr/>
            </a:pPr>
            <a:fld id="{A3E586E3-2CD6-46D5-A6F1-99891E4D2D38}" type="slidenum">
              <a:rPr lang="en-US" smtClean="0">
                <a:cs typeface="Arial" charset="0"/>
              </a:rPr>
              <a:pPr>
                <a:defRPr/>
              </a:pPr>
              <a:t>11</a:t>
            </a:fld>
            <a:endParaRPr lang="en-US" dirty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003237"/>
            <a:ext cx="5635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baseline="30000" dirty="0" smtClean="0">
                <a:latin typeface="+mn-lt"/>
                <a:cs typeface="Calibri" pitchFamily="34" charset="0"/>
              </a:rPr>
              <a:t>3 </a:t>
            </a:r>
            <a:r>
              <a:rPr lang="en-US" sz="1100" b="0" dirty="0" smtClean="0">
                <a:latin typeface="+mn-lt"/>
                <a:cs typeface="Calibri" pitchFamily="34" charset="0"/>
              </a:rPr>
              <a:t>Heuwinkel, Richard, “Statement of Preliminary Functional Requirements for Weather Information to Support Traffic Management Initiatives,” March 2014. </a:t>
            </a:r>
            <a:endParaRPr lang="en-US" sz="1100" b="0" dirty="0"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73038" y="1143000"/>
            <a:ext cx="8818562" cy="990600"/>
          </a:xfrm>
          <a:prstGeom prst="rightArrow">
            <a:avLst/>
          </a:prstGeom>
          <a:gradFill flip="none" rotWithShape="1">
            <a:gsLst>
              <a:gs pos="100000">
                <a:schemeClr val="accent3">
                  <a:lumMod val="75000"/>
                </a:schemeClr>
              </a:gs>
              <a:gs pos="0">
                <a:srgbClr val="FFFF00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Approach to validating Weather Performance </a:t>
            </a:r>
            <a:r>
              <a:rPr lang="en-US" sz="2400" dirty="0" smtClean="0"/>
              <a:t>Requirements (</a:t>
            </a:r>
            <a:r>
              <a:rPr lang="en-US" sz="2400" dirty="0"/>
              <a:t>Notional Workflow)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</p:spPr>
        <p:txBody>
          <a:bodyPr/>
          <a:lstStyle/>
          <a:p>
            <a:pPr>
              <a:defRPr/>
            </a:pPr>
            <a:fld id="{A3E586E3-2CD6-46D5-A6F1-99891E4D2D38}" type="slidenum">
              <a:rPr lang="en-US" smtClean="0">
                <a:cs typeface="Arial" charset="0"/>
              </a:rPr>
              <a:pPr>
                <a:defRPr/>
              </a:pPr>
              <a:t>12</a:t>
            </a:fld>
            <a:endParaRPr lang="en-US" dirty="0">
              <a:cs typeface="Arial" charset="0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2454275" y="2029968"/>
            <a:ext cx="1399032" cy="3913632"/>
          </a:xfrm>
          <a:prstGeom prst="round2Diag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cxnSp>
        <p:nvCxnSpPr>
          <p:cNvPr id="12" name="Elbow Connector 56"/>
          <p:cNvCxnSpPr>
            <a:cxnSpLocks noChangeShapeType="1"/>
            <a:stCxn id="23" idx="3"/>
            <a:endCxn id="10" idx="2"/>
          </p:cNvCxnSpPr>
          <p:nvPr/>
        </p:nvCxnSpPr>
        <p:spPr bwMode="auto">
          <a:xfrm>
            <a:off x="2051050" y="3051969"/>
            <a:ext cx="403225" cy="93481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Elbow Connector 60"/>
          <p:cNvCxnSpPr>
            <a:cxnSpLocks noChangeShapeType="1"/>
            <a:stCxn id="32" idx="3"/>
            <a:endCxn id="10" idx="2"/>
          </p:cNvCxnSpPr>
          <p:nvPr/>
        </p:nvCxnSpPr>
        <p:spPr bwMode="auto">
          <a:xfrm flipV="1">
            <a:off x="2044700" y="3986784"/>
            <a:ext cx="409575" cy="1731391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32924"/>
              </p:ext>
            </p:extLst>
          </p:nvPr>
        </p:nvGraphicFramePr>
        <p:xfrm>
          <a:off x="4681538" y="2185035"/>
          <a:ext cx="4273550" cy="1539240"/>
        </p:xfrm>
        <a:graphic>
          <a:graphicData uri="http://schemas.openxmlformats.org/drawingml/2006/table">
            <a:tbl>
              <a:tblPr firstRow="1" firstCol="1" bandRow="1"/>
              <a:tblGrid>
                <a:gridCol w="2050998"/>
                <a:gridCol w="2222552"/>
              </a:tblGrid>
              <a:tr h="365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NEXTGEN KEY PERFORMANCE INDICATOR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AREAS</a:t>
                      </a:r>
                      <a:r>
                        <a:rPr lang="en-US" sz="1200" b="1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METRIC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7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Capacity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Daily Capacity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3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City Pair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Airborne Time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Effective Gate-to-Gate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36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Efficiency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Gate Arrival Delay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Taxi-In Time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Taxi-Out Time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Environment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Fuel Burn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313508"/>
              </p:ext>
            </p:extLst>
          </p:nvPr>
        </p:nvGraphicFramePr>
        <p:xfrm>
          <a:off x="4681538" y="3886200"/>
          <a:ext cx="4264025" cy="2209800"/>
        </p:xfrm>
        <a:graphic>
          <a:graphicData uri="http://schemas.openxmlformats.org/drawingml/2006/table">
            <a:tbl>
              <a:tblPr firstRow="1" firstCol="1" bandRow="1"/>
              <a:tblGrid>
                <a:gridCol w="2067407"/>
                <a:gridCol w="219661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PERFORMANCE 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INDICATOR AREAS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METRIC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Airline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Schedule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Cancellations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Diversions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Efficiency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Pre-Departure Delay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Departure Delay 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Arrival Delay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Distance Flown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Airline Flexibility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Substitution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Opportunities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Traffic Management Stability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Airport Program (GDP/GS)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Re-planning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Route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Availability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Changes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Elbow Connector 69"/>
          <p:cNvCxnSpPr>
            <a:cxnSpLocks noChangeShapeType="1"/>
            <a:stCxn id="10" idx="0"/>
            <a:endCxn id="14" idx="1"/>
          </p:cNvCxnSpPr>
          <p:nvPr/>
        </p:nvCxnSpPr>
        <p:spPr bwMode="auto">
          <a:xfrm flipV="1">
            <a:off x="3853307" y="2954655"/>
            <a:ext cx="828231" cy="1032129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Elbow Connector 72"/>
          <p:cNvCxnSpPr>
            <a:cxnSpLocks noChangeShapeType="1"/>
            <a:stCxn id="10" idx="0"/>
            <a:endCxn id="15" idx="1"/>
          </p:cNvCxnSpPr>
          <p:nvPr/>
        </p:nvCxnSpPr>
        <p:spPr bwMode="auto">
          <a:xfrm>
            <a:off x="3853307" y="3986784"/>
            <a:ext cx="828231" cy="1004316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Folded Corner 17"/>
          <p:cNvSpPr/>
          <p:nvPr/>
        </p:nvSpPr>
        <p:spPr bwMode="auto">
          <a:xfrm>
            <a:off x="173038" y="2208213"/>
            <a:ext cx="1411287" cy="735012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19" name="Folded Corner 18"/>
          <p:cNvSpPr/>
          <p:nvPr/>
        </p:nvSpPr>
        <p:spPr bwMode="auto">
          <a:xfrm>
            <a:off x="265113" y="2300288"/>
            <a:ext cx="1411287" cy="735012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20" name="Folded Corner 19"/>
          <p:cNvSpPr/>
          <p:nvPr/>
        </p:nvSpPr>
        <p:spPr bwMode="auto">
          <a:xfrm>
            <a:off x="357188" y="2393950"/>
            <a:ext cx="1411287" cy="735013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454025" y="2498725"/>
            <a:ext cx="1411288" cy="736600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22" name="Folded Corner 21"/>
          <p:cNvSpPr/>
          <p:nvPr/>
        </p:nvSpPr>
        <p:spPr bwMode="auto">
          <a:xfrm>
            <a:off x="546100" y="2592388"/>
            <a:ext cx="1411288" cy="735012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23" name="Folded Corner 22"/>
          <p:cNvSpPr/>
          <p:nvPr/>
        </p:nvSpPr>
        <p:spPr bwMode="auto">
          <a:xfrm>
            <a:off x="639763" y="2684463"/>
            <a:ext cx="1411287" cy="735012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24" name="Folded Corner 23"/>
          <p:cNvSpPr/>
          <p:nvPr/>
        </p:nvSpPr>
        <p:spPr bwMode="auto">
          <a:xfrm>
            <a:off x="173038" y="3654425"/>
            <a:ext cx="1411287" cy="735012"/>
          </a:xfrm>
          <a:prstGeom prst="foldedCorner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25" name="Folded Corner 24"/>
          <p:cNvSpPr/>
          <p:nvPr/>
        </p:nvSpPr>
        <p:spPr bwMode="auto">
          <a:xfrm>
            <a:off x="265113" y="3746500"/>
            <a:ext cx="1411287" cy="736600"/>
          </a:xfrm>
          <a:prstGeom prst="foldedCorner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26" name="Folded Corner 25"/>
          <p:cNvSpPr/>
          <p:nvPr/>
        </p:nvSpPr>
        <p:spPr bwMode="auto">
          <a:xfrm>
            <a:off x="357188" y="3840162"/>
            <a:ext cx="1411287" cy="735013"/>
          </a:xfrm>
          <a:prstGeom prst="foldedCorner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27" name="Folded Corner 26"/>
          <p:cNvSpPr/>
          <p:nvPr/>
        </p:nvSpPr>
        <p:spPr bwMode="auto">
          <a:xfrm>
            <a:off x="454025" y="3946525"/>
            <a:ext cx="1411288" cy="735012"/>
          </a:xfrm>
          <a:prstGeom prst="foldedCorner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28" name="Folded Corner 27"/>
          <p:cNvSpPr/>
          <p:nvPr/>
        </p:nvSpPr>
        <p:spPr bwMode="auto">
          <a:xfrm>
            <a:off x="546100" y="4038600"/>
            <a:ext cx="1411288" cy="735012"/>
          </a:xfrm>
          <a:prstGeom prst="foldedCorner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29" name="Folded Corner 28"/>
          <p:cNvSpPr/>
          <p:nvPr/>
        </p:nvSpPr>
        <p:spPr bwMode="auto">
          <a:xfrm>
            <a:off x="639763" y="4130675"/>
            <a:ext cx="1411287" cy="736600"/>
          </a:xfrm>
          <a:prstGeom prst="foldedCorner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30" name="Folded Corner 29"/>
          <p:cNvSpPr/>
          <p:nvPr/>
        </p:nvSpPr>
        <p:spPr bwMode="auto">
          <a:xfrm>
            <a:off x="447675" y="5164138"/>
            <a:ext cx="1411288" cy="736600"/>
          </a:xfrm>
          <a:prstGeom prst="foldedCorner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31" name="Folded Corner 30"/>
          <p:cNvSpPr/>
          <p:nvPr/>
        </p:nvSpPr>
        <p:spPr bwMode="auto">
          <a:xfrm>
            <a:off x="539750" y="5257800"/>
            <a:ext cx="1411288" cy="735013"/>
          </a:xfrm>
          <a:prstGeom prst="foldedCorner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32" name="Folded Corner 31"/>
          <p:cNvSpPr/>
          <p:nvPr/>
        </p:nvSpPr>
        <p:spPr bwMode="auto">
          <a:xfrm>
            <a:off x="633413" y="5349875"/>
            <a:ext cx="1411287" cy="736600"/>
          </a:xfrm>
          <a:prstGeom prst="foldedCorner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cxnSp>
        <p:nvCxnSpPr>
          <p:cNvPr id="33" name="Elbow Connector 101"/>
          <p:cNvCxnSpPr>
            <a:cxnSpLocks noChangeShapeType="1"/>
            <a:stCxn id="29" idx="3"/>
            <a:endCxn id="10" idx="2"/>
          </p:cNvCxnSpPr>
          <p:nvPr/>
        </p:nvCxnSpPr>
        <p:spPr bwMode="auto">
          <a:xfrm flipV="1">
            <a:off x="2051050" y="3986784"/>
            <a:ext cx="403225" cy="512191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108"/>
          <p:cNvSpPr txBox="1">
            <a:spLocks noChangeArrowheads="1"/>
          </p:cNvSpPr>
          <p:nvPr/>
        </p:nvSpPr>
        <p:spPr bwMode="auto">
          <a:xfrm>
            <a:off x="639763" y="2684463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Varied Weather Info Parameters</a:t>
            </a:r>
          </a:p>
        </p:txBody>
      </p:sp>
      <p:sp>
        <p:nvSpPr>
          <p:cNvPr id="35" name="TextBox 109"/>
          <p:cNvSpPr txBox="1">
            <a:spLocks noChangeArrowheads="1"/>
          </p:cNvSpPr>
          <p:nvPr/>
        </p:nvSpPr>
        <p:spPr bwMode="auto">
          <a:xfrm>
            <a:off x="642938" y="4129087"/>
            <a:ext cx="1404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Actual Weather &amp; Traffic Scenarios</a:t>
            </a:r>
          </a:p>
        </p:txBody>
      </p:sp>
      <p:sp>
        <p:nvSpPr>
          <p:cNvPr id="36" name="TextBox 110"/>
          <p:cNvSpPr txBox="1">
            <a:spLocks noChangeArrowheads="1"/>
          </p:cNvSpPr>
          <p:nvPr/>
        </p:nvSpPr>
        <p:spPr bwMode="auto">
          <a:xfrm>
            <a:off x="633413" y="5349875"/>
            <a:ext cx="140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ATM Business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038" y="1371600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Scenario Development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413000" y="1371600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Simulation and Modeling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699000" y="1371600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Analysis of Results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1371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Weather Performance Requirements </a:t>
            </a:r>
            <a:endParaRPr lang="en-US" sz="1600" dirty="0"/>
          </a:p>
        </p:txBody>
      </p:sp>
      <p:sp>
        <p:nvSpPr>
          <p:cNvPr id="44" name="Round Diagonal Corner Rectangle 43"/>
          <p:cNvSpPr/>
          <p:nvPr/>
        </p:nvSpPr>
        <p:spPr bwMode="auto">
          <a:xfrm>
            <a:off x="2606675" y="2182368"/>
            <a:ext cx="1399032" cy="3913632"/>
          </a:xfrm>
          <a:prstGeom prst="round2Diag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45" name="Round Diagonal Corner Rectangle 44"/>
          <p:cNvSpPr/>
          <p:nvPr/>
        </p:nvSpPr>
        <p:spPr bwMode="auto">
          <a:xfrm>
            <a:off x="2759075" y="2334768"/>
            <a:ext cx="1399032" cy="3913632"/>
          </a:xfrm>
          <a:prstGeom prst="round2Diag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43" name="TextBox 52"/>
          <p:cNvSpPr txBox="1">
            <a:spLocks noChangeArrowheads="1"/>
          </p:cNvSpPr>
          <p:nvPr/>
        </p:nvSpPr>
        <p:spPr bwMode="auto">
          <a:xfrm>
            <a:off x="2912491" y="3836987"/>
            <a:ext cx="109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Weather and NAS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Simulators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00200" y="6274713"/>
            <a:ext cx="5635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aseline="30000" dirty="0">
                <a:cs typeface="Calibri" pitchFamily="34" charset="0"/>
              </a:rPr>
              <a:t>4</a:t>
            </a:r>
            <a:r>
              <a:rPr lang="en-US" sz="1100" b="0" baseline="30000" dirty="0" smtClean="0">
                <a:latin typeface="+mn-lt"/>
                <a:cs typeface="Calibri" pitchFamily="34" charset="0"/>
              </a:rPr>
              <a:t> </a:t>
            </a:r>
            <a:r>
              <a:rPr lang="en-US" sz="1100" b="0" dirty="0" smtClean="0">
                <a:latin typeface="+mn-lt"/>
                <a:cs typeface="Calibri" pitchFamily="34" charset="0"/>
              </a:rPr>
              <a:t>NextGen Performance Snapshots Reference Guide, URL: </a:t>
            </a:r>
            <a:r>
              <a:rPr lang="en-US" sz="1100" b="0" dirty="0" smtClean="0">
                <a:latin typeface="+mn-lt"/>
                <a:cs typeface="Calibri" pitchFamily="34" charset="0"/>
                <a:hlinkClick r:id="rId3"/>
              </a:rPr>
              <a:t>www.faa.gov/nextgen/snapshots/guide/</a:t>
            </a:r>
            <a:r>
              <a:rPr lang="en-US" sz="1100" b="0" dirty="0" smtClean="0">
                <a:latin typeface="+mn-lt"/>
                <a:cs typeface="Calibri" pitchFamily="34" charset="0"/>
              </a:rPr>
              <a:t>, Last modified: 04 December 2014. </a:t>
            </a:r>
            <a:endParaRPr lang="en-US" sz="1100" b="0" dirty="0"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Scenarios/Simulations Address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4"/>
            <a:ext cx="8686800" cy="4525963"/>
          </a:xfrm>
        </p:spPr>
        <p:txBody>
          <a:bodyPr/>
          <a:lstStyle/>
          <a:p>
            <a:r>
              <a:rPr lang="en-US" sz="1600" dirty="0">
                <a:solidFill>
                  <a:srgbClr val="17375E"/>
                </a:solidFill>
              </a:rPr>
              <a:t>Ability to alter weather forecast for Convection, Ceiling, Visibility and </a:t>
            </a:r>
            <a:r>
              <a:rPr lang="en-US" sz="1600" dirty="0" smtClean="0">
                <a:solidFill>
                  <a:srgbClr val="17375E"/>
                </a:solidFill>
              </a:rPr>
              <a:t>Winds</a:t>
            </a:r>
            <a:endParaRPr lang="en-US" sz="1600" dirty="0">
              <a:solidFill>
                <a:srgbClr val="17375E"/>
              </a:solidFill>
            </a:endParaRPr>
          </a:p>
          <a:p>
            <a:r>
              <a:rPr lang="en-US" sz="1600" dirty="0" smtClean="0">
                <a:solidFill>
                  <a:srgbClr val="17375E"/>
                </a:solidFill>
              </a:rPr>
              <a:t>Ability </a:t>
            </a:r>
            <a:r>
              <a:rPr lang="en-US" sz="1600" dirty="0">
                <a:solidFill>
                  <a:srgbClr val="17375E"/>
                </a:solidFill>
              </a:rPr>
              <a:t>to calculate NAS resource capacity/availability based on </a:t>
            </a:r>
            <a:r>
              <a:rPr lang="en-US" sz="1600" dirty="0" smtClean="0">
                <a:solidFill>
                  <a:srgbClr val="17375E"/>
                </a:solidFill>
              </a:rPr>
              <a:t>forecast and actual weather.</a:t>
            </a:r>
            <a:endParaRPr lang="en-US" sz="1600" dirty="0">
              <a:solidFill>
                <a:srgbClr val="17375E"/>
              </a:solidFill>
            </a:endParaRPr>
          </a:p>
          <a:p>
            <a:pPr lvl="1"/>
            <a:r>
              <a:rPr lang="en-US" sz="1400" dirty="0">
                <a:solidFill>
                  <a:srgbClr val="17375E"/>
                </a:solidFill>
              </a:rPr>
              <a:t>For CATM we will need to derive airport </a:t>
            </a:r>
            <a:r>
              <a:rPr lang="en-US" sz="1400" dirty="0" smtClean="0">
                <a:solidFill>
                  <a:srgbClr val="17375E"/>
                </a:solidFill>
              </a:rPr>
              <a:t>capacity, en route airspace availability, and arrival/departure </a:t>
            </a:r>
            <a:r>
              <a:rPr lang="en-US" sz="1400" dirty="0">
                <a:solidFill>
                  <a:srgbClr val="17375E"/>
                </a:solidFill>
              </a:rPr>
              <a:t>gate </a:t>
            </a:r>
            <a:r>
              <a:rPr lang="en-US" sz="1400" dirty="0" smtClean="0">
                <a:solidFill>
                  <a:srgbClr val="17375E"/>
                </a:solidFill>
              </a:rPr>
              <a:t>availability.</a:t>
            </a:r>
            <a:endParaRPr lang="en-US" sz="1400" dirty="0">
              <a:solidFill>
                <a:srgbClr val="17375E"/>
              </a:solidFill>
            </a:endParaRPr>
          </a:p>
          <a:p>
            <a:r>
              <a:rPr lang="en-US" sz="1600" dirty="0">
                <a:solidFill>
                  <a:srgbClr val="17375E"/>
                </a:solidFill>
              </a:rPr>
              <a:t>Ability to simulate </a:t>
            </a:r>
            <a:r>
              <a:rPr lang="en-US" sz="1600" dirty="0" smtClean="0">
                <a:solidFill>
                  <a:srgbClr val="17375E"/>
                </a:solidFill>
              </a:rPr>
              <a:t>TMIs for changes </a:t>
            </a:r>
            <a:r>
              <a:rPr lang="en-US" sz="1600" dirty="0">
                <a:solidFill>
                  <a:srgbClr val="17375E"/>
                </a:solidFill>
              </a:rPr>
              <a:t>in capacity based on the weather </a:t>
            </a:r>
            <a:r>
              <a:rPr lang="en-US" sz="1600" dirty="0" smtClean="0">
                <a:solidFill>
                  <a:srgbClr val="17375E"/>
                </a:solidFill>
              </a:rPr>
              <a:t>forecasts</a:t>
            </a:r>
            <a:r>
              <a:rPr lang="en-US" sz="1600" dirty="0">
                <a:solidFill>
                  <a:srgbClr val="17375E"/>
                </a:solidFill>
              </a:rPr>
              <a:t> </a:t>
            </a:r>
            <a:r>
              <a:rPr lang="en-US" sz="1600" dirty="0" smtClean="0">
                <a:solidFill>
                  <a:srgbClr val="17375E"/>
                </a:solidFill>
              </a:rPr>
              <a:t>(i.e., define a set of ATM business rules)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Reroutes (including Playbook) affected by En route Convection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Airspace Flow Programs (AFPs) affected by En route Convection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Ground Stops (GS) affected by Terminal Convection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Departure and Arrival reroutes (IDRP and ARSI) affected </a:t>
            </a:r>
            <a:r>
              <a:rPr lang="en-US" sz="1400" dirty="0">
                <a:solidFill>
                  <a:srgbClr val="17375E"/>
                </a:solidFill>
              </a:rPr>
              <a:t>by </a:t>
            </a:r>
            <a:r>
              <a:rPr lang="en-US" sz="1400" dirty="0" smtClean="0">
                <a:solidFill>
                  <a:srgbClr val="17375E"/>
                </a:solidFill>
              </a:rPr>
              <a:t>Terminal Convection</a:t>
            </a:r>
            <a:endParaRPr lang="en-US" sz="1400" dirty="0">
              <a:solidFill>
                <a:srgbClr val="17375E"/>
              </a:solidFill>
            </a:endParaRP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Ground Delay Program/GS (AARDS) </a:t>
            </a:r>
            <a:r>
              <a:rPr lang="en-US" sz="1400" dirty="0">
                <a:solidFill>
                  <a:srgbClr val="17375E"/>
                </a:solidFill>
              </a:rPr>
              <a:t>affected by </a:t>
            </a:r>
            <a:r>
              <a:rPr lang="en-US" sz="1400" dirty="0" smtClean="0">
                <a:solidFill>
                  <a:srgbClr val="17375E"/>
                </a:solidFill>
              </a:rPr>
              <a:t>Terminal Convection, Ceiling </a:t>
            </a:r>
            <a:r>
              <a:rPr lang="en-US" sz="1400" dirty="0">
                <a:solidFill>
                  <a:srgbClr val="17375E"/>
                </a:solidFill>
              </a:rPr>
              <a:t>and Visibility, </a:t>
            </a:r>
            <a:r>
              <a:rPr lang="en-US" sz="1400" dirty="0" smtClean="0">
                <a:solidFill>
                  <a:srgbClr val="17375E"/>
                </a:solidFill>
              </a:rPr>
              <a:t>Wind</a:t>
            </a:r>
          </a:p>
          <a:p>
            <a:pPr lvl="1"/>
            <a:r>
              <a:rPr lang="en-US" sz="1400" dirty="0" smtClean="0">
                <a:solidFill>
                  <a:srgbClr val="17375E"/>
                </a:solidFill>
              </a:rPr>
              <a:t>Collaborative Trajectory Options Program affected by Terminal and En route Convection</a:t>
            </a:r>
            <a:endParaRPr lang="en-US" sz="1800" dirty="0">
              <a:solidFill>
                <a:srgbClr val="17375E"/>
              </a:solidFill>
            </a:endParaRPr>
          </a:p>
          <a:p>
            <a:r>
              <a:rPr lang="en-US" sz="1600" dirty="0">
                <a:solidFill>
                  <a:srgbClr val="17375E"/>
                </a:solidFill>
              </a:rPr>
              <a:t>Ability to simulate imperfect execution of all ATM responses.</a:t>
            </a:r>
          </a:p>
          <a:p>
            <a:r>
              <a:rPr lang="en-US" sz="1600" dirty="0">
                <a:solidFill>
                  <a:srgbClr val="17375E"/>
                </a:solidFill>
              </a:rPr>
              <a:t>Ability to record the impact of ATM responses with operationally meaningful metrics</a:t>
            </a:r>
            <a:r>
              <a:rPr lang="en-US" sz="1600" dirty="0" smtClean="0">
                <a:solidFill>
                  <a:srgbClr val="17375E"/>
                </a:solidFill>
              </a:rPr>
              <a:t>.</a:t>
            </a:r>
            <a:endParaRPr lang="en-US" sz="1600" dirty="0">
              <a:solidFill>
                <a:srgbClr val="17375E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</p:spPr>
        <p:txBody>
          <a:bodyPr/>
          <a:lstStyle/>
          <a:p>
            <a:pPr>
              <a:defRPr/>
            </a:pPr>
            <a:fld id="{A3E586E3-2CD6-46D5-A6F1-99891E4D2D38}" type="slidenum">
              <a:rPr lang="en-US" smtClean="0">
                <a:cs typeface="Arial" charset="0"/>
              </a:rPr>
              <a:pPr>
                <a:defRPr/>
              </a:pPr>
              <a:t>13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Convection Scenarios – </a:t>
            </a:r>
            <a:r>
              <a:rPr lang="en-US" sz="2400" dirty="0" smtClean="0"/>
              <a:t>Study Regions and Actual Weather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371604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marL="342739" indent="-342739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602" indent="-285616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2466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599451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6438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3424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11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396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382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7375E"/>
                </a:solidFill>
              </a:rPr>
              <a:t>Identifying four airspace regions (and demand profiles) for </a:t>
            </a:r>
            <a:r>
              <a:rPr lang="en-US" sz="2000" dirty="0" smtClean="0">
                <a:solidFill>
                  <a:srgbClr val="17375E"/>
                </a:solidFill>
              </a:rPr>
              <a:t>terminal convection: </a:t>
            </a:r>
            <a:endParaRPr lang="en-US" sz="2000" dirty="0">
              <a:solidFill>
                <a:srgbClr val="17375E"/>
              </a:solidFill>
            </a:endParaRPr>
          </a:p>
          <a:p>
            <a:pPr lvl="1"/>
            <a:r>
              <a:rPr lang="en-US" sz="1600" b="1" dirty="0">
                <a:solidFill>
                  <a:srgbClr val="17375E"/>
                </a:solidFill>
              </a:rPr>
              <a:t>(1) N90, </a:t>
            </a:r>
          </a:p>
          <a:p>
            <a:pPr lvl="1"/>
            <a:r>
              <a:rPr lang="en-US" sz="1600" b="1" dirty="0">
                <a:solidFill>
                  <a:srgbClr val="17375E"/>
                </a:solidFill>
              </a:rPr>
              <a:t>(2) C90, </a:t>
            </a:r>
          </a:p>
          <a:p>
            <a:pPr lvl="1"/>
            <a:r>
              <a:rPr lang="en-US" sz="1600" b="1" dirty="0">
                <a:solidFill>
                  <a:srgbClr val="17375E"/>
                </a:solidFill>
              </a:rPr>
              <a:t>(3) DFW, </a:t>
            </a:r>
            <a:endParaRPr lang="en-US" sz="1600" b="1" dirty="0" smtClean="0">
              <a:solidFill>
                <a:srgbClr val="17375E"/>
              </a:solidFill>
            </a:endParaRPr>
          </a:p>
          <a:p>
            <a:pPr lvl="1"/>
            <a:r>
              <a:rPr lang="en-US" sz="1600" b="1" dirty="0" smtClean="0">
                <a:solidFill>
                  <a:srgbClr val="17375E"/>
                </a:solidFill>
              </a:rPr>
              <a:t>(</a:t>
            </a:r>
            <a:r>
              <a:rPr lang="en-US" sz="1600" b="1" dirty="0">
                <a:solidFill>
                  <a:srgbClr val="17375E"/>
                </a:solidFill>
              </a:rPr>
              <a:t>4) ATL</a:t>
            </a:r>
          </a:p>
          <a:p>
            <a:r>
              <a:rPr lang="en-US" sz="2000" dirty="0">
                <a:solidFill>
                  <a:srgbClr val="17375E"/>
                </a:solidFill>
              </a:rPr>
              <a:t>Identifying three airspace regions (and demand) for en route convection:</a:t>
            </a:r>
          </a:p>
          <a:p>
            <a:pPr lvl="1"/>
            <a:r>
              <a:rPr lang="en-US" sz="1600" b="1" dirty="0" smtClean="0">
                <a:solidFill>
                  <a:srgbClr val="17375E"/>
                </a:solidFill>
              </a:rPr>
              <a:t>(1) Northeast </a:t>
            </a:r>
            <a:r>
              <a:rPr lang="en-US" sz="1600" b="1" dirty="0">
                <a:solidFill>
                  <a:srgbClr val="17375E"/>
                </a:solidFill>
              </a:rPr>
              <a:t>(ZOB, ZNY, ZBW, ZDC</a:t>
            </a:r>
            <a:r>
              <a:rPr lang="en-US" sz="1600" b="1" dirty="0" smtClean="0">
                <a:solidFill>
                  <a:srgbClr val="17375E"/>
                </a:solidFill>
              </a:rPr>
              <a:t>),</a:t>
            </a:r>
            <a:endParaRPr lang="en-US" sz="1600" b="1" dirty="0">
              <a:solidFill>
                <a:srgbClr val="17375E"/>
              </a:solidFill>
            </a:endParaRPr>
          </a:p>
          <a:p>
            <a:pPr lvl="1"/>
            <a:r>
              <a:rPr lang="en-US" sz="1600" b="1" dirty="0" smtClean="0">
                <a:solidFill>
                  <a:srgbClr val="17375E"/>
                </a:solidFill>
              </a:rPr>
              <a:t>(2) ZKC,</a:t>
            </a:r>
            <a:endParaRPr lang="en-US" sz="1600" b="1" dirty="0">
              <a:solidFill>
                <a:srgbClr val="17375E"/>
              </a:solidFill>
            </a:endParaRPr>
          </a:p>
          <a:p>
            <a:pPr lvl="1"/>
            <a:r>
              <a:rPr lang="en-US" sz="1600" b="1" dirty="0" smtClean="0">
                <a:solidFill>
                  <a:srgbClr val="17375E"/>
                </a:solidFill>
              </a:rPr>
              <a:t>(3) Southeast </a:t>
            </a:r>
            <a:r>
              <a:rPr lang="en-US" sz="1600" b="1" dirty="0">
                <a:solidFill>
                  <a:srgbClr val="17375E"/>
                </a:solidFill>
              </a:rPr>
              <a:t>(ZME, ZTL)</a:t>
            </a:r>
          </a:p>
          <a:p>
            <a:r>
              <a:rPr lang="en-US" sz="2000" dirty="0">
                <a:solidFill>
                  <a:srgbClr val="17375E"/>
                </a:solidFill>
              </a:rPr>
              <a:t>Identifying three types of convection/thunderstorms: </a:t>
            </a:r>
          </a:p>
          <a:p>
            <a:pPr lvl="1"/>
            <a:r>
              <a:rPr lang="en-US" sz="1600" b="1" dirty="0">
                <a:solidFill>
                  <a:srgbClr val="17375E"/>
                </a:solidFill>
              </a:rPr>
              <a:t>(1) air </a:t>
            </a:r>
            <a:r>
              <a:rPr lang="en-US" sz="1600" b="1" dirty="0" smtClean="0">
                <a:solidFill>
                  <a:srgbClr val="17375E"/>
                </a:solidFill>
              </a:rPr>
              <a:t>mass,</a:t>
            </a:r>
            <a:endParaRPr lang="en-US" sz="1600" b="1" dirty="0">
              <a:solidFill>
                <a:srgbClr val="17375E"/>
              </a:solidFill>
            </a:endParaRPr>
          </a:p>
          <a:p>
            <a:pPr lvl="1"/>
            <a:r>
              <a:rPr lang="en-US" sz="1600" b="1" dirty="0">
                <a:solidFill>
                  <a:srgbClr val="17375E"/>
                </a:solidFill>
              </a:rPr>
              <a:t>(2) line</a:t>
            </a:r>
            <a:r>
              <a:rPr lang="en-US" sz="1600" b="1" dirty="0" smtClean="0">
                <a:solidFill>
                  <a:srgbClr val="17375E"/>
                </a:solidFill>
              </a:rPr>
              <a:t>,</a:t>
            </a:r>
            <a:endParaRPr lang="en-US" sz="1600" b="1" dirty="0">
              <a:solidFill>
                <a:srgbClr val="17375E"/>
              </a:solidFill>
            </a:endParaRPr>
          </a:p>
          <a:p>
            <a:pPr lvl="1"/>
            <a:r>
              <a:rPr lang="en-US" sz="1600" b="1" dirty="0">
                <a:solidFill>
                  <a:srgbClr val="17375E"/>
                </a:solidFill>
              </a:rPr>
              <a:t>(3) lines with gaps</a:t>
            </a:r>
          </a:p>
        </p:txBody>
      </p:sp>
    </p:spTree>
    <p:extLst>
      <p:ext uri="{BB962C8B-B14F-4D97-AF65-F5344CB8AC3E}">
        <p14:creationId xmlns:p14="http://schemas.microsoft.com/office/powerpoint/2010/main" val="9674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>
            <a:off x="3276600" y="4343868"/>
            <a:ext cx="0" cy="9921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Schedule</a:t>
            </a:r>
            <a:endParaRPr lang="en-US" sz="2400" dirty="0"/>
          </a:p>
        </p:txBody>
      </p:sp>
      <p:cxnSp>
        <p:nvCxnSpPr>
          <p:cNvPr id="27" name="Straight Connector 14"/>
          <p:cNvCxnSpPr>
            <a:cxnSpLocks noChangeShapeType="1"/>
          </p:cNvCxnSpPr>
          <p:nvPr/>
        </p:nvCxnSpPr>
        <p:spPr bwMode="auto">
          <a:xfrm>
            <a:off x="3978273" y="2192806"/>
            <a:ext cx="0" cy="1693862"/>
          </a:xfrm>
          <a:prstGeom prst="line">
            <a:avLst/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5"/>
          <p:cNvCxnSpPr>
            <a:cxnSpLocks noChangeShapeType="1"/>
          </p:cNvCxnSpPr>
          <p:nvPr/>
        </p:nvCxnSpPr>
        <p:spPr bwMode="auto">
          <a:xfrm>
            <a:off x="4816473" y="2022943"/>
            <a:ext cx="0" cy="1863725"/>
          </a:xfrm>
          <a:prstGeom prst="line">
            <a:avLst/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242877"/>
              </p:ext>
            </p:extLst>
          </p:nvPr>
        </p:nvGraphicFramePr>
        <p:xfrm>
          <a:off x="350836" y="3886668"/>
          <a:ext cx="8328030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5202"/>
                <a:gridCol w="555202"/>
                <a:gridCol w="555202"/>
                <a:gridCol w="555202"/>
                <a:gridCol w="555202"/>
                <a:gridCol w="555202"/>
                <a:gridCol w="555202"/>
                <a:gridCol w="555202"/>
                <a:gridCol w="555202"/>
                <a:gridCol w="555202"/>
                <a:gridCol w="555202"/>
                <a:gridCol w="555202"/>
                <a:gridCol w="555202"/>
                <a:gridCol w="555202"/>
                <a:gridCol w="5552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 14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 14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 14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Feb</a:t>
                      </a:r>
                      <a:r>
                        <a:rPr lang="en-US" sz="1200" baseline="0" dirty="0" smtClean="0"/>
                        <a:t>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Apr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Jun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Jul </a:t>
                      </a:r>
                    </a:p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Aug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Sep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 15</a:t>
                      </a:r>
                      <a:endParaRPr lang="en-US" sz="1200" dirty="0"/>
                    </a:p>
                  </a:txBody>
                  <a:tcPr marL="91429" marR="91429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9"/>
          <p:cNvCxnSpPr>
            <a:cxnSpLocks noChangeShapeType="1"/>
          </p:cNvCxnSpPr>
          <p:nvPr/>
        </p:nvCxnSpPr>
        <p:spPr bwMode="auto">
          <a:xfrm>
            <a:off x="1235073" y="1684806"/>
            <a:ext cx="0" cy="2201862"/>
          </a:xfrm>
          <a:prstGeom prst="line">
            <a:avLst/>
          </a:prstGeom>
          <a:noFill/>
          <a:ln w="127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13"/>
          <p:cNvCxnSpPr>
            <a:cxnSpLocks noChangeShapeType="1"/>
          </p:cNvCxnSpPr>
          <p:nvPr/>
        </p:nvCxnSpPr>
        <p:spPr bwMode="auto">
          <a:xfrm>
            <a:off x="2530473" y="1853081"/>
            <a:ext cx="0" cy="2033587"/>
          </a:xfrm>
          <a:prstGeom prst="line">
            <a:avLst/>
          </a:prstGeom>
          <a:noFill/>
          <a:ln w="127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108"/>
          <p:cNvSpPr txBox="1">
            <a:spLocks noChangeArrowheads="1"/>
          </p:cNvSpPr>
          <p:nvPr/>
        </p:nvSpPr>
        <p:spPr bwMode="auto">
          <a:xfrm>
            <a:off x="1768473" y="1160930"/>
            <a:ext cx="1219200" cy="938213"/>
          </a:xfrm>
          <a:prstGeom prst="rect">
            <a:avLst/>
          </a:prstGeom>
          <a:pattFill prst="pct25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>
                <a:cs typeface="Calibri" pitchFamily="34" charset="0"/>
              </a:rPr>
              <a:t>Scenario Deliverable 2: Preliminary Convective WX Scenarios</a:t>
            </a:r>
          </a:p>
        </p:txBody>
      </p:sp>
      <p:sp>
        <p:nvSpPr>
          <p:cNvPr id="33" name="TextBox 108"/>
          <p:cNvSpPr txBox="1">
            <a:spLocks noChangeArrowheads="1"/>
          </p:cNvSpPr>
          <p:nvPr/>
        </p:nvSpPr>
        <p:spPr bwMode="auto">
          <a:xfrm>
            <a:off x="549273" y="1160930"/>
            <a:ext cx="1143000" cy="769938"/>
          </a:xfrm>
          <a:prstGeom prst="rect">
            <a:avLst/>
          </a:prstGeom>
          <a:pattFill prst="pct25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>
                <a:cs typeface="Calibri" pitchFamily="34" charset="0"/>
              </a:rPr>
              <a:t>Scenario Deliverable 1: Kick-Off, Project Plan</a:t>
            </a:r>
          </a:p>
        </p:txBody>
      </p:sp>
      <p:sp>
        <p:nvSpPr>
          <p:cNvPr id="34" name="TextBox 108"/>
          <p:cNvSpPr txBox="1">
            <a:spLocks noChangeArrowheads="1"/>
          </p:cNvSpPr>
          <p:nvPr/>
        </p:nvSpPr>
        <p:spPr bwMode="auto">
          <a:xfrm>
            <a:off x="3216273" y="1160930"/>
            <a:ext cx="1066800" cy="1277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>
                <a:cs typeface="Calibri" pitchFamily="34" charset="0"/>
              </a:rPr>
              <a:t>Scenario Deliverable 3: Preliminary Scenarios covering C&amp;V and Surface Winds</a:t>
            </a:r>
            <a:endParaRPr lang="en-US" sz="1200" b="1" dirty="0">
              <a:cs typeface="Calibri" pitchFamily="34" charset="0"/>
            </a:endParaRPr>
          </a:p>
        </p:txBody>
      </p:sp>
      <p:sp>
        <p:nvSpPr>
          <p:cNvPr id="35" name="TextBox 108"/>
          <p:cNvSpPr txBox="1">
            <a:spLocks noChangeArrowheads="1"/>
          </p:cNvSpPr>
          <p:nvPr/>
        </p:nvSpPr>
        <p:spPr bwMode="auto">
          <a:xfrm>
            <a:off x="4435473" y="1160930"/>
            <a:ext cx="1143000" cy="1108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>
                <a:cs typeface="Calibri" pitchFamily="34" charset="0"/>
              </a:rPr>
              <a:t>Scenario Deliverable 4: Final Scenarios for Convection, C&amp;V, and Surface Winds</a:t>
            </a:r>
            <a:endParaRPr lang="en-US" sz="1200" b="1" dirty="0">
              <a:cs typeface="Calibri" pitchFamily="34" charset="0"/>
            </a:endParaRPr>
          </a:p>
        </p:txBody>
      </p:sp>
      <p:sp>
        <p:nvSpPr>
          <p:cNvPr id="36" name="TextBox 108"/>
          <p:cNvSpPr txBox="1">
            <a:spLocks noChangeArrowheads="1"/>
          </p:cNvSpPr>
          <p:nvPr/>
        </p:nvSpPr>
        <p:spPr bwMode="auto">
          <a:xfrm>
            <a:off x="4664073" y="2514600"/>
            <a:ext cx="1066800" cy="769938"/>
          </a:xfrm>
          <a:prstGeom prst="rect">
            <a:avLst/>
          </a:prstGeom>
          <a:solidFill>
            <a:srgbClr val="FFFF00"/>
          </a:solidFill>
          <a:ln w="349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M&amp;S </a:t>
            </a:r>
            <a:r>
              <a:rPr lang="en-US" sz="1100" b="1" dirty="0">
                <a:cs typeface="Calibri" pitchFamily="34" charset="0"/>
              </a:rPr>
              <a:t>Deliverable 2: Convective WX Results</a:t>
            </a:r>
            <a:endParaRPr lang="en-US" sz="1200" b="1" dirty="0">
              <a:cs typeface="Calibri" pitchFamily="34" charset="0"/>
            </a:endParaRPr>
          </a:p>
        </p:txBody>
      </p:sp>
      <p:sp>
        <p:nvSpPr>
          <p:cNvPr id="37" name="TextBox 108"/>
          <p:cNvSpPr txBox="1">
            <a:spLocks noChangeArrowheads="1"/>
          </p:cNvSpPr>
          <p:nvPr/>
        </p:nvSpPr>
        <p:spPr bwMode="auto">
          <a:xfrm>
            <a:off x="2987673" y="2514600"/>
            <a:ext cx="1066800" cy="600164"/>
          </a:xfrm>
          <a:prstGeom prst="rect">
            <a:avLst/>
          </a:prstGeom>
          <a:solidFill>
            <a:srgbClr val="FFFF00"/>
          </a:solidFill>
          <a:ln w="349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M&amp;S Deliverable </a:t>
            </a:r>
            <a:r>
              <a:rPr lang="en-US" sz="1100" b="1" dirty="0">
                <a:cs typeface="Calibri" pitchFamily="34" charset="0"/>
              </a:rPr>
              <a:t>1: Project Plan</a:t>
            </a:r>
          </a:p>
        </p:txBody>
      </p:sp>
      <p:sp>
        <p:nvSpPr>
          <p:cNvPr id="38" name="TextBox 108"/>
          <p:cNvSpPr txBox="1">
            <a:spLocks noChangeArrowheads="1"/>
          </p:cNvSpPr>
          <p:nvPr/>
        </p:nvSpPr>
        <p:spPr bwMode="auto">
          <a:xfrm>
            <a:off x="5807073" y="2514600"/>
            <a:ext cx="990600" cy="1108075"/>
          </a:xfrm>
          <a:prstGeom prst="rect">
            <a:avLst/>
          </a:prstGeom>
          <a:solidFill>
            <a:srgbClr val="FFFF00"/>
          </a:solidFill>
          <a:ln w="349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M&amp;S Deliverable </a:t>
            </a:r>
            <a:r>
              <a:rPr lang="en-US" sz="1100" b="1" dirty="0">
                <a:cs typeface="Calibri" pitchFamily="34" charset="0"/>
              </a:rPr>
              <a:t>3: C&amp;V and Surface Winds Results</a:t>
            </a:r>
            <a:endParaRPr lang="en-US" sz="1200" b="1" dirty="0">
              <a:cs typeface="Calibri" pitchFamily="34" charset="0"/>
            </a:endParaRPr>
          </a:p>
        </p:txBody>
      </p:sp>
      <p:sp>
        <p:nvSpPr>
          <p:cNvPr id="39" name="TextBox 108"/>
          <p:cNvSpPr txBox="1">
            <a:spLocks noChangeArrowheads="1"/>
          </p:cNvSpPr>
          <p:nvPr/>
        </p:nvSpPr>
        <p:spPr bwMode="auto">
          <a:xfrm>
            <a:off x="6873873" y="2514600"/>
            <a:ext cx="990600" cy="600075"/>
          </a:xfrm>
          <a:prstGeom prst="rect">
            <a:avLst/>
          </a:prstGeom>
          <a:solidFill>
            <a:srgbClr val="FFFF00"/>
          </a:solidFill>
          <a:ln w="349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M&amp;S </a:t>
            </a:r>
            <a:r>
              <a:rPr lang="en-US" sz="1100" b="1" dirty="0">
                <a:cs typeface="Calibri" pitchFamily="34" charset="0"/>
              </a:rPr>
              <a:t>Deliverable 4: Final Results</a:t>
            </a:r>
            <a:endParaRPr lang="en-US" sz="1200" b="1" dirty="0">
              <a:cs typeface="Calibri" pitchFamily="34" charset="0"/>
            </a:endParaRPr>
          </a:p>
        </p:txBody>
      </p:sp>
      <p:cxnSp>
        <p:nvCxnSpPr>
          <p:cNvPr id="40" name="Straight Connector 31"/>
          <p:cNvCxnSpPr>
            <a:cxnSpLocks noChangeShapeType="1"/>
          </p:cNvCxnSpPr>
          <p:nvPr/>
        </p:nvCxnSpPr>
        <p:spPr bwMode="auto">
          <a:xfrm>
            <a:off x="3597273" y="3124200"/>
            <a:ext cx="0" cy="762468"/>
          </a:xfrm>
          <a:prstGeom prst="line">
            <a:avLst/>
          </a:prstGeom>
          <a:noFill/>
          <a:ln w="25400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35"/>
          <p:cNvCxnSpPr>
            <a:cxnSpLocks noChangeShapeType="1"/>
          </p:cNvCxnSpPr>
          <p:nvPr/>
        </p:nvCxnSpPr>
        <p:spPr bwMode="auto">
          <a:xfrm>
            <a:off x="5349873" y="3306763"/>
            <a:ext cx="0" cy="579905"/>
          </a:xfrm>
          <a:prstGeom prst="line">
            <a:avLst/>
          </a:prstGeom>
          <a:noFill/>
          <a:ln w="25400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36"/>
          <p:cNvCxnSpPr>
            <a:cxnSpLocks noChangeShapeType="1"/>
          </p:cNvCxnSpPr>
          <p:nvPr/>
        </p:nvCxnSpPr>
        <p:spPr bwMode="auto">
          <a:xfrm>
            <a:off x="6264273" y="3611563"/>
            <a:ext cx="0" cy="275105"/>
          </a:xfrm>
          <a:prstGeom prst="line">
            <a:avLst/>
          </a:prstGeom>
          <a:noFill/>
          <a:ln w="25400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37"/>
          <p:cNvCxnSpPr>
            <a:cxnSpLocks noChangeShapeType="1"/>
          </p:cNvCxnSpPr>
          <p:nvPr/>
        </p:nvCxnSpPr>
        <p:spPr bwMode="auto">
          <a:xfrm>
            <a:off x="7026273" y="3124200"/>
            <a:ext cx="0" cy="762468"/>
          </a:xfrm>
          <a:prstGeom prst="line">
            <a:avLst/>
          </a:prstGeom>
          <a:noFill/>
          <a:ln w="25400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108"/>
          <p:cNvSpPr txBox="1">
            <a:spLocks noChangeArrowheads="1"/>
          </p:cNvSpPr>
          <p:nvPr/>
        </p:nvSpPr>
        <p:spPr bwMode="auto">
          <a:xfrm>
            <a:off x="2667000" y="5336055"/>
            <a:ext cx="1066800" cy="600075"/>
          </a:xfrm>
          <a:prstGeom prst="rect">
            <a:avLst/>
          </a:prstGeom>
          <a:pattFill prst="pct2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M&amp;S </a:t>
            </a:r>
            <a:r>
              <a:rPr lang="en-US" sz="1100" b="1" dirty="0">
                <a:cs typeface="Calibri" pitchFamily="34" charset="0"/>
              </a:rPr>
              <a:t>Deliverable 1v: Project Plan</a:t>
            </a:r>
          </a:p>
        </p:txBody>
      </p:sp>
      <p:sp>
        <p:nvSpPr>
          <p:cNvPr id="45" name="TextBox 108"/>
          <p:cNvSpPr txBox="1">
            <a:spLocks noChangeArrowheads="1"/>
          </p:cNvSpPr>
          <p:nvPr/>
        </p:nvSpPr>
        <p:spPr bwMode="auto">
          <a:xfrm>
            <a:off x="4664073" y="5326530"/>
            <a:ext cx="1066800" cy="769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M&amp;S Deliverable </a:t>
            </a:r>
            <a:r>
              <a:rPr lang="en-US" sz="1100" b="1" dirty="0">
                <a:cs typeface="Calibri" pitchFamily="34" charset="0"/>
              </a:rPr>
              <a:t>2v: Convective WX Results</a:t>
            </a:r>
            <a:endParaRPr lang="en-US" sz="1200" b="1" dirty="0">
              <a:cs typeface="Calibri" pitchFamily="34" charset="0"/>
            </a:endParaRPr>
          </a:p>
        </p:txBody>
      </p:sp>
      <p:sp>
        <p:nvSpPr>
          <p:cNvPr id="46" name="TextBox 108"/>
          <p:cNvSpPr txBox="1">
            <a:spLocks noChangeArrowheads="1"/>
          </p:cNvSpPr>
          <p:nvPr/>
        </p:nvSpPr>
        <p:spPr bwMode="auto">
          <a:xfrm>
            <a:off x="509168" y="4496268"/>
            <a:ext cx="611605" cy="430887"/>
          </a:xfrm>
          <a:prstGeom prst="rect">
            <a:avLst/>
          </a:prstGeom>
          <a:pattFill prst="pct2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SME Kickoff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47" name="TextBox 108"/>
          <p:cNvSpPr txBox="1">
            <a:spLocks noChangeArrowheads="1"/>
          </p:cNvSpPr>
          <p:nvPr/>
        </p:nvSpPr>
        <p:spPr bwMode="auto">
          <a:xfrm>
            <a:off x="1235073" y="4496268"/>
            <a:ext cx="649705" cy="430887"/>
          </a:xfrm>
          <a:prstGeom prst="rect">
            <a:avLst/>
          </a:prstGeom>
          <a:pattFill prst="pct2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SME Update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48" name="TextBox 108"/>
          <p:cNvSpPr txBox="1">
            <a:spLocks noChangeArrowheads="1"/>
          </p:cNvSpPr>
          <p:nvPr/>
        </p:nvSpPr>
        <p:spPr bwMode="auto">
          <a:xfrm>
            <a:off x="1997073" y="4496268"/>
            <a:ext cx="649705" cy="430887"/>
          </a:xfrm>
          <a:prstGeom prst="rect">
            <a:avLst/>
          </a:prstGeom>
          <a:pattFill prst="pct2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SME Update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49" name="TextBox 108"/>
          <p:cNvSpPr txBox="1">
            <a:spLocks noChangeArrowheads="1"/>
          </p:cNvSpPr>
          <p:nvPr/>
        </p:nvSpPr>
        <p:spPr bwMode="auto">
          <a:xfrm>
            <a:off x="2718968" y="4496268"/>
            <a:ext cx="649705" cy="430887"/>
          </a:xfrm>
          <a:prstGeom prst="rect">
            <a:avLst/>
          </a:prstGeom>
          <a:pattFill prst="pct2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SME Review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50" name="TextBox 108"/>
          <p:cNvSpPr txBox="1">
            <a:spLocks noChangeArrowheads="1"/>
          </p:cNvSpPr>
          <p:nvPr/>
        </p:nvSpPr>
        <p:spPr bwMode="auto">
          <a:xfrm>
            <a:off x="3978273" y="4496268"/>
            <a:ext cx="649705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SME Review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51" name="TextBox 108"/>
          <p:cNvSpPr txBox="1">
            <a:spLocks noChangeArrowheads="1"/>
          </p:cNvSpPr>
          <p:nvPr/>
        </p:nvSpPr>
        <p:spPr bwMode="auto">
          <a:xfrm>
            <a:off x="5416131" y="4496268"/>
            <a:ext cx="649705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SME Review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52" name="TextBox 108"/>
          <p:cNvSpPr txBox="1">
            <a:spLocks noChangeArrowheads="1"/>
          </p:cNvSpPr>
          <p:nvPr/>
        </p:nvSpPr>
        <p:spPr bwMode="auto">
          <a:xfrm>
            <a:off x="7062368" y="4496268"/>
            <a:ext cx="649705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SME Review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53" name="TextBox 108"/>
          <p:cNvSpPr txBox="1">
            <a:spLocks noChangeArrowheads="1"/>
          </p:cNvSpPr>
          <p:nvPr/>
        </p:nvSpPr>
        <p:spPr bwMode="auto">
          <a:xfrm>
            <a:off x="7894636" y="4496268"/>
            <a:ext cx="792163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Issue Final Report</a:t>
            </a:r>
            <a:endParaRPr lang="en-US" sz="1100" b="1" dirty="0">
              <a:cs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930273" y="4343868"/>
            <a:ext cx="0" cy="1524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16073" y="4343868"/>
            <a:ext cx="0" cy="1524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149473" y="4343868"/>
            <a:ext cx="0" cy="1524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819400" y="4343868"/>
            <a:ext cx="0" cy="1524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83073" y="4343868"/>
            <a:ext cx="0" cy="152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61036" y="4343868"/>
            <a:ext cx="0" cy="152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331073" y="4343868"/>
            <a:ext cx="0" cy="152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626473" y="4343868"/>
            <a:ext cx="0" cy="152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08"/>
          <p:cNvSpPr txBox="1">
            <a:spLocks noChangeArrowheads="1"/>
          </p:cNvSpPr>
          <p:nvPr/>
        </p:nvSpPr>
        <p:spPr bwMode="auto">
          <a:xfrm>
            <a:off x="6376568" y="4496268"/>
            <a:ext cx="649705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1" dirty="0" smtClean="0">
                <a:cs typeface="Calibri" pitchFamily="34" charset="0"/>
              </a:rPr>
              <a:t>SME Review</a:t>
            </a:r>
            <a:endParaRPr lang="en-US" sz="1100" b="1" dirty="0">
              <a:cs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721473" y="4343868"/>
            <a:ext cx="0" cy="152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349873" y="4343868"/>
            <a:ext cx="0" cy="9921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08"/>
          <p:cNvSpPr txBox="1">
            <a:spLocks noChangeArrowheads="1"/>
          </p:cNvSpPr>
          <p:nvPr/>
        </p:nvSpPr>
        <p:spPr bwMode="auto">
          <a:xfrm>
            <a:off x="5669111" y="1143000"/>
            <a:ext cx="2195362" cy="76944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100" b="1" dirty="0" smtClean="0">
                <a:cs typeface="Calibri" pitchFamily="34" charset="0"/>
              </a:rPr>
              <a:t>AvMet is developing Scenarios to exercise the Weather Performance Requirements for CATM operations.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67" name="TextBox 108"/>
          <p:cNvSpPr txBox="1">
            <a:spLocks noChangeArrowheads="1"/>
          </p:cNvSpPr>
          <p:nvPr/>
        </p:nvSpPr>
        <p:spPr bwMode="auto">
          <a:xfrm>
            <a:off x="7894636" y="2439650"/>
            <a:ext cx="1096964" cy="144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100" b="1" dirty="0" smtClean="0">
                <a:cs typeface="Calibri" pitchFamily="34" charset="0"/>
              </a:rPr>
              <a:t>AvMet will simulate and analyze Weather Performance Requirements for CATM operations.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68" name="TextBox 108"/>
          <p:cNvSpPr txBox="1">
            <a:spLocks noChangeArrowheads="1"/>
          </p:cNvSpPr>
          <p:nvPr/>
        </p:nvSpPr>
        <p:spPr bwMode="auto">
          <a:xfrm>
            <a:off x="457200" y="4951334"/>
            <a:ext cx="2073273" cy="60016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100" b="1" dirty="0" smtClean="0">
                <a:cs typeface="Calibri" pitchFamily="34" charset="0"/>
              </a:rPr>
              <a:t>Periodic reviews of approach, scenarios, and results by the FAA SME team.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69" name="TextBox 108"/>
          <p:cNvSpPr txBox="1">
            <a:spLocks noChangeArrowheads="1"/>
          </p:cNvSpPr>
          <p:nvPr/>
        </p:nvSpPr>
        <p:spPr bwMode="auto">
          <a:xfrm>
            <a:off x="5772097" y="5343436"/>
            <a:ext cx="2914702" cy="60016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100" b="1" dirty="0" smtClean="0">
                <a:cs typeface="Calibri" pitchFamily="34" charset="0"/>
              </a:rPr>
              <a:t>ANG-C41 conducts a parallel analysis of Convective Weather in the terminal airspace to verify and validate M&amp;S method.</a:t>
            </a:r>
            <a:endParaRPr lang="en-US" sz="1100" b="1" dirty="0">
              <a:cs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4803" y="4280594"/>
            <a:ext cx="3013870" cy="21567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758298" y="1524000"/>
            <a:ext cx="7772400" cy="1123950"/>
          </a:xfrm>
        </p:spPr>
        <p:txBody>
          <a:bodyPr>
            <a:normAutofit/>
          </a:bodyPr>
          <a:lstStyle/>
          <a:p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Verification and Validation of Modeling and Simulation Approach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4"/>
            <a:ext cx="8686800" cy="4525963"/>
          </a:xfrm>
        </p:spPr>
        <p:txBody>
          <a:bodyPr/>
          <a:lstStyle/>
          <a:p>
            <a:r>
              <a:rPr lang="en-US" sz="1800" dirty="0" smtClean="0">
                <a:solidFill>
                  <a:srgbClr val="17375E"/>
                </a:solidFill>
              </a:rPr>
              <a:t>Communicate modeling and simulation approach for vetting through a team of weather/simulation/TFM experts that are internal to the FAA.</a:t>
            </a:r>
          </a:p>
          <a:p>
            <a:pPr lvl="1"/>
            <a:r>
              <a:rPr lang="en-US" sz="1600" dirty="0">
                <a:solidFill>
                  <a:srgbClr val="17375E"/>
                </a:solidFill>
              </a:rPr>
              <a:t>AFI-300: 	Dan </a:t>
            </a:r>
            <a:r>
              <a:rPr lang="en-US" sz="1600" dirty="0" smtClean="0">
                <a:solidFill>
                  <a:srgbClr val="17375E"/>
                </a:solidFill>
              </a:rPr>
              <a:t>Citrenbaum</a:t>
            </a:r>
          </a:p>
          <a:p>
            <a:pPr lvl="1"/>
            <a:r>
              <a:rPr lang="en-US" sz="1600" dirty="0">
                <a:solidFill>
                  <a:srgbClr val="17375E"/>
                </a:solidFill>
              </a:rPr>
              <a:t>ANG-5: 	Sanjiv </a:t>
            </a:r>
            <a:r>
              <a:rPr lang="en-US" sz="1600" dirty="0" smtClean="0">
                <a:solidFill>
                  <a:srgbClr val="17375E"/>
                </a:solidFill>
              </a:rPr>
              <a:t>Shresta</a:t>
            </a:r>
          </a:p>
          <a:p>
            <a:pPr lvl="1"/>
            <a:r>
              <a:rPr lang="en-US" sz="1600" dirty="0" smtClean="0">
                <a:solidFill>
                  <a:srgbClr val="17375E"/>
                </a:solidFill>
              </a:rPr>
              <a:t>ANG-C41:  	Mike Paglione, Michael Konyak, Al Schwartz, Christina Young</a:t>
            </a:r>
          </a:p>
          <a:p>
            <a:pPr lvl="1"/>
            <a:r>
              <a:rPr lang="en-US" sz="1600" dirty="0" smtClean="0">
                <a:solidFill>
                  <a:srgbClr val="17375E"/>
                </a:solidFill>
              </a:rPr>
              <a:t>ANG-C6: </a:t>
            </a:r>
            <a:r>
              <a:rPr lang="en-US" sz="1600" dirty="0">
                <a:solidFill>
                  <a:srgbClr val="17375E"/>
                </a:solidFill>
              </a:rPr>
              <a:t>	</a:t>
            </a:r>
            <a:r>
              <a:rPr lang="en-US" sz="1600" dirty="0" smtClean="0">
                <a:solidFill>
                  <a:srgbClr val="17375E"/>
                </a:solidFill>
              </a:rPr>
              <a:t>Rick </a:t>
            </a:r>
            <a:r>
              <a:rPr lang="en-US" sz="1600" dirty="0">
                <a:solidFill>
                  <a:srgbClr val="17375E"/>
                </a:solidFill>
              </a:rPr>
              <a:t>Heuwinkel, </a:t>
            </a:r>
            <a:r>
              <a:rPr lang="en-US" sz="1600" dirty="0" smtClean="0">
                <a:solidFill>
                  <a:srgbClr val="17375E"/>
                </a:solidFill>
              </a:rPr>
              <a:t>Sandra Schmidt, Starr McGettigan, Stewart Stepney, 				Randy Bass, (more to come when we evaluate C&amp;V and Surface Winds)</a:t>
            </a:r>
          </a:p>
          <a:p>
            <a:r>
              <a:rPr lang="en-US" sz="1800" dirty="0" smtClean="0">
                <a:solidFill>
                  <a:srgbClr val="17375E"/>
                </a:solidFill>
              </a:rPr>
              <a:t>Scenarios are constructed agnostic to the simulation system. Scenario descriptions cover</a:t>
            </a:r>
          </a:p>
          <a:p>
            <a:pPr lvl="1"/>
            <a:r>
              <a:rPr lang="en-US" sz="1600" dirty="0" smtClean="0">
                <a:solidFill>
                  <a:srgbClr val="17375E"/>
                </a:solidFill>
              </a:rPr>
              <a:t>(1) Actual weather event, (2) forecast weather performance parameters, (3) airspace description, (4) demand description, (5) traffic management initiative description in the Bravo timeframe (including weather translation), </a:t>
            </a:r>
            <a:r>
              <a:rPr lang="en-US" sz="1600" dirty="0">
                <a:solidFill>
                  <a:srgbClr val="17375E"/>
                </a:solidFill>
              </a:rPr>
              <a:t>and </a:t>
            </a:r>
            <a:r>
              <a:rPr lang="en-US" sz="1600" dirty="0" smtClean="0">
                <a:solidFill>
                  <a:srgbClr val="17375E"/>
                </a:solidFill>
              </a:rPr>
              <a:t>(6) impact metrics.</a:t>
            </a:r>
          </a:p>
          <a:p>
            <a:r>
              <a:rPr lang="en-US" sz="1800" dirty="0" smtClean="0">
                <a:solidFill>
                  <a:srgbClr val="17375E"/>
                </a:solidFill>
              </a:rPr>
              <a:t>Independent parallel studies will be conducted by ANG-C41 (with the use of AirTOp) and AvMet (with the use of DART) for thunderstorms in terminal airspace.</a:t>
            </a:r>
            <a:endParaRPr lang="en-US" sz="1800" dirty="0">
              <a:solidFill>
                <a:srgbClr val="17375E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</p:spPr>
        <p:txBody>
          <a:bodyPr/>
          <a:lstStyle/>
          <a:p>
            <a:pPr>
              <a:defRPr/>
            </a:pPr>
            <a:fld id="{A3E586E3-2CD6-46D5-A6F1-99891E4D2D38}" type="slidenum">
              <a:rPr lang="en-US" smtClean="0">
                <a:cs typeface="Arial" charset="0"/>
              </a:rPr>
              <a:pPr>
                <a:defRPr/>
              </a:pPr>
              <a:t>17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0" t="5936" r="4782" b="45557"/>
          <a:stretch/>
        </p:blipFill>
        <p:spPr bwMode="auto">
          <a:xfrm>
            <a:off x="5715000" y="1251440"/>
            <a:ext cx="2057400" cy="1958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734275" y="3352800"/>
            <a:ext cx="2952525" cy="1832078"/>
            <a:chOff x="598548" y="902822"/>
            <a:chExt cx="7806583" cy="452166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48" y="902822"/>
              <a:ext cx="7734301" cy="3990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45" y="3586189"/>
              <a:ext cx="7689986" cy="1838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Scenario Illustration – Departure Rerouting: </a:t>
            </a:r>
            <a:br>
              <a:rPr lang="en-US" sz="2400" dirty="0" smtClean="0"/>
            </a:br>
            <a:r>
              <a:rPr lang="en-US" sz="2400" dirty="0" smtClean="0"/>
              <a:t>05112011 ORD 1.1</a:t>
            </a:r>
            <a:r>
              <a:rPr lang="en-US" sz="2400" baseline="30000" dirty="0" smtClean="0"/>
              <a:t>5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5791200" cy="4525963"/>
          </a:xfrm>
        </p:spPr>
        <p:txBody>
          <a:bodyPr/>
          <a:lstStyle/>
          <a:p>
            <a:r>
              <a:rPr lang="en-US" sz="1400" dirty="0" smtClean="0">
                <a:solidFill>
                  <a:srgbClr val="17375E"/>
                </a:solidFill>
              </a:rPr>
              <a:t>Actual Weather (historical event): 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Fast moving line storms with gaps north west of Chicago, IL.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Forming/entering study airspace ~21GMT and Dissipating/Exiting study airspace ~02GMT</a:t>
            </a:r>
          </a:p>
          <a:p>
            <a:r>
              <a:rPr lang="en-US" sz="1400" dirty="0" smtClean="0">
                <a:solidFill>
                  <a:srgbClr val="17375E"/>
                </a:solidFill>
              </a:rPr>
              <a:t>Airspace (actual operations):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Terminal Airspace surrounding KORD within 75 nm of airport including all departure fixes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Airport departure configuration: 32L | 22L | 28R</a:t>
            </a:r>
          </a:p>
          <a:p>
            <a:r>
              <a:rPr lang="en-US" sz="1400" dirty="0" smtClean="0">
                <a:solidFill>
                  <a:srgbClr val="17375E"/>
                </a:solidFill>
              </a:rPr>
              <a:t>Demand (historical norm):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Currently looking at 85</a:t>
            </a:r>
            <a:r>
              <a:rPr lang="en-US" sz="1100" baseline="30000" dirty="0" smtClean="0">
                <a:solidFill>
                  <a:srgbClr val="17375E"/>
                </a:solidFill>
              </a:rPr>
              <a:t>th</a:t>
            </a:r>
            <a:r>
              <a:rPr lang="en-US" sz="1100" dirty="0" smtClean="0">
                <a:solidFill>
                  <a:srgbClr val="17375E"/>
                </a:solidFill>
              </a:rPr>
              <a:t> percentile of daily demand level. 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Affected hours determined demand impacted by route blockage 00-02GMT</a:t>
            </a:r>
          </a:p>
          <a:p>
            <a:r>
              <a:rPr lang="en-US" sz="1400" dirty="0" smtClean="0">
                <a:solidFill>
                  <a:srgbClr val="17375E"/>
                </a:solidFill>
              </a:rPr>
              <a:t>Forecast Weather Performance Parameters (study scope):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Lead Times: 0-2 Hour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Accuracy Resolution Range: 3 nm to 15 nm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Accuracy Range for Onset or Cessation 20% to 100%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Timing Error Range for Onset or Cessation: 0 to 40 minutes</a:t>
            </a:r>
          </a:p>
          <a:p>
            <a:r>
              <a:rPr lang="en-US" sz="1400" dirty="0" smtClean="0">
                <a:solidFill>
                  <a:srgbClr val="17375E"/>
                </a:solidFill>
              </a:rPr>
              <a:t>Traffic Management Initiative (CATM operating description):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Identify blocked departure routes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Operate departure rerouting based on CATM WP4 IDRP</a:t>
            </a:r>
          </a:p>
          <a:p>
            <a:r>
              <a:rPr lang="en-US" sz="1400" dirty="0" smtClean="0">
                <a:solidFill>
                  <a:srgbClr val="17375E"/>
                </a:solidFill>
              </a:rPr>
              <a:t>Performance Metrics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NextGen Performance Metrics: Airborne Time, Effective Gate-to-Gate, Taxi-out, Fuel Burn</a:t>
            </a:r>
          </a:p>
          <a:p>
            <a:pPr lvl="1"/>
            <a:r>
              <a:rPr lang="en-US" sz="1100" dirty="0" smtClean="0">
                <a:solidFill>
                  <a:srgbClr val="17375E"/>
                </a:solidFill>
              </a:rPr>
              <a:t>Other Performance Metrics: Diversions, Cancellations, Throughput</a:t>
            </a:r>
            <a:endParaRPr lang="en-US" sz="1100" dirty="0">
              <a:solidFill>
                <a:srgbClr val="17375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06525"/>
            <a:ext cx="2133600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Arrow 6"/>
          <p:cNvSpPr/>
          <p:nvPr/>
        </p:nvSpPr>
        <p:spPr>
          <a:xfrm rot="19144873">
            <a:off x="7046690" y="1990386"/>
            <a:ext cx="3048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6200000">
            <a:off x="7080412" y="2806859"/>
            <a:ext cx="310548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3066234">
            <a:off x="8138045" y="3516845"/>
            <a:ext cx="304800" cy="46582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6122313"/>
            <a:ext cx="5635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baseline="30000" dirty="0" smtClean="0">
                <a:latin typeface="+mn-lt"/>
                <a:cs typeface="Calibri" pitchFamily="34" charset="0"/>
              </a:rPr>
              <a:t>5 </a:t>
            </a:r>
            <a:r>
              <a:rPr lang="en-US" sz="1100" b="0" dirty="0" smtClean="0">
                <a:latin typeface="+mn-lt"/>
                <a:cs typeface="Calibri" pitchFamily="34" charset="0"/>
              </a:rPr>
              <a:t>Newton, Steven, et. al. (AvMet), “Mid-Term Weather Requirements Validation Modeling &amp; Simulation Scenarios,” 30 January 2015.</a:t>
            </a:r>
            <a:endParaRPr lang="en-US" sz="1100" b="0" dirty="0"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AvMet Convection Scenarios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" y="1295400"/>
            <a:ext cx="3981234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28" y="1295400"/>
            <a:ext cx="406817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08"/>
          <p:cNvSpPr txBox="1">
            <a:spLocks noChangeArrowheads="1"/>
          </p:cNvSpPr>
          <p:nvPr/>
        </p:nvSpPr>
        <p:spPr bwMode="auto">
          <a:xfrm>
            <a:off x="4586438" y="5207913"/>
            <a:ext cx="3924740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 dirty="0" smtClean="0">
                <a:cs typeface="Calibri" pitchFamily="34" charset="0"/>
              </a:rPr>
              <a:t>Full SME review completed Feb 10, 2015 with ANG-6, ANG-C41, ANG-5, and AFI-300. </a:t>
            </a:r>
            <a:endParaRPr lang="en-US" sz="16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9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Simplified Needs to Solutions Process</a:t>
            </a:r>
            <a:endParaRPr lang="en-US" sz="2400" dirty="0"/>
          </a:p>
        </p:txBody>
      </p:sp>
      <p:sp>
        <p:nvSpPr>
          <p:cNvPr id="4" name="TextBox 108"/>
          <p:cNvSpPr txBox="1">
            <a:spLocks noChangeArrowheads="1"/>
          </p:cNvSpPr>
          <p:nvPr/>
        </p:nvSpPr>
        <p:spPr bwMode="auto">
          <a:xfrm>
            <a:off x="3581400" y="1593850"/>
            <a:ext cx="3429000" cy="4302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NAS Segment Implementation Plan 5.0</a:t>
            </a:r>
          </a:p>
          <a:p>
            <a:pPr algn="ctr" eaLnBrk="1" hangingPunct="1"/>
            <a:endParaRPr lang="en-US" sz="1100" b="1" dirty="0">
              <a:cs typeface="Calibri" pitchFamily="34" charset="0"/>
            </a:endParaRPr>
          </a:p>
        </p:txBody>
      </p:sp>
      <p:sp>
        <p:nvSpPr>
          <p:cNvPr id="5" name="TextBox 108"/>
          <p:cNvSpPr txBox="1">
            <a:spLocks noChangeArrowheads="1"/>
          </p:cNvSpPr>
          <p:nvPr/>
        </p:nvSpPr>
        <p:spPr bwMode="auto">
          <a:xfrm>
            <a:off x="2057400" y="1593850"/>
            <a:ext cx="1143000" cy="4302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NextGen Mid-Term CONOPS</a:t>
            </a:r>
          </a:p>
        </p:txBody>
      </p:sp>
      <p:sp>
        <p:nvSpPr>
          <p:cNvPr id="6" name="TextBox 108"/>
          <p:cNvSpPr txBox="1">
            <a:spLocks noChangeArrowheads="1"/>
          </p:cNvSpPr>
          <p:nvPr/>
        </p:nvSpPr>
        <p:spPr bwMode="auto">
          <a:xfrm>
            <a:off x="3581400" y="2328862"/>
            <a:ext cx="1123950" cy="769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Determine Weather Functions in NSIP</a:t>
            </a:r>
          </a:p>
        </p:txBody>
      </p:sp>
      <p:sp>
        <p:nvSpPr>
          <p:cNvPr id="7" name="TextBox 108"/>
          <p:cNvSpPr txBox="1">
            <a:spLocks noChangeArrowheads="1"/>
          </p:cNvSpPr>
          <p:nvPr/>
        </p:nvSpPr>
        <p:spPr bwMode="auto">
          <a:xfrm>
            <a:off x="2057400" y="2328862"/>
            <a:ext cx="1143000" cy="769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Determine Weather Functions in CONOPS</a:t>
            </a:r>
          </a:p>
        </p:txBody>
      </p:sp>
      <p:sp>
        <p:nvSpPr>
          <p:cNvPr id="8" name="TextBox 108"/>
          <p:cNvSpPr txBox="1">
            <a:spLocks noChangeArrowheads="1"/>
          </p:cNvSpPr>
          <p:nvPr/>
        </p:nvSpPr>
        <p:spPr bwMode="auto">
          <a:xfrm>
            <a:off x="4800600" y="2328862"/>
            <a:ext cx="990600" cy="60016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Assess Operational User Needs</a:t>
            </a:r>
            <a:endParaRPr lang="en-US" sz="1200" b="1" dirty="0">
              <a:cs typeface="Calibri" pitchFamily="34" charset="0"/>
            </a:endParaRPr>
          </a:p>
        </p:txBody>
      </p:sp>
      <p:sp>
        <p:nvSpPr>
          <p:cNvPr id="9" name="TextBox 108"/>
          <p:cNvSpPr txBox="1">
            <a:spLocks noChangeArrowheads="1"/>
          </p:cNvSpPr>
          <p:nvPr/>
        </p:nvSpPr>
        <p:spPr bwMode="auto">
          <a:xfrm>
            <a:off x="5867400" y="2328862"/>
            <a:ext cx="1143000" cy="769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Determine Weather Information Attributes</a:t>
            </a:r>
            <a:endParaRPr lang="en-US" sz="1200" b="1" dirty="0">
              <a:cs typeface="Calibri" pitchFamily="34" charset="0"/>
            </a:endParaRPr>
          </a:p>
        </p:txBody>
      </p:sp>
      <p:sp>
        <p:nvSpPr>
          <p:cNvPr id="10" name="TextBox 108"/>
          <p:cNvSpPr txBox="1">
            <a:spLocks noChangeArrowheads="1"/>
          </p:cNvSpPr>
          <p:nvPr/>
        </p:nvSpPr>
        <p:spPr bwMode="auto">
          <a:xfrm>
            <a:off x="2057400" y="3395662"/>
            <a:ext cx="4953000" cy="261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Develop Functional Requirements</a:t>
            </a:r>
          </a:p>
        </p:txBody>
      </p:sp>
      <p:sp>
        <p:nvSpPr>
          <p:cNvPr id="11" name="TextBox 108"/>
          <p:cNvSpPr txBox="1">
            <a:spLocks noChangeArrowheads="1"/>
          </p:cNvSpPr>
          <p:nvPr/>
        </p:nvSpPr>
        <p:spPr bwMode="auto">
          <a:xfrm>
            <a:off x="2057400" y="3929062"/>
            <a:ext cx="4953000" cy="261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Develop Preliminary Performance Requirements </a:t>
            </a:r>
          </a:p>
        </p:txBody>
      </p:sp>
      <p:sp>
        <p:nvSpPr>
          <p:cNvPr id="12" name="TextBox 108"/>
          <p:cNvSpPr txBox="1">
            <a:spLocks noChangeArrowheads="1"/>
          </p:cNvSpPr>
          <p:nvPr/>
        </p:nvSpPr>
        <p:spPr bwMode="auto">
          <a:xfrm>
            <a:off x="2057400" y="4462462"/>
            <a:ext cx="4953000" cy="261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Validate Performance Requirements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2628900" y="20240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 flipH="1">
            <a:off x="4143375" y="2024062"/>
            <a:ext cx="1152525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8" idx="0"/>
          </p:cNvCxnSpPr>
          <p:nvPr/>
        </p:nvCxnSpPr>
        <p:spPr>
          <a:xfrm>
            <a:off x="5295900" y="20240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9" idx="0"/>
          </p:cNvCxnSpPr>
          <p:nvPr/>
        </p:nvCxnSpPr>
        <p:spPr>
          <a:xfrm>
            <a:off x="5295900" y="2024062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30908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14800" y="30908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4000" y="30908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77000" y="30908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1" idx="0"/>
          </p:cNvCxnSpPr>
          <p:nvPr/>
        </p:nvCxnSpPr>
        <p:spPr>
          <a:xfrm>
            <a:off x="4533900" y="3657600"/>
            <a:ext cx="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12" idx="0"/>
          </p:cNvCxnSpPr>
          <p:nvPr/>
        </p:nvCxnSpPr>
        <p:spPr>
          <a:xfrm>
            <a:off x="4533900" y="4191000"/>
            <a:ext cx="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8"/>
          <p:cNvSpPr txBox="1">
            <a:spLocks noChangeArrowheads="1"/>
          </p:cNvSpPr>
          <p:nvPr/>
        </p:nvSpPr>
        <p:spPr bwMode="auto">
          <a:xfrm>
            <a:off x="2057400" y="4995862"/>
            <a:ext cx="4953000" cy="261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cs typeface="Calibri" pitchFamily="34" charset="0"/>
              </a:rPr>
              <a:t>Allocate Performance Requirements</a:t>
            </a:r>
            <a:endParaRPr lang="en-US" sz="1100" b="1" dirty="0">
              <a:cs typeface="Calibri" pitchFamily="34" charset="0"/>
            </a:endParaRPr>
          </a:p>
        </p:txBody>
      </p:sp>
      <p:cxnSp>
        <p:nvCxnSpPr>
          <p:cNvPr id="24" name="Straight Arrow Connector 23"/>
          <p:cNvCxnSpPr>
            <a:stCxn id="12" idx="2"/>
            <a:endCxn id="23" idx="0"/>
          </p:cNvCxnSpPr>
          <p:nvPr/>
        </p:nvCxnSpPr>
        <p:spPr>
          <a:xfrm>
            <a:off x="4533900" y="4724400"/>
            <a:ext cx="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8"/>
          <p:cNvSpPr txBox="1">
            <a:spLocks noChangeArrowheads="1"/>
          </p:cNvSpPr>
          <p:nvPr/>
        </p:nvSpPr>
        <p:spPr bwMode="auto">
          <a:xfrm>
            <a:off x="2057400" y="5529262"/>
            <a:ext cx="2286000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cs typeface="Calibri" pitchFamily="34" charset="0"/>
              </a:rPr>
              <a:t>Capability Research </a:t>
            </a:r>
            <a:r>
              <a:rPr lang="en-US" sz="1100" b="1" dirty="0">
                <a:cs typeface="Calibri" pitchFamily="34" charset="0"/>
              </a:rPr>
              <a:t>(e.g., </a:t>
            </a:r>
            <a:r>
              <a:rPr lang="en-US" sz="1100" b="1" dirty="0" smtClean="0">
                <a:cs typeface="Calibri" pitchFamily="34" charset="0"/>
              </a:rPr>
              <a:t>AWRP, WTIC)</a:t>
            </a:r>
            <a:endParaRPr lang="en-US" sz="1100" b="1" dirty="0">
              <a:cs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23" idx="2"/>
            <a:endCxn id="25" idx="0"/>
          </p:cNvCxnSpPr>
          <p:nvPr/>
        </p:nvCxnSpPr>
        <p:spPr>
          <a:xfrm flipH="1">
            <a:off x="3200400" y="5257800"/>
            <a:ext cx="133350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08"/>
          <p:cNvSpPr txBox="1">
            <a:spLocks noChangeArrowheads="1"/>
          </p:cNvSpPr>
          <p:nvPr/>
        </p:nvSpPr>
        <p:spPr bwMode="auto">
          <a:xfrm>
            <a:off x="4705350" y="5529922"/>
            <a:ext cx="2305050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cs typeface="Calibri" pitchFamily="34" charset="0"/>
              </a:rPr>
              <a:t>Acquisition Process</a:t>
            </a:r>
          </a:p>
          <a:p>
            <a:pPr algn="ctr" eaLnBrk="1" hangingPunct="1"/>
            <a:endParaRPr lang="en-US" sz="1100" b="1" dirty="0">
              <a:cs typeface="Calibri" pitchFamily="34" charset="0"/>
            </a:endParaRPr>
          </a:p>
        </p:txBody>
      </p:sp>
      <p:cxnSp>
        <p:nvCxnSpPr>
          <p:cNvPr id="29" name="Straight Arrow Connector 28"/>
          <p:cNvCxnSpPr>
            <a:stCxn id="23" idx="2"/>
            <a:endCxn id="27" idx="0"/>
          </p:cNvCxnSpPr>
          <p:nvPr/>
        </p:nvCxnSpPr>
        <p:spPr>
          <a:xfrm>
            <a:off x="4533900" y="5257800"/>
            <a:ext cx="1323975" cy="272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29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758298" y="1524000"/>
            <a:ext cx="7772400" cy="1123950"/>
          </a:xfrm>
        </p:spPr>
        <p:txBody>
          <a:bodyPr>
            <a:normAutofit/>
          </a:bodyPr>
          <a:lstStyle/>
          <a:p>
            <a:r>
              <a:rPr lang="en-US" dirty="0" smtClean="0"/>
              <a:t>Operational Weather Needs Analysis (OWNA)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6794912" y="5883368"/>
            <a:ext cx="1740049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5207" y="5952681"/>
            <a:ext cx="1032182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Operational Weather Needs Analysis (OWNA)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371604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marL="342739" indent="-342739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602" indent="-285616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2466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599451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6438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3424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11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396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382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17375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132" y="838200"/>
            <a:ext cx="8229600" cy="5251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</a:rPr>
              <a:t>Identify weather attributes based on operational decision making associated with weather-constrained NAS flight operations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426" y="1495424"/>
            <a:ext cx="8344461" cy="5174719"/>
            <a:chOff x="571426" y="1495424"/>
            <a:chExt cx="8344461" cy="5174719"/>
          </a:xfrm>
        </p:grpSpPr>
        <p:sp>
          <p:nvSpPr>
            <p:cNvPr id="8" name="Rectangle 7"/>
            <p:cNvSpPr/>
            <p:nvPr/>
          </p:nvSpPr>
          <p:spPr>
            <a:xfrm>
              <a:off x="930637" y="5412983"/>
              <a:ext cx="244986" cy="43023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71426" y="4695120"/>
              <a:ext cx="7118910" cy="959578"/>
              <a:chOff x="420819" y="4545706"/>
              <a:chExt cx="7275381" cy="1019713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420819" y="4545706"/>
                <a:ext cx="1164795" cy="98488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kern="0" dirty="0" smtClean="0">
                    <a:solidFill>
                      <a:prstClr val="black"/>
                    </a:solidFill>
                    <a:latin typeface="Calibri"/>
                  </a:rPr>
                  <a:t>Next Day+ </a:t>
                </a:r>
                <a:r>
                  <a:rPr lang="en-US" sz="1400" kern="0" dirty="0" smtClean="0">
                    <a:solidFill>
                      <a:prstClr val="black"/>
                    </a:solidFill>
                    <a:latin typeface="Calibri"/>
                  </a:rPr>
                  <a:t>before the Weather Event</a:t>
                </a:r>
                <a:endParaRPr lang="en-US" sz="105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288951" y="4545706"/>
                <a:ext cx="1268462" cy="101971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kern="0" dirty="0" smtClean="0">
                    <a:solidFill>
                      <a:prstClr val="black"/>
                    </a:solidFill>
                    <a:latin typeface="Calibri"/>
                  </a:rPr>
                  <a:t>4 to 2 hours </a:t>
                </a:r>
                <a:r>
                  <a:rPr lang="en-US" sz="1400" kern="0" dirty="0" smtClean="0">
                    <a:solidFill>
                      <a:prstClr val="black"/>
                    </a:solidFill>
                    <a:latin typeface="Calibri"/>
                  </a:rPr>
                  <a:t>before the Weather Event</a:t>
                </a:r>
                <a:endParaRPr lang="en-US" sz="105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172200" y="4547714"/>
                <a:ext cx="1524000" cy="98488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kern="0" dirty="0" smtClean="0">
                    <a:solidFill>
                      <a:prstClr val="black"/>
                    </a:solidFill>
                    <a:latin typeface="Calibri"/>
                  </a:rPr>
                  <a:t>1 hour </a:t>
                </a:r>
                <a:r>
                  <a:rPr lang="en-US" sz="1400" kern="0" dirty="0" smtClean="0">
                    <a:solidFill>
                      <a:prstClr val="black"/>
                    </a:solidFill>
                    <a:latin typeface="Calibri"/>
                  </a:rPr>
                  <a:t>before onset through cessation of the Weather Event</a:t>
                </a:r>
                <a:endParaRPr lang="en-US" sz="105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718654" y="4545706"/>
                <a:ext cx="1401747" cy="101971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kern="0" dirty="0" smtClean="0">
                    <a:solidFill>
                      <a:prstClr val="black"/>
                    </a:solidFill>
                    <a:latin typeface="Calibri"/>
                  </a:rPr>
                  <a:t>8+ to 4 hours </a:t>
                </a:r>
                <a:r>
                  <a:rPr lang="en-US" sz="1400" kern="0" dirty="0" smtClean="0">
                    <a:solidFill>
                      <a:prstClr val="black"/>
                    </a:solidFill>
                    <a:latin typeface="Calibri"/>
                  </a:rPr>
                  <a:t>before the   Weather    Event</a:t>
                </a:r>
                <a:endParaRPr lang="en-US" sz="105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819650" y="4545706"/>
                <a:ext cx="1200150" cy="98488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kern="0" dirty="0" smtClean="0">
                    <a:solidFill>
                      <a:prstClr val="black"/>
                    </a:solidFill>
                    <a:latin typeface="Calibri"/>
                  </a:rPr>
                  <a:t>2 to 1 hour </a:t>
                </a:r>
                <a:r>
                  <a:rPr lang="en-US" sz="1400" kern="0" dirty="0" smtClean="0">
                    <a:solidFill>
                      <a:prstClr val="black"/>
                    </a:solidFill>
                    <a:latin typeface="Calibri"/>
                  </a:rPr>
                  <a:t>before the Weather Event</a:t>
                </a:r>
                <a:endParaRPr lang="en-US" sz="105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93340" y="2370605"/>
              <a:ext cx="8222547" cy="3440433"/>
              <a:chOff x="518474" y="2026308"/>
              <a:chExt cx="8403277" cy="365603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18474" y="2026308"/>
                <a:ext cx="8361575" cy="3002302"/>
                <a:chOff x="518474" y="1972981"/>
                <a:chExt cx="8361575" cy="3002302"/>
              </a:xfrm>
            </p:grpSpPr>
            <p:sp>
              <p:nvSpPr>
                <p:cNvPr id="33" name="Parallelogram 32"/>
                <p:cNvSpPr/>
                <p:nvPr/>
              </p:nvSpPr>
              <p:spPr>
                <a:xfrm>
                  <a:off x="4114800" y="2074271"/>
                  <a:ext cx="114300" cy="169863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5410200" y="2002040"/>
                  <a:ext cx="1143000" cy="31432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1469341" y="1977144"/>
                  <a:ext cx="5883958" cy="2998139"/>
                  <a:chOff x="1356217" y="1977144"/>
                  <a:chExt cx="5883958" cy="2998139"/>
                </a:xfrm>
              </p:grpSpPr>
              <p:cxnSp>
                <p:nvCxnSpPr>
                  <p:cNvPr id="60" name="Straight Arrow Connector 59"/>
                  <p:cNvCxnSpPr/>
                  <p:nvPr/>
                </p:nvCxnSpPr>
                <p:spPr>
                  <a:xfrm flipV="1">
                    <a:off x="6478193" y="2359789"/>
                    <a:ext cx="761982" cy="942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headEnd type="arrow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922004" y="1977144"/>
                    <a:ext cx="900095" cy="73866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Cruise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(Domestic/ Oceanic)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cxnSp>
                <p:nvCxnSpPr>
                  <p:cNvPr id="62" name="Straight Arrow Connector 61"/>
                  <p:cNvCxnSpPr/>
                  <p:nvPr/>
                </p:nvCxnSpPr>
                <p:spPr>
                  <a:xfrm rot="60000" flipV="1">
                    <a:off x="5779090" y="4965830"/>
                    <a:ext cx="365760" cy="942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headEnd type="none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3" name="Straight Arrow Connector 62"/>
                  <p:cNvCxnSpPr/>
                  <p:nvPr/>
                </p:nvCxnSpPr>
                <p:spPr>
                  <a:xfrm rot="60000" flipV="1">
                    <a:off x="1356217" y="4965856"/>
                    <a:ext cx="365760" cy="942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headEnd type="none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4" name="Straight Arrow Connector 63"/>
                  <p:cNvCxnSpPr/>
                  <p:nvPr/>
                </p:nvCxnSpPr>
                <p:spPr>
                  <a:xfrm rot="60000" flipV="1">
                    <a:off x="2844512" y="4965830"/>
                    <a:ext cx="365760" cy="942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headEnd type="none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5" name="Straight Arrow Connector 64"/>
                  <p:cNvCxnSpPr/>
                  <p:nvPr/>
                </p:nvCxnSpPr>
                <p:spPr>
                  <a:xfrm rot="60000" flipV="1">
                    <a:off x="4368026" y="4964359"/>
                    <a:ext cx="365760" cy="942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headEnd type="none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2937045" y="1991243"/>
                  <a:ext cx="1406355" cy="738664"/>
                  <a:chOff x="2805067" y="1991243"/>
                  <a:chExt cx="1406355" cy="738664"/>
                </a:xfrm>
              </p:grpSpPr>
              <p:cxnSp>
                <p:nvCxnSpPr>
                  <p:cNvPr id="58" name="Straight Arrow Connector 57"/>
                  <p:cNvCxnSpPr/>
                  <p:nvPr/>
                </p:nvCxnSpPr>
                <p:spPr>
                  <a:xfrm flipV="1">
                    <a:off x="3268175" y="2357641"/>
                    <a:ext cx="943247" cy="2934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headEnd type="arrow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805067" y="1991243"/>
                    <a:ext cx="983910" cy="73866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Surface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(Pushback/</a:t>
                    </a:r>
                    <a:b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</a:b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Taxi)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7353299" y="1972981"/>
                  <a:ext cx="1526749" cy="738664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Arrival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(Descent/Approach/ Landing/Taxi)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4397829" y="2022925"/>
                  <a:ext cx="1568592" cy="669430"/>
                  <a:chOff x="4228143" y="2032352"/>
                  <a:chExt cx="1568592" cy="669430"/>
                </a:xfrm>
              </p:grpSpPr>
              <p:cxnSp>
                <p:nvCxnSpPr>
                  <p:cNvPr id="56" name="Straight Arrow Connector 55"/>
                  <p:cNvCxnSpPr/>
                  <p:nvPr/>
                </p:nvCxnSpPr>
                <p:spPr>
                  <a:xfrm flipV="1">
                    <a:off x="4742739" y="2369216"/>
                    <a:ext cx="1053996" cy="9999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headEnd type="arrow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57" name="Rectangle 56"/>
                  <p:cNvSpPr/>
                  <p:nvPr/>
                </p:nvSpPr>
                <p:spPr>
                  <a:xfrm>
                    <a:off x="4228143" y="2032352"/>
                    <a:ext cx="1203963" cy="66943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Departure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(Takeoff/</a:t>
                    </a:r>
                    <a:b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</a:b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Climb)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518474" y="2637925"/>
                  <a:ext cx="8361575" cy="1841493"/>
                  <a:chOff x="518474" y="2637925"/>
                  <a:chExt cx="8361575" cy="1841493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1396079" y="4005628"/>
                    <a:ext cx="7483970" cy="88256"/>
                  </a:xfrm>
                  <a:prstGeom prst="rect">
                    <a:avLst/>
                  </a:prstGeom>
                  <a:solidFill>
                    <a:srgbClr val="7BA8DF"/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518474" y="2779434"/>
                    <a:ext cx="877604" cy="1314450"/>
                  </a:xfrm>
                  <a:prstGeom prst="rect">
                    <a:avLst/>
                  </a:prstGeom>
                  <a:gradFill>
                    <a:gsLst>
                      <a:gs pos="0">
                        <a:srgbClr val="6798D0"/>
                      </a:gs>
                      <a:gs pos="100000">
                        <a:srgbClr val="6B9CD6">
                          <a:lumMod val="98000"/>
                          <a:lumOff val="2000"/>
                          <a:alpha val="83000"/>
                        </a:srgbClr>
                      </a:gs>
                    </a:gsLst>
                    <a:lin ang="5400000" scaled="1"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2667000" y="3112588"/>
                    <a:ext cx="381000" cy="609600"/>
                  </a:xfrm>
                  <a:prstGeom prst="straightConnector1">
                    <a:avLst/>
                  </a:prstGeom>
                  <a:noFill/>
                  <a:ln w="63500" cap="flat" cmpd="sng" algn="ctr">
                    <a:solidFill>
                      <a:sysClr val="window" lastClr="FFFFFF"/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47" name="Parallelogram 46"/>
                  <p:cNvSpPr/>
                  <p:nvPr/>
                </p:nvSpPr>
                <p:spPr>
                  <a:xfrm>
                    <a:off x="3810000" y="2637925"/>
                    <a:ext cx="152400" cy="474663"/>
                  </a:xfrm>
                  <a:prstGeom prst="parallelogram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981200" y="2807788"/>
                    <a:ext cx="1447800" cy="381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" name="Parallelogram 48"/>
                  <p:cNvSpPr/>
                  <p:nvPr/>
                </p:nvSpPr>
                <p:spPr>
                  <a:xfrm>
                    <a:off x="5562600" y="2998288"/>
                    <a:ext cx="304800" cy="647700"/>
                  </a:xfrm>
                  <a:prstGeom prst="parallelogram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" name="Flowchart: Process 49"/>
                  <p:cNvSpPr/>
                  <p:nvPr/>
                </p:nvSpPr>
                <p:spPr>
                  <a:xfrm>
                    <a:off x="6705600" y="2960188"/>
                    <a:ext cx="1295400" cy="884237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543722" y="2779434"/>
                    <a:ext cx="8336327" cy="1699984"/>
                    <a:chOff x="171637" y="2663588"/>
                    <a:chExt cx="8972363" cy="1699984"/>
                  </a:xfrm>
                </p:grpSpPr>
                <p:pic>
                  <p:nvPicPr>
                    <p:cNvPr id="54" name="Picture 3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2371" r="11913" b="40730"/>
                    <a:stretch>
                      <a:fillRect/>
                    </a:stretch>
                  </p:blipFill>
                  <p:spPr bwMode="auto">
                    <a:xfrm>
                      <a:off x="1089025" y="2663588"/>
                      <a:ext cx="8054975" cy="13144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171637" y="4174225"/>
                      <a:ext cx="8545503" cy="189347"/>
                    </a:xfrm>
                    <a:prstGeom prst="rect">
                      <a:avLst/>
                    </a:prstGeom>
                    <a:solidFill>
                      <a:srgbClr val="47555D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4572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          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Flow Contingency Management                             Traffic  Management                        Separation Management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52" name="Rectangle 51"/>
                  <p:cNvSpPr/>
                  <p:nvPr/>
                </p:nvSpPr>
                <p:spPr>
                  <a:xfrm>
                    <a:off x="5562600" y="3722188"/>
                    <a:ext cx="253984" cy="283440"/>
                  </a:xfrm>
                  <a:prstGeom prst="rect">
                    <a:avLst/>
                  </a:prstGeom>
                  <a:solidFill>
                    <a:srgbClr val="83AEE1"/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6940484" y="2779434"/>
                    <a:ext cx="126992" cy="390110"/>
                  </a:xfrm>
                  <a:prstGeom prst="rect">
                    <a:avLst/>
                  </a:prstGeom>
                  <a:solidFill>
                    <a:srgbClr val="6599D9"/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40" name="Straight Arrow Connector 39"/>
                <p:cNvCxnSpPr>
                  <a:stCxn id="59" idx="2"/>
                </p:cNvCxnSpPr>
                <p:nvPr/>
              </p:nvCxnSpPr>
              <p:spPr>
                <a:xfrm>
                  <a:off x="3429000" y="2729907"/>
                  <a:ext cx="321551" cy="7981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1" name="Straight Arrow Connector 40"/>
                <p:cNvCxnSpPr>
                  <a:stCxn id="57" idx="2"/>
                </p:cNvCxnSpPr>
                <p:nvPr/>
              </p:nvCxnSpPr>
              <p:spPr>
                <a:xfrm flipH="1">
                  <a:off x="4641879" y="2692355"/>
                  <a:ext cx="357932" cy="42023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2" name="Straight Arrow Connector 41"/>
                <p:cNvCxnSpPr>
                  <a:stCxn id="61" idx="2"/>
                </p:cNvCxnSpPr>
                <p:nvPr/>
              </p:nvCxnSpPr>
              <p:spPr>
                <a:xfrm flipH="1">
                  <a:off x="6172200" y="2715808"/>
                  <a:ext cx="312976" cy="24653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3" name="Straight Arrow Connector 42"/>
                <p:cNvCxnSpPr>
                  <a:stCxn id="37" idx="2"/>
                </p:cNvCxnSpPr>
                <p:nvPr/>
              </p:nvCxnSpPr>
              <p:spPr>
                <a:xfrm flipH="1">
                  <a:off x="7067476" y="2711645"/>
                  <a:ext cx="1049198" cy="457899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993798" y="2413902"/>
                <a:ext cx="943247" cy="2934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1528131" y="2064211"/>
                <a:ext cx="1064898" cy="646331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Flight</a:t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Planning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2143870" y="2723648"/>
                <a:ext cx="904130" cy="1051867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8" name="Rectangle 27"/>
              <p:cNvSpPr/>
              <p:nvPr/>
            </p:nvSpPr>
            <p:spPr>
              <a:xfrm>
                <a:off x="543722" y="4058955"/>
                <a:ext cx="8336326" cy="88256"/>
              </a:xfrm>
              <a:prstGeom prst="rect">
                <a:avLst/>
              </a:prstGeom>
              <a:solidFill>
                <a:srgbClr val="7AAED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9" name="Picture 3" descr="C:\Users\mfronzak\AppData\Local\Microsoft\Windows\Temporary Internet Files\Content.IE5\7Q15MAUK\MC900440407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3930" y="2756917"/>
                <a:ext cx="1068524" cy="1068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985152" y="4082146"/>
                <a:ext cx="1459757" cy="318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ATM Timeline</a:t>
                </a: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233" b="20093" l="16045" r="5836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56" r="36348" b="77674"/>
              <a:stretch/>
            </p:blipFill>
            <p:spPr>
              <a:xfrm rot="15867095">
                <a:off x="7509833" y="3625584"/>
                <a:ext cx="2045241" cy="778595"/>
              </a:xfrm>
              <a:prstGeom prst="rect">
                <a:avLst/>
              </a:prstGeom>
            </p:spPr>
          </p:pic>
          <p:pic>
            <p:nvPicPr>
              <p:cNvPr id="32" name="Picture 3" descr="C:\Users\mfronzak\AppData\Local\Microsoft\Windows\Temporary Internet Files\Content.IE5\7Q15MAUK\MC900440407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1984" y="4613822"/>
                <a:ext cx="1068524" cy="1068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1603608" y="1495424"/>
              <a:ext cx="7235124" cy="861774"/>
              <a:chOff x="1372550" y="1270917"/>
              <a:chExt cx="7394151" cy="915780"/>
            </a:xfrm>
          </p:grpSpPr>
          <p:cxnSp>
            <p:nvCxnSpPr>
              <p:cNvPr id="19" name="Straight Arrow Connector 18"/>
              <p:cNvCxnSpPr>
                <a:endCxn id="21" idx="1"/>
              </p:cNvCxnSpPr>
              <p:nvPr/>
            </p:nvCxnSpPr>
            <p:spPr>
              <a:xfrm flipV="1">
                <a:off x="1372550" y="1728807"/>
                <a:ext cx="2871143" cy="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B3DC">
                    <a:lumMod val="60000"/>
                    <a:lumOff val="40000"/>
                  </a:srgbClr>
                </a:solidFill>
                <a:prstDash val="solid"/>
                <a:headEnd type="arrow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" name="Straight Arrow Connector 19"/>
              <p:cNvCxnSpPr>
                <a:stCxn id="21" idx="3"/>
              </p:cNvCxnSpPr>
              <p:nvPr/>
            </p:nvCxnSpPr>
            <p:spPr>
              <a:xfrm>
                <a:off x="6596983" y="1728807"/>
                <a:ext cx="2169718" cy="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B3DC">
                    <a:lumMod val="60000"/>
                    <a:lumOff val="40000"/>
                  </a:srgbClr>
                </a:solidFill>
                <a:prstDash val="solid"/>
                <a:headEnd type="none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4243693" y="1270917"/>
                <a:ext cx="2353289" cy="91578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4F81BD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Execution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Domain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(Linked to the Flight Event)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26240" y="1408573"/>
                <a:ext cx="2617738" cy="32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Verdana" pitchFamily="34" charset="0"/>
                    <a:cs typeface="Verdana" pitchFamily="34" charset="0"/>
                  </a:rPr>
                  <a:t>Pilot (PIC)   Dispatcher (DSP)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00319" y="1416413"/>
                <a:ext cx="1738748" cy="32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Verdana" pitchFamily="34" charset="0"/>
                    <a:cs typeface="Verdana" pitchFamily="34" charset="0"/>
                  </a:rPr>
                  <a:t>Controller (ATC)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53627" y="5682182"/>
              <a:ext cx="7841624" cy="987961"/>
              <a:chOff x="753627" y="5682182"/>
              <a:chExt cx="7841624" cy="98796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456322" y="6184037"/>
                <a:ext cx="19586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hangingPunct="0"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rPr>
                  <a:t>Traffic Manager (TFM)</a:t>
                </a:r>
                <a:endParaRPr lang="en-US" sz="1400" dirty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753627" y="5727915"/>
                <a:ext cx="7841624" cy="892552"/>
                <a:chOff x="-133391" y="3894472"/>
                <a:chExt cx="2661627" cy="948486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-133391" y="4352153"/>
                  <a:ext cx="2661627" cy="1337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7901E"/>
                  </a:solidFill>
                  <a:prstDash val="solid"/>
                  <a:headEnd type="arrow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626326" y="3894472"/>
                  <a:ext cx="839895" cy="948486"/>
                </a:xfrm>
                <a:prstGeom prst="rect">
                  <a:avLst/>
                </a:prstGeom>
                <a:solidFill>
                  <a:srgbClr val="FFFF00"/>
                </a:solidFill>
                <a:ln w="25400">
                  <a:solidFill>
                    <a:srgbClr val="4F81BD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Planning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Domain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(Linked to the Weather Event)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pic>
            <p:nvPicPr>
              <p:cNvPr id="15" name="Picture 5" descr="C:\Users\cmcknight\AppData\Local\Microsoft\Windows\Temporary Internet Files\Content.IE5\AG749NM3\MC900183448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2634" y="5682182"/>
                <a:ext cx="1013927" cy="9879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936501" y="6179793"/>
                <a:ext cx="20718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rPr>
                  <a:t>ATC Coordinator (AOC)</a:t>
                </a:r>
                <a:endParaRPr lang="en-US" sz="1400" dirty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72" name="TextBox 71"/>
          <p:cNvSpPr txBox="1"/>
          <p:nvPr/>
        </p:nvSpPr>
        <p:spPr>
          <a:xfrm>
            <a:off x="152400" y="6629400"/>
            <a:ext cx="2551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 smtClean="0">
                <a:ea typeface="Verdana" pitchFamily="34" charset="0"/>
                <a:cs typeface="Verdana" pitchFamily="34" charset="0"/>
              </a:rPr>
              <a:t>Prepared by The MITRE Corporation. © 2014</a:t>
            </a:r>
            <a:endParaRPr lang="en-US" sz="8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OWNA Scope – NSIP 5.0 Increments Directly Dependent on Weather Information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371604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marL="342739" indent="-342739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602" indent="-285616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2466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599451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6438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3424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11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396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382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7375E"/>
                </a:solidFill>
              </a:rPr>
              <a:t>Direct weather dependency</a:t>
            </a:r>
          </a:p>
          <a:p>
            <a:pPr lvl="1"/>
            <a:r>
              <a:rPr lang="en-US" sz="1600" dirty="0">
                <a:solidFill>
                  <a:srgbClr val="17375E"/>
                </a:solidFill>
              </a:rPr>
              <a:t>Systems and capabilities associated with the increment require raw and/or translated weather information in order to successfully function</a:t>
            </a:r>
          </a:p>
          <a:p>
            <a:pPr lvl="1"/>
            <a:r>
              <a:rPr lang="en-US" sz="1600" dirty="0">
                <a:solidFill>
                  <a:srgbClr val="17375E"/>
                </a:solidFill>
              </a:rPr>
              <a:t>Raw weather is directly sensed or </a:t>
            </a:r>
            <a:r>
              <a:rPr lang="en-US" sz="1600" dirty="0" smtClean="0">
                <a:solidFill>
                  <a:srgbClr val="17375E"/>
                </a:solidFill>
              </a:rPr>
              <a:t>measured (e.g., temperature, wind, radar imagery)</a:t>
            </a:r>
            <a:endParaRPr lang="en-US" sz="1600" dirty="0">
              <a:solidFill>
                <a:srgbClr val="17375E"/>
              </a:solidFill>
            </a:endParaRPr>
          </a:p>
          <a:p>
            <a:pPr lvl="1"/>
            <a:r>
              <a:rPr lang="en-US" sz="1600" dirty="0" smtClean="0">
                <a:solidFill>
                  <a:srgbClr val="17375E"/>
                </a:solidFill>
              </a:rPr>
              <a:t>Translated </a:t>
            </a:r>
            <a:r>
              <a:rPr lang="en-US" sz="1600" dirty="0">
                <a:solidFill>
                  <a:srgbClr val="17375E"/>
                </a:solidFill>
              </a:rPr>
              <a:t>weather is comprised of one or more raw weather elements that have been transformed into a parameter that is not directly sensed or </a:t>
            </a:r>
            <a:r>
              <a:rPr lang="en-US" sz="1600" dirty="0" smtClean="0">
                <a:solidFill>
                  <a:srgbClr val="17375E"/>
                </a:solidFill>
              </a:rPr>
              <a:t>measured (e.g., wind chill, heat index, ITWS microburst alert, weather avoidance field [WAF])</a:t>
            </a:r>
            <a:endParaRPr lang="en-US" sz="1600" dirty="0">
              <a:solidFill>
                <a:srgbClr val="17375E"/>
              </a:solidFill>
            </a:endParaRPr>
          </a:p>
          <a:p>
            <a:r>
              <a:rPr lang="en-US" sz="2000" dirty="0" smtClean="0">
                <a:solidFill>
                  <a:srgbClr val="17375E"/>
                </a:solidFill>
              </a:rPr>
              <a:t>Of </a:t>
            </a:r>
            <a:r>
              <a:rPr lang="en-US" sz="2000" dirty="0">
                <a:solidFill>
                  <a:srgbClr val="17375E"/>
                </a:solidFill>
              </a:rPr>
              <a:t>the 115 Increments found in the eight operational portfolios of NSIP V5.0, </a:t>
            </a:r>
            <a:r>
              <a:rPr lang="en-US" sz="2000" i="1" dirty="0">
                <a:solidFill>
                  <a:srgbClr val="17375E"/>
                </a:solidFill>
              </a:rPr>
              <a:t>seven</a:t>
            </a:r>
            <a:r>
              <a:rPr lang="en-US" sz="2000" dirty="0">
                <a:solidFill>
                  <a:srgbClr val="17375E"/>
                </a:solidFill>
              </a:rPr>
              <a:t> were determined to have direct weather </a:t>
            </a:r>
            <a:r>
              <a:rPr lang="en-US" sz="2000" dirty="0" smtClean="0">
                <a:solidFill>
                  <a:srgbClr val="17375E"/>
                </a:solidFill>
              </a:rPr>
              <a:t>dependencies</a:t>
            </a:r>
            <a:endParaRPr lang="en-US" sz="2000" dirty="0">
              <a:solidFill>
                <a:srgbClr val="17375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76600" y="4025900"/>
            <a:ext cx="312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marL="342739" indent="-342739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602" indent="-285616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2466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599451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6438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3424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11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396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382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17375E"/>
                </a:solidFill>
              </a:rPr>
              <a:t>IMRO </a:t>
            </a:r>
            <a:r>
              <a:rPr lang="en-US" sz="2000" dirty="0">
                <a:solidFill>
                  <a:srgbClr val="17375E"/>
                </a:solidFill>
              </a:rPr>
              <a:t>Portfolio (2)</a:t>
            </a:r>
          </a:p>
          <a:p>
            <a:pPr lvl="1"/>
            <a:r>
              <a:rPr lang="en-US" sz="1600" dirty="0">
                <a:solidFill>
                  <a:srgbClr val="17375E"/>
                </a:solidFill>
              </a:rPr>
              <a:t>WTMD (A)</a:t>
            </a:r>
          </a:p>
          <a:p>
            <a:pPr lvl="1"/>
            <a:r>
              <a:rPr lang="en-US" sz="1600" dirty="0">
                <a:solidFill>
                  <a:srgbClr val="17375E"/>
                </a:solidFill>
              </a:rPr>
              <a:t>WTMA-S (B)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4038600"/>
            <a:ext cx="312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marL="342739" indent="-342739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602" indent="-285616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2466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599451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6438" indent="-228492" algn="l" defTabSz="456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3424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11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396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382" indent="-228492" algn="l" defTabSz="4569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7375E"/>
                </a:solidFill>
              </a:rPr>
              <a:t>CATM Portfolio (5)</a:t>
            </a:r>
          </a:p>
          <a:p>
            <a:pPr lvl="1"/>
            <a:r>
              <a:rPr lang="en-US" sz="1450" dirty="0">
                <a:solidFill>
                  <a:srgbClr val="17375E"/>
                </a:solidFill>
              </a:rPr>
              <a:t>CACR (A)</a:t>
            </a:r>
          </a:p>
          <a:p>
            <a:pPr lvl="1"/>
            <a:r>
              <a:rPr lang="en-US" sz="1450" dirty="0">
                <a:solidFill>
                  <a:srgbClr val="17375E"/>
                </a:solidFill>
              </a:rPr>
              <a:t>RAPT (A)</a:t>
            </a:r>
          </a:p>
          <a:p>
            <a:pPr lvl="1"/>
            <a:r>
              <a:rPr lang="en-US" sz="1450" dirty="0">
                <a:solidFill>
                  <a:srgbClr val="17375E"/>
                </a:solidFill>
              </a:rPr>
              <a:t>A-RAPT [ARSI] (B)</a:t>
            </a:r>
          </a:p>
          <a:p>
            <a:pPr lvl="1"/>
            <a:r>
              <a:rPr lang="en-US" sz="1450" dirty="0">
                <a:solidFill>
                  <a:srgbClr val="17375E"/>
                </a:solidFill>
              </a:rPr>
              <a:t>IDRP (B)</a:t>
            </a:r>
          </a:p>
          <a:p>
            <a:pPr lvl="1"/>
            <a:r>
              <a:rPr lang="en-US" sz="1450" dirty="0">
                <a:solidFill>
                  <a:srgbClr val="17375E"/>
                </a:solidFill>
              </a:rPr>
              <a:t>AARDS (B)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629400"/>
            <a:ext cx="2551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 smtClean="0">
                <a:ea typeface="Verdana" pitchFamily="34" charset="0"/>
                <a:cs typeface="Verdana" pitchFamily="34" charset="0"/>
              </a:rPr>
              <a:t>Prepared by The MITRE Corporation. © 2014</a:t>
            </a:r>
            <a:endParaRPr lang="en-US" sz="8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5207" y="5952681"/>
            <a:ext cx="1032182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94912" y="5883368"/>
            <a:ext cx="1740049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Relationship – OWNA to Requirements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8335" y="1447800"/>
            <a:ext cx="7132130" cy="49625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4400" y="4743856"/>
            <a:ext cx="3980232" cy="1666469"/>
            <a:chOff x="914400" y="4743856"/>
            <a:chExt cx="3980232" cy="16664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19400" y="4743856"/>
              <a:ext cx="16002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084632" y="5087568"/>
              <a:ext cx="3810000" cy="1143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6071771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FF0000"/>
                  </a:solidFill>
                  <a:ea typeface="Verdana" pitchFamily="34" charset="0"/>
                  <a:cs typeface="Verdana" pitchFamily="34" charset="0"/>
                </a:rPr>
                <a:t>OWNA</a:t>
              </a:r>
              <a:endParaRPr lang="en-US" sz="1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400" y="6629400"/>
            <a:ext cx="2551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 smtClean="0">
                <a:ea typeface="Verdana" pitchFamily="34" charset="0"/>
                <a:cs typeface="Verdana" pitchFamily="34" charset="0"/>
              </a:rPr>
              <a:t>Prepared by The MITRE Corporation. © 2014</a:t>
            </a:r>
            <a:endParaRPr lang="en-US" sz="8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IDRP and ARSI – Attributes of Needed Weather Information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87184"/>
              </p:ext>
            </p:extLst>
          </p:nvPr>
        </p:nvGraphicFramePr>
        <p:xfrm>
          <a:off x="609600" y="1600200"/>
          <a:ext cx="8229601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  <a:gridCol w="1295400"/>
                <a:gridCol w="609600"/>
                <a:gridCol w="914400"/>
                <a:gridCol w="2819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Attribute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NWP Mapping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Automated Alerting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Needed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Recommended</a:t>
                      </a:r>
                      <a:r>
                        <a:rPr lang="en-US" sz="1400" baseline="0" dirty="0" smtClean="0"/>
                        <a:t> Responsibility - </a:t>
                      </a:r>
                      <a:r>
                        <a:rPr lang="en-US" sz="1400" dirty="0" smtClean="0"/>
                        <a:t>FAA, NWS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Delivery 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Graphical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Assumes NWP,</a:t>
                      </a:r>
                      <a:r>
                        <a:rPr lang="en-US" sz="1400" baseline="0" dirty="0" smtClean="0"/>
                        <a:t> CSS-Wx can provide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Displays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portal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 – AWD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Recommended</a:t>
                      </a:r>
                      <a:r>
                        <a:rPr lang="en-US" sz="1400" baseline="0" dirty="0" smtClean="0"/>
                        <a:t> Responsibility - </a:t>
                      </a:r>
                      <a:r>
                        <a:rPr lang="en-US" sz="1400" dirty="0" smtClean="0"/>
                        <a:t>FAA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Explicit Onset and Cessation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Needed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(implicit)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Recommended</a:t>
                      </a:r>
                      <a:r>
                        <a:rPr lang="en-US" sz="1400" baseline="0" dirty="0" smtClean="0"/>
                        <a:t> Responsibility - </a:t>
                      </a:r>
                      <a:r>
                        <a:rPr lang="en-US" sz="1400" dirty="0" smtClean="0"/>
                        <a:t>FAA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Scoring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CIWS, CoSPA, ITWS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Needed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Assumes NWP</a:t>
                      </a:r>
                      <a:r>
                        <a:rPr lang="en-US" sz="1400" baseline="0" dirty="0" smtClean="0"/>
                        <a:t> can provide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Temporal</a:t>
                      </a:r>
                      <a:r>
                        <a:rPr lang="en-US" sz="1400" baseline="0" dirty="0" smtClean="0"/>
                        <a:t> Resolution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 specified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SMEs thought current resolutions</a:t>
                      </a:r>
                      <a:r>
                        <a:rPr lang="en-US" sz="1400" baseline="0" dirty="0" smtClean="0"/>
                        <a:t> were adequate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Translated Weather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Yes, but not viewable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 – AWD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Assumes NWP</a:t>
                      </a:r>
                      <a:r>
                        <a:rPr lang="en-US" sz="1400" baseline="0" dirty="0" smtClean="0"/>
                        <a:t> can provide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629400"/>
            <a:ext cx="2551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 smtClean="0">
                <a:ea typeface="Verdana" pitchFamily="34" charset="0"/>
                <a:cs typeface="Verdana" pitchFamily="34" charset="0"/>
              </a:rPr>
              <a:t>Prepared by The MITRE Corporation. © 2014</a:t>
            </a:r>
            <a:endParaRPr lang="en-US" sz="8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758298" y="1524000"/>
            <a:ext cx="7772400" cy="1123950"/>
          </a:xfrm>
        </p:spPr>
        <p:txBody>
          <a:bodyPr>
            <a:normAutofit/>
          </a:bodyPr>
          <a:lstStyle/>
          <a:p>
            <a:r>
              <a:rPr lang="en-US" dirty="0"/>
              <a:t>Weather Performance Requirements Validation (Modeling and Simulation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Simplified Needs to Solutions Process</a:t>
            </a:r>
          </a:p>
        </p:txBody>
      </p:sp>
      <p:sp>
        <p:nvSpPr>
          <p:cNvPr id="53" name="TextBox 108"/>
          <p:cNvSpPr txBox="1">
            <a:spLocks noChangeArrowheads="1"/>
          </p:cNvSpPr>
          <p:nvPr/>
        </p:nvSpPr>
        <p:spPr bwMode="auto">
          <a:xfrm>
            <a:off x="3581400" y="1593850"/>
            <a:ext cx="3429000" cy="4302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NAS Segment Implementation Plan 5.0</a:t>
            </a:r>
          </a:p>
          <a:p>
            <a:pPr algn="ctr" eaLnBrk="1" hangingPunct="1"/>
            <a:endParaRPr lang="en-US" sz="1100" b="1" dirty="0">
              <a:cs typeface="Calibri" pitchFamily="34" charset="0"/>
            </a:endParaRPr>
          </a:p>
        </p:txBody>
      </p:sp>
      <p:sp>
        <p:nvSpPr>
          <p:cNvPr id="54" name="TextBox 108"/>
          <p:cNvSpPr txBox="1">
            <a:spLocks noChangeArrowheads="1"/>
          </p:cNvSpPr>
          <p:nvPr/>
        </p:nvSpPr>
        <p:spPr bwMode="auto">
          <a:xfrm>
            <a:off x="2057400" y="1593850"/>
            <a:ext cx="1143000" cy="4302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NextGen Mid-Term CONOPS</a:t>
            </a:r>
          </a:p>
        </p:txBody>
      </p:sp>
      <p:sp>
        <p:nvSpPr>
          <p:cNvPr id="55" name="TextBox 108"/>
          <p:cNvSpPr txBox="1">
            <a:spLocks noChangeArrowheads="1"/>
          </p:cNvSpPr>
          <p:nvPr/>
        </p:nvSpPr>
        <p:spPr bwMode="auto">
          <a:xfrm>
            <a:off x="3581400" y="2328862"/>
            <a:ext cx="1123950" cy="769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Determine Weather Functions in NSIP</a:t>
            </a:r>
          </a:p>
        </p:txBody>
      </p:sp>
      <p:sp>
        <p:nvSpPr>
          <p:cNvPr id="56" name="TextBox 108"/>
          <p:cNvSpPr txBox="1">
            <a:spLocks noChangeArrowheads="1"/>
          </p:cNvSpPr>
          <p:nvPr/>
        </p:nvSpPr>
        <p:spPr bwMode="auto">
          <a:xfrm>
            <a:off x="2057400" y="2328862"/>
            <a:ext cx="1143000" cy="769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Determine Weather Functions in CONOPS</a:t>
            </a:r>
          </a:p>
        </p:txBody>
      </p:sp>
      <p:sp>
        <p:nvSpPr>
          <p:cNvPr id="57" name="TextBox 108"/>
          <p:cNvSpPr txBox="1">
            <a:spLocks noChangeArrowheads="1"/>
          </p:cNvSpPr>
          <p:nvPr/>
        </p:nvSpPr>
        <p:spPr bwMode="auto">
          <a:xfrm>
            <a:off x="4800600" y="2328862"/>
            <a:ext cx="990600" cy="60016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Assess Operational User Needs</a:t>
            </a:r>
            <a:endParaRPr lang="en-US" sz="1200" b="1" dirty="0">
              <a:cs typeface="Calibri" pitchFamily="34" charset="0"/>
            </a:endParaRPr>
          </a:p>
        </p:txBody>
      </p:sp>
      <p:sp>
        <p:nvSpPr>
          <p:cNvPr id="58" name="TextBox 108"/>
          <p:cNvSpPr txBox="1">
            <a:spLocks noChangeArrowheads="1"/>
          </p:cNvSpPr>
          <p:nvPr/>
        </p:nvSpPr>
        <p:spPr bwMode="auto">
          <a:xfrm>
            <a:off x="5867400" y="2328862"/>
            <a:ext cx="1143000" cy="769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Determine Weather Information Attributes</a:t>
            </a:r>
            <a:endParaRPr lang="en-US" sz="1200" b="1" dirty="0">
              <a:cs typeface="Calibri" pitchFamily="34" charset="0"/>
            </a:endParaRPr>
          </a:p>
        </p:txBody>
      </p:sp>
      <p:sp>
        <p:nvSpPr>
          <p:cNvPr id="59" name="TextBox 108"/>
          <p:cNvSpPr txBox="1">
            <a:spLocks noChangeArrowheads="1"/>
          </p:cNvSpPr>
          <p:nvPr/>
        </p:nvSpPr>
        <p:spPr bwMode="auto">
          <a:xfrm>
            <a:off x="2057400" y="3395662"/>
            <a:ext cx="4953000" cy="261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Develop Functional Requirements</a:t>
            </a:r>
          </a:p>
        </p:txBody>
      </p:sp>
      <p:sp>
        <p:nvSpPr>
          <p:cNvPr id="60" name="TextBox 108"/>
          <p:cNvSpPr txBox="1">
            <a:spLocks noChangeArrowheads="1"/>
          </p:cNvSpPr>
          <p:nvPr/>
        </p:nvSpPr>
        <p:spPr bwMode="auto">
          <a:xfrm>
            <a:off x="2057400" y="3929062"/>
            <a:ext cx="4953000" cy="261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Develop Preliminary Performance Requirements </a:t>
            </a:r>
          </a:p>
        </p:txBody>
      </p:sp>
      <p:sp>
        <p:nvSpPr>
          <p:cNvPr id="61" name="TextBox 108"/>
          <p:cNvSpPr txBox="1">
            <a:spLocks noChangeArrowheads="1"/>
          </p:cNvSpPr>
          <p:nvPr/>
        </p:nvSpPr>
        <p:spPr bwMode="auto">
          <a:xfrm>
            <a:off x="2057400" y="4462462"/>
            <a:ext cx="4953000" cy="261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>
                <a:cs typeface="Calibri" pitchFamily="34" charset="0"/>
              </a:rPr>
              <a:t>Validate Performance Requirements</a:t>
            </a:r>
          </a:p>
        </p:txBody>
      </p:sp>
      <p:cxnSp>
        <p:nvCxnSpPr>
          <p:cNvPr id="62" name="Straight Arrow Connector 61"/>
          <p:cNvCxnSpPr>
            <a:stCxn id="54" idx="2"/>
            <a:endCxn id="56" idx="0"/>
          </p:cNvCxnSpPr>
          <p:nvPr/>
        </p:nvCxnSpPr>
        <p:spPr>
          <a:xfrm>
            <a:off x="2628900" y="20240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3" idx="2"/>
            <a:endCxn id="55" idx="0"/>
          </p:cNvCxnSpPr>
          <p:nvPr/>
        </p:nvCxnSpPr>
        <p:spPr>
          <a:xfrm flipH="1">
            <a:off x="4143375" y="2024062"/>
            <a:ext cx="1152525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3" idx="2"/>
            <a:endCxn id="57" idx="0"/>
          </p:cNvCxnSpPr>
          <p:nvPr/>
        </p:nvCxnSpPr>
        <p:spPr>
          <a:xfrm>
            <a:off x="5295900" y="20240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3" idx="2"/>
            <a:endCxn id="58" idx="0"/>
          </p:cNvCxnSpPr>
          <p:nvPr/>
        </p:nvCxnSpPr>
        <p:spPr>
          <a:xfrm>
            <a:off x="5295900" y="2024062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590800" y="30908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114800" y="30908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30908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477000" y="309086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9" idx="2"/>
            <a:endCxn id="60" idx="0"/>
          </p:cNvCxnSpPr>
          <p:nvPr/>
        </p:nvCxnSpPr>
        <p:spPr>
          <a:xfrm>
            <a:off x="4533900" y="3657600"/>
            <a:ext cx="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0" idx="2"/>
            <a:endCxn id="61" idx="0"/>
          </p:cNvCxnSpPr>
          <p:nvPr/>
        </p:nvCxnSpPr>
        <p:spPr>
          <a:xfrm>
            <a:off x="4533900" y="4191000"/>
            <a:ext cx="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08"/>
          <p:cNvSpPr txBox="1">
            <a:spLocks noChangeArrowheads="1"/>
          </p:cNvSpPr>
          <p:nvPr/>
        </p:nvSpPr>
        <p:spPr bwMode="auto">
          <a:xfrm>
            <a:off x="2057400" y="4995862"/>
            <a:ext cx="4953000" cy="261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cs typeface="Calibri" pitchFamily="34" charset="0"/>
              </a:rPr>
              <a:t>Allocate Performance Requirements</a:t>
            </a:r>
            <a:endParaRPr lang="en-US" sz="1100" b="1" dirty="0">
              <a:cs typeface="Calibri" pitchFamily="34" charset="0"/>
            </a:endParaRPr>
          </a:p>
        </p:txBody>
      </p:sp>
      <p:cxnSp>
        <p:nvCxnSpPr>
          <p:cNvPr id="73" name="Straight Arrow Connector 72"/>
          <p:cNvCxnSpPr>
            <a:stCxn id="61" idx="2"/>
            <a:endCxn id="72" idx="0"/>
          </p:cNvCxnSpPr>
          <p:nvPr/>
        </p:nvCxnSpPr>
        <p:spPr>
          <a:xfrm>
            <a:off x="4533900" y="4724400"/>
            <a:ext cx="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08"/>
          <p:cNvSpPr txBox="1">
            <a:spLocks noChangeArrowheads="1"/>
          </p:cNvSpPr>
          <p:nvPr/>
        </p:nvSpPr>
        <p:spPr bwMode="auto">
          <a:xfrm>
            <a:off x="2057400" y="5529262"/>
            <a:ext cx="2286000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cs typeface="Calibri" pitchFamily="34" charset="0"/>
              </a:rPr>
              <a:t>Capability Research </a:t>
            </a:r>
            <a:r>
              <a:rPr lang="en-US" sz="1100" b="1" dirty="0">
                <a:cs typeface="Calibri" pitchFamily="34" charset="0"/>
              </a:rPr>
              <a:t>(e.g., </a:t>
            </a:r>
            <a:r>
              <a:rPr lang="en-US" sz="1100" b="1" dirty="0" smtClean="0">
                <a:cs typeface="Calibri" pitchFamily="34" charset="0"/>
              </a:rPr>
              <a:t>AWRP, WTIC)</a:t>
            </a:r>
            <a:endParaRPr lang="en-US" sz="1100" b="1" dirty="0">
              <a:cs typeface="Calibri" pitchFamily="34" charset="0"/>
            </a:endParaRPr>
          </a:p>
        </p:txBody>
      </p:sp>
      <p:cxnSp>
        <p:nvCxnSpPr>
          <p:cNvPr id="75" name="Straight Arrow Connector 74"/>
          <p:cNvCxnSpPr>
            <a:stCxn id="72" idx="2"/>
            <a:endCxn id="74" idx="0"/>
          </p:cNvCxnSpPr>
          <p:nvPr/>
        </p:nvCxnSpPr>
        <p:spPr>
          <a:xfrm flipH="1">
            <a:off x="3200400" y="5257800"/>
            <a:ext cx="133350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08"/>
          <p:cNvSpPr txBox="1">
            <a:spLocks noChangeArrowheads="1"/>
          </p:cNvSpPr>
          <p:nvPr/>
        </p:nvSpPr>
        <p:spPr bwMode="auto">
          <a:xfrm>
            <a:off x="4705350" y="5529922"/>
            <a:ext cx="2305050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cs typeface="Calibri" pitchFamily="34" charset="0"/>
              </a:rPr>
              <a:t>Acquisition Process</a:t>
            </a:r>
          </a:p>
          <a:p>
            <a:pPr algn="ctr" eaLnBrk="1" hangingPunct="1"/>
            <a:endParaRPr lang="en-US" sz="1100" b="1" dirty="0">
              <a:cs typeface="Calibri" pitchFamily="34" charset="0"/>
            </a:endParaRPr>
          </a:p>
        </p:txBody>
      </p:sp>
      <p:cxnSp>
        <p:nvCxnSpPr>
          <p:cNvPr id="77" name="Straight Arrow Connector 76"/>
          <p:cNvCxnSpPr>
            <a:stCxn id="72" idx="2"/>
            <a:endCxn id="76" idx="0"/>
          </p:cNvCxnSpPr>
          <p:nvPr/>
        </p:nvCxnSpPr>
        <p:spPr>
          <a:xfrm>
            <a:off x="4533900" y="5257800"/>
            <a:ext cx="1323975" cy="272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28600" y="3886200"/>
            <a:ext cx="2667000" cy="1371600"/>
            <a:chOff x="228600" y="4572000"/>
            <a:chExt cx="2667000" cy="1371600"/>
          </a:xfrm>
        </p:grpSpPr>
        <p:sp>
          <p:nvSpPr>
            <p:cNvPr id="28" name="Right Arrow 27"/>
            <p:cNvSpPr/>
            <p:nvPr/>
          </p:nvSpPr>
          <p:spPr>
            <a:xfrm>
              <a:off x="228600" y="4572000"/>
              <a:ext cx="2667000" cy="1371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600" y="4876800"/>
              <a:ext cx="2362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Modeling and Simulation will be used to Validate Weather Performance Requirements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751393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06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57BE35-6F07-478B-8A95-8B798CF890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0F7F76-A06E-40D8-8A63-C4830EBBA2EB}"/>
</file>

<file path=customXml/itemProps3.xml><?xml version="1.0" encoding="utf-8"?>
<ds:datastoreItem xmlns:ds="http://schemas.openxmlformats.org/officeDocument/2006/customXml" ds:itemID="{A25F5A09-5465-45B8-8EE7-E7071289B323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0ad0ad1-de90-4ee5-a7d2-692dfee6b0f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1720</Words>
  <Application>Microsoft Office PowerPoint</Application>
  <PresentationFormat>On-screen Show (4:3)</PresentationFormat>
  <Paragraphs>305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3_Office Theme</vt:lpstr>
      <vt:lpstr>REDAC NAS Operations Subcommittee, Weather Performance Requirements Validation</vt:lpstr>
      <vt:lpstr>Simplified Needs to Solutions Process</vt:lpstr>
      <vt:lpstr>Operational Weather Needs Analysis (OWNA)</vt:lpstr>
      <vt:lpstr>Operational Weather Needs Analysis (OWNA)</vt:lpstr>
      <vt:lpstr>OWNA Scope – NSIP 5.0 Increments Directly Dependent on Weather Information</vt:lpstr>
      <vt:lpstr>Relationship – OWNA to Requirements</vt:lpstr>
      <vt:lpstr>IDRP and ARSI – Attributes of Needed Weather Information</vt:lpstr>
      <vt:lpstr>Weather Performance Requirements Validation (Modeling and Simulation)</vt:lpstr>
      <vt:lpstr>Simplified Needs to Solutions Process</vt:lpstr>
      <vt:lpstr>Purpose of Weather Performance Requirements Validation</vt:lpstr>
      <vt:lpstr>Scope of Weather Performance Requirements Validation</vt:lpstr>
      <vt:lpstr>Approach to validating Weather Performance Requirements (Notional Workflow)</vt:lpstr>
      <vt:lpstr>Scenarios/Simulations Address</vt:lpstr>
      <vt:lpstr>Convection Scenarios – Study Regions and Actual Weather </vt:lpstr>
      <vt:lpstr>Schedule</vt:lpstr>
      <vt:lpstr>Back up</vt:lpstr>
      <vt:lpstr>Verification and Validation of Modeling and Simulation Approach</vt:lpstr>
      <vt:lpstr>Scenario Illustration – Departure Rerouting:  05112011 ORD 1.15</vt:lpstr>
      <vt:lpstr>AvMet Convection Scenarios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Christopher.Ermatinger@faa.gov</dc:creator>
  <cp:lastModifiedBy>Roundtree-Coleman, Chinita (FAA)</cp:lastModifiedBy>
  <cp:revision>154</cp:revision>
  <cp:lastPrinted>2015-02-23T12:55:06Z</cp:lastPrinted>
  <dcterms:created xsi:type="dcterms:W3CDTF">2013-08-15T15:31:22Z</dcterms:created>
  <dcterms:modified xsi:type="dcterms:W3CDTF">2015-03-08T14:08:31Z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  <property fmtid="{D5CDD505-2E9C-101B-9397-08002B2CF9AE}" pid="3" name="Order">
    <vt:r8>21000</vt:r8>
  </property>
</Properties>
</file>