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5"/>
  </p:notesMasterIdLst>
  <p:handoutMasterIdLst>
    <p:handoutMasterId r:id="rId26"/>
  </p:handoutMasterIdLst>
  <p:sldIdLst>
    <p:sldId id="308" r:id="rId5"/>
    <p:sldId id="316" r:id="rId6"/>
    <p:sldId id="317" r:id="rId7"/>
    <p:sldId id="313" r:id="rId8"/>
    <p:sldId id="325" r:id="rId9"/>
    <p:sldId id="327" r:id="rId10"/>
    <p:sldId id="328" r:id="rId11"/>
    <p:sldId id="326" r:id="rId12"/>
    <p:sldId id="323" r:id="rId13"/>
    <p:sldId id="309" r:id="rId14"/>
    <p:sldId id="347" r:id="rId15"/>
    <p:sldId id="352" r:id="rId16"/>
    <p:sldId id="349" r:id="rId17"/>
    <p:sldId id="356" r:id="rId18"/>
    <p:sldId id="353" r:id="rId19"/>
    <p:sldId id="354" r:id="rId20"/>
    <p:sldId id="355" r:id="rId21"/>
    <p:sldId id="351" r:id="rId22"/>
    <p:sldId id="350" r:id="rId23"/>
    <p:sldId id="346" r:id="rId2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3399"/>
    <a:srgbClr val="FF5050"/>
    <a:srgbClr val="D03200"/>
    <a:srgbClr val="306AFF"/>
    <a:srgbClr val="003366"/>
    <a:srgbClr val="33CC33"/>
    <a:srgbClr val="DDDDDD"/>
    <a:srgbClr val="B2B2B2"/>
    <a:srgbClr val="1D2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45" autoAdjust="0"/>
    <p:restoredTop sz="86982" autoAdjust="0"/>
  </p:normalViewPr>
  <p:slideViewPr>
    <p:cSldViewPr>
      <p:cViewPr>
        <p:scale>
          <a:sx n="80" d="100"/>
          <a:sy n="80" d="100"/>
        </p:scale>
        <p:origin x="-318" y="72"/>
      </p:cViewPr>
      <p:guideLst>
        <p:guide orient="horz" pos="81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33"/>
    </p:cViewPr>
  </p:sorterViewPr>
  <p:notesViewPr>
    <p:cSldViewPr>
      <p:cViewPr>
        <p:scale>
          <a:sx n="100" d="100"/>
          <a:sy n="100" d="100"/>
        </p:scale>
        <p:origin x="-2275" y="13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pitchFamily="34" charset="0"/>
                <a:cs typeface="+mn-cs"/>
              </a:defRPr>
            </a:lvl1pPr>
          </a:lstStyle>
          <a:p>
            <a:pPr>
              <a:defRPr/>
            </a:pPr>
            <a:endParaRPr lang="en-US"/>
          </a:p>
        </p:txBody>
      </p:sp>
      <p:sp>
        <p:nvSpPr>
          <p:cNvPr id="33587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pitchFamily="34" charset="0"/>
                <a:cs typeface="+mn-cs"/>
              </a:defRPr>
            </a:lvl1pPr>
          </a:lstStyle>
          <a:p>
            <a:pPr>
              <a:defRPr/>
            </a:pPr>
            <a:endParaRPr lang="en-US"/>
          </a:p>
        </p:txBody>
      </p:sp>
      <p:sp>
        <p:nvSpPr>
          <p:cNvPr id="33587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pitchFamily="34" charset="0"/>
                <a:cs typeface="+mn-cs"/>
              </a:defRPr>
            </a:lvl1pPr>
          </a:lstStyle>
          <a:p>
            <a:pPr>
              <a:defRPr/>
            </a:pPr>
            <a:endParaRPr lang="en-US"/>
          </a:p>
        </p:txBody>
      </p:sp>
      <p:sp>
        <p:nvSpPr>
          <p:cNvPr id="33587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Arial" pitchFamily="34" charset="0"/>
                <a:cs typeface="+mn-cs"/>
              </a:defRPr>
            </a:lvl1pPr>
          </a:lstStyle>
          <a:p>
            <a:pPr>
              <a:defRPr/>
            </a:pPr>
            <a:fld id="{51DF8DDE-FD3B-4A42-B21C-8E759BD1C539}" type="slidenum">
              <a:rPr lang="en-US"/>
              <a:pPr>
                <a:defRPr/>
              </a:pPr>
              <a:t>‹#›</a:t>
            </a:fld>
            <a:endParaRPr lang="en-US" dirty="0"/>
          </a:p>
        </p:txBody>
      </p:sp>
    </p:spTree>
    <p:extLst>
      <p:ext uri="{BB962C8B-B14F-4D97-AF65-F5344CB8AC3E}">
        <p14:creationId xmlns:p14="http://schemas.microsoft.com/office/powerpoint/2010/main" val="143789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spAutoFit/>
          </a:bodyPr>
          <a:lstStyle>
            <a:lvl1pPr defTabSz="931863">
              <a:spcBef>
                <a:spcPct val="50000"/>
              </a:spcBef>
              <a:buFontTx/>
              <a:buChar char="•"/>
              <a:defRPr sz="1200">
                <a:latin typeface="Arial" pitchFamily="34" charset="0"/>
                <a:cs typeface="+mn-cs"/>
              </a:defRPr>
            </a:lvl1pPr>
          </a:lstStyle>
          <a:p>
            <a:pPr>
              <a:defRPr/>
            </a:pPr>
            <a:endParaRPr lang="en-US"/>
          </a:p>
        </p:txBody>
      </p:sp>
      <p:sp>
        <p:nvSpPr>
          <p:cNvPr id="54275" name="Rectangle 3"/>
          <p:cNvSpPr>
            <a:spLocks noGrp="1" noChangeArrowheads="1"/>
          </p:cNvSpPr>
          <p:nvPr>
            <p:ph type="dt" idx="1"/>
          </p:nvPr>
        </p:nvSpPr>
        <p:spPr bwMode="auto">
          <a:xfrm>
            <a:off x="3971925" y="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spAutoFit/>
          </a:bodyPr>
          <a:lstStyle>
            <a:lvl1pPr algn="r" defTabSz="931863">
              <a:spcBef>
                <a:spcPct val="50000"/>
              </a:spcBef>
              <a:buFontTx/>
              <a:buChar char="•"/>
              <a:defRPr sz="1200">
                <a:latin typeface="Arial" pitchFamily="34" charset="0"/>
                <a:cs typeface="+mn-cs"/>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935038" y="4416425"/>
            <a:ext cx="5140325"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9021763"/>
            <a:ext cx="3038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spAutoFit/>
          </a:bodyPr>
          <a:lstStyle>
            <a:lvl1pPr defTabSz="931863">
              <a:spcBef>
                <a:spcPct val="50000"/>
              </a:spcBef>
              <a:buFontTx/>
              <a:buChar char="•"/>
              <a:defRPr sz="1200">
                <a:latin typeface="Arial" pitchFamily="34" charset="0"/>
                <a:cs typeface="+mn-cs"/>
              </a:defRPr>
            </a:lvl1pPr>
          </a:lstStyle>
          <a:p>
            <a:pPr>
              <a:defRPr/>
            </a:pPr>
            <a:endParaRPr lang="en-US"/>
          </a:p>
        </p:txBody>
      </p:sp>
      <p:sp>
        <p:nvSpPr>
          <p:cNvPr id="54279" name="Rectangle 7"/>
          <p:cNvSpPr>
            <a:spLocks noGrp="1" noChangeArrowheads="1"/>
          </p:cNvSpPr>
          <p:nvPr>
            <p:ph type="sldNum" sz="quarter" idx="5"/>
          </p:nvPr>
        </p:nvSpPr>
        <p:spPr bwMode="auto">
          <a:xfrm>
            <a:off x="3971925" y="9021763"/>
            <a:ext cx="3038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spAutoFit/>
          </a:bodyPr>
          <a:lstStyle>
            <a:lvl1pPr algn="r" defTabSz="931863">
              <a:spcBef>
                <a:spcPct val="50000"/>
              </a:spcBef>
              <a:buFontTx/>
              <a:buChar char="•"/>
              <a:defRPr sz="1200">
                <a:latin typeface="Arial" pitchFamily="34" charset="0"/>
                <a:cs typeface="+mn-cs"/>
              </a:defRPr>
            </a:lvl1pPr>
          </a:lstStyle>
          <a:p>
            <a:pPr>
              <a:defRPr/>
            </a:pPr>
            <a:fld id="{8FCF8F12-2F51-457E-AA9B-D4182BC109D5}" type="slidenum">
              <a:rPr lang="en-US"/>
              <a:pPr>
                <a:defRPr/>
              </a:pPr>
              <a:t>‹#›</a:t>
            </a:fld>
            <a:endParaRPr lang="en-US" dirty="0"/>
          </a:p>
        </p:txBody>
      </p:sp>
    </p:spTree>
    <p:extLst>
      <p:ext uri="{BB962C8B-B14F-4D97-AF65-F5344CB8AC3E}">
        <p14:creationId xmlns:p14="http://schemas.microsoft.com/office/powerpoint/2010/main" val="2040667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vssharepoint.faa.gov/avs/RED/TCRG/AVS%20RD%20Requirements%20Matrix%20Archive/Forms/AllItems.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vssharepoint.faa.gov/avs/RED/TCRG/AVS%20RD%20Requirements%20Matrix%20Archive/Forms/AllItems.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vssharepoint.faa.gov/avs/RED/TCRG/AVS%20RD%20Requirements%20Matrix%20Archive/Forms/AllItems.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vssharepoint.faa.gov/avs/RED/TCRG/AVS%20RD%20Requirements%20Matrix%20Archive/Forms/AllItems.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vssharepoint.faa.gov/avs/RED/TCRG/AVS%20RD%20Requirements%20Matrix%20Archive/Forms/AllItems.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vssharepoint.faa.gov/avs/RED/TCRG/AVS%20RD%20Requirements%20Matrix%20Archive/Forms/AllItems.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vssharepoint.faa.gov/avs/RED/TCRG/AVS%20RD%20Requirements%20Matrix%20Archive/Forms/AllItems.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5B323A19-E0E1-4898-931F-69CDAC2CEADC}" type="slidenum">
              <a:rPr lang="en-US" sz="1200" smtClean="0"/>
              <a:pPr eaLnBrk="1" hangingPunct="1">
                <a:defRPr/>
              </a:pPr>
              <a:t>1</a:t>
            </a:fld>
            <a:endParaRPr lang="en-US"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5038" y="4416425"/>
            <a:ext cx="5140325" cy="2822575"/>
          </a:xfrm>
          <a:noFill/>
        </p:spPr>
        <p:txBody>
          <a:bodyPr/>
          <a:lstStyle/>
          <a:p>
            <a:pPr eaLnBrk="1" hangingPunct="1"/>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219200" y="685800"/>
            <a:ext cx="4648200" cy="3486150"/>
          </a:xfrm>
          <a:ln/>
        </p:spPr>
      </p:sp>
      <p:sp>
        <p:nvSpPr>
          <p:cNvPr id="47107" name="Notes Placeholder 2"/>
          <p:cNvSpPr>
            <a:spLocks noGrp="1"/>
          </p:cNvSpPr>
          <p:nvPr>
            <p:ph type="body" idx="1"/>
          </p:nvPr>
        </p:nvSpPr>
        <p:spPr>
          <a:xfrm>
            <a:off x="935038" y="4416425"/>
            <a:ext cx="5140325" cy="2925763"/>
          </a:xfrm>
          <a:noFill/>
        </p:spPr>
        <p:txBody>
          <a:bodyPr/>
          <a:lstStyle/>
          <a:p>
            <a:r>
              <a:rPr lang="en-US" altLang="en-US" sz="1000" dirty="0" smtClean="0">
                <a:latin typeface="Arial" charset="0"/>
              </a:rPr>
              <a:t>FY14 TAS quad charts shown for example.  The notes listed below are typical for each Quad Chart.</a:t>
            </a:r>
          </a:p>
          <a:p>
            <a:endParaRPr lang="en-US" altLang="en-US" sz="1000" dirty="0" smtClean="0">
              <a:latin typeface="Arial" charset="0"/>
            </a:endParaRPr>
          </a:p>
          <a:p>
            <a:r>
              <a:rPr lang="en-US" altLang="en-US" sz="1000" dirty="0" smtClean="0">
                <a:latin typeface="Arial" charset="0"/>
              </a:rPr>
              <a:t>Present the sponsor outcome and implementation plan and how the research supports accomplishment of the sponsor outcome.  </a:t>
            </a:r>
          </a:p>
          <a:p>
            <a:endParaRPr lang="en-US" altLang="en-US" sz="1000" dirty="0" smtClean="0">
              <a:latin typeface="Arial" charset="0"/>
            </a:endParaRPr>
          </a:p>
          <a:p>
            <a:r>
              <a:rPr lang="en-US" altLang="en-US" sz="1000" dirty="0" smtClean="0">
                <a:latin typeface="Arial" charset="0"/>
              </a:rPr>
              <a:t>FY13 amount should agree with the FY13 allocation as modified by the REP.</a:t>
            </a:r>
          </a:p>
          <a:p>
            <a:endParaRPr lang="en-US" altLang="en-US" sz="1000" dirty="0" smtClean="0">
              <a:latin typeface="Arial" charset="0"/>
            </a:endParaRPr>
          </a:p>
          <a:p>
            <a:r>
              <a:rPr lang="en-US" altLang="en-US" sz="1000" dirty="0" smtClean="0">
                <a:latin typeface="Arial" charset="0"/>
              </a:rPr>
              <a:t>FY14 amount should match the amount shown in the FY14 AVS </a:t>
            </a:r>
            <a:r>
              <a:rPr lang="en-US" altLang="en-US" sz="1000" dirty="0" err="1" smtClean="0">
                <a:latin typeface="Arial" charset="0"/>
              </a:rPr>
              <a:t>Brfg</a:t>
            </a:r>
            <a:r>
              <a:rPr lang="en-US" altLang="en-US" sz="1000" dirty="0" smtClean="0">
                <a:latin typeface="Arial" charset="0"/>
              </a:rPr>
              <a:t> Matrix found at: </a:t>
            </a:r>
            <a:r>
              <a:rPr lang="en-US" altLang="en-US" sz="1000" dirty="0" smtClean="0">
                <a:latin typeface="Arial" charset="0"/>
                <a:hlinkClick r:id="rId3"/>
              </a:rPr>
              <a:t>https://avssharepoint.faa.gov/avs/RED/TCRG/AVS%20RD%20Requirements%20Matrix%20Archive/Forms/AllItems.aspx</a:t>
            </a:r>
            <a:endParaRPr lang="en-US" altLang="en-US" sz="1000" dirty="0" smtClean="0">
              <a:latin typeface="Arial" charset="0"/>
            </a:endParaRPr>
          </a:p>
          <a:p>
            <a:endParaRPr lang="en-US" altLang="en-US" sz="1000" dirty="0" smtClean="0">
              <a:latin typeface="Arial" charset="0"/>
            </a:endParaRPr>
          </a:p>
          <a:p>
            <a:r>
              <a:rPr lang="en-US" altLang="en-US" sz="1000" dirty="0" smtClean="0">
                <a:latin typeface="Arial" charset="0"/>
              </a:rPr>
              <a:t>If available, include the FY16 &amp; FY17 amounts provided with the FY15 Cost Estimate for the requirement.  Use the funding level option allocated to FY15.  (i.e.  if FY15 was allocated the LOW funding option, then the FY16 &amp; FY17 should match the LOW funding option as well).</a:t>
            </a:r>
          </a:p>
        </p:txBody>
      </p:sp>
      <p:sp>
        <p:nvSpPr>
          <p:cNvPr id="40964" name="Slide Number Placeholder 3"/>
          <p:cNvSpPr>
            <a:spLocks noGrp="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CE8A9CE3-1691-452B-94DD-61EDA2A97D61}" type="slidenum">
              <a:rPr lang="en-US" sz="1200" smtClean="0"/>
              <a:pPr eaLnBrk="1" hangingPunct="1">
                <a:defRPr/>
              </a:pPr>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219200" y="685800"/>
            <a:ext cx="4648200" cy="3486150"/>
          </a:xfrm>
          <a:ln/>
        </p:spPr>
      </p:sp>
      <p:sp>
        <p:nvSpPr>
          <p:cNvPr id="47107" name="Notes Placeholder 2"/>
          <p:cNvSpPr>
            <a:spLocks noGrp="1"/>
          </p:cNvSpPr>
          <p:nvPr>
            <p:ph type="body" idx="1"/>
          </p:nvPr>
        </p:nvSpPr>
        <p:spPr>
          <a:xfrm>
            <a:off x="935038" y="4416425"/>
            <a:ext cx="5140325" cy="2925763"/>
          </a:xfrm>
          <a:noFill/>
        </p:spPr>
        <p:txBody>
          <a:bodyPr/>
          <a:lstStyle/>
          <a:p>
            <a:r>
              <a:rPr lang="en-US" altLang="en-US" sz="1000" smtClean="0">
                <a:latin typeface="Arial" charset="0"/>
              </a:rPr>
              <a:t>FY14 TAS quad charts shown for example.  The notes listed below are typical for each Quad Chart.</a:t>
            </a:r>
          </a:p>
          <a:p>
            <a:endParaRPr lang="en-US" altLang="en-US" sz="1000" smtClean="0">
              <a:latin typeface="Arial" charset="0"/>
            </a:endParaRPr>
          </a:p>
          <a:p>
            <a:r>
              <a:rPr lang="en-US" altLang="en-US" sz="1000" smtClean="0">
                <a:latin typeface="Arial" charset="0"/>
              </a:rPr>
              <a:t>Present the sponsor outcome and implementation plan and how the research supports accomplishment of the sponsor outcome.  </a:t>
            </a:r>
          </a:p>
          <a:p>
            <a:endParaRPr lang="en-US" altLang="en-US" sz="1000" smtClean="0">
              <a:latin typeface="Arial" charset="0"/>
            </a:endParaRPr>
          </a:p>
          <a:p>
            <a:r>
              <a:rPr lang="en-US" altLang="en-US" sz="1000" smtClean="0">
                <a:latin typeface="Arial" charset="0"/>
              </a:rPr>
              <a:t>FY13 amount should agree with the FY13 allocation as modified by the REP.</a:t>
            </a:r>
          </a:p>
          <a:p>
            <a:endParaRPr lang="en-US" altLang="en-US" sz="1000" smtClean="0">
              <a:latin typeface="Arial" charset="0"/>
            </a:endParaRPr>
          </a:p>
          <a:p>
            <a:r>
              <a:rPr lang="en-US" altLang="en-US" sz="1000" smtClean="0">
                <a:latin typeface="Arial" charset="0"/>
              </a:rPr>
              <a:t>FY14 amount should match the amount shown in the FY14 AVS Brfg Matrix found at: </a:t>
            </a:r>
            <a:r>
              <a:rPr lang="en-US" altLang="en-US" sz="1000" smtClean="0">
                <a:latin typeface="Arial" charset="0"/>
                <a:hlinkClick r:id="rId3"/>
              </a:rPr>
              <a:t>https://avssharepoint.faa.gov/avs/RED/TCRG/AVS%20RD%20Requirements%20Matrix%20Archive/Forms/AllItems.aspx</a:t>
            </a:r>
            <a:endParaRPr lang="en-US" altLang="en-US" sz="1000" smtClean="0">
              <a:latin typeface="Arial" charset="0"/>
            </a:endParaRPr>
          </a:p>
          <a:p>
            <a:endParaRPr lang="en-US" altLang="en-US" sz="1000" smtClean="0">
              <a:latin typeface="Arial" charset="0"/>
            </a:endParaRPr>
          </a:p>
          <a:p>
            <a:r>
              <a:rPr lang="en-US" altLang="en-US" sz="1000" smtClean="0">
                <a:latin typeface="Arial" charset="0"/>
              </a:rPr>
              <a:t>If available, include the FY16 &amp; FY17 amounts provided with the FY15 Cost Estimate for the requirement.  Use the funding level option allocated to FY15.  (i.e.  if FY15 was allocated the LOW funding option, then the FY16 &amp; FY17 should match the LOW funding option as well).</a:t>
            </a:r>
          </a:p>
        </p:txBody>
      </p:sp>
      <p:sp>
        <p:nvSpPr>
          <p:cNvPr id="40964" name="Slide Number Placeholder 3"/>
          <p:cNvSpPr>
            <a:spLocks noGrp="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CE8A9CE3-1691-452B-94DD-61EDA2A97D61}" type="slidenum">
              <a:rPr lang="en-US" sz="1200" smtClean="0"/>
              <a:pPr eaLnBrk="1" hangingPunct="1">
                <a:defRPr/>
              </a:pPr>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219200" y="685800"/>
            <a:ext cx="4648200" cy="3486150"/>
          </a:xfrm>
          <a:ln/>
        </p:spPr>
      </p:sp>
      <p:sp>
        <p:nvSpPr>
          <p:cNvPr id="47107" name="Notes Placeholder 2"/>
          <p:cNvSpPr>
            <a:spLocks noGrp="1"/>
          </p:cNvSpPr>
          <p:nvPr>
            <p:ph type="body" idx="1"/>
          </p:nvPr>
        </p:nvSpPr>
        <p:spPr>
          <a:xfrm>
            <a:off x="935038" y="4416425"/>
            <a:ext cx="5140325" cy="2925763"/>
          </a:xfrm>
          <a:noFill/>
        </p:spPr>
        <p:txBody>
          <a:bodyPr/>
          <a:lstStyle/>
          <a:p>
            <a:r>
              <a:rPr lang="en-US" altLang="en-US" sz="1000" smtClean="0">
                <a:latin typeface="Arial" charset="0"/>
              </a:rPr>
              <a:t>FY14 TAS quad charts shown for example.  The notes listed below are typical for each Quad Chart.</a:t>
            </a:r>
          </a:p>
          <a:p>
            <a:endParaRPr lang="en-US" altLang="en-US" sz="1000" smtClean="0">
              <a:latin typeface="Arial" charset="0"/>
            </a:endParaRPr>
          </a:p>
          <a:p>
            <a:r>
              <a:rPr lang="en-US" altLang="en-US" sz="1000" smtClean="0">
                <a:latin typeface="Arial" charset="0"/>
              </a:rPr>
              <a:t>Present the sponsor outcome and implementation plan and how the research supports accomplishment of the sponsor outcome.  </a:t>
            </a:r>
          </a:p>
          <a:p>
            <a:endParaRPr lang="en-US" altLang="en-US" sz="1000" smtClean="0">
              <a:latin typeface="Arial" charset="0"/>
            </a:endParaRPr>
          </a:p>
          <a:p>
            <a:r>
              <a:rPr lang="en-US" altLang="en-US" sz="1000" smtClean="0">
                <a:latin typeface="Arial" charset="0"/>
              </a:rPr>
              <a:t>FY13 amount should agree with the FY13 allocation as modified by the REP.</a:t>
            </a:r>
          </a:p>
          <a:p>
            <a:endParaRPr lang="en-US" altLang="en-US" sz="1000" smtClean="0">
              <a:latin typeface="Arial" charset="0"/>
            </a:endParaRPr>
          </a:p>
          <a:p>
            <a:r>
              <a:rPr lang="en-US" altLang="en-US" sz="1000" smtClean="0">
                <a:latin typeface="Arial" charset="0"/>
              </a:rPr>
              <a:t>FY14 amount should match the amount shown in the FY14 AVS Brfg Matrix found at: </a:t>
            </a:r>
            <a:r>
              <a:rPr lang="en-US" altLang="en-US" sz="1000" smtClean="0">
                <a:latin typeface="Arial" charset="0"/>
                <a:hlinkClick r:id="rId3"/>
              </a:rPr>
              <a:t>https://avssharepoint.faa.gov/avs/RED/TCRG/AVS%20RD%20Requirements%20Matrix%20Archive/Forms/AllItems.aspx</a:t>
            </a:r>
            <a:endParaRPr lang="en-US" altLang="en-US" sz="1000" smtClean="0">
              <a:latin typeface="Arial" charset="0"/>
            </a:endParaRPr>
          </a:p>
          <a:p>
            <a:endParaRPr lang="en-US" altLang="en-US" sz="1000" smtClean="0">
              <a:latin typeface="Arial" charset="0"/>
            </a:endParaRPr>
          </a:p>
          <a:p>
            <a:r>
              <a:rPr lang="en-US" altLang="en-US" sz="1000" smtClean="0">
                <a:latin typeface="Arial" charset="0"/>
              </a:rPr>
              <a:t>If available, include the FY16 &amp; FY17 amounts provided with the FY15 Cost Estimate for the requirement.  Use the funding level option allocated to FY15.  (i.e.  if FY15 was allocated the LOW funding option, then the FY16 &amp; FY17 should match the LOW funding option as well).</a:t>
            </a:r>
          </a:p>
        </p:txBody>
      </p:sp>
      <p:sp>
        <p:nvSpPr>
          <p:cNvPr id="40964" name="Slide Number Placeholder 3"/>
          <p:cNvSpPr>
            <a:spLocks noGrp="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CE8A9CE3-1691-452B-94DD-61EDA2A97D61}" type="slidenum">
              <a:rPr lang="en-US" sz="1200" smtClean="0"/>
              <a:pPr eaLnBrk="1" hangingPunct="1">
                <a:defRPr/>
              </a:pPr>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219200" y="685800"/>
            <a:ext cx="4648200" cy="3486150"/>
          </a:xfrm>
          <a:ln/>
        </p:spPr>
      </p:sp>
      <p:sp>
        <p:nvSpPr>
          <p:cNvPr id="47107" name="Notes Placeholder 2"/>
          <p:cNvSpPr>
            <a:spLocks noGrp="1"/>
          </p:cNvSpPr>
          <p:nvPr>
            <p:ph type="body" idx="1"/>
          </p:nvPr>
        </p:nvSpPr>
        <p:spPr>
          <a:xfrm>
            <a:off x="935038" y="4416425"/>
            <a:ext cx="5140325" cy="2925763"/>
          </a:xfrm>
          <a:noFill/>
        </p:spPr>
        <p:txBody>
          <a:bodyPr/>
          <a:lstStyle/>
          <a:p>
            <a:endParaRPr lang="en-US" altLang="en-US" sz="1000" dirty="0" smtClean="0">
              <a:latin typeface="Arial" charset="0"/>
            </a:endParaRPr>
          </a:p>
        </p:txBody>
      </p:sp>
      <p:sp>
        <p:nvSpPr>
          <p:cNvPr id="40964" name="Slide Number Placeholder 3"/>
          <p:cNvSpPr>
            <a:spLocks noGrp="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CE8A9CE3-1691-452B-94DD-61EDA2A97D61}" type="slidenum">
              <a:rPr lang="en-US" sz="1200" smtClean="0"/>
              <a:pPr eaLnBrk="1" hangingPunct="1">
                <a:defRPr/>
              </a:pPr>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219200" y="685800"/>
            <a:ext cx="4649788" cy="3486150"/>
          </a:xfrm>
          <a:ln/>
        </p:spPr>
      </p:sp>
      <p:sp>
        <p:nvSpPr>
          <p:cNvPr id="47107" name="Notes Placeholder 2"/>
          <p:cNvSpPr>
            <a:spLocks noGrp="1"/>
          </p:cNvSpPr>
          <p:nvPr>
            <p:ph type="body" idx="1"/>
          </p:nvPr>
        </p:nvSpPr>
        <p:spPr>
          <a:xfrm>
            <a:off x="935039" y="4416426"/>
            <a:ext cx="5140325" cy="2925763"/>
          </a:xfrm>
          <a:noFill/>
        </p:spPr>
        <p:txBody>
          <a:bodyPr/>
          <a:lstStyle/>
          <a:p>
            <a:r>
              <a:rPr lang="en-US" altLang="en-US" sz="1000">
                <a:latin typeface="Arial" charset="0"/>
              </a:rPr>
              <a:t>FY14 TAS quad charts shown for example.  The notes listed below are typical for each Quad Chart.</a:t>
            </a:r>
          </a:p>
          <a:p>
            <a:endParaRPr lang="en-US" altLang="en-US" sz="1000">
              <a:latin typeface="Arial" charset="0"/>
            </a:endParaRPr>
          </a:p>
          <a:p>
            <a:r>
              <a:rPr lang="en-US" altLang="en-US" sz="1000">
                <a:latin typeface="Arial" charset="0"/>
              </a:rPr>
              <a:t>Present the sponsor outcome and implementation plan and how the research supports accomplishment of the sponsor outcome.  </a:t>
            </a:r>
          </a:p>
          <a:p>
            <a:endParaRPr lang="en-US" altLang="en-US" sz="1000">
              <a:latin typeface="Arial" charset="0"/>
            </a:endParaRPr>
          </a:p>
          <a:p>
            <a:r>
              <a:rPr lang="en-US" altLang="en-US" sz="1000">
                <a:latin typeface="Arial" charset="0"/>
              </a:rPr>
              <a:t>FY13 amount should agree with the FY13 allocation as modified by the REP.</a:t>
            </a:r>
          </a:p>
          <a:p>
            <a:endParaRPr lang="en-US" altLang="en-US" sz="1000">
              <a:latin typeface="Arial" charset="0"/>
            </a:endParaRPr>
          </a:p>
          <a:p>
            <a:r>
              <a:rPr lang="en-US" altLang="en-US" sz="1000">
                <a:latin typeface="Arial" charset="0"/>
              </a:rPr>
              <a:t>FY14 amount should match the amount shown in the FY14 AVS Brfg Matrix found at: </a:t>
            </a:r>
            <a:r>
              <a:rPr lang="en-US" altLang="en-US" sz="1000">
                <a:latin typeface="Arial" charset="0"/>
                <a:hlinkClick r:id="rId3"/>
              </a:rPr>
              <a:t>https://avssharepoint.faa.gov/avs/RED/TCRG/AVS%20RD%20Requirements%20Matrix%20Archive/Forms/AllItems.aspx</a:t>
            </a:r>
            <a:endParaRPr lang="en-US" altLang="en-US" sz="1000">
              <a:latin typeface="Arial" charset="0"/>
            </a:endParaRPr>
          </a:p>
          <a:p>
            <a:endParaRPr lang="en-US" altLang="en-US" sz="1000">
              <a:latin typeface="Arial" charset="0"/>
            </a:endParaRPr>
          </a:p>
          <a:p>
            <a:r>
              <a:rPr lang="en-US" altLang="en-US" sz="1000">
                <a:latin typeface="Arial" charset="0"/>
              </a:rPr>
              <a:t>If available, include the FY16 &amp; FY17 amounts provided with the FY15 Cost Estimate for the requirement.  Use the funding level option allocated to FY15.  (i.e.  if FY15 was allocated the LOW funding option, then the FY16 &amp; FY17 should match the LOW funding option as well).</a:t>
            </a:r>
          </a:p>
        </p:txBody>
      </p:sp>
      <p:sp>
        <p:nvSpPr>
          <p:cNvPr id="40964" name="Slide Number Placeholder 3"/>
          <p:cNvSpPr>
            <a:spLocks noGrp="1"/>
          </p:cNvSpPr>
          <p:nvPr>
            <p:ph type="sldNum" sz="quarter" idx="5"/>
          </p:nvPr>
        </p:nvSpPr>
        <p:spPr>
          <a:xfrm>
            <a:off x="3971925" y="9017646"/>
            <a:ext cx="3038475" cy="278754"/>
          </a:xfrm>
        </p:spPr>
        <p:txBody>
          <a:bodyPr/>
          <a:lstStyle>
            <a:lvl1pPr defTabSz="931811" eaLnBrk="0" hangingPunct="0">
              <a:spcBef>
                <a:spcPct val="50000"/>
              </a:spcBef>
              <a:buChar char="•"/>
              <a:defRPr sz="2400">
                <a:solidFill>
                  <a:schemeClr val="tx1"/>
                </a:solidFill>
                <a:latin typeface="Arial" charset="0"/>
              </a:defRPr>
            </a:lvl1pPr>
            <a:lvl2pPr marL="742909" indent="-285734" defTabSz="931811" eaLnBrk="0" hangingPunct="0">
              <a:spcBef>
                <a:spcPct val="50000"/>
              </a:spcBef>
              <a:buChar char="•"/>
              <a:defRPr sz="2400">
                <a:solidFill>
                  <a:schemeClr val="tx1"/>
                </a:solidFill>
                <a:latin typeface="Arial" charset="0"/>
              </a:defRPr>
            </a:lvl2pPr>
            <a:lvl3pPr marL="1142937" indent="-228587" defTabSz="931811" eaLnBrk="0" hangingPunct="0">
              <a:spcBef>
                <a:spcPct val="50000"/>
              </a:spcBef>
              <a:buChar char="•"/>
              <a:defRPr sz="2400">
                <a:solidFill>
                  <a:schemeClr val="tx1"/>
                </a:solidFill>
                <a:latin typeface="Arial" charset="0"/>
              </a:defRPr>
            </a:lvl3pPr>
            <a:lvl4pPr marL="1600111" indent="-228587" defTabSz="931811" eaLnBrk="0" hangingPunct="0">
              <a:spcBef>
                <a:spcPct val="50000"/>
              </a:spcBef>
              <a:buChar char="•"/>
              <a:defRPr sz="2400">
                <a:solidFill>
                  <a:schemeClr val="tx1"/>
                </a:solidFill>
                <a:latin typeface="Arial" charset="0"/>
              </a:defRPr>
            </a:lvl4pPr>
            <a:lvl5pPr marL="2057287" indent="-228587" defTabSz="931811" eaLnBrk="0" hangingPunct="0">
              <a:spcBef>
                <a:spcPct val="50000"/>
              </a:spcBef>
              <a:buChar char="•"/>
              <a:defRPr sz="2400">
                <a:solidFill>
                  <a:schemeClr val="tx1"/>
                </a:solidFill>
                <a:latin typeface="Arial" charset="0"/>
              </a:defRPr>
            </a:lvl5pPr>
            <a:lvl6pPr marL="2514461" indent="-228587" defTabSz="931811" eaLnBrk="0" fontAlgn="base" hangingPunct="0">
              <a:spcBef>
                <a:spcPct val="50000"/>
              </a:spcBef>
              <a:spcAft>
                <a:spcPct val="0"/>
              </a:spcAft>
              <a:buChar char="•"/>
              <a:defRPr sz="2400">
                <a:solidFill>
                  <a:schemeClr val="tx1"/>
                </a:solidFill>
                <a:latin typeface="Arial" charset="0"/>
              </a:defRPr>
            </a:lvl6pPr>
            <a:lvl7pPr marL="2971635" indent="-228587" defTabSz="931811" eaLnBrk="0" fontAlgn="base" hangingPunct="0">
              <a:spcBef>
                <a:spcPct val="50000"/>
              </a:spcBef>
              <a:spcAft>
                <a:spcPct val="0"/>
              </a:spcAft>
              <a:buChar char="•"/>
              <a:defRPr sz="2400">
                <a:solidFill>
                  <a:schemeClr val="tx1"/>
                </a:solidFill>
                <a:latin typeface="Arial" charset="0"/>
              </a:defRPr>
            </a:lvl7pPr>
            <a:lvl8pPr marL="3428811" indent="-228587" defTabSz="931811" eaLnBrk="0" fontAlgn="base" hangingPunct="0">
              <a:spcBef>
                <a:spcPct val="50000"/>
              </a:spcBef>
              <a:spcAft>
                <a:spcPct val="0"/>
              </a:spcAft>
              <a:buChar char="•"/>
              <a:defRPr sz="2400">
                <a:solidFill>
                  <a:schemeClr val="tx1"/>
                </a:solidFill>
                <a:latin typeface="Arial" charset="0"/>
              </a:defRPr>
            </a:lvl8pPr>
            <a:lvl9pPr marL="3885985" indent="-228587" defTabSz="931811" eaLnBrk="0" fontAlgn="base" hangingPunct="0">
              <a:spcBef>
                <a:spcPct val="50000"/>
              </a:spcBef>
              <a:spcAft>
                <a:spcPct val="0"/>
              </a:spcAft>
              <a:buChar char="•"/>
              <a:defRPr sz="2400">
                <a:solidFill>
                  <a:schemeClr val="tx1"/>
                </a:solidFill>
                <a:latin typeface="Arial" charset="0"/>
              </a:defRPr>
            </a:lvl9pPr>
          </a:lstStyle>
          <a:p>
            <a:pPr eaLnBrk="1" hangingPunct="1">
              <a:defRPr/>
            </a:pPr>
            <a:fld id="{CE8A9CE3-1691-452B-94DD-61EDA2A97D61}" type="slidenum">
              <a:rPr lang="en-US" sz="1200"/>
              <a:pPr eaLnBrk="1" hangingPunct="1">
                <a:defRPr/>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219200" y="685800"/>
            <a:ext cx="4648200" cy="3486150"/>
          </a:xfrm>
          <a:ln/>
        </p:spPr>
      </p:sp>
      <p:sp>
        <p:nvSpPr>
          <p:cNvPr id="47107" name="Notes Placeholder 2"/>
          <p:cNvSpPr>
            <a:spLocks noGrp="1"/>
          </p:cNvSpPr>
          <p:nvPr>
            <p:ph type="body" idx="1"/>
          </p:nvPr>
        </p:nvSpPr>
        <p:spPr>
          <a:xfrm>
            <a:off x="935038" y="4416425"/>
            <a:ext cx="5140325" cy="2925763"/>
          </a:xfrm>
          <a:noFill/>
        </p:spPr>
        <p:txBody>
          <a:bodyPr/>
          <a:lstStyle/>
          <a:p>
            <a:r>
              <a:rPr lang="en-US" altLang="en-US" sz="1000" smtClean="0">
                <a:latin typeface="Arial" charset="0"/>
              </a:rPr>
              <a:t>FY14 TAS quad charts shown for example.  The notes listed below are typical for each Quad Chart.</a:t>
            </a:r>
          </a:p>
          <a:p>
            <a:endParaRPr lang="en-US" altLang="en-US" sz="1000" smtClean="0">
              <a:latin typeface="Arial" charset="0"/>
            </a:endParaRPr>
          </a:p>
          <a:p>
            <a:r>
              <a:rPr lang="en-US" altLang="en-US" sz="1000" smtClean="0">
                <a:latin typeface="Arial" charset="0"/>
              </a:rPr>
              <a:t>Present the sponsor outcome and implementation plan and how the research supports accomplishment of the sponsor outcome.  </a:t>
            </a:r>
          </a:p>
          <a:p>
            <a:endParaRPr lang="en-US" altLang="en-US" sz="1000" smtClean="0">
              <a:latin typeface="Arial" charset="0"/>
            </a:endParaRPr>
          </a:p>
          <a:p>
            <a:r>
              <a:rPr lang="en-US" altLang="en-US" sz="1000" smtClean="0">
                <a:latin typeface="Arial" charset="0"/>
              </a:rPr>
              <a:t>FY13 amount should agree with the FY13 allocation as modified by the REP.</a:t>
            </a:r>
          </a:p>
          <a:p>
            <a:endParaRPr lang="en-US" altLang="en-US" sz="1000" smtClean="0">
              <a:latin typeface="Arial" charset="0"/>
            </a:endParaRPr>
          </a:p>
          <a:p>
            <a:r>
              <a:rPr lang="en-US" altLang="en-US" sz="1000" smtClean="0">
                <a:latin typeface="Arial" charset="0"/>
              </a:rPr>
              <a:t>FY14 amount should match the amount shown in the FY14 AVS Brfg Matrix found at: </a:t>
            </a:r>
            <a:r>
              <a:rPr lang="en-US" altLang="en-US" sz="1000" smtClean="0">
                <a:latin typeface="Arial" charset="0"/>
                <a:hlinkClick r:id="rId3"/>
              </a:rPr>
              <a:t>https://avssharepoint.faa.gov/avs/RED/TCRG/AVS%20RD%20Requirements%20Matrix%20Archive/Forms/AllItems.aspx</a:t>
            </a:r>
            <a:endParaRPr lang="en-US" altLang="en-US" sz="1000" smtClean="0">
              <a:latin typeface="Arial" charset="0"/>
            </a:endParaRPr>
          </a:p>
          <a:p>
            <a:endParaRPr lang="en-US" altLang="en-US" sz="1000" smtClean="0">
              <a:latin typeface="Arial" charset="0"/>
            </a:endParaRPr>
          </a:p>
          <a:p>
            <a:r>
              <a:rPr lang="en-US" altLang="en-US" sz="1000" smtClean="0">
                <a:latin typeface="Arial" charset="0"/>
              </a:rPr>
              <a:t>If available, include the FY16 &amp; FY17 amounts provided with the FY15 Cost Estimate for the requirement.  Use the funding level option allocated to FY15.  (i.e.  if FY15 was allocated the LOW funding option, then the FY16 &amp; FY17 should match the LOW funding option as well).</a:t>
            </a:r>
          </a:p>
        </p:txBody>
      </p:sp>
      <p:sp>
        <p:nvSpPr>
          <p:cNvPr id="40964" name="Slide Number Placeholder 3"/>
          <p:cNvSpPr>
            <a:spLocks noGrp="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CE8A9CE3-1691-452B-94DD-61EDA2A97D61}" type="slidenum">
              <a:rPr lang="en-US" sz="1200" smtClean="0"/>
              <a:pPr eaLnBrk="1" hangingPunct="1">
                <a:defRPr/>
              </a:pPr>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219200" y="685800"/>
            <a:ext cx="4648200" cy="3486150"/>
          </a:xfrm>
          <a:ln/>
        </p:spPr>
      </p:sp>
      <p:sp>
        <p:nvSpPr>
          <p:cNvPr id="47107" name="Notes Placeholder 2"/>
          <p:cNvSpPr>
            <a:spLocks noGrp="1"/>
          </p:cNvSpPr>
          <p:nvPr>
            <p:ph type="body" idx="1"/>
          </p:nvPr>
        </p:nvSpPr>
        <p:spPr>
          <a:xfrm>
            <a:off x="935038" y="4416425"/>
            <a:ext cx="5140325" cy="2925763"/>
          </a:xfrm>
          <a:noFill/>
        </p:spPr>
        <p:txBody>
          <a:bodyPr/>
          <a:lstStyle/>
          <a:p>
            <a:r>
              <a:rPr lang="en-US" altLang="en-US" sz="1000" smtClean="0">
                <a:latin typeface="Arial" charset="0"/>
              </a:rPr>
              <a:t>FY14 TAS quad charts shown for example.  The notes listed below are typical for each Quad Chart.</a:t>
            </a:r>
          </a:p>
          <a:p>
            <a:endParaRPr lang="en-US" altLang="en-US" sz="1000" smtClean="0">
              <a:latin typeface="Arial" charset="0"/>
            </a:endParaRPr>
          </a:p>
          <a:p>
            <a:r>
              <a:rPr lang="en-US" altLang="en-US" sz="1000" smtClean="0">
                <a:latin typeface="Arial" charset="0"/>
              </a:rPr>
              <a:t>Present the sponsor outcome and implementation plan and how the research supports accomplishment of the sponsor outcome.  </a:t>
            </a:r>
          </a:p>
          <a:p>
            <a:endParaRPr lang="en-US" altLang="en-US" sz="1000" smtClean="0">
              <a:latin typeface="Arial" charset="0"/>
            </a:endParaRPr>
          </a:p>
          <a:p>
            <a:r>
              <a:rPr lang="en-US" altLang="en-US" sz="1000" smtClean="0">
                <a:latin typeface="Arial" charset="0"/>
              </a:rPr>
              <a:t>FY13 amount should agree with the FY13 allocation as modified by the REP.</a:t>
            </a:r>
          </a:p>
          <a:p>
            <a:endParaRPr lang="en-US" altLang="en-US" sz="1000" smtClean="0">
              <a:latin typeface="Arial" charset="0"/>
            </a:endParaRPr>
          </a:p>
          <a:p>
            <a:r>
              <a:rPr lang="en-US" altLang="en-US" sz="1000" smtClean="0">
                <a:latin typeface="Arial" charset="0"/>
              </a:rPr>
              <a:t>FY14 amount should match the amount shown in the FY14 AVS Brfg Matrix found at: </a:t>
            </a:r>
            <a:r>
              <a:rPr lang="en-US" altLang="en-US" sz="1000" smtClean="0">
                <a:latin typeface="Arial" charset="0"/>
                <a:hlinkClick r:id="rId3"/>
              </a:rPr>
              <a:t>https://avssharepoint.faa.gov/avs/RED/TCRG/AVS%20RD%20Requirements%20Matrix%20Archive/Forms/AllItems.aspx</a:t>
            </a:r>
            <a:endParaRPr lang="en-US" altLang="en-US" sz="1000" smtClean="0">
              <a:latin typeface="Arial" charset="0"/>
            </a:endParaRPr>
          </a:p>
          <a:p>
            <a:endParaRPr lang="en-US" altLang="en-US" sz="1000" smtClean="0">
              <a:latin typeface="Arial" charset="0"/>
            </a:endParaRPr>
          </a:p>
          <a:p>
            <a:r>
              <a:rPr lang="en-US" altLang="en-US" sz="1000" smtClean="0">
                <a:latin typeface="Arial" charset="0"/>
              </a:rPr>
              <a:t>If available, include the FY16 &amp; FY17 amounts provided with the FY15 Cost Estimate for the requirement.  Use the funding level option allocated to FY15.  (i.e.  if FY15 was allocated the LOW funding option, then the FY16 &amp; FY17 should match the LOW funding option as well).</a:t>
            </a:r>
          </a:p>
        </p:txBody>
      </p:sp>
      <p:sp>
        <p:nvSpPr>
          <p:cNvPr id="40964" name="Slide Number Placeholder 3"/>
          <p:cNvSpPr>
            <a:spLocks noGrp="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CE8A9CE3-1691-452B-94DD-61EDA2A97D61}" type="slidenum">
              <a:rPr lang="en-US" sz="1200" smtClean="0"/>
              <a:pPr eaLnBrk="1" hangingPunct="1">
                <a:defRPr/>
              </a:pPr>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219200" y="685800"/>
            <a:ext cx="4649788" cy="3486150"/>
          </a:xfrm>
          <a:ln/>
        </p:spPr>
      </p:sp>
      <p:sp>
        <p:nvSpPr>
          <p:cNvPr id="47107" name="Notes Placeholder 2"/>
          <p:cNvSpPr>
            <a:spLocks noGrp="1"/>
          </p:cNvSpPr>
          <p:nvPr>
            <p:ph type="body" idx="1"/>
          </p:nvPr>
        </p:nvSpPr>
        <p:spPr>
          <a:xfrm>
            <a:off x="935039" y="4416426"/>
            <a:ext cx="5140325" cy="2925763"/>
          </a:xfrm>
          <a:noFill/>
        </p:spPr>
        <p:txBody>
          <a:bodyPr/>
          <a:lstStyle/>
          <a:p>
            <a:r>
              <a:rPr lang="en-US" altLang="en-US" sz="1000">
                <a:latin typeface="Arial" charset="0"/>
              </a:rPr>
              <a:t>FY14 TAS quad charts shown for example.  The notes listed below are typical for each Quad Chart.</a:t>
            </a:r>
          </a:p>
          <a:p>
            <a:endParaRPr lang="en-US" altLang="en-US" sz="1000">
              <a:latin typeface="Arial" charset="0"/>
            </a:endParaRPr>
          </a:p>
          <a:p>
            <a:r>
              <a:rPr lang="en-US" altLang="en-US" sz="1000">
                <a:latin typeface="Arial" charset="0"/>
              </a:rPr>
              <a:t>Present the sponsor outcome and implementation plan and how the research supports accomplishment of the sponsor outcome.  </a:t>
            </a:r>
          </a:p>
          <a:p>
            <a:endParaRPr lang="en-US" altLang="en-US" sz="1000">
              <a:latin typeface="Arial" charset="0"/>
            </a:endParaRPr>
          </a:p>
          <a:p>
            <a:r>
              <a:rPr lang="en-US" altLang="en-US" sz="1000">
                <a:latin typeface="Arial" charset="0"/>
              </a:rPr>
              <a:t>FY13 amount should agree with the FY13 allocation as modified by the REP.</a:t>
            </a:r>
          </a:p>
          <a:p>
            <a:endParaRPr lang="en-US" altLang="en-US" sz="1000">
              <a:latin typeface="Arial" charset="0"/>
            </a:endParaRPr>
          </a:p>
          <a:p>
            <a:r>
              <a:rPr lang="en-US" altLang="en-US" sz="1000">
                <a:latin typeface="Arial" charset="0"/>
              </a:rPr>
              <a:t>FY14 amount should match the amount shown in the FY14 AVS Brfg Matrix found at: </a:t>
            </a:r>
            <a:r>
              <a:rPr lang="en-US" altLang="en-US" sz="1000">
                <a:latin typeface="Arial" charset="0"/>
                <a:hlinkClick r:id="rId3"/>
              </a:rPr>
              <a:t>https://avssharepoint.faa.gov/avs/RED/TCRG/AVS%20RD%20Requirements%20Matrix%20Archive/Forms/AllItems.aspx</a:t>
            </a:r>
            <a:endParaRPr lang="en-US" altLang="en-US" sz="1000">
              <a:latin typeface="Arial" charset="0"/>
            </a:endParaRPr>
          </a:p>
          <a:p>
            <a:endParaRPr lang="en-US" altLang="en-US" sz="1000">
              <a:latin typeface="Arial" charset="0"/>
            </a:endParaRPr>
          </a:p>
          <a:p>
            <a:r>
              <a:rPr lang="en-US" altLang="en-US" sz="1000">
                <a:latin typeface="Arial" charset="0"/>
              </a:rPr>
              <a:t>If available, include the FY16 &amp; FY17 amounts provided with the FY15 Cost Estimate for the requirement.  Use the funding level option allocated to FY15.  (i.e.  if FY15 was allocated the LOW funding option, then the FY16 &amp; FY17 should match the LOW funding option as well).</a:t>
            </a:r>
          </a:p>
        </p:txBody>
      </p:sp>
      <p:sp>
        <p:nvSpPr>
          <p:cNvPr id="40964" name="Slide Number Placeholder 3"/>
          <p:cNvSpPr>
            <a:spLocks noGrp="1"/>
          </p:cNvSpPr>
          <p:nvPr>
            <p:ph type="sldNum" sz="quarter" idx="5"/>
          </p:nvPr>
        </p:nvSpPr>
        <p:spPr>
          <a:xfrm>
            <a:off x="3971925" y="9017646"/>
            <a:ext cx="3038475" cy="278754"/>
          </a:xfrm>
        </p:spPr>
        <p:txBody>
          <a:bodyPr/>
          <a:lstStyle>
            <a:lvl1pPr defTabSz="931811" eaLnBrk="0" hangingPunct="0">
              <a:spcBef>
                <a:spcPct val="50000"/>
              </a:spcBef>
              <a:buChar char="•"/>
              <a:defRPr sz="2400">
                <a:solidFill>
                  <a:schemeClr val="tx1"/>
                </a:solidFill>
                <a:latin typeface="Arial" charset="0"/>
              </a:defRPr>
            </a:lvl1pPr>
            <a:lvl2pPr marL="742909" indent="-285734" defTabSz="931811" eaLnBrk="0" hangingPunct="0">
              <a:spcBef>
                <a:spcPct val="50000"/>
              </a:spcBef>
              <a:buChar char="•"/>
              <a:defRPr sz="2400">
                <a:solidFill>
                  <a:schemeClr val="tx1"/>
                </a:solidFill>
                <a:latin typeface="Arial" charset="0"/>
              </a:defRPr>
            </a:lvl2pPr>
            <a:lvl3pPr marL="1142937" indent="-228587" defTabSz="931811" eaLnBrk="0" hangingPunct="0">
              <a:spcBef>
                <a:spcPct val="50000"/>
              </a:spcBef>
              <a:buChar char="•"/>
              <a:defRPr sz="2400">
                <a:solidFill>
                  <a:schemeClr val="tx1"/>
                </a:solidFill>
                <a:latin typeface="Arial" charset="0"/>
              </a:defRPr>
            </a:lvl3pPr>
            <a:lvl4pPr marL="1600111" indent="-228587" defTabSz="931811" eaLnBrk="0" hangingPunct="0">
              <a:spcBef>
                <a:spcPct val="50000"/>
              </a:spcBef>
              <a:buChar char="•"/>
              <a:defRPr sz="2400">
                <a:solidFill>
                  <a:schemeClr val="tx1"/>
                </a:solidFill>
                <a:latin typeface="Arial" charset="0"/>
              </a:defRPr>
            </a:lvl4pPr>
            <a:lvl5pPr marL="2057287" indent="-228587" defTabSz="931811" eaLnBrk="0" hangingPunct="0">
              <a:spcBef>
                <a:spcPct val="50000"/>
              </a:spcBef>
              <a:buChar char="•"/>
              <a:defRPr sz="2400">
                <a:solidFill>
                  <a:schemeClr val="tx1"/>
                </a:solidFill>
                <a:latin typeface="Arial" charset="0"/>
              </a:defRPr>
            </a:lvl5pPr>
            <a:lvl6pPr marL="2514461" indent="-228587" defTabSz="931811" eaLnBrk="0" fontAlgn="base" hangingPunct="0">
              <a:spcBef>
                <a:spcPct val="50000"/>
              </a:spcBef>
              <a:spcAft>
                <a:spcPct val="0"/>
              </a:spcAft>
              <a:buChar char="•"/>
              <a:defRPr sz="2400">
                <a:solidFill>
                  <a:schemeClr val="tx1"/>
                </a:solidFill>
                <a:latin typeface="Arial" charset="0"/>
              </a:defRPr>
            </a:lvl6pPr>
            <a:lvl7pPr marL="2971635" indent="-228587" defTabSz="931811" eaLnBrk="0" fontAlgn="base" hangingPunct="0">
              <a:spcBef>
                <a:spcPct val="50000"/>
              </a:spcBef>
              <a:spcAft>
                <a:spcPct val="0"/>
              </a:spcAft>
              <a:buChar char="•"/>
              <a:defRPr sz="2400">
                <a:solidFill>
                  <a:schemeClr val="tx1"/>
                </a:solidFill>
                <a:latin typeface="Arial" charset="0"/>
              </a:defRPr>
            </a:lvl7pPr>
            <a:lvl8pPr marL="3428811" indent="-228587" defTabSz="931811" eaLnBrk="0" fontAlgn="base" hangingPunct="0">
              <a:spcBef>
                <a:spcPct val="50000"/>
              </a:spcBef>
              <a:spcAft>
                <a:spcPct val="0"/>
              </a:spcAft>
              <a:buChar char="•"/>
              <a:defRPr sz="2400">
                <a:solidFill>
                  <a:schemeClr val="tx1"/>
                </a:solidFill>
                <a:latin typeface="Arial" charset="0"/>
              </a:defRPr>
            </a:lvl8pPr>
            <a:lvl9pPr marL="3885985" indent="-228587" defTabSz="931811" eaLnBrk="0" fontAlgn="base" hangingPunct="0">
              <a:spcBef>
                <a:spcPct val="50000"/>
              </a:spcBef>
              <a:spcAft>
                <a:spcPct val="0"/>
              </a:spcAft>
              <a:buChar char="•"/>
              <a:defRPr sz="2400">
                <a:solidFill>
                  <a:schemeClr val="tx1"/>
                </a:solidFill>
                <a:latin typeface="Arial" charset="0"/>
              </a:defRPr>
            </a:lvl9pPr>
          </a:lstStyle>
          <a:p>
            <a:pPr eaLnBrk="1" hangingPunct="1">
              <a:defRPr/>
            </a:pPr>
            <a:fld id="{CE8A9CE3-1691-452B-94DD-61EDA2A97D61}" type="slidenum">
              <a:rPr lang="en-US" sz="1200"/>
              <a:pPr eaLnBrk="1" hangingPunct="1">
                <a:defRPr/>
              </a:pPr>
              <a:t>17</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2A33FEA7-7722-4229-AC88-D2AA8A53CEC0}" type="slidenum">
              <a:rPr lang="en-US" sz="1200" smtClean="0">
                <a:solidFill>
                  <a:srgbClr val="000000"/>
                </a:solidFill>
              </a:rPr>
              <a:pPr eaLnBrk="1" hangingPunct="1">
                <a:defRPr/>
              </a:pPr>
              <a:t>2</a:t>
            </a:fld>
            <a:endParaRPr lang="en-US" sz="1200" smtClean="0">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5038" y="4416425"/>
            <a:ext cx="5140325" cy="1866900"/>
          </a:xfrm>
          <a:noFill/>
        </p:spPr>
        <p:txBody>
          <a:bodyPr/>
          <a:lstStyle/>
          <a:p>
            <a:pPr eaLnBrk="1" hangingPunct="1"/>
            <a:endParaRPr lang="en-US"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3B7173CD-D7E5-467D-BE9D-62AFFD66E787}" type="slidenum">
              <a:rPr lang="en-US" sz="1200" smtClean="0"/>
              <a:pPr eaLnBrk="1" hangingPunct="1">
                <a:defRPr/>
              </a:pPr>
              <a:t>3</a:t>
            </a:fld>
            <a:endParaRPr 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35038" y="4416425"/>
            <a:ext cx="5140325" cy="1387475"/>
          </a:xfrm>
          <a:noFill/>
        </p:spPr>
        <p:txBody>
          <a:bodyPr/>
          <a:lstStyle/>
          <a:p>
            <a:pPr eaLnBrk="1" hangingPunct="1"/>
            <a:endParaRPr lang="en-US"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A2A9CB0B-8A25-4948-9D09-840112EB0578}" type="slidenum">
              <a:rPr lang="en-US" sz="1200" smtClean="0">
                <a:solidFill>
                  <a:srgbClr val="000000"/>
                </a:solidFill>
              </a:rPr>
              <a:pPr eaLnBrk="1" hangingPunct="1">
                <a:defRPr/>
              </a:pPr>
              <a:t>4</a:t>
            </a:fld>
            <a:endParaRPr lang="en-US" sz="1200" smtClean="0">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5038" y="4416425"/>
            <a:ext cx="5140325" cy="2670175"/>
          </a:xfrm>
          <a:noFill/>
        </p:spPr>
        <p:txBody>
          <a:bodyPr/>
          <a:lstStyle/>
          <a:p>
            <a:pPr eaLnBrk="1" hangingPunct="1"/>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256F7C40-6171-4EBC-B723-ABEF77851912}" type="slidenum">
              <a:rPr lang="en-US" sz="1200" smtClean="0">
                <a:solidFill>
                  <a:srgbClr val="000000"/>
                </a:solidFill>
              </a:rPr>
              <a:pPr eaLnBrk="1" hangingPunct="1">
                <a:defRPr/>
              </a:pPr>
              <a:t>5</a:t>
            </a:fld>
            <a:endParaRPr lang="en-US" sz="1200" smtClean="0">
              <a:solidFill>
                <a:srgbClr val="0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35038" y="4416425"/>
            <a:ext cx="5140325" cy="2670175"/>
          </a:xfrm>
          <a:noFill/>
        </p:spPr>
        <p:txBody>
          <a:bodyPr/>
          <a:lstStyle/>
          <a:p>
            <a:pPr eaLnBrk="1" hangingPunct="1"/>
            <a:endParaRPr lang="en-US"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BD8EB5DB-D603-4B32-AD08-770632B52361}" type="slidenum">
              <a:rPr lang="en-US" sz="1200" smtClean="0">
                <a:solidFill>
                  <a:srgbClr val="000000"/>
                </a:solidFill>
              </a:rPr>
              <a:pPr eaLnBrk="1" hangingPunct="1">
                <a:defRPr/>
              </a:pPr>
              <a:t>6</a:t>
            </a:fld>
            <a:endParaRPr lang="en-US" sz="1200" smtClean="0">
              <a:solidFill>
                <a:srgbClr val="0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5038" y="4416425"/>
            <a:ext cx="5140325" cy="2670175"/>
          </a:xfrm>
          <a:noFill/>
        </p:spPr>
        <p:txBody>
          <a:bodyPr/>
          <a:lstStyle/>
          <a:p>
            <a:pPr eaLnBrk="1" hangingPunct="1"/>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BF6AD448-9345-48D1-ACCF-31944C5DD726}" type="slidenum">
              <a:rPr lang="en-US" sz="1200" smtClean="0">
                <a:solidFill>
                  <a:srgbClr val="000000"/>
                </a:solidFill>
              </a:rPr>
              <a:pPr eaLnBrk="1" hangingPunct="1">
                <a:defRPr/>
              </a:pPr>
              <a:t>7</a:t>
            </a:fld>
            <a:endParaRPr lang="en-US" sz="1200" smtClean="0">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8" y="4416425"/>
            <a:ext cx="5140325" cy="2670175"/>
          </a:xfrm>
          <a:noFill/>
        </p:spPr>
        <p:txBody>
          <a:bodyPr/>
          <a:lstStyle/>
          <a:p>
            <a:pPr eaLnBrk="1" hangingPunct="1"/>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5200DA65-F958-4F6F-9DA1-17098435AE00}" type="slidenum">
              <a:rPr lang="en-US" sz="1200" smtClean="0">
                <a:solidFill>
                  <a:srgbClr val="000000"/>
                </a:solidFill>
              </a:rPr>
              <a:pPr eaLnBrk="1" hangingPunct="1">
                <a:defRPr/>
              </a:pPr>
              <a:t>8</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5038" y="4416425"/>
            <a:ext cx="5140325" cy="2670175"/>
          </a:xfrm>
          <a:noFill/>
        </p:spPr>
        <p:txBody>
          <a:bodyPr/>
          <a:lstStyle/>
          <a:p>
            <a:pPr eaLnBrk="1" hangingPunct="1"/>
            <a:endParaRPr lang="en-US" alt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defTabSz="931863" eaLnBrk="0" hangingPunct="0">
              <a:spcBef>
                <a:spcPct val="50000"/>
              </a:spcBef>
              <a:buChar char="•"/>
              <a:defRPr sz="2400">
                <a:solidFill>
                  <a:schemeClr val="tx1"/>
                </a:solidFill>
                <a:latin typeface="Arial" charset="0"/>
              </a:defRPr>
            </a:lvl1pPr>
            <a:lvl2pPr marL="742950" indent="-285750" defTabSz="931863" eaLnBrk="0" hangingPunct="0">
              <a:spcBef>
                <a:spcPct val="50000"/>
              </a:spcBef>
              <a:buChar char="•"/>
              <a:defRPr sz="2400">
                <a:solidFill>
                  <a:schemeClr val="tx1"/>
                </a:solidFill>
                <a:latin typeface="Arial" charset="0"/>
              </a:defRPr>
            </a:lvl2pPr>
            <a:lvl3pPr marL="1143000" indent="-228600" defTabSz="931863" eaLnBrk="0" hangingPunct="0">
              <a:spcBef>
                <a:spcPct val="50000"/>
              </a:spcBef>
              <a:buChar char="•"/>
              <a:defRPr sz="2400">
                <a:solidFill>
                  <a:schemeClr val="tx1"/>
                </a:solidFill>
                <a:latin typeface="Arial" charset="0"/>
              </a:defRPr>
            </a:lvl3pPr>
            <a:lvl4pPr marL="1600200" indent="-228600" defTabSz="931863" eaLnBrk="0" hangingPunct="0">
              <a:spcBef>
                <a:spcPct val="50000"/>
              </a:spcBef>
              <a:buChar char="•"/>
              <a:defRPr sz="2400">
                <a:solidFill>
                  <a:schemeClr val="tx1"/>
                </a:solidFill>
                <a:latin typeface="Arial" charset="0"/>
              </a:defRPr>
            </a:lvl4pPr>
            <a:lvl5pPr marL="2057400" indent="-228600" defTabSz="931863" eaLnBrk="0" hangingPunct="0">
              <a:spcBef>
                <a:spcPct val="50000"/>
              </a:spcBef>
              <a:buChar char="•"/>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defRPr/>
            </a:pPr>
            <a:fld id="{F8705CB1-FE54-4AB7-828B-93790AE1D77B}" type="slidenum">
              <a:rPr lang="en-US" sz="1200" smtClean="0">
                <a:solidFill>
                  <a:srgbClr val="000000"/>
                </a:solidFill>
              </a:rPr>
              <a:pPr eaLnBrk="1" hangingPunct="1">
                <a:defRPr/>
              </a:pPr>
              <a:t>9</a:t>
            </a:fld>
            <a:endParaRPr lang="en-US" sz="1200" smtClean="0">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5038" y="4416425"/>
            <a:ext cx="5140325" cy="2670175"/>
          </a:xfrm>
          <a:noFill/>
        </p:spPr>
        <p:txBody>
          <a:bodyPr/>
          <a:lstStyle/>
          <a:p>
            <a:pPr eaLnBrk="1" hangingPunct="1"/>
            <a:r>
              <a:rPr lang="en-US" altLang="en-US" dirty="0" smtClean="0">
                <a:latin typeface="Arial" charset="0"/>
              </a:rPr>
              <a:t>In this slide the sponsor and provider, describe </a:t>
            </a:r>
            <a:r>
              <a:rPr lang="en-US" altLang="en-US" b="1" dirty="0" smtClean="0">
                <a:latin typeface="Arial" charset="0"/>
              </a:rPr>
              <a:t>how</a:t>
            </a:r>
            <a:r>
              <a:rPr lang="en-US" altLang="en-US" dirty="0" smtClean="0">
                <a:latin typeface="Arial" charset="0"/>
              </a:rPr>
              <a:t> the research in the program area is supported by people, labs, and partnerships.  Describe, where applicable, collaborations with other government agencies and Centers of Excellence. Note that partnerships are where two or more organizations carry on a joint venture in which each brings resources to the table and shares in the risk of the venture.  A relationship in which the FAA solely provides resources to an organization that then performs the research for the FAA is not a partnership.</a:t>
            </a:r>
          </a:p>
          <a:p>
            <a:pPr eaLnBrk="1" hangingPunct="1"/>
            <a:endParaRPr lang="en-US" altLang="en-US" dirty="0" smtClean="0">
              <a:latin typeface="Arial" charset="0"/>
            </a:endParaRPr>
          </a:p>
          <a:p>
            <a:pPr eaLnBrk="1" hangingPunct="1"/>
            <a:r>
              <a:rPr lang="en-US" altLang="en-US" dirty="0" smtClean="0">
                <a:latin typeface="Arial" charset="0"/>
              </a:rPr>
              <a:t>People should include FAA personnel and the current contractors, both those working in the FAA laboratories and off site.  Present how Aviation Safety RE&amp;D resources are being spread, and who is actually doing the research.</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44963" y="859970"/>
            <a:ext cx="4222835" cy="5921830"/>
          </a:xfrm>
          <a:prstGeom prst="rect">
            <a:avLst/>
          </a:prstGeom>
        </p:spPr>
      </p:pic>
      <p:sp>
        <p:nvSpPr>
          <p:cNvPr id="7" name="Text Box 7"/>
          <p:cNvSpPr txBox="1">
            <a:spLocks noChangeArrowheads="1"/>
          </p:cNvSpPr>
          <p:nvPr userDrawn="1"/>
        </p:nvSpPr>
        <p:spPr bwMode="ltGray">
          <a:xfrm>
            <a:off x="6705600" y="203200"/>
            <a:ext cx="1962150" cy="558800"/>
          </a:xfrm>
          <a:prstGeom prst="rect">
            <a:avLst/>
          </a:prstGeom>
          <a:solidFill>
            <a:schemeClr val="bg1"/>
          </a:solid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dirty="0" smtClean="0">
                <a:latin typeface="Cambria" panose="02040503050406030204" pitchFamily="18" charset="0"/>
                <a:cs typeface="+mn-cs"/>
              </a:rPr>
              <a:t>Federal Aviation</a:t>
            </a:r>
          </a:p>
          <a:p>
            <a:pPr eaLnBrk="1" hangingPunct="1">
              <a:lnSpc>
                <a:spcPct val="85000"/>
              </a:lnSpc>
              <a:defRPr/>
            </a:pPr>
            <a:r>
              <a:rPr lang="en-US" sz="1800" b="1" dirty="0" smtClean="0">
                <a:latin typeface="Cambria" panose="02040503050406030204" pitchFamily="18" charset="0"/>
                <a:cs typeface="+mn-cs"/>
              </a:rPr>
              <a:t>Administration</a:t>
            </a:r>
          </a:p>
        </p:txBody>
      </p:sp>
      <p:sp>
        <p:nvSpPr>
          <p:cNvPr id="9219" name="Rectangle 3"/>
          <p:cNvSpPr>
            <a:spLocks noGrp="1" noChangeArrowheads="1"/>
          </p:cNvSpPr>
          <p:nvPr>
            <p:ph type="ctrTitle"/>
          </p:nvPr>
        </p:nvSpPr>
        <p:spPr>
          <a:xfrm>
            <a:off x="446088" y="312738"/>
            <a:ext cx="3973512" cy="1668462"/>
          </a:xfrm>
        </p:spPr>
        <p:txBody>
          <a:bodyPr anchor="t"/>
          <a:lstStyle>
            <a:lvl1pPr>
              <a:defRPr/>
            </a:lvl1pPr>
          </a:lstStyle>
          <a:p>
            <a:pPr lvl="0"/>
            <a:r>
              <a:rPr lang="en-US" noProof="0" dirty="0" smtClean="0"/>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40124" y="72571"/>
            <a:ext cx="865476" cy="820057"/>
          </a:xfrm>
          <a:prstGeom prst="rect">
            <a:avLst/>
          </a:prstGeom>
        </p:spPr>
      </p:pic>
    </p:spTree>
    <p:extLst>
      <p:ext uri="{BB962C8B-B14F-4D97-AF65-F5344CB8AC3E}">
        <p14:creationId xmlns:p14="http://schemas.microsoft.com/office/powerpoint/2010/main" val="317910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6693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0867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34150"/>
            <a:ext cx="9144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smtClean="0"/>
          </a:p>
        </p:txBody>
      </p:sp>
    </p:spTree>
    <p:extLst>
      <p:ext uri="{BB962C8B-B14F-4D97-AF65-F5344CB8AC3E}">
        <p14:creationId xmlns:p14="http://schemas.microsoft.com/office/powerpoint/2010/main" val="318061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245225"/>
            <a:ext cx="2133600" cy="476250"/>
          </a:xfrm>
          <a:prstGeom prst="rect">
            <a:avLst/>
          </a:prstGeom>
        </p:spPr>
        <p:txBody>
          <a:bodyPr/>
          <a:lstStyle>
            <a:lvl1pPr>
              <a:spcBef>
                <a:spcPct val="50000"/>
              </a:spcBef>
              <a:buFontTx/>
              <a:buChar char="•"/>
              <a:defRPr>
                <a:cs typeface="+mn-cs"/>
              </a:defRPr>
            </a:lvl1pPr>
          </a:lstStyle>
          <a:p>
            <a:pPr>
              <a:defRPr/>
            </a:pPr>
            <a:fld id="{2EEC1AA7-1292-4C08-9A48-478DDB2C793E}" type="slidenum">
              <a:rPr lang="en-US"/>
              <a:pPr>
                <a:defRPr/>
              </a:pPr>
              <a:t>‹#›</a:t>
            </a:fld>
            <a:endParaRPr lang="en-US" dirty="0"/>
          </a:p>
        </p:txBody>
      </p:sp>
    </p:spTree>
    <p:extLst>
      <p:ext uri="{BB962C8B-B14F-4D97-AF65-F5344CB8AC3E}">
        <p14:creationId xmlns:p14="http://schemas.microsoft.com/office/powerpoint/2010/main" val="145918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xfrm>
            <a:off x="6553200" y="6245225"/>
            <a:ext cx="2133600" cy="476250"/>
          </a:xfrm>
          <a:prstGeom prst="rect">
            <a:avLst/>
          </a:prstGeom>
        </p:spPr>
        <p:txBody>
          <a:bodyPr/>
          <a:lstStyle>
            <a:lvl1pPr>
              <a:spcBef>
                <a:spcPct val="50000"/>
              </a:spcBef>
              <a:buFontTx/>
              <a:buChar char="•"/>
              <a:defRPr>
                <a:cs typeface="+mn-cs"/>
              </a:defRPr>
            </a:lvl1pPr>
          </a:lstStyle>
          <a:p>
            <a:pPr>
              <a:defRPr/>
            </a:pPr>
            <a:fld id="{65A41229-6F20-4059-99D4-E56A9FCCF741}" type="slidenum">
              <a:rPr lang="en-US"/>
              <a:pPr>
                <a:defRPr/>
              </a:pPr>
              <a:t>‹#›</a:t>
            </a:fld>
            <a:endParaRPr lang="en-US" dirty="0"/>
          </a:p>
        </p:txBody>
      </p:sp>
    </p:spTree>
    <p:extLst>
      <p:ext uri="{BB962C8B-B14F-4D97-AF65-F5344CB8AC3E}">
        <p14:creationId xmlns:p14="http://schemas.microsoft.com/office/powerpoint/2010/main" val="260647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xfrm>
            <a:off x="6553200" y="6245225"/>
            <a:ext cx="2133600" cy="476250"/>
          </a:xfrm>
          <a:prstGeom prst="rect">
            <a:avLst/>
          </a:prstGeom>
        </p:spPr>
        <p:txBody>
          <a:bodyPr/>
          <a:lstStyle>
            <a:lvl1pPr>
              <a:spcBef>
                <a:spcPct val="50000"/>
              </a:spcBef>
              <a:buFontTx/>
              <a:buChar char="•"/>
              <a:defRPr>
                <a:cs typeface="+mn-cs"/>
              </a:defRPr>
            </a:lvl1pPr>
          </a:lstStyle>
          <a:p>
            <a:pPr>
              <a:defRPr/>
            </a:pPr>
            <a:fld id="{63F8EE5B-57CC-42AB-AF54-4AE933B04E2D}" type="slidenum">
              <a:rPr lang="en-US"/>
              <a:pPr>
                <a:defRPr/>
              </a:pPr>
              <a:t>‹#›</a:t>
            </a:fld>
            <a:endParaRPr lang="en-US" dirty="0"/>
          </a:p>
        </p:txBody>
      </p:sp>
    </p:spTree>
    <p:extLst>
      <p:ext uri="{BB962C8B-B14F-4D97-AF65-F5344CB8AC3E}">
        <p14:creationId xmlns:p14="http://schemas.microsoft.com/office/powerpoint/2010/main" val="423532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xfrm>
            <a:off x="6553200" y="6245225"/>
            <a:ext cx="2133600" cy="476250"/>
          </a:xfrm>
          <a:prstGeom prst="rect">
            <a:avLst/>
          </a:prstGeom>
        </p:spPr>
        <p:txBody>
          <a:bodyPr/>
          <a:lstStyle>
            <a:lvl1pPr>
              <a:spcBef>
                <a:spcPct val="50000"/>
              </a:spcBef>
              <a:buFontTx/>
              <a:buChar char="•"/>
              <a:defRPr>
                <a:cs typeface="+mn-cs"/>
              </a:defRPr>
            </a:lvl1pPr>
          </a:lstStyle>
          <a:p>
            <a:pPr>
              <a:defRPr/>
            </a:pPr>
            <a:fld id="{6FFE890E-1C3E-498C-A5FA-2F97EA3E084B}" type="slidenum">
              <a:rPr lang="en-US"/>
              <a:pPr>
                <a:defRPr/>
              </a:pPr>
              <a:t>‹#›</a:t>
            </a:fld>
            <a:endParaRPr lang="en-US" dirty="0"/>
          </a:p>
        </p:txBody>
      </p:sp>
    </p:spTree>
    <p:extLst>
      <p:ext uri="{BB962C8B-B14F-4D97-AF65-F5344CB8AC3E}">
        <p14:creationId xmlns:p14="http://schemas.microsoft.com/office/powerpoint/2010/main" val="186100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xfrm>
            <a:off x="6553200" y="6245225"/>
            <a:ext cx="2133600" cy="476250"/>
          </a:xfrm>
          <a:prstGeom prst="rect">
            <a:avLst/>
          </a:prstGeom>
        </p:spPr>
        <p:txBody>
          <a:bodyPr/>
          <a:lstStyle>
            <a:lvl1pPr>
              <a:spcBef>
                <a:spcPct val="50000"/>
              </a:spcBef>
              <a:buFontTx/>
              <a:buChar char="•"/>
              <a:defRPr>
                <a:cs typeface="+mn-cs"/>
              </a:defRPr>
            </a:lvl1pPr>
          </a:lstStyle>
          <a:p>
            <a:pPr>
              <a:defRPr/>
            </a:pPr>
            <a:fld id="{F138DD9C-8B83-41F4-B770-E61969403919}" type="slidenum">
              <a:rPr lang="en-US"/>
              <a:pPr>
                <a:defRPr/>
              </a:pPr>
              <a:t>‹#›</a:t>
            </a:fld>
            <a:endParaRPr lang="en-US" dirty="0"/>
          </a:p>
        </p:txBody>
      </p:sp>
    </p:spTree>
    <p:extLst>
      <p:ext uri="{BB962C8B-B14F-4D97-AF65-F5344CB8AC3E}">
        <p14:creationId xmlns:p14="http://schemas.microsoft.com/office/powerpoint/2010/main" val="22800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xfrm>
            <a:off x="6553200" y="6245225"/>
            <a:ext cx="2133600" cy="476250"/>
          </a:xfrm>
          <a:prstGeom prst="rect">
            <a:avLst/>
          </a:prstGeom>
        </p:spPr>
        <p:txBody>
          <a:bodyPr/>
          <a:lstStyle>
            <a:lvl1pPr>
              <a:spcBef>
                <a:spcPct val="50000"/>
              </a:spcBef>
              <a:buFontTx/>
              <a:buChar char="•"/>
              <a:defRPr>
                <a:cs typeface="+mn-cs"/>
              </a:defRPr>
            </a:lvl1pPr>
          </a:lstStyle>
          <a:p>
            <a:pPr>
              <a:defRPr/>
            </a:pPr>
            <a:fld id="{7138861B-AC67-437D-8253-59F267F653B6}" type="slidenum">
              <a:rPr lang="en-US"/>
              <a:pPr>
                <a:defRPr/>
              </a:pPr>
              <a:t>‹#›</a:t>
            </a:fld>
            <a:endParaRPr lang="en-US" dirty="0"/>
          </a:p>
        </p:txBody>
      </p:sp>
    </p:spTree>
    <p:extLst>
      <p:ext uri="{BB962C8B-B14F-4D97-AF65-F5344CB8AC3E}">
        <p14:creationId xmlns:p14="http://schemas.microsoft.com/office/powerpoint/2010/main" val="332647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xfrm>
            <a:off x="6553200" y="6245225"/>
            <a:ext cx="2133600" cy="476250"/>
          </a:xfrm>
          <a:prstGeom prst="rect">
            <a:avLst/>
          </a:prstGeom>
        </p:spPr>
        <p:txBody>
          <a:bodyPr/>
          <a:lstStyle>
            <a:lvl1pPr>
              <a:spcBef>
                <a:spcPct val="50000"/>
              </a:spcBef>
              <a:buFontTx/>
              <a:buChar char="•"/>
              <a:defRPr>
                <a:cs typeface="+mn-cs"/>
              </a:defRPr>
            </a:lvl1pPr>
          </a:lstStyle>
          <a:p>
            <a:pPr>
              <a:defRPr/>
            </a:pPr>
            <a:fld id="{22C85C91-6250-401C-B91C-52BE65C5B00D}" type="slidenum">
              <a:rPr lang="en-US"/>
              <a:pPr>
                <a:defRPr/>
              </a:pPr>
              <a:t>‹#›</a:t>
            </a:fld>
            <a:endParaRPr lang="en-US" dirty="0"/>
          </a:p>
        </p:txBody>
      </p:sp>
    </p:spTree>
    <p:extLst>
      <p:ext uri="{BB962C8B-B14F-4D97-AF65-F5344CB8AC3E}">
        <p14:creationId xmlns:p14="http://schemas.microsoft.com/office/powerpoint/2010/main" val="200774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975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534150"/>
            <a:ext cx="9144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80" r:id="rId9"/>
    <p:sldLayoutId id="2147483981" r:id="rId10"/>
    <p:sldLayoutId id="2147483982" r:id="rId11"/>
    <p:sldLayoutId id="2147483991"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fontAlgn="base">
        <a:spcBef>
          <a:spcPct val="0"/>
        </a:spcBef>
        <a:spcAft>
          <a:spcPct val="0"/>
        </a:spcAft>
        <a:defRPr sz="4000" b="1">
          <a:solidFill>
            <a:srgbClr val="1D2F68"/>
          </a:solidFill>
          <a:latin typeface="Arial" pitchFamily="34" charset="0"/>
        </a:defRPr>
      </a:lvl6pPr>
      <a:lvl7pPr marL="914400" algn="l" rtl="0" fontAlgn="base">
        <a:spcBef>
          <a:spcPct val="0"/>
        </a:spcBef>
        <a:spcAft>
          <a:spcPct val="0"/>
        </a:spcAft>
        <a:defRPr sz="4000" b="1">
          <a:solidFill>
            <a:srgbClr val="1D2F68"/>
          </a:solidFill>
          <a:latin typeface="Arial" pitchFamily="34" charset="0"/>
        </a:defRPr>
      </a:lvl7pPr>
      <a:lvl8pPr marL="1371600" algn="l" rtl="0" fontAlgn="base">
        <a:spcBef>
          <a:spcPct val="0"/>
        </a:spcBef>
        <a:spcAft>
          <a:spcPct val="0"/>
        </a:spcAft>
        <a:defRPr sz="4000" b="1">
          <a:solidFill>
            <a:srgbClr val="1D2F68"/>
          </a:solidFill>
          <a:latin typeface="Arial" pitchFamily="34" charset="0"/>
        </a:defRPr>
      </a:lvl8pPr>
      <a:lvl9pPr marL="1828800" algn="l" rtl="0" fontAlgn="base">
        <a:spcBef>
          <a:spcPct val="0"/>
        </a:spcBef>
        <a:spcAft>
          <a:spcPct val="0"/>
        </a:spcAft>
        <a:defRPr sz="4000" b="1">
          <a:solidFill>
            <a:srgbClr val="1D2F68"/>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whitehouse.gov/administration/eop/ostp/rdbudgets" TargetMode="External"/><Relationship Id="rId3" Type="http://schemas.openxmlformats.org/officeDocument/2006/relationships/hyperlink" Target="http://www.faa.gov/about/plans_reports/media/Destination2025.pdf" TargetMode="External"/><Relationship Id="rId7" Type="http://schemas.openxmlformats.org/officeDocument/2006/relationships/hyperlink" Target="http://www.ecfr.gov/cgi-bin/text-idx?tpl=/ecfrbrowse/Title14/14tab_02.tp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aa.gov/about/plans_reports/performance/" TargetMode="External"/><Relationship Id="rId5" Type="http://schemas.openxmlformats.org/officeDocument/2006/relationships/hyperlink" Target="http://www.faa.gov/about/plans_reports/" TargetMode="External"/><Relationship Id="rId10" Type="http://schemas.openxmlformats.org/officeDocument/2006/relationships/hyperlink" Target="http://www.whitehouse.gov/assets/documents/SEPT_20__Innovation_Whitepaper_FINAL.pdf" TargetMode="External"/><Relationship Id="rId4" Type="http://schemas.openxmlformats.org/officeDocument/2006/relationships/hyperlink" Target="http://www.whitehouse.gov/sites/default/files/microsites/ostp/aero-rdplan-2010.pdf" TargetMode="External"/><Relationship Id="rId9" Type="http://schemas.openxmlformats.org/officeDocument/2006/relationships/hyperlink" Target="http://www.personalizedmedicinecoalition.org/sites/default/files/files/PMC%20Strategic%20Plan%20%203-25-1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52400" y="228600"/>
            <a:ext cx="4267200" cy="2133600"/>
          </a:xfrm>
        </p:spPr>
        <p:txBody>
          <a:bodyPr/>
          <a:lstStyle/>
          <a:p>
            <a:pPr eaLnBrk="1" hangingPunct="1"/>
            <a:r>
              <a:rPr lang="en-US" altLang="en-US" sz="3600" dirty="0" smtClean="0">
                <a:effectLst>
                  <a:outerShdw blurRad="38100" dist="38100" dir="2700000" algn="tl">
                    <a:srgbClr val="000000">
                      <a:alpha val="43137"/>
                    </a:srgbClr>
                  </a:outerShdw>
                </a:effectLst>
                <a:latin typeface="Cambria" panose="02040503050406030204" pitchFamily="18" charset="0"/>
              </a:rPr>
              <a:t>FY 2016 </a:t>
            </a:r>
            <a:br>
              <a:rPr lang="en-US" altLang="en-US" sz="3600" dirty="0" smtClean="0">
                <a:effectLst>
                  <a:outerShdw blurRad="38100" dist="38100" dir="2700000" algn="tl">
                    <a:srgbClr val="000000">
                      <a:alpha val="43137"/>
                    </a:srgbClr>
                  </a:outerShdw>
                </a:effectLst>
                <a:latin typeface="Cambria" panose="02040503050406030204" pitchFamily="18" charset="0"/>
              </a:rPr>
            </a:br>
            <a:r>
              <a:rPr lang="en-US" altLang="en-US" sz="3600" dirty="0" smtClean="0">
                <a:effectLst>
                  <a:outerShdw blurRad="38100" dist="38100" dir="2700000" algn="tl">
                    <a:srgbClr val="000000">
                      <a:alpha val="43137"/>
                    </a:srgbClr>
                  </a:outerShdw>
                </a:effectLst>
                <a:latin typeface="Cambria" panose="02040503050406030204" pitchFamily="18" charset="0"/>
              </a:rPr>
              <a:t>Aircraft Safety PPT  Portfolio Review</a:t>
            </a:r>
          </a:p>
        </p:txBody>
      </p:sp>
      <p:sp>
        <p:nvSpPr>
          <p:cNvPr id="5" name="Text Box 4"/>
          <p:cNvSpPr txBox="1">
            <a:spLocks noChangeArrowheads="1"/>
          </p:cNvSpPr>
          <p:nvPr/>
        </p:nvSpPr>
        <p:spPr bwMode="auto">
          <a:xfrm>
            <a:off x="152400" y="4267200"/>
            <a:ext cx="41910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600" b="1" dirty="0">
                <a:solidFill>
                  <a:srgbClr val="1D2F68"/>
                </a:solidFill>
                <a:latin typeface="Cambria" pitchFamily="18" charset="0"/>
              </a:rPr>
              <a:t>By: 	</a:t>
            </a:r>
            <a:r>
              <a:rPr lang="en-US" sz="1600" b="1" i="1" dirty="0">
                <a:solidFill>
                  <a:srgbClr val="1D2F68"/>
                </a:solidFill>
                <a:latin typeface="Cambria" pitchFamily="18" charset="0"/>
              </a:rPr>
              <a:t>Jean Watson, AAM-5</a:t>
            </a:r>
            <a:br>
              <a:rPr lang="en-US" sz="1600" b="1" i="1" dirty="0">
                <a:solidFill>
                  <a:srgbClr val="1D2F68"/>
                </a:solidFill>
                <a:latin typeface="Cambria" pitchFamily="18" charset="0"/>
              </a:rPr>
            </a:br>
            <a:r>
              <a:rPr lang="en-US" sz="1600" b="1" i="1" dirty="0">
                <a:solidFill>
                  <a:srgbClr val="1D2F68"/>
                </a:solidFill>
                <a:latin typeface="Cambria" pitchFamily="18" charset="0"/>
              </a:rPr>
              <a:t>	</a:t>
            </a:r>
            <a:r>
              <a:rPr lang="en-US" sz="1600" b="1" i="1" dirty="0" smtClean="0">
                <a:solidFill>
                  <a:srgbClr val="1D2F68"/>
                </a:solidFill>
                <a:latin typeface="Cambria" pitchFamily="18" charset="0"/>
              </a:rPr>
              <a:t>Washington</a:t>
            </a:r>
            <a:r>
              <a:rPr lang="en-US" sz="1600" b="1" i="1" dirty="0">
                <a:solidFill>
                  <a:srgbClr val="1D2F68"/>
                </a:solidFill>
                <a:latin typeface="Cambria" pitchFamily="18" charset="0"/>
              </a:rPr>
              <a:t>, DC</a:t>
            </a:r>
            <a:br>
              <a:rPr lang="en-US" sz="1600" b="1" i="1" dirty="0">
                <a:solidFill>
                  <a:srgbClr val="1D2F68"/>
                </a:solidFill>
                <a:latin typeface="Cambria" pitchFamily="18" charset="0"/>
              </a:rPr>
            </a:br>
            <a:r>
              <a:rPr lang="en-US" sz="1600" b="1" i="1" dirty="0">
                <a:solidFill>
                  <a:srgbClr val="1D2F68"/>
                </a:solidFill>
                <a:latin typeface="Cambria" pitchFamily="18" charset="0"/>
              </a:rPr>
              <a:t/>
            </a:r>
            <a:br>
              <a:rPr lang="en-US" sz="1600" b="1" i="1" dirty="0">
                <a:solidFill>
                  <a:srgbClr val="1D2F68"/>
                </a:solidFill>
                <a:latin typeface="Cambria" pitchFamily="18" charset="0"/>
              </a:rPr>
            </a:br>
            <a:r>
              <a:rPr lang="en-US" sz="1600" b="1" i="1" dirty="0">
                <a:solidFill>
                  <a:srgbClr val="1D2F68"/>
                </a:solidFill>
                <a:latin typeface="Cambria" pitchFamily="18" charset="0"/>
              </a:rPr>
              <a:t>	Dr. Estrella Forster, AAM-600</a:t>
            </a:r>
            <a:br>
              <a:rPr lang="en-US" sz="1600" b="1" i="1" dirty="0">
                <a:solidFill>
                  <a:srgbClr val="1D2F68"/>
                </a:solidFill>
                <a:latin typeface="Cambria" pitchFamily="18" charset="0"/>
              </a:rPr>
            </a:br>
            <a:r>
              <a:rPr lang="en-US" sz="1600" b="1" i="1" dirty="0">
                <a:solidFill>
                  <a:srgbClr val="1D2F68"/>
                </a:solidFill>
                <a:latin typeface="Cambria" pitchFamily="18" charset="0"/>
              </a:rPr>
              <a:t>	CAMI, Oklahoma City, OK</a:t>
            </a:r>
          </a:p>
          <a:p>
            <a:pPr eaLnBrk="1" hangingPunct="1">
              <a:buFontTx/>
              <a:buNone/>
            </a:pPr>
            <a:endParaRPr lang="en-US" sz="800" b="1" i="1" dirty="0">
              <a:solidFill>
                <a:srgbClr val="1D2F68"/>
              </a:solidFill>
              <a:latin typeface="Cambria" pitchFamily="18" charset="0"/>
            </a:endParaRPr>
          </a:p>
          <a:p>
            <a:pPr eaLnBrk="1" hangingPunct="1">
              <a:buFontTx/>
              <a:buNone/>
            </a:pPr>
            <a:r>
              <a:rPr lang="en-US" sz="1600" b="1" dirty="0">
                <a:solidFill>
                  <a:srgbClr val="1D2F68"/>
                </a:solidFill>
                <a:latin typeface="Cambria" pitchFamily="18" charset="0"/>
              </a:rPr>
              <a:t>Date:  	</a:t>
            </a:r>
            <a:r>
              <a:rPr lang="en-US" sz="1600" b="1" i="1" dirty="0" smtClean="0">
                <a:solidFill>
                  <a:srgbClr val="1D2F68"/>
                </a:solidFill>
                <a:latin typeface="Cambria" pitchFamily="18" charset="0"/>
              </a:rPr>
              <a:t>5 March 2014</a:t>
            </a:r>
            <a:endParaRPr lang="en-US" sz="1600" b="1" i="1" dirty="0">
              <a:solidFill>
                <a:srgbClr val="1D2F68"/>
              </a:solidFill>
              <a:latin typeface="Cambria" pitchFamily="18" charset="0"/>
            </a:endParaRPr>
          </a:p>
        </p:txBody>
      </p:sp>
      <p:sp>
        <p:nvSpPr>
          <p:cNvPr id="6" name="Text Box 5"/>
          <p:cNvSpPr txBox="1">
            <a:spLocks noChangeArrowheads="1"/>
          </p:cNvSpPr>
          <p:nvPr/>
        </p:nvSpPr>
        <p:spPr bwMode="auto">
          <a:xfrm>
            <a:off x="152400" y="2286000"/>
            <a:ext cx="4746625"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ts val="600"/>
              </a:spcBef>
              <a:defRPr/>
            </a:pPr>
            <a:r>
              <a:rPr lang="en-US" sz="2800" b="1" i="1" dirty="0" smtClean="0">
                <a:solidFill>
                  <a:schemeClr val="bg2"/>
                </a:solidFill>
                <a:effectLst>
                  <a:outerShdw blurRad="38100" dist="38100" dir="2700000" algn="tl">
                    <a:srgbClr val="000000">
                      <a:alpha val="43137"/>
                    </a:srgbClr>
                  </a:outerShdw>
                </a:effectLst>
                <a:latin typeface="Cambria" pitchFamily="18" charset="0"/>
                <a:cs typeface="+mn-cs"/>
              </a:rPr>
              <a:t>Aeromedical (AM)</a:t>
            </a:r>
          </a:p>
          <a:p>
            <a:pPr eaLnBrk="1" hangingPunct="1">
              <a:spcBef>
                <a:spcPts val="600"/>
              </a:spcBef>
              <a:defRPr/>
            </a:pPr>
            <a:r>
              <a:rPr lang="en-US" sz="2800" b="1" i="1" dirty="0" smtClean="0">
                <a:solidFill>
                  <a:schemeClr val="bg2"/>
                </a:solidFill>
                <a:effectLst>
                  <a:outerShdw blurRad="38100" dist="38100" dir="2700000" algn="tl">
                    <a:srgbClr val="000000">
                      <a:alpha val="43137"/>
                    </a:srgbClr>
                  </a:outerShdw>
                </a:effectLst>
                <a:latin typeface="Cambria" pitchFamily="18" charset="0"/>
                <a:cs typeface="+mn-cs"/>
              </a:rPr>
              <a:t>BLI A11.j</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ChangeArrowheads="1"/>
          </p:cNvSpPr>
          <p:nvPr/>
        </p:nvSpPr>
        <p:spPr bwMode="auto">
          <a:xfrm>
            <a:off x="76200" y="4267200"/>
            <a:ext cx="1166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Outputs</a:t>
            </a:r>
          </a:p>
        </p:txBody>
      </p:sp>
      <p:sp>
        <p:nvSpPr>
          <p:cNvPr id="21509" name="Rectangle 4"/>
          <p:cNvSpPr>
            <a:spLocks noChangeArrowheads="1"/>
          </p:cNvSpPr>
          <p:nvPr/>
        </p:nvSpPr>
        <p:spPr bwMode="auto">
          <a:xfrm>
            <a:off x="4724400" y="4572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Outcomes &amp; Implementation Plan</a:t>
            </a:r>
          </a:p>
        </p:txBody>
      </p:sp>
      <p:sp>
        <p:nvSpPr>
          <p:cNvPr id="21510" name="Rectangle 5"/>
          <p:cNvSpPr>
            <a:spLocks noChangeArrowheads="1"/>
          </p:cNvSpPr>
          <p:nvPr/>
        </p:nvSpPr>
        <p:spPr bwMode="auto">
          <a:xfrm>
            <a:off x="152400" y="4572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Research Requirement</a:t>
            </a:r>
            <a:endParaRPr lang="en-US" altLang="en-US" sz="1200" u="sng" dirty="0">
              <a:latin typeface="Calibri" pitchFamily="34" charset="0"/>
            </a:endParaRPr>
          </a:p>
        </p:txBody>
      </p:sp>
      <p:sp>
        <p:nvSpPr>
          <p:cNvPr id="21511" name="Rectangle 6"/>
          <p:cNvSpPr>
            <a:spLocks noChangeArrowheads="1"/>
          </p:cNvSpPr>
          <p:nvPr/>
        </p:nvSpPr>
        <p:spPr bwMode="auto">
          <a:xfrm>
            <a:off x="4724400" y="5067300"/>
            <a:ext cx="4343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200" b="1" u="sng" dirty="0" smtClean="0">
                <a:latin typeface="Calibri" pitchFamily="34" charset="0"/>
              </a:rPr>
              <a:t>Contracts: 4 In-house CTRs and CAMI AAM-600 Laboratory Materials, Supplies, Licenses, &amp; Maintenance</a:t>
            </a:r>
            <a:endParaRPr lang="en-US" altLang="en-US" sz="1200" b="1" dirty="0">
              <a:latin typeface="Calibri" pitchFamily="34" charset="0"/>
            </a:endParaRPr>
          </a:p>
        </p:txBody>
      </p:sp>
      <p:sp>
        <p:nvSpPr>
          <p:cNvPr id="21512" name="Line 7"/>
          <p:cNvSpPr>
            <a:spLocks noChangeShapeType="1"/>
          </p:cNvSpPr>
          <p:nvPr/>
        </p:nvSpPr>
        <p:spPr bwMode="auto">
          <a:xfrm>
            <a:off x="4670425" y="742950"/>
            <a:ext cx="0" cy="5845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8"/>
          <p:cNvSpPr>
            <a:spLocks noChangeShapeType="1"/>
          </p:cNvSpPr>
          <p:nvPr/>
        </p:nvSpPr>
        <p:spPr bwMode="auto">
          <a:xfrm>
            <a:off x="0" y="4343400"/>
            <a:ext cx="4670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44169" name="Group 105"/>
          <p:cNvGraphicFramePr>
            <a:graphicFrameLocks noGrp="1"/>
          </p:cNvGraphicFramePr>
          <p:nvPr>
            <p:ph idx="1"/>
            <p:extLst>
              <p:ext uri="{D42A27DB-BD31-4B8C-83A1-F6EECF244321}">
                <p14:modId xmlns:p14="http://schemas.microsoft.com/office/powerpoint/2010/main" val="3147295606"/>
              </p:ext>
            </p:extLst>
          </p:nvPr>
        </p:nvGraphicFramePr>
        <p:xfrm>
          <a:off x="5060950" y="5562600"/>
          <a:ext cx="3702050" cy="915035"/>
        </p:xfrm>
        <a:graphic>
          <a:graphicData uri="http://schemas.openxmlformats.org/drawingml/2006/table">
            <a:tbl>
              <a:tblPr/>
              <a:tblGrid>
                <a:gridCol w="719138"/>
                <a:gridCol w="717550"/>
                <a:gridCol w="817562"/>
                <a:gridCol w="762000"/>
                <a:gridCol w="685800"/>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FY12</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FY13</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FY14</a:t>
                      </a:r>
                      <a:r>
                        <a:rPr kumimoji="0" lang="en-US" sz="1400" b="1" i="0" u="none" strike="noStrike" cap="none" normalizeH="0" baseline="0" dirty="0" smtClean="0">
                          <a:ln>
                            <a:noFill/>
                          </a:ln>
                          <a:solidFill>
                            <a:srgbClr val="A50021"/>
                          </a:solidFill>
                          <a:effectLst/>
                          <a:latin typeface="Calibri" pitchFamily="34" charset="0"/>
                          <a:cs typeface="Arial" pitchFamily="34" charset="0"/>
                        </a:rPr>
                        <a:t>*</a:t>
                      </a:r>
                      <a:endParaRPr kumimoji="0" lang="en-US" sz="2400" b="0" i="0" u="none" strike="noStrike" cap="none" normalizeH="0" baseline="0" dirty="0" smtClean="0">
                        <a:ln>
                          <a:noFill/>
                        </a:ln>
                        <a:solidFill>
                          <a:srgbClr val="A5002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FY15</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FY16</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$500 K</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$723 K</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TBD</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($645 K)</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TBD</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$684 K</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7199" name="Rectangle 127"/>
          <p:cNvSpPr>
            <a:spLocks noChangeArrowheads="1"/>
          </p:cNvSpPr>
          <p:nvPr/>
        </p:nvSpPr>
        <p:spPr bwMode="auto">
          <a:xfrm>
            <a:off x="76200" y="762000"/>
            <a:ext cx="449262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100" dirty="0">
                <a:latin typeface="Calibri" pitchFamily="34" charset="0"/>
                <a:ea typeface="ＭＳ Ｐゴシック" pitchFamily="-65" charset="-128"/>
                <a:cs typeface="+mn-cs"/>
              </a:rPr>
              <a:t>Conduct Aeromedical Systems Analysis Research relative to the medical factors that affect human safety, specifically in the areas of medicine and bioinformatics:</a:t>
            </a:r>
          </a:p>
          <a:p>
            <a:pPr marL="228600" indent="-228600">
              <a:spcBef>
                <a:spcPct val="50000"/>
              </a:spcBef>
              <a:buFont typeface="+mj-lt"/>
              <a:buAutoNum type="arabicPeriod"/>
              <a:defRPr/>
            </a:pPr>
            <a:r>
              <a:rPr lang="en-US" sz="1100" dirty="0">
                <a:latin typeface="Calibri" pitchFamily="34" charset="0"/>
                <a:ea typeface="ＭＳ Ｐゴシック" pitchFamily="-65" charset="-128"/>
                <a:cs typeface="+mn-cs"/>
              </a:rPr>
              <a:t>Assess medical certification, accident, and other biological data to derive methods, recommendations, and/or tools to enhance aircrew health, medical certification decision-making processes, and </a:t>
            </a:r>
            <a:r>
              <a:rPr lang="en-US" sz="1100" dirty="0" smtClean="0">
                <a:latin typeface="Calibri" pitchFamily="34" charset="0"/>
                <a:ea typeface="ＭＳ Ｐゴシック" pitchFamily="-65" charset="-128"/>
                <a:cs typeface="+mn-cs"/>
              </a:rPr>
              <a:t>Aviation medical Examiner (AME) </a:t>
            </a:r>
            <a:r>
              <a:rPr lang="en-US" sz="1100" dirty="0">
                <a:latin typeface="Calibri" pitchFamily="34" charset="0"/>
                <a:ea typeface="ＭＳ Ｐゴシック" pitchFamily="-65" charset="-128"/>
                <a:cs typeface="+mn-cs"/>
              </a:rPr>
              <a:t>education programs.</a:t>
            </a:r>
          </a:p>
          <a:p>
            <a:pPr marL="228600" indent="-228600">
              <a:spcBef>
                <a:spcPct val="50000"/>
              </a:spcBef>
              <a:buFont typeface="+mj-lt"/>
              <a:buAutoNum type="arabicPeriod"/>
              <a:defRPr/>
            </a:pPr>
            <a:r>
              <a:rPr lang="en-US" sz="1100" dirty="0">
                <a:latin typeface="Calibri" pitchFamily="34" charset="0"/>
                <a:ea typeface="ＭＳ Ｐゴシック" pitchFamily="-65" charset="-128"/>
                <a:cs typeface="+mn-cs"/>
              </a:rPr>
              <a:t>Identify trends in physiological, human factors, and clinical findings from civil aviation aircraft accidents and incidents to support accident investigation processes and develop strategies to mitigate aeromedical risks.</a:t>
            </a:r>
          </a:p>
          <a:p>
            <a:pPr marL="228600" indent="-228600">
              <a:spcBef>
                <a:spcPct val="50000"/>
              </a:spcBef>
              <a:buFont typeface="+mj-lt"/>
              <a:buAutoNum type="arabicPeriod"/>
              <a:defRPr/>
            </a:pPr>
            <a:r>
              <a:rPr lang="en-US" sz="1100" dirty="0">
                <a:latin typeface="Calibri" pitchFamily="34" charset="0"/>
                <a:ea typeface="ＭＳ Ｐゴシック" pitchFamily="-65" charset="-128"/>
                <a:cs typeface="+mn-cs"/>
              </a:rPr>
              <a:t>Develop and </a:t>
            </a:r>
            <a:r>
              <a:rPr lang="en-US" sz="1100" dirty="0" smtClean="0">
                <a:latin typeface="Calibri" pitchFamily="34" charset="0"/>
                <a:ea typeface="ＭＳ Ｐゴシック" pitchFamily="-65" charset="-128"/>
                <a:cs typeface="+mn-cs"/>
              </a:rPr>
              <a:t>maintain </a:t>
            </a:r>
            <a:r>
              <a:rPr lang="en-US" sz="1100" dirty="0">
                <a:latin typeface="Calibri" pitchFamily="34" charset="0"/>
                <a:ea typeface="ＭＳ Ｐゴシック" pitchFamily="-65" charset="-128"/>
                <a:cs typeface="+mn-cs"/>
              </a:rPr>
              <a:t>comprehensive aeromedical research databases towards an Aeromedical Safety Management System and Probabilistic Risk Analyses.  </a:t>
            </a:r>
          </a:p>
          <a:p>
            <a:pPr marL="228600" indent="-228600">
              <a:spcBef>
                <a:spcPct val="50000"/>
              </a:spcBef>
              <a:buFont typeface="+mj-lt"/>
              <a:buAutoNum type="arabicPeriod"/>
              <a:defRPr/>
            </a:pPr>
            <a:r>
              <a:rPr lang="en-US" sz="1100" dirty="0">
                <a:latin typeface="Calibri" pitchFamily="34" charset="0"/>
                <a:ea typeface="ＭＳ Ｐゴシック" pitchFamily="-65" charset="-128"/>
                <a:cs typeface="+mn-cs"/>
              </a:rPr>
              <a:t>Identify of current and anticipated aeromedical issues and technology that may impact human performance in aviation activities.</a:t>
            </a:r>
          </a:p>
          <a:p>
            <a:pPr marL="228600" indent="-228600">
              <a:spcBef>
                <a:spcPct val="50000"/>
              </a:spcBef>
              <a:buFont typeface="+mj-lt"/>
              <a:buAutoNum type="arabicPeriod"/>
              <a:defRPr/>
            </a:pPr>
            <a:r>
              <a:rPr lang="en-US" sz="1100" dirty="0">
                <a:latin typeface="Calibri" pitchFamily="34" charset="0"/>
                <a:ea typeface="ＭＳ Ｐゴシック" pitchFamily="-65" charset="-128"/>
                <a:cs typeface="+mn-cs"/>
              </a:rPr>
              <a:t>Serve as an advisory resource in areas relating to aeromedical factors affecting or expected to affect aerospace safety.</a:t>
            </a:r>
          </a:p>
        </p:txBody>
      </p:sp>
      <p:sp>
        <p:nvSpPr>
          <p:cNvPr id="21537" name="Line 8"/>
          <p:cNvSpPr>
            <a:spLocks noChangeShapeType="1"/>
          </p:cNvSpPr>
          <p:nvPr/>
        </p:nvSpPr>
        <p:spPr bwMode="auto">
          <a:xfrm>
            <a:off x="4670425" y="5029200"/>
            <a:ext cx="4473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Rectangle 12"/>
          <p:cNvSpPr>
            <a:spLocks noChangeArrowheads="1"/>
          </p:cNvSpPr>
          <p:nvPr/>
        </p:nvSpPr>
        <p:spPr bwMode="auto">
          <a:xfrm>
            <a:off x="4724400" y="815877"/>
            <a:ext cx="4267200" cy="24929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1200" dirty="0" smtClean="0">
                <a:latin typeface="Calibri" pitchFamily="34" charset="0"/>
              </a:rPr>
              <a:t>Results from this research will include (a) an accurate inventory of current and emergent prosthetic devices; (b) guidance regarding flight operations with these devices, including their function relative to aircraft systems (e.g., avionics); (c) proposed processes and protocols for testing new prosthetic devices; (d) details of the epidemiology for SODAs, the mishap history for various SODAs, whether any mishaps are related to the SODA condition, and whether there a significant association of SODAs with mishaps compared to the overall pilot population; (e) assist the FAA in aeromedical review of aviation accidents which cause is assigned to human factors due to pilot error, physiologic insult, prohibited medications, or disqualifying pathologies; </a:t>
            </a:r>
            <a:r>
              <a:rPr lang="en-US" sz="1200" dirty="0" smtClean="0">
                <a:latin typeface="Calibri" pitchFamily="34" charset="0"/>
                <a:cs typeface="+mn-cs"/>
              </a:rPr>
              <a:t>(f) Recommendations for medical certification and education processes.</a:t>
            </a:r>
          </a:p>
        </p:txBody>
      </p:sp>
      <p:sp>
        <p:nvSpPr>
          <p:cNvPr id="18" name="Rectangle 19"/>
          <p:cNvSpPr>
            <a:spLocks noChangeArrowheads="1"/>
          </p:cNvSpPr>
          <p:nvPr/>
        </p:nvSpPr>
        <p:spPr bwMode="auto">
          <a:xfrm>
            <a:off x="4747419" y="3276600"/>
            <a:ext cx="4495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u="sng" dirty="0" smtClean="0">
                <a:latin typeface="Calibri" pitchFamily="34" charset="0"/>
                <a:cs typeface="+mn-cs"/>
              </a:rPr>
              <a:t>Implementation</a:t>
            </a:r>
            <a:r>
              <a:rPr lang="en-US" sz="1200" dirty="0" smtClean="0">
                <a:latin typeface="Calibri" pitchFamily="34" charset="0"/>
                <a:cs typeface="+mn-cs"/>
              </a:rPr>
              <a:t>:  2016 – 2018</a:t>
            </a:r>
            <a:r>
              <a:rPr lang="en-US" sz="1200" u="sng" dirty="0" smtClean="0">
                <a:latin typeface="Calibri" pitchFamily="34" charset="0"/>
                <a:cs typeface="+mn-cs"/>
              </a:rPr>
              <a:t> </a:t>
            </a:r>
          </a:p>
          <a:p>
            <a:pPr>
              <a:spcBef>
                <a:spcPct val="50000"/>
              </a:spcBef>
              <a:defRPr/>
            </a:pPr>
            <a:r>
              <a:rPr lang="en-US" sz="1200" u="sng" dirty="0" smtClean="0">
                <a:latin typeface="Calibri" pitchFamily="34" charset="0"/>
                <a:cs typeface="+mn-cs"/>
              </a:rPr>
              <a:t>Sponsor</a:t>
            </a:r>
            <a:r>
              <a:rPr lang="en-US" sz="1200" dirty="0">
                <a:latin typeface="Calibri" pitchFamily="34" charset="0"/>
                <a:cs typeface="+mn-cs"/>
              </a:rPr>
              <a:t>:  </a:t>
            </a:r>
            <a:r>
              <a:rPr lang="en-US" sz="1200" dirty="0" smtClean="0">
                <a:latin typeface="Calibri" pitchFamily="34" charset="0"/>
                <a:cs typeface="+mn-cs"/>
              </a:rPr>
              <a:t>AAM-1</a:t>
            </a:r>
            <a:endParaRPr lang="en-US" sz="1200" dirty="0">
              <a:latin typeface="Calibri" pitchFamily="34" charset="0"/>
              <a:cs typeface="+mn-cs"/>
            </a:endParaRPr>
          </a:p>
          <a:p>
            <a:pPr>
              <a:spcBef>
                <a:spcPct val="50000"/>
              </a:spcBef>
              <a:defRPr/>
            </a:pPr>
            <a:r>
              <a:rPr lang="en-US" sz="1200" u="sng" dirty="0">
                <a:latin typeface="Calibri" pitchFamily="34" charset="0"/>
                <a:cs typeface="+mn-cs"/>
              </a:rPr>
              <a:t>Stakeholders</a:t>
            </a:r>
            <a:r>
              <a:rPr lang="en-US" sz="1200" dirty="0">
                <a:latin typeface="Calibri" pitchFamily="34" charset="0"/>
                <a:cs typeface="+mn-cs"/>
              </a:rPr>
              <a:t>: AVS, AAM, AVP; NTSB, TSI</a:t>
            </a:r>
          </a:p>
          <a:p>
            <a:pPr>
              <a:spcBef>
                <a:spcPct val="50000"/>
              </a:spcBef>
              <a:defRPr/>
            </a:pPr>
            <a:r>
              <a:rPr lang="en-US" sz="1200" u="sng" dirty="0">
                <a:latin typeface="Calibri" pitchFamily="34" charset="0"/>
                <a:cs typeface="+mn-cs"/>
              </a:rPr>
              <a:t>Performers</a:t>
            </a:r>
            <a:r>
              <a:rPr lang="en-US" sz="1200" dirty="0">
                <a:latin typeface="Calibri" pitchFamily="34" charset="0"/>
                <a:cs typeface="+mn-cs"/>
              </a:rPr>
              <a:t>:  CAMI In-house personnel - Bioinformatics </a:t>
            </a:r>
            <a:r>
              <a:rPr lang="en-US" sz="1200" dirty="0" smtClean="0">
                <a:latin typeface="Calibri" pitchFamily="34" charset="0"/>
                <a:cs typeface="+mn-cs"/>
              </a:rPr>
              <a:t>(AAM-610) </a:t>
            </a:r>
            <a:r>
              <a:rPr lang="en-US" sz="1200" dirty="0">
                <a:latin typeface="Calibri" pitchFamily="34" charset="0"/>
                <a:cs typeface="+mn-cs"/>
              </a:rPr>
              <a:t>and Medical </a:t>
            </a:r>
            <a:r>
              <a:rPr lang="en-US" sz="1200" dirty="0" smtClean="0">
                <a:latin typeface="Calibri" pitchFamily="34" charset="0"/>
                <a:cs typeface="+mn-cs"/>
              </a:rPr>
              <a:t>(AAM-630) </a:t>
            </a:r>
            <a:r>
              <a:rPr lang="en-US" sz="1200" dirty="0">
                <a:latin typeface="Calibri" pitchFamily="34" charset="0"/>
                <a:cs typeface="+mn-cs"/>
              </a:rPr>
              <a:t>Research </a:t>
            </a:r>
            <a:r>
              <a:rPr lang="en-US" sz="1200" dirty="0" smtClean="0">
                <a:latin typeface="Calibri" pitchFamily="34" charset="0"/>
                <a:cs typeface="+mn-cs"/>
              </a:rPr>
              <a:t>Teams</a:t>
            </a:r>
          </a:p>
          <a:p>
            <a:pPr>
              <a:spcBef>
                <a:spcPct val="50000"/>
              </a:spcBef>
              <a:defRPr/>
            </a:pPr>
            <a:r>
              <a:rPr lang="en-US" sz="1200" u="sng" dirty="0" smtClean="0">
                <a:latin typeface="Calibri" pitchFamily="34" charset="0"/>
                <a:cs typeface="+mn-cs"/>
              </a:rPr>
              <a:t>Products</a:t>
            </a:r>
            <a:r>
              <a:rPr lang="en-US" sz="1200" dirty="0" smtClean="0">
                <a:latin typeface="Calibri" pitchFamily="34" charset="0"/>
                <a:cs typeface="+mn-cs"/>
              </a:rPr>
              <a:t>: 3 Reports, Data Requirements; Statistical Models; Probabilistic Risk Models</a:t>
            </a:r>
            <a:endParaRPr lang="en-US" sz="1200" dirty="0">
              <a:latin typeface="Calibri" pitchFamily="34" charset="0"/>
              <a:cs typeface="+mn-cs"/>
            </a:endParaRPr>
          </a:p>
        </p:txBody>
      </p:sp>
      <p:sp>
        <p:nvSpPr>
          <p:cNvPr id="19" name="Rectangle 2"/>
          <p:cNvSpPr txBox="1">
            <a:spLocks noChangeArrowheads="1"/>
          </p:cNvSpPr>
          <p:nvPr/>
        </p:nvSpPr>
        <p:spPr bwMode="auto">
          <a:xfrm>
            <a:off x="0" y="0"/>
            <a:ext cx="9144000" cy="4572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2000" kern="0" cap="small" spc="100" dirty="0" smtClean="0">
                <a:effectLst>
                  <a:outerShdw blurRad="38100" dist="38100" dir="2700000" algn="tl">
                    <a:srgbClr val="000000">
                      <a:alpha val="43137"/>
                    </a:srgbClr>
                  </a:outerShdw>
                </a:effectLst>
                <a:latin typeface="Cambria" pitchFamily="18" charset="0"/>
              </a:rPr>
              <a:t>FY16 Requirement AM-1  </a:t>
            </a:r>
            <a:r>
              <a:rPr lang="en-US" sz="2000" kern="0" cap="small" spc="100" dirty="0" smtClean="0">
                <a:solidFill>
                  <a:srgbClr val="800000"/>
                </a:solidFill>
                <a:effectLst>
                  <a:outerShdw blurRad="38100" dist="38100" dir="2700000" algn="tl">
                    <a:srgbClr val="000000">
                      <a:alpha val="43137"/>
                    </a:srgbClr>
                  </a:outerShdw>
                </a:effectLst>
                <a:latin typeface="Cambria" pitchFamily="18" charset="0"/>
              </a:rPr>
              <a:t>Aerospace Medical Systems Analysis</a:t>
            </a:r>
          </a:p>
        </p:txBody>
      </p:sp>
      <p:sp>
        <p:nvSpPr>
          <p:cNvPr id="20" name="Rectangle 12"/>
          <p:cNvSpPr>
            <a:spLocks noChangeArrowheads="1"/>
          </p:cNvSpPr>
          <p:nvPr/>
        </p:nvSpPr>
        <p:spPr bwMode="auto">
          <a:xfrm>
            <a:off x="57944" y="4619625"/>
            <a:ext cx="4651375" cy="1938992"/>
          </a:xfrm>
          <a:prstGeom prst="rect">
            <a:avLst/>
          </a:prstGeom>
          <a:noFill/>
          <a:ln>
            <a:noFill/>
          </a:ln>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1200" dirty="0" smtClean="0">
                <a:latin typeface="Calibri" pitchFamily="34" charset="0"/>
              </a:rPr>
              <a:t>1.  Aeromedical certification strategies in response to emergent </a:t>
            </a:r>
            <a:r>
              <a:rPr lang="en-US" altLang="en-US" sz="1200" b="1" dirty="0" smtClean="0">
                <a:latin typeface="Calibri" pitchFamily="34" charset="0"/>
              </a:rPr>
              <a:t>prosthetic</a:t>
            </a:r>
            <a:r>
              <a:rPr lang="en-US" altLang="en-US" sz="1200" dirty="0" smtClean="0">
                <a:latin typeface="Calibri" pitchFamily="34" charset="0"/>
              </a:rPr>
              <a:t> technology development addressing the impact of advanced prosthetic devices on medical certification processes.  </a:t>
            </a:r>
          </a:p>
          <a:p>
            <a:pPr eaLnBrk="1" hangingPunct="1">
              <a:spcBef>
                <a:spcPct val="50000"/>
              </a:spcBef>
            </a:pPr>
            <a:r>
              <a:rPr lang="en-US" altLang="en-US" sz="1200" dirty="0" smtClean="0">
                <a:latin typeface="Calibri" pitchFamily="34" charset="0"/>
              </a:rPr>
              <a:t>2.  Aeromedical certification and AME training strategies regarding Statement of Demonstrated Ability (</a:t>
            </a:r>
            <a:r>
              <a:rPr lang="en-US" altLang="en-US" sz="1200" b="1" dirty="0" smtClean="0">
                <a:latin typeface="Calibri" pitchFamily="34" charset="0"/>
              </a:rPr>
              <a:t>SODA</a:t>
            </a:r>
            <a:r>
              <a:rPr lang="en-US" altLang="en-US" sz="1200" dirty="0" smtClean="0">
                <a:latin typeface="Calibri" pitchFamily="34" charset="0"/>
              </a:rPr>
              <a:t>) waivers addressing whether traditional procedures are adequate in the modern flight environment.  </a:t>
            </a:r>
          </a:p>
          <a:p>
            <a:pPr eaLnBrk="1" hangingPunct="1">
              <a:spcBef>
                <a:spcPct val="50000"/>
              </a:spcBef>
            </a:pPr>
            <a:r>
              <a:rPr lang="en-US" altLang="en-US" sz="1200" dirty="0" smtClean="0">
                <a:latin typeface="Calibri" pitchFamily="34" charset="0"/>
              </a:rPr>
              <a:t>3.  Aeromedical certification and AME training strategies concerning </a:t>
            </a:r>
            <a:r>
              <a:rPr lang="en-US" altLang="en-US" sz="1200" b="1" dirty="0" smtClean="0">
                <a:latin typeface="Calibri" pitchFamily="34" charset="0"/>
              </a:rPr>
              <a:t>medically related NTSB events</a:t>
            </a:r>
            <a:r>
              <a:rPr lang="en-US" altLang="en-US" sz="1200" dirty="0" smtClean="0">
                <a:latin typeface="Calibri" pitchFamily="34" charset="0"/>
              </a:rPr>
              <a:t> as these are related (or not) to antecedent medical certification records.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ChangeArrowheads="1"/>
          </p:cNvSpPr>
          <p:nvPr/>
        </p:nvSpPr>
        <p:spPr bwMode="auto">
          <a:xfrm>
            <a:off x="76200" y="3600450"/>
            <a:ext cx="1166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Outputs</a:t>
            </a:r>
          </a:p>
        </p:txBody>
      </p:sp>
      <p:sp>
        <p:nvSpPr>
          <p:cNvPr id="21509" name="Rectangle 4"/>
          <p:cNvSpPr>
            <a:spLocks noChangeArrowheads="1"/>
          </p:cNvSpPr>
          <p:nvPr/>
        </p:nvSpPr>
        <p:spPr bwMode="auto">
          <a:xfrm>
            <a:off x="4724400" y="4572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Outcomes &amp; Implementation Plan</a:t>
            </a:r>
          </a:p>
        </p:txBody>
      </p:sp>
      <p:sp>
        <p:nvSpPr>
          <p:cNvPr id="21510" name="Rectangle 5"/>
          <p:cNvSpPr>
            <a:spLocks noChangeArrowheads="1"/>
          </p:cNvSpPr>
          <p:nvPr/>
        </p:nvSpPr>
        <p:spPr bwMode="auto">
          <a:xfrm>
            <a:off x="152400" y="4572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Research Requirement</a:t>
            </a:r>
            <a:endParaRPr lang="en-US" altLang="en-US" sz="1200" u="sng" dirty="0">
              <a:latin typeface="Calibri" pitchFamily="34" charset="0"/>
            </a:endParaRPr>
          </a:p>
        </p:txBody>
      </p:sp>
      <p:sp>
        <p:nvSpPr>
          <p:cNvPr id="21511" name="Rectangle 6"/>
          <p:cNvSpPr>
            <a:spLocks noChangeArrowheads="1"/>
          </p:cNvSpPr>
          <p:nvPr/>
        </p:nvSpPr>
        <p:spPr bwMode="auto">
          <a:xfrm>
            <a:off x="4735512" y="4914900"/>
            <a:ext cx="4343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200" b="1" u="sng" dirty="0" smtClean="0">
                <a:latin typeface="Calibri" pitchFamily="34" charset="0"/>
              </a:rPr>
              <a:t>Contracts: 3 In-house CTRs and CAMI AAM-600 Laboratory Materials, Supplies, Licenses, &amp; Maintenance</a:t>
            </a:r>
            <a:endParaRPr lang="en-US" altLang="en-US" sz="1200" b="1" dirty="0">
              <a:latin typeface="Calibri" pitchFamily="34" charset="0"/>
            </a:endParaRPr>
          </a:p>
        </p:txBody>
      </p:sp>
      <p:sp>
        <p:nvSpPr>
          <p:cNvPr id="21512" name="Line 7"/>
          <p:cNvSpPr>
            <a:spLocks noChangeShapeType="1"/>
          </p:cNvSpPr>
          <p:nvPr/>
        </p:nvSpPr>
        <p:spPr bwMode="auto">
          <a:xfrm>
            <a:off x="4670425" y="742950"/>
            <a:ext cx="0" cy="5845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8"/>
          <p:cNvSpPr>
            <a:spLocks noChangeShapeType="1"/>
          </p:cNvSpPr>
          <p:nvPr/>
        </p:nvSpPr>
        <p:spPr bwMode="auto">
          <a:xfrm>
            <a:off x="0" y="3657600"/>
            <a:ext cx="4670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44169" name="Group 105"/>
          <p:cNvGraphicFramePr>
            <a:graphicFrameLocks noGrp="1"/>
          </p:cNvGraphicFramePr>
          <p:nvPr>
            <p:ph idx="1"/>
            <p:extLst>
              <p:ext uri="{D42A27DB-BD31-4B8C-83A1-F6EECF244321}">
                <p14:modId xmlns:p14="http://schemas.microsoft.com/office/powerpoint/2010/main" val="1481982113"/>
              </p:ext>
            </p:extLst>
          </p:nvPr>
        </p:nvGraphicFramePr>
        <p:xfrm>
          <a:off x="5061743" y="5562600"/>
          <a:ext cx="3701257" cy="915035"/>
        </p:xfrm>
        <a:graphic>
          <a:graphicData uri="http://schemas.openxmlformats.org/drawingml/2006/table">
            <a:tbl>
              <a:tblPr/>
              <a:tblGrid>
                <a:gridCol w="719138"/>
                <a:gridCol w="717550"/>
                <a:gridCol w="816769"/>
                <a:gridCol w="685800"/>
                <a:gridCol w="762000"/>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FY12</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FY13</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FY14</a:t>
                      </a:r>
                      <a:r>
                        <a:rPr kumimoji="0" lang="en-US" sz="1400" b="1" i="0" u="none" strike="noStrike" cap="none" normalizeH="0" baseline="0" dirty="0" smtClean="0">
                          <a:ln>
                            <a:noFill/>
                          </a:ln>
                          <a:solidFill>
                            <a:srgbClr val="A50021"/>
                          </a:solidFill>
                          <a:effectLst/>
                          <a:latin typeface="Calibri" pitchFamily="34" charset="0"/>
                          <a:cs typeface="Arial" pitchFamily="34" charset="0"/>
                        </a:rPr>
                        <a:t>*</a:t>
                      </a:r>
                      <a:endParaRPr kumimoji="0" lang="en-US" sz="2400" b="0" i="0" u="none" strike="noStrike" cap="none" normalizeH="0" baseline="0" dirty="0" smtClean="0">
                        <a:ln>
                          <a:noFill/>
                        </a:ln>
                        <a:solidFill>
                          <a:srgbClr val="A5002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FY15</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FY16</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$647 K</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$878 K</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TBD ($904 K)</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TBD</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$959 K</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21537" name="Line 8"/>
          <p:cNvSpPr>
            <a:spLocks noChangeShapeType="1"/>
          </p:cNvSpPr>
          <p:nvPr/>
        </p:nvSpPr>
        <p:spPr bwMode="auto">
          <a:xfrm>
            <a:off x="4670425" y="4800600"/>
            <a:ext cx="4473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Rectangle 12"/>
          <p:cNvSpPr>
            <a:spLocks noChangeArrowheads="1"/>
          </p:cNvSpPr>
          <p:nvPr/>
        </p:nvSpPr>
        <p:spPr bwMode="auto">
          <a:xfrm>
            <a:off x="4724400" y="815876"/>
            <a:ext cx="4343400" cy="1600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1400" dirty="0" smtClean="0">
                <a:latin typeface="Calibri" pitchFamily="34" charset="0"/>
              </a:rPr>
              <a:t>Results from this research will: assist the FAA and the NTSB in accident investigations, enhance the drug abatement objectives of the AAM, and refine the existing knowledge-base for human performance under the influence of (a) opiates and (b) anti-epileptics; (c) determine the suitability of aviation accident victim samples for gene expression testing.</a:t>
            </a:r>
            <a:endParaRPr lang="en-US" sz="1400" dirty="0" smtClean="0">
              <a:latin typeface="Calibri" pitchFamily="34" charset="0"/>
              <a:cs typeface="+mn-cs"/>
            </a:endParaRPr>
          </a:p>
        </p:txBody>
      </p:sp>
      <p:sp>
        <p:nvSpPr>
          <p:cNvPr id="18" name="Rectangle 19"/>
          <p:cNvSpPr>
            <a:spLocks noChangeArrowheads="1"/>
          </p:cNvSpPr>
          <p:nvPr/>
        </p:nvSpPr>
        <p:spPr bwMode="auto">
          <a:xfrm>
            <a:off x="4724400" y="2438400"/>
            <a:ext cx="4343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1400" u="sng" dirty="0" smtClean="0">
                <a:latin typeface="Calibri" pitchFamily="34" charset="0"/>
                <a:cs typeface="+mn-cs"/>
              </a:rPr>
              <a:t>Implementation</a:t>
            </a:r>
            <a:r>
              <a:rPr lang="en-US" sz="1400" dirty="0" smtClean="0">
                <a:latin typeface="Calibri" pitchFamily="34" charset="0"/>
                <a:cs typeface="+mn-cs"/>
              </a:rPr>
              <a:t>:  2016 – 2019</a:t>
            </a:r>
            <a:r>
              <a:rPr lang="en-US" sz="1400" u="sng" dirty="0" smtClean="0">
                <a:latin typeface="Calibri" pitchFamily="34" charset="0"/>
                <a:cs typeface="+mn-cs"/>
              </a:rPr>
              <a:t> </a:t>
            </a:r>
          </a:p>
          <a:p>
            <a:pPr>
              <a:spcBef>
                <a:spcPct val="50000"/>
              </a:spcBef>
              <a:defRPr/>
            </a:pPr>
            <a:r>
              <a:rPr lang="en-US" sz="1400" u="sng" dirty="0" smtClean="0">
                <a:latin typeface="Calibri" pitchFamily="34" charset="0"/>
                <a:cs typeface="+mn-cs"/>
              </a:rPr>
              <a:t>Sponsor</a:t>
            </a:r>
            <a:r>
              <a:rPr lang="en-US" sz="1400" dirty="0">
                <a:latin typeface="Calibri" pitchFamily="34" charset="0"/>
                <a:cs typeface="+mn-cs"/>
              </a:rPr>
              <a:t>:  </a:t>
            </a:r>
            <a:r>
              <a:rPr lang="en-US" sz="1400" dirty="0" smtClean="0">
                <a:latin typeface="Calibri" pitchFamily="34" charset="0"/>
                <a:cs typeface="+mn-cs"/>
              </a:rPr>
              <a:t>AAM-1</a:t>
            </a:r>
            <a:endParaRPr lang="en-US" sz="1400" dirty="0">
              <a:latin typeface="Calibri" pitchFamily="34" charset="0"/>
              <a:cs typeface="+mn-cs"/>
            </a:endParaRPr>
          </a:p>
          <a:p>
            <a:pPr>
              <a:spcBef>
                <a:spcPct val="50000"/>
              </a:spcBef>
              <a:defRPr/>
            </a:pPr>
            <a:r>
              <a:rPr lang="en-US" sz="1400" u="sng" dirty="0">
                <a:latin typeface="Calibri" pitchFamily="34" charset="0"/>
                <a:cs typeface="+mn-cs"/>
              </a:rPr>
              <a:t>Stakeholders</a:t>
            </a:r>
            <a:r>
              <a:rPr lang="en-US" sz="1400" dirty="0">
                <a:latin typeface="Calibri" pitchFamily="34" charset="0"/>
                <a:cs typeface="+mn-cs"/>
              </a:rPr>
              <a:t>: AVS, AAM, AVP, AGC; TSI, NTSB, DOJ, National Safety Council</a:t>
            </a:r>
          </a:p>
          <a:p>
            <a:pPr>
              <a:spcBef>
                <a:spcPct val="50000"/>
              </a:spcBef>
              <a:defRPr/>
            </a:pPr>
            <a:r>
              <a:rPr lang="en-US" sz="1400" u="sng" dirty="0">
                <a:latin typeface="Calibri" pitchFamily="34" charset="0"/>
                <a:cs typeface="+mn-cs"/>
              </a:rPr>
              <a:t>Performers</a:t>
            </a:r>
            <a:r>
              <a:rPr lang="en-US" sz="1400" dirty="0">
                <a:latin typeface="Calibri" pitchFamily="34" charset="0"/>
                <a:cs typeface="+mn-cs"/>
              </a:rPr>
              <a:t>:  CAMI In-house personnel – Forensic Toxicology, Biochemistry, </a:t>
            </a:r>
            <a:r>
              <a:rPr lang="en-US" sz="1400" dirty="0" smtClean="0">
                <a:latin typeface="Calibri" pitchFamily="34" charset="0"/>
                <a:cs typeface="+mn-cs"/>
              </a:rPr>
              <a:t>and Functional Genomics Research Teams (AAM-610)</a:t>
            </a:r>
            <a:endParaRPr lang="en-US" sz="1400" dirty="0">
              <a:latin typeface="Calibri" pitchFamily="34" charset="0"/>
              <a:cs typeface="+mn-cs"/>
            </a:endParaRPr>
          </a:p>
          <a:p>
            <a:pPr>
              <a:spcBef>
                <a:spcPct val="50000"/>
              </a:spcBef>
              <a:defRPr/>
            </a:pPr>
            <a:r>
              <a:rPr lang="en-US" sz="1400" u="sng" dirty="0" smtClean="0">
                <a:latin typeface="Calibri" pitchFamily="34" charset="0"/>
                <a:cs typeface="+mn-cs"/>
              </a:rPr>
              <a:t>Products</a:t>
            </a:r>
            <a:r>
              <a:rPr lang="en-US" sz="1400" dirty="0" smtClean="0">
                <a:latin typeface="Calibri" pitchFamily="34" charset="0"/>
                <a:cs typeface="+mn-cs"/>
              </a:rPr>
              <a:t>: 3 Reports and 2 Laboratory Methods </a:t>
            </a:r>
            <a:endParaRPr lang="en-US" sz="1400" dirty="0">
              <a:latin typeface="Calibri" pitchFamily="34" charset="0"/>
              <a:cs typeface="+mn-cs"/>
            </a:endParaRPr>
          </a:p>
        </p:txBody>
      </p:sp>
      <p:sp>
        <p:nvSpPr>
          <p:cNvPr id="19" name="Rectangle 2"/>
          <p:cNvSpPr txBox="1">
            <a:spLocks noChangeArrowheads="1"/>
          </p:cNvSpPr>
          <p:nvPr/>
        </p:nvSpPr>
        <p:spPr bwMode="auto">
          <a:xfrm>
            <a:off x="0" y="0"/>
            <a:ext cx="9144000" cy="4572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2000" kern="0" cap="small" spc="100" dirty="0" smtClean="0">
                <a:effectLst>
                  <a:outerShdw blurRad="38100" dist="38100" dir="2700000" algn="tl">
                    <a:srgbClr val="000000">
                      <a:alpha val="43137"/>
                    </a:srgbClr>
                  </a:outerShdw>
                </a:effectLst>
                <a:latin typeface="Cambria" pitchFamily="18" charset="0"/>
              </a:rPr>
              <a:t>FY16 Requirement AM-2  </a:t>
            </a:r>
            <a:r>
              <a:rPr lang="en-US" sz="2000" kern="0" cap="small" spc="100" dirty="0" smtClean="0">
                <a:solidFill>
                  <a:srgbClr val="800000"/>
                </a:solidFill>
                <a:effectLst>
                  <a:outerShdw blurRad="38100" dist="38100" dir="2700000" algn="tl">
                    <a:srgbClr val="000000">
                      <a:alpha val="43137"/>
                    </a:srgbClr>
                  </a:outerShdw>
                </a:effectLst>
                <a:latin typeface="Cambria" pitchFamily="18" charset="0"/>
              </a:rPr>
              <a:t>Accident Investigation &amp; Prevention</a:t>
            </a:r>
          </a:p>
        </p:txBody>
      </p:sp>
      <p:sp>
        <p:nvSpPr>
          <p:cNvPr id="20" name="Rectangle 12"/>
          <p:cNvSpPr>
            <a:spLocks noChangeArrowheads="1"/>
          </p:cNvSpPr>
          <p:nvPr/>
        </p:nvSpPr>
        <p:spPr bwMode="auto">
          <a:xfrm>
            <a:off x="57944" y="3886200"/>
            <a:ext cx="4651375" cy="2677656"/>
          </a:xfrm>
          <a:prstGeom prst="rect">
            <a:avLst/>
          </a:prstGeom>
          <a:noFill/>
          <a:ln>
            <a:noFill/>
          </a:ln>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1200" dirty="0" smtClean="0">
                <a:latin typeface="Calibri" pitchFamily="34" charset="0"/>
              </a:rPr>
              <a:t>1.  </a:t>
            </a:r>
            <a:r>
              <a:rPr lang="en-US" altLang="en-US" sz="1200" dirty="0">
                <a:latin typeface="Calibri" pitchFamily="34" charset="0"/>
              </a:rPr>
              <a:t>F</a:t>
            </a:r>
            <a:r>
              <a:rPr lang="en-US" altLang="en-US" sz="1200" dirty="0" smtClean="0">
                <a:latin typeface="Calibri" pitchFamily="34" charset="0"/>
              </a:rPr>
              <a:t>orensic toxicology laboratory methodology to perform analysis of </a:t>
            </a:r>
            <a:r>
              <a:rPr lang="en-US" altLang="en-US" sz="1200" b="1" dirty="0" smtClean="0">
                <a:latin typeface="Calibri" pitchFamily="34" charset="0"/>
              </a:rPr>
              <a:t>opiates</a:t>
            </a:r>
            <a:r>
              <a:rPr lang="en-US" altLang="en-US" sz="1200" dirty="0" smtClean="0">
                <a:latin typeface="Calibri" pitchFamily="34" charset="0"/>
              </a:rPr>
              <a:t> in postmortem fluids and tissues using ultra performance liquid chromatography/mass spectrometry and safety strategies to address the prevalence of opiates found in civil aviation pilots involved in fatal aviation accidents. </a:t>
            </a:r>
          </a:p>
          <a:p>
            <a:pPr eaLnBrk="1" hangingPunct="1">
              <a:spcBef>
                <a:spcPct val="50000"/>
              </a:spcBef>
            </a:pPr>
            <a:r>
              <a:rPr lang="en-US" altLang="en-US" sz="1200" dirty="0" smtClean="0">
                <a:latin typeface="Calibri" pitchFamily="34" charset="0"/>
              </a:rPr>
              <a:t>2.  Aeromedical certification, AME training, and aeromedical accident investigation strategies to address the prevalence of </a:t>
            </a:r>
            <a:r>
              <a:rPr lang="en-US" altLang="en-US" sz="1200" b="1" dirty="0" smtClean="0">
                <a:latin typeface="Calibri" pitchFamily="34" charset="0"/>
              </a:rPr>
              <a:t>anti-epileptics</a:t>
            </a:r>
            <a:r>
              <a:rPr lang="en-US" altLang="en-US" sz="1200" dirty="0" smtClean="0">
                <a:latin typeface="Calibri" pitchFamily="34" charset="0"/>
              </a:rPr>
              <a:t> found in civil aviation pilots involved in fatal aviation accidents.  </a:t>
            </a:r>
          </a:p>
          <a:p>
            <a:pPr eaLnBrk="1" hangingPunct="1">
              <a:spcBef>
                <a:spcPct val="50000"/>
              </a:spcBef>
            </a:pPr>
            <a:r>
              <a:rPr lang="en-US" altLang="en-US" sz="1200" dirty="0" smtClean="0">
                <a:latin typeface="Calibri" pitchFamily="34" charset="0"/>
              </a:rPr>
              <a:t>3.  </a:t>
            </a:r>
            <a:r>
              <a:rPr lang="en-US" altLang="en-US" sz="1200" dirty="0">
                <a:latin typeface="Calibri" pitchFamily="34" charset="0"/>
              </a:rPr>
              <a:t>M</a:t>
            </a:r>
            <a:r>
              <a:rPr lang="en-US" altLang="en-US" sz="1200" dirty="0" smtClean="0">
                <a:latin typeface="Calibri" pitchFamily="34" charset="0"/>
              </a:rPr>
              <a:t>olecular biology </a:t>
            </a:r>
            <a:r>
              <a:rPr lang="en-US" altLang="en-US" sz="1200" b="1" dirty="0" smtClean="0">
                <a:latin typeface="Calibri" pitchFamily="34" charset="0"/>
              </a:rPr>
              <a:t>methodology to purify ribonucleic acid (RNA)</a:t>
            </a:r>
            <a:r>
              <a:rPr lang="en-US" altLang="en-US" sz="1200" dirty="0" smtClean="0">
                <a:latin typeface="Calibri" pitchFamily="34" charset="0"/>
              </a:rPr>
              <a:t> from accident victim blood and tissues and evaluate such samples via Quantitative Reverse Transcriptase – Polymerase Chain Reaction (QRT-PCR) to asses the within-tissue similarity of expression patterns across genes between live subjects and the victims’ samples.  </a:t>
            </a:r>
          </a:p>
        </p:txBody>
      </p:sp>
      <p:sp>
        <p:nvSpPr>
          <p:cNvPr id="15" name="Rectangle 127"/>
          <p:cNvSpPr>
            <a:spLocks noChangeArrowheads="1"/>
          </p:cNvSpPr>
          <p:nvPr/>
        </p:nvSpPr>
        <p:spPr bwMode="auto">
          <a:xfrm>
            <a:off x="76200" y="762000"/>
            <a:ext cx="4492625"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dirty="0">
                <a:latin typeface="Calibri" pitchFamily="34" charset="0"/>
                <a:ea typeface="ＭＳ Ｐゴシック" pitchFamily="-65" charset="-128"/>
                <a:cs typeface="+mn-cs"/>
              </a:rPr>
              <a:t>Conduct accident prevention and investigation research relative to the physiological, biochemical, molecular, and forensic factors that affect human safety and performance inflight:</a:t>
            </a:r>
          </a:p>
          <a:p>
            <a:pPr marL="228600" indent="-228600">
              <a:spcBef>
                <a:spcPct val="50000"/>
              </a:spcBef>
              <a:buFont typeface="+mj-lt"/>
              <a:buAutoNum type="arabicPeriod"/>
              <a:defRPr/>
            </a:pPr>
            <a:r>
              <a:rPr lang="en-US" sz="1200" dirty="0">
                <a:latin typeface="Calibri" pitchFamily="34" charset="0"/>
                <a:ea typeface="ＭＳ Ｐゴシック" pitchFamily="-65" charset="-128"/>
                <a:cs typeface="+mn-cs"/>
              </a:rPr>
              <a:t>Develop advanced toxicological and biochemistry methodologies to analyze human biological samples for emerging drugs, toxins, and other substances that may impact pilot performance or assist in determining accident causality.  </a:t>
            </a:r>
          </a:p>
          <a:p>
            <a:pPr marL="228600" indent="-228600">
              <a:spcBef>
                <a:spcPct val="50000"/>
              </a:spcBef>
              <a:buFont typeface="+mj-lt"/>
              <a:buAutoNum type="arabicPeriod"/>
              <a:defRPr/>
            </a:pPr>
            <a:r>
              <a:rPr lang="en-US" sz="1200" dirty="0">
                <a:latin typeface="Calibri" pitchFamily="34" charset="0"/>
                <a:ea typeface="ＭＳ Ｐゴシック" pitchFamily="-65" charset="-128"/>
                <a:cs typeface="+mn-cs"/>
              </a:rPr>
              <a:t>Develop gene expression (biomarker) methodologies to quantify the effects of alcohol, drugs, fatigue, hypoxia, and other environmental or aeromedical stressors relating to pilot performance and accident investigation.  </a:t>
            </a:r>
          </a:p>
          <a:p>
            <a:pPr marL="228600" indent="-228600">
              <a:spcBef>
                <a:spcPct val="50000"/>
              </a:spcBef>
              <a:buFont typeface="+mj-lt"/>
              <a:buAutoNum type="arabicPeriod"/>
              <a:defRPr/>
            </a:pPr>
            <a:r>
              <a:rPr lang="en-US" sz="1200" dirty="0">
                <a:latin typeface="Calibri" pitchFamily="34" charset="0"/>
                <a:ea typeface="ＭＳ Ｐゴシック" pitchFamily="-65" charset="-128"/>
                <a:cs typeface="+mn-cs"/>
              </a:rPr>
              <a:t>Serve as an advisory resource in areas relating to biochemistry, forensic toxicology, and  functional genomic factors affecting or expected to affect aerospace safety.</a:t>
            </a:r>
          </a:p>
        </p:txBody>
      </p:sp>
    </p:spTree>
    <p:extLst>
      <p:ext uri="{BB962C8B-B14F-4D97-AF65-F5344CB8AC3E}">
        <p14:creationId xmlns:p14="http://schemas.microsoft.com/office/powerpoint/2010/main" val="701246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ChangeArrowheads="1"/>
          </p:cNvSpPr>
          <p:nvPr/>
        </p:nvSpPr>
        <p:spPr bwMode="auto">
          <a:xfrm>
            <a:off x="76200" y="3200400"/>
            <a:ext cx="1166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Outputs</a:t>
            </a:r>
          </a:p>
        </p:txBody>
      </p:sp>
      <p:sp>
        <p:nvSpPr>
          <p:cNvPr id="21509" name="Rectangle 4"/>
          <p:cNvSpPr>
            <a:spLocks noChangeArrowheads="1"/>
          </p:cNvSpPr>
          <p:nvPr/>
        </p:nvSpPr>
        <p:spPr bwMode="auto">
          <a:xfrm>
            <a:off x="4724400" y="4572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Outcomes &amp; Implementation Plan</a:t>
            </a:r>
          </a:p>
        </p:txBody>
      </p:sp>
      <p:sp>
        <p:nvSpPr>
          <p:cNvPr id="21510" name="Rectangle 5"/>
          <p:cNvSpPr>
            <a:spLocks noChangeArrowheads="1"/>
          </p:cNvSpPr>
          <p:nvPr/>
        </p:nvSpPr>
        <p:spPr bwMode="auto">
          <a:xfrm>
            <a:off x="152400" y="4572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Research Requirement</a:t>
            </a:r>
            <a:endParaRPr lang="en-US" altLang="en-US" sz="1200" u="sng" dirty="0">
              <a:latin typeface="Calibri" pitchFamily="34" charset="0"/>
            </a:endParaRPr>
          </a:p>
        </p:txBody>
      </p:sp>
      <p:sp>
        <p:nvSpPr>
          <p:cNvPr id="21511" name="Rectangle 6"/>
          <p:cNvSpPr>
            <a:spLocks noChangeArrowheads="1"/>
          </p:cNvSpPr>
          <p:nvPr/>
        </p:nvSpPr>
        <p:spPr bwMode="auto">
          <a:xfrm>
            <a:off x="4724400" y="4876800"/>
            <a:ext cx="4343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200" b="1" u="sng" dirty="0" smtClean="0">
                <a:latin typeface="Calibri" pitchFamily="34" charset="0"/>
              </a:rPr>
              <a:t>Contracts: 1 In-house CTR and CAMI AAM-600 Laboratory Materials, Supplies, Licenses, &amp; Maintenance</a:t>
            </a:r>
            <a:endParaRPr lang="en-US" altLang="en-US" sz="1200" b="1" dirty="0">
              <a:latin typeface="Calibri" pitchFamily="34" charset="0"/>
            </a:endParaRPr>
          </a:p>
        </p:txBody>
      </p:sp>
      <p:sp>
        <p:nvSpPr>
          <p:cNvPr id="21512" name="Line 7"/>
          <p:cNvSpPr>
            <a:spLocks noChangeShapeType="1"/>
          </p:cNvSpPr>
          <p:nvPr/>
        </p:nvSpPr>
        <p:spPr bwMode="auto">
          <a:xfrm>
            <a:off x="4670425" y="742950"/>
            <a:ext cx="0" cy="5845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8"/>
          <p:cNvSpPr>
            <a:spLocks noChangeShapeType="1"/>
          </p:cNvSpPr>
          <p:nvPr/>
        </p:nvSpPr>
        <p:spPr bwMode="auto">
          <a:xfrm>
            <a:off x="0" y="3228975"/>
            <a:ext cx="4670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44169" name="Group 105"/>
          <p:cNvGraphicFramePr>
            <a:graphicFrameLocks noGrp="1"/>
          </p:cNvGraphicFramePr>
          <p:nvPr>
            <p:ph idx="1"/>
            <p:extLst>
              <p:ext uri="{D42A27DB-BD31-4B8C-83A1-F6EECF244321}">
                <p14:modId xmlns:p14="http://schemas.microsoft.com/office/powerpoint/2010/main" val="1077792501"/>
              </p:ext>
            </p:extLst>
          </p:nvPr>
        </p:nvGraphicFramePr>
        <p:xfrm>
          <a:off x="5061743" y="5485765"/>
          <a:ext cx="3701257" cy="915035"/>
        </p:xfrm>
        <a:graphic>
          <a:graphicData uri="http://schemas.openxmlformats.org/drawingml/2006/table">
            <a:tbl>
              <a:tblPr/>
              <a:tblGrid>
                <a:gridCol w="719138"/>
                <a:gridCol w="717550"/>
                <a:gridCol w="816769"/>
                <a:gridCol w="762000"/>
                <a:gridCol w="685800"/>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FY12</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FY13</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FY14</a:t>
                      </a:r>
                      <a:r>
                        <a:rPr kumimoji="0" lang="en-US" sz="1400" b="1" i="0" u="none" strike="noStrike" cap="none" normalizeH="0" baseline="0" dirty="0" smtClean="0">
                          <a:ln>
                            <a:noFill/>
                          </a:ln>
                          <a:solidFill>
                            <a:srgbClr val="A50021"/>
                          </a:solidFill>
                          <a:effectLst/>
                          <a:latin typeface="Calibri" pitchFamily="34" charset="0"/>
                          <a:cs typeface="Arial" pitchFamily="34" charset="0"/>
                        </a:rPr>
                        <a:t>*</a:t>
                      </a:r>
                      <a:endParaRPr kumimoji="0" lang="en-US" sz="2400" b="0" i="0" u="none" strike="noStrike" cap="none" normalizeH="0" baseline="0" dirty="0" smtClean="0">
                        <a:ln>
                          <a:noFill/>
                        </a:ln>
                        <a:solidFill>
                          <a:srgbClr val="A5002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FY15</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FY16</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$219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TBD ($226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TBD</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$240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21537" name="Line 8"/>
          <p:cNvSpPr>
            <a:spLocks noChangeShapeType="1"/>
          </p:cNvSpPr>
          <p:nvPr/>
        </p:nvSpPr>
        <p:spPr bwMode="auto">
          <a:xfrm>
            <a:off x="4670425" y="4870906"/>
            <a:ext cx="4473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Rectangle 12"/>
          <p:cNvSpPr>
            <a:spLocks noChangeArrowheads="1"/>
          </p:cNvSpPr>
          <p:nvPr/>
        </p:nvSpPr>
        <p:spPr bwMode="auto">
          <a:xfrm>
            <a:off x="4724400" y="815876"/>
            <a:ext cx="4343400" cy="18158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1400" dirty="0" smtClean="0">
                <a:latin typeface="Calibri" pitchFamily="34" charset="0"/>
              </a:rPr>
              <a:t>Results from this research will (a) identify and specify technological improvements and guidance materials, as well as potential new regulatory requirements addressing safety features of helicopters, particularly as these refer to emergency evacuation and survival applicable to both civilian and military operations and (b) determine the effectiveness of Virtual ATDs in aviation loading scenarios.</a:t>
            </a:r>
            <a:endParaRPr lang="en-US" sz="1400" dirty="0" smtClean="0">
              <a:latin typeface="Calibri" pitchFamily="34" charset="0"/>
              <a:cs typeface="+mn-cs"/>
            </a:endParaRPr>
          </a:p>
        </p:txBody>
      </p:sp>
      <p:sp>
        <p:nvSpPr>
          <p:cNvPr id="18" name="Rectangle 19"/>
          <p:cNvSpPr>
            <a:spLocks noChangeArrowheads="1"/>
          </p:cNvSpPr>
          <p:nvPr/>
        </p:nvSpPr>
        <p:spPr bwMode="auto">
          <a:xfrm>
            <a:off x="4724400" y="2614612"/>
            <a:ext cx="4343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1400" u="sng" dirty="0" smtClean="0">
                <a:latin typeface="Calibri" pitchFamily="34" charset="0"/>
                <a:cs typeface="+mn-cs"/>
              </a:rPr>
              <a:t>Implementation</a:t>
            </a:r>
            <a:r>
              <a:rPr lang="en-US" sz="1400" dirty="0" smtClean="0">
                <a:latin typeface="Calibri" pitchFamily="34" charset="0"/>
                <a:cs typeface="+mn-cs"/>
              </a:rPr>
              <a:t>:  2016 – 2017</a:t>
            </a:r>
            <a:endParaRPr lang="en-US" sz="1400" u="sng" dirty="0" smtClean="0">
              <a:latin typeface="Calibri" pitchFamily="34" charset="0"/>
              <a:cs typeface="+mn-cs"/>
            </a:endParaRPr>
          </a:p>
          <a:p>
            <a:pPr>
              <a:spcBef>
                <a:spcPct val="50000"/>
              </a:spcBef>
              <a:defRPr/>
            </a:pPr>
            <a:r>
              <a:rPr lang="en-US" sz="1400" u="sng" dirty="0" smtClean="0">
                <a:latin typeface="Calibri" pitchFamily="34" charset="0"/>
              </a:rPr>
              <a:t>Sponsor</a:t>
            </a:r>
            <a:r>
              <a:rPr lang="en-US" sz="1400" dirty="0">
                <a:latin typeface="Calibri" pitchFamily="34" charset="0"/>
              </a:rPr>
              <a:t>:  </a:t>
            </a:r>
            <a:r>
              <a:rPr lang="en-US" sz="1400" dirty="0" smtClean="0">
                <a:latin typeface="Calibri" pitchFamily="34" charset="0"/>
              </a:rPr>
              <a:t>AAM-1</a:t>
            </a:r>
            <a:endParaRPr lang="en-US" sz="1400" dirty="0">
              <a:latin typeface="Calibri" pitchFamily="34" charset="0"/>
            </a:endParaRPr>
          </a:p>
          <a:p>
            <a:pPr>
              <a:spcBef>
                <a:spcPct val="50000"/>
              </a:spcBef>
              <a:defRPr/>
            </a:pPr>
            <a:r>
              <a:rPr lang="en-US" sz="1400" u="sng" dirty="0">
                <a:latin typeface="Calibri" pitchFamily="34" charset="0"/>
              </a:rPr>
              <a:t>Stakeholders</a:t>
            </a:r>
            <a:r>
              <a:rPr lang="en-US" sz="1400" dirty="0">
                <a:latin typeface="Calibri" pitchFamily="34" charset="0"/>
              </a:rPr>
              <a:t>:  AAM, AFS, </a:t>
            </a:r>
            <a:r>
              <a:rPr lang="en-US" sz="1400" dirty="0" smtClean="0">
                <a:latin typeface="Calibri" pitchFamily="34" charset="0"/>
              </a:rPr>
              <a:t>AIR-120, ANM-115, </a:t>
            </a:r>
            <a:r>
              <a:rPr lang="en-US" sz="1400" dirty="0">
                <a:latin typeface="Calibri" pitchFamily="34" charset="0"/>
              </a:rPr>
              <a:t>AVP, FAAST, FAA  Academy; NTSB, TSI, SAE, CSRTG</a:t>
            </a:r>
          </a:p>
          <a:p>
            <a:pPr>
              <a:spcBef>
                <a:spcPct val="50000"/>
              </a:spcBef>
              <a:defRPr/>
            </a:pPr>
            <a:r>
              <a:rPr lang="en-US" sz="1400" u="sng" dirty="0">
                <a:latin typeface="Calibri" pitchFamily="34" charset="0"/>
              </a:rPr>
              <a:t>Performers</a:t>
            </a:r>
            <a:r>
              <a:rPr lang="en-US" sz="1400" dirty="0">
                <a:latin typeface="Calibri" pitchFamily="34" charset="0"/>
              </a:rPr>
              <a:t>:  CAMI In-house personnel – Cabin Safety  and Biodynamics Research </a:t>
            </a:r>
            <a:r>
              <a:rPr lang="en-US" sz="1400" dirty="0" smtClean="0">
                <a:latin typeface="Calibri" pitchFamily="34" charset="0"/>
              </a:rPr>
              <a:t>Teams (AAM-630)</a:t>
            </a:r>
            <a:endParaRPr lang="en-US" sz="1400" dirty="0">
              <a:latin typeface="Calibri" pitchFamily="34" charset="0"/>
            </a:endParaRPr>
          </a:p>
          <a:p>
            <a:pPr>
              <a:spcBef>
                <a:spcPct val="50000"/>
              </a:spcBef>
              <a:defRPr/>
            </a:pPr>
            <a:r>
              <a:rPr lang="en-US" sz="1400" u="sng" dirty="0" smtClean="0">
                <a:latin typeface="Calibri" pitchFamily="34" charset="0"/>
                <a:cs typeface="+mn-cs"/>
              </a:rPr>
              <a:t>Products</a:t>
            </a:r>
            <a:r>
              <a:rPr lang="en-US" sz="1400" dirty="0" smtClean="0">
                <a:latin typeface="Calibri" pitchFamily="34" charset="0"/>
                <a:cs typeface="+mn-cs"/>
              </a:rPr>
              <a:t>: 2 Reports; Data Requirements; and Mathematical Models - evaluation/validation </a:t>
            </a:r>
            <a:endParaRPr lang="en-US" sz="1400" dirty="0">
              <a:latin typeface="Calibri" pitchFamily="34" charset="0"/>
              <a:cs typeface="+mn-cs"/>
            </a:endParaRPr>
          </a:p>
        </p:txBody>
      </p:sp>
      <p:sp>
        <p:nvSpPr>
          <p:cNvPr id="19" name="Rectangle 2"/>
          <p:cNvSpPr txBox="1">
            <a:spLocks noChangeArrowheads="1"/>
          </p:cNvSpPr>
          <p:nvPr/>
        </p:nvSpPr>
        <p:spPr bwMode="auto">
          <a:xfrm>
            <a:off x="0" y="0"/>
            <a:ext cx="9144000" cy="4572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2000" kern="0" cap="small" spc="100" dirty="0" smtClean="0">
                <a:effectLst>
                  <a:outerShdw blurRad="38100" dist="38100" dir="2700000" algn="tl">
                    <a:srgbClr val="000000">
                      <a:alpha val="43137"/>
                    </a:srgbClr>
                  </a:outerShdw>
                </a:effectLst>
                <a:latin typeface="Cambria" pitchFamily="18" charset="0"/>
              </a:rPr>
              <a:t>FY16 Requirement AM-3  </a:t>
            </a:r>
            <a:r>
              <a:rPr lang="en-US" sz="2000" kern="0" cap="small" spc="100" dirty="0" smtClean="0">
                <a:solidFill>
                  <a:srgbClr val="800000"/>
                </a:solidFill>
                <a:effectLst>
                  <a:outerShdw blurRad="38100" dist="38100" dir="2700000" algn="tl">
                    <a:srgbClr val="000000">
                      <a:alpha val="43137"/>
                    </a:srgbClr>
                  </a:outerShdw>
                </a:effectLst>
                <a:latin typeface="Cambria" pitchFamily="18" charset="0"/>
              </a:rPr>
              <a:t>Crash Survival</a:t>
            </a:r>
          </a:p>
        </p:txBody>
      </p:sp>
      <p:sp>
        <p:nvSpPr>
          <p:cNvPr id="20" name="Rectangle 12"/>
          <p:cNvSpPr>
            <a:spLocks noChangeArrowheads="1"/>
          </p:cNvSpPr>
          <p:nvPr/>
        </p:nvSpPr>
        <p:spPr bwMode="auto">
          <a:xfrm>
            <a:off x="57944" y="3581400"/>
            <a:ext cx="4651375" cy="2585323"/>
          </a:xfrm>
          <a:prstGeom prst="rect">
            <a:avLst/>
          </a:prstGeom>
          <a:noFill/>
          <a:ln>
            <a:noFill/>
          </a:ln>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1200" dirty="0" smtClean="0">
                <a:latin typeface="Calibri" pitchFamily="34" charset="0"/>
              </a:rPr>
              <a:t>1.  Mathematical Prediction of Emergency Evacuation Performance, </a:t>
            </a:r>
            <a:r>
              <a:rPr lang="en-US" altLang="en-US" sz="1200" b="1" dirty="0" smtClean="0">
                <a:latin typeface="Calibri" pitchFamily="34" charset="0"/>
              </a:rPr>
              <a:t>Helicopter Evacuation</a:t>
            </a:r>
            <a:r>
              <a:rPr lang="en-US" altLang="en-US" sz="1200" dirty="0" smtClean="0">
                <a:latin typeface="Calibri" pitchFamily="34" charset="0"/>
              </a:rPr>
              <a:t> and Validation.  </a:t>
            </a:r>
          </a:p>
          <a:p>
            <a:pPr eaLnBrk="1" hangingPunct="1">
              <a:spcBef>
                <a:spcPct val="50000"/>
              </a:spcBef>
            </a:pPr>
            <a:r>
              <a:rPr lang="en-US" altLang="en-US" sz="1200" dirty="0" smtClean="0">
                <a:latin typeface="Calibri" pitchFamily="34" charset="0"/>
              </a:rPr>
              <a:t>2.  Evaluation of the physical limits of applicability and the </a:t>
            </a:r>
            <a:r>
              <a:rPr lang="en-US" altLang="en-US" sz="1200" b="1" dirty="0" smtClean="0">
                <a:latin typeface="Calibri" pitchFamily="34" charset="0"/>
              </a:rPr>
              <a:t>ability of </a:t>
            </a:r>
            <a:r>
              <a:rPr lang="en-US" altLang="en-US" sz="1200" b="1" dirty="0">
                <a:latin typeface="Calibri" pitchFamily="34" charset="0"/>
              </a:rPr>
              <a:t>a</a:t>
            </a:r>
            <a:r>
              <a:rPr lang="en-US" altLang="en-US" sz="1200" b="1" dirty="0" smtClean="0">
                <a:latin typeface="Calibri" pitchFamily="34" charset="0"/>
              </a:rPr>
              <a:t>nthropomorphic test devices (ATDs) to predict occupant injury in obliquely oriented seats</a:t>
            </a:r>
            <a:r>
              <a:rPr lang="en-US" altLang="en-US" sz="1200" dirty="0" smtClean="0">
                <a:latin typeface="Calibri" pitchFamily="34" charset="0"/>
              </a:rPr>
              <a:t>. The optimization of these ATDs limits the ability of the ATD to predict occupant injury in an impact direction different from the standard fore/aft or lateral design basis. Physical testing of advanced ATDs in a typical transport category aircraft pod seat may damage the ATDs, suggesting that the most efficient means to evaluate the existing ATDs is through numerical models.  During this research effort, multiple virtual ATDs will be evaluated in typical pod seats. These results will indicate whether any current ATD’s are suitable for testing obliquely oriented seats.  </a:t>
            </a:r>
          </a:p>
        </p:txBody>
      </p:sp>
      <p:sp>
        <p:nvSpPr>
          <p:cNvPr id="16" name="Rectangle 127"/>
          <p:cNvSpPr>
            <a:spLocks noChangeArrowheads="1"/>
          </p:cNvSpPr>
          <p:nvPr/>
        </p:nvSpPr>
        <p:spPr bwMode="auto">
          <a:xfrm>
            <a:off x="0" y="762000"/>
            <a:ext cx="467042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1200" dirty="0">
                <a:latin typeface="Calibri" pitchFamily="34" charset="0"/>
                <a:ea typeface="ＭＳ Ｐゴシック" pitchFamily="-65" charset="-128"/>
                <a:cs typeface="+mn-cs"/>
              </a:rPr>
              <a:t>Conduct crash survival research relative to aviation accidents, cabin safety, and the hazards posed by emergency operations:</a:t>
            </a:r>
          </a:p>
          <a:p>
            <a:pPr marL="228600" indent="-228600">
              <a:spcBef>
                <a:spcPct val="50000"/>
              </a:spcBef>
              <a:buFont typeface="+mj-lt"/>
              <a:buAutoNum type="arabicPeriod"/>
              <a:defRPr/>
            </a:pPr>
            <a:r>
              <a:rPr lang="en-US" sz="1200" dirty="0">
                <a:latin typeface="Calibri" pitchFamily="34" charset="0"/>
                <a:ea typeface="ＭＳ Ｐゴシック" pitchFamily="-65" charset="-128"/>
                <a:cs typeface="+mn-cs"/>
              </a:rPr>
              <a:t>Develop design and certification test methods and criteria to ensure occupant survival at maximum airframe impact tolerance. </a:t>
            </a:r>
          </a:p>
          <a:p>
            <a:pPr marL="228600" indent="-228600">
              <a:spcBef>
                <a:spcPct val="50000"/>
              </a:spcBef>
              <a:buFont typeface="+mj-lt"/>
              <a:buAutoNum type="arabicPeriod"/>
              <a:defRPr/>
            </a:pPr>
            <a:r>
              <a:rPr lang="en-US" sz="1200" dirty="0">
                <a:latin typeface="Calibri" pitchFamily="34" charset="0"/>
                <a:ea typeface="ＭＳ Ｐゴシック" pitchFamily="-65" charset="-128"/>
                <a:cs typeface="+mn-cs"/>
              </a:rPr>
              <a:t>Develop and validate mathematical models to simulate, facilitate, and improve these tests methods and criteria.</a:t>
            </a:r>
          </a:p>
          <a:p>
            <a:pPr marL="228600" indent="-228600">
              <a:spcBef>
                <a:spcPct val="50000"/>
              </a:spcBef>
              <a:buFont typeface="+mj-lt"/>
              <a:buAutoNum type="arabicPeriod"/>
              <a:defRPr/>
            </a:pPr>
            <a:r>
              <a:rPr lang="en-US" sz="1200" dirty="0">
                <a:latin typeface="Calibri" pitchFamily="34" charset="0"/>
                <a:ea typeface="ＭＳ Ｐゴシック" pitchFamily="-65" charset="-128"/>
                <a:cs typeface="+mn-cs"/>
              </a:rPr>
              <a:t>Develop safety and emergency equipment standards, procedures, and criteria to ensure evacuation capability for all aircraft occupants from all aircraft incidents and survivable aircraft accidents.</a:t>
            </a:r>
          </a:p>
          <a:p>
            <a:pPr marL="228600" indent="-228600">
              <a:spcBef>
                <a:spcPct val="50000"/>
              </a:spcBef>
              <a:buFont typeface="+mj-lt"/>
              <a:buAutoNum type="arabicPeriod"/>
              <a:defRPr/>
            </a:pPr>
            <a:r>
              <a:rPr lang="en-US" sz="1200" dirty="0">
                <a:latin typeface="Calibri" pitchFamily="34" charset="0"/>
                <a:ea typeface="ＭＳ Ｐゴシック" pitchFamily="-65" charset="-128"/>
                <a:cs typeface="+mn-cs"/>
              </a:rPr>
              <a:t>Serve as an advisory resource in areas relating to biodynamics and cabin safety issues affecting or expected to affect aerospace safety.</a:t>
            </a:r>
          </a:p>
        </p:txBody>
      </p:sp>
    </p:spTree>
    <p:extLst>
      <p:ext uri="{BB962C8B-B14F-4D97-AF65-F5344CB8AC3E}">
        <p14:creationId xmlns:p14="http://schemas.microsoft.com/office/powerpoint/2010/main" val="2693086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ChangeArrowheads="1"/>
          </p:cNvSpPr>
          <p:nvPr/>
        </p:nvSpPr>
        <p:spPr bwMode="auto">
          <a:xfrm>
            <a:off x="76200" y="3200400"/>
            <a:ext cx="1166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Outputs</a:t>
            </a:r>
          </a:p>
        </p:txBody>
      </p:sp>
      <p:sp>
        <p:nvSpPr>
          <p:cNvPr id="21509" name="Rectangle 4"/>
          <p:cNvSpPr>
            <a:spLocks noChangeArrowheads="1"/>
          </p:cNvSpPr>
          <p:nvPr/>
        </p:nvSpPr>
        <p:spPr bwMode="auto">
          <a:xfrm>
            <a:off x="4724400" y="4572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Outcomes &amp; Implementation Plan</a:t>
            </a:r>
          </a:p>
        </p:txBody>
      </p:sp>
      <p:sp>
        <p:nvSpPr>
          <p:cNvPr id="21510" name="Rectangle 5"/>
          <p:cNvSpPr>
            <a:spLocks noChangeArrowheads="1"/>
          </p:cNvSpPr>
          <p:nvPr/>
        </p:nvSpPr>
        <p:spPr bwMode="auto">
          <a:xfrm>
            <a:off x="152400" y="4572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Research Requirement</a:t>
            </a:r>
            <a:endParaRPr lang="en-US" altLang="en-US" sz="1200" u="sng" dirty="0">
              <a:latin typeface="Calibri" pitchFamily="34" charset="0"/>
            </a:endParaRPr>
          </a:p>
        </p:txBody>
      </p:sp>
      <p:sp>
        <p:nvSpPr>
          <p:cNvPr id="21511" name="Rectangle 6"/>
          <p:cNvSpPr>
            <a:spLocks noChangeArrowheads="1"/>
          </p:cNvSpPr>
          <p:nvPr/>
        </p:nvSpPr>
        <p:spPr bwMode="auto">
          <a:xfrm>
            <a:off x="4743450" y="4343400"/>
            <a:ext cx="4343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200" b="1" u="sng" dirty="0" smtClean="0">
                <a:latin typeface="Calibri" pitchFamily="34" charset="0"/>
              </a:rPr>
              <a:t>Contracts: CAMI AAM-600 Laboratory Materials, Supplies, Licenses, &amp; Maintenance</a:t>
            </a:r>
            <a:endParaRPr lang="en-US" altLang="en-US" sz="1200" b="1" dirty="0">
              <a:latin typeface="Calibri" pitchFamily="34" charset="0"/>
            </a:endParaRPr>
          </a:p>
        </p:txBody>
      </p:sp>
      <p:sp>
        <p:nvSpPr>
          <p:cNvPr id="21512" name="Line 7"/>
          <p:cNvSpPr>
            <a:spLocks noChangeShapeType="1"/>
          </p:cNvSpPr>
          <p:nvPr/>
        </p:nvSpPr>
        <p:spPr bwMode="auto">
          <a:xfrm>
            <a:off x="4670425" y="742950"/>
            <a:ext cx="0" cy="5845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8"/>
          <p:cNvSpPr>
            <a:spLocks noChangeShapeType="1"/>
          </p:cNvSpPr>
          <p:nvPr/>
        </p:nvSpPr>
        <p:spPr bwMode="auto">
          <a:xfrm>
            <a:off x="0" y="3228975"/>
            <a:ext cx="4670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44169" name="Group 105"/>
          <p:cNvGraphicFramePr>
            <a:graphicFrameLocks noGrp="1"/>
          </p:cNvGraphicFramePr>
          <p:nvPr>
            <p:ph idx="1"/>
            <p:extLst>
              <p:ext uri="{D42A27DB-BD31-4B8C-83A1-F6EECF244321}">
                <p14:modId xmlns:p14="http://schemas.microsoft.com/office/powerpoint/2010/main" val="3463283449"/>
              </p:ext>
            </p:extLst>
          </p:nvPr>
        </p:nvGraphicFramePr>
        <p:xfrm>
          <a:off x="5061743" y="4977705"/>
          <a:ext cx="3592513" cy="915035"/>
        </p:xfrm>
        <a:graphic>
          <a:graphicData uri="http://schemas.openxmlformats.org/drawingml/2006/table">
            <a:tbl>
              <a:tblPr/>
              <a:tblGrid>
                <a:gridCol w="719138"/>
                <a:gridCol w="717550"/>
                <a:gridCol w="719137"/>
                <a:gridCol w="717550"/>
                <a:gridCol w="719138"/>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FY12</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FY13</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FY14</a:t>
                      </a:r>
                      <a:r>
                        <a:rPr kumimoji="0" lang="en-US" sz="1400" b="1" i="0" u="none" strike="noStrike" cap="none" normalizeH="0" baseline="0" dirty="0" smtClean="0">
                          <a:ln>
                            <a:noFill/>
                          </a:ln>
                          <a:solidFill>
                            <a:srgbClr val="A50021"/>
                          </a:solidFill>
                          <a:effectLst/>
                          <a:latin typeface="Calibri" pitchFamily="34" charset="0"/>
                          <a:cs typeface="Arial" pitchFamily="34" charset="0"/>
                        </a:rPr>
                        <a:t>*</a:t>
                      </a:r>
                      <a:endParaRPr kumimoji="0" lang="en-US" sz="2400" b="0" i="0" u="none" strike="noStrike" cap="none" normalizeH="0" baseline="0" dirty="0" smtClean="0">
                        <a:ln>
                          <a:noFill/>
                        </a:ln>
                        <a:solidFill>
                          <a:srgbClr val="A5002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FY15</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FY16</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$58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$60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TBD ($62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TBD</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$66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21537" name="Line 8"/>
          <p:cNvSpPr>
            <a:spLocks noChangeShapeType="1"/>
          </p:cNvSpPr>
          <p:nvPr/>
        </p:nvSpPr>
        <p:spPr bwMode="auto">
          <a:xfrm>
            <a:off x="4659312" y="4227969"/>
            <a:ext cx="4473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Rectangle 12"/>
          <p:cNvSpPr>
            <a:spLocks noChangeArrowheads="1"/>
          </p:cNvSpPr>
          <p:nvPr/>
        </p:nvSpPr>
        <p:spPr bwMode="auto">
          <a:xfrm>
            <a:off x="4724400" y="815876"/>
            <a:ext cx="4343400" cy="11695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1400" dirty="0" smtClean="0">
                <a:latin typeface="Calibri" pitchFamily="34" charset="0"/>
              </a:rPr>
              <a:t>Results from this research will (a) provide new data on the cognitive and physiological effects of lowering the preemptive breathing oxygen content and (b) provide the allowable doses, levels of radiation doses in space, and effects of various forms of shielding materials. </a:t>
            </a:r>
            <a:endParaRPr lang="en-US" sz="1400" dirty="0" smtClean="0">
              <a:latin typeface="Calibri" pitchFamily="34" charset="0"/>
              <a:cs typeface="+mn-cs"/>
            </a:endParaRPr>
          </a:p>
        </p:txBody>
      </p:sp>
      <p:sp>
        <p:nvSpPr>
          <p:cNvPr id="18" name="Rectangle 19"/>
          <p:cNvSpPr>
            <a:spLocks noChangeArrowheads="1"/>
          </p:cNvSpPr>
          <p:nvPr/>
        </p:nvSpPr>
        <p:spPr bwMode="auto">
          <a:xfrm>
            <a:off x="4724400" y="1981200"/>
            <a:ext cx="4343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1400" u="sng" dirty="0" smtClean="0">
                <a:latin typeface="Calibri" pitchFamily="34" charset="0"/>
                <a:cs typeface="+mn-cs"/>
              </a:rPr>
              <a:t>Implementation</a:t>
            </a:r>
            <a:r>
              <a:rPr lang="en-US" sz="1400" dirty="0" smtClean="0">
                <a:latin typeface="Calibri" pitchFamily="34" charset="0"/>
                <a:cs typeface="+mn-cs"/>
              </a:rPr>
              <a:t>:  2016 – 2019</a:t>
            </a:r>
            <a:endParaRPr lang="en-US" sz="1400" u="sng" dirty="0" smtClean="0">
              <a:latin typeface="Calibri" pitchFamily="34" charset="0"/>
              <a:cs typeface="+mn-cs"/>
            </a:endParaRPr>
          </a:p>
          <a:p>
            <a:pPr>
              <a:spcBef>
                <a:spcPct val="50000"/>
              </a:spcBef>
              <a:defRPr/>
            </a:pPr>
            <a:r>
              <a:rPr lang="en-US" sz="1400" u="sng" dirty="0" smtClean="0">
                <a:latin typeface="Calibri" pitchFamily="34" charset="0"/>
              </a:rPr>
              <a:t>Sponsor</a:t>
            </a:r>
            <a:r>
              <a:rPr lang="en-US" sz="1400" dirty="0">
                <a:latin typeface="Calibri" pitchFamily="34" charset="0"/>
              </a:rPr>
              <a:t>:  </a:t>
            </a:r>
            <a:r>
              <a:rPr lang="en-US" sz="1400" dirty="0" smtClean="0">
                <a:latin typeface="Calibri" pitchFamily="34" charset="0"/>
              </a:rPr>
              <a:t>AAM-1</a:t>
            </a:r>
            <a:endParaRPr lang="en-US" sz="1400" dirty="0">
              <a:latin typeface="Calibri" pitchFamily="34" charset="0"/>
            </a:endParaRPr>
          </a:p>
          <a:p>
            <a:pPr>
              <a:spcBef>
                <a:spcPct val="50000"/>
              </a:spcBef>
              <a:defRPr/>
            </a:pPr>
            <a:r>
              <a:rPr lang="en-US" sz="1400" u="sng" dirty="0">
                <a:latin typeface="Calibri" pitchFamily="34" charset="0"/>
              </a:rPr>
              <a:t>Stakeholders</a:t>
            </a:r>
            <a:r>
              <a:rPr lang="en-US" sz="1400" dirty="0">
                <a:latin typeface="Calibri" pitchFamily="34" charset="0"/>
              </a:rPr>
              <a:t>:  AAM, AST, </a:t>
            </a:r>
            <a:r>
              <a:rPr lang="en-US" sz="1400" dirty="0" smtClean="0">
                <a:latin typeface="Calibri" pitchFamily="34" charset="0"/>
              </a:rPr>
              <a:t>AIR, AFS</a:t>
            </a:r>
            <a:r>
              <a:rPr lang="en-US" sz="1400" dirty="0">
                <a:latin typeface="Calibri" pitchFamily="34" charset="0"/>
              </a:rPr>
              <a:t>; NOAA, NASA, </a:t>
            </a:r>
            <a:r>
              <a:rPr lang="en-US" sz="1400" dirty="0" smtClean="0">
                <a:latin typeface="Calibri" pitchFamily="34" charset="0"/>
              </a:rPr>
              <a:t>OUHSC</a:t>
            </a:r>
            <a:endParaRPr lang="en-US" sz="1400" dirty="0">
              <a:latin typeface="Calibri" pitchFamily="34" charset="0"/>
            </a:endParaRPr>
          </a:p>
          <a:p>
            <a:pPr>
              <a:spcBef>
                <a:spcPct val="50000"/>
              </a:spcBef>
              <a:defRPr/>
            </a:pPr>
            <a:r>
              <a:rPr lang="en-US" sz="1400" u="sng" dirty="0">
                <a:latin typeface="Calibri" pitchFamily="34" charset="0"/>
              </a:rPr>
              <a:t>Performers</a:t>
            </a:r>
            <a:r>
              <a:rPr lang="en-US" sz="1400" dirty="0">
                <a:latin typeface="Calibri" pitchFamily="34" charset="0"/>
              </a:rPr>
              <a:t>:  CAMI In-house personnel –  </a:t>
            </a:r>
            <a:r>
              <a:rPr lang="en-US" sz="1400" dirty="0" smtClean="0">
                <a:latin typeface="Calibri" pitchFamily="34" charset="0"/>
              </a:rPr>
              <a:t>Aerospace Physiology (AAM-630) </a:t>
            </a:r>
            <a:r>
              <a:rPr lang="en-US" sz="1400" dirty="0">
                <a:latin typeface="Calibri" pitchFamily="34" charset="0"/>
              </a:rPr>
              <a:t>and Radiobiology </a:t>
            </a:r>
            <a:r>
              <a:rPr lang="en-US" sz="1400" dirty="0" smtClean="0">
                <a:latin typeface="Calibri" pitchFamily="34" charset="0"/>
              </a:rPr>
              <a:t>(AAM-610) Research </a:t>
            </a:r>
            <a:r>
              <a:rPr lang="en-US" sz="1400" dirty="0">
                <a:latin typeface="Calibri" pitchFamily="34" charset="0"/>
              </a:rPr>
              <a:t>Teams</a:t>
            </a:r>
          </a:p>
          <a:p>
            <a:pPr>
              <a:spcBef>
                <a:spcPct val="50000"/>
              </a:spcBef>
              <a:defRPr/>
            </a:pPr>
            <a:r>
              <a:rPr lang="en-US" sz="1400" u="sng" dirty="0" smtClean="0">
                <a:latin typeface="Calibri" pitchFamily="34" charset="0"/>
                <a:cs typeface="+mn-cs"/>
              </a:rPr>
              <a:t>Products</a:t>
            </a:r>
            <a:r>
              <a:rPr lang="en-US" sz="1400" dirty="0" smtClean="0">
                <a:latin typeface="Calibri" pitchFamily="34" charset="0"/>
                <a:cs typeface="+mn-cs"/>
              </a:rPr>
              <a:t>: 2 Reports; Data Requirements; and Statistical Model</a:t>
            </a:r>
            <a:endParaRPr lang="en-US" sz="1400" dirty="0">
              <a:latin typeface="Calibri" pitchFamily="34" charset="0"/>
              <a:cs typeface="+mn-cs"/>
            </a:endParaRPr>
          </a:p>
        </p:txBody>
      </p:sp>
      <p:sp>
        <p:nvSpPr>
          <p:cNvPr id="19" name="Rectangle 2"/>
          <p:cNvSpPr txBox="1">
            <a:spLocks noChangeArrowheads="1"/>
          </p:cNvSpPr>
          <p:nvPr/>
        </p:nvSpPr>
        <p:spPr bwMode="auto">
          <a:xfrm>
            <a:off x="0" y="0"/>
            <a:ext cx="9144000" cy="4572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2000" kern="0" cap="small" spc="100" dirty="0" smtClean="0">
                <a:effectLst>
                  <a:outerShdw blurRad="38100" dist="38100" dir="2700000" algn="tl">
                    <a:srgbClr val="000000">
                      <a:alpha val="43137"/>
                    </a:srgbClr>
                  </a:outerShdw>
                </a:effectLst>
                <a:latin typeface="Cambria" pitchFamily="18" charset="0"/>
              </a:rPr>
              <a:t>FY16 Requirement AM-4  </a:t>
            </a:r>
            <a:r>
              <a:rPr lang="en-US" sz="2000" kern="0" cap="small" spc="100" dirty="0" smtClean="0">
                <a:solidFill>
                  <a:srgbClr val="800000"/>
                </a:solidFill>
                <a:effectLst>
                  <a:outerShdw blurRad="38100" dist="38100" dir="2700000" algn="tl">
                    <a:srgbClr val="000000">
                      <a:alpha val="43137"/>
                    </a:srgbClr>
                  </a:outerShdw>
                </a:effectLst>
                <a:latin typeface="Cambria" pitchFamily="18" charset="0"/>
              </a:rPr>
              <a:t>Aerospace Physiology</a:t>
            </a:r>
          </a:p>
        </p:txBody>
      </p:sp>
      <p:sp>
        <p:nvSpPr>
          <p:cNvPr id="20" name="Rectangle 12"/>
          <p:cNvSpPr>
            <a:spLocks noChangeArrowheads="1"/>
          </p:cNvSpPr>
          <p:nvPr/>
        </p:nvSpPr>
        <p:spPr bwMode="auto">
          <a:xfrm>
            <a:off x="57944" y="3630811"/>
            <a:ext cx="4651375" cy="2769989"/>
          </a:xfrm>
          <a:prstGeom prst="rect">
            <a:avLst/>
          </a:prstGeom>
          <a:noFill/>
          <a:ln>
            <a:noFill/>
          </a:ln>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1200" dirty="0" smtClean="0">
                <a:latin typeface="Calibri" pitchFamily="34" charset="0"/>
              </a:rPr>
              <a:t>1.  Establish the Physiological Requirements for </a:t>
            </a:r>
            <a:r>
              <a:rPr lang="en-US" altLang="en-US" sz="1200" b="1" dirty="0" smtClean="0">
                <a:latin typeface="Calibri" pitchFamily="34" charset="0"/>
              </a:rPr>
              <a:t>Preemptive Breathing Gas Composition</a:t>
            </a:r>
            <a:r>
              <a:rPr lang="en-US" altLang="en-US" sz="1200" dirty="0" smtClean="0">
                <a:latin typeface="Calibri" pitchFamily="34" charset="0"/>
              </a:rPr>
              <a:t>.  Currently, FAA regulations require at least one pilot of commercial airliners flying above 40 K feet to have their aviators mask in place. Based on the requirements of the Society of Automotive Engineers (SAE) standard AS 8027 (crew member oxygen regulators, demand), the regulator is actually delivering around 40% O2 instead of the ambient 20.9% at cabin cruise altitudes. There is interest in lowering  the 40% requirement because of fuel costs associated with carrying the oxygen needed for this level of preemptive protection.  </a:t>
            </a:r>
          </a:p>
          <a:p>
            <a:pPr eaLnBrk="1" hangingPunct="1">
              <a:spcBef>
                <a:spcPct val="50000"/>
              </a:spcBef>
            </a:pPr>
            <a:r>
              <a:rPr lang="en-US" altLang="en-US" sz="1200" dirty="0" smtClean="0">
                <a:latin typeface="Calibri" pitchFamily="34" charset="0"/>
              </a:rPr>
              <a:t>2.  Determine the effects of various </a:t>
            </a:r>
            <a:r>
              <a:rPr lang="en-US" altLang="en-US" sz="1200" b="1" dirty="0" smtClean="0">
                <a:latin typeface="Calibri" pitchFamily="34" charset="0"/>
              </a:rPr>
              <a:t>shielding materials</a:t>
            </a:r>
            <a:r>
              <a:rPr lang="en-US" altLang="en-US" sz="1200" dirty="0" smtClean="0">
                <a:latin typeface="Calibri" pitchFamily="34" charset="0"/>
              </a:rPr>
              <a:t> (e.g., aluminum, graphite, polyethylene) on effective radiation dose on humans.  The recent shift in emphasis from "point estimates" to 95% confidence intervals adds significantly to the challenge in designing human space missions. </a:t>
            </a:r>
          </a:p>
        </p:txBody>
      </p:sp>
      <p:sp>
        <p:nvSpPr>
          <p:cNvPr id="15" name="Rectangle 127"/>
          <p:cNvSpPr>
            <a:spLocks noChangeArrowheads="1"/>
          </p:cNvSpPr>
          <p:nvPr/>
        </p:nvSpPr>
        <p:spPr bwMode="auto">
          <a:xfrm>
            <a:off x="76200" y="838200"/>
            <a:ext cx="44926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dirty="0">
                <a:latin typeface="Calibri" pitchFamily="34" charset="0"/>
                <a:ea typeface="ＭＳ Ｐゴシック" pitchFamily="-65" charset="-128"/>
                <a:cs typeface="+mn-cs"/>
              </a:rPr>
              <a:t>Conduct aviation physiology research relative to the hazards posed by altitude and other environmental stressors that affect human safety and performance inflight:</a:t>
            </a:r>
          </a:p>
          <a:p>
            <a:pPr marL="228600" indent="-228600">
              <a:spcBef>
                <a:spcPct val="50000"/>
              </a:spcBef>
              <a:buFont typeface="+mj-lt"/>
              <a:buAutoNum type="arabicPeriod"/>
              <a:defRPr/>
            </a:pPr>
            <a:r>
              <a:rPr lang="en-US" sz="1200" dirty="0">
                <a:latin typeface="Calibri" pitchFamily="34" charset="0"/>
                <a:ea typeface="ＭＳ Ｐゴシック" pitchFamily="-65" charset="-128"/>
                <a:cs typeface="+mn-cs"/>
              </a:rPr>
              <a:t>Investigate the effects of altitude, ionizing, and non-ionizing radiation on living systems.</a:t>
            </a:r>
          </a:p>
          <a:p>
            <a:pPr marL="228600" indent="-228600">
              <a:spcBef>
                <a:spcPct val="50000"/>
              </a:spcBef>
              <a:buFont typeface="+mj-lt"/>
              <a:buAutoNum type="arabicPeriod"/>
              <a:defRPr/>
            </a:pPr>
            <a:r>
              <a:rPr lang="en-US" sz="1200" dirty="0">
                <a:latin typeface="Calibri" pitchFamily="34" charset="0"/>
                <a:ea typeface="ＭＳ Ｐゴシック" pitchFamily="-65" charset="-128"/>
                <a:cs typeface="+mn-cs"/>
              </a:rPr>
              <a:t>Investigate environmental factors that influence human physiology and performance in aerospace environments.</a:t>
            </a:r>
          </a:p>
          <a:p>
            <a:pPr marL="228600" indent="-228600">
              <a:spcBef>
                <a:spcPct val="50000"/>
              </a:spcBef>
              <a:buFont typeface="+mj-lt"/>
              <a:buAutoNum type="arabicPeriod"/>
              <a:defRPr/>
            </a:pPr>
            <a:r>
              <a:rPr lang="en-US" sz="1200" dirty="0">
                <a:latin typeface="Calibri" pitchFamily="34" charset="0"/>
                <a:ea typeface="ＭＳ Ｐゴシック" pitchFamily="-65" charset="-128"/>
                <a:cs typeface="+mn-cs"/>
              </a:rPr>
              <a:t>Serve as an advisory resource in areas relating to environmental factors affecting or expected to affect human systems in aerospace operations including altitude stress and radiobiological hazards.</a:t>
            </a:r>
          </a:p>
        </p:txBody>
      </p:sp>
    </p:spTree>
    <p:extLst>
      <p:ext uri="{BB962C8B-B14F-4D97-AF65-F5344CB8AC3E}">
        <p14:creationId xmlns:p14="http://schemas.microsoft.com/office/powerpoint/2010/main" val="3931907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ChangeArrowheads="1"/>
          </p:cNvSpPr>
          <p:nvPr/>
        </p:nvSpPr>
        <p:spPr bwMode="auto">
          <a:xfrm>
            <a:off x="44782" y="3998892"/>
            <a:ext cx="1166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Outputs</a:t>
            </a:r>
          </a:p>
        </p:txBody>
      </p:sp>
      <p:sp>
        <p:nvSpPr>
          <p:cNvPr id="21509" name="Rectangle 4"/>
          <p:cNvSpPr>
            <a:spLocks noChangeArrowheads="1"/>
          </p:cNvSpPr>
          <p:nvPr/>
        </p:nvSpPr>
        <p:spPr bwMode="auto">
          <a:xfrm>
            <a:off x="4724400" y="4572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Outcomes &amp; Implementation Plan</a:t>
            </a:r>
          </a:p>
        </p:txBody>
      </p:sp>
      <p:sp>
        <p:nvSpPr>
          <p:cNvPr id="21510" name="Rectangle 5"/>
          <p:cNvSpPr>
            <a:spLocks noChangeArrowheads="1"/>
          </p:cNvSpPr>
          <p:nvPr/>
        </p:nvSpPr>
        <p:spPr bwMode="auto">
          <a:xfrm>
            <a:off x="152400" y="4572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Research Requirement</a:t>
            </a:r>
            <a:endParaRPr lang="en-US" altLang="en-US" sz="1200" u="sng" dirty="0">
              <a:latin typeface="Calibri" pitchFamily="34" charset="0"/>
            </a:endParaRPr>
          </a:p>
        </p:txBody>
      </p:sp>
      <p:sp>
        <p:nvSpPr>
          <p:cNvPr id="21511" name="Rectangle 6"/>
          <p:cNvSpPr>
            <a:spLocks noChangeArrowheads="1"/>
          </p:cNvSpPr>
          <p:nvPr/>
        </p:nvSpPr>
        <p:spPr bwMode="auto">
          <a:xfrm>
            <a:off x="4735512" y="5181600"/>
            <a:ext cx="2808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200" b="1" u="sng" dirty="0" smtClean="0">
                <a:latin typeface="Calibri" pitchFamily="34" charset="0"/>
              </a:rPr>
              <a:t>Contracts</a:t>
            </a:r>
            <a:endParaRPr lang="en-US" altLang="en-US" sz="1200" b="1" dirty="0">
              <a:latin typeface="Calibri" pitchFamily="34" charset="0"/>
            </a:endParaRPr>
          </a:p>
        </p:txBody>
      </p:sp>
      <p:sp>
        <p:nvSpPr>
          <p:cNvPr id="21512" name="Line 7"/>
          <p:cNvSpPr>
            <a:spLocks noChangeShapeType="1"/>
          </p:cNvSpPr>
          <p:nvPr/>
        </p:nvSpPr>
        <p:spPr bwMode="auto">
          <a:xfrm>
            <a:off x="4670425" y="742950"/>
            <a:ext cx="0" cy="5845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8"/>
          <p:cNvSpPr>
            <a:spLocks noChangeShapeType="1"/>
          </p:cNvSpPr>
          <p:nvPr/>
        </p:nvSpPr>
        <p:spPr bwMode="auto">
          <a:xfrm>
            <a:off x="-15300" y="3645913"/>
            <a:ext cx="4670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44169" name="Group 105"/>
          <p:cNvGraphicFramePr>
            <a:graphicFrameLocks noGrp="1"/>
          </p:cNvGraphicFramePr>
          <p:nvPr>
            <p:ph idx="1"/>
            <p:extLst>
              <p:ext uri="{D42A27DB-BD31-4B8C-83A1-F6EECF244321}">
                <p14:modId xmlns:p14="http://schemas.microsoft.com/office/powerpoint/2010/main" val="1118974689"/>
              </p:ext>
            </p:extLst>
          </p:nvPr>
        </p:nvGraphicFramePr>
        <p:xfrm>
          <a:off x="5061743" y="5562600"/>
          <a:ext cx="3592513" cy="915035"/>
        </p:xfrm>
        <a:graphic>
          <a:graphicData uri="http://schemas.openxmlformats.org/drawingml/2006/table">
            <a:tbl>
              <a:tblPr/>
              <a:tblGrid>
                <a:gridCol w="719138"/>
                <a:gridCol w="717550"/>
                <a:gridCol w="719137"/>
                <a:gridCol w="717550"/>
                <a:gridCol w="719138"/>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FY12</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FY13</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FY14</a:t>
                      </a:r>
                      <a:r>
                        <a:rPr kumimoji="0" lang="en-US" sz="1400" b="1" i="0" u="none" strike="noStrike" cap="none" normalizeH="0" baseline="0" dirty="0" smtClean="0">
                          <a:ln>
                            <a:noFill/>
                          </a:ln>
                          <a:solidFill>
                            <a:srgbClr val="A50021"/>
                          </a:solidFill>
                          <a:effectLst/>
                          <a:latin typeface="Calibri" pitchFamily="34" charset="0"/>
                          <a:cs typeface="Arial" pitchFamily="34" charset="0"/>
                        </a:rPr>
                        <a:t>*</a:t>
                      </a:r>
                      <a:endParaRPr kumimoji="0" lang="en-US" sz="2400" b="0" i="0" u="none" strike="noStrike" cap="none" normalizeH="0" baseline="0" dirty="0" smtClean="0">
                        <a:ln>
                          <a:noFill/>
                        </a:ln>
                        <a:solidFill>
                          <a:srgbClr val="A5002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FY15</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FY16</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$200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$200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 K ($200)</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TBD</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$ 0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21537" name="Line 8"/>
          <p:cNvSpPr>
            <a:spLocks noChangeShapeType="1"/>
          </p:cNvSpPr>
          <p:nvPr/>
        </p:nvSpPr>
        <p:spPr bwMode="auto">
          <a:xfrm>
            <a:off x="4670425" y="5181600"/>
            <a:ext cx="4473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Rectangle 12"/>
          <p:cNvSpPr>
            <a:spLocks noChangeArrowheads="1"/>
          </p:cNvSpPr>
          <p:nvPr/>
        </p:nvSpPr>
        <p:spPr bwMode="auto">
          <a:xfrm>
            <a:off x="4768056" y="855034"/>
            <a:ext cx="4223544" cy="24776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sz="1400" dirty="0">
                <a:latin typeface="Calibri" panose="020F0502020204030204" pitchFamily="34" charset="0"/>
              </a:rPr>
              <a:t>The ability to evaluate many </a:t>
            </a:r>
            <a:r>
              <a:rPr lang="en-US" sz="1400" dirty="0" smtClean="0">
                <a:latin typeface="Calibri" panose="020F0502020204030204" pitchFamily="34" charset="0"/>
              </a:rPr>
              <a:t>aircraft evacuation scenarios, especially </a:t>
            </a:r>
            <a:r>
              <a:rPr lang="en-US" sz="1400" dirty="0">
                <a:latin typeface="Calibri" panose="020F0502020204030204" pitchFamily="34" charset="0"/>
              </a:rPr>
              <a:t>beyond those that can be tested, as well as utilize analytical modeling in lieu of </a:t>
            </a:r>
            <a:r>
              <a:rPr lang="en-US" sz="1400" dirty="0" smtClean="0">
                <a:latin typeface="Calibri" panose="020F0502020204030204" pitchFamily="34" charset="0"/>
              </a:rPr>
              <a:t>certification tests: </a:t>
            </a:r>
            <a:r>
              <a:rPr lang="en-US" sz="1400" dirty="0">
                <a:latin typeface="Calibri" panose="020F0502020204030204" pitchFamily="34" charset="0"/>
              </a:rPr>
              <a:t>V</a:t>
            </a:r>
            <a:r>
              <a:rPr lang="en-US" sz="1400" dirty="0" smtClean="0">
                <a:latin typeface="Calibri" panose="020F0502020204030204" pitchFamily="34" charset="0"/>
                <a:cs typeface="Calibri" panose="020F0502020204030204" pitchFamily="34" charset="0"/>
              </a:rPr>
              <a:t>alidate </a:t>
            </a:r>
            <a:r>
              <a:rPr lang="en-US" sz="1400" dirty="0">
                <a:latin typeface="Calibri" panose="020F0502020204030204" pitchFamily="34" charset="0"/>
                <a:cs typeface="Calibri" panose="020F0502020204030204" pitchFamily="34" charset="0"/>
              </a:rPr>
              <a:t>analytical tools and develop criteria for current and future applications.</a:t>
            </a:r>
            <a:endParaRPr lang="en-US" sz="1400" dirty="0">
              <a:latin typeface="Calibri" panose="020F0502020204030204" pitchFamily="34" charset="0"/>
            </a:endParaRPr>
          </a:p>
          <a:p>
            <a:endParaRPr lang="en-US" sz="1400" dirty="0" smtClean="0">
              <a:latin typeface="Calibri" panose="020F0502020204030204" pitchFamily="34" charset="0"/>
            </a:endParaRPr>
          </a:p>
          <a:p>
            <a:pPr marL="228600" indent="-228600">
              <a:spcBef>
                <a:spcPts val="600"/>
              </a:spcBef>
              <a:buFont typeface="+mj-lt"/>
              <a:buAutoNum type="arabicPeriod"/>
            </a:pPr>
            <a:r>
              <a:rPr lang="en-US" sz="1400" dirty="0" smtClean="0">
                <a:latin typeface="Calibri" panose="020F0502020204030204" pitchFamily="34" charset="0"/>
              </a:rPr>
              <a:t>Following receipt of reports, Transport Airplane Directory would initiate revision to AC 25.803-1A</a:t>
            </a:r>
          </a:p>
          <a:p>
            <a:pPr marL="228600" indent="-228600">
              <a:spcBef>
                <a:spcPts val="600"/>
              </a:spcBef>
              <a:buFont typeface="+mj-lt"/>
              <a:buAutoNum type="arabicPeriod"/>
            </a:pPr>
            <a:r>
              <a:rPr lang="en-US" sz="1400" dirty="0" smtClean="0">
                <a:latin typeface="Calibri" panose="020F0502020204030204" pitchFamily="34" charset="0"/>
              </a:rPr>
              <a:t>Publish proposed revision for comment</a:t>
            </a:r>
          </a:p>
          <a:p>
            <a:pPr marL="228600" indent="-228600">
              <a:spcBef>
                <a:spcPts val="600"/>
              </a:spcBef>
              <a:buFont typeface="+mj-lt"/>
              <a:buAutoNum type="arabicPeriod"/>
            </a:pPr>
            <a:r>
              <a:rPr lang="en-US" sz="1400" dirty="0" smtClean="0">
                <a:latin typeface="Calibri" panose="020F0502020204030204" pitchFamily="34" charset="0"/>
              </a:rPr>
              <a:t>Issue final Advisory Circular</a:t>
            </a:r>
          </a:p>
        </p:txBody>
      </p:sp>
      <p:sp>
        <p:nvSpPr>
          <p:cNvPr id="18" name="Rectangle 19"/>
          <p:cNvSpPr>
            <a:spLocks noChangeArrowheads="1"/>
          </p:cNvSpPr>
          <p:nvPr/>
        </p:nvSpPr>
        <p:spPr bwMode="auto">
          <a:xfrm>
            <a:off x="4724400" y="3412629"/>
            <a:ext cx="43434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200"/>
              </a:spcBef>
              <a:defRPr/>
            </a:pPr>
            <a:r>
              <a:rPr lang="en-US" sz="1200" u="sng" dirty="0" smtClean="0">
                <a:latin typeface="Calibri" pitchFamily="34" charset="0"/>
                <a:cs typeface="+mn-cs"/>
              </a:rPr>
              <a:t>Implementation</a:t>
            </a:r>
            <a:r>
              <a:rPr lang="en-US" sz="1200" dirty="0" smtClean="0">
                <a:latin typeface="Calibri" pitchFamily="34" charset="0"/>
                <a:cs typeface="+mn-cs"/>
              </a:rPr>
              <a:t>:  by 2018</a:t>
            </a:r>
            <a:endParaRPr lang="en-US" sz="1200" u="sng" dirty="0" smtClean="0">
              <a:latin typeface="Calibri" pitchFamily="34" charset="0"/>
              <a:cs typeface="+mn-cs"/>
            </a:endParaRPr>
          </a:p>
          <a:p>
            <a:pPr>
              <a:spcBef>
                <a:spcPts val="600"/>
              </a:spcBef>
              <a:defRPr/>
            </a:pPr>
            <a:r>
              <a:rPr lang="en-US" sz="1200" u="sng" dirty="0" smtClean="0">
                <a:latin typeface="Calibri" pitchFamily="34" charset="0"/>
                <a:cs typeface="+mn-cs"/>
              </a:rPr>
              <a:t>Sponsor</a:t>
            </a:r>
            <a:r>
              <a:rPr lang="en-US" sz="1200" dirty="0">
                <a:latin typeface="Calibri" pitchFamily="34" charset="0"/>
                <a:cs typeface="+mn-cs"/>
              </a:rPr>
              <a:t>:  </a:t>
            </a:r>
            <a:r>
              <a:rPr lang="en-US" sz="1200" dirty="0" smtClean="0">
                <a:latin typeface="Calibri" pitchFamily="34" charset="0"/>
                <a:cs typeface="+mn-cs"/>
              </a:rPr>
              <a:t>ANM-115</a:t>
            </a:r>
            <a:endParaRPr lang="en-US" sz="1200" dirty="0">
              <a:latin typeface="Calibri" pitchFamily="34" charset="0"/>
              <a:cs typeface="+mn-cs"/>
            </a:endParaRPr>
          </a:p>
          <a:p>
            <a:pPr>
              <a:spcBef>
                <a:spcPts val="600"/>
              </a:spcBef>
              <a:defRPr/>
            </a:pPr>
            <a:r>
              <a:rPr lang="en-US" sz="1200" u="sng" dirty="0">
                <a:latin typeface="Calibri" pitchFamily="34" charset="0"/>
                <a:cs typeface="+mn-cs"/>
              </a:rPr>
              <a:t>Stakeholders</a:t>
            </a:r>
            <a:r>
              <a:rPr lang="en-US" sz="1200" dirty="0">
                <a:latin typeface="Calibri" pitchFamily="34" charset="0"/>
                <a:cs typeface="+mn-cs"/>
              </a:rPr>
              <a:t>: </a:t>
            </a:r>
            <a:r>
              <a:rPr lang="en-US" sz="1200" dirty="0" smtClean="0">
                <a:latin typeface="Calibri" pitchFamily="34" charset="0"/>
                <a:cs typeface="+mn-cs"/>
              </a:rPr>
              <a:t>AFS-200, AAM</a:t>
            </a:r>
            <a:endParaRPr lang="en-US" sz="1200" dirty="0">
              <a:latin typeface="Calibri" pitchFamily="34" charset="0"/>
              <a:cs typeface="+mn-cs"/>
            </a:endParaRPr>
          </a:p>
          <a:p>
            <a:pPr>
              <a:spcBef>
                <a:spcPts val="600"/>
              </a:spcBef>
              <a:defRPr/>
            </a:pPr>
            <a:r>
              <a:rPr lang="en-US" sz="1200" u="sng" dirty="0">
                <a:latin typeface="Calibri" pitchFamily="34" charset="0"/>
                <a:cs typeface="+mn-cs"/>
              </a:rPr>
              <a:t>Performers</a:t>
            </a:r>
            <a:r>
              <a:rPr lang="en-US" sz="1200" dirty="0">
                <a:latin typeface="Calibri" pitchFamily="34" charset="0"/>
                <a:cs typeface="+mn-cs"/>
              </a:rPr>
              <a:t>:  CAMI In-house </a:t>
            </a:r>
            <a:r>
              <a:rPr lang="en-US" sz="1200" dirty="0" smtClean="0">
                <a:latin typeface="Calibri" pitchFamily="34" charset="0"/>
                <a:cs typeface="+mn-cs"/>
              </a:rPr>
              <a:t> personnel – </a:t>
            </a:r>
            <a:r>
              <a:rPr lang="en-US" sz="1200" dirty="0">
                <a:latin typeface="Calibri" pitchFamily="34" charset="0"/>
                <a:cs typeface="+mn-cs"/>
              </a:rPr>
              <a:t>C</a:t>
            </a:r>
            <a:r>
              <a:rPr lang="en-US" sz="1200" dirty="0" smtClean="0">
                <a:latin typeface="Calibri" pitchFamily="34" charset="0"/>
                <a:cs typeface="+mn-cs"/>
              </a:rPr>
              <a:t>abin Safety Research Team (AAM-630)</a:t>
            </a:r>
          </a:p>
          <a:p>
            <a:pPr>
              <a:spcBef>
                <a:spcPts val="600"/>
              </a:spcBef>
              <a:defRPr/>
            </a:pPr>
            <a:r>
              <a:rPr lang="en-US" sz="1200" u="sng" dirty="0" smtClean="0">
                <a:latin typeface="Calibri" pitchFamily="34" charset="0"/>
                <a:cs typeface="+mn-cs"/>
              </a:rPr>
              <a:t>Products</a:t>
            </a:r>
            <a:r>
              <a:rPr lang="en-US" sz="1200" dirty="0" smtClean="0">
                <a:latin typeface="Calibri" pitchFamily="34" charset="0"/>
                <a:cs typeface="+mn-cs"/>
              </a:rPr>
              <a:t>: </a:t>
            </a:r>
            <a:r>
              <a:rPr lang="en-US" sz="1200" dirty="0">
                <a:latin typeface="Calibri" pitchFamily="34" charset="0"/>
              </a:rPr>
              <a:t>3</a:t>
            </a:r>
            <a:r>
              <a:rPr lang="en-US" sz="1200" dirty="0" smtClean="0">
                <a:latin typeface="Calibri" pitchFamily="34" charset="0"/>
                <a:cs typeface="+mn-cs"/>
              </a:rPr>
              <a:t> Reports and improvements to evacuation modeling software </a:t>
            </a:r>
            <a:endParaRPr lang="en-US" sz="1200" dirty="0">
              <a:latin typeface="Calibri" pitchFamily="34" charset="0"/>
              <a:cs typeface="+mn-cs"/>
            </a:endParaRPr>
          </a:p>
        </p:txBody>
      </p:sp>
      <p:sp>
        <p:nvSpPr>
          <p:cNvPr id="20" name="Rectangle 12"/>
          <p:cNvSpPr>
            <a:spLocks noChangeArrowheads="1"/>
          </p:cNvSpPr>
          <p:nvPr/>
        </p:nvSpPr>
        <p:spPr bwMode="auto">
          <a:xfrm>
            <a:off x="38100" y="4692074"/>
            <a:ext cx="4651375" cy="1384995"/>
          </a:xfrm>
          <a:prstGeom prst="rect">
            <a:avLst/>
          </a:prstGeom>
          <a:noFill/>
          <a:ln>
            <a:noFill/>
          </a:ln>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lvl="0"/>
            <a:r>
              <a:rPr lang="en-US" sz="1400" dirty="0" smtClean="0">
                <a:latin typeface="Calibri" panose="020F0502020204030204" pitchFamily="34" charset="0"/>
              </a:rPr>
              <a:t>Reports </a:t>
            </a:r>
            <a:r>
              <a:rPr lang="en-US" sz="1400" dirty="0">
                <a:latin typeface="Calibri" panose="020F0502020204030204" pitchFamily="34" charset="0"/>
              </a:rPr>
              <a:t>documenting </a:t>
            </a:r>
            <a:r>
              <a:rPr lang="en-US" sz="1400" dirty="0" smtClean="0">
                <a:latin typeface="Calibri" panose="020F0502020204030204" pitchFamily="34" charset="0"/>
              </a:rPr>
              <a:t>guidelines </a:t>
            </a:r>
            <a:r>
              <a:rPr lang="en-US" sz="1400" dirty="0">
                <a:latin typeface="Calibri" panose="020F0502020204030204" pitchFamily="34" charset="0"/>
              </a:rPr>
              <a:t>for analytical </a:t>
            </a:r>
            <a:r>
              <a:rPr lang="en-US" sz="1400" dirty="0" smtClean="0">
                <a:latin typeface="Calibri" panose="020F0502020204030204" pitchFamily="34" charset="0"/>
              </a:rPr>
              <a:t>tools </a:t>
            </a:r>
            <a:r>
              <a:rPr lang="en-US" sz="1400" dirty="0">
                <a:latin typeface="Calibri" panose="020F0502020204030204" pitchFamily="34" charset="0"/>
              </a:rPr>
              <a:t>that provide </a:t>
            </a:r>
            <a:r>
              <a:rPr lang="en-US" sz="1400" b="1" dirty="0">
                <a:latin typeface="Calibri" panose="020F0502020204030204" pitchFamily="34" charset="0"/>
              </a:rPr>
              <a:t>predictive assessment of evacuation capability</a:t>
            </a:r>
            <a:r>
              <a:rPr lang="en-US" sz="1400" dirty="0">
                <a:latin typeface="Calibri" panose="020F0502020204030204" pitchFamily="34" charset="0"/>
              </a:rPr>
              <a:t>, as well as criteria for </a:t>
            </a:r>
            <a:r>
              <a:rPr lang="en-US" sz="1400" dirty="0" smtClean="0">
                <a:latin typeface="Calibri" panose="020F0502020204030204" pitchFamily="34" charset="0"/>
              </a:rPr>
              <a:t>application of evacuation modeling and validation </a:t>
            </a:r>
            <a:r>
              <a:rPr lang="en-US" sz="1400" dirty="0">
                <a:latin typeface="Calibri" panose="020F0502020204030204" pitchFamily="34" charset="0"/>
              </a:rPr>
              <a:t>of future analytical tools. These will support revision </a:t>
            </a:r>
            <a:r>
              <a:rPr lang="en-US" sz="1400" dirty="0" smtClean="0">
                <a:latin typeface="Calibri" panose="020F0502020204030204" pitchFamily="34" charset="0"/>
              </a:rPr>
              <a:t>to Advisory Circular </a:t>
            </a:r>
            <a:r>
              <a:rPr lang="en-US" sz="1400" b="1" dirty="0">
                <a:latin typeface="Calibri" panose="020F0502020204030204" pitchFamily="34" charset="0"/>
              </a:rPr>
              <a:t>AC </a:t>
            </a:r>
            <a:r>
              <a:rPr lang="en-US" sz="1400" b="1" dirty="0" smtClean="0">
                <a:latin typeface="Calibri" panose="020F0502020204030204" pitchFamily="34" charset="0"/>
              </a:rPr>
              <a:t>25.803-1A</a:t>
            </a:r>
            <a:r>
              <a:rPr lang="en-US" sz="1400" dirty="0" smtClean="0">
                <a:latin typeface="Calibri" panose="020F0502020204030204" pitchFamily="34" charset="0"/>
              </a:rPr>
              <a:t>, “Emergency Evacuation Demonstrations.”</a:t>
            </a:r>
            <a:endParaRPr lang="en-US" sz="1400" dirty="0">
              <a:latin typeface="Calibri" panose="020F0502020204030204" pitchFamily="34" charset="0"/>
            </a:endParaRPr>
          </a:p>
        </p:txBody>
      </p:sp>
      <p:sp>
        <p:nvSpPr>
          <p:cNvPr id="15" name="Rectangle 127"/>
          <p:cNvSpPr>
            <a:spLocks noChangeArrowheads="1"/>
          </p:cNvSpPr>
          <p:nvPr/>
        </p:nvSpPr>
        <p:spPr bwMode="auto">
          <a:xfrm>
            <a:off x="83477" y="1078172"/>
            <a:ext cx="448852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a:latin typeface="Calibri" panose="020F0502020204030204" pitchFamily="34" charset="0"/>
              </a:rPr>
              <a:t>Develop and maintain analytical tools, empirical data and scientific expertise to support regulatory actions, standards development, accident investigations, and enhanced safety of </a:t>
            </a:r>
            <a:r>
              <a:rPr lang="en-US" sz="1400" dirty="0" smtClean="0">
                <a:latin typeface="Calibri" panose="020F0502020204030204" pitchFamily="34" charset="0"/>
              </a:rPr>
              <a:t>airplane cabin interior </a:t>
            </a:r>
            <a:r>
              <a:rPr lang="en-US" sz="1400" dirty="0">
                <a:latin typeface="Calibri" panose="020F0502020204030204" pitchFamily="34" charset="0"/>
              </a:rPr>
              <a:t>arrangements and emergency </a:t>
            </a:r>
            <a:r>
              <a:rPr lang="en-US" sz="1400" dirty="0" smtClean="0">
                <a:latin typeface="Calibri" panose="020F0502020204030204" pitchFamily="34" charset="0"/>
              </a:rPr>
              <a:t>equipment/operations</a:t>
            </a:r>
            <a:r>
              <a:rPr lang="en-US" sz="1400" dirty="0">
                <a:latin typeface="Calibri" panose="020F0502020204030204" pitchFamily="34" charset="0"/>
              </a:rPr>
              <a:t>, as they relate to the ability to evacuate an </a:t>
            </a:r>
            <a:r>
              <a:rPr lang="en-US" sz="1400" dirty="0" smtClean="0">
                <a:latin typeface="Calibri" panose="020F0502020204030204" pitchFamily="34" charset="0"/>
              </a:rPr>
              <a:t>airplane. </a:t>
            </a:r>
            <a:endParaRPr lang="en-US" sz="1400" dirty="0">
              <a:latin typeface="Calibri" panose="020F0502020204030204" pitchFamily="34" charset="0"/>
              <a:cs typeface="Calibri" panose="020F0502020204030204" pitchFamily="34" charset="0"/>
            </a:endParaRPr>
          </a:p>
        </p:txBody>
      </p:sp>
      <p:sp>
        <p:nvSpPr>
          <p:cNvPr id="16" name="Rectangle 2"/>
          <p:cNvSpPr txBox="1">
            <a:spLocks noChangeArrowheads="1"/>
          </p:cNvSpPr>
          <p:nvPr/>
        </p:nvSpPr>
        <p:spPr bwMode="auto">
          <a:xfrm>
            <a:off x="0" y="0"/>
            <a:ext cx="9144000" cy="4572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2000" kern="0" cap="small" spc="100" dirty="0" smtClean="0">
                <a:effectLst>
                  <a:outerShdw blurRad="38100" dist="38100" dir="2700000" algn="tl">
                    <a:srgbClr val="000000">
                      <a:alpha val="43137"/>
                    </a:srgbClr>
                  </a:outerShdw>
                </a:effectLst>
                <a:latin typeface="Cambria" pitchFamily="18" charset="0"/>
              </a:rPr>
              <a:t>FY16 Requirement F&amp;CS-1  </a:t>
            </a:r>
            <a:r>
              <a:rPr lang="en-US" sz="2000" kern="0" cap="small" spc="100" dirty="0" smtClean="0">
                <a:solidFill>
                  <a:srgbClr val="800000"/>
                </a:solidFill>
                <a:effectLst>
                  <a:outerShdw blurRad="38100" dist="38100" dir="2700000" algn="tl">
                    <a:srgbClr val="000000">
                      <a:alpha val="43137"/>
                    </a:srgbClr>
                  </a:outerShdw>
                </a:effectLst>
                <a:latin typeface="Cambria" pitchFamily="18" charset="0"/>
              </a:rPr>
              <a:t>Evacuation Analytical Tools</a:t>
            </a:r>
          </a:p>
        </p:txBody>
      </p:sp>
    </p:spTree>
    <p:extLst>
      <p:ext uri="{BB962C8B-B14F-4D97-AF65-F5344CB8AC3E}">
        <p14:creationId xmlns:p14="http://schemas.microsoft.com/office/powerpoint/2010/main" val="2418921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ChangeArrowheads="1"/>
          </p:cNvSpPr>
          <p:nvPr/>
        </p:nvSpPr>
        <p:spPr bwMode="auto">
          <a:xfrm>
            <a:off x="76200" y="3848100"/>
            <a:ext cx="1166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Outputs</a:t>
            </a:r>
          </a:p>
        </p:txBody>
      </p:sp>
      <p:sp>
        <p:nvSpPr>
          <p:cNvPr id="21509" name="Rectangle 4"/>
          <p:cNvSpPr>
            <a:spLocks noChangeArrowheads="1"/>
          </p:cNvSpPr>
          <p:nvPr/>
        </p:nvSpPr>
        <p:spPr bwMode="auto">
          <a:xfrm>
            <a:off x="4724400" y="4572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Outcomes &amp; Implementation Plan</a:t>
            </a:r>
          </a:p>
        </p:txBody>
      </p:sp>
      <p:sp>
        <p:nvSpPr>
          <p:cNvPr id="21510" name="Rectangle 5"/>
          <p:cNvSpPr>
            <a:spLocks noChangeArrowheads="1"/>
          </p:cNvSpPr>
          <p:nvPr/>
        </p:nvSpPr>
        <p:spPr bwMode="auto">
          <a:xfrm>
            <a:off x="152400" y="4572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Research Requirement</a:t>
            </a:r>
            <a:endParaRPr lang="en-US" altLang="en-US" sz="1200" u="sng" dirty="0">
              <a:latin typeface="Calibri" pitchFamily="34" charset="0"/>
            </a:endParaRPr>
          </a:p>
        </p:txBody>
      </p:sp>
      <p:sp>
        <p:nvSpPr>
          <p:cNvPr id="21511" name="Rectangle 6"/>
          <p:cNvSpPr>
            <a:spLocks noChangeArrowheads="1"/>
          </p:cNvSpPr>
          <p:nvPr/>
        </p:nvSpPr>
        <p:spPr bwMode="auto">
          <a:xfrm>
            <a:off x="4724400" y="4876800"/>
            <a:ext cx="167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smtClean="0">
                <a:latin typeface="Calibri" pitchFamily="34" charset="0"/>
              </a:rPr>
              <a:t>Contracts</a:t>
            </a:r>
            <a:endParaRPr lang="en-US" altLang="en-US" sz="1800" b="1" dirty="0">
              <a:latin typeface="Calibri" pitchFamily="34" charset="0"/>
            </a:endParaRPr>
          </a:p>
        </p:txBody>
      </p:sp>
      <p:sp>
        <p:nvSpPr>
          <p:cNvPr id="21512" name="Line 7"/>
          <p:cNvSpPr>
            <a:spLocks noChangeShapeType="1"/>
          </p:cNvSpPr>
          <p:nvPr/>
        </p:nvSpPr>
        <p:spPr bwMode="auto">
          <a:xfrm>
            <a:off x="4670425" y="742950"/>
            <a:ext cx="0" cy="5845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8"/>
          <p:cNvSpPr>
            <a:spLocks noChangeShapeType="1"/>
          </p:cNvSpPr>
          <p:nvPr/>
        </p:nvSpPr>
        <p:spPr bwMode="auto">
          <a:xfrm>
            <a:off x="0" y="3810000"/>
            <a:ext cx="4670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44169" name="Group 105"/>
          <p:cNvGraphicFramePr>
            <a:graphicFrameLocks noGrp="1"/>
          </p:cNvGraphicFramePr>
          <p:nvPr>
            <p:ph idx="1"/>
            <p:extLst>
              <p:ext uri="{D42A27DB-BD31-4B8C-83A1-F6EECF244321}">
                <p14:modId xmlns:p14="http://schemas.microsoft.com/office/powerpoint/2010/main" val="2474139758"/>
              </p:ext>
            </p:extLst>
          </p:nvPr>
        </p:nvGraphicFramePr>
        <p:xfrm>
          <a:off x="5061743" y="5485765"/>
          <a:ext cx="3592513" cy="793750"/>
        </p:xfrm>
        <a:graphic>
          <a:graphicData uri="http://schemas.openxmlformats.org/drawingml/2006/table">
            <a:tbl>
              <a:tblPr/>
              <a:tblGrid>
                <a:gridCol w="719138"/>
                <a:gridCol w="717550"/>
                <a:gridCol w="719137"/>
                <a:gridCol w="717550"/>
                <a:gridCol w="719138"/>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FY12</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FY13</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FY14</a:t>
                      </a:r>
                      <a:endParaRPr kumimoji="0" lang="en-US" sz="2400" b="0" i="0" u="none" strike="noStrike" cap="none" normalizeH="0" baseline="0" dirty="0" smtClean="0">
                        <a:ln>
                          <a:noFill/>
                        </a:ln>
                        <a:solidFill>
                          <a:srgbClr val="A5002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FY15</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FY16</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$400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TBD</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$1.4 M</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21537" name="Line 8"/>
          <p:cNvSpPr>
            <a:spLocks noChangeShapeType="1"/>
          </p:cNvSpPr>
          <p:nvPr/>
        </p:nvSpPr>
        <p:spPr bwMode="auto">
          <a:xfrm>
            <a:off x="4670425" y="4870906"/>
            <a:ext cx="4473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Rectangle 12"/>
          <p:cNvSpPr>
            <a:spLocks noChangeArrowheads="1"/>
          </p:cNvSpPr>
          <p:nvPr/>
        </p:nvSpPr>
        <p:spPr bwMode="auto">
          <a:xfrm>
            <a:off x="4724400" y="815876"/>
            <a:ext cx="4343400"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1400" dirty="0" smtClean="0">
                <a:latin typeface="Calibri" pitchFamily="34" charset="0"/>
              </a:rPr>
              <a:t>Results from this research will  provide the technical basis for development of Special Conditions and an Issue Paper template for certification of obliquely oriented seats. </a:t>
            </a:r>
            <a:endParaRPr lang="en-US" sz="1400" dirty="0" smtClean="0">
              <a:latin typeface="Calibri" pitchFamily="34" charset="0"/>
              <a:cs typeface="+mn-cs"/>
            </a:endParaRPr>
          </a:p>
        </p:txBody>
      </p:sp>
      <p:sp>
        <p:nvSpPr>
          <p:cNvPr id="18" name="Rectangle 19"/>
          <p:cNvSpPr>
            <a:spLocks noChangeArrowheads="1"/>
          </p:cNvSpPr>
          <p:nvPr/>
        </p:nvSpPr>
        <p:spPr bwMode="auto">
          <a:xfrm>
            <a:off x="4756944" y="2133601"/>
            <a:ext cx="428228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1400" u="sng" dirty="0" smtClean="0">
                <a:latin typeface="Calibri" pitchFamily="34" charset="0"/>
                <a:cs typeface="+mn-cs"/>
              </a:rPr>
              <a:t>Implementation</a:t>
            </a:r>
            <a:r>
              <a:rPr lang="en-US" sz="1400" dirty="0" smtClean="0">
                <a:latin typeface="Calibri" pitchFamily="34" charset="0"/>
                <a:cs typeface="+mn-cs"/>
              </a:rPr>
              <a:t>:  2015 – 2016</a:t>
            </a:r>
            <a:endParaRPr lang="en-US" sz="1400" u="sng" dirty="0" smtClean="0">
              <a:latin typeface="Calibri" pitchFamily="34" charset="0"/>
              <a:cs typeface="+mn-cs"/>
            </a:endParaRPr>
          </a:p>
          <a:p>
            <a:pPr>
              <a:spcBef>
                <a:spcPct val="50000"/>
              </a:spcBef>
              <a:defRPr/>
            </a:pPr>
            <a:r>
              <a:rPr lang="en-US" sz="1400" u="sng" dirty="0" smtClean="0">
                <a:latin typeface="Calibri" pitchFamily="34" charset="0"/>
              </a:rPr>
              <a:t>Sponsor</a:t>
            </a:r>
            <a:r>
              <a:rPr lang="en-US" sz="1400" dirty="0">
                <a:latin typeface="Calibri" pitchFamily="34" charset="0"/>
              </a:rPr>
              <a:t>:  </a:t>
            </a:r>
            <a:r>
              <a:rPr lang="en-US" sz="1400" dirty="0" smtClean="0">
                <a:latin typeface="Calibri" pitchFamily="34" charset="0"/>
              </a:rPr>
              <a:t>ANM-115</a:t>
            </a:r>
            <a:endParaRPr lang="en-US" sz="1400" dirty="0">
              <a:latin typeface="Calibri" pitchFamily="34" charset="0"/>
            </a:endParaRPr>
          </a:p>
          <a:p>
            <a:pPr>
              <a:spcBef>
                <a:spcPct val="50000"/>
              </a:spcBef>
              <a:defRPr/>
            </a:pPr>
            <a:r>
              <a:rPr lang="en-US" sz="1400" u="sng" dirty="0">
                <a:latin typeface="Calibri" pitchFamily="34" charset="0"/>
              </a:rPr>
              <a:t>Stakeholders</a:t>
            </a:r>
            <a:r>
              <a:rPr lang="en-US" sz="1400" dirty="0">
                <a:latin typeface="Calibri" pitchFamily="34" charset="0"/>
              </a:rPr>
              <a:t>:  AAM, </a:t>
            </a:r>
            <a:r>
              <a:rPr lang="en-US" sz="1400" dirty="0" smtClean="0">
                <a:latin typeface="Calibri" pitchFamily="34" charset="0"/>
              </a:rPr>
              <a:t>AIR-100, ANM-115</a:t>
            </a:r>
            <a:endParaRPr lang="en-US" sz="1400" dirty="0">
              <a:latin typeface="Calibri" pitchFamily="34" charset="0"/>
            </a:endParaRPr>
          </a:p>
          <a:p>
            <a:pPr>
              <a:spcBef>
                <a:spcPct val="50000"/>
              </a:spcBef>
              <a:defRPr/>
            </a:pPr>
            <a:r>
              <a:rPr lang="en-US" sz="1400" u="sng" dirty="0">
                <a:latin typeface="Calibri" pitchFamily="34" charset="0"/>
              </a:rPr>
              <a:t>Performers</a:t>
            </a:r>
            <a:r>
              <a:rPr lang="en-US" sz="1400" dirty="0">
                <a:latin typeface="Calibri" pitchFamily="34" charset="0"/>
              </a:rPr>
              <a:t>:  CAMI In-house </a:t>
            </a:r>
            <a:r>
              <a:rPr lang="en-US" sz="1400" dirty="0" smtClean="0">
                <a:latin typeface="Calibri" pitchFamily="34" charset="0"/>
              </a:rPr>
              <a:t>personnel – Biodynamics </a:t>
            </a:r>
            <a:r>
              <a:rPr lang="en-US" sz="1400" dirty="0">
                <a:latin typeface="Calibri" pitchFamily="34" charset="0"/>
              </a:rPr>
              <a:t>Research </a:t>
            </a:r>
            <a:r>
              <a:rPr lang="en-US" sz="1400" dirty="0" smtClean="0">
                <a:latin typeface="Calibri" pitchFamily="34" charset="0"/>
              </a:rPr>
              <a:t>Team (AAM-630), Medical College of Wisconsin, Academia TBD</a:t>
            </a:r>
            <a:endParaRPr lang="en-US" sz="1400" dirty="0">
              <a:latin typeface="Calibri" pitchFamily="34" charset="0"/>
            </a:endParaRPr>
          </a:p>
          <a:p>
            <a:pPr>
              <a:spcBef>
                <a:spcPct val="50000"/>
              </a:spcBef>
              <a:defRPr/>
            </a:pPr>
            <a:r>
              <a:rPr lang="en-US" sz="1400" u="sng" dirty="0" smtClean="0">
                <a:latin typeface="Calibri" pitchFamily="34" charset="0"/>
                <a:cs typeface="+mn-cs"/>
              </a:rPr>
              <a:t>Products</a:t>
            </a:r>
            <a:r>
              <a:rPr lang="en-US" sz="1400" dirty="0" smtClean="0">
                <a:latin typeface="Calibri" pitchFamily="34" charset="0"/>
                <a:cs typeface="+mn-cs"/>
              </a:rPr>
              <a:t>: 2 Reports: Injury Mechanisms and Thresholds; Injury Criteria for use with ATD’s or </a:t>
            </a:r>
            <a:r>
              <a:rPr lang="en-US" sz="1400" dirty="0" err="1" smtClean="0">
                <a:latin typeface="Calibri" pitchFamily="34" charset="0"/>
                <a:cs typeface="+mn-cs"/>
              </a:rPr>
              <a:t>vATD’s</a:t>
            </a:r>
            <a:endParaRPr lang="en-US" sz="1400" dirty="0">
              <a:latin typeface="Calibri" pitchFamily="34" charset="0"/>
              <a:cs typeface="+mn-cs"/>
            </a:endParaRPr>
          </a:p>
        </p:txBody>
      </p:sp>
      <p:sp>
        <p:nvSpPr>
          <p:cNvPr id="19" name="Rectangle 2"/>
          <p:cNvSpPr txBox="1">
            <a:spLocks noChangeArrowheads="1"/>
          </p:cNvSpPr>
          <p:nvPr/>
        </p:nvSpPr>
        <p:spPr bwMode="auto">
          <a:xfrm>
            <a:off x="0" y="0"/>
            <a:ext cx="9144000" cy="4572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2000" kern="0" cap="small" spc="100" dirty="0" smtClean="0">
                <a:effectLst>
                  <a:outerShdw blurRad="38100" dist="38100" dir="2700000" algn="tl">
                    <a:srgbClr val="000000">
                      <a:alpha val="43137"/>
                    </a:srgbClr>
                  </a:outerShdw>
                </a:effectLst>
                <a:latin typeface="Cambria" pitchFamily="18" charset="0"/>
              </a:rPr>
              <a:t>FY16 Requirement F&amp;CS-3  </a:t>
            </a:r>
            <a:r>
              <a:rPr lang="en-US" sz="2000" kern="0" cap="small" spc="100" dirty="0" smtClean="0">
                <a:solidFill>
                  <a:srgbClr val="800000"/>
                </a:solidFill>
                <a:effectLst>
                  <a:outerShdw blurRad="38100" dist="38100" dir="2700000" algn="tl">
                    <a:srgbClr val="000000">
                      <a:alpha val="43137"/>
                    </a:srgbClr>
                  </a:outerShdw>
                </a:effectLst>
                <a:latin typeface="Cambria" pitchFamily="18" charset="0"/>
              </a:rPr>
              <a:t>Injury Criteria for Oblique Seats</a:t>
            </a:r>
          </a:p>
        </p:txBody>
      </p:sp>
      <p:sp>
        <p:nvSpPr>
          <p:cNvPr id="20" name="Rectangle 12"/>
          <p:cNvSpPr>
            <a:spLocks noChangeArrowheads="1"/>
          </p:cNvSpPr>
          <p:nvPr/>
        </p:nvSpPr>
        <p:spPr bwMode="auto">
          <a:xfrm>
            <a:off x="57945" y="4261753"/>
            <a:ext cx="4514056" cy="2139047"/>
          </a:xfrm>
          <a:prstGeom prst="rect">
            <a:avLst/>
          </a:prstGeom>
          <a:noFill/>
          <a:ln>
            <a:noFill/>
          </a:ln>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228600" indent="-228600" eaLnBrk="1" hangingPunct="1">
              <a:spcBef>
                <a:spcPct val="50000"/>
              </a:spcBef>
              <a:buAutoNum type="arabicPeriod"/>
            </a:pPr>
            <a:r>
              <a:rPr lang="en-US" altLang="en-US" sz="1400" dirty="0" smtClean="0">
                <a:latin typeface="Calibri" pitchFamily="34" charset="0"/>
              </a:rPr>
              <a:t>Identification of the unique </a:t>
            </a:r>
            <a:r>
              <a:rPr lang="en-US" altLang="en-US" sz="1400" b="1" dirty="0" smtClean="0">
                <a:latin typeface="Calibri" pitchFamily="34" charset="0"/>
              </a:rPr>
              <a:t>injury risks</a:t>
            </a:r>
            <a:r>
              <a:rPr lang="en-US" altLang="en-US" sz="1400" dirty="0" smtClean="0">
                <a:latin typeface="Calibri" pitchFamily="34" charset="0"/>
              </a:rPr>
              <a:t> posed by oblique seats. </a:t>
            </a:r>
          </a:p>
          <a:p>
            <a:pPr marL="228600" indent="-228600" eaLnBrk="1" hangingPunct="1">
              <a:spcBef>
                <a:spcPct val="50000"/>
              </a:spcBef>
              <a:buAutoNum type="arabicPeriod"/>
            </a:pPr>
            <a:r>
              <a:rPr lang="en-US" altLang="en-US" sz="1400" b="1" dirty="0" smtClean="0">
                <a:latin typeface="Calibri" pitchFamily="34" charset="0"/>
              </a:rPr>
              <a:t>Injury criteria</a:t>
            </a:r>
            <a:r>
              <a:rPr lang="en-US" altLang="en-US" sz="1400" dirty="0" smtClean="0">
                <a:latin typeface="Calibri" pitchFamily="34" charset="0"/>
              </a:rPr>
              <a:t> for use with ATDs or virtual ATDs (</a:t>
            </a:r>
            <a:r>
              <a:rPr lang="en-US" altLang="en-US" sz="1400" dirty="0" err="1" smtClean="0">
                <a:latin typeface="Calibri" pitchFamily="34" charset="0"/>
              </a:rPr>
              <a:t>vATD</a:t>
            </a:r>
            <a:r>
              <a:rPr lang="en-US" altLang="en-US" sz="1400" dirty="0" smtClean="0">
                <a:latin typeface="Calibri" pitchFamily="34" charset="0"/>
              </a:rPr>
              <a:t>) that can predict the potential oblique seat injuries.</a:t>
            </a:r>
          </a:p>
          <a:p>
            <a:pPr marL="228600" indent="-228600" eaLnBrk="1" hangingPunct="1">
              <a:spcBef>
                <a:spcPct val="50000"/>
              </a:spcBef>
              <a:buAutoNum type="arabicPeriod"/>
            </a:pPr>
            <a:r>
              <a:rPr lang="en-US" altLang="en-US" sz="1400" dirty="0" smtClean="0">
                <a:latin typeface="Calibri" pitchFamily="34" charset="0"/>
              </a:rPr>
              <a:t>Advanced </a:t>
            </a:r>
            <a:r>
              <a:rPr lang="en-US" altLang="en-US" sz="1400" b="1" dirty="0" smtClean="0">
                <a:latin typeface="Calibri" pitchFamily="34" charset="0"/>
              </a:rPr>
              <a:t>occupant models</a:t>
            </a:r>
            <a:r>
              <a:rPr lang="en-US" altLang="en-US" sz="1400" dirty="0" smtClean="0">
                <a:latin typeface="Calibri" pitchFamily="34" charset="0"/>
              </a:rPr>
              <a:t> suitable for determining injury risk for all impact vectors. </a:t>
            </a:r>
          </a:p>
          <a:p>
            <a:pPr marL="228600" indent="-228600" eaLnBrk="1" hangingPunct="1">
              <a:spcBef>
                <a:spcPct val="50000"/>
              </a:spcBef>
              <a:buAutoNum type="arabicPeriod"/>
            </a:pPr>
            <a:r>
              <a:rPr lang="en-US" altLang="en-US" sz="1400" b="1" dirty="0" err="1" smtClean="0">
                <a:latin typeface="Calibri" pitchFamily="34" charset="0"/>
              </a:rPr>
              <a:t>vATD’s</a:t>
            </a:r>
            <a:r>
              <a:rPr lang="en-US" altLang="en-US" sz="1400" b="1" dirty="0" smtClean="0">
                <a:latin typeface="Calibri" pitchFamily="34" charset="0"/>
              </a:rPr>
              <a:t> capable of measuring injury criteria</a:t>
            </a:r>
            <a:r>
              <a:rPr lang="en-US" altLang="en-US" sz="1400" dirty="0" smtClean="0">
                <a:latin typeface="Calibri" pitchFamily="34" charset="0"/>
              </a:rPr>
              <a:t> relevant for all expected impact vectors. </a:t>
            </a:r>
          </a:p>
        </p:txBody>
      </p:sp>
      <p:sp>
        <p:nvSpPr>
          <p:cNvPr id="16" name="Rectangle 127"/>
          <p:cNvSpPr>
            <a:spLocks noChangeArrowheads="1"/>
          </p:cNvSpPr>
          <p:nvPr/>
        </p:nvSpPr>
        <p:spPr bwMode="auto">
          <a:xfrm>
            <a:off x="0" y="762000"/>
            <a:ext cx="4670425"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1400" dirty="0" smtClean="0">
                <a:latin typeface="Calibri" pitchFamily="34" charset="0"/>
                <a:ea typeface="ＭＳ Ｐゴシック" pitchFamily="-65" charset="-128"/>
                <a:cs typeface="+mn-cs"/>
              </a:rPr>
              <a:t>Develop a means to assure that occupants of obliquely oriented seats are afforded the same level of protection currently provided to occupants of conventional seats. </a:t>
            </a:r>
          </a:p>
          <a:p>
            <a:pPr marL="228600" indent="-228600">
              <a:spcBef>
                <a:spcPct val="50000"/>
              </a:spcBef>
              <a:buFont typeface="+mj-lt"/>
              <a:buAutoNum type="arabicPeriod"/>
              <a:defRPr/>
            </a:pPr>
            <a:r>
              <a:rPr lang="en-US" sz="1400" dirty="0" smtClean="0">
                <a:latin typeface="Calibri" pitchFamily="34" charset="0"/>
                <a:ea typeface="ＭＳ Ｐゴシック" pitchFamily="-65" charset="-128"/>
                <a:cs typeface="+mn-cs"/>
              </a:rPr>
              <a:t>Determine the injury mechanisms and human impact tolerance levels and methods of predicting occupant injuries in obliquely facing seats during a survivable crash. </a:t>
            </a:r>
          </a:p>
          <a:p>
            <a:pPr marL="228600" indent="-228600">
              <a:spcBef>
                <a:spcPct val="50000"/>
              </a:spcBef>
              <a:buFont typeface="+mj-lt"/>
              <a:buAutoNum type="arabicPeriod"/>
              <a:defRPr/>
            </a:pPr>
            <a:r>
              <a:rPr lang="en-US" sz="1400" dirty="0" smtClean="0">
                <a:latin typeface="Calibri" pitchFamily="34" charset="0"/>
                <a:ea typeface="ＭＳ Ｐゴシック" pitchFamily="-65" charset="-128"/>
                <a:cs typeface="+mn-cs"/>
              </a:rPr>
              <a:t>Develop techniques to use advanced occupant models to accurately simulate human response to impact and predict potential injuries for all impact vectors and occupant sizes. </a:t>
            </a:r>
            <a:endParaRPr lang="en-US" sz="1400" dirty="0">
              <a:latin typeface="Calibri" pitchFamily="34" charset="0"/>
              <a:ea typeface="ＭＳ Ｐゴシック" pitchFamily="-65" charset="-128"/>
              <a:cs typeface="+mn-cs"/>
            </a:endParaRPr>
          </a:p>
          <a:p>
            <a:pPr marL="228600" indent="-228600">
              <a:spcBef>
                <a:spcPct val="50000"/>
              </a:spcBef>
              <a:buFont typeface="+mj-lt"/>
              <a:buAutoNum type="arabicPeriod"/>
              <a:defRPr/>
            </a:pPr>
            <a:r>
              <a:rPr lang="en-US" sz="1400" dirty="0" smtClean="0">
                <a:latin typeface="Calibri" pitchFamily="34" charset="0"/>
                <a:ea typeface="ＭＳ Ｐゴシック" pitchFamily="-65" charset="-128"/>
                <a:cs typeface="+mn-cs"/>
              </a:rPr>
              <a:t>Determine equivalent Anthropomorphic Test Devices for certification testing of all orientations and test configurations.</a:t>
            </a:r>
            <a:endParaRPr lang="en-US" sz="1400" dirty="0">
              <a:latin typeface="Calibri" pitchFamily="34" charset="0"/>
              <a:ea typeface="ＭＳ Ｐゴシック" pitchFamily="-65" charset="-128"/>
              <a:cs typeface="+mn-cs"/>
            </a:endParaRPr>
          </a:p>
        </p:txBody>
      </p:sp>
    </p:spTree>
    <p:extLst>
      <p:ext uri="{BB962C8B-B14F-4D97-AF65-F5344CB8AC3E}">
        <p14:creationId xmlns:p14="http://schemas.microsoft.com/office/powerpoint/2010/main" val="3269608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ChangeArrowheads="1"/>
          </p:cNvSpPr>
          <p:nvPr/>
        </p:nvSpPr>
        <p:spPr bwMode="auto">
          <a:xfrm>
            <a:off x="171450" y="4610100"/>
            <a:ext cx="1166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Outputs</a:t>
            </a:r>
          </a:p>
        </p:txBody>
      </p:sp>
      <p:sp>
        <p:nvSpPr>
          <p:cNvPr id="21509" name="Rectangle 4"/>
          <p:cNvSpPr>
            <a:spLocks noChangeArrowheads="1"/>
          </p:cNvSpPr>
          <p:nvPr/>
        </p:nvSpPr>
        <p:spPr bwMode="auto">
          <a:xfrm>
            <a:off x="4724400" y="7620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Outcomes &amp; Implementation Plan</a:t>
            </a:r>
          </a:p>
        </p:txBody>
      </p:sp>
      <p:sp>
        <p:nvSpPr>
          <p:cNvPr id="21510" name="Rectangle 5"/>
          <p:cNvSpPr>
            <a:spLocks noChangeArrowheads="1"/>
          </p:cNvSpPr>
          <p:nvPr/>
        </p:nvSpPr>
        <p:spPr bwMode="auto">
          <a:xfrm>
            <a:off x="152400" y="7620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Research Requirement</a:t>
            </a:r>
            <a:endParaRPr lang="en-US" altLang="en-US" sz="1200" u="sng" dirty="0">
              <a:latin typeface="Calibri" pitchFamily="34" charset="0"/>
            </a:endParaRPr>
          </a:p>
        </p:txBody>
      </p:sp>
      <p:sp>
        <p:nvSpPr>
          <p:cNvPr id="21511" name="Rectangle 6"/>
          <p:cNvSpPr>
            <a:spLocks noChangeArrowheads="1"/>
          </p:cNvSpPr>
          <p:nvPr/>
        </p:nvSpPr>
        <p:spPr bwMode="auto">
          <a:xfrm>
            <a:off x="4724400" y="4876800"/>
            <a:ext cx="2590800" cy="32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smtClean="0">
                <a:latin typeface="Calibri" pitchFamily="34" charset="0"/>
              </a:rPr>
              <a:t>Contracts </a:t>
            </a:r>
            <a:endParaRPr lang="en-US" altLang="en-US" sz="1800" b="1" dirty="0">
              <a:latin typeface="Calibri" pitchFamily="34" charset="0"/>
            </a:endParaRPr>
          </a:p>
        </p:txBody>
      </p:sp>
      <p:sp>
        <p:nvSpPr>
          <p:cNvPr id="21512" name="Line 7"/>
          <p:cNvSpPr>
            <a:spLocks noChangeShapeType="1"/>
          </p:cNvSpPr>
          <p:nvPr/>
        </p:nvSpPr>
        <p:spPr bwMode="auto">
          <a:xfrm>
            <a:off x="4670425" y="742950"/>
            <a:ext cx="0" cy="5845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8"/>
          <p:cNvSpPr>
            <a:spLocks noChangeShapeType="1"/>
          </p:cNvSpPr>
          <p:nvPr/>
        </p:nvSpPr>
        <p:spPr bwMode="auto">
          <a:xfrm>
            <a:off x="-1" y="4572000"/>
            <a:ext cx="4670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44169" name="Group 105"/>
          <p:cNvGraphicFramePr>
            <a:graphicFrameLocks noGrp="1"/>
          </p:cNvGraphicFramePr>
          <p:nvPr>
            <p:ph idx="1"/>
            <p:extLst>
              <p:ext uri="{D42A27DB-BD31-4B8C-83A1-F6EECF244321}">
                <p14:modId xmlns:p14="http://schemas.microsoft.com/office/powerpoint/2010/main" val="1074561122"/>
              </p:ext>
            </p:extLst>
          </p:nvPr>
        </p:nvGraphicFramePr>
        <p:xfrm>
          <a:off x="5061743" y="5485765"/>
          <a:ext cx="3592513" cy="793750"/>
        </p:xfrm>
        <a:graphic>
          <a:graphicData uri="http://schemas.openxmlformats.org/drawingml/2006/table">
            <a:tbl>
              <a:tblPr/>
              <a:tblGrid>
                <a:gridCol w="719138"/>
                <a:gridCol w="717550"/>
                <a:gridCol w="719137"/>
                <a:gridCol w="717550"/>
                <a:gridCol w="719138"/>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FY12</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FY13</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FY14</a:t>
                      </a:r>
                      <a:endParaRPr kumimoji="0" lang="en-US" sz="2400" b="0" i="0" u="none" strike="noStrike" cap="none" normalizeH="0" baseline="0" dirty="0" smtClean="0">
                        <a:ln>
                          <a:noFill/>
                        </a:ln>
                        <a:solidFill>
                          <a:srgbClr val="A5002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FY15</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FY16</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$350 K</a:t>
                      </a:r>
                      <a:endParaRPr kumimoji="0" lang="en-US" sz="24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21537" name="Line 8"/>
          <p:cNvSpPr>
            <a:spLocks noChangeShapeType="1"/>
          </p:cNvSpPr>
          <p:nvPr/>
        </p:nvSpPr>
        <p:spPr bwMode="auto">
          <a:xfrm>
            <a:off x="4670425" y="4800600"/>
            <a:ext cx="4473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Rectangle 12"/>
          <p:cNvSpPr>
            <a:spLocks noChangeArrowheads="1"/>
          </p:cNvSpPr>
          <p:nvPr/>
        </p:nvSpPr>
        <p:spPr bwMode="auto">
          <a:xfrm>
            <a:off x="4724400" y="1143000"/>
            <a:ext cx="4267200" cy="11695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1400" dirty="0" smtClean="0">
                <a:latin typeface="Calibri" pitchFamily="34" charset="0"/>
              </a:rPr>
              <a:t>Results from this research when completed will  provide the technical basis for development of a Notice of Proposed Rule Making (NPRM). Interim phases may yield information that is suitable for policy/guidance under the current rules. </a:t>
            </a:r>
            <a:endParaRPr lang="en-US" sz="1400" dirty="0" smtClean="0">
              <a:latin typeface="Calibri" pitchFamily="34" charset="0"/>
              <a:cs typeface="+mn-cs"/>
            </a:endParaRPr>
          </a:p>
        </p:txBody>
      </p:sp>
      <p:sp>
        <p:nvSpPr>
          <p:cNvPr id="18" name="Rectangle 19"/>
          <p:cNvSpPr>
            <a:spLocks noChangeArrowheads="1"/>
          </p:cNvSpPr>
          <p:nvPr/>
        </p:nvSpPr>
        <p:spPr bwMode="auto">
          <a:xfrm>
            <a:off x="4774997" y="2438400"/>
            <a:ext cx="421660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1400" u="sng" dirty="0" smtClean="0">
                <a:latin typeface="Calibri" pitchFamily="34" charset="0"/>
                <a:cs typeface="+mn-cs"/>
              </a:rPr>
              <a:t>Implementation</a:t>
            </a:r>
            <a:r>
              <a:rPr lang="en-US" sz="1400" dirty="0" smtClean="0">
                <a:latin typeface="Calibri" pitchFamily="34" charset="0"/>
                <a:cs typeface="+mn-cs"/>
              </a:rPr>
              <a:t>:  2016 - 2018</a:t>
            </a:r>
            <a:endParaRPr lang="en-US" sz="1400" u="sng" dirty="0" smtClean="0">
              <a:latin typeface="Calibri" pitchFamily="34" charset="0"/>
              <a:cs typeface="+mn-cs"/>
            </a:endParaRPr>
          </a:p>
          <a:p>
            <a:pPr>
              <a:spcBef>
                <a:spcPct val="50000"/>
              </a:spcBef>
              <a:defRPr/>
            </a:pPr>
            <a:r>
              <a:rPr lang="en-US" sz="1400" u="sng" dirty="0" smtClean="0">
                <a:latin typeface="Calibri" pitchFamily="34" charset="0"/>
              </a:rPr>
              <a:t>Sponsor</a:t>
            </a:r>
            <a:r>
              <a:rPr lang="en-US" sz="1400" dirty="0">
                <a:latin typeface="Calibri" pitchFamily="34" charset="0"/>
              </a:rPr>
              <a:t>:  </a:t>
            </a:r>
            <a:r>
              <a:rPr lang="en-US" sz="1400" dirty="0" smtClean="0">
                <a:latin typeface="Calibri" pitchFamily="34" charset="0"/>
              </a:rPr>
              <a:t>ANM-115</a:t>
            </a:r>
            <a:endParaRPr lang="en-US" sz="1400" dirty="0">
              <a:latin typeface="Calibri" pitchFamily="34" charset="0"/>
            </a:endParaRPr>
          </a:p>
          <a:p>
            <a:pPr>
              <a:spcBef>
                <a:spcPct val="50000"/>
              </a:spcBef>
              <a:defRPr/>
            </a:pPr>
            <a:r>
              <a:rPr lang="en-US" sz="1400" u="sng" dirty="0">
                <a:latin typeface="Calibri" pitchFamily="34" charset="0"/>
              </a:rPr>
              <a:t>Stakeholders</a:t>
            </a:r>
            <a:r>
              <a:rPr lang="en-US" sz="1400" dirty="0">
                <a:latin typeface="Calibri" pitchFamily="34" charset="0"/>
              </a:rPr>
              <a:t>:  AAM, </a:t>
            </a:r>
            <a:r>
              <a:rPr lang="en-US" sz="1400" dirty="0" smtClean="0">
                <a:latin typeface="Calibri" pitchFamily="34" charset="0"/>
              </a:rPr>
              <a:t>AIR-100, ANM-115</a:t>
            </a:r>
            <a:endParaRPr lang="en-US" sz="1400" dirty="0">
              <a:latin typeface="Calibri" pitchFamily="34" charset="0"/>
            </a:endParaRPr>
          </a:p>
          <a:p>
            <a:pPr>
              <a:spcBef>
                <a:spcPct val="50000"/>
              </a:spcBef>
              <a:defRPr/>
            </a:pPr>
            <a:r>
              <a:rPr lang="en-US" sz="1400" u="sng" dirty="0">
                <a:latin typeface="Calibri" pitchFamily="34" charset="0"/>
              </a:rPr>
              <a:t>Performers</a:t>
            </a:r>
            <a:r>
              <a:rPr lang="en-US" sz="1400" dirty="0">
                <a:latin typeface="Calibri" pitchFamily="34" charset="0"/>
              </a:rPr>
              <a:t>:  CAMI In-house </a:t>
            </a:r>
            <a:r>
              <a:rPr lang="en-US" sz="1400" dirty="0" smtClean="0">
                <a:latin typeface="Calibri" pitchFamily="34" charset="0"/>
              </a:rPr>
              <a:t>personnel – Biodynamics </a:t>
            </a:r>
            <a:r>
              <a:rPr lang="en-US" sz="1400" dirty="0">
                <a:latin typeface="Calibri" pitchFamily="34" charset="0"/>
              </a:rPr>
              <a:t>Research </a:t>
            </a:r>
            <a:r>
              <a:rPr lang="en-US" sz="1400" dirty="0" smtClean="0">
                <a:latin typeface="Calibri" pitchFamily="34" charset="0"/>
              </a:rPr>
              <a:t>Team (AAM-630), Academia TBD</a:t>
            </a:r>
            <a:endParaRPr lang="en-US" sz="1400" dirty="0">
              <a:latin typeface="Calibri" pitchFamily="34" charset="0"/>
            </a:endParaRPr>
          </a:p>
          <a:p>
            <a:pPr>
              <a:spcBef>
                <a:spcPct val="50000"/>
              </a:spcBef>
              <a:defRPr/>
            </a:pPr>
            <a:r>
              <a:rPr lang="en-US" sz="1400" u="sng" dirty="0" smtClean="0">
                <a:latin typeface="Calibri" pitchFamily="34" charset="0"/>
                <a:cs typeface="+mn-cs"/>
              </a:rPr>
              <a:t>Products</a:t>
            </a:r>
            <a:r>
              <a:rPr lang="en-US" sz="1400" dirty="0" smtClean="0">
                <a:latin typeface="Calibri" pitchFamily="34" charset="0"/>
                <a:cs typeface="+mn-cs"/>
              </a:rPr>
              <a:t>: 2 Reports on injury risks, test methods, and injury criteria.  Assessment of current seating configuration level of safety</a:t>
            </a:r>
            <a:endParaRPr lang="en-US" sz="1400" dirty="0">
              <a:latin typeface="Calibri" pitchFamily="34" charset="0"/>
              <a:cs typeface="+mn-cs"/>
            </a:endParaRPr>
          </a:p>
        </p:txBody>
      </p:sp>
      <p:sp>
        <p:nvSpPr>
          <p:cNvPr id="19" name="Rectangle 2"/>
          <p:cNvSpPr txBox="1">
            <a:spLocks noChangeArrowheads="1"/>
          </p:cNvSpPr>
          <p:nvPr/>
        </p:nvSpPr>
        <p:spPr bwMode="auto">
          <a:xfrm>
            <a:off x="0" y="0"/>
            <a:ext cx="9144000" cy="74295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2000" kern="0" cap="small" spc="100" dirty="0" smtClean="0">
                <a:effectLst>
                  <a:outerShdw blurRad="38100" dist="38100" dir="2700000" algn="tl">
                    <a:srgbClr val="000000">
                      <a:alpha val="43137"/>
                    </a:srgbClr>
                  </a:outerShdw>
                </a:effectLst>
                <a:latin typeface="Cambria" pitchFamily="18" charset="0"/>
              </a:rPr>
              <a:t>FY16 Requirement F&amp;CS-4  </a:t>
            </a:r>
            <a:r>
              <a:rPr lang="en-US" sz="2000" kern="0" cap="small" spc="100" dirty="0" smtClean="0">
                <a:solidFill>
                  <a:srgbClr val="800000"/>
                </a:solidFill>
                <a:effectLst>
                  <a:outerShdw blurRad="38100" dist="38100" dir="2700000" algn="tl">
                    <a:srgbClr val="000000">
                      <a:alpha val="43137"/>
                    </a:srgbClr>
                  </a:outerShdw>
                </a:effectLst>
                <a:latin typeface="Cambria" pitchFamily="18" charset="0"/>
              </a:rPr>
              <a:t>System Level Crashworthiness Criteria and Certification Methodology</a:t>
            </a:r>
          </a:p>
        </p:txBody>
      </p:sp>
      <p:sp>
        <p:nvSpPr>
          <p:cNvPr id="20" name="Rectangle 12"/>
          <p:cNvSpPr>
            <a:spLocks noChangeArrowheads="1"/>
          </p:cNvSpPr>
          <p:nvPr/>
        </p:nvSpPr>
        <p:spPr bwMode="auto">
          <a:xfrm>
            <a:off x="142874" y="5029200"/>
            <a:ext cx="4429125" cy="1492716"/>
          </a:xfrm>
          <a:prstGeom prst="rect">
            <a:avLst/>
          </a:prstGeom>
          <a:noFill/>
          <a:ln>
            <a:noFill/>
          </a:ln>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1400" dirty="0" smtClean="0">
                <a:latin typeface="Calibri" pitchFamily="34" charset="0"/>
              </a:rPr>
              <a:t>1.  Aviation specific </a:t>
            </a:r>
            <a:r>
              <a:rPr lang="en-US" altLang="en-US" sz="1400" b="1" dirty="0" smtClean="0">
                <a:latin typeface="Calibri" pitchFamily="34" charset="0"/>
              </a:rPr>
              <a:t>injury risks</a:t>
            </a:r>
            <a:r>
              <a:rPr lang="en-US" altLang="en-US" sz="1400" dirty="0" smtClean="0">
                <a:latin typeface="Calibri" pitchFamily="34" charset="0"/>
              </a:rPr>
              <a:t>, test or simulation methods to quantify the risks, and injury </a:t>
            </a:r>
            <a:r>
              <a:rPr lang="en-US" altLang="en-US" sz="1400" b="1" dirty="0" smtClean="0">
                <a:latin typeface="Calibri" pitchFamily="34" charset="0"/>
              </a:rPr>
              <a:t>criteria</a:t>
            </a:r>
            <a:r>
              <a:rPr lang="en-US" altLang="en-US" sz="1400" dirty="0" smtClean="0">
                <a:latin typeface="Calibri" pitchFamily="34" charset="0"/>
              </a:rPr>
              <a:t> to limit the risk.</a:t>
            </a:r>
          </a:p>
          <a:p>
            <a:pPr eaLnBrk="1" hangingPunct="1">
              <a:spcBef>
                <a:spcPct val="50000"/>
              </a:spcBef>
            </a:pPr>
            <a:r>
              <a:rPr lang="en-US" altLang="en-US" sz="1400" dirty="0" smtClean="0">
                <a:latin typeface="Calibri" pitchFamily="34" charset="0"/>
              </a:rPr>
              <a:t>2.  Assessment of the </a:t>
            </a:r>
            <a:r>
              <a:rPr lang="en-US" altLang="en-US" sz="1400" b="1" dirty="0" smtClean="0">
                <a:latin typeface="Calibri" pitchFamily="34" charset="0"/>
              </a:rPr>
              <a:t>level of safety</a:t>
            </a:r>
            <a:r>
              <a:rPr lang="en-US" altLang="en-US" sz="1400" dirty="0" smtClean="0">
                <a:latin typeface="Calibri" pitchFamily="34" charset="0"/>
              </a:rPr>
              <a:t> provided by current seating configurations, as measured by the proposed injury evaluation methods and criteria. </a:t>
            </a:r>
          </a:p>
        </p:txBody>
      </p:sp>
      <p:sp>
        <p:nvSpPr>
          <p:cNvPr id="16" name="Rectangle 127"/>
          <p:cNvSpPr>
            <a:spLocks noChangeArrowheads="1"/>
          </p:cNvSpPr>
          <p:nvPr/>
        </p:nvSpPr>
        <p:spPr bwMode="auto">
          <a:xfrm>
            <a:off x="0" y="1171813"/>
            <a:ext cx="467042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1400" dirty="0" smtClean="0">
                <a:latin typeface="Calibri" pitchFamily="34" charset="0"/>
                <a:ea typeface="ＭＳ Ｐゴシック" pitchFamily="-65" charset="-128"/>
                <a:cs typeface="+mn-cs"/>
              </a:rPr>
              <a:t>Reduce injuries and fatalities during survivable aircraft crashes by ensuring that occupants of all aircraft are afforded the same level of protection currently provided regardless of seat orientation or aircraft type.  </a:t>
            </a:r>
          </a:p>
          <a:p>
            <a:pPr marL="228600" indent="-228600">
              <a:spcBef>
                <a:spcPct val="50000"/>
              </a:spcBef>
              <a:buFont typeface="+mj-lt"/>
              <a:buAutoNum type="arabicPeriod"/>
              <a:defRPr/>
            </a:pPr>
            <a:r>
              <a:rPr lang="en-US" sz="1400" dirty="0">
                <a:latin typeface="Calibri" pitchFamily="34" charset="0"/>
                <a:ea typeface="ＭＳ Ｐゴシック" pitchFamily="-65" charset="-128"/>
                <a:cs typeface="+mn-cs"/>
              </a:rPr>
              <a:t>Determine the likely impact scenarios, occupant loading and resulting injury risks for occupants of all types of </a:t>
            </a:r>
            <a:r>
              <a:rPr lang="en-US" sz="1400" dirty="0" smtClean="0">
                <a:latin typeface="Calibri" pitchFamily="34" charset="0"/>
                <a:ea typeface="ＭＳ Ｐゴシック" pitchFamily="-65" charset="-128"/>
                <a:cs typeface="+mn-cs"/>
              </a:rPr>
              <a:t>aircraft </a:t>
            </a:r>
            <a:r>
              <a:rPr lang="en-US" sz="1400" dirty="0">
                <a:latin typeface="Calibri" pitchFamily="34" charset="0"/>
                <a:ea typeface="ＭＳ Ｐゴシック" pitchFamily="-65" charset="-128"/>
                <a:cs typeface="+mn-cs"/>
              </a:rPr>
              <a:t>and seating configurations. Recommend methods to evaluate the risk and injury criteria that permits safe egress after a survivable </a:t>
            </a:r>
            <a:r>
              <a:rPr lang="en-US" sz="1400" dirty="0" smtClean="0">
                <a:latin typeface="Calibri" pitchFamily="34" charset="0"/>
                <a:ea typeface="ＭＳ Ｐゴシック" pitchFamily="-65" charset="-128"/>
                <a:cs typeface="+mn-cs"/>
              </a:rPr>
              <a:t>crash.</a:t>
            </a:r>
            <a:endParaRPr lang="en-US" sz="1400" dirty="0">
              <a:latin typeface="Calibri" pitchFamily="34" charset="0"/>
              <a:ea typeface="ＭＳ Ｐゴシック" pitchFamily="-65" charset="-128"/>
              <a:cs typeface="+mn-cs"/>
            </a:endParaRPr>
          </a:p>
          <a:p>
            <a:pPr marL="228600" indent="-228600">
              <a:spcBef>
                <a:spcPct val="50000"/>
              </a:spcBef>
              <a:buFont typeface="+mj-lt"/>
              <a:buAutoNum type="arabicPeriod"/>
              <a:defRPr/>
            </a:pPr>
            <a:r>
              <a:rPr lang="en-US" sz="1400" dirty="0">
                <a:latin typeface="Calibri" pitchFamily="34" charset="0"/>
                <a:ea typeface="ＭＳ Ｐゴシック" pitchFamily="-65" charset="-128"/>
                <a:cs typeface="+mn-cs"/>
              </a:rPr>
              <a:t>Evaluate current seating </a:t>
            </a:r>
            <a:r>
              <a:rPr lang="en-US" sz="1400" dirty="0" smtClean="0">
                <a:latin typeface="Calibri" pitchFamily="34" charset="0"/>
                <a:ea typeface="ＭＳ Ｐゴシック" pitchFamily="-65" charset="-128"/>
                <a:cs typeface="+mn-cs"/>
              </a:rPr>
              <a:t>configurations </a:t>
            </a:r>
            <a:r>
              <a:rPr lang="en-US" sz="1400" dirty="0">
                <a:latin typeface="Calibri" pitchFamily="34" charset="0"/>
                <a:ea typeface="ＭＳ Ｐゴシック" pitchFamily="-65" charset="-128"/>
                <a:cs typeface="+mn-cs"/>
              </a:rPr>
              <a:t>using proposed injury evaluation methods and criteria. This evaluation will consist of a review of </a:t>
            </a:r>
            <a:r>
              <a:rPr lang="en-US" sz="1400" dirty="0" smtClean="0">
                <a:latin typeface="Calibri" pitchFamily="34" charset="0"/>
                <a:ea typeface="ＭＳ Ｐゴシック" pitchFamily="-65" charset="-128"/>
                <a:cs typeface="+mn-cs"/>
              </a:rPr>
              <a:t>existing </a:t>
            </a:r>
            <a:r>
              <a:rPr lang="en-US" sz="1400" dirty="0">
                <a:latin typeface="Calibri" pitchFamily="34" charset="0"/>
                <a:ea typeface="ＭＳ Ｐゴシック" pitchFamily="-65" charset="-128"/>
                <a:cs typeface="+mn-cs"/>
              </a:rPr>
              <a:t>seat test data and simulations of potential crash conditions to assess the </a:t>
            </a:r>
            <a:r>
              <a:rPr lang="en-US" sz="1400" dirty="0" smtClean="0">
                <a:latin typeface="Calibri" pitchFamily="34" charset="0"/>
                <a:ea typeface="ＭＳ Ｐゴシック" pitchFamily="-65" charset="-128"/>
                <a:cs typeface="+mn-cs"/>
              </a:rPr>
              <a:t>criteria.</a:t>
            </a:r>
            <a:endParaRPr lang="en-US" sz="1400" dirty="0">
              <a:latin typeface="Calibri" pitchFamily="34" charset="0"/>
              <a:ea typeface="ＭＳ Ｐゴシック" pitchFamily="-65" charset="-128"/>
              <a:cs typeface="+mn-cs"/>
            </a:endParaRPr>
          </a:p>
        </p:txBody>
      </p:sp>
    </p:spTree>
    <p:extLst>
      <p:ext uri="{BB962C8B-B14F-4D97-AF65-F5344CB8AC3E}">
        <p14:creationId xmlns:p14="http://schemas.microsoft.com/office/powerpoint/2010/main" val="2328476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ChangeArrowheads="1"/>
          </p:cNvSpPr>
          <p:nvPr/>
        </p:nvSpPr>
        <p:spPr bwMode="auto">
          <a:xfrm>
            <a:off x="17073" y="4457700"/>
            <a:ext cx="1166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Outputs</a:t>
            </a:r>
          </a:p>
        </p:txBody>
      </p:sp>
      <p:sp>
        <p:nvSpPr>
          <p:cNvPr id="21509" name="Rectangle 4"/>
          <p:cNvSpPr>
            <a:spLocks noChangeArrowheads="1"/>
          </p:cNvSpPr>
          <p:nvPr/>
        </p:nvSpPr>
        <p:spPr bwMode="auto">
          <a:xfrm>
            <a:off x="4724400" y="4572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Outcomes &amp; Implementation Plan</a:t>
            </a:r>
          </a:p>
        </p:txBody>
      </p:sp>
      <p:sp>
        <p:nvSpPr>
          <p:cNvPr id="21510" name="Rectangle 5"/>
          <p:cNvSpPr>
            <a:spLocks noChangeArrowheads="1"/>
          </p:cNvSpPr>
          <p:nvPr/>
        </p:nvSpPr>
        <p:spPr bwMode="auto">
          <a:xfrm>
            <a:off x="152400" y="4572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a:latin typeface="Calibri" pitchFamily="34" charset="0"/>
              </a:rPr>
              <a:t>Research Requirement</a:t>
            </a:r>
            <a:endParaRPr lang="en-US" altLang="en-US" sz="1200" u="sng" dirty="0">
              <a:latin typeface="Calibri" pitchFamily="34" charset="0"/>
            </a:endParaRPr>
          </a:p>
        </p:txBody>
      </p:sp>
      <p:sp>
        <p:nvSpPr>
          <p:cNvPr id="21511" name="Rectangle 6"/>
          <p:cNvSpPr>
            <a:spLocks noChangeArrowheads="1"/>
          </p:cNvSpPr>
          <p:nvPr/>
        </p:nvSpPr>
        <p:spPr bwMode="auto">
          <a:xfrm>
            <a:off x="4735512" y="5029200"/>
            <a:ext cx="4343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pPr>
            <a:r>
              <a:rPr lang="en-US" altLang="en-US" sz="1800" b="1" u="sng" dirty="0" smtClean="0">
                <a:latin typeface="Calibri" pitchFamily="34" charset="0"/>
              </a:rPr>
              <a:t>Contracts</a:t>
            </a:r>
            <a:endParaRPr lang="en-US" altLang="en-US" sz="1800" b="1" dirty="0">
              <a:latin typeface="Calibri" pitchFamily="34" charset="0"/>
            </a:endParaRPr>
          </a:p>
        </p:txBody>
      </p:sp>
      <p:sp>
        <p:nvSpPr>
          <p:cNvPr id="21512" name="Line 7"/>
          <p:cNvSpPr>
            <a:spLocks noChangeShapeType="1"/>
          </p:cNvSpPr>
          <p:nvPr/>
        </p:nvSpPr>
        <p:spPr bwMode="auto">
          <a:xfrm>
            <a:off x="4670425" y="742950"/>
            <a:ext cx="0" cy="5845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8"/>
          <p:cNvSpPr>
            <a:spLocks noChangeShapeType="1"/>
          </p:cNvSpPr>
          <p:nvPr/>
        </p:nvSpPr>
        <p:spPr bwMode="auto">
          <a:xfrm>
            <a:off x="-15300" y="4354949"/>
            <a:ext cx="4670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44169" name="Group 105"/>
          <p:cNvGraphicFramePr>
            <a:graphicFrameLocks noGrp="1"/>
          </p:cNvGraphicFramePr>
          <p:nvPr>
            <p:ph idx="1"/>
            <p:extLst>
              <p:ext uri="{D42A27DB-BD31-4B8C-83A1-F6EECF244321}">
                <p14:modId xmlns:p14="http://schemas.microsoft.com/office/powerpoint/2010/main" val="1717024963"/>
              </p:ext>
            </p:extLst>
          </p:nvPr>
        </p:nvGraphicFramePr>
        <p:xfrm>
          <a:off x="5061743" y="5562600"/>
          <a:ext cx="3592513" cy="793750"/>
        </p:xfrm>
        <a:graphic>
          <a:graphicData uri="http://schemas.openxmlformats.org/drawingml/2006/table">
            <a:tbl>
              <a:tblPr/>
              <a:tblGrid>
                <a:gridCol w="719138"/>
                <a:gridCol w="717550"/>
                <a:gridCol w="719137"/>
                <a:gridCol w="717550"/>
                <a:gridCol w="719138"/>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FY12</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FY13</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FY14</a:t>
                      </a:r>
                      <a:endParaRPr kumimoji="0" lang="en-US" sz="2400" b="0" i="0" u="none" strike="noStrike" cap="none" normalizeH="0" baseline="0" dirty="0" smtClean="0">
                        <a:ln>
                          <a:noFill/>
                        </a:ln>
                        <a:solidFill>
                          <a:srgbClr val="A5002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FY15</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FY16</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$311 K</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 K</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 K</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 K</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$288 K</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21537" name="Line 8"/>
          <p:cNvSpPr>
            <a:spLocks noChangeShapeType="1"/>
          </p:cNvSpPr>
          <p:nvPr/>
        </p:nvSpPr>
        <p:spPr bwMode="auto">
          <a:xfrm>
            <a:off x="4670425" y="4800600"/>
            <a:ext cx="4473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Rectangle 12"/>
          <p:cNvSpPr>
            <a:spLocks noChangeArrowheads="1"/>
          </p:cNvSpPr>
          <p:nvPr/>
        </p:nvSpPr>
        <p:spPr bwMode="auto">
          <a:xfrm>
            <a:off x="4797136" y="860162"/>
            <a:ext cx="4343400" cy="22467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sz="1400" dirty="0" smtClean="0">
                <a:latin typeface="Calibri" panose="020F0502020204030204" pitchFamily="34" charset="0"/>
                <a:cs typeface="Calibri" panose="020F0502020204030204" pitchFamily="34" charset="0"/>
              </a:rPr>
              <a:t>Results </a:t>
            </a:r>
            <a:r>
              <a:rPr lang="en-US" sz="1400" dirty="0">
                <a:latin typeface="Calibri" panose="020F0502020204030204" pitchFamily="34" charset="0"/>
                <a:cs typeface="Calibri" panose="020F0502020204030204" pitchFamily="34" charset="0"/>
              </a:rPr>
              <a:t>of </a:t>
            </a:r>
            <a:r>
              <a:rPr lang="en-US" sz="1400" dirty="0" smtClean="0">
                <a:latin typeface="Calibri" panose="020F0502020204030204" pitchFamily="34" charset="0"/>
                <a:cs typeface="Calibri" panose="020F0502020204030204" pitchFamily="34" charset="0"/>
              </a:rPr>
              <a:t>studies </a:t>
            </a:r>
            <a:r>
              <a:rPr lang="en-US" sz="1400" dirty="0">
                <a:latin typeface="Calibri" panose="020F0502020204030204" pitchFamily="34" charset="0"/>
                <a:cs typeface="Calibri" panose="020F0502020204030204" pitchFamily="34" charset="0"/>
              </a:rPr>
              <a:t>and identified </a:t>
            </a:r>
            <a:r>
              <a:rPr lang="en-US" sz="1400" dirty="0" smtClean="0">
                <a:latin typeface="Calibri" panose="020F0502020204030204" pitchFamily="34" charset="0"/>
                <a:cs typeface="Calibri" panose="020F0502020204030204" pitchFamily="34" charset="0"/>
              </a:rPr>
              <a:t>equipment </a:t>
            </a:r>
            <a:r>
              <a:rPr lang="en-US" sz="1400" dirty="0">
                <a:latin typeface="Calibri" panose="020F0502020204030204" pitchFamily="34" charset="0"/>
                <a:cs typeface="Calibri" panose="020F0502020204030204" pitchFamily="34" charset="0"/>
              </a:rPr>
              <a:t>technology </a:t>
            </a:r>
            <a:r>
              <a:rPr lang="en-US" sz="1400" dirty="0" smtClean="0">
                <a:latin typeface="Calibri" panose="020F0502020204030204" pitchFamily="34" charset="0"/>
                <a:cs typeface="Calibri" panose="020F0502020204030204" pitchFamily="34" charset="0"/>
              </a:rPr>
              <a:t>to </a:t>
            </a:r>
            <a:r>
              <a:rPr lang="en-US" sz="1400" dirty="0">
                <a:latin typeface="Calibri" panose="020F0502020204030204" pitchFamily="34" charset="0"/>
                <a:cs typeface="Calibri" panose="020F0502020204030204" pitchFamily="34" charset="0"/>
              </a:rPr>
              <a:t>develop </a:t>
            </a:r>
            <a:r>
              <a:rPr lang="en-US" sz="1400" dirty="0" smtClean="0">
                <a:latin typeface="Calibri" panose="020F0502020204030204" pitchFamily="34" charset="0"/>
                <a:cs typeface="Calibri" panose="020F0502020204030204" pitchFamily="34" charset="0"/>
              </a:rPr>
              <a:t>guidance and possible </a:t>
            </a:r>
            <a:r>
              <a:rPr lang="en-US" sz="1400" dirty="0">
                <a:latin typeface="Calibri" panose="020F0502020204030204" pitchFamily="34" charset="0"/>
                <a:cs typeface="Calibri" panose="020F0502020204030204" pitchFamily="34" charset="0"/>
              </a:rPr>
              <a:t>new regulatory requirements.  </a:t>
            </a:r>
            <a:r>
              <a:rPr lang="en-US" sz="1400" dirty="0" smtClean="0">
                <a:latin typeface="Calibri" panose="020F0502020204030204" pitchFamily="34" charset="0"/>
                <a:cs typeface="Calibri" panose="020F0502020204030204" pitchFamily="34" charset="0"/>
              </a:rPr>
              <a:t>Initial </a:t>
            </a:r>
            <a:r>
              <a:rPr lang="en-US" sz="1400" dirty="0">
                <a:latin typeface="Calibri" panose="020F0502020204030204" pitchFamily="34" charset="0"/>
                <a:cs typeface="Calibri" panose="020F0502020204030204" pitchFamily="34" charset="0"/>
              </a:rPr>
              <a:t>implementation in the form of operational advice (SAFO, INFO </a:t>
            </a:r>
            <a:r>
              <a:rPr lang="en-US" sz="1400" dirty="0" smtClean="0">
                <a:latin typeface="Calibri" panose="020F0502020204030204" pitchFamily="34" charset="0"/>
                <a:cs typeface="Calibri" panose="020F0502020204030204" pitchFamily="34" charset="0"/>
              </a:rPr>
              <a:t>etc.) used </a:t>
            </a:r>
            <a:r>
              <a:rPr lang="en-US" sz="1400" dirty="0">
                <a:latin typeface="Calibri" panose="020F0502020204030204" pitchFamily="34" charset="0"/>
                <a:cs typeface="Calibri" panose="020F0502020204030204" pitchFamily="34" charset="0"/>
              </a:rPr>
              <a:t>to encourage early adoption of enhanced evacuation </a:t>
            </a:r>
            <a:r>
              <a:rPr lang="en-US" sz="1400" dirty="0" smtClean="0">
                <a:latin typeface="Calibri" panose="020F0502020204030204" pitchFamily="34" charset="0"/>
                <a:cs typeface="Calibri" panose="020F0502020204030204" pitchFamily="34" charset="0"/>
              </a:rPr>
              <a:t>systems and information. In </a:t>
            </a:r>
            <a:r>
              <a:rPr lang="en-US" sz="1400" dirty="0">
                <a:latin typeface="Calibri" panose="020F0502020204030204" pitchFamily="34" charset="0"/>
                <a:cs typeface="Calibri" panose="020F0502020204030204" pitchFamily="34" charset="0"/>
              </a:rPr>
              <a:t>FY16 </a:t>
            </a:r>
            <a:r>
              <a:rPr lang="en-US" sz="1400" dirty="0" smtClean="0">
                <a:latin typeface="Calibri" panose="020F0502020204030204" pitchFamily="34" charset="0"/>
                <a:cs typeface="Calibri" panose="020F0502020204030204" pitchFamily="34" charset="0"/>
              </a:rPr>
              <a:t>initiate </a:t>
            </a:r>
            <a:r>
              <a:rPr lang="en-US" sz="1400" dirty="0">
                <a:latin typeface="Calibri" panose="020F0502020204030204" pitchFamily="34" charset="0"/>
                <a:cs typeface="Calibri" panose="020F0502020204030204" pitchFamily="34" charset="0"/>
              </a:rPr>
              <a:t>new or amended advisory material to address improved evacuation </a:t>
            </a:r>
            <a:r>
              <a:rPr lang="en-US" sz="1400" dirty="0" smtClean="0">
                <a:latin typeface="Calibri" panose="020F0502020204030204" pitchFamily="34" charset="0"/>
                <a:cs typeface="Calibri" panose="020F0502020204030204" pitchFamily="34" charset="0"/>
              </a:rPr>
              <a:t>aids. In </a:t>
            </a:r>
            <a:r>
              <a:rPr lang="en-US" sz="1400" dirty="0">
                <a:latin typeface="Calibri" panose="020F0502020204030204" pitchFamily="34" charset="0"/>
                <a:cs typeface="Calibri" panose="020F0502020204030204" pitchFamily="34" charset="0"/>
              </a:rPr>
              <a:t>FY18 work with AFS to implement into passenger </a:t>
            </a:r>
            <a:r>
              <a:rPr lang="en-US" sz="1400" dirty="0" smtClean="0">
                <a:latin typeface="Calibri" panose="020F0502020204030204" pitchFamily="34" charset="0"/>
                <a:cs typeface="Calibri" panose="020F0502020204030204" pitchFamily="34" charset="0"/>
              </a:rPr>
              <a:t>briefings </a:t>
            </a:r>
            <a:r>
              <a:rPr lang="en-US" sz="1400" dirty="0">
                <a:latin typeface="Calibri" panose="020F0502020204030204" pitchFamily="34" charset="0"/>
                <a:cs typeface="Calibri" panose="020F0502020204030204" pitchFamily="34" charset="0"/>
              </a:rPr>
              <a:t>and education 'serious games' concept </a:t>
            </a:r>
            <a:r>
              <a:rPr lang="en-US" sz="1400" dirty="0" smtClean="0">
                <a:latin typeface="Calibri" panose="020F0502020204030204" pitchFamily="34" charset="0"/>
                <a:cs typeface="Calibri" panose="020F0502020204030204" pitchFamily="34" charset="0"/>
              </a:rPr>
              <a:t>when research </a:t>
            </a:r>
            <a:r>
              <a:rPr lang="en-US" sz="1400" dirty="0">
                <a:latin typeface="Calibri" panose="020F0502020204030204" pitchFamily="34" charset="0"/>
                <a:cs typeface="Calibri" panose="020F0502020204030204" pitchFamily="34" charset="0"/>
              </a:rPr>
              <a:t>shows its </a:t>
            </a:r>
            <a:r>
              <a:rPr lang="en-US" sz="1400" dirty="0" smtClean="0">
                <a:latin typeface="Calibri" panose="020F0502020204030204" pitchFamily="34" charset="0"/>
                <a:cs typeface="Calibri" panose="020F0502020204030204" pitchFamily="34" charset="0"/>
              </a:rPr>
              <a:t>effectiveness</a:t>
            </a:r>
            <a:r>
              <a:rPr lang="en-US" sz="1400" dirty="0">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rPr>
              <a:t> via </a:t>
            </a:r>
            <a:r>
              <a:rPr lang="en-US" sz="1400" dirty="0">
                <a:latin typeface="Calibri" panose="020F0502020204030204" pitchFamily="34" charset="0"/>
                <a:cs typeface="Calibri" panose="020F0502020204030204" pitchFamily="34" charset="0"/>
              </a:rPr>
              <a:t>ACs, SAFO, or </a:t>
            </a:r>
            <a:r>
              <a:rPr lang="en-US" sz="1400" dirty="0" smtClean="0">
                <a:latin typeface="Calibri" panose="020F0502020204030204" pitchFamily="34" charset="0"/>
                <a:cs typeface="Calibri" panose="020F0502020204030204" pitchFamily="34" charset="0"/>
              </a:rPr>
              <a:t>potential </a:t>
            </a:r>
            <a:r>
              <a:rPr lang="en-US" sz="1400" dirty="0">
                <a:latin typeface="Calibri" panose="020F0502020204030204" pitchFamily="34" charset="0"/>
                <a:cs typeface="Calibri" panose="020F0502020204030204" pitchFamily="34" charset="0"/>
              </a:rPr>
              <a:t>rule </a:t>
            </a:r>
            <a:r>
              <a:rPr lang="en-US" sz="1400" dirty="0" smtClean="0">
                <a:latin typeface="Calibri" panose="020F0502020204030204" pitchFamily="34" charset="0"/>
                <a:cs typeface="Calibri" panose="020F0502020204030204" pitchFamily="34" charset="0"/>
              </a:rPr>
              <a:t>change</a:t>
            </a:r>
            <a:r>
              <a:rPr lang="en-US" sz="1400" dirty="0" smtClean="0"/>
              <a:t>.</a:t>
            </a:r>
            <a:endParaRPr lang="en-US" sz="1400" dirty="0"/>
          </a:p>
        </p:txBody>
      </p:sp>
      <p:sp>
        <p:nvSpPr>
          <p:cNvPr id="18" name="Rectangle 19"/>
          <p:cNvSpPr>
            <a:spLocks noChangeArrowheads="1"/>
          </p:cNvSpPr>
          <p:nvPr/>
        </p:nvSpPr>
        <p:spPr bwMode="auto">
          <a:xfrm>
            <a:off x="4800600" y="3104332"/>
            <a:ext cx="43434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defRPr/>
            </a:pPr>
            <a:r>
              <a:rPr lang="en-US" sz="1400" u="sng" dirty="0" smtClean="0">
                <a:latin typeface="Calibri" pitchFamily="34" charset="0"/>
                <a:cs typeface="+mn-cs"/>
              </a:rPr>
              <a:t>Implementation</a:t>
            </a:r>
            <a:r>
              <a:rPr lang="en-US" sz="1400" dirty="0" smtClean="0">
                <a:latin typeface="Calibri" pitchFamily="34" charset="0"/>
                <a:cs typeface="+mn-cs"/>
              </a:rPr>
              <a:t>:  by 2018</a:t>
            </a:r>
            <a:r>
              <a:rPr lang="en-US" sz="1400" u="sng" dirty="0" smtClean="0">
                <a:latin typeface="Calibri" pitchFamily="34" charset="0"/>
                <a:cs typeface="+mn-cs"/>
              </a:rPr>
              <a:t> </a:t>
            </a:r>
          </a:p>
          <a:p>
            <a:pPr>
              <a:spcBef>
                <a:spcPts val="600"/>
              </a:spcBef>
              <a:defRPr/>
            </a:pPr>
            <a:r>
              <a:rPr lang="en-US" sz="1400" u="sng" dirty="0" smtClean="0">
                <a:latin typeface="Calibri" pitchFamily="34" charset="0"/>
                <a:cs typeface="+mn-cs"/>
              </a:rPr>
              <a:t>Sponsor</a:t>
            </a:r>
            <a:r>
              <a:rPr lang="en-US" sz="1400" dirty="0">
                <a:latin typeface="Calibri" pitchFamily="34" charset="0"/>
                <a:cs typeface="+mn-cs"/>
              </a:rPr>
              <a:t>:  </a:t>
            </a:r>
            <a:r>
              <a:rPr lang="en-US" sz="1400" dirty="0" smtClean="0">
                <a:latin typeface="Calibri" pitchFamily="34" charset="0"/>
                <a:cs typeface="+mn-cs"/>
              </a:rPr>
              <a:t>ANM-115</a:t>
            </a:r>
            <a:endParaRPr lang="en-US" sz="1400" dirty="0">
              <a:latin typeface="Calibri" pitchFamily="34" charset="0"/>
              <a:cs typeface="+mn-cs"/>
            </a:endParaRPr>
          </a:p>
          <a:p>
            <a:pPr>
              <a:spcBef>
                <a:spcPts val="600"/>
              </a:spcBef>
              <a:defRPr/>
            </a:pPr>
            <a:r>
              <a:rPr lang="en-US" sz="1400" u="sng" dirty="0">
                <a:latin typeface="Calibri" pitchFamily="34" charset="0"/>
                <a:cs typeface="+mn-cs"/>
              </a:rPr>
              <a:t>Stakeholders</a:t>
            </a:r>
            <a:r>
              <a:rPr lang="en-US" sz="1400" dirty="0">
                <a:latin typeface="Calibri" pitchFamily="34" charset="0"/>
                <a:cs typeface="+mn-cs"/>
              </a:rPr>
              <a:t>: </a:t>
            </a:r>
            <a:r>
              <a:rPr lang="en-US" sz="1400" dirty="0" smtClean="0">
                <a:latin typeface="Calibri" pitchFamily="34" charset="0"/>
                <a:cs typeface="+mn-cs"/>
              </a:rPr>
              <a:t>AFS-200, AAM</a:t>
            </a:r>
            <a:endParaRPr lang="en-US" sz="1400" dirty="0">
              <a:latin typeface="Calibri" pitchFamily="34" charset="0"/>
              <a:cs typeface="+mn-cs"/>
            </a:endParaRPr>
          </a:p>
          <a:p>
            <a:pPr>
              <a:spcBef>
                <a:spcPts val="600"/>
              </a:spcBef>
              <a:defRPr/>
            </a:pPr>
            <a:r>
              <a:rPr lang="en-US" sz="1400" u="sng" dirty="0">
                <a:latin typeface="Calibri" pitchFamily="34" charset="0"/>
                <a:cs typeface="+mn-cs"/>
              </a:rPr>
              <a:t>Performers</a:t>
            </a:r>
            <a:r>
              <a:rPr lang="en-US" sz="1400" dirty="0">
                <a:latin typeface="Calibri" pitchFamily="34" charset="0"/>
                <a:cs typeface="+mn-cs"/>
              </a:rPr>
              <a:t>:  CAMI </a:t>
            </a:r>
            <a:r>
              <a:rPr lang="en-US" sz="1400" dirty="0" smtClean="0">
                <a:latin typeface="Calibri" pitchFamily="34" charset="0"/>
                <a:cs typeface="+mn-cs"/>
              </a:rPr>
              <a:t>In-house personnel  </a:t>
            </a:r>
            <a:r>
              <a:rPr lang="en-US" sz="1400" dirty="0">
                <a:latin typeface="Calibri" pitchFamily="34" charset="0"/>
                <a:cs typeface="+mn-cs"/>
              </a:rPr>
              <a:t>– C</a:t>
            </a:r>
            <a:r>
              <a:rPr lang="en-US" sz="1400" dirty="0" smtClean="0">
                <a:latin typeface="Calibri" pitchFamily="34" charset="0"/>
                <a:cs typeface="+mn-cs"/>
              </a:rPr>
              <a:t>abin Safety Research Team (AAM-630)</a:t>
            </a:r>
            <a:endParaRPr lang="en-US" sz="1400" dirty="0">
              <a:latin typeface="Calibri" pitchFamily="34" charset="0"/>
              <a:cs typeface="+mn-cs"/>
            </a:endParaRPr>
          </a:p>
          <a:p>
            <a:pPr>
              <a:spcBef>
                <a:spcPts val="600"/>
              </a:spcBef>
              <a:defRPr/>
            </a:pPr>
            <a:r>
              <a:rPr lang="en-US" sz="1400" u="sng" dirty="0" smtClean="0">
                <a:latin typeface="Calibri" pitchFamily="34" charset="0"/>
                <a:cs typeface="+mn-cs"/>
              </a:rPr>
              <a:t>Products</a:t>
            </a:r>
            <a:r>
              <a:rPr lang="en-US" sz="1400" dirty="0" smtClean="0">
                <a:latin typeface="Calibri" pitchFamily="34" charset="0"/>
                <a:cs typeface="+mn-cs"/>
              </a:rPr>
              <a:t>: 3 Reports and serious games software </a:t>
            </a:r>
            <a:endParaRPr lang="en-US" sz="1400" dirty="0">
              <a:latin typeface="Calibri" pitchFamily="34" charset="0"/>
              <a:cs typeface="+mn-cs"/>
            </a:endParaRPr>
          </a:p>
        </p:txBody>
      </p:sp>
      <p:sp>
        <p:nvSpPr>
          <p:cNvPr id="19" name="Rectangle 2"/>
          <p:cNvSpPr txBox="1">
            <a:spLocks noChangeArrowheads="1"/>
          </p:cNvSpPr>
          <p:nvPr/>
        </p:nvSpPr>
        <p:spPr bwMode="auto">
          <a:xfrm>
            <a:off x="0" y="0"/>
            <a:ext cx="9144000" cy="4572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2000" kern="0" cap="small" spc="100" dirty="0" smtClean="0">
                <a:effectLst>
                  <a:outerShdw blurRad="38100" dist="38100" dir="2700000" algn="tl">
                    <a:srgbClr val="000000">
                      <a:alpha val="43137"/>
                    </a:srgbClr>
                  </a:outerShdw>
                </a:effectLst>
                <a:latin typeface="Cambria" pitchFamily="18" charset="0"/>
              </a:rPr>
              <a:t>FY16 Requirement F&amp;CS-5  </a:t>
            </a:r>
            <a:r>
              <a:rPr lang="en-US" sz="2000" kern="0" cap="small" spc="100" dirty="0" smtClean="0">
                <a:solidFill>
                  <a:srgbClr val="800000"/>
                </a:solidFill>
                <a:effectLst>
                  <a:outerShdw blurRad="38100" dist="38100" dir="2700000" algn="tl">
                    <a:srgbClr val="000000">
                      <a:alpha val="43137"/>
                    </a:srgbClr>
                  </a:outerShdw>
                </a:effectLst>
                <a:latin typeface="Cambria" pitchFamily="18" charset="0"/>
              </a:rPr>
              <a:t>Evacuation Equipment/Aids</a:t>
            </a:r>
          </a:p>
        </p:txBody>
      </p:sp>
      <p:sp>
        <p:nvSpPr>
          <p:cNvPr id="20" name="Rectangle 12"/>
          <p:cNvSpPr>
            <a:spLocks noChangeArrowheads="1"/>
          </p:cNvSpPr>
          <p:nvPr/>
        </p:nvSpPr>
        <p:spPr bwMode="auto">
          <a:xfrm>
            <a:off x="21277" y="5014030"/>
            <a:ext cx="4651375" cy="954107"/>
          </a:xfrm>
          <a:prstGeom prst="rect">
            <a:avLst/>
          </a:prstGeom>
          <a:noFill/>
          <a:ln>
            <a:noFill/>
          </a:ln>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342900" lvl="0" indent="-342900">
              <a:buFont typeface="+mj-lt"/>
              <a:buAutoNum type="arabicPeriod"/>
            </a:pPr>
            <a:r>
              <a:rPr lang="en-US" sz="1400" dirty="0" smtClean="0">
                <a:latin typeface="Calibri" panose="020F0502020204030204" pitchFamily="34" charset="0"/>
                <a:cs typeface="Calibri" panose="020F0502020204030204" pitchFamily="34" charset="0"/>
              </a:rPr>
              <a:t>Evacuation </a:t>
            </a:r>
            <a:r>
              <a:rPr lang="en-US" sz="1400" dirty="0">
                <a:latin typeface="Calibri" panose="020F0502020204030204" pitchFamily="34" charset="0"/>
                <a:cs typeface="Calibri" panose="020F0502020204030204" pitchFamily="34" charset="0"/>
              </a:rPr>
              <a:t>aids identified to </a:t>
            </a:r>
            <a:r>
              <a:rPr lang="en-US" sz="1400" dirty="0" smtClean="0">
                <a:latin typeface="Calibri" panose="020F0502020204030204" pitchFamily="34" charset="0"/>
                <a:cs typeface="Calibri" panose="020F0502020204030204" pitchFamily="34" charset="0"/>
              </a:rPr>
              <a:t>improve survival and promote </a:t>
            </a:r>
            <a:r>
              <a:rPr lang="en-US" sz="1400" dirty="0">
                <a:latin typeface="Calibri" panose="020F0502020204030204" pitchFamily="34" charset="0"/>
                <a:cs typeface="Calibri" panose="020F0502020204030204" pitchFamily="34" charset="0"/>
              </a:rPr>
              <a:t>more efficient </a:t>
            </a:r>
            <a:r>
              <a:rPr lang="en-US" sz="1400" dirty="0" smtClean="0">
                <a:latin typeface="Calibri" panose="020F0502020204030204" pitchFamily="34" charset="0"/>
                <a:cs typeface="Calibri" panose="020F0502020204030204" pitchFamily="34" charset="0"/>
              </a:rPr>
              <a:t>evacuation.</a:t>
            </a:r>
            <a:endParaRPr lang="en-US" sz="1400" dirty="0">
              <a:latin typeface="Calibri" panose="020F0502020204030204" pitchFamily="34" charset="0"/>
              <a:cs typeface="Calibri" panose="020F0502020204030204" pitchFamily="34" charset="0"/>
            </a:endParaRPr>
          </a:p>
          <a:p>
            <a:pPr marL="342900" lvl="0" indent="-342900">
              <a:buFont typeface="+mj-lt"/>
              <a:buAutoNum type="arabicPeriod"/>
            </a:pPr>
            <a:endParaRPr lang="en-US" sz="1400" dirty="0" smtClean="0">
              <a:latin typeface="Calibri" panose="020F0502020204030204" pitchFamily="34" charset="0"/>
              <a:cs typeface="Calibri" panose="020F0502020204030204" pitchFamily="34" charset="0"/>
            </a:endParaRPr>
          </a:p>
          <a:p>
            <a:pPr marL="342900" lvl="0" indent="-342900">
              <a:buFont typeface="+mj-lt"/>
              <a:buAutoNum type="arabicPeriod"/>
            </a:pPr>
            <a:r>
              <a:rPr lang="en-US" sz="1400" dirty="0" smtClean="0">
                <a:latin typeface="Calibri" panose="020F0502020204030204" pitchFamily="34" charset="0"/>
                <a:cs typeface="Calibri" panose="020F0502020204030204" pitchFamily="34" charset="0"/>
              </a:rPr>
              <a:t>Serious </a:t>
            </a:r>
            <a:r>
              <a:rPr lang="en-US" sz="1400" dirty="0">
                <a:latin typeface="Calibri" panose="020F0502020204030204" pitchFamily="34" charset="0"/>
                <a:cs typeface="Calibri" panose="020F0502020204030204" pitchFamily="34" charset="0"/>
              </a:rPr>
              <a:t>Games utility for </a:t>
            </a:r>
            <a:r>
              <a:rPr lang="en-US" sz="1400" dirty="0" smtClean="0">
                <a:latin typeface="Calibri" panose="020F0502020204030204" pitchFamily="34" charset="0"/>
                <a:cs typeface="Calibri" panose="020F0502020204030204" pitchFamily="34" charset="0"/>
              </a:rPr>
              <a:t>improving passenger safety.</a:t>
            </a:r>
            <a:endParaRPr lang="en-US" sz="1400" dirty="0">
              <a:latin typeface="Calibri" panose="020F0502020204030204" pitchFamily="34" charset="0"/>
              <a:cs typeface="Calibri" panose="020F0502020204030204" pitchFamily="34" charset="0"/>
            </a:endParaRPr>
          </a:p>
        </p:txBody>
      </p:sp>
      <p:sp>
        <p:nvSpPr>
          <p:cNvPr id="15" name="Rectangle 127"/>
          <p:cNvSpPr>
            <a:spLocks noChangeArrowheads="1"/>
          </p:cNvSpPr>
          <p:nvPr/>
        </p:nvSpPr>
        <p:spPr bwMode="auto">
          <a:xfrm>
            <a:off x="97332" y="860162"/>
            <a:ext cx="4419599"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1400" dirty="0">
                <a:latin typeface="Calibri" panose="020F0502020204030204" pitchFamily="34" charset="0"/>
                <a:cs typeface="Calibri" panose="020F0502020204030204" pitchFamily="34" charset="0"/>
              </a:rPr>
              <a:t>Identification, assessment, and development of improved evacuation equipment and evacuation aids for visual, aural and tactile aides to rapid evacuation  (such as lighting, aural way-finding systems, symbolic information media and new presentation </a:t>
            </a:r>
            <a:r>
              <a:rPr lang="en-US" sz="1400" dirty="0" smtClean="0">
                <a:latin typeface="Calibri" panose="020F0502020204030204" pitchFamily="34" charset="0"/>
                <a:cs typeface="Calibri" panose="020F0502020204030204" pitchFamily="34" charset="0"/>
              </a:rPr>
              <a:t>methods).</a:t>
            </a:r>
          </a:p>
          <a:p>
            <a:pPr>
              <a:spcBef>
                <a:spcPts val="0"/>
              </a:spcBef>
              <a:defRPr/>
            </a:pPr>
            <a:endParaRPr lang="en-US" sz="1400" dirty="0" smtClean="0">
              <a:latin typeface="Calibri" panose="020F0502020204030204" pitchFamily="34" charset="0"/>
              <a:cs typeface="Calibri" panose="020F0502020204030204" pitchFamily="34" charset="0"/>
            </a:endParaRPr>
          </a:p>
          <a:p>
            <a:pPr marL="342900" lvl="0" indent="-342900">
              <a:buFont typeface="+mj-lt"/>
              <a:buAutoNum type="arabicPeriod"/>
            </a:pPr>
            <a:r>
              <a:rPr lang="en-US" sz="1400" dirty="0" smtClean="0">
                <a:latin typeface="Calibri" panose="020F0502020204030204" pitchFamily="34" charset="0"/>
                <a:cs typeface="Calibri" panose="020F0502020204030204" pitchFamily="34" charset="0"/>
              </a:rPr>
              <a:t>Analysis </a:t>
            </a:r>
            <a:r>
              <a:rPr lang="en-US" sz="1400" dirty="0">
                <a:latin typeface="Calibri" panose="020F0502020204030204" pitchFamily="34" charset="0"/>
                <a:cs typeface="Calibri" panose="020F0502020204030204" pitchFamily="34" charset="0"/>
              </a:rPr>
              <a:t>of Results: </a:t>
            </a:r>
            <a:r>
              <a:rPr lang="en-US" sz="1400" dirty="0" smtClean="0">
                <a:latin typeface="Calibri" panose="020F0502020204030204" pitchFamily="34" charset="0"/>
                <a:cs typeface="Calibri" panose="020F0502020204030204" pitchFamily="34" charset="0"/>
              </a:rPr>
              <a:t>Criteria Definition, recommendations and prototype  identification for </a:t>
            </a:r>
            <a:r>
              <a:rPr lang="en-US" sz="1400" dirty="0">
                <a:latin typeface="Calibri" panose="020F0502020204030204" pitchFamily="34" charset="0"/>
                <a:cs typeface="Calibri" panose="020F0502020204030204" pitchFamily="34" charset="0"/>
              </a:rPr>
              <a:t>equipment</a:t>
            </a:r>
            <a:r>
              <a:rPr lang="en-US" sz="1400" dirty="0" smtClean="0">
                <a:latin typeface="Calibri" panose="020F0502020204030204" pitchFamily="34" charset="0"/>
                <a:cs typeface="Calibri" panose="020F0502020204030204" pitchFamily="34" charset="0"/>
              </a:rPr>
              <a:t>/ aids </a:t>
            </a:r>
            <a:r>
              <a:rPr lang="en-US" sz="1400" dirty="0">
                <a:latin typeface="Calibri" panose="020F0502020204030204" pitchFamily="34" charset="0"/>
                <a:cs typeface="Calibri" panose="020F0502020204030204" pitchFamily="34" charset="0"/>
              </a:rPr>
              <a:t>that </a:t>
            </a:r>
            <a:r>
              <a:rPr lang="en-US" sz="1400" dirty="0" smtClean="0">
                <a:latin typeface="Calibri" panose="020F0502020204030204" pitchFamily="34" charset="0"/>
                <a:cs typeface="Calibri" panose="020F0502020204030204" pitchFamily="34" charset="0"/>
              </a:rPr>
              <a:t>improve survival and promote </a:t>
            </a:r>
            <a:r>
              <a:rPr lang="en-US" sz="1400" dirty="0">
                <a:latin typeface="Calibri" panose="020F0502020204030204" pitchFamily="34" charset="0"/>
                <a:cs typeface="Calibri" panose="020F0502020204030204" pitchFamily="34" charset="0"/>
              </a:rPr>
              <a:t>efficacious emergency evacuation</a:t>
            </a:r>
            <a:r>
              <a:rPr lang="en-US" sz="1400" dirty="0" smtClean="0">
                <a:latin typeface="Calibri" panose="020F0502020204030204" pitchFamily="34" charset="0"/>
                <a:cs typeface="Calibri" panose="020F0502020204030204" pitchFamily="34" charset="0"/>
              </a:rPr>
              <a:t>.</a:t>
            </a:r>
          </a:p>
          <a:p>
            <a:pPr marL="342900" lvl="0" indent="-342900">
              <a:buAutoNum type="arabicPeriod"/>
            </a:pPr>
            <a:endParaRPr lang="en-US" sz="1400" dirty="0" smtClean="0">
              <a:latin typeface="Calibri" panose="020F0502020204030204" pitchFamily="34" charset="0"/>
              <a:cs typeface="Calibri" panose="020F0502020204030204" pitchFamily="34" charset="0"/>
            </a:endParaRPr>
          </a:p>
          <a:p>
            <a:pPr marL="342900" lvl="0" indent="-342900">
              <a:spcBef>
                <a:spcPts val="0"/>
              </a:spcBef>
              <a:buFont typeface="+mj-lt"/>
              <a:buAutoNum type="arabicPeriod"/>
            </a:pPr>
            <a:r>
              <a:rPr lang="en-US" sz="1400" dirty="0" smtClean="0">
                <a:latin typeface="Calibri" panose="020F0502020204030204" pitchFamily="34" charset="0"/>
                <a:cs typeface="Calibri" panose="020F0502020204030204" pitchFamily="34" charset="0"/>
              </a:rPr>
              <a:t>Initiate </a:t>
            </a:r>
            <a:r>
              <a:rPr lang="en-US" sz="1400" dirty="0">
                <a:latin typeface="Calibri" panose="020F0502020204030204" pitchFamily="34" charset="0"/>
                <a:cs typeface="Calibri" panose="020F0502020204030204" pitchFamily="34" charset="0"/>
              </a:rPr>
              <a:t>evaluation of “Serious Games” as an information/safety education medium and develop tools for each use to enhance passenger safety</a:t>
            </a:r>
            <a:r>
              <a:rPr lang="en-US" sz="1400" dirty="0" smtClean="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6341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72" t="28194" r="33750" b="40782"/>
          <a:stretch/>
        </p:blipFill>
        <p:spPr bwMode="auto">
          <a:xfrm>
            <a:off x="1066800" y="838200"/>
            <a:ext cx="701040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3962400"/>
            <a:ext cx="8534400" cy="2554545"/>
          </a:xfrm>
          <a:prstGeom prst="rect">
            <a:avLst/>
          </a:prstGeom>
          <a:noFill/>
        </p:spPr>
        <p:txBody>
          <a:bodyPr wrap="square" rtlCol="0">
            <a:spAutoFit/>
          </a:bodyPr>
          <a:lstStyle/>
          <a:p>
            <a:pPr marL="285750" indent="-285750">
              <a:spcBef>
                <a:spcPts val="1200"/>
              </a:spcBef>
              <a:buClr>
                <a:srgbClr val="A50021"/>
              </a:buClr>
              <a:buFont typeface="Wingdings" panose="05000000000000000000" pitchFamily="2" charset="2"/>
              <a:buChar char="Ø"/>
            </a:pPr>
            <a:r>
              <a:rPr lang="en-US" sz="1300" b="1" dirty="0" smtClean="0">
                <a:latin typeface="Cambria" panose="02040503050406030204" pitchFamily="18" charset="0"/>
              </a:rPr>
              <a:t>AM </a:t>
            </a:r>
            <a:r>
              <a:rPr lang="en-US" sz="1300" b="1" dirty="0">
                <a:latin typeface="Cambria" panose="02040503050406030204" pitchFamily="18" charset="0"/>
              </a:rPr>
              <a:t>requested $1.837 M for FY14 Budget, baseline operations (Requirements AM-1 to AM-4) </a:t>
            </a:r>
            <a:r>
              <a:rPr lang="en-US" sz="1300" b="1" dirty="0" smtClean="0">
                <a:latin typeface="Cambria" panose="02040503050406030204" pitchFamily="18" charset="0"/>
              </a:rPr>
              <a:t>and additional </a:t>
            </a:r>
            <a:r>
              <a:rPr lang="en-US" sz="1300" b="1" dirty="0">
                <a:latin typeface="Cambria" panose="02040503050406030204" pitchFamily="18" charset="0"/>
              </a:rPr>
              <a:t>$200 K </a:t>
            </a:r>
            <a:r>
              <a:rPr lang="en-US" sz="1300" b="1" dirty="0" smtClean="0">
                <a:latin typeface="Cambria" panose="02040503050406030204" pitchFamily="18" charset="0"/>
              </a:rPr>
              <a:t>were approved for </a:t>
            </a:r>
            <a:r>
              <a:rPr lang="en-US" sz="1300" b="1" dirty="0">
                <a:latin typeface="Cambria" panose="02040503050406030204" pitchFamily="18" charset="0"/>
              </a:rPr>
              <a:t>F&amp;CS </a:t>
            </a:r>
            <a:r>
              <a:rPr lang="en-US" sz="1300" b="1" dirty="0" smtClean="0">
                <a:latin typeface="Cambria" panose="02040503050406030204" pitchFamily="18" charset="0"/>
              </a:rPr>
              <a:t>Evacuation Analytical </a:t>
            </a:r>
            <a:r>
              <a:rPr lang="en-US" sz="1300" b="1" dirty="0">
                <a:latin typeface="Cambria" panose="02040503050406030204" pitchFamily="18" charset="0"/>
              </a:rPr>
              <a:t>Tools </a:t>
            </a:r>
            <a:r>
              <a:rPr lang="en-US" sz="1300" b="1" dirty="0" smtClean="0">
                <a:latin typeface="Cambria" panose="02040503050406030204" pitchFamily="18" charset="0"/>
              </a:rPr>
              <a:t>requirement. </a:t>
            </a:r>
            <a:r>
              <a:rPr lang="en-US" sz="1300" b="1" dirty="0">
                <a:latin typeface="Cambria" panose="02040503050406030204" pitchFamily="18" charset="0"/>
              </a:rPr>
              <a:t>Total = $2.037 M “contracts” </a:t>
            </a:r>
            <a:r>
              <a:rPr lang="en-US" sz="1300" b="1" dirty="0" smtClean="0">
                <a:latin typeface="Cambria" panose="02040503050406030204" pitchFamily="18" charset="0"/>
              </a:rPr>
              <a:t>funds.</a:t>
            </a:r>
            <a:endParaRPr lang="en-US" sz="1300" b="1" dirty="0">
              <a:latin typeface="Cambria" panose="02040503050406030204" pitchFamily="18" charset="0"/>
            </a:endParaRPr>
          </a:p>
          <a:p>
            <a:pPr marL="285750" indent="-285750">
              <a:spcBef>
                <a:spcPts val="1200"/>
              </a:spcBef>
              <a:buClr>
                <a:srgbClr val="A50021"/>
              </a:buClr>
              <a:buFont typeface="Wingdings" panose="05000000000000000000" pitchFamily="2" charset="2"/>
              <a:buChar char="Ø"/>
            </a:pPr>
            <a:r>
              <a:rPr lang="en-US" sz="1300" b="1" dirty="0" smtClean="0">
                <a:latin typeface="Cambria" panose="02040503050406030204" pitchFamily="18" charset="0"/>
              </a:rPr>
              <a:t>FY14 Aeromedical Research cut by $1.672 M.</a:t>
            </a:r>
          </a:p>
          <a:p>
            <a:pPr marL="285750" indent="-285750">
              <a:spcBef>
                <a:spcPts val="1200"/>
              </a:spcBef>
              <a:buClr>
                <a:srgbClr val="A50021"/>
              </a:buClr>
              <a:buFont typeface="Wingdings" panose="05000000000000000000" pitchFamily="2" charset="2"/>
              <a:buChar char="Ø"/>
            </a:pPr>
            <a:r>
              <a:rPr lang="en-US" sz="1300" b="1" dirty="0" smtClean="0">
                <a:latin typeface="Cambria" panose="02040503050406030204" pitchFamily="18" charset="0"/>
              </a:rPr>
              <a:t>This </a:t>
            </a:r>
            <a:r>
              <a:rPr lang="en-US" sz="1300" b="1" dirty="0">
                <a:latin typeface="Cambria" panose="02040503050406030204" pitchFamily="18" charset="0"/>
              </a:rPr>
              <a:t>resulted in </a:t>
            </a:r>
            <a:r>
              <a:rPr lang="en-US" sz="1300" b="1" dirty="0" smtClean="0">
                <a:latin typeface="Cambria" panose="02040503050406030204" pitchFamily="18" charset="0"/>
              </a:rPr>
              <a:t>(1) </a:t>
            </a:r>
            <a:r>
              <a:rPr lang="en-US" sz="1300" b="1" dirty="0">
                <a:latin typeface="Cambria" panose="02040503050406030204" pitchFamily="18" charset="0"/>
              </a:rPr>
              <a:t>FY14 F&amp;CS Evacuation Analytical Tools </a:t>
            </a:r>
            <a:r>
              <a:rPr lang="en-US" sz="1300" b="1" dirty="0" smtClean="0">
                <a:latin typeface="Cambria" panose="02040503050406030204" pitchFamily="18" charset="0"/>
              </a:rPr>
              <a:t>$</a:t>
            </a:r>
            <a:r>
              <a:rPr lang="en-US" sz="1300" b="1" dirty="0">
                <a:latin typeface="Cambria" panose="02040503050406030204" pitchFamily="18" charset="0"/>
              </a:rPr>
              <a:t>200 </a:t>
            </a:r>
            <a:r>
              <a:rPr lang="en-US" sz="1300" b="1" dirty="0" smtClean="0">
                <a:latin typeface="Cambria" panose="02040503050406030204" pitchFamily="18" charset="0"/>
              </a:rPr>
              <a:t>K cut and (2) a </a:t>
            </a:r>
            <a:r>
              <a:rPr lang="en-US" sz="1300" b="1" dirty="0">
                <a:latin typeface="Cambria" panose="02040503050406030204" pitchFamily="18" charset="0"/>
              </a:rPr>
              <a:t>reduction of  </a:t>
            </a:r>
            <a:r>
              <a:rPr lang="en-US" sz="1300" b="1" dirty="0" smtClean="0">
                <a:latin typeface="Cambria" panose="02040503050406030204" pitchFamily="18" charset="0"/>
              </a:rPr>
              <a:t>AM baseline “contracts</a:t>
            </a:r>
            <a:r>
              <a:rPr lang="en-US" sz="1300" b="1" dirty="0">
                <a:latin typeface="Cambria" panose="02040503050406030204" pitchFamily="18" charset="0"/>
              </a:rPr>
              <a:t>” funds to  $1,121,120 (confirmed by M. </a:t>
            </a:r>
            <a:r>
              <a:rPr lang="en-US" sz="1300" b="1" dirty="0" err="1">
                <a:latin typeface="Cambria" panose="02040503050406030204" pitchFamily="18" charset="0"/>
              </a:rPr>
              <a:t>Gallivan</a:t>
            </a:r>
            <a:r>
              <a:rPr lang="en-US" sz="1300" b="1" dirty="0">
                <a:latin typeface="Cambria" panose="02040503050406030204" pitchFamily="18" charset="0"/>
              </a:rPr>
              <a:t> </a:t>
            </a:r>
            <a:r>
              <a:rPr lang="en-US" sz="1300" b="1" dirty="0" smtClean="0">
                <a:latin typeface="Cambria" panose="02040503050406030204" pitchFamily="18" charset="0"/>
              </a:rPr>
              <a:t>2/11/2014).  Thus, </a:t>
            </a:r>
            <a:r>
              <a:rPr lang="en-US" sz="1300" b="1" dirty="0">
                <a:latin typeface="Cambria" panose="02040503050406030204" pitchFamily="18" charset="0"/>
              </a:rPr>
              <a:t>an effective shortfall of $715,880 </a:t>
            </a:r>
            <a:r>
              <a:rPr lang="en-US" sz="1300" b="1" dirty="0" smtClean="0">
                <a:latin typeface="Cambria" panose="02040503050406030204" pitchFamily="18" charset="0"/>
              </a:rPr>
              <a:t>for aeromedical research baseline operations.  </a:t>
            </a:r>
            <a:endParaRPr lang="en-US" sz="1300" b="1" dirty="0">
              <a:latin typeface="Cambria" panose="02040503050406030204" pitchFamily="18" charset="0"/>
            </a:endParaRPr>
          </a:p>
          <a:p>
            <a:pPr marL="285750" indent="-285750">
              <a:spcBef>
                <a:spcPts val="1200"/>
              </a:spcBef>
              <a:buClr>
                <a:srgbClr val="A50021"/>
              </a:buClr>
              <a:buFont typeface="Wingdings" panose="05000000000000000000" pitchFamily="2" charset="2"/>
              <a:buChar char="Ø"/>
            </a:pPr>
            <a:r>
              <a:rPr lang="en-US" sz="1300" b="1" dirty="0">
                <a:latin typeface="Cambria" panose="02040503050406030204" pitchFamily="18" charset="0"/>
              </a:rPr>
              <a:t>As a result, in the event that there are no other ways to restore AM </a:t>
            </a:r>
            <a:r>
              <a:rPr lang="en-US" sz="1300" b="1" dirty="0" smtClean="0">
                <a:latin typeface="Cambria" panose="02040503050406030204" pitchFamily="18" charset="0"/>
              </a:rPr>
              <a:t>funding, FY12 </a:t>
            </a:r>
            <a:r>
              <a:rPr lang="en-US" sz="1300" b="1" dirty="0">
                <a:latin typeface="Cambria" panose="02040503050406030204" pitchFamily="18" charset="0"/>
              </a:rPr>
              <a:t>F&amp;CS Prevention of Injuries that Prevent Egress ($750 K) will be re-assigned to address this shortfall </a:t>
            </a:r>
            <a:r>
              <a:rPr lang="en-US" sz="1300" b="1" dirty="0" smtClean="0">
                <a:latin typeface="Cambria" panose="02040503050406030204" pitchFamily="18" charset="0"/>
              </a:rPr>
              <a:t> – </a:t>
            </a:r>
            <a:r>
              <a:rPr lang="en-US" sz="1300" b="1" dirty="0">
                <a:latin typeface="Cambria" panose="02040503050406030204" pitchFamily="18" charset="0"/>
              </a:rPr>
              <a:t>Vetted through sponsor, J. </a:t>
            </a:r>
            <a:r>
              <a:rPr lang="en-US" sz="1300" b="1" dirty="0" err="1" smtClean="0">
                <a:latin typeface="Cambria" panose="02040503050406030204" pitchFamily="18" charset="0"/>
              </a:rPr>
              <a:t>Gardlin</a:t>
            </a:r>
            <a:r>
              <a:rPr lang="en-US" sz="1300" b="1" dirty="0" smtClean="0">
                <a:latin typeface="Cambria" panose="02040503050406030204" pitchFamily="18" charset="0"/>
              </a:rPr>
              <a:t>.</a:t>
            </a:r>
            <a:endParaRPr lang="en-US" sz="1300" b="1" dirty="0">
              <a:latin typeface="Cambria" panose="02040503050406030204" pitchFamily="18" charset="0"/>
            </a:endParaRPr>
          </a:p>
        </p:txBody>
      </p:sp>
      <p:sp>
        <p:nvSpPr>
          <p:cNvPr id="4" name="Right Arrow 3"/>
          <p:cNvSpPr/>
          <p:nvPr/>
        </p:nvSpPr>
        <p:spPr bwMode="auto">
          <a:xfrm>
            <a:off x="762000" y="3390900"/>
            <a:ext cx="619126" cy="457200"/>
          </a:xfrm>
          <a:prstGeom prst="rightArrow">
            <a:avLst/>
          </a:prstGeom>
          <a:solidFill>
            <a:srgbClr val="A50021"/>
          </a:solidFill>
          <a:ln>
            <a:solidFill>
              <a:schemeClr val="tx1"/>
            </a:solidFill>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1759070" y="0"/>
            <a:ext cx="5624104" cy="830997"/>
          </a:xfrm>
          <a:prstGeom prst="rect">
            <a:avLst/>
          </a:prstGeom>
          <a:noFill/>
        </p:spPr>
        <p:txBody>
          <a:bodyPr wrap="none" rtlCol="0">
            <a:spAutoFit/>
          </a:bodyPr>
          <a:lstStyle/>
          <a:p>
            <a:pPr algn="ctr"/>
            <a:r>
              <a:rPr lang="en-US" b="1" dirty="0" smtClean="0">
                <a:solidFill>
                  <a:srgbClr val="A50021"/>
                </a:solidFill>
                <a:effectLst>
                  <a:outerShdw blurRad="38100" dist="38100" dir="2700000" algn="tl">
                    <a:srgbClr val="000000">
                      <a:alpha val="43137"/>
                    </a:srgbClr>
                  </a:outerShdw>
                </a:effectLst>
                <a:latin typeface="Cambria" panose="02040503050406030204" pitchFamily="18" charset="0"/>
              </a:rPr>
              <a:t>*FY </a:t>
            </a:r>
            <a:r>
              <a:rPr lang="en-US" b="1" dirty="0">
                <a:solidFill>
                  <a:srgbClr val="A50021"/>
                </a:solidFill>
                <a:effectLst>
                  <a:outerShdw blurRad="38100" dist="38100" dir="2700000" algn="tl">
                    <a:srgbClr val="000000">
                      <a:alpha val="43137"/>
                    </a:srgbClr>
                  </a:outerShdw>
                </a:effectLst>
                <a:latin typeface="Cambria" panose="02040503050406030204" pitchFamily="18" charset="0"/>
              </a:rPr>
              <a:t>2014 Omnibus Appropriations </a:t>
            </a:r>
            <a:r>
              <a:rPr lang="en-US" b="1" dirty="0" smtClean="0">
                <a:solidFill>
                  <a:srgbClr val="A50021"/>
                </a:solidFill>
                <a:effectLst>
                  <a:outerShdw blurRad="38100" dist="38100" dir="2700000" algn="tl">
                    <a:srgbClr val="000000">
                      <a:alpha val="43137"/>
                    </a:srgbClr>
                  </a:outerShdw>
                </a:effectLst>
                <a:latin typeface="Cambria" panose="02040503050406030204" pitchFamily="18" charset="0"/>
              </a:rPr>
              <a:t>Bill</a:t>
            </a:r>
          </a:p>
          <a:p>
            <a:pPr algn="ctr"/>
            <a:r>
              <a:rPr lang="en-US" b="1" dirty="0" smtClean="0">
                <a:solidFill>
                  <a:srgbClr val="A50021"/>
                </a:solidFill>
                <a:effectLst>
                  <a:outerShdw blurRad="38100" dist="38100" dir="2700000" algn="tl">
                    <a:srgbClr val="000000">
                      <a:alpha val="43137"/>
                    </a:srgbClr>
                  </a:outerShdw>
                </a:effectLst>
                <a:latin typeface="Cambria" panose="02040503050406030204" pitchFamily="18" charset="0"/>
              </a:rPr>
              <a:t>15 January 2014</a:t>
            </a:r>
            <a:endParaRPr lang="en-US" b="1" dirty="0">
              <a:solidFill>
                <a:srgbClr val="A50021"/>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870515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172" t="36250" r="6563" b="36667"/>
          <a:stretch/>
        </p:blipFill>
        <p:spPr bwMode="auto">
          <a:xfrm>
            <a:off x="28574" y="147566"/>
            <a:ext cx="9039226" cy="157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972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defRPr/>
            </a:pPr>
            <a:fld id="{5852D9C0-11F7-4496-BCAE-0EAD2217C1DB}" type="slidenum">
              <a:rPr lang="en-US" sz="1400" smtClean="0">
                <a:solidFill>
                  <a:srgbClr val="FFFFFF"/>
                </a:solidFill>
              </a:rPr>
              <a:pPr eaLnBrk="1" hangingPunct="1">
                <a:defRPr/>
              </a:pPr>
              <a:t>2</a:t>
            </a:fld>
            <a:endParaRPr lang="en-US" sz="1400" smtClean="0">
              <a:solidFill>
                <a:srgbClr val="FFFFFF"/>
              </a:solidFill>
            </a:endParaRPr>
          </a:p>
        </p:txBody>
      </p:sp>
      <p:sp>
        <p:nvSpPr>
          <p:cNvPr id="5" name="Rectangle 2"/>
          <p:cNvSpPr txBox="1">
            <a:spLocks noChangeArrowheads="1"/>
          </p:cNvSpPr>
          <p:nvPr/>
        </p:nvSpPr>
        <p:spPr bwMode="auto">
          <a:xfrm>
            <a:off x="0" y="0"/>
            <a:ext cx="9144000" cy="6096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3600" kern="0" cap="small" dirty="0" smtClean="0">
                <a:effectLst>
                  <a:outerShdw blurRad="38100" dist="38100" dir="2700000" algn="tl">
                    <a:srgbClr val="000000">
                      <a:alpha val="43137"/>
                    </a:srgbClr>
                  </a:outerShdw>
                </a:effectLst>
                <a:latin typeface="Cambria" pitchFamily="18" charset="0"/>
              </a:rPr>
              <a:t>Aeromedical  Overview</a:t>
            </a:r>
          </a:p>
        </p:txBody>
      </p:sp>
      <p:sp>
        <p:nvSpPr>
          <p:cNvPr id="6" name="Rectangle 2"/>
          <p:cNvSpPr txBox="1">
            <a:spLocks noChangeAspect="1" noChangeArrowheads="1"/>
          </p:cNvSpPr>
          <p:nvPr/>
        </p:nvSpPr>
        <p:spPr bwMode="auto">
          <a:xfrm>
            <a:off x="1781904" y="533400"/>
            <a:ext cx="5580191"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fontAlgn="base">
              <a:spcBef>
                <a:spcPct val="0"/>
              </a:spcBef>
              <a:spcAft>
                <a:spcPct val="0"/>
              </a:spcAft>
              <a:defRPr sz="4000" b="1">
                <a:solidFill>
                  <a:srgbClr val="1D2F68"/>
                </a:solidFill>
                <a:latin typeface="Arial" pitchFamily="34" charset="0"/>
              </a:defRPr>
            </a:lvl6pPr>
            <a:lvl7pPr marL="914400" algn="l" rtl="0" fontAlgn="base">
              <a:spcBef>
                <a:spcPct val="0"/>
              </a:spcBef>
              <a:spcAft>
                <a:spcPct val="0"/>
              </a:spcAft>
              <a:defRPr sz="4000" b="1">
                <a:solidFill>
                  <a:srgbClr val="1D2F68"/>
                </a:solidFill>
                <a:latin typeface="Arial" pitchFamily="34" charset="0"/>
              </a:defRPr>
            </a:lvl7pPr>
            <a:lvl8pPr marL="1371600" algn="l" rtl="0" fontAlgn="base">
              <a:spcBef>
                <a:spcPct val="0"/>
              </a:spcBef>
              <a:spcAft>
                <a:spcPct val="0"/>
              </a:spcAft>
              <a:defRPr sz="4000" b="1">
                <a:solidFill>
                  <a:srgbClr val="1D2F68"/>
                </a:solidFill>
                <a:latin typeface="Arial" pitchFamily="34" charset="0"/>
              </a:defRPr>
            </a:lvl8pPr>
            <a:lvl9pPr marL="1828800" algn="l" rtl="0" fontAlgn="base">
              <a:spcBef>
                <a:spcPct val="0"/>
              </a:spcBef>
              <a:spcAft>
                <a:spcPct val="0"/>
              </a:spcAft>
              <a:defRPr sz="4000" b="1">
                <a:solidFill>
                  <a:srgbClr val="1D2F68"/>
                </a:solidFill>
                <a:latin typeface="Arial" pitchFamily="34" charset="0"/>
              </a:defRPr>
            </a:lvl9pPr>
          </a:lstStyle>
          <a:p>
            <a:pPr algn="ctr" eaLnBrk="1" hangingPunct="1"/>
            <a:endParaRPr lang="en-US" altLang="en-US" sz="1800" i="1" kern="0" dirty="0" smtClean="0">
              <a:solidFill>
                <a:schemeClr val="tx1"/>
              </a:solidFill>
              <a:latin typeface="Cambria" panose="02040503050406030204" pitchFamily="18" charset="0"/>
            </a:endParaRPr>
          </a:p>
        </p:txBody>
      </p:sp>
      <p:sp>
        <p:nvSpPr>
          <p:cNvPr id="9" name="Rectangle 3"/>
          <p:cNvSpPr txBox="1">
            <a:spLocks noChangeArrowheads="1"/>
          </p:cNvSpPr>
          <p:nvPr/>
        </p:nvSpPr>
        <p:spPr bwMode="auto">
          <a:xfrm>
            <a:off x="272142" y="913555"/>
            <a:ext cx="8719458" cy="548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61913" indent="0" eaLnBrk="1" hangingPunct="1">
              <a:buNone/>
              <a:defRPr/>
            </a:pPr>
            <a:r>
              <a:rPr lang="en-US" altLang="en-US" sz="1600" i="1" kern="0" dirty="0">
                <a:latin typeface="Cambria" panose="02040503050406030204" pitchFamily="18" charset="0"/>
              </a:rPr>
              <a:t>Why is this program necessary?</a:t>
            </a:r>
          </a:p>
          <a:p>
            <a:pPr marL="61913" indent="0" algn="just" eaLnBrk="1" hangingPunct="1">
              <a:buFontTx/>
              <a:buNone/>
              <a:defRPr/>
            </a:pPr>
            <a:r>
              <a:rPr lang="en-US" sz="1600" b="0" kern="0" dirty="0" smtClean="0">
                <a:solidFill>
                  <a:srgbClr val="000000"/>
                </a:solidFill>
                <a:latin typeface="Cambria" pitchFamily="18" charset="0"/>
              </a:rPr>
              <a:t>Supports FAA regulatory and advisory missions to improve the safety, security, health, and survivability of the </a:t>
            </a:r>
            <a:r>
              <a:rPr lang="en-US" sz="1600" kern="0" dirty="0" smtClean="0">
                <a:solidFill>
                  <a:srgbClr val="003399"/>
                </a:solidFill>
                <a:effectLst>
                  <a:outerShdw blurRad="38100" dist="38100" dir="2700000" algn="tl">
                    <a:srgbClr val="000000">
                      <a:alpha val="43137"/>
                    </a:srgbClr>
                  </a:outerShdw>
                </a:effectLst>
                <a:latin typeface="Cambria" pitchFamily="18" charset="0"/>
              </a:rPr>
              <a:t>most important component of the NAS: the human</a:t>
            </a:r>
            <a:r>
              <a:rPr lang="en-US" sz="1600" b="0" kern="0" dirty="0" smtClean="0">
                <a:solidFill>
                  <a:srgbClr val="000000"/>
                </a:solidFill>
                <a:latin typeface="Cambria" pitchFamily="18" charset="0"/>
              </a:rPr>
              <a:t> operator and the public which s/he serves.</a:t>
            </a:r>
          </a:p>
          <a:p>
            <a:pPr marL="61913" indent="0" algn="just" eaLnBrk="1" hangingPunct="1">
              <a:buFontTx/>
              <a:buNone/>
              <a:defRPr/>
            </a:pPr>
            <a:r>
              <a:rPr lang="en-US" sz="1200" i="1" kern="0" dirty="0" smtClean="0">
                <a:solidFill>
                  <a:srgbClr val="000000"/>
                </a:solidFill>
                <a:latin typeface="Cambria" pitchFamily="18" charset="0"/>
              </a:rPr>
              <a:t> </a:t>
            </a:r>
          </a:p>
          <a:p>
            <a:pPr marL="0" indent="0" eaLnBrk="1" hangingPunct="1">
              <a:buNone/>
              <a:defRPr/>
            </a:pPr>
            <a:r>
              <a:rPr lang="en-US" altLang="en-US" sz="1600" i="1" kern="0" dirty="0">
                <a:latin typeface="Cambria" panose="02040503050406030204" pitchFamily="18" charset="0"/>
              </a:rPr>
              <a:t>What risk areas or technology gaps need attention</a:t>
            </a:r>
            <a:r>
              <a:rPr lang="en-US" altLang="en-US" sz="1600" i="1" kern="0" dirty="0" smtClean="0">
                <a:latin typeface="Cambria" panose="02040503050406030204" pitchFamily="18" charset="0"/>
              </a:rPr>
              <a:t>?</a:t>
            </a:r>
            <a:endParaRPr lang="en-US" sz="1600" i="1" kern="0" dirty="0" smtClean="0">
              <a:latin typeface="Cambria" pitchFamily="18" charset="0"/>
            </a:endParaRPr>
          </a:p>
          <a:p>
            <a:pPr marL="342900" lvl="2" indent="-342900" eaLnBrk="1" hangingPunct="1">
              <a:buFontTx/>
              <a:buAutoNum type="arabicPeriod"/>
              <a:defRPr/>
            </a:pPr>
            <a:r>
              <a:rPr lang="en-US" sz="1600" b="1" i="1" kern="0" dirty="0" smtClean="0">
                <a:latin typeface="Cambria" pitchFamily="18" charset="0"/>
              </a:rPr>
              <a:t>Continued Operational Safety – </a:t>
            </a:r>
            <a:r>
              <a:rPr lang="en-US" sz="1600" kern="0" dirty="0" smtClean="0">
                <a:latin typeface="Cambria" pitchFamily="18" charset="0"/>
              </a:rPr>
              <a:t>Results of research </a:t>
            </a:r>
            <a:r>
              <a:rPr lang="en-US" sz="1600" b="1" kern="0" dirty="0" smtClean="0">
                <a:solidFill>
                  <a:srgbClr val="003399"/>
                </a:solidFill>
                <a:latin typeface="Cambria" pitchFamily="18" charset="0"/>
              </a:rPr>
              <a:t>maximize the strengths of the human link</a:t>
            </a:r>
            <a:r>
              <a:rPr lang="en-US" sz="1600" kern="0" dirty="0" smtClean="0">
                <a:latin typeface="Cambria" pitchFamily="18" charset="0"/>
              </a:rPr>
              <a:t> in the NAS and minimize inherent human weakness to prevent accidents and improve safety and health in both commercial and general aviation aircraft through evidence-based medicine.  </a:t>
            </a:r>
          </a:p>
          <a:p>
            <a:pPr marL="342900" lvl="2" indent="-342900" eaLnBrk="1" hangingPunct="1">
              <a:buFontTx/>
              <a:buAutoNum type="arabicPeriod"/>
              <a:defRPr/>
            </a:pPr>
            <a:r>
              <a:rPr lang="en-US" sz="1600" b="1" i="1" kern="0" dirty="0" smtClean="0">
                <a:latin typeface="Cambria" pitchFamily="18" charset="0"/>
              </a:rPr>
              <a:t>Standards and Policy –</a:t>
            </a:r>
            <a:r>
              <a:rPr lang="en-US" sz="1600" b="1" kern="0" dirty="0" smtClean="0">
                <a:latin typeface="Cambria" pitchFamily="18" charset="0"/>
              </a:rPr>
              <a:t> </a:t>
            </a:r>
            <a:r>
              <a:rPr lang="en-US" sz="1600" kern="0" dirty="0" smtClean="0">
                <a:latin typeface="Cambria" pitchFamily="18" charset="0"/>
              </a:rPr>
              <a:t>Investigation and analyzes of </a:t>
            </a:r>
            <a:r>
              <a:rPr lang="en-US" sz="1600" b="1" kern="0" dirty="0" smtClean="0">
                <a:solidFill>
                  <a:srgbClr val="003399"/>
                </a:solidFill>
                <a:latin typeface="Cambria" pitchFamily="18" charset="0"/>
              </a:rPr>
              <a:t>injury and death</a:t>
            </a:r>
            <a:r>
              <a:rPr lang="en-US" sz="1600" kern="0" dirty="0" smtClean="0">
                <a:latin typeface="Cambria" pitchFamily="18" charset="0"/>
              </a:rPr>
              <a:t> patterns in civilian flight accidents and incidents determine their cause and results in the development of </a:t>
            </a:r>
            <a:r>
              <a:rPr lang="en-US" sz="1600" b="1" kern="0" dirty="0" smtClean="0">
                <a:solidFill>
                  <a:srgbClr val="003399"/>
                </a:solidFill>
                <a:latin typeface="Cambria" pitchFamily="18" charset="0"/>
              </a:rPr>
              <a:t>preventive strategies</a:t>
            </a:r>
            <a:r>
              <a:rPr lang="en-US" sz="1600" kern="0" dirty="0" smtClean="0">
                <a:solidFill>
                  <a:srgbClr val="003399"/>
                </a:solidFill>
                <a:latin typeface="Cambria" pitchFamily="18" charset="0"/>
              </a:rPr>
              <a:t> </a:t>
            </a:r>
            <a:r>
              <a:rPr lang="en-US" sz="1600" kern="0" dirty="0" smtClean="0">
                <a:latin typeface="Cambria" pitchFamily="18" charset="0"/>
              </a:rPr>
              <a:t>including language for proposed standards, regulations, educational materials, and policies.  This research supports FAA regulatory and medical certification processes that develop safety and health regulations covering all aerospace craft occupants and their flight environments. </a:t>
            </a:r>
          </a:p>
          <a:p>
            <a:pPr marL="342900" lvl="2" indent="-342900" eaLnBrk="1" hangingPunct="1">
              <a:buFontTx/>
              <a:buAutoNum type="arabicPeriod"/>
              <a:defRPr/>
            </a:pPr>
            <a:r>
              <a:rPr lang="en-US" sz="1600" b="1" i="1" kern="0" dirty="0" smtClean="0">
                <a:latin typeface="Cambria" pitchFamily="18" charset="0"/>
              </a:rPr>
              <a:t>Certification</a:t>
            </a:r>
            <a:r>
              <a:rPr lang="en-US" sz="1600" b="1" i="1" kern="0" dirty="0">
                <a:latin typeface="Cambria" pitchFamily="18" charset="0"/>
              </a:rPr>
              <a:t> –</a:t>
            </a:r>
            <a:r>
              <a:rPr lang="en-US" sz="1600" b="1" kern="0" dirty="0" smtClean="0">
                <a:latin typeface="Cambria" pitchFamily="18" charset="0"/>
              </a:rPr>
              <a:t> </a:t>
            </a:r>
            <a:r>
              <a:rPr lang="en-US" sz="1600" kern="0" dirty="0" smtClean="0">
                <a:latin typeface="Cambria" pitchFamily="18" charset="0"/>
              </a:rPr>
              <a:t>The program combines toxicological and medical aspects of all fatal aircraft accidents to support </a:t>
            </a:r>
            <a:r>
              <a:rPr lang="en-US" sz="1600" b="1" kern="0" dirty="0" smtClean="0">
                <a:solidFill>
                  <a:srgbClr val="003399"/>
                </a:solidFill>
                <a:latin typeface="Cambria" pitchFamily="18" charset="0"/>
              </a:rPr>
              <a:t>accident investigation and medical certification processes </a:t>
            </a:r>
            <a:r>
              <a:rPr lang="en-US" sz="1600" kern="0" dirty="0" smtClean="0">
                <a:latin typeface="Cambria" pitchFamily="18" charset="0"/>
              </a:rPr>
              <a:t>to rapidly identify issues and </a:t>
            </a:r>
            <a:r>
              <a:rPr lang="en-US" sz="1600" b="1" kern="0" dirty="0" smtClean="0">
                <a:solidFill>
                  <a:srgbClr val="003399"/>
                </a:solidFill>
                <a:latin typeface="Cambria" pitchFamily="18" charset="0"/>
              </a:rPr>
              <a:t>augment aeromedical safety information systems</a:t>
            </a:r>
            <a:r>
              <a:rPr lang="en-US" sz="1600" kern="0" dirty="0" smtClean="0">
                <a:latin typeface="Cambria" pitchFamily="18" charset="0"/>
              </a:rPr>
              <a:t>.  Crash survival  research recommends </a:t>
            </a:r>
            <a:r>
              <a:rPr lang="en-US" sz="1600" b="1" kern="0" dirty="0" smtClean="0">
                <a:solidFill>
                  <a:srgbClr val="003399"/>
                </a:solidFill>
                <a:latin typeface="Cambria" pitchFamily="18" charset="0"/>
              </a:rPr>
              <a:t>equipment, technology, and procedures for optimal aircraft evacuation</a:t>
            </a:r>
            <a:r>
              <a:rPr lang="en-US" sz="1600" kern="0" dirty="0" smtClean="0">
                <a:latin typeface="Cambria" pitchFamily="18" charset="0"/>
              </a:rPr>
              <a:t> and human safety in emergency operations.</a:t>
            </a:r>
            <a:endParaRPr lang="en-US" sz="1600" i="1" kern="0" dirty="0" smtClean="0">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0"/>
          </p:nvPr>
        </p:nvSpPr>
        <p:spPr>
          <a:noFill/>
        </p:spPr>
        <p:txBody>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pPr>
            <a:fld id="{9972818B-6DC2-42F4-ADB6-5E12BB0C004C}" type="slidenum">
              <a:rPr lang="en-US" sz="1400" smtClean="0">
                <a:solidFill>
                  <a:schemeClr val="bg1"/>
                </a:solidFill>
              </a:rPr>
              <a:pPr eaLnBrk="1" hangingPunct="1">
                <a:spcBef>
                  <a:spcPct val="0"/>
                </a:spcBef>
                <a:buFontTx/>
                <a:buNone/>
              </a:pPr>
              <a:t>20</a:t>
            </a:fld>
            <a:endParaRPr lang="en-US" sz="1400" smtClean="0">
              <a:solidFill>
                <a:schemeClr val="bg1"/>
              </a:solidFill>
            </a:endParaRPr>
          </a:p>
        </p:txBody>
      </p:sp>
      <p:sp>
        <p:nvSpPr>
          <p:cNvPr id="23556" name="TextBox 3"/>
          <p:cNvSpPr txBox="1">
            <a:spLocks noChangeArrowheads="1"/>
          </p:cNvSpPr>
          <p:nvPr/>
        </p:nvSpPr>
        <p:spPr bwMode="auto">
          <a:xfrm>
            <a:off x="1035050" y="76200"/>
            <a:ext cx="70739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8000" b="1" dirty="0">
                <a:effectLst>
                  <a:outerShdw blurRad="38100" dist="38100" dir="2700000" algn="tl">
                    <a:srgbClr val="000000">
                      <a:alpha val="43137"/>
                    </a:srgbClr>
                  </a:outerShdw>
                </a:effectLst>
                <a:latin typeface="Arial Black" pitchFamily="34" charset="0"/>
              </a:rPr>
              <a:t>THANK YOU</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675" y="1295400"/>
            <a:ext cx="6724650" cy="5105400"/>
          </a:xfrm>
          <a:prstGeom prst="rect">
            <a:avLst/>
          </a:prstGeom>
        </p:spPr>
      </p:pic>
      <p:sp>
        <p:nvSpPr>
          <p:cNvPr id="4" name="TextBox 3"/>
          <p:cNvSpPr txBox="1"/>
          <p:nvPr/>
        </p:nvSpPr>
        <p:spPr>
          <a:xfrm>
            <a:off x="1447800" y="4876800"/>
            <a:ext cx="2959465" cy="707886"/>
          </a:xfrm>
          <a:prstGeom prst="rect">
            <a:avLst/>
          </a:prstGeom>
          <a:noFill/>
        </p:spPr>
        <p:txBody>
          <a:bodyPr wrap="none" rtlCol="0">
            <a:spAutoFit/>
          </a:bodyPr>
          <a:lstStyle/>
          <a:p>
            <a:r>
              <a:rPr lang="en-US" sz="4000" b="1" i="1" dirty="0" smtClean="0">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50000" t="50000" r="50000" b="50000"/>
                  </a:path>
                  <a:tileRect/>
                </a:gradFill>
                <a:latin typeface="Chiller" panose="04020404031007020602" pitchFamily="82" charset="0"/>
              </a:rPr>
              <a:t>FAA R&amp;D Budget</a:t>
            </a:r>
            <a:endParaRPr lang="en-US" sz="4000" b="1" i="1" dirty="0">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50000" t="50000" r="50000" b="50000"/>
                </a:path>
                <a:tileRect/>
              </a:gradFill>
              <a:latin typeface="Chiller" panose="04020404031007020602" pitchFamily="82" charset="0"/>
            </a:endParaRPr>
          </a:p>
        </p:txBody>
      </p:sp>
      <p:sp>
        <p:nvSpPr>
          <p:cNvPr id="7" name="TextBox 6"/>
          <p:cNvSpPr txBox="1"/>
          <p:nvPr/>
        </p:nvSpPr>
        <p:spPr>
          <a:xfrm>
            <a:off x="5273109" y="3195935"/>
            <a:ext cx="518091" cy="461665"/>
          </a:xfrm>
          <a:prstGeom prst="rect">
            <a:avLst/>
          </a:prstGeom>
          <a:noFill/>
        </p:spPr>
        <p:txBody>
          <a:bodyPr wrap="none" rtlCol="0">
            <a:spAutoFit/>
          </a:bodyPr>
          <a:lstStyle/>
          <a:p>
            <a:r>
              <a:rPr lang="en-US" b="1" i="1" dirty="0" smtClean="0">
                <a:latin typeface="Chiller" panose="04020404031007020602" pitchFamily="82" charset="0"/>
              </a:rPr>
              <a:t>AM</a:t>
            </a:r>
            <a:endParaRPr lang="en-US" b="1" i="1" dirty="0">
              <a:latin typeface="Chiller" panose="04020404031007020602" pitchFamily="82" charset="0"/>
            </a:endParaRPr>
          </a:p>
        </p:txBody>
      </p:sp>
    </p:spTree>
    <p:extLst>
      <p:ext uri="{BB962C8B-B14F-4D97-AF65-F5344CB8AC3E}">
        <p14:creationId xmlns:p14="http://schemas.microsoft.com/office/powerpoint/2010/main" val="1139950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defRPr/>
            </a:pPr>
            <a:fld id="{4FCD8387-BBC1-475C-9BCA-8C59591466F3}" type="slidenum">
              <a:rPr lang="en-US" sz="1400" smtClean="0">
                <a:solidFill>
                  <a:schemeClr val="bg1"/>
                </a:solidFill>
              </a:rPr>
              <a:pPr eaLnBrk="1" hangingPunct="1">
                <a:defRPr/>
              </a:pPr>
              <a:t>3</a:t>
            </a:fld>
            <a:endParaRPr lang="en-US" sz="1400" smtClean="0">
              <a:solidFill>
                <a:schemeClr val="bg1"/>
              </a:solidFill>
            </a:endParaRPr>
          </a:p>
        </p:txBody>
      </p:sp>
      <p:sp>
        <p:nvSpPr>
          <p:cNvPr id="9" name="Rectangle 2"/>
          <p:cNvSpPr txBox="1">
            <a:spLocks noChangeArrowheads="1"/>
          </p:cNvSpPr>
          <p:nvPr/>
        </p:nvSpPr>
        <p:spPr bwMode="auto">
          <a:xfrm>
            <a:off x="0" y="0"/>
            <a:ext cx="9144000" cy="6096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3600" kern="0" cap="small" dirty="0" smtClean="0">
                <a:effectLst>
                  <a:outerShdw blurRad="38100" dist="38100" dir="2700000" algn="tl">
                    <a:srgbClr val="000000">
                      <a:alpha val="43137"/>
                    </a:srgbClr>
                  </a:outerShdw>
                </a:effectLst>
                <a:latin typeface="Cambria" pitchFamily="18" charset="0"/>
              </a:rPr>
              <a:t>Aeromedical  Overview</a:t>
            </a:r>
          </a:p>
        </p:txBody>
      </p:sp>
      <p:sp>
        <p:nvSpPr>
          <p:cNvPr id="11" name="Rectangle 3"/>
          <p:cNvSpPr txBox="1">
            <a:spLocks noChangeArrowheads="1"/>
          </p:cNvSpPr>
          <p:nvPr/>
        </p:nvSpPr>
        <p:spPr bwMode="auto">
          <a:xfrm>
            <a:off x="157842" y="685800"/>
            <a:ext cx="890995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lvl="1" indent="0" eaLnBrk="1" hangingPunct="1">
              <a:buNone/>
              <a:defRPr/>
            </a:pPr>
            <a:r>
              <a:rPr lang="en-US" altLang="en-US" sz="1600" b="1" i="1" kern="0" dirty="0">
                <a:latin typeface="Cambria" panose="02040503050406030204" pitchFamily="18" charset="0"/>
              </a:rPr>
              <a:t>What is this program? </a:t>
            </a:r>
          </a:p>
          <a:p>
            <a:pPr marL="0" indent="0" eaLnBrk="1" hangingPunct="1">
              <a:buFontTx/>
              <a:buNone/>
              <a:defRPr/>
            </a:pPr>
            <a:r>
              <a:rPr lang="en-US" sz="1600" b="0" kern="0" dirty="0" smtClean="0">
                <a:solidFill>
                  <a:srgbClr val="000000"/>
                </a:solidFill>
                <a:latin typeface="Cambria" panose="02040503050406030204" pitchFamily="18" charset="0"/>
              </a:rPr>
              <a:t>The purpose of this program is to conduct aeromedical research to improve the safety, security, health, and survivability of aviators, cabin crew, and the flying public.  Ten research areas form the focus of research activities: </a:t>
            </a:r>
            <a:r>
              <a:rPr lang="en-US" sz="1600" b="0" i="1" kern="0" dirty="0" smtClean="0">
                <a:solidFill>
                  <a:srgbClr val="000000"/>
                </a:solidFill>
                <a:latin typeface="Cambria" panose="02040503050406030204" pitchFamily="18" charset="0"/>
              </a:rPr>
              <a:t>cabin safety, biodynamics, physiology, aeromedical accident investigation, vision, biochemistry, forensic toxicology, functional genomics, radiobiology, and bioinformatics. </a:t>
            </a:r>
          </a:p>
          <a:p>
            <a:pPr marL="0" indent="0" eaLnBrk="1" hangingPunct="1">
              <a:buFontTx/>
              <a:buNone/>
              <a:defRPr/>
            </a:pPr>
            <a:endParaRPr lang="en-US" sz="1000" kern="0" dirty="0" smtClean="0">
              <a:solidFill>
                <a:srgbClr val="000000"/>
              </a:solidFill>
              <a:latin typeface="Cambria" panose="02040503050406030204" pitchFamily="18" charset="0"/>
            </a:endParaRPr>
          </a:p>
          <a:p>
            <a:pPr marL="0" lvl="1" indent="0" eaLnBrk="1" hangingPunct="1">
              <a:spcBef>
                <a:spcPts val="600"/>
              </a:spcBef>
              <a:buNone/>
              <a:defRPr/>
            </a:pPr>
            <a:r>
              <a:rPr lang="en-US" altLang="en-US" sz="1600" b="1" i="1" kern="0" dirty="0" smtClean="0">
                <a:latin typeface="Cambria" panose="02040503050406030204" pitchFamily="18" charset="0"/>
              </a:rPr>
              <a:t>What </a:t>
            </a:r>
            <a:r>
              <a:rPr lang="en-US" altLang="en-US" sz="1600" b="1" i="1" kern="0" dirty="0">
                <a:latin typeface="Cambria" panose="02040503050406030204" pitchFamily="18" charset="0"/>
              </a:rPr>
              <a:t>are the overarching outcomes</a:t>
            </a:r>
            <a:r>
              <a:rPr lang="en-US" altLang="en-US" sz="1600" b="1" i="1" kern="0" dirty="0" smtClean="0">
                <a:latin typeface="Cambria" panose="02040503050406030204" pitchFamily="18" charset="0"/>
              </a:rPr>
              <a:t>?</a:t>
            </a:r>
          </a:p>
          <a:p>
            <a:pPr marL="0" lvl="1" indent="0" eaLnBrk="1" hangingPunct="1">
              <a:spcBef>
                <a:spcPts val="600"/>
              </a:spcBef>
              <a:buNone/>
              <a:defRPr/>
            </a:pPr>
            <a:r>
              <a:rPr lang="en-US" sz="1600" i="1" kern="0" dirty="0" smtClean="0">
                <a:latin typeface="Cambria" panose="02040503050406030204" pitchFamily="18" charset="0"/>
              </a:rPr>
              <a:t>Aeromedical research outcomes are described in several directives including:</a:t>
            </a:r>
            <a:br>
              <a:rPr lang="en-US" sz="1600" i="1" kern="0" dirty="0" smtClean="0">
                <a:latin typeface="Cambria" panose="02040503050406030204" pitchFamily="18" charset="0"/>
              </a:rPr>
            </a:br>
            <a:endParaRPr lang="en-US" sz="800" i="1" kern="0" dirty="0" smtClean="0">
              <a:latin typeface="Cambria" panose="02040503050406030204" pitchFamily="18" charset="0"/>
            </a:endParaRPr>
          </a:p>
          <a:p>
            <a:pPr marL="233363" indent="-171450" eaLnBrk="1" hangingPunct="1">
              <a:defRPr/>
            </a:pPr>
            <a:r>
              <a:rPr lang="en-US" sz="1200" kern="0" dirty="0">
                <a:solidFill>
                  <a:srgbClr val="000000"/>
                </a:solidFill>
                <a:latin typeface="Cambria" panose="02040503050406030204" pitchFamily="18" charset="0"/>
              </a:rPr>
              <a:t>FAA Destination 2025</a:t>
            </a:r>
            <a:r>
              <a:rPr lang="en-US" sz="1200" b="0" kern="0" dirty="0">
                <a:solidFill>
                  <a:srgbClr val="000000"/>
                </a:solidFill>
                <a:latin typeface="Cambria" panose="02040503050406030204" pitchFamily="18" charset="0"/>
              </a:rPr>
              <a:t> –</a:t>
            </a:r>
            <a:r>
              <a:rPr lang="en-US" sz="1100" b="0" kern="0" dirty="0">
                <a:solidFill>
                  <a:srgbClr val="000000"/>
                </a:solidFill>
                <a:latin typeface="Cambria" panose="02040503050406030204" pitchFamily="18" charset="0"/>
              </a:rPr>
              <a:t> Four Aspirations: next level of safety; workplace of choice;  aviation access through innovation; global performance through </a:t>
            </a:r>
            <a:r>
              <a:rPr lang="en-US" sz="1100" b="0" kern="0" dirty="0" smtClean="0">
                <a:solidFill>
                  <a:srgbClr val="000000"/>
                </a:solidFill>
                <a:latin typeface="Cambria" panose="02040503050406030204" pitchFamily="18" charset="0"/>
              </a:rPr>
              <a:t>collaboration. </a:t>
            </a:r>
            <a:r>
              <a:rPr lang="en-US" sz="1100" b="0" kern="0" dirty="0" smtClean="0">
                <a:solidFill>
                  <a:srgbClr val="000000"/>
                </a:solidFill>
                <a:latin typeface="Cambria" panose="02040503050406030204" pitchFamily="18" charset="0"/>
                <a:hlinkClick r:id="rId3"/>
              </a:rPr>
              <a:t>http</a:t>
            </a:r>
            <a:r>
              <a:rPr lang="en-US" sz="1100" b="0" kern="0" dirty="0">
                <a:solidFill>
                  <a:srgbClr val="000000"/>
                </a:solidFill>
                <a:latin typeface="Cambria" panose="02040503050406030204" pitchFamily="18" charset="0"/>
                <a:hlinkClick r:id="rId3"/>
              </a:rPr>
              <a:t>://</a:t>
            </a:r>
            <a:r>
              <a:rPr lang="en-US" sz="1100" b="0" kern="0" dirty="0" smtClean="0">
                <a:solidFill>
                  <a:srgbClr val="000000"/>
                </a:solidFill>
                <a:latin typeface="Cambria" panose="02040503050406030204" pitchFamily="18" charset="0"/>
                <a:hlinkClick r:id="rId3"/>
              </a:rPr>
              <a:t>www.faa.gov/about/plans_reports/media/Destination2025.pdf</a:t>
            </a:r>
            <a:r>
              <a:rPr lang="en-US" sz="1100" b="0" kern="0" dirty="0" smtClean="0">
                <a:solidFill>
                  <a:srgbClr val="000000"/>
                </a:solidFill>
                <a:latin typeface="Cambria" panose="02040503050406030204" pitchFamily="18" charset="0"/>
              </a:rPr>
              <a:t>    </a:t>
            </a:r>
            <a:endParaRPr lang="en-US" sz="1100" b="0" kern="0" dirty="0">
              <a:solidFill>
                <a:srgbClr val="000000"/>
              </a:solidFill>
              <a:latin typeface="Cambria" panose="02040503050406030204" pitchFamily="18" charset="0"/>
            </a:endParaRPr>
          </a:p>
          <a:p>
            <a:pPr marL="233363" indent="-171450" eaLnBrk="1" hangingPunct="1">
              <a:defRPr/>
            </a:pPr>
            <a:r>
              <a:rPr lang="en-US" sz="1200" kern="0" dirty="0" smtClean="0">
                <a:solidFill>
                  <a:srgbClr val="000000"/>
                </a:solidFill>
                <a:latin typeface="Cambria" panose="02040503050406030204" pitchFamily="18" charset="0"/>
              </a:rPr>
              <a:t>National Aeronautics Research and Development Plan</a:t>
            </a:r>
            <a:r>
              <a:rPr lang="en-US" sz="1100" b="0" kern="0" dirty="0" smtClean="0">
                <a:solidFill>
                  <a:srgbClr val="000000"/>
                </a:solidFill>
                <a:latin typeface="Cambria" panose="02040503050406030204" pitchFamily="18" charset="0"/>
              </a:rPr>
              <a:t> (NARDP) – Goal 3: Demonstrate enhanced passenger and crew survivability in the event of an accident.  </a:t>
            </a:r>
            <a:r>
              <a:rPr lang="en-US" sz="1100" b="0" kern="0" dirty="0" smtClean="0">
                <a:solidFill>
                  <a:srgbClr val="000000"/>
                </a:solidFill>
                <a:latin typeface="Cambria" panose="02040503050406030204" pitchFamily="18" charset="0"/>
                <a:hlinkClick r:id="rId4"/>
              </a:rPr>
              <a:t>http://www.whitehouse.gov/sites/default/files/microsites/ostp/aero-rdplan-2010.pdf</a:t>
            </a:r>
            <a:r>
              <a:rPr lang="en-US" sz="1100" b="0" kern="0" dirty="0" smtClean="0">
                <a:solidFill>
                  <a:srgbClr val="000000"/>
                </a:solidFill>
                <a:latin typeface="Cambria" panose="02040503050406030204" pitchFamily="18" charset="0"/>
              </a:rPr>
              <a:t> </a:t>
            </a:r>
          </a:p>
          <a:p>
            <a:pPr marL="233363" indent="-171450" eaLnBrk="1" hangingPunct="1">
              <a:defRPr/>
            </a:pPr>
            <a:r>
              <a:rPr lang="en-US" sz="1200" kern="0" dirty="0" smtClean="0">
                <a:solidFill>
                  <a:srgbClr val="000000"/>
                </a:solidFill>
                <a:latin typeface="Cambria" panose="02040503050406030204" pitchFamily="18" charset="0"/>
              </a:rPr>
              <a:t>National Aviation Research Plan</a:t>
            </a:r>
            <a:r>
              <a:rPr lang="en-US" sz="1100" b="0" kern="0" dirty="0" smtClean="0">
                <a:solidFill>
                  <a:srgbClr val="000000"/>
                </a:solidFill>
                <a:latin typeface="Cambria" panose="02040503050406030204" pitchFamily="18" charset="0"/>
              </a:rPr>
              <a:t> (NARP) – Goal 5: six research </a:t>
            </a:r>
            <a:r>
              <a:rPr lang="en-US" sz="1100" b="0" kern="0" dirty="0">
                <a:solidFill>
                  <a:srgbClr val="000000"/>
                </a:solidFill>
                <a:latin typeface="Cambria" panose="02040503050406030204" pitchFamily="18" charset="0"/>
              </a:rPr>
              <a:t>targets. </a:t>
            </a:r>
            <a:r>
              <a:rPr lang="en-US" sz="1100" b="0" kern="0" dirty="0">
                <a:solidFill>
                  <a:srgbClr val="000000"/>
                </a:solidFill>
                <a:latin typeface="Cambria" panose="02040503050406030204" pitchFamily="18" charset="0"/>
                <a:hlinkClick r:id="rId5"/>
              </a:rPr>
              <a:t>http://www.faa.gov/about/plans_reports</a:t>
            </a:r>
            <a:r>
              <a:rPr lang="en-US" sz="1100" b="0" kern="0" dirty="0" smtClean="0">
                <a:solidFill>
                  <a:srgbClr val="000000"/>
                </a:solidFill>
                <a:latin typeface="Cambria" panose="02040503050406030204" pitchFamily="18" charset="0"/>
                <a:hlinkClick r:id="rId5"/>
              </a:rPr>
              <a:t>/</a:t>
            </a:r>
            <a:endParaRPr lang="en-US" sz="1100" b="0" kern="0" dirty="0" smtClean="0">
              <a:solidFill>
                <a:srgbClr val="000000"/>
              </a:solidFill>
              <a:latin typeface="Cambria" panose="02040503050406030204" pitchFamily="18" charset="0"/>
            </a:endParaRPr>
          </a:p>
          <a:p>
            <a:pPr marL="233363" indent="-171450" eaLnBrk="1" hangingPunct="1">
              <a:defRPr/>
            </a:pPr>
            <a:r>
              <a:rPr lang="en-US" sz="1200" kern="0" dirty="0" smtClean="0">
                <a:solidFill>
                  <a:srgbClr val="000000"/>
                </a:solidFill>
                <a:latin typeface="Cambria" panose="02040503050406030204" pitchFamily="18" charset="0"/>
              </a:rPr>
              <a:t>AOA major </a:t>
            </a:r>
            <a:r>
              <a:rPr lang="en-US" sz="1200" kern="0" dirty="0">
                <a:solidFill>
                  <a:srgbClr val="000000"/>
                </a:solidFill>
                <a:latin typeface="Cambria" panose="02040503050406030204" pitchFamily="18" charset="0"/>
              </a:rPr>
              <a:t>strategic priorities</a:t>
            </a:r>
            <a:r>
              <a:rPr lang="en-US" sz="1100" b="0" kern="0" dirty="0">
                <a:solidFill>
                  <a:srgbClr val="000000"/>
                </a:solidFill>
                <a:latin typeface="Cambria" panose="02040503050406030204" pitchFamily="18" charset="0"/>
              </a:rPr>
              <a:t> </a:t>
            </a:r>
            <a:r>
              <a:rPr lang="en-US" sz="1100" b="0" kern="0" dirty="0" smtClean="0">
                <a:solidFill>
                  <a:srgbClr val="000000"/>
                </a:solidFill>
                <a:latin typeface="Cambria" panose="02040503050406030204" pitchFamily="18" charset="0"/>
              </a:rPr>
              <a:t>– (1</a:t>
            </a:r>
            <a:r>
              <a:rPr lang="en-US" sz="1100" b="0" kern="0" dirty="0">
                <a:solidFill>
                  <a:srgbClr val="000000"/>
                </a:solidFill>
                <a:latin typeface="Cambria" panose="02040503050406030204" pitchFamily="18" charset="0"/>
              </a:rPr>
              <a:t>) Make aviation safer and smarter; (2) Deliver benefits through technology and infrastructure; (3) Enhance global leadership; and (4) Empower and innovate with the FAA's people.  </a:t>
            </a:r>
            <a:r>
              <a:rPr lang="en-US" sz="1100" b="0" kern="0" dirty="0" smtClean="0">
                <a:solidFill>
                  <a:srgbClr val="000000"/>
                </a:solidFill>
                <a:latin typeface="Cambria" panose="02040503050406030204" pitchFamily="18" charset="0"/>
              </a:rPr>
              <a:t> </a:t>
            </a:r>
            <a:r>
              <a:rPr lang="en-US" sz="1100" b="0" kern="0" dirty="0">
                <a:solidFill>
                  <a:srgbClr val="000000"/>
                </a:solidFill>
                <a:latin typeface="Cambria" panose="02040503050406030204" pitchFamily="18" charset="0"/>
              </a:rPr>
              <a:t>AVS Flyer, Volume 5, Issue 1, 9 January 2014 and </a:t>
            </a:r>
            <a:r>
              <a:rPr lang="en-US" sz="1100" b="0" kern="0" dirty="0">
                <a:solidFill>
                  <a:srgbClr val="000000"/>
                </a:solidFill>
                <a:latin typeface="Cambria" panose="02040503050406030204" pitchFamily="18" charset="0"/>
                <a:hlinkClick r:id="rId6"/>
              </a:rPr>
              <a:t>https://www.faa.gov/about/plans_reports/performance</a:t>
            </a:r>
            <a:r>
              <a:rPr lang="en-US" sz="1100" b="0" kern="0" dirty="0" smtClean="0">
                <a:solidFill>
                  <a:srgbClr val="000000"/>
                </a:solidFill>
                <a:latin typeface="Cambria" panose="02040503050406030204" pitchFamily="18" charset="0"/>
                <a:hlinkClick r:id="rId6"/>
              </a:rPr>
              <a:t>/</a:t>
            </a:r>
            <a:r>
              <a:rPr lang="en-US" sz="1100" b="0" kern="0" dirty="0" smtClean="0">
                <a:solidFill>
                  <a:srgbClr val="000000"/>
                </a:solidFill>
                <a:latin typeface="Cambria" panose="02040503050406030204" pitchFamily="18" charset="0"/>
              </a:rPr>
              <a:t> </a:t>
            </a:r>
            <a:endParaRPr lang="en-US" sz="1100" b="0" kern="0" dirty="0">
              <a:solidFill>
                <a:srgbClr val="000000"/>
              </a:solidFill>
              <a:latin typeface="Cambria" panose="02040503050406030204" pitchFamily="18" charset="0"/>
            </a:endParaRPr>
          </a:p>
          <a:p>
            <a:pPr marL="233363" indent="-171450" eaLnBrk="1" hangingPunct="1">
              <a:defRPr/>
            </a:pPr>
            <a:r>
              <a:rPr lang="en-US" sz="1200" kern="0" dirty="0">
                <a:solidFill>
                  <a:srgbClr val="000000"/>
                </a:solidFill>
                <a:latin typeface="Cambria" panose="02040503050406030204" pitchFamily="18" charset="0"/>
              </a:rPr>
              <a:t>Title 14 Code of Federal </a:t>
            </a:r>
            <a:r>
              <a:rPr lang="en-US" sz="1200" kern="0" dirty="0" smtClean="0">
                <a:solidFill>
                  <a:srgbClr val="000000"/>
                </a:solidFill>
                <a:latin typeface="Cambria" panose="02040503050406030204" pitchFamily="18" charset="0"/>
              </a:rPr>
              <a:t>Regulations</a:t>
            </a:r>
            <a:r>
              <a:rPr lang="en-US" sz="1100" b="0" kern="0" dirty="0" smtClean="0">
                <a:solidFill>
                  <a:srgbClr val="000000"/>
                </a:solidFill>
                <a:latin typeface="Cambria" panose="02040503050406030204" pitchFamily="18" charset="0"/>
              </a:rPr>
              <a:t> </a:t>
            </a:r>
            <a:r>
              <a:rPr lang="en-US" sz="1100" b="0" kern="0" dirty="0">
                <a:solidFill>
                  <a:srgbClr val="000000"/>
                </a:solidFill>
                <a:latin typeface="Cambria" panose="02040503050406030204" pitchFamily="18" charset="0"/>
              </a:rPr>
              <a:t>– </a:t>
            </a:r>
            <a:r>
              <a:rPr lang="en-US" sz="1100" b="0" kern="0" dirty="0" smtClean="0">
                <a:solidFill>
                  <a:srgbClr val="000000"/>
                </a:solidFill>
                <a:latin typeface="Cambria" panose="02040503050406030204" pitchFamily="18" charset="0"/>
              </a:rPr>
              <a:t>Cabin </a:t>
            </a:r>
            <a:r>
              <a:rPr lang="en-US" sz="1100" b="0" kern="0" dirty="0">
                <a:solidFill>
                  <a:srgbClr val="000000"/>
                </a:solidFill>
                <a:latin typeface="Cambria" panose="02040503050406030204" pitchFamily="18" charset="0"/>
              </a:rPr>
              <a:t>Safety, Biodynamics, Forensic Toxicology, Biochemistry, Functional Genomics, and </a:t>
            </a:r>
            <a:r>
              <a:rPr lang="en-US" sz="1100" b="0" kern="0" dirty="0" smtClean="0">
                <a:solidFill>
                  <a:srgbClr val="000000"/>
                </a:solidFill>
                <a:latin typeface="Cambria" panose="02040503050406030204" pitchFamily="18" charset="0"/>
              </a:rPr>
              <a:t>Physiology</a:t>
            </a:r>
            <a:r>
              <a:rPr lang="en-US" sz="1100" b="0" kern="0" dirty="0">
                <a:solidFill>
                  <a:srgbClr val="000000"/>
                </a:solidFill>
                <a:latin typeface="Cambria" panose="02040503050406030204" pitchFamily="18" charset="0"/>
              </a:rPr>
              <a:t>.  </a:t>
            </a:r>
            <a:r>
              <a:rPr lang="en-US" sz="1100" b="0" kern="0" dirty="0">
                <a:solidFill>
                  <a:srgbClr val="000000"/>
                </a:solidFill>
                <a:latin typeface="Cambria" panose="02040503050406030204" pitchFamily="18" charset="0"/>
                <a:hlinkClick r:id="rId7"/>
              </a:rPr>
              <a:t>http://www.ecfr.gov/cgi-bin/text-idx?tpl=/</a:t>
            </a:r>
            <a:r>
              <a:rPr lang="en-US" sz="1100" b="0" kern="0" dirty="0" smtClean="0">
                <a:solidFill>
                  <a:srgbClr val="000000"/>
                </a:solidFill>
                <a:latin typeface="Cambria" panose="02040503050406030204" pitchFamily="18" charset="0"/>
                <a:hlinkClick r:id="rId7"/>
              </a:rPr>
              <a:t>ecfrbrowse/Title14/14tab_02.tpl</a:t>
            </a:r>
            <a:r>
              <a:rPr lang="en-US" sz="1100" b="0" kern="0" dirty="0" smtClean="0">
                <a:solidFill>
                  <a:srgbClr val="000000"/>
                </a:solidFill>
                <a:latin typeface="Cambria" panose="02040503050406030204" pitchFamily="18" charset="0"/>
              </a:rPr>
              <a:t> </a:t>
            </a:r>
          </a:p>
          <a:p>
            <a:pPr marL="233363" indent="-171450" eaLnBrk="1" hangingPunct="1">
              <a:defRPr/>
            </a:pPr>
            <a:r>
              <a:rPr lang="en-US" sz="1200" kern="0" dirty="0">
                <a:solidFill>
                  <a:srgbClr val="000000"/>
                </a:solidFill>
                <a:latin typeface="Cambria" panose="02040503050406030204" pitchFamily="18" charset="0"/>
              </a:rPr>
              <a:t>OST Research and Development Budget Priorities</a:t>
            </a:r>
            <a:r>
              <a:rPr lang="en-US" sz="1100" kern="0" dirty="0">
                <a:solidFill>
                  <a:srgbClr val="000000"/>
                </a:solidFill>
                <a:latin typeface="Cambria" panose="02040503050406030204" pitchFamily="18" charset="0"/>
              </a:rPr>
              <a:t> </a:t>
            </a:r>
            <a:r>
              <a:rPr lang="en-US" sz="1100" b="0" kern="0" dirty="0">
                <a:solidFill>
                  <a:srgbClr val="000000"/>
                </a:solidFill>
                <a:latin typeface="Cambria" panose="02040503050406030204" pitchFamily="18" charset="0"/>
              </a:rPr>
              <a:t>– Bioinformatics and Gene </a:t>
            </a:r>
            <a:r>
              <a:rPr lang="en-US" sz="1100" b="0" kern="0" dirty="0" smtClean="0">
                <a:solidFill>
                  <a:srgbClr val="000000"/>
                </a:solidFill>
                <a:latin typeface="Cambria" panose="02040503050406030204" pitchFamily="18" charset="0"/>
              </a:rPr>
              <a:t>Expression. </a:t>
            </a:r>
            <a:r>
              <a:rPr lang="en-US" sz="1100" b="0" kern="0" dirty="0" smtClean="0">
                <a:solidFill>
                  <a:srgbClr val="000000"/>
                </a:solidFill>
                <a:latin typeface="Cambria" panose="02040503050406030204" pitchFamily="18" charset="0"/>
                <a:hlinkClick r:id="rId8"/>
              </a:rPr>
              <a:t>http</a:t>
            </a:r>
            <a:r>
              <a:rPr lang="en-US" sz="1100" b="0" kern="0" dirty="0">
                <a:solidFill>
                  <a:srgbClr val="000000"/>
                </a:solidFill>
                <a:latin typeface="Cambria" panose="02040503050406030204" pitchFamily="18" charset="0"/>
                <a:hlinkClick r:id="rId8"/>
              </a:rPr>
              <a:t>://</a:t>
            </a:r>
            <a:r>
              <a:rPr lang="en-US" sz="1100" b="0" kern="0" dirty="0" smtClean="0">
                <a:solidFill>
                  <a:srgbClr val="000000"/>
                </a:solidFill>
                <a:latin typeface="Cambria" panose="02040503050406030204" pitchFamily="18" charset="0"/>
                <a:hlinkClick r:id="rId8"/>
              </a:rPr>
              <a:t>www.whitehouse.gov/administration/eop/ostp/rdbudgets</a:t>
            </a:r>
            <a:r>
              <a:rPr lang="en-US" sz="1100" b="0" kern="0" dirty="0" smtClean="0">
                <a:solidFill>
                  <a:srgbClr val="000000"/>
                </a:solidFill>
                <a:latin typeface="Cambria" panose="02040503050406030204" pitchFamily="18" charset="0"/>
              </a:rPr>
              <a:t> </a:t>
            </a:r>
            <a:endParaRPr lang="en-US" sz="1100" b="0" kern="0" dirty="0">
              <a:solidFill>
                <a:srgbClr val="000000"/>
              </a:solidFill>
              <a:latin typeface="Cambria" panose="02040503050406030204" pitchFamily="18" charset="0"/>
            </a:endParaRPr>
          </a:p>
          <a:p>
            <a:pPr marL="233363" indent="-171450" eaLnBrk="1" hangingPunct="1">
              <a:defRPr/>
            </a:pPr>
            <a:r>
              <a:rPr lang="en-US" sz="1200" kern="0" dirty="0">
                <a:solidFill>
                  <a:srgbClr val="000000"/>
                </a:solidFill>
                <a:latin typeface="Cambria" panose="02040503050406030204" pitchFamily="18" charset="0"/>
              </a:rPr>
              <a:t>The President’s Council of Advisors in Science &amp; Technology Priorities for Personalized </a:t>
            </a:r>
            <a:r>
              <a:rPr lang="en-US" sz="1200" kern="0" dirty="0" smtClean="0">
                <a:solidFill>
                  <a:srgbClr val="000000"/>
                </a:solidFill>
                <a:latin typeface="Cambria" panose="02040503050406030204" pitchFamily="18" charset="0"/>
              </a:rPr>
              <a:t>Medicine</a:t>
            </a:r>
            <a:r>
              <a:rPr lang="en-US" sz="1100" kern="0" dirty="0" smtClean="0">
                <a:solidFill>
                  <a:srgbClr val="000000"/>
                </a:solidFill>
                <a:latin typeface="Cambria" panose="02040503050406030204" pitchFamily="18" charset="0"/>
              </a:rPr>
              <a:t> </a:t>
            </a:r>
            <a:r>
              <a:rPr lang="en-US" sz="1100" b="0" kern="0" dirty="0">
                <a:solidFill>
                  <a:srgbClr val="000000"/>
                </a:solidFill>
                <a:latin typeface="Cambria" panose="02040503050406030204" pitchFamily="18" charset="0"/>
              </a:rPr>
              <a:t>– </a:t>
            </a:r>
            <a:r>
              <a:rPr lang="en-US" sz="1100" b="0" kern="0" dirty="0" smtClean="0">
                <a:solidFill>
                  <a:srgbClr val="000000"/>
                </a:solidFill>
                <a:latin typeface="Cambria" panose="02040503050406030204" pitchFamily="18" charset="0"/>
                <a:hlinkClick r:id="rId9"/>
              </a:rPr>
              <a:t>http</a:t>
            </a:r>
            <a:r>
              <a:rPr lang="en-US" sz="1100" b="0" kern="0" dirty="0">
                <a:solidFill>
                  <a:srgbClr val="000000"/>
                </a:solidFill>
                <a:latin typeface="Cambria" panose="02040503050406030204" pitchFamily="18" charset="0"/>
                <a:hlinkClick r:id="rId9"/>
              </a:rPr>
              <a:t>://</a:t>
            </a:r>
            <a:r>
              <a:rPr lang="en-US" sz="1100" b="0" kern="0" dirty="0" smtClean="0">
                <a:solidFill>
                  <a:srgbClr val="000000"/>
                </a:solidFill>
                <a:latin typeface="Cambria" panose="02040503050406030204" pitchFamily="18" charset="0"/>
                <a:hlinkClick r:id="rId9"/>
              </a:rPr>
              <a:t>www.personalizedmedicinecoalition.org/sites/default/files/files/PMC%20Strategic%20Plan%20%203-25-11.pdf</a:t>
            </a:r>
            <a:r>
              <a:rPr lang="en-US" sz="1100" b="0" kern="0" dirty="0" smtClean="0">
                <a:solidFill>
                  <a:srgbClr val="000000"/>
                </a:solidFill>
                <a:latin typeface="Cambria" panose="02040503050406030204" pitchFamily="18" charset="0"/>
              </a:rPr>
              <a:t> </a:t>
            </a:r>
            <a:endParaRPr lang="en-US" sz="1100" b="0" kern="0" dirty="0">
              <a:solidFill>
                <a:srgbClr val="000000"/>
              </a:solidFill>
              <a:latin typeface="Cambria" panose="02040503050406030204" pitchFamily="18" charset="0"/>
            </a:endParaRPr>
          </a:p>
          <a:p>
            <a:pPr marL="233363" indent="-171450" eaLnBrk="1" hangingPunct="1">
              <a:defRPr/>
            </a:pPr>
            <a:r>
              <a:rPr lang="en-US" sz="1200" kern="0" dirty="0" smtClean="0">
                <a:solidFill>
                  <a:srgbClr val="000000"/>
                </a:solidFill>
                <a:latin typeface="Cambria" panose="02040503050406030204" pitchFamily="18" charset="0"/>
              </a:rPr>
              <a:t>NTSB </a:t>
            </a:r>
            <a:r>
              <a:rPr lang="en-US" sz="1200" kern="0" dirty="0">
                <a:solidFill>
                  <a:srgbClr val="000000"/>
                </a:solidFill>
                <a:latin typeface="Cambria" panose="02040503050406030204" pitchFamily="18" charset="0"/>
              </a:rPr>
              <a:t>Memorandum of Agreement with CAMI, numerous recommendations, and </a:t>
            </a:r>
            <a:r>
              <a:rPr lang="en-US" sz="1200" kern="0" dirty="0" smtClean="0">
                <a:solidFill>
                  <a:srgbClr val="000000"/>
                </a:solidFill>
                <a:latin typeface="Cambria" panose="02040503050406030204" pitchFamily="18" charset="0"/>
              </a:rPr>
              <a:t>10 Most Wanted</a:t>
            </a:r>
            <a:r>
              <a:rPr lang="en-US" sz="1100" kern="0" dirty="0" smtClean="0">
                <a:solidFill>
                  <a:srgbClr val="000000"/>
                </a:solidFill>
                <a:latin typeface="Cambria" panose="02040503050406030204" pitchFamily="18" charset="0"/>
              </a:rPr>
              <a:t> </a:t>
            </a:r>
            <a:r>
              <a:rPr lang="en-US" sz="1100" b="0" kern="0" dirty="0">
                <a:solidFill>
                  <a:srgbClr val="000000"/>
                </a:solidFill>
                <a:latin typeface="Cambria" panose="02040503050406030204" pitchFamily="18" charset="0"/>
              </a:rPr>
              <a:t>–</a:t>
            </a:r>
            <a:r>
              <a:rPr lang="en-US" sz="1100" b="0" kern="0" dirty="0" smtClean="0">
                <a:solidFill>
                  <a:srgbClr val="000000"/>
                </a:solidFill>
                <a:latin typeface="Cambria" panose="02040503050406030204" pitchFamily="18" charset="0"/>
              </a:rPr>
              <a:t> </a:t>
            </a:r>
            <a:r>
              <a:rPr lang="en-US" sz="1100" b="0" kern="0" dirty="0">
                <a:solidFill>
                  <a:srgbClr val="000000"/>
                </a:solidFill>
                <a:latin typeface="Cambria" panose="02040503050406030204" pitchFamily="18" charset="0"/>
              </a:rPr>
              <a:t>For the latter, </a:t>
            </a:r>
            <a:r>
              <a:rPr lang="en-US" sz="1100" b="0" kern="0" dirty="0" smtClean="0">
                <a:solidFill>
                  <a:srgbClr val="000000"/>
                </a:solidFill>
                <a:latin typeface="Cambria" panose="02040503050406030204" pitchFamily="18" charset="0"/>
              </a:rPr>
              <a:t>#</a:t>
            </a:r>
            <a:r>
              <a:rPr lang="en-US" sz="1100" b="0" kern="0" dirty="0">
                <a:solidFill>
                  <a:srgbClr val="000000"/>
                </a:solidFill>
                <a:latin typeface="Cambria" panose="02040503050406030204" pitchFamily="18" charset="0"/>
              </a:rPr>
              <a:t>1 Address Unique Characteristics of Helicopter Operations; #3 Eliminate Distraction in Transportation; #4 Eliminate Substance Impaired Driving; #6 Improve Fire Safety in Transportation;  and #10 Strengthen Occupant Protection in Transportation.  </a:t>
            </a:r>
            <a:r>
              <a:rPr lang="en-US" sz="1100" b="0" kern="0" dirty="0">
                <a:solidFill>
                  <a:srgbClr val="000000"/>
                </a:solidFill>
                <a:latin typeface="Cambria" panose="02040503050406030204" pitchFamily="18" charset="0"/>
                <a:hlinkClick r:id="rId6"/>
              </a:rPr>
              <a:t> https://</a:t>
            </a:r>
            <a:r>
              <a:rPr lang="en-US" sz="1100" b="0" kern="0" dirty="0" smtClean="0">
                <a:solidFill>
                  <a:srgbClr val="000000"/>
                </a:solidFill>
                <a:latin typeface="Cambria" panose="02040503050406030204" pitchFamily="18" charset="0"/>
                <a:hlinkClick r:id="rId6"/>
              </a:rPr>
              <a:t>www.ntsb.gov</a:t>
            </a:r>
            <a:endParaRPr lang="en-US" sz="1100" b="0" kern="0" dirty="0" smtClean="0">
              <a:solidFill>
                <a:srgbClr val="000000"/>
              </a:solidFill>
              <a:latin typeface="Cambria" panose="02040503050406030204" pitchFamily="18" charset="0"/>
            </a:endParaRPr>
          </a:p>
          <a:p>
            <a:pPr marL="233363" indent="-171450" eaLnBrk="1" hangingPunct="1">
              <a:defRPr/>
            </a:pPr>
            <a:r>
              <a:rPr lang="en-US" sz="1200" kern="0" dirty="0" smtClean="0">
                <a:solidFill>
                  <a:srgbClr val="000000"/>
                </a:solidFill>
                <a:latin typeface="Cambria" panose="02040503050406030204" pitchFamily="18" charset="0"/>
              </a:rPr>
              <a:t>President’s </a:t>
            </a:r>
            <a:r>
              <a:rPr lang="en-US" sz="1200" kern="0" dirty="0">
                <a:solidFill>
                  <a:srgbClr val="000000"/>
                </a:solidFill>
                <a:latin typeface="Cambria" panose="02040503050406030204" pitchFamily="18" charset="0"/>
              </a:rPr>
              <a:t>“Strategy for American Innovation</a:t>
            </a:r>
            <a:r>
              <a:rPr lang="en-US" sz="1200" kern="0" dirty="0" smtClean="0">
                <a:solidFill>
                  <a:srgbClr val="000000"/>
                </a:solidFill>
                <a:latin typeface="Cambria" panose="02040503050406030204" pitchFamily="18" charset="0"/>
              </a:rPr>
              <a:t>”</a:t>
            </a:r>
            <a:r>
              <a:rPr lang="en-US" sz="1100" kern="0" dirty="0" smtClean="0">
                <a:solidFill>
                  <a:srgbClr val="000000"/>
                </a:solidFill>
                <a:latin typeface="Cambria" panose="02040503050406030204" pitchFamily="18" charset="0"/>
              </a:rPr>
              <a:t> </a:t>
            </a:r>
            <a:r>
              <a:rPr lang="en-US" sz="1100" b="0" kern="0" dirty="0">
                <a:solidFill>
                  <a:srgbClr val="000000"/>
                </a:solidFill>
                <a:latin typeface="Cambria" panose="02040503050406030204" pitchFamily="18" charset="0"/>
              </a:rPr>
              <a:t>–</a:t>
            </a:r>
            <a:r>
              <a:rPr lang="en-US" sz="1100" b="0" kern="0" dirty="0" smtClean="0">
                <a:solidFill>
                  <a:srgbClr val="000000"/>
                </a:solidFill>
                <a:latin typeface="Cambria" panose="02040503050406030204" pitchFamily="18" charset="0"/>
              </a:rPr>
              <a:t> </a:t>
            </a:r>
            <a:r>
              <a:rPr lang="en-US" sz="800" b="0" kern="0" dirty="0">
                <a:solidFill>
                  <a:srgbClr val="000000"/>
                </a:solidFill>
                <a:latin typeface="Cambria" panose="02040503050406030204" pitchFamily="18" charset="0"/>
                <a:hlinkClick r:id="rId10"/>
              </a:rPr>
              <a:t>http://www.whitehouse.gov/assets/documents/SEPT_20__</a:t>
            </a:r>
            <a:r>
              <a:rPr lang="en-US" sz="800" b="0" kern="0" dirty="0" smtClean="0">
                <a:solidFill>
                  <a:srgbClr val="000000"/>
                </a:solidFill>
                <a:latin typeface="Cambria" panose="02040503050406030204" pitchFamily="18" charset="0"/>
                <a:hlinkClick r:id="rId10"/>
              </a:rPr>
              <a:t>Innovation_Whitepaper_FINAL.pdf</a:t>
            </a:r>
            <a:r>
              <a:rPr lang="en-US" sz="1100" b="0" kern="0" dirty="0" smtClean="0">
                <a:solidFill>
                  <a:srgbClr val="000000"/>
                </a:solidFill>
                <a:latin typeface="Cambria" panose="02040503050406030204" pitchFamily="18" charset="0"/>
              </a:rPr>
              <a:t>  </a:t>
            </a:r>
            <a:endParaRPr lang="en-US" sz="1600" b="1" kern="0" dirty="0" smtClean="0">
              <a:latin typeface="Cambria" panose="02040503050406030204" pitchFamily="18" charset="0"/>
            </a:endParaRPr>
          </a:p>
          <a:p>
            <a:pPr marL="804863" lvl="1" indent="-342900" eaLnBrk="1" hangingPunct="1">
              <a:buFont typeface="Wingdings" pitchFamily="2" charset="2"/>
              <a:buChar char="Ø"/>
              <a:defRPr/>
            </a:pPr>
            <a:endParaRPr lang="en-US" sz="1600" b="1" kern="0" dirty="0" smtClean="0">
              <a:latin typeface="Cambria" panose="02040503050406030204" pitchFamily="18" charset="0"/>
            </a:endParaRPr>
          </a:p>
          <a:p>
            <a:pPr lvl="2" eaLnBrk="1" hangingPunct="1">
              <a:buFontTx/>
              <a:buNone/>
              <a:defRPr/>
            </a:pPr>
            <a:endParaRPr lang="en-US" sz="1600" kern="0" dirty="0" smtClean="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defRPr/>
            </a:pPr>
            <a:fld id="{75AC5899-B39A-4C67-94CB-90E914EAD589}" type="slidenum">
              <a:rPr lang="en-US" sz="1400" smtClean="0">
                <a:solidFill>
                  <a:srgbClr val="FFFFFF"/>
                </a:solidFill>
              </a:rPr>
              <a:pPr eaLnBrk="1" hangingPunct="1">
                <a:defRPr/>
              </a:pPr>
              <a:t>4</a:t>
            </a:fld>
            <a:endParaRPr lang="en-US" sz="1400" smtClean="0">
              <a:solidFill>
                <a:srgbClr val="FFFFFF"/>
              </a:solidFill>
            </a:endParaRPr>
          </a:p>
        </p:txBody>
      </p:sp>
      <p:sp>
        <p:nvSpPr>
          <p:cNvPr id="15364" name="Rectangle 3"/>
          <p:cNvSpPr>
            <a:spLocks noGrp="1" noChangeArrowheads="1"/>
          </p:cNvSpPr>
          <p:nvPr>
            <p:ph type="body" idx="1"/>
          </p:nvPr>
        </p:nvSpPr>
        <p:spPr>
          <a:xfrm>
            <a:off x="4724400" y="3581400"/>
            <a:ext cx="4279833" cy="2743200"/>
          </a:xfrm>
        </p:spPr>
        <p:txBody>
          <a:bodyPr>
            <a:noAutofit/>
          </a:bodyPr>
          <a:lstStyle/>
          <a:p>
            <a:pPr marL="0" lvl="1" indent="0" algn="ctr" eaLnBrk="1" hangingPunct="1">
              <a:spcBef>
                <a:spcPct val="0"/>
              </a:spcBef>
              <a:buFontTx/>
              <a:buNone/>
            </a:pPr>
            <a:r>
              <a:rPr lang="en-US" altLang="en-US" sz="2000" b="1" dirty="0" smtClean="0">
                <a:solidFill>
                  <a:srgbClr val="A50021"/>
                </a:solidFill>
                <a:effectLst>
                  <a:outerShdw blurRad="38100" dist="38100" dir="2700000" algn="tl">
                    <a:srgbClr val="000000">
                      <a:alpha val="43137"/>
                    </a:srgbClr>
                  </a:outerShdw>
                </a:effectLst>
                <a:latin typeface="Cambria" panose="02040503050406030204" pitchFamily="18" charset="0"/>
              </a:rPr>
              <a:t>Research Division  AAM-600</a:t>
            </a:r>
          </a:p>
          <a:p>
            <a:pPr marL="0" lvl="1" indent="0" algn="ctr" eaLnBrk="1" hangingPunct="1">
              <a:spcBef>
                <a:spcPct val="0"/>
              </a:spcBef>
              <a:buFontTx/>
              <a:buNone/>
            </a:pPr>
            <a:r>
              <a:rPr lang="en-US" altLang="en-US" sz="1600" b="1" dirty="0" smtClean="0">
                <a:latin typeface="Cambria" panose="02040503050406030204" pitchFamily="18" charset="0"/>
              </a:rPr>
              <a:t>Bioaeronautical Sciences AAM-610</a:t>
            </a:r>
          </a:p>
          <a:p>
            <a:pPr marL="0" lvl="1" indent="0" algn="ctr" eaLnBrk="1" hangingPunct="1">
              <a:spcBef>
                <a:spcPct val="0"/>
              </a:spcBef>
              <a:buFontTx/>
              <a:buNone/>
            </a:pPr>
            <a:r>
              <a:rPr lang="en-US" altLang="en-US" sz="1600" b="1" dirty="0" smtClean="0">
                <a:latin typeface="Cambria" panose="02040503050406030204" pitchFamily="18" charset="0"/>
              </a:rPr>
              <a:t>Protection &amp; Survival        AAM-630</a:t>
            </a:r>
          </a:p>
          <a:p>
            <a:pPr marL="0" lvl="1" indent="0" algn="ctr" eaLnBrk="1" hangingPunct="1">
              <a:spcBef>
                <a:spcPct val="0"/>
              </a:spcBef>
              <a:buFontTx/>
              <a:buNone/>
            </a:pPr>
            <a:r>
              <a:rPr lang="en-US" altLang="en-US" sz="1600" b="1" i="1" dirty="0" smtClean="0">
                <a:solidFill>
                  <a:srgbClr val="003399"/>
                </a:solidFill>
                <a:latin typeface="Cambria" panose="02040503050406030204" pitchFamily="18" charset="0"/>
              </a:rPr>
              <a:t>5 Teams each</a:t>
            </a:r>
          </a:p>
          <a:p>
            <a:pPr marL="0" lvl="1" indent="0" algn="ctr" eaLnBrk="1" hangingPunct="1">
              <a:spcBef>
                <a:spcPct val="0"/>
              </a:spcBef>
              <a:buFontTx/>
              <a:buNone/>
            </a:pPr>
            <a:endParaRPr lang="en-US" altLang="en-US" sz="1600" b="1" dirty="0" smtClean="0">
              <a:solidFill>
                <a:srgbClr val="A50021"/>
              </a:solidFill>
              <a:latin typeface="Cambria" panose="02040503050406030204" pitchFamily="18" charset="0"/>
            </a:endParaRPr>
          </a:p>
          <a:p>
            <a:pPr marL="0" lvl="1" indent="0" algn="ctr" eaLnBrk="1" hangingPunct="1">
              <a:spcBef>
                <a:spcPct val="0"/>
              </a:spcBef>
              <a:buFontTx/>
              <a:buNone/>
            </a:pPr>
            <a:r>
              <a:rPr lang="en-US" altLang="en-US" sz="1800" b="1" i="1" dirty="0" smtClean="0">
                <a:solidFill>
                  <a:srgbClr val="A50021"/>
                </a:solidFill>
                <a:effectLst>
                  <a:outerShdw blurRad="38100" dist="38100" dir="2700000" algn="tl">
                    <a:srgbClr val="000000">
                      <a:alpha val="43137"/>
                    </a:srgbClr>
                  </a:outerShdw>
                </a:effectLst>
                <a:latin typeface="Cambria" panose="02040503050406030204" pitchFamily="18" charset="0"/>
              </a:rPr>
              <a:t>58 Personnel:</a:t>
            </a:r>
          </a:p>
          <a:p>
            <a:pPr marL="0" lvl="1" indent="0" algn="ctr" eaLnBrk="1" hangingPunct="1">
              <a:spcBef>
                <a:spcPct val="0"/>
              </a:spcBef>
              <a:buFontTx/>
              <a:buNone/>
            </a:pPr>
            <a:endParaRPr lang="en-US" altLang="en-US" sz="1600" b="1" dirty="0" smtClean="0">
              <a:latin typeface="Cambria" panose="02040503050406030204" pitchFamily="18" charset="0"/>
            </a:endParaRPr>
          </a:p>
          <a:p>
            <a:pPr marL="0" lvl="1" indent="0" algn="ctr" eaLnBrk="1" hangingPunct="1">
              <a:spcBef>
                <a:spcPct val="0"/>
              </a:spcBef>
              <a:buFontTx/>
              <a:buNone/>
            </a:pPr>
            <a:r>
              <a:rPr lang="en-US" altLang="en-US" sz="1600" b="1" dirty="0" smtClean="0">
                <a:solidFill>
                  <a:srgbClr val="003399"/>
                </a:solidFill>
                <a:latin typeface="Cambria" panose="02040503050406030204" pitchFamily="18" charset="0"/>
              </a:rPr>
              <a:t>49 </a:t>
            </a:r>
            <a:r>
              <a:rPr lang="en-US" altLang="en-US" sz="1600" b="1" dirty="0" smtClean="0">
                <a:latin typeface="Cambria" panose="02040503050406030204" pitchFamily="18" charset="0"/>
              </a:rPr>
              <a:t>Government FTEs</a:t>
            </a:r>
          </a:p>
          <a:p>
            <a:pPr marL="0" lvl="1" indent="0" algn="ctr" eaLnBrk="1" hangingPunct="1">
              <a:spcBef>
                <a:spcPct val="0"/>
              </a:spcBef>
              <a:buFontTx/>
              <a:buNone/>
            </a:pPr>
            <a:r>
              <a:rPr lang="en-US" altLang="en-US" sz="1600" b="1" dirty="0" smtClean="0">
                <a:solidFill>
                  <a:srgbClr val="003399"/>
                </a:solidFill>
                <a:latin typeface="Cambria" panose="02040503050406030204" pitchFamily="18" charset="0"/>
              </a:rPr>
              <a:t>8</a:t>
            </a:r>
            <a:r>
              <a:rPr lang="en-US" altLang="en-US" sz="1600" b="1" dirty="0" smtClean="0">
                <a:latin typeface="Cambria" panose="02040503050406030204" pitchFamily="18" charset="0"/>
              </a:rPr>
              <a:t> In-House Contractor FTEs</a:t>
            </a:r>
          </a:p>
          <a:p>
            <a:pPr marL="0" lvl="1" indent="0" algn="ctr" eaLnBrk="1" hangingPunct="1">
              <a:spcBef>
                <a:spcPct val="0"/>
              </a:spcBef>
              <a:buFontTx/>
              <a:buNone/>
            </a:pPr>
            <a:r>
              <a:rPr lang="en-US" altLang="en-US" sz="1600" b="1" dirty="0" smtClean="0">
                <a:solidFill>
                  <a:srgbClr val="003399"/>
                </a:solidFill>
                <a:latin typeface="Cambria" panose="02040503050406030204" pitchFamily="18" charset="0"/>
              </a:rPr>
              <a:t>1</a:t>
            </a:r>
            <a:r>
              <a:rPr lang="en-US" altLang="en-US" sz="1600" b="1" dirty="0" smtClean="0">
                <a:latin typeface="Cambria" panose="02040503050406030204" pitchFamily="18" charset="0"/>
              </a:rPr>
              <a:t> Emeritus Principal Scientist (no cost)</a:t>
            </a:r>
          </a:p>
          <a:p>
            <a:pPr marL="0" lvl="1" indent="0" algn="ctr" eaLnBrk="1" hangingPunct="1">
              <a:spcBef>
                <a:spcPct val="0"/>
              </a:spcBef>
              <a:buFontTx/>
              <a:buNone/>
            </a:pPr>
            <a:endParaRPr lang="en-US" altLang="en-US" sz="1600" b="1" dirty="0" smtClean="0">
              <a:latin typeface="Cambria" panose="02040503050406030204" pitchFamily="18" charset="0"/>
            </a:endParaRPr>
          </a:p>
          <a:p>
            <a:pPr marL="0" lvl="1" indent="0" algn="ctr" eaLnBrk="1" hangingPunct="1">
              <a:buFontTx/>
              <a:buNone/>
            </a:pPr>
            <a:endParaRPr lang="en-US" altLang="en-US" sz="1600" b="1" dirty="0" smtClean="0">
              <a:latin typeface="Cambria" panose="02040503050406030204" pitchFamily="18" charset="0"/>
            </a:endParaRPr>
          </a:p>
        </p:txBody>
      </p:sp>
      <p:sp>
        <p:nvSpPr>
          <p:cNvPr id="15365" name="TextBox 1"/>
          <p:cNvSpPr txBox="1">
            <a:spLocks noChangeArrowheads="1"/>
          </p:cNvSpPr>
          <p:nvPr/>
        </p:nvSpPr>
        <p:spPr bwMode="auto">
          <a:xfrm>
            <a:off x="76200" y="838200"/>
            <a:ext cx="4572000"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buClr>
                <a:srgbClr val="A50021"/>
              </a:buClr>
              <a:buFontTx/>
              <a:buChar char="•"/>
            </a:pPr>
            <a:r>
              <a:rPr lang="en-US" altLang="en-US" sz="1400" b="1" dirty="0" smtClean="0">
                <a:solidFill>
                  <a:srgbClr val="003399"/>
                </a:solidFill>
                <a:latin typeface="Cambria" panose="02040503050406030204" pitchFamily="18" charset="0"/>
              </a:rPr>
              <a:t>1,391 </a:t>
            </a:r>
            <a:r>
              <a:rPr lang="en-US" altLang="en-US" sz="1400" b="1" dirty="0">
                <a:latin typeface="Cambria" panose="02040503050406030204" pitchFamily="18" charset="0"/>
              </a:rPr>
              <a:t>years of knowledge, skills, and </a:t>
            </a:r>
            <a:r>
              <a:rPr lang="en-US" altLang="en-US" sz="1400" b="1" dirty="0" smtClean="0">
                <a:latin typeface="Cambria" panose="02040503050406030204" pitchFamily="18" charset="0"/>
              </a:rPr>
              <a:t>experience (earliest: 1946 – latest: 2012). Median = 24 yrs.</a:t>
            </a:r>
            <a:endParaRPr lang="en-US" altLang="en-US" sz="1400" b="1" dirty="0">
              <a:latin typeface="Cambria" panose="02040503050406030204" pitchFamily="18" charset="0"/>
            </a:endParaRPr>
          </a:p>
          <a:p>
            <a:pPr eaLnBrk="1" hangingPunct="1">
              <a:spcBef>
                <a:spcPct val="50000"/>
              </a:spcBef>
              <a:buClr>
                <a:srgbClr val="A50021"/>
              </a:buClr>
              <a:buFontTx/>
              <a:buChar char="•"/>
            </a:pPr>
            <a:r>
              <a:rPr lang="en-US" altLang="en-US" sz="1400" b="1" dirty="0">
                <a:latin typeface="Cambria" panose="02040503050406030204" pitchFamily="18" charset="0"/>
              </a:rPr>
              <a:t>Scientists, physicians, engineers, technical, and </a:t>
            </a:r>
            <a:br>
              <a:rPr lang="en-US" altLang="en-US" sz="1400" b="1" dirty="0">
                <a:latin typeface="Cambria" panose="02040503050406030204" pitchFamily="18" charset="0"/>
              </a:rPr>
            </a:br>
            <a:r>
              <a:rPr lang="en-US" altLang="en-US" sz="1400" b="1" dirty="0">
                <a:latin typeface="Cambria" panose="02040503050406030204" pitchFamily="18" charset="0"/>
              </a:rPr>
              <a:t>administrative staff  </a:t>
            </a:r>
          </a:p>
          <a:p>
            <a:pPr lvl="1" eaLnBrk="1" hangingPunct="1">
              <a:spcBef>
                <a:spcPct val="50000"/>
              </a:spcBef>
              <a:buClr>
                <a:srgbClr val="A50021"/>
              </a:buClr>
              <a:buFontTx/>
              <a:buChar char="•"/>
            </a:pPr>
            <a:r>
              <a:rPr lang="en-US" altLang="en-US" sz="1400" b="1" dirty="0" smtClean="0">
                <a:solidFill>
                  <a:srgbClr val="003399"/>
                </a:solidFill>
                <a:latin typeface="Cambria" panose="02040503050406030204" pitchFamily="18" charset="0"/>
              </a:rPr>
              <a:t>10</a:t>
            </a:r>
            <a:r>
              <a:rPr lang="en-US" altLang="en-US" sz="1400" b="1" dirty="0" smtClean="0">
                <a:latin typeface="Cambria" panose="02040503050406030204" pitchFamily="18" charset="0"/>
              </a:rPr>
              <a:t> </a:t>
            </a:r>
            <a:r>
              <a:rPr lang="en-US" altLang="en-US" sz="1400" b="1" dirty="0">
                <a:latin typeface="Cambria" panose="02040503050406030204" pitchFamily="18" charset="0"/>
              </a:rPr>
              <a:t>Associate (AAS/ABT/EMT/ACS) </a:t>
            </a:r>
          </a:p>
          <a:p>
            <a:pPr lvl="1" eaLnBrk="1" hangingPunct="1">
              <a:spcBef>
                <a:spcPct val="50000"/>
              </a:spcBef>
              <a:buClr>
                <a:srgbClr val="A50021"/>
              </a:buClr>
              <a:buFontTx/>
              <a:buChar char="•"/>
            </a:pPr>
            <a:r>
              <a:rPr lang="en-US" altLang="en-US" sz="1400" b="1" dirty="0" smtClean="0">
                <a:solidFill>
                  <a:srgbClr val="003399"/>
                </a:solidFill>
                <a:latin typeface="Cambria" panose="02040503050406030204" pitchFamily="18" charset="0"/>
              </a:rPr>
              <a:t>  1</a:t>
            </a:r>
            <a:r>
              <a:rPr lang="en-US" altLang="en-US" sz="1400" b="1" dirty="0" smtClean="0">
                <a:latin typeface="Cambria" panose="02040503050406030204" pitchFamily="18" charset="0"/>
              </a:rPr>
              <a:t> </a:t>
            </a:r>
            <a:r>
              <a:rPr lang="en-US" altLang="en-US" sz="1400" b="1" dirty="0">
                <a:latin typeface="Cambria" panose="02040503050406030204" pitchFamily="18" charset="0"/>
              </a:rPr>
              <a:t>Nursing (RN) </a:t>
            </a:r>
          </a:p>
          <a:p>
            <a:pPr lvl="1" eaLnBrk="1" hangingPunct="1">
              <a:spcBef>
                <a:spcPct val="50000"/>
              </a:spcBef>
              <a:buClr>
                <a:srgbClr val="A50021"/>
              </a:buClr>
              <a:buFontTx/>
              <a:buChar char="•"/>
            </a:pPr>
            <a:r>
              <a:rPr lang="en-US" altLang="en-US" sz="1400" b="1" dirty="0" smtClean="0">
                <a:solidFill>
                  <a:srgbClr val="003399"/>
                </a:solidFill>
                <a:latin typeface="Cambria" panose="02040503050406030204" pitchFamily="18" charset="0"/>
              </a:rPr>
              <a:t>44</a:t>
            </a:r>
            <a:r>
              <a:rPr lang="en-US" altLang="en-US" sz="1400" b="1" dirty="0" smtClean="0">
                <a:latin typeface="Cambria" panose="02040503050406030204" pitchFamily="18" charset="0"/>
              </a:rPr>
              <a:t> </a:t>
            </a:r>
            <a:r>
              <a:rPr lang="en-US" altLang="en-US" sz="1400" b="1" dirty="0">
                <a:latin typeface="Cambria" panose="02040503050406030204" pitchFamily="18" charset="0"/>
              </a:rPr>
              <a:t>Baccalaureate (BS/BA) </a:t>
            </a:r>
          </a:p>
          <a:p>
            <a:pPr lvl="1" eaLnBrk="1" hangingPunct="1">
              <a:spcBef>
                <a:spcPct val="50000"/>
              </a:spcBef>
              <a:buClr>
                <a:srgbClr val="A50021"/>
              </a:buClr>
              <a:buFontTx/>
              <a:buChar char="•"/>
            </a:pPr>
            <a:r>
              <a:rPr lang="en-US" altLang="en-US" sz="1400" b="1" dirty="0" smtClean="0">
                <a:solidFill>
                  <a:srgbClr val="003399"/>
                </a:solidFill>
                <a:latin typeface="Cambria" panose="02040503050406030204" pitchFamily="18" charset="0"/>
              </a:rPr>
              <a:t>29</a:t>
            </a:r>
            <a:r>
              <a:rPr lang="en-US" altLang="en-US" sz="1400" b="1" dirty="0" smtClean="0">
                <a:latin typeface="Cambria" panose="02040503050406030204" pitchFamily="18" charset="0"/>
              </a:rPr>
              <a:t> </a:t>
            </a:r>
            <a:r>
              <a:rPr lang="en-US" altLang="en-US" sz="1400" b="1" dirty="0">
                <a:latin typeface="Cambria" panose="02040503050406030204" pitchFamily="18" charset="0"/>
              </a:rPr>
              <a:t>Master (</a:t>
            </a:r>
            <a:r>
              <a:rPr lang="en-US" altLang="en-US" sz="1400" b="1" dirty="0" smtClean="0">
                <a:latin typeface="Cambria" panose="02040503050406030204" pitchFamily="18" charset="0"/>
              </a:rPr>
              <a:t>MS/MA/MPH, MAT)</a:t>
            </a:r>
            <a:endParaRPr lang="en-US" altLang="en-US" sz="1400" b="1" dirty="0">
              <a:latin typeface="Cambria" panose="02040503050406030204" pitchFamily="18" charset="0"/>
            </a:endParaRPr>
          </a:p>
          <a:p>
            <a:pPr lvl="1" eaLnBrk="1" hangingPunct="1">
              <a:spcBef>
                <a:spcPct val="50000"/>
              </a:spcBef>
              <a:buClr>
                <a:srgbClr val="A50021"/>
              </a:buClr>
              <a:buFontTx/>
              <a:buChar char="•"/>
            </a:pPr>
            <a:r>
              <a:rPr lang="en-US" altLang="en-US" sz="1400" b="1" dirty="0" smtClean="0">
                <a:solidFill>
                  <a:srgbClr val="003399"/>
                </a:solidFill>
                <a:latin typeface="Cambria" panose="02040503050406030204" pitchFamily="18" charset="0"/>
              </a:rPr>
              <a:t>20</a:t>
            </a:r>
            <a:r>
              <a:rPr lang="en-US" altLang="en-US" sz="1400" b="1" dirty="0" smtClean="0">
                <a:latin typeface="Cambria" panose="02040503050406030204" pitchFamily="18" charset="0"/>
              </a:rPr>
              <a:t> </a:t>
            </a:r>
            <a:r>
              <a:rPr lang="en-US" altLang="en-US" sz="1400" b="1" dirty="0">
                <a:latin typeface="Cambria" panose="02040503050406030204" pitchFamily="18" charset="0"/>
              </a:rPr>
              <a:t>Doctorate (1 LLD, </a:t>
            </a:r>
            <a:r>
              <a:rPr lang="en-US" altLang="en-US" sz="1400" b="1" dirty="0" smtClean="0">
                <a:latin typeface="Cambria" panose="02040503050406030204" pitchFamily="18" charset="0"/>
              </a:rPr>
              <a:t>14 </a:t>
            </a:r>
            <a:r>
              <a:rPr lang="en-US" altLang="en-US" sz="1400" b="1" dirty="0">
                <a:latin typeface="Cambria" panose="02040503050406030204" pitchFamily="18" charset="0"/>
              </a:rPr>
              <a:t>PhD, and </a:t>
            </a:r>
            <a:r>
              <a:rPr lang="en-US" altLang="en-US" sz="1400" b="1" dirty="0" smtClean="0">
                <a:latin typeface="Cambria" panose="02040503050406030204" pitchFamily="18" charset="0"/>
              </a:rPr>
              <a:t>5 </a:t>
            </a:r>
            <a:r>
              <a:rPr lang="en-US" altLang="en-US" sz="1400" b="1" dirty="0">
                <a:latin typeface="Cambria" panose="02040503050406030204" pitchFamily="18" charset="0"/>
              </a:rPr>
              <a:t>MD/DO)  </a:t>
            </a:r>
          </a:p>
          <a:p>
            <a:pPr lvl="1" eaLnBrk="1" hangingPunct="1">
              <a:spcBef>
                <a:spcPct val="50000"/>
              </a:spcBef>
              <a:buClr>
                <a:srgbClr val="A50021"/>
              </a:buClr>
              <a:buFontTx/>
              <a:buChar char="•"/>
            </a:pPr>
            <a:r>
              <a:rPr lang="en-US" altLang="en-US" sz="1400" b="1" dirty="0" smtClean="0">
                <a:solidFill>
                  <a:srgbClr val="003399"/>
                </a:solidFill>
                <a:latin typeface="Cambria" panose="02040503050406030204" pitchFamily="18" charset="0"/>
              </a:rPr>
              <a:t>16</a:t>
            </a:r>
            <a:r>
              <a:rPr lang="en-US" altLang="en-US" sz="1400" b="1" dirty="0" smtClean="0">
                <a:latin typeface="Cambria" panose="02040503050406030204" pitchFamily="18" charset="0"/>
              </a:rPr>
              <a:t> With multiple </a:t>
            </a:r>
            <a:r>
              <a:rPr lang="en-US" altLang="en-US" sz="1400" b="1" dirty="0">
                <a:latin typeface="Cambria" panose="02040503050406030204" pitchFamily="18" charset="0"/>
              </a:rPr>
              <a:t>advanced degrees  </a:t>
            </a:r>
            <a:endParaRPr lang="en-US" altLang="en-US" sz="1400" b="1" dirty="0" smtClean="0">
              <a:latin typeface="Cambria" panose="02040503050406030204" pitchFamily="18" charset="0"/>
            </a:endParaRPr>
          </a:p>
          <a:p>
            <a:pPr lvl="1" eaLnBrk="1" hangingPunct="1">
              <a:spcBef>
                <a:spcPct val="50000"/>
              </a:spcBef>
              <a:buClr>
                <a:srgbClr val="A50021"/>
              </a:buClr>
              <a:buFontTx/>
              <a:buChar char="•"/>
            </a:pPr>
            <a:r>
              <a:rPr lang="en-US" altLang="en-US" sz="1400" b="1" dirty="0" smtClean="0">
                <a:solidFill>
                  <a:srgbClr val="003399"/>
                </a:solidFill>
                <a:latin typeface="Cambria" panose="02040503050406030204" pitchFamily="18" charset="0"/>
              </a:rPr>
              <a:t>  4</a:t>
            </a:r>
            <a:r>
              <a:rPr lang="en-US" altLang="en-US" sz="1400" b="1" dirty="0" smtClean="0">
                <a:latin typeface="Cambria" panose="02040503050406030204" pitchFamily="18" charset="0"/>
              </a:rPr>
              <a:t> Pilots</a:t>
            </a:r>
            <a:endParaRPr lang="en-US" altLang="en-US" sz="1400" b="1" dirty="0">
              <a:latin typeface="Cambria" panose="02040503050406030204" pitchFamily="18" charset="0"/>
            </a:endParaRPr>
          </a:p>
          <a:p>
            <a:pPr eaLnBrk="1" hangingPunct="1">
              <a:spcBef>
                <a:spcPct val="50000"/>
              </a:spcBef>
              <a:buClr>
                <a:srgbClr val="A50021"/>
              </a:buClr>
              <a:buFontTx/>
              <a:buChar char="•"/>
            </a:pPr>
            <a:r>
              <a:rPr lang="en-US" altLang="en-US" sz="1400" b="1" dirty="0" smtClean="0">
                <a:solidFill>
                  <a:srgbClr val="003399"/>
                </a:solidFill>
                <a:latin typeface="Cambria" panose="02040503050406030204" pitchFamily="18" charset="0"/>
              </a:rPr>
              <a:t>11 </a:t>
            </a:r>
            <a:r>
              <a:rPr lang="en-US" altLang="en-US" sz="1400" b="1" dirty="0">
                <a:latin typeface="Cambria" panose="02040503050406030204" pitchFamily="18" charset="0"/>
              </a:rPr>
              <a:t>Fellows/Diplomates of various professional organizations </a:t>
            </a:r>
            <a:endParaRPr lang="en-US" altLang="en-US" sz="1400" b="1" dirty="0" smtClean="0">
              <a:latin typeface="Cambria" panose="02040503050406030204" pitchFamily="18" charset="0"/>
            </a:endParaRPr>
          </a:p>
          <a:p>
            <a:pPr eaLnBrk="1" hangingPunct="1">
              <a:spcBef>
                <a:spcPct val="50000"/>
              </a:spcBef>
              <a:buClr>
                <a:srgbClr val="A50021"/>
              </a:buClr>
              <a:buFontTx/>
              <a:buChar char="•"/>
            </a:pPr>
            <a:r>
              <a:rPr lang="en-US" altLang="en-US" sz="1400" b="1" dirty="0" smtClean="0">
                <a:solidFill>
                  <a:srgbClr val="003399"/>
                </a:solidFill>
                <a:latin typeface="Cambria" panose="02040503050406030204" pitchFamily="18" charset="0"/>
              </a:rPr>
              <a:t>13 </a:t>
            </a:r>
            <a:r>
              <a:rPr lang="en-US" altLang="en-US" sz="1400" b="1" dirty="0" smtClean="0">
                <a:latin typeface="Cambria" panose="02040503050406030204" pitchFamily="18" charset="0"/>
              </a:rPr>
              <a:t>With additional registrations/licenses</a:t>
            </a:r>
            <a:endParaRPr lang="en-US" altLang="en-US" sz="1400" b="1" dirty="0">
              <a:latin typeface="Cambria" panose="02040503050406030204" pitchFamily="18" charset="0"/>
            </a:endParaRPr>
          </a:p>
          <a:p>
            <a:pPr eaLnBrk="1" hangingPunct="1">
              <a:spcBef>
                <a:spcPct val="50000"/>
              </a:spcBef>
              <a:buClr>
                <a:srgbClr val="A50021"/>
              </a:buClr>
              <a:buFontTx/>
              <a:buChar char="•"/>
            </a:pPr>
            <a:r>
              <a:rPr lang="en-US" altLang="en-US" sz="1400" b="1" dirty="0">
                <a:solidFill>
                  <a:srgbClr val="003399"/>
                </a:solidFill>
                <a:latin typeface="Cambria" panose="02040503050406030204" pitchFamily="18" charset="0"/>
              </a:rPr>
              <a:t>149 </a:t>
            </a:r>
            <a:r>
              <a:rPr lang="en-US" altLang="en-US" sz="1400" b="1" dirty="0" smtClean="0">
                <a:latin typeface="Cambria" panose="02040503050406030204" pitchFamily="18" charset="0"/>
              </a:rPr>
              <a:t>Professional organizations - Liaison</a:t>
            </a:r>
            <a:endParaRPr lang="en-US" altLang="en-US" sz="1400" b="1" dirty="0">
              <a:latin typeface="Cambria" panose="02040503050406030204" pitchFamily="18" charset="0"/>
            </a:endParaRPr>
          </a:p>
          <a:p>
            <a:pPr eaLnBrk="1" hangingPunct="1">
              <a:spcBef>
                <a:spcPct val="50000"/>
              </a:spcBef>
              <a:buClr>
                <a:srgbClr val="A50021"/>
              </a:buClr>
              <a:buFontTx/>
              <a:buChar char="•"/>
            </a:pPr>
            <a:r>
              <a:rPr lang="en-US" altLang="en-US" sz="1400" b="1" dirty="0">
                <a:solidFill>
                  <a:srgbClr val="003399"/>
                </a:solidFill>
                <a:latin typeface="Cambria" panose="02040503050406030204" pitchFamily="18" charset="0"/>
              </a:rPr>
              <a:t>75 </a:t>
            </a:r>
            <a:r>
              <a:rPr lang="en-US" altLang="en-US" sz="1400" b="1" dirty="0">
                <a:latin typeface="Cambria" panose="02040503050406030204" pitchFamily="18" charset="0"/>
              </a:rPr>
              <a:t>P</a:t>
            </a:r>
            <a:r>
              <a:rPr lang="en-US" altLang="en-US" sz="1400" b="1" dirty="0" smtClean="0">
                <a:latin typeface="Cambria" panose="02040503050406030204" pitchFamily="18" charset="0"/>
              </a:rPr>
              <a:t>rofessional </a:t>
            </a:r>
            <a:r>
              <a:rPr lang="en-US" altLang="en-US" sz="1400" b="1" dirty="0">
                <a:latin typeface="Cambria" panose="02040503050406030204" pitchFamily="18" charset="0"/>
              </a:rPr>
              <a:t>committees or workgroups </a:t>
            </a:r>
          </a:p>
          <a:p>
            <a:pPr eaLnBrk="1" hangingPunct="1">
              <a:spcBef>
                <a:spcPct val="50000"/>
              </a:spcBef>
              <a:buClr>
                <a:srgbClr val="A50021"/>
              </a:buClr>
              <a:buFontTx/>
              <a:buChar char="•"/>
            </a:pPr>
            <a:r>
              <a:rPr lang="en-US" altLang="en-US" sz="1400" b="1" dirty="0">
                <a:latin typeface="Cambria" panose="02040503050406030204" pitchFamily="18" charset="0"/>
              </a:rPr>
              <a:t>Members of the staff serve or have served in various capacities including as </a:t>
            </a:r>
            <a:r>
              <a:rPr lang="en-US" altLang="en-US" sz="1400" b="1" dirty="0" smtClean="0">
                <a:latin typeface="Cambria" panose="02040503050406030204" pitchFamily="18" charset="0"/>
              </a:rPr>
              <a:t>executive officers </a:t>
            </a:r>
            <a:r>
              <a:rPr lang="en-US" altLang="en-US" sz="1400" b="1" dirty="0">
                <a:latin typeface="Cambria" panose="02040503050406030204" pitchFamily="18" charset="0"/>
              </a:rPr>
              <a:t>of </a:t>
            </a:r>
            <a:r>
              <a:rPr lang="en-US" altLang="en-US" sz="1400" b="1" dirty="0">
                <a:solidFill>
                  <a:srgbClr val="003399"/>
                </a:solidFill>
                <a:latin typeface="Cambria" panose="02040503050406030204" pitchFamily="18" charset="0"/>
              </a:rPr>
              <a:t>30</a:t>
            </a:r>
            <a:r>
              <a:rPr lang="en-US" altLang="en-US" sz="1400" b="1" dirty="0">
                <a:latin typeface="Cambria" panose="02040503050406030204" pitchFamily="18" charset="0"/>
              </a:rPr>
              <a:t> organizations/committees</a:t>
            </a:r>
          </a:p>
        </p:txBody>
      </p:sp>
      <p:sp>
        <p:nvSpPr>
          <p:cNvPr id="9" name="Rectangle 2"/>
          <p:cNvSpPr txBox="1">
            <a:spLocks noChangeArrowheads="1"/>
          </p:cNvSpPr>
          <p:nvPr/>
        </p:nvSpPr>
        <p:spPr bwMode="auto">
          <a:xfrm>
            <a:off x="0" y="0"/>
            <a:ext cx="9144000" cy="6096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3600" kern="0" cap="small" dirty="0" smtClean="0">
                <a:effectLst>
                  <a:outerShdw blurRad="38100" dist="38100" dir="2700000" algn="tl">
                    <a:srgbClr val="000000">
                      <a:alpha val="43137"/>
                    </a:srgbClr>
                  </a:outerShdw>
                </a:effectLst>
                <a:latin typeface="Cambria" pitchFamily="18" charset="0"/>
              </a:rPr>
              <a:t>AM Program Capabilities: People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76800" y="914400"/>
            <a:ext cx="4089811" cy="248073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defRPr/>
            </a:pPr>
            <a:fld id="{A9AB4786-1E49-4840-A4DB-3DE2AA5A6D68}" type="slidenum">
              <a:rPr lang="en-US" sz="1400" smtClean="0">
                <a:solidFill>
                  <a:srgbClr val="FFFFFF"/>
                </a:solidFill>
              </a:rPr>
              <a:pPr eaLnBrk="1" hangingPunct="1">
                <a:defRPr/>
              </a:pPr>
              <a:t>5</a:t>
            </a:fld>
            <a:endParaRPr lang="en-US" sz="1400" smtClean="0">
              <a:solidFill>
                <a:srgbClr val="FFFFFF"/>
              </a:solidFill>
            </a:endParaRPr>
          </a:p>
        </p:txBody>
      </p:sp>
      <p:sp>
        <p:nvSpPr>
          <p:cNvPr id="16388" name="Rectangle 3"/>
          <p:cNvSpPr>
            <a:spLocks noGrp="1" noChangeArrowheads="1"/>
          </p:cNvSpPr>
          <p:nvPr>
            <p:ph type="body" idx="1"/>
          </p:nvPr>
        </p:nvSpPr>
        <p:spPr>
          <a:xfrm>
            <a:off x="152399" y="762000"/>
            <a:ext cx="3471525" cy="1600200"/>
          </a:xfrm>
        </p:spPr>
        <p:txBody>
          <a:bodyPr/>
          <a:lstStyle/>
          <a:p>
            <a:pPr>
              <a:buFontTx/>
              <a:buNone/>
            </a:pPr>
            <a:r>
              <a:rPr lang="en-US" altLang="en-US" sz="2400" i="1" dirty="0" smtClean="0">
                <a:solidFill>
                  <a:srgbClr val="A50021"/>
                </a:solidFill>
                <a:effectLst>
                  <a:outerShdw blurRad="38100" dist="38100" dir="2700000" algn="tl">
                    <a:srgbClr val="000000">
                      <a:alpha val="43137"/>
                    </a:srgbClr>
                  </a:outerShdw>
                </a:effectLst>
                <a:latin typeface="Cambria" panose="02040503050406030204" pitchFamily="18" charset="0"/>
              </a:rPr>
              <a:t>Wet-Labs</a:t>
            </a:r>
          </a:p>
          <a:p>
            <a:pPr>
              <a:buFontTx/>
              <a:buNone/>
            </a:pPr>
            <a:endParaRPr lang="en-US" altLang="en-US" sz="1200" i="1" dirty="0" smtClean="0">
              <a:latin typeface="Cambria" panose="02040503050406030204" pitchFamily="18" charset="0"/>
            </a:endParaRPr>
          </a:p>
          <a:p>
            <a:pPr>
              <a:buClr>
                <a:srgbClr val="A50021"/>
              </a:buClr>
              <a:buFont typeface="Arial" charset="0"/>
              <a:buAutoNum type="arabicPeriod"/>
            </a:pPr>
            <a:r>
              <a:rPr lang="en-US" altLang="en-US" sz="1400" dirty="0" smtClean="0">
                <a:latin typeface="Cambria" panose="02040503050406030204" pitchFamily="18" charset="0"/>
              </a:rPr>
              <a:t>Forensic Toxicology Laboratory</a:t>
            </a:r>
          </a:p>
          <a:p>
            <a:pPr>
              <a:buClr>
                <a:srgbClr val="A50021"/>
              </a:buClr>
              <a:buFont typeface="Arial" charset="0"/>
              <a:buAutoNum type="arabicPeriod"/>
            </a:pPr>
            <a:r>
              <a:rPr lang="en-US" altLang="en-US" sz="1400" dirty="0" smtClean="0">
                <a:latin typeface="Cambria" panose="02040503050406030204" pitchFamily="18" charset="0"/>
              </a:rPr>
              <a:t>Biochemistry Laboratory</a:t>
            </a:r>
          </a:p>
          <a:p>
            <a:pPr>
              <a:buClr>
                <a:srgbClr val="A50021"/>
              </a:buClr>
              <a:buFont typeface="Arial" charset="0"/>
              <a:buAutoNum type="arabicPeriod"/>
            </a:pPr>
            <a:r>
              <a:rPr lang="en-US" altLang="en-US" sz="1400" dirty="0" smtClean="0">
                <a:latin typeface="Cambria" panose="02040503050406030204" pitchFamily="18" charset="0"/>
              </a:rPr>
              <a:t>Functional Genomics Laboratory</a:t>
            </a:r>
          </a:p>
        </p:txBody>
      </p:sp>
      <p:pic>
        <p:nvPicPr>
          <p:cNvPr id="163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267200"/>
            <a:ext cx="2947988" cy="221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169988"/>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097338"/>
            <a:ext cx="38862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txBox="1">
            <a:spLocks noChangeArrowheads="1"/>
          </p:cNvSpPr>
          <p:nvPr/>
        </p:nvSpPr>
        <p:spPr bwMode="auto">
          <a:xfrm>
            <a:off x="0" y="0"/>
            <a:ext cx="9144000" cy="6096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3600" kern="0" cap="small" dirty="0" smtClean="0">
                <a:effectLst>
                  <a:outerShdw blurRad="38100" dist="38100" dir="2700000" algn="tl">
                    <a:srgbClr val="000000">
                      <a:alpha val="43137"/>
                    </a:srgbClr>
                  </a:outerShdw>
                </a:effectLst>
                <a:latin typeface="Cambria" pitchFamily="18" charset="0"/>
              </a:rPr>
              <a:t>AM Program Capabilities: Brick &amp; Mortar</a:t>
            </a:r>
          </a:p>
        </p:txBody>
      </p:sp>
      <p:sp>
        <p:nvSpPr>
          <p:cNvPr id="12" name="TextBox 11"/>
          <p:cNvSpPr txBox="1"/>
          <p:nvPr/>
        </p:nvSpPr>
        <p:spPr>
          <a:xfrm>
            <a:off x="3429000" y="2417348"/>
            <a:ext cx="389850" cy="461665"/>
          </a:xfrm>
          <a:prstGeom prst="rect">
            <a:avLst/>
          </a:prstGeom>
          <a:noFill/>
        </p:spPr>
        <p:txBody>
          <a:bodyPr wrap="none" rtlCol="0">
            <a:spAutoFit/>
          </a:bodyPr>
          <a:lstStyle/>
          <a:p>
            <a:r>
              <a:rPr lang="en-US" b="1" dirty="0" smtClean="0">
                <a:latin typeface="Arial Black" panose="020B0A04020102020204" pitchFamily="34" charset="0"/>
              </a:rPr>
              <a:t>1</a:t>
            </a:r>
            <a:endParaRPr lang="en-US" b="1" dirty="0">
              <a:latin typeface="Arial Black" panose="020B0A04020102020204" pitchFamily="34" charset="0"/>
            </a:endParaRPr>
          </a:p>
        </p:txBody>
      </p:sp>
      <p:sp>
        <p:nvSpPr>
          <p:cNvPr id="13" name="TextBox 12"/>
          <p:cNvSpPr txBox="1"/>
          <p:nvPr/>
        </p:nvSpPr>
        <p:spPr>
          <a:xfrm>
            <a:off x="4953000" y="5943600"/>
            <a:ext cx="389850" cy="461665"/>
          </a:xfrm>
          <a:prstGeom prst="rect">
            <a:avLst/>
          </a:prstGeom>
          <a:noFill/>
        </p:spPr>
        <p:txBody>
          <a:bodyPr wrap="none" rtlCol="0">
            <a:spAutoFit/>
          </a:bodyPr>
          <a:lstStyle/>
          <a:p>
            <a:r>
              <a:rPr lang="en-US" b="1" dirty="0" smtClean="0">
                <a:latin typeface="Arial Black" panose="020B0A04020102020204" pitchFamily="34" charset="0"/>
              </a:rPr>
              <a:t>1</a:t>
            </a:r>
            <a:endParaRPr lang="en-US" b="1" dirty="0">
              <a:latin typeface="Arial Black" panose="020B0A04020102020204" pitchFamily="34" charset="0"/>
            </a:endParaRPr>
          </a:p>
        </p:txBody>
      </p:sp>
      <p:sp>
        <p:nvSpPr>
          <p:cNvPr id="14" name="TextBox 13"/>
          <p:cNvSpPr txBox="1"/>
          <p:nvPr/>
        </p:nvSpPr>
        <p:spPr>
          <a:xfrm>
            <a:off x="7924800" y="1219200"/>
            <a:ext cx="389850" cy="461665"/>
          </a:xfrm>
          <a:prstGeom prst="rect">
            <a:avLst/>
          </a:prstGeom>
          <a:noFill/>
        </p:spPr>
        <p:txBody>
          <a:bodyPr wrap="none" rtlCol="0">
            <a:spAutoFit/>
          </a:bodyPr>
          <a:lstStyle/>
          <a:p>
            <a:r>
              <a:rPr lang="en-US" b="1" dirty="0" smtClean="0">
                <a:latin typeface="Arial Black" panose="020B0A04020102020204" pitchFamily="34" charset="0"/>
              </a:rPr>
              <a:t>2</a:t>
            </a:r>
            <a:endParaRPr lang="en-US" b="1" dirty="0">
              <a:latin typeface="Arial Black" panose="020B0A04020102020204" pitchFamily="34" charset="0"/>
            </a:endParaRPr>
          </a:p>
        </p:txBody>
      </p:sp>
      <p:sp>
        <p:nvSpPr>
          <p:cNvPr id="15" name="TextBox 14"/>
          <p:cNvSpPr txBox="1"/>
          <p:nvPr/>
        </p:nvSpPr>
        <p:spPr>
          <a:xfrm>
            <a:off x="3724758" y="4343400"/>
            <a:ext cx="389850" cy="461665"/>
          </a:xfrm>
          <a:prstGeom prst="rect">
            <a:avLst/>
          </a:prstGeom>
          <a:noFill/>
        </p:spPr>
        <p:txBody>
          <a:bodyPr wrap="none" rtlCol="0">
            <a:spAutoFit/>
          </a:bodyPr>
          <a:lstStyle/>
          <a:p>
            <a:r>
              <a:rPr lang="en-US" b="1" dirty="0" smtClean="0">
                <a:latin typeface="Arial Black" panose="020B0A04020102020204" pitchFamily="34" charset="0"/>
              </a:rPr>
              <a:t>3</a:t>
            </a:r>
            <a:endParaRPr lang="en-US"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defRPr/>
            </a:pPr>
            <a:fld id="{6FF7DB98-537F-489A-B954-3B2A8325EFEC}" type="slidenum">
              <a:rPr lang="en-US" sz="1400" smtClean="0">
                <a:solidFill>
                  <a:srgbClr val="FFFFFF"/>
                </a:solidFill>
              </a:rPr>
              <a:pPr eaLnBrk="1" hangingPunct="1">
                <a:defRPr/>
              </a:pPr>
              <a:t>6</a:t>
            </a:fld>
            <a:endParaRPr lang="en-US" sz="1400" smtClean="0">
              <a:solidFill>
                <a:srgbClr val="FFFFFF"/>
              </a:solidFill>
            </a:endParaRPr>
          </a:p>
        </p:txBody>
      </p:sp>
      <p:sp>
        <p:nvSpPr>
          <p:cNvPr id="17412" name="Rectangle 3"/>
          <p:cNvSpPr>
            <a:spLocks noGrp="1" noChangeArrowheads="1"/>
          </p:cNvSpPr>
          <p:nvPr>
            <p:ph type="body" idx="1"/>
          </p:nvPr>
        </p:nvSpPr>
        <p:spPr>
          <a:xfrm>
            <a:off x="123825" y="762000"/>
            <a:ext cx="4038600" cy="1676400"/>
          </a:xfrm>
        </p:spPr>
        <p:txBody>
          <a:bodyPr/>
          <a:lstStyle/>
          <a:p>
            <a:pPr marL="0" indent="0">
              <a:buNone/>
            </a:pPr>
            <a:r>
              <a:rPr lang="en-US" altLang="en-US" sz="2400" i="1" dirty="0" smtClean="0">
                <a:solidFill>
                  <a:srgbClr val="A50021"/>
                </a:solidFill>
                <a:effectLst>
                  <a:outerShdw blurRad="38100" dist="38100" dir="2700000" algn="tl">
                    <a:srgbClr val="000000">
                      <a:alpha val="43137"/>
                    </a:srgbClr>
                  </a:outerShdw>
                </a:effectLst>
                <a:latin typeface="Cambria" panose="02040503050406030204" pitchFamily="18" charset="0"/>
              </a:rPr>
              <a:t>Dry-Labs</a:t>
            </a:r>
          </a:p>
          <a:p>
            <a:pPr marL="0" indent="0">
              <a:buNone/>
            </a:pPr>
            <a:endParaRPr lang="en-US" altLang="en-US" sz="800" i="1" dirty="0" smtClean="0">
              <a:latin typeface="Cambria" panose="02040503050406030204" pitchFamily="18" charset="0"/>
            </a:endParaRPr>
          </a:p>
          <a:p>
            <a:pPr marL="228600" indent="-228600">
              <a:buClr>
                <a:srgbClr val="A50021"/>
              </a:buClr>
              <a:buFont typeface="+mj-lt"/>
              <a:buAutoNum type="arabicPeriod"/>
            </a:pPr>
            <a:r>
              <a:rPr lang="en-US" altLang="en-US" sz="1400" dirty="0" smtClean="0">
                <a:latin typeface="Cambria" panose="02040503050406030204" pitchFamily="18" charset="0"/>
              </a:rPr>
              <a:t>Water Survival Research Tank</a:t>
            </a:r>
          </a:p>
          <a:p>
            <a:pPr marL="228600" indent="-228600">
              <a:buClr>
                <a:srgbClr val="A50021"/>
              </a:buClr>
              <a:buFont typeface="+mj-lt"/>
              <a:buAutoNum type="arabicPeriod"/>
            </a:pPr>
            <a:r>
              <a:rPr lang="en-US" altLang="en-US" sz="1400" dirty="0" smtClean="0">
                <a:latin typeface="Cambria" panose="02040503050406030204" pitchFamily="18" charset="0"/>
              </a:rPr>
              <a:t>Anthropometric Test Dummy Laboratory</a:t>
            </a:r>
          </a:p>
          <a:p>
            <a:pPr marL="228600" indent="-228600">
              <a:buClr>
                <a:srgbClr val="A50021"/>
              </a:buClr>
              <a:buFont typeface="+mj-lt"/>
              <a:buAutoNum type="arabicPeriod"/>
            </a:pPr>
            <a:r>
              <a:rPr lang="en-US" altLang="en-US" sz="1400" dirty="0" smtClean="0">
                <a:latin typeface="Cambria" panose="02040503050406030204" pitchFamily="18" charset="0"/>
              </a:rPr>
              <a:t>Machine Shop</a:t>
            </a:r>
          </a:p>
          <a:p>
            <a:pPr marL="228600" indent="-228600">
              <a:buClr>
                <a:srgbClr val="A50021"/>
              </a:buClr>
              <a:buFont typeface="+mj-lt"/>
              <a:buAutoNum type="arabicPeriod"/>
            </a:pPr>
            <a:r>
              <a:rPr lang="en-US" altLang="en-US" sz="1400" dirty="0" smtClean="0">
                <a:latin typeface="Cambria" panose="02040503050406030204" pitchFamily="18" charset="0"/>
              </a:rPr>
              <a:t>Altitude Research Laboratory</a:t>
            </a:r>
          </a:p>
          <a:p>
            <a:pPr marL="0" indent="0">
              <a:buNone/>
            </a:pPr>
            <a:endParaRPr lang="en-US" altLang="en-US" sz="1200" dirty="0" smtClean="0">
              <a:latin typeface="Cambria" panose="02040503050406030204" pitchFamily="18" charset="0"/>
            </a:endParaRPr>
          </a:p>
        </p:txBody>
      </p:sp>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066800"/>
            <a:ext cx="4570413"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445000"/>
            <a:ext cx="31178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6050" y="4597400"/>
            <a:ext cx="27813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13" y="2674938"/>
            <a:ext cx="3494087" cy="239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txBox="1">
            <a:spLocks noChangeArrowheads="1"/>
          </p:cNvSpPr>
          <p:nvPr/>
        </p:nvSpPr>
        <p:spPr bwMode="auto">
          <a:xfrm>
            <a:off x="0" y="0"/>
            <a:ext cx="9144000" cy="6096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3600" kern="0" cap="small" dirty="0" smtClean="0">
                <a:effectLst>
                  <a:outerShdw blurRad="38100" dist="38100" dir="2700000" algn="tl">
                    <a:srgbClr val="000000">
                      <a:alpha val="43137"/>
                    </a:srgbClr>
                  </a:outerShdw>
                </a:effectLst>
                <a:latin typeface="Cambria" pitchFamily="18" charset="0"/>
              </a:rPr>
              <a:t>AM Program Capabilities: Brick &amp; Mortar</a:t>
            </a:r>
          </a:p>
        </p:txBody>
      </p:sp>
      <p:sp>
        <p:nvSpPr>
          <p:cNvPr id="12" name="TextBox 11"/>
          <p:cNvSpPr txBox="1"/>
          <p:nvPr/>
        </p:nvSpPr>
        <p:spPr>
          <a:xfrm>
            <a:off x="304800" y="4572000"/>
            <a:ext cx="389850" cy="461665"/>
          </a:xfrm>
          <a:prstGeom prst="rect">
            <a:avLst/>
          </a:prstGeom>
          <a:noFill/>
        </p:spPr>
        <p:txBody>
          <a:bodyPr wrap="none" rtlCol="0">
            <a:spAutoFit/>
          </a:bodyPr>
          <a:lstStyle/>
          <a:p>
            <a:r>
              <a:rPr lang="en-US" b="1" dirty="0" smtClean="0">
                <a:latin typeface="Arial Black" panose="020B0A04020102020204" pitchFamily="34" charset="0"/>
              </a:rPr>
              <a:t>4</a:t>
            </a:r>
            <a:endParaRPr lang="en-US" b="1" dirty="0">
              <a:latin typeface="Arial Black" panose="020B0A04020102020204" pitchFamily="34" charset="0"/>
            </a:endParaRPr>
          </a:p>
        </p:txBody>
      </p:sp>
      <p:sp>
        <p:nvSpPr>
          <p:cNvPr id="13" name="TextBox 12"/>
          <p:cNvSpPr txBox="1"/>
          <p:nvPr/>
        </p:nvSpPr>
        <p:spPr>
          <a:xfrm>
            <a:off x="8371563" y="5939135"/>
            <a:ext cx="389850" cy="461665"/>
          </a:xfrm>
          <a:prstGeom prst="rect">
            <a:avLst/>
          </a:prstGeom>
          <a:noFill/>
        </p:spPr>
        <p:txBody>
          <a:bodyPr wrap="none" rtlCol="0">
            <a:spAutoFit/>
          </a:bodyPr>
          <a:lstStyle/>
          <a:p>
            <a:r>
              <a:rPr lang="en-US" b="1" dirty="0" smtClean="0">
                <a:latin typeface="Arial Black" panose="020B0A04020102020204" pitchFamily="34" charset="0"/>
              </a:rPr>
              <a:t>2</a:t>
            </a:r>
            <a:endParaRPr lang="en-US" b="1" dirty="0">
              <a:latin typeface="Arial Black" panose="020B0A04020102020204" pitchFamily="34" charset="0"/>
            </a:endParaRPr>
          </a:p>
        </p:txBody>
      </p:sp>
      <p:sp>
        <p:nvSpPr>
          <p:cNvPr id="14" name="TextBox 13"/>
          <p:cNvSpPr txBox="1"/>
          <p:nvPr/>
        </p:nvSpPr>
        <p:spPr>
          <a:xfrm>
            <a:off x="2711450" y="5939134"/>
            <a:ext cx="389850" cy="461665"/>
          </a:xfrm>
          <a:prstGeom prst="rect">
            <a:avLst/>
          </a:prstGeom>
          <a:noFill/>
        </p:spPr>
        <p:txBody>
          <a:bodyPr wrap="none" rtlCol="0">
            <a:spAutoFit/>
          </a:bodyPr>
          <a:lstStyle/>
          <a:p>
            <a:r>
              <a:rPr lang="en-US" b="1" dirty="0" smtClean="0">
                <a:latin typeface="Arial Black" panose="020B0A04020102020204" pitchFamily="34" charset="0"/>
              </a:rPr>
              <a:t>3</a:t>
            </a:r>
            <a:endParaRPr lang="en-US" b="1" dirty="0">
              <a:latin typeface="Arial Black" panose="020B0A04020102020204" pitchFamily="34" charset="0"/>
            </a:endParaRPr>
          </a:p>
        </p:txBody>
      </p:sp>
      <p:sp>
        <p:nvSpPr>
          <p:cNvPr id="15" name="TextBox 14"/>
          <p:cNvSpPr txBox="1"/>
          <p:nvPr/>
        </p:nvSpPr>
        <p:spPr>
          <a:xfrm>
            <a:off x="8153400" y="1219200"/>
            <a:ext cx="389850" cy="461665"/>
          </a:xfrm>
          <a:prstGeom prst="rect">
            <a:avLst/>
          </a:prstGeom>
          <a:noFill/>
        </p:spPr>
        <p:txBody>
          <a:bodyPr wrap="none" rtlCol="0">
            <a:spAutoFit/>
          </a:bodyPr>
          <a:lstStyle/>
          <a:p>
            <a:r>
              <a:rPr lang="en-US" b="1" dirty="0" smtClean="0">
                <a:latin typeface="Arial Black" panose="020B0A04020102020204" pitchFamily="34" charset="0"/>
              </a:rPr>
              <a:t>1</a:t>
            </a:r>
            <a:endParaRPr lang="en-US"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defRPr/>
            </a:pPr>
            <a:fld id="{F2F0C633-3029-4B7E-913A-AADDDF6F10BC}" type="slidenum">
              <a:rPr lang="en-US" sz="1400" smtClean="0">
                <a:solidFill>
                  <a:srgbClr val="FFFFFF"/>
                </a:solidFill>
              </a:rPr>
              <a:pPr eaLnBrk="1" hangingPunct="1">
                <a:defRPr/>
              </a:pPr>
              <a:t>7</a:t>
            </a:fld>
            <a:endParaRPr lang="en-US" sz="1400" smtClean="0">
              <a:solidFill>
                <a:srgbClr val="FFFFFF"/>
              </a:solidFill>
            </a:endParaRPr>
          </a:p>
        </p:txBody>
      </p:sp>
      <p:sp>
        <p:nvSpPr>
          <p:cNvPr id="18436" name="Rectangle 3"/>
          <p:cNvSpPr>
            <a:spLocks noGrp="1" noChangeArrowheads="1"/>
          </p:cNvSpPr>
          <p:nvPr>
            <p:ph type="body" idx="1"/>
          </p:nvPr>
        </p:nvSpPr>
        <p:spPr>
          <a:xfrm>
            <a:off x="76200" y="685800"/>
            <a:ext cx="4663016" cy="1371599"/>
          </a:xfrm>
        </p:spPr>
        <p:txBody>
          <a:bodyPr/>
          <a:lstStyle/>
          <a:p>
            <a:pPr>
              <a:buClr>
                <a:srgbClr val="A50021"/>
              </a:buClr>
              <a:buFont typeface="Arial" charset="0"/>
              <a:buAutoNum type="arabicPeriod"/>
            </a:pPr>
            <a:r>
              <a:rPr lang="en-US" altLang="en-US" sz="1400" dirty="0" smtClean="0">
                <a:latin typeface="Cambria" panose="02040503050406030204" pitchFamily="18" charset="0"/>
              </a:rPr>
              <a:t>B-727 Fire Safety Facility</a:t>
            </a:r>
          </a:p>
          <a:p>
            <a:pPr>
              <a:buClr>
                <a:srgbClr val="A50021"/>
              </a:buClr>
              <a:buFont typeface="Arial" charset="0"/>
              <a:buAutoNum type="arabicPeriod"/>
            </a:pPr>
            <a:r>
              <a:rPr lang="en-US" altLang="en-US" sz="1400" dirty="0" smtClean="0">
                <a:latin typeface="Cambria" panose="02040503050406030204" pitchFamily="18" charset="0"/>
              </a:rPr>
              <a:t>B-747 Aircraft Environment Research Facility</a:t>
            </a:r>
          </a:p>
          <a:p>
            <a:pPr>
              <a:buClr>
                <a:srgbClr val="A50021"/>
              </a:buClr>
              <a:buFont typeface="Arial" charset="0"/>
              <a:buAutoNum type="arabicPeriod"/>
            </a:pPr>
            <a:r>
              <a:rPr lang="en-US" altLang="en-US" sz="1400" dirty="0" smtClean="0">
                <a:latin typeface="Cambria" panose="02040503050406030204" pitchFamily="18" charset="0"/>
              </a:rPr>
              <a:t>Aircraft Cabin Research Facility (NEW, 9/2014)</a:t>
            </a:r>
          </a:p>
          <a:p>
            <a:pPr>
              <a:buClr>
                <a:srgbClr val="A50021"/>
              </a:buClr>
              <a:buFont typeface="Arial" charset="0"/>
              <a:buAutoNum type="arabicPeriod"/>
            </a:pPr>
            <a:r>
              <a:rPr lang="en-US" altLang="en-US" sz="1400" dirty="0" smtClean="0">
                <a:latin typeface="Cambria" panose="02040503050406030204" pitchFamily="18" charset="0"/>
              </a:rPr>
              <a:t>Altitude Research Chamber</a:t>
            </a:r>
          </a:p>
          <a:p>
            <a:pPr>
              <a:buClr>
                <a:srgbClr val="A50021"/>
              </a:buClr>
              <a:buFont typeface="Arial" charset="0"/>
              <a:buAutoNum type="arabicPeriod"/>
            </a:pPr>
            <a:r>
              <a:rPr lang="en-US" altLang="en-US" sz="1400" dirty="0" smtClean="0">
                <a:latin typeface="Cambria" panose="02040503050406030204" pitchFamily="18" charset="0"/>
              </a:rPr>
              <a:t>Impact Sled (NEW 9/2013)</a:t>
            </a:r>
          </a:p>
        </p:txBody>
      </p:sp>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525" y="781992"/>
            <a:ext cx="426098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67" y="2133600"/>
            <a:ext cx="434498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6950" y="3886200"/>
            <a:ext cx="3375025" cy="260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6650" y="2488902"/>
            <a:ext cx="354965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p:cNvSpPr txBox="1">
            <a:spLocks noChangeArrowheads="1"/>
          </p:cNvSpPr>
          <p:nvPr/>
        </p:nvSpPr>
        <p:spPr bwMode="auto">
          <a:xfrm>
            <a:off x="0" y="0"/>
            <a:ext cx="9144000" cy="6096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3600" kern="0" cap="small" dirty="0" smtClean="0">
                <a:effectLst>
                  <a:outerShdw blurRad="38100" dist="38100" dir="2700000" algn="tl">
                    <a:srgbClr val="000000">
                      <a:alpha val="43137"/>
                    </a:srgbClr>
                  </a:outerShdw>
                </a:effectLst>
                <a:latin typeface="Cambria" pitchFamily="18" charset="0"/>
              </a:rPr>
              <a:t>AM Program Capabilities: Simulators</a:t>
            </a:r>
          </a:p>
        </p:txBody>
      </p:sp>
      <p:pic>
        <p:nvPicPr>
          <p:cNvPr id="18443"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3657600"/>
            <a:ext cx="3810000" cy="273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72275" y="2166292"/>
            <a:ext cx="389850" cy="461665"/>
          </a:xfrm>
          <a:prstGeom prst="rect">
            <a:avLst/>
          </a:prstGeom>
          <a:noFill/>
        </p:spPr>
        <p:txBody>
          <a:bodyPr wrap="none" rtlCol="0">
            <a:spAutoFit/>
          </a:bodyPr>
          <a:lstStyle/>
          <a:p>
            <a:r>
              <a:rPr lang="en-US" b="1" dirty="0" smtClean="0">
                <a:latin typeface="Arial Black" panose="020B0A04020102020204" pitchFamily="34" charset="0"/>
              </a:rPr>
              <a:t>1</a:t>
            </a:r>
            <a:endParaRPr lang="en-US" b="1" dirty="0">
              <a:latin typeface="Arial Black" panose="020B0A04020102020204" pitchFamily="34" charset="0"/>
            </a:endParaRPr>
          </a:p>
        </p:txBody>
      </p:sp>
      <p:sp>
        <p:nvSpPr>
          <p:cNvPr id="15" name="TextBox 14"/>
          <p:cNvSpPr txBox="1"/>
          <p:nvPr/>
        </p:nvSpPr>
        <p:spPr>
          <a:xfrm>
            <a:off x="3801150" y="3657600"/>
            <a:ext cx="389850" cy="461665"/>
          </a:xfrm>
          <a:prstGeom prst="rect">
            <a:avLst/>
          </a:prstGeom>
          <a:noFill/>
        </p:spPr>
        <p:txBody>
          <a:bodyPr wrap="none" rtlCol="0">
            <a:spAutoFit/>
          </a:bodyPr>
          <a:lstStyle/>
          <a:p>
            <a:r>
              <a:rPr lang="en-US" b="1" dirty="0" smtClean="0">
                <a:latin typeface="Arial Black" panose="020B0A04020102020204" pitchFamily="34" charset="0"/>
              </a:rPr>
              <a:t>5</a:t>
            </a:r>
            <a:endParaRPr lang="en-US" b="1" dirty="0">
              <a:latin typeface="Arial Black" panose="020B0A04020102020204" pitchFamily="34" charset="0"/>
            </a:endParaRPr>
          </a:p>
        </p:txBody>
      </p:sp>
      <p:sp>
        <p:nvSpPr>
          <p:cNvPr id="16" name="TextBox 15"/>
          <p:cNvSpPr txBox="1"/>
          <p:nvPr/>
        </p:nvSpPr>
        <p:spPr>
          <a:xfrm>
            <a:off x="4876800" y="4013845"/>
            <a:ext cx="389850" cy="461665"/>
          </a:xfrm>
          <a:prstGeom prst="rect">
            <a:avLst/>
          </a:prstGeom>
          <a:noFill/>
        </p:spPr>
        <p:txBody>
          <a:bodyPr wrap="none" rtlCol="0">
            <a:spAutoFit/>
          </a:bodyPr>
          <a:lstStyle/>
          <a:p>
            <a:r>
              <a:rPr lang="en-US" b="1" dirty="0" smtClean="0">
                <a:latin typeface="Arial Black" panose="020B0A04020102020204" pitchFamily="34" charset="0"/>
              </a:rPr>
              <a:t>4</a:t>
            </a:r>
            <a:endParaRPr lang="en-US" b="1" dirty="0">
              <a:latin typeface="Arial Black" panose="020B0A04020102020204" pitchFamily="34" charset="0"/>
            </a:endParaRPr>
          </a:p>
        </p:txBody>
      </p:sp>
      <p:sp>
        <p:nvSpPr>
          <p:cNvPr id="18" name="TextBox 17"/>
          <p:cNvSpPr txBox="1"/>
          <p:nvPr/>
        </p:nvSpPr>
        <p:spPr>
          <a:xfrm>
            <a:off x="8451793" y="762000"/>
            <a:ext cx="389850" cy="461665"/>
          </a:xfrm>
          <a:prstGeom prst="rect">
            <a:avLst/>
          </a:prstGeom>
          <a:noFill/>
        </p:spPr>
        <p:txBody>
          <a:bodyPr wrap="none" rtlCol="0">
            <a:spAutoFit/>
          </a:bodyPr>
          <a:lstStyle/>
          <a:p>
            <a:r>
              <a:rPr lang="en-US" b="1" dirty="0" smtClean="0">
                <a:latin typeface="Arial Black" panose="020B0A04020102020204" pitchFamily="34" charset="0"/>
              </a:rPr>
              <a:t>2</a:t>
            </a:r>
            <a:endParaRPr lang="en-US" b="1" dirty="0">
              <a:latin typeface="Arial Black" panose="020B0A04020102020204" pitchFamily="34" charset="0"/>
            </a:endParaRPr>
          </a:p>
        </p:txBody>
      </p:sp>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512050" y="3331475"/>
            <a:ext cx="1600200" cy="2288069"/>
          </a:xfrm>
          <a:prstGeom prst="rect">
            <a:avLst/>
          </a:prstGeom>
        </p:spPr>
      </p:pic>
      <p:sp>
        <p:nvSpPr>
          <p:cNvPr id="17" name="TextBox 16"/>
          <p:cNvSpPr txBox="1"/>
          <p:nvPr/>
        </p:nvSpPr>
        <p:spPr>
          <a:xfrm>
            <a:off x="8181975" y="3124200"/>
            <a:ext cx="389850" cy="461665"/>
          </a:xfrm>
          <a:prstGeom prst="rect">
            <a:avLst/>
          </a:prstGeom>
          <a:noFill/>
        </p:spPr>
        <p:txBody>
          <a:bodyPr wrap="none" rtlCol="0">
            <a:spAutoFit/>
          </a:bodyPr>
          <a:lstStyle/>
          <a:p>
            <a:r>
              <a:rPr lang="en-US" b="1" dirty="0" smtClean="0">
                <a:latin typeface="Arial Black" panose="020B0A04020102020204" pitchFamily="34" charset="0"/>
              </a:rPr>
              <a:t>3</a:t>
            </a:r>
            <a:endParaRPr lang="en-US"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76400"/>
            <a:ext cx="5238750" cy="4191000"/>
          </a:xfrm>
          <a:prstGeom prst="rect">
            <a:avLst/>
          </a:prstGeom>
        </p:spPr>
      </p:pic>
      <p:sp>
        <p:nvSpPr>
          <p:cNvPr id="19458"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defRPr/>
            </a:pPr>
            <a:fld id="{9F1F2298-B4D2-477A-A07B-DD912A168BB9}" type="slidenum">
              <a:rPr lang="en-US" sz="1400" smtClean="0">
                <a:solidFill>
                  <a:srgbClr val="FFFFFF"/>
                </a:solidFill>
              </a:rPr>
              <a:pPr eaLnBrk="1" hangingPunct="1">
                <a:defRPr/>
              </a:pPr>
              <a:t>8</a:t>
            </a:fld>
            <a:endParaRPr lang="en-US" sz="1400" smtClean="0">
              <a:solidFill>
                <a:srgbClr val="FFFFFF"/>
              </a:solidFill>
            </a:endParaRPr>
          </a:p>
        </p:txBody>
      </p:sp>
      <p:sp>
        <p:nvSpPr>
          <p:cNvPr id="19462" name="Rectangle 3"/>
          <p:cNvSpPr txBox="1">
            <a:spLocks noChangeArrowheads="1"/>
          </p:cNvSpPr>
          <p:nvPr/>
        </p:nvSpPr>
        <p:spPr bwMode="auto">
          <a:xfrm>
            <a:off x="76200" y="838200"/>
            <a:ext cx="510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spcBef>
                <a:spcPct val="20000"/>
              </a:spcBef>
              <a:buClr>
                <a:srgbClr val="A50021"/>
              </a:buClr>
              <a:buFont typeface="Arial" charset="0"/>
              <a:buAutoNum type="arabicPeriod"/>
            </a:pPr>
            <a:r>
              <a:rPr lang="en-US" altLang="en-US" sz="1600" b="1" dirty="0">
                <a:latin typeface="Cambria" panose="02040503050406030204" pitchFamily="18" charset="0"/>
              </a:rPr>
              <a:t>Bioinformatics Research Laboratory</a:t>
            </a:r>
          </a:p>
          <a:p>
            <a:pPr>
              <a:spcBef>
                <a:spcPct val="20000"/>
              </a:spcBef>
              <a:buClr>
                <a:srgbClr val="A50021"/>
              </a:buClr>
              <a:buFont typeface="Arial" charset="0"/>
              <a:buAutoNum type="arabicPeriod"/>
            </a:pPr>
            <a:r>
              <a:rPr lang="en-US" altLang="en-US" sz="1600" b="1" dirty="0">
                <a:latin typeface="Cambria" panose="02040503050406030204" pitchFamily="18" charset="0"/>
              </a:rPr>
              <a:t>Friedberg Numerical Sciences </a:t>
            </a:r>
            <a:r>
              <a:rPr lang="en-US" altLang="en-US" sz="1600" b="1" dirty="0" smtClean="0">
                <a:latin typeface="Cambria" panose="02040503050406030204" pitchFamily="18" charset="0"/>
              </a:rPr>
              <a:t>Laboratory (2013)</a:t>
            </a:r>
            <a:endParaRPr lang="en-US" altLang="en-US" sz="1600" b="1" dirty="0">
              <a:latin typeface="Cambria" panose="02040503050406030204" pitchFamily="18" charset="0"/>
            </a:endParaRPr>
          </a:p>
          <a:p>
            <a:pPr>
              <a:spcBef>
                <a:spcPct val="20000"/>
              </a:spcBef>
              <a:buClr>
                <a:srgbClr val="A50021"/>
              </a:buClr>
              <a:buFont typeface="Arial" charset="0"/>
              <a:buAutoNum type="arabicPeriod"/>
            </a:pPr>
            <a:endParaRPr lang="en-US" altLang="en-US" sz="1600" b="1" dirty="0">
              <a:latin typeface="Cambria" panose="02040503050406030204" pitchFamily="18" charset="0"/>
            </a:endParaRPr>
          </a:p>
        </p:txBody>
      </p:sp>
      <p:pic>
        <p:nvPicPr>
          <p:cNvPr id="194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472058"/>
            <a:ext cx="3665538" cy="274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762000"/>
            <a:ext cx="3665538" cy="25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txBox="1">
            <a:spLocks noChangeArrowheads="1"/>
          </p:cNvSpPr>
          <p:nvPr/>
        </p:nvSpPr>
        <p:spPr bwMode="auto">
          <a:xfrm>
            <a:off x="0" y="0"/>
            <a:ext cx="9144000" cy="6096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3600" kern="0" cap="small" dirty="0" smtClean="0">
                <a:effectLst>
                  <a:outerShdw blurRad="38100" dist="38100" dir="2700000" algn="tl">
                    <a:srgbClr val="000000">
                      <a:alpha val="43137"/>
                    </a:srgbClr>
                  </a:outerShdw>
                </a:effectLst>
                <a:latin typeface="Cambria" pitchFamily="18" charset="0"/>
              </a:rPr>
              <a:t>AM Program Capabilities: Virtual</a:t>
            </a:r>
          </a:p>
        </p:txBody>
      </p:sp>
      <p:pic>
        <p:nvPicPr>
          <p:cNvPr id="1946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8175" y="5105400"/>
            <a:ext cx="42672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Box 2"/>
          <p:cNvSpPr txBox="1">
            <a:spLocks noChangeArrowheads="1"/>
          </p:cNvSpPr>
          <p:nvPr/>
        </p:nvSpPr>
        <p:spPr bwMode="auto">
          <a:xfrm>
            <a:off x="304800" y="685800"/>
            <a:ext cx="3118161"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ts val="600"/>
              </a:spcBef>
            </a:pPr>
            <a:r>
              <a:rPr lang="en-US" altLang="en-US" sz="1200" b="1" dirty="0">
                <a:solidFill>
                  <a:srgbClr val="A50021"/>
                </a:solidFill>
                <a:latin typeface="Cambria" panose="02040503050406030204" pitchFamily="18" charset="0"/>
              </a:rPr>
              <a:t>ACADEMIA</a:t>
            </a:r>
          </a:p>
          <a:p>
            <a:pPr eaLnBrk="1" hangingPunct="1">
              <a:spcBef>
                <a:spcPts val="600"/>
              </a:spcBef>
            </a:pPr>
            <a:r>
              <a:rPr lang="en-US" altLang="en-US" sz="1200" b="1" dirty="0">
                <a:latin typeface="Cambria" panose="02040503050406030204" pitchFamily="18" charset="0"/>
              </a:rPr>
              <a:t>U. of Oklahoma Health Sciences </a:t>
            </a:r>
            <a:r>
              <a:rPr lang="en-US" altLang="en-US" sz="1200" b="1" dirty="0" smtClean="0">
                <a:latin typeface="Cambria" panose="02040503050406030204" pitchFamily="18" charset="0"/>
              </a:rPr>
              <a:t>Center</a:t>
            </a:r>
            <a:r>
              <a:rPr lang="en-US" altLang="en-US" sz="1200" b="1" dirty="0">
                <a:latin typeface="Cambria" panose="02040503050406030204" pitchFamily="18" charset="0"/>
              </a:rPr>
              <a:t>    </a:t>
            </a:r>
          </a:p>
          <a:p>
            <a:pPr eaLnBrk="1" hangingPunct="1">
              <a:spcBef>
                <a:spcPts val="600"/>
              </a:spcBef>
            </a:pPr>
            <a:r>
              <a:rPr lang="en-US" altLang="en-US" sz="1200" b="1" dirty="0">
                <a:latin typeface="Cambria" panose="02040503050406030204" pitchFamily="18" charset="0"/>
              </a:rPr>
              <a:t>U. Of Central Oklahoma</a:t>
            </a:r>
          </a:p>
          <a:p>
            <a:pPr eaLnBrk="1" hangingPunct="1">
              <a:spcBef>
                <a:spcPts val="600"/>
              </a:spcBef>
            </a:pPr>
            <a:r>
              <a:rPr lang="en-US" altLang="en-US" sz="1200" b="1" dirty="0">
                <a:latin typeface="Cambria" panose="02040503050406030204" pitchFamily="18" charset="0"/>
              </a:rPr>
              <a:t>Washington State University    </a:t>
            </a:r>
          </a:p>
          <a:p>
            <a:pPr eaLnBrk="1" hangingPunct="1">
              <a:spcBef>
                <a:spcPts val="600"/>
              </a:spcBef>
            </a:pPr>
            <a:r>
              <a:rPr lang="en-US" altLang="en-US" sz="1200" b="1" dirty="0">
                <a:latin typeface="Cambria" panose="02040503050406030204" pitchFamily="18" charset="0"/>
              </a:rPr>
              <a:t>Rose State College  </a:t>
            </a:r>
          </a:p>
          <a:p>
            <a:pPr eaLnBrk="1" hangingPunct="1">
              <a:spcBef>
                <a:spcPts val="600"/>
              </a:spcBef>
            </a:pPr>
            <a:r>
              <a:rPr lang="en-US" altLang="en-US" sz="1200" b="1" dirty="0">
                <a:latin typeface="Cambria" panose="02040503050406030204" pitchFamily="18" charset="0"/>
              </a:rPr>
              <a:t>SW Oklahoma State University</a:t>
            </a:r>
          </a:p>
        </p:txBody>
      </p:sp>
      <p:sp>
        <p:nvSpPr>
          <p:cNvPr id="20486" name="TextBox 6"/>
          <p:cNvSpPr txBox="1">
            <a:spLocks noChangeArrowheads="1"/>
          </p:cNvSpPr>
          <p:nvPr/>
        </p:nvSpPr>
        <p:spPr bwMode="auto">
          <a:xfrm>
            <a:off x="4343400" y="685800"/>
            <a:ext cx="4650317"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spcBef>
                <a:spcPts val="600"/>
              </a:spcBef>
            </a:pPr>
            <a:r>
              <a:rPr lang="en-US" altLang="en-US" sz="1200" b="1" dirty="0">
                <a:solidFill>
                  <a:srgbClr val="A50021"/>
                </a:solidFill>
                <a:latin typeface="Cambria" panose="02040503050406030204" pitchFamily="18" charset="0"/>
              </a:rPr>
              <a:t>GOVERNMENT</a:t>
            </a:r>
          </a:p>
          <a:p>
            <a:pPr algn="r" eaLnBrk="1" hangingPunct="1">
              <a:spcBef>
                <a:spcPts val="600"/>
              </a:spcBef>
            </a:pPr>
            <a:r>
              <a:rPr lang="en-US" altLang="en-US" sz="1200" b="1" dirty="0">
                <a:latin typeface="Cambria" panose="02040503050406030204" pitchFamily="18" charset="0"/>
              </a:rPr>
              <a:t>National Safety </a:t>
            </a:r>
            <a:r>
              <a:rPr lang="en-US" altLang="en-US" sz="1200" b="1" dirty="0" smtClean="0">
                <a:latin typeface="Cambria" panose="02040503050406030204" pitchFamily="18" charset="0"/>
              </a:rPr>
              <a:t>Council (NSC)</a:t>
            </a:r>
            <a:endParaRPr lang="en-US" altLang="en-US" sz="1200" b="1" dirty="0">
              <a:latin typeface="Cambria" panose="02040503050406030204" pitchFamily="18" charset="0"/>
            </a:endParaRPr>
          </a:p>
          <a:p>
            <a:pPr algn="r" eaLnBrk="1" hangingPunct="1">
              <a:spcBef>
                <a:spcPts val="600"/>
              </a:spcBef>
            </a:pPr>
            <a:r>
              <a:rPr lang="en-US" altLang="en-US" sz="1200" b="1" dirty="0">
                <a:latin typeface="Cambria" panose="02040503050406030204" pitchFamily="18" charset="0"/>
              </a:rPr>
              <a:t>National Research </a:t>
            </a:r>
            <a:r>
              <a:rPr lang="en-US" altLang="en-US" sz="1200" b="1" dirty="0" smtClean="0">
                <a:latin typeface="Cambria" panose="02040503050406030204" pitchFamily="18" charset="0"/>
              </a:rPr>
              <a:t>Council (NRC)</a:t>
            </a:r>
            <a:endParaRPr lang="en-US" altLang="en-US" sz="1200" b="1" dirty="0">
              <a:latin typeface="Cambria" panose="02040503050406030204" pitchFamily="18" charset="0"/>
            </a:endParaRPr>
          </a:p>
          <a:p>
            <a:pPr algn="r" eaLnBrk="1" hangingPunct="1">
              <a:spcBef>
                <a:spcPts val="600"/>
              </a:spcBef>
            </a:pPr>
            <a:r>
              <a:rPr lang="en-US" altLang="en-US" sz="1200" b="1" dirty="0">
                <a:latin typeface="Cambria" panose="02040503050406030204" pitchFamily="18" charset="0"/>
              </a:rPr>
              <a:t>National Oceanic and Atmospheric Administration (</a:t>
            </a:r>
            <a:r>
              <a:rPr lang="en-US" altLang="en-US" sz="1200" b="1" dirty="0" smtClean="0">
                <a:latin typeface="Cambria" panose="02040503050406030204" pitchFamily="18" charset="0"/>
              </a:rPr>
              <a:t>NOAA)</a:t>
            </a:r>
            <a:endParaRPr lang="en-US" altLang="en-US" sz="1200" b="1" dirty="0">
              <a:latin typeface="Cambria" panose="02040503050406030204" pitchFamily="18" charset="0"/>
            </a:endParaRPr>
          </a:p>
          <a:p>
            <a:pPr algn="r" eaLnBrk="1" hangingPunct="1">
              <a:spcBef>
                <a:spcPts val="600"/>
              </a:spcBef>
            </a:pPr>
            <a:r>
              <a:rPr lang="en-US" altLang="en-US" sz="1200" b="1" dirty="0">
                <a:latin typeface="Cambria" panose="02040503050406030204" pitchFamily="18" charset="0"/>
              </a:rPr>
              <a:t>National Transportation Safety Board (NTSB</a:t>
            </a:r>
            <a:r>
              <a:rPr lang="en-US" altLang="en-US" sz="1200" b="1" dirty="0" smtClean="0">
                <a:latin typeface="Cambria" panose="02040503050406030204" pitchFamily="18" charset="0"/>
              </a:rPr>
              <a:t>) </a:t>
            </a:r>
            <a:endParaRPr lang="en-US" altLang="en-US" sz="1200" b="1" dirty="0">
              <a:latin typeface="Cambria" panose="02040503050406030204" pitchFamily="18" charset="0"/>
            </a:endParaRPr>
          </a:p>
          <a:p>
            <a:pPr algn="r" eaLnBrk="1" hangingPunct="1">
              <a:spcBef>
                <a:spcPts val="600"/>
              </a:spcBef>
            </a:pPr>
            <a:r>
              <a:rPr lang="en-US" altLang="en-US" sz="1200" b="1" dirty="0" smtClean="0">
                <a:latin typeface="Cambria" panose="02040503050406030204" pitchFamily="18" charset="0"/>
              </a:rPr>
              <a:t>Department</a:t>
            </a:r>
            <a:r>
              <a:rPr lang="en-US" altLang="en-US" sz="1200" b="1" dirty="0">
                <a:latin typeface="Cambria" panose="02040503050406030204" pitchFamily="18" charset="0"/>
              </a:rPr>
              <a:t> of Justice </a:t>
            </a:r>
            <a:r>
              <a:rPr lang="en-US" altLang="en-US" sz="1200" b="1" dirty="0" smtClean="0">
                <a:latin typeface="Cambria" panose="02040503050406030204" pitchFamily="18" charset="0"/>
              </a:rPr>
              <a:t>Civil</a:t>
            </a:r>
            <a:r>
              <a:rPr lang="en-US" altLang="en-US" sz="1200" b="1" dirty="0">
                <a:latin typeface="Cambria" panose="02040503050406030204" pitchFamily="18" charset="0"/>
              </a:rPr>
              <a:t> </a:t>
            </a:r>
            <a:r>
              <a:rPr lang="en-US" altLang="en-US" sz="1200" b="1" dirty="0" smtClean="0">
                <a:latin typeface="Cambria" panose="02040503050406030204" pitchFamily="18" charset="0"/>
              </a:rPr>
              <a:t>Division (DOJ)</a:t>
            </a:r>
            <a:endParaRPr lang="en-US" altLang="en-US" sz="1200" b="1" dirty="0">
              <a:latin typeface="Cambria" panose="02040503050406030204" pitchFamily="18" charset="0"/>
            </a:endParaRPr>
          </a:p>
          <a:p>
            <a:pPr algn="r" eaLnBrk="1" hangingPunct="1">
              <a:spcBef>
                <a:spcPts val="600"/>
              </a:spcBef>
            </a:pPr>
            <a:r>
              <a:rPr lang="en-US" altLang="en-US" sz="1200" b="1" dirty="0">
                <a:latin typeface="Cambria" panose="02040503050406030204" pitchFamily="18" charset="0"/>
              </a:rPr>
              <a:t>US Coast </a:t>
            </a:r>
            <a:r>
              <a:rPr lang="en-US" altLang="en-US" sz="1200" b="1" dirty="0" smtClean="0">
                <a:latin typeface="Cambria" panose="02040503050406030204" pitchFamily="18" charset="0"/>
              </a:rPr>
              <a:t>Guard (USCG)</a:t>
            </a:r>
            <a:endParaRPr lang="en-US" altLang="en-US" sz="1200" b="1" dirty="0">
              <a:latin typeface="Cambria" panose="02040503050406030204" pitchFamily="18" charset="0"/>
            </a:endParaRPr>
          </a:p>
          <a:p>
            <a:pPr algn="r" eaLnBrk="1" hangingPunct="1">
              <a:spcBef>
                <a:spcPts val="600"/>
              </a:spcBef>
            </a:pPr>
            <a:r>
              <a:rPr lang="en-US" altLang="en-US" sz="1200" b="1" dirty="0">
                <a:latin typeface="Cambria" panose="02040503050406030204" pitchFamily="18" charset="0"/>
              </a:rPr>
              <a:t>Air Force Research Laboratory (AFRL</a:t>
            </a:r>
            <a:r>
              <a:rPr lang="en-US" altLang="en-US" sz="1200" b="1" dirty="0" smtClean="0">
                <a:latin typeface="Cambria" panose="02040503050406030204" pitchFamily="18" charset="0"/>
              </a:rPr>
              <a:t>)</a:t>
            </a:r>
            <a:endParaRPr lang="en-US" altLang="en-US" sz="1200" b="1" dirty="0">
              <a:latin typeface="Cambria" panose="02040503050406030204" pitchFamily="18" charset="0"/>
            </a:endParaRPr>
          </a:p>
          <a:p>
            <a:pPr algn="r" eaLnBrk="1" hangingPunct="1">
              <a:spcBef>
                <a:spcPts val="600"/>
              </a:spcBef>
            </a:pPr>
            <a:r>
              <a:rPr lang="en-US" altLang="en-US" sz="1200" b="1" dirty="0">
                <a:latin typeface="Cambria" panose="02040503050406030204" pitchFamily="18" charset="0"/>
              </a:rPr>
              <a:t>Transportation Safety Institute (TSI</a:t>
            </a:r>
            <a:r>
              <a:rPr lang="en-US" altLang="en-US" sz="1200" b="1" dirty="0" smtClean="0">
                <a:latin typeface="Cambria" panose="02040503050406030204" pitchFamily="18" charset="0"/>
              </a:rPr>
              <a:t>)</a:t>
            </a:r>
          </a:p>
          <a:p>
            <a:pPr algn="r" eaLnBrk="1" hangingPunct="1">
              <a:spcBef>
                <a:spcPts val="600"/>
              </a:spcBef>
            </a:pPr>
            <a:r>
              <a:rPr lang="en-US" altLang="en-US" sz="1200" b="1" dirty="0" smtClean="0">
                <a:latin typeface="Cambria" panose="02040503050406030204" pitchFamily="18" charset="0"/>
              </a:rPr>
              <a:t> National</a:t>
            </a:r>
            <a:r>
              <a:rPr lang="en-US" altLang="en-US" sz="1200" b="1" dirty="0">
                <a:latin typeface="Cambria" panose="02040503050406030204" pitchFamily="18" charset="0"/>
              </a:rPr>
              <a:t> Institute of Safety and Occupational Health (NIOSH</a:t>
            </a:r>
            <a:r>
              <a:rPr lang="en-US" altLang="en-US" sz="1200" b="1" dirty="0" smtClean="0">
                <a:latin typeface="Cambria" panose="02040503050406030204" pitchFamily="18" charset="0"/>
              </a:rPr>
              <a:t>)</a:t>
            </a:r>
            <a:endParaRPr lang="en-US" altLang="en-US" sz="1200" b="1" dirty="0">
              <a:latin typeface="Cambria" panose="02040503050406030204" pitchFamily="18" charset="0"/>
            </a:endParaRPr>
          </a:p>
          <a:p>
            <a:pPr algn="r" eaLnBrk="1" hangingPunct="1">
              <a:spcBef>
                <a:spcPts val="600"/>
              </a:spcBef>
            </a:pPr>
            <a:r>
              <a:rPr lang="en-US" altLang="en-US" sz="1200" b="1" dirty="0">
                <a:latin typeface="Cambria" panose="02040503050406030204" pitchFamily="18" charset="0"/>
              </a:rPr>
              <a:t>Department of Homeland </a:t>
            </a:r>
            <a:r>
              <a:rPr lang="en-US" altLang="en-US" sz="1200" b="1" dirty="0" smtClean="0">
                <a:latin typeface="Cambria" panose="02040503050406030204" pitchFamily="18" charset="0"/>
              </a:rPr>
              <a:t>Security (DHS)</a:t>
            </a:r>
          </a:p>
          <a:p>
            <a:pPr algn="r" eaLnBrk="1" hangingPunct="1">
              <a:spcBef>
                <a:spcPts val="600"/>
              </a:spcBef>
            </a:pPr>
            <a:r>
              <a:rPr lang="en-US" altLang="en-US" sz="1200" b="1" dirty="0" smtClean="0">
                <a:latin typeface="Cambria" panose="02040503050406030204" pitchFamily="18" charset="0"/>
              </a:rPr>
              <a:t>Immigration</a:t>
            </a:r>
            <a:r>
              <a:rPr lang="en-US" altLang="en-US" sz="1200" b="1" dirty="0">
                <a:latin typeface="Cambria" panose="02040503050406030204" pitchFamily="18" charset="0"/>
              </a:rPr>
              <a:t> </a:t>
            </a:r>
            <a:r>
              <a:rPr lang="en-US" altLang="en-US" sz="1200" b="1" dirty="0" smtClean="0">
                <a:latin typeface="Cambria" panose="02040503050406030204" pitchFamily="18" charset="0"/>
              </a:rPr>
              <a:t>&amp;</a:t>
            </a:r>
            <a:r>
              <a:rPr lang="en-US" altLang="en-US" sz="1200" b="1" dirty="0">
                <a:latin typeface="Cambria" panose="02040503050406030204" pitchFamily="18" charset="0"/>
              </a:rPr>
              <a:t> Customs Enforcement (DHS/ICE</a:t>
            </a:r>
            <a:r>
              <a:rPr lang="en-US" altLang="en-US" sz="1200" b="1" dirty="0" smtClean="0">
                <a:latin typeface="Cambria" panose="02040503050406030204" pitchFamily="18" charset="0"/>
              </a:rPr>
              <a:t>)</a:t>
            </a:r>
            <a:endParaRPr lang="en-US" altLang="en-US" sz="1200" b="1" dirty="0">
              <a:latin typeface="Cambria" panose="02040503050406030204" pitchFamily="18" charset="0"/>
            </a:endParaRPr>
          </a:p>
          <a:p>
            <a:pPr algn="r" eaLnBrk="1" hangingPunct="1">
              <a:spcBef>
                <a:spcPts val="600"/>
              </a:spcBef>
            </a:pPr>
            <a:r>
              <a:rPr lang="en-US" altLang="en-US" sz="1200" b="1" dirty="0">
                <a:latin typeface="Cambria" panose="02040503050406030204" pitchFamily="18" charset="0"/>
              </a:rPr>
              <a:t>Environmental Protection Agency (EPA</a:t>
            </a:r>
            <a:r>
              <a:rPr lang="en-US" altLang="en-US" sz="1200" b="1" dirty="0" smtClean="0">
                <a:latin typeface="Cambria" panose="02040503050406030204" pitchFamily="18" charset="0"/>
              </a:rPr>
              <a:t>)</a:t>
            </a:r>
            <a:endParaRPr lang="en-US" altLang="en-US" sz="1200" b="1" dirty="0">
              <a:latin typeface="Cambria" panose="02040503050406030204" pitchFamily="18" charset="0"/>
            </a:endParaRPr>
          </a:p>
          <a:p>
            <a:pPr algn="r" eaLnBrk="1" hangingPunct="1">
              <a:spcBef>
                <a:spcPts val="600"/>
              </a:spcBef>
            </a:pPr>
            <a:r>
              <a:rPr lang="en-US" altLang="en-US" sz="1200" b="1" dirty="0">
                <a:latin typeface="Cambria" panose="02040503050406030204" pitchFamily="18" charset="0"/>
              </a:rPr>
              <a:t>Centers for Disease Control and Prevention (CDC</a:t>
            </a:r>
            <a:r>
              <a:rPr lang="en-US" altLang="en-US" sz="1200" b="1" dirty="0" smtClean="0">
                <a:latin typeface="Cambria" panose="02040503050406030204" pitchFamily="18" charset="0"/>
              </a:rPr>
              <a:t>)</a:t>
            </a:r>
          </a:p>
          <a:p>
            <a:pPr algn="r" eaLnBrk="1" hangingPunct="1">
              <a:spcBef>
                <a:spcPts val="600"/>
              </a:spcBef>
            </a:pPr>
            <a:r>
              <a:rPr lang="en-US" altLang="en-US" sz="1200" b="1" dirty="0" smtClean="0">
                <a:latin typeface="Cambria" panose="02040503050406030204" pitchFamily="18" charset="0"/>
              </a:rPr>
              <a:t> Oklahoma</a:t>
            </a:r>
            <a:r>
              <a:rPr lang="en-US" altLang="en-US" sz="1200" b="1" dirty="0">
                <a:latin typeface="Cambria" panose="02040503050406030204" pitchFamily="18" charset="0"/>
              </a:rPr>
              <a:t> State Health Department (OSHD</a:t>
            </a:r>
            <a:r>
              <a:rPr lang="en-US" altLang="en-US" sz="1200" b="1" dirty="0" smtClean="0">
                <a:latin typeface="Cambria" panose="02040503050406030204" pitchFamily="18" charset="0"/>
              </a:rPr>
              <a:t>)</a:t>
            </a:r>
          </a:p>
          <a:p>
            <a:pPr algn="r" eaLnBrk="1" hangingPunct="1">
              <a:spcBef>
                <a:spcPts val="600"/>
              </a:spcBef>
            </a:pPr>
            <a:r>
              <a:rPr lang="en-US" altLang="en-US" sz="1200" b="1" dirty="0" smtClean="0">
                <a:latin typeface="Cambria" panose="02040503050406030204" pitchFamily="18" charset="0"/>
              </a:rPr>
              <a:t> National Aeronautics and Space Administration (NASA)</a:t>
            </a:r>
            <a:endParaRPr lang="en-US" altLang="en-US" sz="1200" b="1" dirty="0">
              <a:latin typeface="Cambria" panose="02040503050406030204" pitchFamily="18" charset="0"/>
            </a:endParaRPr>
          </a:p>
        </p:txBody>
      </p:sp>
      <p:sp>
        <p:nvSpPr>
          <p:cNvPr id="20487" name="TextBox 7"/>
          <p:cNvSpPr txBox="1">
            <a:spLocks noChangeArrowheads="1"/>
          </p:cNvSpPr>
          <p:nvPr/>
        </p:nvSpPr>
        <p:spPr bwMode="auto">
          <a:xfrm>
            <a:off x="304800" y="2386013"/>
            <a:ext cx="3921971"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ts val="600"/>
              </a:spcBef>
            </a:pPr>
            <a:r>
              <a:rPr lang="en-US" altLang="en-US" sz="1200" b="1" dirty="0">
                <a:solidFill>
                  <a:srgbClr val="A50021"/>
                </a:solidFill>
                <a:latin typeface="Cambria" panose="02040503050406030204" pitchFamily="18" charset="0"/>
              </a:rPr>
              <a:t>INTERNATIONAL</a:t>
            </a:r>
          </a:p>
          <a:p>
            <a:pPr eaLnBrk="1" hangingPunct="1">
              <a:spcBef>
                <a:spcPts val="600"/>
              </a:spcBef>
            </a:pPr>
            <a:r>
              <a:rPr lang="en-US" altLang="en-US" sz="1200" b="1" dirty="0">
                <a:latin typeface="Cambria" panose="02040503050406030204" pitchFamily="18" charset="0"/>
              </a:rPr>
              <a:t>European Aviation Safety </a:t>
            </a:r>
            <a:r>
              <a:rPr lang="en-US" altLang="en-US" sz="1200" b="1" dirty="0" smtClean="0">
                <a:latin typeface="Cambria" panose="02040503050406030204" pitchFamily="18" charset="0"/>
              </a:rPr>
              <a:t>Agency</a:t>
            </a:r>
            <a:endParaRPr lang="en-US" altLang="en-US" sz="1200" b="1" dirty="0">
              <a:latin typeface="Cambria" panose="02040503050406030204" pitchFamily="18" charset="0"/>
            </a:endParaRPr>
          </a:p>
          <a:p>
            <a:pPr eaLnBrk="1" hangingPunct="1">
              <a:spcBef>
                <a:spcPts val="600"/>
              </a:spcBef>
            </a:pPr>
            <a:r>
              <a:rPr lang="en-US" altLang="en-US" sz="1200" b="1" dirty="0">
                <a:latin typeface="Cambria" panose="02040503050406030204" pitchFamily="18" charset="0"/>
              </a:rPr>
              <a:t>Transportation Safety Board of Canada</a:t>
            </a:r>
          </a:p>
          <a:p>
            <a:pPr eaLnBrk="1" hangingPunct="1">
              <a:spcBef>
                <a:spcPts val="600"/>
              </a:spcBef>
            </a:pPr>
            <a:r>
              <a:rPr lang="en-US" altLang="en-US" sz="1200" b="1" dirty="0">
                <a:latin typeface="Cambria" panose="02040503050406030204" pitchFamily="18" charset="0"/>
              </a:rPr>
              <a:t>ISO Toxic Gas Committee</a:t>
            </a:r>
          </a:p>
          <a:p>
            <a:pPr eaLnBrk="1" hangingPunct="1">
              <a:spcBef>
                <a:spcPts val="600"/>
              </a:spcBef>
            </a:pPr>
            <a:r>
              <a:rPr lang="en-US" altLang="en-US" sz="1200" b="1" dirty="0">
                <a:latin typeface="Cambria" panose="02040503050406030204" pitchFamily="18" charset="0"/>
              </a:rPr>
              <a:t>ISO Radiation Committee</a:t>
            </a:r>
          </a:p>
          <a:p>
            <a:pPr eaLnBrk="1" hangingPunct="1">
              <a:spcBef>
                <a:spcPts val="600"/>
              </a:spcBef>
            </a:pPr>
            <a:r>
              <a:rPr lang="en-US" altLang="en-US" sz="1200" b="1" dirty="0">
                <a:latin typeface="Cambria" panose="02040503050406030204" pitchFamily="18" charset="0"/>
              </a:rPr>
              <a:t>International Cabin Safety Research Technical </a:t>
            </a:r>
            <a:r>
              <a:rPr lang="en-US" altLang="en-US" sz="1200" b="1" dirty="0" smtClean="0">
                <a:latin typeface="Cambria" panose="02040503050406030204" pitchFamily="18" charset="0"/>
              </a:rPr>
              <a:t>Group</a:t>
            </a:r>
            <a:r>
              <a:rPr lang="en-US" altLang="en-US" sz="1200" b="1" dirty="0">
                <a:latin typeface="Cambria" panose="02040503050406030204" pitchFamily="18" charset="0"/>
              </a:rPr>
              <a:t> </a:t>
            </a:r>
          </a:p>
          <a:p>
            <a:pPr eaLnBrk="1" hangingPunct="1">
              <a:spcBef>
                <a:spcPts val="600"/>
              </a:spcBef>
            </a:pPr>
            <a:r>
              <a:rPr lang="en-US" altLang="en-US" sz="1200" b="1" dirty="0">
                <a:latin typeface="Cambria" panose="02040503050406030204" pitchFamily="18" charset="0"/>
              </a:rPr>
              <a:t>Royal Canadian Air Force </a:t>
            </a:r>
          </a:p>
          <a:p>
            <a:pPr eaLnBrk="1" hangingPunct="1">
              <a:spcBef>
                <a:spcPts val="600"/>
              </a:spcBef>
            </a:pPr>
            <a:r>
              <a:rPr lang="en-US" altLang="en-US" sz="1200" b="1" dirty="0">
                <a:latin typeface="Cambria" panose="02040503050406030204" pitchFamily="18" charset="0"/>
              </a:rPr>
              <a:t>National University of la Plata, Argentina</a:t>
            </a:r>
          </a:p>
          <a:p>
            <a:pPr eaLnBrk="1" hangingPunct="1">
              <a:spcBef>
                <a:spcPts val="600"/>
              </a:spcBef>
            </a:pPr>
            <a:r>
              <a:rPr lang="en-US" altLang="en-US" sz="1200" b="1" dirty="0">
                <a:latin typeface="Cambria" panose="02040503050406030204" pitchFamily="18" charset="0"/>
              </a:rPr>
              <a:t>National University of Colombia </a:t>
            </a:r>
          </a:p>
          <a:p>
            <a:pPr eaLnBrk="1" hangingPunct="1">
              <a:spcBef>
                <a:spcPts val="600"/>
              </a:spcBef>
            </a:pPr>
            <a:r>
              <a:rPr lang="en-US" altLang="en-US" sz="1200" b="1" dirty="0">
                <a:latin typeface="Cambria" panose="02040503050406030204" pitchFamily="18" charset="0"/>
              </a:rPr>
              <a:t>Argentinean Association of Flight Attendants </a:t>
            </a:r>
          </a:p>
        </p:txBody>
      </p:sp>
      <p:sp>
        <p:nvSpPr>
          <p:cNvPr id="20488" name="TextBox 9"/>
          <p:cNvSpPr txBox="1">
            <a:spLocks noChangeArrowheads="1"/>
          </p:cNvSpPr>
          <p:nvPr/>
        </p:nvSpPr>
        <p:spPr bwMode="auto">
          <a:xfrm>
            <a:off x="304800" y="5189538"/>
            <a:ext cx="33418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ts val="600"/>
              </a:spcBef>
            </a:pPr>
            <a:r>
              <a:rPr lang="en-US" altLang="en-US" sz="1200" b="1" dirty="0">
                <a:solidFill>
                  <a:srgbClr val="A50021"/>
                </a:solidFill>
                <a:latin typeface="Cambria" panose="02040503050406030204" pitchFamily="18" charset="0"/>
              </a:rPr>
              <a:t>OTHER</a:t>
            </a:r>
          </a:p>
          <a:p>
            <a:pPr eaLnBrk="1" hangingPunct="1">
              <a:spcBef>
                <a:spcPts val="600"/>
              </a:spcBef>
            </a:pPr>
            <a:r>
              <a:rPr lang="en-US" altLang="en-US" sz="1200" b="1" dirty="0">
                <a:latin typeface="Cambria" panose="02040503050406030204" pitchFamily="18" charset="0"/>
              </a:rPr>
              <a:t>Society of Automotive </a:t>
            </a:r>
            <a:r>
              <a:rPr lang="en-US" altLang="en-US" sz="1200" b="1" dirty="0" smtClean="0">
                <a:latin typeface="Cambria" panose="02040503050406030204" pitchFamily="18" charset="0"/>
              </a:rPr>
              <a:t>Engineers</a:t>
            </a:r>
            <a:endParaRPr lang="en-US" altLang="en-US" sz="1200" b="1" dirty="0">
              <a:latin typeface="Cambria" panose="02040503050406030204" pitchFamily="18" charset="0"/>
            </a:endParaRPr>
          </a:p>
          <a:p>
            <a:pPr eaLnBrk="1" hangingPunct="1">
              <a:spcBef>
                <a:spcPts val="600"/>
              </a:spcBef>
            </a:pPr>
            <a:r>
              <a:rPr lang="en-US" altLang="en-US" sz="1200" b="1" dirty="0">
                <a:latin typeface="Cambria" panose="02040503050406030204" pitchFamily="18" charset="0"/>
              </a:rPr>
              <a:t>Flight Attendants Medical Research </a:t>
            </a:r>
            <a:r>
              <a:rPr lang="en-US" altLang="en-US" sz="1200" b="1" dirty="0" smtClean="0">
                <a:latin typeface="Cambria" panose="02040503050406030204" pitchFamily="18" charset="0"/>
              </a:rPr>
              <a:t>Institute</a:t>
            </a:r>
          </a:p>
          <a:p>
            <a:pPr eaLnBrk="1" hangingPunct="1">
              <a:spcBef>
                <a:spcPts val="600"/>
              </a:spcBef>
            </a:pPr>
            <a:r>
              <a:rPr lang="en-US" altLang="en-US" sz="1200" b="1" dirty="0" smtClean="0">
                <a:latin typeface="Cambria" panose="02040503050406030204" pitchFamily="18" charset="0"/>
              </a:rPr>
              <a:t>Aerospace Medical Association</a:t>
            </a:r>
          </a:p>
          <a:p>
            <a:pPr eaLnBrk="1" hangingPunct="1">
              <a:spcBef>
                <a:spcPts val="600"/>
              </a:spcBef>
            </a:pPr>
            <a:r>
              <a:rPr lang="en-US" altLang="en-US" sz="1200" b="1" dirty="0" smtClean="0">
                <a:latin typeface="Cambria" panose="02040503050406030204" pitchFamily="18" charset="0"/>
              </a:rPr>
              <a:t>American Academy of Forensic Toxicology</a:t>
            </a:r>
            <a:endParaRPr lang="en-US" altLang="en-US" sz="1200" b="1" dirty="0">
              <a:latin typeface="Cambria" panose="02040503050406030204" pitchFamily="18" charset="0"/>
            </a:endParaRPr>
          </a:p>
        </p:txBody>
      </p:sp>
      <p:sp>
        <p:nvSpPr>
          <p:cNvPr id="11" name="Rectangle 2"/>
          <p:cNvSpPr txBox="1">
            <a:spLocks noChangeArrowheads="1"/>
          </p:cNvSpPr>
          <p:nvPr/>
        </p:nvSpPr>
        <p:spPr bwMode="auto">
          <a:xfrm>
            <a:off x="0" y="0"/>
            <a:ext cx="9144000" cy="609600"/>
          </a:xfrm>
          <a:prstGeom prst="rect">
            <a:avLst/>
          </a:prstGeom>
          <a:solidFill>
            <a:srgbClr val="B2B2B2"/>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defRPr/>
            </a:pPr>
            <a:r>
              <a:rPr lang="en-US" sz="3600" kern="0" cap="small" dirty="0" smtClean="0">
                <a:effectLst>
                  <a:outerShdw blurRad="38100" dist="38100" dir="2700000" algn="tl">
                    <a:srgbClr val="000000">
                      <a:alpha val="43137"/>
                    </a:srgbClr>
                  </a:outerShdw>
                </a:effectLst>
                <a:latin typeface="Cambria" pitchFamily="18" charset="0"/>
              </a:rPr>
              <a:t>AM Program Capabilities: Collaboration</a:t>
            </a:r>
          </a:p>
        </p:txBody>
      </p:sp>
      <p:sp>
        <p:nvSpPr>
          <p:cNvPr id="2" name="TextBox 1"/>
          <p:cNvSpPr txBox="1"/>
          <p:nvPr/>
        </p:nvSpPr>
        <p:spPr>
          <a:xfrm>
            <a:off x="5105399" y="5017503"/>
            <a:ext cx="3741473" cy="1169551"/>
          </a:xfrm>
          <a:prstGeom prst="rect">
            <a:avLst/>
          </a:prstGeom>
          <a:noFill/>
        </p:spPr>
        <p:txBody>
          <a:bodyPr wrap="none" rtlCol="0">
            <a:spAutoFit/>
          </a:bodyPr>
          <a:lstStyle/>
          <a:p>
            <a:pPr algn="ctr"/>
            <a:r>
              <a:rPr lang="en-US" sz="1400" b="1" dirty="0" smtClean="0">
                <a:solidFill>
                  <a:srgbClr val="A50021"/>
                </a:solidFill>
                <a:latin typeface="Cambria" panose="02040503050406030204" pitchFamily="18" charset="0"/>
              </a:rPr>
              <a:t>ALSO!  Laboratories Certifications</a:t>
            </a:r>
          </a:p>
          <a:p>
            <a:endParaRPr lang="en-US" sz="1400" b="1" dirty="0" smtClean="0">
              <a:solidFill>
                <a:srgbClr val="A50021"/>
              </a:solidFill>
              <a:latin typeface="Cambria" panose="02040503050406030204" pitchFamily="18" charset="0"/>
            </a:endParaRPr>
          </a:p>
          <a:p>
            <a:pPr marL="342900" indent="-342900">
              <a:buFont typeface="+mj-lt"/>
              <a:buAutoNum type="arabicPeriod"/>
            </a:pPr>
            <a:r>
              <a:rPr lang="en-US" sz="1400" b="1" dirty="0" smtClean="0">
                <a:solidFill>
                  <a:srgbClr val="A50021"/>
                </a:solidFill>
                <a:latin typeface="Cambria" panose="02040503050406030204" pitchFamily="18" charset="0"/>
              </a:rPr>
              <a:t>ISO 9000</a:t>
            </a:r>
          </a:p>
          <a:p>
            <a:pPr marL="342900" indent="-342900">
              <a:buFont typeface="+mj-lt"/>
              <a:buAutoNum type="arabicPeriod"/>
            </a:pPr>
            <a:r>
              <a:rPr lang="en-US" sz="1400" b="1" dirty="0" smtClean="0">
                <a:solidFill>
                  <a:srgbClr val="A50021"/>
                </a:solidFill>
                <a:latin typeface="Cambria" panose="02040503050406030204" pitchFamily="18" charset="0"/>
              </a:rPr>
              <a:t>ISO 14001</a:t>
            </a:r>
          </a:p>
          <a:p>
            <a:pPr marL="342900" indent="-342900">
              <a:buFont typeface="+mj-lt"/>
              <a:buAutoNum type="arabicPeriod"/>
            </a:pPr>
            <a:r>
              <a:rPr lang="en-US" sz="1400" b="1" dirty="0" smtClean="0">
                <a:solidFill>
                  <a:srgbClr val="A50021"/>
                </a:solidFill>
                <a:latin typeface="Cambria" panose="02040503050406030204" pitchFamily="18" charset="0"/>
              </a:rPr>
              <a:t>American Board of Forensic Toxicology</a:t>
            </a:r>
            <a:endParaRPr lang="en-US" sz="1400" b="1" dirty="0">
              <a:solidFill>
                <a:srgbClr val="A50021"/>
              </a:solidFill>
              <a:latin typeface="Cambria" panose="020405030504060302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D3CB8E-CF44-424B-A789-60996F1C3CE9}">
  <ds:schemaRefs>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82EAA82B-38AC-4660-9FBE-7D75748881AB}">
  <ds:schemaRefs>
    <ds:schemaRef ds:uri="http://schemas.microsoft.com/sharepoint/v3/contenttype/forms"/>
  </ds:schemaRefs>
</ds:datastoreItem>
</file>

<file path=customXml/itemProps3.xml><?xml version="1.0" encoding="utf-8"?>
<ds:datastoreItem xmlns:ds="http://schemas.openxmlformats.org/officeDocument/2006/customXml" ds:itemID="{F43017EE-7114-4383-9C9C-FB898C834A40}"/>
</file>

<file path=docProps/app.xml><?xml version="1.0" encoding="utf-8"?>
<Properties xmlns="http://schemas.openxmlformats.org/officeDocument/2006/extended-properties" xmlns:vt="http://schemas.openxmlformats.org/officeDocument/2006/docPropsVTypes">
  <TotalTime>4091</TotalTime>
  <Words>4275</Words>
  <Application>Microsoft Office PowerPoint</Application>
  <PresentationFormat>On-screen Show (4:3)</PresentationFormat>
  <Paragraphs>457</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FAA_slide_template_whitecover_whitebackground</vt:lpstr>
      <vt:lpstr>FY 2016  Aircraft Safety PPT  Portfolio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Cathy Bigelow</Manager>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2012 REB PPT Portfolio Briefing Template</dc:title>
  <dc:subject>REB</dc:subject>
  <dc:creator>AJP-62</dc:creator>
  <cp:lastModifiedBy>Dunderman, Gloria (FAA)</cp:lastModifiedBy>
  <cp:revision>327</cp:revision>
  <cp:lastPrinted>2013-02-04T18:29:52Z</cp:lastPrinted>
  <dcterms:modified xsi:type="dcterms:W3CDTF">2014-02-20T16:14:11Z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0x0101009DA7335E1805E44495268AE629753871</vt:lpwstr>
  </property>
</Properties>
</file>