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1.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9"/>
  </p:notesMasterIdLst>
  <p:handoutMasterIdLst>
    <p:handoutMasterId r:id="rId20"/>
  </p:handoutMasterIdLst>
  <p:sldIdLst>
    <p:sldId id="308" r:id="rId5"/>
    <p:sldId id="343" r:id="rId6"/>
    <p:sldId id="345" r:id="rId7"/>
    <p:sldId id="346" r:id="rId8"/>
    <p:sldId id="347" r:id="rId9"/>
    <p:sldId id="344" r:id="rId10"/>
    <p:sldId id="349" r:id="rId11"/>
    <p:sldId id="338" r:id="rId12"/>
    <p:sldId id="325" r:id="rId13"/>
    <p:sldId id="348" r:id="rId14"/>
    <p:sldId id="341" r:id="rId15"/>
    <p:sldId id="329" r:id="rId16"/>
    <p:sldId id="340" r:id="rId17"/>
    <p:sldId id="327" r:id="rId18"/>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pitchFamily="34" charset="0"/>
        <a:ea typeface="+mn-ea"/>
        <a:cs typeface="+mn-cs"/>
      </a:defRPr>
    </a:lvl1pPr>
    <a:lvl2pPr marL="457200" algn="l" rtl="0" fontAlgn="base">
      <a:spcBef>
        <a:spcPct val="50000"/>
      </a:spcBef>
      <a:spcAft>
        <a:spcPct val="0"/>
      </a:spcAft>
      <a:buChar char="•"/>
      <a:defRPr sz="2400" kern="1200">
        <a:solidFill>
          <a:schemeClr val="tx1"/>
        </a:solidFill>
        <a:latin typeface="Arial" pitchFamily="34" charset="0"/>
        <a:ea typeface="+mn-ea"/>
        <a:cs typeface="+mn-cs"/>
      </a:defRPr>
    </a:lvl2pPr>
    <a:lvl3pPr marL="914400" algn="l" rtl="0" fontAlgn="base">
      <a:spcBef>
        <a:spcPct val="50000"/>
      </a:spcBef>
      <a:spcAft>
        <a:spcPct val="0"/>
      </a:spcAft>
      <a:buChar char="•"/>
      <a:defRPr sz="2400" kern="1200">
        <a:solidFill>
          <a:schemeClr val="tx1"/>
        </a:solidFill>
        <a:latin typeface="Arial" pitchFamily="34" charset="0"/>
        <a:ea typeface="+mn-ea"/>
        <a:cs typeface="+mn-cs"/>
      </a:defRPr>
    </a:lvl3pPr>
    <a:lvl4pPr marL="1371600" algn="l" rtl="0" fontAlgn="base">
      <a:spcBef>
        <a:spcPct val="50000"/>
      </a:spcBef>
      <a:spcAft>
        <a:spcPct val="0"/>
      </a:spcAft>
      <a:buChar char="•"/>
      <a:defRPr sz="2400" kern="1200">
        <a:solidFill>
          <a:schemeClr val="tx1"/>
        </a:solidFill>
        <a:latin typeface="Arial" pitchFamily="34" charset="0"/>
        <a:ea typeface="+mn-ea"/>
        <a:cs typeface="+mn-cs"/>
      </a:defRPr>
    </a:lvl4pPr>
    <a:lvl5pPr marL="1828800" algn="l" rtl="0" fontAlgn="base">
      <a:spcBef>
        <a:spcPct val="50000"/>
      </a:spcBef>
      <a:spcAft>
        <a:spcPct val="0"/>
      </a:spcAft>
      <a:buChar char="•"/>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DD7F"/>
    <a:srgbClr val="306AFF"/>
    <a:srgbClr val="B2B2B2"/>
    <a:srgbClr val="33CC33"/>
    <a:srgbClr val="DDDDDD"/>
    <a:srgbClr val="1D2F68"/>
    <a:srgbClr val="0000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51" autoAdjust="0"/>
    <p:restoredTop sz="80024" autoAdjust="0"/>
  </p:normalViewPr>
  <p:slideViewPr>
    <p:cSldViewPr snapToGrid="0">
      <p:cViewPr varScale="1">
        <p:scale>
          <a:sx n="69" d="100"/>
          <a:sy n="69" d="100"/>
        </p:scale>
        <p:origin x="-360" y="-90"/>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02"/>
    </p:cViewPr>
  </p:sorterViewPr>
  <p:notesViewPr>
    <p:cSldViewPr snapToGrid="0">
      <p:cViewPr>
        <p:scale>
          <a:sx n="100" d="100"/>
          <a:sy n="100" d="100"/>
        </p:scale>
        <p:origin x="-816" y="136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atin typeface="Arial" pitchFamily="34" charset="0"/>
              </a:defRPr>
            </a:lvl1pPr>
          </a:lstStyle>
          <a:p>
            <a:pPr>
              <a:defRPr/>
            </a:pPr>
            <a:endParaRPr lang="en-US"/>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Arial" pitchFamily="34" charset="0"/>
              </a:defRPr>
            </a:lvl1pPr>
          </a:lstStyle>
          <a:p>
            <a:pPr>
              <a:defRPr/>
            </a:pPr>
            <a:endParaRPr lang="en-US"/>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atin typeface="Arial" pitchFamily="34" charset="0"/>
              </a:defRPr>
            </a:lvl1pPr>
          </a:lstStyle>
          <a:p>
            <a:pPr>
              <a:defRPr/>
            </a:pPr>
            <a:endParaRPr lang="en-US"/>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Arial" pitchFamily="34" charset="0"/>
              </a:defRPr>
            </a:lvl1pPr>
          </a:lstStyle>
          <a:p>
            <a:pPr>
              <a:defRPr/>
            </a:pPr>
            <a:fld id="{9204EAB3-FEC8-413A-AEBD-FDAC5691843A}" type="slidenum">
              <a:rPr lang="en-US"/>
              <a:pPr>
                <a:defRPr/>
              </a:pPr>
              <a:t>‹#›</a:t>
            </a:fld>
            <a:endParaRPr lang="en-US" dirty="0"/>
          </a:p>
        </p:txBody>
      </p:sp>
    </p:spTree>
    <p:extLst>
      <p:ext uri="{BB962C8B-B14F-4D97-AF65-F5344CB8AC3E}">
        <p14:creationId xmlns:p14="http://schemas.microsoft.com/office/powerpoint/2010/main" val="211503507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75" units="cm"/>
          <inkml:channel name="Y" type="integer" max="7256" units="cm"/>
          <inkml:channel name="F" type="integer" max="255" units="dev"/>
        </inkml:traceFormat>
        <inkml:channelProperties>
          <inkml:channelProperty channel="X" name="resolution" value="393.67676" units="1/cm"/>
          <inkml:channelProperty channel="Y" name="resolution" value="393.66321" units="1/cm"/>
          <inkml:channelProperty channel="F" name="resolution" value="INF" units="1/dev"/>
        </inkml:channelProperties>
      </inkml:inkSource>
      <inkml:timestamp xml:id="ts0" timeString="2012-02-13T21:54:03.40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12 66,'0'0'9,"0"0"-2,0 0 1,0 0-3,0 0-1,0 0-2,0 0-1,0 0-2,0 0-1,8-12 0,-8 12 0,0 0-1,0 0 1,0 0 1,0 0 0,0 0 1,0 0 0,0 0 0,0 0 1,0 0-2,0 0 1,0 0-2,0 0-1,0 0-1,0 0 0,0 0-1,0 0-1,0 0-1,0 0-1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atin typeface="Arial" pitchFamily="34" charset="0"/>
              </a:defRPr>
            </a:lvl1pPr>
          </a:lstStyle>
          <a:p>
            <a:pPr>
              <a:defRPr/>
            </a:pPr>
            <a:endParaRPr lang="en-US"/>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atin typeface="Arial" pitchFamily="34"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atin typeface="Arial" pitchFamily="34" charset="0"/>
              </a:defRPr>
            </a:lvl1pPr>
          </a:lstStyle>
          <a:p>
            <a:pPr>
              <a:defRPr/>
            </a:pPr>
            <a:endParaRPr lang="en-US"/>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atin typeface="Arial" pitchFamily="34" charset="0"/>
              </a:defRPr>
            </a:lvl1pPr>
          </a:lstStyle>
          <a:p>
            <a:pPr>
              <a:defRPr/>
            </a:pPr>
            <a:fld id="{9B922CE7-E4B4-4808-8E18-675F6E0027A1}" type="slidenum">
              <a:rPr lang="en-US"/>
              <a:pPr>
                <a:defRPr/>
              </a:pPr>
              <a:t>‹#›</a:t>
            </a:fld>
            <a:endParaRPr lang="en-US" dirty="0"/>
          </a:p>
        </p:txBody>
      </p:sp>
    </p:spTree>
    <p:extLst>
      <p:ext uri="{BB962C8B-B14F-4D97-AF65-F5344CB8AC3E}">
        <p14:creationId xmlns:p14="http://schemas.microsoft.com/office/powerpoint/2010/main" val="1788259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2E49910D-D37E-4FA9-AE60-A55BFED1C175}" type="slidenum">
              <a:rPr lang="en-US" sz="1200" smtClean="0"/>
              <a:pPr eaLnBrk="1" hangingPunct="1"/>
              <a:t>1</a:t>
            </a:fld>
            <a:endParaRPr 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35038" y="4416425"/>
            <a:ext cx="5140325" cy="2822575"/>
          </a:xfrm>
          <a:noFill/>
        </p:spPr>
        <p:txBody>
          <a:bodyPr/>
          <a:lstStyle/>
          <a:p>
            <a:pPr eaLnBrk="1" hangingPunct="1"/>
            <a:r>
              <a:rPr lang="en-US" smtClean="0"/>
              <a:t>The intent of the presentation is to provide the SAS members with enough information to evaluate the content of the proposed FY15 Aviation Safety R&amp;D Portfolio for each BLI or BLI subsection.  The presentation has two distinct parts.  </a:t>
            </a:r>
          </a:p>
          <a:p>
            <a:pPr eaLnBrk="1" hangingPunct="1"/>
            <a:r>
              <a:rPr lang="en-US" smtClean="0"/>
              <a:t>Part One is a broader overview of the BLI, its overall purpose, how it supports the AVS mission area(s), the overall benefits, and a general review of how the research gets done.  The overview explains the </a:t>
            </a:r>
            <a:r>
              <a:rPr lang="en-US" b="1" smtClean="0"/>
              <a:t>why, what, and how </a:t>
            </a:r>
            <a:r>
              <a:rPr lang="en-US" smtClean="0"/>
              <a:t>for a particular area of research and should set a solid foundation for Part Two.  </a:t>
            </a:r>
          </a:p>
          <a:p>
            <a:pPr eaLnBrk="1" hangingPunct="1"/>
            <a:r>
              <a:rPr lang="en-US" smtClean="0"/>
              <a:t>Part Two presents a quad chart for each of the requirements in the proposed FY15 portfolio.  Parts one and two should work together to present a cohesive picture of the program to the SAS members.  The TAS presentation from the FY14 presentation to the SAS is used as an example.</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b="1" smtClean="0"/>
              <a:t>Requirement Description:  </a:t>
            </a:r>
            <a:r>
              <a:rPr lang="en-US" smtClean="0"/>
              <a:t>This multi-year requirement prepares for the use of new technologies that optimize airplane design, improve operational safety, ensure continued airworthiness, and prevent and mitigate accidents.  This research would be focused on the conventional type of Transport Category airplanes that are being designed today and in the near future.  Much of the research that has been done to date has been aimed at High Speed Civil Transport (HSCT) designs which are not economically viable (nor environmentally viable) at this time due to their near sonic or supersonic cruise speeds.</a:t>
            </a:r>
          </a:p>
          <a:p>
            <a:r>
              <a:rPr lang="en-US" smtClean="0"/>
              <a:t> </a:t>
            </a:r>
          </a:p>
          <a:p>
            <a:r>
              <a:rPr lang="en-US" smtClean="0"/>
              <a:t>The next generation of transports will utilize advanced Fly-By-Wire (FBW) technology that will be capable of providing Active Flutter Suppression (AFS) to reduce the impact of flutter requirements on the airplane design.  The introduction of AFS systems requires the evaluation of:  1) relevant technical issues, 2) certification requirements and compliance issues, and 3) philosophical issues dealing with the application of this technology to commercial transports.</a:t>
            </a:r>
          </a:p>
          <a:p>
            <a:r>
              <a:rPr lang="en-US" smtClean="0"/>
              <a:t> </a:t>
            </a:r>
          </a:p>
          <a:p>
            <a:r>
              <a:rPr lang="en-US" smtClean="0"/>
              <a:t>The FAA needs to maintain a proactive role and be involved with industry as they introduce AFS systems in the next generation of advanced transport airplanes.  Data is needed to allow the FAA to develop new regulations and to adjust regulatory guidance as needed to preserve current aviation safety standards.</a:t>
            </a:r>
          </a:p>
          <a:p>
            <a:r>
              <a:rPr lang="en-US" smtClean="0"/>
              <a:t> </a:t>
            </a:r>
          </a:p>
          <a:p>
            <a:r>
              <a:rPr lang="en-US" b="1" smtClean="0"/>
              <a:t>Sponsor Outcome:  </a:t>
            </a:r>
            <a:r>
              <a:rPr lang="en-US" smtClean="0"/>
              <a:t>Assess the viability of analytical and experimental tools, ensure the effectiveness and reliability of AFS systems, and identify the need for new certification requirements and regulatory guidance material to preserve current aviation safety standards</a:t>
            </a:r>
          </a:p>
          <a:p>
            <a:endParaRPr lang="en-US" smtClean="0"/>
          </a:p>
          <a:p>
            <a:r>
              <a:rPr lang="en-US" b="1" smtClean="0"/>
              <a:t>Description of Work</a:t>
            </a:r>
            <a:r>
              <a:rPr lang="en-US" smtClean="0"/>
              <a:t>:  This requirement will leverage resources with other stakeholders, in particular, NASA and USAF in the X-56A multi-utility aeroelastic demonstrator (MAD) program.  This is multi-year level of effort with following phases: </a:t>
            </a:r>
          </a:p>
          <a:p>
            <a:r>
              <a:rPr lang="en-US" smtClean="0"/>
              <a:t> </a:t>
            </a:r>
          </a:p>
          <a:p>
            <a:r>
              <a:rPr lang="en-US" smtClean="0"/>
              <a:t>Phase 1.  Develop Active Flutter Suppression (AFS)  Research Plan:  Determine the current state of AFS through surveys, interviews with airplane manufactures and operators, and discussions with technology developers.  Review flutter and aeroservoelastic activities involving AFS including Military application of the technology.  Using the results from the survey and analysis, identify R&amp;D tasks that need to be carried out to provide the necessary technical information to enable the FAA to evaluate and assess AFS technologies for compliance with certification and continued airworthiness requirements.  Establish partnerships with NASA and USAF (FY13)  </a:t>
            </a:r>
          </a:p>
          <a:p>
            <a:r>
              <a:rPr lang="en-US" smtClean="0"/>
              <a:t> </a:t>
            </a:r>
          </a:p>
          <a:p>
            <a:r>
              <a:rPr lang="en-US" smtClean="0"/>
              <a:t>Phase 2.  Execute Near-Term Tasks of the AFS Research Plan:  (FY13-15)</a:t>
            </a:r>
          </a:p>
          <a:p>
            <a:r>
              <a:rPr lang="en-US" smtClean="0"/>
              <a:t> </a:t>
            </a:r>
          </a:p>
          <a:p>
            <a:r>
              <a:rPr lang="en-US" smtClean="0"/>
              <a:t>Phase 3.  Summarize Results and Submit Data:   Provide data to allow for the review of pertinent regulations and guidance material, and prepare recommendations, it needed, for new, modified, or otherwise improved criteria. (FY16)</a:t>
            </a:r>
          </a:p>
          <a:p>
            <a:endParaRPr lang="en-US" smtClean="0"/>
          </a:p>
          <a:p>
            <a:pPr lvl="1"/>
            <a:r>
              <a:rPr lang="en-US" smtClean="0"/>
              <a:t>Product/Output will be final reports submitted to sponsor after each task that summarizes results from test and analysis; used to determine the adequacy of existing regulations.</a:t>
            </a:r>
          </a:p>
        </p:txBody>
      </p:sp>
      <p:sp>
        <p:nvSpPr>
          <p:cNvPr id="327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E5A8FBAD-E054-4470-B198-8F000A5E5570}" type="slidenum">
              <a:rPr lang="en-US" sz="1200" smtClean="0"/>
              <a:pPr eaLnBrk="1" hangingPunct="1"/>
              <a:t>11</a:t>
            </a:fld>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b="1" smtClean="0"/>
              <a:t>Requirement Description:  </a:t>
            </a:r>
            <a:r>
              <a:rPr lang="en-US" smtClean="0"/>
              <a:t>Standardized acceptable design and certification compliance data and tools necessary to enable the FAA to operate in cost effective and efficient manner, while providing a level-playing field and uniform standards for all certification agents. This requirement leverages FAA resources through government – industry consortia in the development of the Metallic Materials Properties Development and Standardization (MMPDS) handbook, recognized worldwide as the premier source of metallic allowables.  As part of the FAA’s charter to maintain international leadership role, support of MMPDS supports commitments to standardize and maintain metallic material and joint design properties on which aerospace industry depends.</a:t>
            </a:r>
          </a:p>
          <a:p>
            <a:r>
              <a:rPr lang="en-US" smtClean="0"/>
              <a:t> </a:t>
            </a:r>
          </a:p>
          <a:p>
            <a:r>
              <a:rPr lang="en-US" smtClean="0"/>
              <a:t>This requirement also allows the FAA to better support the introduction of new metallic materials and joining process (e.g., Aluminum Lithium, laser additive materials, friction stir welding, GLARE, fiber-metal laminates, and metal matrix composites).  For these emerging materials, research is being conducted under the Damage Tolerance and Durability Issues for Emerging Technologies requirement to define required specification controls and identify key material properties needed for design.  Once identified and agreed to, the material properties will be published and maintained under this requirement, MMPDS.</a:t>
            </a:r>
          </a:p>
          <a:p>
            <a:r>
              <a:rPr lang="en-US" smtClean="0"/>
              <a:t> </a:t>
            </a:r>
          </a:p>
          <a:p>
            <a:r>
              <a:rPr lang="en-US" b="1" smtClean="0"/>
              <a:t>Sponsor Outcome:</a:t>
            </a:r>
          </a:p>
          <a:p>
            <a:pPr lvl="3"/>
            <a:r>
              <a:rPr lang="en-US" smtClean="0"/>
              <a:t>•	Provide uniform level of safety in developing and maintaining safety standards through a widely recognized government/industry organization </a:t>
            </a:r>
          </a:p>
          <a:p>
            <a:pPr lvl="3"/>
            <a:r>
              <a:rPr lang="en-US" smtClean="0"/>
              <a:t> </a:t>
            </a:r>
          </a:p>
          <a:p>
            <a:pPr lvl="3"/>
            <a:r>
              <a:rPr lang="en-US" smtClean="0"/>
              <a:t>•	Optimize FAA resources: </a:t>
            </a:r>
          </a:p>
          <a:p>
            <a:pPr lvl="3"/>
            <a:r>
              <a:rPr lang="en-US" smtClean="0"/>
              <a:t>       -  share resources with other government organizations and industry</a:t>
            </a:r>
          </a:p>
          <a:p>
            <a:pPr lvl="3"/>
            <a:r>
              <a:rPr lang="en-US" smtClean="0"/>
              <a:t>       -  assess and approve data submittals </a:t>
            </a:r>
          </a:p>
          <a:p>
            <a:pPr lvl="3"/>
            <a:r>
              <a:rPr lang="en-US" smtClean="0"/>
              <a:t>       -  respond to safety issues </a:t>
            </a:r>
          </a:p>
          <a:p>
            <a:pPr lvl="3"/>
            <a:r>
              <a:rPr lang="en-US" smtClean="0"/>
              <a:t>       -  improved confidence in data for decision-making</a:t>
            </a:r>
          </a:p>
          <a:p>
            <a:endParaRPr lang="en-US" smtClean="0"/>
          </a:p>
          <a:p>
            <a:endParaRPr lang="en-US" smtClean="0"/>
          </a:p>
          <a:p>
            <a:r>
              <a:rPr lang="en-US" b="1" smtClean="0"/>
              <a:t>Implementation Plan:  </a:t>
            </a:r>
            <a:r>
              <a:rPr lang="en-US" smtClean="0"/>
              <a:t>Implement through certification policies and guidance.  Several policy memos (AIR-1 2000, AVS-1 2003, AIR-100 2006) and Advisory Circular (AC-25-613-1) have been issued recognizing the MMPDS as an essential source for design values which support certification and continued airworthiness of aviation products.  These policy memos also cite the importance of the FAA’s leadership role in the continued operation of the MMPDS.  A  new Advisory Circular AC 20.613-xx is currently in work for FAA wide implementation of MMPDS.</a:t>
            </a:r>
          </a:p>
          <a:p>
            <a:endParaRPr lang="en-US" smtClean="0"/>
          </a:p>
          <a:p>
            <a:r>
              <a:rPr lang="en-US" b="1" smtClean="0"/>
              <a:t>Description of Work</a:t>
            </a:r>
            <a:r>
              <a:rPr lang="en-US" smtClean="0"/>
              <a:t>:  Provide for the planning, coordination, and implementation activity which is necessary to maintain the MMPDS Handbook as the source for design allowables and related information needed for aerospace vehicle design, certification and continued airworthiness.  The effort includes: an assessment of the design data requirements of the aerospace industry; liaison with appropriate Government agencies, military services, aerospace contractors, and metallic material and mechanical fastener suppliers; collection of data; and statistical analysis of data to determine design allowable properties.</a:t>
            </a:r>
          </a:p>
          <a:p>
            <a:pPr lvl="3"/>
            <a:r>
              <a:rPr lang="en-US" smtClean="0"/>
              <a:t>•	Fall and Spring Coordination Meetings</a:t>
            </a:r>
          </a:p>
          <a:p>
            <a:pPr lvl="3"/>
            <a:r>
              <a:rPr lang="en-US" smtClean="0"/>
              <a:t>•	Meeting Agenda and Minutes</a:t>
            </a:r>
          </a:p>
          <a:p>
            <a:pPr lvl="3"/>
            <a:r>
              <a:rPr lang="en-US" smtClean="0"/>
              <a:t>•	MMPDS Handbook and Derivative Products</a:t>
            </a:r>
          </a:p>
          <a:p>
            <a:endParaRPr lang="en-US" smtClean="0"/>
          </a:p>
          <a:p>
            <a:endParaRPr lang="en-US" smtClean="0"/>
          </a:p>
          <a:p>
            <a:r>
              <a:rPr lang="en-US" b="1" smtClean="0"/>
              <a:t>Support task from  SIM-15-5:</a:t>
            </a:r>
          </a:p>
          <a:p>
            <a:r>
              <a:rPr lang="en-US" i="1" u="sng" smtClean="0"/>
              <a:t>Material Property Standards for Emerging Materials.  </a:t>
            </a:r>
            <a:r>
              <a:rPr lang="en-US" smtClean="0"/>
              <a:t>The purpose of this task is to  coordinate with industry through the MMPDS steering and working groups, to develop processes and procedures which would allow the publication of design information relevant to “highly process dependent” metallic materials, (e.g., laser additive materials, electronic beam additive materials, GLARE, etc.).  For the purpose of this task “highly process dependent” refers to materials which a manufacturer cannot purchase in stock form from an outside supplier, but are created by a manufacturer from one or more constituent materials.  For these materials current industry material and heat treatment specifications may not be adequate descriptors for of these material forms.</a:t>
            </a:r>
          </a:p>
          <a:p>
            <a:r>
              <a:rPr lang="en-US" smtClean="0"/>
              <a:t> </a:t>
            </a:r>
          </a:p>
          <a:p>
            <a:pPr lvl="2"/>
            <a:r>
              <a:rPr lang="en-US" smtClean="0"/>
              <a:t>Phase 1:  Develop Guidelines for Inclusion for Emerging Materials, FY13-14:   Develop procedures and guidelines for establishing design values for these highly process dependent materials</a:t>
            </a:r>
          </a:p>
          <a:p>
            <a:pPr lvl="2"/>
            <a:r>
              <a:rPr lang="en-US" smtClean="0"/>
              <a:t>Phase 2:  Develop Guidelines on the Use of the MMPDS Handbook, FY15-17:  Develop guidance for user for using data provided in Phase 1</a:t>
            </a:r>
          </a:p>
          <a:p>
            <a:endParaRPr lang="en-US" smtClean="0"/>
          </a:p>
        </p:txBody>
      </p:sp>
      <p:sp>
        <p:nvSpPr>
          <p:cNvPr id="33796"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08B16B3C-7780-4D8A-B01B-C76710A6447E}" type="slidenum">
              <a:rPr lang="en-US" sz="1200" smtClean="0"/>
              <a:pPr eaLnBrk="1" hangingPunct="1"/>
              <a:t>12</a:t>
            </a:fld>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US" b="1" smtClean="0"/>
              <a:t>Requirement Description:  </a:t>
            </a:r>
            <a:r>
              <a:rPr lang="en-US" smtClean="0"/>
              <a:t>This requirement addresses certification and continued airworthiness issues arising from the introduction of emerging materials and construction methods (e.g, friction stir welding, advanced metallic alloys and hybrids, metallic fatigue enhancement processes such as laser peening, fiber-metal laminates, bonded structure) which industry is seeking to use for aircraft structures in new fatigue critical applications.  In order to insure that the regulations and guidance stay current the FAA needs to maintain a proactive role and stay informed of potential applications as industry introduces advances in materials and new fabrication and construction methods.  Data is needed to allow the FAA to assess the continued relevance of existing regulations, impose additional safety standards (via Special Conditions/rulemaking), and provide additional regulatory guidance (advisory materials/policy memorandums) as needed to maintain the current level of safety afforded by the existing airworthiness standards. This requirement cuts across wide areas of metallics, metallic hybrids (metallic/composite construction), metallic construction and processing, inspection/monitoring methods, and therefore will be coordinated with the SIC and M&amp;I TCRGs.  This requirement leverages FAA resources with other government agencies and industry through cooperative research and development agreements.</a:t>
            </a:r>
          </a:p>
          <a:p>
            <a:r>
              <a:rPr lang="en-US" smtClean="0"/>
              <a:t> </a:t>
            </a:r>
          </a:p>
          <a:p>
            <a:r>
              <a:rPr lang="en-US" b="1" smtClean="0"/>
              <a:t>Sponsor Outcome:  </a:t>
            </a:r>
            <a:r>
              <a:rPr lang="en-US" smtClean="0"/>
              <a:t>This requirement would enable the use of new technologies that improve operational safety; reduce design, production, and operating costs; support maintenance of continued airworthiness; and prevent and mitigate accidents.  The requirement will also ensure the safe and efficient implementation of new technologies in aircraft products.</a:t>
            </a:r>
          </a:p>
          <a:p>
            <a:r>
              <a:rPr lang="en-US" smtClean="0"/>
              <a:t> </a:t>
            </a:r>
          </a:p>
          <a:p>
            <a:r>
              <a:rPr lang="en-US" smtClean="0"/>
              <a:t>Implementation Plan:  Implement through certification of new products (e.g., issue papers, equivalent safety findings, etc.), rulemaking (e.g., special conditions) and development of regulatory guidance material (e.g., policy memorandums, advisory circulars).  Partner with manufacturers to ensure the fatigue and residual strength performance of new material systems is well understood prior to introduction into service through fracture mechanics test and analysis.  The sponsor plans to use the outputs from this research for the development of rulemaking, regulatory guidance, and industry standards.  </a:t>
            </a:r>
          </a:p>
          <a:p>
            <a:endParaRPr lang="en-US" smtClean="0"/>
          </a:p>
          <a:p>
            <a:r>
              <a:rPr lang="en-US" b="1" smtClean="0"/>
              <a:t>Description of Work</a:t>
            </a:r>
            <a:r>
              <a:rPr lang="en-US" smtClean="0"/>
              <a:t>:  There are several task areas and phases to this multi-year requirement.  The FAA’s FASTER Facility is a primary mechanism to leverage resources with other stakeholders including NASA, DoD, and industry partners (e.g., Boeing, Bombardier, etc.).  The following six activities are being undertaken:</a:t>
            </a:r>
          </a:p>
          <a:p>
            <a:r>
              <a:rPr lang="en-US" smtClean="0"/>
              <a:t> </a:t>
            </a:r>
          </a:p>
          <a:p>
            <a:r>
              <a:rPr lang="en-US" i="1" u="sng" smtClean="0"/>
              <a:t>Emerging Metallic Structures Technology (EMST) Roadmap:   </a:t>
            </a:r>
            <a:r>
              <a:rPr lang="en-US" smtClean="0"/>
              <a:t>Develop a 10 year research and development (R&amp;D) plan addressing EMST for transport airplanes defining metrics, milestones and project phases.   In developing the roadmap, a survey will be conducted to summarize the advanced metallic materials, new fabrication and construction methods being introduced by manufacturers in upcoming products.    The roadmap will identify R&amp;D tasks and priorities that need to be carried out to provide technical data that will enable the FAA to support industry introduction of new technologies supporting compliance with existing and new certification and continued airworthiness requirements.  The roadmap will document technical approaches, the scope and objectives of each major task area, allow prioritization of research activities, schedule of milestones and deliverables, and outline partnerships to leverage resources with industry and other government stakeholders.  Complete final version of roadmap which was initiated in FY13.</a:t>
            </a:r>
          </a:p>
          <a:p>
            <a:r>
              <a:rPr lang="en-US" smtClean="0"/>
              <a:t> </a:t>
            </a:r>
          </a:p>
          <a:p>
            <a:r>
              <a:rPr lang="en-US" i="1" u="sng" smtClean="0"/>
              <a:t>Bonded Repair Technology</a:t>
            </a:r>
            <a:r>
              <a:rPr lang="en-US" i="1" smtClean="0"/>
              <a:t>:  </a:t>
            </a:r>
            <a:r>
              <a:rPr lang="en-US" smtClean="0"/>
              <a:t>In a cost-share partnership with Boeing,  address safety and structural integrity issues of bonded repair technologies using the FAA’s FASTER facility   The current project phases include the following phases:  </a:t>
            </a:r>
          </a:p>
          <a:p>
            <a:r>
              <a:rPr lang="en-US" smtClean="0"/>
              <a:t> </a:t>
            </a:r>
          </a:p>
          <a:p>
            <a:pPr lvl="1"/>
            <a:r>
              <a:rPr lang="en-US" smtClean="0"/>
              <a:t>Phase 1 (Complete, FY08-FY10):  Baseline fatigue and residual strength performance of bonded repairs of metallic fuselage structure  :  Generated  data to calibrate analytical tools used to design bonded repairs on damaged aircraft structure. Demonstrated that a properly designed and installed repair patches are durable and capable of containing large damage (2-bay crack with central stiffener severed) under extreme loading conditions in excess of ultimate load requirements.  </a:t>
            </a:r>
          </a:p>
          <a:p>
            <a:pPr lvl="1"/>
            <a:r>
              <a:rPr lang="en-US" smtClean="0"/>
              <a:t> </a:t>
            </a:r>
          </a:p>
          <a:p>
            <a:pPr lvl="1"/>
            <a:r>
              <a:rPr lang="en-US" smtClean="0"/>
              <a:t>Phase 2 (Complete, FY10-FY12):  Effect of repair deficiencies on fatigue performance of bonded repairs:  Utilized under designed, flawed and weakened patches to permit damage growth: cracks and disbonds.  Explored the application of prototype Structural Health Monitoring (SHM) and commercially available Non-Destructive Inspection (NDI) systems to determine repair integrity.  Demonstrated:  1. Reduced fatigue performance as repair patch quality degrades;  2. Capability of a prototype SHM system to reconstruct crack growth history; and 3.  Capability of under designed repairs to contain impact damage after 20,000 cycles. </a:t>
            </a:r>
          </a:p>
          <a:p>
            <a:pPr lvl="1"/>
            <a:r>
              <a:rPr lang="en-US" smtClean="0"/>
              <a:t> </a:t>
            </a:r>
          </a:p>
          <a:p>
            <a:pPr lvl="1"/>
            <a:r>
              <a:rPr lang="en-US" smtClean="0"/>
              <a:t>Phase 3 (Ongoing, FY12-FY15):  Effects of environment on durability and damage tolerance:  Conduct studies of environmental effects on the durability of bonded repairs.  Identify potential gaps in regulatory guidance and requirements to support introduction into service.  The following activities are being conducted:</a:t>
            </a:r>
          </a:p>
          <a:p>
            <a:r>
              <a:rPr lang="en-US" smtClean="0"/>
              <a:t> </a:t>
            </a:r>
          </a:p>
          <a:p>
            <a:pPr lvl="2"/>
            <a:r>
              <a:rPr lang="en-US" smtClean="0"/>
              <a:t>FY12-13:  Develop Test Plan and Modify Fixture </a:t>
            </a:r>
          </a:p>
          <a:p>
            <a:pPr lvl="2"/>
            <a:r>
              <a:rPr lang="en-US" smtClean="0"/>
              <a:t>FY13-15:   Conduct static and fatigue tests of bonded repairs subjected to mechanical-temperature-humidity loading profiles.  Monitor durability and fatigue performance.   </a:t>
            </a:r>
          </a:p>
          <a:p>
            <a:pPr lvl="2"/>
            <a:r>
              <a:rPr lang="en-US" smtClean="0"/>
              <a:t>FY16:  Summarize Results and Submit Data</a:t>
            </a:r>
          </a:p>
          <a:p>
            <a:r>
              <a:rPr lang="en-US" smtClean="0"/>
              <a:t> </a:t>
            </a:r>
          </a:p>
          <a:p>
            <a:pPr lvl="1"/>
            <a:r>
              <a:rPr lang="en-US" smtClean="0"/>
              <a:t>Product/Output will be final reports submitted to sponsor after each task that summarizes results from test and analysis; used to determine the adequacy of existing regulations in preserving safe airframe designs incorporating bonded repair technology. </a:t>
            </a:r>
          </a:p>
          <a:p>
            <a:endParaRPr lang="en-US" smtClean="0"/>
          </a:p>
          <a:p>
            <a:endParaRPr lang="en-US" i="1" u="sng" smtClean="0"/>
          </a:p>
          <a:p>
            <a:r>
              <a:rPr lang="en-US" i="1" u="sng" smtClean="0"/>
              <a:t>Assess the Properties of Advanced Aluminum-Lithium (Al-Li) for Primary Structure</a:t>
            </a:r>
            <a:r>
              <a:rPr lang="en-US" smtClean="0"/>
              <a:t>:  This task serves as an independent assessment of durability and damage tolerance capabilities of 2196 and 2198 Al-Li being considered by Bombardier for the fuselage of their new C-Series aircraft.  The purpose is to assess the unique mechanical properties of advanced aluminum-lithium alloys when used for airplane primary structure.  This task is leveraging resources and using the expertise of several organizations including Constellium, Bombardier, NASA, Navy and UDRI to assess several properties including static properties, fatigue life and fatigue crack growth performance, corrosion resistance, as well as the damage and durability aspects of latest generation aluminum lithium alloys.  It is not the intent of this plan to develop any MMPDS published allowables, but only to develop the knowledge base to ensure the safe implementation and application of Al-Li material for airplane primary structure.  The following activities are being conducted:</a:t>
            </a:r>
          </a:p>
          <a:p>
            <a:r>
              <a:rPr lang="en-US" smtClean="0"/>
              <a:t> </a:t>
            </a:r>
          </a:p>
          <a:p>
            <a:pPr lvl="2"/>
            <a:r>
              <a:rPr lang="en-US" smtClean="0"/>
              <a:t>Phase 1, FY11-12:  Conduct a survey and develop a test plan</a:t>
            </a:r>
          </a:p>
          <a:p>
            <a:pPr lvl="2"/>
            <a:r>
              <a:rPr lang="en-US" smtClean="0"/>
              <a:t>Phase 2, FY12-14:  Conduct tests</a:t>
            </a:r>
          </a:p>
          <a:p>
            <a:pPr lvl="2"/>
            <a:r>
              <a:rPr lang="en-US" smtClean="0"/>
              <a:t>Phase 3, FY14:  Summarize results and submit data</a:t>
            </a:r>
          </a:p>
          <a:p>
            <a:r>
              <a:rPr lang="en-US" smtClean="0"/>
              <a:t> </a:t>
            </a:r>
          </a:p>
          <a:p>
            <a:pPr lvl="1"/>
            <a:r>
              <a:rPr lang="en-US" smtClean="0"/>
              <a:t>Product/Output will be final reports submitted to sponsor after each task that summarizes results from test and analysis; used to determine the adequacy of existing regulations in preserving safe airframe designs incorporating aluminum-lithium</a:t>
            </a:r>
          </a:p>
          <a:p>
            <a:endParaRPr lang="en-US" smtClean="0"/>
          </a:p>
          <a:p>
            <a:endParaRPr lang="en-US" smtClean="0"/>
          </a:p>
          <a:p>
            <a:r>
              <a:rPr lang="en-US" i="1" u="sng" smtClean="0"/>
              <a:t>Material Property Standards for Emerging Materials.  </a:t>
            </a:r>
            <a:r>
              <a:rPr lang="en-US" smtClean="0"/>
              <a:t>The purpose of this task is to  coordinate with industry through the MMPDS steering and working groups, to develop processes and procedures which would allow the publication of design information relevant to “highly process dependent” metallic materials, (e.g., laser additive materials, electronic beam additive materials, GLARE, etc.).  For the purpose of this task “highly process dependent” refers to materials which a manufacturer cannot purchase in stock form from an outside supplier, but are created by a manufacturer from one or more constituent materials.  For these materials current industry material and heat treatment specifications may not be adequate descriptors for of these material forms.</a:t>
            </a:r>
          </a:p>
          <a:p>
            <a:r>
              <a:rPr lang="en-US" smtClean="0"/>
              <a:t> </a:t>
            </a:r>
          </a:p>
          <a:p>
            <a:pPr lvl="2"/>
            <a:r>
              <a:rPr lang="en-US" smtClean="0"/>
              <a:t>Phase 1:  Develop Guidelines for Inclusion for Emerging Materials, FY13-14:   Develop procedures and guidelines for establishing design values for these highly process dependent materials</a:t>
            </a:r>
          </a:p>
          <a:p>
            <a:pPr lvl="2"/>
            <a:r>
              <a:rPr lang="en-US" smtClean="0"/>
              <a:t>Phase 2:  Develop Guidelines on the Use of the MMPDS Handbook, FY15-17:  Develop guidance for user for using data provided in Phase 1</a:t>
            </a:r>
          </a:p>
          <a:p>
            <a:endParaRPr lang="en-US" smtClean="0"/>
          </a:p>
          <a:p>
            <a:pPr lvl="1"/>
            <a:r>
              <a:rPr lang="en-US" smtClean="0"/>
              <a:t>Product/Output:  Final report used and referenced by the FAA advisory material or policy memos regarding data used in title CFR parts 23/25/27/29.603, 605 and 613.  It is the intention of the FAA to incorporate procedures and guidance developed by this task into the MMPDS, or in supplementary documents maintained by the MMPDS organization.</a:t>
            </a:r>
          </a:p>
          <a:p>
            <a:endParaRPr lang="en-US" smtClean="0"/>
          </a:p>
          <a:p>
            <a:r>
              <a:rPr lang="en-US" i="1" u="sng" smtClean="0"/>
              <a:t>Advanced Metallic Fuselage Structure:  </a:t>
            </a:r>
            <a:r>
              <a:rPr lang="en-US" smtClean="0"/>
              <a:t>In partnership with industry, conduct a full-scale test on an advanced metallic fuselage structure to access durability and damage tolerance of emerging technologies including unitized welded structure, new metallic alloys (Aluminum Lithium), and hybrid construction.   Verify new analytical tools and generate data to support certification, and continued airworthiness of these emerging materials, structures and fabrication methods.  Explore applicable inspection methods including integrated Structural Health Monitoring (SHM).  Data is needed for these emerging technologies include:  1. Multiple load path (concern with reduced damage tolerance); 2.  Crack arresting features (concern with reduced fatigue performance); 3.  Identifying damage containment features; 4.  Selective reinforcement with fatigue-insensitive material; and 5. Identify applicable NDI and SHM This requirement will leverage resources with SIC and M &amp; I TCRGs and other government and industry stakeholders in a planned four year level of effort.  Anticipate industry partners with NIAR, ALCOA, ALCAN, and an OEM.  The following activities are planned:</a:t>
            </a:r>
          </a:p>
          <a:p>
            <a:endParaRPr lang="en-US" smtClean="0"/>
          </a:p>
          <a:p>
            <a:pPr lvl="2"/>
            <a:r>
              <a:rPr lang="en-US" smtClean="0"/>
              <a:t>Task 1:  Conduct, survey, develop test plan and establish partnerships, FY14</a:t>
            </a:r>
          </a:p>
          <a:p>
            <a:pPr lvl="2"/>
            <a:r>
              <a:rPr lang="en-US" smtClean="0"/>
              <a:t>Task 2:  Conduct coupon level test and analysis by performing organization(FAA and TBD).  Fabricate full-scale panels to be tested,   FY14-FY15</a:t>
            </a:r>
          </a:p>
          <a:p>
            <a:pPr lvl="2"/>
            <a:r>
              <a:rPr lang="en-US" smtClean="0"/>
              <a:t>Task 3:  Conduct full-scale panel tests in FASTER lab,   FY16-FY18</a:t>
            </a:r>
          </a:p>
          <a:p>
            <a:pPr lvl="2"/>
            <a:r>
              <a:rPr lang="en-US" smtClean="0"/>
              <a:t>Task 4: Summarize results and submit data, FY19</a:t>
            </a:r>
          </a:p>
          <a:p>
            <a:endParaRPr lang="en-US" smtClean="0"/>
          </a:p>
          <a:p>
            <a:pPr lvl="1"/>
            <a:r>
              <a:rPr lang="en-US" smtClean="0"/>
              <a:t>Product/Output will be final reports submitted to sponsor after each task that summarizes results from test and analysis; used to determine the adequacy of existing regulations in preserving safe airframe designs incorporating emerging metallic technologies, construction and hybrids</a:t>
            </a:r>
          </a:p>
          <a:p>
            <a:pPr lvl="1"/>
            <a:endParaRPr lang="en-US" smtClean="0"/>
          </a:p>
          <a:p>
            <a:r>
              <a:rPr lang="en-US" i="1" u="sng" smtClean="0"/>
              <a:t>Structural Health Monitoring (SHM) </a:t>
            </a:r>
            <a:r>
              <a:rPr lang="en-US" smtClean="0"/>
              <a:t>- Provide data needed by AVS to allow assessment of the state of SHM in commercial transport airplanes for NextGen applications including fatigue monitoring and condition based maintenance.  This includes analysis and experiments for determining the ability of proposed SHM systems to perform structural diagnosis and prognosis.  Includes all types of structures made from conventional metals and advanced materials.  This requirement will leverage resources with other gov’t, and industry stakeholders in an anticipated 6 year level of effort .  In particular the following phases will be undertaken:</a:t>
            </a:r>
          </a:p>
          <a:p>
            <a:endParaRPr lang="en-US" smtClean="0"/>
          </a:p>
          <a:p>
            <a:pPr lvl="2"/>
            <a:r>
              <a:rPr lang="en-US" smtClean="0"/>
              <a:t>Phase 1:  Working with the Aerospace Industry Steering Committee (AISC) for SHM, develop a SHM R&amp;D roadmap for transport airplanes.  The roadmap will identify R&amp;D tasks that need to be carried out to provide technical data that will enable the FAA to evaluate and assess SHM technologies for compliance with existing and new certification and continued airworthiness requirements.  In particular, the roadmap will document technical approaches, the scope and objectives of each major task area, schedule of milestones and deliverables, and outline partnerships to leverage resources with industry and other government stakeholders.  FY11.                                                                                       </a:t>
            </a:r>
          </a:p>
          <a:p>
            <a:pPr lvl="2"/>
            <a:endParaRPr lang="en-US" smtClean="0"/>
          </a:p>
          <a:p>
            <a:pPr lvl="2"/>
            <a:r>
              <a:rPr lang="en-US" smtClean="0"/>
              <a:t>Phase 2:  Execute Near Term Research as defined in the Roadmap.  Assess candidate SHM technologies scheduled to be implemented in the near term on legacy aircraft and upcoming products. This includes developing Operator-OEM-Regulator team and leverage resources in proof-of-concept SHM certification project.  FY12-16.</a:t>
            </a:r>
          </a:p>
          <a:p>
            <a:pPr lvl="1"/>
            <a:endParaRPr lang="en-US" smtClean="0"/>
          </a:p>
          <a:p>
            <a:pPr lvl="1"/>
            <a:endParaRPr lang="en-US" smtClean="0"/>
          </a:p>
          <a:p>
            <a:pPr lvl="1"/>
            <a:r>
              <a:rPr lang="en-US" smtClean="0"/>
              <a:t>Product/Output will be final reports submitted to sponsor after each task that summarizes results from test and analysis; used to determine the adequacy of existing regulations in preserving safe airframe designs incorporating this technologies.</a:t>
            </a:r>
          </a:p>
          <a:p>
            <a:endParaRPr lang="en-US" smtClean="0"/>
          </a:p>
        </p:txBody>
      </p:sp>
      <p:sp>
        <p:nvSpPr>
          <p:cNvPr id="34820"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C2D4A9A1-D4BC-4700-9434-633E28AA27B5}" type="slidenum">
              <a:rPr lang="en-US" sz="1200" smtClean="0"/>
              <a:pPr eaLnBrk="1" hangingPunct="1"/>
              <a:t>13</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p:txBody>
          <a:bodyPr/>
          <a:lstStyle/>
          <a:p>
            <a:pPr>
              <a:defRPr/>
            </a:pPr>
            <a:r>
              <a:rPr lang="en-US" b="1" cap="all" dirty="0" smtClean="0"/>
              <a:t>1   Objective</a:t>
            </a:r>
          </a:p>
          <a:p>
            <a:pPr>
              <a:defRPr/>
            </a:pPr>
            <a:r>
              <a:rPr lang="en-US" dirty="0" smtClean="0"/>
              <a:t> </a:t>
            </a:r>
          </a:p>
          <a:p>
            <a:pPr>
              <a:defRPr/>
            </a:pPr>
            <a:r>
              <a:rPr lang="en-US" dirty="0" smtClean="0"/>
              <a:t>The objective of this work is to conduct research that results in data and guidance to support engineers as they make estimates of an important conditional probability of not detecting (ND) airplane structural fatigue damage that is used in the risk analysis for airplane structure fatigue issues. The early stages of this research will, as needed, lead to recommendations for subsequent stages.</a:t>
            </a:r>
          </a:p>
          <a:p>
            <a:pPr>
              <a:defRPr/>
            </a:pPr>
            <a:r>
              <a:rPr lang="en-US" dirty="0" smtClean="0"/>
              <a:t> </a:t>
            </a:r>
          </a:p>
          <a:p>
            <a:pPr>
              <a:defRPr/>
            </a:pPr>
            <a:r>
              <a:rPr lang="en-US" dirty="0" smtClean="0"/>
              <a:t> </a:t>
            </a:r>
          </a:p>
          <a:p>
            <a:pPr>
              <a:defRPr/>
            </a:pPr>
            <a:r>
              <a:rPr lang="en-US" b="1" cap="all" dirty="0" smtClean="0"/>
              <a:t>2   Background</a:t>
            </a:r>
          </a:p>
          <a:p>
            <a:pPr>
              <a:defRPr/>
            </a:pPr>
            <a:r>
              <a:rPr lang="en-US" dirty="0" smtClean="0"/>
              <a:t> </a:t>
            </a:r>
          </a:p>
          <a:p>
            <a:pPr>
              <a:defRPr/>
            </a:pPr>
            <a:r>
              <a:rPr lang="en-US" dirty="0" smtClean="0"/>
              <a:t>The risk analysis process for transport category airplanes is the Transport Airplane Risk Assessment Methodology (TARAM). TARAM defines a process for calculating the risk of transport airplane type design safety issues. It applies to all engineering disciplines, e.g., flight controls, structures, etc.</a:t>
            </a:r>
          </a:p>
          <a:p>
            <a:pPr>
              <a:defRPr/>
            </a:pPr>
            <a:r>
              <a:rPr lang="en-US" dirty="0" smtClean="0"/>
              <a:t> </a:t>
            </a:r>
          </a:p>
          <a:p>
            <a:pPr>
              <a:defRPr/>
            </a:pPr>
            <a:r>
              <a:rPr lang="en-US" dirty="0" smtClean="0"/>
              <a:t>One of the parameters used in the TARAM analysis of an airplane structure fatigue issue is ND, which is the conditional probability that an occurrence of the defect (fatigue crack) will Not be Detected (ND) before the defect leads to an unsafe outcome (airplane accident). There is a tendency for analysts to be extremely conservative in their estimates of ND. Since the calculated risk is directly proportional to ND, large errors in estimating ND will lead to large errors in the calculated risk.  The calculated risk values are used to make safety decisions and to determine acceptable compliance times. Excessively conservative values for ND could lead to unnecessary ADs and/or ADs with unnecessarily aggressive compliance times. This is contrary to the intent of a TARAM risk analysis, which is to provide the best estimate of what the risk actually is and base safety decisions and risk management on the actual risk.</a:t>
            </a:r>
          </a:p>
          <a:p>
            <a:pPr>
              <a:defRPr/>
            </a:pPr>
            <a:r>
              <a:rPr lang="en-US" dirty="0" smtClean="0"/>
              <a:t> </a:t>
            </a:r>
          </a:p>
          <a:p>
            <a:pPr>
              <a:defRPr/>
            </a:pPr>
            <a:r>
              <a:rPr lang="en-US" dirty="0" smtClean="0"/>
              <a:t>Historically the overwhelming majority of all fatigue cracks are discovered before they lead to an accident. This is indicative that ND is typically orders of magnitude less than 1. Many of the cracks are not found by a directed inspection looking for that particular crack, but are instead incidentally discovered during normal operation and routine maintenance. These incidental discoveries are an important source of safety which should be recognized in the risk analysis by the numerical value assigned to ND. </a:t>
            </a:r>
          </a:p>
          <a:p>
            <a:pPr>
              <a:defRPr/>
            </a:pPr>
            <a:r>
              <a:rPr lang="en-US" dirty="0" smtClean="0"/>
              <a:t> </a:t>
            </a:r>
          </a:p>
          <a:p>
            <a:pPr>
              <a:defRPr/>
            </a:pPr>
            <a:r>
              <a:rPr lang="en-US" b="1" cap="all" dirty="0" smtClean="0"/>
              <a:t>3    Purpose and Scope</a:t>
            </a:r>
          </a:p>
          <a:p>
            <a:pPr>
              <a:defRPr/>
            </a:pPr>
            <a:r>
              <a:rPr lang="en-US" dirty="0" smtClean="0"/>
              <a:t> </a:t>
            </a:r>
          </a:p>
          <a:p>
            <a:pPr>
              <a:defRPr/>
            </a:pPr>
            <a:r>
              <a:rPr lang="en-US" dirty="0" smtClean="0"/>
              <a:t>The purpose of this Statement of Work (SOW) is to obtain data and guidance in the estimation of ND for airplane structure fatigue problems that require TARAM risk analysis.  The scope is limit to primary structure of transport category airplanes.   Secondary structure is specifically excluded from this research </a:t>
            </a:r>
          </a:p>
          <a:p>
            <a:pPr>
              <a:defRPr/>
            </a:pPr>
            <a:r>
              <a:rPr lang="en-US" dirty="0" smtClean="0"/>
              <a:t> </a:t>
            </a:r>
          </a:p>
          <a:p>
            <a:pPr>
              <a:defRPr/>
            </a:pPr>
            <a:r>
              <a:rPr lang="en-US" b="1" cap="all" dirty="0" smtClean="0"/>
              <a:t>4   General Requirements</a:t>
            </a:r>
          </a:p>
          <a:p>
            <a:pPr lvl="1">
              <a:defRPr/>
            </a:pPr>
            <a:r>
              <a:rPr lang="en-US" dirty="0" smtClean="0"/>
              <a:t> </a:t>
            </a:r>
          </a:p>
          <a:p>
            <a:pPr lvl="1">
              <a:defRPr/>
            </a:pPr>
            <a:r>
              <a:rPr lang="en-US" b="1" dirty="0" smtClean="0"/>
              <a:t>Monthly Progress Reports</a:t>
            </a:r>
            <a:r>
              <a:rPr lang="en-US" dirty="0" smtClean="0"/>
              <a:t>:  A monthly progress will be submitted on the 20</a:t>
            </a:r>
            <a:r>
              <a:rPr lang="en-US" baseline="30000" dirty="0" smtClean="0"/>
              <a:t>th</a:t>
            </a:r>
            <a:r>
              <a:rPr lang="en-US" dirty="0" smtClean="0"/>
              <a:t> day of each month summarizing the previous month’s progress, status, problems encountered and anticipated accomplishments.</a:t>
            </a:r>
          </a:p>
          <a:p>
            <a:pPr lvl="1">
              <a:defRPr/>
            </a:pPr>
            <a:r>
              <a:rPr lang="en-US" dirty="0" smtClean="0"/>
              <a:t> </a:t>
            </a:r>
          </a:p>
          <a:p>
            <a:pPr lvl="1">
              <a:defRPr/>
            </a:pPr>
            <a:r>
              <a:rPr lang="en-US" b="1" dirty="0" smtClean="0"/>
              <a:t>Quarterly Project Meetings:</a:t>
            </a:r>
            <a:r>
              <a:rPr lang="en-US" dirty="0" smtClean="0"/>
              <a:t>  Quarterly Project Review Meetings will be held to discuss project status, accomplishments, findings, technical issues, and planned activities.</a:t>
            </a:r>
          </a:p>
          <a:p>
            <a:pPr lvl="1">
              <a:defRPr/>
            </a:pPr>
            <a:r>
              <a:rPr lang="en-US" dirty="0" smtClean="0"/>
              <a:t> </a:t>
            </a:r>
          </a:p>
          <a:p>
            <a:pPr lvl="1">
              <a:defRPr/>
            </a:pPr>
            <a:r>
              <a:rPr lang="en-US" b="1" dirty="0" smtClean="0"/>
              <a:t>Final Review Meeting:</a:t>
            </a:r>
            <a:r>
              <a:rPr lang="en-US" dirty="0" smtClean="0"/>
              <a:t>  At the completion of the period of performance, a final review meeting will be held to summarize all the work performed.  </a:t>
            </a:r>
          </a:p>
          <a:p>
            <a:pPr>
              <a:defRPr/>
            </a:pPr>
            <a:r>
              <a:rPr lang="en-US" dirty="0" smtClean="0"/>
              <a:t> </a:t>
            </a:r>
          </a:p>
          <a:p>
            <a:pPr>
              <a:defRPr/>
            </a:pPr>
            <a:r>
              <a:rPr lang="en-US" dirty="0" smtClean="0"/>
              <a:t> </a:t>
            </a:r>
          </a:p>
          <a:p>
            <a:pPr>
              <a:defRPr/>
            </a:pPr>
            <a:r>
              <a:rPr lang="en-US" b="1" cap="all" dirty="0" smtClean="0"/>
              <a:t>5   Technical Tasks</a:t>
            </a:r>
          </a:p>
          <a:p>
            <a:pPr>
              <a:defRPr/>
            </a:pPr>
            <a:r>
              <a:rPr lang="en-US" dirty="0" smtClean="0"/>
              <a:t> </a:t>
            </a:r>
          </a:p>
          <a:p>
            <a:pPr>
              <a:defRPr/>
            </a:pPr>
            <a:r>
              <a:rPr lang="en-US" dirty="0" smtClean="0"/>
              <a:t>The research covered under this SOW shall involve a base program and an optional program.  Under the base program, an estimate of ND based on actual in-service cracking issues will be made.  The optional program would focus on applications and properties not adequately covered in the base program as outlined in Section 8.   The following lists the technical tasks for the base program covered in this SOW</a:t>
            </a:r>
          </a:p>
          <a:p>
            <a:pPr>
              <a:defRPr/>
            </a:pPr>
            <a:r>
              <a:rPr lang="en-US" dirty="0" smtClean="0"/>
              <a:t> </a:t>
            </a:r>
          </a:p>
          <a:p>
            <a:pPr>
              <a:defRPr/>
            </a:pPr>
            <a:r>
              <a:rPr lang="en-US" b="1" dirty="0" smtClean="0"/>
              <a:t>  Task 1.  Detailed Work Plan:</a:t>
            </a:r>
            <a:r>
              <a:rPr lang="en-US" dirty="0" smtClean="0"/>
              <a:t>  A Detailed Work Plan (DWP) shall be developed in coordination with the FAA outlining responsibilities of participating organizations, scope and objectives of each major task area, schedule, and expected results will be developed.  In developing the DWP, a background section should be included that outlines the TARAM risk assessment methodology and limitations.  A Gantt chart showing all tasks and milestones will be included and shall be updated by the performer through out the period of performance of the contract.  The detailed work plan address the formal proposal requirements as outlined in this SOW.</a:t>
            </a:r>
          </a:p>
          <a:p>
            <a:pPr lvl="1">
              <a:defRPr/>
            </a:pPr>
            <a:r>
              <a:rPr lang="en-US" dirty="0" smtClean="0"/>
              <a:t> </a:t>
            </a:r>
          </a:p>
          <a:p>
            <a:pPr lvl="1">
              <a:defRPr/>
            </a:pPr>
            <a:r>
              <a:rPr lang="en-US" b="1" dirty="0" smtClean="0"/>
              <a:t>Deliverables:  </a:t>
            </a:r>
            <a:r>
              <a:rPr lang="en-US" dirty="0" smtClean="0"/>
              <a:t>One month after contract award (MACA), a written Detailed Work Plan (DWP) per Task 1.  The DPW will be presented at a Kick-off meeting with FAA sponsors.</a:t>
            </a:r>
          </a:p>
          <a:p>
            <a:pPr>
              <a:defRPr/>
            </a:pPr>
            <a:r>
              <a:rPr lang="en-US" dirty="0" smtClean="0"/>
              <a:t> </a:t>
            </a:r>
          </a:p>
          <a:p>
            <a:pPr>
              <a:defRPr/>
            </a:pPr>
            <a:r>
              <a:rPr lang="en-US" dirty="0" smtClean="0"/>
              <a:t> </a:t>
            </a:r>
          </a:p>
          <a:p>
            <a:pPr>
              <a:defRPr/>
            </a:pPr>
            <a:r>
              <a:rPr lang="en-US" b="1" dirty="0" smtClean="0"/>
              <a:t>  Task 2.  In-Service Damage Survey:</a:t>
            </a:r>
            <a:r>
              <a:rPr lang="en-US" dirty="0" smtClean="0"/>
              <a:t>  A survey shall be performed to collect and document damage reported from actual airplane service history (maintenance records, inspection records, tear-down reports, accident/incident reports, service difficulty reports, etc.).  This includes documenting crack size, distribution, location and flight cycles and flight hours from an in-service issue.  For each in-service issue, record how many cases of crack findings there are, crack lengths found, airplane age (flights or flight-cycles), how often is the area visible, how was the crack discovered and other data as deemed appropriate.   Each occurrence identify the airplane make and model, as well as the structure name and location on the airplane.  </a:t>
            </a:r>
          </a:p>
          <a:p>
            <a:pPr>
              <a:defRPr/>
            </a:pPr>
            <a:r>
              <a:rPr lang="en-US" dirty="0" smtClean="0"/>
              <a:t> </a:t>
            </a:r>
          </a:p>
          <a:p>
            <a:pPr lvl="1">
              <a:defRPr/>
            </a:pPr>
            <a:r>
              <a:rPr lang="en-US" b="1" dirty="0" smtClean="0"/>
              <a:t>Deliverables:  </a:t>
            </a:r>
            <a:r>
              <a:rPr lang="en-US" dirty="0" smtClean="0"/>
              <a:t>A written Survey Report with a record of all references and data.  </a:t>
            </a:r>
          </a:p>
          <a:p>
            <a:pPr>
              <a:defRPr/>
            </a:pPr>
            <a:r>
              <a:rPr lang="en-US" dirty="0" smtClean="0"/>
              <a:t> </a:t>
            </a:r>
          </a:p>
          <a:p>
            <a:pPr>
              <a:defRPr/>
            </a:pPr>
            <a:r>
              <a:rPr lang="en-US" b="1" dirty="0" smtClean="0"/>
              <a:t>  Task 3.  Data Analysis to Determine ND:</a:t>
            </a:r>
            <a:r>
              <a:rPr lang="en-US" dirty="0" smtClean="0"/>
              <a:t>  Provide a list of in-service crack issues of primary structure to be analyzed based on available information.  For each issue listed, make an estimate of the time (in flights or flight-hours) to grow from the observed crack to an estimate of the accident critical damage size. It should be recognized that accident critical damage size is not the same as the limit load critical crack length that is used in certification damage tolerance analysis, but rather it is a bit longer and more extensive.  The analysis shall determine and use an appropriate and rational means to account for the reduction of ND from the additional time to detect the observed damage, had it been undiscovered, before it could lead to an accident (cracks vary significantly in the probability of their discovery before an accident). The main output would be an estimate of the overall average ND of all primary structure cracking issues analyzed.</a:t>
            </a:r>
          </a:p>
          <a:p>
            <a:pPr>
              <a:defRPr/>
            </a:pPr>
            <a:r>
              <a:rPr lang="en-US" dirty="0" smtClean="0"/>
              <a:t> </a:t>
            </a:r>
          </a:p>
          <a:p>
            <a:pPr lvl="1">
              <a:defRPr/>
            </a:pPr>
            <a:r>
              <a:rPr lang="en-US" b="1" dirty="0" smtClean="0"/>
              <a:t>Deliverables:  </a:t>
            </a:r>
            <a:r>
              <a:rPr lang="en-US" dirty="0" smtClean="0"/>
              <a:t>A written Data Analysis Report to Determine ND.  </a:t>
            </a:r>
          </a:p>
          <a:p>
            <a:pPr>
              <a:defRPr/>
            </a:pPr>
            <a:r>
              <a:rPr lang="en-US" dirty="0" smtClean="0"/>
              <a:t> </a:t>
            </a:r>
          </a:p>
          <a:p>
            <a:pPr>
              <a:defRPr/>
            </a:pPr>
            <a:r>
              <a:rPr lang="en-US" b="1" dirty="0" smtClean="0"/>
              <a:t>  Task 4.  Final Report:</a:t>
            </a:r>
            <a:r>
              <a:rPr lang="en-US" dirty="0" smtClean="0"/>
              <a:t>  Submit a written a report of the findings and recommendations. Included in the final report will be a section containing data and guidance that a working FAA engineer can use to estimate ND for the structure fatigue issue under analysis.   The data to estimate ND could be presented in the form of tables, flow charts, equations or graphs, or other devices as deemed adequate and useful, or combinations thereof.  In preparing this section the consider and use the appropriate use level of complexity that is needed to make an adequate estimate of ND. Some possibilities to consider are aircraft zone, structure type (wing, fuselage, landing gear, etc.), sub-assembly type (skin, frame, beam, lug, etc.), structure material, type of fatigue loading, wide spread fatigue damage susceptibility, single or multiple load path, damage tolerant or safe-life structure, etc.</a:t>
            </a:r>
          </a:p>
          <a:p>
            <a:pPr>
              <a:defRPr/>
            </a:pPr>
            <a:r>
              <a:rPr lang="en-US" dirty="0" smtClean="0"/>
              <a:t> </a:t>
            </a:r>
          </a:p>
          <a:p>
            <a:pPr lvl="1">
              <a:defRPr/>
            </a:pPr>
            <a:r>
              <a:rPr lang="en-US" b="1" dirty="0" smtClean="0"/>
              <a:t>Deliverables : </a:t>
            </a:r>
            <a:r>
              <a:rPr lang="en-US" dirty="0" smtClean="0"/>
              <a:t>Three months prior to the end of the contact, a draft final report will be submitted summarizing Task 2-3.  The FAA will review and provide feedback in final review meeting two months prior to the contact end date.  The final report will be submitted one month </a:t>
            </a:r>
          </a:p>
          <a:p>
            <a:pPr>
              <a:defRPr/>
            </a:pPr>
            <a:endParaRPr lang="en-US" dirty="0" smtClean="0"/>
          </a:p>
          <a:p>
            <a:pPr>
              <a:defRPr/>
            </a:pPr>
            <a:r>
              <a:rPr lang="en-US" b="1" cap="all" dirty="0" smtClean="0"/>
              <a:t>6   Schedule</a:t>
            </a:r>
          </a:p>
          <a:p>
            <a:pPr>
              <a:defRPr/>
            </a:pPr>
            <a:r>
              <a:rPr lang="en-US" dirty="0" smtClean="0"/>
              <a:t> </a:t>
            </a:r>
          </a:p>
          <a:p>
            <a:pPr>
              <a:defRPr/>
            </a:pPr>
            <a:r>
              <a:rPr lang="en-US" dirty="0" smtClean="0"/>
              <a:t>The total period of performance for the base program defined in this statement of work shall be 36 months after the date of the contract award</a:t>
            </a:r>
          </a:p>
        </p:txBody>
      </p:sp>
      <p:sp>
        <p:nvSpPr>
          <p:cNvPr id="35844"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3BE44683-55D3-45D2-B763-ED08F12A4832}" type="slidenum">
              <a:rPr lang="en-US" sz="1200" smtClean="0"/>
              <a:pPr eaLnBrk="1" hangingPunct="1"/>
              <a:t>14</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10E1EED2-3C43-4F28-8902-A6814DD26894}" type="slidenum">
              <a:rPr lang="en-US" sz="1200" smtClean="0"/>
              <a:pPr eaLnBrk="1" hangingPunct="1"/>
              <a:t>2</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34EF6018-835E-48A3-BEAA-75F440141F1D}" type="slidenum">
              <a:rPr lang="en-US" sz="1200" smtClean="0"/>
              <a:pPr eaLnBrk="1" hangingPunct="1"/>
              <a:t>3</a:t>
            </a:fld>
            <a:endParaRPr 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35038" y="4416425"/>
            <a:ext cx="5140325" cy="1387475"/>
          </a:xfrm>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97C25B8E-44CF-4093-889B-C34E4FFAE9B4}" type="slidenum">
              <a:rPr lang="en-US" sz="1200" smtClean="0">
                <a:solidFill>
                  <a:srgbClr val="000000"/>
                </a:solidFill>
              </a:rPr>
              <a:pPr eaLnBrk="1" hangingPunct="1"/>
              <a:t>4</a:t>
            </a:fld>
            <a:endParaRPr lang="en-US" sz="1200"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35038" y="4416425"/>
            <a:ext cx="5140325" cy="1866900"/>
          </a:xfrm>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66290F3A-CF71-422B-A974-E6CAF90C6665}" type="slidenum">
              <a:rPr lang="en-US" sz="1200" smtClean="0">
                <a:solidFill>
                  <a:srgbClr val="000000"/>
                </a:solidFill>
              </a:rPr>
              <a:pPr eaLnBrk="1" hangingPunct="1"/>
              <a:t>5</a:t>
            </a:fld>
            <a:endParaRPr lang="en-US" sz="1200" smtClean="0">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35038" y="4416425"/>
            <a:ext cx="5140325" cy="1866900"/>
          </a:xfrm>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US" smtClean="0"/>
          </a:p>
        </p:txBody>
      </p:sp>
      <p:sp>
        <p:nvSpPr>
          <p:cNvPr id="29700"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27698AFD-84B0-43D6-B74C-F59D9200586D}" type="slidenum">
              <a:rPr lang="en-US" sz="1200" smtClean="0"/>
              <a:pPr eaLnBrk="1" hangingPunct="1"/>
              <a:t>6</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D3ECD54E-2BC1-4AFE-A852-296639C24418}" type="slidenum">
              <a:rPr lang="en-US" sz="1200" smtClean="0">
                <a:solidFill>
                  <a:srgbClr val="000000"/>
                </a:solidFill>
              </a:rPr>
              <a:pPr eaLnBrk="1" hangingPunct="1"/>
              <a:t>7</a:t>
            </a:fld>
            <a:endParaRPr lang="en-US" sz="1200" smtClean="0">
              <a:solidFill>
                <a:srgbClr val="000000"/>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5038" y="4416425"/>
            <a:ext cx="5140325" cy="2670175"/>
          </a:xfrm>
          <a:noFill/>
        </p:spPr>
        <p:txBody>
          <a:bodyPr/>
          <a:lstStyle/>
          <a:p>
            <a:pPr eaLnBrk="1" hangingPunct="1"/>
            <a:r>
              <a:rPr lang="en-US" smtClean="0"/>
              <a:t>In this slide the sponsor and provider, describe </a:t>
            </a:r>
            <a:r>
              <a:rPr lang="en-US" b="1" smtClean="0"/>
              <a:t>how</a:t>
            </a:r>
            <a:r>
              <a:rPr lang="en-US" smtClean="0"/>
              <a:t> the research in the program area is supported by people, labs, and partnerships.  Describe, where applicable, collaborations with other government agencies and Centers of Excellence. Note that partnerships are where two or more organizations carry on a joint venture in which each brings resources to the table and shares in the risk of the venture.  A relationship in which the FAA solely provides resources to an organization that then performs the research for the FAA is not a partnership.</a:t>
            </a:r>
          </a:p>
          <a:p>
            <a:pPr eaLnBrk="1" hangingPunct="1"/>
            <a:endParaRPr lang="en-US" smtClean="0"/>
          </a:p>
          <a:p>
            <a:pPr eaLnBrk="1" hangingPunct="1"/>
            <a:r>
              <a:rPr lang="en-US" smtClean="0"/>
              <a:t>People should include FAA personnel and the current contractors, both those working in the FAA laboratories and off site.  Present how Aviation Safety RE&amp;D resources are being spread, and who is actually doing the research.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fld id="{67A89DEC-27CC-45BB-9160-5C4BC39DC9B8}" type="slidenum">
              <a:rPr lang="en-US" sz="1200" smtClean="0">
                <a:solidFill>
                  <a:srgbClr val="000000"/>
                </a:solidFill>
              </a:rPr>
              <a:pPr eaLnBrk="1" hangingPunct="1"/>
              <a:t>8</a:t>
            </a:fld>
            <a:endParaRPr lang="en-US" sz="1200" smtClean="0">
              <a:solidFill>
                <a:srgbClr val="000000"/>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35038" y="4416425"/>
            <a:ext cx="5140325" cy="2670175"/>
          </a:xfrm>
          <a:noFill/>
        </p:spPr>
        <p:txBody>
          <a:bodyPr/>
          <a:lstStyle/>
          <a:p>
            <a:pPr eaLnBrk="1" hangingPunct="1"/>
            <a:r>
              <a:rPr lang="en-US" smtClean="0"/>
              <a:t>In this slide the sponsor and provider, describe </a:t>
            </a:r>
            <a:r>
              <a:rPr lang="en-US" b="1" smtClean="0"/>
              <a:t>how</a:t>
            </a:r>
            <a:r>
              <a:rPr lang="en-US" smtClean="0"/>
              <a:t> the research in the program area is supported by people, labs, and partnerships.  Describe, where applicable, collaborations with other government agencies and Centers of Excellence. Note that partnerships are where two or more organizations carry on a joint venture in which each brings resources to the table and shares in the risk of the venture.  A relationship in which the FAA solely provides resources to an organization that then performs the research for the FAA is not a partnership.</a:t>
            </a:r>
          </a:p>
          <a:p>
            <a:pPr eaLnBrk="1" hangingPunct="1"/>
            <a:endParaRPr lang="en-US" smtClean="0"/>
          </a:p>
          <a:p>
            <a:pPr eaLnBrk="1" hangingPunct="1"/>
            <a:r>
              <a:rPr lang="en-US" smtClean="0"/>
              <a:t>People should include FAA personnel and the current contractors, both those working in the FAA laboratories and off site.  Present how Aviation Safety RE&amp;D resources are being spread, and who is actually doing the research.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itchFamily="34" charset="0"/>
              </a:defRPr>
            </a:lvl1pPr>
            <a:lvl2pPr marL="742950" indent="-285750" defTabSz="931863" eaLnBrk="0" hangingPunct="0">
              <a:defRPr sz="2400">
                <a:solidFill>
                  <a:schemeClr val="tx1"/>
                </a:solidFill>
                <a:latin typeface="Arial" pitchFamily="34" charset="0"/>
              </a:defRPr>
            </a:lvl2pPr>
            <a:lvl3pPr marL="1143000" indent="-228600" defTabSz="931863" eaLnBrk="0" hangingPunct="0">
              <a:defRPr sz="2400">
                <a:solidFill>
                  <a:schemeClr val="tx1"/>
                </a:solidFill>
                <a:latin typeface="Arial" pitchFamily="34" charset="0"/>
              </a:defRPr>
            </a:lvl3pPr>
            <a:lvl4pPr marL="1600200" indent="-228600" defTabSz="931863" eaLnBrk="0" hangingPunct="0">
              <a:defRPr sz="2400">
                <a:solidFill>
                  <a:schemeClr val="tx1"/>
                </a:solidFill>
                <a:latin typeface="Arial" pitchFamily="34" charset="0"/>
              </a:defRPr>
            </a:lvl4pPr>
            <a:lvl5pPr marL="2057400" indent="-228600" defTabSz="931863" eaLnBrk="0" hangingPunct="0">
              <a:defRPr sz="2400">
                <a:solidFill>
                  <a:schemeClr val="tx1"/>
                </a:solidFill>
                <a:latin typeface="Arial" pitchFamily="34" charset="0"/>
              </a:defRPr>
            </a:lvl5pPr>
            <a:lvl6pPr marL="2514600" indent="-228600" defTabSz="931863" eaLnBrk="0" fontAlgn="base" hangingPunct="0">
              <a:spcBef>
                <a:spcPct val="50000"/>
              </a:spcBef>
              <a:spcAft>
                <a:spcPct val="0"/>
              </a:spcAft>
              <a:buChar char="•"/>
              <a:defRPr sz="2400">
                <a:solidFill>
                  <a:schemeClr val="tx1"/>
                </a:solidFill>
                <a:latin typeface="Arial" pitchFamily="34" charset="0"/>
              </a:defRPr>
            </a:lvl6pPr>
            <a:lvl7pPr marL="2971800" indent="-228600" defTabSz="931863" eaLnBrk="0" fontAlgn="base" hangingPunct="0">
              <a:spcBef>
                <a:spcPct val="50000"/>
              </a:spcBef>
              <a:spcAft>
                <a:spcPct val="0"/>
              </a:spcAft>
              <a:buChar char="•"/>
              <a:defRPr sz="2400">
                <a:solidFill>
                  <a:schemeClr val="tx1"/>
                </a:solidFill>
                <a:latin typeface="Arial" pitchFamily="34" charset="0"/>
              </a:defRPr>
            </a:lvl7pPr>
            <a:lvl8pPr marL="3429000" indent="-228600" defTabSz="931863" eaLnBrk="0" fontAlgn="base" hangingPunct="0">
              <a:spcBef>
                <a:spcPct val="50000"/>
              </a:spcBef>
              <a:spcAft>
                <a:spcPct val="0"/>
              </a:spcAft>
              <a:buChar char="•"/>
              <a:defRPr sz="2400">
                <a:solidFill>
                  <a:schemeClr val="tx1"/>
                </a:solidFill>
                <a:latin typeface="Arial" pitchFamily="34" charset="0"/>
              </a:defRPr>
            </a:lvl8pPr>
            <a:lvl9pPr marL="3886200" indent="-228600" defTabSz="931863"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pPr>
            <a:fld id="{36AAD50F-2CD3-4C62-AAA4-1FD18F271189}" type="slidenum">
              <a:rPr lang="en-US" sz="1200" smtClean="0">
                <a:solidFill>
                  <a:srgbClr val="000000"/>
                </a:solidFill>
                <a:latin typeface="Calibri" pitchFamily="34" charset="0"/>
              </a:rPr>
              <a:pPr eaLnBrk="1" hangingPunct="1">
                <a:spcBef>
                  <a:spcPct val="0"/>
                </a:spcBef>
              </a:pPr>
              <a:t>10</a:t>
            </a:fld>
            <a:endParaRPr lang="en-US" sz="1200" smtClean="0">
              <a:solidFill>
                <a:srgbClr val="000000"/>
              </a:solidFill>
              <a:latin typeface="Calibri"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35038" y="4418013"/>
            <a:ext cx="5140325" cy="271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lnSpc>
                <a:spcPct val="80000"/>
              </a:lnSpc>
              <a:spcBef>
                <a:spcPct val="0"/>
              </a:spcBef>
            </a:pPr>
            <a:r>
              <a:rPr lang="en-US" sz="800" b="1" u="sng" smtClean="0">
                <a:solidFill>
                  <a:schemeClr val="bg1"/>
                </a:solidFill>
              </a:rPr>
              <a:t>Purpose:</a:t>
            </a:r>
            <a:r>
              <a:rPr lang="en-US" sz="800" smtClean="0">
                <a:solidFill>
                  <a:schemeClr val="bg1"/>
                </a:solidFill>
              </a:rPr>
              <a:t>  	Develop a standardized COS risk assessment method for small and transport airplanes consistent with the AIR safety management principles, with emphasis on materials, loads, and fatigue</a:t>
            </a:r>
          </a:p>
          <a:p>
            <a:pPr marL="231775" indent="-231775" eaLnBrk="1" hangingPunct="1">
              <a:lnSpc>
                <a:spcPct val="80000"/>
              </a:lnSpc>
              <a:spcBef>
                <a:spcPct val="0"/>
              </a:spcBef>
            </a:pPr>
            <a:r>
              <a:rPr lang="en-US" sz="800" b="1" u="sng" smtClean="0">
                <a:solidFill>
                  <a:schemeClr val="bg1"/>
                </a:solidFill>
              </a:rPr>
              <a:t>Why It’s Needed:</a:t>
            </a:r>
            <a:r>
              <a:rPr lang="en-US" sz="800" smtClean="0">
                <a:solidFill>
                  <a:schemeClr val="bg1"/>
                </a:solidFill>
              </a:rPr>
              <a:t> 	The general aviation (GA) fleet includes about 150,000 airplanes that were certificated with no fatigue evaluation requirements, with an average age of about 40 years, and little information exists regarding airworthiness limitations for this aging GA fleet.</a:t>
            </a:r>
          </a:p>
          <a:p>
            <a:pPr marL="231775" indent="-231775" eaLnBrk="1" hangingPunct="1">
              <a:lnSpc>
                <a:spcPct val="80000"/>
              </a:lnSpc>
              <a:spcBef>
                <a:spcPct val="0"/>
              </a:spcBef>
            </a:pPr>
            <a:r>
              <a:rPr lang="en-US" sz="800" b="1" u="sng" smtClean="0">
                <a:solidFill>
                  <a:schemeClr val="bg1"/>
                </a:solidFill>
              </a:rPr>
              <a:t>Outputs:</a:t>
            </a:r>
            <a:r>
              <a:rPr lang="en-US" sz="800" smtClean="0">
                <a:solidFill>
                  <a:schemeClr val="bg1"/>
                </a:solidFill>
              </a:rPr>
              <a:t>  	A database of loads data specific to GA airplane design and operations, and develop risk assessment/management tools and software based on probabilistic techniques to aid in COS decision making</a:t>
            </a:r>
          </a:p>
          <a:p>
            <a:pPr marL="231775" indent="-231775" eaLnBrk="1" hangingPunct="1">
              <a:lnSpc>
                <a:spcPct val="80000"/>
              </a:lnSpc>
              <a:spcBef>
                <a:spcPct val="0"/>
              </a:spcBef>
            </a:pPr>
            <a:r>
              <a:rPr lang="en-US" sz="800" b="1" u="sng" smtClean="0">
                <a:solidFill>
                  <a:schemeClr val="bg1"/>
                </a:solidFill>
              </a:rPr>
              <a:t>Links</a:t>
            </a:r>
            <a:r>
              <a:rPr lang="en-US" sz="800" smtClean="0">
                <a:solidFill>
                  <a:schemeClr val="bg1"/>
                </a:solidFill>
              </a:rPr>
              <a:t>:	</a:t>
            </a:r>
            <a:r>
              <a:rPr lang="en-US" sz="800" smtClean="0">
                <a:solidFill>
                  <a:srgbClr val="FFCC00"/>
                </a:solidFill>
              </a:rPr>
              <a:t>AVS SG #3 System Safety Management</a:t>
            </a:r>
          </a:p>
          <a:p>
            <a:pPr marL="231775" indent="-231775" eaLnBrk="1" hangingPunct="1">
              <a:lnSpc>
                <a:spcPct val="80000"/>
              </a:lnSpc>
              <a:spcBef>
                <a:spcPct val="0"/>
              </a:spcBef>
            </a:pPr>
            <a:r>
              <a:rPr lang="en-US" sz="800" smtClean="0">
                <a:solidFill>
                  <a:schemeClr val="bg1"/>
                </a:solidFill>
              </a:rPr>
              <a:t>	AIR Continuing Airworthiness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235003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3F65817-D423-4A5C-B5EF-F1074C2CB2D3}" type="slidenum">
              <a:rPr lang="en-US"/>
              <a:pPr>
                <a:defRPr/>
              </a:pPr>
              <a:t>‹#›</a:t>
            </a:fld>
            <a:endParaRPr lang="en-US" dirty="0"/>
          </a:p>
        </p:txBody>
      </p:sp>
    </p:spTree>
    <p:extLst>
      <p:ext uri="{BB962C8B-B14F-4D97-AF65-F5344CB8AC3E}">
        <p14:creationId xmlns:p14="http://schemas.microsoft.com/office/powerpoint/2010/main" val="265624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9968FA0-8404-460E-BD48-DF51CD7ED15A}" type="slidenum">
              <a:rPr lang="en-US"/>
              <a:pPr>
                <a:defRPr/>
              </a:pPr>
              <a:t>‹#›</a:t>
            </a:fld>
            <a:endParaRPr lang="en-US" dirty="0"/>
          </a:p>
        </p:txBody>
      </p:sp>
    </p:spTree>
    <p:extLst>
      <p:ext uri="{BB962C8B-B14F-4D97-AF65-F5344CB8AC3E}">
        <p14:creationId xmlns:p14="http://schemas.microsoft.com/office/powerpoint/2010/main" val="4178403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63CB5868-9493-4B14-B41A-753B3972CB59}" type="slidenum">
              <a:rPr lang="en-US"/>
              <a:pPr>
                <a:defRPr/>
              </a:pPr>
              <a:t>‹#›</a:t>
            </a:fld>
            <a:endParaRPr lang="en-US" dirty="0"/>
          </a:p>
        </p:txBody>
      </p:sp>
    </p:spTree>
    <p:extLst>
      <p:ext uri="{BB962C8B-B14F-4D97-AF65-F5344CB8AC3E}">
        <p14:creationId xmlns:p14="http://schemas.microsoft.com/office/powerpoint/2010/main" val="146856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AFC5D195-27EE-43CA-84D0-0E779DC77BE0}" type="slidenum">
              <a:rPr lang="en-US"/>
              <a:pPr>
                <a:defRPr/>
              </a:pPr>
              <a:t>‹#›</a:t>
            </a:fld>
            <a:endParaRPr lang="en-US" dirty="0"/>
          </a:p>
        </p:txBody>
      </p:sp>
    </p:spTree>
    <p:extLst>
      <p:ext uri="{BB962C8B-B14F-4D97-AF65-F5344CB8AC3E}">
        <p14:creationId xmlns:p14="http://schemas.microsoft.com/office/powerpoint/2010/main" val="3618487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FED588CA-A553-4548-BD02-49146F80EDE7}" type="slidenum">
              <a:rPr lang="en-US"/>
              <a:pPr>
                <a:defRPr/>
              </a:pPr>
              <a:t>‹#›</a:t>
            </a:fld>
            <a:endParaRPr lang="en-US" dirty="0"/>
          </a:p>
        </p:txBody>
      </p:sp>
    </p:spTree>
    <p:extLst>
      <p:ext uri="{BB962C8B-B14F-4D97-AF65-F5344CB8AC3E}">
        <p14:creationId xmlns:p14="http://schemas.microsoft.com/office/powerpoint/2010/main" val="170459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8887244-3F87-4F2F-97D2-D2D652500F03}" type="slidenum">
              <a:rPr lang="en-US"/>
              <a:pPr>
                <a:defRPr/>
              </a:pPr>
              <a:t>‹#›</a:t>
            </a:fld>
            <a:endParaRPr lang="en-US" dirty="0"/>
          </a:p>
        </p:txBody>
      </p:sp>
    </p:spTree>
    <p:extLst>
      <p:ext uri="{BB962C8B-B14F-4D97-AF65-F5344CB8AC3E}">
        <p14:creationId xmlns:p14="http://schemas.microsoft.com/office/powerpoint/2010/main" val="144804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D9F585EA-04EB-4D1E-B8A5-D4003CF5A4A6}" type="slidenum">
              <a:rPr lang="en-US"/>
              <a:pPr>
                <a:defRPr/>
              </a:pPr>
              <a:t>‹#›</a:t>
            </a:fld>
            <a:endParaRPr lang="en-US" dirty="0"/>
          </a:p>
        </p:txBody>
      </p:sp>
    </p:spTree>
    <p:extLst>
      <p:ext uri="{BB962C8B-B14F-4D97-AF65-F5344CB8AC3E}">
        <p14:creationId xmlns:p14="http://schemas.microsoft.com/office/powerpoint/2010/main" val="332923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18290F46-BE2D-4E78-B913-EBFDB1D769F9}" type="slidenum">
              <a:rPr lang="en-US"/>
              <a:pPr>
                <a:defRPr/>
              </a:pPr>
              <a:t>‹#›</a:t>
            </a:fld>
            <a:endParaRPr lang="en-US" dirty="0"/>
          </a:p>
        </p:txBody>
      </p:sp>
    </p:spTree>
    <p:extLst>
      <p:ext uri="{BB962C8B-B14F-4D97-AF65-F5344CB8AC3E}">
        <p14:creationId xmlns:p14="http://schemas.microsoft.com/office/powerpoint/2010/main" val="249463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90DE3689-404B-4AE3-B9F0-2B6CA908A697}" type="slidenum">
              <a:rPr lang="en-US"/>
              <a:pPr>
                <a:defRPr/>
              </a:pPr>
              <a:t>‹#›</a:t>
            </a:fld>
            <a:endParaRPr lang="en-US" dirty="0"/>
          </a:p>
        </p:txBody>
      </p:sp>
    </p:spTree>
    <p:extLst>
      <p:ext uri="{BB962C8B-B14F-4D97-AF65-F5344CB8AC3E}">
        <p14:creationId xmlns:p14="http://schemas.microsoft.com/office/powerpoint/2010/main" val="413148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0D0B88B2-DCFA-4183-8405-A80C9EF5CAE1}" type="slidenum">
              <a:rPr lang="en-US"/>
              <a:pPr>
                <a:defRPr/>
              </a:pPr>
              <a:t>‹#›</a:t>
            </a:fld>
            <a:endParaRPr lang="en-US" dirty="0"/>
          </a:p>
        </p:txBody>
      </p:sp>
    </p:spTree>
    <p:extLst>
      <p:ext uri="{BB962C8B-B14F-4D97-AF65-F5344CB8AC3E}">
        <p14:creationId xmlns:p14="http://schemas.microsoft.com/office/powerpoint/2010/main" val="4022447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20C564CE-8220-4B18-947B-27B92B47DAB2}" type="slidenum">
              <a:rPr lang="en-US"/>
              <a:pPr>
                <a:defRPr/>
              </a:pPr>
              <a:t>‹#›</a:t>
            </a:fld>
            <a:endParaRPr lang="en-US" dirty="0"/>
          </a:p>
        </p:txBody>
      </p:sp>
    </p:spTree>
    <p:extLst>
      <p:ext uri="{BB962C8B-B14F-4D97-AF65-F5344CB8AC3E}">
        <p14:creationId xmlns:p14="http://schemas.microsoft.com/office/powerpoint/2010/main" val="377824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Arial" pitchFamily="34" charset="0"/>
              </a:defRPr>
            </a:lvl1pPr>
          </a:lstStyle>
          <a:p>
            <a:pPr>
              <a:defRPr/>
            </a:pPr>
            <a:fld id="{AD936DCB-4DDF-4D15-9506-541FFF93B60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56"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533400"/>
            <a:ext cx="4983163" cy="1752600"/>
          </a:xfrm>
        </p:spPr>
        <p:txBody>
          <a:bodyPr/>
          <a:lstStyle/>
          <a:p>
            <a:pPr eaLnBrk="1" hangingPunct="1"/>
            <a:r>
              <a:rPr lang="en-US" sz="3600" smtClean="0"/>
              <a:t>FY 2016 </a:t>
            </a:r>
            <a:br>
              <a:rPr lang="en-US" sz="3600" smtClean="0"/>
            </a:br>
            <a:r>
              <a:rPr lang="en-US" sz="3600" smtClean="0"/>
              <a:t>Aircraft Safety PPT  Portfolio Review</a:t>
            </a:r>
          </a:p>
        </p:txBody>
      </p:sp>
      <p:sp>
        <p:nvSpPr>
          <p:cNvPr id="3075" name="Text Box 4"/>
          <p:cNvSpPr txBox="1">
            <a:spLocks noChangeArrowheads="1"/>
          </p:cNvSpPr>
          <p:nvPr/>
        </p:nvSpPr>
        <p:spPr bwMode="auto">
          <a:xfrm>
            <a:off x="457200" y="4859338"/>
            <a:ext cx="4792663"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buFontTx/>
              <a:buNone/>
            </a:pPr>
            <a:r>
              <a:rPr lang="en-US" sz="1600">
                <a:solidFill>
                  <a:srgbClr val="1D2F68"/>
                </a:solidFill>
              </a:rPr>
              <a:t>By: 	Ian Y. Won	</a:t>
            </a:r>
          </a:p>
          <a:p>
            <a:pPr eaLnBrk="1" hangingPunct="1">
              <a:buFontTx/>
              <a:buNone/>
            </a:pPr>
            <a:r>
              <a:rPr lang="en-US" sz="1600">
                <a:solidFill>
                  <a:srgbClr val="1D2F68"/>
                </a:solidFill>
              </a:rPr>
              <a:t>Date:	March 5, 2014</a:t>
            </a:r>
          </a:p>
        </p:txBody>
      </p:sp>
      <p:sp>
        <p:nvSpPr>
          <p:cNvPr id="3076" name="Text Box 5"/>
          <p:cNvSpPr txBox="1">
            <a:spLocks noChangeArrowheads="1"/>
          </p:cNvSpPr>
          <p:nvPr/>
        </p:nvSpPr>
        <p:spPr bwMode="auto">
          <a:xfrm>
            <a:off x="533400" y="2819400"/>
            <a:ext cx="4746625"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buFontTx/>
              <a:buNone/>
            </a:pPr>
            <a:r>
              <a:rPr lang="en-US" sz="2800" b="1">
                <a:solidFill>
                  <a:schemeClr val="bg2"/>
                </a:solidFill>
              </a:rPr>
              <a:t>Structural Integrity Metallics (SIM)</a:t>
            </a:r>
          </a:p>
          <a:p>
            <a:pPr eaLnBrk="1" hangingPunct="1">
              <a:buFontTx/>
              <a:buNone/>
            </a:pPr>
            <a:r>
              <a:rPr lang="en-US" sz="2800" b="1">
                <a:solidFill>
                  <a:schemeClr val="bg2"/>
                </a:solidFill>
              </a:rPr>
              <a:t>Part of BLI A11.e Continued Airworthiness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28625" y="166688"/>
            <a:ext cx="8385175" cy="762000"/>
          </a:xfrm>
        </p:spPr>
        <p:txBody>
          <a:bodyPr/>
          <a:lstStyle/>
          <a:p>
            <a:pPr algn="ctr" eaLnBrk="1" hangingPunct="1"/>
            <a:r>
              <a:rPr lang="en-US" sz="2800" dirty="0" smtClean="0"/>
              <a:t>Risk Assessment and Risk Management for Small and Transport Airplane COS (A11E.SIM.1)</a:t>
            </a:r>
          </a:p>
        </p:txBody>
      </p:sp>
      <p:sp>
        <p:nvSpPr>
          <p:cNvPr id="16387" name="Rectangle 5"/>
          <p:cNvSpPr>
            <a:spLocks noChangeArrowheads="1"/>
          </p:cNvSpPr>
          <p:nvPr/>
        </p:nvSpPr>
        <p:spPr bwMode="auto">
          <a:xfrm>
            <a:off x="312738" y="1017588"/>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lstStyle/>
          <a:p>
            <a:pPr>
              <a:spcBef>
                <a:spcPct val="20000"/>
              </a:spcBef>
              <a:buFontTx/>
              <a:buNone/>
            </a:pPr>
            <a:r>
              <a:rPr lang="en-US" sz="1800" b="1" u="sng">
                <a:solidFill>
                  <a:srgbClr val="000000"/>
                </a:solidFill>
              </a:rPr>
              <a:t>Research Requirement</a:t>
            </a:r>
          </a:p>
        </p:txBody>
      </p:sp>
      <p:sp>
        <p:nvSpPr>
          <p:cNvPr id="16388" name="Line 7"/>
          <p:cNvSpPr>
            <a:spLocks noChangeShapeType="1"/>
          </p:cNvSpPr>
          <p:nvPr/>
        </p:nvSpPr>
        <p:spPr bwMode="auto">
          <a:xfrm>
            <a:off x="4267200" y="990600"/>
            <a:ext cx="0" cy="5867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48" tIns="41025" rIns="82048" bIns="41025"/>
          <a:lstStyle/>
          <a:p>
            <a:endParaRPr lang="en-US"/>
          </a:p>
        </p:txBody>
      </p:sp>
      <p:sp>
        <p:nvSpPr>
          <p:cNvPr id="16389" name="Line 8"/>
          <p:cNvSpPr>
            <a:spLocks noChangeShapeType="1"/>
          </p:cNvSpPr>
          <p:nvPr/>
        </p:nvSpPr>
        <p:spPr bwMode="auto">
          <a:xfrm>
            <a:off x="0" y="386873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48" tIns="41025" rIns="82048" bIns="41025"/>
          <a:lstStyle/>
          <a:p>
            <a:endParaRPr lang="en-US"/>
          </a:p>
        </p:txBody>
      </p:sp>
      <p:sp>
        <p:nvSpPr>
          <p:cNvPr id="16390" name="Rectangle 10"/>
          <p:cNvSpPr>
            <a:spLocks noChangeArrowheads="1"/>
          </p:cNvSpPr>
          <p:nvPr/>
        </p:nvSpPr>
        <p:spPr bwMode="auto">
          <a:xfrm>
            <a:off x="274638" y="1416050"/>
            <a:ext cx="3968750" cy="193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spAutoFit/>
          </a:bodyPr>
          <a:lstStyle/>
          <a:p>
            <a:pPr marL="225425" indent="-225425">
              <a:spcBef>
                <a:spcPct val="0"/>
              </a:spcBef>
              <a:spcAft>
                <a:spcPts val="300"/>
              </a:spcAft>
            </a:pPr>
            <a:r>
              <a:rPr lang="en-US" sz="1000" u="sng" dirty="0">
                <a:solidFill>
                  <a:srgbClr val="000000"/>
                </a:solidFill>
              </a:rPr>
              <a:t>Description:</a:t>
            </a:r>
            <a:r>
              <a:rPr lang="en-US" sz="1000" dirty="0">
                <a:solidFill>
                  <a:srgbClr val="000000"/>
                </a:solidFill>
              </a:rPr>
              <a:t>  Provide probabilistic input data and methodology for calculating risk due to fatigue cracking in small and transport airplanes.</a:t>
            </a:r>
          </a:p>
          <a:p>
            <a:pPr marL="225425" indent="-225425">
              <a:spcBef>
                <a:spcPct val="0"/>
              </a:spcBef>
              <a:spcAft>
                <a:spcPts val="300"/>
              </a:spcAft>
            </a:pPr>
            <a:r>
              <a:rPr lang="en-US" sz="1000" u="sng" dirty="0">
                <a:solidFill>
                  <a:srgbClr val="000000"/>
                </a:solidFill>
              </a:rPr>
              <a:t>What is research question:</a:t>
            </a:r>
            <a:r>
              <a:rPr lang="en-US" sz="1000" dirty="0">
                <a:solidFill>
                  <a:srgbClr val="000000"/>
                </a:solidFill>
              </a:rPr>
              <a:t>  What  data is needed  and available to </a:t>
            </a:r>
            <a:r>
              <a:rPr lang="en-US" sz="1000" dirty="0"/>
              <a:t>successfully implement the risk analysis requirements</a:t>
            </a:r>
          </a:p>
          <a:p>
            <a:pPr marL="225425" indent="-225425">
              <a:spcBef>
                <a:spcPct val="0"/>
              </a:spcBef>
              <a:spcAft>
                <a:spcPts val="300"/>
              </a:spcAft>
            </a:pPr>
            <a:r>
              <a:rPr lang="en-US" sz="1000" u="sng" dirty="0">
                <a:solidFill>
                  <a:srgbClr val="000000"/>
                </a:solidFill>
              </a:rPr>
              <a:t>How is requirement answering question</a:t>
            </a:r>
            <a:r>
              <a:rPr lang="en-US" sz="1000" dirty="0">
                <a:solidFill>
                  <a:srgbClr val="000000"/>
                </a:solidFill>
              </a:rPr>
              <a:t>:  Collect and develop data needed to assess risk due to structural fatigue in small and transport airplanes.</a:t>
            </a:r>
          </a:p>
          <a:p>
            <a:pPr marL="225425" indent="-225425">
              <a:spcBef>
                <a:spcPct val="0"/>
              </a:spcBef>
              <a:spcAft>
                <a:spcPts val="300"/>
              </a:spcAft>
            </a:pPr>
            <a:r>
              <a:rPr lang="en-US" sz="1000" dirty="0">
                <a:solidFill>
                  <a:srgbClr val="000000"/>
                </a:solidFill>
              </a:rPr>
              <a:t>Sponsor POC: Michael </a:t>
            </a:r>
            <a:r>
              <a:rPr lang="en-US" sz="1000" dirty="0" err="1">
                <a:solidFill>
                  <a:srgbClr val="000000"/>
                </a:solidFill>
              </a:rPr>
              <a:t>Reyer</a:t>
            </a:r>
            <a:r>
              <a:rPr lang="en-US" sz="1000" dirty="0">
                <a:solidFill>
                  <a:srgbClr val="000000"/>
                </a:solidFill>
              </a:rPr>
              <a:t> (ACE-113</a:t>
            </a:r>
            <a:r>
              <a:rPr lang="en-US" sz="1000" dirty="0" smtClean="0">
                <a:solidFill>
                  <a:srgbClr val="000000"/>
                </a:solidFill>
              </a:rPr>
              <a:t>)</a:t>
            </a:r>
          </a:p>
          <a:p>
            <a:pPr marL="225425" indent="-225425">
              <a:spcBef>
                <a:spcPct val="0"/>
              </a:spcBef>
              <a:spcAft>
                <a:spcPts val="300"/>
              </a:spcAft>
            </a:pPr>
            <a:r>
              <a:rPr lang="en-US" sz="1000" dirty="0" smtClean="0">
                <a:solidFill>
                  <a:srgbClr val="000000"/>
                </a:solidFill>
              </a:rPr>
              <a:t>Performer </a:t>
            </a:r>
            <a:r>
              <a:rPr lang="en-US" sz="1000" dirty="0">
                <a:solidFill>
                  <a:srgbClr val="000000"/>
                </a:solidFill>
              </a:rPr>
              <a:t>POC: Ed Weinstein and John Bakuckas (ANG-E281) </a:t>
            </a:r>
          </a:p>
        </p:txBody>
      </p:sp>
      <p:sp>
        <p:nvSpPr>
          <p:cNvPr id="16392" name="Rectangle 10"/>
          <p:cNvSpPr>
            <a:spLocks noChangeArrowheads="1"/>
          </p:cNvSpPr>
          <p:nvPr/>
        </p:nvSpPr>
        <p:spPr bwMode="auto">
          <a:xfrm>
            <a:off x="319088" y="4217988"/>
            <a:ext cx="3886200"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spAutoFit/>
          </a:bodyPr>
          <a:lstStyle/>
          <a:p>
            <a:pPr marL="228600" indent="-228600">
              <a:spcBef>
                <a:spcPct val="0"/>
              </a:spcBef>
              <a:spcAft>
                <a:spcPts val="300"/>
              </a:spcAft>
              <a:defRPr/>
            </a:pPr>
            <a:r>
              <a:rPr lang="en-US" sz="1000" dirty="0">
                <a:solidFill>
                  <a:srgbClr val="000000"/>
                </a:solidFill>
              </a:rPr>
              <a:t>Annual updates to NASGRO analysis and database</a:t>
            </a:r>
          </a:p>
          <a:p>
            <a:pPr marL="228600" indent="-228600">
              <a:spcBef>
                <a:spcPct val="0"/>
              </a:spcBef>
              <a:spcAft>
                <a:spcPts val="300"/>
              </a:spcAft>
              <a:defRPr/>
            </a:pPr>
            <a:r>
              <a:rPr lang="en-US" sz="1000" dirty="0">
                <a:solidFill>
                  <a:srgbClr val="000000"/>
                </a:solidFill>
              </a:rPr>
              <a:t>FY 14 Database of small airplane fatigue characteristics, Phase IV data from component testing</a:t>
            </a:r>
          </a:p>
          <a:p>
            <a:pPr marL="228600" indent="-228600">
              <a:spcBef>
                <a:spcPct val="0"/>
              </a:spcBef>
              <a:spcAft>
                <a:spcPts val="300"/>
              </a:spcAft>
              <a:defRPr/>
            </a:pPr>
            <a:r>
              <a:rPr lang="en-US" sz="1000" dirty="0">
                <a:solidFill>
                  <a:srgbClr val="000000"/>
                </a:solidFill>
              </a:rPr>
              <a:t>FY 16: Prototype fatigue management programs (control programs) using probabilistic data and software tools</a:t>
            </a:r>
          </a:p>
          <a:p>
            <a:pPr marL="225425" indent="-225425">
              <a:spcBef>
                <a:spcPct val="0"/>
              </a:spcBef>
              <a:spcAft>
                <a:spcPts val="300"/>
              </a:spcAft>
              <a:defRPr/>
            </a:pPr>
            <a:r>
              <a:rPr lang="en-US" sz="1000" dirty="0"/>
              <a:t>FY15:  Survey Findings Report - Document damage reported from actual transport airplane service history (maintenance records, inspection records, tear-down reports, accident/incident reports, service difficulty reports, etc.). </a:t>
            </a:r>
          </a:p>
          <a:p>
            <a:pPr marL="225425" indent="-225425">
              <a:spcBef>
                <a:spcPct val="0"/>
              </a:spcBef>
              <a:spcAft>
                <a:spcPts val="300"/>
              </a:spcAft>
              <a:defRPr/>
            </a:pPr>
            <a:endParaRPr lang="en-US" sz="1000" dirty="0">
              <a:solidFill>
                <a:srgbClr val="000000"/>
              </a:solidFill>
              <a:cs typeface="Arial" pitchFamily="34" charset="0"/>
            </a:endParaRPr>
          </a:p>
        </p:txBody>
      </p:sp>
      <p:sp>
        <p:nvSpPr>
          <p:cNvPr id="2" name="Rectangle 5"/>
          <p:cNvSpPr>
            <a:spLocks noChangeArrowheads="1"/>
          </p:cNvSpPr>
          <p:nvPr/>
        </p:nvSpPr>
        <p:spPr bwMode="auto">
          <a:xfrm>
            <a:off x="322263" y="3903663"/>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nchor="b"/>
          <a:lstStyle/>
          <a:p>
            <a:pPr>
              <a:spcBef>
                <a:spcPct val="20000"/>
              </a:spcBef>
              <a:buFontTx/>
              <a:buNone/>
            </a:pPr>
            <a:r>
              <a:rPr lang="en-US" sz="1800" b="1" u="sng">
                <a:solidFill>
                  <a:srgbClr val="000000"/>
                </a:solidFill>
              </a:rPr>
              <a:t>Outputs</a:t>
            </a:r>
          </a:p>
        </p:txBody>
      </p:sp>
      <p:sp>
        <p:nvSpPr>
          <p:cNvPr id="16393" name="Rectangle 5"/>
          <p:cNvSpPr>
            <a:spLocks noChangeArrowheads="1"/>
          </p:cNvSpPr>
          <p:nvPr/>
        </p:nvSpPr>
        <p:spPr bwMode="auto">
          <a:xfrm>
            <a:off x="4419600" y="3903663"/>
            <a:ext cx="4025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nchor="b"/>
          <a:lstStyle/>
          <a:p>
            <a:pPr>
              <a:spcBef>
                <a:spcPct val="20000"/>
              </a:spcBef>
              <a:buFontTx/>
              <a:buNone/>
            </a:pPr>
            <a:r>
              <a:rPr lang="en-US" sz="1800" b="1" u="sng">
                <a:solidFill>
                  <a:srgbClr val="000000"/>
                </a:solidFill>
              </a:rPr>
              <a:t>Out Year Funding Requirements</a:t>
            </a:r>
          </a:p>
        </p:txBody>
      </p:sp>
      <p:sp>
        <p:nvSpPr>
          <p:cNvPr id="16394" name="Rectangle 5"/>
          <p:cNvSpPr>
            <a:spLocks noChangeArrowheads="1"/>
          </p:cNvSpPr>
          <p:nvPr/>
        </p:nvSpPr>
        <p:spPr bwMode="auto">
          <a:xfrm>
            <a:off x="4424363" y="1071563"/>
            <a:ext cx="3873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nchor="b"/>
          <a:lstStyle/>
          <a:p>
            <a:pPr>
              <a:spcBef>
                <a:spcPct val="20000"/>
              </a:spcBef>
              <a:buFontTx/>
              <a:buNone/>
            </a:pPr>
            <a:r>
              <a:rPr lang="en-US" sz="1800" b="1" u="sng">
                <a:solidFill>
                  <a:srgbClr val="000000"/>
                </a:solidFill>
              </a:rPr>
              <a:t>Outcomes and Implementation</a:t>
            </a:r>
          </a:p>
        </p:txBody>
      </p:sp>
      <p:sp>
        <p:nvSpPr>
          <p:cNvPr id="16396" name="Rectangle 10"/>
          <p:cNvSpPr>
            <a:spLocks noChangeArrowheads="1"/>
          </p:cNvSpPr>
          <p:nvPr/>
        </p:nvSpPr>
        <p:spPr bwMode="auto">
          <a:xfrm>
            <a:off x="4419600" y="1339850"/>
            <a:ext cx="4227513" cy="273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8" tIns="45709" rIns="91418" bIns="45709">
            <a:spAutoFit/>
          </a:bodyPr>
          <a:lstStyle/>
          <a:p>
            <a:pPr marL="228600" indent="-228600">
              <a:spcBef>
                <a:spcPct val="0"/>
              </a:spcBef>
              <a:spcAft>
                <a:spcPts val="300"/>
              </a:spcAft>
              <a:defRPr/>
            </a:pPr>
            <a:r>
              <a:rPr lang="en-US" sz="1000" u="sng" dirty="0"/>
              <a:t>Outcomes:</a:t>
            </a:r>
            <a:r>
              <a:rPr lang="en-US" sz="1000" dirty="0"/>
              <a:t>  </a:t>
            </a:r>
          </a:p>
          <a:p>
            <a:pPr marL="685800" lvl="1" indent="-228600">
              <a:spcBef>
                <a:spcPct val="0"/>
              </a:spcBef>
              <a:spcAft>
                <a:spcPts val="300"/>
              </a:spcAft>
              <a:defRPr/>
            </a:pPr>
            <a:r>
              <a:rPr lang="en-US" sz="1000" dirty="0"/>
              <a:t>Improved process for calculating risk associated with continued-operational-safety (COS) issues</a:t>
            </a:r>
          </a:p>
          <a:p>
            <a:pPr marL="684213" lvl="1" indent="-227013">
              <a:lnSpc>
                <a:spcPct val="90000"/>
              </a:lnSpc>
              <a:defRPr/>
            </a:pPr>
            <a:r>
              <a:rPr lang="en-US" sz="1000" dirty="0"/>
              <a:t>Optimize FAA resources:</a:t>
            </a:r>
          </a:p>
          <a:p>
            <a:pPr marL="1143000" lvl="2" indent="-228600">
              <a:lnSpc>
                <a:spcPct val="90000"/>
              </a:lnSpc>
              <a:spcBef>
                <a:spcPct val="0"/>
              </a:spcBef>
              <a:defRPr/>
            </a:pPr>
            <a:r>
              <a:rPr lang="en-US" sz="1000" dirty="0"/>
              <a:t>Assess and approve data submittals</a:t>
            </a:r>
          </a:p>
          <a:p>
            <a:pPr marL="1143000" lvl="2" indent="-228600">
              <a:lnSpc>
                <a:spcPct val="95000"/>
              </a:lnSpc>
              <a:spcBef>
                <a:spcPct val="0"/>
              </a:spcBef>
              <a:defRPr/>
            </a:pPr>
            <a:r>
              <a:rPr lang="en-US" sz="1000" dirty="0"/>
              <a:t>Respond to safety issues</a:t>
            </a:r>
          </a:p>
          <a:p>
            <a:pPr marL="1143000" lvl="2" indent="-228600">
              <a:lnSpc>
                <a:spcPct val="90000"/>
              </a:lnSpc>
              <a:spcBef>
                <a:spcPct val="0"/>
              </a:spcBef>
              <a:defRPr/>
            </a:pPr>
            <a:r>
              <a:rPr lang="en-US" sz="1000" dirty="0"/>
              <a:t>Improved confidence in data for decision-making </a:t>
            </a:r>
            <a:endParaRPr lang="en-US" sz="700" dirty="0"/>
          </a:p>
          <a:p>
            <a:pPr marL="228600" indent="-228600">
              <a:spcBef>
                <a:spcPct val="0"/>
              </a:spcBef>
              <a:spcAft>
                <a:spcPts val="300"/>
              </a:spcAft>
              <a:defRPr/>
            </a:pPr>
            <a:r>
              <a:rPr lang="en-US" sz="1000" u="sng" dirty="0">
                <a:solidFill>
                  <a:srgbClr val="000000"/>
                </a:solidFill>
              </a:rPr>
              <a:t>Implementation</a:t>
            </a:r>
            <a:r>
              <a:rPr lang="en-US" sz="1000" dirty="0">
                <a:solidFill>
                  <a:srgbClr val="000000"/>
                </a:solidFill>
              </a:rPr>
              <a:t>:  </a:t>
            </a:r>
          </a:p>
          <a:p>
            <a:pPr marL="628650" lvl="1" indent="-171450">
              <a:spcBef>
                <a:spcPct val="0"/>
              </a:spcBef>
              <a:spcAft>
                <a:spcPts val="300"/>
              </a:spcAft>
              <a:defRPr/>
            </a:pPr>
            <a:r>
              <a:rPr lang="en-US" sz="1000" dirty="0">
                <a:solidFill>
                  <a:srgbClr val="000000"/>
                </a:solidFill>
              </a:rPr>
              <a:t>Revised AC 91-82A (FY 17)</a:t>
            </a:r>
          </a:p>
          <a:p>
            <a:pPr marL="628650" lvl="1" indent="-171450">
              <a:spcBef>
                <a:spcPct val="0"/>
              </a:spcBef>
              <a:spcAft>
                <a:spcPts val="300"/>
              </a:spcAft>
              <a:defRPr/>
            </a:pPr>
            <a:r>
              <a:rPr lang="en-US" sz="1000" dirty="0">
                <a:solidFill>
                  <a:srgbClr val="000000"/>
                </a:solidFill>
              </a:rPr>
              <a:t>Revised AC 23-13A (FY 17)</a:t>
            </a:r>
          </a:p>
          <a:p>
            <a:pPr marL="628650" lvl="1" indent="-171450">
              <a:spcBef>
                <a:spcPct val="0"/>
              </a:spcBef>
              <a:spcAft>
                <a:spcPts val="300"/>
              </a:spcAft>
              <a:defRPr/>
            </a:pPr>
            <a:r>
              <a:rPr lang="en-US" sz="1000" dirty="0">
                <a:solidFill>
                  <a:srgbClr val="000000"/>
                </a:solidFill>
              </a:rPr>
              <a:t>Revised Small Airplane Risk Analysis Handbook (FY 14)</a:t>
            </a:r>
          </a:p>
          <a:p>
            <a:pPr marL="171450" indent="-171450">
              <a:defRPr/>
            </a:pPr>
            <a:r>
              <a:rPr lang="en-US" sz="1000" dirty="0"/>
              <a:t>For use by Aviation Safety Engineers (ASE) performing or overseeing transport-airplane risk analysis as part of the Order 8110.107, Monitor Safety – Analyze Data</a:t>
            </a:r>
          </a:p>
          <a:p>
            <a:pPr marL="228600" indent="-228600">
              <a:spcBef>
                <a:spcPct val="0"/>
              </a:spcBef>
              <a:spcAft>
                <a:spcPts val="300"/>
              </a:spcAft>
              <a:defRPr/>
            </a:pPr>
            <a:endParaRPr lang="en-US" sz="1000" dirty="0">
              <a:solidFill>
                <a:srgbClr val="000000"/>
              </a:solidFill>
            </a:endParaRPr>
          </a:p>
        </p:txBody>
      </p:sp>
      <p:graphicFrame>
        <p:nvGraphicFramePr>
          <p:cNvPr id="13" name="Group 80"/>
          <p:cNvGraphicFramePr>
            <a:graphicFrameLocks noGrp="1"/>
          </p:cNvGraphicFramePr>
          <p:nvPr>
            <p:extLst>
              <p:ext uri="{D42A27DB-BD31-4B8C-83A1-F6EECF244321}">
                <p14:modId xmlns:p14="http://schemas.microsoft.com/office/powerpoint/2010/main" val="2119341150"/>
              </p:ext>
            </p:extLst>
          </p:nvPr>
        </p:nvGraphicFramePr>
        <p:xfrm>
          <a:off x="4806950" y="4538663"/>
          <a:ext cx="3702050" cy="793750"/>
        </p:xfrm>
        <a:graphic>
          <a:graphicData uri="http://schemas.openxmlformats.org/drawingml/2006/table">
            <a:tbl>
              <a:tblPr/>
              <a:tblGrid>
                <a:gridCol w="741065"/>
                <a:gridCol w="739428"/>
                <a:gridCol w="741064"/>
                <a:gridCol w="739428"/>
                <a:gridCol w="741065"/>
              </a:tblGrid>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FY14</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FY15</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FY16</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FY17</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FY18</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$500K</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rPr>
                        <a:t>TBD</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$200K</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rPr>
                        <a:t>TBD</a:t>
                      </a: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TBD</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9"/>
          <p:cNvSpPr>
            <a:spLocks noGrp="1" noChangeArrowheads="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4CC01320-8959-4E4D-90FD-A0AE5ABE5296}" type="slidenum">
              <a:rPr lang="en-US" sz="1400" smtClean="0">
                <a:solidFill>
                  <a:schemeClr val="bg1"/>
                </a:solidFill>
              </a:rPr>
              <a:pPr eaLnBrk="1" hangingPunct="1"/>
              <a:t>11</a:t>
            </a:fld>
            <a:endParaRPr lang="en-US" sz="1400" smtClean="0">
              <a:solidFill>
                <a:schemeClr val="bg1"/>
              </a:solidFill>
            </a:endParaRPr>
          </a:p>
        </p:txBody>
      </p:sp>
      <p:sp>
        <p:nvSpPr>
          <p:cNvPr id="12291" name="Slide Number Placeholder 3"/>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r" eaLnBrk="1" hangingPunct="1">
              <a:spcBef>
                <a:spcPct val="0"/>
              </a:spcBef>
              <a:buFontTx/>
              <a:buNone/>
            </a:pPr>
            <a:fld id="{CE7E4A12-5F81-4B7E-A51E-95C886C9C615}" type="slidenum">
              <a:rPr lang="en-US" sz="1400">
                <a:solidFill>
                  <a:schemeClr val="bg1"/>
                </a:solidFill>
              </a:rPr>
              <a:pPr algn="r" eaLnBrk="1" hangingPunct="1">
                <a:spcBef>
                  <a:spcPct val="0"/>
                </a:spcBef>
                <a:buFontTx/>
                <a:buNone/>
              </a:pPr>
              <a:t>11</a:t>
            </a:fld>
            <a:endParaRPr lang="en-US" sz="1400">
              <a:solidFill>
                <a:schemeClr val="bg1"/>
              </a:solidFill>
            </a:endParaRPr>
          </a:p>
        </p:txBody>
      </p:sp>
      <p:sp>
        <p:nvSpPr>
          <p:cNvPr id="12292" name="Rectangle 2"/>
          <p:cNvSpPr>
            <a:spLocks noGrp="1" noChangeArrowheads="1"/>
          </p:cNvSpPr>
          <p:nvPr>
            <p:ph type="title"/>
          </p:nvPr>
        </p:nvSpPr>
        <p:spPr>
          <a:xfrm>
            <a:off x="0" y="-76200"/>
            <a:ext cx="8839200" cy="990600"/>
          </a:xfrm>
          <a:noFill/>
        </p:spPr>
        <p:txBody>
          <a:bodyPr/>
          <a:lstStyle/>
          <a:p>
            <a:pPr algn="ctr" eaLnBrk="1" hangingPunct="1"/>
            <a:r>
              <a:rPr lang="en-US" sz="2800" smtClean="0"/>
              <a:t>Emerging Technologies - Active Flutter Suppression (A11E.SIM.3)</a:t>
            </a:r>
          </a:p>
        </p:txBody>
      </p:sp>
      <p:sp>
        <p:nvSpPr>
          <p:cNvPr id="12293" name="Rectangle 3"/>
          <p:cNvSpPr>
            <a:spLocks noChangeArrowheads="1"/>
          </p:cNvSpPr>
          <p:nvPr/>
        </p:nvSpPr>
        <p:spPr bwMode="auto">
          <a:xfrm>
            <a:off x="228600" y="36195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Outputs</a:t>
            </a:r>
            <a:endParaRPr lang="en-US" sz="1400" b="1" u="sng"/>
          </a:p>
        </p:txBody>
      </p:sp>
      <p:sp>
        <p:nvSpPr>
          <p:cNvPr id="12294" name="Rectangle 4"/>
          <p:cNvSpPr>
            <a:spLocks noChangeArrowheads="1"/>
          </p:cNvSpPr>
          <p:nvPr/>
        </p:nvSpPr>
        <p:spPr bwMode="auto">
          <a:xfrm>
            <a:off x="4724400" y="1066800"/>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Outcomes and Implementation</a:t>
            </a:r>
          </a:p>
        </p:txBody>
      </p:sp>
      <p:sp>
        <p:nvSpPr>
          <p:cNvPr id="12295" name="Rectangle 5"/>
          <p:cNvSpPr>
            <a:spLocks noChangeArrowheads="1"/>
          </p:cNvSpPr>
          <p:nvPr/>
        </p:nvSpPr>
        <p:spPr bwMode="auto">
          <a:xfrm>
            <a:off x="2286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Research Requirement</a:t>
            </a:r>
            <a:endParaRPr lang="en-US" sz="1200" u="sng"/>
          </a:p>
        </p:txBody>
      </p:sp>
      <p:sp>
        <p:nvSpPr>
          <p:cNvPr id="12296"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 Year Funding Requirements</a:t>
            </a:r>
            <a:r>
              <a:rPr lang="en-US" sz="1800"/>
              <a:t> </a:t>
            </a:r>
            <a:endParaRPr lang="en-US" sz="1800" b="1"/>
          </a:p>
        </p:txBody>
      </p:sp>
      <p:sp>
        <p:nvSpPr>
          <p:cNvPr id="12297"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8"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2300" name="Rectangle 10"/>
          <p:cNvSpPr>
            <a:spLocks noChangeArrowheads="1"/>
          </p:cNvSpPr>
          <p:nvPr/>
        </p:nvSpPr>
        <p:spPr bwMode="auto">
          <a:xfrm>
            <a:off x="0" y="1219200"/>
            <a:ext cx="44958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100" u="sng" dirty="0"/>
              <a:t>Description:</a:t>
            </a:r>
            <a:r>
              <a:rPr lang="en-US" sz="1100" dirty="0"/>
              <a:t>  Prepare for implementation of Active Flutter Suppression (AFS) in commercial aircraft.</a:t>
            </a:r>
          </a:p>
          <a:p>
            <a:pPr marL="227013" indent="-227013"/>
            <a:r>
              <a:rPr lang="en-US" sz="1100" u="sng" dirty="0"/>
              <a:t>What is research question:</a:t>
            </a:r>
            <a:r>
              <a:rPr lang="en-US" sz="1100" dirty="0"/>
              <a:t>  What technical, philosophical, certification, and compliance issues does AFS pose the FAA and industry.</a:t>
            </a:r>
          </a:p>
          <a:p>
            <a:pPr marL="227013" indent="-227013"/>
            <a:r>
              <a:rPr lang="en-US" sz="1100" u="sng" dirty="0"/>
              <a:t>How is requirement answering question:</a:t>
            </a:r>
            <a:r>
              <a:rPr lang="en-US" sz="1100" dirty="0"/>
              <a:t>  Will determine to what extent AFS is appropriate for transport category airplanes, and how to safely implement this emerging technology via new regulatory requirements &amp; guidance.</a:t>
            </a:r>
          </a:p>
          <a:p>
            <a:pPr marL="227013" indent="-227013"/>
            <a:r>
              <a:rPr lang="en-US" sz="1100" u="sng" dirty="0"/>
              <a:t>Sponsor POC:</a:t>
            </a:r>
            <a:r>
              <a:rPr lang="en-US" sz="1100" dirty="0"/>
              <a:t>  Ian Won and Carl </a:t>
            </a:r>
            <a:r>
              <a:rPr lang="en-US" sz="1100" dirty="0" err="1"/>
              <a:t>Niedermeyer</a:t>
            </a:r>
            <a:r>
              <a:rPr lang="en-US" sz="1100" dirty="0"/>
              <a:t> (ANM-115)</a:t>
            </a:r>
          </a:p>
          <a:p>
            <a:pPr marL="227013" indent="-227013"/>
            <a:r>
              <a:rPr lang="en-US" sz="1100" u="sng" dirty="0"/>
              <a:t>Performer POC:</a:t>
            </a:r>
            <a:r>
              <a:rPr lang="en-US" sz="1100" dirty="0"/>
              <a:t>  Dave </a:t>
            </a:r>
            <a:r>
              <a:rPr lang="en-US" sz="1100" dirty="0" err="1"/>
              <a:t>Westlund</a:t>
            </a:r>
            <a:r>
              <a:rPr lang="en-US" sz="1100" dirty="0"/>
              <a:t> and John Bakuckas (ANG-E281)</a:t>
            </a:r>
          </a:p>
        </p:txBody>
      </p:sp>
      <p:sp>
        <p:nvSpPr>
          <p:cNvPr id="12301" name="Rectangle 11"/>
          <p:cNvSpPr>
            <a:spLocks noChangeArrowheads="1"/>
          </p:cNvSpPr>
          <p:nvPr/>
        </p:nvSpPr>
        <p:spPr bwMode="auto">
          <a:xfrm>
            <a:off x="4495800" y="1431925"/>
            <a:ext cx="43434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200" dirty="0"/>
              <a:t>Revise </a:t>
            </a:r>
            <a:r>
              <a:rPr lang="en-US" sz="1200" dirty="0">
                <a:latin typeface="Times New Roman" pitchFamily="18" charset="0"/>
                <a:cs typeface="Times New Roman" pitchFamily="18" charset="0"/>
              </a:rPr>
              <a:t>§ </a:t>
            </a:r>
            <a:r>
              <a:rPr lang="en-US" sz="1200" dirty="0"/>
              <a:t>25.629, </a:t>
            </a:r>
            <a:r>
              <a:rPr lang="en-US" sz="1200" i="1" dirty="0"/>
              <a:t>“</a:t>
            </a:r>
            <a:r>
              <a:rPr lang="en-US" sz="1200" i="1" dirty="0">
                <a:solidFill>
                  <a:srgbClr val="000000"/>
                </a:solidFill>
                <a:latin typeface="Helv"/>
              </a:rPr>
              <a:t>Aeroelastic Stability Requirements”</a:t>
            </a:r>
            <a:endParaRPr lang="en-US" sz="1200" i="1" dirty="0"/>
          </a:p>
          <a:p>
            <a:pPr marL="227013" indent="-227013"/>
            <a:r>
              <a:rPr lang="en-US" sz="1200" dirty="0"/>
              <a:t>Update AC 25.629-1A, </a:t>
            </a:r>
            <a:r>
              <a:rPr lang="en-US" sz="1200" i="1" dirty="0"/>
              <a:t>“</a:t>
            </a:r>
            <a:r>
              <a:rPr lang="en-US" sz="1200" i="1" dirty="0">
                <a:solidFill>
                  <a:srgbClr val="000000"/>
                </a:solidFill>
                <a:latin typeface="Helv"/>
              </a:rPr>
              <a:t>Aeroelastic Stability Substantiation of Transport Category Airplanes”</a:t>
            </a:r>
            <a:endParaRPr lang="en-US" sz="1200" i="1" dirty="0"/>
          </a:p>
          <a:p>
            <a:pPr marL="227013" indent="-227013"/>
            <a:r>
              <a:rPr lang="en-US" sz="1200" dirty="0" smtClean="0"/>
              <a:t>Policy Statement?</a:t>
            </a:r>
          </a:p>
          <a:p>
            <a:pPr marL="227013" indent="-227013"/>
            <a:r>
              <a:rPr lang="en-US" sz="1200" dirty="0" smtClean="0"/>
              <a:t>Special Conditions?</a:t>
            </a:r>
            <a:endParaRPr lang="en-US" sz="1200" i="1" dirty="0">
              <a:solidFill>
                <a:srgbClr val="FF0000"/>
              </a:solidFill>
            </a:endParaRPr>
          </a:p>
        </p:txBody>
      </p:sp>
      <p:sp>
        <p:nvSpPr>
          <p:cNvPr id="12302" name="Rectangle 12"/>
          <p:cNvSpPr>
            <a:spLocks noChangeArrowheads="1"/>
          </p:cNvSpPr>
          <p:nvPr/>
        </p:nvSpPr>
        <p:spPr bwMode="auto">
          <a:xfrm>
            <a:off x="0" y="3962400"/>
            <a:ext cx="4495800" cy="203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lnSpc>
                <a:spcPct val="90000"/>
              </a:lnSpc>
              <a:spcBef>
                <a:spcPct val="40000"/>
              </a:spcBef>
            </a:pPr>
            <a:r>
              <a:rPr lang="en-US" sz="1200"/>
              <a:t>Review flutter and aeroservoelastic research involving AFS, including Military application of the technology.</a:t>
            </a:r>
          </a:p>
          <a:p>
            <a:pPr marL="227013" indent="-227013">
              <a:lnSpc>
                <a:spcPct val="90000"/>
              </a:lnSpc>
              <a:spcBef>
                <a:spcPct val="40000"/>
              </a:spcBef>
            </a:pPr>
            <a:r>
              <a:rPr lang="en-US" sz="1200"/>
              <a:t>Predictive analysis and test of USAF/NASA “MAD” X-56A aeroelastic (flutter) UAV with an AFS system installed.</a:t>
            </a:r>
          </a:p>
          <a:p>
            <a:pPr marL="227013" indent="-227013">
              <a:lnSpc>
                <a:spcPct val="90000"/>
              </a:lnSpc>
              <a:spcBef>
                <a:spcPct val="40000"/>
              </a:spcBef>
            </a:pPr>
            <a:r>
              <a:rPr lang="en-US" sz="1200"/>
              <a:t>Determine applicability of existing regulations and need for additional requirements.</a:t>
            </a:r>
          </a:p>
          <a:p>
            <a:pPr marL="227013" indent="-227013">
              <a:lnSpc>
                <a:spcPct val="90000"/>
              </a:lnSpc>
              <a:spcBef>
                <a:spcPct val="40000"/>
              </a:spcBef>
            </a:pPr>
            <a:r>
              <a:rPr lang="en-US" sz="1200"/>
              <a:t>Develop regulatory guidance material specific to compliance of AFS to existing regulatory requirements.</a:t>
            </a:r>
          </a:p>
          <a:p>
            <a:pPr marL="227013" indent="-227013">
              <a:lnSpc>
                <a:spcPct val="90000"/>
              </a:lnSpc>
              <a:spcBef>
                <a:spcPct val="40000"/>
              </a:spcBef>
            </a:pPr>
            <a:r>
              <a:rPr lang="en-US" sz="1200"/>
              <a:t>By FY 2019, develop technical data to assess methods to preclude and suppress flutter </a:t>
            </a:r>
          </a:p>
        </p:txBody>
      </p:sp>
      <mc:AlternateContent xmlns:mc="http://schemas.openxmlformats.org/markup-compatibility/2006" xmlns:p14="http://schemas.microsoft.com/office/powerpoint/2010/main">
        <mc:Choice Requires="p14">
          <p:contentPart p14:bwMode="auto" r:id="rId3">
            <p14:nvContentPartPr>
              <p14:cNvPr id="12305" name="Ink 17"/>
              <p14:cNvContentPartPr>
                <a14:cpLocks xmlns:a14="http://schemas.microsoft.com/office/drawing/2010/main" noRot="1" noChangeAspect="1" noEditPoints="1" noChangeArrowheads="1" noChangeShapeType="1"/>
              </p14:cNvContentPartPr>
              <p14:nvPr/>
            </p14:nvContentPartPr>
            <p14:xfrm>
              <a:off x="7656513" y="2014538"/>
              <a:ext cx="3175" cy="4762"/>
            </p14:xfrm>
          </p:contentPart>
        </mc:Choice>
        <mc:Fallback xmlns="">
          <p:pic>
            <p:nvPicPr>
              <p:cNvPr id="12305" name="Ink 17"/>
              <p:cNvPicPr>
                <a:picLocks noRot="1" noChangeAspect="1" noEditPoints="1" noChangeArrowheads="1" noChangeShapeType="1"/>
              </p:cNvPicPr>
              <p:nvPr/>
            </p:nvPicPr>
            <p:blipFill>
              <a:blip r:embed="rId4"/>
              <a:stretch>
                <a:fillRect/>
              </a:stretch>
            </p:blipFill>
            <p:spPr>
              <a:xfrm>
                <a:off x="7648752" y="2006479"/>
                <a:ext cx="18697" cy="20880"/>
              </a:xfrm>
              <a:prstGeom prst="rect">
                <a:avLst/>
              </a:prstGeom>
            </p:spPr>
          </p:pic>
        </mc:Fallback>
      </mc:AlternateContent>
      <p:sp>
        <p:nvSpPr>
          <p:cNvPr id="12304" name="Text Box 22"/>
          <p:cNvSpPr txBox="1">
            <a:spLocks noChangeArrowheads="1"/>
          </p:cNvSpPr>
          <p:nvPr/>
        </p:nvSpPr>
        <p:spPr bwMode="auto">
          <a:xfrm>
            <a:off x="4800600" y="4953000"/>
            <a:ext cx="3944938"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882" tIns="50941" rIns="101882" bIns="50941">
            <a:spAutoFit/>
          </a:bodyPr>
          <a:lstStyle>
            <a:lvl1pPr defTabSz="1019175" eaLnBrk="0" hangingPunct="0">
              <a:defRPr sz="2400">
                <a:solidFill>
                  <a:schemeClr val="tx1"/>
                </a:solidFill>
                <a:latin typeface="Arial" pitchFamily="34" charset="0"/>
              </a:defRPr>
            </a:lvl1pPr>
            <a:lvl2pPr marL="700088" indent="-190500" defTabSz="1019175" eaLnBrk="0" hangingPunct="0">
              <a:defRPr sz="2400">
                <a:solidFill>
                  <a:schemeClr val="tx1"/>
                </a:solidFill>
                <a:latin typeface="Arial" pitchFamily="34" charset="0"/>
              </a:defRPr>
            </a:lvl2pPr>
            <a:lvl3pPr marL="1143000" indent="-228600" defTabSz="1019175" eaLnBrk="0" hangingPunct="0">
              <a:defRPr sz="2400">
                <a:solidFill>
                  <a:schemeClr val="tx1"/>
                </a:solidFill>
                <a:latin typeface="Arial" pitchFamily="34" charset="0"/>
              </a:defRPr>
            </a:lvl3pPr>
            <a:lvl4pPr marL="1600200" indent="-228600" defTabSz="1019175" eaLnBrk="0" hangingPunct="0">
              <a:defRPr sz="2400">
                <a:solidFill>
                  <a:schemeClr val="tx1"/>
                </a:solidFill>
                <a:latin typeface="Arial" pitchFamily="34" charset="0"/>
              </a:defRPr>
            </a:lvl4pPr>
            <a:lvl5pPr marL="2057400" indent="-228600" defTabSz="1019175" eaLnBrk="0" hangingPunct="0">
              <a:defRPr sz="2400">
                <a:solidFill>
                  <a:schemeClr val="tx1"/>
                </a:solidFill>
                <a:latin typeface="Arial" pitchFamily="34" charset="0"/>
              </a:defRPr>
            </a:lvl5pPr>
            <a:lvl6pPr marL="2514600" indent="-228600" defTabSz="1019175" eaLnBrk="0" fontAlgn="base" hangingPunct="0">
              <a:spcBef>
                <a:spcPct val="50000"/>
              </a:spcBef>
              <a:spcAft>
                <a:spcPct val="0"/>
              </a:spcAft>
              <a:buChar char="•"/>
              <a:defRPr sz="2400">
                <a:solidFill>
                  <a:schemeClr val="tx1"/>
                </a:solidFill>
                <a:latin typeface="Arial" pitchFamily="34" charset="0"/>
              </a:defRPr>
            </a:lvl6pPr>
            <a:lvl7pPr marL="2971800" indent="-228600" defTabSz="1019175" eaLnBrk="0" fontAlgn="base" hangingPunct="0">
              <a:spcBef>
                <a:spcPct val="50000"/>
              </a:spcBef>
              <a:spcAft>
                <a:spcPct val="0"/>
              </a:spcAft>
              <a:buChar char="•"/>
              <a:defRPr sz="2400">
                <a:solidFill>
                  <a:schemeClr val="tx1"/>
                </a:solidFill>
                <a:latin typeface="Arial" pitchFamily="34" charset="0"/>
              </a:defRPr>
            </a:lvl7pPr>
            <a:lvl8pPr marL="3429000" indent="-228600" defTabSz="1019175" eaLnBrk="0" fontAlgn="base" hangingPunct="0">
              <a:spcBef>
                <a:spcPct val="50000"/>
              </a:spcBef>
              <a:spcAft>
                <a:spcPct val="0"/>
              </a:spcAft>
              <a:buChar char="•"/>
              <a:defRPr sz="2400">
                <a:solidFill>
                  <a:schemeClr val="tx1"/>
                </a:solidFill>
                <a:latin typeface="Arial" pitchFamily="34" charset="0"/>
              </a:defRPr>
            </a:lvl8pPr>
            <a:lvl9pPr marL="3886200" indent="-228600" defTabSz="1019175"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300">
                <a:solidFill>
                  <a:srgbClr val="306AFF"/>
                </a:solidFill>
              </a:rPr>
              <a:t>Leverage resources through </a:t>
            </a:r>
            <a:r>
              <a:rPr lang="en-US" sz="1400" b="1">
                <a:solidFill>
                  <a:srgbClr val="306AFF"/>
                </a:solidFill>
              </a:rPr>
              <a:t>Multi-Utility Aeroelastic Demonstration Program </a:t>
            </a:r>
            <a:r>
              <a:rPr lang="en-US" sz="1400">
                <a:solidFill>
                  <a:srgbClr val="306AFF"/>
                </a:solidFill>
              </a:rPr>
              <a:t>(MAD):</a:t>
            </a:r>
            <a:endParaRPr lang="en-US" sz="1300">
              <a:solidFill>
                <a:srgbClr val="306AFF"/>
              </a:solidFill>
            </a:endParaRPr>
          </a:p>
          <a:p>
            <a:pPr lvl="1" eaLnBrk="1" hangingPunct="1">
              <a:spcBef>
                <a:spcPct val="0"/>
              </a:spcBef>
            </a:pPr>
            <a:r>
              <a:rPr lang="en-US" sz="1200">
                <a:solidFill>
                  <a:srgbClr val="306AFF"/>
                </a:solidFill>
              </a:rPr>
              <a:t>USAF </a:t>
            </a:r>
          </a:p>
          <a:p>
            <a:pPr lvl="1" eaLnBrk="1" hangingPunct="1">
              <a:spcBef>
                <a:spcPct val="0"/>
              </a:spcBef>
            </a:pPr>
            <a:r>
              <a:rPr lang="en-US" sz="1200">
                <a:solidFill>
                  <a:srgbClr val="306AFF"/>
                </a:solidFill>
              </a:rPr>
              <a:t>NASA</a:t>
            </a:r>
          </a:p>
          <a:p>
            <a:pPr lvl="1" eaLnBrk="1" hangingPunct="1">
              <a:spcBef>
                <a:spcPct val="0"/>
              </a:spcBef>
            </a:pPr>
            <a:r>
              <a:rPr lang="en-US" sz="1200">
                <a:solidFill>
                  <a:srgbClr val="306AFF"/>
                </a:solidFill>
              </a:rPr>
              <a:t>Lockheed Martin</a:t>
            </a:r>
          </a:p>
          <a:p>
            <a:pPr lvl="1" eaLnBrk="1" hangingPunct="1">
              <a:spcBef>
                <a:spcPct val="0"/>
              </a:spcBef>
            </a:pPr>
            <a:endParaRPr lang="en-US" sz="1200">
              <a:solidFill>
                <a:srgbClr val="306AFF"/>
              </a:solidFill>
            </a:endParaRPr>
          </a:p>
        </p:txBody>
      </p:sp>
      <p:graphicFrame>
        <p:nvGraphicFramePr>
          <p:cNvPr id="18" name="Group 80"/>
          <p:cNvGraphicFramePr>
            <a:graphicFrameLocks noGrp="1"/>
          </p:cNvGraphicFramePr>
          <p:nvPr/>
        </p:nvGraphicFramePr>
        <p:xfrm>
          <a:off x="4876800" y="4191000"/>
          <a:ext cx="3592513" cy="793750"/>
        </p:xfrm>
        <a:graphic>
          <a:graphicData uri="http://schemas.openxmlformats.org/drawingml/2006/table">
            <a:tbl>
              <a:tblPr/>
              <a:tblGrid>
                <a:gridCol w="719138"/>
                <a:gridCol w="717550"/>
                <a:gridCol w="719137"/>
                <a:gridCol w="717550"/>
                <a:gridCol w="719138"/>
              </a:tblGrid>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FY14</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FY15</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FY16</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FY17</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FY18</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$500K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pitchFamily="34" charset="0"/>
                          <a:cs typeface="Arial" pitchFamily="34" charset="0"/>
                        </a:rPr>
                        <a:t>$500K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pitchFamily="34" charset="0"/>
                          <a:cs typeface="Arial" pitchFamily="34" charset="0"/>
                        </a:rPr>
                        <a:t>$500K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9"/>
          <p:cNvSpPr>
            <a:spLocks noGrp="1" noChangeArrowheads="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BC7F7A5D-0FE1-4335-90FA-B8408ACE166D}" type="slidenum">
              <a:rPr lang="en-US" sz="1400" smtClean="0">
                <a:solidFill>
                  <a:schemeClr val="bg1"/>
                </a:solidFill>
              </a:rPr>
              <a:pPr eaLnBrk="1" hangingPunct="1"/>
              <a:t>12</a:t>
            </a:fld>
            <a:endParaRPr lang="en-US" sz="1400" smtClean="0">
              <a:solidFill>
                <a:schemeClr val="bg1"/>
              </a:solidFill>
            </a:endParaRPr>
          </a:p>
        </p:txBody>
      </p:sp>
      <p:sp>
        <p:nvSpPr>
          <p:cNvPr id="13315" name="Slide Number Placeholder 3"/>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r" eaLnBrk="1" hangingPunct="1">
              <a:spcBef>
                <a:spcPct val="0"/>
              </a:spcBef>
              <a:buFontTx/>
              <a:buNone/>
            </a:pPr>
            <a:fld id="{760A7CC0-3490-4761-ABE0-CAA32AD11B68}" type="slidenum">
              <a:rPr lang="en-US" sz="1400">
                <a:solidFill>
                  <a:schemeClr val="bg1"/>
                </a:solidFill>
              </a:rPr>
              <a:pPr algn="r" eaLnBrk="1" hangingPunct="1">
                <a:spcBef>
                  <a:spcPct val="0"/>
                </a:spcBef>
                <a:buFontTx/>
                <a:buNone/>
              </a:pPr>
              <a:t>12</a:t>
            </a:fld>
            <a:endParaRPr lang="en-US" sz="1400">
              <a:solidFill>
                <a:schemeClr val="bg1"/>
              </a:solidFill>
            </a:endParaRPr>
          </a:p>
        </p:txBody>
      </p:sp>
      <p:sp>
        <p:nvSpPr>
          <p:cNvPr id="13316" name="Rectangle 2"/>
          <p:cNvSpPr>
            <a:spLocks noGrp="1" noChangeArrowheads="1"/>
          </p:cNvSpPr>
          <p:nvPr>
            <p:ph type="title"/>
          </p:nvPr>
        </p:nvSpPr>
        <p:spPr>
          <a:xfrm>
            <a:off x="0" y="0"/>
            <a:ext cx="8839200" cy="990600"/>
          </a:xfrm>
          <a:noFill/>
        </p:spPr>
        <p:txBody>
          <a:bodyPr/>
          <a:lstStyle/>
          <a:p>
            <a:pPr algn="ctr" eaLnBrk="1" hangingPunct="1"/>
            <a:r>
              <a:rPr lang="en-US" sz="2800" smtClean="0"/>
              <a:t>Metallic Materials Properties Development and Standardization (MMPDS) </a:t>
            </a:r>
            <a:r>
              <a:rPr lang="en-US" sz="3000" smtClean="0"/>
              <a:t>(A11E.SIM.4)</a:t>
            </a:r>
          </a:p>
        </p:txBody>
      </p:sp>
      <p:sp>
        <p:nvSpPr>
          <p:cNvPr id="13317" name="Rectangle 3"/>
          <p:cNvSpPr>
            <a:spLocks noChangeArrowheads="1"/>
          </p:cNvSpPr>
          <p:nvPr/>
        </p:nvSpPr>
        <p:spPr bwMode="auto">
          <a:xfrm>
            <a:off x="228600" y="3429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Outputs</a:t>
            </a:r>
            <a:endParaRPr lang="en-US" sz="1400" b="1" u="sng"/>
          </a:p>
        </p:txBody>
      </p:sp>
      <p:sp>
        <p:nvSpPr>
          <p:cNvPr id="13318" name="Rectangle 4"/>
          <p:cNvSpPr>
            <a:spLocks noChangeArrowheads="1"/>
          </p:cNvSpPr>
          <p:nvPr/>
        </p:nvSpPr>
        <p:spPr bwMode="auto">
          <a:xfrm>
            <a:off x="4732338" y="866775"/>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Outcomes and Implementation</a:t>
            </a:r>
          </a:p>
        </p:txBody>
      </p:sp>
      <p:sp>
        <p:nvSpPr>
          <p:cNvPr id="13319"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Research Requirement</a:t>
            </a:r>
            <a:endParaRPr lang="en-US" sz="1200" u="sng"/>
          </a:p>
        </p:txBody>
      </p:sp>
      <p:sp>
        <p:nvSpPr>
          <p:cNvPr id="13320" name="Rectangle 6"/>
          <p:cNvSpPr>
            <a:spLocks noChangeArrowheads="1"/>
          </p:cNvSpPr>
          <p:nvPr/>
        </p:nvSpPr>
        <p:spPr bwMode="auto">
          <a:xfrm>
            <a:off x="4800600" y="3581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 Year Funding Requirements</a:t>
            </a:r>
            <a:r>
              <a:rPr lang="en-US" sz="1800"/>
              <a:t> </a:t>
            </a:r>
            <a:endParaRPr lang="en-US" sz="1800" b="1"/>
          </a:p>
        </p:txBody>
      </p:sp>
      <p:sp>
        <p:nvSpPr>
          <p:cNvPr id="13321"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2"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3"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3324" name="Rectangle 10"/>
          <p:cNvSpPr>
            <a:spLocks noChangeArrowheads="1"/>
          </p:cNvSpPr>
          <p:nvPr/>
        </p:nvSpPr>
        <p:spPr bwMode="auto">
          <a:xfrm>
            <a:off x="0" y="1339850"/>
            <a:ext cx="4648200"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ct val="10000"/>
              </a:spcBef>
              <a:spcAft>
                <a:spcPct val="10000"/>
              </a:spcAft>
            </a:pPr>
            <a:r>
              <a:rPr lang="en-US" sz="1100" u="sng"/>
              <a:t>Description</a:t>
            </a:r>
            <a:r>
              <a:rPr lang="en-US" sz="1100"/>
              <a:t>:  Provide standardized acceptable design and certification compliance data and tools necessary to enable the FAA to operate efficiently.</a:t>
            </a:r>
          </a:p>
          <a:p>
            <a:pPr marL="227013" indent="-227013">
              <a:spcBef>
                <a:spcPct val="10000"/>
              </a:spcBef>
              <a:spcAft>
                <a:spcPct val="10000"/>
              </a:spcAft>
            </a:pPr>
            <a:r>
              <a:rPr lang="en-US" sz="1100" u="sng"/>
              <a:t>What is research question</a:t>
            </a:r>
            <a:r>
              <a:rPr lang="en-US" sz="1100"/>
              <a:t>:  What guidance material and data is available to comply with requirements for material properties and design values (</a:t>
            </a:r>
            <a:r>
              <a:rPr lang="en-US" sz="1100">
                <a:cs typeface="Arial" pitchFamily="34" charset="0"/>
              </a:rPr>
              <a:t>§§ 25.603, 25.605, 25.613)</a:t>
            </a:r>
            <a:endParaRPr lang="en-US" sz="1100"/>
          </a:p>
          <a:p>
            <a:pPr marL="227013" indent="-227013">
              <a:spcBef>
                <a:spcPct val="10000"/>
              </a:spcBef>
              <a:spcAft>
                <a:spcPct val="10000"/>
              </a:spcAft>
            </a:pPr>
            <a:r>
              <a:rPr lang="en-US" sz="1100" u="sng"/>
              <a:t>How is requirement answering question</a:t>
            </a:r>
            <a:r>
              <a:rPr lang="en-US" sz="1100"/>
              <a:t>: Leverage resources (shared funding) with government / industry organization to develop statistically based allowables required by CFR </a:t>
            </a:r>
          </a:p>
          <a:p>
            <a:pPr marL="227013" indent="-227013">
              <a:spcBef>
                <a:spcPct val="10000"/>
              </a:spcBef>
              <a:spcAft>
                <a:spcPct val="10000"/>
              </a:spcAft>
            </a:pPr>
            <a:r>
              <a:rPr lang="en-US" sz="1100" u="sng"/>
              <a:t>Sponsor POC</a:t>
            </a:r>
            <a:r>
              <a:rPr lang="en-US" sz="1100"/>
              <a:t>:  Mark Freisthler (ANM-115), Jim Kabbara (AIR-120)</a:t>
            </a:r>
          </a:p>
          <a:p>
            <a:pPr marL="227013" indent="-227013">
              <a:spcBef>
                <a:spcPct val="10000"/>
              </a:spcBef>
              <a:spcAft>
                <a:spcPct val="10000"/>
              </a:spcAft>
            </a:pPr>
            <a:r>
              <a:rPr lang="en-US" sz="1100" u="sng"/>
              <a:t>Performer POC</a:t>
            </a:r>
            <a:r>
              <a:rPr lang="en-US" sz="1100"/>
              <a:t>:  John Bakuckas (ANG-E281)</a:t>
            </a:r>
          </a:p>
        </p:txBody>
      </p:sp>
      <p:sp>
        <p:nvSpPr>
          <p:cNvPr id="13325" name="Rectangle 11"/>
          <p:cNvSpPr>
            <a:spLocks noChangeArrowheads="1"/>
          </p:cNvSpPr>
          <p:nvPr/>
        </p:nvSpPr>
        <p:spPr bwMode="auto">
          <a:xfrm>
            <a:off x="4724400" y="1171575"/>
            <a:ext cx="4419600" cy="235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lnSpc>
                <a:spcPct val="90000"/>
              </a:lnSpc>
            </a:pPr>
            <a:r>
              <a:rPr lang="en-US" sz="1200"/>
              <a:t>Promote uniform level of safety in developing and maintaining safety standards through a widely recognized government/industry organization </a:t>
            </a:r>
          </a:p>
          <a:p>
            <a:pPr marL="227013" indent="-227013">
              <a:lnSpc>
                <a:spcPct val="90000"/>
              </a:lnSpc>
            </a:pPr>
            <a:r>
              <a:rPr lang="en-US" sz="1200"/>
              <a:t>Optimize FAA resources:</a:t>
            </a:r>
          </a:p>
          <a:p>
            <a:pPr marL="685800" lvl="1" indent="-228600">
              <a:lnSpc>
                <a:spcPct val="90000"/>
              </a:lnSpc>
              <a:spcBef>
                <a:spcPct val="0"/>
              </a:spcBef>
            </a:pPr>
            <a:r>
              <a:rPr lang="en-US" sz="1200"/>
              <a:t>Assess and approve data submittals</a:t>
            </a:r>
          </a:p>
          <a:p>
            <a:pPr marL="685800" lvl="1" indent="-228600">
              <a:lnSpc>
                <a:spcPct val="95000"/>
              </a:lnSpc>
              <a:spcBef>
                <a:spcPct val="0"/>
              </a:spcBef>
            </a:pPr>
            <a:r>
              <a:rPr lang="en-US" sz="1200"/>
              <a:t>Respond to safety issues</a:t>
            </a:r>
          </a:p>
          <a:p>
            <a:pPr marL="685800" lvl="1" indent="-228600">
              <a:lnSpc>
                <a:spcPct val="90000"/>
              </a:lnSpc>
              <a:spcBef>
                <a:spcPct val="0"/>
              </a:spcBef>
            </a:pPr>
            <a:r>
              <a:rPr lang="en-US" sz="1200"/>
              <a:t>Improved confidence in data for decision-making </a:t>
            </a:r>
          </a:p>
          <a:p>
            <a:pPr marL="685800" lvl="1" indent="-228600">
              <a:lnSpc>
                <a:spcPct val="90000"/>
              </a:lnSpc>
              <a:spcBef>
                <a:spcPct val="0"/>
              </a:spcBef>
            </a:pPr>
            <a:r>
              <a:rPr lang="en-US" sz="1200"/>
              <a:t>MMPDS is referenced is practically every certification project involving metallic structure.</a:t>
            </a:r>
          </a:p>
          <a:p>
            <a:pPr marL="227013" indent="-227013">
              <a:lnSpc>
                <a:spcPct val="90000"/>
              </a:lnSpc>
              <a:spcBef>
                <a:spcPct val="0"/>
              </a:spcBef>
            </a:pPr>
            <a:r>
              <a:rPr lang="en-US" sz="1200"/>
              <a:t>Draft AC 20.613</a:t>
            </a:r>
          </a:p>
          <a:p>
            <a:pPr marL="227013" indent="-227013">
              <a:lnSpc>
                <a:spcPct val="90000"/>
              </a:lnSpc>
              <a:spcBef>
                <a:spcPct val="0"/>
              </a:spcBef>
            </a:pPr>
            <a:r>
              <a:rPr lang="en-US" sz="1200"/>
              <a:t>Address new materials and processes</a:t>
            </a:r>
          </a:p>
          <a:p>
            <a:pPr marL="227013" indent="-227013">
              <a:lnSpc>
                <a:spcPct val="90000"/>
              </a:lnSpc>
              <a:spcBef>
                <a:spcPct val="0"/>
              </a:spcBef>
            </a:pPr>
            <a:r>
              <a:rPr lang="en-US" sz="1200" u="sng">
                <a:solidFill>
                  <a:srgbClr val="306AFF"/>
                </a:solidFill>
              </a:rPr>
              <a:t>FAA involvement/leadership means FAA acceptance of published design values (14 CFR 2x.613 compliance)</a:t>
            </a:r>
          </a:p>
        </p:txBody>
      </p:sp>
      <p:sp>
        <p:nvSpPr>
          <p:cNvPr id="13326" name="Rectangle 12"/>
          <p:cNvSpPr>
            <a:spLocks noChangeArrowheads="1"/>
          </p:cNvSpPr>
          <p:nvPr/>
        </p:nvSpPr>
        <p:spPr bwMode="auto">
          <a:xfrm>
            <a:off x="0" y="3733800"/>
            <a:ext cx="4648200" cy="227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ct val="5000"/>
              </a:spcBef>
              <a:spcAft>
                <a:spcPct val="5000"/>
              </a:spcAft>
            </a:pPr>
            <a:r>
              <a:rPr lang="en-US" sz="1200"/>
              <a:t>MMPDS Handbook Revision </a:t>
            </a:r>
          </a:p>
          <a:p>
            <a:pPr marL="742950" lvl="1" indent="-228600">
              <a:spcBef>
                <a:spcPct val="5000"/>
              </a:spcBef>
              <a:spcAft>
                <a:spcPct val="5000"/>
              </a:spcAft>
            </a:pPr>
            <a:r>
              <a:rPr lang="en-US" sz="1200"/>
              <a:t>4 to 5 new design values (e.g. Al-Li 2196 and 2198)</a:t>
            </a:r>
          </a:p>
          <a:p>
            <a:pPr marL="742950" lvl="1" indent="-228600">
              <a:spcBef>
                <a:spcPct val="5000"/>
              </a:spcBef>
              <a:spcAft>
                <a:spcPct val="5000"/>
              </a:spcAft>
            </a:pPr>
            <a:r>
              <a:rPr lang="en-US" sz="1200"/>
              <a:t>Re-evaluation of properties of existing alloys and fastener design allowables</a:t>
            </a:r>
          </a:p>
          <a:p>
            <a:pPr marL="742950" lvl="1" indent="-228600">
              <a:spcBef>
                <a:spcPct val="5000"/>
              </a:spcBef>
              <a:spcAft>
                <a:spcPct val="5000"/>
              </a:spcAft>
            </a:pPr>
            <a:r>
              <a:rPr lang="en-US" sz="1200"/>
              <a:t>Industry generated data</a:t>
            </a:r>
          </a:p>
          <a:p>
            <a:pPr marL="227013" indent="-227013">
              <a:spcBef>
                <a:spcPct val="5000"/>
              </a:spcBef>
              <a:spcAft>
                <a:spcPct val="5000"/>
              </a:spcAft>
            </a:pPr>
            <a:r>
              <a:rPr lang="en-US" sz="1200"/>
              <a:t>Commercial distribution of Handbook and products</a:t>
            </a:r>
          </a:p>
          <a:p>
            <a:pPr marL="742950" lvl="1" indent="-228600">
              <a:spcBef>
                <a:spcPct val="5000"/>
              </a:spcBef>
              <a:spcAft>
                <a:spcPct val="5000"/>
              </a:spcAft>
            </a:pPr>
            <a:r>
              <a:rPr lang="en-US" sz="1200"/>
              <a:t>Electronic databases</a:t>
            </a:r>
          </a:p>
          <a:p>
            <a:pPr marL="742950" lvl="1" indent="-228600">
              <a:spcBef>
                <a:spcPct val="5000"/>
              </a:spcBef>
              <a:spcAft>
                <a:spcPct val="5000"/>
              </a:spcAft>
            </a:pPr>
            <a:r>
              <a:rPr lang="en-US" sz="1200"/>
              <a:t>Website access</a:t>
            </a:r>
          </a:p>
          <a:p>
            <a:pPr marL="227013" indent="-227013">
              <a:spcBef>
                <a:spcPct val="5000"/>
              </a:spcBef>
              <a:spcAft>
                <a:spcPct val="5000"/>
              </a:spcAft>
            </a:pPr>
            <a:r>
              <a:rPr lang="en-US" sz="1200"/>
              <a:t>Guidance, technical information and data:</a:t>
            </a:r>
          </a:p>
          <a:p>
            <a:pPr marL="742950" lvl="1" indent="-228600">
              <a:spcBef>
                <a:spcPct val="5000"/>
              </a:spcBef>
              <a:spcAft>
                <a:spcPct val="5000"/>
              </a:spcAft>
            </a:pPr>
            <a:r>
              <a:rPr lang="en-US" sz="1200"/>
              <a:t>Design allowables that satisfy CFR</a:t>
            </a:r>
          </a:p>
          <a:p>
            <a:pPr marL="742950" lvl="1" indent="-228600">
              <a:spcBef>
                <a:spcPct val="5000"/>
              </a:spcBef>
              <a:spcAft>
                <a:spcPct val="5000"/>
              </a:spcAft>
            </a:pPr>
            <a:r>
              <a:rPr lang="en-US" sz="1200"/>
              <a:t>Standardized/Acceptable statistical methods</a:t>
            </a:r>
          </a:p>
        </p:txBody>
      </p:sp>
      <p:sp>
        <p:nvSpPr>
          <p:cNvPr id="13327" name="Text Box 22"/>
          <p:cNvSpPr txBox="1">
            <a:spLocks noChangeArrowheads="1"/>
          </p:cNvSpPr>
          <p:nvPr/>
        </p:nvSpPr>
        <p:spPr bwMode="auto">
          <a:xfrm>
            <a:off x="4572000" y="4876800"/>
            <a:ext cx="4572000" cy="117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882" tIns="50941" rIns="101882" bIns="50941">
            <a:spAutoFit/>
          </a:bodyPr>
          <a:lstStyle>
            <a:lvl1pPr defTabSz="1019175" eaLnBrk="0" hangingPunct="0">
              <a:defRPr sz="2400">
                <a:solidFill>
                  <a:schemeClr val="tx1"/>
                </a:solidFill>
                <a:latin typeface="Arial" pitchFamily="34" charset="0"/>
              </a:defRPr>
            </a:lvl1pPr>
            <a:lvl2pPr marL="700088" indent="-190500" defTabSz="1019175" eaLnBrk="0" hangingPunct="0">
              <a:defRPr sz="2400">
                <a:solidFill>
                  <a:schemeClr val="tx1"/>
                </a:solidFill>
                <a:latin typeface="Arial" pitchFamily="34" charset="0"/>
              </a:defRPr>
            </a:lvl2pPr>
            <a:lvl3pPr marL="1143000" indent="-228600" defTabSz="1019175" eaLnBrk="0" hangingPunct="0">
              <a:defRPr sz="2400">
                <a:solidFill>
                  <a:schemeClr val="tx1"/>
                </a:solidFill>
                <a:latin typeface="Arial" pitchFamily="34" charset="0"/>
              </a:defRPr>
            </a:lvl3pPr>
            <a:lvl4pPr marL="1600200" indent="-228600" defTabSz="1019175" eaLnBrk="0" hangingPunct="0">
              <a:defRPr sz="2400">
                <a:solidFill>
                  <a:schemeClr val="tx1"/>
                </a:solidFill>
                <a:latin typeface="Arial" pitchFamily="34" charset="0"/>
              </a:defRPr>
            </a:lvl4pPr>
            <a:lvl5pPr marL="2057400" indent="-228600" defTabSz="1019175" eaLnBrk="0" hangingPunct="0">
              <a:defRPr sz="2400">
                <a:solidFill>
                  <a:schemeClr val="tx1"/>
                </a:solidFill>
                <a:latin typeface="Arial" pitchFamily="34" charset="0"/>
              </a:defRPr>
            </a:lvl5pPr>
            <a:lvl6pPr marL="2514600" indent="-228600" defTabSz="1019175" eaLnBrk="0" fontAlgn="base" hangingPunct="0">
              <a:spcBef>
                <a:spcPct val="50000"/>
              </a:spcBef>
              <a:spcAft>
                <a:spcPct val="0"/>
              </a:spcAft>
              <a:buChar char="•"/>
              <a:defRPr sz="2400">
                <a:solidFill>
                  <a:schemeClr val="tx1"/>
                </a:solidFill>
                <a:latin typeface="Arial" pitchFamily="34" charset="0"/>
              </a:defRPr>
            </a:lvl6pPr>
            <a:lvl7pPr marL="2971800" indent="-228600" defTabSz="1019175" eaLnBrk="0" fontAlgn="base" hangingPunct="0">
              <a:spcBef>
                <a:spcPct val="50000"/>
              </a:spcBef>
              <a:spcAft>
                <a:spcPct val="0"/>
              </a:spcAft>
              <a:buChar char="•"/>
              <a:defRPr sz="2400">
                <a:solidFill>
                  <a:schemeClr val="tx1"/>
                </a:solidFill>
                <a:latin typeface="Arial" pitchFamily="34" charset="0"/>
              </a:defRPr>
            </a:lvl7pPr>
            <a:lvl8pPr marL="3429000" indent="-228600" defTabSz="1019175" eaLnBrk="0" fontAlgn="base" hangingPunct="0">
              <a:spcBef>
                <a:spcPct val="50000"/>
              </a:spcBef>
              <a:spcAft>
                <a:spcPct val="0"/>
              </a:spcAft>
              <a:buChar char="•"/>
              <a:defRPr sz="2400">
                <a:solidFill>
                  <a:schemeClr val="tx1"/>
                </a:solidFill>
                <a:latin typeface="Arial" pitchFamily="34" charset="0"/>
              </a:defRPr>
            </a:lvl8pPr>
            <a:lvl9pPr marL="3886200" indent="-228600" defTabSz="1019175"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300">
                <a:solidFill>
                  <a:srgbClr val="306AFF"/>
                </a:solidFill>
              </a:rPr>
              <a:t>Anticipate Continued External Funding Sources (FY14): </a:t>
            </a:r>
          </a:p>
          <a:p>
            <a:pPr lvl="1" eaLnBrk="1" hangingPunct="1">
              <a:spcBef>
                <a:spcPct val="0"/>
              </a:spcBef>
            </a:pPr>
            <a:r>
              <a:rPr lang="en-US" sz="1100">
                <a:solidFill>
                  <a:srgbClr val="306AFF"/>
                </a:solidFill>
              </a:rPr>
              <a:t>Industry Steering Group (+$200K)</a:t>
            </a:r>
          </a:p>
          <a:p>
            <a:pPr lvl="1" eaLnBrk="1" hangingPunct="1">
              <a:spcBef>
                <a:spcPct val="0"/>
              </a:spcBef>
            </a:pPr>
            <a:r>
              <a:rPr lang="en-US" sz="1100">
                <a:solidFill>
                  <a:srgbClr val="306AFF"/>
                </a:solidFill>
              </a:rPr>
              <a:t>Commercialization ($90K) </a:t>
            </a:r>
          </a:p>
          <a:p>
            <a:pPr lvl="1" eaLnBrk="1" hangingPunct="1">
              <a:spcBef>
                <a:spcPct val="0"/>
              </a:spcBef>
            </a:pPr>
            <a:r>
              <a:rPr lang="en-US" sz="1100">
                <a:solidFill>
                  <a:srgbClr val="306AFF"/>
                </a:solidFill>
              </a:rPr>
              <a:t>Government Steering Group ($55K Navy)</a:t>
            </a:r>
          </a:p>
          <a:p>
            <a:pPr lvl="1" eaLnBrk="1" hangingPunct="1">
              <a:spcBef>
                <a:spcPct val="0"/>
              </a:spcBef>
              <a:buFontTx/>
              <a:buNone/>
            </a:pPr>
            <a:endParaRPr lang="en-US" sz="1100">
              <a:solidFill>
                <a:srgbClr val="306AFF"/>
              </a:solidFill>
            </a:endParaRPr>
          </a:p>
          <a:p>
            <a:pPr eaLnBrk="1" hangingPunct="1">
              <a:spcBef>
                <a:spcPct val="0"/>
              </a:spcBef>
              <a:buFontTx/>
              <a:buNone/>
            </a:pPr>
            <a:r>
              <a:rPr lang="en-US" sz="1300">
                <a:solidFill>
                  <a:srgbClr val="306AFF"/>
                </a:solidFill>
              </a:rPr>
              <a:t> 60-70% funded by Industry and other gov’t resources</a:t>
            </a:r>
          </a:p>
        </p:txBody>
      </p:sp>
      <p:graphicFrame>
        <p:nvGraphicFramePr>
          <p:cNvPr id="18" name="Group 80"/>
          <p:cNvGraphicFramePr>
            <a:graphicFrameLocks noGrp="1"/>
          </p:cNvGraphicFramePr>
          <p:nvPr>
            <p:extLst>
              <p:ext uri="{D42A27DB-BD31-4B8C-83A1-F6EECF244321}">
                <p14:modId xmlns:p14="http://schemas.microsoft.com/office/powerpoint/2010/main" val="1588657997"/>
              </p:ext>
            </p:extLst>
          </p:nvPr>
        </p:nvGraphicFramePr>
        <p:xfrm>
          <a:off x="4876800" y="4006850"/>
          <a:ext cx="3592513" cy="793750"/>
        </p:xfrm>
        <a:graphic>
          <a:graphicData uri="http://schemas.openxmlformats.org/drawingml/2006/table">
            <a:tbl>
              <a:tblPr/>
              <a:tblGrid>
                <a:gridCol w="719138"/>
                <a:gridCol w="717550"/>
                <a:gridCol w="719137"/>
                <a:gridCol w="717550"/>
                <a:gridCol w="719138"/>
              </a:tblGrid>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FY14</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FY15</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FY16</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FY17</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FY18</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$125K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TBD</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$125K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$125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$125K</a:t>
                      </a:r>
                      <a:endParaRPr kumimoji="0" lang="en-US" sz="1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48" name="Up Arrow 3"/>
          <p:cNvSpPr>
            <a:spLocks noChangeArrowheads="1"/>
          </p:cNvSpPr>
          <p:nvPr/>
        </p:nvSpPr>
        <p:spPr bwMode="auto">
          <a:xfrm>
            <a:off x="7543800" y="5105400"/>
            <a:ext cx="76200" cy="153988"/>
          </a:xfrm>
          <a:prstGeom prst="upArrow">
            <a:avLst>
              <a:gd name="adj1" fmla="val 50000"/>
              <a:gd name="adj2" fmla="val 50053"/>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9"/>
          <p:cNvSpPr>
            <a:spLocks noGrp="1" noChangeArrowheads="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588C05E6-3375-4C4E-8B18-740287975501}" type="slidenum">
              <a:rPr lang="en-US" sz="1400" smtClean="0">
                <a:solidFill>
                  <a:schemeClr val="bg1"/>
                </a:solidFill>
              </a:rPr>
              <a:pPr eaLnBrk="1" hangingPunct="1"/>
              <a:t>13</a:t>
            </a:fld>
            <a:endParaRPr lang="en-US" sz="1400" smtClean="0">
              <a:solidFill>
                <a:schemeClr val="bg1"/>
              </a:solidFill>
            </a:endParaRPr>
          </a:p>
        </p:txBody>
      </p:sp>
      <p:sp>
        <p:nvSpPr>
          <p:cNvPr id="14339" name="Slide Number Placeholder 3"/>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r" eaLnBrk="1" hangingPunct="1">
              <a:spcBef>
                <a:spcPct val="0"/>
              </a:spcBef>
              <a:buFontTx/>
              <a:buNone/>
            </a:pPr>
            <a:fld id="{ADA27E7C-836C-4187-ACE3-A9EDF0392C8E}" type="slidenum">
              <a:rPr lang="en-US" sz="1400">
                <a:solidFill>
                  <a:schemeClr val="bg1"/>
                </a:solidFill>
              </a:rPr>
              <a:pPr algn="r" eaLnBrk="1" hangingPunct="1">
                <a:spcBef>
                  <a:spcPct val="0"/>
                </a:spcBef>
                <a:buFontTx/>
                <a:buNone/>
              </a:pPr>
              <a:t>13</a:t>
            </a:fld>
            <a:endParaRPr lang="en-US" sz="1400">
              <a:solidFill>
                <a:schemeClr val="bg1"/>
              </a:solidFill>
            </a:endParaRPr>
          </a:p>
        </p:txBody>
      </p:sp>
      <p:sp>
        <p:nvSpPr>
          <p:cNvPr id="14340" name="Rectangle 2"/>
          <p:cNvSpPr>
            <a:spLocks noGrp="1" noChangeArrowheads="1"/>
          </p:cNvSpPr>
          <p:nvPr>
            <p:ph type="title"/>
          </p:nvPr>
        </p:nvSpPr>
        <p:spPr>
          <a:xfrm>
            <a:off x="0" y="0"/>
            <a:ext cx="8839200" cy="914400"/>
          </a:xfrm>
          <a:noFill/>
        </p:spPr>
        <p:txBody>
          <a:bodyPr/>
          <a:lstStyle/>
          <a:p>
            <a:pPr algn="ctr" eaLnBrk="1" hangingPunct="1"/>
            <a:r>
              <a:rPr lang="en-US" sz="2800" smtClean="0"/>
              <a:t>Durability and Damage Tolerance Issues for Emerging Technologies (A11E.SIM.5)</a:t>
            </a:r>
          </a:p>
        </p:txBody>
      </p:sp>
      <p:sp>
        <p:nvSpPr>
          <p:cNvPr id="14341" name="Rectangle 3"/>
          <p:cNvSpPr>
            <a:spLocks noChangeArrowheads="1"/>
          </p:cNvSpPr>
          <p:nvPr/>
        </p:nvSpPr>
        <p:spPr bwMode="auto">
          <a:xfrm>
            <a:off x="228600" y="3349625"/>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Outputs</a:t>
            </a:r>
            <a:endParaRPr lang="en-US" sz="1400" b="1" u="sng"/>
          </a:p>
        </p:txBody>
      </p:sp>
      <p:sp>
        <p:nvSpPr>
          <p:cNvPr id="14342" name="Rectangle 4"/>
          <p:cNvSpPr>
            <a:spLocks noChangeArrowheads="1"/>
          </p:cNvSpPr>
          <p:nvPr/>
        </p:nvSpPr>
        <p:spPr bwMode="auto">
          <a:xfrm>
            <a:off x="4724400" y="739775"/>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Outcomes and Implementation</a:t>
            </a:r>
          </a:p>
        </p:txBody>
      </p:sp>
      <p:sp>
        <p:nvSpPr>
          <p:cNvPr id="14343" name="Rectangle 5"/>
          <p:cNvSpPr>
            <a:spLocks noChangeArrowheads="1"/>
          </p:cNvSpPr>
          <p:nvPr/>
        </p:nvSpPr>
        <p:spPr bwMode="auto">
          <a:xfrm>
            <a:off x="152400" y="739775"/>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Research Requirement</a:t>
            </a:r>
            <a:endParaRPr lang="en-US" sz="1200" u="sng"/>
          </a:p>
        </p:txBody>
      </p:sp>
      <p:sp>
        <p:nvSpPr>
          <p:cNvPr id="14344" name="Rectangle 6"/>
          <p:cNvSpPr>
            <a:spLocks noChangeArrowheads="1"/>
          </p:cNvSpPr>
          <p:nvPr/>
        </p:nvSpPr>
        <p:spPr bwMode="auto">
          <a:xfrm>
            <a:off x="4800600" y="34163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 Year Funding Requirements</a:t>
            </a:r>
            <a:r>
              <a:rPr lang="en-US" sz="1800"/>
              <a:t> </a:t>
            </a:r>
            <a:endParaRPr lang="en-US" sz="1800" b="1"/>
          </a:p>
        </p:txBody>
      </p:sp>
      <p:sp>
        <p:nvSpPr>
          <p:cNvPr id="14345" name="Line 7"/>
          <p:cNvSpPr>
            <a:spLocks noChangeShapeType="1"/>
          </p:cNvSpPr>
          <p:nvPr/>
        </p:nvSpPr>
        <p:spPr bwMode="auto">
          <a:xfrm>
            <a:off x="46482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6" name="Line 8"/>
          <p:cNvSpPr>
            <a:spLocks noChangeShapeType="1"/>
          </p:cNvSpPr>
          <p:nvPr/>
        </p:nvSpPr>
        <p:spPr bwMode="auto">
          <a:xfrm>
            <a:off x="0" y="34178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7"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4348" name="Rectangle 10"/>
          <p:cNvSpPr>
            <a:spLocks noChangeArrowheads="1"/>
          </p:cNvSpPr>
          <p:nvPr/>
        </p:nvSpPr>
        <p:spPr bwMode="auto">
          <a:xfrm>
            <a:off x="-76200" y="1058863"/>
            <a:ext cx="4778375" cy="2328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ts val="200"/>
              </a:spcBef>
              <a:spcAft>
                <a:spcPts val="200"/>
              </a:spcAft>
            </a:pPr>
            <a:r>
              <a:rPr lang="en-US" sz="1200" u="sng" dirty="0"/>
              <a:t>Description</a:t>
            </a:r>
            <a:r>
              <a:rPr lang="en-US" sz="1200" dirty="0"/>
              <a:t>:   Address certification and continued airworthiness issues arising from the use of emerging technologies including advanced materials, construction and repair methods, and production and health monitoring technologies </a:t>
            </a:r>
          </a:p>
          <a:p>
            <a:pPr marL="227013" indent="-227013">
              <a:spcBef>
                <a:spcPts val="200"/>
              </a:spcBef>
              <a:spcAft>
                <a:spcPts val="200"/>
              </a:spcAft>
            </a:pPr>
            <a:r>
              <a:rPr lang="en-US" sz="1200" u="sng" dirty="0"/>
              <a:t>What is research question</a:t>
            </a:r>
            <a:r>
              <a:rPr lang="en-US" sz="1200" dirty="0"/>
              <a:t>:  What is the durability and damage tolerance performance of emerging technologies</a:t>
            </a:r>
          </a:p>
          <a:p>
            <a:pPr marL="227013" indent="-227013">
              <a:spcBef>
                <a:spcPts val="200"/>
              </a:spcBef>
              <a:spcAft>
                <a:spcPts val="200"/>
              </a:spcAft>
            </a:pPr>
            <a:r>
              <a:rPr lang="en-US" sz="1200" u="sng" dirty="0"/>
              <a:t>How is requirement answering question</a:t>
            </a:r>
            <a:r>
              <a:rPr lang="en-US" sz="1200" dirty="0"/>
              <a:t>: Leverage resources to generate fracture and fatigue data to ensure safe implementation of emerging technologies in aircraft products</a:t>
            </a:r>
          </a:p>
          <a:p>
            <a:pPr marL="227013" indent="-227013">
              <a:spcBef>
                <a:spcPts val="200"/>
              </a:spcBef>
              <a:spcAft>
                <a:spcPts val="200"/>
              </a:spcAft>
            </a:pPr>
            <a:r>
              <a:rPr lang="en-US" sz="1200" u="sng" dirty="0"/>
              <a:t>Sponsor POC</a:t>
            </a:r>
            <a:r>
              <a:rPr lang="en-US" sz="1200" dirty="0"/>
              <a:t>:  Ian Won and Mark </a:t>
            </a:r>
            <a:r>
              <a:rPr lang="en-US" sz="1200" dirty="0" err="1"/>
              <a:t>Freisthler</a:t>
            </a:r>
            <a:r>
              <a:rPr lang="en-US" sz="1200" dirty="0"/>
              <a:t> (ANM-115)</a:t>
            </a:r>
          </a:p>
          <a:p>
            <a:pPr marL="227013" indent="-227013">
              <a:spcBef>
                <a:spcPts val="200"/>
              </a:spcBef>
              <a:spcAft>
                <a:spcPts val="200"/>
              </a:spcAft>
            </a:pPr>
            <a:r>
              <a:rPr lang="en-US" sz="1100" u="sng" dirty="0"/>
              <a:t>Performer POC</a:t>
            </a:r>
            <a:r>
              <a:rPr lang="en-US" sz="1200" dirty="0"/>
              <a:t>: </a:t>
            </a:r>
            <a:r>
              <a:rPr lang="en-US" sz="1000" dirty="0"/>
              <a:t>John Bakuckas </a:t>
            </a:r>
            <a:r>
              <a:rPr lang="en-US" sz="900" dirty="0"/>
              <a:t>(ANG-E281)  </a:t>
            </a:r>
            <a:r>
              <a:rPr lang="en-US" sz="1000" dirty="0"/>
              <a:t>and Paul </a:t>
            </a:r>
            <a:r>
              <a:rPr lang="en-US" sz="1000" dirty="0" err="1"/>
              <a:t>Swindell</a:t>
            </a:r>
            <a:r>
              <a:rPr lang="en-US" sz="1000" dirty="0"/>
              <a:t> </a:t>
            </a:r>
            <a:r>
              <a:rPr lang="en-US" sz="1200" dirty="0"/>
              <a:t>(</a:t>
            </a:r>
            <a:r>
              <a:rPr lang="en-US" sz="900" dirty="0"/>
              <a:t>ANG-E282)</a:t>
            </a:r>
          </a:p>
        </p:txBody>
      </p:sp>
      <p:sp>
        <p:nvSpPr>
          <p:cNvPr id="14349" name="Rectangle 11"/>
          <p:cNvSpPr>
            <a:spLocks noChangeArrowheads="1"/>
          </p:cNvSpPr>
          <p:nvPr/>
        </p:nvSpPr>
        <p:spPr bwMode="auto">
          <a:xfrm>
            <a:off x="4648200" y="1149350"/>
            <a:ext cx="4343400" cy="230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lnSpc>
                <a:spcPct val="90000"/>
              </a:lnSpc>
              <a:spcBef>
                <a:spcPct val="10000"/>
              </a:spcBef>
              <a:spcAft>
                <a:spcPct val="20000"/>
              </a:spcAft>
            </a:pPr>
            <a:r>
              <a:rPr lang="en-US" sz="1200" dirty="0"/>
              <a:t>Ensure safe and efficient implementation of new technologies in new aircraft products (e.g., Bombardier C-series, Lear Jet)</a:t>
            </a:r>
          </a:p>
          <a:p>
            <a:pPr marL="227013" indent="-227013">
              <a:lnSpc>
                <a:spcPct val="90000"/>
              </a:lnSpc>
              <a:spcBef>
                <a:spcPct val="10000"/>
              </a:spcBef>
              <a:spcAft>
                <a:spcPct val="20000"/>
              </a:spcAft>
            </a:pPr>
            <a:r>
              <a:rPr lang="en-US" sz="1200" dirty="0"/>
              <a:t>Enable the use of new technologies that improve operational safety, ensure continued airworthiness, and prevent and mitigate </a:t>
            </a:r>
            <a:r>
              <a:rPr lang="en-US" sz="1200" dirty="0" smtClean="0"/>
              <a:t>accidents (incl. SHM)</a:t>
            </a:r>
            <a:endParaRPr lang="en-US" sz="1200" dirty="0"/>
          </a:p>
          <a:p>
            <a:pPr marL="227013" indent="-227013">
              <a:lnSpc>
                <a:spcPct val="90000"/>
              </a:lnSpc>
              <a:spcBef>
                <a:spcPct val="10000"/>
              </a:spcBef>
              <a:spcAft>
                <a:spcPct val="20000"/>
              </a:spcAft>
            </a:pPr>
            <a:r>
              <a:rPr lang="en-US" sz="1200" dirty="0"/>
              <a:t>Final reports, data, analytical tools, and guidance material that support Aircraft Certification, Continued Airworthiness, and Education and Training</a:t>
            </a:r>
          </a:p>
          <a:p>
            <a:pPr marL="227013" indent="-227013">
              <a:lnSpc>
                <a:spcPct val="90000"/>
              </a:lnSpc>
              <a:spcBef>
                <a:spcPct val="10000"/>
              </a:spcBef>
              <a:spcAft>
                <a:spcPct val="20000"/>
              </a:spcAft>
            </a:pPr>
            <a:r>
              <a:rPr lang="en-US" sz="1200" dirty="0"/>
              <a:t>Provide technical information supporting the development of policy memos and other rulemaking activities</a:t>
            </a:r>
          </a:p>
          <a:p>
            <a:pPr marL="227013" indent="-227013">
              <a:lnSpc>
                <a:spcPct val="90000"/>
              </a:lnSpc>
              <a:spcBef>
                <a:spcPct val="10000"/>
              </a:spcBef>
              <a:spcAft>
                <a:spcPct val="20000"/>
              </a:spcAft>
            </a:pPr>
            <a:r>
              <a:rPr lang="en-US" sz="1200" dirty="0">
                <a:solidFill>
                  <a:srgbClr val="306AFF"/>
                </a:solidFill>
              </a:rPr>
              <a:t>Implementation - MMPDS</a:t>
            </a:r>
            <a:endParaRPr lang="en-US" sz="1400" dirty="0">
              <a:solidFill>
                <a:srgbClr val="306AFF"/>
              </a:solidFill>
            </a:endParaRPr>
          </a:p>
        </p:txBody>
      </p:sp>
      <p:sp>
        <p:nvSpPr>
          <p:cNvPr id="14350" name="Rectangle 12"/>
          <p:cNvSpPr>
            <a:spLocks noChangeArrowheads="1"/>
          </p:cNvSpPr>
          <p:nvPr/>
        </p:nvSpPr>
        <p:spPr bwMode="auto">
          <a:xfrm>
            <a:off x="0" y="3636963"/>
            <a:ext cx="4702175" cy="2478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3038" indent="-173038">
              <a:spcBef>
                <a:spcPct val="10000"/>
              </a:spcBef>
              <a:spcAft>
                <a:spcPct val="15000"/>
              </a:spcAft>
            </a:pPr>
            <a:r>
              <a:rPr lang="en-US" sz="1000"/>
              <a:t>Data to allow FAA to assess relevance of existing regulations and to adjust regulatory guidance to preserve current aviation safety standards:</a:t>
            </a:r>
          </a:p>
          <a:p>
            <a:pPr marL="173038" indent="-173038">
              <a:spcBef>
                <a:spcPct val="10000"/>
              </a:spcBef>
              <a:spcAft>
                <a:spcPct val="15000"/>
              </a:spcAft>
            </a:pPr>
            <a:r>
              <a:rPr lang="en-US" sz="1000"/>
              <a:t>FY14, Develop technical data to assess the application of advanced aluminum-lithium alloys for aircraft primary structure </a:t>
            </a:r>
          </a:p>
          <a:p>
            <a:pPr marL="173038" indent="-173038">
              <a:spcBef>
                <a:spcPct val="10000"/>
              </a:spcBef>
              <a:spcAft>
                <a:spcPct val="15000"/>
              </a:spcAft>
            </a:pPr>
            <a:r>
              <a:rPr lang="en-US" sz="1000"/>
              <a:t>FY15-FY16, In partnership with Boeing, develop capabilities for full-scale testing of wing structure</a:t>
            </a:r>
          </a:p>
          <a:p>
            <a:pPr marL="173038" indent="-173038">
              <a:spcBef>
                <a:spcPct val="10000"/>
              </a:spcBef>
              <a:spcAft>
                <a:spcPct val="15000"/>
              </a:spcAft>
            </a:pPr>
            <a:r>
              <a:rPr lang="en-US" sz="1000"/>
              <a:t>FY16, Develop technical data to assess the fatigue and environmental durability of bonded repairs to metallic structure</a:t>
            </a:r>
          </a:p>
          <a:p>
            <a:pPr marL="173038" indent="-173038">
              <a:spcBef>
                <a:spcPct val="10000"/>
              </a:spcBef>
              <a:spcAft>
                <a:spcPct val="15000"/>
              </a:spcAft>
            </a:pPr>
            <a:r>
              <a:rPr lang="en-US" sz="1000"/>
              <a:t>FY16, Complete proof-of-concept structural health monitoring (SHM) certification project</a:t>
            </a:r>
          </a:p>
          <a:p>
            <a:pPr marL="173038" indent="-173038">
              <a:spcBef>
                <a:spcPct val="10000"/>
              </a:spcBef>
              <a:spcAft>
                <a:spcPct val="15000"/>
              </a:spcAft>
            </a:pPr>
            <a:r>
              <a:rPr lang="en-US" sz="1000"/>
              <a:t>FY17, Develop property standards for emerging process intensive materials</a:t>
            </a:r>
          </a:p>
          <a:p>
            <a:pPr marL="173038" indent="-173038">
              <a:spcBef>
                <a:spcPct val="10000"/>
              </a:spcBef>
              <a:spcAft>
                <a:spcPct val="15000"/>
              </a:spcAft>
            </a:pPr>
            <a:r>
              <a:rPr lang="en-US" sz="1000"/>
              <a:t>FY18, Conduct test on an advanced metallic fuselage structure to access durability and damage tolerance of emerging technologies including unitized welded structure, new metallic alloys, and hybrid  bonded construction. </a:t>
            </a:r>
          </a:p>
        </p:txBody>
      </p:sp>
      <p:sp>
        <p:nvSpPr>
          <p:cNvPr id="15375" name="Text Box 22"/>
          <p:cNvSpPr txBox="1">
            <a:spLocks noChangeArrowheads="1"/>
          </p:cNvSpPr>
          <p:nvPr/>
        </p:nvSpPr>
        <p:spPr bwMode="auto">
          <a:xfrm>
            <a:off x="4800600" y="4651375"/>
            <a:ext cx="43434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882" tIns="50941" rIns="101882" bIns="50941">
            <a:spAutoFit/>
          </a:bodyPr>
          <a:lstStyle>
            <a:lvl1pPr defTabSz="1019175" eaLnBrk="0" hangingPunct="0">
              <a:defRPr sz="2400">
                <a:solidFill>
                  <a:schemeClr val="tx1"/>
                </a:solidFill>
                <a:latin typeface="Arial" pitchFamily="34" charset="0"/>
              </a:defRPr>
            </a:lvl1pPr>
            <a:lvl2pPr marL="700088" indent="-190500" defTabSz="1019175" eaLnBrk="0" hangingPunct="0">
              <a:defRPr sz="2400">
                <a:solidFill>
                  <a:schemeClr val="tx1"/>
                </a:solidFill>
                <a:latin typeface="Arial" pitchFamily="34" charset="0"/>
              </a:defRPr>
            </a:lvl2pPr>
            <a:lvl3pPr marL="1143000" indent="-228600" defTabSz="1019175" eaLnBrk="0" hangingPunct="0">
              <a:defRPr sz="2400">
                <a:solidFill>
                  <a:schemeClr val="tx1"/>
                </a:solidFill>
                <a:latin typeface="Arial" pitchFamily="34" charset="0"/>
              </a:defRPr>
            </a:lvl3pPr>
            <a:lvl4pPr marL="1600200" indent="-228600" defTabSz="1019175" eaLnBrk="0" hangingPunct="0">
              <a:defRPr sz="2400">
                <a:solidFill>
                  <a:schemeClr val="tx1"/>
                </a:solidFill>
                <a:latin typeface="Arial" pitchFamily="34" charset="0"/>
              </a:defRPr>
            </a:lvl4pPr>
            <a:lvl5pPr marL="2057400" indent="-228600" defTabSz="1019175" eaLnBrk="0" hangingPunct="0">
              <a:defRPr sz="2400">
                <a:solidFill>
                  <a:schemeClr val="tx1"/>
                </a:solidFill>
                <a:latin typeface="Arial" pitchFamily="34" charset="0"/>
              </a:defRPr>
            </a:lvl5pPr>
            <a:lvl6pPr marL="2514600" indent="-228600" defTabSz="1019175" eaLnBrk="0" fontAlgn="base" hangingPunct="0">
              <a:spcBef>
                <a:spcPct val="50000"/>
              </a:spcBef>
              <a:spcAft>
                <a:spcPct val="0"/>
              </a:spcAft>
              <a:buChar char="•"/>
              <a:defRPr sz="2400">
                <a:solidFill>
                  <a:schemeClr val="tx1"/>
                </a:solidFill>
                <a:latin typeface="Arial" pitchFamily="34" charset="0"/>
              </a:defRPr>
            </a:lvl6pPr>
            <a:lvl7pPr marL="2971800" indent="-228600" defTabSz="1019175" eaLnBrk="0" fontAlgn="base" hangingPunct="0">
              <a:spcBef>
                <a:spcPct val="50000"/>
              </a:spcBef>
              <a:spcAft>
                <a:spcPct val="0"/>
              </a:spcAft>
              <a:buChar char="•"/>
              <a:defRPr sz="2400">
                <a:solidFill>
                  <a:schemeClr val="tx1"/>
                </a:solidFill>
                <a:latin typeface="Arial" pitchFamily="34" charset="0"/>
              </a:defRPr>
            </a:lvl7pPr>
            <a:lvl8pPr marL="3429000" indent="-228600" defTabSz="1019175" eaLnBrk="0" fontAlgn="base" hangingPunct="0">
              <a:spcBef>
                <a:spcPct val="50000"/>
              </a:spcBef>
              <a:spcAft>
                <a:spcPct val="0"/>
              </a:spcAft>
              <a:buChar char="•"/>
              <a:defRPr sz="2400">
                <a:solidFill>
                  <a:schemeClr val="tx1"/>
                </a:solidFill>
                <a:latin typeface="Arial" pitchFamily="34" charset="0"/>
              </a:defRPr>
            </a:lvl8pPr>
            <a:lvl9pPr marL="3886200" indent="-228600" defTabSz="1019175"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defRPr/>
            </a:pPr>
            <a:r>
              <a:rPr lang="en-US" sz="1100" dirty="0" smtClean="0">
                <a:solidFill>
                  <a:srgbClr val="306AFF"/>
                </a:solidFill>
              </a:rPr>
              <a:t>Anticipate </a:t>
            </a:r>
            <a:r>
              <a:rPr lang="en-US" sz="1100" b="1" dirty="0" smtClean="0">
                <a:solidFill>
                  <a:srgbClr val="306AFF"/>
                </a:solidFill>
              </a:rPr>
              <a:t>Continued</a:t>
            </a:r>
            <a:r>
              <a:rPr lang="en-US" sz="1100" dirty="0" smtClean="0">
                <a:solidFill>
                  <a:srgbClr val="306AFF"/>
                </a:solidFill>
              </a:rPr>
              <a:t> External Cost-Share: </a:t>
            </a:r>
          </a:p>
          <a:p>
            <a:pPr lvl="1" eaLnBrk="1" hangingPunct="1">
              <a:spcBef>
                <a:spcPct val="0"/>
              </a:spcBef>
              <a:defRPr/>
            </a:pPr>
            <a:r>
              <a:rPr lang="en-US" sz="1050" dirty="0" smtClean="0">
                <a:solidFill>
                  <a:srgbClr val="306AFF"/>
                </a:solidFill>
              </a:rPr>
              <a:t>Boeing (350K in FY14) </a:t>
            </a:r>
            <a:r>
              <a:rPr lang="en-US" sz="1050" dirty="0" smtClean="0">
                <a:solidFill>
                  <a:srgbClr val="000000"/>
                </a:solidFill>
                <a:hlinkClick r:id="rId3" action="ppaction://hlinksldjump"/>
              </a:rPr>
              <a:t>(Bonded Repairs)</a:t>
            </a:r>
            <a:endParaRPr lang="en-US" sz="1050" dirty="0" smtClean="0">
              <a:solidFill>
                <a:srgbClr val="000000"/>
              </a:solidFill>
            </a:endParaRPr>
          </a:p>
          <a:p>
            <a:pPr lvl="1" eaLnBrk="1" hangingPunct="1">
              <a:spcBef>
                <a:spcPct val="0"/>
              </a:spcBef>
              <a:defRPr/>
            </a:pPr>
            <a:r>
              <a:rPr lang="en-US" sz="1050" dirty="0" smtClean="0">
                <a:solidFill>
                  <a:srgbClr val="306AFF"/>
                </a:solidFill>
              </a:rPr>
              <a:t>Bombardier and Alcan (Al-Li)</a:t>
            </a:r>
          </a:p>
          <a:p>
            <a:pPr lvl="1" eaLnBrk="1" hangingPunct="1">
              <a:spcBef>
                <a:spcPct val="0"/>
              </a:spcBef>
              <a:defRPr/>
            </a:pPr>
            <a:r>
              <a:rPr lang="en-US" sz="1050" dirty="0" smtClean="0">
                <a:solidFill>
                  <a:srgbClr val="306AFF"/>
                </a:solidFill>
              </a:rPr>
              <a:t>NASA (Al-Li and Emerging Materials)</a:t>
            </a:r>
          </a:p>
          <a:p>
            <a:pPr lvl="1" eaLnBrk="1" hangingPunct="1">
              <a:spcBef>
                <a:spcPct val="0"/>
              </a:spcBef>
              <a:defRPr/>
            </a:pPr>
            <a:r>
              <a:rPr lang="en-US" sz="1050" dirty="0" smtClean="0">
                <a:solidFill>
                  <a:srgbClr val="306AFF"/>
                </a:solidFill>
              </a:rPr>
              <a:t>Delta Air Lines (SHM)</a:t>
            </a:r>
          </a:p>
          <a:p>
            <a:pPr lvl="1" eaLnBrk="1" hangingPunct="1">
              <a:spcBef>
                <a:spcPct val="0"/>
              </a:spcBef>
              <a:defRPr/>
            </a:pPr>
            <a:r>
              <a:rPr lang="en-US" sz="1050" dirty="0" smtClean="0">
                <a:solidFill>
                  <a:srgbClr val="306AFF"/>
                </a:solidFill>
              </a:rPr>
              <a:t>Alcoa (Advanced metallic fuselage)</a:t>
            </a:r>
          </a:p>
        </p:txBody>
      </p:sp>
      <p:sp>
        <p:nvSpPr>
          <p:cNvPr id="14352" name="Rectangle 15"/>
          <p:cNvSpPr>
            <a:spLocks noChangeArrowheads="1"/>
          </p:cNvSpPr>
          <p:nvPr/>
        </p:nvSpPr>
        <p:spPr bwMode="auto">
          <a:xfrm>
            <a:off x="4681538" y="5692775"/>
            <a:ext cx="43211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100">
                <a:solidFill>
                  <a:srgbClr val="306AFF"/>
                </a:solidFill>
              </a:rPr>
              <a:t>Note:  FASTER Lab and FAA-Drexel Fellowship Cost Included</a:t>
            </a:r>
          </a:p>
        </p:txBody>
      </p:sp>
      <p:graphicFrame>
        <p:nvGraphicFramePr>
          <p:cNvPr id="18" name="Group 80"/>
          <p:cNvGraphicFramePr>
            <a:graphicFrameLocks noGrp="1"/>
          </p:cNvGraphicFramePr>
          <p:nvPr>
            <p:extLst>
              <p:ext uri="{D42A27DB-BD31-4B8C-83A1-F6EECF244321}">
                <p14:modId xmlns:p14="http://schemas.microsoft.com/office/powerpoint/2010/main" val="2187809829"/>
              </p:ext>
            </p:extLst>
          </p:nvPr>
        </p:nvGraphicFramePr>
        <p:xfrm>
          <a:off x="5029200" y="3854450"/>
          <a:ext cx="3702050" cy="793750"/>
        </p:xfrm>
        <a:graphic>
          <a:graphicData uri="http://schemas.openxmlformats.org/drawingml/2006/table">
            <a:tbl>
              <a:tblPr/>
              <a:tblGrid>
                <a:gridCol w="741065"/>
                <a:gridCol w="739428"/>
                <a:gridCol w="741064"/>
                <a:gridCol w="739428"/>
                <a:gridCol w="741065"/>
              </a:tblGrid>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FY14*</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FY15</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FY16</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FY17</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FY18</a:t>
                      </a:r>
                      <a:endParaRPr kumimoji="0" lang="en-US" sz="24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$1050K</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rPr>
                        <a:t>TBD</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$1435K</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rPr>
                        <a:t>$TBD</a:t>
                      </a: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$TBD</a:t>
                      </a:r>
                      <a:endParaRPr kumimoji="0" lang="en-US" sz="1200" b="0" i="0" u="none" strike="noStrike" cap="none" normalizeH="0" baseline="0" dirty="0" smtClean="0">
                        <a:ln>
                          <a:noFill/>
                        </a:ln>
                        <a:solidFill>
                          <a:schemeClr val="tx1"/>
                        </a:solidFill>
                        <a:effectLst/>
                        <a:latin typeface="Arial" pitchFamily="34" charset="0"/>
                      </a:endParaRPr>
                    </a:p>
                  </a:txBody>
                  <a:tcPr marL="91460" marR="9146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Grp="1" noChangeArrowheads="1"/>
          </p:cNvSpPr>
          <p:nvPr>
            <p:ph type="sldNum" sz="quarter" idx="10"/>
          </p:nvPr>
        </p:nvSpPr>
        <p:spPr>
          <a:xfrm>
            <a:off x="6553200" y="6248400"/>
            <a:ext cx="2133600" cy="47625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56518486-36FD-45A5-BB93-E9D08B67FE4F}" type="slidenum">
              <a:rPr lang="en-US" sz="1400" smtClean="0">
                <a:solidFill>
                  <a:schemeClr val="bg1"/>
                </a:solidFill>
              </a:rPr>
              <a:pPr eaLnBrk="1" hangingPunct="1"/>
              <a:t>14</a:t>
            </a:fld>
            <a:endParaRPr lang="en-US" sz="1400" smtClean="0">
              <a:solidFill>
                <a:schemeClr val="bg1"/>
              </a:solidFill>
            </a:endParaRPr>
          </a:p>
        </p:txBody>
      </p:sp>
      <p:sp>
        <p:nvSpPr>
          <p:cNvPr id="15363" name="Slide Number Placeholder 3"/>
          <p:cNvSpPr txBox="1">
            <a:spLocks noGrp="1"/>
          </p:cNvSpPr>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r" eaLnBrk="1" hangingPunct="1">
              <a:spcBef>
                <a:spcPct val="0"/>
              </a:spcBef>
              <a:buFontTx/>
              <a:buNone/>
            </a:pPr>
            <a:fld id="{F362B5B5-F277-4B1E-8F50-6328FCBB41B1}" type="slidenum">
              <a:rPr lang="en-US" sz="1400">
                <a:solidFill>
                  <a:schemeClr val="bg1"/>
                </a:solidFill>
              </a:rPr>
              <a:pPr algn="r" eaLnBrk="1" hangingPunct="1">
                <a:spcBef>
                  <a:spcPct val="0"/>
                </a:spcBef>
                <a:buFontTx/>
                <a:buNone/>
              </a:pPr>
              <a:t>14</a:t>
            </a:fld>
            <a:endParaRPr lang="en-US" sz="1400">
              <a:solidFill>
                <a:schemeClr val="bg1"/>
              </a:solidFill>
            </a:endParaRPr>
          </a:p>
        </p:txBody>
      </p:sp>
      <p:sp>
        <p:nvSpPr>
          <p:cNvPr id="15364" name="Rectangle 2"/>
          <p:cNvSpPr>
            <a:spLocks noGrp="1" noChangeArrowheads="1"/>
          </p:cNvSpPr>
          <p:nvPr>
            <p:ph type="title"/>
          </p:nvPr>
        </p:nvSpPr>
        <p:spPr>
          <a:xfrm>
            <a:off x="0" y="0"/>
            <a:ext cx="8839200" cy="914400"/>
          </a:xfrm>
          <a:noFill/>
        </p:spPr>
        <p:txBody>
          <a:bodyPr/>
          <a:lstStyle/>
          <a:p>
            <a:pPr algn="ctr" eaLnBrk="1" hangingPunct="1"/>
            <a:r>
              <a:rPr lang="en-US" sz="2400" smtClean="0">
                <a:solidFill>
                  <a:schemeClr val="tx1"/>
                </a:solidFill>
              </a:rPr>
              <a:t>Probabilistic Approach to Detecting Fatigue Damage Before Developing an Unsafe Condition </a:t>
            </a:r>
            <a:r>
              <a:rPr lang="en-US" sz="2400" smtClean="0"/>
              <a:t>(A11E.SIM.6)</a:t>
            </a:r>
          </a:p>
        </p:txBody>
      </p:sp>
      <p:sp>
        <p:nvSpPr>
          <p:cNvPr id="15365" name="Rectangle 3"/>
          <p:cNvSpPr>
            <a:spLocks noChangeArrowheads="1"/>
          </p:cNvSpPr>
          <p:nvPr/>
        </p:nvSpPr>
        <p:spPr bwMode="auto">
          <a:xfrm>
            <a:off x="228600" y="3457575"/>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Outputs</a:t>
            </a:r>
            <a:endParaRPr lang="en-US" sz="1400" b="1" u="sng"/>
          </a:p>
        </p:txBody>
      </p:sp>
      <p:sp>
        <p:nvSpPr>
          <p:cNvPr id="15366" name="Rectangle 4"/>
          <p:cNvSpPr>
            <a:spLocks noChangeArrowheads="1"/>
          </p:cNvSpPr>
          <p:nvPr/>
        </p:nvSpPr>
        <p:spPr bwMode="auto">
          <a:xfrm>
            <a:off x="4648200" y="914400"/>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Outcomes and Implementation</a:t>
            </a:r>
          </a:p>
        </p:txBody>
      </p:sp>
      <p:sp>
        <p:nvSpPr>
          <p:cNvPr id="1536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Research Requirement</a:t>
            </a:r>
            <a:endParaRPr lang="en-US" sz="1200" u="sng"/>
          </a:p>
        </p:txBody>
      </p:sp>
      <p:sp>
        <p:nvSpPr>
          <p:cNvPr id="1536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Out Year Funding Requirements</a:t>
            </a:r>
            <a:r>
              <a:rPr lang="en-US" sz="1800"/>
              <a:t> </a:t>
            </a:r>
            <a:endParaRPr lang="en-US" sz="1800" b="1"/>
          </a:p>
        </p:txBody>
      </p:sp>
      <p:sp>
        <p:nvSpPr>
          <p:cNvPr id="15369" name="Line 7"/>
          <p:cNvSpPr>
            <a:spLocks noChangeShapeType="1"/>
          </p:cNvSpPr>
          <p:nvPr/>
        </p:nvSpPr>
        <p:spPr bwMode="auto">
          <a:xfrm>
            <a:off x="4495800" y="12192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0" name="Line 8"/>
          <p:cNvSpPr>
            <a:spLocks noChangeShapeType="1"/>
          </p:cNvSpPr>
          <p:nvPr/>
        </p:nvSpPr>
        <p:spPr bwMode="auto">
          <a:xfrm>
            <a:off x="0" y="35194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Text Box 9"/>
          <p:cNvSpPr txBox="1">
            <a:spLocks noChangeArrowheads="1"/>
          </p:cNvSpPr>
          <p:nvPr/>
        </p:nvSpPr>
        <p:spPr bwMode="auto">
          <a:xfrm>
            <a:off x="4572000" y="12954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endParaRPr lang="en-US" sz="1400"/>
          </a:p>
        </p:txBody>
      </p:sp>
      <p:sp>
        <p:nvSpPr>
          <p:cNvPr id="15372" name="Rectangle 10"/>
          <p:cNvSpPr>
            <a:spLocks noChangeArrowheads="1"/>
          </p:cNvSpPr>
          <p:nvPr/>
        </p:nvSpPr>
        <p:spPr bwMode="auto">
          <a:xfrm>
            <a:off x="76200" y="1243013"/>
            <a:ext cx="4495800" cy="225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defTabSz="117475">
              <a:lnSpc>
                <a:spcPct val="90000"/>
              </a:lnSpc>
            </a:pPr>
            <a:r>
              <a:rPr lang="en-US" sz="1100" u="sng" dirty="0"/>
              <a:t>Description:</a:t>
            </a:r>
            <a:r>
              <a:rPr lang="en-US" sz="1100" dirty="0"/>
              <a:t>  Provide data input to assess airplane structure fatigue problems using Transport Airplane Risk Assessment Methodology (TARAM).  Inputs includes good estimates of ND:  Conditional probability that an occurrence of a defect will not be detected before becoming unsafe.</a:t>
            </a:r>
          </a:p>
          <a:p>
            <a:pPr marL="227013" indent="-227013" defTabSz="117475">
              <a:lnSpc>
                <a:spcPct val="90000"/>
              </a:lnSpc>
            </a:pPr>
            <a:r>
              <a:rPr lang="en-US" sz="1100" u="sng" dirty="0"/>
              <a:t>What is research question:</a:t>
            </a:r>
            <a:r>
              <a:rPr lang="en-US" sz="1100" dirty="0"/>
              <a:t>  What are guidelines and data needed to accurately estimate ND.</a:t>
            </a:r>
          </a:p>
          <a:p>
            <a:pPr marL="227013" indent="-227013" defTabSz="117475">
              <a:lnSpc>
                <a:spcPct val="90000"/>
              </a:lnSpc>
            </a:pPr>
            <a:r>
              <a:rPr lang="en-US" sz="1100" u="sng" dirty="0"/>
              <a:t>How is requirement answering question:</a:t>
            </a:r>
            <a:r>
              <a:rPr lang="en-US" sz="1100" dirty="0"/>
              <a:t>  Conduct survey to collect in-service cracking issues from actual airplane service history and develop guidelines on using data to estimate ND</a:t>
            </a:r>
          </a:p>
          <a:p>
            <a:pPr marL="227013" indent="-227013" defTabSz="117475">
              <a:lnSpc>
                <a:spcPct val="90000"/>
              </a:lnSpc>
            </a:pPr>
            <a:r>
              <a:rPr lang="en-US" sz="1100" u="sng" dirty="0"/>
              <a:t>Sponsor POC:</a:t>
            </a:r>
            <a:r>
              <a:rPr lang="en-US" sz="1100" dirty="0"/>
              <a:t>  Ian Won and John </a:t>
            </a:r>
            <a:r>
              <a:rPr lang="en-US" sz="1100" dirty="0" err="1"/>
              <a:t>Craycraft</a:t>
            </a:r>
            <a:r>
              <a:rPr lang="en-US" sz="1100" dirty="0"/>
              <a:t> (ANM-115)</a:t>
            </a:r>
          </a:p>
          <a:p>
            <a:pPr marL="227013" indent="-227013" defTabSz="117475">
              <a:lnSpc>
                <a:spcPct val="90000"/>
              </a:lnSpc>
            </a:pPr>
            <a:r>
              <a:rPr lang="en-US" sz="1100" u="sng" dirty="0"/>
              <a:t>Performer POC:</a:t>
            </a:r>
            <a:r>
              <a:rPr lang="en-US" sz="1100" dirty="0"/>
              <a:t>  John Bakuckas (ANG-E281)</a:t>
            </a:r>
          </a:p>
        </p:txBody>
      </p:sp>
      <p:sp>
        <p:nvSpPr>
          <p:cNvPr id="13325" name="Rectangle 11"/>
          <p:cNvSpPr>
            <a:spLocks noChangeArrowheads="1"/>
          </p:cNvSpPr>
          <p:nvPr/>
        </p:nvSpPr>
        <p:spPr bwMode="auto">
          <a:xfrm>
            <a:off x="4495800" y="1447800"/>
            <a:ext cx="4495800" cy="184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defRPr/>
            </a:pPr>
            <a:r>
              <a:rPr lang="en-US" sz="1200" dirty="0"/>
              <a:t>Update to Transport Airplane Risk Assessment Methodology (TARAM) Handbook, AIR-100. </a:t>
            </a:r>
          </a:p>
          <a:p>
            <a:pPr marL="227013" indent="-227013">
              <a:defRPr/>
            </a:pPr>
            <a:r>
              <a:rPr lang="en-US" sz="1200" dirty="0"/>
              <a:t>Improved process for calculating risk associated with continued-operational-safety (COS) issues</a:t>
            </a:r>
          </a:p>
          <a:p>
            <a:pPr marL="227013" indent="-227013">
              <a:defRPr/>
            </a:pPr>
            <a:r>
              <a:rPr lang="en-US" sz="1200" dirty="0"/>
              <a:t>For use by Aviation Safety Engineers (ASE) performing or overseeing transport-airplane risk analysis as part of the Order 8110.107, Monitor Safety – Analyze Data</a:t>
            </a:r>
          </a:p>
          <a:p>
            <a:pPr>
              <a:buFontTx/>
              <a:buNone/>
              <a:defRPr/>
            </a:pPr>
            <a:endParaRPr lang="en-US" sz="1200" dirty="0"/>
          </a:p>
        </p:txBody>
      </p:sp>
      <p:sp>
        <p:nvSpPr>
          <p:cNvPr id="15374" name="Rectangle 12"/>
          <p:cNvSpPr>
            <a:spLocks noChangeArrowheads="1"/>
          </p:cNvSpPr>
          <p:nvPr/>
        </p:nvSpPr>
        <p:spPr bwMode="auto">
          <a:xfrm>
            <a:off x="44450" y="3840163"/>
            <a:ext cx="41148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ct val="0"/>
              </a:spcBef>
            </a:pPr>
            <a:r>
              <a:rPr lang="en-US" sz="1200" dirty="0"/>
              <a:t>Survey Findings Report, FY15:  Document damage reported from actual airplane service history (maintenance records, inspection records, tear-down reports, accident/incident reports, service difficulty reports, etc.). </a:t>
            </a:r>
          </a:p>
          <a:p>
            <a:pPr marL="227013" indent="-227013"/>
            <a:r>
              <a:rPr lang="en-US" sz="1200" dirty="0"/>
              <a:t>Address sparse data issues that affects the ability to successfully implement the risk analysis requirements</a:t>
            </a:r>
          </a:p>
          <a:p>
            <a:pPr marL="227013" indent="-227013"/>
            <a:r>
              <a:rPr lang="en-US" sz="1200" dirty="0"/>
              <a:t>Improved method to determine input data needed for TARAM risk assessment</a:t>
            </a:r>
          </a:p>
        </p:txBody>
      </p:sp>
      <p:graphicFrame>
        <p:nvGraphicFramePr>
          <p:cNvPr id="17" name="Group 80"/>
          <p:cNvGraphicFramePr>
            <a:graphicFrameLocks noGrp="1"/>
          </p:cNvGraphicFramePr>
          <p:nvPr/>
        </p:nvGraphicFramePr>
        <p:xfrm>
          <a:off x="4800600" y="4267200"/>
          <a:ext cx="3592513" cy="854075"/>
        </p:xfrm>
        <a:graphic>
          <a:graphicData uri="http://schemas.openxmlformats.org/drawingml/2006/table">
            <a:tbl>
              <a:tblPr/>
              <a:tblGrid>
                <a:gridCol w="719138"/>
                <a:gridCol w="717550"/>
                <a:gridCol w="719137"/>
                <a:gridCol w="717550"/>
                <a:gridCol w="719138"/>
              </a:tblGrid>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FY14</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FY15</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FY16</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FY17</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FY18</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$150K</a:t>
                      </a:r>
                      <a:endParaRPr kumimoji="0" lang="en-US"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TBD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pitchFamily="34" charset="0"/>
                        </a:rPr>
                        <a:t>TBD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395" name="Text Box 22"/>
          <p:cNvSpPr txBox="1">
            <a:spLocks noChangeArrowheads="1"/>
          </p:cNvSpPr>
          <p:nvPr/>
        </p:nvSpPr>
        <p:spPr bwMode="auto">
          <a:xfrm>
            <a:off x="4800600" y="5410200"/>
            <a:ext cx="3944938"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882" tIns="50941" rIns="101882" bIns="50941">
            <a:spAutoFit/>
          </a:bodyPr>
          <a:lstStyle>
            <a:lvl1pPr defTabSz="1019175" eaLnBrk="0" hangingPunct="0">
              <a:defRPr sz="2400">
                <a:solidFill>
                  <a:schemeClr val="tx1"/>
                </a:solidFill>
                <a:latin typeface="Arial" pitchFamily="34" charset="0"/>
              </a:defRPr>
            </a:lvl1pPr>
            <a:lvl2pPr marL="742950" indent="-285750" defTabSz="1019175" eaLnBrk="0" hangingPunct="0">
              <a:defRPr sz="2400">
                <a:solidFill>
                  <a:schemeClr val="tx1"/>
                </a:solidFill>
                <a:latin typeface="Arial" pitchFamily="34" charset="0"/>
              </a:defRPr>
            </a:lvl2pPr>
            <a:lvl3pPr marL="1143000" indent="-228600" defTabSz="1019175" eaLnBrk="0" hangingPunct="0">
              <a:defRPr sz="2400">
                <a:solidFill>
                  <a:schemeClr val="tx1"/>
                </a:solidFill>
                <a:latin typeface="Arial" pitchFamily="34" charset="0"/>
              </a:defRPr>
            </a:lvl3pPr>
            <a:lvl4pPr marL="1600200" indent="-228600" defTabSz="1019175" eaLnBrk="0" hangingPunct="0">
              <a:defRPr sz="2400">
                <a:solidFill>
                  <a:schemeClr val="tx1"/>
                </a:solidFill>
                <a:latin typeface="Arial" pitchFamily="34" charset="0"/>
              </a:defRPr>
            </a:lvl4pPr>
            <a:lvl5pPr marL="2057400" indent="-228600" defTabSz="1019175" eaLnBrk="0" hangingPunct="0">
              <a:defRPr sz="2400">
                <a:solidFill>
                  <a:schemeClr val="tx1"/>
                </a:solidFill>
                <a:latin typeface="Arial" pitchFamily="34" charset="0"/>
              </a:defRPr>
            </a:lvl5pPr>
            <a:lvl6pPr marL="2514600" indent="-228600" defTabSz="1019175" eaLnBrk="0" fontAlgn="base" hangingPunct="0">
              <a:spcBef>
                <a:spcPct val="50000"/>
              </a:spcBef>
              <a:spcAft>
                <a:spcPct val="0"/>
              </a:spcAft>
              <a:buChar char="•"/>
              <a:defRPr sz="2400">
                <a:solidFill>
                  <a:schemeClr val="tx1"/>
                </a:solidFill>
                <a:latin typeface="Arial" pitchFamily="34" charset="0"/>
              </a:defRPr>
            </a:lvl6pPr>
            <a:lvl7pPr marL="2971800" indent="-228600" defTabSz="1019175" eaLnBrk="0" fontAlgn="base" hangingPunct="0">
              <a:spcBef>
                <a:spcPct val="50000"/>
              </a:spcBef>
              <a:spcAft>
                <a:spcPct val="0"/>
              </a:spcAft>
              <a:buChar char="•"/>
              <a:defRPr sz="2400">
                <a:solidFill>
                  <a:schemeClr val="tx1"/>
                </a:solidFill>
                <a:latin typeface="Arial" pitchFamily="34" charset="0"/>
              </a:defRPr>
            </a:lvl7pPr>
            <a:lvl8pPr marL="3429000" indent="-228600" defTabSz="1019175" eaLnBrk="0" fontAlgn="base" hangingPunct="0">
              <a:spcBef>
                <a:spcPct val="50000"/>
              </a:spcBef>
              <a:spcAft>
                <a:spcPct val="0"/>
              </a:spcAft>
              <a:buChar char="•"/>
              <a:defRPr sz="2400">
                <a:solidFill>
                  <a:schemeClr val="tx1"/>
                </a:solidFill>
                <a:latin typeface="Arial" pitchFamily="34" charset="0"/>
              </a:defRPr>
            </a:lvl8pPr>
            <a:lvl9pPr marL="3886200" indent="-228600" defTabSz="1019175"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300">
                <a:solidFill>
                  <a:srgbClr val="306AFF"/>
                </a:solidFill>
              </a:rPr>
              <a:t>FY14 and FY15 funding through A11E.SIM.1</a:t>
            </a:r>
            <a:endParaRPr lang="en-US" sz="1200">
              <a:solidFill>
                <a:srgbClr val="306A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B6A8A134-C734-413C-BB37-2CD148CC87FB}" type="slidenum">
              <a:rPr lang="en-US" sz="1400" smtClean="0">
                <a:solidFill>
                  <a:schemeClr val="bg1"/>
                </a:solidFill>
              </a:rPr>
              <a:pPr eaLnBrk="1" hangingPunct="1"/>
              <a:t>2</a:t>
            </a:fld>
            <a:endParaRPr lang="en-US" sz="1400" smtClean="0">
              <a:solidFill>
                <a:schemeClr val="bg1"/>
              </a:solidFill>
            </a:endParaRPr>
          </a:p>
        </p:txBody>
      </p:sp>
      <p:sp>
        <p:nvSpPr>
          <p:cNvPr id="4099" name="Title 2"/>
          <p:cNvSpPr txBox="1">
            <a:spLocks/>
          </p:cNvSpPr>
          <p:nvPr/>
        </p:nvSpPr>
        <p:spPr bwMode="auto">
          <a:xfrm>
            <a:off x="393700" y="5873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ctr">
              <a:spcBef>
                <a:spcPct val="0"/>
              </a:spcBef>
              <a:buFontTx/>
              <a:buNone/>
            </a:pPr>
            <a:r>
              <a:rPr lang="en-US" sz="4000" b="1">
                <a:solidFill>
                  <a:srgbClr val="1D2F68"/>
                </a:solidFill>
              </a:rPr>
              <a:t>SIM-TCRG Members</a:t>
            </a:r>
          </a:p>
        </p:txBody>
      </p:sp>
      <p:graphicFrame>
        <p:nvGraphicFramePr>
          <p:cNvPr id="6" name="Table 5"/>
          <p:cNvGraphicFramePr>
            <a:graphicFrameLocks noGrp="1"/>
          </p:cNvGraphicFramePr>
          <p:nvPr>
            <p:extLst>
              <p:ext uri="{D42A27DB-BD31-4B8C-83A1-F6EECF244321}">
                <p14:modId xmlns:p14="http://schemas.microsoft.com/office/powerpoint/2010/main" val="3103907999"/>
              </p:ext>
            </p:extLst>
          </p:nvPr>
        </p:nvGraphicFramePr>
        <p:xfrm>
          <a:off x="631780" y="849577"/>
          <a:ext cx="7847422" cy="4855389"/>
        </p:xfrm>
        <a:graphic>
          <a:graphicData uri="http://schemas.openxmlformats.org/drawingml/2006/table">
            <a:tbl>
              <a:tblPr firstRow="1" bandRow="1">
                <a:tableStyleId>{5C22544A-7EE6-4342-B048-85BDC9FD1C3A}</a:tableStyleId>
              </a:tblPr>
              <a:tblGrid>
                <a:gridCol w="1988487"/>
                <a:gridCol w="2698661"/>
                <a:gridCol w="3160274"/>
              </a:tblGrid>
              <a:tr h="420582">
                <a:tc>
                  <a:txBody>
                    <a:bodyPr/>
                    <a:lstStyle/>
                    <a:p>
                      <a:pPr algn="ctr"/>
                      <a:r>
                        <a:rPr lang="en-US" sz="2000" baseline="0" dirty="0" smtClean="0">
                          <a:solidFill>
                            <a:schemeClr val="tx1"/>
                          </a:solidFill>
                        </a:rPr>
                        <a:t>Name</a:t>
                      </a:r>
                      <a:endParaRPr lang="en-US" sz="2000" baseline="0" dirty="0">
                        <a:solidFill>
                          <a:schemeClr val="tx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aseline="0" dirty="0" smtClean="0">
                          <a:solidFill>
                            <a:schemeClr val="tx1"/>
                          </a:solidFill>
                        </a:rPr>
                        <a:t>Organization</a:t>
                      </a:r>
                      <a:endParaRPr lang="en-US" sz="2000" baseline="0" dirty="0">
                        <a:solidFill>
                          <a:schemeClr val="tx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aseline="0" dirty="0" smtClean="0">
                          <a:solidFill>
                            <a:schemeClr val="tx1"/>
                          </a:solidFill>
                        </a:rPr>
                        <a:t>Function</a:t>
                      </a:r>
                      <a:endParaRPr lang="en-US" sz="2000" baseline="0" dirty="0">
                        <a:solidFill>
                          <a:schemeClr val="tx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Ian</a:t>
                      </a:r>
                      <a:r>
                        <a:rPr lang="en-US" sz="1600" baseline="0" dirty="0" smtClean="0"/>
                        <a:t> Won</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a:t>
                      </a:r>
                      <a:r>
                        <a:rPr lang="en-US" sz="1600" baseline="0" dirty="0" smtClean="0"/>
                        <a:t>, ANM-115</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TCRG Lead,</a:t>
                      </a:r>
                      <a:r>
                        <a:rPr lang="en-US" sz="1600" baseline="0" dirty="0" smtClean="0"/>
                        <a:t> TAD Sponsor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Mark</a:t>
                      </a:r>
                      <a:r>
                        <a:rPr lang="en-US" sz="1600" baseline="0" dirty="0" smtClean="0"/>
                        <a:t> </a:t>
                      </a:r>
                      <a:r>
                        <a:rPr lang="en-US" sz="1600" baseline="0" dirty="0" err="1" smtClean="0"/>
                        <a:t>Freisthler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a:t>
                      </a:r>
                      <a:r>
                        <a:rPr lang="en-US" sz="1600" baseline="0" dirty="0" smtClean="0"/>
                        <a:t> ANM-115</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a:t>
                      </a:r>
                      <a:r>
                        <a:rPr lang="en-US" sz="1600" baseline="0" dirty="0" smtClean="0"/>
                        <a:t> Sponsor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Carl  </a:t>
                      </a:r>
                      <a:r>
                        <a:rPr lang="en-US" sz="1600" dirty="0" err="1" smtClean="0"/>
                        <a:t>Niedermeyer</a:t>
                      </a:r>
                      <a:r>
                        <a:rPr lang="en-US" sz="1600" dirty="0" smtClean="0"/>
                        <a:t>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ANM-115</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Sponsor </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Todd</a:t>
                      </a:r>
                      <a:r>
                        <a:rPr lang="en-US" sz="1600" baseline="0" dirty="0" smtClean="0"/>
                        <a:t> Martin</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ANM-115</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aseline="0" dirty="0" smtClean="0"/>
                        <a:t>TAD Sponsor </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Walt </a:t>
                      </a:r>
                      <a:r>
                        <a:rPr lang="en-US" sz="1600" dirty="0" err="1" smtClean="0"/>
                        <a:t>Sippel</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ANM-115</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aseline="0" dirty="0" smtClean="0"/>
                        <a:t>TAD Sponsor </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Patrick</a:t>
                      </a:r>
                      <a:r>
                        <a:rPr lang="en-US" sz="1600" baseline="0" dirty="0" smtClean="0"/>
                        <a:t> </a:t>
                      </a:r>
                      <a:r>
                        <a:rPr lang="en-US" sz="1600" baseline="0" dirty="0" err="1" smtClean="0"/>
                        <a:t>Safarian</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ANM-120S</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TAD </a:t>
                      </a:r>
                      <a:r>
                        <a:rPr lang="en-US" sz="1600" baseline="0" dirty="0" smtClean="0"/>
                        <a:t>Sponsor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baseline="0" dirty="0" smtClean="0"/>
                        <a:t>Mike </a:t>
                      </a:r>
                      <a:r>
                        <a:rPr lang="en-US" sz="1600" baseline="0" dirty="0" err="1" smtClean="0"/>
                        <a:t>Reyer</a:t>
                      </a:r>
                      <a:endParaRPr lang="en-US" sz="1600" baseline="0" dirty="0" smtClean="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SAD, ACE-113</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SAD Sponsor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baseline="0" dirty="0" smtClean="0"/>
                        <a:t>Jim </a:t>
                      </a:r>
                      <a:r>
                        <a:rPr lang="en-US" sz="1600" baseline="0" dirty="0" err="1" smtClean="0"/>
                        <a:t>Kabbara</a:t>
                      </a:r>
                      <a:endParaRPr lang="en-US" sz="1600" baseline="0" dirty="0" smtClean="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AIR-120</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AIR</a:t>
                      </a:r>
                      <a:r>
                        <a:rPr lang="en-US" sz="1600" baseline="0" dirty="0" smtClean="0"/>
                        <a:t> Sponsor</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John </a:t>
                      </a:r>
                      <a:r>
                        <a:rPr lang="en-US" sz="1600" dirty="0" err="1" smtClean="0"/>
                        <a:t>Bakuckas</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FAA-TC,</a:t>
                      </a:r>
                      <a:r>
                        <a:rPr lang="en-US" sz="1600" baseline="0" dirty="0" smtClean="0"/>
                        <a:t> ANG-E281</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Performer</a:t>
                      </a:r>
                      <a:r>
                        <a:rPr lang="en-US" sz="1600" baseline="0" dirty="0" smtClean="0"/>
                        <a:t> – Transport</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Dave </a:t>
                      </a:r>
                      <a:r>
                        <a:rPr lang="en-US" sz="1600" dirty="0" err="1" smtClean="0"/>
                        <a:t>Westlund</a:t>
                      </a:r>
                      <a:endParaRPr lang="en-US" sz="16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FAA-TC,</a:t>
                      </a:r>
                      <a:r>
                        <a:rPr lang="en-US" sz="1600" baseline="0" dirty="0" smtClean="0"/>
                        <a:t> ANG-E281</a:t>
                      </a:r>
                      <a:endParaRPr lang="en-US" sz="1600" dirty="0" smtClean="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Performer</a:t>
                      </a:r>
                      <a:r>
                        <a:rPr lang="en-US" sz="1600" baseline="0" dirty="0" smtClean="0"/>
                        <a:t> – Transport</a:t>
                      </a:r>
                      <a:endParaRPr lang="en-US" sz="1600" dirty="0" smtClean="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dirty="0" smtClean="0"/>
                        <a:t>Ed Weinstein</a:t>
                      </a:r>
                      <a:endParaRPr lang="en-US" sz="16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FAA-TC,</a:t>
                      </a:r>
                      <a:r>
                        <a:rPr lang="en-US" sz="1600" baseline="0" dirty="0" smtClean="0"/>
                        <a:t> ANG-E281</a:t>
                      </a:r>
                      <a:endParaRPr lang="en-US" sz="16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Performer</a:t>
                      </a:r>
                      <a:r>
                        <a:rPr lang="en-US" sz="1600" baseline="0" dirty="0" smtClean="0"/>
                        <a:t> – Flight Loads</a:t>
                      </a:r>
                      <a:endParaRPr lang="en-US" sz="16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i="1" dirty="0" smtClean="0">
                          <a:solidFill>
                            <a:schemeClr val="bg2">
                              <a:lumMod val="75000"/>
                            </a:schemeClr>
                          </a:solidFill>
                        </a:rPr>
                        <a:t>Steve Edgar</a:t>
                      </a:r>
                      <a:endParaRPr lang="en-US" sz="1600" i="1" dirty="0">
                        <a:solidFill>
                          <a:schemeClr val="bg2">
                            <a:lumMod val="75000"/>
                          </a:schemeClr>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i="1" dirty="0" smtClean="0">
                          <a:solidFill>
                            <a:schemeClr val="bg2">
                              <a:lumMod val="75000"/>
                            </a:schemeClr>
                          </a:solidFill>
                        </a:rPr>
                        <a:t>TAD, ANM-110</a:t>
                      </a:r>
                      <a:endParaRPr lang="en-US" sz="1600" i="1" dirty="0">
                        <a:solidFill>
                          <a:schemeClr val="bg2">
                            <a:lumMod val="75000"/>
                          </a:schemeClr>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i="1" dirty="0" smtClean="0">
                          <a:solidFill>
                            <a:schemeClr val="bg2">
                              <a:lumMod val="75000"/>
                            </a:schemeClr>
                          </a:solidFill>
                        </a:rPr>
                        <a:t>TAD OPI</a:t>
                      </a:r>
                      <a:endParaRPr lang="en-US" sz="1600" i="1" dirty="0">
                        <a:solidFill>
                          <a:schemeClr val="bg2">
                            <a:lumMod val="75000"/>
                          </a:schemeClr>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39">
                <a:tc>
                  <a:txBody>
                    <a:bodyPr/>
                    <a:lstStyle/>
                    <a:p>
                      <a:r>
                        <a:rPr lang="en-US" sz="1600" i="1" baseline="0" dirty="0" smtClean="0">
                          <a:solidFill>
                            <a:schemeClr val="bg2">
                              <a:lumMod val="75000"/>
                            </a:schemeClr>
                          </a:solidFill>
                        </a:rPr>
                        <a:t>Mark Orr</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i="1" dirty="0" smtClean="0">
                          <a:solidFill>
                            <a:schemeClr val="bg2">
                              <a:lumMod val="75000"/>
                            </a:schemeClr>
                          </a:solidFill>
                        </a:rPr>
                        <a:t>SAD, ACE-114</a:t>
                      </a:r>
                      <a:endParaRPr lang="en-US" sz="1600" i="1" dirty="0">
                        <a:solidFill>
                          <a:schemeClr val="bg2">
                            <a:lumMod val="75000"/>
                          </a:schemeClr>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i="1" dirty="0" smtClean="0">
                          <a:solidFill>
                            <a:schemeClr val="bg2">
                              <a:lumMod val="75000"/>
                            </a:schemeClr>
                          </a:solidFill>
                        </a:rPr>
                        <a:t>SAD OPI</a:t>
                      </a:r>
                      <a:endParaRPr lang="en-US" sz="1600" i="1" dirty="0">
                        <a:solidFill>
                          <a:schemeClr val="bg2">
                            <a:lumMod val="75000"/>
                          </a:schemeClr>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43C902F7-9FD3-4A8B-9A7E-7E185729DCB3}" type="slidenum">
              <a:rPr lang="en-US" sz="1400" smtClean="0">
                <a:solidFill>
                  <a:schemeClr val="bg1"/>
                </a:solidFill>
              </a:rPr>
              <a:pPr eaLnBrk="1" hangingPunct="1"/>
              <a:t>3</a:t>
            </a:fld>
            <a:endParaRPr lang="en-US" sz="1400" smtClean="0">
              <a:solidFill>
                <a:schemeClr val="bg1"/>
              </a:solidFill>
            </a:endParaRPr>
          </a:p>
        </p:txBody>
      </p:sp>
      <p:sp>
        <p:nvSpPr>
          <p:cNvPr id="5123" name="Rectangle 2"/>
          <p:cNvSpPr>
            <a:spLocks noGrp="1" noChangeArrowheads="1"/>
          </p:cNvSpPr>
          <p:nvPr>
            <p:ph type="title"/>
          </p:nvPr>
        </p:nvSpPr>
        <p:spPr>
          <a:xfrm>
            <a:off x="457200" y="228600"/>
            <a:ext cx="8472488" cy="609600"/>
          </a:xfrm>
        </p:spPr>
        <p:txBody>
          <a:bodyPr/>
          <a:lstStyle/>
          <a:p>
            <a:pPr algn="ctr" eaLnBrk="1" hangingPunct="1"/>
            <a:r>
              <a:rPr lang="en-US" sz="3400" dirty="0" smtClean="0"/>
              <a:t>SIM Program Overview</a:t>
            </a:r>
          </a:p>
        </p:txBody>
      </p:sp>
      <p:sp>
        <p:nvSpPr>
          <p:cNvPr id="4100" name="Rectangle 3"/>
          <p:cNvSpPr>
            <a:spLocks noGrp="1" noChangeArrowheads="1"/>
          </p:cNvSpPr>
          <p:nvPr>
            <p:ph type="body" idx="1"/>
          </p:nvPr>
        </p:nvSpPr>
        <p:spPr>
          <a:xfrm>
            <a:off x="177421" y="761999"/>
            <a:ext cx="8707272" cy="5243015"/>
          </a:xfrm>
        </p:spPr>
        <p:txBody>
          <a:bodyPr/>
          <a:lstStyle/>
          <a:p>
            <a:pPr marL="61913" indent="0" eaLnBrk="1" hangingPunct="1">
              <a:spcAft>
                <a:spcPts val="600"/>
              </a:spcAft>
              <a:buNone/>
              <a:defRPr/>
            </a:pPr>
            <a:r>
              <a:rPr lang="en-US" sz="2000" i="1" dirty="0" smtClean="0"/>
              <a:t>Research supports AVS general mission areas:</a:t>
            </a:r>
          </a:p>
          <a:p>
            <a:pPr marL="347663" indent="-285750" eaLnBrk="1" hangingPunct="1">
              <a:buFont typeface="Wingdings" panose="05000000000000000000" pitchFamily="2" charset="2"/>
              <a:buChar char="Ø"/>
              <a:defRPr/>
            </a:pPr>
            <a:r>
              <a:rPr lang="en-US" sz="1600" b="1" i="1" u="sng" dirty="0" smtClean="0"/>
              <a:t>Continued Operational Safety (COS)</a:t>
            </a:r>
            <a:r>
              <a:rPr lang="en-US" sz="1600" b="1" i="1" dirty="0" smtClean="0"/>
              <a:t> - Assess and ensure the long-term airworthiness of existing aircraft structure.  </a:t>
            </a:r>
            <a:r>
              <a:rPr lang="en-US" sz="1600" b="1" i="1" dirty="0" smtClean="0">
                <a:solidFill>
                  <a:srgbClr val="306AFF"/>
                </a:solidFill>
              </a:rPr>
              <a:t>Research provides data and tools</a:t>
            </a:r>
          </a:p>
          <a:p>
            <a:pPr marL="1255713" lvl="1" indent="-342900" eaLnBrk="1" hangingPunct="1">
              <a:buFont typeface="Wingdings" panose="05000000000000000000" pitchFamily="2" charset="2"/>
              <a:buChar char="q"/>
              <a:defRPr/>
            </a:pPr>
            <a:r>
              <a:rPr lang="en-US" sz="1400" b="1" i="1" dirty="0" smtClean="0">
                <a:solidFill>
                  <a:srgbClr val="306AFF"/>
                </a:solidFill>
              </a:rPr>
              <a:t>Transport Airplane Risk Assessment Methodology, </a:t>
            </a:r>
          </a:p>
          <a:p>
            <a:pPr marL="1255713" lvl="1" indent="-342900" eaLnBrk="1" hangingPunct="1">
              <a:buFont typeface="Wingdings" panose="05000000000000000000" pitchFamily="2" charset="2"/>
              <a:buChar char="q"/>
              <a:defRPr/>
            </a:pPr>
            <a:r>
              <a:rPr lang="en-US" sz="1400" b="1" i="1" dirty="0" smtClean="0">
                <a:solidFill>
                  <a:srgbClr val="306AFF"/>
                </a:solidFill>
              </a:rPr>
              <a:t>Bonded Repair Technology, </a:t>
            </a:r>
          </a:p>
          <a:p>
            <a:pPr marL="1255713" lvl="1" indent="-342900" eaLnBrk="1" hangingPunct="1">
              <a:buFont typeface="Wingdings" panose="05000000000000000000" pitchFamily="2" charset="2"/>
              <a:buChar char="q"/>
              <a:defRPr/>
            </a:pPr>
            <a:r>
              <a:rPr lang="en-US" sz="1400" b="1" i="1" dirty="0" smtClean="0">
                <a:solidFill>
                  <a:srgbClr val="306AFF"/>
                </a:solidFill>
              </a:rPr>
              <a:t>Small Airplane Risk Analysis, </a:t>
            </a:r>
          </a:p>
          <a:p>
            <a:pPr marL="1255713" lvl="1" indent="-342900" eaLnBrk="1" hangingPunct="1">
              <a:buFont typeface="Wingdings" panose="05000000000000000000" pitchFamily="2" charset="2"/>
              <a:buChar char="q"/>
              <a:defRPr/>
            </a:pPr>
            <a:r>
              <a:rPr lang="en-US" sz="1400" b="1" i="1" dirty="0" smtClean="0">
                <a:solidFill>
                  <a:srgbClr val="306AFF"/>
                </a:solidFill>
              </a:rPr>
              <a:t>Structural Health Monitoring)</a:t>
            </a:r>
          </a:p>
          <a:p>
            <a:pPr marL="404813" eaLnBrk="1" hangingPunct="1">
              <a:buFont typeface="Wingdings" pitchFamily="2" charset="2"/>
              <a:buChar char="Ø"/>
              <a:defRPr/>
            </a:pPr>
            <a:r>
              <a:rPr lang="en-US" sz="1600" b="1" i="1" u="sng" dirty="0" smtClean="0"/>
              <a:t>Standards and Policy</a:t>
            </a:r>
            <a:r>
              <a:rPr lang="en-US" sz="1600" b="1" i="1" dirty="0" smtClean="0"/>
              <a:t> – Create and amend as necessary the rules, regulations, and regulatory guidance that provide the airframe structural safety standards.  </a:t>
            </a:r>
            <a:r>
              <a:rPr lang="en-US" sz="1600" b="1" i="1" dirty="0" smtClean="0">
                <a:solidFill>
                  <a:srgbClr val="306AFF"/>
                </a:solidFill>
              </a:rPr>
              <a:t>Promotes efficient use of FAA resources thru maintenance and distribution of tools, data and standards </a:t>
            </a:r>
          </a:p>
          <a:p>
            <a:pPr marL="1201738" lvl="1" eaLnBrk="1" hangingPunct="1">
              <a:buFont typeface="Wingdings" panose="05000000000000000000" pitchFamily="2" charset="2"/>
              <a:buChar char="q"/>
              <a:defRPr/>
            </a:pPr>
            <a:r>
              <a:rPr lang="en-US" sz="1400" b="1" i="1" dirty="0" smtClean="0">
                <a:solidFill>
                  <a:srgbClr val="306AFF"/>
                </a:solidFill>
              </a:rPr>
              <a:t>MMPDS and NASGRO)</a:t>
            </a:r>
          </a:p>
          <a:p>
            <a:pPr marL="404813" eaLnBrk="1" hangingPunct="1">
              <a:buFont typeface="Wingdings" pitchFamily="2" charset="2"/>
              <a:buChar char="Ø"/>
              <a:defRPr/>
            </a:pPr>
            <a:r>
              <a:rPr lang="en-US" sz="1600" b="1" i="1" dirty="0" smtClean="0"/>
              <a:t> </a:t>
            </a:r>
            <a:r>
              <a:rPr lang="en-US" sz="1600" b="1" i="1" u="sng" dirty="0" smtClean="0"/>
              <a:t>Certification</a:t>
            </a:r>
            <a:r>
              <a:rPr lang="en-US" sz="1600" b="1" i="1" dirty="0" smtClean="0"/>
              <a:t> </a:t>
            </a:r>
            <a:r>
              <a:rPr lang="en-US" sz="1600" b="1" i="1" dirty="0"/>
              <a:t>-  </a:t>
            </a:r>
            <a:r>
              <a:rPr lang="en-US" sz="1600" b="1" i="1" dirty="0" smtClean="0"/>
              <a:t>Issue </a:t>
            </a:r>
            <a:r>
              <a:rPr lang="en-US" sz="1600" b="1" i="1" dirty="0"/>
              <a:t>initial and </a:t>
            </a:r>
            <a:r>
              <a:rPr lang="en-US" sz="1600" b="1" i="1" dirty="0" smtClean="0"/>
              <a:t>amended type certificates </a:t>
            </a:r>
            <a:r>
              <a:rPr lang="en-US" sz="1600" b="1" i="1" dirty="0"/>
              <a:t>that allow </a:t>
            </a:r>
            <a:r>
              <a:rPr lang="en-US" sz="1600" b="1" i="1" dirty="0" smtClean="0"/>
              <a:t>manufacturers </a:t>
            </a:r>
            <a:r>
              <a:rPr lang="en-US" sz="1600" b="1" i="1" dirty="0"/>
              <a:t>to build aircraft and </a:t>
            </a:r>
            <a:r>
              <a:rPr lang="en-US" sz="1600" b="1" i="1" dirty="0" smtClean="0"/>
              <a:t>organizations </a:t>
            </a:r>
            <a:r>
              <a:rPr lang="en-US" sz="1600" b="1" i="1" dirty="0"/>
              <a:t>to provide maintenance services</a:t>
            </a:r>
            <a:r>
              <a:rPr lang="en-US" sz="1600" b="1" i="1" dirty="0" smtClean="0"/>
              <a:t>.  </a:t>
            </a:r>
            <a:r>
              <a:rPr lang="en-US" sz="1600" b="1" i="1" dirty="0" smtClean="0">
                <a:solidFill>
                  <a:srgbClr val="306AFF"/>
                </a:solidFill>
              </a:rPr>
              <a:t>Data needed to assess certification of airplane structures utilizing novel designs and emerging materials(e.g. </a:t>
            </a:r>
          </a:p>
          <a:p>
            <a:pPr marL="1201738" lvl="1" eaLnBrk="1" hangingPunct="1">
              <a:spcBef>
                <a:spcPts val="400"/>
              </a:spcBef>
              <a:buFont typeface="Wingdings" panose="05000000000000000000" pitchFamily="2" charset="2"/>
              <a:buChar char="q"/>
              <a:defRPr/>
            </a:pPr>
            <a:r>
              <a:rPr lang="en-US" sz="1400" b="1" i="1" dirty="0" smtClean="0">
                <a:solidFill>
                  <a:srgbClr val="306AFF"/>
                </a:solidFill>
              </a:rPr>
              <a:t>Aluminum-Lithium</a:t>
            </a:r>
          </a:p>
          <a:p>
            <a:pPr marL="1201738" lvl="1" eaLnBrk="1" hangingPunct="1">
              <a:spcBef>
                <a:spcPts val="400"/>
              </a:spcBef>
              <a:buFont typeface="Wingdings" panose="05000000000000000000" pitchFamily="2" charset="2"/>
              <a:buChar char="q"/>
              <a:defRPr/>
            </a:pPr>
            <a:r>
              <a:rPr lang="en-US" sz="1400" b="1" i="1" dirty="0" smtClean="0">
                <a:solidFill>
                  <a:srgbClr val="306AFF"/>
                </a:solidFill>
              </a:rPr>
              <a:t>Additive Manufacturing</a:t>
            </a:r>
          </a:p>
          <a:p>
            <a:pPr marL="1201738" lvl="1" eaLnBrk="1" hangingPunct="1">
              <a:spcBef>
                <a:spcPts val="400"/>
              </a:spcBef>
              <a:buFont typeface="Wingdings" panose="05000000000000000000" pitchFamily="2" charset="2"/>
              <a:buChar char="q"/>
              <a:defRPr/>
            </a:pPr>
            <a:r>
              <a:rPr lang="en-US" sz="1400" b="1" i="1" dirty="0" smtClean="0">
                <a:solidFill>
                  <a:srgbClr val="306AFF"/>
                </a:solidFill>
              </a:rPr>
              <a:t>Active Flutter Suppression)</a:t>
            </a:r>
            <a:endParaRPr lang="en-US" sz="1400" b="1" dirty="0" smtClean="0">
              <a:solidFill>
                <a:srgbClr val="306AFF"/>
              </a:solidFill>
            </a:endParaRPr>
          </a:p>
          <a:p>
            <a:pPr marL="862013" lvl="2" indent="0" eaLnBrk="1" hangingPunct="1">
              <a:buFontTx/>
              <a:buNone/>
              <a:defRPr/>
            </a:pPr>
            <a:endParaRPr lang="en-US" sz="1200" b="1" dirty="0"/>
          </a:p>
          <a:p>
            <a:pPr marL="1204913" lvl="2" indent="-342900" eaLnBrk="1" hangingPunct="1">
              <a:buFont typeface="Wingdings" pitchFamily="2" charset="2"/>
              <a:buChar char="Ø"/>
              <a:defRPr/>
            </a:pPr>
            <a:endParaRPr lang="en-US" sz="1200" b="1" dirty="0" smtClean="0"/>
          </a:p>
          <a:p>
            <a:pPr marL="804863" lvl="1" indent="-342900" eaLnBrk="1" hangingPunct="1">
              <a:buFont typeface="Wingdings" pitchFamily="2" charset="2"/>
              <a:buChar char="Ø"/>
              <a:defRPr/>
            </a:pPr>
            <a:endParaRPr lang="en-US" sz="1600" b="1" dirty="0"/>
          </a:p>
          <a:p>
            <a:pPr lvl="2" eaLnBrk="1" hangingPunct="1">
              <a:buFontTx/>
              <a:buNone/>
              <a:defRPr/>
            </a:pPr>
            <a:endParaRPr 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4F1CCA6A-AB46-4389-95FD-FB78BBB520D5}" type="slidenum">
              <a:rPr lang="en-US" sz="1400" smtClean="0">
                <a:solidFill>
                  <a:srgbClr val="FFFFFF"/>
                </a:solidFill>
              </a:rPr>
              <a:pPr eaLnBrk="1" hangingPunct="1"/>
              <a:t>4</a:t>
            </a:fld>
            <a:endParaRPr lang="en-US" sz="1400" smtClean="0">
              <a:solidFill>
                <a:srgbClr val="FFFFFF"/>
              </a:solidFill>
            </a:endParaRPr>
          </a:p>
        </p:txBody>
      </p:sp>
      <p:sp>
        <p:nvSpPr>
          <p:cNvPr id="6147" name="Rectangle 2"/>
          <p:cNvSpPr>
            <a:spLocks noGrp="1" noChangeArrowheads="1"/>
          </p:cNvSpPr>
          <p:nvPr>
            <p:ph type="title"/>
          </p:nvPr>
        </p:nvSpPr>
        <p:spPr>
          <a:xfrm>
            <a:off x="456906" y="231364"/>
            <a:ext cx="8472488" cy="609600"/>
          </a:xfrm>
        </p:spPr>
        <p:txBody>
          <a:bodyPr/>
          <a:lstStyle/>
          <a:p>
            <a:pPr algn="ctr" eaLnBrk="1" hangingPunct="1"/>
            <a:r>
              <a:rPr lang="en-US" sz="3400" dirty="0" smtClean="0"/>
              <a:t>SIM Program Overview</a:t>
            </a:r>
          </a:p>
        </p:txBody>
      </p:sp>
      <p:sp>
        <p:nvSpPr>
          <p:cNvPr id="4100" name="Rectangle 3"/>
          <p:cNvSpPr>
            <a:spLocks noGrp="1" noChangeArrowheads="1"/>
          </p:cNvSpPr>
          <p:nvPr>
            <p:ph type="body" idx="1"/>
          </p:nvPr>
        </p:nvSpPr>
        <p:spPr>
          <a:xfrm>
            <a:off x="450376" y="980388"/>
            <a:ext cx="8146869" cy="5051922"/>
          </a:xfrm>
        </p:spPr>
        <p:txBody>
          <a:bodyPr/>
          <a:lstStyle/>
          <a:p>
            <a:pPr marL="61913" indent="0" eaLnBrk="1" hangingPunct="1">
              <a:buFontTx/>
              <a:buNone/>
              <a:defRPr/>
            </a:pPr>
            <a:r>
              <a:rPr lang="en-US" sz="2000" b="1" dirty="0" smtClean="0"/>
              <a:t>What is this program? </a:t>
            </a:r>
            <a:endParaRPr lang="en-US" sz="1100" b="1" dirty="0"/>
          </a:p>
          <a:p>
            <a:pPr marL="61913" indent="0" eaLnBrk="1" hangingPunct="1">
              <a:buFontTx/>
              <a:buNone/>
              <a:defRPr/>
            </a:pPr>
            <a:endParaRPr lang="en-US" sz="600" dirty="0" smtClean="0"/>
          </a:p>
          <a:p>
            <a:pPr marL="61913" indent="0" eaLnBrk="1" hangingPunct="1">
              <a:buFontTx/>
              <a:buNone/>
              <a:defRPr/>
            </a:pPr>
            <a:r>
              <a:rPr lang="en-US" sz="2000" b="1" dirty="0">
                <a:solidFill>
                  <a:srgbClr val="000000"/>
                </a:solidFill>
              </a:rPr>
              <a:t>Purpose</a:t>
            </a:r>
          </a:p>
          <a:p>
            <a:pPr lvl="1" eaLnBrk="1" hangingPunct="1">
              <a:defRPr/>
            </a:pPr>
            <a:r>
              <a:rPr lang="en-US" sz="1800" b="1" dirty="0">
                <a:solidFill>
                  <a:srgbClr val="000000"/>
                </a:solidFill>
              </a:rPr>
              <a:t>Prepare for new technologies by</a:t>
            </a:r>
            <a:r>
              <a:rPr lang="en-US" sz="1800" dirty="0">
                <a:solidFill>
                  <a:srgbClr val="000000"/>
                </a:solidFill>
              </a:rPr>
              <a:t>:</a:t>
            </a:r>
          </a:p>
          <a:p>
            <a:pPr lvl="2" eaLnBrk="1" hangingPunct="1">
              <a:defRPr/>
            </a:pPr>
            <a:r>
              <a:rPr lang="en-US" sz="1600" dirty="0">
                <a:solidFill>
                  <a:srgbClr val="000000"/>
                </a:solidFill>
              </a:rPr>
              <a:t>Providing data in order to enhance existing regulations and standards</a:t>
            </a:r>
          </a:p>
          <a:p>
            <a:pPr lvl="2" eaLnBrk="1" hangingPunct="1">
              <a:defRPr/>
            </a:pPr>
            <a:r>
              <a:rPr lang="en-US" sz="1600" dirty="0">
                <a:solidFill>
                  <a:srgbClr val="000000"/>
                </a:solidFill>
              </a:rPr>
              <a:t>Encourage the implementation of new technologies that improve operational safety</a:t>
            </a:r>
          </a:p>
          <a:p>
            <a:pPr lvl="2" eaLnBrk="1" hangingPunct="1">
              <a:defRPr/>
            </a:pPr>
            <a:r>
              <a:rPr lang="en-US" sz="1600" dirty="0">
                <a:solidFill>
                  <a:srgbClr val="000000"/>
                </a:solidFill>
              </a:rPr>
              <a:t>Leveraging FAA assets by partnering with other </a:t>
            </a:r>
            <a:r>
              <a:rPr lang="en-US" sz="1600" dirty="0" smtClean="0">
                <a:solidFill>
                  <a:srgbClr val="000000"/>
                </a:solidFill>
              </a:rPr>
              <a:t>stakeholders</a:t>
            </a:r>
          </a:p>
          <a:p>
            <a:pPr marL="914400" lvl="2" indent="0" eaLnBrk="1" hangingPunct="1">
              <a:buNone/>
              <a:defRPr/>
            </a:pPr>
            <a:endParaRPr lang="en-US" sz="900" dirty="0">
              <a:solidFill>
                <a:srgbClr val="000000"/>
              </a:solidFill>
            </a:endParaRPr>
          </a:p>
          <a:p>
            <a:pPr lvl="1" eaLnBrk="1" hangingPunct="1">
              <a:defRPr/>
            </a:pPr>
            <a:r>
              <a:rPr lang="en-US" sz="1800" b="1" dirty="0">
                <a:solidFill>
                  <a:srgbClr val="000000"/>
                </a:solidFill>
              </a:rPr>
              <a:t>Promote the efficient use of FAA </a:t>
            </a:r>
            <a:r>
              <a:rPr lang="en-US" sz="1800" b="1" dirty="0" smtClean="0">
                <a:solidFill>
                  <a:srgbClr val="000000"/>
                </a:solidFill>
              </a:rPr>
              <a:t>resources:</a:t>
            </a:r>
          </a:p>
          <a:p>
            <a:pPr lvl="2" eaLnBrk="1" hangingPunct="1">
              <a:defRPr/>
            </a:pPr>
            <a:r>
              <a:rPr lang="en-US" sz="1600" b="1" dirty="0" smtClean="0">
                <a:solidFill>
                  <a:srgbClr val="000000"/>
                </a:solidFill>
              </a:rPr>
              <a:t> </a:t>
            </a:r>
            <a:r>
              <a:rPr lang="en-US" sz="1600" dirty="0" smtClean="0">
                <a:solidFill>
                  <a:srgbClr val="000000"/>
                </a:solidFill>
              </a:rPr>
              <a:t>Development, maintenance </a:t>
            </a:r>
            <a:r>
              <a:rPr lang="en-US" sz="1600" dirty="0">
                <a:solidFill>
                  <a:srgbClr val="000000"/>
                </a:solidFill>
              </a:rPr>
              <a:t>and distribution of well recognized tools, data and </a:t>
            </a:r>
            <a:r>
              <a:rPr lang="en-US" sz="1600" dirty="0" smtClean="0">
                <a:solidFill>
                  <a:srgbClr val="000000"/>
                </a:solidFill>
              </a:rPr>
              <a:t>standards</a:t>
            </a:r>
          </a:p>
          <a:p>
            <a:pPr marL="914400" lvl="2" indent="0" eaLnBrk="1" hangingPunct="1">
              <a:buNone/>
              <a:defRPr/>
            </a:pPr>
            <a:endParaRPr lang="en-US" sz="900" dirty="0" smtClean="0">
              <a:solidFill>
                <a:srgbClr val="000000"/>
              </a:solidFill>
            </a:endParaRPr>
          </a:p>
          <a:p>
            <a:pPr lvl="1" eaLnBrk="1" hangingPunct="1">
              <a:defRPr/>
            </a:pPr>
            <a:r>
              <a:rPr lang="en-US" sz="1800" b="1" dirty="0" smtClean="0">
                <a:solidFill>
                  <a:srgbClr val="000000"/>
                </a:solidFill>
              </a:rPr>
              <a:t>Promote standardization </a:t>
            </a:r>
            <a:r>
              <a:rPr lang="en-US" sz="1800" dirty="0" smtClean="0">
                <a:solidFill>
                  <a:srgbClr val="000000"/>
                </a:solidFill>
              </a:rPr>
              <a:t>in methods and data through industry-wide tools and resources (e.g., MMPDS, NASGRO)</a:t>
            </a:r>
          </a:p>
          <a:p>
            <a:pPr marL="457200" lvl="1" indent="0" eaLnBrk="1" hangingPunct="1">
              <a:buNone/>
              <a:defRPr/>
            </a:pPr>
            <a:endParaRPr lang="en-US" sz="1000" dirty="0">
              <a:solidFill>
                <a:srgbClr val="000000"/>
              </a:solidFill>
            </a:endParaRPr>
          </a:p>
          <a:p>
            <a:pPr lvl="1" eaLnBrk="1" hangingPunct="1">
              <a:defRPr/>
            </a:pPr>
            <a:r>
              <a:rPr lang="en-US" sz="1800" b="1" dirty="0" smtClean="0">
                <a:solidFill>
                  <a:srgbClr val="000000"/>
                </a:solidFill>
              </a:rPr>
              <a:t>Maintain FAA knowledge base </a:t>
            </a:r>
            <a:r>
              <a:rPr lang="en-US" sz="1800" dirty="0">
                <a:solidFill>
                  <a:srgbClr val="000000"/>
                </a:solidFill>
              </a:rPr>
              <a:t>to assess and ensure the long-term airworthiness of existing and next generation aircraft </a:t>
            </a:r>
            <a:r>
              <a:rPr lang="en-US" sz="1800" dirty="0" smtClean="0">
                <a:solidFill>
                  <a:srgbClr val="000000"/>
                </a:solidFill>
              </a:rPr>
              <a:t>structure</a:t>
            </a:r>
            <a:endParaRPr lang="en-US" sz="1800" b="1" dirty="0"/>
          </a:p>
          <a:p>
            <a:pPr marL="1204913" lvl="2" indent="-342900" eaLnBrk="1" hangingPunct="1">
              <a:buFont typeface="Wingdings" pitchFamily="2" charset="2"/>
              <a:buChar char="Ø"/>
              <a:defRPr/>
            </a:pPr>
            <a:endParaRPr lang="en-US" sz="1600" b="1" dirty="0" smtClean="0"/>
          </a:p>
          <a:p>
            <a:pPr marL="804863" lvl="1" indent="-342900" eaLnBrk="1" hangingPunct="1">
              <a:buFont typeface="Wingdings" pitchFamily="2" charset="2"/>
              <a:buChar char="Ø"/>
              <a:defRPr/>
            </a:pPr>
            <a:endParaRPr lang="en-US" sz="2000" b="1" dirty="0"/>
          </a:p>
          <a:p>
            <a:pPr lvl="2"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808E844A-1D9D-467C-ADDE-013AD680CA5C}" type="slidenum">
              <a:rPr lang="en-US" sz="1400" smtClean="0">
                <a:solidFill>
                  <a:srgbClr val="FFFFFF"/>
                </a:solidFill>
              </a:rPr>
              <a:pPr eaLnBrk="1" hangingPunct="1"/>
              <a:t>5</a:t>
            </a:fld>
            <a:endParaRPr lang="en-US" sz="1400" smtClean="0">
              <a:solidFill>
                <a:srgbClr val="FFFFFF"/>
              </a:solidFill>
            </a:endParaRPr>
          </a:p>
        </p:txBody>
      </p:sp>
      <p:sp>
        <p:nvSpPr>
          <p:cNvPr id="7171" name="Rectangle 2"/>
          <p:cNvSpPr>
            <a:spLocks noGrp="1" noChangeArrowheads="1"/>
          </p:cNvSpPr>
          <p:nvPr>
            <p:ph type="title"/>
          </p:nvPr>
        </p:nvSpPr>
        <p:spPr>
          <a:xfrm>
            <a:off x="457200" y="228600"/>
            <a:ext cx="8472488" cy="609600"/>
          </a:xfrm>
        </p:spPr>
        <p:txBody>
          <a:bodyPr/>
          <a:lstStyle/>
          <a:p>
            <a:pPr algn="ctr" eaLnBrk="1" hangingPunct="1"/>
            <a:r>
              <a:rPr lang="en-US" sz="3400" dirty="0" smtClean="0"/>
              <a:t>SIM Program Overview</a:t>
            </a:r>
          </a:p>
        </p:txBody>
      </p:sp>
      <p:sp>
        <p:nvSpPr>
          <p:cNvPr id="4100" name="Rectangle 3"/>
          <p:cNvSpPr>
            <a:spLocks noGrp="1" noChangeArrowheads="1"/>
          </p:cNvSpPr>
          <p:nvPr>
            <p:ph type="body" idx="1"/>
          </p:nvPr>
        </p:nvSpPr>
        <p:spPr>
          <a:xfrm>
            <a:off x="443060" y="996287"/>
            <a:ext cx="8243740" cy="4794912"/>
          </a:xfrm>
        </p:spPr>
        <p:txBody>
          <a:bodyPr/>
          <a:lstStyle/>
          <a:p>
            <a:pPr marL="61913" indent="0" eaLnBrk="1" hangingPunct="1">
              <a:buFontTx/>
              <a:buNone/>
              <a:defRPr/>
            </a:pPr>
            <a:r>
              <a:rPr lang="en-US" sz="2000" b="1" dirty="0" smtClean="0">
                <a:solidFill>
                  <a:srgbClr val="000000"/>
                </a:solidFill>
              </a:rPr>
              <a:t>SIM Benefits/Output:  </a:t>
            </a:r>
            <a:r>
              <a:rPr lang="en-US" sz="1800" b="0" dirty="0" smtClean="0">
                <a:solidFill>
                  <a:srgbClr val="000000"/>
                </a:solidFill>
              </a:rPr>
              <a:t>Data </a:t>
            </a:r>
            <a:r>
              <a:rPr lang="en-US" sz="1800" b="0" dirty="0">
                <a:solidFill>
                  <a:srgbClr val="000000"/>
                </a:solidFill>
              </a:rPr>
              <a:t>and analytical tools that support rulemaking, policy and guidance development, aircraft certification, continued airworthiness, certification compliance, education and training</a:t>
            </a:r>
          </a:p>
          <a:p>
            <a:pPr lvl="1" eaLnBrk="1" hangingPunct="1">
              <a:defRPr/>
            </a:pPr>
            <a:r>
              <a:rPr lang="en-US" sz="1800" b="1" dirty="0">
                <a:solidFill>
                  <a:srgbClr val="000000"/>
                </a:solidFill>
              </a:rPr>
              <a:t>Rulemaking </a:t>
            </a:r>
            <a:r>
              <a:rPr lang="en-US" sz="1800" dirty="0">
                <a:solidFill>
                  <a:srgbClr val="000000"/>
                </a:solidFill>
              </a:rPr>
              <a:t>(e.g., WFD RAMs Survey)</a:t>
            </a:r>
          </a:p>
          <a:p>
            <a:pPr lvl="1" eaLnBrk="1" hangingPunct="1">
              <a:defRPr/>
            </a:pPr>
            <a:r>
              <a:rPr lang="en-US" sz="1800" b="1" dirty="0" smtClean="0">
                <a:solidFill>
                  <a:srgbClr val="000000"/>
                </a:solidFill>
              </a:rPr>
              <a:t>Guidance </a:t>
            </a:r>
            <a:r>
              <a:rPr lang="en-US" sz="1800" b="1" dirty="0">
                <a:solidFill>
                  <a:srgbClr val="000000"/>
                </a:solidFill>
              </a:rPr>
              <a:t>Material </a:t>
            </a:r>
            <a:r>
              <a:rPr lang="en-US" sz="1800" dirty="0">
                <a:solidFill>
                  <a:srgbClr val="000000"/>
                </a:solidFill>
              </a:rPr>
              <a:t>(e.g., AC </a:t>
            </a:r>
            <a:r>
              <a:rPr lang="en-US" sz="1800" dirty="0" smtClean="0">
                <a:solidFill>
                  <a:srgbClr val="000000"/>
                </a:solidFill>
              </a:rPr>
              <a:t>25.629, Structural Health Monitoring TBD)</a:t>
            </a:r>
            <a:endParaRPr lang="en-US" sz="1800" dirty="0">
              <a:solidFill>
                <a:srgbClr val="000000"/>
              </a:solidFill>
            </a:endParaRPr>
          </a:p>
          <a:p>
            <a:pPr lvl="1" eaLnBrk="1" hangingPunct="1">
              <a:defRPr/>
            </a:pPr>
            <a:r>
              <a:rPr lang="en-US" sz="1800" b="1" dirty="0">
                <a:solidFill>
                  <a:srgbClr val="000000"/>
                </a:solidFill>
              </a:rPr>
              <a:t>Certification</a:t>
            </a:r>
            <a:r>
              <a:rPr lang="en-US" sz="1800" dirty="0">
                <a:solidFill>
                  <a:srgbClr val="000000"/>
                </a:solidFill>
              </a:rPr>
              <a:t> </a:t>
            </a:r>
          </a:p>
          <a:p>
            <a:pPr lvl="2" eaLnBrk="1" hangingPunct="1">
              <a:defRPr/>
            </a:pPr>
            <a:r>
              <a:rPr lang="en-US" sz="1400" dirty="0">
                <a:solidFill>
                  <a:srgbClr val="000000"/>
                </a:solidFill>
              </a:rPr>
              <a:t>New materials (e.g., Bombardier </a:t>
            </a:r>
            <a:r>
              <a:rPr lang="en-US" sz="1400" dirty="0" smtClean="0">
                <a:solidFill>
                  <a:srgbClr val="000000"/>
                </a:solidFill>
              </a:rPr>
              <a:t>C-Series, Airbus A380 and A350 </a:t>
            </a:r>
            <a:r>
              <a:rPr lang="en-US" sz="1400" dirty="0">
                <a:solidFill>
                  <a:srgbClr val="000000"/>
                </a:solidFill>
              </a:rPr>
              <a:t>use of Aluminum Lithium)</a:t>
            </a:r>
          </a:p>
          <a:p>
            <a:pPr lvl="2" eaLnBrk="1" hangingPunct="1">
              <a:defRPr/>
            </a:pPr>
            <a:r>
              <a:rPr lang="en-US" sz="1400" dirty="0" smtClean="0"/>
              <a:t>Special Conditions</a:t>
            </a:r>
          </a:p>
          <a:p>
            <a:pPr lvl="2" eaLnBrk="1" hangingPunct="1">
              <a:defRPr/>
            </a:pPr>
            <a:r>
              <a:rPr lang="en-US" sz="1400" dirty="0" smtClean="0">
                <a:solidFill>
                  <a:srgbClr val="000000"/>
                </a:solidFill>
              </a:rPr>
              <a:t>Active </a:t>
            </a:r>
            <a:r>
              <a:rPr lang="en-US" sz="1400" dirty="0">
                <a:solidFill>
                  <a:srgbClr val="000000"/>
                </a:solidFill>
              </a:rPr>
              <a:t>Flutter Suppression System for B747-8/8F</a:t>
            </a:r>
          </a:p>
          <a:p>
            <a:pPr lvl="1" eaLnBrk="1" hangingPunct="1">
              <a:defRPr/>
            </a:pPr>
            <a:r>
              <a:rPr lang="en-US" sz="1800" b="1" dirty="0">
                <a:solidFill>
                  <a:srgbClr val="000000"/>
                </a:solidFill>
              </a:rPr>
              <a:t>COS:  </a:t>
            </a:r>
            <a:r>
              <a:rPr lang="en-US" sz="1800" dirty="0">
                <a:solidFill>
                  <a:srgbClr val="000000"/>
                </a:solidFill>
              </a:rPr>
              <a:t>Bonded Repair – (e.g., Boeing Commercial investigating usage </a:t>
            </a:r>
            <a:r>
              <a:rPr lang="en-US" sz="1800" dirty="0" smtClean="0">
                <a:solidFill>
                  <a:srgbClr val="000000"/>
                </a:solidFill>
              </a:rPr>
              <a:t>–MD80 AD </a:t>
            </a:r>
            <a:r>
              <a:rPr lang="en-US" sz="1800" dirty="0">
                <a:solidFill>
                  <a:srgbClr val="000000"/>
                </a:solidFill>
              </a:rPr>
              <a:t>repair</a:t>
            </a:r>
            <a:r>
              <a:rPr lang="en-US" sz="1800" dirty="0" smtClean="0">
                <a:solidFill>
                  <a:srgbClr val="000000"/>
                </a:solidFill>
              </a:rPr>
              <a:t>); Structural Health Monitoring</a:t>
            </a:r>
            <a:endParaRPr lang="en-US" sz="1800" dirty="0">
              <a:solidFill>
                <a:srgbClr val="000000"/>
              </a:solidFill>
            </a:endParaRPr>
          </a:p>
          <a:p>
            <a:pPr lvl="1" eaLnBrk="1" hangingPunct="1">
              <a:defRPr/>
            </a:pPr>
            <a:r>
              <a:rPr lang="en-US" sz="1800" b="1" dirty="0" smtClean="0">
                <a:solidFill>
                  <a:srgbClr val="000000"/>
                </a:solidFill>
              </a:rPr>
              <a:t>Standardization:</a:t>
            </a:r>
          </a:p>
          <a:p>
            <a:pPr lvl="2" eaLnBrk="1" hangingPunct="1">
              <a:defRPr/>
            </a:pPr>
            <a:r>
              <a:rPr lang="en-US" sz="1400" dirty="0" smtClean="0">
                <a:solidFill>
                  <a:srgbClr val="000000"/>
                </a:solidFill>
              </a:rPr>
              <a:t>MMPDS (Draft AC 20.613, MMPDS-X:  e.g. Additive Manufacturing, Advanced Joining Methods (FSW), </a:t>
            </a:r>
            <a:r>
              <a:rPr lang="en-US" sz="1400" dirty="0">
                <a:solidFill>
                  <a:srgbClr val="000000"/>
                </a:solidFill>
              </a:rPr>
              <a:t>N</a:t>
            </a:r>
            <a:r>
              <a:rPr lang="en-US" sz="1400" dirty="0" smtClean="0">
                <a:solidFill>
                  <a:srgbClr val="000000"/>
                </a:solidFill>
              </a:rPr>
              <a:t>ew Alloys (Al-Li), etc.)</a:t>
            </a:r>
          </a:p>
          <a:p>
            <a:pPr lvl="2" eaLnBrk="1" hangingPunct="1">
              <a:defRPr/>
            </a:pPr>
            <a:r>
              <a:rPr lang="en-US" sz="1400" dirty="0" smtClean="0">
                <a:solidFill>
                  <a:srgbClr val="000000"/>
                </a:solidFill>
              </a:rPr>
              <a:t>NASGRO</a:t>
            </a:r>
            <a:endParaRPr lang="en-US" sz="1000" dirty="0"/>
          </a:p>
          <a:p>
            <a:pPr marL="1204913" lvl="2" indent="-342900" eaLnBrk="1" hangingPunct="1">
              <a:buFont typeface="Wingdings" pitchFamily="2" charset="2"/>
              <a:buChar char="Ø"/>
              <a:defRPr/>
            </a:pPr>
            <a:endParaRPr lang="en-US" sz="1600" b="1" dirty="0" smtClean="0"/>
          </a:p>
          <a:p>
            <a:pPr marL="804863" lvl="1" indent="-342900" eaLnBrk="1" hangingPunct="1">
              <a:buFont typeface="Wingdings" pitchFamily="2" charset="2"/>
              <a:buChar char="Ø"/>
              <a:defRPr/>
            </a:pPr>
            <a:endParaRPr lang="en-US" sz="2000" b="1" dirty="0"/>
          </a:p>
          <a:p>
            <a:pPr lvl="2"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4F4A4E25-1BA0-4CB9-AD84-BC8744D10E28}" type="slidenum">
              <a:rPr lang="en-US" sz="1400" smtClean="0">
                <a:solidFill>
                  <a:schemeClr val="bg1"/>
                </a:solidFill>
              </a:rPr>
              <a:pPr eaLnBrk="1" hangingPunct="1"/>
              <a:t>6</a:t>
            </a:fld>
            <a:endParaRPr lang="en-US" sz="1400" smtClean="0">
              <a:solidFill>
                <a:schemeClr val="bg1"/>
              </a:solidFill>
            </a:endParaRPr>
          </a:p>
        </p:txBody>
      </p:sp>
      <p:sp>
        <p:nvSpPr>
          <p:cNvPr id="8195" name="Rectangle 6"/>
          <p:cNvSpPr>
            <a:spLocks noChangeArrowheads="1"/>
          </p:cNvSpPr>
          <p:nvPr/>
        </p:nvSpPr>
        <p:spPr bwMode="auto">
          <a:xfrm>
            <a:off x="304800" y="304800"/>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nchor="ctr"/>
          <a:lstStyle/>
          <a:p>
            <a:pPr algn="ctr">
              <a:spcBef>
                <a:spcPct val="0"/>
              </a:spcBef>
              <a:buFontTx/>
              <a:buNone/>
            </a:pPr>
            <a:r>
              <a:rPr lang="en-US" sz="4400" b="1">
                <a:solidFill>
                  <a:srgbClr val="1D2F68"/>
                </a:solidFill>
              </a:rPr>
              <a:t>SIM-TCRG Research Portfolio</a:t>
            </a:r>
            <a:endParaRPr lang="en-US" sz="3100" b="1">
              <a:solidFill>
                <a:srgbClr val="1D2F68"/>
              </a:solidFill>
            </a:endParaRPr>
          </a:p>
        </p:txBody>
      </p:sp>
      <p:sp>
        <p:nvSpPr>
          <p:cNvPr id="8196" name="Rectangle 7"/>
          <p:cNvSpPr>
            <a:spLocks noChangeArrowheads="1"/>
          </p:cNvSpPr>
          <p:nvPr/>
        </p:nvSpPr>
        <p:spPr bwMode="auto">
          <a:xfrm>
            <a:off x="0" y="4343400"/>
            <a:ext cx="1981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p>
            <a:pPr algn="r">
              <a:lnSpc>
                <a:spcPct val="80000"/>
              </a:lnSpc>
              <a:spcBef>
                <a:spcPct val="25000"/>
              </a:spcBef>
              <a:spcAft>
                <a:spcPct val="25000"/>
              </a:spcAft>
              <a:buFontTx/>
              <a:buNone/>
            </a:pPr>
            <a:r>
              <a:rPr lang="en-US" sz="1200" b="1">
                <a:solidFill>
                  <a:srgbClr val="306AFF"/>
                </a:solidFill>
                <a:cs typeface="Times New Roman" pitchFamily="18" charset="0"/>
              </a:rPr>
              <a:t>Assess and ensure the long-term airworthiness of existing aircraft structure</a:t>
            </a:r>
          </a:p>
        </p:txBody>
      </p:sp>
      <p:sp>
        <p:nvSpPr>
          <p:cNvPr id="8197" name="Rectangle 7"/>
          <p:cNvSpPr>
            <a:spLocks noChangeArrowheads="1"/>
          </p:cNvSpPr>
          <p:nvPr/>
        </p:nvSpPr>
        <p:spPr bwMode="auto">
          <a:xfrm>
            <a:off x="-4763" y="2727325"/>
            <a:ext cx="1524001"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p>
            <a:pPr algn="r">
              <a:lnSpc>
                <a:spcPct val="80000"/>
              </a:lnSpc>
              <a:spcBef>
                <a:spcPct val="25000"/>
              </a:spcBef>
              <a:spcAft>
                <a:spcPct val="25000"/>
              </a:spcAft>
              <a:buFontTx/>
              <a:buNone/>
            </a:pPr>
            <a:r>
              <a:rPr lang="en-US" sz="1200" b="1">
                <a:solidFill>
                  <a:srgbClr val="306AFF"/>
                </a:solidFill>
                <a:cs typeface="Times New Roman" pitchFamily="18" charset="0"/>
              </a:rPr>
              <a:t>Efficient use of FAA resources:  maintenance and distribution of tools, data and standards</a:t>
            </a:r>
          </a:p>
        </p:txBody>
      </p:sp>
      <p:sp>
        <p:nvSpPr>
          <p:cNvPr id="6" name="AutoShape 2"/>
          <p:cNvSpPr>
            <a:spLocks noChangeArrowheads="1"/>
          </p:cNvSpPr>
          <p:nvPr/>
        </p:nvSpPr>
        <p:spPr bwMode="auto">
          <a:xfrm>
            <a:off x="1905000" y="1181100"/>
            <a:ext cx="2249488" cy="1120775"/>
          </a:xfrm>
          <a:prstGeom prst="wedgeRoundRectCallout">
            <a:avLst>
              <a:gd name="adj1" fmla="val 76568"/>
              <a:gd name="adj2" fmla="val 49685"/>
              <a:gd name="adj3" fmla="val 16667"/>
            </a:avLst>
          </a:prstGeom>
          <a:solidFill>
            <a:schemeClr val="accent1"/>
          </a:solidFill>
          <a:ln w="9525">
            <a:solidFill>
              <a:schemeClr val="tx1"/>
            </a:solidFill>
            <a:miter lim="800000"/>
            <a:headEnd/>
            <a:tailEnd/>
          </a:ln>
          <a:effectLst>
            <a:outerShdw dist="96720" dir="6791915" algn="ctr" rotWithShape="0">
              <a:schemeClr val="bg2"/>
            </a:outerShdw>
          </a:effectLst>
        </p:spPr>
        <p:txBody>
          <a:bodyPr lIns="91432" tIns="45716" rIns="91432" bIns="45716"/>
          <a:lstStyle/>
          <a:p>
            <a:pPr algn="ctr">
              <a:spcBef>
                <a:spcPct val="20000"/>
              </a:spcBef>
              <a:buClr>
                <a:schemeClr val="accent2"/>
              </a:buClr>
              <a:buSzPct val="65000"/>
              <a:buFont typeface="Wingdings" pitchFamily="2" charset="2"/>
              <a:buChar char="u"/>
              <a:defRPr/>
            </a:pPr>
            <a:endParaRPr lang="en-US" sz="1600">
              <a:effectLst>
                <a:outerShdw blurRad="38100" dist="38100" dir="2700000" algn="tl">
                  <a:srgbClr val="FFFFFF"/>
                </a:outerShdw>
              </a:effectLst>
              <a:latin typeface="Times New Roman" pitchFamily="18" charset="0"/>
            </a:endParaRPr>
          </a:p>
        </p:txBody>
      </p:sp>
      <p:sp>
        <p:nvSpPr>
          <p:cNvPr id="7" name="AutoShape 3"/>
          <p:cNvSpPr>
            <a:spLocks noChangeArrowheads="1"/>
          </p:cNvSpPr>
          <p:nvPr/>
        </p:nvSpPr>
        <p:spPr bwMode="auto">
          <a:xfrm>
            <a:off x="1635125" y="2728913"/>
            <a:ext cx="2232025" cy="1006475"/>
          </a:xfrm>
          <a:prstGeom prst="wedgeRoundRectCallout">
            <a:avLst>
              <a:gd name="adj1" fmla="val 61318"/>
              <a:gd name="adj2" fmla="val 9288"/>
              <a:gd name="adj3" fmla="val 16667"/>
            </a:avLst>
          </a:prstGeom>
          <a:solidFill>
            <a:schemeClr val="accent1"/>
          </a:solidFill>
          <a:ln w="9525">
            <a:solidFill>
              <a:schemeClr val="tx1"/>
            </a:solidFill>
            <a:miter lim="800000"/>
            <a:headEnd/>
            <a:tailEnd/>
          </a:ln>
          <a:effectLst>
            <a:outerShdw dist="80322" dir="6506097" algn="ctr" rotWithShape="0">
              <a:schemeClr val="bg2"/>
            </a:outerShdw>
          </a:effectLst>
        </p:spPr>
        <p:txBody>
          <a:bodyPr lIns="91432" tIns="45716" rIns="91432" bIns="45716"/>
          <a:lstStyle/>
          <a:p>
            <a:pPr algn="ctr">
              <a:spcBef>
                <a:spcPct val="20000"/>
              </a:spcBef>
              <a:buClr>
                <a:schemeClr val="accent2"/>
              </a:buClr>
              <a:buSzPct val="65000"/>
              <a:buFont typeface="Wingdings" pitchFamily="2" charset="2"/>
              <a:buChar char="u"/>
              <a:defRPr/>
            </a:pPr>
            <a:endParaRPr lang="en-US" sz="1600">
              <a:effectLst>
                <a:outerShdw blurRad="38100" dist="38100" dir="2700000" algn="tl">
                  <a:srgbClr val="FFFFFF"/>
                </a:outerShdw>
              </a:effectLst>
              <a:latin typeface="Times New Roman" pitchFamily="18" charset="0"/>
            </a:endParaRPr>
          </a:p>
        </p:txBody>
      </p:sp>
      <p:sp>
        <p:nvSpPr>
          <p:cNvPr id="8" name="AutoShape 4"/>
          <p:cNvSpPr>
            <a:spLocks noChangeArrowheads="1"/>
          </p:cNvSpPr>
          <p:nvPr/>
        </p:nvSpPr>
        <p:spPr bwMode="auto">
          <a:xfrm>
            <a:off x="2049463" y="4300538"/>
            <a:ext cx="2362200" cy="847725"/>
          </a:xfrm>
          <a:prstGeom prst="wedgeRoundRectCallout">
            <a:avLst>
              <a:gd name="adj1" fmla="val 55278"/>
              <a:gd name="adj2" fmla="val -96563"/>
              <a:gd name="adj3" fmla="val 16667"/>
            </a:avLst>
          </a:prstGeom>
          <a:solidFill>
            <a:schemeClr val="accent1"/>
          </a:solidFill>
          <a:ln w="9525">
            <a:solidFill>
              <a:schemeClr val="tx1"/>
            </a:solidFill>
            <a:miter lim="800000"/>
            <a:headEnd/>
            <a:tailEnd/>
          </a:ln>
          <a:effectLst>
            <a:outerShdw dist="107763" dir="2700000" algn="ctr" rotWithShape="0">
              <a:schemeClr val="bg2"/>
            </a:outerShdw>
          </a:effectLst>
        </p:spPr>
        <p:txBody>
          <a:bodyPr lIns="91432" tIns="45716" rIns="91432" bIns="45716"/>
          <a:lstStyle/>
          <a:p>
            <a:pPr algn="ctr">
              <a:spcBef>
                <a:spcPct val="20000"/>
              </a:spcBef>
              <a:buClr>
                <a:schemeClr val="accent2"/>
              </a:buClr>
              <a:buSzPct val="65000"/>
              <a:buFont typeface="Wingdings" pitchFamily="2" charset="2"/>
              <a:buChar char="u"/>
              <a:defRPr/>
            </a:pPr>
            <a:endParaRPr lang="en-US" sz="1600">
              <a:effectLst>
                <a:outerShdw blurRad="38100" dist="38100" dir="2700000" algn="tl">
                  <a:srgbClr val="FFFFFF"/>
                </a:outerShdw>
              </a:effectLst>
              <a:latin typeface="Times New Roman" pitchFamily="18" charset="0"/>
            </a:endParaRPr>
          </a:p>
        </p:txBody>
      </p:sp>
      <p:sp>
        <p:nvSpPr>
          <p:cNvPr id="9" name="Text Box 5"/>
          <p:cNvSpPr txBox="1">
            <a:spLocks noChangeArrowheads="1"/>
          </p:cNvSpPr>
          <p:nvPr/>
        </p:nvSpPr>
        <p:spPr bwMode="auto">
          <a:xfrm>
            <a:off x="2006600" y="1143000"/>
            <a:ext cx="1716088" cy="274638"/>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lgn="ctr" eaLnBrk="1" hangingPunct="1">
              <a:spcBef>
                <a:spcPct val="0"/>
              </a:spcBef>
              <a:buFontTx/>
              <a:buNone/>
              <a:defRPr/>
            </a:pPr>
            <a:r>
              <a:rPr lang="en-US" sz="1200" b="1" u="sng" smtClean="0">
                <a:effectLst>
                  <a:outerShdw blurRad="38100" dist="38100" dir="2700000" algn="tl">
                    <a:srgbClr val="C0C0C0"/>
                  </a:outerShdw>
                </a:effectLst>
                <a:latin typeface="Times New Roman" pitchFamily="18" charset="0"/>
              </a:rPr>
              <a:t>Emerging Technologies</a:t>
            </a:r>
          </a:p>
        </p:txBody>
      </p:sp>
      <p:sp>
        <p:nvSpPr>
          <p:cNvPr id="10" name="Text Box 6"/>
          <p:cNvSpPr txBox="1">
            <a:spLocks noChangeArrowheads="1"/>
          </p:cNvSpPr>
          <p:nvPr/>
        </p:nvSpPr>
        <p:spPr bwMode="auto">
          <a:xfrm>
            <a:off x="1905000" y="1406525"/>
            <a:ext cx="2276475" cy="895350"/>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defTabSz="458788" eaLnBrk="0" hangingPunct="0">
              <a:tabLst>
                <a:tab pos="341313" algn="l"/>
              </a:tabLst>
              <a:defRPr sz="2400">
                <a:solidFill>
                  <a:schemeClr val="tx1"/>
                </a:solidFill>
                <a:latin typeface="Arial" charset="0"/>
              </a:defRPr>
            </a:lvl1pPr>
            <a:lvl2pPr marL="742950" indent="-285750" defTabSz="458788" eaLnBrk="0" hangingPunct="0">
              <a:tabLst>
                <a:tab pos="341313" algn="l"/>
              </a:tabLst>
              <a:defRPr sz="2400">
                <a:solidFill>
                  <a:schemeClr val="tx1"/>
                </a:solidFill>
                <a:latin typeface="Arial" charset="0"/>
              </a:defRPr>
            </a:lvl2pPr>
            <a:lvl3pPr marL="1143000" indent="-228600" defTabSz="458788" eaLnBrk="0" hangingPunct="0">
              <a:tabLst>
                <a:tab pos="341313" algn="l"/>
              </a:tabLst>
              <a:defRPr sz="2400">
                <a:solidFill>
                  <a:schemeClr val="tx1"/>
                </a:solidFill>
                <a:latin typeface="Arial" charset="0"/>
              </a:defRPr>
            </a:lvl3pPr>
            <a:lvl4pPr marL="1600200" indent="-228600" defTabSz="458788" eaLnBrk="0" hangingPunct="0">
              <a:tabLst>
                <a:tab pos="341313" algn="l"/>
              </a:tabLst>
              <a:defRPr sz="2400">
                <a:solidFill>
                  <a:schemeClr val="tx1"/>
                </a:solidFill>
                <a:latin typeface="Arial" charset="0"/>
              </a:defRPr>
            </a:lvl4pPr>
            <a:lvl5pPr marL="2057400" indent="-228600" defTabSz="458788" eaLnBrk="0" hangingPunct="0">
              <a:tabLst>
                <a:tab pos="341313" algn="l"/>
              </a:tabLst>
              <a:defRPr sz="2400">
                <a:solidFill>
                  <a:schemeClr val="tx1"/>
                </a:solidFill>
                <a:latin typeface="Arial" charset="0"/>
              </a:defRPr>
            </a:lvl5pPr>
            <a:lvl6pPr marL="2514600" indent="-228600" defTabSz="458788" eaLnBrk="0" fontAlgn="base" hangingPunct="0">
              <a:spcBef>
                <a:spcPct val="50000"/>
              </a:spcBef>
              <a:spcAft>
                <a:spcPct val="0"/>
              </a:spcAft>
              <a:buChar char="•"/>
              <a:tabLst>
                <a:tab pos="341313" algn="l"/>
              </a:tabLst>
              <a:defRPr sz="2400">
                <a:solidFill>
                  <a:schemeClr val="tx1"/>
                </a:solidFill>
                <a:latin typeface="Arial" charset="0"/>
              </a:defRPr>
            </a:lvl6pPr>
            <a:lvl7pPr marL="2971800" indent="-228600" defTabSz="458788" eaLnBrk="0" fontAlgn="base" hangingPunct="0">
              <a:spcBef>
                <a:spcPct val="50000"/>
              </a:spcBef>
              <a:spcAft>
                <a:spcPct val="0"/>
              </a:spcAft>
              <a:buChar char="•"/>
              <a:tabLst>
                <a:tab pos="341313" algn="l"/>
              </a:tabLst>
              <a:defRPr sz="2400">
                <a:solidFill>
                  <a:schemeClr val="tx1"/>
                </a:solidFill>
                <a:latin typeface="Arial" charset="0"/>
              </a:defRPr>
            </a:lvl7pPr>
            <a:lvl8pPr marL="3429000" indent="-228600" defTabSz="458788" eaLnBrk="0" fontAlgn="base" hangingPunct="0">
              <a:spcBef>
                <a:spcPct val="50000"/>
              </a:spcBef>
              <a:spcAft>
                <a:spcPct val="0"/>
              </a:spcAft>
              <a:buChar char="•"/>
              <a:tabLst>
                <a:tab pos="341313" algn="l"/>
              </a:tabLst>
              <a:defRPr sz="2400">
                <a:solidFill>
                  <a:schemeClr val="tx1"/>
                </a:solidFill>
                <a:latin typeface="Arial" charset="0"/>
              </a:defRPr>
            </a:lvl8pPr>
            <a:lvl9pPr marL="3886200" indent="-228600" defTabSz="458788" eaLnBrk="0" fontAlgn="base" hangingPunct="0">
              <a:spcBef>
                <a:spcPct val="50000"/>
              </a:spcBef>
              <a:spcAft>
                <a:spcPct val="0"/>
              </a:spcAft>
              <a:buChar char="•"/>
              <a:tabLst>
                <a:tab pos="341313" algn="l"/>
              </a:tabLst>
              <a:defRPr sz="2400">
                <a:solidFill>
                  <a:schemeClr val="tx1"/>
                </a:solidFill>
                <a:latin typeface="Arial" charset="0"/>
              </a:defRPr>
            </a:lvl9pPr>
          </a:lstStyle>
          <a:p>
            <a:pPr eaLnBrk="1" hangingPunct="1">
              <a:spcBef>
                <a:spcPct val="20000"/>
              </a:spcBef>
              <a:buClr>
                <a:srgbClr val="00B05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Aluminum Lithium</a:t>
            </a:r>
          </a:p>
          <a:p>
            <a:pPr eaLnBrk="1" hangingPunct="1">
              <a:spcBef>
                <a:spcPct val="20000"/>
              </a:spcBef>
              <a:buClr>
                <a:srgbClr val="339933"/>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Bonded Repair Technology</a:t>
            </a:r>
          </a:p>
          <a:p>
            <a:pPr eaLnBrk="1" hangingPunct="1">
              <a:spcBef>
                <a:spcPct val="20000"/>
              </a:spcBef>
              <a:buClr>
                <a:srgbClr val="00B05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Emerging Metallic Structures  R&amp;D</a:t>
            </a:r>
          </a:p>
          <a:p>
            <a:pPr eaLnBrk="1" hangingPunct="1">
              <a:spcBef>
                <a:spcPct val="20000"/>
              </a:spcBef>
              <a:buClr>
                <a:srgbClr val="FFFF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Active Flutter Suppression</a:t>
            </a:r>
          </a:p>
          <a:p>
            <a:pPr eaLnBrk="1" hangingPunct="1">
              <a:spcBef>
                <a:spcPct val="20000"/>
              </a:spcBef>
              <a:buClr>
                <a:srgbClr val="306AFF"/>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Advanced  Metallic Fuselage Structure </a:t>
            </a:r>
          </a:p>
        </p:txBody>
      </p:sp>
      <p:sp>
        <p:nvSpPr>
          <p:cNvPr id="11" name="Text Box 7"/>
          <p:cNvSpPr txBox="1">
            <a:spLocks noChangeArrowheads="1"/>
          </p:cNvSpPr>
          <p:nvPr/>
        </p:nvSpPr>
        <p:spPr bwMode="auto">
          <a:xfrm>
            <a:off x="2103438" y="4521200"/>
            <a:ext cx="2384425" cy="563563"/>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defTabSz="458788" eaLnBrk="0" hangingPunct="0">
              <a:tabLst>
                <a:tab pos="341313" algn="l"/>
              </a:tabLst>
              <a:defRPr sz="2400">
                <a:solidFill>
                  <a:schemeClr val="tx1"/>
                </a:solidFill>
                <a:latin typeface="Arial" charset="0"/>
              </a:defRPr>
            </a:lvl1pPr>
            <a:lvl2pPr marL="742950" indent="-285750" defTabSz="458788" eaLnBrk="0" hangingPunct="0">
              <a:tabLst>
                <a:tab pos="341313" algn="l"/>
              </a:tabLst>
              <a:defRPr sz="2400">
                <a:solidFill>
                  <a:schemeClr val="tx1"/>
                </a:solidFill>
                <a:latin typeface="Arial" charset="0"/>
              </a:defRPr>
            </a:lvl2pPr>
            <a:lvl3pPr marL="1143000" indent="-228600" defTabSz="458788" eaLnBrk="0" hangingPunct="0">
              <a:tabLst>
                <a:tab pos="341313" algn="l"/>
              </a:tabLst>
              <a:defRPr sz="2400">
                <a:solidFill>
                  <a:schemeClr val="tx1"/>
                </a:solidFill>
                <a:latin typeface="Arial" charset="0"/>
              </a:defRPr>
            </a:lvl3pPr>
            <a:lvl4pPr marL="1600200" indent="-228600" defTabSz="458788" eaLnBrk="0" hangingPunct="0">
              <a:tabLst>
                <a:tab pos="341313" algn="l"/>
              </a:tabLst>
              <a:defRPr sz="2400">
                <a:solidFill>
                  <a:schemeClr val="tx1"/>
                </a:solidFill>
                <a:latin typeface="Arial" charset="0"/>
              </a:defRPr>
            </a:lvl4pPr>
            <a:lvl5pPr marL="2057400" indent="-228600" defTabSz="458788" eaLnBrk="0" hangingPunct="0">
              <a:tabLst>
                <a:tab pos="341313" algn="l"/>
              </a:tabLst>
              <a:defRPr sz="2400">
                <a:solidFill>
                  <a:schemeClr val="tx1"/>
                </a:solidFill>
                <a:latin typeface="Arial" charset="0"/>
              </a:defRPr>
            </a:lvl5pPr>
            <a:lvl6pPr marL="2514600" indent="-228600" defTabSz="458788" eaLnBrk="0" fontAlgn="base" hangingPunct="0">
              <a:spcBef>
                <a:spcPct val="50000"/>
              </a:spcBef>
              <a:spcAft>
                <a:spcPct val="0"/>
              </a:spcAft>
              <a:buChar char="•"/>
              <a:tabLst>
                <a:tab pos="341313" algn="l"/>
              </a:tabLst>
              <a:defRPr sz="2400">
                <a:solidFill>
                  <a:schemeClr val="tx1"/>
                </a:solidFill>
                <a:latin typeface="Arial" charset="0"/>
              </a:defRPr>
            </a:lvl6pPr>
            <a:lvl7pPr marL="2971800" indent="-228600" defTabSz="458788" eaLnBrk="0" fontAlgn="base" hangingPunct="0">
              <a:spcBef>
                <a:spcPct val="50000"/>
              </a:spcBef>
              <a:spcAft>
                <a:spcPct val="0"/>
              </a:spcAft>
              <a:buChar char="•"/>
              <a:tabLst>
                <a:tab pos="341313" algn="l"/>
              </a:tabLst>
              <a:defRPr sz="2400">
                <a:solidFill>
                  <a:schemeClr val="tx1"/>
                </a:solidFill>
                <a:latin typeface="Arial" charset="0"/>
              </a:defRPr>
            </a:lvl7pPr>
            <a:lvl8pPr marL="3429000" indent="-228600" defTabSz="458788" eaLnBrk="0" fontAlgn="base" hangingPunct="0">
              <a:spcBef>
                <a:spcPct val="50000"/>
              </a:spcBef>
              <a:spcAft>
                <a:spcPct val="0"/>
              </a:spcAft>
              <a:buChar char="•"/>
              <a:tabLst>
                <a:tab pos="341313" algn="l"/>
              </a:tabLst>
              <a:defRPr sz="2400">
                <a:solidFill>
                  <a:schemeClr val="tx1"/>
                </a:solidFill>
                <a:latin typeface="Arial" charset="0"/>
              </a:defRPr>
            </a:lvl8pPr>
            <a:lvl9pPr marL="3886200" indent="-228600" defTabSz="458788" eaLnBrk="0" fontAlgn="base" hangingPunct="0">
              <a:spcBef>
                <a:spcPct val="50000"/>
              </a:spcBef>
              <a:spcAft>
                <a:spcPct val="0"/>
              </a:spcAft>
              <a:buChar char="•"/>
              <a:tabLst>
                <a:tab pos="341313" algn="l"/>
              </a:tabLst>
              <a:defRPr sz="2400">
                <a:solidFill>
                  <a:schemeClr val="tx1"/>
                </a:solidFill>
                <a:latin typeface="Arial" charset="0"/>
              </a:defRPr>
            </a:lvl9pPr>
          </a:lstStyle>
          <a:p>
            <a:pPr eaLnBrk="1" hangingPunct="1">
              <a:spcBef>
                <a:spcPct val="20000"/>
              </a:spcBef>
              <a:buClr>
                <a:srgbClr val="FFFF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SMS/TARAM Risk Methods for COS</a:t>
            </a:r>
          </a:p>
          <a:p>
            <a:pPr eaLnBrk="1" hangingPunct="1">
              <a:spcBef>
                <a:spcPct val="20000"/>
              </a:spcBef>
              <a:buClr>
                <a:srgbClr val="339933"/>
              </a:buClr>
              <a:buFont typeface="Wingdings" pitchFamily="2" charset="2"/>
              <a:buChar char="u"/>
              <a:defRPr/>
            </a:pPr>
            <a:r>
              <a:rPr lang="en-US" sz="900" b="1" dirty="0" smtClean="0">
                <a:latin typeface="Arial" pitchFamily="34" charset="0"/>
              </a:rPr>
              <a:t>Risk Management for Small Airplanes </a:t>
            </a:r>
            <a:endParaRPr lang="en-US" sz="900" b="1" dirty="0" smtClean="0">
              <a:effectLst>
                <a:outerShdw blurRad="38100" dist="38100" dir="2700000" algn="tl">
                  <a:srgbClr val="C0C0C0"/>
                </a:outerShdw>
              </a:effectLst>
              <a:latin typeface="Times New Roman" pitchFamily="18" charset="0"/>
            </a:endParaRPr>
          </a:p>
          <a:p>
            <a:pPr eaLnBrk="1" hangingPunct="1">
              <a:spcBef>
                <a:spcPct val="20000"/>
              </a:spcBef>
              <a:buClr>
                <a:srgbClr val="339933"/>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RAM Survey for WFD</a:t>
            </a:r>
          </a:p>
        </p:txBody>
      </p:sp>
      <p:sp>
        <p:nvSpPr>
          <p:cNvPr id="12" name="Text Box 8"/>
          <p:cNvSpPr txBox="1">
            <a:spLocks noChangeArrowheads="1"/>
          </p:cNvSpPr>
          <p:nvPr/>
        </p:nvSpPr>
        <p:spPr bwMode="auto">
          <a:xfrm>
            <a:off x="2125663" y="4267200"/>
            <a:ext cx="2195512" cy="274638"/>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lgn="ctr" eaLnBrk="1" hangingPunct="1">
              <a:spcBef>
                <a:spcPct val="0"/>
              </a:spcBef>
              <a:buFontTx/>
              <a:buNone/>
              <a:defRPr/>
            </a:pPr>
            <a:r>
              <a:rPr lang="en-US" sz="1200" b="1" u="sng" dirty="0" smtClean="0">
                <a:effectLst>
                  <a:outerShdw blurRad="38100" dist="38100" dir="2700000" algn="tl">
                    <a:srgbClr val="C0C0C0"/>
                  </a:outerShdw>
                </a:effectLst>
                <a:latin typeface="Times New Roman" pitchFamily="18" charset="0"/>
              </a:rPr>
              <a:t>Continued Operational Safety </a:t>
            </a:r>
          </a:p>
        </p:txBody>
      </p:sp>
      <p:sp>
        <p:nvSpPr>
          <p:cNvPr id="13" name="Text Box 9"/>
          <p:cNvSpPr txBox="1">
            <a:spLocks noChangeArrowheads="1"/>
          </p:cNvSpPr>
          <p:nvPr/>
        </p:nvSpPr>
        <p:spPr bwMode="auto">
          <a:xfrm>
            <a:off x="1592263" y="2770188"/>
            <a:ext cx="2368550" cy="274637"/>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lgn="ctr" eaLnBrk="1" hangingPunct="1">
              <a:spcBef>
                <a:spcPct val="0"/>
              </a:spcBef>
              <a:buFontTx/>
              <a:buNone/>
              <a:defRPr/>
            </a:pPr>
            <a:r>
              <a:rPr lang="en-US" sz="1200" b="1" u="sng" dirty="0" smtClean="0">
                <a:effectLst>
                  <a:outerShdw blurRad="38100" dist="38100" dir="2700000" algn="tl">
                    <a:srgbClr val="C0C0C0"/>
                  </a:outerShdw>
                </a:effectLst>
                <a:latin typeface="Times New Roman" pitchFamily="18" charset="0"/>
              </a:rPr>
              <a:t>Safety Regulations &amp; Standards</a:t>
            </a:r>
          </a:p>
        </p:txBody>
      </p:sp>
      <p:sp>
        <p:nvSpPr>
          <p:cNvPr id="14" name="Text Box 10"/>
          <p:cNvSpPr txBox="1">
            <a:spLocks noChangeArrowheads="1"/>
          </p:cNvSpPr>
          <p:nvPr/>
        </p:nvSpPr>
        <p:spPr bwMode="auto">
          <a:xfrm>
            <a:off x="1603375" y="3001963"/>
            <a:ext cx="2333625" cy="895350"/>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defTabSz="458788" eaLnBrk="0" hangingPunct="0">
              <a:tabLst>
                <a:tab pos="173038" algn="l"/>
              </a:tabLst>
              <a:defRPr sz="2400">
                <a:solidFill>
                  <a:schemeClr val="tx1"/>
                </a:solidFill>
                <a:latin typeface="Arial" charset="0"/>
              </a:defRPr>
            </a:lvl1pPr>
            <a:lvl2pPr marL="742950" indent="-285750" defTabSz="458788" eaLnBrk="0" hangingPunct="0">
              <a:tabLst>
                <a:tab pos="173038" algn="l"/>
              </a:tabLst>
              <a:defRPr sz="2400">
                <a:solidFill>
                  <a:schemeClr val="tx1"/>
                </a:solidFill>
                <a:latin typeface="Arial" charset="0"/>
              </a:defRPr>
            </a:lvl2pPr>
            <a:lvl3pPr marL="1143000" indent="-228600" defTabSz="458788" eaLnBrk="0" hangingPunct="0">
              <a:tabLst>
                <a:tab pos="173038" algn="l"/>
              </a:tabLst>
              <a:defRPr sz="2400">
                <a:solidFill>
                  <a:schemeClr val="tx1"/>
                </a:solidFill>
                <a:latin typeface="Arial" charset="0"/>
              </a:defRPr>
            </a:lvl3pPr>
            <a:lvl4pPr marL="1600200" indent="-228600" defTabSz="458788" eaLnBrk="0" hangingPunct="0">
              <a:tabLst>
                <a:tab pos="173038" algn="l"/>
              </a:tabLst>
              <a:defRPr sz="2400">
                <a:solidFill>
                  <a:schemeClr val="tx1"/>
                </a:solidFill>
                <a:latin typeface="Arial" charset="0"/>
              </a:defRPr>
            </a:lvl4pPr>
            <a:lvl5pPr marL="2057400" indent="-228600" defTabSz="458788" eaLnBrk="0" hangingPunct="0">
              <a:tabLst>
                <a:tab pos="173038" algn="l"/>
              </a:tabLst>
              <a:defRPr sz="2400">
                <a:solidFill>
                  <a:schemeClr val="tx1"/>
                </a:solidFill>
                <a:latin typeface="Arial" charset="0"/>
              </a:defRPr>
            </a:lvl5pPr>
            <a:lvl6pPr marL="2514600" indent="-228600" defTabSz="458788" eaLnBrk="0" fontAlgn="base" hangingPunct="0">
              <a:spcBef>
                <a:spcPct val="50000"/>
              </a:spcBef>
              <a:spcAft>
                <a:spcPct val="0"/>
              </a:spcAft>
              <a:buChar char="•"/>
              <a:tabLst>
                <a:tab pos="173038" algn="l"/>
              </a:tabLst>
              <a:defRPr sz="2400">
                <a:solidFill>
                  <a:schemeClr val="tx1"/>
                </a:solidFill>
                <a:latin typeface="Arial" charset="0"/>
              </a:defRPr>
            </a:lvl6pPr>
            <a:lvl7pPr marL="2971800" indent="-228600" defTabSz="458788" eaLnBrk="0" fontAlgn="base" hangingPunct="0">
              <a:spcBef>
                <a:spcPct val="50000"/>
              </a:spcBef>
              <a:spcAft>
                <a:spcPct val="0"/>
              </a:spcAft>
              <a:buChar char="•"/>
              <a:tabLst>
                <a:tab pos="173038" algn="l"/>
              </a:tabLst>
              <a:defRPr sz="2400">
                <a:solidFill>
                  <a:schemeClr val="tx1"/>
                </a:solidFill>
                <a:latin typeface="Arial" charset="0"/>
              </a:defRPr>
            </a:lvl7pPr>
            <a:lvl8pPr marL="3429000" indent="-228600" defTabSz="458788" eaLnBrk="0" fontAlgn="base" hangingPunct="0">
              <a:spcBef>
                <a:spcPct val="50000"/>
              </a:spcBef>
              <a:spcAft>
                <a:spcPct val="0"/>
              </a:spcAft>
              <a:buChar char="•"/>
              <a:tabLst>
                <a:tab pos="173038" algn="l"/>
              </a:tabLst>
              <a:defRPr sz="2400">
                <a:solidFill>
                  <a:schemeClr val="tx1"/>
                </a:solidFill>
                <a:latin typeface="Arial" charset="0"/>
              </a:defRPr>
            </a:lvl8pPr>
            <a:lvl9pPr marL="3886200" indent="-228600" defTabSz="458788" eaLnBrk="0" fontAlgn="base" hangingPunct="0">
              <a:spcBef>
                <a:spcPct val="50000"/>
              </a:spcBef>
              <a:spcAft>
                <a:spcPct val="0"/>
              </a:spcAft>
              <a:buChar char="•"/>
              <a:tabLst>
                <a:tab pos="173038" algn="l"/>
              </a:tabLst>
              <a:defRPr sz="2400">
                <a:solidFill>
                  <a:schemeClr val="tx1"/>
                </a:solidFill>
                <a:latin typeface="Arial" charset="0"/>
              </a:defRPr>
            </a:lvl9pPr>
          </a:lstStyle>
          <a:p>
            <a:pPr eaLnBrk="1" hangingPunct="1">
              <a:spcBef>
                <a:spcPct val="20000"/>
              </a:spcBef>
              <a:buClr>
                <a:srgbClr val="0080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MMPDS (MIL-HDBK-5) – </a:t>
            </a:r>
          </a:p>
          <a:p>
            <a:pPr eaLnBrk="1" hangingPunct="1">
              <a:spcBef>
                <a:spcPct val="20000"/>
              </a:spcBef>
              <a:buClr>
                <a:srgbClr val="008000"/>
              </a:buClr>
              <a:buFont typeface="Wingdings" pitchFamily="2" charset="2"/>
              <a:buNone/>
              <a:defRPr/>
            </a:pPr>
            <a:r>
              <a:rPr lang="en-US" sz="900" b="1" dirty="0" smtClean="0">
                <a:solidFill>
                  <a:srgbClr val="0000CC"/>
                </a:solidFill>
                <a:effectLst>
                  <a:outerShdw blurRad="38100" dist="38100" dir="2700000" algn="tl">
                    <a:srgbClr val="C0C0C0"/>
                  </a:outerShdw>
                </a:effectLst>
                <a:latin typeface="Times New Roman" pitchFamily="18" charset="0"/>
              </a:rPr>
              <a:t>      [addressing changes in technology]</a:t>
            </a:r>
            <a:endParaRPr lang="en-US" sz="500" b="1" dirty="0" smtClean="0">
              <a:solidFill>
                <a:srgbClr val="0000CC"/>
              </a:solidFill>
              <a:effectLst>
                <a:outerShdw blurRad="38100" dist="38100" dir="2700000" algn="tl">
                  <a:srgbClr val="C0C0C0"/>
                </a:outerShdw>
              </a:effectLst>
              <a:latin typeface="Times New Roman" pitchFamily="18" charset="0"/>
            </a:endParaRPr>
          </a:p>
          <a:p>
            <a:pPr eaLnBrk="1" hangingPunct="1">
              <a:spcBef>
                <a:spcPct val="20000"/>
              </a:spcBef>
              <a:buClr>
                <a:srgbClr val="0080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NASGRO</a:t>
            </a:r>
          </a:p>
          <a:p>
            <a:pPr eaLnBrk="1" hangingPunct="1">
              <a:spcBef>
                <a:spcPct val="20000"/>
              </a:spcBef>
              <a:buClr>
                <a:srgbClr val="306AFF"/>
              </a:buClr>
              <a:buFont typeface="Wingdings" pitchFamily="2" charset="2"/>
              <a:buChar char="u"/>
              <a:defRPr/>
            </a:pPr>
            <a:r>
              <a:rPr lang="en-US" sz="900" b="1" dirty="0">
                <a:effectLst>
                  <a:outerShdw blurRad="38100" dist="38100" dir="2700000" algn="tl">
                    <a:srgbClr val="C0C0C0"/>
                  </a:outerShdw>
                </a:effectLst>
                <a:latin typeface="Times New Roman" pitchFamily="18" charset="0"/>
              </a:rPr>
              <a:t> </a:t>
            </a:r>
            <a:r>
              <a:rPr lang="en-US" sz="900" b="1" dirty="0" smtClean="0">
                <a:effectLst>
                  <a:outerShdw blurRad="38100" dist="38100" dir="2700000" algn="tl">
                    <a:srgbClr val="C0C0C0"/>
                  </a:outerShdw>
                </a:effectLst>
                <a:latin typeface="Times New Roman" pitchFamily="18" charset="0"/>
              </a:rPr>
              <a:t>Property Standards Emerging Materials</a:t>
            </a:r>
          </a:p>
          <a:p>
            <a:pPr eaLnBrk="1" hangingPunct="1">
              <a:spcBef>
                <a:spcPct val="20000"/>
              </a:spcBef>
              <a:buClr>
                <a:srgbClr val="008000"/>
              </a:buClr>
              <a:buFont typeface="Wingdings" pitchFamily="2" charset="2"/>
              <a:buChar char="u"/>
              <a:defRPr/>
            </a:pPr>
            <a:endParaRPr lang="en-US" sz="900" b="1" dirty="0" smtClean="0">
              <a:effectLst>
                <a:outerShdw blurRad="38100" dist="38100" dir="2700000" algn="tl">
                  <a:srgbClr val="C0C0C0"/>
                </a:outerShdw>
              </a:effectLst>
              <a:latin typeface="Times New Roman" pitchFamily="18" charset="0"/>
            </a:endParaRPr>
          </a:p>
        </p:txBody>
      </p:sp>
      <p:sp>
        <p:nvSpPr>
          <p:cNvPr id="8207" name="Rectangle 11"/>
          <p:cNvSpPr>
            <a:spLocks noChangeArrowheads="1"/>
          </p:cNvSpPr>
          <p:nvPr/>
        </p:nvSpPr>
        <p:spPr bwMode="auto">
          <a:xfrm>
            <a:off x="5749925" y="1441450"/>
            <a:ext cx="220663" cy="96838"/>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8208" name="Rectangle 12"/>
          <p:cNvSpPr>
            <a:spLocks noChangeArrowheads="1"/>
          </p:cNvSpPr>
          <p:nvPr/>
        </p:nvSpPr>
        <p:spPr bwMode="auto">
          <a:xfrm>
            <a:off x="5749925" y="1644650"/>
            <a:ext cx="220663" cy="968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8209" name="Rectangle 13"/>
          <p:cNvSpPr>
            <a:spLocks noChangeArrowheads="1"/>
          </p:cNvSpPr>
          <p:nvPr/>
        </p:nvSpPr>
        <p:spPr bwMode="auto">
          <a:xfrm>
            <a:off x="5749925" y="1847850"/>
            <a:ext cx="220663" cy="96838"/>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8210" name="Text Box 14"/>
          <p:cNvSpPr txBox="1">
            <a:spLocks noChangeArrowheads="1"/>
          </p:cNvSpPr>
          <p:nvPr/>
        </p:nvSpPr>
        <p:spPr bwMode="auto">
          <a:xfrm>
            <a:off x="6081713" y="1355725"/>
            <a:ext cx="1059889" cy="2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000" b="1" dirty="0">
                <a:latin typeface="Times New Roman" pitchFamily="18" charset="0"/>
              </a:rPr>
              <a:t>Ongoing:  </a:t>
            </a:r>
            <a:r>
              <a:rPr lang="en-US" sz="1000" b="1" dirty="0" smtClean="0">
                <a:latin typeface="Times New Roman" pitchFamily="18" charset="0"/>
              </a:rPr>
              <a:t>FY14</a:t>
            </a:r>
            <a:endParaRPr lang="en-US" sz="1000" b="1" dirty="0">
              <a:latin typeface="Times New Roman" pitchFamily="18" charset="0"/>
            </a:endParaRPr>
          </a:p>
        </p:txBody>
      </p:sp>
      <p:sp>
        <p:nvSpPr>
          <p:cNvPr id="8211" name="Text Box 15"/>
          <p:cNvSpPr txBox="1">
            <a:spLocks noChangeArrowheads="1"/>
          </p:cNvSpPr>
          <p:nvPr/>
        </p:nvSpPr>
        <p:spPr bwMode="auto">
          <a:xfrm>
            <a:off x="6081713" y="1558925"/>
            <a:ext cx="1204160" cy="2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000" b="1" dirty="0">
                <a:latin typeface="Times New Roman" pitchFamily="18" charset="0"/>
              </a:rPr>
              <a:t>Near Term:  </a:t>
            </a:r>
            <a:r>
              <a:rPr lang="en-US" sz="1000" b="1" dirty="0" smtClean="0">
                <a:latin typeface="Times New Roman" pitchFamily="18" charset="0"/>
              </a:rPr>
              <a:t>FY15</a:t>
            </a:r>
            <a:endParaRPr lang="en-US" sz="1000" b="1" dirty="0">
              <a:latin typeface="Times New Roman" pitchFamily="18" charset="0"/>
            </a:endParaRPr>
          </a:p>
        </p:txBody>
      </p:sp>
      <p:sp>
        <p:nvSpPr>
          <p:cNvPr id="8212" name="Text Box 16"/>
          <p:cNvSpPr txBox="1">
            <a:spLocks noChangeArrowheads="1"/>
          </p:cNvSpPr>
          <p:nvPr/>
        </p:nvSpPr>
        <p:spPr bwMode="auto">
          <a:xfrm>
            <a:off x="6081713" y="1774825"/>
            <a:ext cx="1250647" cy="2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0"/>
              </a:spcBef>
              <a:buFontTx/>
              <a:buNone/>
            </a:pPr>
            <a:r>
              <a:rPr lang="en-US" sz="1000" b="1" dirty="0">
                <a:latin typeface="Times New Roman" pitchFamily="18" charset="0"/>
              </a:rPr>
              <a:t>Future Plan:  </a:t>
            </a:r>
            <a:r>
              <a:rPr lang="en-US" sz="1000" b="1" dirty="0" smtClean="0">
                <a:latin typeface="Times New Roman" pitchFamily="18" charset="0"/>
              </a:rPr>
              <a:t>FY16</a:t>
            </a:r>
            <a:endParaRPr lang="en-US" sz="1000" b="1" dirty="0">
              <a:latin typeface="Times New Roman" pitchFamily="18" charset="0"/>
            </a:endParaRPr>
          </a:p>
        </p:txBody>
      </p:sp>
      <p:sp>
        <p:nvSpPr>
          <p:cNvPr id="8213" name="Oval 17"/>
          <p:cNvSpPr>
            <a:spLocks noChangeAspect="1" noChangeArrowheads="1"/>
          </p:cNvSpPr>
          <p:nvPr/>
        </p:nvSpPr>
        <p:spPr bwMode="auto">
          <a:xfrm>
            <a:off x="4087813" y="2041525"/>
            <a:ext cx="3608387" cy="2228850"/>
          </a:xfrm>
          <a:prstGeom prst="ellipse">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sz="1600"/>
          </a:p>
        </p:txBody>
      </p:sp>
      <p:sp>
        <p:nvSpPr>
          <p:cNvPr id="8214" name="WordArt 18"/>
          <p:cNvSpPr>
            <a:spLocks noChangeAspect="1" noChangeArrowheads="1" noChangeShapeType="1" noTextEdit="1"/>
          </p:cNvSpPr>
          <p:nvPr/>
        </p:nvSpPr>
        <p:spPr bwMode="auto">
          <a:xfrm rot="-106490">
            <a:off x="4522788" y="2246313"/>
            <a:ext cx="2630487" cy="981075"/>
          </a:xfrm>
          <a:prstGeom prst="rect">
            <a:avLst/>
          </a:prstGeom>
        </p:spPr>
        <p:txBody>
          <a:bodyPr spcFirstLastPara="1" wrap="none" fromWordArt="1">
            <a:prstTxWarp prst="textArchUp">
              <a:avLst>
                <a:gd name="adj" fmla="val 11239390"/>
              </a:avLst>
            </a:prstTxWarp>
          </a:bodyPr>
          <a:lstStyle/>
          <a:p>
            <a:pPr algn="ctr">
              <a:buFontTx/>
              <a:buNone/>
            </a:pPr>
            <a:r>
              <a:rPr lang="en-US" sz="2000" kern="10">
                <a:ln w="9525">
                  <a:solidFill>
                    <a:srgbClr val="000000"/>
                  </a:solidFill>
                  <a:round/>
                  <a:headEnd/>
                  <a:tailEnd/>
                </a:ln>
                <a:solidFill>
                  <a:schemeClr val="tx2">
                    <a:alpha val="50195"/>
                  </a:schemeClr>
                </a:solidFill>
                <a:latin typeface="Arial Black"/>
              </a:rPr>
              <a:t>Operational Safety</a:t>
            </a:r>
          </a:p>
        </p:txBody>
      </p:sp>
      <p:pic>
        <p:nvPicPr>
          <p:cNvPr id="8215" name="Picture 19" descr="BD0611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1313" y="2586038"/>
            <a:ext cx="657225" cy="9921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216" name="WordArt 20"/>
          <p:cNvSpPr>
            <a:spLocks noChangeAspect="1" noChangeArrowheads="1" noChangeShapeType="1" noTextEdit="1"/>
          </p:cNvSpPr>
          <p:nvPr/>
        </p:nvSpPr>
        <p:spPr bwMode="auto">
          <a:xfrm rot="48636">
            <a:off x="4121150" y="1917700"/>
            <a:ext cx="3532188" cy="2225675"/>
          </a:xfrm>
          <a:prstGeom prst="rect">
            <a:avLst/>
          </a:prstGeom>
        </p:spPr>
        <p:txBody>
          <a:bodyPr spcFirstLastPara="1" wrap="none" fromWordArt="1">
            <a:prstTxWarp prst="textArchDown">
              <a:avLst>
                <a:gd name="adj" fmla="val 1246476"/>
              </a:avLst>
            </a:prstTxWarp>
          </a:bodyPr>
          <a:lstStyle/>
          <a:p>
            <a:pPr algn="ctr">
              <a:buFontTx/>
              <a:buNone/>
            </a:pPr>
            <a:r>
              <a:rPr lang="en-US" sz="2000" kern="10">
                <a:ln w="9525">
                  <a:solidFill>
                    <a:srgbClr val="000000"/>
                  </a:solidFill>
                  <a:round/>
                  <a:headEnd/>
                  <a:tailEnd/>
                </a:ln>
                <a:solidFill>
                  <a:schemeClr val="tx1">
                    <a:alpha val="50195"/>
                  </a:schemeClr>
                </a:solidFill>
                <a:latin typeface="Arial Black"/>
              </a:rPr>
              <a:t>Airworthiness Assurance</a:t>
            </a:r>
          </a:p>
        </p:txBody>
      </p:sp>
      <p:sp>
        <p:nvSpPr>
          <p:cNvPr id="25" name="AutoShape 21"/>
          <p:cNvSpPr>
            <a:spLocks noChangeArrowheads="1"/>
          </p:cNvSpPr>
          <p:nvPr/>
        </p:nvSpPr>
        <p:spPr bwMode="auto">
          <a:xfrm>
            <a:off x="5181600" y="4656138"/>
            <a:ext cx="2463800" cy="904875"/>
          </a:xfrm>
          <a:prstGeom prst="wedgeRoundRectCallout">
            <a:avLst>
              <a:gd name="adj1" fmla="val 7491"/>
              <a:gd name="adj2" fmla="val -93500"/>
              <a:gd name="adj3" fmla="val 16667"/>
            </a:avLst>
          </a:prstGeom>
          <a:solidFill>
            <a:srgbClr val="B0DD7F"/>
          </a:solidFill>
          <a:ln w="9525">
            <a:solidFill>
              <a:schemeClr val="tx1"/>
            </a:solidFill>
            <a:miter lim="800000"/>
            <a:headEnd/>
            <a:tailEnd/>
          </a:ln>
          <a:effectLst>
            <a:outerShdw dist="107763" dir="2700000" algn="ctr" rotWithShape="0">
              <a:schemeClr val="bg2"/>
            </a:outerShdw>
          </a:effectLst>
        </p:spPr>
        <p:txBody>
          <a:bodyPr lIns="91432" tIns="45716" rIns="91432" bIns="45716"/>
          <a:lstStyle/>
          <a:p>
            <a:pPr algn="ctr">
              <a:spcBef>
                <a:spcPct val="20000"/>
              </a:spcBef>
              <a:buClr>
                <a:schemeClr val="accent2"/>
              </a:buClr>
              <a:buSzPct val="65000"/>
              <a:buFont typeface="Wingdings" pitchFamily="2" charset="2"/>
              <a:buChar char="u"/>
              <a:defRPr/>
            </a:pPr>
            <a:endParaRPr lang="en-US" sz="1600">
              <a:effectLst>
                <a:outerShdw blurRad="38100" dist="38100" dir="2700000" algn="tl">
                  <a:srgbClr val="FFFFFF"/>
                </a:outerShdw>
              </a:effectLst>
              <a:latin typeface="Times New Roman" pitchFamily="18" charset="0"/>
            </a:endParaRPr>
          </a:p>
        </p:txBody>
      </p:sp>
      <p:sp>
        <p:nvSpPr>
          <p:cNvPr id="26" name="Text Box 22"/>
          <p:cNvSpPr txBox="1">
            <a:spLocks noChangeArrowheads="1"/>
          </p:cNvSpPr>
          <p:nvPr/>
        </p:nvSpPr>
        <p:spPr bwMode="auto">
          <a:xfrm>
            <a:off x="5332413" y="4614863"/>
            <a:ext cx="2330450" cy="274637"/>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lgn="ctr" eaLnBrk="1" hangingPunct="1">
              <a:spcBef>
                <a:spcPct val="0"/>
              </a:spcBef>
              <a:buFontTx/>
              <a:buNone/>
              <a:defRPr/>
            </a:pPr>
            <a:r>
              <a:rPr lang="en-US" sz="1200" b="1" u="sng" smtClean="0">
                <a:effectLst>
                  <a:outerShdw blurRad="38100" dist="38100" dir="2700000" algn="tl">
                    <a:srgbClr val="C0C0C0"/>
                  </a:outerShdw>
                </a:effectLst>
                <a:latin typeface="Times New Roman" pitchFamily="18" charset="0"/>
              </a:rPr>
              <a:t>In-House Programs </a:t>
            </a:r>
          </a:p>
        </p:txBody>
      </p:sp>
      <p:sp>
        <p:nvSpPr>
          <p:cNvPr id="27" name="Text Box 23"/>
          <p:cNvSpPr txBox="1">
            <a:spLocks noChangeArrowheads="1"/>
          </p:cNvSpPr>
          <p:nvPr/>
        </p:nvSpPr>
        <p:spPr bwMode="auto">
          <a:xfrm>
            <a:off x="5227638" y="4884738"/>
            <a:ext cx="2468562" cy="528637"/>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32" tIns="45716" rIns="91432" bIns="45716">
            <a:spAutoFit/>
          </a:bodyPr>
          <a:lstStyle>
            <a:lvl1pPr marL="233363" indent="-233363" defTabSz="458788" eaLnBrk="0" hangingPunct="0">
              <a:defRPr sz="2400">
                <a:solidFill>
                  <a:schemeClr val="tx1"/>
                </a:solidFill>
                <a:latin typeface="Arial" pitchFamily="34" charset="0"/>
              </a:defRPr>
            </a:lvl1pPr>
            <a:lvl2pPr marL="742950" indent="-285750" defTabSz="458788" eaLnBrk="0" hangingPunct="0">
              <a:defRPr sz="2400">
                <a:solidFill>
                  <a:schemeClr val="tx1"/>
                </a:solidFill>
                <a:latin typeface="Arial" pitchFamily="34" charset="0"/>
              </a:defRPr>
            </a:lvl2pPr>
            <a:lvl3pPr marL="1143000" indent="-228600" defTabSz="458788" eaLnBrk="0" hangingPunct="0">
              <a:defRPr sz="2400">
                <a:solidFill>
                  <a:schemeClr val="tx1"/>
                </a:solidFill>
                <a:latin typeface="Arial" pitchFamily="34" charset="0"/>
              </a:defRPr>
            </a:lvl3pPr>
            <a:lvl4pPr marL="1600200" indent="-228600" defTabSz="458788" eaLnBrk="0" hangingPunct="0">
              <a:defRPr sz="2400">
                <a:solidFill>
                  <a:schemeClr val="tx1"/>
                </a:solidFill>
                <a:latin typeface="Arial" pitchFamily="34" charset="0"/>
              </a:defRPr>
            </a:lvl4pPr>
            <a:lvl5pPr marL="2057400" indent="-228600" defTabSz="458788" eaLnBrk="0" hangingPunct="0">
              <a:defRPr sz="2400">
                <a:solidFill>
                  <a:schemeClr val="tx1"/>
                </a:solidFill>
                <a:latin typeface="Arial" pitchFamily="34" charset="0"/>
              </a:defRPr>
            </a:lvl5pPr>
            <a:lvl6pPr marL="2514600" indent="-228600" defTabSz="458788" eaLnBrk="0" fontAlgn="base" hangingPunct="0">
              <a:spcBef>
                <a:spcPct val="50000"/>
              </a:spcBef>
              <a:spcAft>
                <a:spcPct val="0"/>
              </a:spcAft>
              <a:buChar char="•"/>
              <a:defRPr sz="2400">
                <a:solidFill>
                  <a:schemeClr val="tx1"/>
                </a:solidFill>
                <a:latin typeface="Arial" pitchFamily="34" charset="0"/>
              </a:defRPr>
            </a:lvl6pPr>
            <a:lvl7pPr marL="2971800" indent="-228600" defTabSz="458788" eaLnBrk="0" fontAlgn="base" hangingPunct="0">
              <a:spcBef>
                <a:spcPct val="50000"/>
              </a:spcBef>
              <a:spcAft>
                <a:spcPct val="0"/>
              </a:spcAft>
              <a:buChar char="•"/>
              <a:defRPr sz="2400">
                <a:solidFill>
                  <a:schemeClr val="tx1"/>
                </a:solidFill>
                <a:latin typeface="Arial" pitchFamily="34" charset="0"/>
              </a:defRPr>
            </a:lvl7pPr>
            <a:lvl8pPr marL="3429000" indent="-228600" defTabSz="458788" eaLnBrk="0" fontAlgn="base" hangingPunct="0">
              <a:spcBef>
                <a:spcPct val="50000"/>
              </a:spcBef>
              <a:spcAft>
                <a:spcPct val="0"/>
              </a:spcAft>
              <a:buChar char="•"/>
              <a:defRPr sz="2400">
                <a:solidFill>
                  <a:schemeClr val="tx1"/>
                </a:solidFill>
                <a:latin typeface="Arial" pitchFamily="34" charset="0"/>
              </a:defRPr>
            </a:lvl8pPr>
            <a:lvl9pPr marL="3886200" indent="-228600" defTabSz="458788" eaLnBrk="0" fontAlgn="base" hangingPunct="0">
              <a:spcBef>
                <a:spcPct val="50000"/>
              </a:spcBef>
              <a:spcAft>
                <a:spcPct val="0"/>
              </a:spcAft>
              <a:buChar char="•"/>
              <a:defRPr sz="2400">
                <a:solidFill>
                  <a:schemeClr val="tx1"/>
                </a:solidFill>
                <a:latin typeface="Arial" pitchFamily="34" charset="0"/>
              </a:defRPr>
            </a:lvl9pPr>
          </a:lstStyle>
          <a:p>
            <a:pPr eaLnBrk="1" hangingPunct="1">
              <a:spcBef>
                <a:spcPct val="20000"/>
              </a:spcBef>
              <a:buClr>
                <a:srgbClr val="0080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Full-Scale Aircraft Structural Test Evaluation and Research (FASTER)</a:t>
            </a:r>
          </a:p>
          <a:p>
            <a:pPr eaLnBrk="1" hangingPunct="1">
              <a:spcBef>
                <a:spcPct val="20000"/>
              </a:spcBef>
              <a:buClr>
                <a:srgbClr val="008000"/>
              </a:buClr>
              <a:buFont typeface="Wingdings" pitchFamily="2" charset="2"/>
              <a:buChar char="u"/>
              <a:defRPr/>
            </a:pPr>
            <a:r>
              <a:rPr lang="en-US" sz="900" b="1" dirty="0" smtClean="0">
                <a:effectLst>
                  <a:outerShdw blurRad="38100" dist="38100" dir="2700000" algn="tl">
                    <a:srgbClr val="C0C0C0"/>
                  </a:outerShdw>
                </a:effectLst>
                <a:latin typeface="Times New Roman" pitchFamily="18" charset="0"/>
              </a:rPr>
              <a:t>FAA-Drexel Fellowship Program</a:t>
            </a:r>
          </a:p>
        </p:txBody>
      </p:sp>
      <p:pic>
        <p:nvPicPr>
          <p:cNvPr id="8220" name="Picture 24" descr="BD04899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6563" y="2530475"/>
            <a:ext cx="874712" cy="13303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8221" name="Picture 2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70488" y="2727325"/>
            <a:ext cx="1598612"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222" name="Picture 2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24350" y="2586038"/>
            <a:ext cx="109537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23" name="Rectangle 7"/>
          <p:cNvSpPr>
            <a:spLocks noChangeArrowheads="1"/>
          </p:cNvSpPr>
          <p:nvPr/>
        </p:nvSpPr>
        <p:spPr bwMode="auto">
          <a:xfrm>
            <a:off x="401638" y="1539875"/>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p>
            <a:pPr algn="r">
              <a:lnSpc>
                <a:spcPct val="80000"/>
              </a:lnSpc>
              <a:spcBef>
                <a:spcPct val="25000"/>
              </a:spcBef>
              <a:spcAft>
                <a:spcPct val="25000"/>
              </a:spcAft>
              <a:buFontTx/>
              <a:buNone/>
            </a:pPr>
            <a:r>
              <a:rPr lang="en-US" sz="1200" b="1" dirty="0">
                <a:solidFill>
                  <a:srgbClr val="306AFF"/>
                </a:solidFill>
                <a:cs typeface="Times New Roman" pitchFamily="18" charset="0"/>
              </a:rPr>
              <a:t>Prepare for new technologies</a:t>
            </a:r>
          </a:p>
          <a:p>
            <a:pPr marL="742950" lvl="1" indent="-285750" algn="r">
              <a:lnSpc>
                <a:spcPct val="80000"/>
              </a:lnSpc>
              <a:spcBef>
                <a:spcPct val="25000"/>
              </a:spcBef>
              <a:spcAft>
                <a:spcPct val="25000"/>
              </a:spcAft>
              <a:buFontTx/>
              <a:buChar char="–"/>
            </a:pPr>
            <a:endParaRPr lang="en-US" sz="1200" dirty="0">
              <a:solidFill>
                <a:srgbClr val="306AFF"/>
              </a:solidFill>
              <a:cs typeface="Times New Roman" pitchFamily="18" charset="0"/>
            </a:endParaRPr>
          </a:p>
        </p:txBody>
      </p:sp>
      <p:sp>
        <p:nvSpPr>
          <p:cNvPr id="8224" name="Rectangle 7"/>
          <p:cNvSpPr>
            <a:spLocks noChangeArrowheads="1"/>
          </p:cNvSpPr>
          <p:nvPr/>
        </p:nvSpPr>
        <p:spPr bwMode="auto">
          <a:xfrm>
            <a:off x="7772400" y="2270125"/>
            <a:ext cx="1371600" cy="152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p>
            <a:pPr marL="171450" indent="-171450">
              <a:lnSpc>
                <a:spcPct val="90000"/>
              </a:lnSpc>
              <a:spcBef>
                <a:spcPct val="20000"/>
              </a:spcBef>
              <a:spcAft>
                <a:spcPct val="20000"/>
              </a:spcAft>
              <a:buFontTx/>
              <a:buNone/>
            </a:pPr>
            <a:r>
              <a:rPr lang="en-US" sz="1400" b="1"/>
              <a:t>  </a:t>
            </a:r>
            <a:r>
              <a:rPr lang="en-US" sz="1400" b="1" u="sng"/>
              <a:t>Outputs</a:t>
            </a:r>
          </a:p>
          <a:p>
            <a:pPr marL="171450" indent="-171450">
              <a:lnSpc>
                <a:spcPct val="90000"/>
              </a:lnSpc>
              <a:spcBef>
                <a:spcPct val="20000"/>
              </a:spcBef>
              <a:spcAft>
                <a:spcPct val="20000"/>
              </a:spcAft>
            </a:pPr>
            <a:r>
              <a:rPr lang="en-US" sz="1000" b="1">
                <a:solidFill>
                  <a:srgbClr val="33CC33"/>
                </a:solidFill>
              </a:rPr>
              <a:t>Rulemaking </a:t>
            </a:r>
          </a:p>
          <a:p>
            <a:pPr marL="171450" indent="-171450">
              <a:lnSpc>
                <a:spcPct val="90000"/>
              </a:lnSpc>
              <a:spcBef>
                <a:spcPct val="20000"/>
              </a:spcBef>
              <a:spcAft>
                <a:spcPct val="20000"/>
              </a:spcAft>
            </a:pPr>
            <a:r>
              <a:rPr lang="en-US" sz="1000" b="1">
                <a:solidFill>
                  <a:srgbClr val="33CC33"/>
                </a:solidFill>
              </a:rPr>
              <a:t>Regulatory Guidance</a:t>
            </a:r>
          </a:p>
          <a:p>
            <a:pPr marL="171450" indent="-171450">
              <a:lnSpc>
                <a:spcPct val="90000"/>
              </a:lnSpc>
              <a:spcBef>
                <a:spcPct val="20000"/>
              </a:spcBef>
              <a:spcAft>
                <a:spcPct val="20000"/>
              </a:spcAft>
            </a:pPr>
            <a:r>
              <a:rPr lang="en-US" sz="1000" b="1">
                <a:solidFill>
                  <a:srgbClr val="33CC33"/>
                </a:solidFill>
              </a:rPr>
              <a:t>Policy</a:t>
            </a:r>
          </a:p>
          <a:p>
            <a:pPr marL="171450" indent="-171450">
              <a:lnSpc>
                <a:spcPct val="90000"/>
              </a:lnSpc>
              <a:spcBef>
                <a:spcPct val="20000"/>
              </a:spcBef>
              <a:spcAft>
                <a:spcPct val="20000"/>
              </a:spcAft>
            </a:pPr>
            <a:r>
              <a:rPr lang="en-US" sz="1000" b="1">
                <a:solidFill>
                  <a:srgbClr val="33CC33"/>
                </a:solidFill>
              </a:rPr>
              <a:t>Certification</a:t>
            </a:r>
          </a:p>
          <a:p>
            <a:pPr marL="171450" indent="-171450">
              <a:lnSpc>
                <a:spcPct val="90000"/>
              </a:lnSpc>
              <a:spcBef>
                <a:spcPct val="20000"/>
              </a:spcBef>
              <a:spcAft>
                <a:spcPct val="20000"/>
              </a:spcAft>
            </a:pPr>
            <a:r>
              <a:rPr lang="en-US" sz="1000" b="1">
                <a:solidFill>
                  <a:srgbClr val="33CC33"/>
                </a:solidFill>
              </a:rPr>
              <a:t>TARAM data</a:t>
            </a:r>
          </a:p>
          <a:p>
            <a:pPr marL="171450" indent="-171450">
              <a:lnSpc>
                <a:spcPct val="90000"/>
              </a:lnSpc>
              <a:spcBef>
                <a:spcPct val="20000"/>
              </a:spcBef>
              <a:spcAft>
                <a:spcPct val="20000"/>
              </a:spcAft>
            </a:pPr>
            <a:r>
              <a:rPr lang="en-US" sz="1000" b="1">
                <a:solidFill>
                  <a:srgbClr val="33CC33"/>
                </a:solidFill>
              </a:rPr>
              <a:t>MMPDS</a:t>
            </a:r>
          </a:p>
        </p:txBody>
      </p:sp>
      <p:sp>
        <p:nvSpPr>
          <p:cNvPr id="8225" name="Rectangle 7"/>
          <p:cNvSpPr>
            <a:spLocks noChangeArrowheads="1"/>
          </p:cNvSpPr>
          <p:nvPr/>
        </p:nvSpPr>
        <p:spPr bwMode="auto">
          <a:xfrm>
            <a:off x="5468938" y="569912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4" rIns="91429" bIns="45714"/>
          <a:lstStyle/>
          <a:p>
            <a:pPr algn="r">
              <a:lnSpc>
                <a:spcPct val="80000"/>
              </a:lnSpc>
              <a:spcBef>
                <a:spcPct val="25000"/>
              </a:spcBef>
              <a:spcAft>
                <a:spcPct val="25000"/>
              </a:spcAft>
              <a:buFontTx/>
              <a:buNone/>
            </a:pPr>
            <a:r>
              <a:rPr lang="en-US" sz="1200" b="1" dirty="0">
                <a:solidFill>
                  <a:srgbClr val="306AFF"/>
                </a:solidFill>
                <a:cs typeface="Times New Roman" pitchFamily="18" charset="0"/>
              </a:rPr>
              <a:t>Research infrastructure</a:t>
            </a:r>
          </a:p>
          <a:p>
            <a:pPr marL="742950" lvl="1" indent="-285750" algn="r">
              <a:lnSpc>
                <a:spcPct val="80000"/>
              </a:lnSpc>
              <a:spcBef>
                <a:spcPct val="25000"/>
              </a:spcBef>
              <a:spcAft>
                <a:spcPct val="25000"/>
              </a:spcAft>
              <a:buFontTx/>
              <a:buChar char="–"/>
            </a:pPr>
            <a:endParaRPr lang="en-US" sz="1200" dirty="0">
              <a:solidFill>
                <a:srgbClr val="306AFF"/>
              </a:solidFill>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8097" y="878554"/>
            <a:ext cx="5093723" cy="2854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18B4D347-2B02-4B4A-99C5-129DE01B94FB}" type="slidenum">
              <a:rPr lang="en-US" sz="1400" smtClean="0">
                <a:solidFill>
                  <a:srgbClr val="FFFFFF"/>
                </a:solidFill>
              </a:rPr>
              <a:pPr eaLnBrk="1" hangingPunct="1"/>
              <a:t>7</a:t>
            </a:fld>
            <a:endParaRPr lang="en-US" sz="1400" smtClean="0">
              <a:solidFill>
                <a:srgbClr val="FFFFFF"/>
              </a:solidFill>
            </a:endParaRPr>
          </a:p>
        </p:txBody>
      </p:sp>
      <p:sp>
        <p:nvSpPr>
          <p:cNvPr id="9220" name="Rectangle 2"/>
          <p:cNvSpPr>
            <a:spLocks noGrp="1" noChangeArrowheads="1"/>
          </p:cNvSpPr>
          <p:nvPr>
            <p:ph type="title"/>
          </p:nvPr>
        </p:nvSpPr>
        <p:spPr>
          <a:xfrm>
            <a:off x="304800" y="152400"/>
            <a:ext cx="8472488" cy="609600"/>
          </a:xfrm>
        </p:spPr>
        <p:txBody>
          <a:bodyPr/>
          <a:lstStyle/>
          <a:p>
            <a:pPr algn="ctr" eaLnBrk="1" hangingPunct="1"/>
            <a:r>
              <a:rPr lang="en-US" sz="3600" dirty="0" smtClean="0"/>
              <a:t>SIM Program In-House Capabilities</a:t>
            </a:r>
          </a:p>
        </p:txBody>
      </p:sp>
      <p:sp>
        <p:nvSpPr>
          <p:cNvPr id="4100" name="Rectangle 3"/>
          <p:cNvSpPr>
            <a:spLocks noGrp="1" noChangeArrowheads="1"/>
          </p:cNvSpPr>
          <p:nvPr>
            <p:ph type="body" idx="1"/>
          </p:nvPr>
        </p:nvSpPr>
        <p:spPr>
          <a:xfrm>
            <a:off x="0" y="533400"/>
            <a:ext cx="4128418" cy="4724400"/>
          </a:xfrm>
        </p:spPr>
        <p:txBody>
          <a:bodyPr/>
          <a:lstStyle/>
          <a:p>
            <a:pPr marL="461963" lvl="1" indent="0" eaLnBrk="1" hangingPunct="1">
              <a:buFontTx/>
              <a:buNone/>
              <a:defRPr/>
            </a:pPr>
            <a:endParaRPr lang="en-US" sz="800" b="1" dirty="0" smtClean="0"/>
          </a:p>
          <a:p>
            <a:pPr marL="61913" indent="0" eaLnBrk="1" hangingPunct="1">
              <a:buFontTx/>
              <a:buNone/>
              <a:defRPr/>
            </a:pPr>
            <a:r>
              <a:rPr lang="en-US" sz="1800" dirty="0" smtClean="0"/>
              <a:t>People:  2 FTEs </a:t>
            </a:r>
          </a:p>
          <a:p>
            <a:pPr marL="61913" indent="0" eaLnBrk="1" hangingPunct="1">
              <a:buFontTx/>
              <a:buNone/>
              <a:defRPr/>
            </a:pPr>
            <a:r>
              <a:rPr lang="en-US" sz="1800" dirty="0" smtClean="0"/>
              <a:t>Laboratories :</a:t>
            </a:r>
          </a:p>
          <a:p>
            <a:pPr marL="804863" lvl="1" indent="-342900" eaLnBrk="1" hangingPunct="1">
              <a:buFont typeface="Wingdings" pitchFamily="2" charset="2"/>
              <a:buChar char="Ø"/>
              <a:defRPr/>
            </a:pPr>
            <a:r>
              <a:rPr lang="en-US" sz="1600" b="1" dirty="0" smtClean="0"/>
              <a:t>Full-Scale Aircraft Structural Test Evaluation and Research (FASTER) Lab</a:t>
            </a:r>
          </a:p>
          <a:p>
            <a:pPr marL="804863" lvl="1" indent="-342900" eaLnBrk="1" hangingPunct="1">
              <a:buFont typeface="Wingdings" pitchFamily="2" charset="2"/>
              <a:buChar char="Ø"/>
              <a:defRPr/>
            </a:pPr>
            <a:r>
              <a:rPr lang="en-US" sz="1600" b="1" dirty="0" smtClean="0"/>
              <a:t>Material Characterization Lab</a:t>
            </a:r>
          </a:p>
          <a:p>
            <a:pPr marL="804863" lvl="1" indent="-342900" eaLnBrk="1" hangingPunct="1">
              <a:buFont typeface="Wingdings" pitchFamily="2" charset="2"/>
              <a:buChar char="Ø"/>
              <a:defRPr/>
            </a:pPr>
            <a:r>
              <a:rPr lang="en-US" sz="1600" b="1" dirty="0" smtClean="0">
                <a:solidFill>
                  <a:srgbClr val="000000"/>
                </a:solidFill>
              </a:rPr>
              <a:t>Support:</a:t>
            </a:r>
          </a:p>
          <a:p>
            <a:pPr marL="1204913" lvl="2" indent="-342900" eaLnBrk="1" hangingPunct="1">
              <a:buFont typeface="Wingdings" pitchFamily="2" charset="2"/>
              <a:buChar char="Ø"/>
              <a:defRPr/>
            </a:pPr>
            <a:r>
              <a:rPr lang="en-US" sz="1400" b="1" dirty="0" smtClean="0">
                <a:solidFill>
                  <a:srgbClr val="000000"/>
                </a:solidFill>
              </a:rPr>
              <a:t>HIASUN:  2 Engineers and 2 Technicians</a:t>
            </a:r>
          </a:p>
          <a:p>
            <a:pPr marL="1204913" lvl="2" indent="-342900" eaLnBrk="1" hangingPunct="1">
              <a:buFont typeface="Wingdings" pitchFamily="2" charset="2"/>
              <a:buChar char="Ø"/>
              <a:defRPr/>
            </a:pPr>
            <a:r>
              <a:rPr lang="en-US" sz="1400" b="1" dirty="0" smtClean="0">
                <a:solidFill>
                  <a:srgbClr val="000000"/>
                </a:solidFill>
              </a:rPr>
              <a:t>FAA-Drexel Fellowship:  Fellowship students and access to Drexel facilities</a:t>
            </a:r>
            <a:endParaRPr lang="en-US" sz="1400" b="1" dirty="0">
              <a:solidFill>
                <a:srgbClr val="000000"/>
              </a:solidFill>
            </a:endParaRPr>
          </a:p>
          <a:p>
            <a:pPr marL="804863" lvl="1" indent="-342900" eaLnBrk="1" hangingPunct="1">
              <a:buFont typeface="Wingdings" pitchFamily="2" charset="2"/>
              <a:buChar char="Ø"/>
              <a:defRPr/>
            </a:pPr>
            <a:endParaRPr lang="en-US" sz="1800" b="1" dirty="0"/>
          </a:p>
          <a:p>
            <a:pPr marL="61913" indent="0" eaLnBrk="1" hangingPunct="1">
              <a:buFontTx/>
              <a:buNone/>
              <a:defRPr/>
            </a:pPr>
            <a:endParaRPr lang="en-US" sz="2000" dirty="0"/>
          </a:p>
          <a:p>
            <a:pPr marL="1204913" lvl="2" indent="-342900" eaLnBrk="1" hangingPunct="1">
              <a:buFont typeface="Wingdings" pitchFamily="2" charset="2"/>
              <a:buChar char="Ø"/>
              <a:defRPr/>
            </a:pPr>
            <a:endParaRPr lang="en-US" sz="1200" b="1" dirty="0" smtClean="0"/>
          </a:p>
          <a:p>
            <a:pPr marL="804863" lvl="1" indent="-342900" eaLnBrk="1" hangingPunct="1">
              <a:buFont typeface="Wingdings" pitchFamily="2" charset="2"/>
              <a:buChar char="Ø"/>
              <a:defRPr/>
            </a:pPr>
            <a:endParaRPr lang="en-US" sz="1600" b="1" dirty="0"/>
          </a:p>
          <a:p>
            <a:pPr lvl="2" eaLnBrk="1" hangingPunct="1">
              <a:buFontTx/>
              <a:buNone/>
              <a:defRPr/>
            </a:pPr>
            <a:endParaRPr lang="en-US" sz="1600" dirty="0" smtClean="0"/>
          </a:p>
        </p:txBody>
      </p:sp>
      <p:pic>
        <p:nvPicPr>
          <p:cNvPr id="9223" name="Picture 6" descr="TestMach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9759" y="3467697"/>
            <a:ext cx="1311897" cy="224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7763" y="3937290"/>
            <a:ext cx="1383384" cy="1776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153" y="4590886"/>
            <a:ext cx="262255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1703" y="4613117"/>
            <a:ext cx="2120900" cy="1330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8" name="WordArt 10"/>
          <p:cNvSpPr>
            <a:spLocks noChangeArrowheads="1" noChangeShapeType="1" noTextEdit="1"/>
          </p:cNvSpPr>
          <p:nvPr/>
        </p:nvSpPr>
        <p:spPr bwMode="auto">
          <a:xfrm>
            <a:off x="6019800" y="838200"/>
            <a:ext cx="2305050" cy="257175"/>
          </a:xfrm>
          <a:prstGeom prst="rect">
            <a:avLst/>
          </a:prstGeom>
        </p:spPr>
        <p:txBody>
          <a:bodyPr wrap="none" fromWordArt="1">
            <a:prstTxWarp prst="textPlain">
              <a:avLst>
                <a:gd name="adj" fmla="val 50000"/>
              </a:avLst>
            </a:prstTxWarp>
          </a:bodyPr>
          <a:lstStyle/>
          <a:p>
            <a:pPr algn="ctr">
              <a:buFontTx/>
              <a:buNone/>
            </a:pPr>
            <a:r>
              <a:rPr lang="en-US" sz="1400" b="1" kern="10">
                <a:ln w="9525">
                  <a:solidFill>
                    <a:srgbClr val="000000"/>
                  </a:solidFill>
                  <a:round/>
                  <a:headEnd/>
                  <a:tailEnd/>
                </a:ln>
                <a:solidFill>
                  <a:srgbClr val="FFFF00"/>
                </a:solidFill>
                <a:latin typeface="Arial Black"/>
              </a:rPr>
              <a:t>Fuselage Panel Test</a:t>
            </a:r>
          </a:p>
        </p:txBody>
      </p:sp>
      <p:sp>
        <p:nvSpPr>
          <p:cNvPr id="9229" name="WordArt 10"/>
          <p:cNvSpPr>
            <a:spLocks noChangeArrowheads="1" noChangeShapeType="1" noTextEdit="1"/>
          </p:cNvSpPr>
          <p:nvPr/>
        </p:nvSpPr>
        <p:spPr bwMode="auto">
          <a:xfrm>
            <a:off x="6585118" y="5745309"/>
            <a:ext cx="2438400" cy="228600"/>
          </a:xfrm>
          <a:prstGeom prst="rect">
            <a:avLst/>
          </a:prstGeom>
        </p:spPr>
        <p:txBody>
          <a:bodyPr wrap="none" fromWordArt="1">
            <a:prstTxWarp prst="textPlain">
              <a:avLst>
                <a:gd name="adj" fmla="val 50000"/>
              </a:avLst>
            </a:prstTxWarp>
          </a:bodyPr>
          <a:lstStyle/>
          <a:p>
            <a:pPr algn="ctr">
              <a:buFontTx/>
              <a:buNone/>
            </a:pPr>
            <a:r>
              <a:rPr lang="en-US" sz="1400" b="1" kern="10" dirty="0">
                <a:ln w="9525">
                  <a:solidFill>
                    <a:srgbClr val="000000"/>
                  </a:solidFill>
                  <a:round/>
                  <a:headEnd/>
                  <a:tailEnd/>
                </a:ln>
                <a:solidFill>
                  <a:srgbClr val="FFFF00"/>
                </a:solidFill>
                <a:latin typeface="Arial Black"/>
              </a:rPr>
              <a:t>Material Characterization</a:t>
            </a:r>
          </a:p>
        </p:txBody>
      </p:sp>
      <p:sp>
        <p:nvSpPr>
          <p:cNvPr id="9230" name="WordArt 10"/>
          <p:cNvSpPr>
            <a:spLocks noChangeArrowheads="1" noChangeShapeType="1" noTextEdit="1"/>
          </p:cNvSpPr>
          <p:nvPr/>
        </p:nvSpPr>
        <p:spPr bwMode="auto">
          <a:xfrm>
            <a:off x="1497553" y="4305300"/>
            <a:ext cx="2514600" cy="228600"/>
          </a:xfrm>
          <a:prstGeom prst="rect">
            <a:avLst/>
          </a:prstGeom>
        </p:spPr>
        <p:txBody>
          <a:bodyPr wrap="none" fromWordArt="1">
            <a:prstTxWarp prst="textPlain">
              <a:avLst>
                <a:gd name="adj" fmla="val 50000"/>
              </a:avLst>
            </a:prstTxWarp>
          </a:bodyPr>
          <a:lstStyle/>
          <a:p>
            <a:pPr algn="ctr">
              <a:buFontTx/>
              <a:buNone/>
            </a:pPr>
            <a:r>
              <a:rPr lang="en-US" sz="1400" b="1" kern="10" dirty="0" err="1">
                <a:ln w="9525">
                  <a:solidFill>
                    <a:srgbClr val="000000"/>
                  </a:solidFill>
                  <a:round/>
                  <a:headEnd/>
                  <a:tailEnd/>
                </a:ln>
                <a:solidFill>
                  <a:srgbClr val="FFFF00"/>
                </a:solidFill>
                <a:latin typeface="Arial Black"/>
              </a:rPr>
              <a:t>Fractographic</a:t>
            </a:r>
            <a:r>
              <a:rPr lang="en-US" sz="1400" b="1" kern="10" dirty="0">
                <a:ln w="9525">
                  <a:solidFill>
                    <a:srgbClr val="000000"/>
                  </a:solidFill>
                  <a:round/>
                  <a:headEnd/>
                  <a:tailEnd/>
                </a:ln>
                <a:solidFill>
                  <a:srgbClr val="FFFF00"/>
                </a:solidFill>
                <a:latin typeface="Arial Black"/>
              </a:rPr>
              <a:t> Examinations</a:t>
            </a:r>
          </a:p>
        </p:txBody>
      </p:sp>
    </p:spTree>
    <p:extLst>
      <p:ext uri="{BB962C8B-B14F-4D97-AF65-F5344CB8AC3E}">
        <p14:creationId xmlns:p14="http://schemas.microsoft.com/office/powerpoint/2010/main" val="3248799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1885DBC-8DCE-4A09-A9DA-E7106CB91A29}" type="slidenum">
              <a:rPr lang="en-US" sz="1400" smtClean="0">
                <a:solidFill>
                  <a:srgbClr val="FFFFFF"/>
                </a:solidFill>
              </a:rPr>
              <a:pPr eaLnBrk="1" hangingPunct="1"/>
              <a:t>8</a:t>
            </a:fld>
            <a:endParaRPr lang="en-US" sz="1400" smtClean="0">
              <a:solidFill>
                <a:srgbClr val="FFFFFF"/>
              </a:solidFill>
            </a:endParaRPr>
          </a:p>
        </p:txBody>
      </p:sp>
      <p:sp>
        <p:nvSpPr>
          <p:cNvPr id="10243" name="Rectangle 2"/>
          <p:cNvSpPr>
            <a:spLocks noGrp="1" noChangeArrowheads="1"/>
          </p:cNvSpPr>
          <p:nvPr>
            <p:ph type="title"/>
          </p:nvPr>
        </p:nvSpPr>
        <p:spPr>
          <a:xfrm>
            <a:off x="152400" y="152400"/>
            <a:ext cx="8472488" cy="609600"/>
          </a:xfrm>
        </p:spPr>
        <p:txBody>
          <a:bodyPr/>
          <a:lstStyle/>
          <a:p>
            <a:pPr algn="ctr" eaLnBrk="1" hangingPunct="1"/>
            <a:r>
              <a:rPr lang="en-US" sz="3600" smtClean="0"/>
              <a:t>SIM Program Partnerships</a:t>
            </a:r>
          </a:p>
        </p:txBody>
      </p:sp>
      <p:sp>
        <p:nvSpPr>
          <p:cNvPr id="4100" name="Rectangle 3"/>
          <p:cNvSpPr>
            <a:spLocks noGrp="1" noChangeArrowheads="1"/>
          </p:cNvSpPr>
          <p:nvPr>
            <p:ph type="body" idx="1"/>
          </p:nvPr>
        </p:nvSpPr>
        <p:spPr>
          <a:xfrm>
            <a:off x="381000" y="886121"/>
            <a:ext cx="8050213" cy="4981280"/>
          </a:xfrm>
        </p:spPr>
        <p:txBody>
          <a:bodyPr/>
          <a:lstStyle/>
          <a:p>
            <a:pPr marL="1204913" lvl="2" indent="-342900" eaLnBrk="1" hangingPunct="1">
              <a:buFont typeface="Wingdings" pitchFamily="2" charset="2"/>
              <a:buChar char="Ø"/>
              <a:defRPr/>
            </a:pPr>
            <a:r>
              <a:rPr lang="en-US" b="1" dirty="0" smtClean="0">
                <a:solidFill>
                  <a:srgbClr val="000000"/>
                </a:solidFill>
              </a:rPr>
              <a:t>Boeing:  Bonded Repairs</a:t>
            </a:r>
            <a:endParaRPr lang="en-US" b="1" dirty="0">
              <a:solidFill>
                <a:srgbClr val="000000"/>
              </a:solidFill>
            </a:endParaRPr>
          </a:p>
          <a:p>
            <a:pPr marL="1204913" lvl="2" indent="-342900" eaLnBrk="1" hangingPunct="1">
              <a:buFont typeface="Wingdings" pitchFamily="2" charset="2"/>
              <a:buChar char="Ø"/>
              <a:defRPr/>
            </a:pPr>
            <a:r>
              <a:rPr lang="en-US" b="1" dirty="0" smtClean="0">
                <a:solidFill>
                  <a:srgbClr val="000000"/>
                </a:solidFill>
              </a:rPr>
              <a:t>NASA:  Aluminum-Lithium and NASGRO</a:t>
            </a:r>
            <a:endParaRPr lang="en-US" b="1" dirty="0">
              <a:solidFill>
                <a:srgbClr val="000000"/>
              </a:solidFill>
            </a:endParaRPr>
          </a:p>
          <a:p>
            <a:pPr marL="1204913" lvl="2" indent="-342900" eaLnBrk="1" hangingPunct="1">
              <a:buFont typeface="Wingdings" pitchFamily="2" charset="2"/>
              <a:buChar char="Ø"/>
              <a:defRPr/>
            </a:pPr>
            <a:r>
              <a:rPr lang="en-US" b="1" dirty="0" smtClean="0">
                <a:solidFill>
                  <a:srgbClr val="000000"/>
                </a:solidFill>
              </a:rPr>
              <a:t>Navy:  MMPDS and Aluminum-Lithium</a:t>
            </a:r>
          </a:p>
          <a:p>
            <a:pPr marL="1204913" lvl="2" indent="-342900" eaLnBrk="1" hangingPunct="1">
              <a:buFont typeface="Wingdings" pitchFamily="2" charset="2"/>
              <a:buChar char="Ø"/>
              <a:defRPr/>
            </a:pPr>
            <a:r>
              <a:rPr lang="en-US" b="1" dirty="0" smtClean="0">
                <a:solidFill>
                  <a:srgbClr val="000000"/>
                </a:solidFill>
              </a:rPr>
              <a:t>Bombardier:  Aluminum-Lithium</a:t>
            </a:r>
          </a:p>
          <a:p>
            <a:pPr marL="1204913" lvl="2" indent="-342900" eaLnBrk="1" hangingPunct="1">
              <a:buFont typeface="Wingdings" pitchFamily="2" charset="2"/>
              <a:buChar char="Ø"/>
              <a:defRPr/>
            </a:pPr>
            <a:r>
              <a:rPr lang="en-US" b="1" dirty="0" err="1" smtClean="0">
                <a:solidFill>
                  <a:srgbClr val="000000"/>
                </a:solidFill>
              </a:rPr>
              <a:t>Constellium</a:t>
            </a:r>
            <a:r>
              <a:rPr lang="en-US" b="1" dirty="0">
                <a:solidFill>
                  <a:srgbClr val="000000"/>
                </a:solidFill>
              </a:rPr>
              <a:t>:  </a:t>
            </a:r>
            <a:r>
              <a:rPr lang="en-US" b="1" dirty="0" smtClean="0">
                <a:solidFill>
                  <a:srgbClr val="000000"/>
                </a:solidFill>
              </a:rPr>
              <a:t>Aluminum-Lithium</a:t>
            </a:r>
          </a:p>
          <a:p>
            <a:pPr marL="1204913" lvl="2" indent="-342900" eaLnBrk="1" hangingPunct="1">
              <a:buFont typeface="Wingdings" pitchFamily="2" charset="2"/>
              <a:buChar char="Ø"/>
              <a:defRPr/>
            </a:pPr>
            <a:r>
              <a:rPr lang="en-US" b="1" dirty="0" smtClean="0">
                <a:solidFill>
                  <a:srgbClr val="000000"/>
                </a:solidFill>
              </a:rPr>
              <a:t>Delta Air Lines:  Structural Health Monitoring</a:t>
            </a:r>
            <a:endParaRPr lang="en-US" b="1" dirty="0">
              <a:solidFill>
                <a:srgbClr val="000000"/>
              </a:solidFill>
            </a:endParaRPr>
          </a:p>
          <a:p>
            <a:pPr marL="1204913" lvl="2" indent="-342900" eaLnBrk="1" hangingPunct="1">
              <a:buFont typeface="Wingdings" pitchFamily="2" charset="2"/>
              <a:buChar char="Ø"/>
              <a:defRPr/>
            </a:pPr>
            <a:r>
              <a:rPr lang="en-US" b="1" dirty="0" smtClean="0">
                <a:solidFill>
                  <a:srgbClr val="000000"/>
                </a:solidFill>
              </a:rPr>
              <a:t>MMPDS Industry Steering Group (ISG):  Consortium of 22 major material users and suppliers worldwide</a:t>
            </a:r>
            <a:endParaRPr lang="en-US" b="1" dirty="0">
              <a:solidFill>
                <a:srgbClr val="000000"/>
              </a:solidFill>
            </a:endParaRPr>
          </a:p>
          <a:p>
            <a:pPr marL="1204913" lvl="2" indent="-342900" eaLnBrk="1" hangingPunct="1">
              <a:buFont typeface="Wingdings" pitchFamily="2" charset="2"/>
              <a:buChar char="Ø"/>
              <a:defRPr/>
            </a:pPr>
            <a:endParaRPr lang="en-US" b="1" dirty="0">
              <a:solidFill>
                <a:srgbClr val="000000"/>
              </a:solidFill>
            </a:endParaRPr>
          </a:p>
          <a:p>
            <a:pPr marL="804863" lvl="1" indent="-342900" eaLnBrk="1" hangingPunct="1">
              <a:buFont typeface="Wingdings" pitchFamily="2" charset="2"/>
              <a:buChar char="Ø"/>
              <a:defRPr/>
            </a:pPr>
            <a:endParaRPr lang="en-US" b="1" dirty="0"/>
          </a:p>
          <a:p>
            <a:pPr marL="61913" indent="0" eaLnBrk="1" hangingPunct="1">
              <a:buFontTx/>
              <a:buNone/>
              <a:defRPr/>
            </a:pPr>
            <a:endParaRPr lang="en-US" dirty="0"/>
          </a:p>
          <a:p>
            <a:pPr marL="1204913" lvl="2" indent="-342900" eaLnBrk="1" hangingPunct="1">
              <a:buFont typeface="Wingdings" pitchFamily="2" charset="2"/>
              <a:buChar char="Ø"/>
              <a:defRPr/>
            </a:pPr>
            <a:endParaRPr lang="en-US" sz="1600" b="1" dirty="0" smtClean="0"/>
          </a:p>
          <a:p>
            <a:pPr marL="804863" lvl="1" indent="-342900" eaLnBrk="1" hangingPunct="1">
              <a:buFont typeface="Wingdings" pitchFamily="2" charset="2"/>
              <a:buChar char="Ø"/>
              <a:defRPr/>
            </a:pPr>
            <a:endParaRPr lang="en-US" sz="2000" b="1" dirty="0"/>
          </a:p>
          <a:p>
            <a:pPr lvl="2" eaLnBrk="1" hangingPunct="1">
              <a:buFontTx/>
              <a:buNone/>
              <a:defRPr/>
            </a:pPr>
            <a:endParaRPr lang="en-US" dirty="0" smtClean="0"/>
          </a:p>
        </p:txBody>
      </p:sp>
      <p:pic>
        <p:nvPicPr>
          <p:cNvPr id="10245" name="Picture 5" descr="Boeing_logo-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962400"/>
            <a:ext cx="2225675"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7" descr="nasa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5575" y="4702175"/>
            <a:ext cx="12192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913" y="3798888"/>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4713" y="4168775"/>
            <a:ext cx="29940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47" descr="http://gephardtgroup.puremanager.com/upload/images/constellium-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0625" y="4778375"/>
            <a:ext cx="25892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50" name="Group 1"/>
          <p:cNvGrpSpPr>
            <a:grpSpLocks/>
          </p:cNvGrpSpPr>
          <p:nvPr/>
        </p:nvGrpSpPr>
        <p:grpSpPr bwMode="auto">
          <a:xfrm>
            <a:off x="7031038" y="4614863"/>
            <a:ext cx="1093787" cy="1252537"/>
            <a:chOff x="7031038" y="4614863"/>
            <a:chExt cx="1093787" cy="1252537"/>
          </a:xfrm>
        </p:grpSpPr>
        <p:sp>
          <p:nvSpPr>
            <p:cNvPr id="3" name="Isosceles Triangle 2"/>
            <p:cNvSpPr/>
            <p:nvPr/>
          </p:nvSpPr>
          <p:spPr bwMode="auto">
            <a:xfrm>
              <a:off x="7086600" y="4724400"/>
              <a:ext cx="972312" cy="838200"/>
            </a:xfrm>
            <a:prstGeom prst="triangle">
              <a:avLst/>
            </a:prstGeom>
            <a:gradFill flip="none" rotWithShape="1">
              <a:gsLst>
                <a:gs pos="0">
                  <a:srgbClr val="5E9EFF"/>
                </a:gs>
                <a:gs pos="39999">
                  <a:srgbClr val="85C2FF"/>
                </a:gs>
                <a:gs pos="70000">
                  <a:srgbClr val="C4D6EB"/>
                </a:gs>
                <a:gs pos="100000">
                  <a:srgbClr val="FFEBFA"/>
                </a:gs>
              </a:gsLst>
              <a:lin ang="16200000" scaled="0"/>
              <a:tileRect/>
            </a:gradFill>
            <a:ln w="38100" cap="flat" cmpd="sng" algn="ctr">
              <a:solidFill>
                <a:srgbClr val="306AFF"/>
              </a:solidFill>
              <a:prstDash val="solid"/>
              <a:round/>
              <a:headEnd type="none" w="med" len="med"/>
              <a:tailEnd type="none" w="med" len="med"/>
            </a:ln>
            <a:effectLst>
              <a:glow rad="139700">
                <a:schemeClr val="accent1">
                  <a:satMod val="175000"/>
                  <a:alpha val="40000"/>
                </a:schemeClr>
              </a:glow>
            </a:effectLst>
            <a:extLst/>
          </p:spPr>
          <p:txBody>
            <a:bodyPr>
              <a:spAutoFit/>
            </a:bodyPr>
            <a:lstStyle/>
            <a:p>
              <a:pPr>
                <a:defRPr/>
              </a:pPr>
              <a:endParaRPr lang="en-US"/>
            </a:p>
          </p:txBody>
        </p:sp>
        <p:sp>
          <p:nvSpPr>
            <p:cNvPr id="4" name="TextBox 3"/>
            <p:cNvSpPr txBox="1"/>
            <p:nvPr/>
          </p:nvSpPr>
          <p:spPr>
            <a:xfrm>
              <a:off x="7265988" y="5086350"/>
              <a:ext cx="625475" cy="400050"/>
            </a:xfrm>
            <a:prstGeom prst="rect">
              <a:avLst/>
            </a:prstGeom>
            <a:noFill/>
          </p:spPr>
          <p:txBody>
            <a:bodyPr wrap="none">
              <a:spAutoFit/>
            </a:bodyPr>
            <a:lstStyle/>
            <a:p>
              <a:pPr>
                <a:buFontTx/>
                <a:buNone/>
                <a:defRPr/>
              </a:pPr>
              <a:r>
                <a:rPr lang="en-US" sz="2000" b="1" i="1" dirty="0">
                  <a:solidFill>
                    <a:srgbClr val="0070C0"/>
                  </a:solidFill>
                  <a:effectLst>
                    <a:outerShdw blurRad="38100" dist="38100" dir="2700000" algn="tl">
                      <a:srgbClr val="000000">
                        <a:alpha val="43137"/>
                      </a:srgbClr>
                    </a:outerShdw>
                  </a:effectLst>
                </a:rPr>
                <a:t>ISG</a:t>
              </a:r>
            </a:p>
          </p:txBody>
        </p:sp>
        <p:sp>
          <p:nvSpPr>
            <p:cNvPr id="10256" name="TextBox 4"/>
            <p:cNvSpPr txBox="1">
              <a:spLocks noChangeArrowheads="1"/>
            </p:cNvSpPr>
            <p:nvPr/>
          </p:nvSpPr>
          <p:spPr bwMode="auto">
            <a:xfrm>
              <a:off x="7115175" y="5529263"/>
              <a:ext cx="9620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buFontTx/>
                <a:buNone/>
              </a:pPr>
              <a:r>
                <a:rPr lang="en-US" sz="1600" b="1">
                  <a:solidFill>
                    <a:srgbClr val="0070C0"/>
                  </a:solidFill>
                </a:rPr>
                <a:t>Material</a:t>
              </a:r>
            </a:p>
          </p:txBody>
        </p:sp>
        <p:sp>
          <p:nvSpPr>
            <p:cNvPr id="10257" name="TextBox 14"/>
            <p:cNvSpPr txBox="1">
              <a:spLocks noChangeArrowheads="1"/>
            </p:cNvSpPr>
            <p:nvPr/>
          </p:nvSpPr>
          <p:spPr bwMode="auto">
            <a:xfrm rot="3600000">
              <a:off x="7578725" y="4905375"/>
              <a:ext cx="7524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buFontTx/>
                <a:buNone/>
              </a:pPr>
              <a:r>
                <a:rPr lang="en-US" sz="1600" b="1">
                  <a:solidFill>
                    <a:srgbClr val="0070C0"/>
                  </a:solidFill>
                </a:rPr>
                <a:t>Users</a:t>
              </a:r>
            </a:p>
          </p:txBody>
        </p:sp>
        <p:sp>
          <p:nvSpPr>
            <p:cNvPr id="10258" name="TextBox 15"/>
            <p:cNvSpPr txBox="1">
              <a:spLocks noChangeArrowheads="1"/>
            </p:cNvSpPr>
            <p:nvPr/>
          </p:nvSpPr>
          <p:spPr bwMode="auto">
            <a:xfrm rot="-3600000">
              <a:off x="6683376" y="4962525"/>
              <a:ext cx="100171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buFontTx/>
                <a:buNone/>
              </a:pPr>
              <a:r>
                <a:rPr lang="en-US" sz="1400" b="1">
                  <a:solidFill>
                    <a:srgbClr val="0070C0"/>
                  </a:solidFill>
                </a:rPr>
                <a:t>Suppliers</a:t>
              </a:r>
            </a:p>
          </p:txBody>
        </p:sp>
      </p:grpSp>
      <p:pic>
        <p:nvPicPr>
          <p:cNvPr id="10251" name="Picture 18" descr="http://www.allspammedup.com/wp-content/uploads/2009/03/delta.g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4038" y="5172075"/>
            <a:ext cx="174307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Grp="1" noChangeArrowheads="1"/>
          </p:cNvSpPr>
          <p:nvPr>
            <p:ph type="sldNum" sz="quarter" idx="10"/>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91992DFD-C529-434C-9B7A-051E1B6E1780}" type="slidenum">
              <a:rPr lang="en-US" sz="1400" smtClean="0">
                <a:solidFill>
                  <a:schemeClr val="bg1"/>
                </a:solidFill>
              </a:rPr>
              <a:pPr eaLnBrk="1" hangingPunct="1"/>
              <a:t>9</a:t>
            </a:fld>
            <a:endParaRPr lang="en-US" sz="1400" smtClean="0">
              <a:solidFill>
                <a:schemeClr val="bg1"/>
              </a:solidFill>
            </a:endParaRPr>
          </a:p>
        </p:txBody>
      </p:sp>
      <p:sp>
        <p:nvSpPr>
          <p:cNvPr id="11267" name="Slide Number Placeholder 1"/>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algn="r" eaLnBrk="1" hangingPunct="1">
              <a:spcBef>
                <a:spcPct val="0"/>
              </a:spcBef>
              <a:buFontTx/>
              <a:buNone/>
            </a:pPr>
            <a:fld id="{363FE79E-2A27-4E7F-A473-FA45AE5D20B9}" type="slidenum">
              <a:rPr lang="en-US" sz="1400">
                <a:solidFill>
                  <a:schemeClr val="bg1"/>
                </a:solidFill>
              </a:rPr>
              <a:pPr algn="r" eaLnBrk="1" hangingPunct="1">
                <a:spcBef>
                  <a:spcPct val="0"/>
                </a:spcBef>
                <a:buFontTx/>
                <a:buNone/>
              </a:pPr>
              <a:t>9</a:t>
            </a:fld>
            <a:endParaRPr lang="en-US" sz="1400">
              <a:solidFill>
                <a:schemeClr val="bg1"/>
              </a:solidFill>
            </a:endParaRPr>
          </a:p>
        </p:txBody>
      </p:sp>
      <p:sp>
        <p:nvSpPr>
          <p:cNvPr id="11268" name="Rectangle 2"/>
          <p:cNvSpPr>
            <a:spLocks noGrp="1" noChangeArrowheads="1"/>
          </p:cNvSpPr>
          <p:nvPr>
            <p:ph type="title" idx="4294967295"/>
          </p:nvPr>
        </p:nvSpPr>
        <p:spPr>
          <a:xfrm>
            <a:off x="400050" y="373063"/>
            <a:ext cx="8743950" cy="609600"/>
          </a:xfrm>
        </p:spPr>
        <p:txBody>
          <a:bodyPr lIns="91429" tIns="45714" rIns="91429" bIns="45714"/>
          <a:lstStyle/>
          <a:p>
            <a:pPr eaLnBrk="1" hangingPunct="1"/>
            <a:r>
              <a:rPr lang="en-US" sz="3500" smtClean="0"/>
              <a:t>List of FY16 Requirements</a:t>
            </a:r>
          </a:p>
        </p:txBody>
      </p:sp>
      <p:graphicFrame>
        <p:nvGraphicFramePr>
          <p:cNvPr id="355384" name="Group 56"/>
          <p:cNvGraphicFramePr>
            <a:graphicFrameLocks noGrp="1"/>
          </p:cNvGraphicFramePr>
          <p:nvPr>
            <p:ph idx="4294967295"/>
            <p:extLst>
              <p:ext uri="{D42A27DB-BD31-4B8C-83A1-F6EECF244321}">
                <p14:modId xmlns:p14="http://schemas.microsoft.com/office/powerpoint/2010/main" val="1054786582"/>
              </p:ext>
            </p:extLst>
          </p:nvPr>
        </p:nvGraphicFramePr>
        <p:xfrm>
          <a:off x="1175814" y="1208186"/>
          <a:ext cx="7048500" cy="4245059"/>
        </p:xfrm>
        <a:graphic>
          <a:graphicData uri="http://schemas.openxmlformats.org/drawingml/2006/table">
            <a:tbl>
              <a:tblPr/>
              <a:tblGrid>
                <a:gridCol w="1312785"/>
                <a:gridCol w="4557763"/>
                <a:gridCol w="1177952"/>
              </a:tblGrid>
              <a:tr h="517309">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rPr>
                        <a:t>No.</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rPr>
                        <a:t>Title</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rPr>
                        <a:t>Status</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695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defRPr/>
                      </a:pPr>
                      <a:r>
                        <a:rPr lang="en-US" sz="1600" b="1" u="none" strike="noStrike" dirty="0" smtClean="0">
                          <a:effectLst/>
                        </a:rPr>
                        <a:t>A11E.SIM.1</a:t>
                      </a:r>
                      <a:endParaRPr lang="en-US" sz="1600" b="1" i="0" u="none" strike="noStrike" dirty="0" smtClean="0">
                        <a:effectLst/>
                        <a:latin typeface="+mn-lt"/>
                      </a:endParaRP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Risk Assessment and Risk Management Methods for Small and Transport Airplane COS</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Follow on</a:t>
                      </a:r>
                      <a:endParaRPr kumimoji="0" lang="en-US" sz="1600" b="1" i="1" u="none" strike="noStrike" cap="none" normalizeH="0" baseline="0" dirty="0" smtClean="0">
                        <a:ln>
                          <a:noFill/>
                        </a:ln>
                        <a:solidFill>
                          <a:srgbClr val="FFFF00"/>
                        </a:solidFill>
                        <a:effectLst/>
                        <a:latin typeface="Arial" pitchFamily="34" charset="0"/>
                      </a:endParaRP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695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A11E.SIM.3</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Emerging Technology – Active Flutter Suppression</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New</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249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A11E.SIM.4</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Metallic Materials Properties Development and Standardization (MMPDS)</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Follow on</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249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A11E.SIM.5</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Damage Tolerance and Durability Issues for Emerging Technologies</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Follow on</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68">
                <a:tc>
                  <a:txBody>
                    <a:bodyPr/>
                    <a:lstStyle/>
                    <a:p>
                      <a:pPr marL="0" marR="0" lvl="0" indent="0" algn="ctr" defTabSz="1019175"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Arial" pitchFamily="34" charset="0"/>
                        </a:rPr>
                        <a:t>A11E.SIM.6</a:t>
                      </a:r>
                    </a:p>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Arial" pitchFamily="34" charset="0"/>
                        </a:rPr>
                        <a:t>Probabilistic Approach to Detecting Fatigue Damage Before Developing an Unsafe Condition</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Follow on</a:t>
                      </a:r>
                    </a:p>
                  </a:txBody>
                  <a:tcPr marL="91429" marR="91429" marT="45695" marB="4569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C2E1CA-257B-42D2-9329-3871C89C05BD}">
  <ds:schemaRefs>
    <ds:schemaRef ds:uri="http://purl.org/dc/elements/1.1/"/>
    <ds:schemaRef ds:uri="http://schemas.microsoft.com/office/2006/metadata/properties"/>
    <ds:schemaRef ds:uri="http://purl.org/dc/term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2EAA82B-38AC-4660-9FBE-7D75748881AB}">
  <ds:schemaRefs>
    <ds:schemaRef ds:uri="http://schemas.microsoft.com/sharepoint/v3/contenttype/forms"/>
  </ds:schemaRefs>
</ds:datastoreItem>
</file>

<file path=customXml/itemProps3.xml><?xml version="1.0" encoding="utf-8"?>
<ds:datastoreItem xmlns:ds="http://schemas.openxmlformats.org/officeDocument/2006/customXml" ds:itemID="{2F52F177-0476-42BE-9953-8CE0C1A87096}"/>
</file>

<file path=docProps/app.xml><?xml version="1.0" encoding="utf-8"?>
<Properties xmlns="http://schemas.openxmlformats.org/officeDocument/2006/extended-properties" xmlns:vt="http://schemas.openxmlformats.org/officeDocument/2006/docPropsVTypes">
  <TotalTime>5298</TotalTime>
  <Words>3334</Words>
  <Application>Microsoft Office PowerPoint</Application>
  <PresentationFormat>On-screen Show (4:3)</PresentationFormat>
  <Paragraphs>548</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FAA_slide_template_whitecover_whitebackground</vt:lpstr>
      <vt:lpstr>FY 2016  Aircraft Safety PPT  Portfolio Review</vt:lpstr>
      <vt:lpstr>PowerPoint Presentation</vt:lpstr>
      <vt:lpstr>SIM Program Overview</vt:lpstr>
      <vt:lpstr>SIM Program Overview</vt:lpstr>
      <vt:lpstr>SIM Program Overview</vt:lpstr>
      <vt:lpstr>PowerPoint Presentation</vt:lpstr>
      <vt:lpstr>SIM Program In-House Capabilities</vt:lpstr>
      <vt:lpstr>SIM Program Partnerships</vt:lpstr>
      <vt:lpstr>List of FY16 Requirements</vt:lpstr>
      <vt:lpstr>Risk Assessment and Risk Management for Small and Transport Airplane COS (A11E.SIM.1)</vt:lpstr>
      <vt:lpstr>Emerging Technologies - Active Flutter Suppression (A11E.SIM.3)</vt:lpstr>
      <vt:lpstr>Metallic Materials Properties Development and Standardization (MMPDS) (A11E.SIM.4)</vt:lpstr>
      <vt:lpstr>Durability and Damage Tolerance Issues for Emerging Technologies (A11E.SIM.5)</vt:lpstr>
      <vt:lpstr>Probabilistic Approach to Detecting Fatigue Damage Before Developing an Unsafe Condition (A11E.SIM.6)</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Dunderman, Gloria (FAA)</cp:lastModifiedBy>
  <cp:revision>273</cp:revision>
  <cp:lastPrinted>2013-02-04T18:29:52Z</cp:lastPrinted>
  <dcterms:modified xsi:type="dcterms:W3CDTF">2014-02-20T15:43:33Z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