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4"/>
    <p:sldMasterId id="2147483661" r:id="rId5"/>
  </p:sldMasterIdLst>
  <p:notesMasterIdLst>
    <p:notesMasterId r:id="rId16"/>
  </p:notesMasterIdLst>
  <p:handoutMasterIdLst>
    <p:handoutMasterId r:id="rId17"/>
  </p:handoutMasterIdLst>
  <p:sldIdLst>
    <p:sldId id="273" r:id="rId6"/>
    <p:sldId id="274" r:id="rId7"/>
    <p:sldId id="275" r:id="rId8"/>
    <p:sldId id="281" r:id="rId9"/>
    <p:sldId id="277" r:id="rId10"/>
    <p:sldId id="279" r:id="rId11"/>
    <p:sldId id="278" r:id="rId12"/>
    <p:sldId id="282" r:id="rId13"/>
    <p:sldId id="280" r:id="rId14"/>
    <p:sldId id="283" r:id="rId1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0E1773-2C58-4A1C-9F4D-09A126D9EB70}">
          <p14:sldIdLst>
            <p14:sldId id="273"/>
            <p14:sldId id="274"/>
            <p14:sldId id="275"/>
            <p14:sldId id="281"/>
            <p14:sldId id="277"/>
            <p14:sldId id="279"/>
            <p14:sldId id="278"/>
            <p14:sldId id="282"/>
            <p14:sldId id="280"/>
            <p14:sldId id="28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99"/>
    <a:srgbClr val="FFCC00"/>
    <a:srgbClr val="DDDDDD"/>
    <a:srgbClr val="C0C0C0"/>
    <a:srgbClr val="1D2F6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16" autoAdjust="0"/>
    <p:restoredTop sz="94717" autoAdjust="0"/>
  </p:normalViewPr>
  <p:slideViewPr>
    <p:cSldViewPr snapToGrid="0">
      <p:cViewPr varScale="1">
        <p:scale>
          <a:sx n="80" d="100"/>
          <a:sy n="80" d="100"/>
        </p:scale>
        <p:origin x="-1002" y="-84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87C48A99-3596-4E58-ABE8-9D998A9384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60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55D68406-F15C-4303-97CE-0E3EE5988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6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38345-9CBA-4181-BEB7-82A779821C66}" type="slidenum">
              <a:rPr lang="en-US"/>
              <a:pPr/>
              <a:t>1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9A895D-F1B2-4238-92B1-93B3C1FCF0B4}" type="slidenum">
              <a:rPr lang="en-US"/>
              <a:pPr/>
              <a:t>2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545" name="Picture 108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r="31892"/>
          <a:stretch/>
        </p:blipFill>
        <p:spPr bwMode="auto">
          <a:xfrm>
            <a:off x="5577840" y="-1832"/>
            <a:ext cx="3566160" cy="68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Select to edit master subtitle</a:t>
            </a:r>
          </a:p>
        </p:txBody>
      </p:sp>
      <p:sp>
        <p:nvSpPr>
          <p:cNvPr id="63515" name="Text Box 1051"/>
          <p:cNvSpPr txBox="1">
            <a:spLocks noChangeArrowheads="1"/>
          </p:cNvSpPr>
          <p:nvPr userDrawn="1"/>
        </p:nvSpPr>
        <p:spPr bwMode="auto">
          <a:xfrm>
            <a:off x="427038" y="4497388"/>
            <a:ext cx="482282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Presented to:</a:t>
            </a: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By:</a:t>
            </a: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Date:</a:t>
            </a: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5873750" y="271463"/>
            <a:ext cx="2895600" cy="909638"/>
            <a:chOff x="3700" y="171"/>
            <a:chExt cx="1824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Administration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3339" y="6248400"/>
            <a:ext cx="1672032" cy="4572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11 Sep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9679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Next Steps – Moving beyond just the prioritization process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6504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8D3ABA1-EA94-43C0-B992-7CBCC31144F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55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11 Sep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Next Steps – Moving beyond just the process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09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11 Sep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Next Steps – Moving beyond just the process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31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11 Sep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Next Steps – Moving beyond just the process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7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11 Sep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Next Steps – Moving beyond just the process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86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11 Sep 2014</a:t>
            </a:r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Next Steps – Moving beyond just the process</a:t>
            </a:r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116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708650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7" r:id="rId4"/>
    <p:sldLayoutId id="2147483658" r:id="rId5"/>
    <p:sldLayoutId id="2147483660" r:id="rId6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Select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accent6"/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11 Sep 2014</a:t>
            </a:r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accent6"/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Next Steps – Moving beyond just the process</a:t>
            </a:r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116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accent6"/>
                </a:solidFill>
                <a:latin typeface="Times New Roman" pitchFamily="18" charset="0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708650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298816526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9" name="Rectangle 1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Steps - Moving </a:t>
            </a:r>
            <a:r>
              <a:rPr lang="en-US" dirty="0" smtClean="0"/>
              <a:t>beyond just </a:t>
            </a:r>
            <a:r>
              <a:rPr lang="en-US" dirty="0"/>
              <a:t>the </a:t>
            </a:r>
            <a:r>
              <a:rPr lang="en-US" dirty="0" smtClean="0"/>
              <a:t>prioritization process</a:t>
            </a:r>
            <a:endParaRPr lang="en-US" dirty="0"/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1754188" y="4505593"/>
            <a:ext cx="3465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Subcommittee on Aircraft Safety</a:t>
            </a:r>
            <a:endParaRPr lang="en-US" sz="1600" dirty="0"/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788988" y="4875213"/>
            <a:ext cx="3465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Mark S. Orr</a:t>
            </a:r>
            <a:endParaRPr lang="en-US" sz="1600" dirty="0"/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1000125" y="5224463"/>
            <a:ext cx="3465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11 Sep 2014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2014 SAS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Action Item 6:  </a:t>
            </a:r>
            <a:r>
              <a:rPr lang="en-US" b="0" dirty="0"/>
              <a:t>S</a:t>
            </a:r>
            <a:r>
              <a:rPr lang="en-US" b="0" dirty="0" smtClean="0"/>
              <a:t>et </a:t>
            </a:r>
            <a:r>
              <a:rPr lang="en-US" b="0" dirty="0"/>
              <a:t>aside one hour at the next SAS meeting to </a:t>
            </a:r>
            <a:r>
              <a:rPr lang="en-US" b="0" dirty="0">
                <a:solidFill>
                  <a:srgbClr val="FF0000"/>
                </a:solidFill>
              </a:rPr>
              <a:t>discuss improvements to the AVS prioritization process that focus on other successful programs like MITRE</a:t>
            </a:r>
            <a:r>
              <a:rPr lang="en-US" b="0" dirty="0"/>
              <a:t>.  Joe asked that principal participants be there in person.  Topics will include </a:t>
            </a:r>
            <a:r>
              <a:rPr lang="en-US" b="0" dirty="0">
                <a:solidFill>
                  <a:srgbClr val="FF0000"/>
                </a:solidFill>
              </a:rPr>
              <a:t>risk tradeoffs in technical approach and execution quality for both short- and long-term frameworks</a:t>
            </a:r>
            <a:r>
              <a:rPr lang="en-US" b="0" dirty="0"/>
              <a:t>.  Joe added that </a:t>
            </a:r>
            <a:r>
              <a:rPr lang="en-US" b="0" dirty="0" err="1"/>
              <a:t>Dres</a:t>
            </a:r>
            <a:r>
              <a:rPr lang="en-US" b="0" dirty="0"/>
              <a:t> and Dennis Filler should participate and </a:t>
            </a:r>
            <a:r>
              <a:rPr lang="en-US" b="0" dirty="0">
                <a:solidFill>
                  <a:srgbClr val="FF0000"/>
                </a:solidFill>
              </a:rPr>
              <a:t>Andy should show examples of successful prioritization at MITRE</a:t>
            </a:r>
            <a:r>
              <a:rPr lang="en-US" b="0" dirty="0"/>
              <a:t>.  This is not intended as a redesign of the AVS Prioritization Process but FAA customers and their need for products should be identified.  There should be a balance between short- and long-term research.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Sep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Next Steps – Moving beyond just the prioritization process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247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urpose of FAA research</a:t>
            </a:r>
          </a:p>
          <a:p>
            <a:r>
              <a:rPr lang="en-US" dirty="0"/>
              <a:t>P</a:t>
            </a:r>
            <a:r>
              <a:rPr lang="en-US" dirty="0" smtClean="0"/>
              <a:t>urpose of the AVS R&amp;D program</a:t>
            </a:r>
          </a:p>
          <a:p>
            <a:r>
              <a:rPr lang="en-US" dirty="0" smtClean="0"/>
              <a:t>Program vision</a:t>
            </a:r>
          </a:p>
          <a:p>
            <a:r>
              <a:rPr lang="en-US" dirty="0" smtClean="0"/>
              <a:t>Benchmarking</a:t>
            </a:r>
          </a:p>
          <a:p>
            <a:r>
              <a:rPr lang="en-US" dirty="0" smtClean="0"/>
              <a:t>Future Strategic Guidance</a:t>
            </a:r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1794D-CE01-4982-8A1C-98D478D9AB49}" type="slidenum">
              <a:rPr lang="en-US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Sep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Next Steps – Moving beyond just the prioritization process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Purpose of FAA/AVS sponsored research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OMB Circular A-11, Section 84</a:t>
            </a:r>
          </a:p>
          <a:p>
            <a:pPr marL="457200" lvl="1" indent="0">
              <a:buNone/>
            </a:pPr>
            <a:r>
              <a:rPr lang="en-US" dirty="0" smtClean="0"/>
              <a:t>“…RE&amp;D activities comprise creative work undertaken on a systematic basis in order to increase the stock of knowledge, including knowledge of man, culture, and society, and the use of this stock of knowledge to devise new applications…”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Aviation Safety R&amp;D Prioritization Process Document</a:t>
            </a:r>
          </a:p>
          <a:p>
            <a:pPr marL="457200" lvl="1" indent="0">
              <a:buNone/>
            </a:pPr>
            <a:r>
              <a:rPr lang="en-US" b="0" dirty="0"/>
              <a:t>The primary purpose of AVS-sponsored research is to support the development of regulations, standards, and guidance materials needed to meet the FAA safety goals and objectives</a:t>
            </a:r>
            <a:r>
              <a:rPr lang="en-US" b="0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Sep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Next Steps – Moving beyond just the prioritization process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384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Aviation </a:t>
            </a:r>
            <a:r>
              <a:rPr lang="en-US" sz="3600" dirty="0"/>
              <a:t>Safety R&amp;D </a:t>
            </a:r>
            <a:r>
              <a:rPr lang="en-US" sz="3600" dirty="0" smtClean="0"/>
              <a:t>Program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46909"/>
            <a:ext cx="8208125" cy="4652241"/>
          </a:xfrm>
        </p:spPr>
        <p:txBody>
          <a:bodyPr/>
          <a:lstStyle/>
          <a:p>
            <a:pPr marL="0" indent="0">
              <a:buNone/>
            </a:pPr>
            <a:r>
              <a:rPr lang="en-US" b="0" dirty="0" smtClean="0"/>
              <a:t>The AVS </a:t>
            </a:r>
            <a:r>
              <a:rPr lang="en-US" b="0" dirty="0"/>
              <a:t>R&amp;D </a:t>
            </a:r>
            <a:r>
              <a:rPr lang="en-US" b="0" dirty="0" smtClean="0"/>
              <a:t>Program has at it’s core </a:t>
            </a:r>
            <a:r>
              <a:rPr lang="en-US" b="0" dirty="0"/>
              <a:t>a structured process to prioritize R&amp;D projects and document funding decisions based on SMS and project management principles.  </a:t>
            </a:r>
            <a:r>
              <a:rPr lang="en-US" b="0" dirty="0" smtClean="0"/>
              <a:t>The program </a:t>
            </a:r>
            <a:r>
              <a:rPr lang="en-US" b="0" dirty="0"/>
              <a:t>allows AVS to respond to changing budgets and safety needs </a:t>
            </a:r>
            <a:r>
              <a:rPr lang="en-US" b="0" dirty="0" smtClean="0"/>
              <a:t>to </a:t>
            </a:r>
            <a:r>
              <a:rPr lang="en-US" b="0" dirty="0"/>
              <a:t>supply the information necessary for AVS organizations to accomplish their mission, and to provide the documentation necessary to justify and account for these activities to Congress.</a:t>
            </a:r>
          </a:p>
          <a:p>
            <a:pPr marL="0" indent="0">
              <a:buNone/>
            </a:pPr>
            <a:r>
              <a:rPr lang="en-US" dirty="0" smtClean="0"/>
              <a:t>						Mark S. Orr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Sep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Next Steps – Moving beyond just the prioritization process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520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RE&amp;D Vision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Sep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Next Steps – Moving beyond just the prioritization process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95300" y="1508125"/>
            <a:ext cx="8050213" cy="4391025"/>
          </a:xfrm>
        </p:spPr>
        <p:txBody>
          <a:bodyPr/>
          <a:lstStyle/>
          <a:p>
            <a:r>
              <a:rPr lang="en-US" dirty="0" smtClean="0"/>
              <a:t>Life Cycle approach</a:t>
            </a:r>
          </a:p>
          <a:p>
            <a:pPr lvl="1"/>
            <a:r>
              <a:rPr lang="en-US" dirty="0" smtClean="0"/>
              <a:t>Outcome based</a:t>
            </a:r>
          </a:p>
          <a:p>
            <a:pPr lvl="1"/>
            <a:r>
              <a:rPr lang="en-US" dirty="0" smtClean="0"/>
              <a:t>Driven by safety risks</a:t>
            </a:r>
          </a:p>
          <a:p>
            <a:pPr lvl="1"/>
            <a:r>
              <a:rPr lang="en-US" dirty="0" smtClean="0"/>
              <a:t>Active Sponsorship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Project-based research requirements</a:t>
            </a:r>
          </a:p>
          <a:p>
            <a:pPr lvl="1"/>
            <a:r>
              <a:rPr lang="en-US" dirty="0" smtClean="0"/>
              <a:t>Approve initial project once</a:t>
            </a:r>
          </a:p>
          <a:p>
            <a:pPr lvl="1"/>
            <a:r>
              <a:rPr lang="en-US" dirty="0" smtClean="0"/>
              <a:t>Measure and Manage project to obtain outputs in support of sponsor implementation plans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775" y="797080"/>
            <a:ext cx="4420662" cy="304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558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System Level Outcome Management</a:t>
            </a:r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Sep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Next Steps – Moving beyond just the prioritization process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1731963" y="1011238"/>
            <a:ext cx="5680075" cy="4864100"/>
            <a:chOff x="1692609" y="1011676"/>
            <a:chExt cx="5680953" cy="4863829"/>
          </a:xfrm>
        </p:grpSpPr>
        <p:sp>
          <p:nvSpPr>
            <p:cNvPr id="8" name="Rectangle 7"/>
            <p:cNvSpPr/>
            <p:nvPr/>
          </p:nvSpPr>
          <p:spPr bwMode="auto">
            <a:xfrm>
              <a:off x="1692609" y="1011676"/>
              <a:ext cx="5680953" cy="486382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>
              <a:norm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200" dirty="0">
                  <a:latin typeface="Arial" charset="0"/>
                  <a:cs typeface="+mn-cs"/>
                </a:rPr>
                <a:t>System Management/SMS </a:t>
              </a:r>
            </a:p>
          </p:txBody>
        </p:sp>
        <p:grpSp>
          <p:nvGrpSpPr>
            <p:cNvPr id="9" name="Group 3"/>
            <p:cNvGrpSpPr>
              <a:grpSpLocks/>
            </p:cNvGrpSpPr>
            <p:nvPr/>
          </p:nvGrpSpPr>
          <p:grpSpPr bwMode="auto">
            <a:xfrm>
              <a:off x="2149811" y="1400780"/>
              <a:ext cx="4766549" cy="4396901"/>
              <a:chOff x="2149811" y="1303503"/>
              <a:chExt cx="4766549" cy="4396901"/>
            </a:xfrm>
          </p:grpSpPr>
          <p:sp>
            <p:nvSpPr>
              <p:cNvPr id="10" name="Oval 9"/>
              <p:cNvSpPr/>
              <p:nvPr/>
            </p:nvSpPr>
            <p:spPr bwMode="auto">
              <a:xfrm>
                <a:off x="2149880" y="1303314"/>
                <a:ext cx="4766412" cy="4397130"/>
              </a:xfrm>
              <a:prstGeom prst="ellipse">
                <a:avLst/>
              </a:prstGeom>
              <a:solidFill>
                <a:srgbClr val="DFF74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tIns="0" bIns="2834640" anchor="ctr" anchorCtr="1">
                <a:normAutofit fontScale="92500" lnSpcReduction="20000"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dirty="0">
                    <a:latin typeface="Arial" charset="0"/>
                    <a:cs typeface="+mn-cs"/>
                  </a:rPr>
                  <a:t>AVS Outcomes</a:t>
                </a:r>
              </a:p>
            </p:txBody>
          </p:sp>
          <p:sp>
            <p:nvSpPr>
              <p:cNvPr id="11" name="Oval 7"/>
              <p:cNvSpPr>
                <a:spLocks noChangeArrowheads="1"/>
              </p:cNvSpPr>
              <p:nvPr/>
            </p:nvSpPr>
            <p:spPr bwMode="auto">
              <a:xfrm>
                <a:off x="2850206" y="2276272"/>
                <a:ext cx="3365759" cy="3210127"/>
              </a:xfrm>
              <a:prstGeom prst="ellipse">
                <a:avLst/>
              </a:prstGeom>
              <a:solidFill>
                <a:srgbClr val="0099FF">
                  <a:alpha val="70195"/>
                </a:srgb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bIns="1828800" anchor="ctr" anchorCtr="1"/>
              <a:lstStyle/>
              <a:p>
                <a:pPr algn="ctr">
                  <a:spcBef>
                    <a:spcPct val="50000"/>
                  </a:spcBef>
                </a:pPr>
                <a:r>
                  <a:rPr lang="en-US" sz="2200" dirty="0"/>
                  <a:t>AVS Processes</a:t>
                </a:r>
              </a:p>
            </p:txBody>
          </p:sp>
          <p:sp>
            <p:nvSpPr>
              <p:cNvPr id="12" name="Oval 2"/>
              <p:cNvSpPr>
                <a:spLocks noChangeArrowheads="1"/>
              </p:cNvSpPr>
              <p:nvPr/>
            </p:nvSpPr>
            <p:spPr bwMode="auto">
              <a:xfrm>
                <a:off x="3317135" y="3210125"/>
                <a:ext cx="2431900" cy="2217906"/>
              </a:xfrm>
              <a:prstGeom prst="ellipse">
                <a:avLst/>
              </a:prstGeom>
              <a:solidFill>
                <a:srgbClr val="00B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anchor="ctr" anchorCtr="1"/>
              <a:lstStyle/>
              <a:p>
                <a:pPr algn="ctr">
                  <a:spcBef>
                    <a:spcPct val="50000"/>
                  </a:spcBef>
                </a:pPr>
                <a:r>
                  <a:rPr lang="en-US" sz="2200" dirty="0"/>
                  <a:t>AVS R&amp;D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31894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Staircase to the future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Sep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Next Steps – Moving beyond just the prioritization process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034150" y="1035698"/>
            <a:ext cx="3810000" cy="495756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>
              <a:spcBef>
                <a:spcPts val="0"/>
              </a:spcBef>
              <a:buNone/>
            </a:pPr>
            <a:r>
              <a:rPr lang="en-US" sz="2000" dirty="0" smtClean="0"/>
              <a:t>Life-Cycle</a:t>
            </a:r>
          </a:p>
          <a:p>
            <a:pPr algn="r">
              <a:spcBef>
                <a:spcPts val="0"/>
              </a:spcBef>
              <a:buNone/>
            </a:pPr>
            <a:r>
              <a:rPr lang="en-US" sz="2000" dirty="0" smtClean="0"/>
              <a:t>Management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2595750" y="1035698"/>
            <a:ext cx="3352800" cy="4957562"/>
          </a:xfrm>
          <a:prstGeom prst="rect">
            <a:avLst/>
          </a:prstGeom>
          <a:solidFill>
            <a:srgbClr val="92D05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Bef>
                <a:spcPts val="0"/>
              </a:spcBef>
              <a:buNone/>
            </a:pPr>
            <a:r>
              <a:rPr lang="en-US" sz="2000" dirty="0" smtClean="0"/>
              <a:t>Research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Requirement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Management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261263" y="5207812"/>
            <a:ext cx="2182088" cy="633048"/>
          </a:xfrm>
          <a:prstGeom prst="rect">
            <a:avLst/>
          </a:prstGeom>
          <a:solidFill>
            <a:srgbClr val="99336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000" dirty="0" smtClean="0"/>
              <a:t>Process Improvement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261263" y="4366676"/>
            <a:ext cx="2182088" cy="635984"/>
          </a:xfrm>
          <a:prstGeom prst="rect">
            <a:avLst/>
          </a:prstGeom>
          <a:solidFill>
            <a:srgbClr val="99336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000" dirty="0" smtClean="0"/>
              <a:t>Communications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261263" y="2772338"/>
            <a:ext cx="2182088" cy="1392121"/>
          </a:xfrm>
          <a:prstGeom prst="rect">
            <a:avLst/>
          </a:prstGeom>
          <a:solidFill>
            <a:srgbClr val="99336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000" dirty="0" smtClean="0"/>
              <a:t>Strategic Thinking</a:t>
            </a:r>
            <a:endParaRPr lang="en-US" sz="2000" dirty="0"/>
          </a:p>
        </p:txBody>
      </p:sp>
      <p:sp>
        <p:nvSpPr>
          <p:cNvPr id="12" name="Rectangle 11"/>
          <p:cNvSpPr/>
          <p:nvPr/>
        </p:nvSpPr>
        <p:spPr>
          <a:xfrm>
            <a:off x="261263" y="1931212"/>
            <a:ext cx="2182088" cy="633048"/>
          </a:xfrm>
          <a:prstGeom prst="rect">
            <a:avLst/>
          </a:prstGeom>
          <a:solidFill>
            <a:srgbClr val="99336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000" dirty="0" smtClean="0"/>
              <a:t>Risk Based Decision Making</a:t>
            </a: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2748150" y="5629844"/>
            <a:ext cx="2743200" cy="211016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100" dirty="0" smtClean="0"/>
              <a:t>Annual Process Updates</a:t>
            </a:r>
            <a:endParaRPr lang="en-US" sz="1100" dirty="0"/>
          </a:p>
        </p:txBody>
      </p:sp>
      <p:sp>
        <p:nvSpPr>
          <p:cNvPr id="14" name="Rectangle 13"/>
          <p:cNvSpPr/>
          <p:nvPr/>
        </p:nvSpPr>
        <p:spPr>
          <a:xfrm>
            <a:off x="2748150" y="4791644"/>
            <a:ext cx="2743200" cy="211016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100" dirty="0" smtClean="0"/>
              <a:t>Service Level Agreement</a:t>
            </a:r>
            <a:endParaRPr lang="en-US" sz="1100" dirty="0"/>
          </a:p>
        </p:txBody>
      </p:sp>
      <p:sp>
        <p:nvSpPr>
          <p:cNvPr id="15" name="Rectangle 14"/>
          <p:cNvSpPr/>
          <p:nvPr/>
        </p:nvSpPr>
        <p:spPr>
          <a:xfrm>
            <a:off x="5948550" y="5207812"/>
            <a:ext cx="2743200" cy="211016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100" dirty="0" smtClean="0"/>
              <a:t>AVS Life-cycle Management Document</a:t>
            </a:r>
            <a:endParaRPr lang="en-US" sz="1100" dirty="0"/>
          </a:p>
        </p:txBody>
      </p:sp>
      <p:sp>
        <p:nvSpPr>
          <p:cNvPr id="16" name="Rectangle 15"/>
          <p:cNvSpPr/>
          <p:nvPr/>
        </p:nvSpPr>
        <p:spPr>
          <a:xfrm>
            <a:off x="4348350" y="4580628"/>
            <a:ext cx="2743200" cy="211016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100" dirty="0" smtClean="0"/>
              <a:t>Programmatic Dashboard</a:t>
            </a:r>
            <a:endParaRPr lang="en-US" sz="1100" dirty="0"/>
          </a:p>
        </p:txBody>
      </p:sp>
      <p:sp>
        <p:nvSpPr>
          <p:cNvPr id="17" name="Rectangle 16"/>
          <p:cNvSpPr/>
          <p:nvPr/>
        </p:nvSpPr>
        <p:spPr>
          <a:xfrm>
            <a:off x="2748150" y="3194375"/>
            <a:ext cx="2743200" cy="211016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100" dirty="0" smtClean="0"/>
              <a:t>Bottom-up R&amp;D Strategic Guidance</a:t>
            </a:r>
            <a:endParaRPr lang="en-US" sz="1100" dirty="0"/>
          </a:p>
        </p:txBody>
      </p:sp>
      <p:sp>
        <p:nvSpPr>
          <p:cNvPr id="18" name="Rectangle 17"/>
          <p:cNvSpPr/>
          <p:nvPr/>
        </p:nvSpPr>
        <p:spPr>
          <a:xfrm>
            <a:off x="4348350" y="2983359"/>
            <a:ext cx="2743200" cy="211016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100" dirty="0" smtClean="0"/>
              <a:t>Top-down R&amp;D Strategic Guidance</a:t>
            </a:r>
            <a:endParaRPr lang="en-US" sz="1100" dirty="0"/>
          </a:p>
        </p:txBody>
      </p:sp>
      <p:sp>
        <p:nvSpPr>
          <p:cNvPr id="19" name="Rectangle 18"/>
          <p:cNvSpPr/>
          <p:nvPr/>
        </p:nvSpPr>
        <p:spPr>
          <a:xfrm>
            <a:off x="5948550" y="2772339"/>
            <a:ext cx="2743200" cy="211016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100" dirty="0" smtClean="0"/>
              <a:t>Top-down </a:t>
            </a:r>
            <a:r>
              <a:rPr lang="en-US" sz="1100" b="1" dirty="0" smtClean="0"/>
              <a:t>AVS</a:t>
            </a:r>
            <a:r>
              <a:rPr lang="en-US" sz="1100" dirty="0" smtClean="0"/>
              <a:t> Strategic Guidance</a:t>
            </a:r>
            <a:endParaRPr lang="en-US" sz="1100" dirty="0"/>
          </a:p>
        </p:txBody>
      </p:sp>
      <p:sp>
        <p:nvSpPr>
          <p:cNvPr id="20" name="Rectangle 19"/>
          <p:cNvSpPr/>
          <p:nvPr/>
        </p:nvSpPr>
        <p:spPr>
          <a:xfrm>
            <a:off x="2748150" y="2353244"/>
            <a:ext cx="2743200" cy="211016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100" dirty="0" smtClean="0"/>
              <a:t>Accidents &amp; Incidents</a:t>
            </a:r>
            <a:endParaRPr lang="en-US" sz="1100" dirty="0"/>
          </a:p>
        </p:txBody>
      </p:sp>
      <p:sp>
        <p:nvSpPr>
          <p:cNvPr id="21" name="Rectangle 20"/>
          <p:cNvSpPr/>
          <p:nvPr/>
        </p:nvSpPr>
        <p:spPr>
          <a:xfrm>
            <a:off x="4348350" y="2142228"/>
            <a:ext cx="2743200" cy="211016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100" dirty="0" smtClean="0"/>
              <a:t>Safety Risk</a:t>
            </a:r>
            <a:endParaRPr lang="en-US" sz="1100" dirty="0"/>
          </a:p>
        </p:txBody>
      </p:sp>
      <p:sp>
        <p:nvSpPr>
          <p:cNvPr id="22" name="Rectangle 21"/>
          <p:cNvSpPr/>
          <p:nvPr/>
        </p:nvSpPr>
        <p:spPr>
          <a:xfrm>
            <a:off x="2748150" y="3953444"/>
            <a:ext cx="2743200" cy="211016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100" dirty="0" smtClean="0"/>
              <a:t>Year-to-year Requirements</a:t>
            </a:r>
            <a:endParaRPr lang="en-US" sz="1100" dirty="0"/>
          </a:p>
        </p:txBody>
      </p:sp>
      <p:sp>
        <p:nvSpPr>
          <p:cNvPr id="23" name="Rectangle 22"/>
          <p:cNvSpPr/>
          <p:nvPr/>
        </p:nvSpPr>
        <p:spPr>
          <a:xfrm>
            <a:off x="4348350" y="3742417"/>
            <a:ext cx="2743200" cy="211016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100" dirty="0" smtClean="0"/>
              <a:t>Phases, Metrics, Milestones, Exit Criteria</a:t>
            </a:r>
            <a:endParaRPr lang="en-US" sz="1100" dirty="0"/>
          </a:p>
        </p:txBody>
      </p:sp>
      <p:sp>
        <p:nvSpPr>
          <p:cNvPr id="24" name="Rectangle 23"/>
          <p:cNvSpPr/>
          <p:nvPr/>
        </p:nvSpPr>
        <p:spPr>
          <a:xfrm>
            <a:off x="5948550" y="3531401"/>
            <a:ext cx="2743200" cy="211016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100" dirty="0" smtClean="0"/>
              <a:t>Project Management</a:t>
            </a:r>
            <a:endParaRPr lang="en-US" sz="1100" dirty="0"/>
          </a:p>
        </p:txBody>
      </p:sp>
      <p:sp>
        <p:nvSpPr>
          <p:cNvPr id="25" name="Rectangle 24"/>
          <p:cNvSpPr/>
          <p:nvPr/>
        </p:nvSpPr>
        <p:spPr>
          <a:xfrm>
            <a:off x="5948550" y="1931212"/>
            <a:ext cx="2743200" cy="211016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100" dirty="0" smtClean="0"/>
              <a:t>Outcome Measurement</a:t>
            </a:r>
            <a:endParaRPr lang="en-US" sz="1100" dirty="0"/>
          </a:p>
        </p:txBody>
      </p:sp>
      <p:sp>
        <p:nvSpPr>
          <p:cNvPr id="26" name="Rectangle 25"/>
          <p:cNvSpPr/>
          <p:nvPr/>
        </p:nvSpPr>
        <p:spPr>
          <a:xfrm>
            <a:off x="5948550" y="4366676"/>
            <a:ext cx="2743200" cy="211016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100" dirty="0" smtClean="0"/>
              <a:t>Active Sponsorship</a:t>
            </a:r>
            <a:endParaRPr lang="en-US" sz="1100" dirty="0"/>
          </a:p>
        </p:txBody>
      </p:sp>
      <p:sp>
        <p:nvSpPr>
          <p:cNvPr id="27" name="Rectangle 26"/>
          <p:cNvSpPr/>
          <p:nvPr/>
        </p:nvSpPr>
        <p:spPr>
          <a:xfrm>
            <a:off x="4348350" y="5418828"/>
            <a:ext cx="2743200" cy="211016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1100" dirty="0" smtClean="0"/>
              <a:t>Updated Process &amp; Criteria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069363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MITRE</a:t>
            </a:r>
          </a:p>
          <a:p>
            <a:pPr lvl="1"/>
            <a:r>
              <a:rPr lang="en-US" dirty="0" smtClean="0"/>
              <a:t>Andy Lacher gave presentation on MITRE research process to AVS R&amp;D Team – July 24, 2014</a:t>
            </a:r>
          </a:p>
          <a:p>
            <a:pPr lvl="2"/>
            <a:r>
              <a:rPr lang="en-US" dirty="0" smtClean="0"/>
              <a:t>Many apparent similarities</a:t>
            </a:r>
          </a:p>
          <a:p>
            <a:pPr lvl="2"/>
            <a:r>
              <a:rPr lang="en-US" dirty="0" smtClean="0"/>
              <a:t>Some apparent differences</a:t>
            </a:r>
          </a:p>
          <a:p>
            <a:pPr lvl="1"/>
            <a:r>
              <a:rPr lang="en-US" dirty="0" smtClean="0"/>
              <a:t>Next step is side-by-side comparison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Sep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Next Steps – Moving beyond just the prioritization process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24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Strategic Guidance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385" y="1346663"/>
            <a:ext cx="8387541" cy="45524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Currently</a:t>
            </a:r>
          </a:p>
          <a:p>
            <a:pPr lvl="1"/>
            <a:r>
              <a:rPr lang="en-US" dirty="0" smtClean="0"/>
              <a:t>FY16 &amp; FY17 SG focused on CAST &amp; GAJSC</a:t>
            </a:r>
          </a:p>
          <a:p>
            <a:pPr lvl="2"/>
            <a:r>
              <a:rPr lang="en-US" dirty="0" smtClean="0"/>
              <a:t>Past Accident and Incident data</a:t>
            </a:r>
          </a:p>
          <a:p>
            <a:pPr lvl="2"/>
            <a:r>
              <a:rPr lang="en-US" dirty="0" smtClean="0"/>
              <a:t>Some limited vulnerability analysis</a:t>
            </a:r>
          </a:p>
          <a:p>
            <a:r>
              <a:rPr lang="en-US" dirty="0" smtClean="0"/>
              <a:t>Next Year</a:t>
            </a:r>
          </a:p>
          <a:p>
            <a:pPr lvl="1"/>
            <a:r>
              <a:rPr lang="en-US" dirty="0" smtClean="0"/>
              <a:t>Add new section to FY18 SG on future trending</a:t>
            </a:r>
          </a:p>
          <a:p>
            <a:pPr lvl="2"/>
            <a:r>
              <a:rPr lang="en-US" dirty="0" smtClean="0"/>
              <a:t>Consider input from this meeting</a:t>
            </a:r>
          </a:p>
          <a:p>
            <a:pPr lvl="2"/>
            <a:r>
              <a:rPr lang="en-US" dirty="0" smtClean="0"/>
              <a:t>Engage with the AVS Chief Scientists and Technical Advisors (CSTAs) to develop</a:t>
            </a:r>
          </a:p>
          <a:p>
            <a:r>
              <a:rPr lang="en-US" dirty="0" smtClean="0"/>
              <a:t>Beyond</a:t>
            </a:r>
          </a:p>
          <a:p>
            <a:pPr lvl="1"/>
            <a:r>
              <a:rPr lang="en-US" dirty="0" smtClean="0"/>
              <a:t>AVS Level?</a:t>
            </a:r>
          </a:p>
          <a:p>
            <a:pPr lvl="1"/>
            <a:r>
              <a:rPr lang="en-US" dirty="0" smtClean="0"/>
              <a:t>Include modeling data?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 Sep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Next Steps – Moving beyond just the prioritization process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1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303CB0-CE5C-4B4D-8F42-CFF5D75ADDC5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91F415-F50A-4CEA-A59F-39FE07551AB7}"/>
</file>

<file path=customXml/itemProps3.xml><?xml version="1.0" encoding="utf-8"?>
<ds:datastoreItem xmlns:ds="http://schemas.openxmlformats.org/officeDocument/2006/customXml" ds:itemID="{FB982144-5A1A-4DCC-8062-1F10DF1A86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2928</TotalTime>
  <Words>636</Words>
  <Application>Microsoft Office PowerPoint</Application>
  <PresentationFormat>On-screen Show (4:3)</PresentationFormat>
  <Paragraphs>107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1_Custom Design</vt:lpstr>
      <vt:lpstr>2_Custom Design</vt:lpstr>
      <vt:lpstr>Next Steps - Moving beyond just the prioritization process</vt:lpstr>
      <vt:lpstr>Agenda</vt:lpstr>
      <vt:lpstr>Purpose of FAA/AVS sponsored research</vt:lpstr>
      <vt:lpstr>Aviation Safety R&amp;D Program</vt:lpstr>
      <vt:lpstr>RE&amp;D Vision</vt:lpstr>
      <vt:lpstr>System Level Outcome Management</vt:lpstr>
      <vt:lpstr>Staircase to the future</vt:lpstr>
      <vt:lpstr>Benchmarking</vt:lpstr>
      <vt:lpstr>Future Strategic Guidance</vt:lpstr>
      <vt:lpstr>Spring 2014 SAS meeting</vt:lpstr>
    </vt:vector>
  </TitlesOfParts>
  <Company>FAA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MTONEY</dc:creator>
  <cp:lastModifiedBy>MSOrr</cp:lastModifiedBy>
  <cp:revision>163</cp:revision>
  <dcterms:created xsi:type="dcterms:W3CDTF">2005-01-28T20:32:53Z</dcterms:created>
  <dcterms:modified xsi:type="dcterms:W3CDTF">2014-09-09T12:59:17Z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