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 id="2147483662" r:id="rId3"/>
  </p:sldMasterIdLst>
  <p:notesMasterIdLst>
    <p:notesMasterId r:id="rId34"/>
  </p:notesMasterIdLst>
  <p:handoutMasterIdLst>
    <p:handoutMasterId r:id="rId35"/>
  </p:handoutMasterIdLst>
  <p:sldIdLst>
    <p:sldId id="273" r:id="rId4"/>
    <p:sldId id="274" r:id="rId5"/>
    <p:sldId id="283" r:id="rId6"/>
    <p:sldId id="284" r:id="rId7"/>
    <p:sldId id="285" r:id="rId8"/>
    <p:sldId id="286" r:id="rId9"/>
    <p:sldId id="287" r:id="rId10"/>
    <p:sldId id="288" r:id="rId11"/>
    <p:sldId id="277" r:id="rId12"/>
    <p:sldId id="278" r:id="rId13"/>
    <p:sldId id="279" r:id="rId14"/>
    <p:sldId id="280" r:id="rId15"/>
    <p:sldId id="281" r:id="rId16"/>
    <p:sldId id="289" r:id="rId17"/>
    <p:sldId id="282" r:id="rId18"/>
    <p:sldId id="275" r:id="rId19"/>
    <p:sldId id="303"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83"/>
            <p14:sldId id="284"/>
            <p14:sldId id="285"/>
            <p14:sldId id="286"/>
            <p14:sldId id="287"/>
            <p14:sldId id="288"/>
            <p14:sldId id="277"/>
            <p14:sldId id="278"/>
            <p14:sldId id="279"/>
            <p14:sldId id="280"/>
            <p14:sldId id="281"/>
            <p14:sldId id="289"/>
            <p14:sldId id="282"/>
            <p14:sldId id="275"/>
            <p14:sldId id="303"/>
            <p14:sldId id="290"/>
            <p14:sldId id="291"/>
            <p14:sldId id="292"/>
            <p14:sldId id="293"/>
            <p14:sldId id="294"/>
            <p14:sldId id="295"/>
            <p14:sldId id="296"/>
            <p14:sldId id="297"/>
            <p14:sldId id="298"/>
            <p14:sldId id="299"/>
            <p14:sldId id="300"/>
            <p14:sldId id="301"/>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4" autoAdjust="0"/>
    <p:restoredTop sz="94717" autoAdjust="0"/>
  </p:normalViewPr>
  <p:slideViewPr>
    <p:cSldViewPr snapToGrid="0">
      <p:cViewPr varScale="1">
        <p:scale>
          <a:sx n="80" d="100"/>
          <a:sy n="80" d="100"/>
        </p:scale>
        <p:origin x="-768" y="-84"/>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approach then covers any new designs and materials that may not have been thought of at the moment.</a:t>
            </a:r>
            <a:endParaRPr lang="en-US" dirty="0"/>
          </a:p>
        </p:txBody>
      </p:sp>
      <p:sp>
        <p:nvSpPr>
          <p:cNvPr id="4" name="Slide Number Placeholder 3"/>
          <p:cNvSpPr>
            <a:spLocks noGrp="1"/>
          </p:cNvSpPr>
          <p:nvPr>
            <p:ph type="sldNum" sz="quarter" idx="10"/>
          </p:nvPr>
        </p:nvSpPr>
        <p:spPr/>
        <p:txBody>
          <a:bodyPr/>
          <a:lstStyle/>
          <a:p>
            <a:fld id="{E050E6F8-FD0C-42E5-AB49-6B7508208889}" type="slidenum">
              <a:rPr lang="en-US" smtClean="0"/>
              <a:t>10</a:t>
            </a:fld>
            <a:endParaRPr lang="en-US"/>
          </a:p>
        </p:txBody>
      </p:sp>
    </p:spTree>
    <p:extLst>
      <p:ext uri="{BB962C8B-B14F-4D97-AF65-F5344CB8AC3E}">
        <p14:creationId xmlns:p14="http://schemas.microsoft.com/office/powerpoint/2010/main" val="26596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altLang="en-US" smtClean="0"/>
              <a:t>This is on our rulemaking plan.  Because of the potential ramifications, we will likely task an advisory committee—or possibly an ARC.  Since the majority of designs have been OK, we need to make sure we have criteria that doesn’t unnecessarily burden them going forward. The special condition 4 areas would be a starting point, but some absolute measures will be needed.</a:t>
            </a:r>
          </a:p>
        </p:txBody>
      </p:sp>
      <p:sp>
        <p:nvSpPr>
          <p:cNvPr id="28676" name="Header Placeholder 3"/>
          <p:cNvSpPr>
            <a:spLocks noGrp="1"/>
          </p:cNvSpPr>
          <p:nvPr>
            <p:ph type="hdr" sz="quarter"/>
          </p:nvPr>
        </p:nvSpPr>
        <p:spPr>
          <a:noFill/>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50000"/>
              </a:spcBef>
            </a:pPr>
            <a:r>
              <a:rPr lang="en-US" altLang="en-US">
                <a:solidFill>
                  <a:prstClr val="black"/>
                </a:solidFill>
              </a:rPr>
              <a:t>C:\Ilcewicz\Research\RPD504\SAS2007+\20130312_1330_SIC+LI.ppt</a:t>
            </a:r>
          </a:p>
        </p:txBody>
      </p:sp>
      <p:sp>
        <p:nvSpPr>
          <p:cNvPr id="28677" name="Slide Number Placeholder 4"/>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50000"/>
              </a:spcBef>
            </a:pPr>
            <a:fld id="{7DCAC8D6-E7FA-4311-95D6-084507456B4F}" type="slidenum">
              <a:rPr lang="en-US" altLang="en-US">
                <a:solidFill>
                  <a:prstClr val="black"/>
                </a:solidFill>
              </a:rPr>
              <a:pPr eaLnBrk="1" hangingPunct="1">
                <a:spcBef>
                  <a:spcPct val="50000"/>
                </a:spcBef>
              </a:pPr>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may be covered under AM.  Basically, if we are going to continue to require occupant safety testing, we need to have test devices and criteria to go along with them to continue.  FYI, NHTSA owns the ATD regulation and wants to delete it, the ATD manufacturer has stated they can’t make these forever and want to phase out.  Testing in new orientations is requiring modifications and simplifications that may not be appropriate.</a:t>
            </a:r>
            <a:endParaRPr lang="en-US" dirty="0"/>
          </a:p>
        </p:txBody>
      </p:sp>
      <p:sp>
        <p:nvSpPr>
          <p:cNvPr id="4" name="Slide Number Placeholder 3"/>
          <p:cNvSpPr>
            <a:spLocks noGrp="1"/>
          </p:cNvSpPr>
          <p:nvPr>
            <p:ph type="sldNum" sz="quarter" idx="10"/>
          </p:nvPr>
        </p:nvSpPr>
        <p:spPr/>
        <p:txBody>
          <a:bodyPr/>
          <a:lstStyle/>
          <a:p>
            <a:fld id="{E050E6F8-FD0C-42E5-AB49-6B7508208889}" type="slidenum">
              <a:rPr lang="en-US" smtClean="0"/>
              <a:t>12</a:t>
            </a:fld>
            <a:endParaRPr lang="en-US"/>
          </a:p>
        </p:txBody>
      </p:sp>
    </p:spTree>
    <p:extLst>
      <p:ext uri="{BB962C8B-B14F-4D97-AF65-F5344CB8AC3E}">
        <p14:creationId xmlns:p14="http://schemas.microsoft.com/office/powerpoint/2010/main" val="333606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M&amp;S is likely to be used more as it’s capability</a:t>
            </a:r>
            <a:r>
              <a:rPr lang="en-US" baseline="0" dirty="0" smtClean="0"/>
              <a:t> improves but our current regulations still have a heavy testing bent.  As these regulations get modified, how will we allow M&amp;S as part of the certification process?</a:t>
            </a:r>
            <a:endParaRPr lang="en-US" dirty="0"/>
          </a:p>
        </p:txBody>
      </p:sp>
      <p:sp>
        <p:nvSpPr>
          <p:cNvPr id="4" name="Slide Number Placeholder 3"/>
          <p:cNvSpPr>
            <a:spLocks noGrp="1"/>
          </p:cNvSpPr>
          <p:nvPr>
            <p:ph type="sldNum" sz="quarter" idx="10"/>
          </p:nvPr>
        </p:nvSpPr>
        <p:spPr/>
        <p:txBody>
          <a:bodyPr/>
          <a:lstStyle/>
          <a:p>
            <a:fld id="{E050E6F8-FD0C-42E5-AB49-6B7508208889}" type="slidenum">
              <a:rPr lang="en-US" smtClean="0"/>
              <a:t>13</a:t>
            </a:fld>
            <a:endParaRPr lang="en-US"/>
          </a:p>
        </p:txBody>
      </p:sp>
    </p:spTree>
    <p:extLst>
      <p:ext uri="{BB962C8B-B14F-4D97-AF65-F5344CB8AC3E}">
        <p14:creationId xmlns:p14="http://schemas.microsoft.com/office/powerpoint/2010/main" val="157212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60527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70886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354937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218055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36350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1225" eaLnBrk="0" hangingPunct="0">
              <a:spcBef>
                <a:spcPct val="50000"/>
              </a:spcBef>
              <a:buChar char="•"/>
              <a:defRPr sz="2400">
                <a:solidFill>
                  <a:schemeClr val="tx1"/>
                </a:solidFill>
                <a:latin typeface="Arial" charset="0"/>
              </a:defRPr>
            </a:lvl1pPr>
            <a:lvl2pPr marL="742950" indent="-285750" defTabSz="911225" eaLnBrk="0" hangingPunct="0">
              <a:spcBef>
                <a:spcPct val="50000"/>
              </a:spcBef>
              <a:buChar char="•"/>
              <a:defRPr sz="2400">
                <a:solidFill>
                  <a:schemeClr val="tx1"/>
                </a:solidFill>
                <a:latin typeface="Arial" charset="0"/>
              </a:defRPr>
            </a:lvl2pPr>
            <a:lvl3pPr marL="1143000" indent="-228600" defTabSz="911225" eaLnBrk="0" hangingPunct="0">
              <a:spcBef>
                <a:spcPct val="50000"/>
              </a:spcBef>
              <a:buChar char="•"/>
              <a:defRPr sz="2400">
                <a:solidFill>
                  <a:schemeClr val="tx1"/>
                </a:solidFill>
                <a:latin typeface="Arial" charset="0"/>
              </a:defRPr>
            </a:lvl3pPr>
            <a:lvl4pPr marL="1600200" indent="-228600" defTabSz="911225" eaLnBrk="0" hangingPunct="0">
              <a:spcBef>
                <a:spcPct val="50000"/>
              </a:spcBef>
              <a:buChar char="•"/>
              <a:defRPr sz="2400">
                <a:solidFill>
                  <a:schemeClr val="tx1"/>
                </a:solidFill>
                <a:latin typeface="Arial" charset="0"/>
              </a:defRPr>
            </a:lvl4pPr>
            <a:lvl5pPr marL="2057400" indent="-228600" defTabSz="911225" eaLnBrk="0" hangingPunct="0">
              <a:spcBef>
                <a:spcPct val="50000"/>
              </a:spcBef>
              <a:buChar char="•"/>
              <a:defRPr sz="2400">
                <a:solidFill>
                  <a:schemeClr val="tx1"/>
                </a:solidFill>
                <a:latin typeface="Arial" charset="0"/>
              </a:defRPr>
            </a:lvl5pPr>
            <a:lvl6pPr marL="2514600" indent="-228600" defTabSz="911225" eaLnBrk="0" fontAlgn="base" hangingPunct="0">
              <a:spcBef>
                <a:spcPct val="50000"/>
              </a:spcBef>
              <a:spcAft>
                <a:spcPct val="0"/>
              </a:spcAft>
              <a:buChar char="•"/>
              <a:defRPr sz="2400">
                <a:solidFill>
                  <a:schemeClr val="tx1"/>
                </a:solidFill>
                <a:latin typeface="Arial" charset="0"/>
              </a:defRPr>
            </a:lvl6pPr>
            <a:lvl7pPr marL="2971800" indent="-228600" defTabSz="911225" eaLnBrk="0" fontAlgn="base" hangingPunct="0">
              <a:spcBef>
                <a:spcPct val="50000"/>
              </a:spcBef>
              <a:spcAft>
                <a:spcPct val="0"/>
              </a:spcAft>
              <a:buChar char="•"/>
              <a:defRPr sz="2400">
                <a:solidFill>
                  <a:schemeClr val="tx1"/>
                </a:solidFill>
                <a:latin typeface="Arial" charset="0"/>
              </a:defRPr>
            </a:lvl7pPr>
            <a:lvl8pPr marL="3429000" indent="-228600" defTabSz="911225" eaLnBrk="0" fontAlgn="base" hangingPunct="0">
              <a:spcBef>
                <a:spcPct val="50000"/>
              </a:spcBef>
              <a:spcAft>
                <a:spcPct val="0"/>
              </a:spcAft>
              <a:buChar char="•"/>
              <a:defRPr sz="2400">
                <a:solidFill>
                  <a:schemeClr val="tx1"/>
                </a:solidFill>
                <a:latin typeface="Arial" charset="0"/>
              </a:defRPr>
            </a:lvl8pPr>
            <a:lvl9pPr marL="3886200" indent="-228600" defTabSz="911225"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fld id="{EBB06262-B328-49F3-A633-655835C70D8D}" type="slidenum">
              <a:rPr lang="en-US" sz="1200" smtClean="0">
                <a:solidFill>
                  <a:prstClr val="black"/>
                </a:solidFill>
                <a:latin typeface="Times New Roman" pitchFamily="18" charset="0"/>
              </a:rPr>
              <a:pPr eaLnBrk="1" hangingPunct="1">
                <a:spcBef>
                  <a:spcPct val="0"/>
                </a:spcBef>
                <a:buFontTx/>
                <a:buNone/>
              </a:pPr>
              <a:t>20</a:t>
            </a:fld>
            <a:endParaRPr lang="en-US" sz="1200" smtClean="0">
              <a:solidFill>
                <a:prstClr val="black"/>
              </a:solidFill>
              <a:latin typeface="Times New Roman"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11225" eaLnBrk="0" hangingPunct="0">
              <a:spcBef>
                <a:spcPct val="50000"/>
              </a:spcBef>
              <a:buChar char="•"/>
              <a:defRPr sz="2400">
                <a:solidFill>
                  <a:schemeClr val="tx1"/>
                </a:solidFill>
                <a:latin typeface="Arial" charset="0"/>
              </a:defRPr>
            </a:lvl1pPr>
            <a:lvl2pPr marL="742950" indent="-285750" defTabSz="911225" eaLnBrk="0" hangingPunct="0">
              <a:spcBef>
                <a:spcPct val="50000"/>
              </a:spcBef>
              <a:buChar char="•"/>
              <a:defRPr sz="2400">
                <a:solidFill>
                  <a:schemeClr val="tx1"/>
                </a:solidFill>
                <a:latin typeface="Arial" charset="0"/>
              </a:defRPr>
            </a:lvl2pPr>
            <a:lvl3pPr marL="1143000" indent="-228600" defTabSz="911225" eaLnBrk="0" hangingPunct="0">
              <a:spcBef>
                <a:spcPct val="50000"/>
              </a:spcBef>
              <a:buChar char="•"/>
              <a:defRPr sz="2400">
                <a:solidFill>
                  <a:schemeClr val="tx1"/>
                </a:solidFill>
                <a:latin typeface="Arial" charset="0"/>
              </a:defRPr>
            </a:lvl3pPr>
            <a:lvl4pPr marL="1600200" indent="-228600" defTabSz="911225" eaLnBrk="0" hangingPunct="0">
              <a:spcBef>
                <a:spcPct val="50000"/>
              </a:spcBef>
              <a:buChar char="•"/>
              <a:defRPr sz="2400">
                <a:solidFill>
                  <a:schemeClr val="tx1"/>
                </a:solidFill>
                <a:latin typeface="Arial" charset="0"/>
              </a:defRPr>
            </a:lvl4pPr>
            <a:lvl5pPr marL="2057400" indent="-228600" defTabSz="911225" eaLnBrk="0" hangingPunct="0">
              <a:spcBef>
                <a:spcPct val="50000"/>
              </a:spcBef>
              <a:buChar char="•"/>
              <a:defRPr sz="2400">
                <a:solidFill>
                  <a:schemeClr val="tx1"/>
                </a:solidFill>
                <a:latin typeface="Arial" charset="0"/>
              </a:defRPr>
            </a:lvl5pPr>
            <a:lvl6pPr marL="2514600" indent="-228600" defTabSz="911225" eaLnBrk="0" fontAlgn="base" hangingPunct="0">
              <a:spcBef>
                <a:spcPct val="50000"/>
              </a:spcBef>
              <a:spcAft>
                <a:spcPct val="0"/>
              </a:spcAft>
              <a:buChar char="•"/>
              <a:defRPr sz="2400">
                <a:solidFill>
                  <a:schemeClr val="tx1"/>
                </a:solidFill>
                <a:latin typeface="Arial" charset="0"/>
              </a:defRPr>
            </a:lvl6pPr>
            <a:lvl7pPr marL="2971800" indent="-228600" defTabSz="911225" eaLnBrk="0" fontAlgn="base" hangingPunct="0">
              <a:spcBef>
                <a:spcPct val="50000"/>
              </a:spcBef>
              <a:spcAft>
                <a:spcPct val="0"/>
              </a:spcAft>
              <a:buChar char="•"/>
              <a:defRPr sz="2400">
                <a:solidFill>
                  <a:schemeClr val="tx1"/>
                </a:solidFill>
                <a:latin typeface="Arial" charset="0"/>
              </a:defRPr>
            </a:lvl7pPr>
            <a:lvl8pPr marL="3429000" indent="-228600" defTabSz="911225" eaLnBrk="0" fontAlgn="base" hangingPunct="0">
              <a:spcBef>
                <a:spcPct val="50000"/>
              </a:spcBef>
              <a:spcAft>
                <a:spcPct val="0"/>
              </a:spcAft>
              <a:buChar char="•"/>
              <a:defRPr sz="2400">
                <a:solidFill>
                  <a:schemeClr val="tx1"/>
                </a:solidFill>
                <a:latin typeface="Arial" charset="0"/>
              </a:defRPr>
            </a:lvl8pPr>
            <a:lvl9pPr marL="3886200" indent="-228600" defTabSz="911225"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fld id="{E8A08E0A-F669-4E4F-8560-D92122D23081}" type="slidenum">
              <a:rPr lang="en-US" sz="1200" smtClean="0">
                <a:solidFill>
                  <a:prstClr val="black"/>
                </a:solidFill>
                <a:latin typeface="Times New Roman" pitchFamily="18" charset="0"/>
              </a:rPr>
              <a:pPr eaLnBrk="1" hangingPunct="1">
                <a:spcBef>
                  <a:spcPct val="0"/>
                </a:spcBef>
                <a:buFontTx/>
                <a:buNone/>
              </a:pPr>
              <a:t>21</a:t>
            </a:fld>
            <a:endParaRPr lang="en-US" sz="1200" smtClean="0">
              <a:solidFill>
                <a:prstClr val="black"/>
              </a:solidFill>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dirty="0" smtClean="0"/>
              <a:t>The trend for more</a:t>
            </a:r>
            <a:r>
              <a:rPr lang="en-US" baseline="0" dirty="0" smtClean="0"/>
              <a:t> critical electronic aircraft system is across all aircraft types.  The biggest changes are in small airplanes where electronic display, autopilot, air data and inertial reference systems are common.  Many small airplane pilots are also relying on portable devices for communication, maps, weather, position and navigation, avoiding the cost and complexity of certified avionics installations.</a:t>
            </a:r>
          </a:p>
          <a:p>
            <a:pPr eaLnBrk="1" hangingPunct="1"/>
            <a:endParaRPr lang="en-US" baseline="0" dirty="0" smtClean="0"/>
          </a:p>
          <a:p>
            <a:pPr eaLnBrk="1" hangingPunct="1"/>
            <a:r>
              <a:rPr lang="en-US" baseline="0" dirty="0" smtClean="0"/>
              <a:t>The movement away from single function equipment to modular, distributed and highly integrated electronic systems continues at a fast pace.  Many of the electronic components and parts are based on commercial parts, developed for consumer electronics.  The life cycle for these parts is very short compared to aircraft life cycles, so parts obsolescence results in system redesign.</a:t>
            </a:r>
          </a:p>
          <a:p>
            <a:pPr eaLnBrk="1" hangingPunct="1"/>
            <a:endParaRPr lang="en-US" baseline="0" dirty="0" smtClean="0"/>
          </a:p>
          <a:p>
            <a:pPr eaLnBrk="1" hangingPunct="1"/>
            <a:r>
              <a:rPr lang="en-US" baseline="0" dirty="0" smtClean="0"/>
              <a:t>Most new aircraft have a complex mix of structural materials, including aluminum and composites with carbon fiber, fiberglass, aramids.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approach for developing and verifying aircraft electromagnetic effects protection relies on using equipment that has been qualified using</a:t>
            </a:r>
            <a:r>
              <a:rPr lang="en-US" baseline="0" dirty="0" smtClean="0"/>
              <a:t> standardized laboratory environmental tests, such as those defined in RTCA/DO-160.  These tests were not developed for the highly integrated, distributed and modular systems commonly used now.  Changes to a few parts of these highly integrated, distributed and modular systems can result in the need to repeat laboratory environmental tests on the entire system.</a:t>
            </a:r>
          </a:p>
          <a:p>
            <a:endParaRPr lang="en-US" baseline="0" dirty="0" smtClean="0"/>
          </a:p>
          <a:p>
            <a:r>
              <a:rPr lang="en-US" baseline="0" dirty="0" smtClean="0"/>
              <a:t>In addition, when distributed systems are installed on aircraft, parts of the system can be installed in areas of the aircraft with severe lightning and HIRF environmental exposure.  For example, electronics that are part of flight control actuators installed on the rotors, wings and stabilizers will be exposed to severe lightning and HIRF environments.</a:t>
            </a:r>
          </a:p>
          <a:p>
            <a:endParaRPr lang="en-US" baseline="0" dirty="0" smtClean="0"/>
          </a:p>
          <a:p>
            <a:r>
              <a:rPr lang="en-US" baseline="0" dirty="0" smtClean="0"/>
              <a:t>All aircraft are exposed to atmospheric neutrons that can cause single event upsets and other effects on integrated circuits.  There is a consistent trend to develop integrated circuit with smaller and smaller gate sizes, which makes the integrated circuits susceptible to upset and damage from high-energy atmospheric neutrons.  These single event effects can cause random errors in the integrated circuits.</a:t>
            </a:r>
            <a:endParaRPr lang="en-US" dirty="0"/>
          </a:p>
        </p:txBody>
      </p:sp>
      <p:sp>
        <p:nvSpPr>
          <p:cNvPr id="4" name="Slide Number Placeholder 3"/>
          <p:cNvSpPr>
            <a:spLocks noGrp="1"/>
          </p:cNvSpPr>
          <p:nvPr>
            <p:ph type="sldNum" sz="quarter" idx="10"/>
          </p:nvPr>
        </p:nvSpPr>
        <p:spPr/>
        <p:txBody>
          <a:bodyPr/>
          <a:lstStyle/>
          <a:p>
            <a:pPr>
              <a:defRPr/>
            </a:pPr>
            <a:fld id="{10396462-805D-4C8C-A6E1-6F51C7758516}"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75661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approach for aircraft electromagnetic protection</a:t>
            </a:r>
            <a:r>
              <a:rPr lang="en-US" baseline="0" dirty="0" smtClean="0"/>
              <a:t> relies on equipment electromagnetic qualification tests in laboratories, electromagnetic protection for the installed equipment and wiring, and aircraft-level tests for lightning, HIRF, and electromagnetic compatibility.</a:t>
            </a:r>
            <a:endParaRPr lang="en-US" dirty="0"/>
          </a:p>
        </p:txBody>
      </p:sp>
      <p:sp>
        <p:nvSpPr>
          <p:cNvPr id="4" name="Slide Number Placeholder 3"/>
          <p:cNvSpPr>
            <a:spLocks noGrp="1"/>
          </p:cNvSpPr>
          <p:nvPr>
            <p:ph type="sldNum" sz="quarter" idx="10"/>
          </p:nvPr>
        </p:nvSpPr>
        <p:spPr/>
        <p:txBody>
          <a:bodyPr/>
          <a:lstStyle/>
          <a:p>
            <a:pPr>
              <a:defRPr/>
            </a:pPr>
            <a:fld id="{10396462-805D-4C8C-A6E1-6F51C7758516}"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85952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170721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2796572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330846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50000"/>
              </a:spcBef>
              <a:spcAft>
                <a:spcPct val="0"/>
              </a:spcAft>
              <a:buChar char="•"/>
              <a:defRPr sz="2400">
                <a:solidFill>
                  <a:schemeClr val="tx1"/>
                </a:solidFill>
                <a:latin typeface="Arial" charset="0"/>
              </a:defRPr>
            </a:lvl6pPr>
            <a:lvl7pPr marL="2971800" indent="-228600" defTabSz="912813" eaLnBrk="0" fontAlgn="base" hangingPunct="0">
              <a:spcBef>
                <a:spcPct val="50000"/>
              </a:spcBef>
              <a:spcAft>
                <a:spcPct val="0"/>
              </a:spcAft>
              <a:buChar char="•"/>
              <a:defRPr sz="2400">
                <a:solidFill>
                  <a:schemeClr val="tx1"/>
                </a:solidFill>
                <a:latin typeface="Arial" charset="0"/>
              </a:defRPr>
            </a:lvl7pPr>
            <a:lvl8pPr marL="3429000" indent="-228600" defTabSz="912813" eaLnBrk="0" fontAlgn="base" hangingPunct="0">
              <a:spcBef>
                <a:spcPct val="50000"/>
              </a:spcBef>
              <a:spcAft>
                <a:spcPct val="0"/>
              </a:spcAft>
              <a:buChar char="•"/>
              <a:defRPr sz="2400">
                <a:solidFill>
                  <a:schemeClr val="tx1"/>
                </a:solidFill>
                <a:latin typeface="Arial" charset="0"/>
              </a:defRPr>
            </a:lvl8pPr>
            <a:lvl9pPr marL="3886200" indent="-228600" defTabSz="912813" eaLnBrk="0" fontAlgn="base" hangingPunct="0">
              <a:spcBef>
                <a:spcPct val="50000"/>
              </a:spcBef>
              <a:spcAft>
                <a:spcPct val="0"/>
              </a:spcAft>
              <a:buChar char="•"/>
              <a:defRPr sz="2400">
                <a:solidFill>
                  <a:schemeClr val="tx1"/>
                </a:solidFill>
                <a:latin typeface="Arial" charset="0"/>
              </a:defRPr>
            </a:lvl9pPr>
          </a:lstStyle>
          <a:p>
            <a:pPr eaLnBrk="1" hangingPunct="1"/>
            <a:fld id="{B249113F-780D-4D60-A76A-A9EA4734E07C}" type="slidenum">
              <a:rPr lang="en-US" sz="1200" smtClean="0">
                <a:latin typeface="Times New Roman" pitchFamily="18" charset="0"/>
              </a:rPr>
              <a:pPr eaLnBrk="1" hangingPunct="1"/>
              <a:t>27</a:t>
            </a:fld>
            <a:endParaRPr lang="en-US" sz="1200" smtClean="0">
              <a:latin typeface="Times New Roman" pitchFamily="18" charset="0"/>
            </a:endParaRPr>
          </a:p>
        </p:txBody>
      </p:sp>
      <p:sp>
        <p:nvSpPr>
          <p:cNvPr id="34819" name="Rectangle 7"/>
          <p:cNvSpPr txBox="1">
            <a:spLocks noGrp="1" noChangeArrowheads="1"/>
          </p:cNvSpPr>
          <p:nvPr/>
        </p:nvSpPr>
        <p:spPr bwMode="auto">
          <a:xfrm>
            <a:off x="3971926" y="8831265"/>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nchor="b"/>
          <a:lstStyle>
            <a:lvl1pPr defTabSz="911225" eaLnBrk="0" hangingPunct="0">
              <a:defRPr sz="2400">
                <a:solidFill>
                  <a:schemeClr val="tx1"/>
                </a:solidFill>
                <a:latin typeface="Arial" charset="0"/>
              </a:defRPr>
            </a:lvl1pPr>
            <a:lvl2pPr marL="742950" indent="-285750" defTabSz="911225" eaLnBrk="0" hangingPunct="0">
              <a:defRPr sz="2400">
                <a:solidFill>
                  <a:schemeClr val="tx1"/>
                </a:solidFill>
                <a:latin typeface="Arial" charset="0"/>
              </a:defRPr>
            </a:lvl2pPr>
            <a:lvl3pPr marL="1143000" indent="-228600" defTabSz="911225" eaLnBrk="0" hangingPunct="0">
              <a:defRPr sz="2400">
                <a:solidFill>
                  <a:schemeClr val="tx1"/>
                </a:solidFill>
                <a:latin typeface="Arial" charset="0"/>
              </a:defRPr>
            </a:lvl3pPr>
            <a:lvl4pPr marL="1600200" indent="-228600" defTabSz="911225" eaLnBrk="0" hangingPunct="0">
              <a:defRPr sz="2400">
                <a:solidFill>
                  <a:schemeClr val="tx1"/>
                </a:solidFill>
                <a:latin typeface="Arial" charset="0"/>
              </a:defRPr>
            </a:lvl4pPr>
            <a:lvl5pPr marL="2057400" indent="-228600" defTabSz="911225" eaLnBrk="0" hangingPunct="0">
              <a:defRPr sz="2400">
                <a:solidFill>
                  <a:schemeClr val="tx1"/>
                </a:solidFill>
                <a:latin typeface="Arial" charset="0"/>
              </a:defRPr>
            </a:lvl5pPr>
            <a:lvl6pPr marL="2514600" indent="-228600" defTabSz="911225" eaLnBrk="0" fontAlgn="base" hangingPunct="0">
              <a:spcBef>
                <a:spcPct val="50000"/>
              </a:spcBef>
              <a:spcAft>
                <a:spcPct val="0"/>
              </a:spcAft>
              <a:buChar char="•"/>
              <a:defRPr sz="2400">
                <a:solidFill>
                  <a:schemeClr val="tx1"/>
                </a:solidFill>
                <a:latin typeface="Arial" charset="0"/>
              </a:defRPr>
            </a:lvl6pPr>
            <a:lvl7pPr marL="2971800" indent="-228600" defTabSz="911225" eaLnBrk="0" fontAlgn="base" hangingPunct="0">
              <a:spcBef>
                <a:spcPct val="50000"/>
              </a:spcBef>
              <a:spcAft>
                <a:spcPct val="0"/>
              </a:spcAft>
              <a:buChar char="•"/>
              <a:defRPr sz="2400">
                <a:solidFill>
                  <a:schemeClr val="tx1"/>
                </a:solidFill>
                <a:latin typeface="Arial" charset="0"/>
              </a:defRPr>
            </a:lvl7pPr>
            <a:lvl8pPr marL="3429000" indent="-228600" defTabSz="911225" eaLnBrk="0" fontAlgn="base" hangingPunct="0">
              <a:spcBef>
                <a:spcPct val="50000"/>
              </a:spcBef>
              <a:spcAft>
                <a:spcPct val="0"/>
              </a:spcAft>
              <a:buChar char="•"/>
              <a:defRPr sz="2400">
                <a:solidFill>
                  <a:schemeClr val="tx1"/>
                </a:solidFill>
                <a:latin typeface="Arial" charset="0"/>
              </a:defRPr>
            </a:lvl8pPr>
            <a:lvl9pPr marL="3886200" indent="-228600" defTabSz="911225"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91C5F231-174A-4069-8105-2B9B4804CB85}" type="slidenum">
              <a:rPr lang="en-US" sz="1200">
                <a:latin typeface="Times New Roman" pitchFamily="18" charset="0"/>
                <a:ea typeface="MS PGothic" pitchFamily="34" charset="-128"/>
              </a:rPr>
              <a:pPr algn="r" eaLnBrk="1" hangingPunct="1">
                <a:spcBef>
                  <a:spcPct val="0"/>
                </a:spcBef>
                <a:buFontTx/>
                <a:buNone/>
              </a:pPr>
              <a:t>27</a:t>
            </a:fld>
            <a:endParaRPr lang="en-US" sz="1200">
              <a:latin typeface="Times New Roman" pitchFamily="18" charset="0"/>
              <a:ea typeface="MS PGothic" pitchFamily="34" charset="-128"/>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50000"/>
              </a:spcBef>
              <a:spcAft>
                <a:spcPct val="0"/>
              </a:spcAft>
              <a:buChar char="•"/>
              <a:defRPr sz="2400">
                <a:solidFill>
                  <a:schemeClr val="tx1"/>
                </a:solidFill>
                <a:latin typeface="Arial" charset="0"/>
              </a:defRPr>
            </a:lvl6pPr>
            <a:lvl7pPr marL="2971800" indent="-228600" defTabSz="912813" eaLnBrk="0" fontAlgn="base" hangingPunct="0">
              <a:spcBef>
                <a:spcPct val="50000"/>
              </a:spcBef>
              <a:spcAft>
                <a:spcPct val="0"/>
              </a:spcAft>
              <a:buChar char="•"/>
              <a:defRPr sz="2400">
                <a:solidFill>
                  <a:schemeClr val="tx1"/>
                </a:solidFill>
                <a:latin typeface="Arial" charset="0"/>
              </a:defRPr>
            </a:lvl7pPr>
            <a:lvl8pPr marL="3429000" indent="-228600" defTabSz="912813" eaLnBrk="0" fontAlgn="base" hangingPunct="0">
              <a:spcBef>
                <a:spcPct val="50000"/>
              </a:spcBef>
              <a:spcAft>
                <a:spcPct val="0"/>
              </a:spcAft>
              <a:buChar char="•"/>
              <a:defRPr sz="2400">
                <a:solidFill>
                  <a:schemeClr val="tx1"/>
                </a:solidFill>
                <a:latin typeface="Arial" charset="0"/>
              </a:defRPr>
            </a:lvl8pPr>
            <a:lvl9pPr marL="3886200" indent="-228600" defTabSz="912813" eaLnBrk="0" fontAlgn="base" hangingPunct="0">
              <a:spcBef>
                <a:spcPct val="50000"/>
              </a:spcBef>
              <a:spcAft>
                <a:spcPct val="0"/>
              </a:spcAft>
              <a:buChar char="•"/>
              <a:defRPr sz="2400">
                <a:solidFill>
                  <a:schemeClr val="tx1"/>
                </a:solidFill>
                <a:latin typeface="Arial" charset="0"/>
              </a:defRPr>
            </a:lvl9pPr>
          </a:lstStyle>
          <a:p>
            <a:pPr eaLnBrk="1" hangingPunct="1"/>
            <a:fld id="{27C74C82-4C0C-402C-ABA5-2BC8D84B1D3A}" type="slidenum">
              <a:rPr lang="en-US" sz="1200" smtClean="0">
                <a:latin typeface="Times New Roman" pitchFamily="18" charset="0"/>
              </a:rPr>
              <a:pPr eaLnBrk="1" hangingPunct="1"/>
              <a:t>28</a:t>
            </a:fld>
            <a:endParaRPr lang="en-US" sz="1200" smtClean="0">
              <a:latin typeface="Times New Roman" pitchFamily="18" charset="0"/>
            </a:endParaRPr>
          </a:p>
        </p:txBody>
      </p:sp>
      <p:sp>
        <p:nvSpPr>
          <p:cNvPr id="35843" name="Rectangle 7"/>
          <p:cNvSpPr txBox="1">
            <a:spLocks noGrp="1" noChangeArrowheads="1"/>
          </p:cNvSpPr>
          <p:nvPr/>
        </p:nvSpPr>
        <p:spPr bwMode="auto">
          <a:xfrm>
            <a:off x="3971926" y="8831265"/>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nchor="b"/>
          <a:lstStyle>
            <a:lvl1pPr defTabSz="911225" eaLnBrk="0" hangingPunct="0">
              <a:defRPr sz="2400">
                <a:solidFill>
                  <a:schemeClr val="tx1"/>
                </a:solidFill>
                <a:latin typeface="Arial" charset="0"/>
              </a:defRPr>
            </a:lvl1pPr>
            <a:lvl2pPr marL="742950" indent="-285750" defTabSz="911225" eaLnBrk="0" hangingPunct="0">
              <a:defRPr sz="2400">
                <a:solidFill>
                  <a:schemeClr val="tx1"/>
                </a:solidFill>
                <a:latin typeface="Arial" charset="0"/>
              </a:defRPr>
            </a:lvl2pPr>
            <a:lvl3pPr marL="1143000" indent="-228600" defTabSz="911225" eaLnBrk="0" hangingPunct="0">
              <a:defRPr sz="2400">
                <a:solidFill>
                  <a:schemeClr val="tx1"/>
                </a:solidFill>
                <a:latin typeface="Arial" charset="0"/>
              </a:defRPr>
            </a:lvl3pPr>
            <a:lvl4pPr marL="1600200" indent="-228600" defTabSz="911225" eaLnBrk="0" hangingPunct="0">
              <a:defRPr sz="2400">
                <a:solidFill>
                  <a:schemeClr val="tx1"/>
                </a:solidFill>
                <a:latin typeface="Arial" charset="0"/>
              </a:defRPr>
            </a:lvl4pPr>
            <a:lvl5pPr marL="2057400" indent="-228600" defTabSz="911225" eaLnBrk="0" hangingPunct="0">
              <a:defRPr sz="2400">
                <a:solidFill>
                  <a:schemeClr val="tx1"/>
                </a:solidFill>
                <a:latin typeface="Arial" charset="0"/>
              </a:defRPr>
            </a:lvl5pPr>
            <a:lvl6pPr marL="2514600" indent="-228600" defTabSz="911225" eaLnBrk="0" fontAlgn="base" hangingPunct="0">
              <a:spcBef>
                <a:spcPct val="50000"/>
              </a:spcBef>
              <a:spcAft>
                <a:spcPct val="0"/>
              </a:spcAft>
              <a:buChar char="•"/>
              <a:defRPr sz="2400">
                <a:solidFill>
                  <a:schemeClr val="tx1"/>
                </a:solidFill>
                <a:latin typeface="Arial" charset="0"/>
              </a:defRPr>
            </a:lvl6pPr>
            <a:lvl7pPr marL="2971800" indent="-228600" defTabSz="911225" eaLnBrk="0" fontAlgn="base" hangingPunct="0">
              <a:spcBef>
                <a:spcPct val="50000"/>
              </a:spcBef>
              <a:spcAft>
                <a:spcPct val="0"/>
              </a:spcAft>
              <a:buChar char="•"/>
              <a:defRPr sz="2400">
                <a:solidFill>
                  <a:schemeClr val="tx1"/>
                </a:solidFill>
                <a:latin typeface="Arial" charset="0"/>
              </a:defRPr>
            </a:lvl7pPr>
            <a:lvl8pPr marL="3429000" indent="-228600" defTabSz="911225" eaLnBrk="0" fontAlgn="base" hangingPunct="0">
              <a:spcBef>
                <a:spcPct val="50000"/>
              </a:spcBef>
              <a:spcAft>
                <a:spcPct val="0"/>
              </a:spcAft>
              <a:buChar char="•"/>
              <a:defRPr sz="2400">
                <a:solidFill>
                  <a:schemeClr val="tx1"/>
                </a:solidFill>
                <a:latin typeface="Arial" charset="0"/>
              </a:defRPr>
            </a:lvl8pPr>
            <a:lvl9pPr marL="3886200" indent="-228600" defTabSz="911225"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C6D7DE60-BDC1-44D6-A992-366E85812B2F}" type="slidenum">
              <a:rPr lang="en-US" sz="1200">
                <a:latin typeface="Times New Roman" pitchFamily="18" charset="0"/>
                <a:ea typeface="MS PGothic" pitchFamily="34" charset="-128"/>
              </a:rPr>
              <a:pPr algn="r" eaLnBrk="1" hangingPunct="1">
                <a:spcBef>
                  <a:spcPct val="0"/>
                </a:spcBef>
                <a:buFontTx/>
                <a:buNone/>
              </a:pPr>
              <a:t>28</a:t>
            </a:fld>
            <a:endParaRPr lang="en-US" sz="1200">
              <a:latin typeface="Times New Roman" pitchFamily="18" charset="0"/>
              <a:ea typeface="MS PGothic" pitchFamily="34" charset="-128"/>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a:p>
        </p:txBody>
      </p:sp>
    </p:spTree>
    <p:extLst>
      <p:ext uri="{BB962C8B-B14F-4D97-AF65-F5344CB8AC3E}">
        <p14:creationId xmlns:p14="http://schemas.microsoft.com/office/powerpoint/2010/main" val="445929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50000"/>
              </a:spcBef>
              <a:spcAft>
                <a:spcPct val="0"/>
              </a:spcAft>
              <a:buChar char="•"/>
              <a:defRPr sz="2400">
                <a:solidFill>
                  <a:schemeClr val="tx1"/>
                </a:solidFill>
                <a:latin typeface="Arial" charset="0"/>
              </a:defRPr>
            </a:lvl6pPr>
            <a:lvl7pPr marL="2971800" indent="-228600" defTabSz="912813" eaLnBrk="0" fontAlgn="base" hangingPunct="0">
              <a:spcBef>
                <a:spcPct val="50000"/>
              </a:spcBef>
              <a:spcAft>
                <a:spcPct val="0"/>
              </a:spcAft>
              <a:buChar char="•"/>
              <a:defRPr sz="2400">
                <a:solidFill>
                  <a:schemeClr val="tx1"/>
                </a:solidFill>
                <a:latin typeface="Arial" charset="0"/>
              </a:defRPr>
            </a:lvl7pPr>
            <a:lvl8pPr marL="3429000" indent="-228600" defTabSz="912813" eaLnBrk="0" fontAlgn="base" hangingPunct="0">
              <a:spcBef>
                <a:spcPct val="50000"/>
              </a:spcBef>
              <a:spcAft>
                <a:spcPct val="0"/>
              </a:spcAft>
              <a:buChar char="•"/>
              <a:defRPr sz="2400">
                <a:solidFill>
                  <a:schemeClr val="tx1"/>
                </a:solidFill>
                <a:latin typeface="Arial" charset="0"/>
              </a:defRPr>
            </a:lvl8pPr>
            <a:lvl9pPr marL="3886200" indent="-228600" defTabSz="912813" eaLnBrk="0" fontAlgn="base" hangingPunct="0">
              <a:spcBef>
                <a:spcPct val="50000"/>
              </a:spcBef>
              <a:spcAft>
                <a:spcPct val="0"/>
              </a:spcAft>
              <a:buChar char="•"/>
              <a:defRPr sz="2400">
                <a:solidFill>
                  <a:schemeClr val="tx1"/>
                </a:solidFill>
                <a:latin typeface="Arial" charset="0"/>
              </a:defRPr>
            </a:lvl9pPr>
          </a:lstStyle>
          <a:p>
            <a:pPr eaLnBrk="1" hangingPunct="1"/>
            <a:fld id="{9DB796C1-102D-4B75-BAE9-AD92CCB890DD}" type="slidenum">
              <a:rPr lang="en-US" sz="1200" smtClean="0">
                <a:latin typeface="Times New Roman" pitchFamily="18" charset="0"/>
              </a:rPr>
              <a:pPr eaLnBrk="1" hangingPunct="1"/>
              <a:t>30</a:t>
            </a:fld>
            <a:endParaRPr lang="en-US" sz="1200" smtClean="0">
              <a:latin typeface="Times New Roman" pitchFamily="18" charset="0"/>
            </a:endParaRPr>
          </a:p>
        </p:txBody>
      </p:sp>
      <p:sp>
        <p:nvSpPr>
          <p:cNvPr id="43011" name="Rectangle 7"/>
          <p:cNvSpPr txBox="1">
            <a:spLocks noGrp="1" noChangeArrowheads="1"/>
          </p:cNvSpPr>
          <p:nvPr/>
        </p:nvSpPr>
        <p:spPr bwMode="auto">
          <a:xfrm>
            <a:off x="3971926" y="8831265"/>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nchor="b"/>
          <a:lstStyle>
            <a:lvl1pPr defTabSz="911225" eaLnBrk="0" hangingPunct="0">
              <a:defRPr sz="2400">
                <a:solidFill>
                  <a:schemeClr val="tx1"/>
                </a:solidFill>
                <a:latin typeface="Arial" charset="0"/>
              </a:defRPr>
            </a:lvl1pPr>
            <a:lvl2pPr marL="742950" indent="-285750" defTabSz="911225" eaLnBrk="0" hangingPunct="0">
              <a:defRPr sz="2400">
                <a:solidFill>
                  <a:schemeClr val="tx1"/>
                </a:solidFill>
                <a:latin typeface="Arial" charset="0"/>
              </a:defRPr>
            </a:lvl2pPr>
            <a:lvl3pPr marL="1143000" indent="-228600" defTabSz="911225" eaLnBrk="0" hangingPunct="0">
              <a:defRPr sz="2400">
                <a:solidFill>
                  <a:schemeClr val="tx1"/>
                </a:solidFill>
                <a:latin typeface="Arial" charset="0"/>
              </a:defRPr>
            </a:lvl3pPr>
            <a:lvl4pPr marL="1600200" indent="-228600" defTabSz="911225" eaLnBrk="0" hangingPunct="0">
              <a:defRPr sz="2400">
                <a:solidFill>
                  <a:schemeClr val="tx1"/>
                </a:solidFill>
                <a:latin typeface="Arial" charset="0"/>
              </a:defRPr>
            </a:lvl4pPr>
            <a:lvl5pPr marL="2057400" indent="-228600" defTabSz="911225" eaLnBrk="0" hangingPunct="0">
              <a:defRPr sz="2400">
                <a:solidFill>
                  <a:schemeClr val="tx1"/>
                </a:solidFill>
                <a:latin typeface="Arial" charset="0"/>
              </a:defRPr>
            </a:lvl5pPr>
            <a:lvl6pPr marL="2514600" indent="-228600" defTabSz="911225" eaLnBrk="0" fontAlgn="base" hangingPunct="0">
              <a:spcBef>
                <a:spcPct val="50000"/>
              </a:spcBef>
              <a:spcAft>
                <a:spcPct val="0"/>
              </a:spcAft>
              <a:buChar char="•"/>
              <a:defRPr sz="2400">
                <a:solidFill>
                  <a:schemeClr val="tx1"/>
                </a:solidFill>
                <a:latin typeface="Arial" charset="0"/>
              </a:defRPr>
            </a:lvl6pPr>
            <a:lvl7pPr marL="2971800" indent="-228600" defTabSz="911225" eaLnBrk="0" fontAlgn="base" hangingPunct="0">
              <a:spcBef>
                <a:spcPct val="50000"/>
              </a:spcBef>
              <a:spcAft>
                <a:spcPct val="0"/>
              </a:spcAft>
              <a:buChar char="•"/>
              <a:defRPr sz="2400">
                <a:solidFill>
                  <a:schemeClr val="tx1"/>
                </a:solidFill>
                <a:latin typeface="Arial" charset="0"/>
              </a:defRPr>
            </a:lvl7pPr>
            <a:lvl8pPr marL="3429000" indent="-228600" defTabSz="911225" eaLnBrk="0" fontAlgn="base" hangingPunct="0">
              <a:spcBef>
                <a:spcPct val="50000"/>
              </a:spcBef>
              <a:spcAft>
                <a:spcPct val="0"/>
              </a:spcAft>
              <a:buChar char="•"/>
              <a:defRPr sz="2400">
                <a:solidFill>
                  <a:schemeClr val="tx1"/>
                </a:solidFill>
                <a:latin typeface="Arial" charset="0"/>
              </a:defRPr>
            </a:lvl8pPr>
            <a:lvl9pPr marL="3886200" indent="-228600" defTabSz="911225"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A937240E-3471-4B20-BC20-939C914A1271}" type="slidenum">
              <a:rPr lang="en-US" sz="1200">
                <a:latin typeface="Times New Roman" pitchFamily="18" charset="0"/>
                <a:ea typeface="MS PGothic" pitchFamily="34" charset="-128"/>
              </a:rPr>
              <a:pPr algn="r" eaLnBrk="1" hangingPunct="1">
                <a:spcBef>
                  <a:spcPct val="0"/>
                </a:spcBef>
                <a:buFontTx/>
                <a:buNone/>
              </a:pPr>
              <a:t>30</a:t>
            </a:fld>
            <a:endParaRPr lang="en-US" sz="1200">
              <a:latin typeface="Times New Roman" pitchFamily="18" charset="0"/>
              <a:ea typeface="MS PGothic" pitchFamily="34" charset="-128"/>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9" tIns="45505" rIns="91009" bIns="45505"/>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427339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252970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40834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65823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53039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11899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131819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r>
              <a:rPr lang="en-US" sz="1600" dirty="0" smtClean="0">
                <a:solidFill>
                  <a:srgbClr val="1D2F68"/>
                </a:solidFill>
              </a:rPr>
              <a:t>:</a:t>
            </a:r>
          </a:p>
          <a:p>
            <a:pPr>
              <a:buFontTx/>
              <a:buNone/>
            </a:pPr>
            <a:endParaRPr lang="en-US" sz="1600" dirty="0">
              <a:solidFill>
                <a:srgbClr val="1D2F68"/>
              </a:solidFill>
            </a:endParaRP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B2FBF3F8-2F0D-49FA-A9DB-288C581AF771}"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04052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7019ED5-4294-44A9-BC51-3E4A68473313}"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41723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1AFF725-EFDD-40C2-9AFD-9587AB37766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12925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dirty="0" smtClean="0"/>
              <a:t>11 Sept. 14</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dirty="0" smtClean="0"/>
              <a:t>Perspectives on Future Potential Research</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68950" y="0"/>
            <a:ext cx="3598863" cy="6858000"/>
          </a:xfrm>
          <a:prstGeom prst="rect">
            <a:avLst/>
          </a:prstGeom>
          <a:gradFill rotWithShape="1">
            <a:gsLst>
              <a:gs pos="0">
                <a:srgbClr val="F3F4F7"/>
              </a:gs>
              <a:gs pos="100000">
                <a:srgbClr val="1D2F68">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83"/>
          <p:cNvSpPr>
            <a:spLocks noChangeArrowheads="1"/>
          </p:cNvSpPr>
          <p:nvPr userDrawn="1"/>
        </p:nvSpPr>
        <p:spPr bwMode="auto">
          <a:xfrm flipV="1">
            <a:off x="5567363" y="0"/>
            <a:ext cx="3576637" cy="6858000"/>
          </a:xfrm>
          <a:prstGeom prst="rect">
            <a:avLst/>
          </a:prstGeom>
          <a:gradFill rotWithShape="1">
            <a:gsLst>
              <a:gs pos="0">
                <a:srgbClr val="C7CCDA">
                  <a:alpha val="35999"/>
                </a:srgbClr>
              </a:gs>
              <a:gs pos="100000">
                <a:srgbClr val="1D2F6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cs typeface="Arial" charset="0"/>
            </a:endParaRPr>
          </a:p>
        </p:txBody>
      </p:sp>
      <p:grpSp>
        <p:nvGrpSpPr>
          <p:cNvPr id="7" name="Group 1080"/>
          <p:cNvGrpSpPr>
            <a:grpSpLocks/>
          </p:cNvGrpSpPr>
          <p:nvPr userDrawn="1"/>
        </p:nvGrpSpPr>
        <p:grpSpPr bwMode="auto">
          <a:xfrm>
            <a:off x="5873750" y="271463"/>
            <a:ext cx="2895600" cy="909637"/>
            <a:chOff x="3700" y="171"/>
            <a:chExt cx="1824" cy="573"/>
          </a:xfrm>
        </p:grpSpPr>
        <p:pic>
          <p:nvPicPr>
            <p:cNvPr id="8"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cs typeface="Arial" charset="0"/>
                </a:rPr>
                <a:t>Federal Aviation</a:t>
              </a:r>
            </a:p>
            <a:p>
              <a:pPr eaLnBrk="1" hangingPunct="1">
                <a:lnSpc>
                  <a:spcPct val="85000"/>
                </a:lnSpc>
                <a:spcBef>
                  <a:spcPct val="0"/>
                </a:spcBef>
                <a:buFontTx/>
                <a:buNone/>
              </a:pPr>
              <a:r>
                <a:rPr lang="en-US" sz="1800" b="1">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336989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dirty="0">
                <a:solidFill>
                  <a:schemeClr val="bg1">
                    <a:lumMod val="75000"/>
                  </a:schemeClr>
                </a:solidFill>
              </a:defRPr>
            </a:lvl1pPr>
          </a:lstStyle>
          <a:p>
            <a:pPr>
              <a:defRPr/>
            </a:pPr>
            <a:endParaRPr lang="en-US">
              <a:solidFill>
                <a:srgbClr val="FFFFFF">
                  <a:lumMod val="75000"/>
                </a:srgbClr>
              </a:solidFill>
            </a:endParaRPr>
          </a:p>
        </p:txBody>
      </p:sp>
      <p:sp>
        <p:nvSpPr>
          <p:cNvPr id="5" name="Footer Placeholder 4"/>
          <p:cNvSpPr>
            <a:spLocks noGrp="1"/>
          </p:cNvSpPr>
          <p:nvPr>
            <p:ph type="ftr" sz="quarter" idx="11"/>
          </p:nvPr>
        </p:nvSpPr>
        <p:spPr>
          <a:xfrm>
            <a:off x="2197100" y="6248400"/>
            <a:ext cx="2895600" cy="457200"/>
          </a:xfrm>
        </p:spPr>
        <p:txBody>
          <a:bodyPr/>
          <a:lstStyle>
            <a:lvl1pPr>
              <a:defRPr dirty="0">
                <a:solidFill>
                  <a:schemeClr val="bg1">
                    <a:lumMod val="75000"/>
                  </a:schemeClr>
                </a:solidFill>
              </a:defRPr>
            </a:lvl1pPr>
          </a:lstStyle>
          <a:p>
            <a:pPr>
              <a:defRPr/>
            </a:pPr>
            <a:endParaRPr lang="en-US">
              <a:solidFill>
                <a:srgbClr val="FFFFFF">
                  <a:lumMod val="75000"/>
                </a:srgbClr>
              </a:solidFill>
            </a:endParaRPr>
          </a:p>
        </p:txBody>
      </p:sp>
      <p:sp>
        <p:nvSpPr>
          <p:cNvPr id="6" name="Slide Number Placeholder 5"/>
          <p:cNvSpPr>
            <a:spLocks noGrp="1"/>
          </p:cNvSpPr>
          <p:nvPr>
            <p:ph type="sldNum" sz="quarter" idx="12"/>
          </p:nvPr>
        </p:nvSpPr>
        <p:spPr>
          <a:xfrm>
            <a:off x="6635750" y="6248400"/>
            <a:ext cx="1905000" cy="457200"/>
          </a:xfrm>
        </p:spPr>
        <p:txBody>
          <a:bodyPr/>
          <a:lstStyle>
            <a:lvl1pPr>
              <a:defRPr baseline="0" smtClean="0">
                <a:latin typeface="Arial" pitchFamily="34" charset="0"/>
              </a:defRPr>
            </a:lvl1pPr>
          </a:lstStyle>
          <a:p>
            <a:pPr>
              <a:defRPr/>
            </a:pPr>
            <a:fld id="{B27E9171-3CAC-4652-9704-EAF91AFB9586}"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59224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0DEB538-1345-4D20-A76A-919695A8414E}"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35445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6"/>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charset="0"/>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dirty="0">
                <a:solidFill>
                  <a:schemeClr val="bg1">
                    <a:lumMod val="65000"/>
                  </a:schemeClr>
                </a:solidFill>
                <a:latin typeface="Times New Roman" pitchFamily="18" charset="0"/>
                <a:cs typeface="+mn-cs"/>
              </a:defRPr>
            </a:lvl1pPr>
          </a:lstStyle>
          <a:p>
            <a:pPr>
              <a:defRPr/>
            </a:pPr>
            <a:endParaRPr lang="en-US">
              <a:solidFill>
                <a:srgbClr val="FFFFFF">
                  <a:lumMod val="65000"/>
                </a:srgbClr>
              </a:solidFill>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dirty="0">
                <a:solidFill>
                  <a:schemeClr val="bg1">
                    <a:lumMod val="65000"/>
                  </a:schemeClr>
                </a:solidFill>
                <a:latin typeface="Times New Roman" pitchFamily="18" charset="0"/>
                <a:cs typeface="+mn-cs"/>
              </a:defRPr>
            </a:lvl1pPr>
          </a:lstStyle>
          <a:p>
            <a:pPr>
              <a:defRPr/>
            </a:pPr>
            <a:endParaRPr lang="en-US">
              <a:solidFill>
                <a:srgbClr val="FFFFFF">
                  <a:lumMod val="65000"/>
                </a:srgbClr>
              </a:solidFill>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lumMod val="65000"/>
                  </a:schemeClr>
                </a:solidFill>
                <a:latin typeface="Times New Roman" pitchFamily="18" charset="0"/>
                <a:cs typeface="+mn-cs"/>
              </a:defRPr>
            </a:lvl1pPr>
          </a:lstStyle>
          <a:p>
            <a:pPr>
              <a:defRPr/>
            </a:pPr>
            <a:fld id="{0EC43F23-0427-4E31-8284-5F301A483139}" type="slidenum">
              <a:rPr lang="en-US">
                <a:solidFill>
                  <a:srgbClr val="FFFFFF">
                    <a:lumMod val="65000"/>
                  </a:srgbClr>
                </a:solidFill>
              </a:rPr>
              <a:pPr>
                <a:defRPr/>
              </a:pPr>
              <a:t>‹#›</a:t>
            </a:fld>
            <a:endParaRPr lang="en-US" dirty="0">
              <a:solidFill>
                <a:srgbClr val="FFFFFF">
                  <a:lumMod val="65000"/>
                </a:srgbClr>
              </a:solidFill>
            </a:endParaRPr>
          </a:p>
        </p:txBody>
      </p:sp>
      <p:grpSp>
        <p:nvGrpSpPr>
          <p:cNvPr id="1032"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cs typeface="Arial" charset="0"/>
                </a:rPr>
                <a:t>Federal Aviation</a:t>
              </a:r>
            </a:p>
            <a:p>
              <a:pPr eaLnBrk="1" hangingPunct="1">
                <a:lnSpc>
                  <a:spcPct val="85000"/>
                </a:lnSpc>
                <a:spcBef>
                  <a:spcPct val="0"/>
                </a:spcBef>
                <a:buFontTx/>
                <a:buNone/>
              </a:pPr>
              <a:r>
                <a:rPr lang="en-US" sz="1200" b="1">
                  <a:solidFill>
                    <a:srgbClr val="FFFFFF"/>
                  </a:solidFill>
                  <a:cs typeface="Arial"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cs typeface="Arial" charset="0"/>
              </a:rPr>
              <a:t>&lt;Presentation Title – Change on Master Slide&gt;</a:t>
            </a:r>
            <a:endParaRPr lang="en-US" sz="1200">
              <a:solidFill>
                <a:srgbClr val="C0C0C0"/>
              </a:solidFill>
              <a:cs typeface="Arial" charset="0"/>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cs typeface="Arial" charset="0"/>
              </a:rPr>
              <a:t>&lt;Date of Presentation – Change on Master Slide&gt;</a:t>
            </a:r>
          </a:p>
        </p:txBody>
      </p:sp>
    </p:spTree>
    <p:extLst>
      <p:ext uri="{BB962C8B-B14F-4D97-AF65-F5344CB8AC3E}">
        <p14:creationId xmlns:p14="http://schemas.microsoft.com/office/powerpoint/2010/main" val="32079124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u="sng" dirty="0" smtClean="0"/>
              <a:t>Perspectives on Future Potential Research</a:t>
            </a:r>
            <a:endParaRPr lang="en-US" dirty="0"/>
          </a:p>
        </p:txBody>
      </p:sp>
      <p:sp>
        <p:nvSpPr>
          <p:cNvPr id="32785" name="Text Box 17"/>
          <p:cNvSpPr txBox="1">
            <a:spLocks noChangeArrowheads="1"/>
          </p:cNvSpPr>
          <p:nvPr/>
        </p:nvSpPr>
        <p:spPr bwMode="auto">
          <a:xfrm>
            <a:off x="1754187" y="4505593"/>
            <a:ext cx="39103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smtClean="0"/>
              <a:t>REDAC, Subcommittee on Aircraft Safety</a:t>
            </a:r>
            <a:endParaRPr lang="en-US" sz="1600" dirty="0"/>
          </a:p>
        </p:txBody>
      </p:sp>
      <p:sp>
        <p:nvSpPr>
          <p:cNvPr id="32786" name="Text Box 18"/>
          <p:cNvSpPr txBox="1">
            <a:spLocks noChangeArrowheads="1"/>
          </p:cNvSpPr>
          <p:nvPr/>
        </p:nvSpPr>
        <p:spPr bwMode="auto">
          <a:xfrm>
            <a:off x="788987" y="4875213"/>
            <a:ext cx="47092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smtClean="0"/>
              <a:t>FAA Chief Scientists </a:t>
            </a:r>
            <a:r>
              <a:rPr lang="en-US" sz="1600" dirty="0"/>
              <a:t>&amp;</a:t>
            </a:r>
            <a:r>
              <a:rPr lang="en-US" sz="1600" dirty="0" smtClean="0"/>
              <a:t> Technical Advisors (CSTA), FAA </a:t>
            </a:r>
            <a:r>
              <a:rPr lang="en-US" sz="1600" dirty="0"/>
              <a:t>Senior Technical </a:t>
            </a:r>
            <a:r>
              <a:rPr lang="en-US" sz="1600" dirty="0" smtClean="0"/>
              <a:t>Specialists</a:t>
            </a:r>
            <a:endParaRPr lang="en-US" sz="1600" dirty="0"/>
          </a:p>
        </p:txBody>
      </p:sp>
      <p:sp>
        <p:nvSpPr>
          <p:cNvPr id="32787" name="Text Box 19"/>
          <p:cNvSpPr txBox="1">
            <a:spLocks noChangeArrowheads="1"/>
          </p:cNvSpPr>
          <p:nvPr/>
        </p:nvSpPr>
        <p:spPr bwMode="auto">
          <a:xfrm>
            <a:off x="1000124" y="5588125"/>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11 Sept. 14</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Crash Dynamics – Long Term</a:t>
            </a:r>
          </a:p>
        </p:txBody>
      </p:sp>
      <p:sp>
        <p:nvSpPr>
          <p:cNvPr id="11267" name="Content Placeholder 2"/>
          <p:cNvSpPr>
            <a:spLocks noGrp="1"/>
          </p:cNvSpPr>
          <p:nvPr>
            <p:ph idx="1"/>
          </p:nvPr>
        </p:nvSpPr>
        <p:spPr/>
        <p:txBody>
          <a:bodyPr/>
          <a:lstStyle/>
          <a:p>
            <a:r>
              <a:rPr lang="en-US" altLang="en-US" sz="2400" smtClean="0"/>
              <a:t>One method of demonstrating crashworthiness</a:t>
            </a:r>
          </a:p>
          <a:p>
            <a:pPr lvl="1"/>
            <a:r>
              <a:rPr lang="en-US" altLang="en-US" sz="2000" smtClean="0"/>
              <a:t>Including emergency landing conditions and ditching</a:t>
            </a:r>
          </a:p>
          <a:p>
            <a:r>
              <a:rPr lang="en-US" altLang="en-US" sz="2400" smtClean="0"/>
              <a:t>Single approach that applies to all</a:t>
            </a:r>
          </a:p>
          <a:p>
            <a:pPr lvl="1"/>
            <a:r>
              <a:rPr lang="en-US" altLang="en-US" sz="2000" smtClean="0"/>
              <a:t>Both metallic and composite</a:t>
            </a:r>
          </a:p>
          <a:p>
            <a:pPr lvl="1"/>
            <a:r>
              <a:rPr lang="en-US" altLang="en-US" sz="2000" smtClean="0"/>
              <a:t>Double/triple deck</a:t>
            </a:r>
          </a:p>
          <a:p>
            <a:pPr lvl="1"/>
            <a:r>
              <a:rPr lang="en-US" altLang="en-US" sz="2000" smtClean="0"/>
              <a:t>Blended wing</a:t>
            </a:r>
          </a:p>
          <a:p>
            <a:r>
              <a:rPr lang="en-US" altLang="en-US" sz="2400" smtClean="0"/>
              <a:t>Composite special conditions – from mid term</a:t>
            </a:r>
          </a:p>
          <a:p>
            <a:pPr lvl="2"/>
            <a:r>
              <a:rPr lang="en-US" altLang="en-US" sz="1800" smtClean="0"/>
              <a:t>Accepted level of safety needs to be quantified</a:t>
            </a:r>
          </a:p>
          <a:p>
            <a:pPr lvl="2"/>
            <a:r>
              <a:rPr lang="en-US" altLang="en-US" sz="1800" smtClean="0"/>
              <a:t>Requires additional analysis and possibly some testing</a:t>
            </a:r>
          </a:p>
          <a:p>
            <a:r>
              <a:rPr lang="en-US" altLang="en-US" sz="2400" smtClean="0"/>
              <a:t>Accepted process for M&amp;S validation</a:t>
            </a:r>
          </a:p>
          <a:p>
            <a:r>
              <a:rPr lang="en-US" altLang="en-US" sz="2400" smtClean="0"/>
              <a:t>2020 Time frame for Implementation</a:t>
            </a:r>
          </a:p>
          <a:p>
            <a:endParaRPr lang="en-US" altLang="en-US" smtClean="0"/>
          </a:p>
        </p:txBody>
      </p:sp>
      <p:sp>
        <p:nvSpPr>
          <p:cNvPr id="11268" name="Slide Number Placeholder 3"/>
          <p:cNvSpPr>
            <a:spLocks noGrp="1"/>
          </p:cNvSpPr>
          <p:nvPr>
            <p:ph type="sldNum" sz="quarter" idx="10"/>
          </p:nvPr>
        </p:nvSpPr>
        <p:spPr>
          <a:noFill/>
        </p:spPr>
        <p:txBody>
          <a:bodyPr/>
          <a:lstStyle>
            <a:lvl1pPr eaLnBrk="0" hangingPunct="0">
              <a:spcBef>
                <a:spcPct val="20000"/>
              </a:spcBef>
              <a:defRPr sz="2800" b="1">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pPr>
            <a:fld id="{82E74D38-B746-4568-A4D3-6CD7050BDB5C}" type="slidenum">
              <a:rPr lang="en-US" altLang="en-US" sz="1400" b="0" smtClean="0">
                <a:solidFill>
                  <a:schemeClr val="bg1"/>
                </a:solidFill>
              </a:rPr>
              <a:pPr eaLnBrk="1" hangingPunct="1">
                <a:spcBef>
                  <a:spcPct val="0"/>
                </a:spcBef>
              </a:pPr>
              <a:t>10</a:t>
            </a:fld>
            <a:endParaRPr lang="en-US" altLang="en-US" sz="1400" b="0" smtClean="0">
              <a:solidFill>
                <a:schemeClr val="bg1"/>
              </a:solidFill>
            </a:endParaRPr>
          </a:p>
        </p:txBody>
      </p:sp>
    </p:spTree>
    <p:extLst>
      <p:ext uri="{BB962C8B-B14F-4D97-AF65-F5344CB8AC3E}">
        <p14:creationId xmlns:p14="http://schemas.microsoft.com/office/powerpoint/2010/main" val="102886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Implementation of Single Process</a:t>
            </a:r>
          </a:p>
        </p:txBody>
      </p:sp>
      <p:sp>
        <p:nvSpPr>
          <p:cNvPr id="12291" name="Content Placeholder 2"/>
          <p:cNvSpPr>
            <a:spLocks noGrp="1"/>
          </p:cNvSpPr>
          <p:nvPr>
            <p:ph idx="1"/>
          </p:nvPr>
        </p:nvSpPr>
        <p:spPr/>
        <p:txBody>
          <a:bodyPr/>
          <a:lstStyle/>
          <a:p>
            <a:r>
              <a:rPr lang="en-US" altLang="en-US" smtClean="0"/>
              <a:t>Airframe level crashworthiness on 4 year rulemaking plan</a:t>
            </a:r>
          </a:p>
          <a:p>
            <a:r>
              <a:rPr lang="en-US" altLang="en-US" smtClean="0"/>
              <a:t>Likely begin with tasking of ARC</a:t>
            </a:r>
          </a:p>
          <a:p>
            <a:r>
              <a:rPr lang="en-US" altLang="en-US" smtClean="0"/>
              <a:t>Special conditions starting point</a:t>
            </a:r>
          </a:p>
          <a:p>
            <a:r>
              <a:rPr lang="en-US" altLang="en-US" smtClean="0"/>
              <a:t>Criteria to minimize certification requirements for conventional, already established, acceptable designs</a:t>
            </a:r>
          </a:p>
          <a:p>
            <a:endParaRPr lang="en-US" altLang="en-US" smtClean="0"/>
          </a:p>
        </p:txBody>
      </p:sp>
      <p:sp>
        <p:nvSpPr>
          <p:cNvPr id="12292" name="Slide Number Placeholder 3"/>
          <p:cNvSpPr>
            <a:spLocks noGrp="1"/>
          </p:cNvSpPr>
          <p:nvPr>
            <p:ph type="sldNum" sz="quarter" idx="10"/>
          </p:nvPr>
        </p:nvSpPr>
        <p:spPr>
          <a:noFill/>
        </p:spPr>
        <p:txBody>
          <a:bodyPr/>
          <a:lstStyle>
            <a:lvl1pPr eaLnBrk="0" hangingPunct="0">
              <a:spcBef>
                <a:spcPct val="20000"/>
              </a:spcBef>
              <a:defRPr sz="2800" b="1">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pPr>
            <a:fld id="{16F75E4B-09B0-4ED5-8950-E95D2C357CA2}" type="slidenum">
              <a:rPr lang="en-US" altLang="en-US" sz="1400" b="0" smtClean="0">
                <a:solidFill>
                  <a:srgbClr val="FFFFFF"/>
                </a:solidFill>
              </a:rPr>
              <a:pPr eaLnBrk="1" hangingPunct="1">
                <a:spcBef>
                  <a:spcPct val="0"/>
                </a:spcBef>
              </a:pPr>
              <a:t>11</a:t>
            </a:fld>
            <a:endParaRPr lang="en-US" altLang="en-US" sz="1400" b="0" smtClean="0">
              <a:solidFill>
                <a:srgbClr val="FFFFFF"/>
              </a:solidFill>
            </a:endParaRPr>
          </a:p>
        </p:txBody>
      </p:sp>
    </p:spTree>
    <p:extLst>
      <p:ext uri="{BB962C8B-B14F-4D97-AF65-F5344CB8AC3E}">
        <p14:creationId xmlns:p14="http://schemas.microsoft.com/office/powerpoint/2010/main" val="1082805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ATD’s</a:t>
            </a:r>
            <a:endParaRPr lang="en-US" dirty="0"/>
          </a:p>
        </p:txBody>
      </p:sp>
      <p:sp>
        <p:nvSpPr>
          <p:cNvPr id="3" name="Content Placeholder 2"/>
          <p:cNvSpPr>
            <a:spLocks noGrp="1"/>
          </p:cNvSpPr>
          <p:nvPr>
            <p:ph idx="1"/>
          </p:nvPr>
        </p:nvSpPr>
        <p:spPr/>
        <p:txBody>
          <a:bodyPr/>
          <a:lstStyle/>
          <a:p>
            <a:r>
              <a:rPr lang="en-US" dirty="0" smtClean="0"/>
              <a:t>Currently required Anthropometric Test Device (ATD) 40+ years old</a:t>
            </a:r>
          </a:p>
          <a:p>
            <a:r>
              <a:rPr lang="en-US" dirty="0" smtClean="0"/>
              <a:t>Alternative 30+ years old</a:t>
            </a:r>
          </a:p>
          <a:p>
            <a:r>
              <a:rPr lang="en-US" dirty="0" smtClean="0"/>
              <a:t>Part availability becoming difficult</a:t>
            </a:r>
          </a:p>
          <a:p>
            <a:r>
              <a:rPr lang="en-US" dirty="0" smtClean="0"/>
              <a:t>New configurations require different testing methods</a:t>
            </a:r>
          </a:p>
          <a:p>
            <a:pPr lvl="1"/>
            <a:r>
              <a:rPr lang="en-US" dirty="0" smtClean="0"/>
              <a:t>Side facing, Oblique, what’s next….</a:t>
            </a:r>
          </a:p>
          <a:p>
            <a:r>
              <a:rPr lang="en-US" dirty="0" smtClean="0"/>
              <a:t>Need to plan for future certification testing needs</a:t>
            </a:r>
            <a:endParaRPr lang="en-US" dirty="0"/>
          </a:p>
        </p:txBody>
      </p:sp>
    </p:spTree>
    <p:extLst>
      <p:ext uri="{BB962C8B-B14F-4D97-AF65-F5344CB8AC3E}">
        <p14:creationId xmlns:p14="http://schemas.microsoft.com/office/powerpoint/2010/main" val="24052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Model Validation</a:t>
            </a:r>
            <a:endParaRPr lang="en-US" dirty="0"/>
          </a:p>
        </p:txBody>
      </p:sp>
      <p:sp>
        <p:nvSpPr>
          <p:cNvPr id="3" name="Content Placeholder 2"/>
          <p:cNvSpPr>
            <a:spLocks noGrp="1"/>
          </p:cNvSpPr>
          <p:nvPr>
            <p:ph idx="1"/>
          </p:nvPr>
        </p:nvSpPr>
        <p:spPr/>
        <p:txBody>
          <a:bodyPr/>
          <a:lstStyle/>
          <a:p>
            <a:r>
              <a:rPr lang="en-US" dirty="0" smtClean="0"/>
              <a:t>Current regulations restrictive, but may be changing </a:t>
            </a:r>
          </a:p>
          <a:p>
            <a:pPr lvl="1"/>
            <a:r>
              <a:rPr lang="en-US" dirty="0"/>
              <a:t>S</a:t>
            </a:r>
            <a:r>
              <a:rPr lang="en-US" dirty="0" smtClean="0"/>
              <a:t>ee long term transport plan</a:t>
            </a:r>
          </a:p>
          <a:p>
            <a:pPr lvl="1"/>
            <a:r>
              <a:rPr lang="en-US" dirty="0" smtClean="0"/>
              <a:t>Part 23 Rulemaking</a:t>
            </a:r>
          </a:p>
          <a:p>
            <a:pPr lvl="1"/>
            <a:r>
              <a:rPr lang="en-US" dirty="0" smtClean="0"/>
              <a:t>Ditching</a:t>
            </a:r>
          </a:p>
          <a:p>
            <a:r>
              <a:rPr lang="en-US" dirty="0" smtClean="0"/>
              <a:t>How can M&amp;S be validated for certification acceptance?</a:t>
            </a:r>
          </a:p>
          <a:p>
            <a:r>
              <a:rPr lang="en-US" dirty="0" smtClean="0"/>
              <a:t>Continue use of ATD or move to a Human model?</a:t>
            </a:r>
            <a:endParaRPr lang="en-US" dirty="0"/>
          </a:p>
        </p:txBody>
      </p:sp>
      <p:sp>
        <p:nvSpPr>
          <p:cNvPr id="4" name="Slide Number Placeholder 3"/>
          <p:cNvSpPr>
            <a:spLocks noGrp="1"/>
          </p:cNvSpPr>
          <p:nvPr>
            <p:ph type="sldNum" sz="quarter" idx="10"/>
          </p:nvPr>
        </p:nvSpPr>
        <p:spPr/>
        <p:txBody>
          <a:bodyPr/>
          <a:lstStyle/>
          <a:p>
            <a:pPr>
              <a:defRPr/>
            </a:pPr>
            <a:fld id="{CEF6A3FA-2750-430E-8E03-5E421AFA8941}"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427578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smtClean="0"/>
              <a:t>Michael Gorelik</a:t>
            </a:r>
          </a:p>
          <a:p>
            <a:pPr marL="0" indent="0" algn="ctr">
              <a:buNone/>
            </a:pPr>
            <a:r>
              <a:rPr lang="en-US" sz="4000" dirty="0" smtClean="0"/>
              <a:t>Chief Scientist and Technical Advisor – Fatigue &amp; Damage Tolerance</a:t>
            </a:r>
            <a:endParaRPr lang="en-US" sz="40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14</a:t>
            </a:fld>
            <a:endParaRPr lang="en-US" dirty="0"/>
          </a:p>
        </p:txBody>
      </p:sp>
      <p:sp>
        <p:nvSpPr>
          <p:cNvPr id="2" name="TextBox 1"/>
          <p:cNvSpPr txBox="1"/>
          <p:nvPr/>
        </p:nvSpPr>
        <p:spPr bwMode="auto">
          <a:xfrm>
            <a:off x="3479470" y="4916385"/>
            <a:ext cx="21082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rgbClr val="FF0000"/>
                </a:solidFill>
              </a:rPr>
              <a:t>PDF Presentation</a:t>
            </a:r>
            <a:endParaRPr lang="en-US" sz="1800" b="1" dirty="0">
              <a:solidFill>
                <a:srgbClr val="FF0000"/>
              </a:solidFill>
            </a:endParaRPr>
          </a:p>
        </p:txBody>
      </p:sp>
    </p:spTree>
    <p:extLst>
      <p:ext uri="{BB962C8B-B14F-4D97-AF65-F5344CB8AC3E}">
        <p14:creationId xmlns:p14="http://schemas.microsoft.com/office/powerpoint/2010/main" val="236294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Chip Queitzsch, PhD</a:t>
            </a:r>
          </a:p>
          <a:p>
            <a:pPr marL="0" indent="0" algn="ctr">
              <a:buNone/>
            </a:pPr>
            <a:r>
              <a:rPr lang="en-US" sz="4000" dirty="0"/>
              <a:t>Chief Scientist and Technical Advisor -</a:t>
            </a:r>
            <a:r>
              <a:rPr lang="en-US" sz="4000" dirty="0" smtClean="0"/>
              <a:t> </a:t>
            </a:r>
            <a:r>
              <a:rPr lang="en-US" sz="4000" dirty="0"/>
              <a:t>Engine System Dynamics</a:t>
            </a:r>
          </a:p>
        </p:txBody>
      </p:sp>
      <p:sp>
        <p:nvSpPr>
          <p:cNvPr id="4" name="Slide Number Placeholder 3"/>
          <p:cNvSpPr>
            <a:spLocks noGrp="1"/>
          </p:cNvSpPr>
          <p:nvPr>
            <p:ph type="sldNum" sz="quarter" idx="12"/>
          </p:nvPr>
        </p:nvSpPr>
        <p:spPr/>
        <p:txBody>
          <a:bodyPr/>
          <a:lstStyle/>
          <a:p>
            <a:fld id="{78D3ABA1-EA94-43C0-B992-7CBCC31144F1}" type="slidenum">
              <a:rPr lang="en-US" smtClean="0"/>
              <a:pPr/>
              <a:t>15</a:t>
            </a:fld>
            <a:endParaRPr lang="en-US" dirty="0"/>
          </a:p>
        </p:txBody>
      </p:sp>
    </p:spTree>
    <p:extLst>
      <p:ext uri="{BB962C8B-B14F-4D97-AF65-F5344CB8AC3E}">
        <p14:creationId xmlns:p14="http://schemas.microsoft.com/office/powerpoint/2010/main" val="23243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Propulsion System Challenges</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16</a:t>
            </a:fld>
            <a:endParaRPr lang="en-US" dirty="0"/>
          </a:p>
        </p:txBody>
      </p:sp>
      <p:sp>
        <p:nvSpPr>
          <p:cNvPr id="5" name="Content Placeholder 2"/>
          <p:cNvSpPr>
            <a:spLocks noGrp="1"/>
          </p:cNvSpPr>
          <p:nvPr>
            <p:ph idx="1"/>
          </p:nvPr>
        </p:nvSpPr>
        <p:spPr>
          <a:xfrm>
            <a:off x="519050" y="1021279"/>
            <a:ext cx="8185562" cy="5237019"/>
          </a:xfrm>
        </p:spPr>
        <p:txBody>
          <a:bodyPr>
            <a:normAutofit fontScale="55000" lnSpcReduction="20000"/>
          </a:bodyPr>
          <a:lstStyle/>
          <a:p>
            <a:r>
              <a:rPr lang="en-US" dirty="0" smtClean="0"/>
              <a:t>Updating rules and/or guidance to keep abreast of engine design evolution</a:t>
            </a:r>
          </a:p>
          <a:p>
            <a:pPr lvl="1"/>
            <a:r>
              <a:rPr lang="en-US" dirty="0" smtClean="0"/>
              <a:t>Engine design is evolving beyond what was envisioned when some rules were written</a:t>
            </a:r>
          </a:p>
          <a:p>
            <a:pPr lvl="1"/>
            <a:r>
              <a:rPr lang="en-US" dirty="0" smtClean="0"/>
              <a:t>When a test requires significant modifications to the type design hardware to run specified corner point conditions, is it still proving the engine design? (e.g. demonstrating cockpit display limits, engine capabilities)</a:t>
            </a:r>
          </a:p>
          <a:p>
            <a:r>
              <a:rPr lang="en-US" dirty="0" smtClean="0"/>
              <a:t>Incorporation of analysis in certification</a:t>
            </a:r>
          </a:p>
          <a:p>
            <a:pPr lvl="1"/>
            <a:r>
              <a:rPr lang="en-US" dirty="0" smtClean="0"/>
              <a:t>Many rules are based on full engine tests</a:t>
            </a:r>
          </a:p>
          <a:p>
            <a:pPr lvl="1"/>
            <a:r>
              <a:rPr lang="en-US" dirty="0" smtClean="0"/>
              <a:t>A baseline test is expected in a new engine family, analysis methods need to be validated by test, so when is it appropriate to use analysis in lieu of a test? (e.g. derivatives)</a:t>
            </a:r>
          </a:p>
          <a:p>
            <a:r>
              <a:rPr lang="en-US" dirty="0" smtClean="0"/>
              <a:t>Taking maintenance credit for automated engine monitoring in lieu of manual inspections</a:t>
            </a:r>
          </a:p>
          <a:p>
            <a:pPr lvl="1"/>
            <a:r>
              <a:rPr lang="en-US" dirty="0" smtClean="0"/>
              <a:t>Today’s propulsion health monitoring is primarily for operator economic benefit, but evolving capabilities have potential to replace some periodic manual inspections with continuous automated monitoring. (e.g. oil debris)</a:t>
            </a:r>
          </a:p>
          <a:p>
            <a:pPr lvl="1"/>
            <a:r>
              <a:rPr lang="en-US" dirty="0" smtClean="0"/>
              <a:t>Hands on inspections are an accepted go/no-go inspection. What level of monitoring system validation is required to be at least as reliable as the mechanic in the loop? (e.g. human vs. automated detection reliability, manual vs. automated record keeping accuracy, timeliness of fault capture and action)</a:t>
            </a:r>
          </a:p>
          <a:p>
            <a:r>
              <a:rPr lang="en-US" dirty="0" smtClean="0"/>
              <a:t>Effect of the evolution of manufacturing, materials, and design on  propulsion reliability and safety</a:t>
            </a:r>
          </a:p>
          <a:p>
            <a:pPr lvl="1"/>
            <a:r>
              <a:rPr lang="en-US" dirty="0" smtClean="0"/>
              <a:t>Additive manufacturing has potential benefits, but the risks are not well defined</a:t>
            </a:r>
          </a:p>
          <a:p>
            <a:pPr lvl="2"/>
            <a:r>
              <a:rPr lang="en-US" dirty="0" smtClean="0"/>
              <a:t>Material properties and surface finish and noted in academic studies as potential risks, what else do we need to understand?</a:t>
            </a:r>
          </a:p>
          <a:p>
            <a:pPr lvl="1"/>
            <a:r>
              <a:rPr lang="en-US" dirty="0" smtClean="0"/>
              <a:t>Introduction of new materials challenges the historical </a:t>
            </a:r>
            <a:r>
              <a:rPr lang="en-US" dirty="0"/>
              <a:t>compliance approaches </a:t>
            </a:r>
            <a:r>
              <a:rPr lang="en-US" dirty="0" smtClean="0"/>
              <a:t>(</a:t>
            </a:r>
            <a:r>
              <a:rPr lang="en-US" dirty="0"/>
              <a:t>e.g. fabricated aluminum fan blades in lieu of forged titanium</a:t>
            </a:r>
            <a:r>
              <a:rPr lang="en-US" dirty="0" smtClean="0"/>
              <a:t>)</a:t>
            </a:r>
          </a:p>
          <a:p>
            <a:pPr lvl="1"/>
            <a:r>
              <a:rPr lang="en-US" dirty="0" smtClean="0"/>
              <a:t>Evolution of the turbine engine performance cycle is introducing new icing challenges</a:t>
            </a:r>
          </a:p>
          <a:p>
            <a:pPr lvl="1"/>
            <a:r>
              <a:rPr lang="en-US" dirty="0" smtClean="0"/>
              <a:t>Electric propulsion will likely present many unexpected challenges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4934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Mark Rumizen</a:t>
            </a:r>
          </a:p>
          <a:p>
            <a:pPr marL="0" indent="0" algn="ctr">
              <a:buNone/>
            </a:pPr>
            <a:r>
              <a:rPr lang="en-US" sz="4000" dirty="0"/>
              <a:t>Senior Technical Specialist, Aviation Fuels</a:t>
            </a:r>
          </a:p>
          <a:p>
            <a:pPr marL="0" indent="0" algn="ctr">
              <a:buNone/>
            </a:pPr>
            <a:endParaRPr lang="en-US" sz="40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17</a:t>
            </a:fld>
            <a:endParaRPr lang="en-US" dirty="0"/>
          </a:p>
        </p:txBody>
      </p:sp>
    </p:spTree>
    <p:extLst>
      <p:ext uri="{BB962C8B-B14F-4D97-AF65-F5344CB8AC3E}">
        <p14:creationId xmlns:p14="http://schemas.microsoft.com/office/powerpoint/2010/main" val="308197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344488"/>
            <a:ext cx="8556729" cy="609600"/>
          </a:xfrm>
        </p:spPr>
        <p:txBody>
          <a:bodyPr/>
          <a:lstStyle/>
          <a:p>
            <a:r>
              <a:rPr lang="en-US" dirty="0"/>
              <a:t>Aviation Fuels Technology Trends</a:t>
            </a:r>
          </a:p>
        </p:txBody>
      </p:sp>
      <p:sp>
        <p:nvSpPr>
          <p:cNvPr id="4" name="Slide Number Placeholder 3"/>
          <p:cNvSpPr>
            <a:spLocks noGrp="1"/>
          </p:cNvSpPr>
          <p:nvPr>
            <p:ph type="sldNum" sz="quarter" idx="12"/>
          </p:nvPr>
        </p:nvSpPr>
        <p:spPr/>
        <p:txBody>
          <a:bodyPr/>
          <a:lstStyle/>
          <a:p>
            <a:fld id="{78D3ABA1-EA94-43C0-B992-7CBCC31144F1}" type="slidenum">
              <a:rPr lang="en-US" smtClean="0"/>
              <a:pPr/>
              <a:t>18</a:t>
            </a:fld>
            <a:endParaRPr lang="en-US" dirty="0"/>
          </a:p>
        </p:txBody>
      </p:sp>
      <p:sp>
        <p:nvSpPr>
          <p:cNvPr id="5" name="Content Placeholder 2"/>
          <p:cNvSpPr>
            <a:spLocks noGrp="1"/>
          </p:cNvSpPr>
          <p:nvPr>
            <p:ph idx="1"/>
          </p:nvPr>
        </p:nvSpPr>
        <p:spPr>
          <a:xfrm>
            <a:off x="495300" y="1175657"/>
            <a:ext cx="8050213" cy="4723493"/>
          </a:xfrm>
        </p:spPr>
        <p:txBody>
          <a:bodyPr>
            <a:normAutofit fontScale="70000" lnSpcReduction="20000"/>
          </a:bodyPr>
          <a:lstStyle/>
          <a:p>
            <a:r>
              <a:rPr lang="en-US" dirty="0" smtClean="0"/>
              <a:t>Fuel Chemistry/Compositional Shifts</a:t>
            </a:r>
          </a:p>
          <a:p>
            <a:pPr lvl="1"/>
            <a:r>
              <a:rPr lang="en-US" dirty="0" smtClean="0"/>
              <a:t>Intentional</a:t>
            </a:r>
          </a:p>
          <a:p>
            <a:pPr lvl="2"/>
            <a:r>
              <a:rPr lang="en-US" dirty="0" smtClean="0"/>
              <a:t>Alternative Jet Fuels</a:t>
            </a:r>
          </a:p>
          <a:p>
            <a:pPr lvl="3"/>
            <a:r>
              <a:rPr lang="en-US" dirty="0" smtClean="0"/>
              <a:t>Supply Security and Carbon Footprint</a:t>
            </a:r>
          </a:p>
          <a:p>
            <a:pPr lvl="2"/>
            <a:r>
              <a:rPr lang="en-US" dirty="0" smtClean="0"/>
              <a:t>Unleaded Avgas</a:t>
            </a:r>
          </a:p>
          <a:p>
            <a:pPr lvl="3"/>
            <a:r>
              <a:rPr lang="en-US" dirty="0" smtClean="0"/>
              <a:t>Environmental Demands</a:t>
            </a:r>
          </a:p>
          <a:p>
            <a:pPr lvl="2"/>
            <a:r>
              <a:rPr lang="en-US" dirty="0" smtClean="0"/>
              <a:t>Additives</a:t>
            </a:r>
          </a:p>
          <a:p>
            <a:pPr lvl="3"/>
            <a:r>
              <a:rPr lang="en-US" dirty="0" smtClean="0"/>
              <a:t>Improved Capabilities</a:t>
            </a:r>
          </a:p>
          <a:p>
            <a:pPr lvl="1"/>
            <a:r>
              <a:rPr lang="en-US" dirty="0" smtClean="0"/>
              <a:t>Unintentional</a:t>
            </a:r>
          </a:p>
          <a:p>
            <a:pPr lvl="2"/>
            <a:r>
              <a:rPr lang="en-US" dirty="0" smtClean="0"/>
              <a:t>Changing Fuel Production/Distribution Infrastructure</a:t>
            </a:r>
          </a:p>
          <a:p>
            <a:pPr lvl="2"/>
            <a:r>
              <a:rPr lang="en-US" dirty="0" smtClean="0"/>
              <a:t>Contamination</a:t>
            </a:r>
          </a:p>
          <a:p>
            <a:pPr lvl="2"/>
            <a:r>
              <a:rPr lang="en-US" dirty="0" smtClean="0"/>
              <a:t>Production/Distribution Additive Carryover</a:t>
            </a:r>
          </a:p>
          <a:p>
            <a:r>
              <a:rPr lang="en-US" dirty="0" smtClean="0"/>
              <a:t>Creates R&amp;D Needs for:</a:t>
            </a:r>
          </a:p>
          <a:p>
            <a:pPr lvl="1"/>
            <a:r>
              <a:rPr lang="en-US" dirty="0" smtClean="0"/>
              <a:t>New Test Methods</a:t>
            </a:r>
          </a:p>
          <a:p>
            <a:pPr lvl="2"/>
            <a:r>
              <a:rPr lang="en-US" dirty="0" smtClean="0"/>
              <a:t>Understand Impacts on Fuel Properties</a:t>
            </a:r>
          </a:p>
          <a:p>
            <a:pPr lvl="3"/>
            <a:r>
              <a:rPr lang="en-US" dirty="0" smtClean="0"/>
              <a:t>Thermal Stability, Materials Compatibility, Viscosity, etc.</a:t>
            </a:r>
          </a:p>
          <a:p>
            <a:pPr lvl="1"/>
            <a:r>
              <a:rPr lang="en-US" dirty="0" smtClean="0"/>
              <a:t>Improved Combustion Modeling</a:t>
            </a:r>
          </a:p>
          <a:p>
            <a:pPr lvl="2"/>
            <a:r>
              <a:rPr lang="en-US" dirty="0" smtClean="0"/>
              <a:t>Understand Impacts on Engine Performance/Operability/Durability</a:t>
            </a:r>
          </a:p>
          <a:p>
            <a:pPr lvl="2"/>
            <a:r>
              <a:rPr lang="en-US" dirty="0" smtClean="0"/>
              <a:t>ASCENT COE R&amp;D Project Initiated</a:t>
            </a:r>
          </a:p>
          <a:p>
            <a:pPr lvl="1"/>
            <a:endParaRPr lang="en-US" dirty="0" smtClean="0"/>
          </a:p>
          <a:p>
            <a:pPr lvl="1"/>
            <a:endParaRPr lang="en-US" dirty="0"/>
          </a:p>
        </p:txBody>
      </p:sp>
    </p:spTree>
    <p:extLst>
      <p:ext uri="{BB962C8B-B14F-4D97-AF65-F5344CB8AC3E}">
        <p14:creationId xmlns:p14="http://schemas.microsoft.com/office/powerpoint/2010/main" val="282717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David Walen</a:t>
            </a:r>
            <a:br>
              <a:rPr lang="en-US" sz="4000" dirty="0"/>
            </a:br>
            <a:r>
              <a:rPr lang="en-US" sz="4000" dirty="0"/>
              <a:t>Chief Scientific and Technical Advisor -</a:t>
            </a:r>
            <a:br>
              <a:rPr lang="en-US" sz="4000" dirty="0"/>
            </a:br>
            <a:r>
              <a:rPr lang="en-US" sz="4000" dirty="0"/>
              <a:t>Aircraft Lightning, HIRF, and EMC</a:t>
            </a:r>
          </a:p>
        </p:txBody>
      </p:sp>
      <p:sp>
        <p:nvSpPr>
          <p:cNvPr id="4" name="Slide Number Placeholder 3"/>
          <p:cNvSpPr>
            <a:spLocks noGrp="1"/>
          </p:cNvSpPr>
          <p:nvPr>
            <p:ph type="sldNum" sz="quarter" idx="12"/>
          </p:nvPr>
        </p:nvSpPr>
        <p:spPr/>
        <p:txBody>
          <a:bodyPr/>
          <a:lstStyle/>
          <a:p>
            <a:fld id="{78D3ABA1-EA94-43C0-B992-7CBCC31144F1}" type="slidenum">
              <a:rPr lang="en-US" smtClean="0"/>
              <a:pPr/>
              <a:t>19</a:t>
            </a:fld>
            <a:endParaRPr lang="en-US" dirty="0"/>
          </a:p>
        </p:txBody>
      </p:sp>
    </p:spTree>
    <p:extLst>
      <p:ext uri="{BB962C8B-B14F-4D97-AF65-F5344CB8AC3E}">
        <p14:creationId xmlns:p14="http://schemas.microsoft.com/office/powerpoint/2010/main" val="125398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CSTA Line Up</a:t>
            </a:r>
            <a:endParaRPr lang="en-US" dirty="0"/>
          </a:p>
        </p:txBody>
      </p:sp>
      <p:sp>
        <p:nvSpPr>
          <p:cNvPr id="80899" name="Rectangle 3"/>
          <p:cNvSpPr>
            <a:spLocks noGrp="1" noChangeArrowheads="1"/>
          </p:cNvSpPr>
          <p:nvPr>
            <p:ph idx="1"/>
          </p:nvPr>
        </p:nvSpPr>
        <p:spPr>
          <a:xfrm>
            <a:off x="332510" y="1508125"/>
            <a:ext cx="8526482" cy="4391025"/>
          </a:xfrm>
        </p:spPr>
        <p:txBody>
          <a:bodyPr/>
          <a:lstStyle/>
          <a:p>
            <a:r>
              <a:rPr lang="en-US" dirty="0" smtClean="0"/>
              <a:t>Composites – </a:t>
            </a:r>
            <a:r>
              <a:rPr lang="en-US" b="0" i="1" dirty="0" smtClean="0"/>
              <a:t>Rusty Jones</a:t>
            </a:r>
          </a:p>
          <a:p>
            <a:r>
              <a:rPr lang="en-US" dirty="0" smtClean="0"/>
              <a:t>Crashworthiness – Joseph Pellettiere</a:t>
            </a:r>
          </a:p>
          <a:p>
            <a:r>
              <a:rPr lang="en-US" dirty="0" smtClean="0"/>
              <a:t>Fatigue &amp; Damage Tolerance – Michael Gorelik</a:t>
            </a:r>
          </a:p>
          <a:p>
            <a:r>
              <a:rPr lang="en-US" dirty="0" smtClean="0"/>
              <a:t>Engine System Dynamics – </a:t>
            </a:r>
            <a:r>
              <a:rPr lang="en-US" i="1" dirty="0" smtClean="0">
                <a:solidFill>
                  <a:schemeClr val="bg1">
                    <a:lumMod val="65000"/>
                  </a:schemeClr>
                </a:solidFill>
              </a:rPr>
              <a:t>Chip Queitzsch</a:t>
            </a:r>
          </a:p>
          <a:p>
            <a:r>
              <a:rPr lang="en-US" dirty="0" smtClean="0"/>
              <a:t>Aircraft Fuels – </a:t>
            </a:r>
            <a:r>
              <a:rPr lang="en-US" b="0" i="1" dirty="0" smtClean="0"/>
              <a:t>Mark Rumizen</a:t>
            </a:r>
          </a:p>
          <a:p>
            <a:r>
              <a:rPr lang="en-US" dirty="0" smtClean="0"/>
              <a:t>Electromagnetic Compatibility – </a:t>
            </a:r>
            <a:r>
              <a:rPr lang="en-US" i="1" dirty="0">
                <a:solidFill>
                  <a:schemeClr val="bg1">
                    <a:lumMod val="65000"/>
                  </a:schemeClr>
                </a:solidFill>
              </a:rPr>
              <a:t>Dave Walen</a:t>
            </a:r>
          </a:p>
          <a:p>
            <a:r>
              <a:rPr lang="en-US" dirty="0" smtClean="0"/>
              <a:t>Aircraft Systems &amp; Security – </a:t>
            </a:r>
            <a:r>
              <a:rPr lang="en-US" b="0" i="1" dirty="0" smtClean="0"/>
              <a:t>Peter Skaves</a:t>
            </a:r>
          </a:p>
        </p:txBody>
      </p:sp>
      <p:sp>
        <p:nvSpPr>
          <p:cNvPr id="4" name="Slide Number Placeholder 5"/>
          <p:cNvSpPr>
            <a:spLocks noGrp="1"/>
          </p:cNvSpPr>
          <p:nvPr>
            <p:ph type="sldNum" sz="quarter" idx="12"/>
          </p:nvPr>
        </p:nvSpPr>
        <p:spPr/>
        <p:txBody>
          <a:bodyPr/>
          <a:lstStyle/>
          <a:p>
            <a:fld id="{B3B1794D-CE01-4982-8A1C-98D478D9AB49}" type="slidenum">
              <a:rPr lang="en-US"/>
              <a:pPr/>
              <a:t>2</a:t>
            </a:fld>
            <a:endParaRPr lang="en-US"/>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TextBox 5"/>
          <p:cNvSpPr txBox="1"/>
          <p:nvPr/>
        </p:nvSpPr>
        <p:spPr bwMode="auto">
          <a:xfrm>
            <a:off x="641267" y="5624898"/>
            <a:ext cx="77554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solidFill>
                  <a:schemeClr val="bg1">
                    <a:lumMod val="50000"/>
                  </a:schemeClr>
                </a:solidFill>
              </a:rPr>
              <a:t>Note:  Rusty, Mark, &amp; Peter calling in.  Chip &amp; Dave have charts in package that Mark with walk through.</a:t>
            </a:r>
            <a:endParaRPr lang="en-US" sz="12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ctrTitle"/>
          </p:nvPr>
        </p:nvSpPr>
        <p:spPr>
          <a:xfrm>
            <a:off x="446088" y="312737"/>
            <a:ext cx="4983162" cy="2882407"/>
          </a:xfrm>
        </p:spPr>
        <p:txBody>
          <a:bodyPr/>
          <a:lstStyle/>
          <a:p>
            <a:pPr eaLnBrk="1" hangingPunct="1"/>
            <a:r>
              <a:rPr lang="en-US" sz="3600" dirty="0" smtClean="0"/>
              <a:t>Technology Challenges for Aircraft Electromagnetic Compatibility</a:t>
            </a:r>
          </a:p>
        </p:txBody>
      </p:sp>
      <p:sp>
        <p:nvSpPr>
          <p:cNvPr id="4" name="Text Box 1051"/>
          <p:cNvSpPr txBox="1">
            <a:spLocks noChangeArrowheads="1"/>
          </p:cNvSpPr>
          <p:nvPr/>
        </p:nvSpPr>
        <p:spPr bwMode="auto">
          <a:xfrm>
            <a:off x="427038" y="4497388"/>
            <a:ext cx="49657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spcAft>
                <a:spcPts val="600"/>
              </a:spcAft>
              <a:buFontTx/>
              <a:buNone/>
            </a:pPr>
            <a:r>
              <a:rPr lang="en-US" sz="1600" dirty="0" smtClean="0">
                <a:solidFill>
                  <a:srgbClr val="1D2F68"/>
                </a:solidFill>
                <a:cs typeface="Arial" charset="0"/>
              </a:rPr>
              <a:t>FAA REDAC SAS</a:t>
            </a:r>
            <a:endParaRPr lang="en-US" sz="1600" dirty="0">
              <a:solidFill>
                <a:srgbClr val="1D2F68"/>
              </a:solidFill>
              <a:cs typeface="Arial" charset="0"/>
            </a:endParaRPr>
          </a:p>
          <a:p>
            <a:pPr eaLnBrk="1" hangingPunct="1">
              <a:spcBef>
                <a:spcPct val="0"/>
              </a:spcBef>
              <a:buFontTx/>
              <a:buNone/>
            </a:pPr>
            <a:r>
              <a:rPr lang="en-US" sz="1600" dirty="0">
                <a:solidFill>
                  <a:srgbClr val="1D2F68"/>
                </a:solidFill>
                <a:cs typeface="Arial" charset="0"/>
              </a:rPr>
              <a:t>David B. Walen</a:t>
            </a:r>
          </a:p>
          <a:p>
            <a:pPr eaLnBrk="1" hangingPunct="1">
              <a:spcBef>
                <a:spcPct val="0"/>
              </a:spcBef>
              <a:buFontTx/>
              <a:buNone/>
            </a:pPr>
            <a:r>
              <a:rPr lang="en-US" sz="1600" dirty="0">
                <a:solidFill>
                  <a:srgbClr val="1D2F68"/>
                </a:solidFill>
                <a:cs typeface="Arial" charset="0"/>
              </a:rPr>
              <a:t>Chief Scientific and Technical Advisor – Aircraft EMC</a:t>
            </a:r>
          </a:p>
          <a:p>
            <a:pPr eaLnBrk="1" hangingPunct="1">
              <a:spcBef>
                <a:spcPct val="0"/>
              </a:spcBef>
              <a:buFontTx/>
              <a:buNone/>
            </a:pPr>
            <a:r>
              <a:rPr lang="en-US" sz="1600" dirty="0">
                <a:solidFill>
                  <a:srgbClr val="1D2F68"/>
                </a:solidFill>
                <a:cs typeface="Arial" charset="0"/>
              </a:rPr>
              <a:t>Federal Aviation Administration – Aviation Safety</a:t>
            </a:r>
          </a:p>
          <a:p>
            <a:pPr eaLnBrk="1" hangingPunct="1">
              <a:buFontTx/>
              <a:buNone/>
            </a:pPr>
            <a:r>
              <a:rPr lang="en-US" sz="1600" dirty="0" smtClean="0">
                <a:solidFill>
                  <a:srgbClr val="1D2F68"/>
                </a:solidFill>
                <a:cs typeface="Arial" charset="0"/>
              </a:rPr>
              <a:t>September 11, 2014</a:t>
            </a:r>
            <a:endParaRPr lang="en-US" sz="1600" dirty="0">
              <a:solidFill>
                <a:srgbClr val="1D2F68"/>
              </a:solidFill>
              <a:cs typeface="Arial" charset="0"/>
            </a:endParaRPr>
          </a:p>
        </p:txBody>
      </p:sp>
    </p:spTree>
    <p:extLst>
      <p:ext uri="{BB962C8B-B14F-4D97-AF65-F5344CB8AC3E}">
        <p14:creationId xmlns:p14="http://schemas.microsoft.com/office/powerpoint/2010/main" val="33844566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dirty="0" smtClean="0"/>
              <a:t>Aircraft Technology Trends</a:t>
            </a:r>
          </a:p>
        </p:txBody>
      </p:sp>
      <p:sp>
        <p:nvSpPr>
          <p:cNvPr id="6147" name="Rectangle 3"/>
          <p:cNvSpPr>
            <a:spLocks noGrp="1" noChangeArrowheads="1"/>
          </p:cNvSpPr>
          <p:nvPr>
            <p:ph idx="1"/>
          </p:nvPr>
        </p:nvSpPr>
        <p:spPr>
          <a:xfrm>
            <a:off x="462088" y="963168"/>
            <a:ext cx="8340536" cy="4828032"/>
          </a:xfrm>
        </p:spPr>
        <p:txBody>
          <a:bodyPr/>
          <a:lstStyle/>
          <a:p>
            <a:pPr eaLnBrk="1" hangingPunct="1"/>
            <a:r>
              <a:rPr lang="en-US" dirty="0" smtClean="0"/>
              <a:t>More critical electronic systems</a:t>
            </a:r>
          </a:p>
          <a:p>
            <a:pPr lvl="1"/>
            <a:r>
              <a:rPr lang="en-US" dirty="0" smtClean="0"/>
              <a:t>Replacing conventional mechanical/hydraulic systems</a:t>
            </a:r>
            <a:r>
              <a:rPr lang="en-US" dirty="0"/>
              <a:t> </a:t>
            </a:r>
            <a:r>
              <a:rPr lang="en-US" dirty="0" smtClean="0"/>
              <a:t>across all aircraft types</a:t>
            </a:r>
          </a:p>
          <a:p>
            <a:pPr lvl="1"/>
            <a:r>
              <a:rPr lang="en-US" dirty="0" smtClean="0"/>
              <a:t>Portable avionics, especially for small airplanes</a:t>
            </a:r>
          </a:p>
          <a:p>
            <a:r>
              <a:rPr lang="en-US" dirty="0" smtClean="0"/>
              <a:t>Distributed, modular, integrated aircraft electronic systems</a:t>
            </a:r>
          </a:p>
          <a:p>
            <a:pPr lvl="1"/>
            <a:r>
              <a:rPr lang="en-US" dirty="0" smtClean="0"/>
              <a:t>Hosting multiple functions</a:t>
            </a:r>
          </a:p>
          <a:p>
            <a:pPr lvl="1"/>
            <a:r>
              <a:rPr lang="en-US" dirty="0" smtClean="0"/>
              <a:t>Use commercial electronic components</a:t>
            </a:r>
          </a:p>
          <a:p>
            <a:r>
              <a:rPr lang="en-US" dirty="0" smtClean="0"/>
              <a:t>Shorter electronic system design cycles</a:t>
            </a:r>
          </a:p>
          <a:p>
            <a:r>
              <a:rPr lang="en-US" dirty="0" smtClean="0"/>
              <a:t>Aircraft structures with complex mix of metals and composites</a:t>
            </a:r>
          </a:p>
        </p:txBody>
      </p:sp>
      <p:sp>
        <p:nvSpPr>
          <p:cNvPr id="4" name="Slide Number Placeholder 5"/>
          <p:cNvSpPr>
            <a:spLocks noGrp="1"/>
          </p:cNvSpPr>
          <p:nvPr>
            <p:ph type="sldNum" sz="quarter" idx="12"/>
          </p:nvPr>
        </p:nvSpPr>
        <p:spPr/>
        <p:txBody>
          <a:bodyPr/>
          <a:lstStyle/>
          <a:p>
            <a:pPr>
              <a:defRPr/>
            </a:pPr>
            <a:fld id="{817C7868-A02B-45B5-BCF9-EDA803C36A87}" type="slidenum">
              <a:rPr lang="en-US">
                <a:solidFill>
                  <a:srgbClr val="FFFFFF">
                    <a:lumMod val="65000"/>
                  </a:srgbClr>
                </a:solidFill>
              </a:rPr>
              <a:pPr>
                <a:defRPr/>
              </a:pPr>
              <a:t>21</a:t>
            </a:fld>
            <a:endParaRPr lang="en-US" dirty="0">
              <a:solidFill>
                <a:srgbClr val="FFFFFF">
                  <a:lumMod val="65000"/>
                </a:srgbClr>
              </a:solidFill>
            </a:endParaRPr>
          </a:p>
        </p:txBody>
      </p:sp>
    </p:spTree>
    <p:extLst>
      <p:ext uri="{BB962C8B-B14F-4D97-AF65-F5344CB8AC3E}">
        <p14:creationId xmlns:p14="http://schemas.microsoft.com/office/powerpoint/2010/main" val="2309795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17" y="210376"/>
            <a:ext cx="8472488" cy="911288"/>
          </a:xfrm>
        </p:spPr>
        <p:txBody>
          <a:bodyPr/>
          <a:lstStyle/>
          <a:p>
            <a:r>
              <a:rPr lang="en-US" sz="3600" dirty="0" smtClean="0"/>
              <a:t>Impact on Aircraft Electromagnetic Effects Protection</a:t>
            </a:r>
            <a:endParaRPr lang="en-US" sz="3600" dirty="0"/>
          </a:p>
        </p:txBody>
      </p:sp>
      <p:sp>
        <p:nvSpPr>
          <p:cNvPr id="3" name="Content Placeholder 2"/>
          <p:cNvSpPr>
            <a:spLocks noGrp="1"/>
          </p:cNvSpPr>
          <p:nvPr>
            <p:ph idx="1"/>
          </p:nvPr>
        </p:nvSpPr>
        <p:spPr>
          <a:xfrm>
            <a:off x="483108" y="1300861"/>
            <a:ext cx="8050213" cy="4721987"/>
          </a:xfrm>
        </p:spPr>
        <p:txBody>
          <a:bodyPr/>
          <a:lstStyle/>
          <a:p>
            <a:r>
              <a:rPr lang="en-US" sz="2400" dirty="0" smtClean="0"/>
              <a:t>Laboratory qualification tests on distributed, modular, integrated systems are complex and time-consuming</a:t>
            </a:r>
          </a:p>
          <a:p>
            <a:pPr lvl="1"/>
            <a:r>
              <a:rPr lang="en-US" sz="2000" dirty="0" smtClean="0"/>
              <a:t>Changes to elements of the distributed system can result in system re-test</a:t>
            </a:r>
          </a:p>
          <a:p>
            <a:r>
              <a:rPr lang="en-US" sz="2400" dirty="0" smtClean="0"/>
              <a:t>Distributed systems are exposed to more severe lightning and HIRF environments</a:t>
            </a:r>
          </a:p>
          <a:p>
            <a:pPr lvl="1"/>
            <a:r>
              <a:rPr lang="en-US" sz="2000" dirty="0" smtClean="0"/>
              <a:t>Particularly for aircraft with extensive carbon fiber composite structure</a:t>
            </a:r>
          </a:p>
          <a:p>
            <a:r>
              <a:rPr lang="en-US" sz="2400" dirty="0" smtClean="0"/>
              <a:t>Commercial integrated circuits have increased susceptibility to atmospheric neutrons (single event effects)</a:t>
            </a:r>
            <a:endParaRPr lang="en-US" sz="2400" dirty="0"/>
          </a:p>
        </p:txBody>
      </p:sp>
      <p:sp>
        <p:nvSpPr>
          <p:cNvPr id="4" name="Slide Number Placeholder 3"/>
          <p:cNvSpPr>
            <a:spLocks noGrp="1"/>
          </p:cNvSpPr>
          <p:nvPr>
            <p:ph type="sldNum" sz="quarter" idx="12"/>
          </p:nvPr>
        </p:nvSpPr>
        <p:spPr/>
        <p:txBody>
          <a:bodyPr/>
          <a:lstStyle/>
          <a:p>
            <a:pPr>
              <a:defRPr/>
            </a:pPr>
            <a:fld id="{B27E9171-3CAC-4652-9704-EAF91AFB9586}" type="slidenum">
              <a:rPr lang="en-US">
                <a:solidFill>
                  <a:srgbClr val="FFFFFF">
                    <a:lumMod val="65000"/>
                  </a:srgbClr>
                </a:solidFill>
              </a:rPr>
              <a:pPr>
                <a:defRPr/>
              </a:pPr>
              <a:t>22</a:t>
            </a:fld>
            <a:endParaRPr lang="en-US" dirty="0">
              <a:solidFill>
                <a:srgbClr val="FFFFFF">
                  <a:lumMod val="65000"/>
                </a:srgbClr>
              </a:solidFill>
            </a:endParaRPr>
          </a:p>
        </p:txBody>
      </p:sp>
    </p:spTree>
    <p:extLst>
      <p:ext uri="{BB962C8B-B14F-4D97-AF65-F5344CB8AC3E}">
        <p14:creationId xmlns:p14="http://schemas.microsoft.com/office/powerpoint/2010/main" val="261909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923480"/>
          </a:xfrm>
        </p:spPr>
        <p:txBody>
          <a:bodyPr/>
          <a:lstStyle/>
          <a:p>
            <a:r>
              <a:rPr lang="en-US" sz="3600" dirty="0" smtClean="0"/>
              <a:t>Today’s Aircraft Electromagnetic Protection Approach</a:t>
            </a:r>
            <a:endParaRPr lang="en-US" sz="3600" dirty="0"/>
          </a:p>
        </p:txBody>
      </p:sp>
      <p:sp>
        <p:nvSpPr>
          <p:cNvPr id="3" name="Content Placeholder 2"/>
          <p:cNvSpPr>
            <a:spLocks noGrp="1"/>
          </p:cNvSpPr>
          <p:nvPr>
            <p:ph idx="1"/>
          </p:nvPr>
        </p:nvSpPr>
        <p:spPr/>
        <p:txBody>
          <a:bodyPr/>
          <a:lstStyle/>
          <a:p>
            <a:r>
              <a:rPr lang="en-US" dirty="0" smtClean="0"/>
              <a:t>Qualify aircraft electronic equipment using laboratory bench tests </a:t>
            </a:r>
            <a:r>
              <a:rPr lang="en-US" sz="2400" dirty="0" smtClean="0"/>
              <a:t>(such as RTCA/DO-160)</a:t>
            </a:r>
          </a:p>
          <a:p>
            <a:r>
              <a:rPr lang="en-US" dirty="0" smtClean="0"/>
              <a:t>Install equipment in well-protected aircraft avionics bays</a:t>
            </a:r>
          </a:p>
          <a:p>
            <a:r>
              <a:rPr lang="en-US" dirty="0" smtClean="0"/>
              <a:t>Perform aircraft-level lightning, HIRF, and electromagnetic compatibility tests</a:t>
            </a:r>
          </a:p>
          <a:p>
            <a:pPr lvl="1"/>
            <a:r>
              <a:rPr lang="en-US" dirty="0" smtClean="0"/>
              <a:t>Assumes that the equipment, wiring, and structure configuration is consistent and stable for a particular aircraft model</a:t>
            </a:r>
            <a:endParaRPr lang="en-US" dirty="0"/>
          </a:p>
        </p:txBody>
      </p:sp>
      <p:sp>
        <p:nvSpPr>
          <p:cNvPr id="4" name="Slide Number Placeholder 3"/>
          <p:cNvSpPr>
            <a:spLocks noGrp="1"/>
          </p:cNvSpPr>
          <p:nvPr>
            <p:ph type="sldNum" sz="quarter" idx="12"/>
          </p:nvPr>
        </p:nvSpPr>
        <p:spPr/>
        <p:txBody>
          <a:bodyPr/>
          <a:lstStyle/>
          <a:p>
            <a:pPr>
              <a:defRPr/>
            </a:pPr>
            <a:fld id="{B27E9171-3CAC-4652-9704-EAF91AFB9586}" type="slidenum">
              <a:rPr lang="en-US">
                <a:solidFill>
                  <a:srgbClr val="FFFFFF">
                    <a:lumMod val="65000"/>
                  </a:srgbClr>
                </a:solidFill>
              </a:rPr>
              <a:pPr>
                <a:defRPr/>
              </a:pPr>
              <a:t>23</a:t>
            </a:fld>
            <a:endParaRPr lang="en-US" dirty="0">
              <a:solidFill>
                <a:srgbClr val="FFFFFF">
                  <a:lumMod val="65000"/>
                </a:srgbClr>
              </a:solidFill>
            </a:endParaRPr>
          </a:p>
        </p:txBody>
      </p:sp>
    </p:spTree>
    <p:extLst>
      <p:ext uri="{BB962C8B-B14F-4D97-AF65-F5344CB8AC3E}">
        <p14:creationId xmlns:p14="http://schemas.microsoft.com/office/powerpoint/2010/main" val="3954007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Needs</a:t>
            </a:r>
            <a:endParaRPr lang="en-US" dirty="0"/>
          </a:p>
        </p:txBody>
      </p:sp>
      <p:sp>
        <p:nvSpPr>
          <p:cNvPr id="3" name="Content Placeholder 2"/>
          <p:cNvSpPr>
            <a:spLocks noGrp="1"/>
          </p:cNvSpPr>
          <p:nvPr>
            <p:ph idx="1"/>
          </p:nvPr>
        </p:nvSpPr>
        <p:spPr>
          <a:xfrm>
            <a:off x="495300" y="1097281"/>
            <a:ext cx="8050213" cy="4801870"/>
          </a:xfrm>
        </p:spPr>
        <p:txBody>
          <a:bodyPr/>
          <a:lstStyle/>
          <a:p>
            <a:r>
              <a:rPr lang="en-US" sz="2400" dirty="0" smtClean="0"/>
              <a:t>Develop concepts for electromagnetic qualification tests on individual electronic modules</a:t>
            </a:r>
          </a:p>
          <a:p>
            <a:pPr lvl="1"/>
            <a:r>
              <a:rPr lang="en-US" sz="2000" dirty="0" smtClean="0"/>
              <a:t>Augment existing standards for stand-alone equipment (RTCA/DO-160)</a:t>
            </a:r>
          </a:p>
          <a:p>
            <a:pPr lvl="1"/>
            <a:r>
              <a:rPr lang="en-US" sz="2000" dirty="0" smtClean="0"/>
              <a:t>Characterize environment seen by modules</a:t>
            </a:r>
          </a:p>
          <a:p>
            <a:pPr lvl="1"/>
            <a:r>
              <a:rPr lang="en-US" sz="2000" dirty="0" smtClean="0"/>
              <a:t>Address portable avionics systems</a:t>
            </a:r>
          </a:p>
          <a:p>
            <a:r>
              <a:rPr lang="en-US" sz="2400" dirty="0" smtClean="0"/>
              <a:t>Derive methods to demonstrate that the aircraft and installed systems have appropriate lightning and HIRF immunity before the aircraft is built</a:t>
            </a:r>
          </a:p>
          <a:p>
            <a:pPr lvl="1"/>
            <a:r>
              <a:rPr lang="en-US" sz="2000" dirty="0" smtClean="0"/>
              <a:t>Move the electromagnetic demonstrations earlier in the aircraft development cycle.</a:t>
            </a:r>
          </a:p>
          <a:p>
            <a:r>
              <a:rPr lang="en-US" sz="2400" dirty="0" smtClean="0"/>
              <a:t>Develop aircraft environment definition for atmospheric neutrons (single event effects)</a:t>
            </a:r>
          </a:p>
          <a:p>
            <a:endParaRPr lang="en-US" dirty="0"/>
          </a:p>
        </p:txBody>
      </p:sp>
      <p:sp>
        <p:nvSpPr>
          <p:cNvPr id="4" name="Slide Number Placeholder 3"/>
          <p:cNvSpPr>
            <a:spLocks noGrp="1"/>
          </p:cNvSpPr>
          <p:nvPr>
            <p:ph type="sldNum" sz="quarter" idx="12"/>
          </p:nvPr>
        </p:nvSpPr>
        <p:spPr/>
        <p:txBody>
          <a:bodyPr/>
          <a:lstStyle/>
          <a:p>
            <a:pPr>
              <a:defRPr/>
            </a:pPr>
            <a:fld id="{B27E9171-3CAC-4652-9704-EAF91AFB9586}" type="slidenum">
              <a:rPr lang="en-US">
                <a:solidFill>
                  <a:srgbClr val="FFFFFF">
                    <a:lumMod val="65000"/>
                  </a:srgbClr>
                </a:solidFill>
              </a:rPr>
              <a:pPr>
                <a:defRPr/>
              </a:pPr>
              <a:t>24</a:t>
            </a:fld>
            <a:endParaRPr lang="en-US" dirty="0">
              <a:solidFill>
                <a:srgbClr val="FFFFFF">
                  <a:lumMod val="65000"/>
                </a:srgbClr>
              </a:solidFill>
            </a:endParaRPr>
          </a:p>
        </p:txBody>
      </p:sp>
    </p:spTree>
    <p:extLst>
      <p:ext uri="{BB962C8B-B14F-4D97-AF65-F5344CB8AC3E}">
        <p14:creationId xmlns:p14="http://schemas.microsoft.com/office/powerpoint/2010/main" val="157570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1"/>
          </p:nvPr>
        </p:nvSpPr>
        <p:spPr/>
        <p:txBody>
          <a:bodyPr/>
          <a:lstStyle/>
          <a:p>
            <a:pPr eaLnBrk="1" hangingPunct="1">
              <a:spcBef>
                <a:spcPct val="0"/>
              </a:spcBef>
              <a:buFontTx/>
              <a:buNone/>
            </a:pPr>
            <a:r>
              <a:rPr lang="en-US" sz="1600" smtClean="0"/>
              <a:t>David B. Walen</a:t>
            </a:r>
          </a:p>
          <a:p>
            <a:pPr eaLnBrk="1" hangingPunct="1">
              <a:spcBef>
                <a:spcPct val="0"/>
              </a:spcBef>
              <a:buFontTx/>
              <a:buNone/>
            </a:pPr>
            <a:r>
              <a:rPr lang="en-US" sz="1600" smtClean="0"/>
              <a:t>Chief Scientific and Technical Advisor – Aircraft Electromagnetic Compatibility</a:t>
            </a:r>
          </a:p>
          <a:p>
            <a:pPr eaLnBrk="1" hangingPunct="1">
              <a:spcBef>
                <a:spcPct val="0"/>
              </a:spcBef>
              <a:buFontTx/>
              <a:buNone/>
            </a:pPr>
            <a:r>
              <a:rPr lang="en-US" sz="1600" smtClean="0"/>
              <a:t>Federal Aviation Administration – Aviation Safety</a:t>
            </a:r>
          </a:p>
          <a:p>
            <a:pPr eaLnBrk="1" hangingPunct="1">
              <a:spcBef>
                <a:spcPct val="0"/>
              </a:spcBef>
              <a:buFontTx/>
              <a:buNone/>
            </a:pPr>
            <a:endParaRPr lang="en-US" sz="1600" smtClean="0"/>
          </a:p>
          <a:p>
            <a:pPr eaLnBrk="1" hangingPunct="1">
              <a:spcBef>
                <a:spcPct val="0"/>
              </a:spcBef>
              <a:buFontTx/>
              <a:buNone/>
            </a:pPr>
            <a:r>
              <a:rPr lang="en-US" sz="1600" smtClean="0">
                <a:solidFill>
                  <a:srgbClr val="000000"/>
                </a:solidFill>
              </a:rPr>
              <a:t>Mail:</a:t>
            </a:r>
          </a:p>
          <a:p>
            <a:pPr eaLnBrk="1" hangingPunct="1">
              <a:spcBef>
                <a:spcPct val="0"/>
              </a:spcBef>
              <a:buFontTx/>
              <a:buNone/>
            </a:pPr>
            <a:r>
              <a:rPr lang="en-US" sz="1600" smtClean="0">
                <a:solidFill>
                  <a:srgbClr val="000000"/>
                </a:solidFill>
              </a:rPr>
              <a:t>Federal Aviation Administration ANM-110N</a:t>
            </a:r>
          </a:p>
          <a:p>
            <a:pPr eaLnBrk="1" hangingPunct="1">
              <a:spcBef>
                <a:spcPct val="0"/>
              </a:spcBef>
              <a:buFontTx/>
              <a:buNone/>
            </a:pPr>
            <a:r>
              <a:rPr lang="en-US" sz="1600" smtClean="0">
                <a:solidFill>
                  <a:srgbClr val="000000"/>
                </a:solidFill>
              </a:rPr>
              <a:t>1601 Lind Ave SW</a:t>
            </a:r>
          </a:p>
          <a:p>
            <a:pPr eaLnBrk="1" hangingPunct="1">
              <a:spcBef>
                <a:spcPct val="0"/>
              </a:spcBef>
              <a:buFontTx/>
              <a:buNone/>
            </a:pPr>
            <a:r>
              <a:rPr lang="en-US" sz="1600" smtClean="0">
                <a:solidFill>
                  <a:srgbClr val="000000"/>
                </a:solidFill>
              </a:rPr>
              <a:t>Renton, WA    98057-3356   USA</a:t>
            </a:r>
          </a:p>
          <a:p>
            <a:pPr eaLnBrk="1" hangingPunct="1">
              <a:spcBef>
                <a:spcPct val="0"/>
              </a:spcBef>
              <a:buFontTx/>
              <a:buNone/>
            </a:pPr>
            <a:endParaRPr lang="en-US" sz="1600" smtClean="0">
              <a:solidFill>
                <a:srgbClr val="000000"/>
              </a:solidFill>
            </a:endParaRPr>
          </a:p>
          <a:p>
            <a:pPr eaLnBrk="1" hangingPunct="1">
              <a:spcBef>
                <a:spcPct val="0"/>
              </a:spcBef>
              <a:buFontTx/>
              <a:buNone/>
            </a:pPr>
            <a:r>
              <a:rPr lang="en-US" sz="1600" smtClean="0">
                <a:solidFill>
                  <a:srgbClr val="000000"/>
                </a:solidFill>
              </a:rPr>
              <a:t>Tel:  (425) 917-6586</a:t>
            </a:r>
          </a:p>
          <a:p>
            <a:pPr eaLnBrk="1" hangingPunct="1">
              <a:spcBef>
                <a:spcPct val="0"/>
              </a:spcBef>
              <a:buFontTx/>
              <a:buNone/>
            </a:pPr>
            <a:r>
              <a:rPr lang="en-US" sz="1600" smtClean="0">
                <a:solidFill>
                  <a:srgbClr val="000000"/>
                </a:solidFill>
              </a:rPr>
              <a:t>Fax:  (425) 917-6590</a:t>
            </a:r>
          </a:p>
          <a:p>
            <a:pPr eaLnBrk="1" hangingPunct="1">
              <a:spcBef>
                <a:spcPct val="0"/>
              </a:spcBef>
              <a:buFontTx/>
              <a:buNone/>
            </a:pPr>
            <a:r>
              <a:rPr lang="en-US" sz="1600" smtClean="0">
                <a:solidFill>
                  <a:srgbClr val="000000"/>
                </a:solidFill>
              </a:rPr>
              <a:t>E-mail:  dave.walen@faa.gov</a:t>
            </a:r>
          </a:p>
        </p:txBody>
      </p:sp>
      <p:sp>
        <p:nvSpPr>
          <p:cNvPr id="7171" name="Rectangle 3"/>
          <p:cNvSpPr>
            <a:spLocks noGrp="1" noChangeArrowheads="1"/>
          </p:cNvSpPr>
          <p:nvPr>
            <p:ph type="title"/>
          </p:nvPr>
        </p:nvSpPr>
        <p:spPr/>
        <p:txBody>
          <a:bodyPr/>
          <a:lstStyle/>
          <a:p>
            <a:pPr eaLnBrk="1" hangingPunct="1"/>
            <a:r>
              <a:rPr lang="en-US" dirty="0" smtClean="0"/>
              <a:t>Contact Information for Mr. Walen</a:t>
            </a:r>
          </a:p>
        </p:txBody>
      </p:sp>
      <p:sp>
        <p:nvSpPr>
          <p:cNvPr id="2" name="Slide Number Placeholder 1"/>
          <p:cNvSpPr>
            <a:spLocks noGrp="1"/>
          </p:cNvSpPr>
          <p:nvPr>
            <p:ph type="sldNum" sz="quarter" idx="12"/>
          </p:nvPr>
        </p:nvSpPr>
        <p:spPr/>
        <p:txBody>
          <a:bodyPr/>
          <a:lstStyle/>
          <a:p>
            <a:pPr>
              <a:defRPr/>
            </a:pPr>
            <a:fld id="{B27E9171-3CAC-4652-9704-EAF91AFB9586}" type="slidenum">
              <a:rPr lang="en-US">
                <a:solidFill>
                  <a:srgbClr val="FFFFFF">
                    <a:lumMod val="65000"/>
                  </a:srgbClr>
                </a:solidFill>
              </a:rPr>
              <a:pPr>
                <a:defRPr/>
              </a:pPr>
              <a:t>25</a:t>
            </a:fld>
            <a:endParaRPr lang="en-US" dirty="0">
              <a:solidFill>
                <a:srgbClr val="FFFFFF">
                  <a:lumMod val="65000"/>
                </a:srgbClr>
              </a:solidFill>
            </a:endParaRPr>
          </a:p>
        </p:txBody>
      </p:sp>
    </p:spTree>
    <p:extLst>
      <p:ext uri="{BB962C8B-B14F-4D97-AF65-F5344CB8AC3E}">
        <p14:creationId xmlns:p14="http://schemas.microsoft.com/office/powerpoint/2010/main" val="35781218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Pete Skaves</a:t>
            </a:r>
          </a:p>
          <a:p>
            <a:pPr marL="0" indent="0" algn="ctr">
              <a:buNone/>
            </a:pPr>
            <a:r>
              <a:rPr lang="en-US" sz="4000" dirty="0" smtClean="0"/>
              <a:t>Chief </a:t>
            </a:r>
            <a:r>
              <a:rPr lang="en-US" sz="4000" dirty="0"/>
              <a:t>Scientific </a:t>
            </a:r>
            <a:r>
              <a:rPr lang="en-US" sz="4000" dirty="0" smtClean="0"/>
              <a:t>and </a:t>
            </a:r>
            <a:r>
              <a:rPr lang="en-US" sz="4000" dirty="0"/>
              <a:t>Technical Advisor </a:t>
            </a:r>
            <a:r>
              <a:rPr lang="en-US" sz="4000" dirty="0" smtClean="0"/>
              <a:t>- Advanced </a:t>
            </a:r>
            <a:r>
              <a:rPr lang="en-US" sz="4000" dirty="0"/>
              <a:t>Avionics</a:t>
            </a:r>
          </a:p>
        </p:txBody>
      </p:sp>
      <p:sp>
        <p:nvSpPr>
          <p:cNvPr id="4" name="Slide Number Placeholder 3"/>
          <p:cNvSpPr>
            <a:spLocks noGrp="1"/>
          </p:cNvSpPr>
          <p:nvPr>
            <p:ph type="sldNum" sz="quarter" idx="12"/>
          </p:nvPr>
        </p:nvSpPr>
        <p:spPr/>
        <p:txBody>
          <a:bodyPr/>
          <a:lstStyle/>
          <a:p>
            <a:pPr>
              <a:defRPr/>
            </a:pPr>
            <a:fld id="{B27E9171-3CAC-4652-9704-EAF91AFB9586}" type="slidenum">
              <a:rPr lang="en-US" smtClean="0">
                <a:solidFill>
                  <a:srgbClr val="FFFFFF">
                    <a:lumMod val="65000"/>
                  </a:srgbClr>
                </a:solidFill>
              </a:rPr>
              <a:pPr>
                <a:defRPr/>
              </a:pPr>
              <a:t>26</a:t>
            </a:fld>
            <a:endParaRPr lang="en-US" dirty="0">
              <a:solidFill>
                <a:srgbClr val="FFFFFF">
                  <a:lumMod val="65000"/>
                </a:srgbClr>
              </a:solidFill>
            </a:endParaRPr>
          </a:p>
        </p:txBody>
      </p:sp>
    </p:spTree>
    <p:extLst>
      <p:ext uri="{BB962C8B-B14F-4D97-AF65-F5344CB8AC3E}">
        <p14:creationId xmlns:p14="http://schemas.microsoft.com/office/powerpoint/2010/main" val="184855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fld id="{510109F0-F524-4C6F-A7C4-360CEBAFD20C}" type="slidenum">
              <a:rPr lang="en-US" sz="1400" smtClean="0">
                <a:latin typeface="Times New Roman" pitchFamily="18" charset="0"/>
              </a:rPr>
              <a:pPr algn="ctr" eaLnBrk="1" hangingPunct="1"/>
              <a:t>27</a:t>
            </a:fld>
            <a:endParaRPr lang="en-US" sz="1400" smtClean="0">
              <a:latin typeface="Times New Roman" pitchFamily="18" charset="0"/>
            </a:endParaRPr>
          </a:p>
        </p:txBody>
      </p:sp>
      <p:sp>
        <p:nvSpPr>
          <p:cNvPr id="1433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63794AAA-1581-4D58-AE9B-EC95D82A0CE3}" type="slidenum">
              <a:rPr lang="en-US" sz="1400">
                <a:solidFill>
                  <a:schemeClr val="bg1"/>
                </a:solidFill>
                <a:latin typeface="Times New Roman" pitchFamily="18" charset="0"/>
                <a:ea typeface="MS PGothic" pitchFamily="34" charset="-128"/>
              </a:rPr>
              <a:pPr algn="r" eaLnBrk="1" hangingPunct="1">
                <a:spcBef>
                  <a:spcPct val="0"/>
                </a:spcBef>
                <a:buFontTx/>
                <a:buNone/>
              </a:pPr>
              <a:t>27</a:t>
            </a:fld>
            <a:endParaRPr lang="en-US" sz="1400">
              <a:solidFill>
                <a:schemeClr val="bg1"/>
              </a:solidFill>
              <a:latin typeface="Times New Roman" pitchFamily="18" charset="0"/>
              <a:ea typeface="MS PGothic" pitchFamily="34" charset="-128"/>
            </a:endParaRPr>
          </a:p>
        </p:txBody>
      </p:sp>
      <p:sp>
        <p:nvSpPr>
          <p:cNvPr id="14340" name="Rectangle 2"/>
          <p:cNvSpPr>
            <a:spLocks noGrp="1" noChangeArrowheads="1"/>
          </p:cNvSpPr>
          <p:nvPr>
            <p:ph type="title" idx="4294967295"/>
          </p:nvPr>
        </p:nvSpPr>
        <p:spPr>
          <a:xfrm>
            <a:off x="671513" y="314325"/>
            <a:ext cx="8472487" cy="765175"/>
          </a:xfrm>
        </p:spPr>
        <p:txBody>
          <a:bodyPr/>
          <a:lstStyle/>
          <a:p>
            <a:pPr eaLnBrk="1" hangingPunct="1"/>
            <a:r>
              <a:rPr lang="en-US" smtClean="0"/>
              <a:t>E-enabled Aircraft</a:t>
            </a:r>
            <a:endParaRPr lang="en-US" sz="1800" smtClean="0"/>
          </a:p>
        </p:txBody>
      </p:sp>
      <p:sp>
        <p:nvSpPr>
          <p:cNvPr id="14341" name="Rectangle 3"/>
          <p:cNvSpPr>
            <a:spLocks noGrp="1" noChangeArrowheads="1"/>
          </p:cNvSpPr>
          <p:nvPr>
            <p:ph type="body" idx="4294967295"/>
          </p:nvPr>
        </p:nvSpPr>
        <p:spPr>
          <a:xfrm>
            <a:off x="390525" y="1409700"/>
            <a:ext cx="8358188" cy="4489450"/>
          </a:xfrm>
        </p:spPr>
        <p:txBody>
          <a:bodyPr/>
          <a:lstStyle/>
          <a:p>
            <a:pPr eaLnBrk="1" hangingPunct="1">
              <a:buFont typeface="Wingdings" pitchFamily="2" charset="2"/>
              <a:buChar char="Ø"/>
            </a:pPr>
            <a:r>
              <a:rPr lang="en-US" sz="2400" b="0" smtClean="0"/>
              <a:t>E-enabled Aircraft &amp; Future Directions</a:t>
            </a:r>
          </a:p>
          <a:p>
            <a:pPr lvl="1" eaLnBrk="1" hangingPunct="1">
              <a:buFont typeface="Wingdings" pitchFamily="2" charset="2"/>
              <a:buChar char="ü"/>
            </a:pPr>
            <a:r>
              <a:rPr lang="en-US" sz="2000" smtClean="0"/>
              <a:t>Aircraft operators and manufacturers have identified many potential economic and safety benefits using E-enabled technology and software applications</a:t>
            </a:r>
          </a:p>
          <a:p>
            <a:pPr lvl="1" eaLnBrk="1" hangingPunct="1">
              <a:buFont typeface="Wingdings" pitchFamily="2" charset="2"/>
              <a:buChar char="ü"/>
            </a:pPr>
            <a:r>
              <a:rPr lang="en-US" sz="2000" smtClean="0"/>
              <a:t>There are many E-enabled applications that will require increased aircraft connectivity to non-governmental service providers</a:t>
            </a:r>
          </a:p>
          <a:p>
            <a:pPr lvl="1" eaLnBrk="1" hangingPunct="1">
              <a:buFont typeface="Wingdings" pitchFamily="2" charset="2"/>
              <a:buChar char="ü"/>
            </a:pPr>
            <a:r>
              <a:rPr lang="en-US" sz="2000" smtClean="0"/>
              <a:t>Prior to the availability of E-enabled technologies, legacy aircraft have used federated architectures with limited wired or wireless connectivity to non-governmental service providers</a:t>
            </a:r>
          </a:p>
          <a:p>
            <a:pPr lvl="1" eaLnBrk="1" hangingPunct="1">
              <a:buFont typeface="Wingdings" pitchFamily="2" charset="2"/>
              <a:buChar char="ü"/>
            </a:pPr>
            <a:r>
              <a:rPr lang="en-US" sz="2000" smtClean="0"/>
              <a:t>This is rapidly changing as legacy aircraft are now being modified to add Wi-Fi, Electronic Flight Bags, Field Loadable Software Parts (wired &amp; wireless), real-time aircraft health monitoring and reporting and Passenger Information and Entertainment Systems</a:t>
            </a:r>
          </a:p>
        </p:txBody>
      </p:sp>
    </p:spTree>
    <p:extLst>
      <p:ext uri="{BB962C8B-B14F-4D97-AF65-F5344CB8AC3E}">
        <p14:creationId xmlns:p14="http://schemas.microsoft.com/office/powerpoint/2010/main" val="317882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fld id="{2C8DB47E-538D-474E-A988-0E8608F99657}" type="slidenum">
              <a:rPr lang="en-US" sz="1400" smtClean="0">
                <a:latin typeface="Times New Roman" pitchFamily="18" charset="0"/>
              </a:rPr>
              <a:pPr algn="ctr" eaLnBrk="1" hangingPunct="1"/>
              <a:t>28</a:t>
            </a:fld>
            <a:endParaRPr lang="en-US" sz="1400" smtClean="0">
              <a:latin typeface="Times New Roman" pitchFamily="18" charset="0"/>
            </a:endParaRPr>
          </a:p>
        </p:txBody>
      </p:sp>
      <p:sp>
        <p:nvSpPr>
          <p:cNvPr id="1536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A080A1A3-D7AA-4600-92B5-4E4FDCE15E8B}" type="slidenum">
              <a:rPr lang="en-US" sz="1400">
                <a:solidFill>
                  <a:schemeClr val="bg1"/>
                </a:solidFill>
                <a:latin typeface="Times New Roman" pitchFamily="18" charset="0"/>
                <a:ea typeface="MS PGothic" pitchFamily="34" charset="-128"/>
              </a:rPr>
              <a:pPr algn="r" eaLnBrk="1" hangingPunct="1">
                <a:spcBef>
                  <a:spcPct val="0"/>
                </a:spcBef>
                <a:buFontTx/>
                <a:buNone/>
              </a:pPr>
              <a:t>28</a:t>
            </a:fld>
            <a:endParaRPr lang="en-US" sz="1400">
              <a:solidFill>
                <a:schemeClr val="bg1"/>
              </a:solidFill>
              <a:latin typeface="Times New Roman" pitchFamily="18" charset="0"/>
              <a:ea typeface="MS PGothic" pitchFamily="34" charset="-128"/>
            </a:endParaRPr>
          </a:p>
        </p:txBody>
      </p:sp>
      <p:sp>
        <p:nvSpPr>
          <p:cNvPr id="15364" name="Rectangle 2"/>
          <p:cNvSpPr>
            <a:spLocks noGrp="1" noChangeArrowheads="1"/>
          </p:cNvSpPr>
          <p:nvPr>
            <p:ph type="title" idx="4294967295"/>
          </p:nvPr>
        </p:nvSpPr>
        <p:spPr>
          <a:xfrm>
            <a:off x="671513" y="314325"/>
            <a:ext cx="8472487" cy="765175"/>
          </a:xfrm>
        </p:spPr>
        <p:txBody>
          <a:bodyPr/>
          <a:lstStyle/>
          <a:p>
            <a:pPr algn="ctr" eaLnBrk="1" hangingPunct="1"/>
            <a:r>
              <a:rPr lang="en-US" smtClean="0"/>
              <a:t>Scope – AVS Security</a:t>
            </a:r>
          </a:p>
        </p:txBody>
      </p:sp>
      <p:sp>
        <p:nvSpPr>
          <p:cNvPr id="15365" name="Rectangle 3"/>
          <p:cNvSpPr>
            <a:spLocks noGrp="1" noChangeArrowheads="1"/>
          </p:cNvSpPr>
          <p:nvPr>
            <p:ph type="body" idx="4294967295"/>
          </p:nvPr>
        </p:nvSpPr>
        <p:spPr>
          <a:xfrm>
            <a:off x="495300" y="1217613"/>
            <a:ext cx="8253413" cy="4681537"/>
          </a:xfrm>
        </p:spPr>
        <p:txBody>
          <a:bodyPr/>
          <a:lstStyle/>
          <a:p>
            <a:pPr eaLnBrk="1" hangingPunct="1">
              <a:buFont typeface="Wingdings" pitchFamily="2" charset="2"/>
              <a:buChar char="Ø"/>
            </a:pPr>
            <a:r>
              <a:rPr lang="en-US" sz="2400" b="0" smtClean="0"/>
              <a:t>Recent designs for aircraft systems have included connectivity to “non-governmental services” such as the internet, portable electronic devices, and commercial-off-the-shelf technologies that have not been certified and accredited for secure operations by a government authority</a:t>
            </a:r>
          </a:p>
          <a:p>
            <a:pPr eaLnBrk="1" hangingPunct="1">
              <a:buFont typeface="Wingdings" pitchFamily="2" charset="2"/>
              <a:buChar char="Ø"/>
            </a:pPr>
            <a:r>
              <a:rPr lang="en-US" sz="2400" b="0" smtClean="0"/>
              <a:t>These designs can introduce cyber security vulnerabilities beyond the scope of current airworthiness regulations and traditional systems safety assessment methods typically used to show compliance with the airworthiness requirements located in Title 14 CFR</a:t>
            </a:r>
            <a:endParaRPr lang="en-US" sz="2400" smtClean="0"/>
          </a:p>
        </p:txBody>
      </p:sp>
    </p:spTree>
    <p:extLst>
      <p:ext uri="{BB962C8B-B14F-4D97-AF65-F5344CB8AC3E}">
        <p14:creationId xmlns:p14="http://schemas.microsoft.com/office/powerpoint/2010/main" val="2781200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0"/>
            <a:ext cx="855345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p:cNvSpPr txBox="1">
            <a:spLocks noChangeArrowheads="1"/>
          </p:cNvSpPr>
          <p:nvPr/>
        </p:nvSpPr>
        <p:spPr bwMode="auto">
          <a:xfrm>
            <a:off x="285750" y="5448300"/>
            <a:ext cx="855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800"/>
              <a:t>* RTCA DO-326A / EUROCAE ED-202A, Figure 4-1</a:t>
            </a:r>
          </a:p>
        </p:txBody>
      </p:sp>
      <p:sp>
        <p:nvSpPr>
          <p:cNvPr id="1843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22A88154-91B6-4C13-B63F-C3E2A3944FF8}" type="slidenum">
              <a:rPr lang="en-US" sz="1400" smtClean="0">
                <a:solidFill>
                  <a:schemeClr val="bg1"/>
                </a:solidFill>
                <a:latin typeface="Times New Roman" pitchFamily="18" charset="0"/>
              </a:rPr>
              <a:pPr eaLnBrk="1" hangingPunct="1"/>
              <a:t>29</a:t>
            </a:fld>
            <a:endParaRPr lang="en-US" sz="1400" smtClean="0">
              <a:solidFill>
                <a:schemeClr val="bg1"/>
              </a:solidFill>
              <a:latin typeface="Times New Roman" pitchFamily="18" charset="0"/>
            </a:endParaRPr>
          </a:p>
        </p:txBody>
      </p:sp>
    </p:spTree>
    <p:extLst>
      <p:ext uri="{BB962C8B-B14F-4D97-AF65-F5344CB8AC3E}">
        <p14:creationId xmlns:p14="http://schemas.microsoft.com/office/powerpoint/2010/main" val="467778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Russell J. (Rusty) Jones</a:t>
            </a:r>
          </a:p>
          <a:p>
            <a:pPr marL="0" indent="0" algn="ctr">
              <a:buNone/>
            </a:pPr>
            <a:r>
              <a:rPr lang="en-US" sz="4000" dirty="0"/>
              <a:t>Senior Technical </a:t>
            </a:r>
            <a:r>
              <a:rPr lang="en-US" sz="4000" dirty="0" smtClean="0"/>
              <a:t>Specialist -  </a:t>
            </a:r>
            <a:r>
              <a:rPr lang="en-US" sz="4000" dirty="0"/>
              <a:t>NDI/Composite Maintenance</a:t>
            </a:r>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spTree>
    <p:extLst>
      <p:ext uri="{BB962C8B-B14F-4D97-AF65-F5344CB8AC3E}">
        <p14:creationId xmlns:p14="http://schemas.microsoft.com/office/powerpoint/2010/main" val="380495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fld id="{B889AE5E-F110-42B0-9315-946C7EEED031}" type="slidenum">
              <a:rPr lang="en-US" sz="1400" smtClean="0">
                <a:latin typeface="Times New Roman" pitchFamily="18" charset="0"/>
              </a:rPr>
              <a:pPr algn="ctr" eaLnBrk="1" hangingPunct="1"/>
              <a:t>30</a:t>
            </a:fld>
            <a:endParaRPr lang="en-US" sz="1400" smtClean="0">
              <a:latin typeface="Times New Roman" pitchFamily="18" charset="0"/>
            </a:endParaRPr>
          </a:p>
        </p:txBody>
      </p:sp>
      <p:sp>
        <p:nvSpPr>
          <p:cNvPr id="2355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pPr>
            <a:fld id="{AE8743EB-7534-4F60-973C-52F779EC272D}" type="slidenum">
              <a:rPr lang="en-US" sz="1400">
                <a:solidFill>
                  <a:schemeClr val="bg1"/>
                </a:solidFill>
                <a:latin typeface="Times New Roman" pitchFamily="18" charset="0"/>
                <a:ea typeface="MS PGothic" pitchFamily="34" charset="-128"/>
              </a:rPr>
              <a:pPr algn="r" eaLnBrk="1" hangingPunct="1">
                <a:spcBef>
                  <a:spcPct val="0"/>
                </a:spcBef>
                <a:buFontTx/>
                <a:buNone/>
              </a:pPr>
              <a:t>30</a:t>
            </a:fld>
            <a:endParaRPr lang="en-US" sz="1400">
              <a:solidFill>
                <a:schemeClr val="bg1"/>
              </a:solidFill>
              <a:latin typeface="Times New Roman" pitchFamily="18" charset="0"/>
              <a:ea typeface="MS PGothic" pitchFamily="34" charset="-128"/>
            </a:endParaRPr>
          </a:p>
        </p:txBody>
      </p:sp>
      <p:sp>
        <p:nvSpPr>
          <p:cNvPr id="23556" name="Rectangle 2"/>
          <p:cNvSpPr>
            <a:spLocks noGrp="1" noChangeArrowheads="1"/>
          </p:cNvSpPr>
          <p:nvPr>
            <p:ph type="title" idx="4294967295"/>
          </p:nvPr>
        </p:nvSpPr>
        <p:spPr>
          <a:xfrm>
            <a:off x="269875" y="165100"/>
            <a:ext cx="8628063" cy="660400"/>
          </a:xfrm>
        </p:spPr>
        <p:txBody>
          <a:bodyPr/>
          <a:lstStyle/>
          <a:p>
            <a:pPr algn="ctr" eaLnBrk="1" hangingPunct="1"/>
            <a:r>
              <a:rPr lang="en-US" smtClean="0"/>
              <a:t>FAA AVS Cyber Security Activities</a:t>
            </a:r>
          </a:p>
        </p:txBody>
      </p:sp>
      <p:sp>
        <p:nvSpPr>
          <p:cNvPr id="17413" name="Rectangle 3"/>
          <p:cNvSpPr>
            <a:spLocks noGrp="1" noChangeArrowheads="1"/>
          </p:cNvSpPr>
          <p:nvPr>
            <p:ph type="body" idx="4294967295"/>
          </p:nvPr>
        </p:nvSpPr>
        <p:spPr>
          <a:xfrm>
            <a:off x="417513" y="968375"/>
            <a:ext cx="8358187" cy="5083175"/>
          </a:xfrm>
        </p:spPr>
        <p:txBody>
          <a:bodyPr/>
          <a:lstStyle/>
          <a:p>
            <a:pPr eaLnBrk="1" hangingPunct="1">
              <a:buFont typeface="Wingdings" pitchFamily="2" charset="2"/>
              <a:buChar char="Ø"/>
              <a:defRPr/>
            </a:pPr>
            <a:r>
              <a:rPr lang="en-US" sz="2000" b="0" dirty="0" smtClean="0"/>
              <a:t>Policy Statement:  Establishment of Special Conditions for ASIS (published March 6, 2014)</a:t>
            </a:r>
          </a:p>
          <a:p>
            <a:pPr eaLnBrk="1" hangingPunct="1">
              <a:buFont typeface="Wingdings" pitchFamily="2" charset="2"/>
              <a:buChar char="Ø"/>
              <a:defRPr/>
            </a:pPr>
            <a:r>
              <a:rPr lang="en-US" sz="2000" b="0" dirty="0" smtClean="0"/>
              <a:t>RTCA SC-216 Aeronautical Systems Security</a:t>
            </a:r>
          </a:p>
          <a:p>
            <a:pPr lvl="1" eaLnBrk="1" hangingPunct="1">
              <a:buFont typeface="Wingdings" pitchFamily="2" charset="2"/>
              <a:buChar char="ü"/>
              <a:defRPr/>
            </a:pPr>
            <a:r>
              <a:rPr lang="en-US" sz="1600" dirty="0" smtClean="0"/>
              <a:t>Airworthiness Security Process Specification – Security Risk Management Process (planned for publication in 2014)</a:t>
            </a:r>
          </a:p>
          <a:p>
            <a:pPr lvl="1" eaLnBrk="1" hangingPunct="1">
              <a:buFont typeface="Wingdings" pitchFamily="2" charset="2"/>
              <a:buChar char="ü"/>
              <a:defRPr/>
            </a:pPr>
            <a:r>
              <a:rPr lang="en-US" sz="1600" dirty="0" smtClean="0"/>
              <a:t>Information Security Guidance for Instruction for Continued Airworthiness (planned for publication in 2014)</a:t>
            </a:r>
            <a:endParaRPr lang="en-US" dirty="0" smtClean="0"/>
          </a:p>
          <a:p>
            <a:pPr eaLnBrk="1" hangingPunct="1">
              <a:buFont typeface="Wingdings" pitchFamily="2" charset="2"/>
              <a:buChar char="Ø"/>
              <a:defRPr/>
            </a:pPr>
            <a:r>
              <a:rPr lang="en-US" sz="2000" b="0" dirty="0" smtClean="0"/>
              <a:t>Research and Development Activities</a:t>
            </a:r>
          </a:p>
          <a:p>
            <a:pPr lvl="1" eaLnBrk="1" hangingPunct="1">
              <a:buFont typeface="Wingdings" pitchFamily="2" charset="2"/>
              <a:buChar char="ü"/>
              <a:defRPr/>
            </a:pPr>
            <a:r>
              <a:rPr lang="en-US" sz="1600" dirty="0" smtClean="0"/>
              <a:t>Negotiating collaborative R&amp;D high priority activities with OEMs, Air Force, suppliers, operators, and maintainers</a:t>
            </a:r>
          </a:p>
          <a:p>
            <a:pPr lvl="1" eaLnBrk="1" hangingPunct="1">
              <a:buFont typeface="Wingdings" pitchFamily="2" charset="2"/>
              <a:buChar char="ü"/>
              <a:defRPr/>
            </a:pPr>
            <a:r>
              <a:rPr lang="en-US" sz="1600" dirty="0" smtClean="0"/>
              <a:t>Review of industry standards (existing and in development) and information sharing (e.g., ISAC) a high priority</a:t>
            </a:r>
          </a:p>
          <a:p>
            <a:pPr eaLnBrk="1" hangingPunct="1">
              <a:buFont typeface="Wingdings" pitchFamily="2" charset="2"/>
              <a:buChar char="Ø"/>
              <a:defRPr/>
            </a:pPr>
            <a:r>
              <a:rPr lang="en-US" sz="2000" b="0" dirty="0" smtClean="0"/>
              <a:t>Training</a:t>
            </a:r>
          </a:p>
          <a:p>
            <a:pPr lvl="1" eaLnBrk="1" hangingPunct="1">
              <a:buFont typeface="Wingdings" pitchFamily="2" charset="2"/>
              <a:buChar char="ü"/>
              <a:defRPr/>
            </a:pPr>
            <a:r>
              <a:rPr lang="en-US" sz="1600" dirty="0" smtClean="0"/>
              <a:t>ASIS Policy Statement Training (available in 2014)</a:t>
            </a:r>
          </a:p>
          <a:p>
            <a:pPr lvl="1" eaLnBrk="1" hangingPunct="1">
              <a:buFont typeface="Wingdings" pitchFamily="2" charset="2"/>
              <a:buChar char="ü"/>
              <a:defRPr/>
            </a:pPr>
            <a:r>
              <a:rPr lang="en-US" sz="1600" dirty="0" smtClean="0"/>
              <a:t>DER ASIS Training (started in 2012 – online)</a:t>
            </a:r>
          </a:p>
          <a:p>
            <a:pPr marL="457200" lvl="1" indent="0" eaLnBrk="1" hangingPunct="1">
              <a:buFontTx/>
              <a:buNone/>
              <a:defRPr/>
            </a:pPr>
            <a:endParaRPr lang="en-US" sz="1600" dirty="0" smtClean="0"/>
          </a:p>
          <a:p>
            <a:pPr lvl="1" eaLnBrk="1" hangingPunct="1">
              <a:buFont typeface="Wingdings" pitchFamily="2" charset="2"/>
              <a:buChar char="Ø"/>
              <a:defRPr/>
            </a:pPr>
            <a:endParaRPr lang="en-US" sz="1600" dirty="0" smtClean="0"/>
          </a:p>
        </p:txBody>
      </p:sp>
    </p:spTree>
    <p:extLst>
      <p:ext uri="{BB962C8B-B14F-4D97-AF65-F5344CB8AC3E}">
        <p14:creationId xmlns:p14="http://schemas.microsoft.com/office/powerpoint/2010/main" val="309416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Composites Long Term (Bonding)</a:t>
            </a:r>
            <a:endParaRPr lang="en-US" dirty="0"/>
          </a:p>
        </p:txBody>
      </p:sp>
      <p:sp>
        <p:nvSpPr>
          <p:cNvPr id="3" name="Content Placeholder 2"/>
          <p:cNvSpPr>
            <a:spLocks noGrp="1"/>
          </p:cNvSpPr>
          <p:nvPr>
            <p:ph idx="1"/>
          </p:nvPr>
        </p:nvSpPr>
        <p:spPr/>
        <p:txBody>
          <a:bodyPr/>
          <a:lstStyle/>
          <a:p>
            <a:r>
              <a:rPr lang="en-US" dirty="0"/>
              <a:t>Effects of </a:t>
            </a:r>
            <a:r>
              <a:rPr lang="en-US" dirty="0" err="1"/>
              <a:t>bondline</a:t>
            </a:r>
            <a:r>
              <a:rPr lang="en-US" dirty="0"/>
              <a:t> </a:t>
            </a:r>
            <a:r>
              <a:rPr lang="en-US" dirty="0" smtClean="0"/>
              <a:t>thickness,</a:t>
            </a:r>
          </a:p>
          <a:p>
            <a:r>
              <a:rPr lang="en-US" dirty="0" smtClean="0"/>
              <a:t>Surface </a:t>
            </a:r>
            <a:r>
              <a:rPr lang="en-US" dirty="0"/>
              <a:t>prep, </a:t>
            </a:r>
            <a:endParaRPr lang="en-US" dirty="0" smtClean="0"/>
          </a:p>
          <a:p>
            <a:r>
              <a:rPr lang="en-US" dirty="0" smtClean="0"/>
              <a:t>Ways </a:t>
            </a:r>
            <a:r>
              <a:rPr lang="en-US" dirty="0"/>
              <a:t>to analytically </a:t>
            </a:r>
            <a:r>
              <a:rPr lang="en-US" dirty="0" smtClean="0"/>
              <a:t>model,</a:t>
            </a:r>
          </a:p>
          <a:p>
            <a:r>
              <a:rPr lang="en-US" dirty="0" smtClean="0"/>
              <a:t>Requirements </a:t>
            </a:r>
            <a:r>
              <a:rPr lang="en-US" dirty="0"/>
              <a:t>to certify </a:t>
            </a:r>
            <a:r>
              <a:rPr lang="en-US" dirty="0" smtClean="0"/>
              <a:t>adhesives,</a:t>
            </a:r>
          </a:p>
          <a:p>
            <a:r>
              <a:rPr lang="en-US" dirty="0" smtClean="0"/>
              <a:t>Environmental/age effects,</a:t>
            </a:r>
            <a:endParaRPr lang="en-US" dirty="0"/>
          </a:p>
        </p:txBody>
      </p:sp>
      <p:sp>
        <p:nvSpPr>
          <p:cNvPr id="4" name="Slide Number Placeholder 3"/>
          <p:cNvSpPr>
            <a:spLocks noGrp="1"/>
          </p:cNvSpPr>
          <p:nvPr>
            <p:ph type="sldNum" sz="quarter" idx="10"/>
          </p:nvPr>
        </p:nvSpPr>
        <p:spPr/>
        <p:txBody>
          <a:bodyPr/>
          <a:lstStyle/>
          <a:p>
            <a:pPr>
              <a:defRPr/>
            </a:pPr>
            <a:fld id="{CEF6A3FA-2750-430E-8E03-5E421AFA8941}" type="slidenum">
              <a:rPr lang="en-US" smtClean="0">
                <a:solidFill>
                  <a:srgbClr val="FFFFFF"/>
                </a:solidFill>
              </a:rPr>
              <a:pPr>
                <a:defRPr/>
              </a:pPr>
              <a:t>4</a:t>
            </a:fld>
            <a:endParaRPr lang="en-US" dirty="0">
              <a:solidFill>
                <a:srgbClr val="FFFFFF"/>
              </a:solidFill>
            </a:endParaRPr>
          </a:p>
        </p:txBody>
      </p:sp>
    </p:spTree>
    <p:extLst>
      <p:ext uri="{BB962C8B-B14F-4D97-AF65-F5344CB8AC3E}">
        <p14:creationId xmlns:p14="http://schemas.microsoft.com/office/powerpoint/2010/main" val="358401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rPr>
              <a:t>Inspection Methods and Repairs</a:t>
            </a:r>
            <a:endParaRPr lang="en-US" dirty="0"/>
          </a:p>
        </p:txBody>
      </p:sp>
      <p:sp>
        <p:nvSpPr>
          <p:cNvPr id="3" name="Content Placeholder 2"/>
          <p:cNvSpPr>
            <a:spLocks noGrp="1"/>
          </p:cNvSpPr>
          <p:nvPr>
            <p:ph idx="1"/>
          </p:nvPr>
        </p:nvSpPr>
        <p:spPr/>
        <p:txBody>
          <a:bodyPr/>
          <a:lstStyle/>
          <a:p>
            <a:r>
              <a:rPr lang="en-US" dirty="0"/>
              <a:t>Standardize inspection </a:t>
            </a:r>
            <a:r>
              <a:rPr lang="en-US" dirty="0" smtClean="0"/>
              <a:t>methods, </a:t>
            </a:r>
          </a:p>
          <a:p>
            <a:r>
              <a:rPr lang="en-US" dirty="0" smtClean="0"/>
              <a:t>Methods </a:t>
            </a:r>
            <a:r>
              <a:rPr lang="en-US" dirty="0"/>
              <a:t>that work for multiple part </a:t>
            </a:r>
            <a:r>
              <a:rPr lang="en-US" dirty="0" smtClean="0"/>
              <a:t>thicknesses </a:t>
            </a:r>
            <a:r>
              <a:rPr lang="en-US" dirty="0"/>
              <a:t>/ backing structure / </a:t>
            </a:r>
            <a:r>
              <a:rPr lang="en-US" dirty="0" smtClean="0"/>
              <a:t>core,</a:t>
            </a:r>
          </a:p>
          <a:p>
            <a:endParaRPr lang="en-US" dirty="0" smtClean="0">
              <a:solidFill>
                <a:srgbClr val="FF0000"/>
              </a:solidFill>
            </a:endParaRPr>
          </a:p>
          <a:p>
            <a:r>
              <a:rPr lang="en-US" dirty="0" smtClean="0">
                <a:solidFill>
                  <a:srgbClr val="FF0000"/>
                </a:solidFill>
              </a:rPr>
              <a:t>The </a:t>
            </a:r>
            <a:r>
              <a:rPr lang="en-US" dirty="0">
                <a:solidFill>
                  <a:srgbClr val="FF0000"/>
                </a:solidFill>
              </a:rPr>
              <a:t>holy grail – inspection techniques for </a:t>
            </a:r>
            <a:r>
              <a:rPr lang="en-US" dirty="0" smtClean="0">
                <a:solidFill>
                  <a:srgbClr val="FF0000"/>
                </a:solidFill>
              </a:rPr>
              <a:t>determining bond strength/weak bonds!!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CEF6A3FA-2750-430E-8E03-5E421AFA8941}"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5240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effects</a:t>
            </a:r>
          </a:p>
        </p:txBody>
      </p:sp>
      <p:sp>
        <p:nvSpPr>
          <p:cNvPr id="3" name="Content Placeholder 2"/>
          <p:cNvSpPr>
            <a:spLocks noGrp="1"/>
          </p:cNvSpPr>
          <p:nvPr>
            <p:ph idx="1"/>
          </p:nvPr>
        </p:nvSpPr>
        <p:spPr/>
        <p:txBody>
          <a:bodyPr/>
          <a:lstStyle/>
          <a:p>
            <a:r>
              <a:rPr lang="en-US" dirty="0" smtClean="0"/>
              <a:t>Degradation of </a:t>
            </a:r>
            <a:r>
              <a:rPr lang="en-US" dirty="0"/>
              <a:t>composite materials </a:t>
            </a:r>
            <a:r>
              <a:rPr lang="en-US" dirty="0" smtClean="0"/>
              <a:t>due to age and environment,</a:t>
            </a:r>
          </a:p>
          <a:p>
            <a:r>
              <a:rPr lang="en-US" dirty="0"/>
              <a:t>Moisture </a:t>
            </a:r>
            <a:r>
              <a:rPr lang="en-US" dirty="0" smtClean="0"/>
              <a:t>absorption,</a:t>
            </a:r>
          </a:p>
          <a:p>
            <a:r>
              <a:rPr lang="en-US" dirty="0"/>
              <a:t>Loss of strength or </a:t>
            </a:r>
            <a:r>
              <a:rPr lang="en-US" dirty="0" smtClean="0"/>
              <a:t>stiffness,</a:t>
            </a:r>
          </a:p>
          <a:p>
            <a:r>
              <a:rPr lang="en-US" dirty="0" smtClean="0"/>
              <a:t>Continued exposure to HERF and lightning,</a:t>
            </a:r>
          </a:p>
          <a:p>
            <a:r>
              <a:rPr lang="en-US" dirty="0" smtClean="0"/>
              <a:t>Affect of repairs to parent structure. </a:t>
            </a:r>
            <a:endParaRPr lang="en-US" dirty="0"/>
          </a:p>
        </p:txBody>
      </p:sp>
      <p:sp>
        <p:nvSpPr>
          <p:cNvPr id="4" name="Slide Number Placeholder 3"/>
          <p:cNvSpPr>
            <a:spLocks noGrp="1"/>
          </p:cNvSpPr>
          <p:nvPr>
            <p:ph type="sldNum" sz="quarter" idx="10"/>
          </p:nvPr>
        </p:nvSpPr>
        <p:spPr/>
        <p:txBody>
          <a:bodyPr/>
          <a:lstStyle/>
          <a:p>
            <a:pPr>
              <a:defRPr/>
            </a:pPr>
            <a:fld id="{CEF6A3FA-2750-430E-8E03-5E421AFA8941}" type="slidenum">
              <a:rPr lang="en-US" smtClean="0">
                <a:solidFill>
                  <a:srgbClr val="FFFFFF"/>
                </a:solidFill>
              </a:rPr>
              <a:pPr>
                <a:defRPr/>
              </a:pPr>
              <a:t>6</a:t>
            </a:fld>
            <a:endParaRPr lang="en-US" dirty="0">
              <a:solidFill>
                <a:srgbClr val="FFFFFF"/>
              </a:solidFill>
            </a:endParaRPr>
          </a:p>
        </p:txBody>
      </p:sp>
    </p:spTree>
    <p:extLst>
      <p:ext uri="{BB962C8B-B14F-4D97-AF65-F5344CB8AC3E}">
        <p14:creationId xmlns:p14="http://schemas.microsoft.com/office/powerpoint/2010/main" val="271997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Efficiency</a:t>
            </a:r>
            <a:endParaRPr lang="en-US" dirty="0"/>
          </a:p>
        </p:txBody>
      </p:sp>
      <p:sp>
        <p:nvSpPr>
          <p:cNvPr id="3" name="Content Placeholder 2"/>
          <p:cNvSpPr>
            <a:spLocks noGrp="1"/>
          </p:cNvSpPr>
          <p:nvPr>
            <p:ph idx="1"/>
          </p:nvPr>
        </p:nvSpPr>
        <p:spPr/>
        <p:txBody>
          <a:bodyPr/>
          <a:lstStyle/>
          <a:p>
            <a:r>
              <a:rPr lang="en-US" dirty="0" smtClean="0"/>
              <a:t>Modeling</a:t>
            </a:r>
          </a:p>
          <a:p>
            <a:pPr lvl="1"/>
            <a:r>
              <a:rPr lang="en-US" dirty="0"/>
              <a:t>similar to the NASGRO crack growth models used for </a:t>
            </a:r>
            <a:r>
              <a:rPr lang="en-US" dirty="0" smtClean="0"/>
              <a:t>metals,</a:t>
            </a:r>
          </a:p>
          <a:p>
            <a:pPr lvl="1"/>
            <a:r>
              <a:rPr lang="en-US" dirty="0" smtClean="0"/>
              <a:t>Hybrid material testing,</a:t>
            </a:r>
          </a:p>
          <a:p>
            <a:r>
              <a:rPr lang="en-US" dirty="0" smtClean="0"/>
              <a:t>Fatigue and damage Tolerance Rule,</a:t>
            </a:r>
          </a:p>
          <a:p>
            <a:r>
              <a:rPr lang="en-US" dirty="0" smtClean="0"/>
              <a:t>In-situ inspection during production,</a:t>
            </a:r>
          </a:p>
          <a:p>
            <a:r>
              <a:rPr lang="en-US" dirty="0" smtClean="0"/>
              <a:t>Health </a:t>
            </a:r>
            <a:r>
              <a:rPr lang="en-US" dirty="0"/>
              <a:t>monitoring </a:t>
            </a:r>
            <a:r>
              <a:rPr lang="en-US" dirty="0" smtClean="0"/>
              <a:t>systems, </a:t>
            </a:r>
            <a:endParaRPr lang="en-US" dirty="0"/>
          </a:p>
        </p:txBody>
      </p:sp>
      <p:sp>
        <p:nvSpPr>
          <p:cNvPr id="4" name="Slide Number Placeholder 3"/>
          <p:cNvSpPr>
            <a:spLocks noGrp="1"/>
          </p:cNvSpPr>
          <p:nvPr>
            <p:ph type="sldNum" sz="quarter" idx="10"/>
          </p:nvPr>
        </p:nvSpPr>
        <p:spPr/>
        <p:txBody>
          <a:bodyPr/>
          <a:lstStyle/>
          <a:p>
            <a:pPr>
              <a:defRPr/>
            </a:pPr>
            <a:fld id="{CEF6A3FA-2750-430E-8E03-5E421AFA8941}"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25564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Education</a:t>
            </a:r>
            <a:endParaRPr lang="en-US" dirty="0"/>
          </a:p>
        </p:txBody>
      </p:sp>
      <p:sp>
        <p:nvSpPr>
          <p:cNvPr id="3" name="Content Placeholder 2"/>
          <p:cNvSpPr>
            <a:spLocks noGrp="1"/>
          </p:cNvSpPr>
          <p:nvPr>
            <p:ph idx="1"/>
          </p:nvPr>
        </p:nvSpPr>
        <p:spPr/>
        <p:txBody>
          <a:bodyPr/>
          <a:lstStyle/>
          <a:p>
            <a:r>
              <a:rPr lang="en-US" dirty="0" smtClean="0"/>
              <a:t>Industry concerns over a lack of qualified composite persons,</a:t>
            </a:r>
          </a:p>
          <a:p>
            <a:pPr lvl="1"/>
            <a:r>
              <a:rPr lang="en-US" dirty="0" smtClean="0"/>
              <a:t>Design engineers</a:t>
            </a:r>
          </a:p>
          <a:p>
            <a:pPr lvl="1"/>
            <a:r>
              <a:rPr lang="en-US" dirty="0" smtClean="0"/>
              <a:t>Inspectors</a:t>
            </a:r>
          </a:p>
          <a:p>
            <a:pPr lvl="1"/>
            <a:r>
              <a:rPr lang="en-US" dirty="0" smtClean="0"/>
              <a:t>Repair Technicians </a:t>
            </a:r>
            <a:endParaRPr lang="en-US" dirty="0"/>
          </a:p>
        </p:txBody>
      </p:sp>
      <p:sp>
        <p:nvSpPr>
          <p:cNvPr id="4" name="Slide Number Placeholder 3"/>
          <p:cNvSpPr>
            <a:spLocks noGrp="1"/>
          </p:cNvSpPr>
          <p:nvPr>
            <p:ph type="sldNum" sz="quarter" idx="10"/>
          </p:nvPr>
        </p:nvSpPr>
        <p:spPr/>
        <p:txBody>
          <a:bodyPr/>
          <a:lstStyle/>
          <a:p>
            <a:pPr>
              <a:defRPr/>
            </a:pPr>
            <a:fld id="{CEF6A3FA-2750-430E-8E03-5E421AFA8941}" type="slidenum">
              <a:rPr lang="en-US" smtClean="0">
                <a:solidFill>
                  <a:srgbClr val="FFFFFF"/>
                </a:solidFill>
              </a:rPr>
              <a:pPr>
                <a:defRPr/>
              </a:pPr>
              <a:t>8</a:t>
            </a:fld>
            <a:endParaRPr lang="en-US" dirty="0">
              <a:solidFill>
                <a:srgbClr val="FFFFFF"/>
              </a:solidFill>
            </a:endParaRPr>
          </a:p>
        </p:txBody>
      </p:sp>
    </p:spTree>
    <p:extLst>
      <p:ext uri="{BB962C8B-B14F-4D97-AF65-F5344CB8AC3E}">
        <p14:creationId xmlns:p14="http://schemas.microsoft.com/office/powerpoint/2010/main" val="43815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Joseph Pellettiere</a:t>
            </a:r>
          </a:p>
          <a:p>
            <a:pPr marL="0" indent="0" algn="ctr">
              <a:buNone/>
            </a:pPr>
            <a:r>
              <a:rPr lang="en-US" sz="4000" dirty="0"/>
              <a:t>Chief Scientific and Technical Advisor </a:t>
            </a:r>
            <a:r>
              <a:rPr lang="en-US" sz="4000" dirty="0" smtClean="0"/>
              <a:t>- Crash </a:t>
            </a:r>
            <a:r>
              <a:rPr lang="en-US" sz="4000" dirty="0"/>
              <a:t>Dynamics</a:t>
            </a:r>
          </a:p>
          <a:p>
            <a:pPr marL="0" indent="0">
              <a:buNone/>
            </a:pPr>
            <a:endParaRPr lang="en-US" sz="40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9</a:t>
            </a:fld>
            <a:endParaRPr lang="en-US" dirty="0"/>
          </a:p>
        </p:txBody>
      </p:sp>
    </p:spTree>
    <p:extLst>
      <p:ext uri="{BB962C8B-B14F-4D97-AF65-F5344CB8AC3E}">
        <p14:creationId xmlns:p14="http://schemas.microsoft.com/office/powerpoint/2010/main" val="800185816"/>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alen FAA 2010 - lightning">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73A16D-A7F5-4DF2-8968-9F840CCFECBF}"/>
</file>

<file path=customXml/itemProps2.xml><?xml version="1.0" encoding="utf-8"?>
<ds:datastoreItem xmlns:ds="http://schemas.openxmlformats.org/officeDocument/2006/customXml" ds:itemID="{7245898C-EBD3-4932-A0D2-5AFC3387DEC0}"/>
</file>

<file path=customXml/itemProps3.xml><?xml version="1.0" encoding="utf-8"?>
<ds:datastoreItem xmlns:ds="http://schemas.openxmlformats.org/officeDocument/2006/customXml" ds:itemID="{70341345-76AC-41A1-BD11-F64C77C4A73E}"/>
</file>

<file path=docProps/app.xml><?xml version="1.0" encoding="utf-8"?>
<Properties xmlns="http://schemas.openxmlformats.org/officeDocument/2006/extended-properties" xmlns:vt="http://schemas.openxmlformats.org/officeDocument/2006/docPropsVTypes">
  <Template/>
  <TotalTime>2459</TotalTime>
  <Words>2176</Words>
  <Application>Microsoft Office PowerPoint</Application>
  <PresentationFormat>On-screen Show (4:3)</PresentationFormat>
  <Paragraphs>270</Paragraphs>
  <Slides>30</Slides>
  <Notes>29</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1_Custom Design</vt:lpstr>
      <vt:lpstr>2_Custom Design</vt:lpstr>
      <vt:lpstr>Walen FAA 2010 - lightning</vt:lpstr>
      <vt:lpstr>Perspectives on Future Potential Research</vt:lpstr>
      <vt:lpstr>CSTA Line Up</vt:lpstr>
      <vt:lpstr>PowerPoint Presentation</vt:lpstr>
      <vt:lpstr>Composites Long Term (Bonding)</vt:lpstr>
      <vt:lpstr>Inspection Methods and Repairs</vt:lpstr>
      <vt:lpstr>Aging effects</vt:lpstr>
      <vt:lpstr>Certification Efficiency</vt:lpstr>
      <vt:lpstr>Workforce Education</vt:lpstr>
      <vt:lpstr>PowerPoint Presentation</vt:lpstr>
      <vt:lpstr>Crash Dynamics – Long Term</vt:lpstr>
      <vt:lpstr>Implementation of Single Process</vt:lpstr>
      <vt:lpstr>Long Term ATD’s</vt:lpstr>
      <vt:lpstr>Crash Model Validation</vt:lpstr>
      <vt:lpstr>PowerPoint Presentation</vt:lpstr>
      <vt:lpstr>PowerPoint Presentation</vt:lpstr>
      <vt:lpstr>Propulsion System Challenges</vt:lpstr>
      <vt:lpstr>PowerPoint Presentation</vt:lpstr>
      <vt:lpstr>Aviation Fuels Technology Trends</vt:lpstr>
      <vt:lpstr>PowerPoint Presentation</vt:lpstr>
      <vt:lpstr>Technology Challenges for Aircraft Electromagnetic Compatibility</vt:lpstr>
      <vt:lpstr>Aircraft Technology Trends</vt:lpstr>
      <vt:lpstr>Impact on Aircraft Electromagnetic Effects Protection</vt:lpstr>
      <vt:lpstr>Today’s Aircraft Electromagnetic Protection Approach</vt:lpstr>
      <vt:lpstr>Technology Needs</vt:lpstr>
      <vt:lpstr>Contact Information for Mr. Walen</vt:lpstr>
      <vt:lpstr>PowerPoint Presentation</vt:lpstr>
      <vt:lpstr>E-enabled Aircraft</vt:lpstr>
      <vt:lpstr>Scope – AVS Security</vt:lpstr>
      <vt:lpstr>PowerPoint Presentation</vt:lpstr>
      <vt:lpstr>FAA AVS Cyber Security Activities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MSOrr</cp:lastModifiedBy>
  <cp:revision>144</cp:revision>
  <cp:lastPrinted>2014-09-04T17:26:53Z</cp:lastPrinted>
  <dcterms:created xsi:type="dcterms:W3CDTF">2005-01-28T20:32:53Z</dcterms:created>
  <dcterms:modified xsi:type="dcterms:W3CDTF">2014-09-09T12:59:50Z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