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5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4"/>
  </p:sldMasterIdLst>
  <p:notesMasterIdLst>
    <p:notesMasterId r:id="rId17"/>
  </p:notes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icrosoft YaHei" pitchFamily="34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icrosoft YaHei" pitchFamily="34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icrosoft YaHei" pitchFamily="34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icrosoft YaHei" pitchFamily="34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icrosoft YaHei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pitchFamily="34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0099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81" autoAdjust="0"/>
  </p:normalViewPr>
  <p:slideViewPr>
    <p:cSldViewPr>
      <p:cViewPr varScale="1">
        <p:scale>
          <a:sx n="72" d="100"/>
          <a:sy n="72" d="100"/>
        </p:scale>
        <p:origin x="-125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80454097-2BD6-4F4C-975B-EA06E411E7D0}" type="datetimeFigureOut">
              <a:rPr lang="en-US"/>
              <a:pPr>
                <a:defRPr/>
              </a:pPr>
              <a:t>9/5/2014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0C0A3AA-D368-469C-A667-801FE2DB06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1123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FFFFFF"/>
                </a:solidFill>
                <a:latin typeface="Calibri" pitchFamily="34" charset="0"/>
              </a:rPr>
              <a:t>C:\Ilcewicz\Research\RPD504\SAS2007+\20120321 1455 AdvMatls&amp;StrucSafety.ppt</a:t>
            </a:r>
          </a:p>
        </p:txBody>
      </p:sp>
      <p:sp>
        <p:nvSpPr>
          <p:cNvPr id="15363" name="Rectangle 9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550E6F11-B270-4064-A147-DCCD402264FF}" type="slidenum">
              <a:rPr lang="en-US" altLang="en-US" smtClean="0">
                <a:solidFill>
                  <a:srgbClr val="FFFFFF"/>
                </a:solidFill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5364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3588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5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4988"/>
            <a:ext cx="5029200" cy="12080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Grp="1" noChangeArrowheads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FFFFFF"/>
                </a:solidFill>
                <a:latin typeface="Calibri" pitchFamily="34" charset="0"/>
              </a:rPr>
              <a:t>C:\Ilcewicz\Research\RPD504\SAS2007+\20120321 1455 AdvMatls&amp;StrucSafety.ppt</a:t>
            </a:r>
          </a:p>
        </p:txBody>
      </p:sp>
      <p:sp>
        <p:nvSpPr>
          <p:cNvPr id="24579" name="Rectangle 9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9ACD6A0E-B176-474D-9187-D2185BC7A5D5}" type="slidenum">
              <a:rPr lang="en-US" altLang="en-US" smtClean="0">
                <a:solidFill>
                  <a:srgbClr val="FFFFFF"/>
                </a:solidFill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altLang="en-US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4580" name="Text Box 1"/>
          <p:cNvSpPr txBox="1">
            <a:spLocks noChangeArrowheads="1"/>
          </p:cNvSpPr>
          <p:nvPr/>
        </p:nvSpPr>
        <p:spPr bwMode="auto">
          <a:xfrm>
            <a:off x="0" y="0"/>
            <a:ext cx="2973388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235" tIns="46437" rIns="93235" bIns="46437">
            <a:spAutoFit/>
          </a:bodyPr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750"/>
              </a:spcBef>
              <a:buSzPct val="100000"/>
            </a:pPr>
            <a:r>
              <a:rPr lang="en-US" altLang="en-US" sz="1200">
                <a:solidFill>
                  <a:srgbClr val="000000"/>
                </a:solidFill>
                <a:latin typeface="Times New Roman" pitchFamily="18" charset="0"/>
              </a:rPr>
              <a:t>C:\Ilcewicz\Research\RPD504\SAS2007+\FY2013_SIC presentation_SpringMtg2011r2(3-8-11).ppt</a:t>
            </a:r>
          </a:p>
        </p:txBody>
      </p:sp>
      <p:sp>
        <p:nvSpPr>
          <p:cNvPr id="24581" name="Text Box 2"/>
          <p:cNvSpPr txBox="1">
            <a:spLocks noChangeArrowheads="1"/>
          </p:cNvSpPr>
          <p:nvPr/>
        </p:nvSpPr>
        <p:spPr bwMode="auto">
          <a:xfrm>
            <a:off x="3886200" y="8867775"/>
            <a:ext cx="2973388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235" tIns="46437" rIns="93235" bIns="46437" anchor="b">
            <a:spAutoFit/>
          </a:bodyPr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r" eaLnBrk="1" hangingPunct="1">
              <a:spcBef>
                <a:spcPts val="750"/>
              </a:spcBef>
              <a:buSzPct val="100000"/>
            </a:pPr>
            <a:fld id="{C296BB42-4884-427A-95FA-1A6AD94874D3}" type="slidenum">
              <a:rPr lang="en-US" altLang="en-US" sz="1200">
                <a:solidFill>
                  <a:srgbClr val="000000"/>
                </a:solidFill>
                <a:latin typeface="Times New Roman" pitchFamily="18" charset="0"/>
              </a:rPr>
              <a:pPr algn="r" eaLnBrk="1" hangingPunct="1">
                <a:spcBef>
                  <a:spcPts val="750"/>
                </a:spcBef>
                <a:buSzPct val="100000"/>
              </a:pPr>
              <a:t>10</a:t>
            </a:fld>
            <a:endParaRPr lang="en-US" altLang="en-US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4582" name="Rectangle 3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83" name="Rectangle 4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4988"/>
            <a:ext cx="5029200" cy="1206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ts val="450"/>
              </a:spcBef>
              <a:tabLst>
                <a:tab pos="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3625" algn="l"/>
                <a:tab pos="9142413" algn="l"/>
              </a:tabLst>
            </a:pPr>
            <a:endParaRPr lang="en-US" altLang="en-US" smtClean="0">
              <a:solidFill>
                <a:srgbClr val="000000"/>
              </a:solidFill>
              <a:latin typeface="Times New Roman" pitchFamily="18" charset="0"/>
              <a:ea typeface="Microsoft YaHei" pitchFamily="34" charset="-122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Grp="1" noChangeArrowheads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FFFFFF"/>
                </a:solidFill>
                <a:latin typeface="Calibri" pitchFamily="34" charset="0"/>
              </a:rPr>
              <a:t>C:\Ilcewicz\Research\RPD504\SAS2007+\20120321 1455 AdvMatls&amp;StrucSafety.ppt</a:t>
            </a:r>
          </a:p>
        </p:txBody>
      </p:sp>
      <p:sp>
        <p:nvSpPr>
          <p:cNvPr id="25603" name="Rectangle 9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D4BAA370-32EB-4743-A3CA-166E90CC1F6B}" type="slidenum">
              <a:rPr lang="en-US" altLang="en-US" smtClean="0">
                <a:solidFill>
                  <a:srgbClr val="FFFFFF"/>
                </a:solidFill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altLang="en-US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5604" name="Text Box 1"/>
          <p:cNvSpPr txBox="1">
            <a:spLocks noChangeArrowheads="1"/>
          </p:cNvSpPr>
          <p:nvPr/>
        </p:nvSpPr>
        <p:spPr bwMode="auto">
          <a:xfrm>
            <a:off x="0" y="0"/>
            <a:ext cx="2973388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235" tIns="46437" rIns="93235" bIns="46437">
            <a:spAutoFit/>
          </a:bodyPr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750"/>
              </a:spcBef>
              <a:buSzPct val="100000"/>
            </a:pPr>
            <a:r>
              <a:rPr lang="en-US" altLang="en-US" sz="1200">
                <a:solidFill>
                  <a:srgbClr val="000000"/>
                </a:solidFill>
                <a:latin typeface="Times New Roman" pitchFamily="18" charset="0"/>
              </a:rPr>
              <a:t>C:\Ilcewicz\Research\RPD504\SAS2007+\FY2013_SIC presentation_SpringMtg2011r2(3-8-11).ppt</a:t>
            </a:r>
          </a:p>
        </p:txBody>
      </p:sp>
      <p:sp>
        <p:nvSpPr>
          <p:cNvPr id="25605" name="Text Box 2"/>
          <p:cNvSpPr txBox="1">
            <a:spLocks noChangeArrowheads="1"/>
          </p:cNvSpPr>
          <p:nvPr/>
        </p:nvSpPr>
        <p:spPr bwMode="auto">
          <a:xfrm>
            <a:off x="3886200" y="8867775"/>
            <a:ext cx="2973388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235" tIns="46437" rIns="93235" bIns="46437" anchor="b">
            <a:spAutoFit/>
          </a:bodyPr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r" eaLnBrk="1" hangingPunct="1">
              <a:spcBef>
                <a:spcPts val="750"/>
              </a:spcBef>
              <a:buSzPct val="100000"/>
            </a:pPr>
            <a:fld id="{6876FA07-80B3-46A6-87EB-0B7958754FAF}" type="slidenum">
              <a:rPr lang="en-US" altLang="en-US" sz="1200">
                <a:solidFill>
                  <a:srgbClr val="000000"/>
                </a:solidFill>
                <a:latin typeface="Times New Roman" pitchFamily="18" charset="0"/>
              </a:rPr>
              <a:pPr algn="r" eaLnBrk="1" hangingPunct="1">
                <a:spcBef>
                  <a:spcPts val="750"/>
                </a:spcBef>
                <a:buSzPct val="100000"/>
              </a:pPr>
              <a:t>11</a:t>
            </a:fld>
            <a:endParaRPr lang="en-US" altLang="en-US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5606" name="Rectangle 3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7" name="Rectangle 4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4988"/>
            <a:ext cx="5029200" cy="1206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ts val="450"/>
              </a:spcBef>
              <a:tabLst>
                <a:tab pos="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3625" algn="l"/>
                <a:tab pos="9142413" algn="l"/>
              </a:tabLst>
            </a:pPr>
            <a:endParaRPr lang="en-US" altLang="en-US" smtClean="0">
              <a:solidFill>
                <a:srgbClr val="000000"/>
              </a:solidFill>
              <a:latin typeface="Times New Roman" pitchFamily="18" charset="0"/>
              <a:ea typeface="Microsoft YaHei" pitchFamily="34" charset="-122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Grp="1" noChangeArrowheads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FFFFFF"/>
                </a:solidFill>
                <a:latin typeface="Calibri" pitchFamily="34" charset="0"/>
              </a:rPr>
              <a:t>C:\Ilcewicz\Research\RPD504\SAS2007+\20120321 1455 AdvMatls&amp;StrucSafety.ppt</a:t>
            </a:r>
          </a:p>
        </p:txBody>
      </p:sp>
      <p:sp>
        <p:nvSpPr>
          <p:cNvPr id="26627" name="Rectangle 9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8A89D318-88D6-4530-AD38-4C918B7936CF}" type="slidenum">
              <a:rPr lang="en-US" altLang="en-US" smtClean="0">
                <a:solidFill>
                  <a:srgbClr val="FFFFFF"/>
                </a:solidFill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altLang="en-US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6628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9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4988"/>
            <a:ext cx="5029200" cy="12080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FFFFFF"/>
                </a:solidFill>
                <a:latin typeface="Calibri" pitchFamily="34" charset="0"/>
              </a:rPr>
              <a:t>C:\Ilcewicz\Research\RPD504\SAS2007+\20120321 1455 AdvMatls&amp;StrucSafety.ppt</a:t>
            </a:r>
          </a:p>
        </p:txBody>
      </p:sp>
      <p:sp>
        <p:nvSpPr>
          <p:cNvPr id="16387" name="Rectangle 9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DCD20DCD-5C98-431E-A090-E494AE446F09}" type="slidenum">
              <a:rPr lang="en-US" altLang="en-US" smtClean="0">
                <a:solidFill>
                  <a:srgbClr val="FFFFFF"/>
                </a:solidFill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en-US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6388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3588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9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4988"/>
            <a:ext cx="5029200" cy="12080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FFFFFF"/>
                </a:solidFill>
                <a:latin typeface="Calibri" pitchFamily="34" charset="0"/>
              </a:rPr>
              <a:t>C:\Ilcewicz\Research\RPD504\SAS2007+\20120321 1455 AdvMatls&amp;StrucSafety.ppt</a:t>
            </a:r>
          </a:p>
        </p:txBody>
      </p:sp>
      <p:sp>
        <p:nvSpPr>
          <p:cNvPr id="17411" name="Rectangle 9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6BB67CB7-7B18-41A3-8800-91D675ED0DCF}" type="slidenum">
              <a:rPr lang="en-US" altLang="en-US" smtClean="0">
                <a:solidFill>
                  <a:srgbClr val="FFFFFF"/>
                </a:solidFill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en-US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7412" name="Text Box 1"/>
          <p:cNvSpPr txBox="1">
            <a:spLocks noChangeArrowheads="1"/>
          </p:cNvSpPr>
          <p:nvPr/>
        </p:nvSpPr>
        <p:spPr bwMode="auto">
          <a:xfrm>
            <a:off x="3886200" y="8867775"/>
            <a:ext cx="2973388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240" tIns="46440" rIns="93240" bIns="46440" anchor="b">
            <a:spAutoFit/>
          </a:bodyPr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r" eaLnBrk="1" hangingPunct="1">
              <a:spcBef>
                <a:spcPts val="750"/>
              </a:spcBef>
              <a:buSzPct val="100000"/>
            </a:pPr>
            <a:fld id="{88E12B9C-390E-425B-A2F7-C09FD4B5B8AF}" type="slidenum">
              <a:rPr lang="en-US" altLang="en-US" sz="1200">
                <a:solidFill>
                  <a:srgbClr val="000000"/>
                </a:solidFill>
                <a:latin typeface="Times New Roman" pitchFamily="18" charset="0"/>
              </a:rPr>
              <a:pPr algn="r" eaLnBrk="1" hangingPunct="1">
                <a:spcBef>
                  <a:spcPts val="750"/>
                </a:spcBef>
                <a:buSzPct val="100000"/>
              </a:pPr>
              <a:t>3</a:t>
            </a:fld>
            <a:endParaRPr lang="en-US" altLang="en-US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7413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3588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4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4988"/>
            <a:ext cx="5029200" cy="4508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mtClean="0">
              <a:solidFill>
                <a:srgbClr val="000000"/>
              </a:solidFill>
              <a:latin typeface="Times New Roman" pitchFamily="18" charset="0"/>
              <a:ea typeface="Microsoft YaHei" pitchFamily="34" charset="-12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 noChangeArrowheads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FFFFFF"/>
                </a:solidFill>
                <a:latin typeface="Calibri" pitchFamily="34" charset="0"/>
              </a:rPr>
              <a:t>C:\Ilcewicz\Research\RPD504\SAS2007+\20120321 1455 AdvMatls&amp;StrucSafety.ppt</a:t>
            </a:r>
          </a:p>
        </p:txBody>
      </p:sp>
      <p:sp>
        <p:nvSpPr>
          <p:cNvPr id="18435" name="Rectangle 9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4B642985-C244-464D-971B-CA98CBA6CCF6}" type="slidenum">
              <a:rPr lang="en-US" altLang="en-US" smtClean="0">
                <a:solidFill>
                  <a:srgbClr val="FFFFFF"/>
                </a:solidFill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en-US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8436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3588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7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4988"/>
            <a:ext cx="5029200" cy="12080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Grp="1" noChangeArrowheads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FFFFFF"/>
                </a:solidFill>
                <a:latin typeface="Calibri" pitchFamily="34" charset="0"/>
              </a:rPr>
              <a:t>C:\Ilcewicz\Research\RPD504\SAS2007+\20120321 1455 AdvMatls&amp;StrucSafety.ppt</a:t>
            </a:r>
          </a:p>
        </p:txBody>
      </p:sp>
      <p:sp>
        <p:nvSpPr>
          <p:cNvPr id="19459" name="Rectangle 9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C22D586D-21DE-4F60-BAF2-C8C43C7786CB}" type="slidenum">
              <a:rPr lang="en-US" altLang="en-US" smtClean="0">
                <a:solidFill>
                  <a:srgbClr val="FFFFFF"/>
                </a:solidFill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en-US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9460" name="Text Box 1"/>
          <p:cNvSpPr txBox="1">
            <a:spLocks noChangeArrowheads="1"/>
          </p:cNvSpPr>
          <p:nvPr/>
        </p:nvSpPr>
        <p:spPr bwMode="auto">
          <a:xfrm>
            <a:off x="0" y="0"/>
            <a:ext cx="2973388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240" tIns="46440" rIns="93240" bIns="46440">
            <a:spAutoFit/>
          </a:bodyPr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750"/>
              </a:spcBef>
              <a:buSzPct val="100000"/>
            </a:pPr>
            <a:r>
              <a:rPr lang="en-US" altLang="en-US" sz="1200">
                <a:solidFill>
                  <a:srgbClr val="000000"/>
                </a:solidFill>
                <a:latin typeface="Times New Roman" pitchFamily="18" charset="0"/>
              </a:rPr>
              <a:t>C:\Ilcewicz\Research\RPD504\SAS2007+\FY2013_SIC presentation_SpringMtg2011r2(3-8-11).ppt</a:t>
            </a:r>
          </a:p>
        </p:txBody>
      </p:sp>
      <p:sp>
        <p:nvSpPr>
          <p:cNvPr id="19461" name="Text Box 2"/>
          <p:cNvSpPr txBox="1">
            <a:spLocks noChangeArrowheads="1"/>
          </p:cNvSpPr>
          <p:nvPr/>
        </p:nvSpPr>
        <p:spPr bwMode="auto">
          <a:xfrm>
            <a:off x="3886200" y="8867775"/>
            <a:ext cx="2973388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240" tIns="46440" rIns="93240" bIns="46440" anchor="b">
            <a:spAutoFit/>
          </a:bodyPr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r" eaLnBrk="1" hangingPunct="1">
              <a:spcBef>
                <a:spcPts val="750"/>
              </a:spcBef>
              <a:buSzPct val="100000"/>
            </a:pPr>
            <a:fld id="{8731F894-F067-4C29-AC5D-81BD406BC107}" type="slidenum">
              <a:rPr lang="en-US" altLang="en-US" sz="1200">
                <a:solidFill>
                  <a:srgbClr val="000000"/>
                </a:solidFill>
                <a:latin typeface="Times New Roman" pitchFamily="18" charset="0"/>
              </a:rPr>
              <a:pPr algn="r" eaLnBrk="1" hangingPunct="1">
                <a:spcBef>
                  <a:spcPts val="750"/>
                </a:spcBef>
                <a:buSzPct val="100000"/>
              </a:pPr>
              <a:t>5</a:t>
            </a:fld>
            <a:endParaRPr lang="en-US" altLang="en-US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462" name="Rectangle 3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3588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3" name="Rectangle 4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4988"/>
            <a:ext cx="5029200" cy="1206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mtClean="0">
              <a:solidFill>
                <a:srgbClr val="000000"/>
              </a:solidFill>
              <a:latin typeface="Times New Roman" pitchFamily="18" charset="0"/>
              <a:ea typeface="Microsoft YaHei" pitchFamily="34" charset="-122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FFFFFF"/>
                </a:solidFill>
                <a:latin typeface="Calibri" pitchFamily="34" charset="0"/>
              </a:rPr>
              <a:t>C:\Ilcewicz\Research\RPD504\SAS2007+\20120321 1455 AdvMatls&amp;StrucSafety.ppt</a:t>
            </a:r>
          </a:p>
        </p:txBody>
      </p:sp>
      <p:sp>
        <p:nvSpPr>
          <p:cNvPr id="20483" name="Rectangle 9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010F1E7F-22A3-4BB1-ADBC-D5B820AED607}" type="slidenum">
              <a:rPr lang="en-US" altLang="en-US" smtClean="0">
                <a:solidFill>
                  <a:srgbClr val="FFFFFF"/>
                </a:solidFill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en-US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484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3588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5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4988"/>
            <a:ext cx="5029200" cy="12080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Grp="1" noChangeArrowheads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FFFFFF"/>
                </a:solidFill>
                <a:latin typeface="Calibri" pitchFamily="34" charset="0"/>
              </a:rPr>
              <a:t>C:\Ilcewicz\Research\RPD504\SAS2007+\20120321 1455 AdvMatls&amp;StrucSafety.ppt</a:t>
            </a:r>
          </a:p>
        </p:txBody>
      </p:sp>
      <p:sp>
        <p:nvSpPr>
          <p:cNvPr id="21507" name="Rectangle 9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5B75E9CE-1683-457D-AC4C-7AEDFBC44FD7}" type="slidenum">
              <a:rPr lang="en-US" altLang="en-US" smtClean="0">
                <a:solidFill>
                  <a:srgbClr val="FFFFFF"/>
                </a:solidFill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en-US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1508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9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4988"/>
            <a:ext cx="5029200" cy="12080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Grp="1" noChangeArrowheads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FFFFFF"/>
                </a:solidFill>
                <a:latin typeface="Calibri" pitchFamily="34" charset="0"/>
              </a:rPr>
              <a:t>C:\Ilcewicz\Research\RPD504\SAS2007+\20120321 1455 AdvMatls&amp;StrucSafety.ppt</a:t>
            </a:r>
          </a:p>
        </p:txBody>
      </p:sp>
      <p:sp>
        <p:nvSpPr>
          <p:cNvPr id="22531" name="Rectangle 9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DFA73217-7CAD-4253-88E1-5EC0E7FBDB60}" type="slidenum">
              <a:rPr lang="en-US" altLang="en-US" smtClean="0">
                <a:solidFill>
                  <a:srgbClr val="FFFFFF"/>
                </a:solidFill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en-US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2532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3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4988"/>
            <a:ext cx="5029200" cy="12080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/>
          <p:cNvSpPr>
            <a:spLocks noGrp="1" noChangeArrowheads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FFFFFF"/>
                </a:solidFill>
                <a:latin typeface="Calibri" pitchFamily="34" charset="0"/>
              </a:rPr>
              <a:t>C:\Ilcewicz\Research\RPD504\SAS2007+\20120321 1455 AdvMatls&amp;StrucSafety.ppt</a:t>
            </a:r>
          </a:p>
        </p:txBody>
      </p:sp>
      <p:sp>
        <p:nvSpPr>
          <p:cNvPr id="23555" name="Rectangle 9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97122578-A36A-42DE-BFA0-50024C8BF02E}" type="slidenum">
              <a:rPr lang="en-US" altLang="en-US" smtClean="0">
                <a:solidFill>
                  <a:srgbClr val="FFFFFF"/>
                </a:solidFill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altLang="en-US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3556" name="Text Box 1"/>
          <p:cNvSpPr txBox="1">
            <a:spLocks noChangeArrowheads="1"/>
          </p:cNvSpPr>
          <p:nvPr/>
        </p:nvSpPr>
        <p:spPr bwMode="auto">
          <a:xfrm>
            <a:off x="3886200" y="8867775"/>
            <a:ext cx="2973388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235" tIns="46437" rIns="93235" bIns="46437" anchor="b">
            <a:spAutoFit/>
          </a:bodyPr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r" eaLnBrk="1" hangingPunct="1">
              <a:spcBef>
                <a:spcPts val="750"/>
              </a:spcBef>
              <a:buSzPct val="100000"/>
            </a:pPr>
            <a:fld id="{AB332903-8F89-46D3-9CE7-57F4A3C0435C}" type="slidenum">
              <a:rPr lang="en-US" altLang="en-US" sz="1200">
                <a:solidFill>
                  <a:srgbClr val="000000"/>
                </a:solidFill>
                <a:latin typeface="Times New Roman" pitchFamily="18" charset="0"/>
              </a:rPr>
              <a:pPr algn="r" eaLnBrk="1" hangingPunct="1">
                <a:spcBef>
                  <a:spcPts val="750"/>
                </a:spcBef>
                <a:buSzPct val="100000"/>
              </a:pPr>
              <a:t>9</a:t>
            </a:fld>
            <a:endParaRPr lang="en-US" altLang="en-US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3557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8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4988"/>
            <a:ext cx="5029200" cy="4508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ts val="450"/>
              </a:spcBef>
              <a:tabLst>
                <a:tab pos="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3625" algn="l"/>
                <a:tab pos="9142413" algn="l"/>
              </a:tabLst>
            </a:pPr>
            <a:endParaRPr lang="en-US" altLang="en-US" smtClean="0">
              <a:solidFill>
                <a:srgbClr val="000000"/>
              </a:solidFill>
              <a:latin typeface="Times New Roman" pitchFamily="18" charset="0"/>
              <a:ea typeface="Microsoft YaHei" pitchFamily="34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1E1ED-80D1-4BEA-A1A7-871BE82CA5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046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293688"/>
            <a:ext cx="8467725" cy="7016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95300" y="1508125"/>
            <a:ext cx="8045450" cy="43862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2B448-33DF-4068-ABD1-C45EC887DD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863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6035675"/>
            <a:ext cx="9144000" cy="815975"/>
          </a:xfrm>
          <a:prstGeom prst="rect">
            <a:avLst/>
          </a:prstGeom>
          <a:solidFill>
            <a:srgbClr val="1D2F68"/>
          </a:solidFill>
          <a:ln w="9525">
            <a:solidFill>
              <a:srgbClr val="1D2F6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2400">
              <a:solidFill>
                <a:srgbClr val="000000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344488"/>
            <a:ext cx="84724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508125"/>
            <a:ext cx="8050213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grpSp>
        <p:nvGrpSpPr>
          <p:cNvPr id="1029" name="Group 5"/>
          <p:cNvGrpSpPr>
            <a:grpSpLocks/>
          </p:cNvGrpSpPr>
          <p:nvPr/>
        </p:nvGrpSpPr>
        <p:grpSpPr bwMode="auto">
          <a:xfrm>
            <a:off x="5708650" y="6124575"/>
            <a:ext cx="2047875" cy="661988"/>
            <a:chOff x="3596" y="3858"/>
            <a:chExt cx="1290" cy="417"/>
          </a:xfrm>
        </p:grpSpPr>
        <p:pic>
          <p:nvPicPr>
            <p:cNvPr id="1031" name="Picture 6" descr="NEW FAA LOGO"/>
            <p:cNvPicPr>
              <a:picLocks noChangeAspect="1" noChangeArrowheads="1"/>
            </p:cNvPicPr>
            <p:nvPr userDrawn="1"/>
          </p:nvPicPr>
          <p:blipFill>
            <a:blip r:embed="rId4">
              <a:clrChange>
                <a:clrFrom>
                  <a:srgbClr val="DF1F06"/>
                </a:clrFrom>
                <a:clrTo>
                  <a:srgbClr val="DF1F0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333" t="3734" r="14973" b="4564"/>
            <a:stretch>
              <a:fillRect/>
            </a:stretch>
          </p:blipFill>
          <p:spPr bwMode="auto">
            <a:xfrm>
              <a:off x="3596" y="3858"/>
              <a:ext cx="416" cy="4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2" name="Text Box 7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863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85000"/>
                </a:lnSpc>
                <a:defRPr/>
              </a:pPr>
              <a:r>
                <a:rPr lang="en-US" sz="1200" b="1" dirty="0" smtClean="0">
                  <a:solidFill>
                    <a:srgbClr val="FFFFFF"/>
                  </a:solidFill>
                  <a:ea typeface="Microsoft YaHei" charset="-122"/>
                </a:rPr>
                <a:t>Federal Aviation</a:t>
              </a:r>
            </a:p>
            <a:p>
              <a:pPr eaLnBrk="1" hangingPunct="1">
                <a:lnSpc>
                  <a:spcPct val="85000"/>
                </a:lnSpc>
                <a:defRPr/>
              </a:pPr>
              <a:r>
                <a:rPr lang="en-US" sz="1200" b="1" dirty="0" smtClean="0">
                  <a:solidFill>
                    <a:srgbClr val="FFFFFF"/>
                  </a:solidFill>
                  <a:ea typeface="Microsoft YaHei" charset="-122"/>
                </a:rPr>
                <a:t>Administration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ea typeface="Microsoft YaHei" charset="-122"/>
              </a:defRPr>
            </a:lvl1pPr>
          </a:lstStyle>
          <a:p>
            <a:pPr>
              <a:defRPr/>
            </a:pPr>
            <a:fld id="{B7E682C3-ECD5-4C99-BEBD-DC39E66F38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Microsoft_Excel_97-2003_Worksheet1.xls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1.emf"/><Relationship Id="rId5" Type="http://schemas.openxmlformats.org/officeDocument/2006/relationships/oleObject" Target="../embeddings/Microsoft_Excel_97-2003_Worksheet9.xls"/><Relationship Id="rId4" Type="http://schemas.openxmlformats.org/officeDocument/2006/relationships/oleObject" Target="../embeddings/oleObject9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2.emf"/><Relationship Id="rId5" Type="http://schemas.openxmlformats.org/officeDocument/2006/relationships/oleObject" Target="../embeddings/Microsoft_Excel_97-2003_Worksheet10.xls"/><Relationship Id="rId4" Type="http://schemas.openxmlformats.org/officeDocument/2006/relationships/oleObject" Target="../embeddings/oleObject10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oleObject" Target="../embeddings/Microsoft_Excel_97-2003_Worksheet2.xls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emf"/><Relationship Id="rId5" Type="http://schemas.openxmlformats.org/officeDocument/2006/relationships/oleObject" Target="../embeddings/Microsoft_Excel_97-2003_Worksheet3.xls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emf"/><Relationship Id="rId5" Type="http://schemas.openxmlformats.org/officeDocument/2006/relationships/oleObject" Target="../embeddings/Microsoft_Excel_97-2003_Worksheet4.xls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6.emf"/><Relationship Id="rId5" Type="http://schemas.openxmlformats.org/officeDocument/2006/relationships/oleObject" Target="../embeddings/Microsoft_Excel_97-2003_Worksheet5.xls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8.emf"/><Relationship Id="rId5" Type="http://schemas.openxmlformats.org/officeDocument/2006/relationships/oleObject" Target="../embeddings/Microsoft_Excel_97-2003_Worksheet6.xls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9.emf"/><Relationship Id="rId5" Type="http://schemas.openxmlformats.org/officeDocument/2006/relationships/oleObject" Target="../embeddings/Microsoft_Excel_97-2003_Worksheet7.xls"/><Relationship Id="rId4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0.emf"/><Relationship Id="rId5" Type="http://schemas.openxmlformats.org/officeDocument/2006/relationships/oleObject" Target="../embeddings/Microsoft_Excel_97-2003_Worksheet8.xls"/><Relationship Id="rId4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0" y="0"/>
            <a:ext cx="8839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en-US" altLang="en-US" sz="3600" b="1">
                <a:solidFill>
                  <a:srgbClr val="1D2F68"/>
                </a:solidFill>
              </a:rPr>
              <a:t>FY14 Requirements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28600" y="3524250"/>
            <a:ext cx="41148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450"/>
              </a:spcBef>
              <a:buSzPct val="100000"/>
            </a:pPr>
            <a:r>
              <a:rPr lang="en-US" altLang="en-US" b="1" u="sng">
                <a:solidFill>
                  <a:srgbClr val="000000"/>
                </a:solidFill>
                <a:latin typeface="Times New Roman" pitchFamily="18" charset="0"/>
              </a:rPr>
              <a:t>Outputs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4724400" y="914400"/>
            <a:ext cx="3886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450"/>
              </a:spcBef>
              <a:buSzPct val="100000"/>
            </a:pPr>
            <a:r>
              <a:rPr lang="en-US" altLang="en-US" b="1" u="sng">
                <a:solidFill>
                  <a:srgbClr val="000000"/>
                </a:solidFill>
                <a:latin typeface="Times New Roman" pitchFamily="18" charset="0"/>
              </a:rPr>
              <a:t>Outcome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52400" y="914400"/>
            <a:ext cx="4572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450"/>
              </a:spcBef>
              <a:buSzPct val="100000"/>
            </a:pPr>
            <a:r>
              <a:rPr lang="en-US" altLang="en-US" b="1" u="sng">
                <a:solidFill>
                  <a:srgbClr val="000000"/>
                </a:solidFill>
                <a:latin typeface="Times New Roman" pitchFamily="18" charset="0"/>
              </a:rPr>
              <a:t>Research Requirement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4800600" y="3571875"/>
            <a:ext cx="40386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450"/>
              </a:spcBef>
              <a:buSzPct val="100000"/>
            </a:pPr>
            <a:r>
              <a:rPr lang="en-US" altLang="en-US" b="1" u="sng">
                <a:solidFill>
                  <a:srgbClr val="000000"/>
                </a:solidFill>
                <a:latin typeface="Times New Roman" pitchFamily="18" charset="0"/>
              </a:rPr>
              <a:t>Funding Requirements</a:t>
            </a:r>
            <a:r>
              <a:rPr lang="en-US" altLang="en-US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>
            <a:off x="4495800" y="1371600"/>
            <a:ext cx="1588" cy="46482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>
            <a:off x="0" y="3556000"/>
            <a:ext cx="91440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4572000" y="1524000"/>
            <a:ext cx="2460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24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304800" y="1485900"/>
            <a:ext cx="4160838" cy="193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223838" indent="-223838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685800" indent="-223838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Study the effects of critical defects and service damage on representative composite airframe structure.</a:t>
            </a:r>
          </a:p>
          <a:p>
            <a:pPr lvl="1"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Symbol" pitchFamily="18" charset="2"/>
              <a:buChar char=""/>
            </a:pPr>
            <a:r>
              <a:rPr lang="en-US" altLang="en-US" sz="1000">
                <a:solidFill>
                  <a:srgbClr val="000000"/>
                </a:solidFill>
              </a:rPr>
              <a:t>Potential sources of impact damage, sandwich disbonding, fluid ingression, and heat-induced damage.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Damage tolerance design principles and related maintenance practices used by the industry have not been standardized for many damage threats</a:t>
            </a:r>
          </a:p>
          <a:p>
            <a:pPr lvl="1"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Symbol" pitchFamily="18" charset="2"/>
              <a:buChar char=""/>
            </a:pPr>
            <a:r>
              <a:rPr lang="en-US" altLang="en-US" sz="1000">
                <a:solidFill>
                  <a:srgbClr val="000000"/>
                </a:solidFill>
              </a:rPr>
              <a:t>Evaluate industry design criteria and certification test &amp; analysis protocol for critical damage threats.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Identification of emerging risks (e.g. service vehicle collisions)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Enabling insertion of new composite technologies.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Wingdings" pitchFamily="2" charset="2"/>
              <a:buChar char="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Sponsor Points of Contact: Dr. Larry Ilcewicz and Mark S. Orr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Wingdings" pitchFamily="2" charset="2"/>
              <a:buChar char="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Performer Points of Contact: Curtis Davies </a:t>
            </a:r>
          </a:p>
        </p:txBody>
      </p:sp>
      <p:graphicFrame>
        <p:nvGraphicFramePr>
          <p:cNvPr id="2059" name="Object 11"/>
          <p:cNvGraphicFramePr>
            <a:graphicFrameLocks noChangeAspect="1"/>
          </p:cNvGraphicFramePr>
          <p:nvPr/>
        </p:nvGraphicFramePr>
        <p:xfrm>
          <a:off x="5246688" y="4954588"/>
          <a:ext cx="2373312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Worksheet" r:id="rId5" imgW="2162144" imgH="409643" progId="Excel.Sheet.8">
                  <p:embed/>
                </p:oleObj>
              </mc:Choice>
              <mc:Fallback>
                <p:oleObj name="Worksheet" r:id="rId5" imgW="2162144" imgH="409643" progId="Excel.Shee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6688" y="4954588"/>
                        <a:ext cx="2373312" cy="52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141288" y="3841750"/>
            <a:ext cx="4278312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" tIns="46800" rIns="45720" bIns="46800">
            <a:spAutoFit/>
          </a:bodyPr>
          <a:lstStyle>
            <a:lvl1pPr marL="223838" indent="-223838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685800" indent="-223838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Damage tolerance evaluations for composite structure currently in service and near-term applications</a:t>
            </a:r>
          </a:p>
          <a:p>
            <a:pPr lvl="1"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Symbol" pitchFamily="18" charset="2"/>
              <a:buChar char=""/>
            </a:pPr>
            <a:r>
              <a:rPr lang="en-US" altLang="en-US" sz="1000">
                <a:solidFill>
                  <a:srgbClr val="000000"/>
                </a:solidFill>
              </a:rPr>
              <a:t>Identify critical damage and evaluate structural analysis &amp; test protocol for sandwich &amp; skin-stiffened designs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Bound threats and risks from severe blunt impact (e.g., service vehicle collisions), including key parameters affecting damage severity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Sandwich panel degradation mechanisms due to disbond growth, fluid ingression and freeze/thaw failures</a:t>
            </a:r>
          </a:p>
          <a:p>
            <a:pPr lvl="1"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Symbol" pitchFamily="18" charset="2"/>
              <a:buChar char=""/>
            </a:pPr>
            <a:r>
              <a:rPr lang="en-US" altLang="en-US" sz="1000">
                <a:solidFill>
                  <a:srgbClr val="000000"/>
                </a:solidFill>
              </a:rPr>
              <a:t>Quantify growth rates and the effects on residual strength, stiffness and flutter</a:t>
            </a:r>
          </a:p>
          <a:p>
            <a:pPr lvl="1"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Symbol" pitchFamily="18" charset="2"/>
              <a:buChar char=""/>
            </a:pPr>
            <a:r>
              <a:rPr lang="en-US" altLang="en-US" sz="1000">
                <a:solidFill>
                  <a:srgbClr val="000000"/>
                </a:solidFill>
              </a:rPr>
              <a:t>Create test standards for the mechanics of sandwich disbond growth characterization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Effect of fasteners in arresting mode I &amp; II delamination and disbonds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Related safety awareness course developments</a:t>
            </a: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4738688" y="1323975"/>
            <a:ext cx="4164012" cy="2097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223838" indent="-223838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685800" indent="-223838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Research helps study critical composite damage threats, evaluate industry practices &amp; standardize as appropriate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Key outcomes include regulatory guidance, industry standards, workshops and related course content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New composite damage tolerance standards &amp; guidance</a:t>
            </a:r>
          </a:p>
          <a:p>
            <a:pPr lvl="1"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Symbol" pitchFamily="18" charset="2"/>
              <a:buChar char=""/>
            </a:pPr>
            <a:r>
              <a:rPr lang="en-US" altLang="en-US" sz="1000">
                <a:solidFill>
                  <a:srgbClr val="000000"/>
                </a:solidFill>
              </a:rPr>
              <a:t>Shared databases on reliability factors (2012)</a:t>
            </a:r>
          </a:p>
          <a:p>
            <a:pPr lvl="1"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Symbol" pitchFamily="18" charset="2"/>
              <a:buChar char=""/>
            </a:pPr>
            <a:r>
              <a:rPr lang="en-US" altLang="en-US" sz="1000">
                <a:solidFill>
                  <a:srgbClr val="000000"/>
                </a:solidFill>
              </a:rPr>
              <a:t>Severe blunt impact policy (2013)</a:t>
            </a:r>
          </a:p>
          <a:p>
            <a:pPr lvl="1"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Symbol" pitchFamily="18" charset="2"/>
              <a:buChar char=""/>
            </a:pPr>
            <a:r>
              <a:rPr lang="en-US" altLang="en-US" sz="1000">
                <a:solidFill>
                  <a:srgbClr val="000000"/>
                </a:solidFill>
              </a:rPr>
              <a:t>Sandwich disbond growth characterization (2014)</a:t>
            </a:r>
          </a:p>
          <a:p>
            <a:pPr lvl="1"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Symbol" pitchFamily="18" charset="2"/>
              <a:buChar char=""/>
            </a:pPr>
            <a:r>
              <a:rPr lang="en-US" altLang="en-US" sz="1000">
                <a:solidFill>
                  <a:srgbClr val="000000"/>
                </a:solidFill>
              </a:rPr>
              <a:t>Structural analysis &amp; test protocol beyond the general </a:t>
            </a:r>
            <a:br>
              <a:rPr lang="en-US" altLang="en-US" sz="1000">
                <a:solidFill>
                  <a:srgbClr val="000000"/>
                </a:solidFill>
              </a:rPr>
            </a:br>
            <a:r>
              <a:rPr lang="en-US" altLang="en-US" sz="1000">
                <a:solidFill>
                  <a:srgbClr val="000000"/>
                </a:solidFill>
              </a:rPr>
              <a:t>AC 20-107B guidance that was released in 2009 (2015)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Composite detailed standards document updates (e.g., CMH-17), training materials &amp; workshops, including SIC research areas (2011, 2014)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Structural Eng. Safety Awareness Course Module updates</a:t>
            </a: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109538" y="1254125"/>
            <a:ext cx="43561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750"/>
              </a:spcBef>
              <a:buSzPct val="100000"/>
            </a:pPr>
            <a:r>
              <a:rPr lang="en-US" altLang="en-US" sz="1200" b="1">
                <a:solidFill>
                  <a:srgbClr val="000000"/>
                </a:solidFill>
                <a:latin typeface="Times New Roman" pitchFamily="18" charset="0"/>
              </a:rPr>
              <a:t>SIC-14-01: Damage Tolerance of Composite Structures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0" y="0"/>
            <a:ext cx="8839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en-US" altLang="en-US" sz="3600" b="1">
                <a:solidFill>
                  <a:srgbClr val="1D2F68"/>
                </a:solidFill>
              </a:rPr>
              <a:t>FY15 Requirements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228600" y="3771900"/>
            <a:ext cx="41148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450"/>
              </a:spcBef>
              <a:buSzPct val="100000"/>
            </a:pPr>
            <a:r>
              <a:rPr lang="en-US" altLang="en-US" b="1" u="sng">
                <a:solidFill>
                  <a:srgbClr val="000000"/>
                </a:solidFill>
                <a:latin typeface="Times New Roman" pitchFamily="18" charset="0"/>
              </a:rPr>
              <a:t>Outputs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4724400" y="981075"/>
            <a:ext cx="3886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450"/>
              </a:spcBef>
              <a:buSzPct val="100000"/>
            </a:pPr>
            <a:r>
              <a:rPr lang="en-US" altLang="en-US" b="1" u="sng">
                <a:solidFill>
                  <a:srgbClr val="000000"/>
                </a:solidFill>
                <a:latin typeface="Times New Roman" pitchFamily="18" charset="0"/>
              </a:rPr>
              <a:t>Outcome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152400" y="914400"/>
            <a:ext cx="4572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450"/>
              </a:spcBef>
              <a:buSzPct val="100000"/>
            </a:pPr>
            <a:r>
              <a:rPr lang="en-US" altLang="en-US" b="1" u="sng">
                <a:solidFill>
                  <a:srgbClr val="000000"/>
                </a:solidFill>
                <a:latin typeface="Times New Roman" pitchFamily="18" charset="0"/>
              </a:rPr>
              <a:t>Research Requirement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4800600" y="3819525"/>
            <a:ext cx="40386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450"/>
              </a:spcBef>
              <a:buSzPct val="100000"/>
            </a:pPr>
            <a:r>
              <a:rPr lang="en-US" altLang="en-US" b="1" u="sng">
                <a:solidFill>
                  <a:srgbClr val="000000"/>
                </a:solidFill>
                <a:latin typeface="Times New Roman" pitchFamily="18" charset="0"/>
              </a:rPr>
              <a:t>Funding Requirements</a:t>
            </a:r>
            <a:r>
              <a:rPr lang="en-US" altLang="en-US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4495800" y="1371600"/>
            <a:ext cx="1588" cy="46482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0" y="3832225"/>
            <a:ext cx="91440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4572000" y="1524000"/>
            <a:ext cx="2460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2400">
              <a:solidFill>
                <a:srgbClr val="FFFFFF"/>
              </a:solidFill>
              <a:latin typeface="Times New Roman" pitchFamily="18" charset="0"/>
            </a:endParaRPr>
          </a:p>
        </p:txBody>
      </p:sp>
      <p:graphicFrame>
        <p:nvGraphicFramePr>
          <p:cNvPr id="11274" name="Object 10"/>
          <p:cNvGraphicFramePr>
            <a:graphicFrameLocks noChangeAspect="1"/>
          </p:cNvGraphicFramePr>
          <p:nvPr/>
        </p:nvGraphicFramePr>
        <p:xfrm>
          <a:off x="5562600" y="4724400"/>
          <a:ext cx="2373313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9" name="Worksheet" r:id="rId5" imgW="2162144" imgH="409643" progId="Excel.Sheet.8">
                  <p:embed/>
                </p:oleObj>
              </mc:Choice>
              <mc:Fallback>
                <p:oleObj name="Worksheet" r:id="rId5" imgW="2162144" imgH="409643" progId="Excel.Sheet.8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4724400"/>
                        <a:ext cx="2373313" cy="52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223838" y="1524000"/>
            <a:ext cx="4191000" cy="225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" tIns="46800" rIns="45720" bIns="46800">
            <a:spAutoFit/>
          </a:bodyPr>
          <a:lstStyle>
            <a:lvl1pPr marL="223838" indent="-223838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685800" indent="-223838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Evaluate the effects of adhesive joint design, process &amp; tooling issues, and environmental conditions on the integrity of bonded aircraft structure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Bonding practices used by industry are not standardized</a:t>
            </a:r>
          </a:p>
          <a:p>
            <a:pPr lvl="1"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Symbol" pitchFamily="18" charset="2"/>
              <a:buChar char=""/>
            </a:pPr>
            <a:r>
              <a:rPr lang="en-US" altLang="en-US" sz="1000">
                <a:solidFill>
                  <a:srgbClr val="000000"/>
                </a:solidFill>
              </a:rPr>
              <a:t>ID reliable bonded structural design details</a:t>
            </a:r>
          </a:p>
          <a:p>
            <a:pPr lvl="1"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Symbol" pitchFamily="18" charset="2"/>
              <a:buChar char=""/>
            </a:pPr>
            <a:r>
              <a:rPr lang="en-US" altLang="en-US" sz="1000">
                <a:solidFill>
                  <a:srgbClr val="000000"/>
                </a:solidFill>
              </a:rPr>
              <a:t>ID key characteristics &amp; process parameters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Address NTSB Safety Recommendations A-08-25 to -29, including a need for updates in guidance to address long-term durability testing of metal-bonded joints</a:t>
            </a:r>
          </a:p>
          <a:p>
            <a:pPr lvl="1"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Symbol" pitchFamily="18" charset="2"/>
              <a:buChar char=""/>
            </a:pPr>
            <a:r>
              <a:rPr lang="en-US" altLang="en-US" sz="1000">
                <a:solidFill>
                  <a:srgbClr val="000000"/>
                </a:solidFill>
              </a:rPr>
              <a:t>Also needed for composite bonded joints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Identification of emerging risks for expanding structural applications of bonding (guidance &amp; training needs)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Enabling insertion of new composite technologies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Wingdings" pitchFamily="2" charset="2"/>
              <a:buChar char="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Sponsor Points of Contact: Dr. Larry Ilcewicz and Mark S. Orr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Wingdings" pitchFamily="2" charset="2"/>
              <a:buChar char="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Performer Points of Contact: Curtis Davies </a:t>
            </a: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223838" y="4041775"/>
            <a:ext cx="4191000" cy="2033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" tIns="46800" rIns="45720" bIns="46800">
            <a:spAutoFit/>
          </a:bodyPr>
          <a:lstStyle>
            <a:lvl1pPr marL="223838" indent="-223838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685800" indent="-223838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Evaluations of bonding practices for composite structure currently in service and near-term applications</a:t>
            </a:r>
          </a:p>
          <a:p>
            <a:pPr lvl="1" eaLnBrk="1" hangingPunct="1">
              <a:lnSpc>
                <a:spcPct val="95000"/>
              </a:lnSpc>
              <a:buClr>
                <a:srgbClr val="000000"/>
              </a:buClr>
              <a:buSzPct val="100000"/>
              <a:buFont typeface="Symbol" pitchFamily="18" charset="2"/>
              <a:buChar char=""/>
            </a:pPr>
            <a:r>
              <a:rPr lang="en-US" altLang="en-US" sz="1000">
                <a:solidFill>
                  <a:srgbClr val="000000"/>
                </a:solidFill>
              </a:rPr>
              <a:t>Evaluate in-process quality control procedures to mitigate risks of “weak bond” conditions, which can not be reliably detected by post-process NDI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Update guidelines and standards for environmental durability tests of metal- &amp; composite-bonded joints</a:t>
            </a:r>
          </a:p>
          <a:p>
            <a:pPr lvl="1" eaLnBrk="1" hangingPunct="1">
              <a:lnSpc>
                <a:spcPct val="95000"/>
              </a:lnSpc>
              <a:buClr>
                <a:srgbClr val="000000"/>
              </a:buClr>
              <a:buSzPct val="100000"/>
              <a:buFont typeface="Symbol" pitchFamily="18" charset="2"/>
              <a:buChar char=""/>
            </a:pPr>
            <a:r>
              <a:rPr lang="en-US" altLang="en-US" sz="1000">
                <a:solidFill>
                  <a:srgbClr val="000000"/>
                </a:solidFill>
              </a:rPr>
              <a:t>Evaluate accelerated versus real-time testing </a:t>
            </a:r>
          </a:p>
          <a:p>
            <a:pPr lvl="1" eaLnBrk="1" hangingPunct="1">
              <a:lnSpc>
                <a:spcPct val="95000"/>
              </a:lnSpc>
              <a:buClr>
                <a:srgbClr val="000000"/>
              </a:buClr>
              <a:buSzPct val="100000"/>
              <a:buFont typeface="Symbol" pitchFamily="18" charset="2"/>
              <a:buChar char=""/>
            </a:pPr>
            <a:r>
              <a:rPr lang="en-US" altLang="en-US" sz="1000">
                <a:solidFill>
                  <a:srgbClr val="000000"/>
                </a:solidFill>
              </a:rPr>
              <a:t>Study surface preparation and processing parameters known to affect bond quality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Bonded joint fatigue and damage tolerance test protocol</a:t>
            </a:r>
          </a:p>
          <a:p>
            <a:pPr lvl="1"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–"/>
            </a:pPr>
            <a:r>
              <a:rPr lang="en-US" altLang="en-US" sz="1000">
                <a:solidFill>
                  <a:srgbClr val="000000"/>
                </a:solidFill>
              </a:rPr>
              <a:t>Characterize factors leading to additional statistical scatter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Related safety awareness course developments</a:t>
            </a:r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4659313" y="1579563"/>
            <a:ext cx="4325937" cy="2097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223838" indent="-223838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685800" indent="-223838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Research helps characterize bonded joint integrity, evaluate industry practices &amp; standardize as appropriate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Key outcomes include regulatory guidance, industry standards, workshops and related course content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New bonded composite standards &amp; guidance</a:t>
            </a:r>
          </a:p>
          <a:p>
            <a:pPr lvl="1"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Symbol" pitchFamily="18" charset="2"/>
              <a:buChar char=""/>
            </a:pPr>
            <a:r>
              <a:rPr lang="en-US" altLang="en-US" sz="1000">
                <a:solidFill>
                  <a:srgbClr val="000000"/>
                </a:solidFill>
              </a:rPr>
              <a:t>Metal-bonded joint durability test standard (2013)</a:t>
            </a:r>
          </a:p>
          <a:p>
            <a:pPr lvl="1"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Symbol" pitchFamily="18" charset="2"/>
              <a:buChar char=""/>
            </a:pPr>
            <a:r>
              <a:rPr lang="en-US" altLang="en-US" sz="1000">
                <a:solidFill>
                  <a:srgbClr val="000000"/>
                </a:solidFill>
              </a:rPr>
              <a:t>Standards to isolate additional statistical scatter in bonded joint fatigue and damage tolerance characterization (2014) </a:t>
            </a:r>
          </a:p>
          <a:p>
            <a:pPr lvl="1"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Symbol" pitchFamily="18" charset="2"/>
              <a:buChar char=""/>
            </a:pPr>
            <a:r>
              <a:rPr lang="en-US" altLang="en-US" sz="1000">
                <a:solidFill>
                  <a:srgbClr val="000000"/>
                </a:solidFill>
              </a:rPr>
              <a:t>Update composite guidance in AC 21-26 (2015)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Composite detailed standards document updates (e.g., CMH-17), training materials &amp; workshops, including other SIC research areas (2012 - 2014)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Structural Eng. Safety Awareness Course Module updates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Manufacturing Safety Awareness Course Module (2014)</a:t>
            </a:r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457200" y="1276350"/>
            <a:ext cx="346710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750"/>
              </a:spcBef>
              <a:buSzPct val="100000"/>
            </a:pPr>
            <a:r>
              <a:rPr lang="en-US" altLang="en-US" sz="1200" b="1">
                <a:solidFill>
                  <a:srgbClr val="000000"/>
                </a:solidFill>
                <a:latin typeface="Times New Roman" pitchFamily="18" charset="0"/>
              </a:rPr>
              <a:t>SIC-15-05: Structural Integrity of Adhesive Joints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0" y="0"/>
            <a:ext cx="8839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en-US" altLang="en-US" sz="3600" b="1">
                <a:solidFill>
                  <a:srgbClr val="1D2F68"/>
                </a:solidFill>
              </a:rPr>
              <a:t>FY15 Requirements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228600" y="3771900"/>
            <a:ext cx="41148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450"/>
              </a:spcBef>
              <a:buSzPct val="100000"/>
            </a:pPr>
            <a:r>
              <a:rPr lang="en-US" altLang="en-US" b="1" u="sng">
                <a:solidFill>
                  <a:srgbClr val="000000"/>
                </a:solidFill>
                <a:latin typeface="Times New Roman" pitchFamily="18" charset="0"/>
              </a:rPr>
              <a:t>Outputs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4724400" y="981075"/>
            <a:ext cx="3886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450"/>
              </a:spcBef>
              <a:buSzPct val="100000"/>
            </a:pPr>
            <a:r>
              <a:rPr lang="en-US" altLang="en-US" b="1" u="sng">
                <a:solidFill>
                  <a:srgbClr val="000000"/>
                </a:solidFill>
                <a:latin typeface="Times New Roman" pitchFamily="18" charset="0"/>
              </a:rPr>
              <a:t>Outcome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152400" y="914400"/>
            <a:ext cx="4572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450"/>
              </a:spcBef>
              <a:buSzPct val="100000"/>
            </a:pPr>
            <a:r>
              <a:rPr lang="en-US" altLang="en-US" b="1" u="sng">
                <a:solidFill>
                  <a:srgbClr val="000000"/>
                </a:solidFill>
                <a:latin typeface="Times New Roman" pitchFamily="18" charset="0"/>
              </a:rPr>
              <a:t>Research Requirement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4800600" y="3819525"/>
            <a:ext cx="40386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450"/>
              </a:spcBef>
              <a:buSzPct val="100000"/>
            </a:pPr>
            <a:r>
              <a:rPr lang="en-US" altLang="en-US" b="1" u="sng">
                <a:solidFill>
                  <a:srgbClr val="000000"/>
                </a:solidFill>
                <a:latin typeface="Times New Roman" pitchFamily="18" charset="0"/>
              </a:rPr>
              <a:t>Funding Requirements</a:t>
            </a:r>
            <a:r>
              <a:rPr lang="en-US" altLang="en-US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12295" name="Line 7"/>
          <p:cNvSpPr>
            <a:spLocks noChangeShapeType="1"/>
          </p:cNvSpPr>
          <p:nvPr/>
        </p:nvSpPr>
        <p:spPr bwMode="auto">
          <a:xfrm>
            <a:off x="4495800" y="1371600"/>
            <a:ext cx="1588" cy="46482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>
            <a:off x="0" y="3832225"/>
            <a:ext cx="91440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4572000" y="1524000"/>
            <a:ext cx="2460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2400">
              <a:solidFill>
                <a:srgbClr val="FFFFFF"/>
              </a:solidFill>
              <a:latin typeface="Times New Roman" pitchFamily="18" charset="0"/>
            </a:endParaRPr>
          </a:p>
        </p:txBody>
      </p:sp>
      <p:graphicFrame>
        <p:nvGraphicFramePr>
          <p:cNvPr id="12298" name="Object 10"/>
          <p:cNvGraphicFramePr>
            <a:graphicFrameLocks noChangeAspect="1"/>
          </p:cNvGraphicFramePr>
          <p:nvPr/>
        </p:nvGraphicFramePr>
        <p:xfrm>
          <a:off x="5276850" y="4854575"/>
          <a:ext cx="2373313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3" name="Worksheet" r:id="rId5" imgW="2162144" imgH="409643" progId="Excel.Sheet.8">
                  <p:embed/>
                </p:oleObj>
              </mc:Choice>
              <mc:Fallback>
                <p:oleObj name="Worksheet" r:id="rId5" imgW="2162144" imgH="409643" progId="Excel.Sheet.8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6850" y="4854575"/>
                        <a:ext cx="2373313" cy="52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6" name="Rectangle 11"/>
          <p:cNvSpPr>
            <a:spLocks noChangeArrowheads="1"/>
          </p:cNvSpPr>
          <p:nvPr/>
        </p:nvSpPr>
        <p:spPr bwMode="auto">
          <a:xfrm>
            <a:off x="223838" y="1524000"/>
            <a:ext cx="4191000" cy="225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" tIns="46800" rIns="45720" bIns="46800">
            <a:spAutoFit/>
          </a:bodyPr>
          <a:lstStyle/>
          <a:p>
            <a:pPr marL="223838" indent="-223838" defTabSz="457200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/>
            </a:pPr>
            <a:r>
              <a:rPr lang="en-US" sz="1000" dirty="0">
                <a:solidFill>
                  <a:srgbClr val="000000"/>
                </a:solidFill>
                <a:latin typeface="Times New Roman" pitchFamily="16" charset="0"/>
                <a:ea typeface="Microsoft YaHei" charset="0"/>
              </a:rPr>
              <a:t>Study key characteristics in fiber production</a:t>
            </a:r>
          </a:p>
          <a:p>
            <a:pPr marL="628650" lvl="1" indent="-171450" defTabSz="457200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Times New Roman" pitchFamily="18" charset="0"/>
              <a:buChar char="−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/>
            </a:pPr>
            <a:r>
              <a:rPr lang="en-US" sz="1000" dirty="0">
                <a:solidFill>
                  <a:srgbClr val="000000"/>
                </a:solidFill>
                <a:latin typeface="Times New Roman" pitchFamily="16" charset="0"/>
                <a:ea typeface="Microsoft YaHei" charset="0"/>
              </a:rPr>
              <a:t>Identify key characteristics of carbon fiber production, controlled processes and test methods for fiber line qualification</a:t>
            </a:r>
          </a:p>
          <a:p>
            <a:pPr marL="628650" lvl="1" indent="-171450" defTabSz="457200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Times New Roman" pitchFamily="18" charset="0"/>
              <a:buChar char="−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/>
            </a:pPr>
            <a:r>
              <a:rPr lang="en-US" sz="1000" dirty="0">
                <a:solidFill>
                  <a:srgbClr val="000000"/>
                </a:solidFill>
                <a:latin typeface="Times New Roman" pitchFamily="16" charset="0"/>
                <a:ea typeface="Microsoft YaHei" charset="0"/>
              </a:rPr>
              <a:t>Develop accurate testing methods and more efficient certification procedures for carbon fiber production</a:t>
            </a:r>
          </a:p>
          <a:p>
            <a:pPr marL="231775" indent="-231775" defTabSz="457200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/>
            </a:pPr>
            <a:r>
              <a:rPr lang="en-US" sz="1000" dirty="0">
                <a:solidFill>
                  <a:srgbClr val="000000"/>
                </a:solidFill>
                <a:latin typeface="Times New Roman" pitchFamily="16" charset="0"/>
                <a:ea typeface="Microsoft YaHei" charset="0"/>
              </a:rPr>
              <a:t>Investigate lightning protection for carbon fiber composite structure</a:t>
            </a:r>
          </a:p>
          <a:p>
            <a:pPr marL="688975" lvl="1" indent="-231775" defTabSz="457200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Times New Roman" pitchFamily="18" charset="0"/>
              <a:buChar char="−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/>
            </a:pPr>
            <a:r>
              <a:rPr lang="en-US" sz="1000" dirty="0">
                <a:solidFill>
                  <a:srgbClr val="000000"/>
                </a:solidFill>
                <a:latin typeface="Times New Roman" pitchFamily="16" charset="0"/>
                <a:ea typeface="Microsoft YaHei" charset="0"/>
              </a:rPr>
              <a:t>Characterize ignition sources from hot particle ejection in composite structure</a:t>
            </a:r>
          </a:p>
          <a:p>
            <a:pPr marL="681038" lvl="1" indent="-223838" defTabSz="457200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Times New Roman" pitchFamily="18" charset="0"/>
              <a:buChar char="−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/>
            </a:pPr>
            <a:r>
              <a:rPr lang="en-US" sz="1000" dirty="0">
                <a:solidFill>
                  <a:srgbClr val="000000"/>
                </a:solidFill>
                <a:latin typeface="Times New Roman" pitchFamily="16" charset="0"/>
                <a:ea typeface="Microsoft YaHei" charset="0"/>
              </a:rPr>
              <a:t>Evaluate existing detection techniques for ignition sources</a:t>
            </a:r>
          </a:p>
          <a:p>
            <a:pPr marL="685800" lvl="1" indent="-228600" defTabSz="457200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Times New Roman" pitchFamily="18" charset="0"/>
              <a:buChar char="−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/>
            </a:pPr>
            <a:r>
              <a:rPr lang="en-US" sz="1000" dirty="0">
                <a:solidFill>
                  <a:srgbClr val="000000"/>
                </a:solidFill>
                <a:latin typeface="Times New Roman" pitchFamily="16" charset="0"/>
                <a:ea typeface="Microsoft YaHei" charset="0"/>
              </a:rPr>
              <a:t>Develop a test method for characterizing spark detection and certifying lightning protection of composite structure </a:t>
            </a:r>
          </a:p>
          <a:p>
            <a:pPr marL="171450" indent="-171450" defTabSz="457200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/>
            </a:pPr>
            <a:r>
              <a:rPr lang="en-US" sz="1000" dirty="0">
                <a:solidFill>
                  <a:srgbClr val="000000"/>
                </a:solidFill>
                <a:latin typeface="Times New Roman" pitchFamily="16" charset="0"/>
                <a:ea typeface="Microsoft YaHei" charset="0"/>
              </a:rPr>
              <a:t>Enabling insertion of new composite technologies</a:t>
            </a:r>
          </a:p>
          <a:p>
            <a:pPr marL="223838" indent="-223838" defTabSz="457200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/>
            </a:pPr>
            <a:r>
              <a:rPr lang="en-US" sz="1000" dirty="0">
                <a:solidFill>
                  <a:srgbClr val="000000"/>
                </a:solidFill>
                <a:latin typeface="Times New Roman" pitchFamily="16" charset="0"/>
                <a:ea typeface="Microsoft YaHei" charset="0"/>
              </a:rPr>
              <a:t>Sponsor Points of Contact: Dr. Larry </a:t>
            </a:r>
            <a:r>
              <a:rPr lang="en-US" sz="1000" dirty="0" err="1">
                <a:solidFill>
                  <a:srgbClr val="000000"/>
                </a:solidFill>
                <a:latin typeface="Times New Roman" pitchFamily="16" charset="0"/>
                <a:ea typeface="Microsoft YaHei" charset="0"/>
              </a:rPr>
              <a:t>Ilcewicz</a:t>
            </a:r>
            <a:r>
              <a:rPr lang="en-US" sz="1000" dirty="0">
                <a:solidFill>
                  <a:srgbClr val="000000"/>
                </a:solidFill>
                <a:latin typeface="Times New Roman" pitchFamily="16" charset="0"/>
                <a:ea typeface="Microsoft YaHei" charset="0"/>
              </a:rPr>
              <a:t> and Mark S. Orr</a:t>
            </a:r>
          </a:p>
          <a:p>
            <a:pPr marL="223838" indent="-223838" defTabSz="457200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/>
            </a:pPr>
            <a:r>
              <a:rPr lang="en-US" sz="1000" dirty="0">
                <a:solidFill>
                  <a:srgbClr val="000000"/>
                </a:solidFill>
                <a:latin typeface="Times New Roman" pitchFamily="16" charset="0"/>
                <a:ea typeface="Microsoft YaHei" charset="0"/>
              </a:rPr>
              <a:t>Performer Points of Contact: Curtis Davies </a:t>
            </a:r>
          </a:p>
        </p:txBody>
      </p:sp>
      <p:sp>
        <p:nvSpPr>
          <p:cNvPr id="6157" name="Rectangle 12"/>
          <p:cNvSpPr>
            <a:spLocks noChangeArrowheads="1"/>
          </p:cNvSpPr>
          <p:nvPr/>
        </p:nvSpPr>
        <p:spPr bwMode="auto">
          <a:xfrm>
            <a:off x="223838" y="4170363"/>
            <a:ext cx="4191000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" tIns="46800" rIns="45720" bIns="46800">
            <a:spAutoFit/>
          </a:bodyPr>
          <a:lstStyle/>
          <a:p>
            <a:pPr marL="228600" indent="-228600" defTabSz="457200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/>
            </a:pPr>
            <a:r>
              <a:rPr lang="en-US" sz="1000" dirty="0">
                <a:solidFill>
                  <a:srgbClr val="000000"/>
                </a:solidFill>
                <a:latin typeface="Times New Roman" pitchFamily="16" charset="0"/>
                <a:ea typeface="Microsoft YaHei" charset="0"/>
              </a:rPr>
              <a:t>Better understand the underlying processes for carbon fiber production and composite structure lightning attachment </a:t>
            </a:r>
          </a:p>
          <a:p>
            <a:pPr marL="228600" indent="-228600" defTabSz="457200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/>
            </a:pPr>
            <a:r>
              <a:rPr lang="en-US" sz="1000" dirty="0">
                <a:solidFill>
                  <a:srgbClr val="000000"/>
                </a:solidFill>
                <a:latin typeface="Times New Roman" pitchFamily="16" charset="0"/>
                <a:ea typeface="Microsoft YaHei" charset="0"/>
              </a:rPr>
              <a:t>Provide inputs to the development of standard methods for qualification and control of fiber production</a:t>
            </a:r>
          </a:p>
          <a:p>
            <a:pPr marL="228600" indent="-228600" defTabSz="457200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/>
            </a:pPr>
            <a:r>
              <a:rPr lang="en-US" sz="1000" dirty="0">
                <a:solidFill>
                  <a:srgbClr val="000000"/>
                </a:solidFill>
                <a:latin typeface="Times New Roman" pitchFamily="16" charset="0"/>
                <a:ea typeface="Microsoft YaHei" charset="0"/>
              </a:rPr>
              <a:t>Improve understanding of lightning ignition sources for carbon fiber composite fuel tank structure </a:t>
            </a:r>
          </a:p>
          <a:p>
            <a:pPr marL="228600" indent="-228600" defTabSz="457200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228600" algn="l"/>
                <a:tab pos="685800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/>
            </a:pPr>
            <a:r>
              <a:rPr lang="en-US" sz="1000" dirty="0">
                <a:solidFill>
                  <a:srgbClr val="000000"/>
                </a:solidFill>
                <a:latin typeface="Times New Roman" pitchFamily="16" charset="0"/>
                <a:ea typeface="Microsoft YaHei" charset="0"/>
              </a:rPr>
              <a:t>Update lightning test standards  (i.e., voltage spark detection</a:t>
            </a:r>
            <a:r>
              <a:rPr lang="en-US" sz="1000" dirty="0">
                <a:ea typeface="Microsoft YaHei" charset="0"/>
              </a:rPr>
              <a:t>)</a:t>
            </a:r>
          </a:p>
          <a:p>
            <a:pPr marL="171450" indent="-171450" defTabSz="457200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/>
            </a:pPr>
            <a:endParaRPr lang="en-US" sz="1000" dirty="0">
              <a:solidFill>
                <a:srgbClr val="000000"/>
              </a:solidFill>
              <a:latin typeface="Times New Roman" pitchFamily="16" charset="0"/>
              <a:ea typeface="Microsoft YaHei" charset="0"/>
            </a:endParaRPr>
          </a:p>
        </p:txBody>
      </p:sp>
      <p:sp>
        <p:nvSpPr>
          <p:cNvPr id="12301" name="Rectangle 13"/>
          <p:cNvSpPr>
            <a:spLocks noChangeArrowheads="1"/>
          </p:cNvSpPr>
          <p:nvPr/>
        </p:nvSpPr>
        <p:spPr bwMode="auto">
          <a:xfrm>
            <a:off x="4659313" y="1579563"/>
            <a:ext cx="4325937" cy="98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223838" indent="-223838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Research  helps  improve processes for testing and qualification of composite materials (e.g., carbon fiber) and structures (e.g., lightning protection attachment) and develop guidance that improves efficiency and maintains safety. 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Key outcomes include regulatory guidance, industry standards, workshops and related course content</a:t>
            </a: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457200" y="1276350"/>
            <a:ext cx="4160838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750"/>
              </a:spcBef>
              <a:buSzPct val="100000"/>
            </a:pPr>
            <a:r>
              <a:rPr lang="en-US" altLang="en-US" sz="1200" b="1">
                <a:solidFill>
                  <a:srgbClr val="000000"/>
                </a:solidFill>
                <a:latin typeface="Times New Roman" pitchFamily="18" charset="0"/>
              </a:rPr>
              <a:t>SIC-15-06: Improved Test Standards for Process Efficiency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5163" y="806450"/>
            <a:ext cx="1900237" cy="142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671513" y="114300"/>
            <a:ext cx="8472487" cy="1068388"/>
          </a:xfrm>
        </p:spPr>
        <p:txBody>
          <a:bodyPr/>
          <a:lstStyle/>
          <a:p>
            <a:pPr algn="ctr"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200" smtClean="0"/>
              <a:t>FY15 Advanced Materials &amp; Structures Requirements</a:t>
            </a:r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577850" y="1393825"/>
            <a:ext cx="79136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1250"/>
              </a:spcBef>
              <a:buSzPct val="100000"/>
            </a:pPr>
            <a:r>
              <a:rPr lang="en-US" altLang="en-US" sz="2400" b="1" u="sng">
                <a:solidFill>
                  <a:srgbClr val="000000"/>
                </a:solidFill>
                <a:latin typeface="Times New Roman" pitchFamily="18" charset="0"/>
              </a:rPr>
              <a:t>Research Requirement 7:</a:t>
            </a:r>
            <a:r>
              <a:rPr lang="en-US" altLang="en-US" sz="2000" b="1" u="sng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pPr eaLnBrk="1" hangingPunct="1">
              <a:spcBef>
                <a:spcPts val="1000"/>
              </a:spcBef>
              <a:buSzPct val="100000"/>
            </a:pPr>
            <a:r>
              <a:rPr lang="en-US" altLang="en-US" sz="1600" b="1" u="sng">
                <a:solidFill>
                  <a:srgbClr val="000000"/>
                </a:solidFill>
                <a:latin typeface="Times New Roman" pitchFamily="18" charset="0"/>
              </a:rPr>
              <a:t>Composite Materials Handbook 17 (CMH-17, formerly MIL-HDBK-17) (Ongoing)</a:t>
            </a:r>
            <a:r>
              <a:rPr lang="en-US" altLang="en-US" sz="1600" b="1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4572000" y="1524000"/>
            <a:ext cx="2460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24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3318" name="Rectangle 5"/>
          <p:cNvSpPr>
            <a:spLocks noChangeArrowheads="1"/>
          </p:cNvSpPr>
          <p:nvPr/>
        </p:nvSpPr>
        <p:spPr bwMode="auto">
          <a:xfrm>
            <a:off x="687388" y="2781300"/>
            <a:ext cx="7993062" cy="2668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106363" indent="-106363" defTabSz="457200" eaLnBrk="0" hangingPunct="0">
              <a:tabLst>
                <a:tab pos="106363" algn="l"/>
                <a:tab pos="563563" algn="l"/>
                <a:tab pos="1020763" algn="l"/>
                <a:tab pos="1477963" algn="l"/>
                <a:tab pos="1935163" algn="l"/>
                <a:tab pos="2392363" algn="l"/>
                <a:tab pos="2849563" algn="l"/>
                <a:tab pos="3306763" algn="l"/>
                <a:tab pos="3763963" algn="l"/>
                <a:tab pos="4221163" algn="l"/>
                <a:tab pos="4678363" algn="l"/>
                <a:tab pos="5135563" algn="l"/>
                <a:tab pos="5592763" algn="l"/>
                <a:tab pos="6049963" algn="l"/>
                <a:tab pos="6507163" algn="l"/>
                <a:tab pos="6964363" algn="l"/>
                <a:tab pos="7421563" algn="l"/>
                <a:tab pos="7878763" algn="l"/>
                <a:tab pos="8335963" algn="l"/>
                <a:tab pos="8793163" algn="l"/>
                <a:tab pos="9250363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106363" algn="l"/>
                <a:tab pos="563563" algn="l"/>
                <a:tab pos="1020763" algn="l"/>
                <a:tab pos="1477963" algn="l"/>
                <a:tab pos="1935163" algn="l"/>
                <a:tab pos="2392363" algn="l"/>
                <a:tab pos="2849563" algn="l"/>
                <a:tab pos="3306763" algn="l"/>
                <a:tab pos="3763963" algn="l"/>
                <a:tab pos="4221163" algn="l"/>
                <a:tab pos="4678363" algn="l"/>
                <a:tab pos="5135563" algn="l"/>
                <a:tab pos="5592763" algn="l"/>
                <a:tab pos="6049963" algn="l"/>
                <a:tab pos="6507163" algn="l"/>
                <a:tab pos="6964363" algn="l"/>
                <a:tab pos="7421563" algn="l"/>
                <a:tab pos="7878763" algn="l"/>
                <a:tab pos="8335963" algn="l"/>
                <a:tab pos="8793163" algn="l"/>
                <a:tab pos="9250363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106363" algn="l"/>
                <a:tab pos="563563" algn="l"/>
                <a:tab pos="1020763" algn="l"/>
                <a:tab pos="1477963" algn="l"/>
                <a:tab pos="1935163" algn="l"/>
                <a:tab pos="2392363" algn="l"/>
                <a:tab pos="2849563" algn="l"/>
                <a:tab pos="3306763" algn="l"/>
                <a:tab pos="3763963" algn="l"/>
                <a:tab pos="4221163" algn="l"/>
                <a:tab pos="4678363" algn="l"/>
                <a:tab pos="5135563" algn="l"/>
                <a:tab pos="5592763" algn="l"/>
                <a:tab pos="6049963" algn="l"/>
                <a:tab pos="6507163" algn="l"/>
                <a:tab pos="6964363" algn="l"/>
                <a:tab pos="7421563" algn="l"/>
                <a:tab pos="7878763" algn="l"/>
                <a:tab pos="8335963" algn="l"/>
                <a:tab pos="8793163" algn="l"/>
                <a:tab pos="9250363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106363" algn="l"/>
                <a:tab pos="563563" algn="l"/>
                <a:tab pos="1020763" algn="l"/>
                <a:tab pos="1477963" algn="l"/>
                <a:tab pos="1935163" algn="l"/>
                <a:tab pos="2392363" algn="l"/>
                <a:tab pos="2849563" algn="l"/>
                <a:tab pos="3306763" algn="l"/>
                <a:tab pos="3763963" algn="l"/>
                <a:tab pos="4221163" algn="l"/>
                <a:tab pos="4678363" algn="l"/>
                <a:tab pos="5135563" algn="l"/>
                <a:tab pos="5592763" algn="l"/>
                <a:tab pos="6049963" algn="l"/>
                <a:tab pos="6507163" algn="l"/>
                <a:tab pos="6964363" algn="l"/>
                <a:tab pos="7421563" algn="l"/>
                <a:tab pos="7878763" algn="l"/>
                <a:tab pos="8335963" algn="l"/>
                <a:tab pos="8793163" algn="l"/>
                <a:tab pos="9250363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106363" algn="l"/>
                <a:tab pos="563563" algn="l"/>
                <a:tab pos="1020763" algn="l"/>
                <a:tab pos="1477963" algn="l"/>
                <a:tab pos="1935163" algn="l"/>
                <a:tab pos="2392363" algn="l"/>
                <a:tab pos="2849563" algn="l"/>
                <a:tab pos="3306763" algn="l"/>
                <a:tab pos="3763963" algn="l"/>
                <a:tab pos="4221163" algn="l"/>
                <a:tab pos="4678363" algn="l"/>
                <a:tab pos="5135563" algn="l"/>
                <a:tab pos="5592763" algn="l"/>
                <a:tab pos="6049963" algn="l"/>
                <a:tab pos="6507163" algn="l"/>
                <a:tab pos="6964363" algn="l"/>
                <a:tab pos="7421563" algn="l"/>
                <a:tab pos="7878763" algn="l"/>
                <a:tab pos="8335963" algn="l"/>
                <a:tab pos="8793163" algn="l"/>
                <a:tab pos="9250363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06363" algn="l"/>
                <a:tab pos="563563" algn="l"/>
                <a:tab pos="1020763" algn="l"/>
                <a:tab pos="1477963" algn="l"/>
                <a:tab pos="1935163" algn="l"/>
                <a:tab pos="2392363" algn="l"/>
                <a:tab pos="2849563" algn="l"/>
                <a:tab pos="3306763" algn="l"/>
                <a:tab pos="3763963" algn="l"/>
                <a:tab pos="4221163" algn="l"/>
                <a:tab pos="4678363" algn="l"/>
                <a:tab pos="5135563" algn="l"/>
                <a:tab pos="5592763" algn="l"/>
                <a:tab pos="6049963" algn="l"/>
                <a:tab pos="6507163" algn="l"/>
                <a:tab pos="6964363" algn="l"/>
                <a:tab pos="7421563" algn="l"/>
                <a:tab pos="7878763" algn="l"/>
                <a:tab pos="8335963" algn="l"/>
                <a:tab pos="8793163" algn="l"/>
                <a:tab pos="9250363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06363" algn="l"/>
                <a:tab pos="563563" algn="l"/>
                <a:tab pos="1020763" algn="l"/>
                <a:tab pos="1477963" algn="l"/>
                <a:tab pos="1935163" algn="l"/>
                <a:tab pos="2392363" algn="l"/>
                <a:tab pos="2849563" algn="l"/>
                <a:tab pos="3306763" algn="l"/>
                <a:tab pos="3763963" algn="l"/>
                <a:tab pos="4221163" algn="l"/>
                <a:tab pos="4678363" algn="l"/>
                <a:tab pos="5135563" algn="l"/>
                <a:tab pos="5592763" algn="l"/>
                <a:tab pos="6049963" algn="l"/>
                <a:tab pos="6507163" algn="l"/>
                <a:tab pos="6964363" algn="l"/>
                <a:tab pos="7421563" algn="l"/>
                <a:tab pos="7878763" algn="l"/>
                <a:tab pos="8335963" algn="l"/>
                <a:tab pos="8793163" algn="l"/>
                <a:tab pos="9250363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06363" algn="l"/>
                <a:tab pos="563563" algn="l"/>
                <a:tab pos="1020763" algn="l"/>
                <a:tab pos="1477963" algn="l"/>
                <a:tab pos="1935163" algn="l"/>
                <a:tab pos="2392363" algn="l"/>
                <a:tab pos="2849563" algn="l"/>
                <a:tab pos="3306763" algn="l"/>
                <a:tab pos="3763963" algn="l"/>
                <a:tab pos="4221163" algn="l"/>
                <a:tab pos="4678363" algn="l"/>
                <a:tab pos="5135563" algn="l"/>
                <a:tab pos="5592763" algn="l"/>
                <a:tab pos="6049963" algn="l"/>
                <a:tab pos="6507163" algn="l"/>
                <a:tab pos="6964363" algn="l"/>
                <a:tab pos="7421563" algn="l"/>
                <a:tab pos="7878763" algn="l"/>
                <a:tab pos="8335963" algn="l"/>
                <a:tab pos="8793163" algn="l"/>
                <a:tab pos="9250363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06363" algn="l"/>
                <a:tab pos="563563" algn="l"/>
                <a:tab pos="1020763" algn="l"/>
                <a:tab pos="1477963" algn="l"/>
                <a:tab pos="1935163" algn="l"/>
                <a:tab pos="2392363" algn="l"/>
                <a:tab pos="2849563" algn="l"/>
                <a:tab pos="3306763" algn="l"/>
                <a:tab pos="3763963" algn="l"/>
                <a:tab pos="4221163" algn="l"/>
                <a:tab pos="4678363" algn="l"/>
                <a:tab pos="5135563" algn="l"/>
                <a:tab pos="5592763" algn="l"/>
                <a:tab pos="6049963" algn="l"/>
                <a:tab pos="6507163" algn="l"/>
                <a:tab pos="6964363" algn="l"/>
                <a:tab pos="7421563" algn="l"/>
                <a:tab pos="7878763" algn="l"/>
                <a:tab pos="8335963" algn="l"/>
                <a:tab pos="8793163" algn="l"/>
                <a:tab pos="9250363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87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400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1400" b="1" u="sng">
                <a:solidFill>
                  <a:srgbClr val="000000"/>
                </a:solidFill>
                <a:latin typeface="Times New Roman" pitchFamily="18" charset="0"/>
              </a:rPr>
              <a:t>Purpose:</a:t>
            </a:r>
            <a:r>
              <a:rPr lang="en-US" altLang="en-US" sz="1400">
                <a:solidFill>
                  <a:srgbClr val="000000"/>
                </a:solidFill>
                <a:latin typeface="Times New Roman" pitchFamily="18" charset="0"/>
              </a:rPr>
              <a:t> Reference handbook that standardizes the basic approaches to composite structural design substantiation, manufacturing control, quality assurance, and continued operational safety. </a:t>
            </a:r>
          </a:p>
          <a:p>
            <a:pPr eaLnBrk="1" hangingPunct="1">
              <a:spcBef>
                <a:spcPts val="87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400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1400" b="1" u="sng">
                <a:solidFill>
                  <a:srgbClr val="000000"/>
                </a:solidFill>
                <a:latin typeface="Times New Roman" pitchFamily="18" charset="0"/>
              </a:rPr>
              <a:t>Why It’s Needed:</a:t>
            </a:r>
            <a:r>
              <a:rPr lang="en-US" altLang="en-US" sz="1400">
                <a:solidFill>
                  <a:srgbClr val="000000"/>
                </a:solidFill>
                <a:latin typeface="Times New Roman" pitchFamily="18" charset="0"/>
              </a:rPr>
              <a:t> The handbook serves as a single source for background information vital to safe aviation designs using composite materials which reduces FAA workload by providing standardized procedures for certification processes.  Updates needed to maintain its relevance.</a:t>
            </a:r>
          </a:p>
          <a:p>
            <a:pPr eaLnBrk="1" hangingPunct="1">
              <a:spcBef>
                <a:spcPts val="87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400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1400" b="1" u="sng">
                <a:solidFill>
                  <a:srgbClr val="000000"/>
                </a:solidFill>
                <a:latin typeface="Times New Roman" pitchFamily="18" charset="0"/>
              </a:rPr>
              <a:t>Outcome</a:t>
            </a:r>
            <a:r>
              <a:rPr lang="en-US" altLang="en-US" sz="1400" b="1">
                <a:solidFill>
                  <a:srgbClr val="000000"/>
                </a:solidFill>
                <a:latin typeface="Times New Roman" pitchFamily="18" charset="0"/>
              </a:rPr>
              <a:t>: </a:t>
            </a:r>
            <a:r>
              <a:rPr lang="en-US" altLang="en-US" sz="1400">
                <a:solidFill>
                  <a:srgbClr val="000000"/>
                </a:solidFill>
                <a:latin typeface="Times New Roman" pitchFamily="18" charset="0"/>
              </a:rPr>
              <a:t>Updates to CMH-17 and the structural safety awareness training.</a:t>
            </a:r>
          </a:p>
          <a:p>
            <a:pPr eaLnBrk="1" hangingPunct="1">
              <a:spcBef>
                <a:spcPts val="87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400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1400" b="1" u="sng">
                <a:solidFill>
                  <a:srgbClr val="000000"/>
                </a:solidFill>
                <a:latin typeface="Times New Roman" pitchFamily="18" charset="0"/>
              </a:rPr>
              <a:t>Outputs:</a:t>
            </a:r>
            <a:r>
              <a:rPr lang="en-US" altLang="en-US" sz="1400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1400">
                <a:solidFill>
                  <a:srgbClr val="000000"/>
                </a:solidFill>
                <a:latin typeface="Times New Roman" pitchFamily="18" charset="0"/>
              </a:rPr>
              <a:t>Approved composite databases and detailed information on testing, data reduction, material &amp; process control, data utilization, structural design &amp; analysis, producibility, supportability, and lessons learned. </a:t>
            </a:r>
          </a:p>
          <a:p>
            <a:pPr eaLnBrk="1" hangingPunct="1">
              <a:spcBef>
                <a:spcPts val="87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400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1400" b="1" u="sng">
                <a:solidFill>
                  <a:srgbClr val="000000"/>
                </a:solidFill>
                <a:latin typeface="Times New Roman" pitchFamily="18" charset="0"/>
              </a:rPr>
              <a:t>Sponsor:</a:t>
            </a:r>
            <a:r>
              <a:rPr lang="en-US" altLang="en-US" sz="1400">
                <a:solidFill>
                  <a:srgbClr val="000000"/>
                </a:solidFill>
                <a:latin typeface="Times New Roman" pitchFamily="18" charset="0"/>
              </a:rPr>
              <a:t> ACE-100</a:t>
            </a:r>
          </a:p>
        </p:txBody>
      </p:sp>
      <p:sp>
        <p:nvSpPr>
          <p:cNvPr id="13319" name="Rectangle 6"/>
          <p:cNvSpPr>
            <a:spLocks noChangeArrowheads="1"/>
          </p:cNvSpPr>
          <p:nvPr/>
        </p:nvSpPr>
        <p:spPr bwMode="auto">
          <a:xfrm>
            <a:off x="4495800" y="1341438"/>
            <a:ext cx="4419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240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8839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en-US" altLang="en-US" sz="3600" b="1">
                <a:solidFill>
                  <a:srgbClr val="1D2F68"/>
                </a:solidFill>
              </a:rPr>
              <a:t>FY14 Requirements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228600" y="3771900"/>
            <a:ext cx="41148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450"/>
              </a:spcBef>
              <a:buSzPct val="100000"/>
            </a:pPr>
            <a:r>
              <a:rPr lang="en-US" altLang="en-US" b="1" u="sng">
                <a:solidFill>
                  <a:srgbClr val="000000"/>
                </a:solidFill>
                <a:latin typeface="Times New Roman" pitchFamily="18" charset="0"/>
              </a:rPr>
              <a:t>Outputs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24400" y="914400"/>
            <a:ext cx="3886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450"/>
              </a:spcBef>
              <a:buSzPct val="100000"/>
            </a:pPr>
            <a:r>
              <a:rPr lang="en-US" altLang="en-US" b="1" u="sng">
                <a:solidFill>
                  <a:srgbClr val="000000"/>
                </a:solidFill>
                <a:latin typeface="Times New Roman" pitchFamily="18" charset="0"/>
              </a:rPr>
              <a:t>Outcome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52400" y="914400"/>
            <a:ext cx="4572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450"/>
              </a:spcBef>
              <a:buSzPct val="100000"/>
            </a:pPr>
            <a:r>
              <a:rPr lang="en-US" altLang="en-US" b="1" u="sng">
                <a:solidFill>
                  <a:srgbClr val="000000"/>
                </a:solidFill>
                <a:latin typeface="Times New Roman" pitchFamily="18" charset="0"/>
              </a:rPr>
              <a:t>Research Requirement</a:t>
            </a: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4800600" y="3848100"/>
            <a:ext cx="40386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450"/>
              </a:spcBef>
              <a:buSzPct val="100000"/>
            </a:pPr>
            <a:r>
              <a:rPr lang="en-US" altLang="en-US" b="1" u="sng">
                <a:solidFill>
                  <a:srgbClr val="000000"/>
                </a:solidFill>
                <a:latin typeface="Times New Roman" pitchFamily="18" charset="0"/>
              </a:rPr>
              <a:t>Funding Requirements</a:t>
            </a:r>
            <a:r>
              <a:rPr lang="en-US" altLang="en-US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>
            <a:off x="4495800" y="1371600"/>
            <a:ext cx="1588" cy="46482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0" y="3832225"/>
            <a:ext cx="91440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4572000" y="1524000"/>
            <a:ext cx="2460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2400">
              <a:solidFill>
                <a:srgbClr val="FFFFFF"/>
              </a:solidFill>
              <a:latin typeface="Times New Roman" pitchFamily="18" charset="0"/>
            </a:endParaRPr>
          </a:p>
        </p:txBody>
      </p:sp>
      <p:graphicFrame>
        <p:nvGraphicFramePr>
          <p:cNvPr id="3082" name="Object 10"/>
          <p:cNvGraphicFramePr>
            <a:graphicFrameLocks noChangeAspect="1"/>
          </p:cNvGraphicFramePr>
          <p:nvPr/>
        </p:nvGraphicFramePr>
        <p:xfrm>
          <a:off x="5181600" y="4953000"/>
          <a:ext cx="2373313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Worksheet" r:id="rId5" imgW="2162144" imgH="409643" progId="Excel.Sheet.8">
                  <p:embed/>
                </p:oleObj>
              </mc:Choice>
              <mc:Fallback>
                <p:oleObj name="Worksheet" r:id="rId5" imgW="2162144" imgH="409643" progId="Excel.Sheet.8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4953000"/>
                        <a:ext cx="2373313" cy="52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160338" y="1254125"/>
            <a:ext cx="430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750"/>
              </a:spcBef>
              <a:buSzPct val="100000"/>
            </a:pPr>
            <a:r>
              <a:rPr lang="en-US" altLang="en-US" sz="1200" b="1">
                <a:solidFill>
                  <a:srgbClr val="000000"/>
                </a:solidFill>
                <a:latin typeface="Times New Roman" pitchFamily="18" charset="0"/>
              </a:rPr>
              <a:t>SIC-14-02: Composite Maintenance Practices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284163" y="1557338"/>
            <a:ext cx="4191000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" tIns="46800" rIns="45720" bIns="46800">
            <a:spAutoFit/>
          </a:bodyPr>
          <a:lstStyle>
            <a:lvl1pPr marL="223838" indent="-223838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685800" indent="-223838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Study process variables and human factors affecting the reliability of representative field repairs for composite aircraft structure</a:t>
            </a:r>
          </a:p>
          <a:p>
            <a:pPr lvl="1"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Symbol" pitchFamily="18" charset="2"/>
              <a:buChar char=""/>
            </a:pPr>
            <a:r>
              <a:rPr lang="en-US" altLang="en-US" sz="1000">
                <a:solidFill>
                  <a:srgbClr val="000000"/>
                </a:solidFill>
              </a:rPr>
              <a:t>Identify sources of repair defects and repair key characteristics &amp; process parameters to control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Field problems with composite repair are known to exist and industry practices have not been standardized</a:t>
            </a:r>
          </a:p>
          <a:p>
            <a:pPr lvl="1"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Symbol" pitchFamily="18" charset="2"/>
              <a:buChar char=""/>
            </a:pPr>
            <a:r>
              <a:rPr lang="en-US" altLang="en-US" sz="1000">
                <a:solidFill>
                  <a:srgbClr val="000000"/>
                </a:solidFill>
              </a:rPr>
              <a:t>Evaluate repair processing mistakes found in the field and seek long-term solutions with industry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Identification of emerging risks (see 2/5/09 CAST review of risks associated with workforce guidance &amp; training needs for expanding composite applications)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Enabling insertion of new composite technologies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Wingdings" pitchFamily="2" charset="2"/>
              <a:buChar char="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Sponsor Points of Contact: Dr. Larry Ilcewicz and Mark S. Orr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Wingdings" pitchFamily="2" charset="2"/>
              <a:buChar char="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Performer Points of Contact: Curtis Davies</a:t>
            </a:r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295275" y="4048125"/>
            <a:ext cx="4197350" cy="2033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" tIns="46800" rIns="45720" bIns="46800">
            <a:spAutoFit/>
          </a:bodyPr>
          <a:lstStyle>
            <a:lvl1pPr marL="223838" indent="-223838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685800" indent="-223838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Evaluations of maintenance procedures for composite structure currently in service and near-term applications</a:t>
            </a:r>
          </a:p>
          <a:p>
            <a:pPr lvl="1" eaLnBrk="1" hangingPunct="1">
              <a:lnSpc>
                <a:spcPct val="95000"/>
              </a:lnSpc>
              <a:buClr>
                <a:srgbClr val="000000"/>
              </a:buClr>
              <a:buSzPct val="100000"/>
              <a:buFont typeface="Arial" charset="0"/>
              <a:buChar char="–"/>
            </a:pPr>
            <a:r>
              <a:rPr lang="en-US" altLang="en-US" sz="1000">
                <a:solidFill>
                  <a:srgbClr val="000000"/>
                </a:solidFill>
              </a:rPr>
              <a:t>Document field problems with extensive repair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Bonded repair assessments considering variables in field working conditions, technician skill levels, tooling, and processing parameters important to structural integrity</a:t>
            </a:r>
          </a:p>
          <a:p>
            <a:pPr lvl="1" eaLnBrk="1" hangingPunct="1">
              <a:lnSpc>
                <a:spcPct val="95000"/>
              </a:lnSpc>
              <a:buClr>
                <a:srgbClr val="000000"/>
              </a:buClr>
              <a:buSzPct val="100000"/>
              <a:buFont typeface="Symbol" pitchFamily="18" charset="2"/>
              <a:buChar char=""/>
            </a:pPr>
            <a:r>
              <a:rPr lang="en-US" altLang="en-US" sz="1000">
                <a:solidFill>
                  <a:srgbClr val="000000"/>
                </a:solidFill>
              </a:rPr>
              <a:t>Structural data to evaluate bonded repair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Bolted repair assessments considering variables in field working conditions, technician skill levels, tooling, and processing parameters important to structural integrity</a:t>
            </a:r>
          </a:p>
          <a:p>
            <a:pPr lvl="1" eaLnBrk="1" hangingPunct="1">
              <a:lnSpc>
                <a:spcPct val="95000"/>
              </a:lnSpc>
              <a:buClr>
                <a:srgbClr val="000000"/>
              </a:buClr>
              <a:buSzPct val="100000"/>
              <a:buFont typeface="Symbol" pitchFamily="18" charset="2"/>
              <a:buChar char=""/>
            </a:pPr>
            <a:r>
              <a:rPr lang="en-US" altLang="en-US" sz="1000">
                <a:solidFill>
                  <a:srgbClr val="000000"/>
                </a:solidFill>
              </a:rPr>
              <a:t>Structural data to evaluate bolted repair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Repair fatigue, durability &amp; damage tolerance test protocol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Related safety awareness course developments</a:t>
            </a: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4641850" y="1431925"/>
            <a:ext cx="4295775" cy="227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223838" indent="-223838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685800" indent="-223838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Research helps characterize field repair problems, evaluate industry practices &amp; standardize as appropriate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Key outcomes include regulatory guidance, industry standards, workshops and related course content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New composite maintenance guidance</a:t>
            </a:r>
          </a:p>
          <a:p>
            <a:pPr lvl="1"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Symbol" pitchFamily="18" charset="2"/>
              <a:buChar char=""/>
            </a:pPr>
            <a:r>
              <a:rPr lang="en-US" altLang="en-US" sz="1000">
                <a:solidFill>
                  <a:srgbClr val="000000"/>
                </a:solidFill>
              </a:rPr>
              <a:t>Updates to AC 145-6 (2012)</a:t>
            </a:r>
          </a:p>
          <a:p>
            <a:pPr lvl="1"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Symbol" pitchFamily="18" charset="2"/>
              <a:buChar char=""/>
            </a:pPr>
            <a:r>
              <a:rPr lang="en-US" altLang="en-US" sz="1000">
                <a:solidFill>
                  <a:srgbClr val="000000"/>
                </a:solidFill>
              </a:rPr>
              <a:t>Bonded repair policy, including size limits (2013)</a:t>
            </a:r>
          </a:p>
          <a:p>
            <a:pPr lvl="1"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Symbol" pitchFamily="18" charset="2"/>
              <a:buChar char=""/>
            </a:pPr>
            <a:r>
              <a:rPr lang="en-US" altLang="en-US" sz="1000">
                <a:solidFill>
                  <a:srgbClr val="000000"/>
                </a:solidFill>
              </a:rPr>
              <a:t>Composite repair structural substantiation (2014)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Composite detailed standards document updates (e.g., SAE CACRC), training materials &amp; workshops, including SIC research areas (2012-2015)</a:t>
            </a:r>
          </a:p>
          <a:p>
            <a:pPr lvl="1"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–"/>
            </a:pPr>
            <a:r>
              <a:rPr lang="en-US" altLang="en-US" sz="1000">
                <a:solidFill>
                  <a:srgbClr val="000000"/>
                </a:solidFill>
              </a:rPr>
              <a:t>Metal bonded repair guidelines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Update Maintenance Safety Awareness Course Standard AIR 5719 and include case studies of field problems in a new standard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Structural Eng. Safety Awareness Course Module updates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-76200" y="0"/>
            <a:ext cx="8839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en-US" altLang="en-US" sz="4000" b="1">
                <a:solidFill>
                  <a:srgbClr val="1D2F68"/>
                </a:solidFill>
              </a:rPr>
              <a:t>FY14 Requirements</a:t>
            </a:r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28600" y="3600450"/>
            <a:ext cx="41148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450"/>
              </a:spcBef>
              <a:buSzPct val="100000"/>
            </a:pPr>
            <a:r>
              <a:rPr lang="en-US" altLang="en-US" b="1" u="sng">
                <a:solidFill>
                  <a:srgbClr val="000000"/>
                </a:solidFill>
                <a:latin typeface="Times New Roman" pitchFamily="18" charset="0"/>
              </a:rPr>
              <a:t>Outputs</a:t>
            </a:r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4724400" y="914400"/>
            <a:ext cx="3886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450"/>
              </a:spcBef>
              <a:buSzPct val="100000"/>
            </a:pPr>
            <a:r>
              <a:rPr lang="en-US" altLang="en-US" b="1" u="sng">
                <a:solidFill>
                  <a:srgbClr val="000000"/>
                </a:solidFill>
                <a:latin typeface="Times New Roman" pitchFamily="18" charset="0"/>
              </a:rPr>
              <a:t>Outcome</a:t>
            </a:r>
          </a:p>
        </p:txBody>
      </p:sp>
      <p:sp>
        <p:nvSpPr>
          <p:cNvPr id="4101" name="Rectangle 4"/>
          <p:cNvSpPr>
            <a:spLocks noChangeArrowheads="1"/>
          </p:cNvSpPr>
          <p:nvPr/>
        </p:nvSpPr>
        <p:spPr bwMode="auto">
          <a:xfrm>
            <a:off x="152400" y="914400"/>
            <a:ext cx="4572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450"/>
              </a:spcBef>
              <a:buSzPct val="100000"/>
            </a:pPr>
            <a:r>
              <a:rPr lang="en-US" altLang="en-US" b="1" u="sng">
                <a:solidFill>
                  <a:srgbClr val="000000"/>
                </a:solidFill>
                <a:latin typeface="Times New Roman" pitchFamily="18" charset="0"/>
              </a:rPr>
              <a:t>Research Requirement</a:t>
            </a:r>
          </a:p>
        </p:txBody>
      </p:sp>
      <p:sp>
        <p:nvSpPr>
          <p:cNvPr id="4102" name="Rectangle 5"/>
          <p:cNvSpPr>
            <a:spLocks noChangeArrowheads="1"/>
          </p:cNvSpPr>
          <p:nvPr/>
        </p:nvSpPr>
        <p:spPr bwMode="auto">
          <a:xfrm>
            <a:off x="4800600" y="3600450"/>
            <a:ext cx="40386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450"/>
              </a:spcBef>
              <a:buSzPct val="100000"/>
            </a:pPr>
            <a:r>
              <a:rPr lang="en-US" altLang="en-US" b="1" u="sng">
                <a:solidFill>
                  <a:srgbClr val="000000"/>
                </a:solidFill>
                <a:latin typeface="Times New Roman" pitchFamily="18" charset="0"/>
              </a:rPr>
              <a:t>Funding Requirements</a:t>
            </a:r>
            <a:r>
              <a:rPr lang="en-US" altLang="en-US" b="1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4103" name="Line 6"/>
          <p:cNvSpPr>
            <a:spLocks noChangeShapeType="1"/>
          </p:cNvSpPr>
          <p:nvPr/>
        </p:nvSpPr>
        <p:spPr bwMode="auto">
          <a:xfrm>
            <a:off x="4495800" y="1371600"/>
            <a:ext cx="1588" cy="46482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4" name="Line 7"/>
          <p:cNvSpPr>
            <a:spLocks noChangeShapeType="1"/>
          </p:cNvSpPr>
          <p:nvPr/>
        </p:nvSpPr>
        <p:spPr bwMode="auto">
          <a:xfrm>
            <a:off x="0" y="3613150"/>
            <a:ext cx="91440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5" name="Text Box 8"/>
          <p:cNvSpPr txBox="1">
            <a:spLocks noChangeArrowheads="1"/>
          </p:cNvSpPr>
          <p:nvPr/>
        </p:nvSpPr>
        <p:spPr bwMode="auto">
          <a:xfrm>
            <a:off x="4572000" y="1524000"/>
            <a:ext cx="2460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2400">
              <a:solidFill>
                <a:srgbClr val="FFFFFF"/>
              </a:solidFill>
              <a:latin typeface="Times New Roman" pitchFamily="18" charset="0"/>
            </a:endParaRPr>
          </a:p>
        </p:txBody>
      </p:sp>
      <p:graphicFrame>
        <p:nvGraphicFramePr>
          <p:cNvPr id="4106" name="Object 9"/>
          <p:cNvGraphicFramePr>
            <a:graphicFrameLocks noChangeAspect="1"/>
          </p:cNvGraphicFramePr>
          <p:nvPr/>
        </p:nvGraphicFramePr>
        <p:xfrm>
          <a:off x="5334000" y="4648200"/>
          <a:ext cx="2373313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Worksheet" r:id="rId5" imgW="2162144" imgH="409643" progId="Excel.Sheet.8">
                  <p:embed/>
                </p:oleObj>
              </mc:Choice>
              <mc:Fallback>
                <p:oleObj name="Worksheet" r:id="rId5" imgW="2162144" imgH="409643" progId="Excel.Sheet.8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4648200"/>
                        <a:ext cx="2373313" cy="52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7" name="Rectangle 10"/>
          <p:cNvSpPr>
            <a:spLocks noChangeArrowheads="1"/>
          </p:cNvSpPr>
          <p:nvPr/>
        </p:nvSpPr>
        <p:spPr bwMode="auto">
          <a:xfrm>
            <a:off x="223838" y="1579563"/>
            <a:ext cx="4191000" cy="2065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" tIns="46800" rIns="45720" bIns="46800">
            <a:spAutoFit/>
          </a:bodyPr>
          <a:lstStyle>
            <a:lvl1pPr marL="223838" indent="-223838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Introduce of composites in airframe structures must not reduce the levels of cabin safety compared to conventional metal construction under crash conditions 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Study composite materials and associated airframe structural details that may lead to changes in aircraft crashworthiness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Develop test standards to measure the energy absorption of composite details. 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Study the effects of structural scale and boundary conditions for building block tests used for crashworthiness assessment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Evaluate test and analysis protocol to ensure crashworthiness compliance for new composite airframe designs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Wingdings" pitchFamily="2" charset="2"/>
              <a:buChar char="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Sponsor Points of Contact: Dr. Larry Ilcewicz and Mark S. Orr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Wingdings" pitchFamily="2" charset="2"/>
              <a:buChar char="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Performer Points of Contact: Curtis Davies </a:t>
            </a:r>
          </a:p>
        </p:txBody>
      </p:sp>
      <p:sp>
        <p:nvSpPr>
          <p:cNvPr id="4108" name="Rectangle 11"/>
          <p:cNvSpPr>
            <a:spLocks noChangeArrowheads="1"/>
          </p:cNvSpPr>
          <p:nvPr/>
        </p:nvSpPr>
        <p:spPr bwMode="auto">
          <a:xfrm>
            <a:off x="223838" y="3979863"/>
            <a:ext cx="4191000" cy="2065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" tIns="46800" rIns="45720" bIns="46800">
            <a:spAutoFit/>
          </a:bodyPr>
          <a:lstStyle>
            <a:lvl1pPr marL="223838" indent="-223838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685800" indent="-223838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Complete studies and document results from building block tests for composite specimens and structural elements</a:t>
            </a:r>
          </a:p>
          <a:p>
            <a:pPr lvl="1"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Symbol" pitchFamily="18" charset="2"/>
              <a:buChar char=""/>
            </a:pPr>
            <a:r>
              <a:rPr lang="en-US" altLang="en-US" sz="1000">
                <a:solidFill>
                  <a:srgbClr val="000000"/>
                </a:solidFill>
              </a:rPr>
              <a:t>Assess strain rate sensitivity important to composite crashworthiness</a:t>
            </a:r>
          </a:p>
          <a:p>
            <a:pPr lvl="1"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Symbol" pitchFamily="18" charset="2"/>
              <a:buChar char=""/>
            </a:pPr>
            <a:r>
              <a:rPr lang="en-US" altLang="en-US" sz="1000">
                <a:solidFill>
                  <a:srgbClr val="000000"/>
                </a:solidFill>
              </a:rPr>
              <a:t>ID issues and limitations associated with structural test scale and boundary conditions.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Update guidelines and standards for composite crashworthiness</a:t>
            </a:r>
          </a:p>
          <a:p>
            <a:pPr lvl="1"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Symbol" pitchFamily="18" charset="2"/>
              <a:buChar char=""/>
            </a:pPr>
            <a:r>
              <a:rPr lang="en-US" altLang="en-US" sz="1000">
                <a:solidFill>
                  <a:srgbClr val="000000"/>
                </a:solidFill>
              </a:rPr>
              <a:t>Document round robin analyses and tests on composite energy absorption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Benchmark the industry practices used for analysis and tests to substantiate composite airframe structures for crashworthiness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Related safety awareness course developments in regard to composite airframe crashworthiness issues</a:t>
            </a:r>
          </a:p>
        </p:txBody>
      </p:sp>
      <p:sp>
        <p:nvSpPr>
          <p:cNvPr id="4109" name="Rectangle 12"/>
          <p:cNvSpPr>
            <a:spLocks noChangeArrowheads="1"/>
          </p:cNvSpPr>
          <p:nvPr/>
        </p:nvSpPr>
        <p:spPr bwMode="auto">
          <a:xfrm>
            <a:off x="4614863" y="1665288"/>
            <a:ext cx="4291012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223838" indent="-223838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685800" indent="-223838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313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Research evaluates existing analysis &amp; test protocol in establishing a basis to develop new rules and guidance that ensure composite aircraft structure (e.g. fuselage &amp; wing) have crashworthiness at a level of safety consistent with traditional metal aircraft</a:t>
            </a:r>
          </a:p>
          <a:p>
            <a:pPr lvl="1" eaLnBrk="1" hangingPunct="1">
              <a:lnSpc>
                <a:spcPct val="95000"/>
              </a:lnSpc>
              <a:spcBef>
                <a:spcPts val="313"/>
              </a:spcBef>
              <a:buClr>
                <a:srgbClr val="000000"/>
              </a:buClr>
              <a:buSzPct val="100000"/>
              <a:buFont typeface="Arial" charset="0"/>
              <a:buChar char="–"/>
            </a:pPr>
            <a:r>
              <a:rPr lang="en-US" altLang="en-US" sz="1000">
                <a:solidFill>
                  <a:srgbClr val="000000"/>
                </a:solidFill>
              </a:rPr>
              <a:t>Detailed background in industry standards (e.g., CMH-17), workshops, and related course materials (2012 - 2014)</a:t>
            </a:r>
          </a:p>
          <a:p>
            <a:pPr eaLnBrk="1" hangingPunct="1">
              <a:lnSpc>
                <a:spcPct val="95000"/>
              </a:lnSpc>
              <a:spcBef>
                <a:spcPts val="313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Key outcomes include support to regulatory/industry working groups developing new rules and guidance, initiated by recent a NPRM for part 25 aircraft (2013-2016)</a:t>
            </a:r>
          </a:p>
          <a:p>
            <a:pPr eaLnBrk="1" hangingPunct="1">
              <a:lnSpc>
                <a:spcPct val="95000"/>
              </a:lnSpc>
              <a:spcBef>
                <a:spcPts val="313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Structural Eng. Safety Awareness Course updates to the Crashworthiness Module </a:t>
            </a:r>
          </a:p>
        </p:txBody>
      </p:sp>
      <p:sp>
        <p:nvSpPr>
          <p:cNvPr id="4110" name="Text Box 13"/>
          <p:cNvSpPr txBox="1">
            <a:spLocks noChangeArrowheads="1"/>
          </p:cNvSpPr>
          <p:nvPr/>
        </p:nvSpPr>
        <p:spPr bwMode="auto">
          <a:xfrm>
            <a:off x="160338" y="1209675"/>
            <a:ext cx="4160837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750"/>
              </a:spcBef>
              <a:buSzPct val="100000"/>
            </a:pPr>
            <a:r>
              <a:rPr lang="en-US" altLang="en-US" sz="1200" b="1">
                <a:solidFill>
                  <a:srgbClr val="000000"/>
                </a:solidFill>
                <a:latin typeface="Times New Roman" pitchFamily="18" charset="0"/>
              </a:rPr>
              <a:t>SIC-14-03: Crashworthiness Issues Unique to  Composite Materials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0"/>
            <a:ext cx="8839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en-US" altLang="en-US" sz="3600" b="1">
                <a:solidFill>
                  <a:srgbClr val="1D2F68"/>
                </a:solidFill>
              </a:rPr>
              <a:t>FY14 Requirements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228600" y="3819525"/>
            <a:ext cx="41148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450"/>
              </a:spcBef>
              <a:buSzPct val="100000"/>
            </a:pPr>
            <a:r>
              <a:rPr lang="en-US" altLang="en-US" b="1" u="sng">
                <a:solidFill>
                  <a:srgbClr val="000000"/>
                </a:solidFill>
                <a:latin typeface="Times New Roman" pitchFamily="18" charset="0"/>
              </a:rPr>
              <a:t>Outputs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4724400" y="914400"/>
            <a:ext cx="3886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450"/>
              </a:spcBef>
              <a:buSzPct val="100000"/>
            </a:pPr>
            <a:r>
              <a:rPr lang="en-US" altLang="en-US" b="1" u="sng">
                <a:solidFill>
                  <a:srgbClr val="000000"/>
                </a:solidFill>
                <a:latin typeface="Times New Roman" pitchFamily="18" charset="0"/>
              </a:rPr>
              <a:t>Outcome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152400" y="914400"/>
            <a:ext cx="4572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450"/>
              </a:spcBef>
              <a:buSzPct val="100000"/>
            </a:pPr>
            <a:r>
              <a:rPr lang="en-US" altLang="en-US" b="1" u="sng">
                <a:solidFill>
                  <a:srgbClr val="000000"/>
                </a:solidFill>
                <a:latin typeface="Times New Roman" pitchFamily="18" charset="0"/>
              </a:rPr>
              <a:t>Research Requirement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4800600" y="3819525"/>
            <a:ext cx="40386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450"/>
              </a:spcBef>
              <a:buSzPct val="100000"/>
            </a:pPr>
            <a:r>
              <a:rPr lang="en-US" altLang="en-US" b="1" u="sng">
                <a:solidFill>
                  <a:srgbClr val="000000"/>
                </a:solidFill>
                <a:latin typeface="Times New Roman" pitchFamily="18" charset="0"/>
              </a:rPr>
              <a:t>Funding Requirements</a:t>
            </a:r>
            <a:r>
              <a:rPr lang="en-US" altLang="en-US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5127" name="Line 7"/>
          <p:cNvSpPr>
            <a:spLocks noChangeShapeType="1"/>
          </p:cNvSpPr>
          <p:nvPr/>
        </p:nvSpPr>
        <p:spPr bwMode="auto">
          <a:xfrm>
            <a:off x="4495800" y="1371600"/>
            <a:ext cx="1588" cy="46482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0" y="3832225"/>
            <a:ext cx="91440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4572000" y="1524000"/>
            <a:ext cx="2460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2400">
              <a:solidFill>
                <a:srgbClr val="FFFFFF"/>
              </a:solidFill>
              <a:latin typeface="Times New Roman" pitchFamily="18" charset="0"/>
            </a:endParaRPr>
          </a:p>
        </p:txBody>
      </p:sp>
      <p:graphicFrame>
        <p:nvGraphicFramePr>
          <p:cNvPr id="5130" name="Object 10"/>
          <p:cNvGraphicFramePr>
            <a:graphicFrameLocks noChangeAspect="1"/>
          </p:cNvGraphicFramePr>
          <p:nvPr/>
        </p:nvGraphicFramePr>
        <p:xfrm>
          <a:off x="5230813" y="4833938"/>
          <a:ext cx="2373312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Worksheet" r:id="rId5" imgW="2162144" imgH="409643" progId="Excel.Sheet.8">
                  <p:embed/>
                </p:oleObj>
              </mc:Choice>
              <mc:Fallback>
                <p:oleObj name="Worksheet" r:id="rId5" imgW="2162144" imgH="409643" progId="Excel.Sheet.8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0813" y="4833938"/>
                        <a:ext cx="2373312" cy="52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160338" y="1257300"/>
            <a:ext cx="4160837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801688" indent="-798513" defTabSz="457200" eaLnBrk="0" hangingPunct="0">
              <a:tabLst>
                <a:tab pos="801688" algn="l"/>
                <a:tab pos="1258888" algn="l"/>
                <a:tab pos="1716088" algn="l"/>
                <a:tab pos="2173288" algn="l"/>
                <a:tab pos="2630488" algn="l"/>
                <a:tab pos="3087688" algn="l"/>
                <a:tab pos="3544888" algn="l"/>
                <a:tab pos="4002088" algn="l"/>
                <a:tab pos="4459288" algn="l"/>
                <a:tab pos="4916488" algn="l"/>
                <a:tab pos="5373688" algn="l"/>
                <a:tab pos="5830888" algn="l"/>
                <a:tab pos="6288088" algn="l"/>
                <a:tab pos="6745288" algn="l"/>
                <a:tab pos="7202488" algn="l"/>
                <a:tab pos="7659688" algn="l"/>
                <a:tab pos="8116888" algn="l"/>
                <a:tab pos="8574088" algn="l"/>
                <a:tab pos="9031288" algn="l"/>
                <a:tab pos="9488488" algn="l"/>
                <a:tab pos="994568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801688" algn="l"/>
                <a:tab pos="1258888" algn="l"/>
                <a:tab pos="1716088" algn="l"/>
                <a:tab pos="2173288" algn="l"/>
                <a:tab pos="2630488" algn="l"/>
                <a:tab pos="3087688" algn="l"/>
                <a:tab pos="3544888" algn="l"/>
                <a:tab pos="4002088" algn="l"/>
                <a:tab pos="4459288" algn="l"/>
                <a:tab pos="4916488" algn="l"/>
                <a:tab pos="5373688" algn="l"/>
                <a:tab pos="5830888" algn="l"/>
                <a:tab pos="6288088" algn="l"/>
                <a:tab pos="6745288" algn="l"/>
                <a:tab pos="7202488" algn="l"/>
                <a:tab pos="7659688" algn="l"/>
                <a:tab pos="8116888" algn="l"/>
                <a:tab pos="8574088" algn="l"/>
                <a:tab pos="9031288" algn="l"/>
                <a:tab pos="9488488" algn="l"/>
                <a:tab pos="994568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801688" algn="l"/>
                <a:tab pos="1258888" algn="l"/>
                <a:tab pos="1716088" algn="l"/>
                <a:tab pos="2173288" algn="l"/>
                <a:tab pos="2630488" algn="l"/>
                <a:tab pos="3087688" algn="l"/>
                <a:tab pos="3544888" algn="l"/>
                <a:tab pos="4002088" algn="l"/>
                <a:tab pos="4459288" algn="l"/>
                <a:tab pos="4916488" algn="l"/>
                <a:tab pos="5373688" algn="l"/>
                <a:tab pos="5830888" algn="l"/>
                <a:tab pos="6288088" algn="l"/>
                <a:tab pos="6745288" algn="l"/>
                <a:tab pos="7202488" algn="l"/>
                <a:tab pos="7659688" algn="l"/>
                <a:tab pos="8116888" algn="l"/>
                <a:tab pos="8574088" algn="l"/>
                <a:tab pos="9031288" algn="l"/>
                <a:tab pos="9488488" algn="l"/>
                <a:tab pos="994568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801688" algn="l"/>
                <a:tab pos="1258888" algn="l"/>
                <a:tab pos="1716088" algn="l"/>
                <a:tab pos="2173288" algn="l"/>
                <a:tab pos="2630488" algn="l"/>
                <a:tab pos="3087688" algn="l"/>
                <a:tab pos="3544888" algn="l"/>
                <a:tab pos="4002088" algn="l"/>
                <a:tab pos="4459288" algn="l"/>
                <a:tab pos="4916488" algn="l"/>
                <a:tab pos="5373688" algn="l"/>
                <a:tab pos="5830888" algn="l"/>
                <a:tab pos="6288088" algn="l"/>
                <a:tab pos="6745288" algn="l"/>
                <a:tab pos="7202488" algn="l"/>
                <a:tab pos="7659688" algn="l"/>
                <a:tab pos="8116888" algn="l"/>
                <a:tab pos="8574088" algn="l"/>
                <a:tab pos="9031288" algn="l"/>
                <a:tab pos="9488488" algn="l"/>
                <a:tab pos="994568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801688" algn="l"/>
                <a:tab pos="1258888" algn="l"/>
                <a:tab pos="1716088" algn="l"/>
                <a:tab pos="2173288" algn="l"/>
                <a:tab pos="2630488" algn="l"/>
                <a:tab pos="3087688" algn="l"/>
                <a:tab pos="3544888" algn="l"/>
                <a:tab pos="4002088" algn="l"/>
                <a:tab pos="4459288" algn="l"/>
                <a:tab pos="4916488" algn="l"/>
                <a:tab pos="5373688" algn="l"/>
                <a:tab pos="5830888" algn="l"/>
                <a:tab pos="6288088" algn="l"/>
                <a:tab pos="6745288" algn="l"/>
                <a:tab pos="7202488" algn="l"/>
                <a:tab pos="7659688" algn="l"/>
                <a:tab pos="8116888" algn="l"/>
                <a:tab pos="8574088" algn="l"/>
                <a:tab pos="9031288" algn="l"/>
                <a:tab pos="9488488" algn="l"/>
                <a:tab pos="994568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801688" algn="l"/>
                <a:tab pos="1258888" algn="l"/>
                <a:tab pos="1716088" algn="l"/>
                <a:tab pos="2173288" algn="l"/>
                <a:tab pos="2630488" algn="l"/>
                <a:tab pos="3087688" algn="l"/>
                <a:tab pos="3544888" algn="l"/>
                <a:tab pos="4002088" algn="l"/>
                <a:tab pos="4459288" algn="l"/>
                <a:tab pos="4916488" algn="l"/>
                <a:tab pos="5373688" algn="l"/>
                <a:tab pos="5830888" algn="l"/>
                <a:tab pos="6288088" algn="l"/>
                <a:tab pos="6745288" algn="l"/>
                <a:tab pos="7202488" algn="l"/>
                <a:tab pos="7659688" algn="l"/>
                <a:tab pos="8116888" algn="l"/>
                <a:tab pos="8574088" algn="l"/>
                <a:tab pos="9031288" algn="l"/>
                <a:tab pos="9488488" algn="l"/>
                <a:tab pos="994568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801688" algn="l"/>
                <a:tab pos="1258888" algn="l"/>
                <a:tab pos="1716088" algn="l"/>
                <a:tab pos="2173288" algn="l"/>
                <a:tab pos="2630488" algn="l"/>
                <a:tab pos="3087688" algn="l"/>
                <a:tab pos="3544888" algn="l"/>
                <a:tab pos="4002088" algn="l"/>
                <a:tab pos="4459288" algn="l"/>
                <a:tab pos="4916488" algn="l"/>
                <a:tab pos="5373688" algn="l"/>
                <a:tab pos="5830888" algn="l"/>
                <a:tab pos="6288088" algn="l"/>
                <a:tab pos="6745288" algn="l"/>
                <a:tab pos="7202488" algn="l"/>
                <a:tab pos="7659688" algn="l"/>
                <a:tab pos="8116888" algn="l"/>
                <a:tab pos="8574088" algn="l"/>
                <a:tab pos="9031288" algn="l"/>
                <a:tab pos="9488488" algn="l"/>
                <a:tab pos="994568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801688" algn="l"/>
                <a:tab pos="1258888" algn="l"/>
                <a:tab pos="1716088" algn="l"/>
                <a:tab pos="2173288" algn="l"/>
                <a:tab pos="2630488" algn="l"/>
                <a:tab pos="3087688" algn="l"/>
                <a:tab pos="3544888" algn="l"/>
                <a:tab pos="4002088" algn="l"/>
                <a:tab pos="4459288" algn="l"/>
                <a:tab pos="4916488" algn="l"/>
                <a:tab pos="5373688" algn="l"/>
                <a:tab pos="5830888" algn="l"/>
                <a:tab pos="6288088" algn="l"/>
                <a:tab pos="6745288" algn="l"/>
                <a:tab pos="7202488" algn="l"/>
                <a:tab pos="7659688" algn="l"/>
                <a:tab pos="8116888" algn="l"/>
                <a:tab pos="8574088" algn="l"/>
                <a:tab pos="9031288" algn="l"/>
                <a:tab pos="9488488" algn="l"/>
                <a:tab pos="994568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801688" algn="l"/>
                <a:tab pos="1258888" algn="l"/>
                <a:tab pos="1716088" algn="l"/>
                <a:tab pos="2173288" algn="l"/>
                <a:tab pos="2630488" algn="l"/>
                <a:tab pos="3087688" algn="l"/>
                <a:tab pos="3544888" algn="l"/>
                <a:tab pos="4002088" algn="l"/>
                <a:tab pos="4459288" algn="l"/>
                <a:tab pos="4916488" algn="l"/>
                <a:tab pos="5373688" algn="l"/>
                <a:tab pos="5830888" algn="l"/>
                <a:tab pos="6288088" algn="l"/>
                <a:tab pos="6745288" algn="l"/>
                <a:tab pos="7202488" algn="l"/>
                <a:tab pos="7659688" algn="l"/>
                <a:tab pos="8116888" algn="l"/>
                <a:tab pos="8574088" algn="l"/>
                <a:tab pos="9031288" algn="l"/>
                <a:tab pos="9488488" algn="l"/>
                <a:tab pos="994568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750"/>
              </a:spcBef>
              <a:buSzPct val="100000"/>
            </a:pPr>
            <a:r>
              <a:rPr lang="en-US" altLang="en-US" sz="1200" b="1">
                <a:solidFill>
                  <a:srgbClr val="000000"/>
                </a:solidFill>
                <a:latin typeface="Times New Roman" pitchFamily="18" charset="0"/>
              </a:rPr>
              <a:t>SIC-14-04: Environmental and Aging Effects for Composite Structures</a:t>
            </a: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223838" y="1763713"/>
            <a:ext cx="4191000" cy="179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" tIns="46800" rIns="45720" bIns="46800">
            <a:spAutoFit/>
          </a:bodyPr>
          <a:lstStyle>
            <a:lvl1pPr marL="223838" indent="-223838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685800" indent="-223838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Identify environmental and aging parameters affecting the long term performance of composite aircraft structure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Investigate structural integrity of composite and bonded aircraft parts that have had significant time in service</a:t>
            </a:r>
          </a:p>
          <a:p>
            <a:pPr lvl="1"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Symbol" pitchFamily="18" charset="2"/>
              <a:buChar char=""/>
            </a:pPr>
            <a:r>
              <a:rPr lang="en-US" altLang="en-US" sz="1000">
                <a:solidFill>
                  <a:srgbClr val="000000"/>
                </a:solidFill>
              </a:rPr>
              <a:t>ID dependency on design and process details</a:t>
            </a:r>
          </a:p>
          <a:p>
            <a:pPr lvl="1"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Symbol" pitchFamily="18" charset="2"/>
              <a:buChar char=""/>
            </a:pPr>
            <a:r>
              <a:rPr lang="en-US" altLang="en-US" sz="1000">
                <a:solidFill>
                  <a:srgbClr val="000000"/>
                </a:solidFill>
              </a:rPr>
              <a:t>ID real-time and accelerated test differences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Identification of emerging risks for expanding composite structural applications (guidance &amp; training needs)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Enabling insertion of new composite technologies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Wingdings" pitchFamily="2" charset="2"/>
              <a:buChar char="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Sponsor Points of Contact: Dr. Larry Ilcewicz and Mark S. Orr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Wingdings" pitchFamily="2" charset="2"/>
              <a:buChar char="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Performer Points of Contact: Curtis Davies 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200025" y="4137025"/>
            <a:ext cx="4268788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" tIns="46800" rIns="45720" bIns="46800">
            <a:spAutoFit/>
          </a:bodyPr>
          <a:lstStyle>
            <a:lvl1pPr marL="223838" indent="-223838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685800" indent="-223838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Perform nondestructive and tear-down inspections of composite &amp; metal bonded aircraft structure retired from service</a:t>
            </a:r>
          </a:p>
          <a:p>
            <a:pPr lvl="1"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Symbol" pitchFamily="18" charset="2"/>
              <a:buChar char=""/>
            </a:pPr>
            <a:r>
              <a:rPr lang="en-US" altLang="en-US" sz="1000">
                <a:solidFill>
                  <a:srgbClr val="000000"/>
                </a:solidFill>
              </a:rPr>
              <a:t>Contrast the environmental &amp; aging resistance of sandwich and skin-stiffened design details</a:t>
            </a:r>
          </a:p>
          <a:p>
            <a:pPr lvl="1"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Symbol" pitchFamily="18" charset="2"/>
              <a:buChar char=""/>
            </a:pPr>
            <a:r>
              <a:rPr lang="en-US" altLang="en-US" sz="1000">
                <a:solidFill>
                  <a:srgbClr val="000000"/>
                </a:solidFill>
              </a:rPr>
              <a:t>Perform mechanical tests when possible</a:t>
            </a:r>
          </a:p>
          <a:p>
            <a:pPr lvl="1"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Symbol" pitchFamily="18" charset="2"/>
              <a:buChar char=""/>
            </a:pPr>
            <a:r>
              <a:rPr lang="en-US" altLang="en-US" sz="1000">
                <a:solidFill>
                  <a:srgbClr val="000000"/>
                </a:solidFill>
              </a:rPr>
              <a:t>Compare real-time degradation/property changes with that from accelerated test methods &amp; industry design criteria for environmental exposure</a:t>
            </a:r>
          </a:p>
          <a:p>
            <a:pPr lvl="1"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Symbol" pitchFamily="18" charset="2"/>
              <a:buChar char=""/>
            </a:pPr>
            <a:r>
              <a:rPr lang="en-US" altLang="en-US" sz="1000">
                <a:solidFill>
                  <a:srgbClr val="000000"/>
                </a:solidFill>
              </a:rPr>
              <a:t>Assess the quality and structural integrity of extensive bonded repairs mandated by airworthiness directives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Assess parts subjected to high temp. for heat damage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Document case studies for the safety awareness courses</a:t>
            </a:r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4721225" y="1763713"/>
            <a:ext cx="4248150" cy="176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223838" indent="-223838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685800" indent="-223838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Research helps characterize real-time environmental effects and aging threats to support more accurate accelerated test standards &amp; design criteria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Key outcomes include regulatory guidance, industry standards, workshops and related course content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Composite guidance on environmental effects &amp; aging</a:t>
            </a:r>
          </a:p>
          <a:p>
            <a:pPr lvl="1"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Symbol" pitchFamily="18" charset="2"/>
              <a:buChar char=""/>
            </a:pPr>
            <a:r>
              <a:rPr lang="en-US" altLang="en-US" sz="1000">
                <a:solidFill>
                  <a:srgbClr val="000000"/>
                </a:solidFill>
              </a:rPr>
              <a:t>Advance beyond the general AC 20-107B guidance that was just released (2014)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Composite detailed standards document updates (e.g., CMH-17), training materials and workshops, including new SIC research areas to evaluate the state of extensive bonded repairs performed in the field (2012 - 2014)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Structural Eng. Safety Awareness Course Module updates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0" y="0"/>
            <a:ext cx="8839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en-US" altLang="en-US" sz="3600" b="1">
                <a:solidFill>
                  <a:srgbClr val="1D2F68"/>
                </a:solidFill>
              </a:rPr>
              <a:t>FY14 Requirements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228600" y="3771900"/>
            <a:ext cx="41148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450"/>
              </a:spcBef>
              <a:buSzPct val="100000"/>
            </a:pPr>
            <a:r>
              <a:rPr lang="en-US" altLang="en-US" b="1" u="sng">
                <a:solidFill>
                  <a:srgbClr val="000000"/>
                </a:solidFill>
                <a:latin typeface="Times New Roman" pitchFamily="18" charset="0"/>
              </a:rPr>
              <a:t>Outputs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4724400" y="981075"/>
            <a:ext cx="3886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450"/>
              </a:spcBef>
              <a:buSzPct val="100000"/>
            </a:pPr>
            <a:r>
              <a:rPr lang="en-US" altLang="en-US" b="1" u="sng">
                <a:solidFill>
                  <a:srgbClr val="000000"/>
                </a:solidFill>
                <a:latin typeface="Times New Roman" pitchFamily="18" charset="0"/>
              </a:rPr>
              <a:t>Outcome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152400" y="914400"/>
            <a:ext cx="4572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450"/>
              </a:spcBef>
              <a:buSzPct val="100000"/>
            </a:pPr>
            <a:r>
              <a:rPr lang="en-US" altLang="en-US" b="1" u="sng">
                <a:solidFill>
                  <a:srgbClr val="000000"/>
                </a:solidFill>
                <a:latin typeface="Times New Roman" pitchFamily="18" charset="0"/>
              </a:rPr>
              <a:t>Research Requirement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4800600" y="3819525"/>
            <a:ext cx="40386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450"/>
              </a:spcBef>
              <a:buSzPct val="100000"/>
            </a:pPr>
            <a:r>
              <a:rPr lang="en-US" altLang="en-US" b="1" u="sng">
                <a:solidFill>
                  <a:srgbClr val="000000"/>
                </a:solidFill>
                <a:latin typeface="Times New Roman" pitchFamily="18" charset="0"/>
              </a:rPr>
              <a:t>Funding Requirements</a:t>
            </a:r>
            <a:r>
              <a:rPr lang="en-US" altLang="en-US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4495800" y="1371600"/>
            <a:ext cx="1588" cy="46482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0" y="3832225"/>
            <a:ext cx="91440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4572000" y="1524000"/>
            <a:ext cx="2460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2400">
              <a:solidFill>
                <a:srgbClr val="FFFFFF"/>
              </a:solidFill>
              <a:latin typeface="Times New Roman" pitchFamily="18" charset="0"/>
            </a:endParaRPr>
          </a:p>
        </p:txBody>
      </p:sp>
      <p:graphicFrame>
        <p:nvGraphicFramePr>
          <p:cNvPr id="6154" name="Object 10"/>
          <p:cNvGraphicFramePr>
            <a:graphicFrameLocks noChangeAspect="1"/>
          </p:cNvGraphicFramePr>
          <p:nvPr/>
        </p:nvGraphicFramePr>
        <p:xfrm>
          <a:off x="5365750" y="4795838"/>
          <a:ext cx="2373313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Worksheet" r:id="rId5" imgW="2162144" imgH="409643" progId="Excel.Sheet.8">
                  <p:embed/>
                </p:oleObj>
              </mc:Choice>
              <mc:Fallback>
                <p:oleObj name="Worksheet" r:id="rId5" imgW="2162144" imgH="409643" progId="Excel.Sheet.8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0" y="4795838"/>
                        <a:ext cx="2373313" cy="52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223838" y="1598613"/>
            <a:ext cx="4191000" cy="225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" tIns="46800" rIns="45720" bIns="46800">
            <a:spAutoFit/>
          </a:bodyPr>
          <a:lstStyle>
            <a:lvl1pPr marL="223838" indent="-223838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685800" indent="-223838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Evaluate the effects of adhesive joint design, process &amp; tooling issues on the integrity of bonded aircraft structure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Bonding practices used by industry are not standardized</a:t>
            </a:r>
          </a:p>
          <a:p>
            <a:pPr lvl="1"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Symbol" pitchFamily="18" charset="2"/>
              <a:buChar char=""/>
            </a:pPr>
            <a:r>
              <a:rPr lang="en-US" altLang="en-US" sz="1000">
                <a:solidFill>
                  <a:srgbClr val="000000"/>
                </a:solidFill>
              </a:rPr>
              <a:t>ID reliable bonded structural design details</a:t>
            </a:r>
          </a:p>
          <a:p>
            <a:pPr lvl="1"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Symbol" pitchFamily="18" charset="2"/>
              <a:buChar char=""/>
            </a:pPr>
            <a:r>
              <a:rPr lang="en-US" altLang="en-US" sz="1000">
                <a:solidFill>
                  <a:srgbClr val="000000"/>
                </a:solidFill>
              </a:rPr>
              <a:t>ID key characteristics &amp; process parameters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Address NTSB Safety Recommendations A-08-25 to -29, including a need for updates in guidance to address long-term durability testing of metal-bonded joints</a:t>
            </a:r>
          </a:p>
          <a:p>
            <a:pPr lvl="1"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Symbol" pitchFamily="18" charset="2"/>
              <a:buChar char=""/>
            </a:pPr>
            <a:r>
              <a:rPr lang="en-US" altLang="en-US" sz="1000">
                <a:solidFill>
                  <a:srgbClr val="000000"/>
                </a:solidFill>
              </a:rPr>
              <a:t>Also needed for composite bonded joints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Identification of emerging risks for expanding structural applications of bonding (guidance &amp; training needs)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Enabling insertion of new composite technologies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Wingdings" pitchFamily="2" charset="2"/>
              <a:buChar char="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Sponsor Points of Contact: Dr. Larry Ilcewicz and Mark S. Orr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Wingdings" pitchFamily="2" charset="2"/>
              <a:buChar char="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Performer Points of Contact: Curtis Davies </a:t>
            </a:r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223838" y="4041775"/>
            <a:ext cx="4191000" cy="2033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" tIns="46800" rIns="45720" bIns="46800">
            <a:spAutoFit/>
          </a:bodyPr>
          <a:lstStyle>
            <a:lvl1pPr marL="223838" indent="-223838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685800" indent="-223838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Evaluations of bonding practices for composite structure currently in service and near-term applications</a:t>
            </a:r>
          </a:p>
          <a:p>
            <a:pPr lvl="1" eaLnBrk="1" hangingPunct="1">
              <a:lnSpc>
                <a:spcPct val="95000"/>
              </a:lnSpc>
              <a:buClr>
                <a:srgbClr val="000000"/>
              </a:buClr>
              <a:buSzPct val="100000"/>
              <a:buFont typeface="Symbol" pitchFamily="18" charset="2"/>
              <a:buChar char=""/>
            </a:pPr>
            <a:r>
              <a:rPr lang="en-US" altLang="en-US" sz="1000">
                <a:solidFill>
                  <a:srgbClr val="000000"/>
                </a:solidFill>
              </a:rPr>
              <a:t>Evaluate in-process quality control procedures to mitigate risks of “weak bond” conditions, which can not be reliably detected by post-process NDI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Update guidelines and standards for environmental durability tests of metal- &amp; composite-bonded joints</a:t>
            </a:r>
          </a:p>
          <a:p>
            <a:pPr lvl="1" eaLnBrk="1" hangingPunct="1">
              <a:lnSpc>
                <a:spcPct val="95000"/>
              </a:lnSpc>
              <a:buClr>
                <a:srgbClr val="000000"/>
              </a:buClr>
              <a:buSzPct val="100000"/>
              <a:buFont typeface="Symbol" pitchFamily="18" charset="2"/>
              <a:buChar char=""/>
            </a:pPr>
            <a:r>
              <a:rPr lang="en-US" altLang="en-US" sz="1000">
                <a:solidFill>
                  <a:srgbClr val="000000"/>
                </a:solidFill>
              </a:rPr>
              <a:t>Evaluate accelerated versus real-time testing </a:t>
            </a:r>
          </a:p>
          <a:p>
            <a:pPr lvl="1" eaLnBrk="1" hangingPunct="1">
              <a:lnSpc>
                <a:spcPct val="95000"/>
              </a:lnSpc>
              <a:buClr>
                <a:srgbClr val="000000"/>
              </a:buClr>
              <a:buSzPct val="100000"/>
              <a:buFont typeface="Symbol" pitchFamily="18" charset="2"/>
              <a:buChar char=""/>
            </a:pPr>
            <a:r>
              <a:rPr lang="en-US" altLang="en-US" sz="1000">
                <a:solidFill>
                  <a:srgbClr val="000000"/>
                </a:solidFill>
              </a:rPr>
              <a:t>Study surface preparation and processing parameters known to affect bond quality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Bonded joint fatigue and damage tolerance test protocol</a:t>
            </a:r>
          </a:p>
          <a:p>
            <a:pPr lvl="1"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–"/>
            </a:pPr>
            <a:r>
              <a:rPr lang="en-US" altLang="en-US" sz="1000">
                <a:solidFill>
                  <a:srgbClr val="000000"/>
                </a:solidFill>
              </a:rPr>
              <a:t>Characterize factors leading to additional statistical scatter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Related safety awareness course developments</a:t>
            </a:r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4659313" y="1579563"/>
            <a:ext cx="4325937" cy="2097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223838" indent="-223838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685800" indent="-223838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Research helps characterize bonded joint integrity, evaluate industry practices &amp; standardize as appropriate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Key outcomes include regulatory guidance, industry standards, workshops and related course content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New bonded composite standards &amp; guidance</a:t>
            </a:r>
          </a:p>
          <a:p>
            <a:pPr lvl="1"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Symbol" pitchFamily="18" charset="2"/>
              <a:buChar char=""/>
            </a:pPr>
            <a:r>
              <a:rPr lang="en-US" altLang="en-US" sz="1000">
                <a:solidFill>
                  <a:srgbClr val="000000"/>
                </a:solidFill>
              </a:rPr>
              <a:t>Metal-bonded joint durability test standard (2013)</a:t>
            </a:r>
          </a:p>
          <a:p>
            <a:pPr lvl="1"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Symbol" pitchFamily="18" charset="2"/>
              <a:buChar char=""/>
            </a:pPr>
            <a:r>
              <a:rPr lang="en-US" altLang="en-US" sz="1000">
                <a:solidFill>
                  <a:srgbClr val="000000"/>
                </a:solidFill>
              </a:rPr>
              <a:t>Standards to isolate additional statistical scatter in bonded joint fatigue and damage tolerance characterization (2014) </a:t>
            </a:r>
          </a:p>
          <a:p>
            <a:pPr lvl="1"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Symbol" pitchFamily="18" charset="2"/>
              <a:buChar char=""/>
            </a:pPr>
            <a:r>
              <a:rPr lang="en-US" altLang="en-US" sz="1000">
                <a:solidFill>
                  <a:srgbClr val="000000"/>
                </a:solidFill>
              </a:rPr>
              <a:t>Update composite guidance in AC 21-26 (2015)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Composite detailed standards document updates (e.g., CMH-17), training materials &amp; workshops, including other SIC research areas (2012 - 2014)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Structural Eng. Safety Awareness Course Module updates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Manufacturing Safety Awareness Course Module (2014)</a:t>
            </a: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457200" y="1276350"/>
            <a:ext cx="3443288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750"/>
              </a:spcBef>
              <a:buSzPct val="100000"/>
            </a:pPr>
            <a:r>
              <a:rPr lang="en-US" altLang="en-US" sz="1200" b="1">
                <a:solidFill>
                  <a:srgbClr val="000000"/>
                </a:solidFill>
                <a:latin typeface="Times New Roman" pitchFamily="18" charset="0"/>
              </a:rPr>
              <a:t>SIC-14-05: Structural Integrity of Adhesive Joints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5163" y="806450"/>
            <a:ext cx="1900237" cy="142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671513" y="114300"/>
            <a:ext cx="8472487" cy="1068388"/>
          </a:xfrm>
        </p:spPr>
        <p:txBody>
          <a:bodyPr/>
          <a:lstStyle/>
          <a:p>
            <a:pPr algn="ctr"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200" smtClean="0"/>
              <a:t>FY14 Advanced Materials &amp; Structures Requirements</a:t>
            </a:r>
          </a:p>
        </p:txBody>
      </p:sp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577850" y="1393825"/>
            <a:ext cx="79136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1250"/>
              </a:spcBef>
              <a:buSzPct val="100000"/>
            </a:pPr>
            <a:r>
              <a:rPr lang="en-US" altLang="en-US" sz="2400" b="1" u="sng">
                <a:solidFill>
                  <a:srgbClr val="000000"/>
                </a:solidFill>
                <a:latin typeface="Times New Roman" pitchFamily="18" charset="0"/>
              </a:rPr>
              <a:t>Research Requirement 6:</a:t>
            </a:r>
            <a:r>
              <a:rPr lang="en-US" altLang="en-US" sz="2000" b="1" u="sng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pPr eaLnBrk="1" hangingPunct="1">
              <a:spcBef>
                <a:spcPts val="1000"/>
              </a:spcBef>
              <a:buSzPct val="100000"/>
            </a:pPr>
            <a:r>
              <a:rPr lang="en-US" altLang="en-US" sz="1600" b="1" u="sng">
                <a:solidFill>
                  <a:srgbClr val="000000"/>
                </a:solidFill>
                <a:latin typeface="Times New Roman" pitchFamily="18" charset="0"/>
              </a:rPr>
              <a:t>Composite Materials Handbook 17 (CMH-17, formerly MIL-HDBK-17) (Ongoing)</a:t>
            </a:r>
            <a:r>
              <a:rPr lang="en-US" altLang="en-US" sz="1600" b="1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7173" name="Text Box 4"/>
          <p:cNvSpPr txBox="1">
            <a:spLocks noChangeArrowheads="1"/>
          </p:cNvSpPr>
          <p:nvPr/>
        </p:nvSpPr>
        <p:spPr bwMode="auto">
          <a:xfrm>
            <a:off x="4572000" y="1524000"/>
            <a:ext cx="2460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24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687388" y="2781300"/>
            <a:ext cx="7993062" cy="2668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106363" indent="-106363" defTabSz="457200" eaLnBrk="0" hangingPunct="0">
              <a:tabLst>
                <a:tab pos="106363" algn="l"/>
                <a:tab pos="563563" algn="l"/>
                <a:tab pos="1020763" algn="l"/>
                <a:tab pos="1477963" algn="l"/>
                <a:tab pos="1935163" algn="l"/>
                <a:tab pos="2392363" algn="l"/>
                <a:tab pos="2849563" algn="l"/>
                <a:tab pos="3306763" algn="l"/>
                <a:tab pos="3763963" algn="l"/>
                <a:tab pos="4221163" algn="l"/>
                <a:tab pos="4678363" algn="l"/>
                <a:tab pos="5135563" algn="l"/>
                <a:tab pos="5592763" algn="l"/>
                <a:tab pos="6049963" algn="l"/>
                <a:tab pos="6507163" algn="l"/>
                <a:tab pos="6964363" algn="l"/>
                <a:tab pos="7421563" algn="l"/>
                <a:tab pos="7878763" algn="l"/>
                <a:tab pos="8335963" algn="l"/>
                <a:tab pos="8793163" algn="l"/>
                <a:tab pos="9250363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106363" algn="l"/>
                <a:tab pos="563563" algn="l"/>
                <a:tab pos="1020763" algn="l"/>
                <a:tab pos="1477963" algn="l"/>
                <a:tab pos="1935163" algn="l"/>
                <a:tab pos="2392363" algn="l"/>
                <a:tab pos="2849563" algn="l"/>
                <a:tab pos="3306763" algn="l"/>
                <a:tab pos="3763963" algn="l"/>
                <a:tab pos="4221163" algn="l"/>
                <a:tab pos="4678363" algn="l"/>
                <a:tab pos="5135563" algn="l"/>
                <a:tab pos="5592763" algn="l"/>
                <a:tab pos="6049963" algn="l"/>
                <a:tab pos="6507163" algn="l"/>
                <a:tab pos="6964363" algn="l"/>
                <a:tab pos="7421563" algn="l"/>
                <a:tab pos="7878763" algn="l"/>
                <a:tab pos="8335963" algn="l"/>
                <a:tab pos="8793163" algn="l"/>
                <a:tab pos="9250363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106363" algn="l"/>
                <a:tab pos="563563" algn="l"/>
                <a:tab pos="1020763" algn="l"/>
                <a:tab pos="1477963" algn="l"/>
                <a:tab pos="1935163" algn="l"/>
                <a:tab pos="2392363" algn="l"/>
                <a:tab pos="2849563" algn="l"/>
                <a:tab pos="3306763" algn="l"/>
                <a:tab pos="3763963" algn="l"/>
                <a:tab pos="4221163" algn="l"/>
                <a:tab pos="4678363" algn="l"/>
                <a:tab pos="5135563" algn="l"/>
                <a:tab pos="5592763" algn="l"/>
                <a:tab pos="6049963" algn="l"/>
                <a:tab pos="6507163" algn="l"/>
                <a:tab pos="6964363" algn="l"/>
                <a:tab pos="7421563" algn="l"/>
                <a:tab pos="7878763" algn="l"/>
                <a:tab pos="8335963" algn="l"/>
                <a:tab pos="8793163" algn="l"/>
                <a:tab pos="9250363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106363" algn="l"/>
                <a:tab pos="563563" algn="l"/>
                <a:tab pos="1020763" algn="l"/>
                <a:tab pos="1477963" algn="l"/>
                <a:tab pos="1935163" algn="l"/>
                <a:tab pos="2392363" algn="l"/>
                <a:tab pos="2849563" algn="l"/>
                <a:tab pos="3306763" algn="l"/>
                <a:tab pos="3763963" algn="l"/>
                <a:tab pos="4221163" algn="l"/>
                <a:tab pos="4678363" algn="l"/>
                <a:tab pos="5135563" algn="l"/>
                <a:tab pos="5592763" algn="l"/>
                <a:tab pos="6049963" algn="l"/>
                <a:tab pos="6507163" algn="l"/>
                <a:tab pos="6964363" algn="l"/>
                <a:tab pos="7421563" algn="l"/>
                <a:tab pos="7878763" algn="l"/>
                <a:tab pos="8335963" algn="l"/>
                <a:tab pos="8793163" algn="l"/>
                <a:tab pos="9250363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106363" algn="l"/>
                <a:tab pos="563563" algn="l"/>
                <a:tab pos="1020763" algn="l"/>
                <a:tab pos="1477963" algn="l"/>
                <a:tab pos="1935163" algn="l"/>
                <a:tab pos="2392363" algn="l"/>
                <a:tab pos="2849563" algn="l"/>
                <a:tab pos="3306763" algn="l"/>
                <a:tab pos="3763963" algn="l"/>
                <a:tab pos="4221163" algn="l"/>
                <a:tab pos="4678363" algn="l"/>
                <a:tab pos="5135563" algn="l"/>
                <a:tab pos="5592763" algn="l"/>
                <a:tab pos="6049963" algn="l"/>
                <a:tab pos="6507163" algn="l"/>
                <a:tab pos="6964363" algn="l"/>
                <a:tab pos="7421563" algn="l"/>
                <a:tab pos="7878763" algn="l"/>
                <a:tab pos="8335963" algn="l"/>
                <a:tab pos="8793163" algn="l"/>
                <a:tab pos="9250363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06363" algn="l"/>
                <a:tab pos="563563" algn="l"/>
                <a:tab pos="1020763" algn="l"/>
                <a:tab pos="1477963" algn="l"/>
                <a:tab pos="1935163" algn="l"/>
                <a:tab pos="2392363" algn="l"/>
                <a:tab pos="2849563" algn="l"/>
                <a:tab pos="3306763" algn="l"/>
                <a:tab pos="3763963" algn="l"/>
                <a:tab pos="4221163" algn="l"/>
                <a:tab pos="4678363" algn="l"/>
                <a:tab pos="5135563" algn="l"/>
                <a:tab pos="5592763" algn="l"/>
                <a:tab pos="6049963" algn="l"/>
                <a:tab pos="6507163" algn="l"/>
                <a:tab pos="6964363" algn="l"/>
                <a:tab pos="7421563" algn="l"/>
                <a:tab pos="7878763" algn="l"/>
                <a:tab pos="8335963" algn="l"/>
                <a:tab pos="8793163" algn="l"/>
                <a:tab pos="9250363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06363" algn="l"/>
                <a:tab pos="563563" algn="l"/>
                <a:tab pos="1020763" algn="l"/>
                <a:tab pos="1477963" algn="l"/>
                <a:tab pos="1935163" algn="l"/>
                <a:tab pos="2392363" algn="l"/>
                <a:tab pos="2849563" algn="l"/>
                <a:tab pos="3306763" algn="l"/>
                <a:tab pos="3763963" algn="l"/>
                <a:tab pos="4221163" algn="l"/>
                <a:tab pos="4678363" algn="l"/>
                <a:tab pos="5135563" algn="l"/>
                <a:tab pos="5592763" algn="l"/>
                <a:tab pos="6049963" algn="l"/>
                <a:tab pos="6507163" algn="l"/>
                <a:tab pos="6964363" algn="l"/>
                <a:tab pos="7421563" algn="l"/>
                <a:tab pos="7878763" algn="l"/>
                <a:tab pos="8335963" algn="l"/>
                <a:tab pos="8793163" algn="l"/>
                <a:tab pos="9250363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06363" algn="l"/>
                <a:tab pos="563563" algn="l"/>
                <a:tab pos="1020763" algn="l"/>
                <a:tab pos="1477963" algn="l"/>
                <a:tab pos="1935163" algn="l"/>
                <a:tab pos="2392363" algn="l"/>
                <a:tab pos="2849563" algn="l"/>
                <a:tab pos="3306763" algn="l"/>
                <a:tab pos="3763963" algn="l"/>
                <a:tab pos="4221163" algn="l"/>
                <a:tab pos="4678363" algn="l"/>
                <a:tab pos="5135563" algn="l"/>
                <a:tab pos="5592763" algn="l"/>
                <a:tab pos="6049963" algn="l"/>
                <a:tab pos="6507163" algn="l"/>
                <a:tab pos="6964363" algn="l"/>
                <a:tab pos="7421563" algn="l"/>
                <a:tab pos="7878763" algn="l"/>
                <a:tab pos="8335963" algn="l"/>
                <a:tab pos="8793163" algn="l"/>
                <a:tab pos="9250363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06363" algn="l"/>
                <a:tab pos="563563" algn="l"/>
                <a:tab pos="1020763" algn="l"/>
                <a:tab pos="1477963" algn="l"/>
                <a:tab pos="1935163" algn="l"/>
                <a:tab pos="2392363" algn="l"/>
                <a:tab pos="2849563" algn="l"/>
                <a:tab pos="3306763" algn="l"/>
                <a:tab pos="3763963" algn="l"/>
                <a:tab pos="4221163" algn="l"/>
                <a:tab pos="4678363" algn="l"/>
                <a:tab pos="5135563" algn="l"/>
                <a:tab pos="5592763" algn="l"/>
                <a:tab pos="6049963" algn="l"/>
                <a:tab pos="6507163" algn="l"/>
                <a:tab pos="6964363" algn="l"/>
                <a:tab pos="7421563" algn="l"/>
                <a:tab pos="7878763" algn="l"/>
                <a:tab pos="8335963" algn="l"/>
                <a:tab pos="8793163" algn="l"/>
                <a:tab pos="9250363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87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400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1400" b="1" u="sng">
                <a:solidFill>
                  <a:srgbClr val="000000"/>
                </a:solidFill>
                <a:latin typeface="Times New Roman" pitchFamily="18" charset="0"/>
              </a:rPr>
              <a:t>Purpose:</a:t>
            </a:r>
            <a:r>
              <a:rPr lang="en-US" altLang="en-US" sz="1400">
                <a:solidFill>
                  <a:srgbClr val="000000"/>
                </a:solidFill>
                <a:latin typeface="Times New Roman" pitchFamily="18" charset="0"/>
              </a:rPr>
              <a:t> Reference handbook that standardizes the basic approaches to composite structural design substantiation, manufacturing control, quality assurance, and continued operational safety. </a:t>
            </a:r>
          </a:p>
          <a:p>
            <a:pPr eaLnBrk="1" hangingPunct="1">
              <a:spcBef>
                <a:spcPts val="87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400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1400" b="1" u="sng">
                <a:solidFill>
                  <a:srgbClr val="000000"/>
                </a:solidFill>
                <a:latin typeface="Times New Roman" pitchFamily="18" charset="0"/>
              </a:rPr>
              <a:t>Why It’s Needed:</a:t>
            </a:r>
            <a:r>
              <a:rPr lang="en-US" altLang="en-US" sz="1400">
                <a:solidFill>
                  <a:srgbClr val="000000"/>
                </a:solidFill>
                <a:latin typeface="Times New Roman" pitchFamily="18" charset="0"/>
              </a:rPr>
              <a:t> The handbook serves as a single source for background information vital to safe aviation designs using composite materials which reduces FAA workload by providing standardized procedures for certification processes.  Updates needed to maintain its relevance.</a:t>
            </a:r>
          </a:p>
          <a:p>
            <a:pPr eaLnBrk="1" hangingPunct="1">
              <a:spcBef>
                <a:spcPts val="87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400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1400" b="1" u="sng">
                <a:solidFill>
                  <a:srgbClr val="000000"/>
                </a:solidFill>
                <a:latin typeface="Times New Roman" pitchFamily="18" charset="0"/>
              </a:rPr>
              <a:t>Outcome</a:t>
            </a:r>
            <a:r>
              <a:rPr lang="en-US" altLang="en-US" sz="1400" b="1">
                <a:solidFill>
                  <a:srgbClr val="000000"/>
                </a:solidFill>
                <a:latin typeface="Times New Roman" pitchFamily="18" charset="0"/>
              </a:rPr>
              <a:t>: </a:t>
            </a:r>
            <a:r>
              <a:rPr lang="en-US" altLang="en-US" sz="1400">
                <a:solidFill>
                  <a:srgbClr val="000000"/>
                </a:solidFill>
                <a:latin typeface="Times New Roman" pitchFamily="18" charset="0"/>
              </a:rPr>
              <a:t>Updates to CMH-17 and the structural safety awareness training.</a:t>
            </a:r>
          </a:p>
          <a:p>
            <a:pPr eaLnBrk="1" hangingPunct="1">
              <a:spcBef>
                <a:spcPts val="87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400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1400" b="1" u="sng">
                <a:solidFill>
                  <a:srgbClr val="000000"/>
                </a:solidFill>
                <a:latin typeface="Times New Roman" pitchFamily="18" charset="0"/>
              </a:rPr>
              <a:t>Outputs:</a:t>
            </a:r>
            <a:r>
              <a:rPr lang="en-US" altLang="en-US" sz="1400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1400">
                <a:solidFill>
                  <a:srgbClr val="000000"/>
                </a:solidFill>
                <a:latin typeface="Times New Roman" pitchFamily="18" charset="0"/>
              </a:rPr>
              <a:t>Approved composite databases and detailed information on testing, data reduction, material &amp; process control, data utilization, structural design &amp; analysis, producibility, supportability, and lessons learned. </a:t>
            </a:r>
          </a:p>
          <a:p>
            <a:pPr eaLnBrk="1" hangingPunct="1">
              <a:spcBef>
                <a:spcPts val="87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400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1400" b="1" u="sng">
                <a:solidFill>
                  <a:srgbClr val="000000"/>
                </a:solidFill>
                <a:latin typeface="Times New Roman" pitchFamily="18" charset="0"/>
              </a:rPr>
              <a:t>Sponsor:</a:t>
            </a:r>
            <a:r>
              <a:rPr lang="en-US" altLang="en-US" sz="1400">
                <a:solidFill>
                  <a:srgbClr val="000000"/>
                </a:solidFill>
                <a:latin typeface="Times New Roman" pitchFamily="18" charset="0"/>
              </a:rPr>
              <a:t> ACE-100</a:t>
            </a:r>
          </a:p>
        </p:txBody>
      </p:sp>
      <p:sp>
        <p:nvSpPr>
          <p:cNvPr id="7175" name="Rectangle 6"/>
          <p:cNvSpPr>
            <a:spLocks noChangeArrowheads="1"/>
          </p:cNvSpPr>
          <p:nvPr/>
        </p:nvSpPr>
        <p:spPr bwMode="auto">
          <a:xfrm>
            <a:off x="4495800" y="1341438"/>
            <a:ext cx="4419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240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0" y="0"/>
            <a:ext cx="8839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en-US" altLang="en-US" sz="3600" b="1">
                <a:solidFill>
                  <a:srgbClr val="1D2F68"/>
                </a:solidFill>
              </a:rPr>
              <a:t>FY15 Requirements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228600" y="3524250"/>
            <a:ext cx="41148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450"/>
              </a:spcBef>
              <a:buSzPct val="100000"/>
            </a:pPr>
            <a:r>
              <a:rPr lang="en-US" altLang="en-US" b="1" u="sng">
                <a:solidFill>
                  <a:srgbClr val="000000"/>
                </a:solidFill>
                <a:latin typeface="Times New Roman" pitchFamily="18" charset="0"/>
              </a:rPr>
              <a:t>Outputs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724400" y="838200"/>
            <a:ext cx="3886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450"/>
              </a:spcBef>
              <a:buSzPct val="100000"/>
            </a:pPr>
            <a:r>
              <a:rPr lang="en-US" altLang="en-US" b="1" u="sng">
                <a:solidFill>
                  <a:srgbClr val="000000"/>
                </a:solidFill>
                <a:latin typeface="Times New Roman" pitchFamily="18" charset="0"/>
              </a:rPr>
              <a:t>Outcome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152400" y="838200"/>
            <a:ext cx="4572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450"/>
              </a:spcBef>
              <a:buSzPct val="100000"/>
            </a:pPr>
            <a:r>
              <a:rPr lang="en-US" altLang="en-US" b="1" u="sng">
                <a:solidFill>
                  <a:srgbClr val="000000"/>
                </a:solidFill>
                <a:latin typeface="Times New Roman" pitchFamily="18" charset="0"/>
              </a:rPr>
              <a:t>Research Requirement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4800600" y="3571875"/>
            <a:ext cx="40386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450"/>
              </a:spcBef>
              <a:buSzPct val="100000"/>
            </a:pPr>
            <a:r>
              <a:rPr lang="en-US" altLang="en-US" b="1" u="sng">
                <a:solidFill>
                  <a:srgbClr val="000000"/>
                </a:solidFill>
                <a:latin typeface="Times New Roman" pitchFamily="18" charset="0"/>
              </a:rPr>
              <a:t>Funding Requirements</a:t>
            </a:r>
            <a:r>
              <a:rPr lang="en-US" altLang="en-US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4495800" y="1371600"/>
            <a:ext cx="1588" cy="46482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0" y="3556000"/>
            <a:ext cx="91440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4572000" y="1524000"/>
            <a:ext cx="2460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24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152400" y="1371600"/>
            <a:ext cx="4267200" cy="2243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223838" indent="-223838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685800" indent="-223838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Study the effects of critical defects and service damage on representative composite airframe structure.</a:t>
            </a:r>
          </a:p>
          <a:p>
            <a:pPr lvl="1"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Symbol" pitchFamily="18" charset="2"/>
              <a:buChar char=""/>
            </a:pPr>
            <a:r>
              <a:rPr lang="en-US" altLang="en-US" sz="1000">
                <a:solidFill>
                  <a:srgbClr val="000000"/>
                </a:solidFill>
              </a:rPr>
              <a:t>Potential sources of impact damage, sandwich disbonding, fluid ingression, and heat-induced damage.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Damage tolerance design principles and related maintenance practices used by the industry have not been standardized for many damage threats</a:t>
            </a:r>
          </a:p>
          <a:p>
            <a:pPr lvl="1"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Symbol" pitchFamily="18" charset="2"/>
              <a:buChar char=""/>
            </a:pPr>
            <a:r>
              <a:rPr lang="en-US" altLang="en-US" sz="1000">
                <a:solidFill>
                  <a:srgbClr val="000000"/>
                </a:solidFill>
              </a:rPr>
              <a:t>Evaluate industry design criteria and certification test &amp; analysis protocol for critical damage threats.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Investigate new material forms, fabrication processes and unique composite design details for newer aircraft.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Identification of emerging risks (e.g. service vehicle collisions)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Enabling insertion of new composite technologies.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Wingdings" pitchFamily="2" charset="2"/>
              <a:buChar char="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Sponsor Points of Contact: Dr. Larry Ilcewicz and Mark S. Orr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Wingdings" pitchFamily="2" charset="2"/>
              <a:buChar char="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Performer Points of Contact: Curtis Davies </a:t>
            </a:r>
          </a:p>
        </p:txBody>
      </p:sp>
      <p:graphicFrame>
        <p:nvGraphicFramePr>
          <p:cNvPr id="8203" name="Object 11"/>
          <p:cNvGraphicFramePr>
            <a:graphicFrameLocks noChangeAspect="1"/>
          </p:cNvGraphicFramePr>
          <p:nvPr/>
        </p:nvGraphicFramePr>
        <p:xfrm>
          <a:off x="5480050" y="4572000"/>
          <a:ext cx="2373313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name="Worksheet" r:id="rId5" imgW="2162144" imgH="409643" progId="Excel.Sheet.8">
                  <p:embed/>
                </p:oleObj>
              </mc:Choice>
              <mc:Fallback>
                <p:oleObj name="Worksheet" r:id="rId5" imgW="2162144" imgH="409643" progId="Excel.Shee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0050" y="4572000"/>
                        <a:ext cx="2373313" cy="52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141288" y="3841750"/>
            <a:ext cx="4278312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" tIns="46800" rIns="45720" bIns="46800">
            <a:spAutoFit/>
          </a:bodyPr>
          <a:lstStyle>
            <a:lvl1pPr marL="223838" indent="-223838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685800" indent="-223838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Damage tolerance evaluations for composite structure currently in service and near-term applications</a:t>
            </a:r>
          </a:p>
          <a:p>
            <a:pPr lvl="1"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Symbol" pitchFamily="18" charset="2"/>
              <a:buChar char=""/>
            </a:pPr>
            <a:r>
              <a:rPr lang="en-US" altLang="en-US" sz="1000">
                <a:solidFill>
                  <a:srgbClr val="000000"/>
                </a:solidFill>
              </a:rPr>
              <a:t>Identify critical damage and evaluate structural analysis &amp; test protocol for sandwich &amp; skin-stiffened designs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Bound threats and risks from severe blunt impact (e.g., service vehicle collisions), including key parameters affecting damage severity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Sandwich panel degradation mechanisms due to disbond growth, fluid ingression and freeze/thaw failures</a:t>
            </a:r>
          </a:p>
          <a:p>
            <a:pPr lvl="1"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Symbol" pitchFamily="18" charset="2"/>
              <a:buChar char=""/>
            </a:pPr>
            <a:r>
              <a:rPr lang="en-US" altLang="en-US" sz="1000">
                <a:solidFill>
                  <a:srgbClr val="000000"/>
                </a:solidFill>
              </a:rPr>
              <a:t>Quantify growth rates and the effects on residual strength, stiffness and flutter</a:t>
            </a:r>
          </a:p>
          <a:p>
            <a:pPr lvl="1"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Symbol" pitchFamily="18" charset="2"/>
              <a:buChar char=""/>
            </a:pPr>
            <a:r>
              <a:rPr lang="en-US" altLang="en-US" sz="1000">
                <a:solidFill>
                  <a:srgbClr val="000000"/>
                </a:solidFill>
              </a:rPr>
              <a:t>Create test standards for the mechanics of sandwich disbond growth characterization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Effect of fasteners in arresting mode I &amp; II delamination and disbonds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Related safety awareness course developments</a:t>
            </a:r>
          </a:p>
        </p:txBody>
      </p:sp>
      <p:sp>
        <p:nvSpPr>
          <p:cNvPr id="8205" name="Rectangle 13"/>
          <p:cNvSpPr>
            <a:spLocks noChangeArrowheads="1"/>
          </p:cNvSpPr>
          <p:nvPr/>
        </p:nvSpPr>
        <p:spPr bwMode="auto">
          <a:xfrm>
            <a:off x="4738688" y="1323975"/>
            <a:ext cx="4164012" cy="2097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223838" indent="-223838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685800" indent="-223838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Research helps study critical composite damage threats, evaluate industry practices &amp; standardize as appropriate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Key outcomes include regulatory guidance, industry standards, workshops and related course content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New composite damage tolerance standards &amp; guidance</a:t>
            </a:r>
          </a:p>
          <a:p>
            <a:pPr lvl="1"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Symbol" pitchFamily="18" charset="2"/>
              <a:buChar char=""/>
            </a:pPr>
            <a:r>
              <a:rPr lang="en-US" altLang="en-US" sz="1000">
                <a:solidFill>
                  <a:srgbClr val="000000"/>
                </a:solidFill>
              </a:rPr>
              <a:t>Shared databases on reliability factors (2012)</a:t>
            </a:r>
          </a:p>
          <a:p>
            <a:pPr lvl="1"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Symbol" pitchFamily="18" charset="2"/>
              <a:buChar char=""/>
            </a:pPr>
            <a:r>
              <a:rPr lang="en-US" altLang="en-US" sz="1000">
                <a:solidFill>
                  <a:srgbClr val="000000"/>
                </a:solidFill>
              </a:rPr>
              <a:t>Severe blunt impact policy (2013)</a:t>
            </a:r>
          </a:p>
          <a:p>
            <a:pPr lvl="1"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Symbol" pitchFamily="18" charset="2"/>
              <a:buChar char=""/>
            </a:pPr>
            <a:r>
              <a:rPr lang="en-US" altLang="en-US" sz="1000">
                <a:solidFill>
                  <a:srgbClr val="000000"/>
                </a:solidFill>
              </a:rPr>
              <a:t>Sandwich disbond growth characterization (2014)</a:t>
            </a:r>
          </a:p>
          <a:p>
            <a:pPr lvl="1"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Symbol" pitchFamily="18" charset="2"/>
              <a:buChar char=""/>
            </a:pPr>
            <a:r>
              <a:rPr lang="en-US" altLang="en-US" sz="1000">
                <a:solidFill>
                  <a:srgbClr val="000000"/>
                </a:solidFill>
              </a:rPr>
              <a:t>Structural analysis &amp; test protocol beyond the general </a:t>
            </a:r>
            <a:br>
              <a:rPr lang="en-US" altLang="en-US" sz="1000">
                <a:solidFill>
                  <a:srgbClr val="000000"/>
                </a:solidFill>
              </a:rPr>
            </a:br>
            <a:r>
              <a:rPr lang="en-US" altLang="en-US" sz="1000">
                <a:solidFill>
                  <a:srgbClr val="000000"/>
                </a:solidFill>
              </a:rPr>
              <a:t>AC 20-107B guidance that was released in 2009 (2015)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Composite detailed standards document updates (e.g., CMH-17), training materials &amp; workshops, including SIC research areas (2011, 2014)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Structural Eng. Safety Awareness Course Module updates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109538" y="1143000"/>
            <a:ext cx="435610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750"/>
              </a:spcBef>
              <a:buSzPct val="100000"/>
            </a:pPr>
            <a:r>
              <a:rPr lang="en-US" altLang="en-US" sz="1200" b="1">
                <a:solidFill>
                  <a:srgbClr val="000000"/>
                </a:solidFill>
                <a:latin typeface="Times New Roman" pitchFamily="18" charset="0"/>
              </a:rPr>
              <a:t>SIC-15-01: Damage Tolerance of Composite Structures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0" y="0"/>
            <a:ext cx="8839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en-US" altLang="en-US" sz="3600" b="1">
                <a:solidFill>
                  <a:srgbClr val="1D2F68"/>
                </a:solidFill>
              </a:rPr>
              <a:t>FY15 Requirements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228600" y="3505200"/>
            <a:ext cx="41148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450"/>
              </a:spcBef>
              <a:buSzPct val="100000"/>
            </a:pPr>
            <a:r>
              <a:rPr lang="en-US" altLang="en-US" b="1" u="sng">
                <a:solidFill>
                  <a:srgbClr val="000000"/>
                </a:solidFill>
                <a:latin typeface="Times New Roman" pitchFamily="18" charset="0"/>
              </a:rPr>
              <a:t>Outputs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724400" y="762000"/>
            <a:ext cx="3886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450"/>
              </a:spcBef>
              <a:buSzPct val="100000"/>
            </a:pPr>
            <a:r>
              <a:rPr lang="en-US" altLang="en-US" b="1" u="sng">
                <a:solidFill>
                  <a:srgbClr val="000000"/>
                </a:solidFill>
                <a:latin typeface="Times New Roman" pitchFamily="18" charset="0"/>
              </a:rPr>
              <a:t>Outcome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152400" y="762000"/>
            <a:ext cx="4572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450"/>
              </a:spcBef>
              <a:buSzPct val="100000"/>
            </a:pPr>
            <a:r>
              <a:rPr lang="en-US" altLang="en-US" b="1" u="sng">
                <a:solidFill>
                  <a:srgbClr val="000000"/>
                </a:solidFill>
                <a:latin typeface="Times New Roman" pitchFamily="18" charset="0"/>
              </a:rPr>
              <a:t>Research Requirement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4800600" y="3848100"/>
            <a:ext cx="40386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450"/>
              </a:spcBef>
              <a:buSzPct val="100000"/>
            </a:pPr>
            <a:r>
              <a:rPr lang="en-US" altLang="en-US" b="1" u="sng">
                <a:solidFill>
                  <a:srgbClr val="000000"/>
                </a:solidFill>
                <a:latin typeface="Times New Roman" pitchFamily="18" charset="0"/>
              </a:rPr>
              <a:t>Funding Requirements</a:t>
            </a:r>
            <a:r>
              <a:rPr lang="en-US" altLang="en-US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>
            <a:off x="4495800" y="1371600"/>
            <a:ext cx="1588" cy="46482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0" y="3565525"/>
            <a:ext cx="91440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4572000" y="1524000"/>
            <a:ext cx="2460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2400">
              <a:solidFill>
                <a:srgbClr val="FFFFFF"/>
              </a:solidFill>
              <a:latin typeface="Times New Roman" pitchFamily="18" charset="0"/>
            </a:endParaRPr>
          </a:p>
        </p:txBody>
      </p:sp>
      <p:graphicFrame>
        <p:nvGraphicFramePr>
          <p:cNvPr id="9226" name="Object 10"/>
          <p:cNvGraphicFramePr>
            <a:graphicFrameLocks noChangeAspect="1"/>
          </p:cNvGraphicFramePr>
          <p:nvPr/>
        </p:nvGraphicFramePr>
        <p:xfrm>
          <a:off x="5365750" y="4684713"/>
          <a:ext cx="2373313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" name="Worksheet" r:id="rId5" imgW="2162144" imgH="409643" progId="Excel.Sheet.8">
                  <p:embed/>
                </p:oleObj>
              </mc:Choice>
              <mc:Fallback>
                <p:oleObj name="Worksheet" r:id="rId5" imgW="2162144" imgH="409643" progId="Excel.Sheet.8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0" y="4684713"/>
                        <a:ext cx="2373313" cy="52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160338" y="1066800"/>
            <a:ext cx="430530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750"/>
              </a:spcBef>
              <a:buSzPct val="100000"/>
            </a:pPr>
            <a:r>
              <a:rPr lang="en-US" altLang="en-US" sz="1200" b="1">
                <a:solidFill>
                  <a:srgbClr val="000000"/>
                </a:solidFill>
                <a:latin typeface="Times New Roman" pitchFamily="18" charset="0"/>
              </a:rPr>
              <a:t>SIC-15-02: Composite Maintenance Practices</a:t>
            </a:r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76200" y="1219200"/>
            <a:ext cx="4495800" cy="2390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" tIns="46800" rIns="45720" bIns="46800">
            <a:spAutoFit/>
          </a:bodyPr>
          <a:lstStyle>
            <a:lvl1pPr marL="223838" indent="-223838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685800" indent="-223838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Study process variables and human factors affecting the reliability of representative field repairs for composite aircraft structure</a:t>
            </a:r>
          </a:p>
          <a:p>
            <a:pPr lvl="1"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Symbol" pitchFamily="18" charset="2"/>
              <a:buChar char=""/>
            </a:pPr>
            <a:r>
              <a:rPr lang="en-US" altLang="en-US" sz="1000">
                <a:solidFill>
                  <a:srgbClr val="000000"/>
                </a:solidFill>
              </a:rPr>
              <a:t>Identify sources of repair defects and repair key characteristics &amp; process parameters to control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Field problems with composite repair are known to exist and industry practices have not been standardized</a:t>
            </a:r>
          </a:p>
          <a:p>
            <a:pPr lvl="1"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Symbol" pitchFamily="18" charset="2"/>
              <a:buChar char=""/>
            </a:pPr>
            <a:r>
              <a:rPr lang="en-US" altLang="en-US" sz="1000">
                <a:solidFill>
                  <a:srgbClr val="000000"/>
                </a:solidFill>
              </a:rPr>
              <a:t>Evaluate repair processing mistakes found in the field and seek long-term solutions with industry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Evaluate test and analyses protocol to gain consensus from industry on standard substantiation methodology for certification and continued airworthiness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Identification of emerging risks (see 2/5/09 CAST review of risks associated with workforce guidance &amp; training needs for expanding composite applications)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Enabling insertion of new composite technologies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Wingdings" pitchFamily="2" charset="2"/>
              <a:buChar char="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Sponsor Points of Contact: Dr. Larry Ilcewicz and Mark S. Orr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Wingdings" pitchFamily="2" charset="2"/>
              <a:buChar char="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Performer Points of Contact: Curtis Davies</a:t>
            </a:r>
          </a:p>
        </p:txBody>
      </p:sp>
      <p:sp>
        <p:nvSpPr>
          <p:cNvPr id="3086" name="Rectangle 13"/>
          <p:cNvSpPr>
            <a:spLocks noChangeArrowheads="1"/>
          </p:cNvSpPr>
          <p:nvPr/>
        </p:nvSpPr>
        <p:spPr bwMode="auto">
          <a:xfrm>
            <a:off x="76200" y="3771900"/>
            <a:ext cx="4495800" cy="2351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" tIns="46800" rIns="45720" bIns="46800">
            <a:spAutoFit/>
          </a:bodyPr>
          <a:lstStyle/>
          <a:p>
            <a:pPr marL="223838" indent="-223838" defTabSz="457200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/>
            </a:pPr>
            <a:r>
              <a:rPr lang="en-US" sz="1000" dirty="0">
                <a:solidFill>
                  <a:srgbClr val="000000"/>
                </a:solidFill>
                <a:latin typeface="Times New Roman" pitchFamily="16" charset="0"/>
                <a:ea typeface="Microsoft YaHei" charset="0"/>
              </a:rPr>
              <a:t>Evaluations of maintenance procedures for composite structure currently in service and near-term applications</a:t>
            </a:r>
          </a:p>
          <a:p>
            <a:pPr marL="685800" lvl="1" indent="-223838" defTabSz="457200">
              <a:lnSpc>
                <a:spcPct val="95000"/>
              </a:lnSpc>
              <a:buClr>
                <a:srgbClr val="000000"/>
              </a:buClr>
              <a:buSzPct val="100000"/>
              <a:buFont typeface="Arial" charset="0"/>
              <a:buChar char="–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/>
            </a:pPr>
            <a:r>
              <a:rPr lang="en-US" sz="1000" dirty="0">
                <a:solidFill>
                  <a:srgbClr val="000000"/>
                </a:solidFill>
                <a:ea typeface="Microsoft YaHei" charset="0"/>
              </a:rPr>
              <a:t>Document field problems with extensive repair</a:t>
            </a:r>
          </a:p>
          <a:p>
            <a:pPr marL="223838" indent="-223838" defTabSz="457200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/>
            </a:pPr>
            <a:r>
              <a:rPr lang="en-US" sz="1000" dirty="0">
                <a:solidFill>
                  <a:srgbClr val="000000"/>
                </a:solidFill>
                <a:latin typeface="Times New Roman" pitchFamily="16" charset="0"/>
                <a:ea typeface="Microsoft YaHei" charset="0"/>
              </a:rPr>
              <a:t>Bonded repair assessments considering variables in field working conditions, technician skill levels, tooling, and processing parameters important to structural integrity</a:t>
            </a:r>
          </a:p>
          <a:p>
            <a:pPr marL="685800" lvl="1" indent="-223838" defTabSz="457200">
              <a:lnSpc>
                <a:spcPct val="95000"/>
              </a:lnSpc>
              <a:buClr>
                <a:srgbClr val="000000"/>
              </a:buClr>
              <a:buSzPct val="100000"/>
              <a:buFont typeface="Symbol" pitchFamily="16" charset="2"/>
              <a:buChar char="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/>
            </a:pPr>
            <a:r>
              <a:rPr lang="en-US" sz="1000" dirty="0">
                <a:solidFill>
                  <a:srgbClr val="000000"/>
                </a:solidFill>
                <a:ea typeface="Microsoft YaHei" charset="0"/>
              </a:rPr>
              <a:t>Structural data to evaluate bonded repair</a:t>
            </a:r>
          </a:p>
          <a:p>
            <a:pPr marL="223838" indent="-223838" defTabSz="457200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/>
            </a:pPr>
            <a:r>
              <a:rPr lang="en-US" sz="1000" dirty="0">
                <a:solidFill>
                  <a:srgbClr val="000000"/>
                </a:solidFill>
                <a:latin typeface="Times New Roman" pitchFamily="16" charset="0"/>
                <a:ea typeface="Microsoft YaHei" charset="0"/>
              </a:rPr>
              <a:t>Bolted repair assessments considering variables in field working conditions, technician skill levels, tooling, and processing parameters important to structural integrity</a:t>
            </a:r>
          </a:p>
          <a:p>
            <a:pPr marL="685800" lvl="1" indent="-223838" defTabSz="457200">
              <a:lnSpc>
                <a:spcPct val="95000"/>
              </a:lnSpc>
              <a:buClr>
                <a:srgbClr val="000000"/>
              </a:buClr>
              <a:buSzPct val="100000"/>
              <a:buFont typeface="Symbol" pitchFamily="16" charset="2"/>
              <a:buChar char="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/>
            </a:pPr>
            <a:r>
              <a:rPr lang="en-US" sz="1000" dirty="0">
                <a:solidFill>
                  <a:srgbClr val="000000"/>
                </a:solidFill>
                <a:ea typeface="Microsoft YaHei" charset="0"/>
              </a:rPr>
              <a:t>Structural data to evaluate bolted repair</a:t>
            </a:r>
          </a:p>
          <a:p>
            <a:pPr marL="223838" indent="-223838" defTabSz="457200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/>
            </a:pPr>
            <a:r>
              <a:rPr lang="en-US" sz="1000" dirty="0">
                <a:solidFill>
                  <a:srgbClr val="000000"/>
                </a:solidFill>
                <a:latin typeface="Times New Roman" pitchFamily="16" charset="0"/>
                <a:ea typeface="Microsoft YaHei" charset="0"/>
              </a:rPr>
              <a:t>Repair fatigue, durability &amp; damage tolerance test protocol</a:t>
            </a:r>
          </a:p>
          <a:p>
            <a:pPr marL="223838" indent="-223838" defTabSz="457200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/>
            </a:pPr>
            <a:r>
              <a:rPr lang="en-US" sz="1000" dirty="0">
                <a:solidFill>
                  <a:schemeClr val="accent2">
                    <a:lumMod val="75000"/>
                  </a:schemeClr>
                </a:solidFill>
                <a:latin typeface="Times New Roman" pitchFamily="16" charset="0"/>
                <a:ea typeface="Microsoft YaHei" charset="0"/>
              </a:rPr>
              <a:t>Detailed documentation of agreed standards, background material for regulation and supplemental guidance for compliance</a:t>
            </a:r>
          </a:p>
          <a:p>
            <a:pPr marL="223838" indent="-223838" defTabSz="457200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/>
            </a:pPr>
            <a:r>
              <a:rPr lang="en-US" sz="1000" dirty="0">
                <a:solidFill>
                  <a:srgbClr val="000000"/>
                </a:solidFill>
                <a:latin typeface="Times New Roman" pitchFamily="16" charset="0"/>
                <a:ea typeface="Microsoft YaHei" charset="0"/>
              </a:rPr>
              <a:t>Related safety awareness course developments</a:t>
            </a:r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4641850" y="1295400"/>
            <a:ext cx="4295775" cy="227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223838" indent="-223838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685800" indent="-223838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Research helps characterize field repair problems, evaluate industry practices &amp; standardize as appropriate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Key outcomes include regulatory guidance, industry standards, workshops and related course content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New composite maintenance guidance</a:t>
            </a:r>
          </a:p>
          <a:p>
            <a:pPr lvl="1"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Symbol" pitchFamily="18" charset="2"/>
              <a:buChar char=""/>
            </a:pPr>
            <a:r>
              <a:rPr lang="en-US" altLang="en-US" sz="1000">
                <a:solidFill>
                  <a:srgbClr val="000000"/>
                </a:solidFill>
              </a:rPr>
              <a:t>Updates to AC 145-6 (2012)</a:t>
            </a:r>
          </a:p>
          <a:p>
            <a:pPr lvl="1"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Symbol" pitchFamily="18" charset="2"/>
              <a:buChar char=""/>
            </a:pPr>
            <a:r>
              <a:rPr lang="en-US" altLang="en-US" sz="1000">
                <a:solidFill>
                  <a:srgbClr val="000000"/>
                </a:solidFill>
              </a:rPr>
              <a:t>Bonded repair policy, including size limits (2013)</a:t>
            </a:r>
          </a:p>
          <a:p>
            <a:pPr lvl="1"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Symbol" pitchFamily="18" charset="2"/>
              <a:buChar char=""/>
            </a:pPr>
            <a:r>
              <a:rPr lang="en-US" altLang="en-US" sz="1000">
                <a:solidFill>
                  <a:srgbClr val="000000"/>
                </a:solidFill>
              </a:rPr>
              <a:t>Composite repair structural substantiation (2014)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Composite detailed standards document updates (e.g., SAE CACRC), training materials &amp; workshops, including SIC research areas (2012-2015)</a:t>
            </a:r>
          </a:p>
          <a:p>
            <a:pPr lvl="1"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–"/>
            </a:pPr>
            <a:r>
              <a:rPr lang="en-US" altLang="en-US" sz="1000">
                <a:solidFill>
                  <a:srgbClr val="000000"/>
                </a:solidFill>
              </a:rPr>
              <a:t>Metal bonded repair guidelines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Update Maintenance Safety Awareness Course Standard AIR 5719 and include case studies of field problems in a new standard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Structural Eng. Safety Awareness Course Module updates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/>
          <p:cNvSpPr txBox="1">
            <a:spLocks noChangeArrowheads="1"/>
          </p:cNvSpPr>
          <p:nvPr/>
        </p:nvSpPr>
        <p:spPr bwMode="auto">
          <a:xfrm>
            <a:off x="-76200" y="0"/>
            <a:ext cx="8839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en-US" altLang="en-US" sz="3600" b="1">
                <a:solidFill>
                  <a:srgbClr val="1D2F68"/>
                </a:solidFill>
              </a:rPr>
              <a:t>FY15 Requirements</a:t>
            </a:r>
          </a:p>
        </p:txBody>
      </p:sp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228600" y="3600450"/>
            <a:ext cx="41148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450"/>
              </a:spcBef>
              <a:buSzPct val="100000"/>
            </a:pPr>
            <a:r>
              <a:rPr lang="en-US" altLang="en-US" b="1" u="sng">
                <a:solidFill>
                  <a:srgbClr val="000000"/>
                </a:solidFill>
                <a:latin typeface="Times New Roman" pitchFamily="18" charset="0"/>
              </a:rPr>
              <a:t>Outputs</a:t>
            </a:r>
          </a:p>
        </p:txBody>
      </p:sp>
      <p:sp>
        <p:nvSpPr>
          <p:cNvPr id="10244" name="Rectangle 3"/>
          <p:cNvSpPr>
            <a:spLocks noChangeArrowheads="1"/>
          </p:cNvSpPr>
          <p:nvPr/>
        </p:nvSpPr>
        <p:spPr bwMode="auto">
          <a:xfrm>
            <a:off x="4724400" y="914400"/>
            <a:ext cx="3886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450"/>
              </a:spcBef>
              <a:buSzPct val="100000"/>
            </a:pPr>
            <a:r>
              <a:rPr lang="en-US" altLang="en-US" b="1" u="sng">
                <a:solidFill>
                  <a:srgbClr val="000000"/>
                </a:solidFill>
                <a:latin typeface="Times New Roman" pitchFamily="18" charset="0"/>
              </a:rPr>
              <a:t>Outcome</a:t>
            </a:r>
          </a:p>
        </p:txBody>
      </p:sp>
      <p:sp>
        <p:nvSpPr>
          <p:cNvPr id="10245" name="Rectangle 4"/>
          <p:cNvSpPr>
            <a:spLocks noChangeArrowheads="1"/>
          </p:cNvSpPr>
          <p:nvPr/>
        </p:nvSpPr>
        <p:spPr bwMode="auto">
          <a:xfrm>
            <a:off x="152400" y="914400"/>
            <a:ext cx="4572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450"/>
              </a:spcBef>
              <a:buSzPct val="100000"/>
            </a:pPr>
            <a:r>
              <a:rPr lang="en-US" altLang="en-US" b="1" u="sng">
                <a:solidFill>
                  <a:srgbClr val="000000"/>
                </a:solidFill>
                <a:latin typeface="Times New Roman" pitchFamily="18" charset="0"/>
              </a:rPr>
              <a:t>Research Requirement</a:t>
            </a:r>
          </a:p>
        </p:txBody>
      </p:sp>
      <p:sp>
        <p:nvSpPr>
          <p:cNvPr id="10246" name="Rectangle 5"/>
          <p:cNvSpPr>
            <a:spLocks noChangeArrowheads="1"/>
          </p:cNvSpPr>
          <p:nvPr/>
        </p:nvSpPr>
        <p:spPr bwMode="auto">
          <a:xfrm>
            <a:off x="4800600" y="3600450"/>
            <a:ext cx="40386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450"/>
              </a:spcBef>
              <a:buSzPct val="100000"/>
            </a:pPr>
            <a:r>
              <a:rPr lang="en-US" altLang="en-US" b="1" u="sng">
                <a:solidFill>
                  <a:srgbClr val="000000"/>
                </a:solidFill>
                <a:latin typeface="Times New Roman" pitchFamily="18" charset="0"/>
              </a:rPr>
              <a:t>Funding Requirements</a:t>
            </a:r>
            <a:r>
              <a:rPr lang="en-US" altLang="en-US" b="1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10247" name="Line 6"/>
          <p:cNvSpPr>
            <a:spLocks noChangeShapeType="1"/>
          </p:cNvSpPr>
          <p:nvPr/>
        </p:nvSpPr>
        <p:spPr bwMode="auto">
          <a:xfrm>
            <a:off x="4495800" y="1371600"/>
            <a:ext cx="1588" cy="46482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8" name="Line 7"/>
          <p:cNvSpPr>
            <a:spLocks noChangeShapeType="1"/>
          </p:cNvSpPr>
          <p:nvPr/>
        </p:nvSpPr>
        <p:spPr bwMode="auto">
          <a:xfrm>
            <a:off x="0" y="3613150"/>
            <a:ext cx="91440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9" name="Text Box 8"/>
          <p:cNvSpPr txBox="1">
            <a:spLocks noChangeArrowheads="1"/>
          </p:cNvSpPr>
          <p:nvPr/>
        </p:nvSpPr>
        <p:spPr bwMode="auto">
          <a:xfrm>
            <a:off x="4572000" y="1524000"/>
            <a:ext cx="2460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2400">
              <a:solidFill>
                <a:srgbClr val="FFFFFF"/>
              </a:solidFill>
              <a:latin typeface="Times New Roman" pitchFamily="18" charset="0"/>
            </a:endParaRPr>
          </a:p>
        </p:txBody>
      </p:sp>
      <p:graphicFrame>
        <p:nvGraphicFramePr>
          <p:cNvPr id="10250" name="Object 9"/>
          <p:cNvGraphicFramePr>
            <a:graphicFrameLocks noChangeAspect="1"/>
          </p:cNvGraphicFramePr>
          <p:nvPr/>
        </p:nvGraphicFramePr>
        <p:xfrm>
          <a:off x="5480050" y="4648200"/>
          <a:ext cx="2373313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5" name="Worksheet" r:id="rId5" imgW="2162144" imgH="409643" progId="Excel.Sheet.8">
                  <p:embed/>
                </p:oleObj>
              </mc:Choice>
              <mc:Fallback>
                <p:oleObj name="Worksheet" r:id="rId5" imgW="2162144" imgH="409643" progId="Excel.Sheet.8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0050" y="4648200"/>
                        <a:ext cx="2373313" cy="52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1" name="Rectangle 10"/>
          <p:cNvSpPr>
            <a:spLocks noChangeArrowheads="1"/>
          </p:cNvSpPr>
          <p:nvPr/>
        </p:nvSpPr>
        <p:spPr bwMode="auto">
          <a:xfrm>
            <a:off x="223838" y="1579563"/>
            <a:ext cx="4191000" cy="2065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" tIns="46800" rIns="45720" bIns="46800">
            <a:spAutoFit/>
          </a:bodyPr>
          <a:lstStyle>
            <a:lvl1pPr marL="223838" indent="-223838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Introduce of composites in airframe structures must not reduce the levels of cabin safety compared to conventional metal construction under crash conditions 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Study composite materials and associated airframe structural details that may lead to changes in aircraft crashworthiness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Develop test standards to measure the energy absorption of composite details. 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Study the effects of structural scale and boundary conditions for building block tests used for crashworthiness assessment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Evaluate test and analysis protocol to ensure crashworthiness compliance for new composite airframe designs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Wingdings" pitchFamily="2" charset="2"/>
              <a:buChar char="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Sponsor Points of Contact: Dr. Larry Ilcewicz and Mark S. Orr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Wingdings" pitchFamily="2" charset="2"/>
              <a:buChar char="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Performer Points of Contact: Curtis Davies </a:t>
            </a:r>
          </a:p>
        </p:txBody>
      </p:sp>
      <p:sp>
        <p:nvSpPr>
          <p:cNvPr id="10252" name="Rectangle 11"/>
          <p:cNvSpPr>
            <a:spLocks noChangeArrowheads="1"/>
          </p:cNvSpPr>
          <p:nvPr/>
        </p:nvSpPr>
        <p:spPr bwMode="auto">
          <a:xfrm>
            <a:off x="223838" y="3979863"/>
            <a:ext cx="4191000" cy="2065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" tIns="46800" rIns="45720" bIns="46800">
            <a:spAutoFit/>
          </a:bodyPr>
          <a:lstStyle>
            <a:lvl1pPr marL="223838" indent="-223838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685800" indent="-223838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Complete studies and document results from building block tests for composite specimens and structural elements</a:t>
            </a:r>
          </a:p>
          <a:p>
            <a:pPr lvl="1"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Symbol" pitchFamily="18" charset="2"/>
              <a:buChar char=""/>
            </a:pPr>
            <a:r>
              <a:rPr lang="en-US" altLang="en-US" sz="1000">
                <a:solidFill>
                  <a:srgbClr val="000000"/>
                </a:solidFill>
              </a:rPr>
              <a:t>Assess strain rate sensitivity important to composite crashworthiness</a:t>
            </a:r>
          </a:p>
          <a:p>
            <a:pPr lvl="1"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Symbol" pitchFamily="18" charset="2"/>
              <a:buChar char=""/>
            </a:pPr>
            <a:r>
              <a:rPr lang="en-US" altLang="en-US" sz="1000">
                <a:solidFill>
                  <a:srgbClr val="000000"/>
                </a:solidFill>
              </a:rPr>
              <a:t>ID issues and limitations associated with structural test scale and boundary conditions.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Update guidelines and standards for composite crashworthiness</a:t>
            </a:r>
          </a:p>
          <a:p>
            <a:pPr lvl="1"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Symbol" pitchFamily="18" charset="2"/>
              <a:buChar char=""/>
            </a:pPr>
            <a:r>
              <a:rPr lang="en-US" altLang="en-US" sz="1000">
                <a:solidFill>
                  <a:srgbClr val="000000"/>
                </a:solidFill>
              </a:rPr>
              <a:t>Document round robin analyses and tests on composite energy absorption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Benchmark the industry practices used for analysis and tests to substantiate composite airframe structures for crashworthiness</a:t>
            </a:r>
          </a:p>
          <a:p>
            <a:pPr eaLnBrk="1" hangingPunct="1">
              <a:lnSpc>
                <a:spcPct val="95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Related safety awareness course developments in regard to composite airframe crashworthiness issues</a:t>
            </a:r>
          </a:p>
        </p:txBody>
      </p:sp>
      <p:sp>
        <p:nvSpPr>
          <p:cNvPr id="10253" name="Rectangle 12"/>
          <p:cNvSpPr>
            <a:spLocks noChangeArrowheads="1"/>
          </p:cNvSpPr>
          <p:nvPr/>
        </p:nvSpPr>
        <p:spPr bwMode="auto">
          <a:xfrm>
            <a:off x="4614863" y="1665288"/>
            <a:ext cx="4291012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223838" indent="-223838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685800" indent="-223838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313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Research evaluates existing analysis &amp; test protocol in establishing a basis to develop new rules and guidance that ensure composite aircraft structure (e.g. fuselage &amp; wing) have crashworthiness at a level of safety consistent with traditional metal aircraft</a:t>
            </a:r>
          </a:p>
          <a:p>
            <a:pPr lvl="1" eaLnBrk="1" hangingPunct="1">
              <a:lnSpc>
                <a:spcPct val="95000"/>
              </a:lnSpc>
              <a:spcBef>
                <a:spcPts val="313"/>
              </a:spcBef>
              <a:buClr>
                <a:srgbClr val="000000"/>
              </a:buClr>
              <a:buSzPct val="100000"/>
              <a:buFont typeface="Arial" charset="0"/>
              <a:buChar char="–"/>
            </a:pPr>
            <a:r>
              <a:rPr lang="en-US" altLang="en-US" sz="1000">
                <a:solidFill>
                  <a:srgbClr val="000000"/>
                </a:solidFill>
              </a:rPr>
              <a:t>Detailed background in industry standards (e.g., CMH-17), workshops, and related course materials (2012 - 2014)</a:t>
            </a:r>
          </a:p>
          <a:p>
            <a:pPr eaLnBrk="1" hangingPunct="1">
              <a:lnSpc>
                <a:spcPct val="95000"/>
              </a:lnSpc>
              <a:spcBef>
                <a:spcPts val="313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Key outcomes include support to regulatory/industry working groups developing new rules and guidance, initiated by recent a NPRM for part 25 aircraft (2013-2016)</a:t>
            </a:r>
          </a:p>
          <a:p>
            <a:pPr eaLnBrk="1" hangingPunct="1">
              <a:lnSpc>
                <a:spcPct val="95000"/>
              </a:lnSpc>
              <a:spcBef>
                <a:spcPts val="313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1000">
                <a:solidFill>
                  <a:srgbClr val="000000"/>
                </a:solidFill>
                <a:latin typeface="Times New Roman" pitchFamily="18" charset="0"/>
              </a:rPr>
              <a:t>Structural Eng. Safety Awareness Course updates to the Crashworthiness Module </a:t>
            </a:r>
          </a:p>
        </p:txBody>
      </p:sp>
      <p:sp>
        <p:nvSpPr>
          <p:cNvPr id="10254" name="Text Box 13"/>
          <p:cNvSpPr txBox="1">
            <a:spLocks noChangeArrowheads="1"/>
          </p:cNvSpPr>
          <p:nvPr/>
        </p:nvSpPr>
        <p:spPr bwMode="auto">
          <a:xfrm>
            <a:off x="160338" y="1209675"/>
            <a:ext cx="416083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750"/>
              </a:spcBef>
              <a:buSzPct val="100000"/>
            </a:pPr>
            <a:r>
              <a:rPr lang="en-US" altLang="en-US" sz="1200" b="1">
                <a:solidFill>
                  <a:srgbClr val="000000"/>
                </a:solidFill>
                <a:latin typeface="Times New Roman" pitchFamily="18" charset="0"/>
              </a:rPr>
              <a:t>SIC-15-03: Crashworthiness Issues Unique to  Composite Materials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A_slide_template_whitecover_whitebackground">
  <a:themeElements>
    <a:clrScheme name="FAA_slide_template_whitecover_whitebackgroun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AA_slide_template_whitecover_whitebackgrou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FAA_slide_template_whitecover_whitebackgroun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A_slide_template_whitecover_whitebackgroun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A_slide_template_whitecover_whitebackgroun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A_slide_template_whitecover_whitebackgroun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A_slide_template_whitecover_whitebackgroun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A_slide_template_whitecover_whitebackgroun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A_slide_template_whitecover_whitebackgroun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A_slide_template_whitecover_whitebackgroun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A_slide_template_whitecover_whitebackgroun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A_slide_template_whitecover_whitebackgroun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A_slide_template_whitecover_whitebackgroun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A_slide_template_whitecover_whitebackgroun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A7335E1805E44495268AE629753871" ma:contentTypeVersion="6" ma:contentTypeDescription="Create a new document." ma:contentTypeScope="" ma:versionID="bafd424518a3d855d9383cb3da8610d1">
  <xsd:schema xmlns:xsd="http://www.w3.org/2001/XMLSchema" xmlns:xs="http://www.w3.org/2001/XMLSchema" xmlns:p="http://schemas.microsoft.com/office/2006/metadata/properties" xmlns:ns2="a4c11e10-6fbc-43d3-ac72-3e5fce9ced22" targetNamespace="http://schemas.microsoft.com/office/2006/metadata/properties" ma:root="true" ma:fieldsID="c1e546dc03a8a1795afe111ee3498295" ns2:_="">
    <xsd:import namespace="a4c11e10-6fbc-43d3-ac72-3e5fce9ced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c11e10-6fbc-43d3-ac72-3e5fce9ced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F9BB437-2B75-407E-AE48-C700BCA006F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C84CC9D-02A2-4963-814F-42DDE502A861}"/>
</file>

<file path=customXml/itemProps3.xml><?xml version="1.0" encoding="utf-8"?>
<ds:datastoreItem xmlns:ds="http://schemas.openxmlformats.org/officeDocument/2006/customXml" ds:itemID="{4C0CD991-B560-4CCB-B35B-ECAB336E8233}">
  <ds:schemaRefs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purl.org/dc/terms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</TotalTime>
  <Words>3441</Words>
  <Application>Microsoft Office PowerPoint</Application>
  <PresentationFormat>On-screen Show (4:3)</PresentationFormat>
  <Paragraphs>340</Paragraphs>
  <Slides>12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Microsoft YaHei</vt:lpstr>
      <vt:lpstr>Calibri</vt:lpstr>
      <vt:lpstr>Times New Roman</vt:lpstr>
      <vt:lpstr>Symbol</vt:lpstr>
      <vt:lpstr>Wingdings</vt:lpstr>
      <vt:lpstr>FAA_slide_template_whitecover_whitebackground</vt:lpstr>
      <vt:lpstr>Microsoft Excel 97-2003 Worksheet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FY14 Advanced Materials &amp; Structures Requirements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FY15 Advanced Materials &amp; Structures Requirements</vt:lpstr>
    </vt:vector>
  </TitlesOfParts>
  <Company>Federal Aviation Administration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Curtis R. Davies</dc:creator>
  <cp:lastModifiedBy>Candice Albert</cp:lastModifiedBy>
  <cp:revision>9</cp:revision>
  <dcterms:created xsi:type="dcterms:W3CDTF">2013-02-13T22:53:15Z</dcterms:created>
  <dcterms:modified xsi:type="dcterms:W3CDTF">2014-09-05T19:44:57Z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0x0101009DA7335E1805E44495268AE629753871</vt:lpwstr>
  </property>
</Properties>
</file>