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Masters/slideMaster6.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2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2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7.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73.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9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9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5.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7.xml" ContentType="application/vnd.openxmlformats-officedocument.theme+xml"/>
  <Override PartName="/ppt/theme/theme13.xml" ContentType="application/vnd.openxmlformats-officedocument.theme+xml"/>
  <Override PartName="/ppt/theme/theme16.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768" r:id="rId2"/>
    <p:sldMasterId id="2147483775" r:id="rId3"/>
    <p:sldMasterId id="2147483782" r:id="rId4"/>
    <p:sldMasterId id="2147483789" r:id="rId5"/>
    <p:sldMasterId id="2147483796" r:id="rId6"/>
    <p:sldMasterId id="2147483803" r:id="rId7"/>
    <p:sldMasterId id="2147483810" r:id="rId8"/>
    <p:sldMasterId id="2147483817" r:id="rId9"/>
    <p:sldMasterId id="2147483901" r:id="rId10"/>
    <p:sldMasterId id="2147483908" r:id="rId11"/>
    <p:sldMasterId id="2147483915" r:id="rId12"/>
    <p:sldMasterId id="2147483922" r:id="rId13"/>
    <p:sldMasterId id="2147483929" r:id="rId14"/>
    <p:sldMasterId id="2147483936" r:id="rId15"/>
  </p:sldMasterIdLst>
  <p:notesMasterIdLst>
    <p:notesMasterId r:id="rId37"/>
  </p:notesMasterIdLst>
  <p:handoutMasterIdLst>
    <p:handoutMasterId r:id="rId38"/>
  </p:handoutMasterIdLst>
  <p:sldIdLst>
    <p:sldId id="367" r:id="rId16"/>
    <p:sldId id="368" r:id="rId17"/>
    <p:sldId id="384" r:id="rId18"/>
    <p:sldId id="377" r:id="rId19"/>
    <p:sldId id="372" r:id="rId20"/>
    <p:sldId id="360" r:id="rId21"/>
    <p:sldId id="361" r:id="rId22"/>
    <p:sldId id="395" r:id="rId23"/>
    <p:sldId id="382" r:id="rId24"/>
    <p:sldId id="381" r:id="rId25"/>
    <p:sldId id="393" r:id="rId26"/>
    <p:sldId id="391" r:id="rId27"/>
    <p:sldId id="392" r:id="rId28"/>
    <p:sldId id="385" r:id="rId29"/>
    <p:sldId id="387" r:id="rId30"/>
    <p:sldId id="386" r:id="rId31"/>
    <p:sldId id="356" r:id="rId32"/>
    <p:sldId id="357" r:id="rId33"/>
    <p:sldId id="358" r:id="rId34"/>
    <p:sldId id="390" r:id="rId35"/>
    <p:sldId id="371" r:id="rId36"/>
  </p:sldIdLst>
  <p:sldSz cx="9144000" cy="6858000" type="screen4x3"/>
  <p:notesSz cx="7086600" cy="93726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D2F68"/>
    <a:srgbClr val="0033CC"/>
    <a:srgbClr val="FF0000"/>
    <a:srgbClr val="FFFF99"/>
    <a:srgbClr val="FFCC00"/>
    <a:srgbClr val="DDDDDD"/>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9419" autoAdjust="0"/>
  </p:normalViewPr>
  <p:slideViewPr>
    <p:cSldViewPr snapToGrid="0" showGuides="1">
      <p:cViewPr varScale="1">
        <p:scale>
          <a:sx n="129" d="100"/>
          <a:sy n="129" d="100"/>
        </p:scale>
        <p:origin x="-1128" y="-90"/>
      </p:cViewPr>
      <p:guideLst>
        <p:guide orient="horz" pos="536"/>
        <p:guide pos="33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5" y="0"/>
            <a:ext cx="3071502" cy="468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t" anchorCtr="0" compatLnSpc="1">
            <a:prstTxWarp prst="textNoShape">
              <a:avLst/>
            </a:prstTxWarp>
          </a:bodyPr>
          <a:lstStyle>
            <a:lvl1pPr defTabSz="937325">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4015103" y="0"/>
            <a:ext cx="3071502" cy="468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t" anchorCtr="0" compatLnSpc="1">
            <a:prstTxWarp prst="textNoShape">
              <a:avLst/>
            </a:prstTxWarp>
          </a:bodyPr>
          <a:lstStyle>
            <a:lvl1pPr algn="r" defTabSz="937325">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5" y="8903653"/>
            <a:ext cx="3071502" cy="4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b" anchorCtr="0" compatLnSpc="1">
            <a:prstTxWarp prst="textNoShape">
              <a:avLst/>
            </a:prstTxWarp>
          </a:bodyPr>
          <a:lstStyle>
            <a:lvl1pPr defTabSz="937325">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4015103" y="8903653"/>
            <a:ext cx="3071502" cy="4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b" anchorCtr="0" compatLnSpc="1">
            <a:prstTxWarp prst="textNoShape">
              <a:avLst/>
            </a:prstTxWarp>
          </a:bodyPr>
          <a:lstStyle>
            <a:lvl1pPr algn="r" defTabSz="937325">
              <a:spcBef>
                <a:spcPct val="0"/>
              </a:spcBef>
              <a:buFontTx/>
              <a:buNone/>
              <a:defRPr sz="1200">
                <a:latin typeface="Times New Roman" pitchFamily="18" charset="0"/>
              </a:defRPr>
            </a:lvl1pPr>
          </a:lstStyle>
          <a:p>
            <a:pPr>
              <a:defRPr/>
            </a:pPr>
            <a:fld id="{7C8EE8D0-4949-44C5-B71C-B87CEAEDAE03}" type="slidenum">
              <a:rPr lang="en-US"/>
              <a:pPr>
                <a:defRPr/>
              </a:pPr>
              <a:t>‹#›</a:t>
            </a:fld>
            <a:endParaRPr lang="en-US"/>
          </a:p>
        </p:txBody>
      </p:sp>
    </p:spTree>
    <p:extLst>
      <p:ext uri="{BB962C8B-B14F-4D97-AF65-F5344CB8AC3E}">
        <p14:creationId xmlns:p14="http://schemas.microsoft.com/office/powerpoint/2010/main" xmlns="" val="291358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5" y="0"/>
            <a:ext cx="3071502" cy="468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t" anchorCtr="0" compatLnSpc="1">
            <a:prstTxWarp prst="textNoShape">
              <a:avLst/>
            </a:prstTxWarp>
          </a:bodyPr>
          <a:lstStyle>
            <a:lvl1pPr defTabSz="937325">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015103" y="0"/>
            <a:ext cx="3071502" cy="468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t" anchorCtr="0" compatLnSpc="1">
            <a:prstTxWarp prst="textNoShape">
              <a:avLst/>
            </a:prstTxWarp>
          </a:bodyPr>
          <a:lstStyle>
            <a:lvl1pPr algn="r" defTabSz="937325">
              <a:spcBef>
                <a:spcPct val="0"/>
              </a:spcBef>
              <a:buFontTx/>
              <a:buNone/>
              <a:defRPr sz="1200">
                <a:latin typeface="Times New Roman"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04913" y="703263"/>
            <a:ext cx="4686300" cy="35147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1509" name="Rectangle 5"/>
          <p:cNvSpPr>
            <a:spLocks noGrp="1" noChangeArrowheads="1"/>
          </p:cNvSpPr>
          <p:nvPr>
            <p:ph type="body" sz="quarter" idx="3"/>
          </p:nvPr>
        </p:nvSpPr>
        <p:spPr bwMode="auto">
          <a:xfrm>
            <a:off x="945203" y="4452628"/>
            <a:ext cx="5196198" cy="421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5" y="8903653"/>
            <a:ext cx="3071502" cy="4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b" anchorCtr="0" compatLnSpc="1">
            <a:prstTxWarp prst="textNoShape">
              <a:avLst/>
            </a:prstTxWarp>
          </a:bodyPr>
          <a:lstStyle>
            <a:lvl1pPr defTabSz="937325">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015103" y="8903653"/>
            <a:ext cx="3071502" cy="46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73" tIns="46836" rIns="93673" bIns="46836" numCol="1" anchor="b" anchorCtr="0" compatLnSpc="1">
            <a:prstTxWarp prst="textNoShape">
              <a:avLst/>
            </a:prstTxWarp>
          </a:bodyPr>
          <a:lstStyle>
            <a:lvl1pPr algn="r" defTabSz="937325">
              <a:spcBef>
                <a:spcPct val="0"/>
              </a:spcBef>
              <a:buFontTx/>
              <a:buNone/>
              <a:defRPr sz="1200">
                <a:latin typeface="Times New Roman" pitchFamily="18" charset="0"/>
              </a:defRPr>
            </a:lvl1pPr>
          </a:lstStyle>
          <a:p>
            <a:pPr>
              <a:defRPr/>
            </a:pPr>
            <a:fld id="{4237EE29-EB7B-4092-8ABF-62DB54D45D1E}" type="slidenum">
              <a:rPr lang="en-US"/>
              <a:pPr>
                <a:defRPr/>
              </a:pPr>
              <a:t>‹#›</a:t>
            </a:fld>
            <a:endParaRPr lang="en-US"/>
          </a:p>
        </p:txBody>
      </p:sp>
    </p:spTree>
    <p:extLst>
      <p:ext uri="{BB962C8B-B14F-4D97-AF65-F5344CB8AC3E}">
        <p14:creationId xmlns:p14="http://schemas.microsoft.com/office/powerpoint/2010/main" xmlns="" val="1666702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solidFill>
                  <a:prstClr val="black"/>
                </a:solidFill>
              </a:rPr>
              <a:pPr/>
              <a:t>2</a:t>
            </a:fld>
            <a:endParaRPr lang="en-US">
              <a:solidFill>
                <a:prstClr val="black"/>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8" descr="title_imagery_no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50"/>
          <p:cNvGrpSpPr>
            <a:grpSpLocks/>
          </p:cNvGrpSpPr>
          <p:nvPr userDrawn="1"/>
        </p:nvGrpSpPr>
        <p:grpSpPr bwMode="auto">
          <a:xfrm>
            <a:off x="5873750" y="269875"/>
            <a:ext cx="2895600" cy="911225"/>
            <a:chOff x="3700" y="170"/>
            <a:chExt cx="1824" cy="574"/>
          </a:xfrm>
        </p:grpSpPr>
        <p:pic>
          <p:nvPicPr>
            <p:cNvPr id="4" name="Picture 4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xmlns=""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4"/>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grpSp>
        <p:nvGrpSpPr>
          <p:cNvPr id="6" name="Group 13"/>
          <p:cNvGrpSpPr>
            <a:grpSpLocks/>
          </p:cNvGrpSpPr>
          <p:nvPr userDrawn="1"/>
        </p:nvGrpSpPr>
        <p:grpSpPr bwMode="auto">
          <a:xfrm>
            <a:off x="0" y="0"/>
            <a:ext cx="5591175" cy="6858000"/>
            <a:chOff x="0" y="0"/>
            <a:chExt cx="5591175" cy="6858000"/>
          </a:xfrm>
        </p:grpSpPr>
        <p:sp>
          <p:nvSpPr>
            <p:cNvPr id="7" name="Rectangle 14"/>
            <p:cNvSpPr>
              <a:spLocks noChangeArrowheads="1"/>
            </p:cNvSpPr>
            <p:nvPr userDrawn="1"/>
          </p:nvSpPr>
          <p:spPr bwMode="auto">
            <a:xfrm>
              <a:off x="0" y="0"/>
              <a:ext cx="5591175" cy="6858000"/>
            </a:xfrm>
            <a:prstGeom prst="rect">
              <a:avLst/>
            </a:prstGeom>
            <a:solidFill>
              <a:srgbClr val="1D2F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8" name="Text Box 52"/>
            <p:cNvSpPr txBox="1">
              <a:spLocks noChangeArrowheads="1"/>
            </p:cNvSpPr>
            <p:nvPr userDrawn="1"/>
          </p:nvSpPr>
          <p:spPr bwMode="auto">
            <a:xfrm>
              <a:off x="0" y="0"/>
              <a:ext cx="5591175" cy="1477963"/>
            </a:xfrm>
            <a:prstGeom prst="rect">
              <a:avLst/>
            </a:prstGeom>
            <a:solidFill>
              <a:srgbClr val="1D2F6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sz="3600" b="1" dirty="0" smtClean="0">
                  <a:solidFill>
                    <a:schemeClr val="bg1"/>
                  </a:solidFill>
                </a:rPr>
                <a:t>Air Transportation</a:t>
              </a:r>
            </a:p>
            <a:p>
              <a:pPr algn="ctr" eaLnBrk="1" hangingPunct="1">
                <a:buFontTx/>
                <a:buNone/>
                <a:defRPr/>
              </a:pPr>
              <a:r>
                <a:rPr lang="en-US" sz="3600" b="1" dirty="0" smtClean="0">
                  <a:solidFill>
                    <a:schemeClr val="bg1"/>
                  </a:solidFill>
                </a:rPr>
                <a:t>Centers of Excellence</a:t>
              </a:r>
            </a:p>
          </p:txBody>
        </p:sp>
        <p:sp>
          <p:nvSpPr>
            <p:cNvPr id="9" name="Text Box 53"/>
            <p:cNvSpPr txBox="1">
              <a:spLocks noChangeArrowheads="1"/>
            </p:cNvSpPr>
            <p:nvPr userDrawn="1"/>
          </p:nvSpPr>
          <p:spPr bwMode="auto">
            <a:xfrm>
              <a:off x="0" y="1897063"/>
              <a:ext cx="5591175" cy="4848225"/>
            </a:xfrm>
            <a:prstGeom prst="rect">
              <a:avLst/>
            </a:prstGeom>
            <a:solidFill>
              <a:srgbClr val="1D2F6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defRPr/>
              </a:pPr>
              <a:r>
                <a:rPr lang="en-US" b="1" dirty="0" smtClean="0">
                  <a:solidFill>
                    <a:schemeClr val="bg1"/>
                  </a:solidFill>
                </a:rPr>
                <a:t>COE for </a:t>
              </a:r>
            </a:p>
            <a:p>
              <a:pPr algn="ctr" eaLnBrk="1" hangingPunct="1">
                <a:buFontTx/>
                <a:buNone/>
                <a:defRPr/>
              </a:pPr>
              <a:r>
                <a:rPr lang="en-US" b="1" dirty="0" smtClean="0">
                  <a:solidFill>
                    <a:schemeClr val="bg1"/>
                  </a:solidFill>
                </a:rPr>
                <a:t>Alternative Jet Fuels &amp; Environment</a:t>
              </a:r>
              <a:endParaRPr lang="en-US" sz="1400" b="1" dirty="0" smtClean="0">
                <a:solidFill>
                  <a:schemeClr val="bg1"/>
                </a:solidFill>
              </a:endParaRPr>
            </a:p>
            <a:p>
              <a:pPr algn="ctr" eaLnBrk="1" hangingPunct="1">
                <a:buFontTx/>
                <a:buNone/>
                <a:defRPr/>
              </a:pPr>
              <a:r>
                <a:rPr lang="en-US" b="1" dirty="0" smtClean="0">
                  <a:solidFill>
                    <a:schemeClr val="bg1"/>
                  </a:solidFill>
                </a:rPr>
                <a:t>COE Overview</a:t>
              </a:r>
            </a:p>
            <a:p>
              <a:pPr algn="ctr" eaLnBrk="1" hangingPunct="1">
                <a:buFontTx/>
                <a:buNone/>
                <a:defRPr/>
              </a:pPr>
              <a:endParaRPr lang="en-US" sz="1400" b="1" dirty="0" smtClean="0">
                <a:solidFill>
                  <a:schemeClr val="bg1"/>
                </a:solidFill>
              </a:endParaRPr>
            </a:p>
            <a:p>
              <a:pPr algn="ctr" eaLnBrk="1" hangingPunct="1">
                <a:buFontTx/>
                <a:buNone/>
                <a:defRPr/>
              </a:pPr>
              <a:r>
                <a:rPr lang="en-US" b="1" dirty="0" smtClean="0">
                  <a:solidFill>
                    <a:schemeClr val="bg1"/>
                  </a:solidFill>
                </a:rPr>
                <a:t>Government-Academic-Industry</a:t>
              </a:r>
            </a:p>
            <a:p>
              <a:pPr algn="ctr" eaLnBrk="1" hangingPunct="1">
                <a:buFontTx/>
                <a:buNone/>
                <a:defRPr/>
              </a:pPr>
              <a:r>
                <a:rPr lang="en-US" b="1" dirty="0" smtClean="0">
                  <a:solidFill>
                    <a:schemeClr val="bg1"/>
                  </a:solidFill>
                </a:rPr>
                <a:t>Strategic Partnerships</a:t>
              </a:r>
            </a:p>
            <a:p>
              <a:pPr algn="ctr" eaLnBrk="1" hangingPunct="1">
                <a:buFontTx/>
                <a:buNone/>
                <a:defRPr/>
              </a:pPr>
              <a:endParaRPr lang="en-US" sz="1600" dirty="0" smtClean="0">
                <a:solidFill>
                  <a:schemeClr val="bg1"/>
                </a:solidFill>
              </a:endParaRPr>
            </a:p>
            <a:p>
              <a:pPr algn="ctr" eaLnBrk="1" hangingPunct="1">
                <a:buFontTx/>
                <a:buNone/>
                <a:defRPr/>
              </a:pPr>
              <a:r>
                <a:rPr lang="en-US" sz="1600" dirty="0" smtClean="0">
                  <a:solidFill>
                    <a:schemeClr val="bg1"/>
                  </a:solidFill>
                </a:rPr>
                <a:t>Presented by:   Patricia Watts, Program Director </a:t>
              </a:r>
            </a:p>
            <a:p>
              <a:pPr algn="ctr" eaLnBrk="1" hangingPunct="1">
                <a:buFontTx/>
                <a:buNone/>
                <a:defRPr/>
              </a:pPr>
              <a:r>
                <a:rPr lang="en-US" sz="1600" dirty="0" smtClean="0">
                  <a:solidFill>
                    <a:schemeClr val="bg1"/>
                  </a:solidFill>
                </a:rPr>
                <a:t> FAA Centers of Excellence </a:t>
              </a:r>
            </a:p>
            <a:p>
              <a:pPr algn="ctr" eaLnBrk="1" hangingPunct="1">
                <a:buFontTx/>
                <a:buNone/>
                <a:defRPr/>
              </a:pPr>
              <a:r>
                <a:rPr lang="en-US" sz="1600" dirty="0" smtClean="0">
                  <a:solidFill>
                    <a:schemeClr val="bg1"/>
                  </a:solidFill>
                </a:rPr>
                <a:t>Thursday - November 15, 2012</a:t>
              </a:r>
            </a:p>
            <a:p>
              <a:pPr algn="ctr" eaLnBrk="1" hangingPunct="1">
                <a:buFontTx/>
                <a:buNone/>
                <a:defRPr/>
              </a:pPr>
              <a:endParaRPr lang="en-US" sz="1600" dirty="0" smtClean="0">
                <a:solidFill>
                  <a:schemeClr val="bg1"/>
                </a:solidFill>
              </a:endParaRPr>
            </a:p>
          </p:txBody>
        </p:sp>
      </p:grpSp>
    </p:spTree>
    <p:extLst>
      <p:ext uri="{BB962C8B-B14F-4D97-AF65-F5344CB8AC3E}">
        <p14:creationId xmlns:p14="http://schemas.microsoft.com/office/powerpoint/2010/main" xmlns="" val="228487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4839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9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99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4324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Tree>
    <p:extLst>
      <p:ext uri="{BB962C8B-B14F-4D97-AF65-F5344CB8AC3E}">
        <p14:creationId xmlns:p14="http://schemas.microsoft.com/office/powerpoint/2010/main" xmlns="" val="78553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221690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5D32A2B0-D279-4521-952D-37D15677DE3C}" type="slidenum">
              <a:rPr lang="en-US"/>
              <a:pPr>
                <a:defRPr/>
              </a:pPr>
              <a:t>‹#›</a:t>
            </a:fld>
            <a:endParaRPr lang="en-US" dirty="0"/>
          </a:p>
        </p:txBody>
      </p:sp>
    </p:spTree>
    <p:extLst>
      <p:ext uri="{BB962C8B-B14F-4D97-AF65-F5344CB8AC3E}">
        <p14:creationId xmlns:p14="http://schemas.microsoft.com/office/powerpoint/2010/main" xmlns="" val="379345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94B6518-D157-424A-BD8C-6C1E7DAA9FCA}" type="slidenum">
              <a:rPr lang="en-US"/>
              <a:pPr>
                <a:defRPr/>
              </a:pPr>
              <a:t>‹#›</a:t>
            </a:fld>
            <a:endParaRPr lang="en-US" dirty="0"/>
          </a:p>
        </p:txBody>
      </p:sp>
    </p:spTree>
    <p:extLst>
      <p:ext uri="{BB962C8B-B14F-4D97-AF65-F5344CB8AC3E}">
        <p14:creationId xmlns:p14="http://schemas.microsoft.com/office/powerpoint/2010/main" xmlns="" val="158872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686B9B99-9190-4F61-A255-62CDD3F12B76}" type="slidenum">
              <a:rPr lang="en-US"/>
              <a:pPr>
                <a:defRPr/>
              </a:pPr>
              <a:t>‹#›</a:t>
            </a:fld>
            <a:endParaRPr lang="en-US" dirty="0"/>
          </a:p>
        </p:txBody>
      </p:sp>
    </p:spTree>
    <p:extLst>
      <p:ext uri="{BB962C8B-B14F-4D97-AF65-F5344CB8AC3E}">
        <p14:creationId xmlns:p14="http://schemas.microsoft.com/office/powerpoint/2010/main" xmlns="" val="234314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9D3E0B2-73D4-4056-AFC5-36EC7101BBF4}" type="slidenum">
              <a:rPr lang="en-US"/>
              <a:pPr>
                <a:defRPr/>
              </a:pPr>
              <a:t>‹#›</a:t>
            </a:fld>
            <a:endParaRPr lang="en-US" dirty="0"/>
          </a:p>
        </p:txBody>
      </p:sp>
    </p:spTree>
    <p:extLst>
      <p:ext uri="{BB962C8B-B14F-4D97-AF65-F5344CB8AC3E}">
        <p14:creationId xmlns:p14="http://schemas.microsoft.com/office/powerpoint/2010/main" xmlns="" val="19289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E053C82-3CB9-41D5-A097-C29B0349C416}" type="slidenum">
              <a:rPr lang="en-US"/>
              <a:pPr>
                <a:defRPr/>
              </a:pPr>
              <a:t>‹#›</a:t>
            </a:fld>
            <a:endParaRPr lang="en-US" dirty="0"/>
          </a:p>
        </p:txBody>
      </p:sp>
    </p:spTree>
    <p:extLst>
      <p:ext uri="{BB962C8B-B14F-4D97-AF65-F5344CB8AC3E}">
        <p14:creationId xmlns:p14="http://schemas.microsoft.com/office/powerpoint/2010/main" xmlns="" val="123680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257247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45407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dirty="0"/>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D31A6DA1-B1DE-4821-A914-A94D0D1DBB62}" type="slidenum">
              <a:rPr lang="en-US"/>
              <a:pPr>
                <a:defRPr/>
              </a:pPr>
              <a:t>‹#›</a:t>
            </a:fld>
            <a:endParaRPr lang="en-US" dirty="0"/>
          </a:p>
        </p:txBody>
      </p:sp>
    </p:spTree>
    <p:extLst>
      <p:ext uri="{BB962C8B-B14F-4D97-AF65-F5344CB8AC3E}">
        <p14:creationId xmlns:p14="http://schemas.microsoft.com/office/powerpoint/2010/main" xmlns="" val="14917595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F990FD9-37CF-49FB-8E30-0EB127A76D0B}" type="slidenum">
              <a:rPr lang="en-US"/>
              <a:pPr>
                <a:defRPr/>
              </a:pPr>
              <a:t>‹#›</a:t>
            </a:fld>
            <a:endParaRPr lang="en-US" dirty="0"/>
          </a:p>
        </p:txBody>
      </p:sp>
    </p:spTree>
    <p:extLst>
      <p:ext uri="{BB962C8B-B14F-4D97-AF65-F5344CB8AC3E}">
        <p14:creationId xmlns:p14="http://schemas.microsoft.com/office/powerpoint/2010/main" xmlns="" val="2796008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33A23C6-48DB-4D04-A18B-9E36B8E15FE8}" type="slidenum">
              <a:rPr lang="en-US"/>
              <a:pPr>
                <a:defRPr/>
              </a:pPr>
              <a:t>‹#›</a:t>
            </a:fld>
            <a:endParaRPr lang="en-US" dirty="0"/>
          </a:p>
        </p:txBody>
      </p:sp>
    </p:spTree>
    <p:extLst>
      <p:ext uri="{BB962C8B-B14F-4D97-AF65-F5344CB8AC3E}">
        <p14:creationId xmlns:p14="http://schemas.microsoft.com/office/powerpoint/2010/main" xmlns="" val="4102901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04ADC8B8-BA1D-49D4-B4CB-533F4E19E57B}" type="slidenum">
              <a:rPr lang="en-US"/>
              <a:pPr>
                <a:defRPr/>
              </a:pPr>
              <a:t>‹#›</a:t>
            </a:fld>
            <a:endParaRPr lang="en-US" dirty="0"/>
          </a:p>
        </p:txBody>
      </p:sp>
    </p:spTree>
    <p:extLst>
      <p:ext uri="{BB962C8B-B14F-4D97-AF65-F5344CB8AC3E}">
        <p14:creationId xmlns:p14="http://schemas.microsoft.com/office/powerpoint/2010/main" xmlns="" val="265293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BC1FC67D-E6CF-4A58-8033-9471FBBE1D00}" type="slidenum">
              <a:rPr lang="en-US"/>
              <a:pPr>
                <a:defRPr/>
              </a:pPr>
              <a:t>‹#›</a:t>
            </a:fld>
            <a:endParaRPr lang="en-US" dirty="0"/>
          </a:p>
        </p:txBody>
      </p:sp>
    </p:spTree>
    <p:extLst>
      <p:ext uri="{BB962C8B-B14F-4D97-AF65-F5344CB8AC3E}">
        <p14:creationId xmlns:p14="http://schemas.microsoft.com/office/powerpoint/2010/main" xmlns="" val="1611768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458181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295D7B1A-C899-4D5B-B089-0A8C8B61550D}" type="slidenum">
              <a:rPr lang="en-US"/>
              <a:pPr>
                <a:defRPr/>
              </a:pPr>
              <a:t>‹#›</a:t>
            </a:fld>
            <a:endParaRPr lang="en-US" dirty="0"/>
          </a:p>
        </p:txBody>
      </p:sp>
    </p:spTree>
    <p:extLst>
      <p:ext uri="{BB962C8B-B14F-4D97-AF65-F5344CB8AC3E}">
        <p14:creationId xmlns:p14="http://schemas.microsoft.com/office/powerpoint/2010/main" xmlns="" val="1207032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4951722-EA45-44F5-B143-C0EC39E1D43C}" type="slidenum">
              <a:rPr lang="en-US"/>
              <a:pPr>
                <a:defRPr/>
              </a:pPr>
              <a:t>‹#›</a:t>
            </a:fld>
            <a:endParaRPr lang="en-US" dirty="0"/>
          </a:p>
        </p:txBody>
      </p:sp>
    </p:spTree>
    <p:extLst>
      <p:ext uri="{BB962C8B-B14F-4D97-AF65-F5344CB8AC3E}">
        <p14:creationId xmlns:p14="http://schemas.microsoft.com/office/powerpoint/2010/main" xmlns="" val="415558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F07A5788-C623-4896-84D2-F594A101B2ED}" type="slidenum">
              <a:rPr lang="en-US"/>
              <a:pPr>
                <a:defRPr/>
              </a:pPr>
              <a:t>‹#›</a:t>
            </a:fld>
            <a:endParaRPr lang="en-US" dirty="0"/>
          </a:p>
        </p:txBody>
      </p:sp>
    </p:spTree>
    <p:extLst>
      <p:ext uri="{BB962C8B-B14F-4D97-AF65-F5344CB8AC3E}">
        <p14:creationId xmlns:p14="http://schemas.microsoft.com/office/powerpoint/2010/main" xmlns="" val="213056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50E7164-40F7-4E51-8F1E-6E3CD4487095}" type="slidenum">
              <a:rPr lang="en-US"/>
              <a:pPr>
                <a:defRPr/>
              </a:pPr>
              <a:t>‹#›</a:t>
            </a:fld>
            <a:endParaRPr lang="en-US" dirty="0"/>
          </a:p>
        </p:txBody>
      </p:sp>
    </p:spTree>
    <p:extLst>
      <p:ext uri="{BB962C8B-B14F-4D97-AF65-F5344CB8AC3E}">
        <p14:creationId xmlns:p14="http://schemas.microsoft.com/office/powerpoint/2010/main" xmlns="" val="269615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60689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516F125-6051-4AB3-B6B5-2C8380C05ECE}" type="slidenum">
              <a:rPr lang="en-US"/>
              <a:pPr>
                <a:defRPr/>
              </a:pPr>
              <a:t>‹#›</a:t>
            </a:fld>
            <a:endParaRPr lang="en-US" dirty="0"/>
          </a:p>
        </p:txBody>
      </p:sp>
    </p:spTree>
    <p:extLst>
      <p:ext uri="{BB962C8B-B14F-4D97-AF65-F5344CB8AC3E}">
        <p14:creationId xmlns:p14="http://schemas.microsoft.com/office/powerpoint/2010/main" xmlns="" val="2281618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2576652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6FE834C7-C132-4858-A550-8C68123E1629}" type="slidenum">
              <a:rPr lang="en-US"/>
              <a:pPr>
                <a:defRPr/>
              </a:pPr>
              <a:t>‹#›</a:t>
            </a:fld>
            <a:endParaRPr lang="en-US" dirty="0"/>
          </a:p>
        </p:txBody>
      </p:sp>
    </p:spTree>
    <p:extLst>
      <p:ext uri="{BB962C8B-B14F-4D97-AF65-F5344CB8AC3E}">
        <p14:creationId xmlns:p14="http://schemas.microsoft.com/office/powerpoint/2010/main" xmlns="" val="3714199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0253635-F601-4880-8BB1-9981430A7CEA}" type="slidenum">
              <a:rPr lang="en-US"/>
              <a:pPr>
                <a:defRPr/>
              </a:pPr>
              <a:t>‹#›</a:t>
            </a:fld>
            <a:endParaRPr lang="en-US" dirty="0"/>
          </a:p>
        </p:txBody>
      </p:sp>
    </p:spTree>
    <p:extLst>
      <p:ext uri="{BB962C8B-B14F-4D97-AF65-F5344CB8AC3E}">
        <p14:creationId xmlns:p14="http://schemas.microsoft.com/office/powerpoint/2010/main" xmlns="" val="2754463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55DA6AB7-02E3-40D9-A4A4-69514400AD49}" type="slidenum">
              <a:rPr lang="en-US"/>
              <a:pPr>
                <a:defRPr/>
              </a:pPr>
              <a:t>‹#›</a:t>
            </a:fld>
            <a:endParaRPr lang="en-US" dirty="0"/>
          </a:p>
        </p:txBody>
      </p:sp>
    </p:spTree>
    <p:extLst>
      <p:ext uri="{BB962C8B-B14F-4D97-AF65-F5344CB8AC3E}">
        <p14:creationId xmlns:p14="http://schemas.microsoft.com/office/powerpoint/2010/main" xmlns="" val="2198857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F179D084-ED83-4292-971D-ECFD5B7F4C3C}" type="slidenum">
              <a:rPr lang="en-US"/>
              <a:pPr>
                <a:defRPr/>
              </a:pPr>
              <a:t>‹#›</a:t>
            </a:fld>
            <a:endParaRPr lang="en-US" dirty="0"/>
          </a:p>
        </p:txBody>
      </p:sp>
    </p:spTree>
    <p:extLst>
      <p:ext uri="{BB962C8B-B14F-4D97-AF65-F5344CB8AC3E}">
        <p14:creationId xmlns:p14="http://schemas.microsoft.com/office/powerpoint/2010/main" xmlns="" val="2215972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CD1F758-3AB6-4BA5-BEAD-FB294CDD6DE9}" type="slidenum">
              <a:rPr lang="en-US"/>
              <a:pPr>
                <a:defRPr/>
              </a:pPr>
              <a:t>‹#›</a:t>
            </a:fld>
            <a:endParaRPr lang="en-US" dirty="0"/>
          </a:p>
        </p:txBody>
      </p:sp>
    </p:spTree>
    <p:extLst>
      <p:ext uri="{BB962C8B-B14F-4D97-AF65-F5344CB8AC3E}">
        <p14:creationId xmlns:p14="http://schemas.microsoft.com/office/powerpoint/2010/main" xmlns="" val="1894780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372161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1A3CF287-A135-460A-82B8-7EAD81596BEA}" type="slidenum">
              <a:rPr lang="en-US"/>
              <a:pPr>
                <a:defRPr/>
              </a:pPr>
              <a:t>‹#›</a:t>
            </a:fld>
            <a:endParaRPr lang="en-US" dirty="0"/>
          </a:p>
        </p:txBody>
      </p:sp>
    </p:spTree>
    <p:extLst>
      <p:ext uri="{BB962C8B-B14F-4D97-AF65-F5344CB8AC3E}">
        <p14:creationId xmlns:p14="http://schemas.microsoft.com/office/powerpoint/2010/main" xmlns="" val="1000409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87C781C-3623-40CC-8D9D-49AF83609C37}" type="slidenum">
              <a:rPr lang="en-US"/>
              <a:pPr>
                <a:defRPr/>
              </a:pPr>
              <a:t>‹#›</a:t>
            </a:fld>
            <a:endParaRPr lang="en-US" dirty="0"/>
          </a:p>
        </p:txBody>
      </p:sp>
    </p:spTree>
    <p:extLst>
      <p:ext uri="{BB962C8B-B14F-4D97-AF65-F5344CB8AC3E}">
        <p14:creationId xmlns:p14="http://schemas.microsoft.com/office/powerpoint/2010/main" xmlns="" val="281043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6077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EE7D2D58-A8A7-416C-A30E-EF7C083AEA33}" type="slidenum">
              <a:rPr lang="en-US"/>
              <a:pPr>
                <a:defRPr/>
              </a:pPr>
              <a:t>‹#›</a:t>
            </a:fld>
            <a:endParaRPr lang="en-US" dirty="0"/>
          </a:p>
        </p:txBody>
      </p:sp>
    </p:spTree>
    <p:extLst>
      <p:ext uri="{BB962C8B-B14F-4D97-AF65-F5344CB8AC3E}">
        <p14:creationId xmlns:p14="http://schemas.microsoft.com/office/powerpoint/2010/main" xmlns="" val="3575029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02A43A20-F8AD-4EC4-A9E5-3C2F7E3935BA}" type="slidenum">
              <a:rPr lang="en-US"/>
              <a:pPr>
                <a:defRPr/>
              </a:pPr>
              <a:t>‹#›</a:t>
            </a:fld>
            <a:endParaRPr lang="en-US" dirty="0"/>
          </a:p>
        </p:txBody>
      </p:sp>
    </p:spTree>
    <p:extLst>
      <p:ext uri="{BB962C8B-B14F-4D97-AF65-F5344CB8AC3E}">
        <p14:creationId xmlns:p14="http://schemas.microsoft.com/office/powerpoint/2010/main" xmlns="" val="2156988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88F1887-ABA1-4E44-BD52-3604302FBAA1}" type="slidenum">
              <a:rPr lang="en-US"/>
              <a:pPr>
                <a:defRPr/>
              </a:pPr>
              <a:t>‹#›</a:t>
            </a:fld>
            <a:endParaRPr lang="en-US" dirty="0"/>
          </a:p>
        </p:txBody>
      </p:sp>
    </p:spTree>
    <p:extLst>
      <p:ext uri="{BB962C8B-B14F-4D97-AF65-F5344CB8AC3E}">
        <p14:creationId xmlns:p14="http://schemas.microsoft.com/office/powerpoint/2010/main" xmlns="" val="2904820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1492008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718C630-8B6F-4E7E-907E-1F136C43F5CB}" type="slidenum">
              <a:rPr lang="en-US"/>
              <a:pPr>
                <a:defRPr/>
              </a:pPr>
              <a:t>‹#›</a:t>
            </a:fld>
            <a:endParaRPr lang="en-US" dirty="0"/>
          </a:p>
        </p:txBody>
      </p:sp>
    </p:spTree>
    <p:extLst>
      <p:ext uri="{BB962C8B-B14F-4D97-AF65-F5344CB8AC3E}">
        <p14:creationId xmlns:p14="http://schemas.microsoft.com/office/powerpoint/2010/main" xmlns="" val="1145254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5993D7E-8AC3-4880-899F-3C2A586E96F0}" type="slidenum">
              <a:rPr lang="en-US"/>
              <a:pPr>
                <a:defRPr/>
              </a:pPr>
              <a:t>‹#›</a:t>
            </a:fld>
            <a:endParaRPr lang="en-US" dirty="0"/>
          </a:p>
        </p:txBody>
      </p:sp>
    </p:spTree>
    <p:extLst>
      <p:ext uri="{BB962C8B-B14F-4D97-AF65-F5344CB8AC3E}">
        <p14:creationId xmlns:p14="http://schemas.microsoft.com/office/powerpoint/2010/main" xmlns="" val="3703384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0AE07B3B-E454-4382-BBA7-9E44FA9633FF}" type="slidenum">
              <a:rPr lang="en-US"/>
              <a:pPr>
                <a:defRPr/>
              </a:pPr>
              <a:t>‹#›</a:t>
            </a:fld>
            <a:endParaRPr lang="en-US" dirty="0"/>
          </a:p>
        </p:txBody>
      </p:sp>
    </p:spTree>
    <p:extLst>
      <p:ext uri="{BB962C8B-B14F-4D97-AF65-F5344CB8AC3E}">
        <p14:creationId xmlns:p14="http://schemas.microsoft.com/office/powerpoint/2010/main" xmlns="" val="479721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26E116CD-EB36-4931-AC66-61433A11203C}" type="slidenum">
              <a:rPr lang="en-US"/>
              <a:pPr>
                <a:defRPr/>
              </a:pPr>
              <a:t>‹#›</a:t>
            </a:fld>
            <a:endParaRPr lang="en-US" dirty="0"/>
          </a:p>
        </p:txBody>
      </p:sp>
    </p:spTree>
    <p:extLst>
      <p:ext uri="{BB962C8B-B14F-4D97-AF65-F5344CB8AC3E}">
        <p14:creationId xmlns:p14="http://schemas.microsoft.com/office/powerpoint/2010/main" xmlns="" val="2739475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EB21F90-6576-4F32-97FD-93B130EF445C}" type="slidenum">
              <a:rPr lang="en-US"/>
              <a:pPr>
                <a:defRPr/>
              </a:pPr>
              <a:t>‹#›</a:t>
            </a:fld>
            <a:endParaRPr lang="en-US" dirty="0"/>
          </a:p>
        </p:txBody>
      </p:sp>
    </p:spTree>
    <p:extLst>
      <p:ext uri="{BB962C8B-B14F-4D97-AF65-F5344CB8AC3E}">
        <p14:creationId xmlns:p14="http://schemas.microsoft.com/office/powerpoint/2010/main" xmlns="" val="3508329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32704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73449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1170DF23-0090-4784-906D-17D6423D8F28}" type="slidenum">
              <a:rPr lang="en-US"/>
              <a:pPr>
                <a:defRPr/>
              </a:pPr>
              <a:t>‹#›</a:t>
            </a:fld>
            <a:endParaRPr lang="en-US" dirty="0"/>
          </a:p>
        </p:txBody>
      </p:sp>
    </p:spTree>
    <p:extLst>
      <p:ext uri="{BB962C8B-B14F-4D97-AF65-F5344CB8AC3E}">
        <p14:creationId xmlns:p14="http://schemas.microsoft.com/office/powerpoint/2010/main" xmlns="" val="155185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B556F8BF-553E-46C1-91C5-65272B78249A}" type="slidenum">
              <a:rPr lang="en-US"/>
              <a:pPr>
                <a:defRPr/>
              </a:pPr>
              <a:t>‹#›</a:t>
            </a:fld>
            <a:endParaRPr lang="en-US" dirty="0"/>
          </a:p>
        </p:txBody>
      </p:sp>
    </p:spTree>
    <p:extLst>
      <p:ext uri="{BB962C8B-B14F-4D97-AF65-F5344CB8AC3E}">
        <p14:creationId xmlns:p14="http://schemas.microsoft.com/office/powerpoint/2010/main" xmlns="" val="222159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19538193-28E1-4871-8109-E3074C2456BF}" type="slidenum">
              <a:rPr lang="en-US"/>
              <a:pPr>
                <a:defRPr/>
              </a:pPr>
              <a:t>‹#›</a:t>
            </a:fld>
            <a:endParaRPr lang="en-US" dirty="0"/>
          </a:p>
        </p:txBody>
      </p:sp>
    </p:spTree>
    <p:extLst>
      <p:ext uri="{BB962C8B-B14F-4D97-AF65-F5344CB8AC3E}">
        <p14:creationId xmlns:p14="http://schemas.microsoft.com/office/powerpoint/2010/main" xmlns="" val="40424106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430425CE-D69F-4CFE-89DD-718EECF2A412}" type="slidenum">
              <a:rPr lang="en-US"/>
              <a:pPr>
                <a:defRPr/>
              </a:pPr>
              <a:t>‹#›</a:t>
            </a:fld>
            <a:endParaRPr lang="en-US" dirty="0"/>
          </a:p>
        </p:txBody>
      </p:sp>
    </p:spTree>
    <p:extLst>
      <p:ext uri="{BB962C8B-B14F-4D97-AF65-F5344CB8AC3E}">
        <p14:creationId xmlns:p14="http://schemas.microsoft.com/office/powerpoint/2010/main" xmlns="" val="3014792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E349361-B13E-457C-B171-4B16B11EE11D}" type="slidenum">
              <a:rPr lang="en-US"/>
              <a:pPr>
                <a:defRPr/>
              </a:pPr>
              <a:t>‹#›</a:t>
            </a:fld>
            <a:endParaRPr lang="en-US" dirty="0"/>
          </a:p>
        </p:txBody>
      </p:sp>
    </p:spTree>
    <p:extLst>
      <p:ext uri="{BB962C8B-B14F-4D97-AF65-F5344CB8AC3E}">
        <p14:creationId xmlns:p14="http://schemas.microsoft.com/office/powerpoint/2010/main" xmlns="" val="3568708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800" b="1">
                  <a:solidFill>
                    <a:srgbClr val="FFFFFF"/>
                  </a:solidFill>
                </a:rPr>
                <a:t>Federal Aviation</a:t>
              </a:r>
            </a:p>
            <a:p>
              <a:pPr eaLnBrk="1" hangingPunct="1">
                <a:lnSpc>
                  <a:spcPct val="85000"/>
                </a:lnSpc>
                <a:spcBef>
                  <a:spcPct val="0"/>
                </a:spcBef>
                <a:buFontTx/>
                <a:buNone/>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xmlns="" val="1861473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135063" cy="457200"/>
          </a:xfrm>
        </p:spPr>
        <p:txBody>
          <a:bodyPr/>
          <a:lstStyle>
            <a:lvl1pPr>
              <a:defRPr sz="1000" smtClean="0">
                <a:solidFill>
                  <a:srgbClr val="FFFFFF">
                    <a:lumMod val="75000"/>
                  </a:srgbClr>
                </a:solidFill>
                <a:latin typeface="Arial Narrow" pitchFamily="34" charset="0"/>
              </a:defRPr>
            </a:lvl1pPr>
          </a:lstStyle>
          <a:p>
            <a:pPr>
              <a:defRPr/>
            </a:pPr>
            <a:r>
              <a:rPr lang="en-US" smtClean="0"/>
              <a:t>March 25, 2015</a:t>
            </a:r>
            <a:endParaRPr lang="en-US" dirty="0"/>
          </a:p>
        </p:txBody>
      </p:sp>
      <p:sp>
        <p:nvSpPr>
          <p:cNvPr id="5" name="Footer Placeholder 4"/>
          <p:cNvSpPr>
            <a:spLocks noGrp="1"/>
          </p:cNvSpPr>
          <p:nvPr>
            <p:ph type="ftr" sz="quarter" idx="11"/>
          </p:nvPr>
        </p:nvSpPr>
        <p:spPr>
          <a:xfrm>
            <a:off x="1651000" y="6248400"/>
            <a:ext cx="2895600" cy="457200"/>
          </a:xfrm>
        </p:spPr>
        <p:txBody>
          <a:bodyPr/>
          <a:lstStyle>
            <a:lvl1pPr algn="l">
              <a:defRPr sz="1000" dirty="0" smtClean="0">
                <a:solidFill>
                  <a:srgbClr val="FFFFFF">
                    <a:lumMod val="75000"/>
                  </a:srgbClr>
                </a:solidFill>
                <a:latin typeface="Arial Narrow" pitchFamily="34" charset="0"/>
              </a:defRPr>
            </a:lvl1pPr>
          </a:lstStyle>
          <a:p>
            <a:pPr>
              <a:defRPr/>
            </a:pPr>
            <a:r>
              <a:rPr lang="en-US" smtClean="0"/>
              <a:t>FAA Center of Excellence Overview/Current Status</a:t>
            </a: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B8F14CFA-5172-485A-A9E9-E5643D884535}" type="slidenum">
              <a:rPr lang="en-US"/>
              <a:pPr>
                <a:defRPr/>
              </a:pPr>
              <a:t>‹#›</a:t>
            </a:fld>
            <a:endParaRPr lang="en-US" dirty="0"/>
          </a:p>
        </p:txBody>
      </p:sp>
    </p:spTree>
    <p:extLst>
      <p:ext uri="{BB962C8B-B14F-4D97-AF65-F5344CB8AC3E}">
        <p14:creationId xmlns:p14="http://schemas.microsoft.com/office/powerpoint/2010/main" xmlns="" val="2253149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9E548FF-01D3-424E-B632-C564A66815E7}" type="slidenum">
              <a:rPr lang="en-US"/>
              <a:pPr>
                <a:defRPr/>
              </a:pPr>
              <a:t>‹#›</a:t>
            </a:fld>
            <a:endParaRPr lang="en-US" dirty="0"/>
          </a:p>
        </p:txBody>
      </p:sp>
    </p:spTree>
    <p:extLst>
      <p:ext uri="{BB962C8B-B14F-4D97-AF65-F5344CB8AC3E}">
        <p14:creationId xmlns:p14="http://schemas.microsoft.com/office/powerpoint/2010/main" xmlns="" val="1082348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49AE137-9872-4D6B-B4FA-923179C30E91}" type="slidenum">
              <a:rPr lang="en-US"/>
              <a:pPr>
                <a:defRPr/>
              </a:pPr>
              <a:t>‹#›</a:t>
            </a:fld>
            <a:endParaRPr lang="en-US" dirty="0"/>
          </a:p>
        </p:txBody>
      </p:sp>
    </p:spTree>
    <p:extLst>
      <p:ext uri="{BB962C8B-B14F-4D97-AF65-F5344CB8AC3E}">
        <p14:creationId xmlns:p14="http://schemas.microsoft.com/office/powerpoint/2010/main" xmlns="" val="2638867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5295DCA1-2317-41A4-8CA1-1AD82631A654}" type="slidenum">
              <a:rPr lang="en-US"/>
              <a:pPr>
                <a:defRPr/>
              </a:pPr>
              <a:t>‹#›</a:t>
            </a:fld>
            <a:endParaRPr lang="en-US" dirty="0"/>
          </a:p>
        </p:txBody>
      </p:sp>
    </p:spTree>
    <p:extLst>
      <p:ext uri="{BB962C8B-B14F-4D97-AF65-F5344CB8AC3E}">
        <p14:creationId xmlns:p14="http://schemas.microsoft.com/office/powerpoint/2010/main" xmlns="" val="363315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78136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March 25, 2015</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t>FAA Center of Excellence Overview/Current Status</a:t>
            </a: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78739703-A5EA-444B-AE24-C31FF1E964DB}" type="slidenum">
              <a:rPr lang="en-US"/>
              <a:pPr>
                <a:defRPr/>
              </a:pPr>
              <a:t>‹#›</a:t>
            </a:fld>
            <a:endParaRPr lang="en-US" dirty="0"/>
          </a:p>
        </p:txBody>
      </p:sp>
    </p:spTree>
    <p:extLst>
      <p:ext uri="{BB962C8B-B14F-4D97-AF65-F5344CB8AC3E}">
        <p14:creationId xmlns:p14="http://schemas.microsoft.com/office/powerpoint/2010/main" xmlns="" val="3364877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39864912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8" y="6248400"/>
            <a:ext cx="1134447" cy="457200"/>
          </a:xfrm>
        </p:spPr>
        <p:txBody>
          <a:bodyPr/>
          <a:lstStyle>
            <a:lvl1pPr>
              <a:defRPr sz="1000">
                <a:solidFill>
                  <a:schemeClr val="bg1">
                    <a:lumMod val="75000"/>
                  </a:schemeClr>
                </a:solidFill>
                <a:latin typeface="Arial Narrow" pitchFamily="34" charset="0"/>
              </a:defRPr>
            </a:lvl1p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1651694" y="6248400"/>
            <a:ext cx="2895600" cy="457200"/>
          </a:xfrm>
        </p:spPr>
        <p:txBody>
          <a:bodyPr/>
          <a:lstStyle>
            <a:lvl1pPr algn="l">
              <a:defRPr sz="1000">
                <a:solidFill>
                  <a:schemeClr val="bg1">
                    <a:lumMod val="75000"/>
                  </a:schemeClr>
                </a:solidFill>
              </a:defRPr>
            </a:lvl1p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37561388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2050369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44555470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4743799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8871526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318806179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8" y="6248400"/>
            <a:ext cx="1134447" cy="457200"/>
          </a:xfrm>
        </p:spPr>
        <p:txBody>
          <a:bodyPr/>
          <a:lstStyle>
            <a:lvl1pPr>
              <a:defRPr sz="1000">
                <a:solidFill>
                  <a:schemeClr val="bg1">
                    <a:lumMod val="75000"/>
                  </a:schemeClr>
                </a:solidFill>
                <a:latin typeface="Arial Narrow" pitchFamily="34" charset="0"/>
              </a:defRPr>
            </a:lvl1p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1651694" y="6248400"/>
            <a:ext cx="2895600" cy="457200"/>
          </a:xfrm>
        </p:spPr>
        <p:txBody>
          <a:bodyPr/>
          <a:lstStyle>
            <a:lvl1pPr algn="l">
              <a:defRPr sz="1000">
                <a:solidFill>
                  <a:schemeClr val="bg1">
                    <a:lumMod val="75000"/>
                  </a:schemeClr>
                </a:solidFill>
              </a:defRPr>
            </a:lvl1p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15502509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546027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6449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3947738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413228722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15595809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32452656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8" y="6248400"/>
            <a:ext cx="1134447" cy="457200"/>
          </a:xfrm>
        </p:spPr>
        <p:txBody>
          <a:bodyPr/>
          <a:lstStyle>
            <a:lvl1pPr>
              <a:defRPr sz="1000">
                <a:solidFill>
                  <a:schemeClr val="bg1">
                    <a:lumMod val="75000"/>
                  </a:schemeClr>
                </a:solidFill>
                <a:latin typeface="Arial Narrow" pitchFamily="34" charset="0"/>
              </a:defRPr>
            </a:lvl1p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1651694" y="6248400"/>
            <a:ext cx="2895600" cy="457200"/>
          </a:xfrm>
        </p:spPr>
        <p:txBody>
          <a:bodyPr/>
          <a:lstStyle>
            <a:lvl1pPr algn="l">
              <a:defRPr sz="1000">
                <a:solidFill>
                  <a:schemeClr val="bg1">
                    <a:lumMod val="75000"/>
                  </a:schemeClr>
                </a:solidFill>
              </a:defRPr>
            </a:lvl1p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sz="1200">
                <a:latin typeface="Arial Narrow" panose="020B0606020202030204" pitchFamily="34" charset="0"/>
                <a:ea typeface="Adobe Gothic Std B" pitchFamily="34" charset="-128"/>
              </a:defRPr>
            </a:lvl1pPr>
          </a:lstStyle>
          <a:p>
            <a:fld id="{78D3ABA1-EA94-43C0-B992-7CBCC31144F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371022593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4908676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62607816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22123771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4731658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4290303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791802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8" y="6248400"/>
            <a:ext cx="1134447" cy="457200"/>
          </a:xfrm>
        </p:spPr>
        <p:txBody>
          <a:bodyPr/>
          <a:lstStyle>
            <a:lvl1pPr>
              <a:defRPr sz="1000">
                <a:solidFill>
                  <a:schemeClr val="bg1">
                    <a:lumMod val="75000"/>
                  </a:schemeClr>
                </a:solidFill>
                <a:latin typeface="Arial Narrow" pitchFamily="34" charset="0"/>
              </a:defRPr>
            </a:lvl1p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1651694" y="6248400"/>
            <a:ext cx="2895600" cy="457200"/>
          </a:xfrm>
        </p:spPr>
        <p:txBody>
          <a:bodyPr/>
          <a:lstStyle>
            <a:lvl1pPr algn="l">
              <a:defRPr sz="1000">
                <a:solidFill>
                  <a:schemeClr val="bg1">
                    <a:lumMod val="75000"/>
                  </a:schemeClr>
                </a:solidFill>
              </a:defRPr>
            </a:lvl1p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135986198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60962454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15808926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24128631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88793758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24074108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8" y="6248400"/>
            <a:ext cx="1134447" cy="457200"/>
          </a:xfrm>
        </p:spPr>
        <p:txBody>
          <a:bodyPr/>
          <a:lstStyle>
            <a:lvl1pPr>
              <a:defRPr sz="1000">
                <a:solidFill>
                  <a:schemeClr val="bg1">
                    <a:lumMod val="75000"/>
                  </a:schemeClr>
                </a:solidFill>
                <a:latin typeface="Arial Narrow" pitchFamily="34" charset="0"/>
              </a:defRPr>
            </a:lvl1p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1651694" y="6248400"/>
            <a:ext cx="2895600" cy="457200"/>
          </a:xfrm>
        </p:spPr>
        <p:txBody>
          <a:bodyPr/>
          <a:lstStyle>
            <a:lvl1pPr algn="l">
              <a:defRPr sz="1000">
                <a:solidFill>
                  <a:schemeClr val="bg1">
                    <a:lumMod val="75000"/>
                  </a:schemeClr>
                </a:solidFill>
              </a:defRPr>
            </a:lvl1p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280825233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35363250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35528030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1521968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27114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March 25,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FAA Center of Excellence Overview/Current Status</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342877785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xmlns="">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xmlns="">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xmlns="" val="131746989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sz="1100" b="1">
                <a:solidFill>
                  <a:schemeClr val="bg1">
                    <a:lumMod val="75000"/>
                  </a:schemeClr>
                </a:solidFill>
                <a:latin typeface="Arial Narrow" panose="020B0606020202030204" pitchFamily="34" charset="0"/>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sz="1100" b="1">
                <a:solidFill>
                  <a:schemeClr val="bg1">
                    <a:lumMod val="75000"/>
                  </a:schemeClr>
                </a:solidFill>
                <a:latin typeface="Arial Narrow" panose="020B0606020202030204" pitchFamily="34" charset="0"/>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sz="1100" b="1">
                <a:latin typeface="Arial Narrow" panose="020B0606020202030204" pitchFamily="34" charset="0"/>
              </a:defRPr>
            </a:lvl1pPr>
          </a:lstStyle>
          <a:p>
            <a:fld id="{78D3ABA1-EA94-43C0-B992-7CBCC31144F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332825865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77502457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41614226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48703712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xmlns="" val="2404709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63.xml"/><Relationship Id="rId7"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69.xml"/><Relationship Id="rId7"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75.xml"/><Relationship Id="rId7" Type="http://schemas.openxmlformats.org/officeDocument/2006/relationships/theme" Target="../theme/theme1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81.xml"/><Relationship Id="rId7" Type="http://schemas.openxmlformats.org/officeDocument/2006/relationships/theme" Target="../theme/theme1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87.xml"/><Relationship Id="rId7" Type="http://schemas.openxmlformats.org/officeDocument/2006/relationships/theme" Target="../theme/theme1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93.xml"/><Relationship Id="rId7" Type="http://schemas.openxmlformats.org/officeDocument/2006/relationships/theme" Target="../theme/theme1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45.xml"/><Relationship Id="rId7"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51.xml"/><Relationship Id="rId7"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57.xml"/><Relationship Id="rId7"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4202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7"/>
          <p:cNvSpPr>
            <a:spLocks noGrp="1" noChangeArrowheads="1"/>
          </p:cNvSpPr>
          <p:nvPr>
            <p:ph type="title"/>
          </p:nvPr>
        </p:nvSpPr>
        <p:spPr bwMode="auto">
          <a:xfrm>
            <a:off x="0" y="0"/>
            <a:ext cx="9144000" cy="1019175"/>
          </a:xfrm>
          <a:prstGeom prst="rect">
            <a:avLst/>
          </a:prstGeom>
          <a:solidFill>
            <a:srgbClr val="1D2F6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spcBef>
                <a:spcPct val="0"/>
              </a:spcBef>
              <a:buFontTx/>
              <a:buNone/>
            </a:pPr>
            <a:fld id="{85FD8BE8-8272-4060-9530-EE2F837B617A}"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1030" name="Group 23"/>
          <p:cNvGrpSpPr>
            <a:grpSpLocks/>
          </p:cNvGrpSpPr>
          <p:nvPr userDrawn="1"/>
        </p:nvGrpSpPr>
        <p:grpSpPr bwMode="auto">
          <a:xfrm>
            <a:off x="5708650" y="6124575"/>
            <a:ext cx="2047875" cy="661988"/>
            <a:chOff x="3596" y="3858"/>
            <a:chExt cx="1290" cy="417"/>
          </a:xfrm>
        </p:grpSpPr>
        <p:pic>
          <p:nvPicPr>
            <p:cNvPr id="1032" name="Picture 24" descr="NEW FAA LOGO"/>
            <p:cNvPicPr>
              <a:picLocks noChangeAspect="1" noChangeArrowheads="1"/>
            </p:cNvPicPr>
            <p:nvPr userDrawn="1"/>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xmlns=""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25"/>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1" name="Text Box 27"/>
          <p:cNvSpPr txBox="1">
            <a:spLocks noChangeArrowheads="1"/>
          </p:cNvSpPr>
          <p:nvPr userDrawn="1"/>
        </p:nvSpPr>
        <p:spPr bwMode="auto">
          <a:xfrm>
            <a:off x="171450" y="6181725"/>
            <a:ext cx="418782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Centers of Excellence</a:t>
            </a:r>
          </a:p>
          <a:p>
            <a:pPr eaLnBrk="1" hangingPunct="1">
              <a:buFontTx/>
              <a:buNone/>
              <a:defRPr/>
            </a:pPr>
            <a:r>
              <a:rPr lang="en-US" sz="1200" dirty="0" smtClean="0">
                <a:solidFill>
                  <a:srgbClr val="C0C0C0"/>
                </a:solidFill>
              </a:rPr>
              <a:t>November 15, 2012</a:t>
            </a:r>
          </a:p>
        </p:txBody>
      </p:sp>
    </p:spTree>
  </p:cSld>
  <p:clrMap bg1="lt1" tx1="dk1" bg2="lt2" tx2="dk2" accent1="accent1" accent2="accent2" accent3="accent3" accent4="accent4" accent5="accent5" accent6="accent6" hlink="hlink" folHlink="folHlink"/>
  <p:sldLayoutIdLst>
    <p:sldLayoutId id="2147483884"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Arial" charset="0"/>
        </a:defRPr>
      </a:lvl2pPr>
      <a:lvl3pPr algn="ctr" rtl="0" eaLnBrk="0" fontAlgn="base" hangingPunct="0">
        <a:spcBef>
          <a:spcPct val="0"/>
        </a:spcBef>
        <a:spcAft>
          <a:spcPct val="0"/>
        </a:spcAft>
        <a:defRPr sz="4000" b="1">
          <a:solidFill>
            <a:schemeClr val="bg1"/>
          </a:solidFill>
          <a:latin typeface="Arial" charset="0"/>
        </a:defRPr>
      </a:lvl3pPr>
      <a:lvl4pPr algn="ctr" rtl="0" eaLnBrk="0" fontAlgn="base" hangingPunct="0">
        <a:spcBef>
          <a:spcPct val="0"/>
        </a:spcBef>
        <a:spcAft>
          <a:spcPct val="0"/>
        </a:spcAft>
        <a:defRPr sz="4000" b="1">
          <a:solidFill>
            <a:schemeClr val="bg1"/>
          </a:solidFill>
          <a:latin typeface="Arial" charset="0"/>
        </a:defRPr>
      </a:lvl4pPr>
      <a:lvl5pPr algn="ctr" rtl="0" eaLnBrk="0" fontAlgn="base" hangingPunct="0">
        <a:spcBef>
          <a:spcPct val="0"/>
        </a:spcBef>
        <a:spcAft>
          <a:spcPct val="0"/>
        </a:spcAft>
        <a:defRPr sz="4000" b="1">
          <a:solidFill>
            <a:schemeClr val="bg1"/>
          </a:solidFill>
          <a:latin typeface="Arial"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March 25,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FAA Center of Excellence Overview/Current Status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305338134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March 25,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FAA Center of Excellence Overview/Current Status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6881800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March 25,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FAA Center of Excellence Overview/Current Status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268039124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March 25,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FAA Center of Excellence Overview/Current Status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5792677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March 25,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solidFill>
                  <a:srgbClr val="FFFFFF">
                    <a:lumMod val="65000"/>
                  </a:srgbClr>
                </a:solidFill>
              </a:rPr>
              <a:t>FAA Center of Excellence Overview/Current Status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88754215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xmlns="">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xmlns="" val="90155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51"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2"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13CEC081-77E8-4121-A6D4-DA1FA51646DC}" type="slidenum">
              <a:rPr lang="en-US"/>
              <a:pPr>
                <a:defRPr/>
              </a:pPr>
              <a:t>‹#›</a:t>
            </a:fld>
            <a:endParaRPr lang="en-US" dirty="0"/>
          </a:p>
        </p:txBody>
      </p:sp>
      <p:grpSp>
        <p:nvGrpSpPr>
          <p:cNvPr id="2056" name="Group 25"/>
          <p:cNvGrpSpPr>
            <a:grpSpLocks/>
          </p:cNvGrpSpPr>
          <p:nvPr userDrawn="1"/>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2057"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2058"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52" r:id="rId3"/>
    <p:sldLayoutId id="2147483853" r:id="rId4"/>
    <p:sldLayoutId id="2147483854" r:id="rId5"/>
    <p:sldLayoutId id="2147483855"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075"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6"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73218427-B758-4551-BCBE-B7CC5C8BC197}" type="slidenum">
              <a:rPr lang="en-US"/>
              <a:pPr>
                <a:defRPr/>
              </a:pPr>
              <a:t>‹#›</a:t>
            </a:fld>
            <a:endParaRPr lang="en-US" dirty="0"/>
          </a:p>
        </p:txBody>
      </p:sp>
      <p:grpSp>
        <p:nvGrpSpPr>
          <p:cNvPr id="3080" name="Group 25"/>
          <p:cNvGrpSpPr>
            <a:grpSpLocks/>
          </p:cNvGrpSpPr>
          <p:nvPr userDrawn="1"/>
        </p:nvGrpSpPr>
        <p:grpSpPr bwMode="auto">
          <a:xfrm>
            <a:off x="5708650" y="6126163"/>
            <a:ext cx="2047875" cy="660400"/>
            <a:chOff x="3596" y="3859"/>
            <a:chExt cx="1290" cy="416"/>
          </a:xfrm>
        </p:grpSpPr>
        <p:pic>
          <p:nvPicPr>
            <p:cNvPr id="3083"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3081"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3082"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56" r:id="rId3"/>
    <p:sldLayoutId id="2147483857" r:id="rId4"/>
    <p:sldLayoutId id="2147483858" r:id="rId5"/>
    <p:sldLayoutId id="2147483859"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099"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638787CF-9BFD-4BBD-9F0C-9C67A9F96FEB}" type="slidenum">
              <a:rPr lang="en-US"/>
              <a:pPr>
                <a:defRPr/>
              </a:pPr>
              <a:t>‹#›</a:t>
            </a:fld>
            <a:endParaRPr lang="en-US" dirty="0"/>
          </a:p>
        </p:txBody>
      </p:sp>
      <p:grpSp>
        <p:nvGrpSpPr>
          <p:cNvPr id="4104" name="Group 25"/>
          <p:cNvGrpSpPr>
            <a:grpSpLocks/>
          </p:cNvGrpSpPr>
          <p:nvPr userDrawn="1"/>
        </p:nvGrpSpPr>
        <p:grpSpPr bwMode="auto">
          <a:xfrm>
            <a:off x="5708650" y="6126163"/>
            <a:ext cx="2047875" cy="660400"/>
            <a:chOff x="3596" y="3859"/>
            <a:chExt cx="1290" cy="416"/>
          </a:xfrm>
        </p:grpSpPr>
        <p:pic>
          <p:nvPicPr>
            <p:cNvPr id="4107"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4105"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4106"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60" r:id="rId3"/>
    <p:sldLayoutId id="2147483861" r:id="rId4"/>
    <p:sldLayoutId id="2147483862" r:id="rId5"/>
    <p:sldLayoutId id="2147483863"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123"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C573CA1D-164A-4A41-B8CA-AFD1E4104F49}" type="slidenum">
              <a:rPr lang="en-US"/>
              <a:pPr>
                <a:defRPr/>
              </a:pPr>
              <a:t>‹#›</a:t>
            </a:fld>
            <a:endParaRPr lang="en-US" dirty="0"/>
          </a:p>
        </p:txBody>
      </p:sp>
      <p:grpSp>
        <p:nvGrpSpPr>
          <p:cNvPr id="5128" name="Group 25"/>
          <p:cNvGrpSpPr>
            <a:grpSpLocks/>
          </p:cNvGrpSpPr>
          <p:nvPr userDrawn="1"/>
        </p:nvGrpSpPr>
        <p:grpSpPr bwMode="auto">
          <a:xfrm>
            <a:off x="5708650" y="6126163"/>
            <a:ext cx="2047875" cy="660400"/>
            <a:chOff x="3596" y="3859"/>
            <a:chExt cx="1290" cy="416"/>
          </a:xfrm>
        </p:grpSpPr>
        <p:pic>
          <p:nvPicPr>
            <p:cNvPr id="5131"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512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513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64" r:id="rId3"/>
    <p:sldLayoutId id="2147483865" r:id="rId4"/>
    <p:sldLayoutId id="2147483866" r:id="rId5"/>
    <p:sldLayoutId id="2147483867"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14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22AD5C56-A2BA-42F8-9D60-29AA0C374991}" type="slidenum">
              <a:rPr lang="en-US"/>
              <a:pPr>
                <a:defRPr/>
              </a:pPr>
              <a:t>‹#›</a:t>
            </a:fld>
            <a:endParaRPr lang="en-US" dirty="0"/>
          </a:p>
        </p:txBody>
      </p:sp>
      <p:grpSp>
        <p:nvGrpSpPr>
          <p:cNvPr id="6152" name="Group 25"/>
          <p:cNvGrpSpPr>
            <a:grpSpLocks/>
          </p:cNvGrpSpPr>
          <p:nvPr userDrawn="1"/>
        </p:nvGrpSpPr>
        <p:grpSpPr bwMode="auto">
          <a:xfrm>
            <a:off x="5708650" y="6126163"/>
            <a:ext cx="2047875" cy="660400"/>
            <a:chOff x="3596" y="3859"/>
            <a:chExt cx="1290" cy="416"/>
          </a:xfrm>
        </p:grpSpPr>
        <p:pic>
          <p:nvPicPr>
            <p:cNvPr id="6155"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615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615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68" r:id="rId3"/>
    <p:sldLayoutId id="2147483869" r:id="rId4"/>
    <p:sldLayoutId id="2147483870" r:id="rId5"/>
    <p:sldLayoutId id="2147483871"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7171"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2"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483780C3-B869-443C-8B6C-B339ED40D174}" type="slidenum">
              <a:rPr lang="en-US"/>
              <a:pPr>
                <a:defRPr/>
              </a:pPr>
              <a:t>‹#›</a:t>
            </a:fld>
            <a:endParaRPr lang="en-US" dirty="0"/>
          </a:p>
        </p:txBody>
      </p:sp>
      <p:grpSp>
        <p:nvGrpSpPr>
          <p:cNvPr id="7176" name="Group 25"/>
          <p:cNvGrpSpPr>
            <a:grpSpLocks/>
          </p:cNvGrpSpPr>
          <p:nvPr userDrawn="1"/>
        </p:nvGrpSpPr>
        <p:grpSpPr bwMode="auto">
          <a:xfrm>
            <a:off x="5708650" y="6126163"/>
            <a:ext cx="2047875" cy="660400"/>
            <a:chOff x="3596" y="3859"/>
            <a:chExt cx="1290" cy="416"/>
          </a:xfrm>
        </p:grpSpPr>
        <p:pic>
          <p:nvPicPr>
            <p:cNvPr id="7179"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0"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7177"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7178"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72" r:id="rId3"/>
    <p:sldLayoutId id="2147483873" r:id="rId4"/>
    <p:sldLayoutId id="2147483874" r:id="rId5"/>
    <p:sldLayoutId id="2147483875"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8195"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A78B687D-3434-4A8B-A4BC-235B44B0606A}" type="slidenum">
              <a:rPr lang="en-US"/>
              <a:pPr>
                <a:defRPr/>
              </a:pPr>
              <a:t>‹#›</a:t>
            </a:fld>
            <a:endParaRPr lang="en-US" dirty="0"/>
          </a:p>
        </p:txBody>
      </p:sp>
      <p:grpSp>
        <p:nvGrpSpPr>
          <p:cNvPr id="8200" name="Group 25"/>
          <p:cNvGrpSpPr>
            <a:grpSpLocks/>
          </p:cNvGrpSpPr>
          <p:nvPr userDrawn="1"/>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8201"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8202"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76" r:id="rId3"/>
    <p:sldLayoutId id="2147483877" r:id="rId4"/>
    <p:sldLayoutId id="2147483878" r:id="rId5"/>
    <p:sldLayoutId id="2147483879"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9219"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9220"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solidFill>
                  <a:srgbClr val="FFFFFF">
                    <a:lumMod val="65000"/>
                  </a:srgbClr>
                </a:solidFill>
                <a:latin typeface="Times New Roman" pitchFamily="18" charset="0"/>
              </a:defRPr>
            </a:lvl1pPr>
          </a:lstStyle>
          <a:p>
            <a:pPr>
              <a:defRPr/>
            </a:pPr>
            <a:r>
              <a:rPr lang="en-US" smtClean="0"/>
              <a:t>March 25, 2015</a:t>
            </a:r>
            <a:endParaRPr lang="en-US" dirty="0"/>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solidFill>
                  <a:srgbClr val="FFFFFF">
                    <a:lumMod val="65000"/>
                  </a:srgbClr>
                </a:solidFill>
                <a:latin typeface="Times New Roman" pitchFamily="18" charset="0"/>
              </a:defRPr>
            </a:lvl1pPr>
          </a:lstStyle>
          <a:p>
            <a:pPr>
              <a:defRPr/>
            </a:pPr>
            <a:r>
              <a:rPr lang="en-US" smtClean="0"/>
              <a:t>FAA Center of Excellence Overview/Current Status</a:t>
            </a:r>
            <a:endParaRPr 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a:defRPr/>
            </a:pPr>
            <a:fld id="{3073717C-7E9C-4985-B502-FFCB290D8481}" type="slidenum">
              <a:rPr lang="en-US"/>
              <a:pPr>
                <a:defRPr/>
              </a:pPr>
              <a:t>‹#›</a:t>
            </a:fld>
            <a:endParaRPr lang="en-US" dirty="0"/>
          </a:p>
        </p:txBody>
      </p:sp>
      <p:grpSp>
        <p:nvGrpSpPr>
          <p:cNvPr id="9224" name="Group 25"/>
          <p:cNvGrpSpPr>
            <a:grpSpLocks/>
          </p:cNvGrpSpPr>
          <p:nvPr userDrawn="1"/>
        </p:nvGrpSpPr>
        <p:grpSpPr bwMode="auto">
          <a:xfrm>
            <a:off x="5708650" y="6126163"/>
            <a:ext cx="2047875" cy="660400"/>
            <a:chOff x="3596" y="3859"/>
            <a:chExt cx="1290" cy="416"/>
          </a:xfrm>
        </p:grpSpPr>
        <p:pic>
          <p:nvPicPr>
            <p:cNvPr id="9227" name="Picture 26"/>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8"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pPr>
              <a:r>
                <a:rPr lang="en-US" sz="1200" b="1">
                  <a:solidFill>
                    <a:srgbClr val="FFFFFF"/>
                  </a:solidFill>
                </a:rPr>
                <a:t>Federal Aviation</a:t>
              </a:r>
            </a:p>
            <a:p>
              <a:pPr eaLnBrk="1" hangingPunct="1">
                <a:lnSpc>
                  <a:spcPct val="85000"/>
                </a:lnSpc>
                <a:spcBef>
                  <a:spcPct val="0"/>
                </a:spcBef>
                <a:buFontTx/>
                <a:buNone/>
              </a:pPr>
              <a:r>
                <a:rPr lang="en-US" sz="1200" b="1">
                  <a:solidFill>
                    <a:srgbClr val="FFFFFF"/>
                  </a:solidFill>
                </a:rPr>
                <a:t>Administration</a:t>
              </a:r>
            </a:p>
          </p:txBody>
        </p:sp>
      </p:grpSp>
      <p:sp>
        <p:nvSpPr>
          <p:cNvPr id="9225"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b="1">
                <a:solidFill>
                  <a:srgbClr val="C0C0C0"/>
                </a:solidFill>
              </a:rPr>
              <a:t>&lt;Presentation Title – Change on Master Slide&gt;</a:t>
            </a:r>
            <a:endParaRPr lang="en-US" sz="1200">
              <a:solidFill>
                <a:srgbClr val="C0C0C0"/>
              </a:solidFill>
            </a:endParaRPr>
          </a:p>
        </p:txBody>
      </p:sp>
      <p:sp>
        <p:nvSpPr>
          <p:cNvPr id="9226"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880" r:id="rId3"/>
    <p:sldLayoutId id="2147483881" r:id="rId4"/>
    <p:sldLayoutId id="2147483882" r:id="rId5"/>
    <p:sldLayoutId id="2147483883" r:id="rId6"/>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6.xml"/><Relationship Id="rId6" Type="http://schemas.openxmlformats.org/officeDocument/2006/relationships/image" Target="../media/image26.jpeg"/><Relationship Id="rId5" Type="http://schemas.openxmlformats.org/officeDocument/2006/relationships/hyperlink" Target="http://www.faa.gov/go/coe" TargetMode="External"/><Relationship Id="rId4" Type="http://schemas.openxmlformats.org/officeDocument/2006/relationships/hyperlink" Target="mailto:patricia.watts@fa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552444"/>
            <a:ext cx="4983162" cy="912380"/>
          </a:xfrm>
        </p:spPr>
        <p:txBody>
          <a:bodyPr/>
          <a:lstStyle/>
          <a:p>
            <a:r>
              <a:rPr lang="en-US" sz="2800" b="0" dirty="0" smtClean="0">
                <a:latin typeface="Arial Black" pitchFamily="34" charset="0"/>
              </a:rPr>
              <a:t>FAA Air Transpo</a:t>
            </a:r>
            <a:r>
              <a:rPr lang="en-US" sz="2800" b="0" spc="300" dirty="0" smtClean="0">
                <a:latin typeface="Arial Black" pitchFamily="34" charset="0"/>
              </a:rPr>
              <a:t>r</a:t>
            </a:r>
            <a:r>
              <a:rPr lang="en-US" sz="2800" b="0" dirty="0" smtClean="0">
                <a:latin typeface="Arial Black" pitchFamily="34" charset="0"/>
              </a:rPr>
              <a:t>tation Centers of Excellence</a:t>
            </a:r>
            <a:endParaRPr lang="en-US" sz="2800" b="0" dirty="0">
              <a:latin typeface="Arial Black" pitchFamily="34" charset="0"/>
            </a:endParaRPr>
          </a:p>
        </p:txBody>
      </p:sp>
      <p:sp>
        <p:nvSpPr>
          <p:cNvPr id="32780" name="Rectangle 12"/>
          <p:cNvSpPr>
            <a:spLocks noGrp="1" noChangeArrowheads="1"/>
          </p:cNvSpPr>
          <p:nvPr>
            <p:ph type="subTitle" idx="1"/>
          </p:nvPr>
        </p:nvSpPr>
        <p:spPr>
          <a:xfrm>
            <a:off x="449263" y="2118186"/>
            <a:ext cx="4951412" cy="1082214"/>
          </a:xfrm>
          <a:effectLst/>
        </p:spPr>
        <p:txBody>
          <a:bodyPr/>
          <a:lstStyle/>
          <a:p>
            <a:pPr algn="ctr"/>
            <a:r>
              <a:rPr lang="en-US" sz="2800" dirty="0" smtClean="0"/>
              <a:t>FAA COE Overview </a:t>
            </a:r>
          </a:p>
          <a:p>
            <a:pPr algn="ctr"/>
            <a:r>
              <a:rPr lang="en-US" sz="2800" dirty="0" smtClean="0"/>
              <a:t>Current Status</a:t>
            </a:r>
            <a:endParaRPr lang="en-US" sz="2800" dirty="0"/>
          </a:p>
          <a:p>
            <a:endParaRPr lang="en-US" dirty="0">
              <a:solidFill>
                <a:schemeClr val="tx1"/>
              </a:solidFill>
            </a:endParaRPr>
          </a:p>
        </p:txBody>
      </p:sp>
      <p:sp>
        <p:nvSpPr>
          <p:cNvPr id="32786" name="Text Box 18"/>
          <p:cNvSpPr txBox="1">
            <a:spLocks noChangeArrowheads="1"/>
          </p:cNvSpPr>
          <p:nvPr/>
        </p:nvSpPr>
        <p:spPr bwMode="auto">
          <a:xfrm>
            <a:off x="858080" y="4951538"/>
            <a:ext cx="376990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ts val="0"/>
              </a:spcBef>
              <a:buFontTx/>
              <a:buNone/>
            </a:pPr>
            <a:r>
              <a:rPr lang="en-US" sz="1600" dirty="0">
                <a:solidFill>
                  <a:srgbClr val="1D2F68"/>
                </a:solidFill>
                <a:latin typeface="Arial Narrow" pitchFamily="34" charset="0"/>
              </a:rPr>
              <a:t>Presented by</a:t>
            </a:r>
            <a:r>
              <a:rPr lang="en-US" sz="1600" dirty="0" smtClean="0">
                <a:solidFill>
                  <a:srgbClr val="1D2F68"/>
                </a:solidFill>
                <a:latin typeface="Arial Narrow" pitchFamily="34" charset="0"/>
              </a:rPr>
              <a:t>:  </a:t>
            </a:r>
            <a:r>
              <a:rPr lang="en-US" sz="1600" dirty="0" smtClean="0">
                <a:solidFill>
                  <a:srgbClr val="1D2F68"/>
                </a:solidFill>
              </a:rPr>
              <a:t>Patricia </a:t>
            </a:r>
            <a:r>
              <a:rPr lang="en-US" sz="1600" dirty="0">
                <a:solidFill>
                  <a:srgbClr val="1D2F68"/>
                </a:solidFill>
              </a:rPr>
              <a:t>Watts</a:t>
            </a:r>
          </a:p>
          <a:p>
            <a:pPr>
              <a:spcBef>
                <a:spcPts val="0"/>
              </a:spcBef>
              <a:buFontTx/>
              <a:buNone/>
            </a:pPr>
            <a:r>
              <a:rPr lang="en-US" sz="1600" dirty="0" smtClean="0">
                <a:solidFill>
                  <a:srgbClr val="1D2F68"/>
                </a:solidFill>
              </a:rPr>
              <a:t>                    FAA </a:t>
            </a:r>
            <a:r>
              <a:rPr lang="en-US" sz="1600" dirty="0">
                <a:solidFill>
                  <a:srgbClr val="1D2F68"/>
                </a:solidFill>
              </a:rPr>
              <a:t>Centers of Excellence</a:t>
            </a:r>
          </a:p>
        </p:txBody>
      </p:sp>
      <p:sp>
        <p:nvSpPr>
          <p:cNvPr id="32787" name="Text Box 19"/>
          <p:cNvSpPr txBox="1">
            <a:spLocks noChangeArrowheads="1"/>
          </p:cNvSpPr>
          <p:nvPr/>
        </p:nvSpPr>
        <p:spPr bwMode="auto">
          <a:xfrm>
            <a:off x="858080" y="5768391"/>
            <a:ext cx="280839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None/>
            </a:pPr>
            <a:r>
              <a:rPr lang="en-US" sz="1400" dirty="0" smtClean="0">
                <a:solidFill>
                  <a:srgbClr val="2D2D8A"/>
                </a:solidFill>
                <a:latin typeface="Arial Narrow" pitchFamily="34" charset="0"/>
              </a:rPr>
              <a:t>Date:                   </a:t>
            </a:r>
            <a:r>
              <a:rPr lang="en-US" sz="1600" dirty="0" smtClean="0">
                <a:solidFill>
                  <a:srgbClr val="2D2D8A"/>
                </a:solidFill>
                <a:latin typeface="Arial Narrow" pitchFamily="34" charset="0"/>
              </a:rPr>
              <a:t>March 25, 2015</a:t>
            </a:r>
            <a:endParaRPr lang="en-US" sz="1400" dirty="0">
              <a:solidFill>
                <a:srgbClr val="2D2D8A"/>
              </a:solidFill>
              <a:latin typeface="Arial Narrow" pitchFamily="34" charset="0"/>
            </a:endParaRPr>
          </a:p>
        </p:txBody>
      </p:sp>
      <p:sp>
        <p:nvSpPr>
          <p:cNvPr id="6" name="Text Box 18"/>
          <p:cNvSpPr txBox="1">
            <a:spLocks noChangeArrowheads="1"/>
          </p:cNvSpPr>
          <p:nvPr/>
        </p:nvSpPr>
        <p:spPr bwMode="auto">
          <a:xfrm>
            <a:off x="858079" y="4112578"/>
            <a:ext cx="459280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ts val="0"/>
              </a:spcBef>
              <a:buFontTx/>
              <a:buNone/>
            </a:pPr>
            <a:r>
              <a:rPr lang="en-US" sz="1600" dirty="0" smtClean="0">
                <a:solidFill>
                  <a:srgbClr val="1D2F68"/>
                </a:solidFill>
                <a:latin typeface="Arial Narrow" pitchFamily="34" charset="0"/>
              </a:rPr>
              <a:t>Presented:       SAS Meeting</a:t>
            </a:r>
            <a:endParaRPr lang="en-US" sz="1600" dirty="0">
              <a:solidFill>
                <a:srgbClr val="1D2F68"/>
              </a:solidFill>
              <a:latin typeface="Arial Narrow" pitchFamily="34" charset="0"/>
            </a:endParaRPr>
          </a:p>
        </p:txBody>
      </p:sp>
    </p:spTree>
    <p:extLst>
      <p:ext uri="{BB962C8B-B14F-4D97-AF65-F5344CB8AC3E}">
        <p14:creationId xmlns:p14="http://schemas.microsoft.com/office/powerpoint/2010/main" xmlns="" val="42347995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3600" dirty="0" smtClean="0">
                <a:latin typeface="Arial Black" panose="020B0A04020102020204" pitchFamily="34" charset="0"/>
              </a:rPr>
              <a:t>COE Funding Options</a:t>
            </a:r>
            <a:endParaRPr lang="en-US" sz="3600" dirty="0">
              <a:latin typeface="Arial Black" panose="020B0A04020102020204" pitchFamily="34" charset="0"/>
            </a:endParaRPr>
          </a:p>
        </p:txBody>
      </p:sp>
      <p:sp>
        <p:nvSpPr>
          <p:cNvPr id="3" name="Content Placeholder 2"/>
          <p:cNvSpPr>
            <a:spLocks noGrp="1"/>
          </p:cNvSpPr>
          <p:nvPr>
            <p:ph idx="1"/>
          </p:nvPr>
        </p:nvSpPr>
        <p:spPr>
          <a:xfrm>
            <a:off x="538163" y="1174750"/>
            <a:ext cx="3705225" cy="4673600"/>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eaLnBrk="1" hangingPunct="1">
              <a:buFontTx/>
              <a:buNone/>
            </a:pPr>
            <a:r>
              <a:rPr lang="en-US" sz="2400" u="sng" dirty="0"/>
              <a:t>COE Grants </a:t>
            </a:r>
            <a:r>
              <a:rPr lang="en-US" sz="2400" u="sng" dirty="0" smtClean="0"/>
              <a:t> </a:t>
            </a:r>
            <a:r>
              <a:rPr lang="en-US" sz="2400" u="sng" dirty="0" smtClean="0"/>
              <a:t>     </a:t>
            </a:r>
            <a:r>
              <a:rPr lang="en-US" sz="2000" u="sng" dirty="0" smtClean="0"/>
              <a:t>Required</a:t>
            </a:r>
            <a:r>
              <a:rPr lang="en-US" sz="2000" u="sng" dirty="0" smtClean="0"/>
              <a:t>)</a:t>
            </a:r>
            <a:endParaRPr lang="en-US" sz="2000" u="sng" dirty="0"/>
          </a:p>
          <a:p>
            <a:pPr marL="230188" indent="-230188" eaLnBrk="1" hangingPunct="1"/>
            <a:r>
              <a:rPr lang="en-US" sz="1800" dirty="0" smtClean="0"/>
              <a:t>Universities submit proposals</a:t>
            </a:r>
            <a:endParaRPr lang="en-US" sz="1800" dirty="0"/>
          </a:p>
          <a:p>
            <a:pPr marL="230188" indent="-230188" eaLnBrk="1" hangingPunct="1"/>
            <a:r>
              <a:rPr lang="en-US" sz="1800" dirty="0"/>
              <a:t>Sponsor evaluates </a:t>
            </a:r>
            <a:r>
              <a:rPr lang="en-US" sz="1800" dirty="0" smtClean="0"/>
              <a:t>&amp; makes funding available</a:t>
            </a:r>
            <a:endParaRPr lang="en-US" sz="1800" dirty="0"/>
          </a:p>
          <a:p>
            <a:pPr eaLnBrk="1" hangingPunct="1">
              <a:buFontTx/>
              <a:buNone/>
            </a:pPr>
            <a:endParaRPr lang="en-US" sz="1600" u="sng" dirty="0" smtClean="0"/>
          </a:p>
          <a:p>
            <a:pPr eaLnBrk="1" hangingPunct="1">
              <a:buFontTx/>
              <a:buNone/>
            </a:pPr>
            <a:r>
              <a:rPr lang="en-US" sz="1600" u="sng" dirty="0" smtClean="0"/>
              <a:t>Pros</a:t>
            </a:r>
            <a:r>
              <a:rPr lang="en-US" sz="1600" dirty="0"/>
              <a:t>:</a:t>
            </a:r>
          </a:p>
          <a:p>
            <a:pPr marL="230188" indent="-230188" eaLnBrk="1" hangingPunct="1"/>
            <a:r>
              <a:rPr lang="en-US" sz="1600" u="sng" dirty="0"/>
              <a:t>Funds</a:t>
            </a:r>
            <a:r>
              <a:rPr lang="en-US" sz="1600" dirty="0"/>
              <a:t>:  R&amp;D, Ops, F&amp;E, AIP </a:t>
            </a:r>
          </a:p>
          <a:p>
            <a:pPr marL="230188" indent="-230188" eaLnBrk="1" hangingPunct="1"/>
            <a:r>
              <a:rPr lang="en-US" sz="1600" u="sng" dirty="0"/>
              <a:t>Matching</a:t>
            </a:r>
            <a:r>
              <a:rPr lang="en-US" sz="1600" dirty="0"/>
              <a:t> requirement 1:1</a:t>
            </a:r>
          </a:p>
          <a:p>
            <a:pPr marL="630238" lvl="2" indent="-230188" eaLnBrk="1" hangingPunct="1">
              <a:buFont typeface="Courier New" panose="02070309020205020404" pitchFamily="49" charset="0"/>
              <a:buChar char="o"/>
            </a:pPr>
            <a:r>
              <a:rPr lang="en-US" sz="1600" dirty="0"/>
              <a:t>Shared burden</a:t>
            </a:r>
          </a:p>
          <a:p>
            <a:pPr marL="630238" lvl="2" indent="-230188" eaLnBrk="1" hangingPunct="1">
              <a:buFont typeface="Courier New" panose="02070309020205020404" pitchFamily="49" charset="0"/>
              <a:buChar char="o"/>
            </a:pPr>
            <a:r>
              <a:rPr lang="en-US" sz="1600" dirty="0"/>
              <a:t>Industry generally involved</a:t>
            </a:r>
          </a:p>
          <a:p>
            <a:pPr eaLnBrk="1" hangingPunct="1">
              <a:buFontTx/>
              <a:buNone/>
            </a:pPr>
            <a:r>
              <a:rPr lang="en-US" sz="1600" b="0" u="sng" dirty="0"/>
              <a:t>Cons:</a:t>
            </a:r>
          </a:p>
          <a:p>
            <a:pPr marL="230188" indent="-230188" eaLnBrk="1" hangingPunct="1"/>
            <a:r>
              <a:rPr lang="en-US" sz="1600" b="0" u="sng" dirty="0"/>
              <a:t>Products may be provided</a:t>
            </a:r>
            <a:r>
              <a:rPr lang="en-US" sz="1600" b="0" dirty="0"/>
              <a:t> </a:t>
            </a:r>
            <a:r>
              <a:rPr lang="en-US" sz="1600" b="0" dirty="0" smtClean="0"/>
              <a:t>/ </a:t>
            </a:r>
            <a:r>
              <a:rPr lang="en-US" sz="1600" b="0" u="sng" dirty="0" smtClean="0"/>
              <a:t>cannot be required</a:t>
            </a:r>
            <a:endParaRPr lang="en-US" sz="1600" b="0" u="sng" dirty="0"/>
          </a:p>
          <a:p>
            <a:pPr marL="230188" indent="-230188" eaLnBrk="1" hangingPunct="1"/>
            <a:r>
              <a:rPr lang="en-US" sz="1600" b="0" dirty="0"/>
              <a:t>For public </a:t>
            </a:r>
            <a:r>
              <a:rPr lang="en-US" sz="1600" b="0" dirty="0" smtClean="0"/>
              <a:t>purpose</a:t>
            </a:r>
          </a:p>
          <a:p>
            <a:pPr eaLnBrk="1" hangingPunct="1"/>
            <a:endParaRPr lang="en-US" sz="1800" b="0" dirty="0"/>
          </a:p>
        </p:txBody>
      </p:sp>
      <p:sp>
        <p:nvSpPr>
          <p:cNvPr id="6" name="Footer Placeholder 5"/>
          <p:cNvSpPr>
            <a:spLocks noGrp="1"/>
          </p:cNvSpPr>
          <p:nvPr>
            <p:ph type="ftr" sz="quarter" idx="11"/>
          </p:nvPr>
        </p:nvSpPr>
        <p:spPr/>
        <p:txBody>
          <a:bodyPr/>
          <a:lstStyle/>
          <a:p>
            <a:pPr>
              <a:defRPr/>
            </a:pPr>
            <a:r>
              <a:rPr lang="en-US" smtClean="0"/>
              <a:t>FAA Center of Excellence Overview/Current Status</a:t>
            </a:r>
            <a:endParaRPr lang="en-US" dirty="0"/>
          </a:p>
        </p:txBody>
      </p:sp>
      <p:sp>
        <p:nvSpPr>
          <p:cNvPr id="7" name="Slide Number Placeholder 6"/>
          <p:cNvSpPr>
            <a:spLocks noGrp="1"/>
          </p:cNvSpPr>
          <p:nvPr>
            <p:ph type="sldNum" sz="quarter" idx="12"/>
          </p:nvPr>
        </p:nvSpPr>
        <p:spPr/>
        <p:txBody>
          <a:bodyPr/>
          <a:lstStyle/>
          <a:p>
            <a:pPr>
              <a:defRPr/>
            </a:pPr>
            <a:fld id="{3F990FD9-37CF-49FB-8E30-0EB127A76D0B}" type="slidenum">
              <a:rPr lang="en-US" smtClean="0"/>
              <a:pPr>
                <a:defRPr/>
              </a:pPr>
              <a:t>10</a:t>
            </a:fld>
            <a:endParaRPr lang="en-US" dirty="0"/>
          </a:p>
        </p:txBody>
      </p:sp>
      <p:sp>
        <p:nvSpPr>
          <p:cNvPr id="4" name="Content Placeholder 3"/>
          <p:cNvSpPr>
            <a:spLocks noGrp="1"/>
          </p:cNvSpPr>
          <p:nvPr>
            <p:ph sz="half" idx="4294967295"/>
          </p:nvPr>
        </p:nvSpPr>
        <p:spPr>
          <a:xfrm>
            <a:off x="4246563" y="1174750"/>
            <a:ext cx="4087812" cy="4673600"/>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lvl="0" eaLnBrk="1" hangingPunct="1">
              <a:buNone/>
            </a:pPr>
            <a:r>
              <a:rPr lang="en-US" sz="2400" u="sng" dirty="0">
                <a:solidFill>
                  <a:srgbClr val="000000"/>
                </a:solidFill>
              </a:rPr>
              <a:t>COE Contract </a:t>
            </a:r>
            <a:r>
              <a:rPr lang="en-US" sz="2400" u="sng" dirty="0" smtClean="0">
                <a:solidFill>
                  <a:srgbClr val="000000"/>
                </a:solidFill>
              </a:rPr>
              <a:t>       </a:t>
            </a:r>
            <a:r>
              <a:rPr lang="en-US" sz="2000" u="sng" dirty="0" smtClean="0">
                <a:solidFill>
                  <a:srgbClr val="000000"/>
                </a:solidFill>
              </a:rPr>
              <a:t>(</a:t>
            </a:r>
            <a:r>
              <a:rPr lang="en-US" sz="2000" u="sng" dirty="0" smtClean="0">
                <a:solidFill>
                  <a:srgbClr val="000000"/>
                </a:solidFill>
              </a:rPr>
              <a:t>Optional)</a:t>
            </a:r>
            <a:endParaRPr lang="en-US" sz="2000" u="sng" dirty="0">
              <a:solidFill>
                <a:srgbClr val="000000"/>
              </a:solidFill>
            </a:endParaRPr>
          </a:p>
          <a:p>
            <a:pPr marL="230188" lvl="0" indent="-230188" eaLnBrk="1" hangingPunct="1"/>
            <a:r>
              <a:rPr lang="en-US" sz="1800" dirty="0">
                <a:solidFill>
                  <a:srgbClr val="000000"/>
                </a:solidFill>
              </a:rPr>
              <a:t>Competition </a:t>
            </a:r>
            <a:r>
              <a:rPr lang="en-US" sz="1800" dirty="0" smtClean="0">
                <a:solidFill>
                  <a:srgbClr val="000000"/>
                </a:solidFill>
              </a:rPr>
              <a:t>satisfied via COE</a:t>
            </a:r>
            <a:endParaRPr lang="en-US" sz="1800" dirty="0">
              <a:solidFill>
                <a:srgbClr val="000000"/>
              </a:solidFill>
            </a:endParaRPr>
          </a:p>
          <a:p>
            <a:pPr marL="230188" lvl="0" indent="-230188" eaLnBrk="1" hangingPunct="1"/>
            <a:r>
              <a:rPr lang="en-US" sz="1800" dirty="0" smtClean="0">
                <a:solidFill>
                  <a:srgbClr val="000000"/>
                </a:solidFill>
              </a:rPr>
              <a:t>After year 1 &gt; IDIQ </a:t>
            </a:r>
            <a:endParaRPr lang="en-US" sz="1800" dirty="0">
              <a:solidFill>
                <a:srgbClr val="000000"/>
              </a:solidFill>
            </a:endParaRPr>
          </a:p>
          <a:p>
            <a:pPr lvl="0" eaLnBrk="1" hangingPunct="1">
              <a:buNone/>
            </a:pPr>
            <a:endParaRPr lang="en-US" sz="1600" u="sng" dirty="0" smtClean="0">
              <a:solidFill>
                <a:srgbClr val="000000"/>
              </a:solidFill>
            </a:endParaRPr>
          </a:p>
          <a:p>
            <a:pPr lvl="0" eaLnBrk="1" hangingPunct="1">
              <a:buNone/>
            </a:pPr>
            <a:r>
              <a:rPr lang="en-US" sz="1600" u="sng" dirty="0" smtClean="0">
                <a:solidFill>
                  <a:srgbClr val="000000"/>
                </a:solidFill>
              </a:rPr>
              <a:t>Pros</a:t>
            </a:r>
            <a:r>
              <a:rPr lang="en-US" sz="1600" dirty="0">
                <a:solidFill>
                  <a:srgbClr val="000000"/>
                </a:solidFill>
              </a:rPr>
              <a:t>:</a:t>
            </a:r>
          </a:p>
          <a:p>
            <a:pPr marL="230188" lvl="0" indent="-230188" eaLnBrk="1" hangingPunct="1"/>
            <a:r>
              <a:rPr lang="en-US" sz="1600" dirty="0">
                <a:solidFill>
                  <a:srgbClr val="000000"/>
                </a:solidFill>
              </a:rPr>
              <a:t>Available </a:t>
            </a:r>
            <a:r>
              <a:rPr lang="en-US" sz="1600" dirty="0" smtClean="0">
                <a:solidFill>
                  <a:srgbClr val="000000"/>
                </a:solidFill>
              </a:rPr>
              <a:t>to competitively selected </a:t>
            </a:r>
            <a:r>
              <a:rPr lang="en-US" sz="1600" dirty="0">
                <a:solidFill>
                  <a:srgbClr val="000000"/>
                </a:solidFill>
              </a:rPr>
              <a:t>COEs</a:t>
            </a:r>
          </a:p>
          <a:p>
            <a:pPr marL="230188" lvl="0" indent="-230188" eaLnBrk="1" hangingPunct="1"/>
            <a:r>
              <a:rPr lang="en-US" sz="1600" dirty="0" smtClean="0">
                <a:solidFill>
                  <a:srgbClr val="000000"/>
                </a:solidFill>
              </a:rPr>
              <a:t>Able to </a:t>
            </a:r>
            <a:r>
              <a:rPr lang="en-US" sz="1600" u="sng" dirty="0" smtClean="0">
                <a:solidFill>
                  <a:srgbClr val="000000"/>
                </a:solidFill>
              </a:rPr>
              <a:t>obtain deliverables </a:t>
            </a:r>
            <a:r>
              <a:rPr lang="en-US" sz="1600" dirty="0" smtClean="0">
                <a:solidFill>
                  <a:srgbClr val="000000"/>
                </a:solidFill>
              </a:rPr>
              <a:t>for FAA purpose</a:t>
            </a:r>
            <a:endParaRPr lang="en-US" sz="1600" dirty="0">
              <a:solidFill>
                <a:srgbClr val="000000"/>
              </a:solidFill>
            </a:endParaRPr>
          </a:p>
          <a:p>
            <a:pPr marL="230188" lvl="0" indent="-230188" eaLnBrk="1" hangingPunct="1"/>
            <a:r>
              <a:rPr lang="en-US" sz="1600" i="1" dirty="0">
                <a:solidFill>
                  <a:srgbClr val="000000"/>
                </a:solidFill>
              </a:rPr>
              <a:t>May contract w others as </a:t>
            </a:r>
            <a:r>
              <a:rPr lang="en-US" sz="1600" i="1" dirty="0" smtClean="0">
                <a:solidFill>
                  <a:srgbClr val="000000"/>
                </a:solidFill>
              </a:rPr>
              <a:t>appropriate </a:t>
            </a:r>
            <a:endParaRPr lang="en-US" sz="1600" i="1" dirty="0">
              <a:solidFill>
                <a:srgbClr val="000000"/>
              </a:solidFill>
            </a:endParaRPr>
          </a:p>
          <a:p>
            <a:pPr lvl="0" eaLnBrk="1" hangingPunct="1">
              <a:buNone/>
            </a:pPr>
            <a:r>
              <a:rPr lang="en-US" sz="1600" b="0" u="sng" dirty="0">
                <a:solidFill>
                  <a:srgbClr val="000000"/>
                </a:solidFill>
              </a:rPr>
              <a:t>Cons</a:t>
            </a:r>
            <a:r>
              <a:rPr lang="en-US" sz="1600" b="0" dirty="0" smtClean="0">
                <a:solidFill>
                  <a:srgbClr val="000000"/>
                </a:solidFill>
              </a:rPr>
              <a:t>:</a:t>
            </a:r>
          </a:p>
          <a:p>
            <a:pPr marL="230188" lvl="0" indent="-230188" eaLnBrk="1" hangingPunct="1"/>
            <a:r>
              <a:rPr lang="en-US" sz="1600" b="0" dirty="0" smtClean="0">
                <a:solidFill>
                  <a:srgbClr val="000000"/>
                </a:solidFill>
              </a:rPr>
              <a:t>Access </a:t>
            </a:r>
            <a:r>
              <a:rPr lang="en-US" sz="1600" b="0" dirty="0" smtClean="0">
                <a:solidFill>
                  <a:srgbClr val="000000"/>
                </a:solidFill>
              </a:rPr>
              <a:t>to COE </a:t>
            </a:r>
            <a:r>
              <a:rPr lang="en-US" sz="1600" b="0" dirty="0">
                <a:solidFill>
                  <a:srgbClr val="000000"/>
                </a:solidFill>
              </a:rPr>
              <a:t>members </a:t>
            </a:r>
            <a:r>
              <a:rPr lang="en-US" sz="1600" b="0" dirty="0" smtClean="0">
                <a:solidFill>
                  <a:srgbClr val="000000"/>
                </a:solidFill>
              </a:rPr>
              <a:t>primarily</a:t>
            </a:r>
          </a:p>
          <a:p>
            <a:pPr marL="230188" lvl="0" indent="-230188" eaLnBrk="1" hangingPunct="1"/>
            <a:r>
              <a:rPr lang="en-US" sz="1600" b="0" dirty="0" smtClean="0">
                <a:solidFill>
                  <a:srgbClr val="000000"/>
                </a:solidFill>
              </a:rPr>
              <a:t>Matching contributions:  Negotiable</a:t>
            </a:r>
            <a:endParaRPr lang="en-US" sz="1600" b="0" dirty="0">
              <a:solidFill>
                <a:srgbClr val="000000"/>
              </a:solidFill>
            </a:endParaRPr>
          </a:p>
          <a:p>
            <a:pPr marL="230188" lvl="0" indent="-230188" eaLnBrk="1" hangingPunct="1"/>
            <a:r>
              <a:rPr lang="en-US" sz="1600" b="0" dirty="0">
                <a:solidFill>
                  <a:srgbClr val="000000"/>
                </a:solidFill>
              </a:rPr>
              <a:t>Contracts usually focus on expanded topics initially funded through grants</a:t>
            </a:r>
          </a:p>
          <a:p>
            <a:pPr marL="0" indent="0">
              <a:buNone/>
            </a:pPr>
            <a:endParaRPr lang="en-US" dirty="0"/>
          </a:p>
        </p:txBody>
      </p:sp>
      <p:sp>
        <p:nvSpPr>
          <p:cNvPr id="8" name="Date Placeholder 7"/>
          <p:cNvSpPr>
            <a:spLocks noGrp="1"/>
          </p:cNvSpPr>
          <p:nvPr>
            <p:ph type="dt" sz="half" idx="10"/>
          </p:nvPr>
        </p:nvSpPr>
        <p:spPr/>
        <p:txBody>
          <a:bodyPr/>
          <a:lstStyle/>
          <a:p>
            <a:pPr>
              <a:defRPr/>
            </a:pPr>
            <a:r>
              <a:rPr lang="en-US" smtClean="0"/>
              <a:t>March 25, 2015</a:t>
            </a:r>
            <a:endParaRPr lang="en-US" dirty="0"/>
          </a:p>
        </p:txBody>
      </p:sp>
    </p:spTree>
    <p:extLst>
      <p:ext uri="{BB962C8B-B14F-4D97-AF65-F5344CB8AC3E}">
        <p14:creationId xmlns:p14="http://schemas.microsoft.com/office/powerpoint/2010/main" xmlns="" val="33666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outerShdw blurRad="38100" dist="38100" dir="2700000" algn="tl">
                    <a:srgbClr val="000000">
                      <a:alpha val="43137"/>
                    </a:srgbClr>
                  </a:outerShdw>
                </a:effectLst>
                <a:latin typeface="Arial Black" pitchFamily="34" charset="0"/>
              </a:rPr>
              <a:t>FAA COE Funding Levels</a:t>
            </a:r>
            <a:endParaRPr lang="en-US" sz="2800" dirty="0"/>
          </a:p>
        </p:txBody>
      </p:sp>
      <p:sp>
        <p:nvSpPr>
          <p:cNvPr id="4" name="Date Placeholder 3"/>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11</a:t>
            </a:fld>
            <a:endParaRPr lang="en-US" dirty="0">
              <a:solidFill>
                <a:srgbClr val="FFFFFF">
                  <a:lumMod val="6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237291825"/>
              </p:ext>
            </p:extLst>
          </p:nvPr>
        </p:nvGraphicFramePr>
        <p:xfrm>
          <a:off x="516048" y="1047131"/>
          <a:ext cx="7934779" cy="4186652"/>
        </p:xfrm>
        <a:graphic>
          <a:graphicData uri="http://schemas.openxmlformats.org/drawingml/2006/table">
            <a:tbl>
              <a:tblPr>
                <a:solidFill>
                  <a:schemeClr val="bg1"/>
                </a:solidFill>
              </a:tblPr>
              <a:tblGrid>
                <a:gridCol w="983228"/>
                <a:gridCol w="4855373"/>
                <a:gridCol w="1077041"/>
                <a:gridCol w="1019137"/>
              </a:tblGrid>
              <a:tr h="378153">
                <a:tc>
                  <a:txBody>
                    <a:bodyPr/>
                    <a:lstStyle/>
                    <a:p>
                      <a:pPr algn="ctr" rtl="0" fontAlgn="ctr"/>
                      <a:r>
                        <a:rPr lang="en-US" sz="1600" b="0" i="0" u="none" strike="noStrike" dirty="0">
                          <a:solidFill>
                            <a:srgbClr val="262626"/>
                          </a:solidFill>
                          <a:effectLst/>
                          <a:latin typeface="Arial Black"/>
                        </a:rPr>
                        <a:t>Year</a:t>
                      </a:r>
                    </a:p>
                  </a:txBody>
                  <a:tcPr marL="8687" marR="8687" marT="8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rtl="0" fontAlgn="ctr"/>
                      <a:r>
                        <a:rPr lang="en-US" sz="1600" b="0" i="0" u="none" strike="noStrike" dirty="0">
                          <a:solidFill>
                            <a:srgbClr val="262626"/>
                          </a:solidFill>
                          <a:effectLst/>
                          <a:latin typeface="Arial Black"/>
                        </a:rPr>
                        <a:t>Center of Excellence </a:t>
                      </a:r>
                      <a:r>
                        <a:rPr lang="en-US" sz="1500" b="0" i="0" u="none" strike="noStrike" dirty="0">
                          <a:solidFill>
                            <a:srgbClr val="262626"/>
                          </a:solidFill>
                          <a:effectLst/>
                          <a:latin typeface="Arial Black"/>
                        </a:rPr>
                        <a:t>(Topic Areas)</a:t>
                      </a:r>
                      <a:endParaRPr lang="en-US" sz="1600" b="0" i="0" u="none" strike="noStrike" dirty="0">
                        <a:solidFill>
                          <a:srgbClr val="262626"/>
                        </a:solidFill>
                        <a:effectLst/>
                        <a:latin typeface="Arial Black"/>
                      </a:endParaRPr>
                    </a:p>
                  </a:txBody>
                  <a:tcPr marL="8687" marR="8687" marT="8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rtl="0" fontAlgn="ctr"/>
                      <a:r>
                        <a:rPr lang="en-US" sz="1600" b="0" i="0" u="none" strike="noStrike">
                          <a:solidFill>
                            <a:srgbClr val="262626"/>
                          </a:solidFill>
                          <a:effectLst/>
                          <a:latin typeface="Arial Black"/>
                        </a:rPr>
                        <a:t>Sponsor</a:t>
                      </a:r>
                    </a:p>
                  </a:txBody>
                  <a:tcPr marL="8687" marR="8687" marT="8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defTabSz="914400" rtl="0" fontAlgn="ctr">
                        <a:tabLst/>
                      </a:pPr>
                      <a:r>
                        <a:rPr lang="en-US" sz="1600" b="0" i="0" u="none" strike="noStrike" dirty="0">
                          <a:solidFill>
                            <a:srgbClr val="262626"/>
                          </a:solidFill>
                          <a:effectLst/>
                          <a:latin typeface="Arial Black"/>
                        </a:rPr>
                        <a:t>LOE</a:t>
                      </a:r>
                    </a:p>
                  </a:txBody>
                  <a:tcPr marL="8687" marR="8687" marT="8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r>
              <a:tr h="286171">
                <a:tc>
                  <a:txBody>
                    <a:bodyPr/>
                    <a:lstStyle/>
                    <a:p>
                      <a:pPr algn="l" rtl="0" fontAlgn="ctr"/>
                      <a:r>
                        <a:rPr lang="en-US" sz="1300" b="0" i="0" u="none" strike="noStrike" dirty="0" smtClean="0">
                          <a:solidFill>
                            <a:srgbClr val="333399"/>
                          </a:solidFill>
                          <a:effectLst/>
                          <a:latin typeface="Arial Narrow"/>
                        </a:rPr>
                        <a:t>2015 - 2020</a:t>
                      </a:r>
                      <a:endParaRPr lang="en-US" sz="13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b="0" i="0" u="none" strike="noStrike" dirty="0">
                          <a:solidFill>
                            <a:srgbClr val="333399"/>
                          </a:solidFill>
                          <a:effectLst/>
                          <a:latin typeface="Arial Narrow"/>
                        </a:rPr>
                        <a:t> </a:t>
                      </a:r>
                      <a:r>
                        <a:rPr lang="en-US" sz="1500" b="0" i="0" u="none" strike="noStrike" dirty="0" smtClean="0">
                          <a:solidFill>
                            <a:srgbClr val="333399"/>
                          </a:solidFill>
                          <a:effectLst/>
                          <a:latin typeface="Arial Narrow"/>
                        </a:rPr>
                        <a:t>Unmanned</a:t>
                      </a:r>
                      <a:r>
                        <a:rPr lang="en-US" sz="1500" b="0" i="0" u="none" strike="noStrike" baseline="0" dirty="0" smtClean="0">
                          <a:solidFill>
                            <a:srgbClr val="333399"/>
                          </a:solidFill>
                          <a:effectLst/>
                          <a:latin typeface="Arial Narrow"/>
                        </a:rPr>
                        <a:t> Aircraft </a:t>
                      </a:r>
                      <a:r>
                        <a:rPr lang="en-US" sz="1500" b="0" i="0" u="none" strike="noStrike" baseline="0" dirty="0" smtClean="0">
                          <a:solidFill>
                            <a:srgbClr val="333399"/>
                          </a:solidFill>
                          <a:effectLst/>
                          <a:latin typeface="Arial Narrow"/>
                        </a:rPr>
                        <a:t>Systems *  </a:t>
                      </a:r>
                      <a:r>
                        <a:rPr lang="en-US" sz="1200" b="0" i="0" u="none" strike="noStrike" baseline="0" dirty="0" smtClean="0">
                          <a:solidFill>
                            <a:srgbClr val="333399"/>
                          </a:solidFill>
                          <a:effectLst/>
                          <a:latin typeface="Arial Narrow"/>
                        </a:rPr>
                        <a:t>(</a:t>
                      </a:r>
                      <a:r>
                        <a:rPr lang="en-US" sz="1200" b="0" i="0" u="none" strike="noStrike" baseline="0" dirty="0" smtClean="0">
                          <a:solidFill>
                            <a:srgbClr val="333399"/>
                          </a:solidFill>
                          <a:effectLst/>
                          <a:latin typeface="Arial Narrow"/>
                        </a:rPr>
                        <a:t>UAS)  </a:t>
                      </a:r>
                      <a:r>
                        <a:rPr lang="en-US" sz="1200" b="0" i="0" u="none" strike="noStrike" baseline="0" dirty="0" smtClean="0">
                          <a:solidFill>
                            <a:srgbClr val="333399"/>
                          </a:solidFill>
                          <a:effectLst/>
                          <a:latin typeface="Arial Narrow"/>
                        </a:rPr>
                        <a:t>   September </a:t>
                      </a:r>
                      <a:r>
                        <a:rPr lang="en-US" sz="1200" b="0" i="0" u="none" strike="noStrike" baseline="0" dirty="0" smtClean="0">
                          <a:solidFill>
                            <a:srgbClr val="333399"/>
                          </a:solidFill>
                          <a:effectLst/>
                          <a:latin typeface="Arial Narrow"/>
                        </a:rPr>
                        <a:t>2015</a:t>
                      </a:r>
                      <a:endParaRPr lang="en-US" sz="12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333399"/>
                          </a:solidFill>
                          <a:effectLst/>
                          <a:latin typeface="Arial Narrow"/>
                        </a:rPr>
                        <a:t>AFS/ANG / HQ</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333399"/>
                          </a:solidFill>
                          <a:effectLst/>
                          <a:latin typeface="Arial Narrow"/>
                        </a:rPr>
                        <a:t>$   10 M</a:t>
                      </a:r>
                      <a:endParaRPr lang="en-US" sz="1400" b="0" i="0" u="none" strike="noStrike" dirty="0">
                        <a:solidFill>
                          <a:srgbClr val="333399"/>
                        </a:solidFill>
                        <a:effectLst/>
                        <a:latin typeface="Arial Narrow"/>
                      </a:endParaRP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1" i="0" u="none" strike="noStrike" dirty="0" smtClean="0">
                          <a:solidFill>
                            <a:srgbClr val="333399"/>
                          </a:solidFill>
                          <a:effectLst/>
                          <a:latin typeface="Arial Narrow"/>
                        </a:rPr>
                        <a:t>2013 - 2023</a:t>
                      </a:r>
                      <a:endParaRPr lang="en-US" sz="13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b="1" i="0" u="none" strike="noStrike" dirty="0">
                          <a:solidFill>
                            <a:srgbClr val="333399"/>
                          </a:solidFill>
                          <a:effectLst/>
                          <a:latin typeface="Arial Narrow"/>
                        </a:rPr>
                        <a:t> Alternative Jet Fuels &amp; </a:t>
                      </a:r>
                      <a:r>
                        <a:rPr lang="en-US" sz="1500" b="1" i="0" u="none" strike="noStrike" dirty="0" smtClean="0">
                          <a:solidFill>
                            <a:srgbClr val="333399"/>
                          </a:solidFill>
                          <a:effectLst/>
                          <a:latin typeface="Arial Narrow"/>
                        </a:rPr>
                        <a:t>Environment *  </a:t>
                      </a:r>
                      <a:r>
                        <a:rPr lang="en-US" sz="1200" b="1" i="0" u="none" strike="noStrike" dirty="0" smtClean="0">
                          <a:solidFill>
                            <a:srgbClr val="333399"/>
                          </a:solidFill>
                          <a:effectLst/>
                          <a:latin typeface="Arial Narrow"/>
                        </a:rPr>
                        <a:t>(AJF&amp;E) </a:t>
                      </a:r>
                      <a:r>
                        <a:rPr lang="en-US" sz="1200" b="1" i="0" u="none" strike="noStrike" dirty="0" smtClean="0">
                          <a:solidFill>
                            <a:srgbClr val="333399"/>
                          </a:solidFill>
                          <a:effectLst/>
                          <a:latin typeface="Arial Narrow"/>
                        </a:rPr>
                        <a:t>                     </a:t>
                      </a:r>
                      <a:r>
                        <a:rPr lang="en-US" sz="1200" b="1" i="0" u="none" strike="noStrike" dirty="0" smtClean="0">
                          <a:solidFill>
                            <a:srgbClr val="333399"/>
                          </a:solidFill>
                          <a:effectLst/>
                          <a:latin typeface="Arial Narrow"/>
                        </a:rPr>
                        <a:t>Phase I</a:t>
                      </a:r>
                      <a:endParaRPr lang="en-US" sz="12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AEE / HQ</a:t>
                      </a:r>
                      <a:endParaRPr lang="en-US" sz="11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smtClean="0">
                          <a:solidFill>
                            <a:srgbClr val="333399"/>
                          </a:solidFill>
                          <a:effectLst/>
                          <a:latin typeface="Arial Narrow"/>
                        </a:rPr>
                        <a:t>  $    24 M</a:t>
                      </a:r>
                      <a:endParaRPr lang="en-US" sz="1400" b="1" i="0" u="none" strike="noStrike" dirty="0">
                        <a:solidFill>
                          <a:srgbClr val="333399"/>
                        </a:solidFill>
                        <a:effectLst/>
                        <a:latin typeface="Arial Narrow"/>
                      </a:endParaRP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1" i="0" u="none" strike="noStrike" dirty="0">
                          <a:solidFill>
                            <a:srgbClr val="333399"/>
                          </a:solidFill>
                          <a:effectLst/>
                          <a:latin typeface="Arial Narrow"/>
                        </a:rPr>
                        <a:t>2012 - </a:t>
                      </a:r>
                      <a:r>
                        <a:rPr lang="en-US" sz="1300" b="1" i="0" u="none" strike="noStrike" dirty="0" smtClean="0">
                          <a:solidFill>
                            <a:srgbClr val="333399"/>
                          </a:solidFill>
                          <a:effectLst/>
                          <a:latin typeface="Arial Narrow"/>
                        </a:rPr>
                        <a:t>2022</a:t>
                      </a:r>
                      <a:endParaRPr lang="en-US" sz="13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b="1" i="0" u="none" strike="noStrike" dirty="0">
                          <a:solidFill>
                            <a:srgbClr val="333399"/>
                          </a:solidFill>
                          <a:effectLst/>
                          <a:latin typeface="Arial Narrow"/>
                        </a:rPr>
                        <a:t> General Aviation </a:t>
                      </a:r>
                      <a:r>
                        <a:rPr lang="en-US" sz="1500" b="1" i="0" u="none" strike="noStrike" dirty="0" smtClean="0">
                          <a:solidFill>
                            <a:srgbClr val="333399"/>
                          </a:solidFill>
                          <a:effectLst/>
                          <a:latin typeface="Arial Narrow"/>
                        </a:rPr>
                        <a:t>Safety * </a:t>
                      </a:r>
                      <a:r>
                        <a:rPr lang="en-US" sz="1200" b="1" i="0" u="none" strike="noStrike" dirty="0" smtClean="0">
                          <a:solidFill>
                            <a:srgbClr val="333399"/>
                          </a:solidFill>
                          <a:effectLst/>
                          <a:latin typeface="Arial Narrow"/>
                        </a:rPr>
                        <a:t>(PEGASAS</a:t>
                      </a:r>
                      <a:r>
                        <a:rPr lang="en-US" sz="1200" b="1" i="0" u="none" strike="noStrike" dirty="0" smtClean="0">
                          <a:solidFill>
                            <a:srgbClr val="333399"/>
                          </a:solidFill>
                          <a:effectLst/>
                          <a:latin typeface="Arial Narrow"/>
                        </a:rPr>
                        <a:t>) </a:t>
                      </a:r>
                      <a:r>
                        <a:rPr lang="en-US" sz="1200" b="1" i="0" u="none" strike="noStrike" dirty="0" smtClean="0">
                          <a:solidFill>
                            <a:srgbClr val="333399"/>
                          </a:solidFill>
                          <a:effectLst/>
                          <a:latin typeface="Arial Narrow"/>
                        </a:rPr>
                        <a:t>                                           </a:t>
                      </a:r>
                      <a:r>
                        <a:rPr lang="en-US" sz="1200" b="1" i="0" u="none" strike="noStrike" dirty="0" smtClean="0">
                          <a:solidFill>
                            <a:srgbClr val="333399"/>
                          </a:solidFill>
                          <a:effectLst/>
                          <a:latin typeface="Arial Narrow"/>
                        </a:rPr>
                        <a:t>Phase I</a:t>
                      </a:r>
                      <a:endParaRPr lang="en-US" sz="12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ANG / TC</a:t>
                      </a:r>
                      <a:endParaRPr lang="en-US" sz="11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smtClean="0">
                          <a:solidFill>
                            <a:srgbClr val="333399"/>
                          </a:solidFill>
                          <a:effectLst/>
                          <a:latin typeface="Arial Narrow"/>
                        </a:rPr>
                        <a:t> $     10 M</a:t>
                      </a:r>
                      <a:endParaRPr lang="en-US" sz="1400" b="1" i="0" u="none" strike="noStrike" dirty="0">
                        <a:solidFill>
                          <a:srgbClr val="333399"/>
                        </a:solidFill>
                        <a:effectLst/>
                        <a:latin typeface="Arial Narrow"/>
                      </a:endParaRP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1" i="0" u="none" strike="noStrike" dirty="0">
                          <a:solidFill>
                            <a:srgbClr val="333399"/>
                          </a:solidFill>
                          <a:effectLst/>
                          <a:latin typeface="Arial Narrow"/>
                        </a:rPr>
                        <a:t>2010 - </a:t>
                      </a:r>
                      <a:r>
                        <a:rPr lang="en-US" sz="1300" b="1" i="0" u="none" strike="noStrike" dirty="0" smtClean="0">
                          <a:solidFill>
                            <a:srgbClr val="333399"/>
                          </a:solidFill>
                          <a:effectLst/>
                          <a:latin typeface="Arial Narrow"/>
                        </a:rPr>
                        <a:t>2020</a:t>
                      </a:r>
                      <a:endParaRPr lang="en-US" sz="13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l" rtl="0" fontAlgn="ctr"/>
                      <a:r>
                        <a:rPr lang="en-US" sz="1500" b="1" i="0" u="none" strike="noStrike" dirty="0">
                          <a:solidFill>
                            <a:srgbClr val="333399"/>
                          </a:solidFill>
                          <a:effectLst/>
                          <a:latin typeface="Arial Narrow"/>
                        </a:rPr>
                        <a:t> Commercial Space </a:t>
                      </a:r>
                      <a:r>
                        <a:rPr lang="en-US" sz="1500" b="1" i="0" u="none" strike="noStrike" dirty="0" smtClean="0">
                          <a:solidFill>
                            <a:srgbClr val="333399"/>
                          </a:solidFill>
                          <a:effectLst/>
                          <a:latin typeface="Arial Narrow"/>
                        </a:rPr>
                        <a:t>Transportation </a:t>
                      </a:r>
                      <a:r>
                        <a:rPr lang="en-US" sz="1200" b="1" i="0" u="none" strike="noStrike" dirty="0" smtClean="0">
                          <a:solidFill>
                            <a:srgbClr val="333399"/>
                          </a:solidFill>
                          <a:effectLst/>
                          <a:latin typeface="Arial Narrow"/>
                        </a:rPr>
                        <a:t>(</a:t>
                      </a:r>
                      <a:r>
                        <a:rPr lang="en-US" sz="1200" b="1" i="0" u="none" strike="noStrike" dirty="0">
                          <a:solidFill>
                            <a:srgbClr val="333399"/>
                          </a:solidFill>
                          <a:effectLst/>
                          <a:latin typeface="Arial Narrow"/>
                        </a:rPr>
                        <a:t>CST</a:t>
                      </a:r>
                      <a:r>
                        <a:rPr lang="en-US" sz="1200" b="1" i="0" u="none" strike="noStrike" dirty="0" smtClean="0">
                          <a:solidFill>
                            <a:srgbClr val="333399"/>
                          </a:solidFill>
                          <a:effectLst/>
                          <a:latin typeface="Arial Narrow"/>
                        </a:rPr>
                        <a:t>) </a:t>
                      </a:r>
                      <a:r>
                        <a:rPr lang="en-US" sz="1200" b="1" i="0" u="none" strike="noStrike" dirty="0" smtClean="0">
                          <a:solidFill>
                            <a:srgbClr val="333399"/>
                          </a:solidFill>
                          <a:effectLst/>
                          <a:latin typeface="Arial Narrow"/>
                        </a:rPr>
                        <a:t> &gt;  P</a:t>
                      </a:r>
                      <a:r>
                        <a:rPr lang="en-US" sz="1200" b="1" i="0" u="none" strike="noStrike" baseline="0" dirty="0" smtClean="0">
                          <a:solidFill>
                            <a:srgbClr val="333399"/>
                          </a:solidFill>
                          <a:effectLst/>
                          <a:latin typeface="Arial Narrow"/>
                        </a:rPr>
                        <a:t>hase II               Phase I</a:t>
                      </a:r>
                      <a:endParaRPr lang="en-US" sz="12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AST / HQ</a:t>
                      </a:r>
                      <a:endParaRPr lang="en-US" sz="11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r" rtl="0" fontAlgn="ctr"/>
                      <a:r>
                        <a:rPr lang="en-US" sz="1400" b="1" i="0" u="none" strike="noStrike" dirty="0" smtClean="0">
                          <a:solidFill>
                            <a:srgbClr val="333399"/>
                          </a:solidFill>
                          <a:effectLst/>
                          <a:latin typeface="Arial Narrow"/>
                        </a:rPr>
                        <a:t>$    11 </a:t>
                      </a:r>
                      <a:r>
                        <a:rPr lang="en-US" sz="1400" b="1" i="0" u="none" strike="noStrike" dirty="0">
                          <a:solidFill>
                            <a:srgbClr val="333399"/>
                          </a:solidFill>
                          <a:effectLst/>
                          <a:latin typeface="Arial Narrow"/>
                        </a:rPr>
                        <a:t>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r>
              <a:tr h="286171">
                <a:tc>
                  <a:txBody>
                    <a:bodyPr/>
                    <a:lstStyle/>
                    <a:p>
                      <a:pPr algn="l" rtl="0" fontAlgn="ctr"/>
                      <a:r>
                        <a:rPr lang="en-US" sz="1300" b="1" i="0" u="none" strike="noStrike" dirty="0">
                          <a:solidFill>
                            <a:srgbClr val="333399"/>
                          </a:solidFill>
                          <a:effectLst/>
                          <a:latin typeface="Arial Narrow"/>
                        </a:rPr>
                        <a:t>2004 - </a:t>
                      </a:r>
                      <a:r>
                        <a:rPr lang="en-US" sz="1300" b="1" i="0" u="none" strike="noStrike" dirty="0" smtClean="0">
                          <a:solidFill>
                            <a:srgbClr val="333399"/>
                          </a:solidFill>
                          <a:effectLst/>
                          <a:latin typeface="Arial Narrow"/>
                        </a:rPr>
                        <a:t>2015</a:t>
                      </a:r>
                      <a:endParaRPr lang="en-US" sz="13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b="0" i="0" u="none" strike="noStrike" dirty="0">
                          <a:solidFill>
                            <a:srgbClr val="333399"/>
                          </a:solidFill>
                          <a:effectLst/>
                          <a:latin typeface="Arial Narrow"/>
                        </a:rPr>
                        <a:t> Research in the Intermodal Transport Environment </a:t>
                      </a:r>
                      <a:r>
                        <a:rPr lang="en-US" sz="1200" b="0" i="0" u="none" strike="noStrike" dirty="0">
                          <a:solidFill>
                            <a:srgbClr val="333399"/>
                          </a:solidFill>
                          <a:effectLst/>
                          <a:latin typeface="Arial Narrow"/>
                        </a:rPr>
                        <a:t>(</a:t>
                      </a:r>
                      <a:r>
                        <a:rPr lang="en-US" sz="1200" b="0" i="0" u="none" strike="noStrike" dirty="0" smtClean="0">
                          <a:solidFill>
                            <a:srgbClr val="333399"/>
                          </a:solidFill>
                          <a:effectLst/>
                          <a:latin typeface="Arial Narrow"/>
                        </a:rPr>
                        <a:t>ACERite)</a:t>
                      </a:r>
                      <a:endParaRPr lang="en-US" sz="12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AAM / HQ</a:t>
                      </a:r>
                      <a:endParaRPr lang="en-US" sz="11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smtClean="0">
                          <a:solidFill>
                            <a:srgbClr val="333399"/>
                          </a:solidFill>
                          <a:effectLst/>
                          <a:latin typeface="Arial Narrow"/>
                        </a:rPr>
                        <a:t>$    49 </a:t>
                      </a:r>
                      <a:r>
                        <a:rPr lang="en-US" sz="1400" b="1" i="0" u="none" strike="noStrike" dirty="0">
                          <a:solidFill>
                            <a:srgbClr val="333399"/>
                          </a:solidFill>
                          <a:effectLst/>
                          <a:latin typeface="Arial Narrow"/>
                        </a:rPr>
                        <a:t>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1" i="0" u="none" strike="noStrike" dirty="0">
                          <a:solidFill>
                            <a:srgbClr val="333399"/>
                          </a:solidFill>
                          <a:effectLst/>
                          <a:latin typeface="Arial Narrow"/>
                        </a:rPr>
                        <a:t>2004 - 2015</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500" b="0" i="0" u="none" strike="noStrike" dirty="0">
                          <a:solidFill>
                            <a:srgbClr val="333399"/>
                          </a:solidFill>
                          <a:effectLst/>
                          <a:latin typeface="Arial Narrow"/>
                        </a:rPr>
                        <a:t> Joint COE Advanced Materials </a:t>
                      </a:r>
                      <a:r>
                        <a:rPr lang="en-US" sz="1200" b="0" i="0" u="none" strike="noStrike" dirty="0">
                          <a:solidFill>
                            <a:srgbClr val="333399"/>
                          </a:solidFill>
                          <a:effectLst/>
                          <a:latin typeface="Arial Narrow"/>
                        </a:rPr>
                        <a:t>(JAMS</a:t>
                      </a:r>
                      <a:r>
                        <a:rPr lang="en-US" sz="1200" b="0" i="0" u="none" strike="noStrike" dirty="0" smtClean="0">
                          <a:solidFill>
                            <a:srgbClr val="333399"/>
                          </a:solidFill>
                          <a:effectLst/>
                          <a:latin typeface="Arial Narrow"/>
                        </a:rPr>
                        <a:t>)  &gt;</a:t>
                      </a:r>
                      <a:endParaRPr lang="en-US" sz="12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ANG / TC</a:t>
                      </a:r>
                      <a:endParaRPr lang="en-US" sz="11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1" i="0" u="none" strike="noStrike" dirty="0" smtClean="0">
                          <a:solidFill>
                            <a:srgbClr val="333399"/>
                          </a:solidFill>
                          <a:effectLst/>
                          <a:latin typeface="Arial Narrow"/>
                        </a:rPr>
                        <a:t>$    47 </a:t>
                      </a:r>
                      <a:r>
                        <a:rPr lang="en-US" sz="1400" b="1" i="0" u="none" strike="noStrike" dirty="0">
                          <a:solidFill>
                            <a:srgbClr val="333399"/>
                          </a:solidFill>
                          <a:effectLst/>
                          <a:latin typeface="Arial Narrow"/>
                        </a:rPr>
                        <a:t>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1" i="0" u="none" strike="noStrike" dirty="0">
                          <a:solidFill>
                            <a:srgbClr val="333399"/>
                          </a:solidFill>
                          <a:effectLst/>
                          <a:latin typeface="Arial Narrow"/>
                        </a:rPr>
                        <a:t>2003 - </a:t>
                      </a:r>
                      <a:r>
                        <a:rPr lang="en-US" sz="1300" b="1" i="0" u="none" strike="noStrike" dirty="0" smtClean="0">
                          <a:solidFill>
                            <a:srgbClr val="333399"/>
                          </a:solidFill>
                          <a:effectLst/>
                          <a:latin typeface="Arial Narrow"/>
                        </a:rPr>
                        <a:t>2014</a:t>
                      </a:r>
                      <a:endParaRPr lang="en-US" sz="13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l" rtl="0" fontAlgn="ctr"/>
                      <a:r>
                        <a:rPr lang="en-US" sz="1500" b="0" i="0" u="none" strike="noStrike" dirty="0">
                          <a:solidFill>
                            <a:srgbClr val="333399"/>
                          </a:solidFill>
                          <a:effectLst/>
                          <a:latin typeface="Arial Narrow"/>
                        </a:rPr>
                        <a:t> Aircraft Noise and Emissions Mitigation * </a:t>
                      </a:r>
                      <a:r>
                        <a:rPr lang="en-US" sz="1200" b="0" i="0" u="none" strike="noStrike" dirty="0" smtClean="0">
                          <a:solidFill>
                            <a:srgbClr val="333399"/>
                          </a:solidFill>
                          <a:effectLst/>
                          <a:latin typeface="Arial Narrow"/>
                        </a:rPr>
                        <a:t>(PARTNER)</a:t>
                      </a:r>
                      <a:endParaRPr lang="en-US" sz="12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ctr"/>
                      <a:r>
                        <a:rPr lang="en-US" sz="1100" b="1" i="0" u="none" strike="noStrike" dirty="0" smtClean="0">
                          <a:solidFill>
                            <a:srgbClr val="333399"/>
                          </a:solidFill>
                          <a:effectLst/>
                          <a:latin typeface="Arial Narrow"/>
                        </a:rPr>
                        <a:t>AEE  /</a:t>
                      </a:r>
                      <a:r>
                        <a:rPr lang="en-US" sz="1100" b="1" i="0" u="none" strike="noStrike" dirty="0">
                          <a:solidFill>
                            <a:srgbClr val="333399"/>
                          </a:solidFill>
                          <a:effectLst/>
                          <a:latin typeface="Arial Narrow"/>
                        </a:rPr>
                        <a:t>HQ</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r" rtl="0" fontAlgn="ctr"/>
                      <a:r>
                        <a:rPr lang="en-US" sz="1400" b="1" i="0" u="none" strike="noStrike" dirty="0">
                          <a:solidFill>
                            <a:srgbClr val="333399"/>
                          </a:solidFill>
                          <a:effectLst/>
                          <a:latin typeface="Arial Narrow"/>
                        </a:rPr>
                        <a:t>$  </a:t>
                      </a:r>
                      <a:r>
                        <a:rPr lang="en-US" sz="1400" b="1" i="0" u="none" strike="noStrike" dirty="0" smtClean="0">
                          <a:solidFill>
                            <a:srgbClr val="333399"/>
                          </a:solidFill>
                          <a:effectLst/>
                          <a:latin typeface="Arial Narrow"/>
                        </a:rPr>
                        <a:t>112 </a:t>
                      </a:r>
                      <a:r>
                        <a:rPr lang="en-US" sz="1400" b="1" i="0" u="none" strike="noStrike" dirty="0">
                          <a:solidFill>
                            <a:srgbClr val="333399"/>
                          </a:solidFill>
                          <a:effectLst/>
                          <a:latin typeface="Arial Narrow"/>
                        </a:rPr>
                        <a:t>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r>
              <a:tr h="286171">
                <a:tc>
                  <a:txBody>
                    <a:bodyPr/>
                    <a:lstStyle/>
                    <a:p>
                      <a:pPr algn="l" rtl="0" fontAlgn="ctr"/>
                      <a:r>
                        <a:rPr lang="en-US" sz="1100" b="0" i="0" u="none" strike="noStrike" dirty="0">
                          <a:solidFill>
                            <a:srgbClr val="333399"/>
                          </a:solidFill>
                          <a:effectLst/>
                          <a:latin typeface="Arial Narrow"/>
                        </a:rPr>
                        <a:t>2001 - </a:t>
                      </a:r>
                      <a:r>
                        <a:rPr lang="en-US" sz="1100" b="0" i="0" u="none" strike="noStrike" dirty="0" smtClean="0">
                          <a:solidFill>
                            <a:srgbClr val="333399"/>
                          </a:solidFill>
                          <a:effectLst/>
                          <a:latin typeface="Arial Narrow"/>
                        </a:rPr>
                        <a:t>2014</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100" b="0" i="0" u="none" strike="noStrike" dirty="0">
                          <a:solidFill>
                            <a:srgbClr val="333399"/>
                          </a:solidFill>
                          <a:effectLst/>
                          <a:latin typeface="Arial Narrow"/>
                        </a:rPr>
                        <a:t> General Aviation * (CGAR)</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333399"/>
                          </a:solidFill>
                          <a:effectLst/>
                          <a:latin typeface="Arial Narrow"/>
                        </a:rPr>
                        <a:t>ANG / TC</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rgbClr val="333399"/>
                          </a:solidFill>
                          <a:effectLst/>
                          <a:latin typeface="Arial Narrow"/>
                        </a:rPr>
                        <a:t>$ </a:t>
                      </a:r>
                      <a:r>
                        <a:rPr lang="en-US" sz="1400" b="0" i="0" u="none" strike="noStrike" dirty="0" smtClean="0">
                          <a:solidFill>
                            <a:srgbClr val="333399"/>
                          </a:solidFill>
                          <a:effectLst/>
                          <a:latin typeface="Arial Narrow"/>
                        </a:rPr>
                        <a:t>  </a:t>
                      </a:r>
                      <a:r>
                        <a:rPr lang="en-US" sz="1400" b="0" i="0" u="none" strike="noStrike" dirty="0">
                          <a:solidFill>
                            <a:srgbClr val="333399"/>
                          </a:solidFill>
                          <a:effectLst/>
                          <a:latin typeface="Arial Narrow"/>
                        </a:rPr>
                        <a:t>39 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100" b="0" i="0" u="none" strike="noStrike" dirty="0">
                          <a:solidFill>
                            <a:srgbClr val="333399"/>
                          </a:solidFill>
                          <a:effectLst/>
                          <a:latin typeface="Arial Narrow"/>
                        </a:rPr>
                        <a:t>1997 - 2007</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100" b="0" i="0" u="none" strike="noStrike" dirty="0">
                          <a:solidFill>
                            <a:srgbClr val="333399"/>
                          </a:solidFill>
                          <a:effectLst/>
                          <a:latin typeface="Arial Narrow"/>
                        </a:rPr>
                        <a:t> Airworthiness Assurance * (AACE)</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333399"/>
                          </a:solidFill>
                          <a:effectLst/>
                          <a:latin typeface="Arial Narrow"/>
                        </a:rPr>
                        <a:t>AAR/ANG / TC</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rgbClr val="333399"/>
                          </a:solidFill>
                          <a:effectLst/>
                          <a:latin typeface="Arial Narrow"/>
                        </a:rPr>
                        <a:t>$</a:t>
                      </a:r>
                      <a:r>
                        <a:rPr lang="en-US" sz="1400" b="1" i="0" u="none" strike="noStrike" dirty="0">
                          <a:solidFill>
                            <a:srgbClr val="333399"/>
                          </a:solidFill>
                          <a:effectLst/>
                          <a:latin typeface="Arial Narrow"/>
                        </a:rPr>
                        <a:t> </a:t>
                      </a:r>
                      <a:r>
                        <a:rPr lang="en-US" sz="1400" b="0" i="0" u="none" strike="noStrike" dirty="0" smtClean="0">
                          <a:solidFill>
                            <a:srgbClr val="333399"/>
                          </a:solidFill>
                          <a:effectLst/>
                          <a:latin typeface="Arial Narrow"/>
                        </a:rPr>
                        <a:t>124 </a:t>
                      </a:r>
                      <a:r>
                        <a:rPr lang="en-US" sz="1400" b="0" i="0" u="none" strike="noStrike" dirty="0">
                          <a:solidFill>
                            <a:srgbClr val="333399"/>
                          </a:solidFill>
                          <a:effectLst/>
                          <a:latin typeface="Arial Narrow"/>
                        </a:rPr>
                        <a:t>M</a:t>
                      </a:r>
                      <a:endParaRPr lang="en-US" sz="1400" b="1" i="0" u="none" strike="noStrike" dirty="0">
                        <a:solidFill>
                          <a:srgbClr val="333399"/>
                        </a:solidFill>
                        <a:effectLst/>
                        <a:latin typeface="Arial Narrow"/>
                      </a:endParaRP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0" i="0" u="none" strike="noStrike" dirty="0">
                          <a:solidFill>
                            <a:srgbClr val="333399"/>
                          </a:solidFill>
                          <a:effectLst/>
                          <a:latin typeface="Arial Narrow"/>
                        </a:rPr>
                        <a:t>1996 </a:t>
                      </a:r>
                      <a:r>
                        <a:rPr lang="en-US" sz="1300" b="0" i="0" u="none" strike="noStrike" dirty="0" smtClean="0">
                          <a:solidFill>
                            <a:srgbClr val="333399"/>
                          </a:solidFill>
                          <a:effectLst/>
                          <a:latin typeface="Arial Narrow"/>
                        </a:rPr>
                        <a:t>– (2007)</a:t>
                      </a:r>
                      <a:endParaRPr lang="en-US" sz="13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rtl="0" fontAlgn="ctr"/>
                      <a:r>
                        <a:rPr lang="en-US" sz="1500" b="1" i="0" u="none" strike="noStrike" dirty="0">
                          <a:solidFill>
                            <a:srgbClr val="333399"/>
                          </a:solidFill>
                          <a:effectLst/>
                          <a:latin typeface="Arial Narrow"/>
                        </a:rPr>
                        <a:t> Operations Research * </a:t>
                      </a:r>
                      <a:r>
                        <a:rPr lang="en-US" sz="1200" b="1" i="0" u="none" strike="noStrike" dirty="0">
                          <a:solidFill>
                            <a:srgbClr val="333399"/>
                          </a:solidFill>
                          <a:effectLst/>
                          <a:latin typeface="Arial Narrow"/>
                        </a:rPr>
                        <a:t>(</a:t>
                      </a:r>
                      <a:r>
                        <a:rPr lang="en-US" sz="1200" b="1" i="0" u="none" strike="noStrike" dirty="0" smtClean="0">
                          <a:solidFill>
                            <a:srgbClr val="333399"/>
                          </a:solidFill>
                          <a:effectLst/>
                          <a:latin typeface="Arial Narrow"/>
                        </a:rPr>
                        <a:t>NEXTOR)</a:t>
                      </a:r>
                      <a:endParaRPr lang="en-US" sz="1200" b="1"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rtl="0" fontAlgn="ctr"/>
                      <a:r>
                        <a:rPr lang="en-US" sz="1100" b="0" i="0" u="none" strike="noStrike" dirty="0" smtClean="0">
                          <a:solidFill>
                            <a:srgbClr val="333399"/>
                          </a:solidFill>
                          <a:effectLst/>
                          <a:latin typeface="Arial Narrow"/>
                        </a:rPr>
                        <a:t>ARA </a:t>
                      </a:r>
                      <a:r>
                        <a:rPr lang="en-US" sz="1100" b="1" i="0" u="none" strike="noStrike" dirty="0" smtClean="0">
                          <a:solidFill>
                            <a:srgbClr val="333399"/>
                          </a:solidFill>
                          <a:effectLst/>
                          <a:latin typeface="Arial Narrow"/>
                        </a:rPr>
                        <a:t>/ </a:t>
                      </a:r>
                      <a:r>
                        <a:rPr lang="en-US" sz="1100" b="0" i="0" u="none" strike="noStrike" dirty="0" smtClean="0">
                          <a:solidFill>
                            <a:srgbClr val="333399"/>
                          </a:solidFill>
                          <a:effectLst/>
                          <a:latin typeface="Arial Narrow"/>
                        </a:rPr>
                        <a:t>HQ</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rgbClr val="333399"/>
                          </a:solidFill>
                          <a:effectLst/>
                          <a:latin typeface="Arial Narrow"/>
                        </a:rPr>
                        <a:t>$</a:t>
                      </a:r>
                      <a:r>
                        <a:rPr lang="en-US" sz="1400" b="1" i="0" u="none" strike="noStrike" dirty="0">
                          <a:solidFill>
                            <a:srgbClr val="333399"/>
                          </a:solidFill>
                          <a:effectLst/>
                          <a:latin typeface="Arial Narrow"/>
                        </a:rPr>
                        <a:t> </a:t>
                      </a:r>
                      <a:r>
                        <a:rPr lang="en-US" sz="1400" b="1" i="0" u="none" strike="noStrike" dirty="0" smtClean="0">
                          <a:solidFill>
                            <a:srgbClr val="333399"/>
                          </a:solidFill>
                          <a:effectLst/>
                          <a:latin typeface="Arial Narrow"/>
                        </a:rPr>
                        <a:t>  </a:t>
                      </a:r>
                      <a:r>
                        <a:rPr lang="en-US" sz="1400" b="0" i="0" u="none" strike="noStrike" dirty="0" smtClean="0">
                          <a:solidFill>
                            <a:srgbClr val="333399"/>
                          </a:solidFill>
                          <a:effectLst/>
                          <a:latin typeface="Arial Narrow"/>
                        </a:rPr>
                        <a:t>45 </a:t>
                      </a:r>
                      <a:r>
                        <a:rPr lang="en-US" sz="1400" b="0" i="0" u="none" strike="noStrike" dirty="0">
                          <a:solidFill>
                            <a:srgbClr val="333399"/>
                          </a:solidFill>
                          <a:effectLst/>
                          <a:latin typeface="Arial Narrow"/>
                        </a:rPr>
                        <a:t>M</a:t>
                      </a:r>
                      <a:endParaRPr lang="en-US" sz="1400" b="1" i="0" u="none" strike="noStrike" dirty="0">
                        <a:solidFill>
                          <a:srgbClr val="333399"/>
                        </a:solidFill>
                        <a:effectLst/>
                        <a:latin typeface="Arial Narrow"/>
                      </a:endParaRP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300" b="0" i="0" u="none" strike="noStrike" dirty="0">
                          <a:solidFill>
                            <a:srgbClr val="333399"/>
                          </a:solidFill>
                          <a:effectLst/>
                          <a:latin typeface="Arial Narrow"/>
                        </a:rPr>
                        <a:t>1995 - </a:t>
                      </a:r>
                      <a:r>
                        <a:rPr lang="en-US" sz="1300" b="0" i="0" u="none" strike="noStrike" dirty="0" smtClean="0">
                          <a:solidFill>
                            <a:srgbClr val="333399"/>
                          </a:solidFill>
                          <a:effectLst/>
                          <a:latin typeface="Arial Narrow"/>
                        </a:rPr>
                        <a:t> (2013)</a:t>
                      </a:r>
                      <a:endParaRPr lang="en-US" sz="13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rtl="0" fontAlgn="ctr"/>
                      <a:r>
                        <a:rPr lang="en-US" sz="1500" b="0" i="0" u="none" strike="noStrike" dirty="0">
                          <a:solidFill>
                            <a:srgbClr val="333399"/>
                          </a:solidFill>
                          <a:effectLst/>
                          <a:latin typeface="Arial Narrow"/>
                        </a:rPr>
                        <a:t> </a:t>
                      </a:r>
                      <a:r>
                        <a:rPr lang="en-US" sz="1500" b="1" i="0" u="none" strike="noStrike" dirty="0">
                          <a:solidFill>
                            <a:srgbClr val="333399"/>
                          </a:solidFill>
                          <a:effectLst/>
                          <a:latin typeface="Arial Narrow"/>
                        </a:rPr>
                        <a:t>Airport Technology </a:t>
                      </a:r>
                      <a:r>
                        <a:rPr lang="en-US" sz="1200" b="1" i="0" u="none" strike="noStrike" dirty="0">
                          <a:solidFill>
                            <a:srgbClr val="333399"/>
                          </a:solidFill>
                          <a:effectLst/>
                          <a:latin typeface="Arial Narrow"/>
                        </a:rPr>
                        <a:t>(CEAT)</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rtl="0" fontAlgn="ctr"/>
                      <a:r>
                        <a:rPr lang="en-US" sz="1100" b="0" i="0" u="none" strike="noStrike" dirty="0" smtClean="0">
                          <a:solidFill>
                            <a:srgbClr val="333399"/>
                          </a:solidFill>
                          <a:effectLst/>
                          <a:latin typeface="Arial Narrow"/>
                        </a:rPr>
                        <a:t>AAR/AIP / TC</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a:solidFill>
                            <a:srgbClr val="333399"/>
                          </a:solidFill>
                          <a:effectLst/>
                          <a:latin typeface="Arial Narrow"/>
                        </a:rPr>
                        <a:t>$   </a:t>
                      </a:r>
                      <a:r>
                        <a:rPr lang="en-US" sz="1400" b="0" i="0" u="none" strike="noStrike" dirty="0" smtClean="0">
                          <a:solidFill>
                            <a:srgbClr val="333399"/>
                          </a:solidFill>
                          <a:effectLst/>
                          <a:latin typeface="Arial Narrow"/>
                        </a:rPr>
                        <a:t>42 </a:t>
                      </a:r>
                      <a:r>
                        <a:rPr lang="en-US" sz="1400" b="0" i="0" u="none" strike="noStrike" dirty="0">
                          <a:solidFill>
                            <a:srgbClr val="333399"/>
                          </a:solidFill>
                          <a:effectLst/>
                          <a:latin typeface="Arial Narrow"/>
                        </a:rPr>
                        <a:t>M</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71">
                <a:tc>
                  <a:txBody>
                    <a:bodyPr/>
                    <a:lstStyle/>
                    <a:p>
                      <a:pPr algn="l" rtl="0" fontAlgn="ctr"/>
                      <a:r>
                        <a:rPr lang="en-US" sz="1100" b="0" i="0" u="none" strike="noStrike" dirty="0">
                          <a:solidFill>
                            <a:srgbClr val="333399"/>
                          </a:solidFill>
                          <a:effectLst/>
                          <a:latin typeface="Arial Narrow"/>
                        </a:rPr>
                        <a:t>1992 - 1996</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100" b="0" i="0" u="none" strike="noStrike" dirty="0">
                          <a:solidFill>
                            <a:srgbClr val="333399"/>
                          </a:solidFill>
                          <a:effectLst/>
                          <a:latin typeface="Arial Narrow"/>
                        </a:rPr>
                        <a:t> Computational Modeling of Aircraft </a:t>
                      </a:r>
                      <a:r>
                        <a:rPr lang="en-US" sz="1100" b="0" i="0" u="none" strike="noStrike" dirty="0" smtClean="0">
                          <a:solidFill>
                            <a:srgbClr val="333399"/>
                          </a:solidFill>
                          <a:effectLst/>
                          <a:latin typeface="Arial Narrow"/>
                        </a:rPr>
                        <a:t>Structures (CMAS)</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333399"/>
                          </a:solidFill>
                          <a:effectLst/>
                          <a:latin typeface="Arial Narrow"/>
                        </a:rPr>
                        <a:t>AAR / TC</a:t>
                      </a:r>
                      <a:endParaRPr lang="en-US" sz="1100" b="0" i="0" u="none" strike="noStrike" dirty="0">
                        <a:solidFill>
                          <a:srgbClr val="333399"/>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333399"/>
                          </a:solidFill>
                          <a:effectLst/>
                          <a:latin typeface="Arial Narrow"/>
                        </a:rPr>
                        <a:t>$   </a:t>
                      </a:r>
                      <a:r>
                        <a:rPr lang="en-US" sz="1400" b="0" i="0" u="none" strike="noStrike" dirty="0">
                          <a:solidFill>
                            <a:srgbClr val="333399"/>
                          </a:solidFill>
                          <a:effectLst/>
                          <a:latin typeface="Arial Narrow"/>
                        </a:rPr>
                        <a:t>10 M </a:t>
                      </a:r>
                    </a:p>
                  </a:txBody>
                  <a:tcPr marL="9144" marR="228600"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728">
                <a:tc gridSpan="2">
                  <a:txBody>
                    <a:bodyPr/>
                    <a:lstStyle/>
                    <a:p>
                      <a:pPr algn="ctr" rtl="0" fontAlgn="ctr"/>
                      <a:r>
                        <a:rPr lang="en-US" sz="1200" b="1" i="1" u="none" strike="noStrike" dirty="0">
                          <a:solidFill>
                            <a:srgbClr val="000000"/>
                          </a:solidFill>
                          <a:effectLst/>
                          <a:latin typeface="Arial Narrow"/>
                        </a:rPr>
                        <a:t>NOTE</a:t>
                      </a:r>
                      <a:r>
                        <a:rPr lang="en-US" sz="1200" b="1" i="1" u="none" strike="noStrike" dirty="0" smtClean="0">
                          <a:solidFill>
                            <a:srgbClr val="000000"/>
                          </a:solidFill>
                          <a:effectLst/>
                          <a:latin typeface="Arial Narrow"/>
                        </a:rPr>
                        <a:t>: </a:t>
                      </a:r>
                      <a:r>
                        <a:rPr lang="en-US" sz="1200" b="1" i="1" u="none" strike="noStrike" dirty="0" smtClean="0">
                          <a:solidFill>
                            <a:srgbClr val="000000"/>
                          </a:solidFill>
                          <a:effectLst/>
                          <a:latin typeface="Arial Narrow"/>
                        </a:rPr>
                        <a:t>   Figures </a:t>
                      </a:r>
                      <a:r>
                        <a:rPr lang="en-US" sz="1200" b="1" i="1" u="none" strike="noStrike" dirty="0" smtClean="0">
                          <a:solidFill>
                            <a:srgbClr val="000000"/>
                          </a:solidFill>
                          <a:effectLst/>
                          <a:latin typeface="Arial Narrow"/>
                        </a:rPr>
                        <a:t>includes </a:t>
                      </a:r>
                      <a:r>
                        <a:rPr lang="en-US" sz="1200" b="1" i="1" u="none" strike="noStrike" dirty="0">
                          <a:solidFill>
                            <a:srgbClr val="000000"/>
                          </a:solidFill>
                          <a:effectLst/>
                          <a:latin typeface="Arial Narrow"/>
                        </a:rPr>
                        <a:t>Grants &amp; Matching Contributions; Interagency Agreements, </a:t>
                      </a:r>
                      <a:endParaRPr lang="en-US" sz="1200" b="1" i="1" u="none" strike="noStrike" dirty="0" smtClean="0">
                        <a:solidFill>
                          <a:srgbClr val="000000"/>
                        </a:solidFill>
                        <a:effectLst/>
                        <a:latin typeface="Arial Narrow"/>
                      </a:endParaRPr>
                    </a:p>
                    <a:p>
                      <a:pPr algn="ctr" rtl="0" fontAlgn="ctr"/>
                      <a:r>
                        <a:rPr lang="en-US" sz="1200" b="1" i="1" u="none" strike="noStrike" dirty="0" smtClean="0">
                          <a:solidFill>
                            <a:srgbClr val="000000"/>
                          </a:solidFill>
                          <a:effectLst/>
                          <a:latin typeface="Arial Narrow"/>
                        </a:rPr>
                        <a:t>and  </a:t>
                      </a:r>
                      <a:r>
                        <a:rPr lang="en-US" sz="1200" b="1" i="1" u="none" strike="noStrike" dirty="0" smtClean="0">
                          <a:solidFill>
                            <a:srgbClr val="000000"/>
                          </a:solidFill>
                          <a:effectLst/>
                          <a:latin typeface="Arial Narrow"/>
                        </a:rPr>
                        <a:t>* Contracts </a:t>
                      </a:r>
                      <a:endParaRPr lang="en-US" sz="1200" b="1" i="1" u="none" strike="noStrike" dirty="0">
                        <a:solidFill>
                          <a:srgbClr val="000000"/>
                        </a:solidFill>
                        <a:effectLst/>
                        <a:latin typeface="Arial Narrow"/>
                      </a:endParaRP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100" b="1" i="0" u="none" strike="noStrike" dirty="0">
                          <a:solidFill>
                            <a:srgbClr val="16365C"/>
                          </a:solidFill>
                          <a:effectLst/>
                          <a:latin typeface="Arial Narrow"/>
                        </a:rPr>
                        <a:t>Total</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rtl="0" fontAlgn="ctr"/>
                      <a:r>
                        <a:rPr lang="en-US" sz="1400" b="1" i="0" u="none" strike="noStrike" dirty="0" smtClean="0">
                          <a:solidFill>
                            <a:srgbClr val="16365C"/>
                          </a:solidFill>
                          <a:effectLst/>
                          <a:latin typeface="Arial Narrow"/>
                        </a:rPr>
                        <a:t>&gt;$ 513 </a:t>
                      </a:r>
                      <a:r>
                        <a:rPr lang="en-US" sz="1400" b="1" i="0" u="none" strike="noStrike" dirty="0">
                          <a:solidFill>
                            <a:srgbClr val="16365C"/>
                          </a:solidFill>
                          <a:effectLst/>
                          <a:latin typeface="Arial Narrow"/>
                        </a:rPr>
                        <a:t>M</a:t>
                      </a:r>
                    </a:p>
                  </a:txBody>
                  <a:tcPr marL="8687" marR="8687" marT="86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r>
            </a:tbl>
          </a:graphicData>
        </a:graphic>
      </p:graphicFrame>
      <p:pic>
        <p:nvPicPr>
          <p:cNvPr id="9"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0574" y="5418272"/>
            <a:ext cx="1002891"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1458" y="5412658"/>
            <a:ext cx="1224116" cy="538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dennis ctr flath\Desktop\COE Briefing\Logos\CST 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66568" y="5471652"/>
            <a:ext cx="877529" cy="42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C:\Documents and Settings\dennis ctr flath\Desktop\COE Briefing\Logos\PEGASAS 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826" y="5456902"/>
            <a:ext cx="1025013" cy="485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 descr="C:\Documents and Settings\dennis ctr flath\Desktop\COE Briefing\Logos\JAMS 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51670" y="5552768"/>
            <a:ext cx="1135627" cy="30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26511" y="5338916"/>
            <a:ext cx="1327354" cy="61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959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latin typeface="Arial Black" panose="020B0A04020102020204" pitchFamily="34" charset="0"/>
              </a:rPr>
              <a:t>COE Program Current Activities </a:t>
            </a:r>
            <a:endParaRPr lang="en-US" sz="3200"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p:txBody>
          <a:bodyPr/>
          <a:lstStyle/>
          <a:p>
            <a:pPr marL="457200" lvl="1" indent="0">
              <a:buNone/>
            </a:pPr>
            <a:r>
              <a:rPr lang="en-US" b="1" dirty="0" smtClean="0"/>
              <a:t>* Manage COE Program (2014)</a:t>
            </a:r>
          </a:p>
          <a:p>
            <a:pPr marL="857250" lvl="2" indent="0">
              <a:buNone/>
            </a:pPr>
            <a:r>
              <a:rPr lang="en-US" b="1" dirty="0" smtClean="0"/>
              <a:t>- </a:t>
            </a:r>
            <a:r>
              <a:rPr lang="en-US" b="1" dirty="0" smtClean="0"/>
              <a:t>Execute </a:t>
            </a:r>
            <a:r>
              <a:rPr lang="en-US" b="1" dirty="0" smtClean="0"/>
              <a:t>Grant </a:t>
            </a:r>
            <a:r>
              <a:rPr lang="en-US" b="1" dirty="0" smtClean="0"/>
              <a:t>Awards:  	       </a:t>
            </a:r>
            <a:r>
              <a:rPr lang="en-US" b="1" dirty="0" smtClean="0"/>
              <a:t> $15M  /  275 Actions</a:t>
            </a:r>
          </a:p>
          <a:p>
            <a:pPr marL="857250" lvl="2" indent="0">
              <a:buFontTx/>
              <a:buChar char="-"/>
            </a:pPr>
            <a:r>
              <a:rPr lang="en-US" b="1" dirty="0" smtClean="0"/>
              <a:t> Conducted Evaluations: 		   </a:t>
            </a:r>
            <a:r>
              <a:rPr lang="en-US" b="1" dirty="0" err="1" smtClean="0"/>
              <a:t>ACERite</a:t>
            </a:r>
            <a:r>
              <a:rPr lang="en-US" b="1" dirty="0" smtClean="0"/>
              <a:t> &amp; CST</a:t>
            </a:r>
          </a:p>
          <a:p>
            <a:pPr marL="857250" lvl="2" indent="0">
              <a:buFontTx/>
              <a:buChar char="-"/>
            </a:pPr>
            <a:r>
              <a:rPr lang="en-US" b="1" dirty="0" smtClean="0"/>
              <a:t> </a:t>
            </a:r>
            <a:r>
              <a:rPr lang="en-US" b="1" dirty="0" smtClean="0"/>
              <a:t>Selection/Establishment:		                 AJF&amp;E</a:t>
            </a:r>
            <a:endParaRPr lang="en-US" b="1" dirty="0"/>
          </a:p>
          <a:p>
            <a:pPr marL="457200" lvl="1" indent="0">
              <a:buNone/>
            </a:pPr>
            <a:r>
              <a:rPr lang="en-US" b="1" dirty="0" smtClean="0"/>
              <a:t>* </a:t>
            </a:r>
            <a:r>
              <a:rPr lang="en-US" b="1" dirty="0" smtClean="0"/>
              <a:t>Transition COEs </a:t>
            </a:r>
            <a:r>
              <a:rPr lang="en-US" b="1" dirty="0" smtClean="0"/>
              <a:t>through </a:t>
            </a:r>
            <a:r>
              <a:rPr lang="en-US" b="1" dirty="0" smtClean="0"/>
              <a:t>Phase </a:t>
            </a:r>
            <a:r>
              <a:rPr lang="en-US" b="1" dirty="0" smtClean="0"/>
              <a:t>Down </a:t>
            </a:r>
          </a:p>
          <a:p>
            <a:pPr lvl="2">
              <a:buNone/>
            </a:pPr>
            <a:r>
              <a:rPr lang="en-US" dirty="0" smtClean="0"/>
              <a:t>- COE </a:t>
            </a:r>
            <a:r>
              <a:rPr lang="en-US" dirty="0" smtClean="0"/>
              <a:t>Cabin Environment/Intermodal (ACERite)</a:t>
            </a:r>
          </a:p>
          <a:p>
            <a:pPr lvl="2">
              <a:buNone/>
            </a:pPr>
            <a:r>
              <a:rPr lang="en-US" dirty="0" smtClean="0"/>
              <a:t>- COE </a:t>
            </a:r>
            <a:r>
              <a:rPr lang="en-US" dirty="0" smtClean="0"/>
              <a:t>Noise &amp; Environment </a:t>
            </a:r>
            <a:r>
              <a:rPr lang="en-US" dirty="0" smtClean="0"/>
              <a:t>           (</a:t>
            </a:r>
            <a:r>
              <a:rPr lang="en-US" dirty="0" smtClean="0"/>
              <a:t>PARTNER)</a:t>
            </a:r>
          </a:p>
          <a:p>
            <a:pPr lvl="2">
              <a:buNone/>
            </a:pPr>
            <a:r>
              <a:rPr lang="en-US" dirty="0" smtClean="0"/>
              <a:t>- Joint </a:t>
            </a:r>
            <a:r>
              <a:rPr lang="en-US" dirty="0" smtClean="0"/>
              <a:t>COE for Advanced </a:t>
            </a:r>
            <a:r>
              <a:rPr lang="en-US" dirty="0" smtClean="0"/>
              <a:t>Materials        </a:t>
            </a:r>
            <a:r>
              <a:rPr lang="en-US" dirty="0" smtClean="0"/>
              <a:t>(JAMS)</a:t>
            </a:r>
          </a:p>
          <a:p>
            <a:pPr lvl="2">
              <a:buNone/>
            </a:pPr>
            <a:r>
              <a:rPr lang="en-US" i="1" dirty="0" smtClean="0"/>
              <a:t>- COE </a:t>
            </a:r>
            <a:r>
              <a:rPr lang="en-US" i="1" dirty="0" smtClean="0"/>
              <a:t>Commercial Space </a:t>
            </a:r>
            <a:r>
              <a:rPr lang="en-US" i="1" dirty="0" smtClean="0"/>
              <a:t> -  Phase </a:t>
            </a:r>
            <a:r>
              <a:rPr lang="en-US" i="1" dirty="0" smtClean="0"/>
              <a:t>I  </a:t>
            </a:r>
            <a:r>
              <a:rPr lang="en-US" i="1" dirty="0" smtClean="0"/>
              <a:t>      &gt; &gt;&gt;       </a:t>
            </a:r>
            <a:r>
              <a:rPr lang="en-US" i="1" dirty="0" smtClean="0"/>
              <a:t>Phase II</a:t>
            </a:r>
            <a:endParaRPr lang="en-US" i="1" dirty="0"/>
          </a:p>
          <a:p>
            <a:pPr marL="457200" lvl="1" indent="0">
              <a:buNone/>
            </a:pPr>
            <a:r>
              <a:rPr lang="en-US" b="1" dirty="0" smtClean="0"/>
              <a:t>* Competition</a:t>
            </a:r>
            <a:endParaRPr lang="en-US" b="1" dirty="0" smtClean="0"/>
          </a:p>
          <a:p>
            <a:pPr marL="457200" lvl="1" indent="0">
              <a:buNone/>
            </a:pPr>
            <a:r>
              <a:rPr lang="en-US" dirty="0"/>
              <a:t> </a:t>
            </a:r>
            <a:r>
              <a:rPr lang="en-US" dirty="0" smtClean="0"/>
              <a:t>       COE </a:t>
            </a:r>
            <a:r>
              <a:rPr lang="en-US" dirty="0" smtClean="0"/>
              <a:t>UAS Selection &amp; Establishment           </a:t>
            </a:r>
            <a:endParaRPr lang="en-US" dirty="0"/>
          </a:p>
          <a:p>
            <a:pPr marL="457200" lvl="1" indent="0">
              <a:buNone/>
            </a:pP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12</a:t>
            </a:fld>
            <a:endParaRPr lang="en-US" dirty="0">
              <a:solidFill>
                <a:srgbClr val="FFFFFF">
                  <a:lumMod val="65000"/>
                </a:srgbClr>
              </a:solidFill>
            </a:endParaRPr>
          </a:p>
        </p:txBody>
      </p:sp>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373579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latin typeface="Arial Black" panose="020B0A04020102020204" pitchFamily="34" charset="0"/>
              </a:rPr>
              <a:t>COE UAS - 2015 Tasks Remaining</a:t>
            </a:r>
            <a:endParaRPr lang="en-US" sz="3200" dirty="0">
              <a:effectLst>
                <a:outerShdw blurRad="38100" dist="38100" dir="2700000" algn="tl">
                  <a:srgbClr val="000000">
                    <a:alpha val="43137"/>
                  </a:srgbClr>
                </a:outerShdw>
              </a:effectLst>
              <a:latin typeface="Arial Black" panose="020B0A04020102020204" pitchFamily="34" charset="0"/>
            </a:endParaRPr>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13</a:t>
            </a:fld>
            <a:endParaRPr lang="en-US" dirty="0">
              <a:solidFill>
                <a:srgbClr val="FFFFFF">
                  <a:lumMod val="65000"/>
                </a:srgbClr>
              </a:solidFill>
            </a:endParaRPr>
          </a:p>
        </p:txBody>
      </p:sp>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768351500"/>
              </p:ext>
            </p:extLst>
          </p:nvPr>
        </p:nvGraphicFramePr>
        <p:xfrm>
          <a:off x="581024" y="1054100"/>
          <a:ext cx="7762875" cy="4759960"/>
        </p:xfrm>
        <a:graphic>
          <a:graphicData uri="http://schemas.openxmlformats.org/drawingml/2006/table">
            <a:tbl>
              <a:tblPr firstRow="1" bandRow="1">
                <a:tableStyleId>{5C22544A-7EE6-4342-B048-85BDC9FD1C3A}</a:tableStyleId>
              </a:tblPr>
              <a:tblGrid>
                <a:gridCol w="6258818"/>
                <a:gridCol w="1504057"/>
              </a:tblGrid>
              <a:tr h="370840">
                <a:tc>
                  <a:txBody>
                    <a:bodyPr/>
                    <a:lstStyle/>
                    <a:p>
                      <a:pPr marL="285750" indent="-285750">
                        <a:buFont typeface="Arial" panose="020B0604020202020204" pitchFamily="34" charset="0"/>
                        <a:buChar char="•"/>
                      </a:pPr>
                      <a:r>
                        <a:rPr lang="en-US" dirty="0" smtClean="0">
                          <a:solidFill>
                            <a:schemeClr val="tx1"/>
                          </a:solidFill>
                        </a:rPr>
                        <a:t>AOA / OST</a:t>
                      </a:r>
                    </a:p>
                    <a:p>
                      <a:pPr marL="0" indent="0">
                        <a:buFont typeface="Arial" panose="020B0604020202020204" pitchFamily="34" charset="0"/>
                        <a:buNone/>
                      </a:pPr>
                      <a:r>
                        <a:rPr lang="en-US" b="0" baseline="0" dirty="0" smtClean="0">
                          <a:solidFill>
                            <a:schemeClr val="tx1"/>
                          </a:solidFill>
                        </a:rPr>
                        <a:t>     -  Announce Selection</a:t>
                      </a:r>
                      <a:endParaRPr lang="en-US" b="0" dirty="0">
                        <a:solidFill>
                          <a:schemeClr val="tx1"/>
                        </a:solidFill>
                      </a:endParaRPr>
                    </a:p>
                  </a:txBody>
                  <a:tcPr>
                    <a:solidFill>
                      <a:schemeClr val="bg1"/>
                    </a:solidFill>
                  </a:tcPr>
                </a:tc>
                <a:tc>
                  <a:txBody>
                    <a:bodyPr/>
                    <a:lstStyle/>
                    <a:p>
                      <a:endParaRPr lang="en-US" dirty="0" smtClean="0">
                        <a:solidFill>
                          <a:schemeClr val="tx1"/>
                        </a:solidFill>
                      </a:endParaRPr>
                    </a:p>
                    <a:p>
                      <a:pPr algn="r"/>
                      <a:r>
                        <a:rPr lang="en-US" b="0" dirty="0" smtClean="0">
                          <a:solidFill>
                            <a:schemeClr val="tx1"/>
                          </a:solidFill>
                        </a:rPr>
                        <a:t>April</a:t>
                      </a:r>
                      <a:endParaRPr lang="en-US" b="0" dirty="0">
                        <a:solidFill>
                          <a:schemeClr val="tx1"/>
                        </a:solidFill>
                      </a:endParaRPr>
                    </a:p>
                  </a:txBody>
                  <a:tcPr>
                    <a:solidFill>
                      <a:schemeClr val="bg1"/>
                    </a:solidFill>
                  </a:tcPr>
                </a:tc>
              </a:tr>
              <a:tr h="370840">
                <a:tc>
                  <a:txBody>
                    <a:bodyPr/>
                    <a:lstStyle/>
                    <a:p>
                      <a:pPr marL="285750" indent="-285750">
                        <a:buFont typeface="Arial" panose="020B0604020202020204" pitchFamily="34" charset="0"/>
                        <a:buChar char="•"/>
                      </a:pPr>
                      <a:r>
                        <a:rPr lang="en-US" b="1" dirty="0" smtClean="0">
                          <a:solidFill>
                            <a:schemeClr val="tx1"/>
                          </a:solidFill>
                        </a:rPr>
                        <a:t>COE Program Management Office (PMO)</a:t>
                      </a:r>
                    </a:p>
                    <a:p>
                      <a:pPr marL="571500" indent="-285750">
                        <a:buFont typeface="Arial" panose="020B0604020202020204" pitchFamily="34" charset="0"/>
                        <a:buChar char="‒"/>
                      </a:pPr>
                      <a:r>
                        <a:rPr lang="en-US" b="0" dirty="0" smtClean="0">
                          <a:solidFill>
                            <a:schemeClr val="tx1"/>
                          </a:solidFill>
                        </a:rPr>
                        <a:t>Negotiate Agreements / Sign</a:t>
                      </a:r>
                      <a:r>
                        <a:rPr lang="en-US" b="0" baseline="0" dirty="0" smtClean="0">
                          <a:solidFill>
                            <a:schemeClr val="tx1"/>
                          </a:solidFill>
                        </a:rPr>
                        <a:t> </a:t>
                      </a:r>
                    </a:p>
                    <a:p>
                      <a:pPr marL="571500" indent="-285750">
                        <a:buFont typeface="Arial" panose="020B0604020202020204" pitchFamily="34" charset="0"/>
                        <a:buChar char="‒"/>
                      </a:pPr>
                      <a:r>
                        <a:rPr lang="en-US" b="0" dirty="0" smtClean="0">
                          <a:solidFill>
                            <a:schemeClr val="tx1"/>
                          </a:solidFill>
                        </a:rPr>
                        <a:t>Award startup</a:t>
                      </a:r>
                      <a:r>
                        <a:rPr lang="en-US" b="0" baseline="0" dirty="0" smtClean="0">
                          <a:solidFill>
                            <a:schemeClr val="tx1"/>
                          </a:solidFill>
                        </a:rPr>
                        <a:t> funds (~ $250K)</a:t>
                      </a:r>
                      <a:endParaRPr lang="en-US" b="0" dirty="0">
                        <a:solidFill>
                          <a:schemeClr val="tx1"/>
                        </a:solidFill>
                      </a:endParaRPr>
                    </a:p>
                  </a:txBody>
                  <a:tcPr>
                    <a:solidFill>
                      <a:schemeClr val="bg1"/>
                    </a:solidFill>
                  </a:tcPr>
                </a:tc>
                <a:tc>
                  <a:txBody>
                    <a:bodyPr/>
                    <a:lstStyle/>
                    <a:p>
                      <a:pPr algn="r"/>
                      <a:endParaRPr lang="en-US" b="0" dirty="0" smtClean="0">
                        <a:solidFill>
                          <a:schemeClr val="tx1"/>
                        </a:solidFill>
                      </a:endParaRPr>
                    </a:p>
                    <a:p>
                      <a:pPr algn="r"/>
                      <a:r>
                        <a:rPr lang="en-US" b="0" dirty="0" smtClean="0">
                          <a:solidFill>
                            <a:schemeClr val="tx1"/>
                          </a:solidFill>
                        </a:rPr>
                        <a:t>May</a:t>
                      </a:r>
                      <a:endParaRPr lang="en-US" b="0" dirty="0">
                        <a:solidFill>
                          <a:schemeClr val="tx1"/>
                        </a:solidFill>
                      </a:endParaRPr>
                    </a:p>
                  </a:txBody>
                  <a:tcPr>
                    <a:solidFill>
                      <a:schemeClr val="bg1"/>
                    </a:solidFill>
                  </a:tcPr>
                </a:tc>
              </a:tr>
              <a:tr h="370840">
                <a:tc>
                  <a:txBody>
                    <a:bodyPr/>
                    <a:lstStyle/>
                    <a:p>
                      <a:pPr marL="285750" indent="-285750">
                        <a:buFont typeface="Arial" panose="020B0604020202020204" pitchFamily="34" charset="0"/>
                        <a:buChar char="•"/>
                      </a:pPr>
                      <a:r>
                        <a:rPr lang="en-US" b="1" dirty="0" smtClean="0">
                          <a:solidFill>
                            <a:schemeClr val="tx1"/>
                          </a:solidFill>
                        </a:rPr>
                        <a:t>Office of Primary Interest (OPI)</a:t>
                      </a:r>
                    </a:p>
                    <a:p>
                      <a:pPr marL="571500" indent="-285750">
                        <a:buFont typeface="Arial" panose="020B0604020202020204" pitchFamily="34" charset="0"/>
                        <a:buChar char="‒"/>
                      </a:pPr>
                      <a:r>
                        <a:rPr lang="en-US" b="0" dirty="0" smtClean="0">
                          <a:solidFill>
                            <a:schemeClr val="tx1"/>
                          </a:solidFill>
                        </a:rPr>
                        <a:t>Prepare Research Agenda w/Levels</a:t>
                      </a:r>
                      <a:r>
                        <a:rPr lang="en-US" b="0" baseline="0" dirty="0" smtClean="0">
                          <a:solidFill>
                            <a:schemeClr val="tx1"/>
                          </a:solidFill>
                        </a:rPr>
                        <a:t> of Effort</a:t>
                      </a:r>
                      <a:endParaRPr lang="en-US" b="0" dirty="0">
                        <a:solidFill>
                          <a:schemeClr val="tx1"/>
                        </a:solidFill>
                      </a:endParaRPr>
                    </a:p>
                  </a:txBody>
                  <a:tcPr>
                    <a:solidFill>
                      <a:schemeClr val="bg1"/>
                    </a:solidFill>
                  </a:tcPr>
                </a:tc>
                <a:tc>
                  <a:txBody>
                    <a:bodyPr/>
                    <a:lstStyle/>
                    <a:p>
                      <a:pPr algn="r"/>
                      <a:endParaRPr lang="en-US" b="0" dirty="0" smtClean="0">
                        <a:solidFill>
                          <a:schemeClr val="tx1"/>
                        </a:solidFill>
                      </a:endParaRPr>
                    </a:p>
                    <a:p>
                      <a:pPr algn="r"/>
                      <a:r>
                        <a:rPr lang="en-US" b="0" dirty="0" smtClean="0">
                          <a:solidFill>
                            <a:schemeClr val="tx1"/>
                          </a:solidFill>
                        </a:rPr>
                        <a:t>May</a:t>
                      </a:r>
                      <a:endParaRPr lang="en-US" b="0" dirty="0">
                        <a:solidFill>
                          <a:schemeClr val="tx1"/>
                        </a:solidFill>
                      </a:endParaRPr>
                    </a:p>
                  </a:txBody>
                  <a:tcPr>
                    <a:solidFill>
                      <a:schemeClr val="bg1"/>
                    </a:solidFill>
                  </a:tcPr>
                </a:tc>
              </a:tr>
              <a:tr h="370840">
                <a:tc>
                  <a:txBody>
                    <a:bodyPr/>
                    <a:lstStyle/>
                    <a:p>
                      <a:pPr marL="285750" indent="-285750">
                        <a:buFont typeface="Arial" panose="020B0604020202020204" pitchFamily="34" charset="0"/>
                        <a:buChar char="•"/>
                      </a:pPr>
                      <a:r>
                        <a:rPr lang="en-US" b="1" dirty="0" smtClean="0">
                          <a:solidFill>
                            <a:schemeClr val="tx1"/>
                          </a:solidFill>
                        </a:rPr>
                        <a:t>COE Universities</a:t>
                      </a:r>
                    </a:p>
                    <a:p>
                      <a:pPr marL="571500" indent="-285750">
                        <a:buFont typeface="Arial" panose="020B0604020202020204" pitchFamily="34" charset="0"/>
                        <a:buChar char="‒"/>
                      </a:pPr>
                      <a:r>
                        <a:rPr lang="en-US" b="0" dirty="0" smtClean="0">
                          <a:solidFill>
                            <a:schemeClr val="tx1"/>
                          </a:solidFill>
                        </a:rPr>
                        <a:t>Conduct 1</a:t>
                      </a:r>
                      <a:r>
                        <a:rPr lang="en-US" b="0" baseline="30000" dirty="0" smtClean="0">
                          <a:solidFill>
                            <a:schemeClr val="tx1"/>
                          </a:solidFill>
                        </a:rPr>
                        <a:t>st</a:t>
                      </a:r>
                      <a:r>
                        <a:rPr lang="en-US" b="0" dirty="0" smtClean="0">
                          <a:solidFill>
                            <a:schemeClr val="tx1"/>
                          </a:solidFill>
                        </a:rPr>
                        <a:t> Meeting</a:t>
                      </a:r>
                      <a:r>
                        <a:rPr lang="en-US" b="0" baseline="0" dirty="0" smtClean="0">
                          <a:solidFill>
                            <a:schemeClr val="tx1"/>
                          </a:solidFill>
                        </a:rPr>
                        <a:t> / Prepare Proposals</a:t>
                      </a:r>
                      <a:endParaRPr lang="en-US" b="0" dirty="0">
                        <a:solidFill>
                          <a:schemeClr val="tx1"/>
                        </a:solidFill>
                      </a:endParaRPr>
                    </a:p>
                  </a:txBody>
                  <a:tcPr>
                    <a:solidFill>
                      <a:schemeClr val="bg1"/>
                    </a:solidFill>
                  </a:tcPr>
                </a:tc>
                <a:tc>
                  <a:txBody>
                    <a:bodyPr/>
                    <a:lstStyle/>
                    <a:p>
                      <a:pPr algn="r"/>
                      <a:endParaRPr lang="en-US" b="0" dirty="0" smtClean="0">
                        <a:solidFill>
                          <a:schemeClr val="tx1"/>
                        </a:solidFill>
                      </a:endParaRPr>
                    </a:p>
                    <a:p>
                      <a:pPr algn="r"/>
                      <a:r>
                        <a:rPr lang="en-US" b="0" dirty="0" smtClean="0">
                          <a:solidFill>
                            <a:schemeClr val="tx1"/>
                          </a:solidFill>
                        </a:rPr>
                        <a:t>June/July</a:t>
                      </a:r>
                      <a:endParaRPr lang="en-US" b="0" dirty="0">
                        <a:solidFill>
                          <a:schemeClr val="tx1"/>
                        </a:solidFill>
                      </a:endParaRPr>
                    </a:p>
                  </a:txBody>
                  <a:tcPr>
                    <a:solidFill>
                      <a:schemeClr val="bg1"/>
                    </a:solidFill>
                  </a:tcPr>
                </a:tc>
              </a:tr>
              <a:tr h="370840">
                <a:tc>
                  <a:txBody>
                    <a:bodyPr/>
                    <a:lstStyle/>
                    <a:p>
                      <a:pPr marL="285750" indent="-285750">
                        <a:buFont typeface="Arial" panose="020B0604020202020204" pitchFamily="34" charset="0"/>
                        <a:buChar char="•"/>
                      </a:pPr>
                      <a:r>
                        <a:rPr lang="en-US" b="1" dirty="0" smtClean="0">
                          <a:solidFill>
                            <a:schemeClr val="tx1"/>
                          </a:solidFill>
                        </a:rPr>
                        <a:t>OPI</a:t>
                      </a:r>
                    </a:p>
                    <a:p>
                      <a:pPr marL="571500" indent="-285750">
                        <a:buFont typeface="Arial" panose="020B0604020202020204" pitchFamily="34" charset="0"/>
                        <a:buChar char="‒"/>
                      </a:pPr>
                      <a:r>
                        <a:rPr lang="en-US" b="0" dirty="0" smtClean="0">
                          <a:solidFill>
                            <a:schemeClr val="tx1"/>
                          </a:solidFill>
                        </a:rPr>
                        <a:t>Evaluates Proposals</a:t>
                      </a:r>
                    </a:p>
                    <a:p>
                      <a:pPr marL="571500" indent="-285750">
                        <a:buFont typeface="Arial" panose="020B0604020202020204" pitchFamily="34" charset="0"/>
                        <a:buChar char="‒"/>
                      </a:pPr>
                      <a:r>
                        <a:rPr lang="en-US" b="0" dirty="0" smtClean="0">
                          <a:solidFill>
                            <a:schemeClr val="tx1"/>
                          </a:solidFill>
                        </a:rPr>
                        <a:t>Submits Grant Requests to COE PMO</a:t>
                      </a:r>
                      <a:endParaRPr lang="en-US" b="0" dirty="0">
                        <a:solidFill>
                          <a:schemeClr val="tx1"/>
                        </a:solidFill>
                      </a:endParaRPr>
                    </a:p>
                  </a:txBody>
                  <a:tcPr>
                    <a:solidFill>
                      <a:schemeClr val="bg1"/>
                    </a:solidFill>
                  </a:tcPr>
                </a:tc>
                <a:tc>
                  <a:txBody>
                    <a:bodyPr/>
                    <a:lstStyle/>
                    <a:p>
                      <a:pPr algn="r"/>
                      <a:endParaRPr lang="en-US" b="0" dirty="0" smtClean="0">
                        <a:solidFill>
                          <a:schemeClr val="tx1"/>
                        </a:solidFill>
                      </a:endParaRPr>
                    </a:p>
                    <a:p>
                      <a:pPr algn="r"/>
                      <a:r>
                        <a:rPr lang="en-US" b="0" dirty="0" smtClean="0">
                          <a:solidFill>
                            <a:schemeClr val="tx1"/>
                          </a:solidFill>
                        </a:rPr>
                        <a:t>Aug</a:t>
                      </a:r>
                    </a:p>
                    <a:p>
                      <a:pPr algn="r"/>
                      <a:r>
                        <a:rPr lang="en-US" b="0" dirty="0" smtClean="0">
                          <a:solidFill>
                            <a:schemeClr val="tx1"/>
                          </a:solidFill>
                        </a:rPr>
                        <a:t>1 Sept</a:t>
                      </a:r>
                      <a:endParaRPr lang="en-US" b="0" dirty="0">
                        <a:solidFill>
                          <a:schemeClr val="tx1"/>
                        </a:solidFill>
                      </a:endParaRPr>
                    </a:p>
                  </a:txBody>
                  <a:tcPr>
                    <a:solidFill>
                      <a:schemeClr val="bg1"/>
                    </a:solidFill>
                  </a:tcPr>
                </a:tc>
              </a:tr>
              <a:tr h="370840">
                <a:tc>
                  <a:txBody>
                    <a:bodyPr/>
                    <a:lstStyle/>
                    <a:p>
                      <a:pPr marL="285750" indent="-285750">
                        <a:buFont typeface="Arial" panose="020B0604020202020204" pitchFamily="34" charset="0"/>
                        <a:buChar char="•"/>
                      </a:pPr>
                      <a:r>
                        <a:rPr lang="en-US" b="1" dirty="0" smtClean="0">
                          <a:solidFill>
                            <a:schemeClr val="tx1"/>
                          </a:solidFill>
                        </a:rPr>
                        <a:t>COE PMO</a:t>
                      </a:r>
                    </a:p>
                    <a:p>
                      <a:pPr marL="571500" indent="-285750">
                        <a:buFont typeface="Arial" panose="020B0604020202020204" pitchFamily="34" charset="0"/>
                        <a:buChar char="‒"/>
                      </a:pPr>
                      <a:r>
                        <a:rPr lang="en-US" b="0" dirty="0" smtClean="0">
                          <a:solidFill>
                            <a:schemeClr val="tx1"/>
                          </a:solidFill>
                        </a:rPr>
                        <a:t>Executes Grant Awards</a:t>
                      </a:r>
                      <a:endParaRPr lang="en-US" b="0" dirty="0">
                        <a:solidFill>
                          <a:schemeClr val="tx1"/>
                        </a:solidFill>
                      </a:endParaRPr>
                    </a:p>
                  </a:txBody>
                  <a:tcPr>
                    <a:solidFill>
                      <a:schemeClr val="bg1"/>
                    </a:solidFill>
                  </a:tcPr>
                </a:tc>
                <a:tc>
                  <a:txBody>
                    <a:bodyPr/>
                    <a:lstStyle/>
                    <a:p>
                      <a:pPr algn="r"/>
                      <a:endParaRPr lang="en-US" b="0" dirty="0" smtClean="0">
                        <a:solidFill>
                          <a:schemeClr val="tx1"/>
                        </a:solidFill>
                      </a:endParaRPr>
                    </a:p>
                    <a:p>
                      <a:pPr algn="r"/>
                      <a:r>
                        <a:rPr lang="en-US" b="0" dirty="0" smtClean="0">
                          <a:solidFill>
                            <a:schemeClr val="tx1"/>
                          </a:solidFill>
                        </a:rPr>
                        <a:t>5 Sept</a:t>
                      </a:r>
                      <a:endParaRPr lang="en-US" b="0" dirty="0">
                        <a:solidFill>
                          <a:schemeClr val="tx1"/>
                        </a:solidFill>
                      </a:endParaRPr>
                    </a:p>
                  </a:txBody>
                  <a:tcPr>
                    <a:solidFill>
                      <a:schemeClr val="bg1"/>
                    </a:solidFill>
                  </a:tcPr>
                </a:tc>
              </a:tr>
              <a:tr h="370840">
                <a:tc>
                  <a:txBody>
                    <a:bodyPr/>
                    <a:lstStyle/>
                    <a:p>
                      <a:pPr marL="285750" indent="-285750">
                        <a:buFont typeface="Wingdings" panose="05000000000000000000" pitchFamily="2" charset="2"/>
                        <a:buChar char="v"/>
                      </a:pPr>
                      <a:r>
                        <a:rPr lang="en-US" b="1" dirty="0" smtClean="0">
                          <a:solidFill>
                            <a:schemeClr val="tx1"/>
                          </a:solidFill>
                        </a:rPr>
                        <a:t>COE UAS Conducts initial Research</a:t>
                      </a:r>
                      <a:endParaRPr lang="en-US" b="1" dirty="0">
                        <a:solidFill>
                          <a:schemeClr val="tx1"/>
                        </a:solidFill>
                      </a:endParaRPr>
                    </a:p>
                  </a:txBody>
                  <a:tcPr>
                    <a:solidFill>
                      <a:schemeClr val="bg1"/>
                    </a:solidFill>
                  </a:tcPr>
                </a:tc>
                <a:tc>
                  <a:txBody>
                    <a:bodyPr/>
                    <a:lstStyle/>
                    <a:p>
                      <a:pPr algn="r"/>
                      <a:r>
                        <a:rPr lang="en-US" b="0" dirty="0" smtClean="0">
                          <a:solidFill>
                            <a:schemeClr val="tx1"/>
                          </a:solidFill>
                        </a:rPr>
                        <a:t>Sept</a:t>
                      </a:r>
                      <a:endParaRPr lang="en-US" b="0"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xmlns="" val="146509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c 40"/>
          <p:cNvSpPr/>
          <p:nvPr/>
        </p:nvSpPr>
        <p:spPr bwMode="auto">
          <a:xfrm rot="18131659">
            <a:off x="6194034" y="1506773"/>
            <a:ext cx="464515" cy="295030"/>
          </a:xfrm>
          <a:custGeom>
            <a:avLst/>
            <a:gdLst>
              <a:gd name="connsiteX0" fmla="*/ 279286 w 558572"/>
              <a:gd name="connsiteY0" fmla="*/ 0 h 508576"/>
              <a:gd name="connsiteX1" fmla="*/ 558572 w 558572"/>
              <a:gd name="connsiteY1" fmla="*/ 254288 h 508576"/>
              <a:gd name="connsiteX2" fmla="*/ 279286 w 558572"/>
              <a:gd name="connsiteY2" fmla="*/ 254288 h 508576"/>
              <a:gd name="connsiteX3" fmla="*/ 279286 w 558572"/>
              <a:gd name="connsiteY3" fmla="*/ 0 h 508576"/>
              <a:gd name="connsiteX0" fmla="*/ 279286 w 558572"/>
              <a:gd name="connsiteY0" fmla="*/ 0 h 508576"/>
              <a:gd name="connsiteX1" fmla="*/ 558572 w 558572"/>
              <a:gd name="connsiteY1" fmla="*/ 254288 h 508576"/>
              <a:gd name="connsiteX0" fmla="*/ 0 w 325474"/>
              <a:gd name="connsiteY0" fmla="*/ 0 h 277662"/>
              <a:gd name="connsiteX1" fmla="*/ 279286 w 325474"/>
              <a:gd name="connsiteY1" fmla="*/ 254288 h 277662"/>
              <a:gd name="connsiteX2" fmla="*/ 0 w 325474"/>
              <a:gd name="connsiteY2" fmla="*/ 254288 h 277662"/>
              <a:gd name="connsiteX3" fmla="*/ 0 w 325474"/>
              <a:gd name="connsiteY3" fmla="*/ 0 h 277662"/>
              <a:gd name="connsiteX0" fmla="*/ 0 w 325474"/>
              <a:gd name="connsiteY0" fmla="*/ 0 h 277662"/>
              <a:gd name="connsiteX1" fmla="*/ 325474 w 325474"/>
              <a:gd name="connsiteY1" fmla="*/ 277662 h 277662"/>
              <a:gd name="connsiteX0" fmla="*/ 65025 w 390499"/>
              <a:gd name="connsiteY0" fmla="*/ 65348 h 343010"/>
              <a:gd name="connsiteX1" fmla="*/ 344311 w 390499"/>
              <a:gd name="connsiteY1" fmla="*/ 319636 h 343010"/>
              <a:gd name="connsiteX2" fmla="*/ 65025 w 390499"/>
              <a:gd name="connsiteY2" fmla="*/ 319636 h 343010"/>
              <a:gd name="connsiteX3" fmla="*/ 65025 w 390499"/>
              <a:gd name="connsiteY3" fmla="*/ 65348 h 343010"/>
              <a:gd name="connsiteX0" fmla="*/ 0 w 390499"/>
              <a:gd name="connsiteY0" fmla="*/ 0 h 343010"/>
              <a:gd name="connsiteX1" fmla="*/ 390499 w 390499"/>
              <a:gd name="connsiteY1" fmla="*/ 343010 h 343010"/>
            </a:gdLst>
            <a:ahLst/>
            <a:cxnLst>
              <a:cxn ang="0">
                <a:pos x="connsiteX0" y="connsiteY0"/>
              </a:cxn>
              <a:cxn ang="0">
                <a:pos x="connsiteX1" y="connsiteY1"/>
              </a:cxn>
            </a:cxnLst>
            <a:rect l="l" t="t" r="r" b="b"/>
            <a:pathLst>
              <a:path w="390499" h="343010" stroke="0" extrusionOk="0">
                <a:moveTo>
                  <a:pt x="65025" y="65348"/>
                </a:moveTo>
                <a:cubicBezTo>
                  <a:pt x="219270" y="65348"/>
                  <a:pt x="344311" y="179197"/>
                  <a:pt x="344311" y="319636"/>
                </a:cubicBezTo>
                <a:lnTo>
                  <a:pt x="65025" y="319636"/>
                </a:lnTo>
                <a:lnTo>
                  <a:pt x="65025" y="65348"/>
                </a:lnTo>
                <a:close/>
              </a:path>
              <a:path w="390499" h="343010" fill="none">
                <a:moveTo>
                  <a:pt x="0" y="0"/>
                </a:moveTo>
                <a:cubicBezTo>
                  <a:pt x="154245" y="0"/>
                  <a:pt x="390499" y="202571"/>
                  <a:pt x="390499" y="34301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2800" dirty="0" smtClean="0">
                <a:latin typeface="Arial Black" pitchFamily="34" charset="0"/>
              </a:rPr>
              <a:t>COE Levels of Oversight, Teams &amp; Control</a:t>
            </a:r>
            <a:endParaRPr lang="en-US" sz="2800" dirty="0">
              <a:latin typeface="Arial Black" pitchFamily="34" charset="0"/>
            </a:endParaRPr>
          </a:p>
        </p:txBody>
      </p:sp>
      <p:sp>
        <p:nvSpPr>
          <p:cNvPr id="5" name="Footer Placeholder 4"/>
          <p:cNvSpPr>
            <a:spLocks noGrp="1"/>
          </p:cNvSpPr>
          <p:nvPr>
            <p:ph type="ftr" sz="quarter" idx="11"/>
          </p:nvPr>
        </p:nvSpPr>
        <p:spPr/>
        <p:txBody>
          <a:bodyPr/>
          <a:lstStyle/>
          <a:p>
            <a:r>
              <a:rPr lang="en-US" smtClean="0">
                <a:latin typeface="Arial Narrow" pitchFamily="34" charset="0"/>
              </a:rPr>
              <a:t>FAA Center of Excellence Overview/Current Status</a:t>
            </a:r>
            <a:endParaRPr lang="en-US" dirty="0">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pPr/>
              <a:t>14</a:t>
            </a:fld>
            <a:endParaRPr lang="en-US" dirty="0"/>
          </a:p>
        </p:txBody>
      </p:sp>
      <p:grpSp>
        <p:nvGrpSpPr>
          <p:cNvPr id="37" name="Group 36"/>
          <p:cNvGrpSpPr>
            <a:grpSpLocks noChangeAspect="1"/>
          </p:cNvGrpSpPr>
          <p:nvPr/>
        </p:nvGrpSpPr>
        <p:grpSpPr>
          <a:xfrm>
            <a:off x="278049" y="1149402"/>
            <a:ext cx="8865951" cy="4440257"/>
            <a:chOff x="164333" y="1174401"/>
            <a:chExt cx="8865950" cy="4440257"/>
          </a:xfrm>
        </p:grpSpPr>
        <p:sp>
          <p:nvSpPr>
            <p:cNvPr id="10" name="Rectangle 9"/>
            <p:cNvSpPr/>
            <p:nvPr/>
          </p:nvSpPr>
          <p:spPr bwMode="auto">
            <a:xfrm>
              <a:off x="492857" y="3226539"/>
              <a:ext cx="2603983" cy="862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534335" y="1686365"/>
              <a:ext cx="6967890" cy="3682177"/>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9" name="Group 8"/>
            <p:cNvGrpSpPr/>
            <p:nvPr/>
          </p:nvGrpSpPr>
          <p:grpSpPr>
            <a:xfrm>
              <a:off x="2648402" y="5002930"/>
              <a:ext cx="3019426" cy="611728"/>
              <a:chOff x="2419349" y="4128851"/>
              <a:chExt cx="3019426" cy="611728"/>
            </a:xfrm>
          </p:grpSpPr>
          <p:sp>
            <p:nvSpPr>
              <p:cNvPr id="34" name="TextBox 33"/>
              <p:cNvSpPr txBox="1"/>
              <p:nvPr/>
            </p:nvSpPr>
            <p:spPr bwMode="auto">
              <a:xfrm>
                <a:off x="2662236" y="4432802"/>
                <a:ext cx="2528889" cy="3077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t>3) FAA Technical Monitor(s)</a:t>
                </a:r>
              </a:p>
            </p:txBody>
          </p:sp>
          <p:sp>
            <p:nvSpPr>
              <p:cNvPr id="35" name="TextBox 34"/>
              <p:cNvSpPr txBox="1"/>
              <p:nvPr/>
            </p:nvSpPr>
            <p:spPr bwMode="auto">
              <a:xfrm>
                <a:off x="2419349" y="4128851"/>
                <a:ext cx="3019426" cy="30777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t>2) </a:t>
                </a:r>
                <a:r>
                  <a:rPr lang="en-US" sz="1400" b="1" u="sng" dirty="0" smtClean="0"/>
                  <a:t>FAA COE Program Manager(s</a:t>
                </a:r>
                <a:r>
                  <a:rPr lang="en-US" sz="1400" b="1" dirty="0" smtClean="0"/>
                  <a:t>)</a:t>
                </a:r>
              </a:p>
            </p:txBody>
          </p:sp>
        </p:grpSp>
        <p:sp>
          <p:nvSpPr>
            <p:cNvPr id="11" name="Rectangle 10"/>
            <p:cNvSpPr/>
            <p:nvPr/>
          </p:nvSpPr>
          <p:spPr bwMode="auto">
            <a:xfrm>
              <a:off x="2328919" y="1468655"/>
              <a:ext cx="3841468" cy="108285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858620" y="3299002"/>
              <a:ext cx="2527271" cy="75406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i="0" u="none" strike="noStrike" cap="none" normalizeH="0" baseline="0" dirty="0" smtClean="0">
                <a:ln>
                  <a:noFill/>
                </a:ln>
                <a:solidFill>
                  <a:schemeClr val="tx1"/>
                </a:solidFill>
                <a:effectLst/>
                <a:latin typeface="Arial" charset="0"/>
              </a:endParaRPr>
            </a:p>
          </p:txBody>
        </p:sp>
        <p:sp>
          <p:nvSpPr>
            <p:cNvPr id="13" name="Right Arrow 12"/>
            <p:cNvSpPr/>
            <p:nvPr/>
          </p:nvSpPr>
          <p:spPr bwMode="auto">
            <a:xfrm rot="20303863">
              <a:off x="1937000" y="1876330"/>
              <a:ext cx="289524" cy="281978"/>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2117442" y="1713899"/>
              <a:ext cx="3943350" cy="588467"/>
              <a:chOff x="2409825" y="1079302"/>
              <a:chExt cx="3943350" cy="588467"/>
            </a:xfrm>
          </p:grpSpPr>
          <p:sp>
            <p:nvSpPr>
              <p:cNvPr id="32" name="TextBox 31"/>
              <p:cNvSpPr txBox="1"/>
              <p:nvPr/>
            </p:nvSpPr>
            <p:spPr bwMode="auto">
              <a:xfrm>
                <a:off x="2409825" y="1079302"/>
                <a:ext cx="394335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t>1) </a:t>
                </a:r>
                <a:r>
                  <a:rPr lang="en-US" sz="1400" b="1" u="sng" dirty="0" smtClean="0"/>
                  <a:t>FAA COE Program Director/Grants Officer</a:t>
                </a:r>
                <a:endParaRPr lang="en-US" sz="1400" b="1" u="sng" dirty="0"/>
              </a:p>
            </p:txBody>
          </p:sp>
          <p:sp>
            <p:nvSpPr>
              <p:cNvPr id="33" name="TextBox 32"/>
              <p:cNvSpPr txBox="1"/>
              <p:nvPr/>
            </p:nvSpPr>
            <p:spPr bwMode="auto">
              <a:xfrm>
                <a:off x="2957512" y="1359992"/>
                <a:ext cx="27813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t>FAA Sponsoring Organization</a:t>
                </a:r>
                <a:endParaRPr lang="en-US" sz="1400" b="1" dirty="0"/>
              </a:p>
            </p:txBody>
          </p:sp>
        </p:grpSp>
        <p:sp>
          <p:nvSpPr>
            <p:cNvPr id="15" name="Right Arrow 14"/>
            <p:cNvSpPr/>
            <p:nvPr/>
          </p:nvSpPr>
          <p:spPr bwMode="auto">
            <a:xfrm rot="7395285">
              <a:off x="479658" y="3043886"/>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scene3d>
              <a:camera prst="orthographicFront">
                <a:rot lat="0" lon="0" rev="600000"/>
              </a:camera>
              <a:lightRig rig="threePt" dir="t"/>
            </a:scene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1763856">
              <a:off x="5977577" y="1905381"/>
              <a:ext cx="339628"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17" name="TextBox 16"/>
            <p:cNvSpPr txBox="1"/>
            <p:nvPr/>
          </p:nvSpPr>
          <p:spPr bwMode="auto">
            <a:xfrm>
              <a:off x="5934868" y="3339114"/>
              <a:ext cx="25527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spcBef>
                  <a:spcPts val="0"/>
                </a:spcBef>
                <a:buFontTx/>
                <a:buNone/>
              </a:pPr>
              <a:r>
                <a:rPr lang="en-US" sz="1400" b="1" u="sng" dirty="0" smtClean="0"/>
                <a:t>COE University Director(s)</a:t>
              </a:r>
            </a:p>
            <a:p>
              <a:pPr algn="ctr">
                <a:spcBef>
                  <a:spcPts val="0"/>
                </a:spcBef>
                <a:buFontTx/>
                <a:buNone/>
              </a:pPr>
              <a:r>
                <a:rPr lang="en-US" sz="1400" dirty="0" smtClean="0">
                  <a:solidFill>
                    <a:schemeClr val="accent6">
                      <a:lumMod val="75000"/>
                    </a:schemeClr>
                  </a:solidFill>
                  <a:latin typeface="Arial Narrow" pitchFamily="34" charset="0"/>
                </a:rPr>
                <a:t>Principal Investigators, </a:t>
              </a:r>
              <a:r>
                <a:rPr lang="en-US" sz="1400" b="1" dirty="0" smtClean="0">
                  <a:solidFill>
                    <a:schemeClr val="accent6">
                      <a:lumMod val="75000"/>
                    </a:schemeClr>
                  </a:solidFill>
                  <a:latin typeface="Arial Narrow" pitchFamily="34" charset="0"/>
                </a:rPr>
                <a:t>Contracts</a:t>
              </a:r>
            </a:p>
            <a:p>
              <a:pPr algn="ctr">
                <a:spcBef>
                  <a:spcPts val="0"/>
                </a:spcBef>
                <a:buFontTx/>
                <a:buNone/>
              </a:pPr>
              <a:r>
                <a:rPr lang="en-US" sz="1400" dirty="0" smtClean="0">
                  <a:solidFill>
                    <a:schemeClr val="accent6">
                      <a:lumMod val="75000"/>
                    </a:schemeClr>
                  </a:solidFill>
                  <a:latin typeface="Arial Narrow" pitchFamily="34" charset="0"/>
                </a:rPr>
                <a:t>Industry Advisory Boards</a:t>
              </a:r>
              <a:endParaRPr lang="en-US" sz="1400" dirty="0">
                <a:solidFill>
                  <a:schemeClr val="accent6">
                    <a:lumMod val="75000"/>
                  </a:schemeClr>
                </a:solidFill>
                <a:latin typeface="Arial Narrow" pitchFamily="34" charset="0"/>
              </a:endParaRPr>
            </a:p>
          </p:txBody>
        </p:sp>
        <p:sp>
          <p:nvSpPr>
            <p:cNvPr id="18" name="Right Arrow 17"/>
            <p:cNvSpPr/>
            <p:nvPr/>
          </p:nvSpPr>
          <p:spPr bwMode="auto">
            <a:xfrm rot="3386975">
              <a:off x="7321314" y="3066378"/>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Up-Down Arrow 18"/>
            <p:cNvSpPr/>
            <p:nvPr/>
          </p:nvSpPr>
          <p:spPr bwMode="auto">
            <a:xfrm>
              <a:off x="4089117" y="2375582"/>
              <a:ext cx="242315" cy="2517336"/>
            </a:xfrm>
            <a:prstGeom prst="upDown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Up-Down Arrow 19"/>
            <p:cNvSpPr/>
            <p:nvPr/>
          </p:nvSpPr>
          <p:spPr bwMode="auto">
            <a:xfrm rot="5400000">
              <a:off x="4997368" y="2684342"/>
              <a:ext cx="238548" cy="1504792"/>
            </a:xfrm>
            <a:prstGeom prst="upDown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2" name="Right Arrow 21"/>
            <p:cNvSpPr/>
            <p:nvPr/>
          </p:nvSpPr>
          <p:spPr bwMode="auto">
            <a:xfrm rot="1258812">
              <a:off x="2357668" y="5046479"/>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3" name="Right Arrow 22"/>
            <p:cNvSpPr/>
            <p:nvPr/>
          </p:nvSpPr>
          <p:spPr bwMode="auto">
            <a:xfrm rot="14210739">
              <a:off x="617023" y="4057275"/>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4" name="Right Arrow 23"/>
            <p:cNvSpPr/>
            <p:nvPr/>
          </p:nvSpPr>
          <p:spPr bwMode="auto">
            <a:xfrm rot="9484842">
              <a:off x="5579436" y="5050249"/>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
          <p:nvSpPr>
            <p:cNvPr id="25" name="Right Arrow 24"/>
            <p:cNvSpPr/>
            <p:nvPr/>
          </p:nvSpPr>
          <p:spPr bwMode="auto">
            <a:xfrm rot="18008548">
              <a:off x="7132721" y="4044979"/>
              <a:ext cx="290345" cy="254295"/>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27" name="Group 26"/>
            <p:cNvGrpSpPr/>
            <p:nvPr/>
          </p:nvGrpSpPr>
          <p:grpSpPr>
            <a:xfrm>
              <a:off x="6602816" y="1174401"/>
              <a:ext cx="2427467" cy="1360713"/>
              <a:chOff x="5772688" y="929706"/>
              <a:chExt cx="2427467" cy="1101510"/>
            </a:xfrm>
            <a:effectLst/>
          </p:grpSpPr>
          <p:grpSp>
            <p:nvGrpSpPr>
              <p:cNvPr id="28" name="Group 27"/>
              <p:cNvGrpSpPr/>
              <p:nvPr/>
            </p:nvGrpSpPr>
            <p:grpSpPr>
              <a:xfrm>
                <a:off x="5772688" y="1178358"/>
                <a:ext cx="2427467" cy="612347"/>
                <a:chOff x="5772689" y="1029431"/>
                <a:chExt cx="2427467" cy="612347"/>
              </a:xfrm>
            </p:grpSpPr>
            <p:sp>
              <p:nvSpPr>
                <p:cNvPr id="30" name="TextBox 29"/>
                <p:cNvSpPr txBox="1"/>
                <p:nvPr/>
              </p:nvSpPr>
              <p:spPr bwMode="auto">
                <a:xfrm>
                  <a:off x="6192797" y="1029431"/>
                  <a:ext cx="1660207" cy="249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t>    4)  </a:t>
                  </a:r>
                  <a:r>
                    <a:rPr lang="en-US" sz="1400" b="1" u="sng" dirty="0" smtClean="0"/>
                    <a:t>Advisors</a:t>
                  </a:r>
                  <a:endParaRPr lang="en-US" sz="1400" b="1" u="sng" dirty="0"/>
                </a:p>
              </p:txBody>
            </p:sp>
            <p:sp>
              <p:nvSpPr>
                <p:cNvPr id="31" name="TextBox 30"/>
                <p:cNvSpPr txBox="1"/>
                <p:nvPr/>
              </p:nvSpPr>
              <p:spPr bwMode="auto">
                <a:xfrm>
                  <a:off x="5772689" y="1218227"/>
                  <a:ext cx="2427467" cy="423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400" dirty="0" smtClean="0">
                      <a:solidFill>
                        <a:schemeClr val="accent6">
                          <a:lumMod val="75000"/>
                        </a:schemeClr>
                      </a:solidFill>
                      <a:latin typeface="Arial Narrow" pitchFamily="34" charset="0"/>
                    </a:rPr>
                    <a:t>DOT Office of Acquisitions &amp;</a:t>
                  </a:r>
                </a:p>
                <a:p>
                  <a:pPr algn="ctr">
                    <a:spcBef>
                      <a:spcPts val="0"/>
                    </a:spcBef>
                    <a:buFontTx/>
                    <a:buNone/>
                  </a:pPr>
                  <a:r>
                    <a:rPr lang="en-US" sz="1400" dirty="0" smtClean="0">
                      <a:solidFill>
                        <a:schemeClr val="accent6">
                          <a:lumMod val="75000"/>
                        </a:schemeClr>
                      </a:solidFill>
                      <a:latin typeface="Arial Narrow" pitchFamily="34" charset="0"/>
                    </a:rPr>
                    <a:t> Grants Management</a:t>
                  </a:r>
                  <a:endParaRPr lang="en-US" sz="1400" dirty="0">
                    <a:solidFill>
                      <a:schemeClr val="accent6">
                        <a:lumMod val="75000"/>
                      </a:schemeClr>
                    </a:solidFill>
                    <a:latin typeface="Arial Narrow" pitchFamily="34" charset="0"/>
                  </a:endParaRPr>
                </a:p>
              </p:txBody>
            </p:sp>
          </p:grpSp>
          <p:sp>
            <p:nvSpPr>
              <p:cNvPr id="29" name="Oval 28"/>
              <p:cNvSpPr/>
              <p:nvPr/>
            </p:nvSpPr>
            <p:spPr bwMode="auto">
              <a:xfrm>
                <a:off x="5905173" y="929706"/>
                <a:ext cx="2162501" cy="1101510"/>
              </a:xfrm>
              <a:prstGeom prst="ellipse">
                <a:avLst/>
              </a:prstGeom>
              <a:noFill/>
              <a:ln w="19050" cap="flat" cmpd="sng" algn="ctr">
                <a:solidFill>
                  <a:schemeClr val="accent6">
                    <a:lumMod val="60000"/>
                    <a:lumOff val="40000"/>
                  </a:schemeClr>
                </a:solidFill>
                <a:prstDash val="dashDot"/>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
          <p:nvSpPr>
            <p:cNvPr id="36" name="TextBox 35"/>
            <p:cNvSpPr txBox="1"/>
            <p:nvPr/>
          </p:nvSpPr>
          <p:spPr bwMode="auto">
            <a:xfrm>
              <a:off x="164333" y="3320357"/>
              <a:ext cx="2343741" cy="738664"/>
            </a:xfrm>
            <a:prstGeom prst="rect">
              <a:avLst/>
            </a:prstGeom>
            <a:solidFill>
              <a:schemeClr val="bg1"/>
            </a:solidFill>
            <a:ln>
              <a:noFill/>
            </a:ln>
            <a:effectLst/>
            <a:extLst/>
          </p:spPr>
          <p:txBody>
            <a:bodyPr wrap="square" rtlCol="0">
              <a:spAutoFit/>
            </a:bodyPr>
            <a:lstStyle/>
            <a:p>
              <a:pPr algn="ctr">
                <a:spcBef>
                  <a:spcPts val="0"/>
                </a:spcBef>
                <a:buFontTx/>
                <a:buNone/>
              </a:pPr>
              <a:r>
                <a:rPr lang="en-US" sz="1400" b="1" u="sng" dirty="0" smtClean="0"/>
                <a:t>FAA w/University Offices</a:t>
              </a:r>
            </a:p>
            <a:p>
              <a:pPr algn="ctr">
                <a:spcBef>
                  <a:spcPts val="0"/>
                </a:spcBef>
                <a:buFontTx/>
                <a:buNone/>
              </a:pPr>
              <a:r>
                <a:rPr lang="en-US" sz="1400" dirty="0" smtClean="0">
                  <a:solidFill>
                    <a:schemeClr val="accent6">
                      <a:lumMod val="75000"/>
                    </a:schemeClr>
                  </a:solidFill>
                  <a:latin typeface="Arial Narrow" pitchFamily="34" charset="0"/>
                </a:rPr>
                <a:t>Counsel, Contracts,</a:t>
              </a:r>
            </a:p>
            <a:p>
              <a:pPr algn="ctr">
                <a:spcBef>
                  <a:spcPts val="0"/>
                </a:spcBef>
                <a:buFontTx/>
                <a:buNone/>
              </a:pPr>
              <a:r>
                <a:rPr lang="en-US" sz="1400" dirty="0" smtClean="0">
                  <a:solidFill>
                    <a:schemeClr val="accent6">
                      <a:lumMod val="75000"/>
                    </a:schemeClr>
                  </a:solidFill>
                  <a:latin typeface="Arial Narrow" pitchFamily="34" charset="0"/>
                </a:rPr>
                <a:t>Public Affairs, &amp; Fiscal Officers </a:t>
              </a:r>
              <a:endParaRPr lang="en-US" sz="1400" dirty="0">
                <a:solidFill>
                  <a:schemeClr val="accent6">
                    <a:lumMod val="75000"/>
                  </a:schemeClr>
                </a:solidFill>
                <a:latin typeface="Arial Narrow" pitchFamily="34" charset="0"/>
              </a:endParaRPr>
            </a:p>
          </p:txBody>
        </p:sp>
        <p:sp>
          <p:nvSpPr>
            <p:cNvPr id="38" name="Right Arrow 37"/>
            <p:cNvSpPr>
              <a:spLocks noChangeAspect="1"/>
            </p:cNvSpPr>
            <p:nvPr/>
          </p:nvSpPr>
          <p:spPr bwMode="auto">
            <a:xfrm rot="20850526">
              <a:off x="6591010" y="1431362"/>
              <a:ext cx="209257" cy="156681"/>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outerShdw blurRad="50800" dist="63500" dir="1800000" algn="tl" rotWithShape="0">
                <a:prstClr val="black">
                  <a:alpha val="40000"/>
                </a:prstClr>
              </a:outerShdw>
            </a:effectLst>
            <a:scene3d>
              <a:camera prst="orthographicFront">
                <a:rot lat="0" lon="0" rev="20999999"/>
              </a:camera>
              <a:lightRig rig="threePt" dir="t"/>
            </a:scene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pSp>
      <p:sp>
        <p:nvSpPr>
          <p:cNvPr id="3" name="Date Placeholder 2"/>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25075674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30188"/>
            <a:ext cx="8472488" cy="493712"/>
          </a:xfrm>
          <a:effectLst>
            <a:outerShdw blurRad="50800" dist="38100" dir="2700000" algn="tl" rotWithShape="0">
              <a:prstClr val="black">
                <a:alpha val="40000"/>
              </a:prstClr>
            </a:outerShdw>
          </a:effectLst>
        </p:spPr>
        <p:txBody>
          <a:bodyPr/>
          <a:lstStyle/>
          <a:p>
            <a:r>
              <a:rPr lang="en-US" sz="2000" dirty="0" smtClean="0">
                <a:latin typeface="Arial Black" panose="020B0A04020102020204" pitchFamily="34" charset="0"/>
              </a:rPr>
              <a:t> COE UAS Draft Planning Schedule</a:t>
            </a:r>
            <a:endParaRPr lang="en-US" sz="2000" dirty="0">
              <a:latin typeface="Arial Black" panose="020B0A04020102020204" pitchFamily="34" charset="0"/>
            </a:endParaRPr>
          </a:p>
        </p:txBody>
      </p:sp>
      <p:sp>
        <p:nvSpPr>
          <p:cNvPr id="6" name="Footer Placeholder 5"/>
          <p:cNvSpPr>
            <a:spLocks noGrp="1"/>
          </p:cNvSpPr>
          <p:nvPr>
            <p:ph type="ftr" sz="quarter" idx="11"/>
          </p:nvPr>
        </p:nvSpPr>
        <p:spPr/>
        <p:txBody>
          <a:bodyPr/>
          <a:lstStyle/>
          <a:p>
            <a:pPr>
              <a:defRPr/>
            </a:pPr>
            <a:r>
              <a:rPr lang="en-US" smtClean="0"/>
              <a:t>FAA Center of Excellence Overview/Current Status</a:t>
            </a:r>
            <a:endParaRPr lang="en-US" dirty="0"/>
          </a:p>
        </p:txBody>
      </p:sp>
      <p:sp>
        <p:nvSpPr>
          <p:cNvPr id="7" name="Slide Number Placeholder 6"/>
          <p:cNvSpPr>
            <a:spLocks noGrp="1"/>
          </p:cNvSpPr>
          <p:nvPr>
            <p:ph type="sldNum" sz="quarter" idx="12"/>
          </p:nvPr>
        </p:nvSpPr>
        <p:spPr/>
        <p:txBody>
          <a:bodyPr/>
          <a:lstStyle/>
          <a:p>
            <a:pPr>
              <a:defRPr/>
            </a:pPr>
            <a:fld id="{3F990FD9-37CF-49FB-8E30-0EB127A76D0B}" type="slidenum">
              <a:rPr lang="en-US" smtClean="0"/>
              <a:pPr>
                <a:defRPr/>
              </a:pPr>
              <a:t>15</a:t>
            </a:fld>
            <a:endParaRPr lang="en-US" dirty="0"/>
          </a:p>
        </p:txBody>
      </p:sp>
      <p:sp>
        <p:nvSpPr>
          <p:cNvPr id="3" name="Date Placeholder 2"/>
          <p:cNvSpPr>
            <a:spLocks noGrp="1"/>
          </p:cNvSpPr>
          <p:nvPr>
            <p:ph type="dt" sz="half" idx="10"/>
          </p:nvPr>
        </p:nvSpPr>
        <p:spPr/>
        <p:txBody>
          <a:bodyPr/>
          <a:lstStyle/>
          <a:p>
            <a:pPr>
              <a:defRPr/>
            </a:pPr>
            <a:r>
              <a:rPr lang="en-US" smtClean="0"/>
              <a:t>March 25, 2015</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87" y="644525"/>
            <a:ext cx="8514207" cy="534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6765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3200" dirty="0" smtClean="0">
                <a:latin typeface="Arial Black" panose="020B0A04020102020204" pitchFamily="34" charset="0"/>
              </a:rPr>
              <a:t> Q&amp;A</a:t>
            </a:r>
            <a:endParaRPr lang="en-US" sz="3200" dirty="0">
              <a:latin typeface="Arial Black" panose="020B0A04020102020204" pitchFamily="34" charset="0"/>
            </a:endParaRPr>
          </a:p>
        </p:txBody>
      </p:sp>
      <p:sp>
        <p:nvSpPr>
          <p:cNvPr id="6" name="Footer Placeholder 5"/>
          <p:cNvSpPr>
            <a:spLocks noGrp="1"/>
          </p:cNvSpPr>
          <p:nvPr>
            <p:ph type="ftr" sz="quarter" idx="11"/>
          </p:nvPr>
        </p:nvSpPr>
        <p:spPr/>
        <p:txBody>
          <a:bodyPr/>
          <a:lstStyle/>
          <a:p>
            <a:pPr>
              <a:defRPr/>
            </a:pPr>
            <a:r>
              <a:rPr lang="en-US" smtClean="0"/>
              <a:t>FAA Center of Excellence Overview/Current Status</a:t>
            </a:r>
            <a:endParaRPr lang="en-US" dirty="0"/>
          </a:p>
        </p:txBody>
      </p:sp>
      <p:sp>
        <p:nvSpPr>
          <p:cNvPr id="7" name="Slide Number Placeholder 6"/>
          <p:cNvSpPr>
            <a:spLocks noGrp="1"/>
          </p:cNvSpPr>
          <p:nvPr>
            <p:ph type="sldNum" sz="quarter" idx="12"/>
          </p:nvPr>
        </p:nvSpPr>
        <p:spPr/>
        <p:txBody>
          <a:bodyPr/>
          <a:lstStyle/>
          <a:p>
            <a:pPr>
              <a:defRPr/>
            </a:pPr>
            <a:fld id="{3F990FD9-37CF-49FB-8E30-0EB127A76D0B}" type="slidenum">
              <a:rPr lang="en-US" smtClean="0"/>
              <a:pPr>
                <a:defRPr/>
              </a:pPr>
              <a:t>16</a:t>
            </a:fld>
            <a:endParaRPr lang="en-US" dirty="0"/>
          </a:p>
        </p:txBody>
      </p:sp>
      <p:pic>
        <p:nvPicPr>
          <p:cNvPr id="1026" name="Picture 2" descr="C:\Users\dennis ctr flath\Documents\Working Folders\UAS Annual Research Prf Rpt\ARPR Photos\UAS Variou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4838" y="970499"/>
            <a:ext cx="7891462" cy="49542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March 25, 2015</a:t>
            </a:r>
            <a:endParaRPr lang="en-US" dirty="0"/>
          </a:p>
        </p:txBody>
      </p:sp>
    </p:spTree>
    <p:extLst>
      <p:ext uri="{BB962C8B-B14F-4D97-AF65-F5344CB8AC3E}">
        <p14:creationId xmlns:p14="http://schemas.microsoft.com/office/powerpoint/2010/main" xmlns="" val="409019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r>
              <a:rPr lang="en-US" sz="2800" dirty="0" smtClean="0">
                <a:latin typeface="Arial Black" pitchFamily="34" charset="0"/>
              </a:rPr>
              <a:t>COE University Members </a:t>
            </a:r>
            <a:r>
              <a:rPr lang="en-US" sz="1400" dirty="0" smtClean="0">
                <a:latin typeface="Arial Narrow" pitchFamily="34" charset="0"/>
              </a:rPr>
              <a:t>(1 of 3)</a:t>
            </a:r>
          </a:p>
        </p:txBody>
      </p:sp>
      <p:sp>
        <p:nvSpPr>
          <p:cNvPr id="33795" name="Content Placeholder 2"/>
          <p:cNvSpPr>
            <a:spLocks noGrp="1"/>
          </p:cNvSpPr>
          <p:nvPr>
            <p:ph idx="1"/>
          </p:nvPr>
        </p:nvSpPr>
        <p:spPr>
          <a:xfrm>
            <a:off x="4808538" y="966788"/>
            <a:ext cx="3856037" cy="4937125"/>
          </a:xfrm>
        </p:spPr>
        <p:txBody>
          <a:bodyPr/>
          <a:lstStyle/>
          <a:p>
            <a:pPr algn="ctr" eaLnBrk="1" hangingPunct="1">
              <a:lnSpc>
                <a:spcPct val="90000"/>
              </a:lnSpc>
              <a:buClr>
                <a:schemeClr val="accent2"/>
              </a:buClr>
              <a:buSzPct val="75000"/>
              <a:buFontTx/>
              <a:buNone/>
            </a:pPr>
            <a:r>
              <a:rPr lang="en-US" sz="1400" smtClean="0"/>
              <a:t>Auburn University</a:t>
            </a:r>
          </a:p>
          <a:p>
            <a:pPr algn="ctr" eaLnBrk="1" hangingPunct="1">
              <a:lnSpc>
                <a:spcPct val="90000"/>
              </a:lnSpc>
              <a:buClr>
                <a:schemeClr val="accent2"/>
              </a:buClr>
              <a:buSzPct val="75000"/>
              <a:buFontTx/>
              <a:buNone/>
            </a:pPr>
            <a:r>
              <a:rPr lang="en-US" sz="1400" smtClean="0"/>
              <a:t>Boise State University</a:t>
            </a:r>
          </a:p>
          <a:p>
            <a:pPr algn="ctr" eaLnBrk="1" hangingPunct="1">
              <a:lnSpc>
                <a:spcPct val="90000"/>
              </a:lnSpc>
              <a:buClr>
                <a:schemeClr val="accent2"/>
              </a:buClr>
              <a:buSzPct val="75000"/>
              <a:buFontTx/>
              <a:buNone/>
            </a:pPr>
            <a:r>
              <a:rPr lang="en-US" sz="1400" smtClean="0"/>
              <a:t>Boston University</a:t>
            </a:r>
          </a:p>
          <a:p>
            <a:pPr algn="ctr" eaLnBrk="1" hangingPunct="1">
              <a:lnSpc>
                <a:spcPct val="90000"/>
              </a:lnSpc>
              <a:buClr>
                <a:schemeClr val="accent2"/>
              </a:buClr>
              <a:buSzPct val="75000"/>
              <a:buFontTx/>
              <a:buNone/>
            </a:pPr>
            <a:r>
              <a:rPr lang="en-US" sz="1400" smtClean="0"/>
              <a:t>Edmonds Community College</a:t>
            </a:r>
          </a:p>
          <a:p>
            <a:pPr algn="ctr" eaLnBrk="1" hangingPunct="1">
              <a:lnSpc>
                <a:spcPct val="90000"/>
              </a:lnSpc>
              <a:buClr>
                <a:schemeClr val="accent2"/>
              </a:buClr>
              <a:buSzPct val="75000"/>
              <a:buFontTx/>
              <a:buNone/>
            </a:pPr>
            <a:r>
              <a:rPr lang="en-US" sz="1400" smtClean="0"/>
              <a:t>Embry-Riddle Aeronautical University</a:t>
            </a:r>
          </a:p>
          <a:p>
            <a:pPr algn="ctr" eaLnBrk="1" hangingPunct="1">
              <a:lnSpc>
                <a:spcPct val="90000"/>
              </a:lnSpc>
              <a:buClr>
                <a:schemeClr val="accent2"/>
              </a:buClr>
              <a:buSzPct val="75000"/>
              <a:buFontTx/>
              <a:buNone/>
            </a:pPr>
            <a:r>
              <a:rPr lang="en-US" sz="1400" smtClean="0"/>
              <a:t>Florida Institute of Technology</a:t>
            </a:r>
          </a:p>
          <a:p>
            <a:pPr algn="ctr" eaLnBrk="1" hangingPunct="1">
              <a:lnSpc>
                <a:spcPct val="90000"/>
              </a:lnSpc>
              <a:buClr>
                <a:schemeClr val="accent2"/>
              </a:buClr>
              <a:buSzPct val="75000"/>
              <a:buFontTx/>
              <a:buNone/>
            </a:pPr>
            <a:r>
              <a:rPr lang="en-US" sz="1400" smtClean="0"/>
              <a:t>Florida International University</a:t>
            </a:r>
          </a:p>
          <a:p>
            <a:pPr algn="ctr" eaLnBrk="1" hangingPunct="1">
              <a:lnSpc>
                <a:spcPct val="90000"/>
              </a:lnSpc>
              <a:buClr>
                <a:schemeClr val="accent2"/>
              </a:buClr>
              <a:buSzPct val="75000"/>
              <a:buFontTx/>
              <a:buNone/>
            </a:pPr>
            <a:r>
              <a:rPr lang="en-US" sz="1400" smtClean="0"/>
              <a:t>Florida State University</a:t>
            </a:r>
          </a:p>
          <a:p>
            <a:pPr algn="ctr" eaLnBrk="1" hangingPunct="1">
              <a:lnSpc>
                <a:spcPct val="90000"/>
              </a:lnSpc>
              <a:buClr>
                <a:schemeClr val="accent2"/>
              </a:buClr>
              <a:buSzPct val="75000"/>
              <a:buFontTx/>
              <a:buNone/>
            </a:pPr>
            <a:r>
              <a:rPr lang="en-US" sz="1400" smtClean="0"/>
              <a:t>Georgia Institute of Technology</a:t>
            </a:r>
          </a:p>
          <a:p>
            <a:pPr algn="ctr" eaLnBrk="1" hangingPunct="1">
              <a:lnSpc>
                <a:spcPct val="90000"/>
              </a:lnSpc>
              <a:buClr>
                <a:schemeClr val="accent2"/>
              </a:buClr>
              <a:buSzPct val="75000"/>
              <a:buFontTx/>
              <a:buNone/>
            </a:pPr>
            <a:r>
              <a:rPr lang="en-US" sz="1400" smtClean="0"/>
              <a:t>Harvard University</a:t>
            </a:r>
          </a:p>
          <a:p>
            <a:pPr algn="ctr" eaLnBrk="1" hangingPunct="1">
              <a:lnSpc>
                <a:spcPct val="90000"/>
              </a:lnSpc>
              <a:buClr>
                <a:schemeClr val="accent2"/>
              </a:buClr>
              <a:buSzPct val="75000"/>
              <a:buFontTx/>
              <a:buNone/>
            </a:pPr>
            <a:r>
              <a:rPr lang="en-US" sz="1400" smtClean="0"/>
              <a:t>Iowa State University</a:t>
            </a:r>
          </a:p>
          <a:p>
            <a:pPr algn="ctr" eaLnBrk="1" hangingPunct="1">
              <a:lnSpc>
                <a:spcPct val="90000"/>
              </a:lnSpc>
              <a:buClr>
                <a:schemeClr val="accent2"/>
              </a:buClr>
              <a:buSzPct val="75000"/>
              <a:buFontTx/>
              <a:buNone/>
            </a:pPr>
            <a:r>
              <a:rPr lang="en-US" sz="1400" smtClean="0"/>
              <a:t>Kansas State University</a:t>
            </a:r>
          </a:p>
          <a:p>
            <a:pPr algn="ctr" eaLnBrk="1" hangingPunct="1">
              <a:lnSpc>
                <a:spcPct val="90000"/>
              </a:lnSpc>
              <a:buClr>
                <a:schemeClr val="accent2"/>
              </a:buClr>
              <a:buSzPct val="75000"/>
              <a:buFontTx/>
              <a:buNone/>
            </a:pPr>
            <a:r>
              <a:rPr lang="en-US" sz="1400" smtClean="0"/>
              <a:t>Massachusetts Institute of Technology</a:t>
            </a:r>
          </a:p>
          <a:p>
            <a:pPr algn="ctr" eaLnBrk="1" hangingPunct="1">
              <a:lnSpc>
                <a:spcPct val="90000"/>
              </a:lnSpc>
              <a:buClr>
                <a:schemeClr val="accent2"/>
              </a:buClr>
              <a:buSzPct val="75000"/>
              <a:buFontTx/>
              <a:buNone/>
            </a:pPr>
            <a:r>
              <a:rPr lang="en-US" sz="1400" smtClean="0"/>
              <a:t>New Mexico Inst. of Mining &amp; Tech</a:t>
            </a:r>
          </a:p>
          <a:p>
            <a:pPr algn="ctr" eaLnBrk="1" hangingPunct="1">
              <a:lnSpc>
                <a:spcPct val="90000"/>
              </a:lnSpc>
              <a:buClr>
                <a:schemeClr val="accent2"/>
              </a:buClr>
              <a:buSzPct val="75000"/>
              <a:buFontTx/>
              <a:buNone/>
            </a:pPr>
            <a:r>
              <a:rPr lang="en-US" sz="1400" smtClean="0"/>
              <a:t>New Mexico State University</a:t>
            </a:r>
          </a:p>
          <a:p>
            <a:pPr algn="ctr" eaLnBrk="1" hangingPunct="1">
              <a:lnSpc>
                <a:spcPct val="90000"/>
              </a:lnSpc>
              <a:buClr>
                <a:schemeClr val="accent2"/>
              </a:buClr>
              <a:buSzPct val="75000"/>
              <a:buFontTx/>
              <a:buNone/>
            </a:pPr>
            <a:r>
              <a:rPr lang="en-US" sz="1400" smtClean="0"/>
              <a:t>Northwestern University </a:t>
            </a:r>
          </a:p>
          <a:p>
            <a:pPr algn="ctr" eaLnBrk="1" hangingPunct="1">
              <a:lnSpc>
                <a:spcPct val="90000"/>
              </a:lnSpc>
              <a:buClr>
                <a:schemeClr val="accent2"/>
              </a:buClr>
              <a:buSzPct val="75000"/>
              <a:buFontTx/>
              <a:buNone/>
            </a:pPr>
            <a:r>
              <a:rPr lang="en-US" sz="1400" smtClean="0"/>
              <a:t>Oregon State University</a:t>
            </a:r>
          </a:p>
          <a:p>
            <a:pPr algn="ctr" eaLnBrk="1" hangingPunct="1">
              <a:lnSpc>
                <a:spcPct val="90000"/>
              </a:lnSpc>
              <a:buClr>
                <a:schemeClr val="accent2"/>
              </a:buClr>
              <a:buSzPct val="75000"/>
              <a:buFontTx/>
              <a:buNone/>
            </a:pPr>
            <a:r>
              <a:rPr lang="en-US" sz="1400" smtClean="0"/>
              <a:t>Pennsylvania State University</a:t>
            </a:r>
          </a:p>
          <a:p>
            <a:pPr algn="ctr" eaLnBrk="1" hangingPunct="1">
              <a:lnSpc>
                <a:spcPct val="90000"/>
              </a:lnSpc>
              <a:buClr>
                <a:schemeClr val="accent2"/>
              </a:buClr>
              <a:buSzPct val="75000"/>
              <a:buFontTx/>
              <a:buNone/>
            </a:pPr>
            <a:r>
              <a:rPr lang="en-US" sz="1400" smtClean="0"/>
              <a:t>Purdue University</a:t>
            </a:r>
          </a:p>
          <a:p>
            <a:pPr algn="ctr" eaLnBrk="1" hangingPunct="1">
              <a:lnSpc>
                <a:spcPct val="90000"/>
              </a:lnSpc>
              <a:buClr>
                <a:schemeClr val="accent2"/>
              </a:buClr>
              <a:buSzPct val="75000"/>
              <a:buFontTx/>
              <a:buNone/>
            </a:pPr>
            <a:r>
              <a:rPr lang="en-US" sz="1400" smtClean="0"/>
              <a:t>Rensselaer Polytechnic Institute</a:t>
            </a:r>
          </a:p>
          <a:p>
            <a:pPr algn="ctr" eaLnBrk="1" hangingPunct="1">
              <a:lnSpc>
                <a:spcPct val="90000"/>
              </a:lnSpc>
              <a:buClr>
                <a:schemeClr val="accent2"/>
              </a:buClr>
              <a:buSzPct val="75000"/>
              <a:buFontTx/>
              <a:buNone/>
            </a:pPr>
            <a:r>
              <a:rPr lang="en-US" sz="1400" smtClean="0"/>
              <a:t>Stanford University</a:t>
            </a:r>
          </a:p>
          <a:p>
            <a:pPr algn="ctr" eaLnBrk="1" hangingPunct="1">
              <a:lnSpc>
                <a:spcPct val="90000"/>
              </a:lnSpc>
              <a:buClr>
                <a:schemeClr val="accent2"/>
              </a:buClr>
              <a:buSzPct val="75000"/>
              <a:buFontTx/>
              <a:buNone/>
            </a:pPr>
            <a:endParaRPr lang="en-US" sz="1600" smtClean="0"/>
          </a:p>
        </p:txBody>
      </p:sp>
      <p:sp>
        <p:nvSpPr>
          <p:cNvPr id="33797" name="Footer Placeholder 4"/>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sz="1000" smtClean="0">
                <a:solidFill>
                  <a:srgbClr val="BFBFBF"/>
                </a:solidFill>
                <a:latin typeface="Arial Narrow" pitchFamily="34" charset="0"/>
              </a:rPr>
              <a:t>FAA Center of Excellence Overview/Current Status</a:t>
            </a:r>
            <a:endParaRPr lang="en-US" sz="1000" dirty="0">
              <a:solidFill>
                <a:srgbClr val="BFBFBF"/>
              </a:solidFill>
              <a:latin typeface="Arial Narrow" pitchFamily="34" charset="0"/>
            </a:endParaRPr>
          </a:p>
        </p:txBody>
      </p:sp>
      <p:sp>
        <p:nvSpPr>
          <p:cNvPr id="33798" name="Slide Number Placeholder 5"/>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83901941-99A0-4524-993D-55CDD43EB076}" type="slidenum">
              <a:rPr lang="en-US" sz="1400" smtClean="0">
                <a:solidFill>
                  <a:srgbClr val="A6A6A6"/>
                </a:solidFill>
                <a:latin typeface="Times New Roman" pitchFamily="18" charset="0"/>
              </a:rPr>
              <a:pPr eaLnBrk="1" hangingPunct="1"/>
              <a:t>17</a:t>
            </a:fld>
            <a:endParaRPr lang="en-US" sz="1400" smtClean="0">
              <a:solidFill>
                <a:srgbClr val="A6A6A6"/>
              </a:solidFill>
              <a:latin typeface="Times New Roman" pitchFamily="18" charset="0"/>
            </a:endParaRPr>
          </a:p>
        </p:txBody>
      </p:sp>
      <p:pic>
        <p:nvPicPr>
          <p:cNvPr id="3074" name="Picture 2" descr="C:\Documents and Settings\dennis ctr flath\My Documents\My Pictures\Andrew Leonar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608" y="1057536"/>
            <a:ext cx="1544174" cy="2247733"/>
          </a:xfrm>
          <a:prstGeom prst="rect">
            <a:avLst/>
          </a:prstGeom>
          <a:noFill/>
          <a:ln>
            <a:noFill/>
          </a:ln>
          <a:effectLst>
            <a:outerShdw blurRad="107950" dist="88900" dir="1800000" algn="ctr">
              <a:srgbClr val="000000">
                <a:alpha val="70000"/>
              </a:srgbClr>
            </a:outerShdw>
          </a:effectLst>
          <a:scene3d>
            <a:camera prst="orthographicFront">
              <a:rot lat="0" lon="0" rev="30000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8"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0276" y="3937347"/>
            <a:ext cx="2766812" cy="2084015"/>
          </a:xfrm>
          <a:prstGeom prst="rect">
            <a:avLst/>
          </a:prstGeom>
          <a:noFill/>
          <a:ln>
            <a:noFill/>
          </a:ln>
          <a:effectLst>
            <a:outerShdw blurRad="107950" dist="88900" dir="1800000" algn="ctr">
              <a:srgbClr val="000000">
                <a:alpha val="70000"/>
              </a:srgbClr>
            </a:outerShdw>
          </a:effectLst>
          <a:scene3d>
            <a:camera prst="orthographicFront">
              <a:rot lat="0" lon="0" rev="21299999"/>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1" name="Rectangle 6"/>
          <p:cNvSpPr>
            <a:spLocks noChangeArrowheads="1"/>
          </p:cNvSpPr>
          <p:nvPr/>
        </p:nvSpPr>
        <p:spPr bwMode="auto">
          <a:xfrm>
            <a:off x="2152650" y="962025"/>
            <a:ext cx="1984375"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0"/>
              </a:spcBef>
              <a:buFontTx/>
              <a:buNone/>
            </a:pPr>
            <a:r>
              <a:rPr lang="en-US" sz="1200">
                <a:solidFill>
                  <a:srgbClr val="333399"/>
                </a:solidFill>
                <a:latin typeface="Arial Black" pitchFamily="34" charset="0"/>
              </a:rPr>
              <a:t>Andrew Leonard</a:t>
            </a:r>
            <a:r>
              <a:rPr lang="en-US" sz="1200" b="1">
                <a:solidFill>
                  <a:srgbClr val="333399"/>
                </a:solidFill>
                <a:latin typeface="Arial Narrow" pitchFamily="34" charset="0"/>
              </a:rPr>
              <a:t>, UND</a:t>
            </a:r>
          </a:p>
          <a:p>
            <a:pPr algn="ctr">
              <a:spcBef>
                <a:spcPct val="0"/>
              </a:spcBef>
              <a:buFontTx/>
              <a:buNone/>
            </a:pPr>
            <a:r>
              <a:rPr lang="en-US" sz="1200" b="1">
                <a:solidFill>
                  <a:srgbClr val="333399"/>
                </a:solidFill>
                <a:latin typeface="Arial Narrow" pitchFamily="34" charset="0"/>
              </a:rPr>
              <a:t>COE for General Aviation</a:t>
            </a:r>
          </a:p>
          <a:p>
            <a:pPr algn="ctr">
              <a:spcBef>
                <a:spcPct val="0"/>
              </a:spcBef>
              <a:buFontTx/>
              <a:buNone/>
            </a:pPr>
            <a:r>
              <a:rPr lang="en-US" sz="1200" b="1">
                <a:solidFill>
                  <a:srgbClr val="333399"/>
                </a:solidFill>
                <a:latin typeface="Arial Narrow" pitchFamily="34" charset="0"/>
              </a:rPr>
              <a:t> </a:t>
            </a:r>
            <a:br>
              <a:rPr lang="en-US" sz="1200" b="1">
                <a:solidFill>
                  <a:srgbClr val="333399"/>
                </a:solidFill>
                <a:latin typeface="Arial Narrow" pitchFamily="34" charset="0"/>
              </a:rPr>
            </a:br>
            <a:r>
              <a:rPr lang="en-US" sz="1200" b="1">
                <a:solidFill>
                  <a:srgbClr val="333399"/>
                </a:solidFill>
                <a:latin typeface="Arial Narrow" pitchFamily="34" charset="0"/>
              </a:rPr>
              <a:t>2010 DOT FAA COE</a:t>
            </a:r>
          </a:p>
          <a:p>
            <a:pPr algn="ctr">
              <a:spcBef>
                <a:spcPct val="0"/>
              </a:spcBef>
              <a:buFontTx/>
              <a:buNone/>
            </a:pPr>
            <a:r>
              <a:rPr lang="en-US" sz="1200" b="1">
                <a:solidFill>
                  <a:srgbClr val="333399"/>
                </a:solidFill>
                <a:latin typeface="Arial Narrow" pitchFamily="34" charset="0"/>
              </a:rPr>
              <a:t>Student of the Year</a:t>
            </a:r>
          </a:p>
        </p:txBody>
      </p:sp>
      <p:sp>
        <p:nvSpPr>
          <p:cNvPr id="33802" name="Rectangle 8"/>
          <p:cNvSpPr>
            <a:spLocks noChangeArrowheads="1"/>
          </p:cNvSpPr>
          <p:nvPr/>
        </p:nvSpPr>
        <p:spPr bwMode="auto">
          <a:xfrm>
            <a:off x="2370138" y="2651125"/>
            <a:ext cx="263207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0"/>
              </a:spcBef>
              <a:buFontTx/>
              <a:buNone/>
            </a:pPr>
            <a:r>
              <a:rPr lang="en-US" sz="1200">
                <a:solidFill>
                  <a:srgbClr val="333399"/>
                </a:solidFill>
                <a:latin typeface="Arial Black" pitchFamily="34" charset="0"/>
              </a:rPr>
              <a:t>John Porcari</a:t>
            </a:r>
          </a:p>
          <a:p>
            <a:pPr algn="ctr">
              <a:spcBef>
                <a:spcPct val="0"/>
              </a:spcBef>
              <a:buFontTx/>
              <a:buNone/>
            </a:pPr>
            <a:r>
              <a:rPr lang="en-US" sz="1200" b="1">
                <a:solidFill>
                  <a:srgbClr val="333399"/>
                </a:solidFill>
                <a:latin typeface="Arial Narrow" pitchFamily="34" charset="0"/>
              </a:rPr>
              <a:t>Deputy Sec. of Transportation w/</a:t>
            </a:r>
          </a:p>
          <a:p>
            <a:pPr algn="ctr">
              <a:spcBef>
                <a:spcPct val="0"/>
              </a:spcBef>
              <a:buFontTx/>
              <a:buNone/>
            </a:pPr>
            <a:r>
              <a:rPr lang="en-US" sz="1200">
                <a:solidFill>
                  <a:srgbClr val="333399"/>
                </a:solidFill>
                <a:latin typeface="Arial Black" pitchFamily="34" charset="0"/>
              </a:rPr>
              <a:t>Chelsea He</a:t>
            </a:r>
            <a:r>
              <a:rPr lang="en-US" sz="1200" b="1">
                <a:solidFill>
                  <a:srgbClr val="333399"/>
                </a:solidFill>
                <a:latin typeface="Arial Narrow" pitchFamily="34" charset="0"/>
              </a:rPr>
              <a:t>, MIT</a:t>
            </a:r>
          </a:p>
          <a:p>
            <a:pPr algn="ctr">
              <a:spcBef>
                <a:spcPct val="0"/>
              </a:spcBef>
              <a:buFontTx/>
              <a:buNone/>
            </a:pPr>
            <a:r>
              <a:rPr lang="en-US" sz="1200" b="1">
                <a:solidFill>
                  <a:srgbClr val="333399"/>
                </a:solidFill>
                <a:latin typeface="Arial Narrow" pitchFamily="34" charset="0"/>
              </a:rPr>
              <a:t>COE for Noise &amp; Emissions</a:t>
            </a:r>
          </a:p>
          <a:p>
            <a:pPr algn="ctr">
              <a:spcBef>
                <a:spcPct val="0"/>
              </a:spcBef>
              <a:buFontTx/>
              <a:buNone/>
            </a:pPr>
            <a:endParaRPr lang="en-US" sz="1200" b="1">
              <a:solidFill>
                <a:srgbClr val="333399"/>
              </a:solidFill>
              <a:latin typeface="Arial Narrow" pitchFamily="34" charset="0"/>
            </a:endParaRPr>
          </a:p>
          <a:p>
            <a:pPr algn="ctr">
              <a:spcBef>
                <a:spcPct val="0"/>
              </a:spcBef>
              <a:buFontTx/>
              <a:buNone/>
            </a:pPr>
            <a:r>
              <a:rPr lang="en-US" sz="1200" b="1">
                <a:solidFill>
                  <a:srgbClr val="333399"/>
                </a:solidFill>
                <a:latin typeface="Arial Narrow" pitchFamily="34" charset="0"/>
              </a:rPr>
              <a:t>2011 DOT FAA COE</a:t>
            </a:r>
          </a:p>
          <a:p>
            <a:pPr algn="ctr">
              <a:spcBef>
                <a:spcPct val="0"/>
              </a:spcBef>
              <a:buFontTx/>
              <a:buNone/>
            </a:pPr>
            <a:r>
              <a:rPr lang="en-US" sz="1200" b="1">
                <a:solidFill>
                  <a:srgbClr val="333399"/>
                </a:solidFill>
                <a:latin typeface="Arial Narrow" pitchFamily="34" charset="0"/>
              </a:rPr>
              <a:t>Student of the Year </a:t>
            </a:r>
          </a:p>
        </p:txBody>
      </p:sp>
      <p:sp>
        <p:nvSpPr>
          <p:cNvPr id="2" name="Date Placeholder 1"/>
          <p:cNvSpPr>
            <a:spLocks noGrp="1"/>
          </p:cNvSpPr>
          <p:nvPr>
            <p:ph type="dt" sz="half" idx="10"/>
          </p:nvPr>
        </p:nvSpPr>
        <p:spPr/>
        <p:txBody>
          <a:bodyPr/>
          <a:lstStyle/>
          <a:p>
            <a:pPr>
              <a:defRPr/>
            </a:pPr>
            <a:r>
              <a:rPr lang="en-US" smtClean="0"/>
              <a:t>March 25, 2015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r>
              <a:rPr lang="en-US" sz="2800" dirty="0" smtClean="0">
                <a:latin typeface="Arial Black" pitchFamily="34" charset="0"/>
              </a:rPr>
              <a:t>COE University Members </a:t>
            </a:r>
            <a:r>
              <a:rPr lang="en-US" sz="1400" dirty="0" smtClean="0">
                <a:latin typeface="Arial Narrow" pitchFamily="34" charset="0"/>
              </a:rPr>
              <a:t>(2 of 3)</a:t>
            </a:r>
          </a:p>
        </p:txBody>
      </p:sp>
      <p:sp>
        <p:nvSpPr>
          <p:cNvPr id="34819" name="Content Placeholder 2"/>
          <p:cNvSpPr>
            <a:spLocks noGrp="1"/>
          </p:cNvSpPr>
          <p:nvPr>
            <p:ph idx="1"/>
          </p:nvPr>
        </p:nvSpPr>
        <p:spPr>
          <a:xfrm>
            <a:off x="4903788" y="942975"/>
            <a:ext cx="3486150" cy="4960938"/>
          </a:xfrm>
        </p:spPr>
        <p:txBody>
          <a:bodyPr/>
          <a:lstStyle/>
          <a:p>
            <a:pPr algn="ctr" eaLnBrk="1" hangingPunct="1">
              <a:lnSpc>
                <a:spcPct val="90000"/>
              </a:lnSpc>
              <a:buClr>
                <a:schemeClr val="accent2"/>
              </a:buClr>
              <a:buSzPct val="75000"/>
              <a:buFontTx/>
              <a:buNone/>
            </a:pPr>
            <a:r>
              <a:rPr lang="en-US" sz="1300" smtClean="0"/>
              <a:t>Texas A&amp;M University</a:t>
            </a:r>
          </a:p>
          <a:p>
            <a:pPr algn="ctr" eaLnBrk="1" hangingPunct="1">
              <a:lnSpc>
                <a:spcPct val="90000"/>
              </a:lnSpc>
              <a:buClr>
                <a:schemeClr val="accent2"/>
              </a:buClr>
              <a:buSzPct val="75000"/>
              <a:buFontTx/>
              <a:buNone/>
            </a:pPr>
            <a:r>
              <a:rPr lang="en-US" sz="1300" smtClean="0"/>
              <a:t>The Ohio State University</a:t>
            </a:r>
          </a:p>
          <a:p>
            <a:pPr algn="ctr" eaLnBrk="1" hangingPunct="1">
              <a:lnSpc>
                <a:spcPct val="90000"/>
              </a:lnSpc>
              <a:buClr>
                <a:schemeClr val="accent2"/>
              </a:buClr>
              <a:buSzPct val="75000"/>
              <a:buFontTx/>
              <a:buNone/>
            </a:pPr>
            <a:r>
              <a:rPr lang="en-US" sz="1300" smtClean="0"/>
              <a:t>Tuskegee University</a:t>
            </a:r>
          </a:p>
          <a:p>
            <a:pPr algn="ctr" eaLnBrk="1" hangingPunct="1">
              <a:lnSpc>
                <a:spcPct val="90000"/>
              </a:lnSpc>
              <a:buClr>
                <a:schemeClr val="accent2"/>
              </a:buClr>
              <a:buSzPct val="75000"/>
              <a:buFontTx/>
              <a:buNone/>
            </a:pPr>
            <a:r>
              <a:rPr lang="en-US" sz="1300" smtClean="0"/>
              <a:t>University of Alaska at Anchorage</a:t>
            </a:r>
          </a:p>
          <a:p>
            <a:pPr algn="ctr" eaLnBrk="1" hangingPunct="1">
              <a:lnSpc>
                <a:spcPct val="90000"/>
              </a:lnSpc>
              <a:buClr>
                <a:schemeClr val="accent2"/>
              </a:buClr>
              <a:buSzPct val="75000"/>
              <a:buFontTx/>
              <a:buNone/>
            </a:pPr>
            <a:r>
              <a:rPr lang="en-US" sz="1300" smtClean="0"/>
              <a:t>University of Alaska at Fairbanks</a:t>
            </a:r>
          </a:p>
          <a:p>
            <a:pPr algn="ctr" eaLnBrk="1" hangingPunct="1">
              <a:lnSpc>
                <a:spcPct val="90000"/>
              </a:lnSpc>
              <a:buClr>
                <a:schemeClr val="accent2"/>
              </a:buClr>
              <a:buSzPct val="75000"/>
              <a:buFontTx/>
              <a:buNone/>
            </a:pPr>
            <a:r>
              <a:rPr lang="en-US" sz="1300" smtClean="0"/>
              <a:t>University of California at Los Angeles</a:t>
            </a:r>
          </a:p>
          <a:p>
            <a:pPr algn="ctr" eaLnBrk="1" hangingPunct="1">
              <a:lnSpc>
                <a:spcPct val="90000"/>
              </a:lnSpc>
              <a:buClr>
                <a:schemeClr val="accent2"/>
              </a:buClr>
              <a:buSzPct val="75000"/>
              <a:buFontTx/>
              <a:buNone/>
            </a:pPr>
            <a:r>
              <a:rPr lang="en-US" sz="1300" smtClean="0"/>
              <a:t>University of Central Florida</a:t>
            </a:r>
          </a:p>
          <a:p>
            <a:pPr algn="ctr" eaLnBrk="1" hangingPunct="1">
              <a:lnSpc>
                <a:spcPct val="90000"/>
              </a:lnSpc>
              <a:buClr>
                <a:schemeClr val="accent2"/>
              </a:buClr>
              <a:buSzPct val="75000"/>
              <a:buFontTx/>
              <a:buNone/>
            </a:pPr>
            <a:r>
              <a:rPr lang="en-US" sz="1300" smtClean="0"/>
              <a:t>University of Colorado at Boulder</a:t>
            </a:r>
          </a:p>
          <a:p>
            <a:pPr algn="ctr" eaLnBrk="1" hangingPunct="1">
              <a:lnSpc>
                <a:spcPct val="90000"/>
              </a:lnSpc>
              <a:buClr>
                <a:schemeClr val="accent2"/>
              </a:buClr>
              <a:buSzPct val="75000"/>
              <a:buFontTx/>
              <a:buNone/>
            </a:pPr>
            <a:r>
              <a:rPr lang="en-US" sz="1300" smtClean="0"/>
              <a:t>University of Delaware</a:t>
            </a:r>
          </a:p>
          <a:p>
            <a:pPr algn="ctr" eaLnBrk="1" hangingPunct="1">
              <a:lnSpc>
                <a:spcPct val="90000"/>
              </a:lnSpc>
              <a:buClr>
                <a:schemeClr val="accent2"/>
              </a:buClr>
              <a:buSzPct val="75000"/>
              <a:buFontTx/>
              <a:buNone/>
            </a:pPr>
            <a:r>
              <a:rPr lang="en-US" sz="1300" smtClean="0"/>
              <a:t>University of Florida</a:t>
            </a:r>
          </a:p>
          <a:p>
            <a:pPr algn="ctr" eaLnBrk="1" hangingPunct="1">
              <a:lnSpc>
                <a:spcPct val="90000"/>
              </a:lnSpc>
              <a:buClr>
                <a:schemeClr val="accent2"/>
              </a:buClr>
              <a:buSzPct val="75000"/>
              <a:buFontTx/>
              <a:buNone/>
            </a:pPr>
            <a:r>
              <a:rPr lang="en-US" sz="1300" smtClean="0"/>
              <a:t>University of Illinois at Urbana Champaign</a:t>
            </a:r>
          </a:p>
          <a:p>
            <a:pPr algn="ctr" eaLnBrk="1" hangingPunct="1">
              <a:lnSpc>
                <a:spcPct val="90000"/>
              </a:lnSpc>
              <a:buClr>
                <a:schemeClr val="accent2"/>
              </a:buClr>
              <a:buSzPct val="75000"/>
              <a:buFontTx/>
              <a:buNone/>
            </a:pPr>
            <a:r>
              <a:rPr lang="en-US" sz="1300" smtClean="0"/>
              <a:t>Un. of Medicine &amp; Dentistry of NJ</a:t>
            </a:r>
          </a:p>
          <a:p>
            <a:pPr algn="ctr" eaLnBrk="1" hangingPunct="1">
              <a:lnSpc>
                <a:spcPct val="90000"/>
              </a:lnSpc>
              <a:spcAft>
                <a:spcPct val="10000"/>
              </a:spcAft>
              <a:buClr>
                <a:schemeClr val="accent2"/>
              </a:buClr>
              <a:buSzPct val="75000"/>
              <a:buFontTx/>
              <a:buNone/>
            </a:pPr>
            <a:r>
              <a:rPr lang="en-US" sz="1300" smtClean="0"/>
              <a:t>University of Missouri at Rolla</a:t>
            </a:r>
          </a:p>
          <a:p>
            <a:pPr algn="ctr" eaLnBrk="1" hangingPunct="1">
              <a:lnSpc>
                <a:spcPct val="90000"/>
              </a:lnSpc>
              <a:spcAft>
                <a:spcPct val="10000"/>
              </a:spcAft>
              <a:buFontTx/>
              <a:buNone/>
            </a:pPr>
            <a:r>
              <a:rPr lang="en-US" sz="1300" smtClean="0"/>
              <a:t>University of North Dakota</a:t>
            </a:r>
          </a:p>
          <a:p>
            <a:pPr algn="ctr" eaLnBrk="1" hangingPunct="1">
              <a:lnSpc>
                <a:spcPct val="90000"/>
              </a:lnSpc>
              <a:spcAft>
                <a:spcPct val="10000"/>
              </a:spcAft>
              <a:buFontTx/>
              <a:buNone/>
            </a:pPr>
            <a:r>
              <a:rPr lang="en-US" sz="1300" smtClean="0"/>
              <a:t>University of North Carolina at Chapel Hill</a:t>
            </a:r>
          </a:p>
          <a:p>
            <a:pPr algn="ctr" eaLnBrk="1" hangingPunct="1">
              <a:lnSpc>
                <a:spcPct val="90000"/>
              </a:lnSpc>
              <a:spcAft>
                <a:spcPct val="10000"/>
              </a:spcAft>
              <a:buFontTx/>
              <a:buNone/>
            </a:pPr>
            <a:r>
              <a:rPr lang="en-US" sz="1300" smtClean="0"/>
              <a:t>University of Pennsylvania</a:t>
            </a:r>
          </a:p>
          <a:p>
            <a:pPr algn="ctr" eaLnBrk="1" hangingPunct="1">
              <a:lnSpc>
                <a:spcPct val="90000"/>
              </a:lnSpc>
              <a:spcAft>
                <a:spcPct val="10000"/>
              </a:spcAft>
              <a:buFontTx/>
              <a:buNone/>
            </a:pPr>
            <a:r>
              <a:rPr lang="en-US" sz="1300" smtClean="0"/>
              <a:t>University of Texas Medical Branch</a:t>
            </a:r>
          </a:p>
          <a:p>
            <a:pPr algn="ctr" eaLnBrk="1" hangingPunct="1">
              <a:lnSpc>
                <a:spcPct val="90000"/>
              </a:lnSpc>
              <a:spcAft>
                <a:spcPct val="10000"/>
              </a:spcAft>
              <a:buFontTx/>
              <a:buNone/>
            </a:pPr>
            <a:r>
              <a:rPr lang="en-US" sz="1300" smtClean="0"/>
              <a:t>University of Utah</a:t>
            </a:r>
          </a:p>
          <a:p>
            <a:pPr algn="ctr" eaLnBrk="1" hangingPunct="1">
              <a:lnSpc>
                <a:spcPct val="90000"/>
              </a:lnSpc>
              <a:spcAft>
                <a:spcPct val="10000"/>
              </a:spcAft>
              <a:buFontTx/>
              <a:buNone/>
            </a:pPr>
            <a:r>
              <a:rPr lang="en-US" sz="1300" smtClean="0"/>
              <a:t>University of Washington</a:t>
            </a:r>
          </a:p>
          <a:p>
            <a:pPr algn="ctr" eaLnBrk="1" hangingPunct="1">
              <a:lnSpc>
                <a:spcPct val="90000"/>
              </a:lnSpc>
              <a:spcAft>
                <a:spcPct val="10000"/>
              </a:spcAft>
              <a:buFontTx/>
              <a:buNone/>
            </a:pPr>
            <a:r>
              <a:rPr lang="en-US" sz="1300" smtClean="0"/>
              <a:t>Washington State University</a:t>
            </a:r>
          </a:p>
          <a:p>
            <a:pPr algn="ctr" eaLnBrk="1" hangingPunct="1">
              <a:lnSpc>
                <a:spcPct val="90000"/>
              </a:lnSpc>
              <a:spcAft>
                <a:spcPct val="10000"/>
              </a:spcAft>
              <a:buFontTx/>
              <a:buNone/>
            </a:pPr>
            <a:r>
              <a:rPr lang="en-US" sz="1300" smtClean="0"/>
              <a:t>Wichita State University</a:t>
            </a:r>
          </a:p>
          <a:p>
            <a:pPr algn="ctr" eaLnBrk="1" hangingPunct="1">
              <a:lnSpc>
                <a:spcPct val="90000"/>
              </a:lnSpc>
              <a:buClr>
                <a:schemeClr val="accent2"/>
              </a:buClr>
              <a:buSzPct val="75000"/>
              <a:buFontTx/>
              <a:buNone/>
            </a:pPr>
            <a:endParaRPr lang="en-US" sz="1400" smtClean="0"/>
          </a:p>
        </p:txBody>
      </p:sp>
      <p:sp>
        <p:nvSpPr>
          <p:cNvPr id="34821" name="Footer Placeholder 4"/>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sz="1000" smtClean="0">
                <a:solidFill>
                  <a:srgbClr val="BFBFBF"/>
                </a:solidFill>
                <a:latin typeface="Arial Narrow" pitchFamily="34" charset="0"/>
              </a:rPr>
              <a:t>FAA Center of Excellence Overview/Current Status</a:t>
            </a:r>
            <a:endParaRPr lang="en-US" sz="1000" dirty="0">
              <a:solidFill>
                <a:srgbClr val="BFBFBF"/>
              </a:solidFill>
              <a:latin typeface="Arial Narrow" pitchFamily="34" charset="0"/>
            </a:endParaRPr>
          </a:p>
        </p:txBody>
      </p:sp>
      <p:sp>
        <p:nvSpPr>
          <p:cNvPr id="34822" name="Slide Number Placeholder 5"/>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745CD3CD-FE7F-40FA-8343-2CFCA5F4FFED}" type="slidenum">
              <a:rPr lang="en-US" sz="1400" smtClean="0">
                <a:solidFill>
                  <a:srgbClr val="A6A6A6"/>
                </a:solidFill>
                <a:latin typeface="Times New Roman" pitchFamily="18" charset="0"/>
              </a:rPr>
              <a:pPr eaLnBrk="1" hangingPunct="1"/>
              <a:t>18</a:t>
            </a:fld>
            <a:endParaRPr lang="en-US" sz="1400" smtClean="0">
              <a:solidFill>
                <a:srgbClr val="A6A6A6"/>
              </a:solidFill>
              <a:latin typeface="Times New Roman" pitchFamily="18" charset="0"/>
            </a:endParaRPr>
          </a:p>
        </p:txBody>
      </p:sp>
      <p:sp>
        <p:nvSpPr>
          <p:cNvPr id="34823" name="Rectangle 8"/>
          <p:cNvSpPr>
            <a:spLocks noChangeArrowheads="1"/>
          </p:cNvSpPr>
          <p:nvPr/>
        </p:nvSpPr>
        <p:spPr bwMode="auto">
          <a:xfrm>
            <a:off x="2576513" y="1263650"/>
            <a:ext cx="21050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0"/>
              </a:spcBef>
              <a:buFontTx/>
              <a:buNone/>
            </a:pPr>
            <a:r>
              <a:rPr lang="en-US" sz="1200">
                <a:solidFill>
                  <a:srgbClr val="333399"/>
                </a:solidFill>
                <a:latin typeface="Arial Black" pitchFamily="34" charset="0"/>
              </a:rPr>
              <a:t>Phillip Donovan</a:t>
            </a:r>
            <a:r>
              <a:rPr lang="en-US" sz="1200" b="1">
                <a:solidFill>
                  <a:srgbClr val="333399"/>
                </a:solidFill>
                <a:latin typeface="Arial Narrow" pitchFamily="34" charset="0"/>
              </a:rPr>
              <a:t>, UIUC </a:t>
            </a:r>
            <a:br>
              <a:rPr lang="en-US" sz="1200" b="1">
                <a:solidFill>
                  <a:srgbClr val="333399"/>
                </a:solidFill>
                <a:latin typeface="Arial Narrow" pitchFamily="34" charset="0"/>
              </a:rPr>
            </a:br>
            <a:r>
              <a:rPr lang="en-US" sz="1200" b="1">
                <a:solidFill>
                  <a:srgbClr val="333399"/>
                </a:solidFill>
                <a:latin typeface="Arial Narrow" pitchFamily="34" charset="0"/>
              </a:rPr>
              <a:t>COE for Airport Technology</a:t>
            </a:r>
          </a:p>
          <a:p>
            <a:pPr algn="ctr">
              <a:spcBef>
                <a:spcPct val="0"/>
              </a:spcBef>
              <a:buFontTx/>
              <a:buNone/>
            </a:pPr>
            <a:endParaRPr lang="en-US" sz="1200" b="1">
              <a:solidFill>
                <a:srgbClr val="333399"/>
              </a:solidFill>
              <a:latin typeface="Arial Narrow" pitchFamily="34" charset="0"/>
            </a:endParaRPr>
          </a:p>
          <a:p>
            <a:pPr algn="ctr">
              <a:spcBef>
                <a:spcPct val="0"/>
              </a:spcBef>
              <a:buFontTx/>
              <a:buNone/>
            </a:pPr>
            <a:r>
              <a:rPr lang="en-US" sz="1200" b="1">
                <a:solidFill>
                  <a:srgbClr val="333399"/>
                </a:solidFill>
                <a:latin typeface="Arial Narrow" pitchFamily="34" charset="0"/>
              </a:rPr>
              <a:t>2009 DOT FAA COE</a:t>
            </a:r>
          </a:p>
          <a:p>
            <a:pPr algn="ctr">
              <a:spcBef>
                <a:spcPct val="0"/>
              </a:spcBef>
              <a:buFontTx/>
              <a:buNone/>
            </a:pPr>
            <a:r>
              <a:rPr lang="en-US" sz="1200" b="1">
                <a:solidFill>
                  <a:srgbClr val="333399"/>
                </a:solidFill>
                <a:latin typeface="Arial Narrow" pitchFamily="34" charset="0"/>
              </a:rPr>
              <a:t>Student of the Year</a:t>
            </a:r>
          </a:p>
        </p:txBody>
      </p:sp>
      <p:pic>
        <p:nvPicPr>
          <p:cNvPr id="11" name="Picture 11" descr="phil donovan ffa award 0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164" y="1003133"/>
            <a:ext cx="2127682" cy="1890988"/>
          </a:xfrm>
          <a:prstGeom prst="rect">
            <a:avLst/>
          </a:prstGeom>
          <a:noFill/>
          <a:ln>
            <a:noFill/>
          </a:ln>
          <a:effectLst>
            <a:outerShdw blurRad="50800" dist="88900" dir="1800000" algn="tl" rotWithShape="0">
              <a:prstClr val="black">
                <a:alpha val="40000"/>
              </a:prstClr>
            </a:outerShdw>
          </a:effectLst>
          <a:scene3d>
            <a:camera prst="orthographicFront">
              <a:rot lat="0" lon="0" rev="30000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1793875" y="2889250"/>
            <a:ext cx="3325813" cy="1384300"/>
          </a:xfrm>
          <a:prstGeom prst="rect">
            <a:avLst/>
          </a:prstGeom>
        </p:spPr>
        <p:txBody>
          <a:bodyPr>
            <a:spAutoFit/>
          </a:bodyPr>
          <a:lstStyle/>
          <a:p>
            <a:pPr algn="ctr">
              <a:spcBef>
                <a:spcPts val="0"/>
              </a:spcBef>
              <a:buFontTx/>
              <a:buNone/>
              <a:defRPr/>
            </a:pPr>
            <a:r>
              <a:rPr lang="en-US" sz="1200" dirty="0">
                <a:solidFill>
                  <a:srgbClr val="333399"/>
                </a:solidFill>
                <a:latin typeface="Arial Black" pitchFamily="34" charset="0"/>
              </a:rPr>
              <a:t>Gregory D. </a:t>
            </a:r>
            <a:r>
              <a:rPr lang="en-US" sz="1200" dirty="0" err="1">
                <a:solidFill>
                  <a:srgbClr val="333399"/>
                </a:solidFill>
                <a:latin typeface="Arial Black" pitchFamily="34" charset="0"/>
              </a:rPr>
              <a:t>Winfree</a:t>
            </a:r>
            <a:endParaRPr lang="en-US" sz="1200" dirty="0">
              <a:solidFill>
                <a:srgbClr val="333399"/>
              </a:solidFill>
              <a:latin typeface="Arial Black" pitchFamily="34" charset="0"/>
            </a:endParaRPr>
          </a:p>
          <a:p>
            <a:pPr algn="ctr">
              <a:spcBef>
                <a:spcPts val="0"/>
              </a:spcBef>
              <a:buFontTx/>
              <a:buNone/>
              <a:defRPr/>
            </a:pPr>
            <a:r>
              <a:rPr lang="en-US" sz="1200" b="1" dirty="0">
                <a:solidFill>
                  <a:srgbClr val="333399"/>
                </a:solidFill>
                <a:latin typeface="Arial Narrow" pitchFamily="34" charset="0"/>
              </a:rPr>
              <a:t>Deputy Administrator, RITA w/</a:t>
            </a:r>
          </a:p>
          <a:p>
            <a:pPr algn="ctr">
              <a:spcBef>
                <a:spcPts val="0"/>
              </a:spcBef>
              <a:buFontTx/>
              <a:buNone/>
              <a:defRPr/>
            </a:pPr>
            <a:r>
              <a:rPr lang="en-US" sz="1200" dirty="0">
                <a:solidFill>
                  <a:srgbClr val="333399"/>
                </a:solidFill>
                <a:latin typeface="Arial Black" pitchFamily="34" charset="0"/>
              </a:rPr>
              <a:t>Bradley </a:t>
            </a:r>
            <a:r>
              <a:rPr lang="en-US" sz="1200" dirty="0" err="1">
                <a:solidFill>
                  <a:srgbClr val="333399"/>
                </a:solidFill>
                <a:latin typeface="Arial Black" pitchFamily="34" charset="0"/>
              </a:rPr>
              <a:t>Cheetham</a:t>
            </a:r>
            <a:r>
              <a:rPr lang="en-US" sz="1200" dirty="0">
                <a:solidFill>
                  <a:srgbClr val="333399"/>
                </a:solidFill>
                <a:latin typeface="Arial Narrow" pitchFamily="34" charset="0"/>
              </a:rPr>
              <a:t>, </a:t>
            </a:r>
            <a:r>
              <a:rPr lang="en-US" sz="1150" b="1" dirty="0">
                <a:solidFill>
                  <a:srgbClr val="333399"/>
                </a:solidFill>
                <a:latin typeface="Arial Narrow" pitchFamily="34" charset="0"/>
              </a:rPr>
              <a:t>Un. of Colorado at Boulder</a:t>
            </a:r>
            <a:endParaRPr lang="en-US" sz="1150" dirty="0">
              <a:solidFill>
                <a:srgbClr val="333399"/>
              </a:solidFill>
              <a:latin typeface="Arial Narrow" pitchFamily="34" charset="0"/>
            </a:endParaRPr>
          </a:p>
          <a:p>
            <a:pPr algn="ctr">
              <a:spcBef>
                <a:spcPts val="0"/>
              </a:spcBef>
              <a:buFontTx/>
              <a:buNone/>
              <a:defRPr/>
            </a:pPr>
            <a:r>
              <a:rPr lang="en-US" sz="1200" b="1" dirty="0">
                <a:solidFill>
                  <a:srgbClr val="333399"/>
                </a:solidFill>
                <a:latin typeface="Arial Narrow" pitchFamily="34" charset="0"/>
              </a:rPr>
              <a:t>COE for Commercial Space Transportation</a:t>
            </a:r>
          </a:p>
          <a:p>
            <a:pPr algn="ctr">
              <a:spcBef>
                <a:spcPts val="0"/>
              </a:spcBef>
              <a:buFontTx/>
              <a:buNone/>
              <a:defRPr/>
            </a:pPr>
            <a:endParaRPr lang="en-US" sz="1200" b="1" dirty="0">
              <a:solidFill>
                <a:srgbClr val="333399"/>
              </a:solidFill>
              <a:latin typeface="Arial Narrow" pitchFamily="34" charset="0"/>
            </a:endParaRPr>
          </a:p>
          <a:p>
            <a:pPr algn="ctr">
              <a:spcBef>
                <a:spcPts val="0"/>
              </a:spcBef>
              <a:buFontTx/>
              <a:buNone/>
              <a:defRPr/>
            </a:pPr>
            <a:r>
              <a:rPr lang="en-US" sz="1200" b="1" dirty="0">
                <a:solidFill>
                  <a:srgbClr val="333399"/>
                </a:solidFill>
                <a:latin typeface="Arial Narrow" pitchFamily="34" charset="0"/>
              </a:rPr>
              <a:t>2012 DOT FAA COE</a:t>
            </a:r>
          </a:p>
          <a:p>
            <a:pPr algn="ctr">
              <a:spcBef>
                <a:spcPts val="0"/>
              </a:spcBef>
              <a:buFontTx/>
              <a:buNone/>
              <a:defRPr/>
            </a:pPr>
            <a:r>
              <a:rPr lang="en-US" sz="1200" b="1" dirty="0">
                <a:solidFill>
                  <a:srgbClr val="333399"/>
                </a:solidFill>
                <a:latin typeface="Arial Narrow" pitchFamily="34" charset="0"/>
              </a:rPr>
              <a:t>Student of the Year</a:t>
            </a:r>
          </a:p>
        </p:txBody>
      </p:sp>
      <p:pic>
        <p:nvPicPr>
          <p:cNvPr id="4100" name="Picture 4" descr="C:\Documents and Settings\dennis ctr flath\My Documents\My Pictures\Cheetham-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456" y="4280912"/>
            <a:ext cx="2287569" cy="1889098"/>
          </a:xfrm>
          <a:prstGeom prst="rect">
            <a:avLst/>
          </a:prstGeom>
          <a:noFill/>
          <a:ln>
            <a:noFill/>
          </a:ln>
          <a:effectLst>
            <a:outerShdw blurRad="107950" dist="50800" dir="1800000" algn="ctr">
              <a:srgbClr val="000000">
                <a:alpha val="70000"/>
              </a:srgbClr>
            </a:outerShdw>
          </a:effectLst>
          <a:scene3d>
            <a:camera prst="orthographicFront">
              <a:rot lat="0" lon="0" rev="21299999"/>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March 25, 2015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6558" y="917958"/>
            <a:ext cx="8043760" cy="5241661"/>
            <a:chOff x="363388" y="775910"/>
            <a:chExt cx="8043760" cy="5241661"/>
          </a:xfrm>
          <a:effectLst>
            <a:outerShdw blurRad="50800" dist="38100" dir="2700000" algn="tl" rotWithShape="0">
              <a:prstClr val="black">
                <a:alpha val="40000"/>
              </a:prstClr>
            </a:outerShdw>
          </a:effectLst>
        </p:grpSpPr>
        <p:sp>
          <p:nvSpPr>
            <p:cNvPr id="15" name="Rounded Rectangle 14"/>
            <p:cNvSpPr/>
            <p:nvPr/>
          </p:nvSpPr>
          <p:spPr bwMode="auto">
            <a:xfrm>
              <a:off x="6214359" y="775910"/>
              <a:ext cx="2192789" cy="512064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perspectiveLeft"/>
              <a:lightRig rig="threePt" dir="t"/>
            </a:scene3d>
            <a:extLst/>
          </p:spPr>
          <p:txBody>
            <a:bodyPr>
              <a:spAutoFit/>
            </a:bodyPr>
            <a:lstStyle/>
            <a:p>
              <a:pPr algn="ctr" fontAlgn="b">
                <a:spcBef>
                  <a:spcPts val="0"/>
                </a:spcBef>
                <a:buFontTx/>
                <a:buNone/>
                <a:defRPr/>
              </a:pPr>
              <a:r>
                <a:rPr lang="en-US" sz="1000" b="1" dirty="0">
                  <a:solidFill>
                    <a:srgbClr val="000000"/>
                  </a:solidFill>
                  <a:latin typeface="Arial Narrow" pitchFamily="34" charset="0"/>
                  <a:cs typeface="Arial" charset="0"/>
                </a:rPr>
                <a:t>Professional Flight Attendants Association</a:t>
              </a:r>
            </a:p>
            <a:p>
              <a:pPr algn="ctr" fontAlgn="b">
                <a:spcBef>
                  <a:spcPts val="0"/>
                </a:spcBef>
                <a:buFontTx/>
                <a:buNone/>
                <a:defRPr/>
              </a:pPr>
              <a:r>
                <a:rPr lang="en-US" sz="1000" b="1" dirty="0">
                  <a:solidFill>
                    <a:srgbClr val="000000"/>
                  </a:solidFill>
                  <a:latin typeface="Arial Narrow" pitchFamily="34" charset="0"/>
                  <a:cs typeface="Arial" charset="0"/>
                </a:rPr>
                <a:t>Raytheon Aircraft Company</a:t>
              </a:r>
            </a:p>
            <a:p>
              <a:pPr algn="ctr" fontAlgn="b">
                <a:spcBef>
                  <a:spcPts val="0"/>
                </a:spcBef>
                <a:buFontTx/>
                <a:buNone/>
                <a:defRPr/>
              </a:pPr>
              <a:r>
                <a:rPr lang="en-US" sz="1000" b="1" dirty="0">
                  <a:solidFill>
                    <a:srgbClr val="000000"/>
                  </a:solidFill>
                  <a:latin typeface="Arial Narrow" pitchFamily="34" charset="0"/>
                  <a:cs typeface="Arial" charset="0"/>
                </a:rPr>
                <a:t>Regional Airport Authority of Louisville and Jefferson County</a:t>
              </a:r>
            </a:p>
            <a:p>
              <a:pPr algn="ctr" fontAlgn="b">
                <a:spcBef>
                  <a:spcPts val="0"/>
                </a:spcBef>
                <a:buFontTx/>
                <a:buNone/>
                <a:defRPr/>
              </a:pPr>
              <a:r>
                <a:rPr lang="en-US" sz="1000" b="1" dirty="0">
                  <a:solidFill>
                    <a:srgbClr val="000000"/>
                  </a:solidFill>
                  <a:latin typeface="Arial Narrow" pitchFamily="34" charset="0"/>
                  <a:cs typeface="Arial" charset="0"/>
                </a:rPr>
                <a:t>Rockwell International </a:t>
              </a:r>
            </a:p>
            <a:p>
              <a:pPr algn="ctr" fontAlgn="b">
                <a:spcBef>
                  <a:spcPts val="0"/>
                </a:spcBef>
                <a:buFontTx/>
                <a:buNone/>
                <a:defRPr/>
              </a:pPr>
              <a:r>
                <a:rPr lang="en-US" sz="1000" b="1" dirty="0">
                  <a:solidFill>
                    <a:srgbClr val="000000"/>
                  </a:solidFill>
                  <a:latin typeface="Arial Narrow" pitchFamily="34" charset="0"/>
                  <a:cs typeface="Arial" charset="0"/>
                </a:rPr>
                <a:t>Rolls Royce</a:t>
              </a:r>
            </a:p>
            <a:p>
              <a:pPr algn="ctr" fontAlgn="b">
                <a:spcBef>
                  <a:spcPts val="0"/>
                </a:spcBef>
                <a:buFontTx/>
                <a:buNone/>
                <a:defRPr/>
              </a:pPr>
              <a:r>
                <a:rPr lang="en-US" sz="1000" b="1" dirty="0">
                  <a:solidFill>
                    <a:srgbClr val="000000"/>
                  </a:solidFill>
                  <a:latin typeface="Arial Narrow" pitchFamily="34" charset="0"/>
                  <a:cs typeface="Arial" charset="0"/>
                </a:rPr>
                <a:t>SAE International</a:t>
              </a:r>
            </a:p>
            <a:p>
              <a:pPr algn="ctr" fontAlgn="b">
                <a:spcBef>
                  <a:spcPts val="0"/>
                </a:spcBef>
                <a:buFontTx/>
                <a:buNone/>
                <a:defRPr/>
              </a:pPr>
              <a:r>
                <a:rPr lang="en-US" sz="1000" b="1" dirty="0">
                  <a:solidFill>
                    <a:srgbClr val="000000"/>
                  </a:solidFill>
                  <a:latin typeface="Arial Narrow" pitchFamily="34" charset="0"/>
                  <a:cs typeface="Arial" charset="0"/>
                </a:rPr>
                <a:t>San Francisco Inter. Airport/Community Roundtable</a:t>
              </a:r>
            </a:p>
            <a:p>
              <a:pPr algn="ctr" fontAlgn="b">
                <a:spcBef>
                  <a:spcPts val="0"/>
                </a:spcBef>
                <a:buFontTx/>
                <a:buNone/>
                <a:defRPr/>
              </a:pPr>
              <a:r>
                <a:rPr lang="en-US" sz="1000" b="1" dirty="0">
                  <a:solidFill>
                    <a:srgbClr val="000000"/>
                  </a:solidFill>
                  <a:latin typeface="Arial Narrow" pitchFamily="34" charset="0"/>
                  <a:cs typeface="Arial" charset="0"/>
                </a:rPr>
                <a:t>Sandia National Laboratories </a:t>
              </a:r>
            </a:p>
            <a:p>
              <a:pPr algn="ctr" fontAlgn="b">
                <a:spcBef>
                  <a:spcPts val="0"/>
                </a:spcBef>
                <a:buFontTx/>
                <a:buNone/>
                <a:defRPr/>
              </a:pPr>
              <a:r>
                <a:rPr lang="en-US" sz="1000" b="1" dirty="0">
                  <a:solidFill>
                    <a:srgbClr val="000000"/>
                  </a:solidFill>
                  <a:latin typeface="Arial Narrow" pitchFamily="34" charset="0"/>
                  <a:cs typeface="Arial" charset="0"/>
                </a:rPr>
                <a:t>Seagull Technology</a:t>
              </a:r>
            </a:p>
            <a:p>
              <a:pPr algn="ctr" fontAlgn="b">
                <a:spcBef>
                  <a:spcPts val="0"/>
                </a:spcBef>
                <a:buFontTx/>
                <a:buNone/>
                <a:defRPr/>
              </a:pPr>
              <a:r>
                <a:rPr lang="en-US" sz="1000" b="1" dirty="0">
                  <a:solidFill>
                    <a:srgbClr val="000000"/>
                  </a:solidFill>
                  <a:latin typeface="Arial Narrow" pitchFamily="34" charset="0"/>
                  <a:cs typeface="Arial" charset="0"/>
                </a:rPr>
                <a:t>Sikorsky Aircraft</a:t>
              </a:r>
            </a:p>
            <a:p>
              <a:pPr algn="ctr" fontAlgn="b">
                <a:spcBef>
                  <a:spcPts val="0"/>
                </a:spcBef>
                <a:buFontTx/>
                <a:buNone/>
                <a:defRPr/>
              </a:pPr>
              <a:r>
                <a:rPr lang="en-US" sz="1000" b="1" dirty="0">
                  <a:solidFill>
                    <a:srgbClr val="000000"/>
                  </a:solidFill>
                  <a:latin typeface="Arial Narrow" pitchFamily="34" charset="0"/>
                  <a:cs typeface="Arial" charset="0"/>
                </a:rPr>
                <a:t>Southern Air Transport </a:t>
              </a:r>
            </a:p>
            <a:p>
              <a:pPr algn="ctr" fontAlgn="b">
                <a:spcBef>
                  <a:spcPts val="0"/>
                </a:spcBef>
                <a:buFontTx/>
                <a:buNone/>
                <a:defRPr/>
              </a:pPr>
              <a:r>
                <a:rPr lang="en-US" sz="1000" b="1" dirty="0">
                  <a:solidFill>
                    <a:srgbClr val="000000"/>
                  </a:solidFill>
                  <a:latin typeface="Arial Narrow" pitchFamily="34" charset="0"/>
                  <a:cs typeface="Arial" charset="0"/>
                </a:rPr>
                <a:t>Southern California Association of Governments </a:t>
              </a:r>
            </a:p>
            <a:p>
              <a:pPr algn="ctr" fontAlgn="b">
                <a:spcBef>
                  <a:spcPts val="0"/>
                </a:spcBef>
                <a:buFontTx/>
                <a:buNone/>
                <a:defRPr/>
              </a:pPr>
              <a:r>
                <a:rPr lang="en-US" sz="1000" b="1" dirty="0">
                  <a:solidFill>
                    <a:srgbClr val="000000"/>
                  </a:solidFill>
                  <a:latin typeface="Arial Narrow" pitchFamily="34" charset="0"/>
                  <a:cs typeface="Arial" charset="0"/>
                </a:rPr>
                <a:t>Southwest Research Institute</a:t>
              </a:r>
            </a:p>
            <a:p>
              <a:pPr algn="ctr" fontAlgn="b">
                <a:spcBef>
                  <a:spcPts val="0"/>
                </a:spcBef>
                <a:buFontTx/>
                <a:buNone/>
                <a:defRPr/>
              </a:pPr>
              <a:r>
                <a:rPr lang="en-US" sz="1000" b="1" dirty="0">
                  <a:solidFill>
                    <a:srgbClr val="000000"/>
                  </a:solidFill>
                  <a:latin typeface="Arial Narrow" pitchFamily="34" charset="0"/>
                  <a:cs typeface="Arial" charset="0"/>
                </a:rPr>
                <a:t>Spitfire Aviation Partners </a:t>
              </a:r>
            </a:p>
            <a:p>
              <a:pPr algn="ctr" fontAlgn="b">
                <a:spcBef>
                  <a:spcPts val="0"/>
                </a:spcBef>
                <a:buFontTx/>
                <a:buNone/>
                <a:defRPr/>
              </a:pPr>
              <a:r>
                <a:rPr lang="en-US" sz="1000" b="1" dirty="0">
                  <a:solidFill>
                    <a:srgbClr val="000000"/>
                  </a:solidFill>
                  <a:latin typeface="Arial Narrow" pitchFamily="34" charset="0"/>
                  <a:cs typeface="Arial" charset="0"/>
                </a:rPr>
                <a:t>SRI International </a:t>
              </a:r>
            </a:p>
            <a:p>
              <a:pPr algn="ctr" fontAlgn="b">
                <a:spcBef>
                  <a:spcPts val="0"/>
                </a:spcBef>
                <a:buFontTx/>
                <a:buNone/>
                <a:defRPr/>
              </a:pPr>
              <a:r>
                <a:rPr lang="en-US" sz="1000" b="1" dirty="0">
                  <a:solidFill>
                    <a:srgbClr val="000000"/>
                  </a:solidFill>
                  <a:latin typeface="Arial Narrow" pitchFamily="34" charset="0"/>
                  <a:cs typeface="Arial" charset="0"/>
                </a:rPr>
                <a:t>Illinois Dept. of Transportation </a:t>
              </a:r>
            </a:p>
            <a:p>
              <a:pPr algn="ctr" fontAlgn="b">
                <a:spcBef>
                  <a:spcPts val="0"/>
                </a:spcBef>
                <a:buFontTx/>
                <a:buNone/>
                <a:defRPr/>
              </a:pPr>
              <a:r>
                <a:rPr lang="en-US" sz="1000" b="1" dirty="0">
                  <a:solidFill>
                    <a:srgbClr val="000000"/>
                  </a:solidFill>
                  <a:latin typeface="Arial Narrow" pitchFamily="34" charset="0"/>
                  <a:cs typeface="Arial" charset="0"/>
                </a:rPr>
                <a:t>STERIS Corporation</a:t>
              </a:r>
            </a:p>
            <a:p>
              <a:pPr algn="ctr" fontAlgn="b">
                <a:spcBef>
                  <a:spcPts val="0"/>
                </a:spcBef>
                <a:buFontTx/>
                <a:buNone/>
                <a:defRPr/>
              </a:pPr>
              <a:r>
                <a:rPr lang="en-US" sz="1000" b="1" dirty="0">
                  <a:solidFill>
                    <a:srgbClr val="000000"/>
                  </a:solidFill>
                  <a:latin typeface="Arial Narrow" pitchFamily="34" charset="0"/>
                  <a:cs typeface="Arial" charset="0"/>
                </a:rPr>
                <a:t>Sun Microsystems </a:t>
              </a:r>
            </a:p>
            <a:p>
              <a:pPr algn="ctr" fontAlgn="b">
                <a:spcBef>
                  <a:spcPts val="0"/>
                </a:spcBef>
                <a:buFontTx/>
                <a:buNone/>
                <a:defRPr/>
              </a:pPr>
              <a:r>
                <a:rPr lang="en-US" sz="1000" b="1" dirty="0">
                  <a:solidFill>
                    <a:srgbClr val="000000"/>
                  </a:solidFill>
                  <a:latin typeface="Arial Narrow" pitchFamily="34" charset="0"/>
                  <a:cs typeface="Arial" charset="0"/>
                </a:rPr>
                <a:t>Transport Canada</a:t>
              </a:r>
            </a:p>
            <a:p>
              <a:pPr algn="ctr" fontAlgn="b">
                <a:spcBef>
                  <a:spcPts val="0"/>
                </a:spcBef>
                <a:buFontTx/>
                <a:buNone/>
                <a:defRPr/>
              </a:pPr>
              <a:r>
                <a:rPr lang="en-US" sz="1000" b="1" dirty="0">
                  <a:solidFill>
                    <a:srgbClr val="000000"/>
                  </a:solidFill>
                  <a:latin typeface="Arial Narrow" pitchFamily="34" charset="0"/>
                  <a:cs typeface="Arial" charset="0"/>
                </a:rPr>
                <a:t>United Airlines </a:t>
              </a:r>
            </a:p>
            <a:p>
              <a:pPr algn="ctr" fontAlgn="b">
                <a:spcBef>
                  <a:spcPts val="0"/>
                </a:spcBef>
                <a:buFontTx/>
                <a:buNone/>
                <a:defRPr/>
              </a:pPr>
              <a:r>
                <a:rPr lang="en-US" sz="1000" b="1" dirty="0">
                  <a:solidFill>
                    <a:srgbClr val="000000"/>
                  </a:solidFill>
                  <a:latin typeface="Arial Narrow" pitchFamily="34" charset="0"/>
                  <a:cs typeface="Arial" charset="0"/>
                </a:rPr>
                <a:t>United Parcel Service </a:t>
              </a:r>
            </a:p>
            <a:p>
              <a:pPr algn="ctr" fontAlgn="b">
                <a:spcBef>
                  <a:spcPts val="0"/>
                </a:spcBef>
                <a:buFontTx/>
                <a:buNone/>
                <a:defRPr/>
              </a:pPr>
              <a:r>
                <a:rPr lang="en-US" sz="1000" b="1" dirty="0">
                  <a:solidFill>
                    <a:srgbClr val="000000"/>
                  </a:solidFill>
                  <a:latin typeface="Arial Narrow" pitchFamily="34" charset="0"/>
                  <a:cs typeface="Arial" charset="0"/>
                </a:rPr>
                <a:t>US Airways </a:t>
              </a:r>
            </a:p>
            <a:p>
              <a:pPr algn="ctr" fontAlgn="b">
                <a:spcBef>
                  <a:spcPts val="0"/>
                </a:spcBef>
                <a:buFontTx/>
                <a:buNone/>
                <a:defRPr/>
              </a:pPr>
              <a:r>
                <a:rPr lang="en-US" sz="1000" b="1" dirty="0">
                  <a:solidFill>
                    <a:srgbClr val="000000"/>
                  </a:solidFill>
                  <a:latin typeface="Arial Narrow" pitchFamily="34" charset="0"/>
                  <a:cs typeface="Arial" charset="0"/>
                </a:rPr>
                <a:t>US DOT Volpe National Trans.</a:t>
              </a:r>
            </a:p>
            <a:p>
              <a:pPr algn="ctr" fontAlgn="b">
                <a:spcBef>
                  <a:spcPts val="0"/>
                </a:spcBef>
                <a:buFontTx/>
                <a:buNone/>
                <a:defRPr/>
              </a:pPr>
              <a:r>
                <a:rPr lang="en-US" sz="1000" b="1" dirty="0">
                  <a:solidFill>
                    <a:srgbClr val="000000"/>
                  </a:solidFill>
                  <a:latin typeface="Arial Narrow" pitchFamily="34" charset="0"/>
                  <a:cs typeface="Arial" charset="0"/>
                </a:rPr>
                <a:t> Systems Center </a:t>
              </a:r>
            </a:p>
            <a:p>
              <a:pPr algn="ctr" fontAlgn="b">
                <a:spcBef>
                  <a:spcPts val="0"/>
                </a:spcBef>
                <a:buFontTx/>
                <a:buNone/>
                <a:defRPr/>
              </a:pPr>
              <a:r>
                <a:rPr lang="en-US" sz="1000" b="1" dirty="0">
                  <a:solidFill>
                    <a:srgbClr val="000000"/>
                  </a:solidFill>
                  <a:latin typeface="Arial Narrow" pitchFamily="34" charset="0"/>
                  <a:cs typeface="Arial" charset="0"/>
                </a:rPr>
                <a:t>US EPA  </a:t>
              </a:r>
            </a:p>
            <a:p>
              <a:pPr algn="ctr" fontAlgn="b">
                <a:spcBef>
                  <a:spcPts val="0"/>
                </a:spcBef>
                <a:buFontTx/>
                <a:buNone/>
                <a:defRPr/>
              </a:pPr>
              <a:r>
                <a:rPr lang="en-US" sz="1000" b="1" dirty="0">
                  <a:solidFill>
                    <a:srgbClr val="000000"/>
                  </a:solidFill>
                  <a:latin typeface="Arial Narrow" pitchFamily="34" charset="0"/>
                  <a:cs typeface="Arial" charset="0"/>
                </a:rPr>
                <a:t>Virginia Department of Transportation </a:t>
              </a:r>
            </a:p>
            <a:p>
              <a:pPr algn="ctr" fontAlgn="b">
                <a:spcBef>
                  <a:spcPts val="0"/>
                </a:spcBef>
                <a:buFontTx/>
                <a:buNone/>
                <a:defRPr/>
              </a:pPr>
              <a:r>
                <a:rPr lang="en-US" sz="1000" b="1" dirty="0">
                  <a:solidFill>
                    <a:srgbClr val="000000"/>
                  </a:solidFill>
                  <a:latin typeface="Arial Narrow" pitchFamily="34" charset="0"/>
                  <a:cs typeface="Arial" charset="0"/>
                </a:rPr>
                <a:t>Wyle Laboratories</a:t>
              </a:r>
            </a:p>
            <a:p>
              <a:pPr algn="ctr" fontAlgn="b">
                <a:spcBef>
                  <a:spcPts val="0"/>
                </a:spcBef>
                <a:buFontTx/>
                <a:buNone/>
                <a:defRPr/>
              </a:pPr>
              <a:endParaRPr lang="en-US" sz="1000" b="1" dirty="0">
                <a:solidFill>
                  <a:srgbClr val="000000"/>
                </a:solidFill>
                <a:latin typeface="Arial Narrow" pitchFamily="34" charset="0"/>
                <a:cs typeface="Arial" charset="0"/>
              </a:endParaRPr>
            </a:p>
            <a:p>
              <a:pPr algn="ctr" fontAlgn="b">
                <a:spcBef>
                  <a:spcPts val="0"/>
                </a:spcBef>
                <a:buFontTx/>
                <a:buNone/>
                <a:defRPr/>
              </a:pPr>
              <a:endParaRPr lang="en-US" sz="1000" dirty="0">
                <a:solidFill>
                  <a:srgbClr val="000000"/>
                </a:solidFill>
                <a:latin typeface="Arial Narrow" pitchFamily="34" charset="0"/>
              </a:endParaRPr>
            </a:p>
          </p:txBody>
        </p:sp>
        <p:sp>
          <p:nvSpPr>
            <p:cNvPr id="14" name="Rounded Rectangle 13"/>
            <p:cNvSpPr/>
            <p:nvPr/>
          </p:nvSpPr>
          <p:spPr bwMode="auto">
            <a:xfrm>
              <a:off x="4249139" y="954308"/>
              <a:ext cx="2192789" cy="493776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perspectiveLeft"/>
              <a:lightRig rig="threePt" dir="t"/>
            </a:scene3d>
            <a:extLst/>
          </p:spPr>
          <p:txBody>
            <a:bodyPr>
              <a:spAutoFit/>
            </a:bodyPr>
            <a:lstStyle/>
            <a:p>
              <a:pPr algn="ctr" fontAlgn="b">
                <a:spcBef>
                  <a:spcPts val="0"/>
                </a:spcBef>
                <a:buFontTx/>
                <a:buNone/>
                <a:defRPr/>
              </a:pPr>
              <a:r>
                <a:rPr lang="en-US" sz="1000" b="1" dirty="0">
                  <a:solidFill>
                    <a:srgbClr val="000000"/>
                  </a:solidFill>
                  <a:latin typeface="Arial Narrow" pitchFamily="34" charset="0"/>
                  <a:cs typeface="Arial" charset="0"/>
                </a:rPr>
                <a:t>Indiana Department of Transportation </a:t>
              </a:r>
            </a:p>
            <a:p>
              <a:pPr algn="ctr" fontAlgn="b">
                <a:spcBef>
                  <a:spcPts val="0"/>
                </a:spcBef>
                <a:buFontTx/>
                <a:buNone/>
                <a:defRPr/>
              </a:pPr>
              <a:r>
                <a:rPr lang="en-US" sz="1000" b="1" dirty="0">
                  <a:solidFill>
                    <a:srgbClr val="000000"/>
                  </a:solidFill>
                  <a:latin typeface="Arial Narrow" pitchFamily="34" charset="0"/>
                  <a:cs typeface="Arial" charset="0"/>
                </a:rPr>
                <a:t>International Centre for Indoor Environment &amp; Energy, Technical University of Denmark</a:t>
              </a:r>
            </a:p>
            <a:p>
              <a:pPr algn="ctr" fontAlgn="b">
                <a:spcBef>
                  <a:spcPts val="0"/>
                </a:spcBef>
                <a:buFontTx/>
                <a:buNone/>
                <a:defRPr/>
              </a:pPr>
              <a:r>
                <a:rPr lang="en-US" sz="1000" b="1" dirty="0">
                  <a:solidFill>
                    <a:srgbClr val="000000"/>
                  </a:solidFill>
                  <a:latin typeface="Arial Narrow" pitchFamily="34" charset="0"/>
                  <a:cs typeface="Arial" charset="0"/>
                </a:rPr>
                <a:t>JENTEK Sensors, Inc. </a:t>
              </a:r>
            </a:p>
            <a:p>
              <a:pPr algn="ctr" fontAlgn="b">
                <a:spcBef>
                  <a:spcPts val="0"/>
                </a:spcBef>
                <a:buFontTx/>
                <a:buNone/>
                <a:defRPr/>
              </a:pPr>
              <a:r>
                <a:rPr lang="en-US" sz="1000" b="1" dirty="0">
                  <a:solidFill>
                    <a:srgbClr val="000000"/>
                  </a:solidFill>
                  <a:latin typeface="Arial Narrow" pitchFamily="34" charset="0"/>
                  <a:cs typeface="Arial" charset="0"/>
                </a:rPr>
                <a:t>Livermore Software Technology Corp. </a:t>
              </a:r>
            </a:p>
            <a:p>
              <a:pPr algn="ctr" fontAlgn="b">
                <a:spcBef>
                  <a:spcPts val="0"/>
                </a:spcBef>
                <a:buFontTx/>
                <a:buNone/>
                <a:defRPr/>
              </a:pPr>
              <a:r>
                <a:rPr lang="en-US" sz="1000" b="1" dirty="0">
                  <a:solidFill>
                    <a:srgbClr val="000000"/>
                  </a:solidFill>
                  <a:latin typeface="Arial Narrow" pitchFamily="34" charset="0"/>
                  <a:cs typeface="Arial" charset="0"/>
                </a:rPr>
                <a:t>Lockheed Martin Aeronautics Co.</a:t>
              </a:r>
            </a:p>
            <a:p>
              <a:pPr algn="ctr" fontAlgn="b">
                <a:spcBef>
                  <a:spcPts val="0"/>
                </a:spcBef>
                <a:buFontTx/>
                <a:buNone/>
                <a:defRPr/>
              </a:pPr>
              <a:r>
                <a:rPr lang="en-US" sz="1000" b="1" dirty="0">
                  <a:solidFill>
                    <a:srgbClr val="000000"/>
                  </a:solidFill>
                  <a:latin typeface="Arial Narrow" pitchFamily="34" charset="0"/>
                  <a:cs typeface="Arial" charset="0"/>
                </a:rPr>
                <a:t>Los Angeles World Airports</a:t>
              </a:r>
            </a:p>
            <a:p>
              <a:pPr algn="ctr" fontAlgn="b">
                <a:spcBef>
                  <a:spcPts val="0"/>
                </a:spcBef>
                <a:buFontTx/>
                <a:buNone/>
                <a:defRPr/>
              </a:pPr>
              <a:r>
                <a:rPr lang="en-US" sz="1000" b="1" dirty="0">
                  <a:solidFill>
                    <a:srgbClr val="000000"/>
                  </a:solidFill>
                  <a:latin typeface="Arial Narrow" pitchFamily="34" charset="0"/>
                  <a:cs typeface="Arial" charset="0"/>
                </a:rPr>
                <a:t>Lufthansa </a:t>
              </a:r>
            </a:p>
            <a:p>
              <a:pPr algn="ctr" fontAlgn="b">
                <a:spcBef>
                  <a:spcPts val="0"/>
                </a:spcBef>
                <a:buFontTx/>
                <a:buNone/>
                <a:defRPr/>
              </a:pPr>
              <a:r>
                <a:rPr lang="en-US" sz="1000" b="1" dirty="0">
                  <a:solidFill>
                    <a:srgbClr val="000000"/>
                  </a:solidFill>
                  <a:latin typeface="Arial Narrow" pitchFamily="34" charset="0"/>
                  <a:cs typeface="Arial" charset="0"/>
                </a:rPr>
                <a:t>Maryland Aviation Administration </a:t>
              </a:r>
            </a:p>
            <a:p>
              <a:pPr algn="ctr" fontAlgn="b">
                <a:spcBef>
                  <a:spcPts val="0"/>
                </a:spcBef>
                <a:buFontTx/>
                <a:buNone/>
                <a:defRPr/>
              </a:pPr>
              <a:r>
                <a:rPr lang="en-US" sz="1000" b="1" dirty="0">
                  <a:solidFill>
                    <a:srgbClr val="000000"/>
                  </a:solidFill>
                  <a:latin typeface="Arial Narrow" pitchFamily="34" charset="0"/>
                  <a:cs typeface="Arial" charset="0"/>
                </a:rPr>
                <a:t>Massachusetts Port Authority </a:t>
              </a:r>
            </a:p>
            <a:p>
              <a:pPr algn="ctr" fontAlgn="b">
                <a:spcBef>
                  <a:spcPts val="0"/>
                </a:spcBef>
                <a:buFontTx/>
                <a:buNone/>
                <a:defRPr/>
              </a:pPr>
              <a:r>
                <a:rPr lang="en-US" sz="1000" b="1" dirty="0">
                  <a:solidFill>
                    <a:srgbClr val="000000"/>
                  </a:solidFill>
                  <a:latin typeface="Arial Narrow" pitchFamily="34" charset="0"/>
                  <a:cs typeface="Arial" charset="0"/>
                </a:rPr>
                <a:t>McDonnell Douglas Aerospace</a:t>
              </a:r>
            </a:p>
            <a:p>
              <a:pPr algn="ctr" fontAlgn="b">
                <a:spcBef>
                  <a:spcPts val="0"/>
                </a:spcBef>
                <a:buFontTx/>
                <a:buNone/>
                <a:defRPr/>
              </a:pPr>
              <a:r>
                <a:rPr lang="en-US" sz="1000" b="1" dirty="0" err="1">
                  <a:solidFill>
                    <a:srgbClr val="000000"/>
                  </a:solidFill>
                  <a:latin typeface="Arial Narrow" pitchFamily="34" charset="0"/>
                  <a:cs typeface="Arial" charset="0"/>
                </a:rPr>
                <a:t>Metron</a:t>
              </a:r>
              <a:r>
                <a:rPr lang="en-US" sz="1000" b="1" dirty="0">
                  <a:solidFill>
                    <a:srgbClr val="000000"/>
                  </a:solidFill>
                  <a:latin typeface="Arial Narrow" pitchFamily="34" charset="0"/>
                  <a:cs typeface="Arial" charset="0"/>
                </a:rPr>
                <a:t> Aviation, Inc. </a:t>
              </a:r>
            </a:p>
            <a:p>
              <a:pPr algn="ctr" fontAlgn="b">
                <a:spcBef>
                  <a:spcPts val="0"/>
                </a:spcBef>
                <a:buFontTx/>
                <a:buNone/>
                <a:defRPr/>
              </a:pPr>
              <a:r>
                <a:rPr lang="en-US" sz="1000" b="1" dirty="0">
                  <a:solidFill>
                    <a:srgbClr val="000000"/>
                  </a:solidFill>
                  <a:latin typeface="Arial Narrow" pitchFamily="34" charset="0"/>
                  <a:cs typeface="Arial" charset="0"/>
                </a:rPr>
                <a:t>Metropolitan Washington Airport Authority </a:t>
              </a:r>
            </a:p>
            <a:p>
              <a:pPr algn="ctr" fontAlgn="b">
                <a:spcBef>
                  <a:spcPts val="0"/>
                </a:spcBef>
                <a:buFontTx/>
                <a:buNone/>
                <a:defRPr/>
              </a:pPr>
              <a:r>
                <a:rPr lang="en-US" sz="1000" b="1" dirty="0">
                  <a:solidFill>
                    <a:srgbClr val="000000"/>
                  </a:solidFill>
                  <a:latin typeface="Arial Narrow" pitchFamily="34" charset="0"/>
                  <a:cs typeface="Arial" charset="0"/>
                </a:rPr>
                <a:t>NASA</a:t>
              </a:r>
            </a:p>
            <a:p>
              <a:pPr algn="ctr" fontAlgn="b">
                <a:spcBef>
                  <a:spcPts val="0"/>
                </a:spcBef>
                <a:buFontTx/>
                <a:buNone/>
                <a:defRPr/>
              </a:pPr>
              <a:r>
                <a:rPr lang="en-US" sz="1000" b="1" dirty="0">
                  <a:solidFill>
                    <a:srgbClr val="000000"/>
                  </a:solidFill>
                  <a:latin typeface="Arial Narrow" pitchFamily="34" charset="0"/>
                  <a:cs typeface="Arial" charset="0"/>
                </a:rPr>
                <a:t>National Business Aviation Assn. (NBAA)</a:t>
              </a:r>
            </a:p>
            <a:p>
              <a:pPr algn="ctr" fontAlgn="b">
                <a:spcBef>
                  <a:spcPts val="0"/>
                </a:spcBef>
                <a:buFontTx/>
                <a:buNone/>
                <a:defRPr/>
              </a:pPr>
              <a:r>
                <a:rPr lang="en-US" sz="1000" b="1" dirty="0">
                  <a:solidFill>
                    <a:srgbClr val="000000"/>
                  </a:solidFill>
                  <a:latin typeface="Arial Narrow" pitchFamily="34" charset="0"/>
                  <a:cs typeface="Arial" charset="0"/>
                </a:rPr>
                <a:t>NMS Bio-Defense</a:t>
              </a:r>
            </a:p>
            <a:p>
              <a:pPr algn="ctr" fontAlgn="b">
                <a:spcBef>
                  <a:spcPts val="0"/>
                </a:spcBef>
                <a:buFontTx/>
                <a:buNone/>
                <a:defRPr/>
              </a:pPr>
              <a:r>
                <a:rPr lang="en-US" sz="1000" b="1" dirty="0">
                  <a:solidFill>
                    <a:srgbClr val="000000"/>
                  </a:solidFill>
                  <a:latin typeface="Arial Narrow" pitchFamily="34" charset="0"/>
                  <a:cs typeface="Arial" charset="0"/>
                </a:rPr>
                <a:t>Northrop Grumman Corporation </a:t>
              </a:r>
            </a:p>
            <a:p>
              <a:pPr algn="ctr" fontAlgn="b">
                <a:spcBef>
                  <a:spcPts val="0"/>
                </a:spcBef>
                <a:buFontTx/>
                <a:buNone/>
                <a:defRPr/>
              </a:pPr>
              <a:r>
                <a:rPr lang="en-US" sz="1000" b="1" dirty="0">
                  <a:solidFill>
                    <a:srgbClr val="000000"/>
                  </a:solidFill>
                  <a:latin typeface="Arial Narrow" pitchFamily="34" charset="0"/>
                  <a:cs typeface="Arial" charset="0"/>
                </a:rPr>
                <a:t>Northwest Airlines </a:t>
              </a:r>
            </a:p>
            <a:p>
              <a:pPr algn="ctr" fontAlgn="b">
                <a:spcBef>
                  <a:spcPts val="0"/>
                </a:spcBef>
                <a:buFontTx/>
                <a:buNone/>
                <a:defRPr/>
              </a:pPr>
              <a:r>
                <a:rPr lang="en-US" sz="1000" b="1" dirty="0">
                  <a:solidFill>
                    <a:srgbClr val="000000"/>
                  </a:solidFill>
                  <a:latin typeface="Arial Narrow" pitchFamily="34" charset="0"/>
                  <a:cs typeface="Arial" charset="0"/>
                </a:rPr>
                <a:t>Northwest Composites</a:t>
              </a:r>
            </a:p>
            <a:p>
              <a:pPr algn="ctr" fontAlgn="b">
                <a:spcBef>
                  <a:spcPts val="0"/>
                </a:spcBef>
                <a:buFontTx/>
                <a:buNone/>
                <a:defRPr/>
              </a:pPr>
              <a:r>
                <a:rPr lang="en-US" sz="1000" b="1" dirty="0">
                  <a:solidFill>
                    <a:srgbClr val="000000"/>
                  </a:solidFill>
                  <a:latin typeface="Arial Narrow" pitchFamily="34" charset="0"/>
                  <a:cs typeface="Arial" charset="0"/>
                </a:rPr>
                <a:t>O'Hare Modernization Program (OMP)</a:t>
              </a:r>
            </a:p>
            <a:p>
              <a:pPr algn="ctr" fontAlgn="b">
                <a:spcBef>
                  <a:spcPts val="0"/>
                </a:spcBef>
                <a:buFontTx/>
                <a:buNone/>
                <a:defRPr/>
              </a:pPr>
              <a:r>
                <a:rPr lang="en-US" sz="1000" b="1" dirty="0">
                  <a:solidFill>
                    <a:srgbClr val="000000"/>
                  </a:solidFill>
                  <a:latin typeface="Arial Narrow" pitchFamily="34" charset="0"/>
                  <a:cs typeface="Arial" charset="0"/>
                </a:rPr>
                <a:t>O’Hare Noise Compatibility Commission </a:t>
              </a:r>
            </a:p>
            <a:p>
              <a:pPr algn="ctr" fontAlgn="b">
                <a:spcBef>
                  <a:spcPts val="0"/>
                </a:spcBef>
                <a:buFontTx/>
                <a:buNone/>
                <a:defRPr/>
              </a:pPr>
              <a:r>
                <a:rPr lang="en-US" sz="1000" b="1" dirty="0">
                  <a:solidFill>
                    <a:srgbClr val="000000"/>
                  </a:solidFill>
                  <a:latin typeface="Arial Narrow" pitchFamily="34" charset="0"/>
                  <a:cs typeface="Arial" charset="0"/>
                </a:rPr>
                <a:t>Ohio Department of Development </a:t>
              </a:r>
            </a:p>
            <a:p>
              <a:pPr algn="ctr" fontAlgn="b">
                <a:spcBef>
                  <a:spcPts val="0"/>
                </a:spcBef>
                <a:buFontTx/>
                <a:buNone/>
                <a:defRPr/>
              </a:pPr>
              <a:r>
                <a:rPr lang="en-US" sz="1000" b="1" dirty="0">
                  <a:solidFill>
                    <a:srgbClr val="000000"/>
                  </a:solidFill>
                  <a:latin typeface="Arial Narrow" pitchFamily="34" charset="0"/>
                  <a:cs typeface="Arial" charset="0"/>
                </a:rPr>
                <a:t>Ohio Department of Transportation </a:t>
              </a:r>
            </a:p>
            <a:p>
              <a:pPr algn="ctr" fontAlgn="b">
                <a:spcBef>
                  <a:spcPts val="0"/>
                </a:spcBef>
                <a:buFontTx/>
                <a:buNone/>
                <a:defRPr/>
              </a:pPr>
              <a:r>
                <a:rPr lang="en-US" sz="1000" b="1" dirty="0">
                  <a:solidFill>
                    <a:srgbClr val="000000"/>
                  </a:solidFill>
                  <a:latin typeface="Arial Narrow" pitchFamily="34" charset="0"/>
                  <a:cs typeface="Arial" charset="0"/>
                </a:rPr>
                <a:t>Pratt &amp; Whitney </a:t>
              </a:r>
            </a:p>
            <a:p>
              <a:pPr algn="ctr" fontAlgn="b">
                <a:spcBef>
                  <a:spcPts val="0"/>
                </a:spcBef>
                <a:buFontTx/>
                <a:buNone/>
                <a:defRPr/>
              </a:pPr>
              <a:endParaRPr lang="en-US" sz="1000" b="1" dirty="0">
                <a:solidFill>
                  <a:srgbClr val="000000"/>
                </a:solidFill>
                <a:latin typeface="Arial Narrow" pitchFamily="34" charset="0"/>
                <a:cs typeface="Arial" charset="0"/>
              </a:endParaRPr>
            </a:p>
            <a:p>
              <a:pPr algn="ctr" fontAlgn="b">
                <a:spcBef>
                  <a:spcPts val="0"/>
                </a:spcBef>
                <a:buFontTx/>
                <a:buNone/>
                <a:defRPr/>
              </a:pPr>
              <a:endParaRPr lang="en-US" sz="1000" dirty="0">
                <a:solidFill>
                  <a:srgbClr val="000000"/>
                </a:solidFill>
                <a:latin typeface="Arial Narrow" pitchFamily="34" charset="0"/>
              </a:endParaRPr>
            </a:p>
          </p:txBody>
        </p:sp>
        <p:sp>
          <p:nvSpPr>
            <p:cNvPr id="12" name="Rounded Rectangle 11"/>
            <p:cNvSpPr/>
            <p:nvPr/>
          </p:nvSpPr>
          <p:spPr bwMode="auto">
            <a:xfrm>
              <a:off x="2329199" y="1169941"/>
              <a:ext cx="2103120" cy="484632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perspectiveLeft"/>
              <a:lightRig rig="threePt" dir="t"/>
            </a:scene3d>
            <a:extLst/>
          </p:spPr>
          <p:txBody>
            <a:bodyPr>
              <a:spAutoFit/>
            </a:bodyPr>
            <a:lstStyle/>
            <a:p>
              <a:pPr algn="ctr" fontAlgn="b">
                <a:spcBef>
                  <a:spcPts val="0"/>
                </a:spcBef>
                <a:buFontTx/>
                <a:buNone/>
                <a:defRPr/>
              </a:pPr>
              <a:r>
                <a:rPr lang="en-US" sz="1000" b="1" dirty="0">
                  <a:solidFill>
                    <a:srgbClr val="000000"/>
                  </a:solidFill>
                  <a:latin typeface="Arial Narrow" pitchFamily="34" charset="0"/>
                  <a:cs typeface="Arial" charset="0"/>
                </a:rPr>
                <a:t>Bell Helicopter TEXTRON </a:t>
              </a:r>
            </a:p>
            <a:p>
              <a:pPr algn="ctr" fontAlgn="b">
                <a:spcBef>
                  <a:spcPts val="0"/>
                </a:spcBef>
                <a:buFontTx/>
                <a:buNone/>
                <a:defRPr/>
              </a:pPr>
              <a:r>
                <a:rPr lang="en-US" sz="1000" b="1" dirty="0">
                  <a:solidFill>
                    <a:srgbClr val="000000"/>
                  </a:solidFill>
                  <a:latin typeface="Arial Narrow" pitchFamily="34" charset="0"/>
                  <a:cs typeface="Arial" charset="0"/>
                </a:rPr>
                <a:t>BF Goodrich R&amp;D Center </a:t>
              </a:r>
            </a:p>
            <a:p>
              <a:pPr algn="ctr" fontAlgn="b">
                <a:spcBef>
                  <a:spcPts val="0"/>
                </a:spcBef>
                <a:buFontTx/>
                <a:buNone/>
                <a:defRPr/>
              </a:pPr>
              <a:r>
                <a:rPr lang="en-US" sz="1000" b="1" dirty="0">
                  <a:solidFill>
                    <a:srgbClr val="000000"/>
                  </a:solidFill>
                  <a:latin typeface="Arial Narrow" pitchFamily="34" charset="0"/>
                  <a:cs typeface="Arial" charset="0"/>
                </a:rPr>
                <a:t>Boeing Company </a:t>
              </a:r>
            </a:p>
            <a:p>
              <a:pPr algn="ctr" fontAlgn="b">
                <a:spcBef>
                  <a:spcPts val="0"/>
                </a:spcBef>
                <a:buFontTx/>
                <a:buNone/>
                <a:defRPr/>
              </a:pPr>
              <a:r>
                <a:rPr lang="en-US" sz="1000" b="1" dirty="0">
                  <a:solidFill>
                    <a:srgbClr val="000000"/>
                  </a:solidFill>
                  <a:latin typeface="Arial Narrow" pitchFamily="34" charset="0"/>
                  <a:cs typeface="Arial" charset="0"/>
                </a:rPr>
                <a:t>Bombardier Aerospace-Learjet</a:t>
              </a:r>
            </a:p>
            <a:p>
              <a:pPr algn="ctr" fontAlgn="b">
                <a:spcBef>
                  <a:spcPts val="0"/>
                </a:spcBef>
                <a:buFontTx/>
                <a:buNone/>
                <a:defRPr/>
              </a:pPr>
              <a:r>
                <a:rPr lang="en-US" sz="1000" b="1" dirty="0">
                  <a:solidFill>
                    <a:srgbClr val="000000"/>
                  </a:solidFill>
                  <a:latin typeface="Arial Narrow" pitchFamily="34" charset="0"/>
                  <a:cs typeface="Arial" charset="0"/>
                </a:rPr>
                <a:t>Brookhaven National Lab </a:t>
              </a:r>
            </a:p>
            <a:p>
              <a:pPr algn="ctr" fontAlgn="b">
                <a:spcBef>
                  <a:spcPts val="0"/>
                </a:spcBef>
                <a:buFontTx/>
                <a:buNone/>
                <a:defRPr/>
              </a:pPr>
              <a:r>
                <a:rPr lang="en-US" sz="1000" b="1" dirty="0">
                  <a:solidFill>
                    <a:srgbClr val="000000"/>
                  </a:solidFill>
                  <a:latin typeface="Arial Narrow" pitchFamily="34" charset="0"/>
                  <a:cs typeface="Arial" charset="0"/>
                </a:rPr>
                <a:t>California DOT</a:t>
              </a:r>
            </a:p>
            <a:p>
              <a:pPr algn="ctr" fontAlgn="b">
                <a:spcBef>
                  <a:spcPts val="0"/>
                </a:spcBef>
                <a:buFontTx/>
                <a:buNone/>
                <a:defRPr/>
              </a:pPr>
              <a:r>
                <a:rPr lang="en-US" sz="1000" b="1" dirty="0">
                  <a:solidFill>
                    <a:srgbClr val="000000"/>
                  </a:solidFill>
                  <a:latin typeface="Arial Narrow" pitchFamily="34" charset="0"/>
                  <a:cs typeface="Arial" charset="0"/>
                </a:rPr>
                <a:t>Cape Air</a:t>
              </a:r>
            </a:p>
            <a:p>
              <a:pPr algn="ctr" fontAlgn="b">
                <a:spcBef>
                  <a:spcPts val="0"/>
                </a:spcBef>
                <a:buFontTx/>
                <a:buNone/>
                <a:defRPr/>
              </a:pPr>
              <a:r>
                <a:rPr lang="en-US" sz="1000" b="1" dirty="0">
                  <a:solidFill>
                    <a:srgbClr val="000000"/>
                  </a:solidFill>
                  <a:latin typeface="Arial Narrow" pitchFamily="34" charset="0"/>
                  <a:cs typeface="Arial" charset="0"/>
                </a:rPr>
                <a:t>Cessna Aircraft </a:t>
              </a:r>
            </a:p>
            <a:p>
              <a:pPr algn="ctr" fontAlgn="b">
                <a:spcBef>
                  <a:spcPts val="0"/>
                </a:spcBef>
                <a:buFontTx/>
                <a:buNone/>
                <a:defRPr/>
              </a:pPr>
              <a:r>
                <a:rPr lang="en-US" sz="1000" b="1" dirty="0">
                  <a:solidFill>
                    <a:srgbClr val="000000"/>
                  </a:solidFill>
                  <a:latin typeface="Arial Narrow" pitchFamily="34" charset="0"/>
                  <a:cs typeface="Arial" charset="0"/>
                </a:rPr>
                <a:t>Chicago O'Hare International Airport</a:t>
              </a:r>
            </a:p>
            <a:p>
              <a:pPr algn="ctr" fontAlgn="b">
                <a:spcBef>
                  <a:spcPts val="0"/>
                </a:spcBef>
                <a:buFontTx/>
                <a:buNone/>
                <a:defRPr/>
              </a:pPr>
              <a:r>
                <a:rPr lang="en-US" sz="1000" b="1" dirty="0">
                  <a:solidFill>
                    <a:srgbClr val="000000"/>
                  </a:solidFill>
                  <a:latin typeface="Arial Narrow" pitchFamily="34" charset="0"/>
                  <a:cs typeface="Arial" charset="0"/>
                </a:rPr>
                <a:t>Cirrus Aviation  </a:t>
              </a:r>
            </a:p>
            <a:p>
              <a:pPr algn="ctr" fontAlgn="b">
                <a:spcBef>
                  <a:spcPts val="0"/>
                </a:spcBef>
                <a:buFontTx/>
                <a:buNone/>
                <a:defRPr/>
              </a:pPr>
              <a:r>
                <a:rPr lang="en-US" sz="1000" b="1" dirty="0">
                  <a:solidFill>
                    <a:srgbClr val="000000"/>
                  </a:solidFill>
                  <a:latin typeface="Arial Narrow" pitchFamily="34" charset="0"/>
                  <a:cs typeface="Arial" charset="0"/>
                </a:rPr>
                <a:t>Comair, Inc. </a:t>
              </a:r>
            </a:p>
            <a:p>
              <a:pPr algn="ctr" fontAlgn="b">
                <a:spcBef>
                  <a:spcPts val="0"/>
                </a:spcBef>
                <a:buFontTx/>
                <a:buNone/>
                <a:defRPr/>
              </a:pPr>
              <a:r>
                <a:rPr lang="en-US" sz="1000" b="1" dirty="0">
                  <a:solidFill>
                    <a:srgbClr val="000000"/>
                  </a:solidFill>
                  <a:latin typeface="Arial Narrow" pitchFamily="34" charset="0"/>
                  <a:cs typeface="Arial" charset="0"/>
                </a:rPr>
                <a:t>Continental Airlines</a:t>
              </a:r>
            </a:p>
            <a:p>
              <a:pPr algn="ctr" fontAlgn="b">
                <a:spcBef>
                  <a:spcPts val="0"/>
                </a:spcBef>
                <a:buFontTx/>
                <a:buNone/>
                <a:defRPr/>
              </a:pPr>
              <a:r>
                <a:rPr lang="en-US" sz="1000" b="1" dirty="0">
                  <a:solidFill>
                    <a:srgbClr val="000000"/>
                  </a:solidFill>
                  <a:latin typeface="Arial Narrow" pitchFamily="34" charset="0"/>
                  <a:cs typeface="Arial" charset="0"/>
                </a:rPr>
                <a:t>Delta Airlines </a:t>
              </a:r>
            </a:p>
            <a:p>
              <a:pPr algn="ctr" fontAlgn="b">
                <a:spcBef>
                  <a:spcPts val="0"/>
                </a:spcBef>
                <a:buFontTx/>
                <a:buNone/>
                <a:defRPr/>
              </a:pPr>
              <a:r>
                <a:rPr lang="en-US" sz="1000" b="1" dirty="0">
                  <a:solidFill>
                    <a:srgbClr val="000000"/>
                  </a:solidFill>
                  <a:latin typeface="Arial Narrow" pitchFamily="34" charset="0"/>
                  <a:cs typeface="Arial" charset="0"/>
                </a:rPr>
                <a:t>Donaldson Company, Inc.</a:t>
              </a:r>
            </a:p>
            <a:p>
              <a:pPr algn="ctr" fontAlgn="b">
                <a:spcBef>
                  <a:spcPts val="0"/>
                </a:spcBef>
                <a:buFontTx/>
                <a:buNone/>
                <a:defRPr/>
              </a:pPr>
              <a:r>
                <a:rPr lang="en-US" sz="1000" b="1" dirty="0">
                  <a:solidFill>
                    <a:srgbClr val="000000"/>
                  </a:solidFill>
                  <a:latin typeface="Arial Narrow" pitchFamily="34" charset="0"/>
                  <a:cs typeface="Arial" charset="0"/>
                </a:rPr>
                <a:t>Draper Laboratory </a:t>
              </a:r>
            </a:p>
            <a:p>
              <a:pPr algn="ctr" fontAlgn="b">
                <a:spcBef>
                  <a:spcPts val="0"/>
                </a:spcBef>
                <a:buFontTx/>
                <a:buNone/>
                <a:defRPr/>
              </a:pPr>
              <a:r>
                <a:rPr lang="en-US" sz="1000" b="1" dirty="0">
                  <a:solidFill>
                    <a:srgbClr val="000000"/>
                  </a:solidFill>
                  <a:latin typeface="Arial Narrow" pitchFamily="34" charset="0"/>
                  <a:cs typeface="Arial" charset="0"/>
                </a:rPr>
                <a:t>Elite Air Center</a:t>
              </a:r>
            </a:p>
            <a:p>
              <a:pPr algn="ctr" fontAlgn="b">
                <a:spcBef>
                  <a:spcPts val="0"/>
                </a:spcBef>
                <a:buFontTx/>
                <a:buNone/>
                <a:defRPr/>
              </a:pPr>
              <a:r>
                <a:rPr lang="en-US" sz="1000" b="1" dirty="0">
                  <a:solidFill>
                    <a:srgbClr val="000000"/>
                  </a:solidFill>
                  <a:latin typeface="Arial Narrow" pitchFamily="34" charset="0"/>
                  <a:cs typeface="Arial" charset="0"/>
                </a:rPr>
                <a:t>Executive Jet Aviation </a:t>
              </a:r>
            </a:p>
            <a:p>
              <a:pPr algn="ctr" fontAlgn="b">
                <a:spcBef>
                  <a:spcPts val="0"/>
                </a:spcBef>
                <a:buFontTx/>
                <a:buNone/>
                <a:defRPr/>
              </a:pPr>
              <a:r>
                <a:rPr lang="en-US" sz="1000" b="1" dirty="0">
                  <a:solidFill>
                    <a:srgbClr val="000000"/>
                  </a:solidFill>
                  <a:latin typeface="Arial Narrow" pitchFamily="34" charset="0"/>
                  <a:cs typeface="Arial" charset="0"/>
                </a:rPr>
                <a:t>Experimental Aircraft Assoc. (EAA) </a:t>
              </a:r>
            </a:p>
            <a:p>
              <a:pPr algn="ctr" fontAlgn="b">
                <a:spcBef>
                  <a:spcPts val="0"/>
                </a:spcBef>
                <a:buFontTx/>
                <a:buNone/>
                <a:defRPr/>
              </a:pPr>
              <a:r>
                <a:rPr lang="en-US" sz="1000" b="1" dirty="0">
                  <a:solidFill>
                    <a:srgbClr val="000000"/>
                  </a:solidFill>
                  <a:latin typeface="Arial Narrow" pitchFamily="34" charset="0"/>
                  <a:cs typeface="Arial" charset="0"/>
                </a:rPr>
                <a:t>FedEx Corporation</a:t>
              </a:r>
            </a:p>
            <a:p>
              <a:pPr algn="ctr" fontAlgn="b">
                <a:spcBef>
                  <a:spcPts val="0"/>
                </a:spcBef>
                <a:buFontTx/>
                <a:buNone/>
                <a:defRPr/>
              </a:pPr>
              <a:r>
                <a:rPr lang="en-US" sz="1000" b="1" dirty="0">
                  <a:solidFill>
                    <a:srgbClr val="000000"/>
                  </a:solidFill>
                  <a:latin typeface="Arial Narrow" pitchFamily="34" charset="0"/>
                  <a:cs typeface="Arial" charset="0"/>
                </a:rPr>
                <a:t>General Electric Company</a:t>
              </a:r>
            </a:p>
            <a:p>
              <a:pPr algn="ctr" fontAlgn="b">
                <a:spcBef>
                  <a:spcPts val="0"/>
                </a:spcBef>
                <a:buFontTx/>
                <a:buNone/>
                <a:defRPr/>
              </a:pPr>
              <a:r>
                <a:rPr lang="en-US" sz="1000" b="1" dirty="0">
                  <a:solidFill>
                    <a:srgbClr val="000000"/>
                  </a:solidFill>
                  <a:latin typeface="Arial Narrow" pitchFamily="34" charset="0"/>
                  <a:cs typeface="Arial" charset="0"/>
                </a:rPr>
                <a:t>General Aviation Mfg. Assn. (GAMA) </a:t>
              </a:r>
            </a:p>
            <a:p>
              <a:pPr algn="ctr" fontAlgn="b">
                <a:spcBef>
                  <a:spcPts val="0"/>
                </a:spcBef>
                <a:buFontTx/>
                <a:buNone/>
                <a:defRPr/>
              </a:pPr>
              <a:r>
                <a:rPr lang="en-US" sz="1000" b="1" dirty="0">
                  <a:solidFill>
                    <a:srgbClr val="000000"/>
                  </a:solidFill>
                  <a:latin typeface="Arial Narrow" pitchFamily="34" charset="0"/>
                  <a:cs typeface="Arial" charset="0"/>
                </a:rPr>
                <a:t>Goodrich</a:t>
              </a:r>
            </a:p>
            <a:p>
              <a:pPr algn="ctr" fontAlgn="b">
                <a:spcBef>
                  <a:spcPts val="0"/>
                </a:spcBef>
                <a:buFontTx/>
                <a:buNone/>
                <a:defRPr/>
              </a:pPr>
              <a:r>
                <a:rPr lang="en-US" sz="1000" b="1" dirty="0">
                  <a:solidFill>
                    <a:srgbClr val="000000"/>
                  </a:solidFill>
                  <a:latin typeface="Arial Narrow" pitchFamily="34" charset="0"/>
                  <a:cs typeface="Arial" charset="0"/>
                </a:rPr>
                <a:t>Gulfstream Aerospace Corporation</a:t>
              </a:r>
            </a:p>
            <a:p>
              <a:pPr algn="ctr" fontAlgn="b">
                <a:spcBef>
                  <a:spcPts val="0"/>
                </a:spcBef>
                <a:buFontTx/>
                <a:buNone/>
                <a:defRPr/>
              </a:pPr>
              <a:r>
                <a:rPr lang="en-US" sz="1000" b="1" dirty="0">
                  <a:solidFill>
                    <a:srgbClr val="000000"/>
                  </a:solidFill>
                  <a:latin typeface="Arial Narrow" pitchFamily="34" charset="0"/>
                  <a:cs typeface="Arial" charset="0"/>
                </a:rPr>
                <a:t>Harris Corporation</a:t>
              </a:r>
            </a:p>
            <a:p>
              <a:pPr algn="ctr" fontAlgn="b">
                <a:spcBef>
                  <a:spcPts val="0"/>
                </a:spcBef>
                <a:buFontTx/>
                <a:buNone/>
                <a:defRPr/>
              </a:pPr>
              <a:r>
                <a:rPr lang="en-US" sz="1000" b="1" dirty="0">
                  <a:solidFill>
                    <a:srgbClr val="000000"/>
                  </a:solidFill>
                  <a:latin typeface="Arial Narrow" pitchFamily="34" charset="0"/>
                  <a:cs typeface="Arial" charset="0"/>
                </a:rPr>
                <a:t>Honeywell  </a:t>
              </a:r>
            </a:p>
            <a:p>
              <a:pPr algn="ctr" fontAlgn="b">
                <a:spcBef>
                  <a:spcPts val="0"/>
                </a:spcBef>
                <a:buFontTx/>
                <a:buNone/>
                <a:defRPr/>
              </a:pPr>
              <a:r>
                <a:rPr lang="en-US" sz="1000" b="1" dirty="0">
                  <a:solidFill>
                    <a:srgbClr val="000000"/>
                  </a:solidFill>
                  <a:latin typeface="Arial Narrow" pitchFamily="34" charset="0"/>
                  <a:cs typeface="Arial" charset="0"/>
                </a:rPr>
                <a:t>Illinois Department of Aeronautics</a:t>
              </a:r>
            </a:p>
          </p:txBody>
        </p:sp>
        <p:sp>
          <p:nvSpPr>
            <p:cNvPr id="9" name="Rounded Rectangle 8"/>
            <p:cNvSpPr/>
            <p:nvPr/>
          </p:nvSpPr>
          <p:spPr bwMode="auto">
            <a:xfrm>
              <a:off x="363388" y="1354131"/>
              <a:ext cx="2246649" cy="4663440"/>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perspectiveLeft"/>
              <a:lightRig rig="threePt" dir="t"/>
            </a:scene3d>
            <a:extLst/>
          </p:spPr>
          <p:txBody>
            <a:bodyPr>
              <a:spAutoFit/>
            </a:bodyPr>
            <a:lstStyle/>
            <a:p>
              <a:pPr algn="ctr" fontAlgn="b">
                <a:spcBef>
                  <a:spcPts val="0"/>
                </a:spcBef>
                <a:spcAft>
                  <a:spcPts val="0"/>
                </a:spcAft>
                <a:buFontTx/>
                <a:buNone/>
                <a:defRPr/>
              </a:pPr>
              <a:r>
                <a:rPr lang="en-US" sz="1000" b="1" dirty="0">
                  <a:solidFill>
                    <a:srgbClr val="000000"/>
                  </a:solidFill>
                  <a:latin typeface="Arial Narrow" pitchFamily="34" charset="0"/>
                  <a:cs typeface="Arial" charset="0"/>
                </a:rPr>
                <a:t>Advanced Transportation R&amp;E Laboratory (ATREL)</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Aero Shell </a:t>
              </a:r>
            </a:p>
            <a:p>
              <a:pPr algn="ctr" fontAlgn="b">
                <a:spcBef>
                  <a:spcPts val="0"/>
                </a:spcBef>
                <a:spcAft>
                  <a:spcPts val="0"/>
                </a:spcAft>
                <a:buFontTx/>
                <a:buNone/>
                <a:defRPr/>
              </a:pPr>
              <a:r>
                <a:rPr lang="en-US" sz="1000" b="1" dirty="0" err="1">
                  <a:solidFill>
                    <a:srgbClr val="000000"/>
                  </a:solidFill>
                  <a:latin typeface="Arial Narrow" pitchFamily="34" charset="0"/>
                  <a:cs typeface="Arial" charset="0"/>
                </a:rPr>
                <a:t>AeroClave</a:t>
              </a:r>
              <a:endParaRPr lang="en-US" sz="1000" b="1" dirty="0">
                <a:solidFill>
                  <a:srgbClr val="000000"/>
                </a:solidFill>
                <a:latin typeface="Arial Narrow" pitchFamily="34" charset="0"/>
                <a:cs typeface="Arial" charset="0"/>
              </a:endParaRP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Aerodyne Research Inc.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 Force Research Laboratory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 Tran Airways</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 Transport Association of America (ATA)</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Airborne Express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Airbus Industries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Aircraft Owners &amp; Pilots Association (AOPA)</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Airline Pilots Association (APA)</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Airports Council International – North America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Alaska Airmen’s Association</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Alaska Airways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Alaska Science and Technology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Alcoa Technical Center</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AlliedSignal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Allison Engine Company </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Aloha Airlines</a:t>
              </a:r>
            </a:p>
            <a:p>
              <a:pPr algn="ctr" fontAlgn="b">
                <a:spcBef>
                  <a:spcPts val="0"/>
                </a:spcBef>
                <a:spcAft>
                  <a:spcPts val="0"/>
                </a:spcAft>
                <a:buFontTx/>
                <a:buNone/>
                <a:defRPr/>
              </a:pPr>
              <a:r>
                <a:rPr lang="en-US" sz="1000" b="1" dirty="0">
                  <a:solidFill>
                    <a:srgbClr val="000000"/>
                  </a:solidFill>
                  <a:latin typeface="Arial Narrow" pitchFamily="34" charset="0"/>
                  <a:cs typeface="Arial" charset="0"/>
                </a:rPr>
                <a:t>American Airlines </a:t>
              </a:r>
            </a:p>
            <a:p>
              <a:pPr algn="ctr" fontAlgn="b">
                <a:spcBef>
                  <a:spcPts val="0"/>
                </a:spcBef>
                <a:buFontTx/>
                <a:buNone/>
                <a:defRPr/>
              </a:pPr>
              <a:r>
                <a:rPr lang="en-US" sz="1000" b="1" dirty="0">
                  <a:solidFill>
                    <a:srgbClr val="000000"/>
                  </a:solidFill>
                  <a:latin typeface="Arial Narrow" pitchFamily="34" charset="0"/>
                  <a:cs typeface="Arial" charset="0"/>
                </a:rPr>
                <a:t>American Eagle Airlines, Inc.</a:t>
              </a:r>
            </a:p>
            <a:p>
              <a:pPr algn="ctr" fontAlgn="b">
                <a:spcBef>
                  <a:spcPts val="0"/>
                </a:spcBef>
                <a:buFontTx/>
                <a:buNone/>
                <a:defRPr/>
              </a:pPr>
              <a:r>
                <a:rPr lang="en-US" sz="1000" b="1" dirty="0">
                  <a:solidFill>
                    <a:srgbClr val="000000"/>
                  </a:solidFill>
                  <a:latin typeface="Arial Narrow" pitchFamily="34" charset="0"/>
                  <a:cs typeface="Arial" charset="0"/>
                </a:rPr>
                <a:t>American Institute of Aeronautics and Astronautics (AIAA)</a:t>
              </a:r>
            </a:p>
            <a:p>
              <a:pPr algn="ctr" fontAlgn="b">
                <a:spcBef>
                  <a:spcPts val="0"/>
                </a:spcBef>
                <a:buFontTx/>
                <a:buNone/>
                <a:defRPr/>
              </a:pPr>
              <a:r>
                <a:rPr lang="en-US" sz="1000" b="1" dirty="0">
                  <a:solidFill>
                    <a:srgbClr val="000000"/>
                  </a:solidFill>
                  <a:latin typeface="Arial Narrow" pitchFamily="34" charset="0"/>
                  <a:cs typeface="Arial" charset="0"/>
                </a:rPr>
                <a:t>ARINC Dayton</a:t>
              </a:r>
            </a:p>
            <a:p>
              <a:pPr algn="ctr" fontAlgn="b">
                <a:spcBef>
                  <a:spcPts val="0"/>
                </a:spcBef>
                <a:buFontTx/>
                <a:buNone/>
                <a:defRPr/>
              </a:pPr>
              <a:r>
                <a:rPr lang="en-US" sz="1000" b="1" dirty="0">
                  <a:solidFill>
                    <a:srgbClr val="000000"/>
                  </a:solidFill>
                  <a:latin typeface="Arial Narrow" pitchFamily="34" charset="0"/>
                  <a:cs typeface="Arial" charset="0"/>
                </a:rPr>
                <a:t>Battelle </a:t>
              </a:r>
            </a:p>
            <a:p>
              <a:pPr algn="ctr" fontAlgn="b">
                <a:spcBef>
                  <a:spcPts val="0"/>
                </a:spcBef>
                <a:buFontTx/>
                <a:buNone/>
                <a:defRPr/>
              </a:pPr>
              <a:endParaRPr lang="en-US" sz="1000" b="1" dirty="0">
                <a:solidFill>
                  <a:srgbClr val="000000"/>
                </a:solidFill>
                <a:latin typeface="Arial Narrow" pitchFamily="34" charset="0"/>
                <a:cs typeface="Arial" charset="0"/>
              </a:endParaRPr>
            </a:p>
            <a:p>
              <a:pPr algn="ctr" fontAlgn="b">
                <a:spcBef>
                  <a:spcPts val="0"/>
                </a:spcBef>
                <a:spcAft>
                  <a:spcPts val="0"/>
                </a:spcAft>
                <a:buFontTx/>
                <a:buNone/>
                <a:defRPr/>
              </a:pPr>
              <a:endParaRPr lang="en-US" sz="1000" b="1" dirty="0">
                <a:solidFill>
                  <a:srgbClr val="000000"/>
                </a:solidFill>
                <a:latin typeface="Arial Narrow" pitchFamily="34" charset="0"/>
                <a:cs typeface="Arial" charset="0"/>
              </a:endParaRPr>
            </a:p>
          </p:txBody>
        </p:sp>
      </p:grpSp>
      <p:sp>
        <p:nvSpPr>
          <p:cNvPr id="35843"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r>
              <a:rPr lang="en-US" sz="2800" dirty="0" smtClean="0">
                <a:latin typeface="Arial Black" pitchFamily="34" charset="0"/>
              </a:rPr>
              <a:t>COE Co-Sponsors </a:t>
            </a:r>
            <a:r>
              <a:rPr lang="en-US" sz="1400" dirty="0" smtClean="0">
                <a:latin typeface="Arial Narrow" pitchFamily="34" charset="0"/>
              </a:rPr>
              <a:t>(3 of 3)</a:t>
            </a:r>
            <a:endParaRPr lang="en-US" sz="2800" b="0" dirty="0" smtClean="0">
              <a:latin typeface="Arial Black" pitchFamily="34" charset="0"/>
            </a:endParaRPr>
          </a:p>
        </p:txBody>
      </p:sp>
      <p:sp>
        <p:nvSpPr>
          <p:cNvPr id="35845" name="Footer Placeholder 4"/>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sz="1000" smtClean="0">
                <a:solidFill>
                  <a:srgbClr val="BFBFBF"/>
                </a:solidFill>
                <a:latin typeface="Arial Narrow" pitchFamily="34" charset="0"/>
              </a:rPr>
              <a:t>FAA Center of Excellence Overview/Current Status</a:t>
            </a:r>
            <a:endParaRPr lang="en-US" sz="1000" dirty="0">
              <a:solidFill>
                <a:srgbClr val="BFBFBF"/>
              </a:solidFill>
              <a:latin typeface="Arial Narrow" pitchFamily="34" charset="0"/>
            </a:endParaRPr>
          </a:p>
        </p:txBody>
      </p:sp>
      <p:sp>
        <p:nvSpPr>
          <p:cNvPr id="35846" name="Slide Number Placeholder 5"/>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9EB83FB9-6233-492B-8673-6F71677DCA82}" type="slidenum">
              <a:rPr lang="en-US" sz="1400" smtClean="0">
                <a:solidFill>
                  <a:srgbClr val="A6A6A6"/>
                </a:solidFill>
                <a:latin typeface="Times New Roman" pitchFamily="18" charset="0"/>
              </a:rPr>
              <a:pPr eaLnBrk="1" hangingPunct="1"/>
              <a:t>19</a:t>
            </a:fld>
            <a:endParaRPr lang="en-US" sz="1400" smtClean="0">
              <a:solidFill>
                <a:srgbClr val="A6A6A6"/>
              </a:solidFill>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March 25, 2015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y.inmagine.com/600wmz/5943337a404870567863/purestock/prss058/prss05818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490" b="19844"/>
          <a:stretch/>
        </p:blipFill>
        <p:spPr bwMode="auto">
          <a:xfrm>
            <a:off x="5428912" y="1136341"/>
            <a:ext cx="3372775" cy="3504904"/>
          </a:xfrm>
          <a:prstGeom prst="rect">
            <a:avLst/>
          </a:prstGeom>
          <a:noFill/>
          <a:extLst>
            <a:ext uri="{909E8E84-426E-40DD-AFC4-6F175D3DCCD1}">
              <a14:hiddenFill xmlns:a14="http://schemas.microsoft.com/office/drawing/2010/main" xmlns="">
                <a:solidFill>
                  <a:srgbClr val="FFFFFF"/>
                </a:solidFill>
              </a14:hiddenFill>
            </a:ext>
          </a:extLst>
        </p:spPr>
      </p:pic>
      <p:sp>
        <p:nvSpPr>
          <p:cNvPr id="80898"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2800" dirty="0" smtClean="0">
                <a:latin typeface="Arial Black" pitchFamily="34" charset="0"/>
              </a:rPr>
              <a:t>Agenda</a:t>
            </a:r>
            <a:endParaRPr lang="en-US" sz="2800" dirty="0">
              <a:latin typeface="Arial Black" pitchFamily="34" charset="0"/>
            </a:endParaRPr>
          </a:p>
        </p:txBody>
      </p:sp>
      <p:sp>
        <p:nvSpPr>
          <p:cNvPr id="80899" name="Rectangle 3"/>
          <p:cNvSpPr>
            <a:spLocks noGrp="1" noChangeArrowheads="1"/>
          </p:cNvSpPr>
          <p:nvPr>
            <p:ph idx="1"/>
          </p:nvPr>
        </p:nvSpPr>
        <p:spPr>
          <a:xfrm>
            <a:off x="538163" y="1120877"/>
            <a:ext cx="8259250" cy="4832248"/>
          </a:xfrm>
        </p:spPr>
        <p:txBody>
          <a:bodyPr/>
          <a:lstStyle/>
          <a:p>
            <a:pPr>
              <a:buFont typeface="Wingdings" panose="05000000000000000000" pitchFamily="2" charset="2"/>
              <a:buChar char="q"/>
            </a:pPr>
            <a:r>
              <a:rPr lang="en-US" sz="1800" dirty="0" smtClean="0">
                <a:solidFill>
                  <a:schemeClr val="accent2"/>
                </a:solidFill>
              </a:rPr>
              <a:t>FAA Research Funding Options</a:t>
            </a:r>
          </a:p>
          <a:p>
            <a:pPr>
              <a:buFont typeface="Wingdings" panose="05000000000000000000" pitchFamily="2" charset="2"/>
              <a:buChar char="q"/>
            </a:pPr>
            <a:r>
              <a:rPr lang="en-US" sz="1800" dirty="0">
                <a:solidFill>
                  <a:schemeClr val="accent2"/>
                </a:solidFill>
              </a:rPr>
              <a:t>Grants </a:t>
            </a:r>
            <a:r>
              <a:rPr lang="en-US" sz="1800" dirty="0" smtClean="0">
                <a:solidFill>
                  <a:schemeClr val="accent2"/>
                </a:solidFill>
              </a:rPr>
              <a:t>Legislation</a:t>
            </a:r>
          </a:p>
          <a:p>
            <a:pPr>
              <a:buFont typeface="Wingdings" panose="05000000000000000000" pitchFamily="2" charset="2"/>
              <a:buChar char="q"/>
            </a:pPr>
            <a:r>
              <a:rPr lang="en-US" sz="1800" dirty="0" smtClean="0">
                <a:solidFill>
                  <a:schemeClr val="accent2"/>
                </a:solidFill>
              </a:rPr>
              <a:t>Why Centers of Excellence ?</a:t>
            </a:r>
          </a:p>
          <a:p>
            <a:pPr>
              <a:buFont typeface="Wingdings" panose="05000000000000000000" pitchFamily="2" charset="2"/>
              <a:buChar char="q"/>
            </a:pPr>
            <a:r>
              <a:rPr lang="en-US" sz="1800" dirty="0" smtClean="0">
                <a:solidFill>
                  <a:schemeClr val="accent2"/>
                </a:solidFill>
              </a:rPr>
              <a:t>COE Legislation</a:t>
            </a:r>
          </a:p>
          <a:p>
            <a:pPr>
              <a:buFont typeface="Wingdings" panose="05000000000000000000" pitchFamily="2" charset="2"/>
              <a:buChar char="q"/>
            </a:pPr>
            <a:r>
              <a:rPr lang="en-US" sz="1800" dirty="0" smtClean="0">
                <a:solidFill>
                  <a:schemeClr val="accent2"/>
                </a:solidFill>
              </a:rPr>
              <a:t>Selection Criteria</a:t>
            </a:r>
            <a:endParaRPr lang="en-US" sz="1800" dirty="0">
              <a:solidFill>
                <a:schemeClr val="accent2"/>
              </a:solidFill>
            </a:endParaRPr>
          </a:p>
          <a:p>
            <a:pPr>
              <a:buFont typeface="Wingdings" panose="05000000000000000000" pitchFamily="2" charset="2"/>
              <a:buChar char="q"/>
            </a:pPr>
            <a:r>
              <a:rPr lang="en-US" sz="1800" dirty="0" smtClean="0">
                <a:solidFill>
                  <a:schemeClr val="accent2"/>
                </a:solidFill>
              </a:rPr>
              <a:t>COE Teams - Geographic Distribution</a:t>
            </a:r>
          </a:p>
          <a:p>
            <a:pPr>
              <a:buFont typeface="Wingdings" panose="05000000000000000000" pitchFamily="2" charset="2"/>
              <a:buChar char="q"/>
            </a:pPr>
            <a:r>
              <a:rPr lang="en-US" sz="1800" dirty="0" smtClean="0">
                <a:solidFill>
                  <a:schemeClr val="accent2"/>
                </a:solidFill>
              </a:rPr>
              <a:t>COE Requirements</a:t>
            </a:r>
          </a:p>
          <a:p>
            <a:pPr>
              <a:buFont typeface="Wingdings" panose="05000000000000000000" pitchFamily="2" charset="2"/>
              <a:buChar char="q"/>
            </a:pPr>
            <a:r>
              <a:rPr lang="en-US" sz="1800" dirty="0" smtClean="0">
                <a:solidFill>
                  <a:schemeClr val="accent2"/>
                </a:solidFill>
              </a:rPr>
              <a:t>COE Funding </a:t>
            </a:r>
            <a:r>
              <a:rPr lang="en-US" sz="1800" dirty="0" smtClean="0">
                <a:solidFill>
                  <a:schemeClr val="accent2"/>
                </a:solidFill>
              </a:rPr>
              <a:t>Options and Levels</a:t>
            </a:r>
            <a:endParaRPr lang="en-US" sz="1800" dirty="0">
              <a:solidFill>
                <a:schemeClr val="accent2"/>
              </a:solidFill>
            </a:endParaRPr>
          </a:p>
          <a:p>
            <a:pPr>
              <a:buFont typeface="Wingdings" panose="05000000000000000000" pitchFamily="2" charset="2"/>
              <a:buChar char="q"/>
            </a:pPr>
            <a:r>
              <a:rPr lang="en-US" sz="1800" dirty="0" smtClean="0">
                <a:solidFill>
                  <a:schemeClr val="accent2"/>
                </a:solidFill>
              </a:rPr>
              <a:t>Current </a:t>
            </a:r>
            <a:r>
              <a:rPr lang="en-US" sz="1800" dirty="0" smtClean="0">
                <a:solidFill>
                  <a:schemeClr val="accent2"/>
                </a:solidFill>
              </a:rPr>
              <a:t>Activities</a:t>
            </a:r>
          </a:p>
          <a:p>
            <a:pPr>
              <a:buFont typeface="Wingdings" panose="05000000000000000000" pitchFamily="2" charset="2"/>
              <a:buChar char="q"/>
            </a:pPr>
            <a:r>
              <a:rPr lang="en-US" sz="1800" dirty="0" smtClean="0">
                <a:solidFill>
                  <a:schemeClr val="accent2"/>
                </a:solidFill>
              </a:rPr>
              <a:t>COE UAS Tasks Remaining</a:t>
            </a:r>
          </a:p>
          <a:p>
            <a:pPr>
              <a:buFont typeface="Wingdings" panose="05000000000000000000" pitchFamily="2" charset="2"/>
              <a:buChar char="q"/>
            </a:pPr>
            <a:r>
              <a:rPr lang="en-US" sz="1800" dirty="0" smtClean="0">
                <a:solidFill>
                  <a:schemeClr val="accent2"/>
                </a:solidFill>
              </a:rPr>
              <a:t>COE / COE UAS Oversight Teams and Control</a:t>
            </a:r>
          </a:p>
          <a:p>
            <a:pPr>
              <a:buFont typeface="Wingdings" panose="05000000000000000000" pitchFamily="2" charset="2"/>
              <a:buChar char="q"/>
            </a:pPr>
            <a:r>
              <a:rPr lang="en-US" sz="1800" dirty="0" smtClean="0">
                <a:solidFill>
                  <a:schemeClr val="accent2"/>
                </a:solidFill>
              </a:rPr>
              <a:t>COE UAS Schedule</a:t>
            </a:r>
          </a:p>
          <a:p>
            <a:pPr>
              <a:buFont typeface="Wingdings" panose="05000000000000000000" pitchFamily="2" charset="2"/>
              <a:buChar char="q"/>
            </a:pPr>
            <a:r>
              <a:rPr lang="en-US" sz="1800" dirty="0" smtClean="0">
                <a:solidFill>
                  <a:schemeClr val="accent2"/>
                </a:solidFill>
              </a:rPr>
              <a:t>University Members and Co-Sponsors</a:t>
            </a:r>
          </a:p>
          <a:p>
            <a:pPr marL="0" indent="0">
              <a:buNone/>
            </a:pPr>
            <a:endParaRPr lang="en-US" sz="1800" dirty="0">
              <a:solidFill>
                <a:schemeClr val="accent2"/>
              </a:solidFill>
            </a:endParaRPr>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4" name="Slide Number Placeholder 5"/>
          <p:cNvSpPr>
            <a:spLocks noGrp="1"/>
          </p:cNvSpPr>
          <p:nvPr>
            <p:ph type="sldNum" sz="quarter" idx="12"/>
          </p:nvPr>
        </p:nvSpPr>
        <p:spPr/>
        <p:txBody>
          <a:bodyPr/>
          <a:lstStyle/>
          <a:p>
            <a:fld id="{B3B1794D-CE01-4982-8A1C-98D478D9AB49}" type="slidenum">
              <a:rPr lang="en-US">
                <a:solidFill>
                  <a:srgbClr val="FFFFFF">
                    <a:lumMod val="65000"/>
                  </a:srgbClr>
                </a:solidFill>
                <a:latin typeface="Arial Narrow" panose="020B0606020202030204" pitchFamily="34" charset="0"/>
                <a:ea typeface="Adobe Gothic Std B" pitchFamily="34" charset="-128"/>
              </a:rPr>
              <a:pPr/>
              <a:t>2</a:t>
            </a:fld>
            <a:endParaRPr lang="en-US" dirty="0">
              <a:solidFill>
                <a:srgbClr val="FFFFFF">
                  <a:lumMod val="65000"/>
                </a:srgbClr>
              </a:solidFill>
              <a:latin typeface="Arial Narrow" panose="020B0606020202030204" pitchFamily="34" charset="0"/>
              <a:ea typeface="Adobe Gothic Std B" pitchFamily="34" charset="-128"/>
            </a:endParaRPr>
          </a:p>
        </p:txBody>
      </p:sp>
      <p:sp>
        <p:nvSpPr>
          <p:cNvPr id="2" name="Date Placeholder 1"/>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2994015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756" t="5653" r="22870" b="8203"/>
          <a:stretch/>
        </p:blipFill>
        <p:spPr bwMode="auto">
          <a:xfrm>
            <a:off x="4041170" y="851037"/>
            <a:ext cx="3991040" cy="5120054"/>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6" name="Footer Placeholder 5"/>
          <p:cNvSpPr>
            <a:spLocks noGrp="1"/>
          </p:cNvSpPr>
          <p:nvPr>
            <p:ph type="ftr" sz="quarter" idx="11"/>
          </p:nvPr>
        </p:nvSpPr>
        <p:spPr/>
        <p:txBody>
          <a:bodyPr/>
          <a:lstStyle/>
          <a:p>
            <a:pPr>
              <a:defRPr/>
            </a:pPr>
            <a:r>
              <a:rPr lang="en-US" smtClean="0"/>
              <a:t>FAA Center of Excellence Overview/Current Status</a:t>
            </a:r>
            <a:endParaRPr lang="en-US" dirty="0"/>
          </a:p>
        </p:txBody>
      </p:sp>
      <p:sp>
        <p:nvSpPr>
          <p:cNvPr id="7" name="Slide Number Placeholder 6"/>
          <p:cNvSpPr>
            <a:spLocks noGrp="1"/>
          </p:cNvSpPr>
          <p:nvPr>
            <p:ph type="sldNum" sz="quarter" idx="12"/>
          </p:nvPr>
        </p:nvSpPr>
        <p:spPr/>
        <p:txBody>
          <a:bodyPr/>
          <a:lstStyle/>
          <a:p>
            <a:pPr>
              <a:defRPr/>
            </a:pPr>
            <a:fld id="{3F990FD9-37CF-49FB-8E30-0EB127A76D0B}" type="slidenum">
              <a:rPr lang="en-US" smtClean="0"/>
              <a:pPr>
                <a:defRPr/>
              </a:pPr>
              <a:t>20</a:t>
            </a:fld>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829" t="5495" r="30541" b="17490"/>
          <a:stretch/>
        </p:blipFill>
        <p:spPr bwMode="auto">
          <a:xfrm rot="21417366">
            <a:off x="595313" y="850900"/>
            <a:ext cx="3364518" cy="5305425"/>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a:noFill/>
          <a:effectLst>
            <a:outerShdw blurRad="50800" dist="38100" dir="2700000" algn="tl" rotWithShape="0">
              <a:prstClr val="black">
                <a:alpha val="40000"/>
              </a:prstClr>
            </a:outerShdw>
          </a:effectLst>
        </p:spPr>
        <p:txBody>
          <a:bodyPr/>
          <a:lstStyle/>
          <a:p>
            <a:r>
              <a:rPr lang="en-US" sz="2000" dirty="0" smtClean="0">
                <a:latin typeface="Arial Black" panose="020B0A04020102020204" pitchFamily="34" charset="0"/>
              </a:rPr>
              <a:t>COE </a:t>
            </a:r>
            <a:r>
              <a:rPr lang="en-US" sz="2000" dirty="0" smtClean="0">
                <a:latin typeface="Arial Black" panose="020B0A04020102020204" pitchFamily="34" charset="0"/>
              </a:rPr>
              <a:t>Financial Roll-Up </a:t>
            </a:r>
            <a:r>
              <a:rPr lang="en-US" sz="2000" dirty="0" smtClean="0">
                <a:latin typeface="Arial Black" panose="020B0A04020102020204" pitchFamily="34" charset="0"/>
              </a:rPr>
              <a:t>Data – Reports / Reports / Reports</a:t>
            </a:r>
            <a:endParaRPr lang="en-US" sz="2000" dirty="0">
              <a:latin typeface="Arial Black" panose="020B0A04020102020204" pitchFamily="34" charset="0"/>
            </a:endParaRPr>
          </a:p>
        </p:txBody>
      </p:sp>
      <p:sp>
        <p:nvSpPr>
          <p:cNvPr id="3" name="Date Placeholder 2"/>
          <p:cNvSpPr>
            <a:spLocks noGrp="1"/>
          </p:cNvSpPr>
          <p:nvPr>
            <p:ph type="dt" sz="half" idx="10"/>
          </p:nvPr>
        </p:nvSpPr>
        <p:spPr/>
        <p:txBody>
          <a:bodyPr/>
          <a:lstStyle/>
          <a:p>
            <a:pPr>
              <a:defRPr/>
            </a:pPr>
            <a:r>
              <a:rPr lang="en-US" smtClean="0"/>
              <a:t>March 25, 2015</a:t>
            </a:r>
            <a:endParaRPr lang="en-US" dirty="0"/>
          </a:p>
        </p:txBody>
      </p:sp>
    </p:spTree>
    <p:extLst>
      <p:ext uri="{BB962C8B-B14F-4D97-AF65-F5344CB8AC3E}">
        <p14:creationId xmlns:p14="http://schemas.microsoft.com/office/powerpoint/2010/main" xmlns="" val="28915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nnis ctr flath\Desktop\COE Briefing\Logos\COE 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7837" y="4536272"/>
            <a:ext cx="2621406" cy="1085426"/>
          </a:xfrm>
          <a:prstGeom prst="rect">
            <a:avLst/>
          </a:prstGeom>
          <a:noFill/>
          <a:effectLst>
            <a:reflection blurRad="6350" stA="50000" endA="300" endPos="34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2" name="Picture 4" descr="C:\Documents and Settings\dennis ctr flath\Desktop\COE Briefing\Logos\FAA 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1947" y="1054106"/>
            <a:ext cx="1247250" cy="12270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28625" y="557560"/>
            <a:ext cx="8472488" cy="609600"/>
          </a:xfrm>
          <a:effectLst>
            <a:outerShdw blurRad="50800" dist="38100" dir="2700000" algn="tl" rotWithShape="0">
              <a:prstClr val="black">
                <a:alpha val="40000"/>
              </a:prstClr>
            </a:outerShdw>
          </a:effectLst>
        </p:spPr>
        <p:txBody>
          <a:bodyPr/>
          <a:lstStyle/>
          <a:p>
            <a:pPr algn="ctr"/>
            <a:r>
              <a:rPr lang="en-US" sz="2800" dirty="0" smtClean="0">
                <a:latin typeface="Arial Black" pitchFamily="34" charset="0"/>
              </a:rPr>
              <a:t>FAA Air Transportation</a:t>
            </a:r>
            <a:br>
              <a:rPr lang="en-US" sz="2800" dirty="0" smtClean="0">
                <a:latin typeface="Arial Black" pitchFamily="34" charset="0"/>
              </a:rPr>
            </a:br>
            <a:r>
              <a:rPr lang="en-US" sz="2800" dirty="0" smtClean="0">
                <a:latin typeface="Arial Black" pitchFamily="34" charset="0"/>
              </a:rPr>
              <a:t>Centers of Excellence</a:t>
            </a:r>
            <a:endParaRPr lang="en-US" sz="2800" dirty="0">
              <a:latin typeface="Arial Black" pitchFamily="34" charset="0"/>
            </a:endParaRPr>
          </a:p>
        </p:txBody>
      </p:sp>
      <p:sp>
        <p:nvSpPr>
          <p:cNvPr id="3" name="Content Placeholder 2"/>
          <p:cNvSpPr>
            <a:spLocks noGrp="1"/>
          </p:cNvSpPr>
          <p:nvPr>
            <p:ph idx="1"/>
          </p:nvPr>
        </p:nvSpPr>
        <p:spPr>
          <a:xfrm>
            <a:off x="1961872" y="1898760"/>
            <a:ext cx="5273336" cy="2469054"/>
          </a:xfrm>
          <a:solidFill>
            <a:schemeClr val="bg1"/>
          </a:solidFill>
          <a:ln>
            <a:solidFill>
              <a:schemeClr val="accent6">
                <a:lumMod val="75000"/>
              </a:schemeClr>
            </a:solidFill>
          </a:ln>
          <a:effectLst>
            <a:outerShdw blurRad="165100" dist="88900" dir="1800000" sx="101000" sy="101000" algn="tl" rotWithShape="0">
              <a:prstClr val="black">
                <a:alpha val="40000"/>
              </a:prstClr>
            </a:outerShdw>
          </a:effectLst>
        </p:spPr>
        <p:txBody>
          <a:bodyPr/>
          <a:lstStyle/>
          <a:p>
            <a:pPr marL="0" indent="0">
              <a:buNone/>
            </a:pPr>
            <a:r>
              <a:rPr lang="en-US" sz="1800" dirty="0" smtClean="0">
                <a:solidFill>
                  <a:schemeClr val="accent6">
                    <a:lumMod val="60000"/>
                    <a:lumOff val="40000"/>
                  </a:schemeClr>
                </a:solidFill>
                <a:latin typeface="Arial Narrow" pitchFamily="34" charset="0"/>
              </a:rPr>
              <a:t>Contact:</a:t>
            </a:r>
          </a:p>
          <a:p>
            <a:pPr marL="0" indent="0" algn="ctr">
              <a:buNone/>
            </a:pPr>
            <a:r>
              <a:rPr lang="en-US" sz="2000" dirty="0" smtClean="0"/>
              <a:t>Patricia Watts, Ph.D.</a:t>
            </a:r>
          </a:p>
          <a:p>
            <a:pPr marL="0" indent="0" algn="ctr">
              <a:buNone/>
            </a:pPr>
            <a:r>
              <a:rPr lang="en-US" sz="1400" dirty="0" smtClean="0"/>
              <a:t>National Program Director</a:t>
            </a:r>
          </a:p>
          <a:p>
            <a:pPr marL="0" indent="0" algn="ctr">
              <a:buNone/>
            </a:pPr>
            <a:r>
              <a:rPr lang="en-US" sz="1400" dirty="0" smtClean="0"/>
              <a:t>FAA William J. Hughes Technical Center, ANG-E4</a:t>
            </a:r>
          </a:p>
          <a:p>
            <a:pPr marL="0" indent="0" algn="ctr">
              <a:buNone/>
            </a:pPr>
            <a:r>
              <a:rPr lang="en-US" sz="1400" dirty="0" smtClean="0"/>
              <a:t>Atlantic City International Airport, NJ 08405</a:t>
            </a:r>
          </a:p>
          <a:p>
            <a:pPr marL="0" indent="0" algn="ctr">
              <a:buNone/>
            </a:pPr>
            <a:r>
              <a:rPr lang="en-US" sz="1400" dirty="0" smtClean="0"/>
              <a:t>Phone: (609) 485-5043</a:t>
            </a:r>
          </a:p>
          <a:p>
            <a:pPr marL="0" indent="0" algn="ctr">
              <a:buNone/>
            </a:pPr>
            <a:r>
              <a:rPr lang="en-US" sz="1600" dirty="0" smtClean="0"/>
              <a:t>Email: </a:t>
            </a:r>
            <a:r>
              <a:rPr lang="en-US" sz="1600" dirty="0" smtClean="0">
                <a:hlinkClick r:id="rId4"/>
              </a:rPr>
              <a:t>patricia.watts@faa.gov</a:t>
            </a:r>
            <a:endParaRPr lang="en-US" sz="1600" dirty="0" smtClean="0"/>
          </a:p>
          <a:p>
            <a:pPr marL="0" indent="0" algn="ctr">
              <a:buNone/>
            </a:pPr>
            <a:r>
              <a:rPr lang="en-US" sz="1600" dirty="0" smtClean="0"/>
              <a:t>Website: </a:t>
            </a:r>
            <a:r>
              <a:rPr lang="en-US" sz="1600" dirty="0" smtClean="0">
                <a:hlinkClick r:id="rId5"/>
              </a:rPr>
              <a:t>http://www.faa.gov/go/coe</a:t>
            </a:r>
            <a:endParaRPr lang="en-US" sz="1600" dirty="0" smtClean="0"/>
          </a:p>
          <a:p>
            <a:pPr marL="0" indent="0" algn="ctr">
              <a:buNone/>
            </a:pPr>
            <a:endParaRPr lang="en-US" sz="1600" dirty="0"/>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21</a:t>
            </a:fld>
            <a:endParaRPr lang="en-US" dirty="0">
              <a:solidFill>
                <a:srgbClr val="FFFFFF">
                  <a:lumMod val="65000"/>
                </a:srgbClr>
              </a:solidFill>
            </a:endParaRPr>
          </a:p>
        </p:txBody>
      </p:sp>
      <p:pic>
        <p:nvPicPr>
          <p:cNvPr id="2051" name="Picture 3" descr="C:\Documents and Settings\dennis ctr flath\Desktop\COE Briefing\Logos\DOT_logo_CM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7685" y="1052319"/>
            <a:ext cx="1194663" cy="12306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230942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2800" dirty="0" smtClean="0">
                <a:latin typeface="Arial Black" panose="020B0A04020102020204" pitchFamily="34" charset="0"/>
              </a:rPr>
              <a:t>FAA Research - Funding Vehicle Options</a:t>
            </a:r>
            <a:endParaRPr lang="en-US" sz="2800" dirty="0">
              <a:latin typeface="Arial Black" panose="020B0A04020102020204" pitchFamily="34" charset="0"/>
            </a:endParaRPr>
          </a:p>
        </p:txBody>
      </p:sp>
      <p:sp>
        <p:nvSpPr>
          <p:cNvPr id="3" name="Content Placeholder 2"/>
          <p:cNvSpPr>
            <a:spLocks noGrp="1"/>
          </p:cNvSpPr>
          <p:nvPr>
            <p:ph idx="1"/>
          </p:nvPr>
        </p:nvSpPr>
        <p:spPr>
          <a:xfrm>
            <a:off x="530812" y="1694564"/>
            <a:ext cx="8320225" cy="3205928"/>
          </a:xfrm>
        </p:spPr>
        <p:txBody>
          <a:bodyPr/>
          <a:lstStyle/>
          <a:p>
            <a:pPr>
              <a:buFont typeface="Wingdings" panose="05000000000000000000" pitchFamily="2" charset="2"/>
              <a:buChar char="§"/>
            </a:pPr>
            <a:r>
              <a:rPr lang="en-US" dirty="0"/>
              <a:t>Individual contracts, Interagency Agreements and other Agreements</a:t>
            </a:r>
          </a:p>
          <a:p>
            <a:pPr>
              <a:lnSpc>
                <a:spcPct val="150000"/>
              </a:lnSpc>
              <a:buFont typeface="Wingdings" panose="05000000000000000000" pitchFamily="2" charset="2"/>
              <a:buChar char="§"/>
            </a:pPr>
            <a:r>
              <a:rPr lang="en-US" dirty="0"/>
              <a:t>2020 Portfolio of Contracts</a:t>
            </a:r>
          </a:p>
          <a:p>
            <a:pPr>
              <a:lnSpc>
                <a:spcPct val="150000"/>
              </a:lnSpc>
              <a:buFont typeface="Wingdings" panose="05000000000000000000" pitchFamily="2" charset="2"/>
              <a:buChar char="§"/>
            </a:pPr>
            <a:r>
              <a:rPr lang="en-US" dirty="0"/>
              <a:t>Aviation Research </a:t>
            </a:r>
            <a:r>
              <a:rPr lang="en-US" dirty="0" smtClean="0"/>
              <a:t>Grants</a:t>
            </a:r>
          </a:p>
          <a:p>
            <a:pPr>
              <a:lnSpc>
                <a:spcPct val="150000"/>
              </a:lnSpc>
              <a:buFont typeface="Wingdings" panose="05000000000000000000" pitchFamily="2" charset="2"/>
              <a:buChar char="§"/>
            </a:pPr>
            <a:r>
              <a:rPr lang="en-US" dirty="0" smtClean="0"/>
              <a:t>Centers </a:t>
            </a:r>
            <a:r>
              <a:rPr lang="en-US" dirty="0"/>
              <a:t>of Excellence (COE</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3</a:t>
            </a:fld>
            <a:endParaRPr lang="en-US" dirty="0">
              <a:solidFill>
                <a:srgbClr val="FFFFFF">
                  <a:lumMod val="65000"/>
                </a:srgbClr>
              </a:solidFill>
            </a:endParaRPr>
          </a:p>
        </p:txBody>
      </p:sp>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152848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3200" dirty="0" smtClean="0">
                <a:latin typeface="Arial Black" panose="020B0A04020102020204" pitchFamily="34" charset="0"/>
              </a:rPr>
              <a:t>Grants Legislation</a:t>
            </a:r>
            <a:endParaRPr lang="en-US" sz="3200" dirty="0">
              <a:latin typeface="Arial Black" panose="020B0A04020102020204" pitchFamily="34" charset="0"/>
            </a:endParaRPr>
          </a:p>
        </p:txBody>
      </p:sp>
      <p:sp>
        <p:nvSpPr>
          <p:cNvPr id="3" name="Content Placeholder 2"/>
          <p:cNvSpPr>
            <a:spLocks noGrp="1"/>
          </p:cNvSpPr>
          <p:nvPr>
            <p:ph idx="1"/>
          </p:nvPr>
        </p:nvSpPr>
        <p:spPr>
          <a:xfrm>
            <a:off x="538163" y="1366097"/>
            <a:ext cx="8390684" cy="4483374"/>
          </a:xfrm>
        </p:spPr>
        <p:txBody>
          <a:bodyPr/>
          <a:lstStyle/>
          <a:p>
            <a:pPr>
              <a:buFont typeface="Wingdings" panose="05000000000000000000" pitchFamily="2" charset="2"/>
              <a:buChar char="§"/>
              <a:defRPr/>
            </a:pPr>
            <a:r>
              <a:rPr lang="en-US" sz="2000" dirty="0">
                <a:latin typeface="Arial Black" panose="020B0A04020102020204" pitchFamily="34" charset="0"/>
              </a:rPr>
              <a:t>DOT:</a:t>
            </a:r>
            <a:r>
              <a:rPr lang="en-US" sz="2000" dirty="0"/>
              <a:t>  92 Grants </a:t>
            </a:r>
            <a:r>
              <a:rPr lang="en-US" sz="2000" dirty="0" smtClean="0"/>
              <a:t>Programs			 </a:t>
            </a:r>
            <a:r>
              <a:rPr lang="en-US" sz="2000" dirty="0"/>
              <a:t>~  </a:t>
            </a:r>
            <a:r>
              <a:rPr lang="en-US" sz="2000" dirty="0" smtClean="0"/>
              <a:t>$80B / annually</a:t>
            </a:r>
            <a:endParaRPr lang="en-US" sz="2000" dirty="0"/>
          </a:p>
          <a:p>
            <a:pPr marL="0" indent="0" defTabSz="346075">
              <a:buNone/>
              <a:defRPr/>
            </a:pPr>
            <a:r>
              <a:rPr lang="en-US" sz="1400" dirty="0" smtClean="0"/>
              <a:t>	  </a:t>
            </a:r>
            <a:r>
              <a:rPr lang="en-US" sz="1800" dirty="0" smtClean="0"/>
              <a:t>2 </a:t>
            </a:r>
            <a:r>
              <a:rPr lang="en-US" sz="1800" dirty="0"/>
              <a:t>Centers Programs   </a:t>
            </a:r>
          </a:p>
          <a:p>
            <a:pPr lvl="1">
              <a:buFont typeface="Arial" panose="020B0604020202020204" pitchFamily="34" charset="0"/>
              <a:buChar char="‒"/>
              <a:defRPr/>
            </a:pPr>
            <a:r>
              <a:rPr lang="en-US" sz="1800" dirty="0"/>
              <a:t>UTCs</a:t>
            </a:r>
          </a:p>
          <a:p>
            <a:pPr lvl="1">
              <a:buFont typeface="Arial" panose="020B0604020202020204" pitchFamily="34" charset="0"/>
              <a:buChar char="‒"/>
              <a:defRPr/>
            </a:pPr>
            <a:r>
              <a:rPr lang="en-US" sz="1800" dirty="0" smtClean="0"/>
              <a:t>COEs</a:t>
            </a:r>
          </a:p>
          <a:p>
            <a:pPr lvl="1">
              <a:buFont typeface="Arial" panose="020B0604020202020204" pitchFamily="34" charset="0"/>
              <a:buChar char="‒"/>
              <a:defRPr/>
            </a:pPr>
            <a:endParaRPr lang="en-US" sz="1800" dirty="0"/>
          </a:p>
          <a:p>
            <a:pPr>
              <a:buFont typeface="Wingdings" panose="05000000000000000000" pitchFamily="2" charset="2"/>
              <a:buChar char="§"/>
              <a:defRPr/>
            </a:pPr>
            <a:r>
              <a:rPr lang="en-US" sz="2000" dirty="0">
                <a:latin typeface="Arial Black" panose="020B0A04020102020204" pitchFamily="34" charset="0"/>
              </a:rPr>
              <a:t>FAA:</a:t>
            </a:r>
            <a:r>
              <a:rPr lang="en-US" sz="2000" dirty="0"/>
              <a:t>  </a:t>
            </a:r>
            <a:r>
              <a:rPr lang="en-US" sz="2000" dirty="0" smtClean="0"/>
              <a:t>Legislative </a:t>
            </a:r>
            <a:r>
              <a:rPr lang="en-US" sz="2000" dirty="0"/>
              <a:t>Grant Authorities</a:t>
            </a:r>
          </a:p>
          <a:p>
            <a:pPr marL="457200" lvl="1" indent="0">
              <a:buNone/>
              <a:defRPr/>
            </a:pPr>
            <a:r>
              <a:rPr lang="en-US" sz="1800" b="1" dirty="0" smtClean="0"/>
              <a:t>1.  AIP</a:t>
            </a:r>
            <a:endParaRPr lang="en-US" sz="1800" b="1" dirty="0"/>
          </a:p>
          <a:p>
            <a:pPr marL="457200" lvl="1" indent="0">
              <a:buNone/>
              <a:defRPr/>
            </a:pPr>
            <a:r>
              <a:rPr lang="en-US" sz="1800" dirty="0" smtClean="0"/>
              <a:t>2.  Airway </a:t>
            </a:r>
            <a:r>
              <a:rPr lang="en-US" sz="1800" dirty="0"/>
              <a:t>Science</a:t>
            </a:r>
          </a:p>
          <a:p>
            <a:pPr marL="457200" lvl="1" indent="0">
              <a:buNone/>
              <a:defRPr/>
            </a:pPr>
            <a:r>
              <a:rPr lang="en-US" sz="1800" b="1" dirty="0" smtClean="0"/>
              <a:t>3.  Aviation </a:t>
            </a:r>
            <a:r>
              <a:rPr lang="en-US" sz="1800" b="1" dirty="0"/>
              <a:t>Research</a:t>
            </a:r>
          </a:p>
          <a:p>
            <a:pPr marL="457200" lvl="1" indent="0">
              <a:buNone/>
              <a:defRPr/>
            </a:pPr>
            <a:r>
              <a:rPr lang="en-US" sz="1800" b="1" dirty="0" smtClean="0"/>
              <a:t>4. COE / </a:t>
            </a:r>
            <a:r>
              <a:rPr lang="en-US" sz="1800" b="1" dirty="0"/>
              <a:t>P.L. 101-508                                   ~$500M / </a:t>
            </a:r>
            <a:r>
              <a:rPr lang="en-US" sz="1800" b="1" dirty="0" smtClean="0"/>
              <a:t>LOE      </a:t>
            </a:r>
          </a:p>
          <a:p>
            <a:pPr marL="457200" lvl="1" indent="0">
              <a:buNone/>
              <a:defRPr/>
            </a:pPr>
            <a:r>
              <a:rPr lang="en-US" sz="1800" dirty="0" smtClean="0"/>
              <a:t>     Establish  on </a:t>
            </a:r>
            <a:r>
              <a:rPr lang="en-US" sz="1800" dirty="0"/>
              <a:t>behalf of </a:t>
            </a:r>
            <a:r>
              <a:rPr lang="en-US" sz="1800" dirty="0" smtClean="0"/>
              <a:t>AOA.  Enacted </a:t>
            </a:r>
            <a:r>
              <a:rPr lang="en-US" sz="1800" dirty="0"/>
              <a:t>to enhance FAA’s access to resources and research facilities available at colleges, universities, and other non-profit research institutions, </a:t>
            </a:r>
            <a:r>
              <a:rPr lang="en-US" sz="1800" dirty="0" smtClean="0"/>
              <a:t>train and educate future professionals. </a:t>
            </a:r>
            <a:endParaRPr lang="en-US" sz="1800" dirty="0"/>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4</a:t>
            </a:fld>
            <a:endParaRPr lang="en-US" dirty="0">
              <a:solidFill>
                <a:srgbClr val="FFFFFF">
                  <a:lumMod val="65000"/>
                </a:srgbClr>
              </a:solidFill>
            </a:endParaRPr>
          </a:p>
        </p:txBody>
      </p:sp>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305397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3200" dirty="0" smtClean="0">
                <a:latin typeface="Arial Black" panose="020B0A04020102020204" pitchFamily="34" charset="0"/>
              </a:rPr>
              <a:t>Why Centers of Excellence ?</a:t>
            </a:r>
            <a:endParaRPr lang="en-US" sz="3200" dirty="0">
              <a:latin typeface="Arial Black" panose="020B0A04020102020204" pitchFamily="34" charset="0"/>
            </a:endParaRPr>
          </a:p>
        </p:txBody>
      </p:sp>
      <p:sp>
        <p:nvSpPr>
          <p:cNvPr id="3" name="Content Placeholder 2"/>
          <p:cNvSpPr>
            <a:spLocks noGrp="1"/>
          </p:cNvSpPr>
          <p:nvPr>
            <p:ph idx="1"/>
          </p:nvPr>
        </p:nvSpPr>
        <p:spPr>
          <a:xfrm>
            <a:off x="538163" y="1002098"/>
            <a:ext cx="8050213" cy="4937063"/>
          </a:xfrm>
        </p:spPr>
        <p:txBody>
          <a:bodyPr/>
          <a:lstStyle/>
          <a:p>
            <a:pPr>
              <a:buFont typeface="Arial" charset="0"/>
              <a:buChar char="•"/>
              <a:defRPr/>
            </a:pPr>
            <a:endParaRPr lang="en-US" sz="1900" b="0" i="1" u="sng" dirty="0" smtClean="0"/>
          </a:p>
          <a:p>
            <a:pPr marL="0" indent="0">
              <a:buNone/>
              <a:defRPr/>
            </a:pPr>
            <a:endParaRPr lang="en-US" sz="1900" b="0" i="1" u="sng" dirty="0"/>
          </a:p>
          <a:p>
            <a:pPr>
              <a:buFont typeface="Arial" charset="0"/>
              <a:buChar char="•"/>
              <a:defRPr/>
            </a:pPr>
            <a:r>
              <a:rPr lang="en-US" sz="1900" u="sng" dirty="0" smtClean="0"/>
              <a:t>Standard </a:t>
            </a:r>
            <a:r>
              <a:rPr lang="en-US" sz="1900" u="sng" dirty="0"/>
              <a:t>COE competitive process</a:t>
            </a:r>
            <a:r>
              <a:rPr lang="en-US" sz="1900" dirty="0"/>
              <a:t> </a:t>
            </a:r>
            <a:r>
              <a:rPr lang="en-US" sz="1900" b="0" dirty="0" smtClean="0"/>
              <a:t>enables </a:t>
            </a:r>
            <a:r>
              <a:rPr lang="en-US" sz="1900" b="0" dirty="0"/>
              <a:t>AOA selection to </a:t>
            </a:r>
            <a:r>
              <a:rPr lang="en-US" sz="1900" u="sng" dirty="0"/>
              <a:t>comply with Congressional intent </a:t>
            </a:r>
            <a:r>
              <a:rPr lang="en-US" sz="1900" b="0" dirty="0"/>
              <a:t>to establish </a:t>
            </a:r>
            <a:r>
              <a:rPr lang="en-US" sz="1900" b="0" dirty="0" smtClean="0"/>
              <a:t>FAA COEs to </a:t>
            </a:r>
            <a:r>
              <a:rPr lang="en-US" sz="1900" u="sng" dirty="0"/>
              <a:t>conduct world-class, research, education and training with other</a:t>
            </a:r>
            <a:r>
              <a:rPr lang="en-US" sz="1900" b="0" u="sng" dirty="0"/>
              <a:t> </a:t>
            </a:r>
            <a:r>
              <a:rPr lang="en-US" sz="1900" b="0" dirty="0"/>
              <a:t>public and private entities </a:t>
            </a:r>
            <a:r>
              <a:rPr lang="en-US" sz="1900" u="sng" dirty="0"/>
              <a:t>over the next decade</a:t>
            </a:r>
          </a:p>
          <a:p>
            <a:pPr>
              <a:buFont typeface="Arial" charset="0"/>
              <a:buChar char="•"/>
              <a:defRPr/>
            </a:pPr>
            <a:endParaRPr lang="en-US" sz="1900" b="0" dirty="0"/>
          </a:p>
          <a:p>
            <a:pPr>
              <a:buFont typeface="Arial" charset="0"/>
              <a:buChar char="•"/>
              <a:defRPr/>
            </a:pPr>
            <a:r>
              <a:rPr lang="en-US" sz="1900" b="0" u="sng" dirty="0" smtClean="0"/>
              <a:t>A </a:t>
            </a:r>
            <a:r>
              <a:rPr lang="en-US" sz="1900" u="sng" dirty="0" smtClean="0"/>
              <a:t>proven business model which engages </a:t>
            </a:r>
            <a:r>
              <a:rPr lang="en-US" sz="1900" u="sng" dirty="0"/>
              <a:t>industry, </a:t>
            </a:r>
            <a:r>
              <a:rPr lang="en-US" sz="1900" u="sng" dirty="0" smtClean="0"/>
              <a:t>generates </a:t>
            </a:r>
            <a:r>
              <a:rPr lang="en-US" sz="1900" u="sng" dirty="0"/>
              <a:t>matching contributions, </a:t>
            </a:r>
            <a:r>
              <a:rPr lang="en-US" sz="1900" u="sng" dirty="0" smtClean="0"/>
              <a:t>provides a framework for coordinated </a:t>
            </a:r>
            <a:r>
              <a:rPr lang="en-US" sz="1900" u="sng" dirty="0" smtClean="0"/>
              <a:t>effort </a:t>
            </a:r>
            <a:r>
              <a:rPr lang="en-US" sz="1900" b="0" dirty="0"/>
              <a:t>within a trusted </a:t>
            </a:r>
            <a:r>
              <a:rPr lang="en-US" sz="1900" b="0" dirty="0" smtClean="0"/>
              <a:t>and flexible </a:t>
            </a:r>
            <a:r>
              <a:rPr lang="en-US" sz="1900" b="0" dirty="0"/>
              <a:t>structure</a:t>
            </a:r>
          </a:p>
          <a:p>
            <a:pPr>
              <a:buFont typeface="Arial" charset="0"/>
              <a:buChar char="•"/>
              <a:defRPr/>
            </a:pPr>
            <a:endParaRPr lang="en-US" sz="1900" b="0" dirty="0"/>
          </a:p>
          <a:p>
            <a:pPr>
              <a:buFont typeface="Arial" charset="0"/>
              <a:buChar char="•"/>
              <a:defRPr/>
            </a:pPr>
            <a:r>
              <a:rPr lang="en-US" sz="1900" b="0" u="sng" dirty="0" smtClean="0"/>
              <a:t>Enables </a:t>
            </a:r>
            <a:r>
              <a:rPr lang="en-US" sz="1900" u="sng" dirty="0" smtClean="0"/>
              <a:t>research </a:t>
            </a:r>
            <a:r>
              <a:rPr lang="en-US" sz="1900" u="sng" dirty="0"/>
              <a:t>within a collaborative network of the best and brightest </a:t>
            </a:r>
            <a:r>
              <a:rPr lang="en-US" sz="1900" b="0" dirty="0" smtClean="0"/>
              <a:t>subject-matter-experts </a:t>
            </a:r>
            <a:r>
              <a:rPr lang="en-US" sz="1900" b="0" dirty="0"/>
              <a:t>and scientists throughout the U.S. and </a:t>
            </a:r>
            <a:r>
              <a:rPr lang="en-US" sz="1900" b="0" dirty="0" smtClean="0"/>
              <a:t>abroad</a:t>
            </a:r>
          </a:p>
          <a:p>
            <a:pPr>
              <a:buFont typeface="Arial" charset="0"/>
              <a:buChar char="•"/>
              <a:defRPr/>
            </a:pPr>
            <a:endParaRPr lang="en-US" sz="1900" b="0" i="1" dirty="0" smtClean="0"/>
          </a:p>
          <a:p>
            <a:pPr lvl="1">
              <a:buFont typeface="Wingdings" panose="05000000000000000000" pitchFamily="2" charset="2"/>
              <a:buChar char="§"/>
            </a:pPr>
            <a:endParaRPr lang="en-US" dirty="0"/>
          </a:p>
        </p:txBody>
      </p:sp>
      <p:sp>
        <p:nvSpPr>
          <p:cNvPr id="5" name="Footer Placeholder 4"/>
          <p:cNvSpPr>
            <a:spLocks noGrp="1"/>
          </p:cNvSpPr>
          <p:nvPr>
            <p:ph type="ftr" sz="quarter" idx="11"/>
          </p:nvPr>
        </p:nvSpPr>
        <p:spPr/>
        <p:txBody>
          <a:bodyPr/>
          <a:lstStyle/>
          <a:p>
            <a:r>
              <a:rPr lang="en-US" smtClean="0">
                <a:solidFill>
                  <a:srgbClr val="FFFFFF">
                    <a:lumMod val="75000"/>
                  </a:srgbClr>
                </a:solidFill>
                <a:latin typeface="Arial Narrow" pitchFamily="34" charset="0"/>
              </a:rPr>
              <a:t>FAA Center of Excellence Overview/Current Status</a:t>
            </a:r>
            <a:endParaRPr lang="en-US" dirty="0">
              <a:solidFill>
                <a:srgbClr val="FFFFFF">
                  <a:lumMod val="75000"/>
                </a:srgbClr>
              </a:solidFill>
              <a:latin typeface="Arial Narrow" pitchFamily="34" charset="0"/>
            </a:endParaRPr>
          </a:p>
        </p:txBody>
      </p:sp>
      <p:sp>
        <p:nvSpPr>
          <p:cNvPr id="6" name="Slide Number Placeholder 5"/>
          <p:cNvSpPr>
            <a:spLocks noGrp="1"/>
          </p:cNvSpPr>
          <p:nvPr>
            <p:ph type="sldNum" sz="quarter" idx="12"/>
          </p:nvPr>
        </p:nvSpPr>
        <p:spPr/>
        <p:txBody>
          <a:bodyPr/>
          <a:lstStyle/>
          <a:p>
            <a:fld id="{78D3ABA1-EA94-43C0-B992-7CBCC31144F1}" type="slidenum">
              <a:rPr lang="en-US" smtClean="0">
                <a:solidFill>
                  <a:srgbClr val="FFFFFF">
                    <a:lumMod val="65000"/>
                  </a:srgbClr>
                </a:solidFill>
              </a:rPr>
              <a:pPr/>
              <a:t>5</a:t>
            </a:fld>
            <a:endParaRPr lang="en-US" dirty="0">
              <a:solidFill>
                <a:srgbClr val="FFFFFF">
                  <a:lumMod val="65000"/>
                </a:srgbClr>
              </a:solidFill>
            </a:endParaRPr>
          </a:p>
        </p:txBody>
      </p:sp>
      <p:sp>
        <p:nvSpPr>
          <p:cNvPr id="7" name="Date Placeholder 6"/>
          <p:cNvSpPr>
            <a:spLocks noGrp="1"/>
          </p:cNvSpPr>
          <p:nvPr>
            <p:ph type="dt" sz="half" idx="10"/>
          </p:nvPr>
        </p:nvSpPr>
        <p:spPr/>
        <p:txBody>
          <a:bodyPr/>
          <a:lstStyle/>
          <a:p>
            <a:r>
              <a:rPr lang="en-US" smtClean="0">
                <a:solidFill>
                  <a:srgbClr val="FFFFFF">
                    <a:lumMod val="75000"/>
                  </a:srgbClr>
                </a:solidFill>
              </a:rPr>
              <a:t>March 25, 2015</a:t>
            </a:r>
            <a:endParaRPr lang="en-US" dirty="0">
              <a:solidFill>
                <a:srgbClr val="FFFFFF">
                  <a:lumMod val="75000"/>
                </a:srgbClr>
              </a:solidFill>
            </a:endParaRPr>
          </a:p>
        </p:txBody>
      </p:sp>
    </p:spTree>
    <p:extLst>
      <p:ext uri="{BB962C8B-B14F-4D97-AF65-F5344CB8AC3E}">
        <p14:creationId xmlns:p14="http://schemas.microsoft.com/office/powerpoint/2010/main" xmlns="" val="73933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8163" y="3452813"/>
            <a:ext cx="8188325" cy="2344737"/>
          </a:xfrm>
          <a:prstGeom prst="roundRect">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a:solidFill>
                <a:srgbClr val="000000"/>
              </a:solidFill>
            </a:endParaRPr>
          </a:p>
        </p:txBody>
      </p:sp>
      <p:sp>
        <p:nvSpPr>
          <p:cNvPr id="28675"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r>
              <a:rPr lang="en-US" sz="2800" dirty="0" smtClean="0">
                <a:latin typeface="Arial Black" pitchFamily="34" charset="0"/>
              </a:rPr>
              <a:t>COE Legislative Authority – P.L. 101-508</a:t>
            </a:r>
          </a:p>
        </p:txBody>
      </p:sp>
      <p:sp>
        <p:nvSpPr>
          <p:cNvPr id="28676" name="Content Placeholder 2"/>
          <p:cNvSpPr>
            <a:spLocks noGrp="1"/>
          </p:cNvSpPr>
          <p:nvPr>
            <p:ph idx="1"/>
          </p:nvPr>
        </p:nvSpPr>
        <p:spPr>
          <a:xfrm>
            <a:off x="654050" y="3497263"/>
            <a:ext cx="7975600" cy="2370137"/>
          </a:xfrm>
        </p:spPr>
        <p:txBody>
          <a:bodyPr/>
          <a:lstStyle/>
          <a:p>
            <a:pPr marL="0" indent="0" eaLnBrk="1" hangingPunct="1">
              <a:buFontTx/>
              <a:buNone/>
            </a:pPr>
            <a:r>
              <a:rPr lang="en-US" sz="1800" i="1" smtClean="0">
                <a:solidFill>
                  <a:schemeClr val="tx2"/>
                </a:solidFill>
                <a:latin typeface="Bodoni MT Condensed" pitchFamily="18" charset="0"/>
              </a:rPr>
              <a:t>“The Administrator may make grants to one or more colleges or universities to establish and operate several regional centers of air transportation excellence, whose locations shall be geographically equitable.  The responsibilities of each regional center </a:t>
            </a:r>
            <a:r>
              <a:rPr lang="en-US" sz="1800" i="1" u="sng" smtClean="0">
                <a:solidFill>
                  <a:schemeClr val="tx2"/>
                </a:solidFill>
                <a:latin typeface="Bodoni MT Condensed" pitchFamily="18" charset="0"/>
              </a:rPr>
              <a:t>shall include, but not be limited to,</a:t>
            </a:r>
            <a:r>
              <a:rPr lang="en-US" sz="1800" i="1" smtClean="0">
                <a:solidFill>
                  <a:schemeClr val="tx2"/>
                </a:solidFill>
                <a:latin typeface="Bodoni MT Condensed" pitchFamily="18" charset="0"/>
              </a:rPr>
              <a:t> the conduct of research concerning airspace and airport planning and design, the air transportation environment, aviation safety and security, the </a:t>
            </a:r>
            <a:r>
              <a:rPr lang="en-US" sz="1800" i="1" u="sng" smtClean="0">
                <a:solidFill>
                  <a:schemeClr val="tx2"/>
                </a:solidFill>
                <a:latin typeface="Bodoni MT Condensed" pitchFamily="18" charset="0"/>
              </a:rPr>
              <a:t>supply of trained air transportation personnel including pilots and mechanics, and other aviation issues pertinent to developing and maintaining a safe and efficient air transportation system</a:t>
            </a:r>
            <a:r>
              <a:rPr lang="en-US" sz="1800" i="1" smtClean="0">
                <a:solidFill>
                  <a:schemeClr val="tx2"/>
                </a:solidFill>
                <a:latin typeface="Bodoni MT Condensed" pitchFamily="18" charset="0"/>
              </a:rPr>
              <a:t>.…each </a:t>
            </a:r>
            <a:r>
              <a:rPr lang="en-US" sz="1800" i="1" u="sng" smtClean="0">
                <a:solidFill>
                  <a:schemeClr val="tx2"/>
                </a:solidFill>
                <a:latin typeface="Bodoni MT Condensed" pitchFamily="18" charset="0"/>
              </a:rPr>
              <a:t>center may make contracts with nonprofit research organizations and other appropriate persons</a:t>
            </a:r>
            <a:r>
              <a:rPr lang="en-US" sz="1800" i="1" smtClean="0">
                <a:solidFill>
                  <a:schemeClr val="tx2"/>
                </a:solidFill>
                <a:latin typeface="Bodoni MT Condensed" pitchFamily="18" charset="0"/>
              </a:rPr>
              <a:t>….”</a:t>
            </a:r>
            <a:endParaRPr lang="en-US" sz="1800" smtClean="0">
              <a:solidFill>
                <a:schemeClr val="tx2"/>
              </a:solidFill>
              <a:latin typeface="Bodoni MT Condensed" pitchFamily="18" charset="0"/>
            </a:endParaRPr>
          </a:p>
          <a:p>
            <a:pPr marL="0" indent="0" eaLnBrk="1" hangingPunct="1">
              <a:buFontTx/>
              <a:buNone/>
            </a:pPr>
            <a:endParaRPr lang="en-US" sz="1800" smtClean="0">
              <a:latin typeface="Bodoni MT Condensed" pitchFamily="18" charset="0"/>
            </a:endParaRPr>
          </a:p>
        </p:txBody>
      </p:sp>
      <p:sp>
        <p:nvSpPr>
          <p:cNvPr id="28677" name="Slide Number Placeholder 3"/>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AA1B0923-42B3-4D1E-98FD-57D46481C00B}" type="slidenum">
              <a:rPr lang="en-US" sz="1400" smtClean="0">
                <a:solidFill>
                  <a:srgbClr val="A6A6A6"/>
                </a:solidFill>
                <a:latin typeface="Times New Roman" pitchFamily="18" charset="0"/>
              </a:rPr>
              <a:pPr eaLnBrk="1" hangingPunct="1"/>
              <a:t>6</a:t>
            </a:fld>
            <a:endParaRPr lang="en-US" sz="1400" dirty="0" smtClean="0">
              <a:solidFill>
                <a:srgbClr val="A6A6A6"/>
              </a:solidFill>
              <a:latin typeface="Times New Roman" pitchFamily="18" charset="0"/>
            </a:endParaRPr>
          </a:p>
        </p:txBody>
      </p:sp>
      <p:sp>
        <p:nvSpPr>
          <p:cNvPr id="28678" name="Text Box 4"/>
          <p:cNvSpPr txBox="1">
            <a:spLocks noChangeArrowheads="1"/>
          </p:cNvSpPr>
          <p:nvPr/>
        </p:nvSpPr>
        <p:spPr bwMode="auto">
          <a:xfrm>
            <a:off x="4446588" y="1460500"/>
            <a:ext cx="3554412" cy="1666875"/>
          </a:xfrm>
          <a:prstGeom prst="rect">
            <a:avLst/>
          </a:prstGeom>
          <a:noFill/>
          <a:ln w="19050">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a:lnSpc>
                <a:spcPct val="90000"/>
              </a:lnSpc>
              <a:spcBef>
                <a:spcPct val="20000"/>
              </a:spcBef>
              <a:buClr>
                <a:srgbClr val="333399"/>
              </a:buClr>
              <a:buSzPct val="75000"/>
              <a:buFont typeface="Wingdings" pitchFamily="2" charset="2"/>
              <a:buNone/>
            </a:pPr>
            <a:r>
              <a:rPr lang="en-US" sz="1600" b="1">
                <a:solidFill>
                  <a:srgbClr val="333399"/>
                </a:solidFill>
                <a:latin typeface="Arial Black" pitchFamily="34" charset="0"/>
              </a:rPr>
              <a:t>Omnibus Budget</a:t>
            </a:r>
          </a:p>
          <a:p>
            <a:pPr algn="ctr">
              <a:lnSpc>
                <a:spcPct val="90000"/>
              </a:lnSpc>
              <a:spcBef>
                <a:spcPct val="20000"/>
              </a:spcBef>
              <a:buClr>
                <a:srgbClr val="333399"/>
              </a:buClr>
              <a:buSzPct val="75000"/>
              <a:buFont typeface="Wingdings" pitchFamily="2" charset="2"/>
              <a:buNone/>
            </a:pPr>
            <a:r>
              <a:rPr lang="en-US" sz="1600" b="1">
                <a:solidFill>
                  <a:srgbClr val="333399"/>
                </a:solidFill>
                <a:latin typeface="Arial Black" pitchFamily="34" charset="0"/>
              </a:rPr>
              <a:t>Reconciliation Act of 1990</a:t>
            </a:r>
          </a:p>
          <a:p>
            <a:pPr algn="ctr">
              <a:lnSpc>
                <a:spcPct val="90000"/>
              </a:lnSpc>
              <a:spcBef>
                <a:spcPct val="20000"/>
              </a:spcBef>
              <a:buClr>
                <a:srgbClr val="333399"/>
              </a:buClr>
              <a:buSzPct val="75000"/>
              <a:buFont typeface="Wingdings" pitchFamily="2" charset="2"/>
              <a:buNone/>
            </a:pPr>
            <a:r>
              <a:rPr lang="en-US" sz="1600" b="1" u="sng">
                <a:solidFill>
                  <a:srgbClr val="000000"/>
                </a:solidFill>
                <a:latin typeface="Arial Black" pitchFamily="34" charset="0"/>
              </a:rPr>
              <a:t>Public Law 101-508</a:t>
            </a:r>
          </a:p>
          <a:p>
            <a:pPr algn="ctr">
              <a:lnSpc>
                <a:spcPct val="90000"/>
              </a:lnSpc>
              <a:spcBef>
                <a:spcPct val="20000"/>
              </a:spcBef>
              <a:buClr>
                <a:srgbClr val="333399"/>
              </a:buClr>
              <a:buSzPct val="75000"/>
              <a:buFont typeface="Wingdings" pitchFamily="2" charset="2"/>
              <a:buNone/>
            </a:pPr>
            <a:endParaRPr lang="en-US" sz="1600" b="1" u="sng">
              <a:solidFill>
                <a:srgbClr val="000000"/>
              </a:solidFill>
              <a:latin typeface="Arial Black" pitchFamily="34" charset="0"/>
            </a:endParaRPr>
          </a:p>
          <a:p>
            <a:pPr algn="ctr">
              <a:lnSpc>
                <a:spcPct val="90000"/>
              </a:lnSpc>
              <a:spcBef>
                <a:spcPct val="20000"/>
              </a:spcBef>
              <a:buClr>
                <a:srgbClr val="333399"/>
              </a:buClr>
              <a:buSzPct val="75000"/>
              <a:buFont typeface="Wingdings" pitchFamily="2" charset="2"/>
              <a:buNone/>
            </a:pPr>
            <a:r>
              <a:rPr lang="en-US" sz="1600" b="1">
                <a:solidFill>
                  <a:srgbClr val="333399"/>
                </a:solidFill>
                <a:latin typeface="Arial Narrow" pitchFamily="34" charset="0"/>
              </a:rPr>
              <a:t>Title IX – Aviation Safety</a:t>
            </a:r>
          </a:p>
          <a:p>
            <a:pPr algn="ctr">
              <a:lnSpc>
                <a:spcPct val="90000"/>
              </a:lnSpc>
              <a:spcBef>
                <a:spcPct val="20000"/>
              </a:spcBef>
              <a:buClr>
                <a:srgbClr val="333399"/>
              </a:buClr>
              <a:buSzPct val="75000"/>
              <a:buFont typeface="Wingdings" pitchFamily="2" charset="2"/>
              <a:buNone/>
            </a:pPr>
            <a:r>
              <a:rPr lang="en-US" sz="1600" b="1">
                <a:solidFill>
                  <a:srgbClr val="333399"/>
                </a:solidFill>
                <a:latin typeface="Arial Narrow" pitchFamily="34" charset="0"/>
              </a:rPr>
              <a:t>and Capacity Expansion Act</a:t>
            </a:r>
          </a:p>
        </p:txBody>
      </p:sp>
      <p:pic>
        <p:nvPicPr>
          <p:cNvPr id="1026" name="Picture 2" descr="C:\Documents and Settings\dennis ctr flath\My Documents\My Pictures\USCapitol-2jpg.jpg"/>
          <p:cNvPicPr>
            <a:picLocks noChangeAspect="1" noChangeArrowheads="1"/>
          </p:cNvPicPr>
          <p:nvPr/>
        </p:nvPicPr>
        <p:blipFill>
          <a:blip r:embed="rId2" cstate="print"/>
          <a:srcRect/>
          <a:stretch>
            <a:fillRect/>
          </a:stretch>
        </p:blipFill>
        <p:spPr bwMode="auto">
          <a:xfrm>
            <a:off x="938213" y="1023938"/>
            <a:ext cx="3340100" cy="2236787"/>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8681" name="Footer Placeholder 8"/>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sz="1000" smtClean="0">
                <a:solidFill>
                  <a:srgbClr val="BFBFBF"/>
                </a:solidFill>
                <a:latin typeface="Arial Narrow" pitchFamily="34" charset="0"/>
              </a:rPr>
              <a:t>FAA Center of Excellence Overview/Current Status</a:t>
            </a:r>
            <a:endParaRPr lang="en-US" sz="1000">
              <a:solidFill>
                <a:srgbClr val="BFBFBF"/>
              </a:solidFill>
              <a:latin typeface="Arial Narrow" pitchFamily="34" charset="0"/>
            </a:endParaRPr>
          </a:p>
        </p:txBody>
      </p:sp>
      <p:sp>
        <p:nvSpPr>
          <p:cNvPr id="2" name="Date Placeholder 1"/>
          <p:cNvSpPr>
            <a:spLocks noGrp="1"/>
          </p:cNvSpPr>
          <p:nvPr>
            <p:ph type="dt" sz="half" idx="10"/>
          </p:nvPr>
        </p:nvSpPr>
        <p:spPr/>
        <p:txBody>
          <a:bodyPr/>
          <a:lstStyle/>
          <a:p>
            <a:pPr>
              <a:defRPr/>
            </a:pPr>
            <a:r>
              <a:rPr lang="en-US" smtClean="0"/>
              <a:t>March 25, 2015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38163" y="949325"/>
            <a:ext cx="8153400" cy="4900613"/>
          </a:xfrm>
          <a:prstGeom prst="rect">
            <a:avLst/>
          </a:prstGeom>
          <a:solidFill>
            <a:schemeClr val="bg1"/>
          </a:solidFill>
          <a:ln w="9525" cap="flat" cmpd="sng" algn="ctr">
            <a:solidFill>
              <a:schemeClr val="tx1"/>
            </a:solidFill>
            <a:prstDash val="solid"/>
            <a:round/>
            <a:headEnd type="none" w="med" len="med"/>
            <a:tailEnd type="none" w="med" len="med"/>
          </a:ln>
          <a:effectLst>
            <a:outerShdw blurRad="38100" dist="88900" dir="2700000" algn="ctr" rotWithShape="0">
              <a:schemeClr val="bg2">
                <a:alpha val="48000"/>
              </a:schemeClr>
            </a:outerShdw>
          </a:effectLst>
          <a:extLst/>
        </p:spPr>
        <p:txBody>
          <a:bodyPr>
            <a:spAutoFit/>
          </a:bodyPr>
          <a:lstStyle/>
          <a:p>
            <a:pPr>
              <a:defRPr/>
            </a:pPr>
            <a:endParaRPr lang="en-US">
              <a:solidFill>
                <a:srgbClr val="000000"/>
              </a:solidFill>
            </a:endParaRPr>
          </a:p>
        </p:txBody>
      </p:sp>
      <p:sp>
        <p:nvSpPr>
          <p:cNvPr id="29699"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r>
              <a:rPr lang="en-US" sz="2800" dirty="0" smtClean="0">
                <a:latin typeface="Arial Black" pitchFamily="34" charset="0"/>
              </a:rPr>
              <a:t>COE Selection Criteria – P.L. 101-508</a:t>
            </a:r>
            <a:endParaRPr lang="en-US" sz="2800" dirty="0" smtClean="0"/>
          </a:p>
        </p:txBody>
      </p:sp>
      <p:sp>
        <p:nvSpPr>
          <p:cNvPr id="29700" name="Content Placeholder 2"/>
          <p:cNvSpPr>
            <a:spLocks noGrp="1"/>
          </p:cNvSpPr>
          <p:nvPr>
            <p:ph idx="1"/>
          </p:nvPr>
        </p:nvSpPr>
        <p:spPr>
          <a:xfrm>
            <a:off x="538163" y="1038225"/>
            <a:ext cx="8050212" cy="4811713"/>
          </a:xfrm>
        </p:spPr>
        <p:txBody>
          <a:bodyPr/>
          <a:lstStyle/>
          <a:p>
            <a:pPr eaLnBrk="1" hangingPunct="1">
              <a:lnSpc>
                <a:spcPct val="80000"/>
              </a:lnSpc>
              <a:buFontTx/>
              <a:buNone/>
            </a:pPr>
            <a:r>
              <a:rPr lang="en-US" sz="1600" b="0" i="1" dirty="0" smtClean="0">
                <a:latin typeface="Times New Roman" pitchFamily="18" charset="0"/>
                <a:cs typeface="Times New Roman" pitchFamily="18" charset="0"/>
              </a:rPr>
              <a:t>(d) </a:t>
            </a:r>
            <a:r>
              <a:rPr lang="en-US" sz="1600" i="1" dirty="0" smtClean="0">
                <a:latin typeface="Times New Roman" pitchFamily="18" charset="0"/>
                <a:cs typeface="Times New Roman" pitchFamily="18" charset="0"/>
              </a:rPr>
              <a:t>Selection Criteria:</a:t>
            </a:r>
            <a:r>
              <a:rPr lang="en-US" sz="1600" b="0" i="1" dirty="0" smtClean="0">
                <a:latin typeface="Times New Roman" pitchFamily="18" charset="0"/>
                <a:cs typeface="Times New Roman" pitchFamily="18" charset="0"/>
              </a:rPr>
              <a:t> The Administrator shall select recipients of grants under this section on the basis of the following criteria: </a:t>
            </a:r>
          </a:p>
          <a:p>
            <a:pPr eaLnBrk="1" hangingPunct="1">
              <a:lnSpc>
                <a:spcPct val="80000"/>
              </a:lnSpc>
              <a:buFontTx/>
              <a:buNone/>
            </a:pPr>
            <a:r>
              <a:rPr lang="en-US" sz="1600" b="0" i="1" dirty="0" smtClean="0">
                <a:latin typeface="Times New Roman" pitchFamily="18" charset="0"/>
                <a:cs typeface="Times New Roman" pitchFamily="18" charset="0"/>
              </a:rPr>
              <a:t>         </a:t>
            </a:r>
          </a:p>
          <a:p>
            <a:pPr eaLnBrk="1" hangingPunct="1">
              <a:lnSpc>
                <a:spcPct val="80000"/>
              </a:lnSpc>
              <a:buFontTx/>
              <a:buNone/>
            </a:pPr>
            <a:r>
              <a:rPr lang="en-US" sz="1600" b="0" i="1" dirty="0" smtClean="0">
                <a:latin typeface="Times New Roman" pitchFamily="18" charset="0"/>
                <a:cs typeface="Times New Roman" pitchFamily="18" charset="0"/>
              </a:rPr>
              <a:t>      (1) </a:t>
            </a:r>
            <a:r>
              <a:rPr lang="en-US" sz="1600" i="1" dirty="0" smtClean="0">
                <a:latin typeface="Times New Roman" pitchFamily="18" charset="0"/>
                <a:cs typeface="Times New Roman" pitchFamily="18" charset="0"/>
              </a:rPr>
              <a:t>the extent to which the needs of the State in which the applicant is located are representative of the needs of the region</a:t>
            </a:r>
            <a:r>
              <a:rPr lang="en-US" sz="1600" b="0" i="1" dirty="0" smtClean="0">
                <a:latin typeface="Times New Roman" pitchFamily="18" charset="0"/>
                <a:cs typeface="Times New Roman" pitchFamily="18" charset="0"/>
              </a:rPr>
              <a:t> for improved air transportation services and facilities. </a:t>
            </a:r>
          </a:p>
          <a:p>
            <a:pPr eaLnBrk="1" hangingPunct="1">
              <a:lnSpc>
                <a:spcPct val="80000"/>
              </a:lnSpc>
              <a:buFontTx/>
              <a:buNone/>
            </a:pPr>
            <a:r>
              <a:rPr lang="en-US" sz="1600" b="0" i="1" dirty="0" smtClean="0">
                <a:latin typeface="Times New Roman" pitchFamily="18" charset="0"/>
                <a:cs typeface="Times New Roman" pitchFamily="18" charset="0"/>
              </a:rPr>
              <a:t>         </a:t>
            </a:r>
          </a:p>
          <a:p>
            <a:pPr eaLnBrk="1" hangingPunct="1">
              <a:lnSpc>
                <a:spcPct val="80000"/>
              </a:lnSpc>
              <a:buFontTx/>
              <a:buNone/>
            </a:pPr>
            <a:r>
              <a:rPr lang="en-US" sz="1600" b="0" i="1" dirty="0" smtClean="0">
                <a:latin typeface="Times New Roman" pitchFamily="18" charset="0"/>
                <a:cs typeface="Times New Roman" pitchFamily="18" charset="0"/>
              </a:rPr>
              <a:t>      (2) </a:t>
            </a:r>
            <a:r>
              <a:rPr lang="en-US" sz="1600" i="1" dirty="0" smtClean="0">
                <a:latin typeface="Times New Roman" pitchFamily="18" charset="0"/>
                <a:cs typeface="Times New Roman" pitchFamily="18" charset="0"/>
              </a:rPr>
              <a:t>the demonstrated research and extension resources </a:t>
            </a:r>
            <a:r>
              <a:rPr lang="en-US" sz="1600" b="0" i="1" dirty="0" smtClean="0">
                <a:latin typeface="Times New Roman" pitchFamily="18" charset="0"/>
                <a:cs typeface="Times New Roman" pitchFamily="18" charset="0"/>
              </a:rPr>
              <a:t>available to the applicant to carry out this section. </a:t>
            </a:r>
          </a:p>
          <a:p>
            <a:pPr eaLnBrk="1" hangingPunct="1">
              <a:lnSpc>
                <a:spcPct val="80000"/>
              </a:lnSpc>
              <a:buFontTx/>
              <a:buNone/>
            </a:pPr>
            <a:endParaRPr lang="en-US" sz="1600" b="0" i="1" dirty="0" smtClean="0">
              <a:latin typeface="Times New Roman" pitchFamily="18" charset="0"/>
              <a:cs typeface="Times New Roman" pitchFamily="18" charset="0"/>
            </a:endParaRPr>
          </a:p>
          <a:p>
            <a:pPr eaLnBrk="1" hangingPunct="1">
              <a:lnSpc>
                <a:spcPct val="80000"/>
              </a:lnSpc>
              <a:buFontTx/>
              <a:buNone/>
            </a:pPr>
            <a:r>
              <a:rPr lang="en-US" sz="1600" b="0" i="1" dirty="0" smtClean="0">
                <a:latin typeface="Times New Roman" pitchFamily="18" charset="0"/>
                <a:cs typeface="Times New Roman" pitchFamily="18" charset="0"/>
              </a:rPr>
              <a:t>      (3) </a:t>
            </a:r>
            <a:r>
              <a:rPr lang="en-US" sz="1600" i="1" dirty="0" smtClean="0">
                <a:latin typeface="Times New Roman" pitchFamily="18" charset="0"/>
                <a:cs typeface="Times New Roman" pitchFamily="18" charset="0"/>
              </a:rPr>
              <a:t>the ability of the applicant to provide leadership in making national and regional contributions</a:t>
            </a:r>
            <a:r>
              <a:rPr lang="en-US" sz="1600" b="0" i="1" dirty="0" smtClean="0">
                <a:latin typeface="Times New Roman" pitchFamily="18" charset="0"/>
                <a:cs typeface="Times New Roman" pitchFamily="18" charset="0"/>
              </a:rPr>
              <a:t> to the solution of both long-range and immediate air transportation problems.</a:t>
            </a:r>
          </a:p>
          <a:p>
            <a:pPr eaLnBrk="1" hangingPunct="1">
              <a:lnSpc>
                <a:spcPct val="80000"/>
              </a:lnSpc>
              <a:buFontTx/>
              <a:buNone/>
            </a:pPr>
            <a:r>
              <a:rPr lang="en-US" sz="1600" b="0" i="1" dirty="0" smtClean="0">
                <a:latin typeface="Times New Roman" pitchFamily="18" charset="0"/>
                <a:cs typeface="Times New Roman" pitchFamily="18" charset="0"/>
              </a:rPr>
              <a:t>      </a:t>
            </a:r>
          </a:p>
          <a:p>
            <a:pPr eaLnBrk="1" hangingPunct="1">
              <a:lnSpc>
                <a:spcPct val="80000"/>
              </a:lnSpc>
              <a:buFontTx/>
              <a:buNone/>
            </a:pPr>
            <a:r>
              <a:rPr lang="en-US" sz="1600" b="0" i="1" dirty="0" smtClean="0">
                <a:latin typeface="Times New Roman" pitchFamily="18" charset="0"/>
                <a:cs typeface="Times New Roman" pitchFamily="18" charset="0"/>
              </a:rPr>
              <a:t>      (4) </a:t>
            </a:r>
            <a:r>
              <a:rPr lang="en-US" sz="1600" i="1" dirty="0" smtClean="0">
                <a:latin typeface="Times New Roman" pitchFamily="18" charset="0"/>
                <a:cs typeface="Times New Roman" pitchFamily="18" charset="0"/>
              </a:rPr>
              <a:t>the extent to which the applicant has an established air transportation program</a:t>
            </a:r>
            <a:r>
              <a:rPr lang="en-US" sz="1600" b="0" i="1" dirty="0" smtClean="0">
                <a:latin typeface="Times New Roman" pitchFamily="18" charset="0"/>
                <a:cs typeface="Times New Roman" pitchFamily="18" charset="0"/>
              </a:rPr>
              <a:t>.</a:t>
            </a:r>
          </a:p>
          <a:p>
            <a:pPr eaLnBrk="1" hangingPunct="1">
              <a:lnSpc>
                <a:spcPct val="80000"/>
              </a:lnSpc>
              <a:buFontTx/>
              <a:buNone/>
            </a:pPr>
            <a:endParaRPr lang="en-US" sz="1600" b="0" i="1" dirty="0" smtClean="0">
              <a:latin typeface="Times New Roman" pitchFamily="18" charset="0"/>
              <a:cs typeface="Times New Roman" pitchFamily="18" charset="0"/>
            </a:endParaRPr>
          </a:p>
          <a:p>
            <a:pPr eaLnBrk="1" hangingPunct="1">
              <a:lnSpc>
                <a:spcPct val="80000"/>
              </a:lnSpc>
              <a:buFontTx/>
              <a:buNone/>
            </a:pPr>
            <a:r>
              <a:rPr lang="en-US" sz="1600" b="0" i="1" dirty="0" smtClean="0">
                <a:latin typeface="Times New Roman" pitchFamily="18" charset="0"/>
                <a:cs typeface="Times New Roman" pitchFamily="18" charset="0"/>
              </a:rPr>
              <a:t>      (5) </a:t>
            </a:r>
            <a:r>
              <a:rPr lang="en-US" sz="1600" i="1" dirty="0" smtClean="0">
                <a:latin typeface="Times New Roman" pitchFamily="18" charset="0"/>
                <a:cs typeface="Times New Roman" pitchFamily="18" charset="0"/>
              </a:rPr>
              <a:t>the demonstrated</a:t>
            </a:r>
            <a:r>
              <a:rPr lang="en-US" sz="1600" b="0" i="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ability of the applicant to disseminate results of air transportation research and educational programs through a statewide or </a:t>
            </a:r>
            <a:r>
              <a:rPr lang="en-US" sz="1600" i="1" dirty="0" err="1" smtClean="0">
                <a:latin typeface="Times New Roman" pitchFamily="18" charset="0"/>
                <a:cs typeface="Times New Roman" pitchFamily="18" charset="0"/>
              </a:rPr>
              <a:t>regionwide</a:t>
            </a:r>
            <a:r>
              <a:rPr lang="en-US" sz="1600" i="1" dirty="0" smtClean="0">
                <a:latin typeface="Times New Roman" pitchFamily="18" charset="0"/>
                <a:cs typeface="Times New Roman" pitchFamily="18" charset="0"/>
              </a:rPr>
              <a:t> continuing education</a:t>
            </a:r>
            <a:r>
              <a:rPr lang="en-US" sz="1600" b="0" i="1" dirty="0" smtClean="0">
                <a:latin typeface="Times New Roman" pitchFamily="18" charset="0"/>
                <a:cs typeface="Times New Roman" pitchFamily="18" charset="0"/>
              </a:rPr>
              <a:t> program. </a:t>
            </a:r>
          </a:p>
          <a:p>
            <a:pPr eaLnBrk="1" hangingPunct="1">
              <a:lnSpc>
                <a:spcPct val="80000"/>
              </a:lnSpc>
              <a:buFontTx/>
              <a:buNone/>
            </a:pPr>
            <a:endParaRPr lang="en-US" sz="1600" b="0" i="1" dirty="0" smtClean="0">
              <a:latin typeface="Times New Roman" pitchFamily="18" charset="0"/>
              <a:cs typeface="Times New Roman" pitchFamily="18" charset="0"/>
            </a:endParaRPr>
          </a:p>
          <a:p>
            <a:pPr eaLnBrk="1" hangingPunct="1">
              <a:lnSpc>
                <a:spcPct val="80000"/>
              </a:lnSpc>
              <a:buFontTx/>
              <a:buNone/>
            </a:pPr>
            <a:r>
              <a:rPr lang="en-US" sz="1800" b="0" i="1" dirty="0" smtClean="0">
                <a:latin typeface="Times New Roman" pitchFamily="18" charset="0"/>
                <a:cs typeface="Times New Roman" pitchFamily="18" charset="0"/>
              </a:rPr>
              <a:t>      (6) </a:t>
            </a:r>
            <a:r>
              <a:rPr lang="en-US" sz="1800" i="1" dirty="0" smtClean="0">
                <a:latin typeface="Times New Roman" pitchFamily="18" charset="0"/>
                <a:cs typeface="Times New Roman" pitchFamily="18" charset="0"/>
              </a:rPr>
              <a:t>the projects</a:t>
            </a:r>
            <a:r>
              <a:rPr lang="en-US" sz="1800" b="0" i="1" dirty="0" smtClean="0">
                <a:latin typeface="Times New Roman" pitchFamily="18" charset="0"/>
                <a:cs typeface="Times New Roman" pitchFamily="18" charset="0"/>
              </a:rPr>
              <a:t> the applicant proposes to carry out under the grant. </a:t>
            </a:r>
          </a:p>
          <a:p>
            <a:pPr eaLnBrk="1" hangingPunct="1">
              <a:lnSpc>
                <a:spcPct val="80000"/>
              </a:lnSpc>
            </a:pPr>
            <a:endParaRPr lang="en-US" sz="1600" b="0" i="1" dirty="0" smtClean="0">
              <a:solidFill>
                <a:srgbClr val="003399"/>
              </a:solidFill>
              <a:latin typeface="Times New Roman" pitchFamily="18" charset="0"/>
            </a:endParaRPr>
          </a:p>
        </p:txBody>
      </p:sp>
      <p:sp>
        <p:nvSpPr>
          <p:cNvPr id="29702" name="Footer Placeholder 4"/>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sz="1000" dirty="0" smtClean="0">
                <a:solidFill>
                  <a:srgbClr val="BFBFBF"/>
                </a:solidFill>
                <a:latin typeface="Arial Narrow" pitchFamily="34" charset="0"/>
              </a:rPr>
              <a:t>FAA Center of Excellence Overview/Current Status</a:t>
            </a:r>
            <a:endParaRPr lang="en-US" sz="1000" dirty="0">
              <a:solidFill>
                <a:srgbClr val="BFBFBF"/>
              </a:solidFill>
              <a:latin typeface="Arial Narrow" pitchFamily="34" charset="0"/>
            </a:endParaRPr>
          </a:p>
        </p:txBody>
      </p:sp>
      <p:sp>
        <p:nvSpPr>
          <p:cNvPr id="29703" name="Slide Number Placeholder 5"/>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769BD851-CB31-4219-A728-04D7727784AD}" type="slidenum">
              <a:rPr lang="en-US" sz="1400" smtClean="0">
                <a:solidFill>
                  <a:srgbClr val="A6A6A6"/>
                </a:solidFill>
                <a:latin typeface="Times New Roman" pitchFamily="18" charset="0"/>
              </a:rPr>
              <a:pPr eaLnBrk="1" hangingPunct="1"/>
              <a:t>7</a:t>
            </a:fld>
            <a:endParaRPr lang="en-US" sz="1400" smtClean="0">
              <a:solidFill>
                <a:srgbClr val="A6A6A6"/>
              </a:solidFill>
              <a:latin typeface="Times New Roman" pitchFamily="18" charset="0"/>
            </a:endParaRPr>
          </a:p>
        </p:txBody>
      </p:sp>
      <p:sp>
        <p:nvSpPr>
          <p:cNvPr id="29704" name="Rounded Rectangle 6"/>
          <p:cNvSpPr>
            <a:spLocks noChangeArrowheads="1"/>
          </p:cNvSpPr>
          <p:nvPr/>
        </p:nvSpPr>
        <p:spPr bwMode="auto">
          <a:xfrm>
            <a:off x="538163" y="1074738"/>
            <a:ext cx="8047037" cy="4775200"/>
          </a:xfrm>
          <a:prstGeom prst="roundRect">
            <a:avLst>
              <a:gd name="adj" fmla="val 16667"/>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cxnSp>
        <p:nvCxnSpPr>
          <p:cNvPr id="11" name="Straight Connector 10"/>
          <p:cNvCxnSpPr/>
          <p:nvPr/>
        </p:nvCxnSpPr>
        <p:spPr bwMode="auto">
          <a:xfrm flipH="1">
            <a:off x="3356253" y="5415378"/>
            <a:ext cx="8416031" cy="0"/>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776796" y="5415378"/>
            <a:ext cx="884392" cy="923277"/>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a:off x="538163" y="5415378"/>
            <a:ext cx="8153400" cy="0"/>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pPr>
              <a:defRPr/>
            </a:pPr>
            <a:r>
              <a:rPr lang="en-US" smtClean="0"/>
              <a:t>March 25, 2015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5051" y="856503"/>
            <a:ext cx="8644128" cy="5090160"/>
          </a:xfrm>
        </p:spPr>
      </p:pic>
      <p:grpSp>
        <p:nvGrpSpPr>
          <p:cNvPr id="3" name="Group 2"/>
          <p:cNvGrpSpPr/>
          <p:nvPr/>
        </p:nvGrpSpPr>
        <p:grpSpPr>
          <a:xfrm>
            <a:off x="89293" y="771971"/>
            <a:ext cx="8895645" cy="5221423"/>
            <a:chOff x="89293" y="771971"/>
            <a:chExt cx="8895645" cy="5221423"/>
          </a:xfrm>
        </p:grpSpPr>
        <p:sp>
          <p:nvSpPr>
            <p:cNvPr id="8" name="Title 1"/>
            <p:cNvSpPr txBox="1">
              <a:spLocks/>
            </p:cNvSpPr>
            <p:nvPr/>
          </p:nvSpPr>
          <p:spPr bwMode="auto">
            <a:xfrm>
              <a:off x="89293" y="771971"/>
              <a:ext cx="2194495" cy="31704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FontTx/>
                <a:buNone/>
              </a:pPr>
              <a:r>
                <a:rPr lang="en-US" sz="1200" u="sng" dirty="0" smtClean="0">
                  <a:solidFill>
                    <a:srgbClr val="000000"/>
                  </a:solidFill>
                  <a:latin typeface="Arial Black" panose="020B0A04020102020204" pitchFamily="34" charset="0"/>
                  <a:cs typeface="Arial" panose="020B0604020202020204" pitchFamily="34" charset="0"/>
                </a:rPr>
                <a:t>Alternative Jet Fuels &amp; Environment </a:t>
              </a:r>
            </a:p>
            <a:p>
              <a:pPr>
                <a:buFontTx/>
                <a:buNone/>
              </a:pPr>
              <a:r>
                <a:rPr lang="en-US" sz="1000" dirty="0" smtClean="0">
                  <a:solidFill>
                    <a:srgbClr val="000000"/>
                  </a:solidFill>
                  <a:latin typeface="Arial Black" panose="020B0A04020102020204" pitchFamily="34" charset="0"/>
                  <a:cs typeface="Arial" panose="020B0604020202020204" pitchFamily="34" charset="0"/>
                </a:rPr>
                <a:t>(ASCENT)</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Washington State Un. (Lead)</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MIT(Co-Lead)</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Boston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Georgia Institute of Technology</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Missouri Un. of Science &amp; Technology</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Oregon State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Pennsylvania State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Purdue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Stanford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Dayton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Hawaii</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Illinois – UC</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North Carolina – CH</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Pennsylvania</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Tennessee</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Un. of Washington</a:t>
              </a:r>
            </a:p>
            <a:p>
              <a:pPr>
                <a:buFontTx/>
                <a:buNone/>
              </a:pPr>
              <a:endParaRPr lang="en-US" sz="1050" b="0" dirty="0">
                <a:solidFill>
                  <a:srgbClr val="000000"/>
                </a:solidFill>
                <a:latin typeface="Arial Narrow" panose="020B0606020202030204" pitchFamily="34" charset="0"/>
                <a:cs typeface="Arial" panose="020B0604020202020204" pitchFamily="34" charset="0"/>
              </a:endParaRPr>
            </a:p>
          </p:txBody>
        </p:sp>
        <p:sp>
          <p:nvSpPr>
            <p:cNvPr id="10" name="Title 1"/>
            <p:cNvSpPr txBox="1">
              <a:spLocks/>
            </p:cNvSpPr>
            <p:nvPr/>
          </p:nvSpPr>
          <p:spPr bwMode="auto">
            <a:xfrm>
              <a:off x="89293" y="4287625"/>
              <a:ext cx="1973655" cy="170576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FontTx/>
                <a:buNone/>
              </a:pPr>
              <a:r>
                <a:rPr lang="en-US" sz="1200" u="sng" dirty="0" smtClean="0">
                  <a:solidFill>
                    <a:srgbClr val="000000"/>
                  </a:solidFill>
                  <a:latin typeface="Arial Black" panose="020B0A04020102020204" pitchFamily="34" charset="0"/>
                  <a:cs typeface="Arial" panose="020B0604020202020204" pitchFamily="34" charset="0"/>
                </a:rPr>
                <a:t>Airliner Cabin Environment-Intermodal Research</a:t>
              </a:r>
            </a:p>
            <a:p>
              <a:pPr>
                <a:buFontTx/>
                <a:buNone/>
              </a:pPr>
              <a:r>
                <a:rPr lang="en-US" sz="1000" dirty="0" smtClean="0">
                  <a:solidFill>
                    <a:srgbClr val="000000"/>
                  </a:solidFill>
                  <a:latin typeface="Arial Black" panose="020B0A04020102020204" pitchFamily="34" charset="0"/>
                  <a:cs typeface="Arial" panose="020B0604020202020204" pitchFamily="34" charset="0"/>
                </a:rPr>
                <a:t>(ACERite)</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Auburn Un. (Admin Lead)</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Kansas State Un. (Tech Lead)</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Harvard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Purdue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Boise State 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Rutgers Un.</a:t>
              </a:r>
            </a:p>
            <a:p>
              <a:pPr>
                <a:buFontTx/>
                <a:buNone/>
              </a:pPr>
              <a:endParaRPr lang="en-US" sz="1050" b="0" dirty="0">
                <a:solidFill>
                  <a:srgbClr val="000000"/>
                </a:solidFill>
                <a:latin typeface="Arial Narrow" panose="020B0606020202030204" pitchFamily="34" charset="0"/>
                <a:cs typeface="Arial" panose="020B0604020202020204" pitchFamily="34" charset="0"/>
              </a:endParaRPr>
            </a:p>
          </p:txBody>
        </p:sp>
        <p:sp>
          <p:nvSpPr>
            <p:cNvPr id="11" name="Title 1"/>
            <p:cNvSpPr txBox="1">
              <a:spLocks/>
            </p:cNvSpPr>
            <p:nvPr/>
          </p:nvSpPr>
          <p:spPr bwMode="auto">
            <a:xfrm>
              <a:off x="4440098" y="771971"/>
              <a:ext cx="2172832" cy="146520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FontTx/>
                <a:buNone/>
              </a:pPr>
              <a:r>
                <a:rPr lang="en-US" sz="1200" u="sng" dirty="0" smtClean="0">
                  <a:solidFill>
                    <a:srgbClr val="000000"/>
                  </a:solidFill>
                  <a:latin typeface="Arial Black" panose="020B0A04020102020204" pitchFamily="34" charset="0"/>
                  <a:cs typeface="Arial" panose="020B0604020202020204" pitchFamily="34" charset="0"/>
                </a:rPr>
                <a:t>General Aviation</a:t>
              </a:r>
            </a:p>
            <a:p>
              <a:pPr>
                <a:buFontTx/>
                <a:buNone/>
              </a:pPr>
              <a:r>
                <a:rPr lang="en-US" sz="1000" dirty="0" smtClean="0">
                  <a:solidFill>
                    <a:srgbClr val="000000"/>
                  </a:solidFill>
                  <a:latin typeface="Arial Black" panose="020B0A04020102020204" pitchFamily="34" charset="0"/>
                  <a:cs typeface="Arial" panose="020B0604020202020204" pitchFamily="34" charset="0"/>
                </a:rPr>
                <a:t>(PEGASAS)</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Purdue Un. (Lead)</a:t>
              </a:r>
            </a:p>
            <a:p>
              <a:pPr>
                <a:buFontTx/>
                <a:buNone/>
              </a:pPr>
              <a:r>
                <a:rPr lang="en-US" sz="1050" b="0" kern="1000" dirty="0">
                  <a:solidFill>
                    <a:srgbClr val="000000"/>
                  </a:solidFill>
                  <a:latin typeface="Arial Narrow" panose="020B0606020202030204" pitchFamily="34" charset="0"/>
                  <a:cs typeface="Arial" panose="020B0604020202020204" pitchFamily="34" charset="0"/>
                </a:rPr>
                <a:t>Florida Institute of Technology</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Georgia Institute of Technology</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Iowa </a:t>
              </a:r>
              <a:r>
                <a:rPr lang="en-US" sz="1050" b="0" kern="1000" dirty="0">
                  <a:solidFill>
                    <a:srgbClr val="000000"/>
                  </a:solidFill>
                  <a:latin typeface="Arial Narrow" panose="020B0606020202030204" pitchFamily="34" charset="0"/>
                  <a:cs typeface="Arial" panose="020B0604020202020204" pitchFamily="34" charset="0"/>
                </a:rPr>
                <a:t>State Un</a:t>
              </a:r>
              <a:r>
                <a:rPr lang="en-US" sz="1050" b="0" kern="1000" dirty="0" smtClean="0">
                  <a:solidFill>
                    <a:srgbClr val="000000"/>
                  </a:solidFill>
                  <a:latin typeface="Arial Narrow" panose="020B0606020202030204" pitchFamily="34" charset="0"/>
                  <a:cs typeface="Arial" panose="020B0604020202020204" pitchFamily="34" charset="0"/>
                </a:rPr>
                <a:t>.</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Ohio </a:t>
              </a:r>
              <a:r>
                <a:rPr lang="en-US" sz="1050" b="0" kern="1000" dirty="0">
                  <a:solidFill>
                    <a:srgbClr val="000000"/>
                  </a:solidFill>
                  <a:latin typeface="Arial Narrow" panose="020B0606020202030204" pitchFamily="34" charset="0"/>
                  <a:cs typeface="Arial" panose="020B0604020202020204" pitchFamily="34" charset="0"/>
                </a:rPr>
                <a:t>State </a:t>
              </a:r>
              <a:r>
                <a:rPr lang="en-US" sz="1050" b="0" kern="1000" dirty="0" smtClean="0">
                  <a:solidFill>
                    <a:srgbClr val="000000"/>
                  </a:solidFill>
                  <a:latin typeface="Arial Narrow" panose="020B0606020202030204" pitchFamily="34" charset="0"/>
                  <a:cs typeface="Arial" panose="020B0604020202020204" pitchFamily="34" charset="0"/>
                </a:rPr>
                <a:t>Un.</a:t>
              </a:r>
            </a:p>
            <a:p>
              <a:pPr>
                <a:buFontTx/>
                <a:buNone/>
              </a:pPr>
              <a:r>
                <a:rPr lang="en-US" sz="1050" b="0" kern="1000" dirty="0" smtClean="0">
                  <a:solidFill>
                    <a:srgbClr val="000000"/>
                  </a:solidFill>
                  <a:latin typeface="Arial Narrow" panose="020B0606020202030204" pitchFamily="34" charset="0"/>
                  <a:cs typeface="Arial" panose="020B0604020202020204" pitchFamily="34" charset="0"/>
                </a:rPr>
                <a:t>Texas A&amp; M Un.</a:t>
              </a:r>
            </a:p>
            <a:p>
              <a:pPr>
                <a:buFontTx/>
                <a:buNone/>
              </a:pPr>
              <a:endParaRPr lang="en-US" sz="1050" b="0" dirty="0">
                <a:solidFill>
                  <a:srgbClr val="000000"/>
                </a:solidFill>
                <a:latin typeface="Arial Narrow" panose="020B0606020202030204" pitchFamily="34" charset="0"/>
                <a:cs typeface="Arial" panose="020B0604020202020204" pitchFamily="34" charset="0"/>
              </a:endParaRPr>
            </a:p>
          </p:txBody>
        </p:sp>
        <p:sp>
          <p:nvSpPr>
            <p:cNvPr id="12" name="Title 1"/>
            <p:cNvSpPr txBox="1">
              <a:spLocks/>
            </p:cNvSpPr>
            <p:nvPr/>
          </p:nvSpPr>
          <p:spPr bwMode="auto">
            <a:xfrm>
              <a:off x="6612930" y="771971"/>
              <a:ext cx="2372008" cy="20947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r">
                <a:buFontTx/>
                <a:buNone/>
              </a:pPr>
              <a:r>
                <a:rPr lang="en-US" sz="1200" u="sng" dirty="0" smtClean="0">
                  <a:solidFill>
                    <a:srgbClr val="000000"/>
                  </a:solidFill>
                  <a:latin typeface="Arial Black" panose="020B0A04020102020204" pitchFamily="34" charset="0"/>
                  <a:cs typeface="Arial" panose="020B0604020202020204" pitchFamily="34" charset="0"/>
                </a:rPr>
                <a:t>Commercial Space Transportation</a:t>
              </a:r>
            </a:p>
            <a:p>
              <a:pPr algn="r">
                <a:buFontTx/>
                <a:buNone/>
              </a:pPr>
              <a:r>
                <a:rPr lang="en-US" sz="1000" dirty="0" smtClean="0">
                  <a:solidFill>
                    <a:srgbClr val="000000"/>
                  </a:solidFill>
                  <a:latin typeface="Arial Black" panose="020B0A04020102020204" pitchFamily="34" charset="0"/>
                  <a:cs typeface="Arial" panose="020B0604020202020204" pitchFamily="34" charset="0"/>
                </a:rPr>
                <a:t>(CST)</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Florida Institute of Technology  (Admin Lead)</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Florida State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New Mexico Institute of Mining &amp; Technology</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New Mexico State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Stanford Un.</a:t>
              </a:r>
            </a:p>
            <a:p>
              <a:pPr algn="r">
                <a:buFontTx/>
                <a:buNone/>
              </a:pPr>
              <a:r>
                <a:rPr lang="en-US" sz="1050" b="0" dirty="0" smtClean="0">
                  <a:solidFill>
                    <a:srgbClr val="000000"/>
                  </a:solidFill>
                  <a:latin typeface="Arial Narrow" panose="020B0606020202030204" pitchFamily="34" charset="0"/>
                  <a:cs typeface="Arial" panose="020B0604020202020204" pitchFamily="34" charset="0"/>
                </a:rPr>
                <a:t>Un. of Florida</a:t>
              </a:r>
            </a:p>
            <a:p>
              <a:pPr algn="r">
                <a:buFontTx/>
                <a:buNone/>
              </a:pPr>
              <a:r>
                <a:rPr lang="en-US" sz="1050" b="0" dirty="0" smtClean="0">
                  <a:solidFill>
                    <a:srgbClr val="000000"/>
                  </a:solidFill>
                  <a:latin typeface="Arial Narrow" panose="020B0606020202030204" pitchFamily="34" charset="0"/>
                  <a:cs typeface="Arial" panose="020B0604020202020204" pitchFamily="34" charset="0"/>
                </a:rPr>
                <a:t>Un. of Central Florida</a:t>
              </a:r>
            </a:p>
            <a:p>
              <a:pPr algn="r">
                <a:buFontTx/>
                <a:buNone/>
              </a:pPr>
              <a:r>
                <a:rPr lang="en-US" sz="1050" b="0" dirty="0" smtClean="0">
                  <a:solidFill>
                    <a:srgbClr val="000000"/>
                  </a:solidFill>
                  <a:latin typeface="Arial Narrow" panose="020B0606020202030204" pitchFamily="34" charset="0"/>
                  <a:cs typeface="Arial" panose="020B0604020202020204" pitchFamily="34" charset="0"/>
                </a:rPr>
                <a:t>Un. of Colorado – Boulder</a:t>
              </a:r>
            </a:p>
            <a:p>
              <a:pPr algn="r">
                <a:buFontTx/>
                <a:buNone/>
              </a:pPr>
              <a:r>
                <a:rPr lang="en-US" sz="1050" b="0" dirty="0" smtClean="0">
                  <a:solidFill>
                    <a:srgbClr val="000000"/>
                  </a:solidFill>
                  <a:latin typeface="Arial Narrow" panose="020B0606020202030204" pitchFamily="34" charset="0"/>
                  <a:cs typeface="Arial" panose="020B0604020202020204" pitchFamily="34" charset="0"/>
                </a:rPr>
                <a:t>Un. of Texas Medical Branch</a:t>
              </a:r>
              <a:endParaRPr lang="en-US" sz="1050" b="0" dirty="0">
                <a:solidFill>
                  <a:srgbClr val="000000"/>
                </a:solidFill>
                <a:latin typeface="Arial Narrow" panose="020B0606020202030204" pitchFamily="34" charset="0"/>
                <a:cs typeface="Arial" panose="020B0604020202020204" pitchFamily="34" charset="0"/>
              </a:endParaRPr>
            </a:p>
          </p:txBody>
        </p:sp>
        <p:sp>
          <p:nvSpPr>
            <p:cNvPr id="13" name="Title 1"/>
            <p:cNvSpPr txBox="1">
              <a:spLocks/>
            </p:cNvSpPr>
            <p:nvPr/>
          </p:nvSpPr>
          <p:spPr bwMode="auto">
            <a:xfrm>
              <a:off x="7007382" y="2879913"/>
              <a:ext cx="1977556" cy="23782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r">
                <a:buFontTx/>
                <a:buNone/>
              </a:pPr>
              <a:r>
                <a:rPr lang="en-US" sz="1200" u="sng" dirty="0" smtClean="0">
                  <a:solidFill>
                    <a:srgbClr val="000000"/>
                  </a:solidFill>
                  <a:latin typeface="Arial Black" panose="020B0A04020102020204" pitchFamily="34" charset="0"/>
                  <a:cs typeface="Arial" panose="020B0604020202020204" pitchFamily="34" charset="0"/>
                </a:rPr>
                <a:t>Advanced Materials</a:t>
              </a:r>
            </a:p>
            <a:p>
              <a:pPr algn="r">
                <a:buFontTx/>
                <a:buNone/>
              </a:pPr>
              <a:r>
                <a:rPr lang="en-US" sz="1000" dirty="0" smtClean="0">
                  <a:solidFill>
                    <a:srgbClr val="000000"/>
                  </a:solidFill>
                  <a:latin typeface="Arial Black" panose="020B0A04020102020204" pitchFamily="34" charset="0"/>
                  <a:cs typeface="Arial" panose="020B0604020202020204" pitchFamily="34" charset="0"/>
                </a:rPr>
                <a:t>(JAMS)</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Un. of Washington (Co-Lead)</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Wichita State Un. (Co-Lead)</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Edmonds Community College</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Florida International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Northwestern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Purdue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Oregon State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Tuskegee Un.</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Un. of California – LA</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Un. of Delaware</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Un. of Utah</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Washington State Un.</a:t>
              </a:r>
              <a:endParaRPr lang="en-US" sz="1050" b="0" dirty="0">
                <a:solidFill>
                  <a:srgbClr val="000000"/>
                </a:solidFill>
                <a:latin typeface="Arial Narrow" panose="020B0606020202030204" pitchFamily="34" charset="0"/>
                <a:cs typeface="Arial" panose="020B0604020202020204" pitchFamily="34" charset="0"/>
              </a:endParaRPr>
            </a:p>
          </p:txBody>
        </p:sp>
        <p:sp>
          <p:nvSpPr>
            <p:cNvPr id="14" name="Title 1"/>
            <p:cNvSpPr txBox="1">
              <a:spLocks/>
            </p:cNvSpPr>
            <p:nvPr/>
          </p:nvSpPr>
          <p:spPr bwMode="auto">
            <a:xfrm>
              <a:off x="7639872" y="5223849"/>
              <a:ext cx="1345066" cy="76954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r">
                <a:buFontTx/>
                <a:buNone/>
              </a:pPr>
              <a:r>
                <a:rPr lang="en-US" sz="1200" dirty="0" smtClean="0">
                  <a:solidFill>
                    <a:srgbClr val="000000"/>
                  </a:solidFill>
                  <a:latin typeface="Arial Black" panose="020B0A04020102020204" pitchFamily="34" charset="0"/>
                  <a:cs typeface="Arial" panose="020B0604020202020204" pitchFamily="34" charset="0"/>
                </a:rPr>
                <a:t>Airport</a:t>
              </a:r>
            </a:p>
            <a:p>
              <a:pPr algn="r">
                <a:buFontTx/>
                <a:buNone/>
              </a:pPr>
              <a:r>
                <a:rPr lang="en-US" sz="1200" dirty="0" smtClean="0">
                  <a:solidFill>
                    <a:srgbClr val="000000"/>
                  </a:solidFill>
                  <a:latin typeface="Arial Black" panose="020B0A04020102020204" pitchFamily="34" charset="0"/>
                  <a:cs typeface="Arial" panose="020B0604020202020204" pitchFamily="34" charset="0"/>
                </a:rPr>
                <a:t>Technology</a:t>
              </a:r>
            </a:p>
            <a:p>
              <a:pPr algn="r">
                <a:buFontTx/>
                <a:buNone/>
              </a:pPr>
              <a:r>
                <a:rPr lang="en-US" sz="1000" dirty="0" smtClean="0">
                  <a:solidFill>
                    <a:srgbClr val="000000"/>
                  </a:solidFill>
                  <a:latin typeface="Arial Black" panose="020B0A04020102020204" pitchFamily="34" charset="0"/>
                  <a:cs typeface="Arial" panose="020B0604020202020204" pitchFamily="34" charset="0"/>
                </a:rPr>
                <a:t>(CEAT)</a:t>
              </a:r>
            </a:p>
            <a:p>
              <a:pPr algn="r">
                <a:buFontTx/>
                <a:buNone/>
              </a:pPr>
              <a:r>
                <a:rPr lang="en-US" sz="1050" b="0" kern="1000" dirty="0" smtClean="0">
                  <a:solidFill>
                    <a:srgbClr val="000000"/>
                  </a:solidFill>
                  <a:latin typeface="Arial Narrow" panose="020B0606020202030204" pitchFamily="34" charset="0"/>
                  <a:cs typeface="Arial" panose="020B0604020202020204" pitchFamily="34" charset="0"/>
                </a:rPr>
                <a:t>Un. of Illinois (Lead)</a:t>
              </a:r>
            </a:p>
            <a:p>
              <a:pPr algn="r">
                <a:buFontTx/>
                <a:buNone/>
              </a:pPr>
              <a:endParaRPr lang="en-US" sz="1050" b="0" dirty="0">
                <a:solidFill>
                  <a:srgbClr val="000000"/>
                </a:solidFill>
                <a:latin typeface="Arial Narrow" panose="020B0606020202030204" pitchFamily="34" charset="0"/>
                <a:cs typeface="Arial" panose="020B0604020202020204" pitchFamily="34" charset="0"/>
              </a:endParaRPr>
            </a:p>
          </p:txBody>
        </p:sp>
        <p:sp>
          <p:nvSpPr>
            <p:cNvPr id="15" name="Title 1"/>
            <p:cNvSpPr txBox="1">
              <a:spLocks/>
            </p:cNvSpPr>
            <p:nvPr/>
          </p:nvSpPr>
          <p:spPr bwMode="auto">
            <a:xfrm>
              <a:off x="5817113" y="5608622"/>
              <a:ext cx="1591633" cy="38477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FontTx/>
                <a:buNone/>
              </a:pPr>
              <a:r>
                <a:rPr lang="en-US" sz="1000" b="0" dirty="0" smtClean="0">
                  <a:solidFill>
                    <a:srgbClr val="000000"/>
                  </a:solidFill>
                  <a:cs typeface="Arial" panose="020B0604020202020204" pitchFamily="34" charset="0"/>
                </a:rPr>
                <a:t>Airworthiness Assurance</a:t>
              </a:r>
            </a:p>
            <a:p>
              <a:pPr algn="ctr">
                <a:buFontTx/>
                <a:buNone/>
              </a:pPr>
              <a:r>
                <a:rPr lang="en-US" sz="900" b="0" kern="1000" dirty="0" smtClean="0">
                  <a:solidFill>
                    <a:srgbClr val="000000"/>
                  </a:solidFill>
                  <a:cs typeface="Arial" panose="020B0604020202020204" pitchFamily="34" charset="0"/>
                </a:rPr>
                <a:t>(AACE)</a:t>
              </a:r>
            </a:p>
            <a:p>
              <a:pPr algn="ctr">
                <a:buFontTx/>
                <a:buNone/>
              </a:pPr>
              <a:endParaRPr lang="en-US" sz="1000" b="0" dirty="0">
                <a:solidFill>
                  <a:srgbClr val="000000"/>
                </a:solidFill>
                <a:cs typeface="Arial" panose="020B0604020202020204" pitchFamily="34" charset="0"/>
              </a:endParaRPr>
            </a:p>
          </p:txBody>
        </p:sp>
        <p:sp>
          <p:nvSpPr>
            <p:cNvPr id="16" name="Title 1"/>
            <p:cNvSpPr txBox="1">
              <a:spLocks/>
            </p:cNvSpPr>
            <p:nvPr/>
          </p:nvSpPr>
          <p:spPr bwMode="auto">
            <a:xfrm>
              <a:off x="2299492" y="771971"/>
              <a:ext cx="1591633" cy="64765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FontTx/>
                <a:buNone/>
              </a:pPr>
              <a:r>
                <a:rPr lang="en-US" sz="1000" b="0" dirty="0" smtClean="0">
                  <a:solidFill>
                    <a:srgbClr val="000000"/>
                  </a:solidFill>
                  <a:cs typeface="Arial" panose="020B0604020202020204" pitchFamily="34" charset="0"/>
                </a:rPr>
                <a:t>Noise and Emissions Mitigation </a:t>
              </a:r>
              <a:r>
                <a:rPr lang="en-US" sz="900" b="0" kern="1000" dirty="0" smtClean="0">
                  <a:solidFill>
                    <a:srgbClr val="000000"/>
                  </a:solidFill>
                  <a:cs typeface="Arial" panose="020B0604020202020204" pitchFamily="34" charset="0"/>
                </a:rPr>
                <a:t>(PARTNER)</a:t>
              </a:r>
            </a:p>
            <a:p>
              <a:pPr algn="ctr">
                <a:buFontTx/>
                <a:buNone/>
              </a:pPr>
              <a:r>
                <a:rPr lang="en-US" sz="1000" b="0" kern="1000" dirty="0" smtClean="0">
                  <a:solidFill>
                    <a:srgbClr val="000000"/>
                  </a:solidFill>
                  <a:latin typeface="Arial Narrow" panose="020B0606020202030204" pitchFamily="34" charset="0"/>
                  <a:cs typeface="Arial" panose="020B0604020202020204" pitchFamily="34" charset="0"/>
                </a:rPr>
                <a:t>MIT (Lead)</a:t>
              </a:r>
            </a:p>
            <a:p>
              <a:pPr algn="ctr">
                <a:buFontTx/>
                <a:buNone/>
              </a:pPr>
              <a:endParaRPr lang="en-US" sz="1000" b="0" dirty="0">
                <a:solidFill>
                  <a:srgbClr val="000000"/>
                </a:solidFill>
                <a:cs typeface="Arial" panose="020B0604020202020204" pitchFamily="34" charset="0"/>
              </a:endParaRPr>
            </a:p>
          </p:txBody>
        </p:sp>
        <p:sp>
          <p:nvSpPr>
            <p:cNvPr id="17" name="Title 1"/>
            <p:cNvSpPr txBox="1">
              <a:spLocks/>
            </p:cNvSpPr>
            <p:nvPr/>
          </p:nvSpPr>
          <p:spPr bwMode="auto">
            <a:xfrm>
              <a:off x="3891125" y="5387728"/>
              <a:ext cx="1973655" cy="60566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FontTx/>
                <a:buNone/>
              </a:pPr>
              <a:r>
                <a:rPr lang="en-US" sz="1200" dirty="0" smtClean="0">
                  <a:solidFill>
                    <a:srgbClr val="000000"/>
                  </a:solidFill>
                  <a:latin typeface="Arial Black" panose="020B0A04020102020204" pitchFamily="34" charset="0"/>
                  <a:cs typeface="Arial" panose="020B0604020202020204" pitchFamily="34" charset="0"/>
                </a:rPr>
                <a:t>Operations Research</a:t>
              </a:r>
            </a:p>
            <a:p>
              <a:pPr algn="ctr">
                <a:buFontTx/>
                <a:buNone/>
              </a:pPr>
              <a:r>
                <a:rPr lang="en-US" sz="1000" dirty="0" smtClean="0">
                  <a:solidFill>
                    <a:srgbClr val="000000"/>
                  </a:solidFill>
                  <a:latin typeface="Arial Black" panose="020B0A04020102020204" pitchFamily="34" charset="0"/>
                  <a:cs typeface="Arial" panose="020B0604020202020204" pitchFamily="34" charset="0"/>
                </a:rPr>
                <a:t>(NEXTOR)</a:t>
              </a:r>
            </a:p>
            <a:p>
              <a:pPr algn="ctr">
                <a:buFontTx/>
                <a:buNone/>
              </a:pPr>
              <a:r>
                <a:rPr lang="en-US" sz="1050" b="0" kern="1000" dirty="0" smtClean="0">
                  <a:solidFill>
                    <a:srgbClr val="000000"/>
                  </a:solidFill>
                  <a:latin typeface="Arial Narrow" panose="020B0606020202030204" pitchFamily="34" charset="0"/>
                  <a:cs typeface="Arial" panose="020B0604020202020204" pitchFamily="34" charset="0"/>
                </a:rPr>
                <a:t>UMD (Lead)</a:t>
              </a:r>
            </a:p>
          </p:txBody>
        </p:sp>
        <p:sp>
          <p:nvSpPr>
            <p:cNvPr id="18" name="Title 1"/>
            <p:cNvSpPr txBox="1">
              <a:spLocks/>
            </p:cNvSpPr>
            <p:nvPr/>
          </p:nvSpPr>
          <p:spPr bwMode="auto">
            <a:xfrm>
              <a:off x="1771637" y="5454384"/>
              <a:ext cx="2082297" cy="53901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FontTx/>
                <a:buNone/>
              </a:pPr>
              <a:r>
                <a:rPr lang="en-US" sz="1000" b="0" dirty="0" smtClean="0">
                  <a:solidFill>
                    <a:srgbClr val="000000"/>
                  </a:solidFill>
                  <a:cs typeface="Arial" panose="020B0604020202020204" pitchFamily="34" charset="0"/>
                </a:rPr>
                <a:t>General Aviation  </a:t>
              </a:r>
              <a:r>
                <a:rPr lang="en-US" sz="900" b="0" kern="1000" dirty="0" smtClean="0">
                  <a:solidFill>
                    <a:srgbClr val="000000"/>
                  </a:solidFill>
                  <a:cs typeface="Arial" panose="020B0604020202020204" pitchFamily="34" charset="0"/>
                </a:rPr>
                <a:t>(CGAR)</a:t>
              </a:r>
            </a:p>
            <a:p>
              <a:pPr algn="ctr">
                <a:buFontTx/>
                <a:buNone/>
              </a:pPr>
              <a:r>
                <a:rPr lang="en-US" sz="1000" b="0" kern="1000" dirty="0" smtClean="0">
                  <a:solidFill>
                    <a:srgbClr val="000000"/>
                  </a:solidFill>
                  <a:latin typeface="Arial Narrow" panose="020B0606020202030204" pitchFamily="34" charset="0"/>
                  <a:cs typeface="Arial" panose="020B0604020202020204" pitchFamily="34" charset="0"/>
                </a:rPr>
                <a:t>Embry Riddle Aeronautical Un. (Lead)</a:t>
              </a:r>
            </a:p>
          </p:txBody>
        </p:sp>
        <p:sp>
          <p:nvSpPr>
            <p:cNvPr id="19" name="Title 1"/>
            <p:cNvSpPr txBox="1">
              <a:spLocks/>
            </p:cNvSpPr>
            <p:nvPr/>
          </p:nvSpPr>
          <p:spPr bwMode="auto">
            <a:xfrm>
              <a:off x="6207301" y="4860856"/>
              <a:ext cx="1591633" cy="38477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FontTx/>
                <a:buNone/>
              </a:pPr>
              <a:r>
                <a:rPr lang="en-US" sz="1200" b="0" u="sng" dirty="0" smtClean="0">
                  <a:solidFill>
                    <a:srgbClr val="000000"/>
                  </a:solidFill>
                  <a:latin typeface="Arial Black" panose="020B0A04020102020204" pitchFamily="34" charset="0"/>
                  <a:cs typeface="Arial" panose="020B0604020202020204" pitchFamily="34" charset="0"/>
                </a:rPr>
                <a:t>UAS</a:t>
              </a:r>
            </a:p>
            <a:p>
              <a:pPr algn="ctr">
                <a:buFontTx/>
                <a:buNone/>
              </a:pPr>
              <a:r>
                <a:rPr lang="en-US" sz="900" b="0" kern="1000" dirty="0" smtClean="0">
                  <a:solidFill>
                    <a:srgbClr val="000000"/>
                  </a:solidFill>
                  <a:cs typeface="Arial" panose="020B0604020202020204" pitchFamily="34" charset="0"/>
                </a:rPr>
                <a:t>TBD 2015</a:t>
              </a:r>
            </a:p>
            <a:p>
              <a:pPr algn="ctr">
                <a:buFontTx/>
                <a:buNone/>
              </a:pPr>
              <a:endParaRPr lang="en-US" sz="1000" b="0" dirty="0">
                <a:solidFill>
                  <a:srgbClr val="000000"/>
                </a:solidFill>
                <a:cs typeface="Arial" panose="020B0604020202020204" pitchFamily="34" charset="0"/>
              </a:endParaRPr>
            </a:p>
          </p:txBody>
        </p:sp>
      </p:grpSp>
      <p:sp>
        <p:nvSpPr>
          <p:cNvPr id="2" name="Title 1"/>
          <p:cNvSpPr>
            <a:spLocks noGrp="1"/>
          </p:cNvSpPr>
          <p:nvPr>
            <p:ph type="title"/>
          </p:nvPr>
        </p:nvSpPr>
        <p:spPr>
          <a:xfrm>
            <a:off x="300871" y="124287"/>
            <a:ext cx="8470267" cy="568171"/>
          </a:xfrm>
        </p:spPr>
        <p:txBody>
          <a:bodyPr/>
          <a:lstStyle/>
          <a:p>
            <a:pPr algn="ctr"/>
            <a:r>
              <a:rPr lang="en-US" sz="2800" dirty="0" smtClean="0">
                <a:effectLst>
                  <a:outerShdw blurRad="38100" dist="38100" dir="2700000" algn="tl">
                    <a:srgbClr val="000000">
                      <a:alpha val="43137"/>
                    </a:srgbClr>
                  </a:outerShdw>
                </a:effectLst>
                <a:latin typeface="Arial Black" panose="020B0A04020102020204" pitchFamily="34" charset="0"/>
              </a:rPr>
              <a:t>COE Teams - Geographic Distribution</a:t>
            </a:r>
            <a:endParaRPr lang="en-US" sz="2800" dirty="0">
              <a:effectLst>
                <a:outerShdw blurRad="38100" dist="38100" dir="2700000" algn="tl">
                  <a:srgbClr val="000000">
                    <a:alpha val="43137"/>
                  </a:srgbClr>
                </a:outerShdw>
              </a:effectLst>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8</a:t>
            </a:fld>
            <a:endParaRPr lang="en-US" dirty="0">
              <a:solidFill>
                <a:srgbClr val="FFFFFF">
                  <a:lumMod val="65000"/>
                </a:srgbClr>
              </a:solidFill>
            </a:endParaRPr>
          </a:p>
        </p:txBody>
      </p:sp>
      <p:sp>
        <p:nvSpPr>
          <p:cNvPr id="5" name="Footer Placeholder 4"/>
          <p:cNvSpPr>
            <a:spLocks noGrp="1"/>
          </p:cNvSpPr>
          <p:nvPr>
            <p:ph type="ftr" sz="quarter" idx="11"/>
          </p:nvPr>
        </p:nvSpPr>
        <p:spPr/>
        <p:txBody>
          <a:bodyPr/>
          <a:lstStyle/>
          <a:p>
            <a:r>
              <a:rPr lang="en-US" sz="1050" dirty="0">
                <a:solidFill>
                  <a:srgbClr val="BFBFBF"/>
                </a:solidFill>
              </a:rPr>
              <a:t>FAA Center of Excellence Overview/Current Status</a:t>
            </a:r>
          </a:p>
          <a:p>
            <a:endParaRPr lang="en-US" dirty="0">
              <a:solidFill>
                <a:srgbClr val="FFFFFF">
                  <a:lumMod val="75000"/>
                </a:srgbClr>
              </a:solidFill>
            </a:endParaRPr>
          </a:p>
        </p:txBody>
      </p:sp>
      <p:sp>
        <p:nvSpPr>
          <p:cNvPr id="7" name="Date Placeholder 6"/>
          <p:cNvSpPr>
            <a:spLocks noGrp="1"/>
          </p:cNvSpPr>
          <p:nvPr>
            <p:ph type="dt" sz="half" idx="10"/>
          </p:nvPr>
        </p:nvSpPr>
        <p:spPr/>
        <p:txBody>
          <a:bodyPr/>
          <a:lstStyle/>
          <a:p>
            <a:r>
              <a:rPr lang="en-US" sz="1050" dirty="0" smtClean="0">
                <a:solidFill>
                  <a:srgbClr val="FFFFFF">
                    <a:lumMod val="75000"/>
                  </a:srgbClr>
                </a:solidFill>
              </a:rPr>
              <a:t>March 25, 2015</a:t>
            </a:r>
            <a:endParaRPr lang="en-US" sz="1050" dirty="0">
              <a:solidFill>
                <a:srgbClr val="FFFFFF">
                  <a:lumMod val="75000"/>
                </a:srgbClr>
              </a:solidFill>
            </a:endParaRPr>
          </a:p>
        </p:txBody>
      </p:sp>
    </p:spTree>
    <p:extLst>
      <p:ext uri="{BB962C8B-B14F-4D97-AF65-F5344CB8AC3E}">
        <p14:creationId xmlns:p14="http://schemas.microsoft.com/office/powerpoint/2010/main" xmlns="" val="180885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3600" dirty="0" smtClean="0">
                <a:latin typeface="Arial Black" panose="020B0A04020102020204" pitchFamily="34" charset="0"/>
              </a:rPr>
              <a:t>COE Requirements</a:t>
            </a:r>
            <a:endParaRPr lang="en-US" sz="3600" dirty="0">
              <a:latin typeface="Arial Black" panose="020B0A04020102020204" pitchFamily="34" charset="0"/>
            </a:endParaRPr>
          </a:p>
        </p:txBody>
      </p:sp>
      <p:sp>
        <p:nvSpPr>
          <p:cNvPr id="3" name="Content Placeholder 2"/>
          <p:cNvSpPr>
            <a:spLocks noGrp="1"/>
          </p:cNvSpPr>
          <p:nvPr>
            <p:ph idx="1"/>
          </p:nvPr>
        </p:nvSpPr>
        <p:spPr>
          <a:xfrm>
            <a:off x="495300" y="1455575"/>
            <a:ext cx="8079533" cy="4292081"/>
          </a:xfrm>
        </p:spPr>
        <p:txBody>
          <a:bodyPr/>
          <a:lstStyle/>
          <a:p>
            <a:pPr marL="115887" lvl="1" indent="0">
              <a:buNone/>
              <a:defRPr/>
            </a:pPr>
            <a:r>
              <a:rPr lang="en-US" sz="2000" b="1" dirty="0" smtClean="0">
                <a:latin typeface="Arial Black" panose="020B0A04020102020204" pitchFamily="34" charset="0"/>
              </a:rPr>
              <a:t>    </a:t>
            </a:r>
            <a:r>
              <a:rPr lang="en-US" b="1" dirty="0" smtClean="0">
                <a:latin typeface="Arial Black" panose="020B0A04020102020204" pitchFamily="34" charset="0"/>
              </a:rPr>
              <a:t>FAA </a:t>
            </a:r>
            <a:r>
              <a:rPr lang="en-US" sz="2000" b="1" dirty="0" smtClean="0">
                <a:latin typeface="Arial Black" panose="020B0A04020102020204" pitchFamily="34" charset="0"/>
              </a:rPr>
              <a:t>					</a:t>
            </a:r>
          </a:p>
          <a:p>
            <a:pPr marL="858837" lvl="2" indent="-342900">
              <a:buFont typeface="Arial" charset="0"/>
              <a:buChar char="•"/>
              <a:defRPr/>
            </a:pPr>
            <a:r>
              <a:rPr lang="en-US" dirty="0" smtClean="0"/>
              <a:t>AOA concurs w request to establish = selecting official w OST</a:t>
            </a:r>
          </a:p>
          <a:p>
            <a:pPr marL="858837" lvl="2" indent="-342900">
              <a:buFont typeface="Arial" charset="0"/>
              <a:buChar char="•"/>
              <a:defRPr/>
            </a:pPr>
            <a:r>
              <a:rPr lang="en-US" dirty="0"/>
              <a:t>Competitive process &amp; mandated selection </a:t>
            </a:r>
            <a:r>
              <a:rPr lang="en-US" dirty="0" smtClean="0"/>
              <a:t>criteria</a:t>
            </a:r>
          </a:p>
          <a:p>
            <a:pPr marL="858837" lvl="2" indent="-342900">
              <a:buFont typeface="Arial" charset="0"/>
              <a:buChar char="•"/>
              <a:defRPr/>
            </a:pPr>
            <a:r>
              <a:rPr lang="en-US" dirty="0"/>
              <a:t>Geographic equity - distribution of funds and location</a:t>
            </a:r>
            <a:endParaRPr lang="en-US" dirty="0" smtClean="0"/>
          </a:p>
          <a:p>
            <a:pPr marL="746125" lvl="2" indent="-230188">
              <a:defRPr/>
            </a:pPr>
            <a:r>
              <a:rPr lang="en-US" dirty="0" smtClean="0"/>
              <a:t>  </a:t>
            </a:r>
            <a:r>
              <a:rPr lang="en-US" i="1" dirty="0" smtClean="0"/>
              <a:t>Long-term </a:t>
            </a:r>
            <a:r>
              <a:rPr lang="en-US" i="1" dirty="0"/>
              <a:t>commitment </a:t>
            </a:r>
            <a:r>
              <a:rPr lang="en-US" i="1" dirty="0" smtClean="0"/>
              <a:t>- w </a:t>
            </a:r>
            <a:r>
              <a:rPr lang="en-US" i="1" dirty="0"/>
              <a:t>annual base funding </a:t>
            </a:r>
            <a:r>
              <a:rPr lang="en-US" dirty="0"/>
              <a:t>	</a:t>
            </a:r>
          </a:p>
          <a:p>
            <a:pPr marL="515937" lvl="2" indent="0">
              <a:buNone/>
              <a:defRPr/>
            </a:pPr>
            <a:endParaRPr lang="en-US" sz="2400" b="1" dirty="0" smtClean="0">
              <a:latin typeface="Arial Black" panose="020B0A04020102020204" pitchFamily="34" charset="0"/>
            </a:endParaRPr>
          </a:p>
          <a:p>
            <a:pPr marL="515937" lvl="2" indent="0">
              <a:buNone/>
              <a:defRPr/>
            </a:pPr>
            <a:r>
              <a:rPr lang="en-US" sz="2400" b="1" dirty="0" smtClean="0">
                <a:latin typeface="Arial Black" panose="020B0A04020102020204" pitchFamily="34" charset="0"/>
              </a:rPr>
              <a:t>UNIVERSITIES</a:t>
            </a:r>
            <a:endParaRPr lang="en-US" sz="2400" b="1" dirty="0">
              <a:latin typeface="Arial Black" panose="020B0A04020102020204" pitchFamily="34" charset="0"/>
            </a:endParaRPr>
          </a:p>
          <a:p>
            <a:pPr marL="746125" lvl="2" indent="-230188">
              <a:defRPr/>
            </a:pPr>
            <a:r>
              <a:rPr lang="en-US" dirty="0"/>
              <a:t>Matching contributions </a:t>
            </a:r>
            <a:r>
              <a:rPr lang="en-US" dirty="0" smtClean="0"/>
              <a:t>from </a:t>
            </a:r>
            <a:r>
              <a:rPr lang="en-US" dirty="0"/>
              <a:t>non-federal sources </a:t>
            </a:r>
            <a:r>
              <a:rPr lang="en-US" dirty="0" smtClean="0"/>
              <a:t>~ </a:t>
            </a:r>
            <a:r>
              <a:rPr lang="en-US" dirty="0"/>
              <a:t>$</a:t>
            </a:r>
            <a:r>
              <a:rPr lang="en-US" dirty="0" smtClean="0"/>
              <a:t>250M</a:t>
            </a:r>
          </a:p>
          <a:p>
            <a:pPr marL="746125" lvl="2" indent="-230188">
              <a:defRPr/>
            </a:pPr>
            <a:r>
              <a:rPr lang="en-US" dirty="0"/>
              <a:t>Management/Technical COE oversight, coordinate activities, avoid duplication</a:t>
            </a:r>
          </a:p>
          <a:p>
            <a:pPr marL="746125" lvl="2" indent="-230188">
              <a:defRPr/>
            </a:pPr>
            <a:r>
              <a:rPr lang="en-US" i="1" dirty="0" smtClean="0"/>
              <a:t>Long-term </a:t>
            </a:r>
            <a:r>
              <a:rPr lang="en-US" i="1" dirty="0"/>
              <a:t>commitments </a:t>
            </a:r>
            <a:r>
              <a:rPr lang="en-US" i="1" dirty="0" smtClean="0"/>
              <a:t>- </a:t>
            </a:r>
            <a:r>
              <a:rPr lang="en-US" i="1" dirty="0"/>
              <a:t>faculty, students, industry </a:t>
            </a:r>
            <a:r>
              <a:rPr lang="en-US" i="1" dirty="0" smtClean="0"/>
              <a:t>affiliates</a:t>
            </a:r>
            <a:endParaRPr lang="en-US" i="1" dirty="0"/>
          </a:p>
        </p:txBody>
      </p:sp>
      <p:sp>
        <p:nvSpPr>
          <p:cNvPr id="6" name="Footer Placeholder 5"/>
          <p:cNvSpPr>
            <a:spLocks noGrp="1"/>
          </p:cNvSpPr>
          <p:nvPr>
            <p:ph type="ftr" sz="quarter" idx="11"/>
          </p:nvPr>
        </p:nvSpPr>
        <p:spPr/>
        <p:txBody>
          <a:bodyPr/>
          <a:lstStyle/>
          <a:p>
            <a:pPr>
              <a:defRPr/>
            </a:pPr>
            <a:r>
              <a:rPr lang="en-US" smtClean="0"/>
              <a:t>FAA Center of Excellence Overview/Current Status</a:t>
            </a:r>
            <a:endParaRPr lang="en-US" dirty="0"/>
          </a:p>
        </p:txBody>
      </p:sp>
      <p:sp>
        <p:nvSpPr>
          <p:cNvPr id="7" name="Slide Number Placeholder 6"/>
          <p:cNvSpPr>
            <a:spLocks noGrp="1"/>
          </p:cNvSpPr>
          <p:nvPr>
            <p:ph type="sldNum" sz="quarter" idx="12"/>
          </p:nvPr>
        </p:nvSpPr>
        <p:spPr/>
        <p:txBody>
          <a:bodyPr/>
          <a:lstStyle/>
          <a:p>
            <a:pPr>
              <a:defRPr/>
            </a:pPr>
            <a:fld id="{3F990FD9-37CF-49FB-8E30-0EB127A76D0B}" type="slidenum">
              <a:rPr lang="en-US" smtClean="0"/>
              <a:pPr>
                <a:defRPr/>
              </a:pPr>
              <a:t>9</a:t>
            </a:fld>
            <a:endParaRPr lang="en-US" dirty="0"/>
          </a:p>
        </p:txBody>
      </p:sp>
      <p:sp>
        <p:nvSpPr>
          <p:cNvPr id="4" name="Date Placeholder 3"/>
          <p:cNvSpPr>
            <a:spLocks noGrp="1"/>
          </p:cNvSpPr>
          <p:nvPr>
            <p:ph type="dt" sz="half" idx="10"/>
          </p:nvPr>
        </p:nvSpPr>
        <p:spPr/>
        <p:txBody>
          <a:bodyPr/>
          <a:lstStyle/>
          <a:p>
            <a:pPr>
              <a:defRPr/>
            </a:pPr>
            <a:r>
              <a:rPr lang="en-US" dirty="0" smtClean="0"/>
              <a:t>March 25, 2015</a:t>
            </a:r>
            <a:endParaRPr lang="en-US" dirty="0"/>
          </a:p>
        </p:txBody>
      </p:sp>
    </p:spTree>
    <p:extLst>
      <p:ext uri="{BB962C8B-B14F-4D97-AF65-F5344CB8AC3E}">
        <p14:creationId xmlns:p14="http://schemas.microsoft.com/office/powerpoint/2010/main" xmlns="" val="409362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EF ACER Orlando 8 11 05">
  <a:themeElements>
    <a:clrScheme name="BRIEF ACER Orlando 8 11 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 ACER Orlando 8 11 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RIEF ACER Orlando 8 11 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 ACER Orlando 8 11 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 ACER Orlando 8 11 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 ACER Orlando 8 11 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 ACER Orlando 8 11 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 ACER Orlando 8 11 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 ACER Orlando 8 11 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 ACER Orlando 8 11 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 ACER Orlando 8 11 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 ACER Orlando 8 11 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 ACER Orlando 8 11 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 ACER Orlando 8 11 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9543C-0A2B-4BA1-B22E-C485022F9F7F}"/>
</file>

<file path=customXml/itemProps2.xml><?xml version="1.0" encoding="utf-8"?>
<ds:datastoreItem xmlns:ds="http://schemas.openxmlformats.org/officeDocument/2006/customXml" ds:itemID="{DC4F288F-A27A-42D0-89A1-371BF3F0A8D9}"/>
</file>

<file path=customXml/itemProps3.xml><?xml version="1.0" encoding="utf-8"?>
<ds:datastoreItem xmlns:ds="http://schemas.openxmlformats.org/officeDocument/2006/customXml" ds:itemID="{65FAE7F6-02E9-4D88-B021-01E8321BFB8B}"/>
</file>

<file path=docProps/app.xml><?xml version="1.0" encoding="utf-8"?>
<Properties xmlns="http://schemas.openxmlformats.org/officeDocument/2006/extended-properties" xmlns:vt="http://schemas.openxmlformats.org/officeDocument/2006/docPropsVTypes">
  <Template/>
  <TotalTime>14256</TotalTime>
  <Words>2239</Words>
  <Application>Microsoft Office PowerPoint</Application>
  <PresentationFormat>On-screen Show (4:3)</PresentationFormat>
  <Paragraphs>534</Paragraphs>
  <Slides>21</Slides>
  <Notes>2</Notes>
  <HiddenSlides>0</HiddenSlides>
  <MMClips>0</MMClips>
  <ScaleCrop>false</ScaleCrop>
  <HeadingPairs>
    <vt:vector size="4" baseType="variant">
      <vt:variant>
        <vt:lpstr>Theme</vt:lpstr>
      </vt:variant>
      <vt:variant>
        <vt:i4>15</vt:i4>
      </vt:variant>
      <vt:variant>
        <vt:lpstr>Slide Titles</vt:lpstr>
      </vt:variant>
      <vt:variant>
        <vt:i4>21</vt:i4>
      </vt:variant>
    </vt:vector>
  </HeadingPairs>
  <TitlesOfParts>
    <vt:vector size="36" baseType="lpstr">
      <vt:lpstr>BRIEF ACER Orlando 8 11 05</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FAA Air Transportation Centers of Excellence</vt:lpstr>
      <vt:lpstr>Agenda</vt:lpstr>
      <vt:lpstr>FAA Research - Funding Vehicle Options</vt:lpstr>
      <vt:lpstr>Grants Legislation</vt:lpstr>
      <vt:lpstr>Why Centers of Excellence ?</vt:lpstr>
      <vt:lpstr>COE Legislative Authority – P.L. 101-508</vt:lpstr>
      <vt:lpstr>COE Selection Criteria – P.L. 101-508</vt:lpstr>
      <vt:lpstr>COE Teams - Geographic Distribution</vt:lpstr>
      <vt:lpstr>COE Requirements</vt:lpstr>
      <vt:lpstr>COE Funding Options</vt:lpstr>
      <vt:lpstr>FAA COE Funding Levels</vt:lpstr>
      <vt:lpstr>COE Program Current Activities </vt:lpstr>
      <vt:lpstr>COE UAS - 2015 Tasks Remaining</vt:lpstr>
      <vt:lpstr>COE Levels of Oversight, Teams &amp; Control</vt:lpstr>
      <vt:lpstr> COE UAS Draft Planning Schedule</vt:lpstr>
      <vt:lpstr> Q&amp;A</vt:lpstr>
      <vt:lpstr>COE University Members (1 of 3)</vt:lpstr>
      <vt:lpstr>COE University Members (2 of 3)</vt:lpstr>
      <vt:lpstr>COE Co-Sponsors (3 of 3)</vt:lpstr>
      <vt:lpstr>COE Financial Roll-Up Data – Reports / Reports / Reports</vt:lpstr>
      <vt:lpstr>FAA Air Transportation Centers of Excellence</vt:lpstr>
    </vt:vector>
  </TitlesOfParts>
  <Company>FAA Technical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TRANSPORTATION Centers of Excellence</dc:title>
  <dc:creator>Jim Lignugaris</dc:creator>
  <cp:lastModifiedBy>Lawrence Watts</cp:lastModifiedBy>
  <cp:revision>317</cp:revision>
  <cp:lastPrinted>2015-03-24T18:43:43Z</cp:lastPrinted>
  <dcterms:created xsi:type="dcterms:W3CDTF">2005-08-09T13:58:01Z</dcterms:created>
  <dcterms:modified xsi:type="dcterms:W3CDTF">2015-03-25T01:41:34Z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