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4"/>
    <p:sldMasterId id="2147483661" r:id="rId5"/>
  </p:sldMasterIdLst>
  <p:notesMasterIdLst>
    <p:notesMasterId r:id="rId21"/>
  </p:notesMasterIdLst>
  <p:handoutMasterIdLst>
    <p:handoutMasterId r:id="rId22"/>
  </p:handoutMasterIdLst>
  <p:sldIdLst>
    <p:sldId id="273" r:id="rId6"/>
    <p:sldId id="274" r:id="rId7"/>
    <p:sldId id="287" r:id="rId8"/>
    <p:sldId id="275" r:id="rId9"/>
    <p:sldId id="276" r:id="rId10"/>
    <p:sldId id="277" r:id="rId11"/>
    <p:sldId id="278" r:id="rId12"/>
    <p:sldId id="279" r:id="rId13"/>
    <p:sldId id="280" r:id="rId14"/>
    <p:sldId id="281" r:id="rId15"/>
    <p:sldId id="282" r:id="rId16"/>
    <p:sldId id="283" r:id="rId17"/>
    <p:sldId id="284" r:id="rId18"/>
    <p:sldId id="286" r:id="rId19"/>
    <p:sldId id="285" r:id="rId20"/>
  </p:sldIdLst>
  <p:sldSz cx="9144000" cy="6858000" type="screen4x3"/>
  <p:notesSz cx="6858000" cy="9296400"/>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273"/>
            <p14:sldId id="274"/>
            <p14:sldId id="287"/>
            <p14:sldId id="275"/>
            <p14:sldId id="276"/>
            <p14:sldId id="277"/>
            <p14:sldId id="278"/>
            <p14:sldId id="279"/>
            <p14:sldId id="280"/>
            <p14:sldId id="281"/>
            <p14:sldId id="282"/>
            <p14:sldId id="283"/>
            <p14:sldId id="284"/>
            <p14:sldId id="286"/>
            <p14:sldId id="28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FF0000"/>
    <a:srgbClr val="FFFF99"/>
    <a:srgbClr val="FFCC00"/>
    <a:srgbClr val="DDDDDD"/>
    <a:srgbClr val="C0C0C0"/>
    <a:srgbClr val="1D2F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62" autoAdjust="0"/>
    <p:restoredTop sz="94717" autoAdjust="0"/>
  </p:normalViewPr>
  <p:slideViewPr>
    <p:cSldViewPr snapToGrid="0">
      <p:cViewPr>
        <p:scale>
          <a:sx n="100" d="100"/>
          <a:sy n="100" d="100"/>
        </p:scale>
        <p:origin x="-1572" y="-408"/>
      </p:cViewPr>
      <p:guideLst>
        <p:guide orient="horz" pos="536"/>
        <p:guide pos="3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79"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4580"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81"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07"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1508" name="Rectangle 4"/>
          <p:cNvSpPr>
            <a:spLocks noGrp="1" noRot="1" noChangeAspect="1" noChangeArrowheads="1" noTextEdit="1"/>
          </p:cNvSpPr>
          <p:nvPr>
            <p:ph type="sldImg" idx="2"/>
          </p:nvPr>
        </p:nvSpPr>
        <p:spPr bwMode="auto">
          <a:xfrm>
            <a:off x="1106488"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11"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C9A895D-F1B2-4238-92B1-93B3C1FCF0B4}" type="slidenum">
              <a:rPr lang="en-US"/>
              <a:pPr/>
              <a:t>2</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4779981" y="0"/>
            <a:ext cx="4374429" cy="6858000"/>
          </a:xfrm>
          <a:prstGeom prst="rect">
            <a:avLst/>
          </a:prstGeom>
        </p:spPr>
      </p:pic>
      <p:sp>
        <p:nvSpPr>
          <p:cNvPr id="63490" name="Rectangle 1026"/>
          <p:cNvSpPr>
            <a:spLocks noGrp="1" noChangeArrowheads="1"/>
          </p:cNvSpPr>
          <p:nvPr>
            <p:ph type="ctrTitle"/>
          </p:nvPr>
        </p:nvSpPr>
        <p:spPr>
          <a:xfrm>
            <a:off x="227476" y="354380"/>
            <a:ext cx="4519544" cy="1395412"/>
          </a:xfrm>
        </p:spPr>
        <p:txBody>
          <a:bodyPr anchor="t"/>
          <a:lstStyle>
            <a:lvl1pPr>
              <a:defRPr/>
            </a:lvl1pPr>
          </a:lstStyle>
          <a:p>
            <a:pPr lvl="0"/>
            <a:r>
              <a:rPr lang="en-US" noProof="0" dirty="0" smtClean="0"/>
              <a:t>Select to edit master title</a:t>
            </a:r>
          </a:p>
        </p:txBody>
      </p:sp>
      <p:sp>
        <p:nvSpPr>
          <p:cNvPr id="63491" name="Rectangle 1027"/>
          <p:cNvSpPr>
            <a:spLocks noGrp="1" noChangeArrowheads="1"/>
          </p:cNvSpPr>
          <p:nvPr>
            <p:ph type="subTitle" idx="1"/>
          </p:nvPr>
        </p:nvSpPr>
        <p:spPr>
          <a:xfrm>
            <a:off x="230651" y="1795830"/>
            <a:ext cx="4490748" cy="1067092"/>
          </a:xfrm>
        </p:spPr>
        <p:txBody>
          <a:bodyPr/>
          <a:lstStyle>
            <a:lvl1pPr marL="0" indent="0">
              <a:buFontTx/>
              <a:buNone/>
              <a:defRPr sz="3200">
                <a:solidFill>
                  <a:schemeClr val="bg2"/>
                </a:solidFill>
              </a:defRPr>
            </a:lvl1pPr>
          </a:lstStyle>
          <a:p>
            <a:pPr lvl="0"/>
            <a:r>
              <a:rPr lang="en-US" noProof="0" dirty="0" smtClean="0"/>
              <a:t>Select to edit master subtitle</a:t>
            </a:r>
          </a:p>
        </p:txBody>
      </p:sp>
      <p:sp>
        <p:nvSpPr>
          <p:cNvPr id="63515" name="Text Box 1051"/>
          <p:cNvSpPr txBox="1">
            <a:spLocks noChangeArrowheads="1"/>
          </p:cNvSpPr>
          <p:nvPr userDrawn="1"/>
        </p:nvSpPr>
        <p:spPr bwMode="auto">
          <a:xfrm>
            <a:off x="270886" y="3393862"/>
            <a:ext cx="4455314"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600" dirty="0">
                <a:solidFill>
                  <a:srgbClr val="1D2F68"/>
                </a:solidFill>
              </a:rPr>
              <a:t>Presented to:</a:t>
            </a:r>
          </a:p>
          <a:p>
            <a:pPr>
              <a:buFontTx/>
              <a:buNone/>
            </a:pPr>
            <a:r>
              <a:rPr lang="en-US" sz="1600" dirty="0">
                <a:solidFill>
                  <a:srgbClr val="1D2F68"/>
                </a:solidFill>
              </a:rPr>
              <a:t>By:</a:t>
            </a:r>
          </a:p>
          <a:p>
            <a:pPr>
              <a:buFontTx/>
              <a:buNone/>
            </a:pPr>
            <a:r>
              <a:rPr lang="en-US" sz="1600" dirty="0">
                <a:solidFill>
                  <a:srgbClr val="1D2F68"/>
                </a:solidFill>
              </a:rPr>
              <a:t>Date:</a:t>
            </a:r>
          </a:p>
        </p:txBody>
      </p:sp>
      <p:grpSp>
        <p:nvGrpSpPr>
          <p:cNvPr id="63544" name="Group 1080"/>
          <p:cNvGrpSpPr>
            <a:grpSpLocks/>
          </p:cNvGrpSpPr>
          <p:nvPr userDrawn="1"/>
        </p:nvGrpSpPr>
        <p:grpSpPr bwMode="auto">
          <a:xfrm>
            <a:off x="6134004" y="5820327"/>
            <a:ext cx="2895600"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a:solidFill>
                    <a:schemeClr val="bg1"/>
                  </a:solidFill>
                </a:rPr>
                <a:t>Federal Aviation</a:t>
              </a:r>
            </a:p>
            <a:p>
              <a:pPr>
                <a:lnSpc>
                  <a:spcPct val="85000"/>
                </a:lnSpc>
                <a:spcBef>
                  <a:spcPct val="0"/>
                </a:spcBef>
                <a:buFontTx/>
                <a:buNone/>
              </a:pPr>
              <a:r>
                <a:rPr lang="en-US" sz="1800" b="1">
                  <a:solidFill>
                    <a:schemeClr val="bg1"/>
                  </a:solidFill>
                </a:rPr>
                <a:t>Administration</a:t>
              </a:r>
            </a:p>
          </p:txBody>
        </p:sp>
      </p:gr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3339" y="6248400"/>
            <a:ext cx="1672032" cy="457200"/>
          </a:xfrm>
        </p:spPr>
        <p:txBody>
          <a:bodyPr/>
          <a:lstStyle>
            <a:lvl1pPr>
              <a:defRPr>
                <a:solidFill>
                  <a:schemeClr val="bg1">
                    <a:lumMod val="75000"/>
                  </a:schemeClr>
                </a:solidFill>
              </a:defRPr>
            </a:lvl1pPr>
          </a:lstStyle>
          <a:p>
            <a:r>
              <a:rPr lang="en-US" smtClean="0"/>
              <a:t>24 March 2015</a:t>
            </a:r>
            <a:endParaRPr lang="en-US" dirty="0"/>
          </a:p>
        </p:txBody>
      </p:sp>
      <p:sp>
        <p:nvSpPr>
          <p:cNvPr id="5" name="Footer Placeholder 4"/>
          <p:cNvSpPr>
            <a:spLocks noGrp="1"/>
          </p:cNvSpPr>
          <p:nvPr>
            <p:ph type="ftr" sz="quarter" idx="11"/>
          </p:nvPr>
        </p:nvSpPr>
        <p:spPr>
          <a:xfrm>
            <a:off x="2196798" y="6248400"/>
            <a:ext cx="2895600" cy="457200"/>
          </a:xfrm>
        </p:spPr>
        <p:txBody>
          <a:bodyPr/>
          <a:lstStyle>
            <a:lvl1pPr>
              <a:defRPr>
                <a:solidFill>
                  <a:schemeClr val="bg1">
                    <a:lumMod val="75000"/>
                  </a:schemeClr>
                </a:solidFill>
              </a:defRPr>
            </a:lvl1pPr>
          </a:lstStyle>
          <a:p>
            <a:r>
              <a:rPr lang="en-US" smtClean="0"/>
              <a:t>FY17 Aviation Safety Portfolio - r0</a:t>
            </a:r>
            <a:endParaRPr lang="en-US" dirty="0"/>
          </a:p>
        </p:txBody>
      </p:sp>
      <p:sp>
        <p:nvSpPr>
          <p:cNvPr id="6" name="Slide Number Placeholder 5"/>
          <p:cNvSpPr>
            <a:spLocks noGrp="1"/>
          </p:cNvSpPr>
          <p:nvPr>
            <p:ph type="sldNum" sz="quarter" idx="12"/>
          </p:nvPr>
        </p:nvSpPr>
        <p:spPr>
          <a:xfrm>
            <a:off x="7662332" y="6248400"/>
            <a:ext cx="879171" cy="457200"/>
          </a:xfrm>
        </p:spPr>
        <p:txBody>
          <a:bodyPr/>
          <a:lstStyle>
            <a:lvl1pPr>
              <a:defRPr/>
            </a:lvl1pPr>
          </a:lstStyle>
          <a:p>
            <a:fld id="{78D3ABA1-EA94-43C0-B992-7CBCC31144F1}" type="slidenum">
              <a:rPr lang="en-US"/>
              <a:pPr/>
              <a:t>‹#›</a:t>
            </a:fld>
            <a:endParaRPr lang="en-US" dirty="0"/>
          </a:p>
        </p:txBody>
      </p:sp>
    </p:spTree>
    <p:extLst>
      <p:ext uri="{BB962C8B-B14F-4D97-AF65-F5344CB8AC3E}">
        <p14:creationId xmlns:p14="http://schemas.microsoft.com/office/powerpoint/2010/main" val="29082553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24 March 2015</a:t>
            </a:r>
            <a:endParaRPr lang="en-US"/>
          </a:p>
        </p:txBody>
      </p:sp>
      <p:sp>
        <p:nvSpPr>
          <p:cNvPr id="6" name="Footer Placeholder 5"/>
          <p:cNvSpPr>
            <a:spLocks noGrp="1"/>
          </p:cNvSpPr>
          <p:nvPr>
            <p:ph type="ftr" sz="quarter" idx="11"/>
          </p:nvPr>
        </p:nvSpPr>
        <p:spPr/>
        <p:txBody>
          <a:bodyPr/>
          <a:lstStyle>
            <a:lvl1pPr>
              <a:defRPr/>
            </a:lvl1pPr>
          </a:lstStyle>
          <a:p>
            <a:r>
              <a:rPr lang="en-US" smtClean="0"/>
              <a:t>FY17 Aviation Safety Portfolio - r0</a:t>
            </a:r>
            <a:endParaRPr lang="en-US"/>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pPr/>
              <a:t>‹#›</a:t>
            </a:fld>
            <a:endParaRPr lang="en-US"/>
          </a:p>
        </p:txBody>
      </p:sp>
    </p:spTree>
    <p:extLst>
      <p:ext uri="{BB962C8B-B14F-4D97-AF65-F5344CB8AC3E}">
        <p14:creationId xmlns:p14="http://schemas.microsoft.com/office/powerpoint/2010/main" val="31410093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24 March 2015</a:t>
            </a:r>
            <a:endParaRPr lang="en-US"/>
          </a:p>
        </p:txBody>
      </p:sp>
      <p:sp>
        <p:nvSpPr>
          <p:cNvPr id="4" name="Footer Placeholder 3"/>
          <p:cNvSpPr>
            <a:spLocks noGrp="1"/>
          </p:cNvSpPr>
          <p:nvPr>
            <p:ph type="ftr" sz="quarter" idx="11"/>
          </p:nvPr>
        </p:nvSpPr>
        <p:spPr/>
        <p:txBody>
          <a:bodyPr/>
          <a:lstStyle>
            <a:lvl1pPr>
              <a:defRPr/>
            </a:lvl1pPr>
          </a:lstStyle>
          <a:p>
            <a:r>
              <a:rPr lang="en-US" smtClean="0"/>
              <a:t>FY17 Aviation Safety Portfolio - r0</a:t>
            </a:r>
            <a:endParaRPr lang="en-US"/>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pPr/>
              <a:t>‹#›</a:t>
            </a:fld>
            <a:endParaRPr lang="en-US"/>
          </a:p>
        </p:txBody>
      </p:sp>
    </p:spTree>
    <p:extLst>
      <p:ext uri="{BB962C8B-B14F-4D97-AF65-F5344CB8AC3E}">
        <p14:creationId xmlns:p14="http://schemas.microsoft.com/office/powerpoint/2010/main" val="24066315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24 March 2015</a:t>
            </a:r>
            <a:endParaRPr lang="en-US"/>
          </a:p>
        </p:txBody>
      </p:sp>
      <p:sp>
        <p:nvSpPr>
          <p:cNvPr id="3" name="Footer Placeholder 2"/>
          <p:cNvSpPr>
            <a:spLocks noGrp="1"/>
          </p:cNvSpPr>
          <p:nvPr>
            <p:ph type="ftr" sz="quarter" idx="11"/>
          </p:nvPr>
        </p:nvSpPr>
        <p:spPr/>
        <p:txBody>
          <a:bodyPr/>
          <a:lstStyle>
            <a:lvl1pPr>
              <a:defRPr/>
            </a:lvl1pPr>
          </a:lstStyle>
          <a:p>
            <a:r>
              <a:rPr lang="en-US" smtClean="0"/>
              <a:t>FY17 Aviation Safety Portfolio - r0</a:t>
            </a:r>
            <a:endParaRPr lang="en-US"/>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pPr/>
              <a:t>‹#›</a:t>
            </a:fld>
            <a:endParaRPr lang="en-US"/>
          </a:p>
        </p:txBody>
      </p:sp>
    </p:spTree>
    <p:extLst>
      <p:ext uri="{BB962C8B-B14F-4D97-AF65-F5344CB8AC3E}">
        <p14:creationId xmlns:p14="http://schemas.microsoft.com/office/powerpoint/2010/main" val="9393718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24 March 2015</a:t>
            </a:r>
            <a:endParaRPr lang="en-US"/>
          </a:p>
        </p:txBody>
      </p:sp>
      <p:sp>
        <p:nvSpPr>
          <p:cNvPr id="6" name="Footer Placeholder 5"/>
          <p:cNvSpPr>
            <a:spLocks noGrp="1"/>
          </p:cNvSpPr>
          <p:nvPr>
            <p:ph type="ftr" sz="quarter" idx="11"/>
          </p:nvPr>
        </p:nvSpPr>
        <p:spPr/>
        <p:txBody>
          <a:bodyPr/>
          <a:lstStyle>
            <a:lvl1pPr>
              <a:defRPr/>
            </a:lvl1pPr>
          </a:lstStyle>
          <a:p>
            <a:r>
              <a:rPr lang="en-US" smtClean="0"/>
              <a:t>FY17 Aviation Safety Portfolio - r0</a:t>
            </a:r>
            <a:endParaRPr lang="en-US"/>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pPr/>
              <a:t>‹#›</a:t>
            </a:fld>
            <a:endParaRPr lang="en-US"/>
          </a:p>
        </p:txBody>
      </p:sp>
    </p:spTree>
    <p:extLst>
      <p:ext uri="{BB962C8B-B14F-4D97-AF65-F5344CB8AC3E}">
        <p14:creationId xmlns:p14="http://schemas.microsoft.com/office/powerpoint/2010/main" val="29799863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r>
              <a:rPr lang="en-US" smtClean="0"/>
              <a:t>24 March 2015</a:t>
            </a:r>
            <a:endParaRPr lang="en-US" dirty="0"/>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r>
              <a:rPr lang="en-US" smtClean="0"/>
              <a:t>FY17 Aviation Safety Portfolio - r0</a:t>
            </a:r>
            <a:endParaRPr lang="en-US" dirty="0"/>
          </a:p>
        </p:txBody>
      </p:sp>
      <p:sp>
        <p:nvSpPr>
          <p:cNvPr id="56331" name="Rectangle 11"/>
          <p:cNvSpPr>
            <a:spLocks noGrp="1" noChangeArrowheads="1"/>
          </p:cNvSpPr>
          <p:nvPr>
            <p:ph type="sldNum" sz="quarter" idx="4"/>
          </p:nvPr>
        </p:nvSpPr>
        <p:spPr bwMode="auto">
          <a:xfrm>
            <a:off x="7425267" y="6248400"/>
            <a:ext cx="113089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5480041" y="6126158"/>
            <a:ext cx="2047875" cy="660400"/>
            <a:chOff x="3596" y="3859"/>
            <a:chExt cx="1290" cy="416"/>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Lst>
  <p:timing>
    <p:tnLst>
      <p:par>
        <p:cTn id="1" dur="indefinite" restart="never" nodeType="tmRoot"/>
      </p:par>
    </p:tnLst>
  </p:timing>
  <p:hf hd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noFill/>
          <a:ln w="9525">
            <a:noFill/>
            <a:miter lim="800000"/>
            <a:headEnd/>
            <a:tailEnd/>
          </a:ln>
          <a:effectLst/>
          <a:extLst/>
        </p:spPr>
        <p:txBody>
          <a:bodyPr wrap="none" anchor="ctr"/>
          <a:lstStyle/>
          <a:p>
            <a:endParaRPr lang="en-US"/>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accent6"/>
                </a:solidFill>
                <a:latin typeface="Helvetica Neue Medium"/>
                <a:cs typeface="Helvetica Neue Medium"/>
              </a:defRPr>
            </a:lvl1pPr>
          </a:lstStyle>
          <a:p>
            <a:r>
              <a:rPr lang="en-US" smtClean="0"/>
              <a:t>24 March 2015</a:t>
            </a:r>
            <a:endParaRPr lang="en-US" dirty="0"/>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accent6"/>
                </a:solidFill>
                <a:latin typeface="Helvetica Neue Medium"/>
                <a:cs typeface="Helvetica Neue Medium"/>
              </a:defRPr>
            </a:lvl1pPr>
          </a:lstStyle>
          <a:p>
            <a:r>
              <a:rPr lang="en-US" smtClean="0"/>
              <a:t>FY17 Aviation Safety Portfolio - r0</a:t>
            </a:r>
            <a:endParaRPr lang="en-US" dirty="0"/>
          </a:p>
        </p:txBody>
      </p:sp>
      <p:sp>
        <p:nvSpPr>
          <p:cNvPr id="56331" name="Rectangle 11"/>
          <p:cNvSpPr>
            <a:spLocks noGrp="1" noChangeArrowheads="1"/>
          </p:cNvSpPr>
          <p:nvPr>
            <p:ph type="sldNum" sz="quarter" idx="4"/>
          </p:nvPr>
        </p:nvSpPr>
        <p:spPr bwMode="auto">
          <a:xfrm>
            <a:off x="7442199" y="6248400"/>
            <a:ext cx="11139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accent6"/>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5480041" y="6126158"/>
            <a:ext cx="2047875" cy="660400"/>
            <a:chOff x="3596" y="3859"/>
            <a:chExt cx="1290" cy="416"/>
          </a:xfrm>
        </p:grpSpPr>
        <p:pic>
          <p:nvPicPr>
            <p:cNvPr id="56346" name="Picture 2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accent6"/>
                  </a:solidFill>
                </a:rPr>
                <a:t>Federal Aviation</a:t>
              </a:r>
            </a:p>
            <a:p>
              <a:pPr>
                <a:lnSpc>
                  <a:spcPct val="85000"/>
                </a:lnSpc>
                <a:spcBef>
                  <a:spcPct val="0"/>
                </a:spcBef>
                <a:buFontTx/>
                <a:buNone/>
              </a:pPr>
              <a:r>
                <a:rPr lang="en-US" sz="1200" b="1" dirty="0">
                  <a:solidFill>
                    <a:schemeClr val="accent6"/>
                  </a:solidFil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val="2988165268"/>
      </p:ext>
    </p:extLst>
  </p:cSld>
  <p:clrMap bg1="lt1" tx1="dk1" bg2="lt2" tx2="dk2" accent1="accent1" accent2="accent2" accent3="accent3" accent4="accent4" accent5="accent5" accent6="accent6" hlink="hlink" folHlink="folHlink"/>
  <p:timing>
    <p:tnLst>
      <p:par>
        <p:cTn id="1" dur="indefinite" restart="never" nodeType="tmRoot"/>
      </p:par>
    </p:tnLst>
  </p:timing>
  <p:hf hd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p:txBody>
          <a:bodyPr/>
          <a:lstStyle/>
          <a:p>
            <a:r>
              <a:rPr lang="en-US" dirty="0" smtClean="0"/>
              <a:t>FY17 Aviation Safety Portfolio</a:t>
            </a:r>
            <a:endParaRPr lang="en-US" dirty="0"/>
          </a:p>
        </p:txBody>
      </p:sp>
      <p:sp>
        <p:nvSpPr>
          <p:cNvPr id="32780" name="Rectangle 12"/>
          <p:cNvSpPr>
            <a:spLocks noGrp="1" noChangeArrowheads="1"/>
          </p:cNvSpPr>
          <p:nvPr>
            <p:ph type="subTitle" idx="1"/>
          </p:nvPr>
        </p:nvSpPr>
        <p:spPr/>
        <p:txBody>
          <a:bodyPr/>
          <a:lstStyle/>
          <a:p>
            <a:r>
              <a:rPr lang="en-US" dirty="0" smtClean="0"/>
              <a:t>BLI View</a:t>
            </a:r>
            <a:endParaRPr lang="en-US" dirty="0">
              <a:solidFill>
                <a:schemeClr val="tx1"/>
              </a:solidFill>
            </a:endParaRPr>
          </a:p>
        </p:txBody>
      </p:sp>
      <p:sp>
        <p:nvSpPr>
          <p:cNvPr id="32785" name="Text Box 17"/>
          <p:cNvSpPr txBox="1">
            <a:spLocks noChangeArrowheads="1"/>
          </p:cNvSpPr>
          <p:nvPr/>
        </p:nvSpPr>
        <p:spPr bwMode="auto">
          <a:xfrm>
            <a:off x="1640713" y="3398492"/>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Subcommittee on Aircraft Safety</a:t>
            </a:r>
            <a:endParaRPr lang="en-US" sz="1600" dirty="0"/>
          </a:p>
        </p:txBody>
      </p:sp>
      <p:sp>
        <p:nvSpPr>
          <p:cNvPr id="32786" name="Text Box 18"/>
          <p:cNvSpPr txBox="1">
            <a:spLocks noChangeArrowheads="1"/>
          </p:cNvSpPr>
          <p:nvPr/>
        </p:nvSpPr>
        <p:spPr bwMode="auto">
          <a:xfrm>
            <a:off x="1628070" y="3778354"/>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Mark S. Orr</a:t>
            </a:r>
            <a:endParaRPr lang="en-US" sz="1600" dirty="0"/>
          </a:p>
        </p:txBody>
      </p:sp>
      <p:sp>
        <p:nvSpPr>
          <p:cNvPr id="32787" name="Text Box 19"/>
          <p:cNvSpPr txBox="1">
            <a:spLocks noChangeArrowheads="1"/>
          </p:cNvSpPr>
          <p:nvPr/>
        </p:nvSpPr>
        <p:spPr bwMode="auto">
          <a:xfrm>
            <a:off x="1634353" y="4148090"/>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24 March 2015</a:t>
            </a:r>
            <a:endParaRPr lang="en-US" sz="16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833459" y="6201723"/>
            <a:ext cx="1077276" cy="457200"/>
          </a:xfrm>
          <a:prstGeom prst="rect">
            <a:avLst/>
          </a:prstGeom>
        </p:spPr>
        <p:txBody>
          <a:bodyPr/>
          <a:lstStyle/>
          <a:p>
            <a:fld id="{74438B1A-AF1B-4C8B-993E-1BADE62A2451}" type="slidenum">
              <a:rPr lang="en-US" smtClean="0"/>
              <a:pPr/>
              <a:t>10</a:t>
            </a:fld>
            <a:endParaRPr lang="en-US" dirty="0"/>
          </a:p>
        </p:txBody>
      </p:sp>
      <p:sp>
        <p:nvSpPr>
          <p:cNvPr id="7" name="Rectangle 6"/>
          <p:cNvSpPr/>
          <p:nvPr/>
        </p:nvSpPr>
        <p:spPr bwMode="auto">
          <a:xfrm>
            <a:off x="102179" y="1858358"/>
            <a:ext cx="8949532" cy="1263457"/>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8" name="Flowchart: Merge 7"/>
          <p:cNvSpPr/>
          <p:nvPr/>
        </p:nvSpPr>
        <p:spPr bwMode="auto">
          <a:xfrm>
            <a:off x="5079042" y="2829295"/>
            <a:ext cx="199476" cy="203123"/>
          </a:xfrm>
          <a:prstGeom prst="flowChartMerg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0" name="TextBox 9"/>
          <p:cNvSpPr txBox="1"/>
          <p:nvPr/>
        </p:nvSpPr>
        <p:spPr bwMode="auto">
          <a:xfrm>
            <a:off x="6581475" y="2657923"/>
            <a:ext cx="213914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800" dirty="0" smtClean="0">
                <a:solidFill>
                  <a:srgbClr val="0070C0"/>
                </a:solidFill>
              </a:rPr>
              <a:t>Diminish bird strikes &amp; fatalities by implementing procedures / cert. basis for new helicopters</a:t>
            </a:r>
            <a:endParaRPr lang="en-US" sz="800" dirty="0">
              <a:solidFill>
                <a:srgbClr val="0070C0"/>
              </a:solidFill>
            </a:endParaRPr>
          </a:p>
        </p:txBody>
      </p:sp>
      <p:sp>
        <p:nvSpPr>
          <p:cNvPr id="11" name="TextBox 10"/>
          <p:cNvSpPr txBox="1"/>
          <p:nvPr/>
        </p:nvSpPr>
        <p:spPr bwMode="auto">
          <a:xfrm>
            <a:off x="2604889" y="1926657"/>
            <a:ext cx="139868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r">
              <a:buFontTx/>
              <a:buNone/>
            </a:pPr>
            <a:r>
              <a:rPr lang="en-US" sz="800" dirty="0" smtClean="0">
                <a:solidFill>
                  <a:srgbClr val="FF0000"/>
                </a:solidFill>
              </a:rPr>
              <a:t>Review bird strike research and improving aircraft structural protection for pilots</a:t>
            </a:r>
            <a:endParaRPr lang="en-US" sz="800" dirty="0">
              <a:solidFill>
                <a:srgbClr val="FF0000"/>
              </a:solidFill>
            </a:endParaRPr>
          </a:p>
        </p:txBody>
      </p:sp>
      <p:sp>
        <p:nvSpPr>
          <p:cNvPr id="12" name="Rectangle 11"/>
          <p:cNvSpPr/>
          <p:nvPr/>
        </p:nvSpPr>
        <p:spPr bwMode="auto">
          <a:xfrm>
            <a:off x="174565" y="2053233"/>
            <a:ext cx="2064782" cy="646331"/>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a:buNone/>
            </a:pPr>
            <a:r>
              <a:rPr lang="en-US" sz="1200" dirty="0" smtClean="0"/>
              <a:t>A11E.RS.3 Continued Operational Safety of Rotorcraft</a:t>
            </a:r>
            <a:endParaRPr kumimoji="0" lang="en-US" sz="1200" b="0" i="0" u="none" strike="noStrike" cap="none" normalizeH="0" baseline="0" dirty="0" smtClean="0">
              <a:ln>
                <a:noFill/>
              </a:ln>
              <a:solidFill>
                <a:schemeClr val="tx1"/>
              </a:solidFill>
              <a:effectLst/>
              <a:latin typeface="Arial" charset="0"/>
            </a:endParaRPr>
          </a:p>
        </p:txBody>
      </p:sp>
      <p:sp>
        <p:nvSpPr>
          <p:cNvPr id="13" name="TextBox 12"/>
          <p:cNvSpPr txBox="1"/>
          <p:nvPr/>
        </p:nvSpPr>
        <p:spPr bwMode="auto">
          <a:xfrm>
            <a:off x="3271018" y="2700023"/>
            <a:ext cx="190322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r">
              <a:buFontTx/>
              <a:buNone/>
            </a:pPr>
            <a:r>
              <a:rPr lang="en-US" sz="800" dirty="0" smtClean="0">
                <a:solidFill>
                  <a:srgbClr val="0070C0"/>
                </a:solidFill>
              </a:rPr>
              <a:t>Review/analyze helicopter bird strike data to reduce risk associated w/ occurrence</a:t>
            </a:r>
            <a:endParaRPr lang="en-US" sz="800" dirty="0">
              <a:solidFill>
                <a:srgbClr val="0070C0"/>
              </a:solidFill>
            </a:endParaRPr>
          </a:p>
        </p:txBody>
      </p:sp>
      <p:sp>
        <p:nvSpPr>
          <p:cNvPr id="15" name="Title 1"/>
          <p:cNvSpPr txBox="1">
            <a:spLocks/>
          </p:cNvSpPr>
          <p:nvPr/>
        </p:nvSpPr>
        <p:spPr bwMode="auto">
          <a:xfrm>
            <a:off x="438247" y="23117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1800" dirty="0" smtClean="0"/>
              <a:t>SAS Issue: Emerging – Certification of Advanced Materials &amp; Structural Technologies (A11.E </a:t>
            </a:r>
            <a:r>
              <a:rPr lang="en-US" sz="1800" i="1" dirty="0"/>
              <a:t>Unfunded</a:t>
            </a:r>
            <a:r>
              <a:rPr lang="en-US" sz="1800" dirty="0"/>
              <a:t> FY17 Requirements</a:t>
            </a:r>
            <a:r>
              <a:rPr lang="en-US" sz="1800" dirty="0" smtClean="0"/>
              <a:t>)</a:t>
            </a:r>
            <a:endParaRPr lang="en-US" sz="1800" dirty="0"/>
          </a:p>
        </p:txBody>
      </p:sp>
      <p:sp>
        <p:nvSpPr>
          <p:cNvPr id="16" name="Content Placeholder 2"/>
          <p:cNvSpPr txBox="1">
            <a:spLocks/>
          </p:cNvSpPr>
          <p:nvPr/>
        </p:nvSpPr>
        <p:spPr bwMode="auto">
          <a:xfrm>
            <a:off x="132154" y="822868"/>
            <a:ext cx="8854751" cy="757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sz="1400" dirty="0" smtClean="0"/>
              <a:t>Make performance-based certification decisions and evolve processes and inspection techniques to support regulations, standards, guidance material, and training that maintain safety</a:t>
            </a:r>
          </a:p>
          <a:p>
            <a:r>
              <a:rPr lang="en-US" sz="1400" dirty="0" smtClean="0"/>
              <a:t>Streamline certification process by application of computational material methods</a:t>
            </a:r>
            <a:endParaRPr lang="en-US" sz="1400" dirty="0"/>
          </a:p>
        </p:txBody>
      </p:sp>
      <p:sp>
        <p:nvSpPr>
          <p:cNvPr id="17" name="Rectangle 16"/>
          <p:cNvSpPr/>
          <p:nvPr/>
        </p:nvSpPr>
        <p:spPr bwMode="auto">
          <a:xfrm>
            <a:off x="1363245" y="5669447"/>
            <a:ext cx="1271857" cy="276999"/>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t>FY15</a:t>
            </a:r>
            <a:endParaRPr kumimoji="0" lang="en-US" sz="1200" b="0" i="0" u="none" strike="noStrike" cap="none" normalizeH="0" baseline="0" dirty="0" smtClean="0">
              <a:ln>
                <a:noFill/>
              </a:ln>
              <a:solidFill>
                <a:schemeClr val="tx1"/>
              </a:solidFill>
              <a:effectLst/>
            </a:endParaRPr>
          </a:p>
        </p:txBody>
      </p:sp>
      <p:sp>
        <p:nvSpPr>
          <p:cNvPr id="18" name="Rectangle 17"/>
          <p:cNvSpPr/>
          <p:nvPr/>
        </p:nvSpPr>
        <p:spPr bwMode="auto">
          <a:xfrm>
            <a:off x="2635090" y="5669493"/>
            <a:ext cx="1271857" cy="276999"/>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t>FY16</a:t>
            </a:r>
            <a:endParaRPr kumimoji="0" lang="en-US" sz="1200" b="0" i="0" u="none" strike="noStrike" cap="none" normalizeH="0" baseline="0" dirty="0" smtClean="0">
              <a:ln>
                <a:noFill/>
              </a:ln>
              <a:solidFill>
                <a:schemeClr val="tx1"/>
              </a:solidFill>
              <a:effectLst/>
            </a:endParaRPr>
          </a:p>
        </p:txBody>
      </p:sp>
      <p:sp>
        <p:nvSpPr>
          <p:cNvPr id="19" name="Rectangle 18"/>
          <p:cNvSpPr/>
          <p:nvPr/>
        </p:nvSpPr>
        <p:spPr bwMode="auto">
          <a:xfrm>
            <a:off x="3906935" y="5669539"/>
            <a:ext cx="1271857" cy="276999"/>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t>FY17</a:t>
            </a:r>
            <a:endParaRPr kumimoji="0" lang="en-US" sz="1200" b="0" i="0" u="none" strike="noStrike" cap="none" normalizeH="0" baseline="0" dirty="0" smtClean="0">
              <a:ln>
                <a:noFill/>
              </a:ln>
              <a:solidFill>
                <a:schemeClr val="tx1"/>
              </a:solidFill>
              <a:effectLst/>
            </a:endParaRPr>
          </a:p>
        </p:txBody>
      </p:sp>
      <p:sp>
        <p:nvSpPr>
          <p:cNvPr id="20" name="Rectangle 19"/>
          <p:cNvSpPr/>
          <p:nvPr/>
        </p:nvSpPr>
        <p:spPr bwMode="auto">
          <a:xfrm>
            <a:off x="5178780" y="5669539"/>
            <a:ext cx="1263581" cy="276999"/>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t>FY18</a:t>
            </a:r>
            <a:endParaRPr kumimoji="0" lang="en-US" sz="1200" b="0" i="0" u="none" strike="noStrike" cap="none" normalizeH="0" baseline="0" dirty="0" smtClean="0">
              <a:ln>
                <a:noFill/>
              </a:ln>
              <a:solidFill>
                <a:schemeClr val="tx1"/>
              </a:solidFill>
              <a:effectLst/>
            </a:endParaRPr>
          </a:p>
        </p:txBody>
      </p:sp>
      <p:sp>
        <p:nvSpPr>
          <p:cNvPr id="21" name="Rectangle 20"/>
          <p:cNvSpPr/>
          <p:nvPr/>
        </p:nvSpPr>
        <p:spPr bwMode="auto">
          <a:xfrm>
            <a:off x="8446298" y="5669444"/>
            <a:ext cx="548640" cy="276999"/>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t>FY24</a:t>
            </a:r>
            <a:endParaRPr kumimoji="0" lang="en-US" sz="1200" b="0" i="0" u="none" strike="noStrike" cap="none" normalizeH="0" baseline="0" dirty="0" smtClean="0">
              <a:ln>
                <a:noFill/>
              </a:ln>
              <a:solidFill>
                <a:schemeClr val="tx1"/>
              </a:solidFill>
              <a:effectLst/>
            </a:endParaRPr>
          </a:p>
        </p:txBody>
      </p:sp>
      <p:sp>
        <p:nvSpPr>
          <p:cNvPr id="22" name="Rectangle 21"/>
          <p:cNvSpPr/>
          <p:nvPr/>
        </p:nvSpPr>
        <p:spPr bwMode="auto">
          <a:xfrm>
            <a:off x="6442360" y="5669445"/>
            <a:ext cx="1080657" cy="276999"/>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t>FY19</a:t>
            </a:r>
            <a:endParaRPr kumimoji="0" lang="en-US" sz="1200" b="0" i="0" u="none" strike="noStrike" cap="none" normalizeH="0" baseline="0" dirty="0" smtClean="0">
              <a:ln>
                <a:noFill/>
              </a:ln>
              <a:solidFill>
                <a:schemeClr val="tx1"/>
              </a:solidFill>
              <a:effectLst/>
            </a:endParaRPr>
          </a:p>
        </p:txBody>
      </p:sp>
      <p:sp>
        <p:nvSpPr>
          <p:cNvPr id="23" name="Flowchart: Merge 22"/>
          <p:cNvSpPr/>
          <p:nvPr/>
        </p:nvSpPr>
        <p:spPr bwMode="auto">
          <a:xfrm>
            <a:off x="3910261" y="2117484"/>
            <a:ext cx="199476" cy="203123"/>
          </a:xfrm>
          <a:prstGeom prst="flowChartMerge">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25" name="TextBox 24"/>
          <p:cNvSpPr txBox="1"/>
          <p:nvPr/>
        </p:nvSpPr>
        <p:spPr bwMode="auto">
          <a:xfrm>
            <a:off x="7519138" y="1982053"/>
            <a:ext cx="100753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800" dirty="0" smtClean="0">
                <a:solidFill>
                  <a:srgbClr val="FF0000"/>
                </a:solidFill>
              </a:rPr>
              <a:t>Publish advisory material</a:t>
            </a:r>
            <a:endParaRPr lang="en-US" sz="800" dirty="0">
              <a:solidFill>
                <a:srgbClr val="FF0000"/>
              </a:solidFill>
            </a:endParaRPr>
          </a:p>
        </p:txBody>
      </p:sp>
      <p:sp>
        <p:nvSpPr>
          <p:cNvPr id="26" name="Flowchart: Merge 25"/>
          <p:cNvSpPr/>
          <p:nvPr/>
        </p:nvSpPr>
        <p:spPr bwMode="auto">
          <a:xfrm>
            <a:off x="7319662" y="2169222"/>
            <a:ext cx="199476" cy="203123"/>
          </a:xfrm>
          <a:prstGeom prst="flowChartMerg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42" name="Flowchart: Merge 41"/>
          <p:cNvSpPr/>
          <p:nvPr/>
        </p:nvSpPr>
        <p:spPr bwMode="auto">
          <a:xfrm>
            <a:off x="6342622" y="2829295"/>
            <a:ext cx="199476" cy="203123"/>
          </a:xfrm>
          <a:prstGeom prst="flowChartMerg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52" name="Rectangle 51"/>
          <p:cNvSpPr/>
          <p:nvPr/>
        </p:nvSpPr>
        <p:spPr bwMode="auto">
          <a:xfrm>
            <a:off x="102179" y="3122692"/>
            <a:ext cx="8952636" cy="1246352"/>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53" name="Rectangle 52"/>
          <p:cNvSpPr/>
          <p:nvPr/>
        </p:nvSpPr>
        <p:spPr bwMode="auto">
          <a:xfrm>
            <a:off x="190104" y="3207154"/>
            <a:ext cx="1548494" cy="1015663"/>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a:buNone/>
            </a:pPr>
            <a:r>
              <a:rPr lang="en-US" sz="1200" dirty="0" smtClean="0"/>
              <a:t>A11E.SIM.8 Metal Additive Manufacturing (AM) for Airplane Structures</a:t>
            </a:r>
            <a:endParaRPr kumimoji="0" lang="en-US" sz="1200" b="0" i="0" u="none" strike="noStrike" cap="none" normalizeH="0" baseline="0" dirty="0" smtClean="0">
              <a:ln>
                <a:noFill/>
              </a:ln>
              <a:solidFill>
                <a:schemeClr val="tx1"/>
              </a:solidFill>
              <a:effectLst/>
              <a:latin typeface="Arial" charset="0"/>
            </a:endParaRPr>
          </a:p>
        </p:txBody>
      </p:sp>
      <p:sp>
        <p:nvSpPr>
          <p:cNvPr id="54" name="Flowchart: Merge 53"/>
          <p:cNvSpPr/>
          <p:nvPr/>
        </p:nvSpPr>
        <p:spPr bwMode="auto">
          <a:xfrm>
            <a:off x="8842046" y="4105235"/>
            <a:ext cx="199476" cy="203123"/>
          </a:xfrm>
          <a:prstGeom prst="flowChartMerg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55" name="TextBox 54"/>
          <p:cNvSpPr txBox="1"/>
          <p:nvPr/>
        </p:nvSpPr>
        <p:spPr bwMode="auto">
          <a:xfrm>
            <a:off x="7727216" y="3637620"/>
            <a:ext cx="125968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r">
              <a:buFontTx/>
              <a:buNone/>
            </a:pPr>
            <a:r>
              <a:rPr lang="en-US" sz="800" dirty="0" smtClean="0">
                <a:solidFill>
                  <a:srgbClr val="0070C0"/>
                </a:solidFill>
              </a:rPr>
              <a:t>Ensure AM technology safely integrated into aircraft structure</a:t>
            </a:r>
            <a:endParaRPr lang="en-US" sz="800" dirty="0">
              <a:solidFill>
                <a:srgbClr val="0070C0"/>
              </a:solidFill>
            </a:endParaRPr>
          </a:p>
        </p:txBody>
      </p:sp>
      <p:sp>
        <p:nvSpPr>
          <p:cNvPr id="56" name="Flowchart: Merge 55"/>
          <p:cNvSpPr/>
          <p:nvPr/>
        </p:nvSpPr>
        <p:spPr bwMode="auto">
          <a:xfrm>
            <a:off x="7496853" y="4100858"/>
            <a:ext cx="199476" cy="203123"/>
          </a:xfrm>
          <a:prstGeom prst="flowChartMerg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cxnSp>
        <p:nvCxnSpPr>
          <p:cNvPr id="58" name="Straight Arrow Connector 57"/>
          <p:cNvCxnSpPr>
            <a:stCxn id="56" idx="3"/>
            <a:endCxn id="54" idx="1"/>
          </p:cNvCxnSpPr>
          <p:nvPr/>
        </p:nvCxnSpPr>
        <p:spPr bwMode="auto">
          <a:xfrm>
            <a:off x="7646460" y="4202420"/>
            <a:ext cx="1245455" cy="4377"/>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 name="TextBox 58"/>
          <p:cNvSpPr txBox="1"/>
          <p:nvPr/>
        </p:nvSpPr>
        <p:spPr bwMode="auto">
          <a:xfrm>
            <a:off x="1912776" y="3490727"/>
            <a:ext cx="135824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800" dirty="0" smtClean="0">
                <a:solidFill>
                  <a:srgbClr val="FF0000"/>
                </a:solidFill>
              </a:rPr>
              <a:t>Complete industry-</a:t>
            </a:r>
            <a:r>
              <a:rPr lang="en-US" sz="800" dirty="0" err="1">
                <a:solidFill>
                  <a:srgbClr val="FF0000"/>
                </a:solidFill>
              </a:rPr>
              <a:t>g</a:t>
            </a:r>
            <a:r>
              <a:rPr lang="en-US" sz="800" dirty="0" err="1" smtClean="0">
                <a:solidFill>
                  <a:srgbClr val="FF0000"/>
                </a:solidFill>
              </a:rPr>
              <a:t>ovt</a:t>
            </a:r>
            <a:r>
              <a:rPr lang="en-US" sz="800" dirty="0" smtClean="0">
                <a:solidFill>
                  <a:srgbClr val="FF0000"/>
                </a:solidFill>
              </a:rPr>
              <a:t> information exchange; benchmark current state of AM technology &amp; ID gaps</a:t>
            </a:r>
            <a:endParaRPr lang="en-US" sz="800" dirty="0">
              <a:solidFill>
                <a:srgbClr val="FF0000"/>
              </a:solidFill>
            </a:endParaRPr>
          </a:p>
        </p:txBody>
      </p:sp>
      <p:sp>
        <p:nvSpPr>
          <p:cNvPr id="61" name="TextBox 60"/>
          <p:cNvSpPr txBox="1"/>
          <p:nvPr/>
        </p:nvSpPr>
        <p:spPr bwMode="auto">
          <a:xfrm>
            <a:off x="3541580" y="3423638"/>
            <a:ext cx="135996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defPPr>
              <a:defRPr lang="en-US"/>
            </a:defPPr>
            <a:lvl1pPr>
              <a:buFontTx/>
              <a:buNone/>
              <a:defRPr sz="800">
                <a:solidFill>
                  <a:srgbClr val="FF0000"/>
                </a:solidFill>
              </a:defRPr>
            </a:lvl1pPr>
          </a:lstStyle>
          <a:p>
            <a:r>
              <a:rPr lang="en-US" dirty="0" smtClean="0"/>
              <a:t>Partnerships w/ ongoing </a:t>
            </a:r>
            <a:r>
              <a:rPr lang="en-US" dirty="0" err="1" smtClean="0"/>
              <a:t>govt</a:t>
            </a:r>
            <a:r>
              <a:rPr lang="en-US" dirty="0" smtClean="0"/>
              <a:t> funded activities; access available data and participate in standards development</a:t>
            </a:r>
            <a:endParaRPr lang="en-US" dirty="0"/>
          </a:p>
        </p:txBody>
      </p:sp>
      <p:sp>
        <p:nvSpPr>
          <p:cNvPr id="65" name="TextBox 64"/>
          <p:cNvSpPr txBox="1"/>
          <p:nvPr/>
        </p:nvSpPr>
        <p:spPr bwMode="auto">
          <a:xfrm>
            <a:off x="6497886" y="3215996"/>
            <a:ext cx="135996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defPPr>
              <a:defRPr lang="en-US"/>
            </a:defPPr>
            <a:lvl1pPr>
              <a:buFontTx/>
              <a:buNone/>
              <a:defRPr sz="800">
                <a:solidFill>
                  <a:srgbClr val="FF0000"/>
                </a:solidFill>
              </a:defRPr>
            </a:lvl1pPr>
          </a:lstStyle>
          <a:p>
            <a:pPr algn="r"/>
            <a:r>
              <a:rPr lang="en-US" dirty="0" smtClean="0"/>
              <a:t>FY20 – completion of verification of standards and methods</a:t>
            </a:r>
            <a:endParaRPr lang="en-US" dirty="0"/>
          </a:p>
        </p:txBody>
      </p:sp>
      <p:sp>
        <p:nvSpPr>
          <p:cNvPr id="50" name="TextBox 49"/>
          <p:cNvSpPr txBox="1"/>
          <p:nvPr/>
        </p:nvSpPr>
        <p:spPr bwMode="auto">
          <a:xfrm>
            <a:off x="4901544" y="1988212"/>
            <a:ext cx="18351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r">
              <a:buFontTx/>
              <a:buNone/>
            </a:pPr>
            <a:r>
              <a:rPr lang="en-US" sz="800" dirty="0" smtClean="0">
                <a:solidFill>
                  <a:srgbClr val="FF0000"/>
                </a:solidFill>
              </a:rPr>
              <a:t>FY? – Develop lessons learned &amp; recommendations for mitigation of bird strikes</a:t>
            </a:r>
            <a:endParaRPr lang="en-US" sz="800" dirty="0">
              <a:solidFill>
                <a:srgbClr val="FF0000"/>
              </a:solidFill>
            </a:endParaRPr>
          </a:p>
        </p:txBody>
      </p:sp>
      <p:sp>
        <p:nvSpPr>
          <p:cNvPr id="60" name="TextBox 59"/>
          <p:cNvSpPr txBox="1"/>
          <p:nvPr/>
        </p:nvSpPr>
        <p:spPr bwMode="auto">
          <a:xfrm>
            <a:off x="6024076" y="3910504"/>
            <a:ext cx="14852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r">
              <a:buFontTx/>
              <a:buNone/>
            </a:pPr>
            <a:r>
              <a:rPr lang="en-US" sz="800" dirty="0" smtClean="0">
                <a:solidFill>
                  <a:srgbClr val="0070C0"/>
                </a:solidFill>
              </a:rPr>
              <a:t>Support cert. projects. Develop </a:t>
            </a:r>
            <a:r>
              <a:rPr lang="en-US" sz="800" dirty="0" err="1" smtClean="0">
                <a:solidFill>
                  <a:srgbClr val="0070C0"/>
                </a:solidFill>
              </a:rPr>
              <a:t>reg</a:t>
            </a:r>
            <a:r>
              <a:rPr lang="en-US" sz="800" dirty="0" smtClean="0">
                <a:solidFill>
                  <a:srgbClr val="0070C0"/>
                </a:solidFill>
              </a:rPr>
              <a:t> material. Initiate rulemaking</a:t>
            </a:r>
            <a:endParaRPr lang="en-US" sz="800" dirty="0">
              <a:solidFill>
                <a:srgbClr val="0070C0"/>
              </a:solidFill>
            </a:endParaRPr>
          </a:p>
        </p:txBody>
      </p:sp>
      <p:sp>
        <p:nvSpPr>
          <p:cNvPr id="62" name="Flowchart: Merge 61"/>
          <p:cNvSpPr/>
          <p:nvPr/>
        </p:nvSpPr>
        <p:spPr bwMode="auto">
          <a:xfrm>
            <a:off x="2535364" y="4069511"/>
            <a:ext cx="199476" cy="203123"/>
          </a:xfrm>
          <a:prstGeom prst="flowChartMerge">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66" name="Flowchart: Merge 65"/>
          <p:cNvSpPr/>
          <p:nvPr/>
        </p:nvSpPr>
        <p:spPr bwMode="auto">
          <a:xfrm>
            <a:off x="3815862" y="4118647"/>
            <a:ext cx="199476" cy="203123"/>
          </a:xfrm>
          <a:prstGeom prst="flowChartMerge">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67" name="Flowchart: Merge 66"/>
          <p:cNvSpPr/>
          <p:nvPr/>
        </p:nvSpPr>
        <p:spPr bwMode="auto">
          <a:xfrm>
            <a:off x="7807880" y="3357482"/>
            <a:ext cx="199476" cy="203123"/>
          </a:xfrm>
          <a:prstGeom prst="flowChartMerg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cxnSp>
        <p:nvCxnSpPr>
          <p:cNvPr id="68" name="Straight Arrow Connector 67"/>
          <p:cNvCxnSpPr/>
          <p:nvPr/>
        </p:nvCxnSpPr>
        <p:spPr bwMode="auto">
          <a:xfrm>
            <a:off x="5231863" y="2938696"/>
            <a:ext cx="1171779" cy="2189"/>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Footer Placeholder 1"/>
          <p:cNvSpPr>
            <a:spLocks noGrp="1"/>
          </p:cNvSpPr>
          <p:nvPr>
            <p:ph type="ftr" sz="quarter" idx="11"/>
          </p:nvPr>
        </p:nvSpPr>
        <p:spPr/>
        <p:txBody>
          <a:bodyPr/>
          <a:lstStyle/>
          <a:p>
            <a:r>
              <a:rPr lang="en-US" smtClean="0"/>
              <a:t>FY17 Aviation Safety Portfolio - r0</a:t>
            </a:r>
            <a:endParaRPr lang="en-US" dirty="0"/>
          </a:p>
        </p:txBody>
      </p:sp>
    </p:spTree>
    <p:extLst>
      <p:ext uri="{BB962C8B-B14F-4D97-AF65-F5344CB8AC3E}">
        <p14:creationId xmlns:p14="http://schemas.microsoft.com/office/powerpoint/2010/main" val="24365974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833459" y="6201723"/>
            <a:ext cx="1077276" cy="457200"/>
          </a:xfrm>
          <a:prstGeom prst="rect">
            <a:avLst/>
          </a:prstGeom>
        </p:spPr>
        <p:txBody>
          <a:bodyPr/>
          <a:lstStyle/>
          <a:p>
            <a:fld id="{74438B1A-AF1B-4C8B-993E-1BADE62A2451}" type="slidenum">
              <a:rPr lang="en-US" smtClean="0"/>
              <a:pPr/>
              <a:t>11</a:t>
            </a:fld>
            <a:endParaRPr lang="en-US" dirty="0"/>
          </a:p>
        </p:txBody>
      </p:sp>
      <p:sp>
        <p:nvSpPr>
          <p:cNvPr id="7" name="Rectangle 6"/>
          <p:cNvSpPr/>
          <p:nvPr/>
        </p:nvSpPr>
        <p:spPr bwMode="auto">
          <a:xfrm>
            <a:off x="102179" y="1953616"/>
            <a:ext cx="8952636" cy="154144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8" name="Flowchart: Merge 7"/>
          <p:cNvSpPr/>
          <p:nvPr/>
        </p:nvSpPr>
        <p:spPr bwMode="auto">
          <a:xfrm>
            <a:off x="5079042" y="3202535"/>
            <a:ext cx="199476" cy="203123"/>
          </a:xfrm>
          <a:prstGeom prst="flowChartMerg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2" name="Rectangle 11"/>
          <p:cNvSpPr/>
          <p:nvPr/>
        </p:nvSpPr>
        <p:spPr bwMode="auto">
          <a:xfrm>
            <a:off x="174565" y="2155874"/>
            <a:ext cx="2064782" cy="1200329"/>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a:buNone/>
            </a:pPr>
            <a:r>
              <a:rPr lang="en-US" sz="1200" dirty="0" smtClean="0"/>
              <a:t>A11E.SIM.9 NASGRO Enhancement, Standardization &amp; Material Properties Database Generation for Damage Tolerance Analysis</a:t>
            </a:r>
            <a:endParaRPr kumimoji="0" lang="en-US" sz="1200" b="0" i="0" u="none" strike="noStrike" cap="none" normalizeH="0" baseline="0" dirty="0" smtClean="0">
              <a:ln>
                <a:noFill/>
              </a:ln>
              <a:solidFill>
                <a:schemeClr val="tx1"/>
              </a:solidFill>
              <a:effectLst/>
              <a:latin typeface="Arial" charset="0"/>
            </a:endParaRPr>
          </a:p>
        </p:txBody>
      </p:sp>
      <p:sp>
        <p:nvSpPr>
          <p:cNvPr id="13" name="TextBox 12"/>
          <p:cNvSpPr txBox="1"/>
          <p:nvPr/>
        </p:nvSpPr>
        <p:spPr bwMode="auto">
          <a:xfrm>
            <a:off x="5265930" y="3061249"/>
            <a:ext cx="180802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defPPr>
              <a:defRPr lang="en-US"/>
            </a:defPPr>
            <a:lvl1pPr>
              <a:buFontTx/>
              <a:buNone/>
              <a:defRPr sz="800">
                <a:solidFill>
                  <a:srgbClr val="0070C0"/>
                </a:solidFill>
              </a:defRPr>
            </a:lvl1pPr>
          </a:lstStyle>
          <a:p>
            <a:r>
              <a:rPr lang="en-US" dirty="0"/>
              <a:t>Safety of new aircraft certifications, structural modifications and repairs</a:t>
            </a:r>
          </a:p>
        </p:txBody>
      </p:sp>
      <p:sp>
        <p:nvSpPr>
          <p:cNvPr id="15" name="Title 1"/>
          <p:cNvSpPr txBox="1">
            <a:spLocks/>
          </p:cNvSpPr>
          <p:nvPr/>
        </p:nvSpPr>
        <p:spPr bwMode="auto">
          <a:xfrm>
            <a:off x="438247" y="23117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1800" dirty="0" smtClean="0"/>
              <a:t>SAS Issue: Emerging – Certification of Advanced Materials &amp; Structural Technologies (A11.E </a:t>
            </a:r>
            <a:r>
              <a:rPr lang="en-US" sz="1800" i="1" dirty="0"/>
              <a:t>Unfunded </a:t>
            </a:r>
            <a:r>
              <a:rPr lang="en-US" sz="1800" dirty="0"/>
              <a:t>FY17 Requirements</a:t>
            </a:r>
            <a:r>
              <a:rPr lang="en-US" sz="1800" dirty="0" smtClean="0"/>
              <a:t>)</a:t>
            </a:r>
            <a:endParaRPr lang="en-US" sz="1800" dirty="0"/>
          </a:p>
        </p:txBody>
      </p:sp>
      <p:sp>
        <p:nvSpPr>
          <p:cNvPr id="16" name="Content Placeholder 2"/>
          <p:cNvSpPr txBox="1">
            <a:spLocks/>
          </p:cNvSpPr>
          <p:nvPr/>
        </p:nvSpPr>
        <p:spPr bwMode="auto">
          <a:xfrm>
            <a:off x="132154" y="822868"/>
            <a:ext cx="8854751" cy="757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sz="1400" dirty="0" smtClean="0"/>
              <a:t>Make performance-based certification decisions and evolve processes and inspection techniques to support regulations, standards, guidance material, and training that maintain safety</a:t>
            </a:r>
          </a:p>
          <a:p>
            <a:r>
              <a:rPr lang="en-US" sz="1400" dirty="0" smtClean="0"/>
              <a:t>Streamline certification process by application of computational material methods</a:t>
            </a:r>
            <a:endParaRPr lang="en-US" sz="1400" dirty="0"/>
          </a:p>
        </p:txBody>
      </p:sp>
      <p:sp>
        <p:nvSpPr>
          <p:cNvPr id="17" name="Rectangle 16"/>
          <p:cNvSpPr/>
          <p:nvPr/>
        </p:nvSpPr>
        <p:spPr bwMode="auto">
          <a:xfrm>
            <a:off x="1363245" y="5669447"/>
            <a:ext cx="1271857" cy="276999"/>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t>FY15</a:t>
            </a:r>
            <a:endParaRPr kumimoji="0" lang="en-US" sz="1200" b="0" i="0" u="none" strike="noStrike" cap="none" normalizeH="0" baseline="0" dirty="0" smtClean="0">
              <a:ln>
                <a:noFill/>
              </a:ln>
              <a:solidFill>
                <a:schemeClr val="tx1"/>
              </a:solidFill>
              <a:effectLst/>
            </a:endParaRPr>
          </a:p>
        </p:txBody>
      </p:sp>
      <p:sp>
        <p:nvSpPr>
          <p:cNvPr id="18" name="Rectangle 17"/>
          <p:cNvSpPr/>
          <p:nvPr/>
        </p:nvSpPr>
        <p:spPr bwMode="auto">
          <a:xfrm>
            <a:off x="2635090" y="5669493"/>
            <a:ext cx="1271857" cy="276999"/>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t>FY16</a:t>
            </a:r>
            <a:endParaRPr kumimoji="0" lang="en-US" sz="1200" b="0" i="0" u="none" strike="noStrike" cap="none" normalizeH="0" baseline="0" dirty="0" smtClean="0">
              <a:ln>
                <a:noFill/>
              </a:ln>
              <a:solidFill>
                <a:schemeClr val="tx1"/>
              </a:solidFill>
              <a:effectLst/>
            </a:endParaRPr>
          </a:p>
        </p:txBody>
      </p:sp>
      <p:sp>
        <p:nvSpPr>
          <p:cNvPr id="19" name="Rectangle 18"/>
          <p:cNvSpPr/>
          <p:nvPr/>
        </p:nvSpPr>
        <p:spPr bwMode="auto">
          <a:xfrm>
            <a:off x="3906935" y="5669539"/>
            <a:ext cx="1271857" cy="276999"/>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t>FY17</a:t>
            </a:r>
            <a:endParaRPr kumimoji="0" lang="en-US" sz="1200" b="0" i="0" u="none" strike="noStrike" cap="none" normalizeH="0" baseline="0" dirty="0" smtClean="0">
              <a:ln>
                <a:noFill/>
              </a:ln>
              <a:solidFill>
                <a:schemeClr val="tx1"/>
              </a:solidFill>
              <a:effectLst/>
            </a:endParaRPr>
          </a:p>
        </p:txBody>
      </p:sp>
      <p:sp>
        <p:nvSpPr>
          <p:cNvPr id="20" name="Rectangle 19"/>
          <p:cNvSpPr/>
          <p:nvPr/>
        </p:nvSpPr>
        <p:spPr bwMode="auto">
          <a:xfrm>
            <a:off x="5178780" y="5669539"/>
            <a:ext cx="1263581" cy="276999"/>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t>FY18</a:t>
            </a:r>
            <a:endParaRPr kumimoji="0" lang="en-US" sz="1200" b="0" i="0" u="none" strike="noStrike" cap="none" normalizeH="0" baseline="0" dirty="0" smtClean="0">
              <a:ln>
                <a:noFill/>
              </a:ln>
              <a:solidFill>
                <a:schemeClr val="tx1"/>
              </a:solidFill>
              <a:effectLst/>
            </a:endParaRPr>
          </a:p>
        </p:txBody>
      </p:sp>
      <p:sp>
        <p:nvSpPr>
          <p:cNvPr id="21" name="Rectangle 20"/>
          <p:cNvSpPr/>
          <p:nvPr/>
        </p:nvSpPr>
        <p:spPr bwMode="auto">
          <a:xfrm>
            <a:off x="8446298" y="5669444"/>
            <a:ext cx="548640" cy="276999"/>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t>FY24</a:t>
            </a:r>
            <a:endParaRPr kumimoji="0" lang="en-US" sz="1200" b="0" i="0" u="none" strike="noStrike" cap="none" normalizeH="0" baseline="0" dirty="0" smtClean="0">
              <a:ln>
                <a:noFill/>
              </a:ln>
              <a:solidFill>
                <a:schemeClr val="tx1"/>
              </a:solidFill>
              <a:effectLst/>
            </a:endParaRPr>
          </a:p>
        </p:txBody>
      </p:sp>
      <p:sp>
        <p:nvSpPr>
          <p:cNvPr id="22" name="Rectangle 21"/>
          <p:cNvSpPr/>
          <p:nvPr/>
        </p:nvSpPr>
        <p:spPr bwMode="auto">
          <a:xfrm>
            <a:off x="6442360" y="5669445"/>
            <a:ext cx="1080657" cy="276999"/>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t>FY19</a:t>
            </a:r>
            <a:endParaRPr kumimoji="0" lang="en-US" sz="1200" b="0" i="0" u="none" strike="noStrike" cap="none" normalizeH="0" baseline="0" dirty="0" smtClean="0">
              <a:ln>
                <a:noFill/>
              </a:ln>
              <a:solidFill>
                <a:schemeClr val="tx1"/>
              </a:solidFill>
              <a:effectLst/>
            </a:endParaRPr>
          </a:p>
        </p:txBody>
      </p:sp>
      <p:sp>
        <p:nvSpPr>
          <p:cNvPr id="23" name="Flowchart: Merge 22"/>
          <p:cNvSpPr/>
          <p:nvPr/>
        </p:nvSpPr>
        <p:spPr bwMode="auto">
          <a:xfrm>
            <a:off x="4574753" y="2567535"/>
            <a:ext cx="199476" cy="203123"/>
          </a:xfrm>
          <a:prstGeom prst="flowChartMerge">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25" name="TextBox 24"/>
          <p:cNvSpPr txBox="1"/>
          <p:nvPr/>
        </p:nvSpPr>
        <p:spPr bwMode="auto">
          <a:xfrm>
            <a:off x="5213492" y="2011928"/>
            <a:ext cx="136458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800" dirty="0" smtClean="0">
                <a:solidFill>
                  <a:srgbClr val="FF0000"/>
                </a:solidFill>
              </a:rPr>
              <a:t>Updates of NASGRO software &amp; databases</a:t>
            </a:r>
            <a:endParaRPr lang="en-US" sz="800" dirty="0">
              <a:solidFill>
                <a:srgbClr val="FF0000"/>
              </a:solidFill>
            </a:endParaRPr>
          </a:p>
        </p:txBody>
      </p:sp>
      <p:sp>
        <p:nvSpPr>
          <p:cNvPr id="26" name="Flowchart: Merge 25"/>
          <p:cNvSpPr/>
          <p:nvPr/>
        </p:nvSpPr>
        <p:spPr bwMode="auto">
          <a:xfrm>
            <a:off x="5079054" y="2147359"/>
            <a:ext cx="199476" cy="203123"/>
          </a:xfrm>
          <a:prstGeom prst="flowChartMerg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52" name="Rectangle 51"/>
          <p:cNvSpPr/>
          <p:nvPr/>
        </p:nvSpPr>
        <p:spPr bwMode="auto">
          <a:xfrm>
            <a:off x="102179" y="3495932"/>
            <a:ext cx="8952636" cy="1246352"/>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53" name="Rectangle 52"/>
          <p:cNvSpPr/>
          <p:nvPr/>
        </p:nvSpPr>
        <p:spPr bwMode="auto">
          <a:xfrm>
            <a:off x="190104" y="3580394"/>
            <a:ext cx="1548494" cy="1015663"/>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a:buNone/>
            </a:pPr>
            <a:r>
              <a:rPr lang="en-US" sz="1200" dirty="0" smtClean="0"/>
              <a:t>A11E.SIM.7 Thermal Residual Stresses in Metal-Composite Hybrid Structure</a:t>
            </a:r>
            <a:endParaRPr kumimoji="0" lang="en-US" sz="1200" b="0" i="0" u="none" strike="noStrike" cap="none" normalizeH="0" baseline="0" dirty="0" smtClean="0">
              <a:ln>
                <a:noFill/>
              </a:ln>
              <a:solidFill>
                <a:schemeClr val="tx1"/>
              </a:solidFill>
              <a:effectLst/>
              <a:latin typeface="Arial" charset="0"/>
            </a:endParaRPr>
          </a:p>
        </p:txBody>
      </p:sp>
      <p:sp>
        <p:nvSpPr>
          <p:cNvPr id="54" name="Flowchart: Merge 53"/>
          <p:cNvSpPr/>
          <p:nvPr/>
        </p:nvSpPr>
        <p:spPr bwMode="auto">
          <a:xfrm>
            <a:off x="6342622" y="4457171"/>
            <a:ext cx="199476" cy="203123"/>
          </a:xfrm>
          <a:prstGeom prst="flowChartMerg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55" name="TextBox 54"/>
          <p:cNvSpPr txBox="1"/>
          <p:nvPr/>
        </p:nvSpPr>
        <p:spPr bwMode="auto">
          <a:xfrm>
            <a:off x="5082933" y="4233345"/>
            <a:ext cx="125968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r">
              <a:buFontTx/>
              <a:buNone/>
            </a:pPr>
            <a:r>
              <a:rPr lang="en-US" sz="800" dirty="0" smtClean="0">
                <a:solidFill>
                  <a:srgbClr val="0070C0"/>
                </a:solidFill>
              </a:rPr>
              <a:t>Use data to develop necessary updates of </a:t>
            </a:r>
            <a:r>
              <a:rPr lang="en-US" sz="800" dirty="0" err="1" smtClean="0">
                <a:solidFill>
                  <a:srgbClr val="0070C0"/>
                </a:solidFill>
              </a:rPr>
              <a:t>regs</a:t>
            </a:r>
            <a:r>
              <a:rPr lang="en-US" sz="800" dirty="0" smtClean="0">
                <a:solidFill>
                  <a:srgbClr val="0070C0"/>
                </a:solidFill>
              </a:rPr>
              <a:t> and guidance</a:t>
            </a:r>
            <a:endParaRPr lang="en-US" sz="800" dirty="0">
              <a:solidFill>
                <a:srgbClr val="0070C0"/>
              </a:solidFill>
            </a:endParaRPr>
          </a:p>
        </p:txBody>
      </p:sp>
      <p:sp>
        <p:nvSpPr>
          <p:cNvPr id="56" name="Flowchart: Merge 55"/>
          <p:cNvSpPr/>
          <p:nvPr/>
        </p:nvSpPr>
        <p:spPr bwMode="auto">
          <a:xfrm>
            <a:off x="7496853" y="4474098"/>
            <a:ext cx="199476" cy="203123"/>
          </a:xfrm>
          <a:prstGeom prst="flowChartMerg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59" name="TextBox 58"/>
          <p:cNvSpPr txBox="1"/>
          <p:nvPr/>
        </p:nvSpPr>
        <p:spPr bwMode="auto">
          <a:xfrm>
            <a:off x="3655685" y="3737847"/>
            <a:ext cx="129297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800" dirty="0" smtClean="0">
                <a:solidFill>
                  <a:srgbClr val="FF0000"/>
                </a:solidFill>
              </a:rPr>
              <a:t>Develop research plan</a:t>
            </a:r>
            <a:endParaRPr lang="en-US" sz="800" dirty="0">
              <a:solidFill>
                <a:srgbClr val="FF0000"/>
              </a:solidFill>
            </a:endParaRPr>
          </a:p>
        </p:txBody>
      </p:sp>
      <p:sp>
        <p:nvSpPr>
          <p:cNvPr id="61" name="TextBox 60"/>
          <p:cNvSpPr txBox="1"/>
          <p:nvPr/>
        </p:nvSpPr>
        <p:spPr bwMode="auto">
          <a:xfrm>
            <a:off x="3385915" y="4171787"/>
            <a:ext cx="13599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defPPr>
              <a:defRPr lang="en-US"/>
            </a:defPPr>
            <a:lvl1pPr>
              <a:buFontTx/>
              <a:buNone/>
              <a:defRPr sz="800">
                <a:solidFill>
                  <a:srgbClr val="FF0000"/>
                </a:solidFill>
              </a:defRPr>
            </a:lvl1pPr>
          </a:lstStyle>
          <a:p>
            <a:r>
              <a:rPr lang="en-US" dirty="0" smtClean="0"/>
              <a:t>Complete industry-</a:t>
            </a:r>
            <a:r>
              <a:rPr lang="en-US" dirty="0" err="1" smtClean="0"/>
              <a:t>govt</a:t>
            </a:r>
            <a:r>
              <a:rPr lang="en-US" dirty="0" smtClean="0"/>
              <a:t> workshop</a:t>
            </a:r>
            <a:endParaRPr lang="en-US" dirty="0"/>
          </a:p>
        </p:txBody>
      </p:sp>
      <p:sp>
        <p:nvSpPr>
          <p:cNvPr id="65" name="TextBox 64"/>
          <p:cNvSpPr txBox="1"/>
          <p:nvPr/>
        </p:nvSpPr>
        <p:spPr bwMode="auto">
          <a:xfrm>
            <a:off x="6115315" y="3589236"/>
            <a:ext cx="13599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defPPr>
              <a:defRPr lang="en-US"/>
            </a:defPPr>
            <a:lvl1pPr>
              <a:buFontTx/>
              <a:buNone/>
              <a:defRPr sz="800">
                <a:solidFill>
                  <a:srgbClr val="FF0000"/>
                </a:solidFill>
              </a:defRPr>
            </a:lvl1pPr>
          </a:lstStyle>
          <a:p>
            <a:pPr algn="r"/>
            <a:r>
              <a:rPr lang="en-US" dirty="0" smtClean="0"/>
              <a:t>Complete development of tools and data</a:t>
            </a:r>
            <a:endParaRPr lang="en-US" dirty="0"/>
          </a:p>
        </p:txBody>
      </p:sp>
      <p:sp>
        <p:nvSpPr>
          <p:cNvPr id="50" name="TextBox 49"/>
          <p:cNvSpPr txBox="1"/>
          <p:nvPr/>
        </p:nvSpPr>
        <p:spPr bwMode="auto">
          <a:xfrm>
            <a:off x="4031073" y="2394780"/>
            <a:ext cx="183516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800" dirty="0" smtClean="0">
                <a:solidFill>
                  <a:srgbClr val="FF0000"/>
                </a:solidFill>
              </a:rPr>
              <a:t>Annual NASGRO Consortium Meeting</a:t>
            </a:r>
            <a:endParaRPr lang="en-US" sz="800" dirty="0">
              <a:solidFill>
                <a:srgbClr val="FF0000"/>
              </a:solidFill>
            </a:endParaRPr>
          </a:p>
        </p:txBody>
      </p:sp>
      <p:sp>
        <p:nvSpPr>
          <p:cNvPr id="60" name="TextBox 59"/>
          <p:cNvSpPr txBox="1"/>
          <p:nvPr/>
        </p:nvSpPr>
        <p:spPr bwMode="auto">
          <a:xfrm>
            <a:off x="7703656" y="4182797"/>
            <a:ext cx="129128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800" dirty="0" smtClean="0">
                <a:solidFill>
                  <a:srgbClr val="0070C0"/>
                </a:solidFill>
              </a:rPr>
              <a:t>Increased safety by providing guidance on cert. of metal-composite structure</a:t>
            </a:r>
            <a:endParaRPr lang="en-US" sz="800" dirty="0">
              <a:solidFill>
                <a:srgbClr val="0070C0"/>
              </a:solidFill>
            </a:endParaRPr>
          </a:p>
        </p:txBody>
      </p:sp>
      <p:sp>
        <p:nvSpPr>
          <p:cNvPr id="62" name="Flowchart: Merge 61"/>
          <p:cNvSpPr/>
          <p:nvPr/>
        </p:nvSpPr>
        <p:spPr bwMode="auto">
          <a:xfrm>
            <a:off x="4011536" y="3949339"/>
            <a:ext cx="199476" cy="203123"/>
          </a:xfrm>
          <a:prstGeom prst="flowChartMerge">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66" name="Flowchart: Merge 65"/>
          <p:cNvSpPr/>
          <p:nvPr/>
        </p:nvSpPr>
        <p:spPr bwMode="auto">
          <a:xfrm>
            <a:off x="3815862" y="4491887"/>
            <a:ext cx="199476" cy="203123"/>
          </a:xfrm>
          <a:prstGeom prst="flowChartMerge">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67" name="Flowchart: Merge 66"/>
          <p:cNvSpPr/>
          <p:nvPr/>
        </p:nvSpPr>
        <p:spPr bwMode="auto">
          <a:xfrm>
            <a:off x="7425309" y="3730722"/>
            <a:ext cx="199476" cy="203123"/>
          </a:xfrm>
          <a:prstGeom prst="flowChartMerg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35" name="Flowchart: Merge 34"/>
          <p:cNvSpPr/>
          <p:nvPr/>
        </p:nvSpPr>
        <p:spPr bwMode="auto">
          <a:xfrm>
            <a:off x="3915600" y="3210354"/>
            <a:ext cx="199476" cy="203123"/>
          </a:xfrm>
          <a:prstGeom prst="flowChartMerg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cxnSp>
        <p:nvCxnSpPr>
          <p:cNvPr id="36" name="Straight Arrow Connector 35"/>
          <p:cNvCxnSpPr>
            <a:stCxn id="35" idx="3"/>
            <a:endCxn id="8" idx="1"/>
          </p:cNvCxnSpPr>
          <p:nvPr/>
        </p:nvCxnSpPr>
        <p:spPr bwMode="auto">
          <a:xfrm flipV="1">
            <a:off x="4065207" y="3304097"/>
            <a:ext cx="1063704" cy="7819"/>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TextBox 37"/>
          <p:cNvSpPr txBox="1"/>
          <p:nvPr/>
        </p:nvSpPr>
        <p:spPr bwMode="auto">
          <a:xfrm>
            <a:off x="2203512" y="3219121"/>
            <a:ext cx="180802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defPPr>
              <a:defRPr lang="en-US"/>
            </a:defPPr>
            <a:lvl1pPr>
              <a:buFontTx/>
              <a:buNone/>
              <a:defRPr sz="800">
                <a:solidFill>
                  <a:srgbClr val="0070C0"/>
                </a:solidFill>
              </a:defRPr>
            </a:lvl1pPr>
          </a:lstStyle>
          <a:p>
            <a:pPr algn="r"/>
            <a:r>
              <a:rPr lang="en-US" dirty="0" smtClean="0"/>
              <a:t>Participate in &amp; promote NASGRO</a:t>
            </a:r>
            <a:endParaRPr lang="en-US" dirty="0"/>
          </a:p>
        </p:txBody>
      </p:sp>
      <p:cxnSp>
        <p:nvCxnSpPr>
          <p:cNvPr id="40" name="Straight Arrow Connector 39"/>
          <p:cNvCxnSpPr/>
          <p:nvPr/>
        </p:nvCxnSpPr>
        <p:spPr bwMode="auto">
          <a:xfrm flipV="1">
            <a:off x="6497886" y="4550913"/>
            <a:ext cx="1063704" cy="7819"/>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Footer Placeholder 1"/>
          <p:cNvSpPr>
            <a:spLocks noGrp="1"/>
          </p:cNvSpPr>
          <p:nvPr>
            <p:ph type="ftr" sz="quarter" idx="11"/>
          </p:nvPr>
        </p:nvSpPr>
        <p:spPr/>
        <p:txBody>
          <a:bodyPr/>
          <a:lstStyle/>
          <a:p>
            <a:r>
              <a:rPr lang="en-US" smtClean="0"/>
              <a:t>FY17 Aviation Safety Portfolio - r0</a:t>
            </a:r>
            <a:endParaRPr lang="en-US" dirty="0"/>
          </a:p>
        </p:txBody>
      </p:sp>
    </p:spTree>
    <p:extLst>
      <p:ext uri="{BB962C8B-B14F-4D97-AF65-F5344CB8AC3E}">
        <p14:creationId xmlns:p14="http://schemas.microsoft.com/office/powerpoint/2010/main" val="31441821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SAS Future Opportunities: </a:t>
            </a:r>
            <a:r>
              <a:rPr lang="en-US" sz="2000" dirty="0">
                <a:latin typeface="Calibri" panose="020F0502020204030204" pitchFamily="34" charset="0"/>
                <a:cs typeface="Calibri" panose="020F0502020204030204" pitchFamily="34" charset="0"/>
              </a:rPr>
              <a:t>Effects of Breakthrough Medical Technologies on FAA Medical Certification Standards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78D3ABA1-EA94-43C0-B992-7CBCC31144F1}" type="slidenum">
              <a:rPr lang="en-US" smtClean="0"/>
              <a:pPr/>
              <a:t>12</a:t>
            </a:fld>
            <a:endParaRPr lang="en-US" dirty="0"/>
          </a:p>
        </p:txBody>
      </p:sp>
      <p:sp>
        <p:nvSpPr>
          <p:cNvPr id="5" name="Footer Placeholder 4"/>
          <p:cNvSpPr>
            <a:spLocks noGrp="1"/>
          </p:cNvSpPr>
          <p:nvPr>
            <p:ph type="ftr" sz="quarter" idx="11"/>
          </p:nvPr>
        </p:nvSpPr>
        <p:spPr/>
        <p:txBody>
          <a:bodyPr/>
          <a:lstStyle/>
          <a:p>
            <a:r>
              <a:rPr lang="en-US" smtClean="0"/>
              <a:t>FY17 Aviation Safety Portfolio - r0</a:t>
            </a:r>
            <a:endParaRPr lang="en-US" dirty="0"/>
          </a:p>
        </p:txBody>
      </p:sp>
    </p:spTree>
    <p:extLst>
      <p:ext uri="{BB962C8B-B14F-4D97-AF65-F5344CB8AC3E}">
        <p14:creationId xmlns:p14="http://schemas.microsoft.com/office/powerpoint/2010/main" val="1925651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16" y="51275"/>
            <a:ext cx="9019310" cy="609600"/>
          </a:xfrm>
        </p:spPr>
        <p:txBody>
          <a:bodyPr/>
          <a:lstStyle/>
          <a:p>
            <a:r>
              <a:rPr lang="en-US" sz="2000" dirty="0" smtClean="0"/>
              <a:t>SAS Future Opportunities: </a:t>
            </a:r>
            <a:r>
              <a:rPr lang="en-US" sz="2000" dirty="0" smtClean="0">
                <a:latin typeface="Calibri" panose="020F0502020204030204" pitchFamily="34" charset="0"/>
                <a:cs typeface="Calibri" panose="020F0502020204030204" pitchFamily="34" charset="0"/>
              </a:rPr>
              <a:t>Effects </a:t>
            </a:r>
            <a:r>
              <a:rPr lang="en-US" sz="2000" dirty="0">
                <a:latin typeface="Calibri" panose="020F0502020204030204" pitchFamily="34" charset="0"/>
                <a:cs typeface="Calibri" panose="020F0502020204030204" pitchFamily="34" charset="0"/>
              </a:rPr>
              <a:t>of Breakthrough Medical Technologies on </a:t>
            </a:r>
            <a:r>
              <a:rPr lang="en-US" sz="2000" dirty="0" smtClean="0">
                <a:latin typeface="Calibri" panose="020F0502020204030204" pitchFamily="34" charset="0"/>
                <a:cs typeface="Calibri" panose="020F0502020204030204" pitchFamily="34" charset="0"/>
              </a:rPr>
              <a:t>FAA </a:t>
            </a:r>
            <a:r>
              <a:rPr lang="en-US" sz="2000" dirty="0">
                <a:latin typeface="Calibri" panose="020F0502020204030204" pitchFamily="34" charset="0"/>
                <a:cs typeface="Calibri" panose="020F0502020204030204" pitchFamily="34" charset="0"/>
              </a:rPr>
              <a:t>Medical Certification </a:t>
            </a:r>
            <a:r>
              <a:rPr lang="en-US" sz="2000" dirty="0" smtClean="0">
                <a:latin typeface="Calibri" panose="020F0502020204030204" pitchFamily="34" charset="0"/>
                <a:cs typeface="Calibri" panose="020F0502020204030204" pitchFamily="34" charset="0"/>
              </a:rPr>
              <a:t>Standards</a:t>
            </a:r>
            <a:endParaRPr lang="en-US" sz="2000" dirty="0"/>
          </a:p>
        </p:txBody>
      </p:sp>
      <p:sp>
        <p:nvSpPr>
          <p:cNvPr id="5" name="Rectangle 4"/>
          <p:cNvSpPr/>
          <p:nvPr/>
        </p:nvSpPr>
        <p:spPr bwMode="auto">
          <a:xfrm>
            <a:off x="282966" y="4584427"/>
            <a:ext cx="2111436" cy="646331"/>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a:buNone/>
            </a:pPr>
            <a:r>
              <a:rPr lang="en-US" sz="1200" dirty="0" smtClean="0"/>
              <a:t>A11J.AM.2, AM-15-02 </a:t>
            </a:r>
            <a:r>
              <a:rPr lang="en-US" sz="1200" dirty="0"/>
              <a:t>CAMI </a:t>
            </a:r>
            <a:r>
              <a:rPr lang="en-US" sz="1200" dirty="0" smtClean="0"/>
              <a:t>Accident Investigation </a:t>
            </a:r>
            <a:r>
              <a:rPr lang="en-US" sz="1200" dirty="0"/>
              <a:t>&amp; Prevention</a:t>
            </a:r>
            <a:endParaRPr kumimoji="0" lang="en-US" sz="1200" b="0" i="0" u="none" strike="noStrike" cap="none" normalizeH="0" baseline="0" dirty="0" smtClean="0">
              <a:ln>
                <a:noFill/>
              </a:ln>
              <a:solidFill>
                <a:schemeClr val="tx1"/>
              </a:solidFill>
              <a:effectLst/>
              <a:latin typeface="Arial" charset="0"/>
            </a:endParaRPr>
          </a:p>
        </p:txBody>
      </p:sp>
      <p:sp>
        <p:nvSpPr>
          <p:cNvPr id="8" name="Rectangle 7"/>
          <p:cNvSpPr/>
          <p:nvPr/>
        </p:nvSpPr>
        <p:spPr bwMode="auto">
          <a:xfrm>
            <a:off x="161277" y="5753671"/>
            <a:ext cx="1271857" cy="276999"/>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t>FY15 &amp; 16</a:t>
            </a:r>
            <a:endParaRPr kumimoji="0" lang="en-US" sz="1200" b="0" i="0" u="none" strike="noStrike" cap="none" normalizeH="0" baseline="0" dirty="0" smtClean="0">
              <a:ln>
                <a:noFill/>
              </a:ln>
              <a:solidFill>
                <a:schemeClr val="tx1"/>
              </a:solidFill>
              <a:effectLst/>
            </a:endParaRPr>
          </a:p>
        </p:txBody>
      </p:sp>
      <p:sp>
        <p:nvSpPr>
          <p:cNvPr id="9" name="Rectangle 8"/>
          <p:cNvSpPr/>
          <p:nvPr/>
        </p:nvSpPr>
        <p:spPr bwMode="auto">
          <a:xfrm>
            <a:off x="1439107" y="5748862"/>
            <a:ext cx="2529437" cy="276999"/>
          </a:xfrm>
          <a:prstGeom prst="rect">
            <a:avLst/>
          </a:prstGeom>
          <a:solidFill>
            <a:srgbClr val="CCE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t>FY17</a:t>
            </a:r>
            <a:endParaRPr kumimoji="0" lang="en-US" sz="1200" b="0" i="0" u="none" strike="noStrike" cap="none" normalizeH="0" baseline="0" dirty="0" smtClean="0">
              <a:ln>
                <a:noFill/>
              </a:ln>
              <a:solidFill>
                <a:schemeClr val="tx1"/>
              </a:solidFill>
              <a:effectLst/>
            </a:endParaRPr>
          </a:p>
        </p:txBody>
      </p:sp>
      <p:sp>
        <p:nvSpPr>
          <p:cNvPr id="10" name="Rectangle 9"/>
          <p:cNvSpPr/>
          <p:nvPr/>
        </p:nvSpPr>
        <p:spPr bwMode="auto">
          <a:xfrm>
            <a:off x="3966307" y="5754237"/>
            <a:ext cx="1271857" cy="276999"/>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t>FY18</a:t>
            </a:r>
            <a:endParaRPr kumimoji="0" lang="en-US" sz="1200" b="0" i="0" u="none" strike="noStrike" cap="none" normalizeH="0" baseline="0" dirty="0" smtClean="0">
              <a:ln>
                <a:noFill/>
              </a:ln>
              <a:solidFill>
                <a:schemeClr val="tx1"/>
              </a:solidFill>
              <a:effectLst/>
            </a:endParaRPr>
          </a:p>
        </p:txBody>
      </p:sp>
      <p:sp>
        <p:nvSpPr>
          <p:cNvPr id="11" name="Rectangle 10"/>
          <p:cNvSpPr/>
          <p:nvPr/>
        </p:nvSpPr>
        <p:spPr bwMode="auto">
          <a:xfrm>
            <a:off x="5243473" y="5753672"/>
            <a:ext cx="1263581" cy="276999"/>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t>FY19</a:t>
            </a:r>
            <a:endParaRPr kumimoji="0" lang="en-US" sz="1200" b="0" i="0" u="none" strike="noStrike" cap="none" normalizeH="0" baseline="0" dirty="0" smtClean="0">
              <a:ln>
                <a:noFill/>
              </a:ln>
              <a:solidFill>
                <a:schemeClr val="tx1"/>
              </a:solidFill>
              <a:effectLst/>
            </a:endParaRPr>
          </a:p>
        </p:txBody>
      </p:sp>
      <p:sp>
        <p:nvSpPr>
          <p:cNvPr id="21" name="Rectangle 20"/>
          <p:cNvSpPr/>
          <p:nvPr/>
        </p:nvSpPr>
        <p:spPr bwMode="auto">
          <a:xfrm>
            <a:off x="8237905" y="6481243"/>
            <a:ext cx="548640" cy="276999"/>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t>FY23</a:t>
            </a:r>
            <a:endParaRPr kumimoji="0" lang="en-US" sz="1200" b="0" i="0" u="none" strike="noStrike" cap="none" normalizeH="0" baseline="0" dirty="0" smtClean="0">
              <a:ln>
                <a:noFill/>
              </a:ln>
              <a:solidFill>
                <a:schemeClr val="tx1"/>
              </a:solidFill>
              <a:effectLst/>
            </a:endParaRPr>
          </a:p>
        </p:txBody>
      </p:sp>
      <p:sp>
        <p:nvSpPr>
          <p:cNvPr id="23" name="TextBox 22"/>
          <p:cNvSpPr txBox="1"/>
          <p:nvPr/>
        </p:nvSpPr>
        <p:spPr bwMode="auto">
          <a:xfrm>
            <a:off x="6474810" y="4564618"/>
            <a:ext cx="22309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800" dirty="0">
                <a:solidFill>
                  <a:srgbClr val="0070C0"/>
                </a:solidFill>
              </a:rPr>
              <a:t>Publish and distribute </a:t>
            </a:r>
            <a:r>
              <a:rPr lang="en-US" sz="800" dirty="0" smtClean="0">
                <a:solidFill>
                  <a:srgbClr val="0070C0"/>
                </a:solidFill>
              </a:rPr>
              <a:t>the Comparative results </a:t>
            </a:r>
            <a:r>
              <a:rPr lang="en-US" sz="800" dirty="0">
                <a:solidFill>
                  <a:srgbClr val="0070C0"/>
                </a:solidFill>
              </a:rPr>
              <a:t>and </a:t>
            </a:r>
            <a:r>
              <a:rPr lang="en-US" sz="800" dirty="0" smtClean="0">
                <a:solidFill>
                  <a:srgbClr val="0070C0"/>
                </a:solidFill>
              </a:rPr>
              <a:t>recommendations both </a:t>
            </a:r>
            <a:r>
              <a:rPr lang="en-US" sz="800" dirty="0">
                <a:solidFill>
                  <a:srgbClr val="0070C0"/>
                </a:solidFill>
              </a:rPr>
              <a:t>internally and externally </a:t>
            </a:r>
          </a:p>
        </p:txBody>
      </p:sp>
      <p:sp>
        <p:nvSpPr>
          <p:cNvPr id="24" name="TextBox 23"/>
          <p:cNvSpPr txBox="1"/>
          <p:nvPr/>
        </p:nvSpPr>
        <p:spPr bwMode="auto">
          <a:xfrm>
            <a:off x="5008693" y="5276773"/>
            <a:ext cx="195132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800" dirty="0" smtClean="0">
                <a:solidFill>
                  <a:srgbClr val="0070C0"/>
                </a:solidFill>
              </a:rPr>
              <a:t>Incorporate recommendations offered from publications</a:t>
            </a:r>
            <a:endParaRPr lang="en-US" sz="800" dirty="0">
              <a:solidFill>
                <a:srgbClr val="0070C0"/>
              </a:solidFill>
            </a:endParaRPr>
          </a:p>
        </p:txBody>
      </p:sp>
      <p:sp>
        <p:nvSpPr>
          <p:cNvPr id="25" name="TextBox 24"/>
          <p:cNvSpPr txBox="1"/>
          <p:nvPr/>
        </p:nvSpPr>
        <p:spPr bwMode="auto">
          <a:xfrm>
            <a:off x="5406243" y="3890630"/>
            <a:ext cx="18410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800" dirty="0" smtClean="0">
                <a:solidFill>
                  <a:srgbClr val="0070C0"/>
                </a:solidFill>
              </a:rPr>
              <a:t>Compare and review </a:t>
            </a:r>
            <a:r>
              <a:rPr lang="en-US" sz="800" dirty="0">
                <a:solidFill>
                  <a:srgbClr val="0070C0"/>
                </a:solidFill>
              </a:rPr>
              <a:t>of </a:t>
            </a:r>
            <a:r>
              <a:rPr lang="en-US" sz="800" dirty="0" smtClean="0">
                <a:solidFill>
                  <a:srgbClr val="0070C0"/>
                </a:solidFill>
              </a:rPr>
              <a:t>forensic toxicology technical </a:t>
            </a:r>
            <a:r>
              <a:rPr lang="en-US" sz="800" dirty="0">
                <a:solidFill>
                  <a:srgbClr val="0070C0"/>
                </a:solidFill>
              </a:rPr>
              <a:t>reports </a:t>
            </a:r>
            <a:r>
              <a:rPr lang="en-US" sz="800" dirty="0" smtClean="0">
                <a:solidFill>
                  <a:srgbClr val="0070C0"/>
                </a:solidFill>
              </a:rPr>
              <a:t>of the CAMI laboratory </a:t>
            </a:r>
            <a:endParaRPr lang="en-US" sz="800" dirty="0">
              <a:solidFill>
                <a:srgbClr val="0070C0"/>
              </a:solidFill>
            </a:endParaRPr>
          </a:p>
        </p:txBody>
      </p:sp>
      <p:sp>
        <p:nvSpPr>
          <p:cNvPr id="26" name="TextBox 25"/>
          <p:cNvSpPr txBox="1"/>
          <p:nvPr/>
        </p:nvSpPr>
        <p:spPr bwMode="auto">
          <a:xfrm>
            <a:off x="3845085" y="4588604"/>
            <a:ext cx="219047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800" dirty="0" smtClean="0">
                <a:solidFill>
                  <a:srgbClr val="0070C0"/>
                </a:solidFill>
              </a:rPr>
              <a:t>Publish and </a:t>
            </a:r>
            <a:r>
              <a:rPr lang="en-US" sz="800" dirty="0">
                <a:solidFill>
                  <a:srgbClr val="0070C0"/>
                </a:solidFill>
              </a:rPr>
              <a:t>distribute </a:t>
            </a:r>
            <a:r>
              <a:rPr lang="en-US" sz="800" dirty="0" smtClean="0">
                <a:solidFill>
                  <a:srgbClr val="0070C0"/>
                </a:solidFill>
              </a:rPr>
              <a:t>results and recommendations internally and externally </a:t>
            </a:r>
            <a:endParaRPr lang="en-US" sz="800" dirty="0">
              <a:solidFill>
                <a:srgbClr val="0070C0"/>
              </a:solidFill>
            </a:endParaRPr>
          </a:p>
        </p:txBody>
      </p:sp>
      <p:sp>
        <p:nvSpPr>
          <p:cNvPr id="32" name="Flowchart: Merge 31"/>
          <p:cNvSpPr/>
          <p:nvPr/>
        </p:nvSpPr>
        <p:spPr bwMode="auto">
          <a:xfrm>
            <a:off x="6316045" y="5493312"/>
            <a:ext cx="199476" cy="203123"/>
          </a:xfrm>
          <a:prstGeom prst="flowChartMerg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33" name="Flowchart: Merge 32"/>
          <p:cNvSpPr/>
          <p:nvPr/>
        </p:nvSpPr>
        <p:spPr bwMode="auto">
          <a:xfrm>
            <a:off x="6315140" y="4293651"/>
            <a:ext cx="199476" cy="203123"/>
          </a:xfrm>
          <a:prstGeom prst="flowChartMerg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34" name="Flowchart: Merge 33"/>
          <p:cNvSpPr/>
          <p:nvPr/>
        </p:nvSpPr>
        <p:spPr bwMode="auto">
          <a:xfrm>
            <a:off x="3318139" y="2411702"/>
            <a:ext cx="199476" cy="203123"/>
          </a:xfrm>
          <a:prstGeom prst="flowChartMerg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35" name="Flowchart: Merge 34"/>
          <p:cNvSpPr/>
          <p:nvPr/>
        </p:nvSpPr>
        <p:spPr bwMode="auto">
          <a:xfrm>
            <a:off x="6299724" y="2998571"/>
            <a:ext cx="199476" cy="203123"/>
          </a:xfrm>
          <a:prstGeom prst="flowChartMerg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37" name="Flowchart: Merge 36"/>
          <p:cNvSpPr/>
          <p:nvPr/>
        </p:nvSpPr>
        <p:spPr bwMode="auto">
          <a:xfrm>
            <a:off x="7417203" y="4913165"/>
            <a:ext cx="199476" cy="203123"/>
          </a:xfrm>
          <a:prstGeom prst="flowChartMerg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38" name="Flowchart: Merge 37"/>
          <p:cNvSpPr/>
          <p:nvPr/>
        </p:nvSpPr>
        <p:spPr bwMode="auto">
          <a:xfrm>
            <a:off x="5032568" y="2805797"/>
            <a:ext cx="199476" cy="203123"/>
          </a:xfrm>
          <a:prstGeom prst="flowChartMerg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39" name="Rectangle 38"/>
          <p:cNvSpPr/>
          <p:nvPr/>
        </p:nvSpPr>
        <p:spPr bwMode="auto">
          <a:xfrm>
            <a:off x="6515521" y="5753672"/>
            <a:ext cx="1080657" cy="276999"/>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t>FY20</a:t>
            </a:r>
            <a:endParaRPr kumimoji="0" lang="en-US" sz="1200" b="0" i="0" u="none" strike="noStrike" cap="none" normalizeH="0" baseline="0" dirty="0" smtClean="0">
              <a:ln>
                <a:noFill/>
              </a:ln>
              <a:solidFill>
                <a:schemeClr val="tx1"/>
              </a:solidFill>
              <a:effectLst/>
            </a:endParaRPr>
          </a:p>
        </p:txBody>
      </p:sp>
      <p:sp>
        <p:nvSpPr>
          <p:cNvPr id="41" name="Rectangle 40"/>
          <p:cNvSpPr/>
          <p:nvPr/>
        </p:nvSpPr>
        <p:spPr bwMode="auto">
          <a:xfrm>
            <a:off x="161278" y="3223639"/>
            <a:ext cx="8902288" cy="2530033"/>
          </a:xfrm>
          <a:prstGeom prst="rect">
            <a:avLst/>
          </a:prstGeom>
          <a:noFill/>
          <a:ln w="1905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44" name="Flowchart: Merge 43"/>
          <p:cNvSpPr/>
          <p:nvPr/>
        </p:nvSpPr>
        <p:spPr bwMode="auto">
          <a:xfrm>
            <a:off x="2056239" y="1832167"/>
            <a:ext cx="199476" cy="203123"/>
          </a:xfrm>
          <a:prstGeom prst="flowChartMerg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45" name="Rectangle 44"/>
          <p:cNvSpPr/>
          <p:nvPr/>
        </p:nvSpPr>
        <p:spPr bwMode="auto">
          <a:xfrm>
            <a:off x="232743" y="2225408"/>
            <a:ext cx="1747990" cy="646331"/>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a:buNone/>
            </a:pPr>
            <a:r>
              <a:rPr lang="en-US" sz="1200" dirty="0" smtClean="0"/>
              <a:t>A11J.AM.1, AM-15-01 CAMI </a:t>
            </a:r>
            <a:r>
              <a:rPr lang="en-US" sz="1200" dirty="0"/>
              <a:t>Aeromedical Systems Analysis</a:t>
            </a:r>
            <a:endParaRPr kumimoji="0" lang="en-US" sz="1200" b="0" i="0" u="none" strike="noStrike" cap="none" normalizeH="0" baseline="0" dirty="0" smtClean="0">
              <a:ln>
                <a:noFill/>
              </a:ln>
              <a:solidFill>
                <a:schemeClr val="tx1"/>
              </a:solidFill>
              <a:effectLst/>
              <a:latin typeface="Arial" charset="0"/>
            </a:endParaRPr>
          </a:p>
        </p:txBody>
      </p:sp>
      <p:sp>
        <p:nvSpPr>
          <p:cNvPr id="55" name="Flowchart: Merge 54"/>
          <p:cNvSpPr/>
          <p:nvPr/>
        </p:nvSpPr>
        <p:spPr bwMode="auto">
          <a:xfrm>
            <a:off x="7425619" y="5525730"/>
            <a:ext cx="199476" cy="203123"/>
          </a:xfrm>
          <a:prstGeom prst="flowChartMerg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56" name="Rectangle 55"/>
          <p:cNvSpPr/>
          <p:nvPr/>
        </p:nvSpPr>
        <p:spPr bwMode="auto">
          <a:xfrm>
            <a:off x="161277" y="1440149"/>
            <a:ext cx="8904707" cy="1783490"/>
          </a:xfrm>
          <a:prstGeom prst="rect">
            <a:avLst/>
          </a:prstGeom>
          <a:noFill/>
          <a:ln w="1905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60" name="Flowchart: Merge 59"/>
          <p:cNvSpPr/>
          <p:nvPr/>
        </p:nvSpPr>
        <p:spPr bwMode="auto">
          <a:xfrm>
            <a:off x="1369940" y="3945963"/>
            <a:ext cx="199476" cy="203123"/>
          </a:xfrm>
          <a:prstGeom prst="flowChartMerg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66" name="TextBox 65"/>
          <p:cNvSpPr txBox="1"/>
          <p:nvPr/>
        </p:nvSpPr>
        <p:spPr bwMode="auto">
          <a:xfrm>
            <a:off x="1972294" y="1808056"/>
            <a:ext cx="3156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r">
              <a:buFontTx/>
              <a:buNone/>
            </a:pPr>
            <a:r>
              <a:rPr lang="en-US" sz="800" dirty="0" smtClean="0">
                <a:solidFill>
                  <a:srgbClr val="FF0000"/>
                </a:solidFill>
              </a:rPr>
              <a:t>?</a:t>
            </a:r>
            <a:endParaRPr lang="en-US" sz="800" dirty="0">
              <a:solidFill>
                <a:srgbClr val="FF0000"/>
              </a:solidFill>
            </a:endParaRPr>
          </a:p>
        </p:txBody>
      </p:sp>
      <p:sp>
        <p:nvSpPr>
          <p:cNvPr id="67" name="Flowchart: Merge 66"/>
          <p:cNvSpPr/>
          <p:nvPr/>
        </p:nvSpPr>
        <p:spPr bwMode="auto">
          <a:xfrm>
            <a:off x="2670008" y="4285532"/>
            <a:ext cx="199476" cy="203123"/>
          </a:xfrm>
          <a:prstGeom prst="flowChartMerg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69" name="TextBox 68"/>
          <p:cNvSpPr txBox="1"/>
          <p:nvPr/>
        </p:nvSpPr>
        <p:spPr bwMode="auto">
          <a:xfrm>
            <a:off x="195731" y="3334238"/>
            <a:ext cx="24386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spcBef>
                <a:spcPts val="0"/>
              </a:spcBef>
              <a:buNone/>
            </a:pPr>
            <a:r>
              <a:rPr lang="en-US" sz="800" dirty="0">
                <a:solidFill>
                  <a:srgbClr val="FF0000"/>
                </a:solidFill>
              </a:rPr>
              <a:t>Study the  prevalence of </a:t>
            </a:r>
            <a:r>
              <a:rPr lang="en-US" sz="800" dirty="0" smtClean="0">
                <a:solidFill>
                  <a:srgbClr val="FF0000"/>
                </a:solidFill>
              </a:rPr>
              <a:t>opiates in </a:t>
            </a:r>
            <a:r>
              <a:rPr lang="en-US" sz="800" dirty="0">
                <a:solidFill>
                  <a:srgbClr val="FF0000"/>
                </a:solidFill>
              </a:rPr>
              <a:t>GA pilots involved in fatal aviation accidents </a:t>
            </a:r>
            <a:r>
              <a:rPr lang="en-US" sz="800" dirty="0" smtClean="0">
                <a:solidFill>
                  <a:srgbClr val="FF0000"/>
                </a:solidFill>
              </a:rPr>
              <a:t>by a forensic </a:t>
            </a:r>
            <a:r>
              <a:rPr lang="en-US" sz="800" dirty="0">
                <a:solidFill>
                  <a:srgbClr val="FF0000"/>
                </a:solidFill>
              </a:rPr>
              <a:t>toxicology laboratory methodology to perform analysis of benzodiazepines in postmortem fluids and tissues </a:t>
            </a:r>
            <a:endParaRPr lang="en-US" sz="800" dirty="0" smtClean="0">
              <a:solidFill>
                <a:srgbClr val="FF0000"/>
              </a:solidFill>
            </a:endParaRPr>
          </a:p>
        </p:txBody>
      </p:sp>
      <p:sp>
        <p:nvSpPr>
          <p:cNvPr id="70" name="TextBox 69"/>
          <p:cNvSpPr txBox="1"/>
          <p:nvPr/>
        </p:nvSpPr>
        <p:spPr bwMode="auto">
          <a:xfrm>
            <a:off x="2573622" y="3730441"/>
            <a:ext cx="243507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spcBef>
                <a:spcPts val="0"/>
              </a:spcBef>
              <a:buNone/>
            </a:pPr>
            <a:r>
              <a:rPr lang="en-US" sz="800" dirty="0" smtClean="0">
                <a:solidFill>
                  <a:srgbClr val="FF0000"/>
                </a:solidFill>
              </a:rPr>
              <a:t>Assessment </a:t>
            </a:r>
            <a:r>
              <a:rPr lang="en-US" sz="800" dirty="0">
                <a:solidFill>
                  <a:srgbClr val="FF0000"/>
                </a:solidFill>
              </a:rPr>
              <a:t>of the clinical effects of cabin altitude during air travel </a:t>
            </a:r>
            <a:r>
              <a:rPr lang="en-US" sz="800" dirty="0" smtClean="0">
                <a:solidFill>
                  <a:srgbClr val="FF0000"/>
                </a:solidFill>
              </a:rPr>
              <a:t>of </a:t>
            </a:r>
            <a:r>
              <a:rPr lang="en-US" sz="800" dirty="0">
                <a:solidFill>
                  <a:srgbClr val="FF0000"/>
                </a:solidFill>
              </a:rPr>
              <a:t>patients with pulmonary </a:t>
            </a:r>
            <a:r>
              <a:rPr lang="en-US" sz="800" dirty="0" smtClean="0">
                <a:solidFill>
                  <a:srgbClr val="FF0000"/>
                </a:solidFill>
              </a:rPr>
              <a:t>disease because of the </a:t>
            </a:r>
            <a:r>
              <a:rPr lang="en-US" sz="800" dirty="0">
                <a:solidFill>
                  <a:srgbClr val="FF0000"/>
                </a:solidFill>
              </a:rPr>
              <a:t>reported changes in literature of Hematological adaptations to </a:t>
            </a:r>
            <a:r>
              <a:rPr lang="en-US" sz="800" dirty="0" smtClean="0">
                <a:solidFill>
                  <a:srgbClr val="FF0000"/>
                </a:solidFill>
              </a:rPr>
              <a:t>altitude</a:t>
            </a:r>
            <a:endParaRPr lang="en-US" sz="800" dirty="0">
              <a:solidFill>
                <a:srgbClr val="FF0000"/>
              </a:solidFill>
            </a:endParaRPr>
          </a:p>
        </p:txBody>
      </p:sp>
      <p:sp>
        <p:nvSpPr>
          <p:cNvPr id="54" name="Flowchart: Merge 53"/>
          <p:cNvSpPr/>
          <p:nvPr/>
        </p:nvSpPr>
        <p:spPr bwMode="auto">
          <a:xfrm>
            <a:off x="4833092" y="4913164"/>
            <a:ext cx="199476" cy="203123"/>
          </a:xfrm>
          <a:prstGeom prst="flowChartMerg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22" name="TextBox 21"/>
          <p:cNvSpPr txBox="1"/>
          <p:nvPr/>
        </p:nvSpPr>
        <p:spPr bwMode="auto">
          <a:xfrm>
            <a:off x="7003761" y="5230758"/>
            <a:ext cx="199813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None/>
            </a:pPr>
            <a:r>
              <a:rPr lang="en-US" sz="800" dirty="0">
                <a:solidFill>
                  <a:srgbClr val="0070C0"/>
                </a:solidFill>
              </a:rPr>
              <a:t>Incorporate recommendations offered </a:t>
            </a:r>
            <a:r>
              <a:rPr lang="en-US" sz="800" dirty="0" smtClean="0">
                <a:solidFill>
                  <a:srgbClr val="0070C0"/>
                </a:solidFill>
              </a:rPr>
              <a:t>from Comparative publications</a:t>
            </a:r>
            <a:endParaRPr lang="en-US" sz="800" dirty="0">
              <a:solidFill>
                <a:srgbClr val="0070C0"/>
              </a:solidFill>
            </a:endParaRPr>
          </a:p>
        </p:txBody>
      </p:sp>
      <p:sp>
        <p:nvSpPr>
          <p:cNvPr id="85" name="TextBox 84"/>
          <p:cNvSpPr txBox="1"/>
          <p:nvPr/>
        </p:nvSpPr>
        <p:spPr bwMode="auto">
          <a:xfrm>
            <a:off x="1338684" y="3904382"/>
            <a:ext cx="2619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buFontTx/>
              <a:buNone/>
            </a:pPr>
            <a:r>
              <a:rPr lang="en-US" sz="800" dirty="0" smtClean="0">
                <a:solidFill>
                  <a:srgbClr val="FF0000"/>
                </a:solidFill>
              </a:rPr>
              <a:t>?</a:t>
            </a:r>
            <a:endParaRPr lang="en-US" sz="800" dirty="0">
              <a:solidFill>
                <a:srgbClr val="FF0000"/>
              </a:solidFill>
            </a:endParaRPr>
          </a:p>
        </p:txBody>
      </p:sp>
      <p:sp>
        <p:nvSpPr>
          <p:cNvPr id="86" name="TextBox 85"/>
          <p:cNvSpPr txBox="1"/>
          <p:nvPr/>
        </p:nvSpPr>
        <p:spPr bwMode="auto">
          <a:xfrm>
            <a:off x="2614854" y="4237473"/>
            <a:ext cx="32441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buFontTx/>
              <a:buNone/>
            </a:pPr>
            <a:r>
              <a:rPr lang="en-US" sz="800" dirty="0" smtClean="0">
                <a:solidFill>
                  <a:srgbClr val="FF0000"/>
                </a:solidFill>
              </a:rPr>
              <a:t>?</a:t>
            </a:r>
            <a:endParaRPr lang="en-US" sz="800" dirty="0">
              <a:solidFill>
                <a:srgbClr val="FF0000"/>
              </a:solidFill>
            </a:endParaRPr>
          </a:p>
        </p:txBody>
      </p:sp>
      <p:sp>
        <p:nvSpPr>
          <p:cNvPr id="100" name="TextBox 99"/>
          <p:cNvSpPr txBox="1"/>
          <p:nvPr/>
        </p:nvSpPr>
        <p:spPr bwMode="auto">
          <a:xfrm>
            <a:off x="1255533" y="1462315"/>
            <a:ext cx="214340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spcBef>
                <a:spcPts val="0"/>
              </a:spcBef>
              <a:buNone/>
            </a:pPr>
            <a:r>
              <a:rPr lang="en-US" sz="800" dirty="0" smtClean="0">
                <a:solidFill>
                  <a:srgbClr val="FF0000"/>
                </a:solidFill>
              </a:rPr>
              <a:t>Study  the safety </a:t>
            </a:r>
            <a:r>
              <a:rPr lang="en-US" sz="800" dirty="0">
                <a:solidFill>
                  <a:srgbClr val="FF0000"/>
                </a:solidFill>
              </a:rPr>
              <a:t>impact for GA Pilots</a:t>
            </a:r>
          </a:p>
          <a:p>
            <a:pPr>
              <a:spcBef>
                <a:spcPts val="0"/>
              </a:spcBef>
              <a:buFontTx/>
              <a:buNone/>
            </a:pPr>
            <a:r>
              <a:rPr lang="en-US" sz="800" dirty="0" smtClean="0">
                <a:solidFill>
                  <a:srgbClr val="FF0000"/>
                </a:solidFill>
              </a:rPr>
              <a:t> on developments in over-the-counter Antihistamines</a:t>
            </a:r>
          </a:p>
        </p:txBody>
      </p:sp>
      <p:sp>
        <p:nvSpPr>
          <p:cNvPr id="101" name="TextBox 100"/>
          <p:cNvSpPr txBox="1"/>
          <p:nvPr/>
        </p:nvSpPr>
        <p:spPr bwMode="auto">
          <a:xfrm>
            <a:off x="3269845" y="2391365"/>
            <a:ext cx="32441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buFontTx/>
              <a:buNone/>
            </a:pPr>
            <a:r>
              <a:rPr lang="en-US" sz="800" dirty="0" smtClean="0">
                <a:solidFill>
                  <a:srgbClr val="FF0000"/>
                </a:solidFill>
              </a:rPr>
              <a:t>?</a:t>
            </a:r>
            <a:endParaRPr lang="en-US" sz="800" dirty="0">
              <a:solidFill>
                <a:srgbClr val="FF0000"/>
              </a:solidFill>
            </a:endParaRPr>
          </a:p>
        </p:txBody>
      </p:sp>
      <p:sp>
        <p:nvSpPr>
          <p:cNvPr id="104" name="TextBox 103"/>
          <p:cNvSpPr txBox="1"/>
          <p:nvPr/>
        </p:nvSpPr>
        <p:spPr bwMode="auto">
          <a:xfrm>
            <a:off x="4253782" y="2469738"/>
            <a:ext cx="17203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800" dirty="0" smtClean="0">
                <a:solidFill>
                  <a:srgbClr val="0070C0"/>
                </a:solidFill>
              </a:rPr>
              <a:t>Publish and </a:t>
            </a:r>
            <a:r>
              <a:rPr lang="en-US" sz="800" dirty="0">
                <a:solidFill>
                  <a:srgbClr val="0070C0"/>
                </a:solidFill>
              </a:rPr>
              <a:t>distribute </a:t>
            </a:r>
            <a:r>
              <a:rPr lang="en-US" sz="800" dirty="0" smtClean="0">
                <a:solidFill>
                  <a:srgbClr val="0070C0"/>
                </a:solidFill>
              </a:rPr>
              <a:t>results and recommendations internally and externally </a:t>
            </a:r>
            <a:endParaRPr lang="en-US" sz="800" dirty="0">
              <a:solidFill>
                <a:srgbClr val="0070C0"/>
              </a:solidFill>
            </a:endParaRPr>
          </a:p>
        </p:txBody>
      </p:sp>
      <p:sp>
        <p:nvSpPr>
          <p:cNvPr id="105" name="TextBox 104"/>
          <p:cNvSpPr txBox="1"/>
          <p:nvPr/>
        </p:nvSpPr>
        <p:spPr bwMode="auto">
          <a:xfrm>
            <a:off x="6183834" y="2688864"/>
            <a:ext cx="195132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800" dirty="0" smtClean="0">
                <a:solidFill>
                  <a:srgbClr val="0070C0"/>
                </a:solidFill>
              </a:rPr>
              <a:t>Incorporate recommendations offered from publications</a:t>
            </a:r>
            <a:endParaRPr lang="en-US" sz="800" dirty="0">
              <a:solidFill>
                <a:srgbClr val="0070C0"/>
              </a:solidFill>
            </a:endParaRPr>
          </a:p>
        </p:txBody>
      </p:sp>
      <p:sp>
        <p:nvSpPr>
          <p:cNvPr id="107" name="TextBox 106"/>
          <p:cNvSpPr txBox="1"/>
          <p:nvPr/>
        </p:nvSpPr>
        <p:spPr bwMode="auto">
          <a:xfrm>
            <a:off x="108219" y="668865"/>
            <a:ext cx="892266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228600" indent="-228600">
              <a:spcBef>
                <a:spcPts val="0"/>
              </a:spcBef>
              <a:buAutoNum type="arabicPeriod"/>
            </a:pPr>
            <a:r>
              <a:rPr lang="en-US" sz="1050" dirty="0" smtClean="0"/>
              <a:t>Examine </a:t>
            </a:r>
            <a:r>
              <a:rPr lang="en-US" sz="1050" dirty="0"/>
              <a:t>the effects of emerging medical technologies on the clinical health and occupational safety of aviation </a:t>
            </a:r>
            <a:r>
              <a:rPr lang="en-US" sz="1050" dirty="0" smtClean="0"/>
              <a:t>personnel</a:t>
            </a:r>
          </a:p>
          <a:p>
            <a:pPr marL="228600" indent="-228600">
              <a:spcBef>
                <a:spcPts val="0"/>
              </a:spcBef>
              <a:buAutoNum type="arabicPeriod"/>
            </a:pPr>
            <a:r>
              <a:rPr lang="en-US" sz="1050" dirty="0"/>
              <a:t>Surveillance of medical research and practice developments in the United </a:t>
            </a:r>
            <a:r>
              <a:rPr lang="en-US" sz="1050" dirty="0" smtClean="0"/>
              <a:t>States</a:t>
            </a:r>
          </a:p>
          <a:p>
            <a:pPr marL="228600" indent="-228600">
              <a:spcBef>
                <a:spcPts val="0"/>
              </a:spcBef>
              <a:buAutoNum type="arabicPeriod"/>
            </a:pPr>
            <a:r>
              <a:rPr lang="en-US" sz="1050" dirty="0"/>
              <a:t>Examination of the existing FAA medical </a:t>
            </a:r>
            <a:r>
              <a:rPr lang="en-US" sz="1050" dirty="0" smtClean="0"/>
              <a:t>standards</a:t>
            </a:r>
          </a:p>
          <a:p>
            <a:pPr marL="228600" indent="-228600">
              <a:spcBef>
                <a:spcPts val="0"/>
              </a:spcBef>
              <a:buAutoNum type="arabicPeriod"/>
            </a:pPr>
            <a:r>
              <a:rPr lang="en-US" sz="1050" dirty="0"/>
              <a:t>Research to determine the effects medical developments on aircrew performance, safety, and aeromedical certification</a:t>
            </a:r>
          </a:p>
        </p:txBody>
      </p:sp>
      <p:sp>
        <p:nvSpPr>
          <p:cNvPr id="59" name="TextBox 58"/>
          <p:cNvSpPr txBox="1"/>
          <p:nvPr/>
        </p:nvSpPr>
        <p:spPr bwMode="auto">
          <a:xfrm>
            <a:off x="2470316" y="1824086"/>
            <a:ext cx="216230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spcBef>
                <a:spcPts val="0"/>
              </a:spcBef>
              <a:buNone/>
            </a:pPr>
            <a:r>
              <a:rPr lang="en-US" sz="800" dirty="0">
                <a:solidFill>
                  <a:srgbClr val="FF0000"/>
                </a:solidFill>
              </a:rPr>
              <a:t>Study the clinical health and occupational </a:t>
            </a:r>
            <a:r>
              <a:rPr lang="en-US" sz="800" dirty="0" smtClean="0">
                <a:solidFill>
                  <a:srgbClr val="FF0000"/>
                </a:solidFill>
              </a:rPr>
              <a:t>safety hazards of ionizing </a:t>
            </a:r>
            <a:r>
              <a:rPr lang="en-US" sz="800" dirty="0">
                <a:solidFill>
                  <a:srgbClr val="FF0000"/>
                </a:solidFill>
              </a:rPr>
              <a:t>radiation </a:t>
            </a:r>
            <a:r>
              <a:rPr lang="en-US" sz="800" dirty="0" smtClean="0">
                <a:solidFill>
                  <a:srgbClr val="FF0000"/>
                </a:solidFill>
              </a:rPr>
              <a:t>and the effect towards aviation </a:t>
            </a:r>
            <a:r>
              <a:rPr lang="en-US" sz="800" dirty="0">
                <a:solidFill>
                  <a:srgbClr val="FF0000"/>
                </a:solidFill>
              </a:rPr>
              <a:t>personnel</a:t>
            </a:r>
            <a:r>
              <a:rPr lang="en-US" sz="800" dirty="0" smtClean="0">
                <a:solidFill>
                  <a:srgbClr val="FF0000"/>
                </a:solidFill>
              </a:rPr>
              <a:t> in reaction to the longer </a:t>
            </a:r>
            <a:r>
              <a:rPr lang="en-US" sz="800" dirty="0">
                <a:solidFill>
                  <a:srgbClr val="FF0000"/>
                </a:solidFill>
              </a:rPr>
              <a:t>periods at higher flight </a:t>
            </a:r>
            <a:r>
              <a:rPr lang="en-US" sz="800" dirty="0" smtClean="0">
                <a:solidFill>
                  <a:srgbClr val="FF0000"/>
                </a:solidFill>
              </a:rPr>
              <a:t>altitudes.</a:t>
            </a:r>
            <a:endParaRPr lang="en-US" sz="800" dirty="0">
              <a:solidFill>
                <a:srgbClr val="FF0000"/>
              </a:solidFill>
            </a:endParaRPr>
          </a:p>
        </p:txBody>
      </p:sp>
      <p:sp>
        <p:nvSpPr>
          <p:cNvPr id="3" name="Footer Placeholder 2"/>
          <p:cNvSpPr>
            <a:spLocks noGrp="1"/>
          </p:cNvSpPr>
          <p:nvPr>
            <p:ph type="ftr" sz="quarter" idx="11"/>
          </p:nvPr>
        </p:nvSpPr>
        <p:spPr/>
        <p:txBody>
          <a:bodyPr/>
          <a:lstStyle/>
          <a:p>
            <a:r>
              <a:rPr lang="en-US" smtClean="0"/>
              <a:t>FY17 Aviation Safety Portfolio - r0</a:t>
            </a:r>
            <a:endParaRPr lang="en-US" dirty="0"/>
          </a:p>
        </p:txBody>
      </p:sp>
      <p:sp>
        <p:nvSpPr>
          <p:cNvPr id="4" name="Slide Number Placeholder 3"/>
          <p:cNvSpPr>
            <a:spLocks noGrp="1"/>
          </p:cNvSpPr>
          <p:nvPr>
            <p:ph type="sldNum" sz="quarter" idx="12"/>
          </p:nvPr>
        </p:nvSpPr>
        <p:spPr/>
        <p:txBody>
          <a:bodyPr/>
          <a:lstStyle/>
          <a:p>
            <a:fld id="{78D3ABA1-EA94-43C0-B992-7CBCC31144F1}" type="slidenum">
              <a:rPr lang="en-US" smtClean="0"/>
              <a:pPr/>
              <a:t>13</a:t>
            </a:fld>
            <a:endParaRPr lang="en-US" dirty="0"/>
          </a:p>
        </p:txBody>
      </p:sp>
    </p:spTree>
    <p:extLst>
      <p:ext uri="{BB962C8B-B14F-4D97-AF65-F5344CB8AC3E}">
        <p14:creationId xmlns:p14="http://schemas.microsoft.com/office/powerpoint/2010/main" val="40828749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SAS Issue: General Aviation’s Role in Safety System Development</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78D3ABA1-EA94-43C0-B992-7CBCC31144F1}" type="slidenum">
              <a:rPr lang="en-US" smtClean="0"/>
              <a:pPr/>
              <a:t>14</a:t>
            </a:fld>
            <a:endParaRPr lang="en-US" dirty="0"/>
          </a:p>
        </p:txBody>
      </p:sp>
      <p:sp>
        <p:nvSpPr>
          <p:cNvPr id="5" name="Footer Placeholder 4"/>
          <p:cNvSpPr>
            <a:spLocks noGrp="1"/>
          </p:cNvSpPr>
          <p:nvPr>
            <p:ph type="ftr" sz="quarter" idx="11"/>
          </p:nvPr>
        </p:nvSpPr>
        <p:spPr/>
        <p:txBody>
          <a:bodyPr/>
          <a:lstStyle/>
          <a:p>
            <a:r>
              <a:rPr lang="en-US" smtClean="0"/>
              <a:t>FY17 Aviation Safety Portfolio - r0</a:t>
            </a:r>
            <a:endParaRPr lang="en-US" dirty="0"/>
          </a:p>
        </p:txBody>
      </p:sp>
    </p:spTree>
    <p:extLst>
      <p:ext uri="{BB962C8B-B14F-4D97-AF65-F5344CB8AC3E}">
        <p14:creationId xmlns:p14="http://schemas.microsoft.com/office/powerpoint/2010/main" val="430294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52" y="111225"/>
            <a:ext cx="9019310" cy="609600"/>
          </a:xfrm>
        </p:spPr>
        <p:txBody>
          <a:bodyPr/>
          <a:lstStyle/>
          <a:p>
            <a:r>
              <a:rPr lang="en-US" sz="2000" dirty="0" smtClean="0"/>
              <a:t>SAS Issue: General Aviation’s Role in Safety System Development </a:t>
            </a:r>
            <a:br>
              <a:rPr lang="en-US" sz="2000" dirty="0" smtClean="0"/>
            </a:br>
            <a:endParaRPr lang="en-US" sz="2000" dirty="0"/>
          </a:p>
        </p:txBody>
      </p:sp>
      <p:sp>
        <p:nvSpPr>
          <p:cNvPr id="3" name="Content Placeholder 2"/>
          <p:cNvSpPr>
            <a:spLocks noGrp="1"/>
          </p:cNvSpPr>
          <p:nvPr>
            <p:ph idx="1"/>
          </p:nvPr>
        </p:nvSpPr>
        <p:spPr>
          <a:xfrm>
            <a:off x="534424" y="665693"/>
            <a:ext cx="8050213" cy="1086907"/>
          </a:xfrm>
        </p:spPr>
        <p:txBody>
          <a:bodyPr>
            <a:normAutofit/>
          </a:bodyPr>
          <a:lstStyle/>
          <a:p>
            <a:r>
              <a:rPr lang="en-US" sz="1400" dirty="0" smtClean="0"/>
              <a:t>Evaluate </a:t>
            </a:r>
            <a:r>
              <a:rPr lang="en-US" sz="1400" dirty="0"/>
              <a:t>safety enhancements through the application of technologies, taking advantage of the safety opportunities in GA, that improve situational awareness, aircraft operational protections, automation, and autonomy that make it safer and easier to fly in the National Airspace System (NAS). </a:t>
            </a:r>
          </a:p>
        </p:txBody>
      </p:sp>
      <p:sp>
        <p:nvSpPr>
          <p:cNvPr id="5" name="Rectangle 4"/>
          <p:cNvSpPr/>
          <p:nvPr/>
        </p:nvSpPr>
        <p:spPr bwMode="auto">
          <a:xfrm>
            <a:off x="174564" y="4163547"/>
            <a:ext cx="2111436" cy="1015663"/>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fontAlgn="base">
              <a:spcBef>
                <a:spcPct val="50000"/>
              </a:spcBef>
              <a:spcAft>
                <a:spcPct val="0"/>
              </a:spcAft>
            </a:pPr>
            <a:r>
              <a:rPr lang="en-US" sz="1200" dirty="0">
                <a:solidFill>
                  <a:srgbClr val="000000"/>
                </a:solidFill>
              </a:rPr>
              <a:t>A11G.HF.10:  Maintenance Human Factors to Support Risk-Based Decision Making (RBDM) and Maintenance Safety Culture</a:t>
            </a:r>
          </a:p>
        </p:txBody>
      </p:sp>
      <p:sp>
        <p:nvSpPr>
          <p:cNvPr id="8" name="Rectangle 7"/>
          <p:cNvSpPr/>
          <p:nvPr/>
        </p:nvSpPr>
        <p:spPr bwMode="auto">
          <a:xfrm>
            <a:off x="1366568" y="5742801"/>
            <a:ext cx="1271857" cy="276999"/>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algn="ctr" fontAlgn="base">
              <a:spcBef>
                <a:spcPct val="50000"/>
              </a:spcBef>
              <a:spcAft>
                <a:spcPct val="0"/>
              </a:spcAft>
              <a:buNone/>
            </a:pPr>
            <a:r>
              <a:rPr lang="en-US" sz="1200" dirty="0">
                <a:solidFill>
                  <a:srgbClr val="000000"/>
                </a:solidFill>
              </a:rPr>
              <a:t>FY15</a:t>
            </a:r>
          </a:p>
        </p:txBody>
      </p:sp>
      <p:sp>
        <p:nvSpPr>
          <p:cNvPr id="9" name="Rectangle 8"/>
          <p:cNvSpPr/>
          <p:nvPr/>
        </p:nvSpPr>
        <p:spPr bwMode="auto">
          <a:xfrm>
            <a:off x="2635090" y="5742801"/>
            <a:ext cx="1271857" cy="276999"/>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algn="ctr" fontAlgn="base">
              <a:spcBef>
                <a:spcPct val="50000"/>
              </a:spcBef>
              <a:spcAft>
                <a:spcPct val="0"/>
              </a:spcAft>
              <a:buNone/>
            </a:pPr>
            <a:r>
              <a:rPr lang="en-US" sz="1200" dirty="0">
                <a:solidFill>
                  <a:srgbClr val="000000"/>
                </a:solidFill>
              </a:rPr>
              <a:t>FY16</a:t>
            </a:r>
          </a:p>
        </p:txBody>
      </p:sp>
      <p:sp>
        <p:nvSpPr>
          <p:cNvPr id="10" name="Rectangle 9"/>
          <p:cNvSpPr/>
          <p:nvPr/>
        </p:nvSpPr>
        <p:spPr bwMode="auto">
          <a:xfrm>
            <a:off x="3906935" y="5742801"/>
            <a:ext cx="1271857" cy="276999"/>
          </a:xfrm>
          <a:prstGeom prst="rect">
            <a:avLst/>
          </a:prstGeom>
          <a:solidFill>
            <a:srgbClr val="CCE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algn="ctr" fontAlgn="base">
              <a:spcBef>
                <a:spcPct val="50000"/>
              </a:spcBef>
              <a:spcAft>
                <a:spcPct val="0"/>
              </a:spcAft>
              <a:buNone/>
            </a:pPr>
            <a:r>
              <a:rPr lang="en-US" sz="1200" dirty="0">
                <a:solidFill>
                  <a:srgbClr val="000000"/>
                </a:solidFill>
              </a:rPr>
              <a:t>FY17</a:t>
            </a:r>
          </a:p>
        </p:txBody>
      </p:sp>
      <p:sp>
        <p:nvSpPr>
          <p:cNvPr id="11" name="Rectangle 10"/>
          <p:cNvSpPr/>
          <p:nvPr/>
        </p:nvSpPr>
        <p:spPr bwMode="auto">
          <a:xfrm>
            <a:off x="5178780" y="5742801"/>
            <a:ext cx="1263581" cy="276999"/>
          </a:xfrm>
          <a:prstGeom prst="rect">
            <a:avLst/>
          </a:prstGeom>
          <a:solidFill>
            <a:srgbClr val="CCE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algn="ctr" fontAlgn="base">
              <a:spcBef>
                <a:spcPct val="50000"/>
              </a:spcBef>
              <a:spcAft>
                <a:spcPct val="0"/>
              </a:spcAft>
              <a:buNone/>
            </a:pPr>
            <a:r>
              <a:rPr lang="en-US" sz="1200" dirty="0">
                <a:solidFill>
                  <a:srgbClr val="000000"/>
                </a:solidFill>
              </a:rPr>
              <a:t>FY18</a:t>
            </a:r>
          </a:p>
        </p:txBody>
      </p:sp>
      <p:sp>
        <p:nvSpPr>
          <p:cNvPr id="13" name="Flowchart: Merge 12"/>
          <p:cNvSpPr/>
          <p:nvPr/>
        </p:nvSpPr>
        <p:spPr bwMode="auto">
          <a:xfrm>
            <a:off x="5022287" y="3929165"/>
            <a:ext cx="199476" cy="203123"/>
          </a:xfrm>
          <a:prstGeom prst="flowChartMerg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fontAlgn="base">
              <a:spcBef>
                <a:spcPct val="50000"/>
              </a:spcBef>
              <a:spcAft>
                <a:spcPct val="0"/>
              </a:spcAft>
              <a:buFontTx/>
              <a:buChar char="•"/>
            </a:pPr>
            <a:endParaRPr lang="en-US" sz="2400">
              <a:solidFill>
                <a:srgbClr val="000000"/>
              </a:solidFill>
            </a:endParaRPr>
          </a:p>
        </p:txBody>
      </p:sp>
      <p:sp>
        <p:nvSpPr>
          <p:cNvPr id="14" name="TextBox 13"/>
          <p:cNvSpPr txBox="1"/>
          <p:nvPr/>
        </p:nvSpPr>
        <p:spPr bwMode="auto">
          <a:xfrm>
            <a:off x="3829685" y="3589767"/>
            <a:ext cx="17332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fontAlgn="base">
              <a:spcBef>
                <a:spcPct val="50000"/>
              </a:spcBef>
              <a:spcAft>
                <a:spcPct val="0"/>
              </a:spcAft>
            </a:pPr>
            <a:r>
              <a:rPr lang="en-US" sz="800" dirty="0" smtClean="0">
                <a:solidFill>
                  <a:srgbClr val="FF0000"/>
                </a:solidFill>
              </a:rPr>
              <a:t>Identify types </a:t>
            </a:r>
            <a:r>
              <a:rPr lang="en-US" sz="800" dirty="0">
                <a:solidFill>
                  <a:srgbClr val="FF0000"/>
                </a:solidFill>
              </a:rPr>
              <a:t>of HF </a:t>
            </a:r>
            <a:r>
              <a:rPr lang="en-US" sz="800" dirty="0" smtClean="0">
                <a:solidFill>
                  <a:srgbClr val="FF0000"/>
                </a:solidFill>
              </a:rPr>
              <a:t>maintenance errors </a:t>
            </a:r>
            <a:r>
              <a:rPr lang="en-US" sz="800" dirty="0">
                <a:solidFill>
                  <a:srgbClr val="FF0000"/>
                </a:solidFill>
              </a:rPr>
              <a:t>involved in general aviation accidents and incidents</a:t>
            </a:r>
          </a:p>
        </p:txBody>
      </p:sp>
      <p:sp>
        <p:nvSpPr>
          <p:cNvPr id="17" name="TextBox 16"/>
          <p:cNvSpPr txBox="1"/>
          <p:nvPr/>
        </p:nvSpPr>
        <p:spPr bwMode="auto">
          <a:xfrm>
            <a:off x="5562976" y="3771900"/>
            <a:ext cx="128257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fontAlgn="base">
              <a:spcBef>
                <a:spcPct val="50000"/>
              </a:spcBef>
              <a:spcAft>
                <a:spcPct val="0"/>
              </a:spcAft>
            </a:pPr>
            <a:r>
              <a:rPr lang="en-US" sz="800" dirty="0" smtClean="0">
                <a:solidFill>
                  <a:srgbClr val="FF0000"/>
                </a:solidFill>
              </a:rPr>
              <a:t>Identify </a:t>
            </a:r>
            <a:r>
              <a:rPr lang="en-US" sz="800" dirty="0">
                <a:solidFill>
                  <a:srgbClr val="FF0000"/>
                </a:solidFill>
              </a:rPr>
              <a:t>or </a:t>
            </a:r>
            <a:r>
              <a:rPr lang="en-US" sz="800" dirty="0" smtClean="0">
                <a:solidFill>
                  <a:srgbClr val="FF0000"/>
                </a:solidFill>
              </a:rPr>
              <a:t>develop </a:t>
            </a:r>
            <a:r>
              <a:rPr lang="en-US" sz="800" dirty="0">
                <a:solidFill>
                  <a:srgbClr val="FF0000"/>
                </a:solidFill>
              </a:rPr>
              <a:t>systems that classifies human error in GA maintenance</a:t>
            </a:r>
            <a:endParaRPr lang="en-US" sz="800" b="1" dirty="0">
              <a:solidFill>
                <a:srgbClr val="FF0000"/>
              </a:solidFill>
            </a:endParaRPr>
          </a:p>
        </p:txBody>
      </p:sp>
      <p:sp>
        <p:nvSpPr>
          <p:cNvPr id="21" name="Rectangle 20"/>
          <p:cNvSpPr/>
          <p:nvPr/>
        </p:nvSpPr>
        <p:spPr bwMode="auto">
          <a:xfrm>
            <a:off x="7534275" y="5742801"/>
            <a:ext cx="982952" cy="276999"/>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algn="ctr" fontAlgn="base">
              <a:spcBef>
                <a:spcPct val="50000"/>
              </a:spcBef>
              <a:spcAft>
                <a:spcPct val="0"/>
              </a:spcAft>
              <a:buNone/>
            </a:pPr>
            <a:r>
              <a:rPr lang="en-US" sz="1200" dirty="0" smtClean="0">
                <a:solidFill>
                  <a:srgbClr val="000000"/>
                </a:solidFill>
              </a:rPr>
              <a:t>FY20</a:t>
            </a:r>
            <a:endParaRPr lang="en-US" sz="1200" dirty="0">
              <a:solidFill>
                <a:srgbClr val="000000"/>
              </a:solidFill>
            </a:endParaRPr>
          </a:p>
        </p:txBody>
      </p:sp>
      <p:sp>
        <p:nvSpPr>
          <p:cNvPr id="28" name="TextBox 27"/>
          <p:cNvSpPr txBox="1"/>
          <p:nvPr/>
        </p:nvSpPr>
        <p:spPr bwMode="auto">
          <a:xfrm>
            <a:off x="7244213" y="4991100"/>
            <a:ext cx="19759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fontAlgn="base">
              <a:spcBef>
                <a:spcPct val="50000"/>
              </a:spcBef>
              <a:spcAft>
                <a:spcPct val="0"/>
              </a:spcAft>
            </a:pPr>
            <a:r>
              <a:rPr lang="en-US" sz="800" dirty="0">
                <a:solidFill>
                  <a:srgbClr val="0070C0"/>
                </a:solidFill>
              </a:rPr>
              <a:t>Information to Operators, Advisory Circulars (ACs), FAA Orders, FAA Technical </a:t>
            </a:r>
            <a:r>
              <a:rPr lang="en-US" sz="800" dirty="0" smtClean="0">
                <a:solidFill>
                  <a:srgbClr val="0070C0"/>
                </a:solidFill>
              </a:rPr>
              <a:t>Reports, or Regulations?</a:t>
            </a:r>
            <a:endParaRPr lang="en-US" sz="800" dirty="0">
              <a:solidFill>
                <a:srgbClr val="0070C0"/>
              </a:solidFill>
            </a:endParaRPr>
          </a:p>
        </p:txBody>
      </p:sp>
      <p:sp>
        <p:nvSpPr>
          <p:cNvPr id="33" name="Flowchart: Merge 32"/>
          <p:cNvSpPr/>
          <p:nvPr/>
        </p:nvSpPr>
        <p:spPr bwMode="auto">
          <a:xfrm>
            <a:off x="6290963" y="4215428"/>
            <a:ext cx="199476" cy="203123"/>
          </a:xfrm>
          <a:prstGeom prst="flowChartMerg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fontAlgn="base">
              <a:spcBef>
                <a:spcPct val="50000"/>
              </a:spcBef>
              <a:spcAft>
                <a:spcPct val="0"/>
              </a:spcAft>
              <a:buFontTx/>
              <a:buChar char="•"/>
            </a:pPr>
            <a:endParaRPr lang="en-US" sz="2400">
              <a:solidFill>
                <a:srgbClr val="000000"/>
              </a:solidFill>
            </a:endParaRPr>
          </a:p>
        </p:txBody>
      </p:sp>
      <p:sp>
        <p:nvSpPr>
          <p:cNvPr id="39" name="Rectangle 38"/>
          <p:cNvSpPr/>
          <p:nvPr/>
        </p:nvSpPr>
        <p:spPr bwMode="auto">
          <a:xfrm>
            <a:off x="6442360" y="5742801"/>
            <a:ext cx="1080657" cy="276999"/>
          </a:xfrm>
          <a:prstGeom prst="rect">
            <a:avLst/>
          </a:prstGeom>
          <a:solidFill>
            <a:srgbClr val="CCE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algn="ctr" fontAlgn="base">
              <a:spcBef>
                <a:spcPct val="50000"/>
              </a:spcBef>
              <a:spcAft>
                <a:spcPct val="0"/>
              </a:spcAft>
              <a:buNone/>
            </a:pPr>
            <a:r>
              <a:rPr lang="en-US" sz="1200" dirty="0">
                <a:solidFill>
                  <a:srgbClr val="000000"/>
                </a:solidFill>
              </a:rPr>
              <a:t>FY19</a:t>
            </a:r>
          </a:p>
        </p:txBody>
      </p:sp>
      <p:sp>
        <p:nvSpPr>
          <p:cNvPr id="41" name="Rectangle 40"/>
          <p:cNvSpPr/>
          <p:nvPr/>
        </p:nvSpPr>
        <p:spPr bwMode="auto">
          <a:xfrm>
            <a:off x="99753" y="3563400"/>
            <a:ext cx="8919557" cy="2113499"/>
          </a:xfrm>
          <a:prstGeom prst="rect">
            <a:avLst/>
          </a:prstGeom>
          <a:noFill/>
          <a:ln w="1905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fontAlgn="base">
              <a:spcBef>
                <a:spcPct val="50000"/>
              </a:spcBef>
              <a:spcAft>
                <a:spcPct val="0"/>
              </a:spcAft>
              <a:buFontTx/>
              <a:buChar char="•"/>
            </a:pPr>
            <a:endParaRPr lang="en-US" sz="2400">
              <a:solidFill>
                <a:srgbClr val="000000"/>
              </a:solidFill>
            </a:endParaRPr>
          </a:p>
        </p:txBody>
      </p:sp>
      <p:sp>
        <p:nvSpPr>
          <p:cNvPr id="49" name="TextBox 48"/>
          <p:cNvSpPr txBox="1"/>
          <p:nvPr/>
        </p:nvSpPr>
        <p:spPr bwMode="auto">
          <a:xfrm>
            <a:off x="6607396" y="4152900"/>
            <a:ext cx="200033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fontAlgn="base">
              <a:spcBef>
                <a:spcPct val="50000"/>
              </a:spcBef>
              <a:spcAft>
                <a:spcPct val="0"/>
              </a:spcAft>
            </a:pPr>
            <a:r>
              <a:rPr lang="en-US" sz="800" dirty="0" smtClean="0">
                <a:solidFill>
                  <a:srgbClr val="FF0000"/>
                </a:solidFill>
              </a:rPr>
              <a:t>Study on how classification </a:t>
            </a:r>
            <a:r>
              <a:rPr lang="en-US" sz="800" dirty="0">
                <a:solidFill>
                  <a:srgbClr val="FF0000"/>
                </a:solidFill>
              </a:rPr>
              <a:t>taxonomy </a:t>
            </a:r>
            <a:r>
              <a:rPr lang="en-US" sz="800" dirty="0" smtClean="0">
                <a:solidFill>
                  <a:srgbClr val="FF0000"/>
                </a:solidFill>
              </a:rPr>
              <a:t>helps </a:t>
            </a:r>
            <a:r>
              <a:rPr lang="en-US" sz="800" dirty="0">
                <a:solidFill>
                  <a:srgbClr val="FF0000"/>
                </a:solidFill>
              </a:rPr>
              <a:t>to categorize human factors maintenance errors </a:t>
            </a:r>
            <a:r>
              <a:rPr lang="en-US" sz="800" dirty="0" smtClean="0">
                <a:solidFill>
                  <a:srgbClr val="FF0000"/>
                </a:solidFill>
              </a:rPr>
              <a:t>and to </a:t>
            </a:r>
            <a:r>
              <a:rPr lang="en-US" sz="800" dirty="0">
                <a:solidFill>
                  <a:srgbClr val="FF0000"/>
                </a:solidFill>
              </a:rPr>
              <a:t>identify corrective actions/interventions</a:t>
            </a:r>
          </a:p>
        </p:txBody>
      </p:sp>
      <p:sp>
        <p:nvSpPr>
          <p:cNvPr id="50" name="Flowchart: Merge 49"/>
          <p:cNvSpPr/>
          <p:nvPr/>
        </p:nvSpPr>
        <p:spPr bwMode="auto">
          <a:xfrm>
            <a:off x="7393560" y="4708318"/>
            <a:ext cx="199476" cy="203123"/>
          </a:xfrm>
          <a:prstGeom prst="flowChartMerg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fontAlgn="base">
              <a:spcBef>
                <a:spcPct val="50000"/>
              </a:spcBef>
              <a:spcAft>
                <a:spcPct val="0"/>
              </a:spcAft>
              <a:buFontTx/>
              <a:buChar char="•"/>
            </a:pPr>
            <a:endParaRPr lang="en-US" sz="2400">
              <a:solidFill>
                <a:srgbClr val="000000"/>
              </a:solidFill>
            </a:endParaRPr>
          </a:p>
        </p:txBody>
      </p:sp>
      <p:sp>
        <p:nvSpPr>
          <p:cNvPr id="45" name="Rectangle 44"/>
          <p:cNvSpPr/>
          <p:nvPr/>
        </p:nvSpPr>
        <p:spPr bwMode="auto">
          <a:xfrm>
            <a:off x="174566" y="1972024"/>
            <a:ext cx="2111434" cy="830997"/>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fontAlgn="base">
              <a:spcBef>
                <a:spcPct val="50000"/>
              </a:spcBef>
              <a:spcAft>
                <a:spcPct val="0"/>
              </a:spcAft>
            </a:pPr>
            <a:r>
              <a:rPr lang="en-US" sz="1200" dirty="0">
                <a:solidFill>
                  <a:srgbClr val="000000"/>
                </a:solidFill>
              </a:rPr>
              <a:t>A11E.FCMS.8:  Integrated Flight Path Control to Address GAJSC and FAA GA Safety Interventions</a:t>
            </a:r>
          </a:p>
        </p:txBody>
      </p:sp>
      <p:sp>
        <p:nvSpPr>
          <p:cNvPr id="55" name="Flowchart: Merge 54"/>
          <p:cNvSpPr/>
          <p:nvPr/>
        </p:nvSpPr>
        <p:spPr bwMode="auto">
          <a:xfrm>
            <a:off x="6510453" y="2964230"/>
            <a:ext cx="199476" cy="203123"/>
          </a:xfrm>
          <a:prstGeom prst="flowChartMerg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fontAlgn="base">
              <a:spcBef>
                <a:spcPct val="50000"/>
              </a:spcBef>
              <a:spcAft>
                <a:spcPct val="0"/>
              </a:spcAft>
              <a:buFontTx/>
              <a:buChar char="•"/>
            </a:pPr>
            <a:endParaRPr lang="en-US" sz="2400">
              <a:solidFill>
                <a:srgbClr val="000000"/>
              </a:solidFill>
            </a:endParaRPr>
          </a:p>
        </p:txBody>
      </p:sp>
      <p:sp>
        <p:nvSpPr>
          <p:cNvPr id="56" name="Rectangle 55"/>
          <p:cNvSpPr/>
          <p:nvPr/>
        </p:nvSpPr>
        <p:spPr bwMode="auto">
          <a:xfrm>
            <a:off x="99753" y="1598443"/>
            <a:ext cx="8922662" cy="1609655"/>
          </a:xfrm>
          <a:prstGeom prst="rect">
            <a:avLst/>
          </a:prstGeom>
          <a:noFill/>
          <a:ln w="1905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fontAlgn="base">
              <a:spcBef>
                <a:spcPct val="50000"/>
              </a:spcBef>
              <a:spcAft>
                <a:spcPct val="0"/>
              </a:spcAft>
              <a:buFontTx/>
              <a:buChar char="•"/>
            </a:pPr>
            <a:endParaRPr lang="en-US" sz="2400">
              <a:solidFill>
                <a:srgbClr val="000000"/>
              </a:solidFill>
            </a:endParaRPr>
          </a:p>
        </p:txBody>
      </p:sp>
      <p:sp>
        <p:nvSpPr>
          <p:cNvPr id="57" name="TextBox 56"/>
          <p:cNvSpPr txBox="1"/>
          <p:nvPr/>
        </p:nvSpPr>
        <p:spPr bwMode="auto">
          <a:xfrm>
            <a:off x="6982688" y="2357906"/>
            <a:ext cx="203662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228600" indent="-228600" fontAlgn="base">
              <a:spcBef>
                <a:spcPts val="0"/>
              </a:spcBef>
              <a:spcAft>
                <a:spcPct val="0"/>
              </a:spcAft>
              <a:buAutoNum type="arabicParenR"/>
            </a:pPr>
            <a:r>
              <a:rPr lang="en-US" sz="800" dirty="0" smtClean="0">
                <a:solidFill>
                  <a:srgbClr val="0070C0"/>
                </a:solidFill>
              </a:rPr>
              <a:t>New rules, policy </a:t>
            </a:r>
            <a:r>
              <a:rPr lang="en-US" sz="800" dirty="0">
                <a:solidFill>
                  <a:srgbClr val="0070C0"/>
                </a:solidFill>
              </a:rPr>
              <a:t>and </a:t>
            </a:r>
            <a:r>
              <a:rPr lang="en-US" sz="800" dirty="0" smtClean="0">
                <a:solidFill>
                  <a:srgbClr val="0070C0"/>
                </a:solidFill>
              </a:rPr>
              <a:t>guidance; </a:t>
            </a:r>
          </a:p>
          <a:p>
            <a:pPr marL="228600" indent="-228600" fontAlgn="base">
              <a:spcBef>
                <a:spcPts val="0"/>
              </a:spcBef>
              <a:spcAft>
                <a:spcPct val="0"/>
              </a:spcAft>
              <a:buAutoNum type="arabicParenR"/>
            </a:pPr>
            <a:r>
              <a:rPr lang="en-US" sz="800" dirty="0" smtClean="0">
                <a:solidFill>
                  <a:srgbClr val="0070C0"/>
                </a:solidFill>
              </a:rPr>
              <a:t>Requirements </a:t>
            </a:r>
            <a:r>
              <a:rPr lang="en-US" sz="800" dirty="0">
                <a:solidFill>
                  <a:srgbClr val="0070C0"/>
                </a:solidFill>
              </a:rPr>
              <a:t>for flight path control autopilots; </a:t>
            </a:r>
            <a:r>
              <a:rPr lang="en-US" sz="800" dirty="0" smtClean="0">
                <a:solidFill>
                  <a:srgbClr val="0070C0"/>
                </a:solidFill>
              </a:rPr>
              <a:t>and </a:t>
            </a:r>
          </a:p>
          <a:p>
            <a:pPr marL="228600" indent="-228600" fontAlgn="base">
              <a:spcBef>
                <a:spcPts val="0"/>
              </a:spcBef>
              <a:spcAft>
                <a:spcPct val="0"/>
              </a:spcAft>
              <a:buAutoNum type="arabicParenR"/>
            </a:pPr>
            <a:r>
              <a:rPr lang="en-US" sz="800" dirty="0" smtClean="0">
                <a:solidFill>
                  <a:srgbClr val="0070C0"/>
                </a:solidFill>
              </a:rPr>
              <a:t>Industry </a:t>
            </a:r>
            <a:r>
              <a:rPr lang="en-US" sz="800" dirty="0">
                <a:solidFill>
                  <a:srgbClr val="0070C0"/>
                </a:solidFill>
              </a:rPr>
              <a:t>presentations and </a:t>
            </a:r>
            <a:r>
              <a:rPr lang="en-US" sz="800" dirty="0" smtClean="0">
                <a:solidFill>
                  <a:srgbClr val="0070C0"/>
                </a:solidFill>
              </a:rPr>
              <a:t>publications.</a:t>
            </a:r>
            <a:endParaRPr lang="en-US" sz="800" dirty="0">
              <a:solidFill>
                <a:srgbClr val="0070C0"/>
              </a:solidFill>
            </a:endParaRPr>
          </a:p>
        </p:txBody>
      </p:sp>
      <p:sp>
        <p:nvSpPr>
          <p:cNvPr id="67" name="Flowchart: Merge 66"/>
          <p:cNvSpPr/>
          <p:nvPr/>
        </p:nvSpPr>
        <p:spPr bwMode="auto">
          <a:xfrm>
            <a:off x="4979316" y="2064669"/>
            <a:ext cx="199476" cy="203123"/>
          </a:xfrm>
          <a:prstGeom prst="flowChartMerg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fontAlgn="base">
              <a:spcBef>
                <a:spcPct val="50000"/>
              </a:spcBef>
              <a:spcAft>
                <a:spcPct val="0"/>
              </a:spcAft>
              <a:buFontTx/>
              <a:buChar char="•"/>
            </a:pPr>
            <a:endParaRPr lang="en-US" sz="2400">
              <a:solidFill>
                <a:srgbClr val="000000"/>
              </a:solidFill>
            </a:endParaRPr>
          </a:p>
        </p:txBody>
      </p:sp>
      <p:sp>
        <p:nvSpPr>
          <p:cNvPr id="68" name="Flowchart: Merge 67"/>
          <p:cNvSpPr/>
          <p:nvPr/>
        </p:nvSpPr>
        <p:spPr bwMode="auto">
          <a:xfrm>
            <a:off x="8373134" y="5466596"/>
            <a:ext cx="199476" cy="203123"/>
          </a:xfrm>
          <a:prstGeom prst="flowChartMerg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fontAlgn="base">
              <a:spcBef>
                <a:spcPct val="50000"/>
              </a:spcBef>
              <a:spcAft>
                <a:spcPct val="0"/>
              </a:spcAft>
              <a:buFontTx/>
              <a:buChar char="•"/>
            </a:pPr>
            <a:endParaRPr lang="en-US" sz="2400">
              <a:solidFill>
                <a:srgbClr val="000000"/>
              </a:solidFill>
            </a:endParaRPr>
          </a:p>
        </p:txBody>
      </p:sp>
      <p:sp>
        <p:nvSpPr>
          <p:cNvPr id="70" name="TextBox 69"/>
          <p:cNvSpPr txBox="1"/>
          <p:nvPr/>
        </p:nvSpPr>
        <p:spPr bwMode="auto">
          <a:xfrm>
            <a:off x="4768711" y="1648858"/>
            <a:ext cx="415367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228600" indent="-228600" fontAlgn="base">
              <a:spcBef>
                <a:spcPts val="0"/>
              </a:spcBef>
              <a:spcAft>
                <a:spcPct val="0"/>
              </a:spcAft>
              <a:buAutoNum type="arabicParenR"/>
            </a:pPr>
            <a:r>
              <a:rPr lang="en-US" sz="800" dirty="0" smtClean="0">
                <a:solidFill>
                  <a:srgbClr val="FF0000"/>
                </a:solidFill>
              </a:rPr>
              <a:t>Categorize </a:t>
            </a:r>
            <a:r>
              <a:rPr lang="en-US" sz="800" dirty="0">
                <a:solidFill>
                  <a:srgbClr val="FF0000"/>
                </a:solidFill>
              </a:rPr>
              <a:t>system faults or pilot errors resulting in </a:t>
            </a:r>
            <a:r>
              <a:rPr lang="en-US" sz="800" dirty="0" smtClean="0">
                <a:solidFill>
                  <a:srgbClr val="FF0000"/>
                </a:solidFill>
              </a:rPr>
              <a:t>accident/incident.; </a:t>
            </a:r>
          </a:p>
          <a:p>
            <a:pPr marL="228600" indent="-228600" fontAlgn="base">
              <a:spcBef>
                <a:spcPts val="0"/>
              </a:spcBef>
              <a:spcAft>
                <a:spcPct val="0"/>
              </a:spcAft>
              <a:buAutoNum type="arabicParenR"/>
            </a:pPr>
            <a:r>
              <a:rPr lang="en-US" sz="800" dirty="0" smtClean="0">
                <a:solidFill>
                  <a:srgbClr val="FF0000"/>
                </a:solidFill>
              </a:rPr>
              <a:t>Categorize </a:t>
            </a:r>
            <a:r>
              <a:rPr lang="en-US" sz="800" dirty="0">
                <a:solidFill>
                  <a:srgbClr val="FF0000"/>
                </a:solidFill>
              </a:rPr>
              <a:t>root causes of the events and </a:t>
            </a:r>
            <a:endParaRPr lang="en-US" sz="800" dirty="0" smtClean="0">
              <a:solidFill>
                <a:srgbClr val="FF0000"/>
              </a:solidFill>
            </a:endParaRPr>
          </a:p>
          <a:p>
            <a:pPr marL="228600" indent="-228600" fontAlgn="base">
              <a:spcBef>
                <a:spcPts val="0"/>
              </a:spcBef>
              <a:spcAft>
                <a:spcPct val="0"/>
              </a:spcAft>
              <a:buAutoNum type="arabicParenR"/>
            </a:pPr>
            <a:r>
              <a:rPr lang="en-US" sz="800" dirty="0" smtClean="0">
                <a:solidFill>
                  <a:srgbClr val="FF0000"/>
                </a:solidFill>
              </a:rPr>
              <a:t>Identify </a:t>
            </a:r>
            <a:r>
              <a:rPr lang="en-US" sz="800" dirty="0">
                <a:solidFill>
                  <a:srgbClr val="FF0000"/>
                </a:solidFill>
              </a:rPr>
              <a:t>issues not mitigated by current safety assessment processes.</a:t>
            </a:r>
          </a:p>
          <a:p>
            <a:pPr algn="ctr" fontAlgn="base">
              <a:spcBef>
                <a:spcPts val="0"/>
              </a:spcBef>
              <a:spcAft>
                <a:spcPct val="0"/>
              </a:spcAft>
            </a:pPr>
            <a:endParaRPr lang="en-US" sz="800" dirty="0">
              <a:solidFill>
                <a:srgbClr val="FF0000"/>
              </a:solidFill>
            </a:endParaRPr>
          </a:p>
        </p:txBody>
      </p:sp>
      <p:sp>
        <p:nvSpPr>
          <p:cNvPr id="30" name="Flowchart: Merge 29"/>
          <p:cNvSpPr/>
          <p:nvPr/>
        </p:nvSpPr>
        <p:spPr bwMode="auto">
          <a:xfrm>
            <a:off x="6248400" y="2962275"/>
            <a:ext cx="199476" cy="203123"/>
          </a:xfrm>
          <a:prstGeom prst="flowChartMerg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fontAlgn="base">
              <a:spcBef>
                <a:spcPct val="50000"/>
              </a:spcBef>
              <a:spcAft>
                <a:spcPct val="0"/>
              </a:spcAft>
              <a:buFontTx/>
              <a:buChar char="•"/>
            </a:pPr>
            <a:endParaRPr lang="en-US" sz="2400">
              <a:solidFill>
                <a:srgbClr val="000000"/>
              </a:solidFill>
            </a:endParaRPr>
          </a:p>
        </p:txBody>
      </p:sp>
      <p:sp>
        <p:nvSpPr>
          <p:cNvPr id="31" name="TextBox 30"/>
          <p:cNvSpPr txBox="1"/>
          <p:nvPr/>
        </p:nvSpPr>
        <p:spPr bwMode="auto">
          <a:xfrm>
            <a:off x="4606727" y="2295189"/>
            <a:ext cx="202267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fontAlgn="base">
              <a:spcBef>
                <a:spcPct val="50000"/>
              </a:spcBef>
              <a:spcAft>
                <a:spcPct val="0"/>
              </a:spcAft>
            </a:pPr>
            <a:r>
              <a:rPr lang="en-US" sz="800" dirty="0" smtClean="0">
                <a:solidFill>
                  <a:srgbClr val="FF0000"/>
                </a:solidFill>
              </a:rPr>
              <a:t>Evaluate advanced </a:t>
            </a:r>
            <a:r>
              <a:rPr lang="en-US" sz="800" dirty="0">
                <a:solidFill>
                  <a:srgbClr val="FF0000"/>
                </a:solidFill>
              </a:rPr>
              <a:t>autopilot </a:t>
            </a:r>
            <a:r>
              <a:rPr lang="en-US" sz="800" dirty="0" smtClean="0">
                <a:solidFill>
                  <a:srgbClr val="FF0000"/>
                </a:solidFill>
              </a:rPr>
              <a:t>Implementations to address root causes, including automatic </a:t>
            </a:r>
            <a:r>
              <a:rPr lang="en-US" sz="800" dirty="0">
                <a:solidFill>
                  <a:srgbClr val="FF0000"/>
                </a:solidFill>
              </a:rPr>
              <a:t>ground collision avoidance, traffic separation, take-off, auto-land, and 4D </a:t>
            </a:r>
            <a:r>
              <a:rPr lang="en-US" sz="800" dirty="0" err="1" smtClean="0">
                <a:solidFill>
                  <a:srgbClr val="FF0000"/>
                </a:solidFill>
              </a:rPr>
              <a:t>perf</a:t>
            </a:r>
            <a:r>
              <a:rPr lang="en-US" sz="800" dirty="0" smtClean="0">
                <a:solidFill>
                  <a:srgbClr val="FF0000"/>
                </a:solidFill>
              </a:rPr>
              <a:t>.-based </a:t>
            </a:r>
            <a:r>
              <a:rPr lang="en-US" sz="800" dirty="0">
                <a:solidFill>
                  <a:srgbClr val="FF0000"/>
                </a:solidFill>
              </a:rPr>
              <a:t>flight path trajectory management.</a:t>
            </a:r>
          </a:p>
        </p:txBody>
      </p:sp>
      <p:sp>
        <p:nvSpPr>
          <p:cNvPr id="32" name="Flowchart: Merge 31"/>
          <p:cNvSpPr/>
          <p:nvPr/>
        </p:nvSpPr>
        <p:spPr bwMode="auto">
          <a:xfrm>
            <a:off x="8587069" y="2962274"/>
            <a:ext cx="199476" cy="203123"/>
          </a:xfrm>
          <a:prstGeom prst="flowChartMerg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fontAlgn="base">
              <a:spcBef>
                <a:spcPct val="50000"/>
              </a:spcBef>
              <a:spcAft>
                <a:spcPct val="0"/>
              </a:spcAft>
              <a:buFontTx/>
              <a:buChar char="•"/>
            </a:pPr>
            <a:endParaRPr lang="en-US" sz="2400">
              <a:solidFill>
                <a:srgbClr val="000000"/>
              </a:solidFill>
            </a:endParaRPr>
          </a:p>
        </p:txBody>
      </p:sp>
      <p:cxnSp>
        <p:nvCxnSpPr>
          <p:cNvPr id="7" name="Straight Arrow Connector 6"/>
          <p:cNvCxnSpPr>
            <a:stCxn id="55" idx="3"/>
            <a:endCxn id="32" idx="1"/>
          </p:cNvCxnSpPr>
          <p:nvPr/>
        </p:nvCxnSpPr>
        <p:spPr bwMode="auto">
          <a:xfrm flipV="1">
            <a:off x="6660060" y="3063836"/>
            <a:ext cx="1976878" cy="1956"/>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Rectangle 33"/>
          <p:cNvSpPr/>
          <p:nvPr/>
        </p:nvSpPr>
        <p:spPr bwMode="auto">
          <a:xfrm>
            <a:off x="1366568" y="3209427"/>
            <a:ext cx="1271857" cy="276999"/>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algn="ctr" fontAlgn="base">
              <a:spcBef>
                <a:spcPct val="50000"/>
              </a:spcBef>
              <a:spcAft>
                <a:spcPct val="0"/>
              </a:spcAft>
              <a:buNone/>
            </a:pPr>
            <a:r>
              <a:rPr lang="en-US" sz="1200" dirty="0">
                <a:solidFill>
                  <a:srgbClr val="000000"/>
                </a:solidFill>
              </a:rPr>
              <a:t>FY15</a:t>
            </a:r>
          </a:p>
        </p:txBody>
      </p:sp>
      <p:sp>
        <p:nvSpPr>
          <p:cNvPr id="35" name="Rectangle 34"/>
          <p:cNvSpPr/>
          <p:nvPr/>
        </p:nvSpPr>
        <p:spPr bwMode="auto">
          <a:xfrm>
            <a:off x="2635090" y="3209427"/>
            <a:ext cx="1271857" cy="276999"/>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algn="ctr" fontAlgn="base">
              <a:spcBef>
                <a:spcPct val="50000"/>
              </a:spcBef>
              <a:spcAft>
                <a:spcPct val="0"/>
              </a:spcAft>
              <a:buNone/>
            </a:pPr>
            <a:r>
              <a:rPr lang="en-US" sz="1200" dirty="0">
                <a:solidFill>
                  <a:srgbClr val="000000"/>
                </a:solidFill>
              </a:rPr>
              <a:t>FY16</a:t>
            </a:r>
          </a:p>
        </p:txBody>
      </p:sp>
      <p:sp>
        <p:nvSpPr>
          <p:cNvPr id="36" name="Rectangle 35"/>
          <p:cNvSpPr/>
          <p:nvPr/>
        </p:nvSpPr>
        <p:spPr bwMode="auto">
          <a:xfrm>
            <a:off x="3906935" y="3209427"/>
            <a:ext cx="1271857" cy="276999"/>
          </a:xfrm>
          <a:prstGeom prst="rect">
            <a:avLst/>
          </a:prstGeom>
          <a:solidFill>
            <a:srgbClr val="CCE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algn="ctr" fontAlgn="base">
              <a:spcBef>
                <a:spcPct val="50000"/>
              </a:spcBef>
              <a:spcAft>
                <a:spcPct val="0"/>
              </a:spcAft>
              <a:buNone/>
            </a:pPr>
            <a:r>
              <a:rPr lang="en-US" sz="1200" dirty="0">
                <a:solidFill>
                  <a:srgbClr val="000000"/>
                </a:solidFill>
              </a:rPr>
              <a:t>FY17</a:t>
            </a:r>
          </a:p>
        </p:txBody>
      </p:sp>
      <p:sp>
        <p:nvSpPr>
          <p:cNvPr id="37" name="Rectangle 36"/>
          <p:cNvSpPr/>
          <p:nvPr/>
        </p:nvSpPr>
        <p:spPr bwMode="auto">
          <a:xfrm>
            <a:off x="5178780" y="3209427"/>
            <a:ext cx="1263581" cy="276999"/>
          </a:xfrm>
          <a:prstGeom prst="rect">
            <a:avLst/>
          </a:prstGeom>
          <a:solidFill>
            <a:srgbClr val="CCE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algn="ctr" fontAlgn="base">
              <a:spcBef>
                <a:spcPct val="50000"/>
              </a:spcBef>
              <a:spcAft>
                <a:spcPct val="0"/>
              </a:spcAft>
              <a:buNone/>
            </a:pPr>
            <a:r>
              <a:rPr lang="en-US" sz="1200" dirty="0">
                <a:solidFill>
                  <a:srgbClr val="000000"/>
                </a:solidFill>
              </a:rPr>
              <a:t>FY18</a:t>
            </a:r>
          </a:p>
        </p:txBody>
      </p:sp>
      <p:sp>
        <p:nvSpPr>
          <p:cNvPr id="38" name="Rectangle 37"/>
          <p:cNvSpPr/>
          <p:nvPr/>
        </p:nvSpPr>
        <p:spPr bwMode="auto">
          <a:xfrm>
            <a:off x="7534275" y="3209427"/>
            <a:ext cx="982952" cy="276999"/>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algn="ctr" fontAlgn="base">
              <a:spcBef>
                <a:spcPct val="50000"/>
              </a:spcBef>
              <a:spcAft>
                <a:spcPct val="0"/>
              </a:spcAft>
              <a:buNone/>
            </a:pPr>
            <a:r>
              <a:rPr lang="en-US" sz="1200" dirty="0" smtClean="0">
                <a:solidFill>
                  <a:srgbClr val="000000"/>
                </a:solidFill>
              </a:rPr>
              <a:t>FY20</a:t>
            </a:r>
            <a:endParaRPr lang="en-US" sz="1200" dirty="0">
              <a:solidFill>
                <a:srgbClr val="000000"/>
              </a:solidFill>
            </a:endParaRPr>
          </a:p>
        </p:txBody>
      </p:sp>
      <p:sp>
        <p:nvSpPr>
          <p:cNvPr id="40" name="Rectangle 39"/>
          <p:cNvSpPr/>
          <p:nvPr/>
        </p:nvSpPr>
        <p:spPr bwMode="auto">
          <a:xfrm>
            <a:off x="6442360" y="3209427"/>
            <a:ext cx="1080657" cy="276999"/>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algn="ctr" fontAlgn="base">
              <a:spcBef>
                <a:spcPct val="50000"/>
              </a:spcBef>
              <a:spcAft>
                <a:spcPct val="0"/>
              </a:spcAft>
              <a:buNone/>
            </a:pPr>
            <a:r>
              <a:rPr lang="en-US" sz="1200" dirty="0">
                <a:solidFill>
                  <a:srgbClr val="000000"/>
                </a:solidFill>
              </a:rPr>
              <a:t>FY19</a:t>
            </a:r>
          </a:p>
        </p:txBody>
      </p:sp>
      <p:sp>
        <p:nvSpPr>
          <p:cNvPr id="4" name="Footer Placeholder 3"/>
          <p:cNvSpPr>
            <a:spLocks noGrp="1"/>
          </p:cNvSpPr>
          <p:nvPr>
            <p:ph type="ftr" sz="quarter" idx="11"/>
          </p:nvPr>
        </p:nvSpPr>
        <p:spPr/>
        <p:txBody>
          <a:bodyPr/>
          <a:lstStyle/>
          <a:p>
            <a:r>
              <a:rPr lang="en-US" smtClean="0"/>
              <a:t>FY17 Aviation Safety Portfolio - r0</a:t>
            </a:r>
            <a:endParaRPr lang="en-US" dirty="0"/>
          </a:p>
        </p:txBody>
      </p:sp>
      <p:sp>
        <p:nvSpPr>
          <p:cNvPr id="6" name="Slide Number Placeholder 5"/>
          <p:cNvSpPr>
            <a:spLocks noGrp="1"/>
          </p:cNvSpPr>
          <p:nvPr>
            <p:ph type="sldNum" sz="quarter" idx="12"/>
          </p:nvPr>
        </p:nvSpPr>
        <p:spPr/>
        <p:txBody>
          <a:bodyPr/>
          <a:lstStyle/>
          <a:p>
            <a:fld id="{78D3ABA1-EA94-43C0-B992-7CBCC31144F1}" type="slidenum">
              <a:rPr lang="en-US" smtClean="0"/>
              <a:pPr/>
              <a:t>15</a:t>
            </a:fld>
            <a:endParaRPr lang="en-US" dirty="0"/>
          </a:p>
        </p:txBody>
      </p:sp>
    </p:spTree>
    <p:extLst>
      <p:ext uri="{BB962C8B-B14F-4D97-AF65-F5344CB8AC3E}">
        <p14:creationId xmlns:p14="http://schemas.microsoft.com/office/powerpoint/2010/main" val="33925694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dirty="0" smtClean="0"/>
              <a:t>Order of the Presentation</a:t>
            </a:r>
            <a:endParaRPr lang="en-US" dirty="0"/>
          </a:p>
        </p:txBody>
      </p:sp>
      <p:sp>
        <p:nvSpPr>
          <p:cNvPr id="80899" name="Rectangle 3"/>
          <p:cNvSpPr>
            <a:spLocks noGrp="1" noChangeArrowheads="1"/>
          </p:cNvSpPr>
          <p:nvPr>
            <p:ph idx="1"/>
          </p:nvPr>
        </p:nvSpPr>
        <p:spPr>
          <a:xfrm>
            <a:off x="495300" y="1266825"/>
            <a:ext cx="8201025" cy="4632325"/>
          </a:xfrm>
        </p:spPr>
        <p:txBody>
          <a:bodyPr/>
          <a:lstStyle/>
          <a:p>
            <a:r>
              <a:rPr lang="en-US" dirty="0" smtClean="0"/>
              <a:t>Mapping</a:t>
            </a:r>
          </a:p>
          <a:p>
            <a:r>
              <a:rPr lang="en-US" dirty="0" smtClean="0"/>
              <a:t>Dialog Examples</a:t>
            </a:r>
          </a:p>
          <a:p>
            <a:pPr lvl="1"/>
            <a:r>
              <a:rPr lang="en-US" dirty="0" smtClean="0"/>
              <a:t>A11a </a:t>
            </a:r>
            <a:r>
              <a:rPr lang="en-US" dirty="0"/>
              <a:t>&amp; </a:t>
            </a:r>
            <a:r>
              <a:rPr lang="en-US" dirty="0" smtClean="0"/>
              <a:t>A11e vs. High </a:t>
            </a:r>
            <a:r>
              <a:rPr lang="en-US" dirty="0"/>
              <a:t>Density Energy Storage, Management &amp; </a:t>
            </a:r>
            <a:r>
              <a:rPr lang="en-US" dirty="0" smtClean="0"/>
              <a:t>Use</a:t>
            </a:r>
          </a:p>
          <a:p>
            <a:pPr lvl="1"/>
            <a:r>
              <a:rPr lang="en-US" dirty="0" smtClean="0"/>
              <a:t>A11e vs. Certification </a:t>
            </a:r>
            <a:r>
              <a:rPr lang="en-US" dirty="0"/>
              <a:t>of Advanced Materials &amp; Structural Technologies</a:t>
            </a:r>
          </a:p>
          <a:p>
            <a:pPr lvl="1"/>
            <a:r>
              <a:rPr lang="en-US" dirty="0"/>
              <a:t>A11j vs. Effects of Breakthrough Medical Technologies on FAA Medical Certification Standards</a:t>
            </a:r>
          </a:p>
          <a:p>
            <a:pPr lvl="1"/>
            <a:r>
              <a:rPr lang="en-US" dirty="0"/>
              <a:t>A11e &amp; A11g vs. General Aviation’s Role in Safety System Development</a:t>
            </a:r>
            <a:endParaRPr lang="en-US" dirty="0" smtClean="0">
              <a:latin typeface="Calibri" panose="020F0502020204030204" pitchFamily="34" charset="0"/>
              <a:cs typeface="Calibri" panose="020F0502020204030204" pitchFamily="34" charset="0"/>
            </a:endParaRPr>
          </a:p>
          <a:p>
            <a:pPr lvl="1"/>
            <a:endParaRPr lang="en-US" dirty="0"/>
          </a:p>
        </p:txBody>
      </p:sp>
      <p:sp>
        <p:nvSpPr>
          <p:cNvPr id="4" name="Slide Number Placeholder 5"/>
          <p:cNvSpPr>
            <a:spLocks noGrp="1"/>
          </p:cNvSpPr>
          <p:nvPr>
            <p:ph type="sldNum" sz="quarter" idx="12"/>
          </p:nvPr>
        </p:nvSpPr>
        <p:spPr/>
        <p:txBody>
          <a:bodyPr/>
          <a:lstStyle/>
          <a:p>
            <a:fld id="{B3B1794D-CE01-4982-8A1C-98D478D9AB49}" type="slidenum">
              <a:rPr lang="en-US"/>
              <a:pPr/>
              <a:t>2</a:t>
            </a:fld>
            <a:endParaRPr lang="en-US"/>
          </a:p>
        </p:txBody>
      </p:sp>
      <p:sp>
        <p:nvSpPr>
          <p:cNvPr id="2" name="Footer Placeholder 1"/>
          <p:cNvSpPr>
            <a:spLocks noGrp="1"/>
          </p:cNvSpPr>
          <p:nvPr>
            <p:ph type="ftr" sz="quarter" idx="11"/>
          </p:nvPr>
        </p:nvSpPr>
        <p:spPr/>
        <p:txBody>
          <a:bodyPr/>
          <a:lstStyle/>
          <a:p>
            <a:r>
              <a:rPr lang="en-US" smtClean="0"/>
              <a:t>FY17 Aviation Safety Portfolio - r0</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Mapping</a:t>
            </a:r>
            <a:endParaRPr lang="en-US" sz="2800" dirty="0"/>
          </a:p>
        </p:txBody>
      </p:sp>
      <p:sp>
        <p:nvSpPr>
          <p:cNvPr id="3" name="Content Placeholder 2"/>
          <p:cNvSpPr>
            <a:spLocks noGrp="1"/>
          </p:cNvSpPr>
          <p:nvPr>
            <p:ph idx="1"/>
          </p:nvPr>
        </p:nvSpPr>
        <p:spPr>
          <a:xfrm>
            <a:off x="371475" y="1190625"/>
            <a:ext cx="8439149" cy="4708525"/>
          </a:xfrm>
        </p:spPr>
        <p:txBody>
          <a:bodyPr/>
          <a:lstStyle/>
          <a:p>
            <a:r>
              <a:rPr lang="en-US" dirty="0" smtClean="0"/>
              <a:t>AVS R&amp;D Team undertook an effort to “map” FY17 proposed requirements to Issues/Opportunities from fall SAS report</a:t>
            </a:r>
          </a:p>
          <a:p>
            <a:pPr lvl="1"/>
            <a:r>
              <a:rPr lang="en-US" dirty="0" smtClean="0"/>
              <a:t>Reviewed by:</a:t>
            </a:r>
          </a:p>
          <a:p>
            <a:pPr lvl="2"/>
            <a:r>
              <a:rPr lang="en-US" dirty="0" smtClean="0"/>
              <a:t>AVS R&amp;D Team</a:t>
            </a:r>
          </a:p>
          <a:p>
            <a:pPr lvl="2"/>
            <a:r>
              <a:rPr lang="en-US" dirty="0" smtClean="0"/>
              <a:t>AVS RED Group</a:t>
            </a:r>
          </a:p>
          <a:p>
            <a:pPr lvl="2"/>
            <a:r>
              <a:rPr lang="en-US" dirty="0" smtClean="0"/>
              <a:t>AVS Sponsor POCs (</a:t>
            </a:r>
            <a:r>
              <a:rPr lang="en-US" i="1" dirty="0" smtClean="0"/>
              <a:t>not all</a:t>
            </a:r>
            <a:r>
              <a:rPr lang="en-US" dirty="0" smtClean="0"/>
              <a:t>)</a:t>
            </a:r>
          </a:p>
          <a:p>
            <a:pPr lvl="1"/>
            <a:r>
              <a:rPr lang="en-US" dirty="0" smtClean="0"/>
              <a:t>First order review of common wording</a:t>
            </a:r>
          </a:p>
          <a:p>
            <a:pPr lvl="1"/>
            <a:r>
              <a:rPr lang="en-US" dirty="0" smtClean="0"/>
              <a:t>Some requirements cover multiple issues/opportunities</a:t>
            </a:r>
          </a:p>
        </p:txBody>
      </p:sp>
      <p:sp>
        <p:nvSpPr>
          <p:cNvPr id="4" name="Slide Number Placeholder 3"/>
          <p:cNvSpPr>
            <a:spLocks noGrp="1"/>
          </p:cNvSpPr>
          <p:nvPr>
            <p:ph type="sldNum" sz="quarter" idx="12"/>
          </p:nvPr>
        </p:nvSpPr>
        <p:spPr/>
        <p:txBody>
          <a:bodyPr/>
          <a:lstStyle/>
          <a:p>
            <a:fld id="{78D3ABA1-EA94-43C0-B992-7CBCC31144F1}" type="slidenum">
              <a:rPr lang="en-US" smtClean="0"/>
              <a:pPr/>
              <a:t>3</a:t>
            </a:fld>
            <a:endParaRPr lang="en-US" dirty="0"/>
          </a:p>
        </p:txBody>
      </p:sp>
      <p:sp>
        <p:nvSpPr>
          <p:cNvPr id="5" name="Footer Placeholder 4"/>
          <p:cNvSpPr>
            <a:spLocks noGrp="1"/>
          </p:cNvSpPr>
          <p:nvPr>
            <p:ph type="ftr" sz="quarter" idx="11"/>
          </p:nvPr>
        </p:nvSpPr>
        <p:spPr/>
        <p:txBody>
          <a:bodyPr/>
          <a:lstStyle/>
          <a:p>
            <a:r>
              <a:rPr lang="en-US" smtClean="0"/>
              <a:t>FY17 Aviation Safety Portfolio - r0</a:t>
            </a:r>
            <a:endParaRPr lang="en-US" dirty="0"/>
          </a:p>
        </p:txBody>
      </p:sp>
    </p:spTree>
    <p:extLst>
      <p:ext uri="{BB962C8B-B14F-4D97-AF65-F5344CB8AC3E}">
        <p14:creationId xmlns:p14="http://schemas.microsoft.com/office/powerpoint/2010/main" val="434917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948" y="-102641"/>
            <a:ext cx="8472488" cy="609600"/>
          </a:xfrm>
        </p:spPr>
        <p:txBody>
          <a:bodyPr/>
          <a:lstStyle/>
          <a:p>
            <a:r>
              <a:rPr lang="en-US" sz="2000" dirty="0" smtClean="0"/>
              <a:t>FY17 Requirements Supporting SAS Issues – by BLI</a:t>
            </a:r>
            <a:endParaRPr lang="en-US" sz="2000" dirty="0"/>
          </a:p>
        </p:txBody>
      </p:sp>
      <p:sp>
        <p:nvSpPr>
          <p:cNvPr id="4" name="Slide Number Placeholder 3"/>
          <p:cNvSpPr>
            <a:spLocks noGrp="1"/>
          </p:cNvSpPr>
          <p:nvPr>
            <p:ph type="sldNum" sz="quarter" idx="12"/>
          </p:nvPr>
        </p:nvSpPr>
        <p:spPr>
          <a:xfrm>
            <a:off x="7699655" y="6221166"/>
            <a:ext cx="879171" cy="457200"/>
          </a:xfrm>
        </p:spPr>
        <p:txBody>
          <a:bodyPr/>
          <a:lstStyle/>
          <a:p>
            <a:fld id="{78D3ABA1-EA94-43C0-B992-7CBCC31144F1}" type="slidenum">
              <a:rPr lang="en-US" smtClean="0"/>
              <a:pPr/>
              <a:t>4</a:t>
            </a:fld>
            <a:endParaRPr lang="en-US"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4199370830"/>
              </p:ext>
            </p:extLst>
          </p:nvPr>
        </p:nvGraphicFramePr>
        <p:xfrm>
          <a:off x="167939" y="322138"/>
          <a:ext cx="8854749" cy="5669280"/>
        </p:xfrm>
        <a:graphic>
          <a:graphicData uri="http://schemas.openxmlformats.org/drawingml/2006/table">
            <a:tbl>
              <a:tblPr firstRow="1" bandRow="1">
                <a:tableStyleId>{21E4AEA4-8DFA-4A89-87EB-49C32662AFE0}</a:tableStyleId>
              </a:tblPr>
              <a:tblGrid>
                <a:gridCol w="849081"/>
                <a:gridCol w="1118641"/>
                <a:gridCol w="983861"/>
                <a:gridCol w="983861"/>
                <a:gridCol w="983861"/>
                <a:gridCol w="983861"/>
                <a:gridCol w="983861"/>
                <a:gridCol w="983861"/>
                <a:gridCol w="983861"/>
              </a:tblGrid>
              <a:tr h="1189404">
                <a:tc>
                  <a:txBody>
                    <a:bodyPr/>
                    <a:lstStyle/>
                    <a:p>
                      <a:pPr marL="0" algn="r" defTabSz="914400" rtl="0" eaLnBrk="1" fontAlgn="b" latinLnBrk="0" hangingPunct="1"/>
                      <a:endParaRPr lang="en-US" sz="1000" u="none" strike="noStrike" kern="1200" dirty="0" smtClean="0">
                        <a:effectLst/>
                        <a:latin typeface="Calibri" panose="020F0502020204030204" pitchFamily="34" charset="0"/>
                        <a:cs typeface="Calibri" panose="020F0502020204030204" pitchFamily="34" charset="0"/>
                      </a:endParaRPr>
                    </a:p>
                    <a:p>
                      <a:pPr marL="0" algn="r" defTabSz="914400" rtl="0" eaLnBrk="1" fontAlgn="b" latinLnBrk="0" hangingPunct="1"/>
                      <a:endParaRPr lang="en-US" sz="1000" u="none" strike="noStrike" kern="1200" dirty="0" smtClean="0">
                        <a:effectLst/>
                        <a:latin typeface="Calibri" panose="020F0502020204030204" pitchFamily="34" charset="0"/>
                        <a:cs typeface="Calibri" panose="020F0502020204030204" pitchFamily="34" charset="0"/>
                      </a:endParaRPr>
                    </a:p>
                    <a:p>
                      <a:pPr marL="0" algn="r" defTabSz="914400" rtl="0" eaLnBrk="1" fontAlgn="b" latinLnBrk="0" hangingPunct="1"/>
                      <a:r>
                        <a:rPr lang="en-US" sz="1000" u="none" strike="noStrike" kern="1200" dirty="0" smtClean="0">
                          <a:effectLst/>
                          <a:latin typeface="Calibri" panose="020F0502020204030204" pitchFamily="34" charset="0"/>
                          <a:cs typeface="Calibri" panose="020F0502020204030204" pitchFamily="34" charset="0"/>
                        </a:rPr>
                        <a:t>SAS Issue     </a:t>
                      </a:r>
                    </a:p>
                    <a:p>
                      <a:pPr marL="0" algn="ctr" defTabSz="914400" rtl="0" eaLnBrk="1" fontAlgn="b" latinLnBrk="0" hangingPunct="1"/>
                      <a:endParaRPr lang="en-US" sz="1000" b="1" u="none" strike="noStrike" kern="1200" dirty="0" smtClean="0">
                        <a:solidFill>
                          <a:schemeClr val="lt1"/>
                        </a:solidFill>
                        <a:effectLst/>
                        <a:latin typeface="Calibri" panose="020F0502020204030204" pitchFamily="34" charset="0"/>
                        <a:ea typeface="+mn-ea"/>
                        <a:cs typeface="Calibri" panose="020F0502020204030204" pitchFamily="34" charset="0"/>
                        <a:sym typeface="Wingdings" panose="05000000000000000000" pitchFamily="2" charset="2"/>
                      </a:endParaRPr>
                    </a:p>
                    <a:p>
                      <a:pPr marL="0" algn="ctr" defTabSz="914400" rtl="0" eaLnBrk="1" fontAlgn="b" latinLnBrk="0" hangingPunct="1"/>
                      <a:endParaRPr lang="en-US" sz="1000" b="1" u="none" strike="noStrike" kern="1200" dirty="0" smtClean="0">
                        <a:solidFill>
                          <a:schemeClr val="lt1"/>
                        </a:solidFill>
                        <a:effectLst/>
                        <a:latin typeface="Calibri" panose="020F0502020204030204" pitchFamily="34" charset="0"/>
                        <a:ea typeface="+mn-ea"/>
                        <a:cs typeface="Calibri" panose="020F0502020204030204" pitchFamily="34" charset="0"/>
                        <a:sym typeface="Wingdings" panose="05000000000000000000" pitchFamily="2" charset="2"/>
                      </a:endParaRPr>
                    </a:p>
                    <a:p>
                      <a:pPr marL="0" algn="ctr" defTabSz="914400" rtl="0" eaLnBrk="1" fontAlgn="b" latinLnBrk="0" hangingPunct="1"/>
                      <a:endParaRPr lang="en-US" sz="1000" b="1" u="none" strike="noStrike" kern="1200" dirty="0" smtClean="0">
                        <a:solidFill>
                          <a:schemeClr val="lt1"/>
                        </a:solidFill>
                        <a:effectLst/>
                        <a:latin typeface="Calibri" panose="020F0502020204030204" pitchFamily="34" charset="0"/>
                        <a:ea typeface="+mn-ea"/>
                        <a:cs typeface="Calibri" panose="020F0502020204030204" pitchFamily="34" charset="0"/>
                        <a:sym typeface="Wingdings" panose="05000000000000000000" pitchFamily="2" charset="2"/>
                      </a:endParaRPr>
                    </a:p>
                    <a:p>
                      <a:pPr marL="0" algn="ctr" defTabSz="914400" rtl="0" eaLnBrk="1" fontAlgn="b" latinLnBrk="0" hangingPunct="1"/>
                      <a:r>
                        <a:rPr lang="en-US" sz="1000" b="1" u="none" strike="noStrike" kern="1200" dirty="0" smtClean="0">
                          <a:solidFill>
                            <a:schemeClr val="lt1"/>
                          </a:solidFill>
                          <a:effectLst/>
                          <a:latin typeface="Calibri" panose="020F0502020204030204" pitchFamily="34" charset="0"/>
                          <a:ea typeface="+mn-ea"/>
                          <a:cs typeface="Calibri" panose="020F0502020204030204" pitchFamily="34" charset="0"/>
                          <a:sym typeface="Wingdings" panose="05000000000000000000" pitchFamily="2" charset="2"/>
                        </a:rPr>
                        <a:t>BLI</a:t>
                      </a:r>
                    </a:p>
                  </a:txBody>
                  <a:tcPr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SAS/Emerging - Real Time System-Wide Safety Assurance</a:t>
                      </a:r>
                      <a:br>
                        <a:rPr lang="en-US" sz="1000" u="none" strike="noStrike" dirty="0">
                          <a:effectLst/>
                          <a:latin typeface="Calibri" panose="020F0502020204030204" pitchFamily="34" charset="0"/>
                          <a:cs typeface="Calibri" panose="020F0502020204030204" pitchFamily="34" charset="0"/>
                        </a:rPr>
                      </a:b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SAS/Emerging - Dependability of Increasingly Complex Systems</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SAS/Emerging - Certification of Advanced Materials and Structural technologies</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solidFill>
                      <a:srgbClr val="00B0F0"/>
                    </a:solidFill>
                  </a:tcPr>
                </a:tc>
                <a:tc>
                  <a:txBody>
                    <a:bodyPr/>
                    <a:lstStyle/>
                    <a:p>
                      <a:pPr algn="ctr" fontAlgn="b"/>
                      <a:r>
                        <a:rPr lang="en-US" sz="1000" u="none" strike="noStrike" dirty="0">
                          <a:effectLst/>
                          <a:latin typeface="Calibri" panose="020F0502020204030204" pitchFamily="34" charset="0"/>
                          <a:cs typeface="Calibri" panose="020F0502020204030204" pitchFamily="34" charset="0"/>
                        </a:rPr>
                        <a:t>SAS/Emerging - High Density Energy Storage, Management and Use</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solidFill>
                      <a:srgbClr val="00B0F0"/>
                    </a:solidFill>
                  </a:tcPr>
                </a:tc>
                <a:tc>
                  <a:txBody>
                    <a:bodyPr/>
                    <a:lstStyle/>
                    <a:p>
                      <a:pPr algn="ctr" fontAlgn="b"/>
                      <a:r>
                        <a:rPr lang="en-US" sz="1000" u="none" strike="noStrike" dirty="0">
                          <a:effectLst/>
                          <a:latin typeface="Calibri" panose="020F0502020204030204" pitchFamily="34" charset="0"/>
                          <a:cs typeface="Calibri" panose="020F0502020204030204" pitchFamily="34" charset="0"/>
                        </a:rPr>
                        <a:t>SAS/Future - Commercial Space Integration with the National Space System</a:t>
                      </a:r>
                      <a:br>
                        <a:rPr lang="en-US" sz="1000" u="none" strike="noStrike" dirty="0">
                          <a:effectLst/>
                          <a:latin typeface="Calibri" panose="020F0502020204030204" pitchFamily="34" charset="0"/>
                          <a:cs typeface="Calibri" panose="020F0502020204030204" pitchFamily="34" charset="0"/>
                        </a:rPr>
                      </a:b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SAS/Future - General Aviation’s Role in Safety Systems Development</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solidFill>
                      <a:srgbClr val="00B0F0"/>
                    </a:solidFill>
                  </a:tcPr>
                </a:tc>
                <a:tc>
                  <a:txBody>
                    <a:bodyPr/>
                    <a:lstStyle/>
                    <a:p>
                      <a:pPr algn="ctr" fontAlgn="b"/>
                      <a:r>
                        <a:rPr lang="en-US" sz="1000" u="none" strike="noStrike" dirty="0">
                          <a:effectLst/>
                          <a:latin typeface="Calibri" panose="020F0502020204030204" pitchFamily="34" charset="0"/>
                          <a:cs typeface="Calibri" panose="020F0502020204030204" pitchFamily="34" charset="0"/>
                        </a:rPr>
                        <a:t>SAS/Future - Effects of Breakthrough Medical Technologies on FAA Medical Certification Standards</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solidFill>
                      <a:srgbClr val="00B0F0"/>
                    </a:solidFill>
                  </a:tcPr>
                </a:tc>
                <a:tc>
                  <a:txBody>
                    <a:bodyPr/>
                    <a:lstStyle/>
                    <a:p>
                      <a:pPr algn="ctr" fontAlgn="b"/>
                      <a:r>
                        <a:rPr lang="en-US" sz="1000" u="none" strike="noStrike" dirty="0">
                          <a:effectLst/>
                          <a:latin typeface="Calibri" panose="020F0502020204030204" pitchFamily="34" charset="0"/>
                          <a:cs typeface="Calibri" panose="020F0502020204030204" pitchFamily="34" charset="0"/>
                        </a:rPr>
                        <a:t>SAS/Future - Identification and Funding of Strategic Research and Development</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r>
              <a:tr h="234165">
                <a:tc>
                  <a:txBody>
                    <a:bodyPr/>
                    <a:lstStyle/>
                    <a:p>
                      <a:pPr algn="ctr"/>
                      <a:r>
                        <a:rPr lang="en-US" sz="1000" b="0" dirty="0" smtClean="0">
                          <a:latin typeface="Calibri" panose="020F0502020204030204" pitchFamily="34" charset="0"/>
                          <a:cs typeface="Calibri" panose="020F0502020204030204" pitchFamily="34" charset="0"/>
                        </a:rPr>
                        <a:t>a11.a</a:t>
                      </a:r>
                      <a:endParaRPr lang="en-US" sz="1000" b="0" dirty="0">
                        <a:latin typeface="Calibri" panose="020F0502020204030204" pitchFamily="34" charset="0"/>
                        <a:cs typeface="Calibri" panose="020F0502020204030204" pitchFamily="34" charset="0"/>
                      </a:endParaRPr>
                    </a:p>
                  </a:txBody>
                  <a:tcPr anchor="ctr"/>
                </a:tc>
                <a:tc>
                  <a:txBody>
                    <a:bodyPr/>
                    <a:lstStyle/>
                    <a:p>
                      <a:pPr algn="ctr" fontAlgn="b"/>
                      <a:r>
                        <a:rPr lang="en-US" sz="1000" u="none" strike="noStrike" dirty="0" smtClean="0">
                          <a:effectLst/>
                          <a:latin typeface="Calibri" panose="020F0502020204030204" pitchFamily="34" charset="0"/>
                          <a:cs typeface="Calibri" panose="020F0502020204030204" pitchFamily="34" charset="0"/>
                        </a:rPr>
                        <a:t>1 Funded</a:t>
                      </a:r>
                    </a:p>
                    <a:p>
                      <a:pPr algn="ctr" fontAlgn="b"/>
                      <a:r>
                        <a:rPr lang="en-US" sz="1000" u="none" strike="noStrike" dirty="0" smtClean="0">
                          <a:effectLst/>
                          <a:latin typeface="Calibri" panose="020F0502020204030204" pitchFamily="34" charset="0"/>
                          <a:cs typeface="Calibri" panose="020F0502020204030204" pitchFamily="34" charset="0"/>
                        </a:rPr>
                        <a:t>$4000K</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n-US" sz="1000" u="none" strike="noStrike" dirty="0" smtClean="0">
                          <a:effectLst/>
                          <a:latin typeface="Calibri" panose="020F0502020204030204" pitchFamily="34" charset="0"/>
                          <a:cs typeface="Calibri" panose="020F0502020204030204" pitchFamily="34" charset="0"/>
                        </a:rPr>
                        <a:t>1 Funded</a:t>
                      </a:r>
                    </a:p>
                    <a:p>
                      <a:pPr algn="ctr" fontAlgn="b"/>
                      <a:r>
                        <a:rPr lang="en-US" sz="1000" u="none" strike="noStrike" dirty="0" smtClean="0">
                          <a:effectLst/>
                          <a:latin typeface="Calibri" panose="020F0502020204030204" pitchFamily="34" charset="0"/>
                          <a:cs typeface="Calibri" panose="020F0502020204030204" pitchFamily="34" charset="0"/>
                        </a:rPr>
                        <a:t>$4000K</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n-US" sz="1000" u="none" strike="noStrike" dirty="0" smtClean="0">
                          <a:solidFill>
                            <a:srgbClr val="C00000"/>
                          </a:solidFill>
                          <a:effectLst/>
                          <a:latin typeface="Calibri" panose="020F0502020204030204" pitchFamily="34" charset="0"/>
                          <a:cs typeface="Calibri" panose="020F0502020204030204" pitchFamily="34" charset="0"/>
                        </a:rPr>
                        <a:t>1 Funded</a:t>
                      </a:r>
                    </a:p>
                    <a:p>
                      <a:pPr algn="ctr" fontAlgn="b"/>
                      <a:r>
                        <a:rPr lang="en-US" sz="1000" u="none" strike="noStrike" dirty="0" smtClean="0">
                          <a:solidFill>
                            <a:srgbClr val="C00000"/>
                          </a:solidFill>
                          <a:effectLst/>
                          <a:latin typeface="Calibri" panose="020F0502020204030204" pitchFamily="34" charset="0"/>
                          <a:cs typeface="Calibri" panose="020F0502020204030204" pitchFamily="34" charset="0"/>
                        </a:rPr>
                        <a:t>$4000K</a:t>
                      </a:r>
                      <a:endParaRPr lang="en-US" sz="1000" b="0" i="0" u="none" strike="noStrike" dirty="0">
                        <a:solidFill>
                          <a:srgbClr val="C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r>
              <a:tr h="234165">
                <a:tc>
                  <a:txBody>
                    <a:bodyPr/>
                    <a:lstStyle/>
                    <a:p>
                      <a:pPr algn="ctr"/>
                      <a:r>
                        <a:rPr lang="en-US" sz="1000" b="0" dirty="0" smtClean="0">
                          <a:latin typeface="Calibri" panose="020F0502020204030204" pitchFamily="34" charset="0"/>
                          <a:cs typeface="Calibri" panose="020F0502020204030204" pitchFamily="34" charset="0"/>
                        </a:rPr>
                        <a:t>A11.b</a:t>
                      </a:r>
                      <a:endParaRPr lang="en-US" sz="1000" b="0" dirty="0">
                        <a:latin typeface="Calibri" panose="020F0502020204030204" pitchFamily="34" charset="0"/>
                        <a:cs typeface="Calibri" panose="020F0502020204030204" pitchFamily="34" charset="0"/>
                      </a:endParaRPr>
                    </a:p>
                  </a:txBody>
                  <a:tcPr anchor="ctr"/>
                </a:tc>
                <a:tc>
                  <a:txBody>
                    <a:bodyPr/>
                    <a:lstStyle/>
                    <a:p>
                      <a:pPr algn="ctr" fontAlgn="b"/>
                      <a:r>
                        <a:rPr lang="en-US" sz="1000" b="0" i="0" u="none" strike="noStrike" dirty="0" smtClean="0">
                          <a:solidFill>
                            <a:srgbClr val="000000"/>
                          </a:solidFill>
                          <a:effectLst/>
                          <a:latin typeface="Calibri" panose="020F0502020204030204" pitchFamily="34" charset="0"/>
                          <a:cs typeface="Calibri" panose="020F0502020204030204" pitchFamily="34" charset="0"/>
                        </a:rPr>
                        <a:t>1 Funded</a:t>
                      </a:r>
                    </a:p>
                    <a:p>
                      <a:pPr algn="ctr" fontAlgn="b"/>
                      <a:r>
                        <a:rPr lang="en-US" sz="1000" b="0" i="0" u="none" strike="noStrike" dirty="0" smtClean="0">
                          <a:solidFill>
                            <a:srgbClr val="000000"/>
                          </a:solidFill>
                          <a:effectLst/>
                          <a:latin typeface="Calibri" panose="020F0502020204030204" pitchFamily="34" charset="0"/>
                          <a:cs typeface="Calibri" panose="020F0502020204030204" pitchFamily="34" charset="0"/>
                        </a:rPr>
                        <a:t>$1400K</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n-US" sz="1000" b="0" i="0" u="none" strike="noStrike" dirty="0" smtClean="0">
                          <a:solidFill>
                            <a:srgbClr val="000000"/>
                          </a:solidFill>
                          <a:effectLst/>
                          <a:latin typeface="Calibri" panose="020F0502020204030204" pitchFamily="34" charset="0"/>
                          <a:cs typeface="Calibri" panose="020F0502020204030204" pitchFamily="34" charset="0"/>
                        </a:rPr>
                        <a:t>1</a:t>
                      </a:r>
                      <a:r>
                        <a:rPr lang="en-US" sz="1000" b="0" i="0" u="none" strike="noStrike" baseline="0" dirty="0" smtClean="0">
                          <a:solidFill>
                            <a:srgbClr val="000000"/>
                          </a:solidFill>
                          <a:effectLst/>
                          <a:latin typeface="Calibri" panose="020F0502020204030204" pitchFamily="34" charset="0"/>
                          <a:cs typeface="Calibri" panose="020F0502020204030204" pitchFamily="34" charset="0"/>
                        </a:rPr>
                        <a:t> Funded</a:t>
                      </a:r>
                    </a:p>
                    <a:p>
                      <a:pPr algn="ctr" fontAlgn="b"/>
                      <a:r>
                        <a:rPr lang="en-US" sz="1000" b="0" i="0" u="none" strike="noStrike" baseline="0" dirty="0" smtClean="0">
                          <a:solidFill>
                            <a:srgbClr val="000000"/>
                          </a:solidFill>
                          <a:effectLst/>
                          <a:latin typeface="Calibri" panose="020F0502020204030204" pitchFamily="34" charset="0"/>
                          <a:cs typeface="Calibri" panose="020F0502020204030204" pitchFamily="34" charset="0"/>
                        </a:rPr>
                        <a:t>$1400K</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r>
              <a:tr h="234165">
                <a:tc>
                  <a:txBody>
                    <a:bodyPr/>
                    <a:lstStyle/>
                    <a:p>
                      <a:pPr algn="ctr"/>
                      <a:r>
                        <a:rPr lang="en-US" sz="1000" b="0" dirty="0" smtClean="0">
                          <a:latin typeface="Calibri" panose="020F0502020204030204" pitchFamily="34" charset="0"/>
                          <a:cs typeface="Calibri" panose="020F0502020204030204" pitchFamily="34" charset="0"/>
                        </a:rPr>
                        <a:t>A11.c</a:t>
                      </a:r>
                      <a:endParaRPr lang="en-US" sz="1000" b="0" dirty="0">
                        <a:latin typeface="Calibri" panose="020F0502020204030204" pitchFamily="34" charset="0"/>
                        <a:cs typeface="Calibri" panose="020F0502020204030204" pitchFamily="34" charset="0"/>
                      </a:endParaRPr>
                    </a:p>
                  </a:txBody>
                  <a:tcPr anchor="ctr"/>
                </a:tc>
                <a:tc>
                  <a:txBody>
                    <a:bodyPr/>
                    <a:lstStyle/>
                    <a:p>
                      <a:pPr algn="ctr" fontAlgn="b"/>
                      <a:r>
                        <a:rPr lang="en-US" sz="1000" b="0" i="0" u="none" strike="noStrike" dirty="0" smtClean="0">
                          <a:solidFill>
                            <a:srgbClr val="000000"/>
                          </a:solidFill>
                          <a:effectLst/>
                          <a:latin typeface="Calibri" panose="020F0502020204030204" pitchFamily="34" charset="0"/>
                          <a:cs typeface="Calibri" panose="020F0502020204030204" pitchFamily="34" charset="0"/>
                        </a:rPr>
                        <a:t>1 Funded </a:t>
                      </a:r>
                    </a:p>
                    <a:p>
                      <a:pPr algn="ctr" fontAlgn="b"/>
                      <a:r>
                        <a:rPr lang="en-US" sz="1000" b="0" i="0" u="none" strike="noStrike" dirty="0" smtClean="0">
                          <a:solidFill>
                            <a:srgbClr val="000000"/>
                          </a:solidFill>
                          <a:effectLst/>
                          <a:latin typeface="Calibri" panose="020F0502020204030204" pitchFamily="34" charset="0"/>
                          <a:cs typeface="Calibri" panose="020F0502020204030204" pitchFamily="34" charset="0"/>
                        </a:rPr>
                        <a:t>$400K</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n-US" sz="1000" b="0" i="0" u="none" strike="noStrike" dirty="0" smtClean="0">
                          <a:solidFill>
                            <a:srgbClr val="000000"/>
                          </a:solidFill>
                          <a:effectLst/>
                          <a:latin typeface="Calibri" panose="020F0502020204030204" pitchFamily="34" charset="0"/>
                          <a:cs typeface="Calibri" panose="020F0502020204030204" pitchFamily="34" charset="0"/>
                        </a:rPr>
                        <a:t>7 Funded</a:t>
                      </a:r>
                    </a:p>
                    <a:p>
                      <a:pPr algn="ctr" fontAlgn="b"/>
                      <a:r>
                        <a:rPr lang="en-US" sz="1000" b="0" i="0" u="none" strike="noStrike" dirty="0" smtClean="0">
                          <a:solidFill>
                            <a:srgbClr val="000000"/>
                          </a:solidFill>
                          <a:effectLst/>
                          <a:latin typeface="Calibri" panose="020F0502020204030204" pitchFamily="34" charset="0"/>
                          <a:cs typeface="Calibri" panose="020F0502020204030204" pitchFamily="34" charset="0"/>
                        </a:rPr>
                        <a:t>$3250K</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r>
              <a:tr h="347700">
                <a:tc>
                  <a:txBody>
                    <a:bodyPr/>
                    <a:lstStyle/>
                    <a:p>
                      <a:pPr algn="ctr"/>
                      <a:r>
                        <a:rPr lang="en-US" sz="1000" b="0" dirty="0" smtClean="0">
                          <a:latin typeface="Calibri" panose="020F0502020204030204" pitchFamily="34" charset="0"/>
                          <a:cs typeface="Calibri" panose="020F0502020204030204" pitchFamily="34" charset="0"/>
                        </a:rPr>
                        <a:t>A11.d</a:t>
                      </a:r>
                      <a:endParaRPr lang="en-US" sz="1000" b="0" dirty="0">
                        <a:latin typeface="Calibri" panose="020F0502020204030204" pitchFamily="34" charset="0"/>
                        <a:cs typeface="Calibri" panose="020F0502020204030204" pitchFamily="34" charset="0"/>
                      </a:endParaRPr>
                    </a:p>
                  </a:txBody>
                  <a:tcPr anchor="ctr"/>
                </a:tc>
                <a:tc>
                  <a:txBody>
                    <a:bodyPr/>
                    <a:lstStyle/>
                    <a:p>
                      <a:pPr algn="ctr" fontAlgn="b"/>
                      <a:r>
                        <a:rPr lang="en-US" sz="1000" b="0" i="0" u="none" strike="noStrike" dirty="0" smtClean="0">
                          <a:solidFill>
                            <a:srgbClr val="000000"/>
                          </a:solidFill>
                          <a:effectLst/>
                          <a:latin typeface="Calibri" panose="020F0502020204030204" pitchFamily="34" charset="0"/>
                          <a:cs typeface="Calibri" panose="020F0502020204030204" pitchFamily="34" charset="0"/>
                        </a:rPr>
                        <a:t>4</a:t>
                      </a:r>
                      <a:r>
                        <a:rPr lang="en-US" sz="1000" b="0" i="0" u="none" strike="noStrike" baseline="0" dirty="0" smtClean="0">
                          <a:solidFill>
                            <a:srgbClr val="000000"/>
                          </a:solidFill>
                          <a:effectLst/>
                          <a:latin typeface="Calibri" panose="020F0502020204030204" pitchFamily="34" charset="0"/>
                          <a:cs typeface="Calibri" panose="020F0502020204030204" pitchFamily="34" charset="0"/>
                        </a:rPr>
                        <a:t> Funded</a:t>
                      </a:r>
                    </a:p>
                    <a:p>
                      <a:pPr algn="ctr" fontAlgn="b"/>
                      <a:r>
                        <a:rPr lang="en-US" sz="1000" b="0" i="0" u="none" strike="noStrike" baseline="0" dirty="0" smtClean="0">
                          <a:solidFill>
                            <a:srgbClr val="000000"/>
                          </a:solidFill>
                          <a:effectLst/>
                          <a:latin typeface="Calibri" panose="020F0502020204030204" pitchFamily="34" charset="0"/>
                          <a:cs typeface="Calibri" panose="020F0502020204030204" pitchFamily="34" charset="0"/>
                        </a:rPr>
                        <a:t>$1600K</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n-US" sz="1000" b="0" i="0" u="none" strike="noStrike" dirty="0" smtClean="0">
                          <a:solidFill>
                            <a:srgbClr val="000000"/>
                          </a:solidFill>
                          <a:effectLst/>
                          <a:latin typeface="Calibri" panose="020F0502020204030204" pitchFamily="34" charset="0"/>
                          <a:cs typeface="Calibri" panose="020F0502020204030204" pitchFamily="34" charset="0"/>
                        </a:rPr>
                        <a:t>2 Funded</a:t>
                      </a:r>
                    </a:p>
                    <a:p>
                      <a:pPr algn="ctr" fontAlgn="b"/>
                      <a:r>
                        <a:rPr lang="en-US" sz="1000" b="0" i="0" u="none" strike="noStrike" dirty="0" smtClean="0">
                          <a:solidFill>
                            <a:srgbClr val="000000"/>
                          </a:solidFill>
                          <a:effectLst/>
                          <a:latin typeface="Calibri" panose="020F0502020204030204" pitchFamily="34" charset="0"/>
                          <a:cs typeface="Calibri" panose="020F0502020204030204" pitchFamily="34" charset="0"/>
                        </a:rPr>
                        <a:t>$2268K</a:t>
                      </a:r>
                    </a:p>
                    <a:p>
                      <a:pPr algn="ctr" fontAlgn="b"/>
                      <a:r>
                        <a:rPr lang="en-US" sz="1000" b="0" i="0" u="none" strike="noStrike" dirty="0" smtClean="0">
                          <a:solidFill>
                            <a:srgbClr val="000000"/>
                          </a:solidFill>
                          <a:effectLst/>
                          <a:latin typeface="Calibri" panose="020F0502020204030204" pitchFamily="34" charset="0"/>
                          <a:cs typeface="Calibri" panose="020F0502020204030204" pitchFamily="34" charset="0"/>
                        </a:rPr>
                        <a:t>1 Unfunded</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n-US" sz="1000" b="0" i="0" u="none" strike="noStrike" dirty="0" smtClean="0">
                          <a:solidFill>
                            <a:srgbClr val="000000"/>
                          </a:solidFill>
                          <a:effectLst/>
                          <a:latin typeface="Calibri" panose="020F0502020204030204" pitchFamily="34" charset="0"/>
                          <a:cs typeface="Calibri" panose="020F0502020204030204" pitchFamily="34" charset="0"/>
                        </a:rPr>
                        <a:t>1 Funded</a:t>
                      </a:r>
                    </a:p>
                    <a:p>
                      <a:pPr algn="ctr" fontAlgn="b"/>
                      <a:r>
                        <a:rPr lang="en-US" sz="1000" b="0" i="0" u="none" strike="noStrike" dirty="0" smtClean="0">
                          <a:solidFill>
                            <a:srgbClr val="000000"/>
                          </a:solidFill>
                          <a:effectLst/>
                          <a:latin typeface="Calibri" panose="020F0502020204030204" pitchFamily="34" charset="0"/>
                          <a:cs typeface="Calibri" panose="020F0502020204030204" pitchFamily="34" charset="0"/>
                        </a:rPr>
                        <a:t>$200K</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r>
              <a:tr h="347700">
                <a:tc>
                  <a:txBody>
                    <a:bodyPr/>
                    <a:lstStyle/>
                    <a:p>
                      <a:pPr algn="ctr"/>
                      <a:r>
                        <a:rPr lang="en-US" sz="1000" b="0" dirty="0" smtClean="0">
                          <a:latin typeface="Calibri" panose="020F0502020204030204" pitchFamily="34" charset="0"/>
                          <a:cs typeface="Calibri" panose="020F0502020204030204" pitchFamily="34" charset="0"/>
                        </a:rPr>
                        <a:t>A11.e</a:t>
                      </a:r>
                      <a:endParaRPr lang="en-US" sz="1000" b="0" dirty="0">
                        <a:latin typeface="Calibri" panose="020F0502020204030204" pitchFamily="34" charset="0"/>
                        <a:cs typeface="Calibri" panose="020F0502020204030204" pitchFamily="34" charset="0"/>
                      </a:endParaRPr>
                    </a:p>
                  </a:txBody>
                  <a:tcPr anchor="ctr"/>
                </a:tc>
                <a:tc>
                  <a:txBody>
                    <a:bodyPr/>
                    <a:lstStyle/>
                    <a:p>
                      <a:pPr algn="ctr" fontAlgn="b"/>
                      <a:r>
                        <a:rPr lang="en-US" sz="1000" b="0" i="0" u="none" strike="noStrike" dirty="0" smtClean="0">
                          <a:solidFill>
                            <a:srgbClr val="000000"/>
                          </a:solidFill>
                          <a:effectLst/>
                          <a:latin typeface="Calibri" panose="020F0502020204030204" pitchFamily="34" charset="0"/>
                          <a:cs typeface="Calibri" panose="020F0502020204030204" pitchFamily="34" charset="0"/>
                        </a:rPr>
                        <a:t>3 Funded</a:t>
                      </a:r>
                    </a:p>
                    <a:p>
                      <a:pPr algn="ctr" fontAlgn="b"/>
                      <a:r>
                        <a:rPr lang="en-US" sz="1000" b="0" i="0" u="none" strike="noStrike" dirty="0" smtClean="0">
                          <a:solidFill>
                            <a:srgbClr val="000000"/>
                          </a:solidFill>
                          <a:effectLst/>
                          <a:latin typeface="Calibri" panose="020F0502020204030204" pitchFamily="34" charset="0"/>
                          <a:cs typeface="Calibri" panose="020F0502020204030204" pitchFamily="34" charset="0"/>
                        </a:rPr>
                        <a:t>$1600K</a:t>
                      </a:r>
                    </a:p>
                    <a:p>
                      <a:pPr algn="ctr" fontAlgn="b"/>
                      <a:r>
                        <a:rPr lang="en-US" sz="1000" b="0" i="0" u="none" strike="noStrike" dirty="0" smtClean="0">
                          <a:solidFill>
                            <a:srgbClr val="000000"/>
                          </a:solidFill>
                          <a:effectLst/>
                          <a:latin typeface="Calibri" panose="020F0502020204030204" pitchFamily="34" charset="0"/>
                          <a:cs typeface="Calibri" panose="020F0502020204030204" pitchFamily="34" charset="0"/>
                        </a:rPr>
                        <a:t>1 Unfunded</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n-US" sz="1000" b="0" i="0" u="none" strike="noStrike" dirty="0" smtClean="0">
                          <a:solidFill>
                            <a:srgbClr val="000000"/>
                          </a:solidFill>
                          <a:effectLst/>
                          <a:latin typeface="Calibri" panose="020F0502020204030204" pitchFamily="34" charset="0"/>
                          <a:cs typeface="Calibri" panose="020F0502020204030204" pitchFamily="34" charset="0"/>
                        </a:rPr>
                        <a:t>1 Unfunded</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n-US" sz="1000" b="0" i="0" u="none" strike="noStrike" dirty="0" smtClean="0">
                          <a:solidFill>
                            <a:srgbClr val="C00000"/>
                          </a:solidFill>
                          <a:effectLst/>
                          <a:latin typeface="Calibri" panose="020F0502020204030204" pitchFamily="34" charset="0"/>
                          <a:cs typeface="Calibri" panose="020F0502020204030204" pitchFamily="34" charset="0"/>
                        </a:rPr>
                        <a:t>4 Funded</a:t>
                      </a:r>
                    </a:p>
                    <a:p>
                      <a:pPr algn="ctr" fontAlgn="b"/>
                      <a:r>
                        <a:rPr lang="en-US" sz="1000" b="0" i="0" u="none" strike="noStrike" dirty="0" smtClean="0">
                          <a:solidFill>
                            <a:srgbClr val="C00000"/>
                          </a:solidFill>
                          <a:effectLst/>
                          <a:latin typeface="Calibri" panose="020F0502020204030204" pitchFamily="34" charset="0"/>
                          <a:cs typeface="Calibri" panose="020F0502020204030204" pitchFamily="34" charset="0"/>
                        </a:rPr>
                        <a:t>$2400K</a:t>
                      </a:r>
                    </a:p>
                    <a:p>
                      <a:pPr algn="ctr" fontAlgn="b"/>
                      <a:r>
                        <a:rPr lang="en-US" sz="1000" b="0" i="0" u="none" strike="noStrike" dirty="0" smtClean="0">
                          <a:solidFill>
                            <a:srgbClr val="C00000"/>
                          </a:solidFill>
                          <a:effectLst/>
                          <a:latin typeface="Calibri" panose="020F0502020204030204" pitchFamily="34" charset="0"/>
                          <a:cs typeface="Calibri" panose="020F0502020204030204" pitchFamily="34" charset="0"/>
                        </a:rPr>
                        <a:t>7 Unfunded</a:t>
                      </a:r>
                      <a:endParaRPr lang="en-US" sz="1000" b="0" i="0" u="none" strike="noStrike" dirty="0">
                        <a:solidFill>
                          <a:srgbClr val="C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n-US" sz="1000" b="0" i="0" u="none" strike="noStrike" dirty="0" smtClean="0">
                          <a:solidFill>
                            <a:srgbClr val="C00000"/>
                          </a:solidFill>
                          <a:effectLst/>
                          <a:latin typeface="Calibri" panose="020F0502020204030204" pitchFamily="34" charset="0"/>
                          <a:cs typeface="Calibri" panose="020F0502020204030204" pitchFamily="34" charset="0"/>
                        </a:rPr>
                        <a:t>2 Funded</a:t>
                      </a:r>
                    </a:p>
                    <a:p>
                      <a:pPr algn="ctr" fontAlgn="b"/>
                      <a:r>
                        <a:rPr lang="en-US" sz="1000" b="0" i="0" u="none" strike="noStrike" dirty="0" smtClean="0">
                          <a:solidFill>
                            <a:srgbClr val="C00000"/>
                          </a:solidFill>
                          <a:effectLst/>
                          <a:latin typeface="Calibri" panose="020F0502020204030204" pitchFamily="34" charset="0"/>
                          <a:cs typeface="Calibri" panose="020F0502020204030204" pitchFamily="34" charset="0"/>
                        </a:rPr>
                        <a:t>$2225</a:t>
                      </a:r>
                      <a:endParaRPr lang="en-US" sz="1000" b="0" i="0" u="none" strike="noStrike" dirty="0">
                        <a:solidFill>
                          <a:srgbClr val="C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n-US" sz="1000" b="0" i="0" u="none" strike="noStrike" dirty="0" smtClean="0">
                          <a:solidFill>
                            <a:srgbClr val="C00000"/>
                          </a:solidFill>
                          <a:effectLst/>
                          <a:latin typeface="Calibri" panose="020F0502020204030204" pitchFamily="34" charset="0"/>
                          <a:cs typeface="Calibri" panose="020F0502020204030204" pitchFamily="34" charset="0"/>
                        </a:rPr>
                        <a:t>1 Funded</a:t>
                      </a:r>
                    </a:p>
                    <a:p>
                      <a:pPr algn="ctr" fontAlgn="b"/>
                      <a:r>
                        <a:rPr lang="en-US" sz="1000" b="0" i="0" u="none" strike="noStrike" dirty="0" smtClean="0">
                          <a:solidFill>
                            <a:srgbClr val="C00000"/>
                          </a:solidFill>
                          <a:effectLst/>
                          <a:latin typeface="Calibri" panose="020F0502020204030204" pitchFamily="34" charset="0"/>
                          <a:cs typeface="Calibri" panose="020F0502020204030204" pitchFamily="34" charset="0"/>
                        </a:rPr>
                        <a:t>$600K</a:t>
                      </a:r>
                      <a:endParaRPr lang="en-US" sz="1000" b="0" i="0" u="none" strike="noStrike" dirty="0">
                        <a:solidFill>
                          <a:srgbClr val="C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r>
              <a:tr h="234165">
                <a:tc>
                  <a:txBody>
                    <a:bodyPr/>
                    <a:lstStyle/>
                    <a:p>
                      <a:pPr algn="ctr"/>
                      <a:r>
                        <a:rPr lang="en-US" sz="1000" b="0" dirty="0" smtClean="0">
                          <a:latin typeface="Calibri" panose="020F0502020204030204" pitchFamily="34" charset="0"/>
                          <a:cs typeface="Calibri" panose="020F0502020204030204" pitchFamily="34" charset="0"/>
                        </a:rPr>
                        <a:t>A11.f</a:t>
                      </a:r>
                      <a:endParaRPr lang="en-US" sz="1000" b="0" dirty="0">
                        <a:latin typeface="Calibri" panose="020F0502020204030204" pitchFamily="34" charset="0"/>
                        <a:cs typeface="Calibri" panose="020F0502020204030204" pitchFamily="34" charset="0"/>
                      </a:endParaRPr>
                    </a:p>
                  </a:txBody>
                  <a:tcPr anchor="ctr"/>
                </a:tc>
                <a:tc>
                  <a:txBody>
                    <a:bodyPr/>
                    <a:lstStyle/>
                    <a:p>
                      <a:pPr algn="ctr" fontAlgn="b"/>
                      <a:r>
                        <a:rPr lang="en-US" sz="1000" b="0" i="0" u="none" strike="noStrike" dirty="0" smtClean="0">
                          <a:solidFill>
                            <a:srgbClr val="000000"/>
                          </a:solidFill>
                          <a:effectLst/>
                          <a:latin typeface="Calibri" panose="020F0502020204030204" pitchFamily="34" charset="0"/>
                          <a:cs typeface="Calibri" panose="020F0502020204030204" pitchFamily="34" charset="0"/>
                        </a:rPr>
                        <a:t>1 Funded</a:t>
                      </a:r>
                    </a:p>
                    <a:p>
                      <a:pPr algn="ctr" fontAlgn="b"/>
                      <a:r>
                        <a:rPr lang="en-US" sz="1000" b="0" i="0" u="none" strike="noStrike" dirty="0" smtClean="0">
                          <a:solidFill>
                            <a:srgbClr val="000000"/>
                          </a:solidFill>
                          <a:effectLst/>
                          <a:latin typeface="Calibri" panose="020F0502020204030204" pitchFamily="34" charset="0"/>
                          <a:cs typeface="Calibri" panose="020F0502020204030204" pitchFamily="34" charset="0"/>
                        </a:rPr>
                        <a:t>$1200K</a:t>
                      </a:r>
                    </a:p>
                  </a:txBody>
                  <a:tcPr marL="7620" marR="7620" marT="7620" marB="0" anchor="ctr"/>
                </a:tc>
                <a:tc>
                  <a:txBody>
                    <a:bodyPr/>
                    <a:lstStyle/>
                    <a:p>
                      <a:pPr algn="ctr"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n-US" sz="1000" b="0" i="0" u="none" strike="noStrike" dirty="0" smtClean="0">
                          <a:solidFill>
                            <a:srgbClr val="000000"/>
                          </a:solidFill>
                          <a:effectLst/>
                          <a:latin typeface="Calibri" panose="020F0502020204030204" pitchFamily="34" charset="0"/>
                          <a:cs typeface="Calibri" panose="020F0502020204030204" pitchFamily="34" charset="0"/>
                        </a:rPr>
                        <a:t>1 Funded</a:t>
                      </a:r>
                    </a:p>
                    <a:p>
                      <a:pPr algn="ctr" fontAlgn="b"/>
                      <a:r>
                        <a:rPr lang="en-US" sz="1000" b="0" i="0" u="none" strike="noStrike" dirty="0" smtClean="0">
                          <a:solidFill>
                            <a:srgbClr val="000000"/>
                          </a:solidFill>
                          <a:effectLst/>
                          <a:latin typeface="Calibri" panose="020F0502020204030204" pitchFamily="34" charset="0"/>
                          <a:cs typeface="Calibri" panose="020F0502020204030204" pitchFamily="34" charset="0"/>
                        </a:rPr>
                        <a:t>$1200K</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r>
              <a:tr h="234165">
                <a:tc>
                  <a:txBody>
                    <a:bodyPr/>
                    <a:lstStyle/>
                    <a:p>
                      <a:pPr algn="ctr"/>
                      <a:r>
                        <a:rPr lang="en-US" sz="1000" b="0" dirty="0" smtClean="0">
                          <a:latin typeface="Calibri" panose="020F0502020204030204" pitchFamily="34" charset="0"/>
                          <a:cs typeface="Calibri" panose="020F0502020204030204" pitchFamily="34" charset="0"/>
                        </a:rPr>
                        <a:t>A11.g</a:t>
                      </a:r>
                      <a:endParaRPr lang="en-US" sz="1000" b="0" dirty="0">
                        <a:latin typeface="Calibri" panose="020F0502020204030204" pitchFamily="34" charset="0"/>
                        <a:cs typeface="Calibri" panose="020F0502020204030204" pitchFamily="34" charset="0"/>
                      </a:endParaRPr>
                    </a:p>
                  </a:txBody>
                  <a:tcPr anchor="ctr"/>
                </a:tc>
                <a:tc>
                  <a:txBody>
                    <a:bodyPr/>
                    <a:lstStyle/>
                    <a:p>
                      <a:pPr algn="ctr" fontAlgn="b"/>
                      <a:r>
                        <a:rPr lang="en-US" sz="1000" b="0" i="0" u="none" strike="noStrike" dirty="0" smtClean="0">
                          <a:solidFill>
                            <a:srgbClr val="000000"/>
                          </a:solidFill>
                          <a:effectLst/>
                          <a:latin typeface="Calibri" panose="020F0502020204030204" pitchFamily="34" charset="0"/>
                          <a:cs typeface="Calibri" panose="020F0502020204030204" pitchFamily="34" charset="0"/>
                        </a:rPr>
                        <a:t>2 Funded</a:t>
                      </a:r>
                    </a:p>
                    <a:p>
                      <a:pPr algn="ctr" fontAlgn="b"/>
                      <a:r>
                        <a:rPr lang="en-US" sz="1000" b="0" i="0" u="none" strike="noStrike" dirty="0" smtClean="0">
                          <a:solidFill>
                            <a:srgbClr val="000000"/>
                          </a:solidFill>
                          <a:effectLst/>
                          <a:latin typeface="Calibri" panose="020F0502020204030204" pitchFamily="34" charset="0"/>
                          <a:cs typeface="Calibri" panose="020F0502020204030204" pitchFamily="34" charset="0"/>
                        </a:rPr>
                        <a:t>$900K</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n-US" sz="1000" b="0" i="0" u="none" strike="noStrike" dirty="0" smtClean="0">
                          <a:solidFill>
                            <a:srgbClr val="C00000"/>
                          </a:solidFill>
                          <a:effectLst/>
                          <a:latin typeface="Calibri" panose="020F0502020204030204" pitchFamily="34" charset="0"/>
                          <a:cs typeface="Calibri" panose="020F0502020204030204" pitchFamily="34" charset="0"/>
                        </a:rPr>
                        <a:t>1 Funded</a:t>
                      </a:r>
                    </a:p>
                    <a:p>
                      <a:pPr algn="ctr" fontAlgn="b"/>
                      <a:r>
                        <a:rPr lang="en-US" sz="1000" b="0" i="0" u="none" strike="noStrike" dirty="0" smtClean="0">
                          <a:solidFill>
                            <a:srgbClr val="C00000"/>
                          </a:solidFill>
                          <a:effectLst/>
                          <a:latin typeface="Calibri" panose="020F0502020204030204" pitchFamily="34" charset="0"/>
                          <a:cs typeface="Calibri" panose="020F0502020204030204" pitchFamily="34" charset="0"/>
                        </a:rPr>
                        <a:t>$800K</a:t>
                      </a:r>
                      <a:endParaRPr lang="en-US" sz="1000" b="0" i="0" u="none" strike="noStrike" dirty="0">
                        <a:solidFill>
                          <a:srgbClr val="C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n-US" sz="1000" b="0" i="0" u="none" strike="noStrike" dirty="0" smtClean="0">
                          <a:solidFill>
                            <a:srgbClr val="000000"/>
                          </a:solidFill>
                          <a:effectLst/>
                          <a:latin typeface="Calibri" panose="020F0502020204030204" pitchFamily="34" charset="0"/>
                          <a:cs typeface="Calibri" panose="020F0502020204030204" pitchFamily="34" charset="0"/>
                        </a:rPr>
                        <a:t>1 Funded</a:t>
                      </a:r>
                    </a:p>
                    <a:p>
                      <a:pPr algn="ctr" fontAlgn="b"/>
                      <a:r>
                        <a:rPr lang="en-US" sz="1000" b="0" i="0" u="none" strike="noStrike" dirty="0" smtClean="0">
                          <a:solidFill>
                            <a:srgbClr val="000000"/>
                          </a:solidFill>
                          <a:effectLst/>
                          <a:latin typeface="Calibri" panose="020F0502020204030204" pitchFamily="34" charset="0"/>
                          <a:cs typeface="Calibri" panose="020F0502020204030204" pitchFamily="34" charset="0"/>
                        </a:rPr>
                        <a:t>$1400K</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r>
              <a:tr h="347700">
                <a:tc>
                  <a:txBody>
                    <a:bodyPr/>
                    <a:lstStyle/>
                    <a:p>
                      <a:pPr algn="ctr"/>
                      <a:r>
                        <a:rPr lang="en-US" sz="1000" b="0" dirty="0" smtClean="0">
                          <a:latin typeface="Calibri" panose="020F0502020204030204" pitchFamily="34" charset="0"/>
                          <a:cs typeface="Calibri" panose="020F0502020204030204" pitchFamily="34" charset="0"/>
                        </a:rPr>
                        <a:t>A11.h</a:t>
                      </a:r>
                      <a:endParaRPr lang="en-US" sz="1000" b="0" dirty="0">
                        <a:latin typeface="Calibri" panose="020F0502020204030204" pitchFamily="34" charset="0"/>
                        <a:cs typeface="Calibri" panose="020F0502020204030204" pitchFamily="34" charset="0"/>
                      </a:endParaRPr>
                    </a:p>
                  </a:txBody>
                  <a:tcPr anchor="ctr"/>
                </a:tc>
                <a:tc>
                  <a:txBody>
                    <a:bodyPr/>
                    <a:lstStyle/>
                    <a:p>
                      <a:pPr algn="ctr" fontAlgn="b"/>
                      <a:r>
                        <a:rPr lang="en-US" sz="1000" b="0" i="0" u="none" strike="noStrike" dirty="0" smtClean="0">
                          <a:solidFill>
                            <a:srgbClr val="000000"/>
                          </a:solidFill>
                          <a:effectLst/>
                          <a:latin typeface="Calibri" panose="020F0502020204030204" pitchFamily="34" charset="0"/>
                          <a:cs typeface="Calibri" panose="020F0502020204030204" pitchFamily="34" charset="0"/>
                        </a:rPr>
                        <a:t>5 Funded</a:t>
                      </a:r>
                    </a:p>
                    <a:p>
                      <a:pPr algn="ctr" fontAlgn="b"/>
                      <a:r>
                        <a:rPr lang="en-US" sz="1000" b="0" i="0" u="none" strike="noStrike" dirty="0" smtClean="0">
                          <a:solidFill>
                            <a:srgbClr val="000000"/>
                          </a:solidFill>
                          <a:effectLst/>
                          <a:latin typeface="Calibri" panose="020F0502020204030204" pitchFamily="34" charset="0"/>
                          <a:cs typeface="Calibri" panose="020F0502020204030204" pitchFamily="34" charset="0"/>
                        </a:rPr>
                        <a:t>$4188</a:t>
                      </a:r>
                    </a:p>
                    <a:p>
                      <a:pPr algn="ctr" fontAlgn="b"/>
                      <a:r>
                        <a:rPr lang="en-US" sz="1000" b="0" i="0" u="none" strike="noStrike" dirty="0" smtClean="0">
                          <a:solidFill>
                            <a:srgbClr val="000000"/>
                          </a:solidFill>
                          <a:effectLst/>
                          <a:latin typeface="Calibri" panose="020F0502020204030204" pitchFamily="34" charset="0"/>
                          <a:cs typeface="Calibri" panose="020F0502020204030204" pitchFamily="34" charset="0"/>
                        </a:rPr>
                        <a:t>1 Unfunded</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n-US" sz="1000" b="0" i="0" u="none" strike="noStrike" dirty="0" smtClean="0">
                          <a:solidFill>
                            <a:srgbClr val="000000"/>
                          </a:solidFill>
                          <a:effectLst/>
                          <a:latin typeface="Calibri" panose="020F0502020204030204" pitchFamily="34" charset="0"/>
                          <a:cs typeface="Calibri" panose="020F0502020204030204" pitchFamily="34" charset="0"/>
                        </a:rPr>
                        <a:t>4 Funded</a:t>
                      </a:r>
                    </a:p>
                    <a:p>
                      <a:pPr algn="ctr" fontAlgn="b"/>
                      <a:r>
                        <a:rPr lang="en-US" sz="1000" b="0" i="0" u="none" strike="noStrike" dirty="0" smtClean="0">
                          <a:solidFill>
                            <a:srgbClr val="000000"/>
                          </a:solidFill>
                          <a:effectLst/>
                          <a:latin typeface="Calibri" panose="020F0502020204030204" pitchFamily="34" charset="0"/>
                          <a:cs typeface="Calibri" panose="020F0502020204030204" pitchFamily="34" charset="0"/>
                        </a:rPr>
                        <a:t>$3288</a:t>
                      </a:r>
                    </a:p>
                    <a:p>
                      <a:pPr algn="ctr" fontAlgn="b"/>
                      <a:r>
                        <a:rPr lang="en-US" sz="1000" b="0" i="0" u="none" strike="noStrike" dirty="0" smtClean="0">
                          <a:solidFill>
                            <a:srgbClr val="000000"/>
                          </a:solidFill>
                          <a:effectLst/>
                          <a:latin typeface="Calibri" panose="020F0502020204030204" pitchFamily="34" charset="0"/>
                          <a:cs typeface="Calibri" panose="020F0502020204030204" pitchFamily="34" charset="0"/>
                        </a:rPr>
                        <a:t>1 Unfunded</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r>
              <a:tr h="347700">
                <a:tc>
                  <a:txBody>
                    <a:bodyPr/>
                    <a:lstStyle/>
                    <a:p>
                      <a:pPr algn="ctr"/>
                      <a:r>
                        <a:rPr lang="en-US" sz="1000" b="0" dirty="0" smtClean="0">
                          <a:latin typeface="Calibri" panose="020F0502020204030204" pitchFamily="34" charset="0"/>
                          <a:cs typeface="Calibri" panose="020F0502020204030204" pitchFamily="34" charset="0"/>
                        </a:rPr>
                        <a:t>A11.j</a:t>
                      </a:r>
                      <a:endParaRPr lang="en-US" sz="1000" b="0" dirty="0">
                        <a:latin typeface="Calibri" panose="020F0502020204030204" pitchFamily="34" charset="0"/>
                        <a:cs typeface="Calibri" panose="020F0502020204030204" pitchFamily="34" charset="0"/>
                      </a:endParaRPr>
                    </a:p>
                  </a:txBody>
                  <a:tcPr anchor="ctr"/>
                </a:tc>
                <a:tc>
                  <a:txBody>
                    <a:bodyPr/>
                    <a:lstStyle/>
                    <a:p>
                      <a:pPr algn="ctr" fontAlgn="b"/>
                      <a:r>
                        <a:rPr lang="en-US" sz="1000" b="0" i="0" u="none" strike="noStrike" dirty="0" smtClean="0">
                          <a:solidFill>
                            <a:srgbClr val="000000"/>
                          </a:solidFill>
                          <a:effectLst/>
                          <a:latin typeface="Calibri" panose="020F0502020204030204" pitchFamily="34" charset="0"/>
                          <a:cs typeface="Calibri" panose="020F0502020204030204" pitchFamily="34" charset="0"/>
                        </a:rPr>
                        <a:t>3 Funded</a:t>
                      </a:r>
                    </a:p>
                    <a:p>
                      <a:pPr algn="ctr" fontAlgn="b"/>
                      <a:r>
                        <a:rPr lang="en-US" sz="1000" b="0" i="0" u="none" strike="noStrike" dirty="0" smtClean="0">
                          <a:solidFill>
                            <a:srgbClr val="000000"/>
                          </a:solidFill>
                          <a:effectLst/>
                          <a:latin typeface="Calibri" panose="020F0502020204030204" pitchFamily="34" charset="0"/>
                          <a:cs typeface="Calibri" panose="020F0502020204030204" pitchFamily="34" charset="0"/>
                        </a:rPr>
                        <a:t>$1298</a:t>
                      </a:r>
                    </a:p>
                    <a:p>
                      <a:pPr algn="ctr" fontAlgn="b"/>
                      <a:r>
                        <a:rPr lang="en-US" sz="1000" b="0" i="0" u="none" strike="noStrike" dirty="0" smtClean="0">
                          <a:solidFill>
                            <a:srgbClr val="000000"/>
                          </a:solidFill>
                          <a:effectLst/>
                          <a:latin typeface="Calibri" panose="020F0502020204030204" pitchFamily="34" charset="0"/>
                          <a:cs typeface="Calibri" panose="020F0502020204030204" pitchFamily="34" charset="0"/>
                        </a:rPr>
                        <a:t>1</a:t>
                      </a:r>
                      <a:r>
                        <a:rPr lang="en-US" sz="1000" b="0" i="0" u="none" strike="noStrike" baseline="0" dirty="0" smtClean="0">
                          <a:solidFill>
                            <a:srgbClr val="000000"/>
                          </a:solidFill>
                          <a:effectLst/>
                          <a:latin typeface="Calibri" panose="020F0502020204030204" pitchFamily="34" charset="0"/>
                          <a:cs typeface="Calibri" panose="020F0502020204030204" pitchFamily="34" charset="0"/>
                        </a:rPr>
                        <a:t> Unfunded</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n-US" sz="1000" b="0" i="0" u="none" strike="noStrike" dirty="0" smtClean="0">
                          <a:solidFill>
                            <a:srgbClr val="000000"/>
                          </a:solidFill>
                          <a:effectLst/>
                          <a:latin typeface="Calibri" panose="020F0502020204030204" pitchFamily="34" charset="0"/>
                          <a:cs typeface="Calibri" panose="020F0502020204030204" pitchFamily="34" charset="0"/>
                        </a:rPr>
                        <a:t>1 Funded</a:t>
                      </a:r>
                    </a:p>
                    <a:p>
                      <a:pPr algn="ctr" fontAlgn="b"/>
                      <a:r>
                        <a:rPr lang="en-US" sz="1000" b="0" i="0" u="none" strike="noStrike" dirty="0" smtClean="0">
                          <a:solidFill>
                            <a:srgbClr val="000000"/>
                          </a:solidFill>
                          <a:effectLst/>
                          <a:latin typeface="Calibri" panose="020F0502020204030204" pitchFamily="34" charset="0"/>
                          <a:cs typeface="Calibri" panose="020F0502020204030204" pitchFamily="34" charset="0"/>
                        </a:rPr>
                        <a:t>$200K</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n-US" sz="1000" b="0" i="0" u="none" strike="noStrike" dirty="0" smtClean="0">
                          <a:solidFill>
                            <a:srgbClr val="C00000"/>
                          </a:solidFill>
                          <a:effectLst/>
                          <a:latin typeface="Calibri" panose="020F0502020204030204" pitchFamily="34" charset="0"/>
                          <a:cs typeface="Calibri" panose="020F0502020204030204" pitchFamily="34" charset="0"/>
                        </a:rPr>
                        <a:t>2 Funded</a:t>
                      </a:r>
                    </a:p>
                    <a:p>
                      <a:pPr algn="ctr" fontAlgn="b"/>
                      <a:r>
                        <a:rPr lang="en-US" sz="1000" b="0" i="0" u="none" strike="noStrike" dirty="0" smtClean="0">
                          <a:solidFill>
                            <a:srgbClr val="C00000"/>
                          </a:solidFill>
                          <a:effectLst/>
                          <a:latin typeface="Calibri" panose="020F0502020204030204" pitchFamily="34" charset="0"/>
                          <a:cs typeface="Calibri" panose="020F0502020204030204" pitchFamily="34" charset="0"/>
                        </a:rPr>
                        <a:t>$1676</a:t>
                      </a:r>
                    </a:p>
                    <a:p>
                      <a:pPr algn="ctr" fontAlgn="b"/>
                      <a:endParaRPr lang="en-US" sz="1000" b="0" i="0" u="none" strike="noStrike" dirty="0">
                        <a:solidFill>
                          <a:srgbClr val="C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r>
              <a:tr h="234165">
                <a:tc>
                  <a:txBody>
                    <a:bodyPr/>
                    <a:lstStyle/>
                    <a:p>
                      <a:pPr algn="ctr"/>
                      <a:r>
                        <a:rPr lang="en-US" sz="1000" b="0" dirty="0" smtClean="0">
                          <a:latin typeface="Calibri" panose="020F0502020204030204" pitchFamily="34" charset="0"/>
                          <a:cs typeface="Calibri" panose="020F0502020204030204" pitchFamily="34" charset="0"/>
                        </a:rPr>
                        <a:t>A11.k</a:t>
                      </a:r>
                      <a:endParaRPr lang="en-US" sz="1000" b="0" dirty="0">
                        <a:latin typeface="Calibri" panose="020F0502020204030204" pitchFamily="34" charset="0"/>
                        <a:cs typeface="Calibri" panose="020F0502020204030204" pitchFamily="34" charset="0"/>
                      </a:endParaRPr>
                    </a:p>
                  </a:txBody>
                  <a:tcPr anchor="ctr"/>
                </a:tc>
                <a:tc>
                  <a:txBody>
                    <a:bodyPr/>
                    <a:lstStyle/>
                    <a:p>
                      <a:pPr algn="ctr" fontAlgn="b"/>
                      <a:r>
                        <a:rPr lang="en-US" sz="1000" b="0" i="0" u="none" strike="noStrike" dirty="0" smtClean="0">
                          <a:solidFill>
                            <a:srgbClr val="000000"/>
                          </a:solidFill>
                          <a:effectLst/>
                          <a:latin typeface="Calibri" panose="020F0502020204030204" pitchFamily="34" charset="0"/>
                          <a:cs typeface="Calibri" panose="020F0502020204030204" pitchFamily="34" charset="0"/>
                        </a:rPr>
                        <a:t>3 Funded</a:t>
                      </a:r>
                    </a:p>
                    <a:p>
                      <a:pPr algn="ctr" fontAlgn="b"/>
                      <a:r>
                        <a:rPr lang="en-US" sz="1000" b="0" i="0" u="none" strike="noStrike" dirty="0" smtClean="0">
                          <a:solidFill>
                            <a:srgbClr val="000000"/>
                          </a:solidFill>
                          <a:effectLst/>
                          <a:latin typeface="Calibri" panose="020F0502020204030204" pitchFamily="34" charset="0"/>
                          <a:cs typeface="Calibri" panose="020F0502020204030204" pitchFamily="34" charset="0"/>
                        </a:rPr>
                        <a:t>$2900K</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r>
              <a:tr h="347700">
                <a:tc>
                  <a:txBody>
                    <a:bodyPr/>
                    <a:lstStyle/>
                    <a:p>
                      <a:pPr algn="ctr"/>
                      <a:r>
                        <a:rPr lang="en-US" sz="1000" b="0" dirty="0" smtClean="0">
                          <a:latin typeface="Calibri" panose="020F0502020204030204" pitchFamily="34" charset="0"/>
                          <a:cs typeface="Calibri" panose="020F0502020204030204" pitchFamily="34" charset="0"/>
                        </a:rPr>
                        <a:t>A11.l</a:t>
                      </a:r>
                      <a:endParaRPr lang="en-US" sz="1000" b="0" dirty="0">
                        <a:latin typeface="Calibri" panose="020F0502020204030204" pitchFamily="34" charset="0"/>
                        <a:cs typeface="Calibri" panose="020F0502020204030204" pitchFamily="34" charset="0"/>
                      </a:endParaRPr>
                    </a:p>
                  </a:txBody>
                  <a:tcPr anchor="ctr"/>
                </a:tc>
                <a:tc>
                  <a:txBody>
                    <a:bodyPr/>
                    <a:lstStyle/>
                    <a:p>
                      <a:pPr algn="ctr" fontAlgn="b"/>
                      <a:r>
                        <a:rPr lang="en-US" sz="1000" b="0" i="0" u="none" strike="noStrike" dirty="0" smtClean="0">
                          <a:solidFill>
                            <a:srgbClr val="000000"/>
                          </a:solidFill>
                          <a:effectLst/>
                          <a:latin typeface="Calibri" panose="020F0502020204030204" pitchFamily="34" charset="0"/>
                          <a:cs typeface="Calibri" panose="020F0502020204030204" pitchFamily="34" charset="0"/>
                        </a:rPr>
                        <a:t>3 Funded</a:t>
                      </a:r>
                    </a:p>
                    <a:p>
                      <a:pPr algn="ctr" fontAlgn="b"/>
                      <a:r>
                        <a:rPr lang="en-US" sz="1000" b="0" i="0" u="none" strike="noStrike" dirty="0" smtClean="0">
                          <a:solidFill>
                            <a:srgbClr val="000000"/>
                          </a:solidFill>
                          <a:effectLst/>
                          <a:latin typeface="Calibri" panose="020F0502020204030204" pitchFamily="34" charset="0"/>
                          <a:cs typeface="Calibri" panose="020F0502020204030204" pitchFamily="34" charset="0"/>
                        </a:rPr>
                        <a:t>$2350</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n-US" sz="1000" b="0" i="0" u="none" strike="noStrike" dirty="0" smtClean="0">
                          <a:solidFill>
                            <a:srgbClr val="000000"/>
                          </a:solidFill>
                          <a:effectLst/>
                          <a:latin typeface="Calibri" panose="020F0502020204030204" pitchFamily="34" charset="0"/>
                          <a:cs typeface="Calibri" panose="020F0502020204030204" pitchFamily="34" charset="0"/>
                        </a:rPr>
                        <a:t>2 Funded</a:t>
                      </a:r>
                    </a:p>
                    <a:p>
                      <a:pPr algn="ctr" fontAlgn="b"/>
                      <a:r>
                        <a:rPr lang="en-US" sz="1000" b="0" i="0" u="none" strike="noStrike" dirty="0" smtClean="0">
                          <a:solidFill>
                            <a:srgbClr val="000000"/>
                          </a:solidFill>
                          <a:effectLst/>
                          <a:latin typeface="Calibri" panose="020F0502020204030204" pitchFamily="34" charset="0"/>
                          <a:cs typeface="Calibri" panose="020F0502020204030204" pitchFamily="34" charset="0"/>
                        </a:rPr>
                        <a:t>$2200K</a:t>
                      </a:r>
                    </a:p>
                    <a:p>
                      <a:pPr algn="ctr" fontAlgn="b"/>
                      <a:r>
                        <a:rPr lang="en-US" sz="1000" b="0" i="0" u="none" strike="noStrike" dirty="0" smtClean="0">
                          <a:solidFill>
                            <a:srgbClr val="000000"/>
                          </a:solidFill>
                          <a:effectLst/>
                          <a:latin typeface="Calibri" panose="020F0502020204030204" pitchFamily="34" charset="0"/>
                          <a:cs typeface="Calibri" panose="020F0502020204030204" pitchFamily="34" charset="0"/>
                        </a:rPr>
                        <a:t>3 Unfunded</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n-US" sz="1000" b="0" i="0" u="none" strike="noStrike" dirty="0" smtClean="0">
                          <a:solidFill>
                            <a:srgbClr val="000000"/>
                          </a:solidFill>
                          <a:effectLst/>
                          <a:latin typeface="Calibri" panose="020F0502020204030204" pitchFamily="34" charset="0"/>
                          <a:cs typeface="Calibri" panose="020F0502020204030204" pitchFamily="34" charset="0"/>
                        </a:rPr>
                        <a:t>2 Funded</a:t>
                      </a:r>
                    </a:p>
                    <a:p>
                      <a:pPr algn="ctr" fontAlgn="b"/>
                      <a:r>
                        <a:rPr lang="en-US" sz="1000" b="0" i="0" u="none" strike="noStrike" dirty="0" smtClean="0">
                          <a:solidFill>
                            <a:srgbClr val="000000"/>
                          </a:solidFill>
                          <a:effectLst/>
                          <a:latin typeface="Calibri" panose="020F0502020204030204" pitchFamily="34" charset="0"/>
                          <a:cs typeface="Calibri" panose="020F0502020204030204" pitchFamily="34" charset="0"/>
                        </a:rPr>
                        <a:t>$1900K</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r>
              <a:tr h="209280">
                <a:tc>
                  <a:txBody>
                    <a:bodyPr/>
                    <a:lstStyle/>
                    <a:p>
                      <a:pPr algn="ctr"/>
                      <a:r>
                        <a:rPr lang="en-US" sz="1000" b="1" u="none" strike="noStrike" kern="1200" dirty="0" smtClean="0">
                          <a:effectLst/>
                          <a:latin typeface="Calibri" panose="020F0502020204030204" pitchFamily="34" charset="0"/>
                          <a:cs typeface="Calibri" panose="020F0502020204030204" pitchFamily="34" charset="0"/>
                        </a:rPr>
                        <a:t>Total</a:t>
                      </a:r>
                      <a:endParaRPr lang="en-US" sz="1000" b="1" dirty="0">
                        <a:latin typeface="Calibri" panose="020F0502020204030204" pitchFamily="34" charset="0"/>
                        <a:cs typeface="Calibri" panose="020F0502020204030204" pitchFamily="34" charset="0"/>
                      </a:endParaRPr>
                    </a:p>
                  </a:txBody>
                  <a:tcPr anchor="ctr"/>
                </a:tc>
                <a:tc>
                  <a:txBody>
                    <a:bodyPr/>
                    <a:lstStyle/>
                    <a:p>
                      <a:pPr algn="ctr" fontAlgn="b"/>
                      <a:r>
                        <a:rPr lang="en-US" sz="1000" b="1" u="none" strike="noStrike" dirty="0">
                          <a:effectLst/>
                          <a:latin typeface="Calibri" panose="020F0502020204030204" pitchFamily="34" charset="0"/>
                          <a:cs typeface="Calibri" panose="020F0502020204030204" pitchFamily="34" charset="0"/>
                        </a:rPr>
                        <a:t>30</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n-US" sz="1000" b="1" u="none" strike="noStrike" dirty="0">
                          <a:effectLst/>
                          <a:latin typeface="Calibri" panose="020F0502020204030204" pitchFamily="34" charset="0"/>
                          <a:cs typeface="Calibri" panose="020F0502020204030204" pitchFamily="34" charset="0"/>
                        </a:rPr>
                        <a:t>14</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n-US" sz="1000" b="1" u="none" strike="noStrike" dirty="0">
                          <a:effectLst/>
                          <a:latin typeface="Calibri" panose="020F0502020204030204" pitchFamily="34" charset="0"/>
                          <a:cs typeface="Calibri" panose="020F0502020204030204" pitchFamily="34" charset="0"/>
                        </a:rPr>
                        <a:t>25</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n-US" sz="1000" b="1" u="none" strike="noStrike" dirty="0">
                          <a:effectLst/>
                          <a:latin typeface="Calibri" panose="020F0502020204030204" pitchFamily="34" charset="0"/>
                          <a:cs typeface="Calibri" panose="020F0502020204030204" pitchFamily="34" charset="0"/>
                        </a:rPr>
                        <a:t>3</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n-US" sz="1000" b="1" u="none" strike="noStrike" dirty="0">
                          <a:effectLst/>
                          <a:latin typeface="Calibri" panose="020F0502020204030204" pitchFamily="34" charset="0"/>
                          <a:cs typeface="Calibri" panose="020F0502020204030204" pitchFamily="34" charset="0"/>
                        </a:rPr>
                        <a:t>0</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n-US" sz="1000" b="1" u="none" strike="noStrike" dirty="0">
                          <a:effectLst/>
                          <a:latin typeface="Calibri" panose="020F0502020204030204" pitchFamily="34" charset="0"/>
                          <a:cs typeface="Calibri" panose="020F0502020204030204" pitchFamily="34" charset="0"/>
                        </a:rPr>
                        <a:t>2</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n-US" sz="1000" b="1" u="none" strike="noStrike" dirty="0">
                          <a:effectLst/>
                          <a:latin typeface="Calibri" panose="020F0502020204030204" pitchFamily="34" charset="0"/>
                          <a:cs typeface="Calibri" panose="020F0502020204030204" pitchFamily="34" charset="0"/>
                        </a:rPr>
                        <a:t>2</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n-US" sz="1000" b="1" u="none" strike="noStrike" dirty="0">
                          <a:effectLst/>
                          <a:latin typeface="Calibri" panose="020F0502020204030204" pitchFamily="34" charset="0"/>
                          <a:cs typeface="Calibri" panose="020F0502020204030204" pitchFamily="34" charset="0"/>
                        </a:rPr>
                        <a:t>1</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r>
            </a:tbl>
          </a:graphicData>
        </a:graphic>
      </p:graphicFrame>
      <p:sp>
        <p:nvSpPr>
          <p:cNvPr id="3" name="Footer Placeholder 2"/>
          <p:cNvSpPr>
            <a:spLocks noGrp="1"/>
          </p:cNvSpPr>
          <p:nvPr>
            <p:ph type="ftr" sz="quarter" idx="11"/>
          </p:nvPr>
        </p:nvSpPr>
        <p:spPr/>
        <p:txBody>
          <a:bodyPr/>
          <a:lstStyle/>
          <a:p>
            <a:r>
              <a:rPr lang="en-US" smtClean="0"/>
              <a:t>FY17 Aviation Safety Portfolio - r0</a:t>
            </a:r>
            <a:endParaRPr lang="en-US" dirty="0"/>
          </a:p>
        </p:txBody>
      </p:sp>
    </p:spTree>
    <p:extLst>
      <p:ext uri="{BB962C8B-B14F-4D97-AF65-F5344CB8AC3E}">
        <p14:creationId xmlns:p14="http://schemas.microsoft.com/office/powerpoint/2010/main" val="16204802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p:nvPr/>
        </p:nvSpPr>
        <p:spPr bwMode="auto">
          <a:xfrm>
            <a:off x="0" y="1791478"/>
            <a:ext cx="9144000" cy="5066522"/>
          </a:xfrm>
          <a:prstGeom prst="rect">
            <a:avLst/>
          </a:prstGeom>
          <a:solidFill>
            <a:schemeClr val="bg1"/>
          </a:solidFill>
          <a:ln w="19050">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a:xfrm>
            <a:off x="99752" y="111225"/>
            <a:ext cx="9019310" cy="609600"/>
          </a:xfrm>
        </p:spPr>
        <p:txBody>
          <a:bodyPr/>
          <a:lstStyle/>
          <a:p>
            <a:r>
              <a:rPr lang="en-US" sz="2000" dirty="0" smtClean="0"/>
              <a:t>SAS Issue: Emerging - High Density Energy Storage, Management &amp; Use</a:t>
            </a:r>
            <a:br>
              <a:rPr lang="en-US" sz="2000" dirty="0" smtClean="0"/>
            </a:br>
            <a:endParaRPr lang="en-US" sz="2000" dirty="0"/>
          </a:p>
        </p:txBody>
      </p:sp>
      <p:sp>
        <p:nvSpPr>
          <p:cNvPr id="3" name="Content Placeholder 2"/>
          <p:cNvSpPr>
            <a:spLocks noGrp="1"/>
          </p:cNvSpPr>
          <p:nvPr>
            <p:ph idx="1"/>
          </p:nvPr>
        </p:nvSpPr>
        <p:spPr>
          <a:xfrm>
            <a:off x="534424" y="665693"/>
            <a:ext cx="8050213" cy="1875154"/>
          </a:xfrm>
        </p:spPr>
        <p:txBody>
          <a:bodyPr>
            <a:normAutofit/>
          </a:bodyPr>
          <a:lstStyle/>
          <a:p>
            <a:r>
              <a:rPr lang="en-US" sz="1400" dirty="0" smtClean="0"/>
              <a:t>Understand and assess characteristics of high energy generation and storage technologies</a:t>
            </a:r>
          </a:p>
          <a:p>
            <a:r>
              <a:rPr lang="en-US" sz="1400" dirty="0" smtClean="0"/>
              <a:t>Provide data for standards for design, implementation, certification, maintenance, and operation</a:t>
            </a:r>
          </a:p>
        </p:txBody>
      </p:sp>
      <p:sp>
        <p:nvSpPr>
          <p:cNvPr id="5" name="Rectangle 4"/>
          <p:cNvSpPr/>
          <p:nvPr/>
        </p:nvSpPr>
        <p:spPr bwMode="auto">
          <a:xfrm>
            <a:off x="174564" y="3608384"/>
            <a:ext cx="1330041" cy="830997"/>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a:buNone/>
            </a:pPr>
            <a:r>
              <a:rPr lang="en-US" sz="1200" dirty="0" smtClean="0"/>
              <a:t>A11E.ES.3:  Fuel </a:t>
            </a:r>
            <a:r>
              <a:rPr kumimoji="0" lang="en-US" sz="1200" b="0" i="0" u="none" strike="noStrike" cap="none" normalizeH="0" baseline="0" dirty="0" smtClean="0">
                <a:ln>
                  <a:noFill/>
                </a:ln>
                <a:solidFill>
                  <a:schemeClr val="tx1"/>
                </a:solidFill>
                <a:effectLst/>
                <a:latin typeface="Arial" charset="0"/>
              </a:rPr>
              <a:t>Cell Systems</a:t>
            </a:r>
            <a:r>
              <a:rPr kumimoji="0" lang="en-US" sz="1200" b="0" i="0" u="none" strike="noStrike" cap="none" normalizeH="0" dirty="0" smtClean="0">
                <a:ln>
                  <a:noFill/>
                </a:ln>
                <a:solidFill>
                  <a:schemeClr val="tx1"/>
                </a:solidFill>
                <a:effectLst/>
                <a:latin typeface="Arial" charset="0"/>
              </a:rPr>
              <a:t> for A/C Applications</a:t>
            </a:r>
            <a:endParaRPr kumimoji="0" lang="en-US" sz="1200" b="0" i="0" u="none" strike="noStrike" cap="none" normalizeH="0" baseline="0" dirty="0" smtClean="0">
              <a:ln>
                <a:noFill/>
              </a:ln>
              <a:solidFill>
                <a:schemeClr val="tx1"/>
              </a:solidFill>
              <a:effectLst/>
              <a:latin typeface="Arial" charset="0"/>
            </a:endParaRPr>
          </a:p>
        </p:txBody>
      </p:sp>
      <p:sp>
        <p:nvSpPr>
          <p:cNvPr id="6" name="Rectangle 5"/>
          <p:cNvSpPr/>
          <p:nvPr/>
        </p:nvSpPr>
        <p:spPr bwMode="auto">
          <a:xfrm>
            <a:off x="174565" y="4840649"/>
            <a:ext cx="1330040" cy="1200329"/>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a:buNone/>
            </a:pPr>
            <a:r>
              <a:rPr lang="en-US" sz="1200" dirty="0" smtClean="0"/>
              <a:t>A11E.ES.4:  Recharge Lithium Batteries and Battery Systems for A/C Applications</a:t>
            </a:r>
            <a:endParaRPr kumimoji="0" lang="en-US" sz="1200" b="0" i="0" u="none" strike="noStrike" cap="none" normalizeH="0" baseline="0" dirty="0" smtClean="0">
              <a:ln>
                <a:noFill/>
              </a:ln>
              <a:solidFill>
                <a:schemeClr val="tx1"/>
              </a:solidFill>
              <a:effectLst/>
              <a:latin typeface="Arial" charset="0"/>
            </a:endParaRPr>
          </a:p>
        </p:txBody>
      </p:sp>
      <p:sp>
        <p:nvSpPr>
          <p:cNvPr id="8" name="Rectangle 7"/>
          <p:cNvSpPr/>
          <p:nvPr/>
        </p:nvSpPr>
        <p:spPr bwMode="auto">
          <a:xfrm>
            <a:off x="1363245" y="6481244"/>
            <a:ext cx="1271857" cy="276999"/>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t>FY15</a:t>
            </a:r>
            <a:endParaRPr kumimoji="0" lang="en-US" sz="1200" b="0" i="0" u="none" strike="noStrike" cap="none" normalizeH="0" baseline="0" dirty="0" smtClean="0">
              <a:ln>
                <a:noFill/>
              </a:ln>
              <a:solidFill>
                <a:schemeClr val="tx1"/>
              </a:solidFill>
              <a:effectLst/>
            </a:endParaRPr>
          </a:p>
        </p:txBody>
      </p:sp>
      <p:sp>
        <p:nvSpPr>
          <p:cNvPr id="9" name="Rectangle 8"/>
          <p:cNvSpPr/>
          <p:nvPr/>
        </p:nvSpPr>
        <p:spPr bwMode="auto">
          <a:xfrm>
            <a:off x="2635090" y="6481290"/>
            <a:ext cx="1271857" cy="276999"/>
          </a:xfrm>
          <a:prstGeom prst="rect">
            <a:avLst/>
          </a:prstGeom>
          <a:solidFill>
            <a:srgbClr val="CCE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t>FY16</a:t>
            </a:r>
            <a:endParaRPr kumimoji="0" lang="en-US" sz="1200" b="0" i="0" u="none" strike="noStrike" cap="none" normalizeH="0" baseline="0" dirty="0" smtClean="0">
              <a:ln>
                <a:noFill/>
              </a:ln>
              <a:solidFill>
                <a:schemeClr val="tx1"/>
              </a:solidFill>
              <a:effectLst/>
            </a:endParaRPr>
          </a:p>
        </p:txBody>
      </p:sp>
      <p:sp>
        <p:nvSpPr>
          <p:cNvPr id="10" name="Rectangle 9"/>
          <p:cNvSpPr/>
          <p:nvPr/>
        </p:nvSpPr>
        <p:spPr bwMode="auto">
          <a:xfrm>
            <a:off x="3906935" y="6481336"/>
            <a:ext cx="1271857" cy="276999"/>
          </a:xfrm>
          <a:prstGeom prst="rect">
            <a:avLst/>
          </a:prstGeom>
          <a:solidFill>
            <a:srgbClr val="CCE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t>FY17</a:t>
            </a:r>
            <a:endParaRPr kumimoji="0" lang="en-US" sz="1200" b="0" i="0" u="none" strike="noStrike" cap="none" normalizeH="0" baseline="0" dirty="0" smtClean="0">
              <a:ln>
                <a:noFill/>
              </a:ln>
              <a:solidFill>
                <a:schemeClr val="tx1"/>
              </a:solidFill>
              <a:effectLst/>
            </a:endParaRPr>
          </a:p>
        </p:txBody>
      </p:sp>
      <p:sp>
        <p:nvSpPr>
          <p:cNvPr id="11" name="Rectangle 10"/>
          <p:cNvSpPr/>
          <p:nvPr/>
        </p:nvSpPr>
        <p:spPr bwMode="auto">
          <a:xfrm>
            <a:off x="5178780" y="6481336"/>
            <a:ext cx="1263581" cy="276999"/>
          </a:xfrm>
          <a:prstGeom prst="rect">
            <a:avLst/>
          </a:prstGeom>
          <a:solidFill>
            <a:srgbClr val="CCE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t>FY18</a:t>
            </a:r>
            <a:endParaRPr kumimoji="0" lang="en-US" sz="1200" b="0" i="0" u="none" strike="noStrike" cap="none" normalizeH="0" baseline="0" dirty="0" smtClean="0">
              <a:ln>
                <a:noFill/>
              </a:ln>
              <a:solidFill>
                <a:schemeClr val="tx1"/>
              </a:solidFill>
              <a:effectLst/>
            </a:endParaRPr>
          </a:p>
        </p:txBody>
      </p:sp>
      <p:sp>
        <p:nvSpPr>
          <p:cNvPr id="13" name="Flowchart: Merge 12"/>
          <p:cNvSpPr/>
          <p:nvPr/>
        </p:nvSpPr>
        <p:spPr bwMode="auto">
          <a:xfrm>
            <a:off x="3776754" y="4514070"/>
            <a:ext cx="199476" cy="203123"/>
          </a:xfrm>
          <a:prstGeom prst="flowChartMerg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4" name="TextBox 13"/>
          <p:cNvSpPr txBox="1"/>
          <p:nvPr/>
        </p:nvSpPr>
        <p:spPr bwMode="auto">
          <a:xfrm>
            <a:off x="3552318" y="4064282"/>
            <a:ext cx="7314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800" dirty="0" smtClean="0">
                <a:solidFill>
                  <a:srgbClr val="FF0000"/>
                </a:solidFill>
              </a:rPr>
              <a:t>Survey of current standards</a:t>
            </a:r>
            <a:endParaRPr lang="en-US" sz="800" dirty="0">
              <a:solidFill>
                <a:srgbClr val="FF0000"/>
              </a:solidFill>
            </a:endParaRPr>
          </a:p>
        </p:txBody>
      </p:sp>
      <p:sp>
        <p:nvSpPr>
          <p:cNvPr id="17" name="TextBox 16"/>
          <p:cNvSpPr txBox="1"/>
          <p:nvPr/>
        </p:nvSpPr>
        <p:spPr bwMode="auto">
          <a:xfrm>
            <a:off x="5243415" y="4234546"/>
            <a:ext cx="145651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800" dirty="0">
                <a:solidFill>
                  <a:srgbClr val="FF0000"/>
                </a:solidFill>
              </a:rPr>
              <a:t>Identify and quantify the short </a:t>
            </a:r>
            <a:r>
              <a:rPr lang="en-US" sz="800" dirty="0" smtClean="0">
                <a:solidFill>
                  <a:srgbClr val="FF0000"/>
                </a:solidFill>
              </a:rPr>
              <a:t>and </a:t>
            </a:r>
            <a:r>
              <a:rPr lang="en-US" sz="800" dirty="0">
                <a:solidFill>
                  <a:srgbClr val="FF0000"/>
                </a:solidFill>
              </a:rPr>
              <a:t>long term risks</a:t>
            </a:r>
            <a:endParaRPr lang="en-US" sz="800" b="1" dirty="0">
              <a:solidFill>
                <a:srgbClr val="FF0000"/>
              </a:solidFill>
            </a:endParaRPr>
          </a:p>
        </p:txBody>
      </p:sp>
      <p:sp>
        <p:nvSpPr>
          <p:cNvPr id="20" name="TextBox 19"/>
          <p:cNvSpPr txBox="1"/>
          <p:nvPr/>
        </p:nvSpPr>
        <p:spPr bwMode="auto">
          <a:xfrm>
            <a:off x="8267081" y="5715582"/>
            <a:ext cx="80072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800" dirty="0" smtClean="0">
                <a:solidFill>
                  <a:srgbClr val="0070C0"/>
                </a:solidFill>
              </a:rPr>
              <a:t>Rulemaking Complete</a:t>
            </a:r>
            <a:endParaRPr lang="en-US" sz="800" dirty="0">
              <a:solidFill>
                <a:srgbClr val="0070C0"/>
              </a:solidFill>
            </a:endParaRPr>
          </a:p>
        </p:txBody>
      </p:sp>
      <p:sp>
        <p:nvSpPr>
          <p:cNvPr id="21" name="Rectangle 20"/>
          <p:cNvSpPr/>
          <p:nvPr/>
        </p:nvSpPr>
        <p:spPr bwMode="auto">
          <a:xfrm>
            <a:off x="8237905" y="6481243"/>
            <a:ext cx="548640" cy="276999"/>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t>FY23</a:t>
            </a:r>
            <a:endParaRPr kumimoji="0" lang="en-US" sz="1200" b="0" i="0" u="none" strike="noStrike" cap="none" normalizeH="0" baseline="0" dirty="0" smtClean="0">
              <a:ln>
                <a:noFill/>
              </a:ln>
              <a:solidFill>
                <a:schemeClr val="tx1"/>
              </a:solidFill>
              <a:effectLst/>
            </a:endParaRPr>
          </a:p>
        </p:txBody>
      </p:sp>
      <p:sp>
        <p:nvSpPr>
          <p:cNvPr id="23" name="TextBox 22"/>
          <p:cNvSpPr txBox="1"/>
          <p:nvPr/>
        </p:nvSpPr>
        <p:spPr bwMode="auto">
          <a:xfrm>
            <a:off x="3568933" y="5588450"/>
            <a:ext cx="69824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800" dirty="0" smtClean="0">
                <a:solidFill>
                  <a:srgbClr val="FF0000"/>
                </a:solidFill>
              </a:rPr>
              <a:t>Survey of current standards</a:t>
            </a:r>
            <a:endParaRPr lang="en-US" sz="800" dirty="0">
              <a:solidFill>
                <a:srgbClr val="FF0000"/>
              </a:solidFill>
            </a:endParaRPr>
          </a:p>
        </p:txBody>
      </p:sp>
      <p:sp>
        <p:nvSpPr>
          <p:cNvPr id="24" name="TextBox 23"/>
          <p:cNvSpPr txBox="1"/>
          <p:nvPr/>
        </p:nvSpPr>
        <p:spPr bwMode="auto">
          <a:xfrm>
            <a:off x="5071163" y="4763464"/>
            <a:ext cx="152082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800" dirty="0" smtClean="0">
                <a:solidFill>
                  <a:srgbClr val="FF0000"/>
                </a:solidFill>
              </a:rPr>
              <a:t>Assess airplane-level effects</a:t>
            </a:r>
            <a:endParaRPr lang="en-US" sz="800" dirty="0">
              <a:solidFill>
                <a:srgbClr val="FF0000"/>
              </a:solidFill>
            </a:endParaRPr>
          </a:p>
        </p:txBody>
      </p:sp>
      <p:sp>
        <p:nvSpPr>
          <p:cNvPr id="25" name="TextBox 24"/>
          <p:cNvSpPr txBox="1"/>
          <p:nvPr/>
        </p:nvSpPr>
        <p:spPr bwMode="auto">
          <a:xfrm>
            <a:off x="4226320" y="5199555"/>
            <a:ext cx="265661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800" dirty="0" smtClean="0">
                <a:solidFill>
                  <a:srgbClr val="FF0000"/>
                </a:solidFill>
              </a:rPr>
              <a:t>Assess initial </a:t>
            </a:r>
            <a:r>
              <a:rPr lang="en-US" sz="800" dirty="0">
                <a:solidFill>
                  <a:srgbClr val="FF0000"/>
                </a:solidFill>
              </a:rPr>
              <a:t>procedural and system-design </a:t>
            </a:r>
            <a:r>
              <a:rPr lang="en-US" sz="800" dirty="0" smtClean="0">
                <a:solidFill>
                  <a:srgbClr val="FF0000"/>
                </a:solidFill>
              </a:rPr>
              <a:t>mitigations (i.e. non-flammable </a:t>
            </a:r>
            <a:r>
              <a:rPr lang="en-US" sz="800" dirty="0">
                <a:solidFill>
                  <a:srgbClr val="FF0000"/>
                </a:solidFill>
              </a:rPr>
              <a:t>electrolyte </a:t>
            </a:r>
            <a:r>
              <a:rPr lang="en-US" sz="800" dirty="0" smtClean="0">
                <a:solidFill>
                  <a:srgbClr val="FF0000"/>
                </a:solidFill>
              </a:rPr>
              <a:t>materials) </a:t>
            </a:r>
            <a:endParaRPr lang="en-US" sz="800" dirty="0">
              <a:solidFill>
                <a:srgbClr val="FF0000"/>
              </a:solidFill>
            </a:endParaRPr>
          </a:p>
        </p:txBody>
      </p:sp>
      <p:sp>
        <p:nvSpPr>
          <p:cNvPr id="26" name="TextBox 25"/>
          <p:cNvSpPr txBox="1"/>
          <p:nvPr/>
        </p:nvSpPr>
        <p:spPr bwMode="auto">
          <a:xfrm>
            <a:off x="4480511" y="5721898"/>
            <a:ext cx="219047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800" dirty="0">
                <a:solidFill>
                  <a:srgbClr val="FF0000"/>
                </a:solidFill>
              </a:rPr>
              <a:t>Testing of performance and abuse cases of revised battery and electrolyte materials</a:t>
            </a:r>
          </a:p>
        </p:txBody>
      </p:sp>
      <p:sp>
        <p:nvSpPr>
          <p:cNvPr id="28" name="TextBox 27"/>
          <p:cNvSpPr txBox="1"/>
          <p:nvPr/>
        </p:nvSpPr>
        <p:spPr bwMode="auto">
          <a:xfrm>
            <a:off x="8296146" y="4175420"/>
            <a:ext cx="75369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800" dirty="0" smtClean="0">
                <a:solidFill>
                  <a:srgbClr val="0070C0"/>
                </a:solidFill>
              </a:rPr>
              <a:t>Rulemaking Complete</a:t>
            </a:r>
            <a:endParaRPr lang="en-US" sz="800" dirty="0">
              <a:solidFill>
                <a:srgbClr val="0070C0"/>
              </a:solidFill>
            </a:endParaRPr>
          </a:p>
        </p:txBody>
      </p:sp>
      <p:sp>
        <p:nvSpPr>
          <p:cNvPr id="32" name="Flowchart: Merge 31"/>
          <p:cNvSpPr/>
          <p:nvPr/>
        </p:nvSpPr>
        <p:spPr bwMode="auto">
          <a:xfrm>
            <a:off x="3787861" y="6050312"/>
            <a:ext cx="199476" cy="203123"/>
          </a:xfrm>
          <a:prstGeom prst="flowChartMerg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33" name="Flowchart: Merge 32"/>
          <p:cNvSpPr/>
          <p:nvPr/>
        </p:nvSpPr>
        <p:spPr bwMode="auto">
          <a:xfrm>
            <a:off x="6290398" y="4513974"/>
            <a:ext cx="199476" cy="203123"/>
          </a:xfrm>
          <a:prstGeom prst="flowChartMerg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34" name="Flowchart: Merge 33"/>
          <p:cNvSpPr/>
          <p:nvPr/>
        </p:nvSpPr>
        <p:spPr bwMode="auto">
          <a:xfrm>
            <a:off x="8667445" y="4510523"/>
            <a:ext cx="199476" cy="203123"/>
          </a:xfrm>
          <a:prstGeom prst="flowChartMerg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35" name="Flowchart: Merge 34"/>
          <p:cNvSpPr/>
          <p:nvPr/>
        </p:nvSpPr>
        <p:spPr bwMode="auto">
          <a:xfrm>
            <a:off x="6309373" y="4977840"/>
            <a:ext cx="199476" cy="203123"/>
          </a:xfrm>
          <a:prstGeom prst="flowChartMerg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36" name="Flowchart: Merge 35"/>
          <p:cNvSpPr/>
          <p:nvPr/>
        </p:nvSpPr>
        <p:spPr bwMode="auto">
          <a:xfrm>
            <a:off x="6309373" y="5537206"/>
            <a:ext cx="199476" cy="203123"/>
          </a:xfrm>
          <a:prstGeom prst="flowChartMerg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37" name="Flowchart: Merge 36"/>
          <p:cNvSpPr/>
          <p:nvPr/>
        </p:nvSpPr>
        <p:spPr bwMode="auto">
          <a:xfrm>
            <a:off x="6309373" y="6060452"/>
            <a:ext cx="199476" cy="203123"/>
          </a:xfrm>
          <a:prstGeom prst="flowChartMerg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38" name="Flowchart: Merge 37"/>
          <p:cNvSpPr/>
          <p:nvPr/>
        </p:nvSpPr>
        <p:spPr bwMode="auto">
          <a:xfrm>
            <a:off x="8659162" y="6050312"/>
            <a:ext cx="199476" cy="203123"/>
          </a:xfrm>
          <a:prstGeom prst="flowChartMerg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39" name="Rectangle 38"/>
          <p:cNvSpPr/>
          <p:nvPr/>
        </p:nvSpPr>
        <p:spPr bwMode="auto">
          <a:xfrm>
            <a:off x="6442360" y="6481242"/>
            <a:ext cx="1080657" cy="276999"/>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t>FY19</a:t>
            </a:r>
            <a:endParaRPr kumimoji="0" lang="en-US" sz="1200" b="0" i="0" u="none" strike="noStrike" cap="none" normalizeH="0" baseline="0" dirty="0" smtClean="0">
              <a:ln>
                <a:noFill/>
              </a:ln>
              <a:solidFill>
                <a:schemeClr val="tx1"/>
              </a:solidFill>
              <a:effectLst/>
            </a:endParaRPr>
          </a:p>
        </p:txBody>
      </p:sp>
      <p:sp>
        <p:nvSpPr>
          <p:cNvPr id="41" name="Rectangle 40"/>
          <p:cNvSpPr/>
          <p:nvPr/>
        </p:nvSpPr>
        <p:spPr bwMode="auto">
          <a:xfrm>
            <a:off x="99752" y="3505996"/>
            <a:ext cx="8922663" cy="1257468"/>
          </a:xfrm>
          <a:prstGeom prst="rect">
            <a:avLst/>
          </a:prstGeom>
          <a:noFill/>
          <a:ln w="1905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42" name="Rectangle 41"/>
          <p:cNvSpPr/>
          <p:nvPr/>
        </p:nvSpPr>
        <p:spPr bwMode="auto">
          <a:xfrm>
            <a:off x="99752" y="4763463"/>
            <a:ext cx="8922663" cy="1538288"/>
          </a:xfrm>
          <a:prstGeom prst="rect">
            <a:avLst/>
          </a:prstGeom>
          <a:noFill/>
          <a:ln w="1905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43" name="TextBox 42"/>
          <p:cNvSpPr txBox="1"/>
          <p:nvPr/>
        </p:nvSpPr>
        <p:spPr bwMode="auto">
          <a:xfrm>
            <a:off x="6591992" y="5710035"/>
            <a:ext cx="97395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800" dirty="0" smtClean="0">
                <a:solidFill>
                  <a:srgbClr val="0070C0"/>
                </a:solidFill>
              </a:rPr>
              <a:t>Develop Rulemaking Plan</a:t>
            </a:r>
            <a:endParaRPr lang="en-US" sz="800" dirty="0">
              <a:solidFill>
                <a:srgbClr val="0070C0"/>
              </a:solidFill>
            </a:endParaRPr>
          </a:p>
        </p:txBody>
      </p:sp>
      <p:sp>
        <p:nvSpPr>
          <p:cNvPr id="44" name="Flowchart: Merge 43"/>
          <p:cNvSpPr/>
          <p:nvPr/>
        </p:nvSpPr>
        <p:spPr bwMode="auto">
          <a:xfrm>
            <a:off x="6533800" y="6053078"/>
            <a:ext cx="199476" cy="203123"/>
          </a:xfrm>
          <a:prstGeom prst="flowChartMerg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cxnSp>
        <p:nvCxnSpPr>
          <p:cNvPr id="48" name="Straight Arrow Connector 47"/>
          <p:cNvCxnSpPr>
            <a:stCxn id="44" idx="3"/>
            <a:endCxn id="38" idx="1"/>
          </p:cNvCxnSpPr>
          <p:nvPr/>
        </p:nvCxnSpPr>
        <p:spPr bwMode="auto">
          <a:xfrm flipV="1">
            <a:off x="6683407" y="6151874"/>
            <a:ext cx="2025624" cy="2766"/>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TextBox 48"/>
          <p:cNvSpPr txBox="1"/>
          <p:nvPr/>
        </p:nvSpPr>
        <p:spPr bwMode="auto">
          <a:xfrm>
            <a:off x="6594758" y="4157071"/>
            <a:ext cx="97395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800" dirty="0" smtClean="0">
                <a:solidFill>
                  <a:srgbClr val="0070C0"/>
                </a:solidFill>
              </a:rPr>
              <a:t>Develop Rulemaking Plan</a:t>
            </a:r>
            <a:endParaRPr lang="en-US" sz="800" dirty="0">
              <a:solidFill>
                <a:srgbClr val="0070C0"/>
              </a:solidFill>
            </a:endParaRPr>
          </a:p>
        </p:txBody>
      </p:sp>
      <p:sp>
        <p:nvSpPr>
          <p:cNvPr id="50" name="Flowchart: Merge 49"/>
          <p:cNvSpPr/>
          <p:nvPr/>
        </p:nvSpPr>
        <p:spPr bwMode="auto">
          <a:xfrm>
            <a:off x="6536566" y="4500114"/>
            <a:ext cx="199476" cy="203123"/>
          </a:xfrm>
          <a:prstGeom prst="flowChartMerg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cxnSp>
        <p:nvCxnSpPr>
          <p:cNvPr id="51" name="Straight Arrow Connector 50"/>
          <p:cNvCxnSpPr>
            <a:stCxn id="50" idx="3"/>
            <a:endCxn id="34" idx="1"/>
          </p:cNvCxnSpPr>
          <p:nvPr/>
        </p:nvCxnSpPr>
        <p:spPr bwMode="auto">
          <a:xfrm>
            <a:off x="6686173" y="4601676"/>
            <a:ext cx="2031141" cy="10409"/>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Rectangle 44"/>
          <p:cNvSpPr/>
          <p:nvPr/>
        </p:nvSpPr>
        <p:spPr bwMode="auto">
          <a:xfrm>
            <a:off x="174565" y="2072599"/>
            <a:ext cx="1330041" cy="646331"/>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a:buNone/>
            </a:pPr>
            <a:r>
              <a:rPr lang="en-US" sz="1200" dirty="0" smtClean="0"/>
              <a:t>A11A.FCS.1:  Aircraft Fire Safety</a:t>
            </a:r>
            <a:endParaRPr kumimoji="0" lang="en-US" sz="1200" b="0" i="0" u="none" strike="noStrike" cap="none" normalizeH="0" baseline="0" dirty="0" smtClean="0">
              <a:ln>
                <a:noFill/>
              </a:ln>
              <a:solidFill>
                <a:schemeClr val="tx1"/>
              </a:solidFill>
              <a:effectLst/>
              <a:latin typeface="Arial" charset="0"/>
            </a:endParaRPr>
          </a:p>
        </p:txBody>
      </p:sp>
      <p:sp>
        <p:nvSpPr>
          <p:cNvPr id="53" name="TextBox 52"/>
          <p:cNvSpPr txBox="1"/>
          <p:nvPr/>
        </p:nvSpPr>
        <p:spPr bwMode="auto">
          <a:xfrm>
            <a:off x="8228428" y="2435300"/>
            <a:ext cx="88313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800" dirty="0" smtClean="0">
                <a:solidFill>
                  <a:srgbClr val="0070C0"/>
                </a:solidFill>
              </a:rPr>
              <a:t>Reduction in Fire Fatalities &amp; Injuries</a:t>
            </a:r>
            <a:endParaRPr lang="en-US" sz="800" dirty="0">
              <a:solidFill>
                <a:srgbClr val="0070C0"/>
              </a:solidFill>
            </a:endParaRPr>
          </a:p>
        </p:txBody>
      </p:sp>
      <p:sp>
        <p:nvSpPr>
          <p:cNvPr id="55" name="Flowchart: Merge 54"/>
          <p:cNvSpPr/>
          <p:nvPr/>
        </p:nvSpPr>
        <p:spPr bwMode="auto">
          <a:xfrm>
            <a:off x="8027559" y="2883830"/>
            <a:ext cx="199476" cy="203123"/>
          </a:xfrm>
          <a:prstGeom prst="flowChartMerg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56" name="Rectangle 55"/>
          <p:cNvSpPr/>
          <p:nvPr/>
        </p:nvSpPr>
        <p:spPr bwMode="auto">
          <a:xfrm>
            <a:off x="99752" y="1699018"/>
            <a:ext cx="8922663" cy="1387935"/>
          </a:xfrm>
          <a:prstGeom prst="rect">
            <a:avLst/>
          </a:prstGeom>
          <a:noFill/>
          <a:ln w="1905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57" name="TextBox 56"/>
          <p:cNvSpPr txBox="1"/>
          <p:nvPr/>
        </p:nvSpPr>
        <p:spPr bwMode="auto">
          <a:xfrm>
            <a:off x="6279065" y="2547545"/>
            <a:ext cx="107599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800" dirty="0" smtClean="0">
                <a:solidFill>
                  <a:srgbClr val="0070C0"/>
                </a:solidFill>
              </a:rPr>
              <a:t>Update Part 25 </a:t>
            </a:r>
            <a:r>
              <a:rPr lang="en-US" sz="800" dirty="0" err="1" smtClean="0">
                <a:solidFill>
                  <a:srgbClr val="0070C0"/>
                </a:solidFill>
              </a:rPr>
              <a:t>Regs</a:t>
            </a:r>
            <a:r>
              <a:rPr lang="en-US" sz="800" dirty="0" smtClean="0">
                <a:solidFill>
                  <a:srgbClr val="0070C0"/>
                </a:solidFill>
              </a:rPr>
              <a:t> &amp; Advisories</a:t>
            </a:r>
            <a:endParaRPr lang="en-US" sz="800" dirty="0">
              <a:solidFill>
                <a:srgbClr val="0070C0"/>
              </a:solidFill>
            </a:endParaRPr>
          </a:p>
        </p:txBody>
      </p:sp>
      <p:sp>
        <p:nvSpPr>
          <p:cNvPr id="58" name="Flowchart: Merge 57"/>
          <p:cNvSpPr/>
          <p:nvPr/>
        </p:nvSpPr>
        <p:spPr bwMode="auto">
          <a:xfrm>
            <a:off x="6279065" y="2883830"/>
            <a:ext cx="199476" cy="203123"/>
          </a:xfrm>
          <a:prstGeom prst="flowChartMerg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cxnSp>
        <p:nvCxnSpPr>
          <p:cNvPr id="59" name="Straight Arrow Connector 58"/>
          <p:cNvCxnSpPr>
            <a:stCxn id="58" idx="3"/>
            <a:endCxn id="55" idx="1"/>
          </p:cNvCxnSpPr>
          <p:nvPr/>
        </p:nvCxnSpPr>
        <p:spPr bwMode="auto">
          <a:xfrm>
            <a:off x="6428672" y="2985392"/>
            <a:ext cx="1648756" cy="0"/>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Flowchart: Merge 59"/>
          <p:cNvSpPr/>
          <p:nvPr/>
        </p:nvSpPr>
        <p:spPr bwMode="auto">
          <a:xfrm>
            <a:off x="5178792" y="2537955"/>
            <a:ext cx="199476" cy="203123"/>
          </a:xfrm>
          <a:prstGeom prst="flowChartMerg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66" name="TextBox 65"/>
          <p:cNvSpPr txBox="1"/>
          <p:nvPr/>
        </p:nvSpPr>
        <p:spPr bwMode="auto">
          <a:xfrm>
            <a:off x="4975834" y="2228790"/>
            <a:ext cx="146652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r">
              <a:buFontTx/>
              <a:buNone/>
            </a:pPr>
            <a:r>
              <a:rPr lang="en-US" sz="800" dirty="0" smtClean="0">
                <a:solidFill>
                  <a:srgbClr val="FF0000"/>
                </a:solidFill>
              </a:rPr>
              <a:t>Performance Standards for high energy storage devices</a:t>
            </a:r>
            <a:endParaRPr lang="en-US" sz="800" dirty="0">
              <a:solidFill>
                <a:srgbClr val="FF0000"/>
              </a:solidFill>
            </a:endParaRPr>
          </a:p>
        </p:txBody>
      </p:sp>
      <p:sp>
        <p:nvSpPr>
          <p:cNvPr id="67" name="Flowchart: Merge 66"/>
          <p:cNvSpPr/>
          <p:nvPr/>
        </p:nvSpPr>
        <p:spPr bwMode="auto">
          <a:xfrm>
            <a:off x="4184057" y="2209084"/>
            <a:ext cx="199476" cy="203123"/>
          </a:xfrm>
          <a:prstGeom prst="flowChartMerg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68" name="Flowchart: Merge 67"/>
          <p:cNvSpPr/>
          <p:nvPr/>
        </p:nvSpPr>
        <p:spPr bwMode="auto">
          <a:xfrm>
            <a:off x="4962702" y="2028109"/>
            <a:ext cx="199476" cy="203123"/>
          </a:xfrm>
          <a:prstGeom prst="flowChartMerg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69" name="TextBox 68"/>
          <p:cNvSpPr txBox="1"/>
          <p:nvPr/>
        </p:nvSpPr>
        <p:spPr bwMode="auto">
          <a:xfrm>
            <a:off x="4693035" y="1728020"/>
            <a:ext cx="146652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r">
              <a:buFontTx/>
              <a:buNone/>
            </a:pPr>
            <a:r>
              <a:rPr lang="en-US" sz="800" dirty="0" smtClean="0">
                <a:solidFill>
                  <a:srgbClr val="FF0000"/>
                </a:solidFill>
              </a:rPr>
              <a:t>Conduct fire testing with electrical storage devices</a:t>
            </a:r>
            <a:endParaRPr lang="en-US" sz="800" dirty="0">
              <a:solidFill>
                <a:srgbClr val="FF0000"/>
              </a:solidFill>
            </a:endParaRPr>
          </a:p>
        </p:txBody>
      </p:sp>
      <p:sp>
        <p:nvSpPr>
          <p:cNvPr id="70" name="TextBox 69"/>
          <p:cNvSpPr txBox="1"/>
          <p:nvPr/>
        </p:nvSpPr>
        <p:spPr bwMode="auto">
          <a:xfrm>
            <a:off x="3776754" y="1772134"/>
            <a:ext cx="93960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buFontTx/>
              <a:buNone/>
            </a:pPr>
            <a:r>
              <a:rPr lang="en-US" sz="800" dirty="0" smtClean="0">
                <a:solidFill>
                  <a:srgbClr val="FF0000"/>
                </a:solidFill>
              </a:rPr>
              <a:t>Coordinate activities with ICAO</a:t>
            </a:r>
            <a:endParaRPr lang="en-US" sz="800" dirty="0">
              <a:solidFill>
                <a:srgbClr val="FF0000"/>
              </a:solidFill>
            </a:endParaRPr>
          </a:p>
        </p:txBody>
      </p:sp>
      <p:sp>
        <p:nvSpPr>
          <p:cNvPr id="52" name="Flowchart: Merge 51"/>
          <p:cNvSpPr/>
          <p:nvPr/>
        </p:nvSpPr>
        <p:spPr bwMode="auto">
          <a:xfrm>
            <a:off x="6309373" y="3951134"/>
            <a:ext cx="199476" cy="203123"/>
          </a:xfrm>
          <a:prstGeom prst="flowChartMerg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54" name="TextBox 53"/>
          <p:cNvSpPr txBox="1"/>
          <p:nvPr/>
        </p:nvSpPr>
        <p:spPr bwMode="auto">
          <a:xfrm>
            <a:off x="4123057" y="3505996"/>
            <a:ext cx="251324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spcBef>
                <a:spcPts val="0"/>
              </a:spcBef>
              <a:buFontTx/>
              <a:buNone/>
            </a:pPr>
            <a:r>
              <a:rPr lang="en-US" sz="800" dirty="0" smtClean="0">
                <a:solidFill>
                  <a:srgbClr val="FF0000"/>
                </a:solidFill>
              </a:rPr>
              <a:t>Evaluate:  Emergency Power, Back </a:t>
            </a:r>
            <a:r>
              <a:rPr lang="en-US" sz="800" dirty="0">
                <a:solidFill>
                  <a:srgbClr val="FF0000"/>
                </a:solidFill>
              </a:rPr>
              <a:t>up </a:t>
            </a:r>
            <a:r>
              <a:rPr lang="en-US" sz="800" dirty="0" smtClean="0">
                <a:solidFill>
                  <a:srgbClr val="FF0000"/>
                </a:solidFill>
              </a:rPr>
              <a:t>power, water generation, cargo comp. </a:t>
            </a:r>
            <a:r>
              <a:rPr lang="en-US" sz="800" dirty="0">
                <a:solidFill>
                  <a:srgbClr val="FF0000"/>
                </a:solidFill>
              </a:rPr>
              <a:t>fire </a:t>
            </a:r>
            <a:r>
              <a:rPr lang="en-US" sz="800" dirty="0" smtClean="0">
                <a:solidFill>
                  <a:srgbClr val="FF0000"/>
                </a:solidFill>
              </a:rPr>
              <a:t>suppression, heat </a:t>
            </a:r>
            <a:r>
              <a:rPr lang="en-US" sz="800" dirty="0">
                <a:solidFill>
                  <a:srgbClr val="FF0000"/>
                </a:solidFill>
              </a:rPr>
              <a:t>and </a:t>
            </a:r>
            <a:r>
              <a:rPr lang="en-US" sz="800" dirty="0" smtClean="0">
                <a:solidFill>
                  <a:srgbClr val="FF0000"/>
                </a:solidFill>
              </a:rPr>
              <a:t>power, anti-icing apps., fuel </a:t>
            </a:r>
            <a:r>
              <a:rPr lang="en-US" sz="800" dirty="0">
                <a:solidFill>
                  <a:srgbClr val="FF0000"/>
                </a:solidFill>
              </a:rPr>
              <a:t>tank </a:t>
            </a:r>
            <a:r>
              <a:rPr lang="en-US" sz="800" dirty="0" err="1" smtClean="0">
                <a:solidFill>
                  <a:srgbClr val="FF0000"/>
                </a:solidFill>
              </a:rPr>
              <a:t>inerting</a:t>
            </a:r>
            <a:r>
              <a:rPr lang="en-US" sz="800" dirty="0" smtClean="0">
                <a:solidFill>
                  <a:srgbClr val="FF0000"/>
                </a:solidFill>
              </a:rPr>
              <a:t>, primary </a:t>
            </a:r>
            <a:r>
              <a:rPr lang="en-US" sz="800" dirty="0">
                <a:solidFill>
                  <a:srgbClr val="FF0000"/>
                </a:solidFill>
              </a:rPr>
              <a:t>propulsion for light </a:t>
            </a:r>
            <a:r>
              <a:rPr lang="en-US" sz="800" dirty="0" smtClean="0">
                <a:solidFill>
                  <a:srgbClr val="FF0000"/>
                </a:solidFill>
              </a:rPr>
              <a:t>airplanes</a:t>
            </a:r>
            <a:endParaRPr lang="en-US" sz="800" dirty="0">
              <a:solidFill>
                <a:srgbClr val="FF0000"/>
              </a:solidFill>
            </a:endParaRPr>
          </a:p>
        </p:txBody>
      </p:sp>
      <p:sp>
        <p:nvSpPr>
          <p:cNvPr id="61" name="Rectangle 60"/>
          <p:cNvSpPr/>
          <p:nvPr/>
        </p:nvSpPr>
        <p:spPr bwMode="auto">
          <a:xfrm>
            <a:off x="1443635" y="3153590"/>
            <a:ext cx="1271857" cy="276999"/>
          </a:xfrm>
          <a:prstGeom prst="rect">
            <a:avLst/>
          </a:prstGeom>
          <a:solidFill>
            <a:srgbClr val="CCE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t>FY15</a:t>
            </a:r>
            <a:endParaRPr kumimoji="0" lang="en-US" sz="1200" b="0" i="0" u="none" strike="noStrike" cap="none" normalizeH="0" baseline="0" dirty="0" smtClean="0">
              <a:ln>
                <a:noFill/>
              </a:ln>
              <a:solidFill>
                <a:schemeClr val="tx1"/>
              </a:solidFill>
              <a:effectLst/>
            </a:endParaRPr>
          </a:p>
        </p:txBody>
      </p:sp>
      <p:sp>
        <p:nvSpPr>
          <p:cNvPr id="62" name="Rectangle 61"/>
          <p:cNvSpPr/>
          <p:nvPr/>
        </p:nvSpPr>
        <p:spPr bwMode="auto">
          <a:xfrm>
            <a:off x="2715480" y="3153636"/>
            <a:ext cx="1271857" cy="276999"/>
          </a:xfrm>
          <a:prstGeom prst="rect">
            <a:avLst/>
          </a:prstGeom>
          <a:solidFill>
            <a:srgbClr val="CCE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t>FY16</a:t>
            </a:r>
            <a:endParaRPr kumimoji="0" lang="en-US" sz="1200" b="0" i="0" u="none" strike="noStrike" cap="none" normalizeH="0" baseline="0" dirty="0" smtClean="0">
              <a:ln>
                <a:noFill/>
              </a:ln>
              <a:solidFill>
                <a:schemeClr val="tx1"/>
              </a:solidFill>
              <a:effectLst/>
            </a:endParaRPr>
          </a:p>
        </p:txBody>
      </p:sp>
      <p:sp>
        <p:nvSpPr>
          <p:cNvPr id="63" name="Rectangle 62"/>
          <p:cNvSpPr/>
          <p:nvPr/>
        </p:nvSpPr>
        <p:spPr bwMode="auto">
          <a:xfrm>
            <a:off x="3987325" y="3153682"/>
            <a:ext cx="1271857" cy="276999"/>
          </a:xfrm>
          <a:prstGeom prst="rect">
            <a:avLst/>
          </a:prstGeom>
          <a:solidFill>
            <a:srgbClr val="CCE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t>FY17</a:t>
            </a:r>
            <a:endParaRPr kumimoji="0" lang="en-US" sz="1200" b="0" i="0" u="none" strike="noStrike" cap="none" normalizeH="0" baseline="0" dirty="0" smtClean="0">
              <a:ln>
                <a:noFill/>
              </a:ln>
              <a:solidFill>
                <a:schemeClr val="tx1"/>
              </a:solidFill>
              <a:effectLst/>
            </a:endParaRPr>
          </a:p>
        </p:txBody>
      </p:sp>
      <p:sp>
        <p:nvSpPr>
          <p:cNvPr id="64" name="Rectangle 63"/>
          <p:cNvSpPr/>
          <p:nvPr/>
        </p:nvSpPr>
        <p:spPr bwMode="auto">
          <a:xfrm>
            <a:off x="5259170" y="3153682"/>
            <a:ext cx="1263581" cy="276999"/>
          </a:xfrm>
          <a:prstGeom prst="rect">
            <a:avLst/>
          </a:prstGeom>
          <a:solidFill>
            <a:srgbClr val="CCE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t>FY18</a:t>
            </a:r>
            <a:endParaRPr kumimoji="0" lang="en-US" sz="1200" b="0" i="0" u="none" strike="noStrike" cap="none" normalizeH="0" baseline="0" dirty="0" smtClean="0">
              <a:ln>
                <a:noFill/>
              </a:ln>
              <a:solidFill>
                <a:schemeClr val="tx1"/>
              </a:solidFill>
              <a:effectLst/>
            </a:endParaRPr>
          </a:p>
        </p:txBody>
      </p:sp>
      <p:sp>
        <p:nvSpPr>
          <p:cNvPr id="65" name="Rectangle 64"/>
          <p:cNvSpPr/>
          <p:nvPr/>
        </p:nvSpPr>
        <p:spPr bwMode="auto">
          <a:xfrm>
            <a:off x="8318295" y="3153589"/>
            <a:ext cx="548640" cy="276999"/>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t>FY23</a:t>
            </a:r>
            <a:endParaRPr kumimoji="0" lang="en-US" sz="1200" b="0" i="0" u="none" strike="noStrike" cap="none" normalizeH="0" baseline="0" dirty="0" smtClean="0">
              <a:ln>
                <a:noFill/>
              </a:ln>
              <a:solidFill>
                <a:schemeClr val="tx1"/>
              </a:solidFill>
              <a:effectLst/>
            </a:endParaRPr>
          </a:p>
        </p:txBody>
      </p:sp>
      <p:sp>
        <p:nvSpPr>
          <p:cNvPr id="72" name="Rectangle 71"/>
          <p:cNvSpPr/>
          <p:nvPr/>
        </p:nvSpPr>
        <p:spPr bwMode="auto">
          <a:xfrm>
            <a:off x="6522750" y="3153588"/>
            <a:ext cx="1080657" cy="276999"/>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t>FY19</a:t>
            </a:r>
            <a:endParaRPr kumimoji="0" lang="en-US" sz="1200" b="0" i="0" u="none" strike="noStrike" cap="none" normalizeH="0" baseline="0" dirty="0" smtClean="0">
              <a:ln>
                <a:noFill/>
              </a:ln>
              <a:solidFill>
                <a:schemeClr val="tx1"/>
              </a:solidFill>
              <a:effectLst/>
            </a:endParaRPr>
          </a:p>
        </p:txBody>
      </p:sp>
      <p:sp>
        <p:nvSpPr>
          <p:cNvPr id="4" name="Footer Placeholder 3"/>
          <p:cNvSpPr>
            <a:spLocks noGrp="1"/>
          </p:cNvSpPr>
          <p:nvPr>
            <p:ph type="ftr" sz="quarter" idx="11"/>
          </p:nvPr>
        </p:nvSpPr>
        <p:spPr/>
        <p:txBody>
          <a:bodyPr/>
          <a:lstStyle/>
          <a:p>
            <a:r>
              <a:rPr lang="en-US" smtClean="0"/>
              <a:t>FY17 Aviation Safety Portfolio - r0</a:t>
            </a:r>
            <a:endParaRPr lang="en-US" dirty="0"/>
          </a:p>
        </p:txBody>
      </p:sp>
      <p:sp>
        <p:nvSpPr>
          <p:cNvPr id="7" name="Slide Number Placeholder 6"/>
          <p:cNvSpPr>
            <a:spLocks noGrp="1"/>
          </p:cNvSpPr>
          <p:nvPr>
            <p:ph type="sldNum" sz="quarter" idx="12"/>
          </p:nvPr>
        </p:nvSpPr>
        <p:spPr/>
        <p:txBody>
          <a:bodyPr/>
          <a:lstStyle/>
          <a:p>
            <a:fld id="{78D3ABA1-EA94-43C0-B992-7CBCC31144F1}" type="slidenum">
              <a:rPr lang="en-US" smtClean="0"/>
              <a:pPr/>
              <a:t>5</a:t>
            </a:fld>
            <a:endParaRPr lang="en-US" dirty="0"/>
          </a:p>
        </p:txBody>
      </p:sp>
    </p:spTree>
    <p:extLst>
      <p:ext uri="{BB962C8B-B14F-4D97-AF65-F5344CB8AC3E}">
        <p14:creationId xmlns:p14="http://schemas.microsoft.com/office/powerpoint/2010/main" val="32732673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SAS Issue: Emerging – Certification of Advanced Materials &amp; Structural Technologies (A11.E Funded FY17 Requirements)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78D3ABA1-EA94-43C0-B992-7CBCC31144F1}" type="slidenum">
              <a:rPr lang="en-US" smtClean="0"/>
              <a:pPr/>
              <a:t>6</a:t>
            </a:fld>
            <a:endParaRPr lang="en-US" dirty="0"/>
          </a:p>
        </p:txBody>
      </p:sp>
      <p:sp>
        <p:nvSpPr>
          <p:cNvPr id="5" name="Footer Placeholder 4"/>
          <p:cNvSpPr>
            <a:spLocks noGrp="1"/>
          </p:cNvSpPr>
          <p:nvPr>
            <p:ph type="ftr" sz="quarter" idx="11"/>
          </p:nvPr>
        </p:nvSpPr>
        <p:spPr/>
        <p:txBody>
          <a:bodyPr/>
          <a:lstStyle/>
          <a:p>
            <a:r>
              <a:rPr lang="en-US" smtClean="0"/>
              <a:t>FY17 Aviation Safety Portfolio - r0</a:t>
            </a:r>
            <a:endParaRPr lang="en-US" dirty="0"/>
          </a:p>
        </p:txBody>
      </p:sp>
    </p:spTree>
    <p:extLst>
      <p:ext uri="{BB962C8B-B14F-4D97-AF65-F5344CB8AC3E}">
        <p14:creationId xmlns:p14="http://schemas.microsoft.com/office/powerpoint/2010/main" val="3710868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1363245" y="5724638"/>
            <a:ext cx="1271857" cy="276999"/>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t>FY15</a:t>
            </a:r>
            <a:endParaRPr kumimoji="0" lang="en-US" sz="1200" b="0" i="0" u="none" strike="noStrike" cap="none" normalizeH="0" baseline="0" dirty="0" smtClean="0">
              <a:ln>
                <a:noFill/>
              </a:ln>
              <a:solidFill>
                <a:schemeClr val="tx1"/>
              </a:solidFill>
              <a:effectLst/>
            </a:endParaRPr>
          </a:p>
        </p:txBody>
      </p:sp>
      <p:sp>
        <p:nvSpPr>
          <p:cNvPr id="9" name="Rectangle 8"/>
          <p:cNvSpPr/>
          <p:nvPr/>
        </p:nvSpPr>
        <p:spPr bwMode="auto">
          <a:xfrm>
            <a:off x="2635090" y="5724684"/>
            <a:ext cx="1271857" cy="276999"/>
          </a:xfrm>
          <a:prstGeom prst="rect">
            <a:avLst/>
          </a:prstGeom>
          <a:solidFill>
            <a:srgbClr val="CCE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t>FY16</a:t>
            </a:r>
            <a:endParaRPr kumimoji="0" lang="en-US" sz="1200" b="0" i="0" u="none" strike="noStrike" cap="none" normalizeH="0" baseline="0" dirty="0" smtClean="0">
              <a:ln>
                <a:noFill/>
              </a:ln>
              <a:solidFill>
                <a:schemeClr val="tx1"/>
              </a:solidFill>
              <a:effectLst/>
            </a:endParaRPr>
          </a:p>
        </p:txBody>
      </p:sp>
      <p:sp>
        <p:nvSpPr>
          <p:cNvPr id="10" name="Rectangle 9"/>
          <p:cNvSpPr/>
          <p:nvPr/>
        </p:nvSpPr>
        <p:spPr bwMode="auto">
          <a:xfrm>
            <a:off x="3906935" y="5724730"/>
            <a:ext cx="1271857" cy="276999"/>
          </a:xfrm>
          <a:prstGeom prst="rect">
            <a:avLst/>
          </a:prstGeom>
          <a:solidFill>
            <a:srgbClr val="CCE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t>FY17</a:t>
            </a:r>
            <a:endParaRPr kumimoji="0" lang="en-US" sz="1200" b="0" i="0" u="none" strike="noStrike" cap="none" normalizeH="0" baseline="0" dirty="0" smtClean="0">
              <a:ln>
                <a:noFill/>
              </a:ln>
              <a:solidFill>
                <a:schemeClr val="tx1"/>
              </a:solidFill>
              <a:effectLst/>
            </a:endParaRPr>
          </a:p>
        </p:txBody>
      </p:sp>
      <p:sp>
        <p:nvSpPr>
          <p:cNvPr id="11" name="Rectangle 10"/>
          <p:cNvSpPr/>
          <p:nvPr/>
        </p:nvSpPr>
        <p:spPr bwMode="auto">
          <a:xfrm>
            <a:off x="5178780" y="5724730"/>
            <a:ext cx="1263581" cy="276999"/>
          </a:xfrm>
          <a:prstGeom prst="rect">
            <a:avLst/>
          </a:prstGeom>
          <a:solidFill>
            <a:srgbClr val="CCE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t>FY18</a:t>
            </a:r>
            <a:endParaRPr kumimoji="0" lang="en-US" sz="1200" b="0" i="0" u="none" strike="noStrike" cap="none" normalizeH="0" baseline="0" dirty="0" smtClean="0">
              <a:ln>
                <a:noFill/>
              </a:ln>
              <a:solidFill>
                <a:schemeClr val="tx1"/>
              </a:solidFill>
              <a:effectLst/>
            </a:endParaRPr>
          </a:p>
        </p:txBody>
      </p:sp>
      <p:sp>
        <p:nvSpPr>
          <p:cNvPr id="21" name="Rectangle 20"/>
          <p:cNvSpPr/>
          <p:nvPr/>
        </p:nvSpPr>
        <p:spPr bwMode="auto">
          <a:xfrm>
            <a:off x="8237905" y="5724637"/>
            <a:ext cx="548640" cy="276999"/>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t>FY22</a:t>
            </a:r>
            <a:endParaRPr kumimoji="0" lang="en-US" sz="1200" b="0" i="0" u="none" strike="noStrike" cap="none" normalizeH="0" baseline="0" dirty="0" smtClean="0">
              <a:ln>
                <a:noFill/>
              </a:ln>
              <a:solidFill>
                <a:schemeClr val="tx1"/>
              </a:solidFill>
              <a:effectLst/>
            </a:endParaRPr>
          </a:p>
        </p:txBody>
      </p:sp>
      <p:sp>
        <p:nvSpPr>
          <p:cNvPr id="38" name="Flowchart: Merge 37"/>
          <p:cNvSpPr/>
          <p:nvPr/>
        </p:nvSpPr>
        <p:spPr bwMode="auto">
          <a:xfrm>
            <a:off x="8409751" y="3116845"/>
            <a:ext cx="199476" cy="203123"/>
          </a:xfrm>
          <a:prstGeom prst="flowChartMerg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39" name="Rectangle 38"/>
          <p:cNvSpPr/>
          <p:nvPr/>
        </p:nvSpPr>
        <p:spPr bwMode="auto">
          <a:xfrm>
            <a:off x="6442360" y="5724636"/>
            <a:ext cx="1080657" cy="276999"/>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t>FY19</a:t>
            </a:r>
            <a:endParaRPr kumimoji="0" lang="en-US" sz="1200" b="0" i="0" u="none" strike="noStrike" cap="none" normalizeH="0" baseline="0" dirty="0" smtClean="0">
              <a:ln>
                <a:noFill/>
              </a:ln>
              <a:solidFill>
                <a:schemeClr val="tx1"/>
              </a:solidFill>
              <a:effectLst/>
            </a:endParaRPr>
          </a:p>
        </p:txBody>
      </p:sp>
      <p:sp>
        <p:nvSpPr>
          <p:cNvPr id="42" name="Rectangle 41"/>
          <p:cNvSpPr/>
          <p:nvPr/>
        </p:nvSpPr>
        <p:spPr bwMode="auto">
          <a:xfrm>
            <a:off x="99752" y="1606464"/>
            <a:ext cx="8919557" cy="1737360"/>
          </a:xfrm>
          <a:prstGeom prst="rect">
            <a:avLst/>
          </a:prstGeom>
          <a:noFill/>
          <a:ln w="1905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44" name="Flowchart: Merge 43"/>
          <p:cNvSpPr/>
          <p:nvPr/>
        </p:nvSpPr>
        <p:spPr bwMode="auto">
          <a:xfrm>
            <a:off x="6882950" y="3131460"/>
            <a:ext cx="199476" cy="203123"/>
          </a:xfrm>
          <a:prstGeom prst="flowChartMerg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cxnSp>
        <p:nvCxnSpPr>
          <p:cNvPr id="48" name="Straight Arrow Connector 47"/>
          <p:cNvCxnSpPr>
            <a:endCxn id="38" idx="1"/>
          </p:cNvCxnSpPr>
          <p:nvPr/>
        </p:nvCxnSpPr>
        <p:spPr bwMode="auto">
          <a:xfrm>
            <a:off x="7038674" y="3218406"/>
            <a:ext cx="1420946" cy="1"/>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Rectangle 44"/>
          <p:cNvSpPr/>
          <p:nvPr/>
        </p:nvSpPr>
        <p:spPr bwMode="auto">
          <a:xfrm>
            <a:off x="174565" y="4223085"/>
            <a:ext cx="1330040" cy="1015663"/>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a:buNone/>
            </a:pPr>
            <a:r>
              <a:rPr lang="en-US" sz="1200" dirty="0" smtClean="0"/>
              <a:t>A11E.SIM.3 Emerging Technology – Active Flutter Suppression</a:t>
            </a:r>
            <a:endParaRPr kumimoji="0" lang="en-US" sz="1200" b="0" i="0" u="none" strike="noStrike" cap="none" normalizeH="0" baseline="0" dirty="0" smtClean="0">
              <a:ln>
                <a:noFill/>
              </a:ln>
              <a:solidFill>
                <a:schemeClr val="tx1"/>
              </a:solidFill>
              <a:effectLst/>
              <a:latin typeface="Arial" charset="0"/>
            </a:endParaRPr>
          </a:p>
        </p:txBody>
      </p:sp>
      <p:sp>
        <p:nvSpPr>
          <p:cNvPr id="53" name="TextBox 52"/>
          <p:cNvSpPr txBox="1"/>
          <p:nvPr/>
        </p:nvSpPr>
        <p:spPr bwMode="auto">
          <a:xfrm>
            <a:off x="8046207" y="5083559"/>
            <a:ext cx="93203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800" dirty="0" err="1" smtClean="0">
                <a:solidFill>
                  <a:srgbClr val="0070C0"/>
                </a:solidFill>
              </a:rPr>
              <a:t>Regs</a:t>
            </a:r>
            <a:r>
              <a:rPr lang="en-US" sz="800" dirty="0" smtClean="0">
                <a:solidFill>
                  <a:srgbClr val="0070C0"/>
                </a:solidFill>
              </a:rPr>
              <a:t>/ Policy/ Guidance</a:t>
            </a:r>
            <a:endParaRPr lang="en-US" sz="800" dirty="0">
              <a:solidFill>
                <a:srgbClr val="0070C0"/>
              </a:solidFill>
            </a:endParaRPr>
          </a:p>
        </p:txBody>
      </p:sp>
      <p:sp>
        <p:nvSpPr>
          <p:cNvPr id="55" name="Flowchart: Merge 54"/>
          <p:cNvSpPr/>
          <p:nvPr/>
        </p:nvSpPr>
        <p:spPr bwMode="auto">
          <a:xfrm>
            <a:off x="8240808" y="5378691"/>
            <a:ext cx="199476" cy="203123"/>
          </a:xfrm>
          <a:prstGeom prst="flowChartMerg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56" name="Rectangle 55"/>
          <p:cNvSpPr/>
          <p:nvPr/>
        </p:nvSpPr>
        <p:spPr bwMode="auto">
          <a:xfrm>
            <a:off x="102029" y="4058199"/>
            <a:ext cx="8922662" cy="1609655"/>
          </a:xfrm>
          <a:prstGeom prst="rect">
            <a:avLst/>
          </a:prstGeom>
          <a:noFill/>
          <a:ln w="1905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60" name="Flowchart: Merge 59"/>
          <p:cNvSpPr/>
          <p:nvPr/>
        </p:nvSpPr>
        <p:spPr bwMode="auto">
          <a:xfrm>
            <a:off x="3741882" y="5340859"/>
            <a:ext cx="199476" cy="203123"/>
          </a:xfrm>
          <a:prstGeom prst="flowChartMerg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66" name="TextBox 65"/>
          <p:cNvSpPr txBox="1"/>
          <p:nvPr/>
        </p:nvSpPr>
        <p:spPr bwMode="auto">
          <a:xfrm>
            <a:off x="3797116" y="4357876"/>
            <a:ext cx="146652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800" dirty="0" smtClean="0">
                <a:solidFill>
                  <a:srgbClr val="FF0000"/>
                </a:solidFill>
              </a:rPr>
              <a:t>Establish Test Plan</a:t>
            </a:r>
            <a:endParaRPr lang="en-US" sz="800" dirty="0">
              <a:solidFill>
                <a:srgbClr val="FF0000"/>
              </a:solidFill>
            </a:endParaRPr>
          </a:p>
        </p:txBody>
      </p:sp>
      <p:sp>
        <p:nvSpPr>
          <p:cNvPr id="67" name="Flowchart: Merge 66"/>
          <p:cNvSpPr/>
          <p:nvPr/>
        </p:nvSpPr>
        <p:spPr bwMode="auto">
          <a:xfrm>
            <a:off x="2535352" y="5428030"/>
            <a:ext cx="199476" cy="203123"/>
          </a:xfrm>
          <a:prstGeom prst="flowChartMerg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70" name="TextBox 69"/>
          <p:cNvSpPr txBox="1"/>
          <p:nvPr/>
        </p:nvSpPr>
        <p:spPr bwMode="auto">
          <a:xfrm>
            <a:off x="1523377" y="4465598"/>
            <a:ext cx="202168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800" dirty="0" smtClean="0">
                <a:solidFill>
                  <a:srgbClr val="FF0000"/>
                </a:solidFill>
              </a:rPr>
              <a:t>Develop Research </a:t>
            </a:r>
            <a:r>
              <a:rPr lang="en-US" sz="800" dirty="0">
                <a:solidFill>
                  <a:srgbClr val="FF0000"/>
                </a:solidFill>
              </a:rPr>
              <a:t>Plan: </a:t>
            </a:r>
            <a:r>
              <a:rPr lang="en-US" sz="800" dirty="0" smtClean="0">
                <a:solidFill>
                  <a:srgbClr val="FF0000"/>
                </a:solidFill>
              </a:rPr>
              <a:t>analysis </a:t>
            </a:r>
            <a:r>
              <a:rPr lang="en-US" sz="800" dirty="0">
                <a:solidFill>
                  <a:srgbClr val="FF0000"/>
                </a:solidFill>
              </a:rPr>
              <a:t>and test of an </a:t>
            </a:r>
            <a:r>
              <a:rPr lang="en-US" sz="800" dirty="0" err="1">
                <a:solidFill>
                  <a:srgbClr val="FF0000"/>
                </a:solidFill>
              </a:rPr>
              <a:t>aeroelastic</a:t>
            </a:r>
            <a:r>
              <a:rPr lang="en-US" sz="800" dirty="0">
                <a:solidFill>
                  <a:srgbClr val="FF0000"/>
                </a:solidFill>
              </a:rPr>
              <a:t> (flutter) </a:t>
            </a:r>
            <a:r>
              <a:rPr lang="en-US" sz="800" dirty="0" smtClean="0">
                <a:solidFill>
                  <a:srgbClr val="FF0000"/>
                </a:solidFill>
              </a:rPr>
              <a:t>model </a:t>
            </a:r>
            <a:r>
              <a:rPr lang="en-US" sz="800" dirty="0">
                <a:solidFill>
                  <a:srgbClr val="FF0000"/>
                </a:solidFill>
              </a:rPr>
              <a:t>with an AFS system installed.  </a:t>
            </a:r>
            <a:r>
              <a:rPr lang="en-US" sz="800" dirty="0" smtClean="0">
                <a:solidFill>
                  <a:srgbClr val="FF0000"/>
                </a:solidFill>
              </a:rPr>
              <a:t>Includes </a:t>
            </a:r>
            <a:r>
              <a:rPr lang="en-US" sz="800" dirty="0">
                <a:solidFill>
                  <a:srgbClr val="FF0000"/>
                </a:solidFill>
              </a:rPr>
              <a:t>pre-test analysis predictions, model design and fabrication,  validation test conduct, post-test analysis correlation, and analytical methodology improvements</a:t>
            </a:r>
          </a:p>
        </p:txBody>
      </p:sp>
      <p:sp>
        <p:nvSpPr>
          <p:cNvPr id="52" name="TextBox 51"/>
          <p:cNvSpPr txBox="1"/>
          <p:nvPr/>
        </p:nvSpPr>
        <p:spPr bwMode="auto">
          <a:xfrm>
            <a:off x="7537192" y="2803266"/>
            <a:ext cx="148528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800" dirty="0" smtClean="0">
                <a:solidFill>
                  <a:srgbClr val="0070C0"/>
                </a:solidFill>
              </a:rPr>
              <a:t>Guidance/</a:t>
            </a:r>
            <a:r>
              <a:rPr lang="en-US" sz="800" dirty="0" err="1" smtClean="0">
                <a:solidFill>
                  <a:srgbClr val="0070C0"/>
                </a:solidFill>
              </a:rPr>
              <a:t>regs</a:t>
            </a:r>
            <a:r>
              <a:rPr lang="en-US" sz="800" dirty="0" smtClean="0">
                <a:solidFill>
                  <a:srgbClr val="0070C0"/>
                </a:solidFill>
              </a:rPr>
              <a:t> on tear down inspections</a:t>
            </a:r>
            <a:endParaRPr lang="en-US" sz="800" dirty="0">
              <a:solidFill>
                <a:srgbClr val="0070C0"/>
              </a:solidFill>
            </a:endParaRPr>
          </a:p>
        </p:txBody>
      </p:sp>
      <p:sp>
        <p:nvSpPr>
          <p:cNvPr id="61" name="Title 1"/>
          <p:cNvSpPr>
            <a:spLocks noGrp="1"/>
          </p:cNvSpPr>
          <p:nvPr>
            <p:ph type="title"/>
          </p:nvPr>
        </p:nvSpPr>
        <p:spPr>
          <a:xfrm>
            <a:off x="428625" y="176530"/>
            <a:ext cx="8472488" cy="609600"/>
          </a:xfrm>
        </p:spPr>
        <p:txBody>
          <a:bodyPr/>
          <a:lstStyle/>
          <a:p>
            <a:r>
              <a:rPr lang="en-US" sz="1800" dirty="0" smtClean="0"/>
              <a:t>SAS Issue: Emerging – Certification of Advanced Materials &amp; Structural Technologies (A11.E Funded FY17 Requirements)</a:t>
            </a:r>
            <a:endParaRPr lang="en-US" sz="1800" dirty="0"/>
          </a:p>
        </p:txBody>
      </p:sp>
      <p:sp>
        <p:nvSpPr>
          <p:cNvPr id="62" name="Content Placeholder 2"/>
          <p:cNvSpPr>
            <a:spLocks noGrp="1"/>
          </p:cNvSpPr>
          <p:nvPr>
            <p:ph idx="1"/>
          </p:nvPr>
        </p:nvSpPr>
        <p:spPr>
          <a:xfrm>
            <a:off x="132154" y="822868"/>
            <a:ext cx="8854751" cy="1515015"/>
          </a:xfrm>
        </p:spPr>
        <p:txBody>
          <a:bodyPr/>
          <a:lstStyle/>
          <a:p>
            <a:r>
              <a:rPr lang="en-US" sz="1400" dirty="0" smtClean="0"/>
              <a:t>Make performance-based certification decisions and evolve processes and inspection techniques to support regulations, standards, guidance material, and training that maintain safety</a:t>
            </a:r>
          </a:p>
          <a:p>
            <a:r>
              <a:rPr lang="en-US" sz="1400" dirty="0" smtClean="0"/>
              <a:t>Streamline certification process by application of computational material methods</a:t>
            </a:r>
            <a:endParaRPr lang="en-US" sz="1400" dirty="0"/>
          </a:p>
        </p:txBody>
      </p:sp>
      <p:sp>
        <p:nvSpPr>
          <p:cNvPr id="64" name="TextBox 63"/>
          <p:cNvSpPr txBox="1"/>
          <p:nvPr/>
        </p:nvSpPr>
        <p:spPr bwMode="auto">
          <a:xfrm>
            <a:off x="4845561" y="2244311"/>
            <a:ext cx="13986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800" dirty="0" smtClean="0">
                <a:solidFill>
                  <a:srgbClr val="FF0000"/>
                </a:solidFill>
              </a:rPr>
              <a:t>Conduct initial visual and NDI inspections of repairs and surrounding structure</a:t>
            </a:r>
            <a:endParaRPr lang="en-US" sz="800" dirty="0">
              <a:solidFill>
                <a:srgbClr val="FF0000"/>
              </a:solidFill>
            </a:endParaRPr>
          </a:p>
        </p:txBody>
      </p:sp>
      <p:sp>
        <p:nvSpPr>
          <p:cNvPr id="72" name="TextBox 71"/>
          <p:cNvSpPr txBox="1"/>
          <p:nvPr/>
        </p:nvSpPr>
        <p:spPr bwMode="auto">
          <a:xfrm>
            <a:off x="4235391" y="2879852"/>
            <a:ext cx="21986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800" dirty="0" smtClean="0">
                <a:solidFill>
                  <a:srgbClr val="FF0000"/>
                </a:solidFill>
              </a:rPr>
              <a:t>Perform Tear down inspection of repairs and surrounding structure </a:t>
            </a:r>
            <a:endParaRPr lang="en-US" sz="800" dirty="0">
              <a:solidFill>
                <a:srgbClr val="FF0000"/>
              </a:solidFill>
            </a:endParaRPr>
          </a:p>
        </p:txBody>
      </p:sp>
      <p:sp>
        <p:nvSpPr>
          <p:cNvPr id="74" name="Rectangle 73"/>
          <p:cNvSpPr/>
          <p:nvPr/>
        </p:nvSpPr>
        <p:spPr bwMode="auto">
          <a:xfrm>
            <a:off x="174565" y="1763972"/>
            <a:ext cx="1330040" cy="830997"/>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a:buNone/>
            </a:pPr>
            <a:r>
              <a:rPr lang="en-US" sz="1200" dirty="0" smtClean="0"/>
              <a:t>A11E.MI.1 Inspection and Tear Down of Bonded Repairs</a:t>
            </a:r>
            <a:endParaRPr kumimoji="0" lang="en-US" sz="1200" b="0" i="0" u="none" strike="noStrike" cap="none" normalizeH="0" baseline="0" dirty="0" smtClean="0">
              <a:ln>
                <a:noFill/>
              </a:ln>
              <a:solidFill>
                <a:schemeClr val="tx1"/>
              </a:solidFill>
              <a:effectLst/>
              <a:latin typeface="Arial" charset="0"/>
            </a:endParaRPr>
          </a:p>
        </p:txBody>
      </p:sp>
      <p:sp>
        <p:nvSpPr>
          <p:cNvPr id="46" name="Flowchart: Merge 45"/>
          <p:cNvSpPr/>
          <p:nvPr/>
        </p:nvSpPr>
        <p:spPr bwMode="auto">
          <a:xfrm>
            <a:off x="5114035" y="5390163"/>
            <a:ext cx="199476" cy="203123"/>
          </a:xfrm>
          <a:prstGeom prst="flowChartMerg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47" name="TextBox 46"/>
          <p:cNvSpPr txBox="1"/>
          <p:nvPr/>
        </p:nvSpPr>
        <p:spPr bwMode="auto">
          <a:xfrm>
            <a:off x="4813334" y="4977044"/>
            <a:ext cx="12813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defPPr>
              <a:defRPr lang="en-US"/>
            </a:defPPr>
            <a:lvl1pPr>
              <a:buFontTx/>
              <a:buNone/>
              <a:defRPr sz="800">
                <a:solidFill>
                  <a:srgbClr val="0070C0"/>
                </a:solidFill>
              </a:defRPr>
            </a:lvl1pPr>
          </a:lstStyle>
          <a:p>
            <a:r>
              <a:rPr lang="en-US" dirty="0"/>
              <a:t>ID special conditions, determine </a:t>
            </a:r>
            <a:r>
              <a:rPr lang="en-US" dirty="0" err="1"/>
              <a:t>regs</a:t>
            </a:r>
            <a:r>
              <a:rPr lang="en-US" dirty="0"/>
              <a:t>/ guidance needed</a:t>
            </a:r>
          </a:p>
        </p:txBody>
      </p:sp>
      <p:sp>
        <p:nvSpPr>
          <p:cNvPr id="54" name="TextBox 53"/>
          <p:cNvSpPr txBox="1"/>
          <p:nvPr/>
        </p:nvSpPr>
        <p:spPr bwMode="auto">
          <a:xfrm>
            <a:off x="5904497" y="2686988"/>
            <a:ext cx="14852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r">
              <a:buFontTx/>
              <a:buNone/>
            </a:pPr>
            <a:r>
              <a:rPr lang="en-US" sz="800" dirty="0" smtClean="0">
                <a:solidFill>
                  <a:srgbClr val="0070C0"/>
                </a:solidFill>
              </a:rPr>
              <a:t>Begin revising guidance/ </a:t>
            </a:r>
            <a:r>
              <a:rPr lang="en-US" sz="800" dirty="0" err="1" smtClean="0">
                <a:solidFill>
                  <a:srgbClr val="0070C0"/>
                </a:solidFill>
              </a:rPr>
              <a:t>regs</a:t>
            </a:r>
            <a:r>
              <a:rPr lang="en-US" sz="800" dirty="0" smtClean="0">
                <a:solidFill>
                  <a:srgbClr val="0070C0"/>
                </a:solidFill>
              </a:rPr>
              <a:t> on tear down inspections</a:t>
            </a:r>
            <a:endParaRPr lang="en-US" sz="800" dirty="0">
              <a:solidFill>
                <a:srgbClr val="0070C0"/>
              </a:solidFill>
            </a:endParaRPr>
          </a:p>
        </p:txBody>
      </p:sp>
      <p:sp>
        <p:nvSpPr>
          <p:cNvPr id="65" name="TextBox 64"/>
          <p:cNvSpPr txBox="1"/>
          <p:nvPr/>
        </p:nvSpPr>
        <p:spPr bwMode="auto">
          <a:xfrm>
            <a:off x="3968181" y="1675401"/>
            <a:ext cx="157672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800" dirty="0" smtClean="0">
                <a:solidFill>
                  <a:srgbClr val="FF0000"/>
                </a:solidFill>
              </a:rPr>
              <a:t>Obtain representative sample of documented field repairs</a:t>
            </a:r>
            <a:endParaRPr lang="en-US" sz="800" dirty="0">
              <a:solidFill>
                <a:srgbClr val="FF0000"/>
              </a:solidFill>
            </a:endParaRPr>
          </a:p>
        </p:txBody>
      </p:sp>
      <p:cxnSp>
        <p:nvCxnSpPr>
          <p:cNvPr id="3" name="Straight Arrow Connector 2"/>
          <p:cNvCxnSpPr>
            <a:stCxn id="46" idx="3"/>
            <a:endCxn id="55" idx="1"/>
          </p:cNvCxnSpPr>
          <p:nvPr/>
        </p:nvCxnSpPr>
        <p:spPr bwMode="auto">
          <a:xfrm flipV="1">
            <a:off x="5263642" y="5480253"/>
            <a:ext cx="3027035" cy="11472"/>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Arrow Connector 5"/>
          <p:cNvCxnSpPr/>
          <p:nvPr/>
        </p:nvCxnSpPr>
        <p:spPr bwMode="auto">
          <a:xfrm>
            <a:off x="5626359" y="4734508"/>
            <a:ext cx="914400" cy="914400"/>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Flowchart: Merge 39"/>
          <p:cNvSpPr/>
          <p:nvPr/>
        </p:nvSpPr>
        <p:spPr bwMode="auto">
          <a:xfrm>
            <a:off x="4454142" y="4548826"/>
            <a:ext cx="199476" cy="203123"/>
          </a:xfrm>
          <a:prstGeom prst="flowChartMerg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41" name="TextBox 40"/>
          <p:cNvSpPr txBox="1"/>
          <p:nvPr/>
        </p:nvSpPr>
        <p:spPr bwMode="auto">
          <a:xfrm>
            <a:off x="3685940" y="4905629"/>
            <a:ext cx="10989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800" dirty="0" smtClean="0">
                <a:solidFill>
                  <a:srgbClr val="FF0000"/>
                </a:solidFill>
              </a:rPr>
              <a:t>Initiate </a:t>
            </a:r>
            <a:r>
              <a:rPr lang="en-US" sz="800" dirty="0" err="1" smtClean="0">
                <a:solidFill>
                  <a:srgbClr val="FF0000"/>
                </a:solidFill>
              </a:rPr>
              <a:t>Aeroelastic</a:t>
            </a:r>
            <a:r>
              <a:rPr lang="en-US" sz="800" dirty="0" smtClean="0">
                <a:solidFill>
                  <a:srgbClr val="FF0000"/>
                </a:solidFill>
              </a:rPr>
              <a:t> flutter model  Development</a:t>
            </a:r>
            <a:endParaRPr lang="en-US" sz="800" dirty="0">
              <a:solidFill>
                <a:srgbClr val="FF0000"/>
              </a:solidFill>
            </a:endParaRPr>
          </a:p>
        </p:txBody>
      </p:sp>
      <p:sp>
        <p:nvSpPr>
          <p:cNvPr id="43" name="Flowchart: Merge 42"/>
          <p:cNvSpPr/>
          <p:nvPr/>
        </p:nvSpPr>
        <p:spPr bwMode="auto">
          <a:xfrm>
            <a:off x="7284539" y="4561261"/>
            <a:ext cx="199476" cy="203123"/>
          </a:xfrm>
          <a:prstGeom prst="flowChartMerg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49" name="TextBox 48"/>
          <p:cNvSpPr txBox="1"/>
          <p:nvPr/>
        </p:nvSpPr>
        <p:spPr bwMode="auto">
          <a:xfrm>
            <a:off x="6870119" y="4239677"/>
            <a:ext cx="146652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800" dirty="0" smtClean="0">
                <a:solidFill>
                  <a:srgbClr val="FF0000"/>
                </a:solidFill>
              </a:rPr>
              <a:t>Summarize Results and Submit Data</a:t>
            </a:r>
            <a:endParaRPr lang="en-US" sz="800" dirty="0">
              <a:solidFill>
                <a:srgbClr val="FF0000"/>
              </a:solidFill>
            </a:endParaRPr>
          </a:p>
        </p:txBody>
      </p:sp>
      <p:sp>
        <p:nvSpPr>
          <p:cNvPr id="36" name="Flowchart: Merge 35"/>
          <p:cNvSpPr/>
          <p:nvPr/>
        </p:nvSpPr>
        <p:spPr bwMode="auto">
          <a:xfrm>
            <a:off x="4508253" y="2029528"/>
            <a:ext cx="199476" cy="203123"/>
          </a:xfrm>
          <a:prstGeom prst="flowChartMerg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2" name="TextBox 1"/>
          <p:cNvSpPr txBox="1"/>
          <p:nvPr/>
        </p:nvSpPr>
        <p:spPr bwMode="auto">
          <a:xfrm>
            <a:off x="4468981" y="1979427"/>
            <a:ext cx="27122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r>
              <a:rPr lang="en-US" sz="1050" b="1" dirty="0" smtClean="0"/>
              <a:t>?</a:t>
            </a:r>
            <a:endParaRPr lang="en-US" sz="1050" b="1" dirty="0"/>
          </a:p>
        </p:txBody>
      </p:sp>
      <p:sp>
        <p:nvSpPr>
          <p:cNvPr id="50" name="Flowchart: Merge 49"/>
          <p:cNvSpPr/>
          <p:nvPr/>
        </p:nvSpPr>
        <p:spPr bwMode="auto">
          <a:xfrm>
            <a:off x="5277121" y="2722933"/>
            <a:ext cx="199476" cy="203123"/>
          </a:xfrm>
          <a:prstGeom prst="flowChartMerg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51" name="TextBox 50"/>
          <p:cNvSpPr txBox="1"/>
          <p:nvPr/>
        </p:nvSpPr>
        <p:spPr bwMode="auto">
          <a:xfrm>
            <a:off x="5237849" y="2672832"/>
            <a:ext cx="27122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r>
              <a:rPr lang="en-US" sz="1050" b="1" dirty="0" smtClean="0"/>
              <a:t>?</a:t>
            </a:r>
            <a:endParaRPr lang="en-US" sz="1050" b="1" dirty="0"/>
          </a:p>
        </p:txBody>
      </p:sp>
      <p:sp>
        <p:nvSpPr>
          <p:cNvPr id="57" name="Flowchart: Merge 56"/>
          <p:cNvSpPr/>
          <p:nvPr/>
        </p:nvSpPr>
        <p:spPr bwMode="auto">
          <a:xfrm>
            <a:off x="5544902" y="3074611"/>
            <a:ext cx="199476" cy="203123"/>
          </a:xfrm>
          <a:prstGeom prst="flowChartMerg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58" name="TextBox 57"/>
          <p:cNvSpPr txBox="1"/>
          <p:nvPr/>
        </p:nvSpPr>
        <p:spPr bwMode="auto">
          <a:xfrm>
            <a:off x="5505630" y="3024510"/>
            <a:ext cx="27122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r>
              <a:rPr lang="en-US" sz="1050" b="1" dirty="0" smtClean="0"/>
              <a:t>?</a:t>
            </a:r>
            <a:endParaRPr lang="en-US" sz="1050" b="1" dirty="0"/>
          </a:p>
        </p:txBody>
      </p:sp>
      <p:sp>
        <p:nvSpPr>
          <p:cNvPr id="59" name="Rectangle 58"/>
          <p:cNvSpPr/>
          <p:nvPr/>
        </p:nvSpPr>
        <p:spPr bwMode="auto">
          <a:xfrm>
            <a:off x="1363245" y="3495788"/>
            <a:ext cx="1271857" cy="276999"/>
          </a:xfrm>
          <a:prstGeom prst="rect">
            <a:avLst/>
          </a:prstGeom>
          <a:solidFill>
            <a:srgbClr val="CCE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t>FY15</a:t>
            </a:r>
            <a:endParaRPr kumimoji="0" lang="en-US" sz="1200" b="0" i="0" u="none" strike="noStrike" cap="none" normalizeH="0" baseline="0" dirty="0" smtClean="0">
              <a:ln>
                <a:noFill/>
              </a:ln>
              <a:solidFill>
                <a:schemeClr val="tx1"/>
              </a:solidFill>
              <a:effectLst/>
            </a:endParaRPr>
          </a:p>
        </p:txBody>
      </p:sp>
      <p:sp>
        <p:nvSpPr>
          <p:cNvPr id="63" name="Rectangle 62"/>
          <p:cNvSpPr/>
          <p:nvPr/>
        </p:nvSpPr>
        <p:spPr bwMode="auto">
          <a:xfrm>
            <a:off x="2635090" y="3495834"/>
            <a:ext cx="1271857" cy="276999"/>
          </a:xfrm>
          <a:prstGeom prst="rect">
            <a:avLst/>
          </a:prstGeom>
          <a:solidFill>
            <a:srgbClr val="CCE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t>FY16</a:t>
            </a:r>
            <a:endParaRPr kumimoji="0" lang="en-US" sz="1200" b="0" i="0" u="none" strike="noStrike" cap="none" normalizeH="0" baseline="0" dirty="0" smtClean="0">
              <a:ln>
                <a:noFill/>
              </a:ln>
              <a:solidFill>
                <a:schemeClr val="tx1"/>
              </a:solidFill>
              <a:effectLst/>
            </a:endParaRPr>
          </a:p>
        </p:txBody>
      </p:sp>
      <p:sp>
        <p:nvSpPr>
          <p:cNvPr id="68" name="Rectangle 67"/>
          <p:cNvSpPr/>
          <p:nvPr/>
        </p:nvSpPr>
        <p:spPr bwMode="auto">
          <a:xfrm>
            <a:off x="3906935" y="3495880"/>
            <a:ext cx="1271857" cy="276999"/>
          </a:xfrm>
          <a:prstGeom prst="rect">
            <a:avLst/>
          </a:prstGeom>
          <a:solidFill>
            <a:srgbClr val="CCE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t>FY17</a:t>
            </a:r>
            <a:endParaRPr kumimoji="0" lang="en-US" sz="1200" b="0" i="0" u="none" strike="noStrike" cap="none" normalizeH="0" baseline="0" dirty="0" smtClean="0">
              <a:ln>
                <a:noFill/>
              </a:ln>
              <a:solidFill>
                <a:schemeClr val="tx1"/>
              </a:solidFill>
              <a:effectLst/>
            </a:endParaRPr>
          </a:p>
        </p:txBody>
      </p:sp>
      <p:sp>
        <p:nvSpPr>
          <p:cNvPr id="69" name="Rectangle 68"/>
          <p:cNvSpPr/>
          <p:nvPr/>
        </p:nvSpPr>
        <p:spPr bwMode="auto">
          <a:xfrm>
            <a:off x="5178780" y="3495880"/>
            <a:ext cx="1263581" cy="276999"/>
          </a:xfrm>
          <a:prstGeom prst="rect">
            <a:avLst/>
          </a:prstGeom>
          <a:solidFill>
            <a:srgbClr val="CCE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t>FY18</a:t>
            </a:r>
            <a:endParaRPr kumimoji="0" lang="en-US" sz="1200" b="0" i="0" u="none" strike="noStrike" cap="none" normalizeH="0" baseline="0" dirty="0" smtClean="0">
              <a:ln>
                <a:noFill/>
              </a:ln>
              <a:solidFill>
                <a:schemeClr val="tx1"/>
              </a:solidFill>
              <a:effectLst/>
            </a:endParaRPr>
          </a:p>
        </p:txBody>
      </p:sp>
      <p:sp>
        <p:nvSpPr>
          <p:cNvPr id="73" name="Rectangle 72"/>
          <p:cNvSpPr/>
          <p:nvPr/>
        </p:nvSpPr>
        <p:spPr bwMode="auto">
          <a:xfrm>
            <a:off x="6442360" y="3495786"/>
            <a:ext cx="1080657" cy="276999"/>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t>FY19</a:t>
            </a:r>
            <a:endParaRPr kumimoji="0" lang="en-US" sz="1200" b="0" i="0" u="none" strike="noStrike" cap="none" normalizeH="0" baseline="0" dirty="0" smtClean="0">
              <a:ln>
                <a:noFill/>
              </a:ln>
              <a:solidFill>
                <a:schemeClr val="tx1"/>
              </a:solidFill>
              <a:effectLst/>
            </a:endParaRPr>
          </a:p>
        </p:txBody>
      </p:sp>
      <p:sp>
        <p:nvSpPr>
          <p:cNvPr id="75" name="Rectangle 74"/>
          <p:cNvSpPr/>
          <p:nvPr/>
        </p:nvSpPr>
        <p:spPr bwMode="auto">
          <a:xfrm>
            <a:off x="7537192" y="3495785"/>
            <a:ext cx="1080657" cy="276999"/>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t>FY20</a:t>
            </a:r>
            <a:endParaRPr kumimoji="0" lang="en-US" sz="1200" b="0" i="0" u="none" strike="noStrike" cap="none" normalizeH="0" baseline="0" dirty="0" smtClean="0">
              <a:ln>
                <a:noFill/>
              </a:ln>
              <a:solidFill>
                <a:schemeClr val="tx1"/>
              </a:solidFill>
              <a:effectLst/>
            </a:endParaRPr>
          </a:p>
        </p:txBody>
      </p:sp>
      <p:sp>
        <p:nvSpPr>
          <p:cNvPr id="4" name="Footer Placeholder 3"/>
          <p:cNvSpPr>
            <a:spLocks noGrp="1"/>
          </p:cNvSpPr>
          <p:nvPr>
            <p:ph type="ftr" sz="quarter" idx="11"/>
          </p:nvPr>
        </p:nvSpPr>
        <p:spPr/>
        <p:txBody>
          <a:bodyPr/>
          <a:lstStyle/>
          <a:p>
            <a:r>
              <a:rPr lang="en-US" smtClean="0"/>
              <a:t>FY17 Aviation Safety Portfolio - r0</a:t>
            </a:r>
            <a:endParaRPr lang="en-US" dirty="0"/>
          </a:p>
        </p:txBody>
      </p:sp>
      <p:sp>
        <p:nvSpPr>
          <p:cNvPr id="5" name="Slide Number Placeholder 4"/>
          <p:cNvSpPr>
            <a:spLocks noGrp="1"/>
          </p:cNvSpPr>
          <p:nvPr>
            <p:ph type="sldNum" sz="quarter" idx="12"/>
          </p:nvPr>
        </p:nvSpPr>
        <p:spPr/>
        <p:txBody>
          <a:bodyPr/>
          <a:lstStyle/>
          <a:p>
            <a:fld id="{78D3ABA1-EA94-43C0-B992-7CBCC31144F1}" type="slidenum">
              <a:rPr lang="en-US" smtClean="0"/>
              <a:pPr/>
              <a:t>7</a:t>
            </a:fld>
            <a:endParaRPr lang="en-US" dirty="0"/>
          </a:p>
        </p:txBody>
      </p:sp>
    </p:spTree>
    <p:extLst>
      <p:ext uri="{BB962C8B-B14F-4D97-AF65-F5344CB8AC3E}">
        <p14:creationId xmlns:p14="http://schemas.microsoft.com/office/powerpoint/2010/main" val="23525042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478889" y="6248400"/>
            <a:ext cx="1077276" cy="457200"/>
          </a:xfrm>
          <a:prstGeom prst="rect">
            <a:avLst/>
          </a:prstGeom>
        </p:spPr>
        <p:txBody>
          <a:bodyPr/>
          <a:lstStyle/>
          <a:p>
            <a:fld id="{74438B1A-AF1B-4C8B-993E-1BADE62A2451}" type="slidenum">
              <a:rPr lang="en-US" smtClean="0"/>
              <a:pPr/>
              <a:t>8</a:t>
            </a:fld>
            <a:endParaRPr lang="en-US" dirty="0"/>
          </a:p>
        </p:txBody>
      </p:sp>
      <p:sp>
        <p:nvSpPr>
          <p:cNvPr id="5" name="Flowchart: Merge 4"/>
          <p:cNvSpPr/>
          <p:nvPr/>
        </p:nvSpPr>
        <p:spPr bwMode="auto">
          <a:xfrm>
            <a:off x="5083472" y="3116845"/>
            <a:ext cx="199476" cy="203123"/>
          </a:xfrm>
          <a:prstGeom prst="flowChartMerg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99752" y="1606464"/>
            <a:ext cx="8919557" cy="1737360"/>
          </a:xfrm>
          <a:prstGeom prst="rect">
            <a:avLst/>
          </a:prstGeom>
          <a:noFill/>
          <a:ln w="1905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7" name="Flowchart: Merge 6"/>
          <p:cNvSpPr/>
          <p:nvPr/>
        </p:nvSpPr>
        <p:spPr bwMode="auto">
          <a:xfrm>
            <a:off x="3807197" y="3131460"/>
            <a:ext cx="199476" cy="203123"/>
          </a:xfrm>
          <a:prstGeom prst="flowChartMerg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cxnSp>
        <p:nvCxnSpPr>
          <p:cNvPr id="8" name="Straight Arrow Connector 7"/>
          <p:cNvCxnSpPr>
            <a:stCxn id="7" idx="3"/>
          </p:cNvCxnSpPr>
          <p:nvPr/>
        </p:nvCxnSpPr>
        <p:spPr bwMode="auto">
          <a:xfrm flipV="1">
            <a:off x="3956804" y="3223694"/>
            <a:ext cx="1182654" cy="9328"/>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p:cNvSpPr txBox="1"/>
          <p:nvPr/>
        </p:nvSpPr>
        <p:spPr bwMode="auto">
          <a:xfrm>
            <a:off x="4887188" y="2709956"/>
            <a:ext cx="14852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800" dirty="0" smtClean="0">
                <a:solidFill>
                  <a:srgbClr val="0070C0"/>
                </a:solidFill>
              </a:rPr>
              <a:t>Standardized acceptable design &amp; certification compliance data &amp; tools</a:t>
            </a:r>
            <a:endParaRPr lang="en-US" sz="800" dirty="0">
              <a:solidFill>
                <a:srgbClr val="0070C0"/>
              </a:solidFill>
            </a:endParaRPr>
          </a:p>
        </p:txBody>
      </p:sp>
      <p:sp>
        <p:nvSpPr>
          <p:cNvPr id="10" name="TextBox 9"/>
          <p:cNvSpPr txBox="1"/>
          <p:nvPr/>
        </p:nvSpPr>
        <p:spPr bwMode="auto">
          <a:xfrm>
            <a:off x="5188386" y="2222771"/>
            <a:ext cx="13986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800" dirty="0" smtClean="0">
                <a:solidFill>
                  <a:srgbClr val="FF0000"/>
                </a:solidFill>
              </a:rPr>
              <a:t>Annual updates of MMPDS Handbook and derivative products</a:t>
            </a:r>
            <a:endParaRPr lang="en-US" sz="800" dirty="0">
              <a:solidFill>
                <a:srgbClr val="FF0000"/>
              </a:solidFill>
            </a:endParaRPr>
          </a:p>
        </p:txBody>
      </p:sp>
      <p:sp>
        <p:nvSpPr>
          <p:cNvPr id="12" name="Rectangle 11"/>
          <p:cNvSpPr/>
          <p:nvPr/>
        </p:nvSpPr>
        <p:spPr bwMode="auto">
          <a:xfrm>
            <a:off x="174565" y="1763972"/>
            <a:ext cx="2460538" cy="1015663"/>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a:buNone/>
            </a:pPr>
            <a:r>
              <a:rPr lang="en-US" sz="1200" dirty="0" smtClean="0"/>
              <a:t>A11E.SIM.4 Metallic Materials Properties Development  and Standardization (MMPDS) Support &amp; Design Values for Emerging Materials</a:t>
            </a:r>
            <a:endParaRPr kumimoji="0" lang="en-US" sz="1200" b="0" i="0" u="none" strike="noStrike" cap="none" normalizeH="0" baseline="0" dirty="0" smtClean="0">
              <a:ln>
                <a:noFill/>
              </a:ln>
              <a:solidFill>
                <a:schemeClr val="tx1"/>
              </a:solidFill>
              <a:effectLst/>
              <a:latin typeface="Arial" charset="0"/>
            </a:endParaRPr>
          </a:p>
        </p:txBody>
      </p:sp>
      <p:sp>
        <p:nvSpPr>
          <p:cNvPr id="13" name="TextBox 12"/>
          <p:cNvSpPr txBox="1"/>
          <p:nvPr/>
        </p:nvSpPr>
        <p:spPr bwMode="auto">
          <a:xfrm>
            <a:off x="3254493" y="2836284"/>
            <a:ext cx="148528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r">
              <a:buFontTx/>
              <a:buNone/>
            </a:pPr>
            <a:r>
              <a:rPr lang="en-US" sz="800" dirty="0" smtClean="0">
                <a:solidFill>
                  <a:srgbClr val="0070C0"/>
                </a:solidFill>
              </a:rPr>
              <a:t>Continued participation and updates  to MMPDS</a:t>
            </a:r>
            <a:endParaRPr lang="en-US" sz="800" dirty="0">
              <a:solidFill>
                <a:srgbClr val="0070C0"/>
              </a:solidFill>
            </a:endParaRPr>
          </a:p>
        </p:txBody>
      </p:sp>
      <p:sp>
        <p:nvSpPr>
          <p:cNvPr id="14" name="TextBox 13"/>
          <p:cNvSpPr txBox="1"/>
          <p:nvPr/>
        </p:nvSpPr>
        <p:spPr bwMode="auto">
          <a:xfrm>
            <a:off x="3861944" y="1683768"/>
            <a:ext cx="79789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r">
              <a:buFontTx/>
              <a:buNone/>
            </a:pPr>
            <a:r>
              <a:rPr lang="en-US" sz="800" dirty="0" smtClean="0">
                <a:solidFill>
                  <a:srgbClr val="FF0000"/>
                </a:solidFill>
              </a:rPr>
              <a:t>Coordination Meeting</a:t>
            </a:r>
            <a:endParaRPr lang="en-US" sz="800" dirty="0">
              <a:solidFill>
                <a:srgbClr val="FF0000"/>
              </a:solidFill>
            </a:endParaRPr>
          </a:p>
        </p:txBody>
      </p:sp>
      <p:sp>
        <p:nvSpPr>
          <p:cNvPr id="15" name="Title 1"/>
          <p:cNvSpPr txBox="1">
            <a:spLocks/>
          </p:cNvSpPr>
          <p:nvPr/>
        </p:nvSpPr>
        <p:spPr bwMode="auto">
          <a:xfrm>
            <a:off x="438247" y="23117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1800" dirty="0" smtClean="0"/>
              <a:t>SAS Issue: Emerging – Certification of Advanced Materials &amp; Structural Technologies </a:t>
            </a:r>
            <a:r>
              <a:rPr lang="en-US" sz="1800" dirty="0"/>
              <a:t>(A11.E </a:t>
            </a:r>
            <a:r>
              <a:rPr lang="en-US" sz="1800" dirty="0" smtClean="0"/>
              <a:t>Funded FY17 </a:t>
            </a:r>
            <a:r>
              <a:rPr lang="en-US" sz="1800" dirty="0"/>
              <a:t>Requirements)</a:t>
            </a:r>
          </a:p>
        </p:txBody>
      </p:sp>
      <p:sp>
        <p:nvSpPr>
          <p:cNvPr id="16" name="Content Placeholder 2"/>
          <p:cNvSpPr txBox="1">
            <a:spLocks/>
          </p:cNvSpPr>
          <p:nvPr/>
        </p:nvSpPr>
        <p:spPr bwMode="auto">
          <a:xfrm>
            <a:off x="132154" y="822868"/>
            <a:ext cx="8854751" cy="757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sz="1400" dirty="0" smtClean="0"/>
              <a:t>Make performance-based certification decisions and evolve processes and inspection techniques to support regulations, standards, guidance material, and training that maintain safety</a:t>
            </a:r>
          </a:p>
          <a:p>
            <a:r>
              <a:rPr lang="en-US" sz="1400" dirty="0" smtClean="0"/>
              <a:t>Streamline certification process by application of computational material methods</a:t>
            </a:r>
            <a:endParaRPr lang="en-US" sz="1400" dirty="0"/>
          </a:p>
        </p:txBody>
      </p:sp>
      <p:sp>
        <p:nvSpPr>
          <p:cNvPr id="17" name="Rectangle 16"/>
          <p:cNvSpPr/>
          <p:nvPr/>
        </p:nvSpPr>
        <p:spPr bwMode="auto">
          <a:xfrm>
            <a:off x="1363245" y="5696063"/>
            <a:ext cx="1271857" cy="276999"/>
          </a:xfrm>
          <a:prstGeom prst="rect">
            <a:avLst/>
          </a:prstGeom>
          <a:solidFill>
            <a:srgbClr val="CCE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t>FY15</a:t>
            </a:r>
            <a:endParaRPr kumimoji="0" lang="en-US" sz="1200" b="0" i="0" u="none" strike="noStrike" cap="none" normalizeH="0" baseline="0" dirty="0" smtClean="0">
              <a:ln>
                <a:noFill/>
              </a:ln>
              <a:solidFill>
                <a:schemeClr val="tx1"/>
              </a:solidFill>
              <a:effectLst/>
            </a:endParaRPr>
          </a:p>
        </p:txBody>
      </p:sp>
      <p:sp>
        <p:nvSpPr>
          <p:cNvPr id="18" name="Rectangle 17"/>
          <p:cNvSpPr/>
          <p:nvPr/>
        </p:nvSpPr>
        <p:spPr bwMode="auto">
          <a:xfrm>
            <a:off x="2635090" y="5696109"/>
            <a:ext cx="1271857" cy="276999"/>
          </a:xfrm>
          <a:prstGeom prst="rect">
            <a:avLst/>
          </a:prstGeom>
          <a:solidFill>
            <a:srgbClr val="CCE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t>FY16</a:t>
            </a:r>
            <a:endParaRPr kumimoji="0" lang="en-US" sz="1200" b="0" i="0" u="none" strike="noStrike" cap="none" normalizeH="0" baseline="0" dirty="0" smtClean="0">
              <a:ln>
                <a:noFill/>
              </a:ln>
              <a:solidFill>
                <a:schemeClr val="tx1"/>
              </a:solidFill>
              <a:effectLst/>
            </a:endParaRPr>
          </a:p>
        </p:txBody>
      </p:sp>
      <p:sp>
        <p:nvSpPr>
          <p:cNvPr id="19" name="Rectangle 18"/>
          <p:cNvSpPr/>
          <p:nvPr/>
        </p:nvSpPr>
        <p:spPr bwMode="auto">
          <a:xfrm>
            <a:off x="3906935" y="5696155"/>
            <a:ext cx="1271857" cy="276999"/>
          </a:xfrm>
          <a:prstGeom prst="rect">
            <a:avLst/>
          </a:prstGeom>
          <a:solidFill>
            <a:srgbClr val="CCE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t>FY17</a:t>
            </a:r>
            <a:endParaRPr kumimoji="0" lang="en-US" sz="1200" b="0" i="0" u="none" strike="noStrike" cap="none" normalizeH="0" baseline="0" dirty="0" smtClean="0">
              <a:ln>
                <a:noFill/>
              </a:ln>
              <a:solidFill>
                <a:schemeClr val="tx1"/>
              </a:solidFill>
              <a:effectLst/>
            </a:endParaRPr>
          </a:p>
        </p:txBody>
      </p:sp>
      <p:sp>
        <p:nvSpPr>
          <p:cNvPr id="20" name="Rectangle 19"/>
          <p:cNvSpPr/>
          <p:nvPr/>
        </p:nvSpPr>
        <p:spPr bwMode="auto">
          <a:xfrm>
            <a:off x="5178780" y="5696155"/>
            <a:ext cx="1263581" cy="276999"/>
          </a:xfrm>
          <a:prstGeom prst="rect">
            <a:avLst/>
          </a:prstGeom>
          <a:solidFill>
            <a:srgbClr val="CCE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t>FY18</a:t>
            </a:r>
            <a:endParaRPr kumimoji="0" lang="en-US" sz="1200" b="0" i="0" u="none" strike="noStrike" cap="none" normalizeH="0" baseline="0" dirty="0" smtClean="0">
              <a:ln>
                <a:noFill/>
              </a:ln>
              <a:solidFill>
                <a:schemeClr val="tx1"/>
              </a:solidFill>
              <a:effectLst/>
            </a:endParaRPr>
          </a:p>
        </p:txBody>
      </p:sp>
      <p:sp>
        <p:nvSpPr>
          <p:cNvPr id="21" name="Rectangle 20"/>
          <p:cNvSpPr/>
          <p:nvPr/>
        </p:nvSpPr>
        <p:spPr bwMode="auto">
          <a:xfrm>
            <a:off x="8237905" y="5696062"/>
            <a:ext cx="548640" cy="276999"/>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t>FY23</a:t>
            </a:r>
            <a:endParaRPr kumimoji="0" lang="en-US" sz="1200" b="0" i="0" u="none" strike="noStrike" cap="none" normalizeH="0" baseline="0" dirty="0" smtClean="0">
              <a:ln>
                <a:noFill/>
              </a:ln>
              <a:solidFill>
                <a:schemeClr val="tx1"/>
              </a:solidFill>
              <a:effectLst/>
            </a:endParaRPr>
          </a:p>
        </p:txBody>
      </p:sp>
      <p:sp>
        <p:nvSpPr>
          <p:cNvPr id="22" name="Rectangle 21"/>
          <p:cNvSpPr/>
          <p:nvPr/>
        </p:nvSpPr>
        <p:spPr bwMode="auto">
          <a:xfrm>
            <a:off x="6442360" y="5696061"/>
            <a:ext cx="1080657" cy="276999"/>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t>FY19</a:t>
            </a:r>
            <a:endParaRPr kumimoji="0" lang="en-US" sz="1200" b="0" i="0" u="none" strike="noStrike" cap="none" normalizeH="0" baseline="0" dirty="0" smtClean="0">
              <a:ln>
                <a:noFill/>
              </a:ln>
              <a:solidFill>
                <a:schemeClr val="tx1"/>
              </a:solidFill>
              <a:effectLst/>
            </a:endParaRPr>
          </a:p>
        </p:txBody>
      </p:sp>
      <p:sp>
        <p:nvSpPr>
          <p:cNvPr id="24" name="Flowchart: Merge 23"/>
          <p:cNvSpPr/>
          <p:nvPr/>
        </p:nvSpPr>
        <p:spPr bwMode="auto">
          <a:xfrm>
            <a:off x="5088648" y="2388084"/>
            <a:ext cx="199476" cy="203123"/>
          </a:xfrm>
          <a:prstGeom prst="flowChartMerg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26" name="Flowchart: Merge 25"/>
          <p:cNvSpPr/>
          <p:nvPr/>
        </p:nvSpPr>
        <p:spPr bwMode="auto">
          <a:xfrm>
            <a:off x="4385015" y="1978999"/>
            <a:ext cx="199476" cy="203123"/>
          </a:xfrm>
          <a:prstGeom prst="flowChartMerg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27" name="TextBox 26"/>
          <p:cNvSpPr txBox="1"/>
          <p:nvPr/>
        </p:nvSpPr>
        <p:spPr bwMode="auto">
          <a:xfrm>
            <a:off x="5015580" y="1690204"/>
            <a:ext cx="79006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800" dirty="0" smtClean="0">
                <a:solidFill>
                  <a:srgbClr val="FF0000"/>
                </a:solidFill>
              </a:rPr>
              <a:t>Coordination Meeting</a:t>
            </a:r>
            <a:endParaRPr lang="en-US" sz="800" dirty="0">
              <a:solidFill>
                <a:srgbClr val="FF0000"/>
              </a:solidFill>
            </a:endParaRPr>
          </a:p>
        </p:txBody>
      </p:sp>
      <p:sp>
        <p:nvSpPr>
          <p:cNvPr id="28" name="Flowchart: Merge 27"/>
          <p:cNvSpPr/>
          <p:nvPr/>
        </p:nvSpPr>
        <p:spPr bwMode="auto">
          <a:xfrm>
            <a:off x="5069282" y="1991434"/>
            <a:ext cx="199476" cy="203123"/>
          </a:xfrm>
          <a:prstGeom prst="flowChartMerg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29" name="Flowchart: Merge 28"/>
          <p:cNvSpPr/>
          <p:nvPr/>
        </p:nvSpPr>
        <p:spPr bwMode="auto">
          <a:xfrm>
            <a:off x="8686807" y="5321213"/>
            <a:ext cx="199476" cy="203123"/>
          </a:xfrm>
          <a:prstGeom prst="flowChartMerg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30" name="Rectangle 29"/>
          <p:cNvSpPr/>
          <p:nvPr/>
        </p:nvSpPr>
        <p:spPr bwMode="auto">
          <a:xfrm>
            <a:off x="102856" y="3897778"/>
            <a:ext cx="8919557" cy="1737360"/>
          </a:xfrm>
          <a:prstGeom prst="rect">
            <a:avLst/>
          </a:prstGeom>
          <a:noFill/>
          <a:ln w="1905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31" name="Flowchart: Merge 30"/>
          <p:cNvSpPr/>
          <p:nvPr/>
        </p:nvSpPr>
        <p:spPr bwMode="auto">
          <a:xfrm>
            <a:off x="6348333" y="5329464"/>
            <a:ext cx="199476" cy="203123"/>
          </a:xfrm>
          <a:prstGeom prst="flowChartMerg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cxnSp>
        <p:nvCxnSpPr>
          <p:cNvPr id="32" name="Straight Arrow Connector 31"/>
          <p:cNvCxnSpPr>
            <a:stCxn id="31" idx="3"/>
            <a:endCxn id="29" idx="1"/>
          </p:cNvCxnSpPr>
          <p:nvPr/>
        </p:nvCxnSpPr>
        <p:spPr bwMode="auto">
          <a:xfrm flipV="1">
            <a:off x="6497940" y="5422775"/>
            <a:ext cx="2238736" cy="8251"/>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TextBox 32"/>
          <p:cNvSpPr txBox="1"/>
          <p:nvPr/>
        </p:nvSpPr>
        <p:spPr bwMode="auto">
          <a:xfrm>
            <a:off x="7419661" y="4991759"/>
            <a:ext cx="148528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r">
              <a:buFontTx/>
              <a:buNone/>
            </a:pPr>
            <a:r>
              <a:rPr lang="en-US" sz="800" dirty="0" smtClean="0">
                <a:solidFill>
                  <a:srgbClr val="0070C0"/>
                </a:solidFill>
              </a:rPr>
              <a:t>Policy/guidance on new technologies</a:t>
            </a:r>
            <a:endParaRPr lang="en-US" sz="800" dirty="0">
              <a:solidFill>
                <a:srgbClr val="0070C0"/>
              </a:solidFill>
            </a:endParaRPr>
          </a:p>
        </p:txBody>
      </p:sp>
      <p:sp>
        <p:nvSpPr>
          <p:cNvPr id="34" name="TextBox 33"/>
          <p:cNvSpPr txBox="1"/>
          <p:nvPr/>
        </p:nvSpPr>
        <p:spPr bwMode="auto">
          <a:xfrm>
            <a:off x="5060655" y="4233666"/>
            <a:ext cx="13986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800" dirty="0" smtClean="0">
                <a:solidFill>
                  <a:srgbClr val="FF0000"/>
                </a:solidFill>
              </a:rPr>
              <a:t>Assessment of  Aluminum Lithium for Primary Structure Testing</a:t>
            </a:r>
            <a:endParaRPr lang="en-US" sz="800" dirty="0">
              <a:solidFill>
                <a:srgbClr val="FF0000"/>
              </a:solidFill>
            </a:endParaRPr>
          </a:p>
        </p:txBody>
      </p:sp>
      <p:sp>
        <p:nvSpPr>
          <p:cNvPr id="35" name="Rectangle 34"/>
          <p:cNvSpPr/>
          <p:nvPr/>
        </p:nvSpPr>
        <p:spPr bwMode="auto">
          <a:xfrm>
            <a:off x="187000" y="4055286"/>
            <a:ext cx="1330040" cy="1200329"/>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a:buNone/>
            </a:pPr>
            <a:r>
              <a:rPr lang="en-US" sz="1200" dirty="0" smtClean="0"/>
              <a:t>A11E.SIM.5 Damage Tolerance &amp; Durability Issues for Emerging Technologies</a:t>
            </a:r>
            <a:endParaRPr kumimoji="0" lang="en-US" sz="1200" b="0" i="0" u="none" strike="noStrike" cap="none" normalizeH="0" baseline="0" dirty="0" smtClean="0">
              <a:ln>
                <a:noFill/>
              </a:ln>
              <a:solidFill>
                <a:schemeClr val="tx1"/>
              </a:solidFill>
              <a:effectLst/>
              <a:latin typeface="Arial" charset="0"/>
            </a:endParaRPr>
          </a:p>
        </p:txBody>
      </p:sp>
      <p:sp>
        <p:nvSpPr>
          <p:cNvPr id="37" name="TextBox 36"/>
          <p:cNvSpPr txBox="1"/>
          <p:nvPr/>
        </p:nvSpPr>
        <p:spPr bwMode="auto">
          <a:xfrm>
            <a:off x="2948474" y="3975082"/>
            <a:ext cx="149053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r">
              <a:buFontTx/>
              <a:buNone/>
            </a:pPr>
            <a:r>
              <a:rPr lang="en-US" sz="800" dirty="0" smtClean="0">
                <a:solidFill>
                  <a:srgbClr val="FF0000"/>
                </a:solidFill>
              </a:rPr>
              <a:t>Initiate Bonded Repair Technology Testing</a:t>
            </a:r>
            <a:endParaRPr lang="en-US" sz="800" dirty="0">
              <a:solidFill>
                <a:srgbClr val="FF0000"/>
              </a:solidFill>
            </a:endParaRPr>
          </a:p>
        </p:txBody>
      </p:sp>
      <p:sp>
        <p:nvSpPr>
          <p:cNvPr id="38" name="Flowchart: Merge 37"/>
          <p:cNvSpPr/>
          <p:nvPr/>
        </p:nvSpPr>
        <p:spPr bwMode="auto">
          <a:xfrm>
            <a:off x="5073090" y="4679398"/>
            <a:ext cx="199476" cy="203123"/>
          </a:xfrm>
          <a:prstGeom prst="flowChartMerg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39" name="Flowchart: Merge 38"/>
          <p:cNvSpPr/>
          <p:nvPr/>
        </p:nvSpPr>
        <p:spPr bwMode="auto">
          <a:xfrm>
            <a:off x="4164175" y="4270313"/>
            <a:ext cx="199476" cy="203123"/>
          </a:xfrm>
          <a:prstGeom prst="flowChartMerg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40" name="TextBox 39"/>
          <p:cNvSpPr txBox="1"/>
          <p:nvPr/>
        </p:nvSpPr>
        <p:spPr bwMode="auto">
          <a:xfrm>
            <a:off x="2584584" y="4507544"/>
            <a:ext cx="148601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r">
              <a:buFontTx/>
              <a:buNone/>
            </a:pPr>
            <a:r>
              <a:rPr lang="en-US" sz="800" dirty="0" smtClean="0">
                <a:solidFill>
                  <a:srgbClr val="FF0000"/>
                </a:solidFill>
              </a:rPr>
              <a:t>Initiate Adv. Metallic Fuselage Structure Testing</a:t>
            </a:r>
            <a:endParaRPr lang="en-US" sz="800" dirty="0">
              <a:solidFill>
                <a:srgbClr val="FF0000"/>
              </a:solidFill>
            </a:endParaRPr>
          </a:p>
        </p:txBody>
      </p:sp>
      <p:sp>
        <p:nvSpPr>
          <p:cNvPr id="41" name="Flowchart: Merge 40"/>
          <p:cNvSpPr/>
          <p:nvPr/>
        </p:nvSpPr>
        <p:spPr bwMode="auto">
          <a:xfrm>
            <a:off x="4014294" y="4601568"/>
            <a:ext cx="199476" cy="203123"/>
          </a:xfrm>
          <a:prstGeom prst="flowChartMerg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43" name="TextBox 42"/>
          <p:cNvSpPr txBox="1"/>
          <p:nvPr/>
        </p:nvSpPr>
        <p:spPr bwMode="auto">
          <a:xfrm>
            <a:off x="5063759" y="4955257"/>
            <a:ext cx="13986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800" dirty="0" smtClean="0">
                <a:solidFill>
                  <a:srgbClr val="FF0000"/>
                </a:solidFill>
              </a:rPr>
              <a:t>Prelim. Guidelines for process intensive materials</a:t>
            </a:r>
            <a:endParaRPr lang="en-US" sz="800" dirty="0">
              <a:solidFill>
                <a:srgbClr val="FF0000"/>
              </a:solidFill>
            </a:endParaRPr>
          </a:p>
        </p:txBody>
      </p:sp>
      <p:sp>
        <p:nvSpPr>
          <p:cNvPr id="44" name="Flowchart: Merge 43"/>
          <p:cNvSpPr/>
          <p:nvPr/>
        </p:nvSpPr>
        <p:spPr bwMode="auto">
          <a:xfrm>
            <a:off x="5076194" y="5400989"/>
            <a:ext cx="199476" cy="203123"/>
          </a:xfrm>
          <a:prstGeom prst="flowChartMerg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45" name="TextBox 44"/>
          <p:cNvSpPr txBox="1"/>
          <p:nvPr/>
        </p:nvSpPr>
        <p:spPr bwMode="auto">
          <a:xfrm>
            <a:off x="6023115" y="5125497"/>
            <a:ext cx="148528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r">
              <a:buFontTx/>
              <a:buNone/>
            </a:pPr>
            <a:r>
              <a:rPr lang="en-US" sz="800" dirty="0" smtClean="0">
                <a:solidFill>
                  <a:srgbClr val="0070C0"/>
                </a:solidFill>
              </a:rPr>
              <a:t>Initiate policy/guidance on new technologies</a:t>
            </a:r>
            <a:endParaRPr lang="en-US" sz="800" dirty="0">
              <a:solidFill>
                <a:srgbClr val="0070C0"/>
              </a:solidFill>
            </a:endParaRPr>
          </a:p>
        </p:txBody>
      </p:sp>
      <p:sp>
        <p:nvSpPr>
          <p:cNvPr id="42" name="Rectangle 41"/>
          <p:cNvSpPr/>
          <p:nvPr/>
        </p:nvSpPr>
        <p:spPr bwMode="auto">
          <a:xfrm>
            <a:off x="1363245" y="3457688"/>
            <a:ext cx="1271857" cy="276999"/>
          </a:xfrm>
          <a:prstGeom prst="rect">
            <a:avLst/>
          </a:prstGeom>
          <a:solidFill>
            <a:srgbClr val="CCE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t>FY15</a:t>
            </a:r>
            <a:endParaRPr kumimoji="0" lang="en-US" sz="1200" b="0" i="0" u="none" strike="noStrike" cap="none" normalizeH="0" baseline="0" dirty="0" smtClean="0">
              <a:ln>
                <a:noFill/>
              </a:ln>
              <a:solidFill>
                <a:schemeClr val="tx1"/>
              </a:solidFill>
              <a:effectLst/>
            </a:endParaRPr>
          </a:p>
        </p:txBody>
      </p:sp>
      <p:sp>
        <p:nvSpPr>
          <p:cNvPr id="46" name="Rectangle 45"/>
          <p:cNvSpPr/>
          <p:nvPr/>
        </p:nvSpPr>
        <p:spPr bwMode="auto">
          <a:xfrm>
            <a:off x="2635090" y="3457734"/>
            <a:ext cx="1271857" cy="276999"/>
          </a:xfrm>
          <a:prstGeom prst="rect">
            <a:avLst/>
          </a:prstGeom>
          <a:solidFill>
            <a:srgbClr val="CCE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t>FY16</a:t>
            </a:r>
            <a:endParaRPr kumimoji="0" lang="en-US" sz="1200" b="0" i="0" u="none" strike="noStrike" cap="none" normalizeH="0" baseline="0" dirty="0" smtClean="0">
              <a:ln>
                <a:noFill/>
              </a:ln>
              <a:solidFill>
                <a:schemeClr val="tx1"/>
              </a:solidFill>
              <a:effectLst/>
            </a:endParaRPr>
          </a:p>
        </p:txBody>
      </p:sp>
      <p:sp>
        <p:nvSpPr>
          <p:cNvPr id="47" name="Rectangle 46"/>
          <p:cNvSpPr/>
          <p:nvPr/>
        </p:nvSpPr>
        <p:spPr bwMode="auto">
          <a:xfrm>
            <a:off x="3906935" y="3457780"/>
            <a:ext cx="1271857" cy="276999"/>
          </a:xfrm>
          <a:prstGeom prst="rect">
            <a:avLst/>
          </a:prstGeom>
          <a:solidFill>
            <a:srgbClr val="CCE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t>FY17</a:t>
            </a:r>
            <a:endParaRPr kumimoji="0" lang="en-US" sz="1200" b="0" i="0" u="none" strike="noStrike" cap="none" normalizeH="0" baseline="0" dirty="0" smtClean="0">
              <a:ln>
                <a:noFill/>
              </a:ln>
              <a:solidFill>
                <a:schemeClr val="tx1"/>
              </a:solidFill>
              <a:effectLst/>
            </a:endParaRPr>
          </a:p>
        </p:txBody>
      </p:sp>
      <p:sp>
        <p:nvSpPr>
          <p:cNvPr id="48" name="Rectangle 47"/>
          <p:cNvSpPr/>
          <p:nvPr/>
        </p:nvSpPr>
        <p:spPr bwMode="auto">
          <a:xfrm>
            <a:off x="5178780" y="3457780"/>
            <a:ext cx="1263581" cy="276999"/>
          </a:xfrm>
          <a:prstGeom prst="rect">
            <a:avLst/>
          </a:prstGeom>
          <a:solidFill>
            <a:srgbClr val="CCE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t>FY18</a:t>
            </a:r>
            <a:endParaRPr kumimoji="0" lang="en-US" sz="1200" b="0" i="0" u="none" strike="noStrike" cap="none" normalizeH="0" baseline="0" dirty="0" smtClean="0">
              <a:ln>
                <a:noFill/>
              </a:ln>
              <a:solidFill>
                <a:schemeClr val="tx1"/>
              </a:solidFill>
              <a:effectLst/>
            </a:endParaRPr>
          </a:p>
        </p:txBody>
      </p:sp>
      <p:sp>
        <p:nvSpPr>
          <p:cNvPr id="49" name="Rectangle 48"/>
          <p:cNvSpPr/>
          <p:nvPr/>
        </p:nvSpPr>
        <p:spPr bwMode="auto">
          <a:xfrm>
            <a:off x="8237905" y="3457687"/>
            <a:ext cx="548640" cy="276999"/>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t>FY23</a:t>
            </a:r>
            <a:endParaRPr kumimoji="0" lang="en-US" sz="1200" b="0" i="0" u="none" strike="noStrike" cap="none" normalizeH="0" baseline="0" dirty="0" smtClean="0">
              <a:ln>
                <a:noFill/>
              </a:ln>
              <a:solidFill>
                <a:schemeClr val="tx1"/>
              </a:solidFill>
              <a:effectLst/>
            </a:endParaRPr>
          </a:p>
        </p:txBody>
      </p:sp>
      <p:sp>
        <p:nvSpPr>
          <p:cNvPr id="50" name="Rectangle 49"/>
          <p:cNvSpPr/>
          <p:nvPr/>
        </p:nvSpPr>
        <p:spPr bwMode="auto">
          <a:xfrm>
            <a:off x="6442360" y="3457686"/>
            <a:ext cx="1080657" cy="276999"/>
          </a:xfrm>
          <a:prstGeom prst="rect">
            <a:avLst/>
          </a:prstGeom>
          <a:solidFill>
            <a:srgbClr val="CCE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t>FY19</a:t>
            </a:r>
            <a:endParaRPr kumimoji="0" lang="en-US" sz="1200" b="0" i="0" u="none" strike="noStrike" cap="none" normalizeH="0" baseline="0" dirty="0" smtClean="0">
              <a:ln>
                <a:noFill/>
              </a:ln>
              <a:solidFill>
                <a:schemeClr val="tx1"/>
              </a:solidFill>
              <a:effectLst/>
            </a:endParaRPr>
          </a:p>
        </p:txBody>
      </p:sp>
      <p:sp>
        <p:nvSpPr>
          <p:cNvPr id="2" name="Footer Placeholder 1"/>
          <p:cNvSpPr>
            <a:spLocks noGrp="1"/>
          </p:cNvSpPr>
          <p:nvPr>
            <p:ph type="ftr" sz="quarter" idx="11"/>
          </p:nvPr>
        </p:nvSpPr>
        <p:spPr/>
        <p:txBody>
          <a:bodyPr/>
          <a:lstStyle/>
          <a:p>
            <a:r>
              <a:rPr lang="en-US" smtClean="0"/>
              <a:t>FY17 Aviation Safety Portfolio - r0</a:t>
            </a:r>
            <a:endParaRPr lang="en-US" dirty="0"/>
          </a:p>
        </p:txBody>
      </p:sp>
    </p:spTree>
    <p:extLst>
      <p:ext uri="{BB962C8B-B14F-4D97-AF65-F5344CB8AC3E}">
        <p14:creationId xmlns:p14="http://schemas.microsoft.com/office/powerpoint/2010/main" val="19352127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833459" y="6201723"/>
            <a:ext cx="1077276" cy="457200"/>
          </a:xfrm>
          <a:prstGeom prst="rect">
            <a:avLst/>
          </a:prstGeom>
        </p:spPr>
        <p:txBody>
          <a:bodyPr/>
          <a:lstStyle/>
          <a:p>
            <a:fld id="{74438B1A-AF1B-4C8B-993E-1BADE62A2451}" type="slidenum">
              <a:rPr lang="en-US" smtClean="0"/>
              <a:pPr/>
              <a:t>9</a:t>
            </a:fld>
            <a:endParaRPr lang="en-US" dirty="0"/>
          </a:p>
        </p:txBody>
      </p:sp>
      <p:sp>
        <p:nvSpPr>
          <p:cNvPr id="7" name="Rectangle 6"/>
          <p:cNvSpPr/>
          <p:nvPr/>
        </p:nvSpPr>
        <p:spPr bwMode="auto">
          <a:xfrm>
            <a:off x="102179" y="1578428"/>
            <a:ext cx="8949532" cy="1263457"/>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8" name="Flowchart: Merge 7"/>
          <p:cNvSpPr/>
          <p:nvPr/>
        </p:nvSpPr>
        <p:spPr bwMode="auto">
          <a:xfrm>
            <a:off x="7818051" y="2580968"/>
            <a:ext cx="199476" cy="203123"/>
          </a:xfrm>
          <a:prstGeom prst="flowChartMerg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cxnSp>
        <p:nvCxnSpPr>
          <p:cNvPr id="9" name="Straight Arrow Connector 8"/>
          <p:cNvCxnSpPr/>
          <p:nvPr/>
        </p:nvCxnSpPr>
        <p:spPr bwMode="auto">
          <a:xfrm flipV="1">
            <a:off x="7989534" y="2671543"/>
            <a:ext cx="851002" cy="4664"/>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p:cNvSpPr txBox="1"/>
          <p:nvPr/>
        </p:nvSpPr>
        <p:spPr bwMode="auto">
          <a:xfrm>
            <a:off x="7889808" y="1737480"/>
            <a:ext cx="110644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r">
              <a:buFontTx/>
              <a:buNone/>
            </a:pPr>
            <a:r>
              <a:rPr lang="en-US" sz="800" dirty="0" smtClean="0">
                <a:solidFill>
                  <a:srgbClr val="0070C0"/>
                </a:solidFill>
              </a:rPr>
              <a:t>Ensure safe &amp; efficient implementation of emerging metallic technologies in new aircraft products</a:t>
            </a:r>
            <a:endParaRPr lang="en-US" sz="800" dirty="0">
              <a:solidFill>
                <a:srgbClr val="0070C0"/>
              </a:solidFill>
            </a:endParaRPr>
          </a:p>
        </p:txBody>
      </p:sp>
      <p:sp>
        <p:nvSpPr>
          <p:cNvPr id="11" name="TextBox 10"/>
          <p:cNvSpPr txBox="1"/>
          <p:nvPr/>
        </p:nvSpPr>
        <p:spPr bwMode="auto">
          <a:xfrm>
            <a:off x="6477254" y="1664799"/>
            <a:ext cx="139868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r">
              <a:buFontTx/>
              <a:buNone/>
            </a:pPr>
            <a:r>
              <a:rPr lang="en-US" sz="800" dirty="0" smtClean="0">
                <a:solidFill>
                  <a:srgbClr val="FF0000"/>
                </a:solidFill>
              </a:rPr>
              <a:t>Perform non-house non-destructive inspection support to structural integrity program</a:t>
            </a:r>
            <a:endParaRPr lang="en-US" sz="800" dirty="0">
              <a:solidFill>
                <a:srgbClr val="FF0000"/>
              </a:solidFill>
            </a:endParaRPr>
          </a:p>
        </p:txBody>
      </p:sp>
      <p:sp>
        <p:nvSpPr>
          <p:cNvPr id="12" name="Rectangle 11"/>
          <p:cNvSpPr/>
          <p:nvPr/>
        </p:nvSpPr>
        <p:spPr bwMode="auto">
          <a:xfrm>
            <a:off x="174565" y="1773303"/>
            <a:ext cx="2064782" cy="830997"/>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a:buNone/>
            </a:pPr>
            <a:r>
              <a:rPr lang="en-US" sz="1200" dirty="0" smtClean="0"/>
              <a:t>A11E.MI.5 Maintenance &amp; Inspection of Emerging Metallic Structures &amp; Technologies</a:t>
            </a:r>
            <a:endParaRPr kumimoji="0" lang="en-US" sz="1200" b="0" i="0" u="none" strike="noStrike" cap="none" normalizeH="0" baseline="0" dirty="0" smtClean="0">
              <a:ln>
                <a:noFill/>
              </a:ln>
              <a:solidFill>
                <a:schemeClr val="tx1"/>
              </a:solidFill>
              <a:effectLst/>
              <a:latin typeface="Arial" charset="0"/>
            </a:endParaRPr>
          </a:p>
        </p:txBody>
      </p:sp>
      <p:sp>
        <p:nvSpPr>
          <p:cNvPr id="13" name="TextBox 12"/>
          <p:cNvSpPr txBox="1"/>
          <p:nvPr/>
        </p:nvSpPr>
        <p:spPr bwMode="auto">
          <a:xfrm>
            <a:off x="6406647" y="2380220"/>
            <a:ext cx="14852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r">
              <a:buFontTx/>
              <a:buNone/>
            </a:pPr>
            <a:r>
              <a:rPr lang="en-US" sz="800" dirty="0" smtClean="0">
                <a:solidFill>
                  <a:srgbClr val="0070C0"/>
                </a:solidFill>
              </a:rPr>
              <a:t>Support cert. projects. Develop </a:t>
            </a:r>
            <a:r>
              <a:rPr lang="en-US" sz="800" dirty="0" err="1" smtClean="0">
                <a:solidFill>
                  <a:srgbClr val="0070C0"/>
                </a:solidFill>
              </a:rPr>
              <a:t>reg</a:t>
            </a:r>
            <a:r>
              <a:rPr lang="en-US" sz="800" dirty="0" smtClean="0">
                <a:solidFill>
                  <a:srgbClr val="0070C0"/>
                </a:solidFill>
              </a:rPr>
              <a:t> material. Initiate rulemaking</a:t>
            </a:r>
            <a:endParaRPr lang="en-US" sz="800" dirty="0">
              <a:solidFill>
                <a:srgbClr val="0070C0"/>
              </a:solidFill>
            </a:endParaRPr>
          </a:p>
        </p:txBody>
      </p:sp>
      <p:sp>
        <p:nvSpPr>
          <p:cNvPr id="15" name="Title 1"/>
          <p:cNvSpPr txBox="1">
            <a:spLocks/>
          </p:cNvSpPr>
          <p:nvPr/>
        </p:nvSpPr>
        <p:spPr bwMode="auto">
          <a:xfrm>
            <a:off x="438247" y="23117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1800" dirty="0" smtClean="0"/>
              <a:t>SAS Issue: Emerging – Certification of Advanced Materials &amp; Structural Technologies (A11.E </a:t>
            </a:r>
            <a:r>
              <a:rPr lang="en-US" sz="1800" i="1" dirty="0" smtClean="0"/>
              <a:t>Unfunded</a:t>
            </a:r>
            <a:r>
              <a:rPr lang="en-US" sz="1800" dirty="0" smtClean="0"/>
              <a:t> FY17 Requirements)</a:t>
            </a:r>
            <a:endParaRPr lang="en-US" sz="1800" dirty="0"/>
          </a:p>
        </p:txBody>
      </p:sp>
      <p:sp>
        <p:nvSpPr>
          <p:cNvPr id="16" name="Content Placeholder 2"/>
          <p:cNvSpPr txBox="1">
            <a:spLocks/>
          </p:cNvSpPr>
          <p:nvPr/>
        </p:nvSpPr>
        <p:spPr bwMode="auto">
          <a:xfrm>
            <a:off x="132154" y="822868"/>
            <a:ext cx="8854751" cy="757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sz="1400" dirty="0" smtClean="0"/>
              <a:t>Make performance-based certification decisions and evolve processes and inspection techniques to support regulations, standards, guidance material, and training that maintain safety</a:t>
            </a:r>
          </a:p>
          <a:p>
            <a:r>
              <a:rPr lang="en-US" sz="1400" dirty="0" smtClean="0"/>
              <a:t>Streamline certification process by application of computational material methods</a:t>
            </a:r>
            <a:endParaRPr lang="en-US" sz="1400" dirty="0"/>
          </a:p>
        </p:txBody>
      </p:sp>
      <p:sp>
        <p:nvSpPr>
          <p:cNvPr id="17" name="Rectangle 16"/>
          <p:cNvSpPr/>
          <p:nvPr/>
        </p:nvSpPr>
        <p:spPr bwMode="auto">
          <a:xfrm>
            <a:off x="1363245" y="5669447"/>
            <a:ext cx="1271857" cy="276999"/>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t>FY15</a:t>
            </a:r>
            <a:endParaRPr kumimoji="0" lang="en-US" sz="1200" b="0" i="0" u="none" strike="noStrike" cap="none" normalizeH="0" baseline="0" dirty="0" smtClean="0">
              <a:ln>
                <a:noFill/>
              </a:ln>
              <a:solidFill>
                <a:schemeClr val="tx1"/>
              </a:solidFill>
              <a:effectLst/>
            </a:endParaRPr>
          </a:p>
        </p:txBody>
      </p:sp>
      <p:sp>
        <p:nvSpPr>
          <p:cNvPr id="18" name="Rectangle 17"/>
          <p:cNvSpPr/>
          <p:nvPr/>
        </p:nvSpPr>
        <p:spPr bwMode="auto">
          <a:xfrm>
            <a:off x="2635090" y="5669493"/>
            <a:ext cx="1271857" cy="276999"/>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t>FY16</a:t>
            </a:r>
            <a:endParaRPr kumimoji="0" lang="en-US" sz="1200" b="0" i="0" u="none" strike="noStrike" cap="none" normalizeH="0" baseline="0" dirty="0" smtClean="0">
              <a:ln>
                <a:noFill/>
              </a:ln>
              <a:solidFill>
                <a:schemeClr val="tx1"/>
              </a:solidFill>
              <a:effectLst/>
            </a:endParaRPr>
          </a:p>
        </p:txBody>
      </p:sp>
      <p:sp>
        <p:nvSpPr>
          <p:cNvPr id="19" name="Rectangle 18"/>
          <p:cNvSpPr/>
          <p:nvPr/>
        </p:nvSpPr>
        <p:spPr bwMode="auto">
          <a:xfrm>
            <a:off x="3906935" y="5669539"/>
            <a:ext cx="1271857" cy="276999"/>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t>FY17</a:t>
            </a:r>
            <a:endParaRPr kumimoji="0" lang="en-US" sz="1200" b="0" i="0" u="none" strike="noStrike" cap="none" normalizeH="0" baseline="0" dirty="0" smtClean="0">
              <a:ln>
                <a:noFill/>
              </a:ln>
              <a:solidFill>
                <a:schemeClr val="tx1"/>
              </a:solidFill>
              <a:effectLst/>
            </a:endParaRPr>
          </a:p>
        </p:txBody>
      </p:sp>
      <p:sp>
        <p:nvSpPr>
          <p:cNvPr id="20" name="Rectangle 19"/>
          <p:cNvSpPr/>
          <p:nvPr/>
        </p:nvSpPr>
        <p:spPr bwMode="auto">
          <a:xfrm>
            <a:off x="5178780" y="5669539"/>
            <a:ext cx="1263581" cy="276999"/>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t>FY18</a:t>
            </a:r>
            <a:endParaRPr kumimoji="0" lang="en-US" sz="1200" b="0" i="0" u="none" strike="noStrike" cap="none" normalizeH="0" baseline="0" dirty="0" smtClean="0">
              <a:ln>
                <a:noFill/>
              </a:ln>
              <a:solidFill>
                <a:schemeClr val="tx1"/>
              </a:solidFill>
              <a:effectLst/>
            </a:endParaRPr>
          </a:p>
        </p:txBody>
      </p:sp>
      <p:sp>
        <p:nvSpPr>
          <p:cNvPr id="21" name="Rectangle 20"/>
          <p:cNvSpPr/>
          <p:nvPr/>
        </p:nvSpPr>
        <p:spPr bwMode="auto">
          <a:xfrm>
            <a:off x="8446298" y="5669444"/>
            <a:ext cx="548640" cy="276999"/>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t>FY23</a:t>
            </a:r>
            <a:endParaRPr kumimoji="0" lang="en-US" sz="1200" b="0" i="0" u="none" strike="noStrike" cap="none" normalizeH="0" baseline="0" dirty="0" smtClean="0">
              <a:ln>
                <a:noFill/>
              </a:ln>
              <a:solidFill>
                <a:schemeClr val="tx1"/>
              </a:solidFill>
              <a:effectLst/>
            </a:endParaRPr>
          </a:p>
        </p:txBody>
      </p:sp>
      <p:sp>
        <p:nvSpPr>
          <p:cNvPr id="22" name="Rectangle 21"/>
          <p:cNvSpPr/>
          <p:nvPr/>
        </p:nvSpPr>
        <p:spPr bwMode="auto">
          <a:xfrm>
            <a:off x="6442360" y="5669445"/>
            <a:ext cx="1080657" cy="276999"/>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t>FY19</a:t>
            </a:r>
            <a:endParaRPr kumimoji="0" lang="en-US" sz="1200" b="0" i="0" u="none" strike="noStrike" cap="none" normalizeH="0" baseline="0" dirty="0" smtClean="0">
              <a:ln>
                <a:noFill/>
              </a:ln>
              <a:solidFill>
                <a:schemeClr val="tx1"/>
              </a:solidFill>
              <a:effectLst/>
            </a:endParaRPr>
          </a:p>
        </p:txBody>
      </p:sp>
      <p:sp>
        <p:nvSpPr>
          <p:cNvPr id="23" name="Flowchart: Merge 22"/>
          <p:cNvSpPr/>
          <p:nvPr/>
        </p:nvSpPr>
        <p:spPr bwMode="auto">
          <a:xfrm>
            <a:off x="7773295" y="1837554"/>
            <a:ext cx="199476" cy="203123"/>
          </a:xfrm>
          <a:prstGeom prst="flowChartMerge">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25" name="TextBox 24"/>
          <p:cNvSpPr txBox="1"/>
          <p:nvPr/>
        </p:nvSpPr>
        <p:spPr bwMode="auto">
          <a:xfrm>
            <a:off x="4759767" y="1615330"/>
            <a:ext cx="162782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r">
              <a:buFontTx/>
              <a:buNone/>
            </a:pPr>
            <a:r>
              <a:rPr lang="en-US" sz="800" dirty="0" smtClean="0">
                <a:solidFill>
                  <a:srgbClr val="FF0000"/>
                </a:solidFill>
              </a:rPr>
              <a:t>Benchmark state of industry for non-destructive inspection of emerging metallic structures and technologies</a:t>
            </a:r>
            <a:endParaRPr lang="en-US" sz="800" dirty="0">
              <a:solidFill>
                <a:srgbClr val="FF0000"/>
              </a:solidFill>
            </a:endParaRPr>
          </a:p>
        </p:txBody>
      </p:sp>
      <p:sp>
        <p:nvSpPr>
          <p:cNvPr id="26" name="Flowchart: Merge 25"/>
          <p:cNvSpPr/>
          <p:nvPr/>
        </p:nvSpPr>
        <p:spPr bwMode="auto">
          <a:xfrm>
            <a:off x="6340937" y="1769838"/>
            <a:ext cx="199476" cy="203123"/>
          </a:xfrm>
          <a:prstGeom prst="flowChartMerg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28" name="Rectangle 27"/>
          <p:cNvSpPr/>
          <p:nvPr/>
        </p:nvSpPr>
        <p:spPr bwMode="auto">
          <a:xfrm>
            <a:off x="102179" y="2839658"/>
            <a:ext cx="8949532" cy="1117542"/>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33" name="Rectangle 32"/>
          <p:cNvSpPr/>
          <p:nvPr/>
        </p:nvSpPr>
        <p:spPr bwMode="auto">
          <a:xfrm>
            <a:off x="187000" y="2905458"/>
            <a:ext cx="1548494" cy="646331"/>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a:buNone/>
            </a:pPr>
            <a:r>
              <a:rPr lang="en-US" sz="1200" dirty="0" smtClean="0"/>
              <a:t>A11E.PS.1 NDE for Critical Engine Components</a:t>
            </a:r>
            <a:endParaRPr kumimoji="0" lang="en-US" sz="1200" b="0" i="0" u="none" strike="noStrike" cap="none" normalizeH="0" baseline="0" dirty="0" smtClean="0">
              <a:ln>
                <a:noFill/>
              </a:ln>
              <a:solidFill>
                <a:schemeClr val="tx1"/>
              </a:solidFill>
              <a:effectLst/>
              <a:latin typeface="Arial" charset="0"/>
            </a:endParaRPr>
          </a:p>
        </p:txBody>
      </p:sp>
      <p:sp>
        <p:nvSpPr>
          <p:cNvPr id="42" name="Flowchart: Merge 41"/>
          <p:cNvSpPr/>
          <p:nvPr/>
        </p:nvSpPr>
        <p:spPr bwMode="auto">
          <a:xfrm>
            <a:off x="8786828" y="2568477"/>
            <a:ext cx="199476" cy="203123"/>
          </a:xfrm>
          <a:prstGeom prst="flowChartMerg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44" name="Flowchart: Merge 43"/>
          <p:cNvSpPr/>
          <p:nvPr/>
        </p:nvSpPr>
        <p:spPr bwMode="auto">
          <a:xfrm>
            <a:off x="7692455" y="3750973"/>
            <a:ext cx="199476" cy="203123"/>
          </a:xfrm>
          <a:prstGeom prst="flowChartMerg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45" name="TextBox 44"/>
          <p:cNvSpPr txBox="1"/>
          <p:nvPr/>
        </p:nvSpPr>
        <p:spPr bwMode="auto">
          <a:xfrm>
            <a:off x="7821519" y="3265102"/>
            <a:ext cx="132921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800" dirty="0" smtClean="0">
                <a:solidFill>
                  <a:srgbClr val="0070C0"/>
                </a:solidFill>
              </a:rPr>
              <a:t>Address new non-destructive  inspection techniques &amp;  manufacturing technologies</a:t>
            </a:r>
            <a:endParaRPr lang="en-US" sz="800" dirty="0">
              <a:solidFill>
                <a:srgbClr val="0070C0"/>
              </a:solidFill>
            </a:endParaRPr>
          </a:p>
        </p:txBody>
      </p:sp>
      <p:sp>
        <p:nvSpPr>
          <p:cNvPr id="46" name="Rectangle 45"/>
          <p:cNvSpPr/>
          <p:nvPr/>
        </p:nvSpPr>
        <p:spPr bwMode="auto">
          <a:xfrm>
            <a:off x="207018" y="5681881"/>
            <a:ext cx="548640" cy="276999"/>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t>FY13</a:t>
            </a:r>
            <a:endParaRPr kumimoji="0" lang="en-US" sz="1200" b="0" i="0" u="none" strike="noStrike" cap="none" normalizeH="0" baseline="0" dirty="0" smtClean="0">
              <a:ln>
                <a:noFill/>
              </a:ln>
              <a:solidFill>
                <a:schemeClr val="tx1"/>
              </a:solidFill>
              <a:effectLst/>
            </a:endParaRPr>
          </a:p>
        </p:txBody>
      </p:sp>
      <p:sp>
        <p:nvSpPr>
          <p:cNvPr id="47" name="Flowchart: Merge 46"/>
          <p:cNvSpPr/>
          <p:nvPr/>
        </p:nvSpPr>
        <p:spPr bwMode="auto">
          <a:xfrm>
            <a:off x="184104" y="3754077"/>
            <a:ext cx="199476" cy="203123"/>
          </a:xfrm>
          <a:prstGeom prst="flowChartMerg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48" name="TextBox 47"/>
          <p:cNvSpPr txBox="1"/>
          <p:nvPr/>
        </p:nvSpPr>
        <p:spPr bwMode="auto">
          <a:xfrm>
            <a:off x="-41410" y="3538805"/>
            <a:ext cx="152869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r">
              <a:buFontTx/>
              <a:buNone/>
            </a:pPr>
            <a:r>
              <a:rPr lang="en-US" sz="800" dirty="0" smtClean="0">
                <a:solidFill>
                  <a:srgbClr val="0070C0"/>
                </a:solidFill>
              </a:rPr>
              <a:t>Incorporate deliverables into regulatory products</a:t>
            </a:r>
            <a:endParaRPr lang="en-US" sz="800" dirty="0">
              <a:solidFill>
                <a:srgbClr val="0070C0"/>
              </a:solidFill>
            </a:endParaRPr>
          </a:p>
        </p:txBody>
      </p:sp>
      <p:cxnSp>
        <p:nvCxnSpPr>
          <p:cNvPr id="49" name="Straight Arrow Connector 48"/>
          <p:cNvCxnSpPr>
            <a:endCxn id="44" idx="1"/>
          </p:cNvCxnSpPr>
          <p:nvPr/>
        </p:nvCxnSpPr>
        <p:spPr bwMode="auto">
          <a:xfrm flipV="1">
            <a:off x="335901" y="3852535"/>
            <a:ext cx="7406423" cy="10761"/>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TextBox 50"/>
          <p:cNvSpPr txBox="1"/>
          <p:nvPr/>
        </p:nvSpPr>
        <p:spPr bwMode="auto">
          <a:xfrm>
            <a:off x="4051791" y="2932523"/>
            <a:ext cx="135996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800" dirty="0" smtClean="0">
                <a:solidFill>
                  <a:srgbClr val="FF0000"/>
                </a:solidFill>
              </a:rPr>
              <a:t>FY17 – standards for ultrasonic thermal acoustic inspection of engine disk developed, validated, and issued</a:t>
            </a:r>
            <a:endParaRPr lang="en-US" sz="800" dirty="0">
              <a:solidFill>
                <a:srgbClr val="FF0000"/>
              </a:solidFill>
            </a:endParaRPr>
          </a:p>
        </p:txBody>
      </p:sp>
      <p:sp>
        <p:nvSpPr>
          <p:cNvPr id="52" name="Rectangle 51"/>
          <p:cNvSpPr/>
          <p:nvPr/>
        </p:nvSpPr>
        <p:spPr bwMode="auto">
          <a:xfrm>
            <a:off x="102179" y="3953150"/>
            <a:ext cx="8952636" cy="1533249"/>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53" name="Rectangle 52"/>
          <p:cNvSpPr/>
          <p:nvPr/>
        </p:nvSpPr>
        <p:spPr bwMode="auto">
          <a:xfrm>
            <a:off x="190104" y="4018951"/>
            <a:ext cx="1548494" cy="646331"/>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a:buNone/>
            </a:pPr>
            <a:r>
              <a:rPr lang="en-US" sz="1200" dirty="0" smtClean="0"/>
              <a:t>A11E.RS.2 Advanced Control Systems</a:t>
            </a:r>
            <a:endParaRPr kumimoji="0" lang="en-US" sz="1200" b="0" i="0" u="none" strike="noStrike" cap="none" normalizeH="0" baseline="0" dirty="0" smtClean="0">
              <a:ln>
                <a:noFill/>
              </a:ln>
              <a:solidFill>
                <a:schemeClr val="tx1"/>
              </a:solidFill>
              <a:effectLst/>
              <a:latin typeface="Arial" charset="0"/>
            </a:endParaRPr>
          </a:p>
        </p:txBody>
      </p:sp>
      <p:sp>
        <p:nvSpPr>
          <p:cNvPr id="54" name="Flowchart: Merge 53"/>
          <p:cNvSpPr/>
          <p:nvPr/>
        </p:nvSpPr>
        <p:spPr bwMode="auto">
          <a:xfrm>
            <a:off x="7149289" y="5243868"/>
            <a:ext cx="199476" cy="203123"/>
          </a:xfrm>
          <a:prstGeom prst="flowChartMerg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55" name="TextBox 54"/>
          <p:cNvSpPr txBox="1"/>
          <p:nvPr/>
        </p:nvSpPr>
        <p:spPr bwMode="auto">
          <a:xfrm>
            <a:off x="7381033" y="5213477"/>
            <a:ext cx="72258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r">
              <a:buFontTx/>
              <a:buNone/>
            </a:pPr>
            <a:r>
              <a:rPr lang="en-US" sz="800" dirty="0" smtClean="0">
                <a:solidFill>
                  <a:srgbClr val="0070C0"/>
                </a:solidFill>
              </a:rPr>
              <a:t>Provide AC</a:t>
            </a:r>
            <a:endParaRPr lang="en-US" sz="800" dirty="0">
              <a:solidFill>
                <a:srgbClr val="0070C0"/>
              </a:solidFill>
            </a:endParaRPr>
          </a:p>
        </p:txBody>
      </p:sp>
      <p:sp>
        <p:nvSpPr>
          <p:cNvPr id="56" name="Flowchart: Merge 55"/>
          <p:cNvSpPr/>
          <p:nvPr/>
        </p:nvSpPr>
        <p:spPr bwMode="auto">
          <a:xfrm>
            <a:off x="4790863" y="5239240"/>
            <a:ext cx="199476" cy="203123"/>
          </a:xfrm>
          <a:prstGeom prst="flowChartMerg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57" name="TextBox 56"/>
          <p:cNvSpPr txBox="1"/>
          <p:nvPr/>
        </p:nvSpPr>
        <p:spPr bwMode="auto">
          <a:xfrm>
            <a:off x="3017373" y="5219530"/>
            <a:ext cx="181724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r">
              <a:buFontTx/>
              <a:buNone/>
            </a:pPr>
            <a:r>
              <a:rPr lang="en-US" sz="800" dirty="0" smtClean="0">
                <a:solidFill>
                  <a:srgbClr val="0070C0"/>
                </a:solidFill>
              </a:rPr>
              <a:t>Develop reg. &amp; advisory material</a:t>
            </a:r>
            <a:endParaRPr lang="en-US" sz="800" dirty="0">
              <a:solidFill>
                <a:srgbClr val="0070C0"/>
              </a:solidFill>
            </a:endParaRPr>
          </a:p>
        </p:txBody>
      </p:sp>
      <p:cxnSp>
        <p:nvCxnSpPr>
          <p:cNvPr id="58" name="Straight Arrow Connector 57"/>
          <p:cNvCxnSpPr>
            <a:endCxn id="54" idx="1"/>
          </p:cNvCxnSpPr>
          <p:nvPr/>
        </p:nvCxnSpPr>
        <p:spPr bwMode="auto">
          <a:xfrm flipV="1">
            <a:off x="4934353" y="5345430"/>
            <a:ext cx="2264805" cy="10761"/>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 name="TextBox 58"/>
          <p:cNvSpPr txBox="1"/>
          <p:nvPr/>
        </p:nvSpPr>
        <p:spPr bwMode="auto">
          <a:xfrm>
            <a:off x="2124505" y="4003562"/>
            <a:ext cx="13599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800" dirty="0" smtClean="0">
                <a:solidFill>
                  <a:srgbClr val="FF0000"/>
                </a:solidFill>
              </a:rPr>
              <a:t>FY? - Develop program plan</a:t>
            </a:r>
            <a:endParaRPr lang="en-US" sz="800" dirty="0">
              <a:solidFill>
                <a:srgbClr val="FF0000"/>
              </a:solidFill>
            </a:endParaRPr>
          </a:p>
        </p:txBody>
      </p:sp>
      <p:sp>
        <p:nvSpPr>
          <p:cNvPr id="61" name="TextBox 60"/>
          <p:cNvSpPr txBox="1"/>
          <p:nvPr/>
        </p:nvSpPr>
        <p:spPr bwMode="auto">
          <a:xfrm>
            <a:off x="2956887" y="4226436"/>
            <a:ext cx="13599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defPPr>
              <a:defRPr lang="en-US"/>
            </a:defPPr>
            <a:lvl1pPr>
              <a:buFontTx/>
              <a:buNone/>
              <a:defRPr sz="800">
                <a:solidFill>
                  <a:srgbClr val="FF0000"/>
                </a:solidFill>
              </a:defRPr>
            </a:lvl1pPr>
          </a:lstStyle>
          <a:p>
            <a:r>
              <a:rPr lang="en-US" dirty="0"/>
              <a:t>FY? - Develop minimum performance criteria</a:t>
            </a:r>
          </a:p>
        </p:txBody>
      </p:sp>
      <p:sp>
        <p:nvSpPr>
          <p:cNvPr id="63" name="TextBox 62"/>
          <p:cNvSpPr txBox="1"/>
          <p:nvPr/>
        </p:nvSpPr>
        <p:spPr bwMode="auto">
          <a:xfrm>
            <a:off x="3925994" y="4564990"/>
            <a:ext cx="135996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defPPr>
              <a:defRPr lang="en-US"/>
            </a:defPPr>
            <a:lvl1pPr>
              <a:buFontTx/>
              <a:buNone/>
              <a:defRPr sz="800">
                <a:solidFill>
                  <a:srgbClr val="FF0000"/>
                </a:solidFill>
              </a:defRPr>
            </a:lvl1pPr>
          </a:lstStyle>
          <a:p>
            <a:r>
              <a:rPr lang="en-US" dirty="0" smtClean="0"/>
              <a:t>FY? - Develop methodology for evaluation of flight control responses</a:t>
            </a:r>
            <a:endParaRPr lang="en-US" dirty="0"/>
          </a:p>
        </p:txBody>
      </p:sp>
      <p:sp>
        <p:nvSpPr>
          <p:cNvPr id="64" name="TextBox 63"/>
          <p:cNvSpPr txBox="1"/>
          <p:nvPr/>
        </p:nvSpPr>
        <p:spPr bwMode="auto">
          <a:xfrm>
            <a:off x="4806565" y="4019867"/>
            <a:ext cx="13599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defPPr>
              <a:defRPr lang="en-US"/>
            </a:defPPr>
            <a:lvl1pPr>
              <a:buFontTx/>
              <a:buNone/>
              <a:defRPr sz="800">
                <a:solidFill>
                  <a:srgbClr val="FF0000"/>
                </a:solidFill>
              </a:defRPr>
            </a:lvl1pPr>
          </a:lstStyle>
          <a:p>
            <a:r>
              <a:rPr lang="en-US" dirty="0" smtClean="0"/>
              <a:t>FY? – Define new hazards</a:t>
            </a:r>
            <a:endParaRPr lang="en-US" dirty="0"/>
          </a:p>
        </p:txBody>
      </p:sp>
      <p:sp>
        <p:nvSpPr>
          <p:cNvPr id="65" name="TextBox 64"/>
          <p:cNvSpPr txBox="1"/>
          <p:nvPr/>
        </p:nvSpPr>
        <p:spPr bwMode="auto">
          <a:xfrm>
            <a:off x="5376748" y="4546794"/>
            <a:ext cx="13599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defPPr>
              <a:defRPr lang="en-US"/>
            </a:defPPr>
            <a:lvl1pPr>
              <a:buFontTx/>
              <a:buNone/>
              <a:defRPr sz="800">
                <a:solidFill>
                  <a:srgbClr val="FF0000"/>
                </a:solidFill>
              </a:defRPr>
            </a:lvl1pPr>
          </a:lstStyle>
          <a:p>
            <a:r>
              <a:rPr lang="en-US" dirty="0" smtClean="0"/>
              <a:t>FY? – Develop inspection requirements</a:t>
            </a:r>
            <a:endParaRPr lang="en-US" dirty="0"/>
          </a:p>
        </p:txBody>
      </p:sp>
      <p:sp>
        <p:nvSpPr>
          <p:cNvPr id="43" name="Flowchart: Merge 42"/>
          <p:cNvSpPr/>
          <p:nvPr/>
        </p:nvSpPr>
        <p:spPr bwMode="auto">
          <a:xfrm>
            <a:off x="4979316" y="3606313"/>
            <a:ext cx="199476" cy="203123"/>
          </a:xfrm>
          <a:prstGeom prst="flowChartMerge">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50" name="Flowchart: Merge 49"/>
          <p:cNvSpPr/>
          <p:nvPr/>
        </p:nvSpPr>
        <p:spPr bwMode="auto">
          <a:xfrm>
            <a:off x="2375603" y="4392217"/>
            <a:ext cx="199476" cy="203123"/>
          </a:xfrm>
          <a:prstGeom prst="flowChartMerg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60" name="TextBox 59"/>
          <p:cNvSpPr txBox="1"/>
          <p:nvPr/>
        </p:nvSpPr>
        <p:spPr bwMode="auto">
          <a:xfrm>
            <a:off x="2336331" y="4333324"/>
            <a:ext cx="27122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r>
              <a:rPr lang="en-US" sz="1050" b="1" dirty="0" smtClean="0"/>
              <a:t>?</a:t>
            </a:r>
            <a:endParaRPr lang="en-US" sz="1050" b="1" dirty="0"/>
          </a:p>
        </p:txBody>
      </p:sp>
      <p:sp>
        <p:nvSpPr>
          <p:cNvPr id="62" name="Flowchart: Merge 61"/>
          <p:cNvSpPr/>
          <p:nvPr/>
        </p:nvSpPr>
        <p:spPr bwMode="auto">
          <a:xfrm>
            <a:off x="3294783" y="4614509"/>
            <a:ext cx="199476" cy="203123"/>
          </a:xfrm>
          <a:prstGeom prst="flowChartMerg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66" name="TextBox 65"/>
          <p:cNvSpPr txBox="1"/>
          <p:nvPr/>
        </p:nvSpPr>
        <p:spPr bwMode="auto">
          <a:xfrm>
            <a:off x="3255511" y="4573200"/>
            <a:ext cx="27122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r>
              <a:rPr lang="en-US" sz="1050" b="1" dirty="0" smtClean="0"/>
              <a:t>?</a:t>
            </a:r>
            <a:endParaRPr lang="en-US" sz="1050" b="1" dirty="0"/>
          </a:p>
        </p:txBody>
      </p:sp>
      <p:sp>
        <p:nvSpPr>
          <p:cNvPr id="67" name="Flowchart: Merge 66"/>
          <p:cNvSpPr/>
          <p:nvPr/>
        </p:nvSpPr>
        <p:spPr bwMode="auto">
          <a:xfrm>
            <a:off x="5062860" y="4990821"/>
            <a:ext cx="199476" cy="203123"/>
          </a:xfrm>
          <a:prstGeom prst="flowChartMerg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68" name="TextBox 67"/>
          <p:cNvSpPr txBox="1"/>
          <p:nvPr/>
        </p:nvSpPr>
        <p:spPr bwMode="auto">
          <a:xfrm>
            <a:off x="5023588" y="4958304"/>
            <a:ext cx="27122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r>
              <a:rPr lang="en-US" sz="1050" b="1" dirty="0" smtClean="0"/>
              <a:t>?</a:t>
            </a:r>
            <a:endParaRPr lang="en-US" sz="1050" b="1" dirty="0"/>
          </a:p>
        </p:txBody>
      </p:sp>
      <p:sp>
        <p:nvSpPr>
          <p:cNvPr id="69" name="Flowchart: Merge 68"/>
          <p:cNvSpPr/>
          <p:nvPr/>
        </p:nvSpPr>
        <p:spPr bwMode="auto">
          <a:xfrm>
            <a:off x="5118326" y="4392217"/>
            <a:ext cx="199476" cy="203123"/>
          </a:xfrm>
          <a:prstGeom prst="flowChartMerg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70" name="TextBox 69"/>
          <p:cNvSpPr txBox="1"/>
          <p:nvPr/>
        </p:nvSpPr>
        <p:spPr bwMode="auto">
          <a:xfrm>
            <a:off x="5079054" y="4350908"/>
            <a:ext cx="27122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r>
              <a:rPr lang="en-US" sz="1050" b="1" dirty="0" smtClean="0"/>
              <a:t>?</a:t>
            </a:r>
            <a:endParaRPr lang="en-US" sz="1050" b="1" dirty="0"/>
          </a:p>
        </p:txBody>
      </p:sp>
      <p:sp>
        <p:nvSpPr>
          <p:cNvPr id="71" name="Flowchart: Merge 70"/>
          <p:cNvSpPr/>
          <p:nvPr/>
        </p:nvSpPr>
        <p:spPr bwMode="auto">
          <a:xfrm>
            <a:off x="6166529" y="4755815"/>
            <a:ext cx="199476" cy="203123"/>
          </a:xfrm>
          <a:prstGeom prst="flowChartMerg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72" name="TextBox 71"/>
          <p:cNvSpPr txBox="1"/>
          <p:nvPr/>
        </p:nvSpPr>
        <p:spPr bwMode="auto">
          <a:xfrm>
            <a:off x="6127257" y="4696922"/>
            <a:ext cx="27122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r>
              <a:rPr lang="en-US" sz="1050" b="1" dirty="0" smtClean="0"/>
              <a:t>?</a:t>
            </a:r>
            <a:endParaRPr lang="en-US" sz="1050" b="1" dirty="0"/>
          </a:p>
        </p:txBody>
      </p:sp>
      <p:sp>
        <p:nvSpPr>
          <p:cNvPr id="2" name="Footer Placeholder 1"/>
          <p:cNvSpPr>
            <a:spLocks noGrp="1"/>
          </p:cNvSpPr>
          <p:nvPr>
            <p:ph type="ftr" sz="quarter" idx="11"/>
          </p:nvPr>
        </p:nvSpPr>
        <p:spPr/>
        <p:txBody>
          <a:bodyPr/>
          <a:lstStyle/>
          <a:p>
            <a:r>
              <a:rPr lang="en-US" smtClean="0"/>
              <a:t>FY17 Aviation Safety Portfolio - r0</a:t>
            </a:r>
            <a:endParaRPr lang="en-US" dirty="0"/>
          </a:p>
        </p:txBody>
      </p:sp>
    </p:spTree>
    <p:extLst>
      <p:ext uri="{BB962C8B-B14F-4D97-AF65-F5344CB8AC3E}">
        <p14:creationId xmlns:p14="http://schemas.microsoft.com/office/powerpoint/2010/main" val="269160119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C893F3A-4430-41D8-BC07-6B8A70484A56}">
  <ds:schemaRefs>
    <ds:schemaRef ds:uri="http://schemas.microsoft.com/sharepoint/v3/contenttype/forms"/>
  </ds:schemaRefs>
</ds:datastoreItem>
</file>

<file path=customXml/itemProps2.xml><?xml version="1.0" encoding="utf-8"?>
<ds:datastoreItem xmlns:ds="http://schemas.openxmlformats.org/officeDocument/2006/customXml" ds:itemID="{AAB4023F-F0B5-4A02-B115-E5129B7357AB}"/>
</file>

<file path=customXml/itemProps3.xml><?xml version="1.0" encoding="utf-8"?>
<ds:datastoreItem xmlns:ds="http://schemas.openxmlformats.org/officeDocument/2006/customXml" ds:itemID="{82285CA0-6CBC-4CF6-AB02-617609A444DA}">
  <ds:schemaRefs>
    <ds:schemaRef ds:uri="http://purl.org/dc/terms/"/>
    <ds:schemaRef ds:uri="http://schemas.openxmlformats.org/package/2006/metadata/core-properties"/>
    <ds:schemaRef ds:uri="http://schemas.microsoft.com/office/2006/documentManagement/types"/>
    <ds:schemaRef ds:uri="http://www.w3.org/XML/1998/namespace"/>
    <ds:schemaRef ds:uri="http://purl.org/dc/elements/1.1/"/>
    <ds:schemaRef ds:uri="http://purl.org/dc/dcmitype/"/>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4323</TotalTime>
  <Words>2043</Words>
  <Application>Microsoft Office PowerPoint</Application>
  <PresentationFormat>On-screen Show (4:3)</PresentationFormat>
  <Paragraphs>375</Paragraphs>
  <Slides>15</Slides>
  <Notes>2</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1_Custom Design</vt:lpstr>
      <vt:lpstr>2_Custom Design</vt:lpstr>
      <vt:lpstr>FY17 Aviation Safety Portfolio</vt:lpstr>
      <vt:lpstr>Order of the Presentation</vt:lpstr>
      <vt:lpstr>Mapping</vt:lpstr>
      <vt:lpstr>FY17 Requirements Supporting SAS Issues – by BLI</vt:lpstr>
      <vt:lpstr>SAS Issue: Emerging - High Density Energy Storage, Management &amp; Use </vt:lpstr>
      <vt:lpstr>SAS Issue: Emerging – Certification of Advanced Materials &amp; Structural Technologies (A11.E Funded FY17 Requirements)</vt:lpstr>
      <vt:lpstr>SAS Issue: Emerging – Certification of Advanced Materials &amp; Structural Technologies (A11.E Funded FY17 Requirements)</vt:lpstr>
      <vt:lpstr>PowerPoint Presentation</vt:lpstr>
      <vt:lpstr>PowerPoint Presentation</vt:lpstr>
      <vt:lpstr>PowerPoint Presentation</vt:lpstr>
      <vt:lpstr>PowerPoint Presentation</vt:lpstr>
      <vt:lpstr>SAS Future Opportunities: Effects of Breakthrough Medical Technologies on FAA Medical Certification Standards</vt:lpstr>
      <vt:lpstr>SAS Future Opportunities: Effects of Breakthrough Medical Technologies on FAA Medical Certification Standards</vt:lpstr>
      <vt:lpstr>SAS Issue: General Aviation’s Role in Safety System Development</vt:lpstr>
      <vt:lpstr>SAS Issue: General Aviation’s Role in Safety System Development  </vt:lpstr>
    </vt:vector>
  </TitlesOfParts>
  <Company>FAA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MTONEY</dc:creator>
  <cp:lastModifiedBy>MSOrr</cp:lastModifiedBy>
  <cp:revision>194</cp:revision>
  <dcterms:created xsi:type="dcterms:W3CDTF">2005-01-28T20:32:53Z</dcterms:created>
  <dcterms:modified xsi:type="dcterms:W3CDTF">2015-03-20T20:33:22Z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0x0101009DA7335E1805E44495268AE629753871</vt:lpwstr>
  </property>
</Properties>
</file>