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61" r:id="rId5"/>
    <p:sldMasterId id="2147483662" r:id="rId6"/>
    <p:sldMasterId id="2147483674" r:id="rId7"/>
  </p:sldMasterIdLst>
  <p:notesMasterIdLst>
    <p:notesMasterId r:id="rId25"/>
  </p:notesMasterIdLst>
  <p:handoutMasterIdLst>
    <p:handoutMasterId r:id="rId26"/>
  </p:handoutMasterIdLst>
  <p:sldIdLst>
    <p:sldId id="302" r:id="rId8"/>
    <p:sldId id="292" r:id="rId9"/>
    <p:sldId id="288" r:id="rId10"/>
    <p:sldId id="287" r:id="rId11"/>
    <p:sldId id="284" r:id="rId12"/>
    <p:sldId id="293" r:id="rId13"/>
    <p:sldId id="290" r:id="rId14"/>
    <p:sldId id="294" r:id="rId15"/>
    <p:sldId id="289" r:id="rId16"/>
    <p:sldId id="291" r:id="rId17"/>
    <p:sldId id="295" r:id="rId18"/>
    <p:sldId id="286" r:id="rId19"/>
    <p:sldId id="296" r:id="rId20"/>
    <p:sldId id="301" r:id="rId21"/>
    <p:sldId id="298" r:id="rId22"/>
    <p:sldId id="299" r:id="rId23"/>
    <p:sldId id="300" r:id="rId24"/>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02"/>
            <p14:sldId id="292"/>
            <p14:sldId id="288"/>
            <p14:sldId id="287"/>
            <p14:sldId id="284"/>
            <p14:sldId id="293"/>
            <p14:sldId id="290"/>
            <p14:sldId id="294"/>
            <p14:sldId id="289"/>
            <p14:sldId id="291"/>
            <p14:sldId id="295"/>
            <p14:sldId id="286"/>
            <p14:sldId id="296"/>
            <p14:sldId id="301"/>
            <p14:sldId id="298"/>
            <p14:sldId id="299"/>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99"/>
    <a:srgbClr val="FF0000"/>
    <a:srgbClr val="FFCC00"/>
    <a:srgbClr val="DDDDDD"/>
    <a:srgbClr val="C0C0C0"/>
    <a:srgbClr val="1D2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8" autoAdjust="0"/>
    <p:restoredTop sz="91516" autoAdjust="0"/>
  </p:normalViewPr>
  <p:slideViewPr>
    <p:cSldViewPr snapToGrid="0">
      <p:cViewPr varScale="1">
        <p:scale>
          <a:sx n="104" d="100"/>
          <a:sy n="104" d="100"/>
        </p:scale>
        <p:origin x="-1404" y="-90"/>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1B33F-BF27-4486-A60D-DDA436B9B31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B1DE271B-9F43-4264-AFAE-4DC23504F385}">
      <dgm:prSet phldrT="[Text]" custT="1"/>
      <dgm:spPr/>
      <dgm:t>
        <a:bodyPr anchor="t"/>
        <a:lstStyle/>
        <a:p>
          <a:pPr algn="ctr"/>
          <a:r>
            <a:rPr lang="en-US" sz="1800" dirty="0" smtClean="0"/>
            <a:t>Continued Operational Safety (COS)</a:t>
          </a:r>
        </a:p>
        <a:p>
          <a:pPr algn="ctr"/>
          <a:endParaRPr lang="en-US" sz="1600" dirty="0" smtClean="0"/>
        </a:p>
        <a:p>
          <a:pPr algn="ctr"/>
          <a:endParaRPr lang="en-US" sz="1600" dirty="0"/>
        </a:p>
      </dgm:t>
    </dgm:pt>
    <dgm:pt modelId="{78F82CE6-9E19-4E9B-8026-912A6136B32D}" type="parTrans" cxnId="{345285E0-0B96-45C6-993F-795D36005A9C}">
      <dgm:prSet/>
      <dgm:spPr/>
      <dgm:t>
        <a:bodyPr/>
        <a:lstStyle/>
        <a:p>
          <a:endParaRPr lang="en-US"/>
        </a:p>
      </dgm:t>
    </dgm:pt>
    <dgm:pt modelId="{766D3402-4CC2-4A72-962F-07FB8FBB73F7}" type="sibTrans" cxnId="{345285E0-0B96-45C6-993F-795D36005A9C}">
      <dgm:prSet/>
      <dgm:spPr/>
      <dgm:t>
        <a:bodyPr/>
        <a:lstStyle/>
        <a:p>
          <a:endParaRPr lang="en-US"/>
        </a:p>
      </dgm:t>
    </dgm:pt>
    <dgm:pt modelId="{9293B0C5-7340-4A63-8094-2ACB8A2AFB2B}">
      <dgm:prSet phldrT="[Text]" phldr="1"/>
      <dgm:spPr/>
      <dgm:t>
        <a:bodyPr/>
        <a:lstStyle/>
        <a:p>
          <a:endParaRPr lang="en-US"/>
        </a:p>
      </dgm:t>
    </dgm:pt>
    <dgm:pt modelId="{E7512B12-76B4-49BA-9BE4-5CBB7238A3C9}" type="parTrans" cxnId="{03196AD9-7694-41F3-BCC3-BC4542389266}">
      <dgm:prSet/>
      <dgm:spPr/>
      <dgm:t>
        <a:bodyPr/>
        <a:lstStyle/>
        <a:p>
          <a:endParaRPr lang="en-US"/>
        </a:p>
      </dgm:t>
    </dgm:pt>
    <dgm:pt modelId="{1172E8EB-0626-4BA1-B5A8-09145161C7FE}" type="sibTrans" cxnId="{03196AD9-7694-41F3-BCC3-BC4542389266}">
      <dgm:prSet/>
      <dgm:spPr/>
      <dgm:t>
        <a:bodyPr/>
        <a:lstStyle/>
        <a:p>
          <a:endParaRPr lang="en-US"/>
        </a:p>
      </dgm:t>
    </dgm:pt>
    <dgm:pt modelId="{0A09D73C-1ED2-4482-93A8-703B1F29CAF8}">
      <dgm:prSet phldrT="[Text]" custT="1"/>
      <dgm:spPr/>
      <dgm:t>
        <a:bodyPr anchor="t"/>
        <a:lstStyle/>
        <a:p>
          <a:pPr algn="ctr"/>
          <a:r>
            <a:rPr lang="en-US" sz="1800" dirty="0" smtClean="0"/>
            <a:t>Certification Efficiency (CE)</a:t>
          </a:r>
          <a:endParaRPr lang="en-US" sz="1800" dirty="0"/>
        </a:p>
      </dgm:t>
    </dgm:pt>
    <dgm:pt modelId="{AA2799C3-4D1C-4AC2-87B5-3EADE18112EF}" type="parTrans" cxnId="{2B435E16-90DF-4EF5-9195-3F73BFB2A1A4}">
      <dgm:prSet/>
      <dgm:spPr/>
      <dgm:t>
        <a:bodyPr/>
        <a:lstStyle/>
        <a:p>
          <a:endParaRPr lang="en-US"/>
        </a:p>
      </dgm:t>
    </dgm:pt>
    <dgm:pt modelId="{FF6A33E6-284C-4683-87CE-9B92DBFE2FE8}" type="sibTrans" cxnId="{2B435E16-90DF-4EF5-9195-3F73BFB2A1A4}">
      <dgm:prSet/>
      <dgm:spPr/>
      <dgm:t>
        <a:bodyPr/>
        <a:lstStyle/>
        <a:p>
          <a:endParaRPr lang="en-US"/>
        </a:p>
      </dgm:t>
    </dgm:pt>
    <dgm:pt modelId="{A1BF1F14-2EF2-4D20-B073-2489BA0794BD}">
      <dgm:prSet phldrT="[Text]" phldr="1"/>
      <dgm:spPr/>
      <dgm:t>
        <a:bodyPr/>
        <a:lstStyle/>
        <a:p>
          <a:endParaRPr lang="en-US"/>
        </a:p>
      </dgm:t>
    </dgm:pt>
    <dgm:pt modelId="{E737E2E1-82C6-46D7-9557-80AAB5F250B0}" type="parTrans" cxnId="{A565CF03-C65F-493D-846B-36DE333AB176}">
      <dgm:prSet/>
      <dgm:spPr/>
      <dgm:t>
        <a:bodyPr/>
        <a:lstStyle/>
        <a:p>
          <a:endParaRPr lang="en-US"/>
        </a:p>
      </dgm:t>
    </dgm:pt>
    <dgm:pt modelId="{7CD10933-6861-484E-A115-670AA9647CD5}" type="sibTrans" cxnId="{A565CF03-C65F-493D-846B-36DE333AB176}">
      <dgm:prSet/>
      <dgm:spPr/>
      <dgm:t>
        <a:bodyPr/>
        <a:lstStyle/>
        <a:p>
          <a:endParaRPr lang="en-US"/>
        </a:p>
      </dgm:t>
    </dgm:pt>
    <dgm:pt modelId="{BC3E7D29-D608-494D-B8A2-E739290EC5D2}">
      <dgm:prSet phldrT="[Text]" custT="1"/>
      <dgm:spPr/>
      <dgm:t>
        <a:bodyPr anchor="t"/>
        <a:lstStyle/>
        <a:p>
          <a:pPr algn="ctr"/>
          <a:r>
            <a:rPr lang="en-US" sz="1800" dirty="0" smtClean="0"/>
            <a:t>Workforce Education (WE)</a:t>
          </a:r>
          <a:endParaRPr lang="en-US" sz="1800" dirty="0"/>
        </a:p>
      </dgm:t>
    </dgm:pt>
    <dgm:pt modelId="{68ED3BAE-48D7-4B17-959B-BFAB59711499}" type="parTrans" cxnId="{B5D1061E-9CD1-4B3E-B6C5-BA4F10480488}">
      <dgm:prSet/>
      <dgm:spPr/>
      <dgm:t>
        <a:bodyPr/>
        <a:lstStyle/>
        <a:p>
          <a:endParaRPr lang="en-US"/>
        </a:p>
      </dgm:t>
    </dgm:pt>
    <dgm:pt modelId="{3518B559-B54D-4B98-8618-F81EA059BF7B}" type="sibTrans" cxnId="{B5D1061E-9CD1-4B3E-B6C5-BA4F10480488}">
      <dgm:prSet/>
      <dgm:spPr/>
      <dgm:t>
        <a:bodyPr/>
        <a:lstStyle/>
        <a:p>
          <a:endParaRPr lang="en-US"/>
        </a:p>
      </dgm:t>
    </dgm:pt>
    <dgm:pt modelId="{7EF0C6CA-42B9-4C55-BC1F-A9FC2C2923A9}" type="pres">
      <dgm:prSet presAssocID="{E1D1B33F-BF27-4486-A60D-DDA436B9B31F}" presName="linear" presStyleCnt="0">
        <dgm:presLayoutVars>
          <dgm:animLvl val="lvl"/>
          <dgm:resizeHandles val="exact"/>
        </dgm:presLayoutVars>
      </dgm:prSet>
      <dgm:spPr/>
      <dgm:t>
        <a:bodyPr/>
        <a:lstStyle/>
        <a:p>
          <a:endParaRPr lang="en-US"/>
        </a:p>
      </dgm:t>
    </dgm:pt>
    <dgm:pt modelId="{B1BFAA55-2212-45CD-9948-8DBAFC8789EE}" type="pres">
      <dgm:prSet presAssocID="{B1DE271B-9F43-4264-AFAE-4DC23504F385}" presName="parentText" presStyleLbl="node1" presStyleIdx="0" presStyleCnt="3" custScaleX="88889" custScaleY="122123" custLinFactY="1631" custLinFactNeighborX="5555" custLinFactNeighborY="100000">
        <dgm:presLayoutVars>
          <dgm:chMax val="0"/>
          <dgm:bulletEnabled val="1"/>
        </dgm:presLayoutVars>
      </dgm:prSet>
      <dgm:spPr/>
      <dgm:t>
        <a:bodyPr/>
        <a:lstStyle/>
        <a:p>
          <a:endParaRPr lang="en-US"/>
        </a:p>
      </dgm:t>
    </dgm:pt>
    <dgm:pt modelId="{5E90ACA8-4F13-4F1B-AB67-B980D985B258}" type="pres">
      <dgm:prSet presAssocID="{B1DE271B-9F43-4264-AFAE-4DC23504F385}" presName="childText" presStyleLbl="revTx" presStyleIdx="0" presStyleCnt="2">
        <dgm:presLayoutVars>
          <dgm:bulletEnabled val="1"/>
        </dgm:presLayoutVars>
      </dgm:prSet>
      <dgm:spPr/>
      <dgm:t>
        <a:bodyPr/>
        <a:lstStyle/>
        <a:p>
          <a:endParaRPr lang="en-US"/>
        </a:p>
      </dgm:t>
    </dgm:pt>
    <dgm:pt modelId="{5BA05366-449F-4E47-942B-BBA3C5BF38C9}" type="pres">
      <dgm:prSet presAssocID="{0A09D73C-1ED2-4482-93A8-703B1F29CAF8}" presName="parentText" presStyleLbl="node1" presStyleIdx="1" presStyleCnt="3" custScaleX="88889" custScaleY="160568" custLinFactNeighborX="5555" custLinFactNeighborY="11086">
        <dgm:presLayoutVars>
          <dgm:chMax val="0"/>
          <dgm:bulletEnabled val="1"/>
        </dgm:presLayoutVars>
      </dgm:prSet>
      <dgm:spPr/>
      <dgm:t>
        <a:bodyPr/>
        <a:lstStyle/>
        <a:p>
          <a:endParaRPr lang="en-US"/>
        </a:p>
      </dgm:t>
    </dgm:pt>
    <dgm:pt modelId="{423A62AA-CAB2-481F-B239-7401478B9104}" type="pres">
      <dgm:prSet presAssocID="{0A09D73C-1ED2-4482-93A8-703B1F29CAF8}" presName="childText" presStyleLbl="revTx" presStyleIdx="1" presStyleCnt="2">
        <dgm:presLayoutVars>
          <dgm:bulletEnabled val="1"/>
        </dgm:presLayoutVars>
      </dgm:prSet>
      <dgm:spPr/>
      <dgm:t>
        <a:bodyPr/>
        <a:lstStyle/>
        <a:p>
          <a:endParaRPr lang="en-US"/>
        </a:p>
      </dgm:t>
    </dgm:pt>
    <dgm:pt modelId="{658C6093-528E-4C95-8E4B-448E6623FBD1}" type="pres">
      <dgm:prSet presAssocID="{BC3E7D29-D608-494D-B8A2-E739290EC5D2}" presName="parentText" presStyleLbl="node1" presStyleIdx="2" presStyleCnt="3" custScaleX="85185" custScaleY="131036" custLinFactY="-2992" custLinFactNeighborX="7407" custLinFactNeighborY="-100000">
        <dgm:presLayoutVars>
          <dgm:chMax val="0"/>
          <dgm:bulletEnabled val="1"/>
        </dgm:presLayoutVars>
      </dgm:prSet>
      <dgm:spPr/>
      <dgm:t>
        <a:bodyPr/>
        <a:lstStyle/>
        <a:p>
          <a:endParaRPr lang="en-US"/>
        </a:p>
      </dgm:t>
    </dgm:pt>
  </dgm:ptLst>
  <dgm:cxnLst>
    <dgm:cxn modelId="{B5D1061E-9CD1-4B3E-B6C5-BA4F10480488}" srcId="{E1D1B33F-BF27-4486-A60D-DDA436B9B31F}" destId="{BC3E7D29-D608-494D-B8A2-E739290EC5D2}" srcOrd="2" destOrd="0" parTransId="{68ED3BAE-48D7-4B17-959B-BFAB59711499}" sibTransId="{3518B559-B54D-4B98-8618-F81EA059BF7B}"/>
    <dgm:cxn modelId="{E992F0AA-4F08-4E31-B930-86B365F69E2E}" type="presOf" srcId="{0A09D73C-1ED2-4482-93A8-703B1F29CAF8}" destId="{5BA05366-449F-4E47-942B-BBA3C5BF38C9}" srcOrd="0" destOrd="0" presId="urn:microsoft.com/office/officeart/2005/8/layout/vList2"/>
    <dgm:cxn modelId="{A565CF03-C65F-493D-846B-36DE333AB176}" srcId="{0A09D73C-1ED2-4482-93A8-703B1F29CAF8}" destId="{A1BF1F14-2EF2-4D20-B073-2489BA0794BD}" srcOrd="0" destOrd="0" parTransId="{E737E2E1-82C6-46D7-9557-80AAB5F250B0}" sibTransId="{7CD10933-6861-484E-A115-670AA9647CD5}"/>
    <dgm:cxn modelId="{345285E0-0B96-45C6-993F-795D36005A9C}" srcId="{E1D1B33F-BF27-4486-A60D-DDA436B9B31F}" destId="{B1DE271B-9F43-4264-AFAE-4DC23504F385}" srcOrd="0" destOrd="0" parTransId="{78F82CE6-9E19-4E9B-8026-912A6136B32D}" sibTransId="{766D3402-4CC2-4A72-962F-07FB8FBB73F7}"/>
    <dgm:cxn modelId="{AEA652F4-A6AA-4B87-B116-CA1D6407FD63}" type="presOf" srcId="{E1D1B33F-BF27-4486-A60D-DDA436B9B31F}" destId="{7EF0C6CA-42B9-4C55-BC1F-A9FC2C2923A9}" srcOrd="0" destOrd="0" presId="urn:microsoft.com/office/officeart/2005/8/layout/vList2"/>
    <dgm:cxn modelId="{84181BD7-ED04-47E8-BAB7-23D12CCB318F}" type="presOf" srcId="{B1DE271B-9F43-4264-AFAE-4DC23504F385}" destId="{B1BFAA55-2212-45CD-9948-8DBAFC8789EE}" srcOrd="0" destOrd="0" presId="urn:microsoft.com/office/officeart/2005/8/layout/vList2"/>
    <dgm:cxn modelId="{EBA1D76E-524C-49EE-823F-B09241EC4B7C}" type="presOf" srcId="{BC3E7D29-D608-494D-B8A2-E739290EC5D2}" destId="{658C6093-528E-4C95-8E4B-448E6623FBD1}" srcOrd="0" destOrd="0" presId="urn:microsoft.com/office/officeart/2005/8/layout/vList2"/>
    <dgm:cxn modelId="{E896FF64-5495-43A2-AA62-173098594449}" type="presOf" srcId="{9293B0C5-7340-4A63-8094-2ACB8A2AFB2B}" destId="{5E90ACA8-4F13-4F1B-AB67-B980D985B258}" srcOrd="0" destOrd="0" presId="urn:microsoft.com/office/officeart/2005/8/layout/vList2"/>
    <dgm:cxn modelId="{03196AD9-7694-41F3-BCC3-BC4542389266}" srcId="{B1DE271B-9F43-4264-AFAE-4DC23504F385}" destId="{9293B0C5-7340-4A63-8094-2ACB8A2AFB2B}" srcOrd="0" destOrd="0" parTransId="{E7512B12-76B4-49BA-9BE4-5CBB7238A3C9}" sibTransId="{1172E8EB-0626-4BA1-B5A8-09145161C7FE}"/>
    <dgm:cxn modelId="{3B452127-8011-498B-B06D-2B0C6E4B871C}" type="presOf" srcId="{A1BF1F14-2EF2-4D20-B073-2489BA0794BD}" destId="{423A62AA-CAB2-481F-B239-7401478B9104}" srcOrd="0" destOrd="0" presId="urn:microsoft.com/office/officeart/2005/8/layout/vList2"/>
    <dgm:cxn modelId="{2B435E16-90DF-4EF5-9195-3F73BFB2A1A4}" srcId="{E1D1B33F-BF27-4486-A60D-DDA436B9B31F}" destId="{0A09D73C-1ED2-4482-93A8-703B1F29CAF8}" srcOrd="1" destOrd="0" parTransId="{AA2799C3-4D1C-4AC2-87B5-3EADE18112EF}" sibTransId="{FF6A33E6-284C-4683-87CE-9B92DBFE2FE8}"/>
    <dgm:cxn modelId="{4C67B454-C880-4D87-A351-77330A788CF3}" type="presParOf" srcId="{7EF0C6CA-42B9-4C55-BC1F-A9FC2C2923A9}" destId="{B1BFAA55-2212-45CD-9948-8DBAFC8789EE}" srcOrd="0" destOrd="0" presId="urn:microsoft.com/office/officeart/2005/8/layout/vList2"/>
    <dgm:cxn modelId="{70DC6A61-70D4-4AD2-A6E3-0AA4A0C462EE}" type="presParOf" srcId="{7EF0C6CA-42B9-4C55-BC1F-A9FC2C2923A9}" destId="{5E90ACA8-4F13-4F1B-AB67-B980D985B258}" srcOrd="1" destOrd="0" presId="urn:microsoft.com/office/officeart/2005/8/layout/vList2"/>
    <dgm:cxn modelId="{5B67E6E5-D20D-4E0D-B3C0-3F879BC96A28}" type="presParOf" srcId="{7EF0C6CA-42B9-4C55-BC1F-A9FC2C2923A9}" destId="{5BA05366-449F-4E47-942B-BBA3C5BF38C9}" srcOrd="2" destOrd="0" presId="urn:microsoft.com/office/officeart/2005/8/layout/vList2"/>
    <dgm:cxn modelId="{2CCB1FE6-AB6B-4F5F-8AEC-90BFD198C95B}" type="presParOf" srcId="{7EF0C6CA-42B9-4C55-BC1F-A9FC2C2923A9}" destId="{423A62AA-CAB2-481F-B239-7401478B9104}" srcOrd="3" destOrd="0" presId="urn:microsoft.com/office/officeart/2005/8/layout/vList2"/>
    <dgm:cxn modelId="{A4B6CCA5-BC7B-4453-984C-D15A760B649F}" type="presParOf" srcId="{7EF0C6CA-42B9-4C55-BC1F-A9FC2C2923A9}" destId="{658C6093-528E-4C95-8E4B-448E6623FBD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FAA55-2212-45CD-9948-8DBAFC8789EE}">
      <dsp:nvSpPr>
        <dsp:cNvPr id="0" name=""/>
        <dsp:cNvSpPr/>
      </dsp:nvSpPr>
      <dsp:spPr>
        <a:xfrm>
          <a:off x="914349" y="265777"/>
          <a:ext cx="7315209" cy="14002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Continued Operational Safety (COS)</a:t>
          </a:r>
        </a:p>
        <a:p>
          <a:pPr lvl="0" algn="ctr" defTabSz="800100">
            <a:lnSpc>
              <a:spcPct val="90000"/>
            </a:lnSpc>
            <a:spcBef>
              <a:spcPct val="0"/>
            </a:spcBef>
            <a:spcAft>
              <a:spcPct val="35000"/>
            </a:spcAft>
          </a:pPr>
          <a:endParaRPr lang="en-US" sz="1600" kern="1200" dirty="0" smtClean="0"/>
        </a:p>
        <a:p>
          <a:pPr lvl="0" algn="ctr" defTabSz="800100">
            <a:lnSpc>
              <a:spcPct val="90000"/>
            </a:lnSpc>
            <a:spcBef>
              <a:spcPct val="0"/>
            </a:spcBef>
            <a:spcAft>
              <a:spcPct val="35000"/>
            </a:spcAft>
          </a:pPr>
          <a:endParaRPr lang="en-US" sz="1600" kern="1200" dirty="0"/>
        </a:p>
      </dsp:txBody>
      <dsp:txXfrm>
        <a:off x="982704" y="334132"/>
        <a:ext cx="7178499" cy="1263552"/>
      </dsp:txXfrm>
    </dsp:sp>
    <dsp:sp modelId="{5E90ACA8-4F13-4F1B-AB67-B980D985B258}">
      <dsp:nvSpPr>
        <dsp:cNvPr id="0" name=""/>
        <dsp:cNvSpPr/>
      </dsp:nvSpPr>
      <dsp:spPr>
        <a:xfrm>
          <a:off x="0" y="1415498"/>
          <a:ext cx="82296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57150" lvl="1" indent="-57150" algn="l" defTabSz="488950">
            <a:lnSpc>
              <a:spcPct val="90000"/>
            </a:lnSpc>
            <a:spcBef>
              <a:spcPct val="0"/>
            </a:spcBef>
            <a:spcAft>
              <a:spcPct val="20000"/>
            </a:spcAft>
            <a:buChar char="••"/>
          </a:pPr>
          <a:endParaRPr lang="en-US" sz="1100" kern="1200"/>
        </a:p>
      </dsp:txBody>
      <dsp:txXfrm>
        <a:off x="0" y="1415498"/>
        <a:ext cx="8229600" cy="231840"/>
      </dsp:txXfrm>
    </dsp:sp>
    <dsp:sp modelId="{5BA05366-449F-4E47-942B-BBA3C5BF38C9}">
      <dsp:nvSpPr>
        <dsp:cNvPr id="0" name=""/>
        <dsp:cNvSpPr/>
      </dsp:nvSpPr>
      <dsp:spPr>
        <a:xfrm>
          <a:off x="914349" y="1673040"/>
          <a:ext cx="7315209" cy="184107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Certification Efficiency (CE)</a:t>
          </a:r>
          <a:endParaRPr lang="en-US" sz="1800" kern="1200" dirty="0"/>
        </a:p>
      </dsp:txBody>
      <dsp:txXfrm>
        <a:off x="1004223" y="1762914"/>
        <a:ext cx="7135461" cy="1661324"/>
      </dsp:txXfrm>
    </dsp:sp>
    <dsp:sp modelId="{423A62AA-CAB2-481F-B239-7401478B9104}">
      <dsp:nvSpPr>
        <dsp:cNvPr id="0" name=""/>
        <dsp:cNvSpPr/>
      </dsp:nvSpPr>
      <dsp:spPr>
        <a:xfrm>
          <a:off x="0" y="3488411"/>
          <a:ext cx="82296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57150" lvl="1" indent="-57150" algn="l" defTabSz="488950">
            <a:lnSpc>
              <a:spcPct val="90000"/>
            </a:lnSpc>
            <a:spcBef>
              <a:spcPct val="0"/>
            </a:spcBef>
            <a:spcAft>
              <a:spcPct val="20000"/>
            </a:spcAft>
            <a:buChar char="••"/>
          </a:pPr>
          <a:endParaRPr lang="en-US" sz="1100" kern="1200"/>
        </a:p>
      </dsp:txBody>
      <dsp:txXfrm>
        <a:off x="0" y="3488411"/>
        <a:ext cx="8229600" cy="231840"/>
      </dsp:txXfrm>
    </dsp:sp>
    <dsp:sp modelId="{658C6093-528E-4C95-8E4B-448E6623FBD1}">
      <dsp:nvSpPr>
        <dsp:cNvPr id="0" name=""/>
        <dsp:cNvSpPr/>
      </dsp:nvSpPr>
      <dsp:spPr>
        <a:xfrm>
          <a:off x="1219174" y="3454104"/>
          <a:ext cx="7010384" cy="150245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Workforce Education (WE)</a:t>
          </a:r>
          <a:endParaRPr lang="en-US" sz="1800" kern="1200" dirty="0"/>
        </a:p>
      </dsp:txBody>
      <dsp:txXfrm>
        <a:off x="1292518" y="3527448"/>
        <a:ext cx="6863696" cy="13557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solidFill>
                  <a:prstClr val="black"/>
                </a:solidFill>
              </a:rPr>
              <a:pPr/>
              <a:t>1</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5D1E57-460B-451E-BF4B-24F128CF39DF}" type="slidenum">
              <a:rPr lang="en-US" smtClean="0">
                <a:solidFill>
                  <a:prstClr val="black"/>
                </a:solidFill>
              </a:rPr>
              <a:pPr/>
              <a:t>14</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C:\Ilcewicz\CertIssu\AVS-Mgmt-Mtgs\Mar-2015_Meeting\Composite Plan 1-pager.pptx</a:t>
            </a:r>
            <a:endParaRPr lang="en-US">
              <a:solidFill>
                <a:prstClr val="black"/>
              </a:solidFill>
            </a:endParaRPr>
          </a:p>
        </p:txBody>
      </p:sp>
    </p:spTree>
    <p:extLst>
      <p:ext uri="{BB962C8B-B14F-4D97-AF65-F5344CB8AC3E}">
        <p14:creationId xmlns:p14="http://schemas.microsoft.com/office/powerpoint/2010/main" val="2314095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FCF452-ED3B-4AD1-A846-CADE5532B105}"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85D19-C1CA-4A76-B671-B678FD79A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98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FCF452-ED3B-4AD1-A846-CADE5532B105}" type="datetimeFigureOut">
              <a:rPr lang="en-US" smtClean="0">
                <a:solidFill>
                  <a:prstClr val="black">
                    <a:tint val="75000"/>
                  </a:prstClr>
                </a:solidFill>
              </a:rPr>
              <a:pPr/>
              <a:t>3/20/2015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85D19-C1CA-4A76-B671-B678FD79A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397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FCF452-ED3B-4AD1-A846-CADE5532B105}" type="datetimeFigureOut">
              <a:rPr lang="en-US" smtClean="0">
                <a:solidFill>
                  <a:prstClr val="black">
                    <a:tint val="75000"/>
                  </a:prstClr>
                </a:solidFill>
              </a:rPr>
              <a:pPr/>
              <a:t>3/20/2015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85D19-C1CA-4A76-B671-B678FD79A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55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CF452-ED3B-4AD1-A846-CADE5532B105}" type="datetimeFigureOut">
              <a:rPr lang="en-US" smtClean="0">
                <a:solidFill>
                  <a:prstClr val="black">
                    <a:tint val="75000"/>
                  </a:prstClr>
                </a:solidFill>
              </a:rPr>
              <a:pPr/>
              <a:t>3/20/2015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85D19-C1CA-4A76-B671-B678FD79A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73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CF452-ED3B-4AD1-A846-CADE5532B105}"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85D19-C1CA-4A76-B671-B678FD79A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39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CF452-ED3B-4AD1-A846-CADE5532B105}"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85D19-C1CA-4A76-B671-B678FD79A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941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CF452-ED3B-4AD1-A846-CADE5532B105}"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85D19-C1CA-4A76-B671-B678FD79A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974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CF452-ED3B-4AD1-A846-CADE5532B105}"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85D19-C1CA-4A76-B671-B678FD79A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779981" y="0"/>
            <a:ext cx="4374429" cy="6858000"/>
          </a:xfrm>
          <a:prstGeom prst="rect">
            <a:avLst/>
          </a:prstGeom>
        </p:spPr>
      </p:pic>
      <p:sp>
        <p:nvSpPr>
          <p:cNvPr id="63490" name="Rectangle 1026"/>
          <p:cNvSpPr>
            <a:spLocks noGrp="1" noChangeArrowheads="1"/>
          </p:cNvSpPr>
          <p:nvPr>
            <p:ph type="ctrTitle"/>
          </p:nvPr>
        </p:nvSpPr>
        <p:spPr>
          <a:xfrm>
            <a:off x="227476" y="354380"/>
            <a:ext cx="4519544"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490748"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455314"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6134004" y="5820327"/>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rPr>
                <a:t>Federal Aviation</a:t>
              </a:r>
            </a:p>
            <a:p>
              <a:pPr>
                <a:lnSpc>
                  <a:spcPct val="85000"/>
                </a:lnSpc>
                <a:spcBef>
                  <a:spcPct val="0"/>
                </a:spcBef>
                <a:buFontTx/>
                <a:buNone/>
              </a:pPr>
              <a:r>
                <a:rPr lang="en-US" sz="1800" b="1">
                  <a:solidFill>
                    <a:srgbClr val="FFFFFF"/>
                  </a:solidFill>
                </a:rPr>
                <a:t>Administration</a:t>
              </a:r>
            </a:p>
          </p:txBody>
        </p:sp>
      </p:grpSp>
    </p:spTree>
    <p:extLst>
      <p:ext uri="{BB962C8B-B14F-4D97-AF65-F5344CB8AC3E}">
        <p14:creationId xmlns:p14="http://schemas.microsoft.com/office/powerpoint/2010/main" val="34721004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r>
              <a:rPr lang="en-US" dirty="0" smtClean="0">
                <a:solidFill>
                  <a:srgbClr val="FFFFFF">
                    <a:lumMod val="75000"/>
                  </a:srgbClr>
                </a:solidFill>
              </a:rPr>
              <a:t>24 March 2015</a:t>
            </a:r>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dirty="0" smtClean="0">
                <a:solidFill>
                  <a:srgbClr val="FFFFFF">
                    <a:lumMod val="75000"/>
                  </a:srgbClr>
                </a:solidFill>
              </a:rPr>
              <a:t>FY17 Aviation Safety Portfolio</a:t>
            </a:r>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7662332" y="6248400"/>
            <a:ext cx="879171"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7039740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5278592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7438702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3751711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883078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FCF452-ED3B-4AD1-A846-CADE5532B105}"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85D19-C1CA-4A76-B671-B678FD79A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59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CF452-ED3B-4AD1-A846-CADE5532B105}"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85D19-C1CA-4A76-B671-B678FD79A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11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CF452-ED3B-4AD1-A846-CADE5532B105}"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85D19-C1CA-4A76-B671-B678FD79A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59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507110" y="6248400"/>
            <a:ext cx="10490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FontTx/>
              <a:buNone/>
            </a:pPr>
            <a:fld id="{D1FCF452-ED3B-4AD1-A846-CADE5532B105}" type="datetimeFigureOut">
              <a:rPr lang="en-US" smtClean="0">
                <a:solidFill>
                  <a:prstClr val="black">
                    <a:tint val="75000"/>
                  </a:prstClr>
                </a:solidFill>
                <a:latin typeface="Calibri"/>
              </a:rPr>
              <a:pPr fontAlgn="auto">
                <a:spcBef>
                  <a:spcPts val="0"/>
                </a:spcBef>
                <a:spcAft>
                  <a:spcPts val="0"/>
                </a:spcAft>
                <a:buFontTx/>
                <a:buNone/>
              </a:pPr>
              <a:t>3/20/2015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FontTx/>
              <a:buNone/>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FontTx/>
              <a:buNone/>
            </a:pPr>
            <a:fld id="{B9085D19-C1CA-4A76-B671-B678FD79AC71}" type="slidenum">
              <a:rPr lang="en-US" smtClean="0">
                <a:solidFill>
                  <a:prstClr val="black">
                    <a:tint val="75000"/>
                  </a:prstClr>
                </a:solidFill>
                <a:latin typeface="Calibri"/>
              </a:rPr>
              <a:pPr fontAlgn="auto">
                <a:spcBef>
                  <a:spcPts val="0"/>
                </a:spcBef>
                <a:spcAft>
                  <a:spcPts val="0"/>
                </a:spcAft>
                <a:buFontTx/>
                <a:buNone/>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97039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25267" y="6248400"/>
            <a:ext cx="11308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712641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dirty="0" smtClean="0"/>
              <a:t>FY17 Aviation Safety Portfolio</a:t>
            </a:r>
            <a:endParaRPr lang="en-US" dirty="0"/>
          </a:p>
        </p:txBody>
      </p:sp>
      <p:sp>
        <p:nvSpPr>
          <p:cNvPr id="32780" name="Rectangle 12"/>
          <p:cNvSpPr>
            <a:spLocks noGrp="1" noChangeArrowheads="1"/>
          </p:cNvSpPr>
          <p:nvPr>
            <p:ph type="subTitle" idx="1"/>
          </p:nvPr>
        </p:nvSpPr>
        <p:spPr>
          <a:xfrm>
            <a:off x="230651" y="1795830"/>
            <a:ext cx="4277341" cy="1468578"/>
          </a:xfrm>
        </p:spPr>
        <p:txBody>
          <a:bodyPr/>
          <a:lstStyle/>
          <a:p>
            <a:r>
              <a:rPr lang="en-US" sz="2800" dirty="0" smtClean="0"/>
              <a:t>Quad Chart Review: </a:t>
            </a:r>
          </a:p>
          <a:p>
            <a:r>
              <a:rPr lang="en-US" sz="2800" dirty="0" smtClean="0"/>
              <a:t>SAS Member Homework Questions</a:t>
            </a:r>
            <a:endParaRPr lang="en-US" sz="2800" dirty="0">
              <a:solidFill>
                <a:schemeClr val="tx1"/>
              </a:solidFill>
            </a:endParaRPr>
          </a:p>
        </p:txBody>
      </p:sp>
      <p:sp>
        <p:nvSpPr>
          <p:cNvPr id="32785" name="Text Box 17"/>
          <p:cNvSpPr txBox="1">
            <a:spLocks noChangeArrowheads="1"/>
          </p:cNvSpPr>
          <p:nvPr/>
        </p:nvSpPr>
        <p:spPr bwMode="auto">
          <a:xfrm>
            <a:off x="1640713" y="339849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solidFill>
                  <a:srgbClr val="000000"/>
                </a:solidFill>
              </a:rPr>
              <a:t>Subcommittee on Aircraft Safety</a:t>
            </a:r>
            <a:endParaRPr lang="en-US" sz="1600" dirty="0">
              <a:solidFill>
                <a:srgbClr val="000000"/>
              </a:solidFill>
            </a:endParaRPr>
          </a:p>
        </p:txBody>
      </p:sp>
      <p:sp>
        <p:nvSpPr>
          <p:cNvPr id="32786" name="Text Box 18"/>
          <p:cNvSpPr txBox="1">
            <a:spLocks noChangeArrowheads="1"/>
          </p:cNvSpPr>
          <p:nvPr/>
        </p:nvSpPr>
        <p:spPr bwMode="auto">
          <a:xfrm>
            <a:off x="1628070" y="377835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solidFill>
                  <a:srgbClr val="000000"/>
                </a:solidFill>
              </a:rPr>
              <a:t>Mark S. Orr</a:t>
            </a:r>
            <a:endParaRPr lang="en-US" sz="1600" dirty="0">
              <a:solidFill>
                <a:srgbClr val="000000"/>
              </a:solidFill>
            </a:endParaRPr>
          </a:p>
        </p:txBody>
      </p:sp>
      <p:sp>
        <p:nvSpPr>
          <p:cNvPr id="32787" name="Text Box 19"/>
          <p:cNvSpPr txBox="1">
            <a:spLocks noChangeArrowheads="1"/>
          </p:cNvSpPr>
          <p:nvPr/>
        </p:nvSpPr>
        <p:spPr bwMode="auto">
          <a:xfrm>
            <a:off x="1634353" y="4148090"/>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solidFill>
                  <a:srgbClr val="000000"/>
                </a:solidFill>
              </a:rPr>
              <a:t>24 March 2015</a:t>
            </a:r>
            <a:endParaRPr lang="en-US" sz="1600" dirty="0">
              <a:solidFill>
                <a:srgbClr val="000000"/>
              </a:solidFill>
            </a:endParaRPr>
          </a:p>
        </p:txBody>
      </p:sp>
    </p:spTree>
    <p:extLst>
      <p:ext uri="{BB962C8B-B14F-4D97-AF65-F5344CB8AC3E}">
        <p14:creationId xmlns:p14="http://schemas.microsoft.com/office/powerpoint/2010/main" val="260616384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A11A.FCS.1 Aircraft Fire Safety</a:t>
            </a:r>
          </a:p>
        </p:txBody>
      </p:sp>
      <p:sp>
        <p:nvSpPr>
          <p:cNvPr id="3" name="Content Placeholder 2"/>
          <p:cNvSpPr>
            <a:spLocks noGrp="1"/>
          </p:cNvSpPr>
          <p:nvPr>
            <p:ph idx="1"/>
          </p:nvPr>
        </p:nvSpPr>
        <p:spPr/>
        <p:txBody>
          <a:bodyPr/>
          <a:lstStyle/>
          <a:p>
            <a:r>
              <a:rPr lang="en-US" sz="2000" dirty="0"/>
              <a:t>FY17 tasks potentially support SAS Emerging Issues:</a:t>
            </a:r>
          </a:p>
          <a:p>
            <a:pPr lvl="1"/>
            <a:r>
              <a:rPr lang="en-US" sz="1800" dirty="0"/>
              <a:t>Real Time System-Wide Safety </a:t>
            </a:r>
            <a:r>
              <a:rPr lang="en-US" sz="1800" dirty="0" smtClean="0"/>
              <a:t>Assurance</a:t>
            </a:r>
          </a:p>
          <a:p>
            <a:pPr lvl="2"/>
            <a:r>
              <a:rPr lang="en-US" sz="1400" i="1" dirty="0"/>
              <a:t>Improve the passive and active means of fire protection on aircraft, to prevent and mitigate accidents.  Define, characterize and transfer large scale testing to repeatable/reproducible test methods for both in-flight and post crash fires. </a:t>
            </a:r>
          </a:p>
          <a:p>
            <a:pPr lvl="1"/>
            <a:r>
              <a:rPr lang="en-US" sz="1800" dirty="0"/>
              <a:t>Certification of Advanced Materials and Structural </a:t>
            </a:r>
            <a:r>
              <a:rPr lang="en-US" sz="1800" dirty="0" smtClean="0"/>
              <a:t>Technologies</a:t>
            </a:r>
          </a:p>
          <a:p>
            <a:pPr lvl="2"/>
            <a:r>
              <a:rPr lang="en-US" sz="1400" dirty="0"/>
              <a:t> </a:t>
            </a:r>
            <a:r>
              <a:rPr lang="en-US" sz="1400" i="1" dirty="0"/>
              <a:t>A</a:t>
            </a:r>
            <a:r>
              <a:rPr lang="en-US" sz="1400" i="1" dirty="0" smtClean="0"/>
              <a:t>nalytical </a:t>
            </a:r>
            <a:r>
              <a:rPr lang="en-US" sz="1400" i="1" dirty="0"/>
              <a:t>methods of identifying a particular part/material contribution to fire safety.   For in-flight fires this is primarily materials in inaccessible areas. For post-crash fires this could include the airframe itself</a:t>
            </a:r>
            <a:r>
              <a:rPr lang="en-US" sz="1400" i="1" dirty="0" smtClean="0"/>
              <a:t>. Develop </a:t>
            </a:r>
            <a:r>
              <a:rPr lang="en-US" sz="1400" i="1" dirty="0"/>
              <a:t>new flammability tests where needed, and means to address continued airworthiness, from fire, of all aircraft materials.   Includes consideration of very large as well as non-metallic airframe construction;  threat definition and characterization; development of test methods;</a:t>
            </a:r>
          </a:p>
          <a:p>
            <a:pPr lvl="1"/>
            <a:r>
              <a:rPr lang="en-US" sz="1800" dirty="0"/>
              <a:t>High Density Energy Storage, Management, and </a:t>
            </a:r>
            <a:r>
              <a:rPr lang="en-US" sz="1800" dirty="0" smtClean="0"/>
              <a:t>Use</a:t>
            </a:r>
          </a:p>
          <a:p>
            <a:pPr lvl="2"/>
            <a:r>
              <a:rPr lang="en-US" sz="1400" i="1" dirty="0"/>
              <a:t>Consider the role of systems and high energy storage devices (such as lithium batteries and fuel cells), and continue work on suppression agent performance considering these potential threats.</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spTree>
    <p:extLst>
      <p:ext uri="{BB962C8B-B14F-4D97-AF65-F5344CB8AC3E}">
        <p14:creationId xmlns:p14="http://schemas.microsoft.com/office/powerpoint/2010/main" val="263161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SAS Member Comment – Flutter Suppression</a:t>
            </a:r>
            <a:endParaRPr lang="en-US" sz="3200" dirty="0"/>
          </a:p>
        </p:txBody>
      </p:sp>
      <p:sp>
        <p:nvSpPr>
          <p:cNvPr id="3" name="Content Placeholder 2"/>
          <p:cNvSpPr>
            <a:spLocks noGrp="1"/>
          </p:cNvSpPr>
          <p:nvPr>
            <p:ph idx="1"/>
          </p:nvPr>
        </p:nvSpPr>
        <p:spPr/>
        <p:txBody>
          <a:bodyPr/>
          <a:lstStyle/>
          <a:p>
            <a:r>
              <a:rPr lang="en-US" i="1" dirty="0"/>
              <a:t>We would like to know where this subject stands in FAA priorities, and what particular research is planned to be accomplished in the next three years.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spTree>
    <p:extLst>
      <p:ext uri="{BB962C8B-B14F-4D97-AF65-F5344CB8AC3E}">
        <p14:creationId xmlns:p14="http://schemas.microsoft.com/office/powerpoint/2010/main" val="274893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A11E.SIM.3 Emerging Technology Active Flutter Suppression</a:t>
            </a:r>
            <a:endParaRPr lang="en-US" sz="28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4" y="2183453"/>
            <a:ext cx="8775641" cy="379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bwMode="auto">
          <a:xfrm>
            <a:off x="653143" y="1231159"/>
            <a:ext cx="10967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t>FY16: $500K</a:t>
            </a:r>
          </a:p>
          <a:p>
            <a:pPr>
              <a:buFontTx/>
              <a:buNone/>
            </a:pPr>
            <a:r>
              <a:rPr lang="en-US" sz="1200" b="1" dirty="0" smtClean="0"/>
              <a:t>FY17: $500K</a:t>
            </a:r>
          </a:p>
          <a:p>
            <a:pPr>
              <a:buFontTx/>
              <a:buNone/>
            </a:pPr>
            <a:r>
              <a:rPr lang="en-US" sz="1200" b="1" dirty="0" smtClean="0"/>
              <a:t>FY18: $400K</a:t>
            </a:r>
            <a:endParaRPr lang="en-US" sz="1200" b="1" dirty="0"/>
          </a:p>
        </p:txBody>
      </p:sp>
    </p:spTree>
    <p:extLst>
      <p:ext uri="{BB962C8B-B14F-4D97-AF65-F5344CB8AC3E}">
        <p14:creationId xmlns:p14="http://schemas.microsoft.com/office/powerpoint/2010/main" val="131104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SAS Member Comment – AVS Composites Plan</a:t>
            </a:r>
            <a:endParaRPr lang="en-US" sz="3200" dirty="0"/>
          </a:p>
        </p:txBody>
      </p:sp>
      <p:sp>
        <p:nvSpPr>
          <p:cNvPr id="3" name="Content Placeholder 2"/>
          <p:cNvSpPr>
            <a:spLocks noGrp="1"/>
          </p:cNvSpPr>
          <p:nvPr>
            <p:ph idx="1"/>
          </p:nvPr>
        </p:nvSpPr>
        <p:spPr/>
        <p:txBody>
          <a:bodyPr/>
          <a:lstStyle/>
          <a:p>
            <a:r>
              <a:rPr lang="en-US" i="1" dirty="0" smtClean="0"/>
              <a:t>I’d </a:t>
            </a:r>
            <a:r>
              <a:rPr lang="en-US" i="1" dirty="0"/>
              <a:t>like to understand the AVS Composite Plan that is referenced in many of the Quad charts.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spTree>
    <p:extLst>
      <p:ext uri="{BB962C8B-B14F-4D97-AF65-F5344CB8AC3E}">
        <p14:creationId xmlns:p14="http://schemas.microsoft.com/office/powerpoint/2010/main" val="73488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stCxn id="9" idx="6"/>
          </p:cNvCxnSpPr>
          <p:nvPr/>
        </p:nvCxnSpPr>
        <p:spPr>
          <a:xfrm>
            <a:off x="8730767" y="1104449"/>
            <a:ext cx="8625" cy="3893167"/>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a:xfrm>
            <a:off x="82222" y="-98784"/>
            <a:ext cx="5660484" cy="895096"/>
          </a:xfrm>
        </p:spPr>
        <p:txBody>
          <a:bodyPr>
            <a:normAutofit/>
          </a:bodyPr>
          <a:lstStyle/>
          <a:p>
            <a:r>
              <a:rPr lang="en-US" sz="4300" b="1" dirty="0" smtClean="0"/>
              <a:t>AVS Composite Plan</a:t>
            </a:r>
            <a:endParaRPr lang="en-US" sz="43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12011635"/>
              </p:ext>
            </p:extLst>
          </p:nvPr>
        </p:nvGraphicFramePr>
        <p:xfrm>
          <a:off x="457200" y="1143000"/>
          <a:ext cx="8229600" cy="523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166007" y="892118"/>
            <a:ext cx="1738993" cy="5029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5" name="TextBox 4"/>
          <p:cNvSpPr txBox="1"/>
          <p:nvPr/>
        </p:nvSpPr>
        <p:spPr>
          <a:xfrm>
            <a:off x="-4692" y="2142828"/>
            <a:ext cx="1883814" cy="2077492"/>
          </a:xfrm>
          <a:prstGeom prst="rect">
            <a:avLst/>
          </a:prstGeom>
          <a:ln w="12700">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228600" algn="ctr" fontAlgn="auto">
              <a:spcBef>
                <a:spcPts val="0"/>
              </a:spcBef>
              <a:spcAft>
                <a:spcPts val="0"/>
              </a:spcAft>
              <a:buFontTx/>
              <a:buNone/>
            </a:pPr>
            <a:r>
              <a:rPr lang="en-US" sz="1200" dirty="0" smtClean="0">
                <a:solidFill>
                  <a:prstClr val="black"/>
                </a:solidFill>
                <a:latin typeface="Berlin Sans FB" panose="020E0602020502020306" pitchFamily="34" charset="0"/>
                <a:cs typeface="Aharoni" panose="02010803020104030203" pitchFamily="2" charset="-79"/>
              </a:rPr>
              <a:t>Contains: </a:t>
            </a:r>
          </a:p>
          <a:p>
            <a:pPr marL="228600" algn="ctr" fontAlgn="auto">
              <a:spcBef>
                <a:spcPts val="0"/>
              </a:spcBef>
              <a:spcAft>
                <a:spcPts val="0"/>
              </a:spcAft>
              <a:buFontTx/>
              <a:buNone/>
            </a:pPr>
            <a:r>
              <a:rPr lang="en-US" sz="1200" i="1" dirty="0" smtClean="0">
                <a:solidFill>
                  <a:prstClr val="black"/>
                </a:solidFill>
                <a:cs typeface="Aharoni" panose="02010803020104030203" pitchFamily="2" charset="-79"/>
              </a:rPr>
              <a:t>Strategic and Work Plans w/ </a:t>
            </a:r>
            <a:r>
              <a:rPr lang="en-US" sz="1200" b="1" i="1" dirty="0" smtClean="0">
                <a:solidFill>
                  <a:prstClr val="black"/>
                </a:solidFill>
                <a:cs typeface="Aharoni" panose="02010803020104030203" pitchFamily="2" charset="-79"/>
              </a:rPr>
              <a:t>3 Focus Areas</a:t>
            </a:r>
          </a:p>
          <a:p>
            <a:pPr marL="228600" algn="ctr" fontAlgn="auto">
              <a:spcBef>
                <a:spcPts val="0"/>
              </a:spcBef>
              <a:spcAft>
                <a:spcPts val="0"/>
              </a:spcAft>
              <a:buFontTx/>
              <a:buNone/>
            </a:pPr>
            <a:endParaRPr lang="en-US" sz="300" i="1" dirty="0" smtClean="0">
              <a:solidFill>
                <a:prstClr val="black"/>
              </a:solidFill>
              <a:cs typeface="Aharoni" panose="02010803020104030203" pitchFamily="2" charset="-79"/>
            </a:endParaRPr>
          </a:p>
          <a:p>
            <a:pPr marL="228600" algn="ctr" fontAlgn="auto">
              <a:spcBef>
                <a:spcPts val="0"/>
              </a:spcBef>
              <a:spcAft>
                <a:spcPts val="0"/>
              </a:spcAft>
              <a:buFontTx/>
              <a:buNone/>
            </a:pPr>
            <a:r>
              <a:rPr lang="en-US" sz="1200" i="1" dirty="0" smtClean="0">
                <a:solidFill>
                  <a:prstClr val="black"/>
                </a:solidFill>
                <a:cs typeface="Aharoni" panose="02010803020104030203" pitchFamily="2" charset="-79"/>
              </a:rPr>
              <a:t>Industry </a:t>
            </a:r>
          </a:p>
          <a:p>
            <a:pPr marL="228600" algn="ctr" fontAlgn="auto">
              <a:spcBef>
                <a:spcPts val="0"/>
              </a:spcBef>
              <a:spcAft>
                <a:spcPts val="0"/>
              </a:spcAft>
              <a:buFontTx/>
              <a:buNone/>
            </a:pPr>
            <a:r>
              <a:rPr lang="en-US" sz="1200" i="1" dirty="0" smtClean="0">
                <a:solidFill>
                  <a:prstClr val="black"/>
                </a:solidFill>
                <a:cs typeface="Aharoni" panose="02010803020104030203" pitchFamily="2" charset="-79"/>
              </a:rPr>
              <a:t>and International Collaboration Efforts </a:t>
            </a:r>
          </a:p>
          <a:p>
            <a:pPr marL="228600" algn="ctr" fontAlgn="auto">
              <a:spcBef>
                <a:spcPts val="0"/>
              </a:spcBef>
              <a:spcAft>
                <a:spcPts val="0"/>
              </a:spcAft>
              <a:buFontTx/>
              <a:buNone/>
            </a:pPr>
            <a:endParaRPr lang="en-US" sz="300" i="1" dirty="0" smtClean="0">
              <a:solidFill>
                <a:prstClr val="black"/>
              </a:solidFill>
              <a:cs typeface="Aharoni" panose="02010803020104030203" pitchFamily="2" charset="-79"/>
            </a:endParaRPr>
          </a:p>
          <a:p>
            <a:pPr marL="228600" algn="ctr" fontAlgn="auto">
              <a:spcBef>
                <a:spcPts val="0"/>
              </a:spcBef>
              <a:spcAft>
                <a:spcPts val="0"/>
              </a:spcAft>
              <a:buFontTx/>
              <a:buNone/>
            </a:pPr>
            <a:r>
              <a:rPr lang="en-US" sz="1200" i="1" dirty="0" smtClean="0">
                <a:solidFill>
                  <a:prstClr val="black"/>
                </a:solidFill>
                <a:cs typeface="Aharoni" panose="02010803020104030203" pitchFamily="2" charset="-79"/>
              </a:rPr>
              <a:t>Utilization of FAA Research</a:t>
            </a:r>
          </a:p>
          <a:p>
            <a:pPr marL="228600" algn="ctr" fontAlgn="auto">
              <a:spcBef>
                <a:spcPts val="0"/>
              </a:spcBef>
              <a:spcAft>
                <a:spcPts val="0"/>
              </a:spcAft>
              <a:buFontTx/>
              <a:buNone/>
            </a:pPr>
            <a:endParaRPr lang="en-US" sz="300" i="1" dirty="0" smtClean="0">
              <a:solidFill>
                <a:prstClr val="black"/>
              </a:solidFill>
              <a:cs typeface="Aharoni" panose="02010803020104030203" pitchFamily="2" charset="-79"/>
            </a:endParaRPr>
          </a:p>
          <a:p>
            <a:pPr marL="228600" algn="ctr" fontAlgn="auto">
              <a:spcBef>
                <a:spcPts val="0"/>
              </a:spcBef>
              <a:spcAft>
                <a:spcPts val="0"/>
              </a:spcAft>
              <a:buFontTx/>
              <a:buNone/>
            </a:pPr>
            <a:r>
              <a:rPr lang="en-US" sz="1200" i="1" dirty="0" smtClean="0">
                <a:solidFill>
                  <a:prstClr val="black"/>
                </a:solidFill>
                <a:cs typeface="Aharoni" panose="02010803020104030203" pitchFamily="2" charset="-79"/>
              </a:rPr>
              <a:t>Priorities Based on Safety Threats</a:t>
            </a:r>
          </a:p>
        </p:txBody>
      </p:sp>
      <p:sp>
        <p:nvSpPr>
          <p:cNvPr id="10" name="TextBox 9"/>
          <p:cNvSpPr txBox="1"/>
          <p:nvPr/>
        </p:nvSpPr>
        <p:spPr>
          <a:xfrm>
            <a:off x="2032470" y="6153840"/>
            <a:ext cx="6683098" cy="523220"/>
          </a:xfrm>
          <a:prstGeom prst="rect">
            <a:avLst/>
          </a:prstGeom>
          <a:noFill/>
          <a:ln>
            <a:solidFill>
              <a:srgbClr val="000000"/>
            </a:solidFill>
          </a:ln>
        </p:spPr>
        <p:txBody>
          <a:bodyPr wrap="square" rtlCol="0">
            <a:spAutoFit/>
          </a:bodyPr>
          <a:lstStyle/>
          <a:p>
            <a:pPr fontAlgn="auto">
              <a:spcBef>
                <a:spcPts val="0"/>
              </a:spcBef>
              <a:spcAft>
                <a:spcPts val="0"/>
              </a:spcAft>
              <a:buFontTx/>
              <a:buNone/>
            </a:pPr>
            <a:r>
              <a:rPr lang="en-US" sz="1400" b="1" dirty="0" smtClean="0">
                <a:solidFill>
                  <a:prstClr val="black"/>
                </a:solidFill>
                <a:latin typeface="Arial Narrow" panose="020B0606020202030204" pitchFamily="34" charset="0"/>
              </a:rPr>
              <a:t>Initiative Challenges:  </a:t>
            </a:r>
            <a:r>
              <a:rPr lang="en-US" sz="1400" dirty="0" smtClean="0">
                <a:solidFill>
                  <a:prstClr val="black"/>
                </a:solidFill>
                <a:latin typeface="Arial Narrow" panose="020B0606020202030204" pitchFamily="34" charset="0"/>
              </a:rPr>
              <a:t>(1) Lack of Standardization and data sharing; (2) Lack of Qualified Resources; and (3) Results Dependent on Timely, Extensive Industry Input (notably COS &amp; CE). </a:t>
            </a:r>
            <a:endParaRPr lang="en-US" sz="1400" dirty="0">
              <a:solidFill>
                <a:prstClr val="black"/>
              </a:solidFill>
              <a:latin typeface="Arial Narrow" panose="020B0606020202030204" pitchFamily="34" charset="0"/>
            </a:endParaRPr>
          </a:p>
        </p:txBody>
      </p:sp>
      <p:sp>
        <p:nvSpPr>
          <p:cNvPr id="11" name="TextBox 10"/>
          <p:cNvSpPr txBox="1"/>
          <p:nvPr/>
        </p:nvSpPr>
        <p:spPr>
          <a:xfrm>
            <a:off x="361562" y="1138970"/>
            <a:ext cx="1340716" cy="761747"/>
          </a:xfrm>
          <a:prstGeom prst="rect">
            <a:avLst/>
          </a:prstGeom>
          <a:noFill/>
        </p:spPr>
        <p:txBody>
          <a:bodyPr wrap="square" rtlCol="0">
            <a:spAutoFit/>
          </a:bodyPr>
          <a:lstStyle/>
          <a:p>
            <a:pPr algn="ctr" fontAlgn="auto">
              <a:spcBef>
                <a:spcPts val="0"/>
              </a:spcBef>
              <a:spcAft>
                <a:spcPts val="0"/>
              </a:spcAft>
              <a:buFontTx/>
              <a:buNone/>
            </a:pPr>
            <a:r>
              <a:rPr lang="en-US" sz="1450" dirty="0" smtClean="0">
                <a:solidFill>
                  <a:srgbClr val="1F497D"/>
                </a:solidFill>
                <a:latin typeface="Arial Black" panose="020B0A04020102020204" pitchFamily="34" charset="0"/>
                <a:cs typeface="Aharoni" panose="02010803020104030203" pitchFamily="2" charset="-79"/>
              </a:rPr>
              <a:t>AVS Composite </a:t>
            </a:r>
          </a:p>
          <a:p>
            <a:pPr algn="ctr" fontAlgn="auto">
              <a:spcBef>
                <a:spcPts val="0"/>
              </a:spcBef>
              <a:spcAft>
                <a:spcPts val="0"/>
              </a:spcAft>
              <a:buFontTx/>
              <a:buNone/>
            </a:pPr>
            <a:r>
              <a:rPr lang="en-US" sz="1450" dirty="0" smtClean="0">
                <a:solidFill>
                  <a:srgbClr val="1F497D"/>
                </a:solidFill>
                <a:latin typeface="Arial Black" panose="020B0A04020102020204" pitchFamily="34" charset="0"/>
                <a:cs typeface="Aharoni" panose="02010803020104030203" pitchFamily="2" charset="-79"/>
              </a:rPr>
              <a:t>Plan</a:t>
            </a:r>
          </a:p>
        </p:txBody>
      </p:sp>
      <p:sp>
        <p:nvSpPr>
          <p:cNvPr id="12" name="Rounded Rectangle 11"/>
          <p:cNvSpPr/>
          <p:nvPr/>
        </p:nvSpPr>
        <p:spPr>
          <a:xfrm>
            <a:off x="76200" y="4191000"/>
            <a:ext cx="1918607" cy="250142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fontAlgn="auto">
              <a:spcBef>
                <a:spcPts val="0"/>
              </a:spcBef>
              <a:spcAft>
                <a:spcPts val="0"/>
              </a:spcAft>
              <a:buFontTx/>
              <a:buNone/>
            </a:pPr>
            <a:r>
              <a:rPr lang="en-US" sz="1300" b="1" dirty="0" smtClean="0">
                <a:solidFill>
                  <a:prstClr val="black"/>
                </a:solidFill>
              </a:rPr>
              <a:t>Governance Structure</a:t>
            </a:r>
            <a:r>
              <a:rPr lang="en-US" sz="1300" dirty="0">
                <a:solidFill>
                  <a:prstClr val="black"/>
                </a:solidFill>
              </a:rPr>
              <a:t>:</a:t>
            </a:r>
          </a:p>
          <a:p>
            <a:pPr fontAlgn="auto">
              <a:spcBef>
                <a:spcPts val="0"/>
              </a:spcBef>
              <a:spcAft>
                <a:spcPts val="0"/>
              </a:spcAft>
              <a:buFontTx/>
              <a:buNone/>
            </a:pPr>
            <a:r>
              <a:rPr lang="en-US" sz="1100" i="1" u="sng" dirty="0">
                <a:solidFill>
                  <a:prstClr val="black"/>
                </a:solidFill>
              </a:rPr>
              <a:t>AVS Management Team</a:t>
            </a:r>
            <a:r>
              <a:rPr lang="en-US" sz="1100" i="1" dirty="0">
                <a:solidFill>
                  <a:prstClr val="black"/>
                </a:solidFill>
              </a:rPr>
              <a:t> </a:t>
            </a:r>
          </a:p>
          <a:p>
            <a:pPr marL="171450" indent="-171450" fontAlgn="auto">
              <a:spcBef>
                <a:spcPts val="0"/>
              </a:spcBef>
              <a:spcAft>
                <a:spcPts val="0"/>
              </a:spcAft>
              <a:buFont typeface="Wingdings" panose="05000000000000000000" pitchFamily="2" charset="2"/>
              <a:buChar char="ü"/>
            </a:pPr>
            <a:r>
              <a:rPr lang="en-US" sz="1100" dirty="0">
                <a:solidFill>
                  <a:prstClr val="black"/>
                </a:solidFill>
              </a:rPr>
              <a:t>Approves Strategic Plan</a:t>
            </a:r>
          </a:p>
          <a:p>
            <a:pPr fontAlgn="auto">
              <a:spcBef>
                <a:spcPts val="0"/>
              </a:spcBef>
              <a:spcAft>
                <a:spcPts val="0"/>
              </a:spcAft>
              <a:buFontTx/>
              <a:buNone/>
            </a:pPr>
            <a:r>
              <a:rPr lang="en-US" sz="1100" i="1" u="sng" dirty="0">
                <a:solidFill>
                  <a:prstClr val="black"/>
                </a:solidFill>
              </a:rPr>
              <a:t>SMT Charter Team </a:t>
            </a:r>
          </a:p>
          <a:p>
            <a:pPr marL="171450" indent="-171450" fontAlgn="auto">
              <a:spcBef>
                <a:spcPts val="0"/>
              </a:spcBef>
              <a:spcAft>
                <a:spcPts val="0"/>
              </a:spcAft>
              <a:buFont typeface="Wingdings" panose="05000000000000000000" pitchFamily="2" charset="2"/>
              <a:buChar char="ü"/>
            </a:pPr>
            <a:r>
              <a:rPr lang="en-US" sz="1100" dirty="0">
                <a:solidFill>
                  <a:prstClr val="black"/>
                </a:solidFill>
              </a:rPr>
              <a:t>Approves </a:t>
            </a:r>
            <a:r>
              <a:rPr lang="en-US" sz="1100" dirty="0" smtClean="0">
                <a:solidFill>
                  <a:prstClr val="black"/>
                </a:solidFill>
              </a:rPr>
              <a:t>Work </a:t>
            </a:r>
            <a:r>
              <a:rPr lang="en-US" sz="1100" dirty="0">
                <a:solidFill>
                  <a:prstClr val="black"/>
                </a:solidFill>
              </a:rPr>
              <a:t>Plan</a:t>
            </a:r>
          </a:p>
          <a:p>
            <a:pPr fontAlgn="auto">
              <a:spcBef>
                <a:spcPts val="0"/>
              </a:spcBef>
              <a:spcAft>
                <a:spcPts val="0"/>
              </a:spcAft>
              <a:buFontTx/>
              <a:buNone/>
            </a:pPr>
            <a:r>
              <a:rPr lang="en-US" sz="1100" i="1" u="sng" dirty="0">
                <a:solidFill>
                  <a:prstClr val="black"/>
                </a:solidFill>
              </a:rPr>
              <a:t>Composite Leadership </a:t>
            </a:r>
            <a:r>
              <a:rPr lang="en-US" sz="1100" i="1" u="sng" dirty="0" smtClean="0">
                <a:solidFill>
                  <a:prstClr val="black"/>
                </a:solidFill>
              </a:rPr>
              <a:t> Team </a:t>
            </a:r>
            <a:endParaRPr lang="en-US" sz="1100" i="1" u="sng" dirty="0">
              <a:solidFill>
                <a:prstClr val="black"/>
              </a:solidFill>
            </a:endParaRPr>
          </a:p>
          <a:p>
            <a:pPr marL="171450" indent="-171450" fontAlgn="auto">
              <a:spcBef>
                <a:spcPts val="0"/>
              </a:spcBef>
              <a:spcAft>
                <a:spcPts val="0"/>
              </a:spcAft>
              <a:buFont typeface="Wingdings" panose="05000000000000000000" pitchFamily="2" charset="2"/>
              <a:buChar char="ü"/>
            </a:pPr>
            <a:r>
              <a:rPr lang="en-US" sz="1100" dirty="0">
                <a:solidFill>
                  <a:prstClr val="black"/>
                </a:solidFill>
              </a:rPr>
              <a:t>Drafts </a:t>
            </a:r>
            <a:r>
              <a:rPr lang="en-US" sz="1100" dirty="0" smtClean="0">
                <a:solidFill>
                  <a:prstClr val="black"/>
                </a:solidFill>
              </a:rPr>
              <a:t>Plans</a:t>
            </a:r>
          </a:p>
          <a:p>
            <a:pPr marL="171450" indent="-171450" fontAlgn="auto">
              <a:spcBef>
                <a:spcPts val="0"/>
              </a:spcBef>
              <a:spcAft>
                <a:spcPts val="0"/>
              </a:spcAft>
              <a:buFont typeface="Wingdings" panose="05000000000000000000" pitchFamily="2" charset="2"/>
              <a:buChar char="ü"/>
            </a:pPr>
            <a:r>
              <a:rPr lang="en-US" sz="1100" dirty="0" smtClean="0">
                <a:solidFill>
                  <a:prstClr val="black"/>
                </a:solidFill>
              </a:rPr>
              <a:t>Manages Progress </a:t>
            </a:r>
          </a:p>
          <a:p>
            <a:pPr marL="171450" indent="-171450" fontAlgn="auto">
              <a:spcBef>
                <a:spcPts val="0"/>
              </a:spcBef>
              <a:spcAft>
                <a:spcPts val="0"/>
              </a:spcAft>
              <a:buFont typeface="Wingdings" panose="05000000000000000000" pitchFamily="2" charset="2"/>
              <a:buChar char="ü"/>
            </a:pPr>
            <a:r>
              <a:rPr lang="en-US" sz="1100" dirty="0" smtClean="0">
                <a:solidFill>
                  <a:prstClr val="black"/>
                </a:solidFill>
              </a:rPr>
              <a:t>Recommends </a:t>
            </a:r>
            <a:r>
              <a:rPr lang="en-US" sz="1100" dirty="0">
                <a:solidFill>
                  <a:prstClr val="black"/>
                </a:solidFill>
              </a:rPr>
              <a:t>Future Activities</a:t>
            </a:r>
          </a:p>
          <a:p>
            <a:pPr fontAlgn="auto">
              <a:spcBef>
                <a:spcPts val="0"/>
              </a:spcBef>
              <a:spcAft>
                <a:spcPts val="0"/>
              </a:spcAft>
              <a:buFontTx/>
              <a:buNone/>
            </a:pPr>
            <a:r>
              <a:rPr lang="en-US" sz="1100" i="1" u="sng" dirty="0">
                <a:solidFill>
                  <a:prstClr val="black"/>
                </a:solidFill>
              </a:rPr>
              <a:t>Composite Team </a:t>
            </a:r>
          </a:p>
          <a:p>
            <a:pPr marL="171450" indent="-171450" fontAlgn="auto">
              <a:spcBef>
                <a:spcPts val="0"/>
              </a:spcBef>
              <a:spcAft>
                <a:spcPts val="0"/>
              </a:spcAft>
              <a:buFont typeface="Wingdings" panose="05000000000000000000" pitchFamily="2" charset="2"/>
              <a:buChar char="ü"/>
            </a:pPr>
            <a:r>
              <a:rPr lang="en-US" sz="1100" dirty="0">
                <a:solidFill>
                  <a:prstClr val="black"/>
                </a:solidFill>
              </a:rPr>
              <a:t>Implements </a:t>
            </a:r>
            <a:r>
              <a:rPr lang="en-US" sz="1100" dirty="0" smtClean="0">
                <a:solidFill>
                  <a:prstClr val="black"/>
                </a:solidFill>
              </a:rPr>
              <a:t>Plans</a:t>
            </a:r>
          </a:p>
          <a:p>
            <a:pPr marL="171450" indent="-171450" fontAlgn="auto">
              <a:spcBef>
                <a:spcPts val="0"/>
              </a:spcBef>
              <a:spcAft>
                <a:spcPts val="0"/>
              </a:spcAft>
              <a:buFont typeface="Wingdings" panose="05000000000000000000" pitchFamily="2" charset="2"/>
              <a:buChar char="ü"/>
            </a:pPr>
            <a:r>
              <a:rPr lang="en-US" sz="1100" dirty="0" smtClean="0">
                <a:solidFill>
                  <a:prstClr val="black"/>
                </a:solidFill>
              </a:rPr>
              <a:t>Provides </a:t>
            </a:r>
            <a:r>
              <a:rPr lang="en-US" sz="1100" dirty="0">
                <a:solidFill>
                  <a:prstClr val="black"/>
                </a:solidFill>
              </a:rPr>
              <a:t>Feedback</a:t>
            </a:r>
          </a:p>
        </p:txBody>
      </p:sp>
      <p:cxnSp>
        <p:nvCxnSpPr>
          <p:cNvPr id="14" name="Straight Connector 13"/>
          <p:cNvCxnSpPr/>
          <p:nvPr/>
        </p:nvCxnSpPr>
        <p:spPr>
          <a:xfrm>
            <a:off x="579292" y="2769078"/>
            <a:ext cx="9906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9292" y="3357837"/>
            <a:ext cx="947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2077" y="3777461"/>
            <a:ext cx="100148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55602" y="109198"/>
            <a:ext cx="2359966" cy="523220"/>
          </a:xfrm>
          <a:prstGeom prst="rect">
            <a:avLst/>
          </a:prstGeom>
          <a:noFill/>
        </p:spPr>
        <p:txBody>
          <a:bodyPr wrap="square" lIns="91440" tIns="45720" rIns="91440" bIns="45720">
            <a:spAutoFit/>
          </a:bodyPr>
          <a:lstStyle/>
          <a:p>
            <a:pPr fontAlgn="auto">
              <a:spcBef>
                <a:spcPts val="0"/>
              </a:spcBef>
              <a:spcAft>
                <a:spcPts val="0"/>
              </a:spcAft>
              <a:buFontTx/>
              <a:buNone/>
            </a:pPr>
            <a:r>
              <a:rPr lang="en-US" sz="1400" b="1" dirty="0" smtClean="0">
                <a:ln w="1905"/>
                <a:solidFill>
                  <a:srgbClr val="1F497D"/>
                </a:solidFill>
                <a:effectLst>
                  <a:innerShdw blurRad="69850" dist="43180" dir="5400000">
                    <a:srgbClr val="000000">
                      <a:alpha val="65000"/>
                    </a:srgbClr>
                  </a:innerShdw>
                </a:effectLst>
                <a:latin typeface="Calibri"/>
              </a:rPr>
              <a:t>Supports  AIR:2018 &amp; </a:t>
            </a:r>
          </a:p>
          <a:p>
            <a:pPr fontAlgn="auto">
              <a:spcBef>
                <a:spcPts val="0"/>
              </a:spcBef>
              <a:spcAft>
                <a:spcPts val="0"/>
              </a:spcAft>
              <a:buFontTx/>
              <a:buNone/>
            </a:pPr>
            <a:r>
              <a:rPr lang="en-US" sz="1400" b="1" dirty="0">
                <a:ln w="1905"/>
                <a:solidFill>
                  <a:srgbClr val="1F497D"/>
                </a:solidFill>
                <a:effectLst>
                  <a:innerShdw blurRad="69850" dist="43180" dir="5400000">
                    <a:srgbClr val="000000">
                      <a:alpha val="65000"/>
                    </a:srgbClr>
                  </a:innerShdw>
                </a:effectLst>
                <a:latin typeface="Calibri"/>
              </a:rPr>
              <a:t> </a:t>
            </a:r>
            <a:r>
              <a:rPr lang="en-US" sz="1400" b="1" dirty="0" smtClean="0">
                <a:ln w="1905"/>
                <a:solidFill>
                  <a:srgbClr val="1F497D"/>
                </a:solidFill>
                <a:effectLst>
                  <a:innerShdw blurRad="69850" dist="43180" dir="5400000">
                    <a:srgbClr val="000000">
                      <a:alpha val="65000"/>
                    </a:srgbClr>
                  </a:innerShdw>
                </a:effectLst>
                <a:latin typeface="Calibri"/>
              </a:rPr>
              <a:t>    FAA Strategic Initiatives </a:t>
            </a:r>
            <a:endParaRPr lang="en-US" sz="1400" b="1" dirty="0">
              <a:ln w="1905"/>
              <a:solidFill>
                <a:srgbClr val="1F497D"/>
              </a:solidFill>
              <a:effectLst>
                <a:innerShdw blurRad="69850" dist="43180" dir="5400000">
                  <a:srgbClr val="000000">
                    <a:alpha val="65000"/>
                  </a:srgbClr>
                </a:innerShdw>
              </a:effectLst>
              <a:latin typeface="Calibri"/>
            </a:endParaRPr>
          </a:p>
        </p:txBody>
      </p:sp>
      <p:pic>
        <p:nvPicPr>
          <p:cNvPr id="23" name="Picture 2" descr="C:\Users\arm206jk\AppData\Local\Temp\1\PKA2E4.tmp\FAA_Strategic_Initiatives-Global_Leadership_Mar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782" y="2769078"/>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arm206jk\AppData\Local\Temp\1\PKA362.tmp\FAA_Strategic_Initiatives-Diamond-Lock-U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14211" y="160391"/>
            <a:ext cx="688033" cy="68803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984743" y="1719878"/>
            <a:ext cx="2777552" cy="1423467"/>
          </a:xfrm>
          <a:prstGeom prst="rect">
            <a:avLst/>
          </a:prstGeom>
          <a:noFill/>
        </p:spPr>
        <p:txBody>
          <a:bodyPr wrap="square" rtlCol="0">
            <a:spAutoFit/>
          </a:bodyPr>
          <a:lstStyle/>
          <a:p>
            <a:pPr fontAlgn="auto">
              <a:spcBef>
                <a:spcPts val="0"/>
              </a:spcBef>
              <a:spcAft>
                <a:spcPts val="0"/>
              </a:spcAft>
              <a:buFontTx/>
              <a:buNone/>
            </a:pPr>
            <a:r>
              <a:rPr lang="en-US" sz="1400" i="1" u="sng" dirty="0" smtClean="0">
                <a:solidFill>
                  <a:prstClr val="black"/>
                </a:solidFill>
                <a:latin typeface="Calibri"/>
              </a:rPr>
              <a:t>Initiatives</a:t>
            </a:r>
            <a:r>
              <a:rPr lang="en-US" sz="1400" i="1" dirty="0" smtClean="0">
                <a:solidFill>
                  <a:prstClr val="black"/>
                </a:solidFill>
                <a:latin typeface="Calibri"/>
              </a:rPr>
              <a:t>:</a:t>
            </a:r>
          </a:p>
          <a:p>
            <a:pPr fontAlgn="auto">
              <a:spcBef>
                <a:spcPts val="0"/>
              </a:spcBef>
              <a:spcAft>
                <a:spcPts val="0"/>
              </a:spcAft>
              <a:buFontTx/>
              <a:buNone/>
            </a:pPr>
            <a:r>
              <a:rPr lang="en-US" sz="1050" b="1" dirty="0" smtClean="0">
                <a:solidFill>
                  <a:prstClr val="black"/>
                </a:solidFill>
                <a:latin typeface="Calibri"/>
              </a:rPr>
              <a:t>COS A:  </a:t>
            </a:r>
            <a:r>
              <a:rPr lang="en-US" sz="1050" dirty="0" smtClean="0">
                <a:solidFill>
                  <a:prstClr val="black"/>
                </a:solidFill>
                <a:latin typeface="Calibri"/>
              </a:rPr>
              <a:t>Bonded Structure - (policy issued)</a:t>
            </a:r>
          </a:p>
          <a:p>
            <a:pPr fontAlgn="auto">
              <a:spcBef>
                <a:spcPts val="0"/>
              </a:spcBef>
              <a:spcAft>
                <a:spcPts val="0"/>
              </a:spcAft>
              <a:buFontTx/>
              <a:buNone/>
            </a:pPr>
            <a:r>
              <a:rPr lang="en-US" sz="1050" b="1" dirty="0" smtClean="0">
                <a:solidFill>
                  <a:prstClr val="black"/>
                </a:solidFill>
                <a:latin typeface="Calibri"/>
              </a:rPr>
              <a:t>COS B:</a:t>
            </a:r>
            <a:r>
              <a:rPr lang="en-US" sz="1050" dirty="0" smtClean="0">
                <a:solidFill>
                  <a:prstClr val="black"/>
                </a:solidFill>
                <a:latin typeface="Calibri"/>
              </a:rPr>
              <a:t>  High-Energy, Wide-Area Blunt Impact (HEWABI) – (policy drafted)</a:t>
            </a:r>
          </a:p>
          <a:p>
            <a:pPr fontAlgn="auto">
              <a:spcBef>
                <a:spcPts val="0"/>
              </a:spcBef>
              <a:spcAft>
                <a:spcPts val="0"/>
              </a:spcAft>
              <a:buFontTx/>
              <a:buNone/>
            </a:pPr>
            <a:r>
              <a:rPr lang="en-US" sz="1050" b="1" dirty="0" smtClean="0">
                <a:solidFill>
                  <a:prstClr val="black"/>
                </a:solidFill>
                <a:latin typeface="Calibri"/>
              </a:rPr>
              <a:t>COS C:</a:t>
            </a:r>
            <a:r>
              <a:rPr lang="en-US" sz="1050" dirty="0" smtClean="0">
                <a:solidFill>
                  <a:prstClr val="black"/>
                </a:solidFill>
                <a:latin typeface="Calibri"/>
              </a:rPr>
              <a:t>  Failure Analysis of Composites Subjected to Fire</a:t>
            </a:r>
          </a:p>
          <a:p>
            <a:pPr fontAlgn="auto">
              <a:spcBef>
                <a:spcPts val="0"/>
              </a:spcBef>
              <a:spcAft>
                <a:spcPts val="0"/>
              </a:spcAft>
              <a:buFontTx/>
              <a:buNone/>
            </a:pPr>
            <a:endParaRPr lang="en-US" sz="1800" dirty="0">
              <a:solidFill>
                <a:prstClr val="black"/>
              </a:solidFill>
              <a:latin typeface="Calibri"/>
            </a:endParaRPr>
          </a:p>
        </p:txBody>
      </p:sp>
      <p:sp>
        <p:nvSpPr>
          <p:cNvPr id="27" name="TextBox 26"/>
          <p:cNvSpPr txBox="1"/>
          <p:nvPr/>
        </p:nvSpPr>
        <p:spPr>
          <a:xfrm>
            <a:off x="4695444" y="1819254"/>
            <a:ext cx="1852996" cy="823302"/>
          </a:xfrm>
          <a:prstGeom prst="rect">
            <a:avLst/>
          </a:prstGeom>
          <a:noFill/>
        </p:spPr>
        <p:txBody>
          <a:bodyPr wrap="square" rtlCol="0">
            <a:spAutoFit/>
          </a:bodyPr>
          <a:lstStyle/>
          <a:p>
            <a:pPr fontAlgn="auto">
              <a:spcBef>
                <a:spcPts val="0"/>
              </a:spcBef>
              <a:spcAft>
                <a:spcPts val="0"/>
              </a:spcAft>
              <a:buFontTx/>
              <a:buNone/>
            </a:pPr>
            <a:r>
              <a:rPr lang="en-US" sz="1400" i="1" u="sng" dirty="0" smtClean="0">
                <a:solidFill>
                  <a:prstClr val="black"/>
                </a:solidFill>
                <a:latin typeface="Calibri"/>
              </a:rPr>
              <a:t>FY15 Priorities</a:t>
            </a:r>
            <a:r>
              <a:rPr lang="en-US" sz="1400" i="1" dirty="0" smtClean="0">
                <a:solidFill>
                  <a:prstClr val="black"/>
                </a:solidFill>
                <a:latin typeface="Calibri"/>
              </a:rPr>
              <a:t>:</a:t>
            </a:r>
          </a:p>
          <a:p>
            <a:pPr fontAlgn="auto">
              <a:spcBef>
                <a:spcPts val="0"/>
              </a:spcBef>
              <a:spcAft>
                <a:spcPts val="0"/>
              </a:spcAft>
              <a:buFontTx/>
              <a:buNone/>
            </a:pPr>
            <a:r>
              <a:rPr lang="en-US" sz="1050" b="1" dirty="0" smtClean="0">
                <a:solidFill>
                  <a:prstClr val="black"/>
                </a:solidFill>
                <a:latin typeface="Calibri"/>
              </a:rPr>
              <a:t>COS A</a:t>
            </a:r>
            <a:r>
              <a:rPr lang="en-US" sz="1050" dirty="0" smtClean="0">
                <a:solidFill>
                  <a:prstClr val="black"/>
                </a:solidFill>
                <a:latin typeface="Calibri"/>
              </a:rPr>
              <a:t> – Continued Effort</a:t>
            </a:r>
          </a:p>
          <a:p>
            <a:pPr fontAlgn="auto">
              <a:spcBef>
                <a:spcPts val="0"/>
              </a:spcBef>
              <a:spcAft>
                <a:spcPts val="0"/>
              </a:spcAft>
              <a:buFontTx/>
              <a:buNone/>
            </a:pPr>
            <a:r>
              <a:rPr lang="en-US" sz="1050" b="1" dirty="0" smtClean="0">
                <a:solidFill>
                  <a:prstClr val="black"/>
                </a:solidFill>
                <a:latin typeface="Calibri"/>
              </a:rPr>
              <a:t>COS B</a:t>
            </a:r>
            <a:r>
              <a:rPr lang="en-US" sz="1050" dirty="0" smtClean="0">
                <a:solidFill>
                  <a:prstClr val="black"/>
                </a:solidFill>
                <a:latin typeface="Calibri"/>
              </a:rPr>
              <a:t> – Issue Policy </a:t>
            </a:r>
          </a:p>
          <a:p>
            <a:pPr fontAlgn="auto">
              <a:spcBef>
                <a:spcPts val="0"/>
              </a:spcBef>
              <a:spcAft>
                <a:spcPts val="0"/>
              </a:spcAft>
              <a:buFontTx/>
              <a:buNone/>
            </a:pPr>
            <a:r>
              <a:rPr lang="en-US" sz="1050" b="1" dirty="0" smtClean="0">
                <a:solidFill>
                  <a:prstClr val="black"/>
                </a:solidFill>
                <a:latin typeface="Calibri"/>
              </a:rPr>
              <a:t>COS C</a:t>
            </a:r>
            <a:r>
              <a:rPr lang="en-US" sz="1050" dirty="0" smtClean="0">
                <a:solidFill>
                  <a:prstClr val="black"/>
                </a:solidFill>
                <a:latin typeface="Calibri"/>
              </a:rPr>
              <a:t> – Approve Research</a:t>
            </a:r>
            <a:endParaRPr lang="en-US" sz="1050" dirty="0">
              <a:solidFill>
                <a:prstClr val="black"/>
              </a:solidFill>
              <a:latin typeface="Calibri"/>
            </a:endParaRPr>
          </a:p>
        </p:txBody>
      </p:sp>
      <p:sp>
        <p:nvSpPr>
          <p:cNvPr id="28" name="TextBox 27"/>
          <p:cNvSpPr txBox="1"/>
          <p:nvPr/>
        </p:nvSpPr>
        <p:spPr>
          <a:xfrm>
            <a:off x="6927238" y="1826201"/>
            <a:ext cx="1600201" cy="630942"/>
          </a:xfrm>
          <a:prstGeom prst="rect">
            <a:avLst/>
          </a:prstGeom>
          <a:noFill/>
        </p:spPr>
        <p:txBody>
          <a:bodyPr wrap="square" rtlCol="0">
            <a:spAutoFit/>
          </a:bodyPr>
          <a:lstStyle/>
          <a:p>
            <a:pPr fontAlgn="auto">
              <a:spcBef>
                <a:spcPts val="0"/>
              </a:spcBef>
              <a:spcAft>
                <a:spcPts val="0"/>
              </a:spcAft>
              <a:buFontTx/>
              <a:buNone/>
            </a:pPr>
            <a:r>
              <a:rPr lang="en-US" sz="1400" i="1" u="sng" dirty="0" smtClean="0">
                <a:solidFill>
                  <a:prstClr val="black"/>
                </a:solidFill>
                <a:latin typeface="Calibri"/>
              </a:rPr>
              <a:t>Future Efforts</a:t>
            </a:r>
            <a:r>
              <a:rPr lang="en-US" sz="1400" i="1" dirty="0" smtClean="0">
                <a:solidFill>
                  <a:prstClr val="black"/>
                </a:solidFill>
                <a:latin typeface="Calibri"/>
              </a:rPr>
              <a:t>:</a:t>
            </a:r>
          </a:p>
          <a:p>
            <a:pPr marL="171450" indent="-171450" fontAlgn="auto">
              <a:spcBef>
                <a:spcPts val="0"/>
              </a:spcBef>
              <a:spcAft>
                <a:spcPts val="0"/>
              </a:spcAft>
              <a:buFont typeface="Wingdings" panose="05000000000000000000" pitchFamily="2" charset="2"/>
              <a:buChar char="v"/>
            </a:pPr>
            <a:r>
              <a:rPr lang="en-US" sz="1050" dirty="0" smtClean="0">
                <a:solidFill>
                  <a:prstClr val="black"/>
                </a:solidFill>
                <a:latin typeface="Calibri"/>
              </a:rPr>
              <a:t>Aging Composite Aircraft Teardown</a:t>
            </a:r>
            <a:endParaRPr lang="en-US" sz="1050" dirty="0">
              <a:solidFill>
                <a:prstClr val="black"/>
              </a:solidFill>
              <a:latin typeface="Calibri"/>
            </a:endParaRPr>
          </a:p>
        </p:txBody>
      </p:sp>
      <p:cxnSp>
        <p:nvCxnSpPr>
          <p:cNvPr id="31" name="Straight Connector 30"/>
          <p:cNvCxnSpPr/>
          <p:nvPr/>
        </p:nvCxnSpPr>
        <p:spPr>
          <a:xfrm>
            <a:off x="4638136" y="1896145"/>
            <a:ext cx="0" cy="736122"/>
          </a:xfrm>
          <a:prstGeom prst="line">
            <a:avLst/>
          </a:prstGeom>
          <a:ln w="28575">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17084" y="1861787"/>
            <a:ext cx="0" cy="746265"/>
          </a:xfrm>
          <a:prstGeom prst="line">
            <a:avLst/>
          </a:prstGeom>
          <a:ln w="28575">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93369" y="3173227"/>
            <a:ext cx="2777552" cy="1469633"/>
          </a:xfrm>
          <a:prstGeom prst="rect">
            <a:avLst/>
          </a:prstGeom>
          <a:noFill/>
        </p:spPr>
        <p:txBody>
          <a:bodyPr wrap="square" rtlCol="0">
            <a:spAutoFit/>
          </a:bodyPr>
          <a:lstStyle/>
          <a:p>
            <a:pPr fontAlgn="auto">
              <a:spcBef>
                <a:spcPts val="0"/>
              </a:spcBef>
              <a:spcAft>
                <a:spcPts val="0"/>
              </a:spcAft>
              <a:buFontTx/>
              <a:buNone/>
            </a:pPr>
            <a:r>
              <a:rPr lang="en-US" sz="1400" i="1" u="sng" dirty="0" smtClean="0">
                <a:solidFill>
                  <a:prstClr val="black"/>
                </a:solidFill>
                <a:latin typeface="Calibri"/>
              </a:rPr>
              <a:t>Initiatives</a:t>
            </a:r>
            <a:r>
              <a:rPr lang="en-US" sz="1400" i="1" dirty="0" smtClean="0">
                <a:solidFill>
                  <a:prstClr val="black"/>
                </a:solidFill>
                <a:latin typeface="Calibri"/>
              </a:rPr>
              <a:t>:</a:t>
            </a:r>
          </a:p>
          <a:p>
            <a:pPr fontAlgn="auto">
              <a:spcBef>
                <a:spcPts val="0"/>
              </a:spcBef>
              <a:spcAft>
                <a:spcPts val="0"/>
              </a:spcAft>
              <a:buFontTx/>
              <a:buNone/>
            </a:pPr>
            <a:r>
              <a:rPr lang="en-US" sz="1050" b="1" dirty="0" smtClean="0">
                <a:solidFill>
                  <a:prstClr val="black"/>
                </a:solidFill>
                <a:latin typeface="Calibri"/>
              </a:rPr>
              <a:t>CE A:</a:t>
            </a:r>
            <a:r>
              <a:rPr lang="en-US" sz="1050" dirty="0" smtClean="0">
                <a:solidFill>
                  <a:prstClr val="black"/>
                </a:solidFill>
                <a:latin typeface="Calibri"/>
              </a:rPr>
              <a:t>  Hybrid Fatigue &amp; Damage Tolerance (F&amp;DT) Substantiation (ARAC Initiated)</a:t>
            </a:r>
          </a:p>
          <a:p>
            <a:pPr fontAlgn="auto">
              <a:spcBef>
                <a:spcPts val="0"/>
              </a:spcBef>
              <a:spcAft>
                <a:spcPts val="0"/>
              </a:spcAft>
              <a:buFontTx/>
              <a:buNone/>
            </a:pPr>
            <a:r>
              <a:rPr lang="en-US" sz="1050" b="1" dirty="0" smtClean="0">
                <a:solidFill>
                  <a:prstClr val="black"/>
                </a:solidFill>
                <a:latin typeface="Calibri"/>
              </a:rPr>
              <a:t>CE B:</a:t>
            </a:r>
            <a:r>
              <a:rPr lang="en-US" sz="1050" dirty="0" smtClean="0">
                <a:solidFill>
                  <a:prstClr val="black"/>
                </a:solidFill>
                <a:latin typeface="Calibri"/>
              </a:rPr>
              <a:t>  Advanced Composite Maintenance</a:t>
            </a:r>
          </a:p>
          <a:p>
            <a:pPr fontAlgn="auto">
              <a:spcBef>
                <a:spcPts val="0"/>
              </a:spcBef>
              <a:spcAft>
                <a:spcPts val="0"/>
              </a:spcAft>
              <a:buFontTx/>
              <a:buNone/>
            </a:pPr>
            <a:r>
              <a:rPr lang="en-US" sz="1050" b="1" dirty="0" smtClean="0">
                <a:solidFill>
                  <a:prstClr val="black"/>
                </a:solidFill>
                <a:latin typeface="Calibri"/>
              </a:rPr>
              <a:t>CE C:</a:t>
            </a:r>
            <a:r>
              <a:rPr lang="en-US" sz="1050" dirty="0" smtClean="0">
                <a:solidFill>
                  <a:prstClr val="black"/>
                </a:solidFill>
                <a:latin typeface="Calibri"/>
              </a:rPr>
              <a:t>  Composite Quality Control</a:t>
            </a:r>
          </a:p>
          <a:p>
            <a:pPr fontAlgn="auto">
              <a:spcBef>
                <a:spcPts val="0"/>
              </a:spcBef>
              <a:spcAft>
                <a:spcPts val="0"/>
              </a:spcAft>
              <a:buFontTx/>
              <a:buNone/>
            </a:pPr>
            <a:r>
              <a:rPr lang="en-US" sz="1050" b="1" dirty="0" smtClean="0">
                <a:solidFill>
                  <a:prstClr val="black"/>
                </a:solidFill>
                <a:latin typeface="Calibri"/>
              </a:rPr>
              <a:t>CE D:</a:t>
            </a:r>
            <a:r>
              <a:rPr lang="en-US" sz="1050" dirty="0" smtClean="0">
                <a:solidFill>
                  <a:prstClr val="black"/>
                </a:solidFill>
                <a:latin typeface="Calibri"/>
              </a:rPr>
              <a:t>  Bolted Repair Guidance</a:t>
            </a:r>
          </a:p>
          <a:p>
            <a:pPr fontAlgn="auto">
              <a:spcBef>
                <a:spcPts val="0"/>
              </a:spcBef>
              <a:spcAft>
                <a:spcPts val="0"/>
              </a:spcAft>
              <a:buFontTx/>
              <a:buNone/>
            </a:pPr>
            <a:r>
              <a:rPr lang="en-US" sz="1050" b="1" dirty="0" smtClean="0">
                <a:solidFill>
                  <a:prstClr val="black"/>
                </a:solidFill>
                <a:latin typeface="Calibri"/>
              </a:rPr>
              <a:t>CE E:</a:t>
            </a:r>
            <a:r>
              <a:rPr lang="en-US" sz="1050" dirty="0" smtClean="0">
                <a:solidFill>
                  <a:prstClr val="black"/>
                </a:solidFill>
                <a:latin typeface="Calibri"/>
              </a:rPr>
              <a:t>  Bonded Structure Guidance</a:t>
            </a:r>
          </a:p>
          <a:p>
            <a:pPr fontAlgn="auto">
              <a:spcBef>
                <a:spcPts val="0"/>
              </a:spcBef>
              <a:spcAft>
                <a:spcPts val="0"/>
              </a:spcAft>
              <a:buFontTx/>
              <a:buNone/>
            </a:pPr>
            <a:r>
              <a:rPr lang="en-US" sz="1050" b="1" dirty="0" smtClean="0">
                <a:solidFill>
                  <a:prstClr val="black"/>
                </a:solidFill>
                <a:latin typeface="Calibri"/>
              </a:rPr>
              <a:t>CE F:</a:t>
            </a:r>
            <a:r>
              <a:rPr lang="en-US" sz="1050" dirty="0" smtClean="0">
                <a:solidFill>
                  <a:prstClr val="black"/>
                </a:solidFill>
                <a:latin typeface="Calibri"/>
              </a:rPr>
              <a:t>  General Composite Structure Guidance</a:t>
            </a:r>
          </a:p>
        </p:txBody>
      </p:sp>
      <p:sp>
        <p:nvSpPr>
          <p:cNvPr id="34" name="TextBox 33"/>
          <p:cNvSpPr txBox="1"/>
          <p:nvPr/>
        </p:nvSpPr>
        <p:spPr>
          <a:xfrm>
            <a:off x="2001086" y="4997616"/>
            <a:ext cx="2777552" cy="1261884"/>
          </a:xfrm>
          <a:prstGeom prst="rect">
            <a:avLst/>
          </a:prstGeom>
          <a:noFill/>
        </p:spPr>
        <p:txBody>
          <a:bodyPr wrap="square" rtlCol="0">
            <a:spAutoFit/>
          </a:bodyPr>
          <a:lstStyle/>
          <a:p>
            <a:pPr fontAlgn="auto">
              <a:spcBef>
                <a:spcPts val="0"/>
              </a:spcBef>
              <a:spcAft>
                <a:spcPts val="0"/>
              </a:spcAft>
              <a:buFontTx/>
              <a:buNone/>
            </a:pPr>
            <a:r>
              <a:rPr lang="en-US" sz="1400" i="1" u="sng" dirty="0" smtClean="0">
                <a:solidFill>
                  <a:prstClr val="black"/>
                </a:solidFill>
                <a:latin typeface="Calibri"/>
              </a:rPr>
              <a:t>Initiatives</a:t>
            </a:r>
            <a:r>
              <a:rPr lang="en-US" sz="1400" i="1" dirty="0" smtClean="0">
                <a:solidFill>
                  <a:prstClr val="black"/>
                </a:solidFill>
                <a:latin typeface="Calibri"/>
              </a:rPr>
              <a:t>:</a:t>
            </a:r>
          </a:p>
          <a:p>
            <a:pPr fontAlgn="auto">
              <a:spcBef>
                <a:spcPts val="0"/>
              </a:spcBef>
              <a:spcAft>
                <a:spcPts val="0"/>
              </a:spcAft>
              <a:buFontTx/>
              <a:buNone/>
            </a:pPr>
            <a:r>
              <a:rPr lang="en-US" sz="1050" b="1" dirty="0" smtClean="0">
                <a:solidFill>
                  <a:prstClr val="black"/>
                </a:solidFill>
                <a:latin typeface="Calibri"/>
              </a:rPr>
              <a:t>WE A:</a:t>
            </a:r>
            <a:r>
              <a:rPr lang="en-US" sz="1050" dirty="0" smtClean="0">
                <a:solidFill>
                  <a:prstClr val="black"/>
                </a:solidFill>
                <a:latin typeface="Calibri"/>
              </a:rPr>
              <a:t>  Composite Manufacturing Technology (completed course)</a:t>
            </a:r>
          </a:p>
          <a:p>
            <a:pPr fontAlgn="auto">
              <a:spcBef>
                <a:spcPts val="0"/>
              </a:spcBef>
              <a:spcAft>
                <a:spcPts val="0"/>
              </a:spcAft>
              <a:buFontTx/>
              <a:buNone/>
            </a:pPr>
            <a:r>
              <a:rPr lang="en-US" sz="1050" b="1" dirty="0" smtClean="0">
                <a:solidFill>
                  <a:prstClr val="black"/>
                </a:solidFill>
                <a:latin typeface="Calibri"/>
              </a:rPr>
              <a:t>WE B:</a:t>
            </a:r>
            <a:r>
              <a:rPr lang="en-US" sz="1050" dirty="0" smtClean="0">
                <a:solidFill>
                  <a:prstClr val="black"/>
                </a:solidFill>
                <a:latin typeface="Calibri"/>
              </a:rPr>
              <a:t>  Composite Structures Technology</a:t>
            </a:r>
          </a:p>
          <a:p>
            <a:pPr fontAlgn="auto">
              <a:spcBef>
                <a:spcPts val="0"/>
              </a:spcBef>
              <a:spcAft>
                <a:spcPts val="0"/>
              </a:spcAft>
              <a:buFontTx/>
              <a:buNone/>
            </a:pPr>
            <a:r>
              <a:rPr lang="en-US" sz="1050" b="1" dirty="0" smtClean="0">
                <a:solidFill>
                  <a:prstClr val="black"/>
                </a:solidFill>
                <a:latin typeface="Calibri"/>
              </a:rPr>
              <a:t>WE C:</a:t>
            </a:r>
            <a:r>
              <a:rPr lang="en-US" sz="1050" dirty="0" smtClean="0">
                <a:solidFill>
                  <a:prstClr val="black"/>
                </a:solidFill>
                <a:latin typeface="Calibri"/>
              </a:rPr>
              <a:t>  Composite Maintenance Technology</a:t>
            </a:r>
          </a:p>
          <a:p>
            <a:pPr fontAlgn="auto">
              <a:spcBef>
                <a:spcPts val="0"/>
              </a:spcBef>
              <a:spcAft>
                <a:spcPts val="0"/>
              </a:spcAft>
              <a:buFontTx/>
              <a:buNone/>
            </a:pPr>
            <a:endParaRPr lang="en-US" sz="1800" dirty="0">
              <a:solidFill>
                <a:prstClr val="black"/>
              </a:solidFill>
              <a:latin typeface="Calibri"/>
            </a:endParaRPr>
          </a:p>
        </p:txBody>
      </p:sp>
      <p:sp>
        <p:nvSpPr>
          <p:cNvPr id="35" name="TextBox 34"/>
          <p:cNvSpPr txBox="1"/>
          <p:nvPr/>
        </p:nvSpPr>
        <p:spPr>
          <a:xfrm>
            <a:off x="4678190" y="3182048"/>
            <a:ext cx="2644202" cy="1469633"/>
          </a:xfrm>
          <a:prstGeom prst="rect">
            <a:avLst/>
          </a:prstGeom>
          <a:noFill/>
        </p:spPr>
        <p:txBody>
          <a:bodyPr wrap="square" rtlCol="0">
            <a:spAutoFit/>
          </a:bodyPr>
          <a:lstStyle/>
          <a:p>
            <a:pPr fontAlgn="auto">
              <a:spcBef>
                <a:spcPts val="0"/>
              </a:spcBef>
              <a:spcAft>
                <a:spcPts val="0"/>
              </a:spcAft>
              <a:buFontTx/>
              <a:buNone/>
            </a:pPr>
            <a:r>
              <a:rPr lang="en-US" sz="1400" i="1" u="sng" dirty="0" smtClean="0">
                <a:solidFill>
                  <a:prstClr val="black"/>
                </a:solidFill>
                <a:latin typeface="Calibri"/>
              </a:rPr>
              <a:t>FY15 Priorities</a:t>
            </a:r>
            <a:r>
              <a:rPr lang="en-US" sz="1400" i="1" dirty="0" smtClean="0">
                <a:solidFill>
                  <a:prstClr val="black"/>
                </a:solidFill>
                <a:latin typeface="Calibri"/>
              </a:rPr>
              <a:t>:</a:t>
            </a:r>
          </a:p>
          <a:p>
            <a:pPr fontAlgn="auto">
              <a:spcBef>
                <a:spcPts val="0"/>
              </a:spcBef>
              <a:spcAft>
                <a:spcPts val="0"/>
              </a:spcAft>
              <a:buFontTx/>
              <a:buNone/>
            </a:pPr>
            <a:r>
              <a:rPr lang="en-US" sz="1050" b="1" dirty="0" smtClean="0">
                <a:solidFill>
                  <a:prstClr val="black"/>
                </a:solidFill>
                <a:latin typeface="Calibri"/>
              </a:rPr>
              <a:t>CE A – </a:t>
            </a:r>
            <a:r>
              <a:rPr lang="en-US" sz="1050" dirty="0" smtClean="0">
                <a:solidFill>
                  <a:prstClr val="black"/>
                </a:solidFill>
                <a:latin typeface="Calibri"/>
              </a:rPr>
              <a:t>Draft Policy for Existing Rule</a:t>
            </a:r>
          </a:p>
          <a:p>
            <a:pPr fontAlgn="auto">
              <a:spcBef>
                <a:spcPts val="0"/>
              </a:spcBef>
              <a:spcAft>
                <a:spcPts val="0"/>
              </a:spcAft>
              <a:buFontTx/>
              <a:buNone/>
            </a:pPr>
            <a:r>
              <a:rPr lang="en-US" sz="1050" b="1" dirty="0" smtClean="0">
                <a:solidFill>
                  <a:prstClr val="black"/>
                </a:solidFill>
                <a:latin typeface="Calibri"/>
              </a:rPr>
              <a:t>CE B – </a:t>
            </a:r>
            <a:r>
              <a:rPr lang="en-US" sz="1050" dirty="0" smtClean="0">
                <a:solidFill>
                  <a:prstClr val="black"/>
                </a:solidFill>
                <a:latin typeface="Calibri"/>
              </a:rPr>
              <a:t>Further Define Plan &amp; Initiate Work</a:t>
            </a:r>
          </a:p>
          <a:p>
            <a:pPr fontAlgn="auto">
              <a:spcBef>
                <a:spcPts val="0"/>
              </a:spcBef>
              <a:spcAft>
                <a:spcPts val="0"/>
              </a:spcAft>
              <a:buFontTx/>
              <a:buNone/>
            </a:pPr>
            <a:r>
              <a:rPr lang="en-US" sz="1050" b="1" i="1" dirty="0" smtClean="0">
                <a:solidFill>
                  <a:prstClr val="black"/>
                </a:solidFill>
                <a:latin typeface="Calibri"/>
              </a:rPr>
              <a:t>On-Going Support for Related Efforts: </a:t>
            </a:r>
            <a:endParaRPr lang="en-US" sz="1050" b="1" dirty="0" smtClean="0">
              <a:solidFill>
                <a:prstClr val="black"/>
              </a:solidFill>
              <a:latin typeface="Calibri"/>
            </a:endParaRPr>
          </a:p>
          <a:p>
            <a:pPr marL="171450" indent="-171450" fontAlgn="auto">
              <a:spcBef>
                <a:spcPts val="0"/>
              </a:spcBef>
              <a:spcAft>
                <a:spcPts val="0"/>
              </a:spcAft>
              <a:buFont typeface="Arial" panose="020B0604020202020204" pitchFamily="34" charset="0"/>
              <a:buChar char="•"/>
            </a:pPr>
            <a:r>
              <a:rPr lang="en-US" sz="1050" dirty="0" smtClean="0">
                <a:solidFill>
                  <a:prstClr val="black"/>
                </a:solidFill>
                <a:latin typeface="Calibri"/>
              </a:rPr>
              <a:t>Transport Crashworthiness</a:t>
            </a:r>
          </a:p>
          <a:p>
            <a:pPr marL="171450" indent="-171450" fontAlgn="auto">
              <a:spcBef>
                <a:spcPts val="0"/>
              </a:spcBef>
              <a:spcAft>
                <a:spcPts val="0"/>
              </a:spcAft>
              <a:buFont typeface="Arial" panose="020B0604020202020204" pitchFamily="34" charset="0"/>
              <a:buChar char="•"/>
            </a:pPr>
            <a:r>
              <a:rPr lang="en-US" sz="1050" dirty="0" smtClean="0">
                <a:solidFill>
                  <a:prstClr val="black"/>
                </a:solidFill>
                <a:latin typeface="Calibri"/>
              </a:rPr>
              <a:t>Lightning Protection</a:t>
            </a:r>
          </a:p>
          <a:p>
            <a:pPr marL="171450" indent="-171450" fontAlgn="auto">
              <a:spcBef>
                <a:spcPts val="0"/>
              </a:spcBef>
              <a:spcAft>
                <a:spcPts val="0"/>
              </a:spcAft>
              <a:buFont typeface="Arial" panose="020B0604020202020204" pitchFamily="34" charset="0"/>
              <a:buChar char="•"/>
            </a:pPr>
            <a:r>
              <a:rPr lang="en-US" sz="1050" dirty="0" smtClean="0">
                <a:solidFill>
                  <a:prstClr val="black"/>
                </a:solidFill>
                <a:latin typeface="Calibri"/>
              </a:rPr>
              <a:t>Fire Safety</a:t>
            </a:r>
          </a:p>
          <a:p>
            <a:pPr marL="171450" indent="-171450" fontAlgn="auto">
              <a:spcBef>
                <a:spcPts val="0"/>
              </a:spcBef>
              <a:spcAft>
                <a:spcPts val="0"/>
              </a:spcAft>
              <a:buFont typeface="Arial" panose="020B0604020202020204" pitchFamily="34" charset="0"/>
              <a:buChar char="•"/>
            </a:pPr>
            <a:r>
              <a:rPr lang="en-US" sz="1050" dirty="0" smtClean="0">
                <a:solidFill>
                  <a:prstClr val="black"/>
                </a:solidFill>
                <a:latin typeface="Calibri"/>
              </a:rPr>
              <a:t>CMH-17 Revision H</a:t>
            </a:r>
            <a:endParaRPr lang="en-US" sz="1050" dirty="0">
              <a:solidFill>
                <a:prstClr val="black"/>
              </a:solidFill>
              <a:latin typeface="Calibri"/>
            </a:endParaRPr>
          </a:p>
        </p:txBody>
      </p:sp>
      <p:sp>
        <p:nvSpPr>
          <p:cNvPr id="36" name="TextBox 35"/>
          <p:cNvSpPr txBox="1"/>
          <p:nvPr/>
        </p:nvSpPr>
        <p:spPr>
          <a:xfrm>
            <a:off x="4764452" y="5022572"/>
            <a:ext cx="1941147" cy="1146468"/>
          </a:xfrm>
          <a:prstGeom prst="rect">
            <a:avLst/>
          </a:prstGeom>
          <a:noFill/>
        </p:spPr>
        <p:txBody>
          <a:bodyPr wrap="square" rtlCol="0">
            <a:spAutoFit/>
          </a:bodyPr>
          <a:lstStyle/>
          <a:p>
            <a:pPr fontAlgn="auto">
              <a:spcBef>
                <a:spcPts val="0"/>
              </a:spcBef>
              <a:spcAft>
                <a:spcPts val="0"/>
              </a:spcAft>
              <a:buFontTx/>
              <a:buNone/>
            </a:pPr>
            <a:r>
              <a:rPr lang="en-US" sz="1400" i="1" u="sng" dirty="0" smtClean="0">
                <a:solidFill>
                  <a:prstClr val="black"/>
                </a:solidFill>
                <a:latin typeface="Calibri"/>
              </a:rPr>
              <a:t>FY15 Priorities</a:t>
            </a:r>
            <a:r>
              <a:rPr lang="en-US" sz="1400" i="1" dirty="0" smtClean="0">
                <a:solidFill>
                  <a:prstClr val="black"/>
                </a:solidFill>
                <a:latin typeface="Calibri"/>
              </a:rPr>
              <a:t>:</a:t>
            </a:r>
          </a:p>
          <a:p>
            <a:pPr fontAlgn="auto">
              <a:spcBef>
                <a:spcPts val="0"/>
              </a:spcBef>
              <a:spcAft>
                <a:spcPts val="0"/>
              </a:spcAft>
              <a:buFontTx/>
              <a:buNone/>
            </a:pPr>
            <a:r>
              <a:rPr lang="en-US" sz="1050" b="1" dirty="0" smtClean="0">
                <a:solidFill>
                  <a:prstClr val="black"/>
                </a:solidFill>
                <a:latin typeface="Calibri"/>
              </a:rPr>
              <a:t>WE A, B &amp; C - </a:t>
            </a:r>
            <a:r>
              <a:rPr lang="en-US" sz="1050" dirty="0" smtClean="0">
                <a:solidFill>
                  <a:prstClr val="black"/>
                </a:solidFill>
                <a:latin typeface="Calibri"/>
              </a:rPr>
              <a:t>Enhance Composite Basics Courses</a:t>
            </a:r>
          </a:p>
          <a:p>
            <a:pPr fontAlgn="auto">
              <a:spcBef>
                <a:spcPts val="0"/>
              </a:spcBef>
              <a:spcAft>
                <a:spcPts val="0"/>
              </a:spcAft>
              <a:buFontTx/>
              <a:buNone/>
            </a:pPr>
            <a:r>
              <a:rPr lang="en-US" sz="1050" b="1" i="1" dirty="0" smtClean="0">
                <a:solidFill>
                  <a:prstClr val="black"/>
                </a:solidFill>
                <a:latin typeface="Calibri"/>
              </a:rPr>
              <a:t>On-Going Efforts </a:t>
            </a:r>
            <a:r>
              <a:rPr lang="en-US" sz="1050" b="1" dirty="0" smtClean="0">
                <a:solidFill>
                  <a:prstClr val="black"/>
                </a:solidFill>
                <a:latin typeface="Calibri"/>
              </a:rPr>
              <a:t>- </a:t>
            </a:r>
            <a:r>
              <a:rPr lang="en-US" sz="1050" dirty="0" smtClean="0">
                <a:solidFill>
                  <a:prstClr val="black"/>
                </a:solidFill>
                <a:latin typeface="Calibri"/>
              </a:rPr>
              <a:t>Courses updated on a 3-year rotation – Maintenance Course Next</a:t>
            </a:r>
            <a:endParaRPr lang="en-US" sz="1050" dirty="0">
              <a:solidFill>
                <a:prstClr val="black"/>
              </a:solidFill>
              <a:latin typeface="Calibri"/>
            </a:endParaRPr>
          </a:p>
        </p:txBody>
      </p:sp>
      <p:sp>
        <p:nvSpPr>
          <p:cNvPr id="37" name="TextBox 36"/>
          <p:cNvSpPr txBox="1"/>
          <p:nvPr/>
        </p:nvSpPr>
        <p:spPr>
          <a:xfrm>
            <a:off x="7188678" y="3178798"/>
            <a:ext cx="1384291" cy="1438855"/>
          </a:xfrm>
          <a:prstGeom prst="rect">
            <a:avLst/>
          </a:prstGeom>
          <a:noFill/>
        </p:spPr>
        <p:txBody>
          <a:bodyPr wrap="square" rtlCol="0">
            <a:spAutoFit/>
          </a:bodyPr>
          <a:lstStyle/>
          <a:p>
            <a:pPr fontAlgn="auto">
              <a:spcBef>
                <a:spcPts val="0"/>
              </a:spcBef>
              <a:spcAft>
                <a:spcPts val="0"/>
              </a:spcAft>
              <a:buFontTx/>
              <a:buNone/>
            </a:pPr>
            <a:r>
              <a:rPr lang="en-US" sz="1400" i="1" u="sng" dirty="0" smtClean="0">
                <a:solidFill>
                  <a:prstClr val="black"/>
                </a:solidFill>
                <a:latin typeface="Calibri"/>
              </a:rPr>
              <a:t>Future Efforts</a:t>
            </a:r>
            <a:r>
              <a:rPr lang="en-US" sz="1400" i="1" dirty="0" smtClean="0">
                <a:solidFill>
                  <a:prstClr val="black"/>
                </a:solidFill>
                <a:latin typeface="Calibri"/>
              </a:rPr>
              <a:t>:</a:t>
            </a:r>
          </a:p>
          <a:p>
            <a:pPr marL="285750" indent="-285750" fontAlgn="auto">
              <a:spcBef>
                <a:spcPts val="0"/>
              </a:spcBef>
              <a:spcAft>
                <a:spcPts val="0"/>
              </a:spcAft>
              <a:buFont typeface="Wingdings" panose="05000000000000000000" pitchFamily="2" charset="2"/>
              <a:buChar char="v"/>
            </a:pPr>
            <a:r>
              <a:rPr lang="en-US" sz="1050" dirty="0">
                <a:solidFill>
                  <a:prstClr val="black"/>
                </a:solidFill>
                <a:latin typeface="Calibri"/>
              </a:rPr>
              <a:t>Maintenance training and facilities Guidance</a:t>
            </a:r>
          </a:p>
          <a:p>
            <a:pPr marL="285750" indent="-285750" fontAlgn="auto">
              <a:spcBef>
                <a:spcPts val="0"/>
              </a:spcBef>
              <a:spcAft>
                <a:spcPts val="0"/>
              </a:spcAft>
              <a:buFont typeface="Wingdings" panose="05000000000000000000" pitchFamily="2" charset="2"/>
              <a:buChar char="v"/>
            </a:pPr>
            <a:r>
              <a:rPr lang="en-US" sz="1050" dirty="0">
                <a:solidFill>
                  <a:prstClr val="black"/>
                </a:solidFill>
                <a:latin typeface="Calibri"/>
              </a:rPr>
              <a:t>Quality Control Guidance Updates</a:t>
            </a:r>
          </a:p>
        </p:txBody>
      </p:sp>
      <p:sp>
        <p:nvSpPr>
          <p:cNvPr id="38" name="TextBox 37"/>
          <p:cNvSpPr txBox="1"/>
          <p:nvPr/>
        </p:nvSpPr>
        <p:spPr>
          <a:xfrm>
            <a:off x="6892735" y="5029298"/>
            <a:ext cx="1600201" cy="984885"/>
          </a:xfrm>
          <a:prstGeom prst="rect">
            <a:avLst/>
          </a:prstGeom>
          <a:noFill/>
        </p:spPr>
        <p:txBody>
          <a:bodyPr wrap="square" rtlCol="0">
            <a:spAutoFit/>
          </a:bodyPr>
          <a:lstStyle/>
          <a:p>
            <a:pPr fontAlgn="auto">
              <a:spcBef>
                <a:spcPts val="0"/>
              </a:spcBef>
              <a:spcAft>
                <a:spcPts val="0"/>
              </a:spcAft>
              <a:buFontTx/>
              <a:buNone/>
            </a:pPr>
            <a:r>
              <a:rPr lang="en-US" sz="1400" i="1" u="sng" dirty="0" smtClean="0">
                <a:solidFill>
                  <a:prstClr val="black"/>
                </a:solidFill>
                <a:latin typeface="Calibri"/>
              </a:rPr>
              <a:t>Future Efforts</a:t>
            </a:r>
            <a:r>
              <a:rPr lang="en-US" sz="1400" i="1" dirty="0" smtClean="0">
                <a:solidFill>
                  <a:prstClr val="black"/>
                </a:solidFill>
                <a:latin typeface="Calibri"/>
              </a:rPr>
              <a:t>:</a:t>
            </a:r>
          </a:p>
          <a:p>
            <a:pPr marL="171450" indent="-171450" fontAlgn="auto">
              <a:spcBef>
                <a:spcPts val="0"/>
              </a:spcBef>
              <a:spcAft>
                <a:spcPts val="0"/>
              </a:spcAft>
              <a:buFont typeface="Wingdings" panose="05000000000000000000" pitchFamily="2" charset="2"/>
              <a:buChar char="v"/>
            </a:pPr>
            <a:r>
              <a:rPr lang="en-US" sz="1050" dirty="0" smtClean="0">
                <a:solidFill>
                  <a:prstClr val="black"/>
                </a:solidFill>
                <a:latin typeface="Calibri"/>
              </a:rPr>
              <a:t>Criteria for Composite DER Ratings</a:t>
            </a:r>
          </a:p>
          <a:p>
            <a:pPr marL="171450" indent="-171450" fontAlgn="auto">
              <a:spcBef>
                <a:spcPts val="0"/>
              </a:spcBef>
              <a:spcAft>
                <a:spcPts val="0"/>
              </a:spcAft>
              <a:buFont typeface="Wingdings" panose="05000000000000000000" pitchFamily="2" charset="2"/>
              <a:buChar char="v"/>
            </a:pPr>
            <a:r>
              <a:rPr lang="en-US" sz="1050" dirty="0" smtClean="0">
                <a:solidFill>
                  <a:prstClr val="black"/>
                </a:solidFill>
                <a:latin typeface="Calibri"/>
              </a:rPr>
              <a:t>Short Course for Bonded Repair</a:t>
            </a:r>
            <a:endParaRPr lang="en-US" sz="1050" dirty="0">
              <a:solidFill>
                <a:prstClr val="black"/>
              </a:solidFill>
              <a:latin typeface="Calibri"/>
            </a:endParaRPr>
          </a:p>
        </p:txBody>
      </p:sp>
      <p:cxnSp>
        <p:nvCxnSpPr>
          <p:cNvPr id="39" name="Straight Connector 38"/>
          <p:cNvCxnSpPr/>
          <p:nvPr/>
        </p:nvCxnSpPr>
        <p:spPr>
          <a:xfrm>
            <a:off x="6781343" y="5038154"/>
            <a:ext cx="0" cy="848343"/>
          </a:xfrm>
          <a:prstGeom prst="line">
            <a:avLst/>
          </a:prstGeom>
          <a:ln w="28575">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111044" y="3385828"/>
            <a:ext cx="0" cy="1121847"/>
          </a:xfrm>
          <a:prstGeom prst="line">
            <a:avLst/>
          </a:prstGeom>
          <a:ln w="28575">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626635" y="3385828"/>
            <a:ext cx="4313" cy="1109972"/>
          </a:xfrm>
          <a:prstGeom prst="line">
            <a:avLst/>
          </a:prstGeom>
          <a:ln w="28575">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638136" y="5038155"/>
            <a:ext cx="0" cy="848343"/>
          </a:xfrm>
          <a:prstGeom prst="line">
            <a:avLst/>
          </a:prstGeom>
          <a:ln w="28575">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906434" y="1446605"/>
            <a:ext cx="1524001" cy="276999"/>
          </a:xfrm>
          <a:prstGeom prst="rect">
            <a:avLst/>
          </a:prstGeom>
          <a:noFill/>
        </p:spPr>
        <p:txBody>
          <a:bodyPr wrap="square" rtlCol="0">
            <a:spAutoFit/>
          </a:bodyPr>
          <a:lstStyle/>
          <a:p>
            <a:pPr fontAlgn="auto">
              <a:spcBef>
                <a:spcPts val="0"/>
              </a:spcBef>
              <a:spcAft>
                <a:spcPts val="0"/>
              </a:spcAft>
              <a:buFontTx/>
              <a:buNone/>
            </a:pPr>
            <a:r>
              <a:rPr lang="en-US" sz="1200" b="1" i="1" dirty="0">
                <a:solidFill>
                  <a:prstClr val="black"/>
                </a:solidFill>
                <a:latin typeface="Calibri"/>
                <a:cs typeface="Aharoni" panose="02010803020104030203" pitchFamily="2" charset="-79"/>
              </a:rPr>
              <a:t>Focus </a:t>
            </a:r>
            <a:r>
              <a:rPr lang="en-US" sz="1200" b="1" i="1" dirty="0" smtClean="0">
                <a:solidFill>
                  <a:prstClr val="black"/>
                </a:solidFill>
                <a:latin typeface="Calibri"/>
                <a:cs typeface="Aharoni" panose="02010803020104030203" pitchFamily="2" charset="-79"/>
              </a:rPr>
              <a:t>Area 1 -</a:t>
            </a:r>
            <a:endParaRPr lang="en-US" sz="1200" dirty="0">
              <a:solidFill>
                <a:prstClr val="black"/>
              </a:solidFill>
              <a:latin typeface="Calibri"/>
            </a:endParaRPr>
          </a:p>
        </p:txBody>
      </p:sp>
      <p:sp>
        <p:nvSpPr>
          <p:cNvPr id="53" name="TextBox 52"/>
          <p:cNvSpPr txBox="1"/>
          <p:nvPr/>
        </p:nvSpPr>
        <p:spPr>
          <a:xfrm>
            <a:off x="1938069" y="2881705"/>
            <a:ext cx="1524001" cy="276999"/>
          </a:xfrm>
          <a:prstGeom prst="rect">
            <a:avLst/>
          </a:prstGeom>
          <a:noFill/>
        </p:spPr>
        <p:txBody>
          <a:bodyPr wrap="square" rtlCol="0">
            <a:spAutoFit/>
          </a:bodyPr>
          <a:lstStyle/>
          <a:p>
            <a:pPr fontAlgn="auto">
              <a:spcBef>
                <a:spcPts val="0"/>
              </a:spcBef>
              <a:spcAft>
                <a:spcPts val="0"/>
              </a:spcAft>
              <a:buFontTx/>
              <a:buNone/>
            </a:pPr>
            <a:r>
              <a:rPr lang="en-US" sz="1200" b="1" i="1" dirty="0">
                <a:solidFill>
                  <a:prstClr val="black"/>
                </a:solidFill>
                <a:latin typeface="Calibri"/>
                <a:cs typeface="Aharoni" panose="02010803020104030203" pitchFamily="2" charset="-79"/>
              </a:rPr>
              <a:t>Focus </a:t>
            </a:r>
            <a:r>
              <a:rPr lang="en-US" sz="1200" b="1" i="1" dirty="0" smtClean="0">
                <a:solidFill>
                  <a:prstClr val="black"/>
                </a:solidFill>
                <a:latin typeface="Calibri"/>
                <a:cs typeface="Aharoni" panose="02010803020104030203" pitchFamily="2" charset="-79"/>
              </a:rPr>
              <a:t>Area 2 -</a:t>
            </a:r>
            <a:endParaRPr lang="en-US" sz="1200" dirty="0">
              <a:solidFill>
                <a:prstClr val="black"/>
              </a:solidFill>
              <a:latin typeface="Calibri"/>
            </a:endParaRPr>
          </a:p>
        </p:txBody>
      </p:sp>
      <p:sp>
        <p:nvSpPr>
          <p:cNvPr id="54" name="TextBox 53"/>
          <p:cNvSpPr txBox="1"/>
          <p:nvPr/>
        </p:nvSpPr>
        <p:spPr>
          <a:xfrm>
            <a:off x="1957956" y="4691561"/>
            <a:ext cx="1524001" cy="276999"/>
          </a:xfrm>
          <a:prstGeom prst="rect">
            <a:avLst/>
          </a:prstGeom>
          <a:noFill/>
        </p:spPr>
        <p:txBody>
          <a:bodyPr wrap="square" rtlCol="0">
            <a:spAutoFit/>
          </a:bodyPr>
          <a:lstStyle/>
          <a:p>
            <a:pPr fontAlgn="auto">
              <a:spcBef>
                <a:spcPts val="0"/>
              </a:spcBef>
              <a:spcAft>
                <a:spcPts val="0"/>
              </a:spcAft>
              <a:buFontTx/>
              <a:buNone/>
            </a:pPr>
            <a:r>
              <a:rPr lang="en-US" sz="1200" b="1" i="1" dirty="0">
                <a:solidFill>
                  <a:prstClr val="black"/>
                </a:solidFill>
                <a:latin typeface="Calibri"/>
                <a:cs typeface="Aharoni" panose="02010803020104030203" pitchFamily="2" charset="-79"/>
              </a:rPr>
              <a:t>Focus </a:t>
            </a:r>
            <a:r>
              <a:rPr lang="en-US" sz="1200" b="1" i="1" dirty="0" smtClean="0">
                <a:solidFill>
                  <a:prstClr val="black"/>
                </a:solidFill>
                <a:latin typeface="Calibri"/>
                <a:cs typeface="Aharoni" panose="02010803020104030203" pitchFamily="2" charset="-79"/>
              </a:rPr>
              <a:t>Area 3 -</a:t>
            </a:r>
            <a:endParaRPr lang="en-US" sz="1200" dirty="0">
              <a:solidFill>
                <a:prstClr val="black"/>
              </a:solidFill>
              <a:latin typeface="Calibri"/>
            </a:endParaRPr>
          </a:p>
        </p:txBody>
      </p:sp>
      <p:pic>
        <p:nvPicPr>
          <p:cNvPr id="1026" name="Picture 2" descr="C:\Users\arm206jk\AppData\Local\Temp\1\PKE769.tmp\FAA_Strategic_Initiatives-Risk_Based_Mar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46838" y="1478356"/>
            <a:ext cx="350444" cy="35044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rm206jk\AppData\Local\Temp\1\PKE769.tmp\FAA_Strategic_Initiatives-Risk_Based_Mar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85510" y="2916367"/>
            <a:ext cx="350444" cy="3504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rm206jk\AppData\Local\Temp\1\PKE6A.tmp\FAA_Strategic_Initiatives-Workforce_of_the_Future_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93880" y="4686715"/>
            <a:ext cx="337142" cy="33714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290931" y="1791233"/>
            <a:ext cx="1471892" cy="415498"/>
          </a:xfrm>
          <a:prstGeom prst="rect">
            <a:avLst/>
          </a:prstGeom>
          <a:noFill/>
        </p:spPr>
        <p:txBody>
          <a:bodyPr wrap="square" rtlCol="0">
            <a:spAutoFit/>
          </a:bodyPr>
          <a:lstStyle/>
          <a:p>
            <a:pPr algn="ctr" fontAlgn="auto">
              <a:spcBef>
                <a:spcPts val="0"/>
              </a:spcBef>
              <a:spcAft>
                <a:spcPts val="0"/>
              </a:spcAft>
              <a:buFontTx/>
              <a:buNone/>
            </a:pPr>
            <a:r>
              <a:rPr lang="en-US" sz="700" dirty="0" smtClean="0">
                <a:solidFill>
                  <a:srgbClr val="1F497D"/>
                </a:solidFill>
                <a:latin typeface="Arial Black" panose="020B0A04020102020204" pitchFamily="34" charset="0"/>
                <a:cs typeface="Aharoni" panose="02010803020104030203" pitchFamily="2" charset="-79"/>
              </a:rPr>
              <a:t>(7-Year Plan; </a:t>
            </a:r>
          </a:p>
          <a:p>
            <a:pPr algn="ctr" fontAlgn="auto">
              <a:spcBef>
                <a:spcPts val="0"/>
              </a:spcBef>
              <a:spcAft>
                <a:spcPts val="0"/>
              </a:spcAft>
              <a:buFontTx/>
              <a:buNone/>
            </a:pPr>
            <a:r>
              <a:rPr lang="en-US" sz="700" dirty="0" smtClean="0">
                <a:solidFill>
                  <a:srgbClr val="1F497D"/>
                </a:solidFill>
                <a:latin typeface="Arial Black" panose="020B0A04020102020204" pitchFamily="34" charset="0"/>
                <a:cs typeface="Aharoni" panose="02010803020104030203" pitchFamily="2" charset="-79"/>
              </a:rPr>
              <a:t>Formalized August 2013; Updated Annually)</a:t>
            </a:r>
          </a:p>
        </p:txBody>
      </p:sp>
      <p:sp>
        <p:nvSpPr>
          <p:cNvPr id="48" name="Title 1"/>
          <p:cNvSpPr txBox="1">
            <a:spLocks/>
          </p:cNvSpPr>
          <p:nvPr/>
        </p:nvSpPr>
        <p:spPr>
          <a:xfrm>
            <a:off x="680240" y="545986"/>
            <a:ext cx="5520094" cy="5715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1350" b="1" i="1" u="sng" dirty="0" smtClean="0">
                <a:solidFill>
                  <a:srgbClr val="1F497D">
                    <a:lumMod val="75000"/>
                  </a:srgbClr>
                </a:solidFill>
              </a:rPr>
              <a:t>Purpose</a:t>
            </a:r>
            <a:r>
              <a:rPr lang="en-US" sz="1350" b="1" i="1" dirty="0" smtClean="0">
                <a:solidFill>
                  <a:srgbClr val="1F497D">
                    <a:lumMod val="75000"/>
                  </a:srgbClr>
                </a:solidFill>
              </a:rPr>
              <a:t>:  The Plan Enables Industry &amp; FAA Collaboration to </a:t>
            </a:r>
          </a:p>
          <a:p>
            <a:pPr fontAlgn="auto">
              <a:spcAft>
                <a:spcPts val="0"/>
              </a:spcAft>
            </a:pPr>
            <a:r>
              <a:rPr lang="en-US" sz="1350" b="1" i="1" dirty="0" smtClean="0">
                <a:solidFill>
                  <a:srgbClr val="1F497D">
                    <a:lumMod val="75000"/>
                  </a:srgbClr>
                </a:solidFill>
              </a:rPr>
              <a:t>                Ensure Safe &amp; Efficient Use of Composites in Aircraft Products.</a:t>
            </a:r>
            <a:endParaRPr lang="en-US" sz="1350" b="1" i="1" dirty="0">
              <a:solidFill>
                <a:srgbClr val="1F497D">
                  <a:lumMod val="75000"/>
                </a:srgbClr>
              </a:solidFill>
            </a:endParaRPr>
          </a:p>
        </p:txBody>
      </p:sp>
      <p:sp>
        <p:nvSpPr>
          <p:cNvPr id="49" name="Title 1"/>
          <p:cNvSpPr txBox="1">
            <a:spLocks/>
          </p:cNvSpPr>
          <p:nvPr/>
        </p:nvSpPr>
        <p:spPr>
          <a:xfrm>
            <a:off x="2050785" y="915482"/>
            <a:ext cx="3352800" cy="5715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200" b="1" dirty="0" smtClean="0">
                <a:solidFill>
                  <a:srgbClr val="F79646">
                    <a:lumMod val="75000"/>
                  </a:srgbClr>
                </a:solidFill>
              </a:rPr>
              <a:t>Enhance Regulatory Standards – Enable Innovation </a:t>
            </a:r>
          </a:p>
          <a:p>
            <a:pPr fontAlgn="auto">
              <a:spcAft>
                <a:spcPts val="0"/>
              </a:spcAft>
            </a:pPr>
            <a:r>
              <a:rPr lang="en-US" sz="1200" b="1" dirty="0" smtClean="0">
                <a:solidFill>
                  <a:srgbClr val="F79646">
                    <a:lumMod val="75000"/>
                  </a:srgbClr>
                </a:solidFill>
              </a:rPr>
              <a:t>Support Training – Promote Global Standardization</a:t>
            </a:r>
            <a:endParaRPr lang="en-US" sz="1200" b="1" dirty="0">
              <a:solidFill>
                <a:srgbClr val="F79646">
                  <a:lumMod val="75000"/>
                </a:srgbClr>
              </a:solidFill>
            </a:endParaRPr>
          </a:p>
        </p:txBody>
      </p:sp>
      <p:sp>
        <p:nvSpPr>
          <p:cNvPr id="9" name="Oval 8"/>
          <p:cNvSpPr/>
          <p:nvPr/>
        </p:nvSpPr>
        <p:spPr>
          <a:xfrm>
            <a:off x="6717084" y="632419"/>
            <a:ext cx="2013683" cy="94405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fontAlgn="auto">
              <a:spcBef>
                <a:spcPts val="0"/>
              </a:spcBef>
              <a:spcAft>
                <a:spcPts val="0"/>
              </a:spcAft>
              <a:buFontTx/>
              <a:buNone/>
            </a:pPr>
            <a:endParaRPr lang="en-US" sz="1300" b="1" dirty="0">
              <a:solidFill>
                <a:srgbClr val="F79646">
                  <a:lumMod val="50000"/>
                </a:srgbClr>
              </a:solidFill>
            </a:endParaRPr>
          </a:p>
        </p:txBody>
      </p:sp>
      <p:sp>
        <p:nvSpPr>
          <p:cNvPr id="29" name="Left Arrow 28"/>
          <p:cNvSpPr/>
          <p:nvPr/>
        </p:nvSpPr>
        <p:spPr bwMode="invGray">
          <a:xfrm>
            <a:off x="8432554" y="4606103"/>
            <a:ext cx="306839" cy="522147"/>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55" name="Left Arrow 54"/>
          <p:cNvSpPr/>
          <p:nvPr/>
        </p:nvSpPr>
        <p:spPr bwMode="invGray">
          <a:xfrm>
            <a:off x="8430096" y="2830515"/>
            <a:ext cx="306839" cy="522147"/>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56" name="Left Arrow 55"/>
          <p:cNvSpPr/>
          <p:nvPr/>
        </p:nvSpPr>
        <p:spPr bwMode="invGray">
          <a:xfrm>
            <a:off x="8432553" y="1409395"/>
            <a:ext cx="306839" cy="522147"/>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buFontTx/>
              <a:buNone/>
            </a:pPr>
            <a:endParaRPr lang="en-US" sz="1600" dirty="0">
              <a:solidFill>
                <a:prstClr val="white"/>
              </a:solidFill>
            </a:endParaRPr>
          </a:p>
        </p:txBody>
      </p:sp>
      <p:sp>
        <p:nvSpPr>
          <p:cNvPr id="61" name="TextBox 60"/>
          <p:cNvSpPr txBox="1"/>
          <p:nvPr/>
        </p:nvSpPr>
        <p:spPr>
          <a:xfrm>
            <a:off x="6651207" y="694821"/>
            <a:ext cx="2098865" cy="1031051"/>
          </a:xfrm>
          <a:prstGeom prst="rect">
            <a:avLst/>
          </a:prstGeom>
          <a:noFill/>
        </p:spPr>
        <p:txBody>
          <a:bodyPr wrap="square" rtlCol="0">
            <a:spAutoFit/>
          </a:bodyPr>
          <a:lstStyle/>
          <a:p>
            <a:pPr algn="ctr" fontAlgn="auto">
              <a:spcBef>
                <a:spcPts val="0"/>
              </a:spcBef>
              <a:spcAft>
                <a:spcPts val="300"/>
              </a:spcAft>
              <a:buFontTx/>
              <a:buNone/>
            </a:pPr>
            <a:r>
              <a:rPr lang="en-US" sz="1200" b="1" u="sng" dirty="0" smtClean="0">
                <a:solidFill>
                  <a:srgbClr val="F79646">
                    <a:lumMod val="50000"/>
                  </a:srgbClr>
                </a:solidFill>
                <a:latin typeface="Calibri"/>
              </a:rPr>
              <a:t>KEYS TO SUCCESS</a:t>
            </a:r>
            <a:endParaRPr lang="en-US" sz="1200" b="1" dirty="0" smtClean="0">
              <a:solidFill>
                <a:srgbClr val="F79646">
                  <a:lumMod val="50000"/>
                </a:srgbClr>
              </a:solidFill>
              <a:latin typeface="Calibri"/>
            </a:endParaRPr>
          </a:p>
          <a:p>
            <a:pPr marL="285750" indent="-173038" algn="ctr" fontAlgn="auto">
              <a:spcBef>
                <a:spcPts val="0"/>
              </a:spcBef>
              <a:spcAft>
                <a:spcPts val="0"/>
              </a:spcAft>
              <a:buFont typeface="Wingdings" panose="05000000000000000000" pitchFamily="2" charset="2"/>
              <a:buChar char="Ø"/>
            </a:pPr>
            <a:r>
              <a:rPr lang="en-US" sz="1100" b="1" i="1" dirty="0">
                <a:solidFill>
                  <a:srgbClr val="F79646">
                    <a:lumMod val="50000"/>
                  </a:srgbClr>
                </a:solidFill>
                <a:latin typeface="Calibri"/>
              </a:rPr>
              <a:t>Continued FAA Resources</a:t>
            </a:r>
          </a:p>
          <a:p>
            <a:pPr marL="285750" indent="-173038" algn="ctr" fontAlgn="auto">
              <a:spcBef>
                <a:spcPts val="0"/>
              </a:spcBef>
              <a:spcAft>
                <a:spcPts val="0"/>
              </a:spcAft>
              <a:buFont typeface="Wingdings" panose="05000000000000000000" pitchFamily="2" charset="2"/>
              <a:buChar char="Ø"/>
            </a:pPr>
            <a:r>
              <a:rPr lang="en-US" sz="1100" b="1" i="1" dirty="0" smtClean="0">
                <a:solidFill>
                  <a:srgbClr val="F79646">
                    <a:lumMod val="50000"/>
                  </a:srgbClr>
                </a:solidFill>
                <a:latin typeface="Calibri"/>
              </a:rPr>
              <a:t>International </a:t>
            </a:r>
            <a:r>
              <a:rPr lang="en-US" sz="1100" b="1" i="1" dirty="0">
                <a:solidFill>
                  <a:srgbClr val="F79646">
                    <a:lumMod val="50000"/>
                  </a:srgbClr>
                </a:solidFill>
                <a:latin typeface="Calibri"/>
              </a:rPr>
              <a:t>Collaboration</a:t>
            </a:r>
          </a:p>
          <a:p>
            <a:pPr marL="285750" indent="-173038" algn="ctr" fontAlgn="auto">
              <a:spcBef>
                <a:spcPts val="0"/>
              </a:spcBef>
              <a:spcAft>
                <a:spcPts val="0"/>
              </a:spcAft>
              <a:buFont typeface="Wingdings" panose="05000000000000000000" pitchFamily="2" charset="2"/>
              <a:buChar char="Ø"/>
            </a:pPr>
            <a:r>
              <a:rPr lang="en-US" sz="1100" b="1" i="1" u="sng" dirty="0" smtClean="0">
                <a:solidFill>
                  <a:srgbClr val="F79646">
                    <a:lumMod val="50000"/>
                  </a:srgbClr>
                </a:solidFill>
                <a:latin typeface="Calibri"/>
              </a:rPr>
              <a:t>Industry </a:t>
            </a:r>
            <a:r>
              <a:rPr lang="en-US" sz="1100" b="1" i="1" u="sng" dirty="0">
                <a:solidFill>
                  <a:srgbClr val="F79646">
                    <a:lumMod val="50000"/>
                  </a:srgbClr>
                </a:solidFill>
                <a:latin typeface="Calibri"/>
              </a:rPr>
              <a:t>Input</a:t>
            </a:r>
          </a:p>
          <a:p>
            <a:pPr marL="285750" indent="-285750" algn="ctr" fontAlgn="auto">
              <a:spcBef>
                <a:spcPts val="0"/>
              </a:spcBef>
              <a:spcAft>
                <a:spcPts val="0"/>
              </a:spcAft>
              <a:buFont typeface="Wingdings" panose="05000000000000000000" pitchFamily="2" charset="2"/>
              <a:buChar char="Ø"/>
            </a:pPr>
            <a:endParaRPr lang="en-US" sz="1100" b="1" i="1" dirty="0">
              <a:solidFill>
                <a:srgbClr val="F79646">
                  <a:lumMod val="50000"/>
                </a:srgbClr>
              </a:solidFill>
              <a:latin typeface="Calibri"/>
            </a:endParaRPr>
          </a:p>
        </p:txBody>
      </p:sp>
    </p:spTree>
    <p:extLst>
      <p:ext uri="{BB962C8B-B14F-4D97-AF65-F5344CB8AC3E}">
        <p14:creationId xmlns:p14="http://schemas.microsoft.com/office/powerpoint/2010/main" val="276170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 Member Comment</a:t>
            </a:r>
            <a:endParaRPr lang="en-US" dirty="0"/>
          </a:p>
        </p:txBody>
      </p:sp>
      <p:sp>
        <p:nvSpPr>
          <p:cNvPr id="3" name="Content Placeholder 2"/>
          <p:cNvSpPr>
            <a:spLocks noGrp="1"/>
          </p:cNvSpPr>
          <p:nvPr>
            <p:ph idx="1"/>
          </p:nvPr>
        </p:nvSpPr>
        <p:spPr/>
        <p:txBody>
          <a:bodyPr/>
          <a:lstStyle/>
          <a:p>
            <a:pPr lvl="0"/>
            <a:r>
              <a:rPr lang="en-US" b="0" i="1" dirty="0"/>
              <a:t>There seems to be areas of overlap that could be explored to accelerate and / or streamline research.  The mapping above might help identify these areas of overlap.  For example:</a:t>
            </a:r>
          </a:p>
          <a:p>
            <a:pPr lvl="1"/>
            <a:r>
              <a:rPr lang="en-US" i="1" dirty="0"/>
              <a:t>Vision systems for helicopters A11H.TAS.5 versus Advanced Vision Systems A11G.HF.4</a:t>
            </a:r>
          </a:p>
          <a:p>
            <a:pPr lvl="1"/>
            <a:r>
              <a:rPr lang="en-US" i="1" dirty="0"/>
              <a:t>Mitigating Ice Crystal Threat A11K.WX.3 versus Research on Ice Crystal and SLDA11D.AI.1</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spTree>
    <p:extLst>
      <p:ext uri="{BB962C8B-B14F-4D97-AF65-F5344CB8AC3E}">
        <p14:creationId xmlns:p14="http://schemas.microsoft.com/office/powerpoint/2010/main" val="4259083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on Vision Systems</a:t>
            </a:r>
            <a:endParaRPr lang="en-US" dirty="0"/>
          </a:p>
        </p:txBody>
      </p:sp>
      <p:sp>
        <p:nvSpPr>
          <p:cNvPr id="3" name="Content Placeholder 2"/>
          <p:cNvSpPr>
            <a:spLocks noGrp="1"/>
          </p:cNvSpPr>
          <p:nvPr>
            <p:ph idx="1"/>
          </p:nvPr>
        </p:nvSpPr>
        <p:spPr>
          <a:xfrm>
            <a:off x="504631" y="1134900"/>
            <a:ext cx="8050213" cy="4391025"/>
          </a:xfrm>
        </p:spPr>
        <p:txBody>
          <a:bodyPr/>
          <a:lstStyle/>
          <a:p>
            <a:r>
              <a:rPr lang="en-US" sz="2400" dirty="0" smtClean="0"/>
              <a:t>A11G.HF.4 Advanced Vision Systems…Cert and Op Approval Criteria</a:t>
            </a:r>
          </a:p>
          <a:p>
            <a:pPr lvl="1"/>
            <a:r>
              <a:rPr lang="en-US" sz="2000" dirty="0" smtClean="0"/>
              <a:t>Support </a:t>
            </a:r>
            <a:r>
              <a:rPr lang="en-US" sz="2000" dirty="0"/>
              <a:t>the development of human factors regulatory and guidance material for Advanced Vision Systems, HUD, and HMD </a:t>
            </a:r>
            <a:endParaRPr lang="en-US" sz="2000" dirty="0" smtClean="0"/>
          </a:p>
          <a:p>
            <a:pPr lvl="1"/>
            <a:r>
              <a:rPr lang="en-US" sz="2000" dirty="0" smtClean="0"/>
              <a:t>Help </a:t>
            </a:r>
            <a:r>
              <a:rPr lang="en-US" sz="2000" dirty="0"/>
              <a:t>bound human capabilities and human performance with EFVS and CVS </a:t>
            </a:r>
            <a:endParaRPr lang="en-US" sz="2000" dirty="0" smtClean="0"/>
          </a:p>
          <a:p>
            <a:r>
              <a:rPr lang="en-US" sz="2400" dirty="0" smtClean="0"/>
              <a:t>A11H.TAS.5 Helicopter Operational Safety Improvements Using Advanced Vision Systems</a:t>
            </a:r>
          </a:p>
          <a:p>
            <a:pPr lvl="1"/>
            <a:r>
              <a:rPr lang="en-US" sz="2000" dirty="0"/>
              <a:t>Provide the FAA with enough data to perform EVS/SVS/HMD evaluation, certification, operational approval, and authorization to support increased use of IFR and operations in a greater variety of weather conditions</a:t>
            </a:r>
          </a:p>
          <a:p>
            <a:pPr lvl="1"/>
            <a:endParaRPr lang="en-US" sz="20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sp>
        <p:nvSpPr>
          <p:cNvPr id="5" name="Cloud 4"/>
          <p:cNvSpPr/>
          <p:nvPr/>
        </p:nvSpPr>
        <p:spPr bwMode="auto">
          <a:xfrm>
            <a:off x="-10262" y="4735230"/>
            <a:ext cx="1334278" cy="886408"/>
          </a:xfrm>
          <a:prstGeom prst="cloud">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bwMode="auto">
          <a:xfrm>
            <a:off x="155526" y="4924518"/>
            <a:ext cx="101515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900" b="1" dirty="0" smtClean="0"/>
              <a:t>Helicopter Operational  Safety</a:t>
            </a:r>
            <a:endParaRPr lang="en-US" sz="900" b="1" dirty="0"/>
          </a:p>
        </p:txBody>
      </p:sp>
      <p:sp>
        <p:nvSpPr>
          <p:cNvPr id="7" name="Cloud 6"/>
          <p:cNvSpPr/>
          <p:nvPr/>
        </p:nvSpPr>
        <p:spPr bwMode="auto">
          <a:xfrm>
            <a:off x="12438" y="2232639"/>
            <a:ext cx="1334278" cy="886408"/>
          </a:xfrm>
          <a:prstGeom prst="cloud">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TextBox 7"/>
          <p:cNvSpPr txBox="1"/>
          <p:nvPr/>
        </p:nvSpPr>
        <p:spPr bwMode="auto">
          <a:xfrm>
            <a:off x="178226" y="2421927"/>
            <a:ext cx="101515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900" b="1" dirty="0" smtClean="0"/>
              <a:t>HF/ Human Performance Impacts </a:t>
            </a:r>
            <a:endParaRPr lang="en-US" sz="900" b="1" dirty="0"/>
          </a:p>
        </p:txBody>
      </p:sp>
    </p:spTree>
    <p:extLst>
      <p:ext uri="{BB962C8B-B14F-4D97-AF65-F5344CB8AC3E}">
        <p14:creationId xmlns:p14="http://schemas.microsoft.com/office/powerpoint/2010/main" val="3870664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on Ice Crystals</a:t>
            </a:r>
            <a:endParaRPr lang="en-US" dirty="0"/>
          </a:p>
        </p:txBody>
      </p:sp>
      <p:sp>
        <p:nvSpPr>
          <p:cNvPr id="3" name="Content Placeholder 2"/>
          <p:cNvSpPr>
            <a:spLocks noGrp="1"/>
          </p:cNvSpPr>
          <p:nvPr>
            <p:ph idx="1"/>
          </p:nvPr>
        </p:nvSpPr>
        <p:spPr>
          <a:xfrm>
            <a:off x="887186" y="1102803"/>
            <a:ext cx="8050213" cy="4391025"/>
          </a:xfrm>
        </p:spPr>
        <p:txBody>
          <a:bodyPr/>
          <a:lstStyle/>
          <a:p>
            <a:pPr marL="342900" lvl="1" indent="-342900">
              <a:buFontTx/>
              <a:buChar char="•"/>
            </a:pPr>
            <a:r>
              <a:rPr lang="en-US" sz="1800" b="1" dirty="0" smtClean="0"/>
              <a:t>A11K.WX.3 </a:t>
            </a:r>
            <a:r>
              <a:rPr lang="en-US" sz="1800" b="1" dirty="0"/>
              <a:t>Mitigating Ice Crystal </a:t>
            </a:r>
            <a:r>
              <a:rPr lang="en-US" sz="1800" b="1" dirty="0" smtClean="0"/>
              <a:t>Threat to Aircraft Turbine Engines</a:t>
            </a:r>
          </a:p>
          <a:p>
            <a:pPr marL="742950" lvl="2" indent="-342900"/>
            <a:r>
              <a:rPr lang="en-US" sz="1600" dirty="0" smtClean="0"/>
              <a:t>Atmospheric flight research to obtain data needed for evaluation of ice crystal engineering standards, for development of simulation methods and computational modeling, and evaluation of weather forecast and diagnostic products that can mitigate operational threat</a:t>
            </a:r>
          </a:p>
          <a:p>
            <a:pPr marL="742950" lvl="2" indent="-342900"/>
            <a:endParaRPr lang="en-US" sz="1600" dirty="0" smtClean="0"/>
          </a:p>
          <a:p>
            <a:pPr marL="342900" lvl="1" indent="-342900">
              <a:buFontTx/>
              <a:buChar char="•"/>
            </a:pPr>
            <a:r>
              <a:rPr lang="en-US" sz="1800" b="1" dirty="0" smtClean="0"/>
              <a:t>A11D.AI.1 Research </a:t>
            </a:r>
            <a:r>
              <a:rPr lang="en-US" sz="1800" b="1" dirty="0"/>
              <a:t>on Ice Crystal and </a:t>
            </a:r>
            <a:r>
              <a:rPr lang="en-US" sz="1800" b="1" dirty="0" smtClean="0"/>
              <a:t>SLD Icing Conditions to Support Means of Compliance</a:t>
            </a:r>
          </a:p>
          <a:p>
            <a:pPr marL="742950" lvl="2" indent="-342900"/>
            <a:r>
              <a:rPr lang="en-US" sz="1600" dirty="0"/>
              <a:t>Improve existing capabilities and develop new engineering tools to support means of compliance and new guidance material for engine and airframe rulemaking for aircraft certification and operations in mixed-phase, and ice crystal icing conditions.  </a:t>
            </a:r>
          </a:p>
          <a:p>
            <a:pPr marL="742950" lvl="2" indent="-342900"/>
            <a:r>
              <a:rPr lang="en-US" sz="1600" dirty="0"/>
              <a:t>Examine ice crystal accretion and growth mechanisms in engine compressor environments due to the ingestion of ice crystals, and support ground facilities simulation to develop and validate means of compliance for engine ingestion ice crystal testing. </a:t>
            </a:r>
          </a:p>
          <a:p>
            <a:pPr marL="742950" lvl="2" indent="-342900"/>
            <a:endParaRPr lang="en-US" sz="12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sp>
        <p:nvSpPr>
          <p:cNvPr id="5" name="Cloud 4"/>
          <p:cNvSpPr/>
          <p:nvPr/>
        </p:nvSpPr>
        <p:spPr bwMode="auto">
          <a:xfrm>
            <a:off x="83985" y="3621481"/>
            <a:ext cx="1334278" cy="886408"/>
          </a:xfrm>
          <a:prstGeom prst="cloud">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bwMode="auto">
          <a:xfrm>
            <a:off x="243546" y="3741519"/>
            <a:ext cx="10151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900" b="1" dirty="0" smtClean="0"/>
              <a:t>Ice Crystal Accretion</a:t>
            </a:r>
            <a:endParaRPr lang="en-US" sz="900" b="1" dirty="0"/>
          </a:p>
        </p:txBody>
      </p:sp>
      <p:sp>
        <p:nvSpPr>
          <p:cNvPr id="7" name="Cloud 6"/>
          <p:cNvSpPr/>
          <p:nvPr/>
        </p:nvSpPr>
        <p:spPr bwMode="auto">
          <a:xfrm>
            <a:off x="243546" y="1680670"/>
            <a:ext cx="1334278" cy="886408"/>
          </a:xfrm>
          <a:prstGeom prst="cloud">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
        <p:nvSpPr>
          <p:cNvPr id="9" name="TextBox 8"/>
          <p:cNvSpPr txBox="1"/>
          <p:nvPr/>
        </p:nvSpPr>
        <p:spPr bwMode="auto">
          <a:xfrm>
            <a:off x="317238" y="1772715"/>
            <a:ext cx="11290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900" b="1" dirty="0" smtClean="0"/>
              <a:t>Atmospheric Characteristics of Ice Crystal Wx Environments</a:t>
            </a:r>
            <a:endParaRPr lang="en-US" sz="900" b="1" dirty="0"/>
          </a:p>
        </p:txBody>
      </p:sp>
    </p:spTree>
    <p:extLst>
      <p:ext uri="{BB962C8B-B14F-4D97-AF65-F5344CB8AC3E}">
        <p14:creationId xmlns:p14="http://schemas.microsoft.com/office/powerpoint/2010/main" val="303192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SAS Member Comment – System Safety Management</a:t>
            </a:r>
            <a:endParaRPr lang="en-US" sz="3200" dirty="0"/>
          </a:p>
        </p:txBody>
      </p:sp>
      <p:sp>
        <p:nvSpPr>
          <p:cNvPr id="3" name="Content Placeholder 2"/>
          <p:cNvSpPr>
            <a:spLocks noGrp="1"/>
          </p:cNvSpPr>
          <p:nvPr>
            <p:ph idx="1"/>
          </p:nvPr>
        </p:nvSpPr>
        <p:spPr/>
        <p:txBody>
          <a:bodyPr/>
          <a:lstStyle/>
          <a:p>
            <a:r>
              <a:rPr lang="en-US" b="0" i="1" dirty="0"/>
              <a:t>System Safety Management (A11G.HF.10, A11H.SSM.9, A11H.SSM.11, A11H.SSM.13) - Large budget driver and strong (I think) connection to the Real Time System Safety SAS emerging issue.  We should explore this further.</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Tree>
    <p:extLst>
      <p:ext uri="{BB962C8B-B14F-4D97-AF65-F5344CB8AC3E}">
        <p14:creationId xmlns:p14="http://schemas.microsoft.com/office/powerpoint/2010/main" val="294684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84" y="0"/>
            <a:ext cx="8472488" cy="609600"/>
          </a:xfrm>
        </p:spPr>
        <p:txBody>
          <a:bodyPr/>
          <a:lstStyle/>
          <a:p>
            <a:r>
              <a:rPr lang="en-US" sz="2800" dirty="0" smtClean="0"/>
              <a:t>System Safety Management Research</a:t>
            </a:r>
            <a:endParaRPr lang="en-US" sz="2800" dirty="0"/>
          </a:p>
        </p:txBody>
      </p:sp>
      <p:sp>
        <p:nvSpPr>
          <p:cNvPr id="3" name="Content Placeholder 2"/>
          <p:cNvSpPr>
            <a:spLocks noGrp="1"/>
          </p:cNvSpPr>
          <p:nvPr>
            <p:ph idx="1"/>
          </p:nvPr>
        </p:nvSpPr>
        <p:spPr>
          <a:xfrm>
            <a:off x="784549" y="593718"/>
            <a:ext cx="8050213" cy="4391025"/>
          </a:xfrm>
        </p:spPr>
        <p:txBody>
          <a:bodyPr/>
          <a:lstStyle/>
          <a:p>
            <a:r>
              <a:rPr lang="en-US" sz="1800" dirty="0"/>
              <a:t>A11G.HF.10 Maintenance HF to Support RBDM &amp; Maintenance Safety </a:t>
            </a:r>
            <a:r>
              <a:rPr lang="en-US" sz="1800" dirty="0" smtClean="0"/>
              <a:t>Culture</a:t>
            </a:r>
          </a:p>
          <a:p>
            <a:pPr lvl="1"/>
            <a:r>
              <a:rPr lang="en-US" sz="1400" dirty="0"/>
              <a:t>Develop interventions for managing maintenance safety risks and provide evidence-based results to underpin standards, policies, and guidelines regarding successful implementation of an SMS, including risk-based decision making in maintenance organizations</a:t>
            </a:r>
            <a:endParaRPr lang="en-US" sz="1400" b="0" dirty="0">
              <a:latin typeface="Arial" charset="0"/>
            </a:endParaRPr>
          </a:p>
          <a:p>
            <a:r>
              <a:rPr lang="en-US" sz="1800" dirty="0"/>
              <a:t>A11H.SSM.9 Helicopter FDM Data Gathering and Analysis for </a:t>
            </a:r>
            <a:r>
              <a:rPr lang="en-US" sz="1800" dirty="0" smtClean="0"/>
              <a:t>ASIAS</a:t>
            </a:r>
          </a:p>
          <a:p>
            <a:pPr lvl="1"/>
            <a:r>
              <a:rPr lang="en-US" sz="1400" dirty="0" smtClean="0"/>
              <a:t>Evaluate/develop </a:t>
            </a:r>
            <a:r>
              <a:rPr lang="en-US" sz="1400" dirty="0"/>
              <a:t>tools that will allow all helicopter operators to participate in an FDM </a:t>
            </a:r>
            <a:r>
              <a:rPr lang="en-US" sz="1400" dirty="0" smtClean="0"/>
              <a:t>program</a:t>
            </a:r>
          </a:p>
          <a:p>
            <a:pPr lvl="1"/>
            <a:r>
              <a:rPr lang="en-US" sz="1400" dirty="0" smtClean="0"/>
              <a:t>FY17 research includes incorporating </a:t>
            </a:r>
            <a:r>
              <a:rPr lang="en-US" sz="1400" dirty="0"/>
              <a:t>and merging new data sources, researching FDM parameters linked to precursors or occurrence categories, as well as developing advanced analytical techniques for helicopter flight </a:t>
            </a:r>
            <a:r>
              <a:rPr lang="en-US" sz="1400" dirty="0" smtClean="0"/>
              <a:t>data</a:t>
            </a:r>
            <a:endParaRPr lang="en-US" sz="1400" b="0" dirty="0">
              <a:latin typeface="Arial" charset="0"/>
            </a:endParaRPr>
          </a:p>
          <a:p>
            <a:r>
              <a:rPr lang="en-US" sz="1800" dirty="0" smtClean="0"/>
              <a:t>A11H.SSM.11 Safety Oversight Management System (SOMS)</a:t>
            </a:r>
          </a:p>
          <a:p>
            <a:pPr lvl="1"/>
            <a:r>
              <a:rPr lang="en-US" sz="1400" dirty="0" smtClean="0"/>
              <a:t>Develop a </a:t>
            </a:r>
            <a:r>
              <a:rPr lang="en-US" sz="1400" dirty="0"/>
              <a:t>safety oversight system for data management - one that can capture and organize information from the various AOV oversight activities and external sources then use it to identify, analyze, and track systemic safety </a:t>
            </a:r>
            <a:r>
              <a:rPr lang="en-US" sz="1400" dirty="0" smtClean="0"/>
              <a:t>risks</a:t>
            </a:r>
          </a:p>
          <a:p>
            <a:r>
              <a:rPr lang="en-US" sz="2000" dirty="0" smtClean="0"/>
              <a:t>A11H.SSM.13 Integrated Domain Safety Risk Evaluation Tool (ID-SRET)</a:t>
            </a:r>
          </a:p>
          <a:p>
            <a:pPr lvl="1"/>
            <a:r>
              <a:rPr lang="en-US" sz="1400" dirty="0" smtClean="0"/>
              <a:t>Develop ID-SRET to </a:t>
            </a:r>
          </a:p>
          <a:p>
            <a:pPr lvl="2"/>
            <a:r>
              <a:rPr lang="en-US" sz="1050" dirty="0" smtClean="0"/>
              <a:t>Capture system architectures, safety hazards, and mitigations for all major ATC systems including NextGen,</a:t>
            </a:r>
          </a:p>
          <a:p>
            <a:pPr lvl="2"/>
            <a:r>
              <a:rPr lang="en-US" sz="1050" dirty="0" smtClean="0"/>
              <a:t>Integrate air traffic procedures related to separation minima and corresponding hazards and controls, and</a:t>
            </a:r>
          </a:p>
          <a:p>
            <a:pPr lvl="2"/>
            <a:r>
              <a:rPr lang="en-US" sz="1050" dirty="0" smtClean="0"/>
              <a:t>Pinpoint safety concern areas for AOV’s risk-based resource targeting. </a:t>
            </a:r>
            <a:endParaRPr lang="en-US" sz="1050" dirty="0"/>
          </a:p>
          <a:p>
            <a:pPr lvl="1"/>
            <a:endParaRPr lang="en-US" sz="1600" b="0" dirty="0">
              <a:latin typeface="Arial" charset="0"/>
            </a:endParaRPr>
          </a:p>
          <a:p>
            <a:endParaRPr lang="en-US" sz="18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
        <p:nvSpPr>
          <p:cNvPr id="6" name="Cloud 5"/>
          <p:cNvSpPr/>
          <p:nvPr/>
        </p:nvSpPr>
        <p:spPr bwMode="auto">
          <a:xfrm>
            <a:off x="37327" y="1251758"/>
            <a:ext cx="1334278" cy="886408"/>
          </a:xfrm>
          <a:prstGeom prst="cloud">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bwMode="auto">
          <a:xfrm>
            <a:off x="190661" y="1441046"/>
            <a:ext cx="101515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900" b="1" dirty="0" smtClean="0"/>
              <a:t>HF Maintenance  Errors</a:t>
            </a:r>
            <a:endParaRPr lang="en-US" sz="900" b="1" dirty="0"/>
          </a:p>
        </p:txBody>
      </p:sp>
      <p:sp>
        <p:nvSpPr>
          <p:cNvPr id="8" name="Cloud 7"/>
          <p:cNvSpPr/>
          <p:nvPr/>
        </p:nvSpPr>
        <p:spPr bwMode="auto">
          <a:xfrm>
            <a:off x="31100" y="2486554"/>
            <a:ext cx="1334278" cy="886408"/>
          </a:xfrm>
          <a:prstGeom prst="cloud">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TextBox 8"/>
          <p:cNvSpPr txBox="1"/>
          <p:nvPr/>
        </p:nvSpPr>
        <p:spPr bwMode="auto">
          <a:xfrm>
            <a:off x="196888" y="2675842"/>
            <a:ext cx="101515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900" b="1" dirty="0" smtClean="0"/>
              <a:t>Helicopter Operational  Safety</a:t>
            </a:r>
            <a:endParaRPr lang="en-US" sz="900" b="1" dirty="0"/>
          </a:p>
        </p:txBody>
      </p:sp>
      <p:sp>
        <p:nvSpPr>
          <p:cNvPr id="10" name="Cloud 9"/>
          <p:cNvSpPr/>
          <p:nvPr/>
        </p:nvSpPr>
        <p:spPr bwMode="auto">
          <a:xfrm>
            <a:off x="-6227" y="3802126"/>
            <a:ext cx="1334278" cy="886408"/>
          </a:xfrm>
          <a:prstGeom prst="cloud">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p:nvPr/>
        </p:nvSpPr>
        <p:spPr bwMode="auto">
          <a:xfrm>
            <a:off x="153334" y="3991414"/>
            <a:ext cx="10151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900" b="1" dirty="0" smtClean="0"/>
              <a:t>ATO Oversight – Safety of Current System</a:t>
            </a:r>
            <a:endParaRPr lang="en-US" sz="900" b="1" dirty="0"/>
          </a:p>
        </p:txBody>
      </p:sp>
      <p:sp>
        <p:nvSpPr>
          <p:cNvPr id="12" name="Cloud 11"/>
          <p:cNvSpPr/>
          <p:nvPr/>
        </p:nvSpPr>
        <p:spPr bwMode="auto">
          <a:xfrm>
            <a:off x="31100" y="5214159"/>
            <a:ext cx="1334278" cy="886408"/>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bwMode="auto">
          <a:xfrm>
            <a:off x="190661" y="5403447"/>
            <a:ext cx="10151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900" b="1" dirty="0" smtClean="0"/>
              <a:t>ATO Oversight – Safety of Future Changes</a:t>
            </a:r>
            <a:endParaRPr lang="en-US" sz="900" b="1" dirty="0"/>
          </a:p>
        </p:txBody>
      </p:sp>
    </p:spTree>
    <p:extLst>
      <p:ext uri="{BB962C8B-B14F-4D97-AF65-F5344CB8AC3E}">
        <p14:creationId xmlns:p14="http://schemas.microsoft.com/office/powerpoint/2010/main" val="2112023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sp>
        <p:nvSpPr>
          <p:cNvPr id="5" name="Title 1"/>
          <p:cNvSpPr txBox="1">
            <a:spLocks/>
          </p:cNvSpPr>
          <p:nvPr/>
        </p:nvSpPr>
        <p:spPr bwMode="auto">
          <a:xfrm>
            <a:off x="342348" y="138474"/>
            <a:ext cx="901931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000" dirty="0" smtClean="0"/>
              <a:t>SAS Issue: Real Time System-Wide Safety Assurance</a:t>
            </a:r>
            <a:endParaRPr lang="en-US" sz="2000" dirty="0"/>
          </a:p>
        </p:txBody>
      </p:sp>
      <p:sp>
        <p:nvSpPr>
          <p:cNvPr id="6" name="Content Placeholder 2"/>
          <p:cNvSpPr txBox="1">
            <a:spLocks/>
          </p:cNvSpPr>
          <p:nvPr/>
        </p:nvSpPr>
        <p:spPr bwMode="auto">
          <a:xfrm>
            <a:off x="534424" y="665693"/>
            <a:ext cx="8050213" cy="108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gn="just"/>
            <a:r>
              <a:rPr lang="en-US" sz="1400" dirty="0"/>
              <a:t>System-on-system modeling and prognostics including integrated human performance </a:t>
            </a:r>
            <a:r>
              <a:rPr lang="en-US" sz="1400" dirty="0" smtClean="0"/>
              <a:t>monitoring</a:t>
            </a:r>
          </a:p>
          <a:p>
            <a:pPr algn="just"/>
            <a:r>
              <a:rPr lang="en-US" sz="1400" dirty="0" smtClean="0"/>
              <a:t>Safety </a:t>
            </a:r>
            <a:r>
              <a:rPr lang="en-US" sz="1400" dirty="0"/>
              <a:t>analysis and assurance </a:t>
            </a:r>
            <a:r>
              <a:rPr lang="en-US" sz="1400" dirty="0" smtClean="0"/>
              <a:t>tools</a:t>
            </a:r>
            <a:endParaRPr lang="en-US" sz="1400" dirty="0"/>
          </a:p>
          <a:p>
            <a:pPr algn="just"/>
            <a:r>
              <a:rPr lang="en-US" sz="1400" dirty="0"/>
              <a:t>Data mining and </a:t>
            </a:r>
            <a:r>
              <a:rPr lang="en-US" sz="1400" dirty="0" smtClean="0"/>
              <a:t>analysis</a:t>
            </a:r>
          </a:p>
          <a:p>
            <a:pPr algn="just"/>
            <a:r>
              <a:rPr lang="en-US" sz="1400" dirty="0" smtClean="0"/>
              <a:t>Automated prognostics</a:t>
            </a:r>
          </a:p>
          <a:p>
            <a:pPr algn="just"/>
            <a:r>
              <a:rPr lang="en-US" sz="1400" dirty="0" smtClean="0"/>
              <a:t>Safety </a:t>
            </a:r>
            <a:r>
              <a:rPr lang="en-US" sz="1400" dirty="0"/>
              <a:t>risk modeling</a:t>
            </a:r>
          </a:p>
        </p:txBody>
      </p:sp>
      <p:sp>
        <p:nvSpPr>
          <p:cNvPr id="7" name="Rectangle 6"/>
          <p:cNvSpPr/>
          <p:nvPr/>
        </p:nvSpPr>
        <p:spPr bwMode="auto">
          <a:xfrm>
            <a:off x="1363245" y="5734764"/>
            <a:ext cx="12718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8" name="Rectangle 7"/>
          <p:cNvSpPr/>
          <p:nvPr/>
        </p:nvSpPr>
        <p:spPr bwMode="auto">
          <a:xfrm>
            <a:off x="2635090" y="5734810"/>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9" name="Rectangle 8"/>
          <p:cNvSpPr/>
          <p:nvPr/>
        </p:nvSpPr>
        <p:spPr bwMode="auto">
          <a:xfrm>
            <a:off x="3906935" y="5734856"/>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10" name="Rectangle 9"/>
          <p:cNvSpPr/>
          <p:nvPr/>
        </p:nvSpPr>
        <p:spPr bwMode="auto">
          <a:xfrm>
            <a:off x="5178780" y="5734856"/>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12" name="Rectangle 11"/>
          <p:cNvSpPr/>
          <p:nvPr/>
        </p:nvSpPr>
        <p:spPr bwMode="auto">
          <a:xfrm>
            <a:off x="6442360" y="5734762"/>
            <a:ext cx="10806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13" name="Rectangle 12"/>
          <p:cNvSpPr/>
          <p:nvPr/>
        </p:nvSpPr>
        <p:spPr bwMode="auto">
          <a:xfrm>
            <a:off x="174565" y="1972474"/>
            <a:ext cx="1330040" cy="120032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A11G.HF.10 Maintenance HF to Support RBDM &amp; Maintenance Safety Culture</a:t>
            </a:r>
            <a:endParaRPr kumimoji="0" lang="en-US" sz="1200" b="0" i="0" u="none" strike="noStrike" cap="none" normalizeH="0" baseline="0" dirty="0" smtClean="0">
              <a:ln>
                <a:noFill/>
              </a:ln>
              <a:solidFill>
                <a:schemeClr val="tx1"/>
              </a:solidFill>
              <a:effectLst/>
              <a:latin typeface="Arial" charset="0"/>
            </a:endParaRPr>
          </a:p>
        </p:txBody>
      </p:sp>
      <p:sp>
        <p:nvSpPr>
          <p:cNvPr id="14" name="TextBox 13"/>
          <p:cNvSpPr txBox="1"/>
          <p:nvPr/>
        </p:nvSpPr>
        <p:spPr bwMode="auto">
          <a:xfrm>
            <a:off x="6466667" y="2867322"/>
            <a:ext cx="9320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SMS and RBDM in maintenance operations. </a:t>
            </a:r>
            <a:endParaRPr lang="en-US" sz="800" dirty="0">
              <a:solidFill>
                <a:srgbClr val="0070C0"/>
              </a:solidFill>
            </a:endParaRPr>
          </a:p>
        </p:txBody>
      </p:sp>
      <p:sp>
        <p:nvSpPr>
          <p:cNvPr id="15" name="Flowchart: Merge 14"/>
          <p:cNvSpPr/>
          <p:nvPr/>
        </p:nvSpPr>
        <p:spPr bwMode="auto">
          <a:xfrm>
            <a:off x="7361378" y="2970831"/>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9048" y="1827804"/>
            <a:ext cx="8922662" cy="1609655"/>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8" name="TextBox 17"/>
          <p:cNvSpPr txBox="1"/>
          <p:nvPr/>
        </p:nvSpPr>
        <p:spPr bwMode="auto">
          <a:xfrm>
            <a:off x="2535439" y="2540566"/>
            <a:ext cx="2697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Reports documenting methods used to develop, evaluate and enhance safety culture;  support tools for RBDM; what HF issues should be integrated into SMS; types of HF errors in GA accidents and incidents</a:t>
            </a:r>
            <a:endParaRPr lang="en-US" sz="800" dirty="0">
              <a:solidFill>
                <a:srgbClr val="FF0000"/>
              </a:solidFill>
            </a:endParaRPr>
          </a:p>
        </p:txBody>
      </p:sp>
      <p:cxnSp>
        <p:nvCxnSpPr>
          <p:cNvPr id="24" name="Straight Arrow Connector 23"/>
          <p:cNvCxnSpPr/>
          <p:nvPr/>
        </p:nvCxnSpPr>
        <p:spPr bwMode="auto">
          <a:xfrm>
            <a:off x="5626359" y="4744634"/>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lowchart: Merge 24"/>
          <p:cNvSpPr/>
          <p:nvPr/>
        </p:nvSpPr>
        <p:spPr bwMode="auto">
          <a:xfrm>
            <a:off x="5163904" y="285524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1" name="Flowchart: Merge 30"/>
          <p:cNvSpPr/>
          <p:nvPr/>
        </p:nvSpPr>
        <p:spPr bwMode="auto">
          <a:xfrm>
            <a:off x="7663074" y="2983266"/>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2" name="TextBox 31"/>
          <p:cNvSpPr txBox="1"/>
          <p:nvPr/>
        </p:nvSpPr>
        <p:spPr bwMode="auto">
          <a:xfrm>
            <a:off x="7809710" y="2889088"/>
            <a:ext cx="793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Policy and guidance</a:t>
            </a:r>
            <a:endParaRPr lang="en-US" sz="800" dirty="0">
              <a:solidFill>
                <a:srgbClr val="0070C0"/>
              </a:solidFill>
            </a:endParaRPr>
          </a:p>
        </p:txBody>
      </p:sp>
      <p:sp>
        <p:nvSpPr>
          <p:cNvPr id="33" name="Flowchart: Merge 32"/>
          <p:cNvSpPr/>
          <p:nvPr/>
        </p:nvSpPr>
        <p:spPr bwMode="auto">
          <a:xfrm>
            <a:off x="6352045" y="2606409"/>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4" name="TextBox 33"/>
          <p:cNvSpPr txBox="1"/>
          <p:nvPr/>
        </p:nvSpPr>
        <p:spPr bwMode="auto">
          <a:xfrm>
            <a:off x="5163904" y="1783405"/>
            <a:ext cx="34207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Create support systems for safety culture nurturing &amp; evaluation. Ensure a process that helps users transition from training to the live maintenance environment. </a:t>
            </a:r>
            <a:r>
              <a:rPr lang="en-US" sz="800" dirty="0">
                <a:solidFill>
                  <a:srgbClr val="FF0000"/>
                </a:solidFill>
              </a:rPr>
              <a:t>Help cross the existing stovepipes between those responsible for SMS versus those parties that collect and use the maintenance data. identification and or development of systems that classifies human error in GA maintenance.</a:t>
            </a:r>
          </a:p>
        </p:txBody>
      </p:sp>
      <p:sp>
        <p:nvSpPr>
          <p:cNvPr id="35" name="Rectangle 34"/>
          <p:cNvSpPr/>
          <p:nvPr/>
        </p:nvSpPr>
        <p:spPr bwMode="auto">
          <a:xfrm>
            <a:off x="168338" y="4165726"/>
            <a:ext cx="1330040" cy="101566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A11H.SSM.9 Helicopter FDM Data Gathering and Analysis for ASIAS</a:t>
            </a:r>
            <a:endParaRPr kumimoji="0" lang="en-US" sz="1200" b="0" i="0" u="none" strike="noStrike" cap="none" normalizeH="0" baseline="0" dirty="0" smtClean="0">
              <a:ln>
                <a:noFill/>
              </a:ln>
              <a:solidFill>
                <a:schemeClr val="tx1"/>
              </a:solidFill>
              <a:effectLst/>
              <a:latin typeface="Arial" charset="0"/>
            </a:endParaRPr>
          </a:p>
        </p:txBody>
      </p:sp>
      <p:sp>
        <p:nvSpPr>
          <p:cNvPr id="36" name="TextBox 35"/>
          <p:cNvSpPr txBox="1"/>
          <p:nvPr/>
        </p:nvSpPr>
        <p:spPr bwMode="auto">
          <a:xfrm>
            <a:off x="2357627" y="5157031"/>
            <a:ext cx="15030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Implement research outputs to further develop helicopter capabilities for ASIAS. </a:t>
            </a:r>
            <a:endParaRPr lang="en-US" sz="800" dirty="0">
              <a:solidFill>
                <a:srgbClr val="0070C0"/>
              </a:solidFill>
            </a:endParaRPr>
          </a:p>
        </p:txBody>
      </p:sp>
      <p:sp>
        <p:nvSpPr>
          <p:cNvPr id="37" name="Flowchart: Merge 36"/>
          <p:cNvSpPr/>
          <p:nvPr/>
        </p:nvSpPr>
        <p:spPr bwMode="auto">
          <a:xfrm>
            <a:off x="3807209" y="534618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8" name="Rectangle 37"/>
          <p:cNvSpPr/>
          <p:nvPr/>
        </p:nvSpPr>
        <p:spPr bwMode="auto">
          <a:xfrm>
            <a:off x="62821" y="4021056"/>
            <a:ext cx="8922662" cy="1609655"/>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9" name="TextBox 38"/>
          <p:cNvSpPr txBox="1"/>
          <p:nvPr/>
        </p:nvSpPr>
        <p:spPr bwMode="auto">
          <a:xfrm>
            <a:off x="1601807" y="4037559"/>
            <a:ext cx="31847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Examine “Mission-Specific</a:t>
            </a:r>
            <a:r>
              <a:rPr lang="en-US" sz="800" dirty="0">
                <a:solidFill>
                  <a:srgbClr val="FF0000"/>
                </a:solidFill>
              </a:rPr>
              <a:t>” FDM </a:t>
            </a:r>
            <a:r>
              <a:rPr lang="en-US" sz="800" dirty="0" smtClean="0">
                <a:solidFill>
                  <a:srgbClr val="FF0000"/>
                </a:solidFill>
              </a:rPr>
              <a:t>parameters; </a:t>
            </a:r>
            <a:r>
              <a:rPr lang="en-US" sz="800" dirty="0">
                <a:solidFill>
                  <a:srgbClr val="FF0000"/>
                </a:solidFill>
              </a:rPr>
              <a:t>Research </a:t>
            </a:r>
            <a:r>
              <a:rPr lang="en-US" sz="800" dirty="0" smtClean="0">
                <a:solidFill>
                  <a:srgbClr val="FF0000"/>
                </a:solidFill>
              </a:rPr>
              <a:t> FDM </a:t>
            </a:r>
            <a:r>
              <a:rPr lang="en-US" sz="800" dirty="0">
                <a:solidFill>
                  <a:srgbClr val="FF0000"/>
                </a:solidFill>
              </a:rPr>
              <a:t>parameters related to fatal </a:t>
            </a:r>
            <a:r>
              <a:rPr lang="en-US" sz="800" dirty="0" smtClean="0">
                <a:solidFill>
                  <a:srgbClr val="FF0000"/>
                </a:solidFill>
              </a:rPr>
              <a:t>risk &amp; examine </a:t>
            </a:r>
            <a:r>
              <a:rPr lang="en-US" sz="800" dirty="0">
                <a:solidFill>
                  <a:srgbClr val="FF0000"/>
                </a:solidFill>
              </a:rPr>
              <a:t>causal factors for undesired </a:t>
            </a:r>
            <a:r>
              <a:rPr lang="en-US" sz="800" dirty="0" smtClean="0">
                <a:solidFill>
                  <a:srgbClr val="FF0000"/>
                </a:solidFill>
              </a:rPr>
              <a:t>events; </a:t>
            </a:r>
            <a:r>
              <a:rPr lang="en-US" sz="800" dirty="0">
                <a:solidFill>
                  <a:srgbClr val="FF0000"/>
                </a:solidFill>
              </a:rPr>
              <a:t>Determine additional safety data of interest beyond basic FDM available for transfer into </a:t>
            </a:r>
            <a:r>
              <a:rPr lang="en-US" sz="800" dirty="0" smtClean="0">
                <a:solidFill>
                  <a:srgbClr val="FF0000"/>
                </a:solidFill>
              </a:rPr>
              <a:t>ASIAS; </a:t>
            </a:r>
            <a:r>
              <a:rPr lang="en-US" sz="800" dirty="0">
                <a:solidFill>
                  <a:srgbClr val="FF0000"/>
                </a:solidFill>
              </a:rPr>
              <a:t>Apportion R&amp;D test flights and simulation activities to ascertain Rotorcraft ASIAS data </a:t>
            </a:r>
            <a:r>
              <a:rPr lang="en-US" sz="800" dirty="0" err="1" smtClean="0">
                <a:solidFill>
                  <a:srgbClr val="FF0000"/>
                </a:solidFill>
              </a:rPr>
              <a:t>reqts</a:t>
            </a:r>
            <a:endParaRPr lang="en-US" sz="800" dirty="0">
              <a:solidFill>
                <a:srgbClr val="FF0000"/>
              </a:solidFill>
            </a:endParaRPr>
          </a:p>
        </p:txBody>
      </p:sp>
      <p:sp>
        <p:nvSpPr>
          <p:cNvPr id="40" name="Flowchart: Merge 39"/>
          <p:cNvSpPr/>
          <p:nvPr/>
        </p:nvSpPr>
        <p:spPr bwMode="auto">
          <a:xfrm>
            <a:off x="2762477" y="4684095"/>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1" name="Flowchart: Merge 40"/>
          <p:cNvSpPr/>
          <p:nvPr/>
        </p:nvSpPr>
        <p:spPr bwMode="auto">
          <a:xfrm>
            <a:off x="5126766" y="5346183"/>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2" name="TextBox 41"/>
          <p:cNvSpPr txBox="1"/>
          <p:nvPr/>
        </p:nvSpPr>
        <p:spPr bwMode="auto">
          <a:xfrm>
            <a:off x="5326242" y="5136373"/>
            <a:ext cx="1569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Establish basic capabilities in ASIAS to receive, house, and analyze helicopter FDM data</a:t>
            </a:r>
            <a:endParaRPr lang="en-US" sz="800" dirty="0">
              <a:solidFill>
                <a:srgbClr val="0070C0"/>
              </a:solidFill>
            </a:endParaRPr>
          </a:p>
        </p:txBody>
      </p:sp>
      <p:sp>
        <p:nvSpPr>
          <p:cNvPr id="43" name="Flowchart: Merge 42"/>
          <p:cNvSpPr/>
          <p:nvPr/>
        </p:nvSpPr>
        <p:spPr bwMode="auto">
          <a:xfrm>
            <a:off x="4960397" y="467597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4" name="TextBox 43"/>
          <p:cNvSpPr txBox="1"/>
          <p:nvPr/>
        </p:nvSpPr>
        <p:spPr bwMode="auto">
          <a:xfrm>
            <a:off x="4997719" y="4317781"/>
            <a:ext cx="34207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a:solidFill>
                  <a:srgbClr val="FF0000"/>
                </a:solidFill>
              </a:rPr>
              <a:t>Examine and develop standard parameter data sets for supporting the USHST working group recommendations and initiatives</a:t>
            </a:r>
          </a:p>
        </p:txBody>
      </p:sp>
      <p:cxnSp>
        <p:nvCxnSpPr>
          <p:cNvPr id="46" name="Straight Arrow Connector 45"/>
          <p:cNvCxnSpPr>
            <a:stCxn id="37" idx="3"/>
            <a:endCxn id="41" idx="1"/>
          </p:cNvCxnSpPr>
          <p:nvPr/>
        </p:nvCxnSpPr>
        <p:spPr bwMode="auto">
          <a:xfrm>
            <a:off x="3956816" y="5447744"/>
            <a:ext cx="1219819" cy="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44"/>
          <p:cNvSpPr/>
          <p:nvPr/>
        </p:nvSpPr>
        <p:spPr bwMode="auto">
          <a:xfrm>
            <a:off x="1369341" y="3555444"/>
            <a:ext cx="12718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47" name="Rectangle 46"/>
          <p:cNvSpPr/>
          <p:nvPr/>
        </p:nvSpPr>
        <p:spPr bwMode="auto">
          <a:xfrm>
            <a:off x="2641186" y="3555490"/>
            <a:ext cx="12718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48" name="Rectangle 47"/>
          <p:cNvSpPr/>
          <p:nvPr/>
        </p:nvSpPr>
        <p:spPr bwMode="auto">
          <a:xfrm>
            <a:off x="3913031" y="3555536"/>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49" name="Rectangle 48"/>
          <p:cNvSpPr/>
          <p:nvPr/>
        </p:nvSpPr>
        <p:spPr bwMode="auto">
          <a:xfrm>
            <a:off x="5184876" y="3555536"/>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51" name="Rectangle 50"/>
          <p:cNvSpPr/>
          <p:nvPr/>
        </p:nvSpPr>
        <p:spPr bwMode="auto">
          <a:xfrm>
            <a:off x="6448456" y="3555442"/>
            <a:ext cx="10806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cxnSp>
        <p:nvCxnSpPr>
          <p:cNvPr id="52" name="Straight Arrow Connector 51"/>
          <p:cNvCxnSpPr/>
          <p:nvPr/>
        </p:nvCxnSpPr>
        <p:spPr bwMode="auto">
          <a:xfrm>
            <a:off x="3962912" y="3268424"/>
            <a:ext cx="1219819" cy="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p:nvPr/>
        </p:nvSpPr>
        <p:spPr bwMode="auto">
          <a:xfrm>
            <a:off x="7523017" y="3555441"/>
            <a:ext cx="10806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FY20</a:t>
            </a:r>
            <a:endParaRPr kumimoji="0" 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07542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sp>
        <p:nvSpPr>
          <p:cNvPr id="7" name="Rectangle 6"/>
          <p:cNvSpPr/>
          <p:nvPr/>
        </p:nvSpPr>
        <p:spPr bwMode="auto">
          <a:xfrm>
            <a:off x="1363245" y="5520151"/>
            <a:ext cx="12718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8" name="Rectangle 7"/>
          <p:cNvSpPr/>
          <p:nvPr/>
        </p:nvSpPr>
        <p:spPr bwMode="auto">
          <a:xfrm>
            <a:off x="2635090" y="5520197"/>
            <a:ext cx="12718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9" name="Rectangle 8"/>
          <p:cNvSpPr/>
          <p:nvPr/>
        </p:nvSpPr>
        <p:spPr bwMode="auto">
          <a:xfrm>
            <a:off x="3906935" y="5520243"/>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10" name="Rectangle 9"/>
          <p:cNvSpPr/>
          <p:nvPr/>
        </p:nvSpPr>
        <p:spPr bwMode="auto">
          <a:xfrm>
            <a:off x="5178780" y="5520243"/>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12" name="Rectangle 11"/>
          <p:cNvSpPr/>
          <p:nvPr/>
        </p:nvSpPr>
        <p:spPr bwMode="auto">
          <a:xfrm>
            <a:off x="6442360" y="5520149"/>
            <a:ext cx="10806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13" name="Rectangle 12"/>
          <p:cNvSpPr/>
          <p:nvPr/>
        </p:nvSpPr>
        <p:spPr bwMode="auto">
          <a:xfrm>
            <a:off x="174565" y="1995605"/>
            <a:ext cx="1330040" cy="83099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A11H.SSM.11 Safety Oversight Management System (SOMS)</a:t>
            </a:r>
            <a:endParaRPr kumimoji="0" lang="en-US" sz="1200" b="0" i="0" u="none" strike="noStrike" cap="none" normalizeH="0" baseline="0" dirty="0" smtClean="0">
              <a:ln>
                <a:noFill/>
              </a:ln>
              <a:solidFill>
                <a:schemeClr val="tx1"/>
              </a:solidFill>
              <a:effectLst/>
              <a:latin typeface="Arial" charset="0"/>
            </a:endParaRPr>
          </a:p>
        </p:txBody>
      </p:sp>
      <p:sp>
        <p:nvSpPr>
          <p:cNvPr id="14" name="TextBox 13"/>
          <p:cNvSpPr txBox="1"/>
          <p:nvPr/>
        </p:nvSpPr>
        <p:spPr bwMode="auto">
          <a:xfrm>
            <a:off x="5588272" y="2997040"/>
            <a:ext cx="9320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SOMS Prototype. </a:t>
            </a:r>
            <a:endParaRPr lang="en-US" sz="800" dirty="0">
              <a:solidFill>
                <a:srgbClr val="0070C0"/>
              </a:solidFill>
            </a:endParaRPr>
          </a:p>
        </p:txBody>
      </p:sp>
      <p:sp>
        <p:nvSpPr>
          <p:cNvPr id="15" name="Flowchart: Merge 14"/>
          <p:cNvSpPr/>
          <p:nvPr/>
        </p:nvSpPr>
        <p:spPr bwMode="auto">
          <a:xfrm>
            <a:off x="6420569" y="3006396"/>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9048" y="1850935"/>
            <a:ext cx="8922662" cy="1609655"/>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8" name="TextBox 17"/>
          <p:cNvSpPr txBox="1"/>
          <p:nvPr/>
        </p:nvSpPr>
        <p:spPr bwMode="auto">
          <a:xfrm>
            <a:off x="3847318" y="2827763"/>
            <a:ext cx="13661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Develop concept and model</a:t>
            </a:r>
            <a:endParaRPr lang="en-US" sz="800" dirty="0">
              <a:solidFill>
                <a:srgbClr val="FF0000"/>
              </a:solidFill>
            </a:endParaRPr>
          </a:p>
        </p:txBody>
      </p:sp>
      <p:cxnSp>
        <p:nvCxnSpPr>
          <p:cNvPr id="24" name="Straight Arrow Connector 23"/>
          <p:cNvCxnSpPr/>
          <p:nvPr/>
        </p:nvCxnSpPr>
        <p:spPr bwMode="auto">
          <a:xfrm>
            <a:off x="5113154" y="4194105"/>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lowchart: Merge 24"/>
          <p:cNvSpPr/>
          <p:nvPr/>
        </p:nvSpPr>
        <p:spPr bwMode="auto">
          <a:xfrm>
            <a:off x="5163904" y="2878373"/>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1" name="Flowchart: Merge 30"/>
          <p:cNvSpPr/>
          <p:nvPr/>
        </p:nvSpPr>
        <p:spPr bwMode="auto">
          <a:xfrm>
            <a:off x="7663074" y="3006397"/>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2" name="TextBox 31"/>
          <p:cNvSpPr txBox="1"/>
          <p:nvPr/>
        </p:nvSpPr>
        <p:spPr bwMode="auto">
          <a:xfrm>
            <a:off x="6730920" y="1850935"/>
            <a:ext cx="228553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0070C0"/>
                </a:solidFill>
              </a:defRPr>
            </a:lvl1pPr>
          </a:lstStyle>
          <a:p>
            <a:r>
              <a:rPr lang="en-US" dirty="0"/>
              <a:t>SOMS will integrate, link, analyze, and evaluate information contained in several AOV data repositories. SOMS will enable AOV to identify current and developing safety risks in its area of oversight responsibility. Rapid identification of these risks will permit AOV and the ATO to address them proactively; and</a:t>
            </a:r>
            <a:r>
              <a:rPr lang="en-US" dirty="0" smtClean="0"/>
              <a:t>, prevent </a:t>
            </a:r>
            <a:r>
              <a:rPr lang="en-US" dirty="0"/>
              <a:t>or resolve serious safety </a:t>
            </a:r>
            <a:r>
              <a:rPr lang="en-US" dirty="0" smtClean="0"/>
              <a:t>concerns</a:t>
            </a:r>
            <a:endParaRPr lang="en-US" dirty="0"/>
          </a:p>
        </p:txBody>
      </p:sp>
      <p:sp>
        <p:nvSpPr>
          <p:cNvPr id="33" name="Flowchart: Merge 32"/>
          <p:cNvSpPr/>
          <p:nvPr/>
        </p:nvSpPr>
        <p:spPr bwMode="auto">
          <a:xfrm>
            <a:off x="6247026" y="255420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4" name="TextBox 33"/>
          <p:cNvSpPr txBox="1"/>
          <p:nvPr/>
        </p:nvSpPr>
        <p:spPr bwMode="auto">
          <a:xfrm>
            <a:off x="5341262" y="2384923"/>
            <a:ext cx="10327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Develop methodology</a:t>
            </a:r>
            <a:endParaRPr lang="en-US" sz="800" dirty="0">
              <a:solidFill>
                <a:srgbClr val="FF0000"/>
              </a:solidFill>
            </a:endParaRPr>
          </a:p>
        </p:txBody>
      </p:sp>
      <p:sp>
        <p:nvSpPr>
          <p:cNvPr id="35" name="Rectangle 34"/>
          <p:cNvSpPr/>
          <p:nvPr/>
        </p:nvSpPr>
        <p:spPr bwMode="auto">
          <a:xfrm>
            <a:off x="168338" y="3603641"/>
            <a:ext cx="1330040" cy="101566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A11H.SSM.13 Integrated Domain Safety Risk Evaluation Tool (ID-SRET)</a:t>
            </a:r>
            <a:endParaRPr kumimoji="0" lang="en-US" sz="1200" b="0" i="0" u="none" strike="noStrike" cap="none" normalizeH="0" baseline="0" dirty="0" smtClean="0">
              <a:ln>
                <a:noFill/>
              </a:ln>
              <a:solidFill>
                <a:schemeClr val="tx1"/>
              </a:solidFill>
              <a:effectLst/>
              <a:latin typeface="Arial" charset="0"/>
            </a:endParaRPr>
          </a:p>
        </p:txBody>
      </p:sp>
      <p:sp>
        <p:nvSpPr>
          <p:cNvPr id="36" name="TextBox 35"/>
          <p:cNvSpPr txBox="1"/>
          <p:nvPr/>
        </p:nvSpPr>
        <p:spPr bwMode="auto">
          <a:xfrm>
            <a:off x="5458388" y="4594945"/>
            <a:ext cx="2029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Revise AOV job aids, guidance on safety standards, instructions for safety reviews; make prototype accessible </a:t>
            </a:r>
            <a:endParaRPr lang="en-US" sz="800" dirty="0">
              <a:solidFill>
                <a:srgbClr val="0070C0"/>
              </a:solidFill>
            </a:endParaRPr>
          </a:p>
        </p:txBody>
      </p:sp>
      <p:sp>
        <p:nvSpPr>
          <p:cNvPr id="38" name="Rectangle 37"/>
          <p:cNvSpPr/>
          <p:nvPr/>
        </p:nvSpPr>
        <p:spPr bwMode="auto">
          <a:xfrm>
            <a:off x="62821" y="3458971"/>
            <a:ext cx="8922662" cy="1609655"/>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0" name="Flowchart: Merge 39"/>
          <p:cNvSpPr/>
          <p:nvPr/>
        </p:nvSpPr>
        <p:spPr bwMode="auto">
          <a:xfrm>
            <a:off x="5080544" y="4472958"/>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1" name="Flowchart: Merge 40"/>
          <p:cNvSpPr/>
          <p:nvPr/>
        </p:nvSpPr>
        <p:spPr bwMode="auto">
          <a:xfrm>
            <a:off x="7873686" y="429461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2" name="TextBox 41"/>
          <p:cNvSpPr txBox="1"/>
          <p:nvPr/>
        </p:nvSpPr>
        <p:spPr bwMode="auto">
          <a:xfrm>
            <a:off x="6730920" y="3527063"/>
            <a:ext cx="21967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AOV will be able to proactively identify and assess safety issues for changes to legacy and future systems and air traffic procedures that comprise the NAS; reduce risk of loss of separation that contributes to collisions and accidents</a:t>
            </a:r>
            <a:endParaRPr lang="en-US" sz="800" dirty="0">
              <a:solidFill>
                <a:srgbClr val="0070C0"/>
              </a:solidFill>
            </a:endParaRPr>
          </a:p>
        </p:txBody>
      </p:sp>
      <p:sp>
        <p:nvSpPr>
          <p:cNvPr id="43" name="Flowchart: Merge 42"/>
          <p:cNvSpPr/>
          <p:nvPr/>
        </p:nvSpPr>
        <p:spPr bwMode="auto">
          <a:xfrm>
            <a:off x="7360481" y="444818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4" name="TextBox 43"/>
          <p:cNvSpPr txBox="1"/>
          <p:nvPr/>
        </p:nvSpPr>
        <p:spPr bwMode="auto">
          <a:xfrm>
            <a:off x="3971718" y="4268449"/>
            <a:ext cx="17605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Develop NAS Critical Systems Model</a:t>
            </a:r>
            <a:endParaRPr lang="en-US" sz="800" dirty="0">
              <a:solidFill>
                <a:srgbClr val="FF0000"/>
              </a:solidFill>
            </a:endParaRPr>
          </a:p>
        </p:txBody>
      </p:sp>
      <p:cxnSp>
        <p:nvCxnSpPr>
          <p:cNvPr id="49" name="Straight Arrow Connector 48"/>
          <p:cNvCxnSpPr>
            <a:stCxn id="15" idx="3"/>
            <a:endCxn id="31" idx="1"/>
          </p:cNvCxnSpPr>
          <p:nvPr/>
        </p:nvCxnSpPr>
        <p:spPr bwMode="auto">
          <a:xfrm>
            <a:off x="6570176" y="3107958"/>
            <a:ext cx="1142767" cy="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a:endCxn id="41" idx="1"/>
          </p:cNvCxnSpPr>
          <p:nvPr/>
        </p:nvCxnSpPr>
        <p:spPr bwMode="auto">
          <a:xfrm flipV="1">
            <a:off x="7517327" y="4396174"/>
            <a:ext cx="406228" cy="15356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Flowchart: Merge 56"/>
          <p:cNvSpPr/>
          <p:nvPr/>
        </p:nvSpPr>
        <p:spPr bwMode="auto">
          <a:xfrm>
            <a:off x="6342623" y="4097109"/>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8" name="TextBox 57"/>
          <p:cNvSpPr txBox="1"/>
          <p:nvPr/>
        </p:nvSpPr>
        <p:spPr bwMode="auto">
          <a:xfrm>
            <a:off x="4892616" y="3780378"/>
            <a:ext cx="17605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Develop separation minima systems model</a:t>
            </a:r>
            <a:endParaRPr lang="en-US" sz="800" dirty="0">
              <a:solidFill>
                <a:srgbClr val="FF0000"/>
              </a:solidFill>
            </a:endParaRPr>
          </a:p>
        </p:txBody>
      </p:sp>
      <p:sp>
        <p:nvSpPr>
          <p:cNvPr id="62" name="TextBox 61"/>
          <p:cNvSpPr txBox="1"/>
          <p:nvPr/>
        </p:nvSpPr>
        <p:spPr bwMode="auto">
          <a:xfrm>
            <a:off x="5366741" y="4396173"/>
            <a:ext cx="176056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Develop prototype</a:t>
            </a:r>
            <a:endParaRPr lang="en-US" sz="800" dirty="0">
              <a:solidFill>
                <a:srgbClr val="FF0000"/>
              </a:solidFill>
            </a:endParaRPr>
          </a:p>
        </p:txBody>
      </p:sp>
      <p:sp>
        <p:nvSpPr>
          <p:cNvPr id="37" name="Title 1"/>
          <p:cNvSpPr txBox="1">
            <a:spLocks/>
          </p:cNvSpPr>
          <p:nvPr/>
        </p:nvSpPr>
        <p:spPr bwMode="auto">
          <a:xfrm>
            <a:off x="342348" y="138474"/>
            <a:ext cx="901931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000" dirty="0" smtClean="0"/>
              <a:t>SAS Issue: Real Time System-Wide Safety Assurance</a:t>
            </a:r>
            <a:endParaRPr lang="en-US" sz="2000" dirty="0"/>
          </a:p>
        </p:txBody>
      </p:sp>
      <p:sp>
        <p:nvSpPr>
          <p:cNvPr id="39" name="Content Placeholder 2"/>
          <p:cNvSpPr txBox="1">
            <a:spLocks/>
          </p:cNvSpPr>
          <p:nvPr/>
        </p:nvSpPr>
        <p:spPr bwMode="auto">
          <a:xfrm>
            <a:off x="534424" y="665693"/>
            <a:ext cx="8050213" cy="108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gn="just"/>
            <a:r>
              <a:rPr lang="en-US" sz="1400" dirty="0"/>
              <a:t>System-on-system modeling and prognostics including integrated human performance </a:t>
            </a:r>
            <a:r>
              <a:rPr lang="en-US" sz="1400" dirty="0" smtClean="0"/>
              <a:t>monitoring</a:t>
            </a:r>
          </a:p>
          <a:p>
            <a:pPr algn="just"/>
            <a:r>
              <a:rPr lang="en-US" sz="1400" dirty="0" smtClean="0"/>
              <a:t>Safety </a:t>
            </a:r>
            <a:r>
              <a:rPr lang="en-US" sz="1400" dirty="0"/>
              <a:t>analysis and assurance </a:t>
            </a:r>
            <a:r>
              <a:rPr lang="en-US" sz="1400" dirty="0" smtClean="0"/>
              <a:t>tools</a:t>
            </a:r>
            <a:endParaRPr lang="en-US" sz="1400" dirty="0"/>
          </a:p>
          <a:p>
            <a:pPr algn="just"/>
            <a:r>
              <a:rPr lang="en-US" sz="1400" dirty="0"/>
              <a:t>Data mining and </a:t>
            </a:r>
            <a:r>
              <a:rPr lang="en-US" sz="1400" dirty="0" smtClean="0"/>
              <a:t>analysis</a:t>
            </a:r>
          </a:p>
          <a:p>
            <a:pPr algn="just"/>
            <a:r>
              <a:rPr lang="en-US" sz="1400" dirty="0" smtClean="0"/>
              <a:t>Automated prognostics</a:t>
            </a:r>
          </a:p>
          <a:p>
            <a:pPr algn="just"/>
            <a:r>
              <a:rPr lang="en-US" sz="1400" dirty="0" smtClean="0"/>
              <a:t>Safety </a:t>
            </a:r>
            <a:r>
              <a:rPr lang="en-US" sz="1400" dirty="0"/>
              <a:t>risk modeling</a:t>
            </a:r>
          </a:p>
        </p:txBody>
      </p:sp>
      <p:sp>
        <p:nvSpPr>
          <p:cNvPr id="45" name="Rectangle 44"/>
          <p:cNvSpPr/>
          <p:nvPr/>
        </p:nvSpPr>
        <p:spPr bwMode="auto">
          <a:xfrm>
            <a:off x="7523017" y="5519030"/>
            <a:ext cx="10806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FY20</a:t>
            </a:r>
            <a:endParaRPr kumimoji="0" 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648189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SAS Member Comment – Onboard Network Systems</a:t>
            </a:r>
            <a:endParaRPr lang="en-US" sz="3600" dirty="0"/>
          </a:p>
        </p:txBody>
      </p:sp>
      <p:sp>
        <p:nvSpPr>
          <p:cNvPr id="3" name="Content Placeholder 2"/>
          <p:cNvSpPr>
            <a:spLocks noGrp="1"/>
          </p:cNvSpPr>
          <p:nvPr>
            <p:ph idx="1"/>
          </p:nvPr>
        </p:nvSpPr>
        <p:spPr/>
        <p:txBody>
          <a:bodyPr/>
          <a:lstStyle/>
          <a:p>
            <a:r>
              <a:rPr lang="en-US" b="0" i="1" dirty="0"/>
              <a:t>Onboard Network Systems (A11D.SDS.1, A11D.SDS.4) - Seems to fit nicely with the SAS emerging issue of “Dependability of Increasingly Complex Systems” item. </a:t>
            </a:r>
            <a:r>
              <a:rPr lang="en-US" i="1" dirty="0"/>
              <a:t> </a:t>
            </a:r>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spTree>
    <p:extLst>
      <p:ext uri="{BB962C8B-B14F-4D97-AF65-F5344CB8AC3E}">
        <p14:creationId xmlns:p14="http://schemas.microsoft.com/office/powerpoint/2010/main" val="384248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sp>
        <p:nvSpPr>
          <p:cNvPr id="5" name="Title 1"/>
          <p:cNvSpPr txBox="1">
            <a:spLocks/>
          </p:cNvSpPr>
          <p:nvPr/>
        </p:nvSpPr>
        <p:spPr bwMode="auto">
          <a:xfrm>
            <a:off x="342348" y="0"/>
            <a:ext cx="901931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000" dirty="0" smtClean="0"/>
              <a:t>SAS Issue: Dependability of Increasingly Complex Systems</a:t>
            </a:r>
            <a:endParaRPr lang="en-US" sz="2000" dirty="0"/>
          </a:p>
        </p:txBody>
      </p:sp>
      <p:sp>
        <p:nvSpPr>
          <p:cNvPr id="6" name="Content Placeholder 2"/>
          <p:cNvSpPr txBox="1">
            <a:spLocks/>
          </p:cNvSpPr>
          <p:nvPr/>
        </p:nvSpPr>
        <p:spPr bwMode="auto">
          <a:xfrm>
            <a:off x="534424" y="589957"/>
            <a:ext cx="8050213" cy="108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gn="just"/>
            <a:r>
              <a:rPr lang="en-US" sz="1400" dirty="0" smtClean="0"/>
              <a:t>Software, Automation, and Autonomy</a:t>
            </a:r>
          </a:p>
          <a:p>
            <a:pPr algn="just"/>
            <a:r>
              <a:rPr lang="en-US" sz="1400" dirty="0" smtClean="0"/>
              <a:t>Data Integrity</a:t>
            </a:r>
          </a:p>
          <a:p>
            <a:pPr algn="just"/>
            <a:r>
              <a:rPr lang="en-US" sz="1400" dirty="0" smtClean="0"/>
              <a:t>Updated Federal Aviation Regulations and Means of Compliance to handle near-term engine and aircraft architectural advancements</a:t>
            </a:r>
            <a:endParaRPr lang="en-US" sz="1400" dirty="0"/>
          </a:p>
        </p:txBody>
      </p:sp>
      <p:sp>
        <p:nvSpPr>
          <p:cNvPr id="7" name="Rectangle 6"/>
          <p:cNvSpPr/>
          <p:nvPr/>
        </p:nvSpPr>
        <p:spPr bwMode="auto">
          <a:xfrm>
            <a:off x="1363245" y="5305538"/>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8" name="Rectangle 7"/>
          <p:cNvSpPr/>
          <p:nvPr/>
        </p:nvSpPr>
        <p:spPr bwMode="auto">
          <a:xfrm>
            <a:off x="2635090" y="5305584"/>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9" name="Rectangle 8"/>
          <p:cNvSpPr/>
          <p:nvPr/>
        </p:nvSpPr>
        <p:spPr bwMode="auto">
          <a:xfrm>
            <a:off x="3906935" y="5305630"/>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10" name="Rectangle 9"/>
          <p:cNvSpPr/>
          <p:nvPr/>
        </p:nvSpPr>
        <p:spPr bwMode="auto">
          <a:xfrm>
            <a:off x="5178780" y="5305630"/>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11" name="Rectangle 10"/>
          <p:cNvSpPr/>
          <p:nvPr/>
        </p:nvSpPr>
        <p:spPr bwMode="auto">
          <a:xfrm>
            <a:off x="8237905" y="5305537"/>
            <a:ext cx="548640"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FY25</a:t>
            </a:r>
            <a:endParaRPr kumimoji="0" lang="en-US" sz="1200" b="0" i="0" u="none" strike="noStrike" cap="none" normalizeH="0" baseline="0" dirty="0" smtClean="0">
              <a:ln>
                <a:noFill/>
              </a:ln>
              <a:solidFill>
                <a:schemeClr val="tx1"/>
              </a:solidFill>
              <a:effectLst/>
            </a:endParaRPr>
          </a:p>
        </p:txBody>
      </p:sp>
      <p:sp>
        <p:nvSpPr>
          <p:cNvPr id="12" name="Rectangle 11"/>
          <p:cNvSpPr/>
          <p:nvPr/>
        </p:nvSpPr>
        <p:spPr bwMode="auto">
          <a:xfrm>
            <a:off x="6442360" y="5305536"/>
            <a:ext cx="10806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13" name="Rectangle 12"/>
          <p:cNvSpPr/>
          <p:nvPr/>
        </p:nvSpPr>
        <p:spPr bwMode="auto">
          <a:xfrm>
            <a:off x="174564" y="1780992"/>
            <a:ext cx="1924823" cy="646331"/>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A11D.SDS.1 Onboard Network Security and Integrity</a:t>
            </a:r>
            <a:endParaRPr kumimoji="0" lang="en-US" sz="12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69048" y="1636322"/>
            <a:ext cx="8922662" cy="1609655"/>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8" name="TextBox 17"/>
          <p:cNvSpPr txBox="1"/>
          <p:nvPr/>
        </p:nvSpPr>
        <p:spPr bwMode="auto">
          <a:xfrm>
            <a:off x="2604519" y="2214844"/>
            <a:ext cx="20646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Initiate analysis and recommendations of existing standards to support development of policy, guidance, </a:t>
            </a:r>
            <a:r>
              <a:rPr lang="en-US" sz="800" dirty="0" err="1" smtClean="0">
                <a:solidFill>
                  <a:srgbClr val="FF0000"/>
                </a:solidFill>
              </a:rPr>
              <a:t>etc</a:t>
            </a:r>
            <a:r>
              <a:rPr lang="en-US" sz="800" dirty="0" smtClean="0">
                <a:solidFill>
                  <a:srgbClr val="FF0000"/>
                </a:solidFill>
              </a:rPr>
              <a:t> to mitigate security vulnerabilities</a:t>
            </a:r>
            <a:endParaRPr lang="en-US" sz="800" dirty="0">
              <a:solidFill>
                <a:srgbClr val="FF0000"/>
              </a:solidFill>
            </a:endParaRPr>
          </a:p>
        </p:txBody>
      </p:sp>
      <p:cxnSp>
        <p:nvCxnSpPr>
          <p:cNvPr id="24" name="Straight Arrow Connector 23"/>
          <p:cNvCxnSpPr/>
          <p:nvPr/>
        </p:nvCxnSpPr>
        <p:spPr bwMode="auto">
          <a:xfrm>
            <a:off x="5113154" y="3979492"/>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lowchart: Merge 24"/>
          <p:cNvSpPr/>
          <p:nvPr/>
        </p:nvSpPr>
        <p:spPr bwMode="auto">
          <a:xfrm>
            <a:off x="1023737" y="2995253"/>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2" name="TextBox 31"/>
          <p:cNvSpPr txBox="1"/>
          <p:nvPr/>
        </p:nvSpPr>
        <p:spPr bwMode="auto">
          <a:xfrm>
            <a:off x="5984543" y="2764073"/>
            <a:ext cx="22855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0070C0"/>
                </a:solidFill>
              </a:defRPr>
            </a:lvl1pPr>
          </a:lstStyle>
          <a:p>
            <a:r>
              <a:rPr lang="en-US" dirty="0" smtClean="0"/>
              <a:t>Rulemaking, policy, guidance, standards, training, and tools on security vulnerabilities and threats of aircraft systems</a:t>
            </a:r>
            <a:endParaRPr lang="en-US" dirty="0"/>
          </a:p>
        </p:txBody>
      </p:sp>
      <p:sp>
        <p:nvSpPr>
          <p:cNvPr id="33" name="Flowchart: Merge 32"/>
          <p:cNvSpPr/>
          <p:nvPr/>
        </p:nvSpPr>
        <p:spPr bwMode="auto">
          <a:xfrm>
            <a:off x="2939945" y="2015418"/>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4" name="TextBox 33"/>
          <p:cNvSpPr txBox="1"/>
          <p:nvPr/>
        </p:nvSpPr>
        <p:spPr bwMode="auto">
          <a:xfrm>
            <a:off x="2491198" y="1676864"/>
            <a:ext cx="10327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Security R&amp;D Collaboration Plan</a:t>
            </a:r>
            <a:endParaRPr lang="en-US" sz="800" dirty="0">
              <a:solidFill>
                <a:srgbClr val="FF0000"/>
              </a:solidFill>
            </a:endParaRPr>
          </a:p>
        </p:txBody>
      </p:sp>
      <p:sp>
        <p:nvSpPr>
          <p:cNvPr id="35" name="Rectangle 34"/>
          <p:cNvSpPr/>
          <p:nvPr/>
        </p:nvSpPr>
        <p:spPr bwMode="auto">
          <a:xfrm>
            <a:off x="168337" y="3389028"/>
            <a:ext cx="1679123" cy="83099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A11D.SDS.4 System Considerations for Complex Software Intensive Systems</a:t>
            </a:r>
            <a:endParaRPr kumimoji="0" lang="en-US" sz="1200" b="0" i="0" u="none" strike="noStrike" cap="none" normalizeH="0" baseline="0" dirty="0" smtClean="0">
              <a:ln>
                <a:noFill/>
              </a:ln>
              <a:solidFill>
                <a:schemeClr val="tx1"/>
              </a:solidFill>
              <a:effectLst/>
              <a:latin typeface="Arial" charset="0"/>
            </a:endParaRPr>
          </a:p>
        </p:txBody>
      </p:sp>
      <p:sp>
        <p:nvSpPr>
          <p:cNvPr id="36" name="TextBox 35"/>
          <p:cNvSpPr txBox="1"/>
          <p:nvPr/>
        </p:nvSpPr>
        <p:spPr bwMode="auto">
          <a:xfrm>
            <a:off x="6961886" y="3963981"/>
            <a:ext cx="20298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No increase in the number if continued operational issues due to increases in system complexity and to automated test generation</a:t>
            </a:r>
            <a:endParaRPr lang="en-US" sz="800" dirty="0">
              <a:solidFill>
                <a:srgbClr val="0070C0"/>
              </a:solidFill>
            </a:endParaRPr>
          </a:p>
        </p:txBody>
      </p:sp>
      <p:sp>
        <p:nvSpPr>
          <p:cNvPr id="38" name="Rectangle 37"/>
          <p:cNvSpPr/>
          <p:nvPr/>
        </p:nvSpPr>
        <p:spPr bwMode="auto">
          <a:xfrm>
            <a:off x="62821" y="3244358"/>
            <a:ext cx="8922662" cy="1609655"/>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0" name="Flowchart: Merge 39"/>
          <p:cNvSpPr/>
          <p:nvPr/>
        </p:nvSpPr>
        <p:spPr bwMode="auto">
          <a:xfrm>
            <a:off x="5658150" y="4311898"/>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1" name="Flowchart: Merge 40"/>
          <p:cNvSpPr/>
          <p:nvPr/>
        </p:nvSpPr>
        <p:spPr bwMode="auto">
          <a:xfrm>
            <a:off x="7598058" y="4590086"/>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2" name="TextBox 41"/>
          <p:cNvSpPr txBox="1"/>
          <p:nvPr/>
        </p:nvSpPr>
        <p:spPr bwMode="auto">
          <a:xfrm>
            <a:off x="5513690" y="4570900"/>
            <a:ext cx="21967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Policy, guidance and training materials</a:t>
            </a:r>
            <a:endParaRPr lang="en-US" sz="800" dirty="0">
              <a:solidFill>
                <a:srgbClr val="0070C0"/>
              </a:solidFill>
            </a:endParaRPr>
          </a:p>
        </p:txBody>
      </p:sp>
      <p:sp>
        <p:nvSpPr>
          <p:cNvPr id="43" name="Flowchart: Merge 42"/>
          <p:cNvSpPr/>
          <p:nvPr/>
        </p:nvSpPr>
        <p:spPr bwMode="auto">
          <a:xfrm>
            <a:off x="8686807" y="4598893"/>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4" name="TextBox 43"/>
          <p:cNvSpPr txBox="1"/>
          <p:nvPr/>
        </p:nvSpPr>
        <p:spPr bwMode="auto">
          <a:xfrm>
            <a:off x="3451829" y="4027545"/>
            <a:ext cx="23060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a:solidFill>
                  <a:srgbClr val="FF0000"/>
                </a:solidFill>
              </a:rPr>
              <a:t>identify which automatic test generation approaches provide effective tests and which requirements, model, and code test adequacy coverage criteria are suitable for evaluating the automatic test generation</a:t>
            </a:r>
          </a:p>
        </p:txBody>
      </p:sp>
      <p:cxnSp>
        <p:nvCxnSpPr>
          <p:cNvPr id="55" name="Straight Arrow Connector 54"/>
          <p:cNvCxnSpPr>
            <a:stCxn id="41" idx="3"/>
            <a:endCxn id="43" idx="1"/>
          </p:cNvCxnSpPr>
          <p:nvPr/>
        </p:nvCxnSpPr>
        <p:spPr bwMode="auto">
          <a:xfrm>
            <a:off x="7747665" y="4691648"/>
            <a:ext cx="989011" cy="880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Flowchart: Merge 56"/>
          <p:cNvSpPr/>
          <p:nvPr/>
        </p:nvSpPr>
        <p:spPr bwMode="auto">
          <a:xfrm>
            <a:off x="6862148" y="3780934"/>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8" name="TextBox 57"/>
          <p:cNvSpPr txBox="1"/>
          <p:nvPr/>
        </p:nvSpPr>
        <p:spPr bwMode="auto">
          <a:xfrm>
            <a:off x="5541284" y="3381214"/>
            <a:ext cx="23244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None/>
            </a:pPr>
            <a:r>
              <a:rPr lang="en-US" sz="800" dirty="0" smtClean="0">
                <a:solidFill>
                  <a:srgbClr val="FF0000"/>
                </a:solidFill>
              </a:rPr>
              <a:t>Identify specific proposals to address what specific </a:t>
            </a:r>
            <a:r>
              <a:rPr lang="en-US" sz="800" dirty="0">
                <a:solidFill>
                  <a:srgbClr val="FF0000"/>
                </a:solidFill>
              </a:rPr>
              <a:t>tasks are necessary to ensure complex digital systems have been fully integrated </a:t>
            </a:r>
            <a:endParaRPr lang="en-US" sz="800" dirty="0"/>
          </a:p>
          <a:p>
            <a:pPr algn="r">
              <a:buFontTx/>
              <a:buNone/>
            </a:pPr>
            <a:endParaRPr lang="en-US" sz="800" dirty="0">
              <a:solidFill>
                <a:srgbClr val="FF0000"/>
              </a:solidFill>
            </a:endParaRPr>
          </a:p>
        </p:txBody>
      </p:sp>
      <p:sp>
        <p:nvSpPr>
          <p:cNvPr id="37" name="Flowchart: Merge 36"/>
          <p:cNvSpPr/>
          <p:nvPr/>
        </p:nvSpPr>
        <p:spPr bwMode="auto">
          <a:xfrm>
            <a:off x="5757888" y="2994906"/>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 name="TextBox 1"/>
          <p:cNvSpPr txBox="1"/>
          <p:nvPr/>
        </p:nvSpPr>
        <p:spPr bwMode="auto">
          <a:xfrm>
            <a:off x="5726591" y="2947368"/>
            <a:ext cx="26642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39" name="TextBox 38"/>
          <p:cNvSpPr txBox="1"/>
          <p:nvPr/>
        </p:nvSpPr>
        <p:spPr bwMode="auto">
          <a:xfrm>
            <a:off x="80446" y="2602250"/>
            <a:ext cx="22855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0070C0"/>
                </a:solidFill>
              </a:defRPr>
            </a:lvl1pPr>
          </a:lstStyle>
          <a:p>
            <a:r>
              <a:rPr lang="en-US" dirty="0"/>
              <a:t>Recommendations for security planning, rulemaking, policy, standards, guidance, training, and tools</a:t>
            </a:r>
          </a:p>
        </p:txBody>
      </p:sp>
      <p:cxnSp>
        <p:nvCxnSpPr>
          <p:cNvPr id="45" name="Straight Arrow Connector 44"/>
          <p:cNvCxnSpPr>
            <a:stCxn id="25" idx="3"/>
            <a:endCxn id="2" idx="1"/>
          </p:cNvCxnSpPr>
          <p:nvPr/>
        </p:nvCxnSpPr>
        <p:spPr bwMode="auto">
          <a:xfrm flipV="1">
            <a:off x="1173344" y="3074326"/>
            <a:ext cx="4553247" cy="2248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bwMode="auto">
          <a:xfrm>
            <a:off x="2906473" y="1960928"/>
            <a:ext cx="26642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47" name="Flowchart: Merge 46"/>
          <p:cNvSpPr/>
          <p:nvPr/>
        </p:nvSpPr>
        <p:spPr bwMode="auto">
          <a:xfrm>
            <a:off x="3577557" y="276500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8" name="TextBox 47"/>
          <p:cNvSpPr txBox="1"/>
          <p:nvPr/>
        </p:nvSpPr>
        <p:spPr bwMode="auto">
          <a:xfrm>
            <a:off x="3544085" y="2710512"/>
            <a:ext cx="26642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50" name="TextBox 49"/>
          <p:cNvSpPr txBox="1"/>
          <p:nvPr/>
        </p:nvSpPr>
        <p:spPr bwMode="auto">
          <a:xfrm>
            <a:off x="4588531" y="2212673"/>
            <a:ext cx="20646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Initiate analysis and to support development of policy, guidance, </a:t>
            </a:r>
            <a:r>
              <a:rPr lang="en-US" sz="800" dirty="0" err="1" smtClean="0">
                <a:solidFill>
                  <a:srgbClr val="FF0000"/>
                </a:solidFill>
              </a:rPr>
              <a:t>etc</a:t>
            </a:r>
            <a:r>
              <a:rPr lang="en-US" sz="800" dirty="0" smtClean="0">
                <a:solidFill>
                  <a:srgbClr val="FF0000"/>
                </a:solidFill>
              </a:rPr>
              <a:t> to verify and validate security mitigation technologies and practices</a:t>
            </a:r>
            <a:endParaRPr lang="en-US" sz="800" dirty="0">
              <a:solidFill>
                <a:srgbClr val="FF0000"/>
              </a:solidFill>
            </a:endParaRPr>
          </a:p>
        </p:txBody>
      </p:sp>
      <p:sp>
        <p:nvSpPr>
          <p:cNvPr id="51" name="Flowchart: Merge 50"/>
          <p:cNvSpPr/>
          <p:nvPr/>
        </p:nvSpPr>
        <p:spPr bwMode="auto">
          <a:xfrm>
            <a:off x="5153834" y="276500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2" name="TextBox 51"/>
          <p:cNvSpPr txBox="1"/>
          <p:nvPr/>
        </p:nvSpPr>
        <p:spPr bwMode="auto">
          <a:xfrm>
            <a:off x="5122464" y="2706124"/>
            <a:ext cx="26642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53" name="Flowchart: Merge 52"/>
          <p:cNvSpPr/>
          <p:nvPr/>
        </p:nvSpPr>
        <p:spPr bwMode="auto">
          <a:xfrm>
            <a:off x="5306234" y="177902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4" name="TextBox 53"/>
          <p:cNvSpPr txBox="1"/>
          <p:nvPr/>
        </p:nvSpPr>
        <p:spPr bwMode="auto">
          <a:xfrm>
            <a:off x="5274864" y="1720142"/>
            <a:ext cx="26642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56" name="TextBox 55"/>
          <p:cNvSpPr txBox="1"/>
          <p:nvPr/>
        </p:nvSpPr>
        <p:spPr bwMode="auto">
          <a:xfrm>
            <a:off x="5513690" y="1676864"/>
            <a:ext cx="287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Initiate analysis and recommendations for benefit of international government/industry security info sharing process</a:t>
            </a:r>
            <a:endParaRPr lang="en-US" sz="800" dirty="0">
              <a:solidFill>
                <a:srgbClr val="FF0000"/>
              </a:solidFill>
            </a:endParaRPr>
          </a:p>
        </p:txBody>
      </p:sp>
      <p:sp>
        <p:nvSpPr>
          <p:cNvPr id="49" name="Rectangle 48"/>
          <p:cNvSpPr/>
          <p:nvPr/>
        </p:nvSpPr>
        <p:spPr bwMode="auto">
          <a:xfrm>
            <a:off x="91388" y="5305535"/>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FY14</a:t>
            </a:r>
            <a:endParaRPr kumimoji="0" 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3823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SAS Member Comment – Aircraft Fire Safety</a:t>
            </a:r>
            <a:endParaRPr lang="en-US" sz="3200" dirty="0"/>
          </a:p>
        </p:txBody>
      </p:sp>
      <p:sp>
        <p:nvSpPr>
          <p:cNvPr id="3" name="Content Placeholder 2"/>
          <p:cNvSpPr>
            <a:spLocks noGrp="1"/>
          </p:cNvSpPr>
          <p:nvPr>
            <p:ph idx="1"/>
          </p:nvPr>
        </p:nvSpPr>
        <p:spPr/>
        <p:txBody>
          <a:bodyPr/>
          <a:lstStyle/>
          <a:p>
            <a:r>
              <a:rPr lang="en-US" dirty="0"/>
              <a:t> </a:t>
            </a:r>
            <a:r>
              <a:rPr lang="en-US" b="0" i="1" dirty="0"/>
              <a:t>Large budget driver and NOT something that we identified as a SAS priority or emerging issue.  Did we miss something last Fall?</a:t>
            </a:r>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spTree>
    <p:extLst>
      <p:ext uri="{BB962C8B-B14F-4D97-AF65-F5344CB8AC3E}">
        <p14:creationId xmlns:p14="http://schemas.microsoft.com/office/powerpoint/2010/main" val="265404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A11A.FCS.1 Aircraft Fire Safety</a:t>
            </a:r>
            <a:endParaRPr lang="en-US" dirty="0"/>
          </a:p>
        </p:txBody>
      </p:sp>
      <p:sp>
        <p:nvSpPr>
          <p:cNvPr id="3" name="Content Placeholder 2"/>
          <p:cNvSpPr>
            <a:spLocks noGrp="1"/>
          </p:cNvSpPr>
          <p:nvPr>
            <p:ph idx="1"/>
          </p:nvPr>
        </p:nvSpPr>
        <p:spPr>
          <a:xfrm>
            <a:off x="476639" y="1032264"/>
            <a:ext cx="8050213" cy="4391025"/>
          </a:xfrm>
        </p:spPr>
        <p:txBody>
          <a:bodyPr/>
          <a:lstStyle/>
          <a:p>
            <a:r>
              <a:rPr lang="en-US" sz="2000" dirty="0" smtClean="0"/>
              <a:t>FY17 Tasks </a:t>
            </a:r>
          </a:p>
          <a:p>
            <a:pPr lvl="1"/>
            <a:r>
              <a:rPr lang="en-US" sz="1800" dirty="0" smtClean="0"/>
              <a:t>Determine the efficacy of inflight smoke evacuation and ventilation procedures ($750K)</a:t>
            </a:r>
          </a:p>
          <a:p>
            <a:pPr lvl="1"/>
            <a:r>
              <a:rPr lang="en-US" sz="1800" dirty="0" smtClean="0"/>
              <a:t>Examine hidden fire detection and extinguishment improvements/capabilities ($750K)</a:t>
            </a:r>
          </a:p>
          <a:p>
            <a:pPr lvl="1"/>
            <a:r>
              <a:rPr lang="en-US" sz="1800" dirty="0" smtClean="0"/>
              <a:t>Integrated airplane fire protection system criteria ($500K)</a:t>
            </a:r>
          </a:p>
          <a:p>
            <a:pPr lvl="1"/>
            <a:r>
              <a:rPr lang="en-US" sz="1800" dirty="0" smtClean="0"/>
              <a:t>Performance standards for high energy storage devices ($750K)</a:t>
            </a:r>
          </a:p>
          <a:p>
            <a:pPr lvl="1"/>
            <a:r>
              <a:rPr lang="en-US" sz="1800" dirty="0" smtClean="0"/>
              <a:t>Finalize new fire test method for measuring the heat release rate of interior materials ($500K)</a:t>
            </a:r>
          </a:p>
          <a:p>
            <a:pPr lvl="1"/>
            <a:r>
              <a:rPr lang="en-US" sz="1800" dirty="0" smtClean="0"/>
              <a:t>Finalize determining criteria for selecting the appropriate flammability test for magnesium alloy components used in the cabin area ($750K)</a:t>
            </a:r>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spTree>
    <p:extLst>
      <p:ext uri="{BB962C8B-B14F-4D97-AF65-F5344CB8AC3E}">
        <p14:creationId xmlns:p14="http://schemas.microsoft.com/office/powerpoint/2010/main" val="2663788145"/>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BBBC17-5944-40EB-AC90-06BBCF60782D}">
  <ds:schemaRefs>
    <ds:schemaRef ds:uri="http://purl.org/dc/dcmityp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9AC7631C-D666-485A-8F03-9DF3D282E508}"/>
</file>

<file path=customXml/itemProps3.xml><?xml version="1.0" encoding="utf-8"?>
<ds:datastoreItem xmlns:ds="http://schemas.openxmlformats.org/officeDocument/2006/customXml" ds:itemID="{958BBBFA-CB05-44F8-AD16-62003C047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3034</TotalTime>
  <Words>1939</Words>
  <Application>Microsoft Office PowerPoint</Application>
  <PresentationFormat>On-screen Show (4:3)</PresentationFormat>
  <Paragraphs>251</Paragraphs>
  <Slides>17</Slides>
  <Notes>2</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1_Custom Design</vt:lpstr>
      <vt:lpstr>2_Custom Design</vt:lpstr>
      <vt:lpstr>Office Theme</vt:lpstr>
      <vt:lpstr>3_Custom Design</vt:lpstr>
      <vt:lpstr>FY17 Aviation Safety Portfolio</vt:lpstr>
      <vt:lpstr>SAS Member Comment – System Safety Management</vt:lpstr>
      <vt:lpstr>System Safety Management Research</vt:lpstr>
      <vt:lpstr>PowerPoint Presentation</vt:lpstr>
      <vt:lpstr>PowerPoint Presentation</vt:lpstr>
      <vt:lpstr>SAS Member Comment – Onboard Network Systems</vt:lpstr>
      <vt:lpstr>PowerPoint Presentation</vt:lpstr>
      <vt:lpstr>SAS Member Comment – Aircraft Fire Safety</vt:lpstr>
      <vt:lpstr>A11A.FCS.1 Aircraft Fire Safety</vt:lpstr>
      <vt:lpstr>A11A.FCS.1 Aircraft Fire Safety</vt:lpstr>
      <vt:lpstr>SAS Member Comment – Flutter Suppression</vt:lpstr>
      <vt:lpstr>A11E.SIM.3 Emerging Technology Active Flutter Suppression</vt:lpstr>
      <vt:lpstr>SAS Member Comment – AVS Composites Plan</vt:lpstr>
      <vt:lpstr>AVS Composite Plan</vt:lpstr>
      <vt:lpstr>SAS Member Comment</vt:lpstr>
      <vt:lpstr>Research on Vision Systems</vt:lpstr>
      <vt:lpstr>Research on Ice Crystals</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MSOrr</cp:lastModifiedBy>
  <cp:revision>206</cp:revision>
  <cp:lastPrinted>2015-03-11T13:08:31Z</cp:lastPrinted>
  <dcterms:created xsi:type="dcterms:W3CDTF">2005-01-28T20:32:53Z</dcterms:created>
  <dcterms:modified xsi:type="dcterms:W3CDTF">2015-03-20T19:23:24Z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