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3" r:id="rId2"/>
    <p:sldId id="385" r:id="rId3"/>
    <p:sldId id="386" r:id="rId4"/>
    <p:sldId id="387" r:id="rId5"/>
    <p:sldId id="388" r:id="rId6"/>
    <p:sldId id="370" r:id="rId7"/>
    <p:sldId id="391" r:id="rId8"/>
    <p:sldId id="389" r:id="rId9"/>
    <p:sldId id="382" r:id="rId10"/>
    <p:sldId id="383" r:id="rId11"/>
    <p:sldId id="384" r:id="rId12"/>
    <p:sldId id="392" r:id="rId13"/>
    <p:sldId id="39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2" autoAdjust="0"/>
    <p:restoredTop sz="94660"/>
  </p:normalViewPr>
  <p:slideViewPr>
    <p:cSldViewPr>
      <p:cViewPr>
        <p:scale>
          <a:sx n="81" d="100"/>
          <a:sy n="81" d="100"/>
        </p:scale>
        <p:origin x="-70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270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8A5A-7F97-4F92-A80D-4EA3B1A8737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65BA-A90C-47E7-A13A-4B6F5288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FF916-9816-4546-B3DC-C2FF1FE23142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7CE0A6-9DF2-48A2-8030-D9E98154A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1638" indent="-401638">
              <a:buFont typeface="Arial" pitchFamily="34" charset="0"/>
              <a:buChar char="•"/>
              <a:defRPr/>
            </a:lvl1pPr>
            <a:lvl2pPr marL="801688" indent="-457200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100"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AA_NG_PPT_0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800"/>
            </a:lvl1pPr>
            <a:lvl2pPr marL="801688" indent="-45720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800"/>
            </a:lvl1pPr>
            <a:lvl2pPr marL="801688" indent="-45720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400"/>
            </a:lvl1pPr>
            <a:lvl2pPr marL="801688" indent="-457200">
              <a:buFont typeface="Arial" pitchFamily="34" charset="0"/>
              <a:buChar char="•"/>
              <a:defRPr sz="2000"/>
            </a:lvl2pPr>
            <a:lvl3pPr marL="1143000" indent="-228600">
              <a:buFont typeface="Arial" pitchFamily="34" charset="0"/>
              <a:buChar char="•"/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400"/>
            </a:lvl1pPr>
            <a:lvl2pPr marL="801688" indent="-457200">
              <a:buFont typeface="Arial" pitchFamily="34" charset="0"/>
              <a:buChar char="•"/>
              <a:defRPr sz="2000"/>
            </a:lvl2pPr>
            <a:lvl3pPr marL="1143000" indent="-228600">
              <a:buFont typeface="Arial" pitchFamily="34" charset="0"/>
              <a:buChar char="•"/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" y="0"/>
            <a:ext cx="91402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01638" indent="-401638" algn="l" defTabSz="914400" rtl="0" eaLnBrk="1" latinLnBrk="0" hangingPunct="1">
        <a:spcBef>
          <a:spcPts val="600"/>
        </a:spcBef>
        <a:spcAft>
          <a:spcPts val="0"/>
        </a:spcAft>
        <a:buClr>
          <a:srgbClr val="9BBB59"/>
        </a:buClr>
        <a:buSzPct val="90000"/>
        <a:buFont typeface="Wingdings" pitchFamily="2" charset="2"/>
        <a:buChar char=""/>
        <a:defRPr sz="2800" b="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01688" indent="-457200" algn="l" defTabSz="914400" rtl="0" eaLnBrk="1" latinLnBrk="0" hangingPunct="1">
        <a:spcBef>
          <a:spcPts val="600"/>
        </a:spcBef>
        <a:spcAft>
          <a:spcPts val="1200"/>
        </a:spcAft>
        <a:buClr>
          <a:srgbClr val="C0D597"/>
        </a:buClr>
        <a:buSzPct val="85000"/>
        <a:buFont typeface="Webdings" pitchFamily="18" charset="2"/>
        <a:buChar char="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c.johnson@faa.gov" TargetMode="External"/><Relationship Id="rId7" Type="http://schemas.openxmlformats.org/officeDocument/2006/relationships/hyperlink" Target="mailto:natesh.manikoth@fa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.higginbotham@faa.gov" TargetMode="External"/><Relationship Id="rId5" Type="http://schemas.openxmlformats.org/officeDocument/2006/relationships/hyperlink" Target="mailto:chris.malitsky@faa.gov" TargetMode="External"/><Relationship Id="rId4" Type="http://schemas.openxmlformats.org/officeDocument/2006/relationships/hyperlink" Target="mailto:tom.tessitore@fa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>ANG-E2 </a:t>
            </a:r>
            <a:r>
              <a:rPr lang="en-US" sz="2700" dirty="0" err="1" smtClean="0">
                <a:solidFill>
                  <a:srgbClr val="002060"/>
                </a:solidFill>
              </a:rPr>
              <a:t>NextGen</a:t>
            </a:r>
            <a:r>
              <a:rPr lang="en-US" sz="2700" dirty="0" smtClean="0">
                <a:solidFill>
                  <a:srgbClr val="002060"/>
                </a:solidFill>
              </a:rPr>
              <a:t> Shared Services (NSS) within the </a:t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en-US" sz="2700" dirty="0" err="1" smtClean="0">
                <a:solidFill>
                  <a:srgbClr val="002060"/>
                </a:solidFill>
              </a:rPr>
              <a:t>NextGen</a:t>
            </a:r>
            <a:r>
              <a:rPr lang="en-US" sz="2700" dirty="0" smtClean="0">
                <a:solidFill>
                  <a:srgbClr val="002060"/>
                </a:solidFill>
              </a:rPr>
              <a:t> Prototyping Network (NPN)</a:t>
            </a:r>
            <a:br>
              <a:rPr lang="en-US" sz="2700" dirty="0" smtClean="0">
                <a:solidFill>
                  <a:srgbClr val="002060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733800"/>
            <a:ext cx="5715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</a:rPr>
              <a:t>Presented to:	</a:t>
            </a:r>
            <a:r>
              <a:rPr lang="en-US" dirty="0" smtClean="0">
                <a:solidFill>
                  <a:srgbClr val="0070C0"/>
                </a:solidFill>
              </a:rPr>
              <a:t>Subcommittee on Aircraft Safety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</a:rPr>
              <a:t>Presented by:	</a:t>
            </a:r>
            <a:r>
              <a:rPr lang="en-US" dirty="0" smtClean="0">
                <a:solidFill>
                  <a:srgbClr val="0070C0"/>
                </a:solidFill>
              </a:rPr>
              <a:t>Cliff Johnson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</a:rPr>
              <a:t>Date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		March 25, 2015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Computing and Analytics Shared </a:t>
            </a:r>
            <a:r>
              <a:rPr lang="en-US" sz="2400" smtClean="0"/>
              <a:t>Services Integrated </a:t>
            </a:r>
            <a:r>
              <a:rPr lang="en-US" sz="2400" dirty="0" smtClean="0"/>
              <a:t>Environment (CASSIE)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807" y="1219200"/>
            <a:ext cx="7764462" cy="4524315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Shared Data Services – Shared ORACLE  </a:t>
            </a:r>
            <a:endParaRPr lang="en-US" sz="2400" b="1" i="1" dirty="0">
              <a:solidFill>
                <a:schemeClr val="accent3"/>
              </a:solidFill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Shared Data Services – Shared Storage Area Network  (Threaded Track,  ASDE-X, SBS etc.) </a:t>
            </a:r>
            <a:endParaRPr lang="en-US" sz="2400" b="1" i="1" dirty="0">
              <a:solidFill>
                <a:schemeClr val="accent3"/>
              </a:solidFill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Shared Compute Services –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Vmware</a:t>
            </a:r>
            <a:r>
              <a:rPr lang="en-US" sz="2400" b="1" i="1" dirty="0" smtClean="0">
                <a:solidFill>
                  <a:srgbClr val="002060"/>
                </a:solidFill>
              </a:rPr>
              <a:t> compute cluster 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err="1" smtClean="0">
                <a:solidFill>
                  <a:srgbClr val="002060"/>
                </a:solidFill>
              </a:rPr>
              <a:t>NextGen</a:t>
            </a:r>
            <a:r>
              <a:rPr lang="en-US" sz="2400" b="1" i="1" dirty="0" smtClean="0">
                <a:solidFill>
                  <a:srgbClr val="002060"/>
                </a:solidFill>
              </a:rPr>
              <a:t> Shared Services (NSS) – N-tier architecture in support of shared services (i.e. Authentication, Logging, Web Services Interface,    Business Logic,  Controlled Access) 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High Performance  Compute Cluster – 9 node parallel compute capability 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Big Data - Hadoop</a:t>
            </a:r>
            <a:endParaRPr lang="en-US" sz="2400" b="1" i="1" dirty="0" smtClean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Benefits of CASSIE/NSS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807" y="990600"/>
            <a:ext cx="7764462" cy="3859518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Accessibility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Effective </a:t>
            </a:r>
            <a:r>
              <a:rPr lang="en-US" sz="3600" b="1" i="1" dirty="0">
                <a:solidFill>
                  <a:srgbClr val="002060"/>
                </a:solidFill>
              </a:rPr>
              <a:t>C</a:t>
            </a:r>
            <a:r>
              <a:rPr lang="en-US" sz="3600" b="1" i="1" dirty="0" smtClean="0">
                <a:solidFill>
                  <a:srgbClr val="002060"/>
                </a:solidFill>
              </a:rPr>
              <a:t>ollaboration</a:t>
            </a:r>
            <a:endParaRPr lang="en-US" sz="3600" b="1" i="1" dirty="0">
              <a:solidFill>
                <a:schemeClr val="accent3"/>
              </a:solidFill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Effective Data Access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Shared Compute </a:t>
            </a:r>
            <a:r>
              <a:rPr lang="en-US" sz="3600" b="1" i="1" dirty="0">
                <a:solidFill>
                  <a:srgbClr val="002060"/>
                </a:solidFill>
              </a:rPr>
              <a:t>P</a:t>
            </a:r>
            <a:r>
              <a:rPr lang="en-US" sz="3600" b="1" i="1" dirty="0" smtClean="0">
                <a:solidFill>
                  <a:srgbClr val="002060"/>
                </a:solidFill>
              </a:rPr>
              <a:t>ower and Transition to FAA Cloud Strategy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Cost Effective to Work </a:t>
            </a:r>
            <a:r>
              <a:rPr lang="en-US" sz="3600" b="1" i="1" dirty="0">
                <a:solidFill>
                  <a:srgbClr val="002060"/>
                </a:solidFill>
              </a:rPr>
              <a:t>T</a:t>
            </a:r>
            <a:r>
              <a:rPr lang="en-US" sz="3600" b="1" i="1" dirty="0" smtClean="0">
                <a:solidFill>
                  <a:srgbClr val="002060"/>
                </a:solidFill>
              </a:rPr>
              <a:t>ogether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err="1" smtClean="0"/>
              <a:t>NextGen</a:t>
            </a:r>
            <a:r>
              <a:rPr lang="en-US" sz="2400" dirty="0" smtClean="0"/>
              <a:t> Enterprise Repository (NER) Prototype Overview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807" y="990600"/>
            <a:ext cx="7764462" cy="4450449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Hosted in CASSIE using NSS </a:t>
            </a:r>
            <a:r>
              <a:rPr lang="en-US" sz="2400" b="1" i="1" dirty="0" smtClean="0">
                <a:solidFill>
                  <a:srgbClr val="92D050"/>
                </a:solidFill>
              </a:rPr>
              <a:t>(Leverages current infrastructure)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Single, authoritative, historical access to all NAS Data </a:t>
            </a:r>
            <a:r>
              <a:rPr lang="en-US" sz="2400" b="1" i="1" dirty="0" smtClean="0">
                <a:solidFill>
                  <a:srgbClr val="92D050"/>
                </a:solidFill>
              </a:rPr>
              <a:t>(Reduces multiple copies and derivations of data)</a:t>
            </a:r>
            <a:endParaRPr lang="en-US" sz="2400" b="1" i="1" dirty="0">
              <a:solidFill>
                <a:srgbClr val="92D050"/>
              </a:solidFill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Common, standardized access mechanisms </a:t>
            </a:r>
            <a:r>
              <a:rPr lang="en-US" sz="2400" b="1" i="1" dirty="0" smtClean="0">
                <a:solidFill>
                  <a:srgbClr val="92D050"/>
                </a:solidFill>
              </a:rPr>
              <a:t>(Data provided in format readily available for researchers)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Collaborative environment to share information, technologies across the enterprise </a:t>
            </a:r>
            <a:r>
              <a:rPr lang="en-US" sz="2400" b="1" i="1" dirty="0" smtClean="0">
                <a:solidFill>
                  <a:srgbClr val="92D050"/>
                </a:solidFill>
              </a:rPr>
              <a:t>(Supported  by FAA WJH TC Management, Enterprise Information Management and Chief Scientist for </a:t>
            </a:r>
            <a:r>
              <a:rPr lang="en-US" sz="2400" b="1" i="1" dirty="0" err="1" smtClean="0">
                <a:solidFill>
                  <a:srgbClr val="92D050"/>
                </a:solidFill>
              </a:rPr>
              <a:t>NextGen</a:t>
            </a:r>
            <a:r>
              <a:rPr lang="en-US" sz="2400" b="1" i="1" dirty="0" smtClean="0">
                <a:solidFill>
                  <a:srgbClr val="92D050"/>
                </a:solidFill>
              </a:rPr>
              <a:t>)</a:t>
            </a:r>
            <a:endParaRPr lang="en-US" sz="2400" b="1" i="1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i="1" dirty="0" smtClean="0">
              <a:solidFill>
                <a:srgbClr val="92D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Contact Information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807" y="990600"/>
            <a:ext cx="7764462" cy="5004447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CASSIE/</a:t>
            </a:r>
            <a:r>
              <a:rPr lang="en-US" sz="2800" b="1" i="1" dirty="0" err="1" smtClean="0">
                <a:solidFill>
                  <a:srgbClr val="002060"/>
                </a:solidFill>
              </a:rPr>
              <a:t>NextGen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</a:rPr>
              <a:t>Shared Services–</a:t>
            </a:r>
            <a:endParaRPr lang="en-US" sz="28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hlinkClick r:id="rId3"/>
              </a:rPr>
              <a:t>charles.c.johnson@faa.gov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2060"/>
                </a:solidFill>
                <a:hlinkClick r:id="rId4"/>
              </a:rPr>
              <a:t>tom.tessitore@faa.gov</a:t>
            </a:r>
            <a:r>
              <a:rPr lang="en-US" sz="2800" b="1" i="1" dirty="0">
                <a:solidFill>
                  <a:srgbClr val="002060"/>
                </a:solidFill>
              </a:rPr>
              <a:t> 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i="1" dirty="0" err="1" smtClean="0">
                <a:solidFill>
                  <a:srgbClr val="002060"/>
                </a:solidFill>
              </a:rPr>
              <a:t>NextGen</a:t>
            </a:r>
            <a:r>
              <a:rPr lang="en-US" sz="2800" b="1" i="1" dirty="0" smtClean="0">
                <a:solidFill>
                  <a:srgbClr val="002060"/>
                </a:solidFill>
              </a:rPr>
              <a:t> Prototyping Network – </a:t>
            </a:r>
            <a:r>
              <a:rPr lang="en-US" sz="2800" b="1" i="1" dirty="0" smtClean="0">
                <a:solidFill>
                  <a:srgbClr val="002060"/>
                </a:solidFill>
                <a:hlinkClick r:id="rId5"/>
              </a:rPr>
              <a:t>chris.malitsky@faa.gov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8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i="1" dirty="0" err="1" smtClean="0">
                <a:solidFill>
                  <a:srgbClr val="002060"/>
                </a:solidFill>
              </a:rPr>
              <a:t>NextGen</a:t>
            </a:r>
            <a:r>
              <a:rPr lang="en-US" sz="2800" b="1" i="1" dirty="0" smtClean="0">
                <a:solidFill>
                  <a:srgbClr val="002060"/>
                </a:solidFill>
              </a:rPr>
              <a:t> Enterprise Repository (NER) –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i="1" smtClean="0">
                <a:solidFill>
                  <a:srgbClr val="002060"/>
                </a:solidFill>
                <a:hlinkClick r:id="rId6"/>
              </a:rPr>
              <a:t>robert.higginbotham@faa.gov</a:t>
            </a:r>
            <a:r>
              <a:rPr lang="en-US" sz="2800" b="1" i="1" smtClean="0">
                <a:solidFill>
                  <a:srgbClr val="002060"/>
                </a:solidFill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hlinkClick r:id="rId7"/>
              </a:rPr>
              <a:t>natesh.manikoth@faa.gov</a:t>
            </a:r>
            <a:endParaRPr lang="en-US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73063"/>
            <a:ext cx="847248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AutoShape 2" descr="Image result for eniac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niac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Open Fire Hydrant Plug Gushing High Pressure Water Royalty F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38754"/>
            <a:ext cx="3393829" cy="22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ack hole Royalty Free Stock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2362200"/>
            <a:ext cx="3148744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9554" y="1685210"/>
            <a:ext cx="317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Control of Data Flow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111262" y="1582615"/>
            <a:ext cx="3387967" cy="631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498" y="1600200"/>
            <a:ext cx="3160467" cy="631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498" y="1667625"/>
            <a:ext cx="30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Lots of Data Out There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73063"/>
            <a:ext cx="847248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AutoShape 2" descr="Image result for eniac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niac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Many Tools in tool box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6" y="2508436"/>
            <a:ext cx="1571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Tool box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21" y="2739814"/>
            <a:ext cx="2247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Red metal tool box Stock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2" y="984435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ged License Plates Stock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23646"/>
            <a:ext cx="2968625" cy="19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3837" y="5114210"/>
            <a:ext cx="46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Everybody Uses Their Own Tool Sets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95037" y="4349225"/>
            <a:ext cx="4639712" cy="631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46398" y="4434235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Hardware and Software Licensing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65474" y="5124573"/>
            <a:ext cx="4639712" cy="631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374835"/>
            <a:ext cx="847248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AutoShape 2" descr="Image result for eniac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niac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2776" y="5111262"/>
            <a:ext cx="79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Need for faster COMPUTNG POWER</a:t>
            </a:r>
            <a:endParaRPr lang="en-US" sz="4000" dirty="0"/>
          </a:p>
        </p:txBody>
      </p:sp>
      <p:pic>
        <p:nvPicPr>
          <p:cNvPr id="5" name="Picture 2" descr="Antique toy car Stock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8" y="2209800"/>
            <a:ext cx="27546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610708" y="2924908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2775" y="5111262"/>
            <a:ext cx="7769223" cy="631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25364" r="-240" b="121"/>
          <a:stretch/>
        </p:blipFill>
        <p:spPr bwMode="auto">
          <a:xfrm rot="934243">
            <a:off x="5174420" y="2347462"/>
            <a:ext cx="3591402" cy="21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31" y="312738"/>
            <a:ext cx="847248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/>
              <a:t>Opportunity To Work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utoShape 2" descr="Image result for eniac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niac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Body builder- isolated man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49" y="1866899"/>
            <a:ext cx="10191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fe and sound Royalty Free Stock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52599"/>
            <a:ext cx="10191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ols set Stock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70735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352800" y="1447800"/>
            <a:ext cx="20574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7252" y="1447800"/>
            <a:ext cx="20574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84631" y="1447800"/>
            <a:ext cx="20574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0610" y="3849469"/>
            <a:ext cx="2333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Secure Storage &amp; Data </a:t>
            </a:r>
          </a:p>
          <a:p>
            <a:r>
              <a:rPr lang="en-US" dirty="0" smtClean="0"/>
              <a:t>Access Mechanisms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97775" y="3849469"/>
            <a:ext cx="146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0443" y="3849469"/>
            <a:ext cx="187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Performance</a:t>
            </a:r>
          </a:p>
          <a:p>
            <a:pPr algn="ctr"/>
            <a:r>
              <a:rPr lang="en-US" dirty="0" smtClean="0"/>
              <a:t>Computing</a:t>
            </a:r>
            <a:endParaRPr lang="en-US" dirty="0"/>
          </a:p>
        </p:txBody>
      </p:sp>
      <p:pic>
        <p:nvPicPr>
          <p:cNvPr id="4104" name="Picture 8" descr="Shared vision road sign Royalty Free Stock 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724399"/>
            <a:ext cx="16954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NPN Accessible to ALL FAA USERS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9769" y="762000"/>
            <a:ext cx="7764462" cy="5570756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762000"/>
            <a:ext cx="8454231" cy="54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Why the NPN?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807" y="990600"/>
            <a:ext cx="7764462" cy="4056495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Networks are accessible by: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	</a:t>
            </a:r>
            <a:r>
              <a:rPr lang="en-US" sz="2800" b="1" i="1" dirty="0" smtClean="0">
                <a:solidFill>
                  <a:srgbClr val="002060"/>
                </a:solidFill>
              </a:rPr>
              <a:t> FAA admin LAN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	</a:t>
            </a:r>
            <a:r>
              <a:rPr lang="en-US" sz="2800" b="1" i="1" dirty="0" smtClean="0">
                <a:solidFill>
                  <a:srgbClr val="002060"/>
                </a:solidFill>
              </a:rPr>
              <a:t>FAA Mission Support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	</a:t>
            </a:r>
            <a:r>
              <a:rPr lang="en-US" sz="2800" b="1" i="1" dirty="0" smtClean="0">
                <a:solidFill>
                  <a:srgbClr val="002060"/>
                </a:solidFill>
              </a:rPr>
              <a:t>WJHTC Labs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	</a:t>
            </a:r>
            <a:r>
              <a:rPr lang="en-US" sz="2800" b="1" i="1" dirty="0" err="1" smtClean="0">
                <a:solidFill>
                  <a:srgbClr val="002060"/>
                </a:solidFill>
              </a:rPr>
              <a:t>NextGen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Testbeds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	Research partners (MITRE, NASA</a:t>
            </a:r>
            <a:r>
              <a:rPr lang="en-US" sz="2800" b="1" i="1" dirty="0">
                <a:solidFill>
                  <a:srgbClr val="002060"/>
                </a:solidFill>
              </a:rPr>
              <a:t>,</a:t>
            </a:r>
            <a:r>
              <a:rPr lang="en-US" sz="2800" b="1" i="1" dirty="0" smtClean="0">
                <a:solidFill>
                  <a:srgbClr val="002060"/>
                </a:solidFill>
              </a:rPr>
              <a:t> MIT LL)	  </a:t>
            </a:r>
            <a:endParaRPr lang="en-US" sz="2800" b="1" i="1" dirty="0">
              <a:solidFill>
                <a:schemeClr val="accent3"/>
              </a:solidFill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Provides common network infrastructure focused on sharing and collaboration</a:t>
            </a:r>
            <a:endParaRPr lang="en-US" sz="2800" b="1" i="1" dirty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20663"/>
            <a:ext cx="63881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CASSIE resides within the NPN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9769" y="762000"/>
            <a:ext cx="7764462" cy="5570756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01902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8" y="93489"/>
            <a:ext cx="757555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 smtClean="0">
                <a:solidFill>
                  <a:schemeClr val="accent1"/>
                </a:solidFill>
              </a:rPr>
              <a:t>CASSIE Hosts NSS and  Provides Data Storage &amp; Access, Virtualized Servers,  Big Data and HPC Capability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9769" y="762000"/>
            <a:ext cx="7764462" cy="5570756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32397"/>
            <a:ext cx="7772400" cy="56003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96C66E-3FE8-4773-B43C-0CAD8C59EE57}"/>
</file>

<file path=customXml/itemProps2.xml><?xml version="1.0" encoding="utf-8"?>
<ds:datastoreItem xmlns:ds="http://schemas.openxmlformats.org/officeDocument/2006/customXml" ds:itemID="{37899B65-D658-42CA-8B72-3F7B0F514373}"/>
</file>

<file path=customXml/itemProps3.xml><?xml version="1.0" encoding="utf-8"?>
<ds:datastoreItem xmlns:ds="http://schemas.openxmlformats.org/officeDocument/2006/customXml" ds:itemID="{D36E45B9-7227-4D40-B9E3-CE94B372A86A}"/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307</Words>
  <Application>Microsoft Office PowerPoint</Application>
  <PresentationFormat>On-screen Show (4:3)</PresentationFormat>
  <Paragraphs>110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ANG-E2 NextGen Shared Services (NSS) within the  NextGen Prototyping Network (NPN) </vt:lpstr>
      <vt:lpstr>PowerPoint Presentation</vt:lpstr>
      <vt:lpstr>PowerPoint Presentation</vt:lpstr>
      <vt:lpstr>PowerPoint Presentation</vt:lpstr>
      <vt:lpstr>Opportunity To Work Together</vt:lpstr>
      <vt:lpstr>NPN Accessible to ALL FAA USERS</vt:lpstr>
      <vt:lpstr>Why the NPN?</vt:lpstr>
      <vt:lpstr>CASSIE resides within the NPN</vt:lpstr>
      <vt:lpstr>CASSIE Hosts NSS and  Provides Data Storage &amp; Access, Virtualized Servers,  Big Data and HPC Capability</vt:lpstr>
      <vt:lpstr>Computing and Analytics Shared Services Integrated Environment (CASSIE)</vt:lpstr>
      <vt:lpstr>Benefits of CASSIE/NSS</vt:lpstr>
      <vt:lpstr>NextGen Enterprise Repository (NER) Prototype Overview</vt:lpstr>
      <vt:lpstr>Contact Information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CTR Hess</dc:creator>
  <cp:lastModifiedBy>Lapointe, John</cp:lastModifiedBy>
  <cp:revision>222</cp:revision>
  <cp:lastPrinted>2012-10-16T15:00:02Z</cp:lastPrinted>
  <dcterms:created xsi:type="dcterms:W3CDTF">2012-10-15T20:06:37Z</dcterms:created>
  <dcterms:modified xsi:type="dcterms:W3CDTF">2015-03-23T18:08:05Z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