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4"/>
  </p:sldMasterIdLst>
  <p:notesMasterIdLst>
    <p:notesMasterId r:id="rId17"/>
  </p:notesMasterIdLst>
  <p:handoutMasterIdLst>
    <p:handoutMasterId r:id="rId18"/>
  </p:handoutMasterIdLst>
  <p:sldIdLst>
    <p:sldId id="256" r:id="rId5"/>
    <p:sldId id="257" r:id="rId6"/>
    <p:sldId id="268" r:id="rId7"/>
    <p:sldId id="263" r:id="rId8"/>
    <p:sldId id="272" r:id="rId9"/>
    <p:sldId id="271" r:id="rId10"/>
    <p:sldId id="260" r:id="rId11"/>
    <p:sldId id="281" r:id="rId12"/>
    <p:sldId id="275" r:id="rId13"/>
    <p:sldId id="278" r:id="rId14"/>
    <p:sldId id="279" r:id="rId15"/>
    <p:sldId id="282" r:id="rId1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C7AA062-36C0-417B-8E64-4F7CFB59F1BF}">
          <p14:sldIdLst>
            <p14:sldId id="256"/>
            <p14:sldId id="257"/>
            <p14:sldId id="268"/>
            <p14:sldId id="263"/>
            <p14:sldId id="272"/>
            <p14:sldId id="271"/>
            <p14:sldId id="260"/>
            <p14:sldId id="281"/>
            <p14:sldId id="275"/>
            <p14:sldId id="278"/>
            <p14:sldId id="279"/>
            <p14:sldId id="282"/>
          </p14:sldIdLst>
        </p14:section>
        <p14:section name="Portfolio Profile" id="{747D43B7-02D2-4E3E-BF8B-CFCF1889A58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49">
          <p15:clr>
            <a:srgbClr val="A4A3A4"/>
          </p15:clr>
        </p15:guide>
        <p15:guide id="2" pos="222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ril D. Chavers" initials="AC" lastIdx="10" clrIdx="0"/>
  <p:cmAuthor id="1" name="Thomas H Proeschel" initials="THP" lastIdx="23" clrIdx="1">
    <p:extLst/>
  </p:cmAuthor>
  <p:cmAuthor id="2" name="Leo Eldredge" initials="LE"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EA"/>
    <a:srgbClr val="D0D8E8"/>
    <a:srgbClr val="0A72F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912" autoAdjust="0"/>
    <p:restoredTop sz="91537" autoAdjust="0"/>
  </p:normalViewPr>
  <p:slideViewPr>
    <p:cSldViewPr>
      <p:cViewPr>
        <p:scale>
          <a:sx n="75" d="100"/>
          <a:sy n="75" d="100"/>
        </p:scale>
        <p:origin x="-2424" y="-1362"/>
      </p:cViewPr>
      <p:guideLst>
        <p:guide orient="horz" pos="2160"/>
        <p:guide pos="2880"/>
      </p:guideLst>
    </p:cSldViewPr>
  </p:slideViewPr>
  <p:outlineViewPr>
    <p:cViewPr>
      <p:scale>
        <a:sx n="33" d="100"/>
        <a:sy n="33" d="100"/>
      </p:scale>
      <p:origin x="0" y="4986"/>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61" d="100"/>
          <a:sy n="61" d="100"/>
        </p:scale>
        <p:origin x="-2976" y="-96"/>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2"/>
            <a:ext cx="3027147" cy="464343"/>
          </a:xfrm>
          <a:prstGeom prst="rect">
            <a:avLst/>
          </a:prstGeom>
        </p:spPr>
        <p:txBody>
          <a:bodyPr vert="horz" lIns="90133" tIns="45068" rIns="90133" bIns="45068" rtlCol="0"/>
          <a:lstStyle>
            <a:lvl1pPr algn="l">
              <a:defRPr sz="1200"/>
            </a:lvl1pPr>
          </a:lstStyle>
          <a:p>
            <a:endParaRPr lang="en-US" dirty="0"/>
          </a:p>
        </p:txBody>
      </p:sp>
      <p:sp>
        <p:nvSpPr>
          <p:cNvPr id="3" name="Date Placeholder 2"/>
          <p:cNvSpPr>
            <a:spLocks noGrp="1"/>
          </p:cNvSpPr>
          <p:nvPr>
            <p:ph type="dt" sz="quarter" idx="1"/>
          </p:nvPr>
        </p:nvSpPr>
        <p:spPr>
          <a:xfrm>
            <a:off x="3956291" y="2"/>
            <a:ext cx="3027147" cy="464343"/>
          </a:xfrm>
          <a:prstGeom prst="rect">
            <a:avLst/>
          </a:prstGeom>
        </p:spPr>
        <p:txBody>
          <a:bodyPr vert="horz" lIns="90133" tIns="45068" rIns="90133" bIns="45068" rtlCol="0"/>
          <a:lstStyle>
            <a:lvl1pPr algn="r">
              <a:defRPr sz="1200"/>
            </a:lvl1pPr>
          </a:lstStyle>
          <a:p>
            <a:fld id="{B44B89A6-9181-4EF3-9620-9C64ECCBED64}" type="datetimeFigureOut">
              <a:rPr lang="en-US" smtClean="0"/>
              <a:pPr/>
              <a:t>3/13/2015</a:t>
            </a:fld>
            <a:endParaRPr lang="en-US" dirty="0"/>
          </a:p>
        </p:txBody>
      </p:sp>
      <p:sp>
        <p:nvSpPr>
          <p:cNvPr id="4" name="Footer Placeholder 3"/>
          <p:cNvSpPr>
            <a:spLocks noGrp="1"/>
          </p:cNvSpPr>
          <p:nvPr>
            <p:ph type="ftr" sz="quarter" idx="2"/>
          </p:nvPr>
        </p:nvSpPr>
        <p:spPr>
          <a:xfrm>
            <a:off x="5" y="8817785"/>
            <a:ext cx="3027147" cy="464343"/>
          </a:xfrm>
          <a:prstGeom prst="rect">
            <a:avLst/>
          </a:prstGeom>
        </p:spPr>
        <p:txBody>
          <a:bodyPr vert="horz" lIns="90133" tIns="45068" rIns="90133" bIns="450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91" y="8817785"/>
            <a:ext cx="3027147" cy="464343"/>
          </a:xfrm>
          <a:prstGeom prst="rect">
            <a:avLst/>
          </a:prstGeom>
        </p:spPr>
        <p:txBody>
          <a:bodyPr vert="horz" lIns="90133" tIns="45068" rIns="90133" bIns="45068" rtlCol="0" anchor="b"/>
          <a:lstStyle>
            <a:lvl1pPr algn="r">
              <a:defRPr sz="1200"/>
            </a:lvl1pPr>
          </a:lstStyle>
          <a:p>
            <a:fld id="{1E5311FF-194B-4667-A002-A0CCCF63226C}" type="slidenum">
              <a:rPr lang="en-US" smtClean="0"/>
              <a:pPr/>
              <a:t>‹#›</a:t>
            </a:fld>
            <a:endParaRPr lang="en-US" dirty="0"/>
          </a:p>
        </p:txBody>
      </p:sp>
    </p:spTree>
    <p:extLst>
      <p:ext uri="{BB962C8B-B14F-4D97-AF65-F5344CB8AC3E}">
        <p14:creationId xmlns:p14="http://schemas.microsoft.com/office/powerpoint/2010/main" val="2423796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26833" cy="464185"/>
          </a:xfrm>
          <a:prstGeom prst="rect">
            <a:avLst/>
          </a:prstGeom>
        </p:spPr>
        <p:txBody>
          <a:bodyPr vert="horz" lIns="92593" tIns="46298" rIns="92593" bIns="46298" rtlCol="0"/>
          <a:lstStyle>
            <a:lvl1pPr algn="l">
              <a:defRPr sz="1200"/>
            </a:lvl1pPr>
          </a:lstStyle>
          <a:p>
            <a:endParaRPr lang="en-US" dirty="0"/>
          </a:p>
        </p:txBody>
      </p:sp>
      <p:sp>
        <p:nvSpPr>
          <p:cNvPr id="3" name="Date Placeholder 2"/>
          <p:cNvSpPr>
            <a:spLocks noGrp="1"/>
          </p:cNvSpPr>
          <p:nvPr>
            <p:ph type="dt" idx="1"/>
          </p:nvPr>
        </p:nvSpPr>
        <p:spPr>
          <a:xfrm>
            <a:off x="3956552" y="2"/>
            <a:ext cx="3026833" cy="464185"/>
          </a:xfrm>
          <a:prstGeom prst="rect">
            <a:avLst/>
          </a:prstGeom>
        </p:spPr>
        <p:txBody>
          <a:bodyPr vert="horz" lIns="92593" tIns="46298" rIns="92593" bIns="46298" rtlCol="0"/>
          <a:lstStyle>
            <a:lvl1pPr algn="r">
              <a:defRPr sz="1200"/>
            </a:lvl1pPr>
          </a:lstStyle>
          <a:p>
            <a:fld id="{3AA32E13-9957-4B33-9289-A3CD8E1CA48B}" type="datetimeFigureOut">
              <a:rPr lang="en-US" smtClean="0"/>
              <a:pPr/>
              <a:t>3/13/2015</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593" tIns="46298" rIns="92593" bIns="46298" rtlCol="0" anchor="ctr"/>
          <a:lstStyle/>
          <a:p>
            <a:endParaRPr lang="en-US" dirty="0"/>
          </a:p>
        </p:txBody>
      </p:sp>
      <p:sp>
        <p:nvSpPr>
          <p:cNvPr id="5" name="Notes Placeholder 4"/>
          <p:cNvSpPr>
            <a:spLocks noGrp="1"/>
          </p:cNvSpPr>
          <p:nvPr>
            <p:ph type="body" sz="quarter" idx="3"/>
          </p:nvPr>
        </p:nvSpPr>
        <p:spPr>
          <a:xfrm>
            <a:off x="698500" y="4409760"/>
            <a:ext cx="5588000" cy="4177665"/>
          </a:xfrm>
          <a:prstGeom prst="rect">
            <a:avLst/>
          </a:prstGeom>
        </p:spPr>
        <p:txBody>
          <a:bodyPr vert="horz" lIns="92593" tIns="46298" rIns="92593" bIns="4629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17905"/>
            <a:ext cx="3026833" cy="464185"/>
          </a:xfrm>
          <a:prstGeom prst="rect">
            <a:avLst/>
          </a:prstGeom>
        </p:spPr>
        <p:txBody>
          <a:bodyPr vert="horz" lIns="92593" tIns="46298" rIns="92593" bIns="4629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2" y="8817905"/>
            <a:ext cx="3026833" cy="464185"/>
          </a:xfrm>
          <a:prstGeom prst="rect">
            <a:avLst/>
          </a:prstGeom>
        </p:spPr>
        <p:txBody>
          <a:bodyPr vert="horz" lIns="92593" tIns="46298" rIns="92593" bIns="46298" rtlCol="0" anchor="b"/>
          <a:lstStyle>
            <a:lvl1pPr algn="r">
              <a:defRPr sz="1200"/>
            </a:lvl1pPr>
          </a:lstStyle>
          <a:p>
            <a:fld id="{69341B86-5592-4292-895D-038B872DAEBF}" type="slidenum">
              <a:rPr lang="en-US" smtClean="0"/>
              <a:pPr/>
              <a:t>‹#›</a:t>
            </a:fld>
            <a:endParaRPr lang="en-US" dirty="0"/>
          </a:p>
        </p:txBody>
      </p:sp>
    </p:spTree>
    <p:extLst>
      <p:ext uri="{BB962C8B-B14F-4D97-AF65-F5344CB8AC3E}">
        <p14:creationId xmlns:p14="http://schemas.microsoft.com/office/powerpoint/2010/main" val="1781013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defTabSz="913790">
              <a:defRPr sz="1200" b="1">
                <a:solidFill>
                  <a:schemeClr val="tx1"/>
                </a:solidFill>
                <a:latin typeface="Arial" charset="0"/>
              </a:defRPr>
            </a:lvl1pPr>
            <a:lvl2pPr marL="741167" indent="-285064" defTabSz="913790">
              <a:defRPr sz="1200" b="1">
                <a:solidFill>
                  <a:schemeClr val="tx1"/>
                </a:solidFill>
                <a:latin typeface="Arial" charset="0"/>
              </a:defRPr>
            </a:lvl2pPr>
            <a:lvl3pPr marL="1140257" indent="-228051" defTabSz="913790">
              <a:defRPr sz="1200" b="1">
                <a:solidFill>
                  <a:schemeClr val="tx1"/>
                </a:solidFill>
                <a:latin typeface="Arial" charset="0"/>
              </a:defRPr>
            </a:lvl3pPr>
            <a:lvl4pPr marL="1596360" indent="-228051" defTabSz="913790">
              <a:defRPr sz="1200" b="1">
                <a:solidFill>
                  <a:schemeClr val="tx1"/>
                </a:solidFill>
                <a:latin typeface="Arial" charset="0"/>
              </a:defRPr>
            </a:lvl4pPr>
            <a:lvl5pPr marL="2052462" indent="-228051" defTabSz="913790">
              <a:defRPr sz="1200" b="1">
                <a:solidFill>
                  <a:schemeClr val="tx1"/>
                </a:solidFill>
                <a:latin typeface="Arial" charset="0"/>
              </a:defRPr>
            </a:lvl5pPr>
            <a:lvl6pPr marL="2508565" indent="-228051" algn="ctr" defTabSz="913790" eaLnBrk="0" fontAlgn="base" hangingPunct="0">
              <a:spcBef>
                <a:spcPct val="50000"/>
              </a:spcBef>
              <a:spcAft>
                <a:spcPct val="0"/>
              </a:spcAft>
              <a:defRPr sz="1200" b="1">
                <a:solidFill>
                  <a:schemeClr val="tx1"/>
                </a:solidFill>
                <a:latin typeface="Arial" charset="0"/>
              </a:defRPr>
            </a:lvl6pPr>
            <a:lvl7pPr marL="2964668" indent="-228051" algn="ctr" defTabSz="913790" eaLnBrk="0" fontAlgn="base" hangingPunct="0">
              <a:spcBef>
                <a:spcPct val="50000"/>
              </a:spcBef>
              <a:spcAft>
                <a:spcPct val="0"/>
              </a:spcAft>
              <a:defRPr sz="1200" b="1">
                <a:solidFill>
                  <a:schemeClr val="tx1"/>
                </a:solidFill>
                <a:latin typeface="Arial" charset="0"/>
              </a:defRPr>
            </a:lvl7pPr>
            <a:lvl8pPr marL="3420770" indent="-228051" algn="ctr" defTabSz="913790" eaLnBrk="0" fontAlgn="base" hangingPunct="0">
              <a:spcBef>
                <a:spcPct val="50000"/>
              </a:spcBef>
              <a:spcAft>
                <a:spcPct val="0"/>
              </a:spcAft>
              <a:defRPr sz="1200" b="1">
                <a:solidFill>
                  <a:schemeClr val="tx1"/>
                </a:solidFill>
                <a:latin typeface="Arial" charset="0"/>
              </a:defRPr>
            </a:lvl8pPr>
            <a:lvl9pPr marL="3876873" indent="-228051" algn="ctr" defTabSz="913790" eaLnBrk="0" fontAlgn="base" hangingPunct="0">
              <a:spcBef>
                <a:spcPct val="50000"/>
              </a:spcBef>
              <a:spcAft>
                <a:spcPct val="0"/>
              </a:spcAft>
              <a:defRPr sz="1200" b="1">
                <a:solidFill>
                  <a:schemeClr val="tx1"/>
                </a:solidFill>
                <a:latin typeface="Arial" charset="0"/>
              </a:defRPr>
            </a:lvl9pPr>
          </a:lstStyle>
          <a:p>
            <a:fld id="{DE5587E6-8285-4B57-AE75-14BE8EAA28DA}" type="slidenum">
              <a:rPr lang="en-US" b="0">
                <a:solidFill>
                  <a:prstClr val="black"/>
                </a:solidFill>
              </a:rPr>
              <a:pPr/>
              <a:t>3</a:t>
            </a:fld>
            <a:endParaRPr lang="en-US" b="0" dirty="0">
              <a:solidFill>
                <a:prstClr val="black"/>
              </a:solidFill>
            </a:endParaRPr>
          </a:p>
        </p:txBody>
      </p:sp>
      <p:sp>
        <p:nvSpPr>
          <p:cNvPr id="22531" name="Rectangle 4"/>
          <p:cNvSpPr>
            <a:spLocks noGrp="1" noRot="1" noChangeAspect="1" noChangeArrowheads="1" noTextEdit="1"/>
          </p:cNvSpPr>
          <p:nvPr>
            <p:ph type="sldImg"/>
          </p:nvPr>
        </p:nvSpPr>
        <p:spPr>
          <a:ln/>
        </p:spPr>
      </p:sp>
      <p:sp>
        <p:nvSpPr>
          <p:cNvPr id="22532" name="Rectangle 5"/>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dirty="0">
              <a:latin typeface="Arial" pitchFamily="34" charset="0"/>
            </a:endParaRPr>
          </a:p>
        </p:txBody>
      </p:sp>
      <p:sp>
        <p:nvSpPr>
          <p:cNvPr id="440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lgn="ctr" defTabSz="913790" eaLnBrk="0" hangingPunct="0">
              <a:spcBef>
                <a:spcPct val="50000"/>
              </a:spcBef>
              <a:defRPr sz="1200" b="1">
                <a:solidFill>
                  <a:schemeClr val="tx1"/>
                </a:solidFill>
                <a:latin typeface="Arial" pitchFamily="34" charset="0"/>
              </a:defRPr>
            </a:lvl1pPr>
            <a:lvl2pPr marL="741167" indent="-285064" algn="ctr" defTabSz="913790" eaLnBrk="0" hangingPunct="0">
              <a:spcBef>
                <a:spcPct val="50000"/>
              </a:spcBef>
              <a:defRPr sz="1200" b="1">
                <a:solidFill>
                  <a:schemeClr val="tx1"/>
                </a:solidFill>
                <a:latin typeface="Arial" pitchFamily="34" charset="0"/>
              </a:defRPr>
            </a:lvl2pPr>
            <a:lvl3pPr marL="1140257" indent="-228051" algn="ctr" defTabSz="913790" eaLnBrk="0" hangingPunct="0">
              <a:spcBef>
                <a:spcPct val="50000"/>
              </a:spcBef>
              <a:defRPr sz="1200" b="1">
                <a:solidFill>
                  <a:schemeClr val="tx1"/>
                </a:solidFill>
                <a:latin typeface="Arial" pitchFamily="34" charset="0"/>
              </a:defRPr>
            </a:lvl3pPr>
            <a:lvl4pPr marL="1596360" indent="-228051" algn="ctr" defTabSz="913790" eaLnBrk="0" hangingPunct="0">
              <a:spcBef>
                <a:spcPct val="50000"/>
              </a:spcBef>
              <a:defRPr sz="1200" b="1">
                <a:solidFill>
                  <a:schemeClr val="tx1"/>
                </a:solidFill>
                <a:latin typeface="Arial" pitchFamily="34" charset="0"/>
              </a:defRPr>
            </a:lvl4pPr>
            <a:lvl5pPr marL="2052462" indent="-228051" algn="ctr" defTabSz="913790" eaLnBrk="0" hangingPunct="0">
              <a:spcBef>
                <a:spcPct val="50000"/>
              </a:spcBef>
              <a:defRPr sz="1200" b="1">
                <a:solidFill>
                  <a:schemeClr val="tx1"/>
                </a:solidFill>
                <a:latin typeface="Arial" pitchFamily="34" charset="0"/>
              </a:defRPr>
            </a:lvl5pPr>
            <a:lvl6pPr marL="2508565" indent="-228051" algn="ctr" defTabSz="913790" eaLnBrk="0" fontAlgn="base" hangingPunct="0">
              <a:spcBef>
                <a:spcPct val="50000"/>
              </a:spcBef>
              <a:spcAft>
                <a:spcPct val="0"/>
              </a:spcAft>
              <a:defRPr sz="1200" b="1">
                <a:solidFill>
                  <a:schemeClr val="tx1"/>
                </a:solidFill>
                <a:latin typeface="Arial" pitchFamily="34" charset="0"/>
              </a:defRPr>
            </a:lvl6pPr>
            <a:lvl7pPr marL="2964668" indent="-228051" algn="ctr" defTabSz="913790" eaLnBrk="0" fontAlgn="base" hangingPunct="0">
              <a:spcBef>
                <a:spcPct val="50000"/>
              </a:spcBef>
              <a:spcAft>
                <a:spcPct val="0"/>
              </a:spcAft>
              <a:defRPr sz="1200" b="1">
                <a:solidFill>
                  <a:schemeClr val="tx1"/>
                </a:solidFill>
                <a:latin typeface="Arial" pitchFamily="34" charset="0"/>
              </a:defRPr>
            </a:lvl7pPr>
            <a:lvl8pPr marL="3420770" indent="-228051" algn="ctr" defTabSz="913790" eaLnBrk="0" fontAlgn="base" hangingPunct="0">
              <a:spcBef>
                <a:spcPct val="50000"/>
              </a:spcBef>
              <a:spcAft>
                <a:spcPct val="0"/>
              </a:spcAft>
              <a:defRPr sz="1200" b="1">
                <a:solidFill>
                  <a:schemeClr val="tx1"/>
                </a:solidFill>
                <a:latin typeface="Arial" pitchFamily="34" charset="0"/>
              </a:defRPr>
            </a:lvl8pPr>
            <a:lvl9pPr marL="3876873" indent="-228051" algn="ctr" defTabSz="913790" eaLnBrk="0" fontAlgn="base" hangingPunct="0">
              <a:spcBef>
                <a:spcPct val="50000"/>
              </a:spcBef>
              <a:spcAft>
                <a:spcPct val="0"/>
              </a:spcAft>
              <a:defRPr sz="1200" b="1">
                <a:solidFill>
                  <a:schemeClr val="tx1"/>
                </a:solidFill>
                <a:latin typeface="Arial" pitchFamily="34" charset="0"/>
              </a:defRPr>
            </a:lvl9pPr>
          </a:lstStyle>
          <a:p>
            <a:pPr algn="r">
              <a:spcBef>
                <a:spcPct val="0"/>
              </a:spcBef>
            </a:pPr>
            <a:fld id="{1EA56700-E305-44DC-8C03-0C54F750BD6D}" type="slidenum">
              <a:rPr lang="en-US" b="0" smtClean="0">
                <a:solidFill>
                  <a:srgbClr val="000000"/>
                </a:solidFill>
              </a:rPr>
              <a:pPr algn="r">
                <a:spcBef>
                  <a:spcPct val="0"/>
                </a:spcBef>
              </a:pPr>
              <a:t>5</a:t>
            </a:fld>
            <a:endParaRPr lang="en-US" b="0" dirty="0"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FAA_NG_PPT_Titl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519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600200"/>
            <a:ext cx="7772400" cy="1066800"/>
          </a:xfrm>
        </p:spPr>
        <p:txBody>
          <a:bodyPr anchor="b">
            <a:normAutofit/>
          </a:bodyPr>
          <a:lstStyle>
            <a:lvl1pPr algn="l">
              <a:defRPr sz="3200" b="1">
                <a:solidFill>
                  <a:schemeClr val="bg1"/>
                </a:solidFill>
                <a:latin typeface="+mj-lt"/>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2667000"/>
            <a:ext cx="7772400" cy="838200"/>
          </a:xfrm>
        </p:spPr>
        <p:txBody>
          <a:bodyPr>
            <a:normAutofit/>
          </a:bodyPr>
          <a:lstStyle>
            <a:lvl1pPr marL="0" indent="0" algn="l">
              <a:buNone/>
              <a:defRPr sz="2000" b="1">
                <a:solidFill>
                  <a:srgbClr val="8EB4E3"/>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801898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Tree>
    <p:extLst>
      <p:ext uri="{BB962C8B-B14F-4D97-AF65-F5344CB8AC3E}">
        <p14:creationId xmlns:p14="http://schemas.microsoft.com/office/powerpoint/2010/main" val="267395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lvl1pPr>
              <a:defRPr sz="2800">
                <a:solidFill>
                  <a:srgbClr val="17375E"/>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1" y="1066801"/>
            <a:ext cx="8229600" cy="4872038"/>
          </a:xfrm>
        </p:spPr>
        <p:txBody>
          <a:bodyPr/>
          <a:lstStyle>
            <a:lvl1pPr>
              <a:defRPr sz="200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0"/>
          </p:nvPr>
        </p:nvSpPr>
        <p:spPr/>
        <p:txBody>
          <a:bodyPr/>
          <a:lstStyle/>
          <a:p>
            <a:fld id="{1391E3A8-621C-4D06-B9DF-2A24A8382622}" type="datetime1">
              <a:rPr lang="en-US" smtClean="0"/>
              <a:pPr/>
              <a:t>3/13/2015</a:t>
            </a:fld>
            <a:endParaRPr lang="en-US" dirty="0"/>
          </a:p>
        </p:txBody>
      </p:sp>
      <p:sp>
        <p:nvSpPr>
          <p:cNvPr id="11" name="Footer Placeholder 10"/>
          <p:cNvSpPr>
            <a:spLocks noGrp="1"/>
          </p:cNvSpPr>
          <p:nvPr>
            <p:ph type="ftr" sz="quarter" idx="12"/>
          </p:nvPr>
        </p:nvSpPr>
        <p:spPr/>
        <p:txBody>
          <a:bodyPr/>
          <a:lstStyle/>
          <a:p>
            <a:endParaRPr lang="en-US" dirty="0"/>
          </a:p>
        </p:txBody>
      </p:sp>
      <p:sp>
        <p:nvSpPr>
          <p:cNvPr id="10" name="Slide Number Placeholder 9"/>
          <p:cNvSpPr>
            <a:spLocks noGrp="1"/>
          </p:cNvSpPr>
          <p:nvPr>
            <p:ph type="sldNum" sz="quarter" idx="11"/>
          </p:nvPr>
        </p:nvSpPr>
        <p:spPr/>
        <p:txBody>
          <a:bodyPr/>
          <a:lstStyle/>
          <a:p>
            <a:fld id="{C9D01A86-1220-4E3B-A76F-2CAE376CD0EF}" type="slidenum">
              <a:rPr lang="en-US" smtClean="0"/>
              <a:pPr/>
              <a:t>‹#›</a:t>
            </a:fld>
            <a:endParaRPr lang="en-US" dirty="0"/>
          </a:p>
        </p:txBody>
      </p:sp>
    </p:spTree>
    <p:extLst>
      <p:ext uri="{BB962C8B-B14F-4D97-AF65-F5344CB8AC3E}">
        <p14:creationId xmlns:p14="http://schemas.microsoft.com/office/powerpoint/2010/main" val="48089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FAA_NG_PPT_SectionTitl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80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normAutofit/>
          </a:bodyPr>
          <a:lstStyle>
            <a:lvl1pPr algn="l">
              <a:defRPr sz="3200" b="1" i="0" cap="all">
                <a:solidFill>
                  <a:schemeClr val="bg1"/>
                </a:solidFill>
                <a:latin typeface="+mj-lt"/>
                <a:cs typeface="Aria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2000" b="1" i="0">
                <a:solidFill>
                  <a:schemeClr val="tx2">
                    <a:lumMod val="40000"/>
                    <a:lumOff val="60000"/>
                  </a:schemeClr>
                </a:solidFill>
                <a:latin typeface="+mj-lt"/>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4"/>
          <p:cNvSpPr>
            <a:spLocks noGrp="1"/>
          </p:cNvSpPr>
          <p:nvPr>
            <p:ph type="dt" sz="half" idx="2"/>
          </p:nvPr>
        </p:nvSpPr>
        <p:spPr>
          <a:xfrm>
            <a:off x="152400" y="6492875"/>
            <a:ext cx="2133600" cy="365125"/>
          </a:xfrm>
          <a:prstGeom prst="rect">
            <a:avLst/>
          </a:prstGeom>
        </p:spPr>
        <p:txBody>
          <a:bodyPr vert="horz" lIns="91440" tIns="45720" rIns="91440" bIns="45720" rtlCol="0" anchor="ctr"/>
          <a:lstStyle>
            <a:lvl1pPr algn="l">
              <a:defRPr sz="1200">
                <a:solidFill>
                  <a:schemeClr val="tx1"/>
                </a:solidFill>
              </a:defRPr>
            </a:lvl1pPr>
          </a:lstStyle>
          <a:p>
            <a:fld id="{62E2A97F-9377-4F40-9072-007CCE0658DE}" type="datetime1">
              <a:rPr lang="en-US" smtClean="0"/>
              <a:pPr/>
              <a:t>3/13/2015</a:t>
            </a:fld>
            <a:endParaRPr lang="en-US" dirty="0"/>
          </a:p>
        </p:txBody>
      </p:sp>
      <p:sp>
        <p:nvSpPr>
          <p:cNvPr id="7" name="Footer Placeholder 6"/>
          <p:cNvSpPr>
            <a:spLocks noGrp="1"/>
          </p:cNvSpPr>
          <p:nvPr>
            <p:ph type="ftr" sz="quarter" idx="3"/>
          </p:nvPr>
        </p:nvSpPr>
        <p:spPr>
          <a:xfrm>
            <a:off x="3124200" y="6477000"/>
            <a:ext cx="2895600" cy="381000"/>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8" name="Slide Number Placeholder 7"/>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chemeClr val="tx1"/>
                </a:solidFill>
              </a:defRPr>
            </a:lvl1pPr>
          </a:lstStyle>
          <a:p>
            <a:fld id="{C9D01A86-1220-4E3B-A76F-2CAE376CD0EF}" type="slidenum">
              <a:rPr lang="en-US" smtClean="0"/>
              <a:pPr/>
              <a:t>‹#›</a:t>
            </a:fld>
            <a:endParaRPr lang="en-US" dirty="0"/>
          </a:p>
        </p:txBody>
      </p:sp>
    </p:spTree>
    <p:extLst>
      <p:ext uri="{BB962C8B-B14F-4D97-AF65-F5344CB8AC3E}">
        <p14:creationId xmlns:p14="http://schemas.microsoft.com/office/powerpoint/2010/main" val="2270468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3008" y="1066800"/>
            <a:ext cx="4038600" cy="4871939"/>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4008" y="1066800"/>
            <a:ext cx="4038600" cy="4871939"/>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4"/>
          <p:cNvSpPr>
            <a:spLocks noGrp="1"/>
          </p:cNvSpPr>
          <p:nvPr>
            <p:ph type="dt" sz="half" idx="10"/>
          </p:nvPr>
        </p:nvSpPr>
        <p:spPr>
          <a:xfrm>
            <a:off x="152400" y="6492875"/>
            <a:ext cx="2133600" cy="365125"/>
          </a:xfrm>
          <a:prstGeom prst="rect">
            <a:avLst/>
          </a:prstGeom>
        </p:spPr>
        <p:txBody>
          <a:bodyPr vert="horz" lIns="91440" tIns="45720" rIns="91440" bIns="45720" rtlCol="0" anchor="ctr"/>
          <a:lstStyle>
            <a:lvl1pPr algn="l">
              <a:defRPr sz="1200">
                <a:solidFill>
                  <a:schemeClr val="tx1"/>
                </a:solidFill>
              </a:defRPr>
            </a:lvl1pPr>
          </a:lstStyle>
          <a:p>
            <a:fld id="{36BCF664-B867-4E98-9E4E-176929716477}" type="datetime1">
              <a:rPr lang="en-US" smtClean="0"/>
              <a:pPr/>
              <a:t>3/13/2015</a:t>
            </a:fld>
            <a:endParaRPr lang="en-US" dirty="0"/>
          </a:p>
        </p:txBody>
      </p:sp>
      <p:sp>
        <p:nvSpPr>
          <p:cNvPr id="10" name="Footer Placeholder 6"/>
          <p:cNvSpPr>
            <a:spLocks noGrp="1"/>
          </p:cNvSpPr>
          <p:nvPr>
            <p:ph type="ftr" sz="quarter" idx="3"/>
          </p:nvPr>
        </p:nvSpPr>
        <p:spPr>
          <a:xfrm>
            <a:off x="3124200" y="6477000"/>
            <a:ext cx="2895600" cy="381000"/>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11" name="Slide Number Placeholder 7"/>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chemeClr val="tx1"/>
                </a:solidFill>
              </a:defRPr>
            </a:lvl1pPr>
          </a:lstStyle>
          <a:p>
            <a:fld id="{C9D01A86-1220-4E3B-A76F-2CAE376CD0EF}" type="slidenum">
              <a:rPr lang="en-US" smtClean="0"/>
              <a:pPr/>
              <a:t>‹#›</a:t>
            </a:fld>
            <a:endParaRPr lang="en-US" dirty="0"/>
          </a:p>
        </p:txBody>
      </p:sp>
    </p:spTree>
    <p:extLst>
      <p:ext uri="{BB962C8B-B14F-4D97-AF65-F5344CB8AC3E}">
        <p14:creationId xmlns:p14="http://schemas.microsoft.com/office/powerpoint/2010/main" val="132008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ad Chart">
    <p:spTree>
      <p:nvGrpSpPr>
        <p:cNvPr id="1" name=""/>
        <p:cNvGrpSpPr/>
        <p:nvPr/>
      </p:nvGrpSpPr>
      <p:grpSpPr>
        <a:xfrm>
          <a:off x="0" y="0"/>
          <a:ext cx="0" cy="0"/>
          <a:chOff x="0" y="0"/>
          <a:chExt cx="0" cy="0"/>
        </a:xfrm>
      </p:grpSpPr>
      <p:cxnSp>
        <p:nvCxnSpPr>
          <p:cNvPr id="11" name="Straight Connector 10"/>
          <p:cNvCxnSpPr/>
          <p:nvPr userDrawn="1"/>
        </p:nvCxnSpPr>
        <p:spPr>
          <a:xfrm>
            <a:off x="4572000" y="762000"/>
            <a:ext cx="0" cy="556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H="1">
            <a:off x="381002" y="3657600"/>
            <a:ext cx="8381998"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userDrawn="1"/>
        </p:nvSpPr>
        <p:spPr bwMode="auto">
          <a:xfrm>
            <a:off x="457200" y="762000"/>
            <a:ext cx="1731693" cy="307777"/>
          </a:xfrm>
          <a:prstGeom prst="rect">
            <a:avLst/>
          </a:prstGeom>
          <a:noFill/>
          <a:ln>
            <a:noFill/>
          </a:ln>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Portfolio Description</a:t>
            </a:r>
          </a:p>
        </p:txBody>
      </p:sp>
      <p:sp>
        <p:nvSpPr>
          <p:cNvPr id="14" name="TextBox 13"/>
          <p:cNvSpPr txBox="1">
            <a:spLocks noChangeArrowheads="1"/>
          </p:cNvSpPr>
          <p:nvPr userDrawn="1"/>
        </p:nvSpPr>
        <p:spPr bwMode="auto">
          <a:xfrm>
            <a:off x="4625096" y="762000"/>
            <a:ext cx="1699504" cy="307777"/>
          </a:xfrm>
          <a:prstGeom prst="rect">
            <a:avLst/>
          </a:prstGeom>
          <a:noFill/>
          <a:ln>
            <a:noFill/>
          </a:ln>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Planned Capabilities</a:t>
            </a:r>
          </a:p>
        </p:txBody>
      </p:sp>
      <p:sp>
        <p:nvSpPr>
          <p:cNvPr id="15" name="TextBox 14"/>
          <p:cNvSpPr txBox="1">
            <a:spLocks noChangeArrowheads="1"/>
          </p:cNvSpPr>
          <p:nvPr userDrawn="1"/>
        </p:nvSpPr>
        <p:spPr bwMode="auto">
          <a:xfrm>
            <a:off x="457200" y="3657600"/>
            <a:ext cx="3094054" cy="307777"/>
          </a:xfrm>
          <a:prstGeom prst="rect">
            <a:avLst/>
          </a:prstGeom>
          <a:noFill/>
          <a:ln>
            <a:noFill/>
          </a:ln>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Implementation Approach</a:t>
            </a:r>
          </a:p>
        </p:txBody>
      </p:sp>
      <p:sp>
        <p:nvSpPr>
          <p:cNvPr id="16" name="TextBox 15"/>
          <p:cNvSpPr txBox="1">
            <a:spLocks noChangeArrowheads="1"/>
          </p:cNvSpPr>
          <p:nvPr userDrawn="1"/>
        </p:nvSpPr>
        <p:spPr bwMode="auto">
          <a:xfrm>
            <a:off x="457200" y="5102423"/>
            <a:ext cx="2819400" cy="307777"/>
          </a:xfrm>
          <a:prstGeom prst="rect">
            <a:avLst/>
          </a:prstGeom>
          <a:noFill/>
          <a:ln>
            <a:noFill/>
          </a:ln>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Partners/Stakeholders</a:t>
            </a:r>
          </a:p>
        </p:txBody>
      </p:sp>
      <p:sp>
        <p:nvSpPr>
          <p:cNvPr id="18" name="TextBox 17"/>
          <p:cNvSpPr txBox="1">
            <a:spLocks noChangeArrowheads="1"/>
          </p:cNvSpPr>
          <p:nvPr userDrawn="1"/>
        </p:nvSpPr>
        <p:spPr bwMode="auto">
          <a:xfrm>
            <a:off x="4599701" y="3657600"/>
            <a:ext cx="2486899" cy="307777"/>
          </a:xfrm>
          <a:prstGeom prst="rect">
            <a:avLst/>
          </a:prstGeom>
          <a:noFill/>
          <a:ln>
            <a:noFill/>
          </a:ln>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Risks and Execution Challenges</a:t>
            </a:r>
          </a:p>
        </p:txBody>
      </p:sp>
      <p:sp>
        <p:nvSpPr>
          <p:cNvPr id="5" name="Text Placeholder 4"/>
          <p:cNvSpPr>
            <a:spLocks noGrp="1"/>
          </p:cNvSpPr>
          <p:nvPr>
            <p:ph type="body" sz="quarter" idx="23"/>
          </p:nvPr>
        </p:nvSpPr>
        <p:spPr>
          <a:xfrm>
            <a:off x="381000" y="990600"/>
            <a:ext cx="4191000" cy="8382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17" name="TextBox 16"/>
          <p:cNvSpPr txBox="1">
            <a:spLocks noChangeArrowheads="1"/>
          </p:cNvSpPr>
          <p:nvPr userDrawn="1"/>
        </p:nvSpPr>
        <p:spPr bwMode="auto">
          <a:xfrm>
            <a:off x="484991" y="1828800"/>
            <a:ext cx="1735924" cy="307777"/>
          </a:xfrm>
          <a:prstGeom prst="rect">
            <a:avLst/>
          </a:prstGeom>
          <a:noFill/>
          <a:ln>
            <a:noFill/>
          </a:ln>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Anticipated Benefits</a:t>
            </a:r>
          </a:p>
        </p:txBody>
      </p:sp>
      <p:sp>
        <p:nvSpPr>
          <p:cNvPr id="21" name="Text Placeholder 4"/>
          <p:cNvSpPr>
            <a:spLocks noGrp="1"/>
          </p:cNvSpPr>
          <p:nvPr>
            <p:ph type="body" sz="quarter" idx="31"/>
          </p:nvPr>
        </p:nvSpPr>
        <p:spPr>
          <a:xfrm>
            <a:off x="381000" y="2057400"/>
            <a:ext cx="4191000" cy="16002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2" name="Text Placeholder 4"/>
          <p:cNvSpPr>
            <a:spLocks noGrp="1"/>
          </p:cNvSpPr>
          <p:nvPr>
            <p:ph type="body" sz="quarter" idx="32"/>
          </p:nvPr>
        </p:nvSpPr>
        <p:spPr>
          <a:xfrm>
            <a:off x="381000" y="3886200"/>
            <a:ext cx="4191000" cy="12192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3" name="Text Placeholder 4"/>
          <p:cNvSpPr>
            <a:spLocks noGrp="1"/>
          </p:cNvSpPr>
          <p:nvPr>
            <p:ph type="body" sz="quarter" idx="33"/>
          </p:nvPr>
        </p:nvSpPr>
        <p:spPr>
          <a:xfrm>
            <a:off x="381000" y="5334000"/>
            <a:ext cx="2133599" cy="11430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4" name="Text Placeholder 4"/>
          <p:cNvSpPr>
            <a:spLocks noGrp="1"/>
          </p:cNvSpPr>
          <p:nvPr>
            <p:ph type="body" sz="quarter" idx="34"/>
          </p:nvPr>
        </p:nvSpPr>
        <p:spPr>
          <a:xfrm>
            <a:off x="2514600" y="5334000"/>
            <a:ext cx="2057400" cy="11430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5" name="Text Placeholder 4"/>
          <p:cNvSpPr>
            <a:spLocks noGrp="1"/>
          </p:cNvSpPr>
          <p:nvPr>
            <p:ph type="body" sz="quarter" idx="35"/>
          </p:nvPr>
        </p:nvSpPr>
        <p:spPr>
          <a:xfrm>
            <a:off x="4572000" y="3886200"/>
            <a:ext cx="4191000" cy="12192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34" name="Title 33"/>
          <p:cNvSpPr>
            <a:spLocks noGrp="1"/>
          </p:cNvSpPr>
          <p:nvPr>
            <p:ph type="title"/>
          </p:nvPr>
        </p:nvSpPr>
        <p:spPr>
          <a:xfrm>
            <a:off x="457200" y="0"/>
            <a:ext cx="8229600" cy="762000"/>
          </a:xfrm>
        </p:spPr>
        <p:txBody>
          <a:bodyPr/>
          <a:lstStyle/>
          <a:p>
            <a:r>
              <a:rPr lang="en-US" smtClean="0"/>
              <a:t>Click to edit Master title style</a:t>
            </a:r>
            <a:endParaRPr lang="en-US" dirty="0"/>
          </a:p>
        </p:txBody>
      </p:sp>
      <p:sp>
        <p:nvSpPr>
          <p:cNvPr id="35" name="Date Placeholder 34"/>
          <p:cNvSpPr>
            <a:spLocks noGrp="1"/>
          </p:cNvSpPr>
          <p:nvPr>
            <p:ph type="dt" sz="half" idx="36"/>
          </p:nvPr>
        </p:nvSpPr>
        <p:spPr/>
        <p:txBody>
          <a:bodyPr/>
          <a:lstStyle/>
          <a:p>
            <a:fld id="{9FBD85D4-4CEC-4F0D-B5B8-118E7EABDDA8}" type="datetime1">
              <a:rPr lang="en-US" smtClean="0"/>
              <a:pPr/>
              <a:t>3/13/2015</a:t>
            </a:fld>
            <a:endParaRPr lang="en-US" dirty="0"/>
          </a:p>
        </p:txBody>
      </p:sp>
      <p:sp>
        <p:nvSpPr>
          <p:cNvPr id="36" name="Slide Number Placeholder 35"/>
          <p:cNvSpPr>
            <a:spLocks noGrp="1"/>
          </p:cNvSpPr>
          <p:nvPr>
            <p:ph type="sldNum" sz="quarter" idx="37"/>
          </p:nvPr>
        </p:nvSpPr>
        <p:spPr/>
        <p:txBody>
          <a:bodyPr/>
          <a:lstStyle/>
          <a:p>
            <a:fld id="{C9D01A86-1220-4E3B-A76F-2CAE376CD0EF}" type="slidenum">
              <a:rPr lang="en-US" smtClean="0"/>
              <a:pPr/>
              <a:t>‹#›</a:t>
            </a:fld>
            <a:endParaRPr lang="en-US" dirty="0"/>
          </a:p>
        </p:txBody>
      </p:sp>
      <p:sp>
        <p:nvSpPr>
          <p:cNvPr id="37" name="Footer Placeholder 36"/>
          <p:cNvSpPr>
            <a:spLocks noGrp="1"/>
          </p:cNvSpPr>
          <p:nvPr>
            <p:ph type="ftr" sz="quarter" idx="38"/>
          </p:nvPr>
        </p:nvSpPr>
        <p:spPr/>
        <p:txBody>
          <a:bodyPr/>
          <a:lstStyle/>
          <a:p>
            <a:endParaRPr lang="en-US" dirty="0"/>
          </a:p>
        </p:txBody>
      </p:sp>
    </p:spTree>
    <p:extLst>
      <p:ext uri="{BB962C8B-B14F-4D97-AF65-F5344CB8AC3E}">
        <p14:creationId xmlns:p14="http://schemas.microsoft.com/office/powerpoint/2010/main" val="62794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4"/>
          <p:cNvSpPr>
            <a:spLocks noGrp="1"/>
          </p:cNvSpPr>
          <p:nvPr>
            <p:ph type="dt" sz="half" idx="2"/>
          </p:nvPr>
        </p:nvSpPr>
        <p:spPr>
          <a:xfrm>
            <a:off x="152400" y="6492875"/>
            <a:ext cx="2133600" cy="365125"/>
          </a:xfrm>
          <a:prstGeom prst="rect">
            <a:avLst/>
          </a:prstGeom>
        </p:spPr>
        <p:txBody>
          <a:bodyPr vert="horz" lIns="91440" tIns="45720" rIns="91440" bIns="45720" rtlCol="0" anchor="ctr"/>
          <a:lstStyle>
            <a:lvl1pPr algn="l">
              <a:defRPr sz="1200">
                <a:solidFill>
                  <a:schemeClr val="tx1"/>
                </a:solidFill>
              </a:defRPr>
            </a:lvl1pPr>
          </a:lstStyle>
          <a:p>
            <a:fld id="{0F914A2B-7884-4C4E-ACAF-D5454C20A344}" type="datetime1">
              <a:rPr lang="en-US" smtClean="0"/>
              <a:pPr/>
              <a:t>3/13/2015</a:t>
            </a:fld>
            <a:endParaRPr lang="en-US" dirty="0"/>
          </a:p>
        </p:txBody>
      </p:sp>
      <p:sp>
        <p:nvSpPr>
          <p:cNvPr id="5" name="Footer Placeholder 6"/>
          <p:cNvSpPr>
            <a:spLocks noGrp="1"/>
          </p:cNvSpPr>
          <p:nvPr>
            <p:ph type="ftr" sz="quarter" idx="3"/>
          </p:nvPr>
        </p:nvSpPr>
        <p:spPr>
          <a:xfrm>
            <a:off x="3124200" y="6477000"/>
            <a:ext cx="2895600" cy="381000"/>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7"/>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chemeClr val="tx1"/>
                </a:solidFill>
              </a:defRPr>
            </a:lvl1pPr>
          </a:lstStyle>
          <a:p>
            <a:fld id="{C9D01A86-1220-4E3B-A76F-2CAE376CD0EF}" type="slidenum">
              <a:rPr lang="en-US" smtClean="0"/>
              <a:pPr/>
              <a:t>‹#›</a:t>
            </a:fld>
            <a:endParaRPr lang="en-US" dirty="0"/>
          </a:p>
        </p:txBody>
      </p:sp>
    </p:spTree>
    <p:extLst>
      <p:ext uri="{BB962C8B-B14F-4D97-AF65-F5344CB8AC3E}">
        <p14:creationId xmlns:p14="http://schemas.microsoft.com/office/powerpoint/2010/main" val="3604411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4"/>
          <p:cNvSpPr>
            <a:spLocks noGrp="1"/>
          </p:cNvSpPr>
          <p:nvPr>
            <p:ph type="dt" sz="half" idx="2"/>
          </p:nvPr>
        </p:nvSpPr>
        <p:spPr>
          <a:xfrm>
            <a:off x="152400" y="6492875"/>
            <a:ext cx="2133600" cy="365125"/>
          </a:xfrm>
          <a:prstGeom prst="rect">
            <a:avLst/>
          </a:prstGeom>
        </p:spPr>
        <p:txBody>
          <a:bodyPr vert="horz" lIns="91440" tIns="45720" rIns="91440" bIns="45720" rtlCol="0" anchor="ctr"/>
          <a:lstStyle>
            <a:lvl1pPr algn="l">
              <a:defRPr sz="1200">
                <a:solidFill>
                  <a:schemeClr val="tx1"/>
                </a:solidFill>
              </a:defRPr>
            </a:lvl1pPr>
          </a:lstStyle>
          <a:p>
            <a:fld id="{097E874A-D172-4707-BAF0-92B7B59E2CD2}" type="datetime1">
              <a:rPr lang="en-US" smtClean="0"/>
              <a:pPr/>
              <a:t>3/13/2015</a:t>
            </a:fld>
            <a:endParaRPr lang="en-US" dirty="0"/>
          </a:p>
        </p:txBody>
      </p:sp>
      <p:sp>
        <p:nvSpPr>
          <p:cNvPr id="4" name="Footer Placeholder 6"/>
          <p:cNvSpPr>
            <a:spLocks noGrp="1"/>
          </p:cNvSpPr>
          <p:nvPr>
            <p:ph type="ftr" sz="quarter" idx="3"/>
          </p:nvPr>
        </p:nvSpPr>
        <p:spPr>
          <a:xfrm>
            <a:off x="3124200" y="6477000"/>
            <a:ext cx="2895600" cy="381000"/>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5" name="Slide Number Placeholder 7"/>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chemeClr val="tx1"/>
                </a:solidFill>
              </a:defRPr>
            </a:lvl1pPr>
          </a:lstStyle>
          <a:p>
            <a:fld id="{C9D01A86-1220-4E3B-A76F-2CAE376CD0EF}" type="slidenum">
              <a:rPr lang="en-US" smtClean="0"/>
              <a:pPr/>
              <a:t>‹#›</a:t>
            </a:fld>
            <a:endParaRPr lang="en-US" dirty="0"/>
          </a:p>
        </p:txBody>
      </p:sp>
    </p:spTree>
    <p:extLst>
      <p:ext uri="{BB962C8B-B14F-4D97-AF65-F5344CB8AC3E}">
        <p14:creationId xmlns:p14="http://schemas.microsoft.com/office/powerpoint/2010/main" val="542048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 no page or d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542048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Quad Chart (Overview)">
    <p:spTree>
      <p:nvGrpSpPr>
        <p:cNvPr id="1" name=""/>
        <p:cNvGrpSpPr/>
        <p:nvPr/>
      </p:nvGrpSpPr>
      <p:grpSpPr>
        <a:xfrm>
          <a:off x="0" y="0"/>
          <a:ext cx="0" cy="0"/>
          <a:chOff x="0" y="0"/>
          <a:chExt cx="0" cy="0"/>
        </a:xfrm>
      </p:grpSpPr>
      <p:cxnSp>
        <p:nvCxnSpPr>
          <p:cNvPr id="11" name="Straight Connector 10"/>
          <p:cNvCxnSpPr/>
          <p:nvPr userDrawn="1"/>
        </p:nvCxnSpPr>
        <p:spPr>
          <a:xfrm>
            <a:off x="4572000" y="762000"/>
            <a:ext cx="0" cy="556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H="1">
            <a:off x="381002" y="3657600"/>
            <a:ext cx="8381998"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userDrawn="1"/>
        </p:nvSpPr>
        <p:spPr bwMode="auto">
          <a:xfrm>
            <a:off x="457200" y="762000"/>
            <a:ext cx="1731693" cy="307777"/>
          </a:xfrm>
          <a:prstGeom prst="rect">
            <a:avLst/>
          </a:prstGeom>
          <a:noFill/>
          <a:ln>
            <a:noFill/>
          </a:ln>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Portfolio Description</a:t>
            </a:r>
          </a:p>
        </p:txBody>
      </p:sp>
      <p:sp>
        <p:nvSpPr>
          <p:cNvPr id="14" name="TextBox 13"/>
          <p:cNvSpPr txBox="1">
            <a:spLocks noChangeArrowheads="1"/>
          </p:cNvSpPr>
          <p:nvPr userDrawn="1"/>
        </p:nvSpPr>
        <p:spPr bwMode="auto">
          <a:xfrm>
            <a:off x="4625096" y="762000"/>
            <a:ext cx="1699504" cy="307777"/>
          </a:xfrm>
          <a:prstGeom prst="rect">
            <a:avLst/>
          </a:prstGeom>
          <a:noFill/>
          <a:ln>
            <a:noFill/>
          </a:ln>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Planned Capabilities</a:t>
            </a:r>
          </a:p>
        </p:txBody>
      </p:sp>
      <p:sp>
        <p:nvSpPr>
          <p:cNvPr id="15" name="TextBox 14"/>
          <p:cNvSpPr txBox="1">
            <a:spLocks noChangeArrowheads="1"/>
          </p:cNvSpPr>
          <p:nvPr userDrawn="1"/>
        </p:nvSpPr>
        <p:spPr bwMode="auto">
          <a:xfrm>
            <a:off x="457200" y="3657600"/>
            <a:ext cx="3094054" cy="307777"/>
          </a:xfrm>
          <a:prstGeom prst="rect">
            <a:avLst/>
          </a:prstGeom>
          <a:noFill/>
          <a:ln>
            <a:noFill/>
          </a:ln>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Implementation Approach</a:t>
            </a:r>
          </a:p>
        </p:txBody>
      </p:sp>
      <p:sp>
        <p:nvSpPr>
          <p:cNvPr id="16" name="TextBox 15"/>
          <p:cNvSpPr txBox="1">
            <a:spLocks noChangeArrowheads="1"/>
          </p:cNvSpPr>
          <p:nvPr userDrawn="1"/>
        </p:nvSpPr>
        <p:spPr bwMode="auto">
          <a:xfrm>
            <a:off x="457200" y="5102423"/>
            <a:ext cx="2819400" cy="307777"/>
          </a:xfrm>
          <a:prstGeom prst="rect">
            <a:avLst/>
          </a:prstGeom>
          <a:noFill/>
          <a:ln>
            <a:noFill/>
          </a:ln>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Partners/Stakeholders</a:t>
            </a:r>
          </a:p>
        </p:txBody>
      </p:sp>
      <p:sp>
        <p:nvSpPr>
          <p:cNvPr id="18" name="TextBox 17"/>
          <p:cNvSpPr txBox="1">
            <a:spLocks noChangeArrowheads="1"/>
          </p:cNvSpPr>
          <p:nvPr userDrawn="1"/>
        </p:nvSpPr>
        <p:spPr bwMode="auto">
          <a:xfrm>
            <a:off x="4599701" y="3657600"/>
            <a:ext cx="2486899" cy="307777"/>
          </a:xfrm>
          <a:prstGeom prst="rect">
            <a:avLst/>
          </a:prstGeom>
          <a:noFill/>
          <a:ln>
            <a:noFill/>
          </a:ln>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Risks and Execution Challenges</a:t>
            </a:r>
          </a:p>
        </p:txBody>
      </p:sp>
      <p:sp>
        <p:nvSpPr>
          <p:cNvPr id="32" name="Title 31"/>
          <p:cNvSpPr>
            <a:spLocks noGrp="1"/>
          </p:cNvSpPr>
          <p:nvPr>
            <p:ph type="title"/>
          </p:nvPr>
        </p:nvSpPr>
        <p:spPr>
          <a:xfrm>
            <a:off x="457200" y="76201"/>
            <a:ext cx="8229600" cy="685800"/>
          </a:xfrm>
        </p:spPr>
        <p:txBody>
          <a:bodyPr/>
          <a:lstStyle>
            <a:lvl1pPr>
              <a:defRPr sz="2800" baseline="0">
                <a:latin typeface="+mj-lt"/>
              </a:defRPr>
            </a:lvl1pPr>
          </a:lstStyle>
          <a:p>
            <a:r>
              <a:rPr lang="en-US" smtClean="0"/>
              <a:t>Click to edit Master title style</a:t>
            </a:r>
            <a:endParaRPr lang="en-US" dirty="0"/>
          </a:p>
        </p:txBody>
      </p:sp>
      <p:sp>
        <p:nvSpPr>
          <p:cNvPr id="5" name="Text Placeholder 4"/>
          <p:cNvSpPr>
            <a:spLocks noGrp="1"/>
          </p:cNvSpPr>
          <p:nvPr>
            <p:ph type="body" sz="quarter" idx="23"/>
          </p:nvPr>
        </p:nvSpPr>
        <p:spPr>
          <a:xfrm>
            <a:off x="381000" y="990600"/>
            <a:ext cx="4191000" cy="8382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7" name="Date Placeholder 28"/>
          <p:cNvSpPr>
            <a:spLocks noGrp="1"/>
          </p:cNvSpPr>
          <p:nvPr>
            <p:ph type="dt" sz="half" idx="28"/>
          </p:nvPr>
        </p:nvSpPr>
        <p:spPr>
          <a:xfrm>
            <a:off x="0" y="6553200"/>
            <a:ext cx="2133600" cy="304800"/>
          </a:xfrm>
          <a:prstGeom prst="rect">
            <a:avLst/>
          </a:prstGeom>
        </p:spPr>
        <p:txBody>
          <a:bodyPr/>
          <a:lstStyle>
            <a:lvl1pPr>
              <a:defRPr sz="1400">
                <a:latin typeface="+mn-lt"/>
              </a:defRPr>
            </a:lvl1pPr>
          </a:lstStyle>
          <a:p>
            <a:pPr defTabSz="457200" fontAlgn="base">
              <a:spcBef>
                <a:spcPct val="0"/>
              </a:spcBef>
              <a:spcAft>
                <a:spcPct val="0"/>
              </a:spcAft>
            </a:pPr>
            <a:fld id="{D9528B2E-89B3-1340-9EC5-A32F6A2F4BA0}" type="datetime1">
              <a:rPr lang="en-US" smtClean="0">
                <a:solidFill>
                  <a:prstClr val="black"/>
                </a:solidFill>
              </a:rPr>
              <a:pPr defTabSz="457200" fontAlgn="base">
                <a:spcBef>
                  <a:spcPct val="0"/>
                </a:spcBef>
                <a:spcAft>
                  <a:spcPct val="0"/>
                </a:spcAft>
              </a:pPr>
              <a:t>3/13/2015</a:t>
            </a:fld>
            <a:endParaRPr lang="en-US" dirty="0">
              <a:solidFill>
                <a:prstClr val="black"/>
              </a:solidFill>
            </a:endParaRPr>
          </a:p>
        </p:txBody>
      </p:sp>
      <p:sp>
        <p:nvSpPr>
          <p:cNvPr id="29" name="Slide Number Placeholder 30"/>
          <p:cNvSpPr>
            <a:spLocks noGrp="1"/>
          </p:cNvSpPr>
          <p:nvPr>
            <p:ph type="sldNum" sz="quarter" idx="30"/>
          </p:nvPr>
        </p:nvSpPr>
        <p:spPr>
          <a:xfrm>
            <a:off x="7010400" y="6553200"/>
            <a:ext cx="2133600" cy="304800"/>
          </a:xfrm>
          <a:prstGeom prst="rect">
            <a:avLst/>
          </a:prstGeom>
        </p:spPr>
        <p:txBody>
          <a:bodyPr/>
          <a:lstStyle>
            <a:lvl1pPr>
              <a:defRPr sz="1400" b="0" i="0">
                <a:latin typeface="+mn-lt"/>
              </a:defRPr>
            </a:lvl1pPr>
          </a:lstStyle>
          <a:p>
            <a:pPr algn="r" defTabSz="457200" fontAlgn="base">
              <a:spcBef>
                <a:spcPct val="0"/>
              </a:spcBef>
              <a:spcAft>
                <a:spcPct val="0"/>
              </a:spcAft>
            </a:pPr>
            <a:fld id="{320A13BE-D9E5-EA47-BF65-598E39FC8A8B}" type="slidenum">
              <a:rPr lang="en-US" smtClean="0">
                <a:solidFill>
                  <a:prstClr val="black"/>
                </a:solidFill>
              </a:rPr>
              <a:pPr algn="r" defTabSz="457200" fontAlgn="base">
                <a:spcBef>
                  <a:spcPct val="0"/>
                </a:spcBef>
                <a:spcAft>
                  <a:spcPct val="0"/>
                </a:spcAft>
              </a:pPr>
              <a:t>‹#›</a:t>
            </a:fld>
            <a:endParaRPr lang="en-US" dirty="0">
              <a:solidFill>
                <a:prstClr val="black"/>
              </a:solidFill>
            </a:endParaRPr>
          </a:p>
        </p:txBody>
      </p:sp>
      <p:sp>
        <p:nvSpPr>
          <p:cNvPr id="17" name="TextBox 16"/>
          <p:cNvSpPr txBox="1">
            <a:spLocks noChangeArrowheads="1"/>
          </p:cNvSpPr>
          <p:nvPr userDrawn="1"/>
        </p:nvSpPr>
        <p:spPr bwMode="auto">
          <a:xfrm>
            <a:off x="484991" y="1828800"/>
            <a:ext cx="1735924" cy="307777"/>
          </a:xfrm>
          <a:prstGeom prst="rect">
            <a:avLst/>
          </a:prstGeom>
          <a:noFill/>
          <a:ln>
            <a:noFill/>
          </a:ln>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457200" fontAlgn="base">
              <a:spcBef>
                <a:spcPct val="0"/>
              </a:spcBef>
              <a:spcAft>
                <a:spcPct val="0"/>
              </a:spcAft>
              <a:defRPr/>
            </a:pPr>
            <a:r>
              <a:rPr lang="en-US" sz="1400" b="1" dirty="0" smtClean="0">
                <a:solidFill>
                  <a:prstClr val="black"/>
                </a:solidFill>
              </a:rPr>
              <a:t>Anticipated Benefits</a:t>
            </a:r>
          </a:p>
        </p:txBody>
      </p:sp>
      <p:sp>
        <p:nvSpPr>
          <p:cNvPr id="21" name="Text Placeholder 4"/>
          <p:cNvSpPr>
            <a:spLocks noGrp="1"/>
          </p:cNvSpPr>
          <p:nvPr>
            <p:ph type="body" sz="quarter" idx="31"/>
          </p:nvPr>
        </p:nvSpPr>
        <p:spPr>
          <a:xfrm>
            <a:off x="381000" y="2057400"/>
            <a:ext cx="4191000" cy="16002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2" name="Text Placeholder 4"/>
          <p:cNvSpPr>
            <a:spLocks noGrp="1"/>
          </p:cNvSpPr>
          <p:nvPr>
            <p:ph type="body" sz="quarter" idx="32"/>
          </p:nvPr>
        </p:nvSpPr>
        <p:spPr>
          <a:xfrm>
            <a:off x="381000" y="3886200"/>
            <a:ext cx="4191000" cy="12192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3" name="Text Placeholder 4"/>
          <p:cNvSpPr>
            <a:spLocks noGrp="1"/>
          </p:cNvSpPr>
          <p:nvPr>
            <p:ph type="body" sz="quarter" idx="33"/>
          </p:nvPr>
        </p:nvSpPr>
        <p:spPr>
          <a:xfrm>
            <a:off x="381000" y="5334000"/>
            <a:ext cx="2133599" cy="11430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4" name="Text Placeholder 4"/>
          <p:cNvSpPr>
            <a:spLocks noGrp="1"/>
          </p:cNvSpPr>
          <p:nvPr>
            <p:ph type="body" sz="quarter" idx="34"/>
          </p:nvPr>
        </p:nvSpPr>
        <p:spPr>
          <a:xfrm>
            <a:off x="2514600" y="5334000"/>
            <a:ext cx="2057400" cy="11430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25" name="Text Placeholder 4"/>
          <p:cNvSpPr>
            <a:spLocks noGrp="1"/>
          </p:cNvSpPr>
          <p:nvPr>
            <p:ph type="body" sz="quarter" idx="35"/>
          </p:nvPr>
        </p:nvSpPr>
        <p:spPr>
          <a:xfrm>
            <a:off x="4572000" y="3886200"/>
            <a:ext cx="4191000" cy="1219200"/>
          </a:xfrm>
        </p:spPr>
        <p:txBody>
          <a:bodyPr/>
          <a:lstStyle>
            <a:lvl1pPr marL="114300" indent="-114300">
              <a:buFont typeface="Wingdings" pitchFamily="2" charset="2"/>
              <a:buChar char="§"/>
              <a:defRPr sz="1000">
                <a:solidFill>
                  <a:schemeClr val="tx1"/>
                </a:solidFill>
                <a:latin typeface="+mn-lt"/>
              </a:defRPr>
            </a:lvl1pPr>
            <a:lvl2pPr>
              <a:defRPr sz="1400"/>
            </a:lvl2pPr>
            <a:lvl3pPr>
              <a:defRPr sz="1400"/>
            </a:lvl3pPr>
            <a:lvl4pPr>
              <a:defRPr sz="1200"/>
            </a:lvl4pPr>
            <a:lvl5pPr>
              <a:defRPr sz="1200"/>
            </a:lvl5pPr>
          </a:lstStyle>
          <a:p>
            <a:pPr lvl="0"/>
            <a:r>
              <a:rPr lang="en-US" smtClean="0"/>
              <a:t>Click to edit Master text styles</a:t>
            </a:r>
          </a:p>
        </p:txBody>
      </p:sp>
      <p:sp>
        <p:nvSpPr>
          <p:cNvPr id="19" name="Date Placeholder 28"/>
          <p:cNvSpPr txBox="1">
            <a:spLocks/>
          </p:cNvSpPr>
          <p:nvPr userDrawn="1"/>
        </p:nvSpPr>
        <p:spPr>
          <a:xfrm>
            <a:off x="2971800" y="6553200"/>
            <a:ext cx="3200400" cy="304800"/>
          </a:xfrm>
          <a:prstGeom prst="rect">
            <a:avLst/>
          </a:prstGeom>
        </p:spPr>
        <p:txBody>
          <a:bodyPr anchor="ctr"/>
          <a:lstStyle>
            <a:lvl1pPr>
              <a:defRPr sz="1400">
                <a:latin typeface="+mn-lt"/>
              </a:defRPr>
            </a:lvl1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chemeClr val="bg1">
                    <a:lumMod val="50000"/>
                  </a:schemeClr>
                </a:solidFill>
                <a:effectLst/>
                <a:uLnTx/>
                <a:uFillTx/>
                <a:latin typeface="+mn-lt"/>
                <a:ea typeface="+mn-ea"/>
                <a:cs typeface="+mn-cs"/>
              </a:rPr>
              <a:t>Not for distribution.  For ANG-D and ANG-1 use only.</a:t>
            </a:r>
            <a:endParaRPr kumimoji="0" lang="en-US" sz="11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Tree>
    <p:extLst>
      <p:ext uri="{BB962C8B-B14F-4D97-AF65-F5344CB8AC3E}">
        <p14:creationId xmlns:p14="http://schemas.microsoft.com/office/powerpoint/2010/main" val="627941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1027" name="Text Placeholder 2"/>
          <p:cNvSpPr>
            <a:spLocks noGrp="1"/>
          </p:cNvSpPr>
          <p:nvPr>
            <p:ph type="body" idx="1"/>
          </p:nvPr>
        </p:nvSpPr>
        <p:spPr bwMode="auto">
          <a:xfrm>
            <a:off x="468313" y="1066800"/>
            <a:ext cx="8229600" cy="4872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5" name="Date Placeholder 4"/>
          <p:cNvSpPr>
            <a:spLocks noGrp="1"/>
          </p:cNvSpPr>
          <p:nvPr>
            <p:ph type="dt" sz="half" idx="2"/>
          </p:nvPr>
        </p:nvSpPr>
        <p:spPr>
          <a:xfrm>
            <a:off x="152400" y="6492875"/>
            <a:ext cx="2133600" cy="365125"/>
          </a:xfrm>
          <a:prstGeom prst="rect">
            <a:avLst/>
          </a:prstGeom>
        </p:spPr>
        <p:txBody>
          <a:bodyPr vert="horz" lIns="91440" tIns="45720" rIns="91440" bIns="45720" rtlCol="0" anchor="ctr"/>
          <a:lstStyle>
            <a:lvl1pPr algn="l">
              <a:defRPr sz="1200">
                <a:solidFill>
                  <a:schemeClr val="tx1"/>
                </a:solidFill>
              </a:defRPr>
            </a:lvl1pPr>
          </a:lstStyle>
          <a:p>
            <a:fld id="{1453BA8C-B512-4BAD-9C24-CD35B7A3CC0B}" type="datetime1">
              <a:rPr lang="en-US" smtClean="0"/>
              <a:pPr/>
              <a:t>3/13/2015</a:t>
            </a:fld>
            <a:endParaRPr lang="en-US" dirty="0"/>
          </a:p>
        </p:txBody>
      </p:sp>
      <p:sp>
        <p:nvSpPr>
          <p:cNvPr id="8" name="Slide Number Placeholder 7"/>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chemeClr val="tx1"/>
                </a:solidFill>
              </a:defRPr>
            </a:lvl1pPr>
          </a:lstStyle>
          <a:p>
            <a:fld id="{C9D01A86-1220-4E3B-A76F-2CAE376CD0EF}" type="slidenum">
              <a:rPr lang="en-US" smtClean="0"/>
              <a:pPr/>
              <a:t>‹#›</a:t>
            </a:fld>
            <a:endParaRPr lang="en-US" dirty="0"/>
          </a:p>
        </p:txBody>
      </p:sp>
      <p:sp>
        <p:nvSpPr>
          <p:cNvPr id="7" name="Footer Placeholder 6"/>
          <p:cNvSpPr>
            <a:spLocks noGrp="1"/>
          </p:cNvSpPr>
          <p:nvPr>
            <p:ph type="ftr" sz="quarter" idx="3"/>
          </p:nvPr>
        </p:nvSpPr>
        <p:spPr>
          <a:xfrm>
            <a:off x="3124200" y="6477000"/>
            <a:ext cx="2895600" cy="381000"/>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Tree>
    <p:extLst>
      <p:ext uri="{BB962C8B-B14F-4D97-AF65-F5344CB8AC3E}">
        <p14:creationId xmlns:p14="http://schemas.microsoft.com/office/powerpoint/2010/main" val="3849347402"/>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73" r:id="rId5"/>
    <p:sldLayoutId id="2147483866" r:id="rId6"/>
    <p:sldLayoutId id="2147483867" r:id="rId7"/>
    <p:sldLayoutId id="2147483874" r:id="rId8"/>
    <p:sldLayoutId id="2147483875" r:id="rId9"/>
    <p:sldLayoutId id="2147483876" r:id="rId10"/>
  </p:sldLayoutIdLst>
  <p:hf hdr="0" ftr="0"/>
  <p:txStyles>
    <p:titleStyle>
      <a:lvl1pPr algn="ctr" defTabSz="457200" rtl="0" eaLnBrk="1" fontAlgn="base" hangingPunct="1">
        <a:spcBef>
          <a:spcPct val="0"/>
        </a:spcBef>
        <a:spcAft>
          <a:spcPct val="0"/>
        </a:spcAft>
        <a:defRPr sz="2800" b="1" kern="1200">
          <a:solidFill>
            <a:srgbClr val="17375E"/>
          </a:solidFill>
          <a:latin typeface="+mj-lt"/>
          <a:ea typeface="+mj-ea"/>
          <a:cs typeface="Arial"/>
        </a:defRPr>
      </a:lvl1pPr>
      <a:lvl2pPr algn="ctr" defTabSz="457200" rtl="0" eaLnBrk="1" fontAlgn="base" hangingPunct="1">
        <a:spcBef>
          <a:spcPct val="0"/>
        </a:spcBef>
        <a:spcAft>
          <a:spcPct val="0"/>
        </a:spcAft>
        <a:defRPr sz="3200" b="1">
          <a:solidFill>
            <a:srgbClr val="17375E"/>
          </a:solidFill>
          <a:latin typeface="Arial" charset="0"/>
          <a:cs typeface="Arial" charset="0"/>
        </a:defRPr>
      </a:lvl2pPr>
      <a:lvl3pPr algn="ctr" defTabSz="457200" rtl="0" eaLnBrk="1" fontAlgn="base" hangingPunct="1">
        <a:spcBef>
          <a:spcPct val="0"/>
        </a:spcBef>
        <a:spcAft>
          <a:spcPct val="0"/>
        </a:spcAft>
        <a:defRPr sz="3200" b="1">
          <a:solidFill>
            <a:srgbClr val="17375E"/>
          </a:solidFill>
          <a:latin typeface="Arial" charset="0"/>
          <a:cs typeface="Arial" charset="0"/>
        </a:defRPr>
      </a:lvl3pPr>
      <a:lvl4pPr algn="ctr" defTabSz="457200" rtl="0" eaLnBrk="1" fontAlgn="base" hangingPunct="1">
        <a:spcBef>
          <a:spcPct val="0"/>
        </a:spcBef>
        <a:spcAft>
          <a:spcPct val="0"/>
        </a:spcAft>
        <a:defRPr sz="3200" b="1">
          <a:solidFill>
            <a:srgbClr val="17375E"/>
          </a:solidFill>
          <a:latin typeface="Arial" charset="0"/>
          <a:cs typeface="Arial" charset="0"/>
        </a:defRPr>
      </a:lvl4pPr>
      <a:lvl5pPr algn="ctr" defTabSz="457200" rtl="0" eaLnBrk="1" fontAlgn="base" hangingPunct="1">
        <a:spcBef>
          <a:spcPct val="0"/>
        </a:spcBef>
        <a:spcAft>
          <a:spcPct val="0"/>
        </a:spcAft>
        <a:defRPr sz="3200" b="1">
          <a:solidFill>
            <a:srgbClr val="17375E"/>
          </a:solidFill>
          <a:latin typeface="Arial" charset="0"/>
          <a:cs typeface="Arial" charset="0"/>
        </a:defRPr>
      </a:lvl5pPr>
      <a:lvl6pPr marL="457200" algn="ctr" defTabSz="457200" rtl="0" eaLnBrk="1" fontAlgn="base" hangingPunct="1">
        <a:spcBef>
          <a:spcPct val="0"/>
        </a:spcBef>
        <a:spcAft>
          <a:spcPct val="0"/>
        </a:spcAft>
        <a:defRPr sz="3600" b="1">
          <a:solidFill>
            <a:srgbClr val="17375E"/>
          </a:solidFill>
          <a:latin typeface="Arial" charset="0"/>
          <a:cs typeface="Arial" charset="0"/>
        </a:defRPr>
      </a:lvl6pPr>
      <a:lvl7pPr marL="914400" algn="ctr" defTabSz="457200" rtl="0" eaLnBrk="1" fontAlgn="base" hangingPunct="1">
        <a:spcBef>
          <a:spcPct val="0"/>
        </a:spcBef>
        <a:spcAft>
          <a:spcPct val="0"/>
        </a:spcAft>
        <a:defRPr sz="3600" b="1">
          <a:solidFill>
            <a:srgbClr val="17375E"/>
          </a:solidFill>
          <a:latin typeface="Arial" charset="0"/>
          <a:cs typeface="Arial" charset="0"/>
        </a:defRPr>
      </a:lvl7pPr>
      <a:lvl8pPr marL="1371600" algn="ctr" defTabSz="457200" rtl="0" eaLnBrk="1" fontAlgn="base" hangingPunct="1">
        <a:spcBef>
          <a:spcPct val="0"/>
        </a:spcBef>
        <a:spcAft>
          <a:spcPct val="0"/>
        </a:spcAft>
        <a:defRPr sz="3600" b="1">
          <a:solidFill>
            <a:srgbClr val="17375E"/>
          </a:solidFill>
          <a:latin typeface="Arial" charset="0"/>
          <a:cs typeface="Arial" charset="0"/>
        </a:defRPr>
      </a:lvl8pPr>
      <a:lvl9pPr marL="1828800" algn="ctr" defTabSz="457200" rtl="0" eaLnBrk="1" fontAlgn="base" hangingPunct="1">
        <a:spcBef>
          <a:spcPct val="0"/>
        </a:spcBef>
        <a:spcAft>
          <a:spcPct val="0"/>
        </a:spcAft>
        <a:defRPr sz="3600" b="1">
          <a:solidFill>
            <a:srgbClr val="17375E"/>
          </a:solidFill>
          <a:latin typeface="Arial" charset="0"/>
          <a:cs typeface="Arial" charset="0"/>
        </a:defRPr>
      </a:lvl9pPr>
    </p:titleStyle>
    <p:bodyStyle>
      <a:lvl1pPr marL="342900" indent="-342900" algn="l" defTabSz="457200" rtl="0" eaLnBrk="1" fontAlgn="base" hangingPunct="1">
        <a:spcBef>
          <a:spcPct val="20000"/>
        </a:spcBef>
        <a:spcAft>
          <a:spcPct val="0"/>
        </a:spcAft>
        <a:buClr>
          <a:srgbClr val="9BBB59"/>
        </a:buClr>
        <a:buFont typeface="Arial" pitchFamily="34" charset="0"/>
        <a:buChar char="•"/>
        <a:defRPr sz="2000" kern="1200">
          <a:solidFill>
            <a:schemeClr val="tx1"/>
          </a:solidFill>
          <a:latin typeface="+mn-lt"/>
          <a:ea typeface="+mn-ea"/>
          <a:cs typeface="Arial"/>
        </a:defRPr>
      </a:lvl1pPr>
      <a:lvl2pPr marL="742950" indent="-285750" algn="l" defTabSz="457200" rtl="0" eaLnBrk="1" fontAlgn="base" hangingPunct="1">
        <a:spcBef>
          <a:spcPct val="20000"/>
        </a:spcBef>
        <a:spcAft>
          <a:spcPct val="0"/>
        </a:spcAft>
        <a:buClr>
          <a:srgbClr val="CC9933"/>
        </a:buClr>
        <a:buSzPct val="50000"/>
        <a:buFont typeface="Wingdings" pitchFamily="2" charset="2"/>
        <a:buChar char=""/>
        <a:defRPr sz="1800" kern="1200">
          <a:solidFill>
            <a:schemeClr val="tx1"/>
          </a:solidFill>
          <a:latin typeface="+mn-lt"/>
          <a:ea typeface="+mn-ea"/>
          <a:cs typeface="Arial"/>
        </a:defRPr>
      </a:lvl2pPr>
      <a:lvl3pPr marL="1143000" indent="-228600" algn="l" defTabSz="457200" rtl="0" eaLnBrk="1" fontAlgn="base" hangingPunct="1">
        <a:spcBef>
          <a:spcPct val="20000"/>
        </a:spcBef>
        <a:spcAft>
          <a:spcPct val="0"/>
        </a:spcAft>
        <a:buClr>
          <a:srgbClr val="9BBB59"/>
        </a:buClr>
        <a:buFont typeface="Arial" pitchFamily="34" charset="0"/>
        <a:buChar char="•"/>
        <a:defRPr sz="1600" kern="1200">
          <a:solidFill>
            <a:schemeClr val="tx1"/>
          </a:solidFill>
          <a:latin typeface="+mn-lt"/>
          <a:ea typeface="+mn-ea"/>
          <a:cs typeface="Arial"/>
        </a:defRPr>
      </a:lvl3pPr>
      <a:lvl4pPr marL="1600200" indent="-228600" algn="l" defTabSz="457200" rtl="0" eaLnBrk="1" fontAlgn="base" hangingPunct="1">
        <a:spcBef>
          <a:spcPct val="20000"/>
        </a:spcBef>
        <a:spcAft>
          <a:spcPct val="0"/>
        </a:spcAft>
        <a:buClr>
          <a:srgbClr val="CC9933"/>
        </a:buClr>
        <a:buSzPct val="50000"/>
        <a:buFont typeface="Wingdings" pitchFamily="2" charset="2"/>
        <a:buChar char=""/>
        <a:defRPr sz="1400" kern="1200">
          <a:solidFill>
            <a:schemeClr val="tx1"/>
          </a:solidFill>
          <a:latin typeface="+mn-lt"/>
          <a:ea typeface="+mn-ea"/>
          <a:cs typeface="Arial"/>
        </a:defRPr>
      </a:lvl4pPr>
      <a:lvl5pPr marL="2057400" indent="-228600" algn="l" defTabSz="457200" rtl="0" eaLnBrk="1" fontAlgn="base" hangingPunct="1">
        <a:spcBef>
          <a:spcPct val="20000"/>
        </a:spcBef>
        <a:spcAft>
          <a:spcPct val="0"/>
        </a:spcAft>
        <a:buClr>
          <a:srgbClr val="558ED5"/>
        </a:buClr>
        <a:buSzPct val="80000"/>
        <a:buFont typeface="Arial" pitchFamily="34" charset="0"/>
        <a:buChar char="»"/>
        <a:defRPr sz="14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8001000" cy="1066800"/>
          </a:xfrm>
        </p:spPr>
        <p:txBody>
          <a:bodyPr/>
          <a:lstStyle/>
          <a:p>
            <a:r>
              <a:rPr lang="en-US" dirty="0" smtClean="0"/>
              <a:t>REDAC Subcommittee on Aircraft Safety (SAS) Open Recommendation</a:t>
            </a:r>
            <a:endParaRPr lang="en-US" dirty="0"/>
          </a:p>
        </p:txBody>
      </p:sp>
      <p:sp>
        <p:nvSpPr>
          <p:cNvPr id="3" name="Subtitle 2"/>
          <p:cNvSpPr>
            <a:spLocks noGrp="1"/>
          </p:cNvSpPr>
          <p:nvPr>
            <p:ph type="subTitle" idx="1"/>
          </p:nvPr>
        </p:nvSpPr>
        <p:spPr/>
        <p:txBody>
          <a:bodyPr/>
          <a:lstStyle/>
          <a:p>
            <a:r>
              <a:rPr lang="en-US" dirty="0" smtClean="0"/>
              <a:t>Understanding Probabilistic Weather Information</a:t>
            </a:r>
          </a:p>
          <a:p>
            <a:r>
              <a:rPr lang="en-US" dirty="0" smtClean="0">
                <a:solidFill>
                  <a:schemeClr val="bg1"/>
                </a:solidFill>
              </a:rPr>
              <a:t>September 12, 2014</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WTIC Literature Reviewed (cont’d)</a:t>
            </a:r>
            <a:endParaRPr lang="en-US" dirty="0"/>
          </a:p>
        </p:txBody>
      </p:sp>
      <p:sp>
        <p:nvSpPr>
          <p:cNvPr id="3" name="Content Placeholder 2"/>
          <p:cNvSpPr>
            <a:spLocks noGrp="1"/>
          </p:cNvSpPr>
          <p:nvPr>
            <p:ph idx="1"/>
          </p:nvPr>
        </p:nvSpPr>
        <p:spPr/>
        <p:txBody>
          <a:bodyPr/>
          <a:lstStyle/>
          <a:p>
            <a:pPr marL="569913" lvl="1" indent="-225425">
              <a:spcBef>
                <a:spcPts val="0"/>
              </a:spcBef>
              <a:spcAft>
                <a:spcPts val="0"/>
              </a:spcAft>
              <a:buFont typeface="Wingdings" panose="05000000000000000000" pitchFamily="2" charset="2"/>
              <a:buChar char="Ø"/>
              <a:defRPr/>
            </a:pPr>
            <a:r>
              <a:rPr lang="en-US" sz="1600" dirty="0"/>
              <a:t>Fiedler, K. (1988).The dependence of the conjunction fallacy on subtle linguistic factors. Psychological Research 50(2), 123-129.</a:t>
            </a:r>
          </a:p>
          <a:p>
            <a:pPr marL="569913" lvl="1" indent="-225425">
              <a:spcBef>
                <a:spcPts val="0"/>
              </a:spcBef>
              <a:spcAft>
                <a:spcPts val="0"/>
              </a:spcAft>
              <a:buFont typeface="Wingdings" panose="05000000000000000000" pitchFamily="2" charset="2"/>
              <a:buChar char="Ø"/>
              <a:defRPr/>
            </a:pPr>
            <a:r>
              <a:rPr lang="en-US" sz="1600" dirty="0" err="1"/>
              <a:t>Gigerenzer</a:t>
            </a:r>
            <a:r>
              <a:rPr lang="en-US" sz="1600" dirty="0"/>
              <a:t>, G. (1996</a:t>
            </a:r>
            <a:r>
              <a:rPr lang="en-US" sz="1600" dirty="0" smtClean="0"/>
              <a:t>).On </a:t>
            </a:r>
            <a:r>
              <a:rPr lang="en-US" sz="1600" dirty="0"/>
              <a:t>narrow </a:t>
            </a:r>
            <a:r>
              <a:rPr lang="en-US" sz="1600" dirty="0" smtClean="0"/>
              <a:t>norms &amp; </a:t>
            </a:r>
            <a:r>
              <a:rPr lang="en-US" sz="1600" dirty="0"/>
              <a:t>vague </a:t>
            </a:r>
            <a:r>
              <a:rPr lang="en-US" sz="1600" dirty="0" err="1" smtClean="0"/>
              <a:t>heuristics:a</a:t>
            </a:r>
            <a:r>
              <a:rPr lang="en-US" sz="1600" dirty="0" smtClean="0"/>
              <a:t> </a:t>
            </a:r>
            <a:r>
              <a:rPr lang="en-US" sz="1600" dirty="0"/>
              <a:t>reply to </a:t>
            </a:r>
            <a:r>
              <a:rPr lang="en-US" sz="1600" dirty="0" err="1"/>
              <a:t>Kahneman</a:t>
            </a:r>
            <a:r>
              <a:rPr lang="en-US" sz="1600" dirty="0"/>
              <a:t> &amp;</a:t>
            </a:r>
            <a:r>
              <a:rPr lang="en-US" sz="1600" dirty="0" smtClean="0"/>
              <a:t> </a:t>
            </a:r>
            <a:r>
              <a:rPr lang="en-US" sz="1600" dirty="0" err="1"/>
              <a:t>Tversky</a:t>
            </a:r>
            <a:r>
              <a:rPr lang="en-US" sz="1600" dirty="0"/>
              <a:t>.</a:t>
            </a:r>
          </a:p>
          <a:p>
            <a:pPr marL="569913" lvl="1" indent="-225425">
              <a:spcBef>
                <a:spcPts val="0"/>
              </a:spcBef>
              <a:spcAft>
                <a:spcPts val="0"/>
              </a:spcAft>
              <a:buFont typeface="Wingdings" panose="05000000000000000000" pitchFamily="2" charset="2"/>
              <a:buChar char="Ø"/>
              <a:defRPr/>
            </a:pPr>
            <a:r>
              <a:rPr lang="en-US" sz="1600" dirty="0" err="1" smtClean="0"/>
              <a:t>Gigerenzer</a:t>
            </a:r>
            <a:r>
              <a:rPr lang="en-US" sz="1600" dirty="0"/>
              <a:t>, G., </a:t>
            </a:r>
            <a:r>
              <a:rPr lang="en-US" sz="1600" dirty="0" err="1"/>
              <a:t>Hertwig</a:t>
            </a:r>
            <a:r>
              <a:rPr lang="en-US" sz="1600" dirty="0"/>
              <a:t>, R., Van Den </a:t>
            </a:r>
            <a:r>
              <a:rPr lang="en-US" sz="1600" dirty="0" err="1"/>
              <a:t>Broek</a:t>
            </a:r>
            <a:r>
              <a:rPr lang="en-US" sz="1600" dirty="0"/>
              <a:t>, E., </a:t>
            </a:r>
            <a:r>
              <a:rPr lang="en-US" sz="1600" dirty="0" err="1"/>
              <a:t>Fasolo</a:t>
            </a:r>
            <a:r>
              <a:rPr lang="en-US" sz="1600" dirty="0"/>
              <a:t>, B., &amp; </a:t>
            </a:r>
            <a:r>
              <a:rPr lang="en-US" sz="1600" dirty="0" err="1"/>
              <a:t>Katsikopoulos</a:t>
            </a:r>
            <a:r>
              <a:rPr lang="en-US" sz="1600" dirty="0"/>
              <a:t>, K. V. (2005). “A 30% chance of rain tomorrow”: How does the public understand probabilistic weather forecasts?. Risk analysis, 25(3), 623-629.</a:t>
            </a:r>
          </a:p>
          <a:p>
            <a:pPr marL="569913" lvl="1" indent="-225425">
              <a:spcBef>
                <a:spcPts val="0"/>
              </a:spcBef>
              <a:spcAft>
                <a:spcPts val="0"/>
              </a:spcAft>
              <a:buFont typeface="Wingdings" panose="05000000000000000000" pitchFamily="2" charset="2"/>
              <a:buChar char="Ø"/>
              <a:defRPr/>
            </a:pPr>
            <a:r>
              <a:rPr lang="en-US" sz="1600" dirty="0" err="1"/>
              <a:t>Gigerenzer</a:t>
            </a:r>
            <a:r>
              <a:rPr lang="en-US" sz="1600" dirty="0"/>
              <a:t>, G. (2002). </a:t>
            </a:r>
            <a:r>
              <a:rPr lang="en-US" sz="1600" dirty="0" err="1"/>
              <a:t>Wie</a:t>
            </a:r>
            <a:r>
              <a:rPr lang="en-US" sz="1600" dirty="0"/>
              <a:t> </a:t>
            </a:r>
            <a:r>
              <a:rPr lang="en-US" sz="1600" dirty="0" err="1"/>
              <a:t>kommuniziert</a:t>
            </a:r>
            <a:r>
              <a:rPr lang="en-US" sz="1600" dirty="0"/>
              <a:t> man </a:t>
            </a:r>
            <a:r>
              <a:rPr lang="en-US" sz="1600" dirty="0" err="1"/>
              <a:t>Risiken</a:t>
            </a:r>
            <a:r>
              <a:rPr lang="en-US" sz="1600" dirty="0"/>
              <a:t>? [How to communicate risks]. </a:t>
            </a:r>
            <a:r>
              <a:rPr lang="en-US" sz="1600" dirty="0" err="1"/>
              <a:t>Fortschritt</a:t>
            </a:r>
            <a:r>
              <a:rPr lang="en-US" sz="1600" dirty="0"/>
              <a:t> und </a:t>
            </a:r>
            <a:r>
              <a:rPr lang="en-US" sz="1600" dirty="0" err="1"/>
              <a:t>Fortbildung</a:t>
            </a:r>
            <a:r>
              <a:rPr lang="en-US" sz="1600" dirty="0"/>
              <a:t> in der </a:t>
            </a:r>
            <a:r>
              <a:rPr lang="en-US" sz="1600" dirty="0" err="1"/>
              <a:t>Medizin</a:t>
            </a:r>
            <a:r>
              <a:rPr lang="en-US" sz="1600" dirty="0"/>
              <a:t>, 26, 13-22.</a:t>
            </a:r>
          </a:p>
          <a:p>
            <a:pPr marL="569913" lvl="1" indent="-225425">
              <a:spcBef>
                <a:spcPts val="0"/>
              </a:spcBef>
              <a:spcAft>
                <a:spcPts val="0"/>
              </a:spcAft>
              <a:buFont typeface="Wingdings" panose="05000000000000000000" pitchFamily="2" charset="2"/>
              <a:buChar char="Ø"/>
              <a:defRPr/>
            </a:pPr>
            <a:r>
              <a:rPr lang="en-US" sz="1600" dirty="0" err="1"/>
              <a:t>Gilovich</a:t>
            </a:r>
            <a:r>
              <a:rPr lang="en-US" sz="1600" dirty="0"/>
              <a:t>, T., Griffin, D., &amp; </a:t>
            </a:r>
            <a:r>
              <a:rPr lang="en-US" sz="1600" dirty="0" err="1"/>
              <a:t>Kahneman</a:t>
            </a:r>
            <a:r>
              <a:rPr lang="en-US" sz="1600" dirty="0"/>
              <a:t>, D. (Eds.). (2002). Heuristics and biases: The psychology of intuitive judgment. Cambridge University Press.</a:t>
            </a:r>
          </a:p>
          <a:p>
            <a:pPr marL="569913" lvl="1" indent="-225425">
              <a:spcBef>
                <a:spcPts val="0"/>
              </a:spcBef>
              <a:spcAft>
                <a:spcPts val="0"/>
              </a:spcAft>
              <a:buFont typeface="Wingdings" panose="05000000000000000000" pitchFamily="2" charset="2"/>
              <a:buChar char="Ø"/>
              <a:defRPr/>
            </a:pPr>
            <a:r>
              <a:rPr lang="en-US" sz="1600" dirty="0" smtClean="0"/>
              <a:t>Harrower</a:t>
            </a:r>
            <a:r>
              <a:rPr lang="en-US" sz="1600" dirty="0"/>
              <a:t>, M., &amp; Brewer, C. A. (2003). </a:t>
            </a:r>
            <a:r>
              <a:rPr lang="en-US" sz="1600" dirty="0" err="1"/>
              <a:t>ColorBrewer</a:t>
            </a:r>
            <a:r>
              <a:rPr lang="en-US" sz="1600" dirty="0"/>
              <a:t>. org: an online tool for selecting </a:t>
            </a:r>
            <a:r>
              <a:rPr lang="en-US" sz="1600" dirty="0" err="1"/>
              <a:t>colour</a:t>
            </a:r>
            <a:r>
              <a:rPr lang="en-US" sz="1600" dirty="0"/>
              <a:t> schemes for maps. Cartographic Journal, The, 40(1), 27-37.</a:t>
            </a:r>
          </a:p>
          <a:p>
            <a:pPr marL="569913" lvl="1" indent="-225425">
              <a:spcBef>
                <a:spcPts val="0"/>
              </a:spcBef>
              <a:spcAft>
                <a:spcPts val="0"/>
              </a:spcAft>
              <a:buFont typeface="Wingdings" panose="05000000000000000000" pitchFamily="2" charset="2"/>
              <a:buChar char="Ø"/>
              <a:defRPr/>
            </a:pPr>
            <a:r>
              <a:rPr lang="en-US" sz="1600" dirty="0" smtClean="0"/>
              <a:t>Hart, S. G., &amp; </a:t>
            </a:r>
            <a:r>
              <a:rPr lang="en-US" sz="1600" dirty="0" err="1" smtClean="0"/>
              <a:t>Staveland</a:t>
            </a:r>
            <a:r>
              <a:rPr lang="en-US" sz="1600" dirty="0" smtClean="0"/>
              <a:t>, L. E. (1988). Development of NASA-TLX (Task Load Index): Results of empirical and theoretical research. Human mental workload, 1(3), 139-183.</a:t>
            </a:r>
          </a:p>
          <a:p>
            <a:pPr marL="569913" lvl="1" indent="-225425">
              <a:spcBef>
                <a:spcPts val="0"/>
              </a:spcBef>
              <a:spcAft>
                <a:spcPts val="0"/>
              </a:spcAft>
              <a:buFont typeface="Wingdings" panose="05000000000000000000" pitchFamily="2" charset="2"/>
              <a:buChar char="Ø"/>
              <a:defRPr/>
            </a:pPr>
            <a:r>
              <a:rPr lang="en-US" sz="1600" dirty="0" err="1" smtClean="0"/>
              <a:t>Hertwig</a:t>
            </a:r>
            <a:r>
              <a:rPr lang="en-US" sz="1600" dirty="0" smtClean="0"/>
              <a:t>, R., &amp; </a:t>
            </a:r>
            <a:r>
              <a:rPr lang="en-US" sz="1600" dirty="0" err="1" smtClean="0"/>
              <a:t>Gigerenzer</a:t>
            </a:r>
            <a:r>
              <a:rPr lang="en-US" sz="1600" dirty="0" smtClean="0"/>
              <a:t>, G. (1999). The conjunction </a:t>
            </a:r>
            <a:r>
              <a:rPr lang="en-US" sz="1600" dirty="0" err="1" smtClean="0"/>
              <a:t>fallacy'revisited</a:t>
            </a:r>
            <a:r>
              <a:rPr lang="en-US" sz="1600" dirty="0" smtClean="0"/>
              <a:t>: How intelligent inferences look like reasoning errors. Journal of Behavioral Decision Making, 12, 275-306.</a:t>
            </a:r>
          </a:p>
          <a:p>
            <a:pPr marL="569913" lvl="1" indent="-225425">
              <a:spcBef>
                <a:spcPts val="0"/>
              </a:spcBef>
              <a:spcAft>
                <a:spcPts val="0"/>
              </a:spcAft>
              <a:buFont typeface="Wingdings" panose="05000000000000000000" pitchFamily="2" charset="2"/>
              <a:buChar char="Ø"/>
              <a:defRPr/>
            </a:pPr>
            <a:r>
              <a:rPr lang="en-US" sz="1600" dirty="0"/>
              <a:t>Joslyn, S., &amp; </a:t>
            </a:r>
            <a:r>
              <a:rPr lang="en-US" sz="1600" dirty="0" err="1"/>
              <a:t>Savelli</a:t>
            </a:r>
            <a:r>
              <a:rPr lang="en-US" sz="1600" dirty="0"/>
              <a:t>, S. (2010). Communicating forecast uncertainty: Public perception of weather forecast uncertainty. Meteorological Applications, 17(2), 180-195.</a:t>
            </a:r>
          </a:p>
          <a:p>
            <a:pPr marL="569913" lvl="1" indent="-225425">
              <a:spcBef>
                <a:spcPts val="0"/>
              </a:spcBef>
              <a:spcAft>
                <a:spcPts val="0"/>
              </a:spcAft>
              <a:buFont typeface="Wingdings" panose="05000000000000000000" pitchFamily="2" charset="2"/>
              <a:buChar char="Ø"/>
              <a:defRPr/>
            </a:pPr>
            <a:r>
              <a:rPr lang="en-US" sz="1600" dirty="0"/>
              <a:t>Joslyn, S. L., &amp; Nichols, R. M. (2009). Probability or frequency? Expressing forecast uncertainty in public weather forecasts. Meteorological Applications,16(3), </a:t>
            </a:r>
            <a:r>
              <a:rPr lang="en-US" sz="1600" dirty="0" smtClean="0"/>
              <a:t>309-314</a:t>
            </a:r>
            <a:endParaRPr lang="en-US" sz="1600" dirty="0"/>
          </a:p>
        </p:txBody>
      </p:sp>
      <p:sp>
        <p:nvSpPr>
          <p:cNvPr id="5" name="Slide Number Placeholder 4"/>
          <p:cNvSpPr>
            <a:spLocks noGrp="1"/>
          </p:cNvSpPr>
          <p:nvPr>
            <p:ph type="sldNum" sz="quarter" idx="11"/>
          </p:nvPr>
        </p:nvSpPr>
        <p:spPr/>
        <p:txBody>
          <a:bodyPr/>
          <a:lstStyle/>
          <a:p>
            <a:fld id="{C9D01A86-1220-4E3B-A76F-2CAE376CD0EF}"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WTIC Literature Reviewed (cont’d)</a:t>
            </a:r>
            <a:endParaRPr lang="en-US" dirty="0"/>
          </a:p>
        </p:txBody>
      </p:sp>
      <p:sp>
        <p:nvSpPr>
          <p:cNvPr id="3" name="Content Placeholder 2"/>
          <p:cNvSpPr>
            <a:spLocks noGrp="1"/>
          </p:cNvSpPr>
          <p:nvPr>
            <p:ph idx="1"/>
          </p:nvPr>
        </p:nvSpPr>
        <p:spPr/>
        <p:txBody>
          <a:bodyPr/>
          <a:lstStyle/>
          <a:p>
            <a:pPr marL="569913" lvl="1" indent="-225425">
              <a:spcBef>
                <a:spcPts val="0"/>
              </a:spcBef>
              <a:spcAft>
                <a:spcPts val="0"/>
              </a:spcAft>
              <a:buFont typeface="Wingdings" panose="05000000000000000000" pitchFamily="2" charset="2"/>
              <a:buChar char="Ø"/>
              <a:defRPr/>
            </a:pPr>
            <a:r>
              <a:rPr lang="en-US" sz="1600" dirty="0"/>
              <a:t>Joslyn, S., </a:t>
            </a:r>
            <a:r>
              <a:rPr lang="en-US" sz="1600" dirty="0" err="1"/>
              <a:t>Savelli</a:t>
            </a:r>
            <a:r>
              <a:rPr lang="en-US" sz="1600" dirty="0"/>
              <a:t>, S., &amp; </a:t>
            </a:r>
            <a:r>
              <a:rPr lang="en-US" sz="1600" dirty="0" err="1"/>
              <a:t>Nadav</a:t>
            </a:r>
            <a:r>
              <a:rPr lang="en-US" sz="1600" dirty="0"/>
              <a:t>-Greenberg, L. (2011). Reducing probabilistic weather forecasts to the worst-case scenario: Anchoring effects. Journal of Experimental Psychology: Applied; Journal of Experimental Psychology: Applied, 17(4), 342.</a:t>
            </a:r>
          </a:p>
          <a:p>
            <a:pPr marL="569913" lvl="1" indent="-225425">
              <a:spcBef>
                <a:spcPts val="0"/>
              </a:spcBef>
              <a:spcAft>
                <a:spcPts val="0"/>
              </a:spcAft>
              <a:buFont typeface="Wingdings" panose="05000000000000000000" pitchFamily="2" charset="2"/>
              <a:buChar char="Ø"/>
              <a:defRPr/>
            </a:pPr>
            <a:r>
              <a:rPr lang="en-US" sz="1600" dirty="0" smtClean="0"/>
              <a:t>Joslyn</a:t>
            </a:r>
            <a:r>
              <a:rPr lang="en-US" sz="1600" dirty="0"/>
              <a:t>, S., </a:t>
            </a:r>
            <a:r>
              <a:rPr lang="en-US" sz="1600" dirty="0" err="1"/>
              <a:t>Savelli</a:t>
            </a:r>
            <a:r>
              <a:rPr lang="en-US" sz="1600" dirty="0"/>
              <a:t>, S., &amp; </a:t>
            </a:r>
            <a:r>
              <a:rPr lang="en-US" sz="1600" dirty="0" err="1"/>
              <a:t>Nadav</a:t>
            </a:r>
            <a:r>
              <a:rPr lang="en-US" sz="1600" dirty="0"/>
              <a:t>-Greenberg, L. (2011). Reducing probabilistic weather forecasts to the worst-case scenario: Anchoring effects. Journal of Experimental Psychology: </a:t>
            </a:r>
            <a:r>
              <a:rPr lang="en-US" sz="1600" dirty="0" smtClean="0"/>
              <a:t>17(4</a:t>
            </a:r>
            <a:r>
              <a:rPr lang="en-US" sz="1600" dirty="0"/>
              <a:t>), 342.</a:t>
            </a:r>
          </a:p>
          <a:p>
            <a:pPr marL="569913" lvl="1" indent="-225425">
              <a:spcBef>
                <a:spcPts val="0"/>
              </a:spcBef>
              <a:spcAft>
                <a:spcPts val="0"/>
              </a:spcAft>
              <a:buFont typeface="Wingdings" panose="05000000000000000000" pitchFamily="2" charset="2"/>
              <a:buChar char="Ø"/>
              <a:defRPr/>
            </a:pPr>
            <a:r>
              <a:rPr lang="en-US" sz="1600" dirty="0" smtClean="0"/>
              <a:t>Landis</a:t>
            </a:r>
            <a:r>
              <a:rPr lang="en-US" sz="1600" dirty="0"/>
              <a:t>, J.R..&amp; Koch, G.G. (1977). The measurement of observer agreement for categorical data. Biometrics, 33(1), 159–174. </a:t>
            </a:r>
          </a:p>
          <a:p>
            <a:pPr marL="569913" lvl="1" indent="-225425">
              <a:spcBef>
                <a:spcPts val="0"/>
              </a:spcBef>
              <a:spcAft>
                <a:spcPts val="0"/>
              </a:spcAft>
              <a:buFont typeface="Wingdings" panose="05000000000000000000" pitchFamily="2" charset="2"/>
              <a:buChar char="Ø"/>
              <a:defRPr/>
            </a:pPr>
            <a:r>
              <a:rPr lang="en-US" sz="1600" dirty="0" err="1"/>
              <a:t>Lejuez</a:t>
            </a:r>
            <a:r>
              <a:rPr lang="en-US" sz="1600" dirty="0"/>
              <a:t>, C. W., </a:t>
            </a:r>
            <a:r>
              <a:rPr lang="en-US" sz="1600" dirty="0" err="1"/>
              <a:t>Aklin</a:t>
            </a:r>
            <a:r>
              <a:rPr lang="en-US" sz="1600" dirty="0"/>
              <a:t>, W. M., </a:t>
            </a:r>
            <a:r>
              <a:rPr lang="en-US" sz="1600" dirty="0" err="1"/>
              <a:t>Zvolensky</a:t>
            </a:r>
            <a:r>
              <a:rPr lang="en-US" sz="1600" dirty="0"/>
              <a:t>, M. J., &amp; </a:t>
            </a:r>
            <a:r>
              <a:rPr lang="en-US" sz="1600" dirty="0" err="1"/>
              <a:t>Pedulla</a:t>
            </a:r>
            <a:r>
              <a:rPr lang="en-US" sz="1600" dirty="0"/>
              <a:t>, C. M. (2003). Evaluation of the Balloon Analogue Risk Task (BART) as a predictor of adolescent real-world risk-taking </a:t>
            </a:r>
            <a:r>
              <a:rPr lang="en-US" sz="1600" dirty="0" err="1"/>
              <a:t>behaviours</a:t>
            </a:r>
            <a:r>
              <a:rPr lang="en-US" sz="1600" dirty="0"/>
              <a:t>. Journal of adolescence, 26(4), 475-479</a:t>
            </a:r>
            <a:r>
              <a:rPr lang="en-US" sz="1600" dirty="0" smtClean="0"/>
              <a:t>.</a:t>
            </a:r>
            <a:endParaRPr lang="en-US" sz="1600" dirty="0"/>
          </a:p>
          <a:p>
            <a:pPr marL="569913" lvl="1" indent="-225425">
              <a:spcBef>
                <a:spcPts val="0"/>
              </a:spcBef>
              <a:spcAft>
                <a:spcPts val="0"/>
              </a:spcAft>
              <a:buFont typeface="Wingdings" panose="05000000000000000000" pitchFamily="2" charset="2"/>
              <a:buChar char="Ø"/>
              <a:defRPr/>
            </a:pPr>
            <a:r>
              <a:rPr lang="en-US" sz="1600" dirty="0" err="1"/>
              <a:t>Lejuez</a:t>
            </a:r>
            <a:r>
              <a:rPr lang="en-US" sz="1600" dirty="0"/>
              <a:t>, C. W., Read, J. P., </a:t>
            </a:r>
            <a:r>
              <a:rPr lang="en-US" sz="1600" dirty="0" err="1"/>
              <a:t>Kahler</a:t>
            </a:r>
            <a:r>
              <a:rPr lang="en-US" sz="1600" dirty="0"/>
              <a:t>, C. W., Richards, J. B., Ramsey, S. E., Stuart, G. L., ... &amp; Brown, R. A. (2002). Evaluation of a behavioral measure of risk taking: the Balloon Analogue Risk Task (BART). Journal of Experimental Psychology: Applied, 8(2), 75.</a:t>
            </a:r>
          </a:p>
          <a:p>
            <a:pPr marL="569913" lvl="1" indent="-225425">
              <a:spcBef>
                <a:spcPts val="0"/>
              </a:spcBef>
              <a:spcAft>
                <a:spcPts val="0"/>
              </a:spcAft>
              <a:buFont typeface="Wingdings" panose="05000000000000000000" pitchFamily="2" charset="2"/>
              <a:buChar char="Ø"/>
              <a:defRPr/>
            </a:pPr>
            <a:r>
              <a:rPr lang="en-US" sz="1600" dirty="0" err="1"/>
              <a:t>Nadav</a:t>
            </a:r>
            <a:r>
              <a:rPr lang="en-US" sz="1600" dirty="0"/>
              <a:t>-Greenberg, L., &amp; Joslyn, S. L. (2009). Uncertainty forecasts improve decision making among </a:t>
            </a:r>
            <a:r>
              <a:rPr lang="en-US" sz="1600" dirty="0" err="1"/>
              <a:t>nonexperts</a:t>
            </a:r>
            <a:r>
              <a:rPr lang="en-US" sz="1600" dirty="0"/>
              <a:t>. Journal of Cognitive Engineering and Decision Making, 3(3), 209-227.</a:t>
            </a:r>
          </a:p>
          <a:p>
            <a:pPr marL="569913" lvl="1" indent="-225425">
              <a:spcBef>
                <a:spcPts val="0"/>
              </a:spcBef>
              <a:spcAft>
                <a:spcPts val="0"/>
              </a:spcAft>
              <a:buFont typeface="Wingdings" panose="05000000000000000000" pitchFamily="2" charset="2"/>
              <a:buChar char="Ø"/>
              <a:defRPr/>
            </a:pPr>
            <a:r>
              <a:rPr lang="en-US" sz="1600" dirty="0" smtClean="0"/>
              <a:t>National Transportation Safety Board, “Annual Review of Aircraft Accident Data, Annual Review of U.S. General Aviation Accident Data 2005”, 26 May 2009.</a:t>
            </a:r>
          </a:p>
          <a:p>
            <a:pPr marL="569913" lvl="1" indent="-225425">
              <a:spcBef>
                <a:spcPts val="0"/>
              </a:spcBef>
              <a:spcAft>
                <a:spcPts val="0"/>
              </a:spcAft>
              <a:buFont typeface="Wingdings" panose="05000000000000000000" pitchFamily="2" charset="2"/>
              <a:buChar char="Ø"/>
              <a:defRPr/>
            </a:pPr>
            <a:r>
              <a:rPr lang="en-US" sz="1600" dirty="0"/>
              <a:t>National Transportation Safety Board, “Annual Review of Aircraft Accident Data, U.S. General Aviation, Calendar Year 2003”, 29 November 2006.</a:t>
            </a:r>
          </a:p>
          <a:p>
            <a:pPr marL="569913" lvl="1" indent="-225425">
              <a:spcBef>
                <a:spcPts val="0"/>
              </a:spcBef>
              <a:spcAft>
                <a:spcPts val="0"/>
              </a:spcAft>
              <a:buFont typeface="Wingdings" panose="05000000000000000000" pitchFamily="2" charset="2"/>
              <a:buChar char="Ø"/>
              <a:defRPr/>
            </a:pPr>
            <a:endParaRPr lang="en-US" sz="1600" dirty="0" smtClean="0"/>
          </a:p>
        </p:txBody>
      </p:sp>
      <p:sp>
        <p:nvSpPr>
          <p:cNvPr id="5" name="Slide Number Placeholder 4"/>
          <p:cNvSpPr>
            <a:spLocks noGrp="1"/>
          </p:cNvSpPr>
          <p:nvPr>
            <p:ph type="sldNum" sz="quarter" idx="11"/>
          </p:nvPr>
        </p:nvSpPr>
        <p:spPr/>
        <p:txBody>
          <a:bodyPr/>
          <a:lstStyle/>
          <a:p>
            <a:fld id="{C9D01A86-1220-4E3B-A76F-2CAE376CD0EF}"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WTIC Literature Reviewed (cont’d)</a:t>
            </a:r>
          </a:p>
        </p:txBody>
      </p:sp>
      <p:sp>
        <p:nvSpPr>
          <p:cNvPr id="3" name="Content Placeholder 2"/>
          <p:cNvSpPr>
            <a:spLocks noGrp="1"/>
          </p:cNvSpPr>
          <p:nvPr>
            <p:ph idx="1"/>
          </p:nvPr>
        </p:nvSpPr>
        <p:spPr>
          <a:xfrm>
            <a:off x="533400" y="838200"/>
            <a:ext cx="8229600" cy="4872038"/>
          </a:xfrm>
        </p:spPr>
        <p:txBody>
          <a:bodyPr/>
          <a:lstStyle/>
          <a:p>
            <a:pPr marL="344488" lvl="1" indent="0">
              <a:spcBef>
                <a:spcPts val="0"/>
              </a:spcBef>
              <a:spcAft>
                <a:spcPts val="0"/>
              </a:spcAft>
              <a:buNone/>
              <a:defRPr/>
            </a:pPr>
            <a:endParaRPr lang="en-US" sz="1600" dirty="0"/>
          </a:p>
          <a:p>
            <a:pPr marL="569913" lvl="1" indent="-225425">
              <a:spcBef>
                <a:spcPts val="0"/>
              </a:spcBef>
              <a:spcAft>
                <a:spcPts val="0"/>
              </a:spcAft>
              <a:buFont typeface="Wingdings" panose="05000000000000000000" pitchFamily="2" charset="2"/>
              <a:buChar char="Ø"/>
              <a:defRPr/>
            </a:pPr>
            <a:r>
              <a:rPr lang="en-US" sz="1600" dirty="0"/>
              <a:t>National Transportation Safety Board, “Annual Review of Aircraft Accident Data, U.S. General Aviation, Calendar Year 2004”, 28 May 2008.</a:t>
            </a:r>
          </a:p>
          <a:p>
            <a:pPr marL="569913" lvl="1" indent="-225425">
              <a:spcBef>
                <a:spcPts val="0"/>
              </a:spcBef>
              <a:spcAft>
                <a:spcPts val="0"/>
              </a:spcAft>
              <a:buFont typeface="Wingdings" panose="05000000000000000000" pitchFamily="2" charset="2"/>
              <a:buChar char="Ø"/>
              <a:defRPr/>
            </a:pPr>
            <a:r>
              <a:rPr lang="en-US" sz="1600" dirty="0"/>
              <a:t>Raven, J. C., Raven, J., &amp; Court, J. H. (1998). A manual for Raven’s Progressive Matrices and Vocabulary Scales. London: H. K. Lewis.</a:t>
            </a:r>
          </a:p>
          <a:p>
            <a:pPr marL="569913" lvl="1" indent="-225425">
              <a:spcBef>
                <a:spcPts val="0"/>
              </a:spcBef>
              <a:spcAft>
                <a:spcPts val="0"/>
              </a:spcAft>
              <a:buFont typeface="Wingdings" panose="05000000000000000000" pitchFamily="2" charset="2"/>
              <a:buChar char="Ø"/>
              <a:defRPr/>
            </a:pPr>
            <a:r>
              <a:rPr lang="en-US" sz="1600" dirty="0"/>
              <a:t>Raven, J. (1977). Toward a conceptual framework for thinking about human resources: Their assessment, development and consequences. Personnel Review, 6, 21-29.</a:t>
            </a:r>
          </a:p>
          <a:p>
            <a:pPr marL="569913" lvl="1" indent="-225425">
              <a:spcBef>
                <a:spcPts val="0"/>
              </a:spcBef>
              <a:spcAft>
                <a:spcPts val="0"/>
              </a:spcAft>
              <a:buFont typeface="Wingdings" panose="05000000000000000000" pitchFamily="2" charset="2"/>
              <a:buChar char="Ø"/>
              <a:defRPr/>
            </a:pPr>
            <a:r>
              <a:rPr lang="en-US" sz="1600" dirty="0" err="1" smtClean="0"/>
              <a:t>Rogowitz</a:t>
            </a:r>
            <a:r>
              <a:rPr lang="en-US" sz="1600" dirty="0"/>
              <a:t>, B. E., </a:t>
            </a:r>
            <a:r>
              <a:rPr lang="en-US" sz="1600" dirty="0" err="1"/>
              <a:t>Treinish</a:t>
            </a:r>
            <a:r>
              <a:rPr lang="en-US" sz="1600" dirty="0"/>
              <a:t>, L. A., &amp; Bryson, S. (1996). How not to lie with visualization. Computers in Physics, 10(3), 268-273.</a:t>
            </a:r>
          </a:p>
          <a:p>
            <a:pPr marL="569913" lvl="1" indent="-225425">
              <a:spcBef>
                <a:spcPts val="0"/>
              </a:spcBef>
              <a:spcAft>
                <a:spcPts val="0"/>
              </a:spcAft>
              <a:buFont typeface="Wingdings" panose="05000000000000000000" pitchFamily="2" charset="2"/>
              <a:buChar char="Ø"/>
              <a:defRPr/>
            </a:pPr>
            <a:r>
              <a:rPr lang="en-US" sz="1600" dirty="0" err="1"/>
              <a:t>Rogowitz</a:t>
            </a:r>
            <a:r>
              <a:rPr lang="en-US" sz="1600" dirty="0"/>
              <a:t>, B. E., &amp; </a:t>
            </a:r>
            <a:r>
              <a:rPr lang="en-US" sz="1600" dirty="0" err="1"/>
              <a:t>Treinish</a:t>
            </a:r>
            <a:r>
              <a:rPr lang="en-US" sz="1600" dirty="0"/>
              <a:t>, L. A. (1993, October). An architecture for rule-based visualization. </a:t>
            </a:r>
            <a:r>
              <a:rPr lang="en-US" sz="1600" dirty="0" smtClean="0"/>
              <a:t>Visualization'93</a:t>
            </a:r>
            <a:r>
              <a:rPr lang="en-US" sz="1600" dirty="0"/>
              <a:t>, </a:t>
            </a:r>
            <a:r>
              <a:rPr lang="en-US" sz="1600" dirty="0" smtClean="0"/>
              <a:t>Proceedings, </a:t>
            </a:r>
            <a:r>
              <a:rPr lang="en-US" sz="1600" dirty="0"/>
              <a:t>IEEE </a:t>
            </a:r>
            <a:r>
              <a:rPr lang="en-US" sz="1600" dirty="0" smtClean="0"/>
              <a:t>Conference(pp</a:t>
            </a:r>
            <a:r>
              <a:rPr lang="en-US" sz="1600" dirty="0"/>
              <a:t>. 236-243</a:t>
            </a:r>
            <a:r>
              <a:rPr lang="en-US" sz="1600" dirty="0" smtClean="0"/>
              <a:t>).</a:t>
            </a:r>
            <a:endParaRPr lang="en-US" sz="1600" dirty="0"/>
          </a:p>
          <a:p>
            <a:pPr marL="569913" lvl="1" indent="-225425">
              <a:spcBef>
                <a:spcPts val="0"/>
              </a:spcBef>
              <a:spcAft>
                <a:spcPts val="0"/>
              </a:spcAft>
              <a:buFont typeface="Wingdings" panose="05000000000000000000" pitchFamily="2" charset="2"/>
              <a:buChar char="Ø"/>
              <a:defRPr/>
            </a:pPr>
            <a:r>
              <a:rPr lang="en-US" sz="1600" dirty="0" err="1"/>
              <a:t>Tversky</a:t>
            </a:r>
            <a:r>
              <a:rPr lang="en-US" sz="1600" dirty="0"/>
              <a:t>, A., &amp; </a:t>
            </a:r>
            <a:r>
              <a:rPr lang="en-US" sz="1600" dirty="0" err="1"/>
              <a:t>Kahneman</a:t>
            </a:r>
            <a:r>
              <a:rPr lang="en-US" sz="1600" dirty="0"/>
              <a:t>, D. (1974). Judgment under uncertainty: Heuristics and biases. science, 185(4157), 1124-1131.</a:t>
            </a:r>
          </a:p>
          <a:p>
            <a:pPr marL="569913" lvl="1" indent="-225425">
              <a:spcBef>
                <a:spcPts val="0"/>
              </a:spcBef>
              <a:spcAft>
                <a:spcPts val="0"/>
              </a:spcAft>
              <a:buFont typeface="Wingdings" panose="05000000000000000000" pitchFamily="2" charset="2"/>
              <a:buChar char="Ø"/>
              <a:defRPr/>
            </a:pPr>
            <a:r>
              <a:rPr lang="en-US" sz="1600" dirty="0" err="1" smtClean="0"/>
              <a:t>Tversky</a:t>
            </a:r>
            <a:r>
              <a:rPr lang="en-US" sz="1600" dirty="0"/>
              <a:t>, A., &amp; </a:t>
            </a:r>
            <a:r>
              <a:rPr lang="en-US" sz="1600" dirty="0" err="1"/>
              <a:t>Kahneman</a:t>
            </a:r>
            <a:r>
              <a:rPr lang="en-US" sz="1600" dirty="0"/>
              <a:t>, D. (1983). Extensional versus intuitive reasoning: The conjunction fallacy in probability judgment. Psychological review, 90(4), 293.</a:t>
            </a:r>
          </a:p>
          <a:p>
            <a:pPr marL="569913" lvl="1" indent="-225425">
              <a:spcBef>
                <a:spcPts val="0"/>
              </a:spcBef>
              <a:spcAft>
                <a:spcPts val="0"/>
              </a:spcAft>
              <a:buFont typeface="Wingdings" panose="05000000000000000000" pitchFamily="2" charset="2"/>
              <a:buChar char="Ø"/>
              <a:defRPr/>
            </a:pPr>
            <a:r>
              <a:rPr lang="en-US" sz="1600" dirty="0" err="1"/>
              <a:t>Wallsten</a:t>
            </a:r>
            <a:r>
              <a:rPr lang="en-US" sz="1600" dirty="0"/>
              <a:t>, T. S., &amp; </a:t>
            </a:r>
            <a:r>
              <a:rPr lang="en-US" sz="1600" dirty="0" err="1"/>
              <a:t>Budescu</a:t>
            </a:r>
            <a:r>
              <a:rPr lang="en-US" sz="1600" dirty="0"/>
              <a:t>, D. V. (1995</a:t>
            </a:r>
            <a:r>
              <a:rPr lang="en-US" sz="1600" dirty="0" smtClean="0"/>
              <a:t>).A </a:t>
            </a:r>
            <a:r>
              <a:rPr lang="en-US" sz="1600" dirty="0"/>
              <a:t>review of human linguistic probability processing: General principles and empirical evidence. Knowledge Engineering Review, 10(1), 43-62.</a:t>
            </a:r>
          </a:p>
          <a:p>
            <a:pPr marL="569913" lvl="1" indent="-225425">
              <a:spcBef>
                <a:spcPts val="0"/>
              </a:spcBef>
              <a:spcAft>
                <a:spcPts val="0"/>
              </a:spcAft>
              <a:buFont typeface="Wingdings" panose="05000000000000000000" pitchFamily="2" charset="2"/>
              <a:buChar char="Ø"/>
              <a:defRPr/>
            </a:pPr>
            <a:r>
              <a:rPr lang="en-US" sz="1600" dirty="0"/>
              <a:t>White, T. L., </a:t>
            </a:r>
            <a:r>
              <a:rPr lang="en-US" sz="1600" dirty="0" err="1"/>
              <a:t>Lejuez</a:t>
            </a:r>
            <a:r>
              <a:rPr lang="en-US" sz="1600" dirty="0"/>
              <a:t>, C. W., &amp; de Wit, H. (2008). Test-retest characteristics of the Balloon Analogue Risk Task (BART). Experimental and clinical psychopharmacology, 16(6), 565.</a:t>
            </a:r>
          </a:p>
          <a:p>
            <a:pPr marL="569913" lvl="1" indent="-225425">
              <a:spcBef>
                <a:spcPts val="0"/>
              </a:spcBef>
              <a:spcAft>
                <a:spcPts val="0"/>
              </a:spcAft>
              <a:buFont typeface="Wingdings" panose="05000000000000000000" pitchFamily="2" charset="2"/>
              <a:buChar char="Ø"/>
              <a:defRPr/>
            </a:pPr>
            <a:r>
              <a:rPr lang="en-US" sz="1600" dirty="0" err="1"/>
              <a:t>Yuchnovicz</a:t>
            </a:r>
            <a:r>
              <a:rPr lang="en-US" sz="1600" dirty="0"/>
              <a:t>, D. E., </a:t>
            </a:r>
            <a:r>
              <a:rPr lang="en-US" sz="1600" dirty="0" err="1"/>
              <a:t>Novacek</a:t>
            </a:r>
            <a:r>
              <a:rPr lang="en-US" sz="1600" dirty="0"/>
              <a:t>, P. F., Burgess, M. A., Heck, M. L., Stokes, A. F. (2001). Use of a Data-Linked Weather Information Display and Effects on Pilot Decision Making in a Piloted Simulation Study. NASA-CR-2001-211047.</a:t>
            </a:r>
          </a:p>
          <a:p>
            <a:pPr marL="569913" lvl="1" indent="-225425">
              <a:spcBef>
                <a:spcPts val="0"/>
              </a:spcBef>
              <a:spcAft>
                <a:spcPts val="0"/>
              </a:spcAft>
              <a:buFont typeface="Wingdings" panose="05000000000000000000" pitchFamily="2" charset="2"/>
              <a:buChar char="Ø"/>
              <a:defRPr/>
            </a:pPr>
            <a:endParaRPr lang="en-US" sz="1600" dirty="0"/>
          </a:p>
        </p:txBody>
      </p:sp>
      <p:sp>
        <p:nvSpPr>
          <p:cNvPr id="4" name="Date Placeholder 3"/>
          <p:cNvSpPr>
            <a:spLocks noGrp="1"/>
          </p:cNvSpPr>
          <p:nvPr>
            <p:ph type="dt" sz="half" idx="10"/>
          </p:nvPr>
        </p:nvSpPr>
        <p:spPr/>
        <p:txBody>
          <a:bodyPr/>
          <a:lstStyle/>
          <a:p>
            <a:fld id="{1391E3A8-621C-4D06-B9DF-2A24A8382622}" type="datetime1">
              <a:rPr lang="en-US" smtClean="0"/>
              <a:pPr/>
              <a:t>3/13/2015</a:t>
            </a:fld>
            <a:endParaRPr lang="en-US" dirty="0"/>
          </a:p>
        </p:txBody>
      </p:sp>
      <p:sp>
        <p:nvSpPr>
          <p:cNvPr id="5" name="Slide Number Placeholder 4"/>
          <p:cNvSpPr>
            <a:spLocks noGrp="1"/>
          </p:cNvSpPr>
          <p:nvPr>
            <p:ph type="sldNum" sz="quarter" idx="11"/>
          </p:nvPr>
        </p:nvSpPr>
        <p:spPr/>
        <p:txBody>
          <a:bodyPr/>
          <a:lstStyle/>
          <a:p>
            <a:fld id="{C9D01A86-1220-4E3B-A76F-2CAE376CD0EF}" type="slidenum">
              <a:rPr lang="en-US" smtClean="0"/>
              <a:pPr/>
              <a:t>12</a:t>
            </a:fld>
            <a:endParaRPr lang="en-US" dirty="0"/>
          </a:p>
        </p:txBody>
      </p:sp>
    </p:spTree>
    <p:extLst>
      <p:ext uri="{BB962C8B-B14F-4D97-AF65-F5344CB8AC3E}">
        <p14:creationId xmlns:p14="http://schemas.microsoft.com/office/powerpoint/2010/main" val="453952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2014 Spring Open Recommendation</a:t>
            </a:r>
            <a:endParaRPr lang="en-US" dirty="0"/>
          </a:p>
        </p:txBody>
      </p:sp>
      <p:sp>
        <p:nvSpPr>
          <p:cNvPr id="3" name="Content Placeholder 2"/>
          <p:cNvSpPr>
            <a:spLocks noGrp="1"/>
          </p:cNvSpPr>
          <p:nvPr>
            <p:ph idx="1"/>
          </p:nvPr>
        </p:nvSpPr>
        <p:spPr>
          <a:xfrm>
            <a:off x="457200" y="914400"/>
            <a:ext cx="8229600" cy="4872038"/>
          </a:xfrm>
        </p:spPr>
        <p:txBody>
          <a:bodyPr/>
          <a:lstStyle/>
          <a:p>
            <a:r>
              <a:rPr lang="en-US" sz="1800" b="1" dirty="0" smtClean="0"/>
              <a:t>Finding: </a:t>
            </a:r>
            <a:r>
              <a:rPr lang="en-US" sz="1800" dirty="0" smtClean="0"/>
              <a:t>Information about the likelihood of predicted weather events has the potential to lead to better operational decisions by airline operations center personnel, pilots, air traffic controllers, and flow management specialist.  To make use of such information in the design of weather displays and in decision support tools and in the training for their use requires an understanding of how these people deal with probabilistic weather.</a:t>
            </a:r>
          </a:p>
          <a:p>
            <a:r>
              <a:rPr lang="en-US" sz="1800" b="1" dirty="0" smtClean="0"/>
              <a:t>Recommendation (1): </a:t>
            </a:r>
            <a:r>
              <a:rPr lang="en-US" sz="1800" dirty="0" smtClean="0"/>
              <a:t>There is a significant body of knowledge about how people deal with probabilistic information for decision making in situations involving risk.  It is recommended that the Weather program get sufficient understanding, using such information where appropriate to help them design weather forecast displays, decision support tools, and associated training that makes use of probabilistic weather information.  </a:t>
            </a:r>
          </a:p>
          <a:p>
            <a:r>
              <a:rPr lang="en-US" sz="1800" b="1" dirty="0" smtClean="0"/>
              <a:t>FAA Response:  </a:t>
            </a:r>
            <a:r>
              <a:rPr lang="en-US" sz="1800" dirty="0" smtClean="0"/>
              <a:t>The Federal Aviation Administration (FAA) agrees with the Subcommittee to leverage the significant body of knowledge that exists on probabilistic information for decision making in situations involving risk.  The FAA plans to conduct a thorough literature review and looks forward to presenting progress in this area to the Subcommittee this fall.  </a:t>
            </a:r>
            <a:endParaRPr lang="en-US" sz="1800" dirty="0"/>
          </a:p>
        </p:txBody>
      </p:sp>
      <p:sp>
        <p:nvSpPr>
          <p:cNvPr id="5" name="Slide Number Placeholder 4"/>
          <p:cNvSpPr>
            <a:spLocks noGrp="1"/>
          </p:cNvSpPr>
          <p:nvPr>
            <p:ph type="sldNum" sz="quarter" idx="11"/>
          </p:nvPr>
        </p:nvSpPr>
        <p:spPr/>
        <p:txBody>
          <a:bodyPr/>
          <a:lstStyle/>
          <a:p>
            <a:fld id="{C9D01A86-1220-4E3B-A76F-2CAE376CD0EF}"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1"/>
          <p:cNvSpPr>
            <a:spLocks noGrp="1" noChangeArrowheads="1"/>
          </p:cNvSpPr>
          <p:nvPr>
            <p:ph type="title"/>
          </p:nvPr>
        </p:nvSpPr>
        <p:spPr/>
        <p:txBody>
          <a:bodyPr/>
          <a:lstStyle/>
          <a:p>
            <a:pPr algn="ctr"/>
            <a:r>
              <a:rPr lang="en-US" dirty="0" err="1" smtClean="0"/>
              <a:t>Wx</a:t>
            </a:r>
            <a:r>
              <a:rPr lang="en-US" dirty="0" smtClean="0"/>
              <a:t> Program – Weather Uncertainty Study Overview</a:t>
            </a:r>
          </a:p>
        </p:txBody>
      </p:sp>
      <p:sp>
        <p:nvSpPr>
          <p:cNvPr id="4099" name="Rectangle 12"/>
          <p:cNvSpPr>
            <a:spLocks noGrp="1" noChangeArrowheads="1"/>
          </p:cNvSpPr>
          <p:nvPr>
            <p:ph type="body" idx="1"/>
          </p:nvPr>
        </p:nvSpPr>
        <p:spPr>
          <a:xfrm>
            <a:off x="368135" y="1219199"/>
            <a:ext cx="8699665" cy="1951513"/>
          </a:xfrm>
        </p:spPr>
        <p:txBody>
          <a:bodyPr/>
          <a:lstStyle/>
          <a:p>
            <a:pPr>
              <a:spcBef>
                <a:spcPts val="0"/>
              </a:spcBef>
              <a:buFont typeface="Arial" pitchFamily="34" charset="0"/>
              <a:buChar char="●"/>
            </a:pPr>
            <a:r>
              <a:rPr lang="en-US" sz="1800" dirty="0" smtClean="0"/>
              <a:t>Assess NAS user understanding of probabilistic convective weather (CW) forecasts and uncertainty inherent in weather products by NAS users</a:t>
            </a:r>
          </a:p>
          <a:p>
            <a:pPr>
              <a:spcBef>
                <a:spcPts val="0"/>
              </a:spcBef>
              <a:buFont typeface="Arial" pitchFamily="34" charset="0"/>
              <a:buChar char="●"/>
            </a:pPr>
            <a:r>
              <a:rPr lang="en-US" sz="1800" dirty="0" smtClean="0"/>
              <a:t>How </a:t>
            </a:r>
            <a:r>
              <a:rPr lang="en-US" sz="1800" dirty="0"/>
              <a:t>to transition from the current mix of deterministic and probabilistic </a:t>
            </a:r>
            <a:r>
              <a:rPr lang="en-US" sz="1800" dirty="0" smtClean="0"/>
              <a:t>CW products </a:t>
            </a:r>
            <a:r>
              <a:rPr lang="en-US" sz="1800" dirty="0"/>
              <a:t>to all probabilistic CW products </a:t>
            </a:r>
            <a:endParaRPr lang="en-US" sz="1800" dirty="0" smtClean="0"/>
          </a:p>
          <a:p>
            <a:pPr>
              <a:spcBef>
                <a:spcPts val="0"/>
              </a:spcBef>
              <a:buFont typeface="Arial" pitchFamily="34" charset="0"/>
              <a:buChar char="●"/>
            </a:pPr>
            <a:r>
              <a:rPr lang="en-US" sz="1800" dirty="0" smtClean="0"/>
              <a:t>Conducted interviews with various ATM personnel, decision support tool (DST) developers and integrators, airline personnel, and meteorologists</a:t>
            </a:r>
          </a:p>
          <a:p>
            <a:pPr marL="287338" indent="-342900">
              <a:spcBef>
                <a:spcPts val="0"/>
              </a:spcBef>
              <a:buFont typeface="Arial" panose="020B0604020202020204" pitchFamily="34" charset="0"/>
              <a:buChar char="●"/>
            </a:pPr>
            <a:r>
              <a:rPr lang="en-US" sz="1800" dirty="0" smtClean="0"/>
              <a:t>Key findings:</a:t>
            </a:r>
            <a:endParaRPr lang="en-US" sz="1800" dirty="0"/>
          </a:p>
        </p:txBody>
      </p:sp>
      <p:sp>
        <p:nvSpPr>
          <p:cNvPr id="2" name="Rectangle 1"/>
          <p:cNvSpPr/>
          <p:nvPr/>
        </p:nvSpPr>
        <p:spPr>
          <a:xfrm>
            <a:off x="587822" y="3217749"/>
            <a:ext cx="8235544" cy="2985433"/>
          </a:xfrm>
          <a:prstGeom prst="rect">
            <a:avLst/>
          </a:prstGeom>
          <a:ln>
            <a:noFill/>
          </a:ln>
        </p:spPr>
        <p:txBody>
          <a:bodyPr wrap="square">
            <a:spAutoFit/>
          </a:bodyPr>
          <a:lstStyle/>
          <a:p>
            <a:pPr marL="166688" indent="-166688">
              <a:buFont typeface="Arial" panose="020B0604020202020204" pitchFamily="34" charset="0"/>
              <a:buChar char="•"/>
            </a:pPr>
            <a:r>
              <a:rPr lang="en-US" sz="1400" dirty="0" smtClean="0"/>
              <a:t>Users </a:t>
            </a:r>
            <a:r>
              <a:rPr lang="en-US" sz="1400" dirty="0"/>
              <a:t>DO NOT have an equivalent understanding of terms used to express weather </a:t>
            </a:r>
            <a:r>
              <a:rPr lang="en-US" sz="1400" dirty="0" smtClean="0"/>
              <a:t>uncertainty in convective forecasts </a:t>
            </a:r>
            <a:r>
              <a:rPr lang="en-US" sz="1400" dirty="0"/>
              <a:t>(i.e., “chance”, “risk of”, “confidence”)</a:t>
            </a:r>
          </a:p>
          <a:p>
            <a:pPr marL="166688" indent="-166688">
              <a:buFont typeface="Arial" panose="020B0604020202020204" pitchFamily="34" charset="0"/>
              <a:buChar char="•"/>
            </a:pPr>
            <a:r>
              <a:rPr lang="en-US" sz="1400" dirty="0"/>
              <a:t>NAS users DO NOT FULLY understand how to use </a:t>
            </a:r>
            <a:r>
              <a:rPr lang="en-US" sz="1400" dirty="0" smtClean="0"/>
              <a:t>convective weather </a:t>
            </a:r>
            <a:r>
              <a:rPr lang="en-US" sz="1400" dirty="0"/>
              <a:t>information that includes uncertainty for decision making</a:t>
            </a:r>
          </a:p>
          <a:p>
            <a:pPr marL="166688" indent="-166688">
              <a:buFont typeface="Arial" panose="020B0604020202020204" pitchFamily="34" charset="0"/>
              <a:buChar char="•"/>
            </a:pPr>
            <a:r>
              <a:rPr lang="en-US" sz="1400" dirty="0"/>
              <a:t>CW input requirements for DSTs are </a:t>
            </a:r>
            <a:r>
              <a:rPr lang="en-US" sz="1400" dirty="0" smtClean="0"/>
              <a:t>poorly defined</a:t>
            </a:r>
          </a:p>
          <a:p>
            <a:pPr indent="166688"/>
            <a:r>
              <a:rPr lang="en-US" sz="1400" dirty="0" smtClean="0"/>
              <a:t>at the current time</a:t>
            </a:r>
            <a:endParaRPr lang="en-US" sz="1400" dirty="0"/>
          </a:p>
          <a:p>
            <a:pPr marL="166688" indent="-166688">
              <a:buFont typeface="Arial" panose="020B0604020202020204" pitchFamily="34" charset="0"/>
              <a:buChar char="•"/>
            </a:pPr>
            <a:r>
              <a:rPr lang="en-US" sz="1400" dirty="0" smtClean="0"/>
              <a:t>Heuristics </a:t>
            </a:r>
            <a:r>
              <a:rPr lang="en-US" sz="1400" dirty="0"/>
              <a:t>and biases </a:t>
            </a:r>
            <a:r>
              <a:rPr lang="en-US" sz="1400" dirty="0" smtClean="0"/>
              <a:t>repeatedly observed</a:t>
            </a:r>
          </a:p>
          <a:p>
            <a:pPr marL="344488" lvl="1" indent="-177800">
              <a:buSzPct val="75000"/>
              <a:buFont typeface="Wingdings" panose="05000000000000000000" pitchFamily="2" charset="2"/>
              <a:buChar char="Ø"/>
            </a:pPr>
            <a:r>
              <a:rPr lang="en-US" sz="1200" dirty="0" smtClean="0"/>
              <a:t>Availability</a:t>
            </a:r>
            <a:r>
              <a:rPr lang="en-US" sz="1200" dirty="0"/>
              <a:t>, Confirmation, Overconfidence, </a:t>
            </a:r>
            <a:r>
              <a:rPr lang="en-US" sz="1200" dirty="0" smtClean="0"/>
              <a:t>Anchoring and</a:t>
            </a:r>
          </a:p>
          <a:p>
            <a:pPr marL="344488" lvl="1" indent="0">
              <a:buSzPct val="75000"/>
            </a:pPr>
            <a:r>
              <a:rPr lang="en-US" sz="1200" dirty="0" smtClean="0"/>
              <a:t>Adjustment</a:t>
            </a:r>
            <a:r>
              <a:rPr lang="en-US" sz="1200" dirty="0"/>
              <a:t>, Representativeness, and </a:t>
            </a:r>
            <a:r>
              <a:rPr lang="en-US" sz="1200" dirty="0" smtClean="0"/>
              <a:t>Risk Aversion</a:t>
            </a:r>
          </a:p>
          <a:p>
            <a:pPr marL="344488" lvl="1" indent="-177800">
              <a:buSzPct val="75000"/>
              <a:buFont typeface="Wingdings" panose="05000000000000000000" pitchFamily="2" charset="2"/>
              <a:buChar char="Ø"/>
            </a:pPr>
            <a:r>
              <a:rPr lang="en-US" sz="1200" dirty="0" smtClean="0"/>
              <a:t>Will </a:t>
            </a:r>
            <a:r>
              <a:rPr lang="en-US" sz="1200" dirty="0"/>
              <a:t>be tough </a:t>
            </a:r>
            <a:r>
              <a:rPr lang="en-US" sz="1200" dirty="0" smtClean="0"/>
              <a:t>to overcome </a:t>
            </a:r>
            <a:r>
              <a:rPr lang="en-US" sz="1200" dirty="0"/>
              <a:t>during transition </a:t>
            </a:r>
            <a:r>
              <a:rPr lang="en-US" sz="1200" dirty="0" smtClean="0"/>
              <a:t>from</a:t>
            </a:r>
          </a:p>
          <a:p>
            <a:pPr marL="344488" lvl="1" indent="0">
              <a:buSzPct val="75000"/>
            </a:pPr>
            <a:r>
              <a:rPr lang="en-US" sz="1200" dirty="0" smtClean="0"/>
              <a:t>deterministic to probabilistic </a:t>
            </a:r>
            <a:r>
              <a:rPr lang="en-US" sz="1200" dirty="0"/>
              <a:t>outputs even with new </a:t>
            </a:r>
            <a:r>
              <a:rPr lang="en-US" sz="1200" dirty="0" smtClean="0"/>
              <a:t>DSTs</a:t>
            </a:r>
          </a:p>
          <a:p>
            <a:pPr marL="166688" indent="-166688">
              <a:buFont typeface="Arial" panose="020B0604020202020204" pitchFamily="34" charset="0"/>
              <a:buChar char="•"/>
            </a:pPr>
            <a:r>
              <a:rPr lang="en-US" sz="1400" dirty="0" smtClean="0"/>
              <a:t>Very difficult to design a “one size fits all” </a:t>
            </a:r>
          </a:p>
          <a:p>
            <a:pPr marL="166688"/>
            <a:r>
              <a:rPr lang="en-US" sz="1400" dirty="0" smtClean="0"/>
              <a:t>probabilistic </a:t>
            </a:r>
            <a:r>
              <a:rPr lang="en-US" sz="1400" dirty="0"/>
              <a:t>weather forecast product due </a:t>
            </a:r>
            <a:r>
              <a:rPr lang="en-US" sz="1400" dirty="0" smtClean="0"/>
              <a:t>to</a:t>
            </a:r>
          </a:p>
          <a:p>
            <a:pPr marL="166688"/>
            <a:r>
              <a:rPr lang="en-US" sz="1400" dirty="0" smtClean="0"/>
              <a:t>different needs </a:t>
            </a:r>
            <a:r>
              <a:rPr lang="en-US" sz="1400" dirty="0"/>
              <a:t>of different users</a:t>
            </a:r>
          </a:p>
        </p:txBody>
      </p:sp>
      <p:graphicFrame>
        <p:nvGraphicFramePr>
          <p:cNvPr id="5" name="Table 4"/>
          <p:cNvGraphicFramePr>
            <a:graphicFrameLocks noGrp="1"/>
          </p:cNvGraphicFramePr>
          <p:nvPr>
            <p:extLst>
              <p:ext uri="{D42A27DB-BD31-4B8C-83A1-F6EECF244321}">
                <p14:modId xmlns:p14="http://schemas.microsoft.com/office/powerpoint/2010/main" val="331470746"/>
              </p:ext>
            </p:extLst>
          </p:nvPr>
        </p:nvGraphicFramePr>
        <p:xfrm>
          <a:off x="5011386" y="3903702"/>
          <a:ext cx="4019704" cy="2024098"/>
        </p:xfrm>
        <a:graphic>
          <a:graphicData uri="http://schemas.openxmlformats.org/drawingml/2006/table">
            <a:tbl>
              <a:tblPr firstRow="1" firstCol="1" bandRow="1"/>
              <a:tblGrid>
                <a:gridCol w="1639616"/>
                <a:gridCol w="1322272"/>
                <a:gridCol w="1057816"/>
              </a:tblGrid>
              <a:tr h="1136378">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b="1" dirty="0" smtClean="0">
                          <a:effectLst/>
                          <a:latin typeface="Times New Roman"/>
                          <a:ea typeface="Times New Roman"/>
                          <a:cs typeface="Times New Roman"/>
                        </a:rPr>
                        <a:t>NY CWSU            CW Uncertainty Term (probability of Severe Weather Action Plan needed)</a:t>
                      </a:r>
                      <a:endParaRPr lang="en-US" sz="1400" dirty="0">
                        <a:effectLst/>
                        <a:latin typeface="Times New Roman"/>
                        <a:ea typeface="Times New Roman"/>
                        <a:cs typeface="Times New Roman"/>
                      </a:endParaRP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b="1" dirty="0" smtClean="0">
                          <a:effectLst/>
                          <a:latin typeface="Times New Roman"/>
                          <a:ea typeface="Times New Roman"/>
                          <a:cs typeface="Times New Roman"/>
                        </a:rPr>
                        <a:t>NY CWSU </a:t>
                      </a:r>
                      <a:r>
                        <a:rPr lang="en-US" sz="1400" b="1" dirty="0">
                          <a:effectLst/>
                          <a:latin typeface="Times New Roman"/>
                          <a:ea typeface="Times New Roman"/>
                          <a:cs typeface="Times New Roman"/>
                        </a:rPr>
                        <a:t>Meteorologist Probability</a:t>
                      </a:r>
                      <a:endParaRPr lang="en-US" sz="1400" dirty="0">
                        <a:effectLst/>
                        <a:latin typeface="Times New Roman"/>
                        <a:ea typeface="Times New Roman"/>
                        <a:cs typeface="Times New Roman"/>
                      </a:endParaRP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b="1" dirty="0" smtClean="0">
                          <a:effectLst/>
                          <a:latin typeface="Times New Roman"/>
                          <a:ea typeface="Times New Roman"/>
                          <a:cs typeface="Times New Roman"/>
                        </a:rPr>
                        <a:t>NY ARTCC </a:t>
                      </a:r>
                      <a:r>
                        <a:rPr lang="en-US" sz="1400" b="1" dirty="0">
                          <a:effectLst/>
                          <a:latin typeface="Times New Roman"/>
                          <a:ea typeface="Times New Roman"/>
                          <a:cs typeface="Times New Roman"/>
                        </a:rPr>
                        <a:t>TMU User Probability</a:t>
                      </a:r>
                      <a:endParaRPr lang="en-US" sz="1400" dirty="0">
                        <a:effectLst/>
                        <a:latin typeface="Times New Roman"/>
                        <a:ea typeface="Times New Roman"/>
                        <a:cs typeface="Times New Roman"/>
                      </a:endParaRP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r>
              <a:tr h="208730">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spcBef>
                          <a:spcPts val="0"/>
                        </a:spcBef>
                        <a:spcAft>
                          <a:spcPts val="0"/>
                        </a:spcAft>
                      </a:pPr>
                      <a:r>
                        <a:rPr lang="en-US" sz="1400" dirty="0" smtClean="0">
                          <a:solidFill>
                            <a:srgbClr val="000000"/>
                          </a:solidFill>
                          <a:effectLst/>
                          <a:latin typeface="Times New Roman"/>
                          <a:ea typeface="Calibri"/>
                          <a:cs typeface="Times New Roman"/>
                        </a:rPr>
                        <a:t>Not Expected</a:t>
                      </a:r>
                      <a:endParaRPr lang="en-US" sz="1400" dirty="0">
                        <a:effectLst/>
                        <a:latin typeface="Times New Roman"/>
                        <a:ea typeface="Calibri"/>
                        <a:cs typeface="Times New Roman"/>
                      </a:endParaRP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dirty="0">
                          <a:effectLst/>
                          <a:latin typeface="Times New Roman"/>
                          <a:ea typeface="Times New Roman"/>
                          <a:cs typeface="Times New Roman"/>
                        </a:rPr>
                        <a:t>0%</a:t>
                      </a: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dirty="0">
                          <a:effectLst/>
                          <a:latin typeface="Times New Roman"/>
                          <a:ea typeface="Times New Roman"/>
                          <a:cs typeface="Times New Roman"/>
                        </a:rPr>
                        <a:t>0%</a:t>
                      </a: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08730">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spcBef>
                          <a:spcPts val="0"/>
                        </a:spcBef>
                        <a:spcAft>
                          <a:spcPts val="0"/>
                        </a:spcAft>
                      </a:pPr>
                      <a:r>
                        <a:rPr lang="en-US" sz="1400" dirty="0">
                          <a:solidFill>
                            <a:srgbClr val="000000"/>
                          </a:solidFill>
                          <a:effectLst/>
                          <a:latin typeface="Times New Roman"/>
                          <a:ea typeface="Calibri"/>
                          <a:cs typeface="Times New Roman"/>
                        </a:rPr>
                        <a:t>Possible</a:t>
                      </a:r>
                      <a:endParaRPr lang="en-US" sz="1400" dirty="0">
                        <a:effectLst/>
                        <a:latin typeface="Times New Roman"/>
                        <a:ea typeface="Calibri"/>
                        <a:cs typeface="Times New Roman"/>
                      </a:endParaRP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dirty="0">
                          <a:effectLst/>
                          <a:latin typeface="Times New Roman"/>
                          <a:ea typeface="Times New Roman"/>
                          <a:cs typeface="Times New Roman"/>
                        </a:rPr>
                        <a:t>&gt;0% – &lt;50% </a:t>
                      </a: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dirty="0">
                          <a:effectLst/>
                          <a:latin typeface="Times New Roman"/>
                          <a:ea typeface="Times New Roman"/>
                          <a:cs typeface="Times New Roman"/>
                        </a:rPr>
                        <a:t>50%</a:t>
                      </a: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08730">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spcBef>
                          <a:spcPts val="0"/>
                        </a:spcBef>
                        <a:spcAft>
                          <a:spcPts val="0"/>
                        </a:spcAft>
                      </a:pPr>
                      <a:r>
                        <a:rPr lang="en-US" sz="1400" dirty="0">
                          <a:solidFill>
                            <a:srgbClr val="000000"/>
                          </a:solidFill>
                          <a:effectLst/>
                          <a:latin typeface="Times New Roman"/>
                          <a:ea typeface="Calibri"/>
                          <a:cs typeface="Times New Roman"/>
                        </a:rPr>
                        <a:t>Probable</a:t>
                      </a:r>
                      <a:endParaRPr lang="en-US" sz="1400" dirty="0">
                        <a:effectLst/>
                        <a:latin typeface="Times New Roman"/>
                        <a:ea typeface="Calibri"/>
                        <a:cs typeface="Times New Roman"/>
                      </a:endParaRP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dirty="0">
                          <a:effectLst/>
                          <a:latin typeface="Times New Roman"/>
                          <a:ea typeface="Times New Roman"/>
                          <a:cs typeface="Times New Roman"/>
                        </a:rPr>
                        <a:t>50% – &lt;95%</a:t>
                      </a: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dirty="0">
                          <a:effectLst/>
                          <a:latin typeface="Times New Roman"/>
                          <a:ea typeface="Times New Roman"/>
                          <a:cs typeface="Times New Roman"/>
                        </a:rPr>
                        <a:t>100%</a:t>
                      </a: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47640">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spcBef>
                          <a:spcPts val="0"/>
                        </a:spcBef>
                        <a:spcAft>
                          <a:spcPts val="0"/>
                        </a:spcAft>
                      </a:pPr>
                      <a:r>
                        <a:rPr lang="en-US" sz="1400" dirty="0">
                          <a:solidFill>
                            <a:srgbClr val="000000"/>
                          </a:solidFill>
                          <a:effectLst/>
                          <a:latin typeface="Times New Roman"/>
                          <a:ea typeface="Calibri"/>
                          <a:cs typeface="Times New Roman"/>
                        </a:rPr>
                        <a:t>Expected</a:t>
                      </a:r>
                      <a:endParaRPr lang="en-US" sz="1400" dirty="0">
                        <a:effectLst/>
                        <a:latin typeface="Times New Roman"/>
                        <a:ea typeface="Calibri"/>
                        <a:cs typeface="Times New Roman"/>
                      </a:endParaRP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dirty="0">
                          <a:effectLst/>
                          <a:latin typeface="Times New Roman"/>
                          <a:ea typeface="Times New Roman"/>
                          <a:cs typeface="Times New Roman"/>
                        </a:rPr>
                        <a:t>95% – 100% </a:t>
                      </a: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146" rtl="0" eaLnBrk="1" latinLnBrk="0" hangingPunct="1">
                        <a:defRPr sz="1800" kern="1200">
                          <a:solidFill>
                            <a:schemeClr val="tx1"/>
                          </a:solidFill>
                          <a:latin typeface="Arial"/>
                          <a:ea typeface=""/>
                          <a:cs typeface=""/>
                        </a:defRPr>
                      </a:lvl1pPr>
                      <a:lvl2pPr marL="457146" algn="l" defTabSz="457146" rtl="0" eaLnBrk="1" latinLnBrk="0" hangingPunct="1">
                        <a:defRPr sz="1800" kern="1200">
                          <a:solidFill>
                            <a:schemeClr val="tx1"/>
                          </a:solidFill>
                          <a:latin typeface="Arial"/>
                          <a:ea typeface=""/>
                          <a:cs typeface=""/>
                        </a:defRPr>
                      </a:lvl2pPr>
                      <a:lvl3pPr marL="914293" algn="l" defTabSz="457146" rtl="0" eaLnBrk="1" latinLnBrk="0" hangingPunct="1">
                        <a:defRPr sz="1800" kern="1200">
                          <a:solidFill>
                            <a:schemeClr val="tx1"/>
                          </a:solidFill>
                          <a:latin typeface="Arial"/>
                          <a:ea typeface=""/>
                          <a:cs typeface=""/>
                        </a:defRPr>
                      </a:lvl3pPr>
                      <a:lvl4pPr marL="1371440" algn="l" defTabSz="457146" rtl="0" eaLnBrk="1" latinLnBrk="0" hangingPunct="1">
                        <a:defRPr sz="1800" kern="1200">
                          <a:solidFill>
                            <a:schemeClr val="tx1"/>
                          </a:solidFill>
                          <a:latin typeface="Arial"/>
                          <a:ea typeface=""/>
                          <a:cs typeface=""/>
                        </a:defRPr>
                      </a:lvl4pPr>
                      <a:lvl5pPr marL="1828586" algn="l" defTabSz="457146" rtl="0" eaLnBrk="1" latinLnBrk="0" hangingPunct="1">
                        <a:defRPr sz="1800" kern="1200">
                          <a:solidFill>
                            <a:schemeClr val="tx1"/>
                          </a:solidFill>
                          <a:latin typeface="Arial"/>
                          <a:ea typeface=""/>
                          <a:cs typeface=""/>
                        </a:defRPr>
                      </a:lvl5pPr>
                      <a:lvl6pPr marL="2285733" algn="l" defTabSz="457146" rtl="0" eaLnBrk="1" latinLnBrk="0" hangingPunct="1">
                        <a:defRPr sz="1800" kern="1200">
                          <a:solidFill>
                            <a:schemeClr val="tx1"/>
                          </a:solidFill>
                          <a:latin typeface="Arial"/>
                          <a:ea typeface=""/>
                          <a:cs typeface=""/>
                        </a:defRPr>
                      </a:lvl6pPr>
                      <a:lvl7pPr marL="2742879" algn="l" defTabSz="457146" rtl="0" eaLnBrk="1" latinLnBrk="0" hangingPunct="1">
                        <a:defRPr sz="1800" kern="1200">
                          <a:solidFill>
                            <a:schemeClr val="tx1"/>
                          </a:solidFill>
                          <a:latin typeface="Arial"/>
                          <a:ea typeface=""/>
                          <a:cs typeface=""/>
                        </a:defRPr>
                      </a:lvl7pPr>
                      <a:lvl8pPr marL="3200026" algn="l" defTabSz="457146" rtl="0" eaLnBrk="1" latinLnBrk="0" hangingPunct="1">
                        <a:defRPr sz="1800" kern="1200">
                          <a:solidFill>
                            <a:schemeClr val="tx1"/>
                          </a:solidFill>
                          <a:latin typeface="Arial"/>
                          <a:ea typeface=""/>
                          <a:cs typeface=""/>
                        </a:defRPr>
                      </a:lvl8pPr>
                      <a:lvl9pPr marL="3657172" algn="l" defTabSz="457146" rtl="0" eaLnBrk="1" latinLnBrk="0" hangingPunct="1">
                        <a:defRPr sz="1800" kern="1200">
                          <a:solidFill>
                            <a:schemeClr val="tx1"/>
                          </a:solidFill>
                          <a:latin typeface="Arial"/>
                          <a:ea typeface=""/>
                          <a:cs typeface=""/>
                        </a:defRPr>
                      </a:lvl9pPr>
                    </a:lstStyle>
                    <a:p>
                      <a:pPr marL="0" marR="0" algn="l">
                        <a:spcBef>
                          <a:spcPts val="200"/>
                        </a:spcBef>
                        <a:spcAft>
                          <a:spcPts val="400"/>
                        </a:spcAft>
                      </a:pPr>
                      <a:r>
                        <a:rPr lang="en-US" sz="1400" dirty="0" smtClean="0">
                          <a:effectLst/>
                          <a:latin typeface="Times New Roman"/>
                          <a:ea typeface="Times New Roman"/>
                          <a:cs typeface="Times New Roman"/>
                        </a:rPr>
                        <a:t>100%</a:t>
                      </a:r>
                      <a:endParaRPr lang="en-US" sz="1400" dirty="0">
                        <a:effectLst/>
                        <a:latin typeface="Times New Roman"/>
                        <a:ea typeface="Times New Roman"/>
                        <a:cs typeface="Times New Roman"/>
                      </a:endParaRPr>
                    </a:p>
                  </a:txBody>
                  <a:tcPr marL="46462" marR="464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sp>
        <p:nvSpPr>
          <p:cNvPr id="6" name="Slide Number Placeholder 4"/>
          <p:cNvSpPr>
            <a:spLocks noGrp="1"/>
          </p:cNvSpPr>
          <p:nvPr>
            <p:ph type="sldNum" sz="quarter" idx="11"/>
          </p:nvPr>
        </p:nvSpPr>
        <p:spPr>
          <a:xfrm>
            <a:off x="6553200" y="6492875"/>
            <a:ext cx="2133600" cy="365125"/>
          </a:xfrm>
        </p:spPr>
        <p:txBody>
          <a:bodyPr/>
          <a:lstStyle/>
          <a:p>
            <a:fld id="{C9D01A86-1220-4E3B-A76F-2CAE376CD0EF}" type="slidenum">
              <a:rPr lang="en-US" smtClean="0"/>
              <a:pPr/>
              <a:t>3</a:t>
            </a:fld>
            <a:endParaRPr lang="en-US" dirty="0"/>
          </a:p>
        </p:txBody>
      </p:sp>
    </p:spTree>
    <p:extLst>
      <p:ext uri="{BB962C8B-B14F-4D97-AF65-F5344CB8AC3E}">
        <p14:creationId xmlns:p14="http://schemas.microsoft.com/office/powerpoint/2010/main" val="2190376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81000" y="152400"/>
            <a:ext cx="8472488" cy="609600"/>
          </a:xfrm>
        </p:spPr>
        <p:txBody>
          <a:bodyPr/>
          <a:lstStyle/>
          <a:p>
            <a:pPr algn="ctr" eaLnBrk="1" hangingPunct="1"/>
            <a:r>
              <a:rPr lang="en-US" sz="3200" dirty="0" smtClean="0"/>
              <a:t>WTIC – Uncertainty Project Overview</a:t>
            </a:r>
          </a:p>
        </p:txBody>
      </p:sp>
      <p:sp>
        <p:nvSpPr>
          <p:cNvPr id="4099" name="Rectangle 3"/>
          <p:cNvSpPr>
            <a:spLocks noGrp="1" noChangeArrowheads="1"/>
          </p:cNvSpPr>
          <p:nvPr>
            <p:ph idx="1"/>
          </p:nvPr>
        </p:nvSpPr>
        <p:spPr>
          <a:xfrm>
            <a:off x="315682" y="762000"/>
            <a:ext cx="8534404" cy="3230336"/>
          </a:xfrm>
        </p:spPr>
        <p:txBody>
          <a:bodyPr/>
          <a:lstStyle/>
          <a:p>
            <a:pPr eaLnBrk="1" hangingPunct="1">
              <a:buFont typeface="Arial" panose="020B0604020202020204" pitchFamily="34" charset="0"/>
              <a:buChar char="•"/>
            </a:pPr>
            <a:r>
              <a:rPr lang="en-US" sz="2200" dirty="0" smtClean="0"/>
              <a:t>Flight simulation of GA aircraft flying towards intense radar echoes (red cell)</a:t>
            </a:r>
            <a:endParaRPr lang="en-US" sz="2200" dirty="0" smtClean="0">
              <a:solidFill>
                <a:srgbClr val="FF0000"/>
              </a:solidFill>
            </a:endParaRPr>
          </a:p>
          <a:p>
            <a:pPr eaLnBrk="1" hangingPunct="1">
              <a:buFont typeface="Arial" panose="020B0604020202020204" pitchFamily="34" charset="0"/>
              <a:buChar char="•"/>
            </a:pPr>
            <a:r>
              <a:rPr lang="en-US" sz="2200" dirty="0" smtClean="0"/>
              <a:t>One pilot group used current deterministic MET information (current commercial rendering) and one pilot group was given uncertainty information in prototype rendering in addition to current commercial rendering</a:t>
            </a:r>
          </a:p>
          <a:p>
            <a:pPr eaLnBrk="1" hangingPunct="1">
              <a:buFont typeface="Arial" panose="020B0604020202020204" pitchFamily="34" charset="0"/>
              <a:buChar char="•"/>
            </a:pPr>
            <a:r>
              <a:rPr lang="en-US" sz="2200" dirty="0" smtClean="0"/>
              <a:t>Observed impacts of uncertainty information on decision making</a:t>
            </a:r>
          </a:p>
          <a:p>
            <a:pPr eaLnBrk="1" hangingPunct="1">
              <a:buFont typeface="Arial" panose="020B0604020202020204" pitchFamily="34" charset="0"/>
              <a:buChar char="•"/>
            </a:pPr>
            <a:r>
              <a:rPr lang="en-US" sz="2200" dirty="0" smtClean="0"/>
              <a:t>RESULTS</a:t>
            </a:r>
          </a:p>
          <a:p>
            <a:pPr>
              <a:buFont typeface="Arial" panose="020B0604020202020204" pitchFamily="34" charset="0"/>
              <a:buChar char="•"/>
            </a:pPr>
            <a:endParaRPr lang="en-US" sz="2200" dirty="0" smtClean="0"/>
          </a:p>
        </p:txBody>
      </p:sp>
      <p:sp>
        <p:nvSpPr>
          <p:cNvPr id="4101" name="Slide Number Placeholder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spcBef>
                <a:spcPct val="0"/>
              </a:spcBef>
              <a:buFontTx/>
              <a:buNone/>
            </a:pPr>
            <a:fld id="{BCE26AEF-9006-4A6E-B3FA-C82590DDAD3F}" type="slidenum">
              <a:rPr lang="en-US" sz="1400">
                <a:solidFill>
                  <a:schemeClr val="bg1"/>
                </a:solidFill>
              </a:rPr>
              <a:pPr algn="r">
                <a:spcBef>
                  <a:spcPct val="0"/>
                </a:spcBef>
                <a:buFontTx/>
                <a:buNone/>
              </a:pPr>
              <a:t>4</a:t>
            </a:fld>
            <a:endParaRPr lang="en-US" sz="1400" dirty="0">
              <a:solidFill>
                <a:schemeClr val="bg1"/>
              </a:solidFill>
            </a:endParaRPr>
          </a:p>
        </p:txBody>
      </p:sp>
      <p:sp>
        <p:nvSpPr>
          <p:cNvPr id="7" name="TextBox 6"/>
          <p:cNvSpPr txBox="1"/>
          <p:nvPr/>
        </p:nvSpPr>
        <p:spPr>
          <a:xfrm>
            <a:off x="247650" y="3829048"/>
            <a:ext cx="6010275" cy="2308324"/>
          </a:xfrm>
          <a:prstGeom prst="rect">
            <a:avLst/>
          </a:prstGeom>
          <a:noFill/>
          <a:ln>
            <a:solidFill>
              <a:schemeClr val="tx1"/>
            </a:solidFill>
          </a:ln>
        </p:spPr>
        <p:txBody>
          <a:bodyPr wrap="square" rtlCol="0">
            <a:spAutoFit/>
          </a:bodyPr>
          <a:lstStyle/>
          <a:p>
            <a:pPr marL="342900" indent="-342900">
              <a:spcBef>
                <a:spcPct val="20000"/>
              </a:spcBef>
              <a:buNone/>
            </a:pPr>
            <a:r>
              <a:rPr lang="en-US" sz="1800" b="1" dirty="0" smtClean="0">
                <a:latin typeface="+mn-lt"/>
              </a:rPr>
              <a:t>Uncertainty Study</a:t>
            </a:r>
          </a:p>
          <a:p>
            <a:pPr marL="114300" indent="-114300"/>
            <a:r>
              <a:rPr lang="en-US" sz="1800" dirty="0" smtClean="0"/>
              <a:t>No pilots complied with the recommended 20nm separation distance from a thunderstorm (red cell)</a:t>
            </a:r>
          </a:p>
          <a:p>
            <a:pPr marL="114300" indent="-114300"/>
            <a:r>
              <a:rPr lang="en-US" sz="1800" dirty="0" smtClean="0"/>
              <a:t>65% of GA pilots in “deterministic” group and 35% of pilots in “probabilistic” group came within 5nm or less of a red cell</a:t>
            </a:r>
          </a:p>
          <a:p>
            <a:pPr marL="114300" indent="-114300"/>
            <a:r>
              <a:rPr lang="en-US" sz="1800" dirty="0" smtClean="0"/>
              <a:t>Providing probabilistic weather information influenced pilot behavior to increase distance from red cells</a:t>
            </a:r>
            <a:endParaRPr lang="en-US" sz="1800" dirty="0"/>
          </a:p>
        </p:txBody>
      </p:sp>
      <p:grpSp>
        <p:nvGrpSpPr>
          <p:cNvPr id="2" name="Group 7"/>
          <p:cNvGrpSpPr/>
          <p:nvPr/>
        </p:nvGrpSpPr>
        <p:grpSpPr>
          <a:xfrm>
            <a:off x="6553200" y="3657599"/>
            <a:ext cx="2428875" cy="2244627"/>
            <a:chOff x="1147763" y="979243"/>
            <a:chExt cx="6848475" cy="4278557"/>
          </a:xfrm>
        </p:grpSpPr>
        <p:pic>
          <p:nvPicPr>
            <p:cNvPr id="9" name="Picture 2"/>
            <p:cNvPicPr>
              <a:picLocks noChangeAspect="1" noChangeArrowheads="1"/>
            </p:cNvPicPr>
            <p:nvPr/>
          </p:nvPicPr>
          <p:blipFill>
            <a:blip r:embed="rId2" cstate="print"/>
            <a:srcRect t="1923"/>
            <a:stretch>
              <a:fillRect/>
            </a:stretch>
          </p:blipFill>
          <p:spPr bwMode="auto">
            <a:xfrm>
              <a:off x="1147763" y="979243"/>
              <a:ext cx="6848475" cy="4278557"/>
            </a:xfrm>
            <a:prstGeom prst="rect">
              <a:avLst/>
            </a:prstGeom>
            <a:noFill/>
            <a:ln w="9525">
              <a:noFill/>
              <a:miter lim="800000"/>
              <a:headEnd/>
              <a:tailEnd/>
            </a:ln>
          </p:spPr>
        </p:pic>
        <p:sp>
          <p:nvSpPr>
            <p:cNvPr id="10" name="TextBox 9"/>
            <p:cNvSpPr txBox="1"/>
            <p:nvPr/>
          </p:nvSpPr>
          <p:spPr>
            <a:xfrm>
              <a:off x="3429000" y="1828800"/>
              <a:ext cx="304800" cy="461665"/>
            </a:xfrm>
            <a:prstGeom prst="rect">
              <a:avLst/>
            </a:prstGeom>
            <a:noFill/>
          </p:spPr>
          <p:txBody>
            <a:bodyPr wrap="square" rtlCol="0">
              <a:spAutoFit/>
            </a:bodyPr>
            <a:lstStyle/>
            <a:p>
              <a:pPr>
                <a:buNone/>
              </a:pPr>
              <a:r>
                <a:rPr lang="en-US" b="1" dirty="0" smtClean="0"/>
                <a:t>*</a:t>
              </a:r>
              <a:endParaRPr lang="en-US" b="1" dirty="0"/>
            </a:p>
          </p:txBody>
        </p:sp>
      </p:grpSp>
      <p:sp>
        <p:nvSpPr>
          <p:cNvPr id="11" name="Slide Number Placeholder 4"/>
          <p:cNvSpPr>
            <a:spLocks noGrp="1"/>
          </p:cNvSpPr>
          <p:nvPr>
            <p:ph type="sldNum" sz="quarter" idx="11"/>
          </p:nvPr>
        </p:nvSpPr>
        <p:spPr>
          <a:xfrm>
            <a:off x="6553200" y="6492875"/>
            <a:ext cx="2133600" cy="365125"/>
          </a:xfrm>
        </p:spPr>
        <p:txBody>
          <a:bodyPr/>
          <a:lstStyle/>
          <a:p>
            <a:fld id="{C9D01A86-1220-4E3B-A76F-2CAE376CD0EF}" type="slidenum">
              <a:rPr lang="en-US" smtClean="0"/>
              <a:pPr/>
              <a:t>4</a:t>
            </a:fld>
            <a:endParaRPr lang="en-US" dirty="0"/>
          </a:p>
        </p:txBody>
      </p:sp>
    </p:spTree>
    <p:extLst>
      <p:ext uri="{BB962C8B-B14F-4D97-AF65-F5344CB8AC3E}">
        <p14:creationId xmlns:p14="http://schemas.microsoft.com/office/powerpoint/2010/main" val="2612073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a:r>
              <a:rPr lang="en-US" dirty="0" err="1" smtClean="0"/>
              <a:t>Wx</a:t>
            </a:r>
            <a:r>
              <a:rPr lang="en-US" dirty="0" smtClean="0"/>
              <a:t> Program &amp; WTIC Literature Review</a:t>
            </a:r>
          </a:p>
        </p:txBody>
      </p:sp>
      <p:sp>
        <p:nvSpPr>
          <p:cNvPr id="5123" name="Content Placeholder 2"/>
          <p:cNvSpPr>
            <a:spLocks noGrp="1"/>
          </p:cNvSpPr>
          <p:nvPr>
            <p:ph idx="1"/>
          </p:nvPr>
        </p:nvSpPr>
        <p:spPr>
          <a:xfrm>
            <a:off x="687388" y="1219200"/>
            <a:ext cx="8195355" cy="4752975"/>
          </a:xfrm>
        </p:spPr>
        <p:txBody>
          <a:bodyPr/>
          <a:lstStyle/>
          <a:p>
            <a:pPr>
              <a:spcBef>
                <a:spcPts val="0"/>
              </a:spcBef>
              <a:spcAft>
                <a:spcPts val="0"/>
              </a:spcAft>
              <a:buFont typeface="Arial" pitchFamily="34" charset="0"/>
              <a:buChar char="●"/>
              <a:defRPr/>
            </a:pPr>
            <a:r>
              <a:rPr lang="en-US" sz="1800" dirty="0" err="1" smtClean="0"/>
              <a:t>Wx</a:t>
            </a:r>
            <a:r>
              <a:rPr lang="en-US" sz="1800" dirty="0" smtClean="0"/>
              <a:t> Program:</a:t>
            </a:r>
            <a:endParaRPr lang="en-US" sz="1600" dirty="0" smtClean="0"/>
          </a:p>
          <a:p>
            <a:pPr marL="569913" lvl="1" indent="-225425">
              <a:spcBef>
                <a:spcPts val="0"/>
              </a:spcBef>
              <a:spcAft>
                <a:spcPts val="0"/>
              </a:spcAft>
              <a:buFont typeface="Wingdings" panose="05000000000000000000" pitchFamily="2" charset="2"/>
              <a:buChar char="Ø"/>
              <a:defRPr/>
            </a:pPr>
            <a:r>
              <a:rPr lang="en-US" sz="1600" dirty="0" err="1" smtClean="0"/>
              <a:t>Budescu</a:t>
            </a:r>
            <a:r>
              <a:rPr lang="en-US" sz="1600" dirty="0" smtClean="0"/>
              <a:t> </a:t>
            </a:r>
            <a:r>
              <a:rPr lang="en-US" sz="1600" dirty="0"/>
              <a:t>D.V., et al (1988). Measuring the Vague Meanings of Probability Terms. U. S. Army Research Institute for the Behavioral and Social </a:t>
            </a:r>
            <a:r>
              <a:rPr lang="en-US" sz="1600" dirty="0" smtClean="0"/>
              <a:t>Sciences</a:t>
            </a:r>
          </a:p>
          <a:p>
            <a:pPr marL="569913" lvl="1" indent="-225425">
              <a:spcBef>
                <a:spcPts val="0"/>
              </a:spcBef>
              <a:spcAft>
                <a:spcPts val="0"/>
              </a:spcAft>
              <a:buFont typeface="Wingdings" panose="05000000000000000000" pitchFamily="2" charset="2"/>
              <a:buChar char="Ø"/>
              <a:defRPr/>
            </a:pPr>
            <a:r>
              <a:rPr lang="en-US" sz="1600" dirty="0" err="1" smtClean="0"/>
              <a:t>Kahneman</a:t>
            </a:r>
            <a:r>
              <a:rPr lang="en-US" sz="1600" dirty="0" smtClean="0"/>
              <a:t>, D., </a:t>
            </a:r>
            <a:r>
              <a:rPr lang="en-US" sz="1600" dirty="0" err="1" smtClean="0"/>
              <a:t>Slovic</a:t>
            </a:r>
            <a:r>
              <a:rPr lang="en-US" sz="1600" dirty="0" smtClean="0"/>
              <a:t>, P., &amp; </a:t>
            </a:r>
            <a:r>
              <a:rPr lang="en-US" sz="1600" dirty="0" err="1" smtClean="0"/>
              <a:t>Tversky</a:t>
            </a:r>
            <a:r>
              <a:rPr lang="en-US" sz="1600" dirty="0" smtClean="0"/>
              <a:t>, A. (1982). Judgment under uncertainty: Heuristics and biases (1st ed.). Cambridge University Press</a:t>
            </a:r>
          </a:p>
          <a:p>
            <a:pPr marL="569913" lvl="1" indent="-225425">
              <a:spcBef>
                <a:spcPts val="0"/>
              </a:spcBef>
              <a:spcAft>
                <a:spcPts val="0"/>
              </a:spcAft>
              <a:buFont typeface="Wingdings" panose="05000000000000000000" pitchFamily="2" charset="2"/>
              <a:buChar char="Ø"/>
              <a:defRPr/>
            </a:pPr>
            <a:r>
              <a:rPr lang="en-US" sz="1600" dirty="0"/>
              <a:t>Lindley, D. (2006). Understanding Uncertainty. New Jersey: Wiley</a:t>
            </a:r>
          </a:p>
          <a:p>
            <a:pPr marL="569913" lvl="1" indent="-225425">
              <a:spcBef>
                <a:spcPts val="0"/>
              </a:spcBef>
              <a:spcAft>
                <a:spcPts val="0"/>
              </a:spcAft>
              <a:buFont typeface="Wingdings" panose="05000000000000000000" pitchFamily="2" charset="2"/>
              <a:buChar char="Ø"/>
              <a:defRPr/>
            </a:pPr>
            <a:r>
              <a:rPr lang="en-US" sz="1600" dirty="0"/>
              <a:t>Savage, S.L. (2009). Why We Underestimate Risk in the Face of Uncertainty: The Flaw of Averages. New Jersey: </a:t>
            </a:r>
            <a:r>
              <a:rPr lang="en-US" sz="1600" dirty="0" smtClean="0"/>
              <a:t>Wiley</a:t>
            </a:r>
            <a:endParaRPr lang="en-US" sz="1400" dirty="0"/>
          </a:p>
          <a:p>
            <a:pPr marL="347663" indent="-403225">
              <a:spcBef>
                <a:spcPts val="0"/>
              </a:spcBef>
              <a:spcAft>
                <a:spcPts val="0"/>
              </a:spcAft>
              <a:buFont typeface="Arial" panose="020B0604020202020204" pitchFamily="34" charset="0"/>
              <a:buChar char="●"/>
              <a:defRPr/>
            </a:pPr>
            <a:r>
              <a:rPr lang="en-US" sz="1800" dirty="0" smtClean="0"/>
              <a:t>WTIC:</a:t>
            </a:r>
          </a:p>
          <a:p>
            <a:pPr marL="569913" lvl="1" indent="-225425">
              <a:spcBef>
                <a:spcPts val="0"/>
              </a:spcBef>
              <a:spcAft>
                <a:spcPts val="0"/>
              </a:spcAft>
              <a:buFont typeface="Wingdings" panose="05000000000000000000" pitchFamily="2" charset="2"/>
              <a:buChar char="Ø"/>
              <a:defRPr/>
            </a:pPr>
            <a:r>
              <a:rPr lang="en-US" sz="1600" dirty="0"/>
              <a:t>Brewer, C. A. (1996). Guidelines for selecting colors for diverging schemes on maps. Cartographic Journal, The, 33(2), 79-86</a:t>
            </a:r>
            <a:r>
              <a:rPr lang="en-US" sz="1600" dirty="0" smtClean="0"/>
              <a:t>.</a:t>
            </a:r>
          </a:p>
          <a:p>
            <a:pPr marL="569913" lvl="1" indent="-225425">
              <a:spcBef>
                <a:spcPts val="0"/>
              </a:spcBef>
              <a:spcAft>
                <a:spcPts val="0"/>
              </a:spcAft>
              <a:buFont typeface="Wingdings" panose="05000000000000000000" pitchFamily="2" charset="2"/>
              <a:buChar char="Ø"/>
              <a:defRPr/>
            </a:pPr>
            <a:r>
              <a:rPr lang="en-US" sz="1600" dirty="0"/>
              <a:t>Joslyn, S., Pak, K., Jones, D., </a:t>
            </a:r>
            <a:r>
              <a:rPr lang="en-US" sz="1600" dirty="0" err="1"/>
              <a:t>Pyles</a:t>
            </a:r>
            <a:r>
              <a:rPr lang="en-US" sz="1600" dirty="0"/>
              <a:t>, J., &amp; Hunt, E. (2007). The effect of probabilistic information on threshold forecasts. Weather and Forecasting,22(4), 804-812.</a:t>
            </a:r>
          </a:p>
          <a:p>
            <a:pPr marL="569913" lvl="1" indent="-225425">
              <a:spcBef>
                <a:spcPts val="0"/>
              </a:spcBef>
              <a:spcAft>
                <a:spcPts val="0"/>
              </a:spcAft>
              <a:buFont typeface="Wingdings" panose="05000000000000000000" pitchFamily="2" charset="2"/>
              <a:buChar char="Ø"/>
              <a:defRPr/>
            </a:pPr>
            <a:r>
              <a:rPr lang="en-US" sz="1600" dirty="0"/>
              <a:t>Joslyn, S. L., &amp; </a:t>
            </a:r>
            <a:r>
              <a:rPr lang="en-US" sz="1600" dirty="0" err="1"/>
              <a:t>LeClerc</a:t>
            </a:r>
            <a:r>
              <a:rPr lang="en-US" sz="1600" dirty="0"/>
              <a:t>, J. E. (2012). Uncertainty forecasts improve weather-related decisions and attenuate the effects of forecast error. Journal of Experimental Psychology: Applied, 18(1), 126.</a:t>
            </a:r>
          </a:p>
          <a:p>
            <a:pPr marL="569913" lvl="1" indent="-225425">
              <a:spcBef>
                <a:spcPts val="0"/>
              </a:spcBef>
              <a:spcAft>
                <a:spcPts val="0"/>
              </a:spcAft>
              <a:buFont typeface="Wingdings" panose="05000000000000000000" pitchFamily="2" charset="2"/>
              <a:buChar char="Ø"/>
              <a:defRPr/>
            </a:pPr>
            <a:r>
              <a:rPr lang="en-US" sz="1600" dirty="0" err="1"/>
              <a:t>Nadav</a:t>
            </a:r>
            <a:r>
              <a:rPr lang="en-US" sz="1600" dirty="0"/>
              <a:t>-Greenberg, L., Joslyn, S. L., &amp; </a:t>
            </a:r>
            <a:r>
              <a:rPr lang="en-US" sz="1600" dirty="0" err="1"/>
              <a:t>Taing</a:t>
            </a:r>
            <a:r>
              <a:rPr lang="en-US" sz="1600" dirty="0"/>
              <a:t>, M. U. (2008). The effect of uncertainty visualizations on decision making in weather forecasting. Journal of Cognitive Engineering and Decision Making, 2(1), 24-47.</a:t>
            </a:r>
          </a:p>
          <a:p>
            <a:pPr marL="569913" lvl="1" indent="-225425">
              <a:spcBef>
                <a:spcPts val="0"/>
              </a:spcBef>
              <a:spcAft>
                <a:spcPts val="0"/>
              </a:spcAft>
              <a:buFont typeface="Wingdings" panose="05000000000000000000" pitchFamily="2" charset="2"/>
              <a:buChar char="Ø"/>
              <a:defRPr/>
            </a:pPr>
            <a:endParaRPr lang="en-US" sz="1600" dirty="0"/>
          </a:p>
          <a:p>
            <a:pPr marL="569913" lvl="1" indent="-225425">
              <a:spcBef>
                <a:spcPts val="0"/>
              </a:spcBef>
              <a:spcAft>
                <a:spcPts val="0"/>
              </a:spcAft>
              <a:buFont typeface="Wingdings" panose="05000000000000000000" pitchFamily="2" charset="2"/>
              <a:buChar char="Ø"/>
              <a:defRPr/>
            </a:pPr>
            <a:endParaRPr lang="en-US" sz="1600" dirty="0"/>
          </a:p>
          <a:p>
            <a:pPr marL="0" lvl="1" indent="0">
              <a:buClr>
                <a:srgbClr val="9BBB59"/>
              </a:buClr>
              <a:buSzTx/>
              <a:buNone/>
              <a:defRPr/>
            </a:pPr>
            <a:r>
              <a:rPr lang="en-US" sz="1600" dirty="0" smtClean="0"/>
              <a:t>	</a:t>
            </a:r>
            <a:endParaRPr lang="en-US" sz="1600" dirty="0"/>
          </a:p>
          <a:p>
            <a:pPr marL="0" indent="0">
              <a:buFont typeface="Monotype Sorts" pitchFamily="2" charset="2"/>
              <a:buNone/>
              <a:defRPr/>
            </a:pPr>
            <a:endParaRPr lang="en-US" sz="2400" dirty="0" smtClean="0"/>
          </a:p>
        </p:txBody>
      </p:sp>
      <p:sp>
        <p:nvSpPr>
          <p:cNvPr id="4" name="Slide Number Placeholder 4"/>
          <p:cNvSpPr>
            <a:spLocks noGrp="1"/>
          </p:cNvSpPr>
          <p:nvPr>
            <p:ph type="sldNum" sz="quarter" idx="11"/>
          </p:nvPr>
        </p:nvSpPr>
        <p:spPr>
          <a:xfrm>
            <a:off x="6553200" y="6492875"/>
            <a:ext cx="2133600" cy="365125"/>
          </a:xfrm>
        </p:spPr>
        <p:txBody>
          <a:bodyPr/>
          <a:lstStyle/>
          <a:p>
            <a:fld id="{C9D01A86-1220-4E3B-A76F-2CAE376CD0EF}" type="slidenum">
              <a:rPr lang="en-US" smtClean="0"/>
              <a:pPr/>
              <a:t>5</a:t>
            </a:fld>
            <a:endParaRPr lang="en-US" dirty="0"/>
          </a:p>
        </p:txBody>
      </p:sp>
    </p:spTree>
    <p:extLst>
      <p:ext uri="{BB962C8B-B14F-4D97-AF65-F5344CB8AC3E}">
        <p14:creationId xmlns:p14="http://schemas.microsoft.com/office/powerpoint/2010/main" val="845658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fade">
                                      <p:cBhvr>
                                        <p:cTn id="7" dur="500"/>
                                        <p:tgtEl>
                                          <p:spTgt spid="51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fade">
                                      <p:cBhvr>
                                        <p:cTn id="12" dur="500"/>
                                        <p:tgtEl>
                                          <p:spTgt spid="51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Effect transition="in" filter="fade">
                                      <p:cBhvr>
                                        <p:cTn id="17" dur="500"/>
                                        <p:tgtEl>
                                          <p:spTgt spid="51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23">
                                            <p:txEl>
                                              <p:pRg st="12" end="12"/>
                                            </p:txEl>
                                          </p:spTgt>
                                        </p:tgtEl>
                                        <p:attrNameLst>
                                          <p:attrName>style.visibility</p:attrName>
                                        </p:attrNameLst>
                                      </p:cBhvr>
                                      <p:to>
                                        <p:strVal val="visible"/>
                                      </p:to>
                                    </p:set>
                                    <p:animEffect transition="in" filter="fade">
                                      <p:cBhvr>
                                        <p:cTn id="22" dur="500"/>
                                        <p:tgtEl>
                                          <p:spTgt spid="5123">
                                            <p:txEl>
                                              <p:pRg st="12" end="1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Effect transition="in" filter="fade">
                                      <p:cBhvr>
                                        <p:cTn id="27" dur="500"/>
                                        <p:tgtEl>
                                          <p:spTgt spid="51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23">
                                            <p:txEl>
                                              <p:pRg st="5" end="5"/>
                                            </p:txEl>
                                          </p:spTgt>
                                        </p:tgtEl>
                                        <p:attrNameLst>
                                          <p:attrName>style.visibility</p:attrName>
                                        </p:attrNameLst>
                                      </p:cBhvr>
                                      <p:to>
                                        <p:strVal val="visible"/>
                                      </p:to>
                                    </p:set>
                                    <p:animEffect transition="in" filter="fade">
                                      <p:cBhvr>
                                        <p:cTn id="32" dur="500"/>
                                        <p:tgtEl>
                                          <p:spTgt spid="51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123">
                                            <p:txEl>
                                              <p:pRg st="6" end="6"/>
                                            </p:txEl>
                                          </p:spTgt>
                                        </p:tgtEl>
                                        <p:attrNameLst>
                                          <p:attrName>style.visibility</p:attrName>
                                        </p:attrNameLst>
                                      </p:cBhvr>
                                      <p:to>
                                        <p:strVal val="visible"/>
                                      </p:to>
                                    </p:set>
                                    <p:animEffect transition="in" filter="fade">
                                      <p:cBhvr>
                                        <p:cTn id="37" dur="500"/>
                                        <p:tgtEl>
                                          <p:spTgt spid="51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123">
                                            <p:txEl>
                                              <p:pRg st="7" end="7"/>
                                            </p:txEl>
                                          </p:spTgt>
                                        </p:tgtEl>
                                        <p:attrNameLst>
                                          <p:attrName>style.visibility</p:attrName>
                                        </p:attrNameLst>
                                      </p:cBhvr>
                                      <p:to>
                                        <p:strVal val="visible"/>
                                      </p:to>
                                    </p:set>
                                    <p:animEffect transition="in" filter="fade">
                                      <p:cBhvr>
                                        <p:cTn id="42" dur="500"/>
                                        <p:tgtEl>
                                          <p:spTgt spid="512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123">
                                            <p:txEl>
                                              <p:pRg st="8" end="8"/>
                                            </p:txEl>
                                          </p:spTgt>
                                        </p:tgtEl>
                                        <p:attrNameLst>
                                          <p:attrName>style.visibility</p:attrName>
                                        </p:attrNameLst>
                                      </p:cBhvr>
                                      <p:to>
                                        <p:strVal val="visible"/>
                                      </p:to>
                                    </p:set>
                                    <p:animEffect transition="in" filter="fade">
                                      <p:cBhvr>
                                        <p:cTn id="47" dur="500"/>
                                        <p:tgtEl>
                                          <p:spTgt spid="512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123">
                                            <p:txEl>
                                              <p:pRg st="9" end="9"/>
                                            </p:txEl>
                                          </p:spTgt>
                                        </p:tgtEl>
                                        <p:attrNameLst>
                                          <p:attrName>style.visibility</p:attrName>
                                        </p:attrNameLst>
                                      </p:cBhvr>
                                      <p:to>
                                        <p:strVal val="visible"/>
                                      </p:to>
                                    </p:set>
                                    <p:animEffect transition="in" filter="fade">
                                      <p:cBhvr>
                                        <p:cTn id="52" dur="500"/>
                                        <p:tgtEl>
                                          <p:spTgt spid="512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123">
                                            <p:txEl>
                                              <p:pRg st="0" end="0"/>
                                            </p:txEl>
                                          </p:spTgt>
                                        </p:tgtEl>
                                        <p:attrNameLst>
                                          <p:attrName>style.visibility</p:attrName>
                                        </p:attrNameLst>
                                      </p:cBhvr>
                                      <p:to>
                                        <p:strVal val="visible"/>
                                      </p:to>
                                    </p:set>
                                    <p:animEffect transition="in" filter="fade">
                                      <p:cBhvr>
                                        <p:cTn id="5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to be Considered by </a:t>
            </a:r>
            <a:r>
              <a:rPr lang="en-US" dirty="0" err="1" smtClean="0"/>
              <a:t>Wx</a:t>
            </a:r>
            <a:r>
              <a:rPr lang="en-US" dirty="0" smtClean="0"/>
              <a:t> Program &amp; WTIC</a:t>
            </a:r>
            <a:endParaRPr lang="en-US" dirty="0"/>
          </a:p>
        </p:txBody>
      </p:sp>
      <p:sp>
        <p:nvSpPr>
          <p:cNvPr id="3" name="Content Placeholder 2"/>
          <p:cNvSpPr>
            <a:spLocks noGrp="1"/>
          </p:cNvSpPr>
          <p:nvPr>
            <p:ph idx="1"/>
          </p:nvPr>
        </p:nvSpPr>
        <p:spPr>
          <a:xfrm>
            <a:off x="457199" y="1600200"/>
            <a:ext cx="8318665" cy="4525963"/>
          </a:xfrm>
        </p:spPr>
        <p:txBody>
          <a:bodyPr/>
          <a:lstStyle/>
          <a:p>
            <a:pPr>
              <a:spcBef>
                <a:spcPts val="0"/>
              </a:spcBef>
            </a:pPr>
            <a:r>
              <a:rPr lang="en-US" sz="2000" dirty="0" smtClean="0"/>
              <a:t>Leverage &amp; study existing research related to Decision-Making in High Stress Environments Using Uncertainty Information</a:t>
            </a:r>
          </a:p>
          <a:p>
            <a:pPr>
              <a:spcBef>
                <a:spcPts val="0"/>
              </a:spcBef>
            </a:pPr>
            <a:r>
              <a:rPr lang="en-US" sz="2000" dirty="0" smtClean="0"/>
              <a:t>Similar research in an ATM environment (ARTCC, TRACON, etc.)</a:t>
            </a:r>
          </a:p>
          <a:p>
            <a:pPr>
              <a:spcBef>
                <a:spcPts val="0"/>
              </a:spcBef>
            </a:pPr>
            <a:r>
              <a:rPr lang="en-US" sz="2000" dirty="0" smtClean="0"/>
              <a:t>Quantify variance in pilot confidence of MET information with uncertainty information provided</a:t>
            </a:r>
            <a:endParaRPr lang="en-US" sz="1800" dirty="0"/>
          </a:p>
          <a:p>
            <a:pPr>
              <a:spcBef>
                <a:spcPts val="0"/>
              </a:spcBef>
            </a:pPr>
            <a:r>
              <a:rPr lang="en-US" sz="2000" dirty="0" smtClean="0"/>
              <a:t>Assess different rendering options for uncertainty information to enhance weather avoidance decisions</a:t>
            </a:r>
            <a:endParaRPr lang="en-US" sz="1800" dirty="0"/>
          </a:p>
        </p:txBody>
      </p:sp>
      <p:sp>
        <p:nvSpPr>
          <p:cNvPr id="4" name="Slide Number Placeholder 4"/>
          <p:cNvSpPr>
            <a:spLocks noGrp="1"/>
          </p:cNvSpPr>
          <p:nvPr>
            <p:ph type="sldNum" sz="quarter" idx="11"/>
          </p:nvPr>
        </p:nvSpPr>
        <p:spPr>
          <a:xfrm>
            <a:off x="6553200" y="6569075"/>
            <a:ext cx="2133600" cy="365125"/>
          </a:xfrm>
        </p:spPr>
        <p:txBody>
          <a:bodyPr/>
          <a:lstStyle/>
          <a:p>
            <a:fld id="{C9D01A86-1220-4E3B-A76F-2CAE376CD0EF}" type="slidenum">
              <a:rPr lang="en-US" smtClean="0"/>
              <a:pPr/>
              <a:t>6</a:t>
            </a:fld>
            <a:endParaRPr lang="en-US" dirty="0"/>
          </a:p>
        </p:txBody>
      </p:sp>
    </p:spTree>
    <p:extLst>
      <p:ext uri="{BB962C8B-B14F-4D97-AF65-F5344CB8AC3E}">
        <p14:creationId xmlns:p14="http://schemas.microsoft.com/office/powerpoint/2010/main" val="3512740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066800"/>
          </a:xfrm>
        </p:spPr>
        <p:txBody>
          <a:bodyPr/>
          <a:lstStyle/>
          <a:p>
            <a:r>
              <a:rPr lang="en-US" dirty="0" smtClean="0"/>
              <a:t>Back Up Slides</a:t>
            </a:r>
            <a:endParaRPr lang="en-US" dirty="0"/>
          </a:p>
        </p:txBody>
      </p:sp>
      <p:sp>
        <p:nvSpPr>
          <p:cNvPr id="5" name="Slide Number Placeholder 4"/>
          <p:cNvSpPr>
            <a:spLocks noGrp="1"/>
          </p:cNvSpPr>
          <p:nvPr>
            <p:ph type="sldNum" sz="quarter" idx="11"/>
          </p:nvPr>
        </p:nvSpPr>
        <p:spPr/>
        <p:txBody>
          <a:bodyPr/>
          <a:lstStyle/>
          <a:p>
            <a:fld id="{C9D01A86-1220-4E3B-A76F-2CAE376CD0EF}"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a:t>
            </a:r>
            <a:r>
              <a:rPr lang="en-US" dirty="0" err="1" smtClean="0"/>
              <a:t>Wx</a:t>
            </a:r>
            <a:r>
              <a:rPr lang="en-US" smtClean="0"/>
              <a:t> Program </a:t>
            </a:r>
            <a:r>
              <a:rPr lang="en-US" dirty="0"/>
              <a:t>Literature Reviewed</a:t>
            </a:r>
          </a:p>
        </p:txBody>
      </p:sp>
      <p:sp>
        <p:nvSpPr>
          <p:cNvPr id="3" name="Content Placeholder 2"/>
          <p:cNvSpPr>
            <a:spLocks noGrp="1"/>
          </p:cNvSpPr>
          <p:nvPr>
            <p:ph idx="1"/>
          </p:nvPr>
        </p:nvSpPr>
        <p:spPr/>
        <p:txBody>
          <a:bodyPr/>
          <a:lstStyle/>
          <a:p>
            <a:pPr marL="569913" lvl="1" indent="-225425">
              <a:spcBef>
                <a:spcPts val="0"/>
              </a:spcBef>
              <a:spcAft>
                <a:spcPts val="0"/>
              </a:spcAft>
              <a:buFont typeface="Wingdings" panose="05000000000000000000" pitchFamily="2" charset="2"/>
              <a:buChar char="Ø"/>
              <a:defRPr/>
            </a:pPr>
            <a:r>
              <a:rPr lang="en-US" sz="1600" dirty="0"/>
              <a:t>Ben-</a:t>
            </a:r>
            <a:r>
              <a:rPr lang="en-US" sz="1600" dirty="0" err="1"/>
              <a:t>Hiam</a:t>
            </a:r>
            <a:r>
              <a:rPr lang="en-US" sz="1600" dirty="0"/>
              <a:t>, Y. (2001). Information Gap Decision Theory: Decisions under Severe Uncertainty. London: Academic </a:t>
            </a:r>
            <a:r>
              <a:rPr lang="en-US" sz="1600" dirty="0" smtClean="0"/>
              <a:t>Press</a:t>
            </a:r>
            <a:endParaRPr lang="en-US" sz="1600" dirty="0"/>
          </a:p>
          <a:p>
            <a:pPr marL="569913" lvl="1" indent="-225425">
              <a:spcBef>
                <a:spcPts val="0"/>
              </a:spcBef>
              <a:spcAft>
                <a:spcPts val="0"/>
              </a:spcAft>
              <a:buFont typeface="Wingdings" panose="05000000000000000000" pitchFamily="2" charset="2"/>
              <a:buChar char="Ø"/>
              <a:defRPr/>
            </a:pPr>
            <a:r>
              <a:rPr lang="en-US" sz="1600" dirty="0" err="1"/>
              <a:t>Gigerenzer</a:t>
            </a:r>
            <a:r>
              <a:rPr lang="en-US" sz="1600" dirty="0"/>
              <a:t>, G. (2007). Gut Feelings: The Intelligence of the Unconscious. Johannesburg: Penguin Books</a:t>
            </a:r>
          </a:p>
          <a:p>
            <a:pPr marL="569913" lvl="1" indent="-225425">
              <a:spcBef>
                <a:spcPts val="0"/>
              </a:spcBef>
              <a:spcAft>
                <a:spcPts val="0"/>
              </a:spcAft>
              <a:buFont typeface="Wingdings" panose="05000000000000000000" pitchFamily="2" charset="2"/>
              <a:buChar char="Ø"/>
              <a:defRPr/>
            </a:pPr>
            <a:r>
              <a:rPr lang="en-US" sz="1600" dirty="0"/>
              <a:t>Hubbard, D.W. (2009). The Failure of Risk Management; why it’s broken and How to Fix It. New Jersey: Wiley</a:t>
            </a:r>
          </a:p>
          <a:p>
            <a:pPr marL="569913" lvl="1" indent="-225425">
              <a:spcBef>
                <a:spcPts val="0"/>
              </a:spcBef>
              <a:spcAft>
                <a:spcPts val="0"/>
              </a:spcAft>
              <a:buFont typeface="Wingdings" panose="05000000000000000000" pitchFamily="2" charset="2"/>
              <a:buChar char="Ø"/>
              <a:defRPr/>
            </a:pPr>
            <a:r>
              <a:rPr lang="en-US" sz="1600" dirty="0" err="1"/>
              <a:t>Kahneman</a:t>
            </a:r>
            <a:r>
              <a:rPr lang="en-US" sz="1600" dirty="0"/>
              <a:t>, D. (2011). Thinking, Fast and Slow. New York: Farrar, Straus and </a:t>
            </a:r>
            <a:r>
              <a:rPr lang="en-US" sz="1600" dirty="0" smtClean="0"/>
              <a:t>Giroux</a:t>
            </a:r>
            <a:endParaRPr lang="en-US" sz="1600" dirty="0"/>
          </a:p>
          <a:p>
            <a:pPr marL="569913" lvl="1" indent="-225425">
              <a:spcBef>
                <a:spcPts val="0"/>
              </a:spcBef>
              <a:spcAft>
                <a:spcPts val="0"/>
              </a:spcAft>
              <a:buFont typeface="Wingdings" panose="05000000000000000000" pitchFamily="2" charset="2"/>
              <a:buChar char="Ø"/>
              <a:defRPr/>
            </a:pPr>
            <a:r>
              <a:rPr lang="en-US" sz="1600" dirty="0"/>
              <a:t>Leach, P. (2006). Why Can’t You Just Give Me a Number? An Executive's Guide to Using Probabilistic Thinking to Manage Risk and to Make Better Decisions. Florida: Probabilistic </a:t>
            </a:r>
            <a:r>
              <a:rPr lang="en-US" sz="1600" dirty="0" smtClean="0"/>
              <a:t>Publishing</a:t>
            </a:r>
            <a:endParaRPr lang="en-US" sz="1600" dirty="0"/>
          </a:p>
          <a:p>
            <a:pPr marL="569913" lvl="1" indent="-225425">
              <a:spcBef>
                <a:spcPts val="0"/>
              </a:spcBef>
              <a:spcAft>
                <a:spcPts val="0"/>
              </a:spcAft>
              <a:buFont typeface="Wingdings" panose="05000000000000000000" pitchFamily="2" charset="2"/>
              <a:buChar char="Ø"/>
              <a:defRPr/>
            </a:pPr>
            <a:r>
              <a:rPr lang="en-US" sz="1600" dirty="0"/>
              <a:t>Morgan, M. and </a:t>
            </a:r>
            <a:r>
              <a:rPr lang="en-US" sz="1600" dirty="0" err="1"/>
              <a:t>Henrion</a:t>
            </a:r>
            <a:r>
              <a:rPr lang="en-US" sz="1600" dirty="0"/>
              <a:t>, M. (1990). Uncertainty, a Guide to Dealing with Uncertainty in Quantitative Risk and Policy Analysis. Cambridge, MA: Cambridge University Press</a:t>
            </a:r>
          </a:p>
          <a:p>
            <a:pPr marL="569913" lvl="1" indent="-225425">
              <a:spcBef>
                <a:spcPts val="0"/>
              </a:spcBef>
              <a:spcAft>
                <a:spcPts val="0"/>
              </a:spcAft>
              <a:buFont typeface="Wingdings" panose="05000000000000000000" pitchFamily="2" charset="2"/>
              <a:buChar char="Ø"/>
              <a:defRPr/>
            </a:pPr>
            <a:r>
              <a:rPr lang="en-US" sz="1600" dirty="0" err="1"/>
              <a:t>Perrow</a:t>
            </a:r>
            <a:r>
              <a:rPr lang="en-US" sz="1600" dirty="0"/>
              <a:t>, C., (1999). Normal Accidents: Living with High Risk Technologies, Second Edition. New Jersey: Princeton University </a:t>
            </a:r>
            <a:r>
              <a:rPr lang="en-US" sz="1600" dirty="0" smtClean="0"/>
              <a:t>Press</a:t>
            </a:r>
            <a:endParaRPr lang="en-US" sz="1600" dirty="0"/>
          </a:p>
          <a:p>
            <a:pPr marL="569913" lvl="1" indent="-225425">
              <a:spcBef>
                <a:spcPts val="0"/>
              </a:spcBef>
              <a:spcAft>
                <a:spcPts val="0"/>
              </a:spcAft>
              <a:buFont typeface="Wingdings" panose="05000000000000000000" pitchFamily="2" charset="2"/>
              <a:buChar char="Ø"/>
              <a:defRPr/>
            </a:pPr>
            <a:r>
              <a:rPr lang="en-US" sz="1600" dirty="0" err="1"/>
              <a:t>Taleb</a:t>
            </a:r>
            <a:r>
              <a:rPr lang="en-US" sz="1600" dirty="0"/>
              <a:t>, N. (2010) The Black Swan: The Impact of the Highly Improbable; Second Edition. New York: Random House</a:t>
            </a:r>
          </a:p>
          <a:p>
            <a:pPr marL="569913" lvl="1" indent="-225425">
              <a:spcBef>
                <a:spcPts val="0"/>
              </a:spcBef>
              <a:spcAft>
                <a:spcPts val="0"/>
              </a:spcAft>
              <a:buFont typeface="Wingdings" panose="05000000000000000000" pitchFamily="2" charset="2"/>
              <a:buChar char="Ø"/>
              <a:defRPr/>
            </a:pPr>
            <a:r>
              <a:rPr lang="en-US" sz="1600" dirty="0" err="1"/>
              <a:t>Tufte</a:t>
            </a:r>
            <a:r>
              <a:rPr lang="en-US" sz="1600" dirty="0"/>
              <a:t>, E.R. (2001). The Visual Display of Quantitative Information. </a:t>
            </a:r>
            <a:r>
              <a:rPr lang="en-US" sz="1600" dirty="0" err="1"/>
              <a:t>Chesire</a:t>
            </a:r>
            <a:r>
              <a:rPr lang="en-US" sz="1600" dirty="0"/>
              <a:t>, CT: Graphics Press</a:t>
            </a:r>
          </a:p>
          <a:p>
            <a:pPr marL="569913" lvl="1" indent="-225425">
              <a:spcBef>
                <a:spcPts val="0"/>
              </a:spcBef>
              <a:spcAft>
                <a:spcPts val="0"/>
              </a:spcAft>
              <a:buFont typeface="Wingdings" panose="05000000000000000000" pitchFamily="2" charset="2"/>
              <a:buChar char="Ø"/>
              <a:defRPr/>
            </a:pPr>
            <a:r>
              <a:rPr lang="en-US" sz="1600" dirty="0" err="1"/>
              <a:t>Weick</a:t>
            </a:r>
            <a:r>
              <a:rPr lang="en-US" sz="1600" dirty="0"/>
              <a:t>, K. and Sutcliffe K. (2007). Managing the Unexpected; Resilient Performance in an Age of Uncertainty. San Francisco, CA: Wiley</a:t>
            </a:r>
          </a:p>
          <a:p>
            <a:endParaRPr lang="en-US" dirty="0"/>
          </a:p>
        </p:txBody>
      </p:sp>
      <p:sp>
        <p:nvSpPr>
          <p:cNvPr id="4" name="Date Placeholder 3"/>
          <p:cNvSpPr>
            <a:spLocks noGrp="1"/>
          </p:cNvSpPr>
          <p:nvPr>
            <p:ph type="dt" sz="half" idx="10"/>
          </p:nvPr>
        </p:nvSpPr>
        <p:spPr/>
        <p:txBody>
          <a:bodyPr/>
          <a:lstStyle/>
          <a:p>
            <a:fld id="{1391E3A8-621C-4D06-B9DF-2A24A8382622}" type="datetime1">
              <a:rPr lang="en-US" smtClean="0"/>
              <a:pPr/>
              <a:t>3/13/2015</a:t>
            </a:fld>
            <a:endParaRPr lang="en-US" dirty="0"/>
          </a:p>
        </p:txBody>
      </p:sp>
      <p:sp>
        <p:nvSpPr>
          <p:cNvPr id="5" name="Slide Number Placeholder 4"/>
          <p:cNvSpPr>
            <a:spLocks noGrp="1"/>
          </p:cNvSpPr>
          <p:nvPr>
            <p:ph type="sldNum" sz="quarter" idx="11"/>
          </p:nvPr>
        </p:nvSpPr>
        <p:spPr/>
        <p:txBody>
          <a:bodyPr/>
          <a:lstStyle/>
          <a:p>
            <a:fld id="{C9D01A86-1220-4E3B-A76F-2CAE376CD0EF}" type="slidenum">
              <a:rPr lang="en-US" smtClean="0"/>
              <a:pPr/>
              <a:t>8</a:t>
            </a:fld>
            <a:endParaRPr lang="en-US" dirty="0"/>
          </a:p>
        </p:txBody>
      </p:sp>
    </p:spTree>
    <p:extLst>
      <p:ext uri="{BB962C8B-B14F-4D97-AF65-F5344CB8AC3E}">
        <p14:creationId xmlns:p14="http://schemas.microsoft.com/office/powerpoint/2010/main" val="2271624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WTIC Literature Reviewed</a:t>
            </a:r>
            <a:endParaRPr lang="en-US" dirty="0"/>
          </a:p>
        </p:txBody>
      </p:sp>
      <p:sp>
        <p:nvSpPr>
          <p:cNvPr id="3" name="Content Placeholder 2"/>
          <p:cNvSpPr>
            <a:spLocks noGrp="1"/>
          </p:cNvSpPr>
          <p:nvPr>
            <p:ph idx="1"/>
          </p:nvPr>
        </p:nvSpPr>
        <p:spPr/>
        <p:txBody>
          <a:bodyPr/>
          <a:lstStyle/>
          <a:p>
            <a:pPr marL="569913" lvl="1" indent="-225425">
              <a:spcBef>
                <a:spcPts val="0"/>
              </a:spcBef>
              <a:spcAft>
                <a:spcPts val="0"/>
              </a:spcAft>
              <a:buFont typeface="Wingdings" panose="05000000000000000000" pitchFamily="2" charset="2"/>
              <a:buChar char="Ø"/>
              <a:defRPr/>
            </a:pPr>
            <a:r>
              <a:rPr lang="en-US" sz="1600" dirty="0" err="1" smtClean="0"/>
              <a:t>Aklin</a:t>
            </a:r>
            <a:r>
              <a:rPr lang="en-US" sz="1600" dirty="0" smtClean="0"/>
              <a:t>, W. M., </a:t>
            </a:r>
            <a:r>
              <a:rPr lang="en-US" sz="1600" dirty="0" err="1" smtClean="0"/>
              <a:t>Lejuez</a:t>
            </a:r>
            <a:r>
              <a:rPr lang="en-US" sz="1600" dirty="0" smtClean="0"/>
              <a:t>, C. W., </a:t>
            </a:r>
            <a:r>
              <a:rPr lang="en-US" sz="1600" dirty="0" err="1" smtClean="0"/>
              <a:t>Zvolensky</a:t>
            </a:r>
            <a:r>
              <a:rPr lang="en-US" sz="1600" dirty="0" smtClean="0"/>
              <a:t>, M. J., </a:t>
            </a:r>
            <a:r>
              <a:rPr lang="en-US" sz="1600" dirty="0" err="1" smtClean="0"/>
              <a:t>Kahler</a:t>
            </a:r>
            <a:r>
              <a:rPr lang="en-US" sz="1600" dirty="0" smtClean="0"/>
              <a:t>, C. W., &amp; </a:t>
            </a:r>
            <a:r>
              <a:rPr lang="en-US" sz="1600" dirty="0" err="1" smtClean="0"/>
              <a:t>Gwadz</a:t>
            </a:r>
            <a:r>
              <a:rPr lang="en-US" sz="1600" dirty="0" smtClean="0"/>
              <a:t>, M. (2005). Evaluation of behavioral measures of risk taking propensity with inner city adolescents. </a:t>
            </a:r>
            <a:r>
              <a:rPr lang="en-US" sz="1600" dirty="0" err="1" smtClean="0"/>
              <a:t>Behaviour</a:t>
            </a:r>
            <a:r>
              <a:rPr lang="en-US" sz="1600" dirty="0" smtClean="0"/>
              <a:t> Research and Therapy, 43(2), 215-228.</a:t>
            </a:r>
          </a:p>
          <a:p>
            <a:pPr marL="569913" lvl="1" indent="-225425">
              <a:spcBef>
                <a:spcPts val="0"/>
              </a:spcBef>
              <a:spcAft>
                <a:spcPts val="0"/>
              </a:spcAft>
              <a:buFont typeface="Wingdings" panose="05000000000000000000" pitchFamily="2" charset="2"/>
              <a:buChar char="Ø"/>
              <a:defRPr/>
            </a:pPr>
            <a:r>
              <a:rPr lang="en-US" sz="1600" dirty="0" err="1" smtClean="0"/>
              <a:t>Barch</a:t>
            </a:r>
            <a:r>
              <a:rPr lang="en-US" sz="1600" dirty="0" smtClean="0"/>
              <a:t>, D. M., Berman, M. G., Engle, R., Jones, J. H., </a:t>
            </a:r>
            <a:r>
              <a:rPr lang="en-US" sz="1600" dirty="0" err="1" smtClean="0"/>
              <a:t>Jonides</a:t>
            </a:r>
            <a:r>
              <a:rPr lang="en-US" sz="1600" dirty="0" smtClean="0"/>
              <a:t>, J., MacDonald, A., ... &amp; </a:t>
            </a:r>
            <a:r>
              <a:rPr lang="en-US" sz="1600" dirty="0" err="1" smtClean="0"/>
              <a:t>Sponheim</a:t>
            </a:r>
            <a:r>
              <a:rPr lang="en-US" sz="1600" dirty="0" smtClean="0"/>
              <a:t>, S. R. (2009). CNTRICS final task selection: working memory. Schizophrenia bulletin, 35(1), 136-152.</a:t>
            </a:r>
          </a:p>
          <a:p>
            <a:pPr marL="569913" lvl="1" indent="-225425">
              <a:spcBef>
                <a:spcPts val="0"/>
              </a:spcBef>
              <a:spcAft>
                <a:spcPts val="0"/>
              </a:spcAft>
              <a:buFont typeface="Wingdings" panose="05000000000000000000" pitchFamily="2" charset="2"/>
              <a:buChar char="Ø"/>
              <a:defRPr/>
            </a:pPr>
            <a:r>
              <a:rPr lang="en-US" sz="1600" dirty="0" err="1"/>
              <a:t>Brase</a:t>
            </a:r>
            <a:r>
              <a:rPr lang="en-US" sz="1600" dirty="0"/>
              <a:t>, G.L. (2002). Which Statistical Formats Facilitate what Decisions? The perception and influence of different statistical information formats. Journal of Behavioral Decision Making, 15(5), 381-401.</a:t>
            </a:r>
          </a:p>
          <a:p>
            <a:pPr marL="569913" lvl="1" indent="-225425">
              <a:spcBef>
                <a:spcPts val="0"/>
              </a:spcBef>
              <a:spcAft>
                <a:spcPts val="0"/>
              </a:spcAft>
              <a:buFont typeface="Wingdings" panose="05000000000000000000" pitchFamily="2" charset="2"/>
              <a:buChar char="Ø"/>
              <a:defRPr/>
            </a:pPr>
            <a:r>
              <a:rPr lang="en-US" sz="1600" dirty="0" err="1"/>
              <a:t>Brase</a:t>
            </a:r>
            <a:r>
              <a:rPr lang="en-US" sz="1600" dirty="0"/>
              <a:t>, G. L. (2009). Pictorial representations in statistical reasoning. Applied Cognitive Psychology, 23(3), 369-381.</a:t>
            </a:r>
          </a:p>
          <a:p>
            <a:pPr marL="569913" lvl="1" indent="-225425">
              <a:spcBef>
                <a:spcPts val="0"/>
              </a:spcBef>
              <a:spcAft>
                <a:spcPts val="0"/>
              </a:spcAft>
              <a:buFont typeface="Wingdings" panose="05000000000000000000" pitchFamily="2" charset="2"/>
              <a:buChar char="Ø"/>
              <a:defRPr/>
            </a:pPr>
            <a:r>
              <a:rPr lang="en-US" sz="1600" dirty="0" err="1" smtClean="0"/>
              <a:t>Bruine</a:t>
            </a:r>
            <a:r>
              <a:rPr lang="en-US" sz="1600" dirty="0" smtClean="0"/>
              <a:t> de Bruin, W., Parker, A. M., &amp; </a:t>
            </a:r>
            <a:r>
              <a:rPr lang="en-US" sz="1600" dirty="0" err="1" smtClean="0"/>
              <a:t>Fischhoff</a:t>
            </a:r>
            <a:r>
              <a:rPr lang="en-US" sz="1600" dirty="0" smtClean="0"/>
              <a:t>, B. (2007). Individual differences in adult decision-making competence. Journal of personality and social psychology, 92(5), 938.</a:t>
            </a:r>
          </a:p>
          <a:p>
            <a:pPr marL="569913" lvl="1" indent="-225425">
              <a:spcBef>
                <a:spcPts val="0"/>
              </a:spcBef>
              <a:spcAft>
                <a:spcPts val="0"/>
              </a:spcAft>
              <a:buFont typeface="Wingdings" panose="05000000000000000000" pitchFamily="2" charset="2"/>
              <a:buChar char="Ø"/>
              <a:defRPr/>
            </a:pPr>
            <a:r>
              <a:rPr lang="en-US" sz="1600" dirty="0" smtClean="0"/>
              <a:t>Carpenter, P. A., Just, M. A., &amp; Shell, P. (1990). What one intelligence test measures: a theoretical account of the processing in the Raven Progressive Matrices Test. Psychological review, 97(3), 404.</a:t>
            </a:r>
          </a:p>
          <a:p>
            <a:pPr marL="569913" lvl="1" indent="-225425">
              <a:spcBef>
                <a:spcPts val="0"/>
              </a:spcBef>
              <a:spcAft>
                <a:spcPts val="0"/>
              </a:spcAft>
              <a:buFont typeface="Wingdings" panose="05000000000000000000" pitchFamily="2" charset="2"/>
              <a:buChar char="Ø"/>
              <a:defRPr/>
            </a:pPr>
            <a:r>
              <a:rPr lang="en-US" sz="1600" dirty="0" smtClean="0"/>
              <a:t>Castle, H., &amp; </a:t>
            </a:r>
            <a:r>
              <a:rPr lang="en-US" sz="1600" dirty="0" err="1" smtClean="0"/>
              <a:t>Leggatt</a:t>
            </a:r>
            <a:r>
              <a:rPr lang="en-US" sz="1600" dirty="0" smtClean="0"/>
              <a:t>, A. (2002). Instantaneous Self Assessment (ISA)–Validity and Reliability. Report No: JS14865, (1.0).</a:t>
            </a:r>
          </a:p>
          <a:p>
            <a:pPr marL="569913" lvl="1" indent="-225425">
              <a:spcBef>
                <a:spcPts val="0"/>
              </a:spcBef>
              <a:spcAft>
                <a:spcPts val="0"/>
              </a:spcAft>
              <a:buFont typeface="Wingdings" panose="05000000000000000000" pitchFamily="2" charset="2"/>
              <a:buChar char="Ø"/>
              <a:defRPr/>
            </a:pPr>
            <a:r>
              <a:rPr lang="en-US" sz="1600" dirty="0" err="1" smtClean="0"/>
              <a:t>Cosmides</a:t>
            </a:r>
            <a:r>
              <a:rPr lang="en-US" sz="1600" dirty="0" smtClean="0"/>
              <a:t>, L., &amp; </a:t>
            </a:r>
            <a:r>
              <a:rPr lang="en-US" sz="1600" dirty="0" err="1" smtClean="0"/>
              <a:t>Tooby</a:t>
            </a:r>
            <a:r>
              <a:rPr lang="en-US" sz="1600" dirty="0" smtClean="0"/>
              <a:t>, J. (1996). Are humans good intuitive statisticians after all? Rethinking some conclusions from the literature on judgment under uncertainty. cognition, 58(1), 1-73.</a:t>
            </a:r>
          </a:p>
          <a:p>
            <a:pPr marL="569913" lvl="1" indent="-225425">
              <a:spcBef>
                <a:spcPts val="0"/>
              </a:spcBef>
              <a:spcAft>
                <a:spcPts val="0"/>
              </a:spcAft>
              <a:buNone/>
              <a:defRPr/>
            </a:pPr>
            <a:endParaRPr lang="en-US" sz="1600" dirty="0" smtClean="0"/>
          </a:p>
          <a:p>
            <a:pPr marL="569913" lvl="1" indent="-225425">
              <a:spcBef>
                <a:spcPts val="0"/>
              </a:spcBef>
              <a:spcAft>
                <a:spcPts val="0"/>
              </a:spcAft>
              <a:buFont typeface="Wingdings" panose="05000000000000000000" pitchFamily="2" charset="2"/>
              <a:buChar char="Ø"/>
              <a:defRPr/>
            </a:pPr>
            <a:endParaRPr lang="en-US" sz="1600" dirty="0" smtClean="0"/>
          </a:p>
        </p:txBody>
      </p:sp>
      <p:sp>
        <p:nvSpPr>
          <p:cNvPr id="5" name="Slide Number Placeholder 4"/>
          <p:cNvSpPr>
            <a:spLocks noGrp="1"/>
          </p:cNvSpPr>
          <p:nvPr>
            <p:ph type="sldNum" sz="quarter" idx="11"/>
          </p:nvPr>
        </p:nvSpPr>
        <p:spPr/>
        <p:txBody>
          <a:bodyPr/>
          <a:lstStyle/>
          <a:p>
            <a:fld id="{C9D01A86-1220-4E3B-A76F-2CAE376CD0EF}" type="slidenum">
              <a:rPr lang="en-US" smtClean="0"/>
              <a:pPr/>
              <a:t>9</a:t>
            </a:fld>
            <a:endParaRPr lang="en-US" dirty="0"/>
          </a:p>
        </p:txBody>
      </p:sp>
    </p:spTree>
  </p:cSld>
  <p:clrMapOvr>
    <a:masterClrMapping/>
  </p:clrMapOvr>
</p:sld>
</file>

<file path=ppt/theme/theme1.xml><?xml version="1.0" encoding="utf-8"?>
<a:theme xmlns:a="http://schemas.openxmlformats.org/drawingml/2006/main" name="FAA_NextGen 2014 Slide Ma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024EE7-0B99-4245-B0DE-39CA5416B254}">
  <ds:schemaRefs>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elements/1.1/"/>
    <ds:schemaRef ds:uri="http://purl.org/dc/dcmityp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83A1A583-32CE-40CB-BB97-6741FDF81A39}"/>
</file>

<file path=customXml/itemProps3.xml><?xml version="1.0" encoding="utf-8"?>
<ds:datastoreItem xmlns:ds="http://schemas.openxmlformats.org/officeDocument/2006/customXml" ds:itemID="{B9558E1D-0950-4EFE-A337-1E68E3F37E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FAA_NextGen 2014 Slide Master Template</Template>
  <TotalTime>348</TotalTime>
  <Words>2539</Words>
  <Application>Microsoft Office PowerPoint</Application>
  <PresentationFormat>On-screen Show (4:3)</PresentationFormat>
  <Paragraphs>137</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FAA_NextGen 2014 Slide Master Template</vt:lpstr>
      <vt:lpstr>REDAC Subcommittee on Aircraft Safety (SAS) Open Recommendation</vt:lpstr>
      <vt:lpstr>SAS 2014 Spring Open Recommendation</vt:lpstr>
      <vt:lpstr>Wx Program – Weather Uncertainty Study Overview</vt:lpstr>
      <vt:lpstr>WTIC – Uncertainty Project Overview</vt:lpstr>
      <vt:lpstr>Wx Program &amp; WTIC Literature Review</vt:lpstr>
      <vt:lpstr>Research to be Considered by Wx Program &amp; WTIC</vt:lpstr>
      <vt:lpstr>Back Up Slides</vt:lpstr>
      <vt:lpstr>Additional Wx Program Literature Reviewed</vt:lpstr>
      <vt:lpstr>Additional WTIC Literature Reviewed</vt:lpstr>
      <vt:lpstr>Additional WTIC Literature Reviewed (cont’d)</vt:lpstr>
      <vt:lpstr>Additional WTIC Literature Reviewed (cont’d)</vt:lpstr>
      <vt:lpstr>Additional WTIC Literature Reviewed (cont’d)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REDAC Subcommittee on Aircraft Safety (SAS Open Recommendations</dc:title>
  <dc:creator>Alexandria Aliaskari</dc:creator>
  <cp:lastModifiedBy>Paine, Maria (FAA)</cp:lastModifiedBy>
  <cp:revision>24</cp:revision>
  <cp:lastPrinted>2014-09-05T15:38:22Z</cp:lastPrinted>
  <dcterms:created xsi:type="dcterms:W3CDTF">2014-09-03T14:30:55Z</dcterms:created>
  <dcterms:modified xsi:type="dcterms:W3CDTF">2015-03-13T17:24:41Z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