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545" r:id="rId5"/>
    <p:sldId id="54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6EC"/>
    <a:srgbClr val="FFFF61"/>
    <a:srgbClr val="25752F"/>
    <a:srgbClr val="FFFE90"/>
    <a:srgbClr val="920000"/>
    <a:srgbClr val="92B1D6"/>
    <a:srgbClr val="1E437E"/>
    <a:srgbClr val="000000"/>
    <a:srgbClr val="8745FD"/>
    <a:srgbClr val="5703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106" autoAdjust="0"/>
    <p:restoredTop sz="94660"/>
  </p:normalViewPr>
  <p:slideViewPr>
    <p:cSldViewPr>
      <p:cViewPr>
        <p:scale>
          <a:sx n="76" d="100"/>
          <a:sy n="76" d="100"/>
        </p:scale>
        <p:origin x="-678" y="-594"/>
      </p:cViewPr>
      <p:guideLst>
        <p:guide orient="horz" pos="720"/>
        <p:guide pos="384"/>
      </p:guideLst>
    </p:cSldViewPr>
  </p:slideViewPr>
  <p:notesTextViewPr>
    <p:cViewPr>
      <p:scale>
        <a:sx n="1" d="1"/>
        <a:sy n="1" d="1"/>
      </p:scale>
      <p:origin x="0" y="0"/>
    </p:cViewPr>
  </p:notesTextViewPr>
  <p:sorterViewPr>
    <p:cViewPr>
      <p:scale>
        <a:sx n="130" d="100"/>
        <a:sy n="130" d="100"/>
      </p:scale>
      <p:origin x="0" y="25812"/>
    </p:cViewPr>
  </p:sorterViewPr>
  <p:notesViewPr>
    <p:cSldViewPr>
      <p:cViewPr>
        <p:scale>
          <a:sx n="74" d="100"/>
          <a:sy n="74" d="100"/>
        </p:scale>
        <p:origin x="-207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1" cy="465140"/>
          </a:xfrm>
          <a:prstGeom prst="rect">
            <a:avLst/>
          </a:prstGeom>
        </p:spPr>
        <p:txBody>
          <a:bodyPr vert="horz" lIns="92226" tIns="46113" rIns="92226" bIns="46113" rtlCol="0"/>
          <a:lstStyle>
            <a:lvl1pPr algn="l">
              <a:defRPr sz="1200"/>
            </a:lvl1pPr>
          </a:lstStyle>
          <a:p>
            <a:endParaRPr lang="en-US" dirty="0"/>
          </a:p>
        </p:txBody>
      </p:sp>
      <p:sp>
        <p:nvSpPr>
          <p:cNvPr id="3" name="Date Placeholder 2"/>
          <p:cNvSpPr>
            <a:spLocks noGrp="1"/>
          </p:cNvSpPr>
          <p:nvPr>
            <p:ph type="dt" sz="quarter" idx="1"/>
          </p:nvPr>
        </p:nvSpPr>
        <p:spPr>
          <a:xfrm>
            <a:off x="3970634" y="1"/>
            <a:ext cx="3038161" cy="465140"/>
          </a:xfrm>
          <a:prstGeom prst="rect">
            <a:avLst/>
          </a:prstGeom>
        </p:spPr>
        <p:txBody>
          <a:bodyPr vert="horz" lIns="92226" tIns="46113" rIns="92226" bIns="46113" rtlCol="0"/>
          <a:lstStyle>
            <a:lvl1pPr algn="r">
              <a:defRPr sz="1200"/>
            </a:lvl1pPr>
          </a:lstStyle>
          <a:p>
            <a:fld id="{B74F0700-E8B8-40B0-BBB6-103A7F558434}" type="datetimeFigureOut">
              <a:rPr lang="en-US" smtClean="0"/>
              <a:t>3/20/2015</a:t>
            </a:fld>
            <a:endParaRPr lang="en-US" dirty="0"/>
          </a:p>
        </p:txBody>
      </p:sp>
      <p:sp>
        <p:nvSpPr>
          <p:cNvPr id="4" name="Footer Placeholder 3"/>
          <p:cNvSpPr>
            <a:spLocks noGrp="1"/>
          </p:cNvSpPr>
          <p:nvPr>
            <p:ph type="ftr" sz="quarter" idx="2"/>
          </p:nvPr>
        </p:nvSpPr>
        <p:spPr>
          <a:xfrm>
            <a:off x="0" y="8829662"/>
            <a:ext cx="3038161" cy="465140"/>
          </a:xfrm>
          <a:prstGeom prst="rect">
            <a:avLst/>
          </a:prstGeom>
        </p:spPr>
        <p:txBody>
          <a:bodyPr vert="horz" lIns="92226" tIns="46113" rIns="92226" bIns="461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29662"/>
            <a:ext cx="3038161" cy="465140"/>
          </a:xfrm>
          <a:prstGeom prst="rect">
            <a:avLst/>
          </a:prstGeom>
        </p:spPr>
        <p:txBody>
          <a:bodyPr vert="horz" lIns="92226" tIns="46113" rIns="92226" bIns="46113" rtlCol="0" anchor="b"/>
          <a:lstStyle>
            <a:lvl1pPr algn="r">
              <a:defRPr sz="1200"/>
            </a:lvl1pPr>
          </a:lstStyle>
          <a:p>
            <a:fld id="{BF9E3F13-E986-4178-BB4D-C45ABC99990D}" type="slidenum">
              <a:rPr lang="en-US" smtClean="0"/>
              <a:t>‹#›</a:t>
            </a:fld>
            <a:endParaRPr lang="en-US" dirty="0"/>
          </a:p>
        </p:txBody>
      </p:sp>
    </p:spTree>
    <p:extLst>
      <p:ext uri="{BB962C8B-B14F-4D97-AF65-F5344CB8AC3E}">
        <p14:creationId xmlns:p14="http://schemas.microsoft.com/office/powerpoint/2010/main" val="3159072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70" tIns="46585" rIns="93170" bIns="46585" rtlCol="0"/>
          <a:lstStyle>
            <a:lvl1pPr algn="r">
              <a:defRPr sz="1200"/>
            </a:lvl1pPr>
          </a:lstStyle>
          <a:p>
            <a:fld id="{838FF916-9816-4546-B3DC-C2FF1FE23142}" type="datetimeFigureOut">
              <a:rPr lang="en-US" smtClean="0"/>
              <a:t>3/20/2015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5" rIns="93170" bIns="4658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5" rIns="93170" bIns="465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5" rIns="93170"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5" rIns="93170" bIns="46585" rtlCol="0" anchor="b"/>
          <a:lstStyle>
            <a:lvl1pPr algn="r">
              <a:defRPr sz="1200"/>
            </a:lvl1pPr>
          </a:lstStyle>
          <a:p>
            <a:fld id="{087CE0A6-9DF2-48A2-8030-D9E98154AE07}" type="slidenum">
              <a:rPr lang="en-US" smtClean="0"/>
              <a:t>‹#›</a:t>
            </a:fld>
            <a:endParaRPr lang="en-US" dirty="0"/>
          </a:p>
        </p:txBody>
      </p:sp>
    </p:spTree>
    <p:extLst>
      <p:ext uri="{BB962C8B-B14F-4D97-AF65-F5344CB8AC3E}">
        <p14:creationId xmlns:p14="http://schemas.microsoft.com/office/powerpoint/2010/main" val="3569537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7CE0A6-9DF2-48A2-8030-D9E98154AE07}" type="slidenum">
              <a:rPr lang="en-US" smtClean="0"/>
              <a:t>1</a:t>
            </a:fld>
            <a:endParaRPr lang="en-US" dirty="0"/>
          </a:p>
        </p:txBody>
      </p:sp>
    </p:spTree>
    <p:extLst>
      <p:ext uri="{BB962C8B-B14F-4D97-AF65-F5344CB8AC3E}">
        <p14:creationId xmlns:p14="http://schemas.microsoft.com/office/powerpoint/2010/main" val="3793367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7CE0A6-9DF2-48A2-8030-D9E98154AE07}" type="slidenum">
              <a:rPr lang="en-US" smtClean="0"/>
              <a:t>2</a:t>
            </a:fld>
            <a:endParaRPr lang="en-US" dirty="0"/>
          </a:p>
        </p:txBody>
      </p:sp>
    </p:spTree>
    <p:extLst>
      <p:ext uri="{BB962C8B-B14F-4D97-AF65-F5344CB8AC3E}">
        <p14:creationId xmlns:p14="http://schemas.microsoft.com/office/powerpoint/2010/main" val="3793367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136775"/>
          </a:xfrm>
        </p:spPr>
        <p:txBody>
          <a:bodyPr anchor="t" anchorCtr="0"/>
          <a:lstStyle>
            <a:lvl1pPr algn="l">
              <a:defRPr>
                <a:solidFill>
                  <a:srgbClr val="1E437E"/>
                </a:solidFill>
              </a:defRPr>
            </a:lvl1pPr>
          </a:lstStyle>
          <a:p>
            <a:r>
              <a:rPr lang="en-US" dirty="0" smtClean="0"/>
              <a:t>Click to edit Master title style</a:t>
            </a:r>
            <a:endParaRPr lang="en-US" dirty="0"/>
          </a:p>
        </p:txBody>
      </p:sp>
      <p:sp>
        <p:nvSpPr>
          <p:cNvPr id="7"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8"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9"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13842104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7"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8"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108893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Aft>
                <a:spcPts val="600"/>
              </a:spcAft>
              <a:defRPr/>
            </a:lvl1pPr>
            <a:lvl2pPr>
              <a:spcBef>
                <a:spcPts val="600"/>
              </a:spcBef>
              <a:spcAft>
                <a:spcPts val="600"/>
              </a:spcAft>
              <a:buClr>
                <a:srgbClr val="C0D597"/>
              </a:buClr>
              <a:buSzPct val="80000"/>
              <a:defRPr sz="2400"/>
            </a:lvl2pPr>
            <a:lvl3pPr>
              <a:defRPr sz="21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9"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10"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359011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FAA_NG_PPT_01_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409113" cy="705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1676400"/>
            <a:ext cx="7772400" cy="1362075"/>
          </a:xfrm>
        </p:spPr>
        <p:txBody>
          <a:bodyPr anchor="t">
            <a:normAutofit/>
          </a:bodyPr>
          <a:lstStyle>
            <a:lvl1pPr algn="l">
              <a:defRPr sz="2400" b="1"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048000"/>
            <a:ext cx="7772400" cy="1500187"/>
          </a:xfrm>
        </p:spPr>
        <p:txBody>
          <a:bodyPr anchor="t" anchorCtr="0"/>
          <a:lstStyle>
            <a:lvl1pPr marL="0" indent="0">
              <a:spcBef>
                <a:spcPts val="0"/>
              </a:spcBef>
              <a:buNone/>
              <a:defRPr sz="2000" b="1">
                <a:solidFill>
                  <a:schemeClr val="bg1">
                    <a:lumMod val="9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45841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9"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10"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228405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3"/>
          <p:cNvSpPr>
            <a:spLocks noGrp="1"/>
          </p:cNvSpPr>
          <p:nvPr>
            <p:ph type="dt" sz="half" idx="10"/>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11" name="Slide Number Placeholder 5"/>
          <p:cNvSpPr>
            <a:spLocks noGrp="1"/>
          </p:cNvSpPr>
          <p:nvPr>
            <p:ph type="sldNum" sz="quarter" idx="11"/>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12" name="Footer Placeholder 4"/>
          <p:cNvSpPr>
            <a:spLocks noGrp="1"/>
          </p:cNvSpPr>
          <p:nvPr>
            <p:ph type="ftr" sz="quarter" idx="12"/>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406474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7"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8"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1036275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6"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7"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93477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4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400" b="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9"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10"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180524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9"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10"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390830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1991" name="Picture 7" descr="J:\Graphics\Presentations\2013\ANG-E_Directorate_Review\Beth_Burkett\background_art\ANG_E_bkgnd_01.jpg"/>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6014409"/>
            <a:ext cx="9144000" cy="8626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657600" y="6400800"/>
            <a:ext cx="2133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May 7, 2013</a:t>
            </a:r>
            <a:endParaRPr lang="en-US" dirty="0"/>
          </a:p>
        </p:txBody>
      </p:sp>
      <p:sp>
        <p:nvSpPr>
          <p:cNvPr id="6" name="Slide Number Placeholder 5"/>
          <p:cNvSpPr>
            <a:spLocks noGrp="1"/>
          </p:cNvSpPr>
          <p:nvPr>
            <p:ph type="sldNum" sz="quarter" idx="4"/>
          </p:nvPr>
        </p:nvSpPr>
        <p:spPr>
          <a:xfrm>
            <a:off x="7848600" y="6356350"/>
            <a:ext cx="838200" cy="365125"/>
          </a:xfrm>
          <a:prstGeom prst="rect">
            <a:avLst/>
          </a:prstGeom>
        </p:spPr>
        <p:txBody>
          <a:bodyPr vert="horz" lIns="91440" tIns="45720" rIns="91440" bIns="45720" rtlCol="0" anchor="ctr"/>
          <a:lstStyle>
            <a:lvl1pPr algn="r">
              <a:defRPr sz="1200">
                <a:solidFill>
                  <a:srgbClr val="002060"/>
                </a:solidFill>
              </a:defRPr>
            </a:lvl1pPr>
          </a:lstStyle>
          <a:p>
            <a:fld id="{638D2534-4F29-4D6A-99CA-34A9E7D541B9}" type="slidenum">
              <a:rPr lang="en-US" smtClean="0"/>
              <a:pPr/>
              <a:t>‹#›</a:t>
            </a:fld>
            <a:endParaRPr lang="en-US" dirty="0"/>
          </a:p>
        </p:txBody>
      </p:sp>
      <p:sp>
        <p:nvSpPr>
          <p:cNvPr id="8" name="Footer Placeholder 4"/>
          <p:cNvSpPr>
            <a:spLocks noGrp="1"/>
          </p:cNvSpPr>
          <p:nvPr>
            <p:ph type="ftr" sz="quarter" idx="3"/>
          </p:nvPr>
        </p:nvSpPr>
        <p:spPr>
          <a:xfrm>
            <a:off x="3657600" y="6172200"/>
            <a:ext cx="2895600" cy="365125"/>
          </a:xfrm>
          <a:prstGeom prst="rect">
            <a:avLst/>
          </a:prstGeom>
        </p:spPr>
        <p:txBody>
          <a:bodyPr vert="horz" lIns="91440" tIns="45720" rIns="91440" bIns="45720" rtlCol="0" anchor="ctr"/>
          <a:lstStyle>
            <a:lvl1pPr algn="l">
              <a:defRPr sz="1200">
                <a:solidFill>
                  <a:srgbClr val="002060"/>
                </a:solidFill>
              </a:defRPr>
            </a:lvl1pPr>
          </a:lstStyle>
          <a:p>
            <a:r>
              <a:rPr lang="en-US" dirty="0" smtClean="0"/>
              <a:t>ANG-E Directorate Review</a:t>
            </a:r>
            <a:endParaRPr lang="en-US" dirty="0"/>
          </a:p>
        </p:txBody>
      </p:sp>
    </p:spTree>
    <p:extLst>
      <p:ext uri="{BB962C8B-B14F-4D97-AF65-F5344CB8AC3E}">
        <p14:creationId xmlns:p14="http://schemas.microsoft.com/office/powerpoint/2010/main" val="2924606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defTabSz="914400" rtl="0" eaLnBrk="1" latinLnBrk="0" hangingPunct="1">
        <a:spcBef>
          <a:spcPct val="0"/>
        </a:spcBef>
        <a:buNone/>
        <a:defRPr sz="3200" b="1" kern="1200">
          <a:solidFill>
            <a:srgbClr val="002060"/>
          </a:solidFill>
          <a:latin typeface="Arial" pitchFamily="34" charset="0"/>
          <a:ea typeface="+mj-ea"/>
          <a:cs typeface="Arial" pitchFamily="34" charset="0"/>
        </a:defRPr>
      </a:lvl1pPr>
    </p:titleStyle>
    <p:bodyStyle>
      <a:lvl1pPr marL="287338" indent="-287338" algn="l" defTabSz="914400" rtl="0" eaLnBrk="1" latinLnBrk="0" hangingPunct="1">
        <a:spcBef>
          <a:spcPts val="600"/>
        </a:spcBef>
        <a:spcAft>
          <a:spcPts val="0"/>
        </a:spcAft>
        <a:buClr>
          <a:srgbClr val="002060"/>
        </a:buClr>
        <a:buSzPct val="100000"/>
        <a:buFont typeface="Arial" pitchFamily="34" charset="0"/>
        <a:buChar char="•"/>
        <a:defRPr sz="2400" b="0" kern="1200">
          <a:solidFill>
            <a:schemeClr val="tx1">
              <a:lumMod val="50000"/>
              <a:lumOff val="50000"/>
            </a:schemeClr>
          </a:solidFill>
          <a:latin typeface="Arial" pitchFamily="34" charset="0"/>
          <a:ea typeface="+mn-ea"/>
          <a:cs typeface="Arial" pitchFamily="34" charset="0"/>
        </a:defRPr>
      </a:lvl1pPr>
      <a:lvl2pPr marL="622300" indent="-334963" algn="l" defTabSz="914400" rtl="0" eaLnBrk="1" latinLnBrk="0" hangingPunct="1">
        <a:spcBef>
          <a:spcPts val="800"/>
        </a:spcBef>
        <a:spcAft>
          <a:spcPts val="1000"/>
        </a:spcAft>
        <a:buClr>
          <a:srgbClr val="7030A0"/>
        </a:buClr>
        <a:buSzPct val="85000"/>
        <a:buFont typeface="Wingdings" pitchFamily="2" charset="2"/>
        <a:buChar char="§"/>
        <a:defRPr sz="2000" kern="1200">
          <a:solidFill>
            <a:schemeClr val="tx1">
              <a:lumMod val="50000"/>
              <a:lumOff val="50000"/>
            </a:schemeClr>
          </a:solidFill>
          <a:latin typeface="Arial" pitchFamily="34" charset="0"/>
          <a:ea typeface="+mn-ea"/>
          <a:cs typeface="Arial" pitchFamily="34" charset="0"/>
        </a:defRPr>
      </a:lvl2pPr>
      <a:lvl3pPr marL="862013" indent="-287338" algn="l" defTabSz="914400" rtl="0" eaLnBrk="1" latinLnBrk="0" hangingPunct="1">
        <a:lnSpc>
          <a:spcPts val="2000"/>
        </a:lnSpc>
        <a:spcBef>
          <a:spcPts val="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3pPr>
      <a:lvl4pPr marL="1371600" indent="-285750" algn="l" defTabSz="914400" rtl="0" eaLnBrk="1" latinLnBrk="0" hangingPunct="1">
        <a:spcBef>
          <a:spcPct val="20000"/>
        </a:spcBef>
        <a:buSzPct val="90000"/>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4pPr>
      <a:lvl5pPr marL="1771650" indent="-285750" algn="l" defTabSz="914400" rtl="0" eaLnBrk="1" latinLnBrk="0" hangingPunct="1">
        <a:spcBef>
          <a:spcPct val="20000"/>
        </a:spcBef>
        <a:buSzPct val="85000"/>
        <a:buFont typeface="Arial" pitchFamily="34" charset="0"/>
        <a:buChar char="»"/>
        <a:defRPr sz="18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066800"/>
            <a:ext cx="70866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lstStyle/>
          <a:p>
            <a:r>
              <a:rPr lang="en-US" dirty="0" smtClean="0"/>
              <a:t>ACTION ITEM # 7</a:t>
            </a:r>
            <a:br>
              <a:rPr lang="en-US" dirty="0" smtClean="0"/>
            </a:br>
            <a:r>
              <a:rPr lang="en-US" dirty="0" smtClean="0"/>
              <a:t>RESPONSE</a:t>
            </a:r>
            <a:endParaRPr lang="en-US" dirty="0"/>
          </a:p>
        </p:txBody>
      </p:sp>
      <p:sp>
        <p:nvSpPr>
          <p:cNvPr id="7" name="Content Placeholder 6"/>
          <p:cNvSpPr>
            <a:spLocks noGrp="1"/>
          </p:cNvSpPr>
          <p:nvPr>
            <p:ph idx="1"/>
          </p:nvPr>
        </p:nvSpPr>
        <p:spPr>
          <a:xfrm>
            <a:off x="381000" y="1219200"/>
            <a:ext cx="8496300" cy="4953000"/>
          </a:xfrm>
        </p:spPr>
        <p:txBody>
          <a:bodyPr>
            <a:normAutofit fontScale="85000" lnSpcReduction="20000"/>
          </a:bodyPr>
          <a:lstStyle/>
          <a:p>
            <a:r>
              <a:rPr lang="en-US" sz="1800" b="1" dirty="0" smtClean="0">
                <a:solidFill>
                  <a:schemeClr val="tx1"/>
                </a:solidFill>
              </a:rPr>
              <a:t>Action:  </a:t>
            </a:r>
            <a:r>
              <a:rPr lang="en-US" sz="1600" dirty="0" smtClean="0">
                <a:solidFill>
                  <a:schemeClr val="tx1"/>
                </a:solidFill>
              </a:rPr>
              <a:t>Provide an explanation of SDS Core Capability</a:t>
            </a:r>
            <a:r>
              <a:rPr lang="en-US" sz="1800" dirty="0" smtClean="0">
                <a:solidFill>
                  <a:schemeClr val="tx1"/>
                </a:solidFill>
              </a:rPr>
              <a:t>.</a:t>
            </a:r>
          </a:p>
          <a:p>
            <a:r>
              <a:rPr lang="en-US" sz="1800" b="1" dirty="0" smtClean="0">
                <a:solidFill>
                  <a:schemeClr val="tx1"/>
                </a:solidFill>
              </a:rPr>
              <a:t>Response</a:t>
            </a:r>
            <a:r>
              <a:rPr lang="en-US" sz="1800" dirty="0" smtClean="0">
                <a:solidFill>
                  <a:schemeClr val="tx1"/>
                </a:solidFill>
              </a:rPr>
              <a:t>: </a:t>
            </a:r>
          </a:p>
          <a:p>
            <a:pPr lvl="1">
              <a:buFont typeface="Wingdings" panose="05000000000000000000" pitchFamily="2" charset="2"/>
              <a:buChar char="v"/>
            </a:pPr>
            <a:r>
              <a:rPr lang="en-US" sz="1700" u="sng" dirty="0" smtClean="0">
                <a:solidFill>
                  <a:schemeClr val="tx1"/>
                </a:solidFill>
              </a:rPr>
              <a:t>Staffing:</a:t>
            </a:r>
            <a:r>
              <a:rPr lang="en-US" sz="1700" dirty="0" smtClean="0">
                <a:solidFill>
                  <a:schemeClr val="tx1"/>
                </a:solidFill>
              </a:rPr>
              <a:t> </a:t>
            </a:r>
            <a:r>
              <a:rPr lang="en-US" sz="1700" u="sng" dirty="0" smtClean="0">
                <a:solidFill>
                  <a:schemeClr val="tx1"/>
                </a:solidFill>
              </a:rPr>
              <a:t> </a:t>
            </a:r>
          </a:p>
          <a:p>
            <a:pPr lvl="2">
              <a:buFont typeface="Wingdings" panose="05000000000000000000" pitchFamily="2" charset="2"/>
              <a:buChar char="q"/>
            </a:pPr>
            <a:r>
              <a:rPr lang="en-US" sz="1400" dirty="0" smtClean="0">
                <a:solidFill>
                  <a:schemeClr val="tx1"/>
                </a:solidFill>
              </a:rPr>
              <a:t>Prior to </a:t>
            </a:r>
            <a:r>
              <a:rPr lang="en-US" sz="1400" dirty="0" smtClean="0">
                <a:solidFill>
                  <a:schemeClr val="tx1"/>
                </a:solidFill>
              </a:rPr>
              <a:t>2013, only </a:t>
            </a:r>
            <a:r>
              <a:rPr lang="en-US" sz="1400" dirty="0" smtClean="0">
                <a:solidFill>
                  <a:schemeClr val="tx1"/>
                </a:solidFill>
              </a:rPr>
              <a:t>an electronic engineer (knowledge of avionics hardware) and, a </a:t>
            </a:r>
            <a:r>
              <a:rPr lang="en-US" sz="1400" dirty="0" smtClean="0">
                <a:solidFill>
                  <a:schemeClr val="tx1"/>
                </a:solidFill>
              </a:rPr>
              <a:t>PhD </a:t>
            </a:r>
            <a:r>
              <a:rPr lang="en-US" sz="1400" dirty="0" smtClean="0">
                <a:solidFill>
                  <a:schemeClr val="tx1"/>
                </a:solidFill>
              </a:rPr>
              <a:t>general engineer, with strong software background, managed /supported the SDS research effort.</a:t>
            </a:r>
          </a:p>
          <a:p>
            <a:pPr lvl="2">
              <a:buFont typeface="Wingdings" panose="05000000000000000000" pitchFamily="2" charset="2"/>
              <a:buChar char="q"/>
            </a:pPr>
            <a:r>
              <a:rPr lang="en-US" sz="1400" dirty="0" smtClean="0">
                <a:solidFill>
                  <a:schemeClr val="tx1"/>
                </a:solidFill>
              </a:rPr>
              <a:t> Since 2013, core staff has increased to six; expectation to add a seventh:</a:t>
            </a:r>
          </a:p>
          <a:p>
            <a:pPr lvl="3"/>
            <a:r>
              <a:rPr lang="en-US" sz="1400" dirty="0" smtClean="0">
                <a:solidFill>
                  <a:schemeClr val="tx1"/>
                </a:solidFill>
              </a:rPr>
              <a:t>Hired -- Supervisor, Software &amp; Electronics Section;  General Engineer with 20+ years of experience with ATM software systems.</a:t>
            </a:r>
          </a:p>
          <a:p>
            <a:pPr lvl="3"/>
            <a:r>
              <a:rPr lang="en-US" sz="1400" dirty="0" smtClean="0">
                <a:solidFill>
                  <a:schemeClr val="tx1"/>
                </a:solidFill>
              </a:rPr>
              <a:t>Reassigned Aerospace Engineer, received his </a:t>
            </a:r>
            <a:r>
              <a:rPr lang="en-US" sz="1400" dirty="0" smtClean="0">
                <a:solidFill>
                  <a:schemeClr val="tx1"/>
                </a:solidFill>
              </a:rPr>
              <a:t>Ph.D. </a:t>
            </a:r>
            <a:r>
              <a:rPr lang="en-US" sz="1400" dirty="0" smtClean="0">
                <a:solidFill>
                  <a:schemeClr val="tx1"/>
                </a:solidFill>
              </a:rPr>
              <a:t>in 2013; 10+ years of experience in software modeling.</a:t>
            </a:r>
          </a:p>
          <a:p>
            <a:pPr lvl="3"/>
            <a:r>
              <a:rPr lang="en-US" sz="1400" dirty="0" smtClean="0">
                <a:solidFill>
                  <a:schemeClr val="tx1"/>
                </a:solidFill>
              </a:rPr>
              <a:t>Reassigned Senior General Engineer to support the SEE mitigation research as well as complex systems.</a:t>
            </a:r>
          </a:p>
          <a:p>
            <a:pPr lvl="3"/>
            <a:r>
              <a:rPr lang="en-US" sz="1400" dirty="0" smtClean="0">
                <a:solidFill>
                  <a:schemeClr val="tx1"/>
                </a:solidFill>
              </a:rPr>
              <a:t>Recently hired:  Aerospace Engineer, with NIST Software Engineering Diploma.</a:t>
            </a:r>
          </a:p>
          <a:p>
            <a:pPr lvl="3"/>
            <a:r>
              <a:rPr lang="en-US" sz="1400" dirty="0" smtClean="0">
                <a:solidFill>
                  <a:schemeClr val="tx1"/>
                </a:solidFill>
              </a:rPr>
              <a:t>New Announcement to seek a mid-level computer scientist.</a:t>
            </a:r>
          </a:p>
          <a:p>
            <a:pPr lvl="1">
              <a:buFont typeface="Wingdings" panose="05000000000000000000" pitchFamily="2" charset="2"/>
              <a:buChar char="v"/>
            </a:pPr>
            <a:r>
              <a:rPr lang="en-US" sz="1700" u="sng" dirty="0" smtClean="0">
                <a:solidFill>
                  <a:schemeClr val="tx1"/>
                </a:solidFill>
              </a:rPr>
              <a:t>Information Exchange:</a:t>
            </a:r>
            <a:r>
              <a:rPr lang="en-US" sz="1700" dirty="0" smtClean="0">
                <a:solidFill>
                  <a:schemeClr val="tx1"/>
                </a:solidFill>
              </a:rPr>
              <a:t>  At least once a week, the providers and sponsors (Barbara Lingberg and John </a:t>
            </a:r>
            <a:r>
              <a:rPr lang="en-US" sz="1700" dirty="0" smtClean="0">
                <a:solidFill>
                  <a:schemeClr val="tx1"/>
                </a:solidFill>
              </a:rPr>
              <a:t>Strasburger</a:t>
            </a:r>
            <a:r>
              <a:rPr lang="en-US" sz="1700" dirty="0" smtClean="0">
                <a:solidFill>
                  <a:schemeClr val="tx1"/>
                </a:solidFill>
              </a:rPr>
              <a:t>) and AVS stakeholders, i.e., CSTAs (Peter </a:t>
            </a:r>
            <a:r>
              <a:rPr lang="en-US" sz="1700" dirty="0" smtClean="0">
                <a:solidFill>
                  <a:schemeClr val="tx1"/>
                </a:solidFill>
              </a:rPr>
              <a:t>Skaves</a:t>
            </a:r>
            <a:r>
              <a:rPr lang="en-US" sz="1700" dirty="0" smtClean="0">
                <a:solidFill>
                  <a:schemeClr val="tx1"/>
                </a:solidFill>
              </a:rPr>
              <a:t> and Mike </a:t>
            </a:r>
            <a:r>
              <a:rPr lang="en-US" sz="1700" dirty="0" smtClean="0">
                <a:solidFill>
                  <a:schemeClr val="tx1"/>
                </a:solidFill>
              </a:rPr>
              <a:t>DeWalt</a:t>
            </a:r>
            <a:r>
              <a:rPr lang="en-US" sz="1700" dirty="0" smtClean="0">
                <a:solidFill>
                  <a:schemeClr val="tx1"/>
                </a:solidFill>
              </a:rPr>
              <a:t>)discuss proposed execution of the research, proposed SOWs, status of the research, draft reports and other related technical issues.</a:t>
            </a:r>
          </a:p>
          <a:p>
            <a:pPr lvl="1">
              <a:buFont typeface="Wingdings" panose="05000000000000000000" pitchFamily="2" charset="2"/>
              <a:buChar char="v"/>
            </a:pPr>
            <a:r>
              <a:rPr lang="en-US" sz="1700" u="sng" dirty="0" smtClean="0">
                <a:solidFill>
                  <a:schemeClr val="tx1"/>
                </a:solidFill>
              </a:rPr>
              <a:t>Collaboration</a:t>
            </a:r>
            <a:r>
              <a:rPr lang="en-US" sz="1700" dirty="0" smtClean="0">
                <a:solidFill>
                  <a:schemeClr val="tx1"/>
                </a:solidFill>
              </a:rPr>
              <a:t>:  Weekly, both FAA and NASA participated in the Government/ Industry/Academia effort known as Aerospace Vehicle System Institute/Systems Architecture Virtual Integration.  On a monthly basis, the FAA and NASA have information exchange </a:t>
            </a:r>
            <a:r>
              <a:rPr lang="en-US" sz="1700" dirty="0" smtClean="0">
                <a:solidFill>
                  <a:schemeClr val="tx1"/>
                </a:solidFill>
              </a:rPr>
              <a:t>telecons</a:t>
            </a:r>
            <a:r>
              <a:rPr lang="en-US" sz="1700" dirty="0" smtClean="0">
                <a:solidFill>
                  <a:schemeClr val="tx1"/>
                </a:solidFill>
              </a:rPr>
              <a:t> as well as share research results.</a:t>
            </a:r>
          </a:p>
        </p:txBody>
      </p:sp>
      <p:sp>
        <p:nvSpPr>
          <p:cNvPr id="4" name="Slide Number Placeholder 3"/>
          <p:cNvSpPr>
            <a:spLocks noGrp="1"/>
          </p:cNvSpPr>
          <p:nvPr>
            <p:ph type="sldNum" sz="quarter" idx="4"/>
          </p:nvPr>
        </p:nvSpPr>
        <p:spPr/>
        <p:txBody>
          <a:bodyPr/>
          <a:lstStyle/>
          <a:p>
            <a:endParaRPr lang="en-US" dirty="0"/>
          </a:p>
        </p:txBody>
      </p:sp>
      <p:sp>
        <p:nvSpPr>
          <p:cNvPr id="5" name="Footer Placeholder 4"/>
          <p:cNvSpPr>
            <a:spLocks noGrp="1"/>
          </p:cNvSpPr>
          <p:nvPr>
            <p:ph type="ftr" sz="quarter" idx="3"/>
          </p:nvPr>
        </p:nvSpPr>
        <p:spPr>
          <a:xfrm>
            <a:off x="3645074" y="6259882"/>
            <a:ext cx="2895600" cy="365125"/>
          </a:xfrm>
        </p:spPr>
        <p:txBody>
          <a:bodyPr/>
          <a:lstStyle/>
          <a:p>
            <a:endParaRPr lang="en-US" dirty="0"/>
          </a:p>
        </p:txBody>
      </p:sp>
    </p:spTree>
    <p:extLst>
      <p:ext uri="{BB962C8B-B14F-4D97-AF65-F5344CB8AC3E}">
        <p14:creationId xmlns:p14="http://schemas.microsoft.com/office/powerpoint/2010/main" val="4134705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066800"/>
            <a:ext cx="70866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lstStyle/>
          <a:p>
            <a:r>
              <a:rPr lang="en-US" dirty="0" smtClean="0"/>
              <a:t>ACTION ITEM # 8</a:t>
            </a:r>
            <a:br>
              <a:rPr lang="en-US" dirty="0" smtClean="0"/>
            </a:br>
            <a:r>
              <a:rPr lang="en-US" dirty="0" smtClean="0"/>
              <a:t>RESPONSE</a:t>
            </a:r>
            <a:endParaRPr lang="en-US" dirty="0"/>
          </a:p>
        </p:txBody>
      </p:sp>
      <p:sp>
        <p:nvSpPr>
          <p:cNvPr id="7" name="Content Placeholder 6"/>
          <p:cNvSpPr>
            <a:spLocks noGrp="1"/>
          </p:cNvSpPr>
          <p:nvPr>
            <p:ph idx="1"/>
          </p:nvPr>
        </p:nvSpPr>
        <p:spPr>
          <a:xfrm>
            <a:off x="457200" y="1371600"/>
            <a:ext cx="8229600" cy="4754563"/>
          </a:xfrm>
        </p:spPr>
        <p:txBody>
          <a:bodyPr>
            <a:normAutofit fontScale="92500" lnSpcReduction="10000"/>
          </a:bodyPr>
          <a:lstStyle/>
          <a:p>
            <a:r>
              <a:rPr lang="en-US" sz="1900" b="1" dirty="0" smtClean="0">
                <a:solidFill>
                  <a:schemeClr val="tx1"/>
                </a:solidFill>
              </a:rPr>
              <a:t>Action:  </a:t>
            </a:r>
            <a:r>
              <a:rPr lang="en-US" sz="1800" dirty="0" smtClean="0">
                <a:solidFill>
                  <a:schemeClr val="tx1"/>
                </a:solidFill>
              </a:rPr>
              <a:t>Provide information regarding NASA Ames tool to track safety cases.</a:t>
            </a:r>
          </a:p>
          <a:p>
            <a:r>
              <a:rPr lang="en-US" sz="1900" b="1" dirty="0" smtClean="0">
                <a:solidFill>
                  <a:schemeClr val="tx1"/>
                </a:solidFill>
              </a:rPr>
              <a:t>Response</a:t>
            </a:r>
            <a:r>
              <a:rPr lang="en-US" sz="1900" dirty="0" smtClean="0">
                <a:solidFill>
                  <a:schemeClr val="tx1"/>
                </a:solidFill>
              </a:rPr>
              <a:t>: </a:t>
            </a:r>
            <a:r>
              <a:rPr lang="en-US" sz="1700" dirty="0" smtClean="0">
                <a:solidFill>
                  <a:schemeClr val="tx1"/>
                </a:solidFill>
              </a:rPr>
              <a:t>NASA Ames/Aeronautics </a:t>
            </a:r>
            <a:r>
              <a:rPr lang="en-US" sz="1700" dirty="0">
                <a:solidFill>
                  <a:schemeClr val="tx1"/>
                </a:solidFill>
              </a:rPr>
              <a:t>Research Mission Directorate (ARMD) is responsible for achieving NASA Strategic Goal 3E, “Advance knowledge in the fundamental disciplines of aeronautics and develop technologies for safer aircraft and higher capacity airspace systems.” </a:t>
            </a:r>
            <a:endParaRPr lang="en-US" sz="1700" dirty="0" smtClean="0">
              <a:solidFill>
                <a:schemeClr val="tx1"/>
              </a:solidFill>
            </a:endParaRPr>
          </a:p>
          <a:p>
            <a:pPr lvl="1"/>
            <a:r>
              <a:rPr lang="en-US" sz="1700" dirty="0" smtClean="0">
                <a:solidFill>
                  <a:schemeClr val="tx1"/>
                </a:solidFill>
              </a:rPr>
              <a:t>With contract support, ARMD develop </a:t>
            </a:r>
            <a:r>
              <a:rPr lang="en-US" sz="1700" dirty="0">
                <a:solidFill>
                  <a:schemeClr val="tx1"/>
                </a:solidFill>
              </a:rPr>
              <a:t>a safety assurance approach and tool for the automated generation of safety cases from both formal verification and additional informal (that is, non-mathematically defined) evidence</a:t>
            </a:r>
            <a:r>
              <a:rPr lang="en-US" sz="1700" dirty="0" smtClean="0">
                <a:solidFill>
                  <a:schemeClr val="tx1"/>
                </a:solidFill>
              </a:rPr>
              <a:t>.</a:t>
            </a:r>
          </a:p>
          <a:p>
            <a:pPr lvl="1"/>
            <a:r>
              <a:rPr lang="en-US" sz="1700" dirty="0" smtClean="0">
                <a:solidFill>
                  <a:schemeClr val="tx1"/>
                </a:solidFill>
              </a:rPr>
              <a:t>AUTOCERT Tool </a:t>
            </a:r>
            <a:r>
              <a:rPr lang="en-US" sz="1700" dirty="0">
                <a:solidFill>
                  <a:schemeClr val="tx1"/>
                </a:solidFill>
              </a:rPr>
              <a:t>takes a set of mission safety requirements, and formally verifies that the </a:t>
            </a:r>
            <a:r>
              <a:rPr lang="en-US" sz="1700" dirty="0">
                <a:solidFill>
                  <a:schemeClr val="tx1"/>
                </a:solidFill>
              </a:rPr>
              <a:t>autogenerated</a:t>
            </a:r>
            <a:r>
              <a:rPr lang="en-US" sz="1700" dirty="0">
                <a:solidFill>
                  <a:schemeClr val="tx1"/>
                </a:solidFill>
              </a:rPr>
              <a:t> code satisfies these requirements. </a:t>
            </a:r>
            <a:r>
              <a:rPr lang="en-US" sz="1700" dirty="0" smtClean="0">
                <a:solidFill>
                  <a:schemeClr val="tx1"/>
                </a:solidFill>
              </a:rPr>
              <a:t>The tool generates </a:t>
            </a:r>
            <a:r>
              <a:rPr lang="en-US" sz="1700" dirty="0">
                <a:solidFill>
                  <a:schemeClr val="tx1"/>
                </a:solidFill>
              </a:rPr>
              <a:t>a natural language report that explains why and how the code complies with the specified requirements. </a:t>
            </a:r>
            <a:r>
              <a:rPr lang="en-US" sz="1700" dirty="0" smtClean="0">
                <a:solidFill>
                  <a:schemeClr val="tx1"/>
                </a:solidFill>
              </a:rPr>
              <a:t> </a:t>
            </a:r>
          </a:p>
          <a:p>
            <a:pPr lvl="1"/>
            <a:r>
              <a:rPr lang="en-US" sz="1700" dirty="0">
                <a:solidFill>
                  <a:schemeClr val="tx1"/>
                </a:solidFill>
              </a:rPr>
              <a:t>AdvoCATE</a:t>
            </a:r>
            <a:r>
              <a:rPr lang="en-US" sz="1700" dirty="0">
                <a:solidFill>
                  <a:schemeClr val="tx1"/>
                </a:solidFill>
              </a:rPr>
              <a:t>, the Assurance Case Automation Toolset, showing how </a:t>
            </a:r>
            <a:r>
              <a:rPr lang="en-US" sz="1700" dirty="0" smtClean="0">
                <a:solidFill>
                  <a:schemeClr val="tx1"/>
                </a:solidFill>
              </a:rPr>
              <a:t>patternsare</a:t>
            </a:r>
            <a:r>
              <a:rPr lang="en-US" sz="1700" dirty="0" smtClean="0">
                <a:solidFill>
                  <a:schemeClr val="tx1"/>
                </a:solidFill>
              </a:rPr>
              <a:t> </a:t>
            </a:r>
            <a:r>
              <a:rPr lang="en-US" sz="1700" dirty="0">
                <a:solidFill>
                  <a:schemeClr val="tx1"/>
                </a:solidFill>
              </a:rPr>
              <a:t>defined and can be instantiated</a:t>
            </a:r>
            <a:endParaRPr lang="en-US" sz="1700" dirty="0" smtClean="0">
              <a:solidFill>
                <a:schemeClr val="tx1"/>
              </a:solidFill>
            </a:endParaRPr>
          </a:p>
          <a:p>
            <a:r>
              <a:rPr lang="en-US" sz="1900" b="1" dirty="0" smtClean="0">
                <a:solidFill>
                  <a:schemeClr val="tx1"/>
                </a:solidFill>
              </a:rPr>
              <a:t>Recent Paper: </a:t>
            </a:r>
            <a:r>
              <a:rPr lang="en-US" sz="1700" b="1" i="1" dirty="0">
                <a:solidFill>
                  <a:schemeClr val="tx1"/>
                </a:solidFill>
              </a:rPr>
              <a:t>Safety Case Patterns</a:t>
            </a:r>
            <a:r>
              <a:rPr lang="en-US" sz="1700" b="1" i="1" dirty="0" smtClean="0">
                <a:solidFill>
                  <a:schemeClr val="tx1"/>
                </a:solidFill>
              </a:rPr>
              <a:t>: Theory </a:t>
            </a:r>
            <a:r>
              <a:rPr lang="en-US" sz="1700" b="1" i="1" dirty="0">
                <a:solidFill>
                  <a:schemeClr val="tx1"/>
                </a:solidFill>
              </a:rPr>
              <a:t>and </a:t>
            </a:r>
            <a:r>
              <a:rPr lang="en-US" sz="1700" b="1" i="1" dirty="0" smtClean="0">
                <a:solidFill>
                  <a:schemeClr val="tx1"/>
                </a:solidFill>
              </a:rPr>
              <a:t>Applications </a:t>
            </a:r>
            <a:r>
              <a:rPr lang="en-US" sz="1700" dirty="0" smtClean="0">
                <a:solidFill>
                  <a:schemeClr val="tx1"/>
                </a:solidFill>
              </a:rPr>
              <a:t>Authors: </a:t>
            </a:r>
            <a:r>
              <a:rPr lang="en-US" sz="1700" dirty="0"/>
              <a:t>Ewen</a:t>
            </a:r>
            <a:r>
              <a:rPr lang="en-US" sz="1700" dirty="0"/>
              <a:t> W. </a:t>
            </a:r>
            <a:r>
              <a:rPr lang="en-US" sz="1700" dirty="0" smtClean="0"/>
              <a:t>Denney, SGT</a:t>
            </a:r>
            <a:r>
              <a:rPr lang="en-US" sz="1700" dirty="0"/>
              <a:t>, Inc</a:t>
            </a:r>
            <a:r>
              <a:rPr lang="en-US" sz="1700" dirty="0" smtClean="0"/>
              <a:t>., Ames </a:t>
            </a:r>
            <a:r>
              <a:rPr lang="en-US" sz="1700" dirty="0"/>
              <a:t>Research </a:t>
            </a:r>
            <a:r>
              <a:rPr lang="en-US" sz="1700" dirty="0" smtClean="0"/>
              <a:t>Center; and Ganesh </a:t>
            </a:r>
            <a:r>
              <a:rPr lang="en-US" sz="1700" dirty="0"/>
              <a:t>J. </a:t>
            </a:r>
            <a:r>
              <a:rPr lang="en-US" sz="1700" dirty="0" smtClean="0"/>
              <a:t>Pai</a:t>
            </a:r>
            <a:r>
              <a:rPr lang="en-US" sz="1700" dirty="0" smtClean="0"/>
              <a:t>, SGT</a:t>
            </a:r>
            <a:r>
              <a:rPr lang="en-US" sz="1700" dirty="0"/>
              <a:t>, Inc</a:t>
            </a:r>
            <a:r>
              <a:rPr lang="en-US" sz="1700" dirty="0" smtClean="0"/>
              <a:t>., Ames </a:t>
            </a:r>
            <a:r>
              <a:rPr lang="en-US" sz="1700" dirty="0"/>
              <a:t>Research Center, </a:t>
            </a:r>
            <a:r>
              <a:rPr lang="en-US" sz="1700" dirty="0" smtClean="0"/>
              <a:t>(Document Number:  NASA/TM–2015–218492)</a:t>
            </a:r>
            <a:endParaRPr lang="en-US" sz="1700" b="1" dirty="0" smtClean="0">
              <a:solidFill>
                <a:schemeClr val="tx1"/>
              </a:solidFill>
            </a:endParaRPr>
          </a:p>
        </p:txBody>
      </p:sp>
      <p:sp>
        <p:nvSpPr>
          <p:cNvPr id="4" name="Slide Number Placeholder 3"/>
          <p:cNvSpPr>
            <a:spLocks noGrp="1"/>
          </p:cNvSpPr>
          <p:nvPr>
            <p:ph type="sldNum" sz="quarter" idx="4"/>
          </p:nvPr>
        </p:nvSpPr>
        <p:spPr/>
        <p:txBody>
          <a:bodyPr/>
          <a:lstStyle/>
          <a:p>
            <a:endParaRPr lang="en-US" dirty="0"/>
          </a:p>
        </p:txBody>
      </p:sp>
      <p:sp>
        <p:nvSpPr>
          <p:cNvPr id="5" name="Footer Placeholder 4"/>
          <p:cNvSpPr>
            <a:spLocks noGrp="1"/>
          </p:cNvSpPr>
          <p:nvPr>
            <p:ph type="ftr" sz="quarter" idx="3"/>
          </p:nvPr>
        </p:nvSpPr>
        <p:spPr>
          <a:xfrm>
            <a:off x="3645074" y="6259882"/>
            <a:ext cx="2895600" cy="365125"/>
          </a:xfrm>
        </p:spPr>
        <p:txBody>
          <a:bodyPr/>
          <a:lstStyle/>
          <a:p>
            <a:endParaRPr lang="en-US" dirty="0"/>
          </a:p>
        </p:txBody>
      </p:sp>
    </p:spTree>
    <p:extLst>
      <p:ext uri="{BB962C8B-B14F-4D97-AF65-F5344CB8AC3E}">
        <p14:creationId xmlns:p14="http://schemas.microsoft.com/office/powerpoint/2010/main" val="3832029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81731D-C40F-4BA1-B5AF-0F7B8DCF9C40}"/>
</file>

<file path=customXml/itemProps2.xml><?xml version="1.0" encoding="utf-8"?>
<ds:datastoreItem xmlns:ds="http://schemas.openxmlformats.org/officeDocument/2006/customXml" ds:itemID="{FB07AE01-E76B-4ECF-99E0-AA49331DC46B}">
  <ds:schemaRefs>
    <ds:schemaRef ds:uri="http://purl.org/dc/elements/1.1/"/>
    <ds:schemaRef ds:uri="http://schemas.microsoft.com/office/infopath/2007/PartnerControls"/>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C9E70994-4654-4131-AAD5-A75B75FC00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5259</TotalTime>
  <Words>444</Words>
  <Application>Microsoft Office PowerPoint</Application>
  <PresentationFormat>On-screen Show (4:3)</PresentationFormat>
  <Paragraphs>22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ACTION ITEM # 7 RESPONSE</vt:lpstr>
      <vt:lpstr>ACTION ITEM # 8 RESPONSE</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CTR Hess</dc:creator>
  <cp:lastModifiedBy>Lapointe, John</cp:lastModifiedBy>
  <cp:revision>234</cp:revision>
  <cp:lastPrinted>2015-03-20T18:02:31Z</cp:lastPrinted>
  <dcterms:created xsi:type="dcterms:W3CDTF">2012-05-14T17:34:53Z</dcterms:created>
  <dcterms:modified xsi:type="dcterms:W3CDTF">2015-03-20T18:05:00Z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