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3"/>
  </p:notesMasterIdLst>
  <p:handoutMasterIdLst>
    <p:handoutMasterId r:id="rId24"/>
  </p:handoutMasterIdLst>
  <p:sldIdLst>
    <p:sldId id="256" r:id="rId3"/>
    <p:sldId id="571" r:id="rId4"/>
    <p:sldId id="587" r:id="rId5"/>
    <p:sldId id="593" r:id="rId6"/>
    <p:sldId id="594" r:id="rId7"/>
    <p:sldId id="595" r:id="rId8"/>
    <p:sldId id="596" r:id="rId9"/>
    <p:sldId id="597" r:id="rId10"/>
    <p:sldId id="598" r:id="rId11"/>
    <p:sldId id="599" r:id="rId12"/>
    <p:sldId id="600" r:id="rId13"/>
    <p:sldId id="601" r:id="rId14"/>
    <p:sldId id="602" r:id="rId15"/>
    <p:sldId id="604" r:id="rId16"/>
    <p:sldId id="605" r:id="rId17"/>
    <p:sldId id="606" r:id="rId18"/>
    <p:sldId id="607" r:id="rId19"/>
    <p:sldId id="608" r:id="rId20"/>
    <p:sldId id="609" r:id="rId21"/>
    <p:sldId id="610" r:id="rId22"/>
  </p:sldIdLst>
  <p:sldSz cx="9144000" cy="6858000" type="screen4x3"/>
  <p:notesSz cx="7004050" cy="92233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0"/>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0"/>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0E5"/>
    <a:srgbClr val="AED649"/>
    <a:srgbClr val="9ABD41"/>
    <a:srgbClr val="9EBDD8"/>
    <a:srgbClr val="94B1CA"/>
    <a:srgbClr val="CC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0" autoAdjust="0"/>
    <p:restoredTop sz="99126" autoAdjust="0"/>
  </p:normalViewPr>
  <p:slideViewPr>
    <p:cSldViewPr snapToGrid="0" snapToObjects="1">
      <p:cViewPr>
        <p:scale>
          <a:sx n="75" d="100"/>
          <a:sy n="75" d="100"/>
        </p:scale>
        <p:origin x="-1914"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35088" cy="461169"/>
          </a:xfrm>
          <a:prstGeom prst="rect">
            <a:avLst/>
          </a:prstGeom>
        </p:spPr>
        <p:txBody>
          <a:bodyPr vert="horz" lIns="92678" tIns="46340" rIns="92678" bIns="4634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sz="quarter" idx="1"/>
          </p:nvPr>
        </p:nvSpPr>
        <p:spPr>
          <a:xfrm>
            <a:off x="3967341" y="6"/>
            <a:ext cx="3035088" cy="461169"/>
          </a:xfrm>
          <a:prstGeom prst="rect">
            <a:avLst/>
          </a:prstGeom>
        </p:spPr>
        <p:txBody>
          <a:bodyPr vert="horz" wrap="square" lIns="92678" tIns="46340" rIns="92678" bIns="46340" numCol="1" anchor="t" anchorCtr="0" compatLnSpc="1">
            <a:prstTxWarp prst="textNoShape">
              <a:avLst/>
            </a:prstTxWarp>
          </a:bodyPr>
          <a:lstStyle>
            <a:lvl1pPr algn="r">
              <a:defRPr sz="1200">
                <a:latin typeface="Calibri" charset="0"/>
              </a:defRPr>
            </a:lvl1pPr>
          </a:lstStyle>
          <a:p>
            <a:fld id="{222A195E-1ADD-6C43-92C9-27DA1C33D3DB}" type="datetimeFigureOut">
              <a:rPr lang="en-US"/>
              <a:pPr/>
              <a:t>3/24/2015</a:t>
            </a:fld>
            <a:endParaRPr lang="en-US" dirty="0"/>
          </a:p>
        </p:txBody>
      </p:sp>
      <p:sp>
        <p:nvSpPr>
          <p:cNvPr id="4" name="Footer Placeholder 3"/>
          <p:cNvSpPr>
            <a:spLocks noGrp="1"/>
          </p:cNvSpPr>
          <p:nvPr>
            <p:ph type="ftr" sz="quarter" idx="2"/>
          </p:nvPr>
        </p:nvSpPr>
        <p:spPr>
          <a:xfrm>
            <a:off x="1" y="8760608"/>
            <a:ext cx="3035088" cy="461169"/>
          </a:xfrm>
          <a:prstGeom prst="rect">
            <a:avLst/>
          </a:prstGeom>
        </p:spPr>
        <p:txBody>
          <a:bodyPr vert="horz" lIns="92678" tIns="46340" rIns="92678" bIns="46340" rtlCol="0" anchor="b"/>
          <a:lstStyle>
            <a:lvl1pPr algn="l" fontAlgn="auto">
              <a:spcBef>
                <a:spcPts val="0"/>
              </a:spcBef>
              <a:spcAft>
                <a:spcPts val="0"/>
              </a:spcAft>
              <a:defRPr sz="120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967341" y="8760608"/>
            <a:ext cx="3035088" cy="461169"/>
          </a:xfrm>
          <a:prstGeom prst="rect">
            <a:avLst/>
          </a:prstGeom>
        </p:spPr>
        <p:txBody>
          <a:bodyPr vert="horz" wrap="square" lIns="92678" tIns="46340" rIns="92678" bIns="46340" numCol="1" anchor="b" anchorCtr="0" compatLnSpc="1">
            <a:prstTxWarp prst="textNoShape">
              <a:avLst/>
            </a:prstTxWarp>
          </a:bodyPr>
          <a:lstStyle>
            <a:lvl1pPr algn="r">
              <a:defRPr sz="1200">
                <a:latin typeface="Calibri" charset="0"/>
              </a:defRPr>
            </a:lvl1pPr>
          </a:lstStyle>
          <a:p>
            <a:fld id="{F2D58E89-E2D6-9042-AB8B-679497EFEF72}" type="slidenum">
              <a:rPr lang="en-US"/>
              <a:pPr/>
              <a:t>‹#›</a:t>
            </a:fld>
            <a:endParaRPr lang="en-US" dirty="0"/>
          </a:p>
        </p:txBody>
      </p:sp>
    </p:spTree>
    <p:extLst>
      <p:ext uri="{BB962C8B-B14F-4D97-AF65-F5344CB8AC3E}">
        <p14:creationId xmlns:p14="http://schemas.microsoft.com/office/powerpoint/2010/main" val="3217269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35088" cy="461169"/>
          </a:xfrm>
          <a:prstGeom prst="rect">
            <a:avLst/>
          </a:prstGeom>
        </p:spPr>
        <p:txBody>
          <a:bodyPr vert="horz" lIns="92678" tIns="46340" rIns="92678" bIns="4634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3967341" y="6"/>
            <a:ext cx="3035088" cy="461169"/>
          </a:xfrm>
          <a:prstGeom prst="rect">
            <a:avLst/>
          </a:prstGeom>
        </p:spPr>
        <p:txBody>
          <a:bodyPr vert="horz" wrap="square" lIns="92678" tIns="46340" rIns="92678" bIns="46340" numCol="1" anchor="t" anchorCtr="0" compatLnSpc="1">
            <a:prstTxWarp prst="textNoShape">
              <a:avLst/>
            </a:prstTxWarp>
          </a:bodyPr>
          <a:lstStyle>
            <a:lvl1pPr algn="r">
              <a:defRPr sz="1200">
                <a:latin typeface="Calibri" charset="0"/>
              </a:defRPr>
            </a:lvl1pPr>
          </a:lstStyle>
          <a:p>
            <a:fld id="{3D29B653-6453-1D4C-8661-9C8ECE4C95DA}" type="datetimeFigureOut">
              <a:rPr lang="en-US"/>
              <a:pPr/>
              <a:t>3/24/2015</a:t>
            </a:fld>
            <a:endParaRPr lang="en-US" dirty="0"/>
          </a:p>
        </p:txBody>
      </p:sp>
      <p:sp>
        <p:nvSpPr>
          <p:cNvPr id="4" name="Slide Image Placeholder 3"/>
          <p:cNvSpPr>
            <a:spLocks noGrp="1" noRot="1" noChangeAspect="1"/>
          </p:cNvSpPr>
          <p:nvPr>
            <p:ph type="sldImg" idx="2"/>
          </p:nvPr>
        </p:nvSpPr>
        <p:spPr>
          <a:xfrm>
            <a:off x="1195388" y="692150"/>
            <a:ext cx="4613275" cy="3459163"/>
          </a:xfrm>
          <a:prstGeom prst="rect">
            <a:avLst/>
          </a:prstGeom>
          <a:noFill/>
          <a:ln w="12700">
            <a:solidFill>
              <a:prstClr val="black"/>
            </a:solidFill>
          </a:ln>
        </p:spPr>
        <p:txBody>
          <a:bodyPr vert="horz" lIns="92678" tIns="46340" rIns="92678" bIns="46340" rtlCol="0" anchor="ctr"/>
          <a:lstStyle/>
          <a:p>
            <a:pPr lvl="0"/>
            <a:endParaRPr lang="en-US" noProof="0" dirty="0"/>
          </a:p>
        </p:txBody>
      </p:sp>
      <p:sp>
        <p:nvSpPr>
          <p:cNvPr id="5" name="Notes Placeholder 4"/>
          <p:cNvSpPr>
            <a:spLocks noGrp="1"/>
          </p:cNvSpPr>
          <p:nvPr>
            <p:ph type="body" sz="quarter" idx="3"/>
          </p:nvPr>
        </p:nvSpPr>
        <p:spPr>
          <a:xfrm>
            <a:off x="700405" y="4381109"/>
            <a:ext cx="5603240" cy="4150519"/>
          </a:xfrm>
          <a:prstGeom prst="rect">
            <a:avLst/>
          </a:prstGeom>
        </p:spPr>
        <p:txBody>
          <a:bodyPr vert="horz" lIns="92678" tIns="46340" rIns="92678" bIns="4634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60608"/>
            <a:ext cx="3035088" cy="461169"/>
          </a:xfrm>
          <a:prstGeom prst="rect">
            <a:avLst/>
          </a:prstGeom>
        </p:spPr>
        <p:txBody>
          <a:bodyPr vert="horz" lIns="92678" tIns="46340" rIns="92678" bIns="46340"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967341" y="8760608"/>
            <a:ext cx="3035088" cy="461169"/>
          </a:xfrm>
          <a:prstGeom prst="rect">
            <a:avLst/>
          </a:prstGeom>
        </p:spPr>
        <p:txBody>
          <a:bodyPr vert="horz" wrap="square" lIns="92678" tIns="46340" rIns="92678" bIns="46340" numCol="1" anchor="b" anchorCtr="0" compatLnSpc="1">
            <a:prstTxWarp prst="textNoShape">
              <a:avLst/>
            </a:prstTxWarp>
          </a:bodyPr>
          <a:lstStyle>
            <a:lvl1pPr algn="r">
              <a:defRPr sz="1200">
                <a:latin typeface="Calibri" charset="0"/>
              </a:defRPr>
            </a:lvl1pPr>
          </a:lstStyle>
          <a:p>
            <a:fld id="{1D89B2BC-F3E3-AE42-9014-235152604EBB}" type="slidenum">
              <a:rPr lang="en-US"/>
              <a:pPr/>
              <a:t>‹#›</a:t>
            </a:fld>
            <a:endParaRPr lang="en-US" dirty="0"/>
          </a:p>
        </p:txBody>
      </p:sp>
    </p:spTree>
    <p:extLst>
      <p:ext uri="{BB962C8B-B14F-4D97-AF65-F5344CB8AC3E}">
        <p14:creationId xmlns:p14="http://schemas.microsoft.com/office/powerpoint/2010/main" val="291596923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968962" y="8762208"/>
            <a:ext cx="3035088" cy="46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72" tIns="45937" rIns="91872" bIns="45937" anchor="b"/>
          <a:lstStyle>
            <a:lvl1pPr defTabSz="911225" eaLnBrk="0" hangingPunct="0">
              <a:defRPr sz="2400">
                <a:solidFill>
                  <a:schemeClr val="tx1"/>
                </a:solidFill>
                <a:latin typeface="Calibri" pitchFamily="34" charset="0"/>
                <a:ea typeface="MS PGothic" pitchFamily="34" charset="-128"/>
              </a:defRPr>
            </a:lvl1pPr>
            <a:lvl2pPr marL="742950" indent="-285750" defTabSz="911225" eaLnBrk="0" hangingPunct="0">
              <a:defRPr sz="2400">
                <a:solidFill>
                  <a:schemeClr val="tx1"/>
                </a:solidFill>
                <a:latin typeface="Calibri" pitchFamily="34" charset="0"/>
                <a:ea typeface="MS PGothic" pitchFamily="34" charset="-128"/>
              </a:defRPr>
            </a:lvl2pPr>
            <a:lvl3pPr marL="1143000" indent="-228600" defTabSz="911225" eaLnBrk="0" hangingPunct="0">
              <a:defRPr sz="2400">
                <a:solidFill>
                  <a:schemeClr val="tx1"/>
                </a:solidFill>
                <a:latin typeface="Calibri" pitchFamily="34" charset="0"/>
                <a:ea typeface="MS PGothic" pitchFamily="34" charset="-128"/>
              </a:defRPr>
            </a:lvl3pPr>
            <a:lvl4pPr marL="1600200" indent="-228600" defTabSz="911225" eaLnBrk="0" hangingPunct="0">
              <a:defRPr sz="2400">
                <a:solidFill>
                  <a:schemeClr val="tx1"/>
                </a:solidFill>
                <a:latin typeface="Calibri" pitchFamily="34" charset="0"/>
                <a:ea typeface="MS PGothic" pitchFamily="34" charset="-128"/>
              </a:defRPr>
            </a:lvl4pPr>
            <a:lvl5pPr marL="2057400" indent="-228600" defTabSz="911225" eaLnBrk="0" hangingPunct="0">
              <a:defRPr sz="2400">
                <a:solidFill>
                  <a:schemeClr val="tx1"/>
                </a:solidFill>
                <a:latin typeface="Calibri" pitchFamily="34"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604032A5-E1F7-49CF-BD88-CC8ABB6C7247}" type="slidenum">
              <a:rPr lang="en-US" sz="1200">
                <a:solidFill>
                  <a:srgbClr val="000000"/>
                </a:solidFill>
                <a:latin typeface="Times New Roman" pitchFamily="18" charset="0"/>
              </a:rPr>
              <a:pPr algn="r" eaLnBrk="1" hangingPunct="1"/>
              <a:t>3</a:t>
            </a:fld>
            <a:endParaRPr lang="en-US" sz="1200" dirty="0">
              <a:solidFill>
                <a:srgbClr val="000000"/>
              </a:solidFill>
              <a:latin typeface="Times New Roman" pitchFamily="18" charset="0"/>
            </a:endParaRPr>
          </a:p>
        </p:txBody>
      </p:sp>
      <p:sp>
        <p:nvSpPr>
          <p:cNvPr id="16386" name="Rectangle 7"/>
          <p:cNvSpPr txBox="1">
            <a:spLocks noGrp="1" noChangeArrowheads="1"/>
          </p:cNvSpPr>
          <p:nvPr/>
        </p:nvSpPr>
        <p:spPr bwMode="auto">
          <a:xfrm>
            <a:off x="3967341" y="8760607"/>
            <a:ext cx="3035088" cy="46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11" tIns="46305" rIns="92611" bIns="46305" anchor="b"/>
          <a:lstStyle>
            <a:lvl1pPr defTabSz="917575" eaLnBrk="0" hangingPunct="0">
              <a:defRPr sz="2400">
                <a:solidFill>
                  <a:schemeClr val="tx1"/>
                </a:solidFill>
                <a:latin typeface="Calibri" pitchFamily="34" charset="0"/>
                <a:ea typeface="MS PGothic" pitchFamily="34" charset="-128"/>
              </a:defRPr>
            </a:lvl1pPr>
            <a:lvl2pPr marL="742950" indent="-285750" defTabSz="917575" eaLnBrk="0" hangingPunct="0">
              <a:defRPr sz="2400">
                <a:solidFill>
                  <a:schemeClr val="tx1"/>
                </a:solidFill>
                <a:latin typeface="Calibri" pitchFamily="34" charset="0"/>
                <a:ea typeface="MS PGothic" pitchFamily="34" charset="-128"/>
              </a:defRPr>
            </a:lvl2pPr>
            <a:lvl3pPr marL="1143000" indent="-228600" defTabSz="917575" eaLnBrk="0" hangingPunct="0">
              <a:defRPr sz="2400">
                <a:solidFill>
                  <a:schemeClr val="tx1"/>
                </a:solidFill>
                <a:latin typeface="Calibri" pitchFamily="34" charset="0"/>
                <a:ea typeface="MS PGothic" pitchFamily="34" charset="-128"/>
              </a:defRPr>
            </a:lvl3pPr>
            <a:lvl4pPr marL="1600200" indent="-228600" defTabSz="917575" eaLnBrk="0" hangingPunct="0">
              <a:defRPr sz="2400">
                <a:solidFill>
                  <a:schemeClr val="tx1"/>
                </a:solidFill>
                <a:latin typeface="Calibri" pitchFamily="34" charset="0"/>
                <a:ea typeface="MS PGothic" pitchFamily="34" charset="-128"/>
              </a:defRPr>
            </a:lvl4pPr>
            <a:lvl5pPr marL="2057400" indent="-228600" defTabSz="917575" eaLnBrk="0" hangingPunct="0">
              <a:defRPr sz="2400">
                <a:solidFill>
                  <a:schemeClr val="tx1"/>
                </a:solidFill>
                <a:latin typeface="Calibri" pitchFamily="34" charset="0"/>
                <a:ea typeface="MS PGothic" pitchFamily="34" charset="-128"/>
              </a:defRPr>
            </a:lvl5pPr>
            <a:lvl6pPr marL="2514600" indent="-228600" defTabSz="917575"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917575"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917575"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917575"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D55F49DC-47D4-44CF-8713-07C891EBB5DA}" type="slidenum">
              <a:rPr lang="en-US" sz="1200">
                <a:solidFill>
                  <a:srgbClr val="000000"/>
                </a:solidFill>
                <a:latin typeface="Arial" pitchFamily="34" charset="0"/>
              </a:rPr>
              <a:pPr algn="r" eaLnBrk="1" hangingPunct="1"/>
              <a:t>3</a:t>
            </a:fld>
            <a:endParaRPr lang="en-US" sz="1200" dirty="0">
              <a:solidFill>
                <a:srgbClr val="000000"/>
              </a:solidFill>
              <a:latin typeface="Arial" pitchFamily="34" charset="0"/>
            </a:endParaRPr>
          </a:p>
        </p:txBody>
      </p:sp>
      <p:sp>
        <p:nvSpPr>
          <p:cNvPr id="16387" name="Rectangle 7"/>
          <p:cNvSpPr txBox="1">
            <a:spLocks noGrp="1" noChangeArrowheads="1"/>
          </p:cNvSpPr>
          <p:nvPr/>
        </p:nvSpPr>
        <p:spPr bwMode="auto">
          <a:xfrm>
            <a:off x="3967341" y="8760607"/>
            <a:ext cx="3035088" cy="46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5" tIns="46301" rIns="92605" bIns="46301" anchor="b"/>
          <a:lstStyle>
            <a:lvl1pPr defTabSz="866775" eaLnBrk="0" hangingPunct="0">
              <a:defRPr sz="2400">
                <a:solidFill>
                  <a:schemeClr val="tx1"/>
                </a:solidFill>
                <a:latin typeface="Calibri" pitchFamily="34" charset="0"/>
                <a:ea typeface="MS PGothic" pitchFamily="34" charset="-128"/>
              </a:defRPr>
            </a:lvl1pPr>
            <a:lvl2pPr marL="742950" indent="-285750" defTabSz="866775" eaLnBrk="0" hangingPunct="0">
              <a:defRPr sz="2400">
                <a:solidFill>
                  <a:schemeClr val="tx1"/>
                </a:solidFill>
                <a:latin typeface="Calibri" pitchFamily="34" charset="0"/>
                <a:ea typeface="MS PGothic" pitchFamily="34" charset="-128"/>
              </a:defRPr>
            </a:lvl2pPr>
            <a:lvl3pPr marL="1143000" indent="-228600" defTabSz="866775" eaLnBrk="0" hangingPunct="0">
              <a:defRPr sz="2400">
                <a:solidFill>
                  <a:schemeClr val="tx1"/>
                </a:solidFill>
                <a:latin typeface="Calibri" pitchFamily="34" charset="0"/>
                <a:ea typeface="MS PGothic" pitchFamily="34" charset="-128"/>
              </a:defRPr>
            </a:lvl3pPr>
            <a:lvl4pPr marL="1600200" indent="-228600" defTabSz="866775" eaLnBrk="0" hangingPunct="0">
              <a:defRPr sz="2400">
                <a:solidFill>
                  <a:schemeClr val="tx1"/>
                </a:solidFill>
                <a:latin typeface="Calibri" pitchFamily="34" charset="0"/>
                <a:ea typeface="MS PGothic" pitchFamily="34" charset="-128"/>
              </a:defRPr>
            </a:lvl4pPr>
            <a:lvl5pPr marL="2057400" indent="-228600" defTabSz="866775" eaLnBrk="0" hangingPunct="0">
              <a:defRPr sz="2400">
                <a:solidFill>
                  <a:schemeClr val="tx1"/>
                </a:solidFill>
                <a:latin typeface="Calibri" pitchFamily="34" charset="0"/>
                <a:ea typeface="MS PGothic" pitchFamily="34" charset="-128"/>
              </a:defRPr>
            </a:lvl5pPr>
            <a:lvl6pPr marL="2514600" indent="-228600" defTabSz="866775"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866775"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866775"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866775"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09C6A4D-BC95-4486-AFB9-46E50BFD12B0}" type="slidenum">
              <a:rPr lang="en-US" sz="1200">
                <a:solidFill>
                  <a:srgbClr val="000000"/>
                </a:solidFill>
                <a:latin typeface="Arial" pitchFamily="34" charset="0"/>
              </a:rPr>
              <a:pPr algn="r" eaLnBrk="1" hangingPunct="1"/>
              <a:t>3</a:t>
            </a:fld>
            <a:endParaRPr lang="en-US" sz="1200" dirty="0">
              <a:solidFill>
                <a:srgbClr val="000000"/>
              </a:solidFill>
              <a:latin typeface="Arial" pitchFamily="34" charset="0"/>
            </a:endParaRPr>
          </a:p>
        </p:txBody>
      </p:sp>
      <p:sp>
        <p:nvSpPr>
          <p:cNvPr id="16388" name="Rectangle 2"/>
          <p:cNvSpPr>
            <a:spLocks noGrp="1" noRot="1" noChangeAspect="1" noChangeArrowheads="1" noTextEdit="1"/>
          </p:cNvSpPr>
          <p:nvPr>
            <p:ph type="sldImg"/>
          </p:nvPr>
        </p:nvSpPr>
        <p:spPr bwMode="auto">
          <a:xfrm>
            <a:off x="1200150" y="690563"/>
            <a:ext cx="4613275" cy="3460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3"/>
          <p:cNvSpPr>
            <a:spLocks noGrp="1" noChangeArrowheads="1"/>
          </p:cNvSpPr>
          <p:nvPr>
            <p:ph type="body" idx="1"/>
          </p:nvPr>
        </p:nvSpPr>
        <p:spPr bwMode="auto">
          <a:xfrm>
            <a:off x="702029" y="4381105"/>
            <a:ext cx="5599997" cy="41505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5" tIns="46301" rIns="92605" bIns="46301" numCol="1" anchor="t" anchorCtr="0" compatLnSpc="1">
            <a:prstTxWarp prst="textNoShape">
              <a:avLst/>
            </a:prstTxWarp>
          </a:bodyPr>
          <a:lstStyle/>
          <a:p>
            <a:pPr eaLnBrk="1" hangingPunct="1">
              <a:spcBef>
                <a:spcPct val="0"/>
              </a:spcBef>
            </a:pPr>
            <a:r>
              <a:rPr lang="en-US" sz="1800" dirty="0"/>
              <a:t>Speaker: Sabrina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0AB697-208A-4011-B9DA-FF5A13091438}" type="slidenum">
              <a:rPr lang="en-US" smtClean="0"/>
              <a:pPr>
                <a:defRPr/>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 the limit of Error rates</a:t>
            </a:r>
          </a:p>
          <a:p>
            <a:r>
              <a:rPr lang="en-US" dirty="0" smtClean="0"/>
              <a:t>How will adding noise to the radar signals affect detections?</a:t>
            </a:r>
          </a:p>
          <a:p>
            <a:r>
              <a:rPr lang="en-US" dirty="0" smtClean="0"/>
              <a:t>What is the set of sensors that must be considered minimum  Is Radar alone enough?  Does one size fit all?</a:t>
            </a:r>
          </a:p>
          <a:p>
            <a:r>
              <a:rPr lang="en-US" dirty="0" smtClean="0"/>
              <a:t>What is the effects of a less than optimum ADS-B signal on detections?</a:t>
            </a:r>
          </a:p>
          <a:p>
            <a:endParaRPr lang="en-US" dirty="0" smtClean="0"/>
          </a:p>
          <a:p>
            <a:r>
              <a:rPr lang="en-US" dirty="0" smtClean="0"/>
              <a:t>What happens afterwards</a:t>
            </a:r>
          </a:p>
          <a:p>
            <a:r>
              <a:rPr lang="en-US" dirty="0" smtClean="0"/>
              <a:t>We will know what are the limits of error are that can be tolerated in a particular vendors system</a:t>
            </a:r>
          </a:p>
          <a:p>
            <a:r>
              <a:rPr lang="en-US" dirty="0" smtClean="0"/>
              <a:t>We will be able to vary these parameters in the TC environment for validation</a:t>
            </a:r>
          </a:p>
          <a:p>
            <a:endParaRPr lang="en-US" dirty="0"/>
          </a:p>
        </p:txBody>
      </p:sp>
      <p:sp>
        <p:nvSpPr>
          <p:cNvPr id="4" name="Slide Number Placeholder 3"/>
          <p:cNvSpPr>
            <a:spLocks noGrp="1"/>
          </p:cNvSpPr>
          <p:nvPr>
            <p:ph type="sldNum" sz="quarter" idx="10"/>
          </p:nvPr>
        </p:nvSpPr>
        <p:spPr/>
        <p:txBody>
          <a:bodyPr/>
          <a:lstStyle/>
          <a:p>
            <a:pPr>
              <a:defRPr/>
            </a:pPr>
            <a:fld id="{E3ADF2B2-DD08-4C53-AF0F-B4984FB6371C}" type="slidenum">
              <a:rPr lang="en-US" smtClean="0"/>
              <a:pPr>
                <a:defRPr/>
              </a:pPr>
              <a:t>10</a:t>
            </a:fld>
            <a:endParaRPr lang="en-US" dirty="0"/>
          </a:p>
        </p:txBody>
      </p:sp>
    </p:spTree>
    <p:extLst>
      <p:ext uri="{BB962C8B-B14F-4D97-AF65-F5344CB8AC3E}">
        <p14:creationId xmlns:p14="http://schemas.microsoft.com/office/powerpoint/2010/main" val="23412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Phase 2, the findings from the potential size, mass, and materials of representative sUAS components will be related back to the lethality characteristics from the first Report that will be delivered.</a:t>
            </a:r>
          </a:p>
          <a:p>
            <a:endParaRPr lang="en-US" altLang="en-US" smtClean="0"/>
          </a:p>
        </p:txBody>
      </p:sp>
      <p:sp>
        <p:nvSpPr>
          <p:cNvPr id="4" name="Slide Number Placeholder 3"/>
          <p:cNvSpPr>
            <a:spLocks noGrp="1"/>
          </p:cNvSpPr>
          <p:nvPr>
            <p:ph type="sldNum" sz="quarter" idx="5"/>
          </p:nvPr>
        </p:nvSpPr>
        <p:spPr/>
        <p:txBody>
          <a:bodyPr/>
          <a:lstStyle/>
          <a:p>
            <a:pPr>
              <a:defRPr/>
            </a:pPr>
            <a:fld id="{5A8D28B4-CDD3-4FB7-B9C6-E24762586B29}" type="slidenum">
              <a:rPr lang="en-US" smtClean="0"/>
              <a:pPr>
                <a:defRPr/>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8CEADB0-2753-47FB-AE1C-A813295851AD}" type="slidenum">
              <a:rPr lang="en-US" smtClean="0"/>
              <a:pPr>
                <a:defRPr/>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260093E-ECDE-4415-9D7E-2797CBC51055}" type="slidenum">
              <a:rPr lang="en-US" smtClean="0"/>
              <a:pPr>
                <a:defRPr/>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emphasis is on system safety characteristics that have the most significant safety effect on the greatest number of people (airborne in other aircraft or not participating in the UAS operation on the ground)</a:t>
            </a:r>
          </a:p>
          <a:p>
            <a:endParaRPr lang="en-US" altLang="en-US" smtClean="0"/>
          </a:p>
          <a:p>
            <a:r>
              <a:rPr lang="en-US" altLang="en-US" smtClean="0"/>
              <a:t>UAV pictured is a DJ1 Phantom Quadcopter </a:t>
            </a:r>
          </a:p>
        </p:txBody>
      </p:sp>
      <p:sp>
        <p:nvSpPr>
          <p:cNvPr id="4" name="Slide Number Placeholder 3"/>
          <p:cNvSpPr>
            <a:spLocks noGrp="1"/>
          </p:cNvSpPr>
          <p:nvPr>
            <p:ph type="sldNum" sz="quarter" idx="5"/>
          </p:nvPr>
        </p:nvSpPr>
        <p:spPr/>
        <p:txBody>
          <a:bodyPr/>
          <a:lstStyle/>
          <a:p>
            <a:pPr>
              <a:defRPr/>
            </a:pPr>
            <a:fld id="{0078B217-8C2E-4932-BE83-272C0A93599E}" type="slidenum">
              <a:rPr lang="en-US" smtClean="0"/>
              <a:pPr>
                <a:defRPr/>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Phase 2, the findings from the potential size, mass, and materials of representative sUAS components will be related back to the lethality characteristics from the first Report that will be delivered.</a:t>
            </a:r>
          </a:p>
          <a:p>
            <a:endParaRPr lang="en-US" altLang="en-US" smtClean="0"/>
          </a:p>
        </p:txBody>
      </p:sp>
      <p:sp>
        <p:nvSpPr>
          <p:cNvPr id="4" name="Slide Number Placeholder 3"/>
          <p:cNvSpPr>
            <a:spLocks noGrp="1"/>
          </p:cNvSpPr>
          <p:nvPr>
            <p:ph type="sldNum" sz="quarter" idx="5"/>
          </p:nvPr>
        </p:nvSpPr>
        <p:spPr/>
        <p:txBody>
          <a:bodyPr/>
          <a:lstStyle/>
          <a:p>
            <a:pPr>
              <a:defRPr/>
            </a:pPr>
            <a:fld id="{5A8D28B4-CDD3-4FB7-B9C6-E24762586B29}" type="slidenum">
              <a:rPr lang="en-US" smtClean="0"/>
              <a:pPr>
                <a:defRPr/>
              </a:pPr>
              <a:t>17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FCCBA27-C706-4177-9F5A-463C87F14B02}"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8EB4E3"/>
                </a:solidFill>
                <a:cs typeface="Arial" charset="0"/>
              </a:defRPr>
            </a:lvl1pPr>
          </a:lstStyle>
          <a:p>
            <a:fld id="{5E1B8A17-30AD-324E-80AC-5F9621EB070B}" type="datetimeFigureOut">
              <a:rPr lang="en-US"/>
              <a:pPr/>
              <a:t>3/24/2015</a:t>
            </a:fld>
            <a:endParaRPr lang="en-US" dirty="0"/>
          </a:p>
        </p:txBody>
      </p:sp>
    </p:spTree>
    <p:extLst>
      <p:ext uri="{BB962C8B-B14F-4D97-AF65-F5344CB8AC3E}">
        <p14:creationId xmlns:p14="http://schemas.microsoft.com/office/powerpoint/2010/main" val="25246627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5E45DE31-A282-4817-A3E1-C9D0D30F789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044857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9AA44ACE-198C-44DE-9F27-6835109F180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8059890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D3AED4C0-DE7A-4E96-BF19-352FC0CC101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338824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8467D450-C716-4C32-B141-996900AF3F5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0833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rot="19130466">
            <a:off x="393700" y="2105025"/>
            <a:ext cx="83677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8800" dirty="0" smtClean="0">
                <a:solidFill>
                  <a:srgbClr val="4F81BD">
                    <a:lumMod val="20000"/>
                    <a:lumOff val="80000"/>
                  </a:srgbClr>
                </a:solidFill>
              </a:rPr>
              <a:t>TEMPLATE</a:t>
            </a:r>
          </a:p>
        </p:txBody>
      </p:sp>
      <p:pic>
        <p:nvPicPr>
          <p:cNvPr id="3" name="Picture 5" descr="FAA_NG_PPT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a:xfrm>
            <a:off x="3581400" y="6324600"/>
            <a:ext cx="2133600" cy="234950"/>
          </a:xfrm>
          <a:prstGeom prst="rect">
            <a:avLst/>
          </a:prstGeom>
        </p:spPr>
        <p:txBody>
          <a:bodyPr/>
          <a:lstStyle>
            <a:lvl1pPr algn="ctr">
              <a:defRPr sz="1600" b="1">
                <a:solidFill>
                  <a:schemeClr val="tx2">
                    <a:lumMod val="75000"/>
                  </a:schemeClr>
                </a:solidFill>
                <a:latin typeface="Arial" pitchFamily="34" charset="0"/>
                <a:cs typeface="Arial" pitchFamily="34" charset="0"/>
              </a:defRPr>
            </a:lvl1pPr>
          </a:lstStyle>
          <a:p>
            <a:pPr>
              <a:defRPr/>
            </a:pPr>
            <a:fld id="{2CFD6183-2B87-49A2-8859-9CE4B0DD4B30}" type="slidenum">
              <a:rPr lang="en-US">
                <a:solidFill>
                  <a:srgbClr val="1F497D">
                    <a:lumMod val="75000"/>
                  </a:srgbClr>
                </a:solidFill>
              </a:rPr>
              <a:pPr>
                <a:defRPr/>
              </a:pPr>
              <a:t>‹#›</a:t>
            </a:fld>
            <a:endParaRPr lang="en-US" dirty="0">
              <a:solidFill>
                <a:srgbClr val="1F497D">
                  <a:lumMod val="75000"/>
                </a:srgbClr>
              </a:solidFill>
            </a:endParaRPr>
          </a:p>
        </p:txBody>
      </p:sp>
    </p:spTree>
    <p:extLst>
      <p:ext uri="{BB962C8B-B14F-4D97-AF65-F5344CB8AC3E}">
        <p14:creationId xmlns:p14="http://schemas.microsoft.com/office/powerpoint/2010/main" val="19024203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dirty="0">
              <a:solidFill>
                <a:prstClr val="black"/>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a:defRPr/>
            </a:pPr>
            <a:fld id="{71D9521F-FBA4-4AEB-A46D-F79C76CE501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404036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vert="horz" wrap="square" lIns="91440" tIns="45720" rIns="91440" bIns="45720" numCol="1" anchor="t" anchorCtr="0" compatLnSpc="1">
            <a:prstTxWarp prst="textNoShape">
              <a:avLst/>
            </a:prstTxWarp>
          </a:bodyPr>
          <a:lstStyle>
            <a:lvl1pPr algn="r" defTabSz="457200">
              <a:defRPr sz="1000">
                <a:solidFill>
                  <a:srgbClr val="8EB4E3"/>
                </a:solidFill>
                <a:latin typeface="Arial" charset="0"/>
                <a:ea typeface="ＭＳ Ｐゴシック" charset="0"/>
                <a:cs typeface="Arial" charset="0"/>
              </a:defRPr>
            </a:lvl1pPr>
          </a:lstStyle>
          <a:p>
            <a:pPr>
              <a:defRPr/>
            </a:pPr>
            <a:fld id="{337A9815-708A-4419-B78C-BC957F4E124E}" type="datetime1">
              <a:rPr lang="en-US" smtClean="0"/>
              <a:pPr>
                <a:defRPr/>
              </a:pPr>
              <a:t>3/24/2015</a:t>
            </a:fld>
            <a:endParaRPr lang="en-US" dirty="0"/>
          </a:p>
        </p:txBody>
      </p:sp>
    </p:spTree>
    <p:extLst>
      <p:ext uri="{BB962C8B-B14F-4D97-AF65-F5344CB8AC3E}">
        <p14:creationId xmlns:p14="http://schemas.microsoft.com/office/powerpoint/2010/main" val="12008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9D4B4D4-5229-3247-AC4F-C94D051F9D45}" type="datetimeFigureOut">
              <a:rPr lang="en-US"/>
              <a:pPr/>
              <a:t>3/24/2015</a:t>
            </a:fld>
            <a:endParaRPr lang="en-US" dirty="0"/>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a:defRPr/>
            </a:pPr>
            <a:endParaRPr lang="en-US" dirty="0"/>
          </a:p>
        </p:txBody>
      </p:sp>
      <p:sp>
        <p:nvSpPr>
          <p:cNvPr id="6" name="Slide Number Placeholder 5"/>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BFE7DB7-EF4D-134D-A300-EFDFD1A8BCC5}" type="slidenum">
              <a:rPr lang="en-US"/>
              <a:pPr/>
              <a:t>‹#›</a:t>
            </a:fld>
            <a:endParaRPr lang="en-US" dirty="0"/>
          </a:p>
        </p:txBody>
      </p:sp>
    </p:spTree>
    <p:extLst>
      <p:ext uri="{BB962C8B-B14F-4D97-AF65-F5344CB8AC3E}">
        <p14:creationId xmlns:p14="http://schemas.microsoft.com/office/powerpoint/2010/main" val="27331013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FAA_NG_PPT_03_Sub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normAutofit/>
          </a:bodyPr>
          <a:lstStyle>
            <a:lvl1pPr algn="l">
              <a:defRPr sz="3200" b="1" i="0" cap="all">
                <a:solidFill>
                  <a:schemeClr val="bg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600" b="1" i="0">
                <a:solidFill>
                  <a:schemeClr val="tx2">
                    <a:lumMod val="40000"/>
                    <a:lumOff val="60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29742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527A1C7-B689-4045-BB67-AC12CCB0FF0E}" type="datetimeFigureOut">
              <a:rPr lang="en-US"/>
              <a:pPr/>
              <a:t>3/24/2015</a:t>
            </a:fld>
            <a:endParaRPr lang="en-US" dirty="0"/>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a:defRPr/>
            </a:pPr>
            <a:endParaRPr lang="en-US" dirty="0"/>
          </a:p>
        </p:txBody>
      </p:sp>
      <p:sp>
        <p:nvSpPr>
          <p:cNvPr id="7" name="Slide Number Placeholder 6"/>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69D4CFC8-62E8-F546-95E7-D61112C617D3}" type="slidenum">
              <a:rPr lang="en-US"/>
              <a:pPr/>
              <a:t>‹#›</a:t>
            </a:fld>
            <a:endParaRPr lang="en-US" dirty="0"/>
          </a:p>
        </p:txBody>
      </p:sp>
    </p:spTree>
    <p:extLst>
      <p:ext uri="{BB962C8B-B14F-4D97-AF65-F5344CB8AC3E}">
        <p14:creationId xmlns:p14="http://schemas.microsoft.com/office/powerpoint/2010/main" val="15543663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6E822A9-843B-2949-8011-E0995E38D0CB}" type="datetimeFigureOut">
              <a:rPr lang="en-US"/>
              <a:pPr/>
              <a:t>3/24/2015</a:t>
            </a:fld>
            <a:endParaRPr lang="en-US" dirty="0"/>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a:defRPr/>
            </a:pPr>
            <a:endParaRPr lang="en-US" dirty="0"/>
          </a:p>
        </p:txBody>
      </p:sp>
      <p:sp>
        <p:nvSpPr>
          <p:cNvPr id="9" name="Slide Number Placeholder 8"/>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097B072-8E44-1A48-BBDC-E5854E55F19E}" type="slidenum">
              <a:rPr lang="en-US"/>
              <a:pPr/>
              <a:t>‹#›</a:t>
            </a:fld>
            <a:endParaRPr lang="en-US" dirty="0"/>
          </a:p>
        </p:txBody>
      </p:sp>
    </p:spTree>
    <p:extLst>
      <p:ext uri="{BB962C8B-B14F-4D97-AF65-F5344CB8AC3E}">
        <p14:creationId xmlns:p14="http://schemas.microsoft.com/office/powerpoint/2010/main" val="40068333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CD4D694-9312-224F-A6E8-20FE60B99614}" type="datetimeFigureOut">
              <a:rPr lang="en-US"/>
              <a:pPr/>
              <a:t>3/24/2015</a:t>
            </a:fld>
            <a:endParaRPr lang="en-US" dirty="0"/>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a:defRPr/>
            </a:pPr>
            <a:endParaRPr lang="en-US" dirty="0"/>
          </a:p>
        </p:txBody>
      </p:sp>
      <p:sp>
        <p:nvSpPr>
          <p:cNvPr id="5" name="Slide Number Placeholder 4"/>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B39341D4-0910-A34A-92CB-3A13D837F4B1}" type="slidenum">
              <a:rPr lang="en-US"/>
              <a:pPr/>
              <a:t>‹#›</a:t>
            </a:fld>
            <a:endParaRPr lang="en-US" dirty="0"/>
          </a:p>
        </p:txBody>
      </p:sp>
    </p:spTree>
    <p:extLst>
      <p:ext uri="{BB962C8B-B14F-4D97-AF65-F5344CB8AC3E}">
        <p14:creationId xmlns:p14="http://schemas.microsoft.com/office/powerpoint/2010/main" val="13762015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49C78B0-2529-F049-A334-2E84A93902AF}" type="datetimeFigureOut">
              <a:rPr lang="en-US"/>
              <a:pPr/>
              <a:t>3/24/2015</a:t>
            </a:fld>
            <a:endParaRPr lang="en-US" dirty="0"/>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a:defRPr/>
            </a:pPr>
            <a:endParaRPr lang="en-US" dirty="0"/>
          </a:p>
        </p:txBody>
      </p:sp>
      <p:sp>
        <p:nvSpPr>
          <p:cNvPr id="4" name="Slide Number Placeholder 3"/>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D8E266D8-E707-9241-BF75-D8E4760C5C86}" type="slidenum">
              <a:rPr lang="en-US"/>
              <a:pPr/>
              <a:t>‹#›</a:t>
            </a:fld>
            <a:endParaRPr lang="en-US" dirty="0"/>
          </a:p>
        </p:txBody>
      </p:sp>
    </p:spTree>
    <p:extLst>
      <p:ext uri="{BB962C8B-B14F-4D97-AF65-F5344CB8AC3E}">
        <p14:creationId xmlns:p14="http://schemas.microsoft.com/office/powerpoint/2010/main" val="119415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11BBCB95-2579-BC44-BE62-6DBA57374D01}" type="datetimeFigureOut">
              <a:rPr lang="en-US"/>
              <a:pPr/>
              <a:t>3/24/2015</a:t>
            </a:fld>
            <a:endParaRPr lang="en-US" dirty="0"/>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Arial"/>
                <a:ea typeface="+mn-ea"/>
                <a:cs typeface="Arial"/>
              </a:defRPr>
            </a:lvl1pPr>
          </a:lstStyle>
          <a:p>
            <a:pPr>
              <a:defRPr/>
            </a:pPr>
            <a:endParaRPr lang="en-US" dirty="0"/>
          </a:p>
        </p:txBody>
      </p:sp>
      <p:sp>
        <p:nvSpPr>
          <p:cNvPr id="7" name="Slide Number Placeholder 6"/>
          <p:cNvSpPr>
            <a:spLocks noGrp="1"/>
          </p:cNvSpPr>
          <p:nvPr>
            <p:ph type="sldNum" sz="quarter" idx="12"/>
          </p:nvPr>
        </p:nvSpPr>
        <p:spPr>
          <a:xfrm>
            <a:off x="6553200" y="6486525"/>
            <a:ext cx="2133600" cy="222250"/>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6B5D44A3-B5CF-AC4C-8F24-289EFCA690C4}" type="slidenum">
              <a:rPr lang="en-US"/>
              <a:pPr/>
              <a:t>‹#›</a:t>
            </a:fld>
            <a:endParaRPr lang="en-US" dirty="0"/>
          </a:p>
        </p:txBody>
      </p:sp>
    </p:spTree>
    <p:extLst>
      <p:ext uri="{BB962C8B-B14F-4D97-AF65-F5344CB8AC3E}">
        <p14:creationId xmlns:p14="http://schemas.microsoft.com/office/powerpoint/2010/main" val="23548631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70F7B52E-D961-4528-90CD-C336E5DE72C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370590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7F7F7F"/>
                </a:solidFill>
                <a:cs typeface="Arial" charset="0"/>
              </a:defRPr>
            </a:lvl1pPr>
          </a:lstStyle>
          <a:p>
            <a:fld id="{9842FBAF-04F0-F649-9C9C-885ED0E40E46}"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Lst>
  <p:timing>
    <p:tnLst>
      <p:par>
        <p:cTn id="1" dur="indefinite" restart="never" nodeType="tmRoot"/>
      </p:par>
    </p:tnLst>
  </p:timing>
  <p:txStyles>
    <p:titleStyle>
      <a:lvl1pPr algn="ctr" defTabSz="457200" rtl="0" fontAlgn="base">
        <a:spcBef>
          <a:spcPct val="0"/>
        </a:spcBef>
        <a:spcAft>
          <a:spcPct val="0"/>
        </a:spcAft>
        <a:defRPr sz="3600" b="1" kern="1200">
          <a:solidFill>
            <a:srgbClr val="17375E"/>
          </a:solidFill>
          <a:latin typeface="Arial"/>
          <a:ea typeface="ＭＳ Ｐゴシック" charset="0"/>
          <a:cs typeface="Arial"/>
        </a:defRPr>
      </a:lvl1pPr>
      <a:lvl2pPr algn="ctr" defTabSz="457200" rtl="0" fontAlgn="base">
        <a:spcBef>
          <a:spcPct val="0"/>
        </a:spcBef>
        <a:spcAft>
          <a:spcPct val="0"/>
        </a:spcAft>
        <a:defRPr sz="3600" b="1">
          <a:solidFill>
            <a:srgbClr val="17375E"/>
          </a:solidFill>
          <a:latin typeface="Arial" charset="0"/>
          <a:ea typeface="ＭＳ Ｐゴシック" charset="0"/>
          <a:cs typeface="Arial" charset="0"/>
        </a:defRPr>
      </a:lvl2pPr>
      <a:lvl3pPr algn="ctr" defTabSz="457200" rtl="0" fontAlgn="base">
        <a:spcBef>
          <a:spcPct val="0"/>
        </a:spcBef>
        <a:spcAft>
          <a:spcPct val="0"/>
        </a:spcAft>
        <a:defRPr sz="3600" b="1">
          <a:solidFill>
            <a:srgbClr val="17375E"/>
          </a:solidFill>
          <a:latin typeface="Arial" charset="0"/>
          <a:ea typeface="ＭＳ Ｐゴシック" charset="0"/>
          <a:cs typeface="Arial" charset="0"/>
        </a:defRPr>
      </a:lvl3pPr>
      <a:lvl4pPr algn="ctr" defTabSz="457200" rtl="0" fontAlgn="base">
        <a:spcBef>
          <a:spcPct val="0"/>
        </a:spcBef>
        <a:spcAft>
          <a:spcPct val="0"/>
        </a:spcAft>
        <a:defRPr sz="3600" b="1">
          <a:solidFill>
            <a:srgbClr val="17375E"/>
          </a:solidFill>
          <a:latin typeface="Arial" charset="0"/>
          <a:ea typeface="ＭＳ Ｐゴシック" charset="0"/>
          <a:cs typeface="Arial" charset="0"/>
        </a:defRPr>
      </a:lvl4pPr>
      <a:lvl5pPr algn="ctr" defTabSz="457200" rtl="0" fontAlgn="base">
        <a:spcBef>
          <a:spcPct val="0"/>
        </a:spcBef>
        <a:spcAft>
          <a:spcPct val="0"/>
        </a:spcAft>
        <a:defRPr sz="3600" b="1">
          <a:solidFill>
            <a:srgbClr val="17375E"/>
          </a:solidFill>
          <a:latin typeface="Arial" charset="0"/>
          <a:ea typeface="ＭＳ Ｐゴシック" charset="0"/>
          <a:cs typeface="Arial" charset="0"/>
        </a:defRPr>
      </a:lvl5pPr>
      <a:lvl6pPr marL="457200" algn="ctr" defTabSz="457200" rtl="0" fontAlgn="base">
        <a:spcBef>
          <a:spcPct val="0"/>
        </a:spcBef>
        <a:spcAft>
          <a:spcPct val="0"/>
        </a:spcAft>
        <a:defRPr sz="3600" b="1">
          <a:solidFill>
            <a:srgbClr val="17375E"/>
          </a:solidFill>
          <a:latin typeface="Arial" charset="0"/>
          <a:ea typeface="ＭＳ Ｐゴシック" charset="0"/>
          <a:cs typeface="Arial" charset="0"/>
        </a:defRPr>
      </a:lvl6pPr>
      <a:lvl7pPr marL="914400" algn="ctr" defTabSz="457200" rtl="0" fontAlgn="base">
        <a:spcBef>
          <a:spcPct val="0"/>
        </a:spcBef>
        <a:spcAft>
          <a:spcPct val="0"/>
        </a:spcAft>
        <a:defRPr sz="3600" b="1">
          <a:solidFill>
            <a:srgbClr val="17375E"/>
          </a:solidFill>
          <a:latin typeface="Arial" charset="0"/>
          <a:ea typeface="ＭＳ Ｐゴシック" charset="0"/>
          <a:cs typeface="Arial" charset="0"/>
        </a:defRPr>
      </a:lvl7pPr>
      <a:lvl8pPr marL="1371600" algn="ctr" defTabSz="457200" rtl="0" fontAlgn="base">
        <a:spcBef>
          <a:spcPct val="0"/>
        </a:spcBef>
        <a:spcAft>
          <a:spcPct val="0"/>
        </a:spcAft>
        <a:defRPr sz="3600" b="1">
          <a:solidFill>
            <a:srgbClr val="17375E"/>
          </a:solidFill>
          <a:latin typeface="Arial" charset="0"/>
          <a:ea typeface="ＭＳ Ｐゴシック" charset="0"/>
          <a:cs typeface="Arial" charset="0"/>
        </a:defRPr>
      </a:lvl8pPr>
      <a:lvl9pPr marL="1828800" algn="ctr" defTabSz="457200" rtl="0" fontAlgn="base">
        <a:spcBef>
          <a:spcPct val="0"/>
        </a:spcBef>
        <a:spcAft>
          <a:spcPct val="0"/>
        </a:spcAft>
        <a:defRPr sz="3600" b="1">
          <a:solidFill>
            <a:srgbClr val="17375E"/>
          </a:solidFill>
          <a:latin typeface="Arial" charset="0"/>
          <a:ea typeface="ＭＳ Ｐゴシック" charset="0"/>
          <a:cs typeface="Arial" charset="0"/>
        </a:defRPr>
      </a:lvl9pPr>
    </p:titleStyle>
    <p:body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ＭＳ Ｐゴシック" charset="0"/>
          <a:cs typeface="Arial"/>
        </a:defRPr>
      </a:lvl1pPr>
      <a:lvl2pPr marL="742950" indent="-285750" algn="l" defTabSz="457200" rtl="0" fontAlgn="base">
        <a:spcBef>
          <a:spcPct val="20000"/>
        </a:spcBef>
        <a:spcAft>
          <a:spcPct val="0"/>
        </a:spcAft>
        <a:buClr>
          <a:srgbClr val="CC9933"/>
        </a:buClr>
        <a:buSzPct val="50000"/>
        <a:buFont typeface="Wingdings" charset="0"/>
        <a:buChar char=""/>
        <a:defRPr sz="2400" kern="1200">
          <a:solidFill>
            <a:srgbClr val="7F7F7F"/>
          </a:solidFill>
          <a:latin typeface="Arial"/>
          <a:ea typeface="Arial" charset="0"/>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Arial" charset="0"/>
          <a:cs typeface="Arial"/>
        </a:defRPr>
      </a:lvl3pPr>
      <a:lvl4pPr marL="1600200" indent="-228600" algn="l" defTabSz="457200" rtl="0" fontAlgn="base">
        <a:spcBef>
          <a:spcPct val="20000"/>
        </a:spcBef>
        <a:spcAft>
          <a:spcPct val="0"/>
        </a:spcAft>
        <a:buClr>
          <a:srgbClr val="CC9933"/>
        </a:buClr>
        <a:buSzPct val="50000"/>
        <a:buFont typeface="Wingdings" charset="0"/>
        <a:buChar char=""/>
        <a:defRPr kern="1200">
          <a:solidFill>
            <a:srgbClr val="7F7F7F"/>
          </a:solidFill>
          <a:latin typeface="Arial"/>
          <a:ea typeface="Arial" charset="0"/>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lIns="91440" tIns="45720" rIns="91440" bIns="45720" rtlCol="0" anchor="ctr"/>
          <a:lstStyle>
            <a:lvl1pPr algn="ctr" fontAlgn="auto">
              <a:spcBef>
                <a:spcPts val="0"/>
              </a:spcBef>
              <a:spcAft>
                <a:spcPts val="0"/>
              </a:spcAft>
              <a:defRPr sz="900">
                <a:solidFill>
                  <a:schemeClr val="tx1">
                    <a:lumMod val="50000"/>
                    <a:lumOff val="50000"/>
                  </a:schemeClr>
                </a:solidFill>
                <a:latin typeface="Arial"/>
                <a:cs typeface="Arial"/>
              </a:defRPr>
            </a:lvl1pPr>
          </a:lstStyle>
          <a:p>
            <a:pPr>
              <a:defRPr/>
            </a:pPr>
            <a:endParaRPr lang="en-US" dirty="0">
              <a:solidFill>
                <a:prstClr val="black">
                  <a:lumMod val="50000"/>
                  <a:lumOff val="50000"/>
                </a:prstClr>
              </a:solidFill>
            </a:endParaRPr>
          </a:p>
        </p:txBody>
      </p:sp>
    </p:spTree>
    <p:extLst>
      <p:ext uri="{BB962C8B-B14F-4D97-AF65-F5344CB8AC3E}">
        <p14:creationId xmlns:p14="http://schemas.microsoft.com/office/powerpoint/2010/main" val="85779944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3600" b="1" kern="1200">
          <a:solidFill>
            <a:srgbClr val="17375E"/>
          </a:solidFill>
          <a:latin typeface="Arial"/>
          <a:ea typeface="+mj-ea"/>
          <a:cs typeface="Arial"/>
        </a:defRPr>
      </a:lvl1pPr>
      <a:lvl2pPr algn="ctr" defTabSz="457200" rtl="0" eaLnBrk="0" fontAlgn="base" hangingPunct="0">
        <a:spcBef>
          <a:spcPct val="0"/>
        </a:spcBef>
        <a:spcAft>
          <a:spcPct val="0"/>
        </a:spcAft>
        <a:defRPr sz="3600" b="1">
          <a:solidFill>
            <a:srgbClr val="17375E"/>
          </a:solidFill>
          <a:latin typeface="Arial" charset="0"/>
          <a:cs typeface="Arial" charset="0"/>
        </a:defRPr>
      </a:lvl2pPr>
      <a:lvl3pPr algn="ctr" defTabSz="457200" rtl="0" eaLnBrk="0" fontAlgn="base" hangingPunct="0">
        <a:spcBef>
          <a:spcPct val="0"/>
        </a:spcBef>
        <a:spcAft>
          <a:spcPct val="0"/>
        </a:spcAft>
        <a:defRPr sz="3600" b="1">
          <a:solidFill>
            <a:srgbClr val="17375E"/>
          </a:solidFill>
          <a:latin typeface="Arial" charset="0"/>
          <a:cs typeface="Arial" charset="0"/>
        </a:defRPr>
      </a:lvl3pPr>
      <a:lvl4pPr algn="ctr" defTabSz="457200" rtl="0" eaLnBrk="0" fontAlgn="base" hangingPunct="0">
        <a:spcBef>
          <a:spcPct val="0"/>
        </a:spcBef>
        <a:spcAft>
          <a:spcPct val="0"/>
        </a:spcAft>
        <a:defRPr sz="3600" b="1">
          <a:solidFill>
            <a:srgbClr val="17375E"/>
          </a:solidFill>
          <a:latin typeface="Arial" charset="0"/>
          <a:cs typeface="Arial" charset="0"/>
        </a:defRPr>
      </a:lvl4pPr>
      <a:lvl5pPr algn="ctr" defTabSz="457200" rtl="0" eaLnBrk="0" fontAlgn="base" hangingPunct="0">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685800" y="1022350"/>
            <a:ext cx="7772400" cy="1441450"/>
          </a:xfrm>
        </p:spPr>
        <p:txBody>
          <a:bodyPr>
            <a:normAutofit/>
          </a:bodyPr>
          <a:lstStyle/>
          <a:p>
            <a:r>
              <a:rPr lang="en-US" sz="3600" dirty="0" smtClean="0">
                <a:latin typeface="Arial" charset="0"/>
                <a:cs typeface="Arial" charset="0"/>
              </a:rPr>
              <a:t>UAS R&amp;D Update</a:t>
            </a:r>
            <a:r>
              <a:rPr lang="en-US" dirty="0" smtClean="0">
                <a:latin typeface="Arial" charset="0"/>
                <a:cs typeface="Arial" charset="0"/>
              </a:rPr>
              <a:t/>
            </a:r>
            <a:br>
              <a:rPr lang="en-US" dirty="0" smtClean="0">
                <a:latin typeface="Arial" charset="0"/>
                <a:cs typeface="Arial" charset="0"/>
              </a:rPr>
            </a:br>
            <a:r>
              <a:rPr lang="en-US" sz="2400" dirty="0" smtClean="0">
                <a:latin typeface="Arial" charset="0"/>
                <a:cs typeface="Arial" charset="0"/>
              </a:rPr>
              <a:t>Claude Jones, Manager, ANG-C21</a:t>
            </a:r>
            <a:endParaRPr lang="en-US" sz="2400" dirty="0">
              <a:latin typeface="Arial" charset="0"/>
              <a:cs typeface="Arial" charset="0"/>
            </a:endParaRPr>
          </a:p>
        </p:txBody>
      </p:sp>
      <p:sp>
        <p:nvSpPr>
          <p:cNvPr id="12290" name="Subtitle 2"/>
          <p:cNvSpPr>
            <a:spLocks noGrp="1"/>
          </p:cNvSpPr>
          <p:nvPr>
            <p:ph type="subTitle" idx="1"/>
          </p:nvPr>
        </p:nvSpPr>
        <p:spPr>
          <a:xfrm>
            <a:off x="685800" y="2540000"/>
            <a:ext cx="7772400" cy="528638"/>
          </a:xfrm>
        </p:spPr>
        <p:txBody>
          <a:bodyPr>
            <a:normAutofit/>
          </a:bodyPr>
          <a:lstStyle/>
          <a:p>
            <a:r>
              <a:rPr lang="en-US" sz="2200" dirty="0" smtClean="0">
                <a:latin typeface="Arial" charset="0"/>
                <a:cs typeface="Arial" charset="0"/>
              </a:rPr>
              <a:t>March 25, 2015</a:t>
            </a:r>
            <a:endParaRPr lang="en-US" sz="2200" dirty="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1143000"/>
          </a:xfrm>
        </p:spPr>
        <p:txBody>
          <a:bodyPr/>
          <a:lstStyle/>
          <a:p>
            <a:pPr eaLnBrk="1" hangingPunct="1"/>
            <a:r>
              <a:rPr lang="en-US" altLang="en-US" dirty="0" smtClean="0">
                <a:solidFill>
                  <a:schemeClr val="tx2"/>
                </a:solidFill>
                <a:latin typeface="Arial" charset="0"/>
                <a:cs typeface="Arial" charset="0"/>
              </a:rPr>
              <a:t>Task Overview</a:t>
            </a:r>
          </a:p>
        </p:txBody>
      </p:sp>
      <p:sp>
        <p:nvSpPr>
          <p:cNvPr id="21507" name="Content Placeholder 2"/>
          <p:cNvSpPr>
            <a:spLocks noGrp="1"/>
          </p:cNvSpPr>
          <p:nvPr>
            <p:ph idx="1"/>
          </p:nvPr>
        </p:nvSpPr>
        <p:spPr>
          <a:xfrm>
            <a:off x="457200" y="1143000"/>
            <a:ext cx="8229600" cy="4525963"/>
          </a:xfrm>
        </p:spPr>
        <p:txBody>
          <a:bodyPr/>
          <a:lstStyle/>
          <a:p>
            <a:pPr eaLnBrk="1" hangingPunct="1"/>
            <a:r>
              <a:rPr lang="en-US" altLang="en-US" sz="2000" dirty="0" smtClean="0">
                <a:solidFill>
                  <a:srgbClr val="002060"/>
                </a:solidFill>
                <a:latin typeface="Arial" charset="0"/>
                <a:cs typeface="Arial" charset="0"/>
              </a:rPr>
              <a:t>Purpose:</a:t>
            </a:r>
          </a:p>
          <a:p>
            <a:pPr lvl="1"/>
            <a:r>
              <a:rPr lang="en-US" sz="2000" dirty="0" smtClean="0">
                <a:solidFill>
                  <a:srgbClr val="002060"/>
                </a:solidFill>
                <a:latin typeface="Arial" panose="020B0604020202020204" pitchFamily="34" charset="0"/>
                <a:ea typeface="MS PGothic" charset="0"/>
                <a:cs typeface="Arial" panose="020B0604020202020204" pitchFamily="34" charset="0"/>
              </a:rPr>
              <a:t>Evaluate the following to provide insight and conduct a tradeoff analysis: </a:t>
            </a:r>
          </a:p>
          <a:p>
            <a:pPr lvl="2"/>
            <a:r>
              <a:rPr lang="en-US" sz="1600" dirty="0" smtClean="0">
                <a:solidFill>
                  <a:srgbClr val="002060"/>
                </a:solidFill>
                <a:latin typeface="Arial" panose="020B0604020202020204" pitchFamily="34" charset="0"/>
                <a:ea typeface="MS PGothic" charset="0"/>
                <a:cs typeface="Arial" panose="020B0604020202020204" pitchFamily="34" charset="0"/>
              </a:rPr>
              <a:t>Sensors</a:t>
            </a:r>
          </a:p>
          <a:p>
            <a:pPr lvl="2"/>
            <a:r>
              <a:rPr lang="en-US" sz="1600" dirty="0" smtClean="0">
                <a:solidFill>
                  <a:srgbClr val="002060"/>
                </a:solidFill>
                <a:latin typeface="Arial" panose="020B0604020202020204" pitchFamily="34" charset="0"/>
                <a:ea typeface="MS PGothic" charset="0"/>
                <a:cs typeface="Arial" panose="020B0604020202020204" pitchFamily="34" charset="0"/>
              </a:rPr>
              <a:t>Fusion strategies</a:t>
            </a:r>
          </a:p>
          <a:p>
            <a:pPr lvl="2"/>
            <a:r>
              <a:rPr lang="en-US" sz="1600" dirty="0" smtClean="0">
                <a:solidFill>
                  <a:srgbClr val="002060"/>
                </a:solidFill>
                <a:latin typeface="Arial" panose="020B0604020202020204" pitchFamily="34" charset="0"/>
                <a:ea typeface="MS PGothic" charset="0"/>
                <a:cs typeface="Arial" panose="020B0604020202020204" pitchFamily="34" charset="0"/>
              </a:rPr>
              <a:t>Trackers (filters)</a:t>
            </a:r>
          </a:p>
          <a:p>
            <a:pPr marL="914400" lvl="2" indent="0">
              <a:buNone/>
            </a:pPr>
            <a:endParaRPr lang="en-US" altLang="en-US" sz="2000" dirty="0" smtClean="0">
              <a:solidFill>
                <a:srgbClr val="002060"/>
              </a:solidFill>
              <a:latin typeface="Arial" charset="0"/>
              <a:cs typeface="Arial" charset="0"/>
            </a:endParaRPr>
          </a:p>
          <a:p>
            <a:pPr eaLnBrk="1" hangingPunct="1"/>
            <a:r>
              <a:rPr lang="en-US" altLang="en-US" sz="2000" dirty="0" smtClean="0">
                <a:solidFill>
                  <a:srgbClr val="002060"/>
                </a:solidFill>
                <a:latin typeface="Arial" charset="0"/>
                <a:cs typeface="Arial" charset="0"/>
              </a:rPr>
              <a:t>Additional Benefits:</a:t>
            </a:r>
          </a:p>
          <a:p>
            <a:pPr lvl="1"/>
            <a:r>
              <a:rPr lang="en-US" sz="2000" dirty="0">
                <a:solidFill>
                  <a:srgbClr val="002060"/>
                </a:solidFill>
                <a:latin typeface="Arial" panose="020B0604020202020204" pitchFamily="34" charset="0"/>
                <a:ea typeface="MS PGothic" charset="0"/>
                <a:cs typeface="Arial" panose="020B0604020202020204" pitchFamily="34" charset="0"/>
              </a:rPr>
              <a:t>Develop models: Sensors, Fusion and Tracker</a:t>
            </a:r>
          </a:p>
          <a:p>
            <a:pPr lvl="1"/>
            <a:r>
              <a:rPr lang="en-US" sz="2000" dirty="0">
                <a:solidFill>
                  <a:srgbClr val="002060"/>
                </a:solidFill>
                <a:latin typeface="Arial" panose="020B0604020202020204" pitchFamily="34" charset="0"/>
                <a:ea typeface="MS PGothic" charset="0"/>
                <a:cs typeface="Arial" panose="020B0604020202020204" pitchFamily="34" charset="0"/>
              </a:rPr>
              <a:t>Conduct tests to evaluate performance in various configurations</a:t>
            </a:r>
          </a:p>
          <a:p>
            <a:pPr lvl="1"/>
            <a:r>
              <a:rPr lang="en-US" sz="2000" dirty="0">
                <a:solidFill>
                  <a:srgbClr val="002060"/>
                </a:solidFill>
                <a:latin typeface="Arial" panose="020B0604020202020204" pitchFamily="34" charset="0"/>
                <a:ea typeface="MS PGothic" charset="0"/>
                <a:cs typeface="Arial" panose="020B0604020202020204" pitchFamily="34" charset="0"/>
              </a:rPr>
              <a:t>Incorporate these models into the Tech Center fast time simulation environment</a:t>
            </a:r>
            <a:r>
              <a:rPr lang="en-US" sz="2000" dirty="0" smtClean="0">
                <a:solidFill>
                  <a:srgbClr val="002060"/>
                </a:solidFill>
                <a:latin typeface="Arial" panose="020B0604020202020204" pitchFamily="34" charset="0"/>
                <a:ea typeface="MS PGothic" charset="0"/>
                <a:cs typeface="Arial" panose="020B0604020202020204" pitchFamily="34" charset="0"/>
              </a:rPr>
              <a:t>.</a:t>
            </a:r>
            <a:endParaRPr lang="en-US" altLang="en-US" sz="1800" dirty="0" smtClean="0">
              <a:solidFill>
                <a:srgbClr val="002060"/>
              </a:solidFill>
              <a:latin typeface="Arial" charset="0"/>
              <a:cs typeface="Arial" charset="0"/>
            </a:endParaRPr>
          </a:p>
          <a:p>
            <a:pPr lvl="2" eaLnBrk="1" hangingPunct="1">
              <a:buFont typeface="Arial" panose="020B0604020202020204" pitchFamily="34" charset="0"/>
              <a:buChar char="•"/>
            </a:pPr>
            <a:r>
              <a:rPr lang="en-US" altLang="en-US" sz="1600" dirty="0" smtClean="0">
                <a:solidFill>
                  <a:srgbClr val="002060"/>
                </a:solidFill>
                <a:latin typeface="Arial" charset="0"/>
                <a:cs typeface="Arial" charset="0"/>
              </a:rPr>
              <a:t>Ability to run simulations with DAA algorithms in the loop. </a:t>
            </a:r>
          </a:p>
          <a:p>
            <a:pPr marL="914400" lvl="2" indent="0" eaLnBrk="1" hangingPunct="1">
              <a:buNone/>
            </a:pPr>
            <a:endParaRPr lang="en-US" altLang="en-US" sz="1600" dirty="0" smtClean="0">
              <a:solidFill>
                <a:srgbClr val="002060"/>
              </a:solidFill>
              <a:latin typeface="Arial" charset="0"/>
              <a:cs typeface="Arial" charset="0"/>
            </a:endParaRPr>
          </a:p>
          <a:p>
            <a:pPr lvl="1" eaLnBrk="1" hangingPunct="1">
              <a:buFont typeface="Wingdings" pitchFamily="2" charset="2"/>
              <a:buChar char="Ø"/>
            </a:pPr>
            <a:endParaRPr lang="en-US" altLang="en-US" sz="2000" dirty="0" smtClean="0">
              <a:solidFill>
                <a:srgbClr val="002060"/>
              </a:solidFill>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ECEC4CB8-86EF-4F02-A810-2710C60D8871}" type="slidenum">
              <a:rPr lang="en-US" smtClean="0"/>
              <a:pPr>
                <a:defRPr/>
              </a:pPr>
              <a:t>10</a:t>
            </a:fld>
            <a:endParaRPr lang="en-US" dirty="0"/>
          </a:p>
        </p:txBody>
      </p:sp>
    </p:spTree>
    <p:extLst>
      <p:ext uri="{BB962C8B-B14F-4D97-AF65-F5344CB8AC3E}">
        <p14:creationId xmlns:p14="http://schemas.microsoft.com/office/powerpoint/2010/main" val="3043410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latin typeface="Arial" charset="0"/>
                <a:cs typeface="Arial" charset="0"/>
              </a:rPr>
              <a:t>Task Plan</a:t>
            </a:r>
          </a:p>
        </p:txBody>
      </p:sp>
      <p:sp>
        <p:nvSpPr>
          <p:cNvPr id="23555" name="Content Placeholder 2"/>
          <p:cNvSpPr>
            <a:spLocks noGrp="1"/>
          </p:cNvSpPr>
          <p:nvPr>
            <p:ph idx="1"/>
          </p:nvPr>
        </p:nvSpPr>
        <p:spPr>
          <a:xfrm>
            <a:off x="457200" y="1371600"/>
            <a:ext cx="8229600" cy="4525963"/>
          </a:xfrm>
        </p:spPr>
        <p:txBody>
          <a:bodyPr/>
          <a:lstStyle/>
          <a:p>
            <a:pPr eaLnBrk="1" hangingPunct="1"/>
            <a:r>
              <a:rPr lang="en-US" altLang="en-US" sz="2000" dirty="0" smtClean="0">
                <a:solidFill>
                  <a:srgbClr val="002060"/>
                </a:solidFill>
                <a:latin typeface="Arial" charset="0"/>
                <a:cs typeface="Arial" charset="0"/>
              </a:rPr>
              <a:t>Phase I </a:t>
            </a:r>
          </a:p>
          <a:p>
            <a:pPr lvl="1"/>
            <a:r>
              <a:rPr lang="en-US" sz="2000" dirty="0">
                <a:solidFill>
                  <a:srgbClr val="002060"/>
                </a:solidFill>
                <a:latin typeface="Arial" charset="0"/>
                <a:cs typeface="Arial" charset="0"/>
              </a:rPr>
              <a:t>Research candidate surveillance sensors, sensor fusion and tracking strategies and make recommendations on representative mix of surveillance sensors and potential multi-sensor surveillance data fusion strategies that should be considered in Phase </a:t>
            </a:r>
            <a:r>
              <a:rPr lang="en-US" sz="2000" dirty="0" smtClean="0">
                <a:solidFill>
                  <a:srgbClr val="002060"/>
                </a:solidFill>
                <a:latin typeface="Arial" charset="0"/>
                <a:cs typeface="Arial" charset="0"/>
              </a:rPr>
              <a:t>II </a:t>
            </a:r>
            <a:r>
              <a:rPr lang="en-US" sz="2000" dirty="0">
                <a:solidFill>
                  <a:srgbClr val="002060"/>
                </a:solidFill>
                <a:latin typeface="Arial" charset="0"/>
                <a:cs typeface="Arial" charset="0"/>
              </a:rPr>
              <a:t>(completed July 2014</a:t>
            </a:r>
            <a:r>
              <a:rPr lang="en-US" sz="2000" dirty="0" smtClean="0">
                <a:solidFill>
                  <a:srgbClr val="002060"/>
                </a:solidFill>
                <a:latin typeface="Arial" charset="0"/>
                <a:cs typeface="Arial" charset="0"/>
              </a:rPr>
              <a:t>)</a:t>
            </a:r>
          </a:p>
          <a:p>
            <a:pPr marL="0" indent="0" eaLnBrk="1" hangingPunct="1">
              <a:buNone/>
            </a:pPr>
            <a:r>
              <a:rPr lang="en-US" altLang="en-US" sz="2000" dirty="0" smtClean="0">
                <a:solidFill>
                  <a:srgbClr val="002060"/>
                </a:solidFill>
                <a:latin typeface="Arial" charset="0"/>
                <a:cs typeface="Arial" charset="0"/>
              </a:rPr>
              <a:t> </a:t>
            </a:r>
          </a:p>
          <a:p>
            <a:pPr eaLnBrk="1" hangingPunct="1"/>
            <a:r>
              <a:rPr lang="en-US" sz="2000" dirty="0" smtClean="0">
                <a:solidFill>
                  <a:srgbClr val="002060"/>
                </a:solidFill>
                <a:latin typeface="Arial" charset="0"/>
                <a:cs typeface="Arial" charset="0"/>
              </a:rPr>
              <a:t>Phase II </a:t>
            </a:r>
          </a:p>
          <a:p>
            <a:pPr lvl="1"/>
            <a:r>
              <a:rPr lang="en-US" sz="2000" dirty="0">
                <a:solidFill>
                  <a:srgbClr val="002060"/>
                </a:solidFill>
                <a:latin typeface="Arial" charset="0"/>
                <a:cs typeface="Arial" charset="0"/>
              </a:rPr>
              <a:t>Using approved Phase 1 surveillance sensors, fusion strategies and trackers, </a:t>
            </a:r>
            <a:r>
              <a:rPr lang="en-US" sz="2000" i="1" dirty="0">
                <a:solidFill>
                  <a:srgbClr val="002060"/>
                </a:solidFill>
                <a:latin typeface="Arial" charset="0"/>
                <a:cs typeface="Arial" charset="0"/>
              </a:rPr>
              <a:t>evaluate costs and benefits  conduct  a tradeoff analysis </a:t>
            </a:r>
            <a:r>
              <a:rPr lang="en-US" sz="2000" dirty="0">
                <a:solidFill>
                  <a:srgbClr val="002060"/>
                </a:solidFill>
                <a:latin typeface="Arial" charset="0"/>
                <a:cs typeface="Arial" charset="0"/>
              </a:rPr>
              <a:t>of proposed strategies using models developed</a:t>
            </a:r>
            <a:endParaRPr lang="en-US" sz="2000" dirty="0" smtClean="0">
              <a:solidFill>
                <a:srgbClr val="002060"/>
              </a:solidFill>
              <a:latin typeface="Arial" charset="0"/>
              <a:cs typeface="Arial" charset="0"/>
            </a:endParaRPr>
          </a:p>
          <a:p>
            <a:pPr eaLnBrk="1" hangingPunct="1"/>
            <a:endParaRPr lang="en-US" altLang="en-US" sz="2000" dirty="0">
              <a:solidFill>
                <a:srgbClr val="002060"/>
              </a:solidFill>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E738AF61-A7DD-4351-9C15-44668C762FC5}" type="slidenum">
              <a:rPr lang="en-US" smtClean="0"/>
              <a:pPr>
                <a:defRPr/>
              </a:pPr>
              <a:t>11</a:t>
            </a:fld>
            <a:endParaRPr lang="en-US" dirty="0"/>
          </a:p>
        </p:txBody>
      </p:sp>
      <p:pic>
        <p:nvPicPr>
          <p:cNvPr id="2050" name="Picture 2" descr="FY16_A11L.UAS.1_Sense and Avoid (SAA) System Certification Obstacles.x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35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latin typeface="Arial" charset="0"/>
                <a:cs typeface="Arial" charset="0"/>
              </a:rPr>
              <a:t>Accomplishments</a:t>
            </a:r>
            <a:endParaRPr lang="en-US" altLang="en-US" dirty="0" smtClean="0">
              <a:solidFill>
                <a:schemeClr val="tx2"/>
              </a:solidFill>
              <a:latin typeface="Arial" charset="0"/>
              <a:cs typeface="Arial" charset="0"/>
            </a:endParaRPr>
          </a:p>
        </p:txBody>
      </p:sp>
      <p:sp>
        <p:nvSpPr>
          <p:cNvPr id="24579" name="Content Placeholder 2"/>
          <p:cNvSpPr>
            <a:spLocks noGrp="1"/>
          </p:cNvSpPr>
          <p:nvPr>
            <p:ph idx="1"/>
          </p:nvPr>
        </p:nvSpPr>
        <p:spPr>
          <a:xfrm>
            <a:off x="457200" y="1257300"/>
            <a:ext cx="8229600" cy="5105400"/>
          </a:xfrm>
        </p:spPr>
        <p:txBody>
          <a:bodyPr/>
          <a:lstStyle/>
          <a:p>
            <a:pPr eaLnBrk="1" hangingPunct="1"/>
            <a:r>
              <a:rPr lang="en-US" altLang="en-US" sz="2000" dirty="0" smtClean="0">
                <a:solidFill>
                  <a:srgbClr val="002060"/>
                </a:solidFill>
                <a:latin typeface="Arial" charset="0"/>
                <a:cs typeface="Arial" charset="0"/>
              </a:rPr>
              <a:t>Completion </a:t>
            </a:r>
            <a:r>
              <a:rPr lang="en-US" altLang="en-US" sz="2000" dirty="0">
                <a:solidFill>
                  <a:srgbClr val="002060"/>
                </a:solidFill>
                <a:latin typeface="Arial" charset="0"/>
                <a:cs typeface="Arial" charset="0"/>
              </a:rPr>
              <a:t>of model runs using more challenging encounter sets to evaluate the initial set of fusion tracker </a:t>
            </a:r>
            <a:r>
              <a:rPr lang="en-US" altLang="en-US" sz="2000" dirty="0" smtClean="0">
                <a:solidFill>
                  <a:srgbClr val="002060"/>
                </a:solidFill>
                <a:latin typeface="Arial" charset="0"/>
                <a:cs typeface="Arial" charset="0"/>
              </a:rPr>
              <a:t>options</a:t>
            </a:r>
          </a:p>
          <a:p>
            <a:pPr lvl="1"/>
            <a:r>
              <a:rPr lang="en-US" sz="1400" dirty="0">
                <a:solidFill>
                  <a:srgbClr val="002060"/>
                </a:solidFill>
                <a:latin typeface="Arial" charset="0"/>
                <a:cs typeface="Arial" charset="0"/>
              </a:rPr>
              <a:t>Tested single intruder encounters in two sensor configurations </a:t>
            </a:r>
            <a:endParaRPr lang="en-US" sz="1400" dirty="0" smtClean="0">
              <a:solidFill>
                <a:srgbClr val="002060"/>
              </a:solidFill>
              <a:latin typeface="Arial" charset="0"/>
              <a:cs typeface="Arial" charset="0"/>
            </a:endParaRPr>
          </a:p>
          <a:p>
            <a:pPr eaLnBrk="1" hangingPunct="1">
              <a:defRPr/>
            </a:pPr>
            <a:r>
              <a:rPr lang="en-US" sz="2000" dirty="0" smtClean="0">
                <a:solidFill>
                  <a:srgbClr val="002060"/>
                </a:solidFill>
                <a:latin typeface="Arial" charset="0"/>
                <a:cs typeface="Arial" charset="0"/>
              </a:rPr>
              <a:t>Reports delivered:</a:t>
            </a:r>
            <a:endParaRPr lang="en-US" sz="2000" dirty="0">
              <a:solidFill>
                <a:srgbClr val="002060"/>
              </a:solidFill>
              <a:latin typeface="Arial" charset="0"/>
              <a:cs typeface="Arial" charset="0"/>
            </a:endParaRPr>
          </a:p>
          <a:p>
            <a:pPr lvl="1"/>
            <a:r>
              <a:rPr lang="en-US" sz="1400" dirty="0" smtClean="0">
                <a:solidFill>
                  <a:srgbClr val="002060"/>
                </a:solidFill>
                <a:latin typeface="Arial" charset="0"/>
                <a:cs typeface="Arial" charset="0"/>
              </a:rPr>
              <a:t>Sensors</a:t>
            </a:r>
          </a:p>
          <a:p>
            <a:pPr lvl="2" eaLnBrk="1" hangingPunct="1">
              <a:defRPr/>
            </a:pPr>
            <a:r>
              <a:rPr lang="en-US" sz="1400" dirty="0" smtClean="0">
                <a:solidFill>
                  <a:srgbClr val="002060"/>
                </a:solidFill>
                <a:latin typeface="Arial" charset="0"/>
                <a:cs typeface="Arial" charset="0"/>
              </a:rPr>
              <a:t>Completed </a:t>
            </a:r>
            <a:r>
              <a:rPr lang="en-US" sz="1400" dirty="0">
                <a:solidFill>
                  <a:srgbClr val="002060"/>
                </a:solidFill>
                <a:latin typeface="Arial" charset="0"/>
                <a:cs typeface="Arial" charset="0"/>
              </a:rPr>
              <a:t>Report on Candidate Sensors for Airborne UAS Sense and Avoid – July 2013 </a:t>
            </a:r>
          </a:p>
          <a:p>
            <a:pPr lvl="1">
              <a:defRPr/>
            </a:pPr>
            <a:r>
              <a:rPr lang="en-US" sz="1400" dirty="0">
                <a:solidFill>
                  <a:srgbClr val="002060"/>
                </a:solidFill>
                <a:latin typeface="Arial" charset="0"/>
                <a:cs typeface="Arial" charset="0"/>
              </a:rPr>
              <a:t>Fusion Strategies</a:t>
            </a:r>
          </a:p>
          <a:p>
            <a:pPr lvl="2" eaLnBrk="1" hangingPunct="1">
              <a:defRPr/>
            </a:pPr>
            <a:r>
              <a:rPr lang="en-US" sz="1400" dirty="0">
                <a:solidFill>
                  <a:srgbClr val="002060"/>
                </a:solidFill>
                <a:latin typeface="Arial" charset="0"/>
                <a:cs typeface="Arial" charset="0"/>
              </a:rPr>
              <a:t>Completed Report on Modeling and Simulation Approach to Evaluate Fusion Strategies for Airborne UAS Detect and Avoid – August 2013</a:t>
            </a:r>
            <a:endParaRPr lang="en-US" sz="1400" strike="sngStrike" dirty="0">
              <a:solidFill>
                <a:srgbClr val="002060"/>
              </a:solidFill>
              <a:latin typeface="Arial" charset="0"/>
              <a:cs typeface="Arial" charset="0"/>
            </a:endParaRPr>
          </a:p>
          <a:p>
            <a:pPr lvl="1">
              <a:defRPr/>
            </a:pPr>
            <a:r>
              <a:rPr lang="en-US" sz="1400" dirty="0">
                <a:solidFill>
                  <a:srgbClr val="002060"/>
                </a:solidFill>
                <a:latin typeface="Arial" charset="0"/>
                <a:cs typeface="Arial" charset="0"/>
              </a:rPr>
              <a:t>Tracking Algorithms</a:t>
            </a:r>
          </a:p>
          <a:p>
            <a:pPr lvl="2" eaLnBrk="1" hangingPunct="1">
              <a:defRPr/>
            </a:pPr>
            <a:r>
              <a:rPr lang="en-US" sz="1400" dirty="0">
                <a:solidFill>
                  <a:srgbClr val="002060"/>
                </a:solidFill>
                <a:latin typeface="Arial" charset="0"/>
                <a:cs typeface="Arial" charset="0"/>
              </a:rPr>
              <a:t>Completed Report on Tracking Algorithms for Surveillance Data Fusion –April 2014 </a:t>
            </a:r>
          </a:p>
          <a:p>
            <a:pPr lvl="2" eaLnBrk="1" hangingPunct="1">
              <a:defRPr/>
            </a:pPr>
            <a:r>
              <a:rPr lang="en-US" sz="1400" dirty="0">
                <a:solidFill>
                  <a:srgbClr val="002060"/>
                </a:solidFill>
                <a:latin typeface="Arial" charset="0"/>
                <a:cs typeface="Arial" charset="0"/>
              </a:rPr>
              <a:t>Completed Report on Airborne Surveillance Tracker with Horizontal and Vertical State Estimation Filters – July 15, 2014</a:t>
            </a:r>
          </a:p>
          <a:p>
            <a:pPr lvl="1">
              <a:defRPr/>
            </a:pPr>
            <a:r>
              <a:rPr lang="en-US" sz="1400" dirty="0">
                <a:solidFill>
                  <a:srgbClr val="002060"/>
                </a:solidFill>
                <a:latin typeface="Arial" charset="0"/>
                <a:cs typeface="Arial" charset="0"/>
              </a:rPr>
              <a:t>Completed Analysis of Sensors and Fusion Trackers for Airborne UAS Detect and Avoid – July 31, 2014</a:t>
            </a:r>
          </a:p>
          <a:p>
            <a:pPr lvl="1">
              <a:defRPr/>
            </a:pPr>
            <a:r>
              <a:rPr lang="en-US" sz="1400" dirty="0">
                <a:solidFill>
                  <a:srgbClr val="002060"/>
                </a:solidFill>
                <a:latin typeface="Arial" charset="0"/>
                <a:cs typeface="Arial" charset="0"/>
              </a:rPr>
              <a:t>Task Report – September 2014</a:t>
            </a:r>
          </a:p>
          <a:p>
            <a:pPr lvl="1">
              <a:defRPr/>
            </a:pPr>
            <a:r>
              <a:rPr lang="en-US" sz="1400" dirty="0">
                <a:solidFill>
                  <a:srgbClr val="002060"/>
                </a:solidFill>
                <a:latin typeface="Arial" charset="0"/>
                <a:cs typeface="Arial" charset="0"/>
              </a:rPr>
              <a:t>Delivery of sensor models, initial version of centralized fusion architecture and trackers – Nov 2014</a:t>
            </a:r>
          </a:p>
          <a:p>
            <a:endParaRPr lang="en-US" altLang="en-US" sz="4000" dirty="0" smtClean="0">
              <a:solidFill>
                <a:srgbClr val="002060"/>
              </a:solidFill>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A23594B9-86B2-4F45-B625-BE95E6BF2485}" type="slidenum">
              <a:rPr lang="en-US" smtClean="0"/>
              <a:pPr>
                <a:defRPr/>
              </a:pPr>
              <a:t>12</a:t>
            </a:fld>
            <a:endParaRPr lang="en-US" dirty="0"/>
          </a:p>
        </p:txBody>
      </p:sp>
    </p:spTree>
    <p:extLst>
      <p:ext uri="{BB962C8B-B14F-4D97-AF65-F5344CB8AC3E}">
        <p14:creationId xmlns:p14="http://schemas.microsoft.com/office/powerpoint/2010/main" val="245099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smtClean="0">
                <a:solidFill>
                  <a:schemeClr val="tx2"/>
                </a:solidFill>
                <a:latin typeface="Arial" charset="0"/>
                <a:cs typeface="Arial" charset="0"/>
              </a:rPr>
              <a:t>Future Plans</a:t>
            </a:r>
          </a:p>
        </p:txBody>
      </p:sp>
      <p:sp>
        <p:nvSpPr>
          <p:cNvPr id="63491" name="Content Placeholder 2"/>
          <p:cNvSpPr>
            <a:spLocks noGrp="1"/>
          </p:cNvSpPr>
          <p:nvPr>
            <p:ph idx="1"/>
          </p:nvPr>
        </p:nvSpPr>
        <p:spPr>
          <a:xfrm>
            <a:off x="457200" y="1371600"/>
            <a:ext cx="8229600" cy="4525963"/>
          </a:xfrm>
        </p:spPr>
        <p:txBody>
          <a:bodyPr/>
          <a:lstStyle/>
          <a:p>
            <a:r>
              <a:rPr lang="en-US" sz="2400" dirty="0">
                <a:solidFill>
                  <a:srgbClr val="002060"/>
                </a:solidFill>
                <a:latin typeface="Arial" charset="0"/>
                <a:cs typeface="Arial" charset="0"/>
              </a:rPr>
              <a:t>Complete implementation of models for distributed, hybrid and centralized fusion trackers</a:t>
            </a:r>
          </a:p>
          <a:p>
            <a:pPr marL="0" indent="0">
              <a:buNone/>
            </a:pPr>
            <a:endParaRPr lang="en-US" sz="2000" dirty="0">
              <a:solidFill>
                <a:srgbClr val="002060"/>
              </a:solidFill>
              <a:latin typeface="Arial" charset="0"/>
              <a:cs typeface="Arial" charset="0"/>
            </a:endParaRPr>
          </a:p>
          <a:p>
            <a:r>
              <a:rPr lang="en-US" sz="2400" dirty="0">
                <a:solidFill>
                  <a:srgbClr val="002060"/>
                </a:solidFill>
                <a:latin typeface="Arial" charset="0"/>
                <a:cs typeface="Arial" charset="0"/>
              </a:rPr>
              <a:t>Test the fusion trackers with different sensor surveillance </a:t>
            </a:r>
            <a:r>
              <a:rPr lang="en-US" sz="2400" dirty="0" smtClean="0">
                <a:solidFill>
                  <a:srgbClr val="002060"/>
                </a:solidFill>
                <a:latin typeface="Arial" charset="0"/>
                <a:cs typeface="Arial" charset="0"/>
              </a:rPr>
              <a:t>combinations</a:t>
            </a:r>
            <a:endParaRPr lang="en-US" sz="2400" dirty="0">
              <a:solidFill>
                <a:srgbClr val="002060"/>
              </a:solidFill>
              <a:latin typeface="Arial" charset="0"/>
              <a:cs typeface="Arial" charset="0"/>
            </a:endParaRPr>
          </a:p>
          <a:p>
            <a:endParaRPr lang="en-US" sz="2000" dirty="0">
              <a:solidFill>
                <a:srgbClr val="002060"/>
              </a:solidFill>
              <a:latin typeface="Arial" charset="0"/>
              <a:cs typeface="Arial" charset="0"/>
            </a:endParaRPr>
          </a:p>
          <a:p>
            <a:r>
              <a:rPr lang="en-US" sz="2400" dirty="0" smtClean="0">
                <a:solidFill>
                  <a:srgbClr val="002060"/>
                </a:solidFill>
                <a:latin typeface="Arial" charset="0"/>
                <a:cs typeface="Arial" charset="0"/>
              </a:rPr>
              <a:t>Enhance </a:t>
            </a:r>
            <a:r>
              <a:rPr lang="en-US" sz="2400" dirty="0">
                <a:solidFill>
                  <a:srgbClr val="002060"/>
                </a:solidFill>
                <a:latin typeface="Arial" charset="0"/>
                <a:cs typeface="Arial" charset="0"/>
              </a:rPr>
              <a:t>sensor emulators</a:t>
            </a:r>
          </a:p>
        </p:txBody>
      </p:sp>
      <p:sp>
        <p:nvSpPr>
          <p:cNvPr id="3" name="Slide Number Placeholder 2"/>
          <p:cNvSpPr>
            <a:spLocks noGrp="1"/>
          </p:cNvSpPr>
          <p:nvPr>
            <p:ph type="sldNum" sz="quarter" idx="12"/>
          </p:nvPr>
        </p:nvSpPr>
        <p:spPr/>
        <p:txBody>
          <a:bodyPr/>
          <a:lstStyle/>
          <a:p>
            <a:pPr>
              <a:defRPr/>
            </a:pPr>
            <a:fld id="{646CF68D-196B-46F3-B20D-7D74818082B2}" type="slidenum">
              <a:rPr lang="en-US" smtClean="0"/>
              <a:pPr>
                <a:defRPr/>
              </a:pPr>
              <a:t>13</a:t>
            </a:fld>
            <a:endParaRPr lang="en-US" dirty="0"/>
          </a:p>
        </p:txBody>
      </p:sp>
    </p:spTree>
    <p:extLst>
      <p:ext uri="{BB962C8B-B14F-4D97-AF65-F5344CB8AC3E}">
        <p14:creationId xmlns:p14="http://schemas.microsoft.com/office/powerpoint/2010/main" val="3161922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762000" y="914400"/>
            <a:ext cx="7772400" cy="1930400"/>
          </a:xfrm>
        </p:spPr>
        <p:txBody>
          <a:bodyPr/>
          <a:lstStyle/>
          <a:p>
            <a:pPr eaLnBrk="1" hangingPunct="1"/>
            <a:r>
              <a:rPr lang="en-US" altLang="en-US" sz="3600" dirty="0" smtClean="0">
                <a:latin typeface="Arial" charset="0"/>
                <a:cs typeface="Arial" charset="0"/>
              </a:rPr>
              <a:t>UAS R&amp;D Update</a:t>
            </a:r>
            <a:r>
              <a:rPr lang="en-US" altLang="en-US" sz="2800" dirty="0" smtClean="0">
                <a:latin typeface="Arial" charset="0"/>
                <a:cs typeface="Arial" charset="0"/>
              </a:rPr>
              <a:t/>
            </a:r>
            <a:br>
              <a:rPr lang="en-US" altLang="en-US" sz="2800" dirty="0" smtClean="0">
                <a:latin typeface="Arial" charset="0"/>
                <a:cs typeface="Arial" charset="0"/>
              </a:rPr>
            </a:br>
            <a:r>
              <a:rPr lang="en-US" altLang="en-US" sz="2400" dirty="0" smtClean="0">
                <a:latin typeface="Arial" charset="0"/>
                <a:cs typeface="Arial" charset="0"/>
              </a:rPr>
              <a:t>A11L.UAS.7.1</a:t>
            </a:r>
            <a:br>
              <a:rPr lang="en-US" altLang="en-US" sz="2400" dirty="0" smtClean="0">
                <a:latin typeface="Arial" charset="0"/>
                <a:cs typeface="Arial" charset="0"/>
              </a:rPr>
            </a:br>
            <a:r>
              <a:rPr lang="en-US" altLang="en-US" sz="2400" dirty="0" smtClean="0">
                <a:latin typeface="Arial" charset="0"/>
                <a:cs typeface="Arial" charset="0"/>
              </a:rPr>
              <a:t>UAS System Safety Criteria</a:t>
            </a:r>
          </a:p>
        </p:txBody>
      </p:sp>
      <p:sp>
        <p:nvSpPr>
          <p:cNvPr id="19459" name="Subtitle 2"/>
          <p:cNvSpPr>
            <a:spLocks noGrp="1"/>
          </p:cNvSpPr>
          <p:nvPr>
            <p:ph type="subTitle" idx="1"/>
          </p:nvPr>
        </p:nvSpPr>
        <p:spPr>
          <a:xfrm>
            <a:off x="685800" y="2895600"/>
            <a:ext cx="7772400" cy="889000"/>
          </a:xfrm>
        </p:spPr>
        <p:txBody>
          <a:bodyPr/>
          <a:lstStyle/>
          <a:p>
            <a:pPr eaLnBrk="1" hangingPunct="1"/>
            <a:r>
              <a:rPr lang="en-US" altLang="en-US" sz="2200" dirty="0" smtClean="0">
                <a:latin typeface="Arial" charset="0"/>
                <a:cs typeface="Arial" charset="0"/>
              </a:rPr>
              <a:t>March 25, 2015</a:t>
            </a:r>
          </a:p>
          <a:p>
            <a:pPr eaLnBrk="1" hangingPunct="1"/>
            <a:endParaRPr lang="en-US" altLang="en-US" dirty="0" smtClean="0">
              <a:latin typeface="Arial" charset="0"/>
              <a:cs typeface="Arial" charset="0"/>
            </a:endParaRPr>
          </a:p>
        </p:txBody>
      </p:sp>
    </p:spTree>
    <p:extLst>
      <p:ext uri="{BB962C8B-B14F-4D97-AF65-F5344CB8AC3E}">
        <p14:creationId xmlns:p14="http://schemas.microsoft.com/office/powerpoint/2010/main" val="9376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latin typeface="Arial" charset="0"/>
                <a:cs typeface="Arial" charset="0"/>
              </a:rPr>
              <a:t>Task Overview</a:t>
            </a:r>
          </a:p>
        </p:txBody>
      </p:sp>
      <p:sp>
        <p:nvSpPr>
          <p:cNvPr id="21507" name="Content Placeholder 2"/>
          <p:cNvSpPr>
            <a:spLocks noGrp="1"/>
          </p:cNvSpPr>
          <p:nvPr>
            <p:ph idx="1"/>
          </p:nvPr>
        </p:nvSpPr>
        <p:spPr/>
        <p:txBody>
          <a:bodyPr/>
          <a:lstStyle/>
          <a:p>
            <a:pPr eaLnBrk="1" hangingPunct="1"/>
            <a:r>
              <a:rPr lang="en-US" altLang="en-US" sz="2400" dirty="0" smtClean="0">
                <a:solidFill>
                  <a:srgbClr val="002060"/>
                </a:solidFill>
                <a:latin typeface="Arial" charset="0"/>
                <a:cs typeface="Arial" charset="0"/>
              </a:rPr>
              <a:t>Purpose:  To establish system safety thresholds for key UAS characteristics that will aid in the identification of UAS that are acceptably safe</a:t>
            </a:r>
          </a:p>
          <a:p>
            <a:pPr lvl="1"/>
            <a:r>
              <a:rPr lang="en-US" altLang="en-US" sz="2000" dirty="0">
                <a:solidFill>
                  <a:srgbClr val="002060"/>
                </a:solidFill>
                <a:latin typeface="Arial" panose="020B0604020202020204" pitchFamily="34" charset="0"/>
                <a:ea typeface="MS PGothic" charset="0"/>
                <a:cs typeface="Arial" panose="020B0604020202020204" pitchFamily="34" charset="0"/>
              </a:rPr>
              <a:t>UAS meeting these criteria may be approved for certain operations</a:t>
            </a:r>
          </a:p>
          <a:p>
            <a:pPr lvl="1"/>
            <a:r>
              <a:rPr lang="en-US" altLang="en-US" sz="2000" dirty="0">
                <a:solidFill>
                  <a:srgbClr val="002060"/>
                </a:solidFill>
                <a:latin typeface="Arial" panose="020B0604020202020204" pitchFamily="34" charset="0"/>
                <a:ea typeface="MS PGothic" charset="0"/>
                <a:cs typeface="Arial" panose="020B0604020202020204" pitchFamily="34" charset="0"/>
              </a:rPr>
              <a:t>Approval considerations will be in accordance with the safety continuum and emerging airworthiness approval guidance</a:t>
            </a:r>
          </a:p>
          <a:p>
            <a:pPr lvl="1" eaLnBrk="1" hangingPunct="1"/>
            <a:endParaRPr lang="en-US" altLang="en-US" sz="2000" dirty="0" smtClean="0">
              <a:solidFill>
                <a:srgbClr val="002060"/>
              </a:solidFill>
              <a:latin typeface="Arial" charset="0"/>
              <a:cs typeface="Arial" charset="0"/>
            </a:endParaRPr>
          </a:p>
          <a:p>
            <a:pPr eaLnBrk="1" hangingPunct="1"/>
            <a:endParaRPr lang="en-US" altLang="en-US" sz="2400" dirty="0" smtClean="0">
              <a:solidFill>
                <a:srgbClr val="002060"/>
              </a:solidFill>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D819F43C-8306-468F-AA7F-03AC893CE439}" type="slidenum">
              <a:rPr lang="en-US" smtClean="0"/>
              <a:pPr>
                <a:defRPr/>
              </a:pPr>
              <a:t>15</a:t>
            </a:fld>
            <a:endParaRPr lang="en-US" dirty="0"/>
          </a:p>
        </p:txBody>
      </p:sp>
    </p:spTree>
    <p:extLst>
      <p:ext uri="{BB962C8B-B14F-4D97-AF65-F5344CB8AC3E}">
        <p14:creationId xmlns:p14="http://schemas.microsoft.com/office/powerpoint/2010/main" val="243603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smtClean="0">
                <a:latin typeface="Arial" charset="0"/>
                <a:cs typeface="Arial" charset="0"/>
              </a:rPr>
              <a:t>Encounter Scenarios</a:t>
            </a:r>
          </a:p>
        </p:txBody>
      </p:sp>
      <p:sp>
        <p:nvSpPr>
          <p:cNvPr id="22531" name="Content Placeholder 2"/>
          <p:cNvSpPr>
            <a:spLocks noGrp="1"/>
          </p:cNvSpPr>
          <p:nvPr>
            <p:ph idx="1"/>
          </p:nvPr>
        </p:nvSpPr>
        <p:spPr/>
        <p:txBody>
          <a:bodyPr/>
          <a:lstStyle/>
          <a:p>
            <a:pPr eaLnBrk="1" hangingPunct="1"/>
            <a:r>
              <a:rPr lang="en-US" altLang="en-US" sz="2400" dirty="0" smtClean="0">
                <a:solidFill>
                  <a:srgbClr val="002060"/>
                </a:solidFill>
                <a:latin typeface="Arial" charset="0"/>
                <a:cs typeface="Arial" charset="0"/>
              </a:rPr>
              <a:t>Use cases that will be considered</a:t>
            </a:r>
          </a:p>
          <a:p>
            <a:pPr lvl="1"/>
            <a:r>
              <a:rPr lang="en-US" altLang="en-US" sz="2000" dirty="0" smtClean="0">
                <a:solidFill>
                  <a:srgbClr val="002060"/>
                </a:solidFill>
                <a:latin typeface="Arial" panose="020B0604020202020204" pitchFamily="34" charset="0"/>
                <a:ea typeface="MS PGothic" charset="0"/>
                <a:cs typeface="Arial" panose="020B0604020202020204" pitchFamily="34" charset="0"/>
              </a:rPr>
              <a:t>In </a:t>
            </a:r>
            <a:r>
              <a:rPr lang="en-US" altLang="en-US" sz="2000" dirty="0">
                <a:solidFill>
                  <a:srgbClr val="002060"/>
                </a:solidFill>
                <a:latin typeface="Arial" panose="020B0604020202020204" pitchFamily="34" charset="0"/>
                <a:ea typeface="MS PGothic" charset="0"/>
                <a:cs typeface="Arial" panose="020B0604020202020204" pitchFamily="34" charset="0"/>
              </a:rPr>
              <a:t>flight breakup</a:t>
            </a:r>
          </a:p>
          <a:p>
            <a:pPr lvl="1"/>
            <a:r>
              <a:rPr lang="en-US" altLang="en-US" sz="2000" dirty="0">
                <a:solidFill>
                  <a:srgbClr val="002060"/>
                </a:solidFill>
                <a:latin typeface="Arial" panose="020B0604020202020204" pitchFamily="34" charset="0"/>
                <a:ea typeface="MS PGothic" charset="0"/>
                <a:cs typeface="Arial" panose="020B0604020202020204" pitchFamily="34" charset="0"/>
              </a:rPr>
              <a:t>UAS malfunction</a:t>
            </a:r>
          </a:p>
          <a:p>
            <a:pPr lvl="1"/>
            <a:r>
              <a:rPr lang="en-US" altLang="en-US" sz="2000" dirty="0">
                <a:solidFill>
                  <a:srgbClr val="002060"/>
                </a:solidFill>
                <a:latin typeface="Arial" panose="020B0604020202020204" pitchFamily="34" charset="0"/>
                <a:ea typeface="MS PGothic" charset="0"/>
                <a:cs typeface="Arial" panose="020B0604020202020204" pitchFamily="34" charset="0"/>
              </a:rPr>
              <a:t>Debris hits a person or property</a:t>
            </a:r>
          </a:p>
          <a:p>
            <a:pPr lvl="1" eaLnBrk="1" hangingPunct="1"/>
            <a:endParaRPr lang="en-US" altLang="en-US" dirty="0" smtClean="0">
              <a:solidFill>
                <a:srgbClr val="002060"/>
              </a:solidFill>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2B6867AD-FC20-41B9-9326-F2FFAF433835}" type="slidenum">
              <a:rPr lang="en-US" smtClean="0"/>
              <a:pPr>
                <a:defRPr/>
              </a:pPr>
              <a:t>16</a:t>
            </a:fld>
            <a:endParaRPr lang="en-US" dirty="0"/>
          </a:p>
        </p:txBody>
      </p:sp>
      <p:pic>
        <p:nvPicPr>
          <p:cNvPr id="22533" name="Picture 6" descr="A DJ1 Phantom Quadcopter Drone in f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3532188"/>
            <a:ext cx="26908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60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latin typeface="Arial" charset="0"/>
                <a:cs typeface="Arial" charset="0"/>
              </a:rPr>
              <a:t>Task Plan</a:t>
            </a:r>
          </a:p>
        </p:txBody>
      </p:sp>
      <p:sp>
        <p:nvSpPr>
          <p:cNvPr id="23555" name="Content Placeholder 2"/>
          <p:cNvSpPr>
            <a:spLocks noGrp="1"/>
          </p:cNvSpPr>
          <p:nvPr>
            <p:ph idx="1"/>
          </p:nvPr>
        </p:nvSpPr>
        <p:spPr>
          <a:xfrm>
            <a:off x="457200" y="1435100"/>
            <a:ext cx="8229600" cy="4525963"/>
          </a:xfrm>
        </p:spPr>
        <p:txBody>
          <a:bodyPr/>
          <a:lstStyle/>
          <a:p>
            <a:pPr eaLnBrk="1" hangingPunct="1"/>
            <a:r>
              <a:rPr lang="en-US" altLang="en-US" sz="2000" dirty="0" smtClean="0">
                <a:solidFill>
                  <a:srgbClr val="002060"/>
                </a:solidFill>
                <a:latin typeface="Arial" charset="0"/>
                <a:cs typeface="Arial" charset="0"/>
              </a:rPr>
              <a:t>Phase I - </a:t>
            </a:r>
            <a:r>
              <a:rPr lang="en-US" sz="2000" dirty="0">
                <a:solidFill>
                  <a:srgbClr val="002060"/>
                </a:solidFill>
              </a:rPr>
              <a:t>Research and recommend lethality characteristics </a:t>
            </a:r>
            <a:r>
              <a:rPr lang="en-US" altLang="en-US" sz="2000" dirty="0" smtClean="0">
                <a:solidFill>
                  <a:srgbClr val="002060"/>
                </a:solidFill>
                <a:latin typeface="Arial" charset="0"/>
                <a:cs typeface="Arial" charset="0"/>
              </a:rPr>
              <a:t> (February 2014-March 2015)</a:t>
            </a:r>
          </a:p>
          <a:p>
            <a:pPr lvl="1"/>
            <a:r>
              <a:rPr lang="en-US" altLang="en-US" sz="1800" dirty="0" smtClean="0">
                <a:solidFill>
                  <a:srgbClr val="002060"/>
                </a:solidFill>
                <a:latin typeface="Arial" panose="020B0604020202020204" pitchFamily="34" charset="0"/>
                <a:ea typeface="MS PGothic" charset="0"/>
                <a:cs typeface="Arial" panose="020B0604020202020204" pitchFamily="34" charset="0"/>
              </a:rPr>
              <a:t>Review </a:t>
            </a:r>
            <a:r>
              <a:rPr lang="en-US" altLang="en-US" sz="1800" dirty="0">
                <a:solidFill>
                  <a:srgbClr val="002060"/>
                </a:solidFill>
                <a:latin typeface="Arial" panose="020B0604020202020204" pitchFamily="34" charset="0"/>
                <a:ea typeface="MS PGothic" charset="0"/>
                <a:cs typeface="Arial" panose="020B0604020202020204" pitchFamily="34" charset="0"/>
              </a:rPr>
              <a:t>RTCA UAS System Safety definitions as well as the associated hazard severity and likelihood criteria</a:t>
            </a:r>
          </a:p>
          <a:p>
            <a:pPr lvl="1"/>
            <a:r>
              <a:rPr lang="en-US" altLang="en-US" sz="1800" dirty="0">
                <a:solidFill>
                  <a:srgbClr val="002060"/>
                </a:solidFill>
                <a:latin typeface="Arial" panose="020B0604020202020204" pitchFamily="34" charset="0"/>
                <a:ea typeface="MS PGothic" charset="0"/>
                <a:cs typeface="Arial" panose="020B0604020202020204" pitchFamily="34" charset="0"/>
              </a:rPr>
              <a:t>Review available literature on UAS system safety studies to determine applicability of previous research to current task</a:t>
            </a:r>
          </a:p>
          <a:p>
            <a:pPr lvl="1"/>
            <a:r>
              <a:rPr lang="en-US" altLang="en-US" sz="1800" dirty="0">
                <a:solidFill>
                  <a:srgbClr val="002060"/>
                </a:solidFill>
                <a:latin typeface="Arial" panose="020B0604020202020204" pitchFamily="34" charset="0"/>
                <a:ea typeface="MS PGothic" charset="0"/>
                <a:cs typeface="Arial" panose="020B0604020202020204" pitchFamily="34" charset="0"/>
              </a:rPr>
              <a:t>Make recommendations on system safety characteristics to be addressed and test criteria that could be used to test them</a:t>
            </a:r>
          </a:p>
          <a:p>
            <a:pPr eaLnBrk="1" hangingPunct="1"/>
            <a:r>
              <a:rPr lang="en-US" sz="2000" dirty="0">
                <a:solidFill>
                  <a:srgbClr val="002060"/>
                </a:solidFill>
                <a:latin typeface="Arial" charset="0"/>
                <a:cs typeface="Arial" charset="0"/>
              </a:rPr>
              <a:t>Phase </a:t>
            </a:r>
            <a:r>
              <a:rPr lang="en-US" sz="2000" dirty="0" smtClean="0">
                <a:solidFill>
                  <a:srgbClr val="002060"/>
                </a:solidFill>
                <a:latin typeface="Arial" charset="0"/>
                <a:cs typeface="Arial" charset="0"/>
              </a:rPr>
              <a:t>II - </a:t>
            </a:r>
            <a:r>
              <a:rPr lang="en-US" sz="2000" dirty="0">
                <a:solidFill>
                  <a:srgbClr val="002060"/>
                </a:solidFill>
              </a:rPr>
              <a:t>Research lethality characteristics, develop and validate risk </a:t>
            </a:r>
            <a:r>
              <a:rPr lang="en-US" sz="2000" dirty="0" smtClean="0">
                <a:solidFill>
                  <a:srgbClr val="002060"/>
                </a:solidFill>
              </a:rPr>
              <a:t>model</a:t>
            </a:r>
          </a:p>
          <a:p>
            <a:pPr lvl="0" eaLnBrk="1" hangingPunct="1"/>
            <a:r>
              <a:rPr lang="en-US" sz="2000" dirty="0">
                <a:solidFill>
                  <a:srgbClr val="002060"/>
                </a:solidFill>
              </a:rPr>
              <a:t>Phase </a:t>
            </a:r>
            <a:r>
              <a:rPr lang="en-US" sz="2000" dirty="0" smtClean="0">
                <a:solidFill>
                  <a:srgbClr val="002060"/>
                </a:solidFill>
              </a:rPr>
              <a:t>III </a:t>
            </a:r>
            <a:r>
              <a:rPr lang="en-US" sz="2000" dirty="0">
                <a:solidFill>
                  <a:srgbClr val="002060"/>
                </a:solidFill>
              </a:rPr>
              <a:t>- Incorporate sponsor comments regarding additional documentation or explanation of research documented in draft report into the final report of this research task.</a:t>
            </a:r>
          </a:p>
          <a:p>
            <a:pPr eaLnBrk="1" hangingPunct="1"/>
            <a:endParaRPr lang="en-US" sz="2000" dirty="0">
              <a:solidFill>
                <a:srgbClr val="002060"/>
              </a:solidFill>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E738AF61-A7DD-4351-9C15-44668C762FC5}" type="slidenum">
              <a:rPr lang="en-US" smtClean="0"/>
              <a:pPr>
                <a:defRPr/>
              </a:pPr>
              <a:t>17</a:t>
            </a:fld>
            <a:endParaRPr lang="en-US" dirty="0"/>
          </a:p>
        </p:txBody>
      </p:sp>
    </p:spTree>
    <p:extLst>
      <p:ext uri="{BB962C8B-B14F-4D97-AF65-F5344CB8AC3E}">
        <p14:creationId xmlns:p14="http://schemas.microsoft.com/office/powerpoint/2010/main" val="52686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smtClean="0">
                <a:solidFill>
                  <a:schemeClr val="tx2"/>
                </a:solidFill>
                <a:latin typeface="Arial" charset="0"/>
                <a:cs typeface="Arial" charset="0"/>
              </a:rPr>
              <a:t>Phase I Accomplishments</a:t>
            </a:r>
          </a:p>
        </p:txBody>
      </p:sp>
      <p:sp>
        <p:nvSpPr>
          <p:cNvPr id="24579" name="Content Placeholder 2"/>
          <p:cNvSpPr>
            <a:spLocks noGrp="1"/>
          </p:cNvSpPr>
          <p:nvPr>
            <p:ph idx="1"/>
          </p:nvPr>
        </p:nvSpPr>
        <p:spPr>
          <a:xfrm>
            <a:off x="457200" y="1346200"/>
            <a:ext cx="8229600" cy="4906963"/>
          </a:xfrm>
        </p:spPr>
        <p:txBody>
          <a:bodyPr/>
          <a:lstStyle/>
          <a:p>
            <a:pPr marL="342900" lvl="1" indent="-342900" eaLnBrk="1" hangingPunct="1">
              <a:buClr>
                <a:srgbClr val="9BBB59"/>
              </a:buClr>
              <a:buSzPct val="100000"/>
              <a:buFont typeface="Arial" charset="0"/>
              <a:buChar char="•"/>
              <a:defRPr/>
            </a:pPr>
            <a:r>
              <a:rPr lang="en-US" sz="2000" dirty="0">
                <a:solidFill>
                  <a:srgbClr val="002060"/>
                </a:solidFill>
                <a:latin typeface="Arial" charset="0"/>
                <a:cs typeface="Arial" charset="0"/>
              </a:rPr>
              <a:t>Grants awarded to begin work on literature review</a:t>
            </a:r>
          </a:p>
          <a:p>
            <a:pPr lvl="1">
              <a:defRPr/>
            </a:pPr>
            <a:r>
              <a:rPr lang="en-US" sz="1800" dirty="0">
                <a:solidFill>
                  <a:srgbClr val="002060"/>
                </a:solidFill>
                <a:latin typeface="Arial" panose="020B0604020202020204" pitchFamily="34" charset="0"/>
                <a:ea typeface="MS PGothic" charset="0"/>
                <a:cs typeface="Arial" panose="020B0604020202020204" pitchFamily="34" charset="0"/>
              </a:rPr>
              <a:t>Georgia Tech – August 11, 2014</a:t>
            </a:r>
          </a:p>
          <a:p>
            <a:pPr lvl="1">
              <a:defRPr/>
            </a:pPr>
            <a:r>
              <a:rPr lang="en-US" sz="1800" dirty="0">
                <a:solidFill>
                  <a:srgbClr val="002060"/>
                </a:solidFill>
                <a:latin typeface="Arial" panose="020B0604020202020204" pitchFamily="34" charset="0"/>
                <a:ea typeface="MS PGothic" charset="0"/>
                <a:cs typeface="Arial" panose="020B0604020202020204" pitchFamily="34" charset="0"/>
              </a:rPr>
              <a:t>University of North Dakota – September 15, 2014</a:t>
            </a:r>
          </a:p>
          <a:p>
            <a:pPr marL="342900" lvl="1" indent="-342900" eaLnBrk="1" hangingPunct="1">
              <a:buClr>
                <a:srgbClr val="9BBB59"/>
              </a:buClr>
              <a:buSzPct val="100000"/>
              <a:buFont typeface="Arial" charset="0"/>
              <a:buChar char="•"/>
              <a:defRPr/>
            </a:pPr>
            <a:r>
              <a:rPr lang="en-US" sz="2000" dirty="0" smtClean="0">
                <a:solidFill>
                  <a:srgbClr val="002060"/>
                </a:solidFill>
                <a:latin typeface="Arial" charset="0"/>
                <a:cs typeface="Arial" charset="0"/>
              </a:rPr>
              <a:t>Complete </a:t>
            </a:r>
            <a:r>
              <a:rPr lang="en-US" sz="2000" dirty="0">
                <a:solidFill>
                  <a:srgbClr val="002060"/>
                </a:solidFill>
                <a:latin typeface="Arial" charset="0"/>
                <a:cs typeface="Arial" charset="0"/>
              </a:rPr>
              <a:t>literature review</a:t>
            </a:r>
          </a:p>
          <a:p>
            <a:pPr lvl="1">
              <a:defRPr/>
            </a:pPr>
            <a:r>
              <a:rPr lang="en-US" sz="1800" dirty="0">
                <a:solidFill>
                  <a:srgbClr val="002060"/>
                </a:solidFill>
                <a:latin typeface="Arial" panose="020B0604020202020204" pitchFamily="34" charset="0"/>
                <a:ea typeface="MS PGothic" charset="0"/>
                <a:cs typeface="Arial" panose="020B0604020202020204" pitchFamily="34" charset="0"/>
              </a:rPr>
              <a:t>Reviewed 110+ references for literature review</a:t>
            </a:r>
          </a:p>
          <a:p>
            <a:pPr lvl="1">
              <a:defRPr/>
            </a:pPr>
            <a:r>
              <a:rPr lang="en-US" sz="1800" dirty="0">
                <a:solidFill>
                  <a:srgbClr val="002060"/>
                </a:solidFill>
                <a:latin typeface="Arial" panose="020B0604020202020204" pitchFamily="34" charset="0"/>
                <a:ea typeface="MS PGothic" charset="0"/>
                <a:cs typeface="Arial" panose="020B0604020202020204" pitchFamily="34" charset="0"/>
              </a:rPr>
              <a:t>Final report from GA Tech due February 2015</a:t>
            </a:r>
          </a:p>
          <a:p>
            <a:pPr lvl="1">
              <a:defRPr/>
            </a:pPr>
            <a:r>
              <a:rPr lang="en-US" sz="1800" dirty="0">
                <a:solidFill>
                  <a:srgbClr val="002060"/>
                </a:solidFill>
                <a:latin typeface="Arial" panose="020B0604020202020204" pitchFamily="34" charset="0"/>
                <a:ea typeface="MS PGothic" charset="0"/>
                <a:cs typeface="Arial" panose="020B0604020202020204" pitchFamily="34" charset="0"/>
              </a:rPr>
              <a:t>Final report from UND due April 2015</a:t>
            </a:r>
          </a:p>
          <a:p>
            <a:pPr marL="342900" lvl="1" indent="-342900" eaLnBrk="1" hangingPunct="1">
              <a:buClr>
                <a:srgbClr val="9BBB59"/>
              </a:buClr>
              <a:buSzPct val="100000"/>
              <a:buFont typeface="Arial" charset="0"/>
              <a:buChar char="•"/>
              <a:defRPr/>
            </a:pPr>
            <a:r>
              <a:rPr lang="en-US" sz="2000" dirty="0" smtClean="0">
                <a:solidFill>
                  <a:srgbClr val="002060"/>
                </a:solidFill>
                <a:latin typeface="Arial" charset="0"/>
                <a:cs typeface="Arial" charset="0"/>
              </a:rPr>
              <a:t>Status </a:t>
            </a:r>
            <a:r>
              <a:rPr lang="en-US" sz="2000" dirty="0">
                <a:solidFill>
                  <a:srgbClr val="002060"/>
                </a:solidFill>
                <a:latin typeface="Arial" charset="0"/>
                <a:cs typeface="Arial" charset="0"/>
              </a:rPr>
              <a:t>reporting to develop consensus with sponsor on lethality factors and testing methods – Ongoing</a:t>
            </a:r>
          </a:p>
          <a:p>
            <a:pPr marL="342900" lvl="1" indent="-342900" eaLnBrk="1" hangingPunct="1">
              <a:buClr>
                <a:srgbClr val="9BBB59"/>
              </a:buClr>
              <a:buSzPct val="100000"/>
              <a:buFont typeface="Arial" charset="0"/>
              <a:buChar char="•"/>
              <a:defRPr/>
            </a:pPr>
            <a:r>
              <a:rPr lang="en-US" sz="2000" dirty="0" smtClean="0">
                <a:solidFill>
                  <a:srgbClr val="002060"/>
                </a:solidFill>
                <a:latin typeface="Arial" charset="0"/>
                <a:cs typeface="Arial" charset="0"/>
              </a:rPr>
              <a:t>Deliver </a:t>
            </a:r>
            <a:r>
              <a:rPr lang="en-US" sz="2000" dirty="0">
                <a:solidFill>
                  <a:srgbClr val="002060"/>
                </a:solidFill>
                <a:latin typeface="Arial" charset="0"/>
                <a:cs typeface="Arial" charset="0"/>
              </a:rPr>
              <a:t>Phase I Technical Report detailing key lethality characteristics to be studied in follow-on phases and the methods proposed to determine lethality thresholds for them (May 2015)</a:t>
            </a:r>
          </a:p>
          <a:p>
            <a:pPr eaLnBrk="1" hangingPunct="1">
              <a:defRPr/>
            </a:pPr>
            <a:endParaRPr lang="en-US" sz="1400" dirty="0">
              <a:solidFill>
                <a:schemeClr val="tx1"/>
              </a:solidFill>
              <a:latin typeface="Arial" charset="0"/>
              <a:cs typeface="Arial" charset="0"/>
            </a:endParaRPr>
          </a:p>
          <a:p>
            <a:pPr eaLnBrk="1" hangingPunct="1">
              <a:defRPr/>
            </a:pPr>
            <a:endParaRPr lang="en-US" sz="1050" b="1" dirty="0" smtClean="0">
              <a:solidFill>
                <a:schemeClr val="tx1"/>
              </a:solidFill>
              <a:latin typeface="Arial" charset="0"/>
              <a:cs typeface="Arial" charset="0"/>
            </a:endParaRPr>
          </a:p>
          <a:p>
            <a:pPr eaLnBrk="1" hangingPunct="1">
              <a:defRPr/>
            </a:pPr>
            <a:endParaRPr lang="en-US" sz="1050" b="1" dirty="0">
              <a:solidFill>
                <a:schemeClr val="tx1"/>
              </a:solidFill>
              <a:latin typeface="Arial" charset="0"/>
              <a:cs typeface="Arial" charset="0"/>
            </a:endParaRPr>
          </a:p>
          <a:p>
            <a:pPr lvl="2" eaLnBrk="1" hangingPunct="1">
              <a:defRPr/>
            </a:pPr>
            <a:endParaRPr lang="en-US" sz="1050" b="1" dirty="0" smtClean="0">
              <a:solidFill>
                <a:schemeClr val="tx1"/>
              </a:solidFill>
              <a:latin typeface="Arial" charset="0"/>
              <a:cs typeface="Arial" charset="0"/>
            </a:endParaRPr>
          </a:p>
          <a:p>
            <a:pPr marL="0" indent="0" eaLnBrk="1" hangingPunct="1">
              <a:buFont typeface="Arial" charset="0"/>
              <a:buNone/>
              <a:defRPr/>
            </a:pPr>
            <a:endParaRPr lang="en-US" sz="1600" dirty="0">
              <a:solidFill>
                <a:schemeClr val="tx1"/>
              </a:solidFill>
              <a:latin typeface="Arial" charset="0"/>
              <a:cs typeface="Arial" charset="0"/>
            </a:endParaRPr>
          </a:p>
          <a:p>
            <a:pPr eaLnBrk="1" hangingPunct="1">
              <a:defRPr/>
            </a:pPr>
            <a:endParaRPr lang="en-US" altLang="en-US" dirty="0" smtClean="0">
              <a:solidFill>
                <a:schemeClr val="tx1"/>
              </a:solidFill>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3E226ADC-A48D-41F0-ABBC-3C5D62ADE5A6}" type="slidenum">
              <a:rPr lang="en-US" smtClean="0"/>
              <a:pPr>
                <a:defRPr/>
              </a:pPr>
              <a:t>18</a:t>
            </a:fld>
            <a:endParaRPr lang="en-US" dirty="0"/>
          </a:p>
        </p:txBody>
      </p:sp>
    </p:spTree>
    <p:extLst>
      <p:ext uri="{BB962C8B-B14F-4D97-AF65-F5344CB8AC3E}">
        <p14:creationId xmlns:p14="http://schemas.microsoft.com/office/powerpoint/2010/main" val="3619139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a:xfrm>
            <a:off x="457200" y="1295400"/>
            <a:ext cx="8229600" cy="4525963"/>
          </a:xfrm>
        </p:spPr>
        <p:txBody>
          <a:bodyPr/>
          <a:lstStyle/>
          <a:p>
            <a:pPr eaLnBrk="1" hangingPunct="1"/>
            <a:r>
              <a:rPr lang="en-US" sz="2400" dirty="0" smtClean="0">
                <a:solidFill>
                  <a:srgbClr val="002060"/>
                </a:solidFill>
              </a:rPr>
              <a:t>Phase II - Research lethality characteristics, develop and validate risk model </a:t>
            </a:r>
          </a:p>
          <a:p>
            <a:pPr lvl="1"/>
            <a:r>
              <a:rPr lang="en-US" sz="2000" dirty="0">
                <a:solidFill>
                  <a:srgbClr val="002060"/>
                </a:solidFill>
                <a:latin typeface="Arial" panose="020B0604020202020204" pitchFamily="34" charset="0"/>
                <a:ea typeface="MS PGothic" charset="0"/>
                <a:cs typeface="Arial" panose="020B0604020202020204" pitchFamily="34" charset="0"/>
              </a:rPr>
              <a:t>Using Phase I lethality characteristics and  analysis method(s), develop comprehensive list of lethality thresholds for key UAS lethality characteristics (e.g. kinetic energy, structure, shape, materials, etc.) </a:t>
            </a:r>
          </a:p>
          <a:p>
            <a:pPr lvl="1"/>
            <a:r>
              <a:rPr lang="en-US" sz="2000" dirty="0">
                <a:solidFill>
                  <a:srgbClr val="002060"/>
                </a:solidFill>
                <a:latin typeface="Arial" panose="020B0604020202020204" pitchFamily="34" charset="0"/>
                <a:ea typeface="MS PGothic" charset="0"/>
                <a:cs typeface="Arial" panose="020B0604020202020204" pitchFamily="34" charset="0"/>
              </a:rPr>
              <a:t>Draft technical report  to detail UAS lethality thresholds based on lethality criteria and justification for these </a:t>
            </a:r>
            <a:r>
              <a:rPr lang="en-US" sz="2000" dirty="0" smtClean="0">
                <a:solidFill>
                  <a:srgbClr val="002060"/>
                </a:solidFill>
                <a:latin typeface="Arial" panose="020B0604020202020204" pitchFamily="34" charset="0"/>
                <a:ea typeface="MS PGothic" charset="0"/>
                <a:cs typeface="Arial" panose="020B0604020202020204" pitchFamily="34" charset="0"/>
              </a:rPr>
              <a:t>thresholds</a:t>
            </a:r>
          </a:p>
          <a:p>
            <a:pPr lvl="1"/>
            <a:r>
              <a:rPr lang="en-US" sz="2000" dirty="0">
                <a:solidFill>
                  <a:srgbClr val="002060"/>
                </a:solidFill>
                <a:latin typeface="Arial" panose="020B0604020202020204" pitchFamily="34" charset="0"/>
                <a:ea typeface="MS PGothic" charset="0"/>
                <a:cs typeface="Arial" panose="020B0604020202020204" pitchFamily="34" charset="0"/>
              </a:rPr>
              <a:t>The </a:t>
            </a:r>
            <a:r>
              <a:rPr lang="en-US" sz="2000" dirty="0">
                <a:solidFill>
                  <a:srgbClr val="002060"/>
                </a:solidFill>
                <a:latin typeface="Arial" panose="020B0604020202020204" pitchFamily="34" charset="0"/>
                <a:ea typeface="MS PGothic" charset="0"/>
                <a:cs typeface="Arial" panose="020B0604020202020204" pitchFamily="34" charset="0"/>
              </a:rPr>
              <a:t>Phase </a:t>
            </a:r>
            <a:r>
              <a:rPr lang="en-US" sz="2000" dirty="0" smtClean="0">
                <a:solidFill>
                  <a:srgbClr val="002060"/>
                </a:solidFill>
                <a:latin typeface="Arial" panose="020B0604020202020204" pitchFamily="34" charset="0"/>
                <a:ea typeface="MS PGothic" charset="0"/>
                <a:cs typeface="Arial" panose="020B0604020202020204" pitchFamily="34" charset="0"/>
              </a:rPr>
              <a:t>II </a:t>
            </a:r>
            <a:r>
              <a:rPr lang="en-US" sz="2000" dirty="0">
                <a:solidFill>
                  <a:srgbClr val="002060"/>
                </a:solidFill>
                <a:latin typeface="Arial" panose="020B0604020202020204" pitchFamily="34" charset="0"/>
                <a:ea typeface="MS PGothic" charset="0"/>
                <a:cs typeface="Arial" panose="020B0604020202020204" pitchFamily="34" charset="0"/>
              </a:rPr>
              <a:t>reports </a:t>
            </a:r>
            <a:r>
              <a:rPr lang="en-US" sz="2000" dirty="0">
                <a:solidFill>
                  <a:srgbClr val="002060"/>
                </a:solidFill>
                <a:latin typeface="Arial" panose="020B0604020202020204" pitchFamily="34" charset="0"/>
                <a:ea typeface="MS PGothic" charset="0"/>
                <a:cs typeface="Arial" panose="020B0604020202020204" pitchFamily="34" charset="0"/>
              </a:rPr>
              <a:t>are </a:t>
            </a:r>
            <a:r>
              <a:rPr lang="en-US" sz="2000" dirty="0">
                <a:solidFill>
                  <a:srgbClr val="002060"/>
                </a:solidFill>
                <a:latin typeface="Arial" panose="020B0604020202020204" pitchFamily="34" charset="0"/>
                <a:ea typeface="MS PGothic" charset="0"/>
                <a:cs typeface="Arial" panose="020B0604020202020204" pitchFamily="34" charset="0"/>
              </a:rPr>
              <a:t>intended to help define the airborne hazard analysis to be conducted by the </a:t>
            </a:r>
            <a:r>
              <a:rPr lang="en-US" sz="2000" dirty="0" err="1">
                <a:solidFill>
                  <a:srgbClr val="002060"/>
                </a:solidFill>
                <a:latin typeface="Arial" panose="020B0604020202020204" pitchFamily="34" charset="0"/>
                <a:ea typeface="MS PGothic" charset="0"/>
                <a:cs typeface="Arial" panose="020B0604020202020204" pitchFamily="34" charset="0"/>
              </a:rPr>
              <a:t>CoE</a:t>
            </a:r>
            <a:r>
              <a:rPr lang="en-US" sz="2000" dirty="0">
                <a:solidFill>
                  <a:srgbClr val="002060"/>
                </a:solidFill>
                <a:latin typeface="Arial" panose="020B0604020202020204" pitchFamily="34" charset="0"/>
                <a:ea typeface="MS PGothic" charset="0"/>
                <a:cs typeface="Arial" panose="020B0604020202020204" pitchFamily="34" charset="0"/>
              </a:rPr>
              <a:t> </a:t>
            </a:r>
            <a:r>
              <a:rPr lang="en-US" sz="2000">
                <a:solidFill>
                  <a:srgbClr val="002060"/>
                </a:solidFill>
                <a:latin typeface="Arial" panose="020B0604020202020204" pitchFamily="34" charset="0"/>
                <a:ea typeface="MS PGothic" charset="0"/>
                <a:cs typeface="Arial" panose="020B0604020202020204" pitchFamily="34" charset="0"/>
              </a:rPr>
              <a:t>in </a:t>
            </a:r>
            <a:r>
              <a:rPr lang="en-US" sz="2000" smtClean="0">
                <a:solidFill>
                  <a:srgbClr val="002060"/>
                </a:solidFill>
                <a:latin typeface="Arial" panose="020B0604020202020204" pitchFamily="34" charset="0"/>
                <a:ea typeface="MS PGothic" charset="0"/>
                <a:cs typeface="Arial" panose="020B0604020202020204" pitchFamily="34" charset="0"/>
              </a:rPr>
              <a:t>FY16</a:t>
            </a:r>
            <a:endParaRPr lang="en-US" sz="2000" dirty="0">
              <a:solidFill>
                <a:srgbClr val="002060"/>
              </a:solidFill>
              <a:latin typeface="Arial" panose="020B0604020202020204" pitchFamily="34" charset="0"/>
              <a:ea typeface="MS PGothic" charset="0"/>
              <a:cs typeface="Arial" panose="020B0604020202020204" pitchFamily="34" charset="0"/>
            </a:endParaRPr>
          </a:p>
          <a:p>
            <a:endParaRPr lang="en-US" sz="2400" dirty="0">
              <a:solidFill>
                <a:srgbClr val="002060"/>
              </a:solidFill>
            </a:endParaRPr>
          </a:p>
        </p:txBody>
      </p:sp>
      <p:sp>
        <p:nvSpPr>
          <p:cNvPr id="4" name="Slide Number Placeholder 3"/>
          <p:cNvSpPr>
            <a:spLocks noGrp="1"/>
          </p:cNvSpPr>
          <p:nvPr>
            <p:ph type="sldNum" sz="quarter" idx="12"/>
          </p:nvPr>
        </p:nvSpPr>
        <p:spPr/>
        <p:txBody>
          <a:bodyPr/>
          <a:lstStyle/>
          <a:p>
            <a:pPr>
              <a:defRPr/>
            </a:pPr>
            <a:fld id="{77549F18-B34E-4CFC-B11D-3B72BD2060F9}" type="slidenum">
              <a:rPr lang="en-US" smtClean="0"/>
              <a:pPr>
                <a:defRPr/>
              </a:pPr>
              <a:t>19</a:t>
            </a:fld>
            <a:endParaRPr lang="en-US" dirty="0"/>
          </a:p>
        </p:txBody>
      </p:sp>
    </p:spTree>
    <p:extLst>
      <p:ext uri="{BB962C8B-B14F-4D97-AF65-F5344CB8AC3E}">
        <p14:creationId xmlns:p14="http://schemas.microsoft.com/office/powerpoint/2010/main" val="314106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UAS Research Program </a:t>
            </a:r>
            <a:endParaRPr lang="en-US" dirty="0"/>
          </a:p>
        </p:txBody>
      </p:sp>
      <p:sp>
        <p:nvSpPr>
          <p:cNvPr id="3" name="Content Placeholder 2"/>
          <p:cNvSpPr>
            <a:spLocks noGrp="1"/>
          </p:cNvSpPr>
          <p:nvPr>
            <p:ph idx="1"/>
          </p:nvPr>
        </p:nvSpPr>
        <p:spPr>
          <a:xfrm>
            <a:off x="457200" y="1346200"/>
            <a:ext cx="8229600" cy="4525963"/>
          </a:xfrm>
        </p:spPr>
        <p:txBody>
          <a:bodyPr/>
          <a:lstStyle/>
          <a:p>
            <a:pPr marL="461963" lvl="1" indent="0" eaLnBrk="1" hangingPunct="1">
              <a:lnSpc>
                <a:spcPct val="80000"/>
              </a:lnSpc>
              <a:buFontTx/>
              <a:buNone/>
              <a:defRPr/>
            </a:pPr>
            <a:r>
              <a:rPr lang="en-US" sz="2800" b="1" dirty="0" smtClean="0">
                <a:solidFill>
                  <a:schemeClr val="tx2">
                    <a:lumMod val="75000"/>
                  </a:schemeClr>
                </a:solidFill>
              </a:rPr>
              <a:t>Informs Safe</a:t>
            </a:r>
            <a:r>
              <a:rPr lang="en-US" sz="2800" b="1" dirty="0">
                <a:solidFill>
                  <a:schemeClr val="tx2">
                    <a:lumMod val="75000"/>
                  </a:schemeClr>
                </a:solidFill>
              </a:rPr>
              <a:t>, efficient, and </a:t>
            </a:r>
            <a:r>
              <a:rPr lang="en-US" sz="2800" b="1" dirty="0" smtClean="0">
                <a:solidFill>
                  <a:schemeClr val="tx2">
                    <a:lumMod val="75000"/>
                  </a:schemeClr>
                </a:solidFill>
              </a:rPr>
              <a:t>timely integration </a:t>
            </a:r>
            <a:r>
              <a:rPr lang="en-US" sz="2800" b="1" dirty="0">
                <a:solidFill>
                  <a:schemeClr val="tx2">
                    <a:lumMod val="75000"/>
                  </a:schemeClr>
                </a:solidFill>
              </a:rPr>
              <a:t>of UAS in the </a:t>
            </a:r>
            <a:r>
              <a:rPr lang="en-US" sz="2800" b="1" dirty="0" smtClean="0">
                <a:solidFill>
                  <a:schemeClr val="tx2">
                    <a:lumMod val="75000"/>
                  </a:schemeClr>
                </a:solidFill>
              </a:rPr>
              <a:t>NAS:</a:t>
            </a:r>
            <a:endParaRPr lang="en-US" sz="2800" b="1" dirty="0">
              <a:solidFill>
                <a:schemeClr val="tx2">
                  <a:lumMod val="75000"/>
                </a:schemeClr>
              </a:solidFill>
            </a:endParaRPr>
          </a:p>
          <a:p>
            <a:pPr marL="461963" lvl="1" indent="0" eaLnBrk="1" hangingPunct="1">
              <a:lnSpc>
                <a:spcPct val="80000"/>
              </a:lnSpc>
              <a:buFontTx/>
              <a:buNone/>
              <a:defRPr/>
            </a:pPr>
            <a:endParaRPr lang="en-US" sz="2000" b="1" dirty="0">
              <a:solidFill>
                <a:schemeClr val="tx1"/>
              </a:solidFill>
            </a:endParaRPr>
          </a:p>
          <a:p>
            <a:pPr marL="1204913" lvl="2" indent="-342900" eaLnBrk="1" hangingPunct="1">
              <a:lnSpc>
                <a:spcPct val="80000"/>
              </a:lnSpc>
              <a:buFont typeface="Arial" pitchFamily="34" charset="0"/>
              <a:buChar char="•"/>
              <a:defRPr/>
            </a:pPr>
            <a:r>
              <a:rPr lang="en-US" sz="2400" dirty="0">
                <a:solidFill>
                  <a:schemeClr val="tx2">
                    <a:lumMod val="75000"/>
                  </a:schemeClr>
                </a:solidFill>
              </a:rPr>
              <a:t>Standards and processes for the certification of UAS systems, pilots/crewmembers, and supporting UAS technologies</a:t>
            </a:r>
          </a:p>
          <a:p>
            <a:pPr marL="1204913" lvl="2" indent="-342900" eaLnBrk="1" hangingPunct="1">
              <a:lnSpc>
                <a:spcPct val="80000"/>
              </a:lnSpc>
              <a:buFont typeface="Arial" pitchFamily="34" charset="0"/>
              <a:buChar char="•"/>
              <a:defRPr/>
            </a:pPr>
            <a:endParaRPr lang="en-US" sz="2400" dirty="0">
              <a:solidFill>
                <a:schemeClr val="tx2">
                  <a:lumMod val="75000"/>
                </a:schemeClr>
              </a:solidFill>
            </a:endParaRPr>
          </a:p>
          <a:p>
            <a:pPr marL="1204913" lvl="2" indent="-342900" eaLnBrk="1" hangingPunct="1">
              <a:lnSpc>
                <a:spcPct val="80000"/>
              </a:lnSpc>
              <a:buFont typeface="Arial" pitchFamily="34" charset="0"/>
              <a:buChar char="•"/>
              <a:defRPr/>
            </a:pPr>
            <a:r>
              <a:rPr lang="en-US" sz="2400" dirty="0">
                <a:solidFill>
                  <a:schemeClr val="tx2">
                    <a:lumMod val="75000"/>
                  </a:schemeClr>
                </a:solidFill>
              </a:rPr>
              <a:t>Policies, guidance materials, and advisory circulars for regulatory compliance for UAS operating in the NAS</a:t>
            </a:r>
          </a:p>
          <a:p>
            <a:pPr marL="1204913" lvl="2" indent="-342900" eaLnBrk="1" hangingPunct="1">
              <a:lnSpc>
                <a:spcPct val="80000"/>
              </a:lnSpc>
              <a:buFont typeface="Arial" pitchFamily="34" charset="0"/>
              <a:buChar char="•"/>
              <a:defRPr/>
            </a:pPr>
            <a:endParaRPr lang="en-US" sz="2400" dirty="0">
              <a:solidFill>
                <a:schemeClr val="tx2">
                  <a:lumMod val="75000"/>
                </a:schemeClr>
              </a:solidFill>
            </a:endParaRPr>
          </a:p>
          <a:p>
            <a:pPr marL="1204913" lvl="2" indent="-342900" eaLnBrk="1" hangingPunct="1">
              <a:lnSpc>
                <a:spcPct val="80000"/>
              </a:lnSpc>
              <a:buFont typeface="Arial" pitchFamily="34" charset="0"/>
              <a:buChar char="•"/>
              <a:defRPr/>
            </a:pPr>
            <a:r>
              <a:rPr lang="en-US" sz="2400" dirty="0">
                <a:solidFill>
                  <a:schemeClr val="tx2">
                    <a:lumMod val="75000"/>
                  </a:schemeClr>
                </a:solidFill>
              </a:rPr>
              <a:t>Procedures and mitigation strategies to ensure safe UAS operations</a:t>
            </a:r>
            <a:endParaRPr lang="en-US" sz="2400" b="1" i="1" dirty="0">
              <a:solidFill>
                <a:schemeClr val="tx2">
                  <a:lumMod val="75000"/>
                </a:schemeClr>
              </a:solidFill>
            </a:endParaRPr>
          </a:p>
          <a:p>
            <a:endParaRPr lang="en-US" dirty="0"/>
          </a:p>
        </p:txBody>
      </p:sp>
      <p:sp>
        <p:nvSpPr>
          <p:cNvPr id="4" name="Slide Number Placeholder 3"/>
          <p:cNvSpPr>
            <a:spLocks noGrp="1"/>
          </p:cNvSpPr>
          <p:nvPr>
            <p:ph type="sldNum" sz="quarter" idx="12"/>
          </p:nvPr>
        </p:nvSpPr>
        <p:spPr/>
        <p:txBody>
          <a:bodyPr/>
          <a:lstStyle/>
          <a:p>
            <a:pPr>
              <a:defRPr/>
            </a:pPr>
            <a:fld id="{70F7B52E-D961-4528-90CD-C336E5DE72CD}"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574153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latin typeface="Arial" charset="0"/>
              <a:cs typeface="Arial" charset="0"/>
            </a:endParaRPr>
          </a:p>
        </p:txBody>
      </p:sp>
      <p:sp>
        <p:nvSpPr>
          <p:cNvPr id="25603" name="Content Placeholder 2"/>
          <p:cNvSpPr>
            <a:spLocks noGrp="1"/>
          </p:cNvSpPr>
          <p:nvPr>
            <p:ph idx="1"/>
          </p:nvPr>
        </p:nvSpPr>
        <p:spPr/>
        <p:txBody>
          <a:bodyPr/>
          <a:lstStyle/>
          <a:p>
            <a:endParaRPr lang="en-US" altLang="en-US" smtClean="0">
              <a:latin typeface="Arial" charset="0"/>
              <a:cs typeface="Arial" charset="0"/>
            </a:endParaRPr>
          </a:p>
        </p:txBody>
      </p:sp>
      <p:pic>
        <p:nvPicPr>
          <p:cNvPr id="25604" name="Picture 1" descr="FAA_NG_PPT_04_Her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51573947-7FDD-47A0-BD8D-ED0A82DCB135}" type="slidenum">
              <a:rPr lang="en-US" smtClean="0"/>
              <a:pPr>
                <a:defRPr/>
              </a:pPr>
              <a:t>20</a:t>
            </a:fld>
            <a:endParaRPr lang="en-US" dirty="0"/>
          </a:p>
        </p:txBody>
      </p:sp>
    </p:spTree>
    <p:extLst>
      <p:ext uri="{BB962C8B-B14F-4D97-AF65-F5344CB8AC3E}">
        <p14:creationId xmlns:p14="http://schemas.microsoft.com/office/powerpoint/2010/main" val="2082102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p:cNvSpPr txBox="1">
            <a:spLocks noChangeArrowheads="1"/>
          </p:cNvSpPr>
          <p:nvPr/>
        </p:nvSpPr>
        <p:spPr bwMode="auto">
          <a:xfrm>
            <a:off x="266700" y="7620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3200" b="1" dirty="0">
                <a:solidFill>
                  <a:schemeClr val="tx2">
                    <a:lumMod val="75000"/>
                  </a:schemeClr>
                </a:solidFill>
                <a:latin typeface="Arial" panose="020B0604020202020204" pitchFamily="34" charset="0"/>
                <a:cs typeface="Arial" panose="020B0604020202020204" pitchFamily="34" charset="0"/>
              </a:rPr>
              <a:t>UAS R&amp;D Portfolio</a:t>
            </a:r>
          </a:p>
        </p:txBody>
      </p:sp>
      <p:grpSp>
        <p:nvGrpSpPr>
          <p:cNvPr id="15362" name="Group 9"/>
          <p:cNvGrpSpPr>
            <a:grpSpLocks/>
          </p:cNvGrpSpPr>
          <p:nvPr/>
        </p:nvGrpSpPr>
        <p:grpSpPr bwMode="auto">
          <a:xfrm>
            <a:off x="412750" y="609600"/>
            <a:ext cx="8278813" cy="5791200"/>
            <a:chOff x="457364" y="1138642"/>
            <a:chExt cx="8278649" cy="5605735"/>
          </a:xfrm>
        </p:grpSpPr>
        <p:grpSp>
          <p:nvGrpSpPr>
            <p:cNvPr id="8" name="Group 7"/>
            <p:cNvGrpSpPr/>
            <p:nvPr/>
          </p:nvGrpSpPr>
          <p:grpSpPr>
            <a:xfrm>
              <a:off x="1096021" y="1581199"/>
              <a:ext cx="6873246" cy="5163178"/>
              <a:chOff x="1096021" y="1732031"/>
              <a:chExt cx="6873246" cy="5163178"/>
            </a:xfrm>
            <a:solidFill>
              <a:schemeClr val="accent1">
                <a:lumMod val="40000"/>
                <a:lumOff val="60000"/>
              </a:schemeClr>
            </a:solidFill>
          </p:grpSpPr>
          <p:sp>
            <p:nvSpPr>
              <p:cNvPr id="60" name="Rectangle 59"/>
              <p:cNvSpPr/>
              <p:nvPr/>
            </p:nvSpPr>
            <p:spPr bwMode="auto">
              <a:xfrm rot="10800000">
                <a:off x="1096021" y="2174588"/>
                <a:ext cx="45718" cy="3849334"/>
              </a:xfrm>
              <a:prstGeom prst="rect">
                <a:avLst/>
              </a:prstGeom>
              <a:grpFill/>
              <a:ln w="15875" cmpd="sng">
                <a:solidFill>
                  <a:schemeClr val="tx2">
                    <a:lumMod val="40000"/>
                    <a:lumOff val="6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1" name="Rectangle 60"/>
              <p:cNvSpPr/>
              <p:nvPr/>
            </p:nvSpPr>
            <p:spPr bwMode="auto">
              <a:xfrm rot="10800000" flipH="1">
                <a:off x="2767583" y="2248349"/>
                <a:ext cx="45718" cy="4646860"/>
              </a:xfrm>
              <a:prstGeom prst="rect">
                <a:avLst/>
              </a:prstGeom>
              <a:grpFill/>
              <a:ln w="15875" cmpd="sng">
                <a:solidFill>
                  <a:schemeClr val="tx2">
                    <a:lumMod val="40000"/>
                    <a:lumOff val="6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2" name="Rectangle 61"/>
              <p:cNvSpPr/>
              <p:nvPr/>
            </p:nvSpPr>
            <p:spPr bwMode="auto">
              <a:xfrm rot="10800000">
                <a:off x="4595740" y="1732031"/>
                <a:ext cx="45718" cy="2802868"/>
              </a:xfrm>
              <a:prstGeom prst="rect">
                <a:avLst/>
              </a:prstGeom>
              <a:grpFill/>
              <a:ln w="15875" cmpd="sng">
                <a:solidFill>
                  <a:schemeClr val="tx2">
                    <a:lumMod val="40000"/>
                    <a:lumOff val="6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3" name="Rectangle 62"/>
              <p:cNvSpPr/>
              <p:nvPr/>
            </p:nvSpPr>
            <p:spPr bwMode="auto">
              <a:xfrm rot="10800000">
                <a:off x="6180979" y="2248347"/>
                <a:ext cx="64294" cy="2676863"/>
              </a:xfrm>
              <a:prstGeom prst="rect">
                <a:avLst/>
              </a:prstGeom>
              <a:grpFill/>
              <a:ln w="15875" cmpd="sng">
                <a:solidFill>
                  <a:schemeClr val="tx2">
                    <a:lumMod val="40000"/>
                    <a:lumOff val="6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4" name="Rectangle 63"/>
              <p:cNvSpPr/>
              <p:nvPr/>
            </p:nvSpPr>
            <p:spPr bwMode="auto">
              <a:xfrm rot="10800000">
                <a:off x="7923544" y="2174588"/>
                <a:ext cx="45718" cy="1032636"/>
              </a:xfrm>
              <a:prstGeom prst="rect">
                <a:avLst/>
              </a:prstGeom>
              <a:grpFill/>
              <a:ln w="15875" cmpd="sng">
                <a:solidFill>
                  <a:schemeClr val="tx2">
                    <a:lumMod val="40000"/>
                    <a:lumOff val="6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9" name="Rectangle 58"/>
              <p:cNvSpPr/>
              <p:nvPr/>
            </p:nvSpPr>
            <p:spPr bwMode="auto">
              <a:xfrm rot="5400000">
                <a:off x="4503455" y="-1217462"/>
                <a:ext cx="73758" cy="6857866"/>
              </a:xfrm>
              <a:prstGeom prst="rect">
                <a:avLst/>
              </a:prstGeom>
              <a:grpFill/>
              <a:ln w="15875" cmpd="sng">
                <a:solidFill>
                  <a:schemeClr val="tx2">
                    <a:lumMod val="40000"/>
                    <a:lumOff val="6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grpSp>
          <p:nvGrpSpPr>
            <p:cNvPr id="15369" name="Group 4"/>
            <p:cNvGrpSpPr>
              <a:grpSpLocks/>
            </p:cNvGrpSpPr>
            <p:nvPr/>
          </p:nvGrpSpPr>
          <p:grpSpPr bwMode="auto">
            <a:xfrm>
              <a:off x="3930745" y="3228500"/>
              <a:ext cx="1335062" cy="860528"/>
              <a:chOff x="3868039" y="3379332"/>
              <a:chExt cx="1335062" cy="860528"/>
            </a:xfrm>
          </p:grpSpPr>
          <p:sp>
            <p:nvSpPr>
              <p:cNvPr id="2" name="AutoShape 28"/>
              <p:cNvSpPr>
                <a:spLocks noChangeArrowheads="1"/>
              </p:cNvSpPr>
              <p:nvPr/>
            </p:nvSpPr>
            <p:spPr bwMode="auto">
              <a:xfrm>
                <a:off x="3868039" y="3871062"/>
                <a:ext cx="1335062" cy="368798"/>
              </a:xfrm>
              <a:prstGeom prst="roundRect">
                <a:avLst>
                  <a:gd name="adj" fmla="val 16667"/>
                </a:avLst>
              </a:prstGeom>
              <a:gradFill rotWithShape="1">
                <a:gsLst>
                  <a:gs pos="0">
                    <a:srgbClr val="E7F6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a:solidFill>
                      <a:prstClr val="black"/>
                    </a:solidFill>
                    <a:latin typeface="Arial" panose="020B0604020202020204" pitchFamily="34" charset="0"/>
                    <a:ea typeface="+mn-ea"/>
                    <a:cs typeface="Arial" panose="020B0604020202020204" pitchFamily="34" charset="0"/>
                  </a:rPr>
                  <a:t>FAA Research </a:t>
                </a:r>
              </a:p>
              <a:p>
                <a:pPr marL="401638" indent="-401638" algn="ctr" fontAlgn="auto">
                  <a:spcBef>
                    <a:spcPts val="0"/>
                  </a:spcBef>
                  <a:spcAft>
                    <a:spcPts val="0"/>
                  </a:spcAft>
                  <a:defRPr/>
                </a:pPr>
                <a:r>
                  <a:rPr lang="en-US" sz="1000" dirty="0">
                    <a:solidFill>
                      <a:prstClr val="black"/>
                    </a:solidFill>
                    <a:latin typeface="Arial" panose="020B0604020202020204" pitchFamily="34" charset="0"/>
                    <a:ea typeface="+mn-ea"/>
                    <a:cs typeface="Arial" panose="020B0604020202020204" pitchFamily="34" charset="0"/>
                  </a:rPr>
                  <a:t>Mapping</a:t>
                </a:r>
              </a:p>
            </p:txBody>
          </p:sp>
          <p:sp>
            <p:nvSpPr>
              <p:cNvPr id="3" name="AutoShape 60"/>
              <p:cNvSpPr>
                <a:spLocks noChangeArrowheads="1"/>
              </p:cNvSpPr>
              <p:nvPr/>
            </p:nvSpPr>
            <p:spPr bwMode="auto">
              <a:xfrm>
                <a:off x="3868039" y="3379332"/>
                <a:ext cx="1335062" cy="368798"/>
              </a:xfrm>
              <a:prstGeom prst="roundRect">
                <a:avLst>
                  <a:gd name="adj" fmla="val 16667"/>
                </a:avLst>
              </a:prstGeom>
              <a:gradFill rotWithShape="1">
                <a:gsLst>
                  <a:gs pos="0">
                    <a:srgbClr val="E7F6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a:solidFill>
                      <a:prstClr val="black"/>
                    </a:solidFill>
                    <a:latin typeface="Arial" panose="020B0604020202020204" pitchFamily="34" charset="0"/>
                    <a:ea typeface="+mn-ea"/>
                    <a:cs typeface="Arial" panose="020B0604020202020204" pitchFamily="34" charset="0"/>
                  </a:rPr>
                  <a:t>FAA Concept of </a:t>
                </a:r>
              </a:p>
              <a:p>
                <a:pPr marL="401638" indent="-401638" algn="ctr" fontAlgn="auto">
                  <a:spcBef>
                    <a:spcPts val="0"/>
                  </a:spcBef>
                  <a:spcAft>
                    <a:spcPts val="0"/>
                  </a:spcAft>
                  <a:defRPr/>
                </a:pPr>
                <a:r>
                  <a:rPr lang="en-US" sz="1000" dirty="0">
                    <a:solidFill>
                      <a:prstClr val="black"/>
                    </a:solidFill>
                    <a:latin typeface="Arial" panose="020B0604020202020204" pitchFamily="34" charset="0"/>
                    <a:ea typeface="+mn-ea"/>
                    <a:cs typeface="Arial" panose="020B0604020202020204" pitchFamily="34" charset="0"/>
                  </a:rPr>
                  <a:t>Operations</a:t>
                </a:r>
              </a:p>
            </p:txBody>
          </p:sp>
        </p:grpSp>
        <p:sp>
          <p:nvSpPr>
            <p:cNvPr id="15403" name="AutoShape 18"/>
            <p:cNvSpPr>
              <a:spLocks noChangeArrowheads="1"/>
            </p:cNvSpPr>
            <p:nvPr/>
          </p:nvSpPr>
          <p:spPr bwMode="auto">
            <a:xfrm>
              <a:off x="485775" y="2392556"/>
              <a:ext cx="1276678" cy="752475"/>
            </a:xfrm>
            <a:prstGeom prst="roundRect">
              <a:avLst>
                <a:gd name="adj" fmla="val 16667"/>
              </a:avLst>
            </a:prstGeom>
            <a:gradFill rotWithShape="1">
              <a:gsLst>
                <a:gs pos="0">
                  <a:srgbClr val="99CCFF"/>
                </a:gs>
                <a:gs pos="100000">
                  <a:srgbClr val="CCECFF"/>
                </a:gs>
              </a:gsLst>
              <a:lin ang="5400000" scaled="1"/>
            </a:gradFill>
            <a:ln w="9525">
              <a:solidFill>
                <a:schemeClr val="tx2">
                  <a:lumMod val="60000"/>
                  <a:lumOff val="40000"/>
                </a:schemeClr>
              </a:solidFill>
              <a:round/>
              <a:headEnd/>
              <a:tailEnd/>
            </a:ln>
            <a:effectLst>
              <a:outerShdw blurRad="50800" dist="38100" dir="2700000" algn="tl" rotWithShape="0">
                <a:prstClr val="black">
                  <a:alpha val="40000"/>
                </a:prstClr>
              </a:outerShdw>
            </a:effectLst>
            <a:scene3d>
              <a:camera prst="legacyObliqueTopRight"/>
              <a:lightRig rig="threePt" dir="b"/>
            </a:scene3d>
            <a:sp3d prstMaterial="matte">
              <a:bevelT prst="relaxedInset"/>
              <a:extrusionClr>
                <a:schemeClr val="bg1"/>
              </a:extrusionClr>
            </a:sp3d>
            <a:extLst/>
          </p:spPr>
          <p:txBody>
            <a:bodyPr wrap="none" anchor="ctr">
              <a:flatTx/>
            </a:bodyPr>
            <a:lstStyle/>
            <a:p>
              <a:pPr marL="401638" indent="-401638" algn="ctr" fontAlgn="auto">
                <a:spcBef>
                  <a:spcPts val="0"/>
                </a:spcBef>
                <a:spcAft>
                  <a:spcPts val="0"/>
                </a:spcAft>
                <a:defRPr/>
              </a:pPr>
              <a:endParaRPr lang="en-US" sz="1000" b="1" dirty="0">
                <a:solidFill>
                  <a:prstClr val="black"/>
                </a:solidFill>
                <a:latin typeface="Arial Black" pitchFamily="34" charset="0"/>
                <a:ea typeface="+mn-ea"/>
                <a:cs typeface="Arial" charset="0"/>
              </a:endParaRPr>
            </a:p>
            <a:p>
              <a:pPr marL="401638" indent="-401638" algn="ctr" fontAlgn="auto">
                <a:spcBef>
                  <a:spcPts val="0"/>
                </a:spcBef>
                <a:spcAft>
                  <a:spcPts val="0"/>
                </a:spcAft>
                <a:defRPr/>
              </a:pPr>
              <a:r>
                <a:rPr lang="en-US" sz="1000" dirty="0">
                  <a:solidFill>
                    <a:prstClr val="black"/>
                  </a:solidFill>
                  <a:latin typeface="Arial Black" pitchFamily="34" charset="0"/>
                  <a:ea typeface="+mn-ea"/>
                  <a:cs typeface="Arial" charset="0"/>
                </a:rPr>
                <a:t>UAS </a:t>
              </a:r>
            </a:p>
            <a:p>
              <a:pPr marL="401638" indent="-401638" algn="ctr" fontAlgn="auto">
                <a:spcBef>
                  <a:spcPts val="0"/>
                </a:spcBef>
                <a:spcAft>
                  <a:spcPts val="0"/>
                </a:spcAft>
                <a:defRPr/>
              </a:pPr>
              <a:r>
                <a:rPr lang="en-US" sz="1000" dirty="0">
                  <a:solidFill>
                    <a:prstClr val="black"/>
                  </a:solidFill>
                  <a:latin typeface="Arial Black" pitchFamily="34" charset="0"/>
                  <a:ea typeface="+mn-ea"/>
                  <a:cs typeface="Arial" charset="0"/>
                </a:rPr>
                <a:t>Partnerships</a:t>
              </a:r>
            </a:p>
            <a:p>
              <a:pPr marL="401638" indent="-401638" algn="ctr" fontAlgn="auto">
                <a:spcBef>
                  <a:spcPts val="0"/>
                </a:spcBef>
                <a:spcAft>
                  <a:spcPts val="0"/>
                </a:spcAft>
                <a:defRPr/>
              </a:pPr>
              <a:endParaRPr lang="en-US" sz="1000" b="1" dirty="0">
                <a:solidFill>
                  <a:prstClr val="black"/>
                </a:solidFill>
                <a:latin typeface="Arial Black" pitchFamily="34" charset="0"/>
                <a:ea typeface="+mn-ea"/>
                <a:cs typeface="Arial" charset="0"/>
              </a:endParaRPr>
            </a:p>
          </p:txBody>
        </p:sp>
        <p:grpSp>
          <p:nvGrpSpPr>
            <p:cNvPr id="15373" name="Group 2"/>
            <p:cNvGrpSpPr>
              <a:grpSpLocks/>
            </p:cNvGrpSpPr>
            <p:nvPr/>
          </p:nvGrpSpPr>
          <p:grpSpPr bwMode="auto">
            <a:xfrm>
              <a:off x="457364" y="3203913"/>
              <a:ext cx="1333474" cy="1814796"/>
              <a:chOff x="485775" y="3338243"/>
              <a:chExt cx="1333474" cy="1814796"/>
            </a:xfrm>
          </p:grpSpPr>
          <p:sp>
            <p:nvSpPr>
              <p:cNvPr id="15400" name="AutoShape 28"/>
              <p:cNvSpPr>
                <a:spLocks noChangeArrowheads="1"/>
              </p:cNvSpPr>
              <p:nvPr/>
            </p:nvSpPr>
            <p:spPr bwMode="auto">
              <a:xfrm>
                <a:off x="492125" y="3780802"/>
                <a:ext cx="1320774" cy="344212"/>
              </a:xfrm>
              <a:prstGeom prst="roundRect">
                <a:avLst>
                  <a:gd name="adj" fmla="val 16667"/>
                </a:avLst>
              </a:prstGeom>
              <a:gradFill rotWithShape="1">
                <a:gsLst>
                  <a:gs pos="0">
                    <a:srgbClr val="99CC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900" dirty="0" smtClean="0">
                    <a:solidFill>
                      <a:prstClr val="black"/>
                    </a:solidFill>
                    <a:latin typeface="Arial" panose="020B0604020202020204" pitchFamily="34" charset="0"/>
                    <a:ea typeface="+mn-ea"/>
                    <a:cs typeface="Arial" panose="020B0604020202020204" pitchFamily="34" charset="0"/>
                  </a:rPr>
                  <a:t>NASA (NAS Integration,</a:t>
                </a:r>
              </a:p>
              <a:p>
                <a:pPr marL="401638" indent="-401638" algn="ctr" fontAlgn="auto">
                  <a:spcBef>
                    <a:spcPts val="0"/>
                  </a:spcBef>
                  <a:spcAft>
                    <a:spcPts val="0"/>
                  </a:spcAft>
                  <a:defRPr/>
                </a:pPr>
                <a:r>
                  <a:rPr lang="en-US" sz="900" dirty="0" smtClean="0">
                    <a:solidFill>
                      <a:prstClr val="black"/>
                    </a:solidFill>
                    <a:latin typeface="Arial" panose="020B0604020202020204" pitchFamily="34" charset="0"/>
                    <a:ea typeface="+mn-ea"/>
                    <a:cs typeface="Arial" panose="020B0604020202020204" pitchFamily="34" charset="0"/>
                  </a:rPr>
                  <a:t> UTM RTT)</a:t>
                </a:r>
                <a:endParaRPr lang="en-US" sz="900" dirty="0">
                  <a:solidFill>
                    <a:prstClr val="black"/>
                  </a:solidFill>
                  <a:latin typeface="Arial" panose="020B0604020202020204" pitchFamily="34" charset="0"/>
                  <a:ea typeface="+mn-ea"/>
                  <a:cs typeface="Arial" panose="020B0604020202020204" pitchFamily="34" charset="0"/>
                </a:endParaRPr>
              </a:p>
            </p:txBody>
          </p:sp>
          <p:sp>
            <p:nvSpPr>
              <p:cNvPr id="15401" name="AutoShape 28"/>
              <p:cNvSpPr>
                <a:spLocks noChangeArrowheads="1"/>
              </p:cNvSpPr>
              <p:nvPr/>
            </p:nvSpPr>
            <p:spPr bwMode="auto">
              <a:xfrm>
                <a:off x="492125" y="4249483"/>
                <a:ext cx="1320774" cy="290428"/>
              </a:xfrm>
              <a:prstGeom prst="roundRect">
                <a:avLst>
                  <a:gd name="adj" fmla="val 16667"/>
                </a:avLst>
              </a:prstGeom>
              <a:gradFill rotWithShape="1">
                <a:gsLst>
                  <a:gs pos="0">
                    <a:srgbClr val="99CC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a:solidFill>
                      <a:prstClr val="black"/>
                    </a:solidFill>
                    <a:latin typeface="Arial" panose="020B0604020202020204" pitchFamily="34" charset="0"/>
                    <a:ea typeface="+mn-ea"/>
                    <a:cs typeface="Arial" panose="020B0604020202020204" pitchFamily="34" charset="0"/>
                  </a:rPr>
                  <a:t>DoD, </a:t>
                </a:r>
                <a:r>
                  <a:rPr lang="en-US" sz="1000" dirty="0" smtClean="0">
                    <a:solidFill>
                      <a:prstClr val="black"/>
                    </a:solidFill>
                    <a:latin typeface="Arial" panose="020B0604020202020204" pitchFamily="34" charset="0"/>
                    <a:ea typeface="+mn-ea"/>
                    <a:cs typeface="Arial" panose="020B0604020202020204" pitchFamily="34" charset="0"/>
                  </a:rPr>
                  <a:t>DHS, DOI</a:t>
                </a:r>
                <a:endParaRPr lang="en-US" sz="1000" dirty="0">
                  <a:solidFill>
                    <a:prstClr val="black"/>
                  </a:solidFill>
                  <a:latin typeface="Arial" panose="020B0604020202020204" pitchFamily="34" charset="0"/>
                  <a:ea typeface="+mn-ea"/>
                  <a:cs typeface="Arial" panose="020B0604020202020204" pitchFamily="34" charset="0"/>
                </a:endParaRPr>
              </a:p>
            </p:txBody>
          </p:sp>
          <p:sp>
            <p:nvSpPr>
              <p:cNvPr id="15402" name="AutoShape 28"/>
              <p:cNvSpPr>
                <a:spLocks noChangeArrowheads="1"/>
              </p:cNvSpPr>
              <p:nvPr/>
            </p:nvSpPr>
            <p:spPr bwMode="auto">
              <a:xfrm>
                <a:off x="485775" y="4664381"/>
                <a:ext cx="1333474" cy="488658"/>
              </a:xfrm>
              <a:prstGeom prst="roundRect">
                <a:avLst>
                  <a:gd name="adj" fmla="val 16667"/>
                </a:avLst>
              </a:prstGeom>
              <a:gradFill rotWithShape="1">
                <a:gsLst>
                  <a:gs pos="0">
                    <a:srgbClr val="99CC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a:solidFill>
                      <a:prstClr val="black"/>
                    </a:solidFill>
                    <a:latin typeface="+mn-lt"/>
                    <a:ea typeface="+mn-ea"/>
                    <a:cs typeface="Arial" charset="0"/>
                  </a:rPr>
                  <a:t>  </a:t>
                </a:r>
                <a:r>
                  <a:rPr lang="en-US" sz="1000" dirty="0" smtClean="0">
                    <a:solidFill>
                      <a:prstClr val="black"/>
                    </a:solidFill>
                    <a:latin typeface="Arial" panose="020B0604020202020204" pitchFamily="34" charset="0"/>
                    <a:ea typeface="+mn-ea"/>
                    <a:cs typeface="Arial" panose="020B0604020202020204" pitchFamily="34" charset="0"/>
                  </a:rPr>
                  <a:t>Industry (UAS ARC,</a:t>
                </a:r>
              </a:p>
              <a:p>
                <a:pPr marL="401638" indent="-401638"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RTCA SC-228)</a:t>
                </a:r>
              </a:p>
            </p:txBody>
          </p:sp>
          <p:sp>
            <p:nvSpPr>
              <p:cNvPr id="15405" name="AutoShape 60"/>
              <p:cNvSpPr>
                <a:spLocks noChangeArrowheads="1"/>
              </p:cNvSpPr>
              <p:nvPr/>
            </p:nvSpPr>
            <p:spPr bwMode="auto">
              <a:xfrm>
                <a:off x="492125" y="3338243"/>
                <a:ext cx="1320774" cy="376481"/>
              </a:xfrm>
              <a:prstGeom prst="roundRect">
                <a:avLst>
                  <a:gd name="adj" fmla="val 16667"/>
                </a:avLst>
              </a:prstGeom>
              <a:gradFill rotWithShape="1">
                <a:gsLst>
                  <a:gs pos="0">
                    <a:srgbClr val="99CC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a:solidFill>
                      <a:prstClr val="black"/>
                    </a:solidFill>
                    <a:latin typeface="Arial" panose="020B0604020202020204" pitchFamily="34" charset="0"/>
                    <a:ea typeface="+mn-ea"/>
                    <a:cs typeface="Arial" panose="020B0604020202020204" pitchFamily="34" charset="0"/>
                  </a:rPr>
                  <a:t>AVS/AFS, </a:t>
                </a:r>
                <a:r>
                  <a:rPr lang="en-US" sz="1000" dirty="0" smtClean="0">
                    <a:solidFill>
                      <a:prstClr val="black"/>
                    </a:solidFill>
                    <a:latin typeface="Arial" panose="020B0604020202020204" pitchFamily="34" charset="0"/>
                    <a:ea typeface="+mn-ea"/>
                    <a:cs typeface="Arial" panose="020B0604020202020204" pitchFamily="34" charset="0"/>
                  </a:rPr>
                  <a:t>ARP,</a:t>
                </a:r>
              </a:p>
              <a:p>
                <a:pPr marL="401638" indent="-401638"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ATO/AJV/AJM/AOV</a:t>
                </a:r>
                <a:endParaRPr lang="en-US" sz="1000" dirty="0">
                  <a:solidFill>
                    <a:prstClr val="black"/>
                  </a:solidFill>
                  <a:latin typeface="Arial" panose="020B0604020202020204" pitchFamily="34" charset="0"/>
                  <a:ea typeface="+mn-ea"/>
                  <a:cs typeface="Arial" panose="020B0604020202020204" pitchFamily="34" charset="0"/>
                </a:endParaRPr>
              </a:p>
            </p:txBody>
          </p:sp>
        </p:grpSp>
        <p:sp>
          <p:nvSpPr>
            <p:cNvPr id="15397" name="AutoShape 18"/>
            <p:cNvSpPr>
              <a:spLocks noChangeArrowheads="1"/>
            </p:cNvSpPr>
            <p:nvPr/>
          </p:nvSpPr>
          <p:spPr bwMode="auto">
            <a:xfrm>
              <a:off x="5504739" y="2392556"/>
              <a:ext cx="1431925" cy="752947"/>
            </a:xfrm>
            <a:prstGeom prst="roundRect">
              <a:avLst>
                <a:gd name="adj" fmla="val 16667"/>
              </a:avLst>
            </a:prstGeom>
            <a:gradFill rotWithShape="1">
              <a:gsLst>
                <a:gs pos="0">
                  <a:srgbClr val="E7F6FF"/>
                </a:gs>
                <a:gs pos="100000">
                  <a:srgbClr val="CCECFF"/>
                </a:gs>
              </a:gsLst>
              <a:lin ang="5400000" scaled="1"/>
            </a:gradFill>
            <a:ln w="9525">
              <a:solidFill>
                <a:schemeClr val="tx2">
                  <a:lumMod val="60000"/>
                  <a:lumOff val="40000"/>
                </a:schemeClr>
              </a:solidFill>
              <a:round/>
              <a:headEnd/>
              <a:tailEnd/>
            </a:ln>
            <a:effectLst>
              <a:outerShdw blurRad="50800" dist="38100" dir="2700000" algn="tl" rotWithShape="0">
                <a:prstClr val="black">
                  <a:alpha val="40000"/>
                </a:prstClr>
              </a:outerShdw>
            </a:effectLst>
            <a:scene3d>
              <a:camera prst="legacyObliqueTopRight"/>
              <a:lightRig rig="threePt" dir="b"/>
            </a:scene3d>
            <a:sp3d prstMaterial="matte">
              <a:bevelT prst="relaxedInset"/>
              <a:extrusionClr>
                <a:schemeClr val="bg1"/>
              </a:extrusionClr>
            </a:sp3d>
            <a:extLst/>
          </p:spPr>
          <p:txBody>
            <a:bodyPr wrap="none" anchor="ctr">
              <a:flatTx/>
            </a:bodyPr>
            <a:lstStyle/>
            <a:p>
              <a:pPr marL="401638" indent="-401638" algn="ctr" fontAlgn="auto">
                <a:spcBef>
                  <a:spcPts val="0"/>
                </a:spcBef>
                <a:spcAft>
                  <a:spcPts val="0"/>
                </a:spcAft>
                <a:defRPr/>
              </a:pPr>
              <a:endParaRPr lang="en-US" sz="1000" b="1" dirty="0">
                <a:solidFill>
                  <a:prstClr val="black"/>
                </a:solidFill>
                <a:latin typeface="Arial Black" pitchFamily="34" charset="0"/>
                <a:ea typeface="+mn-ea"/>
                <a:cs typeface="Arial" charset="0"/>
              </a:endParaRPr>
            </a:p>
            <a:p>
              <a:pPr marL="401638" indent="-401638" algn="ctr" fontAlgn="auto">
                <a:spcBef>
                  <a:spcPts val="0"/>
                </a:spcBef>
                <a:spcAft>
                  <a:spcPts val="0"/>
                </a:spcAft>
                <a:defRPr/>
              </a:pPr>
              <a:r>
                <a:rPr lang="en-US" sz="1000" dirty="0">
                  <a:solidFill>
                    <a:prstClr val="black"/>
                  </a:solidFill>
                  <a:latin typeface="Arial Black" pitchFamily="34" charset="0"/>
                  <a:ea typeface="+mn-ea"/>
                  <a:cs typeface="Arial" charset="0"/>
                </a:rPr>
                <a:t>UAS</a:t>
              </a:r>
            </a:p>
            <a:p>
              <a:pPr marL="401638" indent="-401638" algn="ctr" fontAlgn="auto">
                <a:spcBef>
                  <a:spcPts val="0"/>
                </a:spcBef>
                <a:spcAft>
                  <a:spcPts val="0"/>
                </a:spcAft>
                <a:defRPr/>
              </a:pPr>
              <a:r>
                <a:rPr lang="en-US" sz="1000" dirty="0">
                  <a:solidFill>
                    <a:prstClr val="black"/>
                  </a:solidFill>
                  <a:latin typeface="Arial Black" pitchFamily="34" charset="0"/>
                  <a:ea typeface="+mn-ea"/>
                  <a:cs typeface="Arial" charset="0"/>
                </a:rPr>
                <a:t> </a:t>
              </a:r>
              <a:r>
                <a:rPr lang="en-US" sz="1000" dirty="0" smtClean="0">
                  <a:solidFill>
                    <a:prstClr val="black"/>
                  </a:solidFill>
                  <a:latin typeface="Arial Black" pitchFamily="34" charset="0"/>
                  <a:ea typeface="+mn-ea"/>
                  <a:cs typeface="Arial" charset="0"/>
                </a:rPr>
                <a:t>Demonstrations </a:t>
              </a:r>
              <a:endParaRPr lang="en-US" sz="1000" dirty="0">
                <a:solidFill>
                  <a:prstClr val="black"/>
                </a:solidFill>
                <a:latin typeface="Arial Black" pitchFamily="34" charset="0"/>
                <a:ea typeface="+mn-ea"/>
                <a:cs typeface="Arial" charset="0"/>
              </a:endParaRPr>
            </a:p>
            <a:p>
              <a:pPr marL="401638" indent="-401638" algn="ctr" fontAlgn="auto">
                <a:spcBef>
                  <a:spcPts val="0"/>
                </a:spcBef>
                <a:spcAft>
                  <a:spcPts val="0"/>
                </a:spcAft>
                <a:defRPr/>
              </a:pPr>
              <a:endParaRPr lang="en-US" sz="1000" b="1" dirty="0">
                <a:solidFill>
                  <a:prstClr val="black"/>
                </a:solidFill>
                <a:latin typeface="Arial Black" pitchFamily="34" charset="0"/>
                <a:ea typeface="+mn-ea"/>
                <a:cs typeface="Arial" charset="0"/>
              </a:endParaRPr>
            </a:p>
          </p:txBody>
        </p:sp>
        <p:grpSp>
          <p:nvGrpSpPr>
            <p:cNvPr id="15377" name="Group 5"/>
            <p:cNvGrpSpPr>
              <a:grpSpLocks/>
            </p:cNvGrpSpPr>
            <p:nvPr/>
          </p:nvGrpSpPr>
          <p:grpSpPr bwMode="auto">
            <a:xfrm>
              <a:off x="5505514" y="3245404"/>
              <a:ext cx="1457296" cy="820574"/>
              <a:chOff x="5468125" y="3396754"/>
              <a:chExt cx="1457296" cy="820574"/>
            </a:xfrm>
          </p:grpSpPr>
          <p:sp>
            <p:nvSpPr>
              <p:cNvPr id="15398" name="AutoShape 28"/>
              <p:cNvSpPr>
                <a:spLocks noChangeArrowheads="1"/>
              </p:cNvSpPr>
              <p:nvPr/>
            </p:nvSpPr>
            <p:spPr bwMode="auto">
              <a:xfrm>
                <a:off x="5468125" y="3396754"/>
                <a:ext cx="1431897" cy="390312"/>
              </a:xfrm>
              <a:prstGeom prst="roundRect">
                <a:avLst>
                  <a:gd name="adj" fmla="val 16667"/>
                </a:avLst>
              </a:prstGeom>
              <a:gradFill rotWithShape="1">
                <a:gsLst>
                  <a:gs pos="0">
                    <a:srgbClr val="E7F6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a:solidFill>
                      <a:prstClr val="black"/>
                    </a:solidFill>
                    <a:latin typeface="Arial" panose="020B0604020202020204" pitchFamily="34" charset="0"/>
                    <a:ea typeface="+mn-ea"/>
                    <a:cs typeface="Arial" panose="020B0604020202020204" pitchFamily="34" charset="0"/>
                  </a:rPr>
                  <a:t>UAS NextGen Demos</a:t>
                </a:r>
              </a:p>
              <a:p>
                <a:pPr marL="401638" indent="-401638" algn="ctr" fontAlgn="auto">
                  <a:spcBef>
                    <a:spcPts val="0"/>
                  </a:spcBef>
                  <a:spcAft>
                    <a:spcPts val="0"/>
                  </a:spcAft>
                  <a:defRPr/>
                </a:pPr>
                <a:r>
                  <a:rPr lang="es-ES_tradnl" sz="1000" dirty="0">
                    <a:latin typeface="Arial" panose="020B0604020202020204" pitchFamily="34" charset="0"/>
                    <a:cs typeface="Arial" panose="020B0604020202020204" pitchFamily="34" charset="0"/>
                  </a:rPr>
                  <a:t>Demos 1-6</a:t>
                </a:r>
                <a:endParaRPr lang="en-US" sz="1000" dirty="0">
                  <a:solidFill>
                    <a:prstClr val="black"/>
                  </a:solidFill>
                  <a:latin typeface="Arial" panose="020B0604020202020204" pitchFamily="34" charset="0"/>
                  <a:ea typeface="+mn-ea"/>
                  <a:cs typeface="Arial" panose="020B0604020202020204" pitchFamily="34" charset="0"/>
                </a:endParaRPr>
              </a:p>
            </p:txBody>
          </p:sp>
          <p:sp>
            <p:nvSpPr>
              <p:cNvPr id="15399" name="AutoShape 28"/>
              <p:cNvSpPr>
                <a:spLocks noChangeArrowheads="1"/>
              </p:cNvSpPr>
              <p:nvPr/>
            </p:nvSpPr>
            <p:spPr bwMode="auto">
              <a:xfrm>
                <a:off x="5493524" y="3896167"/>
                <a:ext cx="1431897" cy="321161"/>
              </a:xfrm>
              <a:prstGeom prst="roundRect">
                <a:avLst>
                  <a:gd name="adj" fmla="val 16667"/>
                </a:avLst>
              </a:prstGeom>
              <a:solidFill>
                <a:schemeClr val="accent1">
                  <a:lumMod val="20000"/>
                  <a:lumOff val="80000"/>
                </a:schemeClr>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endParaRPr lang="en-US" sz="1000" dirty="0" smtClean="0">
                  <a:solidFill>
                    <a:prstClr val="black"/>
                  </a:solidFill>
                  <a:latin typeface="Arial Black"/>
                  <a:ea typeface="+mn-ea"/>
                  <a:cs typeface="Arial" panose="020B0604020202020204" pitchFamily="34" charset="0"/>
                </a:endParaRPr>
              </a:p>
              <a:p>
                <a:pPr marL="401638" indent="-401638"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FAA/NASA </a:t>
                </a:r>
              </a:p>
              <a:p>
                <a:pPr marL="401638" indent="-401638"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ACAS-X Demo</a:t>
                </a:r>
                <a:endParaRPr lang="en-US" sz="1000" i="1" dirty="0">
                  <a:solidFill>
                    <a:prstClr val="black"/>
                  </a:solidFill>
                  <a:latin typeface="Arial" panose="020B0604020202020204" pitchFamily="34" charset="0"/>
                  <a:cs typeface="Arial" panose="020B0604020202020204" pitchFamily="34" charset="0"/>
                </a:endParaRPr>
              </a:p>
              <a:p>
                <a:pPr marL="401638" indent="-401638" algn="ctr" fontAlgn="auto">
                  <a:spcBef>
                    <a:spcPts val="0"/>
                  </a:spcBef>
                  <a:spcAft>
                    <a:spcPts val="0"/>
                  </a:spcAft>
                  <a:defRPr/>
                </a:pPr>
                <a:endParaRPr lang="en-US" sz="1000" dirty="0">
                  <a:solidFill>
                    <a:prstClr val="black"/>
                  </a:solidFill>
                  <a:latin typeface="Arial Black"/>
                  <a:ea typeface="+mn-ea"/>
                  <a:cs typeface="Arial Black"/>
                </a:endParaRPr>
              </a:p>
            </p:txBody>
          </p:sp>
        </p:grpSp>
        <p:sp>
          <p:nvSpPr>
            <p:cNvPr id="15394" name="AutoShape 18"/>
            <p:cNvSpPr>
              <a:spLocks noChangeArrowheads="1"/>
            </p:cNvSpPr>
            <p:nvPr/>
          </p:nvSpPr>
          <p:spPr bwMode="auto">
            <a:xfrm>
              <a:off x="1955253" y="2386376"/>
              <a:ext cx="1833562" cy="743776"/>
            </a:xfrm>
            <a:prstGeom prst="roundRect">
              <a:avLst>
                <a:gd name="adj" fmla="val 16667"/>
              </a:avLst>
            </a:prstGeom>
            <a:gradFill rotWithShape="1">
              <a:gsLst>
                <a:gs pos="0">
                  <a:srgbClr val="E7F6FF"/>
                </a:gs>
                <a:gs pos="100000">
                  <a:srgbClr val="CCECFF"/>
                </a:gs>
              </a:gsLst>
              <a:lin ang="5400000" scaled="1"/>
            </a:gradFill>
            <a:ln w="9525">
              <a:solidFill>
                <a:schemeClr val="tx2">
                  <a:lumMod val="60000"/>
                  <a:lumOff val="40000"/>
                </a:schemeClr>
              </a:solidFill>
              <a:round/>
              <a:headEnd/>
              <a:tailEnd/>
            </a:ln>
            <a:effectLst>
              <a:outerShdw blurRad="50800" dist="38100" dir="2700000" algn="tl" rotWithShape="0">
                <a:prstClr val="black">
                  <a:alpha val="40000"/>
                </a:prstClr>
              </a:outerShdw>
            </a:effectLst>
            <a:scene3d>
              <a:camera prst="legacyObliqueTopRight"/>
              <a:lightRig rig="threePt" dir="b"/>
            </a:scene3d>
            <a:sp3d prstMaterial="matte">
              <a:bevelT prst="relaxedInset"/>
              <a:extrusionClr>
                <a:schemeClr val="bg1"/>
              </a:extrusionClr>
            </a:sp3d>
            <a:extLst/>
          </p:spPr>
          <p:txBody>
            <a:bodyPr wrap="none" anchor="ctr">
              <a:flatTx/>
            </a:bodyPr>
            <a:lstStyle/>
            <a:p>
              <a:pPr marL="401638" indent="-401638" algn="ctr" fontAlgn="auto">
                <a:spcBef>
                  <a:spcPts val="0"/>
                </a:spcBef>
                <a:spcAft>
                  <a:spcPts val="0"/>
                </a:spcAft>
                <a:defRPr/>
              </a:pPr>
              <a:endParaRPr lang="en-US" sz="1000" dirty="0">
                <a:solidFill>
                  <a:prstClr val="black"/>
                </a:solidFill>
                <a:latin typeface="Arial Black" pitchFamily="34" charset="0"/>
                <a:ea typeface="+mn-ea"/>
                <a:cs typeface="Arial" charset="0"/>
              </a:endParaRPr>
            </a:p>
            <a:p>
              <a:pPr marL="401638" indent="-401638" algn="ctr" fontAlgn="auto">
                <a:spcBef>
                  <a:spcPts val="0"/>
                </a:spcBef>
                <a:spcAft>
                  <a:spcPts val="0"/>
                </a:spcAft>
                <a:defRPr/>
              </a:pPr>
              <a:r>
                <a:rPr lang="en-US" sz="1000" dirty="0">
                  <a:solidFill>
                    <a:prstClr val="black"/>
                  </a:solidFill>
                  <a:latin typeface="Arial Black" pitchFamily="34" charset="0"/>
                  <a:ea typeface="+mn-ea"/>
                  <a:cs typeface="Arial" charset="0"/>
                </a:rPr>
                <a:t>UAS AVS</a:t>
              </a:r>
            </a:p>
            <a:p>
              <a:pPr marL="401638" indent="-401638" algn="ctr" fontAlgn="auto">
                <a:spcBef>
                  <a:spcPts val="0"/>
                </a:spcBef>
                <a:spcAft>
                  <a:spcPts val="0"/>
                </a:spcAft>
                <a:defRPr/>
              </a:pPr>
              <a:r>
                <a:rPr lang="en-US" sz="900" dirty="0">
                  <a:solidFill>
                    <a:prstClr val="black"/>
                  </a:solidFill>
                  <a:latin typeface="Arial Black" panose="020B0A04020102020204" pitchFamily="34" charset="0"/>
                  <a:ea typeface="+mn-ea"/>
                  <a:cs typeface="Arial" charset="0"/>
                </a:rPr>
                <a:t>Technical Community </a:t>
              </a:r>
            </a:p>
            <a:p>
              <a:pPr marL="401638" indent="-401638" algn="ctr" fontAlgn="auto">
                <a:spcBef>
                  <a:spcPts val="0"/>
                </a:spcBef>
                <a:spcAft>
                  <a:spcPts val="0"/>
                </a:spcAft>
                <a:defRPr/>
              </a:pPr>
              <a:r>
                <a:rPr lang="en-US" sz="900" dirty="0">
                  <a:solidFill>
                    <a:prstClr val="black"/>
                  </a:solidFill>
                  <a:latin typeface="Arial Black" panose="020B0A04020102020204" pitchFamily="34" charset="0"/>
                  <a:ea typeface="+mn-ea"/>
                  <a:cs typeface="Arial" charset="0"/>
                </a:rPr>
                <a:t>Representatives Group</a:t>
              </a:r>
            </a:p>
            <a:p>
              <a:pPr marL="401638" indent="-401638" algn="ctr" fontAlgn="auto">
                <a:spcBef>
                  <a:spcPts val="0"/>
                </a:spcBef>
                <a:spcAft>
                  <a:spcPts val="0"/>
                </a:spcAft>
                <a:defRPr/>
              </a:pPr>
              <a:r>
                <a:rPr lang="en-US" sz="1000" dirty="0">
                  <a:solidFill>
                    <a:prstClr val="black"/>
                  </a:solidFill>
                  <a:latin typeface="Arial Black" pitchFamily="34" charset="0"/>
                  <a:ea typeface="+mn-ea"/>
                  <a:cs typeface="Arial" charset="0"/>
                </a:rPr>
                <a:t>(TCRG</a:t>
              </a:r>
              <a:r>
                <a:rPr lang="en-US" sz="1000" dirty="0" smtClean="0">
                  <a:solidFill>
                    <a:prstClr val="black"/>
                  </a:solidFill>
                  <a:latin typeface="Arial Black" pitchFamily="34" charset="0"/>
                  <a:ea typeface="+mn-ea"/>
                  <a:cs typeface="Arial" charset="0"/>
                </a:rPr>
                <a:t>) Core R&amp;D </a:t>
              </a:r>
              <a:endParaRPr lang="en-US" sz="1000" dirty="0">
                <a:solidFill>
                  <a:prstClr val="black"/>
                </a:solidFill>
                <a:latin typeface="Arial Black" pitchFamily="34" charset="0"/>
                <a:ea typeface="+mn-ea"/>
                <a:cs typeface="Arial" charset="0"/>
              </a:endParaRPr>
            </a:p>
            <a:p>
              <a:pPr marL="401638" indent="-401638" algn="ctr" fontAlgn="auto">
                <a:spcBef>
                  <a:spcPts val="0"/>
                </a:spcBef>
                <a:spcAft>
                  <a:spcPts val="0"/>
                </a:spcAft>
                <a:defRPr/>
              </a:pPr>
              <a:endParaRPr lang="en-US" sz="1000" dirty="0">
                <a:solidFill>
                  <a:prstClr val="black"/>
                </a:solidFill>
                <a:latin typeface="Arial Black" pitchFamily="34" charset="0"/>
                <a:ea typeface="+mn-ea"/>
                <a:cs typeface="Arial" charset="0"/>
              </a:endParaRPr>
            </a:p>
          </p:txBody>
        </p:sp>
        <p:sp>
          <p:nvSpPr>
            <p:cNvPr id="15382" name="AutoShape 18"/>
            <p:cNvSpPr>
              <a:spLocks noChangeArrowheads="1"/>
            </p:cNvSpPr>
            <p:nvPr/>
          </p:nvSpPr>
          <p:spPr bwMode="auto">
            <a:xfrm>
              <a:off x="3930745" y="2392556"/>
              <a:ext cx="1381194" cy="752475"/>
            </a:xfrm>
            <a:prstGeom prst="roundRect">
              <a:avLst>
                <a:gd name="adj" fmla="val 16667"/>
              </a:avLst>
            </a:prstGeom>
            <a:gradFill rotWithShape="1">
              <a:gsLst>
                <a:gs pos="0">
                  <a:srgbClr val="E7F6FF"/>
                </a:gs>
                <a:gs pos="100000">
                  <a:srgbClr val="CCECFF"/>
                </a:gs>
              </a:gsLst>
              <a:lin ang="5400000" scaled="1"/>
            </a:gradFill>
            <a:ln w="9525">
              <a:solidFill>
                <a:schemeClr val="tx2">
                  <a:lumMod val="60000"/>
                  <a:lumOff val="40000"/>
                </a:schemeClr>
              </a:solidFill>
              <a:round/>
              <a:headEnd/>
              <a:tailEnd/>
            </a:ln>
            <a:effectLst>
              <a:outerShdw blurRad="50800" dist="38100" dir="2700000" algn="tl" rotWithShape="0">
                <a:prstClr val="black">
                  <a:alpha val="40000"/>
                </a:prstClr>
              </a:outerShdw>
            </a:effectLst>
            <a:scene3d>
              <a:camera prst="legacyObliqueTopRight"/>
              <a:lightRig rig="threePt" dir="b"/>
            </a:scene3d>
            <a:sp3d prstMaterial="matte">
              <a:bevelT prst="relaxedInset"/>
              <a:extrusionClr>
                <a:schemeClr val="bg1"/>
              </a:extrusionClr>
            </a:sp3d>
            <a:extLst/>
          </p:spPr>
          <p:txBody>
            <a:bodyPr wrap="none" anchor="ctr">
              <a:flatTx/>
            </a:bodyPr>
            <a:lstStyle/>
            <a:p>
              <a:pPr marL="401638" indent="-401638" algn="ctr" fontAlgn="auto">
                <a:spcBef>
                  <a:spcPts val="0"/>
                </a:spcBef>
                <a:spcAft>
                  <a:spcPts val="0"/>
                </a:spcAft>
                <a:defRPr/>
              </a:pPr>
              <a:endParaRPr lang="en-US" sz="1000" dirty="0">
                <a:solidFill>
                  <a:prstClr val="black"/>
                </a:solidFill>
                <a:latin typeface="Arial Black" pitchFamily="34" charset="0"/>
                <a:ea typeface="+mn-ea"/>
                <a:cs typeface="Arial" charset="0"/>
              </a:endParaRPr>
            </a:p>
            <a:p>
              <a:pPr marL="401638" indent="-401638" algn="ctr" fontAlgn="auto">
                <a:spcBef>
                  <a:spcPts val="0"/>
                </a:spcBef>
                <a:spcAft>
                  <a:spcPts val="0"/>
                </a:spcAft>
                <a:defRPr/>
              </a:pPr>
              <a:endParaRPr lang="en-US" sz="1000" dirty="0">
                <a:solidFill>
                  <a:prstClr val="black"/>
                </a:solidFill>
                <a:latin typeface="Arial Black" pitchFamily="34" charset="0"/>
                <a:ea typeface="+mn-ea"/>
                <a:cs typeface="Arial" charset="0"/>
              </a:endParaRPr>
            </a:p>
            <a:p>
              <a:pPr marL="401638" indent="-401638" algn="ctr" fontAlgn="auto">
                <a:spcBef>
                  <a:spcPts val="0"/>
                </a:spcBef>
                <a:spcAft>
                  <a:spcPts val="0"/>
                </a:spcAft>
                <a:defRPr/>
              </a:pPr>
              <a:r>
                <a:rPr lang="en-US" sz="1000" dirty="0">
                  <a:solidFill>
                    <a:prstClr val="black"/>
                  </a:solidFill>
                  <a:latin typeface="Arial Black" pitchFamily="34" charset="0"/>
                  <a:ea typeface="+mn-ea"/>
                  <a:cs typeface="Arial" charset="0"/>
                </a:rPr>
                <a:t>UAS </a:t>
              </a:r>
            </a:p>
            <a:p>
              <a:pPr marL="401638" indent="-401638" algn="ctr" fontAlgn="auto">
                <a:spcBef>
                  <a:spcPts val="0"/>
                </a:spcBef>
                <a:spcAft>
                  <a:spcPts val="0"/>
                </a:spcAft>
                <a:defRPr/>
              </a:pPr>
              <a:r>
                <a:rPr lang="en-US" sz="1000" dirty="0" smtClean="0">
                  <a:solidFill>
                    <a:prstClr val="black"/>
                  </a:solidFill>
                  <a:latin typeface="Arial Black" pitchFamily="34" charset="0"/>
                  <a:ea typeface="+mn-ea"/>
                  <a:cs typeface="Arial" charset="0"/>
                </a:rPr>
                <a:t>Concept, Plans</a:t>
              </a:r>
            </a:p>
            <a:p>
              <a:pPr marL="401638" indent="-401638" algn="ctr" fontAlgn="auto">
                <a:spcBef>
                  <a:spcPts val="0"/>
                </a:spcBef>
                <a:spcAft>
                  <a:spcPts val="0"/>
                </a:spcAft>
                <a:defRPr/>
              </a:pPr>
              <a:r>
                <a:rPr lang="en-US" sz="1000" dirty="0" smtClean="0">
                  <a:solidFill>
                    <a:prstClr val="black"/>
                  </a:solidFill>
                  <a:latin typeface="Arial Black" pitchFamily="34" charset="0"/>
                  <a:ea typeface="+mn-ea"/>
                  <a:cs typeface="Arial" charset="0"/>
                </a:rPr>
                <a:t>Mapping</a:t>
              </a:r>
              <a:endParaRPr lang="en-US" sz="1000" dirty="0">
                <a:solidFill>
                  <a:prstClr val="black"/>
                </a:solidFill>
                <a:latin typeface="Arial Black" pitchFamily="34" charset="0"/>
                <a:ea typeface="+mn-ea"/>
                <a:cs typeface="Arial" charset="0"/>
              </a:endParaRPr>
            </a:p>
            <a:p>
              <a:pPr marL="401638" indent="-401638" algn="ctr" fontAlgn="auto">
                <a:spcBef>
                  <a:spcPts val="0"/>
                </a:spcBef>
                <a:spcAft>
                  <a:spcPts val="0"/>
                </a:spcAft>
                <a:defRPr/>
              </a:pPr>
              <a:endParaRPr lang="en-US" sz="1000" b="1" dirty="0">
                <a:solidFill>
                  <a:prstClr val="black"/>
                </a:solidFill>
                <a:latin typeface="Arial Black" pitchFamily="34" charset="0"/>
                <a:ea typeface="+mn-ea"/>
                <a:cs typeface="Arial" charset="0"/>
              </a:endParaRPr>
            </a:p>
            <a:p>
              <a:pPr marL="401638" indent="-401638" algn="ctr" fontAlgn="auto">
                <a:spcBef>
                  <a:spcPts val="0"/>
                </a:spcBef>
                <a:spcAft>
                  <a:spcPts val="0"/>
                </a:spcAft>
                <a:defRPr/>
              </a:pPr>
              <a:endParaRPr lang="en-US" sz="1000" b="1" dirty="0">
                <a:solidFill>
                  <a:prstClr val="black"/>
                </a:solidFill>
                <a:latin typeface="Arial Black" pitchFamily="34" charset="0"/>
                <a:ea typeface="+mn-ea"/>
                <a:cs typeface="Arial" charset="0"/>
              </a:endParaRPr>
            </a:p>
          </p:txBody>
        </p:sp>
        <p:sp>
          <p:nvSpPr>
            <p:cNvPr id="37" name="AutoShape 18"/>
            <p:cNvSpPr>
              <a:spLocks noChangeArrowheads="1"/>
            </p:cNvSpPr>
            <p:nvPr/>
          </p:nvSpPr>
          <p:spPr bwMode="auto">
            <a:xfrm>
              <a:off x="7129463" y="2392556"/>
              <a:ext cx="1606550" cy="752475"/>
            </a:xfrm>
            <a:prstGeom prst="roundRect">
              <a:avLst>
                <a:gd name="adj" fmla="val 16667"/>
              </a:avLst>
            </a:prstGeom>
            <a:solidFill>
              <a:schemeClr val="accent2">
                <a:lumMod val="40000"/>
                <a:lumOff val="60000"/>
              </a:schemeClr>
            </a:solidFill>
            <a:ln w="9525">
              <a:solidFill>
                <a:schemeClr val="tx2">
                  <a:lumMod val="60000"/>
                  <a:lumOff val="40000"/>
                </a:schemeClr>
              </a:solidFill>
              <a:round/>
              <a:headEnd/>
              <a:tailEnd/>
            </a:ln>
            <a:effectLst>
              <a:outerShdw blurRad="50800" dist="38100" dir="2700000" algn="tl" rotWithShape="0">
                <a:prstClr val="black">
                  <a:alpha val="40000"/>
                </a:prstClr>
              </a:outerShdw>
            </a:effectLst>
            <a:scene3d>
              <a:camera prst="legacyObliqueTopRight"/>
              <a:lightRig rig="threePt" dir="b"/>
            </a:scene3d>
            <a:sp3d prstMaterial="matte">
              <a:bevelT prst="relaxedInset"/>
              <a:extrusionClr>
                <a:schemeClr val="bg1"/>
              </a:extrusionClr>
            </a:sp3d>
          </p:spPr>
          <p:txBody>
            <a:bodyPr wrap="none" anchor="ctr">
              <a:flatTx/>
            </a:bodyPr>
            <a:lstStyle/>
            <a:p>
              <a:pPr algn="ctr" fontAlgn="auto">
                <a:spcBef>
                  <a:spcPts val="0"/>
                </a:spcBef>
                <a:spcAft>
                  <a:spcPts val="0"/>
                </a:spcAft>
                <a:defRPr/>
              </a:pPr>
              <a:endParaRPr lang="en-US" sz="1000" b="1" dirty="0">
                <a:solidFill>
                  <a:prstClr val="black"/>
                </a:solidFill>
                <a:latin typeface="Arial Black" pitchFamily="34" charset="0"/>
              </a:endParaRPr>
            </a:p>
            <a:p>
              <a:pPr algn="ctr" fontAlgn="auto">
                <a:spcBef>
                  <a:spcPts val="0"/>
                </a:spcBef>
                <a:spcAft>
                  <a:spcPts val="0"/>
                </a:spcAft>
                <a:defRPr/>
              </a:pPr>
              <a:endParaRPr lang="en-US" sz="1000" b="1" dirty="0">
                <a:solidFill>
                  <a:prstClr val="black"/>
                </a:solidFill>
                <a:latin typeface="Arial Black" pitchFamily="34" charset="0"/>
              </a:endParaRPr>
            </a:p>
            <a:p>
              <a:pPr algn="ctr" fontAlgn="auto">
                <a:spcBef>
                  <a:spcPts val="0"/>
                </a:spcBef>
                <a:spcAft>
                  <a:spcPts val="0"/>
                </a:spcAft>
                <a:defRPr/>
              </a:pPr>
              <a:r>
                <a:rPr lang="en-US" sz="1000" b="1" dirty="0">
                  <a:solidFill>
                    <a:prstClr val="black"/>
                  </a:solidFill>
                  <a:latin typeface="Arial Black" pitchFamily="34" charset="0"/>
                </a:rPr>
                <a:t>UAS </a:t>
              </a:r>
            </a:p>
            <a:p>
              <a:pPr algn="ctr" fontAlgn="auto">
                <a:spcBef>
                  <a:spcPts val="0"/>
                </a:spcBef>
                <a:spcAft>
                  <a:spcPts val="0"/>
                </a:spcAft>
                <a:defRPr/>
              </a:pPr>
              <a:r>
                <a:rPr lang="en-US" sz="1000" b="1" dirty="0">
                  <a:solidFill>
                    <a:prstClr val="black"/>
                  </a:solidFill>
                  <a:latin typeface="Arial Black" pitchFamily="34" charset="0"/>
                </a:rPr>
                <a:t>Center of </a:t>
              </a:r>
              <a:r>
                <a:rPr lang="en-US" sz="1000" b="1" dirty="0" smtClean="0">
                  <a:solidFill>
                    <a:prstClr val="black"/>
                  </a:solidFill>
                  <a:latin typeface="Arial Black" pitchFamily="34" charset="0"/>
                </a:rPr>
                <a:t>Excellence</a:t>
              </a:r>
            </a:p>
            <a:p>
              <a:pPr algn="ctr" fontAlgn="auto">
                <a:spcBef>
                  <a:spcPts val="0"/>
                </a:spcBef>
                <a:spcAft>
                  <a:spcPts val="0"/>
                </a:spcAft>
                <a:defRPr/>
              </a:pPr>
              <a:r>
                <a:rPr lang="en-US" sz="1000" b="1" i="1" dirty="0" smtClean="0">
                  <a:solidFill>
                    <a:prstClr val="black"/>
                  </a:solidFill>
                  <a:latin typeface="Arial Black" pitchFamily="34" charset="0"/>
                </a:rPr>
                <a:t>Academia</a:t>
              </a:r>
              <a:endParaRPr lang="en-US" sz="1000" i="1" dirty="0">
                <a:solidFill>
                  <a:prstClr val="black"/>
                </a:solidFill>
                <a:latin typeface="Arial Narrow" pitchFamily="34" charset="0"/>
              </a:endParaRPr>
            </a:p>
            <a:p>
              <a:pPr algn="ctr" fontAlgn="auto">
                <a:spcBef>
                  <a:spcPts val="0"/>
                </a:spcBef>
                <a:spcAft>
                  <a:spcPts val="0"/>
                </a:spcAft>
                <a:defRPr/>
              </a:pPr>
              <a:endParaRPr lang="en-US" sz="1000" b="1" dirty="0">
                <a:solidFill>
                  <a:prstClr val="black"/>
                </a:solidFill>
                <a:latin typeface="Arial Black" pitchFamily="34" charset="0"/>
              </a:endParaRPr>
            </a:p>
            <a:p>
              <a:pPr algn="ctr" fontAlgn="auto">
                <a:spcBef>
                  <a:spcPts val="0"/>
                </a:spcBef>
                <a:spcAft>
                  <a:spcPts val="0"/>
                </a:spcAft>
                <a:defRPr/>
              </a:pPr>
              <a:endParaRPr lang="en-US" sz="1000" b="1" dirty="0">
                <a:solidFill>
                  <a:prstClr val="black"/>
                </a:solidFill>
                <a:latin typeface="Arial Black" pitchFamily="34" charset="0"/>
              </a:endParaRPr>
            </a:p>
          </p:txBody>
        </p:sp>
        <p:grpSp>
          <p:nvGrpSpPr>
            <p:cNvPr id="15387" name="Group 6"/>
            <p:cNvGrpSpPr>
              <a:grpSpLocks/>
            </p:cNvGrpSpPr>
            <p:nvPr/>
          </p:nvGrpSpPr>
          <p:grpSpPr bwMode="auto">
            <a:xfrm>
              <a:off x="1955934" y="3203913"/>
              <a:ext cx="1824002" cy="3114813"/>
              <a:chOff x="1955934" y="3354745"/>
              <a:chExt cx="1824002" cy="3114813"/>
            </a:xfrm>
          </p:grpSpPr>
          <p:sp>
            <p:nvSpPr>
              <p:cNvPr id="15396" name="AutoShape 60"/>
              <p:cNvSpPr>
                <a:spLocks noChangeArrowheads="1"/>
              </p:cNvSpPr>
              <p:nvPr/>
            </p:nvSpPr>
            <p:spPr bwMode="auto">
              <a:xfrm>
                <a:off x="1955934" y="3354745"/>
                <a:ext cx="1812889" cy="497878"/>
              </a:xfrm>
              <a:prstGeom prst="roundRect">
                <a:avLst>
                  <a:gd name="adj" fmla="val 16667"/>
                </a:avLst>
              </a:prstGeom>
              <a:gradFill rotWithShape="1">
                <a:gsLst>
                  <a:gs pos="0">
                    <a:srgbClr val="E7F6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900" b="1" dirty="0">
                    <a:solidFill>
                      <a:prstClr val="black"/>
                    </a:solidFill>
                    <a:latin typeface="Arial Black" pitchFamily="34" charset="0"/>
                    <a:ea typeface="ＭＳ Ｐゴシック" charset="0"/>
                    <a:cs typeface="Arial" charset="0"/>
                  </a:rPr>
                  <a:t>Detect &amp; Avoid </a:t>
                </a:r>
                <a:r>
                  <a:rPr lang="en-US" sz="900" b="1" dirty="0">
                    <a:solidFill>
                      <a:prstClr val="black"/>
                    </a:solidFill>
                    <a:latin typeface="Arial Black" pitchFamily="34" charset="0"/>
                    <a:ea typeface="+mn-ea"/>
                    <a:cs typeface="Arial" charset="0"/>
                  </a:rPr>
                  <a:t>(DAA)</a:t>
                </a:r>
              </a:p>
              <a:p>
                <a:pPr marL="401638" indent="-401638" algn="ctr" fontAlgn="auto">
                  <a:spcBef>
                    <a:spcPts val="0"/>
                  </a:spcBef>
                  <a:spcAft>
                    <a:spcPts val="0"/>
                  </a:spcAft>
                  <a:defRPr/>
                </a:pPr>
                <a:r>
                  <a:rPr lang="en-US" sz="800" dirty="0">
                    <a:solidFill>
                      <a:prstClr val="black"/>
                    </a:solidFill>
                    <a:latin typeface="+mn-lt"/>
                    <a:ea typeface="+mn-ea"/>
                    <a:cs typeface="Arial" charset="0"/>
                  </a:rPr>
                  <a:t>Multiple SAA Interoperability</a:t>
                </a:r>
              </a:p>
              <a:p>
                <a:pPr marL="401638" indent="-401638" algn="ctr" fontAlgn="auto">
                  <a:spcBef>
                    <a:spcPts val="0"/>
                  </a:spcBef>
                  <a:spcAft>
                    <a:spcPts val="0"/>
                  </a:spcAft>
                  <a:defRPr/>
                </a:pPr>
                <a:r>
                  <a:rPr lang="en-US" sz="800" dirty="0">
                    <a:solidFill>
                      <a:prstClr val="black"/>
                    </a:solidFill>
                    <a:latin typeface="+mn-lt"/>
                    <a:ea typeface="+mn-ea"/>
                    <a:cs typeface="Arial" charset="0"/>
                  </a:rPr>
                  <a:t>Data Fusion Strategy</a:t>
                </a:r>
              </a:p>
            </p:txBody>
          </p:sp>
          <p:sp>
            <p:nvSpPr>
              <p:cNvPr id="15384" name="AutoShape 60"/>
              <p:cNvSpPr>
                <a:spLocks noChangeArrowheads="1"/>
              </p:cNvSpPr>
              <p:nvPr/>
            </p:nvSpPr>
            <p:spPr bwMode="auto">
              <a:xfrm>
                <a:off x="1955934" y="3932529"/>
                <a:ext cx="1824002" cy="571638"/>
              </a:xfrm>
              <a:prstGeom prst="roundRect">
                <a:avLst>
                  <a:gd name="adj" fmla="val 16667"/>
                </a:avLst>
              </a:prstGeom>
              <a:gradFill rotWithShape="1">
                <a:gsLst>
                  <a:gs pos="0">
                    <a:srgbClr val="E7F6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900" dirty="0">
                    <a:solidFill>
                      <a:prstClr val="black"/>
                    </a:solidFill>
                    <a:latin typeface="Arial Black" pitchFamily="34" charset="0"/>
                    <a:ea typeface="+mn-ea"/>
                    <a:cs typeface="Arial" charset="0"/>
                  </a:rPr>
                  <a:t>Control &amp; Communication</a:t>
                </a:r>
              </a:p>
              <a:p>
                <a:pPr marL="401638" indent="-401638" algn="ctr" fontAlgn="auto">
                  <a:spcBef>
                    <a:spcPts val="0"/>
                  </a:spcBef>
                  <a:spcAft>
                    <a:spcPts val="0"/>
                  </a:spcAft>
                  <a:defRPr/>
                </a:pPr>
                <a:r>
                  <a:rPr lang="en-US" sz="800" dirty="0">
                    <a:solidFill>
                      <a:prstClr val="black"/>
                    </a:solidFill>
                    <a:latin typeface="+mn-lt"/>
                    <a:ea typeface="+mn-ea"/>
                    <a:cs typeface="Arial" charset="0"/>
                  </a:rPr>
                  <a:t>Control Performance</a:t>
                </a:r>
              </a:p>
              <a:p>
                <a:pPr marL="401638" indent="-401638" algn="ctr" fontAlgn="auto">
                  <a:spcBef>
                    <a:spcPts val="0"/>
                  </a:spcBef>
                  <a:spcAft>
                    <a:spcPts val="0"/>
                  </a:spcAft>
                  <a:defRPr/>
                </a:pPr>
                <a:r>
                  <a:rPr lang="en-US" sz="800" dirty="0">
                    <a:solidFill>
                      <a:prstClr val="black"/>
                    </a:solidFill>
                    <a:latin typeface="+mn-lt"/>
                    <a:ea typeface="+mn-ea"/>
                    <a:cs typeface="Arial" charset="0"/>
                  </a:rPr>
                  <a:t>Communication </a:t>
                </a:r>
                <a:r>
                  <a:rPr lang="en-US" sz="800" dirty="0" smtClean="0">
                    <a:solidFill>
                      <a:prstClr val="black"/>
                    </a:solidFill>
                    <a:latin typeface="+mn-lt"/>
                    <a:ea typeface="+mn-ea"/>
                    <a:cs typeface="Arial" charset="0"/>
                  </a:rPr>
                  <a:t>Security, Cyber Security</a:t>
                </a:r>
                <a:endParaRPr lang="en-US" sz="800" dirty="0">
                  <a:solidFill>
                    <a:prstClr val="black"/>
                  </a:solidFill>
                  <a:latin typeface="+mn-lt"/>
                  <a:ea typeface="+mn-ea"/>
                  <a:cs typeface="Arial" charset="0"/>
                </a:endParaRPr>
              </a:p>
            </p:txBody>
          </p:sp>
          <p:sp>
            <p:nvSpPr>
              <p:cNvPr id="15385" name="AutoShape 60"/>
              <p:cNvSpPr>
                <a:spLocks noChangeArrowheads="1"/>
              </p:cNvSpPr>
              <p:nvPr/>
            </p:nvSpPr>
            <p:spPr bwMode="auto">
              <a:xfrm>
                <a:off x="1955934" y="5358549"/>
                <a:ext cx="1812889" cy="530148"/>
              </a:xfrm>
              <a:prstGeom prst="roundRect">
                <a:avLst>
                  <a:gd name="adj" fmla="val 16667"/>
                </a:avLst>
              </a:prstGeom>
              <a:gradFill rotWithShape="1">
                <a:gsLst>
                  <a:gs pos="0">
                    <a:srgbClr val="E7F6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900" dirty="0">
                    <a:solidFill>
                      <a:prstClr val="black"/>
                    </a:solidFill>
                    <a:latin typeface="Arial Black" pitchFamily="34" charset="0"/>
                    <a:ea typeface="+mn-ea"/>
                    <a:cs typeface="Arial" charset="0"/>
                  </a:rPr>
                  <a:t>Maintenance &amp; Repair</a:t>
                </a:r>
              </a:p>
              <a:p>
                <a:pPr marL="401638" indent="-401638" algn="ctr" fontAlgn="auto">
                  <a:spcBef>
                    <a:spcPts val="0"/>
                  </a:spcBef>
                  <a:spcAft>
                    <a:spcPts val="0"/>
                  </a:spcAft>
                  <a:defRPr/>
                </a:pPr>
                <a:r>
                  <a:rPr lang="en-US" sz="800" dirty="0">
                    <a:solidFill>
                      <a:prstClr val="black"/>
                    </a:solidFill>
                    <a:latin typeface="+mn-lt"/>
                    <a:ea typeface="+mn-ea"/>
                    <a:cs typeface="Arial" charset="0"/>
                  </a:rPr>
                  <a:t>D</a:t>
                </a:r>
                <a:r>
                  <a:rPr lang="en-US" sz="800" dirty="0" smtClean="0">
                    <a:solidFill>
                      <a:prstClr val="black"/>
                    </a:solidFill>
                    <a:latin typeface="+mn-lt"/>
                    <a:ea typeface="+mn-ea"/>
                    <a:cs typeface="Arial" charset="0"/>
                  </a:rPr>
                  <a:t>ata </a:t>
                </a:r>
                <a:r>
                  <a:rPr lang="en-US" sz="800" dirty="0">
                    <a:solidFill>
                      <a:prstClr val="black"/>
                    </a:solidFill>
                    <a:latin typeface="+mn-lt"/>
                    <a:ea typeface="+mn-ea"/>
                    <a:cs typeface="Arial" charset="0"/>
                  </a:rPr>
                  <a:t>C</a:t>
                </a:r>
                <a:r>
                  <a:rPr lang="en-US" sz="800" dirty="0" smtClean="0">
                    <a:solidFill>
                      <a:prstClr val="black"/>
                    </a:solidFill>
                    <a:latin typeface="+mn-lt"/>
                    <a:ea typeface="+mn-ea"/>
                    <a:cs typeface="Arial" charset="0"/>
                  </a:rPr>
                  <a:t>ollection </a:t>
                </a:r>
                <a:endParaRPr lang="en-US" sz="800" dirty="0">
                  <a:solidFill>
                    <a:prstClr val="black"/>
                  </a:solidFill>
                  <a:latin typeface="+mn-lt"/>
                  <a:ea typeface="+mn-ea"/>
                  <a:cs typeface="Arial" charset="0"/>
                </a:endParaRPr>
              </a:p>
              <a:p>
                <a:pPr marL="401638" indent="-401638" algn="ctr" fontAlgn="auto">
                  <a:spcBef>
                    <a:spcPts val="0"/>
                  </a:spcBef>
                  <a:spcAft>
                    <a:spcPts val="0"/>
                  </a:spcAft>
                  <a:defRPr/>
                </a:pPr>
                <a:r>
                  <a:rPr lang="en-US" sz="800" dirty="0" smtClean="0">
                    <a:solidFill>
                      <a:prstClr val="black"/>
                    </a:solidFill>
                    <a:latin typeface="+mn-lt"/>
                    <a:ea typeface="+mn-ea"/>
                    <a:cs typeface="Arial" charset="0"/>
                  </a:rPr>
                  <a:t>Elements </a:t>
                </a:r>
                <a:r>
                  <a:rPr lang="en-US" sz="800" dirty="0">
                    <a:solidFill>
                      <a:prstClr val="black"/>
                    </a:solidFill>
                    <a:latin typeface="+mn-lt"/>
                    <a:ea typeface="+mn-ea"/>
                    <a:cs typeface="Arial" charset="0"/>
                  </a:rPr>
                  <a:t>and </a:t>
                </a:r>
                <a:r>
                  <a:rPr lang="en-US" sz="800" dirty="0" smtClean="0">
                    <a:solidFill>
                      <a:prstClr val="black"/>
                    </a:solidFill>
                    <a:latin typeface="+mn-lt"/>
                    <a:ea typeface="+mn-ea"/>
                    <a:cs typeface="Arial" charset="0"/>
                  </a:rPr>
                  <a:t>Standards</a:t>
                </a:r>
                <a:endParaRPr lang="en-US" sz="800" dirty="0">
                  <a:solidFill>
                    <a:prstClr val="black"/>
                  </a:solidFill>
                  <a:latin typeface="+mn-lt"/>
                  <a:ea typeface="+mn-ea"/>
                  <a:cs typeface="Arial" charset="0"/>
                </a:endParaRPr>
              </a:p>
            </p:txBody>
          </p:sp>
          <p:sp>
            <p:nvSpPr>
              <p:cNvPr id="15388" name="AutoShape 60"/>
              <p:cNvSpPr>
                <a:spLocks noChangeArrowheads="1"/>
              </p:cNvSpPr>
              <p:nvPr/>
            </p:nvSpPr>
            <p:spPr bwMode="auto">
              <a:xfrm>
                <a:off x="1955934" y="5960923"/>
                <a:ext cx="1812889" cy="508635"/>
              </a:xfrm>
              <a:prstGeom prst="roundRect">
                <a:avLst>
                  <a:gd name="adj" fmla="val 16667"/>
                </a:avLst>
              </a:prstGeom>
              <a:gradFill rotWithShape="1">
                <a:gsLst>
                  <a:gs pos="0">
                    <a:srgbClr val="E7F6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bIns="0"/>
              <a:lstStyle/>
              <a:p>
                <a:pPr marL="401638" indent="-401638" algn="ctr" fontAlgn="auto">
                  <a:spcBef>
                    <a:spcPts val="0"/>
                  </a:spcBef>
                  <a:spcAft>
                    <a:spcPts val="0"/>
                  </a:spcAft>
                  <a:defRPr/>
                </a:pPr>
                <a:r>
                  <a:rPr lang="en-US" sz="900" dirty="0">
                    <a:solidFill>
                      <a:prstClr val="black"/>
                    </a:solidFill>
                    <a:latin typeface="Arial Black" pitchFamily="34" charset="0"/>
                    <a:ea typeface="+mn-ea"/>
                    <a:cs typeface="Arial" charset="0"/>
                  </a:rPr>
                  <a:t>Human Factors</a:t>
                </a:r>
              </a:p>
              <a:p>
                <a:pPr marL="401638" indent="-401638" algn="ctr" fontAlgn="auto">
                  <a:spcBef>
                    <a:spcPts val="0"/>
                  </a:spcBef>
                  <a:spcAft>
                    <a:spcPts val="0"/>
                  </a:spcAft>
                  <a:defRPr/>
                </a:pPr>
                <a:r>
                  <a:rPr lang="en-US" sz="800" dirty="0">
                    <a:solidFill>
                      <a:prstClr val="black"/>
                    </a:solidFill>
                    <a:latin typeface="+mn-lt"/>
                    <a:ea typeface="+mn-ea"/>
                    <a:cs typeface="Arial" charset="0"/>
                  </a:rPr>
                  <a:t>Analyses and Recommendations</a:t>
                </a:r>
              </a:p>
              <a:p>
                <a:pPr marL="401638" indent="-401638" algn="ctr" fontAlgn="auto">
                  <a:spcBef>
                    <a:spcPts val="0"/>
                  </a:spcBef>
                  <a:spcAft>
                    <a:spcPts val="0"/>
                  </a:spcAft>
                  <a:defRPr/>
                </a:pPr>
                <a:r>
                  <a:rPr lang="en-US" sz="800" dirty="0">
                    <a:solidFill>
                      <a:prstClr val="black"/>
                    </a:solidFill>
                    <a:latin typeface="+mn-lt"/>
                    <a:ea typeface="+mn-ea"/>
                    <a:cs typeface="Arial" charset="0"/>
                  </a:rPr>
                  <a:t> on UAS Control Stations</a:t>
                </a:r>
              </a:p>
              <a:p>
                <a:pPr marL="401638" indent="-401638" algn="ctr" fontAlgn="auto">
                  <a:spcBef>
                    <a:spcPts val="0"/>
                  </a:spcBef>
                  <a:spcAft>
                    <a:spcPts val="0"/>
                  </a:spcAft>
                  <a:defRPr/>
                </a:pPr>
                <a:endParaRPr lang="en-US" sz="1000" dirty="0">
                  <a:solidFill>
                    <a:prstClr val="black"/>
                  </a:solidFill>
                  <a:latin typeface="+mn-lt"/>
                  <a:ea typeface="+mn-ea"/>
                  <a:cs typeface="Arial" charset="0"/>
                </a:endParaRPr>
              </a:p>
            </p:txBody>
          </p:sp>
        </p:grpSp>
        <p:sp>
          <p:nvSpPr>
            <p:cNvPr id="49" name="Block Arc 62"/>
            <p:cNvSpPr>
              <a:spLocks/>
            </p:cNvSpPr>
            <p:nvPr/>
          </p:nvSpPr>
          <p:spPr bwMode="auto">
            <a:xfrm>
              <a:off x="1442097" y="1138642"/>
              <a:ext cx="6248400" cy="1622712"/>
            </a:xfrm>
            <a:custGeom>
              <a:avLst/>
              <a:gdLst>
                <a:gd name="T0" fmla="*/ 2147483647 w 4495800"/>
                <a:gd name="T1" fmla="*/ 208037788 h 2286000"/>
                <a:gd name="T2" fmla="*/ 2147483647 w 4495800"/>
                <a:gd name="T3" fmla="*/ 208037954 h 2286000"/>
                <a:gd name="T4" fmla="*/ 2147483647 w 4495800"/>
                <a:gd name="T5" fmla="*/ 208038076 h 2286000"/>
                <a:gd name="T6" fmla="*/ 5898240 60000 65536"/>
                <a:gd name="T7" fmla="*/ 5898240 60000 65536"/>
                <a:gd name="T8" fmla="*/ 5898240 60000 65536"/>
                <a:gd name="T9" fmla="*/ 0 w 4495800"/>
                <a:gd name="T10" fmla="*/ 0 h 2286000"/>
                <a:gd name="T11" fmla="*/ 4495800 w 4495800"/>
                <a:gd name="T12" fmla="*/ 1143000 h 2286000"/>
              </a:gdLst>
              <a:ahLst/>
              <a:cxnLst>
                <a:cxn ang="T6">
                  <a:pos x="T0" y="T1"/>
                </a:cxn>
                <a:cxn ang="T7">
                  <a:pos x="T2" y="T3"/>
                </a:cxn>
                <a:cxn ang="T8">
                  <a:pos x="T4" y="T5"/>
                </a:cxn>
              </a:cxnLst>
              <a:rect l="T9" t="T10" r="T11" b="T12"/>
              <a:pathLst>
                <a:path w="4495800" h="2286000">
                  <a:moveTo>
                    <a:pt x="0" y="1142997"/>
                  </a:moveTo>
                  <a:lnTo>
                    <a:pt x="0" y="1142997"/>
                  </a:lnTo>
                  <a:cubicBezTo>
                    <a:pt x="3" y="511736"/>
                    <a:pt x="1006421" y="-1"/>
                    <a:pt x="2247900" y="0"/>
                  </a:cubicBezTo>
                  <a:cubicBezTo>
                    <a:pt x="3489380" y="0"/>
                    <a:pt x="4495800" y="511738"/>
                    <a:pt x="4495800" y="1143000"/>
                  </a:cubicBezTo>
                  <a:cubicBezTo>
                    <a:pt x="4495800" y="1143001"/>
                    <a:pt x="4495799" y="1143003"/>
                    <a:pt x="4495799" y="1143004"/>
                  </a:cubicBezTo>
                  <a:lnTo>
                    <a:pt x="3924300" y="1143000"/>
                  </a:lnTo>
                  <a:cubicBezTo>
                    <a:pt x="3924300" y="827369"/>
                    <a:pt x="3173750" y="571500"/>
                    <a:pt x="2247900" y="571500"/>
                  </a:cubicBezTo>
                  <a:cubicBezTo>
                    <a:pt x="1322049" y="571500"/>
                    <a:pt x="571500" y="827369"/>
                    <a:pt x="571500" y="1143000"/>
                  </a:cubicBezTo>
                  <a:cubicBezTo>
                    <a:pt x="571499" y="1143000"/>
                    <a:pt x="571500" y="1143001"/>
                    <a:pt x="571500" y="1143002"/>
                  </a:cubicBezTo>
                  <a:lnTo>
                    <a:pt x="0" y="1142997"/>
                  </a:lnTo>
                  <a:close/>
                </a:path>
              </a:pathLst>
            </a:custGeom>
            <a:gradFill rotWithShape="1">
              <a:gsLst>
                <a:gs pos="0">
                  <a:srgbClr val="8080FF"/>
                </a:gs>
                <a:gs pos="50000">
                  <a:srgbClr val="B3B3FF"/>
                </a:gs>
                <a:gs pos="100000">
                  <a:srgbClr val="DADAFF"/>
                </a:gs>
              </a:gsLst>
              <a:lin ang="16200000" scaled="1"/>
            </a:gradFill>
            <a:ln w="9525">
              <a:solidFill>
                <a:schemeClr val="tx2"/>
              </a:solidFill>
              <a:round/>
              <a:headEnd/>
              <a:tailEnd/>
            </a:ln>
            <a:effectLst>
              <a:outerShdw blurRad="50800" dist="38100" dir="2700000" algn="tl" rotWithShape="0">
                <a:prstClr val="black">
                  <a:alpha val="40000"/>
                </a:prstClr>
              </a:outerShdw>
            </a:effectLst>
            <a:scene3d>
              <a:camera prst="orthographicFront"/>
              <a:lightRig rig="twoPt" dir="t"/>
            </a:scene3d>
            <a:sp3d prstMaterial="matte">
              <a:bevelT prst="relaxedInset"/>
            </a:sp3d>
          </p:spPr>
          <p:txBody>
            <a:bodyPr anchor="ctr">
              <a:flatTx/>
            </a:bodyPr>
            <a:lstStyle/>
            <a:p>
              <a:pPr fontAlgn="auto">
                <a:spcBef>
                  <a:spcPts val="0"/>
                </a:spcBef>
                <a:spcAft>
                  <a:spcPts val="0"/>
                </a:spcAft>
                <a:defRPr/>
              </a:pPr>
              <a:endParaRPr lang="en-US" dirty="0">
                <a:solidFill>
                  <a:prstClr val="black"/>
                </a:solidFill>
                <a:latin typeface="+mn-lt"/>
                <a:ea typeface="+mn-ea"/>
              </a:endParaRPr>
            </a:p>
          </p:txBody>
        </p:sp>
        <p:sp>
          <p:nvSpPr>
            <p:cNvPr id="15391" name="TextBox 134"/>
            <p:cNvSpPr txBox="1">
              <a:spLocks noChangeArrowheads="1"/>
            </p:cNvSpPr>
            <p:nvPr/>
          </p:nvSpPr>
          <p:spPr bwMode="auto">
            <a:xfrm>
              <a:off x="2635371" y="1179007"/>
              <a:ext cx="3935644" cy="402192"/>
            </a:xfrm>
            <a:prstGeom prst="rect">
              <a:avLst/>
            </a:prstGeom>
            <a:noFill/>
            <a:ln>
              <a:no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100" dirty="0">
                  <a:solidFill>
                    <a:srgbClr val="000000"/>
                  </a:solidFill>
                  <a:latin typeface="Arial Black" pitchFamily="34" charset="0"/>
                </a:rPr>
                <a:t>UAS R&amp;D Portfolio Management</a:t>
              </a:r>
            </a:p>
            <a:p>
              <a:pPr algn="ctr" eaLnBrk="1" hangingPunct="1"/>
              <a:endParaRPr lang="en-US" sz="1000" dirty="0">
                <a:solidFill>
                  <a:srgbClr val="000000"/>
                </a:solidFill>
                <a:latin typeface="Arial Narrow" pitchFamily="34" charset="0"/>
              </a:endParaRPr>
            </a:p>
          </p:txBody>
        </p:sp>
      </p:grpSp>
      <p:sp>
        <p:nvSpPr>
          <p:cNvPr id="40" name="AutoShape 60"/>
          <p:cNvSpPr>
            <a:spLocks noChangeArrowheads="1"/>
          </p:cNvSpPr>
          <p:nvPr/>
        </p:nvSpPr>
        <p:spPr bwMode="auto">
          <a:xfrm>
            <a:off x="1920875" y="6045200"/>
            <a:ext cx="1812925" cy="368300"/>
          </a:xfrm>
          <a:prstGeom prst="roundRect">
            <a:avLst>
              <a:gd name="adj" fmla="val 16667"/>
            </a:avLst>
          </a:prstGeom>
          <a:gradFill rotWithShape="1">
            <a:gsLst>
              <a:gs pos="0">
                <a:srgbClr val="E7F6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bIns="0"/>
          <a:lstStyle/>
          <a:p>
            <a:pPr marL="401638" indent="-401638" algn="ctr" fontAlgn="auto">
              <a:spcBef>
                <a:spcPts val="0"/>
              </a:spcBef>
              <a:spcAft>
                <a:spcPts val="0"/>
              </a:spcAft>
              <a:defRPr/>
            </a:pPr>
            <a:r>
              <a:rPr lang="en-US" sz="900" dirty="0" smtClean="0">
                <a:solidFill>
                  <a:prstClr val="black"/>
                </a:solidFill>
                <a:latin typeface="Arial Black" pitchFamily="34" charset="0"/>
                <a:ea typeface="+mn-ea"/>
                <a:cs typeface="Arial" charset="0"/>
              </a:rPr>
              <a:t>Congressional Test </a:t>
            </a:r>
            <a:r>
              <a:rPr lang="en-US" sz="900" dirty="0">
                <a:solidFill>
                  <a:prstClr val="black"/>
                </a:solidFill>
                <a:latin typeface="Arial Black" pitchFamily="34" charset="0"/>
                <a:ea typeface="+mn-ea"/>
                <a:cs typeface="Arial" charset="0"/>
              </a:rPr>
              <a:t>Sites</a:t>
            </a:r>
          </a:p>
          <a:p>
            <a:pPr marL="401638" indent="-401638" algn="ctr" fontAlgn="auto">
              <a:spcBef>
                <a:spcPts val="0"/>
              </a:spcBef>
              <a:spcAft>
                <a:spcPts val="0"/>
              </a:spcAft>
              <a:defRPr/>
            </a:pPr>
            <a:r>
              <a:rPr lang="en-US" sz="800" dirty="0">
                <a:solidFill>
                  <a:prstClr val="black"/>
                </a:solidFill>
                <a:latin typeface="+mn-lt"/>
                <a:ea typeface="+mn-ea"/>
                <a:cs typeface="Arial" charset="0"/>
              </a:rPr>
              <a:t>Data </a:t>
            </a:r>
            <a:r>
              <a:rPr lang="en-US" sz="800" dirty="0" smtClean="0">
                <a:solidFill>
                  <a:prstClr val="black"/>
                </a:solidFill>
                <a:latin typeface="+mn-lt"/>
                <a:ea typeface="+mn-ea"/>
                <a:cs typeface="Arial" charset="0"/>
              </a:rPr>
              <a:t>Collection &amp; Analysis</a:t>
            </a:r>
            <a:endParaRPr lang="en-US" sz="1000" dirty="0">
              <a:solidFill>
                <a:prstClr val="black"/>
              </a:solidFill>
              <a:latin typeface="+mn-lt"/>
              <a:ea typeface="+mn-ea"/>
              <a:cs typeface="Arial" charset="0"/>
            </a:endParaRPr>
          </a:p>
        </p:txBody>
      </p:sp>
      <p:sp>
        <p:nvSpPr>
          <p:cNvPr id="38" name="AutoShape 28"/>
          <p:cNvSpPr>
            <a:spLocks noChangeArrowheads="1"/>
          </p:cNvSpPr>
          <p:nvPr/>
        </p:nvSpPr>
        <p:spPr bwMode="auto">
          <a:xfrm>
            <a:off x="419100" y="4752975"/>
            <a:ext cx="1333500" cy="504825"/>
          </a:xfrm>
          <a:prstGeom prst="roundRect">
            <a:avLst>
              <a:gd name="adj" fmla="val 16667"/>
            </a:avLst>
          </a:prstGeom>
          <a:gradFill rotWithShape="1">
            <a:gsLst>
              <a:gs pos="0">
                <a:srgbClr val="99CC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algn="ctr" fontAlgn="auto">
              <a:spcBef>
                <a:spcPts val="0"/>
              </a:spcBef>
              <a:spcAft>
                <a:spcPts val="0"/>
              </a:spcAft>
              <a:defRPr/>
            </a:pPr>
            <a:r>
              <a:rPr lang="en-US" sz="1000" dirty="0">
                <a:solidFill>
                  <a:prstClr val="black"/>
                </a:solidFill>
                <a:latin typeface="+mn-lt"/>
                <a:ea typeface="+mn-ea"/>
                <a:cs typeface="Arial" charset="0"/>
              </a:rPr>
              <a:t>  </a:t>
            </a:r>
            <a:r>
              <a:rPr lang="en-US" sz="1000" dirty="0">
                <a:solidFill>
                  <a:prstClr val="black"/>
                </a:solidFill>
                <a:latin typeface="Arial" panose="020B0604020202020204" pitchFamily="34" charset="0"/>
                <a:ea typeface="ＭＳ Ｐゴシック" charset="0"/>
                <a:cs typeface="Arial" panose="020B0604020202020204" pitchFamily="34" charset="0"/>
              </a:rPr>
              <a:t>FFRDC (MITRE, </a:t>
            </a:r>
          </a:p>
          <a:p>
            <a:pPr algn="ctr" fontAlgn="auto">
              <a:spcBef>
                <a:spcPts val="0"/>
              </a:spcBef>
              <a:spcAft>
                <a:spcPts val="0"/>
              </a:spcAft>
              <a:defRPr/>
            </a:pPr>
            <a:r>
              <a:rPr lang="en-US" sz="1000" dirty="0">
                <a:solidFill>
                  <a:prstClr val="black"/>
                </a:solidFill>
                <a:latin typeface="Arial" panose="020B0604020202020204" pitchFamily="34" charset="0"/>
                <a:ea typeface="ＭＳ Ｐゴシック" charset="0"/>
                <a:cs typeface="Arial" panose="020B0604020202020204" pitchFamily="34" charset="0"/>
              </a:rPr>
              <a:t>MIT/LL) </a:t>
            </a:r>
            <a:r>
              <a:rPr lang="en-US" sz="1000" dirty="0" smtClean="0">
                <a:solidFill>
                  <a:prstClr val="black"/>
                </a:solidFill>
                <a:latin typeface="Arial" panose="020B0604020202020204" pitchFamily="34" charset="0"/>
                <a:cs typeface="Arial" panose="020B0604020202020204" pitchFamily="34" charset="0"/>
              </a:rPr>
              <a:t>, CAMI,</a:t>
            </a:r>
          </a:p>
          <a:p>
            <a:pPr algn="ctr" fontAlgn="auto">
              <a:spcBef>
                <a:spcPts val="0"/>
              </a:spcBef>
              <a:spcAft>
                <a:spcPts val="0"/>
              </a:spcAft>
              <a:defRPr/>
            </a:pPr>
            <a:r>
              <a:rPr lang="en-US" sz="1000" dirty="0" smtClean="0">
                <a:solidFill>
                  <a:prstClr val="black"/>
                </a:solidFill>
                <a:latin typeface="Arial" panose="020B0604020202020204" pitchFamily="34" charset="0"/>
                <a:cs typeface="Arial" panose="020B0604020202020204" pitchFamily="34" charset="0"/>
              </a:rPr>
              <a:t>VOLPE</a:t>
            </a:r>
          </a:p>
        </p:txBody>
      </p:sp>
      <p:sp>
        <p:nvSpPr>
          <p:cNvPr id="39" name="AutoShape 60"/>
          <p:cNvSpPr>
            <a:spLocks noChangeArrowheads="1"/>
          </p:cNvSpPr>
          <p:nvPr/>
        </p:nvSpPr>
        <p:spPr bwMode="auto">
          <a:xfrm>
            <a:off x="1905000" y="4013200"/>
            <a:ext cx="1824038" cy="714375"/>
          </a:xfrm>
          <a:prstGeom prst="roundRect">
            <a:avLst>
              <a:gd name="adj" fmla="val 16667"/>
            </a:avLst>
          </a:prstGeom>
          <a:gradFill rotWithShape="1">
            <a:gsLst>
              <a:gs pos="0">
                <a:srgbClr val="E7F6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900" dirty="0">
                <a:latin typeface="Arial Black"/>
                <a:ea typeface="ＭＳ Ｐゴシック" charset="0"/>
                <a:cs typeface="Arial Black"/>
              </a:rPr>
              <a:t>UAS Safety Criteria </a:t>
            </a:r>
          </a:p>
          <a:p>
            <a:pPr marL="401638" indent="-401638" algn="ctr" fontAlgn="auto">
              <a:spcBef>
                <a:spcPts val="0"/>
              </a:spcBef>
              <a:spcAft>
                <a:spcPts val="0"/>
              </a:spcAft>
              <a:defRPr/>
            </a:pPr>
            <a:r>
              <a:rPr lang="en-US" sz="900" dirty="0">
                <a:latin typeface="Arial Black"/>
                <a:ea typeface="ＭＳ Ｐゴシック" charset="0"/>
                <a:cs typeface="Arial Black"/>
              </a:rPr>
              <a:t>and </a:t>
            </a:r>
            <a:r>
              <a:rPr lang="en-US" sz="900" dirty="0" smtClean="0">
                <a:latin typeface="Arial Black"/>
                <a:ea typeface="ＭＳ Ｐゴシック" charset="0"/>
                <a:cs typeface="Arial Black"/>
              </a:rPr>
              <a:t>Oversight</a:t>
            </a:r>
            <a:endParaRPr lang="en-US" sz="900" dirty="0">
              <a:latin typeface="Arial Black"/>
              <a:ea typeface="ＭＳ Ｐゴシック" charset="0"/>
              <a:cs typeface="Arial Black"/>
            </a:endParaRPr>
          </a:p>
          <a:p>
            <a:pPr marL="401638" indent="-401638" algn="ctr" fontAlgn="auto">
              <a:spcBef>
                <a:spcPts val="0"/>
              </a:spcBef>
              <a:spcAft>
                <a:spcPts val="0"/>
              </a:spcAft>
              <a:defRPr/>
            </a:pPr>
            <a:r>
              <a:rPr lang="en-US" sz="800" dirty="0">
                <a:latin typeface="Calibri" charset="0"/>
                <a:cs typeface="Arial" charset="0"/>
              </a:rPr>
              <a:t>S</a:t>
            </a:r>
            <a:r>
              <a:rPr lang="en-US" sz="800" dirty="0" smtClean="0">
                <a:latin typeface="Calibri" charset="0"/>
                <a:ea typeface="ＭＳ Ｐゴシック" charset="0"/>
                <a:cs typeface="Arial" charset="0"/>
              </a:rPr>
              <a:t>afety </a:t>
            </a:r>
            <a:r>
              <a:rPr lang="en-US" sz="800" dirty="0">
                <a:latin typeface="Calibri" charset="0"/>
                <a:cs typeface="Arial" charset="0"/>
              </a:rPr>
              <a:t>T</a:t>
            </a:r>
            <a:r>
              <a:rPr lang="en-US" sz="800" dirty="0" smtClean="0">
                <a:latin typeface="Calibri" charset="0"/>
                <a:ea typeface="ＭＳ Ｐゴシック" charset="0"/>
                <a:cs typeface="Arial" charset="0"/>
              </a:rPr>
              <a:t>hreshold </a:t>
            </a:r>
            <a:r>
              <a:rPr lang="en-US" sz="800" dirty="0">
                <a:latin typeface="Calibri" charset="0"/>
                <a:cs typeface="Arial" charset="0"/>
              </a:rPr>
              <a:t>(</a:t>
            </a:r>
            <a:r>
              <a:rPr lang="en-US" sz="800" dirty="0" smtClean="0">
                <a:latin typeface="Calibri" charset="0"/>
                <a:ea typeface="ＭＳ Ｐゴシック" charset="0"/>
                <a:cs typeface="Arial" charset="0"/>
              </a:rPr>
              <a:t>Kinetic energy)</a:t>
            </a:r>
          </a:p>
          <a:p>
            <a:pPr marL="401638" indent="-401638" algn="ctr" fontAlgn="auto">
              <a:spcBef>
                <a:spcPts val="0"/>
              </a:spcBef>
              <a:spcAft>
                <a:spcPts val="0"/>
              </a:spcAft>
              <a:defRPr/>
            </a:pPr>
            <a:r>
              <a:rPr lang="en-US" sz="800" dirty="0" smtClean="0">
                <a:latin typeface="Calibri" charset="0"/>
                <a:ea typeface="ＭＳ Ｐゴシック" charset="0"/>
                <a:cs typeface="Arial" charset="0"/>
              </a:rPr>
              <a:t> </a:t>
            </a:r>
            <a:r>
              <a:rPr lang="en-US" sz="800" dirty="0">
                <a:latin typeface="Calibri" charset="0"/>
                <a:ea typeface="ＭＳ Ｐゴシック" charset="0"/>
                <a:cs typeface="Arial" charset="0"/>
              </a:rPr>
              <a:t>and </a:t>
            </a:r>
            <a:r>
              <a:rPr lang="en-US" sz="800" dirty="0">
                <a:latin typeface="Calibri" charset="0"/>
                <a:cs typeface="Arial" charset="0"/>
              </a:rPr>
              <a:t>S</a:t>
            </a:r>
            <a:r>
              <a:rPr lang="en-US" sz="800" dirty="0" smtClean="0">
                <a:latin typeface="Calibri" charset="0"/>
                <a:ea typeface="ＭＳ Ｐゴシック" charset="0"/>
                <a:cs typeface="Arial" charset="0"/>
              </a:rPr>
              <a:t>afety </a:t>
            </a:r>
            <a:r>
              <a:rPr lang="en-US" sz="800" dirty="0">
                <a:latin typeface="Calibri" charset="0"/>
                <a:cs typeface="Arial" charset="0"/>
              </a:rPr>
              <a:t>E</a:t>
            </a:r>
            <a:r>
              <a:rPr lang="en-US" sz="800" dirty="0" smtClean="0">
                <a:latin typeface="Calibri" charset="0"/>
                <a:ea typeface="ＭＳ Ｐゴシック" charset="0"/>
                <a:cs typeface="Arial" charset="0"/>
              </a:rPr>
              <a:t>valuation </a:t>
            </a:r>
            <a:r>
              <a:rPr lang="en-US" sz="800" dirty="0">
                <a:latin typeface="Calibri" charset="0"/>
                <a:cs typeface="Arial" charset="0"/>
              </a:rPr>
              <a:t>T</a:t>
            </a:r>
            <a:r>
              <a:rPr lang="en-US" sz="800" dirty="0" smtClean="0">
                <a:latin typeface="Calibri" charset="0"/>
                <a:ea typeface="ＭＳ Ｐゴシック" charset="0"/>
                <a:cs typeface="Arial" charset="0"/>
              </a:rPr>
              <a:t>ools</a:t>
            </a:r>
            <a:endParaRPr lang="en-US" sz="800" dirty="0">
              <a:solidFill>
                <a:prstClr val="black"/>
              </a:solidFill>
              <a:latin typeface="+mn-lt"/>
              <a:ea typeface="+mn-ea"/>
              <a:cs typeface="Arial" charset="0"/>
            </a:endParaRPr>
          </a:p>
        </p:txBody>
      </p:sp>
      <p:sp>
        <p:nvSpPr>
          <p:cNvPr id="41" name="AutoShape 28"/>
          <p:cNvSpPr>
            <a:spLocks noChangeArrowheads="1"/>
          </p:cNvSpPr>
          <p:nvPr/>
        </p:nvSpPr>
        <p:spPr bwMode="auto">
          <a:xfrm>
            <a:off x="3886200" y="3733800"/>
            <a:ext cx="1371600" cy="395288"/>
          </a:xfrm>
          <a:prstGeom prst="roundRect">
            <a:avLst>
              <a:gd name="adj" fmla="val 13454"/>
            </a:avLst>
          </a:prstGeom>
          <a:gradFill rotWithShape="1">
            <a:gsLst>
              <a:gs pos="0">
                <a:srgbClr val="E7F6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a:latin typeface="Arial" panose="020B0604020202020204" pitchFamily="34" charset="0"/>
                <a:cs typeface="Arial" panose="020B0604020202020204" pitchFamily="34" charset="0"/>
              </a:rPr>
              <a:t>NAS Enterprise </a:t>
            </a:r>
          </a:p>
          <a:p>
            <a:pPr marL="401638" indent="-401638" algn="ctr" fontAlgn="auto">
              <a:spcBef>
                <a:spcPts val="0"/>
              </a:spcBef>
              <a:spcAft>
                <a:spcPts val="0"/>
              </a:spcAft>
              <a:defRPr/>
            </a:pPr>
            <a:r>
              <a:rPr lang="en-US" sz="1000" dirty="0">
                <a:latin typeface="Arial" panose="020B0604020202020204" pitchFamily="34" charset="0"/>
                <a:cs typeface="Arial" panose="020B0604020202020204" pitchFamily="34" charset="0"/>
              </a:rPr>
              <a:t>Architecture</a:t>
            </a:r>
            <a:endParaRPr lang="en-US" sz="1000" dirty="0">
              <a:solidFill>
                <a:prstClr val="black"/>
              </a:solidFill>
              <a:latin typeface="Arial" panose="020B0604020202020204" pitchFamily="34" charset="0"/>
              <a:ea typeface="+mn-ea"/>
              <a:cs typeface="Arial" panose="020B0604020202020204" pitchFamily="34" charset="0"/>
            </a:endParaRPr>
          </a:p>
        </p:txBody>
      </p:sp>
      <p:sp>
        <p:nvSpPr>
          <p:cNvPr id="15367" name="Rectangle 2"/>
          <p:cNvSpPr>
            <a:spLocks noChangeArrowheads="1"/>
          </p:cNvSpPr>
          <p:nvPr/>
        </p:nvSpPr>
        <p:spPr bwMode="auto">
          <a:xfrm>
            <a:off x="6967538" y="1295400"/>
            <a:ext cx="5572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700" dirty="0">
                <a:solidFill>
                  <a:srgbClr val="000000"/>
                </a:solidFill>
                <a:latin typeface="Arial Narrow" pitchFamily="34" charset="0"/>
              </a:rPr>
              <a:t>10/06/2014</a:t>
            </a:r>
          </a:p>
        </p:txBody>
      </p:sp>
      <p:sp>
        <p:nvSpPr>
          <p:cNvPr id="42" name="AutoShape 28"/>
          <p:cNvSpPr>
            <a:spLocks noChangeArrowheads="1"/>
          </p:cNvSpPr>
          <p:nvPr/>
        </p:nvSpPr>
        <p:spPr bwMode="auto">
          <a:xfrm>
            <a:off x="415762" y="5320506"/>
            <a:ext cx="1333500" cy="851694"/>
          </a:xfrm>
          <a:prstGeom prst="roundRect">
            <a:avLst>
              <a:gd name="adj" fmla="val 16667"/>
            </a:avLst>
          </a:prstGeom>
          <a:gradFill rotWithShape="1">
            <a:gsLst>
              <a:gs pos="0">
                <a:srgbClr val="99CCFF"/>
              </a:gs>
              <a:gs pos="100000">
                <a:srgbClr val="CCECFF"/>
              </a:gs>
            </a:gsLst>
            <a:lin ang="5400000" scaled="1"/>
          </a:gra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algn="ctr" fontAlgn="auto">
              <a:spcBef>
                <a:spcPts val="0"/>
              </a:spcBef>
              <a:spcAft>
                <a:spcPts val="0"/>
              </a:spcAft>
              <a:defRPr/>
            </a:pPr>
            <a:r>
              <a:rPr lang="en-US" sz="1000" b="1" dirty="0">
                <a:solidFill>
                  <a:prstClr val="black"/>
                </a:solidFill>
                <a:latin typeface="+mn-lt"/>
                <a:ea typeface="+mn-ea"/>
                <a:cs typeface="Arial" charset="0"/>
              </a:rPr>
              <a:t>  </a:t>
            </a:r>
            <a:r>
              <a:rPr lang="en-US" sz="1000" b="1" dirty="0" smtClean="0">
                <a:solidFill>
                  <a:prstClr val="black"/>
                </a:solidFill>
                <a:latin typeface="Arial Black" panose="020B0A04020102020204" pitchFamily="34" charset="0"/>
                <a:cs typeface="Arial" panose="020B0604020202020204" pitchFamily="34" charset="0"/>
              </a:rPr>
              <a:t>CRDAs</a:t>
            </a:r>
            <a:r>
              <a:rPr lang="en-US" sz="1000" b="1" dirty="0" smtClean="0">
                <a:solidFill>
                  <a:prstClr val="black"/>
                </a:solidFill>
                <a:latin typeface="Arial" panose="020B0604020202020204" pitchFamily="34" charset="0"/>
                <a:cs typeface="Arial" panose="020B0604020202020204" pitchFamily="34" charset="0"/>
              </a:rPr>
              <a:t> </a:t>
            </a:r>
          </a:p>
          <a:p>
            <a:pPr algn="ctr" fontAlgn="auto">
              <a:spcBef>
                <a:spcPts val="0"/>
              </a:spcBef>
              <a:spcAft>
                <a:spcPts val="0"/>
              </a:spcAft>
              <a:defRPr/>
            </a:pPr>
            <a:r>
              <a:rPr lang="en-US" sz="1000" dirty="0" smtClean="0">
                <a:solidFill>
                  <a:prstClr val="black"/>
                </a:solidFill>
                <a:latin typeface="Arial" panose="020B0604020202020204" pitchFamily="34" charset="0"/>
                <a:cs typeface="Arial" panose="020B0604020202020204" pitchFamily="34" charset="0"/>
              </a:rPr>
              <a:t>CNN News Media</a:t>
            </a:r>
          </a:p>
          <a:p>
            <a:pPr algn="ctr" fontAlgn="auto">
              <a:spcBef>
                <a:spcPts val="0"/>
              </a:spcBef>
              <a:spcAft>
                <a:spcPts val="0"/>
              </a:spcAft>
              <a:defRPr/>
            </a:pPr>
            <a:r>
              <a:rPr lang="en-US" sz="1000" dirty="0" smtClean="0">
                <a:solidFill>
                  <a:prstClr val="black"/>
                </a:solidFill>
                <a:latin typeface="Arial" panose="020B0604020202020204" pitchFamily="34" charset="0"/>
                <a:cs typeface="Arial" panose="020B0604020202020204" pitchFamily="34" charset="0"/>
              </a:rPr>
              <a:t>BNSF Railroad </a:t>
            </a:r>
          </a:p>
          <a:p>
            <a:pPr algn="ctr" fontAlgn="auto">
              <a:spcBef>
                <a:spcPts val="0"/>
              </a:spcBef>
              <a:spcAft>
                <a:spcPts val="0"/>
              </a:spcAft>
              <a:defRPr/>
            </a:pPr>
            <a:r>
              <a:rPr lang="en-US" sz="1000" dirty="0" smtClean="0">
                <a:solidFill>
                  <a:prstClr val="black"/>
                </a:solidFill>
                <a:latin typeface="Arial" panose="020B0604020202020204" pitchFamily="34" charset="0"/>
                <a:ea typeface="ＭＳ Ｐゴシック" charset="0"/>
                <a:cs typeface="Arial" panose="020B0604020202020204" pitchFamily="34" charset="0"/>
              </a:rPr>
              <a:t>Boeing/Insitu</a:t>
            </a:r>
          </a:p>
          <a:p>
            <a:pPr algn="ctr" fontAlgn="auto">
              <a:spcBef>
                <a:spcPts val="0"/>
              </a:spcBef>
              <a:spcAft>
                <a:spcPts val="0"/>
              </a:spcAft>
              <a:defRPr/>
            </a:pPr>
            <a:r>
              <a:rPr lang="en-US" sz="1000" dirty="0" smtClean="0">
                <a:solidFill>
                  <a:prstClr val="black"/>
                </a:solidFill>
                <a:latin typeface="Arial" panose="020B0604020202020204" pitchFamily="34" charset="0"/>
                <a:ea typeface="ＭＳ Ｐゴシック" charset="0"/>
                <a:cs typeface="Arial" panose="020B0604020202020204" pitchFamily="34" charset="0"/>
              </a:rPr>
              <a:t>Rockwell Collins</a:t>
            </a:r>
            <a:endParaRPr lang="en-US" sz="1000" dirty="0">
              <a:solidFill>
                <a:prstClr val="black"/>
              </a:solidFill>
              <a:latin typeface="+mn-lt"/>
              <a:ea typeface="+mn-ea"/>
              <a:cs typeface="Arial" charset="0"/>
            </a:endParaRPr>
          </a:p>
        </p:txBody>
      </p:sp>
      <p:sp>
        <p:nvSpPr>
          <p:cNvPr id="43" name="AutoShape 28"/>
          <p:cNvSpPr>
            <a:spLocks noChangeArrowheads="1"/>
          </p:cNvSpPr>
          <p:nvPr/>
        </p:nvSpPr>
        <p:spPr bwMode="auto">
          <a:xfrm>
            <a:off x="5484813" y="4203700"/>
            <a:ext cx="1431925" cy="773113"/>
          </a:xfrm>
          <a:prstGeom prst="roundRect">
            <a:avLst>
              <a:gd name="adj" fmla="val 16667"/>
            </a:avLst>
          </a:prstGeom>
          <a:solidFill>
            <a:srgbClr val="E6B9B8"/>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sUAS Command &amp;</a:t>
            </a:r>
          </a:p>
          <a:p>
            <a:pPr marL="401638" indent="-401638"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non-Payload </a:t>
            </a:r>
          </a:p>
          <a:p>
            <a:pPr marL="401638" indent="-401638"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Communication  (CNPC)</a:t>
            </a:r>
          </a:p>
          <a:p>
            <a:pPr marL="401638" indent="-401638"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 SWaP </a:t>
            </a:r>
            <a:r>
              <a:rPr lang="en-US" sz="1000" i="1" dirty="0" smtClean="0">
                <a:solidFill>
                  <a:prstClr val="black"/>
                </a:solidFill>
                <a:latin typeface="Arial" panose="020B0604020202020204" pitchFamily="34" charset="0"/>
                <a:ea typeface="+mn-ea"/>
                <a:cs typeface="Arial" panose="020B0604020202020204" pitchFamily="34" charset="0"/>
              </a:rPr>
              <a:t>Demo</a:t>
            </a:r>
            <a:endParaRPr lang="en-US" sz="1000" dirty="0">
              <a:solidFill>
                <a:prstClr val="black"/>
              </a:solidFill>
              <a:latin typeface="Arial" panose="020B0604020202020204" pitchFamily="34" charset="0"/>
              <a:ea typeface="+mn-ea"/>
              <a:cs typeface="Arial" panose="020B0604020202020204" pitchFamily="34" charset="0"/>
            </a:endParaRPr>
          </a:p>
        </p:txBody>
      </p:sp>
      <p:sp>
        <p:nvSpPr>
          <p:cNvPr id="44" name="AutoShape 60"/>
          <p:cNvSpPr>
            <a:spLocks noChangeArrowheads="1"/>
          </p:cNvSpPr>
          <p:nvPr/>
        </p:nvSpPr>
        <p:spPr bwMode="auto">
          <a:xfrm>
            <a:off x="3886200" y="5798742"/>
            <a:ext cx="1943100" cy="255983"/>
          </a:xfrm>
          <a:prstGeom prst="roundRect">
            <a:avLst>
              <a:gd name="adj" fmla="val 16667"/>
            </a:avLst>
          </a:prstGeom>
          <a:solidFill>
            <a:schemeClr val="tx2">
              <a:lumMod val="40000"/>
              <a:lumOff val="60000"/>
            </a:schemeClr>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bIns="0"/>
          <a:lstStyle/>
          <a:p>
            <a:pPr marL="401638" indent="-401638" algn="ctr" fontAlgn="auto">
              <a:spcBef>
                <a:spcPts val="0"/>
              </a:spcBef>
              <a:spcAft>
                <a:spcPts val="0"/>
              </a:spcAft>
              <a:defRPr/>
            </a:pPr>
            <a:r>
              <a:rPr lang="en-US" sz="900" dirty="0" smtClean="0">
                <a:solidFill>
                  <a:prstClr val="black"/>
                </a:solidFill>
                <a:latin typeface="Arial Black" pitchFamily="34" charset="0"/>
                <a:ea typeface="+mn-ea"/>
                <a:cs typeface="Arial" charset="0"/>
              </a:rPr>
              <a:t>Weather Impacts on UAS</a:t>
            </a:r>
            <a:endParaRPr lang="en-US" sz="900" dirty="0">
              <a:solidFill>
                <a:prstClr val="black"/>
              </a:solidFill>
              <a:latin typeface="Arial Black" pitchFamily="34" charset="0"/>
              <a:ea typeface="+mn-ea"/>
              <a:cs typeface="Arial" charset="0"/>
            </a:endParaRPr>
          </a:p>
        </p:txBody>
      </p:sp>
      <p:sp>
        <p:nvSpPr>
          <p:cNvPr id="45" name="AutoShape 60"/>
          <p:cNvSpPr>
            <a:spLocks noChangeArrowheads="1"/>
          </p:cNvSpPr>
          <p:nvPr/>
        </p:nvSpPr>
        <p:spPr bwMode="auto">
          <a:xfrm>
            <a:off x="6564622" y="5726906"/>
            <a:ext cx="1866809" cy="262336"/>
          </a:xfrm>
          <a:prstGeom prst="roundRect">
            <a:avLst>
              <a:gd name="adj" fmla="val 16667"/>
            </a:avLst>
          </a:prstGeom>
          <a:solidFill>
            <a:schemeClr val="accent2">
              <a:lumMod val="40000"/>
              <a:lumOff val="60000"/>
            </a:schemeClr>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bIns="0"/>
          <a:lstStyle/>
          <a:p>
            <a:pPr marL="401638" indent="-401638" algn="ctr" fontAlgn="auto">
              <a:spcBef>
                <a:spcPts val="0"/>
              </a:spcBef>
              <a:spcAft>
                <a:spcPts val="0"/>
              </a:spcAft>
              <a:defRPr/>
            </a:pPr>
            <a:r>
              <a:rPr lang="en-US" sz="900" i="1" dirty="0" smtClean="0">
                <a:solidFill>
                  <a:prstClr val="black"/>
                </a:solidFill>
                <a:latin typeface="Arial" panose="020B0604020202020204" pitchFamily="34" charset="0"/>
                <a:ea typeface="+mn-ea"/>
                <a:cs typeface="Arial" panose="020B0604020202020204" pitchFamily="34" charset="0"/>
              </a:rPr>
              <a:t>Under Development</a:t>
            </a:r>
            <a:endParaRPr lang="en-US" sz="900" i="1" dirty="0">
              <a:solidFill>
                <a:prstClr val="black"/>
              </a:solidFill>
              <a:latin typeface="Arial" panose="020B0604020202020204" pitchFamily="34" charset="0"/>
              <a:ea typeface="+mn-ea"/>
              <a:cs typeface="Arial" panose="020B0604020202020204" pitchFamily="34" charset="0"/>
            </a:endParaRPr>
          </a:p>
        </p:txBody>
      </p:sp>
      <p:sp>
        <p:nvSpPr>
          <p:cNvPr id="47" name="AutoShape 28"/>
          <p:cNvSpPr>
            <a:spLocks noChangeArrowheads="1"/>
          </p:cNvSpPr>
          <p:nvPr/>
        </p:nvSpPr>
        <p:spPr bwMode="auto">
          <a:xfrm>
            <a:off x="5511800" y="3759201"/>
            <a:ext cx="1431925" cy="331786"/>
          </a:xfrm>
          <a:prstGeom prst="roundRect">
            <a:avLst>
              <a:gd name="adj" fmla="val 16667"/>
            </a:avLst>
          </a:prstGeom>
          <a:solidFill>
            <a:srgbClr val="E6B9B8"/>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anchor="ctr"/>
          <a:lstStyle/>
          <a:p>
            <a:pPr marL="401638" indent="-401638" algn="ctr" fontAlgn="auto">
              <a:spcBef>
                <a:spcPts val="0"/>
              </a:spcBef>
              <a:spcAft>
                <a:spcPts val="0"/>
              </a:spcAft>
              <a:defRPr/>
            </a:pPr>
            <a:endParaRPr lang="en-US" sz="1000" dirty="0" smtClean="0">
              <a:solidFill>
                <a:prstClr val="black"/>
              </a:solidFill>
              <a:latin typeface="Arial Black"/>
              <a:ea typeface="+mn-ea"/>
              <a:cs typeface="Arial" panose="020B0604020202020204" pitchFamily="34" charset="0"/>
            </a:endParaRPr>
          </a:p>
          <a:p>
            <a:pPr marL="401638" indent="-401638" algn="ctr" fontAlgn="auto">
              <a:spcBef>
                <a:spcPts val="0"/>
              </a:spcBef>
              <a:spcAft>
                <a:spcPts val="0"/>
              </a:spcAft>
              <a:defRPr/>
            </a:pPr>
            <a:r>
              <a:rPr lang="en-US" sz="1000" dirty="0" smtClean="0">
                <a:solidFill>
                  <a:prstClr val="black"/>
                </a:solidFill>
                <a:latin typeface="Arial" panose="020B0604020202020204" pitchFamily="34" charset="0"/>
                <a:ea typeface="+mn-ea"/>
                <a:cs typeface="Arial" panose="020B0604020202020204" pitchFamily="34" charset="0"/>
              </a:rPr>
              <a:t>TBO-UAS Demo</a:t>
            </a:r>
            <a:endParaRPr lang="en-US" sz="1000" i="1" dirty="0">
              <a:solidFill>
                <a:prstClr val="black"/>
              </a:solidFill>
              <a:latin typeface="Arial" panose="020B0604020202020204" pitchFamily="34" charset="0"/>
              <a:cs typeface="Arial" panose="020B0604020202020204" pitchFamily="34" charset="0"/>
            </a:endParaRPr>
          </a:p>
          <a:p>
            <a:pPr marL="401638" indent="-401638" algn="ctr" fontAlgn="auto">
              <a:spcBef>
                <a:spcPts val="0"/>
              </a:spcBef>
              <a:spcAft>
                <a:spcPts val="0"/>
              </a:spcAft>
              <a:defRPr/>
            </a:pPr>
            <a:endParaRPr lang="en-US" sz="1000" dirty="0">
              <a:solidFill>
                <a:prstClr val="black"/>
              </a:solidFill>
              <a:latin typeface="Arial Black"/>
              <a:ea typeface="+mn-ea"/>
              <a:cs typeface="Arial Black"/>
            </a:endParaRPr>
          </a:p>
        </p:txBody>
      </p:sp>
      <p:sp>
        <p:nvSpPr>
          <p:cNvPr id="46" name="AutoShape 60"/>
          <p:cNvSpPr>
            <a:spLocks noChangeArrowheads="1"/>
          </p:cNvSpPr>
          <p:nvPr/>
        </p:nvSpPr>
        <p:spPr bwMode="auto">
          <a:xfrm>
            <a:off x="3886200" y="6124574"/>
            <a:ext cx="1943100" cy="276225"/>
          </a:xfrm>
          <a:prstGeom prst="roundRect">
            <a:avLst>
              <a:gd name="adj" fmla="val 16667"/>
            </a:avLst>
          </a:prstGeom>
          <a:solidFill>
            <a:schemeClr val="tx2">
              <a:lumMod val="40000"/>
              <a:lumOff val="60000"/>
            </a:schemeClr>
          </a:solidFill>
          <a:ln w="9525">
            <a:solidFill>
              <a:srgbClr val="558ED5"/>
            </a:solidFill>
            <a:round/>
            <a:headEnd/>
            <a:tailEnd/>
          </a:ln>
          <a:effectLst>
            <a:outerShdw blurRad="50800" dist="38100" dir="2700000" algn="tl" rotWithShape="0">
              <a:srgbClr val="808080">
                <a:alpha val="39998"/>
              </a:srgbClr>
            </a:outerShdw>
          </a:effectLst>
          <a:scene3d>
            <a:camera prst="orthographicFront"/>
            <a:lightRig rig="threePt" dir="t"/>
          </a:scene3d>
          <a:sp3d>
            <a:bevelT prst="relaxedInset"/>
          </a:sp3d>
        </p:spPr>
        <p:txBody>
          <a:bodyPr wrap="none" bIns="0"/>
          <a:lstStyle/>
          <a:p>
            <a:pPr marL="401638" indent="-401638" algn="ctr" fontAlgn="auto">
              <a:spcBef>
                <a:spcPts val="0"/>
              </a:spcBef>
              <a:spcAft>
                <a:spcPts val="0"/>
              </a:spcAft>
              <a:defRPr/>
            </a:pPr>
            <a:r>
              <a:rPr lang="en-US" sz="900" dirty="0" smtClean="0">
                <a:solidFill>
                  <a:prstClr val="black"/>
                </a:solidFill>
                <a:latin typeface="Arial Black" pitchFamily="34" charset="0"/>
                <a:ea typeface="+mn-ea"/>
                <a:cs typeface="Arial" charset="0"/>
              </a:rPr>
              <a:t>Wake Separation </a:t>
            </a:r>
            <a:r>
              <a:rPr lang="en-US" sz="900" dirty="0" err="1" smtClean="0">
                <a:solidFill>
                  <a:prstClr val="black"/>
                </a:solidFill>
                <a:latin typeface="Arial Black" pitchFamily="34" charset="0"/>
                <a:ea typeface="+mn-ea"/>
                <a:cs typeface="Arial" charset="0"/>
              </a:rPr>
              <a:t>Stds</a:t>
            </a:r>
            <a:r>
              <a:rPr lang="en-US" sz="900" dirty="0" smtClean="0">
                <a:solidFill>
                  <a:prstClr val="black"/>
                </a:solidFill>
                <a:latin typeface="Arial Black" pitchFamily="34" charset="0"/>
                <a:ea typeface="+mn-ea"/>
                <a:cs typeface="Arial" charset="0"/>
              </a:rPr>
              <a:t> for UAS</a:t>
            </a:r>
            <a:endParaRPr lang="en-US" sz="900" dirty="0">
              <a:solidFill>
                <a:prstClr val="black"/>
              </a:solidFill>
              <a:latin typeface="Arial Black" pitchFamily="34" charset="0"/>
              <a:ea typeface="+mn-ea"/>
              <a:cs typeface="Arial" charset="0"/>
            </a:endParaRPr>
          </a:p>
        </p:txBody>
      </p:sp>
      <p:sp>
        <p:nvSpPr>
          <p:cNvPr id="48" name="Slide Number Placeholder 5"/>
          <p:cNvSpPr>
            <a:spLocks noGrp="1"/>
          </p:cNvSpPr>
          <p:nvPr>
            <p:ph type="sldNum" sz="quarter" idx="12"/>
          </p:nvPr>
        </p:nvSpPr>
        <p:spPr>
          <a:xfrm>
            <a:off x="6553200" y="6486525"/>
            <a:ext cx="2133600" cy="222250"/>
          </a:xfrm>
        </p:spPr>
        <p:txBody>
          <a:bodyPr/>
          <a:lstStyle/>
          <a:p>
            <a:fld id="{2BFE7DB7-EF4D-134D-A300-EFDFD1A8BCC5}" type="slidenum">
              <a:rPr lang="en-US" smtClean="0">
                <a:latin typeface="+mn-lt"/>
              </a:rPr>
              <a:pPr/>
              <a:t>3</a:t>
            </a:fld>
            <a:endParaRPr lang="en-US" dirty="0">
              <a:latin typeface="+mn-lt"/>
            </a:endParaRPr>
          </a:p>
        </p:txBody>
      </p:sp>
    </p:spTree>
    <p:extLst>
      <p:ext uri="{BB962C8B-B14F-4D97-AF65-F5344CB8AC3E}">
        <p14:creationId xmlns:p14="http://schemas.microsoft.com/office/powerpoint/2010/main" val="2797985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FY15 </a:t>
            </a:r>
            <a:r>
              <a:rPr lang="en-US" dirty="0" smtClean="0"/>
              <a:t>Research Activities</a:t>
            </a:r>
            <a:endParaRPr lang="en-US" dirty="0"/>
          </a:p>
        </p:txBody>
      </p:sp>
      <p:sp>
        <p:nvSpPr>
          <p:cNvPr id="3" name="Content Placeholder 2"/>
          <p:cNvSpPr>
            <a:spLocks noGrp="1"/>
          </p:cNvSpPr>
          <p:nvPr>
            <p:ph idx="1"/>
          </p:nvPr>
        </p:nvSpPr>
        <p:spPr>
          <a:xfrm>
            <a:off x="457200" y="1297172"/>
            <a:ext cx="8229600" cy="4828991"/>
          </a:xfrm>
        </p:spPr>
        <p:txBody>
          <a:bodyPr/>
          <a:lstStyle/>
          <a:p>
            <a:r>
              <a:rPr lang="en-US" sz="2000" dirty="0">
                <a:solidFill>
                  <a:srgbClr val="002060"/>
                </a:solidFill>
                <a:latin typeface="Arial" panose="020B0604020202020204" pitchFamily="34" charset="0"/>
                <a:cs typeface="Arial" panose="020B0604020202020204" pitchFamily="34" charset="0"/>
              </a:rPr>
              <a:t>UAS SAA System Certification Obstacles </a:t>
            </a:r>
            <a:endParaRPr lang="en-US" sz="2000" dirty="0" smtClean="0">
              <a:solidFill>
                <a:srgbClr val="002060"/>
              </a:solidFill>
              <a:latin typeface="Arial" panose="020B0604020202020204" pitchFamily="34" charset="0"/>
              <a:cs typeface="Arial" panose="020B0604020202020204" pitchFamily="34" charset="0"/>
            </a:endParaRPr>
          </a:p>
          <a:p>
            <a:pPr lvl="1"/>
            <a:r>
              <a:rPr lang="en-US" sz="1600" dirty="0">
                <a:solidFill>
                  <a:srgbClr val="002060"/>
                </a:solidFill>
                <a:latin typeface="Arial" panose="020B0604020202020204" pitchFamily="34" charset="0"/>
                <a:ea typeface="MS PGothic" charset="0"/>
                <a:cs typeface="Arial" panose="020B0604020202020204" pitchFamily="34" charset="0"/>
              </a:rPr>
              <a:t>Determine certification criteria associated with operational and airworthiness approval that a SAA system will be required to address, and provide a means of compliance to 14 Code of Federal Regulation (CFR) Part 91 </a:t>
            </a:r>
          </a:p>
          <a:p>
            <a:pPr lvl="1"/>
            <a:r>
              <a:rPr lang="en-US" sz="1600" dirty="0">
                <a:solidFill>
                  <a:srgbClr val="002060"/>
                </a:solidFill>
                <a:latin typeface="Arial" panose="020B0604020202020204" pitchFamily="34" charset="0"/>
                <a:ea typeface="MS PGothic" charset="0"/>
                <a:cs typeface="Arial" panose="020B0604020202020204" pitchFamily="34" charset="0"/>
              </a:rPr>
              <a:t>Phase </a:t>
            </a:r>
            <a:r>
              <a:rPr lang="en-US" sz="1600" dirty="0" smtClean="0">
                <a:solidFill>
                  <a:srgbClr val="002060"/>
                </a:solidFill>
                <a:latin typeface="Arial" panose="020B0604020202020204" pitchFamily="34" charset="0"/>
                <a:ea typeface="MS PGothic" charset="0"/>
                <a:cs typeface="Arial" panose="020B0604020202020204" pitchFamily="34" charset="0"/>
              </a:rPr>
              <a:t>I </a:t>
            </a:r>
            <a:r>
              <a:rPr lang="en-US" sz="1600" dirty="0">
                <a:solidFill>
                  <a:srgbClr val="002060"/>
                </a:solidFill>
                <a:latin typeface="Arial" panose="020B0604020202020204" pitchFamily="34" charset="0"/>
                <a:ea typeface="MS PGothic" charset="0"/>
                <a:cs typeface="Arial" panose="020B0604020202020204" pitchFamily="34" charset="0"/>
              </a:rPr>
              <a:t>of </a:t>
            </a:r>
            <a:r>
              <a:rPr lang="en-US" sz="1600" dirty="0" smtClean="0">
                <a:solidFill>
                  <a:srgbClr val="002060"/>
                </a:solidFill>
                <a:latin typeface="Arial" panose="020B0604020202020204" pitchFamily="34" charset="0"/>
                <a:ea typeface="MS PGothic" charset="0"/>
                <a:cs typeface="Arial" panose="020B0604020202020204" pitchFamily="34" charset="0"/>
              </a:rPr>
              <a:t>IV </a:t>
            </a:r>
            <a:r>
              <a:rPr lang="en-US" sz="1600" dirty="0">
                <a:solidFill>
                  <a:srgbClr val="002060"/>
                </a:solidFill>
                <a:latin typeface="Arial" panose="020B0604020202020204" pitchFamily="34" charset="0"/>
                <a:ea typeface="MS PGothic" charset="0"/>
                <a:cs typeface="Arial" panose="020B0604020202020204" pitchFamily="34" charset="0"/>
              </a:rPr>
              <a:t>completed, 24 certification obstacles identified to date</a:t>
            </a:r>
          </a:p>
          <a:p>
            <a:r>
              <a:rPr lang="en-US" altLang="en-US" sz="2000" dirty="0">
                <a:solidFill>
                  <a:srgbClr val="002060"/>
                </a:solidFill>
                <a:latin typeface="Arial" panose="020B0604020202020204" pitchFamily="34" charset="0"/>
                <a:cs typeface="Arial" panose="020B0604020202020204" pitchFamily="34" charset="0"/>
              </a:rPr>
              <a:t>UAS System Safety Criteria</a:t>
            </a:r>
          </a:p>
          <a:p>
            <a:pPr lvl="1">
              <a:defRPr/>
            </a:pPr>
            <a:r>
              <a:rPr lang="en-US" sz="1600" dirty="0">
                <a:solidFill>
                  <a:srgbClr val="002060"/>
                </a:solidFill>
                <a:latin typeface="Arial" panose="020B0604020202020204" pitchFamily="34" charset="0"/>
                <a:ea typeface="MS PGothic" charset="0"/>
                <a:cs typeface="Arial" panose="020B0604020202020204" pitchFamily="34" charset="0"/>
              </a:rPr>
              <a:t>Recommend safety thresholds for characteristics such as kinetic energy, structure, shape, or other safety features that can be utilized to identify threshold </a:t>
            </a:r>
            <a:r>
              <a:rPr lang="en-US" sz="1600" dirty="0" smtClean="0">
                <a:solidFill>
                  <a:srgbClr val="002060"/>
                </a:solidFill>
                <a:latin typeface="Arial" panose="020B0604020202020204" pitchFamily="34" charset="0"/>
                <a:ea typeface="MS PGothic" charset="0"/>
                <a:cs typeface="Arial" panose="020B0604020202020204" pitchFamily="34" charset="0"/>
              </a:rPr>
              <a:t>levels</a:t>
            </a:r>
            <a:endParaRPr lang="en-US" sz="1600" dirty="0">
              <a:solidFill>
                <a:srgbClr val="002060"/>
              </a:solidFill>
              <a:latin typeface="Arial" panose="020B0604020202020204" pitchFamily="34" charset="0"/>
              <a:ea typeface="MS PGothic" charset="0"/>
              <a:cs typeface="Arial" panose="020B0604020202020204" pitchFamily="34" charset="0"/>
            </a:endParaRPr>
          </a:p>
          <a:p>
            <a:pPr lvl="1"/>
            <a:r>
              <a:rPr lang="en-US" sz="1600" dirty="0" smtClean="0">
                <a:solidFill>
                  <a:srgbClr val="002060"/>
                </a:solidFill>
                <a:latin typeface="Arial" panose="020B0604020202020204" pitchFamily="34" charset="0"/>
                <a:ea typeface="MS PGothic" charset="0"/>
                <a:cs typeface="Arial" panose="020B0604020202020204" pitchFamily="34" charset="0"/>
              </a:rPr>
              <a:t>Phase </a:t>
            </a:r>
            <a:r>
              <a:rPr lang="en-US" sz="1600" dirty="0">
                <a:solidFill>
                  <a:srgbClr val="002060"/>
                </a:solidFill>
                <a:latin typeface="Arial" panose="020B0604020202020204" pitchFamily="34" charset="0"/>
                <a:ea typeface="MS PGothic" charset="0"/>
                <a:cs typeface="Arial" panose="020B0604020202020204" pitchFamily="34" charset="0"/>
              </a:rPr>
              <a:t>I</a:t>
            </a:r>
            <a:r>
              <a:rPr lang="en-US" sz="1600" dirty="0" smtClean="0">
                <a:solidFill>
                  <a:srgbClr val="002060"/>
                </a:solidFill>
                <a:latin typeface="Arial" panose="020B0604020202020204" pitchFamily="34" charset="0"/>
                <a:ea typeface="MS PGothic" charset="0"/>
                <a:cs typeface="Arial" panose="020B0604020202020204" pitchFamily="34" charset="0"/>
              </a:rPr>
              <a:t> </a:t>
            </a:r>
            <a:r>
              <a:rPr lang="en-US" sz="1600" dirty="0">
                <a:solidFill>
                  <a:srgbClr val="002060"/>
                </a:solidFill>
                <a:latin typeface="Arial" panose="020B0604020202020204" pitchFamily="34" charset="0"/>
                <a:ea typeface="MS PGothic" charset="0"/>
                <a:cs typeface="Arial" panose="020B0604020202020204" pitchFamily="34" charset="0"/>
              </a:rPr>
              <a:t>will be completed in May </a:t>
            </a:r>
            <a:r>
              <a:rPr lang="en-US" sz="1600" dirty="0" smtClean="0">
                <a:solidFill>
                  <a:srgbClr val="002060"/>
                </a:solidFill>
                <a:latin typeface="Arial" panose="020B0604020202020204" pitchFamily="34" charset="0"/>
                <a:ea typeface="MS PGothic" charset="0"/>
                <a:cs typeface="Arial" panose="020B0604020202020204" pitchFamily="34" charset="0"/>
              </a:rPr>
              <a:t>2015</a:t>
            </a:r>
            <a:endParaRPr lang="en-US" sz="1600" dirty="0">
              <a:solidFill>
                <a:srgbClr val="002060"/>
              </a:solidFill>
              <a:latin typeface="Arial" panose="020B0604020202020204" pitchFamily="34" charset="0"/>
              <a:ea typeface="MS PGothic" charset="0"/>
              <a:cs typeface="Arial" panose="020B0604020202020204" pitchFamily="34" charset="0"/>
            </a:endParaRPr>
          </a:p>
          <a:p>
            <a:r>
              <a:rPr lang="en-US" sz="2000" dirty="0" smtClean="0">
                <a:solidFill>
                  <a:srgbClr val="002060"/>
                </a:solidFill>
                <a:latin typeface="Arial" panose="020B0604020202020204" pitchFamily="34" charset="0"/>
                <a:cs typeface="Arial" panose="020B0604020202020204" pitchFamily="34" charset="0"/>
              </a:rPr>
              <a:t>Multi-Sensor Data </a:t>
            </a:r>
            <a:r>
              <a:rPr lang="en-US" sz="2000" dirty="0">
                <a:solidFill>
                  <a:srgbClr val="002060"/>
                </a:solidFill>
                <a:latin typeface="Arial" panose="020B0604020202020204" pitchFamily="34" charset="0"/>
                <a:cs typeface="Arial" panose="020B0604020202020204" pitchFamily="34" charset="0"/>
              </a:rPr>
              <a:t>Fusion </a:t>
            </a:r>
            <a:r>
              <a:rPr lang="en-US" sz="2000" dirty="0" smtClean="0">
                <a:solidFill>
                  <a:srgbClr val="002060"/>
                </a:solidFill>
                <a:latin typeface="Arial" panose="020B0604020202020204" pitchFamily="34" charset="0"/>
                <a:cs typeface="Arial" panose="020B0604020202020204" pitchFamily="34" charset="0"/>
              </a:rPr>
              <a:t>Strategy</a:t>
            </a:r>
          </a:p>
          <a:p>
            <a:pPr lvl="1">
              <a:defRPr/>
            </a:pPr>
            <a:r>
              <a:rPr lang="en-US" sz="1600" dirty="0">
                <a:solidFill>
                  <a:srgbClr val="002060"/>
                </a:solidFill>
                <a:latin typeface="Arial" panose="020B0604020202020204" pitchFamily="34" charset="0"/>
                <a:ea typeface="MS PGothic" charset="0"/>
                <a:cs typeface="Arial" panose="020B0604020202020204" pitchFamily="34" charset="0"/>
              </a:rPr>
              <a:t>Evaluate surveillance sensor fusion function which supports autonomous detection and avoidance of both cooperative and non-cooperative </a:t>
            </a:r>
            <a:r>
              <a:rPr lang="en-US" sz="1600" dirty="0" smtClean="0">
                <a:solidFill>
                  <a:srgbClr val="002060"/>
                </a:solidFill>
                <a:latin typeface="Arial" panose="020B0604020202020204" pitchFamily="34" charset="0"/>
                <a:ea typeface="MS PGothic" charset="0"/>
                <a:cs typeface="Arial" panose="020B0604020202020204" pitchFamily="34" charset="0"/>
              </a:rPr>
              <a:t>aircraft</a:t>
            </a:r>
          </a:p>
          <a:p>
            <a:r>
              <a:rPr lang="en-US" sz="2000" dirty="0">
                <a:solidFill>
                  <a:srgbClr val="002060"/>
                </a:solidFill>
                <a:latin typeface="Arial" panose="020B0604020202020204" pitchFamily="34" charset="0"/>
                <a:cs typeface="Arial" panose="020B0604020202020204" pitchFamily="34" charset="0"/>
              </a:rPr>
              <a:t>Site Data Collection</a:t>
            </a:r>
          </a:p>
          <a:p>
            <a:pPr lvl="1"/>
            <a:r>
              <a:rPr lang="en-US" sz="1600" dirty="0">
                <a:solidFill>
                  <a:srgbClr val="002060"/>
                </a:solidFill>
                <a:latin typeface="Arial" panose="020B0604020202020204" pitchFamily="34" charset="0"/>
                <a:ea typeface="MS PGothic" charset="0"/>
                <a:cs typeface="Arial" panose="020B0604020202020204" pitchFamily="34" charset="0"/>
              </a:rPr>
              <a:t>Collect and analyze data from UAS test site operations</a:t>
            </a:r>
          </a:p>
          <a:p>
            <a:pPr lvl="1">
              <a:defRPr/>
            </a:pPr>
            <a:endParaRPr lang="en-US" sz="1400" dirty="0">
              <a:solidFill>
                <a:srgbClr val="002060"/>
              </a:solidFill>
            </a:endParaRPr>
          </a:p>
        </p:txBody>
      </p:sp>
      <p:sp>
        <p:nvSpPr>
          <p:cNvPr id="6" name="Slide Number Placeholder 5"/>
          <p:cNvSpPr>
            <a:spLocks noGrp="1"/>
          </p:cNvSpPr>
          <p:nvPr>
            <p:ph type="sldNum" sz="quarter" idx="12"/>
          </p:nvPr>
        </p:nvSpPr>
        <p:spPr/>
        <p:txBody>
          <a:bodyPr/>
          <a:lstStyle/>
          <a:p>
            <a:fld id="{2BFE7DB7-EF4D-134D-A300-EFDFD1A8BCC5}" type="slidenum">
              <a:rPr lang="en-US" smtClean="0"/>
              <a:pPr/>
              <a:t>4</a:t>
            </a:fld>
            <a:endParaRPr lang="en-US" dirty="0"/>
          </a:p>
        </p:txBody>
      </p:sp>
    </p:spTree>
    <p:extLst>
      <p:ext uri="{BB962C8B-B14F-4D97-AF65-F5344CB8AC3E}">
        <p14:creationId xmlns:p14="http://schemas.microsoft.com/office/powerpoint/2010/main" val="1572854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FY15 Research </a:t>
            </a:r>
            <a:r>
              <a:rPr lang="en-US" dirty="0" smtClean="0"/>
              <a:t>Activities, cont’d</a:t>
            </a:r>
            <a:endParaRPr lang="en-US" dirty="0"/>
          </a:p>
        </p:txBody>
      </p:sp>
      <p:sp>
        <p:nvSpPr>
          <p:cNvPr id="3" name="Content Placeholder 2"/>
          <p:cNvSpPr>
            <a:spLocks noGrp="1"/>
          </p:cNvSpPr>
          <p:nvPr>
            <p:ph idx="1"/>
          </p:nvPr>
        </p:nvSpPr>
        <p:spPr>
          <a:xfrm>
            <a:off x="457200" y="1398173"/>
            <a:ext cx="8229600" cy="4525963"/>
          </a:xfrm>
        </p:spPr>
        <p:txBody>
          <a:bodyPr/>
          <a:lstStyle/>
          <a:p>
            <a:r>
              <a:rPr lang="en-US" sz="2000" dirty="0" smtClean="0">
                <a:solidFill>
                  <a:srgbClr val="002060"/>
                </a:solidFill>
              </a:rPr>
              <a:t>Ground-to-Ground </a:t>
            </a:r>
            <a:r>
              <a:rPr lang="en-US" sz="2000" dirty="0">
                <a:solidFill>
                  <a:srgbClr val="002060"/>
                </a:solidFill>
              </a:rPr>
              <a:t>Communication Architecture Assessment </a:t>
            </a:r>
          </a:p>
          <a:p>
            <a:pPr lvl="1"/>
            <a:r>
              <a:rPr lang="en-US" sz="1600" dirty="0">
                <a:solidFill>
                  <a:srgbClr val="002060"/>
                </a:solidFill>
                <a:latin typeface="Arial" panose="020B0604020202020204" pitchFamily="34" charset="0"/>
                <a:ea typeface="MS PGothic" charset="0"/>
                <a:cs typeface="Arial" panose="020B0604020202020204" pitchFamily="34" charset="0"/>
              </a:rPr>
              <a:t>Analyze architectural alternatives for Ground-to-Ground communication between a Pilot-in-Command at a UAS Control Station (CS) and Air Traffic Control (ATC)</a:t>
            </a:r>
          </a:p>
          <a:p>
            <a:pPr lvl="1"/>
            <a:r>
              <a:rPr lang="en-US" sz="1600" dirty="0">
                <a:solidFill>
                  <a:srgbClr val="002060"/>
                </a:solidFill>
                <a:latin typeface="Arial" panose="020B0604020202020204" pitchFamily="34" charset="0"/>
                <a:ea typeface="MS PGothic" charset="0"/>
                <a:cs typeface="Arial" panose="020B0604020202020204" pitchFamily="34" charset="0"/>
              </a:rPr>
              <a:t>Whitepaper provides analysis of various commercial telecommunication options, as well </a:t>
            </a:r>
            <a:r>
              <a:rPr lang="en-US" sz="1600" dirty="0" smtClean="0">
                <a:solidFill>
                  <a:srgbClr val="002060"/>
                </a:solidFill>
                <a:latin typeface="Arial" panose="020B0604020202020204" pitchFamily="34" charset="0"/>
                <a:ea typeface="MS PGothic" charset="0"/>
                <a:cs typeface="Arial" panose="020B0604020202020204" pitchFamily="34" charset="0"/>
              </a:rPr>
              <a:t>services </a:t>
            </a:r>
            <a:r>
              <a:rPr lang="en-US" sz="1600" dirty="0">
                <a:solidFill>
                  <a:srgbClr val="002060"/>
                </a:solidFill>
                <a:latin typeface="Arial" panose="020B0604020202020204" pitchFamily="34" charset="0"/>
                <a:ea typeface="MS PGothic" charset="0"/>
                <a:cs typeface="Arial" panose="020B0604020202020204" pitchFamily="34" charset="0"/>
              </a:rPr>
              <a:t>available from FTI, and provide comparisons based on architectural complexity, cost, quality of Service, and other factors.</a:t>
            </a:r>
          </a:p>
          <a:p>
            <a:pPr>
              <a:defRPr/>
            </a:pPr>
            <a:r>
              <a:rPr lang="en-US" sz="2000" dirty="0" smtClean="0">
                <a:solidFill>
                  <a:srgbClr val="002060"/>
                </a:solidFill>
              </a:rPr>
              <a:t>Integration </a:t>
            </a:r>
            <a:r>
              <a:rPr lang="en-US" sz="2000" dirty="0">
                <a:solidFill>
                  <a:srgbClr val="002060"/>
                </a:solidFill>
              </a:rPr>
              <a:t>of Collision Avoidance System (CAS) into Detect and Avoid (DAA) for Unmanned Aircraft Systems (UAS):</a:t>
            </a:r>
          </a:p>
          <a:p>
            <a:pPr lvl="1"/>
            <a:r>
              <a:rPr lang="en-US" sz="1600" dirty="0">
                <a:solidFill>
                  <a:srgbClr val="002060"/>
                </a:solidFill>
                <a:latin typeface="Arial" panose="020B0604020202020204" pitchFamily="34" charset="0"/>
                <a:ea typeface="MS PGothic" charset="0"/>
                <a:cs typeface="Arial" panose="020B0604020202020204" pitchFamily="34" charset="0"/>
              </a:rPr>
              <a:t>Determine how a UAS DAA system might use CAS as part of its functionality in various classes of airspace</a:t>
            </a:r>
          </a:p>
          <a:p>
            <a:r>
              <a:rPr lang="pt-BR" sz="2000" dirty="0" smtClean="0">
                <a:solidFill>
                  <a:srgbClr val="002060"/>
                </a:solidFill>
              </a:rPr>
              <a:t>Simulating UAS </a:t>
            </a:r>
            <a:r>
              <a:rPr lang="pt-BR" sz="2000" dirty="0">
                <a:solidFill>
                  <a:srgbClr val="002060"/>
                </a:solidFill>
              </a:rPr>
              <a:t>in NAS </a:t>
            </a:r>
            <a:r>
              <a:rPr lang="pt-BR" sz="2000" dirty="0" smtClean="0">
                <a:solidFill>
                  <a:srgbClr val="002060"/>
                </a:solidFill>
              </a:rPr>
              <a:t>Operation</a:t>
            </a:r>
          </a:p>
          <a:p>
            <a:pPr lvl="1"/>
            <a:r>
              <a:rPr lang="en-US" sz="1600" dirty="0">
                <a:solidFill>
                  <a:srgbClr val="002060"/>
                </a:solidFill>
                <a:latin typeface="Arial" panose="020B0604020202020204" pitchFamily="34" charset="0"/>
                <a:ea typeface="MS PGothic" charset="0"/>
                <a:cs typeface="Arial" panose="020B0604020202020204" pitchFamily="34" charset="0"/>
              </a:rPr>
              <a:t>Develop capability for FAA ATO to collect and analyze UAS safety data from COA and other sources to support safety oversight responsibilities for UAS </a:t>
            </a:r>
          </a:p>
          <a:p>
            <a:pPr lvl="1"/>
            <a:r>
              <a:rPr lang="en-US" sz="1600" dirty="0">
                <a:solidFill>
                  <a:srgbClr val="002060"/>
                </a:solidFill>
                <a:latin typeface="Arial" panose="020B0604020202020204" pitchFamily="34" charset="0"/>
                <a:ea typeface="MS PGothic" charset="0"/>
                <a:cs typeface="Arial" panose="020B0604020202020204" pitchFamily="34" charset="0"/>
              </a:rPr>
              <a:t>“Beta” version web portal development completion in March</a:t>
            </a:r>
            <a:endParaRPr lang="pt-BR" sz="1600" dirty="0">
              <a:solidFill>
                <a:srgbClr val="002060"/>
              </a:solidFill>
              <a:latin typeface="Arial" panose="020B0604020202020204" pitchFamily="34" charset="0"/>
              <a:ea typeface="MS PGothic" charset="0"/>
              <a:cs typeface="Arial" panose="020B0604020202020204" pitchFamily="34" charset="0"/>
            </a:endParaRPr>
          </a:p>
          <a:p>
            <a:endParaRPr lang="en-US" sz="2000" dirty="0" smtClean="0">
              <a:solidFill>
                <a:srgbClr val="002060"/>
              </a:solidFill>
            </a:endParaRPr>
          </a:p>
        </p:txBody>
      </p:sp>
      <p:sp>
        <p:nvSpPr>
          <p:cNvPr id="4" name="Slide Number Placeholder 3"/>
          <p:cNvSpPr>
            <a:spLocks noGrp="1"/>
          </p:cNvSpPr>
          <p:nvPr>
            <p:ph type="sldNum" sz="quarter" idx="12"/>
          </p:nvPr>
        </p:nvSpPr>
        <p:spPr/>
        <p:txBody>
          <a:bodyPr/>
          <a:lstStyle/>
          <a:p>
            <a:fld id="{2BFE7DB7-EF4D-134D-A300-EFDFD1A8BCC5}" type="slidenum">
              <a:rPr lang="en-US" smtClean="0"/>
              <a:pPr/>
              <a:t>5</a:t>
            </a:fld>
            <a:endParaRPr lang="en-US" dirty="0"/>
          </a:p>
        </p:txBody>
      </p:sp>
    </p:spTree>
    <p:extLst>
      <p:ext uri="{BB962C8B-B14F-4D97-AF65-F5344CB8AC3E}">
        <p14:creationId xmlns:p14="http://schemas.microsoft.com/office/powerpoint/2010/main" val="3071816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36409"/>
            <a:ext cx="8229600" cy="1143000"/>
          </a:xfrm>
        </p:spPr>
        <p:txBody>
          <a:bodyPr/>
          <a:lstStyle/>
          <a:p>
            <a:pPr eaLnBrk="1" hangingPunct="1"/>
            <a:r>
              <a:rPr lang="en-US" dirty="0" smtClean="0">
                <a:latin typeface="Arial" pitchFamily="34" charset="0"/>
                <a:cs typeface="Arial" pitchFamily="34" charset="0"/>
              </a:rPr>
              <a:t>FY16 Research Requirements</a:t>
            </a:r>
          </a:p>
        </p:txBody>
      </p:sp>
      <p:sp>
        <p:nvSpPr>
          <p:cNvPr id="3" name="Content Placeholder 2"/>
          <p:cNvSpPr>
            <a:spLocks noGrp="1"/>
          </p:cNvSpPr>
          <p:nvPr>
            <p:ph idx="1"/>
          </p:nvPr>
        </p:nvSpPr>
        <p:spPr>
          <a:xfrm>
            <a:off x="457200" y="1164247"/>
            <a:ext cx="8229600" cy="4525963"/>
          </a:xfrm>
        </p:spPr>
        <p:txBody>
          <a:bodyPr/>
          <a:lstStyle/>
          <a:p>
            <a:pPr eaLnBrk="1" hangingPunct="1">
              <a:buFont typeface="Arial" charset="0"/>
              <a:buChar char="•"/>
              <a:defRPr/>
            </a:pPr>
            <a:r>
              <a:rPr lang="en-US" sz="1600" b="1" dirty="0" smtClean="0">
                <a:solidFill>
                  <a:srgbClr val="002060"/>
                </a:solidFill>
                <a:ea typeface="ＭＳ Ｐゴシック" charset="0"/>
              </a:rPr>
              <a:t>Sense </a:t>
            </a:r>
            <a:r>
              <a:rPr lang="en-US" sz="1600" b="1" dirty="0">
                <a:solidFill>
                  <a:srgbClr val="002060"/>
                </a:solidFill>
                <a:ea typeface="ＭＳ Ｐゴシック" charset="0"/>
              </a:rPr>
              <a:t>and Avoid (SAA) System Certification Obstacles:</a:t>
            </a:r>
            <a:endParaRPr lang="en-US" sz="1600" dirty="0">
              <a:solidFill>
                <a:srgbClr val="002060"/>
              </a:solidFill>
              <a:ea typeface="ＭＳ Ｐゴシック" charset="0"/>
            </a:endParaRPr>
          </a:p>
          <a:p>
            <a:pPr lvl="1" eaLnBrk="1" hangingPunct="1">
              <a:buFont typeface="Wingdings" charset="0"/>
              <a:buChar char=""/>
              <a:defRPr/>
            </a:pPr>
            <a:r>
              <a:rPr lang="en-US" sz="1200" dirty="0">
                <a:solidFill>
                  <a:srgbClr val="002060"/>
                </a:solidFill>
                <a:latin typeface="Arial" panose="020B0604020202020204" pitchFamily="34" charset="0"/>
                <a:ea typeface="MS PGothic" charset="0"/>
                <a:cs typeface="Arial" panose="020B0604020202020204" pitchFamily="34" charset="0"/>
              </a:rPr>
              <a:t>Determine certification criteria associated with operational and airworthiness approval that a SAA system will be required to address, and provide a means of compliance to 14 Code of Federal Regulation (CFR) Part 91 which governs General Operating and Flight Rules, and includes policies such as visual flight rules, instrumental flight rules, special flight operations, and noise limits</a:t>
            </a:r>
          </a:p>
          <a:p>
            <a:pPr lvl="1" eaLnBrk="1" hangingPunct="1">
              <a:buFont typeface="Wingdings" charset="0"/>
              <a:buChar char=""/>
              <a:defRPr/>
            </a:pPr>
            <a:r>
              <a:rPr lang="en-US" sz="1200" dirty="0" smtClean="0">
                <a:solidFill>
                  <a:srgbClr val="002060"/>
                </a:solidFill>
                <a:latin typeface="Arial" panose="020B0604020202020204" pitchFamily="34" charset="0"/>
                <a:ea typeface="MS PGothic" charset="0"/>
                <a:cs typeface="Arial" panose="020B0604020202020204" pitchFamily="34" charset="0"/>
              </a:rPr>
              <a:t>Provide </a:t>
            </a:r>
            <a:r>
              <a:rPr lang="en-US" sz="1200" dirty="0">
                <a:solidFill>
                  <a:srgbClr val="002060"/>
                </a:solidFill>
                <a:latin typeface="Arial" panose="020B0604020202020204" pitchFamily="34" charset="0"/>
                <a:ea typeface="MS PGothic" charset="0"/>
                <a:cs typeface="Arial" panose="020B0604020202020204" pitchFamily="34" charset="0"/>
              </a:rPr>
              <a:t>civil certification requirements for systems and equipment, which is designed to provide a means of compliance to 14 CFR Part 91 “see and avoid</a:t>
            </a:r>
            <a:r>
              <a:rPr lang="en-US" sz="1200" dirty="0" smtClean="0">
                <a:solidFill>
                  <a:srgbClr val="002060"/>
                </a:solidFill>
                <a:latin typeface="Arial" panose="020B0604020202020204" pitchFamily="34" charset="0"/>
                <a:cs typeface="Arial" panose="020B0604020202020204" pitchFamily="34" charset="0"/>
              </a:rPr>
              <a:t>”</a:t>
            </a:r>
          </a:p>
          <a:p>
            <a:pPr lvl="1" eaLnBrk="1" hangingPunct="1">
              <a:buFont typeface="Wingdings" charset="0"/>
              <a:buChar char=""/>
              <a:defRPr/>
            </a:pPr>
            <a:endParaRPr lang="en-US" sz="1200" dirty="0">
              <a:solidFill>
                <a:srgbClr val="002060"/>
              </a:solidFill>
            </a:endParaRPr>
          </a:p>
          <a:p>
            <a:pPr>
              <a:defRPr/>
            </a:pPr>
            <a:r>
              <a:rPr lang="en-US" sz="1600" b="1" dirty="0">
                <a:solidFill>
                  <a:srgbClr val="002060"/>
                </a:solidFill>
                <a:ea typeface="ＭＳ Ｐゴシック" charset="0"/>
              </a:rPr>
              <a:t> </a:t>
            </a:r>
            <a:r>
              <a:rPr lang="en-US" sz="1600" b="1" dirty="0" smtClean="0">
                <a:solidFill>
                  <a:srgbClr val="002060"/>
                </a:solidFill>
                <a:ea typeface="ＭＳ Ｐゴシック" charset="0"/>
              </a:rPr>
              <a:t>Detect </a:t>
            </a:r>
            <a:r>
              <a:rPr lang="en-US" sz="1600" b="1" dirty="0">
                <a:solidFill>
                  <a:srgbClr val="002060"/>
                </a:solidFill>
                <a:ea typeface="ＭＳ Ｐゴシック" charset="0"/>
              </a:rPr>
              <a:t>and Avoid (DAA) Multi-Sensor Data Fusion Strategies:</a:t>
            </a:r>
            <a:endParaRPr lang="en-US" sz="1600" dirty="0">
              <a:solidFill>
                <a:srgbClr val="002060"/>
              </a:solidFill>
              <a:ea typeface="ＭＳ Ｐゴシック" charset="0"/>
            </a:endParaRPr>
          </a:p>
          <a:p>
            <a:pPr lvl="1">
              <a:defRPr/>
            </a:pPr>
            <a:r>
              <a:rPr lang="en-US" sz="1200" dirty="0">
                <a:solidFill>
                  <a:srgbClr val="002060"/>
                </a:solidFill>
                <a:latin typeface="Arial" panose="020B0604020202020204" pitchFamily="34" charset="0"/>
                <a:ea typeface="MS PGothic" charset="0"/>
                <a:cs typeface="Arial" panose="020B0604020202020204" pitchFamily="34" charset="0"/>
              </a:rPr>
              <a:t>Evaluate surveillance sensor fusion function which supports autonomous detection and avoidance of both cooperative and non-cooperative aircraft</a:t>
            </a:r>
          </a:p>
          <a:p>
            <a:pPr lvl="1">
              <a:defRPr/>
            </a:pPr>
            <a:r>
              <a:rPr lang="en-US" sz="1200" dirty="0">
                <a:solidFill>
                  <a:srgbClr val="002060"/>
                </a:solidFill>
                <a:latin typeface="Arial" panose="020B0604020202020204" pitchFamily="34" charset="0"/>
                <a:ea typeface="MS PGothic" charset="0"/>
                <a:cs typeface="Arial" panose="020B0604020202020204" pitchFamily="34" charset="0"/>
              </a:rPr>
              <a:t>Incorporate acceptable data fusion strategies and performance parameter sensitivities to support validation of DAA technical standards, design use, certification, and approval </a:t>
            </a:r>
            <a:r>
              <a:rPr lang="en-US" sz="1200" dirty="0" smtClean="0">
                <a:solidFill>
                  <a:srgbClr val="002060"/>
                </a:solidFill>
                <a:latin typeface="Arial" panose="020B0604020202020204" pitchFamily="34" charset="0"/>
                <a:ea typeface="MS PGothic" charset="0"/>
                <a:cs typeface="Arial" panose="020B0604020202020204" pitchFamily="34" charset="0"/>
              </a:rPr>
              <a:t>guidance</a:t>
            </a:r>
          </a:p>
          <a:p>
            <a:pPr lvl="1">
              <a:defRPr/>
            </a:pPr>
            <a:endParaRPr lang="en-US" sz="1600" dirty="0">
              <a:solidFill>
                <a:srgbClr val="002060"/>
              </a:solidFill>
              <a:latin typeface="Calibri" charset="0"/>
              <a:ea typeface="MS PGothic" charset="0"/>
              <a:cs typeface="Arial" charset="0"/>
            </a:endParaRPr>
          </a:p>
          <a:p>
            <a:pPr eaLnBrk="1" hangingPunct="1">
              <a:buFont typeface="Arial" charset="0"/>
              <a:buChar char="•"/>
              <a:defRPr/>
            </a:pPr>
            <a:r>
              <a:rPr lang="en-US" sz="1600" b="1" dirty="0" smtClean="0">
                <a:solidFill>
                  <a:srgbClr val="002060"/>
                </a:solidFill>
                <a:ea typeface="ＭＳ Ｐゴシック" charset="0"/>
              </a:rPr>
              <a:t>Collect and Analyze UAS Safety Data from the Congressionally Mandated Test Sites:</a:t>
            </a:r>
            <a:endParaRPr lang="en-US" sz="1600" dirty="0" smtClean="0">
              <a:solidFill>
                <a:srgbClr val="002060"/>
              </a:solidFill>
              <a:ea typeface="ＭＳ Ｐゴシック" charset="0"/>
            </a:endParaRPr>
          </a:p>
          <a:p>
            <a:pPr lvl="1" eaLnBrk="1" hangingPunct="1">
              <a:buFont typeface="Wingdings" charset="0"/>
              <a:buChar char=""/>
              <a:defRPr/>
            </a:pPr>
            <a:r>
              <a:rPr lang="en-US" sz="1200" dirty="0" smtClean="0">
                <a:solidFill>
                  <a:srgbClr val="002060"/>
                </a:solidFill>
                <a:latin typeface="Arial" panose="020B0604020202020204" pitchFamily="34" charset="0"/>
                <a:ea typeface="MS PGothic" charset="0"/>
                <a:cs typeface="Arial" panose="020B0604020202020204" pitchFamily="34" charset="0"/>
              </a:rPr>
              <a:t>Collect and analyze safety data reported per Certificates of Waiver (COA) requirements from flight operations conducted by each UAS Test Site</a:t>
            </a:r>
          </a:p>
          <a:p>
            <a:pPr lvl="1" eaLnBrk="1" hangingPunct="1">
              <a:buFont typeface="Wingdings" charset="0"/>
              <a:buChar char=""/>
              <a:defRPr/>
            </a:pPr>
            <a:r>
              <a:rPr lang="en-US" sz="1200" dirty="0" smtClean="0">
                <a:solidFill>
                  <a:srgbClr val="002060"/>
                </a:solidFill>
                <a:latin typeface="Arial" panose="020B0604020202020204" pitchFamily="34" charset="0"/>
                <a:ea typeface="MS PGothic" charset="0"/>
                <a:cs typeface="Arial" panose="020B0604020202020204" pitchFamily="34" charset="0"/>
              </a:rPr>
              <a:t>The UAS test site research results will be utilized to support the following critical activities:</a:t>
            </a:r>
          </a:p>
          <a:p>
            <a:pPr lvl="2" eaLnBrk="1" hangingPunct="1">
              <a:buFont typeface="Arial" charset="0"/>
              <a:buChar char="•"/>
              <a:defRPr/>
            </a:pPr>
            <a:r>
              <a:rPr lang="en-US" sz="1050" dirty="0" smtClean="0">
                <a:solidFill>
                  <a:srgbClr val="002060"/>
                </a:solidFill>
                <a:latin typeface="Arial" panose="020B0604020202020204" pitchFamily="34" charset="0"/>
                <a:cs typeface="Arial" panose="020B0604020202020204" pitchFamily="34" charset="0"/>
              </a:rPr>
              <a:t>Regulatory and standards development processes necessary for the safe, efficient, and timely integration of UAS into the National Airspace (NAS)</a:t>
            </a:r>
          </a:p>
          <a:p>
            <a:pPr lvl="2" eaLnBrk="1" hangingPunct="1">
              <a:buFont typeface="Arial" charset="0"/>
              <a:buChar char="•"/>
              <a:defRPr/>
            </a:pPr>
            <a:r>
              <a:rPr lang="en-US" sz="1050" dirty="0" smtClean="0">
                <a:solidFill>
                  <a:srgbClr val="002060"/>
                </a:solidFill>
                <a:latin typeface="Arial" panose="020B0604020202020204" pitchFamily="34" charset="0"/>
                <a:cs typeface="Arial" panose="020B0604020202020204" pitchFamily="34" charset="0"/>
              </a:rPr>
              <a:t>Identify and address  challenge areas for UAS integration as documented in the UAS Concept of Operations (ConOps) and Roadmap </a:t>
            </a:r>
          </a:p>
          <a:p>
            <a:pPr eaLnBrk="1" hangingPunct="1">
              <a:buFont typeface="Arial" charset="0"/>
              <a:buChar char="•"/>
              <a:defRPr/>
            </a:pPr>
            <a:endParaRPr lang="en-US" sz="1600" dirty="0">
              <a:solidFill>
                <a:srgbClr val="002060"/>
              </a:solidFill>
              <a:ea typeface="ＭＳ Ｐゴシック" charset="0"/>
            </a:endParaRPr>
          </a:p>
        </p:txBody>
      </p:sp>
      <p:sp>
        <p:nvSpPr>
          <p:cNvPr id="2" name="Slide Number Placeholder 1"/>
          <p:cNvSpPr>
            <a:spLocks noGrp="1"/>
          </p:cNvSpPr>
          <p:nvPr>
            <p:ph type="sldNum" sz="quarter" idx="12"/>
          </p:nvPr>
        </p:nvSpPr>
        <p:spPr/>
        <p:txBody>
          <a:bodyPr/>
          <a:lstStyle/>
          <a:p>
            <a:fld id="{2BFE7DB7-EF4D-134D-A300-EFDFD1A8BCC5}" type="slidenum">
              <a:rPr lang="en-US" smtClean="0"/>
              <a:pPr/>
              <a:t>6</a:t>
            </a:fld>
            <a:endParaRPr lang="en-US" dirty="0"/>
          </a:p>
        </p:txBody>
      </p:sp>
    </p:spTree>
    <p:extLst>
      <p:ext uri="{BB962C8B-B14F-4D97-AF65-F5344CB8AC3E}">
        <p14:creationId xmlns:p14="http://schemas.microsoft.com/office/powerpoint/2010/main" val="3047724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8345" y="274638"/>
            <a:ext cx="8506046" cy="1143000"/>
          </a:xfrm>
        </p:spPr>
        <p:txBody>
          <a:bodyPr/>
          <a:lstStyle/>
          <a:p>
            <a:pPr eaLnBrk="1" hangingPunct="1"/>
            <a:r>
              <a:rPr lang="en-US" dirty="0" smtClean="0">
                <a:latin typeface="Arial" pitchFamily="34" charset="0"/>
                <a:cs typeface="Arial" pitchFamily="34" charset="0"/>
              </a:rPr>
              <a:t>FY16 Research Requirements, cont’d </a:t>
            </a:r>
          </a:p>
        </p:txBody>
      </p:sp>
      <p:sp>
        <p:nvSpPr>
          <p:cNvPr id="3" name="Content Placeholder 2"/>
          <p:cNvSpPr>
            <a:spLocks noGrp="1"/>
          </p:cNvSpPr>
          <p:nvPr>
            <p:ph idx="1"/>
          </p:nvPr>
        </p:nvSpPr>
        <p:spPr>
          <a:xfrm>
            <a:off x="457200" y="1430072"/>
            <a:ext cx="8229600" cy="4525963"/>
          </a:xfrm>
        </p:spPr>
        <p:txBody>
          <a:bodyPr/>
          <a:lstStyle/>
          <a:p>
            <a:pPr eaLnBrk="1" hangingPunct="1">
              <a:buFont typeface="Arial" charset="0"/>
              <a:buChar char="•"/>
              <a:defRPr/>
            </a:pPr>
            <a:r>
              <a:rPr lang="en-US" sz="1600" b="1" dirty="0" smtClean="0">
                <a:solidFill>
                  <a:srgbClr val="002060"/>
                </a:solidFill>
                <a:ea typeface="ＭＳ Ｐゴシック" charset="0"/>
              </a:rPr>
              <a:t>UAS </a:t>
            </a:r>
            <a:r>
              <a:rPr lang="en-US" sz="1600" b="1" dirty="0">
                <a:solidFill>
                  <a:srgbClr val="002060"/>
                </a:solidFill>
                <a:ea typeface="ＭＳ Ｐゴシック" charset="0"/>
              </a:rPr>
              <a:t>System Safety Criteria:</a:t>
            </a:r>
            <a:endParaRPr lang="en-US" sz="1600" dirty="0">
              <a:solidFill>
                <a:srgbClr val="002060"/>
              </a:solidFill>
              <a:ea typeface="ＭＳ Ｐゴシック" charset="0"/>
            </a:endParaRPr>
          </a:p>
          <a:p>
            <a:pPr lvl="1" eaLnBrk="1" hangingPunct="1">
              <a:buFont typeface="Wingdings" charset="0"/>
              <a:buChar char=""/>
              <a:defRPr/>
            </a:pPr>
            <a:r>
              <a:rPr lang="en-US" sz="1200" dirty="0">
                <a:solidFill>
                  <a:srgbClr val="002060"/>
                </a:solidFill>
                <a:latin typeface="Arial" panose="020B0604020202020204" pitchFamily="34" charset="0"/>
                <a:ea typeface="MS PGothic" charset="0"/>
                <a:cs typeface="Arial" panose="020B0604020202020204" pitchFamily="34" charset="0"/>
              </a:rPr>
              <a:t>Recommend safety thresholds for characteristics such as kinetic energy, structure, shape, or other safety features that can be utilized to identify threshold levels which are not hazardous to people, airborne aircraft, ground aircraft, or property when UAS collides with them</a:t>
            </a:r>
          </a:p>
          <a:p>
            <a:pPr lvl="1" eaLnBrk="1" hangingPunct="1">
              <a:buFont typeface="Wingdings" charset="0"/>
              <a:buChar char=""/>
              <a:defRPr/>
            </a:pPr>
            <a:r>
              <a:rPr lang="en-US" sz="1200" dirty="0">
                <a:solidFill>
                  <a:srgbClr val="002060"/>
                </a:solidFill>
                <a:latin typeface="Arial" panose="020B0604020202020204" pitchFamily="34" charset="0"/>
                <a:ea typeface="MS PGothic" charset="0"/>
                <a:cs typeface="Arial" panose="020B0604020202020204" pitchFamily="34" charset="0"/>
              </a:rPr>
              <a:t>Develop guidance on system safety characteristics into UAS existing approvals and future rulemaking for the purpose of assisting the FAA determine standardized airworthiness requirements for unmanned aircraft which are safe for operations</a:t>
            </a:r>
          </a:p>
          <a:p>
            <a:pPr lvl="1" eaLnBrk="1" hangingPunct="1">
              <a:buFont typeface="Wingdings" charset="0"/>
              <a:buChar char=""/>
              <a:defRPr/>
            </a:pPr>
            <a:r>
              <a:rPr lang="en-US" sz="1200" dirty="0">
                <a:solidFill>
                  <a:srgbClr val="002060"/>
                </a:solidFill>
                <a:latin typeface="Arial" panose="020B0604020202020204" pitchFamily="34" charset="0"/>
                <a:ea typeface="MS PGothic" charset="0"/>
                <a:cs typeface="Arial" panose="020B0604020202020204" pitchFamily="34" charset="0"/>
              </a:rPr>
              <a:t>Develop engine ingestion research study to assess potential damage of small UAS (sUAS) near an airport with the possibility of being ingested into an aircraft engine:</a:t>
            </a:r>
          </a:p>
          <a:p>
            <a:pPr lvl="2" eaLnBrk="1" hangingPunct="1">
              <a:buFont typeface="Arial" charset="0"/>
              <a:buChar char="•"/>
              <a:defRPr/>
            </a:pPr>
            <a:r>
              <a:rPr lang="en-US" sz="1050" dirty="0">
                <a:solidFill>
                  <a:srgbClr val="002060"/>
                </a:solidFill>
                <a:latin typeface="Arial" panose="020B0604020202020204" pitchFamily="34" charset="0"/>
                <a:cs typeface="Arial" panose="020B0604020202020204" pitchFamily="34" charset="0"/>
              </a:rPr>
              <a:t>Develop operational risk mitigation plan for engine ingestion to advance the safety of the NAS and improve current engine standards</a:t>
            </a:r>
          </a:p>
          <a:p>
            <a:pPr lvl="2" eaLnBrk="1" hangingPunct="1">
              <a:buFont typeface="Arial" charset="0"/>
              <a:buChar char="•"/>
              <a:defRPr/>
            </a:pPr>
            <a:r>
              <a:rPr lang="en-US" sz="1050" dirty="0">
                <a:solidFill>
                  <a:srgbClr val="002060"/>
                </a:solidFill>
                <a:latin typeface="Arial" panose="020B0604020202020204" pitchFamily="34" charset="0"/>
                <a:cs typeface="Arial" panose="020B0604020202020204" pitchFamily="34" charset="0"/>
              </a:rPr>
              <a:t>Address potential engine damage resulting from sUAS engine ingestion and draw upon existing research associated with bird engine ingestion </a:t>
            </a:r>
            <a:endParaRPr lang="en-US" sz="1050" dirty="0" smtClean="0">
              <a:solidFill>
                <a:srgbClr val="002060"/>
              </a:solidFill>
              <a:latin typeface="Arial" panose="020B0604020202020204" pitchFamily="34" charset="0"/>
              <a:cs typeface="Arial" panose="020B0604020202020204" pitchFamily="34" charset="0"/>
            </a:endParaRPr>
          </a:p>
          <a:p>
            <a:pPr lvl="2" eaLnBrk="1" hangingPunct="1">
              <a:buFont typeface="Arial" charset="0"/>
              <a:buChar char="•"/>
              <a:defRPr/>
            </a:pPr>
            <a:endParaRPr lang="en-US" sz="1600" dirty="0">
              <a:solidFill>
                <a:srgbClr val="002060"/>
              </a:solidFill>
              <a:ea typeface="ＭＳ Ｐゴシック" charset="0"/>
            </a:endParaRPr>
          </a:p>
          <a:p>
            <a:pPr eaLnBrk="1" hangingPunct="1">
              <a:buFont typeface="Arial" charset="0"/>
              <a:buChar char="•"/>
              <a:defRPr/>
            </a:pPr>
            <a:r>
              <a:rPr lang="en-US" sz="1600" b="1" dirty="0" smtClean="0">
                <a:solidFill>
                  <a:srgbClr val="002060"/>
                </a:solidFill>
                <a:ea typeface="ＭＳ Ｐゴシック" charset="0"/>
              </a:rPr>
              <a:t>Integration </a:t>
            </a:r>
            <a:r>
              <a:rPr lang="en-US" sz="1600" b="1" dirty="0">
                <a:solidFill>
                  <a:srgbClr val="002060"/>
                </a:solidFill>
                <a:ea typeface="ＭＳ Ｐゴシック" charset="0"/>
              </a:rPr>
              <a:t>of Collision Avoidance System (CAS) into Detect and Avoid (DAA) for Unmanned Aircraft Systems (UAS):</a:t>
            </a:r>
            <a:endParaRPr lang="en-US" sz="1600" dirty="0">
              <a:solidFill>
                <a:srgbClr val="002060"/>
              </a:solidFill>
              <a:ea typeface="ＭＳ Ｐゴシック" charset="0"/>
            </a:endParaRPr>
          </a:p>
          <a:p>
            <a:pPr lvl="1" eaLnBrk="1" hangingPunct="1">
              <a:buFont typeface="Wingdings" charset="0"/>
              <a:buChar char=""/>
              <a:defRPr/>
            </a:pPr>
            <a:r>
              <a:rPr lang="en-US" sz="1200" dirty="0">
                <a:solidFill>
                  <a:srgbClr val="002060"/>
                </a:solidFill>
                <a:latin typeface="Arial" panose="020B0604020202020204" pitchFamily="34" charset="0"/>
                <a:ea typeface="MS PGothic" charset="0"/>
                <a:cs typeface="Arial" panose="020B0604020202020204" pitchFamily="34" charset="0"/>
              </a:rPr>
              <a:t>Determine how a UAS DAA system might use CAS as part of its functionality in various classes of airspace</a:t>
            </a:r>
          </a:p>
          <a:p>
            <a:pPr lvl="1" eaLnBrk="1" hangingPunct="1">
              <a:buFont typeface="Wingdings" charset="0"/>
              <a:buChar char=""/>
              <a:defRPr/>
            </a:pPr>
            <a:r>
              <a:rPr lang="en-US" sz="1200" dirty="0">
                <a:solidFill>
                  <a:srgbClr val="002060"/>
                </a:solidFill>
                <a:latin typeface="Arial" panose="020B0604020202020204" pitchFamily="34" charset="0"/>
                <a:ea typeface="MS PGothic" charset="0"/>
                <a:cs typeface="Arial" panose="020B0604020202020204" pitchFamily="34" charset="0"/>
              </a:rPr>
              <a:t>Define requirements to ensure Collision Avoidance System (CAS) is compatible with existing Traffic Collision Avoidance Systems (TCAS II)</a:t>
            </a:r>
          </a:p>
          <a:p>
            <a:pPr lvl="1" eaLnBrk="1" hangingPunct="1">
              <a:buFont typeface="Wingdings" charset="0"/>
              <a:buChar char=""/>
              <a:defRPr/>
            </a:pPr>
            <a:r>
              <a:rPr lang="en-US" sz="1200" dirty="0">
                <a:solidFill>
                  <a:srgbClr val="002060"/>
                </a:solidFill>
                <a:latin typeface="Arial" panose="020B0604020202020204" pitchFamily="34" charset="0"/>
                <a:ea typeface="MS PGothic" charset="0"/>
                <a:cs typeface="Arial" panose="020B0604020202020204" pitchFamily="34" charset="0"/>
              </a:rPr>
              <a:t>Research results will establish criteria for Collision Avoidance System (CAS) interoperability requirements within the NAS</a:t>
            </a:r>
          </a:p>
          <a:p>
            <a:pPr eaLnBrk="1" hangingPunct="1">
              <a:buFont typeface="Arial" charset="0"/>
              <a:buChar char="•"/>
              <a:defRPr/>
            </a:pPr>
            <a:endParaRPr lang="en-US" sz="1600" dirty="0">
              <a:solidFill>
                <a:srgbClr val="002060"/>
              </a:solidFill>
              <a:ea typeface="ＭＳ Ｐゴシック" charset="0"/>
            </a:endParaRPr>
          </a:p>
        </p:txBody>
      </p:sp>
      <p:sp>
        <p:nvSpPr>
          <p:cNvPr id="2" name="Slide Number Placeholder 1"/>
          <p:cNvSpPr>
            <a:spLocks noGrp="1"/>
          </p:cNvSpPr>
          <p:nvPr>
            <p:ph type="sldNum" sz="quarter" idx="12"/>
          </p:nvPr>
        </p:nvSpPr>
        <p:spPr/>
        <p:txBody>
          <a:bodyPr/>
          <a:lstStyle/>
          <a:p>
            <a:fld id="{2BFE7DB7-EF4D-134D-A300-EFDFD1A8BCC5}" type="slidenum">
              <a:rPr lang="en-US" smtClean="0"/>
              <a:pPr/>
              <a:t>7</a:t>
            </a:fld>
            <a:endParaRPr lang="en-US" dirty="0"/>
          </a:p>
        </p:txBody>
      </p:sp>
    </p:spTree>
    <p:extLst>
      <p:ext uri="{BB962C8B-B14F-4D97-AF65-F5344CB8AC3E}">
        <p14:creationId xmlns:p14="http://schemas.microsoft.com/office/powerpoint/2010/main" val="1392801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76447" y="274638"/>
            <a:ext cx="8548575" cy="1143000"/>
          </a:xfrm>
        </p:spPr>
        <p:txBody>
          <a:bodyPr/>
          <a:lstStyle/>
          <a:p>
            <a:pPr eaLnBrk="1" hangingPunct="1"/>
            <a:r>
              <a:rPr lang="en-US" dirty="0" smtClean="0">
                <a:latin typeface="Arial" pitchFamily="34" charset="0"/>
                <a:cs typeface="Arial" pitchFamily="34" charset="0"/>
              </a:rPr>
              <a:t>FY16 Research Requirements, cont’d </a:t>
            </a:r>
          </a:p>
        </p:txBody>
      </p:sp>
      <p:sp>
        <p:nvSpPr>
          <p:cNvPr id="3" name="Content Placeholder 2"/>
          <p:cNvSpPr>
            <a:spLocks noGrp="1"/>
          </p:cNvSpPr>
          <p:nvPr>
            <p:ph idx="1"/>
          </p:nvPr>
        </p:nvSpPr>
        <p:spPr>
          <a:xfrm>
            <a:off x="457200" y="1430072"/>
            <a:ext cx="8229600" cy="4525963"/>
          </a:xfrm>
        </p:spPr>
        <p:txBody>
          <a:bodyPr/>
          <a:lstStyle/>
          <a:p>
            <a:pPr eaLnBrk="1" hangingPunct="1">
              <a:buFont typeface="Arial" charset="0"/>
              <a:buChar char="•"/>
              <a:defRPr/>
            </a:pPr>
            <a:r>
              <a:rPr lang="en-US" sz="1600" b="1" dirty="0" smtClean="0">
                <a:solidFill>
                  <a:srgbClr val="002060"/>
                </a:solidFill>
                <a:ea typeface="ＭＳ Ｐゴシック" charset="0"/>
              </a:rPr>
              <a:t>Certification </a:t>
            </a:r>
            <a:r>
              <a:rPr lang="en-US" sz="1600" b="1" dirty="0">
                <a:solidFill>
                  <a:srgbClr val="002060"/>
                </a:solidFill>
                <a:ea typeface="ＭＳ Ｐゴシック" charset="0"/>
              </a:rPr>
              <a:t>Test Case to Validate UAS Industry Consensus Standards:</a:t>
            </a:r>
            <a:endParaRPr lang="en-US" sz="1600" dirty="0">
              <a:solidFill>
                <a:srgbClr val="002060"/>
              </a:solidFill>
              <a:ea typeface="ＭＳ Ｐゴシック" charset="0"/>
            </a:endParaRPr>
          </a:p>
          <a:p>
            <a:pPr lvl="1" eaLnBrk="1" hangingPunct="1">
              <a:buFont typeface="Wingdings" charset="0"/>
              <a:buChar char=""/>
              <a:defRPr/>
            </a:pPr>
            <a:r>
              <a:rPr lang="en-US" sz="1200" dirty="0">
                <a:solidFill>
                  <a:srgbClr val="002060"/>
                </a:solidFill>
              </a:rPr>
              <a:t>Research will be conducted by taking a candidate small UAS (sUAS)  to validate American Society for Testing and Materials (ASTM) F38, committee which has been tasked with developing sUAS design, certification, flight operations, and training standards</a:t>
            </a:r>
          </a:p>
          <a:p>
            <a:pPr lvl="1" eaLnBrk="1" hangingPunct="1">
              <a:buFont typeface="Wingdings" charset="0"/>
              <a:buChar char=""/>
              <a:defRPr/>
            </a:pPr>
            <a:r>
              <a:rPr lang="en-US" sz="1200" dirty="0">
                <a:solidFill>
                  <a:srgbClr val="002060"/>
                </a:solidFill>
              </a:rPr>
              <a:t>Utilize sUAS industry consensus standards for compliance with 14 CFR 91 requirements</a:t>
            </a:r>
          </a:p>
          <a:p>
            <a:pPr lvl="1" eaLnBrk="1" hangingPunct="1">
              <a:buFont typeface="Wingdings" charset="0"/>
              <a:buChar char=""/>
              <a:defRPr/>
            </a:pPr>
            <a:r>
              <a:rPr lang="en-US" sz="1200" dirty="0">
                <a:solidFill>
                  <a:srgbClr val="002060"/>
                </a:solidFill>
              </a:rPr>
              <a:t>Recommend revisions to ASTM F38 sUAS industry consensus standards, as required based on sUAS certification test </a:t>
            </a:r>
            <a:r>
              <a:rPr lang="en-US" sz="1200" dirty="0" smtClean="0">
                <a:solidFill>
                  <a:srgbClr val="002060"/>
                </a:solidFill>
              </a:rPr>
              <a:t>case</a:t>
            </a:r>
          </a:p>
          <a:p>
            <a:pPr lvl="1" eaLnBrk="1" hangingPunct="1">
              <a:buFont typeface="Wingdings" charset="0"/>
              <a:buChar char=""/>
              <a:defRPr/>
            </a:pPr>
            <a:endParaRPr lang="en-US" sz="1600" dirty="0">
              <a:solidFill>
                <a:srgbClr val="002060"/>
              </a:solidFill>
              <a:ea typeface="ＭＳ Ｐゴシック" charset="0"/>
            </a:endParaRPr>
          </a:p>
          <a:p>
            <a:pPr eaLnBrk="1" hangingPunct="1">
              <a:buFont typeface="Arial" charset="0"/>
              <a:buChar char="•"/>
              <a:defRPr/>
            </a:pPr>
            <a:r>
              <a:rPr lang="en-US" sz="1600" b="1" dirty="0" smtClean="0">
                <a:solidFill>
                  <a:srgbClr val="002060"/>
                </a:solidFill>
                <a:ea typeface="ＭＳ Ｐゴシック" charset="0"/>
              </a:rPr>
              <a:t>UAS </a:t>
            </a:r>
            <a:r>
              <a:rPr lang="en-US" sz="1600" b="1" dirty="0">
                <a:solidFill>
                  <a:srgbClr val="002060"/>
                </a:solidFill>
                <a:ea typeface="ＭＳ Ｐゴシック" charset="0"/>
              </a:rPr>
              <a:t>Maintenance, Modification, Repair, Inspection, Training, and Certification Considerations:</a:t>
            </a:r>
            <a:endParaRPr lang="en-US" sz="1600" dirty="0">
              <a:solidFill>
                <a:srgbClr val="002060"/>
              </a:solidFill>
              <a:ea typeface="ＭＳ Ｐゴシック" charset="0"/>
            </a:endParaRPr>
          </a:p>
          <a:p>
            <a:pPr lvl="1" eaLnBrk="1" hangingPunct="1">
              <a:buFont typeface="Wingdings" charset="0"/>
              <a:buChar char=""/>
              <a:defRPr/>
            </a:pPr>
            <a:r>
              <a:rPr lang="en-US" sz="1200" dirty="0">
                <a:solidFill>
                  <a:srgbClr val="002060"/>
                </a:solidFill>
              </a:rPr>
              <a:t>Develop consensus standards, certification requirements, and proposed rulemaking efforts for maintenance, modification, repair, inspection programs, tracking systems, and associated UAS mechanic training and certification procedures </a:t>
            </a:r>
          </a:p>
          <a:p>
            <a:pPr lvl="1" eaLnBrk="1" hangingPunct="1">
              <a:buFont typeface="Wingdings" charset="0"/>
              <a:buChar char=""/>
              <a:defRPr/>
            </a:pPr>
            <a:r>
              <a:rPr lang="en-US" sz="1200" dirty="0">
                <a:solidFill>
                  <a:srgbClr val="002060"/>
                </a:solidFill>
              </a:rPr>
              <a:t>Collect maintenance, repair, and inspection data in order to increase the capabilities of the UAS prototype tracking system allowing for the discovery of maintenance issues across multiple platforms for analyzing trends on UAS operations</a:t>
            </a:r>
          </a:p>
          <a:p>
            <a:pPr lvl="1" eaLnBrk="1" hangingPunct="1">
              <a:buFont typeface="Wingdings" charset="0"/>
              <a:buChar char=""/>
              <a:defRPr/>
            </a:pPr>
            <a:endParaRPr lang="en-US" sz="1200" dirty="0">
              <a:solidFill>
                <a:srgbClr val="002060"/>
              </a:solidFill>
            </a:endParaRPr>
          </a:p>
        </p:txBody>
      </p:sp>
      <p:sp>
        <p:nvSpPr>
          <p:cNvPr id="2" name="Slide Number Placeholder 1"/>
          <p:cNvSpPr>
            <a:spLocks noGrp="1"/>
          </p:cNvSpPr>
          <p:nvPr>
            <p:ph type="sldNum" sz="quarter" idx="12"/>
          </p:nvPr>
        </p:nvSpPr>
        <p:spPr/>
        <p:txBody>
          <a:bodyPr/>
          <a:lstStyle/>
          <a:p>
            <a:fld id="{2BFE7DB7-EF4D-134D-A300-EFDFD1A8BCC5}" type="slidenum">
              <a:rPr lang="en-US" smtClean="0"/>
              <a:pPr/>
              <a:t>8</a:t>
            </a:fld>
            <a:endParaRPr lang="en-US" dirty="0"/>
          </a:p>
        </p:txBody>
      </p:sp>
    </p:spTree>
    <p:extLst>
      <p:ext uri="{BB962C8B-B14F-4D97-AF65-F5344CB8AC3E}">
        <p14:creationId xmlns:p14="http://schemas.microsoft.com/office/powerpoint/2010/main" val="2856817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762000" y="914400"/>
            <a:ext cx="7772400" cy="1930400"/>
          </a:xfrm>
        </p:spPr>
        <p:txBody>
          <a:bodyPr>
            <a:normAutofit/>
          </a:bodyPr>
          <a:lstStyle/>
          <a:p>
            <a:r>
              <a:rPr lang="en-US" sz="2800" dirty="0">
                <a:solidFill>
                  <a:prstClr val="white"/>
                </a:solidFill>
                <a:ea typeface="ＭＳ Ｐゴシック" charset="0"/>
              </a:rPr>
              <a:t/>
            </a:r>
            <a:br>
              <a:rPr lang="en-US" sz="2800" dirty="0">
                <a:solidFill>
                  <a:prstClr val="white"/>
                </a:solidFill>
                <a:ea typeface="ＭＳ Ｐゴシック" charset="0"/>
              </a:rPr>
            </a:br>
            <a:endParaRPr lang="en-US" altLang="en-US" sz="2000" dirty="0" smtClean="0">
              <a:latin typeface="Arial" charset="0"/>
              <a:cs typeface="Arial" charset="0"/>
            </a:endParaRPr>
          </a:p>
        </p:txBody>
      </p:sp>
      <p:sp>
        <p:nvSpPr>
          <p:cNvPr id="28675" name="Subtitle 2"/>
          <p:cNvSpPr>
            <a:spLocks noGrp="1"/>
          </p:cNvSpPr>
          <p:nvPr>
            <p:ph type="subTitle" idx="1"/>
          </p:nvPr>
        </p:nvSpPr>
        <p:spPr>
          <a:xfrm>
            <a:off x="749300" y="3011348"/>
            <a:ext cx="7772400" cy="889000"/>
          </a:xfrm>
        </p:spPr>
        <p:txBody>
          <a:bodyPr>
            <a:normAutofit/>
          </a:bodyPr>
          <a:lstStyle/>
          <a:p>
            <a:pPr eaLnBrk="1" hangingPunct="1">
              <a:lnSpc>
                <a:spcPct val="150000"/>
              </a:lnSpc>
              <a:buClrTx/>
              <a:defRPr/>
            </a:pPr>
            <a:r>
              <a:rPr lang="en-US" sz="2200" dirty="0" smtClean="0">
                <a:solidFill>
                  <a:srgbClr val="CCECFF"/>
                </a:solidFill>
                <a:latin typeface="Arial" charset="0"/>
                <a:ea typeface="ＭＳ Ｐゴシック" charset="-128"/>
                <a:cs typeface="Arial" charset="0"/>
              </a:rPr>
              <a:t>March 25, 2015</a:t>
            </a:r>
            <a:endParaRPr lang="en-US" sz="2200" dirty="0">
              <a:solidFill>
                <a:srgbClr val="CCECFF"/>
              </a:solidFill>
              <a:latin typeface="Arial" charset="0"/>
              <a:ea typeface="ＭＳ Ｐゴシック" charset="-128"/>
              <a:cs typeface="Arial" charset="0"/>
            </a:endParaRPr>
          </a:p>
          <a:p>
            <a:pPr eaLnBrk="1" hangingPunct="1"/>
            <a:endParaRPr lang="en-US" altLang="en-US" dirty="0" smtClean="0">
              <a:latin typeface="Arial" charset="0"/>
              <a:cs typeface="Arial" charset="0"/>
            </a:endParaRPr>
          </a:p>
        </p:txBody>
      </p:sp>
      <p:sp>
        <p:nvSpPr>
          <p:cNvPr id="4" name="Rectangle 11"/>
          <p:cNvSpPr txBox="1">
            <a:spLocks noChangeArrowheads="1"/>
          </p:cNvSpPr>
          <p:nvPr/>
        </p:nvSpPr>
        <p:spPr bwMode="auto">
          <a:xfrm>
            <a:off x="732897" y="1911891"/>
            <a:ext cx="7772400" cy="125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25000" lnSpcReduction="20000"/>
          </a:bodyPr>
          <a:lstStyle>
            <a:lvl1pPr algn="l" defTabSz="457200" rtl="0" eaLnBrk="0" fontAlgn="base" hangingPunct="0">
              <a:spcBef>
                <a:spcPct val="0"/>
              </a:spcBef>
              <a:spcAft>
                <a:spcPct val="0"/>
              </a:spcAft>
              <a:defRPr sz="3200" b="1" kern="1200">
                <a:solidFill>
                  <a:schemeClr val="bg1"/>
                </a:solidFill>
                <a:latin typeface="Arial"/>
                <a:ea typeface="MS PGothic" pitchFamily="34" charset="-128"/>
                <a:cs typeface="Arial"/>
              </a:defRPr>
            </a:lvl1pPr>
            <a:lvl2pPr algn="ctr" defTabSz="457200" rtl="0" eaLnBrk="0" fontAlgn="base" hangingPunct="0">
              <a:spcBef>
                <a:spcPct val="0"/>
              </a:spcBef>
              <a:spcAft>
                <a:spcPct val="0"/>
              </a:spcAft>
              <a:defRPr sz="3600" b="1">
                <a:solidFill>
                  <a:srgbClr val="17375E"/>
                </a:solidFill>
                <a:latin typeface="Arial" charset="0"/>
                <a:ea typeface="MS PGothic" pitchFamily="34" charset="-128"/>
                <a:cs typeface="Arial" charset="0"/>
              </a:defRPr>
            </a:lvl2pPr>
            <a:lvl3pPr algn="ctr" defTabSz="457200" rtl="0" eaLnBrk="0" fontAlgn="base" hangingPunct="0">
              <a:spcBef>
                <a:spcPct val="0"/>
              </a:spcBef>
              <a:spcAft>
                <a:spcPct val="0"/>
              </a:spcAft>
              <a:defRPr sz="3600" b="1">
                <a:solidFill>
                  <a:srgbClr val="17375E"/>
                </a:solidFill>
                <a:latin typeface="Arial" charset="0"/>
                <a:ea typeface="MS PGothic" pitchFamily="34" charset="-128"/>
                <a:cs typeface="Arial" charset="0"/>
              </a:defRPr>
            </a:lvl3pPr>
            <a:lvl4pPr algn="ctr" defTabSz="457200" rtl="0" eaLnBrk="0" fontAlgn="base" hangingPunct="0">
              <a:spcBef>
                <a:spcPct val="0"/>
              </a:spcBef>
              <a:spcAft>
                <a:spcPct val="0"/>
              </a:spcAft>
              <a:defRPr sz="3600" b="1">
                <a:solidFill>
                  <a:srgbClr val="17375E"/>
                </a:solidFill>
                <a:latin typeface="Arial" charset="0"/>
                <a:ea typeface="MS PGothic" pitchFamily="34" charset="-128"/>
                <a:cs typeface="Arial" charset="0"/>
              </a:defRPr>
            </a:lvl4pPr>
            <a:lvl5pPr algn="ctr" defTabSz="457200" rtl="0" eaLnBrk="0" fontAlgn="base" hangingPunct="0">
              <a:spcBef>
                <a:spcPct val="0"/>
              </a:spcBef>
              <a:spcAft>
                <a:spcPct val="0"/>
              </a:spcAft>
              <a:defRPr sz="3600" b="1">
                <a:solidFill>
                  <a:srgbClr val="17375E"/>
                </a:solidFill>
                <a:latin typeface="Arial" charset="0"/>
                <a:ea typeface="MS PGothic" pitchFamily="34" charset="-128"/>
                <a:cs typeface="Arial" charset="0"/>
              </a:defRPr>
            </a:lvl5pPr>
            <a:lvl6pPr marL="457200" algn="ctr" defTabSz="457200" rtl="0" fontAlgn="base">
              <a:spcBef>
                <a:spcPct val="0"/>
              </a:spcBef>
              <a:spcAft>
                <a:spcPct val="0"/>
              </a:spcAft>
              <a:defRPr sz="3600" b="1">
                <a:solidFill>
                  <a:srgbClr val="17375E"/>
                </a:solidFill>
                <a:latin typeface="Arial" charset="0"/>
                <a:ea typeface="ＭＳ Ｐゴシック" charset="0"/>
                <a:cs typeface="Arial" charset="0"/>
              </a:defRPr>
            </a:lvl6pPr>
            <a:lvl7pPr marL="914400" algn="ctr" defTabSz="457200" rtl="0" fontAlgn="base">
              <a:spcBef>
                <a:spcPct val="0"/>
              </a:spcBef>
              <a:spcAft>
                <a:spcPct val="0"/>
              </a:spcAft>
              <a:defRPr sz="3600" b="1">
                <a:solidFill>
                  <a:srgbClr val="17375E"/>
                </a:solidFill>
                <a:latin typeface="Arial" charset="0"/>
                <a:ea typeface="ＭＳ Ｐゴシック" charset="0"/>
                <a:cs typeface="Arial" charset="0"/>
              </a:defRPr>
            </a:lvl7pPr>
            <a:lvl8pPr marL="1371600" algn="ctr" defTabSz="457200" rtl="0" fontAlgn="base">
              <a:spcBef>
                <a:spcPct val="0"/>
              </a:spcBef>
              <a:spcAft>
                <a:spcPct val="0"/>
              </a:spcAft>
              <a:defRPr sz="3600" b="1">
                <a:solidFill>
                  <a:srgbClr val="17375E"/>
                </a:solidFill>
                <a:latin typeface="Arial" charset="0"/>
                <a:ea typeface="ＭＳ Ｐゴシック" charset="0"/>
                <a:cs typeface="Arial" charset="0"/>
              </a:defRPr>
            </a:lvl8pPr>
            <a:lvl9pPr marL="1828800" algn="ctr" defTabSz="457200" rtl="0" fontAlgn="base">
              <a:spcBef>
                <a:spcPct val="0"/>
              </a:spcBef>
              <a:spcAft>
                <a:spcPct val="0"/>
              </a:spcAft>
              <a:defRPr sz="3600" b="1">
                <a:solidFill>
                  <a:srgbClr val="17375E"/>
                </a:solidFill>
                <a:latin typeface="Arial" charset="0"/>
                <a:ea typeface="ＭＳ Ｐゴシック" charset="0"/>
                <a:cs typeface="Arial" charset="0"/>
              </a:defRPr>
            </a:lvl9pPr>
          </a:lstStyle>
          <a:p>
            <a:pPr eaLnBrk="1" hangingPunct="1">
              <a:defRPr/>
            </a:pPr>
            <a:r>
              <a:rPr lang="en-US" sz="14400" dirty="0" smtClean="0">
                <a:solidFill>
                  <a:prstClr val="white"/>
                </a:solidFill>
                <a:ea typeface="ＭＳ Ｐゴシック" charset="0"/>
              </a:rPr>
              <a:t>UAS R&amp;D Update</a:t>
            </a:r>
          </a:p>
          <a:p>
            <a:pPr eaLnBrk="1" hangingPunct="1">
              <a:defRPr/>
            </a:pPr>
            <a:endParaRPr lang="en-US" sz="3400" dirty="0" smtClean="0">
              <a:solidFill>
                <a:prstClr val="white"/>
              </a:solidFill>
              <a:ea typeface="ＭＳ Ｐゴシック" charset="0"/>
            </a:endParaRPr>
          </a:p>
          <a:p>
            <a:pPr eaLnBrk="1" hangingPunct="1">
              <a:defRPr/>
            </a:pPr>
            <a:r>
              <a:rPr lang="en-US" sz="9600" dirty="0" smtClean="0">
                <a:solidFill>
                  <a:prstClr val="white"/>
                </a:solidFill>
                <a:ea typeface="ＭＳ Ｐゴシック" charset="0"/>
              </a:rPr>
              <a:t>A11L.UAS.2.1</a:t>
            </a:r>
            <a:br>
              <a:rPr lang="en-US" sz="9600" dirty="0" smtClean="0">
                <a:solidFill>
                  <a:prstClr val="white"/>
                </a:solidFill>
                <a:ea typeface="ＭＳ Ｐゴシック" charset="0"/>
              </a:rPr>
            </a:br>
            <a:r>
              <a:rPr lang="en-US" sz="9600" dirty="0" smtClean="0">
                <a:solidFill>
                  <a:prstClr val="white"/>
                </a:solidFill>
                <a:ea typeface="ＭＳ Ｐゴシック" charset="0"/>
              </a:rPr>
              <a:t>MULTI-SENSOR SURVEILLANCE DATA FUSION STRATEGIES</a:t>
            </a:r>
            <a:br>
              <a:rPr lang="en-US" sz="9600" dirty="0" smtClean="0">
                <a:solidFill>
                  <a:prstClr val="white"/>
                </a:solidFill>
                <a:ea typeface="ＭＳ Ｐゴシック" charset="0"/>
              </a:rPr>
            </a:br>
            <a:endParaRPr lang="en-US" sz="9600" dirty="0" smtClean="0">
              <a:ea typeface="+mj-ea"/>
            </a:endParaRPr>
          </a:p>
        </p:txBody>
      </p:sp>
    </p:spTree>
    <p:extLst>
      <p:ext uri="{BB962C8B-B14F-4D97-AF65-F5344CB8AC3E}">
        <p14:creationId xmlns:p14="http://schemas.microsoft.com/office/powerpoint/2010/main" val="4141046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6020DC-AEFB-49F8-84E2-F0B72BA5EB75}"/>
</file>

<file path=customXml/itemProps2.xml><?xml version="1.0" encoding="utf-8"?>
<ds:datastoreItem xmlns:ds="http://schemas.openxmlformats.org/officeDocument/2006/customXml" ds:itemID="{0C555FA1-260C-43BF-9031-588C7B26CBBF}"/>
</file>

<file path=customXml/itemProps3.xml><?xml version="1.0" encoding="utf-8"?>
<ds:datastoreItem xmlns:ds="http://schemas.openxmlformats.org/officeDocument/2006/customXml" ds:itemID="{7A922FCD-74F8-4F33-97A0-DE85AB166451}"/>
</file>

<file path=docProps/app.xml><?xml version="1.0" encoding="utf-8"?>
<Properties xmlns="http://schemas.openxmlformats.org/officeDocument/2006/extended-properties" xmlns:vt="http://schemas.openxmlformats.org/officeDocument/2006/docPropsVTypes">
  <TotalTime>34190</TotalTime>
  <Words>1947</Words>
  <Application>Microsoft Office PowerPoint</Application>
  <PresentationFormat>On-screen Show (4:3)</PresentationFormat>
  <Paragraphs>264</Paragraphs>
  <Slides>20</Slides>
  <Notes>9</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UAS R&amp;D Update Claude Jones, Manager, ANG-C21</vt:lpstr>
      <vt:lpstr>UAS Research Program </vt:lpstr>
      <vt:lpstr>PowerPoint Presentation</vt:lpstr>
      <vt:lpstr>FY15 Research Activities</vt:lpstr>
      <vt:lpstr>FY15 Research Activities, cont’d</vt:lpstr>
      <vt:lpstr>FY16 Research Requirements</vt:lpstr>
      <vt:lpstr>FY16 Research Requirements, cont’d </vt:lpstr>
      <vt:lpstr>FY16 Research Requirements, cont’d </vt:lpstr>
      <vt:lpstr> </vt:lpstr>
      <vt:lpstr>Task Overview</vt:lpstr>
      <vt:lpstr>Task Plan</vt:lpstr>
      <vt:lpstr>Accomplishments</vt:lpstr>
      <vt:lpstr>Future Plans</vt:lpstr>
      <vt:lpstr>UAS R&amp;D Update A11L.UAS.7.1 UAS System Safety Criteria</vt:lpstr>
      <vt:lpstr>Task Overview</vt:lpstr>
      <vt:lpstr>Encounter Scenarios</vt:lpstr>
      <vt:lpstr>Task Plan</vt:lpstr>
      <vt:lpstr>Phase I Accomplishments</vt:lpstr>
      <vt:lpstr>Future Plans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Jones, Claude (FAA)</cp:lastModifiedBy>
  <cp:revision>452</cp:revision>
  <cp:lastPrinted>2015-02-03T12:10:11Z</cp:lastPrinted>
  <dcterms:created xsi:type="dcterms:W3CDTF">2011-05-05T22:04:56Z</dcterms:created>
  <dcterms:modified xsi:type="dcterms:W3CDTF">2015-03-25T02:05:53Z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