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4"/>
    <p:sldMasterId id="2147484000" r:id="rId5"/>
  </p:sldMasterIdLst>
  <p:notesMasterIdLst>
    <p:notesMasterId r:id="rId24"/>
  </p:notesMasterIdLst>
  <p:handoutMasterIdLst>
    <p:handoutMasterId r:id="rId25"/>
  </p:handoutMasterIdLst>
  <p:sldIdLst>
    <p:sldId id="715" r:id="rId6"/>
    <p:sldId id="744" r:id="rId7"/>
    <p:sldId id="748" r:id="rId8"/>
    <p:sldId id="745" r:id="rId9"/>
    <p:sldId id="736" r:id="rId10"/>
    <p:sldId id="746" r:id="rId11"/>
    <p:sldId id="732" r:id="rId12"/>
    <p:sldId id="726" r:id="rId13"/>
    <p:sldId id="752" r:id="rId14"/>
    <p:sldId id="743" r:id="rId15"/>
    <p:sldId id="741" r:id="rId16"/>
    <p:sldId id="751" r:id="rId17"/>
    <p:sldId id="749" r:id="rId18"/>
    <p:sldId id="753" r:id="rId19"/>
    <p:sldId id="754" r:id="rId20"/>
    <p:sldId id="755" r:id="rId21"/>
    <p:sldId id="756" r:id="rId22"/>
    <p:sldId id="733" r:id="rId23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97"/>
    <a:srgbClr val="B9EDFF"/>
    <a:srgbClr val="C5FFE2"/>
    <a:srgbClr val="AFFFD7"/>
    <a:srgbClr val="FFFF99"/>
    <a:srgbClr val="FFFF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3677" autoAdjust="0"/>
    <p:restoredTop sz="78086" autoAdjust="0"/>
  </p:normalViewPr>
  <p:slideViewPr>
    <p:cSldViewPr snapToGrid="0">
      <p:cViewPr>
        <p:scale>
          <a:sx n="80" d="100"/>
          <a:sy n="80" d="100"/>
        </p:scale>
        <p:origin x="-1452" y="-72"/>
      </p:cViewPr>
      <p:guideLst>
        <p:guide orient="horz" pos="536"/>
        <p:guide pos="3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218" y="-72"/>
      </p:cViewPr>
      <p:guideLst>
        <p:guide orient="horz" pos="292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printerSettings" Target="printerSettings/printerSettings1.bin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8" Type="http://schemas.openxmlformats.org/officeDocument/2006/relationships/slide" Target="slides/slide3.xml"/><Relationship Id="rId21" Type="http://schemas.openxmlformats.org/officeDocument/2006/relationships/slide" Target="slides/slide16.xml"/><Relationship Id="rId3" Type="http://schemas.openxmlformats.org/officeDocument/2006/relationships/customXml" Target="../customXml/item3.xml"/><Relationship Id="rId25" Type="http://schemas.openxmlformats.org/officeDocument/2006/relationships/handoutMaster" Target="handoutMasters/handoutMaster1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7" Type="http://schemas.openxmlformats.org/officeDocument/2006/relationships/slide" Target="slides/slide2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6" Type="http://schemas.openxmlformats.org/officeDocument/2006/relationships/slide" Target="slides/slide11.xml"/><Relationship Id="rId2" Type="http://schemas.openxmlformats.org/officeDocument/2006/relationships/customXml" Target="../customXml/item2.xml"/><Relationship Id="rId24" Type="http://schemas.openxmlformats.org/officeDocument/2006/relationships/notesMaster" Target="notesMasters/notesMaster1.xml"/><Relationship Id="rId11" Type="http://schemas.openxmlformats.org/officeDocument/2006/relationships/slide" Target="slides/slide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5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ustomXml" Target="../customXml/item4.xml"/><Relationship Id="rId9" Type="http://schemas.openxmlformats.org/officeDocument/2006/relationships/slide" Target="slides/slide4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14" Type="http://schemas.openxmlformats.org/officeDocument/2006/relationships/slide" Target="slides/slide9.xml"/><Relationship Id="rId4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49275" y="327025"/>
            <a:ext cx="25923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 b="1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Technical Center Presentation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0" y="8831263"/>
            <a:ext cx="68580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ctr" defTabSz="911225">
              <a:spcBef>
                <a:spcPct val="0"/>
              </a:spcBef>
              <a:buFontTx/>
              <a:buNone/>
              <a:defRPr sz="1200">
                <a:latin typeface="Times New Roman" charset="0"/>
              </a:defRPr>
            </a:lvl1pPr>
          </a:lstStyle>
          <a:p>
            <a:fld id="{8994AEAF-3DE1-3043-AED6-41E5249A92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644900" y="327025"/>
            <a:ext cx="26368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 b="1">
                <a:latin typeface="Times New Roman" pitchFamily="18" charset="0"/>
                <a:ea typeface="+mn-ea"/>
              </a:defRPr>
            </a:lvl1pPr>
          </a:lstStyle>
          <a:p>
            <a:pPr algn="ctr"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55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064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charset="0"/>
              </a:defRPr>
            </a:lvl1pPr>
          </a:lstStyle>
          <a:p>
            <a:fld id="{C2BB5F59-58B0-A34E-9EDA-0F95B6A758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015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3C6CE7F-972F-494D-950E-1485218475D4}" type="slidenum">
              <a:rPr lang="en-US" sz="1200">
                <a:latin typeface="Times New Roman" charset="0"/>
              </a:rPr>
              <a:pPr eaLnBrk="1" hangingPunct="1"/>
              <a:t>1</a:t>
            </a:fld>
            <a:endParaRPr lang="en-US" sz="1200">
              <a:latin typeface="Times New Roman" charset="0"/>
            </a:endParaRPr>
          </a:p>
        </p:txBody>
      </p:sp>
      <p:sp>
        <p:nvSpPr>
          <p:cNvPr id="245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81" descr="sunrise_plane_powerpoi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0"/>
            <a:ext cx="355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80"/>
          <p:cNvGrpSpPr>
            <a:grpSpLocks/>
          </p:cNvGrpSpPr>
          <p:nvPr userDrawn="1"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6" name="Picture 1079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800" b="1" smtClean="0">
                  <a:solidFill>
                    <a:schemeClr val="bg1"/>
                  </a:solidFill>
                  <a:ea typeface="+mn-ea"/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800" b="1" smtClean="0">
                  <a:solidFill>
                    <a:schemeClr val="bg1"/>
                  </a:solidFill>
                  <a:ea typeface="+mn-ea"/>
                </a:rPr>
                <a:t>Administration</a:t>
              </a:r>
            </a:p>
          </p:txBody>
        </p:sp>
      </p:grpSp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944949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3133A6-1492-8D49-8F4A-190E89DDF2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1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F82B06-078B-2246-844A-AF28E10061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18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95813" y="1508125"/>
            <a:ext cx="3949700" cy="211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95813" y="3779838"/>
            <a:ext cx="3949700" cy="2119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AADD53-7938-4846-BCB1-3E6E044279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98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8" descr="title_imagery_no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0"/>
            <a:ext cx="355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0"/>
          <p:cNvGrpSpPr>
            <a:grpSpLocks/>
          </p:cNvGrpSpPr>
          <p:nvPr userDrawn="1"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6" name="Picture 49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44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800" b="1" smtClean="0">
                  <a:solidFill>
                    <a:srgbClr val="FFFFFF"/>
                  </a:solidFill>
                  <a:ea typeface="+mn-ea"/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800" b="1" smtClean="0">
                  <a:solidFill>
                    <a:srgbClr val="FFFFFF"/>
                  </a:solidFill>
                  <a:ea typeface="+mn-ea"/>
                </a:rPr>
                <a:t>Administration</a:t>
              </a:r>
            </a:p>
          </p:txBody>
        </p:sp>
      </p:grpSp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Select to edit master title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3165330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28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431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90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96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007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3769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0E7B7A-1E11-AA46-898D-4259C4547E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615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11448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6775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5976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766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361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95300" y="1508125"/>
            <a:ext cx="8050213" cy="4391025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7337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4F2618-EDC0-F241-AFB8-51314DED36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68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5D167F-81B4-F74F-BBFD-2C2B5699CA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65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089A21-E70B-C34B-9A58-4BEC9AB386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07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978D66-89EF-804F-84FA-EB7ABC2A8B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9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98D68A-0750-654A-8C23-99EADFC8D7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62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E783EA-C1C5-5346-8BF9-21DA50C5F1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92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D4E182-CCC0-5E4C-9DEE-5FD5026CAE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48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theme" Target="../theme/theme2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&lt;Slide Title&gt;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/>
                </a:solidFill>
                <a:latin typeface="Times New Roman" charset="0"/>
              </a:defRPr>
            </a:lvl1pPr>
          </a:lstStyle>
          <a:p>
            <a:fld id="{CC38A536-1071-B64D-B572-57D75F72C6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32" name="Group 25"/>
          <p:cNvGrpSpPr>
            <a:grpSpLocks/>
          </p:cNvGrpSpPr>
          <p:nvPr userDrawn="1"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1033" name="Picture 26" descr="NEW FAA LOGO"/>
            <p:cNvPicPr>
              <a:picLocks noChangeAspect="1" noChangeArrowheads="1"/>
            </p:cNvPicPr>
            <p:nvPr userDrawn="1"/>
          </p:nvPicPr>
          <p:blipFill>
            <a:blip r:embed="rId14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200" b="1" smtClean="0">
                  <a:solidFill>
                    <a:schemeClr val="bg1"/>
                  </a:solidFill>
                  <a:ea typeface="+mn-ea"/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200" b="1" smtClean="0">
                  <a:solidFill>
                    <a:schemeClr val="bg1"/>
                  </a:solidFill>
                  <a:ea typeface="+mn-ea"/>
                </a:rPr>
                <a:t>Administration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63" r:id="rId1"/>
    <p:sldLayoutId id="2147485140" r:id="rId2"/>
    <p:sldLayoutId id="2147485141" r:id="rId3"/>
    <p:sldLayoutId id="2147485142" r:id="rId4"/>
    <p:sldLayoutId id="2147485143" r:id="rId5"/>
    <p:sldLayoutId id="2147485144" r:id="rId6"/>
    <p:sldLayoutId id="2147485145" r:id="rId7"/>
    <p:sldLayoutId id="2147485146" r:id="rId8"/>
    <p:sldLayoutId id="2147485147" r:id="rId9"/>
    <p:sldLayoutId id="2147485148" r:id="rId10"/>
    <p:sldLayoutId id="2147485149" r:id="rId11"/>
    <p:sldLayoutId id="214748515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5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title</a:t>
            </a:r>
          </a:p>
        </p:txBody>
      </p:sp>
      <p:sp>
        <p:nvSpPr>
          <p:cNvPr id="205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3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spcBef>
                <a:spcPct val="0"/>
              </a:spcBef>
              <a:buFontTx/>
              <a:buNone/>
            </a:pPr>
            <a:fld id="{796503AB-7BFA-EF4B-808E-A7B1FB714B57}" type="slidenum">
              <a:rPr lang="en-US" sz="1200" b="1">
                <a:solidFill>
                  <a:srgbClr val="FFFFFF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‹#›</a:t>
            </a:fld>
            <a:endParaRPr lang="en-US" sz="1200" b="1">
              <a:solidFill>
                <a:srgbClr val="FFFFFF"/>
              </a:solidFill>
            </a:endParaRPr>
          </a:p>
        </p:txBody>
      </p:sp>
      <p:grpSp>
        <p:nvGrpSpPr>
          <p:cNvPr id="2054" name="Group 23"/>
          <p:cNvGrpSpPr>
            <a:grpSpLocks/>
          </p:cNvGrpSpPr>
          <p:nvPr userDrawn="1"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2055" name="Picture 24" descr="NEW FAA LOGO"/>
            <p:cNvPicPr>
              <a:picLocks noChangeAspect="1" noChangeArrowheads="1"/>
            </p:cNvPicPr>
            <p:nvPr userDrawn="1"/>
          </p:nvPicPr>
          <p:blipFill>
            <a:blip r:embed="rId15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6" name="Text Box 25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200" b="1" smtClean="0">
                  <a:solidFill>
                    <a:srgbClr val="FFFFFF"/>
                  </a:solidFill>
                  <a:ea typeface="+mn-ea"/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200" b="1" smtClean="0">
                  <a:solidFill>
                    <a:srgbClr val="FFFFFF"/>
                  </a:solidFill>
                  <a:ea typeface="+mn-ea"/>
                </a:rPr>
                <a:t>Administration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64" r:id="rId1"/>
    <p:sldLayoutId id="2147485151" r:id="rId2"/>
    <p:sldLayoutId id="2147485152" r:id="rId3"/>
    <p:sldLayoutId id="2147485153" r:id="rId4"/>
    <p:sldLayoutId id="2147485154" r:id="rId5"/>
    <p:sldLayoutId id="2147485155" r:id="rId6"/>
    <p:sldLayoutId id="2147485156" r:id="rId7"/>
    <p:sldLayoutId id="2147485157" r:id="rId8"/>
    <p:sldLayoutId id="2147485158" r:id="rId9"/>
    <p:sldLayoutId id="2147485159" r:id="rId10"/>
    <p:sldLayoutId id="2147485160" r:id="rId11"/>
    <p:sldLayoutId id="2147485161" r:id="rId12"/>
    <p:sldLayoutId id="214748516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File:USMC_FA-18_Hornet.JPE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pn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276225" y="3189288"/>
            <a:ext cx="5262563" cy="3852862"/>
          </a:xfrm>
        </p:spPr>
        <p:txBody>
          <a:bodyPr/>
          <a:lstStyle/>
          <a:p>
            <a:pPr eaLnBrk="1" hangingPunct="1"/>
            <a:r>
              <a:rPr lang="en-US" sz="2000" i="1">
                <a:solidFill>
                  <a:schemeClr val="bg1"/>
                </a:solidFill>
                <a:latin typeface="Arial" charset="0"/>
              </a:rPr>
              <a:t>Presented  to: </a:t>
            </a:r>
          </a:p>
          <a:p>
            <a:pPr eaLnBrk="1" hangingPunct="1"/>
            <a:r>
              <a:rPr lang="en-US" sz="2000">
                <a:solidFill>
                  <a:schemeClr val="bg1"/>
                </a:solidFill>
                <a:latin typeface="Arial" charset="0"/>
              </a:rPr>
              <a:t>REDAC Subcommittee on Aircraft Safety</a:t>
            </a:r>
          </a:p>
          <a:p>
            <a:pPr eaLnBrk="1" hangingPunct="1"/>
            <a:r>
              <a:rPr lang="en-US" sz="1800" i="1">
                <a:solidFill>
                  <a:schemeClr val="bg1"/>
                </a:solidFill>
                <a:latin typeface="Arial" charset="0"/>
              </a:rPr>
              <a:t>September 9, 2015</a:t>
            </a:r>
          </a:p>
          <a:p>
            <a:pPr eaLnBrk="1" hangingPunct="1"/>
            <a:r>
              <a:rPr lang="en-US" sz="1800" i="1">
                <a:solidFill>
                  <a:schemeClr val="bg1"/>
                </a:solidFill>
                <a:latin typeface="Arial" charset="0"/>
              </a:rPr>
              <a:t>William J. Hughes Technical Center, NJ</a:t>
            </a:r>
          </a:p>
          <a:p>
            <a:pPr eaLnBrk="1" hangingPunct="1"/>
            <a:endParaRPr lang="en-US" sz="2000" i="1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endParaRPr lang="en-US" sz="2000" i="1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000">
                <a:solidFill>
                  <a:schemeClr val="bg1"/>
                </a:solidFill>
                <a:latin typeface="Arial" charset="0"/>
              </a:rPr>
              <a:t>Presented by:</a:t>
            </a:r>
          </a:p>
          <a:p>
            <a:pPr eaLnBrk="1" hangingPunct="1"/>
            <a:r>
              <a:rPr lang="en-US" sz="1600" i="1">
                <a:solidFill>
                  <a:schemeClr val="bg1"/>
                </a:solidFill>
                <a:latin typeface="Arial" charset="0"/>
              </a:rPr>
              <a:t>Dr. Michael Gorelik</a:t>
            </a:r>
          </a:p>
          <a:p>
            <a:pPr eaLnBrk="1" hangingPunct="1"/>
            <a:r>
              <a:rPr lang="en-US" sz="1600" b="0">
                <a:solidFill>
                  <a:schemeClr val="bg1"/>
                </a:solidFill>
                <a:latin typeface="Arial" charset="0"/>
              </a:rPr>
              <a:t>FAA Chief Scientist and Technical Advisor</a:t>
            </a:r>
          </a:p>
          <a:p>
            <a:pPr eaLnBrk="1" hangingPunct="1"/>
            <a:r>
              <a:rPr lang="en-US" sz="1600" b="0" i="1">
                <a:solidFill>
                  <a:schemeClr val="bg1"/>
                </a:solidFill>
                <a:latin typeface="Arial" charset="0"/>
              </a:rPr>
              <a:t>for Fatigue and Damage Tolerance</a:t>
            </a:r>
          </a:p>
          <a:p>
            <a:pPr eaLnBrk="1" hangingPunct="1"/>
            <a:endParaRPr lang="en-US" sz="2000" i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3" name="Rectangle 11"/>
          <p:cNvSpPr txBox="1">
            <a:spLocks noChangeArrowheads="1"/>
          </p:cNvSpPr>
          <p:nvPr/>
        </p:nvSpPr>
        <p:spPr bwMode="auto">
          <a:xfrm>
            <a:off x="381000" y="920750"/>
            <a:ext cx="5524500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200" b="1">
                <a:solidFill>
                  <a:schemeClr val="bg1"/>
                </a:solidFill>
              </a:rPr>
              <a:t>AM Update per SAS Recommendations</a:t>
            </a:r>
            <a:endParaRPr lang="en-US" sz="3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284163" y="941388"/>
            <a:ext cx="86296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algn="ctr">
              <a:spcAft>
                <a:spcPts val="1200"/>
              </a:spcAft>
              <a:buFontTx/>
              <a:buNone/>
            </a:pPr>
            <a:r>
              <a:rPr lang="en-US" sz="3200"/>
              <a:t> </a:t>
            </a:r>
            <a:r>
              <a:rPr lang="en-US" sz="3200" b="1"/>
              <a:t>Joint FAA – Air Force Workshop on Qualification / Certification of Additively Manufactured Parts </a:t>
            </a:r>
            <a:endParaRPr lang="en-US" sz="3200"/>
          </a:p>
          <a:p>
            <a:pPr algn="ctr">
              <a:spcBef>
                <a:spcPts val="600"/>
              </a:spcBef>
              <a:buFontTx/>
              <a:buNone/>
            </a:pPr>
            <a:r>
              <a:rPr lang="en-US" sz="2000" b="1" i="1">
                <a:solidFill>
                  <a:srgbClr val="000099"/>
                </a:solidFill>
              </a:rPr>
              <a:t>Co-sponsored by FAA Chief Scientist (M. Gorelik) and</a:t>
            </a:r>
          </a:p>
          <a:p>
            <a:pPr algn="ctr">
              <a:spcBef>
                <a:spcPts val="600"/>
              </a:spcBef>
              <a:buFontTx/>
              <a:buNone/>
            </a:pPr>
            <a:r>
              <a:rPr lang="en-US" sz="2000" b="1" i="1">
                <a:solidFill>
                  <a:srgbClr val="000099"/>
                </a:solidFill>
              </a:rPr>
              <a:t>AFRL / ManTech (R. Dutton)</a:t>
            </a:r>
            <a:r>
              <a:rPr lang="en-US" sz="2800" b="1" i="1">
                <a:solidFill>
                  <a:srgbClr val="000099"/>
                </a:solidFill>
              </a:rPr>
              <a:t> </a:t>
            </a:r>
          </a:p>
          <a:p>
            <a:pPr algn="ctr">
              <a:spcBef>
                <a:spcPts val="1800"/>
              </a:spcBef>
              <a:buFontTx/>
              <a:buNone/>
            </a:pPr>
            <a:r>
              <a:rPr lang="en-US" sz="2000" b="1"/>
              <a:t>September 1-3, 2015</a:t>
            </a:r>
          </a:p>
          <a:p>
            <a:pPr algn="ctr">
              <a:spcAft>
                <a:spcPts val="600"/>
              </a:spcAft>
              <a:buFontTx/>
              <a:buNone/>
            </a:pPr>
            <a:r>
              <a:rPr lang="en-US" sz="2000" b="1"/>
              <a:t>TecEdge Facility, Dayton, OH</a:t>
            </a:r>
            <a:r>
              <a:rPr lang="en-US" sz="2800" b="1"/>
              <a:t> </a:t>
            </a:r>
            <a:endParaRPr lang="en-US">
              <a:cs typeface="Arial" charset="0"/>
            </a:endParaRPr>
          </a:p>
          <a:p>
            <a:pPr algn="ctr">
              <a:buFontTx/>
              <a:buNone/>
            </a:pPr>
            <a:r>
              <a:rPr lang="en-US" sz="2000">
                <a:cs typeface="Arial" charset="0"/>
              </a:rPr>
              <a:t>Workshop facilitator: Brad Cowles, </a:t>
            </a:r>
            <a:r>
              <a:rPr lang="en-US" sz="2000" i="1">
                <a:cs typeface="Arial" charset="0"/>
              </a:rPr>
              <a:t>Cowles Consulting, LLC</a:t>
            </a:r>
          </a:p>
        </p:txBody>
      </p:sp>
      <p:sp>
        <p:nvSpPr>
          <p:cNvPr id="1433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C472A3B-CAD8-EA4A-95BC-5E88CEF6F00B}" type="slidenum">
              <a:rPr lang="en-US" sz="1400">
                <a:solidFill>
                  <a:schemeClr val="bg1"/>
                </a:solidFill>
                <a:latin typeface="Times New Roman" charset="0"/>
              </a:rPr>
              <a:pPr eaLnBrk="1" hangingPunct="1"/>
              <a:t>10</a:t>
            </a:fld>
            <a:endParaRPr lang="en-US" sz="1400">
              <a:solidFill>
                <a:schemeClr val="bg1"/>
              </a:solidFill>
              <a:latin typeface="Times New Roman" charset="0"/>
            </a:endParaRP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938" y="193675"/>
            <a:ext cx="893762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49238"/>
            <a:ext cx="6731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0" b="2773"/>
          <a:stretch>
            <a:fillRect/>
          </a:stretch>
        </p:blipFill>
        <p:spPr bwMode="auto">
          <a:xfrm>
            <a:off x="5862638" y="1517650"/>
            <a:ext cx="3136900" cy="458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142875" y="34925"/>
            <a:ext cx="8894763" cy="609600"/>
          </a:xfrm>
        </p:spPr>
        <p:txBody>
          <a:bodyPr/>
          <a:lstStyle/>
          <a:p>
            <a:pPr algn="ctr"/>
            <a:r>
              <a:rPr lang="en-US" sz="3400">
                <a:latin typeface="Arial" charset="0"/>
              </a:rPr>
              <a:t>Workshop Objectives and Demographics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2B9FD3E-8299-0147-8729-FD3FD1F33CFA}" type="slidenum">
              <a:rPr lang="en-US" sz="1400">
                <a:solidFill>
                  <a:schemeClr val="bg1"/>
                </a:solidFill>
                <a:latin typeface="Times New Roman" charset="0"/>
              </a:rPr>
              <a:pPr eaLnBrk="1" hangingPunct="1"/>
              <a:t>11</a:t>
            </a:fld>
            <a:endParaRPr lang="en-US" sz="1400">
              <a:solidFill>
                <a:schemeClr val="bg1"/>
              </a:solidFill>
              <a:latin typeface="Times New Roman" charset="0"/>
            </a:endParaRP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3729038"/>
            <a:ext cx="4551362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366" name="Content Placeholder 2"/>
          <p:cNvSpPr>
            <a:spLocks noGrp="1"/>
          </p:cNvSpPr>
          <p:nvPr>
            <p:ph idx="1"/>
          </p:nvPr>
        </p:nvSpPr>
        <p:spPr>
          <a:xfrm>
            <a:off x="95250" y="712788"/>
            <a:ext cx="5683250" cy="2708275"/>
          </a:xfrm>
        </p:spPr>
        <p:txBody>
          <a:bodyPr/>
          <a:lstStyle/>
          <a:p>
            <a:pPr marL="223838" indent="-223838"/>
            <a:r>
              <a:rPr lang="en-US" sz="2200">
                <a:latin typeface="Arial" charset="0"/>
              </a:rPr>
              <a:t>Educate FAA workforce in the area of AM technology</a:t>
            </a:r>
          </a:p>
          <a:p>
            <a:pPr marL="223838" indent="-223838"/>
            <a:r>
              <a:rPr lang="en-US" sz="2200">
                <a:latin typeface="Arial" charset="0"/>
              </a:rPr>
              <a:t>Benchmark qualification / certification efforts of other agencies, and promote inter-agency collaboration</a:t>
            </a:r>
          </a:p>
          <a:p>
            <a:pPr marL="223838" indent="-223838"/>
            <a:r>
              <a:rPr lang="en-US" sz="2200">
                <a:latin typeface="Arial" charset="0"/>
              </a:rPr>
              <a:t>Establish a stronger linkage between the AMNT and regional offices (ACOs, MIDOs)</a:t>
            </a:r>
          </a:p>
        </p:txBody>
      </p:sp>
      <p:sp>
        <p:nvSpPr>
          <p:cNvPr id="15367" name="Oval 1"/>
          <p:cNvSpPr>
            <a:spLocks noChangeArrowheads="1"/>
          </p:cNvSpPr>
          <p:nvPr/>
        </p:nvSpPr>
        <p:spPr bwMode="auto">
          <a:xfrm>
            <a:off x="5676900" y="5367338"/>
            <a:ext cx="665163" cy="4032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68" name="Oval 8"/>
          <p:cNvSpPr>
            <a:spLocks noChangeArrowheads="1"/>
          </p:cNvSpPr>
          <p:nvPr/>
        </p:nvSpPr>
        <p:spPr bwMode="auto">
          <a:xfrm>
            <a:off x="8369300" y="5675313"/>
            <a:ext cx="665163" cy="4032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69" name="Right Arrow 2"/>
          <p:cNvSpPr>
            <a:spLocks noChangeArrowheads="1"/>
          </p:cNvSpPr>
          <p:nvPr/>
        </p:nvSpPr>
        <p:spPr bwMode="auto">
          <a:xfrm rot="301100">
            <a:off x="4316413" y="3883025"/>
            <a:ext cx="1181100" cy="252413"/>
          </a:xfrm>
          <a:prstGeom prst="rightArrow">
            <a:avLst>
              <a:gd name="adj1" fmla="val 50000"/>
              <a:gd name="adj2" fmla="val 49739"/>
            </a:avLst>
          </a:prstGeom>
          <a:solidFill>
            <a:srgbClr val="FFFF97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70" name="Left Brace 3"/>
          <p:cNvSpPr>
            <a:spLocks/>
          </p:cNvSpPr>
          <p:nvPr/>
        </p:nvSpPr>
        <p:spPr bwMode="auto">
          <a:xfrm>
            <a:off x="5521325" y="2470150"/>
            <a:ext cx="268288" cy="3263900"/>
          </a:xfrm>
          <a:prstGeom prst="leftBrace">
            <a:avLst>
              <a:gd name="adj1" fmla="val 5080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00050" y="171450"/>
            <a:ext cx="8472488" cy="609600"/>
          </a:xfrm>
        </p:spPr>
        <p:txBody>
          <a:bodyPr/>
          <a:lstStyle/>
          <a:p>
            <a:r>
              <a:rPr lang="en-US" sz="3600">
                <a:latin typeface="Arial" charset="0"/>
              </a:rPr>
              <a:t>Key Workshop Observations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249238" y="950913"/>
            <a:ext cx="8764587" cy="5094287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200">
                <a:solidFill>
                  <a:schemeClr val="tx2"/>
                </a:solidFill>
                <a:latin typeface="Arial" charset="0"/>
              </a:rPr>
              <a:t>Awareness training for a broad cross-section of FAA sites</a:t>
            </a:r>
          </a:p>
          <a:p>
            <a:pPr>
              <a:spcBef>
                <a:spcPct val="0"/>
              </a:spcBef>
            </a:pPr>
            <a:r>
              <a:rPr lang="en-US" sz="2200">
                <a:solidFill>
                  <a:schemeClr val="tx2"/>
                </a:solidFill>
                <a:latin typeface="Arial" charset="0"/>
              </a:rPr>
              <a:t>Established line of communication between AMNT and 15 FAA sites</a:t>
            </a:r>
            <a:endParaRPr lang="en-US" sz="220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US" sz="2200">
                <a:solidFill>
                  <a:srgbClr val="000000"/>
                </a:solidFill>
                <a:latin typeface="Arial" charset="0"/>
              </a:rPr>
              <a:t>Common understanding of key AM challenges</a:t>
            </a:r>
          </a:p>
          <a:p>
            <a:pPr>
              <a:spcBef>
                <a:spcPct val="0"/>
              </a:spcBef>
            </a:pPr>
            <a:r>
              <a:rPr lang="en-US" sz="2200">
                <a:solidFill>
                  <a:srgbClr val="000000"/>
                </a:solidFill>
                <a:latin typeface="Arial" charset="0"/>
              </a:rPr>
              <a:t>Most major OEMs and agencies support risk-based decision making approach, including </a:t>
            </a:r>
            <a:r>
              <a:rPr lang="ja-JP" altLang="en-US" sz="2200">
                <a:solidFill>
                  <a:srgbClr val="000000"/>
                </a:solidFill>
                <a:latin typeface="Arial" charset="0"/>
              </a:rPr>
              <a:t>“</a:t>
            </a:r>
            <a:r>
              <a:rPr lang="en-US" sz="2200">
                <a:solidFill>
                  <a:srgbClr val="000000"/>
                </a:solidFill>
                <a:latin typeface="Arial" charset="0"/>
              </a:rPr>
              <a:t>system-level</a:t>
            </a:r>
            <a:r>
              <a:rPr lang="ja-JP" altLang="en-US" sz="2200">
                <a:solidFill>
                  <a:srgbClr val="000000"/>
                </a:solidFill>
                <a:latin typeface="Arial" charset="0"/>
              </a:rPr>
              <a:t>”</a:t>
            </a:r>
            <a:r>
              <a:rPr lang="en-US" sz="2200">
                <a:solidFill>
                  <a:srgbClr val="000000"/>
                </a:solidFill>
                <a:latin typeface="Arial" charset="0"/>
              </a:rPr>
              <a:t> considerations:</a:t>
            </a:r>
          </a:p>
          <a:p>
            <a:pPr lvl="1">
              <a:spcBef>
                <a:spcPct val="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Manufacturing process controls and specs development</a:t>
            </a:r>
          </a:p>
          <a:p>
            <a:pPr lvl="1">
              <a:spcBef>
                <a:spcPct val="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Identification and characterization of key failure modes and anomalies</a:t>
            </a:r>
          </a:p>
          <a:p>
            <a:pPr lvl="1">
              <a:spcBef>
                <a:spcPct val="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Lifing system and certification criteria</a:t>
            </a:r>
          </a:p>
          <a:p>
            <a:pPr lvl="1">
              <a:spcBef>
                <a:spcPct val="0"/>
              </a:spcBef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IPQA and NDI methods</a:t>
            </a:r>
            <a:endParaRPr lang="en-US" sz="220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US" sz="2200">
                <a:solidFill>
                  <a:srgbClr val="000000"/>
                </a:solidFill>
                <a:latin typeface="Arial" charset="0"/>
              </a:rPr>
              <a:t>Longer term – push for model-based </a:t>
            </a:r>
            <a:r>
              <a:rPr lang="ja-JP" altLang="en-US" sz="2200">
                <a:solidFill>
                  <a:srgbClr val="000000"/>
                </a:solidFill>
                <a:latin typeface="Arial" charset="0"/>
              </a:rPr>
              <a:t>“</a:t>
            </a:r>
            <a:r>
              <a:rPr lang="en-US" sz="2200">
                <a:solidFill>
                  <a:srgbClr val="000000"/>
                </a:solidFill>
                <a:latin typeface="Arial" charset="0"/>
              </a:rPr>
              <a:t>rapid</a:t>
            </a:r>
            <a:r>
              <a:rPr lang="ja-JP" altLang="en-US" sz="2200">
                <a:solidFill>
                  <a:srgbClr val="000000"/>
                </a:solidFill>
                <a:latin typeface="Arial" charset="0"/>
              </a:rPr>
              <a:t>”</a:t>
            </a:r>
            <a:r>
              <a:rPr lang="en-US" sz="2200">
                <a:solidFill>
                  <a:srgbClr val="000000"/>
                </a:solidFill>
                <a:latin typeface="Arial" charset="0"/>
              </a:rPr>
              <a:t> qualification</a:t>
            </a:r>
          </a:p>
          <a:p>
            <a:pPr>
              <a:spcBef>
                <a:spcPct val="0"/>
              </a:spcBef>
            </a:pPr>
            <a:r>
              <a:rPr lang="en-US" sz="2200">
                <a:solidFill>
                  <a:srgbClr val="000000"/>
                </a:solidFill>
                <a:latin typeface="Arial" charset="0"/>
              </a:rPr>
              <a:t>FAA certification (ECO / ACOs) and manufacturing offices (MIDOs) need both near-term and longer term support</a:t>
            </a:r>
          </a:p>
          <a:p>
            <a:pPr>
              <a:spcBef>
                <a:spcPts val="600"/>
              </a:spcBef>
              <a:buFont typeface="Wingdings" charset="0"/>
              <a:buChar char="Ø"/>
            </a:pPr>
            <a:r>
              <a:rPr lang="en-US" sz="2200" i="1">
                <a:solidFill>
                  <a:srgbClr val="000099"/>
                </a:solidFill>
                <a:latin typeface="Arial" charset="0"/>
              </a:rPr>
              <a:t>All participants acknowledged importance of industry and agencies collaboration </a:t>
            </a:r>
            <a:r>
              <a:rPr lang="en-US" sz="2200">
                <a:solidFill>
                  <a:srgbClr val="000099"/>
                </a:solidFill>
                <a:latin typeface="Arial" charset="0"/>
              </a:rPr>
              <a:t>to support safe implementation of AM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081713"/>
            <a:ext cx="1905000" cy="4572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03817FB-400D-384B-9A5E-9A2D05A36933}" type="slidenum">
              <a:rPr lang="en-US" sz="1400">
                <a:solidFill>
                  <a:schemeClr val="bg1"/>
                </a:solidFill>
                <a:latin typeface="Times New Roman" charset="0"/>
              </a:rPr>
              <a:pPr eaLnBrk="1" hangingPunct="1"/>
              <a:t>12</a:t>
            </a:fld>
            <a:endParaRPr lang="en-US" sz="1400">
              <a:solidFill>
                <a:schemeClr val="bg1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69888" y="2101850"/>
            <a:ext cx="8472487" cy="609600"/>
          </a:xfrm>
        </p:spPr>
        <p:txBody>
          <a:bodyPr/>
          <a:lstStyle/>
          <a:p>
            <a:pPr algn="ctr"/>
            <a:r>
              <a:rPr lang="en-US" sz="4800">
                <a:latin typeface="Arial" charset="0"/>
              </a:rPr>
              <a:t>Appendix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AE11475-EA4D-DB48-B73C-A3E4A4D6BC18}" type="slidenum">
              <a:rPr lang="en-US" sz="1400">
                <a:solidFill>
                  <a:schemeClr val="bg1"/>
                </a:solidFill>
                <a:latin typeface="Times New Roman" charset="0"/>
              </a:rPr>
              <a:pPr eaLnBrk="1" hangingPunct="1"/>
              <a:t>13</a:t>
            </a:fld>
            <a:endParaRPr lang="en-US" sz="1400">
              <a:solidFill>
                <a:schemeClr val="bg1"/>
              </a:solidFill>
              <a:latin typeface="Times New Roman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1CE2FC9-1287-AB44-A810-E1B952394DAC}" type="slidenum">
              <a:rPr lang="en-US" sz="1400">
                <a:solidFill>
                  <a:schemeClr val="bg1"/>
                </a:solidFill>
                <a:latin typeface="Times New Roman" charset="0"/>
              </a:rPr>
              <a:pPr eaLnBrk="1" hangingPunct="1"/>
              <a:t>14</a:t>
            </a:fld>
            <a:endParaRPr lang="en-US" sz="14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36550" y="138113"/>
            <a:ext cx="8458200" cy="609600"/>
          </a:xfrm>
          <a:prstGeom prst="rect">
            <a:avLst/>
          </a:prstGeom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3200" b="1"/>
              <a:t>AM Workshop Agenda – Day 1</a:t>
            </a:r>
            <a:endParaRPr lang="en-US" sz="3200" b="1">
              <a:cs typeface="Arial" charset="0"/>
            </a:endParaRPr>
          </a:p>
        </p:txBody>
      </p:sp>
      <p:sp>
        <p:nvSpPr>
          <p:cNvPr id="18436" name="TextBox 1"/>
          <p:cNvSpPr txBox="1">
            <a:spLocks noChangeArrowheads="1"/>
          </p:cNvSpPr>
          <p:nvPr/>
        </p:nvSpPr>
        <p:spPr bwMode="auto">
          <a:xfrm>
            <a:off x="336550" y="757238"/>
            <a:ext cx="8537575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 b="1">
                <a:solidFill>
                  <a:srgbClr val="063DE8"/>
                </a:solidFill>
              </a:rPr>
              <a:t>8:15am  	Introductions (All) </a:t>
            </a:r>
          </a:p>
          <a:p>
            <a:pPr eaLnBrk="1" hangingPunct="1">
              <a:buFontTx/>
              <a:buNone/>
            </a:pPr>
            <a:r>
              <a:rPr lang="en-US" sz="1400" b="1"/>
              <a:t>8:30       	Workshop overview and objectives (R. Dutton / AFRL and M. Gorelik / FAA) </a:t>
            </a:r>
          </a:p>
          <a:p>
            <a:pPr eaLnBrk="1" hangingPunct="1">
              <a:buFontTx/>
              <a:buNone/>
            </a:pPr>
            <a:r>
              <a:rPr lang="fr-FR" sz="1400" b="1"/>
              <a:t>9:00 	FAA Management Perspective (R. Jennings / FAA HQ) </a:t>
            </a:r>
          </a:p>
          <a:p>
            <a:pPr eaLnBrk="1" hangingPunct="1">
              <a:buFontTx/>
              <a:buNone/>
            </a:pPr>
            <a:r>
              <a:rPr lang="en-US" sz="1400" b="1"/>
              <a:t>9:15 	AFRL AM Seminar (M. Kinsella, J. Miller / AFRL) </a:t>
            </a:r>
          </a:p>
          <a:p>
            <a:pPr eaLnBrk="1" hangingPunct="1">
              <a:buFontTx/>
              <a:buNone/>
            </a:pPr>
            <a:r>
              <a:rPr lang="en-US" sz="1400" b="1" i="1">
                <a:solidFill>
                  <a:srgbClr val="063DE8"/>
                </a:solidFill>
              </a:rPr>
              <a:t>10:30 	Break </a:t>
            </a:r>
            <a:endParaRPr lang="en-US" sz="1400" b="1">
              <a:solidFill>
                <a:srgbClr val="063DE8"/>
              </a:solidFill>
            </a:endParaRPr>
          </a:p>
          <a:p>
            <a:pPr eaLnBrk="1" hangingPunct="1">
              <a:buFontTx/>
              <a:buNone/>
            </a:pPr>
            <a:r>
              <a:rPr lang="de-DE" sz="1400" b="1"/>
              <a:t>10:45 	AFRL AM Seminar – cont. (J. Brausch, M. Kinsella, J. Miller / AFRL) </a:t>
            </a:r>
          </a:p>
          <a:p>
            <a:pPr eaLnBrk="1" hangingPunct="1">
              <a:buFontTx/>
              <a:buNone/>
            </a:pPr>
            <a:r>
              <a:rPr lang="en-US" sz="1400" b="1" i="1">
                <a:solidFill>
                  <a:srgbClr val="063DE8"/>
                </a:solidFill>
              </a:rPr>
              <a:t>12:15pm 	Lunch (catered on site) </a:t>
            </a:r>
            <a:endParaRPr lang="en-US" sz="1400" b="1">
              <a:solidFill>
                <a:srgbClr val="063DE8"/>
              </a:solidFill>
            </a:endParaRPr>
          </a:p>
          <a:p>
            <a:pPr eaLnBrk="1" hangingPunct="1">
              <a:buFontTx/>
              <a:buNone/>
            </a:pPr>
            <a:r>
              <a:rPr lang="en-US" sz="1400" b="1"/>
              <a:t>1:00 	AFRL Research &amp; Future AM (J. Miller / AFRL) </a:t>
            </a:r>
          </a:p>
          <a:p>
            <a:pPr eaLnBrk="1" hangingPunct="1">
              <a:buFontTx/>
              <a:buNone/>
            </a:pPr>
            <a:r>
              <a:rPr lang="en-US" sz="1400" b="1"/>
              <a:t>1:45 	NIST Perspective on AM (K. Jurrens / NIST) </a:t>
            </a:r>
          </a:p>
          <a:p>
            <a:pPr eaLnBrk="1" hangingPunct="1">
              <a:buFontTx/>
              <a:buNone/>
            </a:pPr>
            <a:r>
              <a:rPr lang="en-US" sz="1400" b="1"/>
              <a:t>2:45 	Current Capabilities and Process Mapping Methods tied to Qualification </a:t>
            </a:r>
          </a:p>
          <a:p>
            <a:pPr eaLnBrk="1" hangingPunct="1">
              <a:buFontTx/>
              <a:buNone/>
            </a:pPr>
            <a:r>
              <a:rPr lang="en-US" sz="1400" b="1"/>
              <a:t>	(Prof. J. Beuth / CMU) </a:t>
            </a:r>
          </a:p>
          <a:p>
            <a:pPr eaLnBrk="1" hangingPunct="1">
              <a:buFontTx/>
              <a:buNone/>
            </a:pPr>
            <a:r>
              <a:rPr lang="en-US" sz="1400" b="1" i="1">
                <a:solidFill>
                  <a:srgbClr val="063DE8"/>
                </a:solidFill>
              </a:rPr>
              <a:t>3:15 	Break </a:t>
            </a:r>
            <a:endParaRPr lang="en-US" sz="1400" b="1">
              <a:solidFill>
                <a:srgbClr val="063DE8"/>
              </a:solidFill>
            </a:endParaRPr>
          </a:p>
          <a:p>
            <a:pPr eaLnBrk="1" hangingPunct="1">
              <a:buFontTx/>
              <a:buNone/>
            </a:pPr>
            <a:r>
              <a:rPr lang="en-US" sz="1400" b="1"/>
              <a:t>3:30 	Microstructure in AM (Prof. A. Rollett / CMU) </a:t>
            </a:r>
          </a:p>
          <a:p>
            <a:pPr eaLnBrk="1" hangingPunct="1">
              <a:buFontTx/>
              <a:buNone/>
            </a:pPr>
            <a:r>
              <a:rPr lang="en-US" sz="1400" b="1"/>
              <a:t>4:00 	Mechanical Behavior of Components Fabricated Using AM (Prof. S. Daniewicz / MSU) </a:t>
            </a:r>
          </a:p>
          <a:p>
            <a:pPr eaLnBrk="1" hangingPunct="1">
              <a:buFontTx/>
              <a:buNone/>
            </a:pPr>
            <a:r>
              <a:rPr lang="en-US" sz="1400" b="1"/>
              <a:t>4:30 	Summary of Day 1 / Discussion (B. Cowles / All)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sz="1400" b="1" i="1">
                <a:solidFill>
                  <a:srgbClr val="063DE8"/>
                </a:solidFill>
              </a:rPr>
              <a:t>6:45 - …	 </a:t>
            </a:r>
            <a:r>
              <a:rPr lang="en-US" sz="1400" b="1">
                <a:solidFill>
                  <a:srgbClr val="063DE8"/>
                </a:solidFill>
              </a:rPr>
              <a:t>Team Dinner </a:t>
            </a:r>
            <a:r>
              <a:rPr lang="en-US" sz="1400" b="1" i="1">
                <a:solidFill>
                  <a:srgbClr val="063DE8"/>
                </a:solidFill>
              </a:rPr>
              <a:t>– Texas Roadhouse (Fairborn, OH) </a:t>
            </a:r>
            <a:endParaRPr lang="en-US" sz="1400" b="1">
              <a:solidFill>
                <a:srgbClr val="063DE8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B0A42D9-7642-1247-821F-E63BBDE3B607}" type="slidenum">
              <a:rPr lang="en-US" sz="1400">
                <a:solidFill>
                  <a:schemeClr val="bg1"/>
                </a:solidFill>
                <a:latin typeface="Times New Roman" charset="0"/>
              </a:rPr>
              <a:pPr eaLnBrk="1" hangingPunct="1"/>
              <a:t>15</a:t>
            </a:fld>
            <a:endParaRPr lang="en-US" sz="14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125" y="769938"/>
            <a:ext cx="8751888" cy="55324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52625" indent="-1127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09825" indent="-11271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67025" indent="-11271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24225" indent="-11271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81425" indent="-11271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 b="1">
                <a:solidFill>
                  <a:srgbClr val="000099"/>
                </a:solidFill>
              </a:rPr>
              <a:t>8:00 am	Coffee, introductions </a:t>
            </a:r>
          </a:p>
          <a:p>
            <a:pPr eaLnBrk="1" hangingPunct="1">
              <a:buFontTx/>
              <a:buNone/>
            </a:pPr>
            <a:r>
              <a:rPr lang="en-US" sz="1400" b="1">
                <a:solidFill>
                  <a:srgbClr val="000000"/>
                </a:solidFill>
              </a:rPr>
              <a:t>8:15 	USAF Senior Leader Perspective (D. Carlson / USAF) </a:t>
            </a:r>
          </a:p>
          <a:p>
            <a:pPr eaLnBrk="1" hangingPunct="1">
              <a:buFontTx/>
              <a:buNone/>
            </a:pPr>
            <a:r>
              <a:rPr lang="en-US" sz="1400" b="1">
                <a:solidFill>
                  <a:srgbClr val="000000"/>
                </a:solidFill>
              </a:rPr>
              <a:t>8:30 	DARPA OM Overview (M. Maher / DARPA) </a:t>
            </a:r>
          </a:p>
          <a:p>
            <a:pPr eaLnBrk="1" hangingPunct="1">
              <a:buFontTx/>
              <a:buNone/>
            </a:pPr>
            <a:r>
              <a:rPr lang="en-US" sz="1400" b="1">
                <a:solidFill>
                  <a:srgbClr val="000000"/>
                </a:solidFill>
              </a:rPr>
              <a:t>9:15 	NavAir AM Certification Perspective (L. McMichael / NavAir) – via telecon </a:t>
            </a:r>
          </a:p>
          <a:p>
            <a:pPr eaLnBrk="1" hangingPunct="1">
              <a:buFontTx/>
              <a:buNone/>
            </a:pPr>
            <a:r>
              <a:rPr lang="en-US" sz="1400" b="1">
                <a:solidFill>
                  <a:srgbClr val="000000"/>
                </a:solidFill>
              </a:rPr>
              <a:t>9:45 	Air Force AM certification Perspective (M. Kinsella / AFRL) </a:t>
            </a:r>
          </a:p>
          <a:p>
            <a:pPr eaLnBrk="1" hangingPunct="1">
              <a:buFontTx/>
              <a:buNone/>
            </a:pPr>
            <a:r>
              <a:rPr lang="en-US" sz="1400" b="1">
                <a:solidFill>
                  <a:srgbClr val="000099"/>
                </a:solidFill>
              </a:rPr>
              <a:t>10:15 	Break </a:t>
            </a:r>
          </a:p>
          <a:p>
            <a:pPr eaLnBrk="1" hangingPunct="1">
              <a:buFontTx/>
              <a:buNone/>
            </a:pPr>
            <a:r>
              <a:rPr lang="en-US" sz="1400" b="1">
                <a:solidFill>
                  <a:srgbClr val="000000"/>
                </a:solidFill>
              </a:rPr>
              <a:t>10:30 	NASA AM Certification Perspective and AM R&amp;D (K. Morgan / MSFC and K. Taminger / 	LaRC) </a:t>
            </a:r>
          </a:p>
          <a:p>
            <a:pPr eaLnBrk="1" hangingPunct="1">
              <a:buFontTx/>
              <a:buNone/>
            </a:pPr>
            <a:r>
              <a:rPr lang="en-US" sz="1400" b="1">
                <a:solidFill>
                  <a:srgbClr val="000000"/>
                </a:solidFill>
              </a:rPr>
              <a:t>11:15 	FAA AM Certification Perspective and Go-forward Plans (J. Kabbara, M. Gorelik / FAA) </a:t>
            </a:r>
          </a:p>
          <a:p>
            <a:pPr eaLnBrk="1" hangingPunct="1">
              <a:buFontTx/>
              <a:buNone/>
            </a:pPr>
            <a:r>
              <a:rPr lang="en-US" sz="1400" b="1">
                <a:solidFill>
                  <a:srgbClr val="000099"/>
                </a:solidFill>
              </a:rPr>
              <a:t>12:00 pm	Lunch (catered on site) </a:t>
            </a:r>
          </a:p>
          <a:p>
            <a:pPr eaLnBrk="1" hangingPunct="1">
              <a:buFontTx/>
              <a:buNone/>
            </a:pPr>
            <a:r>
              <a:rPr lang="en-US" sz="1400" b="1">
                <a:solidFill>
                  <a:srgbClr val="000000"/>
                </a:solidFill>
              </a:rPr>
              <a:t>12:30 	Industry Perspective on AM - Panel session (moderated by B. Cowles and M. Gorelik) </a:t>
            </a:r>
          </a:p>
          <a:p>
            <a:pPr lvl="2" eaLnBrk="1" hangingPunct="1">
              <a:spcBef>
                <a:spcPts val="300"/>
              </a:spcBef>
              <a:buFontTx/>
              <a:buNone/>
            </a:pPr>
            <a:r>
              <a:rPr lang="en-US" sz="1200" b="1">
                <a:solidFill>
                  <a:srgbClr val="000000"/>
                </a:solidFill>
              </a:rPr>
              <a:t>	</a:t>
            </a:r>
            <a:r>
              <a:rPr lang="en-US" sz="1400" b="1" i="1">
                <a:solidFill>
                  <a:srgbClr val="000000"/>
                </a:solidFill>
              </a:rPr>
              <a:t>• Bell Helicopter (T. Chiang) </a:t>
            </a:r>
          </a:p>
          <a:p>
            <a:pPr lvl="2" eaLnBrk="1" hangingPunct="1">
              <a:spcBef>
                <a:spcPts val="300"/>
              </a:spcBef>
              <a:buFontTx/>
              <a:buNone/>
            </a:pPr>
            <a:r>
              <a:rPr lang="en-US" sz="1400" b="1" i="1">
                <a:solidFill>
                  <a:srgbClr val="000000"/>
                </a:solidFill>
              </a:rPr>
              <a:t>	• Boeing (M. Crill) </a:t>
            </a:r>
          </a:p>
          <a:p>
            <a:pPr lvl="2" eaLnBrk="1" hangingPunct="1">
              <a:spcBef>
                <a:spcPts val="300"/>
              </a:spcBef>
              <a:buFontTx/>
              <a:buNone/>
            </a:pPr>
            <a:r>
              <a:rPr lang="en-US" sz="1400" b="1" i="1">
                <a:solidFill>
                  <a:srgbClr val="000000"/>
                </a:solidFill>
              </a:rPr>
              <a:t>	• GE Aviation (M. Shaw) </a:t>
            </a:r>
          </a:p>
          <a:p>
            <a:pPr lvl="2" eaLnBrk="1" hangingPunct="1">
              <a:spcBef>
                <a:spcPts val="300"/>
              </a:spcBef>
              <a:buFontTx/>
              <a:buNone/>
            </a:pPr>
            <a:r>
              <a:rPr lang="en-US" sz="1400" b="1" i="1">
                <a:solidFill>
                  <a:srgbClr val="000000"/>
                </a:solidFill>
              </a:rPr>
              <a:t>	• GKN Aerospace (B. Thompson) </a:t>
            </a:r>
          </a:p>
          <a:p>
            <a:pPr lvl="2" eaLnBrk="1" hangingPunct="1">
              <a:spcBef>
                <a:spcPts val="300"/>
              </a:spcBef>
              <a:buFontTx/>
              <a:buNone/>
            </a:pPr>
            <a:r>
              <a:rPr lang="en-US" sz="1400" b="1" i="1">
                <a:solidFill>
                  <a:srgbClr val="000000"/>
                </a:solidFill>
              </a:rPr>
              <a:t>	• Honeywell Aerospace (B. Hann) </a:t>
            </a:r>
          </a:p>
          <a:p>
            <a:pPr lvl="2" eaLnBrk="1" hangingPunct="1">
              <a:spcBef>
                <a:spcPts val="300"/>
              </a:spcBef>
              <a:buFontTx/>
              <a:buNone/>
            </a:pPr>
            <a:r>
              <a:rPr lang="en-US" sz="1400" b="1" i="1">
                <a:solidFill>
                  <a:srgbClr val="000000"/>
                </a:solidFill>
              </a:rPr>
              <a:t>	• Lockheed Martin (C. Brice)</a:t>
            </a:r>
          </a:p>
          <a:p>
            <a:pPr lvl="4" eaLnBrk="1" hangingPunct="1">
              <a:spcBef>
                <a:spcPts val="300"/>
              </a:spcBef>
            </a:pPr>
            <a:r>
              <a:rPr lang="en-US" sz="1400" b="1" i="1">
                <a:solidFill>
                  <a:srgbClr val="000000"/>
                </a:solidFill>
              </a:rPr>
              <a:t>P&amp;W (W. Brindley)</a:t>
            </a:r>
            <a:endParaRPr lang="en-US" sz="2800" i="1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36550" y="138113"/>
            <a:ext cx="8458200" cy="609600"/>
          </a:xfrm>
          <a:prstGeom prst="rect">
            <a:avLst/>
          </a:prstGeom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3200" b="1"/>
              <a:t>AM Workshop Agenda – Day 2</a:t>
            </a:r>
            <a:endParaRPr lang="en-US" sz="3200" b="1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84CAB4A-A895-354E-9ED0-0EEFB7F77E7B}" type="slidenum">
              <a:rPr lang="en-US" sz="1400">
                <a:solidFill>
                  <a:schemeClr val="bg1"/>
                </a:solidFill>
                <a:latin typeface="Times New Roman" charset="0"/>
              </a:rPr>
              <a:pPr eaLnBrk="1" hangingPunct="1"/>
              <a:t>16</a:t>
            </a:fld>
            <a:endParaRPr lang="en-US" sz="14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20483" name="TextBox 1"/>
          <p:cNvSpPr txBox="1">
            <a:spLocks noChangeArrowheads="1"/>
          </p:cNvSpPr>
          <p:nvPr/>
        </p:nvSpPr>
        <p:spPr bwMode="auto">
          <a:xfrm>
            <a:off x="549275" y="1111250"/>
            <a:ext cx="82613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600" b="1">
                <a:solidFill>
                  <a:srgbClr val="000099"/>
                </a:solidFill>
              </a:rPr>
              <a:t>3:00 	Break </a:t>
            </a:r>
          </a:p>
          <a:p>
            <a:pPr eaLnBrk="1" hangingPunct="1">
              <a:buFontTx/>
              <a:buNone/>
            </a:pPr>
            <a:r>
              <a:rPr lang="en-US" sz="1600" b="1">
                <a:solidFill>
                  <a:srgbClr val="000000"/>
                </a:solidFill>
              </a:rPr>
              <a:t>3:15pm 	Overview of AM Standards Development </a:t>
            </a:r>
          </a:p>
          <a:p>
            <a:pPr lvl="2" eaLnBrk="1" hangingPunct="1">
              <a:spcBef>
                <a:spcPts val="300"/>
              </a:spcBef>
              <a:buFontTx/>
              <a:buNone/>
            </a:pPr>
            <a:r>
              <a:rPr lang="en-US" sz="1400" b="1">
                <a:solidFill>
                  <a:srgbClr val="000000"/>
                </a:solidFill>
              </a:rPr>
              <a:t>	• ASTM F42 and ASME Y14.46 – K. Jurrens, NIST (30 min) </a:t>
            </a:r>
          </a:p>
          <a:p>
            <a:pPr lvl="2" eaLnBrk="1" hangingPunct="1">
              <a:spcBef>
                <a:spcPts val="300"/>
              </a:spcBef>
              <a:buFontTx/>
              <a:buNone/>
            </a:pPr>
            <a:r>
              <a:rPr lang="en-US" sz="1400" b="1">
                <a:solidFill>
                  <a:srgbClr val="000000"/>
                </a:solidFill>
              </a:rPr>
              <a:t>	• SAE AM committee – D. Abbott, GEA (15 min) </a:t>
            </a:r>
          </a:p>
          <a:p>
            <a:pPr lvl="2" eaLnBrk="1" hangingPunct="1">
              <a:spcBef>
                <a:spcPts val="300"/>
              </a:spcBef>
              <a:buFontTx/>
              <a:buNone/>
            </a:pPr>
            <a:r>
              <a:rPr lang="en-US" sz="1400" b="1">
                <a:solidFill>
                  <a:srgbClr val="000000"/>
                </a:solidFill>
              </a:rPr>
              <a:t>	• MMPDS – M. Freisthler, FAA (30 min) </a:t>
            </a:r>
          </a:p>
          <a:p>
            <a:pPr lvl="2" eaLnBrk="1" hangingPunct="1">
              <a:spcBef>
                <a:spcPts val="300"/>
              </a:spcBef>
              <a:buFontTx/>
              <a:buNone/>
            </a:pPr>
            <a:r>
              <a:rPr lang="en-US" sz="1400" b="1">
                <a:solidFill>
                  <a:srgbClr val="000000"/>
                </a:solidFill>
              </a:rPr>
              <a:t>	• AWS standards – J. Calcaterra, AFRL (15 min) </a:t>
            </a:r>
          </a:p>
          <a:p>
            <a:pPr eaLnBrk="1" hangingPunct="1">
              <a:buFontTx/>
              <a:buNone/>
            </a:pPr>
            <a:endParaRPr lang="en-US" sz="1600" b="1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en-US" sz="1600" b="1">
                <a:solidFill>
                  <a:srgbClr val="000000"/>
                </a:solidFill>
              </a:rPr>
              <a:t>4:45 	Meeting wrap-up / discussion </a:t>
            </a:r>
          </a:p>
          <a:p>
            <a:pPr eaLnBrk="1" hangingPunct="1">
              <a:buFontTx/>
              <a:buNone/>
            </a:pPr>
            <a:r>
              <a:rPr lang="en-US" sz="1600" b="1" i="1">
                <a:solidFill>
                  <a:srgbClr val="000099"/>
                </a:solidFill>
              </a:rPr>
              <a:t>5:00 	Adjourn (for general audience) </a:t>
            </a:r>
          </a:p>
          <a:p>
            <a:pPr eaLnBrk="1" hangingPunct="1">
              <a:buFontTx/>
              <a:buNone/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36550" y="138113"/>
            <a:ext cx="8458200" cy="609600"/>
          </a:xfrm>
          <a:prstGeom prst="rect">
            <a:avLst/>
          </a:prstGeom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3200" b="1"/>
              <a:t>AM Workshop Agenda – Day 2 (cont.)</a:t>
            </a:r>
            <a:endParaRPr lang="en-US" sz="3200" b="1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C8BF325-A3FF-C744-B96B-BEA13FFC06EC}" type="slidenum">
              <a:rPr lang="en-US" sz="1400">
                <a:solidFill>
                  <a:schemeClr val="bg1"/>
                </a:solidFill>
                <a:latin typeface="Times New Roman" charset="0"/>
              </a:rPr>
              <a:pPr eaLnBrk="1" hangingPunct="1"/>
              <a:t>17</a:t>
            </a:fld>
            <a:endParaRPr lang="en-US" sz="14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21507" name="Rectangle 19"/>
          <p:cNvSpPr>
            <a:spLocks noChangeArrowheads="1"/>
          </p:cNvSpPr>
          <p:nvPr/>
        </p:nvSpPr>
        <p:spPr bwMode="auto">
          <a:xfrm>
            <a:off x="3582988" y="820738"/>
            <a:ext cx="2420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000" b="1" i="1">
                <a:solidFill>
                  <a:srgbClr val="063DE8"/>
                </a:solidFill>
                <a:cs typeface="Arial" charset="0"/>
              </a:rPr>
              <a:t>(government only)</a:t>
            </a:r>
            <a:endParaRPr lang="en-US" b="1" i="1">
              <a:solidFill>
                <a:srgbClr val="063DE8"/>
              </a:solidFill>
              <a:cs typeface="Arial" charset="0"/>
            </a:endParaRPr>
          </a:p>
        </p:txBody>
      </p:sp>
      <p:sp>
        <p:nvSpPr>
          <p:cNvPr id="21508" name="TextBox 1"/>
          <p:cNvSpPr txBox="1">
            <a:spLocks noChangeArrowheads="1"/>
          </p:cNvSpPr>
          <p:nvPr/>
        </p:nvSpPr>
        <p:spPr bwMode="auto">
          <a:xfrm>
            <a:off x="549275" y="1752600"/>
            <a:ext cx="826135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573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600" b="1"/>
              <a:t>8:30 	Summary of workshop observation and go-forward plans </a:t>
            </a:r>
          </a:p>
          <a:p>
            <a:pPr eaLnBrk="1" hangingPunct="1">
              <a:buFontTx/>
              <a:buNone/>
            </a:pPr>
            <a:r>
              <a:rPr lang="en-US" sz="1600" b="1"/>
              <a:t>	(M. Gorelik / R. Dutton / B. Cowles) </a:t>
            </a:r>
          </a:p>
          <a:p>
            <a:pPr eaLnBrk="1" hangingPunct="1">
              <a:buFontTx/>
              <a:buNone/>
            </a:pPr>
            <a:r>
              <a:rPr lang="en-US" sz="1600" b="1"/>
              <a:t>9:30 	FAA round table (AMNT + site representatives) </a:t>
            </a:r>
          </a:p>
          <a:p>
            <a:pPr eaLnBrk="1" hangingPunct="1">
              <a:buFontTx/>
              <a:buNone/>
            </a:pPr>
            <a:r>
              <a:rPr lang="en-US" sz="1600" b="1" i="1"/>
              <a:t>	Government attendance based on interest </a:t>
            </a:r>
            <a:r>
              <a:rPr lang="en-US" sz="1600" b="1"/>
              <a:t>	</a:t>
            </a:r>
          </a:p>
          <a:p>
            <a:pPr lvl="3" eaLnBrk="1" hangingPunct="1"/>
            <a:r>
              <a:rPr lang="en-US" sz="1400" b="1"/>
              <a:t>Feedback from the sites </a:t>
            </a:r>
          </a:p>
          <a:p>
            <a:pPr lvl="3" eaLnBrk="1" hangingPunct="1"/>
            <a:r>
              <a:rPr lang="en-US" sz="1400" b="1"/>
              <a:t>Additional discussion re. AMNT work plans, roadmap outline etc. </a:t>
            </a:r>
          </a:p>
          <a:p>
            <a:pPr lvl="3" eaLnBrk="1" hangingPunct="1"/>
            <a:r>
              <a:rPr lang="en-US" sz="1400" b="1"/>
              <a:t>Engagement with external organizations, training requests etc. </a:t>
            </a:r>
          </a:p>
          <a:p>
            <a:pPr eaLnBrk="1" hangingPunct="1">
              <a:buFontTx/>
              <a:buNone/>
            </a:pPr>
            <a:endParaRPr lang="en-US" sz="1600" b="1"/>
          </a:p>
          <a:p>
            <a:pPr eaLnBrk="1" hangingPunct="1">
              <a:buFontTx/>
              <a:buNone/>
            </a:pPr>
            <a:r>
              <a:rPr lang="en-US" sz="1600" b="1" i="1">
                <a:solidFill>
                  <a:srgbClr val="063DE8"/>
                </a:solidFill>
              </a:rPr>
              <a:t>11:30	 Adjourn </a:t>
            </a:r>
            <a:endParaRPr lang="en-US" sz="1600" b="1">
              <a:solidFill>
                <a:srgbClr val="063DE8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36550" y="138113"/>
            <a:ext cx="8458200" cy="609600"/>
          </a:xfrm>
          <a:prstGeom prst="rect">
            <a:avLst/>
          </a:prstGeom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3200" b="1"/>
              <a:t>AM Workshop Agenda – Day 3</a:t>
            </a:r>
            <a:endParaRPr lang="en-US" sz="3200" b="1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7625" y="114300"/>
            <a:ext cx="7262813" cy="609600"/>
          </a:xfrm>
        </p:spPr>
        <p:txBody>
          <a:bodyPr/>
          <a:lstStyle/>
          <a:p>
            <a:r>
              <a:rPr lang="en-US" sz="3000">
                <a:latin typeface="Arial" charset="0"/>
              </a:rPr>
              <a:t>Lessons Learned – Powder Metallurgy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95250" y="2228850"/>
            <a:ext cx="6554788" cy="1404938"/>
          </a:xfrm>
        </p:spPr>
        <p:txBody>
          <a:bodyPr/>
          <a:lstStyle/>
          <a:p>
            <a:r>
              <a:rPr lang="en-US" sz="1800">
                <a:latin typeface="Arial" charset="0"/>
              </a:rPr>
              <a:t>Turbine disk failure linked to a </a:t>
            </a:r>
            <a:r>
              <a:rPr lang="en-US" sz="1800" i="1">
                <a:solidFill>
                  <a:srgbClr val="000099"/>
                </a:solidFill>
                <a:latin typeface="Arial" charset="0"/>
              </a:rPr>
              <a:t>large undetected material flaw</a:t>
            </a:r>
            <a:r>
              <a:rPr lang="en-US" sz="1800">
                <a:latin typeface="Arial" charset="0"/>
              </a:rPr>
              <a:t>…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CDD5725-A1B2-1B41-94CE-D8AD8B59751E}" type="slidenum">
              <a:rPr lang="en-US" sz="1400">
                <a:solidFill>
                  <a:schemeClr val="bg1"/>
                </a:solidFill>
                <a:latin typeface="Times New Roman" charset="0"/>
              </a:rPr>
              <a:pPr eaLnBrk="1" hangingPunct="1"/>
              <a:t>18</a:t>
            </a:fld>
            <a:endParaRPr lang="en-US" sz="14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350" y="736600"/>
            <a:ext cx="7113588" cy="1522413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600" b="1">
                <a:solidFill>
                  <a:srgbClr val="000099"/>
                </a:solidFill>
              </a:rPr>
              <a:t>FLIGHT INTERNATIONAL, 11 October, 1980, pg 1413</a:t>
            </a:r>
          </a:p>
          <a:p>
            <a:pPr eaLnBrk="1" hangingPunct="1">
              <a:buFontTx/>
              <a:buNone/>
            </a:pPr>
            <a:r>
              <a:rPr lang="en-US" sz="1400" b="1"/>
              <a:t>… The US Navy grounded its 13 F-18s following the crash of a TF-18 in England on September 8 (see Flight, September 20, page 1177), following an inflight failure of one General Electric F404 engine. </a:t>
            </a:r>
            <a:r>
              <a:rPr lang="en-US" sz="1400" b="1">
                <a:solidFill>
                  <a:srgbClr val="FF0000"/>
                </a:solidFill>
              </a:rPr>
              <a:t>The cause of the accident was the disintegration of the low-pressure turbine (LPT) disc in the right-hand (No 2) engine</a:t>
            </a:r>
            <a:r>
              <a:rPr lang="en-US" sz="1400" b="1"/>
              <a:t>. </a:t>
            </a:r>
          </a:p>
        </p:txBody>
      </p:sp>
      <p:pic>
        <p:nvPicPr>
          <p:cNvPr id="22534" name="Picture 6" descr="USMC FA-18 Hornet.JPE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63" y="17463"/>
            <a:ext cx="1863725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6863" y="5800725"/>
            <a:ext cx="8812212" cy="2540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000" b="1" u="sng">
                <a:solidFill>
                  <a:srgbClr val="000099"/>
                </a:solidFill>
              </a:rPr>
              <a:t>Reference</a:t>
            </a:r>
            <a:r>
              <a:rPr lang="en-US" sz="1000" b="1">
                <a:solidFill>
                  <a:srgbClr val="000099"/>
                </a:solidFill>
              </a:rPr>
              <a:t>:  </a:t>
            </a:r>
            <a:r>
              <a:rPr lang="ja-JP" altLang="en-US" sz="1000" b="1">
                <a:solidFill>
                  <a:srgbClr val="000099"/>
                </a:solidFill>
              </a:rPr>
              <a:t>“</a:t>
            </a:r>
            <a:r>
              <a:rPr lang="en-US" sz="1000" b="1">
                <a:solidFill>
                  <a:srgbClr val="000099"/>
                </a:solidFill>
              </a:rPr>
              <a:t>P/M Superalloys – A Troubled Adolescent?</a:t>
            </a:r>
            <a:r>
              <a:rPr lang="ja-JP" altLang="en-US" sz="1000" b="1">
                <a:solidFill>
                  <a:srgbClr val="000099"/>
                </a:solidFill>
              </a:rPr>
              <a:t>”</a:t>
            </a:r>
            <a:r>
              <a:rPr lang="en-US" sz="1000" b="1">
                <a:solidFill>
                  <a:srgbClr val="000099"/>
                </a:solidFill>
              </a:rPr>
              <a:t>, R. L. Dreshfield and H. R. Gray, NASA Technical Memorandum 83623, 1984.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9550" y="2511425"/>
            <a:ext cx="2501900" cy="3076575"/>
          </a:xfrm>
          <a:prstGeom prst="rect">
            <a:avLst/>
          </a:prstGeom>
          <a:noFill/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7" name="Content Placeholder 2"/>
          <p:cNvSpPr txBox="1">
            <a:spLocks/>
          </p:cNvSpPr>
          <p:nvPr/>
        </p:nvSpPr>
        <p:spPr bwMode="auto">
          <a:xfrm>
            <a:off x="7081838" y="1573213"/>
            <a:ext cx="1998662" cy="962025"/>
          </a:xfrm>
          <a:prstGeom prst="rect">
            <a:avLst/>
          </a:prstGeom>
          <a:solidFill>
            <a:srgbClr val="FFFF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b="1" i="1">
                <a:solidFill>
                  <a:schemeClr val="tx2"/>
                </a:solidFill>
              </a:rPr>
              <a:t>Shortly after F/A-18 crash, production of as-HIP P/M superalloys </a:t>
            </a:r>
            <a:r>
              <a:rPr lang="en-US" sz="1400" b="1" i="1">
                <a:solidFill>
                  <a:srgbClr val="000099"/>
                </a:solidFill>
              </a:rPr>
              <a:t>decreased dramatically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50813" y="3316288"/>
            <a:ext cx="6324600" cy="2265362"/>
          </a:xfrm>
          <a:prstGeom prst="rect">
            <a:avLst/>
          </a:prstGeom>
          <a:solidFill>
            <a:srgbClr val="C5FFE2"/>
          </a:solidFill>
          <a:ln>
            <a:noFill/>
          </a:ln>
          <a:effec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36588" indent="-2254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ts val="300"/>
              </a:spcBef>
              <a:buFontTx/>
              <a:buNone/>
            </a:pPr>
            <a:r>
              <a:rPr lang="en-US" sz="2000" b="1" u="sng"/>
              <a:t>Key Takeaways:</a:t>
            </a:r>
          </a:p>
          <a:p>
            <a:pPr>
              <a:spcBef>
                <a:spcPts val="300"/>
              </a:spcBef>
            </a:pPr>
            <a:r>
              <a:rPr lang="en-US" sz="1800" b="1"/>
              <a:t>Risks of transition to full-scale production</a:t>
            </a:r>
          </a:p>
          <a:p>
            <a:pPr lvl="1">
              <a:spcBef>
                <a:spcPts val="300"/>
              </a:spcBef>
              <a:buFontTx/>
              <a:buChar char="–"/>
            </a:pPr>
            <a:r>
              <a:rPr lang="ja-JP" altLang="en-US" sz="1600" b="1"/>
              <a:t>“</a:t>
            </a:r>
            <a:r>
              <a:rPr lang="en-US" sz="1600" b="1"/>
              <a:t>Unknown unknowns</a:t>
            </a:r>
            <a:r>
              <a:rPr lang="ja-JP" altLang="en-US" sz="1600" b="1"/>
              <a:t>”</a:t>
            </a:r>
            <a:endParaRPr lang="en-US" sz="1600" b="1"/>
          </a:p>
          <a:p>
            <a:pPr>
              <a:spcBef>
                <a:spcPts val="300"/>
              </a:spcBef>
            </a:pPr>
            <a:r>
              <a:rPr lang="en-US" sz="1800" b="1"/>
              <a:t>Process controls vs. </a:t>
            </a:r>
            <a:r>
              <a:rPr lang="ja-JP" altLang="en-US" sz="1800" b="1"/>
              <a:t>“</a:t>
            </a:r>
            <a:r>
              <a:rPr lang="en-US" sz="1800" b="1"/>
              <a:t>inspecting in</a:t>
            </a:r>
            <a:r>
              <a:rPr lang="ja-JP" altLang="en-US" sz="1800" b="1"/>
              <a:t>”</a:t>
            </a:r>
            <a:r>
              <a:rPr lang="en-US" sz="1800" b="1"/>
              <a:t> quality</a:t>
            </a:r>
          </a:p>
          <a:p>
            <a:pPr>
              <a:spcBef>
                <a:spcPts val="300"/>
              </a:spcBef>
            </a:pPr>
            <a:r>
              <a:rPr lang="en-US" sz="1800" b="1"/>
              <a:t>Understanding of material flaws, including </a:t>
            </a:r>
            <a:r>
              <a:rPr lang="ja-JP" altLang="en-US" sz="1800" b="1"/>
              <a:t>“</a:t>
            </a:r>
            <a:r>
              <a:rPr lang="en-US" sz="1800" b="1"/>
              <a:t>rogues</a:t>
            </a:r>
            <a:r>
              <a:rPr lang="ja-JP" altLang="en-US" sz="1800" b="1"/>
              <a:t>”</a:t>
            </a:r>
            <a:r>
              <a:rPr lang="en-US" sz="1800" b="1"/>
              <a:t>, is critical</a:t>
            </a:r>
          </a:p>
          <a:p>
            <a:pPr lvl="1">
              <a:spcBef>
                <a:spcPts val="300"/>
              </a:spcBef>
              <a:buFontTx/>
              <a:buChar char="–"/>
            </a:pPr>
            <a:r>
              <a:rPr lang="en-US" sz="1600" b="1"/>
              <a:t>In case of PM, gave rise to </a:t>
            </a:r>
            <a:r>
              <a:rPr lang="en-US" sz="1600" b="1">
                <a:solidFill>
                  <a:srgbClr val="000099"/>
                </a:solidFill>
              </a:rPr>
              <a:t>probabilistic</a:t>
            </a:r>
            <a:r>
              <a:rPr lang="en-US" sz="1600" b="1"/>
              <a:t> lifing systems</a:t>
            </a:r>
          </a:p>
        </p:txBody>
      </p:sp>
      <p:sp>
        <p:nvSpPr>
          <p:cNvPr id="22539" name="Down Arrow 2"/>
          <p:cNvSpPr>
            <a:spLocks noChangeArrowheads="1"/>
          </p:cNvSpPr>
          <p:nvPr/>
        </p:nvSpPr>
        <p:spPr bwMode="auto">
          <a:xfrm>
            <a:off x="2817813" y="2789238"/>
            <a:ext cx="1104900" cy="47148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CC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4559300"/>
            <a:ext cx="634682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74650" y="207963"/>
            <a:ext cx="8472488" cy="609600"/>
          </a:xfrm>
        </p:spPr>
        <p:txBody>
          <a:bodyPr/>
          <a:lstStyle/>
          <a:p>
            <a:r>
              <a:rPr lang="en-US" sz="3600">
                <a:latin typeface="Arial" charset="0"/>
              </a:rPr>
              <a:t>Key SAS Recommendations on AM</a:t>
            </a:r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374650" y="1030288"/>
            <a:ext cx="8424863" cy="3090862"/>
          </a:xfrm>
        </p:spPr>
        <p:txBody>
          <a:bodyPr/>
          <a:lstStyle/>
          <a:p>
            <a:pPr marL="457200" indent="-457200">
              <a:spcBef>
                <a:spcPts val="300"/>
              </a:spcBef>
              <a:spcAft>
                <a:spcPts val="1200"/>
              </a:spcAft>
              <a:buFontTx/>
              <a:buAutoNum type="arabicPeriod"/>
            </a:pPr>
            <a:r>
              <a:rPr lang="en-US" sz="2400">
                <a:latin typeface="Arial" charset="0"/>
              </a:rPr>
              <a:t>Accelerate development of the FAA AM Roadmap over the next 12 months…</a:t>
            </a:r>
          </a:p>
          <a:p>
            <a:pPr marL="457200" indent="-457200">
              <a:spcBef>
                <a:spcPts val="300"/>
              </a:spcBef>
              <a:buFontTx/>
              <a:buAutoNum type="arabicPeriod"/>
            </a:pPr>
            <a:r>
              <a:rPr lang="en-US" sz="2400">
                <a:latin typeface="Arial" charset="0"/>
              </a:rPr>
              <a:t>FY17 and FY18 FAA R&amp;D portfolio to include consideration of proactive research … to identify hazards and mitigations necessary to establish the appropriate standards and methods of compliance…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5DAA131-9EB9-CC47-8BBC-DC9F5E9F6934}" type="slidenum">
              <a:rPr lang="en-US" sz="1400">
                <a:solidFill>
                  <a:schemeClr val="bg1"/>
                </a:solidFill>
                <a:latin typeface="Times New Roman" charset="0"/>
              </a:rPr>
              <a:pPr eaLnBrk="1" hangingPunct="1"/>
              <a:t>2</a:t>
            </a:fld>
            <a:endParaRPr lang="en-US" sz="14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6150" name="TextBox 1"/>
          <p:cNvSpPr txBox="1">
            <a:spLocks noChangeArrowheads="1"/>
          </p:cNvSpPr>
          <p:nvPr/>
        </p:nvSpPr>
        <p:spPr bwMode="auto">
          <a:xfrm>
            <a:off x="3679825" y="5248275"/>
            <a:ext cx="1682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600" b="1" i="1">
                <a:solidFill>
                  <a:srgbClr val="000099"/>
                </a:solidFill>
              </a:rPr>
              <a:t>May 28, 2015</a:t>
            </a:r>
          </a:p>
        </p:txBody>
      </p:sp>
      <p:sp>
        <p:nvSpPr>
          <p:cNvPr id="6151" name="TextBox 8"/>
          <p:cNvSpPr txBox="1">
            <a:spLocks noChangeArrowheads="1"/>
          </p:cNvSpPr>
          <p:nvPr/>
        </p:nvSpPr>
        <p:spPr bwMode="auto">
          <a:xfrm>
            <a:off x="384175" y="4773613"/>
            <a:ext cx="16843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600" b="1" u="sng">
                <a:solidFill>
                  <a:schemeClr val="tx2"/>
                </a:solidFill>
              </a:rPr>
              <a:t>Reference: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261938" y="855663"/>
            <a:ext cx="8751887" cy="4391025"/>
          </a:xfrm>
        </p:spPr>
        <p:txBody>
          <a:bodyPr/>
          <a:lstStyle/>
          <a:p>
            <a:r>
              <a:rPr lang="en-US" sz="2400">
                <a:latin typeface="Arial" charset="0"/>
              </a:rPr>
              <a:t>Development of a comprehensive roadmap for new </a:t>
            </a:r>
            <a:r>
              <a:rPr lang="ja-JP" altLang="en-US" sz="2400">
                <a:latin typeface="Arial" charset="0"/>
              </a:rPr>
              <a:t>“</a:t>
            </a:r>
            <a:r>
              <a:rPr lang="en-US" sz="2400">
                <a:latin typeface="Arial" charset="0"/>
              </a:rPr>
              <a:t>disruptive</a:t>
            </a:r>
            <a:r>
              <a:rPr lang="ja-JP" altLang="en-US" sz="2400">
                <a:latin typeface="Arial" charset="0"/>
              </a:rPr>
              <a:t>”</a:t>
            </a:r>
            <a:r>
              <a:rPr lang="en-US" sz="2400">
                <a:latin typeface="Arial" charset="0"/>
              </a:rPr>
              <a:t> technology like AM is a major undertaking, as evidence by experience with developing a similar roadmap for Composites.</a:t>
            </a:r>
          </a:p>
          <a:p>
            <a:r>
              <a:rPr lang="en-US" sz="2400">
                <a:latin typeface="Arial" charset="0"/>
              </a:rPr>
              <a:t>AMNT </a:t>
            </a:r>
            <a:r>
              <a:rPr lang="en-US" sz="2400">
                <a:solidFill>
                  <a:srgbClr val="FF0000"/>
                </a:solidFill>
                <a:latin typeface="Arial" charset="0"/>
              </a:rPr>
              <a:t>*</a:t>
            </a:r>
            <a:r>
              <a:rPr lang="en-US" sz="2400" baseline="30000">
                <a:solidFill>
                  <a:srgbClr val="FF0000"/>
                </a:solidFill>
                <a:latin typeface="Arial" charset="0"/>
              </a:rPr>
              <a:t>)</a:t>
            </a:r>
            <a:r>
              <a:rPr lang="en-US" sz="2400">
                <a:latin typeface="Arial" charset="0"/>
              </a:rPr>
              <a:t> will target development of a </a:t>
            </a:r>
            <a:r>
              <a:rPr lang="en-US" sz="2400" i="1">
                <a:latin typeface="Arial" charset="0"/>
              </a:rPr>
              <a:t>draft</a:t>
            </a:r>
            <a:r>
              <a:rPr lang="en-US" sz="2400">
                <a:latin typeface="Arial" charset="0"/>
              </a:rPr>
              <a:t> roadmap within the next 12 months, and will solicit feedback from industry and other government agencies during the 2016 CSTA AM Workshop (planned for Sep. 2016)</a:t>
            </a:r>
          </a:p>
          <a:p>
            <a:r>
              <a:rPr lang="en-US" sz="2400">
                <a:latin typeface="Arial" charset="0"/>
              </a:rPr>
              <a:t>This feedback will be incorporated in the final roadmap as appropriate, and submitted to senior FAA management for approval</a:t>
            </a:r>
          </a:p>
          <a:p>
            <a:pPr>
              <a:buFont typeface="Wingdings" charset="0"/>
              <a:buChar char="Ø"/>
            </a:pPr>
            <a:r>
              <a:rPr lang="en-US" sz="2400" i="1">
                <a:solidFill>
                  <a:srgbClr val="000099"/>
                </a:solidFill>
                <a:latin typeface="Arial" charset="0"/>
              </a:rPr>
              <a:t>One of the key outcomes – recommendations for the National AM Plan (similar to National Composites Plan)</a:t>
            </a: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C408E68-CB27-004B-B438-1C567D9BDA28}" type="slidenum">
              <a:rPr lang="en-US" sz="1400">
                <a:solidFill>
                  <a:schemeClr val="bg1"/>
                </a:solidFill>
                <a:latin typeface="Times New Roman" charset="0"/>
              </a:rPr>
              <a:pPr eaLnBrk="1" hangingPunct="1"/>
              <a:t>3</a:t>
            </a:fld>
            <a:endParaRPr lang="en-US" sz="14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7172" name="Title 1"/>
          <p:cNvSpPr>
            <a:spLocks noGrp="1"/>
          </p:cNvSpPr>
          <p:nvPr>
            <p:ph type="title"/>
          </p:nvPr>
        </p:nvSpPr>
        <p:spPr>
          <a:xfrm>
            <a:off x="374650" y="207963"/>
            <a:ext cx="8472488" cy="609600"/>
          </a:xfrm>
        </p:spPr>
        <p:txBody>
          <a:bodyPr/>
          <a:lstStyle/>
          <a:p>
            <a:r>
              <a:rPr lang="en-US" sz="3600">
                <a:latin typeface="Arial" charset="0"/>
              </a:rPr>
              <a:t>1. AM  Roadmap Development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00" y="5997575"/>
            <a:ext cx="4916488" cy="33813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sz="1600" b="1" dirty="0">
                <a:solidFill>
                  <a:srgbClr val="FF0000"/>
                </a:solidFill>
                <a:ea typeface="+mn-ea"/>
              </a:rPr>
              <a:t>*</a:t>
            </a:r>
            <a:r>
              <a:rPr lang="en-US" sz="1600" b="1" baseline="30000" dirty="0">
                <a:solidFill>
                  <a:srgbClr val="FF0000"/>
                </a:solidFill>
                <a:ea typeface="+mn-ea"/>
              </a:rPr>
              <a:t>)</a:t>
            </a:r>
            <a:r>
              <a:rPr lang="en-US" sz="1600" b="1" dirty="0">
                <a:ea typeface="+mn-ea"/>
              </a:rPr>
              <a:t>  AMNT - Additive Manufacturing National Team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74650" y="207963"/>
            <a:ext cx="8472488" cy="609600"/>
          </a:xfrm>
        </p:spPr>
        <p:txBody>
          <a:bodyPr/>
          <a:lstStyle/>
          <a:p>
            <a:r>
              <a:rPr lang="en-US" sz="3600">
                <a:latin typeface="Arial" charset="0"/>
              </a:rPr>
              <a:t>1. Roadmap Development - Approach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85750" y="860425"/>
            <a:ext cx="8680450" cy="4471988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sz="2400">
                <a:latin typeface="Arial" charset="0"/>
              </a:rPr>
              <a:t>Internal AMNT meetings</a:t>
            </a:r>
          </a:p>
          <a:p>
            <a:pPr>
              <a:spcBef>
                <a:spcPts val="300"/>
              </a:spcBef>
            </a:pPr>
            <a:r>
              <a:rPr lang="en-US" sz="2400">
                <a:latin typeface="Arial" charset="0"/>
              </a:rPr>
              <a:t>Benchmarking of other agencies and consortia roadmaps (NIST, AF, NASA, NavAir, America Makes, …)</a:t>
            </a:r>
          </a:p>
          <a:p>
            <a:pPr>
              <a:spcBef>
                <a:spcPts val="300"/>
              </a:spcBef>
            </a:pPr>
            <a:r>
              <a:rPr lang="en-US" sz="2400">
                <a:latin typeface="Arial" charset="0"/>
              </a:rPr>
              <a:t>Inter-agency collaboration</a:t>
            </a:r>
          </a:p>
          <a:p>
            <a:pPr>
              <a:spcBef>
                <a:spcPts val="300"/>
              </a:spcBef>
            </a:pPr>
            <a:r>
              <a:rPr lang="en-US" sz="2400">
                <a:latin typeface="Arial" charset="0"/>
              </a:rPr>
              <a:t>Industry outreach</a:t>
            </a:r>
          </a:p>
          <a:p>
            <a:pPr lvl="1">
              <a:spcBef>
                <a:spcPts val="300"/>
              </a:spcBef>
              <a:buFont typeface="Wingdings" charset="0"/>
              <a:buChar char="Ø"/>
            </a:pPr>
            <a:r>
              <a:rPr lang="en-US" sz="2000" b="1">
                <a:latin typeface="Arial" charset="0"/>
              </a:rPr>
              <a:t>Initial focus on engine and airframe OEMS</a:t>
            </a:r>
          </a:p>
          <a:p>
            <a:pPr>
              <a:spcBef>
                <a:spcPts val="300"/>
              </a:spcBef>
            </a:pPr>
            <a:r>
              <a:rPr lang="en-US" sz="2400">
                <a:latin typeface="Arial" charset="0"/>
              </a:rPr>
              <a:t>Engagement with standards organizations (ASTM, SAE, MMPDS, …)</a:t>
            </a:r>
          </a:p>
          <a:p>
            <a:pPr>
              <a:spcBef>
                <a:spcPts val="300"/>
              </a:spcBef>
            </a:pPr>
            <a:r>
              <a:rPr lang="en-US" sz="2400">
                <a:latin typeface="Arial" charset="0"/>
              </a:rPr>
              <a:t>In order to accelerate the process, FAA requested formation of the industry working group focused on qualification / certification issues for AM</a:t>
            </a:r>
          </a:p>
          <a:p>
            <a:pPr lvl="1">
              <a:spcBef>
                <a:spcPts val="300"/>
              </a:spcBef>
              <a:buFont typeface="Wingdings" charset="0"/>
              <a:buChar char="Ø"/>
            </a:pPr>
            <a:r>
              <a:rPr lang="en-US" sz="2000" b="1">
                <a:latin typeface="Arial" charset="0"/>
              </a:rPr>
              <a:t>Started initial discussion with AIA, GAMA and others</a:t>
            </a:r>
          </a:p>
          <a:p>
            <a:pPr>
              <a:spcBef>
                <a:spcPts val="300"/>
              </a:spcBef>
              <a:buFontTx/>
              <a:buNone/>
            </a:pPr>
            <a:endParaRPr lang="en-US" sz="2400">
              <a:latin typeface="Arial" charset="0"/>
            </a:endParaRPr>
          </a:p>
        </p:txBody>
      </p:sp>
      <p:sp>
        <p:nvSpPr>
          <p:cNvPr id="81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843C8F2-FFB3-6C4D-B6B3-60CB87106EEA}" type="slidenum">
              <a:rPr lang="en-US" sz="1400">
                <a:solidFill>
                  <a:schemeClr val="bg1"/>
                </a:solidFill>
                <a:latin typeface="Times New Roman" charset="0"/>
              </a:rPr>
              <a:pPr eaLnBrk="1" hangingPunct="1"/>
              <a:t>4</a:t>
            </a:fld>
            <a:endParaRPr lang="en-US" sz="14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8197" name="TextBox 1"/>
          <p:cNvSpPr txBox="1">
            <a:spLocks noChangeArrowheads="1"/>
          </p:cNvSpPr>
          <p:nvPr/>
        </p:nvSpPr>
        <p:spPr bwMode="auto">
          <a:xfrm>
            <a:off x="1019175" y="5567363"/>
            <a:ext cx="7127875" cy="4000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2000" b="1">
                <a:solidFill>
                  <a:srgbClr val="000099"/>
                </a:solidFill>
              </a:rPr>
              <a:t>Collaboration with Industry and Other Agencies is Key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7-Point Star 14"/>
          <p:cNvSpPr/>
          <p:nvPr/>
        </p:nvSpPr>
        <p:spPr bwMode="auto">
          <a:xfrm>
            <a:off x="4232275" y="5554663"/>
            <a:ext cx="1249363" cy="1074737"/>
          </a:xfrm>
          <a:prstGeom prst="star7">
            <a:avLst/>
          </a:prstGeom>
          <a:solidFill>
            <a:srgbClr val="E8E8F8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tIns="91440" rIns="0" bIns="0">
            <a:spAutoFit/>
          </a:bodyPr>
          <a:lstStyle/>
          <a:p>
            <a:pPr algn="ctr">
              <a:buFontTx/>
              <a:buNone/>
              <a:defRPr/>
            </a:pPr>
            <a:r>
              <a:rPr lang="en-US" sz="1100" b="1" dirty="0">
                <a:latin typeface="Arial" pitchFamily="34" charset="0"/>
                <a:ea typeface="+mn-ea"/>
              </a:rPr>
              <a:t>First certified AM part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61950" y="641350"/>
            <a:ext cx="8515350" cy="396557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sz="2400">
                <a:latin typeface="Arial" charset="0"/>
              </a:rPr>
              <a:t>Composites</a:t>
            </a:r>
          </a:p>
          <a:p>
            <a:pPr lvl="1">
              <a:spcBef>
                <a:spcPts val="300"/>
              </a:spcBef>
            </a:pPr>
            <a:r>
              <a:rPr lang="en-US" sz="2000">
                <a:latin typeface="Arial" charset="0"/>
              </a:rPr>
              <a:t>One of the first composite applications (Part 25):</a:t>
            </a:r>
          </a:p>
          <a:p>
            <a:pPr lvl="2">
              <a:spcBef>
                <a:spcPts val="300"/>
              </a:spcBef>
              <a:buFont typeface="Wingdings" charset="0"/>
              <a:buChar char="Ø"/>
            </a:pPr>
            <a:r>
              <a:rPr lang="en-US" sz="1800">
                <a:latin typeface="Arial" charset="0"/>
              </a:rPr>
              <a:t>Horizontal tail stabilizer (Boeing) – </a:t>
            </a:r>
            <a:r>
              <a:rPr lang="en-US" sz="1800" i="1">
                <a:solidFill>
                  <a:srgbClr val="000099"/>
                </a:solidFill>
                <a:latin typeface="Arial" charset="0"/>
              </a:rPr>
              <a:t>circa 1985</a:t>
            </a:r>
          </a:p>
          <a:p>
            <a:pPr lvl="1">
              <a:spcBef>
                <a:spcPts val="300"/>
              </a:spcBef>
            </a:pPr>
            <a:r>
              <a:rPr lang="en-US" sz="2000">
                <a:latin typeface="Arial" charset="0"/>
              </a:rPr>
              <a:t>30 years of manufacturing, design and field experience</a:t>
            </a:r>
          </a:p>
          <a:p>
            <a:pPr lvl="2">
              <a:spcBef>
                <a:spcPts val="300"/>
              </a:spcBef>
              <a:buFont typeface="Wingdings" charset="0"/>
              <a:buChar char="Ø"/>
            </a:pPr>
            <a:r>
              <a:rPr lang="en-US" sz="1800" i="1">
                <a:solidFill>
                  <a:srgbClr val="000099"/>
                </a:solidFill>
                <a:latin typeface="Arial" charset="0"/>
              </a:rPr>
              <a:t>Hundreds of certified structural / safety critical parts</a:t>
            </a:r>
          </a:p>
          <a:p>
            <a:pPr lvl="1">
              <a:spcBef>
                <a:spcPts val="300"/>
              </a:spcBef>
            </a:pPr>
            <a:r>
              <a:rPr lang="en-US" sz="2000">
                <a:latin typeface="Arial" charset="0"/>
              </a:rPr>
              <a:t>Over $15M in FAA R&amp;D investments</a:t>
            </a:r>
          </a:p>
          <a:p>
            <a:pPr>
              <a:spcBef>
                <a:spcPts val="300"/>
              </a:spcBef>
            </a:pPr>
            <a:r>
              <a:rPr lang="en-US" sz="2400">
                <a:latin typeface="Arial" charset="0"/>
              </a:rPr>
              <a:t>Additive Manufacturing (metals)</a:t>
            </a:r>
          </a:p>
          <a:p>
            <a:pPr lvl="1">
              <a:spcBef>
                <a:spcPts val="300"/>
              </a:spcBef>
            </a:pPr>
            <a:r>
              <a:rPr lang="en-US" sz="2000">
                <a:latin typeface="Arial" charset="0"/>
              </a:rPr>
              <a:t>No field experience (commercial); very limited military</a:t>
            </a:r>
          </a:p>
          <a:p>
            <a:pPr lvl="2">
              <a:spcBef>
                <a:spcPts val="300"/>
              </a:spcBef>
            </a:pPr>
            <a:r>
              <a:rPr lang="en-US" sz="1800" i="1">
                <a:solidFill>
                  <a:srgbClr val="000099"/>
                </a:solidFill>
                <a:latin typeface="Arial" charset="0"/>
              </a:rPr>
              <a:t>one metal AM part (non-structural) certified to date by FAA</a:t>
            </a:r>
          </a:p>
          <a:p>
            <a:pPr lvl="1">
              <a:spcBef>
                <a:spcPts val="300"/>
              </a:spcBef>
            </a:pPr>
            <a:r>
              <a:rPr lang="en-US" sz="2000">
                <a:latin typeface="Arial" charset="0"/>
              </a:rPr>
              <a:t>No industry-level material or process specs</a:t>
            </a:r>
          </a:p>
          <a:p>
            <a:pPr lvl="1">
              <a:spcBef>
                <a:spcPts val="300"/>
              </a:spcBef>
            </a:pPr>
            <a:r>
              <a:rPr lang="en-US" sz="2000">
                <a:latin typeface="Arial" charset="0"/>
              </a:rPr>
              <a:t>First available FAA R&amp;D funds </a:t>
            </a:r>
            <a:r>
              <a:rPr lang="en-US" sz="2000">
                <a:latin typeface="Arial" charset="0"/>
                <a:sym typeface="Wingdings" charset="0"/>
              </a:rPr>
              <a:t></a:t>
            </a:r>
            <a:r>
              <a:rPr lang="en-US" sz="2000">
                <a:latin typeface="Arial" charset="0"/>
              </a:rPr>
              <a:t> </a:t>
            </a:r>
            <a:r>
              <a:rPr lang="en-US" sz="2000" i="1">
                <a:latin typeface="Arial" charset="0"/>
              </a:rPr>
              <a:t>FY17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105525"/>
            <a:ext cx="1905000" cy="4572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F05264C-19DF-E649-A2C4-FC15459E15FD}" type="slidenum">
              <a:rPr lang="en-US" sz="1400">
                <a:solidFill>
                  <a:schemeClr val="bg1"/>
                </a:solidFill>
                <a:latin typeface="Times New Roman" charset="0"/>
              </a:rPr>
              <a:pPr eaLnBrk="1" hangingPunct="1"/>
              <a:t>5</a:t>
            </a:fld>
            <a:endParaRPr lang="en-US" sz="14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9221" name="Title 1"/>
          <p:cNvSpPr>
            <a:spLocks noGrp="1"/>
          </p:cNvSpPr>
          <p:nvPr>
            <p:ph type="title"/>
          </p:nvPr>
        </p:nvSpPr>
        <p:spPr>
          <a:xfrm>
            <a:off x="476250" y="71438"/>
            <a:ext cx="8002588" cy="609600"/>
          </a:xfrm>
        </p:spPr>
        <p:txBody>
          <a:bodyPr/>
          <a:lstStyle/>
          <a:p>
            <a:pPr algn="ctr"/>
            <a:r>
              <a:rPr lang="en-US" sz="3200">
                <a:latin typeface="Arial" charset="0"/>
              </a:rPr>
              <a:t>Benchmarking of Composites Timeline</a:t>
            </a:r>
          </a:p>
        </p:txBody>
      </p:sp>
      <p:sp>
        <p:nvSpPr>
          <p:cNvPr id="6" name="Right Arrow 5"/>
          <p:cNvSpPr>
            <a:spLocks noChangeArrowheads="1"/>
          </p:cNvSpPr>
          <p:nvPr/>
        </p:nvSpPr>
        <p:spPr bwMode="auto">
          <a:xfrm>
            <a:off x="379413" y="4776788"/>
            <a:ext cx="8764587" cy="808037"/>
          </a:xfrm>
          <a:prstGeom prst="rightArrow">
            <a:avLst>
              <a:gd name="adj1" fmla="val 50000"/>
              <a:gd name="adj2" fmla="val 49965"/>
            </a:avLst>
          </a:prstGeom>
          <a:gradFill rotWithShape="1">
            <a:gsLst>
              <a:gs pos="0">
                <a:srgbClr val="749774"/>
              </a:gs>
              <a:gs pos="50000">
                <a:srgbClr val="A8DAA8"/>
              </a:gs>
              <a:gs pos="100000">
                <a:srgbClr val="C8FFC8"/>
              </a:gs>
            </a:gsLst>
            <a:lin ang="10800000" scaled="1"/>
          </a:gradFill>
          <a:ln w="9525">
            <a:solidFill>
              <a:srgbClr val="000074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7-Point Star 7"/>
          <p:cNvSpPr/>
          <p:nvPr/>
        </p:nvSpPr>
        <p:spPr bwMode="auto">
          <a:xfrm>
            <a:off x="0" y="4973638"/>
            <a:ext cx="1365250" cy="1379537"/>
          </a:xfrm>
          <a:prstGeom prst="star7">
            <a:avLst/>
          </a:prstGeom>
          <a:solidFill>
            <a:srgbClr val="FFFFCC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tIns="91440" rIns="0" bIns="0">
            <a:spAutoFit/>
          </a:bodyPr>
          <a:lstStyle/>
          <a:p>
            <a:pPr algn="ctr">
              <a:buFontTx/>
              <a:buNone/>
              <a:defRPr/>
            </a:pPr>
            <a:r>
              <a:rPr lang="en-US" sz="1100" b="1" dirty="0">
                <a:latin typeface="Arial" pitchFamily="34" charset="0"/>
                <a:ea typeface="+mn-ea"/>
              </a:rPr>
              <a:t>First structural composite parts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4325" y="4606925"/>
            <a:ext cx="784225" cy="339725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en-US" sz="1600" b="1" dirty="0">
                <a:solidFill>
                  <a:srgbClr val="C00000"/>
                </a:solidFill>
                <a:ea typeface="+mn-ea"/>
              </a:rPr>
              <a:t>1985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697663" y="5219700"/>
            <a:ext cx="1982787" cy="276225"/>
          </a:xfrm>
          <a:prstGeom prst="rect">
            <a:avLst/>
          </a:prstGeom>
          <a:solidFill>
            <a:srgbClr val="E0C1FF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1200" b="1" i="1"/>
              <a:t>AM Plan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629275" y="5227638"/>
            <a:ext cx="976313" cy="338137"/>
          </a:xfrm>
          <a:prstGeom prst="rect">
            <a:avLst/>
          </a:prstGeom>
          <a:solidFill>
            <a:srgbClr val="FFD1D1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lIns="45720" tIns="0" rIns="45720" bIns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100" b="1"/>
              <a:t>AM Roadmap</a:t>
            </a:r>
          </a:p>
        </p:txBody>
      </p: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 flipV="1">
            <a:off x="5035550" y="5219700"/>
            <a:ext cx="617538" cy="528638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6878638" y="5573713"/>
            <a:ext cx="1089025" cy="5175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FontTx/>
              <a:buNone/>
            </a:pPr>
            <a:r>
              <a:rPr lang="en-US" sz="1200" b="1"/>
              <a:t>Mgmt Review</a:t>
            </a:r>
          </a:p>
        </p:txBody>
      </p:sp>
      <p:cxnSp>
        <p:nvCxnSpPr>
          <p:cNvPr id="19" name="Straight Arrow Connector 18"/>
          <p:cNvCxnSpPr>
            <a:cxnSpLocks noChangeShapeType="1"/>
            <a:stCxn id="18" idx="2"/>
          </p:cNvCxnSpPr>
          <p:nvPr/>
        </p:nvCxnSpPr>
        <p:spPr bwMode="auto">
          <a:xfrm flipH="1" flipV="1">
            <a:off x="6605588" y="5495925"/>
            <a:ext cx="273050" cy="336550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386388" y="4916488"/>
            <a:ext cx="3151187" cy="276225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1200" b="1" i="1"/>
              <a:t>Composite Plan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80375" y="4606925"/>
            <a:ext cx="784225" cy="339725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en-US" sz="1600" b="1" dirty="0">
                <a:solidFill>
                  <a:srgbClr val="C00000"/>
                </a:solidFill>
                <a:ea typeface="+mn-ea"/>
              </a:rPr>
              <a:t>2020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68950" y="4630738"/>
            <a:ext cx="784225" cy="338137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en-US" sz="1600" b="1" dirty="0">
                <a:solidFill>
                  <a:srgbClr val="C00000"/>
                </a:solidFill>
                <a:ea typeface="+mn-ea"/>
              </a:rPr>
              <a:t>2015</a:t>
            </a:r>
          </a:p>
        </p:txBody>
      </p:sp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1214438" y="4856163"/>
            <a:ext cx="4171950" cy="388937"/>
          </a:xfrm>
          <a:prstGeom prst="ellipse">
            <a:avLst/>
          </a:prstGeom>
          <a:solidFill>
            <a:srgbClr val="FFFFCC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1200" b="1" i="1"/>
              <a:t>Body of work   </a:t>
            </a:r>
            <a:r>
              <a:rPr lang="en-US" sz="1200" b="1" i="1">
                <a:sym typeface="Wingdings" charset="0"/>
              </a:rPr>
              <a:t></a:t>
            </a:r>
            <a:endParaRPr lang="en-US" sz="1200" b="1" i="1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214438" y="6142038"/>
            <a:ext cx="1608137" cy="461962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1200" b="1" i="1"/>
              <a:t>Original AC20-107 Published</a:t>
            </a:r>
          </a:p>
        </p:txBody>
      </p:sp>
      <p:cxnSp>
        <p:nvCxnSpPr>
          <p:cNvPr id="21" name="Straight Arrow Connector 20"/>
          <p:cNvCxnSpPr>
            <a:cxnSpLocks noChangeShapeType="1"/>
            <a:stCxn id="20" idx="0"/>
          </p:cNvCxnSpPr>
          <p:nvPr/>
        </p:nvCxnSpPr>
        <p:spPr bwMode="auto">
          <a:xfrm flipH="1" flipV="1">
            <a:off x="623888" y="4946650"/>
            <a:ext cx="1395412" cy="1195388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" name="Notched Right Arrow 15"/>
          <p:cNvSpPr/>
          <p:nvPr/>
        </p:nvSpPr>
        <p:spPr bwMode="auto">
          <a:xfrm>
            <a:off x="6475413" y="5291138"/>
            <a:ext cx="392112" cy="160337"/>
          </a:xfrm>
          <a:prstGeom prst="notchedRightArrow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lang="en-US">
              <a:solidFill>
                <a:srgbClr val="C00000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/>
      <p:bldP spid="6" grpId="0" animBg="1"/>
      <p:bldP spid="8" grpId="0" animBg="1"/>
      <p:bldP spid="9" grpId="0" animBg="1"/>
      <p:bldP spid="13" grpId="0" animBg="1"/>
      <p:bldP spid="18" grpId="0" animBg="1"/>
      <p:bldP spid="11" grpId="0" animBg="1"/>
      <p:bldP spid="12" grpId="0" animBg="1"/>
      <p:bldP spid="10" grpId="0" animBg="1"/>
      <p:bldP spid="2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74650" y="112713"/>
            <a:ext cx="8472488" cy="609600"/>
          </a:xfrm>
        </p:spPr>
        <p:txBody>
          <a:bodyPr/>
          <a:lstStyle/>
          <a:p>
            <a:r>
              <a:rPr lang="en-US" sz="3600">
                <a:latin typeface="Arial" charset="0"/>
              </a:rPr>
              <a:t>2. AM Research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96863" y="776288"/>
            <a:ext cx="8716962" cy="5124450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sz="2400" i="1" u="sng">
                <a:solidFill>
                  <a:srgbClr val="000099"/>
                </a:solidFill>
                <a:latin typeface="Arial" charset="0"/>
              </a:rPr>
              <a:t>Internal</a:t>
            </a:r>
          </a:p>
          <a:p>
            <a:pPr marL="0" indent="0">
              <a:spcBef>
                <a:spcPct val="0"/>
              </a:spcBef>
            </a:pPr>
            <a:r>
              <a:rPr lang="en-US" sz="2400">
                <a:latin typeface="Arial" charset="0"/>
              </a:rPr>
              <a:t>FY15 – exploratory research task (low level of effort)</a:t>
            </a:r>
          </a:p>
          <a:p>
            <a:pPr marL="0" indent="0">
              <a:spcBef>
                <a:spcPct val="0"/>
              </a:spcBef>
            </a:pPr>
            <a:r>
              <a:rPr lang="en-US" sz="2400">
                <a:latin typeface="Arial" charset="0"/>
              </a:rPr>
              <a:t>FY16 – TBD</a:t>
            </a:r>
          </a:p>
          <a:p>
            <a:pPr marL="0" indent="0">
              <a:spcBef>
                <a:spcPct val="0"/>
              </a:spcBef>
            </a:pPr>
            <a:r>
              <a:rPr lang="en-US" sz="2400">
                <a:latin typeface="Arial" charset="0"/>
              </a:rPr>
              <a:t>FY17 </a:t>
            </a:r>
            <a:r>
              <a:rPr lang="en-US" sz="2400">
                <a:latin typeface="Arial" charset="0"/>
                <a:sym typeface="Wingdings" charset="0"/>
              </a:rPr>
              <a:t></a:t>
            </a:r>
            <a:r>
              <a:rPr lang="en-US" sz="2400">
                <a:latin typeface="Arial" charset="0"/>
              </a:rPr>
              <a:t> allocated $300K via pop-up mechanism</a:t>
            </a:r>
          </a:p>
          <a:p>
            <a:pPr lvl="1">
              <a:spcBef>
                <a:spcPct val="0"/>
              </a:spcBef>
            </a:pPr>
            <a:r>
              <a:rPr lang="en-US" sz="2000" b="1">
                <a:latin typeface="Arial" charset="0"/>
              </a:rPr>
              <a:t>Research plan being developed by AMNT and Tech Center</a:t>
            </a:r>
          </a:p>
          <a:p>
            <a:pPr marL="0" indent="0">
              <a:spcBef>
                <a:spcPct val="0"/>
              </a:spcBef>
            </a:pPr>
            <a:r>
              <a:rPr lang="en-US" sz="2400">
                <a:latin typeface="Arial" charset="0"/>
              </a:rPr>
              <a:t>FY 18 – RE&amp;D Research Requirement submitted</a:t>
            </a:r>
          </a:p>
          <a:p>
            <a:pPr lvl="1">
              <a:spcBef>
                <a:spcPct val="0"/>
              </a:spcBef>
            </a:pPr>
            <a:r>
              <a:rPr lang="ja-JP" altLang="en-US" sz="2000" b="1">
                <a:latin typeface="Arial" charset="0"/>
              </a:rPr>
              <a:t>“</a:t>
            </a:r>
            <a:r>
              <a:rPr lang="en-US" sz="2000" b="1">
                <a:latin typeface="Arial" charset="0"/>
              </a:rPr>
              <a:t>Metal AM for Aircraft, Engine and Propeller Applications</a:t>
            </a:r>
            <a:r>
              <a:rPr lang="ja-JP" altLang="en-US" sz="2000" b="1">
                <a:latin typeface="Arial" charset="0"/>
              </a:rPr>
              <a:t>”</a:t>
            </a:r>
            <a:endParaRPr lang="en-US" sz="2000" b="1">
              <a:latin typeface="Arial" charset="0"/>
            </a:endParaRPr>
          </a:p>
          <a:p>
            <a:pPr marL="0" indent="0">
              <a:spcBef>
                <a:spcPct val="0"/>
              </a:spcBef>
            </a:pPr>
            <a:r>
              <a:rPr lang="en-US" sz="2400">
                <a:latin typeface="Arial" charset="0"/>
              </a:rPr>
              <a:t>MMPDS Task 9 – focus on process-intensive materials</a:t>
            </a:r>
          </a:p>
          <a:p>
            <a:pPr marL="0" indent="0">
              <a:spcBef>
                <a:spcPts val="600"/>
              </a:spcBef>
              <a:spcAft>
                <a:spcPts val="300"/>
              </a:spcAft>
              <a:buFontTx/>
              <a:buNone/>
            </a:pPr>
            <a:r>
              <a:rPr lang="en-US" sz="2400" i="1" u="sng">
                <a:solidFill>
                  <a:srgbClr val="000099"/>
                </a:solidFill>
                <a:latin typeface="Arial" charset="0"/>
              </a:rPr>
              <a:t>External</a:t>
            </a:r>
          </a:p>
          <a:p>
            <a:pPr marL="0" indent="0">
              <a:spcBef>
                <a:spcPct val="0"/>
              </a:spcBef>
            </a:pPr>
            <a:r>
              <a:rPr lang="en-US" sz="2400">
                <a:latin typeface="Arial" charset="0"/>
              </a:rPr>
              <a:t>Very significant AM R&amp;D investments by US agencies</a:t>
            </a:r>
          </a:p>
          <a:p>
            <a:pPr lvl="1">
              <a:spcBef>
                <a:spcPct val="0"/>
              </a:spcBef>
              <a:buFont typeface="Wingdings" charset="0"/>
              <a:buChar char="Ø"/>
            </a:pPr>
            <a:r>
              <a:rPr lang="en-US" sz="2000" b="1">
                <a:latin typeface="Arial" charset="0"/>
              </a:rPr>
              <a:t>e.g. USAF alone invests ~ $20M per year</a:t>
            </a:r>
          </a:p>
          <a:p>
            <a:pPr marL="0" indent="0">
              <a:spcBef>
                <a:spcPct val="0"/>
              </a:spcBef>
            </a:pPr>
            <a:r>
              <a:rPr lang="en-US" sz="2400">
                <a:latin typeface="Arial" charset="0"/>
              </a:rPr>
              <a:t>USAF, NASA and NIST offered to share results of recent and on-going R&amp;D programs in AM</a:t>
            </a:r>
          </a:p>
          <a:p>
            <a:pPr lvl="1">
              <a:spcBef>
                <a:spcPct val="0"/>
              </a:spcBef>
              <a:buFont typeface="Wingdings" charset="0"/>
              <a:buChar char="Ø"/>
            </a:pPr>
            <a:r>
              <a:rPr lang="en-US" sz="2000" b="1">
                <a:latin typeface="Arial" charset="0"/>
              </a:rPr>
              <a:t>No IAAs are required!</a:t>
            </a:r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129338"/>
            <a:ext cx="1905000" cy="4572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D4FD6B3-E43D-884F-9C29-3007918783D5}" type="slidenum">
              <a:rPr lang="en-US" sz="1400">
                <a:solidFill>
                  <a:schemeClr val="bg1"/>
                </a:solidFill>
                <a:latin typeface="Times New Roman" charset="0"/>
              </a:rPr>
              <a:pPr eaLnBrk="1" hangingPunct="1"/>
              <a:t>6</a:t>
            </a:fld>
            <a:endParaRPr lang="en-US" sz="1400">
              <a:solidFill>
                <a:schemeClr val="bg1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81000" y="77788"/>
            <a:ext cx="8472488" cy="609600"/>
          </a:xfrm>
        </p:spPr>
        <p:txBody>
          <a:bodyPr/>
          <a:lstStyle/>
          <a:p>
            <a:pPr algn="ctr"/>
            <a:r>
              <a:rPr lang="en-US" sz="3600">
                <a:latin typeface="Arial" charset="0"/>
              </a:rPr>
              <a:t>Complex Regulatory Environment</a:t>
            </a: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0388FAF-7E4C-5041-9872-23753C4EADD4}" type="slidenum">
              <a:rPr lang="en-US" sz="1400">
                <a:solidFill>
                  <a:schemeClr val="bg1"/>
                </a:solidFill>
                <a:latin typeface="Times New Roman" charset="0"/>
              </a:rPr>
              <a:pPr eaLnBrk="1" hangingPunct="1"/>
              <a:t>7</a:t>
            </a:fld>
            <a:endParaRPr lang="en-US" sz="1400">
              <a:solidFill>
                <a:schemeClr val="bg1"/>
              </a:solidFill>
              <a:latin typeface="Times New Roman" charset="0"/>
            </a:endParaRP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804863"/>
            <a:ext cx="7091362" cy="467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269" name="TextBox 7"/>
          <p:cNvSpPr txBox="1">
            <a:spLocks noChangeArrowheads="1"/>
          </p:cNvSpPr>
          <p:nvPr/>
        </p:nvSpPr>
        <p:spPr bwMode="auto">
          <a:xfrm>
            <a:off x="6542088" y="804863"/>
            <a:ext cx="2233612" cy="877887"/>
          </a:xfrm>
          <a:prstGeom prst="rect">
            <a:avLst/>
          </a:prstGeom>
          <a:solidFill>
            <a:srgbClr val="B9EDFF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sz="1600" b="1"/>
              <a:t>Engine and Propeller Directorate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sz="1400" b="1">
                <a:solidFill>
                  <a:schemeClr val="accent2"/>
                </a:solidFill>
              </a:rPr>
              <a:t>(14 CFR Parts 33, 35)</a:t>
            </a:r>
          </a:p>
        </p:txBody>
      </p:sp>
      <p:sp>
        <p:nvSpPr>
          <p:cNvPr id="11270" name="TextBox 8"/>
          <p:cNvSpPr txBox="1">
            <a:spLocks noChangeArrowheads="1"/>
          </p:cNvSpPr>
          <p:nvPr/>
        </p:nvSpPr>
        <p:spPr bwMode="auto">
          <a:xfrm>
            <a:off x="890588" y="4740275"/>
            <a:ext cx="2316162" cy="631825"/>
          </a:xfrm>
          <a:prstGeom prst="rect">
            <a:avLst/>
          </a:prstGeom>
          <a:solidFill>
            <a:srgbClr val="B9EDFF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sz="1600" b="1"/>
              <a:t>Rotorcraft Directorate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sz="1400" b="1">
                <a:solidFill>
                  <a:schemeClr val="accent2"/>
                </a:solidFill>
              </a:rPr>
              <a:t>(14 CFR Parts 27, 29)</a:t>
            </a:r>
          </a:p>
        </p:txBody>
      </p:sp>
      <p:sp>
        <p:nvSpPr>
          <p:cNvPr id="11271" name="TextBox 9"/>
          <p:cNvSpPr txBox="1">
            <a:spLocks noChangeArrowheads="1"/>
          </p:cNvSpPr>
          <p:nvPr/>
        </p:nvSpPr>
        <p:spPr bwMode="auto">
          <a:xfrm>
            <a:off x="273050" y="1004888"/>
            <a:ext cx="1573213" cy="1122362"/>
          </a:xfrm>
          <a:prstGeom prst="rect">
            <a:avLst/>
          </a:prstGeom>
          <a:solidFill>
            <a:srgbClr val="B9EDFF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sz="1600" b="1"/>
              <a:t>Transport Airplane Directorate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sz="1400" b="1">
                <a:solidFill>
                  <a:schemeClr val="accent2"/>
                </a:solidFill>
              </a:rPr>
              <a:t>(14 CFR Part 25)</a:t>
            </a:r>
          </a:p>
        </p:txBody>
      </p:sp>
      <p:cxnSp>
        <p:nvCxnSpPr>
          <p:cNvPr id="11272" name="Straight Arrow Connector 6"/>
          <p:cNvCxnSpPr>
            <a:cxnSpLocks noChangeShapeType="1"/>
            <a:stCxn id="11269" idx="2"/>
          </p:cNvCxnSpPr>
          <p:nvPr/>
        </p:nvCxnSpPr>
        <p:spPr bwMode="auto">
          <a:xfrm flipH="1">
            <a:off x="7291388" y="1682750"/>
            <a:ext cx="366712" cy="903288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273" name="Straight Arrow Connector 14"/>
          <p:cNvCxnSpPr>
            <a:cxnSpLocks noChangeShapeType="1"/>
          </p:cNvCxnSpPr>
          <p:nvPr/>
        </p:nvCxnSpPr>
        <p:spPr bwMode="auto">
          <a:xfrm flipH="1">
            <a:off x="4691063" y="1576388"/>
            <a:ext cx="266700" cy="1855787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274" name="Straight Arrow Connector 17"/>
          <p:cNvCxnSpPr>
            <a:cxnSpLocks noChangeShapeType="1"/>
            <a:stCxn id="11271" idx="3"/>
          </p:cNvCxnSpPr>
          <p:nvPr/>
        </p:nvCxnSpPr>
        <p:spPr bwMode="auto">
          <a:xfrm>
            <a:off x="1846263" y="1566863"/>
            <a:ext cx="385762" cy="701675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275" name="Straight Arrow Connector 21"/>
          <p:cNvCxnSpPr>
            <a:cxnSpLocks noChangeShapeType="1"/>
          </p:cNvCxnSpPr>
          <p:nvPr/>
        </p:nvCxnSpPr>
        <p:spPr bwMode="auto">
          <a:xfrm flipV="1">
            <a:off x="3206750" y="4452938"/>
            <a:ext cx="1211263" cy="603250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276" name="TextBox 1"/>
          <p:cNvSpPr txBox="1">
            <a:spLocks noChangeArrowheads="1"/>
          </p:cNvSpPr>
          <p:nvPr/>
        </p:nvSpPr>
        <p:spPr bwMode="auto">
          <a:xfrm>
            <a:off x="666750" y="5583238"/>
            <a:ext cx="7931150" cy="4000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2000" b="1">
                <a:solidFill>
                  <a:srgbClr val="000099"/>
                </a:solidFill>
              </a:rPr>
              <a:t>Directorate-Specific Requirements vs. National-Level Synergies</a:t>
            </a:r>
          </a:p>
        </p:txBody>
      </p:sp>
      <p:sp>
        <p:nvSpPr>
          <p:cNvPr id="11277" name="TextBox 4"/>
          <p:cNvSpPr txBox="1">
            <a:spLocks noChangeArrowheads="1"/>
          </p:cNvSpPr>
          <p:nvPr/>
        </p:nvSpPr>
        <p:spPr bwMode="auto">
          <a:xfrm>
            <a:off x="4019550" y="838200"/>
            <a:ext cx="1657350" cy="877888"/>
          </a:xfrm>
          <a:prstGeom prst="rect">
            <a:avLst/>
          </a:prstGeom>
          <a:solidFill>
            <a:srgbClr val="B9EDFF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sz="1600" b="1"/>
              <a:t>Small Airplane Directorate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sz="1400" b="1">
                <a:solidFill>
                  <a:schemeClr val="accent2"/>
                </a:solidFill>
              </a:rPr>
              <a:t>(14 CFR Part 23)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74638" y="131763"/>
            <a:ext cx="8472487" cy="1068387"/>
          </a:xfrm>
        </p:spPr>
        <p:txBody>
          <a:bodyPr/>
          <a:lstStyle/>
          <a:p>
            <a:r>
              <a:rPr lang="en-US" sz="3600">
                <a:latin typeface="Arial" charset="0"/>
              </a:rPr>
              <a:t>Breadth of AM Processes and Application Domains</a:t>
            </a: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1443242-3093-3048-9EE8-7BCA3D9ADBCD}" type="slidenum">
              <a:rPr lang="en-US" sz="1400">
                <a:solidFill>
                  <a:schemeClr val="bg1"/>
                </a:solidFill>
                <a:latin typeface="Times New Roman" charset="0"/>
              </a:rPr>
              <a:pPr eaLnBrk="1" hangingPunct="1"/>
              <a:t>8</a:t>
            </a:fld>
            <a:endParaRPr lang="en-US" sz="14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1460500" y="4953000"/>
            <a:ext cx="1792288" cy="922338"/>
          </a:xfrm>
          <a:prstGeom prst="rect">
            <a:avLst/>
          </a:prstGeom>
          <a:solidFill>
            <a:srgbClr val="CCFFFF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800" b="1"/>
              <a:t>New Type and Production Certificates</a:t>
            </a:r>
          </a:p>
        </p:txBody>
      </p:sp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3667125" y="4953000"/>
            <a:ext cx="1792288" cy="922338"/>
          </a:xfrm>
          <a:prstGeom prst="rect">
            <a:avLst/>
          </a:prstGeom>
          <a:solidFill>
            <a:srgbClr val="FFFF99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800" b="1"/>
              <a:t>Repair and Overhaul (MROs)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88038" y="4953000"/>
            <a:ext cx="1497012" cy="9223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en-US" sz="1800" b="1" dirty="0">
                <a:ea typeface="+mn-ea"/>
              </a:rPr>
              <a:t>Aftermarket Parts (PMAs)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/>
          <a:srcRect r="3793"/>
          <a:stretch>
            <a:fillRect/>
          </a:stretch>
        </p:blipFill>
        <p:spPr bwMode="auto">
          <a:xfrm>
            <a:off x="6811963" y="3046413"/>
            <a:ext cx="1833562" cy="1427162"/>
          </a:xfrm>
          <a:prstGeom prst="rect">
            <a:avLst/>
          </a:prstGeom>
          <a:noFill/>
          <a:ln w="9525" algn="ctr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1838" y="566738"/>
            <a:ext cx="1295400" cy="2200275"/>
          </a:xfrm>
          <a:prstGeom prst="rect">
            <a:avLst/>
          </a:prstGeom>
          <a:solidFill>
            <a:schemeClr val="accent3"/>
          </a:solidFill>
          <a:ln>
            <a:solidFill>
              <a:srgbClr val="FFC9E4"/>
            </a:solidFill>
          </a:ln>
          <a:effectLst/>
        </p:spPr>
      </p:pic>
      <p:pic>
        <p:nvPicPr>
          <p:cNvPr id="1229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088" y="1446213"/>
            <a:ext cx="2592387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298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3" y="3046413"/>
            <a:ext cx="1809750" cy="142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299" name="TextBox 1"/>
          <p:cNvSpPr txBox="1">
            <a:spLocks noChangeArrowheads="1"/>
          </p:cNvSpPr>
          <p:nvPr/>
        </p:nvSpPr>
        <p:spPr bwMode="auto">
          <a:xfrm>
            <a:off x="558800" y="3662363"/>
            <a:ext cx="2635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800" b="1">
                <a:solidFill>
                  <a:srgbClr val="C00000"/>
                </a:solidFill>
              </a:rPr>
              <a:t>By Source of Energy: </a:t>
            </a:r>
            <a:r>
              <a:rPr lang="en-US" sz="1800" b="1" i="1">
                <a:solidFill>
                  <a:srgbClr val="C00000"/>
                </a:solidFill>
              </a:rPr>
              <a:t>Laser vs. E-Beam</a:t>
            </a:r>
          </a:p>
        </p:txBody>
      </p:sp>
      <p:sp>
        <p:nvSpPr>
          <p:cNvPr id="12300" name="TextBox 12"/>
          <p:cNvSpPr txBox="1">
            <a:spLocks noChangeArrowheads="1"/>
          </p:cNvSpPr>
          <p:nvPr/>
        </p:nvSpPr>
        <p:spPr bwMode="auto">
          <a:xfrm>
            <a:off x="558800" y="1427163"/>
            <a:ext cx="2635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800" b="1">
                <a:solidFill>
                  <a:srgbClr val="000099"/>
                </a:solidFill>
              </a:rPr>
              <a:t>By Source of Material: </a:t>
            </a:r>
            <a:r>
              <a:rPr lang="en-US" sz="1800" b="1" i="1">
                <a:solidFill>
                  <a:srgbClr val="000099"/>
                </a:solidFill>
              </a:rPr>
              <a:t>Powder vs. Wire</a:t>
            </a:r>
          </a:p>
        </p:txBody>
      </p:sp>
      <p:sp>
        <p:nvSpPr>
          <p:cNvPr id="12301" name="Right Brace 1"/>
          <p:cNvSpPr>
            <a:spLocks/>
          </p:cNvSpPr>
          <p:nvPr/>
        </p:nvSpPr>
        <p:spPr bwMode="auto">
          <a:xfrm rot="5400000">
            <a:off x="4463257" y="675481"/>
            <a:ext cx="277812" cy="8086725"/>
          </a:xfrm>
          <a:prstGeom prst="rightBrace">
            <a:avLst>
              <a:gd name="adj1" fmla="val 56600"/>
              <a:gd name="adj2" fmla="val 50000"/>
            </a:avLst>
          </a:prstGeom>
          <a:noFill/>
          <a:ln w="1905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5" name="Picture 2" descr="http://www.axisproto.com/images/lPhotos_2-7/DMLS-machin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1225" y="2141538"/>
            <a:ext cx="1820863" cy="1431925"/>
          </a:xfrm>
          <a:prstGeom prst="rect">
            <a:avLst/>
          </a:prstGeom>
          <a:noFill/>
          <a:ln w="9525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17513" y="368300"/>
            <a:ext cx="8472487" cy="609600"/>
          </a:xfrm>
        </p:spPr>
        <p:txBody>
          <a:bodyPr/>
          <a:lstStyle/>
          <a:p>
            <a:r>
              <a:rPr lang="en-US" sz="3600">
                <a:latin typeface="Arial" charset="0"/>
              </a:rPr>
              <a:t>Focused AVS AM Research Needed</a:t>
            </a:r>
            <a:br>
              <a:rPr lang="en-US" sz="3600">
                <a:latin typeface="Arial" charset="0"/>
              </a:rPr>
            </a:br>
            <a:r>
              <a:rPr lang="en-US" sz="2800" i="1">
                <a:latin typeface="Arial" charset="0"/>
              </a:rPr>
              <a:t>to Address Complex Regulatory Environment</a:t>
            </a:r>
            <a:endParaRPr lang="en-US" sz="3600" i="1">
              <a:latin typeface="Arial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20675" y="1330325"/>
            <a:ext cx="8561388" cy="4568825"/>
          </a:xfrm>
        </p:spPr>
        <p:txBody>
          <a:bodyPr/>
          <a:lstStyle/>
          <a:p>
            <a:r>
              <a:rPr lang="en-US" sz="2400">
                <a:latin typeface="Arial" charset="0"/>
              </a:rPr>
              <a:t>Proposed consideration for </a:t>
            </a:r>
            <a:r>
              <a:rPr lang="en-US" sz="2400" i="1">
                <a:solidFill>
                  <a:srgbClr val="000099"/>
                </a:solidFill>
                <a:latin typeface="Arial" charset="0"/>
              </a:rPr>
              <a:t>new</a:t>
            </a:r>
            <a:r>
              <a:rPr lang="en-US" sz="2400">
                <a:latin typeface="Arial" charset="0"/>
              </a:rPr>
              <a:t> AIR-level AM TCRG</a:t>
            </a:r>
            <a:r>
              <a:rPr lang="en-US" sz="2400">
                <a:solidFill>
                  <a:srgbClr val="FF0000"/>
                </a:solidFill>
                <a:latin typeface="Arial" charset="0"/>
              </a:rPr>
              <a:t> *</a:t>
            </a:r>
            <a:r>
              <a:rPr lang="en-US" sz="2400" baseline="30000">
                <a:solidFill>
                  <a:srgbClr val="FF0000"/>
                </a:solidFill>
                <a:latin typeface="Arial" charset="0"/>
              </a:rPr>
              <a:t>)</a:t>
            </a:r>
            <a:r>
              <a:rPr lang="en-US" sz="2400">
                <a:latin typeface="Arial" charset="0"/>
              </a:rPr>
              <a:t> to explore </a:t>
            </a:r>
            <a:r>
              <a:rPr lang="en-US" sz="2400" i="1">
                <a:latin typeface="Arial" charset="0"/>
              </a:rPr>
              <a:t>synergies</a:t>
            </a:r>
            <a:r>
              <a:rPr lang="en-US" sz="2400">
                <a:latin typeface="Arial" charset="0"/>
              </a:rPr>
              <a:t> of AM research across product types and application domains</a:t>
            </a:r>
          </a:p>
          <a:p>
            <a:r>
              <a:rPr lang="en-US" sz="2400">
                <a:latin typeface="Arial" charset="0"/>
              </a:rPr>
              <a:t>Benchmarking – </a:t>
            </a:r>
            <a:r>
              <a:rPr lang="en-US" sz="2400" i="1">
                <a:latin typeface="Arial" charset="0"/>
              </a:rPr>
              <a:t>Internal</a:t>
            </a:r>
            <a:r>
              <a:rPr lang="en-US" sz="2400">
                <a:latin typeface="Arial" charset="0"/>
              </a:rPr>
              <a:t>:</a:t>
            </a:r>
          </a:p>
          <a:p>
            <a:pPr lvl="1"/>
            <a:r>
              <a:rPr lang="en-US" sz="2000" b="1">
                <a:latin typeface="Arial" charset="0"/>
              </a:rPr>
              <a:t>Dedicated Composites TCRG</a:t>
            </a:r>
          </a:p>
          <a:p>
            <a:r>
              <a:rPr lang="en-US" sz="2400">
                <a:latin typeface="Arial" charset="0"/>
              </a:rPr>
              <a:t>Benchmarking - </a:t>
            </a:r>
            <a:r>
              <a:rPr lang="en-US" sz="2400" i="1">
                <a:latin typeface="Arial" charset="0"/>
              </a:rPr>
              <a:t>External</a:t>
            </a:r>
            <a:r>
              <a:rPr lang="en-US" sz="2400">
                <a:latin typeface="Arial" charset="0"/>
              </a:rPr>
              <a:t>:</a:t>
            </a:r>
          </a:p>
          <a:p>
            <a:pPr lvl="1"/>
            <a:r>
              <a:rPr lang="en-US" sz="2000" b="1">
                <a:latin typeface="Arial" charset="0"/>
              </a:rPr>
              <a:t>Air Force and Navy have AM IPTs (Integrated Product Teams) supported by the corresponding </a:t>
            </a:r>
            <a:r>
              <a:rPr lang="en-US" sz="2000" b="1" i="1">
                <a:latin typeface="Arial" charset="0"/>
              </a:rPr>
              <a:t>focused R&amp;D programs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7BD658F-897D-F843-BD16-899429C8A6C7}" type="slidenum">
              <a:rPr lang="en-US" sz="1400">
                <a:solidFill>
                  <a:schemeClr val="bg1"/>
                </a:solidFill>
                <a:latin typeface="Times New Roman" charset="0"/>
              </a:rPr>
              <a:pPr eaLnBrk="1" hangingPunct="1"/>
              <a:t>9</a:t>
            </a:fld>
            <a:endParaRPr lang="en-US" sz="14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" y="5657850"/>
            <a:ext cx="5568950" cy="339725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sz="1600" b="1" dirty="0">
                <a:solidFill>
                  <a:srgbClr val="FF0000"/>
                </a:solidFill>
                <a:ea typeface="+mn-ea"/>
              </a:rPr>
              <a:t>*</a:t>
            </a:r>
            <a:r>
              <a:rPr lang="en-US" sz="1600" b="1" baseline="30000" dirty="0">
                <a:solidFill>
                  <a:srgbClr val="FF0000"/>
                </a:solidFill>
                <a:ea typeface="+mn-ea"/>
              </a:rPr>
              <a:t>)</a:t>
            </a:r>
            <a:r>
              <a:rPr lang="en-US" sz="1600" b="1" dirty="0">
                <a:ea typeface="+mn-ea"/>
              </a:rPr>
              <a:t>  TCRG - Technical Community Representative Group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7335E1805E44495268AE629753871" ma:contentTypeVersion="6" ma:contentTypeDescription="Create a new document." ma:contentTypeScope="" ma:versionID="bafd424518a3d855d9383cb3da8610d1">
  <xsd:schema xmlns:xsd="http://www.w3.org/2001/XMLSchema" xmlns:xs="http://www.w3.org/2001/XMLSchema" xmlns:p="http://schemas.microsoft.com/office/2006/metadata/properties" xmlns:ns2="a4c11e10-6fbc-43d3-ac72-3e5fce9ced22" targetNamespace="http://schemas.microsoft.com/office/2006/metadata/properties" ma:root="true" ma:fieldsID="c1e546dc03a8a1795afe111ee3498295" ns2:_="">
    <xsd:import namespace="a4c11e10-6fbc-43d3-ac72-3e5fce9ce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11e10-6fbc-43d3-ac72-3e5fce9ce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51DB591-A7CD-4E75-89DD-DA602E4F75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4DF57E-89A1-48B8-89AD-C285ED2E471D}"/>
</file>

<file path=customXml/itemProps3.xml><?xml version="1.0" encoding="utf-8"?>
<ds:datastoreItem xmlns:ds="http://schemas.openxmlformats.org/officeDocument/2006/customXml" ds:itemID="{024604C0-2483-4604-83A1-C9BB185CE6F7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30F5FD21-A4CC-4619-9D14-F43BA3B1A0E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29368</TotalTime>
  <Words>1208</Words>
  <Application>Microsoft Macintosh PowerPoint</Application>
  <PresentationFormat>On-screen Show (4:3)</PresentationFormat>
  <Paragraphs>201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Times New Roman</vt:lpstr>
      <vt:lpstr>Wingdings</vt:lpstr>
      <vt:lpstr>1_Custom Design</vt:lpstr>
      <vt:lpstr>2_Custom Design</vt:lpstr>
      <vt:lpstr>PowerPoint Presentation</vt:lpstr>
      <vt:lpstr>Key SAS Recommendations on AM</vt:lpstr>
      <vt:lpstr>1. AM  Roadmap Development</vt:lpstr>
      <vt:lpstr>1. Roadmap Development - Approach</vt:lpstr>
      <vt:lpstr>Benchmarking of Composites Timeline</vt:lpstr>
      <vt:lpstr>2. AM Research</vt:lpstr>
      <vt:lpstr>Complex Regulatory Environment</vt:lpstr>
      <vt:lpstr>Breadth of AM Processes and Application Domains</vt:lpstr>
      <vt:lpstr>Focused AVS AM Research Needed to Address Complex Regulatory Environment</vt:lpstr>
      <vt:lpstr>PowerPoint Presentation</vt:lpstr>
      <vt:lpstr>Workshop Objectives and Demographics</vt:lpstr>
      <vt:lpstr>Key Workshop Observations</vt:lpstr>
      <vt:lpstr>Appendix</vt:lpstr>
      <vt:lpstr>PowerPoint Presentation</vt:lpstr>
      <vt:lpstr>PowerPoint Presentation</vt:lpstr>
      <vt:lpstr>PowerPoint Presentation</vt:lpstr>
      <vt:lpstr>PowerPoint Presentation</vt:lpstr>
      <vt:lpstr>Lessons Learned – Powder Metallurgy</vt:lpstr>
    </vt:vector>
  </TitlesOfParts>
  <Company>FAA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Skaves Tech Center 2-27-2013</dc:title>
  <dc:creator>MTONEY</dc:creator>
  <cp:lastModifiedBy>Xiaogong Lee</cp:lastModifiedBy>
  <cp:revision>602</cp:revision>
  <cp:lastPrinted>2013-02-19T17:53:49Z</cp:lastPrinted>
  <dcterms:created xsi:type="dcterms:W3CDTF">2005-01-28T20:32:53Z</dcterms:created>
  <dcterms:modified xsi:type="dcterms:W3CDTF">2015-09-08T13:33:24Z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0">
    <vt:lpwstr>Peter Skaves</vt:lpwstr>
  </property>
  <property fmtid="{D5CDD505-2E9C-101B-9397-08002B2CF9AE}" pid="3" name="Category">
    <vt:lpwstr>Presentations</vt:lpwstr>
  </property>
  <property fmtid="{D5CDD505-2E9C-101B-9397-08002B2CF9AE}" pid="4" name="ContentTypeId">
    <vt:lpwstr>0x0101009DA7335E1805E44495268AE629753871</vt:lpwstr>
  </property>
</Properties>
</file>