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19.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84" r:id="rId2"/>
    <p:sldId id="385" r:id="rId3"/>
    <p:sldId id="386" r:id="rId4"/>
    <p:sldId id="387" r:id="rId5"/>
    <p:sldId id="388" r:id="rId6"/>
    <p:sldId id="389" r:id="rId7"/>
    <p:sldId id="399" r:id="rId8"/>
    <p:sldId id="396" r:id="rId9"/>
    <p:sldId id="390" r:id="rId10"/>
    <p:sldId id="391" r:id="rId11"/>
    <p:sldId id="392" r:id="rId12"/>
    <p:sldId id="397" r:id="rId13"/>
    <p:sldId id="422" r:id="rId14"/>
    <p:sldId id="421" r:id="rId15"/>
    <p:sldId id="393" r:id="rId16"/>
    <p:sldId id="425" r:id="rId17"/>
    <p:sldId id="426" r:id="rId18"/>
    <p:sldId id="432" r:id="rId19"/>
    <p:sldId id="433" r:id="rId20"/>
    <p:sldId id="434" r:id="rId21"/>
    <p:sldId id="435" r:id="rId22"/>
    <p:sldId id="420" r:id="rId23"/>
    <p:sldId id="424" r:id="rId24"/>
    <p:sldId id="400" r:id="rId25"/>
    <p:sldId id="401" r:id="rId26"/>
    <p:sldId id="402" r:id="rId27"/>
    <p:sldId id="403" r:id="rId28"/>
    <p:sldId id="404" r:id="rId29"/>
    <p:sldId id="405" r:id="rId30"/>
    <p:sldId id="406" r:id="rId31"/>
    <p:sldId id="427" r:id="rId32"/>
    <p:sldId id="408" r:id="rId33"/>
    <p:sldId id="409" r:id="rId34"/>
    <p:sldId id="410" r:id="rId35"/>
    <p:sldId id="411" r:id="rId36"/>
    <p:sldId id="412" r:id="rId37"/>
    <p:sldId id="413" r:id="rId38"/>
    <p:sldId id="414" r:id="rId39"/>
    <p:sldId id="415" r:id="rId40"/>
    <p:sldId id="416" r:id="rId41"/>
    <p:sldId id="417" r:id="rId42"/>
    <p:sldId id="418" r:id="rId43"/>
    <p:sldId id="395" r:id="rId44"/>
    <p:sldId id="398" r:id="rId45"/>
    <p:sldId id="423"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chesi, Teresa (FAA)" initials="T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2" autoAdjust="0"/>
    <p:restoredTop sz="94660"/>
  </p:normalViewPr>
  <p:slideViewPr>
    <p:cSldViewPr>
      <p:cViewPr>
        <p:scale>
          <a:sx n="71" d="100"/>
          <a:sy n="71" d="100"/>
        </p:scale>
        <p:origin x="-259" y="682"/>
      </p:cViewPr>
      <p:guideLst>
        <p:guide orient="horz" pos="432"/>
        <p:guide pos="816"/>
      </p:guideLst>
    </p:cSldViewPr>
  </p:slideViewPr>
  <p:notesTextViewPr>
    <p:cViewPr>
      <p:scale>
        <a:sx n="1" d="1"/>
        <a:sy n="1" d="1"/>
      </p:scale>
      <p:origin x="0" y="0"/>
    </p:cViewPr>
  </p:notesTextViewPr>
  <p:sorterViewPr>
    <p:cViewPr>
      <p:scale>
        <a:sx n="65" d="100"/>
        <a:sy n="65" d="100"/>
      </p:scale>
      <p:origin x="0" y="0"/>
    </p:cViewPr>
  </p:sorterViewPr>
  <p:notesViewPr>
    <p:cSldViewPr>
      <p:cViewPr>
        <p:scale>
          <a:sx n="135" d="100"/>
          <a:sy n="135" d="100"/>
        </p:scale>
        <p:origin x="-1502" y="16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5445E09A-A19C-40D2-83EB-BFF3753A42C1}" type="datetimeFigureOut">
              <a:rPr lang="en-US" smtClean="0"/>
              <a:t>8/28/2015</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F9655881-D92E-4406-B8EA-EA4822939AA2}" type="slidenum">
              <a:rPr lang="en-US" smtClean="0"/>
              <a:t>‹#›</a:t>
            </a:fld>
            <a:endParaRPr lang="en-US" dirty="0"/>
          </a:p>
        </p:txBody>
      </p:sp>
    </p:spTree>
    <p:extLst>
      <p:ext uri="{BB962C8B-B14F-4D97-AF65-F5344CB8AC3E}">
        <p14:creationId xmlns:p14="http://schemas.microsoft.com/office/powerpoint/2010/main" val="352935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38FF916-9816-4546-B3DC-C2FF1FE23142}" type="datetimeFigureOut">
              <a:rPr lang="en-US" smtClean="0"/>
              <a:t>8/28/2015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7CE0A6-9DF2-48A2-8030-D9E98154AE07}" type="slidenum">
              <a:rPr lang="en-US" smtClean="0"/>
              <a:t>‹#›</a:t>
            </a:fld>
            <a:endParaRPr lang="en-US" dirty="0"/>
          </a:p>
        </p:txBody>
      </p:sp>
    </p:spTree>
    <p:extLst>
      <p:ext uri="{BB962C8B-B14F-4D97-AF65-F5344CB8AC3E}">
        <p14:creationId xmlns:p14="http://schemas.microsoft.com/office/powerpoint/2010/main" val="356953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11225">
              <a:defRPr sz="2400">
                <a:solidFill>
                  <a:schemeClr val="tx1"/>
                </a:solidFill>
                <a:latin typeface="Arial" charset="0"/>
              </a:defRPr>
            </a:lvl1pPr>
            <a:lvl2pPr marL="742950" indent="-285750" defTabSz="911225">
              <a:defRPr sz="2400">
                <a:solidFill>
                  <a:schemeClr val="tx1"/>
                </a:solidFill>
                <a:latin typeface="Arial" charset="0"/>
              </a:defRPr>
            </a:lvl2pPr>
            <a:lvl3pPr marL="1143000" indent="-228600" defTabSz="911225">
              <a:defRPr sz="2400">
                <a:solidFill>
                  <a:schemeClr val="tx1"/>
                </a:solidFill>
                <a:latin typeface="Arial" charset="0"/>
              </a:defRPr>
            </a:lvl3pPr>
            <a:lvl4pPr marL="1600200" indent="-228600" defTabSz="911225">
              <a:defRPr sz="2400">
                <a:solidFill>
                  <a:schemeClr val="tx1"/>
                </a:solidFill>
                <a:latin typeface="Arial" charset="0"/>
              </a:defRPr>
            </a:lvl4pPr>
            <a:lvl5pPr marL="2057400" indent="-228600" defTabSz="911225">
              <a:defRPr sz="2400">
                <a:solidFill>
                  <a:schemeClr val="tx1"/>
                </a:solidFill>
                <a:latin typeface="Arial" charset="0"/>
              </a:defRPr>
            </a:lvl5pPr>
            <a:lvl6pPr marL="2514600" indent="-228600" defTabSz="911225" eaLnBrk="0" fontAlgn="base" hangingPunct="0">
              <a:spcBef>
                <a:spcPct val="0"/>
              </a:spcBef>
              <a:spcAft>
                <a:spcPct val="0"/>
              </a:spcAft>
              <a:defRPr sz="2400">
                <a:solidFill>
                  <a:schemeClr val="tx1"/>
                </a:solidFill>
                <a:latin typeface="Arial" charset="0"/>
              </a:defRPr>
            </a:lvl6pPr>
            <a:lvl7pPr marL="2971800" indent="-228600" defTabSz="911225" eaLnBrk="0" fontAlgn="base" hangingPunct="0">
              <a:spcBef>
                <a:spcPct val="0"/>
              </a:spcBef>
              <a:spcAft>
                <a:spcPct val="0"/>
              </a:spcAft>
              <a:defRPr sz="2400">
                <a:solidFill>
                  <a:schemeClr val="tx1"/>
                </a:solidFill>
                <a:latin typeface="Arial" charset="0"/>
              </a:defRPr>
            </a:lvl7pPr>
            <a:lvl8pPr marL="3429000" indent="-228600" defTabSz="911225" eaLnBrk="0" fontAlgn="base" hangingPunct="0">
              <a:spcBef>
                <a:spcPct val="0"/>
              </a:spcBef>
              <a:spcAft>
                <a:spcPct val="0"/>
              </a:spcAft>
              <a:defRPr sz="2400">
                <a:solidFill>
                  <a:schemeClr val="tx1"/>
                </a:solidFill>
                <a:latin typeface="Arial" charset="0"/>
              </a:defRPr>
            </a:lvl8pPr>
            <a:lvl9pPr marL="3886200" indent="-228600" defTabSz="911225" eaLnBrk="0" fontAlgn="base" hangingPunct="0">
              <a:spcBef>
                <a:spcPct val="0"/>
              </a:spcBef>
              <a:spcAft>
                <a:spcPct val="0"/>
              </a:spcAft>
              <a:defRPr sz="2400">
                <a:solidFill>
                  <a:schemeClr val="tx1"/>
                </a:solidFill>
                <a:latin typeface="Arial" charset="0"/>
              </a:defRPr>
            </a:lvl9pPr>
          </a:lstStyle>
          <a:p>
            <a:fld id="{9B913B28-A18D-419A-B847-D680B62C8DB5}" type="slidenum">
              <a:rPr lang="en-US" altLang="en-US" sz="1200" smtClean="0">
                <a:latin typeface="Times New Roman" pitchFamily="18" charset="0"/>
              </a:rPr>
              <a:pPr/>
              <a:t>7</a:t>
            </a:fld>
            <a:endParaRPr lang="en-US" altLang="en-US" sz="1200" dirty="0" smtClean="0">
              <a:latin typeface="Times New Roman" pitchFamily="1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US" altLang="en-US" dirty="0" smtClean="0"/>
              <a:t>The final slide, when Issue Papers and Special Conditions are required the Issue Papers and Special Conditions should require a Security Plan that address these topics.</a:t>
            </a:r>
          </a:p>
          <a:p>
            <a:pPr eaLnBrk="1" hangingPunct="1"/>
            <a:r>
              <a:rPr lang="en-US" altLang="en-US" dirty="0" smtClean="0"/>
              <a:t>CISSP listed in first item is Certified Information Systems Security Professional awarded by ISC2.  There are other organizations such as SANS that award security certifications.</a:t>
            </a:r>
          </a:p>
          <a:p>
            <a:pPr eaLnBrk="1" hangingPunct="1"/>
            <a:r>
              <a:rPr lang="en-US" altLang="en-US" dirty="0" smtClean="0"/>
              <a:t>Security Controls listed in fifth item can be technical, operational, or management.  See National Institute of Standards Special Publication 800-53A.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t>16</a:t>
            </a:fld>
            <a:endParaRPr lang="en-US" dirty="0"/>
          </a:p>
        </p:txBody>
      </p:sp>
    </p:spTree>
    <p:extLst>
      <p:ext uri="{BB962C8B-B14F-4D97-AF65-F5344CB8AC3E}">
        <p14:creationId xmlns:p14="http://schemas.microsoft.com/office/powerpoint/2010/main" val="182845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11225">
              <a:defRPr sz="2400">
                <a:solidFill>
                  <a:schemeClr val="tx1"/>
                </a:solidFill>
                <a:latin typeface="Arial" charset="0"/>
              </a:defRPr>
            </a:lvl1pPr>
            <a:lvl2pPr marL="742950" indent="-285750" defTabSz="911225">
              <a:defRPr sz="2400">
                <a:solidFill>
                  <a:schemeClr val="tx1"/>
                </a:solidFill>
                <a:latin typeface="Arial" charset="0"/>
              </a:defRPr>
            </a:lvl2pPr>
            <a:lvl3pPr marL="1143000" indent="-228600" defTabSz="911225">
              <a:defRPr sz="2400">
                <a:solidFill>
                  <a:schemeClr val="tx1"/>
                </a:solidFill>
                <a:latin typeface="Arial" charset="0"/>
              </a:defRPr>
            </a:lvl3pPr>
            <a:lvl4pPr marL="1600200" indent="-228600" defTabSz="911225">
              <a:defRPr sz="2400">
                <a:solidFill>
                  <a:schemeClr val="tx1"/>
                </a:solidFill>
                <a:latin typeface="Arial" charset="0"/>
              </a:defRPr>
            </a:lvl4pPr>
            <a:lvl5pPr marL="2057400" indent="-228600" defTabSz="911225">
              <a:defRPr sz="2400">
                <a:solidFill>
                  <a:schemeClr val="tx1"/>
                </a:solidFill>
                <a:latin typeface="Arial" charset="0"/>
              </a:defRPr>
            </a:lvl5pPr>
            <a:lvl6pPr marL="2514600" indent="-228600" defTabSz="911225" eaLnBrk="0" fontAlgn="base" hangingPunct="0">
              <a:spcBef>
                <a:spcPct val="0"/>
              </a:spcBef>
              <a:spcAft>
                <a:spcPct val="0"/>
              </a:spcAft>
              <a:defRPr sz="2400">
                <a:solidFill>
                  <a:schemeClr val="tx1"/>
                </a:solidFill>
                <a:latin typeface="Arial" charset="0"/>
              </a:defRPr>
            </a:lvl6pPr>
            <a:lvl7pPr marL="2971800" indent="-228600" defTabSz="911225" eaLnBrk="0" fontAlgn="base" hangingPunct="0">
              <a:spcBef>
                <a:spcPct val="0"/>
              </a:spcBef>
              <a:spcAft>
                <a:spcPct val="0"/>
              </a:spcAft>
              <a:defRPr sz="2400">
                <a:solidFill>
                  <a:schemeClr val="tx1"/>
                </a:solidFill>
                <a:latin typeface="Arial" charset="0"/>
              </a:defRPr>
            </a:lvl7pPr>
            <a:lvl8pPr marL="3429000" indent="-228600" defTabSz="911225" eaLnBrk="0" fontAlgn="base" hangingPunct="0">
              <a:spcBef>
                <a:spcPct val="0"/>
              </a:spcBef>
              <a:spcAft>
                <a:spcPct val="0"/>
              </a:spcAft>
              <a:defRPr sz="2400">
                <a:solidFill>
                  <a:schemeClr val="tx1"/>
                </a:solidFill>
                <a:latin typeface="Arial" charset="0"/>
              </a:defRPr>
            </a:lvl8pPr>
            <a:lvl9pPr marL="3886200" indent="-228600" defTabSz="911225" eaLnBrk="0" fontAlgn="base" hangingPunct="0">
              <a:spcBef>
                <a:spcPct val="0"/>
              </a:spcBef>
              <a:spcAft>
                <a:spcPct val="0"/>
              </a:spcAft>
              <a:defRPr sz="2400">
                <a:solidFill>
                  <a:schemeClr val="tx1"/>
                </a:solidFill>
                <a:latin typeface="Arial" charset="0"/>
              </a:defRPr>
            </a:lvl9pPr>
          </a:lstStyle>
          <a:p>
            <a:fld id="{818467C7-0511-4B52-966B-2B252E77C0DE}" type="slidenum">
              <a:rPr lang="en-US" altLang="en-US" sz="1200" smtClean="0">
                <a:latin typeface="Times New Roman" pitchFamily="18" charset="0"/>
              </a:rPr>
              <a:pPr/>
              <a:t>44</a:t>
            </a:fld>
            <a:endParaRPr lang="en-US" altLang="en-US" sz="1200" dirty="0" smtClean="0">
              <a:latin typeface="Times New Roman"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36775"/>
          </a:xfrm>
        </p:spPr>
        <p:txBody>
          <a:bodyPr anchor="t" anchorCtr="0"/>
          <a:lstStyle>
            <a:lvl1pPr algn="l">
              <a:defRPr>
                <a:solidFill>
                  <a:schemeClr val="bg1">
                    <a:lumMod val="85000"/>
                  </a:schemeClr>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38D2534-4F29-4D6A-99CA-34A9E7D541B9}" type="slidenum">
              <a:rPr lang="en-US" smtClean="0"/>
              <a:t>‹#›</a:t>
            </a:fld>
            <a:endParaRPr lang="en-US" dirty="0"/>
          </a:p>
        </p:txBody>
      </p:sp>
    </p:spTree>
    <p:extLst>
      <p:ext uri="{BB962C8B-B14F-4D97-AF65-F5344CB8AC3E}">
        <p14:creationId xmlns:p14="http://schemas.microsoft.com/office/powerpoint/2010/main" val="138421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38D2534-4F29-4D6A-99CA-34A9E7D541B9}" type="slidenum">
              <a:rPr lang="en-US" smtClean="0"/>
              <a:t>‹#›</a:t>
            </a:fld>
            <a:endParaRPr lang="en-US" dirty="0"/>
          </a:p>
        </p:txBody>
      </p:sp>
    </p:spTree>
    <p:extLst>
      <p:ext uri="{BB962C8B-B14F-4D97-AF65-F5344CB8AC3E}">
        <p14:creationId xmlns:p14="http://schemas.microsoft.com/office/powerpoint/2010/main" val="108893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5" descr="FAA_NG_PPT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vert="horz" wrap="square" lIns="91418" tIns="45709" rIns="91418" bIns="45709" numCol="1" anchor="t" anchorCtr="0" compatLnSpc="1">
            <a:prstTxWarp prst="textNoShape">
              <a:avLst/>
            </a:prstTxWarp>
          </a:bodyPr>
          <a:lstStyle>
            <a:lvl1pPr algn="r">
              <a:defRPr sz="1000">
                <a:solidFill>
                  <a:srgbClr val="8EB4E3"/>
                </a:solidFill>
                <a:latin typeface="Arial" pitchFamily="34" charset="0"/>
                <a:ea typeface="ＭＳ Ｐゴシック"/>
                <a:cs typeface="ＭＳ Ｐゴシック"/>
              </a:defRPr>
            </a:lvl1pPr>
          </a:lstStyle>
          <a:p>
            <a:pPr>
              <a:defRPr/>
            </a:pPr>
            <a:endParaRPr lang="en-US" dirty="0"/>
          </a:p>
        </p:txBody>
      </p:sp>
    </p:spTree>
    <p:extLst>
      <p:ext uri="{BB962C8B-B14F-4D97-AF65-F5344CB8AC3E}">
        <p14:creationId xmlns:p14="http://schemas.microsoft.com/office/powerpoint/2010/main" val="266997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600"/>
              </a:spcBef>
              <a:spcAft>
                <a:spcPts val="1200"/>
              </a:spcAft>
              <a:buClr>
                <a:srgbClr val="C0D597"/>
              </a:buClr>
              <a:buSzPct val="80000"/>
              <a:defRPr sz="2400"/>
            </a:lvl2pPr>
            <a:lvl3pPr>
              <a:defRPr sz="21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359011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76400"/>
            <a:ext cx="7772400" cy="1362075"/>
          </a:xfrm>
        </p:spPr>
        <p:txBody>
          <a:bodyPr anchor="t">
            <a:normAutofit/>
          </a:bodyPr>
          <a:lstStyle>
            <a:lvl1pPr algn="l">
              <a:defRPr sz="24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048000"/>
            <a:ext cx="7772400" cy="1500187"/>
          </a:xfrm>
        </p:spPr>
        <p:txBody>
          <a:bodyPr anchor="t" anchorCtr="0"/>
          <a:lstStyle>
            <a:lvl1pPr marL="0" indent="0">
              <a:spcBef>
                <a:spcPts val="0"/>
              </a:spcBef>
              <a:buNone/>
              <a:defRPr sz="2000" b="1">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638D2534-4F29-4D6A-99CA-34A9E7D541B9}" type="slidenum">
              <a:rPr lang="en-US" smtClean="0"/>
              <a:t>‹#›</a:t>
            </a:fld>
            <a:endParaRPr lang="en-US" dirty="0"/>
          </a:p>
        </p:txBody>
      </p:sp>
    </p:spTree>
    <p:extLst>
      <p:ext uri="{BB962C8B-B14F-4D97-AF65-F5344CB8AC3E}">
        <p14:creationId xmlns:p14="http://schemas.microsoft.com/office/powerpoint/2010/main" val="245841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38D2534-4F29-4D6A-99CA-34A9E7D541B9}" type="slidenum">
              <a:rPr lang="en-US" smtClean="0"/>
              <a:t>‹#›</a:t>
            </a:fld>
            <a:endParaRPr lang="en-US" dirty="0"/>
          </a:p>
        </p:txBody>
      </p:sp>
    </p:spTree>
    <p:extLst>
      <p:ext uri="{BB962C8B-B14F-4D97-AF65-F5344CB8AC3E}">
        <p14:creationId xmlns:p14="http://schemas.microsoft.com/office/powerpoint/2010/main" val="228405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38D2534-4F29-4D6A-99CA-34A9E7D541B9}" type="slidenum">
              <a:rPr lang="en-US" smtClean="0"/>
              <a:t>‹#›</a:t>
            </a:fld>
            <a:endParaRPr lang="en-US" dirty="0"/>
          </a:p>
        </p:txBody>
      </p:sp>
    </p:spTree>
    <p:extLst>
      <p:ext uri="{BB962C8B-B14F-4D97-AF65-F5344CB8AC3E}">
        <p14:creationId xmlns:p14="http://schemas.microsoft.com/office/powerpoint/2010/main" val="406474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38D2534-4F29-4D6A-99CA-34A9E7D541B9}" type="slidenum">
              <a:rPr lang="en-US" smtClean="0"/>
              <a:t>‹#›</a:t>
            </a:fld>
            <a:endParaRPr lang="en-US" dirty="0"/>
          </a:p>
        </p:txBody>
      </p:sp>
    </p:spTree>
    <p:extLst>
      <p:ext uri="{BB962C8B-B14F-4D97-AF65-F5344CB8AC3E}">
        <p14:creationId xmlns:p14="http://schemas.microsoft.com/office/powerpoint/2010/main" val="103627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t>‹#›</a:t>
            </a:fld>
            <a:endParaRPr lang="en-US" dirty="0"/>
          </a:p>
        </p:txBody>
      </p:sp>
    </p:spTree>
    <p:extLst>
      <p:ext uri="{BB962C8B-B14F-4D97-AF65-F5344CB8AC3E}">
        <p14:creationId xmlns:p14="http://schemas.microsoft.com/office/powerpoint/2010/main" val="93477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smtClean="0"/>
          </a:p>
        </p:txBody>
      </p:sp>
      <p:sp>
        <p:nvSpPr>
          <p:cNvPr id="7" name="Slide Number Placeholder 6"/>
          <p:cNvSpPr>
            <a:spLocks noGrp="1"/>
          </p:cNvSpPr>
          <p:nvPr>
            <p:ph type="sldNum" sz="quarter" idx="12"/>
          </p:nvPr>
        </p:nvSpPr>
        <p:spPr/>
        <p:txBody>
          <a:bodyPr/>
          <a:lstStyle/>
          <a:p>
            <a:fld id="{638D2534-4F29-4D6A-99CA-34A9E7D541B9}" type="slidenum">
              <a:rPr lang="en-US" smtClean="0"/>
              <a:t>‹#›</a:t>
            </a:fld>
            <a:endParaRPr lang="en-US" dirty="0"/>
          </a:p>
        </p:txBody>
      </p:sp>
    </p:spTree>
    <p:extLst>
      <p:ext uri="{BB962C8B-B14F-4D97-AF65-F5344CB8AC3E}">
        <p14:creationId xmlns:p14="http://schemas.microsoft.com/office/powerpoint/2010/main" val="180524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38D2534-4F29-4D6A-99CA-34A9E7D541B9}" type="slidenum">
              <a:rPr lang="en-US" smtClean="0"/>
              <a:t>‹#›</a:t>
            </a:fld>
            <a:endParaRPr lang="en-US" dirty="0"/>
          </a:p>
        </p:txBody>
      </p:sp>
    </p:spTree>
    <p:extLst>
      <p:ext uri="{BB962C8B-B14F-4D97-AF65-F5344CB8AC3E}">
        <p14:creationId xmlns:p14="http://schemas.microsoft.com/office/powerpoint/2010/main" val="390830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92" y="0"/>
            <a:ext cx="9140215" cy="685800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D2534-4F29-4D6A-99CA-34A9E7D541B9}" type="slidenum">
              <a:rPr lang="en-US" smtClean="0"/>
              <a:t>‹#›</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924606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200" b="1" kern="1200">
          <a:solidFill>
            <a:srgbClr val="002060"/>
          </a:solidFill>
          <a:latin typeface="Arial" pitchFamily="34" charset="0"/>
          <a:ea typeface="+mj-ea"/>
          <a:cs typeface="Arial" pitchFamily="34" charset="0"/>
        </a:defRPr>
      </a:lvl1pPr>
    </p:titleStyle>
    <p:bodyStyle>
      <a:lvl1pPr marL="401638" indent="-401638" algn="l" defTabSz="914400" rtl="0" eaLnBrk="1" latinLnBrk="0" hangingPunct="1">
        <a:spcBef>
          <a:spcPts val="600"/>
        </a:spcBef>
        <a:spcAft>
          <a:spcPts val="0"/>
        </a:spcAft>
        <a:buClr>
          <a:srgbClr val="9BBB59"/>
        </a:buClr>
        <a:buSzPct val="90000"/>
        <a:buFont typeface="Wingdings" pitchFamily="2" charset="2"/>
        <a:buChar char=""/>
        <a:defRPr sz="2800" b="0" kern="1200">
          <a:solidFill>
            <a:schemeClr val="tx1">
              <a:lumMod val="50000"/>
              <a:lumOff val="50000"/>
            </a:schemeClr>
          </a:solidFill>
          <a:latin typeface="Arial" pitchFamily="34" charset="0"/>
          <a:ea typeface="+mn-ea"/>
          <a:cs typeface="Arial" pitchFamily="34" charset="0"/>
        </a:defRPr>
      </a:lvl1pPr>
      <a:lvl2pPr marL="801688" indent="-457200" algn="l" defTabSz="914400" rtl="0" eaLnBrk="1" latinLnBrk="0" hangingPunct="1">
        <a:spcBef>
          <a:spcPts val="600"/>
        </a:spcBef>
        <a:spcAft>
          <a:spcPts val="1200"/>
        </a:spcAft>
        <a:buClr>
          <a:srgbClr val="C0D597"/>
        </a:buClr>
        <a:buSzPct val="85000"/>
        <a:buFont typeface="Webdings" pitchFamily="18" charset="2"/>
        <a:buChar char=""/>
        <a:defRPr sz="2400" kern="1200">
          <a:solidFill>
            <a:schemeClr val="tx1">
              <a:lumMod val="50000"/>
              <a:lumOff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jpeg"/><Relationship Id="rId18" Type="http://schemas.openxmlformats.org/officeDocument/2006/relationships/image" Target="../media/image40.png"/><Relationship Id="rId26" Type="http://schemas.openxmlformats.org/officeDocument/2006/relationships/image" Target="../media/image47.jpeg"/><Relationship Id="rId3" Type="http://schemas.openxmlformats.org/officeDocument/2006/relationships/hyperlink" Target="https://www.google.com/url?q=http://www.iitk.ac.in/dord/boeing/beia/&amp;sa=U&amp;ei=EXZ6U63-PJCWqAam14CIAQ&amp;ved=0CC4Q9QEwAA&amp;usg=AFQjCNEVNla40JFjsJIkYV4nRu44xlWrCA" TargetMode="External"/><Relationship Id="rId21" Type="http://schemas.openxmlformats.org/officeDocument/2006/relationships/image" Target="../media/image43.png"/><Relationship Id="rId7" Type="http://schemas.openxmlformats.org/officeDocument/2006/relationships/image" Target="../media/image31.png"/><Relationship Id="rId12" Type="http://schemas.openxmlformats.org/officeDocument/2006/relationships/hyperlink" Target="http://en.wikipedia.org/wiki/File:2010-05-14-USCYBERCOM_Logo.jpg" TargetMode="External"/><Relationship Id="rId17" Type="http://schemas.openxmlformats.org/officeDocument/2006/relationships/image" Target="../media/image39.png"/><Relationship Id="rId25" Type="http://schemas.openxmlformats.org/officeDocument/2006/relationships/hyperlink" Target="http://www.google.com/url?url=http://www.nist.gov/itl/iad/ig/idqt.cfm&amp;rct=j&amp;frm=1&amp;q=&amp;esrc=s&amp;sa=U&amp;ei=8qytVL-EAofjsASTyIHYAQ&amp;ved=0CBYQ9QEwAA&amp;usg=AFQjCNEFsPCzLH0aNtywhyth2zA23cVCIw" TargetMode="External"/><Relationship Id="rId2" Type="http://schemas.openxmlformats.org/officeDocument/2006/relationships/image" Target="../media/image28.pn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30.jpeg"/><Relationship Id="rId11" Type="http://schemas.openxmlformats.org/officeDocument/2006/relationships/image" Target="../media/image35.png"/><Relationship Id="rId24" Type="http://schemas.openxmlformats.org/officeDocument/2006/relationships/image" Target="../media/image46.png"/><Relationship Id="rId5" Type="http://schemas.openxmlformats.org/officeDocument/2006/relationships/hyperlink" Target="https://www.google.com/url?q=http://www.cfinotebook.net/cfinotebook.html&amp;sa=U&amp;ei=TnZ6U8HwOs6MqAaZ-IKQBw&amp;ved=0CC4Q9QEwAA&amp;usg=AFQjCNEpOvZZGqcqG8SapQgYO_su518LlQ" TargetMode="External"/><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49.png"/><Relationship Id="rId10" Type="http://schemas.openxmlformats.org/officeDocument/2006/relationships/image" Target="../media/image34.png"/><Relationship Id="rId19" Type="http://schemas.openxmlformats.org/officeDocument/2006/relationships/image" Target="../media/image41.png"/><Relationship Id="rId4" Type="http://schemas.openxmlformats.org/officeDocument/2006/relationships/image" Target="../media/image29.jpeg"/><Relationship Id="rId9" Type="http://schemas.openxmlformats.org/officeDocument/2006/relationships/image" Target="../media/image33.png"/><Relationship Id="rId14" Type="http://schemas.openxmlformats.org/officeDocument/2006/relationships/hyperlink" Target="http://www.rtca.org/index.asp" TargetMode="External"/><Relationship Id="rId22" Type="http://schemas.openxmlformats.org/officeDocument/2006/relationships/image" Target="../media/image44.png"/><Relationship Id="rId27" Type="http://schemas.openxmlformats.org/officeDocument/2006/relationships/image" Target="../media/image48.png"/><Relationship Id="rId30"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eg"/><Relationship Id="rId7" Type="http://schemas.openxmlformats.org/officeDocument/2006/relationships/image" Target="../media/image57.emf"/><Relationship Id="rId2" Type="http://schemas.openxmlformats.org/officeDocument/2006/relationships/hyperlink" Target="https://www.google.com/url?q=http://www.pcworld.com/article/2020561/next-gen-servers-are-the-next-big-thing-for-small-business.html&amp;sa=U&amp;ei=hFR7U42QKMSqyASYiIKwBw&amp;ved=0CEIQ9QEwCg&amp;usg=AFQjCNGKUSKFapcdpFdwexTyh0OP0i4jcA" TargetMode="External"/><Relationship Id="rId1" Type="http://schemas.openxmlformats.org/officeDocument/2006/relationships/slideLayout" Target="../slideLayouts/slideLayout4.xml"/><Relationship Id="rId6" Type="http://schemas.openxmlformats.org/officeDocument/2006/relationships/image" Target="../media/image56.emf"/><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en.wikipedia.org/wiki/ITSEC"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niap-ccevs.org/cc-scheme/cc_doc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228600"/>
            <a:ext cx="5715000" cy="1470025"/>
          </a:xfrm>
        </p:spPr>
        <p:txBody>
          <a:bodyPr>
            <a:normAutofit/>
          </a:bodyPr>
          <a:lstStyle/>
          <a:p>
            <a:pPr algn="ctr"/>
            <a:r>
              <a:rPr lang="en-US" sz="2400" dirty="0" smtClean="0"/>
              <a:t>Aircraft Systems</a:t>
            </a:r>
            <a:br>
              <a:rPr lang="en-US" sz="2400" dirty="0" smtClean="0"/>
            </a:br>
            <a:r>
              <a:rPr lang="en-US" sz="2400" dirty="0" smtClean="0"/>
              <a:t> Information Security Protection (ASISP) Research</a:t>
            </a:r>
          </a:p>
        </p:txBody>
      </p:sp>
      <p:sp>
        <p:nvSpPr>
          <p:cNvPr id="3" name="Subtitle 2"/>
          <p:cNvSpPr>
            <a:spLocks noGrp="1"/>
          </p:cNvSpPr>
          <p:nvPr>
            <p:ph type="subTitle" idx="1"/>
          </p:nvPr>
        </p:nvSpPr>
        <p:spPr>
          <a:xfrm>
            <a:off x="2460812" y="5074024"/>
            <a:ext cx="5943600" cy="1752600"/>
          </a:xfrm>
        </p:spPr>
        <p:txBody>
          <a:bodyPr rtlCol="0">
            <a:normAutofit fontScale="92500" lnSpcReduction="20000"/>
          </a:bodyPr>
          <a:lstStyle/>
          <a:p>
            <a:pPr fontAlgn="auto">
              <a:spcAft>
                <a:spcPts val="0"/>
              </a:spcAft>
              <a:buFont typeface="Arial" panose="020B0604020202020204" pitchFamily="34" charset="0"/>
              <a:buNone/>
              <a:defRPr/>
            </a:pPr>
            <a:r>
              <a:rPr lang="en-US" sz="2400" dirty="0" smtClean="0">
                <a:solidFill>
                  <a:schemeClr val="tx1"/>
                </a:solidFill>
              </a:rPr>
              <a:t>Presented to</a:t>
            </a:r>
          </a:p>
          <a:p>
            <a:pPr fontAlgn="auto">
              <a:spcAft>
                <a:spcPts val="0"/>
              </a:spcAft>
              <a:buFont typeface="Arial" panose="020B0604020202020204" pitchFamily="34" charset="0"/>
              <a:buNone/>
              <a:defRPr/>
            </a:pPr>
            <a:r>
              <a:rPr lang="en-US" sz="2400" dirty="0" smtClean="0">
                <a:solidFill>
                  <a:schemeClr val="tx1"/>
                </a:solidFill>
              </a:rPr>
              <a:t>the REDAC Subcommittee for Aircraft Safety (SAS)</a:t>
            </a:r>
          </a:p>
          <a:p>
            <a:pPr fontAlgn="auto">
              <a:spcAft>
                <a:spcPts val="0"/>
              </a:spcAft>
              <a:buFont typeface="Arial" panose="020B0604020202020204" pitchFamily="34" charset="0"/>
              <a:buNone/>
              <a:defRPr/>
            </a:pPr>
            <a:r>
              <a:rPr lang="en-US" sz="2400" dirty="0" smtClean="0">
                <a:solidFill>
                  <a:schemeClr val="tx1"/>
                </a:solidFill>
              </a:rPr>
              <a:t>By Isidore Venetos</a:t>
            </a:r>
          </a:p>
          <a:p>
            <a:pPr fontAlgn="auto">
              <a:spcAft>
                <a:spcPts val="0"/>
              </a:spcAft>
              <a:buFont typeface="Arial" panose="020B0604020202020204" pitchFamily="34" charset="0"/>
              <a:buNone/>
              <a:defRPr/>
            </a:pPr>
            <a:r>
              <a:rPr lang="en-US" sz="2400" dirty="0" smtClean="0">
                <a:solidFill>
                  <a:schemeClr val="tx1"/>
                </a:solidFill>
              </a:rPr>
              <a:t>609-485-5207</a:t>
            </a:r>
          </a:p>
        </p:txBody>
      </p:sp>
      <p:pic>
        <p:nvPicPr>
          <p:cNvPr id="2052" name="Picture 2" descr="http://intraweb.stockton.edu/eyos/ARTP/content/images/Plane%20in%20Fligh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823341"/>
            <a:ext cx="28956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0671" y="3507816"/>
            <a:ext cx="1806392" cy="369332"/>
          </a:xfrm>
          <a:prstGeom prst="rect">
            <a:avLst/>
          </a:prstGeom>
        </p:spPr>
        <p:txBody>
          <a:bodyPr wrap="none">
            <a:spAutoFit/>
          </a:bodyPr>
          <a:lstStyle/>
          <a:p>
            <a:r>
              <a:rPr lang="en-US" b="1" dirty="0" smtClean="0">
                <a:solidFill>
                  <a:schemeClr val="bg1"/>
                </a:solidFill>
              </a:rPr>
              <a:t>September  2015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1992" y="2587214"/>
            <a:ext cx="211855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46442" y="336662"/>
            <a:ext cx="8229600" cy="858753"/>
          </a:xfrm>
        </p:spPr>
        <p:txBody>
          <a:bodyPr>
            <a:noAutofit/>
          </a:bodyPr>
          <a:lstStyle/>
          <a:p>
            <a:r>
              <a:rPr lang="en-US" dirty="0" smtClean="0"/>
              <a:t>Research: Phase I </a:t>
            </a:r>
            <a:br>
              <a:rPr lang="en-US" dirty="0" smtClean="0"/>
            </a:br>
            <a:r>
              <a:rPr lang="en-US" sz="800" dirty="0"/>
              <a:t/>
            </a:r>
            <a:br>
              <a:rPr lang="en-US" sz="800" dirty="0"/>
            </a:br>
            <a:r>
              <a:rPr lang="en-US" sz="2400" dirty="0" smtClean="0"/>
              <a:t>Identify Interfaces and Vulnerability/Risk Assessment </a:t>
            </a:r>
          </a:p>
        </p:txBody>
      </p:sp>
      <p:sp>
        <p:nvSpPr>
          <p:cNvPr id="4" name="Content Placeholder 3"/>
          <p:cNvSpPr>
            <a:spLocks noGrp="1"/>
          </p:cNvSpPr>
          <p:nvPr>
            <p:ph idx="1"/>
          </p:nvPr>
        </p:nvSpPr>
        <p:spPr>
          <a:xfrm>
            <a:off x="405199" y="1383252"/>
            <a:ext cx="6300402" cy="4525963"/>
          </a:xfrm>
        </p:spPr>
        <p:txBody>
          <a:bodyPr>
            <a:noAutofit/>
          </a:bodyPr>
          <a:lstStyle/>
          <a:p>
            <a:pPr>
              <a:spcBef>
                <a:spcPts val="0"/>
              </a:spcBef>
            </a:pPr>
            <a:r>
              <a:rPr lang="en-US" sz="2000" dirty="0" smtClean="0">
                <a:solidFill>
                  <a:schemeClr val="tx1"/>
                </a:solidFill>
              </a:rPr>
              <a:t>Study </a:t>
            </a:r>
            <a:r>
              <a:rPr lang="en-US" sz="2000" dirty="0">
                <a:solidFill>
                  <a:schemeClr val="tx1"/>
                </a:solidFill>
              </a:rPr>
              <a:t>to determine feasible method(s)  to conduct an </a:t>
            </a:r>
            <a:r>
              <a:rPr lang="en-US" sz="2000" b="1" u="sng" dirty="0">
                <a:solidFill>
                  <a:schemeClr val="tx1"/>
                </a:solidFill>
              </a:rPr>
              <a:t>ASISP Vulnerability </a:t>
            </a:r>
            <a:r>
              <a:rPr lang="en-US" sz="2000" b="1" u="sng" dirty="0" smtClean="0">
                <a:solidFill>
                  <a:schemeClr val="tx1"/>
                </a:solidFill>
              </a:rPr>
              <a:t>Assessment</a:t>
            </a:r>
            <a:r>
              <a:rPr lang="en-US" sz="2000" dirty="0" smtClean="0">
                <a:solidFill>
                  <a:schemeClr val="tx1"/>
                </a:solidFill>
              </a:rPr>
              <a:t> </a:t>
            </a:r>
            <a:r>
              <a:rPr lang="en-US" sz="2000" dirty="0">
                <a:solidFill>
                  <a:schemeClr val="tx1"/>
                </a:solidFill>
              </a:rPr>
              <a:t>based on a system view perspective</a:t>
            </a:r>
            <a:r>
              <a:rPr lang="en-US" sz="2000" dirty="0" smtClean="0">
                <a:solidFill>
                  <a:schemeClr val="tx1"/>
                </a:solidFill>
              </a:rPr>
              <a:t>.</a:t>
            </a:r>
          </a:p>
          <a:p>
            <a:pPr>
              <a:spcBef>
                <a:spcPts val="0"/>
              </a:spcBef>
            </a:pPr>
            <a:endParaRPr lang="en-US" sz="400" dirty="0" smtClean="0">
              <a:solidFill>
                <a:schemeClr val="tx1"/>
              </a:solidFill>
            </a:endParaRPr>
          </a:p>
          <a:p>
            <a:pPr>
              <a:spcBef>
                <a:spcPts val="0"/>
              </a:spcBef>
            </a:pPr>
            <a:endParaRPr lang="en-US" sz="400" dirty="0">
              <a:solidFill>
                <a:schemeClr val="tx1"/>
              </a:solidFill>
            </a:endParaRPr>
          </a:p>
          <a:p>
            <a:pPr lvl="1">
              <a:spcBef>
                <a:spcPts val="0"/>
              </a:spcBef>
            </a:pPr>
            <a:r>
              <a:rPr lang="en-US" sz="1750" dirty="0">
                <a:solidFill>
                  <a:schemeClr val="tx1"/>
                </a:solidFill>
              </a:rPr>
              <a:t>The effort will begin with one system interface which will be used to explore how to conduct a system view vulnerability assessment. The approach(es) if successful will be expanded to include several interfaces (e.g., ACARs, EFB, FLS, maintenance laptops, etc.). </a:t>
            </a:r>
          </a:p>
          <a:p>
            <a:pPr lvl="1">
              <a:spcBef>
                <a:spcPts val="0"/>
              </a:spcBef>
            </a:pPr>
            <a:r>
              <a:rPr lang="en-US" sz="1750" dirty="0">
                <a:solidFill>
                  <a:schemeClr val="tx1"/>
                </a:solidFill>
              </a:rPr>
              <a:t>The system view means that the vulnerability assessment will be </a:t>
            </a:r>
            <a:r>
              <a:rPr lang="en-US" sz="1750" dirty="0" smtClean="0">
                <a:solidFill>
                  <a:schemeClr val="tx1"/>
                </a:solidFill>
              </a:rPr>
              <a:t>conducted </a:t>
            </a:r>
            <a:r>
              <a:rPr lang="en-US" sz="1750" dirty="0">
                <a:solidFill>
                  <a:schemeClr val="tx1"/>
                </a:solidFill>
              </a:rPr>
              <a:t>on a system with a black box approach.</a:t>
            </a:r>
            <a:r>
              <a:rPr lang="en-US" sz="1800" dirty="0">
                <a:solidFill>
                  <a:schemeClr val="tx1"/>
                </a:solidFill>
              </a:rPr>
              <a:t>  </a:t>
            </a:r>
            <a:endParaRPr lang="en-US" sz="400" dirty="0">
              <a:solidFill>
                <a:schemeClr val="tx1"/>
              </a:solidFill>
            </a:endParaRPr>
          </a:p>
          <a:p>
            <a:pPr>
              <a:spcBef>
                <a:spcPts val="0"/>
              </a:spcBef>
            </a:pPr>
            <a:r>
              <a:rPr lang="en-US" sz="2000" dirty="0">
                <a:solidFill>
                  <a:schemeClr val="tx1"/>
                </a:solidFill>
              </a:rPr>
              <a:t>A </a:t>
            </a:r>
            <a:r>
              <a:rPr lang="en-US" sz="2000" b="1" u="sng" dirty="0">
                <a:solidFill>
                  <a:schemeClr val="tx1"/>
                </a:solidFill>
              </a:rPr>
              <a:t>Risk </a:t>
            </a:r>
            <a:r>
              <a:rPr lang="en-US" sz="2000" b="1" u="sng" dirty="0" smtClean="0">
                <a:solidFill>
                  <a:schemeClr val="tx1"/>
                </a:solidFill>
              </a:rPr>
              <a:t>Assessment Methodology</a:t>
            </a:r>
            <a:r>
              <a:rPr lang="en-US" sz="2000" dirty="0" smtClean="0">
                <a:solidFill>
                  <a:schemeClr val="tx1"/>
                </a:solidFill>
              </a:rPr>
              <a:t> </a:t>
            </a:r>
            <a:r>
              <a:rPr lang="en-US" sz="2000" dirty="0">
                <a:solidFill>
                  <a:schemeClr val="tx1"/>
                </a:solidFill>
              </a:rPr>
              <a:t>will also be developed to take into account the ASISP threat assessment and asset value assessment. </a:t>
            </a:r>
          </a:p>
          <a:p>
            <a:pPr>
              <a:spcBef>
                <a:spcPts val="0"/>
              </a:spcBef>
            </a:pPr>
            <a:endParaRPr lang="en-US" sz="1800" dirty="0">
              <a:solidFill>
                <a:schemeClr val="tx1"/>
              </a:solidFill>
            </a:endParaRPr>
          </a:p>
        </p:txBody>
      </p:sp>
      <p:sp>
        <p:nvSpPr>
          <p:cNvPr id="5" name="Slide Number Placeholder 4"/>
          <p:cNvSpPr>
            <a:spLocks noGrp="1"/>
          </p:cNvSpPr>
          <p:nvPr>
            <p:ph type="sldNum" sz="quarter" idx="12"/>
          </p:nvPr>
        </p:nvSpPr>
        <p:spPr/>
        <p:txBody>
          <a:bodyPr/>
          <a:lstStyle/>
          <a:p>
            <a:fld id="{638D2534-4F29-4D6A-99CA-34A9E7D541B9}" type="slidenum">
              <a:rPr lang="en-US" smtClean="0"/>
              <a:pPr/>
              <a:t>10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350" y="3309544"/>
            <a:ext cx="4485042" cy="3363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46442" y="336662"/>
            <a:ext cx="8229600" cy="858753"/>
          </a:xfrm>
        </p:spPr>
        <p:txBody>
          <a:bodyPr>
            <a:noAutofit/>
          </a:bodyPr>
          <a:lstStyle/>
          <a:p>
            <a:r>
              <a:rPr lang="en-US" dirty="0" smtClean="0"/>
              <a:t>Research: Phase I </a:t>
            </a:r>
            <a:br>
              <a:rPr lang="en-US" dirty="0" smtClean="0"/>
            </a:br>
            <a:r>
              <a:rPr lang="en-US" sz="800" dirty="0"/>
              <a:t/>
            </a:r>
            <a:br>
              <a:rPr lang="en-US" sz="800" dirty="0"/>
            </a:br>
            <a:r>
              <a:rPr lang="en-US" sz="2400" dirty="0" smtClean="0"/>
              <a:t>Identify Interfaces and Vulnerability/Risk Assessment </a:t>
            </a:r>
          </a:p>
        </p:txBody>
      </p:sp>
      <p:sp>
        <p:nvSpPr>
          <p:cNvPr id="7" name="Content Placeholder 3"/>
          <p:cNvSpPr txBox="1">
            <a:spLocks/>
          </p:cNvSpPr>
          <p:nvPr/>
        </p:nvSpPr>
        <p:spPr>
          <a:xfrm>
            <a:off x="398016" y="1393116"/>
            <a:ext cx="8068251" cy="4525963"/>
          </a:xfrm>
          <a:prstGeom prst="rect">
            <a:avLst/>
          </a:prstGeom>
        </p:spPr>
        <p:txBody>
          <a:bodyPr vert="horz" lIns="91440" tIns="45720" rIns="91440" bIns="45720" rtlCol="0">
            <a:noAutofit/>
          </a:bodyPr>
          <a:lstStyle>
            <a:lvl1pPr marL="401638" indent="-401638" algn="l" defTabSz="914400" rtl="0" eaLnBrk="1" latinLnBrk="0" hangingPunct="1">
              <a:spcBef>
                <a:spcPts val="600"/>
              </a:spcBef>
              <a:spcAft>
                <a:spcPts val="0"/>
              </a:spcAft>
              <a:buClr>
                <a:srgbClr val="9BBB59"/>
              </a:buClr>
              <a:buSzPct val="90000"/>
              <a:buFont typeface="Wingdings" pitchFamily="2" charset="2"/>
              <a:buChar char=""/>
              <a:defRPr sz="2800" b="0" kern="1200">
                <a:solidFill>
                  <a:schemeClr val="tx1">
                    <a:lumMod val="50000"/>
                    <a:lumOff val="50000"/>
                  </a:schemeClr>
                </a:solidFill>
                <a:latin typeface="Arial" pitchFamily="34" charset="0"/>
                <a:ea typeface="+mn-ea"/>
                <a:cs typeface="Arial" pitchFamily="34" charset="0"/>
              </a:defRPr>
            </a:lvl1pPr>
            <a:lvl2pPr marL="801688" indent="-457200" algn="l" defTabSz="914400" rtl="0" eaLnBrk="1" latinLnBrk="0" hangingPunct="1">
              <a:spcBef>
                <a:spcPts val="600"/>
              </a:spcBef>
              <a:spcAft>
                <a:spcPts val="1200"/>
              </a:spcAft>
              <a:buClr>
                <a:srgbClr val="C0D597"/>
              </a:buClr>
              <a:buSzPct val="80000"/>
              <a:buFont typeface="Webdings" pitchFamily="18" charset="2"/>
              <a:buChar char=""/>
              <a:defRPr sz="2400" kern="1200">
                <a:solidFill>
                  <a:schemeClr val="tx1">
                    <a:lumMod val="50000"/>
                    <a:lumOff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1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smtClean="0">
                <a:solidFill>
                  <a:schemeClr val="tx1"/>
                </a:solidFill>
              </a:rPr>
              <a:t>FY16 – FY17</a:t>
            </a:r>
          </a:p>
          <a:p>
            <a:r>
              <a:rPr lang="en-US" sz="2000" dirty="0" smtClean="0">
                <a:solidFill>
                  <a:schemeClr val="tx1"/>
                </a:solidFill>
              </a:rPr>
              <a:t>In FY17, the </a:t>
            </a:r>
            <a:r>
              <a:rPr lang="en-US" sz="2000" dirty="0">
                <a:solidFill>
                  <a:schemeClr val="tx1"/>
                </a:solidFill>
              </a:rPr>
              <a:t>task will further investigate and refine the prototype efforts from </a:t>
            </a:r>
            <a:r>
              <a:rPr lang="en-US" sz="2000" dirty="0" smtClean="0">
                <a:solidFill>
                  <a:schemeClr val="tx1"/>
                </a:solidFill>
              </a:rPr>
              <a:t>FY16 </a:t>
            </a:r>
            <a:r>
              <a:rPr lang="en-US" sz="2000" dirty="0">
                <a:solidFill>
                  <a:schemeClr val="tx1"/>
                </a:solidFill>
              </a:rPr>
              <a:t>with additional interfaces and apply system level test to verify and validate the results of the risk assessments the use of simulations and or actual avionic components will be </a:t>
            </a:r>
            <a:r>
              <a:rPr lang="en-US" sz="2000" dirty="0" smtClean="0">
                <a:solidFill>
                  <a:schemeClr val="tx1"/>
                </a:solidFill>
              </a:rPr>
              <a:t>utilized as required.</a:t>
            </a:r>
          </a:p>
        </p:txBody>
      </p:sp>
      <p:sp>
        <p:nvSpPr>
          <p:cNvPr id="5" name="Slide Number Placeholder 4"/>
          <p:cNvSpPr>
            <a:spLocks noGrp="1"/>
          </p:cNvSpPr>
          <p:nvPr>
            <p:ph type="sldNum" sz="quarter" idx="12"/>
          </p:nvPr>
        </p:nvSpPr>
        <p:spPr/>
        <p:txBody>
          <a:bodyPr/>
          <a:lstStyle/>
          <a:p>
            <a:fld id="{638D2534-4F29-4D6A-99CA-34A9E7D541B9}" type="slidenum">
              <a:rPr lang="en-US" smtClean="0"/>
              <a:pPr/>
              <a:t>11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168" y="1772328"/>
            <a:ext cx="8458200" cy="4525963"/>
          </a:xfrm>
        </p:spPr>
        <p:txBody>
          <a:bodyPr rtlCol="0">
            <a:noAutofit/>
          </a:bodyPr>
          <a:lstStyle/>
          <a:p>
            <a:pPr marL="0" indent="0" algn="ctr">
              <a:buNone/>
            </a:pPr>
            <a:r>
              <a:rPr lang="en-US" sz="2200" b="1" dirty="0" smtClean="0">
                <a:solidFill>
                  <a:schemeClr val="tx1"/>
                </a:solidFill>
              </a:rPr>
              <a:t>FY18 – FY20 </a:t>
            </a:r>
          </a:p>
          <a:p>
            <a:r>
              <a:rPr lang="en-US" sz="2200" dirty="0" smtClean="0">
                <a:solidFill>
                  <a:schemeClr val="tx1"/>
                </a:solidFill>
              </a:rPr>
              <a:t>Extend beyond risk assessments and explore </a:t>
            </a:r>
            <a:r>
              <a:rPr lang="en-US" sz="2200" dirty="0">
                <a:solidFill>
                  <a:schemeClr val="tx1"/>
                </a:solidFill>
              </a:rPr>
              <a:t>how AVS can utilize a systems based approach </a:t>
            </a:r>
            <a:r>
              <a:rPr lang="en-US" sz="2200" dirty="0" smtClean="0">
                <a:solidFill>
                  <a:schemeClr val="tx1"/>
                </a:solidFill>
              </a:rPr>
              <a:t>to optimize new policies </a:t>
            </a:r>
            <a:r>
              <a:rPr lang="en-US" sz="2200" dirty="0">
                <a:solidFill>
                  <a:schemeClr val="tx1"/>
                </a:solidFill>
              </a:rPr>
              <a:t>and </a:t>
            </a:r>
            <a:r>
              <a:rPr lang="en-US" sz="2200" dirty="0" smtClean="0">
                <a:solidFill>
                  <a:schemeClr val="tx1"/>
                </a:solidFill>
              </a:rPr>
              <a:t>regulations.</a:t>
            </a:r>
          </a:p>
          <a:p>
            <a:r>
              <a:rPr lang="en-US" sz="2200" dirty="0" smtClean="0">
                <a:solidFill>
                  <a:schemeClr val="tx1"/>
                </a:solidFill>
              </a:rPr>
              <a:t>Goal: Reduce </a:t>
            </a:r>
            <a:r>
              <a:rPr lang="en-US" sz="2200" dirty="0">
                <a:solidFill>
                  <a:schemeClr val="tx1"/>
                </a:solidFill>
              </a:rPr>
              <a:t>the specific ASISP risks being analyzed. </a:t>
            </a:r>
          </a:p>
          <a:p>
            <a:pPr fontAlgn="auto">
              <a:spcAft>
                <a:spcPts val="0"/>
              </a:spcAft>
              <a:buFont typeface="Arial" panose="020B0604020202020204" pitchFamily="34" charset="0"/>
              <a:buChar char="•"/>
              <a:defRPr/>
            </a:pPr>
            <a:endParaRPr lang="en-US" sz="2200" dirty="0" smtClean="0">
              <a:solidFill>
                <a:schemeClr val="tx1"/>
              </a:solidFill>
            </a:endParaRPr>
          </a:p>
          <a:p>
            <a:pPr marL="0" indent="0" fontAlgn="auto">
              <a:spcAft>
                <a:spcPts val="0"/>
              </a:spcAft>
              <a:buFont typeface="Arial" panose="020B0604020202020204" pitchFamily="34" charset="0"/>
              <a:buNone/>
              <a:defRPr/>
            </a:pPr>
            <a:r>
              <a:rPr lang="en-US" sz="2200" b="1" dirty="0" smtClean="0">
                <a:solidFill>
                  <a:schemeClr val="tx1"/>
                </a:solidFill>
              </a:rPr>
              <a:t> </a:t>
            </a:r>
            <a:endParaRPr lang="en-US" sz="2200" dirty="0" smtClean="0">
              <a:solidFill>
                <a:schemeClr val="tx1"/>
              </a:solidFill>
            </a:endParaRPr>
          </a:p>
          <a:p>
            <a:pPr fontAlgn="auto">
              <a:spcAft>
                <a:spcPts val="0"/>
              </a:spcAft>
              <a:buFont typeface="Arial" panose="020B0604020202020204" pitchFamily="34" charset="0"/>
              <a:buChar char="•"/>
              <a:defRPr/>
            </a:pPr>
            <a:endParaRPr lang="en-US" sz="24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062" y="3605412"/>
            <a:ext cx="3739179" cy="277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46442" y="519548"/>
            <a:ext cx="8229600" cy="858753"/>
          </a:xfrm>
        </p:spPr>
        <p:txBody>
          <a:bodyPr>
            <a:noAutofit/>
          </a:bodyPr>
          <a:lstStyle/>
          <a:p>
            <a:r>
              <a:rPr lang="en-US" dirty="0" smtClean="0"/>
              <a:t>Research: Phase II</a:t>
            </a:r>
            <a:br>
              <a:rPr lang="en-US" dirty="0" smtClean="0"/>
            </a:br>
            <a:r>
              <a:rPr lang="en-US" sz="800" dirty="0"/>
              <a:t/>
            </a:r>
            <a:br>
              <a:rPr lang="en-US" sz="800" dirty="0"/>
            </a:br>
            <a:r>
              <a:rPr lang="en-US" sz="2400" dirty="0" smtClean="0"/>
              <a:t>Extend the Risk Assessments to the Development Mitigation Techniques</a:t>
            </a:r>
          </a:p>
        </p:txBody>
      </p:sp>
      <p:sp>
        <p:nvSpPr>
          <p:cNvPr id="4" name="Slide Number Placeholder 3"/>
          <p:cNvSpPr>
            <a:spLocks noGrp="1"/>
          </p:cNvSpPr>
          <p:nvPr>
            <p:ph type="sldNum" sz="quarter" idx="12"/>
          </p:nvPr>
        </p:nvSpPr>
        <p:spPr/>
        <p:txBody>
          <a:bodyPr/>
          <a:lstStyle/>
          <a:p>
            <a:fld id="{638D2534-4F29-4D6A-99CA-34A9E7D541B9}" type="slidenum">
              <a:rPr lang="en-US" smtClean="0"/>
              <a:pPr/>
              <a:t>12</a:t>
            </a:fld>
            <a:endParaRPr lang="en-US" dirty="0"/>
          </a:p>
        </p:txBody>
      </p:sp>
    </p:spTree>
    <p:extLst>
      <p:ext uri="{BB962C8B-B14F-4D97-AF65-F5344CB8AC3E}">
        <p14:creationId xmlns:p14="http://schemas.microsoft.com/office/powerpoint/2010/main" val="41544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10600" cy="4754563"/>
          </a:xfrm>
        </p:spPr>
        <p:txBody>
          <a:bodyPr rtlCol="0">
            <a:noAutofit/>
          </a:bodyPr>
          <a:lstStyle/>
          <a:p>
            <a:r>
              <a:rPr lang="en-US" sz="2400" dirty="0">
                <a:solidFill>
                  <a:schemeClr val="tx1"/>
                </a:solidFill>
              </a:rPr>
              <a:t>In </a:t>
            </a:r>
            <a:r>
              <a:rPr lang="en-US" sz="2400" dirty="0" smtClean="0">
                <a:solidFill>
                  <a:schemeClr val="tx1"/>
                </a:solidFill>
              </a:rPr>
              <a:t>FY18 </a:t>
            </a:r>
            <a:r>
              <a:rPr lang="en-US" sz="2400" dirty="0">
                <a:solidFill>
                  <a:schemeClr val="tx1"/>
                </a:solidFill>
              </a:rPr>
              <a:t>the risk assessments will be used to develop methodologies for </a:t>
            </a:r>
            <a:r>
              <a:rPr lang="en-US" sz="2400" dirty="0" smtClean="0">
                <a:solidFill>
                  <a:schemeClr val="tx1"/>
                </a:solidFill>
              </a:rPr>
              <a:t>a deeper analysis </a:t>
            </a:r>
            <a:r>
              <a:rPr lang="en-US" sz="2400" dirty="0">
                <a:solidFill>
                  <a:schemeClr val="tx1"/>
                </a:solidFill>
              </a:rPr>
              <a:t>of the vulnerabilities and risks found in Phase I.  </a:t>
            </a:r>
            <a:endParaRPr lang="en-US" sz="2400" dirty="0" smtClean="0">
              <a:solidFill>
                <a:schemeClr val="tx1"/>
              </a:solidFill>
            </a:endParaRPr>
          </a:p>
          <a:p>
            <a:pPr marL="0" indent="0">
              <a:buNone/>
            </a:pPr>
            <a:endParaRPr lang="en-US" sz="400" dirty="0">
              <a:solidFill>
                <a:schemeClr val="tx1"/>
              </a:solidFill>
            </a:endParaRPr>
          </a:p>
          <a:p>
            <a:pPr lvl="1">
              <a:spcAft>
                <a:spcPts val="0"/>
              </a:spcAft>
            </a:pPr>
            <a:r>
              <a:rPr lang="en-US" sz="2000" dirty="0" smtClean="0">
                <a:solidFill>
                  <a:schemeClr val="tx1"/>
                </a:solidFill>
              </a:rPr>
              <a:t>Explore ASISP tools </a:t>
            </a:r>
            <a:r>
              <a:rPr lang="en-US" sz="2000" dirty="0">
                <a:solidFill>
                  <a:schemeClr val="tx1"/>
                </a:solidFill>
              </a:rPr>
              <a:t>and techniques </a:t>
            </a:r>
            <a:r>
              <a:rPr lang="en-US" sz="2000" dirty="0" smtClean="0">
                <a:solidFill>
                  <a:schemeClr val="tx1"/>
                </a:solidFill>
              </a:rPr>
              <a:t>to </a:t>
            </a:r>
            <a:r>
              <a:rPr lang="en-US" sz="2000" dirty="0">
                <a:solidFill>
                  <a:schemeClr val="tx1"/>
                </a:solidFill>
              </a:rPr>
              <a:t>generate mitigation options. </a:t>
            </a:r>
            <a:endParaRPr lang="en-US" sz="2000" dirty="0" smtClean="0">
              <a:solidFill>
                <a:schemeClr val="tx1"/>
              </a:solidFill>
            </a:endParaRPr>
          </a:p>
          <a:p>
            <a:pPr lvl="1">
              <a:spcAft>
                <a:spcPts val="0"/>
              </a:spcAft>
            </a:pPr>
            <a:r>
              <a:rPr lang="en-US" sz="2000" dirty="0" smtClean="0">
                <a:solidFill>
                  <a:schemeClr val="tx1"/>
                </a:solidFill>
              </a:rPr>
              <a:t>Analysis </a:t>
            </a:r>
            <a:r>
              <a:rPr lang="en-US" sz="2000" dirty="0">
                <a:solidFill>
                  <a:schemeClr val="tx1"/>
                </a:solidFill>
              </a:rPr>
              <a:t>techniques will include the impact of changing the vulnerability and/or changing the asset values.</a:t>
            </a:r>
          </a:p>
          <a:p>
            <a:pPr fontAlgn="auto">
              <a:spcAft>
                <a:spcPts val="0"/>
              </a:spcAft>
              <a:buFont typeface="Arial" panose="020B0604020202020204" pitchFamily="34" charset="0"/>
              <a:buChar char="•"/>
              <a:defRPr/>
            </a:pPr>
            <a:endParaRPr lang="en-US" sz="2400" dirty="0" smtClean="0"/>
          </a:p>
          <a:p>
            <a:pPr marL="0" indent="0" fontAlgn="auto">
              <a:spcAft>
                <a:spcPts val="0"/>
              </a:spcAft>
              <a:buFont typeface="Arial" panose="020B0604020202020204" pitchFamily="34" charset="0"/>
              <a:buNone/>
              <a:defRPr/>
            </a:pPr>
            <a:r>
              <a:rPr lang="en-US" sz="2400" b="1" dirty="0" smtClean="0"/>
              <a:t> </a:t>
            </a:r>
            <a:endParaRPr lang="en-US" sz="2400" dirty="0" smtClean="0"/>
          </a:p>
          <a:p>
            <a:pPr fontAlgn="auto">
              <a:spcAft>
                <a:spcPts val="0"/>
              </a:spcAft>
              <a:buFont typeface="Arial" panose="020B0604020202020204" pitchFamily="34" charset="0"/>
              <a:buChar char="•"/>
              <a:defRPr/>
            </a:pPr>
            <a:endParaRPr lang="en-US" sz="240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779" y="3971010"/>
            <a:ext cx="3442439" cy="236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46442" y="336662"/>
            <a:ext cx="8229600" cy="858753"/>
          </a:xfrm>
        </p:spPr>
        <p:txBody>
          <a:bodyPr>
            <a:noAutofit/>
          </a:bodyPr>
          <a:lstStyle/>
          <a:p>
            <a:r>
              <a:rPr lang="en-US" dirty="0" smtClean="0"/>
              <a:t>Research: Phase II</a:t>
            </a:r>
            <a:br>
              <a:rPr lang="en-US" dirty="0" smtClean="0"/>
            </a:br>
            <a:r>
              <a:rPr lang="en-US" sz="800" dirty="0"/>
              <a:t/>
            </a:r>
            <a:br>
              <a:rPr lang="en-US" sz="800" dirty="0"/>
            </a:br>
            <a:r>
              <a:rPr lang="en-US" sz="2400" dirty="0" smtClean="0"/>
              <a:t>Validate Risk and Mitigation Approach</a:t>
            </a:r>
          </a:p>
        </p:txBody>
      </p:sp>
      <p:sp>
        <p:nvSpPr>
          <p:cNvPr id="5" name="Slide Number Placeholder 4"/>
          <p:cNvSpPr>
            <a:spLocks noGrp="1"/>
          </p:cNvSpPr>
          <p:nvPr>
            <p:ph type="sldNum" sz="quarter" idx="12"/>
          </p:nvPr>
        </p:nvSpPr>
        <p:spPr/>
        <p:txBody>
          <a:bodyPr/>
          <a:lstStyle/>
          <a:p>
            <a:fld id="{638D2534-4F29-4D6A-99CA-34A9E7D541B9}" type="slidenum">
              <a:rPr lang="en-US" smtClean="0"/>
              <a:pPr/>
              <a:t>13</a:t>
            </a:fld>
            <a:endParaRPr lang="en-US" dirty="0"/>
          </a:p>
        </p:txBody>
      </p:sp>
    </p:spTree>
    <p:extLst>
      <p:ext uri="{BB962C8B-B14F-4D97-AF65-F5344CB8AC3E}">
        <p14:creationId xmlns:p14="http://schemas.microsoft.com/office/powerpoint/2010/main" val="122372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74663" y="3744913"/>
            <a:ext cx="4005262" cy="2311400"/>
          </a:xfrm>
          <a:prstGeom prst="rect">
            <a:avLst/>
          </a:prstGeom>
          <a:gradFill>
            <a:gsLst>
              <a:gs pos="0">
                <a:srgbClr val="FFEFD1"/>
              </a:gs>
              <a:gs pos="64999">
                <a:srgbClr val="F0EBD5"/>
              </a:gs>
              <a:gs pos="100000">
                <a:srgbClr val="D1C39F"/>
              </a:gs>
            </a:gsLst>
            <a:lin ang="16200000" scaled="0"/>
          </a:gradFill>
          <a:ln>
            <a:solidFill>
              <a:srgbClr val="CC993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 name="Rectangle 24"/>
          <p:cNvSpPr/>
          <p:nvPr/>
        </p:nvSpPr>
        <p:spPr>
          <a:xfrm flipH="1" flipV="1">
            <a:off x="427038" y="1198563"/>
            <a:ext cx="4052887" cy="2335212"/>
          </a:xfrm>
          <a:prstGeom prst="rect">
            <a:avLst/>
          </a:prstGeom>
          <a:gradFill>
            <a:gsLst>
              <a:gs pos="0">
                <a:srgbClr val="FFEFD1"/>
              </a:gs>
              <a:gs pos="64999">
                <a:srgbClr val="F0EBD5"/>
              </a:gs>
              <a:gs pos="100000">
                <a:srgbClr val="D1C39F"/>
              </a:gs>
            </a:gsLst>
            <a:lin ang="16200000" scaled="0"/>
          </a:gradFill>
          <a:ln>
            <a:solidFill>
              <a:srgbClr val="CC993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Rectangle 23"/>
          <p:cNvSpPr/>
          <p:nvPr/>
        </p:nvSpPr>
        <p:spPr>
          <a:xfrm flipV="1">
            <a:off x="4679950" y="1209675"/>
            <a:ext cx="4054475" cy="2362200"/>
          </a:xfrm>
          <a:prstGeom prst="rect">
            <a:avLst/>
          </a:prstGeom>
          <a:gradFill>
            <a:gsLst>
              <a:gs pos="0">
                <a:srgbClr val="FFEFD1"/>
              </a:gs>
              <a:gs pos="64999">
                <a:srgbClr val="F0EBD5"/>
              </a:gs>
              <a:gs pos="100000">
                <a:srgbClr val="D1C39F"/>
              </a:gs>
            </a:gsLst>
            <a:lin ang="16200000" scaled="0"/>
          </a:gradFill>
          <a:ln>
            <a:solidFill>
              <a:srgbClr val="CC993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SC-222 </a:t>
            </a:r>
          </a:p>
        </p:txBody>
      </p:sp>
      <p:sp>
        <p:nvSpPr>
          <p:cNvPr id="2" name="Oval 1"/>
          <p:cNvSpPr/>
          <p:nvPr/>
        </p:nvSpPr>
        <p:spPr bwMode="auto">
          <a:xfrm>
            <a:off x="5270197" y="1198563"/>
            <a:ext cx="1981346" cy="617537"/>
          </a:xfrm>
          <a:prstGeom prst="ellipse">
            <a:avLst/>
          </a:prstGeom>
          <a:gradFill flip="none" rotWithShape="1">
            <a:gsLst>
              <a:gs pos="0">
                <a:srgbClr val="03D4A8"/>
              </a:gs>
              <a:gs pos="25000">
                <a:srgbClr val="21D6E0"/>
              </a:gs>
              <a:gs pos="75000">
                <a:srgbClr val="0087E6"/>
              </a:gs>
              <a:gs pos="100000">
                <a:srgbClr val="005CBF"/>
              </a:gs>
            </a:gsLst>
            <a:lin ang="5400000" scaled="0"/>
            <a:tileRect r="-100000" b="-100000"/>
          </a:gra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 typeface="Wingdings" pitchFamily="2" charset="2"/>
              <a:buChar char="Ø"/>
              <a:tabLst/>
            </a:pPr>
            <a:endParaRPr kumimoji="0" lang="en-US" sz="2800" b="1" i="0" u="none" strike="noStrike" cap="none" normalizeH="0" baseline="0" dirty="0" smtClean="0">
              <a:ln>
                <a:noFill/>
              </a:ln>
              <a:solidFill>
                <a:schemeClr val="tx1"/>
              </a:solidFill>
              <a:effectLst/>
              <a:latin typeface="Arial" charset="0"/>
            </a:endParaRPr>
          </a:p>
        </p:txBody>
      </p:sp>
      <p:sp>
        <p:nvSpPr>
          <p:cNvPr id="23" name="Rectangle 22"/>
          <p:cNvSpPr/>
          <p:nvPr/>
        </p:nvSpPr>
        <p:spPr>
          <a:xfrm>
            <a:off x="4691063" y="3759200"/>
            <a:ext cx="4005262" cy="2311400"/>
          </a:xfrm>
          <a:prstGeom prst="rect">
            <a:avLst/>
          </a:prstGeom>
          <a:gradFill>
            <a:gsLst>
              <a:gs pos="0">
                <a:srgbClr val="FFEFD1"/>
              </a:gs>
              <a:gs pos="64999">
                <a:srgbClr val="F0EBD5"/>
              </a:gs>
              <a:gs pos="100000">
                <a:srgbClr val="D1C39F"/>
              </a:gs>
            </a:gsLst>
            <a:lin ang="16200000" scaled="0"/>
          </a:gradFill>
          <a:ln>
            <a:solidFill>
              <a:srgbClr val="CC993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 name="Oval 55"/>
          <p:cNvSpPr/>
          <p:nvPr/>
        </p:nvSpPr>
        <p:spPr bwMode="auto">
          <a:xfrm>
            <a:off x="7589838" y="3786188"/>
            <a:ext cx="1266700" cy="816767"/>
          </a:xfrm>
          <a:prstGeom prst="ellipse">
            <a:avLst/>
          </a:prstGeom>
          <a:gradFill flip="none" rotWithShape="1">
            <a:gsLst>
              <a:gs pos="0">
                <a:srgbClr val="03D4A8"/>
              </a:gs>
              <a:gs pos="25000">
                <a:srgbClr val="21D6E0"/>
              </a:gs>
              <a:gs pos="75000">
                <a:srgbClr val="0087E6"/>
              </a:gs>
              <a:gs pos="100000">
                <a:srgbClr val="005CBF"/>
              </a:gs>
            </a:gsLst>
            <a:lin ang="5400000" scaled="0"/>
            <a:tileRect r="-100000" b="-100000"/>
          </a:gra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 typeface="Wingdings" pitchFamily="2" charset="2"/>
              <a:buChar char="Ø"/>
              <a:tabLst/>
            </a:pPr>
            <a:endParaRPr kumimoji="0" lang="en-US" sz="2800" b="1" i="0" u="none" strike="noStrike" cap="none" normalizeH="0" baseline="0" dirty="0" smtClean="0">
              <a:ln>
                <a:noFill/>
              </a:ln>
              <a:solidFill>
                <a:schemeClr val="tx1"/>
              </a:solidFill>
              <a:effectLst/>
              <a:latin typeface="Arial" charset="0"/>
            </a:endParaRPr>
          </a:p>
        </p:txBody>
      </p:sp>
      <p:sp>
        <p:nvSpPr>
          <p:cNvPr id="16390" name="Title 1"/>
          <p:cNvSpPr>
            <a:spLocks noGrp="1"/>
          </p:cNvSpPr>
          <p:nvPr>
            <p:ph type="title"/>
          </p:nvPr>
        </p:nvSpPr>
        <p:spPr>
          <a:xfrm>
            <a:off x="457200" y="-52896"/>
            <a:ext cx="8229600" cy="1143000"/>
          </a:xfrm>
        </p:spPr>
        <p:txBody>
          <a:bodyPr/>
          <a:lstStyle/>
          <a:p>
            <a:r>
              <a:rPr lang="en-US" dirty="0" smtClean="0"/>
              <a:t>Critical ANG-E2  ASISP Partnerships</a:t>
            </a:r>
          </a:p>
        </p:txBody>
      </p:sp>
      <p:sp>
        <p:nvSpPr>
          <p:cNvPr id="16391" name="Slide Number Placeholder 4"/>
          <p:cNvSpPr>
            <a:spLocks noGrp="1"/>
          </p:cNvSpPr>
          <p:nvPr>
            <p:ph type="sldNum" sz="quarter" idx="12"/>
          </p:nvPr>
        </p:nvSpPr>
        <p:spPr>
          <a:xfrm>
            <a:off x="6553200" y="6334125"/>
            <a:ext cx="2133600" cy="222250"/>
          </a:xfrm>
          <a:noFill/>
        </p:spPr>
        <p:txBody>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fld id="{8109A272-46ED-442A-8A89-7BF600564E5B}" type="slidenum">
              <a:rPr lang="en-US" sz="1400" b="0" smtClean="0">
                <a:solidFill>
                  <a:schemeClr val="bg1"/>
                </a:solidFill>
                <a:latin typeface="Times New Roman" pitchFamily="18" charset="0"/>
              </a:rPr>
              <a:pPr eaLnBrk="1" hangingPunct="1"/>
              <a:t>14</a:t>
            </a:fld>
            <a:endParaRPr lang="en-US" sz="1400" b="0" dirty="0" smtClean="0">
              <a:solidFill>
                <a:schemeClr val="bg1"/>
              </a:solidFill>
              <a:latin typeface="Times New Roman" pitchFamily="18" charset="0"/>
            </a:endParaRPr>
          </a:p>
        </p:txBody>
      </p:sp>
      <p:grpSp>
        <p:nvGrpSpPr>
          <p:cNvPr id="16392" name="Group 17"/>
          <p:cNvGrpSpPr>
            <a:grpSpLocks/>
          </p:cNvGrpSpPr>
          <p:nvPr/>
        </p:nvGrpSpPr>
        <p:grpSpPr bwMode="auto">
          <a:xfrm>
            <a:off x="2001838" y="1209675"/>
            <a:ext cx="5130800" cy="4860925"/>
            <a:chOff x="2722880" y="1788160"/>
            <a:chExt cx="3667760" cy="3739048"/>
          </a:xfrm>
        </p:grpSpPr>
        <p:sp>
          <p:nvSpPr>
            <p:cNvPr id="13" name="Right Triangle 12"/>
            <p:cNvSpPr/>
            <p:nvPr/>
          </p:nvSpPr>
          <p:spPr>
            <a:xfrm flipH="1" flipV="1">
              <a:off x="2722880" y="3739499"/>
              <a:ext cx="1757846" cy="1787709"/>
            </a:xfrm>
            <a:prstGeom prst="rtTriangle">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ight Triangle 11"/>
            <p:cNvSpPr/>
            <p:nvPr/>
          </p:nvSpPr>
          <p:spPr>
            <a:xfrm flipH="1">
              <a:off x="2722880" y="1788160"/>
              <a:ext cx="1757846" cy="1788931"/>
            </a:xfrm>
            <a:prstGeom prst="rtTriangle">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ight Triangle 7"/>
            <p:cNvSpPr/>
            <p:nvPr/>
          </p:nvSpPr>
          <p:spPr>
            <a:xfrm>
              <a:off x="4632793" y="1788160"/>
              <a:ext cx="1757847" cy="1787709"/>
            </a:xfrm>
            <a:prstGeom prst="rtTriangle">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425" name="Rectangle 9"/>
            <p:cNvSpPr>
              <a:spLocks noChangeArrowheads="1"/>
            </p:cNvSpPr>
            <p:nvPr/>
          </p:nvSpPr>
          <p:spPr bwMode="auto">
            <a:xfrm>
              <a:off x="3191106" y="4163651"/>
              <a:ext cx="1376466" cy="28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International</a:t>
              </a:r>
            </a:p>
          </p:txBody>
        </p:sp>
        <p:sp>
          <p:nvSpPr>
            <p:cNvPr id="16426" name="Rectangle 10"/>
            <p:cNvSpPr>
              <a:spLocks noChangeArrowheads="1"/>
            </p:cNvSpPr>
            <p:nvPr/>
          </p:nvSpPr>
          <p:spPr bwMode="auto">
            <a:xfrm>
              <a:off x="3523940" y="2655768"/>
              <a:ext cx="956620" cy="5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Private</a:t>
              </a:r>
            </a:p>
            <a:p>
              <a:pPr>
                <a:buFont typeface="Wingdings" pitchFamily="2" charset="2"/>
                <a:buNone/>
              </a:pPr>
              <a:r>
                <a:rPr lang="en-US" sz="2000" dirty="0"/>
                <a:t>Sector &amp;</a:t>
              </a:r>
            </a:p>
          </p:txBody>
        </p:sp>
        <p:sp>
          <p:nvSpPr>
            <p:cNvPr id="14" name="Right Triangle 13"/>
            <p:cNvSpPr/>
            <p:nvPr/>
          </p:nvSpPr>
          <p:spPr>
            <a:xfrm flipV="1">
              <a:off x="4632793" y="3738278"/>
              <a:ext cx="1757847" cy="1788930"/>
            </a:xfrm>
            <a:prstGeom prst="rtTriangle">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428" name="Rectangle 16"/>
            <p:cNvSpPr>
              <a:spLocks noChangeArrowheads="1"/>
            </p:cNvSpPr>
            <p:nvPr/>
          </p:nvSpPr>
          <p:spPr bwMode="auto">
            <a:xfrm>
              <a:off x="4567572" y="4135884"/>
              <a:ext cx="1743230" cy="4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Government Agencies</a:t>
              </a:r>
            </a:p>
          </p:txBody>
        </p:sp>
        <p:sp>
          <p:nvSpPr>
            <p:cNvPr id="16429" name="Rectangle 8"/>
            <p:cNvSpPr>
              <a:spLocks noChangeArrowheads="1"/>
            </p:cNvSpPr>
            <p:nvPr/>
          </p:nvSpPr>
          <p:spPr bwMode="auto">
            <a:xfrm>
              <a:off x="4251551" y="2828917"/>
              <a:ext cx="1615440" cy="71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dirty="0"/>
                <a:t>FAA  &amp; Aviation                    Community</a:t>
              </a:r>
            </a:p>
          </p:txBody>
        </p:sp>
      </p:grpSp>
      <p:pic>
        <p:nvPicPr>
          <p:cNvPr id="163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5514975"/>
            <a:ext cx="30924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4" descr="https://encrypted-tbn2.gstatic.com/images?q=tbn:ANd9GcRr1c7dDMJrBnyySBzl4ZgwVBU1rLAj2JjH6EJUUjEX34aeVPUE8Yd9sDQ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1312863"/>
            <a:ext cx="14287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6" descr="https://encrypted-tbn0.gstatic.com/images?q=tbn:ANd9GcR8dPyKSwM7EoHAx19k7O6RXfPgn-45BHVJJcJEarxYst4ypRJR9TTfP0hhQ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5275" y="3062288"/>
            <a:ext cx="7508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7100" y="1381125"/>
            <a:ext cx="105092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397" name="Group 27"/>
          <p:cNvGrpSpPr>
            <a:grpSpLocks/>
          </p:cNvGrpSpPr>
          <p:nvPr/>
        </p:nvGrpSpPr>
        <p:grpSpPr bwMode="auto">
          <a:xfrm>
            <a:off x="5519738" y="1346200"/>
            <a:ext cx="863600" cy="369888"/>
            <a:chOff x="7130246" y="1725414"/>
            <a:chExt cx="863609" cy="369332"/>
          </a:xfrm>
        </p:grpSpPr>
        <p:pic>
          <p:nvPicPr>
            <p:cNvPr id="16420"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30246" y="1758315"/>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404886" y="1725414"/>
              <a:ext cx="588969" cy="369332"/>
            </a:xfrm>
            <a:prstGeom prst="rect">
              <a:avLst/>
            </a:prstGeom>
            <a:noFill/>
          </p:spPr>
          <p:txBody>
            <a:bodyPr wrap="none">
              <a:spAutoFit/>
            </a:bodyPr>
            <a:lstStyle/>
            <a:p>
              <a:pPr>
                <a:defRPr/>
              </a:pPr>
              <a:r>
                <a:rPr lang="en-US" dirty="0">
                  <a:solidFill>
                    <a:schemeClr val="tx2">
                      <a:lumMod val="60000"/>
                      <a:lumOff val="40000"/>
                    </a:schemeClr>
                  </a:solidFill>
                  <a:latin typeface="Constantia" panose="02030602050306030303" pitchFamily="18" charset="0"/>
                </a:rPr>
                <a:t>AVS</a:t>
              </a:r>
            </a:p>
          </p:txBody>
        </p:sp>
      </p:grpSp>
      <p:grpSp>
        <p:nvGrpSpPr>
          <p:cNvPr id="16398" name="Group 36"/>
          <p:cNvGrpSpPr>
            <a:grpSpLocks/>
          </p:cNvGrpSpPr>
          <p:nvPr/>
        </p:nvGrpSpPr>
        <p:grpSpPr bwMode="auto">
          <a:xfrm>
            <a:off x="5902325" y="1816100"/>
            <a:ext cx="925513" cy="369888"/>
            <a:chOff x="7130246" y="1725414"/>
            <a:chExt cx="925164" cy="369332"/>
          </a:xfrm>
        </p:grpSpPr>
        <p:pic>
          <p:nvPicPr>
            <p:cNvPr id="16418"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30246" y="1758315"/>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7404780" y="1725414"/>
              <a:ext cx="650630" cy="369332"/>
            </a:xfrm>
            <a:prstGeom prst="rect">
              <a:avLst/>
            </a:prstGeom>
            <a:noFill/>
          </p:spPr>
          <p:txBody>
            <a:bodyPr wrap="none">
              <a:spAutoFit/>
            </a:bodyPr>
            <a:lstStyle/>
            <a:p>
              <a:pPr>
                <a:defRPr/>
              </a:pPr>
              <a:r>
                <a:rPr lang="en-US" dirty="0">
                  <a:solidFill>
                    <a:schemeClr val="tx2">
                      <a:lumMod val="60000"/>
                      <a:lumOff val="40000"/>
                    </a:schemeClr>
                  </a:solidFill>
                  <a:latin typeface="Constantia" panose="02030602050306030303" pitchFamily="18" charset="0"/>
                </a:rPr>
                <a:t>ASH</a:t>
              </a:r>
            </a:p>
          </p:txBody>
        </p:sp>
      </p:grpSp>
      <p:grpSp>
        <p:nvGrpSpPr>
          <p:cNvPr id="16399" name="Group 39"/>
          <p:cNvGrpSpPr>
            <a:grpSpLocks/>
          </p:cNvGrpSpPr>
          <p:nvPr/>
        </p:nvGrpSpPr>
        <p:grpSpPr bwMode="auto">
          <a:xfrm>
            <a:off x="6353177" y="2181226"/>
            <a:ext cx="1522095" cy="480131"/>
            <a:chOff x="7130246" y="1725414"/>
            <a:chExt cx="1521495" cy="479409"/>
          </a:xfrm>
        </p:grpSpPr>
        <p:pic>
          <p:nvPicPr>
            <p:cNvPr id="1641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30246" y="1758315"/>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7404776" y="1725414"/>
              <a:ext cx="1246965" cy="479409"/>
            </a:xfrm>
            <a:prstGeom prst="rect">
              <a:avLst/>
            </a:prstGeom>
            <a:noFill/>
          </p:spPr>
          <p:txBody>
            <a:bodyPr wrap="none">
              <a:spAutoFit/>
            </a:bodyPr>
            <a:lstStyle/>
            <a:p>
              <a:pPr>
                <a:defRPr/>
              </a:pPr>
              <a:r>
                <a:rPr lang="en-US" dirty="0" smtClean="0">
                  <a:solidFill>
                    <a:schemeClr val="tx2">
                      <a:lumMod val="60000"/>
                      <a:lumOff val="40000"/>
                    </a:schemeClr>
                  </a:solidFill>
                  <a:latin typeface="Constantia" panose="02030602050306030303" pitchFamily="18" charset="0"/>
                </a:rPr>
                <a:t>ANG</a:t>
              </a:r>
              <a:endParaRPr lang="en-US" dirty="0">
                <a:solidFill>
                  <a:schemeClr val="tx2">
                    <a:lumMod val="60000"/>
                    <a:lumOff val="40000"/>
                  </a:schemeClr>
                </a:solidFill>
                <a:latin typeface="Constantia" panose="02030602050306030303" pitchFamily="18" charset="0"/>
              </a:endParaRPr>
            </a:p>
          </p:txBody>
        </p:sp>
      </p:grpSp>
      <p:grpSp>
        <p:nvGrpSpPr>
          <p:cNvPr id="16400" name="Group 42"/>
          <p:cNvGrpSpPr>
            <a:grpSpLocks/>
          </p:cNvGrpSpPr>
          <p:nvPr/>
        </p:nvGrpSpPr>
        <p:grpSpPr bwMode="auto">
          <a:xfrm>
            <a:off x="6675438" y="2584450"/>
            <a:ext cx="914400" cy="369888"/>
            <a:chOff x="7260157" y="1621479"/>
            <a:chExt cx="914658" cy="369332"/>
          </a:xfrm>
        </p:grpSpPr>
        <p:pic>
          <p:nvPicPr>
            <p:cNvPr id="16414"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0157" y="1654380"/>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7517405" y="1621479"/>
              <a:ext cx="657410" cy="369332"/>
            </a:xfrm>
            <a:prstGeom prst="rect">
              <a:avLst/>
            </a:prstGeom>
            <a:noFill/>
          </p:spPr>
          <p:txBody>
            <a:bodyPr wrap="none">
              <a:spAutoFit/>
            </a:bodyPr>
            <a:lstStyle/>
            <a:p>
              <a:pPr>
                <a:defRPr/>
              </a:pPr>
              <a:r>
                <a:rPr lang="en-US" dirty="0">
                  <a:solidFill>
                    <a:schemeClr val="tx2">
                      <a:lumMod val="60000"/>
                      <a:lumOff val="40000"/>
                    </a:schemeClr>
                  </a:solidFill>
                  <a:latin typeface="Constantia" panose="02030602050306030303" pitchFamily="18" charset="0"/>
                </a:rPr>
                <a:t>ATO</a:t>
              </a:r>
            </a:p>
          </p:txBody>
        </p:sp>
      </p:grpSp>
      <p:pic>
        <p:nvPicPr>
          <p:cNvPr id="16401"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88288" y="3867150"/>
            <a:ext cx="67151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2"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88288" y="4692650"/>
            <a:ext cx="63976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03" name="TextBox 28"/>
          <p:cNvSpPr txBox="1">
            <a:spLocks noChangeArrowheads="1"/>
          </p:cNvSpPr>
          <p:nvPr/>
        </p:nvSpPr>
        <p:spPr bwMode="auto">
          <a:xfrm>
            <a:off x="7950200" y="4464050"/>
            <a:ext cx="5095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1200" dirty="0"/>
              <a:t>DHS</a:t>
            </a:r>
          </a:p>
        </p:txBody>
      </p:sp>
      <p:sp>
        <p:nvSpPr>
          <p:cNvPr id="16404" name="TextBox 48"/>
          <p:cNvSpPr txBox="1">
            <a:spLocks noChangeArrowheads="1"/>
          </p:cNvSpPr>
          <p:nvPr/>
        </p:nvSpPr>
        <p:spPr bwMode="auto">
          <a:xfrm>
            <a:off x="7966075" y="5326063"/>
            <a:ext cx="5254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1200" dirty="0"/>
              <a:t>DOD</a:t>
            </a:r>
          </a:p>
        </p:txBody>
      </p:sp>
      <p:sp>
        <p:nvSpPr>
          <p:cNvPr id="16405" name="Rectangle 31"/>
          <p:cNvSpPr>
            <a:spLocks noChangeArrowheads="1"/>
          </p:cNvSpPr>
          <p:nvPr/>
        </p:nvSpPr>
        <p:spPr bwMode="auto">
          <a:xfrm>
            <a:off x="2606675" y="2962275"/>
            <a:ext cx="1395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en-US" sz="2000" dirty="0"/>
              <a:t>Academia</a:t>
            </a:r>
          </a:p>
        </p:txBody>
      </p:sp>
      <p:pic>
        <p:nvPicPr>
          <p:cNvPr id="16406" name="Picture 16" descr="2010-05-14-USCYBERCOM Logo.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70675" y="5149850"/>
            <a:ext cx="6667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52"/>
          <p:cNvSpPr txBox="1">
            <a:spLocks noChangeArrowheads="1"/>
          </p:cNvSpPr>
          <p:nvPr/>
        </p:nvSpPr>
        <p:spPr bwMode="auto">
          <a:xfrm>
            <a:off x="6553200" y="5805488"/>
            <a:ext cx="935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1200" dirty="0"/>
              <a:t>Cybercom</a:t>
            </a:r>
          </a:p>
        </p:txBody>
      </p:sp>
      <p:pic>
        <p:nvPicPr>
          <p:cNvPr id="16408" name="Picture 18" descr="http://www.rtca.org/images/layout/header_logo.pn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12000" y="2998788"/>
            <a:ext cx="7016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05275" y="3786188"/>
            <a:ext cx="76835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10"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40400" y="5126038"/>
            <a:ext cx="792163"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11" name="TextBox 56"/>
          <p:cNvSpPr txBox="1">
            <a:spLocks noChangeArrowheads="1"/>
          </p:cNvSpPr>
          <p:nvPr/>
        </p:nvSpPr>
        <p:spPr bwMode="auto">
          <a:xfrm>
            <a:off x="5867400" y="5803900"/>
            <a:ext cx="619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1200" dirty="0"/>
              <a:t>NASA</a:t>
            </a:r>
          </a:p>
        </p:txBody>
      </p:sp>
      <p:sp>
        <p:nvSpPr>
          <p:cNvPr id="16412" name="Rectangle 57"/>
          <p:cNvSpPr>
            <a:spLocks noChangeArrowheads="1"/>
          </p:cNvSpPr>
          <p:nvPr/>
        </p:nvSpPr>
        <p:spPr bwMode="auto">
          <a:xfrm>
            <a:off x="7845425" y="3286125"/>
            <a:ext cx="84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t>SC-222 </a:t>
            </a:r>
          </a:p>
        </p:txBody>
      </p:sp>
      <p:sp>
        <p:nvSpPr>
          <p:cNvPr id="16413" name="Rectangle 58"/>
          <p:cNvSpPr>
            <a:spLocks noChangeArrowheads="1"/>
          </p:cNvSpPr>
          <p:nvPr/>
        </p:nvSpPr>
        <p:spPr bwMode="auto">
          <a:xfrm>
            <a:off x="7854950" y="2998788"/>
            <a:ext cx="84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t>SC-216 </a:t>
            </a:r>
          </a:p>
        </p:txBody>
      </p:sp>
      <p:pic>
        <p:nvPicPr>
          <p:cNvPr id="16430" name="Picture 4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8275" y="2684338"/>
            <a:ext cx="594563" cy="46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31" name="Picture 4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81200" y="1295400"/>
            <a:ext cx="696208" cy="388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32" name="Picture 4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4663" y="1981200"/>
            <a:ext cx="920999" cy="35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33" name="Picture 4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03946" y="1728036"/>
            <a:ext cx="1133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34" name="Picture 5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 y="1676400"/>
            <a:ext cx="1177925" cy="22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35" name="Picture 5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43368" y="1676400"/>
            <a:ext cx="823632" cy="30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36" name="Picture 5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3087" y="3857080"/>
            <a:ext cx="822575" cy="67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encrypted-tbn0.gstatic.com/images?q=tbn:ANd9GcQt3OT7nMfG9Iiyy-FwLuLr5z0d-rMMWH-Hrt-5eKh5XdMrvnvvKFSvdCU9">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59537" y="4482613"/>
            <a:ext cx="13049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553449" y="5569135"/>
            <a:ext cx="1303089" cy="36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169988" y="2635126"/>
            <a:ext cx="782637" cy="32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74663" y="3203498"/>
            <a:ext cx="995461" cy="29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688431" y="1259925"/>
            <a:ext cx="1085850" cy="25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36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033" y="3006761"/>
            <a:ext cx="2971800" cy="223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41064" y="385933"/>
            <a:ext cx="8234978" cy="1499109"/>
          </a:xfrm>
        </p:spPr>
        <p:txBody>
          <a:bodyPr>
            <a:noAutofit/>
          </a:bodyPr>
          <a:lstStyle/>
          <a:p>
            <a:r>
              <a:rPr lang="en-US" dirty="0" smtClean="0"/>
              <a:t>Research: Phase III</a:t>
            </a:r>
            <a:br>
              <a:rPr lang="en-US" dirty="0" smtClean="0"/>
            </a:br>
            <a:r>
              <a:rPr lang="en-US" sz="800" dirty="0"/>
              <a:t/>
            </a:r>
            <a:br>
              <a:rPr lang="en-US" sz="800" dirty="0"/>
            </a:br>
            <a:r>
              <a:rPr lang="en-US" sz="2400" dirty="0" smtClean="0"/>
              <a:t>Identify Recommended ASISP Strategies for Aircraft Certification, Maintenance and Continued </a:t>
            </a:r>
            <a:br>
              <a:rPr lang="en-US" sz="2400" dirty="0" smtClean="0"/>
            </a:br>
            <a:r>
              <a:rPr lang="en-US" sz="2400" dirty="0" smtClean="0"/>
              <a:t>Operational Safety</a:t>
            </a:r>
          </a:p>
        </p:txBody>
      </p:sp>
      <p:sp>
        <p:nvSpPr>
          <p:cNvPr id="7" name="Content Placeholder 2"/>
          <p:cNvSpPr txBox="1">
            <a:spLocks/>
          </p:cNvSpPr>
          <p:nvPr/>
        </p:nvSpPr>
        <p:spPr>
          <a:xfrm>
            <a:off x="408795" y="1634262"/>
            <a:ext cx="5740101" cy="6328323"/>
          </a:xfrm>
          <a:prstGeom prst="rect">
            <a:avLst/>
          </a:prstGeom>
        </p:spPr>
        <p:txBody>
          <a:bodyPr vert="horz" lIns="91440" tIns="45720" rIns="91440" bIns="45720" rtlCol="0">
            <a:noAutofit/>
          </a:bodyPr>
          <a:lstStyle>
            <a:lvl1pPr marL="401638" indent="-401638" algn="l" defTabSz="914400" rtl="0" eaLnBrk="1" latinLnBrk="0" hangingPunct="1">
              <a:spcBef>
                <a:spcPts val="600"/>
              </a:spcBef>
              <a:spcAft>
                <a:spcPts val="0"/>
              </a:spcAft>
              <a:buClr>
                <a:srgbClr val="9BBB59"/>
              </a:buClr>
              <a:buSzPct val="90000"/>
              <a:buFont typeface="Wingdings" pitchFamily="2" charset="2"/>
              <a:buChar char=""/>
              <a:defRPr sz="2800" b="0" kern="1200">
                <a:solidFill>
                  <a:schemeClr val="tx1">
                    <a:lumMod val="50000"/>
                    <a:lumOff val="50000"/>
                  </a:schemeClr>
                </a:solidFill>
                <a:latin typeface="Arial" pitchFamily="34" charset="0"/>
                <a:ea typeface="+mn-ea"/>
                <a:cs typeface="Arial" pitchFamily="34" charset="0"/>
              </a:defRPr>
            </a:lvl1pPr>
            <a:lvl2pPr marL="801688" indent="-457200" algn="l" defTabSz="914400" rtl="0" eaLnBrk="1" latinLnBrk="0" hangingPunct="1">
              <a:spcBef>
                <a:spcPts val="600"/>
              </a:spcBef>
              <a:spcAft>
                <a:spcPts val="1200"/>
              </a:spcAft>
              <a:buClr>
                <a:srgbClr val="C0D597"/>
              </a:buClr>
              <a:buSzPct val="80000"/>
              <a:buFont typeface="Webdings" pitchFamily="18" charset="2"/>
              <a:buChar char=""/>
              <a:defRPr sz="2400" kern="1200">
                <a:solidFill>
                  <a:schemeClr val="tx1">
                    <a:lumMod val="50000"/>
                    <a:lumOff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1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solidFill>
                <a:schemeClr val="tx1"/>
              </a:solidFill>
            </a:endParaRPr>
          </a:p>
          <a:p>
            <a:pPr marL="0" indent="0" algn="ctr">
              <a:buNone/>
            </a:pPr>
            <a:r>
              <a:rPr lang="en-US" sz="2000" b="1" dirty="0">
                <a:solidFill>
                  <a:schemeClr val="tx1"/>
                </a:solidFill>
              </a:rPr>
              <a:t>FY19 – FY20</a:t>
            </a:r>
          </a:p>
          <a:p>
            <a:r>
              <a:rPr lang="en-US" sz="2000" dirty="0" smtClean="0">
                <a:solidFill>
                  <a:schemeClr val="tx1"/>
                </a:solidFill>
              </a:rPr>
              <a:t>Explore </a:t>
            </a:r>
            <a:r>
              <a:rPr lang="en-US" sz="2000" dirty="0">
                <a:solidFill>
                  <a:schemeClr val="tx1"/>
                </a:solidFill>
              </a:rPr>
              <a:t>an AVS ASISP safety risk management process and integrate all of the components developed in Phase I &amp; II with all available resources. </a:t>
            </a:r>
            <a:endParaRPr lang="en-US" sz="2000" dirty="0" smtClean="0">
              <a:solidFill>
                <a:schemeClr val="tx1"/>
              </a:solidFill>
            </a:endParaRPr>
          </a:p>
          <a:p>
            <a:endParaRPr lang="en-US" sz="400" dirty="0" smtClean="0">
              <a:solidFill>
                <a:schemeClr val="tx1"/>
              </a:solidFill>
            </a:endParaRPr>
          </a:p>
          <a:p>
            <a:r>
              <a:rPr lang="en-US" sz="2000" dirty="0" smtClean="0">
                <a:solidFill>
                  <a:schemeClr val="tx1"/>
                </a:solidFill>
              </a:rPr>
              <a:t>Propose </a:t>
            </a:r>
            <a:r>
              <a:rPr lang="en-US" sz="2000" dirty="0">
                <a:solidFill>
                  <a:schemeClr val="tx1"/>
                </a:solidFill>
              </a:rPr>
              <a:t>effective formal strategies which will leverage the efforts from other government agencies and industry </a:t>
            </a:r>
            <a:r>
              <a:rPr lang="en-US" sz="2000" dirty="0" smtClean="0">
                <a:solidFill>
                  <a:schemeClr val="tx1"/>
                </a:solidFill>
              </a:rPr>
              <a:t>stakeholder.</a:t>
            </a:r>
          </a:p>
          <a:p>
            <a:endParaRPr lang="en-US" sz="400" dirty="0" smtClean="0">
              <a:solidFill>
                <a:schemeClr val="tx1"/>
              </a:solidFill>
            </a:endParaRPr>
          </a:p>
          <a:p>
            <a:r>
              <a:rPr lang="en-US" sz="2000" dirty="0" smtClean="0">
                <a:solidFill>
                  <a:schemeClr val="tx1"/>
                </a:solidFill>
              </a:rPr>
              <a:t>Goal</a:t>
            </a:r>
            <a:r>
              <a:rPr lang="en-US" sz="2000" dirty="0">
                <a:solidFill>
                  <a:schemeClr val="tx1"/>
                </a:solidFill>
              </a:rPr>
              <a:t>:  Reduce the associated ASISP risks for aircraft certification, maintenance and continued operational safety. </a:t>
            </a:r>
          </a:p>
          <a:p>
            <a:pPr marL="0" indent="0">
              <a:buFont typeface="Arial" panose="020B0604020202020204" pitchFamily="34" charset="0"/>
              <a:buNone/>
              <a:defRPr/>
            </a:pPr>
            <a:r>
              <a:rPr lang="en-US" sz="2400" b="1" dirty="0" smtClean="0">
                <a:solidFill>
                  <a:schemeClr val="tx1"/>
                </a:solidFill>
              </a:rPr>
              <a:t> </a:t>
            </a:r>
            <a:endParaRPr lang="en-US" sz="2400" dirty="0" smtClean="0">
              <a:solidFill>
                <a:schemeClr val="tx1"/>
              </a:solidFill>
            </a:endParaRPr>
          </a:p>
          <a:p>
            <a:pPr>
              <a:buFont typeface="Arial" panose="020B0604020202020204" pitchFamily="34" charset="0"/>
              <a:buChar char="•"/>
              <a:defRPr/>
            </a:pPr>
            <a:endParaRPr lang="en-US" sz="2400" dirty="0" smtClean="0"/>
          </a:p>
        </p:txBody>
      </p:sp>
      <p:sp>
        <p:nvSpPr>
          <p:cNvPr id="4" name="Slide Number Placeholder 3"/>
          <p:cNvSpPr>
            <a:spLocks noGrp="1"/>
          </p:cNvSpPr>
          <p:nvPr>
            <p:ph type="sldNum" sz="quarter" idx="12"/>
          </p:nvPr>
        </p:nvSpPr>
        <p:spPr/>
        <p:txBody>
          <a:bodyPr/>
          <a:lstStyle/>
          <a:p>
            <a:fld id="{638D2534-4F29-4D6A-99CA-34A9E7D541B9}" type="slidenum">
              <a:rPr lang="en-US" smtClean="0"/>
              <a:pPr/>
              <a:t>15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1064" y="385933"/>
            <a:ext cx="8234978" cy="1499109"/>
          </a:xfrm>
        </p:spPr>
        <p:txBody>
          <a:bodyPr>
            <a:noAutofit/>
          </a:bodyPr>
          <a:lstStyle/>
          <a:p>
            <a:r>
              <a:rPr lang="en-US" dirty="0" smtClean="0"/>
              <a:t>Research: Phase III</a:t>
            </a:r>
            <a:br>
              <a:rPr lang="en-US" dirty="0" smtClean="0"/>
            </a:br>
            <a:r>
              <a:rPr lang="en-US" sz="800" dirty="0"/>
              <a:t/>
            </a:r>
            <a:br>
              <a:rPr lang="en-US" sz="800" dirty="0"/>
            </a:br>
            <a:r>
              <a:rPr lang="en-US" sz="2400" dirty="0" smtClean="0"/>
              <a:t>Identify Recommended ASISP Strategies for Aircraft Certification, Maintenance and Continued </a:t>
            </a:r>
            <a:br>
              <a:rPr lang="en-US" sz="2400" dirty="0" smtClean="0"/>
            </a:br>
            <a:r>
              <a:rPr lang="en-US" sz="2400" dirty="0" smtClean="0"/>
              <a:t>Operational Safety</a:t>
            </a:r>
          </a:p>
        </p:txBody>
      </p:sp>
      <p:sp>
        <p:nvSpPr>
          <p:cNvPr id="4" name="Content Placeholder 3"/>
          <p:cNvSpPr>
            <a:spLocks noGrp="1"/>
          </p:cNvSpPr>
          <p:nvPr>
            <p:ph idx="1"/>
          </p:nvPr>
        </p:nvSpPr>
        <p:spPr>
          <a:xfrm>
            <a:off x="412380" y="2164086"/>
            <a:ext cx="8503020" cy="4525963"/>
          </a:xfrm>
        </p:spPr>
        <p:txBody>
          <a:bodyPr>
            <a:noAutofit/>
          </a:bodyPr>
          <a:lstStyle/>
          <a:p>
            <a:pPr marL="0" indent="0" algn="ctr">
              <a:buNone/>
            </a:pPr>
            <a:r>
              <a:rPr lang="en-US" sz="2400" b="1" dirty="0" smtClean="0">
                <a:solidFill>
                  <a:schemeClr val="tx1"/>
                </a:solidFill>
              </a:rPr>
              <a:t>FY19 – FY20</a:t>
            </a:r>
          </a:p>
          <a:p>
            <a:pPr marL="0" indent="0" algn="ctr">
              <a:buNone/>
            </a:pPr>
            <a:endParaRPr lang="en-US" sz="400" b="1" dirty="0" smtClean="0">
              <a:solidFill>
                <a:schemeClr val="tx1"/>
              </a:solidFill>
            </a:endParaRPr>
          </a:p>
          <a:p>
            <a:pPr>
              <a:spcBef>
                <a:spcPts val="0"/>
              </a:spcBef>
            </a:pPr>
            <a:r>
              <a:rPr lang="en-US" sz="2400" dirty="0" smtClean="0">
                <a:solidFill>
                  <a:schemeClr val="tx1"/>
                </a:solidFill>
              </a:rPr>
              <a:t>Components </a:t>
            </a:r>
            <a:r>
              <a:rPr lang="en-US" sz="2400" dirty="0">
                <a:solidFill>
                  <a:schemeClr val="tx1"/>
                </a:solidFill>
              </a:rPr>
              <a:t>of the entire ASISP </a:t>
            </a:r>
            <a:r>
              <a:rPr lang="en-US" sz="2400" dirty="0" smtClean="0">
                <a:solidFill>
                  <a:schemeClr val="tx1"/>
                </a:solidFill>
              </a:rPr>
              <a:t>safety risk management </a:t>
            </a:r>
            <a:r>
              <a:rPr lang="en-US" sz="2400" dirty="0">
                <a:solidFill>
                  <a:schemeClr val="tx1"/>
                </a:solidFill>
              </a:rPr>
              <a:t>process will be integrated and applied to test </a:t>
            </a:r>
            <a:r>
              <a:rPr lang="en-US" sz="2400" dirty="0" smtClean="0">
                <a:solidFill>
                  <a:schemeClr val="tx1"/>
                </a:solidFill>
              </a:rPr>
              <a:t>cases.</a:t>
            </a:r>
          </a:p>
          <a:p>
            <a:pPr>
              <a:spcBef>
                <a:spcPts val="0"/>
              </a:spcBef>
            </a:pPr>
            <a:endParaRPr lang="en-US" sz="400" dirty="0" smtClean="0">
              <a:solidFill>
                <a:schemeClr val="tx1"/>
              </a:solidFill>
            </a:endParaRPr>
          </a:p>
          <a:p>
            <a:pPr>
              <a:spcBef>
                <a:spcPts val="0"/>
              </a:spcBef>
            </a:pPr>
            <a:endParaRPr lang="en-US" sz="400" dirty="0" smtClean="0">
              <a:solidFill>
                <a:schemeClr val="tx1"/>
              </a:solidFill>
            </a:endParaRPr>
          </a:p>
          <a:p>
            <a:pPr lvl="1">
              <a:spcBef>
                <a:spcPts val="0"/>
              </a:spcBef>
            </a:pPr>
            <a:r>
              <a:rPr lang="en-US" sz="1800" dirty="0" smtClean="0">
                <a:solidFill>
                  <a:schemeClr val="tx1"/>
                </a:solidFill>
              </a:rPr>
              <a:t>Strategies </a:t>
            </a:r>
            <a:r>
              <a:rPr lang="en-US" sz="1800" dirty="0">
                <a:solidFill>
                  <a:schemeClr val="tx1"/>
                </a:solidFill>
              </a:rPr>
              <a:t>will be proposed on how to integrate industry and government processes (FAA, DHS, TSA, FBI, etc.) and forums (A-ISAC, OEM ASISP labs, etc.) to reduce the risk from ASISP events. </a:t>
            </a:r>
            <a:endParaRPr lang="en-US" sz="1800" dirty="0" smtClean="0">
              <a:solidFill>
                <a:schemeClr val="tx1"/>
              </a:solidFill>
            </a:endParaRPr>
          </a:p>
          <a:p>
            <a:pPr lvl="1">
              <a:spcBef>
                <a:spcPts val="0"/>
              </a:spcBef>
            </a:pPr>
            <a:r>
              <a:rPr lang="en-US" sz="1800" dirty="0" smtClean="0">
                <a:solidFill>
                  <a:schemeClr val="tx1"/>
                </a:solidFill>
              </a:rPr>
              <a:t>Specific </a:t>
            </a:r>
            <a:r>
              <a:rPr lang="en-US" sz="1800" dirty="0">
                <a:solidFill>
                  <a:schemeClr val="tx1"/>
                </a:solidFill>
              </a:rPr>
              <a:t>mitigation techniques and tools will be explored or developed to meet the time demands of ASISP </a:t>
            </a:r>
            <a:r>
              <a:rPr lang="en-US" sz="1800" dirty="0" smtClean="0">
                <a:solidFill>
                  <a:schemeClr val="tx1"/>
                </a:solidFill>
              </a:rPr>
              <a:t>risks</a:t>
            </a:r>
            <a:r>
              <a:rPr lang="en-US" sz="1800" dirty="0">
                <a:solidFill>
                  <a:schemeClr val="tx1"/>
                </a:solidFill>
              </a:rPr>
              <a:t>.  Integrating ASISP resources from the </a:t>
            </a:r>
            <a:r>
              <a:rPr lang="en-US" sz="1800" dirty="0" smtClean="0">
                <a:solidFill>
                  <a:schemeClr val="tx1"/>
                </a:solidFill>
              </a:rPr>
              <a:t>aviation </a:t>
            </a:r>
            <a:r>
              <a:rPr lang="en-US" sz="1800" dirty="0">
                <a:solidFill>
                  <a:schemeClr val="tx1"/>
                </a:solidFill>
              </a:rPr>
              <a:t>stakeholders will be a critical element to developing the best of practice policies and procedures through policy and regulations. </a:t>
            </a:r>
          </a:p>
          <a:p>
            <a:endParaRPr lang="en-US" sz="1800" dirty="0"/>
          </a:p>
        </p:txBody>
      </p:sp>
      <p:sp>
        <p:nvSpPr>
          <p:cNvPr id="7" name="Slide Number Placeholder 6"/>
          <p:cNvSpPr>
            <a:spLocks noGrp="1"/>
          </p:cNvSpPr>
          <p:nvPr>
            <p:ph type="sldNum" sz="quarter" idx="12"/>
          </p:nvPr>
        </p:nvSpPr>
        <p:spPr/>
        <p:txBody>
          <a:bodyPr/>
          <a:lstStyle/>
          <a:p>
            <a:fld id="{638D2534-4F29-4D6A-99CA-34A9E7D541B9}" type="slidenum">
              <a:rPr lang="en-US" smtClean="0"/>
              <a:pPr/>
              <a:t>16</a:t>
            </a:fld>
            <a:endParaRPr lang="en-US" dirty="0"/>
          </a:p>
        </p:txBody>
      </p:sp>
    </p:spTree>
    <p:extLst>
      <p:ext uri="{BB962C8B-B14F-4D97-AF65-F5344CB8AC3E}">
        <p14:creationId xmlns:p14="http://schemas.microsoft.com/office/powerpoint/2010/main" val="38887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304"/>
            <a:ext cx="8229600" cy="1521333"/>
          </a:xfrm>
        </p:spPr>
        <p:txBody>
          <a:bodyPr/>
          <a:lstStyle/>
          <a:p>
            <a:r>
              <a:rPr lang="en-US" dirty="0" smtClean="0"/>
              <a:t>Research Products</a:t>
            </a:r>
            <a:endParaRPr lang="en-US" dirty="0"/>
          </a:p>
        </p:txBody>
      </p:sp>
      <p:sp>
        <p:nvSpPr>
          <p:cNvPr id="3" name="Content Placeholder 2"/>
          <p:cNvSpPr>
            <a:spLocks noGrp="1"/>
          </p:cNvSpPr>
          <p:nvPr>
            <p:ph idx="1"/>
          </p:nvPr>
        </p:nvSpPr>
        <p:spPr>
          <a:xfrm>
            <a:off x="403410" y="1191396"/>
            <a:ext cx="8359590" cy="4525963"/>
          </a:xfrm>
        </p:spPr>
        <p:txBody>
          <a:bodyPr>
            <a:normAutofit/>
          </a:bodyPr>
          <a:lstStyle/>
          <a:p>
            <a:r>
              <a:rPr lang="en-US" dirty="0">
                <a:solidFill>
                  <a:schemeClr val="tx1"/>
                </a:solidFill>
              </a:rPr>
              <a:t>Report describing the development of ASISP </a:t>
            </a:r>
            <a:r>
              <a:rPr lang="en-US" dirty="0" smtClean="0">
                <a:solidFill>
                  <a:schemeClr val="tx1"/>
                </a:solidFill>
              </a:rPr>
              <a:t>vulnerability and risk </a:t>
            </a:r>
            <a:r>
              <a:rPr lang="en-US" dirty="0">
                <a:solidFill>
                  <a:schemeClr val="tx1"/>
                </a:solidFill>
              </a:rPr>
              <a:t>assessment methodologies on a specific interface(s</a:t>
            </a:r>
            <a:r>
              <a:rPr lang="en-US" dirty="0" smtClean="0">
                <a:solidFill>
                  <a:schemeClr val="tx1"/>
                </a:solidFill>
              </a:rPr>
              <a:t>).</a:t>
            </a:r>
          </a:p>
          <a:p>
            <a:endParaRPr lang="en-US" sz="400" dirty="0" smtClean="0">
              <a:solidFill>
                <a:schemeClr val="tx1"/>
              </a:solidFill>
            </a:endParaRPr>
          </a:p>
          <a:p>
            <a:r>
              <a:rPr lang="en-US" dirty="0" smtClean="0">
                <a:solidFill>
                  <a:schemeClr val="tx1"/>
                </a:solidFill>
              </a:rPr>
              <a:t>Report </a:t>
            </a:r>
            <a:r>
              <a:rPr lang="en-US" dirty="0">
                <a:solidFill>
                  <a:schemeClr val="tx1"/>
                </a:solidFill>
              </a:rPr>
              <a:t>describing the application ASISP </a:t>
            </a:r>
            <a:r>
              <a:rPr lang="en-US" dirty="0" smtClean="0">
                <a:solidFill>
                  <a:schemeClr val="tx1"/>
                </a:solidFill>
              </a:rPr>
              <a:t>risk </a:t>
            </a:r>
            <a:r>
              <a:rPr lang="en-US" dirty="0">
                <a:solidFill>
                  <a:schemeClr val="tx1"/>
                </a:solidFill>
              </a:rPr>
              <a:t>assessment(s) to develop mitigation </a:t>
            </a:r>
            <a:r>
              <a:rPr lang="en-US" dirty="0" smtClean="0">
                <a:solidFill>
                  <a:schemeClr val="tx1"/>
                </a:solidFill>
              </a:rPr>
              <a:t>options.</a:t>
            </a:r>
          </a:p>
          <a:p>
            <a:endParaRPr lang="en-US" sz="400" dirty="0" smtClean="0">
              <a:solidFill>
                <a:schemeClr val="tx1"/>
              </a:solidFill>
            </a:endParaRPr>
          </a:p>
          <a:p>
            <a:r>
              <a:rPr lang="en-US" dirty="0">
                <a:solidFill>
                  <a:schemeClr val="tx1"/>
                </a:solidFill>
              </a:rPr>
              <a:t>Report describing the FAA capability to conduct a threat </a:t>
            </a:r>
            <a:r>
              <a:rPr lang="en-US" dirty="0" smtClean="0">
                <a:solidFill>
                  <a:schemeClr val="tx1"/>
                </a:solidFill>
              </a:rPr>
              <a:t>analysis, determine </a:t>
            </a:r>
            <a:r>
              <a:rPr lang="en-US" dirty="0">
                <a:solidFill>
                  <a:schemeClr val="tx1"/>
                </a:solidFill>
              </a:rPr>
              <a:t>the risk factors and utilize those elements in ASISP </a:t>
            </a:r>
            <a:r>
              <a:rPr lang="en-US" dirty="0" smtClean="0">
                <a:solidFill>
                  <a:schemeClr val="tx1"/>
                </a:solidFill>
              </a:rPr>
              <a:t>safety </a:t>
            </a:r>
            <a:r>
              <a:rPr lang="en-US" dirty="0">
                <a:solidFill>
                  <a:schemeClr val="tx1"/>
                </a:solidFill>
              </a:rPr>
              <a:t>r</a:t>
            </a:r>
            <a:r>
              <a:rPr lang="en-US" dirty="0" smtClean="0">
                <a:solidFill>
                  <a:schemeClr val="tx1"/>
                </a:solidFill>
              </a:rPr>
              <a:t>isk management process.</a:t>
            </a:r>
          </a:p>
          <a:p>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17</a:t>
            </a:fld>
            <a:endParaRPr lang="en-US" dirty="0"/>
          </a:p>
        </p:txBody>
      </p:sp>
    </p:spTree>
    <p:extLst>
      <p:ext uri="{BB962C8B-B14F-4D97-AF65-F5344CB8AC3E}">
        <p14:creationId xmlns:p14="http://schemas.microsoft.com/office/powerpoint/2010/main" val="238025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296"/>
            <a:ext cx="8229600" cy="1143000"/>
          </a:xfrm>
        </p:spPr>
        <p:txBody>
          <a:bodyPr/>
          <a:lstStyle/>
          <a:p>
            <a:r>
              <a:rPr lang="en-US" dirty="0"/>
              <a:t>Aviation Rulemaking Advisory Committee (ARAC) for ASISP</a:t>
            </a:r>
          </a:p>
        </p:txBody>
      </p:sp>
      <p:sp>
        <p:nvSpPr>
          <p:cNvPr id="3" name="Content Placeholder 2"/>
          <p:cNvSpPr>
            <a:spLocks noGrp="1"/>
          </p:cNvSpPr>
          <p:nvPr>
            <p:ph idx="1"/>
          </p:nvPr>
        </p:nvSpPr>
        <p:spPr>
          <a:xfrm>
            <a:off x="403410" y="1589442"/>
            <a:ext cx="8229600" cy="4525963"/>
          </a:xfrm>
        </p:spPr>
        <p:txBody>
          <a:bodyPr>
            <a:noAutofit/>
          </a:bodyPr>
          <a:lstStyle/>
          <a:p>
            <a:pPr>
              <a:spcBef>
                <a:spcPts val="0"/>
              </a:spcBef>
            </a:pPr>
            <a:r>
              <a:rPr lang="en-US" sz="2400" dirty="0" smtClean="0">
                <a:solidFill>
                  <a:schemeClr val="tx1"/>
                </a:solidFill>
              </a:rPr>
              <a:t>Provide </a:t>
            </a:r>
            <a:r>
              <a:rPr lang="en-US" sz="2400" dirty="0">
                <a:solidFill>
                  <a:schemeClr val="tx1"/>
                </a:solidFill>
              </a:rPr>
              <a:t>recommendations regarding ASISP rulemaking, policy, and guidance on best practices for airplanes and rotorcraft, including both certification and continued airworthiness</a:t>
            </a:r>
            <a:r>
              <a:rPr lang="en-US" sz="2400" dirty="0" smtClean="0">
                <a:solidFill>
                  <a:schemeClr val="tx1"/>
                </a:solidFill>
              </a:rPr>
              <a:t>.</a:t>
            </a:r>
          </a:p>
          <a:p>
            <a:pPr marL="0" indent="0">
              <a:spcBef>
                <a:spcPts val="0"/>
              </a:spcBef>
              <a:buNone/>
            </a:pPr>
            <a:r>
              <a:rPr lang="en-US" sz="800" dirty="0" smtClean="0">
                <a:solidFill>
                  <a:schemeClr val="tx1"/>
                </a:solidFill>
              </a:rPr>
              <a:t>      </a:t>
            </a:r>
          </a:p>
          <a:p>
            <a:pPr>
              <a:spcBef>
                <a:spcPts val="0"/>
              </a:spcBef>
            </a:pPr>
            <a:r>
              <a:rPr lang="en-US" sz="2400" dirty="0" smtClean="0">
                <a:solidFill>
                  <a:schemeClr val="tx1"/>
                </a:solidFill>
              </a:rPr>
              <a:t>The </a:t>
            </a:r>
            <a:r>
              <a:rPr lang="en-US" sz="2400" dirty="0">
                <a:solidFill>
                  <a:schemeClr val="tx1"/>
                </a:solidFill>
              </a:rPr>
              <a:t>issue is that without updates to regulations, policy, and guidance to address ASISP, aircraft vulnerabilities may not be identified and mitigated, thus increasing exposure times to security threats</a:t>
            </a:r>
            <a:r>
              <a:rPr lang="en-US" sz="2400" dirty="0" smtClean="0">
                <a:solidFill>
                  <a:schemeClr val="tx1"/>
                </a:solidFill>
              </a:rPr>
              <a:t>.</a:t>
            </a:r>
          </a:p>
          <a:p>
            <a:pPr marL="0" indent="0">
              <a:spcBef>
                <a:spcPts val="0"/>
              </a:spcBef>
              <a:buNone/>
            </a:pPr>
            <a:r>
              <a:rPr lang="en-US" sz="400" dirty="0">
                <a:solidFill>
                  <a:schemeClr val="tx1"/>
                </a:solidFill>
              </a:rPr>
              <a:t>  </a:t>
            </a:r>
            <a:endParaRPr lang="en-US" sz="400" dirty="0" smtClean="0">
              <a:solidFill>
                <a:schemeClr val="tx1"/>
              </a:solidFill>
            </a:endParaRPr>
          </a:p>
          <a:p>
            <a:pPr marL="0" indent="0">
              <a:spcBef>
                <a:spcPts val="0"/>
              </a:spcBef>
              <a:buNone/>
            </a:pPr>
            <a:endParaRPr lang="en-US" sz="400" dirty="0" smtClean="0">
              <a:solidFill>
                <a:schemeClr val="tx1"/>
              </a:solidFill>
            </a:endParaRPr>
          </a:p>
          <a:p>
            <a:pPr lvl="1">
              <a:spcBef>
                <a:spcPts val="0"/>
              </a:spcBef>
              <a:spcAft>
                <a:spcPts val="0"/>
              </a:spcAft>
            </a:pPr>
            <a:r>
              <a:rPr lang="en-US" sz="2000" dirty="0" smtClean="0">
                <a:solidFill>
                  <a:schemeClr val="tx1"/>
                </a:solidFill>
              </a:rPr>
              <a:t>Federal register in Feb. 2015</a:t>
            </a:r>
          </a:p>
          <a:p>
            <a:pPr lvl="1">
              <a:spcBef>
                <a:spcPts val="0"/>
              </a:spcBef>
              <a:spcAft>
                <a:spcPts val="0"/>
              </a:spcAft>
            </a:pPr>
            <a:r>
              <a:rPr lang="en-US" sz="2000" dirty="0" smtClean="0">
                <a:solidFill>
                  <a:schemeClr val="tx1"/>
                </a:solidFill>
              </a:rPr>
              <a:t>First meeting held in June 2015</a:t>
            </a:r>
          </a:p>
          <a:p>
            <a:pPr lvl="1">
              <a:spcBef>
                <a:spcPts val="0"/>
              </a:spcBef>
              <a:spcAft>
                <a:spcPts val="0"/>
              </a:spcAft>
            </a:pPr>
            <a:r>
              <a:rPr lang="en-US" sz="2000" b="1" u="sng" dirty="0" smtClean="0">
                <a:solidFill>
                  <a:schemeClr val="tx1"/>
                </a:solidFill>
              </a:rPr>
              <a:t>Final report with recommendations in August 2016</a:t>
            </a:r>
            <a:endParaRPr lang="en-US" sz="2000" b="1" u="sng" dirty="0">
              <a:solidFill>
                <a:schemeClr val="tx1"/>
              </a:solidFill>
            </a:endParaRPr>
          </a:p>
        </p:txBody>
      </p:sp>
      <p:sp>
        <p:nvSpPr>
          <p:cNvPr id="4" name="Slide Number Placeholder 3"/>
          <p:cNvSpPr>
            <a:spLocks noGrp="1"/>
          </p:cNvSpPr>
          <p:nvPr>
            <p:ph type="sldNum" sz="quarter" idx="12"/>
          </p:nvPr>
        </p:nvSpPr>
        <p:spPr/>
        <p:txBody>
          <a:bodyPr/>
          <a:lstStyle/>
          <a:p>
            <a:fld id="{638D2534-4F29-4D6A-99CA-34A9E7D541B9}" type="slidenum">
              <a:rPr lang="en-US" smtClean="0"/>
              <a:pPr/>
              <a:t>18</a:t>
            </a:fld>
            <a:endParaRPr lang="en-US" dirty="0"/>
          </a:p>
        </p:txBody>
      </p:sp>
      <p:sp>
        <p:nvSpPr>
          <p:cNvPr id="5" name="TextBox 4"/>
          <p:cNvSpPr txBox="1"/>
          <p:nvPr/>
        </p:nvSpPr>
        <p:spPr>
          <a:xfrm>
            <a:off x="3199506" y="6064644"/>
            <a:ext cx="2909323" cy="369332"/>
          </a:xfrm>
          <a:prstGeom prst="rect">
            <a:avLst/>
          </a:prstGeom>
          <a:noFill/>
        </p:spPr>
        <p:txBody>
          <a:bodyPr wrap="none" rtlCol="0">
            <a:spAutoFit/>
          </a:bodyPr>
          <a:lstStyle/>
          <a:p>
            <a:r>
              <a:rPr lang="en-US" dirty="0" smtClean="0"/>
              <a:t>May Impact Research Efforts</a:t>
            </a:r>
            <a:endParaRPr lang="en-US" dirty="0"/>
          </a:p>
        </p:txBody>
      </p:sp>
    </p:spTree>
    <p:extLst>
      <p:ext uri="{BB962C8B-B14F-4D97-AF65-F5344CB8AC3E}">
        <p14:creationId xmlns:p14="http://schemas.microsoft.com/office/powerpoint/2010/main" val="185085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38"/>
            <a:ext cx="8229600" cy="1143000"/>
          </a:xfrm>
        </p:spPr>
        <p:txBody>
          <a:bodyPr/>
          <a:lstStyle/>
          <a:p>
            <a:r>
              <a:rPr lang="en-US" dirty="0" smtClean="0"/>
              <a:t>ASISP Working Group Seven Tasks</a:t>
            </a:r>
            <a:endParaRPr lang="en-US" dirty="0"/>
          </a:p>
        </p:txBody>
      </p:sp>
      <p:sp>
        <p:nvSpPr>
          <p:cNvPr id="3" name="Content Placeholder 2"/>
          <p:cNvSpPr>
            <a:spLocks noGrp="1"/>
          </p:cNvSpPr>
          <p:nvPr>
            <p:ph idx="1"/>
          </p:nvPr>
        </p:nvSpPr>
        <p:spPr>
          <a:xfrm>
            <a:off x="822972" y="1245186"/>
            <a:ext cx="7940028" cy="4525963"/>
          </a:xfrm>
        </p:spPr>
        <p:txBody>
          <a:bodyPr>
            <a:noAutofit/>
          </a:bodyPr>
          <a:lstStyle/>
          <a:p>
            <a:pPr marL="0" indent="0">
              <a:spcBef>
                <a:spcPts val="0"/>
              </a:spcBef>
              <a:buNone/>
            </a:pPr>
            <a:r>
              <a:rPr lang="en-US" sz="2400" dirty="0">
                <a:solidFill>
                  <a:schemeClr val="tx1"/>
                </a:solidFill>
              </a:rPr>
              <a:t>The ASISP Working Group is tasked to</a:t>
            </a:r>
            <a:r>
              <a:rPr lang="en-US" sz="2400" dirty="0" smtClean="0">
                <a:solidFill>
                  <a:schemeClr val="tx1"/>
                </a:solidFill>
              </a:rPr>
              <a:t>:</a:t>
            </a:r>
          </a:p>
          <a:p>
            <a:pPr>
              <a:spcBef>
                <a:spcPts val="0"/>
              </a:spcBef>
            </a:pPr>
            <a:endParaRPr lang="en-US" sz="800" dirty="0" smtClean="0">
              <a:solidFill>
                <a:schemeClr val="tx1"/>
              </a:solidFill>
            </a:endParaRPr>
          </a:p>
          <a:p>
            <a:pPr>
              <a:spcBef>
                <a:spcPts val="0"/>
              </a:spcBef>
            </a:pPr>
            <a:endParaRPr lang="en-US" sz="400" dirty="0">
              <a:solidFill>
                <a:schemeClr val="tx1"/>
              </a:solidFill>
            </a:endParaRPr>
          </a:p>
          <a:p>
            <a:pPr marL="687388" lvl="1" indent="-342900">
              <a:spcBef>
                <a:spcPts val="0"/>
              </a:spcBef>
              <a:buClrTx/>
              <a:buFont typeface="+mj-lt"/>
              <a:buAutoNum type="arabicPeriod"/>
            </a:pPr>
            <a:r>
              <a:rPr lang="en-US" sz="2000" dirty="0" smtClean="0">
                <a:solidFill>
                  <a:schemeClr val="tx1"/>
                </a:solidFill>
              </a:rPr>
              <a:t>Provide </a:t>
            </a:r>
            <a:r>
              <a:rPr lang="en-US" sz="2000" dirty="0">
                <a:solidFill>
                  <a:schemeClr val="tx1"/>
                </a:solidFill>
              </a:rPr>
              <a:t>recommendations on whether ASISP-related rulemaking, policy, and/or guidance on best practices are needed and, if rulemaking is recommended, specify where in the current regulatory framework such rulemaking would be </a:t>
            </a:r>
            <a:r>
              <a:rPr lang="en-US" sz="2000" dirty="0" smtClean="0">
                <a:solidFill>
                  <a:schemeClr val="tx1"/>
                </a:solidFill>
              </a:rPr>
              <a:t>placed.</a:t>
            </a:r>
          </a:p>
          <a:p>
            <a:pPr marL="687388" lvl="1" indent="-342900">
              <a:spcBef>
                <a:spcPts val="0"/>
              </a:spcBef>
              <a:buClrTx/>
              <a:buFont typeface="+mj-lt"/>
              <a:buAutoNum type="arabicPeriod"/>
            </a:pPr>
            <a:r>
              <a:rPr lang="en-US" sz="2000" dirty="0" smtClean="0">
                <a:solidFill>
                  <a:schemeClr val="tx1"/>
                </a:solidFill>
              </a:rPr>
              <a:t>Provide </a:t>
            </a:r>
            <a:r>
              <a:rPr lang="en-US" sz="2000" dirty="0">
                <a:solidFill>
                  <a:schemeClr val="tx1"/>
                </a:solidFill>
              </a:rPr>
              <a:t>the rationale as to why or why not ASISP-related rulemaking, policy, and/or guidance on best practices are required for the different categories of airplanes and </a:t>
            </a:r>
            <a:r>
              <a:rPr lang="en-US" sz="2000" dirty="0" smtClean="0">
                <a:solidFill>
                  <a:schemeClr val="tx1"/>
                </a:solidFill>
              </a:rPr>
              <a:t>rotorcraft.</a:t>
            </a:r>
          </a:p>
          <a:p>
            <a:pPr marL="687388" lvl="1" indent="-342900">
              <a:spcBef>
                <a:spcPts val="0"/>
              </a:spcBef>
              <a:buClrTx/>
              <a:buFont typeface="+mj-lt"/>
              <a:buAutoNum type="arabicPeriod"/>
            </a:pPr>
            <a:r>
              <a:rPr lang="en-US" sz="2000" dirty="0" smtClean="0">
                <a:solidFill>
                  <a:schemeClr val="tx1"/>
                </a:solidFill>
              </a:rPr>
              <a:t>If it is recommended that ASISP-related policy and/or guidance on best practices are needed, specify (</a:t>
            </a:r>
            <a:r>
              <a:rPr lang="en-US" sz="2000" dirty="0" err="1" smtClean="0">
                <a:solidFill>
                  <a:schemeClr val="tx1"/>
                </a:solidFill>
              </a:rPr>
              <a:t>i</a:t>
            </a:r>
            <a:r>
              <a:rPr lang="en-US" sz="2000" dirty="0" smtClean="0">
                <a:solidFill>
                  <a:schemeClr val="tx1"/>
                </a:solidFill>
              </a:rPr>
              <a:t>) which categories of airplanes and rotorcraft such policy and/or guidance should address, and (ii) which airworthiness standards such policy and/or guidance should reference.</a:t>
            </a:r>
          </a:p>
          <a:p>
            <a:pPr>
              <a:spcBef>
                <a:spcPts val="0"/>
              </a:spcBef>
            </a:pP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638D2534-4F29-4D6A-99CA-34A9E7D541B9}" type="slidenum">
              <a:rPr lang="en-US" smtClean="0"/>
              <a:pPr/>
              <a:t>19</a:t>
            </a:fld>
            <a:endParaRPr lang="en-US" dirty="0"/>
          </a:p>
        </p:txBody>
      </p:sp>
    </p:spTree>
    <p:extLst>
      <p:ext uri="{BB962C8B-B14F-4D97-AF65-F5344CB8AC3E}">
        <p14:creationId xmlns:p14="http://schemas.microsoft.com/office/powerpoint/2010/main" val="74028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52896"/>
            <a:ext cx="8229600" cy="1143000"/>
          </a:xfrm>
        </p:spPr>
        <p:txBody>
          <a:bodyPr/>
          <a:lstStyle/>
          <a:p>
            <a:r>
              <a:rPr lang="en-US" dirty="0" smtClean="0"/>
              <a:t>ASISP Problem Statement</a:t>
            </a:r>
          </a:p>
        </p:txBody>
      </p:sp>
      <p:sp>
        <p:nvSpPr>
          <p:cNvPr id="3075" name="Content Placeholder 2"/>
          <p:cNvSpPr>
            <a:spLocks noGrp="1"/>
          </p:cNvSpPr>
          <p:nvPr>
            <p:ph idx="1"/>
          </p:nvPr>
        </p:nvSpPr>
        <p:spPr>
          <a:xfrm>
            <a:off x="424926" y="1073058"/>
            <a:ext cx="8229600" cy="4525963"/>
          </a:xfrm>
        </p:spPr>
        <p:txBody>
          <a:bodyPr>
            <a:noAutofit/>
          </a:bodyPr>
          <a:lstStyle/>
          <a:p>
            <a:pPr>
              <a:spcBef>
                <a:spcPts val="0"/>
              </a:spcBef>
            </a:pPr>
            <a:r>
              <a:rPr lang="en-US" sz="2200" b="1" u="sng" dirty="0" smtClean="0">
                <a:solidFill>
                  <a:schemeClr val="tx1"/>
                </a:solidFill>
              </a:rPr>
              <a:t>Migration to Network-centric Architectures</a:t>
            </a:r>
          </a:p>
          <a:p>
            <a:pPr>
              <a:spcBef>
                <a:spcPts val="0"/>
              </a:spcBef>
            </a:pPr>
            <a:endParaRPr lang="en-US" sz="400" b="1" u="sng" dirty="0" smtClean="0">
              <a:solidFill>
                <a:schemeClr val="tx1"/>
              </a:solidFill>
            </a:endParaRPr>
          </a:p>
          <a:p>
            <a:pPr marL="0" indent="0">
              <a:spcBef>
                <a:spcPts val="0"/>
              </a:spcBef>
              <a:buNone/>
            </a:pPr>
            <a:endParaRPr lang="en-US" sz="400" b="1" u="sng" dirty="0" smtClean="0">
              <a:solidFill>
                <a:schemeClr val="tx1"/>
              </a:solidFill>
            </a:endParaRPr>
          </a:p>
          <a:p>
            <a:pPr lvl="1">
              <a:spcBef>
                <a:spcPts val="0"/>
              </a:spcBef>
              <a:spcAft>
                <a:spcPts val="0"/>
              </a:spcAft>
            </a:pPr>
            <a:r>
              <a:rPr lang="en-US" sz="1900" dirty="0" smtClean="0">
                <a:solidFill>
                  <a:schemeClr val="tx1"/>
                </a:solidFill>
              </a:rPr>
              <a:t>Aircraft manufacturers and modifiers are installing systems with network-centric architectures that allow increased wired and wireless connectivity to aircraft systems within an aircraft and to networks external to the aircraft. </a:t>
            </a:r>
          </a:p>
          <a:p>
            <a:pPr lvl="1">
              <a:spcBef>
                <a:spcPts val="0"/>
              </a:spcBef>
              <a:spcAft>
                <a:spcPts val="0"/>
              </a:spcAft>
            </a:pPr>
            <a:endParaRPr lang="en-US" sz="800" dirty="0" smtClean="0">
              <a:solidFill>
                <a:schemeClr val="tx1"/>
              </a:solidFill>
            </a:endParaRPr>
          </a:p>
          <a:p>
            <a:pPr>
              <a:spcBef>
                <a:spcPts val="0"/>
              </a:spcBef>
            </a:pPr>
            <a:r>
              <a:rPr lang="en-US" sz="2000" b="1" u="sng" dirty="0" smtClean="0">
                <a:solidFill>
                  <a:schemeClr val="tx1"/>
                </a:solidFill>
              </a:rPr>
              <a:t>Potential ASISP Vulnerabilities</a:t>
            </a:r>
          </a:p>
          <a:p>
            <a:pPr>
              <a:spcBef>
                <a:spcPts val="0"/>
              </a:spcBef>
            </a:pPr>
            <a:endParaRPr lang="en-US" sz="400" b="1" u="sng" dirty="0" smtClean="0">
              <a:solidFill>
                <a:schemeClr val="tx1"/>
              </a:solidFill>
            </a:endParaRPr>
          </a:p>
          <a:p>
            <a:pPr>
              <a:spcBef>
                <a:spcPts val="0"/>
              </a:spcBef>
            </a:pPr>
            <a:endParaRPr lang="en-US" sz="400" b="1" u="sng" dirty="0" smtClean="0">
              <a:solidFill>
                <a:schemeClr val="tx1"/>
              </a:solidFill>
            </a:endParaRPr>
          </a:p>
          <a:p>
            <a:pPr lvl="1">
              <a:spcBef>
                <a:spcPts val="0"/>
              </a:spcBef>
              <a:spcAft>
                <a:spcPts val="0"/>
              </a:spcAft>
            </a:pPr>
            <a:r>
              <a:rPr lang="en-US" sz="1800" dirty="0" smtClean="0">
                <a:solidFill>
                  <a:schemeClr val="tx1"/>
                </a:solidFill>
              </a:rPr>
              <a:t>These network-centric architectures may have aircraft systems information security protection (ASISP) vulnerabilities that could negatively impact aircraft airworthiness if exploited.  </a:t>
            </a:r>
            <a:endParaRPr lang="en-US" sz="1800" dirty="0">
              <a:solidFill>
                <a:schemeClr val="tx1"/>
              </a:solidFill>
            </a:endParaRPr>
          </a:p>
          <a:p>
            <a:pPr marL="344488" lvl="1" indent="0">
              <a:spcBef>
                <a:spcPts val="0"/>
              </a:spcBef>
              <a:spcAft>
                <a:spcPts val="0"/>
              </a:spcAft>
              <a:buNone/>
            </a:pPr>
            <a:endParaRPr lang="en-US" sz="800" dirty="0" smtClean="0">
              <a:solidFill>
                <a:schemeClr val="tx1"/>
              </a:solidFill>
            </a:endParaRPr>
          </a:p>
          <a:p>
            <a:pPr>
              <a:spcBef>
                <a:spcPts val="0"/>
              </a:spcBef>
            </a:pPr>
            <a:r>
              <a:rPr lang="en-US" sz="2000" b="1" u="sng" dirty="0" smtClean="0">
                <a:solidFill>
                  <a:schemeClr val="tx1"/>
                </a:solidFill>
              </a:rPr>
              <a:t>Potential Impact to Airworthiness</a:t>
            </a:r>
          </a:p>
          <a:p>
            <a:pPr>
              <a:spcBef>
                <a:spcPts val="0"/>
              </a:spcBef>
            </a:pPr>
            <a:endParaRPr lang="en-US" sz="400" b="1" u="sng" dirty="0" smtClean="0">
              <a:solidFill>
                <a:schemeClr val="tx1"/>
              </a:solidFill>
            </a:endParaRPr>
          </a:p>
          <a:p>
            <a:pPr>
              <a:spcBef>
                <a:spcPts val="0"/>
              </a:spcBef>
            </a:pPr>
            <a:endParaRPr lang="en-US" sz="400" b="1" u="sng" dirty="0" smtClean="0">
              <a:solidFill>
                <a:schemeClr val="tx1"/>
              </a:solidFill>
            </a:endParaRPr>
          </a:p>
          <a:p>
            <a:pPr lvl="1">
              <a:spcBef>
                <a:spcPts val="0"/>
              </a:spcBef>
              <a:spcAft>
                <a:spcPts val="0"/>
              </a:spcAft>
            </a:pPr>
            <a:r>
              <a:rPr lang="en-US" sz="1800" dirty="0" smtClean="0">
                <a:solidFill>
                  <a:schemeClr val="tx1"/>
                </a:solidFill>
              </a:rPr>
              <a:t>Unauthorized access to aircraft systems and networks could result in the malicious use of networks, and loss or corruption of data (e.g., software applications, databases, and configuration files) brought about by software worms, viruses, or other malicious entities. </a:t>
            </a:r>
          </a:p>
        </p:txBody>
      </p:sp>
      <p:sp>
        <p:nvSpPr>
          <p:cNvPr id="2" name="Slide Number Placeholder 1"/>
          <p:cNvSpPr>
            <a:spLocks noGrp="1"/>
          </p:cNvSpPr>
          <p:nvPr>
            <p:ph type="sldNum" sz="quarter" idx="12"/>
          </p:nvPr>
        </p:nvSpPr>
        <p:spPr/>
        <p:txBody>
          <a:bodyPr/>
          <a:lstStyle/>
          <a:p>
            <a:fld id="{638D2534-4F29-4D6A-99CA-34A9E7D541B9}" type="slidenum">
              <a:rPr lang="en-US" smtClean="0"/>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295400"/>
            <a:ext cx="7238999" cy="6024057"/>
          </a:xfrm>
        </p:spPr>
        <p:txBody>
          <a:bodyPr>
            <a:noAutofit/>
          </a:bodyPr>
          <a:lstStyle/>
          <a:p>
            <a:pPr marL="457200" indent="-457200">
              <a:spcBef>
                <a:spcPts val="0"/>
              </a:spcBef>
              <a:buNone/>
              <a:tabLst>
                <a:tab pos="742950" algn="l"/>
              </a:tabLst>
            </a:pPr>
            <a:r>
              <a:rPr lang="en-US" sz="2000" dirty="0" smtClean="0">
                <a:solidFill>
                  <a:schemeClr val="tx1"/>
                </a:solidFill>
              </a:rPr>
              <a:t> 4.   If it is recommended that ASISP-related policy and/or guidance on best practices is needed, recommend whether security-related industry standards from Aeronautical Radio Incorporated (ARINC), Federal Information Processing Standards (FIPS), International Standards Organization (ISO), National Institute of Standards and Technology (NIST), Radio Technical Commission for Aeronautics (RTCA), Society of Automotive Engineers (SAE) Aerospace Recommended Practices (ARP) 4754a and/or SAE ARP 4761 would be appropriate for use in such ASISP-related policy and/or guidance.</a:t>
            </a:r>
          </a:p>
          <a:p>
            <a:pPr marL="457200" indent="-457200">
              <a:spcBef>
                <a:spcPts val="0"/>
              </a:spcBef>
              <a:buFont typeface="+mj-lt"/>
              <a:buAutoNum type="arabicPeriod"/>
              <a:tabLst>
                <a:tab pos="742950" algn="l"/>
              </a:tabLst>
            </a:pPr>
            <a:endParaRPr lang="en-US" sz="400" dirty="0" smtClean="0">
              <a:solidFill>
                <a:schemeClr val="tx1"/>
              </a:solidFill>
            </a:endParaRPr>
          </a:p>
          <a:p>
            <a:pPr marL="457200" indent="-457200">
              <a:spcBef>
                <a:spcPts val="0"/>
              </a:spcBef>
              <a:buFont typeface="+mj-lt"/>
              <a:buAutoNum type="arabicPeriod"/>
              <a:tabLst>
                <a:tab pos="742950" algn="l"/>
              </a:tabLst>
            </a:pPr>
            <a:endParaRPr lang="en-US" sz="400" dirty="0" smtClean="0">
              <a:solidFill>
                <a:schemeClr val="tx1"/>
              </a:solidFill>
            </a:endParaRPr>
          </a:p>
          <a:p>
            <a:pPr marL="0" indent="0">
              <a:spcBef>
                <a:spcPts val="0"/>
              </a:spcBef>
              <a:buNone/>
              <a:tabLst>
                <a:tab pos="742950" algn="l"/>
              </a:tabLst>
            </a:pPr>
            <a:r>
              <a:rPr lang="en-US" sz="2000" dirty="0">
                <a:solidFill>
                  <a:schemeClr val="tx1"/>
                </a:solidFill>
              </a:rPr>
              <a:t> </a:t>
            </a:r>
            <a:r>
              <a:rPr lang="en-US" sz="2000" dirty="0" smtClean="0">
                <a:solidFill>
                  <a:schemeClr val="tx1"/>
                </a:solidFill>
              </a:rPr>
              <a:t>5.  Consider European Aviation Safety Agency (EASA)   </a:t>
            </a:r>
          </a:p>
          <a:p>
            <a:pPr marL="0" indent="0">
              <a:spcBef>
                <a:spcPts val="0"/>
              </a:spcBef>
              <a:buNone/>
              <a:tabLst>
                <a:tab pos="742950" algn="l"/>
              </a:tabLst>
            </a:pPr>
            <a:r>
              <a:rPr lang="en-US" sz="2000" dirty="0">
                <a:solidFill>
                  <a:schemeClr val="tx1"/>
                </a:solidFill>
              </a:rPr>
              <a:t> </a:t>
            </a:r>
            <a:r>
              <a:rPr lang="en-US" sz="2000" dirty="0" smtClean="0">
                <a:solidFill>
                  <a:schemeClr val="tx1"/>
                </a:solidFill>
              </a:rPr>
              <a:t>     requirements and guidance material for regulatory </a:t>
            </a:r>
          </a:p>
          <a:p>
            <a:pPr marL="0" indent="0">
              <a:spcBef>
                <a:spcPts val="0"/>
              </a:spcBef>
              <a:buNone/>
              <a:tabLst>
                <a:tab pos="742950" algn="l"/>
              </a:tabLst>
            </a:pPr>
            <a:r>
              <a:rPr lang="en-US" sz="2000" dirty="0">
                <a:solidFill>
                  <a:schemeClr val="tx1"/>
                </a:solidFill>
              </a:rPr>
              <a:t> </a:t>
            </a:r>
            <a:r>
              <a:rPr lang="en-US" sz="2000" dirty="0" smtClean="0">
                <a:solidFill>
                  <a:schemeClr val="tx1"/>
                </a:solidFill>
              </a:rPr>
              <a:t>     harmonization.</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638D2534-4F29-4D6A-99CA-34A9E7D541B9}" type="slidenum">
              <a:rPr lang="en-US" smtClean="0"/>
              <a:pPr/>
              <a:t>20</a:t>
            </a:fld>
            <a:endParaRPr lang="en-US" dirty="0"/>
          </a:p>
        </p:txBody>
      </p:sp>
      <p:sp>
        <p:nvSpPr>
          <p:cNvPr id="6" name="Title 1"/>
          <p:cNvSpPr>
            <a:spLocks noGrp="1"/>
          </p:cNvSpPr>
          <p:nvPr>
            <p:ph type="title"/>
          </p:nvPr>
        </p:nvSpPr>
        <p:spPr>
          <a:xfrm>
            <a:off x="457200" y="-42138"/>
            <a:ext cx="8229600" cy="1143000"/>
          </a:xfrm>
        </p:spPr>
        <p:txBody>
          <a:bodyPr/>
          <a:lstStyle/>
          <a:p>
            <a:r>
              <a:rPr lang="en-US" dirty="0" smtClean="0"/>
              <a:t>ASISP Working Group Seven Tasks</a:t>
            </a:r>
            <a:endParaRPr lang="en-US" dirty="0"/>
          </a:p>
        </p:txBody>
      </p:sp>
    </p:spTree>
    <p:extLst>
      <p:ext uri="{BB962C8B-B14F-4D97-AF65-F5344CB8AC3E}">
        <p14:creationId xmlns:p14="http://schemas.microsoft.com/office/powerpoint/2010/main" val="400726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371600"/>
            <a:ext cx="7010400" cy="4525963"/>
          </a:xfrm>
        </p:spPr>
        <p:txBody>
          <a:bodyPr>
            <a:normAutofit/>
          </a:bodyPr>
          <a:lstStyle/>
          <a:p>
            <a:pPr marL="0" indent="0">
              <a:spcBef>
                <a:spcPts val="0"/>
              </a:spcBef>
              <a:buNone/>
            </a:pPr>
            <a:r>
              <a:rPr lang="en-US" sz="2200" dirty="0" smtClean="0">
                <a:solidFill>
                  <a:schemeClr val="tx1"/>
                </a:solidFill>
              </a:rPr>
              <a:t>6.  Develop </a:t>
            </a:r>
            <a:r>
              <a:rPr lang="en-US" sz="2200" dirty="0">
                <a:solidFill>
                  <a:schemeClr val="tx1"/>
                </a:solidFill>
              </a:rPr>
              <a:t>a report containing recommendations </a:t>
            </a:r>
            <a:r>
              <a:rPr lang="en-US" sz="2200" dirty="0" smtClean="0">
                <a:solidFill>
                  <a:schemeClr val="tx1"/>
                </a:solidFill>
              </a:rPr>
              <a:t>on</a:t>
            </a:r>
          </a:p>
          <a:p>
            <a:pPr marL="0" indent="0">
              <a:spcBef>
                <a:spcPts val="0"/>
              </a:spcBef>
              <a:buNone/>
            </a:pPr>
            <a:r>
              <a:rPr lang="en-US" sz="2200" dirty="0" smtClean="0">
                <a:solidFill>
                  <a:schemeClr val="tx1"/>
                </a:solidFill>
              </a:rPr>
              <a:t>     the findings </a:t>
            </a:r>
            <a:r>
              <a:rPr lang="en-US" sz="2200" dirty="0">
                <a:solidFill>
                  <a:schemeClr val="tx1"/>
                </a:solidFill>
              </a:rPr>
              <a:t>and results of the tasks explained </a:t>
            </a:r>
            <a:endParaRPr lang="en-US" sz="2200" dirty="0" smtClean="0">
              <a:solidFill>
                <a:schemeClr val="tx1"/>
              </a:solidFill>
            </a:endParaRPr>
          </a:p>
          <a:p>
            <a:pPr marL="0" indent="0">
              <a:spcBef>
                <a:spcPts val="0"/>
              </a:spcBef>
              <a:buNone/>
            </a:pPr>
            <a:r>
              <a:rPr lang="en-US" sz="2200" dirty="0" smtClean="0">
                <a:solidFill>
                  <a:schemeClr val="tx1"/>
                </a:solidFill>
              </a:rPr>
              <a:t>    above</a:t>
            </a:r>
            <a:r>
              <a:rPr lang="en-US" sz="2200" dirty="0">
                <a:solidFill>
                  <a:schemeClr val="tx1"/>
                </a:solidFill>
              </a:rPr>
              <a:t>.</a:t>
            </a:r>
          </a:p>
          <a:p>
            <a:pPr marL="860425" lvl="1" indent="-460375">
              <a:spcBef>
                <a:spcPts val="0"/>
              </a:spcBef>
              <a:buClrTx/>
              <a:buAutoNum type="alphaLcParenR"/>
            </a:pPr>
            <a:r>
              <a:rPr lang="en-US" sz="1800" dirty="0" smtClean="0">
                <a:solidFill>
                  <a:schemeClr val="tx1"/>
                </a:solidFill>
              </a:rPr>
              <a:t>The </a:t>
            </a:r>
            <a:r>
              <a:rPr lang="en-US" sz="1800" dirty="0">
                <a:solidFill>
                  <a:schemeClr val="tx1"/>
                </a:solidFill>
              </a:rPr>
              <a:t>recommendation report should document both </a:t>
            </a:r>
            <a:r>
              <a:rPr lang="en-US" sz="1800" dirty="0" smtClean="0">
                <a:solidFill>
                  <a:schemeClr val="tx1"/>
                </a:solidFill>
              </a:rPr>
              <a:t>majority </a:t>
            </a:r>
            <a:r>
              <a:rPr lang="en-US" sz="1800" dirty="0">
                <a:solidFill>
                  <a:schemeClr val="tx1"/>
                </a:solidFill>
              </a:rPr>
              <a:t>and dissenting positions on the findings and the rationale for each </a:t>
            </a:r>
            <a:r>
              <a:rPr lang="en-US" sz="1800" dirty="0" smtClean="0">
                <a:solidFill>
                  <a:schemeClr val="tx1"/>
                </a:solidFill>
              </a:rPr>
              <a:t>position.</a:t>
            </a:r>
          </a:p>
          <a:p>
            <a:pPr marL="857250" lvl="1">
              <a:spcBef>
                <a:spcPts val="0"/>
              </a:spcBef>
              <a:buClrTx/>
              <a:buAutoNum type="alphaLcParenR"/>
            </a:pPr>
            <a:r>
              <a:rPr lang="en-US" sz="1800" dirty="0" smtClean="0">
                <a:solidFill>
                  <a:schemeClr val="tx1"/>
                </a:solidFill>
              </a:rPr>
              <a:t>Any </a:t>
            </a:r>
            <a:r>
              <a:rPr lang="en-US" sz="1800" dirty="0">
                <a:solidFill>
                  <a:schemeClr val="tx1"/>
                </a:solidFill>
              </a:rPr>
              <a:t>disagreements should be documented, including the rationale for each position and the reasons for the disagreement.</a:t>
            </a:r>
          </a:p>
          <a:p>
            <a:pPr marL="457200" indent="-457200">
              <a:spcBef>
                <a:spcPts val="0"/>
              </a:spcBef>
              <a:buClrTx/>
              <a:buAutoNum type="arabicPeriod" startAt="7"/>
            </a:pPr>
            <a:r>
              <a:rPr lang="en-US" sz="2000" dirty="0" smtClean="0">
                <a:solidFill>
                  <a:schemeClr val="tx1"/>
                </a:solidFill>
              </a:rPr>
              <a:t>The </a:t>
            </a:r>
            <a:r>
              <a:rPr lang="en-US" sz="2000" dirty="0">
                <a:solidFill>
                  <a:schemeClr val="tx1"/>
                </a:solidFill>
              </a:rPr>
              <a:t>working group may be reinstated to assist the </a:t>
            </a:r>
            <a:r>
              <a:rPr lang="en-US" sz="2000" dirty="0" smtClean="0">
                <a:solidFill>
                  <a:schemeClr val="tx1"/>
                </a:solidFill>
              </a:rPr>
              <a:t>ARAC by </a:t>
            </a:r>
            <a:r>
              <a:rPr lang="en-US" sz="2000" dirty="0">
                <a:solidFill>
                  <a:schemeClr val="tx1"/>
                </a:solidFill>
              </a:rPr>
              <a:t>responding to the FAA's questions or concerns after the recommendation report has been submitted.</a:t>
            </a:r>
          </a:p>
          <a:p>
            <a:endParaRPr lang="en-US" dirty="0"/>
          </a:p>
          <a:p>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21</a:t>
            </a:fld>
            <a:endParaRPr lang="en-US" dirty="0"/>
          </a:p>
        </p:txBody>
      </p:sp>
      <p:sp>
        <p:nvSpPr>
          <p:cNvPr id="6" name="Title 1"/>
          <p:cNvSpPr>
            <a:spLocks noGrp="1"/>
          </p:cNvSpPr>
          <p:nvPr>
            <p:ph type="title"/>
          </p:nvPr>
        </p:nvSpPr>
        <p:spPr>
          <a:xfrm>
            <a:off x="457200" y="-42138"/>
            <a:ext cx="8229600" cy="1143000"/>
          </a:xfrm>
        </p:spPr>
        <p:txBody>
          <a:bodyPr/>
          <a:lstStyle/>
          <a:p>
            <a:r>
              <a:rPr lang="en-US" dirty="0" smtClean="0"/>
              <a:t>ASISP Working Group Seven Tasks</a:t>
            </a:r>
            <a:endParaRPr lang="en-US" dirty="0"/>
          </a:p>
        </p:txBody>
      </p:sp>
    </p:spTree>
    <p:extLst>
      <p:ext uri="{BB962C8B-B14F-4D97-AF65-F5344CB8AC3E}">
        <p14:creationId xmlns:p14="http://schemas.microsoft.com/office/powerpoint/2010/main" val="61473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223493" y="2511779"/>
            <a:ext cx="3345972" cy="3878263"/>
          </a:xfrm>
          <a:prstGeom prst="rect">
            <a:avLst/>
          </a:prstGeom>
          <a:gradFill>
            <a:gsLst>
              <a:gs pos="0">
                <a:srgbClr val="5E9EFF"/>
              </a:gs>
              <a:gs pos="39999">
                <a:srgbClr val="85C2FF"/>
              </a:gs>
              <a:gs pos="70000">
                <a:srgbClr val="C4D6EB"/>
              </a:gs>
              <a:gs pos="100000">
                <a:srgbClr val="FFEBFA"/>
              </a:gs>
            </a:gsLst>
            <a:lin ang="5400000" scaled="0"/>
          </a:gradFill>
          <a:ln>
            <a:noFill/>
          </a:ln>
          <a:effectLst>
            <a:glow rad="139700">
              <a:schemeClr val="accent2">
                <a:satMod val="175000"/>
                <a:alpha val="40000"/>
              </a:schemeClr>
            </a:glow>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 typeface="Wingdings" pitchFamily="2" charset="2"/>
              <a:buChar char="Ø"/>
              <a:tabLst/>
            </a:pPr>
            <a:endParaRPr kumimoji="0" lang="en-US" sz="2800" b="1" i="0" u="none" strike="noStrike" cap="none" normalizeH="0" baseline="0" dirty="0" smtClean="0">
              <a:ln>
                <a:noFill/>
              </a:ln>
              <a:solidFill>
                <a:schemeClr val="tx1"/>
              </a:solidFill>
              <a:effectLst/>
              <a:latin typeface="Arial" charset="0"/>
            </a:endParaRPr>
          </a:p>
        </p:txBody>
      </p:sp>
      <p:sp>
        <p:nvSpPr>
          <p:cNvPr id="15362" name="Title 1"/>
          <p:cNvSpPr>
            <a:spLocks noGrp="1"/>
          </p:cNvSpPr>
          <p:nvPr>
            <p:ph type="title"/>
          </p:nvPr>
        </p:nvSpPr>
        <p:spPr>
          <a:xfrm>
            <a:off x="457200" y="-318129"/>
            <a:ext cx="8229600" cy="1673466"/>
          </a:xfrm>
        </p:spPr>
        <p:txBody>
          <a:bodyPr/>
          <a:lstStyle/>
          <a:p>
            <a:r>
              <a:rPr lang="en-US" dirty="0" smtClean="0"/>
              <a:t>ANG Future Core Research Labs</a:t>
            </a:r>
          </a:p>
        </p:txBody>
      </p:sp>
      <p:sp>
        <p:nvSpPr>
          <p:cNvPr id="15363" name="Content Placeholder 2"/>
          <p:cNvSpPr>
            <a:spLocks noGrp="1"/>
          </p:cNvSpPr>
          <p:nvPr>
            <p:ph sz="half" idx="1"/>
          </p:nvPr>
        </p:nvSpPr>
        <p:spPr>
          <a:xfrm>
            <a:off x="121186" y="1347679"/>
            <a:ext cx="8850691" cy="805080"/>
          </a:xfrm>
        </p:spPr>
        <p:txBody>
          <a:bodyPr>
            <a:noAutofit/>
          </a:bodyPr>
          <a:lstStyle/>
          <a:p>
            <a:r>
              <a:rPr lang="en-US" sz="1800" dirty="0" smtClean="0">
                <a:solidFill>
                  <a:schemeClr val="tx1"/>
                </a:solidFill>
              </a:rPr>
              <a:t>Mission Statement: Research, develop and evaluate </a:t>
            </a:r>
            <a:r>
              <a:rPr lang="en-US" sz="1800" dirty="0">
                <a:solidFill>
                  <a:schemeClr val="tx1"/>
                </a:solidFill>
              </a:rPr>
              <a:t>c</a:t>
            </a:r>
            <a:r>
              <a:rPr lang="en-US" sz="1800" dirty="0" smtClean="0">
                <a:solidFill>
                  <a:schemeClr val="tx1"/>
                </a:solidFill>
              </a:rPr>
              <a:t>yber technologies to provide effective, proactive aviation cyber protection solutions that transition into relevant capabilities for the aviation safety and NextGen community.</a:t>
            </a:r>
          </a:p>
        </p:txBody>
      </p:sp>
      <p:grpSp>
        <p:nvGrpSpPr>
          <p:cNvPr id="12" name="Group 11"/>
          <p:cNvGrpSpPr/>
          <p:nvPr/>
        </p:nvGrpSpPr>
        <p:grpSpPr>
          <a:xfrm>
            <a:off x="625475" y="2301875"/>
            <a:ext cx="7932738" cy="3875088"/>
            <a:chOff x="625475" y="2301875"/>
            <a:chExt cx="7932738" cy="3875088"/>
          </a:xfrm>
        </p:grpSpPr>
        <p:pic>
          <p:nvPicPr>
            <p:cNvPr id="6155" name="Picture 11" descr="https://encrypted-tbn1.gstatic.com/images?q=tbn:ANd9GcTOhiDbkMa7WbrCDhv7Q_AM3L-CSGIzWqc9oaQwV9mjcyIYORVx9EjhEYs">
              <a:hlinkClick r:id="rId2"/>
            </p:cNvPr>
            <p:cNvPicPr>
              <a:picLocks noChangeAspect="1" noChangeArrowheads="1"/>
            </p:cNvPicPr>
            <p:nvPr/>
          </p:nvPicPr>
          <p:blipFill>
            <a:blip r:embed="rId3"/>
            <a:srcRect/>
            <a:stretch>
              <a:fillRect/>
            </a:stretch>
          </p:blipFill>
          <p:spPr bwMode="auto">
            <a:xfrm>
              <a:off x="2170113" y="5502275"/>
              <a:ext cx="1074737" cy="674688"/>
            </a:xfrm>
            <a:prstGeom prst="rect">
              <a:avLst/>
            </a:prstGeom>
            <a:noFill/>
            <a:effectLst>
              <a:outerShdw blurRad="50800" dist="50800" dir="5400000" sx="1000" sy="1000" algn="ctr" rotWithShape="0">
                <a:srgbClr val="000000">
                  <a:alpha val="10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4195763" y="2692400"/>
              <a:ext cx="2357437" cy="425450"/>
            </a:xfrm>
            <a:prstGeom prst="rect">
              <a:avLst/>
            </a:prstGeom>
            <a:noFill/>
            <a:effectLst>
              <a:outerShdw blurRad="50800" dist="50800" dir="5400000" sx="1000" sy="1000" algn="ctr" rotWithShape="0">
                <a:srgbClr val="000000">
                  <a:alpha val="10000"/>
                </a:srgbClr>
              </a:outerShdw>
            </a:effectLst>
          </p:spPr>
          <p:txBody>
            <a:bodyPr>
              <a:spAutoFit/>
            </a:bodyPr>
            <a:lstStyle/>
            <a:p>
              <a:pPr algn="ctr">
                <a:defRPr/>
              </a:pPr>
              <a:r>
                <a:rPr lang="en-US" sz="1200" dirty="0">
                  <a:latin typeface="Arial" charset="0"/>
                </a:rPr>
                <a:t>Continuous Diagnostic &amp; Mitigation (CDM)</a:t>
              </a:r>
            </a:p>
          </p:txBody>
        </p:sp>
        <p:sp>
          <p:nvSpPr>
            <p:cNvPr id="15369" name="TextBox 7"/>
            <p:cNvSpPr txBox="1">
              <a:spLocks noChangeArrowheads="1"/>
            </p:cNvSpPr>
            <p:nvPr/>
          </p:nvSpPr>
          <p:spPr bwMode="auto">
            <a:xfrm>
              <a:off x="766762" y="2424831"/>
              <a:ext cx="187007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algn="ctr" eaLnBrk="1" hangingPunct="1"/>
              <a:r>
                <a:rPr lang="en-US" sz="1200" dirty="0"/>
                <a:t>Avionics  &amp; Navigation Protection </a:t>
              </a:r>
            </a:p>
          </p:txBody>
        </p:sp>
        <p:sp>
          <p:nvSpPr>
            <p:cNvPr id="9" name="TextBox 8"/>
            <p:cNvSpPr txBox="1"/>
            <p:nvPr/>
          </p:nvSpPr>
          <p:spPr bwMode="auto">
            <a:xfrm>
              <a:off x="6545263" y="2301875"/>
              <a:ext cx="2012950" cy="646331"/>
            </a:xfrm>
            <a:prstGeom prst="rect">
              <a:avLst/>
            </a:prstGeom>
            <a:noFill/>
            <a:effectLst>
              <a:outerShdw blurRad="50800" dist="50800" dir="5400000" sx="1000" sy="1000" algn="ctr" rotWithShape="0">
                <a:srgbClr val="000000">
                  <a:alpha val="10000"/>
                </a:srgbClr>
              </a:outerShdw>
            </a:effectLst>
          </p:spPr>
          <p:txBody>
            <a:bodyPr>
              <a:spAutoFit/>
            </a:bodyPr>
            <a:lstStyle/>
            <a:p>
              <a:pPr algn="ctr">
                <a:defRPr/>
              </a:pPr>
              <a:r>
                <a:rPr lang="en-US" sz="1200" dirty="0">
                  <a:latin typeface="Arial" charset="0"/>
                </a:rPr>
                <a:t>Air Traffic Management Data </a:t>
              </a:r>
              <a:r>
                <a:rPr lang="en-US" sz="1200" dirty="0" smtClean="0">
                  <a:latin typeface="Arial" charset="0"/>
                </a:rPr>
                <a:t>Link Integrity </a:t>
              </a:r>
              <a:r>
                <a:rPr lang="en-US" sz="1200" dirty="0">
                  <a:latin typeface="Arial" charset="0"/>
                </a:rPr>
                <a:t>&amp; Reliability</a:t>
              </a:r>
            </a:p>
          </p:txBody>
        </p:sp>
        <p:sp>
          <p:nvSpPr>
            <p:cNvPr id="10" name="TextBox 9"/>
            <p:cNvSpPr txBox="1"/>
            <p:nvPr/>
          </p:nvSpPr>
          <p:spPr bwMode="auto">
            <a:xfrm>
              <a:off x="625475" y="4610100"/>
              <a:ext cx="2011363" cy="480131"/>
            </a:xfrm>
            <a:prstGeom prst="rect">
              <a:avLst/>
            </a:prstGeom>
            <a:noFill/>
            <a:effectLst>
              <a:outerShdw blurRad="50800" dist="50800" dir="5400000" sx="1000" sy="1000" algn="ctr" rotWithShape="0">
                <a:srgbClr val="000000">
                  <a:alpha val="10000"/>
                </a:srgbClr>
              </a:outerShdw>
            </a:effectLst>
          </p:spPr>
          <p:txBody>
            <a:bodyPr>
              <a:spAutoFit/>
            </a:bodyPr>
            <a:lstStyle/>
            <a:p>
              <a:pPr algn="ctr">
                <a:defRPr/>
              </a:pPr>
              <a:r>
                <a:rPr lang="en-US" sz="1400" dirty="0">
                  <a:latin typeface="Arial" charset="0"/>
                </a:rPr>
                <a:t>Cyber </a:t>
              </a:r>
              <a:r>
                <a:rPr lang="en-US" sz="1400" dirty="0" smtClean="0">
                  <a:latin typeface="Arial" charset="0"/>
                </a:rPr>
                <a:t>Attack </a:t>
              </a:r>
              <a:r>
                <a:rPr lang="en-US" sz="1400" dirty="0">
                  <a:latin typeface="Arial" charset="0"/>
                </a:rPr>
                <a:t>and </a:t>
              </a:r>
              <a:r>
                <a:rPr lang="en-US" sz="1400" dirty="0" smtClean="0">
                  <a:latin typeface="Arial" charset="0"/>
                </a:rPr>
                <a:t>Recovery </a:t>
              </a:r>
              <a:r>
                <a:rPr lang="en-US" sz="1400" dirty="0">
                  <a:latin typeface="Arial" charset="0"/>
                </a:rPr>
                <a:t>L</a:t>
              </a:r>
              <a:r>
                <a:rPr lang="en-US" sz="1400" dirty="0" smtClean="0">
                  <a:latin typeface="Arial" charset="0"/>
                </a:rPr>
                <a:t>ab</a:t>
              </a:r>
              <a:endParaRPr lang="en-US" sz="1400" dirty="0">
                <a:latin typeface="Arial" charset="0"/>
              </a:endParaRPr>
            </a:p>
          </p:txBody>
        </p:sp>
        <p:pic>
          <p:nvPicPr>
            <p:cNvPr id="153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 y="2849563"/>
              <a:ext cx="1565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bwMode="auto">
            <a:xfrm>
              <a:off x="6545263" y="4481513"/>
              <a:ext cx="2012950" cy="276999"/>
            </a:xfrm>
            <a:prstGeom prst="rect">
              <a:avLst/>
            </a:prstGeom>
            <a:noFill/>
            <a:effectLst>
              <a:outerShdw blurRad="50800" dist="50800" dir="5400000" sx="1000" sy="1000" algn="ctr" rotWithShape="0">
                <a:srgbClr val="000000">
                  <a:alpha val="10000"/>
                </a:srgbClr>
              </a:outerShdw>
            </a:effectLst>
          </p:spPr>
          <p:txBody>
            <a:bodyPr>
              <a:spAutoFit/>
            </a:bodyPr>
            <a:lstStyle/>
            <a:p>
              <a:pPr algn="ctr">
                <a:defRPr/>
              </a:pPr>
              <a:r>
                <a:rPr lang="en-US" sz="1200" dirty="0">
                  <a:latin typeface="Arial" charset="0"/>
                </a:rPr>
                <a:t>RF Cyber Flight </a:t>
              </a:r>
              <a:r>
                <a:rPr lang="en-US" sz="1200" dirty="0" smtClean="0">
                  <a:latin typeface="Arial" charset="0"/>
                </a:rPr>
                <a:t>Testing </a:t>
              </a:r>
              <a:endParaRPr lang="en-US" sz="1200" dirty="0">
                <a:latin typeface="Arial" charset="0"/>
              </a:endParaRPr>
            </a:p>
          </p:txBody>
        </p:sp>
        <p:pic>
          <p:nvPicPr>
            <p:cNvPr id="6148" name="Picture 4"/>
            <p:cNvPicPr>
              <a:picLocks noChangeAspect="1" noChangeArrowheads="1"/>
            </p:cNvPicPr>
            <p:nvPr/>
          </p:nvPicPr>
          <p:blipFill>
            <a:blip r:embed="rId5"/>
            <a:srcRect/>
            <a:stretch>
              <a:fillRect/>
            </a:stretch>
          </p:blipFill>
          <p:spPr bwMode="auto">
            <a:xfrm>
              <a:off x="6811963" y="4845050"/>
              <a:ext cx="1620837" cy="993775"/>
            </a:xfrm>
            <a:prstGeom prst="rect">
              <a:avLst/>
            </a:prstGeom>
            <a:noFill/>
            <a:ln>
              <a:noFill/>
            </a:ln>
            <a:effectLst>
              <a:outerShdw blurRad="50800" dist="50800" dir="5400000" sx="1000" sy="1000" algn="ctr" rotWithShape="0">
                <a:srgbClr val="000000">
                  <a:alpha val="1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7200" y="3425825"/>
              <a:ext cx="1354138"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a:srcRect/>
            <a:stretch>
              <a:fillRect/>
            </a:stretch>
          </p:blipFill>
          <p:spPr bwMode="auto">
            <a:xfrm>
              <a:off x="6769100" y="2941638"/>
              <a:ext cx="1708150" cy="1122362"/>
            </a:xfrm>
            <a:prstGeom prst="rect">
              <a:avLst/>
            </a:prstGeom>
            <a:noFill/>
            <a:ln>
              <a:noFill/>
            </a:ln>
            <a:effectLst>
              <a:outerShdw blurRad="50800" dist="50800" dir="5400000" sx="1000" sy="1000" algn="ctr" rotWithShape="0">
                <a:srgbClr val="000000">
                  <a:alpha val="1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8"/>
            <a:srcRect/>
            <a:stretch>
              <a:fillRect/>
            </a:stretch>
          </p:blipFill>
          <p:spPr bwMode="auto">
            <a:xfrm>
              <a:off x="4556125" y="3209925"/>
              <a:ext cx="1697038" cy="1273175"/>
            </a:xfrm>
            <a:prstGeom prst="rect">
              <a:avLst/>
            </a:prstGeom>
            <a:noFill/>
            <a:ln>
              <a:noFill/>
            </a:ln>
            <a:effectLst>
              <a:outerShdw blurRad="50800" dist="50800" dir="5400000" sx="1000" sy="1000" algn="ctr" rotWithShape="0">
                <a:srgbClr val="000000">
                  <a:alpha val="1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9"/>
            <a:srcRect/>
            <a:stretch>
              <a:fillRect/>
            </a:stretch>
          </p:blipFill>
          <p:spPr bwMode="auto">
            <a:xfrm>
              <a:off x="4029075" y="4402138"/>
              <a:ext cx="1817688" cy="1236662"/>
            </a:xfrm>
            <a:prstGeom prst="rect">
              <a:avLst/>
            </a:prstGeom>
            <a:noFill/>
            <a:ln>
              <a:noFill/>
            </a:ln>
            <a:effectLst>
              <a:outerShdw blurRad="50800" dist="50800" dir="5400000" sx="1000" sy="1000" algn="ctr" rotWithShape="0">
                <a:srgbClr val="000000">
                  <a:alpha val="1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10"/>
            <a:srcRect/>
            <a:stretch>
              <a:fillRect/>
            </a:stretch>
          </p:blipFill>
          <p:spPr bwMode="auto">
            <a:xfrm>
              <a:off x="984250" y="5048250"/>
              <a:ext cx="1539875" cy="1027113"/>
            </a:xfrm>
            <a:prstGeom prst="rect">
              <a:avLst/>
            </a:prstGeom>
            <a:noFill/>
            <a:ln>
              <a:noFill/>
            </a:ln>
            <a:effectLst>
              <a:outerShdw blurRad="50800" dist="50800" dir="5400000" sx="1000" sy="1000" algn="ctr" rotWithShape="0">
                <a:srgbClr val="000000">
                  <a:alpha val="1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366" name="TextBox 2"/>
          <p:cNvSpPr txBox="1">
            <a:spLocks noChangeArrowheads="1"/>
          </p:cNvSpPr>
          <p:nvPr/>
        </p:nvSpPr>
        <p:spPr bwMode="auto">
          <a:xfrm>
            <a:off x="1152017" y="936795"/>
            <a:ext cx="7017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2400" dirty="0"/>
              <a:t>R&amp;D to </a:t>
            </a:r>
            <a:r>
              <a:rPr lang="en-US" sz="2400" dirty="0" smtClean="0"/>
              <a:t>Support </a:t>
            </a:r>
            <a:r>
              <a:rPr lang="en-US" sz="2400" dirty="0"/>
              <a:t>AVS, Operations </a:t>
            </a:r>
            <a:r>
              <a:rPr lang="en-US" sz="2400" dirty="0" smtClean="0"/>
              <a:t>and the </a:t>
            </a:r>
            <a:r>
              <a:rPr lang="en-US" sz="2400" dirty="0"/>
              <a:t>PMO</a:t>
            </a:r>
          </a:p>
        </p:txBody>
      </p:sp>
      <p:sp>
        <p:nvSpPr>
          <p:cNvPr id="2" name="Oval 1"/>
          <p:cNvSpPr/>
          <p:nvPr/>
        </p:nvSpPr>
        <p:spPr bwMode="auto">
          <a:xfrm>
            <a:off x="231354" y="2291117"/>
            <a:ext cx="3486571" cy="423112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 typeface="Wingdings" pitchFamily="2" charset="2"/>
              <a:buChar char="Ø"/>
              <a:tabLst/>
            </a:pPr>
            <a:endParaRPr kumimoji="0" lang="en-US" sz="2800" b="1" i="0" u="none" strike="noStrike" cap="none" normalizeH="0" baseline="0" dirty="0" smtClean="0">
              <a:ln>
                <a:noFill/>
              </a:ln>
              <a:solidFill>
                <a:schemeClr val="tx1"/>
              </a:solidFill>
              <a:effectLst/>
              <a:latin typeface="Arial" charset="0"/>
            </a:endParaRPr>
          </a:p>
        </p:txBody>
      </p:sp>
      <p:sp>
        <p:nvSpPr>
          <p:cNvPr id="3" name="Oval 2"/>
          <p:cNvSpPr/>
          <p:nvPr/>
        </p:nvSpPr>
        <p:spPr bwMode="auto">
          <a:xfrm>
            <a:off x="7623175" y="297455"/>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 typeface="Wingdings" pitchFamily="2" charset="2"/>
              <a:buChar char="Ø"/>
              <a:tabLst/>
            </a:pPr>
            <a:endParaRPr kumimoji="0" lang="en-US" sz="2800" b="1" i="0" u="none" strike="noStrike" cap="none" normalizeH="0" baseline="0" dirty="0" smtClean="0">
              <a:ln>
                <a:noFill/>
              </a:ln>
              <a:solidFill>
                <a:schemeClr val="tx1"/>
              </a:solidFill>
              <a:effectLst/>
              <a:latin typeface="Arial" charset="0"/>
            </a:endParaRPr>
          </a:p>
        </p:txBody>
      </p:sp>
      <p:sp>
        <p:nvSpPr>
          <p:cNvPr id="4" name="Oval 3"/>
          <p:cNvSpPr/>
          <p:nvPr/>
        </p:nvSpPr>
        <p:spPr bwMode="auto">
          <a:xfrm>
            <a:off x="8736376" y="754655"/>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 typeface="Wingdings" pitchFamily="2" charset="2"/>
              <a:buChar char="Ø"/>
              <a:tabLst/>
            </a:pPr>
            <a:endParaRPr kumimoji="0" lang="en-US" sz="2800" b="1" i="0" u="none" strike="noStrike" cap="none" normalizeH="0" baseline="0" dirty="0" smtClean="0">
              <a:ln>
                <a:noFill/>
              </a:ln>
              <a:solidFill>
                <a:schemeClr val="tx1"/>
              </a:solidFill>
              <a:effectLst/>
              <a:latin typeface="Arial" charset="0"/>
            </a:endParaRPr>
          </a:p>
        </p:txBody>
      </p:sp>
      <p:sp>
        <p:nvSpPr>
          <p:cNvPr id="5" name="Oval 4"/>
          <p:cNvSpPr/>
          <p:nvPr/>
        </p:nvSpPr>
        <p:spPr bwMode="auto">
          <a:xfrm>
            <a:off x="7821976" y="209320"/>
            <a:ext cx="914400" cy="131100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 typeface="Wingdings" pitchFamily="2" charset="2"/>
              <a:buChar char="Ø"/>
              <a:tabLst/>
            </a:pPr>
            <a:endParaRPr kumimoji="0" lang="en-US" sz="2800" b="1" i="0" u="none" strike="noStrike" cap="none" normalizeH="0" baseline="0" dirty="0" smtClean="0">
              <a:ln>
                <a:noFill/>
              </a:ln>
              <a:solidFill>
                <a:schemeClr val="tx1"/>
              </a:solidFill>
              <a:effectLst/>
              <a:latin typeface="Arial" charset="0"/>
            </a:endParaRPr>
          </a:p>
        </p:txBody>
      </p:sp>
      <p:sp>
        <p:nvSpPr>
          <p:cNvPr id="6" name="Isosceles Triangle 5"/>
          <p:cNvSpPr/>
          <p:nvPr/>
        </p:nvSpPr>
        <p:spPr bwMode="auto">
          <a:xfrm>
            <a:off x="7623175" y="297455"/>
            <a:ext cx="1036083" cy="596308"/>
          </a:xfrm>
          <a:prstGeom prst="triangl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 typeface="Wingdings" pitchFamily="2" charset="2"/>
              <a:buChar char="Ø"/>
              <a:tabLst/>
            </a:pPr>
            <a:endParaRPr kumimoji="0" lang="en-US" sz="2800" b="1" i="0" u="none" strike="noStrike" cap="none" normalizeH="0" baseline="0" dirty="0" smtClean="0">
              <a:ln>
                <a:noFill/>
              </a:ln>
              <a:solidFill>
                <a:schemeClr val="tx1"/>
              </a:solidFill>
              <a:effectLst/>
              <a:latin typeface="Arial" charset="0"/>
            </a:endParaRPr>
          </a:p>
        </p:txBody>
      </p:sp>
      <p:sp>
        <p:nvSpPr>
          <p:cNvPr id="8" name="Rounded Rectangle 7"/>
          <p:cNvSpPr/>
          <p:nvPr/>
        </p:nvSpPr>
        <p:spPr bwMode="auto">
          <a:xfrm>
            <a:off x="121186" y="2291117"/>
            <a:ext cx="3349127" cy="397773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0000"/>
              </a:lnSpc>
              <a:spcBef>
                <a:spcPct val="20000"/>
              </a:spcBef>
              <a:spcAft>
                <a:spcPct val="0"/>
              </a:spcAft>
              <a:buClrTx/>
              <a:buSzTx/>
              <a:buFont typeface="Wingdings" pitchFamily="2" charset="2"/>
              <a:buChar char="Ø"/>
              <a:tabLst/>
            </a:pPr>
            <a:endParaRPr kumimoji="0" lang="en-US" sz="2800" b="1"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2388781" y="2385664"/>
            <a:ext cx="1385114" cy="984885"/>
          </a:xfrm>
          <a:prstGeom prst="rect">
            <a:avLst/>
          </a:prstGeom>
          <a:noFill/>
        </p:spPr>
        <p:txBody>
          <a:bodyPr wrap="square" rtlCol="0">
            <a:spAutoFit/>
          </a:bodyPr>
          <a:lstStyle/>
          <a:p>
            <a:pPr algn="ctr">
              <a:buNone/>
            </a:pPr>
            <a:r>
              <a:rPr lang="en-US" sz="2000" dirty="0" smtClean="0">
                <a:solidFill>
                  <a:schemeClr val="bg1"/>
                </a:solidFill>
              </a:rPr>
              <a:t>ANG-E2</a:t>
            </a:r>
          </a:p>
          <a:p>
            <a:pPr algn="ctr">
              <a:buNone/>
            </a:pPr>
            <a:r>
              <a:rPr lang="en-US" sz="2000" dirty="0" smtClean="0">
                <a:solidFill>
                  <a:schemeClr val="bg1"/>
                </a:solidFill>
              </a:rPr>
              <a:t>Focus Areas</a:t>
            </a:r>
            <a:endParaRPr lang="en-US" sz="2000" dirty="0">
              <a:solidFill>
                <a:schemeClr val="bg1"/>
              </a:solidFill>
            </a:endParaRPr>
          </a:p>
        </p:txBody>
      </p:sp>
      <p:sp>
        <p:nvSpPr>
          <p:cNvPr id="30" name="Slide Number Placeholder 3"/>
          <p:cNvSpPr>
            <a:spLocks noGrp="1"/>
          </p:cNvSpPr>
          <p:nvPr>
            <p:ph type="sldNum" sz="quarter" idx="12"/>
          </p:nvPr>
        </p:nvSpPr>
        <p:spPr>
          <a:xfrm>
            <a:off x="6553200" y="6356350"/>
            <a:ext cx="2133600" cy="365125"/>
          </a:xfrm>
        </p:spPr>
        <p:txBody>
          <a:bodyPr/>
          <a:lstStyle/>
          <a:p>
            <a:fld id="{638D2534-4F29-4D6A-99CA-34A9E7D541B9}" type="slidenum">
              <a:rPr lang="en-US" smtClean="0"/>
              <a:pPr/>
              <a:t>22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32647"/>
            <a:ext cx="5105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38D2534-4F29-4D6A-99CA-34A9E7D541B9}" type="slidenum">
              <a:rPr lang="en-US" smtClean="0"/>
              <a:t>23</a:t>
            </a:fld>
            <a:endParaRPr lang="en-US" dirty="0"/>
          </a:p>
        </p:txBody>
      </p:sp>
    </p:spTree>
    <p:extLst>
      <p:ext uri="{BB962C8B-B14F-4D97-AF65-F5344CB8AC3E}">
        <p14:creationId xmlns:p14="http://schemas.microsoft.com/office/powerpoint/2010/main" val="57069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581400"/>
            <a:ext cx="8534400" cy="1470025"/>
          </a:xfrm>
        </p:spPr>
        <p:txBody>
          <a:bodyPr>
            <a:noAutofit/>
          </a:bodyPr>
          <a:lstStyle/>
          <a:p>
            <a:r>
              <a:rPr lang="en-US" sz="3200" dirty="0" smtClean="0"/>
              <a:t>Defining  Risk and Program Activities  </a:t>
            </a:r>
            <a:br>
              <a:rPr lang="en-US" sz="3200" dirty="0" smtClean="0"/>
            </a:br>
            <a:r>
              <a:rPr lang="en-US" sz="3200" dirty="0" smtClean="0"/>
              <a:t>for </a:t>
            </a:r>
            <a:br>
              <a:rPr lang="en-US" sz="3200" dirty="0" smtClean="0"/>
            </a:br>
            <a:r>
              <a:rPr lang="en-US" sz="3200" dirty="0" smtClean="0"/>
              <a:t>Aircraft System Information Security Protection (ASISP)</a:t>
            </a:r>
            <a:endParaRPr lang="en-US" sz="3200" dirty="0"/>
          </a:p>
        </p:txBody>
      </p:sp>
      <p:sp>
        <p:nvSpPr>
          <p:cNvPr id="5" name="Subtitle 4"/>
          <p:cNvSpPr>
            <a:spLocks noGrp="1"/>
          </p:cNvSpPr>
          <p:nvPr>
            <p:ph type="subTitle" idx="1"/>
          </p:nvPr>
        </p:nvSpPr>
        <p:spPr>
          <a:xfrm>
            <a:off x="2895600" y="5655733"/>
            <a:ext cx="3124200" cy="1219200"/>
          </a:xfrm>
        </p:spPr>
        <p:txBody>
          <a:bodyPr/>
          <a:lstStyle/>
          <a:p>
            <a:r>
              <a:rPr lang="en-US" dirty="0" smtClean="0">
                <a:solidFill>
                  <a:schemeClr val="bg1"/>
                </a:solidFill>
              </a:rPr>
              <a:t>Isidore Venetos 31 March 2015</a:t>
            </a:r>
            <a:endParaRPr lang="en-US" dirty="0">
              <a:solidFill>
                <a:schemeClr val="bg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58" y="304800"/>
            <a:ext cx="4009582" cy="274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640" y="316089"/>
            <a:ext cx="4006760" cy="273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35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Briefing </a:t>
            </a:r>
            <a:endParaRPr lang="en-US" dirty="0"/>
          </a:p>
        </p:txBody>
      </p:sp>
      <p:sp>
        <p:nvSpPr>
          <p:cNvPr id="3" name="Content Placeholder 2"/>
          <p:cNvSpPr>
            <a:spLocks noGrp="1"/>
          </p:cNvSpPr>
          <p:nvPr>
            <p:ph idx="1"/>
          </p:nvPr>
        </p:nvSpPr>
        <p:spPr/>
        <p:txBody>
          <a:bodyPr/>
          <a:lstStyle/>
          <a:p>
            <a:r>
              <a:rPr lang="en-US" dirty="0" smtClean="0"/>
              <a:t>Establish common understanding of Risk in the context of ASISP</a:t>
            </a:r>
          </a:p>
          <a:p>
            <a:pPr lvl="1"/>
            <a:r>
              <a:rPr lang="en-US" dirty="0" smtClean="0"/>
              <a:t>Finalize the ASISP Prep Requirements </a:t>
            </a:r>
          </a:p>
          <a:p>
            <a:r>
              <a:rPr lang="en-US" dirty="0" smtClean="0"/>
              <a:t>Initiate discussion on Program activity plan</a:t>
            </a:r>
          </a:p>
          <a:p>
            <a:pPr lvl="1"/>
            <a:r>
              <a:rPr lang="en-US" dirty="0" smtClean="0"/>
              <a:t>Start to establish Timelines &amp; Capabilities</a:t>
            </a:r>
          </a:p>
          <a:p>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25</a:t>
            </a:fld>
            <a:endParaRPr lang="en-US" dirty="0"/>
          </a:p>
        </p:txBody>
      </p:sp>
    </p:spTree>
    <p:extLst>
      <p:ext uri="{BB962C8B-B14F-4D97-AF65-F5344CB8AC3E}">
        <p14:creationId xmlns:p14="http://schemas.microsoft.com/office/powerpoint/2010/main" val="8974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F0"/>
                </a:solidFill>
              </a:rPr>
              <a:t>ASISP TASK 1 </a:t>
            </a:r>
            <a:endParaRPr lang="en-US" b="1" dirty="0">
              <a:solidFill>
                <a:srgbClr val="00B0F0"/>
              </a:solidFill>
            </a:endParaRPr>
          </a:p>
        </p:txBody>
      </p:sp>
      <p:sp>
        <p:nvSpPr>
          <p:cNvPr id="3" name="Content Placeholder 2"/>
          <p:cNvSpPr>
            <a:spLocks noGrp="1"/>
          </p:cNvSpPr>
          <p:nvPr>
            <p:ph idx="1"/>
          </p:nvPr>
        </p:nvSpPr>
        <p:spPr/>
        <p:txBody>
          <a:bodyPr>
            <a:normAutofit fontScale="77500" lnSpcReduction="20000"/>
          </a:bodyPr>
          <a:lstStyle/>
          <a:p>
            <a:r>
              <a:rPr lang="en-US" i="1" dirty="0"/>
              <a:t>TASK #1 </a:t>
            </a:r>
            <a:r>
              <a:rPr lang="en-US" b="1" i="1" dirty="0"/>
              <a:t>DEFINE AND ASSESS</a:t>
            </a:r>
            <a:r>
              <a:rPr lang="en-US" i="1" dirty="0"/>
              <a:t> THE RISK WITH “COMMUNICATION APERTURES”</a:t>
            </a:r>
            <a:endParaRPr lang="en-US" dirty="0"/>
          </a:p>
          <a:p>
            <a:r>
              <a:rPr lang="en-US" dirty="0"/>
              <a:t>Identify the “Apertures” (electronic entries into the aircraft’s systems) that produce potential ASISP risks for various platforms</a:t>
            </a:r>
          </a:p>
          <a:p>
            <a:r>
              <a:rPr lang="en-US" dirty="0"/>
              <a:t>Define and Identify the potential associated risks with those apertures </a:t>
            </a:r>
          </a:p>
          <a:p>
            <a:r>
              <a:rPr lang="en-US" dirty="0"/>
              <a:t>Generate system level testing to test those risks for individual apertures</a:t>
            </a:r>
          </a:p>
          <a:p>
            <a:r>
              <a:rPr lang="en-US" dirty="0"/>
              <a:t>Determine how maintenance tools work to maintain airworthiness integrity in relation to ASISP risks. Use case developments may be used to support the risk </a:t>
            </a:r>
            <a:r>
              <a:rPr lang="en-US" dirty="0" smtClean="0"/>
              <a:t>levels</a:t>
            </a:r>
            <a:r>
              <a:rPr lang="en-US" dirty="0"/>
              <a:t>.</a:t>
            </a:r>
          </a:p>
          <a:p>
            <a:r>
              <a:rPr lang="en-US" b="1" u="sng" dirty="0" smtClean="0">
                <a:solidFill>
                  <a:srgbClr val="FF0000"/>
                </a:solidFill>
              </a:rPr>
              <a:t>Definition </a:t>
            </a:r>
            <a:r>
              <a:rPr lang="en-US" b="1" u="sng" dirty="0">
                <a:solidFill>
                  <a:srgbClr val="FF0000"/>
                </a:solidFill>
              </a:rPr>
              <a:t>of risk level?</a:t>
            </a:r>
          </a:p>
          <a:p>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26</a:t>
            </a:fld>
            <a:endParaRPr lang="en-US" dirty="0"/>
          </a:p>
        </p:txBody>
      </p:sp>
    </p:spTree>
    <p:extLst>
      <p:ext uri="{BB962C8B-B14F-4D97-AF65-F5344CB8AC3E}">
        <p14:creationId xmlns:p14="http://schemas.microsoft.com/office/powerpoint/2010/main" val="62310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B0F0"/>
                </a:solidFill>
              </a:rPr>
              <a:t>Vulnerability: exposure to attack </a:t>
            </a:r>
          </a:p>
        </p:txBody>
      </p:sp>
      <p:sp>
        <p:nvSpPr>
          <p:cNvPr id="4" name="Rectangle 3"/>
          <p:cNvSpPr/>
          <p:nvPr/>
        </p:nvSpPr>
        <p:spPr>
          <a:xfrm>
            <a:off x="0" y="54864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28600" y="1295400"/>
            <a:ext cx="8686800" cy="4525963"/>
          </a:xfrm>
        </p:spPr>
        <p:txBody>
          <a:bodyPr>
            <a:noAutofit/>
          </a:bodyPr>
          <a:lstStyle/>
          <a:p>
            <a:r>
              <a:rPr lang="en-US" sz="1800" u="sng" dirty="0">
                <a:solidFill>
                  <a:srgbClr val="0000FF"/>
                </a:solidFill>
              </a:rPr>
              <a:t>D</a:t>
            </a:r>
            <a:r>
              <a:rPr lang="en-US" sz="1800" u="sng" dirty="0" smtClean="0">
                <a:solidFill>
                  <a:srgbClr val="0000FF"/>
                </a:solidFill>
              </a:rPr>
              <a:t>ictionary</a:t>
            </a:r>
            <a:r>
              <a:rPr lang="en-US" sz="1800" b="1" u="sng" dirty="0" smtClean="0">
                <a:solidFill>
                  <a:srgbClr val="0000FF"/>
                </a:solidFill>
              </a:rPr>
              <a:t> </a:t>
            </a:r>
            <a:r>
              <a:rPr lang="en-US" sz="1800" u="sng" dirty="0">
                <a:solidFill>
                  <a:srgbClr val="0000FF"/>
                </a:solidFill>
              </a:rPr>
              <a:t>D</a:t>
            </a:r>
            <a:r>
              <a:rPr lang="en-US" sz="1800" u="sng" dirty="0" smtClean="0">
                <a:solidFill>
                  <a:srgbClr val="0000FF"/>
                </a:solidFill>
              </a:rPr>
              <a:t>efinition</a:t>
            </a:r>
            <a:r>
              <a:rPr lang="en-US" sz="1800" b="1" u="sng" dirty="0" smtClean="0">
                <a:solidFill>
                  <a:srgbClr val="0000FF"/>
                </a:solidFill>
              </a:rPr>
              <a:t> </a:t>
            </a:r>
            <a:r>
              <a:rPr lang="en-US" sz="1800" dirty="0"/>
              <a:t>– </a:t>
            </a:r>
            <a:r>
              <a:rPr lang="en-US" sz="1800" dirty="0">
                <a:latin typeface="Bodoni MT" panose="02070603080606020203" pitchFamily="18" charset="0"/>
              </a:rPr>
              <a:t>open to attack or damage </a:t>
            </a:r>
          </a:p>
          <a:p>
            <a:pPr lvl="1"/>
            <a:r>
              <a:rPr lang="en-US" sz="1800" dirty="0">
                <a:latin typeface="Bodoni MT" panose="02070603080606020203" pitchFamily="18" charset="0"/>
              </a:rPr>
              <a:t>In Information Security, a vulnerability could be defined as: “a flaw or weakness in hardware, software or process that exposes a system to compromise”.</a:t>
            </a:r>
          </a:p>
          <a:p>
            <a:r>
              <a:rPr lang="en-US" sz="1800" u="sng" dirty="0">
                <a:solidFill>
                  <a:srgbClr val="0000FF"/>
                </a:solidFill>
              </a:rPr>
              <a:t>NIST SP 800-30 – Risk Management Guide for Information Technology Systems </a:t>
            </a:r>
            <a:r>
              <a:rPr lang="en-US" sz="1800" dirty="0"/>
              <a:t>– defines a vulnerability similarly:</a:t>
            </a:r>
          </a:p>
          <a:p>
            <a:pPr lvl="1"/>
            <a:r>
              <a:rPr lang="en-US" sz="1800" dirty="0">
                <a:solidFill>
                  <a:srgbClr val="FF0000"/>
                </a:solidFill>
                <a:latin typeface="Bodoni MT" panose="02070603080606020203" pitchFamily="18" charset="0"/>
              </a:rPr>
              <a:t>A flaw or weakness in system security procedures, design, implementation, or internal controls </a:t>
            </a:r>
            <a:r>
              <a:rPr lang="en-US" sz="1800" dirty="0">
                <a:latin typeface="Bodoni MT" panose="02070603080606020203" pitchFamily="18" charset="0"/>
              </a:rPr>
              <a:t>that could be exercised (accidentally triggered or intentionally exploited) and result in a security breach or a violation of the system’s security policy. </a:t>
            </a:r>
          </a:p>
          <a:p>
            <a:r>
              <a:rPr lang="en-US" sz="1800" u="sng" dirty="0" smtClean="0">
                <a:solidFill>
                  <a:srgbClr val="0000FF"/>
                </a:solidFill>
                <a:hlinkClick r:id="rId2"/>
              </a:rPr>
              <a:t>Information </a:t>
            </a:r>
            <a:r>
              <a:rPr lang="en-US" sz="1800" u="sng" dirty="0">
                <a:solidFill>
                  <a:srgbClr val="0000FF"/>
                </a:solidFill>
                <a:hlinkClick r:id="rId2"/>
              </a:rPr>
              <a:t>Technology Security Evaluation Criteria</a:t>
            </a:r>
            <a:r>
              <a:rPr lang="en-US" sz="1800" dirty="0">
                <a:solidFill>
                  <a:srgbClr val="0000FF"/>
                </a:solidFill>
              </a:rPr>
              <a:t> ( ITSEC ), </a:t>
            </a:r>
            <a:r>
              <a:rPr lang="en-US" sz="1800" dirty="0"/>
              <a:t>a standard used by a number of European Countries, defines vulnerability as:</a:t>
            </a:r>
          </a:p>
          <a:p>
            <a:pPr lvl="1"/>
            <a:r>
              <a:rPr lang="en-US" sz="1800" dirty="0">
                <a:latin typeface="Bodoni MT" panose="02070603080606020203" pitchFamily="18" charset="0"/>
              </a:rPr>
              <a:t>The existence of a weakness, design, or implementation error that can lead to an unexpected, undesirable event compromising the security of the computer system, network, application, or protocol involved. </a:t>
            </a:r>
          </a:p>
          <a:p>
            <a:endParaRPr lang="en-US" sz="1800" dirty="0">
              <a:latin typeface="Bodoni MT" panose="02070603080606020203" pitchFamily="18" charset="0"/>
            </a:endParaRPr>
          </a:p>
        </p:txBody>
      </p:sp>
      <p:sp>
        <p:nvSpPr>
          <p:cNvPr id="5" name="Slide Number Placeholder 4"/>
          <p:cNvSpPr>
            <a:spLocks noGrp="1"/>
          </p:cNvSpPr>
          <p:nvPr>
            <p:ph type="sldNum" sz="quarter" idx="12"/>
          </p:nvPr>
        </p:nvSpPr>
        <p:spPr/>
        <p:txBody>
          <a:bodyPr/>
          <a:lstStyle/>
          <a:p>
            <a:fld id="{638D2534-4F29-4D6A-99CA-34A9E7D541B9}" type="slidenum">
              <a:rPr lang="en-US" smtClean="0"/>
              <a:pPr/>
              <a:t>27</a:t>
            </a:fld>
            <a:endParaRPr lang="en-US" dirty="0"/>
          </a:p>
        </p:txBody>
      </p:sp>
    </p:spTree>
    <p:extLst>
      <p:ext uri="{BB962C8B-B14F-4D97-AF65-F5344CB8AC3E}">
        <p14:creationId xmlns:p14="http://schemas.microsoft.com/office/powerpoint/2010/main" val="145502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864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944562"/>
          </a:xfrm>
        </p:spPr>
        <p:txBody>
          <a:bodyPr>
            <a:normAutofit/>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ASISP Vulnerability Samples</a:t>
            </a:r>
            <a:endParaRPr lang="en-US" dirty="0"/>
          </a:p>
        </p:txBody>
      </p:sp>
      <p:sp>
        <p:nvSpPr>
          <p:cNvPr id="4" name="Rectangle 3"/>
          <p:cNvSpPr/>
          <p:nvPr/>
        </p:nvSpPr>
        <p:spPr>
          <a:xfrm>
            <a:off x="76200" y="1646366"/>
            <a:ext cx="2019300"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System Design (Hardware or Software)</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Rectangle 4"/>
          <p:cNvSpPr/>
          <p:nvPr/>
        </p:nvSpPr>
        <p:spPr>
          <a:xfrm>
            <a:off x="3848100" y="2136168"/>
            <a:ext cx="15240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Violations of Policy</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Rectangle 5"/>
          <p:cNvSpPr/>
          <p:nvPr/>
        </p:nvSpPr>
        <p:spPr>
          <a:xfrm>
            <a:off x="7262027" y="1800255"/>
            <a:ext cx="1779396"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Flawed internal controls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Rectangle 6"/>
          <p:cNvSpPr/>
          <p:nvPr/>
        </p:nvSpPr>
        <p:spPr>
          <a:xfrm>
            <a:off x="4343400" y="1600200"/>
            <a:ext cx="27432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Implementation errors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Rectangle 7"/>
          <p:cNvSpPr/>
          <p:nvPr/>
        </p:nvSpPr>
        <p:spPr>
          <a:xfrm>
            <a:off x="2643397" y="1736058"/>
            <a:ext cx="1524000" cy="40011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Processes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Rectangle 8"/>
          <p:cNvSpPr/>
          <p:nvPr/>
        </p:nvSpPr>
        <p:spPr>
          <a:xfrm>
            <a:off x="1943100" y="2308087"/>
            <a:ext cx="1600200" cy="40011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Procedure</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Rectangle 9"/>
          <p:cNvSpPr/>
          <p:nvPr/>
        </p:nvSpPr>
        <p:spPr>
          <a:xfrm>
            <a:off x="5448300" y="2154199"/>
            <a:ext cx="20574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Maintenance Upgrades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3" name="Down Arrow 12"/>
          <p:cNvSpPr/>
          <p:nvPr/>
        </p:nvSpPr>
        <p:spPr>
          <a:xfrm>
            <a:off x="2514600" y="2815918"/>
            <a:ext cx="457200" cy="841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p:cNvSpPr/>
          <p:nvPr/>
        </p:nvSpPr>
        <p:spPr>
          <a:xfrm>
            <a:off x="857250" y="2844054"/>
            <a:ext cx="457200" cy="841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a:off x="4343400" y="2862085"/>
            <a:ext cx="457200" cy="841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a:off x="6248400" y="2968318"/>
            <a:ext cx="457200" cy="841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a:off x="7923125" y="2968318"/>
            <a:ext cx="457200" cy="841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969648" y="3790244"/>
            <a:ext cx="1402452" cy="1200329"/>
          </a:xfrm>
          <a:prstGeom prst="rect">
            <a:avLst/>
          </a:prstGeom>
          <a:noFill/>
        </p:spPr>
        <p:txBody>
          <a:bodyPr wrap="square" rtlCol="0">
            <a:spAutoFit/>
          </a:bodyPr>
          <a:lstStyle/>
          <a:p>
            <a:pPr algn="ctr"/>
            <a:r>
              <a:rPr lang="en-US" dirty="0" smtClean="0"/>
              <a:t>Connecting unapproved devices to Avionics </a:t>
            </a:r>
            <a:endParaRPr lang="en-US" dirty="0"/>
          </a:p>
        </p:txBody>
      </p:sp>
      <p:sp>
        <p:nvSpPr>
          <p:cNvPr id="21" name="TextBox 20"/>
          <p:cNvSpPr txBox="1"/>
          <p:nvPr/>
        </p:nvSpPr>
        <p:spPr>
          <a:xfrm>
            <a:off x="173625" y="3790244"/>
            <a:ext cx="1655175" cy="646331"/>
          </a:xfrm>
          <a:prstGeom prst="rect">
            <a:avLst/>
          </a:prstGeom>
          <a:noFill/>
        </p:spPr>
        <p:txBody>
          <a:bodyPr wrap="square" rtlCol="0">
            <a:spAutoFit/>
          </a:bodyPr>
          <a:lstStyle/>
          <a:p>
            <a:pPr algn="ctr"/>
            <a:r>
              <a:rPr lang="en-US" dirty="0" smtClean="0"/>
              <a:t>Unprotected Data links</a:t>
            </a:r>
            <a:endParaRPr lang="en-US" dirty="0"/>
          </a:p>
        </p:txBody>
      </p:sp>
      <p:sp>
        <p:nvSpPr>
          <p:cNvPr id="22" name="TextBox 21"/>
          <p:cNvSpPr txBox="1"/>
          <p:nvPr/>
        </p:nvSpPr>
        <p:spPr>
          <a:xfrm>
            <a:off x="5853739" y="3790244"/>
            <a:ext cx="1246972" cy="2031325"/>
          </a:xfrm>
          <a:prstGeom prst="rect">
            <a:avLst/>
          </a:prstGeom>
          <a:noFill/>
        </p:spPr>
        <p:txBody>
          <a:bodyPr wrap="square" rtlCol="0">
            <a:spAutoFit/>
          </a:bodyPr>
          <a:lstStyle/>
          <a:p>
            <a:pPr algn="ctr"/>
            <a:r>
              <a:rPr lang="en-US" dirty="0" smtClean="0"/>
              <a:t>Uploading malicious code to include Flight Loadable Software </a:t>
            </a:r>
            <a:endParaRPr lang="en-US" dirty="0"/>
          </a:p>
        </p:txBody>
      </p:sp>
      <p:sp>
        <p:nvSpPr>
          <p:cNvPr id="23" name="TextBox 22"/>
          <p:cNvSpPr txBox="1"/>
          <p:nvPr/>
        </p:nvSpPr>
        <p:spPr>
          <a:xfrm>
            <a:off x="7528238" y="3790244"/>
            <a:ext cx="1387161" cy="2031325"/>
          </a:xfrm>
          <a:prstGeom prst="rect">
            <a:avLst/>
          </a:prstGeom>
          <a:noFill/>
        </p:spPr>
        <p:txBody>
          <a:bodyPr wrap="square" rtlCol="0">
            <a:spAutoFit/>
          </a:bodyPr>
          <a:lstStyle/>
          <a:p>
            <a:pPr algn="ctr"/>
            <a:r>
              <a:rPr lang="en-US" dirty="0" smtClean="0"/>
              <a:t>Installing software configurable components with out verifying settings</a:t>
            </a:r>
            <a:endParaRPr lang="en-US" dirty="0"/>
          </a:p>
        </p:txBody>
      </p:sp>
      <p:sp>
        <p:nvSpPr>
          <p:cNvPr id="24" name="TextBox 23"/>
          <p:cNvSpPr txBox="1"/>
          <p:nvPr/>
        </p:nvSpPr>
        <p:spPr>
          <a:xfrm>
            <a:off x="1885950" y="3790244"/>
            <a:ext cx="1714500" cy="1754326"/>
          </a:xfrm>
          <a:prstGeom prst="rect">
            <a:avLst/>
          </a:prstGeom>
          <a:noFill/>
        </p:spPr>
        <p:txBody>
          <a:bodyPr wrap="square" rtlCol="0">
            <a:spAutoFit/>
          </a:bodyPr>
          <a:lstStyle/>
          <a:p>
            <a:pPr algn="ctr"/>
            <a:r>
              <a:rPr lang="en-US" dirty="0" smtClean="0"/>
              <a:t>Not Authenticating users or Authorizing inappropriate users</a:t>
            </a:r>
            <a:endParaRPr lang="en-US" dirty="0"/>
          </a:p>
        </p:txBody>
      </p:sp>
      <p:sp>
        <p:nvSpPr>
          <p:cNvPr id="25" name="Rectangle 24"/>
          <p:cNvSpPr/>
          <p:nvPr/>
        </p:nvSpPr>
        <p:spPr>
          <a:xfrm>
            <a:off x="0" y="5704582"/>
            <a:ext cx="9144000" cy="1077218"/>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dirty="0" smtClean="0">
                <a:ln>
                  <a:solidFill>
                    <a:schemeClr val="accent2">
                      <a:lumMod val="75000"/>
                    </a:schemeClr>
                  </a:solidFill>
                </a:ln>
                <a:solidFill>
                  <a:schemeClr val="accent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VULNERABILTY IS NOT Just ABOUT SOFTWARE CODE </a:t>
            </a:r>
          </a:p>
          <a:p>
            <a:pPr algn="ctr"/>
            <a:r>
              <a:rPr lang="en-US" sz="3200" b="1" cap="all" dirty="0" smtClean="0">
                <a:ln>
                  <a:solidFill>
                    <a:schemeClr val="accent2">
                      <a:lumMod val="75000"/>
                    </a:schemeClr>
                  </a:solidFill>
                </a:ln>
                <a:solidFill>
                  <a:schemeClr val="accent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and Includes Processes IN Parts 21/43/91</a:t>
            </a:r>
            <a:endParaRPr lang="en-US" sz="3200" b="1" cap="all" spc="0" dirty="0">
              <a:ln>
                <a:solidFill>
                  <a:schemeClr val="accent2">
                    <a:lumMod val="75000"/>
                  </a:schemeClr>
                </a:solidFill>
              </a:ln>
              <a:solidFill>
                <a:schemeClr val="accent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 name="Slide Number Placeholder 10"/>
          <p:cNvSpPr>
            <a:spLocks noGrp="1"/>
          </p:cNvSpPr>
          <p:nvPr>
            <p:ph type="sldNum" sz="quarter" idx="12"/>
          </p:nvPr>
        </p:nvSpPr>
        <p:spPr/>
        <p:txBody>
          <a:bodyPr/>
          <a:lstStyle/>
          <a:p>
            <a:fld id="{638D2534-4F29-4D6A-99CA-34A9E7D541B9}" type="slidenum">
              <a:rPr lang="en-US" smtClean="0"/>
              <a:pPr/>
              <a:t>28</a:t>
            </a:fld>
            <a:endParaRPr lang="en-US" dirty="0"/>
          </a:p>
        </p:txBody>
      </p:sp>
    </p:spTree>
    <p:extLst>
      <p:ext uri="{BB962C8B-B14F-4D97-AF65-F5344CB8AC3E}">
        <p14:creationId xmlns:p14="http://schemas.microsoft.com/office/powerpoint/2010/main" val="345612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864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b="1" dirty="0" smtClean="0"/>
              <a:t>Threat</a:t>
            </a:r>
            <a:r>
              <a:rPr lang="en-US" dirty="0" smtClean="0"/>
              <a:t/>
            </a:r>
            <a:br>
              <a:rPr lang="en-US" dirty="0" smtClean="0"/>
            </a:br>
            <a:endParaRPr lang="en-US" dirty="0"/>
          </a:p>
        </p:txBody>
      </p:sp>
      <p:sp>
        <p:nvSpPr>
          <p:cNvPr id="3" name="Content Placeholder 2"/>
          <p:cNvSpPr>
            <a:spLocks noGrp="1"/>
          </p:cNvSpPr>
          <p:nvPr>
            <p:ph idx="1"/>
          </p:nvPr>
        </p:nvSpPr>
        <p:spPr>
          <a:xfrm>
            <a:off x="457200" y="685800"/>
            <a:ext cx="8229600" cy="4525963"/>
          </a:xfrm>
        </p:spPr>
        <p:txBody>
          <a:bodyPr>
            <a:noAutofit/>
          </a:bodyPr>
          <a:lstStyle/>
          <a:p>
            <a:r>
              <a:rPr lang="en-US" sz="2400" dirty="0" smtClean="0"/>
              <a:t>In </a:t>
            </a:r>
            <a:r>
              <a:rPr lang="en-US" sz="2400" dirty="0"/>
              <a:t>the Oxford </a:t>
            </a:r>
            <a:r>
              <a:rPr lang="en-US" sz="2400" dirty="0" smtClean="0"/>
              <a:t>Dictionary: Threat </a:t>
            </a:r>
            <a:r>
              <a:rPr lang="en-US" sz="2400" dirty="0"/>
              <a:t>(noun) </a:t>
            </a:r>
            <a:endParaRPr lang="en-US" sz="2400" dirty="0" smtClean="0"/>
          </a:p>
          <a:p>
            <a:pPr lvl="1">
              <a:spcBef>
                <a:spcPts val="0"/>
              </a:spcBef>
            </a:pPr>
            <a:r>
              <a:rPr lang="en-US" sz="2000" dirty="0"/>
              <a:t>a stated intention to inflict injury, damage, or other hostile action on someone. </a:t>
            </a:r>
            <a:endParaRPr lang="en-US" sz="2000" dirty="0" smtClean="0"/>
          </a:p>
          <a:p>
            <a:pPr lvl="1">
              <a:spcBef>
                <a:spcPts val="0"/>
              </a:spcBef>
            </a:pPr>
            <a:r>
              <a:rPr lang="en-US" sz="2000" b="1" u="sng" dirty="0" smtClean="0">
                <a:solidFill>
                  <a:srgbClr val="FF0000"/>
                </a:solidFill>
              </a:rPr>
              <a:t>a </a:t>
            </a:r>
            <a:r>
              <a:rPr lang="en-US" sz="2000" b="1" u="sng" dirty="0">
                <a:solidFill>
                  <a:srgbClr val="FF0000"/>
                </a:solidFill>
              </a:rPr>
              <a:t>person or thing likely to cause damage or danger. </a:t>
            </a:r>
            <a:endParaRPr lang="en-US" sz="2000" b="1" u="sng" dirty="0" smtClean="0">
              <a:solidFill>
                <a:srgbClr val="FF0000"/>
              </a:solidFill>
            </a:endParaRPr>
          </a:p>
          <a:p>
            <a:pPr lvl="1">
              <a:spcBef>
                <a:spcPts val="0"/>
              </a:spcBef>
            </a:pPr>
            <a:r>
              <a:rPr lang="en-US" sz="2000" dirty="0" smtClean="0"/>
              <a:t>the </a:t>
            </a:r>
            <a:r>
              <a:rPr lang="en-US" sz="2000" dirty="0"/>
              <a:t>possibility of trouble or danger. </a:t>
            </a:r>
          </a:p>
          <a:p>
            <a:r>
              <a:rPr lang="en-US" sz="2400" dirty="0" smtClean="0"/>
              <a:t>Both</a:t>
            </a:r>
            <a:r>
              <a:rPr lang="en-US" sz="2400" dirty="0"/>
              <a:t>, NIST SP800-30 and the </a:t>
            </a:r>
            <a:r>
              <a:rPr lang="en-US" sz="2400" u="sng" dirty="0">
                <a:hlinkClick r:id="rId2"/>
              </a:rPr>
              <a:t>Common Criteria for Information Technology Security Evaluation</a:t>
            </a:r>
            <a:r>
              <a:rPr lang="en-US" sz="2400" dirty="0"/>
              <a:t> (an ISO standard replacing ITSEC) differentiate between a “threat source” or “threat-agent” and a “threat”.</a:t>
            </a:r>
          </a:p>
          <a:p>
            <a:r>
              <a:rPr lang="en-US" sz="2400" dirty="0"/>
              <a:t>NIST defines “threat-source” as the interaction of an actor and motivation, and “threat” as the interaction between a “threat-source” and a vulnerability.</a:t>
            </a:r>
          </a:p>
          <a:p>
            <a:r>
              <a:rPr lang="en-US" sz="2400" dirty="0"/>
              <a:t>Threat: The potential for a threat-source to exercise (accidentally trigger or intentionally exploit) a specific vulnerability. </a:t>
            </a:r>
          </a:p>
        </p:txBody>
      </p:sp>
      <p:sp>
        <p:nvSpPr>
          <p:cNvPr id="5" name="Slide Number Placeholder 4"/>
          <p:cNvSpPr>
            <a:spLocks noGrp="1"/>
          </p:cNvSpPr>
          <p:nvPr>
            <p:ph type="sldNum" sz="quarter" idx="12"/>
          </p:nvPr>
        </p:nvSpPr>
        <p:spPr/>
        <p:txBody>
          <a:bodyPr/>
          <a:lstStyle/>
          <a:p>
            <a:fld id="{638D2534-4F29-4D6A-99CA-34A9E7D541B9}" type="slidenum">
              <a:rPr lang="en-US" smtClean="0"/>
              <a:pPr/>
              <a:t>29</a:t>
            </a:fld>
            <a:endParaRPr lang="en-US" dirty="0"/>
          </a:p>
        </p:txBody>
      </p:sp>
    </p:spTree>
    <p:extLst>
      <p:ext uri="{BB962C8B-B14F-4D97-AF65-F5344CB8AC3E}">
        <p14:creationId xmlns:p14="http://schemas.microsoft.com/office/powerpoint/2010/main" val="79880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94538"/>
            <a:ext cx="8229600" cy="1143000"/>
          </a:xfrm>
        </p:spPr>
        <p:txBody>
          <a:bodyPr>
            <a:noAutofit/>
          </a:bodyPr>
          <a:lstStyle/>
          <a:p>
            <a:r>
              <a:rPr lang="en-US" dirty="0" smtClean="0"/>
              <a:t>Research Need</a:t>
            </a:r>
            <a:br>
              <a:rPr lang="en-US" dirty="0" smtClean="0"/>
            </a:br>
            <a:r>
              <a:rPr lang="en-US" sz="800" dirty="0" smtClean="0"/>
              <a:t>  </a:t>
            </a:r>
            <a:r>
              <a:rPr lang="en-US" dirty="0" smtClean="0"/>
              <a:t/>
            </a:r>
            <a:br>
              <a:rPr lang="en-US" dirty="0" smtClean="0"/>
            </a:br>
            <a:r>
              <a:rPr lang="en-US" sz="2400" dirty="0" smtClean="0"/>
              <a:t>Addressing Cyber Risks through Safety Policy</a:t>
            </a:r>
          </a:p>
        </p:txBody>
      </p:sp>
      <p:sp>
        <p:nvSpPr>
          <p:cNvPr id="4099" name="Content Placeholder 2"/>
          <p:cNvSpPr>
            <a:spLocks noGrp="1"/>
          </p:cNvSpPr>
          <p:nvPr>
            <p:ph idx="1"/>
          </p:nvPr>
        </p:nvSpPr>
        <p:spPr>
          <a:xfrm>
            <a:off x="403410" y="1498908"/>
            <a:ext cx="8229600" cy="4525963"/>
          </a:xfrm>
        </p:spPr>
        <p:txBody>
          <a:bodyPr>
            <a:normAutofit/>
          </a:bodyPr>
          <a:lstStyle/>
          <a:p>
            <a:pPr>
              <a:spcBef>
                <a:spcPts val="0"/>
              </a:spcBef>
            </a:pPr>
            <a:r>
              <a:rPr lang="en-US" sz="2400" dirty="0" smtClean="0">
                <a:solidFill>
                  <a:schemeClr val="tx1"/>
                </a:solidFill>
              </a:rPr>
              <a:t>Research is needed to assess:</a:t>
            </a:r>
          </a:p>
          <a:p>
            <a:pPr>
              <a:spcBef>
                <a:spcPts val="0"/>
              </a:spcBef>
            </a:pPr>
            <a:endParaRPr lang="en-US" sz="400" dirty="0" smtClean="0">
              <a:solidFill>
                <a:schemeClr val="tx1"/>
              </a:solidFill>
            </a:endParaRPr>
          </a:p>
          <a:p>
            <a:pPr lvl="1">
              <a:spcBef>
                <a:spcPts val="0"/>
              </a:spcBef>
              <a:spcAft>
                <a:spcPts val="0"/>
              </a:spcAft>
            </a:pPr>
            <a:r>
              <a:rPr lang="en-US" sz="2000" dirty="0" smtClean="0">
                <a:solidFill>
                  <a:schemeClr val="tx1"/>
                </a:solidFill>
              </a:rPr>
              <a:t>ASISP </a:t>
            </a:r>
            <a:r>
              <a:rPr lang="en-US" sz="2000" b="1" u="sng" dirty="0" smtClean="0">
                <a:solidFill>
                  <a:schemeClr val="tx1"/>
                </a:solidFill>
              </a:rPr>
              <a:t>vulnerabilities</a:t>
            </a:r>
            <a:r>
              <a:rPr lang="en-US" sz="2000" dirty="0" smtClean="0">
                <a:solidFill>
                  <a:schemeClr val="tx1"/>
                </a:solidFill>
              </a:rPr>
              <a:t>, </a:t>
            </a:r>
            <a:r>
              <a:rPr lang="en-US" sz="2000" b="1" u="sng" dirty="0" smtClean="0">
                <a:solidFill>
                  <a:schemeClr val="tx1"/>
                </a:solidFill>
              </a:rPr>
              <a:t>risks</a:t>
            </a:r>
            <a:r>
              <a:rPr lang="en-US" sz="2000" dirty="0" smtClean="0">
                <a:solidFill>
                  <a:schemeClr val="tx1"/>
                </a:solidFill>
              </a:rPr>
              <a:t>, and </a:t>
            </a:r>
          </a:p>
          <a:p>
            <a:pPr lvl="1">
              <a:spcBef>
                <a:spcPts val="0"/>
              </a:spcBef>
              <a:spcAft>
                <a:spcPts val="0"/>
              </a:spcAft>
            </a:pPr>
            <a:r>
              <a:rPr lang="en-US" sz="2000" dirty="0">
                <a:solidFill>
                  <a:schemeClr val="tx1"/>
                </a:solidFill>
              </a:rPr>
              <a:t>E</a:t>
            </a:r>
            <a:r>
              <a:rPr lang="en-US" sz="2000" dirty="0" smtClean="0">
                <a:solidFill>
                  <a:schemeClr val="tx1"/>
                </a:solidFill>
              </a:rPr>
              <a:t>xplore possible </a:t>
            </a:r>
            <a:r>
              <a:rPr lang="en-US" sz="2000" b="1" u="sng" dirty="0" smtClean="0">
                <a:solidFill>
                  <a:schemeClr val="tx1"/>
                </a:solidFill>
              </a:rPr>
              <a:t>mitigations</a:t>
            </a:r>
            <a:r>
              <a:rPr lang="en-US" sz="2000" dirty="0" smtClean="0">
                <a:solidFill>
                  <a:schemeClr val="tx1"/>
                </a:solidFill>
              </a:rPr>
              <a:t> </a:t>
            </a:r>
          </a:p>
          <a:p>
            <a:pPr lvl="1">
              <a:spcBef>
                <a:spcPts val="0"/>
              </a:spcBef>
              <a:spcAft>
                <a:spcPts val="0"/>
              </a:spcAft>
            </a:pPr>
            <a:endParaRPr lang="en-US" sz="1200" dirty="0" smtClean="0">
              <a:solidFill>
                <a:schemeClr val="tx1"/>
              </a:solidFill>
            </a:endParaRPr>
          </a:p>
          <a:p>
            <a:pPr lvl="1">
              <a:spcBef>
                <a:spcPts val="0"/>
              </a:spcBef>
              <a:spcAft>
                <a:spcPts val="0"/>
              </a:spcAft>
            </a:pPr>
            <a:endParaRPr lang="en-US" sz="800" dirty="0" smtClean="0">
              <a:solidFill>
                <a:schemeClr val="tx1"/>
              </a:solidFill>
            </a:endParaRPr>
          </a:p>
          <a:p>
            <a:pPr>
              <a:spcBef>
                <a:spcPts val="0"/>
              </a:spcBef>
            </a:pPr>
            <a:r>
              <a:rPr lang="en-US" sz="2400" dirty="0">
                <a:solidFill>
                  <a:schemeClr val="tx1"/>
                </a:solidFill>
              </a:rPr>
              <a:t>M</a:t>
            </a:r>
            <a:r>
              <a:rPr lang="en-US" sz="2400" dirty="0" smtClean="0">
                <a:solidFill>
                  <a:schemeClr val="tx1"/>
                </a:solidFill>
              </a:rPr>
              <a:t>ethodology is required to systematically guide the potential development of:</a:t>
            </a:r>
          </a:p>
          <a:p>
            <a:pPr>
              <a:spcBef>
                <a:spcPts val="0"/>
              </a:spcBef>
            </a:pPr>
            <a:endParaRPr lang="en-US" sz="400" dirty="0" smtClean="0">
              <a:solidFill>
                <a:schemeClr val="tx1"/>
              </a:solidFill>
            </a:endParaRPr>
          </a:p>
          <a:p>
            <a:pPr lvl="1">
              <a:spcBef>
                <a:spcPts val="0"/>
              </a:spcBef>
            </a:pPr>
            <a:r>
              <a:rPr lang="en-US" sz="2000" dirty="0" smtClean="0">
                <a:solidFill>
                  <a:schemeClr val="tx1"/>
                </a:solidFill>
              </a:rPr>
              <a:t> </a:t>
            </a:r>
            <a:r>
              <a:rPr lang="en-US" sz="2000" dirty="0">
                <a:solidFill>
                  <a:schemeClr val="tx1"/>
                </a:solidFill>
              </a:rPr>
              <a:t>R</a:t>
            </a:r>
            <a:r>
              <a:rPr lang="en-US" sz="2000" dirty="0" smtClean="0">
                <a:solidFill>
                  <a:schemeClr val="tx1"/>
                </a:solidFill>
              </a:rPr>
              <a:t>egulation, policy, and guidance for the certification and continued airworthiness of aircraft</a:t>
            </a:r>
          </a:p>
        </p:txBody>
      </p:sp>
      <p:pic>
        <p:nvPicPr>
          <p:cNvPr id="4100" name="Picture 2" descr="digits projected on human f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479" y="4432146"/>
            <a:ext cx="2286000" cy="133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result for ris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723" y="4458987"/>
            <a:ext cx="2841011" cy="188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Image result for mitiga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262" y="4098147"/>
            <a:ext cx="2846463" cy="181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38D2534-4F29-4D6A-99CA-34A9E7D541B9}" type="slidenum">
              <a:rPr lang="en-US" smtClean="0"/>
              <a:pPr/>
              <a:t>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54864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6315" y="0"/>
            <a:ext cx="8229600" cy="1143000"/>
          </a:xfrm>
        </p:spPr>
        <p:txBody>
          <a:bodyPr>
            <a:normAutofit/>
          </a:bodyPr>
          <a:lstStyle/>
          <a:p>
            <a:r>
              <a:rPr lang="en-US" b="1" dirty="0">
                <a:solidFill>
                  <a:srgbClr val="00B0F0"/>
                </a:solidFill>
              </a:rPr>
              <a:t>Composition of Threat</a:t>
            </a:r>
          </a:p>
        </p:txBody>
      </p:sp>
      <p:sp>
        <p:nvSpPr>
          <p:cNvPr id="6" name="Oval 5"/>
          <p:cNvSpPr/>
          <p:nvPr/>
        </p:nvSpPr>
        <p:spPr>
          <a:xfrm>
            <a:off x="1303510" y="1143000"/>
            <a:ext cx="1371600" cy="1600200"/>
          </a:xfrm>
          <a:prstGeom prst="ellipse">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485604" y="1505113"/>
            <a:ext cx="1111202" cy="307777"/>
          </a:xfrm>
          <a:prstGeom prst="rect">
            <a:avLst/>
          </a:prstGeom>
          <a:noFill/>
        </p:spPr>
        <p:txBody>
          <a:bodyPr wrap="none" rtlCol="0">
            <a:spAutoFit/>
          </a:bodyPr>
          <a:lstStyle/>
          <a:p>
            <a:r>
              <a:rPr lang="en-US" sz="1400" dirty="0" smtClean="0"/>
              <a:t>Vulnerability</a:t>
            </a:r>
          </a:p>
        </p:txBody>
      </p:sp>
      <p:sp>
        <p:nvSpPr>
          <p:cNvPr id="9" name="Oval 8"/>
          <p:cNvSpPr/>
          <p:nvPr/>
        </p:nvSpPr>
        <p:spPr>
          <a:xfrm>
            <a:off x="2089815" y="2721010"/>
            <a:ext cx="1371600" cy="1600200"/>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17710" y="2744536"/>
            <a:ext cx="1371600" cy="1600200"/>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23030" y="3657600"/>
            <a:ext cx="580480" cy="307777"/>
          </a:xfrm>
          <a:prstGeom prst="rect">
            <a:avLst/>
          </a:prstGeom>
          <a:noFill/>
        </p:spPr>
        <p:txBody>
          <a:bodyPr wrap="none" rtlCol="0">
            <a:spAutoFit/>
          </a:bodyPr>
          <a:lstStyle/>
          <a:p>
            <a:r>
              <a:rPr lang="en-US" sz="1400" dirty="0" smtClean="0"/>
              <a:t>Actor</a:t>
            </a:r>
          </a:p>
        </p:txBody>
      </p:sp>
      <p:sp>
        <p:nvSpPr>
          <p:cNvPr id="12" name="TextBox 11"/>
          <p:cNvSpPr txBox="1"/>
          <p:nvPr/>
        </p:nvSpPr>
        <p:spPr>
          <a:xfrm>
            <a:off x="2446510" y="3657600"/>
            <a:ext cx="991490" cy="307777"/>
          </a:xfrm>
          <a:prstGeom prst="rect">
            <a:avLst/>
          </a:prstGeom>
          <a:noFill/>
        </p:spPr>
        <p:txBody>
          <a:bodyPr wrap="none" rtlCol="0">
            <a:spAutoFit/>
          </a:bodyPr>
          <a:lstStyle/>
          <a:p>
            <a:r>
              <a:rPr lang="en-US" sz="1400" dirty="0" smtClean="0"/>
              <a:t>Motivation</a:t>
            </a:r>
          </a:p>
        </p:txBody>
      </p:sp>
      <p:sp>
        <p:nvSpPr>
          <p:cNvPr id="8" name="TextBox 7"/>
          <p:cNvSpPr txBox="1"/>
          <p:nvPr/>
        </p:nvSpPr>
        <p:spPr>
          <a:xfrm>
            <a:off x="0" y="5410200"/>
            <a:ext cx="9067800" cy="1107996"/>
          </a:xfrm>
          <a:prstGeom prst="rect">
            <a:avLst/>
          </a:prstGeom>
          <a:noFill/>
        </p:spPr>
        <p:txBody>
          <a:bodyPr wrap="square" rtlCol="0">
            <a:spAutoFit/>
          </a:bodyPr>
          <a:lstStyle/>
          <a:p>
            <a:r>
              <a:rPr lang="en-US" sz="1600" b="1" u="sng" dirty="0" smtClean="0">
                <a:solidFill>
                  <a:schemeClr val="tx2">
                    <a:lumMod val="60000"/>
                    <a:lumOff val="40000"/>
                  </a:schemeClr>
                </a:solidFill>
              </a:rPr>
              <a:t>Vulnerability</a:t>
            </a:r>
            <a:r>
              <a:rPr lang="en-US" sz="1600" dirty="0" smtClean="0"/>
              <a:t>   </a:t>
            </a:r>
            <a:r>
              <a:rPr lang="en-US" sz="1600" dirty="0" smtClean="0">
                <a:sym typeface="Wingdings" panose="05000000000000000000" pitchFamily="2" charset="2"/>
              </a:rPr>
              <a:t>function of (Design, Hardware, Software, procedures, process, violation of policy, flawed,                    internal controls, etc.)</a:t>
            </a:r>
          </a:p>
          <a:p>
            <a:r>
              <a:rPr lang="en-US" sz="1600" b="1" u="sng" dirty="0" smtClean="0">
                <a:solidFill>
                  <a:schemeClr val="accent6">
                    <a:lumMod val="75000"/>
                  </a:schemeClr>
                </a:solidFill>
                <a:sym typeface="Wingdings" panose="05000000000000000000" pitchFamily="2" charset="2"/>
              </a:rPr>
              <a:t>Actor </a:t>
            </a:r>
            <a:r>
              <a:rPr lang="en-US" sz="1600" dirty="0" smtClean="0">
                <a:sym typeface="Wingdings" panose="05000000000000000000" pitchFamily="2" charset="2"/>
              </a:rPr>
              <a:t>	      function of (State organized, organization based, company based, individual, etc)</a:t>
            </a:r>
          </a:p>
          <a:p>
            <a:r>
              <a:rPr lang="en-US" sz="1600" b="1" u="sng" dirty="0" smtClean="0">
                <a:solidFill>
                  <a:srgbClr val="00CC00"/>
                </a:solidFill>
                <a:sym typeface="Wingdings" panose="05000000000000000000" pitchFamily="2" charset="2"/>
              </a:rPr>
              <a:t>Motivations</a:t>
            </a:r>
            <a:r>
              <a:rPr lang="en-US" sz="1600" dirty="0" smtClean="0">
                <a:sym typeface="Wingdings" panose="05000000000000000000" pitchFamily="2" charset="2"/>
              </a:rPr>
              <a:t>     function of (Financial, political, publicity, challenge, terrorist )</a:t>
            </a:r>
            <a:endParaRPr lang="en-US" sz="1600" dirty="0" smtClean="0"/>
          </a:p>
        </p:txBody>
      </p:sp>
      <p:sp>
        <p:nvSpPr>
          <p:cNvPr id="14" name="Oval 13"/>
          <p:cNvSpPr/>
          <p:nvPr/>
        </p:nvSpPr>
        <p:spPr>
          <a:xfrm>
            <a:off x="6683399" y="1828800"/>
            <a:ext cx="1371600" cy="1600200"/>
          </a:xfrm>
          <a:prstGeom prst="ellipse">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239000" y="2628900"/>
            <a:ext cx="1371600" cy="1600200"/>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6332710" y="2652426"/>
            <a:ext cx="1371600" cy="1600200"/>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7170910" y="3094910"/>
            <a:ext cx="601511" cy="276999"/>
          </a:xfrm>
          <a:prstGeom prst="rect">
            <a:avLst/>
          </a:prstGeom>
          <a:noFill/>
        </p:spPr>
        <p:txBody>
          <a:bodyPr wrap="none" rtlCol="0">
            <a:spAutoFit/>
          </a:bodyPr>
          <a:lstStyle/>
          <a:p>
            <a:r>
              <a:rPr lang="en-US" sz="1200" b="1" dirty="0" smtClean="0">
                <a:solidFill>
                  <a:schemeClr val="bg1"/>
                </a:solidFill>
              </a:rPr>
              <a:t>Threat</a:t>
            </a:r>
            <a:endParaRPr lang="en-US" sz="1000" b="1" dirty="0">
              <a:solidFill>
                <a:schemeClr val="bg1"/>
              </a:solidFill>
            </a:endParaRPr>
          </a:p>
        </p:txBody>
      </p:sp>
      <p:sp>
        <p:nvSpPr>
          <p:cNvPr id="21" name="Oval 20"/>
          <p:cNvSpPr/>
          <p:nvPr/>
        </p:nvSpPr>
        <p:spPr>
          <a:xfrm>
            <a:off x="4122910" y="1066800"/>
            <a:ext cx="1371600" cy="1600200"/>
          </a:xfrm>
          <a:prstGeom prst="ellipse">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305004" y="1428913"/>
            <a:ext cx="1111202" cy="307777"/>
          </a:xfrm>
          <a:prstGeom prst="rect">
            <a:avLst/>
          </a:prstGeom>
          <a:noFill/>
        </p:spPr>
        <p:txBody>
          <a:bodyPr wrap="none" rtlCol="0">
            <a:spAutoFit/>
          </a:bodyPr>
          <a:lstStyle/>
          <a:p>
            <a:r>
              <a:rPr lang="en-US" sz="1400" dirty="0" smtClean="0"/>
              <a:t>Vulnerability</a:t>
            </a:r>
          </a:p>
        </p:txBody>
      </p:sp>
      <p:sp>
        <p:nvSpPr>
          <p:cNvPr id="23" name="Oval 22"/>
          <p:cNvSpPr/>
          <p:nvPr/>
        </p:nvSpPr>
        <p:spPr>
          <a:xfrm>
            <a:off x="4678511" y="2652426"/>
            <a:ext cx="1371600" cy="1600200"/>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3772221" y="2675952"/>
            <a:ext cx="1371600" cy="1600200"/>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877541" y="3589016"/>
            <a:ext cx="580480" cy="307777"/>
          </a:xfrm>
          <a:prstGeom prst="rect">
            <a:avLst/>
          </a:prstGeom>
          <a:noFill/>
        </p:spPr>
        <p:txBody>
          <a:bodyPr wrap="none" rtlCol="0">
            <a:spAutoFit/>
          </a:bodyPr>
          <a:lstStyle/>
          <a:p>
            <a:r>
              <a:rPr lang="en-US" sz="1400" dirty="0" smtClean="0"/>
              <a:t>Actor</a:t>
            </a:r>
          </a:p>
        </p:txBody>
      </p:sp>
      <p:sp>
        <p:nvSpPr>
          <p:cNvPr id="26" name="TextBox 25"/>
          <p:cNvSpPr txBox="1"/>
          <p:nvPr/>
        </p:nvSpPr>
        <p:spPr>
          <a:xfrm>
            <a:off x="5035206" y="3589016"/>
            <a:ext cx="991490" cy="307777"/>
          </a:xfrm>
          <a:prstGeom prst="rect">
            <a:avLst/>
          </a:prstGeom>
          <a:noFill/>
        </p:spPr>
        <p:txBody>
          <a:bodyPr wrap="none" rtlCol="0">
            <a:spAutoFit/>
          </a:bodyPr>
          <a:lstStyle/>
          <a:p>
            <a:r>
              <a:rPr lang="en-US" sz="1400" dirty="0" smtClean="0"/>
              <a:t>Motivation</a:t>
            </a:r>
          </a:p>
        </p:txBody>
      </p:sp>
      <p:sp>
        <p:nvSpPr>
          <p:cNvPr id="20" name="TextBox 19"/>
          <p:cNvSpPr txBox="1"/>
          <p:nvPr/>
        </p:nvSpPr>
        <p:spPr>
          <a:xfrm>
            <a:off x="6977409" y="4344736"/>
            <a:ext cx="879921" cy="400110"/>
          </a:xfrm>
          <a:prstGeom prst="rect">
            <a:avLst/>
          </a:prstGeom>
          <a:noFill/>
        </p:spPr>
        <p:txBody>
          <a:bodyPr wrap="none" rtlCol="0">
            <a:spAutoFit/>
          </a:bodyPr>
          <a:lstStyle/>
          <a:p>
            <a:r>
              <a:rPr lang="en-US" sz="2000" b="1" dirty="0" smtClean="0">
                <a:solidFill>
                  <a:srgbClr val="FF0000"/>
                </a:solidFill>
              </a:rPr>
              <a:t>Threat</a:t>
            </a:r>
            <a:endParaRPr lang="en-US" sz="2000" b="1" dirty="0">
              <a:solidFill>
                <a:srgbClr val="FF0000"/>
              </a:solidFill>
            </a:endParaRPr>
          </a:p>
        </p:txBody>
      </p:sp>
      <p:sp>
        <p:nvSpPr>
          <p:cNvPr id="28" name="TextBox 27"/>
          <p:cNvSpPr txBox="1"/>
          <p:nvPr/>
        </p:nvSpPr>
        <p:spPr>
          <a:xfrm>
            <a:off x="4655589" y="3124199"/>
            <a:ext cx="545342" cy="553998"/>
          </a:xfrm>
          <a:prstGeom prst="rect">
            <a:avLst/>
          </a:prstGeom>
          <a:noFill/>
        </p:spPr>
        <p:txBody>
          <a:bodyPr wrap="none" rtlCol="0">
            <a:spAutoFit/>
          </a:bodyPr>
          <a:lstStyle/>
          <a:p>
            <a:r>
              <a:rPr lang="en-US" sz="1000" b="1" dirty="0" smtClean="0">
                <a:solidFill>
                  <a:schemeClr val="bg1"/>
                </a:solidFill>
              </a:rPr>
              <a:t>Threat</a:t>
            </a:r>
          </a:p>
          <a:p>
            <a:endParaRPr lang="en-US" sz="1000" b="1" dirty="0">
              <a:solidFill>
                <a:schemeClr val="bg1"/>
              </a:solidFill>
            </a:endParaRPr>
          </a:p>
          <a:p>
            <a:r>
              <a:rPr lang="en-US" sz="1000" b="1" dirty="0" smtClean="0">
                <a:solidFill>
                  <a:schemeClr val="bg1"/>
                </a:solidFill>
              </a:rPr>
              <a:t>Source</a:t>
            </a:r>
            <a:endParaRPr lang="en-US" sz="1000" b="1" dirty="0">
              <a:solidFill>
                <a:schemeClr val="bg1"/>
              </a:solidFill>
            </a:endParaRPr>
          </a:p>
        </p:txBody>
      </p:sp>
      <p:sp>
        <p:nvSpPr>
          <p:cNvPr id="29" name="TextBox 28"/>
          <p:cNvSpPr txBox="1"/>
          <p:nvPr/>
        </p:nvSpPr>
        <p:spPr>
          <a:xfrm>
            <a:off x="4184418" y="4267200"/>
            <a:ext cx="1887889" cy="707886"/>
          </a:xfrm>
          <a:prstGeom prst="rect">
            <a:avLst/>
          </a:prstGeom>
          <a:noFill/>
        </p:spPr>
        <p:txBody>
          <a:bodyPr wrap="none" rtlCol="0">
            <a:spAutoFit/>
          </a:bodyPr>
          <a:lstStyle/>
          <a:p>
            <a:r>
              <a:rPr lang="en-US" sz="2000" b="1" dirty="0" smtClean="0">
                <a:solidFill>
                  <a:srgbClr val="FFC000"/>
                </a:solidFill>
              </a:rPr>
              <a:t>Threat Source</a:t>
            </a:r>
          </a:p>
          <a:p>
            <a:r>
              <a:rPr lang="en-US" sz="2000" b="1" dirty="0" smtClean="0">
                <a:solidFill>
                  <a:srgbClr val="FFC000"/>
                </a:solidFill>
              </a:rPr>
              <a:t>Or Threat Agent</a:t>
            </a:r>
            <a:endParaRPr lang="en-US" sz="2000" b="1" dirty="0">
              <a:solidFill>
                <a:srgbClr val="FFC000"/>
              </a:solidFill>
            </a:endParaRPr>
          </a:p>
        </p:txBody>
      </p:sp>
      <p:sp>
        <p:nvSpPr>
          <p:cNvPr id="27" name="TextBox 26"/>
          <p:cNvSpPr txBox="1"/>
          <p:nvPr/>
        </p:nvSpPr>
        <p:spPr>
          <a:xfrm>
            <a:off x="789587" y="4361323"/>
            <a:ext cx="2600455" cy="400110"/>
          </a:xfrm>
          <a:prstGeom prst="rect">
            <a:avLst/>
          </a:prstGeom>
          <a:noFill/>
        </p:spPr>
        <p:txBody>
          <a:bodyPr wrap="none" rtlCol="0">
            <a:spAutoFit/>
          </a:bodyPr>
          <a:lstStyle/>
          <a:p>
            <a:r>
              <a:rPr lang="en-US" sz="2000" b="1" dirty="0" smtClean="0">
                <a:solidFill>
                  <a:srgbClr val="00B050"/>
                </a:solidFill>
              </a:rPr>
              <a:t>Independent elements</a:t>
            </a:r>
            <a:endParaRPr lang="en-US" sz="2000" b="1" dirty="0">
              <a:solidFill>
                <a:srgbClr val="00B050"/>
              </a:solidFill>
            </a:endParaRPr>
          </a:p>
        </p:txBody>
      </p:sp>
      <p:sp>
        <p:nvSpPr>
          <p:cNvPr id="1027" name="TextBox 1026"/>
          <p:cNvSpPr txBox="1"/>
          <p:nvPr/>
        </p:nvSpPr>
        <p:spPr>
          <a:xfrm>
            <a:off x="5638800" y="762000"/>
            <a:ext cx="3398689" cy="1077218"/>
          </a:xfrm>
          <a:prstGeom prst="rect">
            <a:avLst/>
          </a:prstGeom>
          <a:noFill/>
        </p:spPr>
        <p:txBody>
          <a:bodyPr wrap="square" rtlCol="0">
            <a:spAutoFit/>
          </a:bodyPr>
          <a:lstStyle/>
          <a:p>
            <a:pPr algn="ctr"/>
            <a:r>
              <a:rPr lang="en-US" sz="1600" b="1" dirty="0" smtClean="0"/>
              <a:t>Note: Need to consider actor and motivation along with the threat sources understanding of the system vulnerability to determine the threat</a:t>
            </a:r>
            <a:endParaRPr lang="en-US" sz="1600" b="1" dirty="0"/>
          </a:p>
        </p:txBody>
      </p:sp>
      <p:sp>
        <p:nvSpPr>
          <p:cNvPr id="1028" name="Right Arrow 1027"/>
          <p:cNvSpPr/>
          <p:nvPr/>
        </p:nvSpPr>
        <p:spPr>
          <a:xfrm>
            <a:off x="3461415" y="4355068"/>
            <a:ext cx="577185" cy="389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Arrow 36"/>
          <p:cNvSpPr/>
          <p:nvPr/>
        </p:nvSpPr>
        <p:spPr>
          <a:xfrm>
            <a:off x="6103733" y="4361323"/>
            <a:ext cx="577185" cy="389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ight Arrow 37"/>
          <p:cNvSpPr/>
          <p:nvPr/>
        </p:nvSpPr>
        <p:spPr>
          <a:xfrm>
            <a:off x="958785" y="4876800"/>
            <a:ext cx="7042215" cy="304800"/>
          </a:xfrm>
          <a:prstGeom prst="rightArrow">
            <a:avLst/>
          </a:prstGeom>
          <a:gradFill flip="none" rotWithShape="1">
            <a:gsLst>
              <a:gs pos="0">
                <a:srgbClr val="00CC00"/>
              </a:gs>
              <a:gs pos="37000">
                <a:srgbClr val="E8FA00"/>
              </a:gs>
              <a:gs pos="78000">
                <a:srgbClr val="FFE800"/>
              </a:gs>
              <a:gs pos="50000">
                <a:srgbClr val="FFFF00"/>
              </a:gs>
              <a:gs pos="100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638D2534-4F29-4D6A-99CA-34A9E7D541B9}" type="slidenum">
              <a:rPr lang="en-US" smtClean="0"/>
              <a:pPr/>
              <a:t>30</a:t>
            </a:fld>
            <a:endParaRPr lang="en-US" dirty="0"/>
          </a:p>
        </p:txBody>
      </p:sp>
    </p:spTree>
    <p:extLst>
      <p:ext uri="{BB962C8B-B14F-4D97-AF65-F5344CB8AC3E}">
        <p14:creationId xmlns:p14="http://schemas.microsoft.com/office/powerpoint/2010/main" val="169511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8D2534-4F29-4D6A-99CA-34A9E7D541B9}" type="slidenum">
              <a:rPr lang="en-US" smtClean="0"/>
              <a:pPr/>
              <a:t>31</a:t>
            </a:fld>
            <a:endParaRPr lang="en-US" dirty="0"/>
          </a:p>
        </p:txBody>
      </p:sp>
      <p:sp>
        <p:nvSpPr>
          <p:cNvPr id="5" name="Title 5"/>
          <p:cNvSpPr txBox="1">
            <a:spLocks/>
          </p:cNvSpPr>
          <p:nvPr/>
        </p:nvSpPr>
        <p:spPr>
          <a:xfrm>
            <a:off x="762000" y="133985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rgbClr val="002060"/>
                </a:solidFill>
                <a:latin typeface="Arial" pitchFamily="34" charset="0"/>
                <a:ea typeface="+mj-ea"/>
                <a:cs typeface="Arial" pitchFamily="34" charset="0"/>
              </a:defRPr>
            </a:lvl1pPr>
          </a:lstStyle>
          <a:p>
            <a:r>
              <a:rPr lang="en-US" dirty="0" smtClean="0"/>
              <a:t>ASISP Threat   ≠   ASISP Risk</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62000" y="2809875"/>
            <a:ext cx="332073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09875"/>
            <a:ext cx="329533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76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4864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7327"/>
            <a:ext cx="8229600" cy="1143000"/>
          </a:xfrm>
        </p:spPr>
        <p:txBody>
          <a:bodyPr>
            <a:normAutofit/>
          </a:bodyPr>
          <a:lstStyle/>
          <a:p>
            <a:r>
              <a:rPr lang="en-US" b="1" dirty="0">
                <a:solidFill>
                  <a:srgbClr val="00B0F0"/>
                </a:solidFill>
              </a:rPr>
              <a:t>ASISP Risk is a function of…</a:t>
            </a:r>
          </a:p>
        </p:txBody>
      </p:sp>
      <p:sp>
        <p:nvSpPr>
          <p:cNvPr id="6" name="Oval 5"/>
          <p:cNvSpPr/>
          <p:nvPr/>
        </p:nvSpPr>
        <p:spPr>
          <a:xfrm>
            <a:off x="1646089" y="1066800"/>
            <a:ext cx="1371600" cy="1600200"/>
          </a:xfrm>
          <a:prstGeom prst="ellipse">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201690" y="1866900"/>
            <a:ext cx="1371600" cy="1600200"/>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295400" y="1890426"/>
            <a:ext cx="1371600" cy="1600200"/>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133600" y="2332910"/>
            <a:ext cx="534121" cy="246221"/>
          </a:xfrm>
          <a:prstGeom prst="rect">
            <a:avLst/>
          </a:prstGeom>
          <a:noFill/>
        </p:spPr>
        <p:txBody>
          <a:bodyPr wrap="none" rtlCol="0">
            <a:spAutoFit/>
          </a:bodyPr>
          <a:lstStyle/>
          <a:p>
            <a:r>
              <a:rPr lang="en-US" sz="1000" b="1" dirty="0" smtClean="0">
                <a:solidFill>
                  <a:schemeClr val="bg1"/>
                </a:solidFill>
              </a:rPr>
              <a:t>Threat</a:t>
            </a:r>
            <a:endParaRPr lang="en-US" sz="1000" b="1" dirty="0">
              <a:solidFill>
                <a:schemeClr val="bg1"/>
              </a:solidFill>
            </a:endParaRPr>
          </a:p>
        </p:txBody>
      </p:sp>
      <p:sp>
        <p:nvSpPr>
          <p:cNvPr id="11" name="TextBox 10"/>
          <p:cNvSpPr txBox="1"/>
          <p:nvPr/>
        </p:nvSpPr>
        <p:spPr>
          <a:xfrm>
            <a:off x="1807270" y="1347790"/>
            <a:ext cx="1111202" cy="307777"/>
          </a:xfrm>
          <a:prstGeom prst="rect">
            <a:avLst/>
          </a:prstGeom>
          <a:noFill/>
        </p:spPr>
        <p:txBody>
          <a:bodyPr wrap="none" rtlCol="0">
            <a:spAutoFit/>
          </a:bodyPr>
          <a:lstStyle/>
          <a:p>
            <a:r>
              <a:rPr lang="en-US" sz="1400" dirty="0" smtClean="0"/>
              <a:t>Vulnerability</a:t>
            </a:r>
          </a:p>
        </p:txBody>
      </p:sp>
      <p:sp>
        <p:nvSpPr>
          <p:cNvPr id="12" name="TextBox 11"/>
          <p:cNvSpPr txBox="1"/>
          <p:nvPr/>
        </p:nvSpPr>
        <p:spPr>
          <a:xfrm>
            <a:off x="2590800" y="2536637"/>
            <a:ext cx="991490" cy="307777"/>
          </a:xfrm>
          <a:prstGeom prst="rect">
            <a:avLst/>
          </a:prstGeom>
          <a:noFill/>
        </p:spPr>
        <p:txBody>
          <a:bodyPr wrap="none" rtlCol="0">
            <a:spAutoFit/>
          </a:bodyPr>
          <a:lstStyle/>
          <a:p>
            <a:r>
              <a:rPr lang="en-US" sz="1400" dirty="0" smtClean="0"/>
              <a:t>Motivation</a:t>
            </a:r>
          </a:p>
        </p:txBody>
      </p:sp>
      <p:sp>
        <p:nvSpPr>
          <p:cNvPr id="13" name="TextBox 12"/>
          <p:cNvSpPr txBox="1"/>
          <p:nvPr/>
        </p:nvSpPr>
        <p:spPr>
          <a:xfrm>
            <a:off x="1355849" y="2599228"/>
            <a:ext cx="580480" cy="307777"/>
          </a:xfrm>
          <a:prstGeom prst="rect">
            <a:avLst/>
          </a:prstGeom>
          <a:noFill/>
        </p:spPr>
        <p:txBody>
          <a:bodyPr wrap="none" rtlCol="0">
            <a:spAutoFit/>
          </a:bodyPr>
          <a:lstStyle/>
          <a:p>
            <a:r>
              <a:rPr lang="en-US" sz="1400" dirty="0" smtClean="0"/>
              <a:t>Actor</a:t>
            </a:r>
          </a:p>
        </p:txBody>
      </p:sp>
      <p:sp>
        <p:nvSpPr>
          <p:cNvPr id="22" name="Rectangle 21"/>
          <p:cNvSpPr/>
          <p:nvPr/>
        </p:nvSpPr>
        <p:spPr>
          <a:xfrm>
            <a:off x="4006276" y="3286770"/>
            <a:ext cx="4437813" cy="178510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Asset Value</a:t>
            </a:r>
          </a:p>
          <a:p>
            <a:pPr algn="ctr"/>
            <a:r>
              <a:rPr lang="en-US" sz="1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Flight Controls</a:t>
            </a:r>
          </a:p>
          <a:p>
            <a:pPr algn="ctr"/>
            <a:r>
              <a:rPr lang="en-US" sz="1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Navigation systems</a:t>
            </a:r>
          </a:p>
          <a:p>
            <a:pPr algn="ctr"/>
            <a:r>
              <a:rPr lang="en-US" sz="1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Critical control systems</a:t>
            </a:r>
          </a:p>
          <a:p>
            <a:pPr algn="ctr"/>
            <a:r>
              <a:rPr lang="en-US" sz="1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Etc.</a:t>
            </a:r>
            <a:endParaRPr lang="en-US" sz="1400" b="1" cap="all" spc="0"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47800"/>
            <a:ext cx="3554706" cy="200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134187" y="3286770"/>
            <a:ext cx="4437813" cy="178510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Threat</a:t>
            </a:r>
          </a:p>
          <a:p>
            <a:pPr algn="ctr"/>
            <a:r>
              <a:rPr lang="en-US" sz="1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Flight Controls</a:t>
            </a:r>
          </a:p>
          <a:p>
            <a:pPr algn="ctr"/>
            <a:r>
              <a:rPr lang="en-US" sz="1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Navigation systems</a:t>
            </a:r>
          </a:p>
          <a:p>
            <a:pPr algn="ctr"/>
            <a:r>
              <a:rPr lang="en-US" sz="1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Critical control systems</a:t>
            </a:r>
          </a:p>
          <a:p>
            <a:pPr algn="ctr"/>
            <a:r>
              <a:rPr lang="en-US" sz="1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Etc.</a:t>
            </a:r>
            <a:endParaRPr lang="en-US" sz="1400" b="1" cap="all" spc="0"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7" name="Title 1"/>
          <p:cNvSpPr txBox="1">
            <a:spLocks/>
          </p:cNvSpPr>
          <p:nvPr/>
        </p:nvSpPr>
        <p:spPr>
          <a:xfrm>
            <a:off x="3517577" y="3527522"/>
            <a:ext cx="749754" cy="70812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rPr>
              <a:t>and</a:t>
            </a:r>
            <a:endParaRPr lang="en-US" b="1" dirty="0">
              <a:solidFill>
                <a:schemeClr val="tx2">
                  <a:lumMod val="75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5071874"/>
            <a:ext cx="2566389" cy="168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88429" y="4804719"/>
            <a:ext cx="941283" cy="246221"/>
          </a:xfrm>
          <a:prstGeom prst="rect">
            <a:avLst/>
          </a:prstGeom>
          <a:noFill/>
        </p:spPr>
        <p:txBody>
          <a:bodyPr wrap="none" rtlCol="0">
            <a:spAutoFit/>
          </a:bodyPr>
          <a:lstStyle/>
          <a:p>
            <a:r>
              <a:rPr lang="en-US" sz="1000" dirty="0" smtClean="0"/>
              <a:t>RTCS DO-178C</a:t>
            </a:r>
            <a:endParaRPr lang="en-US" sz="1000" dirty="0"/>
          </a:p>
        </p:txBody>
      </p:sp>
      <p:sp>
        <p:nvSpPr>
          <p:cNvPr id="4" name="TextBox 3"/>
          <p:cNvSpPr txBox="1"/>
          <p:nvPr/>
        </p:nvSpPr>
        <p:spPr>
          <a:xfrm>
            <a:off x="4230515" y="5405751"/>
            <a:ext cx="1941685" cy="1015663"/>
          </a:xfrm>
          <a:prstGeom prst="rect">
            <a:avLst/>
          </a:prstGeom>
          <a:noFill/>
        </p:spPr>
        <p:txBody>
          <a:bodyPr wrap="none" rtlCol="0">
            <a:spAutoFit/>
          </a:bodyPr>
          <a:lstStyle/>
          <a:p>
            <a:r>
              <a:rPr lang="en-US" sz="1200" dirty="0" smtClean="0"/>
              <a:t>Level A: Catastrophic Failure</a:t>
            </a:r>
          </a:p>
          <a:p>
            <a:r>
              <a:rPr lang="en-US" sz="1200" dirty="0" smtClean="0"/>
              <a:t>Level B: Hazardous Failure</a:t>
            </a:r>
          </a:p>
          <a:p>
            <a:r>
              <a:rPr lang="en-US" sz="1200" dirty="0" smtClean="0"/>
              <a:t>Level C: Major Failure</a:t>
            </a:r>
          </a:p>
          <a:p>
            <a:r>
              <a:rPr lang="en-US" sz="1200" dirty="0" smtClean="0"/>
              <a:t>Level D: Minor Failure</a:t>
            </a:r>
          </a:p>
          <a:p>
            <a:r>
              <a:rPr lang="en-US" sz="1200" dirty="0" smtClean="0"/>
              <a:t>Level E:  No Effect</a:t>
            </a:r>
            <a:endParaRPr lang="en-US" sz="1200" dirty="0"/>
          </a:p>
        </p:txBody>
      </p:sp>
      <p:sp>
        <p:nvSpPr>
          <p:cNvPr id="5" name="Slide Number Placeholder 4"/>
          <p:cNvSpPr>
            <a:spLocks noGrp="1"/>
          </p:cNvSpPr>
          <p:nvPr>
            <p:ph type="sldNum" sz="quarter" idx="12"/>
          </p:nvPr>
        </p:nvSpPr>
        <p:spPr/>
        <p:txBody>
          <a:bodyPr/>
          <a:lstStyle/>
          <a:p>
            <a:fld id="{638D2534-4F29-4D6A-99CA-34A9E7D541B9}" type="slidenum">
              <a:rPr lang="en-US" smtClean="0"/>
              <a:pPr/>
              <a:t>32</a:t>
            </a:fld>
            <a:endParaRPr lang="en-US" dirty="0"/>
          </a:p>
        </p:txBody>
      </p:sp>
    </p:spTree>
    <p:extLst>
      <p:ext uri="{BB962C8B-B14F-4D97-AF65-F5344CB8AC3E}">
        <p14:creationId xmlns:p14="http://schemas.microsoft.com/office/powerpoint/2010/main" val="52131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54864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b="1" dirty="0">
                <a:solidFill>
                  <a:srgbClr val="00B0F0"/>
                </a:solidFill>
              </a:rPr>
              <a:t>ASISP Risk is a function of…</a:t>
            </a:r>
          </a:p>
        </p:txBody>
      </p:sp>
      <p:sp>
        <p:nvSpPr>
          <p:cNvPr id="6" name="Oval 5"/>
          <p:cNvSpPr/>
          <p:nvPr/>
        </p:nvSpPr>
        <p:spPr>
          <a:xfrm>
            <a:off x="1469196" y="1371600"/>
            <a:ext cx="1371600" cy="1600200"/>
          </a:xfrm>
          <a:prstGeom prst="ellipse">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024797" y="2171700"/>
            <a:ext cx="1371600" cy="1600200"/>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118507" y="2195226"/>
            <a:ext cx="1371600" cy="1600200"/>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956707" y="2637710"/>
            <a:ext cx="534121" cy="246221"/>
          </a:xfrm>
          <a:prstGeom prst="rect">
            <a:avLst/>
          </a:prstGeom>
          <a:noFill/>
        </p:spPr>
        <p:txBody>
          <a:bodyPr wrap="none" rtlCol="0">
            <a:spAutoFit/>
          </a:bodyPr>
          <a:lstStyle/>
          <a:p>
            <a:r>
              <a:rPr lang="en-US" sz="1000" b="1" dirty="0" smtClean="0">
                <a:solidFill>
                  <a:schemeClr val="bg1"/>
                </a:solidFill>
              </a:rPr>
              <a:t>Threat</a:t>
            </a:r>
            <a:endParaRPr lang="en-US" sz="1000" b="1" dirty="0">
              <a:solidFill>
                <a:schemeClr val="bg1"/>
              </a:solidFill>
            </a:endParaRPr>
          </a:p>
        </p:txBody>
      </p:sp>
      <p:sp>
        <p:nvSpPr>
          <p:cNvPr id="11" name="TextBox 10"/>
          <p:cNvSpPr txBox="1"/>
          <p:nvPr/>
        </p:nvSpPr>
        <p:spPr>
          <a:xfrm>
            <a:off x="1630377" y="1652590"/>
            <a:ext cx="1111202" cy="307777"/>
          </a:xfrm>
          <a:prstGeom prst="rect">
            <a:avLst/>
          </a:prstGeom>
          <a:noFill/>
        </p:spPr>
        <p:txBody>
          <a:bodyPr wrap="none" rtlCol="0">
            <a:spAutoFit/>
          </a:bodyPr>
          <a:lstStyle/>
          <a:p>
            <a:r>
              <a:rPr lang="en-US" sz="1400" dirty="0" smtClean="0"/>
              <a:t>Vulnerability</a:t>
            </a:r>
          </a:p>
        </p:txBody>
      </p:sp>
      <p:sp>
        <p:nvSpPr>
          <p:cNvPr id="12" name="TextBox 11"/>
          <p:cNvSpPr txBox="1"/>
          <p:nvPr/>
        </p:nvSpPr>
        <p:spPr>
          <a:xfrm>
            <a:off x="2413907" y="2841437"/>
            <a:ext cx="991490" cy="307777"/>
          </a:xfrm>
          <a:prstGeom prst="rect">
            <a:avLst/>
          </a:prstGeom>
          <a:noFill/>
        </p:spPr>
        <p:txBody>
          <a:bodyPr wrap="none" rtlCol="0">
            <a:spAutoFit/>
          </a:bodyPr>
          <a:lstStyle/>
          <a:p>
            <a:r>
              <a:rPr lang="en-US" sz="1400" dirty="0" smtClean="0"/>
              <a:t>Motivation</a:t>
            </a:r>
          </a:p>
        </p:txBody>
      </p:sp>
      <p:sp>
        <p:nvSpPr>
          <p:cNvPr id="13" name="TextBox 12"/>
          <p:cNvSpPr txBox="1"/>
          <p:nvPr/>
        </p:nvSpPr>
        <p:spPr>
          <a:xfrm>
            <a:off x="1178956" y="2904028"/>
            <a:ext cx="580480" cy="307777"/>
          </a:xfrm>
          <a:prstGeom prst="rect">
            <a:avLst/>
          </a:prstGeom>
          <a:noFill/>
        </p:spPr>
        <p:txBody>
          <a:bodyPr wrap="none" rtlCol="0">
            <a:spAutoFit/>
          </a:bodyPr>
          <a:lstStyle/>
          <a:p>
            <a:r>
              <a:rPr lang="en-US" sz="1400" dirty="0" smtClean="0"/>
              <a:t>Actor</a:t>
            </a:r>
          </a:p>
        </p:txBody>
      </p:sp>
      <p:sp>
        <p:nvSpPr>
          <p:cNvPr id="22" name="Rectangle 21"/>
          <p:cNvSpPr/>
          <p:nvPr/>
        </p:nvSpPr>
        <p:spPr>
          <a:xfrm>
            <a:off x="4020387" y="2103809"/>
            <a:ext cx="4437813" cy="178510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Asset Value</a:t>
            </a:r>
          </a:p>
          <a:p>
            <a:pPr algn="ctr"/>
            <a:r>
              <a:rPr lang="en-US" sz="1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Flight Controls</a:t>
            </a:r>
          </a:p>
          <a:p>
            <a:pPr algn="ctr"/>
            <a:r>
              <a:rPr lang="en-US" sz="1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Navigation systems</a:t>
            </a:r>
          </a:p>
          <a:p>
            <a:pPr algn="ctr"/>
            <a:r>
              <a:rPr lang="en-US" sz="1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Critical control systems</a:t>
            </a:r>
          </a:p>
          <a:p>
            <a:pPr algn="ctr"/>
            <a:r>
              <a:rPr lang="en-US" sz="1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Etc.</a:t>
            </a:r>
            <a:endParaRPr lang="en-US" sz="1400" b="1" cap="all" spc="0"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5" name="Rectangle 14"/>
          <p:cNvSpPr/>
          <p:nvPr/>
        </p:nvSpPr>
        <p:spPr>
          <a:xfrm>
            <a:off x="76200" y="4602170"/>
            <a:ext cx="2019300"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System Design (Hardware or Software)</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6" name="Rectangle 15"/>
          <p:cNvSpPr/>
          <p:nvPr/>
        </p:nvSpPr>
        <p:spPr>
          <a:xfrm>
            <a:off x="3848100" y="5091972"/>
            <a:ext cx="15240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Violations of Policy</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7" name="Rectangle 16"/>
          <p:cNvSpPr/>
          <p:nvPr/>
        </p:nvSpPr>
        <p:spPr>
          <a:xfrm>
            <a:off x="7262027" y="4756059"/>
            <a:ext cx="1779396"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Flawed internal controls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8" name="Rectangle 17"/>
          <p:cNvSpPr/>
          <p:nvPr/>
        </p:nvSpPr>
        <p:spPr>
          <a:xfrm>
            <a:off x="4343400" y="4556004"/>
            <a:ext cx="27432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Implementation errors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9" name="Rectangle 18"/>
          <p:cNvSpPr/>
          <p:nvPr/>
        </p:nvSpPr>
        <p:spPr>
          <a:xfrm>
            <a:off x="2643397" y="4691862"/>
            <a:ext cx="1524000" cy="40011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Processes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0" name="Rectangle 19"/>
          <p:cNvSpPr/>
          <p:nvPr/>
        </p:nvSpPr>
        <p:spPr>
          <a:xfrm>
            <a:off x="1943100" y="5263891"/>
            <a:ext cx="1600200" cy="40011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Procedure</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1" name="Rectangle 20"/>
          <p:cNvSpPr/>
          <p:nvPr/>
        </p:nvSpPr>
        <p:spPr>
          <a:xfrm>
            <a:off x="5448300" y="5110003"/>
            <a:ext cx="20574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Maintenance Upgrades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3" name="Rectangle 22"/>
          <p:cNvSpPr/>
          <p:nvPr/>
        </p:nvSpPr>
        <p:spPr>
          <a:xfrm>
            <a:off x="1178956" y="3894284"/>
            <a:ext cx="6746522"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Vulnerability includes</a:t>
            </a:r>
            <a:endParaRPr lang="en-U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4" name="Title 1"/>
          <p:cNvSpPr txBox="1">
            <a:spLocks/>
          </p:cNvSpPr>
          <p:nvPr/>
        </p:nvSpPr>
        <p:spPr>
          <a:xfrm>
            <a:off x="3517446" y="2370284"/>
            <a:ext cx="749754" cy="70812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rPr>
              <a:t>and</a:t>
            </a:r>
            <a:endParaRPr lang="en-US" b="1" dirty="0">
              <a:solidFill>
                <a:schemeClr val="tx2">
                  <a:lumMod val="75000"/>
                </a:schemeClr>
              </a:solidFill>
            </a:endParaRPr>
          </a:p>
        </p:txBody>
      </p:sp>
      <p:sp>
        <p:nvSpPr>
          <p:cNvPr id="3" name="TextBox 2"/>
          <p:cNvSpPr txBox="1"/>
          <p:nvPr/>
        </p:nvSpPr>
        <p:spPr>
          <a:xfrm>
            <a:off x="307551" y="6400800"/>
            <a:ext cx="8562729" cy="338554"/>
          </a:xfrm>
          <a:prstGeom prst="rect">
            <a:avLst/>
          </a:prstGeom>
          <a:noFill/>
        </p:spPr>
        <p:txBody>
          <a:bodyPr wrap="none" rtlCol="0">
            <a:spAutoFit/>
          </a:bodyPr>
          <a:lstStyle/>
          <a:p>
            <a:r>
              <a:rPr lang="en-US" sz="1600" b="1" dirty="0" smtClean="0"/>
              <a:t>The Actor’s understanding of Vulnerability  and their Capabilities &amp; Motivation will impact the Risk</a:t>
            </a:r>
            <a:endParaRPr lang="en-US" sz="1600" b="1"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33</a:t>
            </a:fld>
            <a:endParaRPr lang="en-US" dirty="0"/>
          </a:p>
        </p:txBody>
      </p:sp>
    </p:spTree>
    <p:extLst>
      <p:ext uri="{BB962C8B-B14F-4D97-AF65-F5344CB8AC3E}">
        <p14:creationId xmlns:p14="http://schemas.microsoft.com/office/powerpoint/2010/main" val="361858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4864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b="1" dirty="0">
                <a:solidFill>
                  <a:srgbClr val="00B0F0"/>
                </a:solidFill>
              </a:rPr>
              <a:t>ASISP Risk is a function of…</a:t>
            </a:r>
          </a:p>
        </p:txBody>
      </p:sp>
      <p:sp>
        <p:nvSpPr>
          <p:cNvPr id="6" name="Oval 5"/>
          <p:cNvSpPr/>
          <p:nvPr/>
        </p:nvSpPr>
        <p:spPr>
          <a:xfrm>
            <a:off x="1469196" y="1820716"/>
            <a:ext cx="1371600" cy="1600200"/>
          </a:xfrm>
          <a:prstGeom prst="ellipse">
            <a:avLst/>
          </a:prstGeom>
          <a:solidFill>
            <a:srgbClr val="0070C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024797" y="2620816"/>
            <a:ext cx="1371600" cy="1600200"/>
          </a:xfrm>
          <a:prstGeom prst="ellipse">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118507" y="2644342"/>
            <a:ext cx="1371600" cy="1600200"/>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956707" y="3086826"/>
            <a:ext cx="534121" cy="246221"/>
          </a:xfrm>
          <a:prstGeom prst="rect">
            <a:avLst/>
          </a:prstGeom>
          <a:noFill/>
        </p:spPr>
        <p:txBody>
          <a:bodyPr wrap="none" rtlCol="0">
            <a:spAutoFit/>
          </a:bodyPr>
          <a:lstStyle/>
          <a:p>
            <a:r>
              <a:rPr lang="en-US" sz="1000" b="1" dirty="0" smtClean="0">
                <a:solidFill>
                  <a:schemeClr val="bg1"/>
                </a:solidFill>
              </a:rPr>
              <a:t>Threat</a:t>
            </a:r>
            <a:endParaRPr lang="en-US" sz="1000" b="1" dirty="0">
              <a:solidFill>
                <a:schemeClr val="bg1"/>
              </a:solidFill>
            </a:endParaRPr>
          </a:p>
        </p:txBody>
      </p:sp>
      <p:sp>
        <p:nvSpPr>
          <p:cNvPr id="11" name="TextBox 10"/>
          <p:cNvSpPr txBox="1"/>
          <p:nvPr/>
        </p:nvSpPr>
        <p:spPr>
          <a:xfrm>
            <a:off x="1630377" y="2101706"/>
            <a:ext cx="1111202" cy="307777"/>
          </a:xfrm>
          <a:prstGeom prst="rect">
            <a:avLst/>
          </a:prstGeom>
          <a:noFill/>
        </p:spPr>
        <p:txBody>
          <a:bodyPr wrap="none" rtlCol="0">
            <a:spAutoFit/>
          </a:bodyPr>
          <a:lstStyle/>
          <a:p>
            <a:r>
              <a:rPr lang="en-US" sz="1400" dirty="0" smtClean="0"/>
              <a:t>Vulnerability</a:t>
            </a:r>
          </a:p>
        </p:txBody>
      </p:sp>
      <p:sp>
        <p:nvSpPr>
          <p:cNvPr id="12" name="TextBox 11"/>
          <p:cNvSpPr txBox="1"/>
          <p:nvPr/>
        </p:nvSpPr>
        <p:spPr>
          <a:xfrm>
            <a:off x="2413907" y="3290553"/>
            <a:ext cx="991490" cy="307777"/>
          </a:xfrm>
          <a:prstGeom prst="rect">
            <a:avLst/>
          </a:prstGeom>
          <a:noFill/>
        </p:spPr>
        <p:txBody>
          <a:bodyPr wrap="none" rtlCol="0">
            <a:spAutoFit/>
          </a:bodyPr>
          <a:lstStyle/>
          <a:p>
            <a:r>
              <a:rPr lang="en-US" sz="1400" dirty="0" smtClean="0"/>
              <a:t>Motivation</a:t>
            </a:r>
          </a:p>
        </p:txBody>
      </p:sp>
      <p:sp>
        <p:nvSpPr>
          <p:cNvPr id="13" name="TextBox 12"/>
          <p:cNvSpPr txBox="1"/>
          <p:nvPr/>
        </p:nvSpPr>
        <p:spPr>
          <a:xfrm>
            <a:off x="1178956" y="3353144"/>
            <a:ext cx="580480" cy="307777"/>
          </a:xfrm>
          <a:prstGeom prst="rect">
            <a:avLst/>
          </a:prstGeom>
          <a:noFill/>
        </p:spPr>
        <p:txBody>
          <a:bodyPr wrap="none" rtlCol="0">
            <a:spAutoFit/>
          </a:bodyPr>
          <a:lstStyle/>
          <a:p>
            <a:r>
              <a:rPr lang="en-US" sz="1400" dirty="0" smtClean="0"/>
              <a:t>Actor</a:t>
            </a:r>
          </a:p>
        </p:txBody>
      </p:sp>
      <p:sp>
        <p:nvSpPr>
          <p:cNvPr id="22" name="Rectangle 21"/>
          <p:cNvSpPr/>
          <p:nvPr/>
        </p:nvSpPr>
        <p:spPr>
          <a:xfrm>
            <a:off x="4020387" y="2552925"/>
            <a:ext cx="4437813" cy="178510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Asset Value</a:t>
            </a:r>
          </a:p>
          <a:p>
            <a:pPr algn="ctr"/>
            <a:r>
              <a:rPr lang="en-US" sz="1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Flight Controls</a:t>
            </a:r>
          </a:p>
          <a:p>
            <a:pPr algn="ctr"/>
            <a:r>
              <a:rPr lang="en-US" sz="1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Navigation systems</a:t>
            </a:r>
          </a:p>
          <a:p>
            <a:pPr algn="ctr"/>
            <a:r>
              <a:rPr lang="en-US" sz="1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Critical control systems</a:t>
            </a:r>
          </a:p>
          <a:p>
            <a:pPr algn="ctr"/>
            <a:r>
              <a:rPr lang="en-US" sz="1400" b="1"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Etc.</a:t>
            </a:r>
            <a:endParaRPr lang="en-US" sz="1400" b="1" cap="all" spc="0"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p:cNvSpPr txBox="1"/>
          <p:nvPr/>
        </p:nvSpPr>
        <p:spPr>
          <a:xfrm>
            <a:off x="457200" y="5029200"/>
            <a:ext cx="8534399" cy="1384995"/>
          </a:xfrm>
          <a:prstGeom prst="rect">
            <a:avLst/>
          </a:prstGeom>
          <a:noFill/>
        </p:spPr>
        <p:txBody>
          <a:bodyPr wrap="square" rtlCol="0">
            <a:spAutoFit/>
          </a:bodyPr>
          <a:lstStyle/>
          <a:p>
            <a:pPr algn="ctr"/>
            <a:r>
              <a:rPr lang="en-US" sz="2800" dirty="0" smtClean="0"/>
              <a:t>Threat and Risk are not deterministic values but can be assigned a probability based on the actors, motivations and vulnerability to carry out an assessment.</a:t>
            </a:r>
            <a:endParaRPr lang="en-US" sz="2800" dirty="0"/>
          </a:p>
        </p:txBody>
      </p:sp>
      <p:sp>
        <p:nvSpPr>
          <p:cNvPr id="24" name="Title 1"/>
          <p:cNvSpPr txBox="1">
            <a:spLocks/>
          </p:cNvSpPr>
          <p:nvPr/>
        </p:nvSpPr>
        <p:spPr>
          <a:xfrm>
            <a:off x="3517446" y="2819400"/>
            <a:ext cx="749754" cy="70812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75000"/>
                  </a:schemeClr>
                </a:solidFill>
              </a:rPr>
              <a:t>and</a:t>
            </a:r>
            <a:endParaRPr lang="en-US" b="1"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638D2534-4F29-4D6A-99CA-34A9E7D541B9}" type="slidenum">
              <a:rPr lang="en-US" smtClean="0"/>
              <a:pPr/>
              <a:t>34</a:t>
            </a:fld>
            <a:endParaRPr lang="en-US" dirty="0"/>
          </a:p>
        </p:txBody>
      </p:sp>
    </p:spTree>
    <p:extLst>
      <p:ext uri="{BB962C8B-B14F-4D97-AF65-F5344CB8AC3E}">
        <p14:creationId xmlns:p14="http://schemas.microsoft.com/office/powerpoint/2010/main" val="251189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864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3867"/>
            <a:ext cx="8229600" cy="1143000"/>
          </a:xfrm>
        </p:spPr>
        <p:txBody>
          <a:bodyPr>
            <a:normAutofit/>
          </a:bodyPr>
          <a:lstStyle/>
          <a:p>
            <a:r>
              <a:rPr lang="en-US" b="1" dirty="0">
                <a:solidFill>
                  <a:srgbClr val="00B0F0"/>
                </a:solidFill>
              </a:rPr>
              <a:t>ASISP Vulnerability, Threat &amp; Risk</a:t>
            </a:r>
          </a:p>
        </p:txBody>
      </p:sp>
      <p:sp>
        <p:nvSpPr>
          <p:cNvPr id="3" name="Content Placeholder 2"/>
          <p:cNvSpPr>
            <a:spLocks noGrp="1"/>
          </p:cNvSpPr>
          <p:nvPr>
            <p:ph idx="1"/>
          </p:nvPr>
        </p:nvSpPr>
        <p:spPr>
          <a:xfrm>
            <a:off x="457200" y="1295400"/>
            <a:ext cx="8229600" cy="4525963"/>
          </a:xfrm>
        </p:spPr>
        <p:txBody>
          <a:bodyPr>
            <a:noAutofit/>
          </a:bodyPr>
          <a:lstStyle/>
          <a:p>
            <a:r>
              <a:rPr lang="en-US" sz="2000" b="1" dirty="0" smtClean="0"/>
              <a:t>Vulnerability, Threat and Risk </a:t>
            </a:r>
            <a:r>
              <a:rPr lang="en-US" sz="2000" dirty="0"/>
              <a:t>are </a:t>
            </a:r>
            <a:r>
              <a:rPr lang="en-US" sz="2000" dirty="0" smtClean="0"/>
              <a:t>NOT </a:t>
            </a:r>
            <a:r>
              <a:rPr lang="en-US" sz="2000" dirty="0"/>
              <a:t>interchangeable </a:t>
            </a:r>
            <a:r>
              <a:rPr lang="en-US" sz="2000" dirty="0" smtClean="0"/>
              <a:t>terms</a:t>
            </a:r>
          </a:p>
          <a:p>
            <a:r>
              <a:rPr lang="en-US" sz="2000" b="1" dirty="0" smtClean="0"/>
              <a:t>Risk </a:t>
            </a:r>
            <a:r>
              <a:rPr lang="en-US" sz="2000" b="1" dirty="0"/>
              <a:t>i</a:t>
            </a:r>
            <a:r>
              <a:rPr lang="en-US" sz="2000" b="1" dirty="0" smtClean="0"/>
              <a:t>s a function </a:t>
            </a:r>
            <a:r>
              <a:rPr lang="en-US" sz="2000" dirty="0" smtClean="0"/>
              <a:t>of threat sources, vulnerability and asset value </a:t>
            </a:r>
          </a:p>
          <a:p>
            <a:r>
              <a:rPr lang="en-US" sz="2000" b="1" dirty="0">
                <a:solidFill>
                  <a:srgbClr val="00B050"/>
                </a:solidFill>
              </a:rPr>
              <a:t>I</a:t>
            </a:r>
            <a:r>
              <a:rPr lang="en-US" sz="2000" b="1" dirty="0" smtClean="0">
                <a:solidFill>
                  <a:srgbClr val="00B050"/>
                </a:solidFill>
              </a:rPr>
              <a:t>mportant </a:t>
            </a:r>
            <a:r>
              <a:rPr lang="en-US" sz="2000" b="1" dirty="0">
                <a:solidFill>
                  <a:srgbClr val="00B050"/>
                </a:solidFill>
              </a:rPr>
              <a:t>characteristics </a:t>
            </a:r>
            <a:r>
              <a:rPr lang="en-US" sz="2000" b="1" dirty="0" smtClean="0">
                <a:solidFill>
                  <a:srgbClr val="00B050"/>
                </a:solidFill>
              </a:rPr>
              <a:t>of what can be mitigated</a:t>
            </a:r>
            <a:r>
              <a:rPr lang="en-US" sz="2000" dirty="0" smtClean="0">
                <a:solidFill>
                  <a:srgbClr val="00B050"/>
                </a:solidFill>
              </a:rPr>
              <a:t>:</a:t>
            </a:r>
          </a:p>
          <a:p>
            <a:pPr lvl="1"/>
            <a:r>
              <a:rPr lang="en-US" sz="2000" b="1" dirty="0" smtClean="0">
                <a:solidFill>
                  <a:srgbClr val="00B050"/>
                </a:solidFill>
              </a:rPr>
              <a:t>Threats</a:t>
            </a:r>
            <a:r>
              <a:rPr lang="en-US" sz="2000" dirty="0">
                <a:solidFill>
                  <a:srgbClr val="00B050"/>
                </a:solidFill>
              </a:rPr>
              <a:t> </a:t>
            </a:r>
            <a:r>
              <a:rPr lang="en-US" sz="2000" b="1" dirty="0">
                <a:solidFill>
                  <a:srgbClr val="00B050"/>
                </a:solidFill>
              </a:rPr>
              <a:t>(effects)</a:t>
            </a:r>
            <a:r>
              <a:rPr lang="en-US" sz="2000" dirty="0">
                <a:solidFill>
                  <a:srgbClr val="00B050"/>
                </a:solidFill>
              </a:rPr>
              <a:t> generally can NOT be controlled.</a:t>
            </a:r>
          </a:p>
          <a:p>
            <a:pPr lvl="2"/>
            <a:r>
              <a:rPr lang="en-US" sz="1600" dirty="0">
                <a:solidFill>
                  <a:srgbClr val="00B050"/>
                </a:solidFill>
              </a:rPr>
              <a:t>One can’t stop the efforts of an international terrorist group, prevent a </a:t>
            </a:r>
            <a:r>
              <a:rPr lang="en-US" sz="1600" dirty="0" smtClean="0">
                <a:solidFill>
                  <a:srgbClr val="00B050"/>
                </a:solidFill>
              </a:rPr>
              <a:t>rogue actor or a state sponsored group. </a:t>
            </a:r>
            <a:r>
              <a:rPr lang="en-US" sz="1600" dirty="0">
                <a:solidFill>
                  <a:srgbClr val="00B050"/>
                </a:solidFill>
              </a:rPr>
              <a:t>Threats need to be identified, but they often remain outside of your </a:t>
            </a:r>
            <a:r>
              <a:rPr lang="en-US" sz="1600" dirty="0" smtClean="0">
                <a:solidFill>
                  <a:srgbClr val="00B050"/>
                </a:solidFill>
              </a:rPr>
              <a:t>control.</a:t>
            </a:r>
          </a:p>
          <a:p>
            <a:pPr lvl="1"/>
            <a:r>
              <a:rPr lang="en-US" sz="2000" b="1" dirty="0" smtClean="0">
                <a:solidFill>
                  <a:srgbClr val="00B050"/>
                </a:solidFill>
              </a:rPr>
              <a:t>Vulnerability</a:t>
            </a:r>
            <a:r>
              <a:rPr lang="en-US" sz="2000" dirty="0">
                <a:solidFill>
                  <a:srgbClr val="00B050"/>
                </a:solidFill>
              </a:rPr>
              <a:t> CAN be treated</a:t>
            </a:r>
          </a:p>
          <a:p>
            <a:pPr lvl="2"/>
            <a:r>
              <a:rPr lang="en-US" sz="1600" dirty="0">
                <a:solidFill>
                  <a:srgbClr val="00B050"/>
                </a:solidFill>
              </a:rPr>
              <a:t>Weaknesses should be identified and proactive measures taken to correct identified vulnerabilities</a:t>
            </a:r>
            <a:r>
              <a:rPr lang="en-US" sz="1600" dirty="0" smtClean="0">
                <a:solidFill>
                  <a:srgbClr val="00B050"/>
                </a:solidFill>
              </a:rPr>
              <a:t>.</a:t>
            </a:r>
          </a:p>
          <a:p>
            <a:pPr lvl="1"/>
            <a:r>
              <a:rPr lang="en-US" sz="2000" b="1" dirty="0" smtClean="0">
                <a:solidFill>
                  <a:srgbClr val="00B050"/>
                </a:solidFill>
              </a:rPr>
              <a:t>Risk</a:t>
            </a:r>
            <a:r>
              <a:rPr lang="en-US" sz="2000" dirty="0" smtClean="0">
                <a:solidFill>
                  <a:srgbClr val="00B050"/>
                </a:solidFill>
              </a:rPr>
              <a:t> CAN be mitigated</a:t>
            </a:r>
          </a:p>
          <a:p>
            <a:pPr lvl="2"/>
            <a:r>
              <a:rPr lang="en-US" sz="1600" dirty="0" smtClean="0">
                <a:solidFill>
                  <a:srgbClr val="00B050"/>
                </a:solidFill>
              </a:rPr>
              <a:t>Risk can be managed to either lower vulnerability or change the criticality of the vulnerability (Value Asset). </a:t>
            </a:r>
          </a:p>
          <a:p>
            <a:endParaRPr lang="en-US" sz="2000" dirty="0"/>
          </a:p>
        </p:txBody>
      </p:sp>
      <p:sp>
        <p:nvSpPr>
          <p:cNvPr id="5" name="Slide Number Placeholder 4"/>
          <p:cNvSpPr>
            <a:spLocks noGrp="1"/>
          </p:cNvSpPr>
          <p:nvPr>
            <p:ph type="sldNum" sz="quarter" idx="12"/>
          </p:nvPr>
        </p:nvSpPr>
        <p:spPr/>
        <p:txBody>
          <a:bodyPr/>
          <a:lstStyle/>
          <a:p>
            <a:fld id="{638D2534-4F29-4D6A-99CA-34A9E7D541B9}" type="slidenum">
              <a:rPr lang="en-US" smtClean="0"/>
              <a:pPr/>
              <a:t>35</a:t>
            </a:fld>
            <a:endParaRPr lang="en-US" dirty="0"/>
          </a:p>
        </p:txBody>
      </p:sp>
    </p:spTree>
    <p:extLst>
      <p:ext uri="{BB962C8B-B14F-4D97-AF65-F5344CB8AC3E}">
        <p14:creationId xmlns:p14="http://schemas.microsoft.com/office/powerpoint/2010/main" val="14585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864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3867"/>
            <a:ext cx="8229600" cy="1143000"/>
          </a:xfrm>
        </p:spPr>
        <p:txBody>
          <a:bodyPr>
            <a:normAutofit/>
          </a:bodyPr>
          <a:lstStyle/>
          <a:p>
            <a:r>
              <a:rPr lang="en-US" b="1" dirty="0">
                <a:solidFill>
                  <a:srgbClr val="00B0F0"/>
                </a:solidFill>
              </a:rPr>
              <a:t>ASISP </a:t>
            </a:r>
            <a:r>
              <a:rPr lang="en-US" b="1" dirty="0" smtClean="0">
                <a:solidFill>
                  <a:srgbClr val="00B0F0"/>
                </a:solidFill>
              </a:rPr>
              <a:t>Assessments and Risk Management</a:t>
            </a:r>
            <a:endParaRPr lang="en-US" b="1" dirty="0">
              <a:solidFill>
                <a:srgbClr val="00B0F0"/>
              </a:solidFill>
            </a:endParaRPr>
          </a:p>
        </p:txBody>
      </p:sp>
      <p:sp>
        <p:nvSpPr>
          <p:cNvPr id="3" name="Content Placeholder 2"/>
          <p:cNvSpPr>
            <a:spLocks noGrp="1"/>
          </p:cNvSpPr>
          <p:nvPr>
            <p:ph idx="1"/>
          </p:nvPr>
        </p:nvSpPr>
        <p:spPr>
          <a:xfrm>
            <a:off x="152400" y="1371600"/>
            <a:ext cx="8915400" cy="4525963"/>
          </a:xfrm>
        </p:spPr>
        <p:txBody>
          <a:bodyPr>
            <a:noAutofit/>
          </a:bodyPr>
          <a:lstStyle/>
          <a:p>
            <a:r>
              <a:rPr lang="en-US" sz="2400" b="1" dirty="0" smtClean="0"/>
              <a:t>Vulnerability assessment </a:t>
            </a:r>
            <a:r>
              <a:rPr lang="en-US" sz="2400" dirty="0" smtClean="0"/>
              <a:t>looks for system weakness</a:t>
            </a:r>
          </a:p>
          <a:p>
            <a:r>
              <a:rPr lang="en-US" sz="2400" b="1" dirty="0" smtClean="0"/>
              <a:t>Threat assessment </a:t>
            </a:r>
            <a:r>
              <a:rPr lang="en-US" sz="2400" dirty="0" smtClean="0"/>
              <a:t>looks at threat actors, actor motivations and system vulnerabilities</a:t>
            </a:r>
          </a:p>
          <a:p>
            <a:r>
              <a:rPr lang="en-US" sz="2400" b="1" dirty="0" smtClean="0"/>
              <a:t>Asset Value assessment  </a:t>
            </a:r>
            <a:r>
              <a:rPr lang="en-US" sz="2400" dirty="0" smtClean="0"/>
              <a:t>determines critical assets</a:t>
            </a:r>
          </a:p>
          <a:p>
            <a:r>
              <a:rPr lang="en-US" sz="2400" b="1" dirty="0" smtClean="0"/>
              <a:t>Risk assessment </a:t>
            </a:r>
            <a:r>
              <a:rPr lang="en-US" sz="2400" dirty="0"/>
              <a:t>looks at the threat Impact and Likelihood</a:t>
            </a:r>
          </a:p>
          <a:p>
            <a:r>
              <a:rPr lang="en-US" sz="2400" b="1" dirty="0" smtClean="0"/>
              <a:t>ASISP safety Risk Management: </a:t>
            </a:r>
          </a:p>
          <a:p>
            <a:pPr lvl="1"/>
            <a:r>
              <a:rPr lang="en-US" sz="2000" b="1" dirty="0" smtClean="0"/>
              <a:t>ASISP Safety Risk can be mitigated which is the fundamental AVS ASISP tasking: Safety Risk Management </a:t>
            </a:r>
          </a:p>
          <a:p>
            <a:pPr lvl="1"/>
            <a:r>
              <a:rPr lang="en-US" sz="2000" b="1" dirty="0" smtClean="0"/>
              <a:t>The support role for the Technical Center is to provide assessments and mitigation options for AVS to carry out the Safety Risk Management</a:t>
            </a:r>
          </a:p>
          <a:p>
            <a:pPr lvl="1"/>
            <a:endParaRPr lang="en-US" sz="2000" dirty="0"/>
          </a:p>
        </p:txBody>
      </p:sp>
      <p:sp>
        <p:nvSpPr>
          <p:cNvPr id="5" name="Slide Number Placeholder 4"/>
          <p:cNvSpPr>
            <a:spLocks noGrp="1"/>
          </p:cNvSpPr>
          <p:nvPr>
            <p:ph type="sldNum" sz="quarter" idx="12"/>
          </p:nvPr>
        </p:nvSpPr>
        <p:spPr/>
        <p:txBody>
          <a:bodyPr/>
          <a:lstStyle/>
          <a:p>
            <a:fld id="{638D2534-4F29-4D6A-99CA-34A9E7D541B9}" type="slidenum">
              <a:rPr lang="en-US" smtClean="0"/>
              <a:pPr/>
              <a:t>36</a:t>
            </a:fld>
            <a:endParaRPr lang="en-US" dirty="0"/>
          </a:p>
        </p:txBody>
      </p:sp>
    </p:spTree>
    <p:extLst>
      <p:ext uri="{BB962C8B-B14F-4D97-AF65-F5344CB8AC3E}">
        <p14:creationId xmlns:p14="http://schemas.microsoft.com/office/powerpoint/2010/main" val="409317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1712" y="5976610"/>
            <a:ext cx="9026088" cy="576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r>
              <a:rPr lang="en-US" b="1" dirty="0">
                <a:solidFill>
                  <a:srgbClr val="00B0F0"/>
                </a:solidFill>
              </a:rPr>
              <a:t>ASISP Safety Analysis</a:t>
            </a:r>
          </a:p>
        </p:txBody>
      </p:sp>
      <p:grpSp>
        <p:nvGrpSpPr>
          <p:cNvPr id="3" name="Group 2"/>
          <p:cNvGrpSpPr/>
          <p:nvPr/>
        </p:nvGrpSpPr>
        <p:grpSpPr>
          <a:xfrm>
            <a:off x="76200" y="838200"/>
            <a:ext cx="9135864" cy="6019800"/>
            <a:chOff x="76200" y="838200"/>
            <a:chExt cx="9135864" cy="6019800"/>
          </a:xfrm>
        </p:grpSpPr>
        <p:sp>
          <p:nvSpPr>
            <p:cNvPr id="22" name="Rectangle 21"/>
            <p:cNvSpPr/>
            <p:nvPr/>
          </p:nvSpPr>
          <p:spPr>
            <a:xfrm>
              <a:off x="273755" y="2527574"/>
              <a:ext cx="1478845" cy="2623066"/>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429000" y="2321552"/>
              <a:ext cx="4953000" cy="15479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873955" y="1755886"/>
              <a:ext cx="1478845" cy="262306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304800" y="2778752"/>
              <a:ext cx="1371600" cy="990600"/>
            </a:xfrm>
            <a:prstGeom prst="roundRect">
              <a:avLst/>
            </a:prstGeom>
            <a:gradFill rotWithShape="1">
              <a:gsLst>
                <a:gs pos="100000">
                  <a:srgbClr val="0000FF"/>
                </a:gs>
                <a:gs pos="0">
                  <a:schemeClr val="tx2">
                    <a:lumMod val="40000"/>
                    <a:lumOff val="60000"/>
                  </a:schemeClr>
                </a:gs>
              </a:gsLst>
              <a:lin ang="5400000" scaled="1"/>
            </a:gradFill>
            <a:ln w="9525">
              <a:solidFill>
                <a:schemeClr val="tx1"/>
              </a:solidFill>
              <a:round/>
              <a:headEnd/>
              <a:tailEnd/>
            </a:ln>
            <a:effectLst/>
          </p:spPr>
          <p:txBody>
            <a:bodyPr wrap="none" anchor="ctr"/>
            <a:lstStyle/>
            <a:p>
              <a:pPr algn="ctr"/>
              <a:r>
                <a:rPr lang="en-US" sz="1600" b="1" dirty="0" smtClean="0">
                  <a:solidFill>
                    <a:schemeClr val="bg1"/>
                  </a:solidFill>
                </a:rPr>
                <a:t>Vulnerability</a:t>
              </a:r>
            </a:p>
            <a:p>
              <a:pPr algn="ctr"/>
              <a:r>
                <a:rPr lang="en-US" sz="1600" b="1" dirty="0" smtClean="0">
                  <a:solidFill>
                    <a:schemeClr val="bg1"/>
                  </a:solidFill>
                </a:rPr>
                <a:t>Assessment</a:t>
              </a:r>
              <a:endParaRPr lang="en-US" sz="1600" b="1" dirty="0">
                <a:solidFill>
                  <a:schemeClr val="bg1"/>
                </a:solidFill>
              </a:endParaRPr>
            </a:p>
          </p:txBody>
        </p:sp>
        <p:sp>
          <p:nvSpPr>
            <p:cNvPr id="5" name="Rounded Rectangle 4"/>
            <p:cNvSpPr/>
            <p:nvPr/>
          </p:nvSpPr>
          <p:spPr>
            <a:xfrm>
              <a:off x="304800" y="4003596"/>
              <a:ext cx="1371600" cy="990600"/>
            </a:xfrm>
            <a:prstGeom prst="roundRect">
              <a:avLst/>
            </a:prstGeom>
            <a:gradFill rotWithShape="1">
              <a:gsLst>
                <a:gs pos="0">
                  <a:schemeClr val="bg1">
                    <a:lumMod val="85000"/>
                  </a:schemeClr>
                </a:gs>
                <a:gs pos="100000">
                  <a:schemeClr val="tx1">
                    <a:lumMod val="75000"/>
                    <a:lumOff val="25000"/>
                  </a:schemeClr>
                </a:gs>
              </a:gsLst>
              <a:lin ang="5400000" scaled="1"/>
            </a:gradFill>
            <a:ln w="9525">
              <a:solidFill>
                <a:schemeClr val="tx1"/>
              </a:solidFill>
              <a:round/>
              <a:headEnd/>
              <a:tailEnd/>
            </a:ln>
            <a:effectLst/>
          </p:spPr>
          <p:txBody>
            <a:bodyPr wrap="none" anchor="ctr"/>
            <a:lstStyle/>
            <a:p>
              <a:pPr algn="ctr"/>
              <a:r>
                <a:rPr lang="en-US" sz="1600" b="1" dirty="0" smtClean="0">
                  <a:solidFill>
                    <a:schemeClr val="bg1"/>
                  </a:solidFill>
                </a:rPr>
                <a:t>Threat Agent </a:t>
              </a:r>
            </a:p>
            <a:p>
              <a:pPr algn="ctr"/>
              <a:r>
                <a:rPr lang="en-US" sz="1600" b="1" dirty="0" smtClean="0">
                  <a:solidFill>
                    <a:schemeClr val="bg1"/>
                  </a:solidFill>
                </a:rPr>
                <a:t>Assessment</a:t>
              </a:r>
              <a:endParaRPr lang="en-US" sz="1600" b="1" dirty="0">
                <a:solidFill>
                  <a:schemeClr val="bg1"/>
                </a:solidFill>
              </a:endParaRPr>
            </a:p>
          </p:txBody>
        </p:sp>
        <p:sp>
          <p:nvSpPr>
            <p:cNvPr id="6" name="Rounded Rectangle 5"/>
            <p:cNvSpPr/>
            <p:nvPr/>
          </p:nvSpPr>
          <p:spPr>
            <a:xfrm>
              <a:off x="1916289" y="1940552"/>
              <a:ext cx="1371600" cy="990600"/>
            </a:xfrm>
            <a:prstGeom prst="roundRect">
              <a:avLst/>
            </a:prstGeom>
            <a:gradFill rotWithShape="1">
              <a:gsLst>
                <a:gs pos="0">
                  <a:srgbClr val="00B0F0"/>
                </a:gs>
                <a:gs pos="100000">
                  <a:schemeClr val="tx2">
                    <a:lumMod val="75000"/>
                  </a:schemeClr>
                </a:gs>
              </a:gsLst>
              <a:lin ang="5400000" scaled="1"/>
            </a:gradFill>
            <a:ln w="9525">
              <a:solidFill>
                <a:schemeClr val="tx1"/>
              </a:solidFill>
              <a:round/>
              <a:headEnd/>
              <a:tailEnd/>
            </a:ln>
            <a:effectLst/>
          </p:spPr>
          <p:txBody>
            <a:bodyPr wrap="none" anchor="ctr"/>
            <a:lstStyle/>
            <a:p>
              <a:pPr algn="ctr"/>
              <a:r>
                <a:rPr lang="en-US" sz="1600" b="1" dirty="0">
                  <a:solidFill>
                    <a:schemeClr val="bg1"/>
                  </a:solidFill>
                </a:rPr>
                <a:t>Asset Value </a:t>
              </a:r>
            </a:p>
            <a:p>
              <a:pPr algn="ctr"/>
              <a:r>
                <a:rPr lang="en-US" sz="1600" b="1" dirty="0">
                  <a:solidFill>
                    <a:schemeClr val="bg1"/>
                  </a:solidFill>
                </a:rPr>
                <a:t>Assessment</a:t>
              </a:r>
            </a:p>
          </p:txBody>
        </p:sp>
        <p:sp>
          <p:nvSpPr>
            <p:cNvPr id="10" name="Rounded Rectangle 9"/>
            <p:cNvSpPr/>
            <p:nvPr/>
          </p:nvSpPr>
          <p:spPr>
            <a:xfrm>
              <a:off x="3505200" y="2550152"/>
              <a:ext cx="1371600" cy="990600"/>
            </a:xfrm>
            <a:prstGeom prst="roundRect">
              <a:avLst/>
            </a:prstGeom>
            <a:gradFill rotWithShape="1">
              <a:gsLst>
                <a:gs pos="0">
                  <a:srgbClr val="FF0000"/>
                </a:gs>
                <a:gs pos="100000">
                  <a:schemeClr val="accent2">
                    <a:lumMod val="75000"/>
                  </a:schemeClr>
                </a:gs>
              </a:gsLst>
              <a:lin ang="5400000" scaled="1"/>
            </a:gradFill>
            <a:ln w="9525">
              <a:solidFill>
                <a:schemeClr val="tx1"/>
              </a:solidFill>
              <a:round/>
              <a:headEnd/>
              <a:tailEnd/>
            </a:ln>
            <a:effectLst/>
          </p:spPr>
          <p:txBody>
            <a:bodyPr wrap="none" anchor="ctr"/>
            <a:lstStyle/>
            <a:p>
              <a:pPr algn="ctr"/>
              <a:r>
                <a:rPr lang="en-US" sz="1600" b="1" dirty="0" smtClean="0">
                  <a:solidFill>
                    <a:schemeClr val="bg1"/>
                  </a:solidFill>
                </a:rPr>
                <a:t>Risk </a:t>
              </a:r>
            </a:p>
            <a:p>
              <a:pPr algn="ctr"/>
              <a:r>
                <a:rPr lang="en-US" sz="1600" b="1" dirty="0" smtClean="0">
                  <a:solidFill>
                    <a:schemeClr val="bg1"/>
                  </a:solidFill>
                </a:rPr>
                <a:t>Assessment</a:t>
              </a:r>
              <a:endParaRPr lang="en-US" sz="1600" b="1" dirty="0">
                <a:solidFill>
                  <a:schemeClr val="bg1"/>
                </a:solidFill>
              </a:endParaRPr>
            </a:p>
          </p:txBody>
        </p:sp>
        <p:sp>
          <p:nvSpPr>
            <p:cNvPr id="12" name="Rounded Rectangle 11"/>
            <p:cNvSpPr/>
            <p:nvPr/>
          </p:nvSpPr>
          <p:spPr>
            <a:xfrm>
              <a:off x="5029200" y="2527574"/>
              <a:ext cx="1371600" cy="990600"/>
            </a:xfrm>
            <a:prstGeom prst="roundRect">
              <a:avLst/>
            </a:prstGeom>
            <a:gradFill rotWithShape="1">
              <a:gsLst>
                <a:gs pos="0">
                  <a:srgbClr val="FFCC00"/>
                </a:gs>
                <a:gs pos="100000">
                  <a:srgbClr val="765E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a:solidFill>
                    <a:schemeClr val="bg1"/>
                  </a:solidFill>
                </a:rPr>
                <a:t>Mitigation</a:t>
              </a:r>
            </a:p>
            <a:p>
              <a:pPr algn="ctr"/>
              <a:r>
                <a:rPr lang="en-US" sz="1600" b="1" dirty="0">
                  <a:solidFill>
                    <a:schemeClr val="bg1"/>
                  </a:solidFill>
                </a:rPr>
                <a:t> Options</a:t>
              </a:r>
            </a:p>
          </p:txBody>
        </p:sp>
        <p:sp>
          <p:nvSpPr>
            <p:cNvPr id="13" name="Diamond 12"/>
            <p:cNvSpPr/>
            <p:nvPr/>
          </p:nvSpPr>
          <p:spPr>
            <a:xfrm>
              <a:off x="6547556" y="2373763"/>
              <a:ext cx="1752600" cy="1205089"/>
            </a:xfrm>
            <a:prstGeom prst="diamond">
              <a:avLst/>
            </a:prstGeom>
            <a:gradFill rotWithShape="1">
              <a:gsLst>
                <a:gs pos="0">
                  <a:srgbClr val="00CC99"/>
                </a:gs>
                <a:gs pos="100000">
                  <a:srgbClr val="005E47"/>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smtClean="0">
                  <a:solidFill>
                    <a:schemeClr val="bg1"/>
                  </a:solidFill>
                </a:rPr>
                <a:t>Risk </a:t>
              </a:r>
            </a:p>
            <a:p>
              <a:pPr algn="ctr"/>
              <a:r>
                <a:rPr lang="en-US" sz="1600" b="1" dirty="0" smtClean="0">
                  <a:solidFill>
                    <a:schemeClr val="bg1"/>
                  </a:solidFill>
                </a:rPr>
                <a:t> Management</a:t>
              </a:r>
            </a:p>
            <a:p>
              <a:pPr algn="ctr"/>
              <a:r>
                <a:rPr lang="en-US" sz="1600" b="1" dirty="0" smtClean="0">
                  <a:solidFill>
                    <a:schemeClr val="bg1"/>
                  </a:solidFill>
                </a:rPr>
                <a:t>Decisions</a:t>
              </a:r>
            </a:p>
          </p:txBody>
        </p:sp>
        <p:sp>
          <p:nvSpPr>
            <p:cNvPr id="14" name="Rounded Rectangle 13"/>
            <p:cNvSpPr/>
            <p:nvPr/>
          </p:nvSpPr>
          <p:spPr>
            <a:xfrm>
              <a:off x="1905000" y="3139997"/>
              <a:ext cx="1371600" cy="990600"/>
            </a:xfrm>
            <a:prstGeom prst="roundRect">
              <a:avLst/>
            </a:prstGeom>
            <a:gradFill rotWithShape="1">
              <a:gsLst>
                <a:gs pos="0">
                  <a:srgbClr val="00B0F0"/>
                </a:gs>
                <a:gs pos="100000">
                  <a:schemeClr val="tx2">
                    <a:lumMod val="75000"/>
                  </a:schemeClr>
                </a:gs>
              </a:gsLst>
              <a:lin ang="5400000" scaled="1"/>
            </a:gradFill>
            <a:ln w="9525">
              <a:solidFill>
                <a:schemeClr val="tx1"/>
              </a:solidFill>
              <a:round/>
              <a:headEnd/>
              <a:tailEnd/>
            </a:ln>
            <a:effectLst/>
          </p:spPr>
          <p:txBody>
            <a:bodyPr wrap="none" anchor="ctr"/>
            <a:lstStyle/>
            <a:p>
              <a:pPr algn="ctr"/>
              <a:r>
                <a:rPr lang="en-US" sz="1600" b="1" dirty="0" smtClean="0">
                  <a:solidFill>
                    <a:schemeClr val="bg1"/>
                  </a:solidFill>
                </a:rPr>
                <a:t>Threat</a:t>
              </a:r>
            </a:p>
            <a:p>
              <a:pPr algn="ctr"/>
              <a:r>
                <a:rPr lang="en-US" sz="1600" b="1" dirty="0" smtClean="0">
                  <a:solidFill>
                    <a:schemeClr val="bg1"/>
                  </a:solidFill>
                </a:rPr>
                <a:t> Assessment</a:t>
              </a:r>
              <a:endParaRPr lang="en-US" sz="1600" b="1" dirty="0">
                <a:solidFill>
                  <a:schemeClr val="bg1"/>
                </a:solidFill>
              </a:endParaRPr>
            </a:p>
          </p:txBody>
        </p:sp>
        <p:sp>
          <p:nvSpPr>
            <p:cNvPr id="15" name="TextBox 14"/>
            <p:cNvSpPr txBox="1"/>
            <p:nvPr/>
          </p:nvSpPr>
          <p:spPr>
            <a:xfrm>
              <a:off x="4876800" y="1864352"/>
              <a:ext cx="2552045" cy="369332"/>
            </a:xfrm>
            <a:prstGeom prst="rect">
              <a:avLst/>
            </a:prstGeom>
            <a:noFill/>
          </p:spPr>
          <p:txBody>
            <a:bodyPr wrap="none" rtlCol="0">
              <a:spAutoFit/>
            </a:bodyPr>
            <a:lstStyle/>
            <a:p>
              <a:r>
                <a:rPr lang="en-US" b="1" dirty="0" smtClean="0"/>
                <a:t>Safety Risk Management</a:t>
              </a:r>
              <a:endParaRPr lang="en-US" b="1" dirty="0"/>
            </a:p>
          </p:txBody>
        </p:sp>
        <p:sp>
          <p:nvSpPr>
            <p:cNvPr id="20" name="TextBox 19"/>
            <p:cNvSpPr txBox="1"/>
            <p:nvPr/>
          </p:nvSpPr>
          <p:spPr>
            <a:xfrm>
              <a:off x="1817511" y="838200"/>
              <a:ext cx="1611489" cy="923330"/>
            </a:xfrm>
            <a:prstGeom prst="rect">
              <a:avLst/>
            </a:prstGeom>
            <a:noFill/>
          </p:spPr>
          <p:txBody>
            <a:bodyPr wrap="square" rtlCol="0">
              <a:spAutoFit/>
            </a:bodyPr>
            <a:lstStyle/>
            <a:p>
              <a:pPr algn="ctr"/>
              <a:r>
                <a:rPr lang="en-US" dirty="0" smtClean="0"/>
                <a:t>Safety </a:t>
              </a:r>
            </a:p>
            <a:p>
              <a:pPr algn="ctr"/>
              <a:r>
                <a:rPr lang="en-US" b="1" dirty="0" smtClean="0"/>
                <a:t>Risk Factor </a:t>
              </a:r>
              <a:r>
                <a:rPr lang="en-US" dirty="0" smtClean="0"/>
                <a:t>Identification</a:t>
              </a:r>
              <a:endParaRPr lang="en-US" dirty="0"/>
            </a:p>
          </p:txBody>
        </p:sp>
        <p:sp>
          <p:nvSpPr>
            <p:cNvPr id="23" name="TextBox 22"/>
            <p:cNvSpPr txBox="1"/>
            <p:nvPr/>
          </p:nvSpPr>
          <p:spPr>
            <a:xfrm>
              <a:off x="152400" y="1868269"/>
              <a:ext cx="1710267" cy="646331"/>
            </a:xfrm>
            <a:prstGeom prst="rect">
              <a:avLst/>
            </a:prstGeom>
            <a:noFill/>
          </p:spPr>
          <p:txBody>
            <a:bodyPr wrap="square" rtlCol="0">
              <a:spAutoFit/>
            </a:bodyPr>
            <a:lstStyle/>
            <a:p>
              <a:pPr algn="ctr"/>
              <a:r>
                <a:rPr lang="en-US" dirty="0" smtClean="0"/>
                <a:t>System </a:t>
              </a:r>
            </a:p>
            <a:p>
              <a:pPr algn="ctr"/>
              <a:r>
                <a:rPr lang="en-US" b="1" dirty="0" smtClean="0"/>
                <a:t>Threat Analysis</a:t>
              </a:r>
              <a:endParaRPr lang="en-US" b="1" dirty="0"/>
            </a:p>
          </p:txBody>
        </p:sp>
        <p:sp>
          <p:nvSpPr>
            <p:cNvPr id="24" name="TextBox 23"/>
            <p:cNvSpPr txBox="1"/>
            <p:nvPr/>
          </p:nvSpPr>
          <p:spPr>
            <a:xfrm>
              <a:off x="4800600" y="4255532"/>
              <a:ext cx="4411464" cy="2031325"/>
            </a:xfrm>
            <a:prstGeom prst="rect">
              <a:avLst/>
            </a:prstGeom>
            <a:noFill/>
          </p:spPr>
          <p:txBody>
            <a:bodyPr wrap="none" rtlCol="0">
              <a:spAutoFit/>
            </a:bodyPr>
            <a:lstStyle/>
            <a:p>
              <a:pPr marL="285750" indent="-285750">
                <a:buFont typeface="Arial" panose="020B0604020202020204" pitchFamily="34" charset="0"/>
                <a:buChar char="•"/>
              </a:pPr>
              <a:r>
                <a:rPr lang="en-US" sz="1400" dirty="0" smtClean="0"/>
                <a:t>Policy/Regulations Changes based on Risk assessment</a:t>
              </a:r>
            </a:p>
            <a:p>
              <a:pPr marL="742950" lvl="1" indent="-285750">
                <a:buFont typeface="Arial" panose="020B0604020202020204" pitchFamily="34" charset="0"/>
                <a:buChar char="•"/>
              </a:pPr>
              <a:r>
                <a:rPr lang="en-US" sz="1400" dirty="0" smtClean="0"/>
                <a:t>Mitigation Analysis to change policy</a:t>
              </a:r>
            </a:p>
            <a:p>
              <a:pPr marL="285750" indent="-285750">
                <a:buFont typeface="Arial" panose="020B0604020202020204" pitchFamily="34" charset="0"/>
                <a:buChar char="•"/>
              </a:pPr>
              <a:r>
                <a:rPr lang="en-US" sz="1400" dirty="0" smtClean="0"/>
                <a:t>Analysis of Changing Vulnerability</a:t>
              </a:r>
            </a:p>
            <a:p>
              <a:pPr marL="742950" lvl="1" indent="-285750">
                <a:buFont typeface="Arial" panose="020B0604020202020204" pitchFamily="34" charset="0"/>
                <a:buChar char="•"/>
              </a:pPr>
              <a:r>
                <a:rPr lang="en-US" sz="1400" dirty="0" smtClean="0"/>
                <a:t>Change Vulnerability of systems to reduce risk</a:t>
              </a:r>
            </a:p>
            <a:p>
              <a:pPr marL="742950" lvl="1" indent="-285750">
                <a:buFont typeface="Arial" panose="020B0604020202020204" pitchFamily="34" charset="0"/>
                <a:buChar char="•"/>
              </a:pPr>
              <a:r>
                <a:rPr lang="en-US" sz="1400" dirty="0" smtClean="0"/>
                <a:t>Cost Benefits Analysis</a:t>
              </a:r>
            </a:p>
            <a:p>
              <a:pPr marL="285750" indent="-285750">
                <a:buFont typeface="Arial" panose="020B0604020202020204" pitchFamily="34" charset="0"/>
                <a:buChar char="•"/>
              </a:pPr>
              <a:r>
                <a:rPr lang="en-US" sz="1400" dirty="0" smtClean="0"/>
                <a:t>Analysis of Changing Asset Value</a:t>
              </a:r>
            </a:p>
            <a:p>
              <a:pPr marL="742950" lvl="1" indent="-285750">
                <a:buFont typeface="Arial" panose="020B0604020202020204" pitchFamily="34" charset="0"/>
                <a:buChar char="•"/>
              </a:pPr>
              <a:r>
                <a:rPr lang="en-US" sz="1400" dirty="0" smtClean="0"/>
                <a:t>Change Criticality of systems to reduce risk</a:t>
              </a:r>
            </a:p>
            <a:p>
              <a:pPr marL="742950" lvl="1" indent="-285750">
                <a:buFont typeface="Arial" panose="020B0604020202020204" pitchFamily="34" charset="0"/>
                <a:buChar char="•"/>
              </a:pPr>
              <a:r>
                <a:rPr lang="en-US" sz="1400" dirty="0" smtClean="0"/>
                <a:t>Cost Benefits Analysis</a:t>
              </a:r>
            </a:p>
            <a:p>
              <a:pPr marL="742950" lvl="1" indent="-285750">
                <a:buFont typeface="Arial" panose="020B0604020202020204" pitchFamily="34" charset="0"/>
                <a:buChar char="•"/>
              </a:pPr>
              <a:endParaRPr lang="en-US" sz="1400" dirty="0"/>
            </a:p>
          </p:txBody>
        </p:sp>
        <p:sp>
          <p:nvSpPr>
            <p:cNvPr id="25" name="TextBox 24"/>
            <p:cNvSpPr txBox="1"/>
            <p:nvPr/>
          </p:nvSpPr>
          <p:spPr>
            <a:xfrm>
              <a:off x="6807412" y="3500735"/>
              <a:ext cx="1232887" cy="430887"/>
            </a:xfrm>
            <a:prstGeom prst="rect">
              <a:avLst/>
            </a:prstGeom>
            <a:noFill/>
          </p:spPr>
          <p:txBody>
            <a:bodyPr wrap="square" rtlCol="0">
              <a:spAutoFit/>
            </a:bodyPr>
            <a:lstStyle/>
            <a:p>
              <a:pPr algn="ctr"/>
              <a:r>
                <a:rPr lang="en-US" sz="1100" b="1" dirty="0" smtClean="0"/>
                <a:t>Implement Mitigation</a:t>
              </a:r>
              <a:endParaRPr lang="en-US" sz="1100" b="1" dirty="0"/>
            </a:p>
          </p:txBody>
        </p:sp>
        <p:sp>
          <p:nvSpPr>
            <p:cNvPr id="26" name="Down Arrow 25"/>
            <p:cNvSpPr/>
            <p:nvPr/>
          </p:nvSpPr>
          <p:spPr>
            <a:xfrm>
              <a:off x="5582356" y="3635297"/>
              <a:ext cx="3048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241420"/>
              <a:ext cx="914400" cy="51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Down Arrow 27"/>
            <p:cNvSpPr/>
            <p:nvPr/>
          </p:nvSpPr>
          <p:spPr>
            <a:xfrm>
              <a:off x="4038600" y="3683972"/>
              <a:ext cx="3048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p:nvPr/>
          </p:nvSpPr>
          <p:spPr>
            <a:xfrm>
              <a:off x="838200" y="5184914"/>
              <a:ext cx="3048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6200" y="5715000"/>
              <a:ext cx="1981200"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Analyze System Vulnerability</a:t>
              </a:r>
              <a:endParaRPr lang="en-US" sz="1400" dirty="0"/>
            </a:p>
          </p:txBody>
        </p:sp>
        <p:sp>
          <p:nvSpPr>
            <p:cNvPr id="32" name="Down Arrow 31"/>
            <p:cNvSpPr/>
            <p:nvPr/>
          </p:nvSpPr>
          <p:spPr>
            <a:xfrm>
              <a:off x="2438400" y="4508722"/>
              <a:ext cx="3048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786467" y="5006929"/>
              <a:ext cx="17526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Based on Threat Analysis and Asset Value </a:t>
              </a:r>
              <a:r>
                <a:rPr lang="en-US" sz="1400" dirty="0"/>
                <a:t> </a:t>
              </a:r>
              <a:r>
                <a:rPr lang="en-US" sz="1400" dirty="0" smtClean="0"/>
                <a:t>determine System ASISP  Risk Factors</a:t>
              </a:r>
              <a:endParaRPr lang="en-US" sz="1400" dirty="0"/>
            </a:p>
          </p:txBody>
        </p:sp>
        <p:sp>
          <p:nvSpPr>
            <p:cNvPr id="35" name="TextBox 34"/>
            <p:cNvSpPr txBox="1"/>
            <p:nvPr/>
          </p:nvSpPr>
          <p:spPr>
            <a:xfrm>
              <a:off x="3657600" y="4804350"/>
              <a:ext cx="1295400" cy="307777"/>
            </a:xfrm>
            <a:prstGeom prst="rect">
              <a:avLst/>
            </a:prstGeom>
            <a:noFill/>
          </p:spPr>
          <p:txBody>
            <a:bodyPr wrap="square" rtlCol="0">
              <a:spAutoFit/>
            </a:bodyPr>
            <a:lstStyle/>
            <a:p>
              <a:r>
                <a:rPr lang="en-US" sz="1400" dirty="0" smtClean="0"/>
                <a:t>Risk Analysis</a:t>
              </a:r>
              <a:endParaRPr lang="en-US" sz="1400" dirty="0"/>
            </a:p>
          </p:txBody>
        </p:sp>
        <p:sp>
          <p:nvSpPr>
            <p:cNvPr id="36" name="Right Arrow 35"/>
            <p:cNvSpPr/>
            <p:nvPr/>
          </p:nvSpPr>
          <p:spPr>
            <a:xfrm>
              <a:off x="273755" y="6553200"/>
              <a:ext cx="8489245" cy="304800"/>
            </a:xfrm>
            <a:prstGeom prst="rightArrow">
              <a:avLst/>
            </a:prstGeom>
            <a:gradFill flip="none" rotWithShape="1">
              <a:gsLst>
                <a:gs pos="0">
                  <a:srgbClr val="CC0000"/>
                </a:gs>
                <a:gs pos="23000">
                  <a:srgbClr val="FFFF00"/>
                </a:gs>
                <a:gs pos="100000">
                  <a:srgbClr val="00CC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7181524" y="6248400"/>
              <a:ext cx="1751120" cy="369332"/>
            </a:xfrm>
            <a:prstGeom prst="rect">
              <a:avLst/>
            </a:prstGeom>
            <a:noFill/>
          </p:spPr>
          <p:txBody>
            <a:bodyPr wrap="none" rtlCol="0">
              <a:spAutoFit/>
            </a:bodyPr>
            <a:lstStyle/>
            <a:p>
              <a:r>
                <a:rPr lang="en-US" b="1" dirty="0" smtClean="0">
                  <a:solidFill>
                    <a:srgbClr val="0000FF"/>
                  </a:solidFill>
                </a:rPr>
                <a:t>Improved Safety</a:t>
              </a:r>
              <a:endParaRPr lang="en-US" b="1" dirty="0">
                <a:solidFill>
                  <a:srgbClr val="0000FF"/>
                </a:solidFill>
              </a:endParaRPr>
            </a:p>
          </p:txBody>
        </p:sp>
        <p:sp>
          <p:nvSpPr>
            <p:cNvPr id="38" name="TextBox 37"/>
            <p:cNvSpPr txBox="1"/>
            <p:nvPr/>
          </p:nvSpPr>
          <p:spPr>
            <a:xfrm>
              <a:off x="191240" y="6260068"/>
              <a:ext cx="2230739" cy="369332"/>
            </a:xfrm>
            <a:prstGeom prst="rect">
              <a:avLst/>
            </a:prstGeom>
            <a:noFill/>
          </p:spPr>
          <p:txBody>
            <a:bodyPr wrap="none" rtlCol="0">
              <a:spAutoFit/>
            </a:bodyPr>
            <a:lstStyle/>
            <a:p>
              <a:r>
                <a:rPr lang="en-US" b="1" dirty="0" smtClean="0">
                  <a:solidFill>
                    <a:srgbClr val="0000FF"/>
                  </a:solidFill>
                </a:rPr>
                <a:t>Initial Safety Baseline</a:t>
              </a:r>
              <a:endParaRPr lang="en-US" b="1" dirty="0">
                <a:solidFill>
                  <a:srgbClr val="0000FF"/>
                </a:solidFill>
              </a:endParaRPr>
            </a:p>
          </p:txBody>
        </p:sp>
      </p:grpSp>
      <p:sp>
        <p:nvSpPr>
          <p:cNvPr id="7" name="Slide Number Placeholder 6"/>
          <p:cNvSpPr>
            <a:spLocks noGrp="1"/>
          </p:cNvSpPr>
          <p:nvPr>
            <p:ph type="sldNum" sz="quarter" idx="12"/>
          </p:nvPr>
        </p:nvSpPr>
        <p:spPr/>
        <p:txBody>
          <a:bodyPr/>
          <a:lstStyle/>
          <a:p>
            <a:fld id="{638D2534-4F29-4D6A-99CA-34A9E7D541B9}" type="slidenum">
              <a:rPr lang="en-US" smtClean="0"/>
              <a:t>37</a:t>
            </a:fld>
            <a:endParaRPr lang="en-US" dirty="0"/>
          </a:p>
        </p:txBody>
      </p:sp>
    </p:spTree>
    <p:extLst>
      <p:ext uri="{BB962C8B-B14F-4D97-AF65-F5344CB8AC3E}">
        <p14:creationId xmlns:p14="http://schemas.microsoft.com/office/powerpoint/2010/main" val="74445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1712" y="6085820"/>
            <a:ext cx="9026088" cy="467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429000" y="2321552"/>
            <a:ext cx="4953000" cy="15479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r>
              <a:rPr lang="en-US" b="1" dirty="0">
                <a:solidFill>
                  <a:srgbClr val="00B0F0"/>
                </a:solidFill>
              </a:rPr>
              <a:t>ASISP </a:t>
            </a:r>
            <a:r>
              <a:rPr lang="en-US" b="1" dirty="0" smtClean="0">
                <a:solidFill>
                  <a:srgbClr val="00B0F0"/>
                </a:solidFill>
              </a:rPr>
              <a:t>Vulnerability</a:t>
            </a:r>
            <a:endParaRPr lang="en-US" b="1" dirty="0">
              <a:solidFill>
                <a:srgbClr val="00B0F0"/>
              </a:solidFill>
            </a:endParaRPr>
          </a:p>
        </p:txBody>
      </p:sp>
      <p:sp>
        <p:nvSpPr>
          <p:cNvPr id="12" name="Rounded Rectangle 11"/>
          <p:cNvSpPr/>
          <p:nvPr/>
        </p:nvSpPr>
        <p:spPr>
          <a:xfrm>
            <a:off x="5029200" y="2527574"/>
            <a:ext cx="1371600" cy="990600"/>
          </a:xfrm>
          <a:prstGeom prst="roundRect">
            <a:avLst/>
          </a:prstGeom>
          <a:gradFill rotWithShape="1">
            <a:gsLst>
              <a:gs pos="0">
                <a:srgbClr val="FFCC00"/>
              </a:gs>
              <a:gs pos="100000">
                <a:srgbClr val="765E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a:solidFill>
                  <a:schemeClr val="bg1"/>
                </a:solidFill>
              </a:rPr>
              <a:t>Mitigation</a:t>
            </a:r>
          </a:p>
          <a:p>
            <a:pPr algn="ctr"/>
            <a:r>
              <a:rPr lang="en-US" sz="1600" b="1" dirty="0">
                <a:solidFill>
                  <a:schemeClr val="bg1"/>
                </a:solidFill>
              </a:rPr>
              <a:t> Options</a:t>
            </a:r>
          </a:p>
        </p:txBody>
      </p:sp>
      <p:sp>
        <p:nvSpPr>
          <p:cNvPr id="13" name="Diamond 12"/>
          <p:cNvSpPr/>
          <p:nvPr/>
        </p:nvSpPr>
        <p:spPr>
          <a:xfrm>
            <a:off x="6547556" y="2373763"/>
            <a:ext cx="1752600" cy="1205089"/>
          </a:xfrm>
          <a:prstGeom prst="diamond">
            <a:avLst/>
          </a:prstGeom>
          <a:gradFill rotWithShape="1">
            <a:gsLst>
              <a:gs pos="0">
                <a:srgbClr val="00CC99"/>
              </a:gs>
              <a:gs pos="100000">
                <a:srgbClr val="005E47"/>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smtClean="0">
                <a:solidFill>
                  <a:schemeClr val="bg1"/>
                </a:solidFill>
              </a:rPr>
              <a:t>Risk </a:t>
            </a:r>
          </a:p>
          <a:p>
            <a:pPr algn="ctr"/>
            <a:r>
              <a:rPr lang="en-US" sz="1600" b="1" dirty="0" smtClean="0">
                <a:solidFill>
                  <a:schemeClr val="bg1"/>
                </a:solidFill>
              </a:rPr>
              <a:t> Management</a:t>
            </a:r>
          </a:p>
          <a:p>
            <a:pPr algn="ctr"/>
            <a:r>
              <a:rPr lang="en-US" sz="1600" b="1" dirty="0" smtClean="0">
                <a:solidFill>
                  <a:schemeClr val="bg1"/>
                </a:solidFill>
              </a:rPr>
              <a:t>Decisions</a:t>
            </a:r>
          </a:p>
        </p:txBody>
      </p:sp>
      <p:sp>
        <p:nvSpPr>
          <p:cNvPr id="15" name="TextBox 14"/>
          <p:cNvSpPr txBox="1"/>
          <p:nvPr/>
        </p:nvSpPr>
        <p:spPr>
          <a:xfrm>
            <a:off x="4876800" y="1864352"/>
            <a:ext cx="2552045" cy="369332"/>
          </a:xfrm>
          <a:prstGeom prst="rect">
            <a:avLst/>
          </a:prstGeom>
          <a:noFill/>
        </p:spPr>
        <p:txBody>
          <a:bodyPr wrap="none" rtlCol="0">
            <a:spAutoFit/>
          </a:bodyPr>
          <a:lstStyle/>
          <a:p>
            <a:r>
              <a:rPr lang="en-US" b="1" dirty="0" smtClean="0"/>
              <a:t>Safety Risk Management</a:t>
            </a:r>
            <a:endParaRPr lang="en-US" b="1" dirty="0"/>
          </a:p>
        </p:txBody>
      </p:sp>
      <p:sp>
        <p:nvSpPr>
          <p:cNvPr id="25" name="TextBox 24"/>
          <p:cNvSpPr txBox="1"/>
          <p:nvPr/>
        </p:nvSpPr>
        <p:spPr>
          <a:xfrm>
            <a:off x="6807412" y="3500735"/>
            <a:ext cx="1232887" cy="430887"/>
          </a:xfrm>
          <a:prstGeom prst="rect">
            <a:avLst/>
          </a:prstGeom>
          <a:noFill/>
        </p:spPr>
        <p:txBody>
          <a:bodyPr wrap="square" rtlCol="0">
            <a:spAutoFit/>
          </a:bodyPr>
          <a:lstStyle/>
          <a:p>
            <a:pPr algn="ctr"/>
            <a:r>
              <a:rPr lang="en-US" sz="1100" b="1" dirty="0" smtClean="0"/>
              <a:t>Implement Mitigation</a:t>
            </a:r>
            <a:endParaRPr lang="en-US" sz="1100" b="1" dirty="0"/>
          </a:p>
        </p:txBody>
      </p:sp>
      <p:sp>
        <p:nvSpPr>
          <p:cNvPr id="26" name="Down Arrow 25"/>
          <p:cNvSpPr/>
          <p:nvPr/>
        </p:nvSpPr>
        <p:spPr>
          <a:xfrm>
            <a:off x="5582356" y="3635297"/>
            <a:ext cx="3048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76200" y="838200"/>
            <a:ext cx="4876800" cy="5553724"/>
            <a:chOff x="76200" y="838200"/>
            <a:chExt cx="4876800" cy="5553724"/>
          </a:xfrm>
        </p:grpSpPr>
        <p:sp>
          <p:nvSpPr>
            <p:cNvPr id="22" name="Rectangle 21"/>
            <p:cNvSpPr/>
            <p:nvPr/>
          </p:nvSpPr>
          <p:spPr>
            <a:xfrm>
              <a:off x="273755" y="2527574"/>
              <a:ext cx="1478845" cy="2623066"/>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873955" y="1755886"/>
              <a:ext cx="1478845" cy="262306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304800" y="2778752"/>
              <a:ext cx="1371600" cy="990600"/>
            </a:xfrm>
            <a:prstGeom prst="roundRect">
              <a:avLst/>
            </a:prstGeom>
            <a:gradFill rotWithShape="1">
              <a:gsLst>
                <a:gs pos="100000">
                  <a:srgbClr val="0000FF"/>
                </a:gs>
                <a:gs pos="0">
                  <a:schemeClr val="tx2">
                    <a:lumMod val="40000"/>
                    <a:lumOff val="60000"/>
                  </a:schemeClr>
                </a:gs>
              </a:gsLst>
              <a:lin ang="5400000" scaled="1"/>
            </a:gradFill>
            <a:ln w="9525">
              <a:solidFill>
                <a:schemeClr val="tx1"/>
              </a:solidFill>
              <a:round/>
              <a:headEnd/>
              <a:tailEnd/>
            </a:ln>
            <a:effectLst/>
          </p:spPr>
          <p:txBody>
            <a:bodyPr wrap="none" anchor="ctr"/>
            <a:lstStyle/>
            <a:p>
              <a:pPr algn="ctr"/>
              <a:r>
                <a:rPr lang="en-US" sz="1600" b="1" dirty="0" smtClean="0">
                  <a:solidFill>
                    <a:schemeClr val="bg1"/>
                  </a:solidFill>
                </a:rPr>
                <a:t>Vulnerability</a:t>
              </a:r>
            </a:p>
            <a:p>
              <a:pPr algn="ctr"/>
              <a:r>
                <a:rPr lang="en-US" sz="1600" b="1" dirty="0" smtClean="0">
                  <a:solidFill>
                    <a:schemeClr val="bg1"/>
                  </a:solidFill>
                </a:rPr>
                <a:t>Assessment</a:t>
              </a:r>
              <a:endParaRPr lang="en-US" sz="1600" b="1" dirty="0">
                <a:solidFill>
                  <a:schemeClr val="bg1"/>
                </a:solidFill>
              </a:endParaRPr>
            </a:p>
          </p:txBody>
        </p:sp>
        <p:sp>
          <p:nvSpPr>
            <p:cNvPr id="5" name="Rounded Rectangle 4"/>
            <p:cNvSpPr/>
            <p:nvPr/>
          </p:nvSpPr>
          <p:spPr>
            <a:xfrm>
              <a:off x="304800" y="4003596"/>
              <a:ext cx="1371600" cy="990600"/>
            </a:xfrm>
            <a:prstGeom prst="roundRect">
              <a:avLst/>
            </a:prstGeom>
            <a:gradFill rotWithShape="1">
              <a:gsLst>
                <a:gs pos="0">
                  <a:schemeClr val="bg1">
                    <a:lumMod val="85000"/>
                  </a:schemeClr>
                </a:gs>
                <a:gs pos="100000">
                  <a:schemeClr val="tx1">
                    <a:lumMod val="75000"/>
                    <a:lumOff val="25000"/>
                  </a:schemeClr>
                </a:gs>
              </a:gsLst>
              <a:lin ang="5400000" scaled="1"/>
            </a:gradFill>
            <a:ln w="9525">
              <a:solidFill>
                <a:schemeClr val="tx1"/>
              </a:solidFill>
              <a:round/>
              <a:headEnd/>
              <a:tailEnd/>
            </a:ln>
            <a:effectLst/>
          </p:spPr>
          <p:txBody>
            <a:bodyPr wrap="none" anchor="ctr"/>
            <a:lstStyle/>
            <a:p>
              <a:pPr algn="ctr"/>
              <a:r>
                <a:rPr lang="en-US" sz="1600" b="1" dirty="0" smtClean="0">
                  <a:solidFill>
                    <a:schemeClr val="bg1"/>
                  </a:solidFill>
                </a:rPr>
                <a:t>Threat Agent </a:t>
              </a:r>
            </a:p>
            <a:p>
              <a:pPr algn="ctr"/>
              <a:r>
                <a:rPr lang="en-US" sz="1600" b="1" dirty="0" smtClean="0">
                  <a:solidFill>
                    <a:schemeClr val="bg1"/>
                  </a:solidFill>
                </a:rPr>
                <a:t>Assessment</a:t>
              </a:r>
              <a:endParaRPr lang="en-US" sz="1600" b="1" dirty="0">
                <a:solidFill>
                  <a:schemeClr val="bg1"/>
                </a:solidFill>
              </a:endParaRPr>
            </a:p>
          </p:txBody>
        </p:sp>
        <p:sp>
          <p:nvSpPr>
            <p:cNvPr id="6" name="Rounded Rectangle 5"/>
            <p:cNvSpPr/>
            <p:nvPr/>
          </p:nvSpPr>
          <p:spPr>
            <a:xfrm>
              <a:off x="1916289" y="1940552"/>
              <a:ext cx="1371600" cy="990600"/>
            </a:xfrm>
            <a:prstGeom prst="roundRect">
              <a:avLst/>
            </a:prstGeom>
            <a:gradFill rotWithShape="1">
              <a:gsLst>
                <a:gs pos="0">
                  <a:srgbClr val="00B0F0"/>
                </a:gs>
                <a:gs pos="100000">
                  <a:schemeClr val="tx2">
                    <a:lumMod val="75000"/>
                  </a:schemeClr>
                </a:gs>
              </a:gsLst>
              <a:lin ang="5400000" scaled="1"/>
            </a:gradFill>
            <a:ln w="9525">
              <a:solidFill>
                <a:schemeClr val="tx1"/>
              </a:solidFill>
              <a:round/>
              <a:headEnd/>
              <a:tailEnd/>
            </a:ln>
            <a:effectLst/>
          </p:spPr>
          <p:txBody>
            <a:bodyPr wrap="none" anchor="ctr"/>
            <a:lstStyle/>
            <a:p>
              <a:pPr algn="ctr"/>
              <a:r>
                <a:rPr lang="en-US" sz="1600" b="1" dirty="0">
                  <a:solidFill>
                    <a:schemeClr val="bg1"/>
                  </a:solidFill>
                </a:rPr>
                <a:t>Asset Value </a:t>
              </a:r>
            </a:p>
            <a:p>
              <a:pPr algn="ctr"/>
              <a:r>
                <a:rPr lang="en-US" sz="1600" b="1" dirty="0">
                  <a:solidFill>
                    <a:schemeClr val="bg1"/>
                  </a:solidFill>
                </a:rPr>
                <a:t>Assessment</a:t>
              </a:r>
            </a:p>
          </p:txBody>
        </p:sp>
        <p:sp>
          <p:nvSpPr>
            <p:cNvPr id="10" name="Rounded Rectangle 9"/>
            <p:cNvSpPr/>
            <p:nvPr/>
          </p:nvSpPr>
          <p:spPr>
            <a:xfrm>
              <a:off x="3505200" y="2550152"/>
              <a:ext cx="1371600" cy="990600"/>
            </a:xfrm>
            <a:prstGeom prst="roundRect">
              <a:avLst/>
            </a:prstGeom>
            <a:gradFill rotWithShape="1">
              <a:gsLst>
                <a:gs pos="0">
                  <a:srgbClr val="FF0000"/>
                </a:gs>
                <a:gs pos="100000">
                  <a:schemeClr val="accent2">
                    <a:lumMod val="75000"/>
                  </a:schemeClr>
                </a:gs>
              </a:gsLst>
              <a:lin ang="5400000" scaled="1"/>
            </a:gradFill>
            <a:ln w="9525">
              <a:solidFill>
                <a:schemeClr val="tx1"/>
              </a:solidFill>
              <a:round/>
              <a:headEnd/>
              <a:tailEnd/>
            </a:ln>
            <a:effectLst/>
          </p:spPr>
          <p:txBody>
            <a:bodyPr wrap="none" anchor="ctr"/>
            <a:lstStyle/>
            <a:p>
              <a:pPr algn="ctr"/>
              <a:r>
                <a:rPr lang="en-US" sz="1600" b="1" dirty="0" smtClean="0">
                  <a:solidFill>
                    <a:schemeClr val="bg1"/>
                  </a:solidFill>
                </a:rPr>
                <a:t>Risk </a:t>
              </a:r>
            </a:p>
            <a:p>
              <a:pPr algn="ctr"/>
              <a:r>
                <a:rPr lang="en-US" sz="1600" b="1" dirty="0" smtClean="0">
                  <a:solidFill>
                    <a:schemeClr val="bg1"/>
                  </a:solidFill>
                </a:rPr>
                <a:t>Assessment</a:t>
              </a:r>
              <a:endParaRPr lang="en-US" sz="1600" b="1" dirty="0">
                <a:solidFill>
                  <a:schemeClr val="bg1"/>
                </a:solidFill>
              </a:endParaRPr>
            </a:p>
          </p:txBody>
        </p:sp>
        <p:sp>
          <p:nvSpPr>
            <p:cNvPr id="14" name="Rounded Rectangle 13"/>
            <p:cNvSpPr/>
            <p:nvPr/>
          </p:nvSpPr>
          <p:spPr>
            <a:xfrm>
              <a:off x="1905000" y="3139997"/>
              <a:ext cx="1371600" cy="990600"/>
            </a:xfrm>
            <a:prstGeom prst="roundRect">
              <a:avLst/>
            </a:prstGeom>
            <a:gradFill rotWithShape="1">
              <a:gsLst>
                <a:gs pos="0">
                  <a:srgbClr val="00B0F0"/>
                </a:gs>
                <a:gs pos="100000">
                  <a:schemeClr val="tx2">
                    <a:lumMod val="75000"/>
                  </a:schemeClr>
                </a:gs>
              </a:gsLst>
              <a:lin ang="5400000" scaled="1"/>
            </a:gradFill>
            <a:ln w="9525">
              <a:solidFill>
                <a:schemeClr val="tx1"/>
              </a:solidFill>
              <a:round/>
              <a:headEnd/>
              <a:tailEnd/>
            </a:ln>
            <a:effectLst/>
          </p:spPr>
          <p:txBody>
            <a:bodyPr wrap="none" anchor="ctr"/>
            <a:lstStyle/>
            <a:p>
              <a:pPr algn="ctr"/>
              <a:r>
                <a:rPr lang="en-US" sz="1600" b="1" dirty="0" smtClean="0">
                  <a:solidFill>
                    <a:schemeClr val="bg1"/>
                  </a:solidFill>
                </a:rPr>
                <a:t>Threat</a:t>
              </a:r>
            </a:p>
            <a:p>
              <a:pPr algn="ctr"/>
              <a:r>
                <a:rPr lang="en-US" sz="1600" b="1" dirty="0" smtClean="0">
                  <a:solidFill>
                    <a:schemeClr val="bg1"/>
                  </a:solidFill>
                </a:rPr>
                <a:t> Assessment</a:t>
              </a:r>
              <a:endParaRPr lang="en-US" sz="1600" b="1" dirty="0">
                <a:solidFill>
                  <a:schemeClr val="bg1"/>
                </a:solidFill>
              </a:endParaRPr>
            </a:p>
          </p:txBody>
        </p:sp>
        <p:sp>
          <p:nvSpPr>
            <p:cNvPr id="20" name="TextBox 19"/>
            <p:cNvSpPr txBox="1"/>
            <p:nvPr/>
          </p:nvSpPr>
          <p:spPr>
            <a:xfrm>
              <a:off x="1817511" y="838200"/>
              <a:ext cx="1611489" cy="923330"/>
            </a:xfrm>
            <a:prstGeom prst="rect">
              <a:avLst/>
            </a:prstGeom>
            <a:noFill/>
          </p:spPr>
          <p:txBody>
            <a:bodyPr wrap="square" rtlCol="0">
              <a:spAutoFit/>
            </a:bodyPr>
            <a:lstStyle/>
            <a:p>
              <a:pPr algn="ctr"/>
              <a:r>
                <a:rPr lang="en-US" dirty="0" smtClean="0"/>
                <a:t>Safety </a:t>
              </a:r>
            </a:p>
            <a:p>
              <a:pPr algn="ctr"/>
              <a:r>
                <a:rPr lang="en-US" b="1" dirty="0" smtClean="0"/>
                <a:t>Risk Factor </a:t>
              </a:r>
              <a:r>
                <a:rPr lang="en-US" dirty="0" smtClean="0"/>
                <a:t>Identification</a:t>
              </a:r>
              <a:endParaRPr lang="en-US" dirty="0"/>
            </a:p>
          </p:txBody>
        </p:sp>
        <p:sp>
          <p:nvSpPr>
            <p:cNvPr id="23" name="TextBox 22"/>
            <p:cNvSpPr txBox="1"/>
            <p:nvPr/>
          </p:nvSpPr>
          <p:spPr>
            <a:xfrm>
              <a:off x="152400" y="1868269"/>
              <a:ext cx="1710267" cy="646331"/>
            </a:xfrm>
            <a:prstGeom prst="rect">
              <a:avLst/>
            </a:prstGeom>
            <a:noFill/>
          </p:spPr>
          <p:txBody>
            <a:bodyPr wrap="square" rtlCol="0">
              <a:spAutoFit/>
            </a:bodyPr>
            <a:lstStyle/>
            <a:p>
              <a:pPr algn="ctr"/>
              <a:r>
                <a:rPr lang="en-US" dirty="0" smtClean="0"/>
                <a:t>System </a:t>
              </a:r>
            </a:p>
            <a:p>
              <a:pPr algn="ctr"/>
              <a:r>
                <a:rPr lang="en-US" b="1" dirty="0" smtClean="0"/>
                <a:t>Threat Analysis</a:t>
              </a:r>
              <a:endParaRPr lang="en-US" b="1" dirty="0"/>
            </a:p>
          </p:txBody>
        </p:sp>
        <p:pic>
          <p:nvPicPr>
            <p:cNvPr id="2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241420"/>
              <a:ext cx="914400" cy="51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Down Arrow 27"/>
            <p:cNvSpPr/>
            <p:nvPr/>
          </p:nvSpPr>
          <p:spPr>
            <a:xfrm>
              <a:off x="4038600" y="3683972"/>
              <a:ext cx="3048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p:nvPr/>
          </p:nvSpPr>
          <p:spPr>
            <a:xfrm>
              <a:off x="838200" y="5184914"/>
              <a:ext cx="3048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6200" y="5715000"/>
              <a:ext cx="1981200"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Analyze System Vulnerability</a:t>
              </a:r>
              <a:endParaRPr lang="en-US" sz="1400" dirty="0"/>
            </a:p>
          </p:txBody>
        </p:sp>
        <p:sp>
          <p:nvSpPr>
            <p:cNvPr id="32" name="Down Arrow 31"/>
            <p:cNvSpPr/>
            <p:nvPr/>
          </p:nvSpPr>
          <p:spPr>
            <a:xfrm>
              <a:off x="2438400" y="4508722"/>
              <a:ext cx="3048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786467" y="5006929"/>
              <a:ext cx="17526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Based on Threat Analysis and Asset Value </a:t>
              </a:r>
              <a:r>
                <a:rPr lang="en-US" sz="1400" dirty="0"/>
                <a:t> </a:t>
              </a:r>
              <a:r>
                <a:rPr lang="en-US" sz="1400" dirty="0" smtClean="0"/>
                <a:t>determine System ASISP  Risk Factors</a:t>
              </a:r>
              <a:endParaRPr lang="en-US" sz="1400" dirty="0"/>
            </a:p>
          </p:txBody>
        </p:sp>
        <p:sp>
          <p:nvSpPr>
            <p:cNvPr id="35" name="TextBox 34"/>
            <p:cNvSpPr txBox="1"/>
            <p:nvPr/>
          </p:nvSpPr>
          <p:spPr>
            <a:xfrm>
              <a:off x="3657600" y="4804350"/>
              <a:ext cx="1295400" cy="307777"/>
            </a:xfrm>
            <a:prstGeom prst="rect">
              <a:avLst/>
            </a:prstGeom>
            <a:noFill/>
          </p:spPr>
          <p:txBody>
            <a:bodyPr wrap="square" rtlCol="0">
              <a:spAutoFit/>
            </a:bodyPr>
            <a:lstStyle/>
            <a:p>
              <a:r>
                <a:rPr lang="en-US" sz="1400" dirty="0" smtClean="0"/>
                <a:t>Risk Analysis</a:t>
              </a:r>
              <a:endParaRPr lang="en-US" sz="1400" dirty="0"/>
            </a:p>
          </p:txBody>
        </p:sp>
      </p:grpSp>
      <p:sp>
        <p:nvSpPr>
          <p:cNvPr id="36" name="Right Arrow 35"/>
          <p:cNvSpPr/>
          <p:nvPr/>
        </p:nvSpPr>
        <p:spPr>
          <a:xfrm>
            <a:off x="273755" y="6553200"/>
            <a:ext cx="8489245" cy="304800"/>
          </a:xfrm>
          <a:prstGeom prst="rightArrow">
            <a:avLst/>
          </a:prstGeom>
          <a:gradFill flip="none" rotWithShape="1">
            <a:gsLst>
              <a:gs pos="0">
                <a:srgbClr val="CC0000"/>
              </a:gs>
              <a:gs pos="23000">
                <a:srgbClr val="FFFF00"/>
              </a:gs>
              <a:gs pos="100000">
                <a:srgbClr val="00CC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7181524" y="6248400"/>
            <a:ext cx="1751120" cy="369332"/>
          </a:xfrm>
          <a:prstGeom prst="rect">
            <a:avLst/>
          </a:prstGeom>
          <a:noFill/>
        </p:spPr>
        <p:txBody>
          <a:bodyPr wrap="none" rtlCol="0">
            <a:spAutoFit/>
          </a:bodyPr>
          <a:lstStyle/>
          <a:p>
            <a:r>
              <a:rPr lang="en-US" b="1" dirty="0" smtClean="0">
                <a:solidFill>
                  <a:srgbClr val="0000FF"/>
                </a:solidFill>
              </a:rPr>
              <a:t>Improved Safety</a:t>
            </a:r>
            <a:endParaRPr lang="en-US" b="1" dirty="0">
              <a:solidFill>
                <a:srgbClr val="0000FF"/>
              </a:solidFill>
            </a:endParaRPr>
          </a:p>
        </p:txBody>
      </p:sp>
      <p:sp>
        <p:nvSpPr>
          <p:cNvPr id="38" name="TextBox 37"/>
          <p:cNvSpPr txBox="1"/>
          <p:nvPr/>
        </p:nvSpPr>
        <p:spPr>
          <a:xfrm>
            <a:off x="191240" y="6260068"/>
            <a:ext cx="2230739" cy="369332"/>
          </a:xfrm>
          <a:prstGeom prst="rect">
            <a:avLst/>
          </a:prstGeom>
          <a:noFill/>
        </p:spPr>
        <p:txBody>
          <a:bodyPr wrap="none" rtlCol="0">
            <a:spAutoFit/>
          </a:bodyPr>
          <a:lstStyle/>
          <a:p>
            <a:r>
              <a:rPr lang="en-US" b="1" dirty="0" smtClean="0">
                <a:solidFill>
                  <a:srgbClr val="0000FF"/>
                </a:solidFill>
              </a:rPr>
              <a:t>Initial Safety Baseline</a:t>
            </a:r>
            <a:endParaRPr lang="en-US" b="1" dirty="0">
              <a:solidFill>
                <a:srgbClr val="0000FF"/>
              </a:solidFill>
            </a:endParaRPr>
          </a:p>
        </p:txBody>
      </p:sp>
      <p:sp>
        <p:nvSpPr>
          <p:cNvPr id="3" name="TextBox 2"/>
          <p:cNvSpPr txBox="1"/>
          <p:nvPr/>
        </p:nvSpPr>
        <p:spPr>
          <a:xfrm>
            <a:off x="4935756" y="1170087"/>
            <a:ext cx="4132044" cy="5078313"/>
          </a:xfrm>
          <a:prstGeom prst="rect">
            <a:avLst/>
          </a:prstGeom>
          <a:solidFill>
            <a:schemeClr val="bg1"/>
          </a:solidFill>
        </p:spPr>
        <p:txBody>
          <a:bodyPr wrap="square" rtlCol="0">
            <a:spAutoFit/>
          </a:bodyPr>
          <a:lstStyle/>
          <a:p>
            <a:r>
              <a:rPr lang="en-US" i="1" dirty="0" smtClean="0"/>
              <a:t>TASK #1 </a:t>
            </a:r>
            <a:r>
              <a:rPr lang="en-US" b="1" i="1" dirty="0" smtClean="0"/>
              <a:t>DEFINE AND ASSESS</a:t>
            </a:r>
            <a:r>
              <a:rPr lang="en-US" i="1" dirty="0" smtClean="0"/>
              <a:t> THE RISK WITH “COMMUNICATION APERTURES”</a:t>
            </a:r>
            <a:endParaRPr lang="en-US" dirty="0" smtClean="0"/>
          </a:p>
          <a:p>
            <a:pPr marL="285750" indent="-285750">
              <a:buFont typeface="Wingdings" panose="05000000000000000000" pitchFamily="2" charset="2"/>
              <a:buChar char="Ø"/>
            </a:pPr>
            <a:r>
              <a:rPr lang="en-US" dirty="0" smtClean="0"/>
              <a:t>Identify the “Apertures” (electronic entries into the aircraft’s systems) that produce potential ASISP risks for various platforms</a:t>
            </a:r>
          </a:p>
          <a:p>
            <a:pPr marL="285750" indent="-285750">
              <a:buFont typeface="Wingdings" panose="05000000000000000000" pitchFamily="2" charset="2"/>
              <a:buChar char="Ø"/>
            </a:pPr>
            <a:r>
              <a:rPr lang="en-US" dirty="0" smtClean="0"/>
              <a:t>Define and Identify the potential associated risks with those apertures</a:t>
            </a:r>
          </a:p>
          <a:p>
            <a:endParaRPr lang="en-US" dirty="0"/>
          </a:p>
          <a:p>
            <a:pPr marL="285750" indent="-285750">
              <a:buFont typeface="Arial" panose="020B0604020202020204" pitchFamily="34" charset="0"/>
              <a:buChar char="•"/>
            </a:pPr>
            <a:r>
              <a:rPr lang="en-US" dirty="0" smtClean="0"/>
              <a:t>Identifying the aperture is a Vulnerability Assessment which will impact specific Risk factors (parts of the Avionics suite which are Level A &amp; B  critical )</a:t>
            </a:r>
          </a:p>
          <a:p>
            <a:pPr marL="285750" indent="-285750">
              <a:buFont typeface="Arial" panose="020B0604020202020204" pitchFamily="34" charset="0"/>
              <a:buChar char="•"/>
            </a:pPr>
            <a:r>
              <a:rPr lang="en-US" dirty="0" smtClean="0"/>
              <a:t>Sets up a Threat assessment, Asset Value Assessment and Risk Assessment</a:t>
            </a:r>
          </a:p>
          <a:p>
            <a:pPr marL="285750" indent="-285750">
              <a:buFont typeface="Arial" panose="020B0604020202020204" pitchFamily="34" charset="0"/>
              <a:buChar char="•"/>
            </a:pPr>
            <a:r>
              <a:rPr lang="en-US" dirty="0" smtClean="0"/>
              <a:t>Note dependency on Platform which will be chosen</a:t>
            </a:r>
          </a:p>
        </p:txBody>
      </p:sp>
      <p:sp>
        <p:nvSpPr>
          <p:cNvPr id="8" name="Slide Number Placeholder 7"/>
          <p:cNvSpPr>
            <a:spLocks noGrp="1"/>
          </p:cNvSpPr>
          <p:nvPr>
            <p:ph type="sldNum" sz="quarter" idx="12"/>
          </p:nvPr>
        </p:nvSpPr>
        <p:spPr/>
        <p:txBody>
          <a:bodyPr/>
          <a:lstStyle/>
          <a:p>
            <a:fld id="{638D2534-4F29-4D6A-99CA-34A9E7D541B9}" type="slidenum">
              <a:rPr lang="en-US" smtClean="0"/>
              <a:t>38</a:t>
            </a:fld>
            <a:endParaRPr lang="en-US" dirty="0"/>
          </a:p>
        </p:txBody>
      </p:sp>
    </p:spTree>
    <p:extLst>
      <p:ext uri="{BB962C8B-B14F-4D97-AF65-F5344CB8AC3E}">
        <p14:creationId xmlns:p14="http://schemas.microsoft.com/office/powerpoint/2010/main" val="364187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712" y="6019800"/>
            <a:ext cx="9026088" cy="467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73755" y="2451374"/>
            <a:ext cx="1478845" cy="2623066"/>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429000" y="2245352"/>
            <a:ext cx="4953000" cy="15479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873955" y="1679686"/>
            <a:ext cx="1478845" cy="262306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r>
              <a:rPr lang="en-US" b="1" dirty="0">
                <a:solidFill>
                  <a:srgbClr val="00B0F0"/>
                </a:solidFill>
              </a:rPr>
              <a:t>ASISP </a:t>
            </a:r>
            <a:r>
              <a:rPr lang="en-US" b="1" dirty="0" smtClean="0">
                <a:solidFill>
                  <a:srgbClr val="00B0F0"/>
                </a:solidFill>
              </a:rPr>
              <a:t>Risk Assessment</a:t>
            </a:r>
            <a:endParaRPr lang="en-US" b="1" dirty="0">
              <a:solidFill>
                <a:srgbClr val="00B0F0"/>
              </a:solidFill>
            </a:endParaRPr>
          </a:p>
        </p:txBody>
      </p:sp>
      <p:sp>
        <p:nvSpPr>
          <p:cNvPr id="4" name="Rounded Rectangle 3"/>
          <p:cNvSpPr/>
          <p:nvPr/>
        </p:nvSpPr>
        <p:spPr>
          <a:xfrm>
            <a:off x="304800" y="2702552"/>
            <a:ext cx="1371600" cy="990600"/>
          </a:xfrm>
          <a:prstGeom prst="roundRect">
            <a:avLst/>
          </a:prstGeom>
          <a:gradFill rotWithShape="1">
            <a:gsLst>
              <a:gs pos="100000">
                <a:srgbClr val="0000FF"/>
              </a:gs>
              <a:gs pos="0">
                <a:schemeClr val="tx2">
                  <a:lumMod val="40000"/>
                  <a:lumOff val="60000"/>
                </a:schemeClr>
              </a:gs>
            </a:gsLst>
            <a:lin ang="5400000" scaled="1"/>
          </a:gradFill>
          <a:ln w="9525">
            <a:solidFill>
              <a:schemeClr val="tx1"/>
            </a:solidFill>
            <a:round/>
            <a:headEnd/>
            <a:tailEnd/>
          </a:ln>
          <a:effectLst/>
        </p:spPr>
        <p:txBody>
          <a:bodyPr wrap="none" anchor="ctr"/>
          <a:lstStyle/>
          <a:p>
            <a:pPr algn="ctr"/>
            <a:r>
              <a:rPr lang="en-US" sz="1600" b="1" dirty="0" smtClean="0">
                <a:solidFill>
                  <a:schemeClr val="bg1"/>
                </a:solidFill>
              </a:rPr>
              <a:t>Vulnerability</a:t>
            </a:r>
          </a:p>
          <a:p>
            <a:pPr algn="ctr"/>
            <a:r>
              <a:rPr lang="en-US" sz="1600" b="1" dirty="0" smtClean="0">
                <a:solidFill>
                  <a:schemeClr val="bg1"/>
                </a:solidFill>
              </a:rPr>
              <a:t>Assessment</a:t>
            </a:r>
            <a:endParaRPr lang="en-US" sz="1600" b="1" dirty="0">
              <a:solidFill>
                <a:schemeClr val="bg1"/>
              </a:solidFill>
            </a:endParaRPr>
          </a:p>
        </p:txBody>
      </p:sp>
      <p:sp>
        <p:nvSpPr>
          <p:cNvPr id="5" name="Rounded Rectangle 4"/>
          <p:cNvSpPr/>
          <p:nvPr/>
        </p:nvSpPr>
        <p:spPr>
          <a:xfrm>
            <a:off x="304800" y="3927396"/>
            <a:ext cx="1371600" cy="990600"/>
          </a:xfrm>
          <a:prstGeom prst="roundRect">
            <a:avLst/>
          </a:prstGeom>
          <a:gradFill rotWithShape="1">
            <a:gsLst>
              <a:gs pos="0">
                <a:schemeClr val="bg1">
                  <a:lumMod val="85000"/>
                </a:schemeClr>
              </a:gs>
              <a:gs pos="100000">
                <a:schemeClr val="tx1">
                  <a:lumMod val="75000"/>
                  <a:lumOff val="25000"/>
                </a:schemeClr>
              </a:gs>
            </a:gsLst>
            <a:lin ang="5400000" scaled="1"/>
          </a:gradFill>
          <a:ln w="9525">
            <a:solidFill>
              <a:schemeClr val="tx1"/>
            </a:solidFill>
            <a:round/>
            <a:headEnd/>
            <a:tailEnd/>
          </a:ln>
          <a:effectLst/>
        </p:spPr>
        <p:txBody>
          <a:bodyPr wrap="none" anchor="ctr"/>
          <a:lstStyle/>
          <a:p>
            <a:pPr algn="ctr"/>
            <a:r>
              <a:rPr lang="en-US" sz="1600" b="1" dirty="0" smtClean="0">
                <a:solidFill>
                  <a:schemeClr val="bg1"/>
                </a:solidFill>
              </a:rPr>
              <a:t>Threat Agent </a:t>
            </a:r>
          </a:p>
          <a:p>
            <a:pPr algn="ctr"/>
            <a:r>
              <a:rPr lang="en-US" sz="1600" b="1" dirty="0" smtClean="0">
                <a:solidFill>
                  <a:schemeClr val="bg1"/>
                </a:solidFill>
              </a:rPr>
              <a:t>Assessment</a:t>
            </a:r>
            <a:endParaRPr lang="en-US" sz="1600" b="1" dirty="0">
              <a:solidFill>
                <a:schemeClr val="bg1"/>
              </a:solidFill>
            </a:endParaRPr>
          </a:p>
        </p:txBody>
      </p:sp>
      <p:sp>
        <p:nvSpPr>
          <p:cNvPr id="6" name="Rounded Rectangle 5"/>
          <p:cNvSpPr/>
          <p:nvPr/>
        </p:nvSpPr>
        <p:spPr>
          <a:xfrm>
            <a:off x="1916289" y="1864352"/>
            <a:ext cx="1371600" cy="990600"/>
          </a:xfrm>
          <a:prstGeom prst="roundRect">
            <a:avLst/>
          </a:prstGeom>
          <a:gradFill rotWithShape="1">
            <a:gsLst>
              <a:gs pos="0">
                <a:srgbClr val="00B0F0"/>
              </a:gs>
              <a:gs pos="100000">
                <a:schemeClr val="tx2">
                  <a:lumMod val="75000"/>
                </a:schemeClr>
              </a:gs>
            </a:gsLst>
            <a:lin ang="5400000" scaled="1"/>
          </a:gradFill>
          <a:ln w="9525">
            <a:solidFill>
              <a:schemeClr val="tx1"/>
            </a:solidFill>
            <a:round/>
            <a:headEnd/>
            <a:tailEnd/>
          </a:ln>
          <a:effectLst/>
        </p:spPr>
        <p:txBody>
          <a:bodyPr wrap="none" anchor="ctr"/>
          <a:lstStyle/>
          <a:p>
            <a:pPr algn="ctr"/>
            <a:r>
              <a:rPr lang="en-US" sz="1600" b="1" dirty="0">
                <a:solidFill>
                  <a:schemeClr val="bg1"/>
                </a:solidFill>
              </a:rPr>
              <a:t>Asset Value </a:t>
            </a:r>
          </a:p>
          <a:p>
            <a:pPr algn="ctr"/>
            <a:r>
              <a:rPr lang="en-US" sz="1600" b="1" dirty="0">
                <a:solidFill>
                  <a:schemeClr val="bg1"/>
                </a:solidFill>
              </a:rPr>
              <a:t>Assessment</a:t>
            </a:r>
          </a:p>
        </p:txBody>
      </p:sp>
      <p:sp>
        <p:nvSpPr>
          <p:cNvPr id="10" name="Rounded Rectangle 9"/>
          <p:cNvSpPr/>
          <p:nvPr/>
        </p:nvSpPr>
        <p:spPr>
          <a:xfrm>
            <a:off x="3505200" y="2473952"/>
            <a:ext cx="1371600" cy="990600"/>
          </a:xfrm>
          <a:prstGeom prst="roundRect">
            <a:avLst/>
          </a:prstGeom>
          <a:gradFill rotWithShape="1">
            <a:gsLst>
              <a:gs pos="0">
                <a:srgbClr val="FF0000"/>
              </a:gs>
              <a:gs pos="100000">
                <a:schemeClr val="accent2">
                  <a:lumMod val="75000"/>
                </a:schemeClr>
              </a:gs>
            </a:gsLst>
            <a:lin ang="5400000" scaled="1"/>
          </a:gradFill>
          <a:ln w="9525">
            <a:solidFill>
              <a:schemeClr val="tx1"/>
            </a:solidFill>
            <a:round/>
            <a:headEnd/>
            <a:tailEnd/>
          </a:ln>
          <a:effectLst/>
        </p:spPr>
        <p:txBody>
          <a:bodyPr wrap="none" anchor="ctr"/>
          <a:lstStyle/>
          <a:p>
            <a:pPr algn="ctr"/>
            <a:r>
              <a:rPr lang="en-US" sz="1600" b="1" dirty="0" smtClean="0">
                <a:solidFill>
                  <a:schemeClr val="bg1"/>
                </a:solidFill>
              </a:rPr>
              <a:t>Risk </a:t>
            </a:r>
          </a:p>
          <a:p>
            <a:pPr algn="ctr"/>
            <a:r>
              <a:rPr lang="en-US" sz="1600" b="1" dirty="0" smtClean="0">
                <a:solidFill>
                  <a:schemeClr val="bg1"/>
                </a:solidFill>
              </a:rPr>
              <a:t>Assessment</a:t>
            </a:r>
            <a:endParaRPr lang="en-US" sz="1600" b="1" dirty="0">
              <a:solidFill>
                <a:schemeClr val="bg1"/>
              </a:solidFill>
            </a:endParaRPr>
          </a:p>
        </p:txBody>
      </p:sp>
      <p:sp>
        <p:nvSpPr>
          <p:cNvPr id="12" name="Rounded Rectangle 11"/>
          <p:cNvSpPr/>
          <p:nvPr/>
        </p:nvSpPr>
        <p:spPr>
          <a:xfrm>
            <a:off x="5029200" y="2451374"/>
            <a:ext cx="1371600" cy="990600"/>
          </a:xfrm>
          <a:prstGeom prst="roundRect">
            <a:avLst/>
          </a:prstGeom>
          <a:gradFill rotWithShape="1">
            <a:gsLst>
              <a:gs pos="0">
                <a:srgbClr val="FFCC00"/>
              </a:gs>
              <a:gs pos="100000">
                <a:srgbClr val="765E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a:solidFill>
                  <a:schemeClr val="bg1"/>
                </a:solidFill>
              </a:rPr>
              <a:t>Mitigation</a:t>
            </a:r>
          </a:p>
          <a:p>
            <a:pPr algn="ctr"/>
            <a:r>
              <a:rPr lang="en-US" sz="1600" b="1" dirty="0">
                <a:solidFill>
                  <a:schemeClr val="bg1"/>
                </a:solidFill>
              </a:rPr>
              <a:t> Options</a:t>
            </a:r>
          </a:p>
        </p:txBody>
      </p:sp>
      <p:sp>
        <p:nvSpPr>
          <p:cNvPr id="13" name="Diamond 12"/>
          <p:cNvSpPr/>
          <p:nvPr/>
        </p:nvSpPr>
        <p:spPr>
          <a:xfrm>
            <a:off x="6547556" y="2297563"/>
            <a:ext cx="1752600" cy="1205089"/>
          </a:xfrm>
          <a:prstGeom prst="diamond">
            <a:avLst/>
          </a:prstGeom>
          <a:gradFill rotWithShape="1">
            <a:gsLst>
              <a:gs pos="0">
                <a:srgbClr val="00CC99"/>
              </a:gs>
              <a:gs pos="100000">
                <a:srgbClr val="005E47"/>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smtClean="0">
                <a:solidFill>
                  <a:schemeClr val="bg1"/>
                </a:solidFill>
              </a:rPr>
              <a:t>Risk </a:t>
            </a:r>
          </a:p>
          <a:p>
            <a:pPr algn="ctr"/>
            <a:r>
              <a:rPr lang="en-US" sz="1600" b="1" dirty="0" smtClean="0">
                <a:solidFill>
                  <a:schemeClr val="bg1"/>
                </a:solidFill>
              </a:rPr>
              <a:t> Management</a:t>
            </a:r>
          </a:p>
          <a:p>
            <a:pPr algn="ctr"/>
            <a:r>
              <a:rPr lang="en-US" sz="1600" b="1" dirty="0" smtClean="0">
                <a:solidFill>
                  <a:schemeClr val="bg1"/>
                </a:solidFill>
              </a:rPr>
              <a:t>Decisions</a:t>
            </a:r>
          </a:p>
        </p:txBody>
      </p:sp>
      <p:sp>
        <p:nvSpPr>
          <p:cNvPr id="14" name="Rounded Rectangle 13"/>
          <p:cNvSpPr/>
          <p:nvPr/>
        </p:nvSpPr>
        <p:spPr>
          <a:xfrm>
            <a:off x="1905000" y="3063797"/>
            <a:ext cx="1371600" cy="990600"/>
          </a:xfrm>
          <a:prstGeom prst="roundRect">
            <a:avLst/>
          </a:prstGeom>
          <a:gradFill rotWithShape="1">
            <a:gsLst>
              <a:gs pos="0">
                <a:srgbClr val="00B0F0"/>
              </a:gs>
              <a:gs pos="100000">
                <a:schemeClr val="tx2">
                  <a:lumMod val="75000"/>
                </a:schemeClr>
              </a:gs>
            </a:gsLst>
            <a:lin ang="5400000" scaled="1"/>
          </a:gradFill>
          <a:ln w="9525">
            <a:solidFill>
              <a:schemeClr val="tx1"/>
            </a:solidFill>
            <a:round/>
            <a:headEnd/>
            <a:tailEnd/>
          </a:ln>
          <a:effectLst/>
        </p:spPr>
        <p:txBody>
          <a:bodyPr wrap="none" anchor="ctr"/>
          <a:lstStyle/>
          <a:p>
            <a:pPr algn="ctr"/>
            <a:r>
              <a:rPr lang="en-US" sz="1600" b="1" dirty="0" smtClean="0">
                <a:solidFill>
                  <a:schemeClr val="bg1"/>
                </a:solidFill>
              </a:rPr>
              <a:t>Threat</a:t>
            </a:r>
          </a:p>
          <a:p>
            <a:pPr algn="ctr"/>
            <a:r>
              <a:rPr lang="en-US" sz="1600" b="1" dirty="0" smtClean="0">
                <a:solidFill>
                  <a:schemeClr val="bg1"/>
                </a:solidFill>
              </a:rPr>
              <a:t> Assessment</a:t>
            </a:r>
            <a:endParaRPr lang="en-US" sz="1600" b="1" dirty="0">
              <a:solidFill>
                <a:schemeClr val="bg1"/>
              </a:solidFill>
            </a:endParaRPr>
          </a:p>
        </p:txBody>
      </p:sp>
      <p:sp>
        <p:nvSpPr>
          <p:cNvPr id="15" name="TextBox 14"/>
          <p:cNvSpPr txBox="1"/>
          <p:nvPr/>
        </p:nvSpPr>
        <p:spPr>
          <a:xfrm>
            <a:off x="4876800" y="1788152"/>
            <a:ext cx="2552045" cy="369332"/>
          </a:xfrm>
          <a:prstGeom prst="rect">
            <a:avLst/>
          </a:prstGeom>
          <a:noFill/>
        </p:spPr>
        <p:txBody>
          <a:bodyPr wrap="none" rtlCol="0">
            <a:spAutoFit/>
          </a:bodyPr>
          <a:lstStyle/>
          <a:p>
            <a:r>
              <a:rPr lang="en-US" b="1" dirty="0" smtClean="0"/>
              <a:t>Safety Risk Management</a:t>
            </a:r>
            <a:endParaRPr lang="en-US" b="1" dirty="0"/>
          </a:p>
        </p:txBody>
      </p:sp>
      <p:sp>
        <p:nvSpPr>
          <p:cNvPr id="20" name="TextBox 19"/>
          <p:cNvSpPr txBox="1"/>
          <p:nvPr/>
        </p:nvSpPr>
        <p:spPr>
          <a:xfrm>
            <a:off x="1817511" y="762000"/>
            <a:ext cx="1611489" cy="923330"/>
          </a:xfrm>
          <a:prstGeom prst="rect">
            <a:avLst/>
          </a:prstGeom>
          <a:noFill/>
        </p:spPr>
        <p:txBody>
          <a:bodyPr wrap="square" rtlCol="0">
            <a:spAutoFit/>
          </a:bodyPr>
          <a:lstStyle/>
          <a:p>
            <a:pPr algn="ctr"/>
            <a:r>
              <a:rPr lang="en-US" dirty="0" smtClean="0"/>
              <a:t>Safety </a:t>
            </a:r>
          </a:p>
          <a:p>
            <a:pPr algn="ctr"/>
            <a:r>
              <a:rPr lang="en-US" b="1" dirty="0" smtClean="0"/>
              <a:t>Risk Factor </a:t>
            </a:r>
            <a:r>
              <a:rPr lang="en-US" dirty="0" smtClean="0"/>
              <a:t>Identification</a:t>
            </a:r>
            <a:endParaRPr lang="en-US" dirty="0"/>
          </a:p>
        </p:txBody>
      </p:sp>
      <p:sp>
        <p:nvSpPr>
          <p:cNvPr id="23" name="TextBox 22"/>
          <p:cNvSpPr txBox="1"/>
          <p:nvPr/>
        </p:nvSpPr>
        <p:spPr>
          <a:xfrm>
            <a:off x="152400" y="1792069"/>
            <a:ext cx="1710267" cy="646331"/>
          </a:xfrm>
          <a:prstGeom prst="rect">
            <a:avLst/>
          </a:prstGeom>
          <a:noFill/>
        </p:spPr>
        <p:txBody>
          <a:bodyPr wrap="square" rtlCol="0">
            <a:spAutoFit/>
          </a:bodyPr>
          <a:lstStyle/>
          <a:p>
            <a:pPr algn="ctr"/>
            <a:r>
              <a:rPr lang="en-US" dirty="0" smtClean="0"/>
              <a:t>System </a:t>
            </a:r>
          </a:p>
          <a:p>
            <a:pPr algn="ctr"/>
            <a:r>
              <a:rPr lang="en-US" b="1" dirty="0" smtClean="0"/>
              <a:t>Threat Analysis</a:t>
            </a:r>
            <a:endParaRPr lang="en-US" b="1" dirty="0"/>
          </a:p>
        </p:txBody>
      </p:sp>
      <p:sp>
        <p:nvSpPr>
          <p:cNvPr id="25" name="TextBox 24"/>
          <p:cNvSpPr txBox="1"/>
          <p:nvPr/>
        </p:nvSpPr>
        <p:spPr>
          <a:xfrm>
            <a:off x="6807412" y="3424535"/>
            <a:ext cx="1232887" cy="430887"/>
          </a:xfrm>
          <a:prstGeom prst="rect">
            <a:avLst/>
          </a:prstGeom>
          <a:noFill/>
        </p:spPr>
        <p:txBody>
          <a:bodyPr wrap="square" rtlCol="0">
            <a:spAutoFit/>
          </a:bodyPr>
          <a:lstStyle/>
          <a:p>
            <a:pPr algn="ctr"/>
            <a:r>
              <a:rPr lang="en-US" sz="1100" b="1" dirty="0" smtClean="0"/>
              <a:t>Implement Mitigation</a:t>
            </a:r>
            <a:endParaRPr lang="en-US" sz="1100" b="1" dirty="0"/>
          </a:p>
        </p:txBody>
      </p:sp>
      <p:sp>
        <p:nvSpPr>
          <p:cNvPr id="26" name="Down Arrow 25"/>
          <p:cNvSpPr/>
          <p:nvPr/>
        </p:nvSpPr>
        <p:spPr>
          <a:xfrm>
            <a:off x="5582356" y="3559097"/>
            <a:ext cx="3048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165220"/>
            <a:ext cx="914400" cy="51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Down Arrow 27"/>
          <p:cNvSpPr/>
          <p:nvPr/>
        </p:nvSpPr>
        <p:spPr>
          <a:xfrm>
            <a:off x="4038600" y="3607772"/>
            <a:ext cx="3048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p:nvPr/>
        </p:nvSpPr>
        <p:spPr>
          <a:xfrm>
            <a:off x="838200" y="5108714"/>
            <a:ext cx="3048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6200" y="5638800"/>
            <a:ext cx="1981200"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Analyze System Vulnerability</a:t>
            </a:r>
            <a:endParaRPr lang="en-US" sz="1400" dirty="0"/>
          </a:p>
        </p:txBody>
      </p:sp>
      <p:sp>
        <p:nvSpPr>
          <p:cNvPr id="32" name="Down Arrow 31"/>
          <p:cNvSpPr/>
          <p:nvPr/>
        </p:nvSpPr>
        <p:spPr>
          <a:xfrm>
            <a:off x="2438400" y="4432522"/>
            <a:ext cx="3048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786467" y="4930729"/>
            <a:ext cx="17526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Based on Threat Analysis and Asset Value </a:t>
            </a:r>
            <a:r>
              <a:rPr lang="en-US" sz="1400" dirty="0"/>
              <a:t> </a:t>
            </a:r>
            <a:r>
              <a:rPr lang="en-US" sz="1400" dirty="0" smtClean="0"/>
              <a:t>determine System ASISP  Risk Factors</a:t>
            </a:r>
            <a:endParaRPr lang="en-US" sz="1400" dirty="0"/>
          </a:p>
        </p:txBody>
      </p:sp>
      <p:sp>
        <p:nvSpPr>
          <p:cNvPr id="35" name="TextBox 34"/>
          <p:cNvSpPr txBox="1"/>
          <p:nvPr/>
        </p:nvSpPr>
        <p:spPr>
          <a:xfrm>
            <a:off x="3657600" y="4728150"/>
            <a:ext cx="1295400" cy="307777"/>
          </a:xfrm>
          <a:prstGeom prst="rect">
            <a:avLst/>
          </a:prstGeom>
          <a:noFill/>
        </p:spPr>
        <p:txBody>
          <a:bodyPr wrap="square" rtlCol="0">
            <a:spAutoFit/>
          </a:bodyPr>
          <a:lstStyle/>
          <a:p>
            <a:r>
              <a:rPr lang="en-US" sz="1400" dirty="0" smtClean="0"/>
              <a:t>Risk Analysis</a:t>
            </a:r>
            <a:endParaRPr lang="en-US" sz="1400" dirty="0"/>
          </a:p>
        </p:txBody>
      </p:sp>
      <p:sp>
        <p:nvSpPr>
          <p:cNvPr id="36" name="Right Arrow 35"/>
          <p:cNvSpPr/>
          <p:nvPr/>
        </p:nvSpPr>
        <p:spPr>
          <a:xfrm>
            <a:off x="273755" y="6553200"/>
            <a:ext cx="8489245" cy="304800"/>
          </a:xfrm>
          <a:prstGeom prst="rightArrow">
            <a:avLst/>
          </a:prstGeom>
          <a:gradFill flip="none" rotWithShape="1">
            <a:gsLst>
              <a:gs pos="0">
                <a:srgbClr val="CC0000"/>
              </a:gs>
              <a:gs pos="23000">
                <a:srgbClr val="FFFF00"/>
              </a:gs>
              <a:gs pos="100000">
                <a:srgbClr val="00CC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7181524" y="6172200"/>
            <a:ext cx="1751120" cy="369332"/>
          </a:xfrm>
          <a:prstGeom prst="rect">
            <a:avLst/>
          </a:prstGeom>
          <a:noFill/>
        </p:spPr>
        <p:txBody>
          <a:bodyPr wrap="none" rtlCol="0">
            <a:spAutoFit/>
          </a:bodyPr>
          <a:lstStyle/>
          <a:p>
            <a:r>
              <a:rPr lang="en-US" b="1" dirty="0" smtClean="0">
                <a:solidFill>
                  <a:srgbClr val="0000FF"/>
                </a:solidFill>
              </a:rPr>
              <a:t>Improved Safety</a:t>
            </a:r>
            <a:endParaRPr lang="en-US" b="1" dirty="0">
              <a:solidFill>
                <a:srgbClr val="0000FF"/>
              </a:solidFill>
            </a:endParaRPr>
          </a:p>
        </p:txBody>
      </p:sp>
      <p:sp>
        <p:nvSpPr>
          <p:cNvPr id="38" name="TextBox 37"/>
          <p:cNvSpPr txBox="1"/>
          <p:nvPr/>
        </p:nvSpPr>
        <p:spPr>
          <a:xfrm>
            <a:off x="191240" y="6183868"/>
            <a:ext cx="2230739" cy="369332"/>
          </a:xfrm>
          <a:prstGeom prst="rect">
            <a:avLst/>
          </a:prstGeom>
          <a:noFill/>
        </p:spPr>
        <p:txBody>
          <a:bodyPr wrap="none" rtlCol="0">
            <a:spAutoFit/>
          </a:bodyPr>
          <a:lstStyle/>
          <a:p>
            <a:r>
              <a:rPr lang="en-US" b="1" dirty="0" smtClean="0">
                <a:solidFill>
                  <a:srgbClr val="0000FF"/>
                </a:solidFill>
              </a:rPr>
              <a:t>Initial Safety Baseline</a:t>
            </a:r>
            <a:endParaRPr lang="en-US" b="1" dirty="0">
              <a:solidFill>
                <a:srgbClr val="0000FF"/>
              </a:solidFill>
            </a:endParaRPr>
          </a:p>
        </p:txBody>
      </p:sp>
      <p:sp>
        <p:nvSpPr>
          <p:cNvPr id="3" name="TextBox 2"/>
          <p:cNvSpPr txBox="1"/>
          <p:nvPr/>
        </p:nvSpPr>
        <p:spPr>
          <a:xfrm>
            <a:off x="4935756" y="1093887"/>
            <a:ext cx="4132044" cy="5078313"/>
          </a:xfrm>
          <a:prstGeom prst="rect">
            <a:avLst/>
          </a:prstGeom>
          <a:solidFill>
            <a:schemeClr val="bg1"/>
          </a:solidFill>
        </p:spPr>
        <p:txBody>
          <a:bodyPr wrap="square" rtlCol="0">
            <a:spAutoFit/>
          </a:bodyPr>
          <a:lstStyle/>
          <a:p>
            <a:r>
              <a:rPr lang="en-US" i="1" dirty="0" smtClean="0"/>
              <a:t>TASK #1 </a:t>
            </a:r>
            <a:r>
              <a:rPr lang="en-US" b="1" i="1" dirty="0" smtClean="0"/>
              <a:t>DEFINE AND ASSESS</a:t>
            </a:r>
            <a:r>
              <a:rPr lang="en-US" i="1" dirty="0" smtClean="0"/>
              <a:t> THE RISK WITH “COMMUNICATION APERTURES”</a:t>
            </a:r>
            <a:endParaRPr lang="en-US" dirty="0" smtClean="0"/>
          </a:p>
          <a:p>
            <a:pPr marL="285750" indent="-285750">
              <a:buFont typeface="Wingdings" panose="05000000000000000000" pitchFamily="2" charset="2"/>
              <a:buChar char="Ø"/>
            </a:pPr>
            <a:r>
              <a:rPr lang="en-US" dirty="0"/>
              <a:t>Generate system level testing to test those risks for individual apertures</a:t>
            </a:r>
          </a:p>
          <a:p>
            <a:pPr marL="285750" indent="-285750">
              <a:buFont typeface="Wingdings" panose="05000000000000000000" pitchFamily="2" charset="2"/>
              <a:buChar char="Ø"/>
            </a:pPr>
            <a:r>
              <a:rPr lang="en-US" dirty="0"/>
              <a:t>Determine how maintenance tools work to maintain airworthiness integrity in relation to ASISP risks. Use case developments may be used to support the risk levels ,</a:t>
            </a:r>
            <a:r>
              <a:rPr lang="en-US" dirty="0" smtClean="0">
                <a:effectLst/>
              </a:rPr>
              <a:t> </a:t>
            </a:r>
            <a:r>
              <a:rPr lang="en-US" dirty="0"/>
              <a:t> Definition of risk level?</a:t>
            </a:r>
          </a:p>
          <a:p>
            <a:endParaRPr lang="en-US" dirty="0"/>
          </a:p>
          <a:p>
            <a:pPr marL="285750" indent="-285750">
              <a:buFont typeface="Arial" panose="020B0604020202020204" pitchFamily="34" charset="0"/>
              <a:buChar char="•"/>
            </a:pPr>
            <a:r>
              <a:rPr lang="en-US" dirty="0" smtClean="0"/>
              <a:t>Verify and Validate the Risk Assessment through testing which need to be defined by the Tech Center</a:t>
            </a:r>
          </a:p>
          <a:p>
            <a:pPr marL="285750" indent="-285750">
              <a:buFont typeface="Arial" panose="020B0604020202020204" pitchFamily="34" charset="0"/>
              <a:buChar char="•"/>
            </a:pPr>
            <a:r>
              <a:rPr lang="en-US" dirty="0" smtClean="0"/>
              <a:t>Sets up mitigation options (Task #2)</a:t>
            </a:r>
          </a:p>
          <a:p>
            <a:pPr marL="285750" indent="-285750">
              <a:buFont typeface="Arial" panose="020B0604020202020204" pitchFamily="34" charset="0"/>
              <a:buChar char="•"/>
            </a:pPr>
            <a:r>
              <a:rPr lang="en-US" dirty="0" smtClean="0"/>
              <a:t>Note dependency on Platform which will be chosen</a:t>
            </a:r>
          </a:p>
          <a:p>
            <a:pPr marL="285750" indent="-285750">
              <a:buFont typeface="Arial" panose="020B0604020202020204" pitchFamily="34" charset="0"/>
              <a:buChar char="•"/>
            </a:pPr>
            <a:r>
              <a:rPr lang="en-US" dirty="0" smtClean="0"/>
              <a:t>Risk is defined by the Analysis</a:t>
            </a:r>
          </a:p>
        </p:txBody>
      </p:sp>
      <p:sp>
        <p:nvSpPr>
          <p:cNvPr id="8" name="Slide Number Placeholder 7"/>
          <p:cNvSpPr>
            <a:spLocks noGrp="1"/>
          </p:cNvSpPr>
          <p:nvPr>
            <p:ph type="sldNum" sz="quarter" idx="12"/>
          </p:nvPr>
        </p:nvSpPr>
        <p:spPr/>
        <p:txBody>
          <a:bodyPr/>
          <a:lstStyle/>
          <a:p>
            <a:fld id="{638D2534-4F29-4D6A-99CA-34A9E7D541B9}" type="slidenum">
              <a:rPr lang="en-US" smtClean="0"/>
              <a:t>39</a:t>
            </a:fld>
            <a:endParaRPr lang="en-US" dirty="0"/>
          </a:p>
        </p:txBody>
      </p:sp>
    </p:spTree>
    <p:extLst>
      <p:ext uri="{BB962C8B-B14F-4D97-AF65-F5344CB8AC3E}">
        <p14:creationId xmlns:p14="http://schemas.microsoft.com/office/powerpoint/2010/main" val="412746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2138"/>
            <a:ext cx="8229600" cy="1143000"/>
          </a:xfrm>
        </p:spPr>
        <p:txBody>
          <a:bodyPr/>
          <a:lstStyle/>
          <a:p>
            <a:r>
              <a:rPr lang="en-US" dirty="0" smtClean="0"/>
              <a:t>A Paradigm Shift in Aviation Safety Risk</a:t>
            </a:r>
          </a:p>
        </p:txBody>
      </p:sp>
      <p:sp>
        <p:nvSpPr>
          <p:cNvPr id="5123" name="Content Placeholder 2"/>
          <p:cNvSpPr>
            <a:spLocks noGrp="1"/>
          </p:cNvSpPr>
          <p:nvPr>
            <p:ph idx="1"/>
          </p:nvPr>
        </p:nvSpPr>
        <p:spPr>
          <a:xfrm>
            <a:off x="414168" y="994870"/>
            <a:ext cx="8229600" cy="4525962"/>
          </a:xfrm>
        </p:spPr>
        <p:txBody>
          <a:bodyPr/>
          <a:lstStyle/>
          <a:p>
            <a:r>
              <a:rPr lang="en-US" sz="2800" dirty="0" smtClean="0">
                <a:solidFill>
                  <a:schemeClr val="tx1"/>
                </a:solidFill>
              </a:rPr>
              <a:t>ASISP challenges do not match the standard AIR or AFS certification time frames </a:t>
            </a:r>
          </a:p>
          <a:p>
            <a:endParaRPr lang="en-US" sz="800" dirty="0" smtClean="0">
              <a:solidFill>
                <a:schemeClr val="tx1"/>
              </a:solidFill>
            </a:endParaRPr>
          </a:p>
          <a:p>
            <a:r>
              <a:rPr lang="en-US" sz="2800" dirty="0" smtClean="0">
                <a:solidFill>
                  <a:schemeClr val="tx1"/>
                </a:solidFill>
              </a:rPr>
              <a:t>Expands the risk scope to include malicious activity beyond aircraft manufacturing and design challenges</a:t>
            </a: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489860"/>
            <a:ext cx="2970008" cy="185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4" descr="Image result for cyber malicio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767" y="3492712"/>
            <a:ext cx="2663408" cy="190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3"/>
          <p:cNvSpPr txBox="1">
            <a:spLocks noChangeArrowheads="1"/>
          </p:cNvSpPr>
          <p:nvPr/>
        </p:nvSpPr>
        <p:spPr bwMode="auto">
          <a:xfrm>
            <a:off x="1370788" y="5280494"/>
            <a:ext cx="255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effectLst>
                  <a:glow rad="139700">
                    <a:schemeClr val="accent1">
                      <a:satMod val="175000"/>
                      <a:alpha val="40000"/>
                    </a:schemeClr>
                  </a:glow>
                </a:effectLst>
                <a:latin typeface="+mn-lt"/>
              </a:rPr>
              <a:t>ASISP threat </a:t>
            </a:r>
            <a:r>
              <a:rPr lang="en-US" dirty="0"/>
              <a:t>change daily</a:t>
            </a:r>
          </a:p>
        </p:txBody>
      </p:sp>
      <p:sp>
        <p:nvSpPr>
          <p:cNvPr id="7" name="TextBox 6"/>
          <p:cNvSpPr txBox="1"/>
          <p:nvPr/>
        </p:nvSpPr>
        <p:spPr>
          <a:xfrm>
            <a:off x="5251584" y="5336682"/>
            <a:ext cx="2935419" cy="369332"/>
          </a:xfrm>
          <a:prstGeom prst="rect">
            <a:avLst/>
          </a:prstGeom>
          <a:noFill/>
        </p:spPr>
        <p:txBody>
          <a:bodyPr wrap="none">
            <a:spAutoFit/>
          </a:bodyPr>
          <a:lstStyle/>
          <a:p>
            <a:pPr fontAlgn="auto">
              <a:spcBef>
                <a:spcPts val="0"/>
              </a:spcBef>
              <a:spcAft>
                <a:spcPts val="0"/>
              </a:spcAft>
              <a:defRPr/>
            </a:pPr>
            <a:r>
              <a:rPr lang="en-US" dirty="0">
                <a:effectLst>
                  <a:glow rad="139700">
                    <a:schemeClr val="accent1">
                      <a:satMod val="175000"/>
                      <a:alpha val="40000"/>
                    </a:schemeClr>
                  </a:glow>
                </a:effectLst>
                <a:latin typeface="+mn-lt"/>
                <a:cs typeface="+mn-cs"/>
              </a:rPr>
              <a:t>Malicious activity </a:t>
            </a:r>
            <a:r>
              <a:rPr lang="en-US" dirty="0">
                <a:latin typeface="+mn-lt"/>
                <a:cs typeface="+mn-cs"/>
              </a:rPr>
              <a:t>is the norm</a:t>
            </a:r>
          </a:p>
        </p:txBody>
      </p:sp>
      <p:sp>
        <p:nvSpPr>
          <p:cNvPr id="5128" name="TextBox 4"/>
          <p:cNvSpPr txBox="1">
            <a:spLocks noChangeArrowheads="1"/>
          </p:cNvSpPr>
          <p:nvPr/>
        </p:nvSpPr>
        <p:spPr bwMode="auto">
          <a:xfrm>
            <a:off x="990600" y="5709606"/>
            <a:ext cx="7500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Research may propose a new way for </a:t>
            </a:r>
            <a:r>
              <a:rPr lang="en-US" dirty="0" smtClean="0"/>
              <a:t>safety risk assessment methodologies. </a:t>
            </a:r>
            <a:endParaRPr lang="en-US" dirty="0"/>
          </a:p>
        </p:txBody>
      </p:sp>
      <p:sp>
        <p:nvSpPr>
          <p:cNvPr id="2" name="Slide Number Placeholder 1"/>
          <p:cNvSpPr>
            <a:spLocks noGrp="1"/>
          </p:cNvSpPr>
          <p:nvPr>
            <p:ph type="sldNum" sz="quarter" idx="12"/>
          </p:nvPr>
        </p:nvSpPr>
        <p:spPr/>
        <p:txBody>
          <a:bodyPr/>
          <a:lstStyle/>
          <a:p>
            <a:fld id="{638D2534-4F29-4D6A-99CA-34A9E7D541B9}" type="slidenum">
              <a:rPr lang="en-US" smtClean="0"/>
              <a:pPr/>
              <a:t>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54864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35410" y="33867"/>
            <a:ext cx="8556189" cy="1143000"/>
          </a:xfrm>
        </p:spPr>
        <p:txBody>
          <a:bodyPr>
            <a:normAutofit/>
          </a:bodyPr>
          <a:lstStyle/>
          <a:p>
            <a:r>
              <a:rPr lang="en-US" b="1" dirty="0" smtClean="0"/>
              <a:t>ASISP Mitigation Options</a:t>
            </a:r>
            <a:r>
              <a:rPr lang="en-US" b="1" dirty="0" smtClean="0">
                <a:solidFill>
                  <a:srgbClr val="00B0F0"/>
                </a:solidFill>
              </a:rPr>
              <a:t/>
            </a:r>
            <a:br>
              <a:rPr lang="en-US" b="1" dirty="0" smtClean="0">
                <a:solidFill>
                  <a:srgbClr val="00B0F0"/>
                </a:solidFill>
              </a:rPr>
            </a:br>
            <a:r>
              <a:rPr lang="en-US" b="1" dirty="0" smtClean="0">
                <a:solidFill>
                  <a:srgbClr val="00B0F0"/>
                </a:solidFill>
              </a:rPr>
              <a:t>ASIP Policy Lens       </a:t>
            </a:r>
            <a:r>
              <a:rPr lang="en-US" dirty="0" smtClean="0"/>
              <a:t>vs.     </a:t>
            </a:r>
            <a:r>
              <a:rPr lang="en-US" b="1" dirty="0" smtClean="0">
                <a:solidFill>
                  <a:srgbClr val="FF0000"/>
                </a:solidFill>
              </a:rPr>
              <a:t>Cyber </a:t>
            </a:r>
            <a:r>
              <a:rPr lang="en-US" b="1" dirty="0">
                <a:solidFill>
                  <a:srgbClr val="FF0000"/>
                </a:solidFill>
              </a:rPr>
              <a:t>IT </a:t>
            </a:r>
            <a:r>
              <a:rPr lang="en-US" b="1" dirty="0" smtClean="0">
                <a:solidFill>
                  <a:srgbClr val="FF0000"/>
                </a:solidFill>
              </a:rPr>
              <a:t>Lens</a:t>
            </a:r>
            <a:endParaRPr lang="en-US" b="1" dirty="0">
              <a:solidFill>
                <a:srgbClr val="FF0000"/>
              </a:solidFill>
            </a:endParaRPr>
          </a:p>
        </p:txBody>
      </p:sp>
      <p:pic>
        <p:nvPicPr>
          <p:cNvPr id="3074" name="Picture 2" descr="C:\Users\isidore venetos\AppData\Local\Microsoft\Windows\Temporary Internet Files\Content.IE5\MSG9GZU1\large-Magnifying-Glass-0-4293[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050" y="1219200"/>
            <a:ext cx="2085000" cy="2314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isidore venetos\AppData\Local\Microsoft\Windows\Temporary Internet Files\Content.IE5\MSG9GZU1\large-Magnifying-Glass-0-4293[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057560"/>
            <a:ext cx="2085000" cy="2314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400" y="3688962"/>
            <a:ext cx="2019300"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System Design (Hardware or Software)</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Rectangle 7"/>
          <p:cNvSpPr/>
          <p:nvPr/>
        </p:nvSpPr>
        <p:spPr>
          <a:xfrm>
            <a:off x="2504722" y="3600747"/>
            <a:ext cx="1524000"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Violation of Policy ISSUES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Rectangle 8"/>
          <p:cNvSpPr/>
          <p:nvPr/>
        </p:nvSpPr>
        <p:spPr>
          <a:xfrm>
            <a:off x="2476500" y="5455760"/>
            <a:ext cx="1779396"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Flawed internal controls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Rectangle 9"/>
          <p:cNvSpPr/>
          <p:nvPr/>
        </p:nvSpPr>
        <p:spPr>
          <a:xfrm>
            <a:off x="952500" y="4747874"/>
            <a:ext cx="27432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Implementation error</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 name="Rectangle 10"/>
          <p:cNvSpPr/>
          <p:nvPr/>
        </p:nvSpPr>
        <p:spPr>
          <a:xfrm>
            <a:off x="1943100" y="2971800"/>
            <a:ext cx="1409700" cy="40011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Processes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Rectangle 11"/>
          <p:cNvSpPr/>
          <p:nvPr/>
        </p:nvSpPr>
        <p:spPr>
          <a:xfrm>
            <a:off x="36689" y="2206655"/>
            <a:ext cx="16002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SW UPLOAD Procedures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3" name="Rectangle 12"/>
          <p:cNvSpPr/>
          <p:nvPr/>
        </p:nvSpPr>
        <p:spPr>
          <a:xfrm>
            <a:off x="152400" y="5442858"/>
            <a:ext cx="2057400"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Undesirable event Avoidance</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Rectangle 13"/>
          <p:cNvSpPr/>
          <p:nvPr/>
        </p:nvSpPr>
        <p:spPr>
          <a:xfrm>
            <a:off x="2590800" y="1999040"/>
            <a:ext cx="15240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Access CONTROLS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5" name="Rectangle 14"/>
          <p:cNvSpPr/>
          <p:nvPr/>
        </p:nvSpPr>
        <p:spPr>
          <a:xfrm>
            <a:off x="25400" y="1219200"/>
            <a:ext cx="220345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CONFIGURATION MANAGEMENT</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6" name="Rectangle 15"/>
          <p:cNvSpPr/>
          <p:nvPr/>
        </p:nvSpPr>
        <p:spPr>
          <a:xfrm>
            <a:off x="7315200" y="2881230"/>
            <a:ext cx="1524000"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Software  CODE analysis</a:t>
            </a:r>
            <a:endParaRPr lang="en-US" sz="20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7" name="Rectangle 16"/>
          <p:cNvSpPr/>
          <p:nvPr/>
        </p:nvSpPr>
        <p:spPr>
          <a:xfrm>
            <a:off x="4495800" y="3156061"/>
            <a:ext cx="20574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Cryptography Algorithms</a:t>
            </a:r>
            <a:endParaRPr lang="en-US" sz="20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8" name="Rectangle 17"/>
          <p:cNvSpPr/>
          <p:nvPr/>
        </p:nvSpPr>
        <p:spPr>
          <a:xfrm>
            <a:off x="6026544" y="4039665"/>
            <a:ext cx="1822056"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SECURITY ARCHITECTURE</a:t>
            </a:r>
            <a:endParaRPr lang="en-US" sz="20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9" name="Rectangle 18"/>
          <p:cNvSpPr/>
          <p:nvPr/>
        </p:nvSpPr>
        <p:spPr>
          <a:xfrm>
            <a:off x="5029200" y="1573143"/>
            <a:ext cx="19812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Bus architectures</a:t>
            </a:r>
            <a:endParaRPr lang="en-US" sz="20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0" name="Rectangle 19"/>
          <p:cNvSpPr/>
          <p:nvPr/>
        </p:nvSpPr>
        <p:spPr>
          <a:xfrm>
            <a:off x="6785172" y="4953000"/>
            <a:ext cx="2126856" cy="132343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USER &amp; NETWORK Authentication ALGORITHMS</a:t>
            </a:r>
            <a:endParaRPr lang="en-US" sz="20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1" name="Rectangle 20"/>
          <p:cNvSpPr/>
          <p:nvPr/>
        </p:nvSpPr>
        <p:spPr>
          <a:xfrm>
            <a:off x="4512733" y="4704625"/>
            <a:ext cx="20574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INTRUSION  Algorithms</a:t>
            </a:r>
            <a:endParaRPr lang="en-US" sz="20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2" name="Rectangle 21"/>
          <p:cNvSpPr/>
          <p:nvPr/>
        </p:nvSpPr>
        <p:spPr>
          <a:xfrm>
            <a:off x="4526844" y="5742149"/>
            <a:ext cx="20574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INPUT VALIDATION</a:t>
            </a:r>
            <a:endParaRPr lang="en-US" sz="20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Slide Number Placeholder 1"/>
          <p:cNvSpPr>
            <a:spLocks noGrp="1"/>
          </p:cNvSpPr>
          <p:nvPr>
            <p:ph type="sldNum" sz="quarter" idx="12"/>
          </p:nvPr>
        </p:nvSpPr>
        <p:spPr/>
        <p:txBody>
          <a:bodyPr/>
          <a:lstStyle/>
          <a:p>
            <a:fld id="{638D2534-4F29-4D6A-99CA-34A9E7D541B9}" type="slidenum">
              <a:rPr lang="en-US" smtClean="0"/>
              <a:t>40</a:t>
            </a:fld>
            <a:endParaRPr lang="en-US" dirty="0"/>
          </a:p>
        </p:txBody>
      </p:sp>
    </p:spTree>
    <p:extLst>
      <p:ext uri="{BB962C8B-B14F-4D97-AF65-F5344CB8AC3E}">
        <p14:creationId xmlns:p14="http://schemas.microsoft.com/office/powerpoint/2010/main" val="172193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54864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35411" y="33867"/>
            <a:ext cx="8229600" cy="1143000"/>
          </a:xfrm>
        </p:spPr>
        <p:txBody>
          <a:bodyPr/>
          <a:lstStyle/>
          <a:p>
            <a:r>
              <a:rPr lang="en-US" b="1" dirty="0" smtClean="0">
                <a:solidFill>
                  <a:srgbClr val="00B0F0"/>
                </a:solidFill>
              </a:rPr>
              <a:t>ASISP Policy Lens Solutions</a:t>
            </a:r>
            <a:endParaRPr lang="en-US" b="1" dirty="0">
              <a:solidFill>
                <a:srgbClr val="FF0000"/>
              </a:solidFill>
            </a:endParaRPr>
          </a:p>
        </p:txBody>
      </p:sp>
      <p:pic>
        <p:nvPicPr>
          <p:cNvPr id="3074" name="Picture 2" descr="C:\Users\isidore venetos\AppData\Local\Microsoft\Windows\Temporary Internet Files\Content.IE5\MSG9GZU1\large-Magnifying-Glass-0-4293[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050" y="1219200"/>
            <a:ext cx="2085000" cy="2314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400" y="3688962"/>
            <a:ext cx="2019300"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System Design (Hardware or Software)</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Rectangle 7"/>
          <p:cNvSpPr/>
          <p:nvPr/>
        </p:nvSpPr>
        <p:spPr>
          <a:xfrm>
            <a:off x="2504722" y="3600747"/>
            <a:ext cx="1524000"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Violation of Policy ISSUES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Rectangle 8"/>
          <p:cNvSpPr/>
          <p:nvPr/>
        </p:nvSpPr>
        <p:spPr>
          <a:xfrm>
            <a:off x="2476500" y="5455760"/>
            <a:ext cx="1779396"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Flawed internal controls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Rectangle 9"/>
          <p:cNvSpPr/>
          <p:nvPr/>
        </p:nvSpPr>
        <p:spPr>
          <a:xfrm>
            <a:off x="952500" y="4747874"/>
            <a:ext cx="27432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Implementation error</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 name="Rectangle 10"/>
          <p:cNvSpPr/>
          <p:nvPr/>
        </p:nvSpPr>
        <p:spPr>
          <a:xfrm>
            <a:off x="1943100" y="2971800"/>
            <a:ext cx="1409700" cy="40011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Processes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Rectangle 11"/>
          <p:cNvSpPr/>
          <p:nvPr/>
        </p:nvSpPr>
        <p:spPr>
          <a:xfrm>
            <a:off x="36689" y="2206655"/>
            <a:ext cx="16002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SW UPLOAD Procedures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3" name="Rectangle 12"/>
          <p:cNvSpPr/>
          <p:nvPr/>
        </p:nvSpPr>
        <p:spPr>
          <a:xfrm>
            <a:off x="152400" y="5442858"/>
            <a:ext cx="2057400"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Undesirable event Avoidance</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Rectangle 13"/>
          <p:cNvSpPr/>
          <p:nvPr/>
        </p:nvSpPr>
        <p:spPr>
          <a:xfrm>
            <a:off x="2590800" y="1999040"/>
            <a:ext cx="15240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Access CONTROLS</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5" name="Rectangle 14"/>
          <p:cNvSpPr/>
          <p:nvPr/>
        </p:nvSpPr>
        <p:spPr>
          <a:xfrm>
            <a:off x="25400" y="1219200"/>
            <a:ext cx="220345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CONFIGURATION MANAGEMENT</a:t>
            </a:r>
            <a:endParaRPr lang="en-U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TextBox 1"/>
          <p:cNvSpPr txBox="1"/>
          <p:nvPr/>
        </p:nvSpPr>
        <p:spPr>
          <a:xfrm>
            <a:off x="4255896" y="1255328"/>
            <a:ext cx="4631140" cy="2862322"/>
          </a:xfrm>
          <a:prstGeom prst="rect">
            <a:avLst/>
          </a:prstGeom>
          <a:noFill/>
        </p:spPr>
        <p:txBody>
          <a:bodyPr wrap="none" rtlCol="0">
            <a:spAutoFit/>
          </a:bodyPr>
          <a:lstStyle/>
          <a:p>
            <a:r>
              <a:rPr lang="en-US" dirty="0" smtClean="0"/>
              <a:t>Policy Solution set:</a:t>
            </a:r>
          </a:p>
          <a:p>
            <a:pPr marL="285750" indent="-285750">
              <a:buFont typeface="Arial" panose="020B0604020202020204" pitchFamily="34" charset="0"/>
              <a:buChar char="•"/>
            </a:pPr>
            <a:r>
              <a:rPr lang="en-US" dirty="0" smtClean="0"/>
              <a:t>Specific Access Controls</a:t>
            </a:r>
          </a:p>
          <a:p>
            <a:pPr marL="742950" lvl="1" indent="-285750">
              <a:buFont typeface="Arial" panose="020B0604020202020204" pitchFamily="34" charset="0"/>
              <a:buChar char="•"/>
            </a:pPr>
            <a:r>
              <a:rPr lang="en-US" dirty="0" smtClean="0"/>
              <a:t>Boundary Protection</a:t>
            </a:r>
          </a:p>
          <a:p>
            <a:pPr marL="742950" lvl="1" indent="-285750">
              <a:buFont typeface="Arial" panose="020B0604020202020204" pitchFamily="34" charset="0"/>
              <a:buChar char="•"/>
            </a:pPr>
            <a:r>
              <a:rPr lang="en-US" dirty="0" smtClean="0"/>
              <a:t>Identification &amp; Authentication of users</a:t>
            </a:r>
          </a:p>
          <a:p>
            <a:pPr marL="742950" lvl="1" indent="-285750">
              <a:buFont typeface="Arial" panose="020B0604020202020204" pitchFamily="34" charset="0"/>
              <a:buChar char="•"/>
            </a:pPr>
            <a:r>
              <a:rPr lang="en-US" dirty="0" smtClean="0"/>
              <a:t>Authorization restrictions</a:t>
            </a:r>
          </a:p>
          <a:p>
            <a:pPr marL="742950" lvl="1" indent="-285750">
              <a:buFont typeface="Arial" panose="020B0604020202020204" pitchFamily="34" charset="0"/>
              <a:buChar char="•"/>
            </a:pPr>
            <a:r>
              <a:rPr lang="en-US" dirty="0" smtClean="0"/>
              <a:t>Cryptography  implementation</a:t>
            </a:r>
          </a:p>
          <a:p>
            <a:pPr marL="742950" lvl="1" indent="-285750">
              <a:buFont typeface="Arial" panose="020B0604020202020204" pitchFamily="34" charset="0"/>
              <a:buChar char="•"/>
            </a:pPr>
            <a:r>
              <a:rPr lang="en-US" dirty="0" smtClean="0"/>
              <a:t>Audit and Monitoring Procedures</a:t>
            </a:r>
          </a:p>
          <a:p>
            <a:pPr marL="285750" indent="-285750">
              <a:buFont typeface="Arial" panose="020B0604020202020204" pitchFamily="34" charset="0"/>
              <a:buChar char="•"/>
            </a:pPr>
            <a:r>
              <a:rPr lang="en-US" dirty="0" smtClean="0"/>
              <a:t>Configuration Management</a:t>
            </a:r>
          </a:p>
          <a:p>
            <a:pPr marL="285750" indent="-285750">
              <a:buFont typeface="Arial" panose="020B0604020202020204" pitchFamily="34" charset="0"/>
              <a:buChar char="•"/>
            </a:pPr>
            <a:r>
              <a:rPr lang="en-US" dirty="0" smtClean="0"/>
              <a:t>Other NIST compliant controls</a:t>
            </a:r>
          </a:p>
          <a:p>
            <a:pPr marL="285750" indent="-285750">
              <a:buFont typeface="Arial" panose="020B0604020202020204" pitchFamily="34" charset="0"/>
              <a:buChar char="•"/>
            </a:pP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472" y="3887446"/>
            <a:ext cx="4471987" cy="172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423684" y="5608301"/>
            <a:ext cx="4295564" cy="261610"/>
          </a:xfrm>
          <a:prstGeom prst="rect">
            <a:avLst/>
          </a:prstGeom>
        </p:spPr>
        <p:txBody>
          <a:bodyPr wrap="square">
            <a:spAutoFit/>
          </a:bodyPr>
          <a:lstStyle/>
          <a:p>
            <a:r>
              <a:rPr lang="en-US" sz="1050" dirty="0" smtClean="0"/>
              <a:t>http://nvlpubs.nist.gov/nistpubs/SpecialPublications/NIST.SP.800-53r4.pdf</a:t>
            </a:r>
            <a:endParaRPr lang="en-US" sz="1050" dirty="0"/>
          </a:p>
        </p:txBody>
      </p:sp>
      <p:sp>
        <p:nvSpPr>
          <p:cNvPr id="3" name="Slide Number Placeholder 2"/>
          <p:cNvSpPr>
            <a:spLocks noGrp="1"/>
          </p:cNvSpPr>
          <p:nvPr>
            <p:ph type="sldNum" sz="quarter" idx="12"/>
          </p:nvPr>
        </p:nvSpPr>
        <p:spPr/>
        <p:txBody>
          <a:bodyPr/>
          <a:lstStyle/>
          <a:p>
            <a:fld id="{638D2534-4F29-4D6A-99CA-34A9E7D541B9}" type="slidenum">
              <a:rPr lang="en-US" smtClean="0"/>
              <a:t>41</a:t>
            </a:fld>
            <a:endParaRPr lang="en-US" dirty="0"/>
          </a:p>
        </p:txBody>
      </p:sp>
    </p:spTree>
    <p:extLst>
      <p:ext uri="{BB962C8B-B14F-4D97-AF65-F5344CB8AC3E}">
        <p14:creationId xmlns:p14="http://schemas.microsoft.com/office/powerpoint/2010/main" val="83783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1712" y="5976610"/>
            <a:ext cx="9102288" cy="576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73755" y="2527574"/>
            <a:ext cx="1478845" cy="2623066"/>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429000" y="2321552"/>
            <a:ext cx="4953000" cy="15479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873955" y="1755886"/>
            <a:ext cx="1478845" cy="262306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r>
              <a:rPr lang="en-US" b="1" dirty="0">
                <a:solidFill>
                  <a:srgbClr val="00B0F0"/>
                </a:solidFill>
              </a:rPr>
              <a:t>ASISP </a:t>
            </a:r>
            <a:r>
              <a:rPr lang="en-US" b="1" dirty="0" smtClean="0">
                <a:solidFill>
                  <a:srgbClr val="00B0F0"/>
                </a:solidFill>
              </a:rPr>
              <a:t>Mitigation Options</a:t>
            </a:r>
            <a:endParaRPr lang="en-US" b="1" dirty="0">
              <a:solidFill>
                <a:srgbClr val="00B0F0"/>
              </a:solidFill>
            </a:endParaRPr>
          </a:p>
        </p:txBody>
      </p:sp>
      <p:sp>
        <p:nvSpPr>
          <p:cNvPr id="4" name="Rounded Rectangle 3"/>
          <p:cNvSpPr/>
          <p:nvPr/>
        </p:nvSpPr>
        <p:spPr>
          <a:xfrm>
            <a:off x="304800" y="2778752"/>
            <a:ext cx="1371600" cy="990600"/>
          </a:xfrm>
          <a:prstGeom prst="roundRect">
            <a:avLst/>
          </a:prstGeom>
          <a:gradFill rotWithShape="1">
            <a:gsLst>
              <a:gs pos="100000">
                <a:srgbClr val="0000FF"/>
              </a:gs>
              <a:gs pos="0">
                <a:schemeClr val="tx2">
                  <a:lumMod val="40000"/>
                  <a:lumOff val="60000"/>
                </a:schemeClr>
              </a:gs>
            </a:gsLst>
            <a:lin ang="5400000" scaled="1"/>
          </a:gradFill>
          <a:ln w="9525">
            <a:solidFill>
              <a:schemeClr val="tx1"/>
            </a:solidFill>
            <a:round/>
            <a:headEnd/>
            <a:tailEnd/>
          </a:ln>
          <a:effectLst/>
        </p:spPr>
        <p:txBody>
          <a:bodyPr wrap="none" anchor="ctr"/>
          <a:lstStyle/>
          <a:p>
            <a:pPr algn="ctr"/>
            <a:r>
              <a:rPr lang="en-US" sz="1600" b="1" dirty="0" smtClean="0">
                <a:solidFill>
                  <a:schemeClr val="bg1"/>
                </a:solidFill>
              </a:rPr>
              <a:t>Vulnerability</a:t>
            </a:r>
          </a:p>
          <a:p>
            <a:pPr algn="ctr"/>
            <a:r>
              <a:rPr lang="en-US" sz="1600" b="1" dirty="0" smtClean="0">
                <a:solidFill>
                  <a:schemeClr val="bg1"/>
                </a:solidFill>
              </a:rPr>
              <a:t>Assessment</a:t>
            </a:r>
            <a:endParaRPr lang="en-US" sz="1600" b="1" dirty="0">
              <a:solidFill>
                <a:schemeClr val="bg1"/>
              </a:solidFill>
            </a:endParaRPr>
          </a:p>
        </p:txBody>
      </p:sp>
      <p:sp>
        <p:nvSpPr>
          <p:cNvPr id="5" name="Rounded Rectangle 4"/>
          <p:cNvSpPr/>
          <p:nvPr/>
        </p:nvSpPr>
        <p:spPr>
          <a:xfrm>
            <a:off x="304800" y="4003596"/>
            <a:ext cx="1371600" cy="990600"/>
          </a:xfrm>
          <a:prstGeom prst="roundRect">
            <a:avLst/>
          </a:prstGeom>
          <a:gradFill rotWithShape="1">
            <a:gsLst>
              <a:gs pos="0">
                <a:schemeClr val="bg1">
                  <a:lumMod val="85000"/>
                </a:schemeClr>
              </a:gs>
              <a:gs pos="100000">
                <a:schemeClr val="tx1">
                  <a:lumMod val="75000"/>
                  <a:lumOff val="25000"/>
                </a:schemeClr>
              </a:gs>
            </a:gsLst>
            <a:lin ang="5400000" scaled="1"/>
          </a:gradFill>
          <a:ln w="9525">
            <a:solidFill>
              <a:schemeClr val="tx1"/>
            </a:solidFill>
            <a:round/>
            <a:headEnd/>
            <a:tailEnd/>
          </a:ln>
          <a:effectLst/>
        </p:spPr>
        <p:txBody>
          <a:bodyPr wrap="none" anchor="ctr"/>
          <a:lstStyle/>
          <a:p>
            <a:pPr algn="ctr"/>
            <a:r>
              <a:rPr lang="en-US" sz="1600" b="1" dirty="0" smtClean="0">
                <a:solidFill>
                  <a:schemeClr val="bg1"/>
                </a:solidFill>
              </a:rPr>
              <a:t>Threat Agent </a:t>
            </a:r>
          </a:p>
          <a:p>
            <a:pPr algn="ctr"/>
            <a:r>
              <a:rPr lang="en-US" sz="1600" b="1" dirty="0" smtClean="0">
                <a:solidFill>
                  <a:schemeClr val="bg1"/>
                </a:solidFill>
              </a:rPr>
              <a:t>Assessment</a:t>
            </a:r>
            <a:endParaRPr lang="en-US" sz="1600" b="1" dirty="0">
              <a:solidFill>
                <a:schemeClr val="bg1"/>
              </a:solidFill>
            </a:endParaRPr>
          </a:p>
        </p:txBody>
      </p:sp>
      <p:sp>
        <p:nvSpPr>
          <p:cNvPr id="6" name="Rounded Rectangle 5"/>
          <p:cNvSpPr/>
          <p:nvPr/>
        </p:nvSpPr>
        <p:spPr>
          <a:xfrm>
            <a:off x="1916289" y="1940552"/>
            <a:ext cx="1371600" cy="990600"/>
          </a:xfrm>
          <a:prstGeom prst="roundRect">
            <a:avLst/>
          </a:prstGeom>
          <a:gradFill rotWithShape="1">
            <a:gsLst>
              <a:gs pos="0">
                <a:srgbClr val="00B0F0"/>
              </a:gs>
              <a:gs pos="100000">
                <a:schemeClr val="tx2">
                  <a:lumMod val="75000"/>
                </a:schemeClr>
              </a:gs>
            </a:gsLst>
            <a:lin ang="5400000" scaled="1"/>
          </a:gradFill>
          <a:ln w="9525">
            <a:solidFill>
              <a:schemeClr val="tx1"/>
            </a:solidFill>
            <a:round/>
            <a:headEnd/>
            <a:tailEnd/>
          </a:ln>
          <a:effectLst/>
        </p:spPr>
        <p:txBody>
          <a:bodyPr wrap="none" anchor="ctr"/>
          <a:lstStyle/>
          <a:p>
            <a:pPr algn="ctr"/>
            <a:r>
              <a:rPr lang="en-US" sz="1600" b="1" dirty="0">
                <a:solidFill>
                  <a:schemeClr val="bg1"/>
                </a:solidFill>
              </a:rPr>
              <a:t>Asset Value </a:t>
            </a:r>
          </a:p>
          <a:p>
            <a:pPr algn="ctr"/>
            <a:r>
              <a:rPr lang="en-US" sz="1600" b="1" dirty="0">
                <a:solidFill>
                  <a:schemeClr val="bg1"/>
                </a:solidFill>
              </a:rPr>
              <a:t>Assessment</a:t>
            </a:r>
          </a:p>
        </p:txBody>
      </p:sp>
      <p:sp>
        <p:nvSpPr>
          <p:cNvPr id="10" name="Rounded Rectangle 9"/>
          <p:cNvSpPr/>
          <p:nvPr/>
        </p:nvSpPr>
        <p:spPr>
          <a:xfrm>
            <a:off x="3505200" y="2550152"/>
            <a:ext cx="1371600" cy="990600"/>
          </a:xfrm>
          <a:prstGeom prst="roundRect">
            <a:avLst/>
          </a:prstGeom>
          <a:gradFill rotWithShape="1">
            <a:gsLst>
              <a:gs pos="0">
                <a:srgbClr val="FF0000"/>
              </a:gs>
              <a:gs pos="100000">
                <a:schemeClr val="accent2">
                  <a:lumMod val="75000"/>
                </a:schemeClr>
              </a:gs>
            </a:gsLst>
            <a:lin ang="5400000" scaled="1"/>
          </a:gradFill>
          <a:ln w="9525">
            <a:solidFill>
              <a:schemeClr val="tx1"/>
            </a:solidFill>
            <a:round/>
            <a:headEnd/>
            <a:tailEnd/>
          </a:ln>
          <a:effectLst/>
        </p:spPr>
        <p:txBody>
          <a:bodyPr wrap="none" anchor="ctr"/>
          <a:lstStyle/>
          <a:p>
            <a:pPr algn="ctr"/>
            <a:r>
              <a:rPr lang="en-US" sz="1600" b="1" dirty="0" smtClean="0">
                <a:solidFill>
                  <a:schemeClr val="bg1"/>
                </a:solidFill>
              </a:rPr>
              <a:t>Risk </a:t>
            </a:r>
          </a:p>
          <a:p>
            <a:pPr algn="ctr"/>
            <a:r>
              <a:rPr lang="en-US" sz="1600" b="1" dirty="0" smtClean="0">
                <a:solidFill>
                  <a:schemeClr val="bg1"/>
                </a:solidFill>
              </a:rPr>
              <a:t>Assessment</a:t>
            </a:r>
            <a:endParaRPr lang="en-US" sz="1600" b="1" dirty="0">
              <a:solidFill>
                <a:schemeClr val="bg1"/>
              </a:solidFill>
            </a:endParaRPr>
          </a:p>
        </p:txBody>
      </p:sp>
      <p:sp>
        <p:nvSpPr>
          <p:cNvPr id="12" name="Rounded Rectangle 11"/>
          <p:cNvSpPr/>
          <p:nvPr/>
        </p:nvSpPr>
        <p:spPr>
          <a:xfrm>
            <a:off x="5029200" y="2527574"/>
            <a:ext cx="1371600" cy="990600"/>
          </a:xfrm>
          <a:prstGeom prst="roundRect">
            <a:avLst/>
          </a:prstGeom>
          <a:gradFill rotWithShape="1">
            <a:gsLst>
              <a:gs pos="0">
                <a:srgbClr val="FFCC00"/>
              </a:gs>
              <a:gs pos="100000">
                <a:srgbClr val="765E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a:solidFill>
                  <a:schemeClr val="bg1"/>
                </a:solidFill>
              </a:rPr>
              <a:t>Mitigation</a:t>
            </a:r>
          </a:p>
          <a:p>
            <a:pPr algn="ctr"/>
            <a:r>
              <a:rPr lang="en-US" sz="1600" b="1" dirty="0">
                <a:solidFill>
                  <a:schemeClr val="bg1"/>
                </a:solidFill>
              </a:rPr>
              <a:t> Options</a:t>
            </a:r>
          </a:p>
        </p:txBody>
      </p:sp>
      <p:sp>
        <p:nvSpPr>
          <p:cNvPr id="13" name="Diamond 12"/>
          <p:cNvSpPr/>
          <p:nvPr/>
        </p:nvSpPr>
        <p:spPr>
          <a:xfrm>
            <a:off x="6547556" y="2373763"/>
            <a:ext cx="1752600" cy="1205089"/>
          </a:xfrm>
          <a:prstGeom prst="diamond">
            <a:avLst/>
          </a:prstGeom>
          <a:gradFill rotWithShape="1">
            <a:gsLst>
              <a:gs pos="0">
                <a:srgbClr val="00CC99"/>
              </a:gs>
              <a:gs pos="100000">
                <a:srgbClr val="005E47"/>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smtClean="0">
                <a:solidFill>
                  <a:schemeClr val="bg1"/>
                </a:solidFill>
              </a:rPr>
              <a:t>Risk </a:t>
            </a:r>
          </a:p>
          <a:p>
            <a:pPr algn="ctr"/>
            <a:r>
              <a:rPr lang="en-US" sz="1600" b="1" dirty="0" smtClean="0">
                <a:solidFill>
                  <a:schemeClr val="bg1"/>
                </a:solidFill>
              </a:rPr>
              <a:t> Management</a:t>
            </a:r>
          </a:p>
          <a:p>
            <a:pPr algn="ctr"/>
            <a:r>
              <a:rPr lang="en-US" sz="1600" b="1" dirty="0" smtClean="0">
                <a:solidFill>
                  <a:schemeClr val="bg1"/>
                </a:solidFill>
              </a:rPr>
              <a:t>Decisions</a:t>
            </a:r>
          </a:p>
        </p:txBody>
      </p:sp>
      <p:sp>
        <p:nvSpPr>
          <p:cNvPr id="14" name="Rounded Rectangle 13"/>
          <p:cNvSpPr/>
          <p:nvPr/>
        </p:nvSpPr>
        <p:spPr>
          <a:xfrm>
            <a:off x="1905000" y="3139997"/>
            <a:ext cx="1371600" cy="990600"/>
          </a:xfrm>
          <a:prstGeom prst="roundRect">
            <a:avLst/>
          </a:prstGeom>
          <a:gradFill rotWithShape="1">
            <a:gsLst>
              <a:gs pos="0">
                <a:srgbClr val="00B0F0"/>
              </a:gs>
              <a:gs pos="100000">
                <a:schemeClr val="tx2">
                  <a:lumMod val="75000"/>
                </a:schemeClr>
              </a:gs>
            </a:gsLst>
            <a:lin ang="5400000" scaled="1"/>
          </a:gradFill>
          <a:ln w="9525">
            <a:solidFill>
              <a:schemeClr val="tx1"/>
            </a:solidFill>
            <a:round/>
            <a:headEnd/>
            <a:tailEnd/>
          </a:ln>
          <a:effectLst/>
        </p:spPr>
        <p:txBody>
          <a:bodyPr wrap="none" anchor="ctr"/>
          <a:lstStyle/>
          <a:p>
            <a:pPr algn="ctr"/>
            <a:r>
              <a:rPr lang="en-US" sz="1600" b="1" dirty="0" smtClean="0">
                <a:solidFill>
                  <a:schemeClr val="bg1"/>
                </a:solidFill>
              </a:rPr>
              <a:t>Threat</a:t>
            </a:r>
          </a:p>
          <a:p>
            <a:pPr algn="ctr"/>
            <a:r>
              <a:rPr lang="en-US" sz="1600" b="1" dirty="0" smtClean="0">
                <a:solidFill>
                  <a:schemeClr val="bg1"/>
                </a:solidFill>
              </a:rPr>
              <a:t> Assessment</a:t>
            </a:r>
            <a:endParaRPr lang="en-US" sz="1600" b="1" dirty="0">
              <a:solidFill>
                <a:schemeClr val="bg1"/>
              </a:solidFill>
            </a:endParaRPr>
          </a:p>
        </p:txBody>
      </p:sp>
      <p:sp>
        <p:nvSpPr>
          <p:cNvPr id="15" name="TextBox 14"/>
          <p:cNvSpPr txBox="1"/>
          <p:nvPr/>
        </p:nvSpPr>
        <p:spPr>
          <a:xfrm>
            <a:off x="4876800" y="1864352"/>
            <a:ext cx="2552045" cy="369332"/>
          </a:xfrm>
          <a:prstGeom prst="rect">
            <a:avLst/>
          </a:prstGeom>
          <a:noFill/>
        </p:spPr>
        <p:txBody>
          <a:bodyPr wrap="none" rtlCol="0">
            <a:spAutoFit/>
          </a:bodyPr>
          <a:lstStyle/>
          <a:p>
            <a:r>
              <a:rPr lang="en-US" b="1" dirty="0" smtClean="0"/>
              <a:t>Safety Risk Management</a:t>
            </a:r>
            <a:endParaRPr lang="en-US" b="1" dirty="0"/>
          </a:p>
        </p:txBody>
      </p:sp>
      <p:sp>
        <p:nvSpPr>
          <p:cNvPr id="20" name="TextBox 19"/>
          <p:cNvSpPr txBox="1"/>
          <p:nvPr/>
        </p:nvSpPr>
        <p:spPr>
          <a:xfrm>
            <a:off x="1817511" y="838200"/>
            <a:ext cx="1611489" cy="923330"/>
          </a:xfrm>
          <a:prstGeom prst="rect">
            <a:avLst/>
          </a:prstGeom>
          <a:noFill/>
        </p:spPr>
        <p:txBody>
          <a:bodyPr wrap="square" rtlCol="0">
            <a:spAutoFit/>
          </a:bodyPr>
          <a:lstStyle/>
          <a:p>
            <a:pPr algn="ctr"/>
            <a:r>
              <a:rPr lang="en-US" dirty="0" smtClean="0"/>
              <a:t>Safety </a:t>
            </a:r>
          </a:p>
          <a:p>
            <a:pPr algn="ctr"/>
            <a:r>
              <a:rPr lang="en-US" b="1" dirty="0" smtClean="0"/>
              <a:t>Risk Factor </a:t>
            </a:r>
            <a:r>
              <a:rPr lang="en-US" dirty="0" smtClean="0"/>
              <a:t>Identification</a:t>
            </a:r>
            <a:endParaRPr lang="en-US" dirty="0"/>
          </a:p>
        </p:txBody>
      </p:sp>
      <p:sp>
        <p:nvSpPr>
          <p:cNvPr id="23" name="TextBox 22"/>
          <p:cNvSpPr txBox="1"/>
          <p:nvPr/>
        </p:nvSpPr>
        <p:spPr>
          <a:xfrm>
            <a:off x="152400" y="1868269"/>
            <a:ext cx="1710267" cy="646331"/>
          </a:xfrm>
          <a:prstGeom prst="rect">
            <a:avLst/>
          </a:prstGeom>
          <a:noFill/>
        </p:spPr>
        <p:txBody>
          <a:bodyPr wrap="square" rtlCol="0">
            <a:spAutoFit/>
          </a:bodyPr>
          <a:lstStyle/>
          <a:p>
            <a:pPr algn="ctr"/>
            <a:r>
              <a:rPr lang="en-US" dirty="0" smtClean="0"/>
              <a:t>System </a:t>
            </a:r>
          </a:p>
          <a:p>
            <a:pPr algn="ctr"/>
            <a:r>
              <a:rPr lang="en-US" b="1" dirty="0" smtClean="0"/>
              <a:t>Threat Analysis</a:t>
            </a:r>
            <a:endParaRPr lang="en-US" b="1" dirty="0"/>
          </a:p>
        </p:txBody>
      </p:sp>
      <p:sp>
        <p:nvSpPr>
          <p:cNvPr id="25" name="TextBox 24"/>
          <p:cNvSpPr txBox="1"/>
          <p:nvPr/>
        </p:nvSpPr>
        <p:spPr>
          <a:xfrm>
            <a:off x="6807412" y="3500735"/>
            <a:ext cx="1232887" cy="430887"/>
          </a:xfrm>
          <a:prstGeom prst="rect">
            <a:avLst/>
          </a:prstGeom>
          <a:noFill/>
        </p:spPr>
        <p:txBody>
          <a:bodyPr wrap="square" rtlCol="0">
            <a:spAutoFit/>
          </a:bodyPr>
          <a:lstStyle/>
          <a:p>
            <a:pPr algn="ctr"/>
            <a:r>
              <a:rPr lang="en-US" sz="1100" b="1" dirty="0" smtClean="0"/>
              <a:t>Implement Mitigation</a:t>
            </a:r>
            <a:endParaRPr lang="en-US" sz="1100" b="1" dirty="0"/>
          </a:p>
        </p:txBody>
      </p:sp>
      <p:sp>
        <p:nvSpPr>
          <p:cNvPr id="26" name="Down Arrow 25"/>
          <p:cNvSpPr/>
          <p:nvPr/>
        </p:nvSpPr>
        <p:spPr>
          <a:xfrm>
            <a:off x="5582356" y="3635297"/>
            <a:ext cx="3048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241420"/>
            <a:ext cx="914400" cy="51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Down Arrow 27"/>
          <p:cNvSpPr/>
          <p:nvPr/>
        </p:nvSpPr>
        <p:spPr>
          <a:xfrm>
            <a:off x="4038600" y="3683972"/>
            <a:ext cx="3048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p:nvPr/>
        </p:nvSpPr>
        <p:spPr>
          <a:xfrm>
            <a:off x="838200" y="5184914"/>
            <a:ext cx="3048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6200" y="5715000"/>
            <a:ext cx="1981200"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Analyze System Vulnerability</a:t>
            </a:r>
            <a:endParaRPr lang="en-US" sz="1400" dirty="0"/>
          </a:p>
        </p:txBody>
      </p:sp>
      <p:sp>
        <p:nvSpPr>
          <p:cNvPr id="32" name="Down Arrow 31"/>
          <p:cNvSpPr/>
          <p:nvPr/>
        </p:nvSpPr>
        <p:spPr>
          <a:xfrm>
            <a:off x="2438400" y="4508722"/>
            <a:ext cx="3048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786467" y="5006929"/>
            <a:ext cx="175260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Based on Threat Analysis and Asset Value </a:t>
            </a:r>
            <a:r>
              <a:rPr lang="en-US" sz="1400" dirty="0"/>
              <a:t> </a:t>
            </a:r>
            <a:r>
              <a:rPr lang="en-US" sz="1400" dirty="0" smtClean="0"/>
              <a:t>determine System ASISP  Risk Factors</a:t>
            </a:r>
            <a:endParaRPr lang="en-US" sz="1400" dirty="0"/>
          </a:p>
        </p:txBody>
      </p:sp>
      <p:sp>
        <p:nvSpPr>
          <p:cNvPr id="35" name="TextBox 34"/>
          <p:cNvSpPr txBox="1"/>
          <p:nvPr/>
        </p:nvSpPr>
        <p:spPr>
          <a:xfrm>
            <a:off x="3657600" y="4804350"/>
            <a:ext cx="1295400" cy="307777"/>
          </a:xfrm>
          <a:prstGeom prst="rect">
            <a:avLst/>
          </a:prstGeom>
          <a:noFill/>
        </p:spPr>
        <p:txBody>
          <a:bodyPr wrap="square" rtlCol="0">
            <a:spAutoFit/>
          </a:bodyPr>
          <a:lstStyle/>
          <a:p>
            <a:r>
              <a:rPr lang="en-US" sz="1400" dirty="0" smtClean="0"/>
              <a:t>Risk Analysis</a:t>
            </a:r>
            <a:endParaRPr lang="en-US" sz="1400" dirty="0"/>
          </a:p>
        </p:txBody>
      </p:sp>
      <p:sp>
        <p:nvSpPr>
          <p:cNvPr id="36" name="Right Arrow 35"/>
          <p:cNvSpPr/>
          <p:nvPr/>
        </p:nvSpPr>
        <p:spPr>
          <a:xfrm>
            <a:off x="273755" y="6553200"/>
            <a:ext cx="8489245" cy="304800"/>
          </a:xfrm>
          <a:prstGeom prst="rightArrow">
            <a:avLst/>
          </a:prstGeom>
          <a:gradFill flip="none" rotWithShape="1">
            <a:gsLst>
              <a:gs pos="0">
                <a:srgbClr val="CC0000"/>
              </a:gs>
              <a:gs pos="23000">
                <a:srgbClr val="FFFF00"/>
              </a:gs>
              <a:gs pos="100000">
                <a:srgbClr val="00CC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7181524" y="6248400"/>
            <a:ext cx="1751120" cy="369332"/>
          </a:xfrm>
          <a:prstGeom prst="rect">
            <a:avLst/>
          </a:prstGeom>
          <a:noFill/>
        </p:spPr>
        <p:txBody>
          <a:bodyPr wrap="none" rtlCol="0">
            <a:spAutoFit/>
          </a:bodyPr>
          <a:lstStyle/>
          <a:p>
            <a:r>
              <a:rPr lang="en-US" b="1" dirty="0" smtClean="0">
                <a:solidFill>
                  <a:srgbClr val="0000FF"/>
                </a:solidFill>
              </a:rPr>
              <a:t>Improved Safety</a:t>
            </a:r>
            <a:endParaRPr lang="en-US" b="1" dirty="0">
              <a:solidFill>
                <a:srgbClr val="0000FF"/>
              </a:solidFill>
            </a:endParaRPr>
          </a:p>
        </p:txBody>
      </p:sp>
      <p:sp>
        <p:nvSpPr>
          <p:cNvPr id="38" name="TextBox 37"/>
          <p:cNvSpPr txBox="1"/>
          <p:nvPr/>
        </p:nvSpPr>
        <p:spPr>
          <a:xfrm>
            <a:off x="191240" y="6260068"/>
            <a:ext cx="2230739" cy="369332"/>
          </a:xfrm>
          <a:prstGeom prst="rect">
            <a:avLst/>
          </a:prstGeom>
          <a:noFill/>
        </p:spPr>
        <p:txBody>
          <a:bodyPr wrap="none" rtlCol="0">
            <a:spAutoFit/>
          </a:bodyPr>
          <a:lstStyle/>
          <a:p>
            <a:r>
              <a:rPr lang="en-US" b="1" dirty="0" smtClean="0">
                <a:solidFill>
                  <a:srgbClr val="0000FF"/>
                </a:solidFill>
              </a:rPr>
              <a:t>Initial Safety Baseline</a:t>
            </a:r>
            <a:endParaRPr lang="en-US" b="1" dirty="0">
              <a:solidFill>
                <a:srgbClr val="0000FF"/>
              </a:solidFill>
            </a:endParaRPr>
          </a:p>
        </p:txBody>
      </p:sp>
      <p:sp>
        <p:nvSpPr>
          <p:cNvPr id="3" name="TextBox 2"/>
          <p:cNvSpPr txBox="1"/>
          <p:nvPr/>
        </p:nvSpPr>
        <p:spPr>
          <a:xfrm>
            <a:off x="191240" y="1061621"/>
            <a:ext cx="3237760" cy="5262979"/>
          </a:xfrm>
          <a:prstGeom prst="rect">
            <a:avLst/>
          </a:prstGeom>
          <a:solidFill>
            <a:schemeClr val="bg1"/>
          </a:solidFill>
        </p:spPr>
        <p:txBody>
          <a:bodyPr wrap="square" rtlCol="0">
            <a:spAutoFit/>
          </a:bodyPr>
          <a:lstStyle/>
          <a:p>
            <a:r>
              <a:rPr lang="en-US" i="1" dirty="0"/>
              <a:t>TASK #2 RESEARCH </a:t>
            </a:r>
            <a:r>
              <a:rPr lang="en-US" b="1" i="1" dirty="0"/>
              <a:t>MITIGATION TECHNIQUES</a:t>
            </a:r>
            <a:r>
              <a:rPr lang="en-US" i="1" dirty="0"/>
              <a:t> ASSOCIATED WITH TASK #1</a:t>
            </a:r>
            <a:endParaRPr lang="en-US" dirty="0"/>
          </a:p>
          <a:p>
            <a:pPr marL="285750" indent="-285750">
              <a:buFont typeface="Wingdings" panose="05000000000000000000" pitchFamily="2" charset="2"/>
              <a:buChar char="Ø"/>
            </a:pPr>
            <a:r>
              <a:rPr lang="en-US" sz="1600" dirty="0"/>
              <a:t>What can be done at the system level for part 21, 91 and 43 that would mitigate those ASISP risks?</a:t>
            </a:r>
          </a:p>
          <a:p>
            <a:pPr marL="285750" indent="-285750">
              <a:buFont typeface="Wingdings" panose="05000000000000000000" pitchFamily="2" charset="2"/>
              <a:buChar char="Ø"/>
            </a:pPr>
            <a:r>
              <a:rPr lang="en-US" sz="1600" dirty="0"/>
              <a:t>e.g., </a:t>
            </a:r>
            <a:r>
              <a:rPr lang="en-US" sz="1600" dirty="0" smtClean="0"/>
              <a:t>Field </a:t>
            </a:r>
            <a:r>
              <a:rPr lang="en-US" sz="1600" dirty="0"/>
              <a:t>loadable software?</a:t>
            </a:r>
          </a:p>
          <a:p>
            <a:pPr lvl="0"/>
            <a:r>
              <a:rPr lang="en-US" sz="1600" dirty="0"/>
              <a:t>institute digital signature processes, PKI certificates, etc.</a:t>
            </a:r>
          </a:p>
          <a:p>
            <a:pPr marL="285750" lvl="0" indent="-285750">
              <a:buFont typeface="Wingdings" panose="05000000000000000000" pitchFamily="2" charset="2"/>
              <a:buChar char="Ø"/>
            </a:pPr>
            <a:r>
              <a:rPr lang="en-US" sz="1600" dirty="0" smtClean="0"/>
              <a:t>e.g., ACARS</a:t>
            </a:r>
            <a:endParaRPr lang="en-US" sz="1600" dirty="0"/>
          </a:p>
          <a:p>
            <a:pPr marL="285750" lvl="0" indent="-285750">
              <a:buFont typeface="Wingdings" panose="05000000000000000000" pitchFamily="2" charset="2"/>
              <a:buChar char="Ø"/>
            </a:pPr>
            <a:r>
              <a:rPr lang="en-US" sz="1600" dirty="0" smtClean="0"/>
              <a:t>e.g., Secure </a:t>
            </a:r>
            <a:r>
              <a:rPr lang="en-US" sz="1600" dirty="0"/>
              <a:t>data links</a:t>
            </a:r>
          </a:p>
          <a:p>
            <a:pPr marL="285750" indent="-285750">
              <a:buFont typeface="Wingdings" panose="05000000000000000000" pitchFamily="2" charset="2"/>
              <a:buChar char="Ø"/>
            </a:pPr>
            <a:r>
              <a:rPr lang="en-US" sz="1600" dirty="0"/>
              <a:t>Goal: simple policy and processes to protect code/data from the time it is produced to installation and operation.</a:t>
            </a:r>
          </a:p>
          <a:p>
            <a:pPr marL="285750" indent="-285750">
              <a:buFont typeface="Arial" panose="020B0604020202020204" pitchFamily="34" charset="0"/>
              <a:buChar char="•"/>
            </a:pPr>
            <a:r>
              <a:rPr lang="en-US" dirty="0" smtClean="0"/>
              <a:t>Utilize Testing and Risk Assessment Analysis to develop mitigate options as described in the process</a:t>
            </a:r>
          </a:p>
          <a:p>
            <a:pPr marL="285750" indent="-285750">
              <a:buFont typeface="Arial" panose="020B0604020202020204" pitchFamily="34" charset="0"/>
              <a:buChar char="•"/>
            </a:pPr>
            <a:endParaRPr lang="en-US" dirty="0" smtClean="0"/>
          </a:p>
        </p:txBody>
      </p:sp>
      <p:sp>
        <p:nvSpPr>
          <p:cNvPr id="30" name="TextBox 29"/>
          <p:cNvSpPr txBox="1"/>
          <p:nvPr/>
        </p:nvSpPr>
        <p:spPr>
          <a:xfrm>
            <a:off x="4732536" y="4191000"/>
            <a:ext cx="4411464" cy="2031325"/>
          </a:xfrm>
          <a:prstGeom prst="rect">
            <a:avLst/>
          </a:prstGeom>
          <a:noFill/>
        </p:spPr>
        <p:txBody>
          <a:bodyPr wrap="none" rtlCol="0">
            <a:spAutoFit/>
          </a:bodyPr>
          <a:lstStyle/>
          <a:p>
            <a:pPr marL="285750" indent="-285750">
              <a:buFont typeface="Arial" panose="020B0604020202020204" pitchFamily="34" charset="0"/>
              <a:buChar char="•"/>
            </a:pPr>
            <a:r>
              <a:rPr lang="en-US" sz="1400" dirty="0" smtClean="0"/>
              <a:t>Policy/Regulations Changes based on Risk assessment</a:t>
            </a:r>
          </a:p>
          <a:p>
            <a:pPr marL="742950" lvl="1" indent="-285750">
              <a:buFont typeface="Arial" panose="020B0604020202020204" pitchFamily="34" charset="0"/>
              <a:buChar char="•"/>
            </a:pPr>
            <a:r>
              <a:rPr lang="en-US" sz="1400" dirty="0" smtClean="0"/>
              <a:t>Mitigation Analysis to change policy</a:t>
            </a:r>
          </a:p>
          <a:p>
            <a:pPr marL="285750" indent="-285750">
              <a:buFont typeface="Arial" panose="020B0604020202020204" pitchFamily="34" charset="0"/>
              <a:buChar char="•"/>
            </a:pPr>
            <a:r>
              <a:rPr lang="en-US" sz="1400" dirty="0" smtClean="0"/>
              <a:t>Analysis of Changing Vulnerability</a:t>
            </a:r>
          </a:p>
          <a:p>
            <a:pPr marL="742950" lvl="1" indent="-285750">
              <a:buFont typeface="Arial" panose="020B0604020202020204" pitchFamily="34" charset="0"/>
              <a:buChar char="•"/>
            </a:pPr>
            <a:r>
              <a:rPr lang="en-US" sz="1400" dirty="0" smtClean="0"/>
              <a:t>Change Vulnerability of systems to reduce risk</a:t>
            </a:r>
          </a:p>
          <a:p>
            <a:pPr marL="742950" lvl="1" indent="-285750">
              <a:buFont typeface="Arial" panose="020B0604020202020204" pitchFamily="34" charset="0"/>
              <a:buChar char="•"/>
            </a:pPr>
            <a:r>
              <a:rPr lang="en-US" sz="1400" dirty="0" smtClean="0"/>
              <a:t>Cost Benefits Analysis</a:t>
            </a:r>
          </a:p>
          <a:p>
            <a:pPr marL="285750" indent="-285750">
              <a:buFont typeface="Arial" panose="020B0604020202020204" pitchFamily="34" charset="0"/>
              <a:buChar char="•"/>
            </a:pPr>
            <a:r>
              <a:rPr lang="en-US" sz="1400" dirty="0" smtClean="0"/>
              <a:t>Analysis of Changing Asset Value</a:t>
            </a:r>
          </a:p>
          <a:p>
            <a:pPr marL="742950" lvl="1" indent="-285750">
              <a:buFont typeface="Arial" panose="020B0604020202020204" pitchFamily="34" charset="0"/>
              <a:buChar char="•"/>
            </a:pPr>
            <a:r>
              <a:rPr lang="en-US" sz="1400" dirty="0" smtClean="0"/>
              <a:t>Change Criticality of systems to reduce risk</a:t>
            </a:r>
          </a:p>
          <a:p>
            <a:pPr marL="742950" lvl="1" indent="-285750">
              <a:buFont typeface="Arial" panose="020B0604020202020204" pitchFamily="34" charset="0"/>
              <a:buChar char="•"/>
            </a:pPr>
            <a:r>
              <a:rPr lang="en-US" sz="1400" dirty="0" smtClean="0"/>
              <a:t>Cost Benefits Analysis</a:t>
            </a:r>
          </a:p>
          <a:p>
            <a:pPr marL="742950" lvl="1" indent="-285750">
              <a:buFont typeface="Arial" panose="020B0604020202020204" pitchFamily="34" charset="0"/>
              <a:buChar char="•"/>
            </a:pPr>
            <a:endParaRPr lang="en-US" sz="1400" dirty="0"/>
          </a:p>
        </p:txBody>
      </p:sp>
      <p:sp>
        <p:nvSpPr>
          <p:cNvPr id="7" name="Rectangle 6"/>
          <p:cNvSpPr/>
          <p:nvPr/>
        </p:nvSpPr>
        <p:spPr>
          <a:xfrm>
            <a:off x="2209800" y="838200"/>
            <a:ext cx="914400" cy="223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lstStyle/>
          <a:p>
            <a:fld id="{638D2534-4F29-4D6A-99CA-34A9E7D541B9}" type="slidenum">
              <a:rPr lang="en-US" smtClean="0"/>
              <a:t>42</a:t>
            </a:fld>
            <a:endParaRPr lang="en-US" dirty="0"/>
          </a:p>
        </p:txBody>
      </p:sp>
    </p:spTree>
    <p:extLst>
      <p:ext uri="{BB962C8B-B14F-4D97-AF65-F5344CB8AC3E}">
        <p14:creationId xmlns:p14="http://schemas.microsoft.com/office/powerpoint/2010/main" val="29028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590800"/>
            <a:ext cx="8229600" cy="1143000"/>
          </a:xfrm>
        </p:spPr>
        <p:txBody>
          <a:bodyPr/>
          <a:lstStyle/>
          <a:p>
            <a:r>
              <a:rPr lang="en-US" dirty="0" smtClean="0"/>
              <a:t>BACK-UP</a:t>
            </a:r>
          </a:p>
        </p:txBody>
      </p:sp>
      <p:sp>
        <p:nvSpPr>
          <p:cNvPr id="2" name="Slide Number Placeholder 1"/>
          <p:cNvSpPr>
            <a:spLocks noGrp="1"/>
          </p:cNvSpPr>
          <p:nvPr>
            <p:ph type="sldNum" sz="quarter" idx="12"/>
          </p:nvPr>
        </p:nvSpPr>
        <p:spPr/>
        <p:txBody>
          <a:bodyPr/>
          <a:lstStyle/>
          <a:p>
            <a:fld id="{638D2534-4F29-4D6A-99CA-34A9E7D541B9}" type="slidenum">
              <a:rPr lang="en-US" smtClean="0"/>
              <a:pPr/>
              <a:t>43</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body" idx="1"/>
          </p:nvPr>
        </p:nvSpPr>
        <p:spPr>
          <a:xfrm>
            <a:off x="495300" y="1219200"/>
            <a:ext cx="8050213" cy="4679950"/>
          </a:xfrm>
          <a:noFill/>
        </p:spPr>
        <p:txBody>
          <a:bodyPr/>
          <a:lstStyle/>
          <a:p>
            <a:pPr eaLnBrk="1" hangingPunct="1">
              <a:buFontTx/>
              <a:buNone/>
            </a:pPr>
            <a:r>
              <a:rPr lang="en-US" altLang="en-US" sz="1800" dirty="0" smtClean="0"/>
              <a:t>Notional Aircraft Domains</a:t>
            </a:r>
          </a:p>
        </p:txBody>
      </p:sp>
      <p:pic>
        <p:nvPicPr>
          <p:cNvPr id="307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87313" y="1801813"/>
            <a:ext cx="6916737"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Rectangle 10"/>
          <p:cNvSpPr>
            <a:spLocks noChangeArrowheads="1"/>
          </p:cNvSpPr>
          <p:nvPr/>
        </p:nvSpPr>
        <p:spPr bwMode="auto">
          <a:xfrm>
            <a:off x="320675" y="4878388"/>
            <a:ext cx="4181475" cy="1096962"/>
          </a:xfrm>
          <a:prstGeom prst="rect">
            <a:avLst/>
          </a:prstGeom>
          <a:solidFill>
            <a:srgbClr val="0000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50000"/>
              </a:spcBef>
              <a:buFontTx/>
              <a:buChar char="•"/>
            </a:pPr>
            <a:endParaRPr lang="en-US" altLang="en-US" dirty="0"/>
          </a:p>
        </p:txBody>
      </p:sp>
      <p:sp>
        <p:nvSpPr>
          <p:cNvPr id="3077" name="Text Box 11"/>
          <p:cNvSpPr txBox="1">
            <a:spLocks noChangeArrowheads="1"/>
          </p:cNvSpPr>
          <p:nvPr/>
        </p:nvSpPr>
        <p:spPr bwMode="auto">
          <a:xfrm>
            <a:off x="876300" y="5019675"/>
            <a:ext cx="3286125" cy="3381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600" dirty="0"/>
              <a:t>CNS/ATM &amp; NextGen Services</a:t>
            </a:r>
          </a:p>
        </p:txBody>
      </p:sp>
      <p:sp>
        <p:nvSpPr>
          <p:cNvPr id="3078" name="Rectangle 13"/>
          <p:cNvSpPr>
            <a:spLocks noChangeArrowheads="1"/>
          </p:cNvSpPr>
          <p:nvPr/>
        </p:nvSpPr>
        <p:spPr bwMode="auto">
          <a:xfrm>
            <a:off x="428625" y="5289550"/>
            <a:ext cx="1368425" cy="6461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spcBef>
                <a:spcPct val="50000"/>
              </a:spcBef>
            </a:pPr>
            <a:r>
              <a:rPr lang="en-US" altLang="en-US" sz="1200" dirty="0">
                <a:solidFill>
                  <a:schemeClr val="tx2"/>
                </a:solidFill>
              </a:rPr>
              <a:t>Communication Navigation &amp;      Surveillance </a:t>
            </a:r>
            <a:endParaRPr lang="en-US" altLang="en-US" sz="1200" dirty="0"/>
          </a:p>
        </p:txBody>
      </p:sp>
      <p:sp>
        <p:nvSpPr>
          <p:cNvPr id="3079" name="Rectangle 14"/>
          <p:cNvSpPr>
            <a:spLocks noChangeArrowheads="1"/>
          </p:cNvSpPr>
          <p:nvPr/>
        </p:nvSpPr>
        <p:spPr bwMode="auto">
          <a:xfrm>
            <a:off x="2270125" y="5364163"/>
            <a:ext cx="1990725" cy="277812"/>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spcBef>
                <a:spcPct val="50000"/>
              </a:spcBef>
            </a:pPr>
            <a:r>
              <a:rPr lang="en-US" altLang="en-US" sz="1200" dirty="0"/>
              <a:t>Air Traffic Control Centers</a:t>
            </a:r>
          </a:p>
        </p:txBody>
      </p:sp>
      <p:sp>
        <p:nvSpPr>
          <p:cNvPr id="3080" name="Rectangle 15"/>
          <p:cNvSpPr>
            <a:spLocks noChangeArrowheads="1"/>
          </p:cNvSpPr>
          <p:nvPr/>
        </p:nvSpPr>
        <p:spPr bwMode="auto">
          <a:xfrm>
            <a:off x="1882775" y="5635625"/>
            <a:ext cx="2378075" cy="2778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spcBef>
                <a:spcPct val="50000"/>
              </a:spcBef>
            </a:pPr>
            <a:r>
              <a:rPr lang="en-US" altLang="en-US" sz="1200" dirty="0"/>
              <a:t>GPS &amp; Ground Navigation  Aids</a:t>
            </a:r>
          </a:p>
        </p:txBody>
      </p:sp>
      <p:sp>
        <p:nvSpPr>
          <p:cNvPr id="3081" name="Rectangle 16"/>
          <p:cNvSpPr>
            <a:spLocks noChangeArrowheads="1"/>
          </p:cNvSpPr>
          <p:nvPr/>
        </p:nvSpPr>
        <p:spPr bwMode="auto">
          <a:xfrm>
            <a:off x="4830763" y="4791075"/>
            <a:ext cx="944562" cy="739775"/>
          </a:xfrm>
          <a:prstGeom prst="rect">
            <a:avLst/>
          </a:prstGeom>
          <a:solidFill>
            <a:srgbClr val="008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spcBef>
                <a:spcPct val="50000"/>
              </a:spcBef>
            </a:pPr>
            <a:r>
              <a:rPr lang="en-US" altLang="en-US" sz="1200" dirty="0"/>
              <a:t>Airline Networks</a:t>
            </a:r>
          </a:p>
          <a:p>
            <a:pPr algn="ctr" eaLnBrk="1" hangingPunct="1">
              <a:spcBef>
                <a:spcPct val="50000"/>
              </a:spcBef>
            </a:pPr>
            <a:r>
              <a:rPr lang="en-US" altLang="en-US" sz="1200" dirty="0"/>
              <a:t>(ACARS)</a:t>
            </a:r>
          </a:p>
        </p:txBody>
      </p:sp>
      <p:sp>
        <p:nvSpPr>
          <p:cNvPr id="3082" name="Rectangle 17"/>
          <p:cNvSpPr>
            <a:spLocks noChangeArrowheads="1"/>
          </p:cNvSpPr>
          <p:nvPr/>
        </p:nvSpPr>
        <p:spPr bwMode="auto">
          <a:xfrm>
            <a:off x="5540375" y="5667375"/>
            <a:ext cx="2462213" cy="280988"/>
          </a:xfrm>
          <a:prstGeom prst="rect">
            <a:avLst/>
          </a:prstGeom>
          <a:solidFill>
            <a:srgbClr val="FFCC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spcBef>
                <a:spcPct val="50000"/>
              </a:spcBef>
            </a:pPr>
            <a:r>
              <a:rPr lang="en-US" altLang="en-US" sz="1200" dirty="0"/>
              <a:t>Internet / Public Networks</a:t>
            </a:r>
          </a:p>
        </p:txBody>
      </p:sp>
      <p:sp>
        <p:nvSpPr>
          <p:cNvPr id="3083" name="Line 18"/>
          <p:cNvSpPr>
            <a:spLocks noChangeShapeType="1"/>
          </p:cNvSpPr>
          <p:nvPr/>
        </p:nvSpPr>
        <p:spPr bwMode="auto">
          <a:xfrm flipH="1" flipV="1">
            <a:off x="5688013" y="5432425"/>
            <a:ext cx="403225" cy="285750"/>
          </a:xfrm>
          <a:prstGeom prst="line">
            <a:avLst/>
          </a:prstGeom>
          <a:noFill/>
          <a:ln w="38100">
            <a:solidFill>
              <a:srgbClr val="FFC000"/>
            </a:solidFill>
            <a:round/>
            <a:headEnd type="triangle" w="med" len="me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n-US" dirty="0"/>
          </a:p>
        </p:txBody>
      </p:sp>
      <p:sp>
        <p:nvSpPr>
          <p:cNvPr id="5133" name="Line 19"/>
          <p:cNvSpPr>
            <a:spLocks noChangeShapeType="1"/>
          </p:cNvSpPr>
          <p:nvPr/>
        </p:nvSpPr>
        <p:spPr bwMode="auto">
          <a:xfrm flipH="1" flipV="1">
            <a:off x="4479528" y="5680075"/>
            <a:ext cx="1470819" cy="9413"/>
          </a:xfrm>
          <a:prstGeom prst="line">
            <a:avLst/>
          </a:prstGeom>
          <a:noFill/>
          <a:ln w="57150">
            <a:solidFill>
              <a:srgbClr val="FFCC00"/>
            </a:solidFill>
            <a:round/>
            <a:headEnd type="triangle" w="med" len="med"/>
            <a:tailEnd type="triangle" w="med" len="med"/>
          </a:ln>
          <a:effectLst>
            <a:innerShdw blurRad="63500" dist="50800" dir="16200000">
              <a:prstClr val="black">
                <a:alpha val="50000"/>
              </a:prstClr>
            </a:innerShdw>
          </a:effectLst>
          <a:extLst>
            <a:ext uri="{909E8E84-426E-40DD-AFC4-6F175D3DCCD1}">
              <a14:hiddenFill xmlns:a14="http://schemas.microsoft.com/office/drawing/2010/main">
                <a:noFill/>
              </a14:hiddenFill>
            </a:ext>
          </a:extLst>
        </p:spPr>
        <p:txBody>
          <a:bodyPr>
            <a:spAutoFit/>
          </a:bodyPr>
          <a:lstStyle/>
          <a:p>
            <a:pPr>
              <a:defRPr/>
            </a:pPr>
            <a:endParaRPr lang="en-US" dirty="0">
              <a:latin typeface="Arial" pitchFamily="34" charset="0"/>
            </a:endParaRPr>
          </a:p>
        </p:txBody>
      </p:sp>
      <p:sp>
        <p:nvSpPr>
          <p:cNvPr id="3087" name="Rectangle 20"/>
          <p:cNvSpPr>
            <a:spLocks noChangeArrowheads="1"/>
          </p:cNvSpPr>
          <p:nvPr/>
        </p:nvSpPr>
        <p:spPr bwMode="auto">
          <a:xfrm>
            <a:off x="4316413" y="5060950"/>
            <a:ext cx="195262" cy="731838"/>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50000"/>
              </a:spcBef>
              <a:buFontTx/>
              <a:buChar char="•"/>
            </a:pPr>
            <a:endParaRPr lang="en-US" altLang="en-US" dirty="0"/>
          </a:p>
        </p:txBody>
      </p:sp>
      <p:sp>
        <p:nvSpPr>
          <p:cNvPr id="3088" name="Text Box 21"/>
          <p:cNvSpPr txBox="1">
            <a:spLocks noChangeArrowheads="1"/>
          </p:cNvSpPr>
          <p:nvPr/>
        </p:nvSpPr>
        <p:spPr bwMode="auto">
          <a:xfrm rot="-5400000">
            <a:off x="4060825" y="5297488"/>
            <a:ext cx="663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000" dirty="0"/>
              <a:t>Controls</a:t>
            </a:r>
          </a:p>
        </p:txBody>
      </p:sp>
      <p:sp>
        <p:nvSpPr>
          <p:cNvPr id="3089" name="Oval 23"/>
          <p:cNvSpPr>
            <a:spLocks noChangeArrowheads="1"/>
          </p:cNvSpPr>
          <p:nvPr/>
        </p:nvSpPr>
        <p:spPr bwMode="auto">
          <a:xfrm>
            <a:off x="6829425" y="5286375"/>
            <a:ext cx="720725" cy="4318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spcBef>
                <a:spcPct val="50000"/>
              </a:spcBef>
            </a:pPr>
            <a:r>
              <a:rPr lang="en-US" altLang="en-US" sz="1400" dirty="0"/>
              <a:t>1</a:t>
            </a:r>
          </a:p>
        </p:txBody>
      </p:sp>
      <p:sp>
        <p:nvSpPr>
          <p:cNvPr id="3090" name="Oval 24"/>
          <p:cNvSpPr>
            <a:spLocks noChangeArrowheads="1"/>
          </p:cNvSpPr>
          <p:nvPr/>
        </p:nvSpPr>
        <p:spPr bwMode="auto">
          <a:xfrm>
            <a:off x="771525" y="4448175"/>
            <a:ext cx="433388" cy="401638"/>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spcBef>
                <a:spcPct val="50000"/>
              </a:spcBef>
            </a:pPr>
            <a:r>
              <a:rPr lang="en-US" altLang="en-US" sz="1400" dirty="0"/>
              <a:t>3</a:t>
            </a:r>
          </a:p>
        </p:txBody>
      </p:sp>
      <p:sp>
        <p:nvSpPr>
          <p:cNvPr id="2" name="Line 26"/>
          <p:cNvSpPr>
            <a:spLocks noChangeShapeType="1"/>
          </p:cNvSpPr>
          <p:nvPr/>
        </p:nvSpPr>
        <p:spPr bwMode="auto">
          <a:xfrm>
            <a:off x="430213" y="4225925"/>
            <a:ext cx="446087" cy="885825"/>
          </a:xfrm>
          <a:prstGeom prst="line">
            <a:avLst/>
          </a:prstGeom>
          <a:noFill/>
          <a:ln w="57150">
            <a:solidFill>
              <a:schemeClr val="accent2">
                <a:lumMod val="40000"/>
                <a:lumOff val="60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dirty="0">
              <a:latin typeface="Arial" pitchFamily="34" charset="0"/>
            </a:endParaRPr>
          </a:p>
        </p:txBody>
      </p:sp>
      <p:sp>
        <p:nvSpPr>
          <p:cNvPr id="3092" name="Line 27"/>
          <p:cNvSpPr>
            <a:spLocks noChangeShapeType="1"/>
          </p:cNvSpPr>
          <p:nvPr/>
        </p:nvSpPr>
        <p:spPr bwMode="auto">
          <a:xfrm flipV="1">
            <a:off x="314325" y="3946525"/>
            <a:ext cx="3175" cy="903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3093" name="Line 29"/>
          <p:cNvSpPr>
            <a:spLocks noChangeShapeType="1"/>
          </p:cNvSpPr>
          <p:nvPr/>
        </p:nvSpPr>
        <p:spPr bwMode="auto">
          <a:xfrm flipH="1" flipV="1">
            <a:off x="2616200" y="4108450"/>
            <a:ext cx="2514600" cy="733425"/>
          </a:xfrm>
          <a:prstGeom prst="line">
            <a:avLst/>
          </a:prstGeom>
          <a:noFill/>
          <a:ln w="57150">
            <a:solidFill>
              <a:srgbClr val="008000"/>
            </a:solidFill>
            <a:round/>
            <a:headEnd type="triangle" w="med" len="me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n-US" dirty="0"/>
          </a:p>
        </p:txBody>
      </p:sp>
      <p:sp>
        <p:nvSpPr>
          <p:cNvPr id="3094" name="Oval 32"/>
          <p:cNvSpPr>
            <a:spLocks noChangeArrowheads="1"/>
          </p:cNvSpPr>
          <p:nvPr/>
        </p:nvSpPr>
        <p:spPr bwMode="auto">
          <a:xfrm>
            <a:off x="6964363" y="1998663"/>
            <a:ext cx="447675" cy="34607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spcBef>
                <a:spcPct val="50000"/>
              </a:spcBef>
            </a:pPr>
            <a:r>
              <a:rPr lang="en-US" altLang="en-US" sz="1000" dirty="0"/>
              <a:t>1</a:t>
            </a:r>
          </a:p>
        </p:txBody>
      </p:sp>
      <p:sp>
        <p:nvSpPr>
          <p:cNvPr id="3095" name="Oval 33"/>
          <p:cNvSpPr>
            <a:spLocks noChangeArrowheads="1"/>
          </p:cNvSpPr>
          <p:nvPr/>
        </p:nvSpPr>
        <p:spPr bwMode="auto">
          <a:xfrm>
            <a:off x="6964363" y="2873375"/>
            <a:ext cx="420687" cy="34607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spcBef>
                <a:spcPct val="50000"/>
              </a:spcBef>
            </a:pPr>
            <a:r>
              <a:rPr lang="en-US" altLang="en-US" sz="1000" dirty="0"/>
              <a:t>2</a:t>
            </a:r>
          </a:p>
        </p:txBody>
      </p:sp>
      <p:sp>
        <p:nvSpPr>
          <p:cNvPr id="3096" name="Oval 34"/>
          <p:cNvSpPr>
            <a:spLocks noChangeArrowheads="1"/>
          </p:cNvSpPr>
          <p:nvPr/>
        </p:nvSpPr>
        <p:spPr bwMode="auto">
          <a:xfrm>
            <a:off x="6962775" y="3711575"/>
            <a:ext cx="428625" cy="346075"/>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spcBef>
                <a:spcPct val="50000"/>
              </a:spcBef>
            </a:pPr>
            <a:r>
              <a:rPr lang="en-US" altLang="en-US" sz="1000" dirty="0"/>
              <a:t>3</a:t>
            </a:r>
          </a:p>
        </p:txBody>
      </p:sp>
      <p:sp>
        <p:nvSpPr>
          <p:cNvPr id="3" name="Line 38"/>
          <p:cNvSpPr>
            <a:spLocks noChangeShapeType="1"/>
          </p:cNvSpPr>
          <p:nvPr/>
        </p:nvSpPr>
        <p:spPr bwMode="auto">
          <a:xfrm flipH="1" flipV="1">
            <a:off x="1681956" y="1784578"/>
            <a:ext cx="3914775" cy="12019"/>
          </a:xfrm>
          <a:prstGeom prst="line">
            <a:avLst/>
          </a:prstGeom>
          <a:noFill/>
          <a:ln w="76200">
            <a:solidFill>
              <a:srgbClr val="FF0000"/>
            </a:solidFill>
            <a:round/>
            <a:headEnd type="triangle" w="med" len="med"/>
            <a:tailEnd type="triangle" w="med" len="med"/>
          </a:ln>
          <a:effectLst>
            <a:glow rad="228600">
              <a:schemeClr val="accent2">
                <a:satMod val="175000"/>
                <a:alpha val="40000"/>
              </a:schemeClr>
            </a:glow>
            <a:innerShdw blurRad="63500" dist="50800" dir="13500000">
              <a:prstClr val="black">
                <a:alpha val="50000"/>
              </a:prstClr>
            </a:innerShdw>
          </a:effectLst>
          <a:extLst>
            <a:ext uri="{909E8E84-426E-40DD-AFC4-6F175D3DCCD1}">
              <a14:hiddenFill xmlns:a14="http://schemas.microsoft.com/office/drawing/2010/main">
                <a:noFill/>
              </a14:hiddenFill>
            </a:ext>
          </a:extLst>
        </p:spPr>
        <p:txBody>
          <a:bodyPr>
            <a:spAutoFit/>
          </a:bodyPr>
          <a:lstStyle/>
          <a:p>
            <a:pPr>
              <a:defRPr/>
            </a:pPr>
            <a:endParaRPr lang="en-US" dirty="0">
              <a:latin typeface="Arial" pitchFamily="34" charset="0"/>
            </a:endParaRPr>
          </a:p>
        </p:txBody>
      </p:sp>
      <p:sp>
        <p:nvSpPr>
          <p:cNvPr id="3100" name="Oval 39"/>
          <p:cNvSpPr>
            <a:spLocks noChangeArrowheads="1"/>
          </p:cNvSpPr>
          <p:nvPr/>
        </p:nvSpPr>
        <p:spPr bwMode="auto">
          <a:xfrm>
            <a:off x="3514725" y="1474788"/>
            <a:ext cx="433388" cy="401637"/>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spcBef>
                <a:spcPct val="50000"/>
              </a:spcBef>
            </a:pPr>
            <a:r>
              <a:rPr lang="en-US" altLang="en-US" sz="1400" dirty="0"/>
              <a:t>2</a:t>
            </a:r>
          </a:p>
        </p:txBody>
      </p:sp>
      <p:sp>
        <p:nvSpPr>
          <p:cNvPr id="3101" name="Line 40"/>
          <p:cNvSpPr>
            <a:spLocks noChangeShapeType="1"/>
          </p:cNvSpPr>
          <p:nvPr/>
        </p:nvSpPr>
        <p:spPr bwMode="auto">
          <a:xfrm flipH="1" flipV="1">
            <a:off x="5130800" y="4260850"/>
            <a:ext cx="2203450" cy="1465263"/>
          </a:xfrm>
          <a:prstGeom prst="line">
            <a:avLst/>
          </a:prstGeom>
          <a:noFill/>
          <a:ln w="57150">
            <a:solidFill>
              <a:srgbClr val="FFC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5151" name="Text Box 41"/>
          <p:cNvSpPr txBox="1">
            <a:spLocks noChangeArrowheads="1"/>
          </p:cNvSpPr>
          <p:nvPr/>
        </p:nvSpPr>
        <p:spPr bwMode="auto">
          <a:xfrm>
            <a:off x="6988175" y="1084263"/>
            <a:ext cx="2060575" cy="585787"/>
          </a:xfrm>
          <a:prstGeom prst="rect">
            <a:avLst/>
          </a:prstGeom>
          <a:solidFill>
            <a:schemeClr val="accent2">
              <a:lumMod val="20000"/>
              <a:lumOff val="80000"/>
            </a:schemeClr>
          </a:solidFill>
          <a:ln>
            <a:noFill/>
          </a:ln>
          <a:effec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defRPr/>
            </a:pPr>
            <a:r>
              <a:rPr lang="en-US" altLang="en-US" sz="1600" b="0" dirty="0" smtClean="0"/>
              <a:t>Network Security Access Points</a:t>
            </a:r>
          </a:p>
        </p:txBody>
      </p:sp>
      <p:sp>
        <p:nvSpPr>
          <p:cNvPr id="3103" name="Text Box 42"/>
          <p:cNvSpPr txBox="1">
            <a:spLocks noChangeArrowheads="1"/>
          </p:cNvSpPr>
          <p:nvPr/>
        </p:nvSpPr>
        <p:spPr bwMode="auto">
          <a:xfrm>
            <a:off x="1222375" y="4568825"/>
            <a:ext cx="2495550" cy="2762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200" dirty="0"/>
              <a:t>Air Traffic Services (ATS) Provider</a:t>
            </a:r>
          </a:p>
        </p:txBody>
      </p:sp>
      <p:sp>
        <p:nvSpPr>
          <p:cNvPr id="3104" name="Text Box 43"/>
          <p:cNvSpPr txBox="1">
            <a:spLocks noChangeArrowheads="1"/>
          </p:cNvSpPr>
          <p:nvPr/>
        </p:nvSpPr>
        <p:spPr bwMode="auto">
          <a:xfrm>
            <a:off x="5540375" y="4524375"/>
            <a:ext cx="2573338" cy="2746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200" dirty="0"/>
              <a:t>Non-Air Traffic Services Provider</a:t>
            </a:r>
          </a:p>
        </p:txBody>
      </p:sp>
      <p:sp>
        <p:nvSpPr>
          <p:cNvPr id="3105" name="Rectangle 45"/>
          <p:cNvSpPr>
            <a:spLocks noGrp="1" noChangeArrowheads="1"/>
          </p:cNvSpPr>
          <p:nvPr>
            <p:ph type="title"/>
          </p:nvPr>
        </p:nvSpPr>
        <p:spPr>
          <a:noFill/>
        </p:spPr>
        <p:txBody>
          <a:bodyPr/>
          <a:lstStyle/>
          <a:p>
            <a:pPr eaLnBrk="1" hangingPunct="1"/>
            <a:r>
              <a:rPr lang="en-US" altLang="en-US" sz="3200" dirty="0" smtClean="0"/>
              <a:t>Aircraft Systems Information </a:t>
            </a:r>
            <a:br>
              <a:rPr lang="en-US" altLang="en-US" sz="3200" dirty="0" smtClean="0"/>
            </a:br>
            <a:r>
              <a:rPr lang="en-US" altLang="en-US" sz="3200" dirty="0" smtClean="0"/>
              <a:t>Security Protection (ASISP)</a:t>
            </a:r>
          </a:p>
        </p:txBody>
      </p:sp>
      <p:sp>
        <p:nvSpPr>
          <p:cNvPr id="3106" name="Text Box 36"/>
          <p:cNvSpPr txBox="1">
            <a:spLocks noChangeArrowheads="1"/>
          </p:cNvSpPr>
          <p:nvPr/>
        </p:nvSpPr>
        <p:spPr bwMode="auto">
          <a:xfrm>
            <a:off x="7551738" y="3709988"/>
            <a:ext cx="13970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400" dirty="0"/>
              <a:t>FAA Air Traffic Services Connectivity</a:t>
            </a:r>
          </a:p>
        </p:txBody>
      </p:sp>
      <p:sp>
        <p:nvSpPr>
          <p:cNvPr id="3107" name="Text Box 36"/>
          <p:cNvSpPr txBox="1">
            <a:spLocks noChangeArrowheads="1"/>
          </p:cNvSpPr>
          <p:nvPr/>
        </p:nvSpPr>
        <p:spPr bwMode="auto">
          <a:xfrm>
            <a:off x="7586663" y="2776538"/>
            <a:ext cx="150653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400" dirty="0"/>
              <a:t>Internal Aircraft Network Security Controls</a:t>
            </a:r>
          </a:p>
        </p:txBody>
      </p:sp>
      <p:sp>
        <p:nvSpPr>
          <p:cNvPr id="3108" name="Text Box 35"/>
          <p:cNvSpPr txBox="1">
            <a:spLocks noChangeArrowheads="1"/>
          </p:cNvSpPr>
          <p:nvPr/>
        </p:nvSpPr>
        <p:spPr bwMode="auto">
          <a:xfrm>
            <a:off x="7586663" y="1676400"/>
            <a:ext cx="14319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1400" dirty="0"/>
              <a:t>E-Enabled Aircraft Connectivity including FLS </a:t>
            </a:r>
          </a:p>
        </p:txBody>
      </p:sp>
      <p:sp>
        <p:nvSpPr>
          <p:cNvPr id="3109" name="Rectangle 3"/>
          <p:cNvSpPr>
            <a:spLocks noChangeArrowheads="1"/>
          </p:cNvSpPr>
          <p:nvPr/>
        </p:nvSpPr>
        <p:spPr bwMode="auto">
          <a:xfrm>
            <a:off x="8805863" y="4921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44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39713" y="76200"/>
            <a:ext cx="8229600" cy="1143000"/>
          </a:xfrm>
        </p:spPr>
        <p:txBody>
          <a:bodyPr>
            <a:normAutofit fontScale="90000"/>
          </a:bodyPr>
          <a:lstStyle/>
          <a:p>
            <a:pPr eaLnBrk="1" hangingPunct="1"/>
            <a:r>
              <a:rPr lang="en-US" sz="4000" dirty="0" smtClean="0"/>
              <a:t>Capability: ASISP Safety Analysis</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1430197"/>
            <a:ext cx="6858000" cy="455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990600" y="1219200"/>
            <a:ext cx="5334000" cy="4419600"/>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p:nvPr/>
        </p:nvSpPr>
        <p:spPr>
          <a:xfrm>
            <a:off x="4800600" y="2013744"/>
            <a:ext cx="3733800" cy="2286000"/>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199" name="TextBox 2"/>
          <p:cNvSpPr txBox="1">
            <a:spLocks noChangeArrowheads="1"/>
          </p:cNvSpPr>
          <p:nvPr/>
        </p:nvSpPr>
        <p:spPr bwMode="auto">
          <a:xfrm>
            <a:off x="7565278" y="1789113"/>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dirty="0"/>
              <a:t>AVS</a:t>
            </a:r>
          </a:p>
        </p:txBody>
      </p:sp>
      <p:sp>
        <p:nvSpPr>
          <p:cNvPr id="8200" name="TextBox 4"/>
          <p:cNvSpPr txBox="1">
            <a:spLocks noChangeArrowheads="1"/>
          </p:cNvSpPr>
          <p:nvPr/>
        </p:nvSpPr>
        <p:spPr bwMode="auto">
          <a:xfrm>
            <a:off x="4692650" y="1143000"/>
            <a:ext cx="1098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dirty="0"/>
              <a:t>Technical </a:t>
            </a:r>
          </a:p>
          <a:p>
            <a:pPr algn="r" eaLnBrk="1" hangingPunct="1"/>
            <a:r>
              <a:rPr lang="en-US" dirty="0"/>
              <a:t>Center</a:t>
            </a:r>
          </a:p>
        </p:txBody>
      </p:sp>
      <p:sp>
        <p:nvSpPr>
          <p:cNvPr id="3" name="Slide Number Placeholder 2"/>
          <p:cNvSpPr>
            <a:spLocks noGrp="1"/>
          </p:cNvSpPr>
          <p:nvPr>
            <p:ph type="sldNum" sz="quarter" idx="12"/>
          </p:nvPr>
        </p:nvSpPr>
        <p:spPr/>
        <p:txBody>
          <a:bodyPr/>
          <a:lstStyle/>
          <a:p>
            <a:fld id="{638D2534-4F29-4D6A-99CA-34A9E7D541B9}" type="slidenum">
              <a:rPr lang="en-US" smtClean="0"/>
              <a:pPr/>
              <a:t>45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296"/>
            <a:ext cx="8229600" cy="1143000"/>
          </a:xfrm>
        </p:spPr>
        <p:txBody>
          <a:bodyPr rtlCol="0">
            <a:normAutofit/>
          </a:bodyPr>
          <a:lstStyle/>
          <a:p>
            <a:pPr fontAlgn="auto">
              <a:spcAft>
                <a:spcPts val="0"/>
              </a:spcAft>
              <a:defRPr/>
            </a:pPr>
            <a:r>
              <a:rPr lang="en-US" dirty="0" smtClean="0"/>
              <a:t>ASISP Safety Risk Assessment</a:t>
            </a:r>
            <a:br>
              <a:rPr lang="en-US" dirty="0" smtClean="0"/>
            </a:br>
            <a:r>
              <a:rPr lang="en-US" dirty="0" smtClean="0"/>
              <a:t> Research Framework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042" y="1185138"/>
            <a:ext cx="716280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54624" y="6125169"/>
            <a:ext cx="4572000" cy="646331"/>
          </a:xfrm>
          <a:prstGeom prst="rect">
            <a:avLst/>
          </a:prstGeom>
        </p:spPr>
        <p:txBody>
          <a:bodyPr>
            <a:spAutoFit/>
          </a:bodyPr>
          <a:lstStyle/>
          <a:p>
            <a:pPr algn="ctr"/>
            <a:r>
              <a:rPr lang="en-US" dirty="0"/>
              <a:t>The </a:t>
            </a:r>
            <a:r>
              <a:rPr lang="en-US" dirty="0" smtClean="0"/>
              <a:t>initial goal </a:t>
            </a:r>
            <a:r>
              <a:rPr lang="en-US" dirty="0"/>
              <a:t>is establish a research capability to conduct an ASISP </a:t>
            </a:r>
            <a:r>
              <a:rPr lang="en-US" dirty="0" smtClean="0"/>
              <a:t>risk assessment for AVS. </a:t>
            </a:r>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2896"/>
            <a:ext cx="8229600" cy="1143000"/>
          </a:xfrm>
        </p:spPr>
        <p:txBody>
          <a:bodyPr/>
          <a:lstStyle/>
          <a:p>
            <a:r>
              <a:rPr lang="en-US" dirty="0" smtClean="0"/>
              <a:t>System Interfaces</a:t>
            </a:r>
          </a:p>
        </p:txBody>
      </p:sp>
      <p:sp>
        <p:nvSpPr>
          <p:cNvPr id="3" name="Content Placeholder 2"/>
          <p:cNvSpPr>
            <a:spLocks noGrp="1"/>
          </p:cNvSpPr>
          <p:nvPr>
            <p:ph idx="1"/>
          </p:nvPr>
        </p:nvSpPr>
        <p:spPr>
          <a:xfrm>
            <a:off x="605027" y="881457"/>
            <a:ext cx="8229600" cy="814585"/>
          </a:xfrm>
        </p:spPr>
        <p:txBody>
          <a:bodyPr rtlCol="0">
            <a:normAutofit/>
          </a:bodyPr>
          <a:lstStyle/>
          <a:p>
            <a:pPr marL="0" indent="0" algn="ctr" fontAlgn="auto">
              <a:spcAft>
                <a:spcPts val="0"/>
              </a:spcAft>
              <a:buNone/>
              <a:defRPr/>
            </a:pPr>
            <a:r>
              <a:rPr lang="en-US" dirty="0" smtClean="0">
                <a:solidFill>
                  <a:schemeClr val="tx1"/>
                </a:solidFill>
              </a:rPr>
              <a:t>Apertures to be researched include:</a:t>
            </a:r>
          </a:p>
          <a:p>
            <a:pPr marL="344488" lvl="1" indent="0" fontAlgn="auto">
              <a:spcAft>
                <a:spcPts val="0"/>
              </a:spcAft>
              <a:buNone/>
              <a:defRPr/>
            </a:pPr>
            <a:endParaRPr lang="en-US" dirty="0" smtClean="0">
              <a:solidFill>
                <a:schemeClr val="tx1"/>
              </a:solidFill>
            </a:endParaRPr>
          </a:p>
          <a:p>
            <a:pPr fontAlgn="auto">
              <a:spcAft>
                <a:spcPts val="0"/>
              </a:spcAft>
              <a:buFont typeface="Arial" panose="020B0604020202020204" pitchFamily="34" charset="0"/>
              <a:buChar char="•"/>
              <a:defRPr/>
            </a:pPr>
            <a:endParaRPr lang="en-US" dirty="0" smtClean="0">
              <a:solidFill>
                <a:schemeClr val="tx1"/>
              </a:solidFill>
            </a:endParaRPr>
          </a:p>
        </p:txBody>
      </p:sp>
      <p:pic>
        <p:nvPicPr>
          <p:cNvPr id="716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4372" y="1540842"/>
            <a:ext cx="1681058" cy="129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http://www.mbs-electronics.com/fileadmin/user_upload/Products/AESyBus-mini-PDL-Pad-500x5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301" y="4208060"/>
            <a:ext cx="1407479" cy="169071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5271" y="2143125"/>
            <a:ext cx="3664411"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0091" y="5416501"/>
            <a:ext cx="1758375" cy="646331"/>
          </a:xfrm>
          <a:prstGeom prst="rect">
            <a:avLst/>
          </a:prstGeom>
        </p:spPr>
        <p:txBody>
          <a:bodyPr wrap="square">
            <a:spAutoFit/>
          </a:bodyPr>
          <a:lstStyle/>
          <a:p>
            <a:pPr algn="ctr"/>
            <a:r>
              <a:rPr lang="en-US" dirty="0"/>
              <a:t>Field-Loadable Software (FLS</a:t>
            </a:r>
            <a:r>
              <a:rPr lang="en-US" dirty="0" smtClean="0"/>
              <a:t>)</a:t>
            </a:r>
            <a:endParaRPr lang="en-US" dirty="0"/>
          </a:p>
        </p:txBody>
      </p:sp>
      <p:sp>
        <p:nvSpPr>
          <p:cNvPr id="4" name="Rectangle 3"/>
          <p:cNvSpPr/>
          <p:nvPr/>
        </p:nvSpPr>
        <p:spPr>
          <a:xfrm>
            <a:off x="6781800" y="2835815"/>
            <a:ext cx="1744454" cy="1200329"/>
          </a:xfrm>
          <a:prstGeom prst="rect">
            <a:avLst/>
          </a:prstGeom>
        </p:spPr>
        <p:txBody>
          <a:bodyPr wrap="square">
            <a:spAutoFit/>
          </a:bodyPr>
          <a:lstStyle/>
          <a:p>
            <a:pPr algn="ctr"/>
            <a:r>
              <a:rPr lang="en-US" dirty="0"/>
              <a:t>Portable Electronic Flight Bag (EFB) </a:t>
            </a:r>
            <a:r>
              <a:rPr lang="en-US" dirty="0" smtClean="0"/>
              <a:t>Systems</a:t>
            </a:r>
            <a:endParaRPr lang="en-US" dirty="0"/>
          </a:p>
        </p:txBody>
      </p:sp>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1379" y="5682458"/>
            <a:ext cx="1416014" cy="41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026" y="1518477"/>
            <a:ext cx="1623439" cy="137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9670" y="2812282"/>
            <a:ext cx="2397252" cy="1477328"/>
          </a:xfrm>
          <a:prstGeom prst="rect">
            <a:avLst/>
          </a:prstGeom>
        </p:spPr>
        <p:txBody>
          <a:bodyPr wrap="square">
            <a:spAutoFit/>
          </a:bodyPr>
          <a:lstStyle/>
          <a:p>
            <a:pPr algn="ctr"/>
            <a:r>
              <a:rPr lang="en-US" dirty="0"/>
              <a:t>Aircraft Communications Addressing and Reporting </a:t>
            </a:r>
            <a:r>
              <a:rPr lang="en-US" dirty="0" smtClean="0"/>
              <a:t>System </a:t>
            </a:r>
            <a:r>
              <a:rPr lang="en-US" dirty="0"/>
              <a:t>(ACARS</a:t>
            </a:r>
            <a:r>
              <a:rPr lang="en-US" dirty="0" smtClean="0"/>
              <a:t>)</a:t>
            </a:r>
            <a:endParaRPr lang="en-US" dirty="0"/>
          </a:p>
        </p:txBody>
      </p:sp>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604" y="4209021"/>
            <a:ext cx="1748268" cy="122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97611" y="4466112"/>
            <a:ext cx="3810000" cy="646331"/>
          </a:xfrm>
          <a:prstGeom prst="rect">
            <a:avLst/>
          </a:prstGeom>
        </p:spPr>
        <p:txBody>
          <a:bodyPr wrap="square">
            <a:spAutoFit/>
          </a:bodyPr>
          <a:lstStyle/>
          <a:p>
            <a:pPr algn="ctr"/>
            <a:r>
              <a:rPr lang="en-US" dirty="0" smtClean="0"/>
              <a:t>Wired </a:t>
            </a:r>
            <a:r>
              <a:rPr lang="en-US" dirty="0"/>
              <a:t>or </a:t>
            </a:r>
            <a:r>
              <a:rPr lang="en-US" dirty="0" smtClean="0"/>
              <a:t>Wireless Installed </a:t>
            </a:r>
            <a:r>
              <a:rPr lang="en-US" dirty="0"/>
              <a:t>A</a:t>
            </a:r>
            <a:r>
              <a:rPr lang="en-US" dirty="0" smtClean="0"/>
              <a:t>ircraft Network Access Points</a:t>
            </a:r>
            <a:endParaRPr lang="en-US" dirty="0"/>
          </a:p>
        </p:txBody>
      </p:sp>
      <p:sp>
        <p:nvSpPr>
          <p:cNvPr id="8" name="Rectangle 7"/>
          <p:cNvSpPr/>
          <p:nvPr/>
        </p:nvSpPr>
        <p:spPr>
          <a:xfrm>
            <a:off x="6642036" y="5428005"/>
            <a:ext cx="2264338" cy="369332"/>
          </a:xfrm>
          <a:prstGeom prst="rect">
            <a:avLst/>
          </a:prstGeom>
        </p:spPr>
        <p:txBody>
          <a:bodyPr wrap="none">
            <a:spAutoFit/>
          </a:bodyPr>
          <a:lstStyle/>
          <a:p>
            <a:r>
              <a:rPr lang="en-US" dirty="0" smtClean="0"/>
              <a:t>Maintenance Laptops</a:t>
            </a:r>
            <a:endParaRPr lang="en-US" dirty="0"/>
          </a:p>
        </p:txBody>
      </p:sp>
      <p:sp>
        <p:nvSpPr>
          <p:cNvPr id="9" name="TextBox 8"/>
          <p:cNvSpPr txBox="1"/>
          <p:nvPr/>
        </p:nvSpPr>
        <p:spPr>
          <a:xfrm>
            <a:off x="2286808" y="6345223"/>
            <a:ext cx="4586768" cy="369332"/>
          </a:xfrm>
          <a:prstGeom prst="rect">
            <a:avLst/>
          </a:prstGeom>
          <a:noFill/>
        </p:spPr>
        <p:txBody>
          <a:bodyPr wrap="none" rtlCol="0">
            <a:spAutoFit/>
          </a:bodyPr>
          <a:lstStyle/>
          <a:p>
            <a:r>
              <a:rPr lang="en-US" dirty="0" smtClean="0"/>
              <a:t>Focus: Non-Government Controlled Interfaces</a:t>
            </a:r>
            <a:endParaRPr lang="en-US" dirty="0"/>
          </a:p>
        </p:txBody>
      </p:sp>
      <p:sp>
        <p:nvSpPr>
          <p:cNvPr id="5" name="Slide Number Placeholder 4"/>
          <p:cNvSpPr>
            <a:spLocks noGrp="1"/>
          </p:cNvSpPr>
          <p:nvPr>
            <p:ph type="sldNum" sz="quarter" idx="12"/>
          </p:nvPr>
        </p:nvSpPr>
        <p:spPr/>
        <p:txBody>
          <a:bodyPr/>
          <a:lstStyle/>
          <a:p>
            <a:fld id="{638D2534-4F29-4D6A-99CA-34A9E7D541B9}" type="slidenum">
              <a:rPr lang="en-US" smtClean="0"/>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9" y="2590800"/>
            <a:ext cx="1755631" cy="152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title"/>
          </p:nvPr>
        </p:nvSpPr>
        <p:spPr>
          <a:xfrm>
            <a:off x="337629" y="225086"/>
            <a:ext cx="8472488" cy="609600"/>
          </a:xfrm>
        </p:spPr>
        <p:txBody>
          <a:bodyPr/>
          <a:lstStyle/>
          <a:p>
            <a:pPr eaLnBrk="1" hangingPunct="1"/>
            <a:r>
              <a:rPr lang="en-US" altLang="en-US" sz="3200" dirty="0" smtClean="0"/>
              <a:t>Aircraft Rules, Processes and Standards</a:t>
            </a:r>
          </a:p>
        </p:txBody>
      </p:sp>
      <p:sp>
        <p:nvSpPr>
          <p:cNvPr id="7171" name="Rectangle 3"/>
          <p:cNvSpPr>
            <a:spLocks noGrp="1" noChangeArrowheads="1"/>
          </p:cNvSpPr>
          <p:nvPr>
            <p:ph type="body" idx="1"/>
          </p:nvPr>
        </p:nvSpPr>
        <p:spPr>
          <a:xfrm>
            <a:off x="466725" y="920750"/>
            <a:ext cx="8148638" cy="5072063"/>
          </a:xfrm>
        </p:spPr>
        <p:txBody>
          <a:bodyPr>
            <a:noAutofit/>
          </a:bodyPr>
          <a:lstStyle/>
          <a:p>
            <a:pPr eaLnBrk="1" hangingPunct="1">
              <a:spcBef>
                <a:spcPts val="0"/>
              </a:spcBef>
              <a:buFontTx/>
              <a:buNone/>
              <a:defRPr/>
            </a:pPr>
            <a:r>
              <a:rPr lang="en-US" altLang="en-US" sz="1600" dirty="0" smtClean="0">
                <a:solidFill>
                  <a:schemeClr val="tx1"/>
                </a:solidFill>
              </a:rPr>
              <a:t>Federal Aviation Regulation's (FARs)</a:t>
            </a:r>
          </a:p>
          <a:p>
            <a:pPr eaLnBrk="1" hangingPunct="1">
              <a:spcBef>
                <a:spcPts val="0"/>
              </a:spcBef>
              <a:buFontTx/>
              <a:buNone/>
              <a:defRPr/>
            </a:pPr>
            <a:endParaRPr lang="en-US" altLang="en-US" sz="400" dirty="0" smtClean="0">
              <a:solidFill>
                <a:schemeClr val="tx1"/>
              </a:solidFill>
            </a:endParaRPr>
          </a:p>
          <a:p>
            <a:pPr eaLnBrk="1" hangingPunct="1">
              <a:spcBef>
                <a:spcPts val="0"/>
              </a:spcBef>
              <a:buFontTx/>
              <a:buNone/>
              <a:defRPr/>
            </a:pPr>
            <a:endParaRPr lang="en-US" altLang="en-US" sz="400" dirty="0" smtClean="0">
              <a:solidFill>
                <a:schemeClr val="tx1"/>
              </a:solidFill>
            </a:endParaRPr>
          </a:p>
          <a:p>
            <a:pPr eaLnBrk="1" hangingPunct="1">
              <a:spcBef>
                <a:spcPts val="0"/>
              </a:spcBef>
              <a:buFont typeface="Wingdings" panose="05000000000000000000" pitchFamily="2" charset="2"/>
              <a:buChar char="ü"/>
              <a:defRPr/>
            </a:pPr>
            <a:r>
              <a:rPr lang="en-US" altLang="en-US" sz="1400" b="0" dirty="0" smtClean="0">
                <a:solidFill>
                  <a:schemeClr val="tx1"/>
                </a:solidFill>
              </a:rPr>
              <a:t>FAR 25.1301 	“General Requirements for Intended Function”</a:t>
            </a:r>
          </a:p>
          <a:p>
            <a:pPr eaLnBrk="1" hangingPunct="1">
              <a:spcBef>
                <a:spcPts val="0"/>
              </a:spcBef>
              <a:buFont typeface="Wingdings" panose="05000000000000000000" pitchFamily="2" charset="2"/>
              <a:buChar char="ü"/>
              <a:defRPr/>
            </a:pPr>
            <a:r>
              <a:rPr lang="en-US" altLang="en-US" sz="1400" b="0" dirty="0" smtClean="0">
                <a:solidFill>
                  <a:schemeClr val="tx1"/>
                </a:solidFill>
              </a:rPr>
              <a:t>FAR 25.1309 	“Equipment Systems and Installation”</a:t>
            </a:r>
          </a:p>
          <a:p>
            <a:pPr eaLnBrk="1" hangingPunct="1">
              <a:spcBef>
                <a:spcPts val="0"/>
              </a:spcBef>
              <a:buFont typeface="Wingdings" panose="05000000000000000000" pitchFamily="2" charset="2"/>
              <a:buChar char="ü"/>
              <a:defRPr/>
            </a:pPr>
            <a:r>
              <a:rPr lang="en-US" altLang="en-US" sz="1400" b="0" dirty="0" smtClean="0">
                <a:solidFill>
                  <a:schemeClr val="tx1"/>
                </a:solidFill>
              </a:rPr>
              <a:t>Special Conditions establish the rule basis for Aircraft Systems Information Security Protection (ASISP) for certain make and model aircraft with new and novel architectures </a:t>
            </a:r>
            <a:endParaRPr lang="en-US" altLang="en-US" sz="1400" b="0" dirty="0">
              <a:solidFill>
                <a:schemeClr val="tx1"/>
              </a:solidFill>
            </a:endParaRPr>
          </a:p>
          <a:p>
            <a:pPr lvl="1" eaLnBrk="1" hangingPunct="1">
              <a:spcBef>
                <a:spcPts val="0"/>
              </a:spcBef>
              <a:spcAft>
                <a:spcPts val="0"/>
              </a:spcAft>
              <a:buFont typeface="Wingdings" panose="05000000000000000000" pitchFamily="2" charset="2"/>
              <a:buChar char="§"/>
              <a:defRPr/>
            </a:pPr>
            <a:r>
              <a:rPr lang="en-US" altLang="en-US" sz="1400" dirty="0">
                <a:solidFill>
                  <a:schemeClr val="tx1"/>
                </a:solidFill>
              </a:rPr>
              <a:t>C</a:t>
            </a:r>
            <a:r>
              <a:rPr lang="en-US" altLang="en-US" sz="1400" dirty="0" smtClean="0">
                <a:solidFill>
                  <a:schemeClr val="tx1"/>
                </a:solidFill>
              </a:rPr>
              <a:t>ompanion Issue Papers to Special Conditions provide a means of compliance</a:t>
            </a:r>
          </a:p>
          <a:p>
            <a:pPr lvl="1" eaLnBrk="1" hangingPunct="1">
              <a:spcBef>
                <a:spcPts val="0"/>
              </a:spcBef>
              <a:spcAft>
                <a:spcPts val="0"/>
              </a:spcAft>
              <a:buFont typeface="Wingdings" panose="05000000000000000000" pitchFamily="2" charset="2"/>
              <a:buChar char="§"/>
              <a:defRPr/>
            </a:pPr>
            <a:endParaRPr lang="en-US" altLang="en-US" sz="1400" dirty="0" smtClean="0">
              <a:solidFill>
                <a:schemeClr val="tx1"/>
              </a:solidFill>
            </a:endParaRPr>
          </a:p>
          <a:p>
            <a:pPr marL="0" indent="0" eaLnBrk="1" hangingPunct="1">
              <a:spcBef>
                <a:spcPts val="0"/>
              </a:spcBef>
              <a:buFontTx/>
              <a:buNone/>
              <a:defRPr/>
            </a:pPr>
            <a:r>
              <a:rPr lang="en-US" altLang="en-US" sz="1600" dirty="0" smtClean="0">
                <a:solidFill>
                  <a:schemeClr val="tx1"/>
                </a:solidFill>
              </a:rPr>
              <a:t>Development Assurance Industry Process Standards</a:t>
            </a:r>
          </a:p>
          <a:p>
            <a:pPr marL="0" indent="0" eaLnBrk="1" hangingPunct="1">
              <a:spcBef>
                <a:spcPts val="0"/>
              </a:spcBef>
              <a:buFontTx/>
              <a:buNone/>
              <a:defRPr/>
            </a:pPr>
            <a:endParaRPr lang="en-US" altLang="en-US" sz="400" dirty="0" smtClean="0">
              <a:solidFill>
                <a:schemeClr val="tx1"/>
              </a:solidFill>
            </a:endParaRPr>
          </a:p>
          <a:p>
            <a:pPr eaLnBrk="1" hangingPunct="1">
              <a:spcBef>
                <a:spcPts val="0"/>
              </a:spcBef>
              <a:buFont typeface="Wingdings" panose="05000000000000000000" pitchFamily="2" charset="2"/>
              <a:buChar char="ü"/>
              <a:defRPr/>
            </a:pPr>
            <a:r>
              <a:rPr lang="en-US" altLang="en-US" sz="1400" b="0" dirty="0" smtClean="0">
                <a:solidFill>
                  <a:schemeClr val="tx1"/>
                </a:solidFill>
              </a:rPr>
              <a:t>RTCA DO-178C 	“Software Development Guidance”</a:t>
            </a:r>
          </a:p>
          <a:p>
            <a:pPr eaLnBrk="1" hangingPunct="1">
              <a:spcBef>
                <a:spcPts val="0"/>
              </a:spcBef>
              <a:buFont typeface="Wingdings" panose="05000000000000000000" pitchFamily="2" charset="2"/>
              <a:buChar char="ü"/>
              <a:defRPr/>
            </a:pPr>
            <a:r>
              <a:rPr lang="en-US" altLang="en-US" sz="1400" b="0" dirty="0" smtClean="0">
                <a:solidFill>
                  <a:schemeClr val="tx1"/>
                </a:solidFill>
              </a:rPr>
              <a:t>RTCA DO-254 </a:t>
            </a:r>
            <a:r>
              <a:rPr lang="en-US" altLang="en-US" sz="1400" b="0" dirty="0">
                <a:solidFill>
                  <a:schemeClr val="tx1"/>
                </a:solidFill>
              </a:rPr>
              <a:t> </a:t>
            </a:r>
            <a:r>
              <a:rPr lang="en-US" altLang="en-US" sz="1400" b="0" dirty="0" smtClean="0">
                <a:solidFill>
                  <a:schemeClr val="tx1"/>
                </a:solidFill>
              </a:rPr>
              <a:t> 	“Airborne Electronic Hardware Development Guidance”</a:t>
            </a:r>
          </a:p>
          <a:p>
            <a:pPr eaLnBrk="1" hangingPunct="1">
              <a:spcBef>
                <a:spcPts val="0"/>
              </a:spcBef>
              <a:buFont typeface="Wingdings" panose="05000000000000000000" pitchFamily="2" charset="2"/>
              <a:buChar char="ü"/>
              <a:defRPr/>
            </a:pPr>
            <a:r>
              <a:rPr lang="en-US" altLang="en-US" sz="1400" b="0" dirty="0" smtClean="0">
                <a:solidFill>
                  <a:schemeClr val="tx1"/>
                </a:solidFill>
              </a:rPr>
              <a:t>ARP 4754a         	“Guidelines for Development of Civil Aircraft and Systems”</a:t>
            </a:r>
          </a:p>
          <a:p>
            <a:pPr eaLnBrk="1" hangingPunct="1">
              <a:spcBef>
                <a:spcPts val="0"/>
              </a:spcBef>
              <a:buFont typeface="Wingdings" panose="05000000000000000000" pitchFamily="2" charset="2"/>
              <a:buChar char="ü"/>
              <a:defRPr/>
            </a:pPr>
            <a:r>
              <a:rPr lang="en-US" altLang="en-US" sz="1400" b="0" dirty="0" smtClean="0">
                <a:solidFill>
                  <a:schemeClr val="tx1"/>
                </a:solidFill>
              </a:rPr>
              <a:t>ARP 4761          	“Guidelines and Methods for Conducting the Safety and </a:t>
            </a:r>
          </a:p>
          <a:p>
            <a:pPr marL="0" indent="0" eaLnBrk="1" hangingPunct="1">
              <a:spcBef>
                <a:spcPts val="0"/>
              </a:spcBef>
              <a:buNone/>
              <a:defRPr/>
            </a:pPr>
            <a:r>
              <a:rPr lang="en-US" altLang="en-US" sz="1400" b="0" dirty="0" smtClean="0">
                <a:solidFill>
                  <a:schemeClr val="tx1"/>
                </a:solidFill>
              </a:rPr>
              <a:t>                                      Assessment Process on Civil Airborne Systems”</a:t>
            </a:r>
          </a:p>
          <a:p>
            <a:pPr eaLnBrk="1" hangingPunct="1">
              <a:spcBef>
                <a:spcPts val="0"/>
              </a:spcBef>
              <a:buFont typeface="Wingdings" panose="05000000000000000000" pitchFamily="2" charset="2"/>
              <a:buChar char="ü"/>
              <a:defRPr/>
            </a:pPr>
            <a:endParaRPr lang="en-US" altLang="en-US" sz="800" b="0" dirty="0" smtClean="0">
              <a:solidFill>
                <a:schemeClr val="tx1"/>
              </a:solidFill>
            </a:endParaRPr>
          </a:p>
          <a:p>
            <a:pPr marL="0" indent="0" eaLnBrk="1" hangingPunct="1">
              <a:spcBef>
                <a:spcPts val="0"/>
              </a:spcBef>
              <a:buFontTx/>
              <a:buNone/>
              <a:defRPr/>
            </a:pPr>
            <a:r>
              <a:rPr lang="en-US" altLang="en-US" sz="1600" dirty="0" smtClean="0">
                <a:solidFill>
                  <a:schemeClr val="tx1"/>
                </a:solidFill>
              </a:rPr>
              <a:t>ASISP Industry Standards for Transport Category Airplanes</a:t>
            </a:r>
          </a:p>
          <a:p>
            <a:pPr marL="0" indent="0" eaLnBrk="1" hangingPunct="1">
              <a:spcBef>
                <a:spcPts val="0"/>
              </a:spcBef>
              <a:buFontTx/>
              <a:buNone/>
              <a:defRPr/>
            </a:pPr>
            <a:endParaRPr lang="en-US" altLang="en-US" sz="400" dirty="0" smtClean="0">
              <a:solidFill>
                <a:schemeClr val="tx1"/>
              </a:solidFill>
            </a:endParaRPr>
          </a:p>
          <a:p>
            <a:pPr eaLnBrk="1" hangingPunct="1">
              <a:spcBef>
                <a:spcPts val="0"/>
              </a:spcBef>
              <a:buFont typeface="Wingdings" panose="05000000000000000000" pitchFamily="2" charset="2"/>
              <a:buChar char="ü"/>
              <a:defRPr/>
            </a:pPr>
            <a:r>
              <a:rPr lang="en-US" altLang="en-US" sz="1400" b="0" dirty="0" smtClean="0">
                <a:solidFill>
                  <a:schemeClr val="tx1"/>
                </a:solidFill>
              </a:rPr>
              <a:t>RTCA, DO-326a, DO-355, DO-356  “Industry standards for ASISP include initial certification and continued airworthiness to address the ever-evolving security threat environment</a:t>
            </a:r>
            <a:r>
              <a:rPr lang="en-US" altLang="en-US" sz="1600" b="0" dirty="0" smtClean="0">
                <a:solidFill>
                  <a:schemeClr val="tx1"/>
                </a:solidFill>
              </a:rPr>
              <a:t>”</a:t>
            </a:r>
          </a:p>
          <a:p>
            <a:pPr marL="0" indent="0" eaLnBrk="1" hangingPunct="1">
              <a:spcBef>
                <a:spcPts val="0"/>
              </a:spcBef>
              <a:buFontTx/>
              <a:buNone/>
              <a:defRPr/>
            </a:pPr>
            <a:endParaRPr lang="en-US" altLang="en-US" sz="800" dirty="0">
              <a:solidFill>
                <a:schemeClr val="tx1"/>
              </a:solidFill>
            </a:endParaRPr>
          </a:p>
          <a:p>
            <a:pPr marL="0" indent="0" eaLnBrk="1" hangingPunct="1">
              <a:spcBef>
                <a:spcPts val="0"/>
              </a:spcBef>
              <a:buFontTx/>
              <a:buNone/>
              <a:defRPr/>
            </a:pPr>
            <a:r>
              <a:rPr lang="en-US" altLang="en-US" sz="1600" dirty="0" smtClean="0">
                <a:solidFill>
                  <a:schemeClr val="tx1"/>
                </a:solidFill>
              </a:rPr>
              <a:t>Technical Standard Orders (TSO) for External Aircraft Connectivity</a:t>
            </a:r>
          </a:p>
          <a:p>
            <a:pPr eaLnBrk="1" hangingPunct="1">
              <a:spcBef>
                <a:spcPts val="0"/>
              </a:spcBef>
              <a:buFont typeface="Wingdings" panose="05000000000000000000" pitchFamily="2" charset="2"/>
              <a:buChar char="ü"/>
              <a:defRPr/>
            </a:pPr>
            <a:r>
              <a:rPr lang="en-US" altLang="en-US" sz="1400" b="0" dirty="0" smtClean="0">
                <a:solidFill>
                  <a:schemeClr val="tx1"/>
                </a:solidFill>
              </a:rPr>
              <a:t>FAA TSO’s invoke certain industry standards for aircraft safety, performance and interoperability connectivity requirements to United States Air Traffic Service Providers (ATS) </a:t>
            </a:r>
          </a:p>
          <a:p>
            <a:pPr eaLnBrk="1" hangingPunct="1">
              <a:spcBef>
                <a:spcPts val="0"/>
              </a:spcBef>
              <a:buFont typeface="Wingdings" panose="05000000000000000000" pitchFamily="2" charset="2"/>
              <a:buChar char="ü"/>
              <a:defRPr/>
            </a:pPr>
            <a:r>
              <a:rPr lang="en-US" altLang="en-US" sz="1400" b="0" dirty="0" smtClean="0">
                <a:solidFill>
                  <a:schemeClr val="tx1"/>
                </a:solidFill>
              </a:rPr>
              <a:t>TSO’s include aircraft standards for connectivity to Air Traffic Management (ATM), NextGen Communication, Navigation, and Surveillance (CNS) services and public networks</a:t>
            </a:r>
          </a:p>
          <a:p>
            <a:pPr lvl="1" eaLnBrk="1" hangingPunct="1">
              <a:spcBef>
                <a:spcPts val="0"/>
              </a:spcBef>
              <a:spcAft>
                <a:spcPts val="0"/>
              </a:spcAft>
              <a:buFontTx/>
              <a:buNone/>
              <a:defRPr/>
            </a:pPr>
            <a:endParaRPr lang="en-US" altLang="en-US" sz="1200" dirty="0" smtClean="0">
              <a:solidFill>
                <a:schemeClr val="tx1"/>
              </a:solidFill>
            </a:endParaRPr>
          </a:p>
        </p:txBody>
      </p:sp>
      <p:sp>
        <p:nvSpPr>
          <p:cNvPr id="3" name="Slide Number Placeholder 2"/>
          <p:cNvSpPr>
            <a:spLocks noGrp="1"/>
          </p:cNvSpPr>
          <p:nvPr>
            <p:ph type="sldNum" sz="quarter" idx="12"/>
          </p:nvPr>
        </p:nvSpPr>
        <p:spPr/>
        <p:txBody>
          <a:bodyPr/>
          <a:lstStyle/>
          <a:p>
            <a:fld id="{638D2534-4F29-4D6A-99CA-34A9E7D541B9}" type="slidenum">
              <a:rPr lang="en-US" smtClean="0"/>
              <a:pPr/>
              <a:t>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538"/>
            <a:ext cx="8229600" cy="1143000"/>
          </a:xfrm>
        </p:spPr>
        <p:txBody>
          <a:bodyPr/>
          <a:lstStyle/>
          <a:p>
            <a:r>
              <a:rPr lang="en-US" dirty="0" smtClean="0"/>
              <a:t>Three Phase Approach</a:t>
            </a:r>
            <a:br>
              <a:rPr lang="en-US" dirty="0" smtClean="0"/>
            </a:br>
            <a:r>
              <a:rPr lang="en-US" dirty="0" smtClean="0"/>
              <a:t>2016-2020</a:t>
            </a:r>
            <a:endParaRPr lang="en-US" dirty="0"/>
          </a:p>
        </p:txBody>
      </p:sp>
      <p:sp>
        <p:nvSpPr>
          <p:cNvPr id="3" name="Content Placeholder 2"/>
          <p:cNvSpPr>
            <a:spLocks noGrp="1"/>
          </p:cNvSpPr>
          <p:nvPr>
            <p:ph idx="1"/>
          </p:nvPr>
        </p:nvSpPr>
        <p:spPr>
          <a:xfrm>
            <a:off x="403410" y="1395799"/>
            <a:ext cx="8458200" cy="2971800"/>
          </a:xfrm>
        </p:spPr>
        <p:txBody>
          <a:bodyPr>
            <a:normAutofit lnSpcReduction="10000"/>
          </a:bodyPr>
          <a:lstStyle/>
          <a:p>
            <a:r>
              <a:rPr lang="en-US" sz="2400" dirty="0">
                <a:solidFill>
                  <a:schemeClr val="tx1"/>
                </a:solidFill>
              </a:rPr>
              <a:t>PHASE </a:t>
            </a:r>
            <a:r>
              <a:rPr lang="en-US" sz="2400" dirty="0" smtClean="0">
                <a:solidFill>
                  <a:schemeClr val="tx1"/>
                </a:solidFill>
              </a:rPr>
              <a:t>I:  Identify </a:t>
            </a:r>
            <a:r>
              <a:rPr lang="en-US" sz="2400" dirty="0">
                <a:solidFill>
                  <a:schemeClr val="tx1"/>
                </a:solidFill>
              </a:rPr>
              <a:t>ASISP </a:t>
            </a:r>
            <a:r>
              <a:rPr lang="en-US" sz="2400" dirty="0" smtClean="0">
                <a:solidFill>
                  <a:schemeClr val="tx1"/>
                </a:solidFill>
              </a:rPr>
              <a:t>interfaces and conduct risk assessments FY16-FY17</a:t>
            </a:r>
          </a:p>
          <a:p>
            <a:endParaRPr lang="en-US" sz="800" dirty="0" smtClean="0">
              <a:solidFill>
                <a:schemeClr val="tx1"/>
              </a:solidFill>
            </a:endParaRPr>
          </a:p>
          <a:p>
            <a:r>
              <a:rPr lang="en-US" sz="2400" dirty="0" smtClean="0">
                <a:solidFill>
                  <a:schemeClr val="tx1"/>
                </a:solidFill>
              </a:rPr>
              <a:t>PHASE II:  Extend the risk assessments to the development of mitigation techniques FY18-FY20</a:t>
            </a:r>
          </a:p>
          <a:p>
            <a:endParaRPr lang="en-US" sz="900" dirty="0" smtClean="0">
              <a:solidFill>
                <a:schemeClr val="tx1"/>
              </a:solidFill>
            </a:endParaRPr>
          </a:p>
          <a:p>
            <a:r>
              <a:rPr lang="en-US" sz="2400" dirty="0">
                <a:solidFill>
                  <a:schemeClr val="tx1"/>
                </a:solidFill>
              </a:rPr>
              <a:t>PHASE III : Identify </a:t>
            </a:r>
            <a:r>
              <a:rPr lang="en-US" sz="2400" dirty="0" smtClean="0">
                <a:solidFill>
                  <a:schemeClr val="tx1"/>
                </a:solidFill>
              </a:rPr>
              <a:t>recommended </a:t>
            </a:r>
            <a:r>
              <a:rPr lang="en-US" sz="2400" dirty="0">
                <a:solidFill>
                  <a:schemeClr val="tx1"/>
                </a:solidFill>
              </a:rPr>
              <a:t>ASISP </a:t>
            </a:r>
            <a:r>
              <a:rPr lang="en-US" sz="2400" dirty="0" smtClean="0">
                <a:solidFill>
                  <a:schemeClr val="tx1"/>
                </a:solidFill>
              </a:rPr>
              <a:t>strategies </a:t>
            </a:r>
            <a:r>
              <a:rPr lang="en-US" sz="2400" dirty="0">
                <a:solidFill>
                  <a:schemeClr val="tx1"/>
                </a:solidFill>
              </a:rPr>
              <a:t>for aircraft certification, maintenance and continued operational safety </a:t>
            </a:r>
            <a:r>
              <a:rPr lang="en-US" sz="2400" dirty="0" smtClean="0">
                <a:solidFill>
                  <a:schemeClr val="tx1"/>
                </a:solidFill>
              </a:rPr>
              <a:t>FY19-FY20</a:t>
            </a:r>
          </a:p>
          <a:p>
            <a:endParaRPr lang="en-US" sz="24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556" y="4570727"/>
            <a:ext cx="1692194" cy="127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2456" y="4614907"/>
            <a:ext cx="1771650" cy="119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2259106" y="4905419"/>
            <a:ext cx="152400" cy="609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4208930" y="4905419"/>
            <a:ext cx="152400" cy="609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553039"/>
            <a:ext cx="1890712" cy="131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3398" y="5708247"/>
            <a:ext cx="1229766" cy="692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4391334"/>
            <a:ext cx="2122194"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638D2534-4F29-4D6A-99CA-34A9E7D541B9}" type="slidenum">
              <a:rPr lang="en-US" smtClean="0"/>
              <a:pPr/>
              <a:t>8</a:t>
            </a:fld>
            <a:endParaRPr lang="en-US" dirty="0"/>
          </a:p>
        </p:txBody>
      </p:sp>
    </p:spTree>
    <p:extLst>
      <p:ext uri="{BB962C8B-B14F-4D97-AF65-F5344CB8AC3E}">
        <p14:creationId xmlns:p14="http://schemas.microsoft.com/office/powerpoint/2010/main" val="23796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46442" y="336662"/>
            <a:ext cx="8229600" cy="858753"/>
          </a:xfrm>
        </p:spPr>
        <p:txBody>
          <a:bodyPr>
            <a:noAutofit/>
          </a:bodyPr>
          <a:lstStyle/>
          <a:p>
            <a:r>
              <a:rPr lang="en-US" dirty="0" smtClean="0"/>
              <a:t>Research: Phase I </a:t>
            </a:r>
            <a:br>
              <a:rPr lang="en-US" dirty="0" smtClean="0"/>
            </a:br>
            <a:r>
              <a:rPr lang="en-US" sz="800" dirty="0"/>
              <a:t/>
            </a:r>
            <a:br>
              <a:rPr lang="en-US" sz="800" dirty="0"/>
            </a:br>
            <a:r>
              <a:rPr lang="en-US" sz="2400" dirty="0" smtClean="0"/>
              <a:t>Identify Interfaces and Vulnerability/Risk Assessment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272" y="4624071"/>
            <a:ext cx="2311995" cy="218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08782" y="1518492"/>
            <a:ext cx="8458200" cy="3595878"/>
          </a:xfrm>
          <a:prstGeom prst="rect">
            <a:avLst/>
          </a:prstGeom>
        </p:spPr>
        <p:txBody>
          <a:bodyPr vert="horz" lIns="91440" tIns="45720" rIns="91440" bIns="45720" rtlCol="0">
            <a:normAutofit fontScale="92500" lnSpcReduction="20000"/>
          </a:bodyPr>
          <a:lstStyle>
            <a:lvl1pPr marL="401638" indent="-401638" algn="l" defTabSz="914400" rtl="0" eaLnBrk="1" latinLnBrk="0" hangingPunct="1">
              <a:spcBef>
                <a:spcPts val="600"/>
              </a:spcBef>
              <a:spcAft>
                <a:spcPts val="0"/>
              </a:spcAft>
              <a:buClr>
                <a:srgbClr val="9BBB59"/>
              </a:buClr>
              <a:buSzPct val="90000"/>
              <a:buFont typeface="Wingdings" pitchFamily="2" charset="2"/>
              <a:buChar char=""/>
              <a:defRPr sz="2800" b="0" kern="1200">
                <a:solidFill>
                  <a:schemeClr val="tx1">
                    <a:lumMod val="50000"/>
                    <a:lumOff val="50000"/>
                  </a:schemeClr>
                </a:solidFill>
                <a:latin typeface="Arial" pitchFamily="34" charset="0"/>
                <a:ea typeface="+mn-ea"/>
                <a:cs typeface="Arial" pitchFamily="34" charset="0"/>
              </a:defRPr>
            </a:lvl1pPr>
            <a:lvl2pPr marL="801688" indent="-457200" algn="l" defTabSz="914400" rtl="0" eaLnBrk="1" latinLnBrk="0" hangingPunct="1">
              <a:spcBef>
                <a:spcPts val="600"/>
              </a:spcBef>
              <a:spcAft>
                <a:spcPts val="1200"/>
              </a:spcAft>
              <a:buClr>
                <a:srgbClr val="C0D597"/>
              </a:buClr>
              <a:buSzPct val="80000"/>
              <a:buFont typeface="Webdings" pitchFamily="18" charset="2"/>
              <a:buChar char=""/>
              <a:defRPr sz="2400" kern="1200">
                <a:solidFill>
                  <a:schemeClr val="tx1">
                    <a:lumMod val="50000"/>
                    <a:lumOff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1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tx1"/>
                </a:solidFill>
              </a:rPr>
              <a:t>Identify </a:t>
            </a:r>
            <a:r>
              <a:rPr lang="en-US" sz="2400" dirty="0">
                <a:solidFill>
                  <a:schemeClr val="tx1"/>
                </a:solidFill>
              </a:rPr>
              <a:t>the internal/external wired and wireless interfaces that could affect aircraft safety and </a:t>
            </a:r>
            <a:endParaRPr lang="en-US" sz="2400" dirty="0" smtClean="0">
              <a:solidFill>
                <a:schemeClr val="tx1"/>
              </a:solidFill>
            </a:endParaRPr>
          </a:p>
          <a:p>
            <a:endParaRPr lang="en-US" sz="900" dirty="0">
              <a:solidFill>
                <a:schemeClr val="tx1"/>
              </a:solidFill>
            </a:endParaRPr>
          </a:p>
          <a:p>
            <a:r>
              <a:rPr lang="en-US" sz="2400" dirty="0">
                <a:solidFill>
                  <a:schemeClr val="tx1"/>
                </a:solidFill>
              </a:rPr>
              <a:t>Develop a methodology to carry out an avionics vulnerability &amp; risk </a:t>
            </a:r>
            <a:r>
              <a:rPr lang="en-US" sz="2400" dirty="0" smtClean="0">
                <a:solidFill>
                  <a:schemeClr val="tx1"/>
                </a:solidFill>
              </a:rPr>
              <a:t>assessment.</a:t>
            </a:r>
          </a:p>
          <a:p>
            <a:endParaRPr lang="en-US" sz="900" dirty="0">
              <a:solidFill>
                <a:schemeClr val="tx1"/>
              </a:solidFill>
            </a:endParaRPr>
          </a:p>
          <a:p>
            <a:r>
              <a:rPr lang="en-US" sz="2400" dirty="0">
                <a:solidFill>
                  <a:schemeClr val="tx1"/>
                </a:solidFill>
              </a:rPr>
              <a:t>The diversity of avionic suites makes a vulnerability assessment a difficult problem set since the FAA does not manage or control the configurations of these suites</a:t>
            </a:r>
            <a:r>
              <a:rPr lang="en-US" sz="2400" dirty="0" smtClean="0">
                <a:solidFill>
                  <a:schemeClr val="tx1"/>
                </a:solidFill>
              </a:rPr>
              <a:t>.</a:t>
            </a:r>
          </a:p>
          <a:p>
            <a:endParaRPr lang="en-US" sz="400" dirty="0">
              <a:solidFill>
                <a:schemeClr val="tx1"/>
              </a:solidFill>
            </a:endParaRPr>
          </a:p>
          <a:p>
            <a:pPr lvl="1"/>
            <a:r>
              <a:rPr lang="en-US" sz="2000" dirty="0">
                <a:solidFill>
                  <a:schemeClr val="tx1"/>
                </a:solidFill>
              </a:rPr>
              <a:t>Cannot acquire all the various systems given the diversity of avionic </a:t>
            </a:r>
            <a:r>
              <a:rPr lang="en-US" sz="2000" dirty="0" smtClean="0">
                <a:solidFill>
                  <a:schemeClr val="tx1"/>
                </a:solidFill>
              </a:rPr>
              <a:t>suites that </a:t>
            </a:r>
            <a:r>
              <a:rPr lang="en-US" sz="2000" dirty="0">
                <a:solidFill>
                  <a:schemeClr val="tx1"/>
                </a:solidFill>
              </a:rPr>
              <a:t>exists </a:t>
            </a:r>
            <a:r>
              <a:rPr lang="en-US" sz="2000" dirty="0" smtClean="0">
                <a:solidFill>
                  <a:schemeClr val="tx1"/>
                </a:solidFill>
              </a:rPr>
              <a:t>and </a:t>
            </a:r>
            <a:r>
              <a:rPr lang="en-US" sz="2000" dirty="0">
                <a:solidFill>
                  <a:schemeClr val="tx1"/>
                </a:solidFill>
              </a:rPr>
              <a:t>the associated cost to acquire these </a:t>
            </a:r>
            <a:r>
              <a:rPr lang="en-US" sz="2000" dirty="0" smtClean="0">
                <a:solidFill>
                  <a:schemeClr val="tx1"/>
                </a:solidFill>
              </a:rPr>
              <a:t>systems.</a:t>
            </a:r>
            <a:endParaRPr lang="en-US" sz="2000" dirty="0">
              <a:solidFill>
                <a:schemeClr val="tx1"/>
              </a:solidFill>
            </a:endParaRPr>
          </a:p>
          <a:p>
            <a:endParaRPr lang="en-US" sz="2400" dirty="0" smtClean="0">
              <a:solidFill>
                <a:schemeClr val="tx1"/>
              </a:solidFill>
            </a:endParaRPr>
          </a:p>
          <a:p>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638D2534-4F29-4D6A-99CA-34A9E7D541B9}" type="slidenum">
              <a:rPr lang="en-US" smtClean="0"/>
              <a:pPr/>
              <a:t>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99FB20-C3AB-46E2-9B32-083B1A61FA31}"/>
</file>

<file path=customXml/itemProps2.xml><?xml version="1.0" encoding="utf-8"?>
<ds:datastoreItem xmlns:ds="http://schemas.openxmlformats.org/officeDocument/2006/customXml" ds:itemID="{C2E212D5-D906-4EAE-8BDE-D27A78958201}"/>
</file>

<file path=customXml/itemProps3.xml><?xml version="1.0" encoding="utf-8"?>
<ds:datastoreItem xmlns:ds="http://schemas.openxmlformats.org/officeDocument/2006/customXml" ds:itemID="{43E003C8-3E3E-42D6-BA1B-E4F350D679B7}"/>
</file>

<file path=docProps/app.xml><?xml version="1.0" encoding="utf-8"?>
<Properties xmlns="http://schemas.openxmlformats.org/officeDocument/2006/extended-properties" xmlns:vt="http://schemas.openxmlformats.org/officeDocument/2006/docPropsVTypes">
  <TotalTime>5349</TotalTime>
  <Words>3143</Words>
  <Application>Microsoft Office PowerPoint</Application>
  <PresentationFormat>On-screen Show (4:3)</PresentationFormat>
  <Paragraphs>587</Paragraphs>
  <Slides>45</Slides>
  <Notes>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Aircraft Systems  Information Security Protection (ASISP) Research</vt:lpstr>
      <vt:lpstr>ASISP Problem Statement</vt:lpstr>
      <vt:lpstr>Research Need    Addressing Cyber Risks through Safety Policy</vt:lpstr>
      <vt:lpstr>A Paradigm Shift in Aviation Safety Risk</vt:lpstr>
      <vt:lpstr>ASISP Safety Risk Assessment  Research Framework  </vt:lpstr>
      <vt:lpstr>System Interfaces</vt:lpstr>
      <vt:lpstr>Aircraft Rules, Processes and Standards</vt:lpstr>
      <vt:lpstr>Three Phase Approach 2016-2020</vt:lpstr>
      <vt:lpstr>Research: Phase I   Identify Interfaces and Vulnerability/Risk Assessment </vt:lpstr>
      <vt:lpstr>Research: Phase I   Identify Interfaces and Vulnerability/Risk Assessment </vt:lpstr>
      <vt:lpstr>Research: Phase I   Identify Interfaces and Vulnerability/Risk Assessment </vt:lpstr>
      <vt:lpstr>Research: Phase II  Extend the Risk Assessments to the Development Mitigation Techniques</vt:lpstr>
      <vt:lpstr>Research: Phase II  Validate Risk and Mitigation Approach</vt:lpstr>
      <vt:lpstr>Critical ANG-E2  ASISP Partnerships</vt:lpstr>
      <vt:lpstr>Research: Phase III  Identify Recommended ASISP Strategies for Aircraft Certification, Maintenance and Continued  Operational Safety</vt:lpstr>
      <vt:lpstr>Research: Phase III  Identify Recommended ASISP Strategies for Aircraft Certification, Maintenance and Continued  Operational Safety</vt:lpstr>
      <vt:lpstr>Research Products</vt:lpstr>
      <vt:lpstr>Aviation Rulemaking Advisory Committee (ARAC) for ASISP</vt:lpstr>
      <vt:lpstr>ASISP Working Group Seven Tasks</vt:lpstr>
      <vt:lpstr>ASISP Working Group Seven Tasks</vt:lpstr>
      <vt:lpstr>ASISP Working Group Seven Tasks</vt:lpstr>
      <vt:lpstr>ANG Future Core Research Labs</vt:lpstr>
      <vt:lpstr>PowerPoint Presentation</vt:lpstr>
      <vt:lpstr>Defining  Risk and Program Activities   for  Aircraft System Information Security Protection (ASISP)</vt:lpstr>
      <vt:lpstr>Purpose of Briefing </vt:lpstr>
      <vt:lpstr>ASISP TASK 1 </vt:lpstr>
      <vt:lpstr>Vulnerability: exposure to attack </vt:lpstr>
      <vt:lpstr>ASISP Vulnerability Samples</vt:lpstr>
      <vt:lpstr>Threat </vt:lpstr>
      <vt:lpstr>Composition of Threat</vt:lpstr>
      <vt:lpstr>PowerPoint Presentation</vt:lpstr>
      <vt:lpstr>ASISP Risk is a function of…</vt:lpstr>
      <vt:lpstr>ASISP Risk is a function of…</vt:lpstr>
      <vt:lpstr>ASISP Risk is a function of…</vt:lpstr>
      <vt:lpstr>ASISP Vulnerability, Threat &amp; Risk</vt:lpstr>
      <vt:lpstr>ASISP Assessments and Risk Management</vt:lpstr>
      <vt:lpstr>ASISP Safety Analysis</vt:lpstr>
      <vt:lpstr>ASISP Vulnerability</vt:lpstr>
      <vt:lpstr>ASISP Risk Assessment</vt:lpstr>
      <vt:lpstr>ASISP Mitigation Options ASIP Policy Lens       vs.     Cyber IT Lens</vt:lpstr>
      <vt:lpstr>ASISP Policy Lens Solutions</vt:lpstr>
      <vt:lpstr>ASISP Mitigation Options</vt:lpstr>
      <vt:lpstr>BACK-UP</vt:lpstr>
      <vt:lpstr>Aircraft Systems Information  Security Protection (ASISP)</vt:lpstr>
      <vt:lpstr>Capability: ASISP Safety Analysis</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CTR Hess</dc:creator>
  <cp:lastModifiedBy>Paine, Maria (FAA)</cp:lastModifiedBy>
  <cp:revision>225</cp:revision>
  <cp:lastPrinted>2015-08-18T19:47:39Z</cp:lastPrinted>
  <dcterms:created xsi:type="dcterms:W3CDTF">2012-05-14T17:34:53Z</dcterms:created>
  <dcterms:modified xsi:type="dcterms:W3CDTF">2015-08-28T19:18:16Z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