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11"/>
  </p:notesMasterIdLst>
  <p:handoutMasterIdLst>
    <p:handoutMasterId r:id="rId12"/>
  </p:handoutMasterIdLst>
  <p:sldIdLst>
    <p:sldId id="273" r:id="rId3"/>
    <p:sldId id="274" r:id="rId4"/>
    <p:sldId id="277" r:id="rId5"/>
    <p:sldId id="278" r:id="rId6"/>
    <p:sldId id="279" r:id="rId7"/>
    <p:sldId id="280" r:id="rId8"/>
    <p:sldId id="281" r:id="rId9"/>
    <p:sldId id="276" r:id="rId10"/>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7"/>
            <p14:sldId id="278"/>
            <p14:sldId id="279"/>
            <p14:sldId id="280"/>
            <p14:sldId id="281"/>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6" autoAdjust="0"/>
    <p:restoredTop sz="94717" autoAdjust="0"/>
  </p:normalViewPr>
  <p:slideViewPr>
    <p:cSldViewPr snapToGrid="0">
      <p:cViewPr varScale="1">
        <p:scale>
          <a:sx n="93" d="100"/>
          <a:sy n="93" d="100"/>
        </p:scale>
        <p:origin x="-710" y="-5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requested</a:t>
            </a:r>
            <a:r>
              <a:rPr lang="en-US" baseline="0" dirty="0" smtClean="0"/>
              <a:t> </a:t>
            </a:r>
            <a:r>
              <a:rPr lang="en-US" dirty="0" smtClean="0"/>
              <a:t>in FY2016</a:t>
            </a:r>
          </a:p>
          <a:p>
            <a:endParaRPr lang="en-US" dirty="0" smtClean="0"/>
          </a:p>
          <a:p>
            <a:r>
              <a:rPr lang="en-US" i="0" dirty="0" smtClean="0"/>
              <a:t>A11C.SIC.6</a:t>
            </a:r>
          </a:p>
          <a:p>
            <a:r>
              <a:rPr lang="en-US" i="0" dirty="0" smtClean="0"/>
              <a:t>A11E.MI.3</a:t>
            </a:r>
          </a:p>
          <a:p>
            <a:r>
              <a:rPr lang="en-US" i="0" dirty="0" smtClean="0"/>
              <a:t>A11G.HF.7</a:t>
            </a:r>
          </a:p>
          <a:p>
            <a:endParaRPr lang="en-US"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61108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42199" y="6248400"/>
            <a:ext cx="11139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AVS Portfolio Overview</a:t>
            </a:r>
            <a:endParaRPr lang="en-US" dirty="0"/>
          </a:p>
        </p:txBody>
      </p:sp>
      <p:sp>
        <p:nvSpPr>
          <p:cNvPr id="32785" name="Text Box 17"/>
          <p:cNvSpPr txBox="1">
            <a:spLocks noChangeArrowheads="1"/>
          </p:cNvSpPr>
          <p:nvPr/>
        </p:nvSpPr>
        <p:spPr bwMode="auto">
          <a:xfrm>
            <a:off x="1621663" y="339849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Subcommittee on Aircraft Safety</a:t>
            </a:r>
            <a:endParaRPr lang="en-US" sz="1600" dirty="0"/>
          </a:p>
        </p:txBody>
      </p:sp>
      <p:sp>
        <p:nvSpPr>
          <p:cNvPr id="32786" name="Text Box 18"/>
          <p:cNvSpPr txBox="1">
            <a:spLocks noChangeArrowheads="1"/>
          </p:cNvSpPr>
          <p:nvPr/>
        </p:nvSpPr>
        <p:spPr bwMode="auto">
          <a:xfrm>
            <a:off x="1609020" y="3778354"/>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Mark S. Orr, AVS R&amp;D Manager</a:t>
            </a:r>
            <a:endParaRPr lang="en-US" sz="1600" dirty="0"/>
          </a:p>
        </p:txBody>
      </p:sp>
      <p:sp>
        <p:nvSpPr>
          <p:cNvPr id="32787" name="Text Box 19"/>
          <p:cNvSpPr txBox="1">
            <a:spLocks noChangeArrowheads="1"/>
          </p:cNvSpPr>
          <p:nvPr/>
        </p:nvSpPr>
        <p:spPr bwMode="auto">
          <a:xfrm>
            <a:off x="1615303" y="4148090"/>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9 Sept. 2015</a:t>
            </a:r>
            <a:endParaRPr lang="en-US" sz="16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Outline</a:t>
            </a:r>
            <a:endParaRPr lang="en-US" dirty="0"/>
          </a:p>
        </p:txBody>
      </p:sp>
      <p:sp>
        <p:nvSpPr>
          <p:cNvPr id="80899" name="Rectangle 3"/>
          <p:cNvSpPr>
            <a:spLocks noGrp="1" noChangeArrowheads="1"/>
          </p:cNvSpPr>
          <p:nvPr>
            <p:ph idx="1"/>
          </p:nvPr>
        </p:nvSpPr>
        <p:spPr>
          <a:xfrm>
            <a:off x="647700" y="1508125"/>
            <a:ext cx="7934325" cy="4391025"/>
          </a:xfrm>
        </p:spPr>
        <p:txBody>
          <a:bodyPr/>
          <a:lstStyle/>
          <a:p>
            <a:r>
              <a:rPr lang="en-US" dirty="0" smtClean="0"/>
              <a:t>FY15 Changes</a:t>
            </a:r>
          </a:p>
          <a:p>
            <a:r>
              <a:rPr lang="en-US" dirty="0" smtClean="0"/>
              <a:t>Plans (</a:t>
            </a:r>
            <a:r>
              <a:rPr lang="en-US" i="1" dirty="0" smtClean="0"/>
              <a:t>F&amp;R - SAS </a:t>
            </a:r>
            <a:r>
              <a:rPr lang="en-US" i="1" dirty="0"/>
              <a:t>Spring_2015-2:  Research Roadmap Development</a:t>
            </a:r>
            <a:r>
              <a:rPr lang="en-US" dirty="0" smtClean="0"/>
              <a:t>)</a:t>
            </a:r>
          </a:p>
        </p:txBody>
      </p:sp>
      <p:sp>
        <p:nvSpPr>
          <p:cNvPr id="4" name="Slide Number Placeholder 5"/>
          <p:cNvSpPr>
            <a:spLocks noGrp="1"/>
          </p:cNvSpPr>
          <p:nvPr>
            <p:ph type="sldNum" sz="quarter" idx="12"/>
          </p:nvPr>
        </p:nvSpPr>
        <p:spPr/>
        <p:txBody>
          <a:bodyPr/>
          <a:lstStyle/>
          <a:p>
            <a:fld id="{B3B1794D-CE01-4982-8A1C-98D478D9AB49}" type="slidenum">
              <a:rPr lang="en-US"/>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Modifications to FY 2015 Portfolio </a:t>
            </a:r>
            <a:endParaRPr lang="en-US" sz="3600" dirty="0"/>
          </a:p>
        </p:txBody>
      </p:sp>
      <p:sp>
        <p:nvSpPr>
          <p:cNvPr id="3" name="Content Placeholder 2"/>
          <p:cNvSpPr>
            <a:spLocks noGrp="1"/>
          </p:cNvSpPr>
          <p:nvPr>
            <p:ph idx="1"/>
          </p:nvPr>
        </p:nvSpPr>
        <p:spPr>
          <a:xfrm>
            <a:off x="322729" y="1161827"/>
            <a:ext cx="8563087" cy="4737324"/>
          </a:xfrm>
        </p:spPr>
        <p:txBody>
          <a:bodyPr/>
          <a:lstStyle/>
          <a:p>
            <a:r>
              <a:rPr lang="en-US" dirty="0" smtClean="0"/>
              <a:t>Completed A11E.RS.1, Health and Usage Monitoring System (HUMS)</a:t>
            </a:r>
          </a:p>
          <a:p>
            <a:pPr lvl="1"/>
            <a:r>
              <a:rPr lang="en-US" dirty="0" smtClean="0"/>
              <a:t>Originally requested $950K</a:t>
            </a:r>
          </a:p>
          <a:p>
            <a:pPr lvl="1"/>
            <a:r>
              <a:rPr lang="en-US" dirty="0" smtClean="0"/>
              <a:t>Funds reprogrammed to support 4 requirements</a:t>
            </a:r>
          </a:p>
          <a:p>
            <a:pPr lvl="2"/>
            <a:r>
              <a:rPr lang="en-US" dirty="0" smtClean="0"/>
              <a:t>A11E.RS.2 	</a:t>
            </a:r>
            <a:r>
              <a:rPr lang="en-US" sz="1200" dirty="0" smtClean="0"/>
              <a:t>Advanced Control Systems</a:t>
            </a:r>
          </a:p>
          <a:p>
            <a:pPr lvl="2"/>
            <a:r>
              <a:rPr lang="en-US" dirty="0" smtClean="0"/>
              <a:t>A11D.SDS.4	</a:t>
            </a:r>
            <a:r>
              <a:rPr lang="en-US" sz="1200" dirty="0" smtClean="0"/>
              <a:t>Systems Considerations for Complex Software Intensive Systems</a:t>
            </a:r>
          </a:p>
          <a:p>
            <a:pPr lvl="2"/>
            <a:r>
              <a:rPr lang="en-US" dirty="0" smtClean="0"/>
              <a:t>A11C.SIM.1	</a:t>
            </a:r>
            <a:r>
              <a:rPr lang="en-US" sz="1200" dirty="0" smtClean="0"/>
              <a:t>Structural Factors Influencing the Survivability of Occupants in Airplane Accidents </a:t>
            </a:r>
            <a:endParaRPr lang="en-US" sz="1800" dirty="0" smtClean="0"/>
          </a:p>
          <a:p>
            <a:pPr lvl="2"/>
            <a:r>
              <a:rPr lang="en-US" dirty="0" smtClean="0"/>
              <a:t>A11A.FCS.1	</a:t>
            </a:r>
            <a:r>
              <a:rPr lang="en-US" sz="1200" dirty="0" smtClean="0"/>
              <a:t>Aircraft </a:t>
            </a:r>
            <a:r>
              <a:rPr lang="en-US" sz="1200" dirty="0"/>
              <a:t>Fire Safety</a:t>
            </a:r>
          </a:p>
          <a:p>
            <a:r>
              <a:rPr lang="en-US" dirty="0" smtClean="0"/>
              <a:t>2 Pop-Ups added </a:t>
            </a:r>
            <a:r>
              <a:rPr lang="en-US" dirty="0"/>
              <a:t>addressing current </a:t>
            </a:r>
            <a:r>
              <a:rPr lang="en-US" dirty="0" smtClean="0"/>
              <a:t>needs</a:t>
            </a:r>
            <a:endParaRPr lang="en-US" sz="1200" dirty="0"/>
          </a:p>
          <a:p>
            <a:pPr lvl="1"/>
            <a:r>
              <a:rPr lang="en-US" dirty="0"/>
              <a:t>A11C.SIM.1	</a:t>
            </a:r>
            <a:r>
              <a:rPr lang="en-US" sz="1200" dirty="0"/>
              <a:t>Structural Factors Influencing the Survivability of Occupants in Airplane Accidents </a:t>
            </a:r>
            <a:endParaRPr lang="en-US" sz="3600" dirty="0"/>
          </a:p>
          <a:p>
            <a:pPr lvl="1"/>
            <a:r>
              <a:rPr lang="en-US" dirty="0" smtClean="0"/>
              <a:t>A11E.FCMS.1	</a:t>
            </a:r>
            <a:r>
              <a:rPr lang="en-US" sz="1200" dirty="0" smtClean="0"/>
              <a:t>Stall Departure Identification, Recognition, and Recovery</a:t>
            </a:r>
            <a:endParaRPr lang="en-US" dirty="0" smtClean="0"/>
          </a:p>
        </p:txBody>
      </p:sp>
      <p:sp>
        <p:nvSpPr>
          <p:cNvPr id="4" name="Slide Number Placeholder 3"/>
          <p:cNvSpPr>
            <a:spLocks noGrp="1"/>
          </p:cNvSpPr>
          <p:nvPr>
            <p:ph type="sldNum" sz="quarter" idx="12"/>
          </p:nvPr>
        </p:nvSpPr>
        <p:spPr/>
        <p:txBody>
          <a:bodyPr/>
          <a:lstStyle/>
          <a:p>
            <a:fld id="{78D3ABA1-EA94-43C0-B992-7CBCC31144F1}" type="slidenum">
              <a:rPr lang="en-US" smtClean="0"/>
              <a:pPr/>
              <a:t>3</a:t>
            </a:fld>
            <a:endParaRPr lang="en-US" dirty="0"/>
          </a:p>
        </p:txBody>
      </p:sp>
    </p:spTree>
    <p:extLst>
      <p:ext uri="{BB962C8B-B14F-4D97-AF65-F5344CB8AC3E}">
        <p14:creationId xmlns:p14="http://schemas.microsoft.com/office/powerpoint/2010/main" val="3720702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FY2015 Portfolio Adjustments </a:t>
            </a:r>
            <a:endParaRPr lang="en-US" dirty="0"/>
          </a:p>
        </p:txBody>
      </p:sp>
      <p:sp>
        <p:nvSpPr>
          <p:cNvPr id="3" name="Content Placeholder 2"/>
          <p:cNvSpPr>
            <a:spLocks noGrp="1"/>
          </p:cNvSpPr>
          <p:nvPr>
            <p:ph idx="1"/>
          </p:nvPr>
        </p:nvSpPr>
        <p:spPr>
          <a:xfrm>
            <a:off x="403762" y="1003412"/>
            <a:ext cx="8495690" cy="4895739"/>
          </a:xfrm>
        </p:spPr>
        <p:txBody>
          <a:bodyPr>
            <a:normAutofit/>
          </a:bodyPr>
          <a:lstStyle/>
          <a:p>
            <a:r>
              <a:rPr lang="en-US" dirty="0" smtClean="0"/>
              <a:t>Congressional Appropriations: Contract funds received 10.3% less than requested    ($43,872K to $39,352K)</a:t>
            </a:r>
          </a:p>
          <a:p>
            <a:r>
              <a:rPr lang="en-US" dirty="0" smtClean="0"/>
              <a:t>$6,000K was directed to UAS (A11L)</a:t>
            </a:r>
          </a:p>
          <a:p>
            <a:r>
              <a:rPr lang="en-US" dirty="0" smtClean="0"/>
              <a:t>Other BLIs:  Avg. 18.9% decrease, impacting 29 requirements</a:t>
            </a:r>
          </a:p>
          <a:p>
            <a:pPr lvl="1"/>
            <a:r>
              <a:rPr lang="en-US" dirty="0"/>
              <a:t>1</a:t>
            </a:r>
            <a:r>
              <a:rPr lang="en-US" dirty="0" smtClean="0"/>
              <a:t>8 requirements continuing from FY2014 received reduced  funds</a:t>
            </a:r>
          </a:p>
          <a:p>
            <a:pPr lvl="2"/>
            <a:r>
              <a:rPr lang="en-US" dirty="0"/>
              <a:t>1</a:t>
            </a:r>
            <a:r>
              <a:rPr lang="en-US" dirty="0" smtClean="0"/>
              <a:t> did not receive any funds</a:t>
            </a:r>
          </a:p>
          <a:p>
            <a:pPr lvl="2"/>
            <a:r>
              <a:rPr lang="en-US" dirty="0"/>
              <a:t>7</a:t>
            </a:r>
            <a:r>
              <a:rPr lang="en-US" dirty="0" smtClean="0"/>
              <a:t> received 25% less than requested</a:t>
            </a:r>
          </a:p>
          <a:p>
            <a:pPr lvl="1"/>
            <a:r>
              <a:rPr lang="en-US" dirty="0" smtClean="0"/>
              <a:t>11 new requirements for FY2015</a:t>
            </a:r>
            <a:r>
              <a:rPr lang="en-US" dirty="0"/>
              <a:t> </a:t>
            </a:r>
            <a:r>
              <a:rPr lang="en-US" dirty="0" smtClean="0"/>
              <a:t>received no funds </a:t>
            </a:r>
          </a:p>
        </p:txBody>
      </p:sp>
      <p:sp>
        <p:nvSpPr>
          <p:cNvPr id="4" name="Slide Number Placeholder 3"/>
          <p:cNvSpPr>
            <a:spLocks noGrp="1"/>
          </p:cNvSpPr>
          <p:nvPr>
            <p:ph type="sldNum" sz="quarter" idx="12"/>
          </p:nvPr>
        </p:nvSpPr>
        <p:spPr/>
        <p:txBody>
          <a:bodyPr/>
          <a:lstStyle/>
          <a:p>
            <a:fld id="{78D3ABA1-EA94-43C0-B992-7CBCC31144F1}" type="slidenum">
              <a:rPr lang="en-US" smtClean="0"/>
              <a:pPr/>
              <a:t>4</a:t>
            </a:fld>
            <a:endParaRPr lang="en-US" dirty="0"/>
          </a:p>
        </p:txBody>
      </p:sp>
    </p:spTree>
    <p:extLst>
      <p:ext uri="{BB962C8B-B14F-4D97-AF65-F5344CB8AC3E}">
        <p14:creationId xmlns:p14="http://schemas.microsoft.com/office/powerpoint/2010/main" val="183718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89" y="83737"/>
            <a:ext cx="6627595" cy="596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34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D3ABA1-EA94-43C0-B992-7CBCC31144F1}" type="slidenum">
              <a:rPr lang="en-US" smtClean="0"/>
              <a:pPr/>
              <a:t>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220953"/>
            <a:ext cx="69723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57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F&amp;R - SAS Spring_2015-2:  Research Roadmap Development</a:t>
            </a:r>
          </a:p>
        </p:txBody>
      </p:sp>
      <p:sp>
        <p:nvSpPr>
          <p:cNvPr id="3" name="Content Placeholder 2"/>
          <p:cNvSpPr>
            <a:spLocks noGrp="1"/>
          </p:cNvSpPr>
          <p:nvPr>
            <p:ph idx="1"/>
          </p:nvPr>
        </p:nvSpPr>
        <p:spPr/>
        <p:txBody>
          <a:bodyPr>
            <a:normAutofit fontScale="77500" lnSpcReduction="20000"/>
          </a:bodyPr>
          <a:lstStyle/>
          <a:p>
            <a:pPr marL="0" indent="0">
              <a:buNone/>
            </a:pPr>
            <a:r>
              <a:rPr lang="en-US" b="0" dirty="0"/>
              <a:t>SAS understands and recognizes the ongoing need for research focused on operational safety of the current fleet.  Notwithstanding, focused research must be conducted to address emerging issues.  </a:t>
            </a:r>
            <a:r>
              <a:rPr lang="en-US" b="0" dirty="0">
                <a:solidFill>
                  <a:srgbClr val="FF0000"/>
                </a:solidFill>
              </a:rPr>
              <a:t>The FAA should develop and implement a process to produce 5 to 10 year research roadmaps</a:t>
            </a:r>
            <a:r>
              <a:rPr lang="en-US" b="0" dirty="0"/>
              <a:t> to guide sponsors in the development of research requirements and to assist in prioritizing and focusing research on strategically significant elements.  The roadmaps should define the FAA’s vision for the future, quantify success measures to the greatest extent possible, and identify the research areas necessary to support the roadmap vision.  </a:t>
            </a:r>
            <a:r>
              <a:rPr lang="en-US" b="0" dirty="0">
                <a:solidFill>
                  <a:srgbClr val="FF0000"/>
                </a:solidFill>
              </a:rPr>
              <a:t>It is further recommended that the FAA make available and use the roadmaps as the basis for its comprehensive strategic research plan, research needs, program initiatives, and intended outcomes for aviation safety.</a:t>
            </a:r>
          </a:p>
          <a:p>
            <a:pPr marL="0" indent="0">
              <a:buNone/>
            </a:pPr>
            <a:endParaRPr lang="en-US" b="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7</a:t>
            </a:fld>
            <a:endParaRPr lang="en-US" dirty="0"/>
          </a:p>
        </p:txBody>
      </p:sp>
    </p:spTree>
    <p:extLst>
      <p:ext uri="{BB962C8B-B14F-4D97-AF65-F5344CB8AC3E}">
        <p14:creationId xmlns:p14="http://schemas.microsoft.com/office/powerpoint/2010/main" val="234840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8</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72" y="1341899"/>
            <a:ext cx="1904913" cy="24624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135" y="1341899"/>
            <a:ext cx="1878797" cy="2428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813" y="2963641"/>
            <a:ext cx="1850039" cy="2416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6898307" y="1340570"/>
            <a:ext cx="1867374" cy="2446824"/>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50000"/>
              </a:spcBef>
              <a:spcAft>
                <a:spcPct val="0"/>
              </a:spcAft>
              <a:buClrTx/>
              <a:buSzTx/>
              <a:buNone/>
              <a:tabLst/>
            </a:pPr>
            <a:r>
              <a:rPr kumimoji="0" lang="en-US" sz="1200" b="0" i="0" u="none" strike="noStrike" cap="none" normalizeH="0" baseline="0" dirty="0" smtClean="0">
                <a:ln>
                  <a:noFill/>
                </a:ln>
                <a:solidFill>
                  <a:schemeClr val="tx1"/>
                </a:solidFill>
                <a:effectLst/>
              </a:rPr>
              <a:t>Additive Manufacturing Plan</a:t>
            </a:r>
          </a:p>
          <a:p>
            <a:pPr marL="0" marR="0" indent="0" algn="ctr" defTabSz="914400" rtl="0" eaLnBrk="1" fontAlgn="base" latinLnBrk="0" hangingPunct="1">
              <a:lnSpc>
                <a:spcPct val="100000"/>
              </a:lnSpc>
              <a:spcBef>
                <a:spcPct val="50000"/>
              </a:spcBef>
              <a:spcAft>
                <a:spcPct val="0"/>
              </a:spcAft>
              <a:buClrTx/>
              <a:buSzTx/>
              <a:buNone/>
              <a:tabLst/>
            </a:pPr>
            <a:r>
              <a:rPr kumimoji="0" lang="en-US" sz="1200" b="0" i="0" u="none" strike="noStrike" cap="none" normalizeH="0" baseline="0" dirty="0" smtClean="0">
                <a:ln>
                  <a:noFill/>
                </a:ln>
                <a:solidFill>
                  <a:schemeClr val="tx1"/>
                </a:solidFill>
                <a:effectLst/>
              </a:rPr>
              <a:t>TBD</a:t>
            </a:r>
          </a:p>
          <a:p>
            <a:pPr marL="0" marR="0" indent="0" algn="l" defTabSz="914400" rtl="0" eaLnBrk="1" fontAlgn="base" latinLnBrk="0" hangingPunct="1">
              <a:lnSpc>
                <a:spcPct val="100000"/>
              </a:lnSpc>
              <a:spcBef>
                <a:spcPct val="50000"/>
              </a:spcBef>
              <a:spcAft>
                <a:spcPct val="0"/>
              </a:spcAft>
              <a:buClrTx/>
              <a:buSzTx/>
              <a:buNone/>
              <a:tabLst/>
            </a:pPr>
            <a:endParaRPr lang="en-US" sz="1200" dirty="0"/>
          </a:p>
          <a:p>
            <a:pPr marL="0" marR="0" indent="0" algn="l" defTabSz="914400" rtl="0" eaLnBrk="1" fontAlgn="base" latinLnBrk="0" hangingPunct="1">
              <a:lnSpc>
                <a:spcPct val="100000"/>
              </a:lnSpc>
              <a:spcBef>
                <a:spcPct val="50000"/>
              </a:spcBef>
              <a:spcAft>
                <a:spcPct val="0"/>
              </a:spcAft>
              <a:buClrTx/>
              <a:buSzTx/>
              <a:buNone/>
              <a:tabLst/>
            </a:pPr>
            <a:endParaRPr kumimoji="0" lang="en-US" sz="10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50000"/>
              </a:spcBef>
              <a:spcAft>
                <a:spcPct val="0"/>
              </a:spcAft>
              <a:buClrTx/>
              <a:buSzTx/>
              <a:buNone/>
              <a:tabLst/>
            </a:pPr>
            <a:endParaRPr lang="en-US" sz="1000" dirty="0"/>
          </a:p>
          <a:p>
            <a:pPr marL="0" marR="0" indent="0" algn="l" defTabSz="914400" rtl="0" eaLnBrk="1" fontAlgn="base" latinLnBrk="0" hangingPunct="1">
              <a:lnSpc>
                <a:spcPct val="100000"/>
              </a:lnSpc>
              <a:spcBef>
                <a:spcPct val="50000"/>
              </a:spcBef>
              <a:spcAft>
                <a:spcPct val="0"/>
              </a:spcAft>
              <a:buClrTx/>
              <a:buSzTx/>
              <a:buNone/>
              <a:tabLst/>
            </a:pPr>
            <a:endParaRPr kumimoji="0" lang="en-US" sz="10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50000"/>
              </a:spcBef>
              <a:spcAft>
                <a:spcPct val="0"/>
              </a:spcAft>
              <a:buClrTx/>
              <a:buSzTx/>
              <a:buNone/>
              <a:tabLst/>
            </a:pPr>
            <a:endParaRPr kumimoji="0" lang="en-US" sz="1000" b="0"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50000"/>
              </a:spcBef>
              <a:spcAft>
                <a:spcPct val="0"/>
              </a:spcAft>
              <a:buClrTx/>
              <a:buSzTx/>
              <a:buNone/>
              <a:tabLst/>
            </a:pPr>
            <a:endParaRPr kumimoji="0" lang="en-US" sz="1000" b="0" i="0" u="none" strike="noStrike" cap="none" normalizeH="0" baseline="0" dirty="0" smtClean="0">
              <a:ln>
                <a:noFill/>
              </a:ln>
              <a:solidFill>
                <a:schemeClr val="tx1"/>
              </a:solidFill>
              <a:effectLst/>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7107" y="1340570"/>
            <a:ext cx="1909842" cy="24637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56274"/>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B06FB2-F105-4C39-8F5C-272A9CE5A935}"/>
</file>

<file path=customXml/itemProps2.xml><?xml version="1.0" encoding="utf-8"?>
<ds:datastoreItem xmlns:ds="http://schemas.openxmlformats.org/officeDocument/2006/customXml" ds:itemID="{FF19C9BB-63C7-4C98-9729-D98CF281CBEC}"/>
</file>

<file path=customXml/itemProps3.xml><?xml version="1.0" encoding="utf-8"?>
<ds:datastoreItem xmlns:ds="http://schemas.openxmlformats.org/officeDocument/2006/customXml" ds:itemID="{6291DCCE-B752-4B36-9525-0E9FAB34805B}"/>
</file>

<file path=docProps/app.xml><?xml version="1.0" encoding="utf-8"?>
<Properties xmlns="http://schemas.openxmlformats.org/officeDocument/2006/extended-properties" xmlns:vt="http://schemas.openxmlformats.org/officeDocument/2006/docPropsVTypes">
  <Template/>
  <TotalTime>4484</TotalTime>
  <Words>178</Words>
  <Application>Microsoft Office PowerPoint</Application>
  <PresentationFormat>On-screen Show (4:3)</PresentationFormat>
  <Paragraphs>51</Paragraphs>
  <Slides>8</Slides>
  <Notes>3</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1_Custom Design</vt:lpstr>
      <vt:lpstr>2_Custom Design</vt:lpstr>
      <vt:lpstr>AVS Portfolio Overview</vt:lpstr>
      <vt:lpstr>Outline</vt:lpstr>
      <vt:lpstr>Modifications to FY 2015 Portfolio </vt:lpstr>
      <vt:lpstr>FY2015 Portfolio Adjustments </vt:lpstr>
      <vt:lpstr>PowerPoint Presentation</vt:lpstr>
      <vt:lpstr>PowerPoint Presentation</vt:lpstr>
      <vt:lpstr>F&amp;R - SAS Spring_2015-2:  Research Roadmap Development</vt:lpstr>
      <vt:lpstr>Plans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Paine, Maria (FAA)</cp:lastModifiedBy>
  <cp:revision>168</cp:revision>
  <dcterms:created xsi:type="dcterms:W3CDTF">2005-01-28T20:32:53Z</dcterms:created>
  <dcterms:modified xsi:type="dcterms:W3CDTF">2015-09-04T15:45:00Z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