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273" r:id="rId2"/>
    <p:sldId id="574" r:id="rId3"/>
    <p:sldId id="581" r:id="rId4"/>
    <p:sldId id="584" r:id="rId5"/>
    <p:sldId id="585" r:id="rId6"/>
    <p:sldId id="582" r:id="rId7"/>
    <p:sldId id="589" r:id="rId8"/>
    <p:sldId id="586" r:id="rId9"/>
    <p:sldId id="587" r:id="rId10"/>
    <p:sldId id="555" r:id="rId11"/>
    <p:sldId id="524" r:id="rId12"/>
    <p:sldId id="588" r:id="rId13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–"/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–"/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–"/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–"/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–"/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99"/>
    <a:srgbClr val="FFCC00"/>
    <a:srgbClr val="DDDDDD"/>
    <a:srgbClr val="C0C0C0"/>
    <a:srgbClr val="DEF1FA"/>
    <a:srgbClr val="F1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70" autoAdjust="0"/>
    <p:restoredTop sz="67583" autoAdjust="0"/>
  </p:normalViewPr>
  <p:slideViewPr>
    <p:cSldViewPr snapToGrid="0">
      <p:cViewPr varScale="1">
        <p:scale>
          <a:sx n="105" d="100"/>
          <a:sy n="105" d="100"/>
        </p:scale>
        <p:origin x="-228" y="-96"/>
      </p:cViewPr>
      <p:guideLst>
        <p:guide orient="horz" pos="795"/>
        <p:guide pos="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050" y="-72"/>
      </p:cViewPr>
      <p:guideLst>
        <p:guide orient="horz" pos="2924"/>
        <p:guide pos="22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AF5DD8-0962-4F6B-867E-790BBA7963A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745E8930-ABCC-45EF-97BB-B9244F088BEF}">
      <dgm:prSet/>
      <dgm:spPr/>
      <dgm:t>
        <a:bodyPr/>
        <a:lstStyle/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Rule-</a:t>
          </a:r>
        </a:p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making</a:t>
          </a:r>
        </a:p>
      </dgm:t>
    </dgm:pt>
    <dgm:pt modelId="{3E596685-68E2-48B5-AC56-2A5CA60C07A2}" type="parTrans" cxnId="{D44D4976-4644-40C6-87F9-EDD384489D92}">
      <dgm:prSet/>
      <dgm:spPr/>
      <dgm:t>
        <a:bodyPr/>
        <a:lstStyle/>
        <a:p>
          <a:endParaRPr lang="en-US"/>
        </a:p>
      </dgm:t>
    </dgm:pt>
    <dgm:pt modelId="{BB2D969C-694F-4C6A-83BD-0FF882F000F5}" type="sibTrans" cxnId="{D44D4976-4644-40C6-87F9-EDD384489D92}">
      <dgm:prSet/>
      <dgm:spPr/>
      <dgm:t>
        <a:bodyPr/>
        <a:lstStyle/>
        <a:p>
          <a:endParaRPr lang="en-US"/>
        </a:p>
      </dgm:t>
    </dgm:pt>
    <dgm:pt modelId="{FA059A3D-0792-4088-B04C-4EA26F22E146}">
      <dgm:prSet/>
      <dgm:spPr/>
      <dgm:t>
        <a:bodyPr/>
        <a:lstStyle/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Issue Papers</a:t>
          </a:r>
        </a:p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Special Conditions</a:t>
          </a:r>
        </a:p>
      </dgm:t>
    </dgm:pt>
    <dgm:pt modelId="{59E2E7C4-0543-4C49-A9D8-A6C2A30E989E}" type="parTrans" cxnId="{4372A2AA-35A6-41E1-B372-AF30153DC6DC}">
      <dgm:prSet/>
      <dgm:spPr/>
      <dgm:t>
        <a:bodyPr/>
        <a:lstStyle/>
        <a:p>
          <a:endParaRPr lang="en-US"/>
        </a:p>
      </dgm:t>
    </dgm:pt>
    <dgm:pt modelId="{4C18A700-A5B0-47E0-B737-361F569C6CDE}" type="sibTrans" cxnId="{4372A2AA-35A6-41E1-B372-AF30153DC6DC}">
      <dgm:prSet/>
      <dgm:spPr/>
      <dgm:t>
        <a:bodyPr/>
        <a:lstStyle/>
        <a:p>
          <a:endParaRPr lang="en-US"/>
        </a:p>
      </dgm:t>
    </dgm:pt>
    <dgm:pt modelId="{52E970E6-909D-442C-AC50-81EA36A73F86}">
      <dgm:prSet/>
      <dgm:spPr/>
      <dgm:t>
        <a:bodyPr/>
        <a:lstStyle/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Airworthiness Directives</a:t>
          </a:r>
        </a:p>
      </dgm:t>
    </dgm:pt>
    <dgm:pt modelId="{1B9EB485-45B0-4558-B2C7-5DCA014D7270}" type="parTrans" cxnId="{AC8A3936-1CE8-4092-9FCF-D1B69AE6305C}">
      <dgm:prSet/>
      <dgm:spPr/>
      <dgm:t>
        <a:bodyPr/>
        <a:lstStyle/>
        <a:p>
          <a:endParaRPr lang="en-US"/>
        </a:p>
      </dgm:t>
    </dgm:pt>
    <dgm:pt modelId="{F01CAB71-DC0D-48D9-8EC8-C10575B1080F}" type="sibTrans" cxnId="{AC8A3936-1CE8-4092-9FCF-D1B69AE6305C}">
      <dgm:prSet/>
      <dgm:spPr/>
      <dgm:t>
        <a:bodyPr/>
        <a:lstStyle/>
        <a:p>
          <a:endParaRPr lang="en-US"/>
        </a:p>
      </dgm:t>
    </dgm:pt>
    <dgm:pt modelId="{5C8C5960-3743-4F63-8617-AAA692D55AB4}" type="pres">
      <dgm:prSet presAssocID="{85AF5DD8-0962-4F6B-867E-790BBA7963A1}" presName="Name0" presStyleCnt="0">
        <dgm:presLayoutVars>
          <dgm:dir/>
          <dgm:animLvl val="lvl"/>
          <dgm:resizeHandles val="exact"/>
        </dgm:presLayoutVars>
      </dgm:prSet>
      <dgm:spPr/>
    </dgm:pt>
    <dgm:pt modelId="{27E96AE1-0879-4C52-A518-6CCE9594447A}" type="pres">
      <dgm:prSet presAssocID="{745E8930-ABCC-45EF-97BB-B9244F088BEF}" presName="Name8" presStyleCnt="0"/>
      <dgm:spPr/>
    </dgm:pt>
    <dgm:pt modelId="{3277F4DD-488E-432E-A5EC-8B36C2D7CB4E}" type="pres">
      <dgm:prSet presAssocID="{745E8930-ABCC-45EF-97BB-B9244F088BE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6B32AB-8380-4D59-99C9-12924C9BBCA5}" type="pres">
      <dgm:prSet presAssocID="{745E8930-ABCC-45EF-97BB-B9244F088BE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00A77-4B81-4804-9F7D-A0314DC9BD19}" type="pres">
      <dgm:prSet presAssocID="{FA059A3D-0792-4088-B04C-4EA26F22E146}" presName="Name8" presStyleCnt="0"/>
      <dgm:spPr/>
    </dgm:pt>
    <dgm:pt modelId="{5BB77B2E-94DA-4EF3-ACB2-AEF699A40A6E}" type="pres">
      <dgm:prSet presAssocID="{FA059A3D-0792-4088-B04C-4EA26F22E146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3DB5DC-E42A-45A2-A73A-5EB44BF478D2}" type="pres">
      <dgm:prSet presAssocID="{FA059A3D-0792-4088-B04C-4EA26F22E1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9FDC4A-E606-4D75-AFE6-9080A5BF8560}" type="pres">
      <dgm:prSet presAssocID="{52E970E6-909D-442C-AC50-81EA36A73F86}" presName="Name8" presStyleCnt="0"/>
      <dgm:spPr/>
    </dgm:pt>
    <dgm:pt modelId="{91AB3D56-9369-4670-8776-D97B3E3F85EE}" type="pres">
      <dgm:prSet presAssocID="{52E970E6-909D-442C-AC50-81EA36A73F86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5E5BFD-AB50-4252-9614-293C444E4BC2}" type="pres">
      <dgm:prSet presAssocID="{52E970E6-909D-442C-AC50-81EA36A73F8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84F7A7-2FE8-4214-9258-5BA7263B1DC4}" type="presOf" srcId="{745E8930-ABCC-45EF-97BB-B9244F088BEF}" destId="{3277F4DD-488E-432E-A5EC-8B36C2D7CB4E}" srcOrd="0" destOrd="0" presId="urn:microsoft.com/office/officeart/2005/8/layout/pyramid1"/>
    <dgm:cxn modelId="{D44D4976-4644-40C6-87F9-EDD384489D92}" srcId="{85AF5DD8-0962-4F6B-867E-790BBA7963A1}" destId="{745E8930-ABCC-45EF-97BB-B9244F088BEF}" srcOrd="0" destOrd="0" parTransId="{3E596685-68E2-48B5-AC56-2A5CA60C07A2}" sibTransId="{BB2D969C-694F-4C6A-83BD-0FF882F000F5}"/>
    <dgm:cxn modelId="{EE9B9D0F-B12F-4770-B781-C21E51D0E397}" type="presOf" srcId="{745E8930-ABCC-45EF-97BB-B9244F088BEF}" destId="{F46B32AB-8380-4D59-99C9-12924C9BBCA5}" srcOrd="1" destOrd="0" presId="urn:microsoft.com/office/officeart/2005/8/layout/pyramid1"/>
    <dgm:cxn modelId="{07C20BD5-F1F4-4ABD-B925-3B525E7F3080}" type="presOf" srcId="{FA059A3D-0792-4088-B04C-4EA26F22E146}" destId="{5BB77B2E-94DA-4EF3-ACB2-AEF699A40A6E}" srcOrd="0" destOrd="0" presId="urn:microsoft.com/office/officeart/2005/8/layout/pyramid1"/>
    <dgm:cxn modelId="{24FED1AE-BBC0-44F7-8455-46B66FCBB8B3}" type="presOf" srcId="{52E970E6-909D-442C-AC50-81EA36A73F86}" destId="{91AB3D56-9369-4670-8776-D97B3E3F85EE}" srcOrd="0" destOrd="0" presId="urn:microsoft.com/office/officeart/2005/8/layout/pyramid1"/>
    <dgm:cxn modelId="{AC8A3936-1CE8-4092-9FCF-D1B69AE6305C}" srcId="{85AF5DD8-0962-4F6B-867E-790BBA7963A1}" destId="{52E970E6-909D-442C-AC50-81EA36A73F86}" srcOrd="2" destOrd="0" parTransId="{1B9EB485-45B0-4558-B2C7-5DCA014D7270}" sibTransId="{F01CAB71-DC0D-48D9-8EC8-C10575B1080F}"/>
    <dgm:cxn modelId="{4372A2AA-35A6-41E1-B372-AF30153DC6DC}" srcId="{85AF5DD8-0962-4F6B-867E-790BBA7963A1}" destId="{FA059A3D-0792-4088-B04C-4EA26F22E146}" srcOrd="1" destOrd="0" parTransId="{59E2E7C4-0543-4C49-A9D8-A6C2A30E989E}" sibTransId="{4C18A700-A5B0-47E0-B737-361F569C6CDE}"/>
    <dgm:cxn modelId="{F8643587-DA32-4669-88B3-42F24E57CD3F}" type="presOf" srcId="{52E970E6-909D-442C-AC50-81EA36A73F86}" destId="{E05E5BFD-AB50-4252-9614-293C444E4BC2}" srcOrd="1" destOrd="0" presId="urn:microsoft.com/office/officeart/2005/8/layout/pyramid1"/>
    <dgm:cxn modelId="{75CCC803-B3BB-45F4-9B59-88A29456DCC9}" type="presOf" srcId="{FA059A3D-0792-4088-B04C-4EA26F22E146}" destId="{233DB5DC-E42A-45A2-A73A-5EB44BF478D2}" srcOrd="1" destOrd="0" presId="urn:microsoft.com/office/officeart/2005/8/layout/pyramid1"/>
    <dgm:cxn modelId="{84F46DD3-2293-4825-A660-857E701ADBFC}" type="presOf" srcId="{85AF5DD8-0962-4F6B-867E-790BBA7963A1}" destId="{5C8C5960-3743-4F63-8617-AAA692D55AB4}" srcOrd="0" destOrd="0" presId="urn:microsoft.com/office/officeart/2005/8/layout/pyramid1"/>
    <dgm:cxn modelId="{83DB2769-6388-4B71-8180-D01EF0E4AF8C}" type="presParOf" srcId="{5C8C5960-3743-4F63-8617-AAA692D55AB4}" destId="{27E96AE1-0879-4C52-A518-6CCE9594447A}" srcOrd="0" destOrd="0" presId="urn:microsoft.com/office/officeart/2005/8/layout/pyramid1"/>
    <dgm:cxn modelId="{0883038F-CDFC-4577-88DA-1F04B5C130AE}" type="presParOf" srcId="{27E96AE1-0879-4C52-A518-6CCE9594447A}" destId="{3277F4DD-488E-432E-A5EC-8B36C2D7CB4E}" srcOrd="0" destOrd="0" presId="urn:microsoft.com/office/officeart/2005/8/layout/pyramid1"/>
    <dgm:cxn modelId="{4BBA757F-4E65-4232-AB86-22C1812519B7}" type="presParOf" srcId="{27E96AE1-0879-4C52-A518-6CCE9594447A}" destId="{F46B32AB-8380-4D59-99C9-12924C9BBCA5}" srcOrd="1" destOrd="0" presId="urn:microsoft.com/office/officeart/2005/8/layout/pyramid1"/>
    <dgm:cxn modelId="{8E2EDC5E-CC42-483F-8188-9F1EAC2E8C64}" type="presParOf" srcId="{5C8C5960-3743-4F63-8617-AAA692D55AB4}" destId="{56A00A77-4B81-4804-9F7D-A0314DC9BD19}" srcOrd="1" destOrd="0" presId="urn:microsoft.com/office/officeart/2005/8/layout/pyramid1"/>
    <dgm:cxn modelId="{A7CED60C-6A24-4572-9136-FF0A58436502}" type="presParOf" srcId="{56A00A77-4B81-4804-9F7D-A0314DC9BD19}" destId="{5BB77B2E-94DA-4EF3-ACB2-AEF699A40A6E}" srcOrd="0" destOrd="0" presId="urn:microsoft.com/office/officeart/2005/8/layout/pyramid1"/>
    <dgm:cxn modelId="{F12821FB-FA98-4C29-8BB2-F2B5255E5BA8}" type="presParOf" srcId="{56A00A77-4B81-4804-9F7D-A0314DC9BD19}" destId="{233DB5DC-E42A-45A2-A73A-5EB44BF478D2}" srcOrd="1" destOrd="0" presId="urn:microsoft.com/office/officeart/2005/8/layout/pyramid1"/>
    <dgm:cxn modelId="{B220BFB8-0DA1-4ADF-A992-B0B12E1D1A99}" type="presParOf" srcId="{5C8C5960-3743-4F63-8617-AAA692D55AB4}" destId="{4A9FDC4A-E606-4D75-AFE6-9080A5BF8560}" srcOrd="2" destOrd="0" presId="urn:microsoft.com/office/officeart/2005/8/layout/pyramid1"/>
    <dgm:cxn modelId="{F5DB59D0-BE98-4943-8AC4-20F01C62C886}" type="presParOf" srcId="{4A9FDC4A-E606-4D75-AFE6-9080A5BF8560}" destId="{91AB3D56-9369-4670-8776-D97B3E3F85EE}" srcOrd="0" destOrd="0" presId="urn:microsoft.com/office/officeart/2005/8/layout/pyramid1"/>
    <dgm:cxn modelId="{EF31C627-374E-4FC4-AFDA-E8EC2B04D149}" type="presParOf" srcId="{4A9FDC4A-E606-4D75-AFE6-9080A5BF8560}" destId="{E05E5BFD-AB50-4252-9614-293C444E4BC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7F4DD-488E-432E-A5EC-8B36C2D7CB4E}">
      <dsp:nvSpPr>
        <dsp:cNvPr id="0" name=""/>
        <dsp:cNvSpPr/>
      </dsp:nvSpPr>
      <dsp:spPr>
        <a:xfrm>
          <a:off x="1688570" y="0"/>
          <a:ext cx="1688571" cy="2118783"/>
        </a:xfrm>
        <a:prstGeom prst="trapezoid">
          <a:avLst>
            <a:gd name="adj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31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31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Rule-</a:t>
          </a:r>
        </a:p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making</a:t>
          </a:r>
        </a:p>
      </dsp:txBody>
      <dsp:txXfrm>
        <a:off x="1688570" y="0"/>
        <a:ext cx="1688571" cy="2118783"/>
      </dsp:txXfrm>
    </dsp:sp>
    <dsp:sp modelId="{5BB77B2E-94DA-4EF3-ACB2-AEF699A40A6E}">
      <dsp:nvSpPr>
        <dsp:cNvPr id="0" name=""/>
        <dsp:cNvSpPr/>
      </dsp:nvSpPr>
      <dsp:spPr>
        <a:xfrm>
          <a:off x="844285" y="2118783"/>
          <a:ext cx="3377142" cy="2118783"/>
        </a:xfrm>
        <a:prstGeom prst="trapezoid">
          <a:avLst>
            <a:gd name="adj" fmla="val 398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Issue Papers</a:t>
          </a:r>
        </a:p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Special Conditions</a:t>
          </a:r>
        </a:p>
      </dsp:txBody>
      <dsp:txXfrm>
        <a:off x="1435285" y="2118783"/>
        <a:ext cx="2195142" cy="2118783"/>
      </dsp:txXfrm>
    </dsp:sp>
    <dsp:sp modelId="{91AB3D56-9369-4670-8776-D97B3E3F85EE}">
      <dsp:nvSpPr>
        <dsp:cNvPr id="0" name=""/>
        <dsp:cNvSpPr/>
      </dsp:nvSpPr>
      <dsp:spPr>
        <a:xfrm>
          <a:off x="0" y="4237566"/>
          <a:ext cx="5065713" cy="2118783"/>
        </a:xfrm>
        <a:prstGeom prst="trapezoid">
          <a:avLst>
            <a:gd name="adj" fmla="val 398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228600" marR="0" lvl="0" indent="-2286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Airworthiness Directives</a:t>
          </a:r>
        </a:p>
      </dsp:txBody>
      <dsp:txXfrm>
        <a:off x="886499" y="4237566"/>
        <a:ext cx="3292713" cy="2118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1" tIns="46341" rIns="92681" bIns="46341" numCol="1" anchor="t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1" tIns="46341" rIns="92681" bIns="46341" numCol="1" anchor="t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1" tIns="46341" rIns="92681" bIns="46341" numCol="1" anchor="b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1" tIns="46341" rIns="92681" bIns="46341" numCol="1" anchor="b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3931F53F-B674-42B0-8404-60F332A5073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573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1" tIns="46341" rIns="92681" bIns="46341" numCol="1" anchor="t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1" tIns="46341" rIns="92681" bIns="46341" numCol="1" anchor="t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1" tIns="46341" rIns="92681" bIns="46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1" tIns="46341" rIns="92681" bIns="46341" numCol="1" anchor="b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1" tIns="46341" rIns="92681" bIns="46341" numCol="1" anchor="b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92D768A7-C1AB-4B47-9C28-ED66D6D54F0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27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3F5F6-33CB-4B6D-9A55-005095EB760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D8FB2B-A590-4397-AAC0-72F82E7CC7E2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  <a:p>
            <a:r>
              <a:rPr lang="en-US" sz="1600" dirty="0"/>
              <a:t>I’d like to talk today about the following agenda items:</a:t>
            </a:r>
          </a:p>
          <a:p>
            <a:endParaRPr lang="en-US" sz="1600" dirty="0"/>
          </a:p>
          <a:p>
            <a:r>
              <a:rPr lang="en-US" sz="1600" dirty="0"/>
              <a:t>First off, I would like to make the case for rulemaking by presenting incident history.  </a:t>
            </a:r>
          </a:p>
          <a:p>
            <a:r>
              <a:rPr lang="en-US" sz="1600" dirty="0"/>
              <a:t>Then I will provide a cursory review of the ice crystal environment and its effect on engines.  </a:t>
            </a:r>
          </a:p>
          <a:p>
            <a:r>
              <a:rPr lang="en-US" sz="1600" dirty="0"/>
              <a:t>I will present a quick over-view of the proposed draft rule.  </a:t>
            </a:r>
          </a:p>
          <a:p>
            <a:r>
              <a:rPr lang="en-US" sz="1600" dirty="0"/>
              <a:t>And finally I will discuss the challenges for going forward and the research needs to support our efforts.</a:t>
            </a:r>
          </a:p>
          <a:p>
            <a:endParaRPr lang="en-US" sz="1600" dirty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0" name="Picture 52" descr="sunrise_plane_powerpoin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0"/>
            <a:ext cx="3563937" cy="687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endParaRPr lang="en-US" noProof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263" y="2554288"/>
            <a:ext cx="4951412" cy="1752600"/>
          </a:xfrm>
        </p:spPr>
        <p:txBody>
          <a:bodyPr/>
          <a:lstStyle>
            <a:lvl1pPr marL="0" indent="0" algn="ctr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endParaRPr lang="en-US" noProof="0" smtClean="0"/>
          </a:p>
        </p:txBody>
      </p:sp>
      <p:grpSp>
        <p:nvGrpSpPr>
          <p:cNvPr id="63538" name="Group 50"/>
          <p:cNvGrpSpPr>
            <a:grpSpLocks/>
          </p:cNvGrpSpPr>
          <p:nvPr userDrawn="1"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63537" name="Picture 49" descr="NEW FAA LOGO"/>
            <p:cNvPicPr>
              <a:picLocks noChangeAspect="1" noChangeArrowheads="1"/>
            </p:cNvPicPr>
            <p:nvPr userDrawn="1"/>
          </p:nvPicPr>
          <p:blipFill>
            <a:blip r:embed="rId3" cstate="print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2" name="Text Box 44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63541" name="Text Box 53"/>
          <p:cNvSpPr txBox="1">
            <a:spLocks noChangeArrowheads="1"/>
          </p:cNvSpPr>
          <p:nvPr userDrawn="1"/>
        </p:nvSpPr>
        <p:spPr bwMode="auto">
          <a:xfrm>
            <a:off x="322263" y="5265738"/>
            <a:ext cx="49403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376363" indent="-1376363">
              <a:spcBef>
                <a:spcPts val="600"/>
              </a:spcBef>
              <a:buFontTx/>
              <a:buNone/>
              <a:tabLst/>
            </a:pPr>
            <a:r>
              <a:rPr lang="en-US" sz="1600" dirty="0" smtClean="0">
                <a:latin typeface="Arial" charset="0"/>
              </a:rPr>
              <a:t>Presented To:</a:t>
            </a:r>
            <a:r>
              <a:rPr lang="en-US" sz="1600" baseline="0" dirty="0" smtClean="0">
                <a:latin typeface="Arial" charset="0"/>
              </a:rPr>
              <a:t>  REDAC Subcommittee on Aviation Safety</a:t>
            </a:r>
            <a:endParaRPr lang="en-US" sz="1600" dirty="0" smtClean="0">
              <a:latin typeface="Arial" charset="0"/>
            </a:endParaRPr>
          </a:p>
          <a:p>
            <a:pPr marL="1376363" indent="-1376363">
              <a:spcBef>
                <a:spcPts val="600"/>
              </a:spcBef>
              <a:buFontTx/>
              <a:buNone/>
            </a:pPr>
            <a:r>
              <a:rPr lang="en-US" sz="1600" dirty="0" smtClean="0">
                <a:latin typeface="Arial" charset="0"/>
              </a:rPr>
              <a:t>Presented </a:t>
            </a:r>
            <a:r>
              <a:rPr lang="en-US" sz="1600" dirty="0">
                <a:latin typeface="Arial" charset="0"/>
              </a:rPr>
              <a:t>By: </a:t>
            </a:r>
            <a:r>
              <a:rPr lang="en-US" sz="1600" dirty="0" smtClean="0">
                <a:latin typeface="Arial" charset="0"/>
              </a:rPr>
              <a:t>	Tom </a:t>
            </a:r>
            <a:r>
              <a:rPr lang="en-US" sz="1600" dirty="0">
                <a:latin typeface="Arial" charset="0"/>
              </a:rPr>
              <a:t>Bond</a:t>
            </a:r>
          </a:p>
          <a:p>
            <a:pPr marL="1376363" indent="-1376363">
              <a:spcBef>
                <a:spcPts val="600"/>
              </a:spcBef>
              <a:buFontTx/>
              <a:buNone/>
            </a:pPr>
            <a:r>
              <a:rPr lang="en-US" sz="1600" dirty="0">
                <a:latin typeface="Arial" charset="0"/>
              </a:rPr>
              <a:t>Date:  September </a:t>
            </a:r>
            <a:r>
              <a:rPr lang="en-US" sz="1600" dirty="0" smtClean="0">
                <a:latin typeface="Arial" charset="0"/>
              </a:rPr>
              <a:t>10, 2015</a:t>
            </a:r>
            <a:endParaRPr lang="en-US" sz="1600" dirty="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0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201613"/>
            <a:ext cx="2117725" cy="56975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201613"/>
            <a:ext cx="6202363" cy="56975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88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201613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2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2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167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8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0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8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978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232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75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201613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449263" y="6142038"/>
            <a:ext cx="4784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400" b="1" dirty="0" smtClean="0">
                <a:solidFill>
                  <a:srgbClr val="C0C0C0"/>
                </a:solidFill>
              </a:rPr>
              <a:t>FAA Aircraft </a:t>
            </a:r>
            <a:r>
              <a:rPr lang="en-US" sz="1400" b="1" dirty="0">
                <a:solidFill>
                  <a:srgbClr val="C0C0C0"/>
                </a:solidFill>
              </a:rPr>
              <a:t>Icing </a:t>
            </a:r>
            <a:r>
              <a:rPr lang="en-US" sz="1400" b="1" dirty="0" smtClean="0">
                <a:solidFill>
                  <a:srgbClr val="C0C0C0"/>
                </a:solidFill>
              </a:rPr>
              <a:t>Program</a:t>
            </a:r>
            <a:endParaRPr lang="en-US" sz="1400" dirty="0">
              <a:solidFill>
                <a:srgbClr val="C0C0C0"/>
              </a:solidFill>
            </a:endParaRPr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fld id="{94B3539B-0F1D-4C98-824B-00EDE8623B77}" type="slidenum">
              <a:rPr lang="en-US" sz="1400" b="1">
                <a:solidFill>
                  <a:schemeClr val="bg1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‹#›</a:t>
            </a:fld>
            <a:endParaRPr lang="en-US" sz="1400" b="1" dirty="0">
              <a:solidFill>
                <a:schemeClr val="bg1"/>
              </a:solidFill>
            </a:endParaRPr>
          </a:p>
        </p:txBody>
      </p:sp>
      <p:grpSp>
        <p:nvGrpSpPr>
          <p:cNvPr id="56343" name="Group 23"/>
          <p:cNvGrpSpPr>
            <a:grpSpLocks/>
          </p:cNvGrpSpPr>
          <p:nvPr userDrawn="1"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56344" name="Picture 24" descr="NEW FAA LOGO"/>
            <p:cNvPicPr>
              <a:picLocks noChangeAspect="1" noChangeArrowheads="1"/>
            </p:cNvPicPr>
            <p:nvPr userDrawn="1"/>
          </p:nvPicPr>
          <p:blipFill>
            <a:blip r:embed="rId14" cstate="print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5" name="Text Box 25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400" dirty="0">
                <a:solidFill>
                  <a:srgbClr val="C0C0C0"/>
                </a:solidFill>
              </a:rPr>
              <a:t>Date: September </a:t>
            </a:r>
            <a:r>
              <a:rPr lang="en-US" sz="1400" dirty="0" smtClean="0">
                <a:solidFill>
                  <a:srgbClr val="C0C0C0"/>
                </a:solidFill>
              </a:rPr>
              <a:t>10, 2015</a:t>
            </a:r>
            <a:endParaRPr lang="en-US" sz="1400" dirty="0">
              <a:solidFill>
                <a:srgbClr val="C0C0C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tom.bond@faa.go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9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407988" y="255588"/>
            <a:ext cx="4983162" cy="2409825"/>
          </a:xfrm>
        </p:spPr>
        <p:txBody>
          <a:bodyPr/>
          <a:lstStyle/>
          <a:p>
            <a:r>
              <a:rPr lang="en-US" sz="4800" dirty="0" smtClean="0"/>
              <a:t>FAA’s Aircraft </a:t>
            </a:r>
            <a:r>
              <a:rPr lang="en-US" sz="4800" dirty="0"/>
              <a:t>Icing </a:t>
            </a:r>
            <a:r>
              <a:rPr lang="en-US" sz="4800" dirty="0" smtClean="0"/>
              <a:t>Program</a:t>
            </a:r>
            <a:endParaRPr lang="en-US" sz="4800" dirty="0"/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765175" y="2562213"/>
            <a:ext cx="41021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588" indent="-15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921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  <a:buFontTx/>
              <a:buNone/>
            </a:pPr>
            <a:r>
              <a:rPr lang="en-US" sz="3600" dirty="0" smtClean="0">
                <a:solidFill>
                  <a:schemeClr val="bg2"/>
                </a:solidFill>
                <a:latin typeface="Arial" charset="0"/>
              </a:rPr>
              <a:t>FAA Icing Plan and Icing Steering Committee</a:t>
            </a:r>
            <a:endParaRPr lang="en-US" sz="36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Aircraft Icing </a:t>
            </a:r>
            <a:r>
              <a:rPr lang="en-US" dirty="0" smtClean="0"/>
              <a:t>Plans </a:t>
            </a:r>
            <a:r>
              <a:rPr lang="en-US" dirty="0"/>
              <a:t>– </a:t>
            </a:r>
            <a:r>
              <a:rPr lang="en-US" dirty="0" smtClean="0"/>
              <a:t>Research Tasks</a:t>
            </a:r>
            <a:endParaRPr lang="en-US" sz="2800" dirty="0"/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01700"/>
            <a:ext cx="8050213" cy="5192713"/>
          </a:xfrm>
        </p:spPr>
        <p:txBody>
          <a:bodyPr/>
          <a:lstStyle/>
          <a:p>
            <a:pPr marL="347663" indent="-339725"/>
            <a:r>
              <a:rPr lang="en-US" sz="2400" dirty="0" smtClean="0"/>
              <a:t>Research is identified in icing plan by</a:t>
            </a:r>
          </a:p>
          <a:p>
            <a:pPr marL="739775" lvl="1" indent="-339725"/>
            <a:r>
              <a:rPr lang="en-US" sz="2000" dirty="0" smtClean="0"/>
              <a:t>Coordination </a:t>
            </a:r>
            <a:r>
              <a:rPr lang="en-US" sz="2000" dirty="0"/>
              <a:t>through ISC and TCRG for alignment with </a:t>
            </a:r>
            <a:r>
              <a:rPr lang="en-US" sz="2000" dirty="0" smtClean="0"/>
              <a:t>AVS and weather </a:t>
            </a:r>
            <a:r>
              <a:rPr lang="en-US" sz="2000" dirty="0"/>
              <a:t>key issues and </a:t>
            </a:r>
            <a:r>
              <a:rPr lang="en-US" sz="2000" dirty="0" smtClean="0"/>
              <a:t>certification/operation </a:t>
            </a:r>
            <a:r>
              <a:rPr lang="en-US" sz="2000" dirty="0"/>
              <a:t>needs</a:t>
            </a:r>
          </a:p>
          <a:p>
            <a:pPr marL="739775" lvl="1" indent="-339725"/>
            <a:r>
              <a:rPr lang="en-US" sz="2000" dirty="0"/>
              <a:t>Assessment of current capabilities and gap analysis</a:t>
            </a:r>
          </a:p>
          <a:p>
            <a:pPr marL="739775" lvl="1" indent="-339725"/>
            <a:r>
              <a:rPr lang="en-US" sz="2000" dirty="0"/>
              <a:t>Investment strategies and research project plans</a:t>
            </a:r>
          </a:p>
          <a:p>
            <a:pPr marL="1255713" lvl="2" indent="-341313">
              <a:buFont typeface="+mj-lt"/>
              <a:buAutoNum type="alphaLcParenR"/>
            </a:pPr>
            <a:r>
              <a:rPr lang="en-US" dirty="0"/>
              <a:t>Icing weather tools</a:t>
            </a:r>
          </a:p>
          <a:p>
            <a:pPr marL="1255713" lvl="2" indent="-341313">
              <a:buFont typeface="+mj-lt"/>
              <a:buAutoNum type="alphaLcParenR"/>
            </a:pPr>
            <a:r>
              <a:rPr lang="en-US" dirty="0"/>
              <a:t>Development / improvement of engineering tools to support certification</a:t>
            </a:r>
          </a:p>
          <a:p>
            <a:pPr marL="1255713" lvl="2" indent="-341313">
              <a:buFont typeface="+mj-lt"/>
              <a:buAutoNum type="alphaLcParenR"/>
            </a:pPr>
            <a:r>
              <a:rPr lang="en-US" dirty="0"/>
              <a:t>Ground icing</a:t>
            </a:r>
          </a:p>
          <a:p>
            <a:pPr marL="1255713" lvl="2" indent="-341313">
              <a:buFont typeface="+mj-lt"/>
              <a:buAutoNum type="alphaLcParenR"/>
            </a:pPr>
            <a:r>
              <a:rPr lang="en-US" dirty="0"/>
              <a:t>Ice accretion physics</a:t>
            </a:r>
          </a:p>
          <a:p>
            <a:pPr marL="1255713" lvl="2" indent="-341313">
              <a:buFont typeface="+mj-lt"/>
              <a:buAutoNum type="alphaLcParenR"/>
            </a:pPr>
            <a:r>
              <a:rPr lang="en-US" dirty="0"/>
              <a:t>Ice accretions and their effects on performance and stability &amp; control</a:t>
            </a:r>
          </a:p>
          <a:p>
            <a:pPr marL="1255713" lvl="2" indent="-341313">
              <a:buFont typeface="+mj-lt"/>
              <a:buAutoNum type="alphaLcParenR"/>
            </a:pPr>
            <a:r>
              <a:rPr lang="en-US" dirty="0"/>
              <a:t>Atmospheric icing </a:t>
            </a:r>
            <a:r>
              <a:rPr lang="en-US" dirty="0" smtClean="0"/>
              <a:t>conditions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8638" y="1635125"/>
            <a:ext cx="5435600" cy="2263775"/>
          </a:xfrm>
        </p:spPr>
        <p:txBody>
          <a:bodyPr/>
          <a:lstStyle/>
          <a:p>
            <a:r>
              <a:rPr lang="en-US" sz="8000" i="1" dirty="0"/>
              <a:t>Backup </a:t>
            </a:r>
            <a:r>
              <a:rPr lang="en-US" sz="8000" i="1" dirty="0" smtClean="0"/>
              <a:t>Slide</a:t>
            </a:r>
            <a:endParaRPr lang="en-US" sz="80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1746" y="224145"/>
            <a:ext cx="6983525" cy="768311"/>
          </a:xfrm>
        </p:spPr>
        <p:txBody>
          <a:bodyPr/>
          <a:lstStyle/>
          <a:p>
            <a:r>
              <a:rPr lang="en-US" sz="2800" dirty="0"/>
              <a:t>FAA Tools For Addressing Safety </a:t>
            </a:r>
            <a:r>
              <a:rPr lang="en-US" sz="2800" dirty="0" smtClean="0"/>
              <a:t>Issues</a:t>
            </a:r>
            <a:br>
              <a:rPr lang="en-US" sz="2800" dirty="0" smtClean="0"/>
            </a:br>
            <a:r>
              <a:rPr lang="en-US" sz="2800" dirty="0" smtClean="0"/>
              <a:t>Where does R&amp;D fit in</a:t>
            </a:r>
            <a:endParaRPr lang="en-US" sz="2800" dirty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9619" y="1105516"/>
            <a:ext cx="5799138" cy="4972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Rulemaking is not the only tool we have and is ordinarily used following the use of others suited to expeditious action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The FAA uses a number of complementary tools to ensure safe operations</a:t>
            </a:r>
          </a:p>
          <a:p>
            <a:pPr marL="855663" lvl="1" indent="-398463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dirty="0"/>
              <a:t>Post Certification Evaluations (Fact-Finding Investigations &amp; Special Certification Reviews)</a:t>
            </a:r>
          </a:p>
          <a:p>
            <a:pPr marL="855663" lvl="1" indent="-398463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dirty="0"/>
              <a:t>Airworthiness Directives for current fleet safety</a:t>
            </a:r>
          </a:p>
          <a:p>
            <a:pPr marL="855663" lvl="1" indent="-398463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dirty="0"/>
              <a:t>Issue Papers for new certification projects</a:t>
            </a:r>
          </a:p>
          <a:p>
            <a:pPr marL="855663" lvl="1" indent="-398463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dirty="0"/>
              <a:t>Special Conditions for new technology</a:t>
            </a:r>
          </a:p>
          <a:p>
            <a:pPr marL="855663" lvl="1" indent="-398463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dirty="0"/>
              <a:t>Safety Bulletins for operations concerns</a:t>
            </a:r>
          </a:p>
          <a:p>
            <a:pPr marL="855663" lvl="1" indent="-398463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dirty="0"/>
              <a:t>Regulations</a:t>
            </a:r>
          </a:p>
          <a:p>
            <a:pPr marL="855663" lvl="1" indent="-398463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dirty="0"/>
              <a:t>Advisory materials</a:t>
            </a:r>
          </a:p>
          <a:p>
            <a:pPr marL="855663" lvl="1" indent="-398463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dirty="0"/>
              <a:t>Training materials</a:t>
            </a:r>
          </a:p>
          <a:p>
            <a:pPr marL="855663" lvl="1" indent="-398463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dirty="0"/>
              <a:t>Working with Industry to develop standards</a:t>
            </a:r>
          </a:p>
          <a:p>
            <a:pPr marL="855663" lvl="1" indent="-398463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dirty="0"/>
              <a:t>Targeted research initiatives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5035550" y="349250"/>
          <a:ext cx="5065713" cy="6356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819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03188"/>
            <a:ext cx="8472488" cy="5588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6645" y="1131435"/>
            <a:ext cx="4772251" cy="4479925"/>
          </a:xfrm>
        </p:spPr>
        <p:txBody>
          <a:bodyPr/>
          <a:lstStyle/>
          <a:p>
            <a:pPr>
              <a:lnSpc>
                <a:spcPct val="120000"/>
              </a:lnSpc>
              <a:tabLst>
                <a:tab pos="574675" algn="l"/>
              </a:tabLst>
            </a:pPr>
            <a:r>
              <a:rPr lang="en-US" dirty="0"/>
              <a:t>Aircraft Icing </a:t>
            </a:r>
            <a:r>
              <a:rPr lang="en-US" dirty="0" smtClean="0"/>
              <a:t>Program</a:t>
            </a:r>
          </a:p>
          <a:p>
            <a:pPr>
              <a:lnSpc>
                <a:spcPct val="120000"/>
              </a:lnSpc>
              <a:tabLst>
                <a:tab pos="574675" algn="l"/>
              </a:tabLst>
            </a:pPr>
            <a:r>
              <a:rPr lang="en-US" dirty="0" smtClean="0"/>
              <a:t>Aircraft Icing Team</a:t>
            </a:r>
            <a:endParaRPr lang="en-US" dirty="0"/>
          </a:p>
          <a:p>
            <a:pPr>
              <a:lnSpc>
                <a:spcPct val="120000"/>
              </a:lnSpc>
              <a:tabLst>
                <a:tab pos="574675" algn="l"/>
              </a:tabLst>
            </a:pPr>
            <a:r>
              <a:rPr lang="en-US" dirty="0"/>
              <a:t>FAA Icing Plans</a:t>
            </a:r>
          </a:p>
          <a:p>
            <a:pPr lvl="1">
              <a:lnSpc>
                <a:spcPct val="120000"/>
              </a:lnSpc>
              <a:tabLst>
                <a:tab pos="574675" algn="l"/>
              </a:tabLst>
            </a:pPr>
            <a:r>
              <a:rPr lang="en-US" dirty="0" smtClean="0"/>
              <a:t>Original in 1997</a:t>
            </a:r>
          </a:p>
          <a:p>
            <a:pPr lvl="1">
              <a:lnSpc>
                <a:spcPct val="120000"/>
              </a:lnSpc>
              <a:tabLst>
                <a:tab pos="574675" algn="l"/>
              </a:tabLst>
            </a:pPr>
            <a:r>
              <a:rPr lang="en-US" dirty="0" smtClean="0"/>
              <a:t>Develop new plan - 2012</a:t>
            </a:r>
          </a:p>
          <a:p>
            <a:pPr lvl="1">
              <a:lnSpc>
                <a:spcPct val="120000"/>
              </a:lnSpc>
              <a:tabLst>
                <a:tab pos="574675" algn="l"/>
              </a:tabLst>
            </a:pPr>
            <a:r>
              <a:rPr lang="en-US" dirty="0" smtClean="0"/>
              <a:t>Update in 2015</a:t>
            </a:r>
            <a:endParaRPr lang="en-US" dirty="0"/>
          </a:p>
          <a:p>
            <a:pPr>
              <a:lnSpc>
                <a:spcPct val="120000"/>
              </a:lnSpc>
              <a:tabLst>
                <a:tab pos="574675" algn="l"/>
              </a:tabLst>
            </a:pPr>
            <a:r>
              <a:rPr lang="en-US" dirty="0" smtClean="0"/>
              <a:t>How Research fits in</a:t>
            </a:r>
          </a:p>
        </p:txBody>
      </p:sp>
    </p:spTree>
    <p:extLst>
      <p:ext uri="{BB962C8B-B14F-4D97-AF65-F5344CB8AC3E}">
        <p14:creationId xmlns:p14="http://schemas.microsoft.com/office/powerpoint/2010/main" val="38354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10242" y="91620"/>
            <a:ext cx="8472488" cy="609600"/>
          </a:xfrm>
        </p:spPr>
        <p:txBody>
          <a:bodyPr/>
          <a:lstStyle/>
          <a:p>
            <a:r>
              <a:rPr lang="en-US" sz="2800" dirty="0"/>
              <a:t>Icing Program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938" y="798964"/>
            <a:ext cx="8156575" cy="5219700"/>
          </a:xfrm>
        </p:spPr>
        <p:txBody>
          <a:bodyPr/>
          <a:lstStyle/>
          <a:p>
            <a:r>
              <a:rPr lang="en-US" sz="2400" dirty="0"/>
              <a:t>Established in the early 1980s </a:t>
            </a:r>
          </a:p>
          <a:p>
            <a:r>
              <a:rPr lang="en-US" sz="2400" dirty="0"/>
              <a:t>Major enhancements following 1992 La Guardia Airport ground icing accident and 1994 Roselawn, IN in-flight icing </a:t>
            </a:r>
            <a:r>
              <a:rPr lang="en-US" sz="2400" dirty="0" smtClean="0"/>
              <a:t>accident. As a result the FAA developed</a:t>
            </a:r>
            <a:endParaRPr lang="en-US" sz="2400" dirty="0"/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cing </a:t>
            </a:r>
            <a:r>
              <a:rPr lang="en-US" sz="2000" dirty="0"/>
              <a:t>plan in </a:t>
            </a:r>
            <a:r>
              <a:rPr lang="en-US" sz="2000" dirty="0" smtClean="0"/>
              <a:t>1997 after major icing issues</a:t>
            </a:r>
            <a:endParaRPr lang="en-US" sz="2000" dirty="0"/>
          </a:p>
          <a:p>
            <a:pPr lvl="1"/>
            <a:r>
              <a:rPr lang="en-US" sz="2000" dirty="0"/>
              <a:t>C</a:t>
            </a:r>
            <a:r>
              <a:rPr lang="en-US" sz="2000" dirty="0" smtClean="0"/>
              <a:t>omprehensive program was designed </a:t>
            </a:r>
            <a:r>
              <a:rPr lang="en-US" sz="2000" dirty="0"/>
              <a:t>to improve the safety of flying in icing conditions by:</a:t>
            </a:r>
          </a:p>
          <a:p>
            <a:pPr lvl="2">
              <a:buSzPct val="90000"/>
              <a:buFont typeface="Wingdings" panose="05000000000000000000" pitchFamily="2" charset="2"/>
              <a:buChar char="Ø"/>
            </a:pPr>
            <a:r>
              <a:rPr lang="en-US" dirty="0"/>
              <a:t>Addressing unsafe conditions in the existing fleet,</a:t>
            </a:r>
          </a:p>
          <a:p>
            <a:pPr lvl="2">
              <a:buSzPct val="90000"/>
              <a:buFont typeface="Wingdings" panose="05000000000000000000" pitchFamily="2" charset="2"/>
              <a:buChar char="Ø"/>
            </a:pPr>
            <a:r>
              <a:rPr lang="en-US" dirty="0"/>
              <a:t>Incorporating safety enhancements in certification programs,</a:t>
            </a:r>
          </a:p>
          <a:p>
            <a:pPr lvl="2">
              <a:buSzPct val="90000"/>
              <a:buFont typeface="Wingdings" panose="05000000000000000000" pitchFamily="2" charset="2"/>
              <a:buChar char="Ø"/>
            </a:pPr>
            <a:r>
              <a:rPr lang="en-US" dirty="0"/>
              <a:t>Identifying operational issues through safety bulletins,</a:t>
            </a:r>
          </a:p>
          <a:p>
            <a:pPr lvl="2">
              <a:buSzPct val="90000"/>
              <a:buFont typeface="Wingdings" panose="05000000000000000000" pitchFamily="2" charset="2"/>
              <a:buChar char="Ø"/>
            </a:pPr>
            <a:r>
              <a:rPr lang="en-US" dirty="0"/>
              <a:t>Codifying requirements in Title 14 Code of Federal Regulations, </a:t>
            </a:r>
          </a:p>
          <a:p>
            <a:pPr lvl="2">
              <a:buSzPct val="90000"/>
              <a:buFont typeface="Wingdings" panose="05000000000000000000" pitchFamily="2" charset="2"/>
              <a:buChar char="Ø"/>
            </a:pPr>
            <a:r>
              <a:rPr lang="en-US" dirty="0"/>
              <a:t>Implementing training materials for pilots, and</a:t>
            </a:r>
          </a:p>
          <a:p>
            <a:pPr lvl="2">
              <a:buSzPct val="90000"/>
              <a:buFont typeface="Wingdings" panose="05000000000000000000" pitchFamily="2" charset="2"/>
              <a:buChar char="Ø"/>
            </a:pPr>
            <a:r>
              <a:rPr lang="en-US" dirty="0"/>
              <a:t>Conducting targeted icing research</a:t>
            </a:r>
          </a:p>
        </p:txBody>
      </p:sp>
    </p:spTree>
    <p:extLst>
      <p:ext uri="{BB962C8B-B14F-4D97-AF65-F5344CB8AC3E}">
        <p14:creationId xmlns:p14="http://schemas.microsoft.com/office/powerpoint/2010/main" val="1622659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10695" y="114525"/>
            <a:ext cx="8472488" cy="609600"/>
          </a:xfrm>
        </p:spPr>
        <p:txBody>
          <a:bodyPr/>
          <a:lstStyle/>
          <a:p>
            <a:r>
              <a:rPr lang="en-US" sz="2800" dirty="0" smtClean="0"/>
              <a:t>Aircraft Icing </a:t>
            </a:r>
            <a:r>
              <a:rPr lang="en-US" sz="2800" dirty="0"/>
              <a:t>Team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96988"/>
            <a:ext cx="8050213" cy="4391025"/>
          </a:xfrm>
        </p:spPr>
        <p:txBody>
          <a:bodyPr/>
          <a:lstStyle/>
          <a:p>
            <a:r>
              <a:rPr lang="en-US" dirty="0" smtClean="0"/>
              <a:t>Icing </a:t>
            </a:r>
            <a:r>
              <a:rPr lang="en-US" dirty="0"/>
              <a:t>Steering Committee </a:t>
            </a:r>
            <a:r>
              <a:rPr lang="en-US" dirty="0" smtClean="0"/>
              <a:t>(ISC)</a:t>
            </a:r>
            <a:endParaRPr lang="en-US" dirty="0"/>
          </a:p>
          <a:p>
            <a:pPr lvl="1"/>
            <a:r>
              <a:rPr lang="en-US" dirty="0"/>
              <a:t>O</a:t>
            </a:r>
            <a:r>
              <a:rPr lang="en-US" dirty="0" smtClean="0"/>
              <a:t>versees </a:t>
            </a:r>
            <a:r>
              <a:rPr lang="en-US" dirty="0"/>
              <a:t>and coordinates the icing program </a:t>
            </a:r>
            <a:endParaRPr lang="en-US" dirty="0" smtClean="0"/>
          </a:p>
          <a:p>
            <a:pPr lvl="1"/>
            <a:r>
              <a:rPr lang="en-US" dirty="0"/>
              <a:t>ISC started as Aircraft Certification only in early 1990’s and expanded to 15 current members</a:t>
            </a:r>
          </a:p>
          <a:p>
            <a:pPr lvl="2">
              <a:buSzPct val="90000"/>
              <a:buFont typeface="Wingdings" panose="05000000000000000000" pitchFamily="2" charset="2"/>
              <a:buChar char="Ø"/>
            </a:pPr>
            <a:r>
              <a:rPr lang="en-US" dirty="0" smtClean="0"/>
              <a:t>Includes </a:t>
            </a:r>
            <a:r>
              <a:rPr lang="en-US" dirty="0"/>
              <a:t>specialists from Aircraft </a:t>
            </a:r>
            <a:r>
              <a:rPr lang="en-US" dirty="0" smtClean="0"/>
              <a:t>Certification, Flight Standards, Research</a:t>
            </a:r>
            <a:r>
              <a:rPr lang="en-US" dirty="0"/>
              <a:t>, </a:t>
            </a:r>
            <a:r>
              <a:rPr lang="en-US" dirty="0" smtClean="0"/>
              <a:t>Weather, and </a:t>
            </a:r>
            <a:r>
              <a:rPr lang="en-US" dirty="0"/>
              <a:t>the Chief </a:t>
            </a:r>
            <a:r>
              <a:rPr lang="en-US" dirty="0" smtClean="0"/>
              <a:t>Scientific and Technical Advisor for icing</a:t>
            </a:r>
          </a:p>
          <a:p>
            <a:pPr lvl="1"/>
            <a:r>
              <a:rPr lang="en-US" dirty="0" smtClean="0"/>
              <a:t>meets at least once </a:t>
            </a:r>
            <a:r>
              <a:rPr lang="en-US" dirty="0"/>
              <a:t>a year to review and update the icing program, </a:t>
            </a:r>
            <a:r>
              <a:rPr lang="en-US" dirty="0" smtClean="0"/>
              <a:t>coordinate between FAA lines of business, and address </a:t>
            </a:r>
            <a:r>
              <a:rPr lang="en-US" dirty="0"/>
              <a:t>outstanding and new </a:t>
            </a:r>
            <a:r>
              <a:rPr lang="en-US" dirty="0" smtClean="0"/>
              <a:t>issues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9130" y="91620"/>
            <a:ext cx="8472487" cy="517979"/>
          </a:xfrm>
        </p:spPr>
        <p:txBody>
          <a:bodyPr/>
          <a:lstStyle/>
          <a:p>
            <a:r>
              <a:rPr lang="en-US" sz="2800" dirty="0"/>
              <a:t>Icing </a:t>
            </a:r>
            <a:r>
              <a:rPr lang="en-US" sz="2800" dirty="0" smtClean="0"/>
              <a:t>Steering Committee (ISC)</a:t>
            </a:r>
            <a:endParaRPr lang="en-US" sz="2800" dirty="0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743" y="760182"/>
            <a:ext cx="8948057" cy="5276850"/>
          </a:xfrm>
        </p:spPr>
        <p:txBody>
          <a:bodyPr/>
          <a:lstStyle/>
          <a:p>
            <a:pPr marL="234950" indent="-234950">
              <a:lnSpc>
                <a:spcPct val="80000"/>
              </a:lnSpc>
              <a:tabLst>
                <a:tab pos="3657600" algn="l"/>
              </a:tabLst>
            </a:pPr>
            <a:r>
              <a:rPr lang="en-US" sz="1800" dirty="0"/>
              <a:t>Chief Scientific &amp; Technical Advisor – Flight Environmental Icing</a:t>
            </a:r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/>
              <a:t>Tom </a:t>
            </a:r>
            <a:r>
              <a:rPr lang="en-US" sz="1800" dirty="0" smtClean="0"/>
              <a:t>Bond	ISC Chair</a:t>
            </a:r>
            <a:endParaRPr lang="en-US" sz="1600" dirty="0"/>
          </a:p>
          <a:p>
            <a:pPr marL="234950" indent="-234950">
              <a:lnSpc>
                <a:spcPct val="80000"/>
              </a:lnSpc>
              <a:tabLst>
                <a:tab pos="3657600" algn="l"/>
              </a:tabLst>
            </a:pPr>
            <a:r>
              <a:rPr lang="en-US" sz="1800" u="sng" dirty="0"/>
              <a:t>Aircraft Certification</a:t>
            </a:r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/>
              <a:t>Doug Bryant	Transport Airplane </a:t>
            </a:r>
            <a:r>
              <a:rPr lang="en-US" sz="1800" dirty="0" smtClean="0"/>
              <a:t>Directorate </a:t>
            </a:r>
            <a:r>
              <a:rPr lang="en-US" sz="1600" i="1" dirty="0" smtClean="0"/>
              <a:t>(Propulsion Installation)</a:t>
            </a:r>
            <a:endParaRPr lang="en-US" sz="1600" i="1" dirty="0"/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/>
              <a:t>John Fisher	Engine and Propeller Directorate</a:t>
            </a:r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/>
              <a:t>Paul Giesman	</a:t>
            </a:r>
            <a:r>
              <a:rPr lang="en-US" sz="1800" dirty="0" smtClean="0"/>
              <a:t>Transport </a:t>
            </a:r>
            <a:r>
              <a:rPr lang="en-US" sz="1800" dirty="0"/>
              <a:t>Airplane </a:t>
            </a:r>
            <a:r>
              <a:rPr lang="en-US" sz="1800" dirty="0" smtClean="0"/>
              <a:t>Directorate </a:t>
            </a:r>
            <a:r>
              <a:rPr lang="en-US" sz="1600" i="1" dirty="0" smtClean="0"/>
              <a:t>(Performance &amp; HQ)</a:t>
            </a:r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 smtClean="0"/>
              <a:t>Eric </a:t>
            </a:r>
            <a:r>
              <a:rPr lang="en-US" sz="1800" dirty="0"/>
              <a:t>Haight	Rotorcraft Directorate</a:t>
            </a:r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/>
              <a:t>Bob Hettman	Transport Airplane </a:t>
            </a:r>
            <a:r>
              <a:rPr lang="en-US" sz="1800" dirty="0" smtClean="0"/>
              <a:t>Directorate </a:t>
            </a:r>
            <a:r>
              <a:rPr lang="en-US" sz="1600" i="1" dirty="0" smtClean="0"/>
              <a:t>(Mechanical Systems)</a:t>
            </a:r>
            <a:endParaRPr lang="en-US" sz="1800" i="1" dirty="0"/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/>
              <a:t>Mark Mutchler	Small Airplane </a:t>
            </a:r>
            <a:r>
              <a:rPr lang="en-US" sz="1800" dirty="0" smtClean="0"/>
              <a:t>Directorate </a:t>
            </a:r>
            <a:r>
              <a:rPr lang="en-US" sz="1600" i="1" dirty="0" smtClean="0"/>
              <a:t>(Weather)</a:t>
            </a:r>
            <a:endParaRPr lang="en-US" sz="1600" i="1" dirty="0"/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 smtClean="0"/>
              <a:t>Paul </a:t>
            </a:r>
            <a:r>
              <a:rPr lang="en-US" sz="1800" dirty="0"/>
              <a:t>Pellicano	Small Airplane </a:t>
            </a:r>
            <a:r>
              <a:rPr lang="en-US" sz="1800" dirty="0" smtClean="0"/>
              <a:t>Directorate</a:t>
            </a:r>
            <a:endParaRPr lang="en-US" sz="1800" dirty="0"/>
          </a:p>
          <a:p>
            <a:pPr marL="234950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u="sng" dirty="0" smtClean="0"/>
              <a:t>Flight </a:t>
            </a:r>
            <a:r>
              <a:rPr lang="en-US" sz="1800" u="sng" dirty="0"/>
              <a:t>Standards</a:t>
            </a:r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/>
              <a:t>Chuck Enders	Air Transportation </a:t>
            </a:r>
            <a:r>
              <a:rPr lang="en-US" sz="1800" dirty="0" smtClean="0"/>
              <a:t>Division </a:t>
            </a:r>
            <a:r>
              <a:rPr lang="en-US" sz="1600" i="1" dirty="0" smtClean="0"/>
              <a:t>(Part 121)</a:t>
            </a:r>
            <a:endParaRPr lang="en-US" sz="1600" i="1" dirty="0"/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 smtClean="0"/>
              <a:t>Steve Kroening</a:t>
            </a:r>
            <a:r>
              <a:rPr lang="en-US" sz="1800" dirty="0"/>
              <a:t>	General Aviation and Commercial </a:t>
            </a:r>
            <a:r>
              <a:rPr lang="en-US" sz="1800" dirty="0" smtClean="0"/>
              <a:t>Division</a:t>
            </a:r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 smtClean="0"/>
              <a:t>Andy Pierce	</a:t>
            </a:r>
            <a:r>
              <a:rPr lang="en-US" sz="1800" dirty="0"/>
              <a:t>Air Transportation </a:t>
            </a:r>
            <a:r>
              <a:rPr lang="en-US" sz="1800" dirty="0" smtClean="0"/>
              <a:t>Division </a:t>
            </a:r>
            <a:r>
              <a:rPr lang="en-US" sz="1600" i="1" dirty="0" smtClean="0"/>
              <a:t>(Part 135)</a:t>
            </a:r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 smtClean="0"/>
              <a:t>Roger Sultan	</a:t>
            </a:r>
            <a:r>
              <a:rPr lang="en-US" sz="1800" dirty="0"/>
              <a:t>Flight Technologies and Procedures Division</a:t>
            </a:r>
          </a:p>
          <a:p>
            <a:pPr marL="234950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u="sng" dirty="0" smtClean="0"/>
              <a:t>NextGen</a:t>
            </a:r>
            <a:endParaRPr lang="en-US" sz="1800" u="sng" dirty="0"/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/>
              <a:t>Jim Riley	</a:t>
            </a:r>
            <a:r>
              <a:rPr lang="en-US" sz="1800" dirty="0" smtClean="0"/>
              <a:t>Aviation </a:t>
            </a:r>
            <a:r>
              <a:rPr lang="en-US" sz="1800" dirty="0"/>
              <a:t>Research </a:t>
            </a:r>
            <a:r>
              <a:rPr lang="en-US" sz="1800" dirty="0" smtClean="0"/>
              <a:t>Division </a:t>
            </a:r>
            <a:r>
              <a:rPr lang="en-US" sz="1600" i="1" dirty="0" smtClean="0"/>
              <a:t>(AI R&amp;D Lead)</a:t>
            </a:r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 smtClean="0"/>
              <a:t>Dino Rovito</a:t>
            </a:r>
            <a:r>
              <a:rPr lang="en-US" sz="1800" dirty="0"/>
              <a:t>	Aviation </a:t>
            </a:r>
            <a:r>
              <a:rPr lang="en-US" sz="1800" dirty="0" smtClean="0"/>
              <a:t>Weather Division </a:t>
            </a:r>
            <a:r>
              <a:rPr lang="en-US" sz="1600" i="1" dirty="0" smtClean="0"/>
              <a:t>(Icing Wx tools)</a:t>
            </a:r>
            <a:endParaRPr lang="en-US" sz="1600" i="1" dirty="0"/>
          </a:p>
          <a:p>
            <a:pPr marL="692150" lvl="1" indent="-234950">
              <a:lnSpc>
                <a:spcPct val="80000"/>
              </a:lnSpc>
              <a:tabLst>
                <a:tab pos="3200400" algn="l"/>
              </a:tabLst>
            </a:pPr>
            <a:r>
              <a:rPr lang="en-US" sz="1800" dirty="0"/>
              <a:t>Warren Underwood	</a:t>
            </a:r>
            <a:r>
              <a:rPr lang="en-US" sz="1800" dirty="0" smtClean="0"/>
              <a:t>Aviation </a:t>
            </a:r>
            <a:r>
              <a:rPr lang="en-US" sz="1800" dirty="0"/>
              <a:t>Research Division </a:t>
            </a:r>
            <a:r>
              <a:rPr lang="en-US" sz="1800" i="1" dirty="0" smtClean="0"/>
              <a:t>(Ground Icing lead</a:t>
            </a:r>
            <a:r>
              <a:rPr lang="en-US" sz="18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70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10695" y="103639"/>
            <a:ext cx="8472488" cy="609600"/>
          </a:xfrm>
        </p:spPr>
        <p:txBody>
          <a:bodyPr/>
          <a:lstStyle/>
          <a:p>
            <a:r>
              <a:rPr lang="en-US" sz="2800" dirty="0" smtClean="0"/>
              <a:t>Icing Plans - 1997</a:t>
            </a:r>
            <a:endParaRPr lang="en-US" sz="2800" dirty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91504"/>
            <a:ext cx="7859713" cy="4818063"/>
          </a:xfrm>
        </p:spPr>
        <p:txBody>
          <a:bodyPr/>
          <a:lstStyle/>
          <a:p>
            <a:r>
              <a:rPr lang="en-US" sz="2400" dirty="0" smtClean="0"/>
              <a:t>Original: FAA In-Flight Aircraft Icing Plan.  Thirteen Tasks under eight topic areas:</a:t>
            </a:r>
            <a:endParaRPr lang="en-US" sz="2400" dirty="0"/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Flight Standards regulations and guidance </a:t>
            </a:r>
            <a:r>
              <a:rPr lang="en-US" sz="2000" dirty="0" smtClean="0"/>
              <a:t>material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Aircraft Certification regulations and guidance material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 smtClean="0"/>
              <a:t>Icing </a:t>
            </a:r>
            <a:r>
              <a:rPr lang="en-US" sz="2000" dirty="0"/>
              <a:t>forecasting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In-flight ice detection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 smtClean="0"/>
              <a:t>Icing </a:t>
            </a:r>
            <a:r>
              <a:rPr lang="en-US" sz="2000" dirty="0"/>
              <a:t>simulation </a:t>
            </a:r>
            <a:r>
              <a:rPr lang="en-US" sz="2000" dirty="0" smtClean="0"/>
              <a:t>methods, </a:t>
            </a:r>
            <a:endParaRPr lang="en-US" sz="2000" dirty="0"/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Ice accretion and its effects on performance and stability &amp; control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Supercooled large droplet (SLD) characterization and mixed phase conditions assessment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Coordination of icing </a:t>
            </a:r>
            <a:r>
              <a:rPr lang="en-US" sz="2000" dirty="0" smtClean="0"/>
              <a:t>activities</a:t>
            </a:r>
          </a:p>
          <a:p>
            <a:r>
              <a:rPr lang="en-US" sz="2400" dirty="0" smtClean="0"/>
              <a:t>Closed-out 1997 plan in August 2012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489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955" y="100918"/>
            <a:ext cx="8472487" cy="748168"/>
          </a:xfrm>
        </p:spPr>
        <p:txBody>
          <a:bodyPr/>
          <a:lstStyle/>
          <a:p>
            <a:r>
              <a:rPr lang="en-US" sz="2800" dirty="0" smtClean="0"/>
              <a:t>Update Aircraft </a:t>
            </a:r>
            <a:r>
              <a:rPr lang="en-US" sz="2800" dirty="0"/>
              <a:t>Icing Plan –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Identify &amp; Develop Content</a:t>
            </a:r>
            <a:endParaRPr lang="en-US" sz="2800" dirty="0"/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1013" y="996954"/>
            <a:ext cx="8340725" cy="5013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Developed content outline with ISC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Review with AVS management: get concurrence on content outline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FAA business lines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Aviation Safety (AVS).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Research and Technology </a:t>
            </a:r>
            <a:r>
              <a:rPr lang="en-US" sz="1800" dirty="0" smtClean="0"/>
              <a:t>Development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Airport </a:t>
            </a:r>
            <a:r>
              <a:rPr lang="en-US" sz="1600" dirty="0"/>
              <a:t>and Safety R&amp;D </a:t>
            </a:r>
            <a:r>
              <a:rPr lang="en-US" sz="1600" dirty="0" smtClean="0"/>
              <a:t>and </a:t>
            </a:r>
            <a:r>
              <a:rPr lang="en-US" sz="1600" dirty="0"/>
              <a:t>Aviation Weather Group </a:t>
            </a:r>
          </a:p>
          <a:p>
            <a:pPr lvl="2">
              <a:lnSpc>
                <a:spcPct val="80000"/>
              </a:lnSpc>
              <a:spcBef>
                <a:spcPts val="300"/>
              </a:spcBef>
            </a:pPr>
            <a:r>
              <a:rPr lang="en-US" sz="1800" dirty="0" smtClean="0"/>
              <a:t>NextGen </a:t>
            </a:r>
            <a:r>
              <a:rPr lang="en-US" sz="1800" dirty="0"/>
              <a:t>Integration and </a:t>
            </a:r>
            <a:r>
              <a:rPr lang="en-US" sz="1800" dirty="0" smtClean="0"/>
              <a:t>Implementation</a:t>
            </a:r>
          </a:p>
          <a:p>
            <a:pPr lvl="2">
              <a:lnSpc>
                <a:spcPct val="80000"/>
              </a:lnSpc>
              <a:spcBef>
                <a:spcPts val="300"/>
              </a:spcBef>
            </a:pPr>
            <a:r>
              <a:rPr lang="en-US" sz="1800" dirty="0" smtClean="0"/>
              <a:t>Air </a:t>
            </a:r>
            <a:r>
              <a:rPr lang="en-US" sz="1800" dirty="0"/>
              <a:t>Traffic Organization - Weather Surveillance &amp; Coordination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Stakeholders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Other government agencies: NASA, DoD, NOAA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Industry and academia: airframe and engine manufacturers, NCAR, universities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Invitations to stakeholders: participation objectives, content review, etc.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Publication / review process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On-line access, annual </a:t>
            </a:r>
            <a:r>
              <a:rPr lang="en-US" sz="2000" dirty="0" smtClean="0"/>
              <a:t>reviews </a:t>
            </a:r>
            <a:r>
              <a:rPr lang="en-US" sz="2000" dirty="0"/>
              <a:t>and </a:t>
            </a:r>
            <a:r>
              <a:rPr lang="en-US" sz="2000" dirty="0" smtClean="0"/>
              <a:t>periodic updates </a:t>
            </a:r>
            <a:r>
              <a:rPr lang="en-US" sz="2000" dirty="0"/>
              <a:t>by ISC</a:t>
            </a:r>
          </a:p>
        </p:txBody>
      </p:sp>
    </p:spTree>
    <p:extLst>
      <p:ext uri="{BB962C8B-B14F-4D97-AF65-F5344CB8AC3E}">
        <p14:creationId xmlns:p14="http://schemas.microsoft.com/office/powerpoint/2010/main" val="349858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Icing Plans - 2012</a:t>
            </a:r>
            <a:endParaRPr lang="en-US" dirty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11250"/>
            <a:ext cx="7859713" cy="4818063"/>
          </a:xfrm>
        </p:spPr>
        <p:txBody>
          <a:bodyPr/>
          <a:lstStyle/>
          <a:p>
            <a:r>
              <a:rPr lang="en-US" sz="2400" dirty="0" smtClean="0"/>
              <a:t>New Version: FAA </a:t>
            </a:r>
            <a:r>
              <a:rPr lang="en-US" sz="2400" dirty="0"/>
              <a:t>Aircraft </a:t>
            </a:r>
            <a:r>
              <a:rPr lang="en-US" sz="2400" dirty="0" smtClean="0"/>
              <a:t>Icing Plan – 2012.  Six top-level functional areas:</a:t>
            </a:r>
            <a:endParaRPr lang="en-US" sz="2400" dirty="0"/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Continued Operational Safety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Regulations and Guidance Material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NextGen Operational Capability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Training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Research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/>
              <a:t>Coordination of icing activities</a:t>
            </a:r>
          </a:p>
          <a:p>
            <a:r>
              <a:rPr lang="en-US" sz="2400" dirty="0" smtClean="0"/>
              <a:t>The 1997 plan, the close-out document detailing the work accomplished, and the 2012 plan are all available in pdf format by e-mail request to: </a:t>
            </a:r>
            <a:r>
              <a:rPr lang="en-US" sz="2400" dirty="0" smtClean="0">
                <a:hlinkClick r:id="rId2"/>
              </a:rPr>
              <a:t>tom.bond@faa.gov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400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1581" y="92753"/>
            <a:ext cx="8472488" cy="609600"/>
          </a:xfrm>
        </p:spPr>
        <p:txBody>
          <a:bodyPr/>
          <a:lstStyle/>
          <a:p>
            <a:r>
              <a:rPr lang="en-US" sz="2800" dirty="0" smtClean="0"/>
              <a:t>Icing Plans - 2015</a:t>
            </a:r>
            <a:endParaRPr lang="en-US" sz="2800" dirty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2" y="697582"/>
            <a:ext cx="7859713" cy="5267788"/>
          </a:xfrm>
        </p:spPr>
        <p:txBody>
          <a:bodyPr/>
          <a:lstStyle/>
          <a:p>
            <a:r>
              <a:rPr lang="en-US" sz="2400" dirty="0" smtClean="0"/>
              <a:t>Updated Version completed for internal FAA review on August 1, 2015.  </a:t>
            </a:r>
          </a:p>
          <a:p>
            <a:r>
              <a:rPr lang="en-US" sz="2400" dirty="0" smtClean="0"/>
              <a:t>Primary Focus areas:</a:t>
            </a:r>
            <a:endParaRPr lang="en-US" sz="2400" dirty="0"/>
          </a:p>
          <a:p>
            <a:pPr marL="804863" lvl="1" indent="-347663">
              <a:buFont typeface="+mj-lt"/>
              <a:buAutoNum type="arabicParenR"/>
            </a:pPr>
            <a:r>
              <a:rPr lang="en-US" sz="2000" dirty="0" smtClean="0"/>
              <a:t>Regulatory Support</a:t>
            </a:r>
            <a:endParaRPr lang="en-US" sz="2000" dirty="0"/>
          </a:p>
          <a:p>
            <a:pPr marL="804863" lvl="1" indent="-347663">
              <a:buFont typeface="+mj-lt"/>
              <a:buAutoNum type="arabicParenR"/>
            </a:pPr>
            <a:r>
              <a:rPr lang="en-US" sz="2000" dirty="0" smtClean="0"/>
              <a:t>Ground Icing</a:t>
            </a:r>
            <a:endParaRPr lang="en-US" sz="2000" dirty="0"/>
          </a:p>
          <a:p>
            <a:pPr marL="804863" lvl="1" indent="-347663">
              <a:buFont typeface="+mj-lt"/>
              <a:buAutoNum type="arabicParenR"/>
            </a:pPr>
            <a:r>
              <a:rPr lang="en-US" sz="2000" dirty="0" smtClean="0"/>
              <a:t>Icing Weather</a:t>
            </a:r>
            <a:endParaRPr lang="en-US" sz="2000" dirty="0"/>
          </a:p>
          <a:p>
            <a:pPr marL="804863" lvl="1" indent="-347663">
              <a:buFont typeface="+mj-lt"/>
              <a:buAutoNum type="arabicParenR"/>
            </a:pPr>
            <a:r>
              <a:rPr lang="en-US" sz="2000" dirty="0" smtClean="0"/>
              <a:t>Research</a:t>
            </a:r>
            <a:endParaRPr lang="en-US" sz="2000" dirty="0"/>
          </a:p>
          <a:p>
            <a:pPr marL="804863" lvl="1" indent="-347663">
              <a:buFont typeface="+mj-lt"/>
              <a:buAutoNum type="arabicParenR"/>
            </a:pPr>
            <a:r>
              <a:rPr lang="en-US" sz="2000" dirty="0" smtClean="0"/>
              <a:t>Technical Standards</a:t>
            </a:r>
            <a:endParaRPr lang="en-US" sz="2000" dirty="0"/>
          </a:p>
          <a:p>
            <a:pPr marL="804863" lvl="1" indent="-347663">
              <a:buFont typeface="+mj-lt"/>
              <a:buAutoNum type="arabicParenR"/>
            </a:pPr>
            <a:r>
              <a:rPr lang="en-US" sz="2000" dirty="0" smtClean="0"/>
              <a:t>Training</a:t>
            </a:r>
          </a:p>
          <a:p>
            <a:pPr marL="804863" lvl="1" indent="-347663">
              <a:buFont typeface="+mj-lt"/>
              <a:buAutoNum type="arabicParenR"/>
            </a:pPr>
            <a:r>
              <a:rPr lang="en-US" sz="2000" dirty="0" smtClean="0"/>
              <a:t>NextGen</a:t>
            </a:r>
          </a:p>
          <a:p>
            <a:pPr marL="57150" indent="0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2000" dirty="0" smtClean="0"/>
              <a:t>New </a:t>
            </a:r>
            <a:r>
              <a:rPr lang="en-US" sz="2000" dirty="0"/>
              <a:t>plan to be released this fall on a newly developed website that also contains other aircraft icing documents: the original plans, reports from past FAA international icing conferences, and other icing technical publications.</a:t>
            </a:r>
          </a:p>
          <a:p>
            <a:pPr marL="347663" indent="-347663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9288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30238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30238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907F05-7382-40ED-AB49-75B8B5D10D62}"/>
</file>

<file path=customXml/itemProps2.xml><?xml version="1.0" encoding="utf-8"?>
<ds:datastoreItem xmlns:ds="http://schemas.openxmlformats.org/officeDocument/2006/customXml" ds:itemID="{D4232A84-2E8B-47FD-B456-7948D96521FD}"/>
</file>

<file path=customXml/itemProps3.xml><?xml version="1.0" encoding="utf-8"?>
<ds:datastoreItem xmlns:ds="http://schemas.openxmlformats.org/officeDocument/2006/customXml" ds:itemID="{8B94CB19-34F5-4E35-91E7-F9C47374D34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6200</TotalTime>
  <Words>785</Words>
  <Application>Microsoft Office PowerPoint</Application>
  <PresentationFormat>On-screen Show (4:3)</PresentationFormat>
  <Paragraphs>135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1_Custom Design</vt:lpstr>
      <vt:lpstr>FAA’s Aircraft Icing Program</vt:lpstr>
      <vt:lpstr>Outline</vt:lpstr>
      <vt:lpstr>Icing Program</vt:lpstr>
      <vt:lpstr>Aircraft Icing Team</vt:lpstr>
      <vt:lpstr>Icing Steering Committee (ISC)</vt:lpstr>
      <vt:lpstr>Icing Plans - 1997</vt:lpstr>
      <vt:lpstr>Update Aircraft Icing Plan –  Identify &amp; Develop Content</vt:lpstr>
      <vt:lpstr>Icing Plans - 2012</vt:lpstr>
      <vt:lpstr>Icing Plans - 2015</vt:lpstr>
      <vt:lpstr>New Aircraft Icing Plans – Research Tasks</vt:lpstr>
      <vt:lpstr>Backup Slide</vt:lpstr>
      <vt:lpstr>FAA Tools For Addressing Safety Issues Where does R&amp;D fit in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Dumont, Chris (FAA)</cp:lastModifiedBy>
  <cp:revision>379</cp:revision>
  <dcterms:created xsi:type="dcterms:W3CDTF">2005-01-28T20:32:53Z</dcterms:created>
  <dcterms:modified xsi:type="dcterms:W3CDTF">2015-09-10T14:06:29Z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