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notesMasters/notesMaster1.xml" ContentType="application/vnd.openxmlformats-officedocument.presentationml.notesMaster+xml"/>
  <Override PartName="/ppt/diagrams/quickStyle1.xml" ContentType="application/vnd.openxmlformats-officedocument.drawingml.diagramStyle+xml"/>
  <Override PartName="/ppt/diagrams/colors1.xml" ContentType="application/vnd.openxmlformats-officedocument.drawingml.diagramColors+xml"/>
  <Override PartName="/ppt/handoutMasters/handoutMaster1.xml" ContentType="application/vnd.openxmlformats-officedocument.presentationml.handoutMaster+xml"/>
  <Override PartName="/ppt/theme/theme2.xml" ContentType="application/vnd.openxmlformats-officedocument.theme+xml"/>
  <Override PartName="/ppt/diagrams/drawing1.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4"/>
  </p:notesMasterIdLst>
  <p:handoutMasterIdLst>
    <p:handoutMasterId r:id="rId15"/>
  </p:handoutMasterIdLst>
  <p:sldIdLst>
    <p:sldId id="273" r:id="rId2"/>
    <p:sldId id="574" r:id="rId3"/>
    <p:sldId id="581" r:id="rId4"/>
    <p:sldId id="584" r:id="rId5"/>
    <p:sldId id="585" r:id="rId6"/>
    <p:sldId id="582" r:id="rId7"/>
    <p:sldId id="589" r:id="rId8"/>
    <p:sldId id="586" r:id="rId9"/>
    <p:sldId id="587" r:id="rId10"/>
    <p:sldId id="555" r:id="rId11"/>
    <p:sldId id="524" r:id="rId12"/>
    <p:sldId id="588" r:id="rId13"/>
  </p:sldIdLst>
  <p:sldSz cx="9144000" cy="6858000" type="screen4x3"/>
  <p:notesSz cx="6997700" cy="9283700"/>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mn-cs"/>
      </a:defRPr>
    </a:lvl1pPr>
    <a:lvl2pPr marL="457200" algn="l" rtl="0" fontAlgn="base">
      <a:spcBef>
        <a:spcPct val="20000"/>
      </a:spcBef>
      <a:spcAft>
        <a:spcPct val="0"/>
      </a:spcAft>
      <a:buChar char="–"/>
      <a:defRPr sz="2000" kern="1200">
        <a:solidFill>
          <a:schemeClr val="tx1"/>
        </a:solidFill>
        <a:latin typeface="Arial" charset="0"/>
        <a:ea typeface="+mn-ea"/>
        <a:cs typeface="+mn-cs"/>
      </a:defRPr>
    </a:lvl2pPr>
    <a:lvl3pPr marL="914400" algn="l" rtl="0" fontAlgn="base">
      <a:spcBef>
        <a:spcPct val="20000"/>
      </a:spcBef>
      <a:spcAft>
        <a:spcPct val="0"/>
      </a:spcAft>
      <a:buChar char="–"/>
      <a:defRPr sz="2000" kern="1200">
        <a:solidFill>
          <a:schemeClr val="tx1"/>
        </a:solidFill>
        <a:latin typeface="Arial" charset="0"/>
        <a:ea typeface="+mn-ea"/>
        <a:cs typeface="+mn-cs"/>
      </a:defRPr>
    </a:lvl3pPr>
    <a:lvl4pPr marL="1371600" algn="l" rtl="0" fontAlgn="base">
      <a:spcBef>
        <a:spcPct val="20000"/>
      </a:spcBef>
      <a:spcAft>
        <a:spcPct val="0"/>
      </a:spcAft>
      <a:buChar char="–"/>
      <a:defRPr sz="2000" kern="1200">
        <a:solidFill>
          <a:schemeClr val="tx1"/>
        </a:solidFill>
        <a:latin typeface="Arial" charset="0"/>
        <a:ea typeface="+mn-ea"/>
        <a:cs typeface="+mn-cs"/>
      </a:defRPr>
    </a:lvl4pPr>
    <a:lvl5pPr marL="1828800" algn="l" rtl="0" fontAlgn="base">
      <a:spcBef>
        <a:spcPct val="20000"/>
      </a:spcBef>
      <a:spcAft>
        <a:spcPct val="0"/>
      </a:spcAft>
      <a:buChar char="–"/>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99"/>
    <a:srgbClr val="FFCC00"/>
    <a:srgbClr val="DDDDDD"/>
    <a:srgbClr val="C0C0C0"/>
    <a:srgbClr val="DEF1FA"/>
    <a:srgbClr val="F1F8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70" autoAdjust="0"/>
    <p:restoredTop sz="67583" autoAdjust="0"/>
  </p:normalViewPr>
  <p:slideViewPr>
    <p:cSldViewPr snapToGrid="0">
      <p:cViewPr varScale="1">
        <p:scale>
          <a:sx n="103" d="100"/>
          <a:sy n="103" d="100"/>
        </p:scale>
        <p:origin x="-246" y="-90"/>
      </p:cViewPr>
      <p:guideLst>
        <p:guide orient="horz" pos="795"/>
        <p:guide pos="27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58" y="1266"/>
      </p:cViewPr>
      <p:guideLst>
        <p:guide orient="horz" pos="2924"/>
        <p:guide pos="22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F5DD8-0962-4F6B-867E-790BBA7963A1}" type="doc">
      <dgm:prSet loTypeId="urn:microsoft.com/office/officeart/2005/8/layout/pyramid1" loCatId="pyramid" qsTypeId="urn:microsoft.com/office/officeart/2005/8/quickstyle/simple1" qsCatId="simple" csTypeId="urn:microsoft.com/office/officeart/2005/8/colors/accent1_2" csCatId="accent1"/>
      <dgm:spPr/>
    </dgm:pt>
    <dgm:pt modelId="{745E8930-ABCC-45EF-97BB-B9244F088BEF}">
      <dgm:prSet/>
      <dgm:spPr/>
      <dgm:t>
        <a:bodyPr/>
        <a:lstStyle/>
        <a:p>
          <a:pPr marL="228600" marR="0" lvl="0" indent="-228600" algn="ctr" defTabSz="914400" rtl="0" eaLnBrk="1" fontAlgn="base" latinLnBrk="0" hangingPunct="1">
            <a:lnSpc>
              <a:spcPct val="100000"/>
            </a:lnSpc>
            <a:spcBef>
              <a:spcPct val="2000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a:p>
          <a:pPr marL="228600" marR="0" lvl="0" indent="-228600" algn="ctr" defTabSz="914400" rtl="0" eaLnBrk="1" fontAlgn="base" latinLnBrk="0" hangingPunct="1">
            <a:lnSpc>
              <a:spcPct val="100000"/>
            </a:lnSpc>
            <a:spcBef>
              <a:spcPct val="2000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Rule-</a:t>
          </a:r>
        </a:p>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making</a:t>
          </a:r>
        </a:p>
      </dgm:t>
    </dgm:pt>
    <dgm:pt modelId="{3E596685-68E2-48B5-AC56-2A5CA60C07A2}" type="parTrans" cxnId="{D44D4976-4644-40C6-87F9-EDD384489D92}">
      <dgm:prSet/>
      <dgm:spPr/>
      <dgm:t>
        <a:bodyPr/>
        <a:lstStyle/>
        <a:p>
          <a:endParaRPr lang="en-US"/>
        </a:p>
      </dgm:t>
    </dgm:pt>
    <dgm:pt modelId="{BB2D969C-694F-4C6A-83BD-0FF882F000F5}" type="sibTrans" cxnId="{D44D4976-4644-40C6-87F9-EDD384489D92}">
      <dgm:prSet/>
      <dgm:spPr/>
      <dgm:t>
        <a:bodyPr/>
        <a:lstStyle/>
        <a:p>
          <a:endParaRPr lang="en-US"/>
        </a:p>
      </dgm:t>
    </dgm:pt>
    <dgm:pt modelId="{FA059A3D-0792-4088-B04C-4EA26F22E146}">
      <dgm:prSet/>
      <dgm:spPr/>
      <dgm:t>
        <a:bodyPr/>
        <a:lstStyle/>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Issue Papers</a:t>
          </a:r>
        </a:p>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Special Conditions</a:t>
          </a:r>
        </a:p>
      </dgm:t>
    </dgm:pt>
    <dgm:pt modelId="{59E2E7C4-0543-4C49-A9D8-A6C2A30E989E}" type="parTrans" cxnId="{4372A2AA-35A6-41E1-B372-AF30153DC6DC}">
      <dgm:prSet/>
      <dgm:spPr/>
      <dgm:t>
        <a:bodyPr/>
        <a:lstStyle/>
        <a:p>
          <a:endParaRPr lang="en-US"/>
        </a:p>
      </dgm:t>
    </dgm:pt>
    <dgm:pt modelId="{4C18A700-A5B0-47E0-B737-361F569C6CDE}" type="sibTrans" cxnId="{4372A2AA-35A6-41E1-B372-AF30153DC6DC}">
      <dgm:prSet/>
      <dgm:spPr/>
      <dgm:t>
        <a:bodyPr/>
        <a:lstStyle/>
        <a:p>
          <a:endParaRPr lang="en-US"/>
        </a:p>
      </dgm:t>
    </dgm:pt>
    <dgm:pt modelId="{52E970E6-909D-442C-AC50-81EA36A73F86}">
      <dgm:prSet/>
      <dgm:spPr/>
      <dgm:t>
        <a:bodyPr/>
        <a:lstStyle/>
        <a:p>
          <a:pPr marL="228600" marR="0" lvl="0" indent="-228600" algn="ctr" defTabSz="914400" rtl="0" eaLnBrk="1" fontAlgn="base" latinLnBrk="0" hangingPunct="1">
            <a:lnSpc>
              <a:spcPct val="100000"/>
            </a:lnSpc>
            <a:spcBef>
              <a:spcPct val="2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Airworthiness Directives</a:t>
          </a:r>
        </a:p>
      </dgm:t>
    </dgm:pt>
    <dgm:pt modelId="{1B9EB485-45B0-4558-B2C7-5DCA014D7270}" type="parTrans" cxnId="{AC8A3936-1CE8-4092-9FCF-D1B69AE6305C}">
      <dgm:prSet/>
      <dgm:spPr/>
      <dgm:t>
        <a:bodyPr/>
        <a:lstStyle/>
        <a:p>
          <a:endParaRPr lang="en-US"/>
        </a:p>
      </dgm:t>
    </dgm:pt>
    <dgm:pt modelId="{F01CAB71-DC0D-48D9-8EC8-C10575B1080F}" type="sibTrans" cxnId="{AC8A3936-1CE8-4092-9FCF-D1B69AE6305C}">
      <dgm:prSet/>
      <dgm:spPr/>
      <dgm:t>
        <a:bodyPr/>
        <a:lstStyle/>
        <a:p>
          <a:endParaRPr lang="en-US"/>
        </a:p>
      </dgm:t>
    </dgm:pt>
    <dgm:pt modelId="{5C8C5960-3743-4F63-8617-AAA692D55AB4}" type="pres">
      <dgm:prSet presAssocID="{85AF5DD8-0962-4F6B-867E-790BBA7963A1}" presName="Name0" presStyleCnt="0">
        <dgm:presLayoutVars>
          <dgm:dir/>
          <dgm:animLvl val="lvl"/>
          <dgm:resizeHandles val="exact"/>
        </dgm:presLayoutVars>
      </dgm:prSet>
      <dgm:spPr/>
    </dgm:pt>
    <dgm:pt modelId="{27E96AE1-0879-4C52-A518-6CCE9594447A}" type="pres">
      <dgm:prSet presAssocID="{745E8930-ABCC-45EF-97BB-B9244F088BEF}" presName="Name8" presStyleCnt="0"/>
      <dgm:spPr/>
    </dgm:pt>
    <dgm:pt modelId="{3277F4DD-488E-432E-A5EC-8B36C2D7CB4E}" type="pres">
      <dgm:prSet presAssocID="{745E8930-ABCC-45EF-97BB-B9244F088BEF}" presName="level" presStyleLbl="node1" presStyleIdx="0" presStyleCnt="3">
        <dgm:presLayoutVars>
          <dgm:chMax val="1"/>
          <dgm:bulletEnabled val="1"/>
        </dgm:presLayoutVars>
      </dgm:prSet>
      <dgm:spPr/>
      <dgm:t>
        <a:bodyPr/>
        <a:lstStyle/>
        <a:p>
          <a:endParaRPr lang="en-US"/>
        </a:p>
      </dgm:t>
    </dgm:pt>
    <dgm:pt modelId="{F46B32AB-8380-4D59-99C9-12924C9BBCA5}" type="pres">
      <dgm:prSet presAssocID="{745E8930-ABCC-45EF-97BB-B9244F088BEF}" presName="levelTx" presStyleLbl="revTx" presStyleIdx="0" presStyleCnt="0">
        <dgm:presLayoutVars>
          <dgm:chMax val="1"/>
          <dgm:bulletEnabled val="1"/>
        </dgm:presLayoutVars>
      </dgm:prSet>
      <dgm:spPr/>
      <dgm:t>
        <a:bodyPr/>
        <a:lstStyle/>
        <a:p>
          <a:endParaRPr lang="en-US"/>
        </a:p>
      </dgm:t>
    </dgm:pt>
    <dgm:pt modelId="{56A00A77-4B81-4804-9F7D-A0314DC9BD19}" type="pres">
      <dgm:prSet presAssocID="{FA059A3D-0792-4088-B04C-4EA26F22E146}" presName="Name8" presStyleCnt="0"/>
      <dgm:spPr/>
    </dgm:pt>
    <dgm:pt modelId="{5BB77B2E-94DA-4EF3-ACB2-AEF699A40A6E}" type="pres">
      <dgm:prSet presAssocID="{FA059A3D-0792-4088-B04C-4EA26F22E146}" presName="level" presStyleLbl="node1" presStyleIdx="1" presStyleCnt="3">
        <dgm:presLayoutVars>
          <dgm:chMax val="1"/>
          <dgm:bulletEnabled val="1"/>
        </dgm:presLayoutVars>
      </dgm:prSet>
      <dgm:spPr/>
      <dgm:t>
        <a:bodyPr/>
        <a:lstStyle/>
        <a:p>
          <a:endParaRPr lang="en-US"/>
        </a:p>
      </dgm:t>
    </dgm:pt>
    <dgm:pt modelId="{233DB5DC-E42A-45A2-A73A-5EB44BF478D2}" type="pres">
      <dgm:prSet presAssocID="{FA059A3D-0792-4088-B04C-4EA26F22E146}" presName="levelTx" presStyleLbl="revTx" presStyleIdx="0" presStyleCnt="0">
        <dgm:presLayoutVars>
          <dgm:chMax val="1"/>
          <dgm:bulletEnabled val="1"/>
        </dgm:presLayoutVars>
      </dgm:prSet>
      <dgm:spPr/>
      <dgm:t>
        <a:bodyPr/>
        <a:lstStyle/>
        <a:p>
          <a:endParaRPr lang="en-US"/>
        </a:p>
      </dgm:t>
    </dgm:pt>
    <dgm:pt modelId="{4A9FDC4A-E606-4D75-AFE6-9080A5BF8560}" type="pres">
      <dgm:prSet presAssocID="{52E970E6-909D-442C-AC50-81EA36A73F86}" presName="Name8" presStyleCnt="0"/>
      <dgm:spPr/>
    </dgm:pt>
    <dgm:pt modelId="{91AB3D56-9369-4670-8776-D97B3E3F85EE}" type="pres">
      <dgm:prSet presAssocID="{52E970E6-909D-442C-AC50-81EA36A73F86}" presName="level" presStyleLbl="node1" presStyleIdx="2" presStyleCnt="3">
        <dgm:presLayoutVars>
          <dgm:chMax val="1"/>
          <dgm:bulletEnabled val="1"/>
        </dgm:presLayoutVars>
      </dgm:prSet>
      <dgm:spPr/>
      <dgm:t>
        <a:bodyPr/>
        <a:lstStyle/>
        <a:p>
          <a:endParaRPr lang="en-US"/>
        </a:p>
      </dgm:t>
    </dgm:pt>
    <dgm:pt modelId="{E05E5BFD-AB50-4252-9614-293C444E4BC2}" type="pres">
      <dgm:prSet presAssocID="{52E970E6-909D-442C-AC50-81EA36A73F86}" presName="levelTx" presStyleLbl="revTx" presStyleIdx="0" presStyleCnt="0">
        <dgm:presLayoutVars>
          <dgm:chMax val="1"/>
          <dgm:bulletEnabled val="1"/>
        </dgm:presLayoutVars>
      </dgm:prSet>
      <dgm:spPr/>
      <dgm:t>
        <a:bodyPr/>
        <a:lstStyle/>
        <a:p>
          <a:endParaRPr lang="en-US"/>
        </a:p>
      </dgm:t>
    </dgm:pt>
  </dgm:ptLst>
  <dgm:cxnLst>
    <dgm:cxn modelId="{C584F7A7-2FE8-4214-9258-5BA7263B1DC4}" type="presOf" srcId="{745E8930-ABCC-45EF-97BB-B9244F088BEF}" destId="{3277F4DD-488E-432E-A5EC-8B36C2D7CB4E}" srcOrd="0" destOrd="0" presId="urn:microsoft.com/office/officeart/2005/8/layout/pyramid1"/>
    <dgm:cxn modelId="{D44D4976-4644-40C6-87F9-EDD384489D92}" srcId="{85AF5DD8-0962-4F6B-867E-790BBA7963A1}" destId="{745E8930-ABCC-45EF-97BB-B9244F088BEF}" srcOrd="0" destOrd="0" parTransId="{3E596685-68E2-48B5-AC56-2A5CA60C07A2}" sibTransId="{BB2D969C-694F-4C6A-83BD-0FF882F000F5}"/>
    <dgm:cxn modelId="{EE9B9D0F-B12F-4770-B781-C21E51D0E397}" type="presOf" srcId="{745E8930-ABCC-45EF-97BB-B9244F088BEF}" destId="{F46B32AB-8380-4D59-99C9-12924C9BBCA5}" srcOrd="1" destOrd="0" presId="urn:microsoft.com/office/officeart/2005/8/layout/pyramid1"/>
    <dgm:cxn modelId="{07C20BD5-F1F4-4ABD-B925-3B525E7F3080}" type="presOf" srcId="{FA059A3D-0792-4088-B04C-4EA26F22E146}" destId="{5BB77B2E-94DA-4EF3-ACB2-AEF699A40A6E}" srcOrd="0" destOrd="0" presId="urn:microsoft.com/office/officeart/2005/8/layout/pyramid1"/>
    <dgm:cxn modelId="{24FED1AE-BBC0-44F7-8455-46B66FCBB8B3}" type="presOf" srcId="{52E970E6-909D-442C-AC50-81EA36A73F86}" destId="{91AB3D56-9369-4670-8776-D97B3E3F85EE}" srcOrd="0" destOrd="0" presId="urn:microsoft.com/office/officeart/2005/8/layout/pyramid1"/>
    <dgm:cxn modelId="{AC8A3936-1CE8-4092-9FCF-D1B69AE6305C}" srcId="{85AF5DD8-0962-4F6B-867E-790BBA7963A1}" destId="{52E970E6-909D-442C-AC50-81EA36A73F86}" srcOrd="2" destOrd="0" parTransId="{1B9EB485-45B0-4558-B2C7-5DCA014D7270}" sibTransId="{F01CAB71-DC0D-48D9-8EC8-C10575B1080F}"/>
    <dgm:cxn modelId="{4372A2AA-35A6-41E1-B372-AF30153DC6DC}" srcId="{85AF5DD8-0962-4F6B-867E-790BBA7963A1}" destId="{FA059A3D-0792-4088-B04C-4EA26F22E146}" srcOrd="1" destOrd="0" parTransId="{59E2E7C4-0543-4C49-A9D8-A6C2A30E989E}" sibTransId="{4C18A700-A5B0-47E0-B737-361F569C6CDE}"/>
    <dgm:cxn modelId="{F8643587-DA32-4669-88B3-42F24E57CD3F}" type="presOf" srcId="{52E970E6-909D-442C-AC50-81EA36A73F86}" destId="{E05E5BFD-AB50-4252-9614-293C444E4BC2}" srcOrd="1" destOrd="0" presId="urn:microsoft.com/office/officeart/2005/8/layout/pyramid1"/>
    <dgm:cxn modelId="{75CCC803-B3BB-45F4-9B59-88A29456DCC9}" type="presOf" srcId="{FA059A3D-0792-4088-B04C-4EA26F22E146}" destId="{233DB5DC-E42A-45A2-A73A-5EB44BF478D2}" srcOrd="1" destOrd="0" presId="urn:microsoft.com/office/officeart/2005/8/layout/pyramid1"/>
    <dgm:cxn modelId="{84F46DD3-2293-4825-A660-857E701ADBFC}" type="presOf" srcId="{85AF5DD8-0962-4F6B-867E-790BBA7963A1}" destId="{5C8C5960-3743-4F63-8617-AAA692D55AB4}" srcOrd="0" destOrd="0" presId="urn:microsoft.com/office/officeart/2005/8/layout/pyramid1"/>
    <dgm:cxn modelId="{83DB2769-6388-4B71-8180-D01EF0E4AF8C}" type="presParOf" srcId="{5C8C5960-3743-4F63-8617-AAA692D55AB4}" destId="{27E96AE1-0879-4C52-A518-6CCE9594447A}" srcOrd="0" destOrd="0" presId="urn:microsoft.com/office/officeart/2005/8/layout/pyramid1"/>
    <dgm:cxn modelId="{0883038F-CDFC-4577-88DA-1F04B5C130AE}" type="presParOf" srcId="{27E96AE1-0879-4C52-A518-6CCE9594447A}" destId="{3277F4DD-488E-432E-A5EC-8B36C2D7CB4E}" srcOrd="0" destOrd="0" presId="urn:microsoft.com/office/officeart/2005/8/layout/pyramid1"/>
    <dgm:cxn modelId="{4BBA757F-4E65-4232-AB86-22C1812519B7}" type="presParOf" srcId="{27E96AE1-0879-4C52-A518-6CCE9594447A}" destId="{F46B32AB-8380-4D59-99C9-12924C9BBCA5}" srcOrd="1" destOrd="0" presId="urn:microsoft.com/office/officeart/2005/8/layout/pyramid1"/>
    <dgm:cxn modelId="{8E2EDC5E-CC42-483F-8188-9F1EAC2E8C64}" type="presParOf" srcId="{5C8C5960-3743-4F63-8617-AAA692D55AB4}" destId="{56A00A77-4B81-4804-9F7D-A0314DC9BD19}" srcOrd="1" destOrd="0" presId="urn:microsoft.com/office/officeart/2005/8/layout/pyramid1"/>
    <dgm:cxn modelId="{A7CED60C-6A24-4572-9136-FF0A58436502}" type="presParOf" srcId="{56A00A77-4B81-4804-9F7D-A0314DC9BD19}" destId="{5BB77B2E-94DA-4EF3-ACB2-AEF699A40A6E}" srcOrd="0" destOrd="0" presId="urn:microsoft.com/office/officeart/2005/8/layout/pyramid1"/>
    <dgm:cxn modelId="{F12821FB-FA98-4C29-8BB2-F2B5255E5BA8}" type="presParOf" srcId="{56A00A77-4B81-4804-9F7D-A0314DC9BD19}" destId="{233DB5DC-E42A-45A2-A73A-5EB44BF478D2}" srcOrd="1" destOrd="0" presId="urn:microsoft.com/office/officeart/2005/8/layout/pyramid1"/>
    <dgm:cxn modelId="{B220BFB8-0DA1-4ADF-A992-B0B12E1D1A99}" type="presParOf" srcId="{5C8C5960-3743-4F63-8617-AAA692D55AB4}" destId="{4A9FDC4A-E606-4D75-AFE6-9080A5BF8560}" srcOrd="2" destOrd="0" presId="urn:microsoft.com/office/officeart/2005/8/layout/pyramid1"/>
    <dgm:cxn modelId="{F5DB59D0-BE98-4943-8AC4-20F01C62C886}" type="presParOf" srcId="{4A9FDC4A-E606-4D75-AFE6-9080A5BF8560}" destId="{91AB3D56-9369-4670-8776-D97B3E3F85EE}" srcOrd="0" destOrd="0" presId="urn:microsoft.com/office/officeart/2005/8/layout/pyramid1"/>
    <dgm:cxn modelId="{EF31C627-374E-4FC4-AFDA-E8EC2B04D149}" type="presParOf" srcId="{4A9FDC4A-E606-4D75-AFE6-9080A5BF8560}" destId="{E05E5BFD-AB50-4252-9614-293C444E4BC2}"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7F4DD-488E-432E-A5EC-8B36C2D7CB4E}">
      <dsp:nvSpPr>
        <dsp:cNvPr id="0" name=""/>
        <dsp:cNvSpPr/>
      </dsp:nvSpPr>
      <dsp:spPr>
        <a:xfrm>
          <a:off x="1688570" y="0"/>
          <a:ext cx="1688571" cy="2118783"/>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228600" marR="0" lvl="0" indent="-228600" algn="ctr" defTabSz="914400" rtl="0" eaLnBrk="1" fontAlgn="base" latinLnBrk="0" hangingPunct="1">
            <a:lnSpc>
              <a:spcPct val="100000"/>
            </a:lnSpc>
            <a:spcBef>
              <a:spcPct val="0"/>
            </a:spcBef>
            <a:spcAft>
              <a:spcPct val="0"/>
            </a:spcAft>
            <a:buClrTx/>
            <a:buSzTx/>
            <a:buFontTx/>
            <a:buNone/>
            <a:tabLst/>
          </a:pPr>
          <a:endParaRPr kumimoji="0" lang="en-US" sz="3100" b="0" i="0" u="none" strike="noStrike" kern="1200" cap="none" normalizeH="0" baseline="0" dirty="0" smtClean="0">
            <a:ln>
              <a:noFill/>
            </a:ln>
            <a:solidFill>
              <a:schemeClr val="tx1"/>
            </a:solidFill>
            <a:effectLst/>
            <a:latin typeface="Arial" charset="0"/>
          </a:endParaRPr>
        </a:p>
        <a:p>
          <a:pPr marL="228600" marR="0" lvl="0" indent="-228600" algn="ctr" defTabSz="914400" rtl="0" eaLnBrk="1" fontAlgn="base" latinLnBrk="0" hangingPunct="1">
            <a:lnSpc>
              <a:spcPct val="100000"/>
            </a:lnSpc>
            <a:spcBef>
              <a:spcPct val="0"/>
            </a:spcBef>
            <a:spcAft>
              <a:spcPct val="0"/>
            </a:spcAft>
            <a:buClrTx/>
            <a:buSzTx/>
            <a:buFontTx/>
            <a:buNone/>
            <a:tabLst/>
          </a:pPr>
          <a:endParaRPr kumimoji="0" lang="en-US" sz="3100" b="0" i="0" u="none" strike="noStrike" kern="1200" cap="none" normalizeH="0" baseline="0" dirty="0" smtClean="0">
            <a:ln>
              <a:noFill/>
            </a:ln>
            <a:solidFill>
              <a:schemeClr val="tx1"/>
            </a:solidFill>
            <a:effectLst/>
            <a:latin typeface="Arial" charset="0"/>
          </a:endParaRPr>
        </a:p>
        <a:p>
          <a:pPr marL="228600" marR="0" lvl="0" indent="-228600" algn="ctr" defTabSz="914400" rtl="0" eaLnBrk="1" fontAlgn="base" latinLnBrk="0" hangingPunct="1">
            <a:lnSpc>
              <a:spcPct val="100000"/>
            </a:lnSpc>
            <a:spcBef>
              <a:spcPct val="0"/>
            </a:spcBef>
            <a:spcAft>
              <a:spcPct val="0"/>
            </a:spcAft>
            <a:buClrTx/>
            <a:buSzTx/>
            <a:buFontTx/>
            <a:buNone/>
            <a:tabLst/>
          </a:pPr>
          <a:r>
            <a:rPr kumimoji="0" lang="en-US" sz="3100" b="0" i="0" u="none" strike="noStrike" kern="1200" cap="none" normalizeH="0" baseline="0" dirty="0" smtClean="0">
              <a:ln>
                <a:noFill/>
              </a:ln>
              <a:solidFill>
                <a:schemeClr val="tx1"/>
              </a:solidFill>
              <a:effectLst/>
              <a:latin typeface="Arial" charset="0"/>
            </a:rPr>
            <a:t>Rule-</a:t>
          </a:r>
        </a:p>
        <a:p>
          <a:pPr marL="228600" marR="0" lvl="0" indent="-228600" algn="ctr" defTabSz="914400" rtl="0" eaLnBrk="1" fontAlgn="base" latinLnBrk="0" hangingPunct="1">
            <a:lnSpc>
              <a:spcPct val="100000"/>
            </a:lnSpc>
            <a:spcBef>
              <a:spcPct val="0"/>
            </a:spcBef>
            <a:spcAft>
              <a:spcPct val="0"/>
            </a:spcAft>
            <a:buClrTx/>
            <a:buSzTx/>
            <a:buFontTx/>
            <a:buNone/>
            <a:tabLst/>
          </a:pPr>
          <a:r>
            <a:rPr kumimoji="0" lang="en-US" sz="3100" b="0" i="0" u="none" strike="noStrike" kern="1200" cap="none" normalizeH="0" baseline="0" dirty="0" smtClean="0">
              <a:ln>
                <a:noFill/>
              </a:ln>
              <a:solidFill>
                <a:schemeClr val="tx1"/>
              </a:solidFill>
              <a:effectLst/>
              <a:latin typeface="Arial" charset="0"/>
            </a:rPr>
            <a:t>making</a:t>
          </a:r>
        </a:p>
      </dsp:txBody>
      <dsp:txXfrm>
        <a:off x="1688570" y="0"/>
        <a:ext cx="1688571" cy="2118783"/>
      </dsp:txXfrm>
    </dsp:sp>
    <dsp:sp modelId="{5BB77B2E-94DA-4EF3-ACB2-AEF699A40A6E}">
      <dsp:nvSpPr>
        <dsp:cNvPr id="0" name=""/>
        <dsp:cNvSpPr/>
      </dsp:nvSpPr>
      <dsp:spPr>
        <a:xfrm>
          <a:off x="844285" y="2118783"/>
          <a:ext cx="3377142" cy="2118783"/>
        </a:xfrm>
        <a:prstGeom prst="trapezoid">
          <a:avLst>
            <a:gd name="adj" fmla="val 398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228600" marR="0" lvl="0" indent="-228600" algn="ctr" defTabSz="914400" rtl="0" eaLnBrk="1" fontAlgn="base" latinLnBrk="0" hangingPunct="1">
            <a:lnSpc>
              <a:spcPct val="100000"/>
            </a:lnSpc>
            <a:spcBef>
              <a:spcPct val="0"/>
            </a:spcBef>
            <a:spcAft>
              <a:spcPct val="0"/>
            </a:spcAft>
            <a:buClrTx/>
            <a:buSzTx/>
            <a:buFontTx/>
            <a:buNone/>
            <a:tabLst/>
          </a:pPr>
          <a:r>
            <a:rPr kumimoji="0" lang="en-US" sz="3100" b="0" i="0" u="none" strike="noStrike" kern="1200" cap="none" normalizeH="0" baseline="0" dirty="0" smtClean="0">
              <a:ln>
                <a:noFill/>
              </a:ln>
              <a:solidFill>
                <a:schemeClr val="tx1"/>
              </a:solidFill>
              <a:effectLst/>
              <a:latin typeface="Arial" charset="0"/>
            </a:rPr>
            <a:t>Issue Papers</a:t>
          </a:r>
        </a:p>
        <a:p>
          <a:pPr marL="228600" marR="0" lvl="0" indent="-228600" algn="ctr" defTabSz="914400" rtl="0" eaLnBrk="1" fontAlgn="base" latinLnBrk="0" hangingPunct="1">
            <a:lnSpc>
              <a:spcPct val="100000"/>
            </a:lnSpc>
            <a:spcBef>
              <a:spcPct val="0"/>
            </a:spcBef>
            <a:spcAft>
              <a:spcPct val="0"/>
            </a:spcAft>
            <a:buClrTx/>
            <a:buSzTx/>
            <a:buFontTx/>
            <a:buNone/>
            <a:tabLst/>
          </a:pPr>
          <a:r>
            <a:rPr kumimoji="0" lang="en-US" sz="3100" b="0" i="0" u="none" strike="noStrike" kern="1200" cap="none" normalizeH="0" baseline="0" dirty="0" smtClean="0">
              <a:ln>
                <a:noFill/>
              </a:ln>
              <a:solidFill>
                <a:schemeClr val="tx1"/>
              </a:solidFill>
              <a:effectLst/>
              <a:latin typeface="Arial" charset="0"/>
            </a:rPr>
            <a:t>Special Conditions</a:t>
          </a:r>
        </a:p>
      </dsp:txBody>
      <dsp:txXfrm>
        <a:off x="1435285" y="2118783"/>
        <a:ext cx="2195142" cy="2118783"/>
      </dsp:txXfrm>
    </dsp:sp>
    <dsp:sp modelId="{91AB3D56-9369-4670-8776-D97B3E3F85EE}">
      <dsp:nvSpPr>
        <dsp:cNvPr id="0" name=""/>
        <dsp:cNvSpPr/>
      </dsp:nvSpPr>
      <dsp:spPr>
        <a:xfrm>
          <a:off x="0" y="4237566"/>
          <a:ext cx="5065713" cy="2118783"/>
        </a:xfrm>
        <a:prstGeom prst="trapezoid">
          <a:avLst>
            <a:gd name="adj" fmla="val 398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228600" marR="0" lvl="0" indent="-228600" algn="ctr" defTabSz="914400" rtl="0" eaLnBrk="1" fontAlgn="base" latinLnBrk="0" hangingPunct="1">
            <a:lnSpc>
              <a:spcPct val="100000"/>
            </a:lnSpc>
            <a:spcBef>
              <a:spcPct val="0"/>
            </a:spcBef>
            <a:spcAft>
              <a:spcPct val="0"/>
            </a:spcAft>
            <a:buClrTx/>
            <a:buSzTx/>
            <a:buFontTx/>
            <a:buNone/>
            <a:tabLst/>
          </a:pPr>
          <a:r>
            <a:rPr kumimoji="0" lang="en-US" sz="3100" b="0" i="0" u="none" strike="noStrike" kern="1200" cap="none" normalizeH="0" baseline="0" dirty="0" smtClean="0">
              <a:ln>
                <a:noFill/>
              </a:ln>
              <a:solidFill>
                <a:schemeClr val="tx1"/>
              </a:solidFill>
              <a:effectLst/>
              <a:latin typeface="Arial" charset="0"/>
            </a:rPr>
            <a:t>Airworthiness Directives</a:t>
          </a:r>
        </a:p>
      </dsp:txBody>
      <dsp:txXfrm>
        <a:off x="886499" y="4237566"/>
        <a:ext cx="3292713" cy="21187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37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t" anchorCtr="0" compatLnSpc="1">
            <a:prstTxWarp prst="textNoShape">
              <a:avLst/>
            </a:prstTxWarp>
          </a:bodyPr>
          <a:lstStyle>
            <a:lvl1pPr defTabSz="927100">
              <a:spcBef>
                <a:spcPct val="0"/>
              </a:spcBef>
              <a:buFontTx/>
              <a:buNone/>
              <a:defRPr sz="1200">
                <a:latin typeface="Times New Roman" pitchFamily="18" charset="0"/>
              </a:defRPr>
            </a:lvl1pPr>
          </a:lstStyle>
          <a:p>
            <a:endParaRPr lang="en-US" dirty="0"/>
          </a:p>
        </p:txBody>
      </p:sp>
      <p:sp>
        <p:nvSpPr>
          <p:cNvPr id="24579" name="Rectangle 3"/>
          <p:cNvSpPr>
            <a:spLocks noGrp="1" noChangeArrowheads="1"/>
          </p:cNvSpPr>
          <p:nvPr>
            <p:ph type="dt" sz="quarter" idx="1"/>
          </p:nvPr>
        </p:nvSpPr>
        <p:spPr bwMode="auto">
          <a:xfrm>
            <a:off x="3963988" y="0"/>
            <a:ext cx="303371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t" anchorCtr="0" compatLnSpc="1">
            <a:prstTxWarp prst="textNoShape">
              <a:avLst/>
            </a:prstTxWarp>
          </a:bodyPr>
          <a:lstStyle>
            <a:lvl1pPr algn="r" defTabSz="927100">
              <a:spcBef>
                <a:spcPct val="0"/>
              </a:spcBef>
              <a:buFontTx/>
              <a:buNone/>
              <a:defRPr sz="1200">
                <a:latin typeface="Times New Roman" pitchFamily="18" charset="0"/>
              </a:defRPr>
            </a:lvl1pPr>
          </a:lstStyle>
          <a:p>
            <a:endParaRPr lang="en-US" dirty="0"/>
          </a:p>
        </p:txBody>
      </p:sp>
      <p:sp>
        <p:nvSpPr>
          <p:cNvPr id="24580" name="Rectangle 4"/>
          <p:cNvSpPr>
            <a:spLocks noGrp="1" noChangeArrowheads="1"/>
          </p:cNvSpPr>
          <p:nvPr>
            <p:ph type="ftr" sz="quarter" idx="2"/>
          </p:nvPr>
        </p:nvSpPr>
        <p:spPr bwMode="auto">
          <a:xfrm>
            <a:off x="0" y="8818563"/>
            <a:ext cx="303371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b" anchorCtr="0" compatLnSpc="1">
            <a:prstTxWarp prst="textNoShape">
              <a:avLst/>
            </a:prstTxWarp>
          </a:bodyPr>
          <a:lstStyle>
            <a:lvl1pPr defTabSz="927100">
              <a:spcBef>
                <a:spcPct val="0"/>
              </a:spcBef>
              <a:buFontTx/>
              <a:buNone/>
              <a:defRPr sz="1200">
                <a:latin typeface="Times New Roman" pitchFamily="18" charset="0"/>
              </a:defRPr>
            </a:lvl1pPr>
          </a:lstStyle>
          <a:p>
            <a:endParaRPr lang="en-US" dirty="0"/>
          </a:p>
        </p:txBody>
      </p:sp>
      <p:sp>
        <p:nvSpPr>
          <p:cNvPr id="24581" name="Rectangle 5"/>
          <p:cNvSpPr>
            <a:spLocks noGrp="1" noChangeArrowheads="1"/>
          </p:cNvSpPr>
          <p:nvPr>
            <p:ph type="sldNum" sz="quarter" idx="3"/>
          </p:nvPr>
        </p:nvSpPr>
        <p:spPr bwMode="auto">
          <a:xfrm>
            <a:off x="3963988" y="8818563"/>
            <a:ext cx="303371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b" anchorCtr="0" compatLnSpc="1">
            <a:prstTxWarp prst="textNoShape">
              <a:avLst/>
            </a:prstTxWarp>
          </a:bodyPr>
          <a:lstStyle>
            <a:lvl1pPr algn="r" defTabSz="927100">
              <a:spcBef>
                <a:spcPct val="0"/>
              </a:spcBef>
              <a:buFontTx/>
              <a:buNone/>
              <a:defRPr sz="1200">
                <a:latin typeface="Times New Roman" pitchFamily="18" charset="0"/>
              </a:defRPr>
            </a:lvl1pPr>
          </a:lstStyle>
          <a:p>
            <a:fld id="{3931F53F-B674-42B0-8404-60F332A50732}" type="slidenum">
              <a:rPr lang="en-US"/>
              <a:pPr/>
              <a:t>‹#›</a:t>
            </a:fld>
            <a:endParaRPr lang="en-US" dirty="0"/>
          </a:p>
        </p:txBody>
      </p:sp>
    </p:spTree>
    <p:extLst>
      <p:ext uri="{BB962C8B-B14F-4D97-AF65-F5344CB8AC3E}">
        <p14:creationId xmlns:p14="http://schemas.microsoft.com/office/powerpoint/2010/main" val="2560573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37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t" anchorCtr="0" compatLnSpc="1">
            <a:prstTxWarp prst="textNoShape">
              <a:avLst/>
            </a:prstTxWarp>
          </a:bodyPr>
          <a:lstStyle>
            <a:lvl1pPr defTabSz="927100">
              <a:spcBef>
                <a:spcPct val="0"/>
              </a:spcBef>
              <a:buFontTx/>
              <a:buNone/>
              <a:defRPr sz="1200">
                <a:latin typeface="Times New Roman" pitchFamily="18" charset="0"/>
              </a:defRPr>
            </a:lvl1pPr>
          </a:lstStyle>
          <a:p>
            <a:endParaRPr lang="en-US" dirty="0"/>
          </a:p>
        </p:txBody>
      </p:sp>
      <p:sp>
        <p:nvSpPr>
          <p:cNvPr id="21507" name="Rectangle 3"/>
          <p:cNvSpPr>
            <a:spLocks noGrp="1" noChangeArrowheads="1"/>
          </p:cNvSpPr>
          <p:nvPr>
            <p:ph type="dt" idx="1"/>
          </p:nvPr>
        </p:nvSpPr>
        <p:spPr bwMode="auto">
          <a:xfrm>
            <a:off x="3963988" y="0"/>
            <a:ext cx="303371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t" anchorCtr="0" compatLnSpc="1">
            <a:prstTxWarp prst="textNoShape">
              <a:avLst/>
            </a:prstTxWarp>
          </a:bodyPr>
          <a:lstStyle>
            <a:lvl1pPr algn="r" defTabSz="927100">
              <a:spcBef>
                <a:spcPct val="0"/>
              </a:spcBef>
              <a:buFontTx/>
              <a:buNone/>
              <a:defRPr sz="1200">
                <a:latin typeface="Times New Roman" pitchFamily="18" charset="0"/>
              </a:defRPr>
            </a:lvl1pPr>
          </a:lstStyle>
          <a:p>
            <a:endParaRPr lang="en-US" dirty="0"/>
          </a:p>
        </p:txBody>
      </p:sp>
      <p:sp>
        <p:nvSpPr>
          <p:cNvPr id="21508" name="Rectangle 4"/>
          <p:cNvSpPr>
            <a:spLocks noGrp="1" noRot="1" noChangeAspect="1" noChangeArrowheads="1" noTextEdit="1"/>
          </p:cNvSpPr>
          <p:nvPr>
            <p:ph type="sldImg" idx="2"/>
          </p:nvPr>
        </p:nvSpPr>
        <p:spPr bwMode="auto">
          <a:xfrm>
            <a:off x="1179513" y="695325"/>
            <a:ext cx="4641850" cy="34813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3450" y="4410075"/>
            <a:ext cx="5130800" cy="417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18563"/>
            <a:ext cx="303371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b" anchorCtr="0" compatLnSpc="1">
            <a:prstTxWarp prst="textNoShape">
              <a:avLst/>
            </a:prstTxWarp>
          </a:bodyPr>
          <a:lstStyle>
            <a:lvl1pPr defTabSz="927100">
              <a:spcBef>
                <a:spcPct val="0"/>
              </a:spcBef>
              <a:buFontTx/>
              <a:buNone/>
              <a:defRPr sz="1200">
                <a:latin typeface="Times New Roman" pitchFamily="18" charset="0"/>
              </a:defRPr>
            </a:lvl1pPr>
          </a:lstStyle>
          <a:p>
            <a:endParaRPr lang="en-US" dirty="0"/>
          </a:p>
        </p:txBody>
      </p:sp>
      <p:sp>
        <p:nvSpPr>
          <p:cNvPr id="21511" name="Rectangle 7"/>
          <p:cNvSpPr>
            <a:spLocks noGrp="1" noChangeArrowheads="1"/>
          </p:cNvSpPr>
          <p:nvPr>
            <p:ph type="sldNum" sz="quarter" idx="5"/>
          </p:nvPr>
        </p:nvSpPr>
        <p:spPr bwMode="auto">
          <a:xfrm>
            <a:off x="3963988" y="8818563"/>
            <a:ext cx="3033712"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1" tIns="46341" rIns="92681" bIns="46341" numCol="1" anchor="b" anchorCtr="0" compatLnSpc="1">
            <a:prstTxWarp prst="textNoShape">
              <a:avLst/>
            </a:prstTxWarp>
          </a:bodyPr>
          <a:lstStyle>
            <a:lvl1pPr algn="r" defTabSz="927100">
              <a:spcBef>
                <a:spcPct val="0"/>
              </a:spcBef>
              <a:buFontTx/>
              <a:buNone/>
              <a:defRPr sz="1200">
                <a:latin typeface="Times New Roman" pitchFamily="18" charset="0"/>
              </a:defRPr>
            </a:lvl1pPr>
          </a:lstStyle>
          <a:p>
            <a:fld id="{92D768A7-C1AB-4B47-9C28-ED66D6D54F03}" type="slidenum">
              <a:rPr lang="en-US"/>
              <a:pPr/>
              <a:t>‹#›</a:t>
            </a:fld>
            <a:endParaRPr lang="en-US" dirty="0"/>
          </a:p>
        </p:txBody>
      </p:sp>
    </p:spTree>
    <p:extLst>
      <p:ext uri="{BB962C8B-B14F-4D97-AF65-F5344CB8AC3E}">
        <p14:creationId xmlns:p14="http://schemas.microsoft.com/office/powerpoint/2010/main" val="2521727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DD3F5F6-33CB-4B6D-9A55-005095EB760C}" type="slidenum">
              <a:rPr lang="en-US"/>
              <a:pPr/>
              <a:t>1</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10</a:t>
            </a:fld>
            <a:endParaRPr lang="en-US" dirty="0"/>
          </a:p>
        </p:txBody>
      </p:sp>
    </p:spTree>
    <p:extLst>
      <p:ext uri="{BB962C8B-B14F-4D97-AF65-F5344CB8AC3E}">
        <p14:creationId xmlns:p14="http://schemas.microsoft.com/office/powerpoint/2010/main" val="3204827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11</a:t>
            </a:fld>
            <a:endParaRPr lang="en-US" dirty="0"/>
          </a:p>
        </p:txBody>
      </p:sp>
    </p:spTree>
    <p:extLst>
      <p:ext uri="{BB962C8B-B14F-4D97-AF65-F5344CB8AC3E}">
        <p14:creationId xmlns:p14="http://schemas.microsoft.com/office/powerpoint/2010/main" val="2302840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12</a:t>
            </a:fld>
            <a:endParaRPr lang="en-US" dirty="0"/>
          </a:p>
        </p:txBody>
      </p:sp>
    </p:spTree>
    <p:extLst>
      <p:ext uri="{BB962C8B-B14F-4D97-AF65-F5344CB8AC3E}">
        <p14:creationId xmlns:p14="http://schemas.microsoft.com/office/powerpoint/2010/main" val="217911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1D8FB2B-A590-4397-AAC0-72F82E7CC7E2}" type="slidenum">
              <a:rPr lang="en-US"/>
              <a:pPr/>
              <a:t>2</a:t>
            </a:fld>
            <a:endParaRPr lang="en-US" dirty="0"/>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sz="1600" dirty="0"/>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3</a:t>
            </a:fld>
            <a:endParaRPr lang="en-US" dirty="0"/>
          </a:p>
        </p:txBody>
      </p:sp>
    </p:spTree>
    <p:extLst>
      <p:ext uri="{BB962C8B-B14F-4D97-AF65-F5344CB8AC3E}">
        <p14:creationId xmlns:p14="http://schemas.microsoft.com/office/powerpoint/2010/main" val="120037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4</a:t>
            </a:fld>
            <a:endParaRPr lang="en-US" dirty="0"/>
          </a:p>
        </p:txBody>
      </p:sp>
    </p:spTree>
    <p:extLst>
      <p:ext uri="{BB962C8B-B14F-4D97-AF65-F5344CB8AC3E}">
        <p14:creationId xmlns:p14="http://schemas.microsoft.com/office/powerpoint/2010/main" val="389134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5</a:t>
            </a:fld>
            <a:endParaRPr lang="en-US" dirty="0"/>
          </a:p>
        </p:txBody>
      </p:sp>
    </p:spTree>
    <p:extLst>
      <p:ext uri="{BB962C8B-B14F-4D97-AF65-F5344CB8AC3E}">
        <p14:creationId xmlns:p14="http://schemas.microsoft.com/office/powerpoint/2010/main" val="221106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6</a:t>
            </a:fld>
            <a:endParaRPr lang="en-US" dirty="0"/>
          </a:p>
        </p:txBody>
      </p:sp>
    </p:spTree>
    <p:extLst>
      <p:ext uri="{BB962C8B-B14F-4D97-AF65-F5344CB8AC3E}">
        <p14:creationId xmlns:p14="http://schemas.microsoft.com/office/powerpoint/2010/main" val="3181270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7</a:t>
            </a:fld>
            <a:endParaRPr lang="en-US" dirty="0"/>
          </a:p>
        </p:txBody>
      </p:sp>
    </p:spTree>
    <p:extLst>
      <p:ext uri="{BB962C8B-B14F-4D97-AF65-F5344CB8AC3E}">
        <p14:creationId xmlns:p14="http://schemas.microsoft.com/office/powerpoint/2010/main" val="1516968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8</a:t>
            </a:fld>
            <a:endParaRPr lang="en-US" dirty="0"/>
          </a:p>
        </p:txBody>
      </p:sp>
    </p:spTree>
    <p:extLst>
      <p:ext uri="{BB962C8B-B14F-4D97-AF65-F5344CB8AC3E}">
        <p14:creationId xmlns:p14="http://schemas.microsoft.com/office/powerpoint/2010/main" val="2409231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D768A7-C1AB-4B47-9C28-ED66D6D54F03}" type="slidenum">
              <a:rPr lang="en-US" smtClean="0"/>
              <a:pPr/>
              <a:t>9</a:t>
            </a:fld>
            <a:endParaRPr lang="en-US" dirty="0"/>
          </a:p>
        </p:txBody>
      </p:sp>
    </p:spTree>
    <p:extLst>
      <p:ext uri="{BB962C8B-B14F-4D97-AF65-F5344CB8AC3E}">
        <p14:creationId xmlns:p14="http://schemas.microsoft.com/office/powerpoint/2010/main" val="4823861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0" name="Picture 52" descr="sunrise_plane_powerpoin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80063" y="0"/>
            <a:ext cx="3563937" cy="6872288"/>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2"/>
          <p:cNvSpPr>
            <a:spLocks noGrp="1" noChangeArrowheads="1"/>
          </p:cNvSpPr>
          <p:nvPr>
            <p:ph type="ctrTitle"/>
          </p:nvPr>
        </p:nvSpPr>
        <p:spPr>
          <a:xfrm>
            <a:off x="446088" y="312738"/>
            <a:ext cx="4983162" cy="1395412"/>
          </a:xfrm>
        </p:spPr>
        <p:txBody>
          <a:bodyPr anchor="t"/>
          <a:lstStyle>
            <a:lvl1pPr>
              <a:defRPr/>
            </a:lvl1pPr>
          </a:lstStyle>
          <a:p>
            <a:pPr lvl="0"/>
            <a:endParaRPr lang="en-US" noProof="0" smtClean="0"/>
          </a:p>
        </p:txBody>
      </p:sp>
      <p:sp>
        <p:nvSpPr>
          <p:cNvPr id="63491" name="Rectangle 3"/>
          <p:cNvSpPr>
            <a:spLocks noGrp="1" noChangeArrowheads="1"/>
          </p:cNvSpPr>
          <p:nvPr>
            <p:ph type="subTitle" idx="1"/>
          </p:nvPr>
        </p:nvSpPr>
        <p:spPr>
          <a:xfrm>
            <a:off x="449263" y="2554288"/>
            <a:ext cx="4951412" cy="1752600"/>
          </a:xfrm>
        </p:spPr>
        <p:txBody>
          <a:bodyPr/>
          <a:lstStyle>
            <a:lvl1pPr marL="0" indent="0" algn="ctr">
              <a:buFontTx/>
              <a:buNone/>
              <a:defRPr sz="3200">
                <a:solidFill>
                  <a:schemeClr val="bg2"/>
                </a:solidFill>
              </a:defRPr>
            </a:lvl1pPr>
          </a:lstStyle>
          <a:p>
            <a:pPr lvl="0"/>
            <a:endParaRPr lang="en-US" noProof="0" smtClean="0"/>
          </a:p>
        </p:txBody>
      </p:sp>
      <p:grpSp>
        <p:nvGrpSpPr>
          <p:cNvPr id="63538" name="Group 50"/>
          <p:cNvGrpSpPr>
            <a:grpSpLocks/>
          </p:cNvGrpSpPr>
          <p:nvPr userDrawn="1"/>
        </p:nvGrpSpPr>
        <p:grpSpPr bwMode="auto">
          <a:xfrm>
            <a:off x="5873750" y="269875"/>
            <a:ext cx="2895600" cy="911225"/>
            <a:chOff x="3700" y="170"/>
            <a:chExt cx="1824" cy="574"/>
          </a:xfrm>
        </p:grpSpPr>
        <p:pic>
          <p:nvPicPr>
            <p:cNvPr id="63537" name="Picture 49" descr="NEW FAA LOGO"/>
            <p:cNvPicPr>
              <a:picLocks noChangeAspect="1" noChangeArrowheads="1"/>
            </p:cNvPicPr>
            <p:nvPr userDrawn="1"/>
          </p:nvPicPr>
          <p:blipFill>
            <a:blip r:embed="rId3" cstate="print">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extLst>
              <a:ext uri="{909E8E84-426E-40DD-AFC4-6F175D3DCCD1}">
                <a14:hiddenFill xmlns:a14="http://schemas.microsoft.com/office/drawing/2010/main">
                  <a:solidFill>
                    <a:srgbClr val="FFFFFF"/>
                  </a:solidFill>
                </a14:hiddenFill>
              </a:ext>
            </a:extLst>
          </p:spPr>
        </p:pic>
        <p:sp>
          <p:nvSpPr>
            <p:cNvPr id="63532" name="Text Box 44"/>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dirty="0">
                  <a:solidFill>
                    <a:schemeClr val="bg1"/>
                  </a:solidFill>
                </a:rPr>
                <a:t>Federal Aviation</a:t>
              </a:r>
            </a:p>
            <a:p>
              <a:pPr>
                <a:lnSpc>
                  <a:spcPct val="85000"/>
                </a:lnSpc>
                <a:spcBef>
                  <a:spcPct val="0"/>
                </a:spcBef>
                <a:buFontTx/>
                <a:buNone/>
              </a:pPr>
              <a:r>
                <a:rPr lang="en-US" sz="1800" b="1" dirty="0">
                  <a:solidFill>
                    <a:schemeClr val="bg1"/>
                  </a:solidFill>
                </a:rPr>
                <a:t>Administration</a:t>
              </a:r>
            </a:p>
          </p:txBody>
        </p:sp>
      </p:grpSp>
      <p:sp>
        <p:nvSpPr>
          <p:cNvPr id="63541" name="Text Box 53"/>
          <p:cNvSpPr txBox="1">
            <a:spLocks noChangeArrowheads="1"/>
          </p:cNvSpPr>
          <p:nvPr userDrawn="1"/>
        </p:nvSpPr>
        <p:spPr bwMode="auto">
          <a:xfrm>
            <a:off x="322263" y="5265738"/>
            <a:ext cx="4940300"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57200" algn="l"/>
              </a:tabLst>
              <a:defRPr sz="2400">
                <a:solidFill>
                  <a:schemeClr val="tx1"/>
                </a:solidFill>
                <a:latin typeface="Times New Roman" pitchFamily="18" charset="0"/>
              </a:defRPr>
            </a:lvl1pPr>
            <a:lvl2pPr>
              <a:spcBef>
                <a:spcPct val="0"/>
              </a:spcBef>
              <a:tabLst>
                <a:tab pos="457200" algn="l"/>
              </a:tabLst>
              <a:defRPr sz="2400">
                <a:solidFill>
                  <a:schemeClr val="tx1"/>
                </a:solidFill>
                <a:latin typeface="Times New Roman" pitchFamily="18" charset="0"/>
              </a:defRPr>
            </a:lvl2pPr>
            <a:lvl3pPr>
              <a:spcBef>
                <a:spcPct val="0"/>
              </a:spcBef>
              <a:tabLst>
                <a:tab pos="457200" algn="l"/>
              </a:tabLst>
              <a:defRPr sz="2400">
                <a:solidFill>
                  <a:schemeClr val="tx1"/>
                </a:solidFill>
                <a:latin typeface="Times New Roman" pitchFamily="18" charset="0"/>
              </a:defRPr>
            </a:lvl3pPr>
            <a:lvl4pPr>
              <a:spcBef>
                <a:spcPct val="0"/>
              </a:spcBef>
              <a:tabLst>
                <a:tab pos="457200" algn="l"/>
              </a:tabLst>
              <a:defRPr sz="2400">
                <a:solidFill>
                  <a:schemeClr val="tx1"/>
                </a:solidFill>
                <a:latin typeface="Times New Roman" pitchFamily="18" charset="0"/>
              </a:defRPr>
            </a:lvl4pPr>
            <a:lvl5pPr>
              <a:spcBef>
                <a:spcPct val="0"/>
              </a:spcBef>
              <a:tabLst>
                <a:tab pos="457200" algn="l"/>
              </a:tabLst>
              <a:defRPr sz="2400">
                <a:solidFill>
                  <a:schemeClr val="tx1"/>
                </a:solidFill>
                <a:latin typeface="Times New Roman" pitchFamily="18" charset="0"/>
              </a:defRPr>
            </a:lvl5pPr>
            <a:lvl6pPr fontAlgn="base">
              <a:spcBef>
                <a:spcPct val="0"/>
              </a:spcBef>
              <a:spcAft>
                <a:spcPct val="0"/>
              </a:spcAft>
              <a:tabLst>
                <a:tab pos="457200" algn="l"/>
              </a:tabLst>
              <a:defRPr sz="2400">
                <a:solidFill>
                  <a:schemeClr val="tx1"/>
                </a:solidFill>
                <a:latin typeface="Times New Roman" pitchFamily="18" charset="0"/>
              </a:defRPr>
            </a:lvl6pPr>
            <a:lvl7pPr fontAlgn="base">
              <a:spcBef>
                <a:spcPct val="0"/>
              </a:spcBef>
              <a:spcAft>
                <a:spcPct val="0"/>
              </a:spcAft>
              <a:tabLst>
                <a:tab pos="457200" algn="l"/>
              </a:tabLst>
              <a:defRPr sz="2400">
                <a:solidFill>
                  <a:schemeClr val="tx1"/>
                </a:solidFill>
                <a:latin typeface="Times New Roman" pitchFamily="18" charset="0"/>
              </a:defRPr>
            </a:lvl7pPr>
            <a:lvl8pPr fontAlgn="base">
              <a:spcBef>
                <a:spcPct val="0"/>
              </a:spcBef>
              <a:spcAft>
                <a:spcPct val="0"/>
              </a:spcAft>
              <a:tabLst>
                <a:tab pos="457200" algn="l"/>
              </a:tabLst>
              <a:defRPr sz="2400">
                <a:solidFill>
                  <a:schemeClr val="tx1"/>
                </a:solidFill>
                <a:latin typeface="Times New Roman" pitchFamily="18" charset="0"/>
              </a:defRPr>
            </a:lvl8pPr>
            <a:lvl9pPr fontAlgn="base">
              <a:spcBef>
                <a:spcPct val="0"/>
              </a:spcBef>
              <a:spcAft>
                <a:spcPct val="0"/>
              </a:spcAft>
              <a:tabLst>
                <a:tab pos="457200" algn="l"/>
              </a:tabLst>
              <a:defRPr sz="2400">
                <a:solidFill>
                  <a:schemeClr val="tx1"/>
                </a:solidFill>
                <a:latin typeface="Times New Roman" pitchFamily="18" charset="0"/>
              </a:defRPr>
            </a:lvl9pPr>
          </a:lstStyle>
          <a:p>
            <a:pPr marL="1376363" indent="-1376363">
              <a:spcBef>
                <a:spcPts val="600"/>
              </a:spcBef>
              <a:buFontTx/>
              <a:buNone/>
              <a:tabLst/>
            </a:pPr>
            <a:r>
              <a:rPr lang="en-US" sz="1600" dirty="0" smtClean="0">
                <a:latin typeface="Arial" charset="0"/>
              </a:rPr>
              <a:t>Presented To:</a:t>
            </a:r>
            <a:r>
              <a:rPr lang="en-US" sz="1600" baseline="0" dirty="0" smtClean="0">
                <a:latin typeface="Arial" charset="0"/>
              </a:rPr>
              <a:t>  REDAC Subcommittee on Aviation Safety</a:t>
            </a:r>
            <a:endParaRPr lang="en-US" sz="1600" dirty="0" smtClean="0">
              <a:latin typeface="Arial" charset="0"/>
            </a:endParaRPr>
          </a:p>
          <a:p>
            <a:pPr marL="1376363" indent="-1376363">
              <a:spcBef>
                <a:spcPts val="600"/>
              </a:spcBef>
              <a:buFontTx/>
              <a:buNone/>
            </a:pPr>
            <a:r>
              <a:rPr lang="en-US" sz="1600" dirty="0" smtClean="0">
                <a:latin typeface="Arial" charset="0"/>
              </a:rPr>
              <a:t>Presented </a:t>
            </a:r>
            <a:r>
              <a:rPr lang="en-US" sz="1600" dirty="0">
                <a:latin typeface="Arial" charset="0"/>
              </a:rPr>
              <a:t>By: </a:t>
            </a:r>
            <a:r>
              <a:rPr lang="en-US" sz="1600" dirty="0" smtClean="0">
                <a:latin typeface="Arial" charset="0"/>
              </a:rPr>
              <a:t>	Tom </a:t>
            </a:r>
            <a:r>
              <a:rPr lang="en-US" sz="1600" dirty="0">
                <a:latin typeface="Arial" charset="0"/>
              </a:rPr>
              <a:t>Bond</a:t>
            </a:r>
          </a:p>
          <a:p>
            <a:pPr marL="1376363" indent="-1376363">
              <a:spcBef>
                <a:spcPts val="600"/>
              </a:spcBef>
              <a:buFontTx/>
              <a:buNone/>
            </a:pPr>
            <a:r>
              <a:rPr lang="en-US" sz="1600" dirty="0">
                <a:latin typeface="Arial" charset="0"/>
              </a:rPr>
              <a:t>Date:  September </a:t>
            </a:r>
            <a:r>
              <a:rPr lang="en-US" sz="1600" dirty="0" smtClean="0">
                <a:latin typeface="Arial" charset="0"/>
              </a:rPr>
              <a:t>10, 2015</a:t>
            </a:r>
            <a:endParaRPr lang="en-US" sz="1600" dirty="0">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220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201613"/>
            <a:ext cx="2117725"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5" y="201613"/>
            <a:ext cx="6202363"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7988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5125" y="201613"/>
            <a:ext cx="847248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95300" y="1508125"/>
            <a:ext cx="3948113" cy="439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24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772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91679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128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50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938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978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232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1756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6327" name="Rectangle 7"/>
          <p:cNvSpPr>
            <a:spLocks noGrp="1" noChangeArrowheads="1"/>
          </p:cNvSpPr>
          <p:nvPr>
            <p:ph type="title"/>
          </p:nvPr>
        </p:nvSpPr>
        <p:spPr bwMode="auto">
          <a:xfrm>
            <a:off x="365125" y="201613"/>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3" name="Text Box 13"/>
          <p:cNvSpPr txBox="1">
            <a:spLocks noChangeArrowheads="1"/>
          </p:cNvSpPr>
          <p:nvPr/>
        </p:nvSpPr>
        <p:spPr bwMode="auto">
          <a:xfrm>
            <a:off x="449263" y="6142038"/>
            <a:ext cx="4784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None/>
            </a:pPr>
            <a:r>
              <a:rPr lang="en-US" sz="1400" b="1" dirty="0" smtClean="0">
                <a:solidFill>
                  <a:srgbClr val="C0C0C0"/>
                </a:solidFill>
              </a:rPr>
              <a:t>FAA Aircraft </a:t>
            </a:r>
            <a:r>
              <a:rPr lang="en-US" sz="1400" b="1" dirty="0">
                <a:solidFill>
                  <a:srgbClr val="C0C0C0"/>
                </a:solidFill>
              </a:rPr>
              <a:t>Icing </a:t>
            </a:r>
            <a:r>
              <a:rPr lang="en-US" sz="1400" b="1" dirty="0" smtClean="0">
                <a:solidFill>
                  <a:srgbClr val="C0C0C0"/>
                </a:solidFill>
              </a:rPr>
              <a:t>Program</a:t>
            </a:r>
            <a:endParaRPr lang="en-US" sz="1400" dirty="0">
              <a:solidFill>
                <a:srgbClr val="C0C0C0"/>
              </a:solidFill>
            </a:endParaRPr>
          </a:p>
        </p:txBody>
      </p:sp>
      <p:sp>
        <p:nvSpPr>
          <p:cNvPr id="56337" name="Rectangle 17"/>
          <p:cNvSpPr>
            <a:spLocks noChangeArrowheads="1"/>
          </p:cNvSpPr>
          <p:nvPr/>
        </p:nvSpPr>
        <p:spPr bwMode="auto">
          <a:xfrm>
            <a:off x="6940550" y="63055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spcBef>
                <a:spcPct val="0"/>
              </a:spcBef>
              <a:buFontTx/>
              <a:buNone/>
            </a:pPr>
            <a:fld id="{94B3539B-0F1D-4C98-824B-00EDE8623B77}" type="slidenum">
              <a:rPr lang="en-US" sz="1400" b="1">
                <a:solidFill>
                  <a:schemeClr val="bg1"/>
                </a:solidFill>
              </a:rPr>
              <a:pPr algn="r">
                <a:spcBef>
                  <a:spcPct val="0"/>
                </a:spcBef>
                <a:buFontTx/>
                <a:buNone/>
              </a:pPr>
              <a:t>‹#›</a:t>
            </a:fld>
            <a:endParaRPr lang="en-US" sz="1400" b="1" dirty="0">
              <a:solidFill>
                <a:schemeClr val="bg1"/>
              </a:solidFill>
            </a:endParaRPr>
          </a:p>
        </p:txBody>
      </p:sp>
      <p:grpSp>
        <p:nvGrpSpPr>
          <p:cNvPr id="56343" name="Group 23"/>
          <p:cNvGrpSpPr>
            <a:grpSpLocks/>
          </p:cNvGrpSpPr>
          <p:nvPr userDrawn="1"/>
        </p:nvGrpSpPr>
        <p:grpSpPr bwMode="auto">
          <a:xfrm>
            <a:off x="5708650" y="6124575"/>
            <a:ext cx="2047875" cy="661988"/>
            <a:chOff x="3596" y="3858"/>
            <a:chExt cx="1290" cy="417"/>
          </a:xfrm>
        </p:grpSpPr>
        <p:pic>
          <p:nvPicPr>
            <p:cNvPr id="56344" name="Picture 24" descr="NEW FAA LOGO"/>
            <p:cNvPicPr>
              <a:picLocks noChangeAspect="1" noChangeArrowheads="1"/>
            </p:cNvPicPr>
            <p:nvPr userDrawn="1"/>
          </p:nvPicPr>
          <p:blipFill>
            <a:blip r:embed="rId14" cstate="print">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extLst>
              <a:ext uri="{909E8E84-426E-40DD-AFC4-6F175D3DCCD1}">
                <a14:hiddenFill xmlns:a14="http://schemas.microsoft.com/office/drawing/2010/main">
                  <a:solidFill>
                    <a:srgbClr val="FFFFFF"/>
                  </a:solidFill>
                </a14:hiddenFill>
              </a:ext>
            </a:extLst>
          </p:spPr>
        </p:pic>
        <p:sp>
          <p:nvSpPr>
            <p:cNvPr id="56345" name="Text Box 25"/>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7" name="Text Box 27"/>
          <p:cNvSpPr txBox="1">
            <a:spLocks noChangeArrowheads="1"/>
          </p:cNvSpPr>
          <p:nvPr userDrawn="1"/>
        </p:nvSpPr>
        <p:spPr bwMode="auto">
          <a:xfrm>
            <a:off x="441325" y="6384925"/>
            <a:ext cx="3740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None/>
            </a:pPr>
            <a:r>
              <a:rPr lang="en-US" sz="1400" dirty="0">
                <a:solidFill>
                  <a:srgbClr val="C0C0C0"/>
                </a:solidFill>
              </a:rPr>
              <a:t>Date: September </a:t>
            </a:r>
            <a:r>
              <a:rPr lang="en-US" sz="1400" dirty="0" smtClean="0">
                <a:solidFill>
                  <a:srgbClr val="C0C0C0"/>
                </a:solidFill>
              </a:rPr>
              <a:t>10, 2015</a:t>
            </a:r>
            <a:endParaRPr lang="en-US" sz="1400" dirty="0">
              <a:solidFill>
                <a:srgbClr val="C0C0C0"/>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200">
          <a:solidFill>
            <a:schemeClr val="accent2"/>
          </a:solidFill>
          <a:latin typeface="+mj-lt"/>
          <a:ea typeface="+mj-ea"/>
          <a:cs typeface="+mj-cs"/>
        </a:defRPr>
      </a:lvl1pPr>
      <a:lvl2pPr algn="ctr" rtl="0" fontAlgn="base">
        <a:spcBef>
          <a:spcPct val="0"/>
        </a:spcBef>
        <a:spcAft>
          <a:spcPct val="0"/>
        </a:spcAft>
        <a:defRPr sz="3200">
          <a:solidFill>
            <a:schemeClr val="accent2"/>
          </a:solidFill>
          <a:latin typeface="Arial" charset="0"/>
        </a:defRPr>
      </a:lvl2pPr>
      <a:lvl3pPr algn="ctr" rtl="0" fontAlgn="base">
        <a:spcBef>
          <a:spcPct val="0"/>
        </a:spcBef>
        <a:spcAft>
          <a:spcPct val="0"/>
        </a:spcAft>
        <a:defRPr sz="3200">
          <a:solidFill>
            <a:schemeClr val="accent2"/>
          </a:solidFill>
          <a:latin typeface="Arial" charset="0"/>
        </a:defRPr>
      </a:lvl3pPr>
      <a:lvl4pPr algn="ctr" rtl="0" fontAlgn="base">
        <a:spcBef>
          <a:spcPct val="0"/>
        </a:spcBef>
        <a:spcAft>
          <a:spcPct val="0"/>
        </a:spcAft>
        <a:defRPr sz="3200">
          <a:solidFill>
            <a:schemeClr val="accent2"/>
          </a:solidFill>
          <a:latin typeface="Arial" charset="0"/>
        </a:defRPr>
      </a:lvl4pPr>
      <a:lvl5pPr algn="ctr" rtl="0" fontAlgn="base">
        <a:spcBef>
          <a:spcPct val="0"/>
        </a:spcBef>
        <a:spcAft>
          <a:spcPct val="0"/>
        </a:spcAft>
        <a:defRPr sz="3200">
          <a:solidFill>
            <a:schemeClr val="accent2"/>
          </a:solidFill>
          <a:latin typeface="Arial" charset="0"/>
        </a:defRPr>
      </a:lvl5pPr>
      <a:lvl6pPr marL="457200" algn="ctr" rtl="0" fontAlgn="base">
        <a:spcBef>
          <a:spcPct val="0"/>
        </a:spcBef>
        <a:spcAft>
          <a:spcPct val="0"/>
        </a:spcAft>
        <a:defRPr sz="3200">
          <a:solidFill>
            <a:schemeClr val="accent2"/>
          </a:solidFill>
          <a:latin typeface="Arial" charset="0"/>
        </a:defRPr>
      </a:lvl6pPr>
      <a:lvl7pPr marL="914400" algn="ctr" rtl="0" fontAlgn="base">
        <a:spcBef>
          <a:spcPct val="0"/>
        </a:spcBef>
        <a:spcAft>
          <a:spcPct val="0"/>
        </a:spcAft>
        <a:defRPr sz="3200">
          <a:solidFill>
            <a:schemeClr val="accent2"/>
          </a:solidFill>
          <a:latin typeface="Arial" charset="0"/>
        </a:defRPr>
      </a:lvl7pPr>
      <a:lvl8pPr marL="1371600" algn="ctr" rtl="0" fontAlgn="base">
        <a:spcBef>
          <a:spcPct val="0"/>
        </a:spcBef>
        <a:spcAft>
          <a:spcPct val="0"/>
        </a:spcAft>
        <a:defRPr sz="3200">
          <a:solidFill>
            <a:schemeClr val="accent2"/>
          </a:solidFill>
          <a:latin typeface="Arial" charset="0"/>
        </a:defRPr>
      </a:lvl8pPr>
      <a:lvl9pPr marL="1828800" algn="ctr" rtl="0" fontAlgn="base">
        <a:spcBef>
          <a:spcPct val="0"/>
        </a:spcBef>
        <a:spcAft>
          <a:spcPct val="0"/>
        </a:spcAft>
        <a:defRPr sz="3200">
          <a:solidFill>
            <a:schemeClr val="accent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om.bond@fa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89" name="Rectangle 21"/>
          <p:cNvSpPr>
            <a:spLocks noGrp="1" noChangeArrowheads="1"/>
          </p:cNvSpPr>
          <p:nvPr>
            <p:ph type="ctrTitle"/>
          </p:nvPr>
        </p:nvSpPr>
        <p:spPr>
          <a:xfrm>
            <a:off x="407988" y="255588"/>
            <a:ext cx="4983162" cy="2409825"/>
          </a:xfrm>
        </p:spPr>
        <p:txBody>
          <a:bodyPr/>
          <a:lstStyle/>
          <a:p>
            <a:r>
              <a:rPr lang="en-US" sz="4800" dirty="0" smtClean="0"/>
              <a:t>FAA’s Aircraft </a:t>
            </a:r>
            <a:r>
              <a:rPr lang="en-US" sz="4800" dirty="0"/>
              <a:t>Icing </a:t>
            </a:r>
            <a:r>
              <a:rPr lang="en-US" sz="4800" dirty="0" smtClean="0"/>
              <a:t>Program</a:t>
            </a:r>
            <a:endParaRPr lang="en-US" sz="4800" dirty="0"/>
          </a:p>
        </p:txBody>
      </p:sp>
      <p:sp>
        <p:nvSpPr>
          <p:cNvPr id="32796" name="Text Box 28"/>
          <p:cNvSpPr txBox="1">
            <a:spLocks noChangeArrowheads="1"/>
          </p:cNvSpPr>
          <p:nvPr/>
        </p:nvSpPr>
        <p:spPr bwMode="auto">
          <a:xfrm>
            <a:off x="765175" y="2562213"/>
            <a:ext cx="41021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588" indent="-1588">
              <a:spcBef>
                <a:spcPct val="0"/>
              </a:spcBef>
              <a:defRPr sz="2400">
                <a:solidFill>
                  <a:schemeClr val="tx1"/>
                </a:solidFill>
                <a:latin typeface="Times New Roman" pitchFamily="18" charset="0"/>
              </a:defRPr>
            </a:lvl1pPr>
            <a:lvl2pPr marL="692150">
              <a:spcBef>
                <a:spcPct val="0"/>
              </a:spcBef>
              <a:defRPr sz="2400">
                <a:solidFill>
                  <a:schemeClr val="tx1"/>
                </a:solidFill>
                <a:latin typeface="Times New Roman" pitchFamily="18" charset="0"/>
              </a:defRPr>
            </a:lvl2pPr>
            <a:lvl3pPr>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a:spcBef>
                <a:spcPct val="20000"/>
              </a:spcBef>
              <a:buFontTx/>
              <a:buNone/>
            </a:pPr>
            <a:r>
              <a:rPr lang="en-US" sz="3600" dirty="0" smtClean="0">
                <a:solidFill>
                  <a:schemeClr val="bg2"/>
                </a:solidFill>
                <a:latin typeface="Arial" charset="0"/>
              </a:rPr>
              <a:t>FAA Icing Plan and Icing Steering Committee</a:t>
            </a:r>
            <a:endParaRPr lang="en-US" sz="3600" dirty="0">
              <a:latin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xfrm>
            <a:off x="355889" y="109253"/>
            <a:ext cx="8472488" cy="609600"/>
          </a:xfrm>
        </p:spPr>
        <p:txBody>
          <a:bodyPr/>
          <a:lstStyle/>
          <a:p>
            <a:r>
              <a:rPr lang="en-US" sz="2800" dirty="0"/>
              <a:t>New Aircraft Icing </a:t>
            </a:r>
            <a:r>
              <a:rPr lang="en-US" sz="2800" dirty="0" smtClean="0"/>
              <a:t>Plans </a:t>
            </a:r>
            <a:r>
              <a:rPr lang="en-US" sz="2800" dirty="0"/>
              <a:t>– </a:t>
            </a:r>
            <a:r>
              <a:rPr lang="en-US" sz="2800" dirty="0" smtClean="0"/>
              <a:t>Research Tasks</a:t>
            </a:r>
            <a:endParaRPr lang="en-US" sz="2400" dirty="0"/>
          </a:p>
        </p:txBody>
      </p:sp>
      <p:sp>
        <p:nvSpPr>
          <p:cNvPr id="546819" name="Rectangle 3"/>
          <p:cNvSpPr>
            <a:spLocks noGrp="1" noChangeArrowheads="1"/>
          </p:cNvSpPr>
          <p:nvPr>
            <p:ph type="body" idx="1"/>
          </p:nvPr>
        </p:nvSpPr>
        <p:spPr>
          <a:xfrm>
            <a:off x="523008" y="864757"/>
            <a:ext cx="8050213" cy="4824844"/>
          </a:xfrm>
        </p:spPr>
        <p:txBody>
          <a:bodyPr/>
          <a:lstStyle/>
          <a:p>
            <a:pPr marL="347663" indent="-339725"/>
            <a:r>
              <a:rPr lang="en-US" sz="2400" dirty="0" smtClean="0"/>
              <a:t>Research is identified in icing plan by</a:t>
            </a:r>
          </a:p>
          <a:p>
            <a:pPr marL="739775" lvl="1" indent="-339725"/>
            <a:r>
              <a:rPr lang="en-US" sz="2000" dirty="0" smtClean="0"/>
              <a:t>Coordination </a:t>
            </a:r>
            <a:r>
              <a:rPr lang="en-US" sz="2000" dirty="0"/>
              <a:t>through ISC and TCRG for alignment with </a:t>
            </a:r>
            <a:r>
              <a:rPr lang="en-US" sz="2000" dirty="0" smtClean="0"/>
              <a:t>AVS and weather </a:t>
            </a:r>
            <a:r>
              <a:rPr lang="en-US" sz="2000" dirty="0"/>
              <a:t>key issues and </a:t>
            </a:r>
            <a:r>
              <a:rPr lang="en-US" sz="2000" dirty="0" smtClean="0"/>
              <a:t>certification/operation </a:t>
            </a:r>
            <a:r>
              <a:rPr lang="en-US" sz="2000" dirty="0"/>
              <a:t>needs</a:t>
            </a:r>
          </a:p>
          <a:p>
            <a:pPr marL="739775" lvl="1" indent="-339725"/>
            <a:r>
              <a:rPr lang="en-US" sz="2000" dirty="0"/>
              <a:t>Assessment of current capabilities and gap analysis</a:t>
            </a:r>
          </a:p>
          <a:p>
            <a:pPr marL="739775" lvl="1" indent="-339725"/>
            <a:r>
              <a:rPr lang="en-US" sz="2000" dirty="0"/>
              <a:t>Investment strategies and research project plans</a:t>
            </a:r>
          </a:p>
          <a:p>
            <a:pPr marL="1255713" lvl="2" indent="-341313">
              <a:buFont typeface="+mj-lt"/>
              <a:buAutoNum type="alphaLcParenR"/>
            </a:pPr>
            <a:r>
              <a:rPr lang="en-US" dirty="0"/>
              <a:t>Icing weather tools</a:t>
            </a:r>
          </a:p>
          <a:p>
            <a:pPr marL="1255713" lvl="2" indent="-341313">
              <a:buFont typeface="+mj-lt"/>
              <a:buAutoNum type="alphaLcParenR"/>
            </a:pPr>
            <a:r>
              <a:rPr lang="en-US" dirty="0"/>
              <a:t>Development / improvement of engineering tools to support certification</a:t>
            </a:r>
          </a:p>
          <a:p>
            <a:pPr marL="1255713" lvl="2" indent="-341313">
              <a:buFont typeface="+mj-lt"/>
              <a:buAutoNum type="alphaLcParenR"/>
            </a:pPr>
            <a:r>
              <a:rPr lang="en-US" dirty="0"/>
              <a:t>Ground icing</a:t>
            </a:r>
          </a:p>
          <a:p>
            <a:pPr marL="1255713" lvl="2" indent="-341313">
              <a:buFont typeface="+mj-lt"/>
              <a:buAutoNum type="alphaLcParenR"/>
            </a:pPr>
            <a:r>
              <a:rPr lang="en-US" dirty="0"/>
              <a:t>Ice accretion physics</a:t>
            </a:r>
          </a:p>
          <a:p>
            <a:pPr marL="1255713" lvl="2" indent="-341313">
              <a:buFont typeface="+mj-lt"/>
              <a:buAutoNum type="alphaLcParenR"/>
            </a:pPr>
            <a:r>
              <a:rPr lang="en-US" dirty="0"/>
              <a:t>Ice accretions and their effects on performance and stability &amp; control</a:t>
            </a:r>
          </a:p>
          <a:p>
            <a:pPr marL="1255713" lvl="2" indent="-341313">
              <a:buFont typeface="+mj-lt"/>
              <a:buAutoNum type="alphaLcParenR"/>
            </a:pPr>
            <a:r>
              <a:rPr lang="en-US" dirty="0"/>
              <a:t>Atmospheric icing </a:t>
            </a:r>
            <a:r>
              <a:rPr lang="en-US" dirty="0" smtClean="0"/>
              <a:t>conditions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1798638" y="1635125"/>
            <a:ext cx="5435600" cy="2263775"/>
          </a:xfrm>
        </p:spPr>
        <p:txBody>
          <a:bodyPr/>
          <a:lstStyle/>
          <a:p>
            <a:r>
              <a:rPr lang="en-US" sz="8000" i="1" dirty="0"/>
              <a:t>Backup </a:t>
            </a:r>
            <a:r>
              <a:rPr lang="en-US" sz="8000" i="1" dirty="0" smtClean="0"/>
              <a:t>Slide</a:t>
            </a:r>
            <a:endParaRPr lang="en-US" sz="8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41746" y="224145"/>
            <a:ext cx="6983525" cy="768311"/>
          </a:xfrm>
        </p:spPr>
        <p:txBody>
          <a:bodyPr/>
          <a:lstStyle/>
          <a:p>
            <a:r>
              <a:rPr lang="en-US" sz="2800" dirty="0"/>
              <a:t>FAA Tools For Addressing Safety </a:t>
            </a:r>
            <a:r>
              <a:rPr lang="en-US" sz="2800" dirty="0" smtClean="0"/>
              <a:t>Issues</a:t>
            </a:r>
            <a:br>
              <a:rPr lang="en-US" sz="2800" dirty="0" smtClean="0"/>
            </a:br>
            <a:r>
              <a:rPr lang="en-US" sz="2800" dirty="0" smtClean="0"/>
              <a:t>Where does R&amp;D fit in</a:t>
            </a:r>
            <a:endParaRPr lang="en-US" sz="2800" dirty="0"/>
          </a:p>
        </p:txBody>
      </p:sp>
      <p:sp>
        <p:nvSpPr>
          <p:cNvPr id="483331" name="Rectangle 3"/>
          <p:cNvSpPr>
            <a:spLocks noGrp="1" noChangeArrowheads="1"/>
          </p:cNvSpPr>
          <p:nvPr>
            <p:ph type="body" sz="half" idx="1"/>
          </p:nvPr>
        </p:nvSpPr>
        <p:spPr>
          <a:xfrm>
            <a:off x="149619" y="1105516"/>
            <a:ext cx="5799138" cy="4972050"/>
          </a:xfrm>
        </p:spPr>
        <p:txBody>
          <a:bodyPr/>
          <a:lstStyle/>
          <a:p>
            <a:pPr>
              <a:lnSpc>
                <a:spcPct val="90000"/>
              </a:lnSpc>
            </a:pPr>
            <a:r>
              <a:rPr lang="en-US" sz="2000" dirty="0"/>
              <a:t>Rulemaking is not the only tool we have and is ordinarily used following the use of others suited to expeditious action</a:t>
            </a:r>
          </a:p>
          <a:p>
            <a:pPr>
              <a:lnSpc>
                <a:spcPct val="90000"/>
              </a:lnSpc>
            </a:pPr>
            <a:r>
              <a:rPr lang="en-US" sz="2000" dirty="0"/>
              <a:t>The FAA uses a number of complementary tools to ensure safe operations</a:t>
            </a:r>
          </a:p>
          <a:p>
            <a:pPr marL="855663" lvl="1" indent="-398463">
              <a:lnSpc>
                <a:spcPct val="90000"/>
              </a:lnSpc>
              <a:buFont typeface="Wingdings" pitchFamily="2" charset="2"/>
              <a:buChar char="Q"/>
            </a:pPr>
            <a:r>
              <a:rPr lang="en-US" sz="1800" dirty="0"/>
              <a:t>Post Certification Evaluations (Fact-Finding Investigations &amp; Special Certification Reviews)</a:t>
            </a:r>
          </a:p>
          <a:p>
            <a:pPr marL="855663" lvl="1" indent="-398463">
              <a:lnSpc>
                <a:spcPct val="90000"/>
              </a:lnSpc>
              <a:buFont typeface="Wingdings" pitchFamily="2" charset="2"/>
              <a:buChar char="Q"/>
            </a:pPr>
            <a:r>
              <a:rPr lang="en-US" sz="1800" dirty="0"/>
              <a:t>Airworthiness Directives for current fleet safety</a:t>
            </a:r>
          </a:p>
          <a:p>
            <a:pPr marL="855663" lvl="1" indent="-398463">
              <a:lnSpc>
                <a:spcPct val="90000"/>
              </a:lnSpc>
              <a:buFont typeface="Wingdings" pitchFamily="2" charset="2"/>
              <a:buChar char="Q"/>
            </a:pPr>
            <a:r>
              <a:rPr lang="en-US" sz="1800" dirty="0"/>
              <a:t>Issue Papers for new certification projects</a:t>
            </a:r>
          </a:p>
          <a:p>
            <a:pPr marL="855663" lvl="1" indent="-398463">
              <a:lnSpc>
                <a:spcPct val="90000"/>
              </a:lnSpc>
              <a:buFont typeface="Wingdings" pitchFamily="2" charset="2"/>
              <a:buChar char="Q"/>
            </a:pPr>
            <a:r>
              <a:rPr lang="en-US" sz="1800" dirty="0"/>
              <a:t>Special Conditions for new technology</a:t>
            </a:r>
          </a:p>
          <a:p>
            <a:pPr marL="855663" lvl="1" indent="-398463">
              <a:lnSpc>
                <a:spcPct val="90000"/>
              </a:lnSpc>
              <a:buFont typeface="Wingdings" pitchFamily="2" charset="2"/>
              <a:buChar char="Q"/>
            </a:pPr>
            <a:r>
              <a:rPr lang="en-US" sz="1800" dirty="0"/>
              <a:t>Safety Bulletins for operations concerns</a:t>
            </a:r>
          </a:p>
          <a:p>
            <a:pPr marL="855663" lvl="1" indent="-398463">
              <a:lnSpc>
                <a:spcPct val="90000"/>
              </a:lnSpc>
              <a:buFont typeface="Wingdings" pitchFamily="2" charset="2"/>
              <a:buChar char="Q"/>
            </a:pPr>
            <a:r>
              <a:rPr lang="en-US" sz="1800" dirty="0"/>
              <a:t>Regulations</a:t>
            </a:r>
          </a:p>
          <a:p>
            <a:pPr marL="855663" lvl="1" indent="-398463">
              <a:lnSpc>
                <a:spcPct val="90000"/>
              </a:lnSpc>
              <a:buFont typeface="Wingdings" pitchFamily="2" charset="2"/>
              <a:buChar char="Q"/>
            </a:pPr>
            <a:r>
              <a:rPr lang="en-US" sz="1800" dirty="0"/>
              <a:t>Advisory materials</a:t>
            </a:r>
          </a:p>
          <a:p>
            <a:pPr marL="855663" lvl="1" indent="-398463">
              <a:lnSpc>
                <a:spcPct val="90000"/>
              </a:lnSpc>
              <a:buFont typeface="Wingdings" pitchFamily="2" charset="2"/>
              <a:buChar char="Q"/>
            </a:pPr>
            <a:r>
              <a:rPr lang="en-US" sz="1800" dirty="0"/>
              <a:t>Training materials</a:t>
            </a:r>
          </a:p>
          <a:p>
            <a:pPr marL="855663" lvl="1" indent="-398463">
              <a:lnSpc>
                <a:spcPct val="90000"/>
              </a:lnSpc>
              <a:buFont typeface="Wingdings" pitchFamily="2" charset="2"/>
              <a:buChar char="Q"/>
            </a:pPr>
            <a:r>
              <a:rPr lang="en-US" sz="1800" dirty="0"/>
              <a:t>Working with Industry to develop standards</a:t>
            </a:r>
          </a:p>
          <a:p>
            <a:pPr marL="855663" lvl="1" indent="-398463">
              <a:lnSpc>
                <a:spcPct val="90000"/>
              </a:lnSpc>
              <a:buFont typeface="Wingdings" pitchFamily="2" charset="2"/>
              <a:buChar char="Q"/>
            </a:pPr>
            <a:r>
              <a:rPr lang="en-US" sz="1800" dirty="0"/>
              <a:t>Targeted research initiatives</a:t>
            </a:r>
          </a:p>
        </p:txBody>
      </p:sp>
      <p:graphicFrame>
        <p:nvGraphicFramePr>
          <p:cNvPr id="2" name="Diagram 1"/>
          <p:cNvGraphicFramePr/>
          <p:nvPr/>
        </p:nvGraphicFramePr>
        <p:xfrm>
          <a:off x="5035550" y="349250"/>
          <a:ext cx="5065713" cy="6356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819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339725" y="103188"/>
            <a:ext cx="8472488" cy="558800"/>
          </a:xfrm>
        </p:spPr>
        <p:txBody>
          <a:bodyPr/>
          <a:lstStyle/>
          <a:p>
            <a:r>
              <a:rPr lang="en-US" dirty="0"/>
              <a:t>Outline</a:t>
            </a:r>
          </a:p>
        </p:txBody>
      </p:sp>
      <p:sp>
        <p:nvSpPr>
          <p:cNvPr id="144387" name="Rectangle 3"/>
          <p:cNvSpPr>
            <a:spLocks noGrp="1" noChangeArrowheads="1"/>
          </p:cNvSpPr>
          <p:nvPr>
            <p:ph type="body" idx="1"/>
          </p:nvPr>
        </p:nvSpPr>
        <p:spPr>
          <a:xfrm>
            <a:off x="2096645" y="1131435"/>
            <a:ext cx="4772251" cy="4479925"/>
          </a:xfrm>
        </p:spPr>
        <p:txBody>
          <a:bodyPr/>
          <a:lstStyle/>
          <a:p>
            <a:pPr>
              <a:lnSpc>
                <a:spcPct val="120000"/>
              </a:lnSpc>
              <a:tabLst>
                <a:tab pos="574675" algn="l"/>
              </a:tabLst>
            </a:pPr>
            <a:r>
              <a:rPr lang="en-US" dirty="0"/>
              <a:t>Aircraft Icing </a:t>
            </a:r>
            <a:r>
              <a:rPr lang="en-US" dirty="0" smtClean="0"/>
              <a:t>Program</a:t>
            </a:r>
          </a:p>
          <a:p>
            <a:pPr>
              <a:lnSpc>
                <a:spcPct val="120000"/>
              </a:lnSpc>
              <a:tabLst>
                <a:tab pos="574675" algn="l"/>
              </a:tabLst>
            </a:pPr>
            <a:r>
              <a:rPr lang="en-US" dirty="0" smtClean="0"/>
              <a:t>Aircraft Icing Team</a:t>
            </a:r>
            <a:endParaRPr lang="en-US" dirty="0"/>
          </a:p>
          <a:p>
            <a:pPr>
              <a:lnSpc>
                <a:spcPct val="120000"/>
              </a:lnSpc>
              <a:tabLst>
                <a:tab pos="574675" algn="l"/>
              </a:tabLst>
            </a:pPr>
            <a:r>
              <a:rPr lang="en-US" dirty="0"/>
              <a:t>FAA Icing Plans</a:t>
            </a:r>
          </a:p>
          <a:p>
            <a:pPr lvl="1">
              <a:lnSpc>
                <a:spcPct val="120000"/>
              </a:lnSpc>
              <a:tabLst>
                <a:tab pos="574675" algn="l"/>
              </a:tabLst>
            </a:pPr>
            <a:r>
              <a:rPr lang="en-US" dirty="0" smtClean="0"/>
              <a:t>Original in 1997</a:t>
            </a:r>
          </a:p>
          <a:p>
            <a:pPr lvl="1">
              <a:lnSpc>
                <a:spcPct val="120000"/>
              </a:lnSpc>
              <a:tabLst>
                <a:tab pos="574675" algn="l"/>
              </a:tabLst>
            </a:pPr>
            <a:r>
              <a:rPr lang="en-US" dirty="0" smtClean="0"/>
              <a:t>Develop new plan - 2012</a:t>
            </a:r>
          </a:p>
          <a:p>
            <a:pPr lvl="1">
              <a:lnSpc>
                <a:spcPct val="120000"/>
              </a:lnSpc>
              <a:tabLst>
                <a:tab pos="574675" algn="l"/>
              </a:tabLst>
            </a:pPr>
            <a:r>
              <a:rPr lang="en-US" dirty="0" smtClean="0"/>
              <a:t>Update in 2015</a:t>
            </a:r>
            <a:endParaRPr lang="en-US" dirty="0"/>
          </a:p>
          <a:p>
            <a:pPr>
              <a:lnSpc>
                <a:spcPct val="120000"/>
              </a:lnSpc>
              <a:tabLst>
                <a:tab pos="574675" algn="l"/>
              </a:tabLst>
            </a:pPr>
            <a:r>
              <a:rPr lang="en-US" dirty="0" smtClean="0"/>
              <a:t>How Research fits in</a:t>
            </a:r>
          </a:p>
        </p:txBody>
      </p:sp>
    </p:spTree>
    <p:extLst>
      <p:ext uri="{BB962C8B-B14F-4D97-AF65-F5344CB8AC3E}">
        <p14:creationId xmlns:p14="http://schemas.microsoft.com/office/powerpoint/2010/main" val="3835436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310242" y="91620"/>
            <a:ext cx="8472488" cy="609600"/>
          </a:xfrm>
        </p:spPr>
        <p:txBody>
          <a:bodyPr/>
          <a:lstStyle/>
          <a:p>
            <a:r>
              <a:rPr lang="en-US" sz="2800" dirty="0"/>
              <a:t>Icing Program</a:t>
            </a:r>
          </a:p>
        </p:txBody>
      </p:sp>
      <p:sp>
        <p:nvSpPr>
          <p:cNvPr id="291843" name="Rectangle 3"/>
          <p:cNvSpPr>
            <a:spLocks noGrp="1" noChangeArrowheads="1"/>
          </p:cNvSpPr>
          <p:nvPr>
            <p:ph type="body" idx="1"/>
          </p:nvPr>
        </p:nvSpPr>
        <p:spPr>
          <a:xfrm>
            <a:off x="388938" y="798964"/>
            <a:ext cx="8156575" cy="5219700"/>
          </a:xfrm>
        </p:spPr>
        <p:txBody>
          <a:bodyPr/>
          <a:lstStyle/>
          <a:p>
            <a:r>
              <a:rPr lang="en-US" sz="2400" dirty="0"/>
              <a:t>Established in the early 1980s </a:t>
            </a:r>
          </a:p>
          <a:p>
            <a:r>
              <a:rPr lang="en-US" sz="2400" dirty="0"/>
              <a:t>Major enhancements following 1992 La Guardia Airport ground icing accident and 1994 Roselawn, IN in-flight icing </a:t>
            </a:r>
            <a:r>
              <a:rPr lang="en-US" sz="2400" dirty="0" smtClean="0"/>
              <a:t>accident. As a result the FAA developed</a:t>
            </a:r>
            <a:endParaRPr lang="en-US" sz="2400" dirty="0"/>
          </a:p>
          <a:p>
            <a:pPr lvl="1"/>
            <a:r>
              <a:rPr lang="en-US" sz="2000" dirty="0"/>
              <a:t>I</a:t>
            </a:r>
            <a:r>
              <a:rPr lang="en-US" sz="2000" dirty="0" smtClean="0"/>
              <a:t>cing </a:t>
            </a:r>
            <a:r>
              <a:rPr lang="en-US" sz="2000" dirty="0"/>
              <a:t>plan in </a:t>
            </a:r>
            <a:r>
              <a:rPr lang="en-US" sz="2000" dirty="0" smtClean="0"/>
              <a:t>1997 after major icing issues – international icing conference in 1996 identified areas to </a:t>
            </a:r>
            <a:r>
              <a:rPr lang="en-US" sz="2000" dirty="0"/>
              <a:t>improve the safety of flying in icing conditions. </a:t>
            </a:r>
            <a:r>
              <a:rPr lang="en-US" sz="2000" dirty="0" smtClean="0"/>
              <a:t>A comprehensive </a:t>
            </a:r>
            <a:r>
              <a:rPr lang="en-US" sz="2000" dirty="0"/>
              <a:t>program was designed </a:t>
            </a:r>
            <a:r>
              <a:rPr lang="en-US" sz="2000" dirty="0" smtClean="0"/>
              <a:t>to:</a:t>
            </a:r>
            <a:endParaRPr lang="en-US" sz="2000" dirty="0"/>
          </a:p>
          <a:p>
            <a:pPr lvl="2">
              <a:buSzPct val="90000"/>
              <a:buFont typeface="Wingdings" panose="05000000000000000000" pitchFamily="2" charset="2"/>
              <a:buChar char="Ø"/>
            </a:pPr>
            <a:r>
              <a:rPr lang="en-US" dirty="0" smtClean="0"/>
              <a:t>Address </a:t>
            </a:r>
            <a:r>
              <a:rPr lang="en-US" dirty="0"/>
              <a:t>unsafe conditions in the existing fleet,</a:t>
            </a:r>
          </a:p>
          <a:p>
            <a:pPr lvl="2">
              <a:buSzPct val="90000"/>
              <a:buFont typeface="Wingdings" panose="05000000000000000000" pitchFamily="2" charset="2"/>
              <a:buChar char="Ø"/>
            </a:pPr>
            <a:r>
              <a:rPr lang="en-US" dirty="0" smtClean="0"/>
              <a:t>Incorporate </a:t>
            </a:r>
            <a:r>
              <a:rPr lang="en-US" dirty="0"/>
              <a:t>safety enhancements in certification programs,</a:t>
            </a:r>
          </a:p>
          <a:p>
            <a:pPr lvl="2">
              <a:buSzPct val="90000"/>
              <a:buFont typeface="Wingdings" panose="05000000000000000000" pitchFamily="2" charset="2"/>
              <a:buChar char="Ø"/>
            </a:pPr>
            <a:r>
              <a:rPr lang="en-US" dirty="0" smtClean="0"/>
              <a:t>Identify </a:t>
            </a:r>
            <a:r>
              <a:rPr lang="en-US" dirty="0"/>
              <a:t>operational issues through safety bulletins,</a:t>
            </a:r>
          </a:p>
          <a:p>
            <a:pPr lvl="2">
              <a:buSzPct val="90000"/>
              <a:buFont typeface="Wingdings" panose="05000000000000000000" pitchFamily="2" charset="2"/>
              <a:buChar char="Ø"/>
            </a:pPr>
            <a:r>
              <a:rPr lang="en-US" dirty="0" smtClean="0"/>
              <a:t>Codify </a:t>
            </a:r>
            <a:r>
              <a:rPr lang="en-US" dirty="0"/>
              <a:t>requirements in Title 14 Code of Federal Regulations, </a:t>
            </a:r>
          </a:p>
          <a:p>
            <a:pPr lvl="2">
              <a:buSzPct val="90000"/>
              <a:buFont typeface="Wingdings" panose="05000000000000000000" pitchFamily="2" charset="2"/>
              <a:buChar char="Ø"/>
            </a:pPr>
            <a:r>
              <a:rPr lang="en-US" dirty="0" smtClean="0"/>
              <a:t>Implement </a:t>
            </a:r>
            <a:r>
              <a:rPr lang="en-US" dirty="0"/>
              <a:t>training materials for pilots, and</a:t>
            </a:r>
          </a:p>
          <a:p>
            <a:pPr lvl="2">
              <a:buSzPct val="90000"/>
              <a:buFont typeface="Wingdings" panose="05000000000000000000" pitchFamily="2" charset="2"/>
              <a:buChar char="Ø"/>
            </a:pPr>
            <a:r>
              <a:rPr lang="en-US" dirty="0" smtClean="0"/>
              <a:t>Conduct </a:t>
            </a:r>
            <a:r>
              <a:rPr lang="en-US" dirty="0"/>
              <a:t>targeted icing research</a:t>
            </a:r>
          </a:p>
        </p:txBody>
      </p:sp>
    </p:spTree>
    <p:extLst>
      <p:ext uri="{BB962C8B-B14F-4D97-AF65-F5344CB8AC3E}">
        <p14:creationId xmlns:p14="http://schemas.microsoft.com/office/powerpoint/2010/main" val="162265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310695" y="114525"/>
            <a:ext cx="8472488" cy="609600"/>
          </a:xfrm>
        </p:spPr>
        <p:txBody>
          <a:bodyPr/>
          <a:lstStyle/>
          <a:p>
            <a:r>
              <a:rPr lang="en-US" sz="2800" dirty="0" smtClean="0"/>
              <a:t>Aircraft Icing </a:t>
            </a:r>
            <a:r>
              <a:rPr lang="en-US" sz="2800" dirty="0"/>
              <a:t>Team</a:t>
            </a:r>
          </a:p>
        </p:txBody>
      </p:sp>
      <p:sp>
        <p:nvSpPr>
          <p:cNvPr id="381955" name="Rectangle 3"/>
          <p:cNvSpPr>
            <a:spLocks noGrp="1" noChangeArrowheads="1"/>
          </p:cNvSpPr>
          <p:nvPr>
            <p:ph type="body" idx="1"/>
          </p:nvPr>
        </p:nvSpPr>
        <p:spPr>
          <a:xfrm>
            <a:off x="495300" y="1296988"/>
            <a:ext cx="8050213" cy="4391025"/>
          </a:xfrm>
        </p:spPr>
        <p:txBody>
          <a:bodyPr/>
          <a:lstStyle/>
          <a:p>
            <a:r>
              <a:rPr lang="en-US" dirty="0" smtClean="0"/>
              <a:t>Icing </a:t>
            </a:r>
            <a:r>
              <a:rPr lang="en-US" dirty="0"/>
              <a:t>Steering Committee </a:t>
            </a:r>
            <a:r>
              <a:rPr lang="en-US" dirty="0" smtClean="0"/>
              <a:t>(ISC)</a:t>
            </a:r>
            <a:endParaRPr lang="en-US" dirty="0"/>
          </a:p>
          <a:p>
            <a:pPr lvl="1"/>
            <a:r>
              <a:rPr lang="en-US" dirty="0"/>
              <a:t>O</a:t>
            </a:r>
            <a:r>
              <a:rPr lang="en-US" dirty="0" smtClean="0"/>
              <a:t>versees </a:t>
            </a:r>
            <a:r>
              <a:rPr lang="en-US" dirty="0"/>
              <a:t>and coordinates the icing program </a:t>
            </a:r>
            <a:endParaRPr lang="en-US" dirty="0" smtClean="0"/>
          </a:p>
          <a:p>
            <a:pPr lvl="1"/>
            <a:r>
              <a:rPr lang="en-US" dirty="0"/>
              <a:t>ISC started as Aircraft Certification only in early 1990’s and expanded to 15 current members</a:t>
            </a:r>
          </a:p>
          <a:p>
            <a:pPr lvl="2">
              <a:buSzPct val="90000"/>
              <a:buFont typeface="Wingdings" panose="05000000000000000000" pitchFamily="2" charset="2"/>
              <a:buChar char="Ø"/>
            </a:pPr>
            <a:r>
              <a:rPr lang="en-US" dirty="0" smtClean="0"/>
              <a:t>Includes </a:t>
            </a:r>
            <a:r>
              <a:rPr lang="en-US" dirty="0"/>
              <a:t>specialists from Aircraft </a:t>
            </a:r>
            <a:r>
              <a:rPr lang="en-US" dirty="0" smtClean="0"/>
              <a:t>Certification, Flight Standards, Research</a:t>
            </a:r>
            <a:r>
              <a:rPr lang="en-US" dirty="0"/>
              <a:t>, </a:t>
            </a:r>
            <a:r>
              <a:rPr lang="en-US" dirty="0" smtClean="0"/>
              <a:t>Weather, and </a:t>
            </a:r>
            <a:r>
              <a:rPr lang="en-US" dirty="0"/>
              <a:t>the Chief </a:t>
            </a:r>
            <a:r>
              <a:rPr lang="en-US" dirty="0" smtClean="0"/>
              <a:t>Scientific and Technical Advisor for icing</a:t>
            </a:r>
          </a:p>
          <a:p>
            <a:pPr lvl="1"/>
            <a:r>
              <a:rPr lang="en-US" dirty="0" smtClean="0"/>
              <a:t>meets at least once </a:t>
            </a:r>
            <a:r>
              <a:rPr lang="en-US" dirty="0"/>
              <a:t>a year to review and update the icing program, </a:t>
            </a:r>
            <a:r>
              <a:rPr lang="en-US" dirty="0" smtClean="0"/>
              <a:t>coordinate between FAA lines of business, and address </a:t>
            </a:r>
            <a:r>
              <a:rPr lang="en-US" dirty="0"/>
              <a:t>outstanding and new </a:t>
            </a:r>
            <a:r>
              <a:rPr lang="en-US" dirty="0" smtClean="0"/>
              <a:t>issues</a:t>
            </a:r>
          </a:p>
          <a:p>
            <a:pPr lvl="2"/>
            <a:endParaRPr lang="en-US" dirty="0"/>
          </a:p>
        </p:txBody>
      </p:sp>
    </p:spTree>
    <p:extLst>
      <p:ext uri="{BB962C8B-B14F-4D97-AF65-F5344CB8AC3E}">
        <p14:creationId xmlns:p14="http://schemas.microsoft.com/office/powerpoint/2010/main" val="2122193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299130" y="91620"/>
            <a:ext cx="8472487" cy="517979"/>
          </a:xfrm>
        </p:spPr>
        <p:txBody>
          <a:bodyPr/>
          <a:lstStyle/>
          <a:p>
            <a:r>
              <a:rPr lang="en-US" sz="2800" dirty="0"/>
              <a:t>Icing </a:t>
            </a:r>
            <a:r>
              <a:rPr lang="en-US" sz="2800" dirty="0" smtClean="0"/>
              <a:t>Steering Committee (ISC)</a:t>
            </a:r>
            <a:endParaRPr lang="en-US" sz="2800" dirty="0"/>
          </a:p>
        </p:txBody>
      </p:sp>
      <p:sp>
        <p:nvSpPr>
          <p:cNvPr id="382979" name="Rectangle 3"/>
          <p:cNvSpPr>
            <a:spLocks noGrp="1" noChangeArrowheads="1"/>
          </p:cNvSpPr>
          <p:nvPr>
            <p:ph type="body" idx="1"/>
          </p:nvPr>
        </p:nvSpPr>
        <p:spPr>
          <a:xfrm>
            <a:off x="119743" y="760182"/>
            <a:ext cx="8948057" cy="5276850"/>
          </a:xfrm>
        </p:spPr>
        <p:txBody>
          <a:bodyPr/>
          <a:lstStyle/>
          <a:p>
            <a:pPr marL="234950" indent="-234950">
              <a:lnSpc>
                <a:spcPct val="80000"/>
              </a:lnSpc>
              <a:tabLst>
                <a:tab pos="3657600" algn="l"/>
              </a:tabLst>
            </a:pPr>
            <a:r>
              <a:rPr lang="en-US" sz="1800" dirty="0"/>
              <a:t>Chief Scientific &amp; Technical Advisor – Flight Environmental Icing</a:t>
            </a:r>
          </a:p>
          <a:p>
            <a:pPr marL="692150" lvl="1" indent="-234950">
              <a:lnSpc>
                <a:spcPct val="80000"/>
              </a:lnSpc>
              <a:tabLst>
                <a:tab pos="3200400" algn="l"/>
              </a:tabLst>
            </a:pPr>
            <a:r>
              <a:rPr lang="en-US" sz="1800" dirty="0"/>
              <a:t>Tom </a:t>
            </a:r>
            <a:r>
              <a:rPr lang="en-US" sz="1800" dirty="0" smtClean="0"/>
              <a:t>Bond	ISC Chair</a:t>
            </a:r>
            <a:endParaRPr lang="en-US" sz="1600" dirty="0"/>
          </a:p>
          <a:p>
            <a:pPr marL="234950" indent="-234950">
              <a:lnSpc>
                <a:spcPct val="80000"/>
              </a:lnSpc>
              <a:tabLst>
                <a:tab pos="3657600" algn="l"/>
              </a:tabLst>
            </a:pPr>
            <a:r>
              <a:rPr lang="en-US" sz="1800" u="sng" dirty="0"/>
              <a:t>Aircraft Certification</a:t>
            </a:r>
          </a:p>
          <a:p>
            <a:pPr marL="692150" lvl="1" indent="-234950">
              <a:lnSpc>
                <a:spcPct val="80000"/>
              </a:lnSpc>
              <a:tabLst>
                <a:tab pos="3200400" algn="l"/>
              </a:tabLst>
            </a:pPr>
            <a:r>
              <a:rPr lang="en-US" sz="1800" dirty="0"/>
              <a:t>Doug Bryant	Transport Airplane </a:t>
            </a:r>
            <a:r>
              <a:rPr lang="en-US" sz="1800" dirty="0" smtClean="0"/>
              <a:t>Directorate </a:t>
            </a:r>
            <a:r>
              <a:rPr lang="en-US" sz="1600" i="1" dirty="0" smtClean="0"/>
              <a:t>(Propulsion Installation)</a:t>
            </a:r>
            <a:endParaRPr lang="en-US" sz="1600" i="1" dirty="0"/>
          </a:p>
          <a:p>
            <a:pPr marL="692150" lvl="1" indent="-234950">
              <a:lnSpc>
                <a:spcPct val="80000"/>
              </a:lnSpc>
              <a:tabLst>
                <a:tab pos="3200400" algn="l"/>
              </a:tabLst>
            </a:pPr>
            <a:r>
              <a:rPr lang="en-US" sz="1800" dirty="0"/>
              <a:t>John Fisher	Engine and Propeller Directorate</a:t>
            </a:r>
          </a:p>
          <a:p>
            <a:pPr marL="692150" lvl="1" indent="-234950">
              <a:lnSpc>
                <a:spcPct val="80000"/>
              </a:lnSpc>
              <a:tabLst>
                <a:tab pos="3200400" algn="l"/>
              </a:tabLst>
            </a:pPr>
            <a:r>
              <a:rPr lang="en-US" sz="1800" dirty="0"/>
              <a:t>Paul Giesman	</a:t>
            </a:r>
            <a:r>
              <a:rPr lang="en-US" sz="1800" dirty="0" smtClean="0"/>
              <a:t>Transport </a:t>
            </a:r>
            <a:r>
              <a:rPr lang="en-US" sz="1800" dirty="0"/>
              <a:t>Airplane </a:t>
            </a:r>
            <a:r>
              <a:rPr lang="en-US" sz="1800" dirty="0" smtClean="0"/>
              <a:t>Directorate </a:t>
            </a:r>
            <a:r>
              <a:rPr lang="en-US" sz="1600" i="1" dirty="0" smtClean="0"/>
              <a:t>(Performance &amp; HQ)</a:t>
            </a:r>
          </a:p>
          <a:p>
            <a:pPr marL="692150" lvl="1" indent="-234950">
              <a:lnSpc>
                <a:spcPct val="80000"/>
              </a:lnSpc>
              <a:tabLst>
                <a:tab pos="3200400" algn="l"/>
              </a:tabLst>
            </a:pPr>
            <a:r>
              <a:rPr lang="en-US" sz="1800" dirty="0" smtClean="0"/>
              <a:t>Eric </a:t>
            </a:r>
            <a:r>
              <a:rPr lang="en-US" sz="1800" dirty="0"/>
              <a:t>Haight	Rotorcraft Directorate</a:t>
            </a:r>
          </a:p>
          <a:p>
            <a:pPr marL="692150" lvl="1" indent="-234950">
              <a:lnSpc>
                <a:spcPct val="80000"/>
              </a:lnSpc>
              <a:tabLst>
                <a:tab pos="3200400" algn="l"/>
              </a:tabLst>
            </a:pPr>
            <a:r>
              <a:rPr lang="en-US" sz="1800" dirty="0"/>
              <a:t>Bob Hettman	Transport Airplane </a:t>
            </a:r>
            <a:r>
              <a:rPr lang="en-US" sz="1800" dirty="0" smtClean="0"/>
              <a:t>Directorate </a:t>
            </a:r>
            <a:r>
              <a:rPr lang="en-US" sz="1600" i="1" dirty="0" smtClean="0"/>
              <a:t>(Mechanical Systems)</a:t>
            </a:r>
            <a:endParaRPr lang="en-US" sz="1800" i="1" dirty="0"/>
          </a:p>
          <a:p>
            <a:pPr marL="692150" lvl="1" indent="-234950">
              <a:lnSpc>
                <a:spcPct val="80000"/>
              </a:lnSpc>
              <a:tabLst>
                <a:tab pos="3200400" algn="l"/>
              </a:tabLst>
            </a:pPr>
            <a:r>
              <a:rPr lang="en-US" sz="1800" dirty="0"/>
              <a:t>Mark Mutchler	Small Airplane </a:t>
            </a:r>
            <a:r>
              <a:rPr lang="en-US" sz="1800" dirty="0" smtClean="0"/>
              <a:t>Directorate </a:t>
            </a:r>
            <a:r>
              <a:rPr lang="en-US" sz="1600" i="1" dirty="0" smtClean="0"/>
              <a:t>(Weather)</a:t>
            </a:r>
            <a:endParaRPr lang="en-US" sz="1600" i="1" dirty="0"/>
          </a:p>
          <a:p>
            <a:pPr marL="692150" lvl="1" indent="-234950">
              <a:lnSpc>
                <a:spcPct val="80000"/>
              </a:lnSpc>
              <a:tabLst>
                <a:tab pos="3200400" algn="l"/>
              </a:tabLst>
            </a:pPr>
            <a:r>
              <a:rPr lang="en-US" sz="1800" dirty="0" smtClean="0"/>
              <a:t>Paul </a:t>
            </a:r>
            <a:r>
              <a:rPr lang="en-US" sz="1800" dirty="0"/>
              <a:t>Pellicano	Small Airplane </a:t>
            </a:r>
            <a:r>
              <a:rPr lang="en-US" sz="1800" dirty="0" smtClean="0"/>
              <a:t>Directorate</a:t>
            </a:r>
            <a:endParaRPr lang="en-US" sz="1800" dirty="0"/>
          </a:p>
          <a:p>
            <a:pPr marL="234950" indent="-234950">
              <a:lnSpc>
                <a:spcPct val="80000"/>
              </a:lnSpc>
              <a:tabLst>
                <a:tab pos="3200400" algn="l"/>
              </a:tabLst>
            </a:pPr>
            <a:r>
              <a:rPr lang="en-US" sz="1800" u="sng" dirty="0" smtClean="0"/>
              <a:t>Flight </a:t>
            </a:r>
            <a:r>
              <a:rPr lang="en-US" sz="1800" u="sng" dirty="0"/>
              <a:t>Standards</a:t>
            </a:r>
          </a:p>
          <a:p>
            <a:pPr marL="692150" lvl="1" indent="-234950">
              <a:lnSpc>
                <a:spcPct val="80000"/>
              </a:lnSpc>
              <a:tabLst>
                <a:tab pos="3200400" algn="l"/>
              </a:tabLst>
            </a:pPr>
            <a:r>
              <a:rPr lang="en-US" sz="1800" dirty="0"/>
              <a:t>Chuck Enders	Air Transportation </a:t>
            </a:r>
            <a:r>
              <a:rPr lang="en-US" sz="1800" dirty="0" smtClean="0"/>
              <a:t>Division </a:t>
            </a:r>
            <a:r>
              <a:rPr lang="en-US" sz="1600" i="1" dirty="0" smtClean="0"/>
              <a:t>(Part 121)</a:t>
            </a:r>
            <a:endParaRPr lang="en-US" sz="1600" i="1" dirty="0"/>
          </a:p>
          <a:p>
            <a:pPr marL="692150" lvl="1" indent="-234950">
              <a:lnSpc>
                <a:spcPct val="80000"/>
              </a:lnSpc>
              <a:tabLst>
                <a:tab pos="3200400" algn="l"/>
              </a:tabLst>
            </a:pPr>
            <a:r>
              <a:rPr lang="en-US" sz="1800" dirty="0" smtClean="0"/>
              <a:t>Steve Kroening</a:t>
            </a:r>
            <a:r>
              <a:rPr lang="en-US" sz="1800" dirty="0"/>
              <a:t>	General Aviation and Commercial </a:t>
            </a:r>
            <a:r>
              <a:rPr lang="en-US" sz="1800" dirty="0" smtClean="0"/>
              <a:t>Division</a:t>
            </a:r>
          </a:p>
          <a:p>
            <a:pPr marL="692150" lvl="1" indent="-234950">
              <a:lnSpc>
                <a:spcPct val="80000"/>
              </a:lnSpc>
              <a:tabLst>
                <a:tab pos="3200400" algn="l"/>
              </a:tabLst>
            </a:pPr>
            <a:r>
              <a:rPr lang="en-US" sz="1800" dirty="0" smtClean="0"/>
              <a:t>Andy Pierce	</a:t>
            </a:r>
            <a:r>
              <a:rPr lang="en-US" sz="1800" dirty="0"/>
              <a:t>Air Transportation </a:t>
            </a:r>
            <a:r>
              <a:rPr lang="en-US" sz="1800" dirty="0" smtClean="0"/>
              <a:t>Division </a:t>
            </a:r>
            <a:r>
              <a:rPr lang="en-US" sz="1600" i="1" dirty="0" smtClean="0"/>
              <a:t>(Part 135)</a:t>
            </a:r>
          </a:p>
          <a:p>
            <a:pPr marL="692150" lvl="1" indent="-234950">
              <a:lnSpc>
                <a:spcPct val="80000"/>
              </a:lnSpc>
              <a:tabLst>
                <a:tab pos="3200400" algn="l"/>
              </a:tabLst>
            </a:pPr>
            <a:r>
              <a:rPr lang="en-US" sz="1800" dirty="0" smtClean="0"/>
              <a:t>Roger Sultan	</a:t>
            </a:r>
            <a:r>
              <a:rPr lang="en-US" sz="1800" dirty="0"/>
              <a:t>Flight Technologies and Procedures Division</a:t>
            </a:r>
          </a:p>
          <a:p>
            <a:pPr marL="234950" indent="-234950">
              <a:lnSpc>
                <a:spcPct val="80000"/>
              </a:lnSpc>
              <a:tabLst>
                <a:tab pos="3200400" algn="l"/>
              </a:tabLst>
            </a:pPr>
            <a:r>
              <a:rPr lang="en-US" sz="1800" u="sng" dirty="0" smtClean="0"/>
              <a:t>NextGen</a:t>
            </a:r>
            <a:endParaRPr lang="en-US" sz="1800" u="sng" dirty="0"/>
          </a:p>
          <a:p>
            <a:pPr marL="692150" lvl="1" indent="-234950">
              <a:lnSpc>
                <a:spcPct val="80000"/>
              </a:lnSpc>
              <a:tabLst>
                <a:tab pos="3200400" algn="l"/>
              </a:tabLst>
            </a:pPr>
            <a:r>
              <a:rPr lang="en-US" sz="1800" dirty="0"/>
              <a:t>Jim Riley	</a:t>
            </a:r>
            <a:r>
              <a:rPr lang="en-US" sz="1800" dirty="0" smtClean="0"/>
              <a:t>Aviation </a:t>
            </a:r>
            <a:r>
              <a:rPr lang="en-US" sz="1800" dirty="0"/>
              <a:t>Research </a:t>
            </a:r>
            <a:r>
              <a:rPr lang="en-US" sz="1800" dirty="0" smtClean="0"/>
              <a:t>Division </a:t>
            </a:r>
            <a:r>
              <a:rPr lang="en-US" sz="1600" i="1" dirty="0" smtClean="0"/>
              <a:t>(AI R&amp;D Lead)</a:t>
            </a:r>
          </a:p>
          <a:p>
            <a:pPr marL="692150" lvl="1" indent="-234950">
              <a:lnSpc>
                <a:spcPct val="80000"/>
              </a:lnSpc>
              <a:tabLst>
                <a:tab pos="3200400" algn="l"/>
              </a:tabLst>
            </a:pPr>
            <a:r>
              <a:rPr lang="en-US" sz="1800" dirty="0" smtClean="0"/>
              <a:t>Dino Rovito</a:t>
            </a:r>
            <a:r>
              <a:rPr lang="en-US" sz="1800" dirty="0"/>
              <a:t>	Aviation </a:t>
            </a:r>
            <a:r>
              <a:rPr lang="en-US" sz="1800" dirty="0" smtClean="0"/>
              <a:t>Weather Division </a:t>
            </a:r>
            <a:r>
              <a:rPr lang="en-US" sz="1600" i="1" dirty="0" smtClean="0"/>
              <a:t>(Icing Wx tools)</a:t>
            </a:r>
            <a:endParaRPr lang="en-US" sz="1600" i="1" dirty="0"/>
          </a:p>
          <a:p>
            <a:pPr marL="692150" lvl="1" indent="-234950">
              <a:lnSpc>
                <a:spcPct val="80000"/>
              </a:lnSpc>
              <a:tabLst>
                <a:tab pos="3200400" algn="l"/>
              </a:tabLst>
            </a:pPr>
            <a:r>
              <a:rPr lang="en-US" sz="1800" dirty="0"/>
              <a:t>Warren Underwood	</a:t>
            </a:r>
            <a:r>
              <a:rPr lang="en-US" sz="1800" dirty="0" smtClean="0"/>
              <a:t>Aviation </a:t>
            </a:r>
            <a:r>
              <a:rPr lang="en-US" sz="1800" dirty="0"/>
              <a:t>Research Division </a:t>
            </a:r>
            <a:r>
              <a:rPr lang="en-US" sz="1800" i="1" dirty="0" smtClean="0"/>
              <a:t>(Ground Icing lead</a:t>
            </a:r>
            <a:r>
              <a:rPr lang="en-US" sz="1800" i="1" dirty="0"/>
              <a:t>)</a:t>
            </a:r>
          </a:p>
        </p:txBody>
      </p:sp>
    </p:spTree>
    <p:extLst>
      <p:ext uri="{BB962C8B-B14F-4D97-AF65-F5344CB8AC3E}">
        <p14:creationId xmlns:p14="http://schemas.microsoft.com/office/powerpoint/2010/main" val="2877089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310695" y="103639"/>
            <a:ext cx="8472488" cy="609600"/>
          </a:xfrm>
        </p:spPr>
        <p:txBody>
          <a:bodyPr/>
          <a:lstStyle/>
          <a:p>
            <a:r>
              <a:rPr lang="en-US" sz="2800" dirty="0" smtClean="0"/>
              <a:t>Icing Plans - 1997</a:t>
            </a:r>
            <a:endParaRPr lang="en-US" sz="2800" dirty="0"/>
          </a:p>
        </p:txBody>
      </p:sp>
      <p:sp>
        <p:nvSpPr>
          <p:cNvPr id="451587" name="Rectangle 3"/>
          <p:cNvSpPr>
            <a:spLocks noGrp="1" noChangeArrowheads="1"/>
          </p:cNvSpPr>
          <p:nvPr>
            <p:ph type="body" idx="1"/>
          </p:nvPr>
        </p:nvSpPr>
        <p:spPr>
          <a:xfrm>
            <a:off x="495300" y="991504"/>
            <a:ext cx="7859713" cy="4818063"/>
          </a:xfrm>
        </p:spPr>
        <p:txBody>
          <a:bodyPr/>
          <a:lstStyle/>
          <a:p>
            <a:r>
              <a:rPr lang="en-US" sz="2400" dirty="0" smtClean="0"/>
              <a:t>Original: FAA In-Flight Aircraft Icing Plan.  Thirteen Tasks under eight topic areas:</a:t>
            </a:r>
            <a:endParaRPr lang="en-US" sz="2400" dirty="0"/>
          </a:p>
          <a:p>
            <a:pPr marL="804863" lvl="1" indent="-347663">
              <a:buFont typeface="+mj-lt"/>
              <a:buAutoNum type="arabicParenR"/>
            </a:pPr>
            <a:r>
              <a:rPr lang="en-US" sz="2000" dirty="0"/>
              <a:t>Flight Standards regulations and guidance </a:t>
            </a:r>
            <a:r>
              <a:rPr lang="en-US" sz="2000" dirty="0" smtClean="0"/>
              <a:t>material</a:t>
            </a:r>
          </a:p>
          <a:p>
            <a:pPr marL="804863" lvl="1" indent="-347663">
              <a:buFont typeface="+mj-lt"/>
              <a:buAutoNum type="arabicParenR"/>
            </a:pPr>
            <a:r>
              <a:rPr lang="en-US" sz="2000" dirty="0"/>
              <a:t>Aircraft Certification regulations and guidance material</a:t>
            </a:r>
          </a:p>
          <a:p>
            <a:pPr marL="804863" lvl="1" indent="-347663">
              <a:buFont typeface="+mj-lt"/>
              <a:buAutoNum type="arabicParenR"/>
            </a:pPr>
            <a:r>
              <a:rPr lang="en-US" sz="2000" dirty="0" smtClean="0"/>
              <a:t>Icing </a:t>
            </a:r>
            <a:r>
              <a:rPr lang="en-US" sz="2000" dirty="0"/>
              <a:t>forecasting</a:t>
            </a:r>
          </a:p>
          <a:p>
            <a:pPr marL="804863" lvl="1" indent="-347663">
              <a:buFont typeface="+mj-lt"/>
              <a:buAutoNum type="arabicParenR"/>
            </a:pPr>
            <a:r>
              <a:rPr lang="en-US" sz="2000" dirty="0"/>
              <a:t>In-flight ice detection</a:t>
            </a:r>
          </a:p>
          <a:p>
            <a:pPr marL="804863" lvl="1" indent="-347663">
              <a:buFont typeface="+mj-lt"/>
              <a:buAutoNum type="arabicParenR"/>
            </a:pPr>
            <a:r>
              <a:rPr lang="en-US" sz="2000" dirty="0" smtClean="0"/>
              <a:t>Icing </a:t>
            </a:r>
            <a:r>
              <a:rPr lang="en-US" sz="2000" dirty="0"/>
              <a:t>simulation </a:t>
            </a:r>
            <a:r>
              <a:rPr lang="en-US" sz="2000" dirty="0" smtClean="0"/>
              <a:t>methods, </a:t>
            </a:r>
            <a:endParaRPr lang="en-US" sz="2000" dirty="0"/>
          </a:p>
          <a:p>
            <a:pPr marL="804863" lvl="1" indent="-347663">
              <a:buFont typeface="+mj-lt"/>
              <a:buAutoNum type="arabicParenR"/>
            </a:pPr>
            <a:r>
              <a:rPr lang="en-US" sz="2000" dirty="0"/>
              <a:t>Ice accretion and its effects on performance and stability &amp; control</a:t>
            </a:r>
          </a:p>
          <a:p>
            <a:pPr marL="804863" lvl="1" indent="-347663">
              <a:buFont typeface="+mj-lt"/>
              <a:buAutoNum type="arabicParenR"/>
            </a:pPr>
            <a:r>
              <a:rPr lang="en-US" sz="2000" dirty="0"/>
              <a:t>Supercooled large droplet (SLD) characterization and mixed phase conditions assessment</a:t>
            </a:r>
          </a:p>
          <a:p>
            <a:pPr marL="804863" lvl="1" indent="-347663">
              <a:buFont typeface="+mj-lt"/>
              <a:buAutoNum type="arabicParenR"/>
            </a:pPr>
            <a:r>
              <a:rPr lang="en-US" sz="2000" dirty="0"/>
              <a:t>Coordination of icing </a:t>
            </a:r>
            <a:r>
              <a:rPr lang="en-US" sz="2000" dirty="0" smtClean="0"/>
              <a:t>activities</a:t>
            </a:r>
          </a:p>
          <a:p>
            <a:r>
              <a:rPr lang="en-US" sz="2400" dirty="0" smtClean="0"/>
              <a:t>Closed-out 1997 plan in August 2012</a:t>
            </a:r>
            <a:endParaRPr lang="en-US" sz="2400" dirty="0"/>
          </a:p>
        </p:txBody>
      </p:sp>
    </p:spTree>
    <p:extLst>
      <p:ext uri="{BB962C8B-B14F-4D97-AF65-F5344CB8AC3E}">
        <p14:creationId xmlns:p14="http://schemas.microsoft.com/office/powerpoint/2010/main" val="3534898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a:xfrm>
            <a:off x="0" y="100917"/>
            <a:ext cx="9143999" cy="490209"/>
          </a:xfrm>
        </p:spPr>
        <p:txBody>
          <a:bodyPr/>
          <a:lstStyle/>
          <a:p>
            <a:r>
              <a:rPr lang="en-US" sz="2800" dirty="0" smtClean="0"/>
              <a:t>Update Aircraft </a:t>
            </a:r>
            <a:r>
              <a:rPr lang="en-US" sz="2800" dirty="0"/>
              <a:t>Icing Plan – </a:t>
            </a:r>
            <a:r>
              <a:rPr lang="en-US" sz="2800" dirty="0" smtClean="0"/>
              <a:t>Identify &amp; Develop Content</a:t>
            </a:r>
            <a:endParaRPr lang="en-US" sz="2800" dirty="0"/>
          </a:p>
        </p:txBody>
      </p:sp>
      <p:sp>
        <p:nvSpPr>
          <p:cNvPr id="536579" name="Rectangle 3"/>
          <p:cNvSpPr>
            <a:spLocks noGrp="1" noChangeArrowheads="1"/>
          </p:cNvSpPr>
          <p:nvPr>
            <p:ph type="body" idx="1"/>
          </p:nvPr>
        </p:nvSpPr>
        <p:spPr>
          <a:xfrm>
            <a:off x="481013" y="793762"/>
            <a:ext cx="8340725" cy="5013325"/>
          </a:xfrm>
        </p:spPr>
        <p:txBody>
          <a:bodyPr/>
          <a:lstStyle/>
          <a:p>
            <a:pPr>
              <a:lnSpc>
                <a:spcPct val="90000"/>
              </a:lnSpc>
            </a:pPr>
            <a:r>
              <a:rPr lang="en-US" sz="2000" dirty="0"/>
              <a:t>Developed content outline with ISC</a:t>
            </a:r>
          </a:p>
          <a:p>
            <a:pPr>
              <a:lnSpc>
                <a:spcPct val="90000"/>
              </a:lnSpc>
            </a:pPr>
            <a:r>
              <a:rPr lang="en-US" sz="2000" dirty="0" smtClean="0"/>
              <a:t>Reviewed </a:t>
            </a:r>
            <a:r>
              <a:rPr lang="en-US" sz="2000" dirty="0"/>
              <a:t>with AVS management: get concurrence on content outline</a:t>
            </a:r>
          </a:p>
          <a:p>
            <a:pPr>
              <a:lnSpc>
                <a:spcPct val="90000"/>
              </a:lnSpc>
            </a:pPr>
            <a:r>
              <a:rPr lang="en-US" sz="2000" dirty="0" smtClean="0"/>
              <a:t>Reviewed with FAA </a:t>
            </a:r>
            <a:r>
              <a:rPr lang="en-US" sz="2000" dirty="0"/>
              <a:t>business lines </a:t>
            </a:r>
          </a:p>
          <a:p>
            <a:pPr lvl="1">
              <a:lnSpc>
                <a:spcPct val="90000"/>
              </a:lnSpc>
            </a:pPr>
            <a:r>
              <a:rPr lang="en-US" sz="1800" dirty="0"/>
              <a:t>Aviation Safety (AVS).</a:t>
            </a:r>
          </a:p>
          <a:p>
            <a:pPr lvl="1">
              <a:lnSpc>
                <a:spcPct val="80000"/>
              </a:lnSpc>
            </a:pPr>
            <a:r>
              <a:rPr lang="en-US" sz="1800" dirty="0"/>
              <a:t>Research and Technology </a:t>
            </a:r>
            <a:r>
              <a:rPr lang="en-US" sz="1800" dirty="0" smtClean="0"/>
              <a:t>Development</a:t>
            </a:r>
          </a:p>
          <a:p>
            <a:pPr lvl="1">
              <a:lnSpc>
                <a:spcPct val="80000"/>
              </a:lnSpc>
            </a:pPr>
            <a:r>
              <a:rPr lang="en-US" sz="1600" dirty="0" smtClean="0"/>
              <a:t>Airport </a:t>
            </a:r>
            <a:r>
              <a:rPr lang="en-US" sz="1600" dirty="0"/>
              <a:t>and Safety R&amp;D </a:t>
            </a:r>
            <a:r>
              <a:rPr lang="en-US" sz="1600" dirty="0" smtClean="0"/>
              <a:t>and </a:t>
            </a:r>
            <a:r>
              <a:rPr lang="en-US" sz="1600" dirty="0"/>
              <a:t>Aviation Weather Group </a:t>
            </a:r>
          </a:p>
          <a:p>
            <a:pPr lvl="2">
              <a:lnSpc>
                <a:spcPct val="80000"/>
              </a:lnSpc>
              <a:spcBef>
                <a:spcPts val="300"/>
              </a:spcBef>
            </a:pPr>
            <a:r>
              <a:rPr lang="en-US" sz="1800" dirty="0" smtClean="0"/>
              <a:t>NextGen </a:t>
            </a:r>
            <a:r>
              <a:rPr lang="en-US" sz="1800" dirty="0"/>
              <a:t>Integration and </a:t>
            </a:r>
            <a:r>
              <a:rPr lang="en-US" sz="1800" dirty="0" smtClean="0"/>
              <a:t>Implementation</a:t>
            </a:r>
          </a:p>
          <a:p>
            <a:pPr lvl="2">
              <a:lnSpc>
                <a:spcPct val="80000"/>
              </a:lnSpc>
              <a:spcBef>
                <a:spcPts val="300"/>
              </a:spcBef>
            </a:pPr>
            <a:r>
              <a:rPr lang="en-US" sz="1800" dirty="0" smtClean="0"/>
              <a:t>Air </a:t>
            </a:r>
            <a:r>
              <a:rPr lang="en-US" sz="1800" dirty="0"/>
              <a:t>Traffic Organization - Weather Surveillance &amp; Coordination</a:t>
            </a:r>
          </a:p>
          <a:p>
            <a:pPr>
              <a:lnSpc>
                <a:spcPct val="90000"/>
              </a:lnSpc>
            </a:pPr>
            <a:r>
              <a:rPr lang="en-US" sz="2000" dirty="0"/>
              <a:t>Stakeholders </a:t>
            </a:r>
          </a:p>
          <a:p>
            <a:pPr lvl="1">
              <a:lnSpc>
                <a:spcPct val="90000"/>
              </a:lnSpc>
            </a:pPr>
            <a:r>
              <a:rPr lang="en-US" sz="2000" dirty="0"/>
              <a:t>Other government agencies: NASA, DoD, NOAA</a:t>
            </a:r>
          </a:p>
          <a:p>
            <a:pPr lvl="1">
              <a:lnSpc>
                <a:spcPct val="90000"/>
              </a:lnSpc>
            </a:pPr>
            <a:r>
              <a:rPr lang="en-US" sz="2000" dirty="0"/>
              <a:t>Industry and academia: airframe and engine manufacturers, NCAR, universities</a:t>
            </a:r>
          </a:p>
          <a:p>
            <a:pPr lvl="1">
              <a:lnSpc>
                <a:spcPct val="90000"/>
              </a:lnSpc>
            </a:pPr>
            <a:r>
              <a:rPr lang="en-US" sz="2000" dirty="0"/>
              <a:t>Invitations to stakeholders: participation objectives, content review, etc.</a:t>
            </a:r>
          </a:p>
          <a:p>
            <a:pPr>
              <a:lnSpc>
                <a:spcPct val="90000"/>
              </a:lnSpc>
            </a:pPr>
            <a:r>
              <a:rPr lang="en-US" sz="2000" dirty="0"/>
              <a:t>Publication / review process</a:t>
            </a:r>
          </a:p>
          <a:p>
            <a:pPr lvl="1">
              <a:lnSpc>
                <a:spcPct val="90000"/>
              </a:lnSpc>
            </a:pPr>
            <a:r>
              <a:rPr lang="en-US" sz="2000" dirty="0"/>
              <a:t>On-line access, annual </a:t>
            </a:r>
            <a:r>
              <a:rPr lang="en-US" sz="2000" dirty="0" smtClean="0"/>
              <a:t>reviews </a:t>
            </a:r>
            <a:r>
              <a:rPr lang="en-US" sz="2000" dirty="0"/>
              <a:t>and </a:t>
            </a:r>
            <a:r>
              <a:rPr lang="en-US" sz="2000" dirty="0" smtClean="0"/>
              <a:t>periodic updates </a:t>
            </a:r>
            <a:r>
              <a:rPr lang="en-US" sz="2000" dirty="0"/>
              <a:t>by ISC</a:t>
            </a:r>
          </a:p>
        </p:txBody>
      </p:sp>
    </p:spTree>
    <p:extLst>
      <p:ext uri="{BB962C8B-B14F-4D97-AF65-F5344CB8AC3E}">
        <p14:creationId xmlns:p14="http://schemas.microsoft.com/office/powerpoint/2010/main" val="3498587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337417" y="118489"/>
            <a:ext cx="8472488" cy="609600"/>
          </a:xfrm>
        </p:spPr>
        <p:txBody>
          <a:bodyPr/>
          <a:lstStyle/>
          <a:p>
            <a:r>
              <a:rPr lang="en-US" sz="2800" dirty="0" smtClean="0"/>
              <a:t>Icing Plans - 2012</a:t>
            </a:r>
            <a:endParaRPr lang="en-US" sz="2800" dirty="0"/>
          </a:p>
        </p:txBody>
      </p:sp>
      <p:sp>
        <p:nvSpPr>
          <p:cNvPr id="451587" name="Rectangle 3"/>
          <p:cNvSpPr>
            <a:spLocks noGrp="1" noChangeArrowheads="1"/>
          </p:cNvSpPr>
          <p:nvPr>
            <p:ph type="body" idx="1"/>
          </p:nvPr>
        </p:nvSpPr>
        <p:spPr>
          <a:xfrm>
            <a:off x="495300" y="1111250"/>
            <a:ext cx="7992918" cy="4818063"/>
          </a:xfrm>
        </p:spPr>
        <p:txBody>
          <a:bodyPr/>
          <a:lstStyle/>
          <a:p>
            <a:r>
              <a:rPr lang="en-US" sz="2400" dirty="0" smtClean="0"/>
              <a:t>Developed new </a:t>
            </a:r>
            <a:r>
              <a:rPr lang="en-US" sz="2400" dirty="0"/>
              <a:t>v</a:t>
            </a:r>
            <a:r>
              <a:rPr lang="en-US" sz="2400" dirty="0" smtClean="0"/>
              <a:t>ersion: FAA </a:t>
            </a:r>
            <a:r>
              <a:rPr lang="en-US" sz="2400" dirty="0"/>
              <a:t>Aircraft </a:t>
            </a:r>
            <a:r>
              <a:rPr lang="en-US" sz="2400" dirty="0" smtClean="0"/>
              <a:t>Icing Plan; 2012.  Six top-level functional areas:</a:t>
            </a:r>
            <a:endParaRPr lang="en-US" sz="2400" dirty="0"/>
          </a:p>
          <a:p>
            <a:pPr marL="804863" lvl="1" indent="-347663">
              <a:buFont typeface="+mj-lt"/>
              <a:buAutoNum type="arabicParenR"/>
            </a:pPr>
            <a:r>
              <a:rPr lang="en-US" sz="2000" dirty="0"/>
              <a:t>Continued Operational Safety</a:t>
            </a:r>
          </a:p>
          <a:p>
            <a:pPr marL="804863" lvl="1" indent="-347663">
              <a:buFont typeface="+mj-lt"/>
              <a:buAutoNum type="arabicParenR"/>
            </a:pPr>
            <a:r>
              <a:rPr lang="en-US" sz="2000" dirty="0"/>
              <a:t>Regulations and Guidance Material</a:t>
            </a:r>
          </a:p>
          <a:p>
            <a:pPr marL="804863" lvl="1" indent="-347663">
              <a:buFont typeface="+mj-lt"/>
              <a:buAutoNum type="arabicParenR"/>
            </a:pPr>
            <a:r>
              <a:rPr lang="en-US" sz="2000" dirty="0"/>
              <a:t>NextGen Operational Capability</a:t>
            </a:r>
          </a:p>
          <a:p>
            <a:pPr marL="804863" lvl="1" indent="-347663">
              <a:buFont typeface="+mj-lt"/>
              <a:buAutoNum type="arabicParenR"/>
            </a:pPr>
            <a:r>
              <a:rPr lang="en-US" sz="2000" dirty="0"/>
              <a:t>Training</a:t>
            </a:r>
          </a:p>
          <a:p>
            <a:pPr marL="804863" lvl="1" indent="-347663">
              <a:buFont typeface="+mj-lt"/>
              <a:buAutoNum type="arabicParenR"/>
            </a:pPr>
            <a:r>
              <a:rPr lang="en-US" sz="2000" dirty="0"/>
              <a:t>Research</a:t>
            </a:r>
          </a:p>
          <a:p>
            <a:pPr marL="804863" lvl="1" indent="-347663">
              <a:buFont typeface="+mj-lt"/>
              <a:buAutoNum type="arabicParenR"/>
            </a:pPr>
            <a:r>
              <a:rPr lang="en-US" sz="2000" dirty="0"/>
              <a:t>Coordination of icing activities</a:t>
            </a:r>
          </a:p>
          <a:p>
            <a:r>
              <a:rPr lang="en-US" sz="2400" dirty="0" smtClean="0"/>
              <a:t>The 1997 plan, the close-out document detailing the work accomplished in the 1997 plan, and the 2012 plan are all available in pdf format by e-mail request to: </a:t>
            </a:r>
            <a:r>
              <a:rPr lang="en-US" sz="2400" dirty="0" smtClean="0">
                <a:hlinkClick r:id="rId3"/>
              </a:rPr>
              <a:t>tom.bond@faa.gov</a:t>
            </a:r>
            <a:r>
              <a:rPr lang="en-US" sz="2400" dirty="0" smtClean="0"/>
              <a:t> </a:t>
            </a:r>
          </a:p>
        </p:txBody>
      </p:sp>
    </p:spTree>
    <p:extLst>
      <p:ext uri="{BB962C8B-B14F-4D97-AF65-F5344CB8AC3E}">
        <p14:creationId xmlns:p14="http://schemas.microsoft.com/office/powerpoint/2010/main" val="23340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321581" y="92753"/>
            <a:ext cx="8472488" cy="526083"/>
          </a:xfrm>
        </p:spPr>
        <p:txBody>
          <a:bodyPr/>
          <a:lstStyle/>
          <a:p>
            <a:r>
              <a:rPr lang="en-US" sz="2800" dirty="0" smtClean="0"/>
              <a:t>Icing Plans - 2015</a:t>
            </a:r>
            <a:endParaRPr lang="en-US" sz="2800" dirty="0"/>
          </a:p>
        </p:txBody>
      </p:sp>
      <p:sp>
        <p:nvSpPr>
          <p:cNvPr id="451587" name="Rectangle 3"/>
          <p:cNvSpPr>
            <a:spLocks noGrp="1" noChangeArrowheads="1"/>
          </p:cNvSpPr>
          <p:nvPr>
            <p:ph type="body" idx="1"/>
          </p:nvPr>
        </p:nvSpPr>
        <p:spPr>
          <a:xfrm>
            <a:off x="571502" y="697582"/>
            <a:ext cx="7859713" cy="5267788"/>
          </a:xfrm>
        </p:spPr>
        <p:txBody>
          <a:bodyPr/>
          <a:lstStyle/>
          <a:p>
            <a:r>
              <a:rPr lang="en-US" sz="2000" dirty="0" smtClean="0"/>
              <a:t>Updated Version completed for internal FAA review on August 1, 2015. Identified tasks accomplished from 2012 plan, continued work on existing, not completed 2012 tasks, 2012 tasks that were deleted, and new activities.  </a:t>
            </a:r>
          </a:p>
          <a:p>
            <a:r>
              <a:rPr lang="en-US" sz="2000" dirty="0" smtClean="0"/>
              <a:t>Primary Focus areas:</a:t>
            </a:r>
            <a:endParaRPr lang="en-US" sz="2000" dirty="0"/>
          </a:p>
          <a:p>
            <a:pPr marL="804863" lvl="1" indent="-347663">
              <a:buFont typeface="+mj-lt"/>
              <a:buAutoNum type="arabicParenR"/>
            </a:pPr>
            <a:r>
              <a:rPr lang="en-US" sz="1800" dirty="0" smtClean="0"/>
              <a:t>Regulatory Support</a:t>
            </a:r>
            <a:endParaRPr lang="en-US" sz="1800" dirty="0"/>
          </a:p>
          <a:p>
            <a:pPr marL="804863" lvl="1" indent="-347663">
              <a:buFont typeface="+mj-lt"/>
              <a:buAutoNum type="arabicParenR"/>
            </a:pPr>
            <a:r>
              <a:rPr lang="en-US" sz="1800" dirty="0" smtClean="0"/>
              <a:t>Ground Icing</a:t>
            </a:r>
            <a:endParaRPr lang="en-US" sz="1800" dirty="0"/>
          </a:p>
          <a:p>
            <a:pPr marL="804863" lvl="1" indent="-347663">
              <a:buFont typeface="+mj-lt"/>
              <a:buAutoNum type="arabicParenR"/>
            </a:pPr>
            <a:r>
              <a:rPr lang="en-US" sz="1800" dirty="0" smtClean="0"/>
              <a:t>Icing Weather</a:t>
            </a:r>
            <a:endParaRPr lang="en-US" sz="1800" dirty="0"/>
          </a:p>
          <a:p>
            <a:pPr marL="804863" lvl="1" indent="-347663">
              <a:buFont typeface="+mj-lt"/>
              <a:buAutoNum type="arabicParenR"/>
            </a:pPr>
            <a:r>
              <a:rPr lang="en-US" sz="1800" dirty="0" smtClean="0"/>
              <a:t>Research</a:t>
            </a:r>
            <a:endParaRPr lang="en-US" sz="1800" dirty="0"/>
          </a:p>
          <a:p>
            <a:pPr marL="804863" lvl="1" indent="-347663">
              <a:buFont typeface="+mj-lt"/>
              <a:buAutoNum type="arabicParenR"/>
            </a:pPr>
            <a:r>
              <a:rPr lang="en-US" sz="1800" dirty="0" smtClean="0"/>
              <a:t>Technical Standards</a:t>
            </a:r>
            <a:endParaRPr lang="en-US" sz="1800" dirty="0"/>
          </a:p>
          <a:p>
            <a:pPr marL="804863" lvl="1" indent="-347663">
              <a:buFont typeface="+mj-lt"/>
              <a:buAutoNum type="arabicParenR"/>
            </a:pPr>
            <a:r>
              <a:rPr lang="en-US" sz="1800" dirty="0" smtClean="0"/>
              <a:t>Training</a:t>
            </a:r>
          </a:p>
          <a:p>
            <a:pPr marL="804863" lvl="1" indent="-347663">
              <a:buFont typeface="+mj-lt"/>
              <a:buAutoNum type="arabicParenR"/>
            </a:pPr>
            <a:r>
              <a:rPr lang="en-US" sz="1800" dirty="0" smtClean="0"/>
              <a:t>NextGen</a:t>
            </a:r>
          </a:p>
          <a:p>
            <a:pPr marL="57150" indent="0">
              <a:buNone/>
            </a:pPr>
            <a:endParaRPr lang="en-US" sz="1000" dirty="0" smtClean="0"/>
          </a:p>
          <a:p>
            <a:pPr marL="0" indent="0" algn="ctr">
              <a:buNone/>
            </a:pPr>
            <a:r>
              <a:rPr lang="en-US" sz="1800" dirty="0" smtClean="0"/>
              <a:t>New </a:t>
            </a:r>
            <a:r>
              <a:rPr lang="en-US" sz="1800" dirty="0"/>
              <a:t>plan to be released this fall </a:t>
            </a:r>
            <a:r>
              <a:rPr lang="en-US" sz="1800" dirty="0" smtClean="0"/>
              <a:t>through </a:t>
            </a:r>
            <a:r>
              <a:rPr lang="en-US" sz="1800" dirty="0"/>
              <a:t>a newly developed website that also contains other aircraft icing documents: </a:t>
            </a:r>
            <a:r>
              <a:rPr lang="en-US" sz="1800" dirty="0" smtClean="0"/>
              <a:t>previous icing plans</a:t>
            </a:r>
            <a:r>
              <a:rPr lang="en-US" sz="1800" dirty="0"/>
              <a:t>, reports from past FAA international icing conferences, and other icing technical publications.</a:t>
            </a:r>
          </a:p>
          <a:p>
            <a:pPr marL="347663" indent="-347663"/>
            <a:endParaRPr lang="en-US" sz="2000" dirty="0"/>
          </a:p>
        </p:txBody>
      </p:sp>
    </p:spTree>
    <p:extLst>
      <p:ext uri="{BB962C8B-B14F-4D97-AF65-F5344CB8AC3E}">
        <p14:creationId xmlns:p14="http://schemas.microsoft.com/office/powerpoint/2010/main" val="4009288635"/>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30238" marR="0" indent="-228600" algn="l" defTabSz="914400" rtl="0" eaLnBrk="1" fontAlgn="base" latinLnBrk="0" hangingPunct="1">
          <a:lnSpc>
            <a:spcPct val="100000"/>
          </a:lnSpc>
          <a:spcBef>
            <a:spcPct val="20000"/>
          </a:spcBef>
          <a:spcAft>
            <a:spcPct val="0"/>
          </a:spcAft>
          <a:buClrTx/>
          <a:buSzTx/>
          <a:buFontTx/>
          <a:buChar char="–"/>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30238" marR="0" indent="-228600" algn="l" defTabSz="914400" rtl="0" eaLnBrk="1" fontAlgn="base" latinLnBrk="0" hangingPunct="1">
          <a:lnSpc>
            <a:spcPct val="100000"/>
          </a:lnSpc>
          <a:spcBef>
            <a:spcPct val="20000"/>
          </a:spcBef>
          <a:spcAft>
            <a:spcPct val="0"/>
          </a:spcAft>
          <a:buClrTx/>
          <a:buSzTx/>
          <a:buFontTx/>
          <a:buChar char="–"/>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CFF3D2-FBA9-483C-AAA4-D9B61A9EE0AD}"/>
</file>

<file path=customXml/itemProps2.xml><?xml version="1.0" encoding="utf-8"?>
<ds:datastoreItem xmlns:ds="http://schemas.openxmlformats.org/officeDocument/2006/customXml" ds:itemID="{8CA457F4-2835-4D6B-A1A9-EF092AD009AC}"/>
</file>

<file path=customXml/itemProps3.xml><?xml version="1.0" encoding="utf-8"?>
<ds:datastoreItem xmlns:ds="http://schemas.openxmlformats.org/officeDocument/2006/customXml" ds:itemID="{4ECA917D-3187-4EF4-B2B4-3534B609056B}"/>
</file>

<file path=docProps/app.xml><?xml version="1.0" encoding="utf-8"?>
<Properties xmlns="http://schemas.openxmlformats.org/officeDocument/2006/extended-properties" xmlns:vt="http://schemas.openxmlformats.org/officeDocument/2006/docPropsVTypes">
  <Template/>
  <TotalTime>6211</TotalTime>
  <Words>766</Words>
  <Application>Microsoft Office PowerPoint</Application>
  <PresentationFormat>On-screen Show (4:3)</PresentationFormat>
  <Paragraphs>137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1_Custom Design</vt:lpstr>
      <vt:lpstr>FAA’s Aircraft Icing Program</vt:lpstr>
      <vt:lpstr>Outline</vt:lpstr>
      <vt:lpstr>Icing Program</vt:lpstr>
      <vt:lpstr>Aircraft Icing Team</vt:lpstr>
      <vt:lpstr>Icing Steering Committee (ISC)</vt:lpstr>
      <vt:lpstr>Icing Plans - 1997</vt:lpstr>
      <vt:lpstr>Update Aircraft Icing Plan – Identify &amp; Develop Content</vt:lpstr>
      <vt:lpstr>Icing Plans - 2012</vt:lpstr>
      <vt:lpstr>Icing Plans - 2015</vt:lpstr>
      <vt:lpstr>New Aircraft Icing Plans – Research Tasks</vt:lpstr>
      <vt:lpstr>Backup Slide</vt:lpstr>
      <vt:lpstr>FAA Tools For Addressing Safety Issues Where does R&amp;D fit in</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Tom Bond</cp:lastModifiedBy>
  <cp:revision>382</cp:revision>
  <dcterms:created xsi:type="dcterms:W3CDTF">2005-01-28T20:32:53Z</dcterms:created>
  <dcterms:modified xsi:type="dcterms:W3CDTF">2015-09-10T13:08:05Z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