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1CEFA4F-3124-4020-A549-DD87D2741E69}">
          <p14:sldIdLst>
            <p14:sldId id="258"/>
          </p14:sldIdLst>
        </p14:section>
        <p14:section name="FY 17" id="{284B721A-AB58-4617-9C2C-BB86E54C5B28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FFFFFF"/>
                  </a:solidFill>
                </a:rPr>
                <a:t>Federal Aviation</a:t>
              </a:r>
            </a:p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158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 bwMode="auto">
          <a:xfrm>
            <a:off x="457200" y="6400800"/>
            <a:ext cx="685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200" b="1" dirty="0" smtClean="0">
                <a:solidFill>
                  <a:srgbClr val="C0C0C0"/>
                </a:solidFill>
              </a:rPr>
              <a:t>Rev0</a:t>
            </a:r>
            <a:endParaRPr lang="en-US" sz="1200" b="1" dirty="0">
              <a:solidFill>
                <a:srgbClr val="C0C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0797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May 13-15-20, 2014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AVS RE&amp;D FY17 Kickoff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084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May 13-15-20, 2014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AVS RE&amp;D FY17 Kickoff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66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May 13-15-20, 2014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AVS RE&amp;D FY17 Kickoff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980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May 13-15-20, 2014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AVS RE&amp;D FY17 Kickoff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66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May 13-15-20, 2014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dirty="0" smtClean="0">
                <a:solidFill>
                  <a:srgbClr val="FFFFFF">
                    <a:lumMod val="65000"/>
                  </a:srgbClr>
                </a:solidFill>
              </a:rPr>
              <a:t>AVS RE&amp;D FY17 Kickoff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</a:pPr>
            <a:fld id="{74438B1A-AF1B-4C8B-993E-1BADE62A245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</a:rPr>
                <a:t>Federal Aviation</a:t>
              </a:r>
            </a:p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140055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FY18 Portfolio Schedule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36504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8D3ABA1-EA94-43C0-B992-7CBCC31144F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1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24" name="Rectangle 14"/>
          <p:cNvSpPr txBox="1">
            <a:spLocks noChangeArrowheads="1"/>
          </p:cNvSpPr>
          <p:nvPr/>
        </p:nvSpPr>
        <p:spPr bwMode="auto">
          <a:xfrm>
            <a:off x="333479" y="965674"/>
            <a:ext cx="8697913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u="sng" dirty="0" smtClean="0">
                <a:solidFill>
                  <a:srgbClr val="000000"/>
                </a:solidFill>
              </a:rPr>
              <a:t>Milestone                                                                    Complete      Date            Notes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AVS Strategic Guidance issued	5/29/2015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All TCRG requirements submitted	9/25/2015          </a:t>
            </a:r>
            <a:r>
              <a:rPr lang="en-US" sz="1600" i="1" dirty="0" smtClean="0"/>
              <a:t>(All AVS </a:t>
            </a:r>
            <a:r>
              <a:rPr lang="en-US" sz="1600" i="1" dirty="0" err="1" smtClean="0"/>
              <a:t>reqs</a:t>
            </a:r>
            <a:r>
              <a:rPr lang="en-US" sz="1600" i="1" dirty="0" smtClean="0"/>
              <a:t>. due)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AVS RED Group voting	9/25-10/16/2015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Phase I Technical Prioritization	10/20-22/2015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Top-60 list released	10/23/2015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PPT Meeting – review top-60	11/TBD/2015       </a:t>
            </a:r>
            <a:endParaRPr lang="en-US" sz="1600" i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REB Meeting – PPT process presentations	11/TBD/2015     </a:t>
            </a:r>
            <a:r>
              <a:rPr lang="en-US" sz="16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(AVS R&amp;D Manager)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Performer cost estimates submitted	12/4/2015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Phase II Budget Programming	1/12-13/2016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REB Meeting – PPT portfolio reviews	2/TBD/2016       </a:t>
            </a:r>
            <a:r>
              <a:rPr lang="en-US" sz="16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(AVS R&amp;D Manager</a:t>
            </a:r>
            <a:r>
              <a:rPr lang="en-US" sz="16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16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PPT Meeting – review draft portfolio	2/TBD/2016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HF Subcommittee Review	2/TBD/2016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/>
              <a:t>AVS Office/Service Level Reviews completed	</a:t>
            </a:r>
            <a:r>
              <a:rPr lang="en-US" sz="1600" dirty="0" smtClean="0"/>
              <a:t>2/26/2016</a:t>
            </a:r>
            <a:endParaRPr lang="en-US" sz="1600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/>
              <a:t>Performer funding review completed	</a:t>
            </a:r>
            <a:r>
              <a:rPr lang="en-US" sz="1600" dirty="0" smtClean="0"/>
              <a:t>2/26/2016</a:t>
            </a:r>
            <a:endParaRPr lang="en-US" sz="1600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SAS Review	3/TBD/2016</a:t>
            </a:r>
            <a:endParaRPr lang="en-US" sz="1600" i="1" dirty="0" smtClean="0"/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Safety PPT review and prep for AVSMT complete	4/TBD/2016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AVSMT RE&amp;D portfolio reviewed	4/TBD/2016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/>
              <a:t>FY18 Budget Narratives	5/TBD/2016 </a:t>
            </a:r>
          </a:p>
        </p:txBody>
      </p:sp>
    </p:spTree>
    <p:extLst>
      <p:ext uri="{BB962C8B-B14F-4D97-AF65-F5344CB8AC3E}">
        <p14:creationId xmlns:p14="http://schemas.microsoft.com/office/powerpoint/2010/main" val="16029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FY17 Portfolio Schedule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36504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8D3ABA1-EA94-43C0-B992-7CBCC31144F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2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24" name="Rectangle 14"/>
          <p:cNvSpPr txBox="1">
            <a:spLocks noChangeArrowheads="1"/>
          </p:cNvSpPr>
          <p:nvPr/>
        </p:nvSpPr>
        <p:spPr bwMode="auto">
          <a:xfrm>
            <a:off x="333479" y="965674"/>
            <a:ext cx="8697913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u="sng" dirty="0" smtClean="0">
                <a:solidFill>
                  <a:srgbClr val="000000"/>
                </a:solidFill>
              </a:rPr>
              <a:t>Milestone                                                                    Complete      Date            Notes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FFFFFF">
                    <a:lumMod val="75000"/>
                  </a:srgbClr>
                </a:solidFill>
              </a:rPr>
              <a:t>AVS Strategic Guidance issued	5/24/2014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FFFFFF">
                    <a:lumMod val="75000"/>
                  </a:srgbClr>
                </a:solidFill>
              </a:rPr>
              <a:t>All TCRG requirements submitted	9/26/2014      </a:t>
            </a:r>
            <a:r>
              <a:rPr lang="en-US" sz="1600" i="1" dirty="0" smtClean="0">
                <a:solidFill>
                  <a:srgbClr val="FFFFFF">
                    <a:lumMod val="75000"/>
                  </a:srgbClr>
                </a:solidFill>
              </a:rPr>
              <a:t>(All AVS </a:t>
            </a:r>
            <a:r>
              <a:rPr lang="en-US" sz="1600" i="1" dirty="0" err="1" smtClean="0">
                <a:solidFill>
                  <a:srgbClr val="FFFFFF">
                    <a:lumMod val="75000"/>
                  </a:srgbClr>
                </a:solidFill>
              </a:rPr>
              <a:t>reqs</a:t>
            </a:r>
            <a:r>
              <a:rPr lang="en-US" sz="1600" i="1" dirty="0" smtClean="0">
                <a:solidFill>
                  <a:srgbClr val="FFFFFF">
                    <a:lumMod val="75000"/>
                  </a:srgbClr>
                </a:solidFill>
              </a:rPr>
              <a:t>. due)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FFFFFF">
                    <a:lumMod val="75000"/>
                  </a:srgbClr>
                </a:solidFill>
              </a:rPr>
              <a:t>AVS RED Group voting	10/22/2014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C0C0C0"/>
                </a:solidFill>
              </a:rPr>
              <a:t>Phase I Technical Prioritization	10/30/2014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C0C0C0"/>
                </a:solidFill>
              </a:rPr>
              <a:t>Top-60 list released	10/31/2014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C0C0C0"/>
                </a:solidFill>
              </a:rPr>
              <a:t>PPT Meeting – review top-60	11/5/2014       </a:t>
            </a:r>
            <a:r>
              <a:rPr lang="en-US" sz="1600" i="1" dirty="0" smtClean="0">
                <a:solidFill>
                  <a:srgbClr val="C0C0C0"/>
                </a:solidFill>
              </a:rPr>
              <a:t>(tentative)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C0C0C0"/>
                </a:solidFill>
              </a:rPr>
              <a:t>REB Meeting – PPT process presentations	11/17/2014     </a:t>
            </a:r>
            <a:r>
              <a:rPr lang="en-US" sz="1600" i="1" dirty="0" smtClean="0">
                <a:solidFill>
                  <a:srgbClr val="C0C0C0"/>
                </a:solidFill>
              </a:rPr>
              <a:t>(AVS R&amp;D Manager)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C0C0C0"/>
                </a:solidFill>
              </a:rPr>
              <a:t>Performer cost estimates submitted	12/5/2014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C0C0C0"/>
                </a:solidFill>
              </a:rPr>
              <a:t>Phase II Budget Programming	1/14/2015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C0C0C0"/>
                </a:solidFill>
              </a:rPr>
              <a:t>REB Meeting – PPT portfolio reviews	2/2 &amp; 2/9/2015 </a:t>
            </a:r>
            <a:r>
              <a:rPr lang="en-US" sz="1600" i="1" dirty="0">
                <a:solidFill>
                  <a:srgbClr val="C0C0C0"/>
                </a:solidFill>
              </a:rPr>
              <a:t>(AVS R&amp;D Manager</a:t>
            </a:r>
            <a:r>
              <a:rPr lang="en-US" sz="1600" i="1" dirty="0" smtClean="0">
                <a:solidFill>
                  <a:srgbClr val="C0C0C0"/>
                </a:solidFill>
              </a:rPr>
              <a:t>)</a:t>
            </a:r>
            <a:endParaRPr lang="en-US" sz="1600" dirty="0" smtClean="0">
              <a:solidFill>
                <a:srgbClr val="C0C0C0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C0C0C0"/>
                </a:solidFill>
              </a:rPr>
              <a:t>PPT Meeting – review draft portfolio	2/4/2015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C0C0C0"/>
                </a:solidFill>
              </a:rPr>
              <a:t>HF Subcommittee Review	2/26/2015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>
                <a:solidFill>
                  <a:srgbClr val="C0C0C0"/>
                </a:solidFill>
              </a:rPr>
              <a:t>AVS Office/Service Level Reviews completed	2/28/2015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>
                <a:solidFill>
                  <a:srgbClr val="C0C0C0"/>
                </a:solidFill>
              </a:rPr>
              <a:t>Performer funding review completed	2/28/2015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</a:rPr>
              <a:t>SAS Review	3/24-26/2015</a:t>
            </a:r>
            <a:endParaRPr lang="en-US" sz="1600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Safety PPT review and prep for AVSMT complete	4/TBD/2015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AVSMT RE&amp;D portfolio reviewed	4/23/2015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4800600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FY17 Budget Narratives	</a:t>
            </a:r>
            <a:r>
              <a:rPr lang="en-US" sz="1600" i="1" dirty="0" smtClean="0">
                <a:solidFill>
                  <a:srgbClr val="000000"/>
                </a:solidFill>
              </a:rPr>
              <a:t>5/TBD/2015 ?</a:t>
            </a:r>
          </a:p>
        </p:txBody>
      </p:sp>
    </p:spTree>
    <p:extLst>
      <p:ext uri="{BB962C8B-B14F-4D97-AF65-F5344CB8AC3E}">
        <p14:creationId xmlns:p14="http://schemas.microsoft.com/office/powerpoint/2010/main" val="371772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FCC872-3E61-44CC-BE82-6E5FC635D8E4}"/>
</file>

<file path=customXml/itemProps2.xml><?xml version="1.0" encoding="utf-8"?>
<ds:datastoreItem xmlns:ds="http://schemas.openxmlformats.org/officeDocument/2006/customXml" ds:itemID="{3C7ECC40-7170-403C-824A-D082738B28F4}"/>
</file>

<file path=customXml/itemProps3.xml><?xml version="1.0" encoding="utf-8"?>
<ds:datastoreItem xmlns:ds="http://schemas.openxmlformats.org/officeDocument/2006/customXml" ds:itemID="{B4D431FB-A0AA-4A3A-A913-572BD81B5E0F}"/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1_Custom Design</vt:lpstr>
      <vt:lpstr>Overall FY18 Portfolio Schedule</vt:lpstr>
      <vt:lpstr>Overall FY17 Portfolio Schedule</vt:lpstr>
    </vt:vector>
  </TitlesOfParts>
  <Company>FAA/AVS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MSOrr</dc:creator>
  <cp:lastModifiedBy>MSOrr</cp:lastModifiedBy>
  <cp:revision>9</cp:revision>
  <dcterms:created xsi:type="dcterms:W3CDTF">2015-03-27T11:38:14Z</dcterms:created>
  <dcterms:modified xsi:type="dcterms:W3CDTF">2015-09-10T14:16:31Z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