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947" r:id="rId2"/>
    <p:sldId id="948" r:id="rId3"/>
    <p:sldId id="1034" r:id="rId4"/>
    <p:sldId id="950" r:id="rId5"/>
    <p:sldId id="957" r:id="rId6"/>
    <p:sldId id="959" r:id="rId7"/>
    <p:sldId id="960" r:id="rId8"/>
    <p:sldId id="961" r:id="rId9"/>
    <p:sldId id="962" r:id="rId10"/>
    <p:sldId id="975" r:id="rId11"/>
    <p:sldId id="976" r:id="rId12"/>
    <p:sldId id="977" r:id="rId13"/>
    <p:sldId id="978" r:id="rId14"/>
    <p:sldId id="979" r:id="rId15"/>
    <p:sldId id="980" r:id="rId16"/>
    <p:sldId id="981" r:id="rId17"/>
    <p:sldId id="982" r:id="rId18"/>
    <p:sldId id="983" r:id="rId19"/>
    <p:sldId id="984" r:id="rId20"/>
    <p:sldId id="985" r:id="rId21"/>
    <p:sldId id="986" r:id="rId22"/>
    <p:sldId id="987" r:id="rId23"/>
    <p:sldId id="988" r:id="rId24"/>
    <p:sldId id="989" r:id="rId25"/>
    <p:sldId id="1009" r:id="rId26"/>
    <p:sldId id="990" r:id="rId27"/>
    <p:sldId id="991" r:id="rId28"/>
    <p:sldId id="992" r:id="rId29"/>
    <p:sldId id="1027" r:id="rId30"/>
    <p:sldId id="994" r:id="rId31"/>
    <p:sldId id="995" r:id="rId32"/>
    <p:sldId id="1015" r:id="rId33"/>
    <p:sldId id="1016" r:id="rId34"/>
    <p:sldId id="1017" r:id="rId35"/>
    <p:sldId id="1018" r:id="rId36"/>
    <p:sldId id="1001" r:id="rId37"/>
    <p:sldId id="1002" r:id="rId38"/>
    <p:sldId id="1003" r:id="rId39"/>
    <p:sldId id="1010" r:id="rId40"/>
    <p:sldId id="1004" r:id="rId41"/>
    <p:sldId id="1005" r:id="rId42"/>
    <p:sldId id="1007" r:id="rId43"/>
    <p:sldId id="1012" r:id="rId44"/>
    <p:sldId id="1014" r:id="rId45"/>
    <p:sldId id="1013" r:id="rId46"/>
    <p:sldId id="1028" r:id="rId47"/>
    <p:sldId id="1029" r:id="rId48"/>
    <p:sldId id="1030" r:id="rId49"/>
    <p:sldId id="1031" r:id="rId50"/>
    <p:sldId id="1032" r:id="rId51"/>
    <p:sldId id="1033" r:id="rId52"/>
    <p:sldId id="1019" r:id="rId53"/>
    <p:sldId id="1020" r:id="rId54"/>
    <p:sldId id="1021" r:id="rId55"/>
    <p:sldId id="1022" r:id="rId56"/>
    <p:sldId id="1026" r:id="rId57"/>
    <p:sldId id="1023" r:id="rId58"/>
    <p:sldId id="1025" r:id="rId59"/>
    <p:sldId id="936" r:id="rId60"/>
    <p:sldId id="937" r:id="rId61"/>
    <p:sldId id="938" r:id="rId62"/>
    <p:sldId id="939" r:id="rId63"/>
    <p:sldId id="940" r:id="rId64"/>
    <p:sldId id="941" r:id="rId65"/>
    <p:sldId id="942" r:id="rId66"/>
    <p:sldId id="943" r:id="rId67"/>
    <p:sldId id="944" r:id="rId68"/>
    <p:sldId id="945" r:id="rId69"/>
    <p:sldId id="946" r:id="rId70"/>
    <p:sldId id="1035" r:id="rId7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kradhar Agava" initials="C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7" autoAdjust="0"/>
    <p:restoredTop sz="99112" autoAdjust="0"/>
  </p:normalViewPr>
  <p:slideViewPr>
    <p:cSldViewPr snapToGrid="0">
      <p:cViewPr varScale="1">
        <p:scale>
          <a:sx n="159" d="100"/>
          <a:sy n="159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18"/>
    </p:cViewPr>
  </p:sorterViewPr>
  <p:notesViewPr>
    <p:cSldViewPr snapToGrid="0">
      <p:cViewPr varScale="1">
        <p:scale>
          <a:sx n="126" d="100"/>
          <a:sy n="126" d="100"/>
        </p:scale>
        <p:origin x="-2700" y="-10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21" Type="http://schemas.openxmlformats.org/officeDocument/2006/relationships/slide" Target="slides/slide20.xml"/><Relationship Id="rId16" Type="http://schemas.openxmlformats.org/officeDocument/2006/relationships/slide" Target="slides/slide15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74" Type="http://schemas.openxmlformats.org/officeDocument/2006/relationships/printerSettings" Target="printerSettings/printerSettings1.bin"/><Relationship Id="rId79" Type="http://schemas.openxmlformats.org/officeDocument/2006/relationships/tableStyles" Target="tableStyles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56" Type="http://schemas.openxmlformats.org/officeDocument/2006/relationships/slide" Target="slides/slide55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77" Type="http://schemas.openxmlformats.org/officeDocument/2006/relationships/viewProps" Target="viewProps.xml"/><Relationship Id="rId51" Type="http://schemas.openxmlformats.org/officeDocument/2006/relationships/slide" Target="slides/slide50.xml"/><Relationship Id="rId8" Type="http://schemas.openxmlformats.org/officeDocument/2006/relationships/slide" Target="slides/slide7.xml"/><Relationship Id="rId72" Type="http://schemas.openxmlformats.org/officeDocument/2006/relationships/notesMaster" Target="notesMasters/notesMaster1.xml"/><Relationship Id="rId80" Type="http://schemas.openxmlformats.org/officeDocument/2006/relationships/customXml" Target="../customXml/item1.xml"/><Relationship Id="rId3" Type="http://schemas.openxmlformats.org/officeDocument/2006/relationships/slide" Target="slides/slide2.xml"/><Relationship Id="rId17" Type="http://schemas.openxmlformats.org/officeDocument/2006/relationships/slide" Target="slides/slide16.xml"/><Relationship Id="rId67" Type="http://schemas.openxmlformats.org/officeDocument/2006/relationships/slide" Target="slides/slide66.xml"/><Relationship Id="rId59" Type="http://schemas.openxmlformats.org/officeDocument/2006/relationships/slide" Target="slides/slide58.xml"/><Relationship Id="rId46" Type="http://schemas.openxmlformats.org/officeDocument/2006/relationships/slide" Target="slides/slide45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54" Type="http://schemas.openxmlformats.org/officeDocument/2006/relationships/slide" Target="slides/slide53.xml"/><Relationship Id="rId41" Type="http://schemas.openxmlformats.org/officeDocument/2006/relationships/slide" Target="slides/slide40.xml"/><Relationship Id="rId70" Type="http://schemas.openxmlformats.org/officeDocument/2006/relationships/slide" Target="slides/slide69.xml"/><Relationship Id="rId20" Type="http://schemas.openxmlformats.org/officeDocument/2006/relationships/slide" Target="slides/slide19.xml"/><Relationship Id="rId75" Type="http://schemas.openxmlformats.org/officeDocument/2006/relationships/commentAuthors" Target="commentAuthors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49" Type="http://schemas.openxmlformats.org/officeDocument/2006/relationships/slide" Target="slides/slide48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5" Type="http://schemas.openxmlformats.org/officeDocument/2006/relationships/slide" Target="slides/slide64.xml"/><Relationship Id="rId52" Type="http://schemas.openxmlformats.org/officeDocument/2006/relationships/slide" Target="slides/slide51.xml"/><Relationship Id="rId44" Type="http://schemas.openxmlformats.org/officeDocument/2006/relationships/slide" Target="slides/slide43.xml"/><Relationship Id="rId31" Type="http://schemas.openxmlformats.org/officeDocument/2006/relationships/slide" Target="slides/slide30.xml"/><Relationship Id="rId73" Type="http://schemas.openxmlformats.org/officeDocument/2006/relationships/handoutMaster" Target="handoutMasters/handoutMaster1.xml"/><Relationship Id="rId78" Type="http://schemas.openxmlformats.org/officeDocument/2006/relationships/theme" Target="theme/theme1.xml"/><Relationship Id="rId60" Type="http://schemas.openxmlformats.org/officeDocument/2006/relationships/slide" Target="slides/slide59.xml"/><Relationship Id="rId10" Type="http://schemas.openxmlformats.org/officeDocument/2006/relationships/slide" Target="slides/slide9.xml"/><Relationship Id="rId8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66" Type="http://schemas.openxmlformats.org/officeDocument/2006/relationships/slide" Target="slides/slide65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24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99B97-E8F3-4B7B-95A6-6073C1C4740B}" type="doc">
      <dgm:prSet loTypeId="urn:microsoft.com/office/officeart/2005/8/layout/chevron1" loCatId="process" qsTypeId="urn:microsoft.com/office/officeart/2005/8/quickstyle/simple4" qsCatId="simple" csTypeId="urn:microsoft.com/office/officeart/2005/8/colors/accent6_2" csCatId="accent6" phldr="1"/>
      <dgm:spPr/>
    </dgm:pt>
    <dgm:pt modelId="{2EDDA8D1-8117-4066-B8DA-217EACCC79F8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400" b="1" i="1" dirty="0" smtClean="0"/>
            <a:t> October 2015</a:t>
          </a:r>
        </a:p>
      </dgm:t>
    </dgm:pt>
    <dgm:pt modelId="{A82AEAC7-A263-4156-81B2-9916C05E1850}" type="parTrans" cxnId="{4BB48D7B-7386-495B-BBAE-BA5E94223645}">
      <dgm:prSet/>
      <dgm:spPr/>
      <dgm:t>
        <a:bodyPr/>
        <a:lstStyle/>
        <a:p>
          <a:endParaRPr lang="en-US" sz="1400" b="1" i="1"/>
        </a:p>
      </dgm:t>
    </dgm:pt>
    <dgm:pt modelId="{75792E87-D114-4C39-B366-127F47BD00D1}" type="sibTrans" cxnId="{4BB48D7B-7386-495B-BBAE-BA5E94223645}">
      <dgm:prSet/>
      <dgm:spPr/>
      <dgm:t>
        <a:bodyPr/>
        <a:lstStyle/>
        <a:p>
          <a:endParaRPr lang="en-US" sz="1400" b="1" i="1"/>
        </a:p>
      </dgm:t>
    </dgm:pt>
    <dgm:pt modelId="{08A9F429-A35F-42E5-B489-8E234C9C18E3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400" b="1" i="1" dirty="0" smtClean="0"/>
            <a:t>March 2017</a:t>
          </a:r>
        </a:p>
      </dgm:t>
    </dgm:pt>
    <dgm:pt modelId="{0B6C1C77-AFA0-4B45-AFBF-3EF36DF82095}" type="parTrans" cxnId="{81EF115F-365F-4003-B383-625FFE96B325}">
      <dgm:prSet/>
      <dgm:spPr/>
      <dgm:t>
        <a:bodyPr/>
        <a:lstStyle/>
        <a:p>
          <a:endParaRPr lang="en-US" sz="1400" b="1" i="1"/>
        </a:p>
      </dgm:t>
    </dgm:pt>
    <dgm:pt modelId="{B299F8B4-764D-4F08-A9A8-8D12934045BC}" type="sibTrans" cxnId="{81EF115F-365F-4003-B383-625FFE96B325}">
      <dgm:prSet/>
      <dgm:spPr/>
      <dgm:t>
        <a:bodyPr/>
        <a:lstStyle/>
        <a:p>
          <a:endParaRPr lang="en-US" sz="1400" b="1" i="1"/>
        </a:p>
      </dgm:t>
    </dgm:pt>
    <dgm:pt modelId="{C12D5A71-B71B-462D-A47A-B0E75825EFFC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i="1" dirty="0" smtClean="0"/>
            <a:t>Projected Outputs</a:t>
          </a:r>
          <a:endParaRPr lang="en-US" sz="2800" b="1" i="1" dirty="0"/>
        </a:p>
      </dgm:t>
    </dgm:pt>
    <dgm:pt modelId="{733804F6-067A-40CC-8951-9767E4FEAC03}" type="sibTrans" cxnId="{DDAB14CC-D6CE-4AA5-AEFD-746CBC01171B}">
      <dgm:prSet/>
      <dgm:spPr/>
      <dgm:t>
        <a:bodyPr/>
        <a:lstStyle/>
        <a:p>
          <a:endParaRPr lang="en-US" sz="1400" b="1" i="1"/>
        </a:p>
      </dgm:t>
    </dgm:pt>
    <dgm:pt modelId="{2998D5A4-7EC5-4818-8B07-CD4F9E4E9549}" type="parTrans" cxnId="{DDAB14CC-D6CE-4AA5-AEFD-746CBC01171B}">
      <dgm:prSet/>
      <dgm:spPr/>
      <dgm:t>
        <a:bodyPr/>
        <a:lstStyle/>
        <a:p>
          <a:endParaRPr lang="en-US" sz="1400" b="1" i="1"/>
        </a:p>
      </dgm:t>
    </dgm:pt>
    <dgm:pt modelId="{B50B0773-8801-4D4B-ADBA-DC4B9D150670}" type="pres">
      <dgm:prSet presAssocID="{2B099B97-E8F3-4B7B-95A6-6073C1C4740B}" presName="Name0" presStyleCnt="0">
        <dgm:presLayoutVars>
          <dgm:dir/>
          <dgm:animLvl val="lvl"/>
          <dgm:resizeHandles val="exact"/>
        </dgm:presLayoutVars>
      </dgm:prSet>
      <dgm:spPr/>
    </dgm:pt>
    <dgm:pt modelId="{903F2016-D040-42F9-AF9C-30451BB3CB8D}" type="pres">
      <dgm:prSet presAssocID="{2EDDA8D1-8117-4066-B8DA-217EACCC79F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7DFAE-E595-42EF-9615-3FE2AF06C18C}" type="pres">
      <dgm:prSet presAssocID="{75792E87-D114-4C39-B366-127F47BD00D1}" presName="parTxOnlySpace" presStyleCnt="0"/>
      <dgm:spPr/>
    </dgm:pt>
    <dgm:pt modelId="{E2E56210-A222-4FF7-8F1A-00313D516FBB}" type="pres">
      <dgm:prSet presAssocID="{08A9F429-A35F-42E5-B489-8E234C9C18E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140F-E56D-47A7-B281-A05A8073A1E1}" type="pres">
      <dgm:prSet presAssocID="{B299F8B4-764D-4F08-A9A8-8D12934045BC}" presName="parTxOnlySpace" presStyleCnt="0"/>
      <dgm:spPr/>
    </dgm:pt>
    <dgm:pt modelId="{D3F89314-CFE7-416B-8693-769A52C9F9DF}" type="pres">
      <dgm:prSet presAssocID="{C12D5A71-B71B-462D-A47A-B0E75825EFF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F115F-365F-4003-B383-625FFE96B325}" srcId="{2B099B97-E8F3-4B7B-95A6-6073C1C4740B}" destId="{08A9F429-A35F-42E5-B489-8E234C9C18E3}" srcOrd="1" destOrd="0" parTransId="{0B6C1C77-AFA0-4B45-AFBF-3EF36DF82095}" sibTransId="{B299F8B4-764D-4F08-A9A8-8D12934045BC}"/>
    <dgm:cxn modelId="{DDAB14CC-D6CE-4AA5-AEFD-746CBC01171B}" srcId="{2B099B97-E8F3-4B7B-95A6-6073C1C4740B}" destId="{C12D5A71-B71B-462D-A47A-B0E75825EFFC}" srcOrd="2" destOrd="0" parTransId="{2998D5A4-7EC5-4818-8B07-CD4F9E4E9549}" sibTransId="{733804F6-067A-40CC-8951-9767E4FEAC03}"/>
    <dgm:cxn modelId="{4BB48D7B-7386-495B-BBAE-BA5E94223645}" srcId="{2B099B97-E8F3-4B7B-95A6-6073C1C4740B}" destId="{2EDDA8D1-8117-4066-B8DA-217EACCC79F8}" srcOrd="0" destOrd="0" parTransId="{A82AEAC7-A263-4156-81B2-9916C05E1850}" sibTransId="{75792E87-D114-4C39-B366-127F47BD00D1}"/>
    <dgm:cxn modelId="{51348A63-7F63-4E5A-892B-56E5791B6F41}" type="presOf" srcId="{2EDDA8D1-8117-4066-B8DA-217EACCC79F8}" destId="{903F2016-D040-42F9-AF9C-30451BB3CB8D}" srcOrd="0" destOrd="0" presId="urn:microsoft.com/office/officeart/2005/8/layout/chevron1"/>
    <dgm:cxn modelId="{CE5146F5-62CD-4D59-8DFF-F3782F9D0F64}" type="presOf" srcId="{08A9F429-A35F-42E5-B489-8E234C9C18E3}" destId="{E2E56210-A222-4FF7-8F1A-00313D516FBB}" srcOrd="0" destOrd="0" presId="urn:microsoft.com/office/officeart/2005/8/layout/chevron1"/>
    <dgm:cxn modelId="{B03EAA20-CD3F-424D-B183-03F5320ECA4E}" type="presOf" srcId="{2B099B97-E8F3-4B7B-95A6-6073C1C4740B}" destId="{B50B0773-8801-4D4B-ADBA-DC4B9D150670}" srcOrd="0" destOrd="0" presId="urn:microsoft.com/office/officeart/2005/8/layout/chevron1"/>
    <dgm:cxn modelId="{3E108C5D-BD30-4ABD-A815-D6CD76CB38EC}" type="presOf" srcId="{C12D5A71-B71B-462D-A47A-B0E75825EFFC}" destId="{D3F89314-CFE7-416B-8693-769A52C9F9DF}" srcOrd="0" destOrd="0" presId="urn:microsoft.com/office/officeart/2005/8/layout/chevron1"/>
    <dgm:cxn modelId="{94F99EEC-B6CB-4EA6-9030-72B1804821A6}" type="presParOf" srcId="{B50B0773-8801-4D4B-ADBA-DC4B9D150670}" destId="{903F2016-D040-42F9-AF9C-30451BB3CB8D}" srcOrd="0" destOrd="0" presId="urn:microsoft.com/office/officeart/2005/8/layout/chevron1"/>
    <dgm:cxn modelId="{103C9703-373A-4936-BC13-EB61287645BB}" type="presParOf" srcId="{B50B0773-8801-4D4B-ADBA-DC4B9D150670}" destId="{8517DFAE-E595-42EF-9615-3FE2AF06C18C}" srcOrd="1" destOrd="0" presId="urn:microsoft.com/office/officeart/2005/8/layout/chevron1"/>
    <dgm:cxn modelId="{F2D4A0F4-8C95-44E1-9093-28314382A1EF}" type="presParOf" srcId="{B50B0773-8801-4D4B-ADBA-DC4B9D150670}" destId="{E2E56210-A222-4FF7-8F1A-00313D516FBB}" srcOrd="2" destOrd="0" presId="urn:microsoft.com/office/officeart/2005/8/layout/chevron1"/>
    <dgm:cxn modelId="{0A65B023-6C54-4EC8-8711-19B6436CD55A}" type="presParOf" srcId="{B50B0773-8801-4D4B-ADBA-DC4B9D150670}" destId="{AFFE140F-E56D-47A7-B281-A05A8073A1E1}" srcOrd="3" destOrd="0" presId="urn:microsoft.com/office/officeart/2005/8/layout/chevron1"/>
    <dgm:cxn modelId="{4C0CE322-2DA6-4377-890F-9CB12D03346A}" type="presParOf" srcId="{B50B0773-8801-4D4B-ADBA-DC4B9D150670}" destId="{D3F89314-CFE7-416B-8693-769A52C9F9D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F2016-D040-42F9-AF9C-30451BB3CB8D}">
      <dsp:nvSpPr>
        <dsp:cNvPr id="0" name=""/>
        <dsp:cNvSpPr/>
      </dsp:nvSpPr>
      <dsp:spPr>
        <a:xfrm>
          <a:off x="2388" y="247315"/>
          <a:ext cx="2910122" cy="1164049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i="1" kern="1200" dirty="0" smtClean="0"/>
            <a:t> October 2015</a:t>
          </a:r>
        </a:p>
      </dsp:txBody>
      <dsp:txXfrm>
        <a:off x="584413" y="247315"/>
        <a:ext cx="1746073" cy="1164049"/>
      </dsp:txXfrm>
    </dsp:sp>
    <dsp:sp modelId="{E2E56210-A222-4FF7-8F1A-00313D516FBB}">
      <dsp:nvSpPr>
        <dsp:cNvPr id="0" name=""/>
        <dsp:cNvSpPr/>
      </dsp:nvSpPr>
      <dsp:spPr>
        <a:xfrm>
          <a:off x="2621499" y="247315"/>
          <a:ext cx="2910122" cy="1164049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i="1" kern="1200" dirty="0" smtClean="0"/>
            <a:t>March 2017</a:t>
          </a:r>
        </a:p>
      </dsp:txBody>
      <dsp:txXfrm>
        <a:off x="3203524" y="247315"/>
        <a:ext cx="1746073" cy="1164049"/>
      </dsp:txXfrm>
    </dsp:sp>
    <dsp:sp modelId="{D3F89314-CFE7-416B-8693-769A52C9F9DF}">
      <dsp:nvSpPr>
        <dsp:cNvPr id="0" name=""/>
        <dsp:cNvSpPr/>
      </dsp:nvSpPr>
      <dsp:spPr>
        <a:xfrm>
          <a:off x="5240609" y="247315"/>
          <a:ext cx="2910122" cy="1164049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i="1" kern="1200" dirty="0" smtClean="0"/>
            <a:t>Projected Outputs</a:t>
          </a:r>
          <a:endParaRPr lang="en-US" sz="2800" b="1" i="1" kern="1200" dirty="0"/>
        </a:p>
      </dsp:txBody>
      <dsp:txXfrm>
        <a:off x="5822634" y="247315"/>
        <a:ext cx="1746073" cy="116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82DD8A5A-7F97-4F92-A80D-4EA3B1A87370}" type="datetimeFigureOut">
              <a:rPr lang="en-US" smtClean="0"/>
              <a:pPr/>
              <a:t>9/8/15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88665BA-A90C-47E7-A13A-4B6F52885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/>
          <a:lstStyle>
            <a:lvl1pPr algn="r">
              <a:defRPr sz="1200"/>
            </a:lvl1pPr>
          </a:lstStyle>
          <a:p>
            <a:fld id="{838FF916-9816-4546-B3DC-C2FF1FE23142}" type="datetimeFigureOut">
              <a:rPr lang="en-US" smtClean="0"/>
              <a:pPr/>
              <a:t>9/8/15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8" rIns="93174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8" rIns="93174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 anchor="b"/>
          <a:lstStyle>
            <a:lvl1pPr algn="r">
              <a:defRPr sz="1200"/>
            </a:lvl1pPr>
          </a:lstStyle>
          <a:p>
            <a:fld id="{087CE0A6-9DF2-48A2-8030-D9E98154AE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0" indent="-285743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69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58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45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33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1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09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97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4E13EE-A081-4538-92F1-301D921790F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0" indent="-285743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69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58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45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33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1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09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97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4E13EE-A081-4538-92F1-301D921790F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0" indent="-285743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69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58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45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33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1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09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97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4E13EE-A081-4538-92F1-301D921790F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0" indent="-285743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69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58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45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33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1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09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97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4E13EE-A081-4538-92F1-301D921790F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6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7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3"/>
            <a:ext cx="5755317" cy="4183379"/>
          </a:xfrm>
        </p:spPr>
        <p:txBody>
          <a:bodyPr>
            <a:normAutofit lnSpcReduction="10000"/>
          </a:bodyPr>
          <a:lstStyle/>
          <a:p>
            <a:pPr algn="ctr"/>
            <a:endParaRPr lang="en-US" sz="11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19"/>
          </a:xfrm>
        </p:spPr>
        <p:txBody>
          <a:bodyPr/>
          <a:lstStyle/>
          <a:p>
            <a:fld id="{A82EAE26-AD30-C945-9FC5-959C30C96F66}" type="slidenum">
              <a:rPr lang="en-US" sz="900" i="1"/>
              <a:pPr/>
              <a:t>41</a:t>
            </a:fld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55179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64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0" indent="-285743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69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58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45" indent="-228594" defTabSz="919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33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1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09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97" indent="-228594" defTabSz="9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4E13EE-A081-4538-92F1-301D921790F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 heading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88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2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7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69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94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56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20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82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648839-D736-4425-97E3-9CC722C3BF7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7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69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94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56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20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82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648839-D736-4425-97E3-9CC722C3BF7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72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12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7" defTabSz="928612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defTabSz="928612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069" indent="-228581" defTabSz="928612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defTabSz="928612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394" indent="-228581" defTabSz="92861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556" indent="-228581" defTabSz="92861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720" indent="-228581" defTabSz="92861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882" indent="-228581" defTabSz="928612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F37A59-3BA3-4A0D-B917-C850F1509520}" type="slidenum">
              <a:rPr lang="en-US" sz="1200" b="1"/>
              <a:pPr eaLnBrk="1" hangingPunct="1"/>
              <a:t>62</a:t>
            </a:fld>
            <a:endParaRPr lang="en-US" sz="1200" b="1" dirty="0"/>
          </a:p>
        </p:txBody>
      </p:sp>
      <p:sp>
        <p:nvSpPr>
          <p:cNvPr id="20484" name="Notes Placeholder 4"/>
          <p:cNvSpPr>
            <a:spLocks noGrp="1"/>
          </p:cNvSpPr>
          <p:nvPr/>
        </p:nvSpPr>
        <p:spPr bwMode="auto">
          <a:xfrm>
            <a:off x="935040" y="4414838"/>
            <a:ext cx="514032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6571" rIns="91539" bIns="46571"/>
          <a:lstStyle/>
          <a:p>
            <a:pPr defTabSz="893690">
              <a:lnSpc>
                <a:spcPct val="90000"/>
              </a:lnSpc>
              <a:spcBef>
                <a:spcPct val="40000"/>
              </a:spcBef>
            </a:pPr>
            <a:endParaRPr lang="en-US" sz="11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7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69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94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56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20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82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648839-D736-4425-97E3-9CC722C3BF7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9" indent="-285727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07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69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32" indent="-228581" defTabSz="91908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94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56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20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82" indent="-228581" defTabSz="919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648839-D736-4425-97E3-9CC722C3BF7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76">
              <a:defRPr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Energy-	Neutron Test Station (HETS)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7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6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7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5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0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0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anchor="t" anchorCtr="0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1638" indent="-401638">
              <a:buFont typeface="Arial" pitchFamily="34" charset="0"/>
              <a:buChar char="•"/>
              <a:defRPr/>
            </a:lvl1pPr>
            <a:lvl2pPr marL="801688" indent="-457200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100"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1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AA_NG_PPT_01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1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800"/>
            </a:lvl1pPr>
            <a:lvl2pPr marL="801688" indent="-45720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800"/>
            </a:lvl1pPr>
            <a:lvl2pPr marL="801688" indent="-45720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5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400"/>
            </a:lvl1pPr>
            <a:lvl2pPr marL="801688" indent="-457200">
              <a:buFont typeface="Arial" pitchFamily="34" charset="0"/>
              <a:buChar char="•"/>
              <a:defRPr sz="2000"/>
            </a:lvl2pPr>
            <a:lvl3pPr marL="1143000" indent="-228600">
              <a:buFont typeface="Arial" pitchFamily="34" charset="0"/>
              <a:buChar char="•"/>
              <a:defRPr sz="18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401638" indent="-401638">
              <a:buFont typeface="Arial" pitchFamily="34" charset="0"/>
              <a:buChar char="•"/>
              <a:defRPr sz="2400"/>
            </a:lvl1pPr>
            <a:lvl2pPr marL="801688" indent="-457200">
              <a:buFont typeface="Arial" pitchFamily="34" charset="0"/>
              <a:buChar char="•"/>
              <a:defRPr sz="2000"/>
            </a:lvl2pPr>
            <a:lvl3pPr marL="1143000" indent="-228600">
              <a:buFont typeface="Arial" pitchFamily="34" charset="0"/>
              <a:buChar char="•"/>
              <a:defRPr sz="18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4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7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7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CBBB-3B37-4384-9D73-FEB9DE67A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1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Righ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2664" y="6468452"/>
            <a:ext cx="490860" cy="365125"/>
          </a:xfrm>
        </p:spPr>
        <p:txBody>
          <a:bodyPr/>
          <a:lstStyle/>
          <a:p>
            <a:fld id="{89F67E23-3622-1E44-AC92-EBDCE70ADC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8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" y="0"/>
            <a:ext cx="914021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01638" indent="-401638" algn="l" defTabSz="914400" rtl="0" eaLnBrk="1" latinLnBrk="0" hangingPunct="1">
        <a:spcBef>
          <a:spcPts val="600"/>
        </a:spcBef>
        <a:spcAft>
          <a:spcPts val="0"/>
        </a:spcAft>
        <a:buClr>
          <a:srgbClr val="9BBB59"/>
        </a:buClr>
        <a:buSzPct val="90000"/>
        <a:buFont typeface="Wingdings" pitchFamily="2" charset="2"/>
        <a:buChar char=""/>
        <a:defRPr sz="2800" b="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01688" indent="-457200" algn="l" defTabSz="914400" rtl="0" eaLnBrk="1" latinLnBrk="0" hangingPunct="1">
        <a:spcBef>
          <a:spcPts val="600"/>
        </a:spcBef>
        <a:spcAft>
          <a:spcPts val="1200"/>
        </a:spcAft>
        <a:buClr>
          <a:srgbClr val="C0D597"/>
        </a:buClr>
        <a:buSzPct val="85000"/>
        <a:buFont typeface="Webdings" pitchFamily="18" charset="2"/>
        <a:buChar char="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gif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jpeg"/><Relationship Id="rId18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7569" y="826476"/>
            <a:ext cx="88392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 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2700" dirty="0" smtClean="0">
                <a:solidFill>
                  <a:srgbClr val="002060"/>
                </a:solidFill>
              </a:rPr>
              <a:t> Software &amp; Digital Systems Research</a:t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717073"/>
            <a:ext cx="738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Sponsor: Barbara </a:t>
            </a:r>
            <a:r>
              <a:rPr lang="en-US" b="1" dirty="0" err="1" smtClean="0">
                <a:solidFill>
                  <a:srgbClr val="002060"/>
                </a:solidFill>
              </a:rPr>
              <a:t>Lingberg</a:t>
            </a:r>
            <a:r>
              <a:rPr lang="en-US" b="1" dirty="0" smtClean="0">
                <a:solidFill>
                  <a:srgbClr val="002060"/>
                </a:solidFill>
              </a:rPr>
              <a:t> (AIR)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Presented to: </a:t>
            </a:r>
            <a:r>
              <a:rPr lang="en-US" b="1" dirty="0" smtClean="0"/>
              <a:t>REDAC </a:t>
            </a:r>
            <a:r>
              <a:rPr lang="en-US" b="1" dirty="0"/>
              <a:t>Subcommittee on Aircraft Safety (</a:t>
            </a:r>
            <a:r>
              <a:rPr lang="en-US" b="1" dirty="0" smtClean="0"/>
              <a:t>SAS)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Date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Sept 9, 2015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Software Tools and Technologies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4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Technologies and Tools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7175" y="1228725"/>
            <a:ext cx="8562975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Outline: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Assurance Case applicability to DO-178C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Multi-Core </a:t>
            </a:r>
            <a:r>
              <a:rPr lang="en-US" b="1" dirty="0" smtClean="0">
                <a:solidFill>
                  <a:srgbClr val="00B0F0"/>
                </a:solidFill>
              </a:rPr>
              <a:t>Processors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Service History and Service Experience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2209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Assurance Case </a:t>
            </a:r>
            <a:r>
              <a:rPr lang="en-US" sz="3600" dirty="0" smtClean="0">
                <a:solidFill>
                  <a:srgbClr val="002060"/>
                </a:solidFill>
              </a:rPr>
              <a:t>Applicability </a:t>
            </a:r>
            <a:r>
              <a:rPr lang="en-US" sz="3600" dirty="0">
                <a:solidFill>
                  <a:srgbClr val="002060"/>
                </a:solidFill>
              </a:rPr>
              <a:t>to DO-178C</a:t>
            </a: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1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 txBox="1">
            <a:spLocks/>
          </p:cNvSpPr>
          <p:nvPr/>
        </p:nvSpPr>
        <p:spPr>
          <a:xfrm>
            <a:off x="0" y="6626225"/>
            <a:ext cx="873125" cy="18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150032gc1</a:t>
            </a:r>
          </a:p>
        </p:txBody>
      </p:sp>
      <p:pic>
        <p:nvPicPr>
          <p:cNvPr id="4" name="Picture 3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7" name="Picture 6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Case Explained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217" y="1962150"/>
            <a:ext cx="22699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This is Jon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4330" y="4863912"/>
            <a:ext cx="2847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This is Jon’s dad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7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6609291"/>
            <a:ext cx="871538" cy="188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i="1" dirty="0" smtClean="0"/>
              <a:t>140003gc1</a:t>
            </a:r>
            <a:endParaRPr lang="en-US" sz="9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7842" y="895350"/>
            <a:ext cx="2847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Tim will give me a ride to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the game.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349" y="3484467"/>
            <a:ext cx="250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04040"/>
                </a:solidFill>
                <a:latin typeface="Cambria"/>
                <a:cs typeface="Cambria"/>
              </a:rPr>
              <a:t>Is he a</a:t>
            </a:r>
          </a:p>
          <a:p>
            <a:pPr algn="ctr"/>
            <a:r>
              <a:rPr lang="en-US" sz="3200" dirty="0" smtClean="0">
                <a:solidFill>
                  <a:srgbClr val="404040"/>
                </a:solidFill>
                <a:latin typeface="Cambria"/>
                <a:cs typeface="Cambria"/>
              </a:rPr>
              <a:t>safe driver?</a:t>
            </a:r>
            <a:endParaRPr lang="en-US" sz="3200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670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551" y="1714461"/>
            <a:ext cx="2847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Yes, he is.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133" y="3537939"/>
            <a:ext cx="224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04040"/>
                </a:solidFill>
                <a:latin typeface="Cambria"/>
                <a:cs typeface="Cambria"/>
              </a:rPr>
              <a:t>How do you know?</a:t>
            </a:r>
            <a:endParaRPr lang="en-US" sz="3200" dirty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140004gc1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8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251" y="872277"/>
            <a:ext cx="2847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It’s just one of those things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 know.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2491" y="2882691"/>
            <a:ext cx="2245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04040"/>
                </a:solidFill>
                <a:latin typeface="Cambria"/>
                <a:cs typeface="Cambria"/>
              </a:rPr>
              <a:t>That’s not  good enough. Try again</a:t>
            </a:r>
            <a:r>
              <a:rPr lang="en-US" sz="320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lang="en-US" sz="3200" dirty="0" smtClean="0">
              <a:solidFill>
                <a:srgbClr val="40404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140005gc1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7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3110" y="2876991"/>
            <a:ext cx="2245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04040"/>
                </a:solidFill>
                <a:latin typeface="Cambria"/>
                <a:cs typeface="Cambria"/>
              </a:rPr>
              <a:t>How many people have you asked?</a:t>
            </a: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851" y="872277"/>
            <a:ext cx="2847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No one says he’s </a:t>
            </a:r>
            <a:r>
              <a:rPr lang="en-US" sz="3200" i="1" dirty="0" smtClean="0">
                <a:solidFill>
                  <a:srgbClr val="000000"/>
                </a:solidFill>
              </a:rPr>
              <a:t>not</a:t>
            </a:r>
            <a:r>
              <a:rPr lang="en-US" sz="3200" dirty="0" smtClean="0">
                <a:solidFill>
                  <a:srgbClr val="000000"/>
                </a:solidFill>
              </a:rPr>
              <a:t> a safe driver.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140006gc1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9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1651" y="1286685"/>
            <a:ext cx="2847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Um, well, one, but …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" name="Picture 6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8" name="Picture 7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140007gc1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4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075" y="377661"/>
            <a:ext cx="3148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… He passed the state test to get a license, so he must drive safely.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456" y="2957439"/>
            <a:ext cx="2566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Just being </a:t>
            </a:r>
          </a:p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legal </a:t>
            </a:r>
          </a:p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doesn’t</a:t>
            </a:r>
          </a:p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mean </a:t>
            </a:r>
          </a:p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he’s safe.</a:t>
            </a: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140008gc1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2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5847" y="0"/>
            <a:ext cx="8428891" cy="965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ANG-E271 Research Team</a:t>
            </a:r>
          </a:p>
          <a:p>
            <a:r>
              <a:rPr lang="en-US" sz="2800" dirty="0" smtClean="0"/>
              <a:t>Alanna Randazzo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983" y="973768"/>
            <a:ext cx="83116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endParaRPr lang="en-US" sz="2800" b="1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Chuck Agava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Charles </a:t>
            </a:r>
            <a:r>
              <a:rPr lang="en-US" sz="2000" b="1" dirty="0"/>
              <a:t>Kilgore</a:t>
            </a:r>
            <a:endParaRPr lang="en-US" sz="2000" b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Dr. Srini Mandalapu</a:t>
            </a:r>
            <a:endParaRPr lang="en-US" sz="2000" b="1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Dr. Manny Rios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Jolea Russotto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John </a:t>
            </a:r>
            <a:r>
              <a:rPr lang="en-US" sz="2000" b="1" dirty="0"/>
              <a:t>Zvanya </a:t>
            </a:r>
            <a:endParaRPr lang="en-US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800" b="1" dirty="0" smtClean="0"/>
          </a:p>
        </p:txBody>
      </p:sp>
      <p:sp>
        <p:nvSpPr>
          <p:cNvPr id="4" name="Round Same Side Corner Rectangle 3"/>
          <p:cNvSpPr/>
          <p:nvPr/>
        </p:nvSpPr>
        <p:spPr bwMode="auto">
          <a:xfrm>
            <a:off x="550984" y="1145829"/>
            <a:ext cx="8356198" cy="346396"/>
          </a:xfrm>
          <a:prstGeom prst="round2SameRect">
            <a:avLst/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Software and Digital Systems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475" y="377661"/>
            <a:ext cx="3148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Well, Dad, what’s gonna convince you to let me ride with Tim?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8552" y="3839649"/>
            <a:ext cx="305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Reasons …</a:t>
            </a: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140009gc1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2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475" y="377661"/>
            <a:ext cx="3148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Well, Dad, what’s gonna convince you to let me ride with Tim?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8552" y="3839649"/>
            <a:ext cx="3054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Reasons …</a:t>
            </a:r>
          </a:p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Good reasons to believe Tim will get you there and back in one piece.</a:t>
            </a: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140010gc1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9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4529" y="3564675"/>
            <a:ext cx="2566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Or, in other words, </a:t>
            </a:r>
          </a:p>
          <a:p>
            <a:pPr algn="ctr"/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I want an </a:t>
            </a:r>
          </a:p>
          <a:p>
            <a:pPr algn="ctr"/>
            <a:r>
              <a:rPr lang="en-US" sz="2800" b="1" i="1" dirty="0" smtClean="0">
                <a:solidFill>
                  <a:srgbClr val="404040"/>
                </a:solidFill>
                <a:latin typeface="Cambria"/>
                <a:cs typeface="Cambria"/>
              </a:rPr>
              <a:t>assurance </a:t>
            </a:r>
          </a:p>
          <a:p>
            <a:pPr algn="ctr"/>
            <a:r>
              <a:rPr lang="en-US" sz="2800" b="1" i="1" dirty="0" smtClean="0">
                <a:solidFill>
                  <a:srgbClr val="404040"/>
                </a:solidFill>
                <a:latin typeface="Cambria"/>
                <a:cs typeface="Cambria"/>
              </a:rPr>
              <a:t>case</a:t>
            </a:r>
            <a:r>
              <a:rPr lang="en-US" sz="2800" dirty="0" smtClean="0">
                <a:solidFill>
                  <a:srgbClr val="404040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8" name="Picture 7" descr="Faces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9" y="1621561"/>
            <a:ext cx="3013595" cy="3199145"/>
          </a:xfrm>
          <a:prstGeom prst="rect">
            <a:avLst/>
          </a:prstGeom>
        </p:spPr>
      </p:pic>
      <p:pic>
        <p:nvPicPr>
          <p:cNvPr id="9" name="Picture 8" descr="Faces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2" y="2594720"/>
            <a:ext cx="2460709" cy="2834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775" y="832173"/>
            <a:ext cx="314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I’ll ask Tim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if he has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one.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1732249" y="6615900"/>
            <a:ext cx="5679502" cy="23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are in the public domain via CC0 1.0 Universal (CC0 1.0). Downloaded from pixabay.com  </a:t>
            </a:r>
            <a:endParaRPr lang="en-US" dirty="0" smtClean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4243" y="6626669"/>
            <a:ext cx="872066" cy="18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75000"/>
              <a:buFontTx/>
              <a:buNone/>
              <a:defRPr sz="900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140011gc1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6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Assurance Case applicability to DO-178C</a:t>
            </a:r>
            <a:br>
              <a:rPr lang="en-US" sz="2800" dirty="0"/>
            </a:br>
            <a:r>
              <a:rPr lang="en-US" sz="2800" dirty="0"/>
              <a:t>Task</a:t>
            </a:r>
            <a:endParaRPr lang="en-US" sz="28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47700" y="1228725"/>
            <a:ext cx="8172449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Why do we need an Assurance Case?</a:t>
            </a:r>
          </a:p>
          <a:p>
            <a:pPr marL="0" indent="0">
              <a:buNone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Traditional verification approaches may not provide the justified confidence in complex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Assurance case provides a means to structure and reasoning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Gives additional confidence in the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Assurance case methodology will augment testing and evaluation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Aircraft Certification Office (ACOs) can apply a uniform approach in assessing the certification packages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76200"/>
            <a:ext cx="8829675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Assurance Case </a:t>
            </a:r>
            <a:r>
              <a:rPr lang="en-US" sz="2800" dirty="0" smtClean="0"/>
              <a:t>for Level E Software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5486400"/>
            <a:ext cx="3084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Assurance Case Argument for Level E Software</a:t>
            </a:r>
            <a:endParaRPr lang="en-US" sz="1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218" name="Picture 2" descr="Level E: Arg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1224055"/>
            <a:ext cx="7134224" cy="50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5067300" y="2838449"/>
            <a:ext cx="171450" cy="1809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0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43" y="438150"/>
            <a:ext cx="51054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414" y="2775858"/>
            <a:ext cx="1997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Assurance Case Argument for Level D Software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25" y="76200"/>
            <a:ext cx="882967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Assurance Case for Level D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809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Assurance Case </a:t>
            </a:r>
            <a:r>
              <a:rPr lang="en-US" sz="2800" dirty="0" smtClean="0"/>
              <a:t>Applicability </a:t>
            </a:r>
            <a:r>
              <a:rPr lang="en-US" sz="2800" dirty="0"/>
              <a:t>to DO-178C </a:t>
            </a:r>
            <a:r>
              <a:rPr lang="en-US" sz="2800" dirty="0" smtClean="0"/>
              <a:t> Progress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95350" y="1276350"/>
            <a:ext cx="7620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801688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9BBB59"/>
              </a:buClr>
              <a:buSzPct val="90000"/>
              <a:buFont typeface="Wingdings" pitchFamily="2" charset="2"/>
              <a:buChar char="Ø"/>
            </a:pPr>
            <a:r>
              <a:rPr lang="en-US" b="1" dirty="0">
                <a:solidFill>
                  <a:srgbClr val="7F7F7F"/>
                </a:solidFill>
                <a:latin typeface="Arial" pitchFamily="34" charset="0"/>
              </a:rPr>
              <a:t>Planned end date: 31 December 2015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Status -  On Schedule</a:t>
            </a:r>
          </a:p>
          <a:p>
            <a:pPr eaLnBrk="1" hangingPunct="1">
              <a:spcBef>
                <a:spcPts val="600"/>
              </a:spcBef>
              <a:buClr>
                <a:srgbClr val="9BBB59"/>
              </a:buClr>
              <a:buSzPct val="90000"/>
              <a:buFont typeface="Wingdings" pitchFamily="2" charset="2"/>
              <a:buChar char="Ø"/>
            </a:pPr>
            <a:r>
              <a:rPr lang="en-US" b="1" dirty="0">
                <a:solidFill>
                  <a:srgbClr val="7F7F7F"/>
                </a:solidFill>
                <a:latin typeface="Arial" pitchFamily="34" charset="0"/>
              </a:rPr>
              <a:t>Accomplishments to date: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Developed Assurance cases for Level A, B, C, D, and E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Phase 1 of the task completed and a dynamic (web page style) report was prepared using Goal Structure Notation (GSN).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Presented at the 2014 FAA National Software and Airborne Electronics Hardware Standardization Conference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Published as “Explicate ‘78: Uncovering the Implicit Assurance Case in DO–178C”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Wingdings" pitchFamily="2" charset="2"/>
              <a:buChar char="Ø"/>
            </a:pPr>
            <a:endParaRPr lang="en-US" b="1" dirty="0">
              <a:solidFill>
                <a:srgbClr val="7F7F7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2209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Multi-core </a:t>
            </a:r>
            <a:r>
              <a:rPr lang="en-US" sz="3600" dirty="0" smtClean="0">
                <a:solidFill>
                  <a:srgbClr val="002060"/>
                </a:solidFill>
              </a:rPr>
              <a:t>Processors </a:t>
            </a:r>
            <a:r>
              <a:rPr lang="en-US" sz="3600" dirty="0">
                <a:solidFill>
                  <a:srgbClr val="002060"/>
                </a:solidFill>
              </a:rPr>
              <a:t>in Avionics </a:t>
            </a: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0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Processors in Avionics Task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50" y="1181100"/>
            <a:ext cx="4676775" cy="471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Safety issues with use of Multi-core Processors (MCP)</a:t>
            </a:r>
            <a:endParaRPr lang="en-US" sz="1600" b="1" dirty="0"/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True </a:t>
            </a:r>
            <a:r>
              <a:rPr lang="en-US" sz="1400" b="1" dirty="0">
                <a:solidFill>
                  <a:srgbClr val="0070C0"/>
                </a:solidFill>
              </a:rPr>
              <a:t>Simultaneous Execution of Tasks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Single </a:t>
            </a:r>
            <a:r>
              <a:rPr lang="en-US" sz="1400" b="1" dirty="0">
                <a:solidFill>
                  <a:srgbClr val="0070C0"/>
                </a:solidFill>
              </a:rPr>
              <a:t>core: Disable interrupts to prevent interference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Multi-core</a:t>
            </a:r>
            <a:r>
              <a:rPr lang="en-US" sz="1400" b="1" dirty="0">
                <a:solidFill>
                  <a:srgbClr val="0070C0"/>
                </a:solidFill>
              </a:rPr>
              <a:t>: Disabling interrupts does </a:t>
            </a:r>
            <a:r>
              <a:rPr lang="en-US" sz="1400" b="1" dirty="0" smtClean="0">
                <a:solidFill>
                  <a:srgbClr val="0070C0"/>
                </a:solidFill>
              </a:rPr>
              <a:t>not prevent </a:t>
            </a:r>
            <a:r>
              <a:rPr lang="en-US" sz="1400" b="1" dirty="0">
                <a:solidFill>
                  <a:srgbClr val="0070C0"/>
                </a:solidFill>
              </a:rPr>
              <a:t>access from other CPU cores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Resource </a:t>
            </a:r>
            <a:r>
              <a:rPr lang="en-US" sz="1400" b="1" dirty="0">
                <a:solidFill>
                  <a:srgbClr val="0070C0"/>
                </a:solidFill>
              </a:rPr>
              <a:t>Contention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Contention </a:t>
            </a:r>
            <a:r>
              <a:rPr lang="en-US" sz="1400" b="1" dirty="0">
                <a:solidFill>
                  <a:srgbClr val="0070C0"/>
                </a:solidFill>
              </a:rPr>
              <a:t>from multiple CPU cores causes increased timing variance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Difficult </a:t>
            </a:r>
            <a:r>
              <a:rPr lang="en-US" sz="1400" b="1" dirty="0">
                <a:solidFill>
                  <a:srgbClr val="0070C0"/>
                </a:solidFill>
              </a:rPr>
              <a:t>to prove that timing constraints are met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Limited </a:t>
            </a:r>
            <a:r>
              <a:rPr lang="en-US" sz="1400" b="1" dirty="0">
                <a:solidFill>
                  <a:srgbClr val="0070C0"/>
                </a:solidFill>
              </a:rPr>
              <a:t>or No Access to CPU Internal Design Data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Limited </a:t>
            </a:r>
            <a:r>
              <a:rPr lang="en-US" sz="1400" b="1" dirty="0">
                <a:solidFill>
                  <a:srgbClr val="0070C0"/>
                </a:solidFill>
              </a:rPr>
              <a:t>ability to analyze effects of shared resources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Changes </a:t>
            </a:r>
            <a:r>
              <a:rPr lang="en-US" sz="1400" b="1" dirty="0">
                <a:solidFill>
                  <a:srgbClr val="0070C0"/>
                </a:solidFill>
              </a:rPr>
              <a:t>in internal microcode can alter system </a:t>
            </a:r>
            <a:r>
              <a:rPr lang="en-US" sz="1400" b="1" dirty="0" smtClean="0">
                <a:solidFill>
                  <a:srgbClr val="0070C0"/>
                </a:solidFill>
              </a:rPr>
              <a:t>behavior</a:t>
            </a:r>
          </a:p>
          <a:p>
            <a:pPr marL="228600" indent="0">
              <a:buNone/>
            </a:pPr>
            <a:r>
              <a:rPr lang="en-US" sz="1400" b="1" dirty="0" smtClean="0"/>
              <a:t> </a:t>
            </a:r>
            <a:endParaRPr lang="en-US" sz="1400" b="1" dirty="0"/>
          </a:p>
          <a:p>
            <a:pPr marL="228600" indent="0">
              <a:buNone/>
            </a:pPr>
            <a:endParaRPr lang="en-US" sz="1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447799"/>
            <a:ext cx="405764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3779" y="451484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Get ready an 80-core monster machine from Dell.</a:t>
            </a:r>
          </a:p>
          <a:p>
            <a:r>
              <a:rPr lang="en-US" sz="1200" dirty="0" smtClean="0"/>
              <a:t>Read </a:t>
            </a:r>
            <a:r>
              <a:rPr lang="en-US" sz="1200" dirty="0"/>
              <a:t>more: http://www.itnews.com.au/News/128855,dell-talks-about-80-core-processor.aspx#ixzz3dESg2tTF</a:t>
            </a:r>
          </a:p>
        </p:txBody>
      </p:sp>
    </p:spTree>
    <p:extLst>
      <p:ext uri="{BB962C8B-B14F-4D97-AF65-F5344CB8AC3E}">
        <p14:creationId xmlns:p14="http://schemas.microsoft.com/office/powerpoint/2010/main" val="116875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Processors in Avionics Task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028700"/>
            <a:ext cx="5029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Approach:</a:t>
            </a:r>
            <a:endParaRPr lang="en-US" sz="2000" b="1" dirty="0"/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EASA conducted a preliminary research in 2011 on the use of Multi-core in airborne systems</a:t>
            </a:r>
            <a:endParaRPr lang="en-US" sz="2000" dirty="0">
              <a:solidFill>
                <a:srgbClr val="0070C0"/>
              </a:solidFill>
            </a:endParaRP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There were several publications on multi-core issues published since. Need to review the latest research.</a:t>
            </a:r>
            <a:endParaRPr lang="en-US" sz="2000" dirty="0">
              <a:solidFill>
                <a:srgbClr val="0070C0"/>
              </a:solidFill>
            </a:endParaRP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CAST-32 (Multi-core Processors) position paper - Limits to only dual core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This research will consider more cores</a:t>
            </a:r>
            <a:endParaRPr lang="en-US" sz="2000" dirty="0">
              <a:solidFill>
                <a:srgbClr val="0070C0"/>
              </a:solidFill>
            </a:endParaRP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Determinism and resource contention are the major issues to be considered</a:t>
            </a:r>
            <a:endParaRPr lang="en-US" sz="2000" dirty="0">
              <a:solidFill>
                <a:srgbClr val="0070C0"/>
              </a:solidFill>
            </a:endParaRPr>
          </a:p>
          <a:p>
            <a:pPr marL="228600" indent="0">
              <a:buNone/>
            </a:pPr>
            <a:endParaRPr lang="en-US" sz="2000" dirty="0" smtClean="0"/>
          </a:p>
          <a:p>
            <a:pPr marL="228600" indent="0">
              <a:buNone/>
            </a:pP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71600"/>
            <a:ext cx="3494381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51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5847" y="0"/>
            <a:ext cx="8428891" cy="965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982" y="745168"/>
            <a:ext cx="831166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endParaRPr lang="en-US" sz="2800" b="1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Research Overview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Software Tools and </a:t>
            </a:r>
            <a:r>
              <a:rPr lang="en-US" sz="2000" b="1" dirty="0" smtClean="0"/>
              <a:t>Technologies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System Complexity </a:t>
            </a:r>
            <a:r>
              <a:rPr lang="en-US" sz="2000" b="1" dirty="0" smtClean="0"/>
              <a:t>Research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Safety Issues with Integration of Complex Digital </a:t>
            </a:r>
            <a:r>
              <a:rPr lang="en-US" sz="2000" b="1" dirty="0" smtClean="0"/>
              <a:t>Systems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Single </a:t>
            </a:r>
            <a:r>
              <a:rPr lang="en-US" sz="2000" b="1" dirty="0"/>
              <a:t>Event </a:t>
            </a:r>
            <a:r>
              <a:rPr lang="en-US" sz="2000" b="1" dirty="0" smtClean="0"/>
              <a:t>Effects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5916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Processors in Avionics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052514"/>
            <a:ext cx="4972411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Tasks: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Investigate </a:t>
            </a:r>
            <a:r>
              <a:rPr lang="en-US" sz="1800" b="1" dirty="0">
                <a:solidFill>
                  <a:srgbClr val="0070C0"/>
                </a:solidFill>
              </a:rPr>
              <a:t>of safety issues associated with the use of MCP in safety critical application with special focus on airborne </a:t>
            </a:r>
            <a:r>
              <a:rPr lang="en-US" sz="1800" b="1" dirty="0" smtClean="0">
                <a:solidFill>
                  <a:srgbClr val="0070C0"/>
                </a:solidFill>
              </a:rPr>
              <a:t>systems.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Investigate types </a:t>
            </a:r>
            <a:r>
              <a:rPr lang="en-US" sz="1800" b="1" dirty="0">
                <a:solidFill>
                  <a:srgbClr val="0070C0"/>
                </a:solidFill>
              </a:rPr>
              <a:t>of failures and errors specific to </a:t>
            </a:r>
            <a:r>
              <a:rPr lang="en-US" sz="1800" b="1" dirty="0" smtClean="0">
                <a:solidFill>
                  <a:srgbClr val="0070C0"/>
                </a:solidFill>
              </a:rPr>
              <a:t>MCPs.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Investigate </a:t>
            </a:r>
            <a:r>
              <a:rPr lang="en-US" sz="1800" b="1" dirty="0">
                <a:solidFill>
                  <a:srgbClr val="0070C0"/>
                </a:solidFill>
              </a:rPr>
              <a:t>in depth the issues related to indeterminism, ( definition, sources of indeterminism, types of indeterminism, impact on safety, adequacy of current verification process, mean to address the indeterminism</a:t>
            </a:r>
            <a:r>
              <a:rPr lang="en-US" sz="1800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Investigate </a:t>
            </a:r>
            <a:r>
              <a:rPr lang="en-US" sz="1800" b="1" dirty="0">
                <a:solidFill>
                  <a:srgbClr val="0070C0"/>
                </a:solidFill>
              </a:rPr>
              <a:t>further on the issues with interference (shared resources, cashes, memory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33" y="3152775"/>
            <a:ext cx="3692618" cy="26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32" y="1052514"/>
            <a:ext cx="3692619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33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751240"/>
            <a:ext cx="40385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Multi-Core Processors in </a:t>
            </a:r>
            <a:r>
              <a:rPr lang="en-US" sz="2800" dirty="0" smtClean="0"/>
              <a:t>Avionics </a:t>
            </a:r>
            <a:r>
              <a:rPr lang="en-US" sz="2800" dirty="0"/>
              <a:t>Progress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775" y="1495425"/>
            <a:ext cx="5257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Start date:  November 2014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Status: On Schedule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Accomplishments to date: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White Paper on Safety Issues Associated with the Use of </a:t>
            </a:r>
            <a:r>
              <a:rPr lang="en-US" sz="2000" dirty="0" smtClean="0"/>
              <a:t>Multi-core </a:t>
            </a:r>
            <a:r>
              <a:rPr lang="en-US" sz="2000" dirty="0"/>
              <a:t>Processors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What is expected: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Recommended Criteria for assurance </a:t>
            </a:r>
            <a:r>
              <a:rPr lang="en-US" sz="2000" dirty="0" smtClean="0"/>
              <a:t>of </a:t>
            </a:r>
            <a:r>
              <a:rPr lang="en-US" sz="2000" dirty="0" smtClean="0"/>
              <a:t>Multi-core </a:t>
            </a:r>
            <a:r>
              <a:rPr lang="en-US" sz="2000" dirty="0"/>
              <a:t>processors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4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Software Service History and Airborne Electronic Hardware Service Experience</a:t>
            </a: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History Task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61975" y="1152525"/>
            <a:ext cx="8134349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b="1" dirty="0" smtClean="0"/>
              <a:t>Research need: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Acceptance </a:t>
            </a:r>
            <a:r>
              <a:rPr lang="en-US" sz="2400" dirty="0">
                <a:solidFill>
                  <a:srgbClr val="0070C0"/>
                </a:solidFill>
              </a:rPr>
              <a:t>of service history on actual certification projects for airborne avionics systems has been </a:t>
            </a:r>
            <a:r>
              <a:rPr lang="en-US" sz="2400" dirty="0" smtClean="0">
                <a:solidFill>
                  <a:srgbClr val="0070C0"/>
                </a:solidFill>
              </a:rPr>
              <a:t>extremely limited.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How </a:t>
            </a:r>
            <a:r>
              <a:rPr lang="en-US" sz="2400" dirty="0">
                <a:solidFill>
                  <a:srgbClr val="0070C0"/>
                </a:solidFill>
              </a:rPr>
              <a:t>much service history and types of substantiation data are required to meet the software or </a:t>
            </a:r>
            <a:r>
              <a:rPr lang="en-US" sz="2400" dirty="0" smtClean="0">
                <a:solidFill>
                  <a:srgbClr val="0070C0"/>
                </a:solidFill>
              </a:rPr>
              <a:t>Airborne Electronic Hardware (AEH) </a:t>
            </a:r>
            <a:r>
              <a:rPr lang="en-US" sz="2400" dirty="0">
                <a:solidFill>
                  <a:srgbClr val="0070C0"/>
                </a:solidFill>
              </a:rPr>
              <a:t>development assurance </a:t>
            </a:r>
            <a:r>
              <a:rPr lang="en-US" sz="2400" dirty="0" smtClean="0">
                <a:solidFill>
                  <a:srgbClr val="0070C0"/>
                </a:solidFill>
              </a:rPr>
              <a:t>objectives?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What criteria needs to be applied to accept in-service reliability data from other domains?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What is the criteria to determine the acceptability of data to support the certification proposal?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History Task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190625" y="1152525"/>
            <a:ext cx="733425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/>
              <a:t>Approach:</a:t>
            </a: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Review of current guidance and standards (DO-178C and DO-254).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Investigate what service history data is suitable for credit.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Conduct a review of applicable quantitative approaches and statistical models.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Develop criteria and recommendations for acceptable data and models.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itDecisionFl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3" y="1389199"/>
            <a:ext cx="2948110" cy="42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History </a:t>
            </a:r>
            <a:r>
              <a:rPr lang="en-US" dirty="0"/>
              <a:t>T</a:t>
            </a:r>
            <a:r>
              <a:rPr lang="en-US" dirty="0" smtClean="0"/>
              <a:t>ask Progress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3371" y="1052899"/>
            <a:ext cx="3655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Decision Flow for Assessing </a:t>
            </a:r>
            <a:r>
              <a:rPr lang="en-US" sz="1200" dirty="0" smtClean="0"/>
              <a:t>Suitability of in-service data</a:t>
            </a:r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00200"/>
            <a:ext cx="5715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Planned end date: September 2015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New concepts developed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Equivalent Level of Design Assurance (</a:t>
            </a:r>
            <a:r>
              <a:rPr lang="en-US" sz="1600" dirty="0" smtClean="0"/>
              <a:t>ELDA)– </a:t>
            </a:r>
            <a:r>
              <a:rPr lang="en-US" sz="1600" dirty="0"/>
              <a:t>A, B, C, </a:t>
            </a:r>
            <a:r>
              <a:rPr lang="en-US" sz="1600" dirty="0" smtClean="0"/>
              <a:t>D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Estimated Level of Safety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Accomplishments to date: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Completed the review of current guidance on service history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White paper on quantitative approaches to software service history and AEH service experience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White paper on recommended Criteria for acceptability of data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6608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8134350" cy="2667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System Complexity Research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System Architecture Virtual Integration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5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Architecture Virtual Integration (SAVI)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7840" y="1388314"/>
            <a:ext cx="6124575" cy="449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Aerospace Vehicle Systems Institute (AVSI)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Cooperative research with the following participation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Boeing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Embraer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Airbus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Honeywell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Rockwell Collins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GE Aviation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FAA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DoD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NASA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27" descr="top_banner_left"/>
          <p:cNvPicPr>
            <a:picLocks noChangeAspect="1" noChangeArrowheads="1"/>
          </p:cNvPicPr>
          <p:nvPr/>
        </p:nvPicPr>
        <p:blipFill>
          <a:blip r:embed="rId2"/>
          <a:srcRect l="5475" t="14256" r="21901" b="21387"/>
          <a:stretch>
            <a:fillRect/>
          </a:stretch>
        </p:blipFill>
        <p:spPr bwMode="auto">
          <a:xfrm>
            <a:off x="4105655" y="2551251"/>
            <a:ext cx="13001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DODc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043" y="1692214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 descr="logo_honeywe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1643" y="4930832"/>
            <a:ext cx="914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NASA_logo3.jpg"/>
          <p:cNvPicPr>
            <a:picLocks noChangeAspect="1"/>
          </p:cNvPicPr>
          <p:nvPr/>
        </p:nvPicPr>
        <p:blipFill>
          <a:blip r:embed="rId5"/>
          <a:srcRect l="1279" t="1489" r="4260" b="4967"/>
          <a:stretch>
            <a:fillRect/>
          </a:stretch>
        </p:blipFill>
        <p:spPr bwMode="auto">
          <a:xfrm>
            <a:off x="7764744" y="4567527"/>
            <a:ext cx="8032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member_logo_rockwellcollin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7467" y="2679957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faa head_logo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4886" y="325521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globe_top Airbus.jpg"/>
          <p:cNvPicPr>
            <a:picLocks noChangeAspect="1"/>
          </p:cNvPicPr>
          <p:nvPr/>
        </p:nvPicPr>
        <p:blipFill>
          <a:blip r:embed="rId8"/>
          <a:srcRect l="7585"/>
          <a:stretch>
            <a:fillRect/>
          </a:stretch>
        </p:blipFill>
        <p:spPr bwMode="auto">
          <a:xfrm>
            <a:off x="6036056" y="2306776"/>
            <a:ext cx="803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GE Aviatio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0256" y="49594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405818" y="3998732"/>
            <a:ext cx="1343025" cy="363537"/>
            <a:chOff x="1676400" y="4267200"/>
            <a:chExt cx="2561178" cy="693202"/>
          </a:xfrm>
        </p:grpSpPr>
        <p:pic>
          <p:nvPicPr>
            <p:cNvPr id="20" name="Picture 18" descr="primaryMark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56098" y="4492389"/>
              <a:ext cx="1681480" cy="408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 descr="down_ent.jsp.jpe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76400" y="4267200"/>
              <a:ext cx="879698" cy="69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7" descr="189460_logo_final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62931" y="3205994"/>
            <a:ext cx="193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86"/>
          <p:cNvGrpSpPr/>
          <p:nvPr/>
        </p:nvGrpSpPr>
        <p:grpSpPr>
          <a:xfrm>
            <a:off x="3861748" y="4819771"/>
            <a:ext cx="1124712" cy="384048"/>
            <a:chOff x="6876460" y="4167470"/>
            <a:chExt cx="1124712" cy="3840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492" y="4171116"/>
              <a:ext cx="1124648" cy="37675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5" name="Group 88"/>
            <p:cNvGrpSpPr/>
            <p:nvPr/>
          </p:nvGrpSpPr>
          <p:grpSpPr>
            <a:xfrm>
              <a:off x="6876460" y="4167470"/>
              <a:ext cx="1124712" cy="384048"/>
              <a:chOff x="5840486" y="729411"/>
              <a:chExt cx="1295795" cy="3429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6488384" y="729411"/>
                <a:ext cx="0" cy="342900"/>
              </a:xfrm>
              <a:prstGeom prst="line">
                <a:avLst/>
              </a:prstGeom>
              <a:ln w="6350" cmpd="sng"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40486" y="900861"/>
                <a:ext cx="1295795" cy="0"/>
              </a:xfrm>
              <a:prstGeom prst="line">
                <a:avLst/>
              </a:prstGeom>
              <a:ln w="6350" cmpd="sng"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121"/>
          <p:cNvGrpSpPr/>
          <p:nvPr/>
        </p:nvGrpSpPr>
        <p:grpSpPr>
          <a:xfrm>
            <a:off x="7710310" y="3543822"/>
            <a:ext cx="1170432" cy="320040"/>
            <a:chOff x="5758050" y="4761786"/>
            <a:chExt cx="1170432" cy="3200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3562" y="4762458"/>
              <a:ext cx="979407" cy="31869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0" name="Group 123"/>
            <p:cNvGrpSpPr/>
            <p:nvPr/>
          </p:nvGrpSpPr>
          <p:grpSpPr>
            <a:xfrm>
              <a:off x="5758050" y="4761786"/>
              <a:ext cx="1170432" cy="320040"/>
              <a:chOff x="5840486" y="729411"/>
              <a:chExt cx="1295795" cy="3429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488384" y="729411"/>
                <a:ext cx="0" cy="342900"/>
              </a:xfrm>
              <a:prstGeom prst="line">
                <a:avLst/>
              </a:prstGeom>
              <a:ln w="6350" cmpd="sng"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840486" y="900861"/>
                <a:ext cx="1295795" cy="0"/>
              </a:xfrm>
              <a:prstGeom prst="line">
                <a:avLst/>
              </a:prstGeom>
              <a:ln w="6350" cmpd="sng"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1466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23" y="0"/>
            <a:ext cx="8229600" cy="885825"/>
          </a:xfrm>
        </p:spPr>
        <p:txBody>
          <a:bodyPr/>
          <a:lstStyle/>
          <a:p>
            <a:r>
              <a:rPr lang="en-US" dirty="0" smtClean="0"/>
              <a:t>SAVI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23" y="632311"/>
            <a:ext cx="5944914" cy="3619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Research Need?</a:t>
            </a:r>
            <a:endParaRPr lang="en-US" sz="1800" b="1" dirty="0"/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70C0"/>
                </a:solidFill>
              </a:rPr>
              <a:t>Rapid </a:t>
            </a:r>
            <a:r>
              <a:rPr lang="en-US" sz="1200" b="1" dirty="0">
                <a:solidFill>
                  <a:srgbClr val="0070C0"/>
                </a:solidFill>
              </a:rPr>
              <a:t>growth in software in aircraft systems.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70C0"/>
                </a:solidFill>
              </a:rPr>
              <a:t>80</a:t>
            </a:r>
            <a:r>
              <a:rPr lang="en-US" sz="1200" b="1" dirty="0">
                <a:solidFill>
                  <a:srgbClr val="0070C0"/>
                </a:solidFill>
              </a:rPr>
              <a:t>% of accidents are found to be due to operator error which may be related to complexity of aviation system.  Incomplete / inaccurate requirements and operator errors major factors in systems problems.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70C0"/>
                </a:solidFill>
              </a:rPr>
              <a:t>Legacy </a:t>
            </a:r>
            <a:r>
              <a:rPr lang="en-US" sz="1200" b="1" dirty="0">
                <a:solidFill>
                  <a:srgbClr val="0070C0"/>
                </a:solidFill>
              </a:rPr>
              <a:t>Aircraft/system development process can no longer handle growing complexity.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70C0"/>
                </a:solidFill>
              </a:rPr>
              <a:t>Current </a:t>
            </a:r>
            <a:r>
              <a:rPr lang="en-US" sz="1200" b="1" dirty="0">
                <a:solidFill>
                  <a:srgbClr val="0070C0"/>
                </a:solidFill>
              </a:rPr>
              <a:t>methods for development of new standards and guidance are too slow to keep up with new technologies.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70C0"/>
                </a:solidFill>
              </a:rPr>
              <a:t>Increase </a:t>
            </a:r>
            <a:r>
              <a:rPr lang="en-US" sz="1200" b="1" dirty="0">
                <a:solidFill>
                  <a:srgbClr val="0070C0"/>
                </a:solidFill>
              </a:rPr>
              <a:t>in the late discovery of errors and development/certification costs.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0070C0"/>
                </a:solidFill>
              </a:rPr>
              <a:t>Certification </a:t>
            </a:r>
            <a:r>
              <a:rPr lang="en-US" sz="1200" b="1" dirty="0">
                <a:solidFill>
                  <a:srgbClr val="0070C0"/>
                </a:solidFill>
              </a:rPr>
              <a:t>challenges to assure safety in complex systems</a:t>
            </a:r>
          </a:p>
          <a:p>
            <a:pPr marL="400050" lvl="1" indent="0">
              <a:buNone/>
            </a:pP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82" y="310991"/>
            <a:ext cx="25177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6637" y="1729084"/>
            <a:ext cx="160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Number of communication </a:t>
            </a:r>
          </a:p>
          <a:p>
            <a:r>
              <a:rPr lang="en-US" sz="800" dirty="0" smtClean="0"/>
              <a:t>paths and type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6659562" y="4036367"/>
            <a:ext cx="1608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Software lines of code</a:t>
            </a:r>
            <a:endParaRPr lang="en-US" sz="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71723" y="4424824"/>
            <a:ext cx="6277419" cy="2190217"/>
            <a:chOff x="259186" y="4003298"/>
            <a:chExt cx="8597338" cy="2502061"/>
          </a:xfrm>
        </p:grpSpPr>
        <p:grpSp>
          <p:nvGrpSpPr>
            <p:cNvPr id="9" name="Group 8"/>
            <p:cNvGrpSpPr/>
            <p:nvPr/>
          </p:nvGrpSpPr>
          <p:grpSpPr>
            <a:xfrm>
              <a:off x="259186" y="4003298"/>
              <a:ext cx="3038764" cy="2188401"/>
              <a:chOff x="147638" y="3583749"/>
              <a:chExt cx="3038764" cy="2188401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38" y="4124325"/>
                <a:ext cx="2432050" cy="164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14571" y="3583749"/>
                <a:ext cx="24718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0" lvl="1" defTabSz="885825" eaLnBrk="0" hangingPunct="0">
                  <a:buClr>
                    <a:schemeClr val="accent2"/>
                  </a:buClr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+mn-lt"/>
                  </a:rPr>
                  <a:t>Portable phones</a:t>
                </a:r>
                <a:endParaRPr lang="en-US" sz="20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720" y="4822731"/>
              <a:ext cx="1179781" cy="1534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573" y="4723465"/>
              <a:ext cx="1714837" cy="177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4450079" y="4004997"/>
              <a:ext cx="2765856" cy="2300894"/>
              <a:chOff x="4307740" y="3710205"/>
              <a:chExt cx="2765856" cy="2091728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7740" y="4204175"/>
                <a:ext cx="2016407" cy="1597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604971" y="3710205"/>
                <a:ext cx="2468625" cy="36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0" lvl="1" defTabSz="885825" eaLnBrk="0" hangingPunct="0">
                  <a:buClr>
                    <a:schemeClr val="accent2"/>
                  </a:buClr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+mn-lt"/>
                  </a:rPr>
                  <a:t>Airliner </a:t>
                </a:r>
                <a:r>
                  <a:rPr lang="en-US" sz="2000" b="1" dirty="0">
                    <a:solidFill>
                      <a:srgbClr val="000000"/>
                    </a:solidFill>
                    <a:latin typeface="+mn-lt"/>
                  </a:rPr>
                  <a:t>cockpits</a:t>
                </a:r>
              </a:p>
            </p:txBody>
          </p:sp>
        </p:grp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084" y="4774264"/>
              <a:ext cx="2619440" cy="173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0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are Continuously Integrated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058" y="925285"/>
            <a:ext cx="8196942" cy="5050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73" y="4380411"/>
            <a:ext cx="2688773" cy="161582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Continuously Checking the Consistency</a:t>
            </a:r>
          </a:p>
          <a:p>
            <a:r>
              <a:rPr lang="en-US" sz="1100" dirty="0" smtClean="0"/>
              <a:t>     - Changing requirements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- Dependent properties and interfaces</a:t>
            </a:r>
          </a:p>
          <a:p>
            <a:endParaRPr lang="en-US" sz="1100" dirty="0" smtClean="0"/>
          </a:p>
          <a:p>
            <a:r>
              <a:rPr lang="en-US" sz="1100" dirty="0" smtClean="0"/>
              <a:t>Perform  </a:t>
            </a:r>
            <a:r>
              <a:rPr lang="en-US" sz="1100" dirty="0"/>
              <a:t>Virtual Integration Process (VIP)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Conduct Analyses </a:t>
            </a:r>
          </a:p>
          <a:p>
            <a:r>
              <a:rPr lang="en-US" sz="1100" dirty="0" smtClean="0"/>
              <a:t>- Safety Analysis</a:t>
            </a:r>
          </a:p>
          <a:p>
            <a:r>
              <a:rPr lang="en-US" sz="1100" dirty="0" smtClean="0"/>
              <a:t> - Change Impact Analysis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318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732" y="1538890"/>
            <a:ext cx="9200731" cy="17405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98535" y="-25152"/>
            <a:ext cx="822642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ANG-E271 Research Overview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140429" y="2280299"/>
            <a:ext cx="1264081" cy="800619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</a:rPr>
              <a:t>Software</a:t>
            </a:r>
            <a:endParaRPr lang="en-US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523271" y="3533814"/>
            <a:ext cx="6176952" cy="1933394"/>
          </a:xfrm>
          <a:prstGeom prst="roundRect">
            <a:avLst>
              <a:gd name="adj" fmla="val 9183"/>
            </a:avLst>
          </a:prstGeom>
          <a:solidFill>
            <a:srgbClr val="CCEC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ct val="0"/>
              </a:spcBef>
              <a:spcAft>
                <a:spcPts val="300"/>
              </a:spcAft>
            </a:pPr>
            <a:endParaRPr lang="en-US" sz="12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spcAft>
                <a:spcPts val="300"/>
              </a:spcAft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</a:rPr>
              <a:t>Assist </a:t>
            </a:r>
            <a:r>
              <a:rPr lang="en-US" sz="1200" b="1" dirty="0">
                <a:solidFill>
                  <a:schemeClr val="tx1"/>
                </a:solidFill>
              </a:rPr>
              <a:t>the Aircraft certification personnel with understanding new technology and </a:t>
            </a:r>
            <a:r>
              <a:rPr lang="en-US" sz="1200" b="1" dirty="0" smtClean="0">
                <a:solidFill>
                  <a:schemeClr val="tx1"/>
                </a:solidFill>
              </a:rPr>
              <a:t>the potential impacts</a:t>
            </a:r>
            <a:endParaRPr lang="en-US" sz="12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Support Policy guidance and training material development </a:t>
            </a: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Support development of certification techniques, compliance and verification methods</a:t>
            </a: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Support development of position papers, standards and harmonization of certification guidance with international certification agencies</a:t>
            </a: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71450" indent="-171450">
              <a:spcBef>
                <a:spcPct val="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" name="TextBox 41"/>
          <p:cNvSpPr txBox="1">
            <a:spLocks noChangeArrowheads="1"/>
          </p:cNvSpPr>
          <p:nvPr/>
        </p:nvSpPr>
        <p:spPr bwMode="auto">
          <a:xfrm>
            <a:off x="3249286" y="1163124"/>
            <a:ext cx="4279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Software Digital Systems</a:t>
            </a:r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-1" y="584448"/>
            <a:ext cx="914400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 lIns="91440" r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Core Research Areas</a:t>
            </a:r>
          </a:p>
        </p:txBody>
      </p:sp>
      <p:pic>
        <p:nvPicPr>
          <p:cNvPr id="5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" y="634505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53"/>
          <p:cNvSpPr txBox="1">
            <a:spLocks noChangeArrowheads="1"/>
          </p:cNvSpPr>
          <p:nvPr/>
        </p:nvSpPr>
        <p:spPr bwMode="auto">
          <a:xfrm>
            <a:off x="2725270" y="5944948"/>
            <a:ext cx="416893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AIR, AFS, CAST, and Industry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3369" y="3253096"/>
            <a:ext cx="828675" cy="336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buNone/>
            </a:pPr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337957" y="2280299"/>
            <a:ext cx="1279072" cy="733878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</a:rPr>
              <a:t>   Airborne Electronic Hardware</a:t>
            </a:r>
            <a:endParaRPr lang="en-US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92286" y="1643743"/>
            <a:ext cx="1491343" cy="636556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</a:rPr>
              <a:t> Systems</a:t>
            </a:r>
            <a:endParaRPr lang="en-US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59001" y="3018447"/>
            <a:ext cx="484632" cy="521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Same Side Corner Rectangle 68"/>
          <p:cNvSpPr/>
          <p:nvPr/>
        </p:nvSpPr>
        <p:spPr bwMode="auto">
          <a:xfrm>
            <a:off x="536340" y="3455035"/>
            <a:ext cx="8071319" cy="346396"/>
          </a:xfrm>
          <a:prstGeom prst="round2Same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i="1" dirty="0" smtClean="0"/>
              <a:t>                  </a:t>
            </a:r>
            <a:endParaRPr lang="en-US" sz="2800" b="1" i="1" dirty="0"/>
          </a:p>
        </p:txBody>
      </p:sp>
      <p:sp>
        <p:nvSpPr>
          <p:cNvPr id="39" name="Down Arrow 38"/>
          <p:cNvSpPr/>
          <p:nvPr/>
        </p:nvSpPr>
        <p:spPr>
          <a:xfrm>
            <a:off x="4197274" y="5490611"/>
            <a:ext cx="414473" cy="42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6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Virtual Integration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2" descr="\\Eagle12\f\AVSI-1Tb\AFEs\AFE 59\RPR_WG\Sunflower_DMEL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9302"/>
            <a:ext cx="8229600" cy="413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62325" y="1139309"/>
            <a:ext cx="159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1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/>
          <p:nvPr/>
        </p:nvGrpSpPr>
        <p:grpSpPr>
          <a:xfrm>
            <a:off x="2665422" y="2288255"/>
            <a:ext cx="4889354" cy="2398202"/>
            <a:chOff x="3678162" y="1596063"/>
            <a:chExt cx="4889354" cy="2398202"/>
          </a:xfrm>
        </p:grpSpPr>
        <p:grpSp>
          <p:nvGrpSpPr>
            <p:cNvPr id="10" name="Group 9"/>
            <p:cNvGrpSpPr/>
            <p:nvPr/>
          </p:nvGrpSpPr>
          <p:grpSpPr>
            <a:xfrm>
              <a:off x="6847794" y="2133675"/>
              <a:ext cx="1719722" cy="1860590"/>
              <a:chOff x="838200" y="1355409"/>
              <a:chExt cx="1719722" cy="186059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4150" y="1355409"/>
                <a:ext cx="1663772" cy="1663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38200" y="2939000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Shape</a:t>
                </a:r>
                <a:endParaRPr lang="en-US" sz="1200" dirty="0"/>
              </a:p>
            </p:txBody>
          </p:sp>
        </p:grp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870944" y="1601320"/>
              <a:ext cx="1463963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75000"/>
                <a:defRPr/>
              </a:pP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Physical 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75000"/>
                <a:defRPr/>
              </a:pP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Geometry</a:t>
              </a:r>
            </a:p>
          </p:txBody>
        </p:sp>
        <p:cxnSp>
          <p:nvCxnSpPr>
            <p:cNvPr id="15" name="Straight Arrow Connector 14"/>
            <p:cNvCxnSpPr>
              <a:endCxn id="65" idx="1"/>
            </p:cNvCxnSpPr>
            <p:nvPr/>
          </p:nvCxnSpPr>
          <p:spPr>
            <a:xfrm flipH="1" flipV="1">
              <a:off x="3678162" y="1596063"/>
              <a:ext cx="3566160" cy="998961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4" y="256890"/>
            <a:ext cx="8301037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SAVI Consistency?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372" y="1220308"/>
            <a:ext cx="8894728" cy="2627988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 smtClean="0"/>
              <a:t> Types of consistency</a:t>
            </a:r>
          </a:p>
          <a:p>
            <a:pPr lvl="1"/>
            <a:r>
              <a:rPr lang="en-US" sz="6400" b="1" dirty="0" smtClean="0"/>
              <a:t>Interface </a:t>
            </a:r>
          </a:p>
          <a:p>
            <a:pPr lvl="1"/>
            <a:r>
              <a:rPr lang="en-US" sz="6400" b="1" dirty="0" smtClean="0"/>
              <a:t>Compositional </a:t>
            </a:r>
            <a:endParaRPr lang="en-US" sz="6400" b="1" dirty="0"/>
          </a:p>
          <a:p>
            <a:pPr lvl="1"/>
            <a:r>
              <a:rPr lang="en-US" sz="6400" b="1" dirty="0" smtClean="0"/>
              <a:t>Constraint</a:t>
            </a:r>
          </a:p>
          <a:p>
            <a:pPr lvl="1"/>
            <a:r>
              <a:rPr lang="en-US" sz="6400" b="1" dirty="0" smtClean="0"/>
              <a:t>Behavioral</a:t>
            </a:r>
            <a:endParaRPr lang="en-US" sz="6400" b="1" u="sng" dirty="0"/>
          </a:p>
          <a:p>
            <a:pPr lvl="1"/>
            <a:r>
              <a:rPr lang="en-US" sz="6400" b="1" dirty="0" smtClean="0"/>
              <a:t>Version</a:t>
            </a:r>
            <a:endParaRPr lang="en-US" sz="6400" b="1" u="sng" dirty="0" smtClean="0"/>
          </a:p>
          <a:p>
            <a:pPr lvl="1"/>
            <a:r>
              <a:rPr lang="en-US" sz="6400" b="1" dirty="0" smtClean="0"/>
              <a:t>Verification</a:t>
            </a:r>
            <a:endParaRPr lang="en-US" sz="6400" b="1" u="sng" dirty="0" smtClean="0"/>
          </a:p>
          <a:p>
            <a:pPr lvl="2"/>
            <a:endParaRPr lang="en-US" dirty="0" smtClean="0"/>
          </a:p>
        </p:txBody>
      </p:sp>
      <p:grpSp>
        <p:nvGrpSpPr>
          <p:cNvPr id="14" name="Group 67"/>
          <p:cNvGrpSpPr/>
          <p:nvPr/>
        </p:nvGrpSpPr>
        <p:grpSpPr>
          <a:xfrm>
            <a:off x="2638186" y="2328766"/>
            <a:ext cx="6221936" cy="2371782"/>
            <a:chOff x="2109285" y="3142205"/>
            <a:chExt cx="6221936" cy="2371782"/>
          </a:xfrm>
        </p:grpSpPr>
        <p:grpSp>
          <p:nvGrpSpPr>
            <p:cNvPr id="16" name="Group 63"/>
            <p:cNvGrpSpPr/>
            <p:nvPr/>
          </p:nvGrpSpPr>
          <p:grpSpPr>
            <a:xfrm>
              <a:off x="6596600" y="3142205"/>
              <a:ext cx="1734621" cy="2371782"/>
              <a:chOff x="6839675" y="2169905"/>
              <a:chExt cx="1734621" cy="2371782"/>
            </a:xfrm>
          </p:grpSpPr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223" t="14285"/>
              <a:stretch>
                <a:fillRect/>
              </a:stretch>
            </p:blipFill>
            <p:spPr bwMode="auto">
              <a:xfrm>
                <a:off x="7098064" y="2169905"/>
                <a:ext cx="1457325" cy="231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839675" y="4264688"/>
                <a:ext cx="17346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PNP or NPN Junction</a:t>
                </a:r>
                <a:endParaRPr lang="en-US" sz="1200" dirty="0"/>
              </a:p>
            </p:txBody>
          </p:sp>
        </p:grpSp>
        <p:sp>
          <p:nvSpPr>
            <p:cNvPr id="65" name="Left Arrow 64"/>
            <p:cNvSpPr/>
            <p:nvPr/>
          </p:nvSpPr>
          <p:spPr>
            <a:xfrm rot="501883">
              <a:off x="2109285" y="3393370"/>
              <a:ext cx="5120640" cy="16156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4"/>
          <p:cNvGrpSpPr/>
          <p:nvPr/>
        </p:nvGrpSpPr>
        <p:grpSpPr>
          <a:xfrm>
            <a:off x="1976936" y="1174496"/>
            <a:ext cx="6841537" cy="1360900"/>
            <a:chOff x="-1892592" y="1211729"/>
            <a:chExt cx="9251236" cy="1906051"/>
          </a:xfrm>
          <a:solidFill>
            <a:srgbClr val="FFC000"/>
          </a:solidFill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6994" y="1211729"/>
              <a:ext cx="1771650" cy="1906051"/>
            </a:xfrm>
            <a:prstGeom prst="rect">
              <a:avLst/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4" name="Right Arrow 3"/>
            <p:cNvSpPr/>
            <p:nvPr/>
          </p:nvSpPr>
          <p:spPr>
            <a:xfrm flipH="1">
              <a:off x="-1892592" y="2000367"/>
              <a:ext cx="7542445" cy="164388"/>
            </a:xfrm>
            <a:prstGeom prst="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68"/>
          <p:cNvGrpSpPr/>
          <p:nvPr/>
        </p:nvGrpSpPr>
        <p:grpSpPr>
          <a:xfrm>
            <a:off x="1909991" y="3163857"/>
            <a:ext cx="4471788" cy="3412408"/>
            <a:chOff x="4346532" y="2286342"/>
            <a:chExt cx="4471788" cy="3412408"/>
          </a:xfrm>
        </p:grpSpPr>
        <p:grpSp>
          <p:nvGrpSpPr>
            <p:cNvPr id="21" name="Group 69"/>
            <p:cNvGrpSpPr>
              <a:grpSpLocks noChangeAspect="1"/>
            </p:cNvGrpSpPr>
            <p:nvPr/>
          </p:nvGrpSpPr>
          <p:grpSpPr>
            <a:xfrm>
              <a:off x="4346532" y="2758927"/>
              <a:ext cx="4471788" cy="2939823"/>
              <a:chOff x="135976" y="1143000"/>
              <a:chExt cx="8943576" cy="5879645"/>
            </a:xfrm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" y="1447800"/>
                <a:ext cx="2209800" cy="146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00800" y="4475025"/>
                <a:ext cx="2390775" cy="1590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4" name="Left Arrow 73"/>
              <p:cNvSpPr/>
              <p:nvPr/>
            </p:nvSpPr>
            <p:spPr>
              <a:xfrm rot="5400000">
                <a:off x="533400" y="3350825"/>
                <a:ext cx="838200" cy="381000"/>
              </a:xfrm>
              <a:prstGeom prst="leftArrow">
                <a:avLst/>
              </a:prstGeom>
              <a:solidFill>
                <a:srgbClr val="92D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Left Arrow 74"/>
              <p:cNvSpPr/>
              <p:nvPr/>
            </p:nvSpPr>
            <p:spPr>
              <a:xfrm rot="5400000">
                <a:off x="2057400" y="3350825"/>
                <a:ext cx="838200" cy="381000"/>
              </a:xfrm>
              <a:prstGeom prst="leftArrow">
                <a:avLst/>
              </a:prstGeom>
              <a:solidFill>
                <a:srgbClr val="92D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Left Arrow 75"/>
              <p:cNvSpPr/>
              <p:nvPr/>
            </p:nvSpPr>
            <p:spPr>
              <a:xfrm>
                <a:off x="3810000" y="1752600"/>
                <a:ext cx="838200" cy="381000"/>
              </a:xfrm>
              <a:prstGeom prst="leftArrow">
                <a:avLst/>
              </a:prstGeom>
              <a:solidFill>
                <a:srgbClr val="92D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Left Arrow 76"/>
              <p:cNvSpPr/>
              <p:nvPr/>
            </p:nvSpPr>
            <p:spPr>
              <a:xfrm rot="1048976">
                <a:off x="3380359" y="2797110"/>
                <a:ext cx="838200" cy="381000"/>
              </a:xfrm>
              <a:prstGeom prst="leftArrow">
                <a:avLst/>
              </a:prstGeom>
              <a:solidFill>
                <a:srgbClr val="92D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Left Arrow 77"/>
              <p:cNvSpPr/>
              <p:nvPr/>
            </p:nvSpPr>
            <p:spPr>
              <a:xfrm rot="10800000">
                <a:off x="5334000" y="5237025"/>
                <a:ext cx="838200" cy="381000"/>
              </a:xfrm>
              <a:prstGeom prst="leftArrow">
                <a:avLst/>
              </a:prstGeom>
              <a:solidFill>
                <a:srgbClr val="92D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9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53000" y="2969825"/>
                <a:ext cx="4019550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09600" y="4322625"/>
                <a:ext cx="2447925" cy="186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135976" y="3936420"/>
                <a:ext cx="1634508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/>
                  <a:t>Altimeter</a:t>
                </a:r>
                <a:endParaRPr lang="en-US" sz="1000" i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143000" y="6075225"/>
                <a:ext cx="1676400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Avionics Model</a:t>
                </a:r>
                <a:endParaRPr lang="en-US" sz="10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828800" y="4036626"/>
                <a:ext cx="1447800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/>
                  <a:t>Speed Indicator</a:t>
                </a:r>
                <a:endParaRPr lang="en-US" sz="1000" i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196206" y="4312197"/>
                <a:ext cx="2883346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Landing Gear Model</a:t>
                </a:r>
                <a:endParaRPr lang="en-US" sz="1000" dirty="0"/>
              </a:p>
            </p:txBody>
          </p:sp>
          <p:pic>
            <p:nvPicPr>
              <p:cNvPr id="85" name="Picture 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86400" y="4703625"/>
                <a:ext cx="46672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19200" y="3350825"/>
                <a:ext cx="451212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43200" y="3350825"/>
                <a:ext cx="451212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10000" y="2343400"/>
                <a:ext cx="451212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114800" y="1295400"/>
                <a:ext cx="451212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3429000" y="3274626"/>
                <a:ext cx="144780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/>
                  <a:t>Weight on Wheels Switch</a:t>
                </a:r>
                <a:endParaRPr lang="en-US" sz="1000" i="1" dirty="0"/>
              </a:p>
            </p:txBody>
          </p:sp>
          <p:pic>
            <p:nvPicPr>
              <p:cNvPr id="91" name="Picture 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102500" y="1143000"/>
                <a:ext cx="2358942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7372100" y="1447800"/>
                <a:ext cx="1577512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Ground Proximity Warning System</a:t>
                </a:r>
                <a:endParaRPr lang="en-US" sz="10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191000" y="2133600"/>
                <a:ext cx="1447800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/>
                  <a:t>Radio Altimeter</a:t>
                </a:r>
                <a:endParaRPr lang="en-US" sz="1000" i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217112" y="1315388"/>
                <a:ext cx="1600200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On Ground</a:t>
                </a:r>
                <a:endParaRPr lang="en-US" sz="10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751758" y="6006981"/>
                <a:ext cx="144780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In Flight</a:t>
                </a:r>
                <a:endParaRPr lang="en-US" sz="10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245006" y="5606873"/>
                <a:ext cx="210758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Engine Indication and Crew Alerting System</a:t>
                </a:r>
                <a:endParaRPr lang="en-US"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833702" y="5632893"/>
                <a:ext cx="1679768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/>
                  <a:t>Air/Ground Signal</a:t>
                </a:r>
                <a:endParaRPr lang="en-US" sz="1000" i="1" dirty="0"/>
              </a:p>
            </p:txBody>
          </p:sp>
          <p:pic>
            <p:nvPicPr>
              <p:cNvPr id="98" name="Picture 9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352801" y="4353288"/>
                <a:ext cx="1782332" cy="1182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" name="Left Arrow 70"/>
            <p:cNvSpPr/>
            <p:nvPr/>
          </p:nvSpPr>
          <p:spPr>
            <a:xfrm rot="1740000">
              <a:off x="4458742" y="2286342"/>
              <a:ext cx="2651760" cy="211280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671638"/>
            <a:ext cx="44577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SAVI </a:t>
            </a:r>
            <a:r>
              <a:rPr lang="en-US" sz="2800" dirty="0" smtClean="0"/>
              <a:t>Progress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" y="971550"/>
            <a:ext cx="7848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>
              <a:buFont typeface="Wingdings" panose="05000000000000000000" pitchFamily="2" charset="2"/>
              <a:buChar char="Ø"/>
            </a:pPr>
            <a:r>
              <a:rPr lang="en-US" sz="1400" b="1" dirty="0" smtClean="0"/>
              <a:t>Initiated in 2010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/>
              <a:t>Current phase </a:t>
            </a:r>
            <a:r>
              <a:rPr lang="en-US" sz="1400" b="1" dirty="0"/>
              <a:t>end date </a:t>
            </a:r>
            <a:r>
              <a:rPr lang="en-US" sz="1400" b="1" dirty="0" smtClean="0"/>
              <a:t>: November 2015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Fit analysis, consistency checking, and Business Object Model development for Data Exchange (DeX)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Behavior </a:t>
            </a:r>
            <a:r>
              <a:rPr lang="en-US" sz="1400" b="1" dirty="0">
                <a:solidFill>
                  <a:srgbClr val="0070C0"/>
                </a:solidFill>
              </a:rPr>
              <a:t>analysis, consistency checking, and Business Object Model development for </a:t>
            </a:r>
            <a:r>
              <a:rPr lang="en-US" sz="1400" b="1" dirty="0" smtClean="0">
                <a:solidFill>
                  <a:srgbClr val="0070C0"/>
                </a:solidFill>
              </a:rPr>
              <a:t>DeX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/>
              <a:t>Accomplishments to date: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Completed Return of Investment (ROI) analysis, demonstrated significant benefit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Proof of Concept demonstrated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Developed use cases for incremental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Developed models using different tools to demonstrate exchange of information and consistency checking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70C0"/>
                </a:solidFill>
              </a:rPr>
              <a:t>Continued to develop  specifications for Virtual Integration and Data Exchange Layer (Living Document)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Models, Tools, and Data Exchange Standards Considered </a:t>
            </a:r>
            <a:r>
              <a:rPr lang="en-US" dirty="0" smtClean="0"/>
              <a:t>so far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573" y="1440871"/>
            <a:ext cx="7304741" cy="42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7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Consistency: Logical and Physical 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2" b="-4925"/>
          <a:stretch/>
        </p:blipFill>
        <p:spPr bwMode="auto">
          <a:xfrm>
            <a:off x="2749126" y="1371600"/>
            <a:ext cx="490849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343" y="1578429"/>
            <a:ext cx="2514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 Set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MCAD assembly model (STEP-203)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MCAD connector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ECAD PWB/CCA and Connector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SysML interconnect model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Steps considered: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Extract properties from each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Convert properties to common representation (STEP AP-239)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Perform SAVI VIP automated consistency check.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2865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90057" y="882151"/>
            <a:ext cx="6858000" cy="4897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BSCU Architecture – AADL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1578429"/>
            <a:ext cx="19376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E.g. Model on Brake and Steering Control Unit (BSCU)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Developed using Architecture Analysis Design Language (AADL)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exchanged with Simulink, SysML, and Modelica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Performed consistency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4169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2209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Complexity Measurement</a:t>
            </a: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3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Complexity Effects on Aircraft Safety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2499" y="1171574"/>
            <a:ext cx="7648575" cy="460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A11n - </a:t>
            </a:r>
            <a:r>
              <a:rPr lang="en-US" sz="1800" b="1" dirty="0">
                <a:solidFill>
                  <a:srgbClr val="0070C0"/>
                </a:solidFill>
              </a:rPr>
              <a:t>Advanced Systems and Software Validation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Executed with NextGen funding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Follow-on research will be funded under A11.D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Software Engineering Institute (CMU)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</a:rPr>
              <a:t> A Federally Funded Research and Development Center (FFRDC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Signed an IA with Air Force Life Cycle Center (Hanscom, MA)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1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Complexity Effects on Aircraft Safety</a:t>
            </a:r>
            <a:br>
              <a:rPr lang="en-US" sz="2800" dirty="0"/>
            </a:br>
            <a:r>
              <a:rPr lang="en-US" sz="2800" dirty="0"/>
              <a:t>Task</a:t>
            </a:r>
            <a:endParaRPr lang="en-US" sz="28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81074" y="1228725"/>
            <a:ext cx="76104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Research need:</a:t>
            </a:r>
            <a:endParaRPr lang="en-US" sz="20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Aircraft  </a:t>
            </a:r>
            <a:r>
              <a:rPr lang="en-US" sz="2000" b="1" dirty="0">
                <a:solidFill>
                  <a:srgbClr val="0070C0"/>
                </a:solidFill>
              </a:rPr>
              <a:t>systems are increasing in complexity and integration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As aircraft systems become more integrated  failures can have effects that are difficult to anticipate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Increased interdependence increases the risk of failure associated with system complexity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With increasing level of integration, one system may impose requirements on other </a:t>
            </a:r>
            <a:r>
              <a:rPr lang="en-US" sz="2000" b="1" dirty="0" smtClean="0">
                <a:solidFill>
                  <a:srgbClr val="0070C0"/>
                </a:solidFill>
              </a:rPr>
              <a:t>systems.</a:t>
            </a:r>
            <a:endParaRPr lang="en-US" sz="20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How do we measure and mitigate system complexity?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How </a:t>
            </a:r>
            <a:r>
              <a:rPr lang="en-US" sz="2000" b="1" dirty="0" smtClean="0">
                <a:solidFill>
                  <a:srgbClr val="0070C0"/>
                </a:solidFill>
              </a:rPr>
              <a:t>to improve aircraft </a:t>
            </a:r>
            <a:r>
              <a:rPr lang="en-US" sz="2000" b="1" dirty="0">
                <a:solidFill>
                  <a:srgbClr val="0070C0"/>
                </a:solidFill>
              </a:rPr>
              <a:t>certification </a:t>
            </a:r>
            <a:r>
              <a:rPr lang="en-US" sz="2000" b="1" dirty="0" smtClean="0">
                <a:solidFill>
                  <a:srgbClr val="0070C0"/>
                </a:solidFill>
              </a:rPr>
              <a:t>process in assuring complex systems?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0375" y="160338"/>
            <a:ext cx="822642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System Complexity Effects on Aircraft Safety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920261"/>
            <a:ext cx="8153400" cy="4800600"/>
          </a:xfrm>
          <a:prstGeom prst="rect">
            <a:avLst/>
          </a:prstGeom>
        </p:spPr>
        <p:txBody>
          <a:bodyPr/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Wingdings" pitchFamily="2" charset="2"/>
              <a:buChar char="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5000"/>
              <a:buFont typeface="Webdings" pitchFamily="18" charset="2"/>
              <a:buChar char="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0375" y="1057579"/>
            <a:ext cx="52959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Wingdings" pitchFamily="2" charset="2"/>
              <a:buChar char="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5000"/>
              <a:buFont typeface="Webdings" pitchFamily="18" charset="2"/>
              <a:buChar char="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Approach:</a:t>
            </a:r>
          </a:p>
          <a:p>
            <a:pPr marL="630238">
              <a:buFont typeface="Wingdings" pitchFamily="2" charset="2"/>
              <a:buChar char="Ø"/>
            </a:pPr>
            <a:r>
              <a:rPr lang="en-US" sz="2100" b="1" dirty="0" smtClean="0">
                <a:solidFill>
                  <a:srgbClr val="0070C0"/>
                </a:solidFill>
              </a:rPr>
              <a:t>Initial Literature review</a:t>
            </a:r>
          </a:p>
          <a:p>
            <a:pPr marL="630238">
              <a:buFont typeface="Wingdings" pitchFamily="2" charset="2"/>
              <a:buChar char="Ø"/>
            </a:pPr>
            <a:r>
              <a:rPr lang="en-US" sz="2100" b="1" dirty="0" smtClean="0">
                <a:solidFill>
                  <a:srgbClr val="0070C0"/>
                </a:solidFill>
              </a:rPr>
              <a:t>Identify standard ways of defining and reducing complexity, and analyze which definitions are useful for which purposes </a:t>
            </a:r>
          </a:p>
          <a:p>
            <a:pPr marL="630238">
              <a:buFont typeface="Wingdings" pitchFamily="2" charset="2"/>
              <a:buChar char="Ø"/>
            </a:pPr>
            <a:r>
              <a:rPr lang="en-US" sz="2100" b="1" dirty="0" smtClean="0">
                <a:solidFill>
                  <a:srgbClr val="0070C0"/>
                </a:solidFill>
              </a:rPr>
              <a:t>Identify Candidate Measures of Complexity </a:t>
            </a:r>
          </a:p>
          <a:p>
            <a:pPr marL="630238">
              <a:buFont typeface="Wingdings" pitchFamily="2" charset="2"/>
              <a:buChar char="Ø"/>
            </a:pPr>
            <a:r>
              <a:rPr lang="en-US" sz="2100" b="1" dirty="0" smtClean="0">
                <a:solidFill>
                  <a:srgbClr val="0070C0"/>
                </a:solidFill>
              </a:rPr>
              <a:t>Investigate the best practices of measurements and apply to the selected complexity measures</a:t>
            </a:r>
          </a:p>
          <a:p>
            <a:pPr marL="630238">
              <a:buFont typeface="Wingdings" pitchFamily="2" charset="2"/>
              <a:buChar char="Ø"/>
            </a:pPr>
            <a:r>
              <a:rPr lang="en-US" sz="2100" b="1" dirty="0">
                <a:solidFill>
                  <a:srgbClr val="0070C0"/>
                </a:solidFill>
              </a:rPr>
              <a:t>Quantify the Effects of System Complexity on Aircraft Safety and Identify Relevant Complexity </a:t>
            </a:r>
            <a:r>
              <a:rPr lang="en-US" sz="2100" b="1" dirty="0" smtClean="0">
                <a:solidFill>
                  <a:srgbClr val="0070C0"/>
                </a:solidFill>
              </a:rPr>
              <a:t>Measures</a:t>
            </a:r>
          </a:p>
          <a:p>
            <a:pPr marL="630238">
              <a:buFont typeface="Wingdings" pitchFamily="2" charset="2"/>
              <a:buChar char="Ø"/>
            </a:pPr>
            <a:r>
              <a:rPr lang="en-US" sz="2100" b="1" dirty="0">
                <a:solidFill>
                  <a:srgbClr val="0070C0"/>
                </a:solidFill>
              </a:rPr>
              <a:t>Test the Identified </a:t>
            </a:r>
            <a:r>
              <a:rPr lang="en-US" sz="2100" b="1" dirty="0" smtClean="0">
                <a:solidFill>
                  <a:srgbClr val="0070C0"/>
                </a:solidFill>
              </a:rPr>
              <a:t>Metrics</a:t>
            </a:r>
          </a:p>
          <a:p>
            <a:pPr marL="630238">
              <a:buFont typeface="Wingdings" pitchFamily="2" charset="2"/>
              <a:buChar char="Ø"/>
            </a:pPr>
            <a:r>
              <a:rPr lang="en-US" sz="2100" b="1" dirty="0" smtClean="0">
                <a:solidFill>
                  <a:srgbClr val="0070C0"/>
                </a:solidFill>
              </a:rPr>
              <a:t>Make recommendations on the use of the Metrics for certification</a:t>
            </a:r>
            <a:endParaRPr lang="en-US" sz="2100" b="1" dirty="0">
              <a:solidFill>
                <a:srgbClr val="0070C0"/>
              </a:solidFill>
            </a:endParaRPr>
          </a:p>
          <a:p>
            <a:pPr marL="228600" indent="0">
              <a:buFont typeface="Wingdings" pitchFamily="2" charset="2"/>
              <a:buNone/>
            </a:pPr>
            <a:endParaRPr lang="en-US" b="1" dirty="0" smtClean="0"/>
          </a:p>
          <a:p>
            <a:pPr marL="228600" indent="0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1" name="Wave 10"/>
          <p:cNvSpPr/>
          <p:nvPr/>
        </p:nvSpPr>
        <p:spPr>
          <a:xfrm>
            <a:off x="6063763" y="2139858"/>
            <a:ext cx="2765912" cy="641166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How to measure aircraft complexity?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063763" y="2733675"/>
            <a:ext cx="2765912" cy="641166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How to mitigate aircraft complexity?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6063762" y="3321616"/>
            <a:ext cx="2765912" cy="641166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What is the role of complexity on aircraft safety?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063763" y="3910170"/>
            <a:ext cx="2765913" cy="730965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How to improve aircraft certification process in assuring complex systems? </a:t>
            </a:r>
          </a:p>
        </p:txBody>
      </p:sp>
    </p:spTree>
    <p:extLst>
      <p:ext uri="{BB962C8B-B14F-4D97-AF65-F5344CB8AC3E}">
        <p14:creationId xmlns:p14="http://schemas.microsoft.com/office/powerpoint/2010/main" val="20280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0375" y="160338"/>
            <a:ext cx="822642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SDS Research Tracking-AIR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1" y="1494203"/>
            <a:ext cx="9143999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AC 00.66-Data </a:t>
            </a:r>
            <a:r>
              <a:rPr lang="en-US" sz="2000" b="1" dirty="0"/>
              <a:t>Integrity uses the research report DOT/FAA/TC-14/49, “Selection of Cyclic Redundancy Code and Checksum Algorithms to Ensure Critical Data Integrity”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Draft </a:t>
            </a:r>
            <a:r>
              <a:rPr lang="en-US" sz="2000" b="1" dirty="0" smtClean="0"/>
              <a:t>AC.20-115D-Software </a:t>
            </a:r>
            <a:r>
              <a:rPr lang="en-US" sz="2000" b="1" dirty="0"/>
              <a:t>Topics uses the research report RevEngFinalDraft-090413, “Reverse Engineering Software and Digital Systems”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Draft AC 20-152A uses the research report DOT/FAA/TC-14/41, “Advanced Verification Methods for Safety-Critical Airborne Electronic Hardware” </a:t>
            </a:r>
          </a:p>
        </p:txBody>
      </p:sp>
      <p:sp>
        <p:nvSpPr>
          <p:cNvPr id="7" name="Chevron 6"/>
          <p:cNvSpPr/>
          <p:nvPr/>
        </p:nvSpPr>
        <p:spPr>
          <a:xfrm>
            <a:off x="-1" y="955706"/>
            <a:ext cx="8260525" cy="538497"/>
          </a:xfrm>
          <a:prstGeom prst="chevron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FY 15 Tracking of SDS Research Results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6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0375" y="160338"/>
            <a:ext cx="822642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System Complexity Effects on Aircraft Safety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29" name="Right Arrow 28"/>
          <p:cNvSpPr/>
          <p:nvPr/>
        </p:nvSpPr>
        <p:spPr bwMode="auto">
          <a:xfrm>
            <a:off x="2257355" y="4046415"/>
            <a:ext cx="5517862" cy="744180"/>
          </a:xfrm>
          <a:prstGeom prst="rightArrow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Measuring Complexity</a:t>
            </a:r>
          </a:p>
        </p:txBody>
      </p:sp>
      <p:sp>
        <p:nvSpPr>
          <p:cNvPr id="30" name="Right Arrow 29"/>
          <p:cNvSpPr/>
          <p:nvPr/>
        </p:nvSpPr>
        <p:spPr bwMode="auto">
          <a:xfrm>
            <a:off x="2266135" y="4893637"/>
            <a:ext cx="5521147" cy="744180"/>
          </a:xfrm>
          <a:prstGeom prst="rightArrow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Mitigating Complexity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683762" y="2661098"/>
            <a:ext cx="1387482" cy="1030403"/>
          </a:xfrm>
          <a:prstGeom prst="rect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Stakeholders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introduce C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41781" y="2661098"/>
            <a:ext cx="1387482" cy="1030403"/>
          </a:xfrm>
          <a:prstGeom prst="rect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Designers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introduce C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in design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399800" y="2661098"/>
            <a:ext cx="1387482" cy="1030403"/>
          </a:xfrm>
          <a:prstGeom prst="rect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Users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suffer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operations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1" idx="3"/>
          </p:cNvCxnSpPr>
          <p:nvPr/>
        </p:nvCxnSpPr>
        <p:spPr bwMode="auto">
          <a:xfrm>
            <a:off x="4071244" y="3176299"/>
            <a:ext cx="470537" cy="0"/>
          </a:xfrm>
          <a:prstGeom prst="straightConnector1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endCxn id="33" idx="1"/>
          </p:cNvCxnSpPr>
          <p:nvPr/>
        </p:nvCxnSpPr>
        <p:spPr bwMode="auto">
          <a:xfrm>
            <a:off x="5929263" y="3176299"/>
            <a:ext cx="470537" cy="0"/>
          </a:xfrm>
          <a:prstGeom prst="straightConnector1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811412" y="3176299"/>
            <a:ext cx="120651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7932063" y="2374875"/>
            <a:ext cx="0" cy="801424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2470558" y="2389091"/>
            <a:ext cx="0" cy="801424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479131" y="3176299"/>
            <a:ext cx="204631" cy="4522"/>
          </a:xfrm>
          <a:prstGeom prst="straightConnector1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470558" y="2374875"/>
            <a:ext cx="5461505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Cloud 40"/>
          <p:cNvSpPr/>
          <p:nvPr/>
        </p:nvSpPr>
        <p:spPr bwMode="auto">
          <a:xfrm>
            <a:off x="1014259" y="2526109"/>
            <a:ext cx="1336205" cy="67548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  Environment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Changes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369514" y="3239268"/>
            <a:ext cx="290118" cy="166010"/>
          </a:xfrm>
          <a:prstGeom prst="straightConnector1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541781" y="3697225"/>
            <a:ext cx="723904" cy="349191"/>
          </a:xfrm>
          <a:prstGeom prst="rect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Human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265685" y="3697225"/>
            <a:ext cx="663578" cy="349191"/>
          </a:xfrm>
          <a:prstGeom prst="rect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Artifact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loud 44"/>
          <p:cNvSpPr/>
          <p:nvPr/>
        </p:nvSpPr>
        <p:spPr bwMode="auto">
          <a:xfrm>
            <a:off x="1014259" y="3405276"/>
            <a:ext cx="1645373" cy="67548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  New </a:t>
            </a:r>
            <a:br>
              <a:rPr lang="en-US" sz="1600" dirty="0" smtClean="0"/>
            </a:br>
            <a:r>
              <a:rPr lang="en-US" sz="1600" dirty="0" smtClean="0"/>
              <a:t>Technologies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6" name="Straight Arrow Connector 45"/>
          <p:cNvCxnSpPr>
            <a:stCxn id="41" idx="0"/>
          </p:cNvCxnSpPr>
          <p:nvPr/>
        </p:nvCxnSpPr>
        <p:spPr bwMode="auto">
          <a:xfrm>
            <a:off x="2349351" y="2863852"/>
            <a:ext cx="310281" cy="243752"/>
          </a:xfrm>
          <a:prstGeom prst="straightConnector1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Cloud 46"/>
          <p:cNvSpPr/>
          <p:nvPr/>
        </p:nvSpPr>
        <p:spPr bwMode="auto">
          <a:xfrm>
            <a:off x="922263" y="1846741"/>
            <a:ext cx="1336205" cy="67548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  Mission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Changes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>
            <a:off x="2257355" y="2184484"/>
            <a:ext cx="402277" cy="842906"/>
          </a:xfrm>
          <a:prstGeom prst="straightConnector1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423437" y="1710216"/>
            <a:ext cx="5448300" cy="27305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Overview of Taxonomy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104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System Complexity Effects Project Status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037492"/>
            <a:ext cx="825304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</a:rPr>
              <a:t>Start date:  July 2014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</a:rPr>
              <a:t>End date : July 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On Schedule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</a:rPr>
              <a:t>Accomplishments to date: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Completed the literature review to define complexity for avionics systems, developed a taxonomy of the definition and identified the prime causes of complexity.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Completed the investigation of candidate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complexity metrics and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documented some preliminary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thoughts about the relationship of a system’s composition to complexity metrics and the relationship of both to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safety.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181708"/>
            <a:ext cx="8839200" cy="2209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Safety Issues with Integration of Complex Digital Systems</a:t>
            </a:r>
            <a:endParaRPr lang="en-US" sz="31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6" y="2184006"/>
            <a:ext cx="8534402" cy="375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27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187325" y="-52388"/>
            <a:ext cx="8828088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Evolution of Aircraft Digital Systems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" y="478970"/>
            <a:ext cx="4332514" cy="460950"/>
            <a:chOff x="3984375" y="577562"/>
            <a:chExt cx="2956150" cy="931331"/>
          </a:xfrm>
          <a:solidFill>
            <a:schemeClr val="tx2"/>
          </a:solidFill>
        </p:grpSpPr>
        <p:sp>
          <p:nvSpPr>
            <p:cNvPr id="23" name="Chevron 22"/>
            <p:cNvSpPr/>
            <p:nvPr/>
          </p:nvSpPr>
          <p:spPr>
            <a:xfrm>
              <a:off x="3984375" y="577565"/>
              <a:ext cx="2956150" cy="931328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/>
            <p:nvPr/>
          </p:nvSpPr>
          <p:spPr>
            <a:xfrm>
              <a:off x="4460305" y="577562"/>
              <a:ext cx="2004290" cy="6928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32004" rIns="32004" bIns="32004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ts val="0"/>
                </a:spcAft>
                <a:defRPr/>
              </a:pPr>
              <a:endParaRPr lang="en-US" sz="1600" b="1" i="1" dirty="0"/>
            </a:p>
            <a:p>
              <a:pPr algn="ctr" defTabSz="10668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600" b="1" i="1" dirty="0"/>
                <a:t>767 &amp; </a:t>
              </a:r>
              <a:r>
                <a:rPr lang="en-US" sz="1600" b="1" i="1" dirty="0" smtClean="0"/>
                <a:t>Earlier </a:t>
              </a:r>
              <a:r>
                <a:rPr lang="en-US" sz="1600" b="1" i="1" dirty="0"/>
                <a:t>M</a:t>
              </a:r>
              <a:r>
                <a:rPr lang="en-US" sz="1600" b="1" i="1" dirty="0" smtClean="0"/>
                <a:t>odels</a:t>
              </a:r>
              <a:endParaRPr lang="en-US" sz="1600" b="1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" y="2235427"/>
            <a:ext cx="6270169" cy="402875"/>
            <a:chOff x="-355905" y="268739"/>
            <a:chExt cx="2956150" cy="1182460"/>
          </a:xfrm>
          <a:solidFill>
            <a:schemeClr val="accent2"/>
          </a:solidFill>
        </p:grpSpPr>
        <p:sp>
          <p:nvSpPr>
            <p:cNvPr id="26" name="Chevron 25"/>
            <p:cNvSpPr/>
            <p:nvPr/>
          </p:nvSpPr>
          <p:spPr>
            <a:xfrm>
              <a:off x="-355905" y="268739"/>
              <a:ext cx="2956150" cy="1182460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235327" y="268739"/>
              <a:ext cx="1773689" cy="11041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32004" rIns="32004" bIns="32004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600" b="1" i="1" dirty="0"/>
                <a:t>777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" y="3853543"/>
            <a:ext cx="8022770" cy="402875"/>
            <a:chOff x="-302061" y="238109"/>
            <a:chExt cx="2956150" cy="1182460"/>
          </a:xfrm>
          <a:solidFill>
            <a:srgbClr val="00B050"/>
          </a:solidFill>
        </p:grpSpPr>
        <p:sp>
          <p:nvSpPr>
            <p:cNvPr id="29" name="Chevron 28"/>
            <p:cNvSpPr/>
            <p:nvPr/>
          </p:nvSpPr>
          <p:spPr>
            <a:xfrm>
              <a:off x="-302061" y="238109"/>
              <a:ext cx="2956150" cy="1182460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92041" y="238109"/>
              <a:ext cx="1773689" cy="11824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32004" rIns="32004" bIns="32004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600" b="1" i="1" dirty="0"/>
                <a:t>787</a:t>
              </a:r>
            </a:p>
          </p:txBody>
        </p:sp>
      </p:grpSp>
      <p:pic>
        <p:nvPicPr>
          <p:cNvPr id="3080" name="Picture 2" descr="http://jem-consult.net/assets/templates/v1/img/7---B767-300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5452"/>
            <a:ext cx="24907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http://www.smartcockpit.com/images/xl/B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72" y="2740479"/>
            <a:ext cx="2743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jetphotos.com/jet/wp-content/uploads/2012/03/AA4Z9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349751"/>
            <a:ext cx="29718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 Same Side Corner Rectangle 33"/>
          <p:cNvSpPr/>
          <p:nvPr/>
        </p:nvSpPr>
        <p:spPr bwMode="auto">
          <a:xfrm>
            <a:off x="3429000" y="1046321"/>
            <a:ext cx="5130800" cy="958850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8288" rIns="0" bIns="1828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Use the Federated Architecture that have dedicated Line Replaceable Units (LRUs) responsible for specific functions that do not change over time</a:t>
            </a: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4479925" y="2754766"/>
            <a:ext cx="4318000" cy="1004888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8288" rIns="0" bIns="1828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Implemented Integrated Modular Avionics (IMA) and uses the Aircraft Information Management System (AIMS)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7" name="Round Same Side Corner Rectangle 36"/>
          <p:cNvSpPr/>
          <p:nvPr/>
        </p:nvSpPr>
        <p:spPr bwMode="auto">
          <a:xfrm>
            <a:off x="5561013" y="4349751"/>
            <a:ext cx="3429000" cy="1028700"/>
          </a:xfrm>
          <a:prstGeom prst="round2SameRect">
            <a:avLst/>
          </a:prstGeom>
          <a:solidFill>
            <a:srgbClr val="00B05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8288" rIns="0" bIns="18288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Use the IMA which replaces the point-to-point cabling with a virtual backplane data communications network</a:t>
            </a:r>
          </a:p>
        </p:txBody>
      </p:sp>
      <p:sp>
        <p:nvSpPr>
          <p:cNvPr id="41" name="Chevron 40"/>
          <p:cNvSpPr/>
          <p:nvPr/>
        </p:nvSpPr>
        <p:spPr>
          <a:xfrm>
            <a:off x="-19050" y="5562600"/>
            <a:ext cx="9163050" cy="403225"/>
          </a:xfrm>
          <a:prstGeom prst="chevron">
            <a:avLst/>
          </a:prstGeom>
          <a:solidFill>
            <a:srgbClr val="4F81B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Chevron 4"/>
          <p:cNvSpPr/>
          <p:nvPr/>
        </p:nvSpPr>
        <p:spPr>
          <a:xfrm>
            <a:off x="3446463" y="5441950"/>
            <a:ext cx="3259137" cy="4016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6012" tIns="32004" rIns="32004" bIns="32004" spcCol="1270" anchor="ctr"/>
          <a:lstStyle/>
          <a:p>
            <a:pPr algn="ctr" defTabSz="106680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600" b="1" i="1" dirty="0"/>
          </a:p>
          <a:p>
            <a:pPr algn="ctr" defTabSz="1066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/>
              <a:t>Industry Trend – IMA 2G  </a:t>
            </a:r>
          </a:p>
        </p:txBody>
      </p:sp>
    </p:spTree>
    <p:extLst>
      <p:ext uri="{BB962C8B-B14F-4D97-AF65-F5344CB8AC3E}">
        <p14:creationId xmlns:p14="http://schemas.microsoft.com/office/powerpoint/2010/main" val="122539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51692" y="36530"/>
            <a:ext cx="8792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charset="0"/>
              </a:rPr>
              <a:t>IMA Systems Integration - Emerging Safety Issue 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55" y="1434415"/>
            <a:ext cx="519421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/>
          <p:cNvSpPr/>
          <p:nvPr/>
        </p:nvSpPr>
        <p:spPr bwMode="auto">
          <a:xfrm>
            <a:off x="0" y="628550"/>
            <a:ext cx="9143998" cy="346396"/>
          </a:xfrm>
          <a:prstGeom prst="round2SameRect">
            <a:avLst/>
          </a:prstGeom>
          <a:solidFill>
            <a:srgbClr val="7030A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1</a:t>
            </a:r>
            <a:r>
              <a:rPr lang="en-US" b="1" i="1" baseline="30000" dirty="0" smtClean="0">
                <a:solidFill>
                  <a:schemeClr val="bg1"/>
                </a:solidFill>
              </a:rPr>
              <a:t>st</a:t>
            </a:r>
            <a:r>
              <a:rPr lang="en-US" b="1" i="1" dirty="0" smtClean="0">
                <a:solidFill>
                  <a:schemeClr val="bg1"/>
                </a:solidFill>
              </a:rPr>
              <a:t> layer of Complexity : Increased Inter-system Integration,  Automation &amp; New Technology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>
            <a:off x="45427" y="1083891"/>
            <a:ext cx="5157944" cy="1180338"/>
          </a:xfrm>
          <a:prstGeom prst="round2SameRect">
            <a:avLst/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chemeClr val="bg1"/>
                </a:solidFill>
              </a:rPr>
              <a:t>“B787 introduced novel manufacturing and assembly processes that were unprecedented in scope and scale and has created unanticipated challenges in FAA Oversight </a:t>
            </a:r>
            <a:r>
              <a:rPr lang="en-US" b="1" i="1" dirty="0" smtClean="0">
                <a:solidFill>
                  <a:schemeClr val="bg1"/>
                </a:solidFill>
              </a:rPr>
              <a:t>” – CSRT Report</a:t>
            </a:r>
          </a:p>
          <a:p>
            <a:pPr>
              <a:spcBef>
                <a:spcPts val="0"/>
              </a:spcBef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 – CSRT Report</a:t>
            </a:r>
          </a:p>
          <a:p>
            <a:pPr>
              <a:spcBef>
                <a:spcPts val="0"/>
              </a:spcBef>
              <a:buNone/>
            </a:pPr>
            <a:endParaRPr lang="en-US" sz="16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787" y="5070096"/>
            <a:ext cx="2345584" cy="324047"/>
          </a:xfrm>
          <a:prstGeom prst="roundRect">
            <a:avLst>
              <a:gd name="adj" fmla="val 9183"/>
            </a:avLst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Source: Boeing.com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7" y="2383971"/>
            <a:ext cx="2905125" cy="25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 Same Side Corner Rectangle 9"/>
          <p:cNvSpPr/>
          <p:nvPr/>
        </p:nvSpPr>
        <p:spPr bwMode="auto">
          <a:xfrm>
            <a:off x="0" y="5505350"/>
            <a:ext cx="9143998" cy="346396"/>
          </a:xfrm>
          <a:prstGeom prst="round2SameRect">
            <a:avLst/>
          </a:prstGeom>
          <a:solidFill>
            <a:srgbClr val="7030A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2</a:t>
            </a:r>
            <a:r>
              <a:rPr lang="en-US" b="1" i="1" baseline="30000" dirty="0" smtClean="0">
                <a:solidFill>
                  <a:schemeClr val="bg1"/>
                </a:solidFill>
              </a:rPr>
              <a:t>nd</a:t>
            </a:r>
            <a:r>
              <a:rPr lang="en-US" b="1" i="1" dirty="0" smtClean="0">
                <a:solidFill>
                  <a:schemeClr val="bg1"/>
                </a:solidFill>
              </a:rPr>
              <a:t> layer of Complexity : Increased Outsourcing,  Supplier Responsibility &amp; Supply Chain Risks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826477" y="281354"/>
            <a:ext cx="7520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>U.S. Versus Foreign Supplied Parts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57122"/>
              </p:ext>
            </p:extLst>
          </p:nvPr>
        </p:nvGraphicFramePr>
        <p:xfrm>
          <a:off x="550984" y="1358572"/>
          <a:ext cx="7321064" cy="4719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5047"/>
                <a:gridCol w="738554"/>
                <a:gridCol w="738553"/>
                <a:gridCol w="788378"/>
                <a:gridCol w="915133"/>
                <a:gridCol w="915133"/>
                <a:gridCol w="915133"/>
                <a:gridCol w="91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 of</a:t>
                      </a:r>
                    </a:p>
                    <a:p>
                      <a:r>
                        <a:rPr lang="en-US" dirty="0" smtClean="0"/>
                        <a:t>Airframe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727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Wings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Flaps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Engine nacelle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Nose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Front Fuselage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Center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Fuselage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Stabilizer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 fin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Elevators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Rudders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Keel Beam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205153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2473571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2815010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315350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3528647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391550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3" y="429064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467750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3" y="505264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3" y="5345723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6" y="5720862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6" y="205153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6" y="2754925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6" y="315350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6" y="3528647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6" y="391550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6" y="467750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6" y="5720862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9" y="2063263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91" y="2039817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52" y="2063263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51" y="2063262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36" y="275492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91" y="275492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29" y="275492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05" y="275492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13" y="275492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90" y="3188680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45" y="315350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29" y="3188680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05" y="315350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13" y="315350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56" y="3540372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45" y="3540372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68" y="395067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16" y="393895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44" y="429064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68" y="429064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45" y="427892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52" y="427892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05" y="4276737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45" y="467750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45" y="4630620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29" y="465406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51" y="4677509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90" y="5064376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90" y="5375038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45" y="5720862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23" y="5720863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06" y="5720863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Chakradhar CTR Agava\AppData\Local\Microsoft\Windows\Temporary Internet Files\Content.IE5\H8JNZ1V9\5720789156_de523bc55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29" y="5720863"/>
            <a:ext cx="511126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le 66"/>
          <p:cNvSpPr/>
          <p:nvPr/>
        </p:nvSpPr>
        <p:spPr>
          <a:xfrm>
            <a:off x="5854021" y="885481"/>
            <a:ext cx="2754402" cy="324047"/>
          </a:xfrm>
          <a:prstGeom prst="roundRect">
            <a:avLst>
              <a:gd name="adj" fmla="val 9183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Data Source: GAO AV-026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2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3148751" y="2282860"/>
            <a:ext cx="2923803" cy="21836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b="1" dirty="0" smtClean="0"/>
              <a:t>FAA Certification</a:t>
            </a:r>
            <a:endParaRPr lang="en-US" sz="2000" b="1" dirty="0"/>
          </a:p>
        </p:txBody>
      </p:sp>
      <p:sp>
        <p:nvSpPr>
          <p:cNvPr id="45" name="Up-Down Arrow 44"/>
          <p:cNvSpPr/>
          <p:nvPr/>
        </p:nvSpPr>
        <p:spPr>
          <a:xfrm>
            <a:off x="4258388" y="4476440"/>
            <a:ext cx="888043" cy="1066800"/>
          </a:xfrm>
          <a:prstGeom prst="upDownArrow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buNone/>
            </a:pPr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30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22951" y="87922"/>
            <a:ext cx="8972549" cy="7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Integrated Safety Management Framework</a:t>
            </a:r>
          </a:p>
        </p:txBody>
      </p:sp>
      <p:sp>
        <p:nvSpPr>
          <p:cNvPr id="32" name="Chevron 31"/>
          <p:cNvSpPr/>
          <p:nvPr/>
        </p:nvSpPr>
        <p:spPr>
          <a:xfrm>
            <a:off x="1" y="5533292"/>
            <a:ext cx="9144000" cy="471006"/>
          </a:xfrm>
          <a:prstGeom prst="chevron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/>
              <a:t>   Holistic Approach to Identifying Safety Issues in Complex Systems</a:t>
            </a:r>
            <a:endParaRPr lang="en-US" sz="24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904189" y="1082112"/>
            <a:ext cx="1070969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 Supplier</a:t>
            </a:r>
          </a:p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oversight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91559" y="1000519"/>
            <a:ext cx="1172545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endParaRPr lang="en-US" sz="1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Requirements</a:t>
            </a:r>
          </a:p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       V&amp;V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180417" y="1010243"/>
            <a:ext cx="1172545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r>
              <a:rPr lang="en-US" sz="1200" b="1" dirty="0">
                <a:solidFill>
                  <a:srgbClr val="0070C0"/>
                </a:solidFill>
                <a:latin typeface="Calibri" pitchFamily="34" charset="0"/>
              </a:rPr>
              <a:t>S</a:t>
            </a: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ystem</a:t>
            </a:r>
          </a:p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processes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92502" y="4656906"/>
            <a:ext cx="1172545" cy="717396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 Guidelines</a:t>
            </a:r>
          </a:p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Assessment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109398" y="1094394"/>
            <a:ext cx="1172545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 Multi-tier oversight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73477" y="2043628"/>
            <a:ext cx="1781253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Requirements development guidance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64104" y="4634185"/>
            <a:ext cx="1887281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Shift of development, verification and integration to  suppliers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92504" y="2084239"/>
            <a:ext cx="1972692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Multi-tier supplier management</a:t>
            </a:r>
          </a:p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guidance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33571" y="4645377"/>
            <a:ext cx="1243065" cy="72892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Change impact analysis</a:t>
            </a:r>
          </a:p>
        </p:txBody>
      </p:sp>
      <p:sp>
        <p:nvSpPr>
          <p:cNvPr id="4" name="Oval 3"/>
          <p:cNvSpPr/>
          <p:nvPr/>
        </p:nvSpPr>
        <p:spPr>
          <a:xfrm>
            <a:off x="3751385" y="2647323"/>
            <a:ext cx="1715683" cy="93304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Aircraft</a:t>
            </a:r>
          </a:p>
          <a:p>
            <a:pPr algn="ctr"/>
            <a:r>
              <a:rPr lang="en-US" sz="2400" b="1" dirty="0" smtClean="0"/>
              <a:t>Safety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02154" y="867507"/>
            <a:ext cx="1044277" cy="1743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56577" y="2735938"/>
            <a:ext cx="3317814" cy="96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606143" y="2836166"/>
            <a:ext cx="3403306" cy="887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1102129" y="3700484"/>
            <a:ext cx="1618387" cy="632374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Design of complex</a:t>
            </a:r>
          </a:p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Integrated systems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904189" y="4685210"/>
            <a:ext cx="1358137" cy="626135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FAA Certificate Management Policy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8466" y="1717132"/>
            <a:ext cx="2888017" cy="324047"/>
          </a:xfrm>
          <a:prstGeom prst="roundRect">
            <a:avLst>
              <a:gd name="adj" fmla="val 9183"/>
            </a:avLst>
          </a:prstGeom>
          <a:solidFill>
            <a:srgbClr val="CCECFF"/>
          </a:solid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System Requirements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8466" y="4332858"/>
            <a:ext cx="2824496" cy="324047"/>
          </a:xfrm>
          <a:prstGeom prst="roundRect">
            <a:avLst>
              <a:gd name="adj" fmla="val 9183"/>
            </a:avLst>
          </a:prstGeom>
          <a:solidFill>
            <a:srgbClr val="CCECFF"/>
          </a:solid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System Design &amp; Integration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743212" y="1764286"/>
            <a:ext cx="2671275" cy="324047"/>
          </a:xfrm>
          <a:prstGeom prst="roundRect">
            <a:avLst>
              <a:gd name="adj" fmla="val 9183"/>
            </a:avLst>
          </a:prstGeom>
          <a:solidFill>
            <a:srgbClr val="CCECFF"/>
          </a:solid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Supply Chain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53202" y="4361163"/>
            <a:ext cx="2798912" cy="324047"/>
          </a:xfrm>
          <a:prstGeom prst="roundRect">
            <a:avLst>
              <a:gd name="adj" fmla="val 9183"/>
            </a:avLst>
          </a:prstGeom>
          <a:solidFill>
            <a:srgbClr val="CCECFF"/>
          </a:solid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FAA Policy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62750" y="3714793"/>
            <a:ext cx="1302446" cy="632374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Gaps in FAA Policy</a:t>
            </a:r>
          </a:p>
        </p:txBody>
      </p:sp>
    </p:spTree>
    <p:extLst>
      <p:ext uri="{BB962C8B-B14F-4D97-AF65-F5344CB8AC3E}">
        <p14:creationId xmlns:p14="http://schemas.microsoft.com/office/powerpoint/2010/main" val="124378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37530" y="3425875"/>
            <a:ext cx="2978223" cy="15969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90181" y="3476940"/>
            <a:ext cx="1763640" cy="1596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 bwMode="auto">
          <a:xfrm>
            <a:off x="0" y="112713"/>
            <a:ext cx="9144000" cy="519112"/>
          </a:xfrm>
          <a:prstGeom prst="round2SameRect">
            <a:avLst/>
          </a:prstGeom>
          <a:solidFill>
            <a:srgbClr val="7030A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8288" rIns="0" bIns="1828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+mn-lt"/>
                <a:cs typeface="+mn-cs"/>
              </a:rPr>
              <a:t>AIR Roadmap For 2018 &amp; Beyond</a:t>
            </a:r>
            <a:endParaRPr lang="en-US" sz="28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56" name="Rounded Rectangle 36"/>
          <p:cNvSpPr>
            <a:spLocks noChangeArrowheads="1"/>
          </p:cNvSpPr>
          <p:nvPr/>
        </p:nvSpPr>
        <p:spPr bwMode="auto">
          <a:xfrm>
            <a:off x="6245530" y="3967088"/>
            <a:ext cx="1281112" cy="319160"/>
          </a:xfrm>
          <a:prstGeom prst="roundRect">
            <a:avLst>
              <a:gd name="adj" fmla="val 91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marL="171450" indent="-17145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</a:rPr>
              <a:t>FAA Order 8130.2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82003" y="4085668"/>
            <a:ext cx="1407810" cy="276153"/>
          </a:xfrm>
          <a:prstGeom prst="roundRect">
            <a:avLst>
              <a:gd name="adj" fmla="val 918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fontAlgn="auto"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FAA Order 8120.22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68095" y="3668539"/>
            <a:ext cx="1407811" cy="326953"/>
          </a:xfrm>
          <a:prstGeom prst="roundRect">
            <a:avLst>
              <a:gd name="adj" fmla="val 918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fontAlgn="auto"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FAA Order 8120.23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70516" y="4448737"/>
            <a:ext cx="1419297" cy="323128"/>
          </a:xfrm>
          <a:prstGeom prst="roundRect">
            <a:avLst>
              <a:gd name="adj" fmla="val 918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fontAlgn="auto"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FAA Order 8100.15B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0" name="Round Same Side Corner Rectangle 39"/>
          <p:cNvSpPr/>
          <p:nvPr/>
        </p:nvSpPr>
        <p:spPr bwMode="auto">
          <a:xfrm>
            <a:off x="381000" y="730250"/>
            <a:ext cx="8569325" cy="3937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8288" rIns="0" bIns="1828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+mn-cs"/>
              </a:rPr>
              <a:t>Field Offices</a:t>
            </a:r>
            <a:endParaRPr lang="en-US" sz="20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36435" y="1285874"/>
            <a:ext cx="1035555" cy="7477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ACOs</a:t>
            </a:r>
            <a:endParaRPr lang="en-US" sz="2400" b="1" dirty="0"/>
          </a:p>
        </p:txBody>
      </p:sp>
      <p:sp>
        <p:nvSpPr>
          <p:cNvPr id="54" name="Oval 53"/>
          <p:cNvSpPr/>
          <p:nvPr/>
        </p:nvSpPr>
        <p:spPr>
          <a:xfrm>
            <a:off x="4112418" y="1318063"/>
            <a:ext cx="1214870" cy="7477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MIDOs</a:t>
            </a:r>
            <a:endParaRPr lang="en-US" sz="2400" b="1" dirty="0"/>
          </a:p>
        </p:txBody>
      </p:sp>
      <p:sp>
        <p:nvSpPr>
          <p:cNvPr id="55" name="Oval 54"/>
          <p:cNvSpPr/>
          <p:nvPr/>
        </p:nvSpPr>
        <p:spPr>
          <a:xfrm>
            <a:off x="7092462" y="1284286"/>
            <a:ext cx="1056969" cy="7461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MIOs</a:t>
            </a:r>
            <a:endParaRPr lang="en-US" sz="2400" b="1" dirty="0"/>
          </a:p>
        </p:txBody>
      </p:sp>
      <p:sp>
        <p:nvSpPr>
          <p:cNvPr id="2072" name="Rounded Rectangle 55"/>
          <p:cNvSpPr>
            <a:spLocks noChangeArrowheads="1"/>
          </p:cNvSpPr>
          <p:nvPr/>
        </p:nvSpPr>
        <p:spPr bwMode="auto">
          <a:xfrm>
            <a:off x="6917547" y="3521325"/>
            <a:ext cx="1279525" cy="371547"/>
          </a:xfrm>
          <a:prstGeom prst="roundRect">
            <a:avLst>
              <a:gd name="adj" fmla="val 91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marL="171450" indent="-17145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</a:rPr>
              <a:t>14 CFR Part </a:t>
            </a:r>
            <a:r>
              <a:rPr lang="en-US" sz="1200" b="1" dirty="0" smtClean="0">
                <a:solidFill>
                  <a:srgbClr val="000000"/>
                </a:solidFill>
              </a:rPr>
              <a:t>21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73" name="Rounded Rectangle 56"/>
          <p:cNvSpPr>
            <a:spLocks noChangeArrowheads="1"/>
          </p:cNvSpPr>
          <p:nvPr/>
        </p:nvSpPr>
        <p:spPr bwMode="auto">
          <a:xfrm>
            <a:off x="7701267" y="3967088"/>
            <a:ext cx="1281112" cy="368823"/>
          </a:xfrm>
          <a:prstGeom prst="roundRect">
            <a:avLst>
              <a:gd name="adj" fmla="val 91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marL="171450" indent="-17145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</a:rPr>
              <a:t>FAA Order 8110.42</a:t>
            </a:r>
          </a:p>
        </p:txBody>
      </p:sp>
      <p:sp>
        <p:nvSpPr>
          <p:cNvPr id="2074" name="Rounded Rectangle 57"/>
          <p:cNvSpPr>
            <a:spLocks noChangeArrowheads="1"/>
          </p:cNvSpPr>
          <p:nvPr/>
        </p:nvSpPr>
        <p:spPr bwMode="auto">
          <a:xfrm>
            <a:off x="6247117" y="4443807"/>
            <a:ext cx="1279525" cy="405029"/>
          </a:xfrm>
          <a:prstGeom prst="roundRect">
            <a:avLst>
              <a:gd name="adj" fmla="val 91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marL="171450" indent="-17145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</a:rPr>
              <a:t>FAA Order 8120.12</a:t>
            </a:r>
          </a:p>
        </p:txBody>
      </p:sp>
      <p:sp>
        <p:nvSpPr>
          <p:cNvPr id="2075" name="Rounded Rectangle 58"/>
          <p:cNvSpPr>
            <a:spLocks noChangeArrowheads="1"/>
          </p:cNvSpPr>
          <p:nvPr/>
        </p:nvSpPr>
        <p:spPr bwMode="auto">
          <a:xfrm>
            <a:off x="7701267" y="4443807"/>
            <a:ext cx="1281112" cy="405029"/>
          </a:xfrm>
          <a:prstGeom prst="roundRect">
            <a:avLst>
              <a:gd name="adj" fmla="val 91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marL="171450" indent="-17145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</a:rPr>
              <a:t>FAA Order 8120.23</a:t>
            </a:r>
          </a:p>
        </p:txBody>
      </p:sp>
      <p:grpSp>
        <p:nvGrpSpPr>
          <p:cNvPr id="2076" name="Group 59"/>
          <p:cNvGrpSpPr>
            <a:grpSpLocks/>
          </p:cNvGrpSpPr>
          <p:nvPr/>
        </p:nvGrpSpPr>
        <p:grpSpPr bwMode="auto">
          <a:xfrm>
            <a:off x="93375" y="4223745"/>
            <a:ext cx="3522085" cy="773113"/>
            <a:chOff x="5240609" y="247315"/>
            <a:chExt cx="2910122" cy="1164049"/>
          </a:xfrm>
        </p:grpSpPr>
        <p:sp>
          <p:nvSpPr>
            <p:cNvPr id="61" name="Chevron 60"/>
            <p:cNvSpPr/>
            <p:nvPr/>
          </p:nvSpPr>
          <p:spPr>
            <a:xfrm>
              <a:off x="5240609" y="247315"/>
              <a:ext cx="2910122" cy="1164049"/>
            </a:xfrm>
            <a:prstGeom prst="chevron">
              <a:avLst/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Chevron 4"/>
            <p:cNvSpPr/>
            <p:nvPr/>
          </p:nvSpPr>
          <p:spPr>
            <a:xfrm>
              <a:off x="5822408" y="247315"/>
              <a:ext cx="1919825" cy="1164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32004" rIns="32004" bIns="32004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b="1" i="1" dirty="0"/>
                <a:t>FAA Policy Change Recommendations</a:t>
              </a:r>
            </a:p>
          </p:txBody>
        </p:sp>
      </p:grpSp>
      <p:sp>
        <p:nvSpPr>
          <p:cNvPr id="32" name="Down Arrow 31"/>
          <p:cNvSpPr/>
          <p:nvPr/>
        </p:nvSpPr>
        <p:spPr>
          <a:xfrm>
            <a:off x="3079460" y="1237100"/>
            <a:ext cx="484188" cy="90963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5972102" y="1285874"/>
            <a:ext cx="485775" cy="9112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ound Same Side Corner Rectangle 34"/>
          <p:cNvSpPr/>
          <p:nvPr/>
        </p:nvSpPr>
        <p:spPr bwMode="auto">
          <a:xfrm>
            <a:off x="168716" y="2232779"/>
            <a:ext cx="2970991" cy="948571"/>
          </a:xfrm>
          <a:prstGeom prst="round2SameRect">
            <a:avLst/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Increase focus on the globalization of the aircraft manufacturing supply chain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b="1" i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3608350" y="2215428"/>
            <a:ext cx="2114623" cy="983272"/>
          </a:xfrm>
          <a:prstGeom prst="round2SameRect">
            <a:avLst/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Open new MIDO satellite offices internationally</a:t>
            </a:r>
          </a:p>
          <a:p>
            <a:pPr>
              <a:spcBef>
                <a:spcPts val="0"/>
              </a:spcBef>
            </a:pPr>
            <a:endParaRPr lang="en-US" sz="1400" b="1" i="1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7" name="Round Same Side Corner Rectangle 36"/>
          <p:cNvSpPr/>
          <p:nvPr/>
        </p:nvSpPr>
        <p:spPr bwMode="auto">
          <a:xfrm>
            <a:off x="6457877" y="2286001"/>
            <a:ext cx="2502404" cy="1012370"/>
          </a:xfrm>
          <a:prstGeom prst="round2SameRect">
            <a:avLst/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0" bIns="1828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Open new MIOs to support oversight of critical system/part suppliers</a:t>
            </a:r>
          </a:p>
          <a:p>
            <a:pPr>
              <a:spcBef>
                <a:spcPts val="0"/>
              </a:spcBef>
              <a:buNone/>
            </a:pPr>
            <a:endParaRPr lang="en-US" sz="16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-57186" y="5400958"/>
            <a:ext cx="9144000" cy="1035943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Chevron 4"/>
          <p:cNvSpPr/>
          <p:nvPr/>
        </p:nvSpPr>
        <p:spPr>
          <a:xfrm>
            <a:off x="613900" y="4126668"/>
            <a:ext cx="8472914" cy="179226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800" b="1" i="1" kern="12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b="1" i="1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2000" b="1" i="1" kern="1200" dirty="0" smtClean="0">
              <a:solidFill>
                <a:srgbClr val="FFC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2400" b="1" i="1" kern="1200" dirty="0" smtClean="0">
              <a:solidFill>
                <a:srgbClr val="FFC000"/>
              </a:solidFill>
            </a:endParaRPr>
          </a:p>
          <a:p>
            <a:endParaRPr lang="en-US" sz="2000" dirty="0"/>
          </a:p>
          <a:p>
            <a:pPr algn="ctr"/>
            <a:endParaRPr lang="en-US" sz="2400" b="1" u="sng" dirty="0">
              <a:solidFill>
                <a:schemeClr val="bg1"/>
              </a:solidFill>
            </a:endParaRPr>
          </a:p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Development of Activity Based Certificate Management (ABCM)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 smtClean="0"/>
              <a:t>Direct FAA oversight </a:t>
            </a:r>
            <a:r>
              <a:rPr lang="en-US" sz="2000" b="1" dirty="0"/>
              <a:t>to areas of the greatest risk, wherever the location, and at any tier in the supply chain. 	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2000" b="1" i="1" kern="1200" dirty="0" smtClean="0">
              <a:solidFill>
                <a:srgbClr val="FFC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85740" y="3401340"/>
            <a:ext cx="656321" cy="491532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CSRT</a:t>
            </a:r>
            <a:endParaRPr lang="en-US" sz="1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93635" y="3409261"/>
            <a:ext cx="890297" cy="491532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AIR 1</a:t>
            </a:r>
          </a:p>
          <a:p>
            <a:pPr marL="109538" indent="-10953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Testimony</a:t>
            </a:r>
            <a:endParaRPr lang="en-US" sz="1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50212" y="3439158"/>
            <a:ext cx="656321" cy="491532"/>
          </a:xfrm>
          <a:prstGeom prst="roundRect">
            <a:avLst>
              <a:gd name="adj" fmla="val 9183"/>
            </a:avLst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</a:rPr>
              <a:t>GAO</a:t>
            </a:r>
            <a:endParaRPr lang="en-US" sz="1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1010266" y="3314107"/>
            <a:ext cx="252702" cy="90963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2298522" y="3340046"/>
            <a:ext cx="293101" cy="85776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5510679" y="3521325"/>
            <a:ext cx="485775" cy="155318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281611" y="6415632"/>
            <a:ext cx="8108228" cy="491532"/>
          </a:xfrm>
          <a:prstGeom prst="roundRect">
            <a:avLst>
              <a:gd name="adj" fmla="val 9183"/>
            </a:avLst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-109538">
              <a:spcBef>
                <a:spcPct val="0"/>
              </a:spcBef>
            </a:pPr>
            <a:r>
              <a:rPr lang="en-US" sz="900" b="1" dirty="0" smtClean="0">
                <a:solidFill>
                  <a:srgbClr val="0070C0"/>
                </a:solidFill>
                <a:latin typeface="Calibri" pitchFamily="34" charset="0"/>
              </a:rPr>
              <a:t>MIDO- Manufacturing Inspection District Office; MIO- Manufacturing Inspection Office; CSRT- Critical Systems  Review Team </a:t>
            </a:r>
            <a:endParaRPr lang="en-US" sz="9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4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21248" y="2210790"/>
            <a:ext cx="2338476" cy="2056409"/>
          </a:xfrm>
          <a:prstGeom prst="roundRect">
            <a:avLst>
              <a:gd name="adj" fmla="val 177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marL="403225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0000"/>
                </a:solidFill>
              </a:rPr>
              <a:t>Kickoff Meeting</a:t>
            </a:r>
          </a:p>
          <a:p>
            <a:pPr marL="117475" lvl="1">
              <a:spcBef>
                <a:spcPts val="0"/>
              </a:spcBef>
            </a:pPr>
            <a:endParaRPr lang="en-US" b="1" i="1" dirty="0" smtClean="0">
              <a:solidFill>
                <a:srgbClr val="000000"/>
              </a:solidFill>
            </a:endParaRPr>
          </a:p>
          <a:p>
            <a:pPr marL="117475" lvl="1">
              <a:spcBef>
                <a:spcPts val="0"/>
              </a:spcBef>
            </a:pPr>
            <a:endParaRPr lang="en-US" sz="9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29071284"/>
              </p:ext>
            </p:extLst>
          </p:nvPr>
        </p:nvGraphicFramePr>
        <p:xfrm>
          <a:off x="697802" y="759338"/>
          <a:ext cx="8153121" cy="165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05325" y="2198118"/>
            <a:ext cx="2198305" cy="2056409"/>
          </a:xfrm>
          <a:prstGeom prst="roundRect">
            <a:avLst>
              <a:gd name="adj" fmla="val 177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marL="403225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000000"/>
                </a:solidFill>
              </a:rPr>
              <a:t>Complex Systems V&amp;V  Safety Issues</a:t>
            </a:r>
          </a:p>
          <a:p>
            <a:pPr marL="403225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0000"/>
                </a:solidFill>
              </a:rPr>
              <a:t>Change Impact Analysis</a:t>
            </a:r>
          </a:p>
          <a:p>
            <a:pPr marL="403225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000000"/>
                </a:solidFill>
              </a:rPr>
              <a:t>Complex Systems Integration Failure &amp; Failure Effects</a:t>
            </a:r>
          </a:p>
          <a:p>
            <a:pPr marL="117475" lvl="1">
              <a:spcBef>
                <a:spcPts val="0"/>
              </a:spcBef>
            </a:pP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70497" y="2198118"/>
            <a:ext cx="2470118" cy="2081751"/>
          </a:xfrm>
          <a:prstGeom prst="roundRect">
            <a:avLst>
              <a:gd name="adj" fmla="val 177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chemeClr val="tx1"/>
                </a:solidFill>
              </a:rPr>
              <a:t>Technical Report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chemeClr val="tx1"/>
                </a:solidFill>
              </a:rPr>
              <a:t>Findings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chemeClr val="tx1"/>
                </a:solidFill>
              </a:rPr>
              <a:t>Recommendations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8967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Research Status</a:t>
            </a:r>
          </a:p>
        </p:txBody>
      </p:sp>
    </p:spTree>
    <p:extLst>
      <p:ext uri="{BB962C8B-B14F-4D97-AF65-F5344CB8AC3E}">
        <p14:creationId xmlns:p14="http://schemas.microsoft.com/office/powerpoint/2010/main" val="292021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1729154"/>
            <a:ext cx="88392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Event Effects</a:t>
            </a:r>
            <a:b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(SEE)</a:t>
            </a:r>
            <a:b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4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57175"/>
            <a:ext cx="86487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Significant Accomplishments- Advisory Circulars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447800"/>
            <a:ext cx="7848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10368"/>
              </p:ext>
            </p:extLst>
          </p:nvPr>
        </p:nvGraphicFramePr>
        <p:xfrm>
          <a:off x="304800" y="761630"/>
          <a:ext cx="8715374" cy="4966717"/>
        </p:xfrm>
        <a:graphic>
          <a:graphicData uri="http://schemas.openxmlformats.org/drawingml/2006/table">
            <a:tbl>
              <a:tblPr firstRow="1" firstCol="1" bandRow="1"/>
              <a:tblGrid>
                <a:gridCol w="5372099"/>
                <a:gridCol w="3343275"/>
              </a:tblGrid>
              <a:tr h="26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ANG-E271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Research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Guidance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1. </a:t>
                      </a:r>
                      <a:r>
                        <a:rPr lang="en-US" sz="1400" b="1" u="sng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Position </a:t>
                      </a:r>
                      <a:r>
                        <a:rPr lang="en-US" sz="1400" b="1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Paper </a:t>
                      </a:r>
                      <a:r>
                        <a:rPr lang="en-US" sz="1400" b="1" u="sng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spc="-15" dirty="0">
                          <a:solidFill>
                            <a:srgbClr val="09071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Proposed recommendations for user-modifiable software for AC and order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Draft</a:t>
                      </a:r>
                      <a:r>
                        <a:rPr lang="en-US" sz="1400" b="1" i="0" kern="1400" cap="all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AC</a:t>
                      </a:r>
                      <a:r>
                        <a:rPr lang="en-US" sz="1400" b="1" i="0" kern="1400" cap="all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.20-</a:t>
                      </a: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115D,</a:t>
                      </a:r>
                      <a:r>
                        <a:rPr lang="en-US" sz="1400" b="1" i="0" kern="1400" cap="all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Software 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CHAPTER 3. USER-MODIFIABLE SOFTWARE (UMS)</a:t>
                      </a:r>
                      <a:endParaRPr lang="en-US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2. </a:t>
                      </a:r>
                      <a:r>
                        <a:rPr lang="en-US" sz="1400" b="1" u="sng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Position </a:t>
                      </a:r>
                      <a:r>
                        <a:rPr lang="en-US" sz="1400" b="1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Paper </a:t>
                      </a:r>
                      <a:r>
                        <a:rPr lang="en-US" sz="1400" b="1" u="sng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: </a:t>
                      </a:r>
                      <a:r>
                        <a:rPr lang="en-US" sz="1400" spc="-15" dirty="0">
                          <a:solidFill>
                            <a:srgbClr val="09071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Proposed recommendations for software Problem reporting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Draft AC.20-115D,</a:t>
                      </a:r>
                      <a:r>
                        <a:rPr lang="en-US" sz="1400" b="1" i="0" kern="1400" cap="all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Software 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CHAPTER 4. SOFTWARE PROBLEM REPORTING </a:t>
                      </a:r>
                      <a:endParaRPr lang="en-US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3. </a:t>
                      </a:r>
                      <a:r>
                        <a:rPr lang="en-US" sz="1400" b="1" u="sng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Position Paper : </a:t>
                      </a:r>
                      <a:r>
                        <a:rPr lang="en-US" sz="1400" spc="-15" dirty="0" smtClean="0">
                          <a:solidFill>
                            <a:srgbClr val="09071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Proposed recommendations for field-loadable software for the AC and Order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Draft AC.20-115D,</a:t>
                      </a:r>
                      <a:r>
                        <a:rPr lang="en-US" sz="1400" b="1" i="0" kern="1400" cap="all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i="0" kern="1400" cap="all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Software </a:t>
                      </a:r>
                      <a:r>
                        <a:rPr lang="en-US" sz="1400" b="1" i="0" kern="1400" cap="all" dirty="0">
                          <a:effectLst/>
                          <a:latin typeface="Calibri"/>
                          <a:ea typeface="Calibri"/>
                          <a:cs typeface="Calibri"/>
                        </a:rPr>
                        <a:t>Chapter 5.  Approval of Field-Loadable Software </a:t>
                      </a:r>
                      <a:r>
                        <a:rPr lang="en-US" sz="1400" b="1" i="0" kern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(FLS)</a:t>
                      </a:r>
                      <a:endParaRPr lang="en-US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4. </a:t>
                      </a:r>
                      <a:r>
                        <a:rPr lang="en-US" sz="1400" b="1" u="sng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Position Paper : </a:t>
                      </a:r>
                      <a:r>
                        <a:rPr lang="en-US" sz="1400" spc="-15" dirty="0" smtClean="0">
                          <a:solidFill>
                            <a:srgbClr val="09071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Document recommendations for FAA policy/guidance on extraneous code including dead and deactivated code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400" cap="all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Draft AC.20-115D,</a:t>
                      </a:r>
                      <a:r>
                        <a:rPr lang="en-US" sz="1400" b="1" i="0" kern="1400" cap="all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i="0" kern="1400" cap="all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Software 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CHAPTER 7. ADDRESSING EXTRANEOUS CODE </a:t>
                      </a:r>
                      <a:endParaRPr lang="en-US" sz="14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1. </a:t>
                      </a:r>
                      <a:r>
                        <a:rPr lang="en-US" sz="1400" b="1" u="sng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Task 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on Data Integrity Techniques: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“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Selection of Cyclic Redundancy Code and Checksum Algorithms to Ensure Critical Data Integrity”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DRAFT AC-00.66 DATA INTEGRITY,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ALGORITHMS FOR VARIOUS CRITICALITY LEVELS and BIT SIZE </a:t>
                      </a:r>
                      <a:endParaRPr lang="en-US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on Reverse Engineering: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Engineering" Software and Digital Systems”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AC.20-</a:t>
                      </a:r>
                      <a:r>
                        <a:rPr lang="en-US" sz="14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115d, </a:t>
                      </a:r>
                      <a:r>
                        <a:rPr lang="en-US" sz="1400" b="1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CHAPTER 6. REVERSE ENGINEERING</a:t>
                      </a:r>
                      <a:endParaRPr lang="en-US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3. </a:t>
                      </a:r>
                      <a:r>
                        <a:rPr lang="en-US" sz="1400" b="1" u="sng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Task 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on Advanced Verification Methods for Safety-Critical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AEH: “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Advanced Verification Methods for Safety-Critical Airborne Electronic Hardware”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DRAFT AC-20-152A,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DO-254 DESIGN ASSURANCE GUIDANCE FOR 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AEH</a:t>
                      </a:r>
                      <a:endParaRPr lang="en-US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4933950" y="1333499"/>
            <a:ext cx="686562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933950" y="1985961"/>
            <a:ext cx="67437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46142" y="2586036"/>
            <a:ext cx="67437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970145" y="3352110"/>
            <a:ext cx="67437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947285" y="4076383"/>
            <a:ext cx="67437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933950" y="4633230"/>
            <a:ext cx="67437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933950" y="5370046"/>
            <a:ext cx="67437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4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343900" cy="4981575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 of the electronics used in aircraft are vulnerable to the effects of atmospheric conditions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in which cosmic ray secondary neutrons in the atmosphere cause electronics within aircraft systems to malfunction during flight have been observed and documented since 1992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Upset rates vary as a function of altitude and geographic latitude which corresponds with the neutron flux energy; The latitude variation of the atmospheric neutrons is governed primarily by the earth’s magnetic field.  The neutron flux is greater at the poles than at the equator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Corrupted data; leading to possible Hazardous Misleading Information (HMI)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Processing Unit (CPU) halts and interrupts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Unplanned events; including system failure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215" y="183140"/>
            <a:ext cx="753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x-none" sz="3200" b="1" kern="0" dirty="0" smtClean="0">
                <a:effectLst/>
                <a:latin typeface="Times New Roman" panose="02020603050405020304" pitchFamily="18" charset="0"/>
              </a:rPr>
              <a:t>Single </a:t>
            </a:r>
            <a:r>
              <a:rPr lang="x-none" sz="3200" b="1" kern="0" smtClean="0">
                <a:effectLst/>
                <a:latin typeface="Times New Roman" panose="02020603050405020304" pitchFamily="18" charset="0"/>
              </a:rPr>
              <a:t>Event Effects</a:t>
            </a:r>
            <a:endParaRPr lang="en-US" sz="3200" b="1" kern="0" dirty="0" smtClean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215" y="183140"/>
            <a:ext cx="753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sz="3200" b="1" kern="0" dirty="0" smtClean="0">
                <a:effectLst/>
                <a:latin typeface="Times New Roman" panose="02020603050405020304" pitchFamily="18" charset="0"/>
              </a:rPr>
              <a:t>Some Classes of </a:t>
            </a:r>
            <a:r>
              <a:rPr lang="x-none" sz="3200" b="1" kern="0" smtClean="0">
                <a:effectLst/>
                <a:latin typeface="Times New Roman" panose="02020603050405020304" pitchFamily="18" charset="0"/>
              </a:rPr>
              <a:t>Single Event Effects</a:t>
            </a:r>
            <a:endParaRPr lang="en-US" sz="3200" b="1" kern="0" dirty="0" smtClean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0176" y="963216"/>
            <a:ext cx="60483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(no permanent damage)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Single-Event Upset (SEU)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Single-Event Functional Interrupt (SEFI)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Errors (permanent damage to device/circuit)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Single-Event Latchup (SEL)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Single-Event Burnout (SEB)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Single-Event Gate Rupture (SEGR)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Atmospheric Radiation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5300" y="1652588"/>
            <a:ext cx="3948113" cy="42465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Requirements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EASA CM No.: EASA CM – SWCEH – 001 Issue: 01. Requires SEU analysis and its inclusion into the safety process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EASA CRI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 Issue Papers – Safety Impact of the Full Authority Digital Electronics Control’s (FADEC) Susceptibility to Atmospheric Neutrons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14850" y="1652588"/>
            <a:ext cx="4235450" cy="4246562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Standards Development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 S-18 &amp; Eurocae WG-63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AIR6219 / ER-008 – SEE Safety Analysis – being drafted by S-18/WG-63/AVSI AFE72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571500" y="1252538"/>
            <a:ext cx="7886700" cy="4000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Authorities  working in conjunction with Industry Groups</a:t>
            </a:r>
          </a:p>
        </p:txBody>
      </p:sp>
    </p:spTree>
    <p:extLst>
      <p:ext uri="{BB962C8B-B14F-4D97-AF65-F5344CB8AC3E}">
        <p14:creationId xmlns:p14="http://schemas.microsoft.com/office/powerpoint/2010/main" val="710749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637262" y="6356450"/>
            <a:ext cx="2289024" cy="366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819882" eaLnBrk="0" hangingPunct="0">
              <a:defRPr sz="5400" b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19882" eaLnBrk="0" hangingPunct="0">
              <a:defRPr sz="5400" b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19882" eaLnBrk="0" hangingPunct="0">
              <a:defRPr sz="5400" b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19882" eaLnBrk="0" hangingPunct="0">
              <a:defRPr sz="5400" b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19882" eaLnBrk="0" hangingPunct="0">
              <a:defRPr sz="5400" b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19882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19882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19882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19882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6900AD-6B05-4E40-8CB0-6A18F04C632F}" type="slidenum">
              <a:rPr lang="en-US" sz="1400">
                <a:solidFill>
                  <a:schemeClr val="tx2"/>
                </a:solidFill>
              </a:rPr>
              <a:pPr eaLnBrk="1" hangingPunct="1"/>
              <a:t>63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969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3534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Cosmic Ray Neutron Simulation Facility</a:t>
            </a:r>
          </a:p>
        </p:txBody>
      </p:sp>
      <p:sp>
        <p:nvSpPr>
          <p:cNvPr id="2970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35429" y="1214438"/>
            <a:ext cx="8229298" cy="493811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facilities needed to meet 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demand for SEE testing on components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level testing for robustness and mitigation verification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(solar storm) testing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testing</a:t>
            </a:r>
          </a:p>
          <a:p>
            <a:pPr eaLnBrk="1" hangingPunct="1">
              <a:buClrTx/>
            </a:pP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Oak Ridge National Laboratory (ORNL)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neutron beam for testing microelectronics within Spallation Neutron Source facility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World’s most intense pulsed accelerator-based neutron source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level &gt;50 times higher than that at Weapons Neutron Research (WNR)</a:t>
            </a:r>
          </a:p>
          <a:p>
            <a:pPr lvl="1" eaLnBrk="1" hangingPunct="1">
              <a:buClrTx/>
              <a:buSzPct val="90000"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testing for polar routes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0542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215" y="183140"/>
            <a:ext cx="753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sz="3200" b="1" kern="0" dirty="0" smtClean="0">
                <a:effectLst/>
                <a:latin typeface="Times New Roman" panose="02020603050405020304" pitchFamily="18" charset="0"/>
              </a:rPr>
              <a:t>SEE Projects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050" y="963216"/>
            <a:ext cx="75247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Mitigation Techniques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to identify and document SEE mitigation technique(s), both built-in and not built-in mitigation techniques, used for systems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components. Mitigation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can include methods and functions that are capable of detecting and correcting faults generated by upsets, and can be implemented in airborne software, airborne electronic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hardware,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system architecture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215" y="183140"/>
            <a:ext cx="753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sz="3200" b="1" kern="0" dirty="0" smtClean="0">
                <a:effectLst/>
                <a:latin typeface="Times New Roman" panose="02020603050405020304" pitchFamily="18" charset="0"/>
              </a:rPr>
              <a:t>SEE Projects (Continued)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923925" y="963216"/>
            <a:ext cx="7639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INTERAGENCY AGREEMENT BETWEEN THE FAA and DEPARTMENT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Capabilities Needed for a Single Event Effects Test Facility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FAA recognizes that existing facilities have insufficient test capacity to meet new demand from such mandates; it desires more flexible irradiation capabilities to test complete, large systems and would like improved capabilities to address greater concerns for thermal neutrons.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this study by Spallation Neutron Source (SNS) staff with the ultimate aim of developing options for SEE test facilities using high-energy neutrons at the SNS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71968"/>
            <a:ext cx="6762750" cy="510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132">
            <a:off x="900577" y="5456061"/>
            <a:ext cx="948106" cy="60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39" y="5319693"/>
            <a:ext cx="304801" cy="321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1421385" cy="2038350"/>
          </a:xfrm>
          <a:prstGeom prst="rect">
            <a:avLst/>
          </a:prstGeom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193780" y="1162049"/>
            <a:ext cx="1809750" cy="1019175"/>
          </a:xfrm>
          <a:prstGeom prst="wedgeEllipseCallout">
            <a:avLst>
              <a:gd name="adj1" fmla="val 73486"/>
              <a:gd name="adj2" fmla="val 106079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 smtClean="0"/>
              <a:t>HI, I am Jimmy Neutron</a:t>
            </a:r>
            <a:endParaRPr lang="en-US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860780" y="248068"/>
            <a:ext cx="1673370" cy="1133057"/>
          </a:xfrm>
          <a:prstGeom prst="wedgeEllipseCallout">
            <a:avLst>
              <a:gd name="adj1" fmla="val 73486"/>
              <a:gd name="adj2" fmla="val 106079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It is a BIT Difficult to UPSET you</a:t>
            </a:r>
          </a:p>
        </p:txBody>
      </p:sp>
    </p:spTree>
    <p:extLst>
      <p:ext uri="{BB962C8B-B14F-4D97-AF65-F5344CB8AC3E}">
        <p14:creationId xmlns:p14="http://schemas.microsoft.com/office/powerpoint/2010/main" val="77958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58 0.05973 C -0.24757 -0.0074 -0.19757 -0.06527 -0.13056 -0.06944 C -0.06649 -0.0743 -0.0066 -0.02939 -0.0026 0.03565 C 0.00243 0.09584 -0.03958 0.15186 -0.09965 0.15579 C -0.15451 0.1588 -0.2066 0.12176 -0.21059 0.06574 C -0.21458 0.01482 -0.17951 -0.03333 -0.12865 -0.03726 C -0.0816 -0.04027 -0.0375 -0.00926 -0.03455 0.03774 C -0.0316 0.07963 -0.05955 0.12084 -0.10156 0.12269 C -0.13958 0.1257 -0.17552 0.10186 -0.17865 0.06366 C -0.18056 0.02963 -0.15955 -0.00324 -0.12656 -0.00532 C -0.09757 -0.0074 -0.06858 0.01065 -0.06649 0.03982 C -0.06458 0.06482 -0.07951 0.08866 -0.10365 0.09074 C -0.12361 0.09283 -0.14462 0.08172 -0.14566 0.06181 C -0.14757 0.04561 -0.13958 0.02871 -0.12465 0.02662 C -0.1125 0.02662 -0.10052 0.03079 -0.09861 0.04167 C -0.09757 0.04862 -0.09965 0.05579 -0.10556 0.0588 C -0.10851 0.05973 -0.11059 0.05973 -0.11354 0.0588 " pathEditMode="relative" rAng="0" ptsTypes="fffffffffffffffff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833 L 0.19757 -0.20231 L 0.23403 -0.29675 L 0.24653 -0.3662 L 0.25382 -0.42037 " pathEditMode="relative" rAng="0" ptsTypes="FFAA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-0.07033 L 0.03212 -0.16589 C 0.06823 -0.21147 0.14896 -0.3142 0.1724 -0.34382 " pathEditMode="relative" rAng="0" ptsTypes="FfF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3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00"/>
                            </p:stCondLst>
                            <p:childTnLst>
                              <p:par>
                                <p:cTn id="39" presetID="46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-0.35284 C 0.03108 -0.41994 0.08108 -0.47778 0.14809 -0.48195 C 0.21215 -0.48681 0.27205 -0.44192 0.27604 -0.3769 C 0.28108 -0.31675 0.23906 -0.26075 0.17899 -0.25682 C 0.12413 -0.25381 0.07205 -0.29083 0.06806 -0.34683 C 0.06406 -0.39773 0.09913 -0.44585 0.15 -0.44979 C 0.19705 -0.45279 0.24115 -0.42179 0.2441 -0.37482 C 0.24705 -0.33294 0.2191 -0.29176 0.17708 -0.28991 C 0.13906 -0.2869 0.10313 -0.31073 0.1 -0.34891 C 0.09809 -0.38292 0.1191 -0.41577 0.15208 -0.41786 C 0.18108 -0.41994 0.21007 -0.40189 0.21215 -0.37274 C 0.21406 -0.34775 0.19913 -0.32392 0.175 -0.32184 C 0.15504 -0.31975 0.13403 -0.33086 0.13299 -0.35076 C 0.13108 -0.36695 0.13906 -0.38385 0.15399 -0.38593 C 0.16615 -0.38593 0.17813 -0.38176 0.18004 -0.37089 C 0.18108 -0.36395 0.17899 -0.35677 0.17309 -0.35377 C 0.17014 -0.35284 0.16806 -0.35284 0.1651 -0.35377 " pathEditMode="relative" rAng="0" ptsTypes="fffffffffffffffff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25382 -0.42337 L 0.32569 -0.59745 C 0.35451 -0.6199 0.38906 -0.63217 0.41493 -0.63611 C 0.4408 -0.64004 0.4533 -0.63194 0.48107 -0.6206 L 0.58107 -0.56875 " pathEditMode="relative" rAng="0" ptsTypes="FfaFF">
                                      <p:cBhvr>
                                        <p:cTn id="43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00"/>
                            </p:stCondLst>
                            <p:childTnLst>
                              <p:par>
                                <p:cTn id="45" presetID="46" presetClass="path" presetSubtype="0" repeatCount="1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68 -0.50925 C 0.32969 -0.57635 0.37969 -0.63419 0.4467 -0.63836 C 0.51076 -0.64322 0.57066 -0.59833 0.57465 -0.53331 C 0.57969 -0.47316 0.53767 -0.41716 0.4776 -0.41323 C 0.42274 -0.41022 0.37066 -0.44724 0.36667 -0.50323 C 0.36267 -0.55414 0.39774 -0.60226 0.44861 -0.6062 C 0.49566 -0.6092 0.53976 -0.5782 0.54271 -0.53123 C 0.54566 -0.48935 0.51771 -0.44817 0.47569 -0.44632 C 0.43767 -0.44331 0.40174 -0.46714 0.39861 -0.50532 C 0.3967 -0.53933 0.41771 -0.57218 0.45069 -0.57427 C 0.47969 -0.57635 0.50868 -0.5583 0.51076 -0.52915 C 0.51267 -0.50416 0.49774 -0.48033 0.47361 -0.47825 C 0.45365 -0.47616 0.43264 -0.48727 0.4316 -0.50717 C 0.42969 -0.52336 0.43767 -0.54025 0.4526 -0.54234 C 0.46476 -0.54234 0.47674 -0.53817 0.47865 -0.5273 C 0.47969 -0.52036 0.4776 -0.51318 0.4717 -0.51018 C 0.46875 -0.50925 0.46667 -0.50925 0.46371 -0.51018 " pathEditMode="relative" rAng="0" ptsTypes="fffffffffffffffff">
                                      <p:cBhvr>
                                        <p:cTn id="46" dur="3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7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2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77" y="344847"/>
            <a:ext cx="8041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4320">
              <a:spcBef>
                <a:spcPts val="1200"/>
              </a:spcBef>
              <a:spcAft>
                <a:spcPts val="300"/>
              </a:spcAft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Energy-	Neutron Test Station (HETS)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625" y="367879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Using about 1 kW of proton power extracted from the accelerator prior to injection in the accumulator ring, its operation would be unnoticeable by neutron scattering users at the SNS target station. The H- beam laser stripping technique would allow for control of beam power on the HETS target independent from power delivered to the SNS</a:t>
            </a:r>
            <a:r>
              <a:rPr lang="en-US" sz="2400" dirty="0"/>
              <a:t>.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949" y="1139084"/>
            <a:ext cx="8361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most capable, flexible and highest test capacity option 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is a new stand-alone target station named HETS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1948" y="2168307"/>
            <a:ext cx="8190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It is also the most expensive option with a cost to complete of approximately $100M but with dual test enclosures will allow for simultaneous testing activity.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76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3" y="1633732"/>
            <a:ext cx="3429000" cy="265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28295" y="4709437"/>
            <a:ext cx="8013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Location of beam extraction from main SNS H- beam for HETS</a:t>
            </a:r>
            <a:endParaRPr lang="en-US" sz="2400" b="1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841980" y="1000125"/>
            <a:ext cx="1568595" cy="1076325"/>
          </a:xfrm>
          <a:prstGeom prst="wedgeEllipseCallout">
            <a:avLst>
              <a:gd name="adj1" fmla="val -123796"/>
              <a:gd name="adj2" fmla="val 59619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Beam Lines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422130" y="914401"/>
            <a:ext cx="2025795" cy="1257494"/>
          </a:xfrm>
          <a:prstGeom prst="wedgeEllipseCallout">
            <a:avLst>
              <a:gd name="adj1" fmla="val 51114"/>
              <a:gd name="adj2" fmla="val 13712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Addition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Energy-Neutron </a:t>
            </a:r>
            <a:r>
              <a:rPr lang="en-US" sz="1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Station (HETS)</a:t>
            </a:r>
          </a:p>
        </p:txBody>
      </p:sp>
    </p:spTree>
    <p:extLst>
      <p:ext uri="{BB962C8B-B14F-4D97-AF65-F5344CB8AC3E}">
        <p14:creationId xmlns:p14="http://schemas.microsoft.com/office/powerpoint/2010/main" val="421464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t="153" b="117"/>
          <a:stretch/>
        </p:blipFill>
        <p:spPr>
          <a:xfrm>
            <a:off x="0" y="0"/>
            <a:ext cx="9144574" cy="6477000"/>
          </a:xfrm>
          <a:prstGeom prst="rect">
            <a:avLst/>
          </a:prstGeom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7032480" y="238125"/>
            <a:ext cx="1568595" cy="1076325"/>
          </a:xfrm>
          <a:prstGeom prst="wedgeEllipseCallout">
            <a:avLst>
              <a:gd name="adj1" fmla="val -123796"/>
              <a:gd name="adj2" fmla="val 5961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$100 Million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Addition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Significant Accomplishments- Handbooks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447800"/>
            <a:ext cx="7848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1638" indent="-401638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1688" indent="-45720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068" y="159281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4672" y="285851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5593" y="228445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4262" y="32873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8451" y="373757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4672" y="44295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5783" y="513499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23799"/>
            <a:ext cx="80486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4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4558938"/>
            <a:ext cx="4088676" cy="849085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Questions/Comments</a:t>
            </a:r>
            <a:br>
              <a:rPr lang="en-US" sz="2000" dirty="0" smtClean="0"/>
            </a:br>
            <a:r>
              <a:rPr lang="en-US" sz="1100" dirty="0" smtClean="0"/>
              <a:t>Contact:  Alanna Randazzo </a:t>
            </a:r>
            <a:br>
              <a:rPr lang="en-US" sz="1100" dirty="0" smtClean="0"/>
            </a:br>
            <a:r>
              <a:rPr lang="en-US" sz="1100" dirty="0" smtClean="0"/>
              <a:t>609-485-5298  			         alanna.randazzo@faa.gov</a:t>
            </a:r>
            <a:endParaRPr lang="en-US" sz="11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847" y="1837506"/>
            <a:ext cx="8229600" cy="111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005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" y="155874"/>
            <a:ext cx="901504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2014 National Systems, Software and Airborne Electronic Hardware Standardization Conference</a:t>
            </a:r>
          </a:p>
        </p:txBody>
      </p:sp>
      <p:sp>
        <p:nvSpPr>
          <p:cNvPr id="7" name="Chevron 4"/>
          <p:cNvSpPr/>
          <p:nvPr/>
        </p:nvSpPr>
        <p:spPr>
          <a:xfrm>
            <a:off x="1524000" y="3428999"/>
            <a:ext cx="5967045" cy="7678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i="1" dirty="0" smtClean="0"/>
              <a:t>How does FAA and Industry respond to the challenges of increased system complexity?</a:t>
            </a:r>
            <a:endParaRPr lang="en-US" sz="2400" b="1" i="1" kern="1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1" y="3979892"/>
            <a:ext cx="1444264" cy="59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41" y="2466425"/>
            <a:ext cx="885825" cy="9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7" y="2414313"/>
            <a:ext cx="600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0175"/>
            <a:ext cx="2276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38" y="1190625"/>
            <a:ext cx="1828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95" y="3617942"/>
            <a:ext cx="876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838450"/>
            <a:ext cx="1390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45" y="1323975"/>
            <a:ext cx="1866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52" y="246642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22" y="1066800"/>
            <a:ext cx="121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22" y="3934925"/>
            <a:ext cx="1905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724400"/>
            <a:ext cx="914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4933950"/>
            <a:ext cx="1714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1" y="2590800"/>
            <a:ext cx="8667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 descr="United Technologies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0" y="1066800"/>
            <a:ext cx="110612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Carnegie Mellon University seal.sv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02" y="3743326"/>
            <a:ext cx="117987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7568" y="70149"/>
            <a:ext cx="882747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Significant Accomplishments- Conference Proceedings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3314" y="632671"/>
            <a:ext cx="9157313" cy="621323"/>
            <a:chOff x="-87030" y="-145469"/>
            <a:chExt cx="2997919" cy="993553"/>
          </a:xfrm>
        </p:grpSpPr>
        <p:sp>
          <p:nvSpPr>
            <p:cNvPr id="5" name="Chevron 4"/>
            <p:cNvSpPr/>
            <p:nvPr/>
          </p:nvSpPr>
          <p:spPr>
            <a:xfrm>
              <a:off x="-87030" y="-70187"/>
              <a:ext cx="2997919" cy="842988"/>
            </a:xfrm>
            <a:prstGeom prst="chevron">
              <a:avLst/>
            </a:prstGeom>
            <a:solidFill>
              <a:srgbClr val="4F81B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2460" y="-145469"/>
              <a:ext cx="2866212" cy="993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i="1" dirty="0" smtClean="0"/>
                <a:t>Proceedings from the 2014 National Systems, Software &amp; Airborne Electronic Hardware Standardization Conference</a:t>
              </a:r>
              <a:endParaRPr lang="en-US" sz="2000" b="1" i="1" kern="1200" dirty="0"/>
            </a:p>
          </p:txBody>
        </p:sp>
      </p:grpSp>
      <p:sp>
        <p:nvSpPr>
          <p:cNvPr id="7" name="Chevron 4"/>
          <p:cNvSpPr/>
          <p:nvPr/>
        </p:nvSpPr>
        <p:spPr>
          <a:xfrm>
            <a:off x="1524000" y="3428999"/>
            <a:ext cx="5967045" cy="7678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i="1" dirty="0" smtClean="0"/>
              <a:t>How does FAA and Industry respond to the challenges of increased system complexity?</a:t>
            </a:r>
            <a:endParaRPr lang="en-US" sz="2400" b="1" i="1" kern="12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7126" y="1253994"/>
            <a:ext cx="9028360" cy="409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u="sng" kern="0" dirty="0" smtClean="0">
                <a:solidFill>
                  <a:srgbClr val="000000"/>
                </a:solidFill>
              </a:rPr>
              <a:t>Research Topics Presented </a:t>
            </a:r>
          </a:p>
          <a:p>
            <a:endParaRPr lang="en-US" sz="2000" b="1" kern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kern="0" dirty="0" smtClean="0">
                <a:solidFill>
                  <a:srgbClr val="FF0000"/>
                </a:solidFill>
              </a:rPr>
              <a:t>Single Event Effects – Safety Concerns and Solutions for Aircraft Systems</a:t>
            </a:r>
            <a:endParaRPr lang="en-US" sz="2000" b="1" kern="0" dirty="0" smtClean="0">
              <a:solidFill>
                <a:srgbClr val="000000"/>
              </a:solidFill>
            </a:endParaRPr>
          </a:p>
          <a:p>
            <a:endParaRPr lang="en-US" sz="2000" b="1" kern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Semiconductor and Integrated Reliability Modeling</a:t>
            </a:r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kern="0" dirty="0" smtClean="0">
                <a:solidFill>
                  <a:srgbClr val="FF0000"/>
                </a:solidFill>
              </a:rPr>
              <a:t>Requirements Definition, Validation and Verification  </a:t>
            </a:r>
            <a:endParaRPr lang="en-US" sz="2000" b="1" kern="0" dirty="0" smtClean="0">
              <a:solidFill>
                <a:srgbClr val="000000"/>
              </a:solidFill>
            </a:endParaRPr>
          </a:p>
          <a:p>
            <a:endParaRPr lang="en-US" sz="2000" b="1" kern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kern="0" dirty="0" smtClean="0">
                <a:solidFill>
                  <a:srgbClr val="FF0000"/>
                </a:solidFill>
              </a:rPr>
              <a:t>Criteria for Evaluating </a:t>
            </a:r>
            <a:r>
              <a:rPr lang="en-US" sz="2000" b="1" kern="0" dirty="0">
                <a:solidFill>
                  <a:srgbClr val="FF0000"/>
                </a:solidFill>
              </a:rPr>
              <a:t>A</a:t>
            </a:r>
            <a:r>
              <a:rPr lang="en-US" sz="2000" b="1" kern="0" dirty="0" smtClean="0">
                <a:solidFill>
                  <a:srgbClr val="FF0000"/>
                </a:solidFill>
              </a:rPr>
              <a:t>dequacy of an </a:t>
            </a:r>
            <a:r>
              <a:rPr lang="en-US" sz="2000" b="1" kern="0" dirty="0">
                <a:solidFill>
                  <a:srgbClr val="FF0000"/>
                </a:solidFill>
              </a:rPr>
              <a:t>A</a:t>
            </a:r>
            <a:r>
              <a:rPr lang="en-US" sz="2000" b="1" kern="0" dirty="0" smtClean="0">
                <a:solidFill>
                  <a:srgbClr val="FF0000"/>
                </a:solidFill>
              </a:rPr>
              <a:t>ssurance </a:t>
            </a:r>
            <a:r>
              <a:rPr lang="en-US" sz="2000" b="1" kern="0" dirty="0">
                <a:solidFill>
                  <a:srgbClr val="FF0000"/>
                </a:solidFill>
              </a:rPr>
              <a:t>C</a:t>
            </a:r>
            <a:r>
              <a:rPr lang="en-US" sz="2000" b="1" kern="0" dirty="0" smtClean="0">
                <a:solidFill>
                  <a:srgbClr val="FF0000"/>
                </a:solidFill>
              </a:rPr>
              <a:t>ase in DO-178C</a:t>
            </a:r>
            <a:endParaRPr lang="en-US" sz="2000" b="1" kern="0" dirty="0" smtClean="0">
              <a:solidFill>
                <a:srgbClr val="000000"/>
              </a:solidFill>
            </a:endParaRPr>
          </a:p>
          <a:p>
            <a:endParaRPr lang="en-US" sz="2000" b="1" kern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kern="0" dirty="0" smtClean="0">
                <a:solidFill>
                  <a:srgbClr val="FF0000"/>
                </a:solidFill>
              </a:rPr>
              <a:t>Data Integrity Techniques</a:t>
            </a:r>
            <a:endParaRPr lang="en-US" sz="2000" b="1" kern="0" dirty="0" smtClean="0">
              <a:solidFill>
                <a:srgbClr val="000000"/>
              </a:solidFill>
            </a:endParaRPr>
          </a:p>
          <a:p>
            <a:endParaRPr lang="en-US" sz="2000" b="1" kern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Multicore Processors- Why, What &amp; How</a:t>
            </a:r>
            <a:endParaRPr lang="en-US" sz="20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5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C756B-0E83-4D20-AD27-2B4D8E01AC74}"/>
</file>

<file path=customXml/itemProps2.xml><?xml version="1.0" encoding="utf-8"?>
<ds:datastoreItem xmlns:ds="http://schemas.openxmlformats.org/officeDocument/2006/customXml" ds:itemID="{F5B922F2-04F3-47FF-BFF2-40B4C5C9ACDB}"/>
</file>

<file path=customXml/itemProps3.xml><?xml version="1.0" encoding="utf-8"?>
<ds:datastoreItem xmlns:ds="http://schemas.openxmlformats.org/officeDocument/2006/customXml" ds:itemID="{90C3DC6C-2886-43E7-83A5-744A610C9C81}"/>
</file>

<file path=docProps/app.xml><?xml version="1.0" encoding="utf-8"?>
<Properties xmlns="http://schemas.openxmlformats.org/officeDocument/2006/extended-properties" xmlns:vt="http://schemas.openxmlformats.org/officeDocument/2006/docPropsVTypes">
  <TotalTime>15826</TotalTime>
  <Words>3705</Words>
  <Application>Microsoft Macintosh PowerPoint</Application>
  <PresentationFormat>On-screen Show (4:3)</PresentationFormat>
  <Paragraphs>608</Paragraphs>
  <Slides>70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     Software &amp; Digital Systems Research  </vt:lpstr>
      <vt:lpstr>PowerPoint Presentation</vt:lpstr>
      <vt:lpstr>PowerPoint Presentation</vt:lpstr>
      <vt:lpstr>PowerPoint Presentation</vt:lpstr>
      <vt:lpstr>PowerPoint Presentation</vt:lpstr>
      <vt:lpstr>Significant Accomplishments- Advisory Circulars</vt:lpstr>
      <vt:lpstr>Significant Accomplishments- Handbooks</vt:lpstr>
      <vt:lpstr>PowerPoint Presentation</vt:lpstr>
      <vt:lpstr>PowerPoint Presentation</vt:lpstr>
      <vt:lpstr> Software Tools and Technologies</vt:lpstr>
      <vt:lpstr>Software Technologies and Tools</vt:lpstr>
      <vt:lpstr> Assurance Case Applicability to DO-178C</vt:lpstr>
      <vt:lpstr>Assurance Case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Assurance Case applicability to DO-178C Task</vt:lpstr>
      <vt:lpstr>Assurance Case for Level E Software</vt:lpstr>
      <vt:lpstr>PowerPoint Presentation</vt:lpstr>
      <vt:lpstr>Assurance Case Applicability to DO-178C  Progress</vt:lpstr>
      <vt:lpstr> Multi-core Processors in Avionics </vt:lpstr>
      <vt:lpstr>Multi-core Processors in Avionics Task </vt:lpstr>
      <vt:lpstr>Multi-core Processors in Avionics Task</vt:lpstr>
      <vt:lpstr>Multi-Core Processors in Avionics</vt:lpstr>
      <vt:lpstr>Multi-Core Processors in Avionics Progress</vt:lpstr>
      <vt:lpstr> Software Service History and Airborne Electronic Hardware Service Experience</vt:lpstr>
      <vt:lpstr>Service History Task</vt:lpstr>
      <vt:lpstr>Service History Task</vt:lpstr>
      <vt:lpstr>Service History Task Progress</vt:lpstr>
      <vt:lpstr>System Complexity Research    System Architecture Virtual Integration</vt:lpstr>
      <vt:lpstr>System Architecture Virtual Integration (SAVI)</vt:lpstr>
      <vt:lpstr>SAVI</vt:lpstr>
      <vt:lpstr>Systems are Continuously Integrated</vt:lpstr>
      <vt:lpstr>SAVI Virtual Integration</vt:lpstr>
      <vt:lpstr>What is SAVI Consistency?</vt:lpstr>
      <vt:lpstr>SAVI Progress</vt:lpstr>
      <vt:lpstr>Models, Tools, and Data Exchange Standards Considered so far</vt:lpstr>
      <vt:lpstr>Fit Consistency: Logical and Physical Properties</vt:lpstr>
      <vt:lpstr>BSCU Architecture – AADL model</vt:lpstr>
      <vt:lpstr> Complexity Measurement</vt:lpstr>
      <vt:lpstr>System Complexity Effects on Aircraft Safety</vt:lpstr>
      <vt:lpstr>System Complexity Effects on Aircraft Safety Task</vt:lpstr>
      <vt:lpstr>PowerPoint Presentation</vt:lpstr>
      <vt:lpstr>Overview of Taxonomy</vt:lpstr>
      <vt:lpstr>System Complexity Effects Project Status</vt:lpstr>
      <vt:lpstr> Safety Issues with Integration of Complex Digital Systems</vt:lpstr>
      <vt:lpstr>PowerPoint Presentation</vt:lpstr>
      <vt:lpstr>PowerPoint Presentation</vt:lpstr>
      <vt:lpstr>PowerPoint Presentation</vt:lpstr>
      <vt:lpstr>Integrated Safety Management Framework</vt:lpstr>
      <vt:lpstr>PowerPoint Presentation</vt:lpstr>
      <vt:lpstr>Research Status</vt:lpstr>
      <vt:lpstr> Single Event Effects (SEE) </vt:lpstr>
      <vt:lpstr>PowerPoint Presentation</vt:lpstr>
      <vt:lpstr>PowerPoint Presentation</vt:lpstr>
      <vt:lpstr>Reasons for Atmospheric Radiation Testing</vt:lpstr>
      <vt:lpstr>Need for Cosmic Ray Neutron Simulation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Questions/Comments Contact:  Alanna Randazzo  609-485-5298              alanna.randazzo@faa.gov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CTR Hess</dc:creator>
  <cp:lastModifiedBy>Xiaogong Lee</cp:lastModifiedBy>
  <cp:revision>889</cp:revision>
  <cp:lastPrinted>2015-09-02T19:37:24Z</cp:lastPrinted>
  <dcterms:created xsi:type="dcterms:W3CDTF">2015-07-02T21:00:32Z</dcterms:created>
  <dcterms:modified xsi:type="dcterms:W3CDTF">2015-09-08T14:23:17Z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