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1"/>
  </p:notesMasterIdLst>
  <p:handoutMasterIdLst>
    <p:handoutMasterId r:id="rId32"/>
  </p:handoutMasterIdLst>
  <p:sldIdLst>
    <p:sldId id="256" r:id="rId3"/>
    <p:sldId id="571" r:id="rId4"/>
    <p:sldId id="632" r:id="rId5"/>
    <p:sldId id="593" r:id="rId6"/>
    <p:sldId id="594" r:id="rId7"/>
    <p:sldId id="637" r:id="rId8"/>
    <p:sldId id="638" r:id="rId9"/>
    <p:sldId id="620" r:id="rId10"/>
    <p:sldId id="628" r:id="rId11"/>
    <p:sldId id="621" r:id="rId12"/>
    <p:sldId id="622" r:id="rId13"/>
    <p:sldId id="623" r:id="rId14"/>
    <p:sldId id="624" r:id="rId15"/>
    <p:sldId id="639" r:id="rId16"/>
    <p:sldId id="640" r:id="rId17"/>
    <p:sldId id="641" r:id="rId18"/>
    <p:sldId id="635" r:id="rId19"/>
    <p:sldId id="611" r:id="rId20"/>
    <p:sldId id="614" r:id="rId21"/>
    <p:sldId id="642" r:id="rId22"/>
    <p:sldId id="643" r:id="rId23"/>
    <p:sldId id="644" r:id="rId24"/>
    <p:sldId id="645" r:id="rId25"/>
    <p:sldId id="646" r:id="rId26"/>
    <p:sldId id="610" r:id="rId27"/>
    <p:sldId id="629" r:id="rId28"/>
    <p:sldId id="630" r:id="rId29"/>
    <p:sldId id="631"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0E5"/>
    <a:srgbClr val="AED649"/>
    <a:srgbClr val="9ABD41"/>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0" autoAdjust="0"/>
    <p:restoredTop sz="99126" autoAdjust="0"/>
  </p:normalViewPr>
  <p:slideViewPr>
    <p:cSldViewPr snapToGrid="0" snapToObjects="1">
      <p:cViewPr>
        <p:scale>
          <a:sx n="90" d="100"/>
          <a:sy n="90"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7"/>
            <a:ext cx="3037840" cy="464820"/>
          </a:xfrm>
          <a:prstGeom prst="rect">
            <a:avLst/>
          </a:prstGeom>
        </p:spPr>
        <p:txBody>
          <a:bodyPr vert="horz" lIns="93123" tIns="46562" rIns="93123" bIns="4656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70938" y="7"/>
            <a:ext cx="3037840" cy="464820"/>
          </a:xfrm>
          <a:prstGeom prst="rect">
            <a:avLst/>
          </a:prstGeom>
        </p:spPr>
        <p:txBody>
          <a:bodyPr vert="horz" wrap="square" lIns="93123" tIns="46562" rIns="93123" bIns="46562" numCol="1" anchor="t" anchorCtr="0" compatLnSpc="1">
            <a:prstTxWarp prst="textNoShape">
              <a:avLst/>
            </a:prstTxWarp>
          </a:bodyPr>
          <a:lstStyle>
            <a:lvl1pPr algn="r">
              <a:defRPr sz="1200">
                <a:latin typeface="Calibri" charset="0"/>
              </a:defRPr>
            </a:lvl1pPr>
          </a:lstStyle>
          <a:p>
            <a:fld id="{222A195E-1ADD-6C43-92C9-27DA1C33D3DB}" type="datetimeFigureOut">
              <a:rPr lang="en-US"/>
              <a:pPr/>
              <a:t>8/28/2015</a:t>
            </a:fld>
            <a:endParaRPr lang="en-US" dirty="0"/>
          </a:p>
        </p:txBody>
      </p:sp>
      <p:sp>
        <p:nvSpPr>
          <p:cNvPr id="4" name="Footer Placeholder 3"/>
          <p:cNvSpPr>
            <a:spLocks noGrp="1"/>
          </p:cNvSpPr>
          <p:nvPr>
            <p:ph type="ftr" sz="quarter" idx="2"/>
          </p:nvPr>
        </p:nvSpPr>
        <p:spPr>
          <a:xfrm>
            <a:off x="1" y="8829970"/>
            <a:ext cx="3037840" cy="464820"/>
          </a:xfrm>
          <a:prstGeom prst="rect">
            <a:avLst/>
          </a:prstGeom>
        </p:spPr>
        <p:txBody>
          <a:bodyPr vert="horz" lIns="93123" tIns="46562" rIns="93123" bIns="46562"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938" y="8829970"/>
            <a:ext cx="3037840" cy="464820"/>
          </a:xfrm>
          <a:prstGeom prst="rect">
            <a:avLst/>
          </a:prstGeom>
        </p:spPr>
        <p:txBody>
          <a:bodyPr vert="horz" wrap="square" lIns="93123" tIns="46562" rIns="93123" bIns="46562" numCol="1" anchor="b" anchorCtr="0" compatLnSpc="1">
            <a:prstTxWarp prst="textNoShape">
              <a:avLst/>
            </a:prstTxWarp>
          </a:bodyPr>
          <a:lstStyle>
            <a:lvl1pPr algn="r">
              <a:defRPr sz="1200">
                <a:latin typeface="Calibri" charset="0"/>
              </a:defRPr>
            </a:lvl1pPr>
          </a:lstStyle>
          <a:p>
            <a:fld id="{F2D58E89-E2D6-9042-AB8B-679497EFEF72}" type="slidenum">
              <a:rPr lang="en-US"/>
              <a:pPr/>
              <a:t>‹#›</a:t>
            </a:fld>
            <a:endParaRPr lang="en-US" dirty="0"/>
          </a:p>
        </p:txBody>
      </p:sp>
    </p:spTree>
    <p:extLst>
      <p:ext uri="{BB962C8B-B14F-4D97-AF65-F5344CB8AC3E}">
        <p14:creationId xmlns:p14="http://schemas.microsoft.com/office/powerpoint/2010/main" val="321726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7"/>
            <a:ext cx="3037840" cy="464820"/>
          </a:xfrm>
          <a:prstGeom prst="rect">
            <a:avLst/>
          </a:prstGeom>
        </p:spPr>
        <p:txBody>
          <a:bodyPr vert="horz" lIns="93123" tIns="46562" rIns="93123" bIns="4656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70938" y="7"/>
            <a:ext cx="3037840" cy="464820"/>
          </a:xfrm>
          <a:prstGeom prst="rect">
            <a:avLst/>
          </a:prstGeom>
        </p:spPr>
        <p:txBody>
          <a:bodyPr vert="horz" wrap="square" lIns="93123" tIns="46562" rIns="93123" bIns="46562" numCol="1" anchor="t" anchorCtr="0" compatLnSpc="1">
            <a:prstTxWarp prst="textNoShape">
              <a:avLst/>
            </a:prstTxWarp>
          </a:bodyPr>
          <a:lstStyle>
            <a:lvl1pPr algn="r">
              <a:defRPr sz="1200">
                <a:latin typeface="Calibri" charset="0"/>
              </a:defRPr>
            </a:lvl1pPr>
          </a:lstStyle>
          <a:p>
            <a:fld id="{3D29B653-6453-1D4C-8661-9C8ECE4C95DA}" type="datetimeFigureOut">
              <a:rPr lang="en-US"/>
              <a:pPr/>
              <a:t>8/28/2015</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23" tIns="46562" rIns="93123" bIns="46562" rtlCol="0" anchor="ctr"/>
          <a:lstStyle/>
          <a:p>
            <a:pPr lvl="0"/>
            <a:endParaRPr lang="en-US" noProof="0" dirty="0"/>
          </a:p>
        </p:txBody>
      </p:sp>
      <p:sp>
        <p:nvSpPr>
          <p:cNvPr id="5" name="Notes Placeholder 4"/>
          <p:cNvSpPr>
            <a:spLocks noGrp="1"/>
          </p:cNvSpPr>
          <p:nvPr>
            <p:ph type="body" sz="quarter" idx="3"/>
          </p:nvPr>
        </p:nvSpPr>
        <p:spPr>
          <a:xfrm>
            <a:off x="701040" y="4415797"/>
            <a:ext cx="5608320" cy="4183380"/>
          </a:xfrm>
          <a:prstGeom prst="rect">
            <a:avLst/>
          </a:prstGeom>
        </p:spPr>
        <p:txBody>
          <a:bodyPr vert="horz" lIns="93123" tIns="46562" rIns="93123" bIns="465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70"/>
            <a:ext cx="3037840" cy="464820"/>
          </a:xfrm>
          <a:prstGeom prst="rect">
            <a:avLst/>
          </a:prstGeom>
        </p:spPr>
        <p:txBody>
          <a:bodyPr vert="horz" lIns="93123" tIns="46562" rIns="93123" bIns="46562"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wrap="square" lIns="93123" tIns="46562" rIns="93123" bIns="46562" numCol="1" anchor="b" anchorCtr="0" compatLnSpc="1">
            <a:prstTxWarp prst="textNoShape">
              <a:avLst/>
            </a:prstTxWarp>
          </a:bodyPr>
          <a:lstStyle>
            <a:lvl1pPr algn="r">
              <a:defRPr sz="1200">
                <a:latin typeface="Calibri" charset="0"/>
              </a:defRPr>
            </a:lvl1pPr>
          </a:lstStyle>
          <a:p>
            <a:fld id="{1D89B2BC-F3E3-AE42-9014-235152604EBB}" type="slidenum">
              <a:rPr lang="en-US"/>
              <a:pPr/>
              <a:t>‹#›</a:t>
            </a:fld>
            <a:endParaRPr lang="en-US" dirty="0"/>
          </a:p>
        </p:txBody>
      </p:sp>
    </p:spTree>
    <p:extLst>
      <p:ext uri="{BB962C8B-B14F-4D97-AF65-F5344CB8AC3E}">
        <p14:creationId xmlns:p14="http://schemas.microsoft.com/office/powerpoint/2010/main" val="291596923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972349" y="8832381"/>
            <a:ext cx="3038052" cy="4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2" rIns="92303" bIns="46152" anchor="b"/>
          <a:lstStyle>
            <a:lvl1pPr defTabSz="911225" eaLnBrk="0" hangingPunct="0">
              <a:defRPr>
                <a:solidFill>
                  <a:schemeClr val="tx1"/>
                </a:solidFill>
                <a:latin typeface="Arial" pitchFamily="34" charset="0"/>
              </a:defRPr>
            </a:lvl1pPr>
            <a:lvl2pPr marL="742950" indent="-285750" defTabSz="911225" eaLnBrk="0" hangingPunct="0">
              <a:defRPr>
                <a:solidFill>
                  <a:schemeClr val="tx1"/>
                </a:solidFill>
                <a:latin typeface="Arial" pitchFamily="34" charset="0"/>
              </a:defRPr>
            </a:lvl2pPr>
            <a:lvl3pPr marL="1143000" indent="-228600" defTabSz="911225" eaLnBrk="0" hangingPunct="0">
              <a:defRPr>
                <a:solidFill>
                  <a:schemeClr val="tx1"/>
                </a:solidFill>
                <a:latin typeface="Arial" pitchFamily="34" charset="0"/>
              </a:defRPr>
            </a:lvl3pPr>
            <a:lvl4pPr marL="1600200" indent="-228600" defTabSz="911225" eaLnBrk="0" hangingPunct="0">
              <a:defRPr>
                <a:solidFill>
                  <a:schemeClr val="tx1"/>
                </a:solidFill>
                <a:latin typeface="Arial" pitchFamily="34" charset="0"/>
              </a:defRPr>
            </a:lvl4pPr>
            <a:lvl5pPr marL="2057400" indent="-228600" defTabSz="911225" eaLnBrk="0" hangingPunct="0">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algn="r" eaLnBrk="1" hangingPunct="1"/>
            <a:fld id="{DF526633-5E90-47E9-A575-FD5FB52FE3A8}" type="slidenum">
              <a:rPr lang="en-US" sz="1200">
                <a:solidFill>
                  <a:srgbClr val="000000"/>
                </a:solidFill>
                <a:latin typeface="Times New Roman" pitchFamily="18" charset="0"/>
                <a:ea typeface="MS PGothic" pitchFamily="34" charset="-128"/>
              </a:rPr>
              <a:pPr algn="r" eaLnBrk="1" hangingPunct="1"/>
              <a:t>3</a:t>
            </a:fld>
            <a:endParaRPr lang="en-US" sz="1200">
              <a:solidFill>
                <a:srgbClr val="000000"/>
              </a:solidFill>
              <a:latin typeface="Times New Roman" pitchFamily="18" charset="0"/>
              <a:ea typeface="MS PGothic" pitchFamily="34" charset="-128"/>
            </a:endParaRPr>
          </a:p>
        </p:txBody>
      </p:sp>
      <p:sp>
        <p:nvSpPr>
          <p:cNvPr id="14339" name="Rectangle 7"/>
          <p:cNvSpPr txBox="1">
            <a:spLocks noGrp="1" noChangeArrowheads="1"/>
          </p:cNvSpPr>
          <p:nvPr/>
        </p:nvSpPr>
        <p:spPr bwMode="auto">
          <a:xfrm>
            <a:off x="3970761" y="8829180"/>
            <a:ext cx="3038052"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5" tIns="46522" rIns="93045" bIns="46522" anchor="b"/>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algn="r" eaLnBrk="1" hangingPunct="1"/>
            <a:fld id="{AC1081D4-7590-4EF4-A4D6-E313137B82D3}" type="slidenum">
              <a:rPr lang="en-US" sz="1200">
                <a:solidFill>
                  <a:srgbClr val="000000"/>
                </a:solidFill>
                <a:ea typeface="MS PGothic" pitchFamily="34" charset="-128"/>
              </a:rPr>
              <a:pPr algn="r" eaLnBrk="1" hangingPunct="1"/>
              <a:t>3</a:t>
            </a:fld>
            <a:endParaRPr lang="en-US" sz="1200">
              <a:solidFill>
                <a:srgbClr val="000000"/>
              </a:solidFill>
              <a:ea typeface="MS PGothic" pitchFamily="34" charset="-128"/>
            </a:endParaRPr>
          </a:p>
        </p:txBody>
      </p:sp>
      <p:sp>
        <p:nvSpPr>
          <p:cNvPr id="14340" name="Rectangle 7"/>
          <p:cNvSpPr txBox="1">
            <a:spLocks noGrp="1" noChangeArrowheads="1"/>
          </p:cNvSpPr>
          <p:nvPr/>
        </p:nvSpPr>
        <p:spPr bwMode="auto">
          <a:xfrm>
            <a:off x="3970761" y="8829180"/>
            <a:ext cx="3038052"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9" tIns="46518" rIns="93039" bIns="46518" anchor="b"/>
          <a:lstStyle>
            <a:lvl1pPr defTabSz="866775" eaLnBrk="0" hangingPunct="0">
              <a:defRPr>
                <a:solidFill>
                  <a:schemeClr val="tx1"/>
                </a:solidFill>
                <a:latin typeface="Arial" pitchFamily="34" charset="0"/>
              </a:defRPr>
            </a:lvl1pPr>
            <a:lvl2pPr marL="742950" indent="-285750" defTabSz="866775" eaLnBrk="0" hangingPunct="0">
              <a:defRPr>
                <a:solidFill>
                  <a:schemeClr val="tx1"/>
                </a:solidFill>
                <a:latin typeface="Arial" pitchFamily="34" charset="0"/>
              </a:defRPr>
            </a:lvl2pPr>
            <a:lvl3pPr marL="1143000" indent="-228600" defTabSz="866775" eaLnBrk="0" hangingPunct="0">
              <a:defRPr>
                <a:solidFill>
                  <a:schemeClr val="tx1"/>
                </a:solidFill>
                <a:latin typeface="Arial" pitchFamily="34" charset="0"/>
              </a:defRPr>
            </a:lvl3pPr>
            <a:lvl4pPr marL="1600200" indent="-228600" defTabSz="866775" eaLnBrk="0" hangingPunct="0">
              <a:defRPr>
                <a:solidFill>
                  <a:schemeClr val="tx1"/>
                </a:solidFill>
                <a:latin typeface="Arial" pitchFamily="34" charset="0"/>
              </a:defRPr>
            </a:lvl4pPr>
            <a:lvl5pPr marL="2057400" indent="-228600" defTabSz="866775" eaLnBrk="0" hangingPunct="0">
              <a:defRPr>
                <a:solidFill>
                  <a:schemeClr val="tx1"/>
                </a:solidFill>
                <a:latin typeface="Arial" pitchFamily="34" charset="0"/>
              </a:defRPr>
            </a:lvl5pPr>
            <a:lvl6pPr marL="2514600" indent="-228600" defTabSz="866775" eaLnBrk="0" fontAlgn="base" hangingPunct="0">
              <a:spcBef>
                <a:spcPct val="0"/>
              </a:spcBef>
              <a:spcAft>
                <a:spcPct val="0"/>
              </a:spcAft>
              <a:defRPr>
                <a:solidFill>
                  <a:schemeClr val="tx1"/>
                </a:solidFill>
                <a:latin typeface="Arial" pitchFamily="34" charset="0"/>
              </a:defRPr>
            </a:lvl6pPr>
            <a:lvl7pPr marL="2971800" indent="-228600" defTabSz="866775" eaLnBrk="0" fontAlgn="base" hangingPunct="0">
              <a:spcBef>
                <a:spcPct val="0"/>
              </a:spcBef>
              <a:spcAft>
                <a:spcPct val="0"/>
              </a:spcAft>
              <a:defRPr>
                <a:solidFill>
                  <a:schemeClr val="tx1"/>
                </a:solidFill>
                <a:latin typeface="Arial" pitchFamily="34" charset="0"/>
              </a:defRPr>
            </a:lvl7pPr>
            <a:lvl8pPr marL="3429000" indent="-228600" defTabSz="866775" eaLnBrk="0" fontAlgn="base" hangingPunct="0">
              <a:spcBef>
                <a:spcPct val="0"/>
              </a:spcBef>
              <a:spcAft>
                <a:spcPct val="0"/>
              </a:spcAft>
              <a:defRPr>
                <a:solidFill>
                  <a:schemeClr val="tx1"/>
                </a:solidFill>
                <a:latin typeface="Arial" pitchFamily="34" charset="0"/>
              </a:defRPr>
            </a:lvl8pPr>
            <a:lvl9pPr marL="3886200" indent="-228600" defTabSz="866775" eaLnBrk="0" fontAlgn="base" hangingPunct="0">
              <a:spcBef>
                <a:spcPct val="0"/>
              </a:spcBef>
              <a:spcAft>
                <a:spcPct val="0"/>
              </a:spcAft>
              <a:defRPr>
                <a:solidFill>
                  <a:schemeClr val="tx1"/>
                </a:solidFill>
                <a:latin typeface="Arial" pitchFamily="34" charset="0"/>
              </a:defRPr>
            </a:lvl9pPr>
          </a:lstStyle>
          <a:p>
            <a:pPr algn="r" eaLnBrk="1" hangingPunct="1"/>
            <a:fld id="{8F59B438-F617-48A9-AE05-C914479908B3}" type="slidenum">
              <a:rPr lang="en-US" sz="1200">
                <a:solidFill>
                  <a:srgbClr val="000000"/>
                </a:solidFill>
                <a:ea typeface="MS PGothic" pitchFamily="34" charset="-128"/>
              </a:rPr>
              <a:pPr algn="r" eaLnBrk="1" hangingPunct="1"/>
              <a:t>3</a:t>
            </a:fld>
            <a:endParaRPr lang="en-US" sz="1200">
              <a:solidFill>
                <a:srgbClr val="000000"/>
              </a:solidFill>
              <a:ea typeface="MS PGothic" pitchFamily="34" charset="-128"/>
            </a:endParaRPr>
          </a:p>
        </p:txBody>
      </p:sp>
      <p:sp>
        <p:nvSpPr>
          <p:cNvPr id="14341" name="Rectangle 2"/>
          <p:cNvSpPr>
            <a:spLocks noGrp="1" noRot="1" noChangeAspect="1" noChangeArrowheads="1" noTextEdit="1"/>
          </p:cNvSpPr>
          <p:nvPr>
            <p:ph type="sldImg"/>
          </p:nvPr>
        </p:nvSpPr>
        <p:spPr bwMode="auto">
          <a:xfrm>
            <a:off x="1184275" y="695325"/>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702312" y="4416192"/>
            <a:ext cx="5605778" cy="4182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39" tIns="46518" rIns="93039" bIns="46518" numCol="1" anchor="t" anchorCtr="0" compatLnSpc="1">
            <a:prstTxWarp prst="textNoShape">
              <a:avLst/>
            </a:prstTxWarp>
          </a:bodyPr>
          <a:lstStyle/>
          <a:p>
            <a:pPr eaLnBrk="1" hangingPunct="1">
              <a:spcBef>
                <a:spcPct val="0"/>
              </a:spcBef>
            </a:pPr>
            <a:r>
              <a:rPr lang="en-US" sz="1800"/>
              <a:t>Speaker: Sabrina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a:ln/>
        </p:spPr>
      </p:sp>
      <p:sp>
        <p:nvSpPr>
          <p:cNvPr id="72707" name="Rectangle 3"/>
          <p:cNvSpPr>
            <a:spLocks noGrp="1"/>
          </p:cNvSpPr>
          <p:nvPr>
            <p:ph type="body" idx="1"/>
          </p:nvPr>
        </p:nvSpPr>
        <p:spPr>
          <a:xfrm>
            <a:off x="935040" y="4416426"/>
            <a:ext cx="5140325" cy="279400"/>
          </a:xfrm>
          <a:noFill/>
        </p:spPr>
        <p:txBody>
          <a:bodyPr/>
          <a:lstStyle/>
          <a:p>
            <a:endParaRPr lang="en-US" dirty="0" smtClean="0">
              <a:latin typeface="Arial" charset="0"/>
            </a:endParaRPr>
          </a:p>
        </p:txBody>
      </p:sp>
    </p:spTree>
    <p:extLst>
      <p:ext uri="{BB962C8B-B14F-4D97-AF65-F5344CB8AC3E}">
        <p14:creationId xmlns:p14="http://schemas.microsoft.com/office/powerpoint/2010/main" val="371192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Purpose:  Work with three industry partners to establish proof of use case operations, safety assessments, risk mitigations, and operational approval for key UAS operations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6324" indent="-287048" eaLnBrk="0" hangingPunct="0">
              <a:defRPr>
                <a:solidFill>
                  <a:schemeClr val="tx1"/>
                </a:solidFill>
                <a:latin typeface="Calibri" panose="020F0502020204030204" pitchFamily="34" charset="0"/>
                <a:cs typeface="Arial" panose="020B0604020202020204" pitchFamily="34" charset="0"/>
              </a:defRPr>
            </a:lvl2pPr>
            <a:lvl3pPr marL="1148190" indent="-229638" eaLnBrk="0" hangingPunct="0">
              <a:defRPr>
                <a:solidFill>
                  <a:schemeClr val="tx1"/>
                </a:solidFill>
                <a:latin typeface="Calibri" panose="020F0502020204030204" pitchFamily="34" charset="0"/>
                <a:cs typeface="Arial" panose="020B0604020202020204" pitchFamily="34" charset="0"/>
              </a:defRPr>
            </a:lvl3pPr>
            <a:lvl4pPr marL="1607467" indent="-229638" eaLnBrk="0" hangingPunct="0">
              <a:defRPr>
                <a:solidFill>
                  <a:schemeClr val="tx1"/>
                </a:solidFill>
                <a:latin typeface="Calibri" panose="020F0502020204030204" pitchFamily="34" charset="0"/>
                <a:cs typeface="Arial" panose="020B0604020202020204" pitchFamily="34" charset="0"/>
              </a:defRPr>
            </a:lvl4pPr>
            <a:lvl5pPr marL="2066743" indent="-229638" eaLnBrk="0" hangingPunct="0">
              <a:defRPr>
                <a:solidFill>
                  <a:schemeClr val="tx1"/>
                </a:solidFill>
                <a:latin typeface="Calibri" panose="020F0502020204030204" pitchFamily="34" charset="0"/>
                <a:cs typeface="Arial" panose="020B0604020202020204" pitchFamily="34" charset="0"/>
              </a:defRPr>
            </a:lvl5pPr>
            <a:lvl6pPr marL="2526019" indent="-2296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5295" indent="-2296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44571" indent="-2296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3848" indent="-2296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A789F99-2E6F-4C92-A939-8FABC19BE6C5}" type="slidenum">
              <a:rPr lang="en-US" altLang="en-US">
                <a:solidFill>
                  <a:prstClr val="black"/>
                </a:solidFill>
              </a:rPr>
              <a:pPr eaLnBrk="1" hangingPunct="1"/>
              <a:t>20</a:t>
            </a:fld>
            <a:endParaRPr lang="en-US" altLang="en-US" dirty="0">
              <a:solidFill>
                <a:prstClr val="black"/>
              </a:solidFill>
            </a:endParaRPr>
          </a:p>
        </p:txBody>
      </p:sp>
    </p:spTree>
    <p:extLst>
      <p:ext uri="{BB962C8B-B14F-4D97-AF65-F5344CB8AC3E}">
        <p14:creationId xmlns:p14="http://schemas.microsoft.com/office/powerpoint/2010/main" val="43073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5E5C5-A73D-4E94-830F-ADDEBF7EB2BB}" type="slidenum">
              <a:rPr lang="en-US" altLang="en-US" smtClean="0"/>
              <a:pPr/>
              <a:t>21</a:t>
            </a:fld>
            <a:endParaRPr lang="en-US" altLang="en-US" dirty="0"/>
          </a:p>
        </p:txBody>
      </p:sp>
    </p:spTree>
    <p:extLst>
      <p:ext uri="{BB962C8B-B14F-4D97-AF65-F5344CB8AC3E}">
        <p14:creationId xmlns:p14="http://schemas.microsoft.com/office/powerpoint/2010/main" val="157912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8912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5E5C5-A73D-4E94-830F-ADDEBF7EB2BB}" type="slidenum">
              <a:rPr lang="en-US" altLang="en-US" smtClean="0">
                <a:solidFill>
                  <a:prstClr val="black"/>
                </a:solidFill>
              </a:rPr>
              <a:pPr/>
              <a:t>23</a:t>
            </a:fld>
            <a:endParaRPr lang="en-US" altLang="en-US" dirty="0">
              <a:solidFill>
                <a:prstClr val="black"/>
              </a:solidFill>
            </a:endParaRPr>
          </a:p>
        </p:txBody>
      </p:sp>
    </p:spTree>
    <p:extLst>
      <p:ext uri="{BB962C8B-B14F-4D97-AF65-F5344CB8AC3E}">
        <p14:creationId xmlns:p14="http://schemas.microsoft.com/office/powerpoint/2010/main" val="67136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FCCBA27-C706-4177-9F5A-463C87F14B02}"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8EB4E3"/>
                </a:solidFill>
                <a:cs typeface="Arial" charset="0"/>
              </a:defRPr>
            </a:lvl1pPr>
          </a:lstStyle>
          <a:p>
            <a:fld id="{5E1B8A17-30AD-324E-80AC-5F9621EB070B}" type="datetimeFigureOut">
              <a:rPr lang="en-US"/>
              <a:pPr/>
              <a:t>8/28/2015</a:t>
            </a:fld>
            <a:endParaRPr lang="en-US" dirty="0"/>
          </a:p>
        </p:txBody>
      </p:sp>
    </p:spTree>
    <p:extLst>
      <p:ext uri="{BB962C8B-B14F-4D97-AF65-F5344CB8AC3E}">
        <p14:creationId xmlns:p14="http://schemas.microsoft.com/office/powerpoint/2010/main" val="2524662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5E45DE31-A282-4817-A3E1-C9D0D30F78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044857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9AA44ACE-198C-44DE-9F27-6835109F180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059890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D3AED4C0-DE7A-4E96-BF19-352FC0CC101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338824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8467D450-C716-4C32-B141-996900AF3F5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0833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a:defRPr/>
            </a:pPr>
            <a:fld id="{2CFD6183-2B87-49A2-8859-9CE4B0DD4B30}" type="slidenum">
              <a:rPr lang="en-US">
                <a:solidFill>
                  <a:srgbClr val="1F497D">
                    <a:lumMod val="75000"/>
                  </a:srgbClr>
                </a:solidFill>
              </a:rPr>
              <a:pPr>
                <a:defRPr/>
              </a:pPr>
              <a:t>‹#›</a:t>
            </a:fld>
            <a:endParaRPr lang="en-US" dirty="0">
              <a:solidFill>
                <a:srgbClr val="1F497D">
                  <a:lumMod val="75000"/>
                </a:srgbClr>
              </a:solidFill>
            </a:endParaRPr>
          </a:p>
        </p:txBody>
      </p:sp>
    </p:spTree>
    <p:extLst>
      <p:ext uri="{BB962C8B-B14F-4D97-AF65-F5344CB8AC3E}">
        <p14:creationId xmlns:p14="http://schemas.microsoft.com/office/powerpoint/2010/main" val="19024203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a:defRPr/>
            </a:pPr>
            <a:fld id="{71D9521F-FBA4-4AEB-A46D-F79C76CE501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04036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06147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9D4B4D4-5229-3247-AC4F-C94D051F9D45}" type="datetimeFigureOut">
              <a:rPr lang="en-US"/>
              <a:pPr/>
              <a:t>8/28/2015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BFE7DB7-EF4D-134D-A300-EFDFD1A8BCC5}" type="slidenum">
              <a:rPr lang="en-US"/>
              <a:pPr/>
              <a:t>‹#›</a:t>
            </a:fld>
            <a:endParaRPr lang="en-US" dirty="0"/>
          </a:p>
        </p:txBody>
      </p:sp>
    </p:spTree>
    <p:extLst>
      <p:ext uri="{BB962C8B-B14F-4D97-AF65-F5344CB8AC3E}">
        <p14:creationId xmlns:p14="http://schemas.microsoft.com/office/powerpoint/2010/main" val="2733101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29742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527A1C7-B689-4045-BB67-AC12CCB0FF0E}" type="datetimeFigureOut">
              <a:rPr lang="en-US"/>
              <a:pPr/>
              <a:t>8/28/2015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9D4CFC8-62E8-F546-95E7-D61112C617D3}" type="slidenum">
              <a:rPr lang="en-US"/>
              <a:pPr/>
              <a:t>‹#›</a:t>
            </a:fld>
            <a:endParaRPr lang="en-US" dirty="0"/>
          </a:p>
        </p:txBody>
      </p:sp>
    </p:spTree>
    <p:extLst>
      <p:ext uri="{BB962C8B-B14F-4D97-AF65-F5344CB8AC3E}">
        <p14:creationId xmlns:p14="http://schemas.microsoft.com/office/powerpoint/2010/main" val="1554366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6E822A9-843B-2949-8011-E0995E38D0CB}" type="datetimeFigureOut">
              <a:rPr lang="en-US"/>
              <a:pPr/>
              <a:t>8/28/2015</a:t>
            </a:fld>
            <a:endParaRPr lang="en-US" dirty="0"/>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9" name="Slide Number Placeholder 8"/>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097B072-8E44-1A48-BBDC-E5854E55F19E}" type="slidenum">
              <a:rPr lang="en-US"/>
              <a:pPr/>
              <a:t>‹#›</a:t>
            </a:fld>
            <a:endParaRPr lang="en-US" dirty="0"/>
          </a:p>
        </p:txBody>
      </p:sp>
    </p:spTree>
    <p:extLst>
      <p:ext uri="{BB962C8B-B14F-4D97-AF65-F5344CB8AC3E}">
        <p14:creationId xmlns:p14="http://schemas.microsoft.com/office/powerpoint/2010/main" val="400683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D4D694-9312-224F-A6E8-20FE60B99614}" type="datetimeFigureOut">
              <a:rPr lang="en-US"/>
              <a:pPr/>
              <a:t>8/28/2015</a:t>
            </a:fld>
            <a:endParaRPr lang="en-US" dirty="0"/>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5" name="Slide Number Placeholder 4"/>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39341D4-0910-A34A-92CB-3A13D837F4B1}" type="slidenum">
              <a:rPr lang="en-US"/>
              <a:pPr/>
              <a:t>‹#›</a:t>
            </a:fld>
            <a:endParaRPr lang="en-US" dirty="0"/>
          </a:p>
        </p:txBody>
      </p:sp>
    </p:spTree>
    <p:extLst>
      <p:ext uri="{BB962C8B-B14F-4D97-AF65-F5344CB8AC3E}">
        <p14:creationId xmlns:p14="http://schemas.microsoft.com/office/powerpoint/2010/main" val="1376201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49C78B0-2529-F049-A334-2E84A93902AF}" type="datetimeFigureOut">
              <a:rPr lang="en-US"/>
              <a:pPr/>
              <a:t>8/28/2015</a:t>
            </a:fld>
            <a:endParaRPr lang="en-US" dirty="0"/>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4" name="Slide Number Placeholder 3"/>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8E266D8-E707-9241-BF75-D8E4760C5C86}" type="slidenum">
              <a:rPr lang="en-US"/>
              <a:pPr/>
              <a:t>‹#›</a:t>
            </a:fld>
            <a:endParaRPr lang="en-US" dirty="0"/>
          </a:p>
        </p:txBody>
      </p:sp>
    </p:spTree>
    <p:extLst>
      <p:ext uri="{BB962C8B-B14F-4D97-AF65-F5344CB8AC3E}">
        <p14:creationId xmlns:p14="http://schemas.microsoft.com/office/powerpoint/2010/main" val="119415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1BBCB95-2579-BC44-BE62-6DBA57374D01}" type="datetimeFigureOut">
              <a:rPr lang="en-US"/>
              <a:pPr/>
              <a:t>8/28/2015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B5D44A3-B5CF-AC4C-8F24-289EFCA690C4}" type="slidenum">
              <a:rPr lang="en-US"/>
              <a:pPr/>
              <a:t>‹#›</a:t>
            </a:fld>
            <a:endParaRPr lang="en-US" dirty="0"/>
          </a:p>
        </p:txBody>
      </p:sp>
    </p:spTree>
    <p:extLst>
      <p:ext uri="{BB962C8B-B14F-4D97-AF65-F5344CB8AC3E}">
        <p14:creationId xmlns:p14="http://schemas.microsoft.com/office/powerpoint/2010/main" val="23548631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70F7B52E-D961-4528-90CD-C336E5DE72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37059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7F7F7F"/>
                </a:solidFill>
                <a:cs typeface="Arial" charset="0"/>
              </a:defRPr>
            </a:lvl1pPr>
          </a:lstStyle>
          <a:p>
            <a:fld id="{9842FBAF-04F0-F649-9C9C-885ED0E40E4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iming>
    <p:tnLst>
      <p:par>
        <p:cTn id="1" dur="indefinite" restart="never" nodeType="tmRoot"/>
      </p:par>
    </p:tnLst>
  </p:timing>
  <p:txStyles>
    <p:titleStyle>
      <a:lvl1pPr algn="ctr" defTabSz="457200" rtl="0" fontAlgn="base">
        <a:spcBef>
          <a:spcPct val="0"/>
        </a:spcBef>
        <a:spcAft>
          <a:spcPct val="0"/>
        </a:spcAft>
        <a:defRPr sz="3600" b="1" kern="1200">
          <a:solidFill>
            <a:srgbClr val="17375E"/>
          </a:solidFill>
          <a:latin typeface="Arial"/>
          <a:ea typeface="ＭＳ Ｐゴシック" charset="0"/>
          <a:cs typeface="Arial"/>
        </a:defRPr>
      </a:lvl1pPr>
      <a:lvl2pPr algn="ctr" defTabSz="457200" rtl="0" fontAlgn="base">
        <a:spcBef>
          <a:spcPct val="0"/>
        </a:spcBef>
        <a:spcAft>
          <a:spcPct val="0"/>
        </a:spcAft>
        <a:defRPr sz="3600" b="1">
          <a:solidFill>
            <a:srgbClr val="17375E"/>
          </a:solidFill>
          <a:latin typeface="Arial" charset="0"/>
          <a:ea typeface="ＭＳ Ｐゴシック" charset="0"/>
          <a:cs typeface="Arial" charset="0"/>
        </a:defRPr>
      </a:lvl2pPr>
      <a:lvl3pPr algn="ctr" defTabSz="457200" rtl="0" fontAlgn="base">
        <a:spcBef>
          <a:spcPct val="0"/>
        </a:spcBef>
        <a:spcAft>
          <a:spcPct val="0"/>
        </a:spcAft>
        <a:defRPr sz="3600" b="1">
          <a:solidFill>
            <a:srgbClr val="17375E"/>
          </a:solidFill>
          <a:latin typeface="Arial" charset="0"/>
          <a:ea typeface="ＭＳ Ｐゴシック" charset="0"/>
          <a:cs typeface="Arial" charset="0"/>
        </a:defRPr>
      </a:lvl3pPr>
      <a:lvl4pPr algn="ctr" defTabSz="457200" rtl="0" fontAlgn="base">
        <a:spcBef>
          <a:spcPct val="0"/>
        </a:spcBef>
        <a:spcAft>
          <a:spcPct val="0"/>
        </a:spcAft>
        <a:defRPr sz="3600" b="1">
          <a:solidFill>
            <a:srgbClr val="17375E"/>
          </a:solidFill>
          <a:latin typeface="Arial" charset="0"/>
          <a:ea typeface="ＭＳ Ｐゴシック" charset="0"/>
          <a:cs typeface="Arial" charset="0"/>
        </a:defRPr>
      </a:lvl4pPr>
      <a:lvl5pPr algn="ctr" defTabSz="457200" rtl="0" fontAlgn="base">
        <a:spcBef>
          <a:spcPct val="0"/>
        </a:spcBef>
        <a:spcAft>
          <a:spcPct val="0"/>
        </a:spcAft>
        <a:defRPr sz="3600" b="1">
          <a:solidFill>
            <a:srgbClr val="17375E"/>
          </a:solidFill>
          <a:latin typeface="Arial" charset="0"/>
          <a:ea typeface="ＭＳ Ｐゴシック" charset="0"/>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fontAlgn="base">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fontAlgn="base">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50000"/>
                    <a:lumOff val="50000"/>
                  </a:schemeClr>
                </a:solidFill>
                <a:latin typeface="Arial"/>
                <a:cs typeface="Arial"/>
              </a:defRPr>
            </a:lvl1pPr>
          </a:lstStyle>
          <a:p>
            <a:pPr>
              <a:defRPr/>
            </a:pPr>
            <a:endParaRPr lang="en-US" dirty="0">
              <a:solidFill>
                <a:prstClr val="black">
                  <a:lumMod val="50000"/>
                  <a:lumOff val="50000"/>
                </a:prstClr>
              </a:solidFill>
            </a:endParaRPr>
          </a:p>
        </p:txBody>
      </p:sp>
    </p:spTree>
    <p:extLst>
      <p:ext uri="{BB962C8B-B14F-4D97-AF65-F5344CB8AC3E}">
        <p14:creationId xmlns:p14="http://schemas.microsoft.com/office/powerpoint/2010/main" val="8577994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6" r:id="rId8"/>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685800" y="1022350"/>
            <a:ext cx="7772400" cy="1441450"/>
          </a:xfrm>
        </p:spPr>
        <p:txBody>
          <a:bodyPr>
            <a:normAutofit/>
          </a:bodyPr>
          <a:lstStyle/>
          <a:p>
            <a:r>
              <a:rPr lang="en-US" sz="3600" dirty="0" smtClean="0">
                <a:latin typeface="Arial" charset="0"/>
                <a:cs typeface="Arial" charset="0"/>
              </a:rPr>
              <a:t>UAS R&amp;D Update</a:t>
            </a:r>
            <a:r>
              <a:rPr lang="en-US" dirty="0" smtClean="0">
                <a:latin typeface="Arial" charset="0"/>
                <a:cs typeface="Arial" charset="0"/>
              </a:rPr>
              <a:t/>
            </a:r>
            <a:br>
              <a:rPr lang="en-US" dirty="0" smtClean="0">
                <a:latin typeface="Arial" charset="0"/>
                <a:cs typeface="Arial" charset="0"/>
              </a:rPr>
            </a:br>
            <a:r>
              <a:rPr lang="en-US" sz="2400" dirty="0" smtClean="0">
                <a:latin typeface="Arial" charset="0"/>
                <a:cs typeface="Arial" charset="0"/>
              </a:rPr>
              <a:t>Claude Jones, Manager, ANG-C21</a:t>
            </a:r>
            <a:endParaRPr lang="en-US" sz="2400" dirty="0">
              <a:latin typeface="Arial" charset="0"/>
              <a:cs typeface="Arial" charset="0"/>
            </a:endParaRPr>
          </a:p>
        </p:txBody>
      </p:sp>
      <p:sp>
        <p:nvSpPr>
          <p:cNvPr id="12290" name="Subtitle 2"/>
          <p:cNvSpPr>
            <a:spLocks noGrp="1"/>
          </p:cNvSpPr>
          <p:nvPr>
            <p:ph type="subTitle" idx="1"/>
          </p:nvPr>
        </p:nvSpPr>
        <p:spPr>
          <a:xfrm>
            <a:off x="685800" y="2540000"/>
            <a:ext cx="7772400" cy="528638"/>
          </a:xfrm>
        </p:spPr>
        <p:txBody>
          <a:bodyPr>
            <a:normAutofit/>
          </a:bodyPr>
          <a:lstStyle/>
          <a:p>
            <a:r>
              <a:rPr lang="en-US" sz="2200" dirty="0" smtClean="0">
                <a:latin typeface="Arial" charset="0"/>
                <a:cs typeface="Arial" charset="0"/>
              </a:rPr>
              <a:t>September 9, 2015</a:t>
            </a:r>
            <a:endParaRPr lang="en-US" sz="2200"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452438" y="274638"/>
            <a:ext cx="8277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17375E"/>
                </a:solidFill>
                <a:cs typeface="Arial" charset="0"/>
              </a:rPr>
              <a:t>UAS COE Program Management</a:t>
            </a:r>
          </a:p>
        </p:txBody>
      </p:sp>
      <p:sp>
        <p:nvSpPr>
          <p:cNvPr id="29" name="TextBox 28"/>
          <p:cNvSpPr txBox="1"/>
          <p:nvPr/>
        </p:nvSpPr>
        <p:spPr>
          <a:xfrm>
            <a:off x="2551113" y="1385888"/>
            <a:ext cx="2703512" cy="584200"/>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txBody>
          <a:bodyPr wrap="none">
            <a:spAutoFit/>
          </a:bodyPr>
          <a:lstStyle/>
          <a:p>
            <a:pPr algn="ctr">
              <a:defRPr/>
            </a:pPr>
            <a:r>
              <a:rPr lang="en-US" b="1" dirty="0">
                <a:solidFill>
                  <a:schemeClr val="accent1">
                    <a:lumMod val="50000"/>
                  </a:schemeClr>
                </a:solidFill>
              </a:rPr>
              <a:t>FAA COE Program </a:t>
            </a:r>
            <a:r>
              <a:rPr lang="en-US" b="1" dirty="0" err="1">
                <a:solidFill>
                  <a:schemeClr val="accent1">
                    <a:lumMod val="50000"/>
                  </a:schemeClr>
                </a:solidFill>
              </a:rPr>
              <a:t>Mgr</a:t>
            </a:r>
            <a:endParaRPr lang="en-US" b="1" dirty="0">
              <a:solidFill>
                <a:schemeClr val="accent1">
                  <a:lumMod val="50000"/>
                </a:schemeClr>
              </a:solidFill>
            </a:endParaRPr>
          </a:p>
          <a:p>
            <a:pPr algn="ctr">
              <a:defRPr/>
            </a:pPr>
            <a:r>
              <a:rPr lang="en-US" sz="1400" b="1" dirty="0">
                <a:solidFill>
                  <a:schemeClr val="accent1">
                    <a:lumMod val="50000"/>
                  </a:schemeClr>
                </a:solidFill>
              </a:rPr>
              <a:t>(Patricia Watts, ANG-E)</a:t>
            </a:r>
          </a:p>
        </p:txBody>
      </p:sp>
      <p:sp>
        <p:nvSpPr>
          <p:cNvPr id="30" name="TextBox 29"/>
          <p:cNvSpPr txBox="1"/>
          <p:nvPr/>
        </p:nvSpPr>
        <p:spPr>
          <a:xfrm>
            <a:off x="2290763" y="2281238"/>
            <a:ext cx="3222625" cy="584200"/>
          </a:xfrm>
          <a:prstGeom prst="rect">
            <a:avLst/>
          </a:prstGeom>
          <a:solidFill>
            <a:schemeClr val="accent1">
              <a:lumMod val="20000"/>
              <a:lumOff val="80000"/>
            </a:schemeClr>
          </a:solidFill>
          <a:ln w="28575">
            <a:solidFill>
              <a:schemeClr val="tx1"/>
            </a:solidFill>
          </a:ln>
          <a:effectLst>
            <a:outerShdw blurRad="50800" dist="38100" dir="8100000" algn="tr" rotWithShape="0">
              <a:prstClr val="black">
                <a:alpha val="40000"/>
              </a:prstClr>
            </a:outerShdw>
          </a:effectLst>
        </p:spPr>
        <p:txBody>
          <a:bodyPr wrap="none">
            <a:spAutoFit/>
          </a:bodyPr>
          <a:lstStyle/>
          <a:p>
            <a:pPr algn="ctr">
              <a:defRPr/>
            </a:pPr>
            <a:r>
              <a:rPr lang="en-US" b="1" dirty="0">
                <a:solidFill>
                  <a:schemeClr val="accent1">
                    <a:lumMod val="50000"/>
                  </a:schemeClr>
                </a:solidFill>
              </a:rPr>
              <a:t>UAS COE Program </a:t>
            </a:r>
            <a:r>
              <a:rPr lang="en-US" b="1" dirty="0" err="1">
                <a:solidFill>
                  <a:schemeClr val="accent1">
                    <a:lumMod val="50000"/>
                  </a:schemeClr>
                </a:solidFill>
              </a:rPr>
              <a:t>Mgr</a:t>
            </a:r>
            <a:endParaRPr lang="en-US" b="1" dirty="0">
              <a:solidFill>
                <a:schemeClr val="accent1">
                  <a:lumMod val="50000"/>
                </a:schemeClr>
              </a:solidFill>
            </a:endParaRPr>
          </a:p>
          <a:p>
            <a:pPr algn="ctr">
              <a:defRPr/>
            </a:pPr>
            <a:r>
              <a:rPr lang="en-US" sz="1400" b="1" dirty="0">
                <a:solidFill>
                  <a:schemeClr val="accent1">
                    <a:lumMod val="50000"/>
                  </a:schemeClr>
                </a:solidFill>
              </a:rPr>
              <a:t>(Sabrina Saunders-Hodge, ANG-C2)</a:t>
            </a:r>
          </a:p>
        </p:txBody>
      </p:sp>
      <p:sp>
        <p:nvSpPr>
          <p:cNvPr id="11264" name="TextBox 11263"/>
          <p:cNvSpPr txBox="1"/>
          <p:nvPr/>
        </p:nvSpPr>
        <p:spPr>
          <a:xfrm>
            <a:off x="2476500" y="4289425"/>
            <a:ext cx="2921000" cy="369888"/>
          </a:xfrm>
          <a:prstGeom prst="rect">
            <a:avLst/>
          </a:prstGeom>
          <a:solidFill>
            <a:schemeClr val="accent1">
              <a:lumMod val="60000"/>
              <a:lumOff val="40000"/>
            </a:schemeClr>
          </a:solidFill>
          <a:ln w="28575">
            <a:solidFill>
              <a:schemeClr val="tx1"/>
            </a:solidFill>
          </a:ln>
          <a:effectLst>
            <a:outerShdw blurRad="50800" dist="38100" dir="8100000" algn="tr" rotWithShape="0">
              <a:prstClr val="black">
                <a:alpha val="40000"/>
              </a:prstClr>
            </a:outerShdw>
          </a:effectLst>
        </p:spPr>
        <p:txBody>
          <a:bodyPr wrap="none">
            <a:spAutoFit/>
          </a:bodyPr>
          <a:lstStyle/>
          <a:p>
            <a:pPr>
              <a:defRPr/>
            </a:pPr>
            <a:r>
              <a:rPr lang="en-US" b="1" dirty="0">
                <a:solidFill>
                  <a:schemeClr val="accent1">
                    <a:lumMod val="50000"/>
                  </a:schemeClr>
                </a:solidFill>
              </a:rPr>
              <a:t>UAS ASSURE COE Lead </a:t>
            </a:r>
          </a:p>
        </p:txBody>
      </p:sp>
      <p:grpSp>
        <p:nvGrpSpPr>
          <p:cNvPr id="11267" name="Group 11266"/>
          <p:cNvGrpSpPr/>
          <p:nvPr/>
        </p:nvGrpSpPr>
        <p:grpSpPr>
          <a:xfrm>
            <a:off x="1639114" y="5226081"/>
            <a:ext cx="4642520" cy="369564"/>
            <a:chOff x="2078594" y="5537172"/>
            <a:chExt cx="4642520" cy="369564"/>
          </a:xfrm>
          <a:solidFill>
            <a:schemeClr val="accent1">
              <a:lumMod val="75000"/>
            </a:schemeClr>
          </a:solidFill>
          <a:effectLst>
            <a:outerShdw blurRad="50800" dist="38100" dir="8100000" algn="tr" rotWithShape="0">
              <a:prstClr val="black">
                <a:alpha val="40000"/>
              </a:prstClr>
            </a:outerShdw>
          </a:effectLst>
        </p:grpSpPr>
        <p:sp>
          <p:nvSpPr>
            <p:cNvPr id="11265" name="TextBox 11264"/>
            <p:cNvSpPr txBox="1"/>
            <p:nvPr/>
          </p:nvSpPr>
          <p:spPr>
            <a:xfrm>
              <a:off x="2078594" y="5537404"/>
              <a:ext cx="1492716" cy="369332"/>
            </a:xfrm>
            <a:prstGeom prst="rect">
              <a:avLst/>
            </a:prstGeom>
            <a:grpFill/>
            <a:ln w="28575">
              <a:solidFill>
                <a:schemeClr val="tx1"/>
              </a:solidFill>
            </a:ln>
          </p:spPr>
          <p:txBody>
            <a:bodyPr wrap="none">
              <a:spAutoFit/>
            </a:bodyPr>
            <a:lstStyle/>
            <a:p>
              <a:pPr>
                <a:defRPr/>
              </a:pPr>
              <a:r>
                <a:rPr lang="en-US" b="1" dirty="0">
                  <a:solidFill>
                    <a:schemeClr val="bg1"/>
                  </a:solidFill>
                </a:rPr>
                <a:t>University 1</a:t>
              </a:r>
            </a:p>
          </p:txBody>
        </p:sp>
        <p:sp>
          <p:nvSpPr>
            <p:cNvPr id="35" name="TextBox 34"/>
            <p:cNvSpPr txBox="1"/>
            <p:nvPr/>
          </p:nvSpPr>
          <p:spPr>
            <a:xfrm>
              <a:off x="3639626" y="5537288"/>
              <a:ext cx="1492716" cy="369332"/>
            </a:xfrm>
            <a:prstGeom prst="rect">
              <a:avLst/>
            </a:prstGeom>
            <a:grpFill/>
            <a:ln w="28575">
              <a:solidFill>
                <a:schemeClr val="tx1"/>
              </a:solidFill>
            </a:ln>
          </p:spPr>
          <p:txBody>
            <a:bodyPr wrap="none">
              <a:spAutoFit/>
            </a:bodyPr>
            <a:lstStyle/>
            <a:p>
              <a:pPr>
                <a:defRPr/>
              </a:pPr>
              <a:r>
                <a:rPr lang="en-US" b="1" dirty="0">
                  <a:solidFill>
                    <a:schemeClr val="bg1"/>
                  </a:solidFill>
                </a:rPr>
                <a:t>University 2</a:t>
              </a:r>
            </a:p>
          </p:txBody>
        </p:sp>
        <p:sp>
          <p:nvSpPr>
            <p:cNvPr id="36" name="TextBox 35"/>
            <p:cNvSpPr txBox="1"/>
            <p:nvPr/>
          </p:nvSpPr>
          <p:spPr>
            <a:xfrm>
              <a:off x="5215574" y="5537172"/>
              <a:ext cx="1505540" cy="369332"/>
            </a:xfrm>
            <a:prstGeom prst="rect">
              <a:avLst/>
            </a:prstGeom>
            <a:grpFill/>
            <a:ln w="28575">
              <a:solidFill>
                <a:schemeClr val="tx1"/>
              </a:solidFill>
            </a:ln>
          </p:spPr>
          <p:txBody>
            <a:bodyPr wrap="none">
              <a:spAutoFit/>
            </a:bodyPr>
            <a:lstStyle/>
            <a:p>
              <a:pPr>
                <a:defRPr/>
              </a:pPr>
              <a:r>
                <a:rPr lang="en-US" b="1" dirty="0">
                  <a:solidFill>
                    <a:schemeClr val="bg1"/>
                  </a:solidFill>
                </a:rPr>
                <a:t>University n</a:t>
              </a:r>
            </a:p>
          </p:txBody>
        </p:sp>
      </p:grpSp>
      <p:cxnSp>
        <p:nvCxnSpPr>
          <p:cNvPr id="41" name="Straight Arrow Connector 40"/>
          <p:cNvCxnSpPr/>
          <p:nvPr/>
        </p:nvCxnSpPr>
        <p:spPr>
          <a:xfrm>
            <a:off x="3895725" y="1989138"/>
            <a:ext cx="0" cy="282575"/>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902075" y="2865438"/>
            <a:ext cx="0" cy="284162"/>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989388" y="4657725"/>
            <a:ext cx="0" cy="549275"/>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272" name="Straight Connector 11271"/>
          <p:cNvCxnSpPr/>
          <p:nvPr/>
        </p:nvCxnSpPr>
        <p:spPr>
          <a:xfrm>
            <a:off x="2476500" y="4941888"/>
            <a:ext cx="3006725"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498725" y="4941888"/>
            <a:ext cx="0" cy="282575"/>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494338" y="4953000"/>
            <a:ext cx="0" cy="282575"/>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5888" y="3167063"/>
            <a:ext cx="2493962" cy="584200"/>
          </a:xfrm>
          <a:prstGeom prst="rect">
            <a:avLst/>
          </a:prstGeom>
          <a:solidFill>
            <a:schemeClr val="accent1">
              <a:lumMod val="40000"/>
              <a:lumOff val="60000"/>
            </a:schemeClr>
          </a:solidFill>
          <a:ln w="28575">
            <a:solidFill>
              <a:schemeClr val="tx1"/>
            </a:solidFill>
          </a:ln>
          <a:effectLst>
            <a:outerShdw blurRad="50800" dist="38100" dir="8100000" algn="tr" rotWithShape="0">
              <a:prstClr val="black">
                <a:alpha val="40000"/>
              </a:prstClr>
            </a:outerShdw>
          </a:effectLst>
        </p:spPr>
        <p:txBody>
          <a:bodyPr wrap="none">
            <a:spAutoFit/>
          </a:bodyPr>
          <a:lstStyle/>
          <a:p>
            <a:pPr algn="ctr">
              <a:defRPr/>
            </a:pPr>
            <a:r>
              <a:rPr lang="en-US" b="1" dirty="0">
                <a:solidFill>
                  <a:schemeClr val="accent1">
                    <a:lumMod val="50000"/>
                  </a:schemeClr>
                </a:solidFill>
              </a:rPr>
              <a:t>UAS COE Deputy PM</a:t>
            </a:r>
          </a:p>
          <a:p>
            <a:pPr algn="ctr">
              <a:defRPr/>
            </a:pPr>
            <a:r>
              <a:rPr lang="en-US" sz="1400" b="1" dirty="0">
                <a:solidFill>
                  <a:schemeClr val="accent1">
                    <a:lumMod val="50000"/>
                  </a:schemeClr>
                </a:solidFill>
              </a:rPr>
              <a:t>(Paul Rumberger, ANG-C2</a:t>
            </a:r>
            <a:r>
              <a:rPr lang="en-US" sz="1400" b="1" dirty="0"/>
              <a:t>)</a:t>
            </a:r>
          </a:p>
        </p:txBody>
      </p:sp>
      <p:sp>
        <p:nvSpPr>
          <p:cNvPr id="26" name="TextBox 25"/>
          <p:cNvSpPr txBox="1"/>
          <p:nvPr/>
        </p:nvSpPr>
        <p:spPr>
          <a:xfrm>
            <a:off x="5870659" y="2307793"/>
            <a:ext cx="3013075" cy="531091"/>
          </a:xfrm>
          <a:prstGeom prst="rect">
            <a:avLst/>
          </a:prstGeom>
          <a:solidFill>
            <a:schemeClr val="accent1">
              <a:lumMod val="20000"/>
              <a:lumOff val="80000"/>
            </a:schemeClr>
          </a:solidFill>
          <a:ln w="28575">
            <a:solidFill>
              <a:schemeClr val="tx1"/>
            </a:solidFill>
          </a:ln>
          <a:effectLst>
            <a:outerShdw blurRad="50800" dist="38100" dir="8100000" algn="tr" rotWithShape="0">
              <a:prstClr val="black">
                <a:alpha val="40000"/>
              </a:prstClr>
            </a:outerShdw>
          </a:effectLst>
        </p:spPr>
        <p:txBody>
          <a:bodyPr wrap="none">
            <a:spAutoFit/>
          </a:bodyPr>
          <a:lstStyle/>
          <a:p>
            <a:pPr algn="ctr">
              <a:defRPr/>
            </a:pPr>
            <a:r>
              <a:rPr lang="en-US" b="1" dirty="0">
                <a:solidFill>
                  <a:schemeClr val="accent1">
                    <a:lumMod val="50000"/>
                  </a:schemeClr>
                </a:solidFill>
              </a:rPr>
              <a:t>UAS R&amp;D Objectives</a:t>
            </a:r>
          </a:p>
          <a:p>
            <a:pPr algn="ctr">
              <a:defRPr/>
            </a:pPr>
            <a:r>
              <a:rPr lang="en-US" sz="1400" b="1" dirty="0">
                <a:solidFill>
                  <a:schemeClr val="accent1">
                    <a:lumMod val="50000"/>
                  </a:schemeClr>
                </a:solidFill>
              </a:rPr>
              <a:t>(</a:t>
            </a:r>
            <a:r>
              <a:rPr lang="en-US" sz="1400" b="1" dirty="0" err="1">
                <a:solidFill>
                  <a:schemeClr val="accent1">
                    <a:lumMod val="50000"/>
                  </a:schemeClr>
                </a:solidFill>
              </a:rPr>
              <a:t>FAAStakeholders:AVS</a:t>
            </a:r>
            <a:r>
              <a:rPr lang="en-US" sz="1400" b="1" dirty="0">
                <a:solidFill>
                  <a:schemeClr val="accent1">
                    <a:lumMod val="50000"/>
                  </a:schemeClr>
                </a:solidFill>
              </a:rPr>
              <a:t>/ATO/etc.)</a:t>
            </a:r>
          </a:p>
        </p:txBody>
      </p:sp>
      <p:cxnSp>
        <p:nvCxnSpPr>
          <p:cNvPr id="32" name="Straight Arrow Connector 31"/>
          <p:cNvCxnSpPr>
            <a:stCxn id="26" idx="1"/>
            <a:endCxn id="30" idx="3"/>
          </p:cNvCxnSpPr>
          <p:nvPr/>
        </p:nvCxnSpPr>
        <p:spPr>
          <a:xfrm flipH="1" flipV="1">
            <a:off x="5513388" y="2573338"/>
            <a:ext cx="357271" cy="1"/>
          </a:xfrm>
          <a:prstGeom prst="straightConnector1">
            <a:avLst/>
          </a:prstGeom>
          <a:ln w="28575">
            <a:solidFill>
              <a:schemeClr val="tx1"/>
            </a:solidFill>
            <a:headEnd type="triangl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04825" y="933450"/>
            <a:ext cx="2992438" cy="369888"/>
          </a:xfrm>
          <a:prstGeom prst="rect">
            <a:avLst/>
          </a:prstGeom>
        </p:spPr>
        <p:txBody>
          <a:bodyPr wrap="none">
            <a:spAutoFit/>
          </a:bodyPr>
          <a:lstStyle/>
          <a:p>
            <a:pPr>
              <a:defRPr/>
            </a:pPr>
            <a:r>
              <a:rPr lang="en-US" altLang="en-US" b="1" dirty="0">
                <a:solidFill>
                  <a:schemeClr val="bg1">
                    <a:lumMod val="50000"/>
                  </a:schemeClr>
                </a:solidFill>
              </a:rPr>
              <a:t>Oversight &amp; Coordination</a:t>
            </a:r>
            <a:endParaRPr lang="en-US" dirty="0">
              <a:solidFill>
                <a:schemeClr val="bg1">
                  <a:lumMod val="50000"/>
                </a:schemeClr>
              </a:solidFill>
            </a:endParaRPr>
          </a:p>
        </p:txBody>
      </p:sp>
      <p:cxnSp>
        <p:nvCxnSpPr>
          <p:cNvPr id="33" name="Straight Arrow Connector 32"/>
          <p:cNvCxnSpPr>
            <a:stCxn id="26" idx="1"/>
            <a:endCxn id="31" idx="3"/>
          </p:cNvCxnSpPr>
          <p:nvPr/>
        </p:nvCxnSpPr>
        <p:spPr>
          <a:xfrm flipH="1">
            <a:off x="5149850" y="2573339"/>
            <a:ext cx="720809" cy="885824"/>
          </a:xfrm>
          <a:prstGeom prst="straightConnector1">
            <a:avLst/>
          </a:prstGeom>
          <a:ln w="28575">
            <a:solidFill>
              <a:schemeClr val="tx1"/>
            </a:solidFill>
            <a:headEnd type="triangl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D8E266D8-E707-9241-BF75-D8E4760C5C86}" type="slidenum">
              <a:rPr lang="en-US" smtClean="0"/>
              <a:pPr/>
              <a:t>10</a:t>
            </a:fld>
            <a:endParaRPr lang="en-US" dirty="0"/>
          </a:p>
        </p:txBody>
      </p:sp>
      <p:cxnSp>
        <p:nvCxnSpPr>
          <p:cNvPr id="37" name="Straight Arrow Connector 36"/>
          <p:cNvCxnSpPr/>
          <p:nvPr/>
        </p:nvCxnSpPr>
        <p:spPr>
          <a:xfrm>
            <a:off x="3895725" y="3903645"/>
            <a:ext cx="0" cy="284162"/>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67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31763"/>
            <a:ext cx="8229600" cy="1143000"/>
          </a:xfrm>
        </p:spPr>
        <p:txBody>
          <a:bodyPr/>
          <a:lstStyle/>
          <a:p>
            <a:r>
              <a:rPr lang="en-US" dirty="0">
                <a:latin typeface="Arial" charset="0"/>
                <a:cs typeface="Arial" charset="0"/>
              </a:rPr>
              <a:t>ASSURE Composition</a:t>
            </a:r>
            <a:br>
              <a:rPr lang="en-US" dirty="0">
                <a:latin typeface="Arial" charset="0"/>
                <a:cs typeface="Arial" charset="0"/>
              </a:rPr>
            </a:br>
            <a:r>
              <a:rPr lang="en-US" sz="2000" dirty="0">
                <a:solidFill>
                  <a:srgbClr val="C00000"/>
                </a:solidFill>
                <a:latin typeface="Arial" charset="0"/>
                <a:cs typeface="Arial" charset="0"/>
              </a:rPr>
              <a:t>www.ASSUREuas.org</a:t>
            </a:r>
            <a:r>
              <a:rPr lang="en-US" dirty="0" smtClean="0">
                <a:latin typeface="Arial" charset="0"/>
                <a:cs typeface="Arial" charset="0"/>
              </a:rPr>
              <a:t/>
            </a:r>
            <a:br>
              <a:rPr lang="en-US" dirty="0" smtClean="0">
                <a:latin typeface="Arial" charset="0"/>
                <a:cs typeface="Arial" charset="0"/>
              </a:rPr>
            </a:br>
            <a:endParaRPr lang="en-US" sz="2000" dirty="0" smtClean="0">
              <a:solidFill>
                <a:srgbClr val="C00000"/>
              </a:solidFill>
              <a:latin typeface="Arial" charset="0"/>
              <a:cs typeface="Arial" charset="0"/>
            </a:endParaRPr>
          </a:p>
        </p:txBody>
      </p:sp>
      <p:sp>
        <p:nvSpPr>
          <p:cNvPr id="3" name="Text Placeholder 2"/>
          <p:cNvSpPr>
            <a:spLocks noGrp="1"/>
          </p:cNvSpPr>
          <p:nvPr>
            <p:ph type="body" idx="1"/>
          </p:nvPr>
        </p:nvSpPr>
        <p:spPr>
          <a:xfrm>
            <a:off x="457200" y="941388"/>
            <a:ext cx="4040188" cy="639762"/>
          </a:xfrm>
        </p:spPr>
        <p:txBody>
          <a:bodyPr/>
          <a:lstStyle/>
          <a:p>
            <a:pPr>
              <a:defRPr/>
            </a:pPr>
            <a:r>
              <a:rPr lang="en-US" sz="2000" dirty="0" smtClean="0">
                <a:solidFill>
                  <a:schemeClr val="tx2">
                    <a:lumMod val="75000"/>
                  </a:schemeClr>
                </a:solidFill>
              </a:rPr>
              <a:t>Core Members (15)</a:t>
            </a:r>
            <a:endParaRPr lang="en-US" sz="2000" dirty="0">
              <a:solidFill>
                <a:schemeClr val="tx2">
                  <a:lumMod val="75000"/>
                </a:schemeClr>
              </a:solidFill>
            </a:endParaRPr>
          </a:p>
        </p:txBody>
      </p:sp>
      <p:sp>
        <p:nvSpPr>
          <p:cNvPr id="4" name="Content Placeholder 3"/>
          <p:cNvSpPr>
            <a:spLocks noGrp="1"/>
          </p:cNvSpPr>
          <p:nvPr>
            <p:ph sz="half" idx="2"/>
          </p:nvPr>
        </p:nvSpPr>
        <p:spPr>
          <a:xfrm>
            <a:off x="457200" y="1581150"/>
            <a:ext cx="4040188" cy="3951288"/>
          </a:xfrm>
        </p:spPr>
        <p:txBody>
          <a:bodyPr/>
          <a:lstStyle/>
          <a:p>
            <a:pPr>
              <a:defRPr/>
            </a:pPr>
            <a:r>
              <a:rPr lang="en-US" sz="1600" dirty="0">
                <a:solidFill>
                  <a:schemeClr val="tx2">
                    <a:lumMod val="75000"/>
                  </a:schemeClr>
                </a:solidFill>
              </a:rPr>
              <a:t>Mississippi State </a:t>
            </a:r>
            <a:r>
              <a:rPr lang="en-US" sz="1600" dirty="0" smtClean="0">
                <a:solidFill>
                  <a:schemeClr val="tx2">
                    <a:lumMod val="75000"/>
                  </a:schemeClr>
                </a:solidFill>
              </a:rPr>
              <a:t>University - Lead</a:t>
            </a:r>
          </a:p>
          <a:p>
            <a:pPr>
              <a:defRPr/>
            </a:pPr>
            <a:r>
              <a:rPr lang="en-US" sz="1600" dirty="0" smtClean="0">
                <a:solidFill>
                  <a:schemeClr val="tx2">
                    <a:lumMod val="75000"/>
                  </a:schemeClr>
                </a:solidFill>
              </a:rPr>
              <a:t>Drexel University</a:t>
            </a:r>
          </a:p>
          <a:p>
            <a:pPr>
              <a:defRPr/>
            </a:pPr>
            <a:r>
              <a:rPr lang="en-US" sz="1600" dirty="0" smtClean="0">
                <a:solidFill>
                  <a:schemeClr val="tx2">
                    <a:lumMod val="75000"/>
                  </a:schemeClr>
                </a:solidFill>
              </a:rPr>
              <a:t>Embry </a:t>
            </a:r>
            <a:r>
              <a:rPr lang="en-US" sz="1600" dirty="0">
                <a:solidFill>
                  <a:schemeClr val="tx2">
                    <a:lumMod val="75000"/>
                  </a:schemeClr>
                </a:solidFill>
              </a:rPr>
              <a:t>Riddle Aeronautical </a:t>
            </a:r>
            <a:r>
              <a:rPr lang="en-US" sz="1600" dirty="0" smtClean="0">
                <a:solidFill>
                  <a:schemeClr val="tx2">
                    <a:lumMod val="75000"/>
                  </a:schemeClr>
                </a:solidFill>
              </a:rPr>
              <a:t>Univ.</a:t>
            </a:r>
          </a:p>
          <a:p>
            <a:pPr>
              <a:defRPr/>
            </a:pPr>
            <a:r>
              <a:rPr lang="en-US" sz="1600" dirty="0">
                <a:solidFill>
                  <a:schemeClr val="tx2">
                    <a:lumMod val="75000"/>
                  </a:schemeClr>
                </a:solidFill>
              </a:rPr>
              <a:t>Kansas State </a:t>
            </a:r>
            <a:r>
              <a:rPr lang="en-US" sz="1600" dirty="0" smtClean="0">
                <a:solidFill>
                  <a:schemeClr val="tx2">
                    <a:lumMod val="75000"/>
                  </a:schemeClr>
                </a:solidFill>
              </a:rPr>
              <a:t>University</a:t>
            </a:r>
          </a:p>
          <a:p>
            <a:pPr>
              <a:defRPr/>
            </a:pPr>
            <a:r>
              <a:rPr lang="en-US" sz="1600" dirty="0" smtClean="0">
                <a:solidFill>
                  <a:schemeClr val="tx2">
                    <a:lumMod val="75000"/>
                  </a:schemeClr>
                </a:solidFill>
              </a:rPr>
              <a:t>Montana </a:t>
            </a:r>
            <a:r>
              <a:rPr lang="en-US" sz="1600" dirty="0">
                <a:solidFill>
                  <a:schemeClr val="tx2">
                    <a:lumMod val="75000"/>
                  </a:schemeClr>
                </a:solidFill>
              </a:rPr>
              <a:t>State </a:t>
            </a:r>
            <a:r>
              <a:rPr lang="en-US" sz="1600" dirty="0" smtClean="0">
                <a:solidFill>
                  <a:schemeClr val="tx2">
                    <a:lumMod val="75000"/>
                  </a:schemeClr>
                </a:solidFill>
              </a:rPr>
              <a:t>University</a:t>
            </a:r>
          </a:p>
          <a:p>
            <a:pPr>
              <a:defRPr/>
            </a:pPr>
            <a:r>
              <a:rPr lang="en-US" sz="1600" dirty="0" smtClean="0">
                <a:solidFill>
                  <a:schemeClr val="tx2">
                    <a:lumMod val="75000"/>
                  </a:schemeClr>
                </a:solidFill>
              </a:rPr>
              <a:t>New Mexico State University</a:t>
            </a:r>
          </a:p>
          <a:p>
            <a:pPr>
              <a:defRPr/>
            </a:pPr>
            <a:r>
              <a:rPr lang="en-US" sz="1600" dirty="0" smtClean="0">
                <a:solidFill>
                  <a:schemeClr val="tx2">
                    <a:lumMod val="75000"/>
                  </a:schemeClr>
                </a:solidFill>
              </a:rPr>
              <a:t>North </a:t>
            </a:r>
            <a:r>
              <a:rPr lang="en-US" sz="1600" dirty="0">
                <a:solidFill>
                  <a:schemeClr val="tx2">
                    <a:lumMod val="75000"/>
                  </a:schemeClr>
                </a:solidFill>
              </a:rPr>
              <a:t>Carolina State </a:t>
            </a:r>
            <a:r>
              <a:rPr lang="en-US" sz="1600" dirty="0" smtClean="0">
                <a:solidFill>
                  <a:schemeClr val="tx2">
                    <a:lumMod val="75000"/>
                  </a:schemeClr>
                </a:solidFill>
              </a:rPr>
              <a:t>University</a:t>
            </a:r>
          </a:p>
          <a:p>
            <a:pPr>
              <a:defRPr/>
            </a:pPr>
            <a:r>
              <a:rPr lang="en-US" sz="1600" dirty="0" smtClean="0">
                <a:solidFill>
                  <a:schemeClr val="tx2">
                    <a:lumMod val="75000"/>
                  </a:schemeClr>
                </a:solidFill>
              </a:rPr>
              <a:t>Oregon </a:t>
            </a:r>
            <a:r>
              <a:rPr lang="en-US" sz="1600" dirty="0">
                <a:solidFill>
                  <a:schemeClr val="tx2">
                    <a:lumMod val="75000"/>
                  </a:schemeClr>
                </a:solidFill>
              </a:rPr>
              <a:t>State </a:t>
            </a:r>
            <a:r>
              <a:rPr lang="en-US" sz="1600" dirty="0" smtClean="0">
                <a:solidFill>
                  <a:schemeClr val="tx2">
                    <a:lumMod val="75000"/>
                  </a:schemeClr>
                </a:solidFill>
              </a:rPr>
              <a:t>University</a:t>
            </a:r>
          </a:p>
          <a:p>
            <a:pPr>
              <a:defRPr/>
            </a:pPr>
            <a:r>
              <a:rPr lang="en-US" sz="1600" dirty="0" smtClean="0">
                <a:solidFill>
                  <a:schemeClr val="tx2">
                    <a:lumMod val="75000"/>
                  </a:schemeClr>
                </a:solidFill>
              </a:rPr>
              <a:t>University </a:t>
            </a:r>
            <a:r>
              <a:rPr lang="en-US" sz="1600" dirty="0">
                <a:solidFill>
                  <a:schemeClr val="tx2">
                    <a:lumMod val="75000"/>
                  </a:schemeClr>
                </a:solidFill>
              </a:rPr>
              <a:t>of </a:t>
            </a:r>
            <a:r>
              <a:rPr lang="en-US" sz="1600" dirty="0" smtClean="0">
                <a:solidFill>
                  <a:schemeClr val="tx2">
                    <a:lumMod val="75000"/>
                  </a:schemeClr>
                </a:solidFill>
              </a:rPr>
              <a:t>Alabama - Huntsville</a:t>
            </a:r>
          </a:p>
          <a:p>
            <a:pPr>
              <a:defRPr/>
            </a:pPr>
            <a:r>
              <a:rPr lang="en-US" sz="1600" dirty="0" smtClean="0">
                <a:solidFill>
                  <a:schemeClr val="tx2">
                    <a:lumMod val="75000"/>
                  </a:schemeClr>
                </a:solidFill>
              </a:rPr>
              <a:t>University </a:t>
            </a:r>
            <a:r>
              <a:rPr lang="en-US" sz="1600" dirty="0">
                <a:solidFill>
                  <a:schemeClr val="tx2">
                    <a:lumMod val="75000"/>
                  </a:schemeClr>
                </a:solidFill>
              </a:rPr>
              <a:t>of </a:t>
            </a:r>
            <a:r>
              <a:rPr lang="en-US" sz="1600" dirty="0" smtClean="0">
                <a:solidFill>
                  <a:schemeClr val="tx2">
                    <a:lumMod val="75000"/>
                  </a:schemeClr>
                </a:solidFill>
              </a:rPr>
              <a:t>Alaska - Fairbanks</a:t>
            </a:r>
          </a:p>
          <a:p>
            <a:pPr>
              <a:defRPr/>
            </a:pPr>
            <a:r>
              <a:rPr lang="en-US" sz="1600" dirty="0">
                <a:solidFill>
                  <a:schemeClr val="tx2">
                    <a:lumMod val="75000"/>
                  </a:schemeClr>
                </a:solidFill>
              </a:rPr>
              <a:t>University of </a:t>
            </a:r>
            <a:r>
              <a:rPr lang="en-US" sz="1600" dirty="0" smtClean="0">
                <a:solidFill>
                  <a:schemeClr val="tx2">
                    <a:lumMod val="75000"/>
                  </a:schemeClr>
                </a:solidFill>
              </a:rPr>
              <a:t>Kansas</a:t>
            </a:r>
          </a:p>
          <a:p>
            <a:pPr>
              <a:defRPr/>
            </a:pPr>
            <a:r>
              <a:rPr lang="en-US" sz="1600" dirty="0" smtClean="0">
                <a:solidFill>
                  <a:schemeClr val="tx2">
                    <a:lumMod val="75000"/>
                  </a:schemeClr>
                </a:solidFill>
              </a:rPr>
              <a:t>University </a:t>
            </a:r>
            <a:r>
              <a:rPr lang="en-US" sz="1600" dirty="0">
                <a:solidFill>
                  <a:schemeClr val="tx2">
                    <a:lumMod val="75000"/>
                  </a:schemeClr>
                </a:solidFill>
              </a:rPr>
              <a:t>of North </a:t>
            </a:r>
            <a:r>
              <a:rPr lang="en-US" sz="1600" dirty="0" smtClean="0">
                <a:solidFill>
                  <a:schemeClr val="tx2">
                    <a:lumMod val="75000"/>
                  </a:schemeClr>
                </a:solidFill>
              </a:rPr>
              <a:t>Dakota</a:t>
            </a:r>
          </a:p>
          <a:p>
            <a:pPr>
              <a:defRPr/>
            </a:pPr>
            <a:r>
              <a:rPr lang="en-US" sz="1600" dirty="0" smtClean="0">
                <a:solidFill>
                  <a:schemeClr val="tx2">
                    <a:lumMod val="75000"/>
                  </a:schemeClr>
                </a:solidFill>
              </a:rPr>
              <a:t>Wichita </a:t>
            </a:r>
            <a:r>
              <a:rPr lang="en-US" sz="1600" dirty="0">
                <a:solidFill>
                  <a:schemeClr val="tx2">
                    <a:lumMod val="75000"/>
                  </a:schemeClr>
                </a:solidFill>
              </a:rPr>
              <a:t>State </a:t>
            </a:r>
            <a:r>
              <a:rPr lang="en-US" sz="1600" dirty="0" smtClean="0">
                <a:solidFill>
                  <a:schemeClr val="tx2">
                    <a:lumMod val="75000"/>
                  </a:schemeClr>
                </a:solidFill>
              </a:rPr>
              <a:t>University</a:t>
            </a:r>
            <a:endParaRPr lang="en-US" sz="1600" dirty="0">
              <a:solidFill>
                <a:schemeClr val="tx2">
                  <a:lumMod val="75000"/>
                </a:schemeClr>
              </a:solidFill>
            </a:endParaRPr>
          </a:p>
          <a:p>
            <a:pPr>
              <a:defRPr/>
            </a:pPr>
            <a:r>
              <a:rPr lang="en-US" sz="1600" dirty="0" smtClean="0">
                <a:solidFill>
                  <a:schemeClr val="tx2">
                    <a:lumMod val="75000"/>
                  </a:schemeClr>
                </a:solidFill>
              </a:rPr>
              <a:t>Ohio State University</a:t>
            </a:r>
          </a:p>
          <a:p>
            <a:pPr>
              <a:defRPr/>
            </a:pPr>
            <a:r>
              <a:rPr lang="en-US" sz="1600" dirty="0" smtClean="0">
                <a:solidFill>
                  <a:schemeClr val="tx2">
                    <a:lumMod val="75000"/>
                  </a:schemeClr>
                </a:solidFill>
              </a:rPr>
              <a:t>University of California - Davis</a:t>
            </a:r>
            <a:endParaRPr lang="en-US" sz="1600" dirty="0">
              <a:solidFill>
                <a:schemeClr val="tx2">
                  <a:lumMod val="75000"/>
                </a:schemeClr>
              </a:solidFill>
            </a:endParaRPr>
          </a:p>
          <a:p>
            <a:pPr>
              <a:defRPr/>
            </a:pPr>
            <a:endParaRPr lang="en-US" dirty="0"/>
          </a:p>
        </p:txBody>
      </p:sp>
      <p:sp>
        <p:nvSpPr>
          <p:cNvPr id="5" name="Text Placeholder 4"/>
          <p:cNvSpPr>
            <a:spLocks noGrp="1"/>
          </p:cNvSpPr>
          <p:nvPr>
            <p:ph type="body" sz="quarter" idx="3"/>
          </p:nvPr>
        </p:nvSpPr>
        <p:spPr>
          <a:xfrm>
            <a:off x="4645025" y="941388"/>
            <a:ext cx="4041775" cy="639762"/>
          </a:xfrm>
        </p:spPr>
        <p:txBody>
          <a:bodyPr/>
          <a:lstStyle/>
          <a:p>
            <a:pPr>
              <a:defRPr/>
            </a:pPr>
            <a:r>
              <a:rPr lang="en-US" sz="2000" dirty="0" smtClean="0">
                <a:solidFill>
                  <a:schemeClr val="tx2">
                    <a:lumMod val="75000"/>
                  </a:schemeClr>
                </a:solidFill>
              </a:rPr>
              <a:t>Affiliate Members (6)</a:t>
            </a:r>
            <a:endParaRPr lang="en-US" sz="2000" dirty="0">
              <a:solidFill>
                <a:schemeClr val="tx2">
                  <a:lumMod val="75000"/>
                </a:schemeClr>
              </a:solidFill>
            </a:endParaRPr>
          </a:p>
        </p:txBody>
      </p:sp>
      <p:sp>
        <p:nvSpPr>
          <p:cNvPr id="6" name="Content Placeholder 5"/>
          <p:cNvSpPr>
            <a:spLocks noGrp="1"/>
          </p:cNvSpPr>
          <p:nvPr>
            <p:ph sz="quarter" idx="4"/>
          </p:nvPr>
        </p:nvSpPr>
        <p:spPr>
          <a:xfrm>
            <a:off x="4645025" y="1581150"/>
            <a:ext cx="4041775" cy="1946275"/>
          </a:xfrm>
        </p:spPr>
        <p:txBody>
          <a:bodyPr/>
          <a:lstStyle/>
          <a:p>
            <a:pPr>
              <a:defRPr/>
            </a:pPr>
            <a:r>
              <a:rPr lang="en-US" sz="1600" dirty="0" smtClean="0">
                <a:solidFill>
                  <a:schemeClr val="tx2">
                    <a:lumMod val="75000"/>
                  </a:schemeClr>
                </a:solidFill>
              </a:rPr>
              <a:t>Auburn University</a:t>
            </a:r>
          </a:p>
          <a:p>
            <a:pPr>
              <a:defRPr/>
            </a:pPr>
            <a:r>
              <a:rPr lang="en-US" sz="1600" dirty="0" smtClean="0">
                <a:solidFill>
                  <a:schemeClr val="tx2">
                    <a:lumMod val="75000"/>
                  </a:schemeClr>
                </a:solidFill>
              </a:rPr>
              <a:t>Concordia University – Canada</a:t>
            </a:r>
          </a:p>
          <a:p>
            <a:pPr>
              <a:defRPr/>
            </a:pPr>
            <a:r>
              <a:rPr lang="en-US" sz="1600" dirty="0" smtClean="0">
                <a:solidFill>
                  <a:schemeClr val="tx2">
                    <a:lumMod val="75000"/>
                  </a:schemeClr>
                </a:solidFill>
              </a:rPr>
              <a:t>Louisiana Tech University</a:t>
            </a:r>
          </a:p>
          <a:p>
            <a:pPr>
              <a:defRPr/>
            </a:pPr>
            <a:r>
              <a:rPr lang="en-US" sz="1600" dirty="0" smtClean="0">
                <a:solidFill>
                  <a:schemeClr val="tx2">
                    <a:lumMod val="75000"/>
                  </a:schemeClr>
                </a:solidFill>
              </a:rPr>
              <a:t>Tuskegee University</a:t>
            </a:r>
          </a:p>
          <a:p>
            <a:pPr>
              <a:defRPr/>
            </a:pPr>
            <a:r>
              <a:rPr lang="en-US" sz="1600" dirty="0" smtClean="0">
                <a:solidFill>
                  <a:schemeClr val="tx2">
                    <a:lumMod val="75000"/>
                  </a:schemeClr>
                </a:solidFill>
              </a:rPr>
              <a:t>Indiana State University</a:t>
            </a:r>
          </a:p>
          <a:p>
            <a:pPr>
              <a:defRPr/>
            </a:pPr>
            <a:r>
              <a:rPr lang="en-US" sz="1600" dirty="0" smtClean="0">
                <a:solidFill>
                  <a:schemeClr val="tx2">
                    <a:lumMod val="75000"/>
                  </a:schemeClr>
                </a:solidFill>
              </a:rPr>
              <a:t>University of Southampton - UK</a:t>
            </a:r>
            <a:endParaRPr lang="en-US" sz="1600" dirty="0">
              <a:solidFill>
                <a:schemeClr val="tx2">
                  <a:lumMod val="75000"/>
                </a:schemeClr>
              </a:solidFill>
            </a:endParaRPr>
          </a:p>
        </p:txBody>
      </p:sp>
      <p:sp>
        <p:nvSpPr>
          <p:cNvPr id="14" name="Text Placeholder 4"/>
          <p:cNvSpPr txBox="1">
            <a:spLocks/>
          </p:cNvSpPr>
          <p:nvPr/>
        </p:nvSpPr>
        <p:spPr bwMode="auto">
          <a:xfrm>
            <a:off x="4606925" y="3343275"/>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defTabSz="457200" rtl="0" eaLnBrk="0" fontAlgn="base" hangingPunct="0">
              <a:spcBef>
                <a:spcPct val="20000"/>
              </a:spcBef>
              <a:spcAft>
                <a:spcPct val="0"/>
              </a:spcAft>
              <a:buClr>
                <a:srgbClr val="9BBB59"/>
              </a:buClr>
              <a:buFont typeface="Arial" charset="0"/>
              <a:buNone/>
              <a:defRPr sz="2400" b="1" kern="1200">
                <a:solidFill>
                  <a:srgbClr val="7F7F7F"/>
                </a:solidFill>
                <a:latin typeface="Arial"/>
                <a:ea typeface="+mn-ea"/>
                <a:cs typeface="Arial"/>
              </a:defRPr>
            </a:lvl1pPr>
            <a:lvl2pPr marL="457200" indent="0" algn="l" defTabSz="457200" rtl="0" eaLnBrk="0" fontAlgn="base" hangingPunct="0">
              <a:spcBef>
                <a:spcPct val="20000"/>
              </a:spcBef>
              <a:spcAft>
                <a:spcPct val="0"/>
              </a:spcAft>
              <a:buClr>
                <a:srgbClr val="CC9933"/>
              </a:buClr>
              <a:buSzPct val="50000"/>
              <a:buFont typeface="Wingdings" pitchFamily="2" charset="2"/>
              <a:buNone/>
              <a:defRPr sz="2000" b="1" kern="1200">
                <a:solidFill>
                  <a:srgbClr val="7F7F7F"/>
                </a:solidFill>
                <a:latin typeface="Arial"/>
                <a:ea typeface="+mn-ea"/>
                <a:cs typeface="Arial"/>
              </a:defRPr>
            </a:lvl2pPr>
            <a:lvl3pPr marL="914400" indent="0" algn="l" defTabSz="457200" rtl="0" eaLnBrk="0" fontAlgn="base" hangingPunct="0">
              <a:spcBef>
                <a:spcPct val="20000"/>
              </a:spcBef>
              <a:spcAft>
                <a:spcPct val="0"/>
              </a:spcAft>
              <a:buClr>
                <a:srgbClr val="9BBB59"/>
              </a:buClr>
              <a:buFont typeface="Arial" charset="0"/>
              <a:buNone/>
              <a:defRPr sz="1800" b="1" kern="1200">
                <a:solidFill>
                  <a:srgbClr val="7F7F7F"/>
                </a:solidFill>
                <a:latin typeface="Arial"/>
                <a:ea typeface="+mn-ea"/>
                <a:cs typeface="Arial"/>
              </a:defRPr>
            </a:lvl3pPr>
            <a:lvl4pPr marL="1371600" indent="0" algn="l" defTabSz="457200" rtl="0" eaLnBrk="0" fontAlgn="base" hangingPunct="0">
              <a:spcBef>
                <a:spcPct val="20000"/>
              </a:spcBef>
              <a:spcAft>
                <a:spcPct val="0"/>
              </a:spcAft>
              <a:buClr>
                <a:srgbClr val="CC9933"/>
              </a:buClr>
              <a:buSzPct val="50000"/>
              <a:buFont typeface="Wingdings" pitchFamily="2" charset="2"/>
              <a:buNone/>
              <a:defRPr sz="1600" b="1" kern="1200">
                <a:solidFill>
                  <a:srgbClr val="7F7F7F"/>
                </a:solidFill>
                <a:latin typeface="Arial"/>
                <a:ea typeface="+mn-ea"/>
                <a:cs typeface="Arial"/>
              </a:defRPr>
            </a:lvl4pPr>
            <a:lvl5pPr marL="1828800" indent="0" algn="l" defTabSz="457200" rtl="0" eaLnBrk="0" fontAlgn="base" hangingPunct="0">
              <a:spcBef>
                <a:spcPct val="20000"/>
              </a:spcBef>
              <a:spcAft>
                <a:spcPct val="0"/>
              </a:spcAft>
              <a:buClr>
                <a:srgbClr val="558ED5"/>
              </a:buClr>
              <a:buSzPct val="80000"/>
              <a:buFont typeface="Arial" charset="0"/>
              <a:buNone/>
              <a:defRPr sz="1600" b="1" kern="1200">
                <a:solidFill>
                  <a:srgbClr val="7F7F7F"/>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defRPr/>
            </a:pPr>
            <a:r>
              <a:rPr lang="en-US" sz="2000" dirty="0" smtClean="0">
                <a:solidFill>
                  <a:schemeClr val="tx2">
                    <a:lumMod val="75000"/>
                  </a:schemeClr>
                </a:solidFill>
              </a:rPr>
              <a:t>Corporate Partners (114+)</a:t>
            </a:r>
            <a:endParaRPr lang="en-US" sz="2000" dirty="0">
              <a:solidFill>
                <a:schemeClr val="tx2">
                  <a:lumMod val="75000"/>
                </a:schemeClr>
              </a:solidFill>
            </a:endParaRPr>
          </a:p>
        </p:txBody>
      </p:sp>
      <p:sp>
        <p:nvSpPr>
          <p:cNvPr id="15" name="Content Placeholder 5"/>
          <p:cNvSpPr txBox="1">
            <a:spLocks/>
          </p:cNvSpPr>
          <p:nvPr/>
        </p:nvSpPr>
        <p:spPr bwMode="auto">
          <a:xfrm>
            <a:off x="4606925" y="3983038"/>
            <a:ext cx="42640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Clr>
                <a:srgbClr val="9BBB59"/>
              </a:buClr>
              <a:buFont typeface="Arial" charset="0"/>
              <a:buChar char="•"/>
              <a:defRPr sz="24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0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18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sz="1600"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defRPr/>
            </a:pPr>
            <a:r>
              <a:rPr lang="en-US" sz="1600" dirty="0" smtClean="0">
                <a:solidFill>
                  <a:schemeClr val="tx2">
                    <a:lumMod val="75000"/>
                  </a:schemeClr>
                </a:solidFill>
              </a:rPr>
              <a:t>ASSURE requires that they generate profitable benefit in 1-2 years</a:t>
            </a:r>
          </a:p>
          <a:p>
            <a:pPr>
              <a:defRPr/>
            </a:pPr>
            <a:r>
              <a:rPr lang="en-US" sz="1600" dirty="0" smtClean="0">
                <a:solidFill>
                  <a:schemeClr val="tx2">
                    <a:lumMod val="75000"/>
                  </a:schemeClr>
                </a:solidFill>
              </a:rPr>
              <a:t>Includes: Disney (ABC), Amazon Prime Air, </a:t>
            </a:r>
            <a:r>
              <a:rPr lang="en-US" sz="1600" dirty="0" err="1" smtClean="0">
                <a:solidFill>
                  <a:schemeClr val="tx2">
                    <a:lumMod val="75000"/>
                  </a:schemeClr>
                </a:solidFill>
              </a:rPr>
              <a:t>Fedex</a:t>
            </a:r>
            <a:r>
              <a:rPr lang="en-US" sz="1600" dirty="0" smtClean="0">
                <a:solidFill>
                  <a:schemeClr val="tx2">
                    <a:lumMod val="75000"/>
                  </a:schemeClr>
                </a:solidFill>
              </a:rPr>
              <a:t>, Etc.</a:t>
            </a:r>
          </a:p>
        </p:txBody>
      </p:sp>
      <p:sp>
        <p:nvSpPr>
          <p:cNvPr id="7" name="Slide Number Placeholder 6"/>
          <p:cNvSpPr>
            <a:spLocks noGrp="1"/>
          </p:cNvSpPr>
          <p:nvPr>
            <p:ph type="sldNum" sz="quarter" idx="12"/>
          </p:nvPr>
        </p:nvSpPr>
        <p:spPr/>
        <p:txBody>
          <a:bodyPr/>
          <a:lstStyle/>
          <a:p>
            <a:fld id="{C097B072-8E44-1A48-BBDC-E5854E55F19E}" type="slidenum">
              <a:rPr lang="en-US" smtClean="0"/>
              <a:pPr/>
              <a:t>11</a:t>
            </a:fld>
            <a:endParaRPr lang="en-US" dirty="0"/>
          </a:p>
        </p:txBody>
      </p:sp>
    </p:spTree>
    <p:extLst>
      <p:ext uri="{BB962C8B-B14F-4D97-AF65-F5344CB8AC3E}">
        <p14:creationId xmlns:p14="http://schemas.microsoft.com/office/powerpoint/2010/main" val="3384547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Arial" charset="0"/>
                <a:cs typeface="Arial" charset="0"/>
              </a:rPr>
              <a:t>ASSURE Executive Board</a:t>
            </a:r>
          </a:p>
        </p:txBody>
      </p:sp>
      <p:pic>
        <p:nvPicPr>
          <p:cNvPr id="1638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131888"/>
            <a:ext cx="800576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txBox="1">
            <a:spLocks/>
          </p:cNvSpPr>
          <p:nvPr/>
        </p:nvSpPr>
        <p:spPr bwMode="auto">
          <a:xfrm>
            <a:off x="2498725" y="5207000"/>
            <a:ext cx="4400550" cy="754063"/>
          </a:xfrm>
          <a:prstGeom prst="rect">
            <a:avLst/>
          </a:prstGeom>
          <a:solidFill>
            <a:schemeClr val="tx2">
              <a:lumMod val="20000"/>
              <a:lumOff val="80000"/>
            </a:schemeClr>
          </a:solidFill>
          <a:ln w="9525">
            <a:solidFill>
              <a:schemeClr val="tx2">
                <a:lumMod val="60000"/>
                <a:lumOff val="40000"/>
              </a:schemeClr>
            </a:solidFill>
          </a:ln>
        </p:spPr>
        <p:txBody>
          <a:bodyPr/>
          <a:lstStyle>
            <a:lvl1pPr marL="342900" indent="-342900" algn="l" defTabSz="457200" rtl="0" eaLnBrk="0" fontAlgn="base" hangingPunct="0">
              <a:spcBef>
                <a:spcPct val="20000"/>
              </a:spcBef>
              <a:spcAft>
                <a:spcPct val="0"/>
              </a:spcAft>
              <a:buClr>
                <a:srgbClr val="9BBB59"/>
              </a:buClr>
              <a:buFont typeface="Arial" charset="0"/>
              <a:buChar char="•"/>
              <a:defRPr sz="24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0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18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sz="1600"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defRPr/>
            </a:pPr>
            <a:r>
              <a:rPr lang="en-US" sz="1600" b="1" dirty="0" smtClean="0">
                <a:solidFill>
                  <a:schemeClr val="tx1"/>
                </a:solidFill>
                <a:latin typeface="Times New Roman" panose="02020603050405020304" pitchFamily="18" charset="0"/>
                <a:cs typeface="Times New Roman" panose="02020603050405020304" pitchFamily="18" charset="0"/>
              </a:rPr>
              <a:t>Airworthiness – </a:t>
            </a:r>
            <a:r>
              <a:rPr lang="en-US" sz="1600" b="1" i="1" dirty="0" smtClean="0">
                <a:solidFill>
                  <a:schemeClr val="tx1"/>
                </a:solidFill>
                <a:latin typeface="Times New Roman" panose="02020603050405020304" pitchFamily="18" charset="0"/>
                <a:cs typeface="Times New Roman" panose="02020603050405020304" pitchFamily="18" charset="0"/>
              </a:rPr>
              <a:t>Wichita State</a:t>
            </a:r>
          </a:p>
          <a:p>
            <a:pPr>
              <a:defRPr/>
            </a:pPr>
            <a:r>
              <a:rPr lang="en-US" sz="1600" b="1" dirty="0" smtClean="0">
                <a:solidFill>
                  <a:schemeClr val="tx1"/>
                </a:solidFill>
                <a:latin typeface="Times New Roman" panose="02020603050405020304" pitchFamily="18" charset="0"/>
                <a:cs typeface="Times New Roman" panose="02020603050405020304" pitchFamily="18" charset="0"/>
              </a:rPr>
              <a:t>Low Altitude Safety Scenarios – </a:t>
            </a:r>
            <a:r>
              <a:rPr lang="en-US" sz="1600" b="1" i="1" dirty="0" smtClean="0">
                <a:solidFill>
                  <a:schemeClr val="tx1"/>
                </a:solidFill>
                <a:latin typeface="Times New Roman" panose="02020603050405020304" pitchFamily="18" charset="0"/>
                <a:cs typeface="Times New Roman" panose="02020603050405020304" pitchFamily="18" charset="0"/>
              </a:rPr>
              <a:t>Alaska</a:t>
            </a:r>
          </a:p>
        </p:txBody>
      </p:sp>
      <p:sp>
        <p:nvSpPr>
          <p:cNvPr id="3" name="Slide Number Placeholder 2"/>
          <p:cNvSpPr>
            <a:spLocks noGrp="1"/>
          </p:cNvSpPr>
          <p:nvPr>
            <p:ph type="sldNum" sz="quarter" idx="12"/>
          </p:nvPr>
        </p:nvSpPr>
        <p:spPr/>
        <p:txBody>
          <a:bodyPr/>
          <a:lstStyle/>
          <a:p>
            <a:fld id="{C097B072-8E44-1A48-BBDC-E5854E55F19E}" type="slidenum">
              <a:rPr lang="en-US" smtClean="0"/>
              <a:pPr/>
              <a:t>12</a:t>
            </a:fld>
            <a:endParaRPr lang="en-US" dirty="0"/>
          </a:p>
        </p:txBody>
      </p:sp>
    </p:spTree>
    <p:extLst>
      <p:ext uri="{BB962C8B-B14F-4D97-AF65-F5344CB8AC3E}">
        <p14:creationId xmlns:p14="http://schemas.microsoft.com/office/powerpoint/2010/main" val="163059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57200" y="274638"/>
            <a:ext cx="8580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3500" b="1" dirty="0">
                <a:solidFill>
                  <a:srgbClr val="17375E"/>
                </a:solidFill>
                <a:cs typeface="Arial" charset="0"/>
              </a:rPr>
              <a:t>UAS COE Initial Technical Focus Areas</a:t>
            </a:r>
          </a:p>
        </p:txBody>
      </p:sp>
      <p:sp>
        <p:nvSpPr>
          <p:cNvPr id="18437" name="Content Placeholder 2"/>
          <p:cNvSpPr txBox="1">
            <a:spLocks/>
          </p:cNvSpPr>
          <p:nvPr/>
        </p:nvSpPr>
        <p:spPr bwMode="auto">
          <a:xfrm>
            <a:off x="771525" y="1417638"/>
            <a:ext cx="7500938"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3225" indent="-4032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Air Traffic Control Interoperability</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Airport Ground Operations</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Control and Communication</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Detect and Avoid (DAA)</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Human Factors</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Low Altitude Operations Safety</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Noise Reduction</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Spectrum Management</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Unmanned Aircraft (UA) Crew Training and Certification, Including Pilots</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Unmanned Aircraft Systems Traffic Management</a:t>
            </a:r>
          </a:p>
          <a:p>
            <a:pPr marL="285750" indent="-285750" eaLnBrk="1" hangingPunct="1">
              <a:spcBef>
                <a:spcPct val="20000"/>
              </a:spcBef>
              <a:buClr>
                <a:srgbClr val="9BBB59"/>
              </a:buClr>
              <a:buSzPct val="120000"/>
              <a:buFont typeface="Arial" panose="020B0604020202020204" pitchFamily="34" charset="0"/>
              <a:buChar char="•"/>
            </a:pPr>
            <a:r>
              <a:rPr lang="en-US" altLang="en-US" dirty="0">
                <a:solidFill>
                  <a:schemeClr val="tx2">
                    <a:lumMod val="75000"/>
                  </a:schemeClr>
                </a:solidFill>
                <a:cs typeface="Arial" charset="0"/>
              </a:rPr>
              <a:t>UAS Wake Separation Standards for UAS Integration into the NAS </a:t>
            </a:r>
          </a:p>
        </p:txBody>
      </p:sp>
      <p:sp>
        <p:nvSpPr>
          <p:cNvPr id="2" name="Slide Number Placeholder 1"/>
          <p:cNvSpPr>
            <a:spLocks noGrp="1"/>
          </p:cNvSpPr>
          <p:nvPr>
            <p:ph type="sldNum" sz="quarter" idx="12"/>
          </p:nvPr>
        </p:nvSpPr>
        <p:spPr/>
        <p:txBody>
          <a:bodyPr/>
          <a:lstStyle/>
          <a:p>
            <a:fld id="{D8E266D8-E707-9241-BF75-D8E4760C5C86}" type="slidenum">
              <a:rPr lang="en-US" smtClean="0"/>
              <a:pPr/>
              <a:t>13</a:t>
            </a:fld>
            <a:endParaRPr lang="en-US" dirty="0"/>
          </a:p>
        </p:txBody>
      </p:sp>
    </p:spTree>
    <p:extLst>
      <p:ext uri="{BB962C8B-B14F-4D97-AF65-F5344CB8AC3E}">
        <p14:creationId xmlns:p14="http://schemas.microsoft.com/office/powerpoint/2010/main" val="1429392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815" y="203200"/>
            <a:ext cx="8591106" cy="1143000"/>
          </a:xfrm>
        </p:spPr>
        <p:txBody>
          <a:bodyPr/>
          <a:lstStyle/>
          <a:p>
            <a:r>
              <a:rPr lang="en-US" dirty="0" smtClean="0"/>
              <a:t>Planned FY15/FY16 UAS COE Research</a:t>
            </a:r>
            <a:endParaRPr lang="en-US" dirty="0"/>
          </a:p>
        </p:txBody>
      </p:sp>
      <p:sp>
        <p:nvSpPr>
          <p:cNvPr id="4" name="Content Placeholder 3"/>
          <p:cNvSpPr>
            <a:spLocks noGrp="1"/>
          </p:cNvSpPr>
          <p:nvPr>
            <p:ph idx="1"/>
          </p:nvPr>
        </p:nvSpPr>
        <p:spPr>
          <a:xfrm>
            <a:off x="457200" y="1351515"/>
            <a:ext cx="8229600" cy="4525963"/>
          </a:xfrm>
        </p:spPr>
        <p:txBody>
          <a:bodyPr/>
          <a:lstStyle/>
          <a:p>
            <a:r>
              <a:rPr lang="en-US" sz="2000" dirty="0">
                <a:solidFill>
                  <a:srgbClr val="002060"/>
                </a:solidFill>
              </a:rPr>
              <a:t>Surveillance Criticality for </a:t>
            </a:r>
            <a:r>
              <a:rPr lang="en-US" sz="2000" dirty="0" smtClean="0">
                <a:solidFill>
                  <a:srgbClr val="002060"/>
                </a:solidFill>
              </a:rPr>
              <a:t>Sense and Avoid (SAA)</a:t>
            </a:r>
          </a:p>
          <a:p>
            <a:pPr lvl="1"/>
            <a:r>
              <a:rPr lang="en-US" sz="1600" dirty="0" smtClean="0">
                <a:solidFill>
                  <a:srgbClr val="002060"/>
                </a:solidFill>
              </a:rPr>
              <a:t>Evaluates the sufficiency </a:t>
            </a:r>
            <a:r>
              <a:rPr lang="en-US" sz="1600" dirty="0">
                <a:solidFill>
                  <a:srgbClr val="002060"/>
                </a:solidFill>
              </a:rPr>
              <a:t>of existing airborne surveillance equipment for manned aircraft (e.g. transponders and/or ADS-B) </a:t>
            </a:r>
            <a:r>
              <a:rPr lang="en-US" sz="1600" dirty="0" smtClean="0">
                <a:solidFill>
                  <a:srgbClr val="002060"/>
                </a:solidFill>
              </a:rPr>
              <a:t>in </a:t>
            </a:r>
            <a:r>
              <a:rPr lang="en-US" sz="1600" dirty="0">
                <a:solidFill>
                  <a:srgbClr val="002060"/>
                </a:solidFill>
              </a:rPr>
              <a:t>providing separation </a:t>
            </a:r>
            <a:r>
              <a:rPr lang="en-US" sz="1600" dirty="0" smtClean="0">
                <a:solidFill>
                  <a:srgbClr val="002060"/>
                </a:solidFill>
              </a:rPr>
              <a:t>and </a:t>
            </a:r>
            <a:r>
              <a:rPr lang="en-US" sz="1600" dirty="0">
                <a:solidFill>
                  <a:srgbClr val="002060"/>
                </a:solidFill>
              </a:rPr>
              <a:t>collision avoidance functions for </a:t>
            </a:r>
            <a:r>
              <a:rPr lang="en-US" sz="1600" dirty="0" smtClean="0">
                <a:solidFill>
                  <a:srgbClr val="002060"/>
                </a:solidFill>
              </a:rPr>
              <a:t>UAS. </a:t>
            </a:r>
          </a:p>
          <a:p>
            <a:pPr>
              <a:spcBef>
                <a:spcPts val="0"/>
              </a:spcBef>
            </a:pPr>
            <a:endParaRPr lang="en-US" sz="2000" dirty="0" smtClean="0">
              <a:solidFill>
                <a:srgbClr val="002060"/>
              </a:solidFill>
            </a:endParaRPr>
          </a:p>
          <a:p>
            <a:r>
              <a:rPr lang="en-US" sz="2000" dirty="0" smtClean="0">
                <a:solidFill>
                  <a:srgbClr val="002060"/>
                </a:solidFill>
              </a:rPr>
              <a:t>UAS </a:t>
            </a:r>
            <a:r>
              <a:rPr lang="en-US" sz="2000" dirty="0">
                <a:solidFill>
                  <a:srgbClr val="002060"/>
                </a:solidFill>
              </a:rPr>
              <a:t>Maintenance, Modification, Repair, Inspection, Training, and Certification </a:t>
            </a:r>
            <a:r>
              <a:rPr lang="en-US" sz="2000" dirty="0" smtClean="0">
                <a:solidFill>
                  <a:srgbClr val="002060"/>
                </a:solidFill>
              </a:rPr>
              <a:t>Considerations</a:t>
            </a:r>
          </a:p>
          <a:p>
            <a:pPr lvl="1"/>
            <a:r>
              <a:rPr lang="en-US" sz="1600" dirty="0" smtClean="0">
                <a:solidFill>
                  <a:srgbClr val="002060"/>
                </a:solidFill>
              </a:rPr>
              <a:t>Supports establishment of maintenance data requirements for </a:t>
            </a:r>
            <a:r>
              <a:rPr lang="en-US" sz="1600" dirty="0">
                <a:solidFill>
                  <a:srgbClr val="002060"/>
                </a:solidFill>
              </a:rPr>
              <a:t>UAS </a:t>
            </a:r>
            <a:r>
              <a:rPr lang="en-US" sz="1600" dirty="0" smtClean="0">
                <a:solidFill>
                  <a:srgbClr val="002060"/>
                </a:solidFill>
              </a:rPr>
              <a:t>to include the collection </a:t>
            </a:r>
            <a:r>
              <a:rPr lang="en-US" sz="1600" dirty="0">
                <a:solidFill>
                  <a:srgbClr val="002060"/>
                </a:solidFill>
              </a:rPr>
              <a:t>and </a:t>
            </a:r>
            <a:r>
              <a:rPr lang="en-US" sz="1600" dirty="0" smtClean="0">
                <a:solidFill>
                  <a:srgbClr val="002060"/>
                </a:solidFill>
              </a:rPr>
              <a:t>analysis of maintenance </a:t>
            </a:r>
            <a:r>
              <a:rPr lang="en-US" sz="1600" dirty="0">
                <a:solidFill>
                  <a:srgbClr val="002060"/>
                </a:solidFill>
              </a:rPr>
              <a:t>and repair data from multiple UAS platforms.</a:t>
            </a:r>
            <a:endParaRPr lang="en-US" sz="1600" dirty="0" smtClean="0">
              <a:solidFill>
                <a:srgbClr val="002060"/>
              </a:solidFill>
            </a:endParaRPr>
          </a:p>
          <a:p>
            <a:pPr marL="0" indent="0">
              <a:spcBef>
                <a:spcPts val="0"/>
              </a:spcBef>
              <a:buNone/>
            </a:pPr>
            <a:r>
              <a:rPr lang="en-US" sz="2000" dirty="0" smtClean="0">
                <a:solidFill>
                  <a:srgbClr val="002060"/>
                </a:solidFill>
              </a:rPr>
              <a:t>		</a:t>
            </a:r>
          </a:p>
          <a:p>
            <a:r>
              <a:rPr lang="en-US" sz="2000" dirty="0">
                <a:solidFill>
                  <a:srgbClr val="002060"/>
                </a:solidFill>
              </a:rPr>
              <a:t>Small UAS Detect and Avoid Requirements Necessary for Limited Beyond Visual Line of Sight (BVLOS) </a:t>
            </a:r>
            <a:r>
              <a:rPr lang="en-US" sz="2000" dirty="0" smtClean="0">
                <a:solidFill>
                  <a:srgbClr val="002060"/>
                </a:solidFill>
              </a:rPr>
              <a:t>Operations</a:t>
            </a:r>
          </a:p>
          <a:p>
            <a:pPr lvl="1"/>
            <a:r>
              <a:rPr lang="en-US" sz="1600" dirty="0" smtClean="0">
                <a:solidFill>
                  <a:srgbClr val="002060"/>
                </a:solidFill>
              </a:rPr>
              <a:t>For sUAS, this supports the development of a  BVLOS operational framework, the minimum </a:t>
            </a:r>
            <a:r>
              <a:rPr lang="en-US" sz="1600" dirty="0">
                <a:solidFill>
                  <a:srgbClr val="002060"/>
                </a:solidFill>
              </a:rPr>
              <a:t>performance standards for </a:t>
            </a:r>
            <a:r>
              <a:rPr lang="en-US" sz="1600" dirty="0" smtClean="0">
                <a:solidFill>
                  <a:srgbClr val="002060"/>
                </a:solidFill>
              </a:rPr>
              <a:t>detect </a:t>
            </a:r>
            <a:r>
              <a:rPr lang="en-US" sz="1600" dirty="0">
                <a:solidFill>
                  <a:srgbClr val="002060"/>
                </a:solidFill>
              </a:rPr>
              <a:t>and </a:t>
            </a:r>
            <a:r>
              <a:rPr lang="en-US" sz="1600" dirty="0" smtClean="0">
                <a:solidFill>
                  <a:srgbClr val="002060"/>
                </a:solidFill>
              </a:rPr>
              <a:t>avoid </a:t>
            </a:r>
            <a:r>
              <a:rPr lang="en-US" sz="1600" dirty="0">
                <a:solidFill>
                  <a:srgbClr val="002060"/>
                </a:solidFill>
              </a:rPr>
              <a:t>systems, and </a:t>
            </a:r>
            <a:r>
              <a:rPr lang="en-US" sz="1600" dirty="0" smtClean="0">
                <a:solidFill>
                  <a:srgbClr val="002060"/>
                </a:solidFill>
              </a:rPr>
              <a:t>the proposed operating </a:t>
            </a:r>
            <a:r>
              <a:rPr lang="en-US" sz="1600" dirty="0">
                <a:solidFill>
                  <a:srgbClr val="002060"/>
                </a:solidFill>
              </a:rPr>
              <a:t>rules, </a:t>
            </a:r>
            <a:r>
              <a:rPr lang="en-US" sz="1600" dirty="0" smtClean="0">
                <a:solidFill>
                  <a:srgbClr val="002060"/>
                </a:solidFill>
              </a:rPr>
              <a:t>limitations, </a:t>
            </a:r>
            <a:r>
              <a:rPr lang="en-US" sz="1600" dirty="0">
                <a:solidFill>
                  <a:srgbClr val="002060"/>
                </a:solidFill>
              </a:rPr>
              <a:t>and </a:t>
            </a:r>
            <a:r>
              <a:rPr lang="en-US" sz="1600" dirty="0" smtClean="0">
                <a:solidFill>
                  <a:srgbClr val="002060"/>
                </a:solidFill>
              </a:rPr>
              <a:t>guidelines. </a:t>
            </a:r>
            <a:endParaRPr lang="en-US" sz="1600" dirty="0">
              <a:solidFill>
                <a:srgbClr val="002060"/>
              </a:solidFill>
            </a:endParaRPr>
          </a:p>
          <a:p>
            <a:endParaRPr lang="en-US" sz="2000" dirty="0">
              <a:solidFill>
                <a:srgbClr val="002060"/>
              </a:solidFill>
            </a:endParaRPr>
          </a:p>
        </p:txBody>
      </p:sp>
      <p:sp>
        <p:nvSpPr>
          <p:cNvPr id="2" name="Slide Number Placeholder 1"/>
          <p:cNvSpPr>
            <a:spLocks noGrp="1"/>
          </p:cNvSpPr>
          <p:nvPr>
            <p:ph type="sldNum" sz="quarter" idx="12"/>
          </p:nvPr>
        </p:nvSpPr>
        <p:spPr/>
        <p:txBody>
          <a:bodyPr/>
          <a:lstStyle/>
          <a:p>
            <a:pPr>
              <a:defRPr/>
            </a:pPr>
            <a:fld id="{71D9521F-FBA4-4AEB-A46D-F79C76CE501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73630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815" y="203200"/>
            <a:ext cx="8591106" cy="1143000"/>
          </a:xfrm>
        </p:spPr>
        <p:txBody>
          <a:bodyPr/>
          <a:lstStyle/>
          <a:p>
            <a:r>
              <a:rPr lang="en-US" dirty="0" smtClean="0"/>
              <a:t>Planned FY15/FY16 UAS COE Research</a:t>
            </a:r>
            <a:endParaRPr lang="en-US" dirty="0"/>
          </a:p>
        </p:txBody>
      </p:sp>
      <p:sp>
        <p:nvSpPr>
          <p:cNvPr id="4" name="Content Placeholder 3"/>
          <p:cNvSpPr>
            <a:spLocks noGrp="1"/>
          </p:cNvSpPr>
          <p:nvPr>
            <p:ph idx="1"/>
          </p:nvPr>
        </p:nvSpPr>
        <p:spPr>
          <a:xfrm>
            <a:off x="457200" y="1351515"/>
            <a:ext cx="8229600" cy="4525963"/>
          </a:xfrm>
        </p:spPr>
        <p:txBody>
          <a:bodyPr/>
          <a:lstStyle/>
          <a:p>
            <a:r>
              <a:rPr lang="en-US" sz="2000" dirty="0" smtClean="0">
                <a:solidFill>
                  <a:srgbClr val="002060"/>
                </a:solidFill>
              </a:rPr>
              <a:t>UAS </a:t>
            </a:r>
            <a:r>
              <a:rPr lang="en-US" sz="2000" dirty="0">
                <a:solidFill>
                  <a:srgbClr val="002060"/>
                </a:solidFill>
              </a:rPr>
              <a:t>Ground Collision Severity </a:t>
            </a:r>
            <a:r>
              <a:rPr lang="en-US" sz="2000" dirty="0" smtClean="0">
                <a:solidFill>
                  <a:srgbClr val="002060"/>
                </a:solidFill>
              </a:rPr>
              <a:t>Evaluation</a:t>
            </a:r>
          </a:p>
          <a:p>
            <a:pPr lvl="1"/>
            <a:r>
              <a:rPr lang="en-US" sz="1600" dirty="0" smtClean="0">
                <a:solidFill>
                  <a:srgbClr val="002060"/>
                </a:solidFill>
              </a:rPr>
              <a:t>Examines hazard </a:t>
            </a:r>
            <a:r>
              <a:rPr lang="en-US" sz="1600" dirty="0">
                <a:solidFill>
                  <a:srgbClr val="002060"/>
                </a:solidFill>
              </a:rPr>
              <a:t>severity thresholds </a:t>
            </a:r>
            <a:r>
              <a:rPr lang="en-US" sz="1600" dirty="0" smtClean="0">
                <a:solidFill>
                  <a:srgbClr val="002060"/>
                </a:solidFill>
              </a:rPr>
              <a:t>for UAS collisions with property and people on the ground and informs airworthiness </a:t>
            </a:r>
            <a:r>
              <a:rPr lang="en-US" sz="1600" dirty="0">
                <a:solidFill>
                  <a:srgbClr val="002060"/>
                </a:solidFill>
              </a:rPr>
              <a:t>requirements for </a:t>
            </a:r>
            <a:r>
              <a:rPr lang="en-US" sz="1600" dirty="0" smtClean="0">
                <a:solidFill>
                  <a:srgbClr val="002060"/>
                </a:solidFill>
              </a:rPr>
              <a:t>UAS.</a:t>
            </a:r>
          </a:p>
          <a:p>
            <a:pPr marL="457200" lvl="1" indent="0">
              <a:buNone/>
            </a:pPr>
            <a:r>
              <a:rPr lang="en-US" sz="1600" dirty="0" smtClean="0">
                <a:solidFill>
                  <a:srgbClr val="002060"/>
                </a:solidFill>
              </a:rPr>
              <a:t> </a:t>
            </a:r>
            <a:endParaRPr lang="en-US" sz="1600" dirty="0">
              <a:solidFill>
                <a:srgbClr val="002060"/>
              </a:solidFill>
            </a:endParaRPr>
          </a:p>
          <a:p>
            <a:r>
              <a:rPr lang="en-US" sz="2000" dirty="0" smtClean="0">
                <a:solidFill>
                  <a:srgbClr val="002060"/>
                </a:solidFill>
              </a:rPr>
              <a:t>UAS Airborne Collision </a:t>
            </a:r>
            <a:r>
              <a:rPr lang="en-US" sz="2000" dirty="0">
                <a:solidFill>
                  <a:srgbClr val="002060"/>
                </a:solidFill>
              </a:rPr>
              <a:t>Severity </a:t>
            </a:r>
            <a:r>
              <a:rPr lang="en-US" sz="2000" dirty="0" smtClean="0">
                <a:solidFill>
                  <a:srgbClr val="002060"/>
                </a:solidFill>
              </a:rPr>
              <a:t>Evaluation</a:t>
            </a:r>
          </a:p>
          <a:p>
            <a:pPr lvl="1"/>
            <a:r>
              <a:rPr lang="en-US" sz="1600" dirty="0">
                <a:solidFill>
                  <a:srgbClr val="002060"/>
                </a:solidFill>
              </a:rPr>
              <a:t>Examines hazard severity thresholds for UAS collisions with </a:t>
            </a:r>
            <a:r>
              <a:rPr lang="en-US" sz="1600" dirty="0" smtClean="0">
                <a:solidFill>
                  <a:srgbClr val="002060"/>
                </a:solidFill>
              </a:rPr>
              <a:t>other aircraft in the NAS and </a:t>
            </a:r>
            <a:r>
              <a:rPr lang="en-US" sz="1600" dirty="0">
                <a:solidFill>
                  <a:srgbClr val="002060"/>
                </a:solidFill>
              </a:rPr>
              <a:t>informs airworthiness requirements for UAS</a:t>
            </a:r>
            <a:r>
              <a:rPr lang="en-US" sz="1600" dirty="0" smtClean="0">
                <a:solidFill>
                  <a:srgbClr val="002060"/>
                </a:solidFill>
              </a:rPr>
              <a:t>.</a:t>
            </a:r>
          </a:p>
          <a:p>
            <a:pPr marL="457200" lvl="1" indent="0">
              <a:buNone/>
            </a:pPr>
            <a:endParaRPr lang="en-US" sz="1600" dirty="0" smtClean="0">
              <a:solidFill>
                <a:srgbClr val="002060"/>
              </a:solidFill>
            </a:endParaRPr>
          </a:p>
          <a:p>
            <a:r>
              <a:rPr lang="en-US" sz="2000" dirty="0" smtClean="0">
                <a:solidFill>
                  <a:srgbClr val="002060"/>
                </a:solidFill>
              </a:rPr>
              <a:t>Certification Test Case to Validate sUAS Industry Consensus Standards</a:t>
            </a:r>
          </a:p>
          <a:p>
            <a:pPr lvl="1"/>
            <a:r>
              <a:rPr lang="en-US" sz="1600" dirty="0" smtClean="0">
                <a:solidFill>
                  <a:srgbClr val="002060"/>
                </a:solidFill>
              </a:rPr>
              <a:t>Supports the standards </a:t>
            </a:r>
            <a:r>
              <a:rPr lang="en-US" sz="1600" dirty="0">
                <a:solidFill>
                  <a:srgbClr val="002060"/>
                </a:solidFill>
              </a:rPr>
              <a:t>development </a:t>
            </a:r>
            <a:r>
              <a:rPr lang="en-US" sz="1600" dirty="0" smtClean="0">
                <a:solidFill>
                  <a:srgbClr val="002060"/>
                </a:solidFill>
              </a:rPr>
              <a:t>organization, ASTM F38, in the development of standards for UAS airworthiness, maintenance, </a:t>
            </a:r>
            <a:r>
              <a:rPr lang="en-US" sz="1600" dirty="0">
                <a:solidFill>
                  <a:srgbClr val="002060"/>
                </a:solidFill>
              </a:rPr>
              <a:t>and </a:t>
            </a:r>
            <a:r>
              <a:rPr lang="en-US" sz="1600" dirty="0" smtClean="0">
                <a:solidFill>
                  <a:srgbClr val="002060"/>
                </a:solidFill>
              </a:rPr>
              <a:t>flight </a:t>
            </a:r>
            <a:r>
              <a:rPr lang="en-US" sz="1600" dirty="0">
                <a:solidFill>
                  <a:srgbClr val="002060"/>
                </a:solidFill>
              </a:rPr>
              <a:t>proficiency requirements. </a:t>
            </a:r>
            <a:endParaRPr lang="en-US" sz="2000" dirty="0">
              <a:solidFill>
                <a:srgbClr val="002060"/>
              </a:solidFill>
            </a:endParaRPr>
          </a:p>
        </p:txBody>
      </p:sp>
      <p:sp>
        <p:nvSpPr>
          <p:cNvPr id="2" name="Slide Number Placeholder 1"/>
          <p:cNvSpPr>
            <a:spLocks noGrp="1"/>
          </p:cNvSpPr>
          <p:nvPr>
            <p:ph type="sldNum" sz="quarter" idx="12"/>
          </p:nvPr>
        </p:nvSpPr>
        <p:spPr/>
        <p:txBody>
          <a:bodyPr/>
          <a:lstStyle/>
          <a:p>
            <a:pPr>
              <a:defRPr/>
            </a:pPr>
            <a:fld id="{71D9521F-FBA4-4AEB-A46D-F79C76CE501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546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815" y="203200"/>
            <a:ext cx="8591106" cy="1143000"/>
          </a:xfrm>
        </p:spPr>
        <p:txBody>
          <a:bodyPr/>
          <a:lstStyle/>
          <a:p>
            <a:r>
              <a:rPr lang="en-US" dirty="0" smtClean="0"/>
              <a:t>Planned FY15/FY16 UAS COE Research</a:t>
            </a:r>
            <a:endParaRPr lang="en-US" dirty="0"/>
          </a:p>
        </p:txBody>
      </p:sp>
      <p:sp>
        <p:nvSpPr>
          <p:cNvPr id="4" name="Content Placeholder 3"/>
          <p:cNvSpPr>
            <a:spLocks noGrp="1"/>
          </p:cNvSpPr>
          <p:nvPr>
            <p:ph idx="1"/>
          </p:nvPr>
        </p:nvSpPr>
        <p:spPr>
          <a:xfrm>
            <a:off x="467833" y="1557682"/>
            <a:ext cx="8229600" cy="4525963"/>
          </a:xfrm>
        </p:spPr>
        <p:txBody>
          <a:bodyPr/>
          <a:lstStyle/>
          <a:p>
            <a:pPr lvl="0"/>
            <a:r>
              <a:rPr lang="en-US" sz="2000" dirty="0">
                <a:solidFill>
                  <a:srgbClr val="002060"/>
                </a:solidFill>
              </a:rPr>
              <a:t>UAS Human Factors Control Station Design Standards</a:t>
            </a:r>
          </a:p>
          <a:p>
            <a:pPr lvl="1"/>
            <a:r>
              <a:rPr lang="en-US" sz="1600" dirty="0" smtClean="0">
                <a:solidFill>
                  <a:srgbClr val="002060"/>
                </a:solidFill>
              </a:rPr>
              <a:t>Supports UAS human </a:t>
            </a:r>
            <a:r>
              <a:rPr lang="en-US" sz="1600" dirty="0">
                <a:solidFill>
                  <a:srgbClr val="002060"/>
                </a:solidFill>
              </a:rPr>
              <a:t>factors </a:t>
            </a:r>
            <a:r>
              <a:rPr lang="en-US" sz="1600" dirty="0" smtClean="0">
                <a:solidFill>
                  <a:srgbClr val="002060"/>
                </a:solidFill>
              </a:rPr>
              <a:t>research in areas of function </a:t>
            </a:r>
            <a:r>
              <a:rPr lang="en-US" sz="1600" dirty="0">
                <a:solidFill>
                  <a:srgbClr val="002060"/>
                </a:solidFill>
              </a:rPr>
              <a:t>allocation, control station requirements, pilot training/certification requirements, and visual observer </a:t>
            </a:r>
            <a:r>
              <a:rPr lang="en-US" sz="1600" dirty="0" smtClean="0">
                <a:solidFill>
                  <a:srgbClr val="002060"/>
                </a:solidFill>
              </a:rPr>
              <a:t>requirements</a:t>
            </a:r>
            <a:r>
              <a:rPr lang="en-US" sz="1600" dirty="0">
                <a:solidFill>
                  <a:srgbClr val="002060"/>
                </a:solidFill>
              </a:rPr>
              <a:t> </a:t>
            </a:r>
            <a:r>
              <a:rPr lang="en-US" sz="1600" dirty="0" smtClean="0">
                <a:solidFill>
                  <a:srgbClr val="002060"/>
                </a:solidFill>
              </a:rPr>
              <a:t>which will inform the </a:t>
            </a:r>
            <a:r>
              <a:rPr lang="en-US" sz="1600" dirty="0">
                <a:solidFill>
                  <a:srgbClr val="002060"/>
                </a:solidFill>
              </a:rPr>
              <a:t>development of </a:t>
            </a:r>
            <a:r>
              <a:rPr lang="en-US" sz="1600" dirty="0" smtClean="0">
                <a:solidFill>
                  <a:srgbClr val="002060"/>
                </a:solidFill>
              </a:rPr>
              <a:t>standards.</a:t>
            </a:r>
          </a:p>
          <a:p>
            <a:pPr lvl="1"/>
            <a:endParaRPr lang="en-US" sz="1600" dirty="0">
              <a:solidFill>
                <a:srgbClr val="002060"/>
              </a:solidFill>
            </a:endParaRPr>
          </a:p>
          <a:p>
            <a:pPr lvl="0"/>
            <a:r>
              <a:rPr lang="en-US" sz="2000" dirty="0">
                <a:solidFill>
                  <a:srgbClr val="1F497D">
                    <a:lumMod val="75000"/>
                  </a:srgbClr>
                </a:solidFill>
              </a:rPr>
              <a:t>Unmanned Aircraft Systems (UAS) Noise Certification</a:t>
            </a:r>
          </a:p>
          <a:p>
            <a:pPr lvl="1"/>
            <a:r>
              <a:rPr lang="en-US" sz="1600" dirty="0" smtClean="0">
                <a:solidFill>
                  <a:srgbClr val="002060"/>
                </a:solidFill>
              </a:rPr>
              <a:t>Supports </a:t>
            </a:r>
            <a:r>
              <a:rPr lang="en-US" sz="1600" dirty="0">
                <a:solidFill>
                  <a:srgbClr val="002060"/>
                </a:solidFill>
              </a:rPr>
              <a:t>the collection of noise measurements of </a:t>
            </a:r>
            <a:r>
              <a:rPr lang="en-US" sz="1600" dirty="0" smtClean="0">
                <a:solidFill>
                  <a:srgbClr val="002060"/>
                </a:solidFill>
              </a:rPr>
              <a:t>UAS using 14 </a:t>
            </a:r>
            <a:r>
              <a:rPr lang="en-US" sz="1600" dirty="0">
                <a:solidFill>
                  <a:srgbClr val="002060"/>
                </a:solidFill>
              </a:rPr>
              <a:t>CFR Part 36, Noise </a:t>
            </a:r>
            <a:r>
              <a:rPr lang="en-US" sz="1600" dirty="0" smtClean="0">
                <a:solidFill>
                  <a:srgbClr val="002060"/>
                </a:solidFill>
              </a:rPr>
              <a:t>Standards, to begin the initial assessment of whether noise </a:t>
            </a:r>
            <a:r>
              <a:rPr lang="en-US" sz="1600" dirty="0">
                <a:solidFill>
                  <a:srgbClr val="002060"/>
                </a:solidFill>
              </a:rPr>
              <a:t>certification procedures designed for manned aircraft are appropriate for unmanned aircraft. </a:t>
            </a:r>
          </a:p>
          <a:p>
            <a:endParaRPr lang="en-US" sz="2000" dirty="0">
              <a:solidFill>
                <a:srgbClr val="002060"/>
              </a:solidFill>
            </a:endParaRPr>
          </a:p>
        </p:txBody>
      </p:sp>
      <p:sp>
        <p:nvSpPr>
          <p:cNvPr id="2" name="Slide Number Placeholder 1"/>
          <p:cNvSpPr>
            <a:spLocks noGrp="1"/>
          </p:cNvSpPr>
          <p:nvPr>
            <p:ph type="sldNum" sz="quarter" idx="12"/>
          </p:nvPr>
        </p:nvSpPr>
        <p:spPr/>
        <p:txBody>
          <a:bodyPr/>
          <a:lstStyle/>
          <a:p>
            <a:pPr>
              <a:defRPr/>
            </a:pPr>
            <a:fld id="{71D9521F-FBA4-4AEB-A46D-F79C76CE501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271228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FAA/NASA partnership</a:t>
            </a:r>
            <a:endParaRPr lang="en-US" sz="2000" b="0" dirty="0">
              <a:ea typeface="+mj-ea"/>
            </a:endParaRPr>
          </a:p>
        </p:txBody>
      </p:sp>
    </p:spTree>
    <p:extLst>
      <p:ext uri="{BB962C8B-B14F-4D97-AF65-F5344CB8AC3E}">
        <p14:creationId xmlns:p14="http://schemas.microsoft.com/office/powerpoint/2010/main" val="1923328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Partnership </a:t>
            </a:r>
            <a:r>
              <a:rPr lang="en-US" sz="3600" dirty="0" smtClean="0"/>
              <a:t>with NASA</a:t>
            </a:r>
          </a:p>
        </p:txBody>
      </p:sp>
      <p:sp>
        <p:nvSpPr>
          <p:cNvPr id="10243" name="Rectangle 3"/>
          <p:cNvSpPr>
            <a:spLocks noGrp="1" noChangeArrowheads="1"/>
          </p:cNvSpPr>
          <p:nvPr>
            <p:ph idx="1"/>
          </p:nvPr>
        </p:nvSpPr>
        <p:spPr>
          <a:xfrm>
            <a:off x="495299" y="1219200"/>
            <a:ext cx="8085175" cy="5267325"/>
          </a:xfrm>
        </p:spPr>
        <p:txBody>
          <a:bodyPr>
            <a:normAutofit fontScale="55000" lnSpcReduction="20000"/>
          </a:bodyPr>
          <a:lstStyle/>
          <a:p>
            <a:pPr>
              <a:defRPr/>
            </a:pPr>
            <a:r>
              <a:rPr lang="en-US" dirty="0" smtClean="0">
                <a:solidFill>
                  <a:srgbClr val="002060"/>
                </a:solidFill>
              </a:rPr>
              <a:t>Memorandum of Agreement </a:t>
            </a:r>
            <a:r>
              <a:rPr lang="en-US" b="0" dirty="0" smtClean="0">
                <a:solidFill>
                  <a:srgbClr val="002060"/>
                </a:solidFill>
              </a:rPr>
              <a:t>– FAA/NASA UAS Research cooperation</a:t>
            </a:r>
          </a:p>
          <a:p>
            <a:pPr marL="0" indent="0">
              <a:buNone/>
              <a:defRPr/>
            </a:pPr>
            <a:endParaRPr lang="en-US" b="0" dirty="0" smtClean="0">
              <a:solidFill>
                <a:srgbClr val="002060"/>
              </a:solidFill>
            </a:endParaRPr>
          </a:p>
          <a:p>
            <a:pPr>
              <a:defRPr/>
            </a:pPr>
            <a:r>
              <a:rPr lang="en-US" dirty="0" smtClean="0">
                <a:solidFill>
                  <a:srgbClr val="002060"/>
                </a:solidFill>
              </a:rPr>
              <a:t>NASA “UAS </a:t>
            </a:r>
            <a:r>
              <a:rPr lang="en-US" dirty="0">
                <a:solidFill>
                  <a:srgbClr val="002060"/>
                </a:solidFill>
              </a:rPr>
              <a:t>in the NAS” </a:t>
            </a:r>
            <a:r>
              <a:rPr lang="en-US" dirty="0" smtClean="0">
                <a:solidFill>
                  <a:srgbClr val="002060"/>
                </a:solidFill>
              </a:rPr>
              <a:t>Project culminates in April 2016 National UAS Flight Campaign/Demo at FAA Test Sites, UAS </a:t>
            </a:r>
            <a:r>
              <a:rPr lang="en-US" dirty="0">
                <a:solidFill>
                  <a:srgbClr val="002060"/>
                </a:solidFill>
              </a:rPr>
              <a:t>CAPSTONE</a:t>
            </a:r>
            <a:endParaRPr lang="en-US" dirty="0" smtClean="0">
              <a:solidFill>
                <a:srgbClr val="002060"/>
              </a:solidFill>
            </a:endParaRPr>
          </a:p>
          <a:p>
            <a:pPr>
              <a:defRPr/>
            </a:pPr>
            <a:endParaRPr lang="en-US" dirty="0" smtClean="0">
              <a:solidFill>
                <a:srgbClr val="002060"/>
              </a:solidFill>
            </a:endParaRPr>
          </a:p>
          <a:p>
            <a:pPr>
              <a:defRPr/>
            </a:pPr>
            <a:r>
              <a:rPr lang="en-US" dirty="0" smtClean="0">
                <a:solidFill>
                  <a:srgbClr val="002060"/>
                </a:solidFill>
              </a:rPr>
              <a:t>RTCA SC228 DAA &amp; C2 MOPs</a:t>
            </a:r>
          </a:p>
          <a:p>
            <a:pPr marL="0" indent="0">
              <a:buNone/>
              <a:defRPr/>
            </a:pPr>
            <a:endParaRPr lang="en-US" b="0" dirty="0" smtClean="0">
              <a:solidFill>
                <a:srgbClr val="002060"/>
              </a:solidFill>
            </a:endParaRPr>
          </a:p>
          <a:p>
            <a:pPr>
              <a:defRPr/>
            </a:pPr>
            <a:r>
              <a:rPr lang="en-US" dirty="0" smtClean="0">
                <a:solidFill>
                  <a:srgbClr val="002060"/>
                </a:solidFill>
              </a:rPr>
              <a:t>Relevant research in the following areas:</a:t>
            </a:r>
          </a:p>
          <a:p>
            <a:pPr lvl="1">
              <a:defRPr/>
            </a:pPr>
            <a:r>
              <a:rPr lang="en-US" dirty="0">
                <a:solidFill>
                  <a:srgbClr val="002060"/>
                </a:solidFill>
              </a:rPr>
              <a:t>D</a:t>
            </a:r>
            <a:r>
              <a:rPr lang="en-US" dirty="0" smtClean="0">
                <a:solidFill>
                  <a:srgbClr val="002060"/>
                </a:solidFill>
              </a:rPr>
              <a:t>AA performance standards</a:t>
            </a:r>
          </a:p>
          <a:p>
            <a:pPr lvl="1">
              <a:defRPr/>
            </a:pPr>
            <a:r>
              <a:rPr lang="en-US" dirty="0" smtClean="0">
                <a:solidFill>
                  <a:srgbClr val="002060"/>
                </a:solidFill>
              </a:rPr>
              <a:t>C2 performance standards</a:t>
            </a:r>
          </a:p>
          <a:p>
            <a:pPr lvl="1">
              <a:defRPr/>
            </a:pPr>
            <a:r>
              <a:rPr lang="en-US" dirty="0" smtClean="0">
                <a:solidFill>
                  <a:srgbClr val="002060"/>
                </a:solidFill>
              </a:rPr>
              <a:t>Human Systems Integration</a:t>
            </a:r>
          </a:p>
          <a:p>
            <a:pPr lvl="1">
              <a:defRPr/>
            </a:pPr>
            <a:r>
              <a:rPr lang="en-US" dirty="0" smtClean="0">
                <a:solidFill>
                  <a:srgbClr val="002060"/>
                </a:solidFill>
              </a:rPr>
              <a:t>Certification and Safety</a:t>
            </a:r>
          </a:p>
          <a:p>
            <a:pPr lvl="1">
              <a:defRPr/>
            </a:pPr>
            <a:r>
              <a:rPr lang="en-US" dirty="0" smtClean="0">
                <a:solidFill>
                  <a:srgbClr val="002060"/>
                </a:solidFill>
              </a:rPr>
              <a:t>Air Transportation System Interoperability</a:t>
            </a:r>
          </a:p>
          <a:p>
            <a:pPr lvl="1">
              <a:defRPr/>
            </a:pPr>
            <a:r>
              <a:rPr lang="en-US" dirty="0" smtClean="0">
                <a:solidFill>
                  <a:srgbClr val="002060"/>
                </a:solidFill>
              </a:rPr>
              <a:t>Integrated Test and Evaluation</a:t>
            </a:r>
          </a:p>
          <a:p>
            <a:pPr marL="457200" lvl="1" indent="0">
              <a:buNone/>
              <a:defRPr/>
            </a:pPr>
            <a:endParaRPr lang="en-US" dirty="0" smtClean="0">
              <a:solidFill>
                <a:srgbClr val="002060"/>
              </a:solidFill>
            </a:endParaRPr>
          </a:p>
          <a:p>
            <a:pPr>
              <a:defRPr/>
            </a:pPr>
            <a:r>
              <a:rPr lang="en-US" dirty="0" smtClean="0">
                <a:solidFill>
                  <a:srgbClr val="002060"/>
                </a:solidFill>
              </a:rPr>
              <a:t>Research applicability</a:t>
            </a:r>
          </a:p>
          <a:p>
            <a:pPr lvl="1">
              <a:defRPr/>
            </a:pPr>
            <a:r>
              <a:rPr lang="en-US" dirty="0" smtClean="0">
                <a:solidFill>
                  <a:srgbClr val="002060"/>
                </a:solidFill>
              </a:rPr>
              <a:t>FAA NAS Enterprise Architecture New Entrants Roadmap</a:t>
            </a:r>
            <a:endParaRPr lang="en-US" dirty="0">
              <a:solidFill>
                <a:srgbClr val="002060"/>
              </a:solidFill>
            </a:endParaRPr>
          </a:p>
          <a:p>
            <a:pPr lvl="1">
              <a:defRPr/>
            </a:pPr>
            <a:r>
              <a:rPr lang="en-US" dirty="0" smtClean="0">
                <a:solidFill>
                  <a:srgbClr val="002060"/>
                </a:solidFill>
              </a:rPr>
              <a:t>FAA UAS research inventory for mapping all relevant research to corresponding FAA integration requirements</a:t>
            </a:r>
          </a:p>
          <a:p>
            <a:pPr lvl="1">
              <a:defRPr/>
            </a:pPr>
            <a:endParaRPr lang="en-US" dirty="0">
              <a:solidFill>
                <a:srgbClr val="002060"/>
              </a:solidFill>
            </a:endParaRPr>
          </a:p>
          <a:p>
            <a:pPr>
              <a:defRPr/>
            </a:pPr>
            <a:r>
              <a:rPr lang="en-US" dirty="0" smtClean="0">
                <a:solidFill>
                  <a:srgbClr val="002060"/>
                </a:solidFill>
              </a:rPr>
              <a:t>FAA-NASA-</a:t>
            </a:r>
            <a:r>
              <a:rPr lang="en-US" dirty="0" err="1" smtClean="0">
                <a:solidFill>
                  <a:srgbClr val="002060"/>
                </a:solidFill>
              </a:rPr>
              <a:t>DoD</a:t>
            </a:r>
            <a:r>
              <a:rPr lang="en-US" dirty="0" smtClean="0">
                <a:solidFill>
                  <a:srgbClr val="002060"/>
                </a:solidFill>
              </a:rPr>
              <a:t>-DHS-</a:t>
            </a:r>
            <a:r>
              <a:rPr lang="en-US" dirty="0" err="1" smtClean="0">
                <a:solidFill>
                  <a:srgbClr val="002060"/>
                </a:solidFill>
              </a:rPr>
              <a:t>DoC</a:t>
            </a:r>
            <a:r>
              <a:rPr lang="en-US" dirty="0" smtClean="0">
                <a:solidFill>
                  <a:srgbClr val="002060"/>
                </a:solidFill>
              </a:rPr>
              <a:t> Autonomy Research Transition Team (RTT)</a:t>
            </a:r>
          </a:p>
          <a:p>
            <a:pPr lvl="1">
              <a:defRPr/>
            </a:pPr>
            <a:r>
              <a:rPr lang="en-US" dirty="0" smtClean="0">
                <a:solidFill>
                  <a:srgbClr val="002060"/>
                </a:solidFill>
              </a:rPr>
              <a:t>UAS Traffic Management (UTM)</a:t>
            </a:r>
          </a:p>
          <a:p>
            <a:pPr lvl="1">
              <a:defRPr/>
            </a:pPr>
            <a:endParaRPr lang="en-US" dirty="0" smtClean="0">
              <a:solidFill>
                <a:srgbClr val="002060"/>
              </a:solidFill>
            </a:endParaRPr>
          </a:p>
          <a:p>
            <a:pPr lvl="2">
              <a:defRPr/>
            </a:pP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fld id="{2BFE7DB7-EF4D-134D-A300-EFDFD1A8BCC5}" type="slidenum">
              <a:rPr lang="en-US" smtClean="0"/>
              <a:pPr/>
              <a:t>18</a:t>
            </a:fld>
            <a:endParaRPr lang="en-US" dirty="0"/>
          </a:p>
        </p:txBody>
      </p:sp>
    </p:spTree>
    <p:extLst>
      <p:ext uri="{BB962C8B-B14F-4D97-AF65-F5344CB8AC3E}">
        <p14:creationId xmlns:p14="http://schemas.microsoft.com/office/powerpoint/2010/main" val="27601389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ea typeface="+mj-ea"/>
              </a:rPr>
              <a:t>PathFinder</a:t>
            </a:r>
            <a:r>
              <a:rPr lang="en-US" dirty="0" smtClean="0">
                <a:ea typeface="+mj-ea"/>
              </a:rPr>
              <a:t> Program</a:t>
            </a:r>
            <a:endParaRPr lang="en-US" sz="2000" b="0" dirty="0">
              <a:ea typeface="+mj-ea"/>
            </a:endParaRPr>
          </a:p>
        </p:txBody>
      </p:sp>
    </p:spTree>
    <p:extLst>
      <p:ext uri="{BB962C8B-B14F-4D97-AF65-F5344CB8AC3E}">
        <p14:creationId xmlns:p14="http://schemas.microsoft.com/office/powerpoint/2010/main" val="124055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UAS Research Program </a:t>
            </a:r>
            <a:endParaRPr lang="en-US" dirty="0"/>
          </a:p>
        </p:txBody>
      </p:sp>
      <p:sp>
        <p:nvSpPr>
          <p:cNvPr id="3" name="Content Placeholder 2"/>
          <p:cNvSpPr>
            <a:spLocks noGrp="1"/>
          </p:cNvSpPr>
          <p:nvPr>
            <p:ph idx="1"/>
          </p:nvPr>
        </p:nvSpPr>
        <p:spPr>
          <a:xfrm>
            <a:off x="404034" y="1346200"/>
            <a:ext cx="8325293" cy="4525963"/>
          </a:xfrm>
        </p:spPr>
        <p:txBody>
          <a:bodyPr/>
          <a:lstStyle/>
          <a:p>
            <a:pPr marL="519113" indent="-457200" eaLnBrk="1" hangingPunct="1">
              <a:lnSpc>
                <a:spcPct val="80000"/>
              </a:lnSpc>
              <a:defRPr/>
            </a:pPr>
            <a:r>
              <a:rPr lang="en-US" sz="2400" b="1" dirty="0" smtClean="0">
                <a:solidFill>
                  <a:schemeClr val="tx2">
                    <a:lumMod val="75000"/>
                  </a:schemeClr>
                </a:solidFill>
              </a:rPr>
              <a:t>Informs Safe</a:t>
            </a:r>
            <a:r>
              <a:rPr lang="en-US" sz="2400" b="1" dirty="0">
                <a:solidFill>
                  <a:schemeClr val="tx2">
                    <a:lumMod val="75000"/>
                  </a:schemeClr>
                </a:solidFill>
              </a:rPr>
              <a:t>, efficient, and </a:t>
            </a:r>
            <a:r>
              <a:rPr lang="en-US" sz="2400" b="1" dirty="0" smtClean="0">
                <a:solidFill>
                  <a:schemeClr val="tx2">
                    <a:lumMod val="75000"/>
                  </a:schemeClr>
                </a:solidFill>
              </a:rPr>
              <a:t>timely integration </a:t>
            </a:r>
            <a:r>
              <a:rPr lang="en-US" sz="2400" b="1" dirty="0">
                <a:solidFill>
                  <a:schemeClr val="tx2">
                    <a:lumMod val="75000"/>
                  </a:schemeClr>
                </a:solidFill>
              </a:rPr>
              <a:t>of UAS in the </a:t>
            </a:r>
            <a:r>
              <a:rPr lang="en-US" sz="2400" b="1" dirty="0" smtClean="0">
                <a:solidFill>
                  <a:schemeClr val="tx2">
                    <a:lumMod val="75000"/>
                  </a:schemeClr>
                </a:solidFill>
              </a:rPr>
              <a:t>NAS:</a:t>
            </a:r>
            <a:endParaRPr lang="en-US" sz="2400" b="1" dirty="0">
              <a:solidFill>
                <a:schemeClr val="tx2">
                  <a:lumMod val="75000"/>
                </a:schemeClr>
              </a:solidFill>
            </a:endParaRPr>
          </a:p>
          <a:p>
            <a:pPr marL="461963" lvl="1" indent="0" eaLnBrk="1" hangingPunct="1">
              <a:lnSpc>
                <a:spcPct val="80000"/>
              </a:lnSpc>
              <a:buFontTx/>
              <a:buNone/>
              <a:defRPr/>
            </a:pPr>
            <a:endParaRPr lang="en-US" sz="1600" b="1" dirty="0">
              <a:solidFill>
                <a:schemeClr val="tx1"/>
              </a:solidFill>
            </a:endParaRPr>
          </a:p>
          <a:p>
            <a:pPr marL="862013" lvl="1" indent="-342900" eaLnBrk="1" hangingPunct="1">
              <a:lnSpc>
                <a:spcPct val="80000"/>
              </a:lnSpc>
              <a:defRPr/>
            </a:pPr>
            <a:r>
              <a:rPr lang="en-US" sz="2000" dirty="0">
                <a:solidFill>
                  <a:srgbClr val="002060"/>
                </a:solidFill>
                <a:latin typeface="Arial" panose="020B0604020202020204" pitchFamily="34" charset="0"/>
                <a:ea typeface="MS PGothic" charset="0"/>
                <a:cs typeface="Arial" panose="020B0604020202020204" pitchFamily="34" charset="0"/>
              </a:rPr>
              <a:t>Standards and processes for the certification of UAS systems, pilots/crewmembers, and supporting UAS technologies</a:t>
            </a:r>
          </a:p>
          <a:p>
            <a:pPr marL="804863" lvl="1" eaLnBrk="1" hangingPunct="1">
              <a:lnSpc>
                <a:spcPct val="80000"/>
              </a:lnSpc>
              <a:buFont typeface="Arial" pitchFamily="34" charset="0"/>
              <a:buChar char="•"/>
              <a:defRPr/>
            </a:pPr>
            <a:endParaRPr lang="en-US" sz="2000" dirty="0">
              <a:solidFill>
                <a:schemeClr val="tx2">
                  <a:lumMod val="75000"/>
                </a:schemeClr>
              </a:solidFill>
            </a:endParaRPr>
          </a:p>
          <a:p>
            <a:pPr marL="862013" lvl="1" indent="-342900" eaLnBrk="1" hangingPunct="1">
              <a:lnSpc>
                <a:spcPct val="80000"/>
              </a:lnSpc>
              <a:defRPr/>
            </a:pPr>
            <a:r>
              <a:rPr lang="en-US" sz="2000" dirty="0">
                <a:solidFill>
                  <a:schemeClr val="tx2">
                    <a:lumMod val="75000"/>
                  </a:schemeClr>
                </a:solidFill>
              </a:rPr>
              <a:t>Policies, guidance materials, and advisory circulars for regulatory compliance for UAS operating in the NAS</a:t>
            </a:r>
          </a:p>
          <a:p>
            <a:pPr marL="804863" lvl="1" eaLnBrk="1" hangingPunct="1">
              <a:lnSpc>
                <a:spcPct val="80000"/>
              </a:lnSpc>
              <a:buFont typeface="Arial" pitchFamily="34" charset="0"/>
              <a:buChar char="•"/>
              <a:defRPr/>
            </a:pPr>
            <a:endParaRPr lang="en-US" sz="2000" dirty="0">
              <a:solidFill>
                <a:schemeClr val="tx2">
                  <a:lumMod val="75000"/>
                </a:schemeClr>
              </a:solidFill>
            </a:endParaRPr>
          </a:p>
          <a:p>
            <a:pPr marL="862013" lvl="1" indent="-342900" eaLnBrk="1" hangingPunct="1">
              <a:lnSpc>
                <a:spcPct val="80000"/>
              </a:lnSpc>
              <a:defRPr/>
            </a:pPr>
            <a:r>
              <a:rPr lang="en-US" sz="2000" dirty="0">
                <a:solidFill>
                  <a:schemeClr val="tx2">
                    <a:lumMod val="75000"/>
                  </a:schemeClr>
                </a:solidFill>
              </a:rPr>
              <a:t>Procedures and mitigation strategies to ensure safe UAS operations</a:t>
            </a:r>
            <a:endParaRPr lang="en-US" sz="2000" b="1" i="1" dirty="0">
              <a:solidFill>
                <a:schemeClr val="tx2">
                  <a:lumMod val="75000"/>
                </a:schemeClr>
              </a:solidFill>
            </a:endParaRPr>
          </a:p>
          <a:p>
            <a:endParaRPr lang="en-US" sz="2000" dirty="0"/>
          </a:p>
        </p:txBody>
      </p:sp>
      <p:sp>
        <p:nvSpPr>
          <p:cNvPr id="4" name="Slide Number Placeholder 3"/>
          <p:cNvSpPr>
            <a:spLocks noGrp="1"/>
          </p:cNvSpPr>
          <p:nvPr>
            <p:ph type="sldNum" sz="quarter" idx="12"/>
          </p:nvPr>
        </p:nvSpPr>
        <p:spPr/>
        <p:txBody>
          <a:bodyPr/>
          <a:lstStyle/>
          <a:p>
            <a:pPr>
              <a:defRPr/>
            </a:pPr>
            <a:fld id="{70F7B52E-D961-4528-90CD-C336E5DE72C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7415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25033"/>
          </a:xfrm>
        </p:spPr>
        <p:txBody>
          <a:bodyPr/>
          <a:lstStyle/>
          <a:p>
            <a:pPr eaLnBrk="1" hangingPunct="1"/>
            <a:r>
              <a:rPr lang="en-US" altLang="en-US" dirty="0" smtClean="0">
                <a:latin typeface="Arial" panose="020B0604020202020204" pitchFamily="34" charset="0"/>
                <a:cs typeface="Arial" panose="020B0604020202020204" pitchFamily="34" charset="0"/>
              </a:rPr>
              <a:t>UAS Pathfinder Program</a:t>
            </a:r>
          </a:p>
        </p:txBody>
      </p:sp>
      <p:sp>
        <p:nvSpPr>
          <p:cNvPr id="21507" name="Content Placeholder 2"/>
          <p:cNvSpPr>
            <a:spLocks noGrp="1"/>
          </p:cNvSpPr>
          <p:nvPr>
            <p:ph idx="1"/>
          </p:nvPr>
        </p:nvSpPr>
        <p:spPr>
          <a:xfrm>
            <a:off x="381000" y="1301670"/>
            <a:ext cx="8382000" cy="1828800"/>
          </a:xfrm>
        </p:spPr>
        <p:txBody>
          <a:bodyPr/>
          <a:lstStyle/>
          <a:p>
            <a:pPr marL="457200" lvl="1" indent="0" eaLnBrk="1" hangingPunct="1">
              <a:buNone/>
            </a:pPr>
            <a:endParaRPr lang="en-US" altLang="en-US" dirty="0" smtClean="0">
              <a:latin typeface="Arial" panose="020B0604020202020204" pitchFamily="34" charset="0"/>
              <a:ea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81000" y="2895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17375E"/>
                </a:solidFill>
                <a:latin typeface="Arial"/>
                <a:ea typeface="MS PGothic" pitchFamily="34" charset="-128"/>
                <a:cs typeface="Arial"/>
              </a:defRPr>
            </a:lvl1pPr>
            <a:lvl2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2pPr>
            <a:lvl3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3pPr>
            <a:lvl4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4pPr>
            <a:lvl5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eaLnBrk="1" fontAlgn="base" hangingPunct="1">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eaLnBrk="1" fontAlgn="base" hangingPunct="1">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eaLnBrk="1" fontAlgn="base" hangingPunct="1">
              <a:spcBef>
                <a:spcPct val="0"/>
              </a:spcBef>
              <a:spcAft>
                <a:spcPct val="0"/>
              </a:spcAft>
              <a:defRPr sz="3600" b="1">
                <a:solidFill>
                  <a:srgbClr val="17375E"/>
                </a:solidFill>
                <a:latin typeface="Arial" charset="0"/>
                <a:ea typeface="ＭＳ Ｐゴシック" charset="0"/>
                <a:cs typeface="Arial" charset="0"/>
              </a:defRPr>
            </a:lvl9pPr>
          </a:lstStyle>
          <a:p>
            <a:endParaRPr lang="en-US" dirty="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6476" t="6107" r="4145" b="16018"/>
          <a:stretch/>
        </p:blipFill>
        <p:spPr>
          <a:xfrm>
            <a:off x="3334246" y="4344976"/>
            <a:ext cx="2627910" cy="1587756"/>
          </a:xfrm>
          <a:prstGeom prst="rect">
            <a:avLst/>
          </a:prstGeom>
          <a:solidFill>
            <a:schemeClr val="bg1"/>
          </a:solidFill>
        </p:spPr>
      </p:pic>
      <p:sp>
        <p:nvSpPr>
          <p:cNvPr id="22" name="Oval 21"/>
          <p:cNvSpPr/>
          <p:nvPr/>
        </p:nvSpPr>
        <p:spPr bwMode="auto">
          <a:xfrm>
            <a:off x="3551790" y="5232183"/>
            <a:ext cx="2192822" cy="1053040"/>
          </a:xfrm>
          <a:prstGeom prst="ellipse">
            <a:avLst/>
          </a:prstGeom>
          <a:solidFill>
            <a:srgbClr val="FFFF00"/>
          </a:solidFill>
          <a:ln w="76200" cap="flat" cmpd="sng" algn="ctr">
            <a:solidFill>
              <a:srgbClr val="0070C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defTabSz="914400">
              <a:spcBef>
                <a:spcPct val="50000"/>
              </a:spcBef>
              <a:buFontTx/>
              <a:buChar char="•"/>
            </a:pPr>
            <a:endParaRPr lang="en-US" sz="2400" dirty="0" smtClean="0">
              <a:solidFill>
                <a:prstClr val="black"/>
              </a:solidFill>
            </a:endParaRPr>
          </a:p>
        </p:txBody>
      </p:sp>
      <p:sp>
        <p:nvSpPr>
          <p:cNvPr id="23" name="Oval 22"/>
          <p:cNvSpPr/>
          <p:nvPr/>
        </p:nvSpPr>
        <p:spPr bwMode="auto">
          <a:xfrm rot="5400000">
            <a:off x="5370348" y="4307582"/>
            <a:ext cx="1220569" cy="1182139"/>
          </a:xfrm>
          <a:prstGeom prst="ellipse">
            <a:avLst/>
          </a:prstGeom>
          <a:noFill/>
          <a:ln w="76200" cap="flat" cmpd="sng" algn="ctr">
            <a:solidFill>
              <a:srgbClr val="00B0F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defTabSz="914400">
              <a:spcBef>
                <a:spcPct val="50000"/>
              </a:spcBef>
              <a:buFontTx/>
              <a:buChar char="•"/>
            </a:pPr>
            <a:endParaRPr lang="en-US" sz="2400" dirty="0" smtClean="0">
              <a:solidFill>
                <a:prstClr val="black"/>
              </a:solidFill>
            </a:endParaRPr>
          </a:p>
        </p:txBody>
      </p:sp>
      <p:sp>
        <p:nvSpPr>
          <p:cNvPr id="27" name="TextBox 26"/>
          <p:cNvSpPr txBox="1"/>
          <p:nvPr/>
        </p:nvSpPr>
        <p:spPr bwMode="auto">
          <a:xfrm>
            <a:off x="3879182" y="5389371"/>
            <a:ext cx="16834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US" sz="1400" b="1" dirty="0" smtClean="0">
                <a:solidFill>
                  <a:srgbClr val="002060"/>
                </a:solidFill>
              </a:rPr>
              <a:t>Visual Line of Sight </a:t>
            </a:r>
          </a:p>
          <a:p>
            <a:pPr algn="ctr"/>
            <a:r>
              <a:rPr lang="en-US" sz="1400" b="1" dirty="0" smtClean="0">
                <a:solidFill>
                  <a:srgbClr val="002060"/>
                </a:solidFill>
              </a:rPr>
              <a:t>(VLOS)</a:t>
            </a:r>
          </a:p>
          <a:p>
            <a:pPr algn="ctr"/>
            <a:r>
              <a:rPr lang="en-US" sz="1400" b="1" dirty="0" smtClean="0">
                <a:solidFill>
                  <a:srgbClr val="002060"/>
                </a:solidFill>
              </a:rPr>
              <a:t>Urban Environment</a:t>
            </a:r>
            <a:endParaRPr lang="en-US" sz="1400" b="1" dirty="0">
              <a:solidFill>
                <a:srgbClr val="002060"/>
              </a:solidFill>
            </a:endParaRPr>
          </a:p>
        </p:txBody>
      </p:sp>
      <p:sp>
        <p:nvSpPr>
          <p:cNvPr id="29" name="Rectangle 28"/>
          <p:cNvSpPr/>
          <p:nvPr/>
        </p:nvSpPr>
        <p:spPr bwMode="auto">
          <a:xfrm>
            <a:off x="4466397" y="4563732"/>
            <a:ext cx="423340" cy="21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defTabSz="914400">
              <a:spcBef>
                <a:spcPct val="50000"/>
              </a:spcBef>
              <a:buFontTx/>
              <a:buChar char="•"/>
            </a:pPr>
            <a:endParaRPr lang="en-US" sz="2400" dirty="0" smtClean="0">
              <a:solidFill>
                <a:prstClr val="black"/>
              </a:solidFill>
            </a:endParaRPr>
          </a:p>
        </p:txBody>
      </p:sp>
      <p:sp>
        <p:nvSpPr>
          <p:cNvPr id="31" name="TextBox 30"/>
          <p:cNvSpPr txBox="1"/>
          <p:nvPr/>
        </p:nvSpPr>
        <p:spPr bwMode="auto">
          <a:xfrm>
            <a:off x="2319680" y="4619596"/>
            <a:ext cx="1098569" cy="369332"/>
          </a:xfrm>
          <a:prstGeom prst="rect">
            <a:avLst/>
          </a:prstGeom>
          <a:noFill/>
          <a:ln>
            <a:noFill/>
          </a:ln>
          <a:effectLst/>
          <a:extLst/>
        </p:spPr>
        <p:txBody>
          <a:bodyPr wrap="none" rtlCol="0">
            <a:spAutoFit/>
          </a:bodyPr>
          <a:lstStyle/>
          <a:p>
            <a:pPr algn="ctr"/>
            <a:r>
              <a:rPr lang="en-US" b="1" dirty="0" smtClean="0">
                <a:solidFill>
                  <a:srgbClr val="F79646">
                    <a:lumMod val="50000"/>
                  </a:srgbClr>
                </a:solidFill>
              </a:rPr>
              <a:t>sUAS rule</a:t>
            </a:r>
            <a:endParaRPr lang="en-US" b="1" dirty="0">
              <a:solidFill>
                <a:srgbClr val="F79646">
                  <a:lumMod val="50000"/>
                </a:srgbClr>
              </a:solidFill>
            </a:endParaRPr>
          </a:p>
        </p:txBody>
      </p:sp>
      <p:sp>
        <p:nvSpPr>
          <p:cNvPr id="25" name="Oval 24"/>
          <p:cNvSpPr/>
          <p:nvPr/>
        </p:nvSpPr>
        <p:spPr bwMode="auto">
          <a:xfrm>
            <a:off x="5558750" y="4301200"/>
            <a:ext cx="1512778" cy="1336787"/>
          </a:xfrm>
          <a:prstGeom prst="ellipse">
            <a:avLst/>
          </a:prstGeom>
          <a:noFill/>
          <a:ln w="76200" cap="flat" cmpd="sng" algn="ctr">
            <a:solidFill>
              <a:srgbClr val="00B0F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defTabSz="914400">
              <a:spcBef>
                <a:spcPct val="50000"/>
              </a:spcBef>
              <a:buFontTx/>
              <a:buChar char="•"/>
            </a:pPr>
            <a:endParaRPr lang="en-US" sz="2400" dirty="0" smtClean="0">
              <a:solidFill>
                <a:prstClr val="black"/>
              </a:solidFill>
            </a:endParaRPr>
          </a:p>
        </p:txBody>
      </p:sp>
      <p:sp>
        <p:nvSpPr>
          <p:cNvPr id="17" name="TextBox 16"/>
          <p:cNvSpPr txBox="1"/>
          <p:nvPr/>
        </p:nvSpPr>
        <p:spPr bwMode="auto">
          <a:xfrm>
            <a:off x="6710801" y="4888468"/>
            <a:ext cx="2228046" cy="523220"/>
          </a:xfrm>
          <a:prstGeom prst="rect">
            <a:avLst/>
          </a:prstGeom>
          <a:noFill/>
          <a:ln>
            <a:noFill/>
          </a:ln>
          <a:effectLst/>
          <a:extLst/>
        </p:spPr>
        <p:txBody>
          <a:bodyPr wrap="none" rtlCol="0">
            <a:spAutoFit/>
          </a:bodyPr>
          <a:lstStyle/>
          <a:p>
            <a:r>
              <a:rPr lang="en-US" sz="1400" b="1" dirty="0" smtClean="0">
                <a:solidFill>
                  <a:srgbClr val="F79646">
                    <a:lumMod val="50000"/>
                  </a:srgbClr>
                </a:solidFill>
              </a:rPr>
              <a:t>Beyond Visual Line of Sight </a:t>
            </a:r>
          </a:p>
          <a:p>
            <a:r>
              <a:rPr lang="en-US" sz="1400" b="1" dirty="0" smtClean="0">
                <a:solidFill>
                  <a:srgbClr val="F79646">
                    <a:lumMod val="50000"/>
                  </a:srgbClr>
                </a:solidFill>
              </a:rPr>
              <a:t>(BVLOS)</a:t>
            </a:r>
            <a:endParaRPr lang="en-US" sz="1400" b="1" dirty="0">
              <a:solidFill>
                <a:srgbClr val="F79646">
                  <a:lumMod val="50000"/>
                </a:srgbClr>
              </a:solidFill>
            </a:endParaRPr>
          </a:p>
        </p:txBody>
      </p:sp>
      <p:sp>
        <p:nvSpPr>
          <p:cNvPr id="26" name="TextBox 25"/>
          <p:cNvSpPr txBox="1"/>
          <p:nvPr/>
        </p:nvSpPr>
        <p:spPr bwMode="auto">
          <a:xfrm>
            <a:off x="6082073" y="4343400"/>
            <a:ext cx="2365712" cy="523220"/>
          </a:xfrm>
          <a:prstGeom prst="rect">
            <a:avLst/>
          </a:prstGeom>
          <a:noFill/>
          <a:ln>
            <a:noFill/>
          </a:ln>
          <a:effectLst/>
          <a:extLst/>
        </p:spPr>
        <p:txBody>
          <a:bodyPr wrap="none" rtlCol="0">
            <a:spAutoFit/>
          </a:bodyPr>
          <a:lstStyle/>
          <a:p>
            <a:r>
              <a:rPr lang="en-US" sz="1400" b="1" dirty="0" smtClean="0">
                <a:solidFill>
                  <a:srgbClr val="F79646">
                    <a:lumMod val="50000"/>
                  </a:srgbClr>
                </a:solidFill>
              </a:rPr>
              <a:t>Extended Visual Line of Sight </a:t>
            </a:r>
          </a:p>
          <a:p>
            <a:r>
              <a:rPr lang="en-US" sz="1400" b="1" dirty="0" smtClean="0">
                <a:solidFill>
                  <a:srgbClr val="F79646">
                    <a:lumMod val="50000"/>
                  </a:srgbClr>
                </a:solidFill>
              </a:rPr>
              <a:t>(EVLOS)</a:t>
            </a:r>
            <a:endParaRPr lang="en-US" sz="1400" b="1" dirty="0">
              <a:solidFill>
                <a:srgbClr val="F79646">
                  <a:lumMod val="50000"/>
                </a:srgbClr>
              </a:solidFill>
            </a:endParaRPr>
          </a:p>
        </p:txBody>
      </p:sp>
      <p:grpSp>
        <p:nvGrpSpPr>
          <p:cNvPr id="18" name="Group 17"/>
          <p:cNvGrpSpPr/>
          <p:nvPr/>
        </p:nvGrpSpPr>
        <p:grpSpPr>
          <a:xfrm>
            <a:off x="228601" y="1347557"/>
            <a:ext cx="8839200" cy="2398491"/>
            <a:chOff x="-1569453" y="1324053"/>
            <a:chExt cx="12261086" cy="4383472"/>
          </a:xfrm>
        </p:grpSpPr>
        <p:grpSp>
          <p:nvGrpSpPr>
            <p:cNvPr id="19" name="Group 18"/>
            <p:cNvGrpSpPr/>
            <p:nvPr/>
          </p:nvGrpSpPr>
          <p:grpSpPr>
            <a:xfrm>
              <a:off x="227428" y="1324053"/>
              <a:ext cx="8667320" cy="1123226"/>
              <a:chOff x="227428" y="1324053"/>
              <a:chExt cx="8667320" cy="1123226"/>
            </a:xfrm>
          </p:grpSpPr>
          <p:grpSp>
            <p:nvGrpSpPr>
              <p:cNvPr id="45" name="Group 44"/>
              <p:cNvGrpSpPr/>
              <p:nvPr/>
            </p:nvGrpSpPr>
            <p:grpSpPr>
              <a:xfrm>
                <a:off x="227428" y="1456981"/>
                <a:ext cx="8667320" cy="990298"/>
                <a:chOff x="0" y="530607"/>
                <a:chExt cx="8667320" cy="990298"/>
              </a:xfrm>
              <a:scene3d>
                <a:camera prst="orthographicFront"/>
                <a:lightRig rig="flat" dir="t"/>
              </a:scene3d>
            </p:grpSpPr>
            <p:sp>
              <p:nvSpPr>
                <p:cNvPr id="49" name="Rectangle 48"/>
                <p:cNvSpPr/>
                <p:nvPr/>
              </p:nvSpPr>
              <p:spPr>
                <a:xfrm>
                  <a:off x="0" y="530607"/>
                  <a:ext cx="8667320" cy="990298"/>
                </a:xfrm>
                <a:prstGeom prst="rect">
                  <a:avLst/>
                </a:prstGeom>
                <a:ln>
                  <a:solidFill>
                    <a:srgbClr val="0070C0"/>
                  </a:solidFill>
                </a:ln>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0" name="Rectangle 49"/>
                <p:cNvSpPr/>
                <p:nvPr/>
              </p:nvSpPr>
              <p:spPr>
                <a:xfrm>
                  <a:off x="0" y="609461"/>
                  <a:ext cx="8667320" cy="24994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80" tIns="374904" rIns="672680" bIns="128016" numCol="1" spcCol="1270" anchor="t" anchorCtr="0">
                  <a:noAutofit/>
                </a:bodyPr>
                <a:lstStyle/>
                <a:p>
                  <a:pPr marL="0" lvl="1" algn="ctr" defTabSz="800100">
                    <a:lnSpc>
                      <a:spcPct val="90000"/>
                    </a:lnSpc>
                    <a:spcAft>
                      <a:spcPct val="15000"/>
                    </a:spcAft>
                  </a:pPr>
                  <a:r>
                    <a:rPr lang="en-US" dirty="0" smtClean="0">
                      <a:solidFill>
                        <a:prstClr val="black">
                          <a:hueOff val="0"/>
                          <a:satOff val="0"/>
                          <a:lumOff val="0"/>
                          <a:alphaOff val="0"/>
                        </a:prstClr>
                      </a:solidFill>
                    </a:rPr>
                    <a:t>Example: </a:t>
                  </a:r>
                  <a:r>
                    <a:rPr lang="en-US" dirty="0">
                      <a:solidFill>
                        <a:prstClr val="black">
                          <a:hueOff val="0"/>
                          <a:satOff val="0"/>
                          <a:lumOff val="0"/>
                          <a:alphaOff val="0"/>
                        </a:prstClr>
                      </a:solidFill>
                    </a:rPr>
                    <a:t>Media Coverage &amp;</a:t>
                  </a:r>
                  <a:r>
                    <a:rPr lang="en-US" dirty="0" smtClean="0">
                      <a:solidFill>
                        <a:prstClr val="black">
                          <a:hueOff val="0"/>
                          <a:satOff val="0"/>
                          <a:lumOff val="0"/>
                          <a:alphaOff val="0"/>
                        </a:prstClr>
                      </a:solidFill>
                    </a:rPr>
                    <a:t> </a:t>
                  </a:r>
                  <a:r>
                    <a:rPr lang="en-US" dirty="0">
                      <a:solidFill>
                        <a:prstClr val="black">
                          <a:hueOff val="0"/>
                          <a:satOff val="0"/>
                          <a:lumOff val="0"/>
                          <a:alphaOff val="0"/>
                        </a:prstClr>
                      </a:solidFill>
                    </a:rPr>
                    <a:t>Aerial </a:t>
                  </a:r>
                  <a:r>
                    <a:rPr lang="en-US" dirty="0" smtClean="0">
                      <a:solidFill>
                        <a:prstClr val="black">
                          <a:hueOff val="0"/>
                          <a:satOff val="0"/>
                          <a:lumOff val="0"/>
                          <a:alphaOff val="0"/>
                        </a:prstClr>
                      </a:solidFill>
                    </a:rPr>
                    <a:t>Imagery</a:t>
                  </a:r>
                  <a:endParaRPr lang="en-US" dirty="0">
                    <a:solidFill>
                      <a:prstClr val="black">
                        <a:hueOff val="0"/>
                        <a:satOff val="0"/>
                        <a:lumOff val="0"/>
                        <a:alphaOff val="0"/>
                      </a:prstClr>
                    </a:solidFill>
                  </a:endParaRPr>
                </a:p>
              </p:txBody>
            </p:sp>
          </p:grpSp>
          <p:grpSp>
            <p:nvGrpSpPr>
              <p:cNvPr id="46" name="Group 45"/>
              <p:cNvGrpSpPr/>
              <p:nvPr/>
            </p:nvGrpSpPr>
            <p:grpSpPr>
              <a:xfrm>
                <a:off x="755923" y="1324053"/>
                <a:ext cx="7821726" cy="531361"/>
                <a:chOff x="520264" y="481472"/>
                <a:chExt cx="7821726" cy="531361"/>
              </a:xfrm>
              <a:scene3d>
                <a:camera prst="orthographicFront"/>
                <a:lightRig rig="flat" dir="t"/>
              </a:scene3d>
            </p:grpSpPr>
            <p:sp>
              <p:nvSpPr>
                <p:cNvPr id="47" name="Rounded Rectangle 46"/>
                <p:cNvSpPr/>
                <p:nvPr/>
              </p:nvSpPr>
              <p:spPr>
                <a:xfrm>
                  <a:off x="520264" y="481472"/>
                  <a:ext cx="7821726" cy="531359"/>
                </a:xfrm>
                <a:prstGeom prst="roundRect">
                  <a:avLst/>
                </a:prstGeom>
                <a:solidFill>
                  <a:srgbClr val="0070C0"/>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8" name="Rounded Rectangle 4"/>
                <p:cNvSpPr/>
                <p:nvPr/>
              </p:nvSpPr>
              <p:spPr>
                <a:xfrm>
                  <a:off x="736693" y="533354"/>
                  <a:ext cx="7367971" cy="4794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9323" tIns="0" rIns="229323" bIns="0" numCol="1" spcCol="1270" anchor="ctr" anchorCtr="0">
                  <a:noAutofit/>
                </a:bodyPr>
                <a:lstStyle/>
                <a:p>
                  <a:pPr algn="ctr" defTabSz="711200">
                    <a:lnSpc>
                      <a:spcPct val="90000"/>
                    </a:lnSpc>
                    <a:spcAft>
                      <a:spcPct val="35000"/>
                    </a:spcAft>
                  </a:pPr>
                  <a:r>
                    <a:rPr lang="en-US" sz="1600" dirty="0" smtClean="0">
                      <a:solidFill>
                        <a:prstClr val="white"/>
                      </a:solidFill>
                    </a:rPr>
                    <a:t>Focus Area 1: UAS in Visual Line of Sight (VLOS)</a:t>
                  </a:r>
                </a:p>
              </p:txBody>
            </p:sp>
          </p:grpSp>
        </p:grpSp>
        <p:grpSp>
          <p:nvGrpSpPr>
            <p:cNvPr id="39" name="Group 38"/>
            <p:cNvGrpSpPr/>
            <p:nvPr/>
          </p:nvGrpSpPr>
          <p:grpSpPr>
            <a:xfrm>
              <a:off x="-406767" y="2899884"/>
              <a:ext cx="9935708" cy="1146336"/>
              <a:chOff x="-634194" y="1933292"/>
              <a:chExt cx="9935708" cy="1146335"/>
            </a:xfrm>
            <a:scene3d>
              <a:camera prst="orthographicFront"/>
              <a:lightRig rig="flat" dir="t"/>
            </a:scene3d>
          </p:grpSpPr>
          <p:sp>
            <p:nvSpPr>
              <p:cNvPr id="43" name="Rectangle 42"/>
              <p:cNvSpPr/>
              <p:nvPr/>
            </p:nvSpPr>
            <p:spPr>
              <a:xfrm>
                <a:off x="0" y="2124832"/>
                <a:ext cx="8667320" cy="954795"/>
              </a:xfrm>
              <a:prstGeom prst="rect">
                <a:avLst/>
              </a:prstGeom>
              <a:ln>
                <a:solidFill>
                  <a:srgbClr val="0070C0"/>
                </a:solidFill>
              </a:ln>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4" name="Rectangle 43"/>
              <p:cNvSpPr/>
              <p:nvPr/>
            </p:nvSpPr>
            <p:spPr>
              <a:xfrm>
                <a:off x="-634194" y="1933292"/>
                <a:ext cx="9935708" cy="620669"/>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80" tIns="374904" rIns="672680" bIns="128016" numCol="1" spcCol="1270" anchor="t" anchorCtr="0">
                <a:noAutofit/>
              </a:bodyPr>
              <a:lstStyle/>
              <a:p>
                <a:pPr marL="0" lvl="1" algn="ctr" defTabSz="800100">
                  <a:lnSpc>
                    <a:spcPct val="90000"/>
                  </a:lnSpc>
                  <a:spcAft>
                    <a:spcPct val="15000"/>
                  </a:spcAft>
                </a:pPr>
                <a:r>
                  <a:rPr lang="en-US" dirty="0" smtClean="0">
                    <a:solidFill>
                      <a:prstClr val="black">
                        <a:hueOff val="0"/>
                        <a:satOff val="0"/>
                        <a:lumOff val="0"/>
                        <a:alphaOff val="0"/>
                      </a:prstClr>
                    </a:solidFill>
                  </a:rPr>
                  <a:t>Example: Agriculture </a:t>
                </a:r>
                <a:r>
                  <a:rPr lang="en-US" dirty="0">
                    <a:solidFill>
                      <a:prstClr val="black">
                        <a:hueOff val="0"/>
                        <a:satOff val="0"/>
                        <a:lumOff val="0"/>
                        <a:alphaOff val="0"/>
                      </a:prstClr>
                    </a:solidFill>
                  </a:rPr>
                  <a:t>&amp;</a:t>
                </a:r>
                <a:r>
                  <a:rPr lang="en-US" dirty="0" smtClean="0">
                    <a:solidFill>
                      <a:prstClr val="black">
                        <a:hueOff val="0"/>
                        <a:satOff val="0"/>
                        <a:lumOff val="0"/>
                        <a:alphaOff val="0"/>
                      </a:prstClr>
                    </a:solidFill>
                  </a:rPr>
                  <a:t> Infrastructure Inspection </a:t>
                </a:r>
                <a:endParaRPr lang="en-US" dirty="0">
                  <a:solidFill>
                    <a:prstClr val="black">
                      <a:hueOff val="0"/>
                      <a:satOff val="0"/>
                      <a:lumOff val="0"/>
                      <a:alphaOff val="0"/>
                    </a:prstClr>
                  </a:solidFill>
                </a:endParaRPr>
              </a:p>
            </p:txBody>
          </p:sp>
        </p:grpSp>
        <p:grpSp>
          <p:nvGrpSpPr>
            <p:cNvPr id="32" name="Group 31"/>
            <p:cNvGrpSpPr/>
            <p:nvPr/>
          </p:nvGrpSpPr>
          <p:grpSpPr>
            <a:xfrm>
              <a:off x="-1569453" y="4431775"/>
              <a:ext cx="12261086" cy="1275750"/>
              <a:chOff x="-1569453" y="4431775"/>
              <a:chExt cx="12261086" cy="1275750"/>
            </a:xfrm>
          </p:grpSpPr>
          <p:grpSp>
            <p:nvGrpSpPr>
              <p:cNvPr id="33" name="Group 32"/>
              <p:cNvGrpSpPr/>
              <p:nvPr/>
            </p:nvGrpSpPr>
            <p:grpSpPr>
              <a:xfrm>
                <a:off x="-1569453" y="4431775"/>
                <a:ext cx="12261086" cy="1275750"/>
                <a:chOff x="-1796881" y="3510226"/>
                <a:chExt cx="12261086" cy="1275750"/>
              </a:xfrm>
              <a:scene3d>
                <a:camera prst="orthographicFront"/>
                <a:lightRig rig="flat" dir="t"/>
              </a:scene3d>
            </p:grpSpPr>
            <p:sp>
              <p:nvSpPr>
                <p:cNvPr id="37" name="Rectangle 36"/>
                <p:cNvSpPr/>
                <p:nvPr/>
              </p:nvSpPr>
              <p:spPr>
                <a:xfrm>
                  <a:off x="0" y="3775036"/>
                  <a:ext cx="8667320" cy="995555"/>
                </a:xfrm>
                <a:prstGeom prst="rect">
                  <a:avLst/>
                </a:prstGeom>
                <a:ln>
                  <a:solidFill>
                    <a:srgbClr val="0070C0"/>
                  </a:solidFill>
                </a:ln>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1796881" y="3510226"/>
                  <a:ext cx="12261086" cy="1275750"/>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80" tIns="374904" rIns="672680" bIns="128016" numCol="1" spcCol="1270" anchor="t" anchorCtr="0">
                  <a:noAutofit/>
                </a:bodyPr>
                <a:lstStyle/>
                <a:p>
                  <a:pPr marL="0" lvl="1" algn="ctr" defTabSz="800100">
                    <a:lnSpc>
                      <a:spcPct val="90000"/>
                    </a:lnSpc>
                    <a:spcAft>
                      <a:spcPct val="15000"/>
                    </a:spcAft>
                  </a:pPr>
                  <a:r>
                    <a:rPr lang="en-US" dirty="0" smtClean="0">
                      <a:solidFill>
                        <a:prstClr val="black">
                          <a:hueOff val="0"/>
                          <a:satOff val="0"/>
                          <a:lumOff val="0"/>
                          <a:alphaOff val="0"/>
                        </a:prstClr>
                      </a:solidFill>
                    </a:rPr>
                    <a:t>Example: Package Delivery &amp; Long range Infrastructure Inspection</a:t>
                  </a:r>
                  <a:endParaRPr lang="en-US" dirty="0">
                    <a:solidFill>
                      <a:prstClr val="black">
                        <a:hueOff val="0"/>
                        <a:satOff val="0"/>
                        <a:lumOff val="0"/>
                        <a:alphaOff val="0"/>
                      </a:prstClr>
                    </a:solidFill>
                  </a:endParaRPr>
                </a:p>
              </p:txBody>
            </p:sp>
          </p:grpSp>
          <p:grpSp>
            <p:nvGrpSpPr>
              <p:cNvPr id="34" name="Group 33"/>
              <p:cNvGrpSpPr/>
              <p:nvPr/>
            </p:nvGrpSpPr>
            <p:grpSpPr>
              <a:xfrm>
                <a:off x="708040" y="4478868"/>
                <a:ext cx="7848228" cy="531360"/>
                <a:chOff x="417535" y="3527539"/>
                <a:chExt cx="7848228" cy="531360"/>
              </a:xfrm>
              <a:scene3d>
                <a:camera prst="orthographicFront"/>
                <a:lightRig rig="flat" dir="t"/>
              </a:scene3d>
            </p:grpSpPr>
            <p:sp>
              <p:nvSpPr>
                <p:cNvPr id="35" name="Rounded Rectangle 34"/>
                <p:cNvSpPr/>
                <p:nvPr/>
              </p:nvSpPr>
              <p:spPr>
                <a:xfrm>
                  <a:off x="417535" y="3527539"/>
                  <a:ext cx="7848228" cy="531360"/>
                </a:xfrm>
                <a:prstGeom prst="roundRect">
                  <a:avLst/>
                </a:prstGeom>
                <a:solidFill>
                  <a:srgbClr val="0070C0"/>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Rounded Rectangle 4"/>
                <p:cNvSpPr/>
                <p:nvPr/>
              </p:nvSpPr>
              <p:spPr>
                <a:xfrm>
                  <a:off x="521672" y="3570111"/>
                  <a:ext cx="7744091"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9323" tIns="0" rIns="229323" bIns="0" numCol="1" spcCol="1270" anchor="ctr" anchorCtr="0">
                  <a:noAutofit/>
                </a:bodyPr>
                <a:lstStyle/>
                <a:p>
                  <a:pPr algn="ctr" defTabSz="711200">
                    <a:lnSpc>
                      <a:spcPct val="90000"/>
                    </a:lnSpc>
                    <a:spcAft>
                      <a:spcPct val="35000"/>
                    </a:spcAft>
                  </a:pPr>
                  <a:r>
                    <a:rPr lang="en-US" sz="1600" dirty="0" smtClean="0">
                      <a:solidFill>
                        <a:prstClr val="white"/>
                      </a:solidFill>
                    </a:rPr>
                    <a:t>Focus Area 3: UAS Beyond Visual Line of Sight (BVLOS), Rural </a:t>
                  </a:r>
                  <a:endParaRPr lang="en-US" sz="1600" dirty="0">
                    <a:solidFill>
                      <a:prstClr val="white"/>
                    </a:solidFill>
                  </a:endParaRPr>
                </a:p>
              </p:txBody>
            </p:sp>
          </p:grpSp>
        </p:grpSp>
      </p:grpSp>
      <p:sp>
        <p:nvSpPr>
          <p:cNvPr id="51" name="Rounded Rectangle 50"/>
          <p:cNvSpPr/>
          <p:nvPr/>
        </p:nvSpPr>
        <p:spPr>
          <a:xfrm>
            <a:off x="1889586" y="2202641"/>
            <a:ext cx="5638799" cy="290742"/>
          </a:xfrm>
          <a:prstGeom prst="roundRect">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 name="Rectangle 1"/>
          <p:cNvSpPr/>
          <p:nvPr/>
        </p:nvSpPr>
        <p:spPr>
          <a:xfrm>
            <a:off x="2061026" y="2220911"/>
            <a:ext cx="5406573" cy="313932"/>
          </a:xfrm>
          <a:prstGeom prst="rect">
            <a:avLst/>
          </a:prstGeom>
        </p:spPr>
        <p:txBody>
          <a:bodyPr wrap="square">
            <a:spAutoFit/>
          </a:bodyPr>
          <a:lstStyle/>
          <a:p>
            <a:pPr algn="ctr" defTabSz="711200">
              <a:lnSpc>
                <a:spcPct val="90000"/>
              </a:lnSpc>
              <a:spcAft>
                <a:spcPct val="35000"/>
              </a:spcAft>
            </a:pPr>
            <a:r>
              <a:rPr lang="en-US" sz="1600" dirty="0">
                <a:solidFill>
                  <a:prstClr val="white"/>
                </a:solidFill>
                <a:latin typeface="Calibri"/>
              </a:rPr>
              <a:t>Focus Area 2: UAS Extended Visual Line of Sight (EVLOS), Rural</a:t>
            </a:r>
          </a:p>
        </p:txBody>
      </p:sp>
      <p:sp>
        <p:nvSpPr>
          <p:cNvPr id="4" name="Slide Number Placeholder 3"/>
          <p:cNvSpPr>
            <a:spLocks noGrp="1"/>
          </p:cNvSpPr>
          <p:nvPr>
            <p:ph type="sldNum" sz="quarter" idx="12"/>
          </p:nvPr>
        </p:nvSpPr>
        <p:spPr/>
        <p:txBody>
          <a:bodyPr/>
          <a:lstStyle/>
          <a:p>
            <a:fld id="{2BFE7DB7-EF4D-134D-A300-EFDFD1A8BCC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4925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Focus Area 1 Pathfinder Goals</a:t>
            </a:r>
          </a:p>
        </p:txBody>
      </p:sp>
      <p:sp>
        <p:nvSpPr>
          <p:cNvPr id="13315" name="Content Placeholder 2"/>
          <p:cNvSpPr>
            <a:spLocks noGrp="1"/>
          </p:cNvSpPr>
          <p:nvPr>
            <p:ph idx="1"/>
          </p:nvPr>
        </p:nvSpPr>
        <p:spPr/>
        <p:txBody>
          <a:bodyPr/>
          <a:lstStyle/>
          <a:p>
            <a:r>
              <a:rPr lang="en-US" altLang="en-US" dirty="0" smtClean="0">
                <a:solidFill>
                  <a:srgbClr val="002060"/>
                </a:solidFill>
              </a:rPr>
              <a:t>Increase UAS access to the NAS beyond the small UAS rule by;</a:t>
            </a:r>
          </a:p>
          <a:p>
            <a:pPr lvl="1"/>
            <a:r>
              <a:rPr lang="en-US" altLang="en-US" dirty="0" smtClean="0">
                <a:solidFill>
                  <a:srgbClr val="002060"/>
                </a:solidFill>
              </a:rPr>
              <a:t>Partner with CNN Team through the approval process</a:t>
            </a:r>
          </a:p>
          <a:p>
            <a:pPr lvl="1"/>
            <a:r>
              <a:rPr lang="en-US" altLang="en-US" dirty="0" smtClean="0">
                <a:solidFill>
                  <a:srgbClr val="002060"/>
                </a:solidFill>
              </a:rPr>
              <a:t>Develop Safety Assessments for operations</a:t>
            </a:r>
          </a:p>
          <a:p>
            <a:pPr lvl="1"/>
            <a:r>
              <a:rPr lang="en-US" altLang="en-US" dirty="0" smtClean="0">
                <a:solidFill>
                  <a:srgbClr val="002060"/>
                </a:solidFill>
              </a:rPr>
              <a:t>Develop Risk Mitigations</a:t>
            </a:r>
          </a:p>
          <a:p>
            <a:pPr lvl="1"/>
            <a:r>
              <a:rPr lang="en-US" altLang="en-US" dirty="0" smtClean="0">
                <a:solidFill>
                  <a:srgbClr val="002060"/>
                </a:solidFill>
              </a:rPr>
              <a:t>Achieve Flight Approval</a:t>
            </a:r>
          </a:p>
          <a:p>
            <a:pPr lvl="1"/>
            <a:r>
              <a:rPr lang="en-US" dirty="0">
                <a:solidFill>
                  <a:srgbClr val="002060"/>
                </a:solidFill>
              </a:rPr>
              <a:t>Develop a repeatable process</a:t>
            </a:r>
          </a:p>
          <a:p>
            <a:pPr lvl="1"/>
            <a:endParaRPr lang="en-US" altLang="en-US" dirty="0" smtClean="0">
              <a:solidFill>
                <a:srgbClr val="002060"/>
              </a:solidFill>
            </a:endParaRPr>
          </a:p>
          <a:p>
            <a:pPr lvl="1"/>
            <a:endParaRPr lang="en-US" altLang="en-US" dirty="0" smtClean="0">
              <a:solidFill>
                <a:srgbClr val="002060"/>
              </a:solidFill>
            </a:endParaRPr>
          </a:p>
        </p:txBody>
      </p:sp>
      <p:sp>
        <p:nvSpPr>
          <p:cNvPr id="3" name="Slide Number Placeholder 2"/>
          <p:cNvSpPr>
            <a:spLocks noGrp="1"/>
          </p:cNvSpPr>
          <p:nvPr>
            <p:ph type="sldNum" sz="quarter" idx="12"/>
          </p:nvPr>
        </p:nvSpPr>
        <p:spPr/>
        <p:txBody>
          <a:bodyPr/>
          <a:lstStyle/>
          <a:p>
            <a:fld id="{3DA91E09-851A-4E7F-A1AA-14E5E51A6A1C}" type="slidenum">
              <a:rPr lang="en-US" altLang="en-US" smtClean="0"/>
              <a:pPr/>
              <a:t>21</a:t>
            </a:fld>
            <a:endParaRPr lang="en-US" altLang="en-US" dirty="0"/>
          </a:p>
        </p:txBody>
      </p:sp>
    </p:spTree>
    <p:extLst>
      <p:ext uri="{BB962C8B-B14F-4D97-AF65-F5344CB8AC3E}">
        <p14:creationId xmlns:p14="http://schemas.microsoft.com/office/powerpoint/2010/main" val="114990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813" y="4764335"/>
            <a:ext cx="1675213" cy="124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itle 1"/>
          <p:cNvSpPr txBox="1">
            <a:spLocks/>
          </p:cNvSpPr>
          <p:nvPr/>
        </p:nvSpPr>
        <p:spPr bwMode="auto">
          <a:xfrm>
            <a:off x="189171" y="181683"/>
            <a:ext cx="6033447" cy="62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2800" kern="0" dirty="0" smtClean="0">
                <a:solidFill>
                  <a:srgbClr val="002060"/>
                </a:solidFill>
              </a:rPr>
              <a:t>Focus Area 1 – Aerial Imagery</a:t>
            </a:r>
          </a:p>
        </p:txBody>
      </p:sp>
      <p:sp>
        <p:nvSpPr>
          <p:cNvPr id="83" name="TextBox 82"/>
          <p:cNvSpPr txBox="1"/>
          <p:nvPr/>
        </p:nvSpPr>
        <p:spPr bwMode="auto">
          <a:xfrm>
            <a:off x="352469" y="847149"/>
            <a:ext cx="3735889" cy="1477328"/>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182880">
              <a:spcBef>
                <a:spcPts val="0"/>
              </a:spcBef>
            </a:pPr>
            <a:r>
              <a:rPr lang="en-US" b="1" dirty="0" smtClean="0">
                <a:solidFill>
                  <a:prstClr val="black"/>
                </a:solidFill>
              </a:rPr>
              <a:t>Small UAS, &lt; 55 Pounds</a:t>
            </a:r>
          </a:p>
          <a:p>
            <a:pPr indent="-182880">
              <a:spcBef>
                <a:spcPts val="0"/>
              </a:spcBef>
            </a:pPr>
            <a:r>
              <a:rPr lang="en-US" b="1" dirty="0" smtClean="0">
                <a:solidFill>
                  <a:prstClr val="black"/>
                </a:solidFill>
              </a:rPr>
              <a:t>All flights within Visual Range</a:t>
            </a:r>
          </a:p>
          <a:p>
            <a:pPr indent="-182880">
              <a:spcBef>
                <a:spcPts val="0"/>
              </a:spcBef>
            </a:pPr>
            <a:r>
              <a:rPr lang="en-US" b="1" dirty="0" smtClean="0">
                <a:solidFill>
                  <a:prstClr val="black"/>
                </a:solidFill>
              </a:rPr>
              <a:t>Low Altitude</a:t>
            </a:r>
          </a:p>
          <a:p>
            <a:pPr marL="182880" indent="-182880">
              <a:spcBef>
                <a:spcPts val="0"/>
              </a:spcBef>
            </a:pPr>
            <a:r>
              <a:rPr lang="en-US" b="1" dirty="0" smtClean="0">
                <a:solidFill>
                  <a:prstClr val="black"/>
                </a:solidFill>
              </a:rPr>
              <a:t>Urban populated areas including public gatherings</a:t>
            </a:r>
            <a:endParaRPr lang="en-US" b="1" dirty="0">
              <a:solidFill>
                <a:prstClr val="black"/>
              </a:solidFill>
            </a:endParaRPr>
          </a:p>
        </p:txBody>
      </p:sp>
      <p:sp>
        <p:nvSpPr>
          <p:cNvPr id="67" name="Slide Number Placeholder 3"/>
          <p:cNvSpPr txBox="1">
            <a:spLocks/>
          </p:cNvSpPr>
          <p:nvPr/>
        </p:nvSpPr>
        <p:spPr>
          <a:xfrm>
            <a:off x="7880278" y="6248400"/>
            <a:ext cx="66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a:spcBef>
                <a:spcPct val="0"/>
              </a:spcBef>
              <a:buFontTx/>
              <a:buNone/>
              <a:defRPr sz="1400">
                <a:solidFill>
                  <a:schemeClr val="bg1">
                    <a:lumMod val="65000"/>
                  </a:schemeClr>
                </a:solidFill>
                <a:latin typeface="Times New Roman" pitchFamily="18" charset="0"/>
              </a:defRPr>
            </a:lvl1pPr>
          </a:lstStyle>
          <a:p>
            <a:endParaRPr lang="en-US" dirty="0">
              <a:solidFill>
                <a:prstClr val="white">
                  <a:lumMod val="65000"/>
                </a:prstClr>
              </a:solidFill>
            </a:endParaRP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504" y="3215908"/>
            <a:ext cx="2159805" cy="1602546"/>
          </a:xfrm>
          <a:prstGeom prst="rect">
            <a:avLst/>
          </a:prstGeom>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113" y="1007408"/>
            <a:ext cx="1914525" cy="1276350"/>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345" y="680612"/>
            <a:ext cx="1794275" cy="1194008"/>
          </a:xfrm>
          <a:prstGeom prst="rect">
            <a:avLst/>
          </a:prstGeom>
        </p:spPr>
      </p:pic>
      <p:sp>
        <p:nvSpPr>
          <p:cNvPr id="95" name="Rectangle 94"/>
          <p:cNvSpPr/>
          <p:nvPr/>
        </p:nvSpPr>
        <p:spPr>
          <a:xfrm>
            <a:off x="2043507" y="2541272"/>
            <a:ext cx="1423873" cy="967904"/>
          </a:xfrm>
          <a:prstGeom prst="rect">
            <a:avLst/>
          </a:prstGeom>
          <a:blipFill>
            <a:blip r:embed="rId7" cstate="print">
              <a:extLst>
                <a:ext uri="{28A0092B-C50C-407E-A947-70E740481C1C}">
                  <a14:useLocalDpi xmlns:a14="http://schemas.microsoft.com/office/drawing/2010/main" val="0"/>
                </a:ext>
              </a:extLst>
            </a:blip>
            <a:srcRect/>
            <a:stretch>
              <a:fillRect l="-49000" r="-49000"/>
            </a:stretch>
          </a:blipFill>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pic>
        <p:nvPicPr>
          <p:cNvPr id="97" name="Picture 3" descr="C:\Users\jsemanek\Pictures\untitl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7468" y="293088"/>
            <a:ext cx="1831987" cy="102591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http://1eres22011.edublogs.org/files/2012/01/nascar-ab-moteur-1-1g3ff2x.jpg"/>
          <p:cNvPicPr>
            <a:picLocks noChangeAspect="1" noChangeArrowheads="1"/>
          </p:cNvPicPr>
          <p:nvPr/>
        </p:nvPicPr>
        <p:blipFill rotWithShape="1">
          <a:blip r:embed="rId9">
            <a:extLst>
              <a:ext uri="{28A0092B-C50C-407E-A947-70E740481C1C}">
                <a14:useLocalDpi xmlns:a14="http://schemas.microsoft.com/office/drawing/2010/main" val="0"/>
              </a:ext>
            </a:extLst>
          </a:blip>
          <a:srcRect l="31397" t="9010" r="14637" b="40699"/>
          <a:stretch/>
        </p:blipFill>
        <p:spPr bwMode="auto">
          <a:xfrm>
            <a:off x="1029676" y="3215908"/>
            <a:ext cx="1430895" cy="8534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bwMode="auto">
          <a:xfrm>
            <a:off x="438545" y="2908131"/>
            <a:ext cx="1604962" cy="307777"/>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0"/>
              </a:spcBef>
            </a:pPr>
            <a:r>
              <a:rPr lang="en-US" sz="1400" b="1" dirty="0">
                <a:solidFill>
                  <a:prstClr val="black"/>
                </a:solidFill>
              </a:rPr>
              <a:t> </a:t>
            </a:r>
            <a:r>
              <a:rPr lang="en-US" sz="1400" b="1" dirty="0" smtClean="0">
                <a:solidFill>
                  <a:prstClr val="black"/>
                </a:solidFill>
              </a:rPr>
              <a:t>Media Coverage</a:t>
            </a:r>
          </a:p>
        </p:txBody>
      </p:sp>
      <p:sp>
        <p:nvSpPr>
          <p:cNvPr id="106" name="TextBox 105"/>
          <p:cNvSpPr txBox="1"/>
          <p:nvPr/>
        </p:nvSpPr>
        <p:spPr bwMode="auto">
          <a:xfrm>
            <a:off x="438545" y="4400607"/>
            <a:ext cx="1604962" cy="307777"/>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0"/>
              </a:spcBef>
            </a:pPr>
            <a:r>
              <a:rPr lang="en-US" sz="1400" b="1" dirty="0">
                <a:solidFill>
                  <a:prstClr val="black"/>
                </a:solidFill>
              </a:rPr>
              <a:t> </a:t>
            </a:r>
            <a:r>
              <a:rPr lang="en-US" sz="1400" b="1" dirty="0" smtClean="0">
                <a:solidFill>
                  <a:prstClr val="black"/>
                </a:solidFill>
              </a:rPr>
              <a:t>Real Estate</a:t>
            </a:r>
          </a:p>
        </p:txBody>
      </p:sp>
      <p:sp>
        <p:nvSpPr>
          <p:cNvPr id="107" name="TextBox 106"/>
          <p:cNvSpPr txBox="1"/>
          <p:nvPr/>
        </p:nvSpPr>
        <p:spPr bwMode="auto">
          <a:xfrm>
            <a:off x="3322902" y="5201815"/>
            <a:ext cx="1604962" cy="523220"/>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0"/>
              </a:spcBef>
            </a:pPr>
            <a:r>
              <a:rPr lang="en-US" sz="1400" b="1" dirty="0">
                <a:solidFill>
                  <a:prstClr val="black"/>
                </a:solidFill>
              </a:rPr>
              <a:t> </a:t>
            </a:r>
            <a:r>
              <a:rPr lang="en-US" sz="1400" b="1" dirty="0" smtClean="0">
                <a:solidFill>
                  <a:prstClr val="black"/>
                </a:solidFill>
              </a:rPr>
              <a:t>First Responders</a:t>
            </a:r>
          </a:p>
        </p:txBody>
      </p:sp>
      <p:sp>
        <p:nvSpPr>
          <p:cNvPr id="108" name="TextBox 107"/>
          <p:cNvSpPr txBox="1"/>
          <p:nvPr/>
        </p:nvSpPr>
        <p:spPr bwMode="auto">
          <a:xfrm>
            <a:off x="3893956" y="4098824"/>
            <a:ext cx="2040500" cy="523220"/>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0"/>
              </a:spcBef>
            </a:pPr>
            <a:r>
              <a:rPr lang="en-US" sz="1400" b="1" dirty="0">
                <a:solidFill>
                  <a:prstClr val="black"/>
                </a:solidFill>
              </a:rPr>
              <a:t> Construction Imagery</a:t>
            </a:r>
          </a:p>
        </p:txBody>
      </p:sp>
      <p:sp>
        <p:nvSpPr>
          <p:cNvPr id="109" name="TextBox 108"/>
          <p:cNvSpPr txBox="1"/>
          <p:nvPr/>
        </p:nvSpPr>
        <p:spPr bwMode="auto">
          <a:xfrm>
            <a:off x="7270981" y="4781792"/>
            <a:ext cx="1604962" cy="523220"/>
          </a:xfrm>
          <a:prstGeom prst="rect">
            <a:avLst/>
          </a:prstGeom>
          <a:solidFill>
            <a:schemeClr val="bg1">
              <a:lumMod val="85000"/>
            </a:schemeClr>
          </a:solidFill>
          <a:ln/>
          <a:effectLst>
            <a:outerShdw blurRad="50800" dist="101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ts val="0"/>
              </a:spcBef>
            </a:pPr>
            <a:r>
              <a:rPr lang="en-US" sz="1400" b="1" dirty="0">
                <a:solidFill>
                  <a:prstClr val="black"/>
                </a:solidFill>
              </a:rPr>
              <a:t> </a:t>
            </a:r>
            <a:r>
              <a:rPr lang="en-US" sz="1400" b="1" dirty="0" smtClean="0">
                <a:solidFill>
                  <a:prstClr val="black"/>
                </a:solidFill>
              </a:rPr>
              <a:t>Infrastructure Inspection</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444" y="3017652"/>
            <a:ext cx="2084504" cy="1053508"/>
          </a:xfrm>
          <a:prstGeom prst="rect">
            <a:avLst/>
          </a:prstGeom>
        </p:spPr>
      </p:pic>
      <p:pic>
        <p:nvPicPr>
          <p:cNvPr id="1027" name="Picture 5" descr="image0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9171" y="4743964"/>
            <a:ext cx="2075727" cy="123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BFE7DB7-EF4D-134D-A300-EFDFD1A8BCC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8184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5800" y="1106424"/>
            <a:ext cx="7776931"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3"/>
          <p:cNvSpPr>
            <a:spLocks noGrp="1"/>
          </p:cNvSpPr>
          <p:nvPr>
            <p:ph type="title"/>
          </p:nvPr>
        </p:nvSpPr>
        <p:spPr>
          <a:xfrm>
            <a:off x="283564" y="19769"/>
            <a:ext cx="8584855" cy="9530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smtClean="0"/>
              <a:t>Focus Area 1 Pathfinder</a:t>
            </a:r>
            <a:r>
              <a:rPr lang="en-US" altLang="en-US" dirty="0"/>
              <a:t/>
            </a:r>
            <a:br>
              <a:rPr lang="en-US" altLang="en-US" dirty="0"/>
            </a:br>
            <a:r>
              <a:rPr lang="en-US" altLang="en-US" sz="3200" dirty="0"/>
              <a:t>Urban, Low Altitude VLOS Operations </a:t>
            </a:r>
            <a:endParaRPr lang="en-US" sz="3200" dirty="0"/>
          </a:p>
        </p:txBody>
      </p:sp>
      <p:sp>
        <p:nvSpPr>
          <p:cNvPr id="7" name="Content Placeholder 4"/>
          <p:cNvSpPr txBox="1">
            <a:spLocks/>
          </p:cNvSpPr>
          <p:nvPr/>
        </p:nvSpPr>
        <p:spPr>
          <a:xfrm>
            <a:off x="867505" y="1408986"/>
            <a:ext cx="2610990" cy="1790700"/>
          </a:xfrm>
          <a:prstGeom prst="rect">
            <a:avLst/>
          </a:prstGeom>
          <a:gradFill>
            <a:gsLst>
              <a:gs pos="0">
                <a:schemeClr val="accent3">
                  <a:lumMod val="40000"/>
                  <a:lumOff val="6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chorCtr="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Clr>
                <a:srgbClr val="1F497D"/>
              </a:buClr>
              <a:buFont typeface="Wingdings" pitchFamily="2" charset="2"/>
              <a:buNone/>
            </a:pPr>
            <a:r>
              <a:rPr sz="1400" dirty="0">
                <a:solidFill>
                  <a:prstClr val="black"/>
                </a:solidFill>
                <a:latin typeface="Calibri"/>
              </a:rPr>
              <a:t>Example Applications</a:t>
            </a:r>
          </a:p>
          <a:p>
            <a:pPr marL="0" indent="0" algn="ctr">
              <a:buClr>
                <a:srgbClr val="1F497D"/>
              </a:buClr>
              <a:buFont typeface="Wingdings" pitchFamily="2" charset="2"/>
              <a:buNone/>
            </a:pPr>
            <a:r>
              <a:rPr sz="1400" b="0" dirty="0">
                <a:solidFill>
                  <a:srgbClr val="003399"/>
                </a:solidFill>
                <a:latin typeface="Calibri"/>
              </a:rPr>
              <a:t> </a:t>
            </a:r>
            <a:r>
              <a:rPr sz="1400" dirty="0">
                <a:solidFill>
                  <a:srgbClr val="003399"/>
                </a:solidFill>
                <a:latin typeface="Calibri"/>
              </a:rPr>
              <a:t>Media Coverage</a:t>
            </a:r>
          </a:p>
          <a:p>
            <a:pPr marL="0" indent="0" algn="ctr">
              <a:buClr>
                <a:srgbClr val="1F497D"/>
              </a:buClr>
              <a:buFont typeface="Wingdings" pitchFamily="2" charset="2"/>
              <a:buNone/>
            </a:pPr>
            <a:r>
              <a:rPr sz="1400" b="0" dirty="0">
                <a:solidFill>
                  <a:prstClr val="black"/>
                </a:solidFill>
                <a:latin typeface="Calibri"/>
              </a:rPr>
              <a:t> News Events</a:t>
            </a:r>
          </a:p>
          <a:p>
            <a:pPr marL="0" indent="0" algn="ctr">
              <a:buClr>
                <a:srgbClr val="1F497D"/>
              </a:buClr>
              <a:buFont typeface="Wingdings" pitchFamily="2" charset="2"/>
              <a:buNone/>
            </a:pPr>
            <a:r>
              <a:rPr sz="1400" b="0" dirty="0">
                <a:solidFill>
                  <a:prstClr val="black"/>
                </a:solidFill>
                <a:latin typeface="Calibri"/>
              </a:rPr>
              <a:t>Natural Disasters</a:t>
            </a:r>
          </a:p>
          <a:p>
            <a:pPr marL="0" indent="0" algn="ctr">
              <a:buClr>
                <a:srgbClr val="1F497D"/>
              </a:buClr>
              <a:buFont typeface="Wingdings" pitchFamily="2" charset="2"/>
              <a:buNone/>
            </a:pPr>
            <a:r>
              <a:rPr sz="1400" b="0" dirty="0">
                <a:solidFill>
                  <a:prstClr val="black"/>
                </a:solidFill>
                <a:latin typeface="Calibri"/>
              </a:rPr>
              <a:t>Public Events</a:t>
            </a:r>
          </a:p>
          <a:p>
            <a:pPr marL="0" indent="0" algn="ctr">
              <a:buClr>
                <a:srgbClr val="1F497D"/>
              </a:buClr>
              <a:buFont typeface="Wingdings" pitchFamily="2" charset="2"/>
              <a:buNone/>
            </a:pPr>
            <a:r>
              <a:rPr sz="1400" b="0" dirty="0">
                <a:solidFill>
                  <a:prstClr val="black"/>
                </a:solidFill>
                <a:latin typeface="Calibri"/>
              </a:rPr>
              <a:t>Documentaries</a:t>
            </a:r>
          </a:p>
        </p:txBody>
      </p:sp>
      <p:grpSp>
        <p:nvGrpSpPr>
          <p:cNvPr id="13" name="Group 12"/>
          <p:cNvGrpSpPr/>
          <p:nvPr/>
        </p:nvGrpSpPr>
        <p:grpSpPr>
          <a:xfrm>
            <a:off x="260862" y="3429001"/>
            <a:ext cx="4860752" cy="1981200"/>
            <a:chOff x="380999" y="3657600"/>
            <a:chExt cx="4860752" cy="2362200"/>
          </a:xfrm>
        </p:grpSpPr>
        <p:sp>
          <p:nvSpPr>
            <p:cNvPr id="11" name="Rectangle 10"/>
            <p:cNvSpPr/>
            <p:nvPr/>
          </p:nvSpPr>
          <p:spPr>
            <a:xfrm>
              <a:off x="380999" y="3657600"/>
              <a:ext cx="4860752"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BB59">
                    <a:lumMod val="20000"/>
                    <a:lumOff val="80000"/>
                  </a:srgbClr>
                </a:solidFill>
              </a:endParaRPr>
            </a:p>
          </p:txBody>
        </p:sp>
        <p:sp>
          <p:nvSpPr>
            <p:cNvPr id="9" name="Rectangle 3"/>
            <p:cNvSpPr>
              <a:spLocks noChangeArrowheads="1"/>
            </p:cNvSpPr>
            <p:nvPr/>
          </p:nvSpPr>
          <p:spPr bwMode="auto">
            <a:xfrm>
              <a:off x="533873" y="4193600"/>
              <a:ext cx="4571527" cy="1651340"/>
            </a:xfrm>
            <a:prstGeom prst="rect">
              <a:avLst/>
            </a:prstGeom>
            <a:noFill/>
            <a:ln w="25400" cmpd="dbl">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ts val="1200"/>
                </a:spcBef>
              </a:pPr>
              <a:r>
                <a:rPr lang="en-US" altLang="en-US" sz="1400" b="1" dirty="0" smtClean="0">
                  <a:solidFill>
                    <a:srgbClr val="002060"/>
                  </a:solidFill>
                  <a:latin typeface="Calibri" pitchFamily="34" charset="0"/>
                </a:rPr>
                <a:t>Use Case</a:t>
              </a:r>
              <a:r>
                <a:rPr lang="en-US" altLang="en-US" sz="1400" dirty="0" smtClean="0">
                  <a:solidFill>
                    <a:srgbClr val="002060"/>
                  </a:solidFill>
                  <a:latin typeface="Calibri" pitchFamily="34" charset="0"/>
                </a:rPr>
                <a:t>:  </a:t>
              </a:r>
              <a:r>
                <a:rPr lang="en-US" altLang="en-US" sz="1400" dirty="0" smtClean="0">
                  <a:solidFill>
                    <a:srgbClr val="002060"/>
                  </a:solidFill>
                  <a:latin typeface="Calibri"/>
                  <a:cs typeface="Arial" charset="0"/>
                </a:rPr>
                <a:t>Small </a:t>
              </a:r>
              <a:r>
                <a:rPr lang="en-US" sz="1400" dirty="0" smtClean="0">
                  <a:solidFill>
                    <a:srgbClr val="002060"/>
                  </a:solidFill>
                  <a:latin typeface="Calibri"/>
                  <a:cs typeface="Arial" charset="0"/>
                </a:rPr>
                <a:t>UAS (sUAS) – Media Coverage UAS </a:t>
              </a:r>
              <a:r>
                <a:rPr lang="en-US" sz="1400" dirty="0">
                  <a:solidFill>
                    <a:srgbClr val="002060"/>
                  </a:solidFill>
                  <a:latin typeface="Calibri"/>
                  <a:cs typeface="Arial" charset="0"/>
                </a:rPr>
                <a:t>– departs from road in urban environment within Class </a:t>
              </a:r>
              <a:r>
                <a:rPr lang="en-US" sz="1400" dirty="0" smtClean="0">
                  <a:solidFill>
                    <a:srgbClr val="002060"/>
                  </a:solidFill>
                  <a:latin typeface="Calibri"/>
                  <a:cs typeface="Arial" charset="0"/>
                </a:rPr>
                <a:t>B/C/D/E/G airspace </a:t>
              </a:r>
              <a:r>
                <a:rPr lang="en-US" sz="1400" dirty="0">
                  <a:solidFill>
                    <a:srgbClr val="002060"/>
                  </a:solidFill>
                  <a:latin typeface="Calibri"/>
                  <a:cs typeface="Arial" charset="0"/>
                </a:rPr>
                <a:t>and operates at </a:t>
              </a:r>
              <a:r>
                <a:rPr lang="en-US" sz="1400" dirty="0" smtClean="0">
                  <a:solidFill>
                    <a:srgbClr val="002060"/>
                  </a:solidFill>
                  <a:latin typeface="Calibri"/>
                  <a:cs typeface="Arial" charset="0"/>
                </a:rPr>
                <a:t>low altitude via visual line </a:t>
              </a:r>
              <a:r>
                <a:rPr lang="en-US" sz="1400" dirty="0">
                  <a:solidFill>
                    <a:srgbClr val="002060"/>
                  </a:solidFill>
                  <a:latin typeface="Calibri"/>
                  <a:cs typeface="Arial" charset="0"/>
                </a:rPr>
                <a:t>of </a:t>
              </a:r>
              <a:r>
                <a:rPr lang="en-US" sz="1400" dirty="0" smtClean="0">
                  <a:solidFill>
                    <a:srgbClr val="002060"/>
                  </a:solidFill>
                  <a:latin typeface="Calibri"/>
                  <a:cs typeface="Arial" charset="0"/>
                </a:rPr>
                <a:t>sight (VLOS).  Multiple </a:t>
              </a:r>
              <a:r>
                <a:rPr lang="en-US" sz="1400" dirty="0">
                  <a:solidFill>
                    <a:srgbClr val="002060"/>
                  </a:solidFill>
                  <a:latin typeface="Calibri"/>
                  <a:cs typeface="Arial" charset="0"/>
                </a:rPr>
                <a:t>sUAS are allowed to operate in this area with the provision that they maintain separation </a:t>
              </a:r>
              <a:r>
                <a:rPr lang="en-US" sz="1400" dirty="0" smtClean="0">
                  <a:solidFill>
                    <a:srgbClr val="002060"/>
                  </a:solidFill>
                  <a:latin typeface="Calibri"/>
                  <a:cs typeface="Arial" charset="0"/>
                </a:rPr>
                <a:t>from </a:t>
              </a:r>
              <a:r>
                <a:rPr lang="en-US" sz="1400" dirty="0">
                  <a:solidFill>
                    <a:srgbClr val="002060"/>
                  </a:solidFill>
                  <a:latin typeface="Calibri"/>
                  <a:cs typeface="Arial" charset="0"/>
                </a:rPr>
                <a:t>each </a:t>
              </a:r>
              <a:r>
                <a:rPr lang="en-US" sz="1400" dirty="0" smtClean="0">
                  <a:solidFill>
                    <a:srgbClr val="002060"/>
                  </a:solidFill>
                  <a:latin typeface="Calibri"/>
                  <a:cs typeface="Arial" charset="0"/>
                </a:rPr>
                <a:t>other.</a:t>
              </a:r>
              <a:endParaRPr lang="en-US" altLang="en-US" sz="1400" dirty="0">
                <a:solidFill>
                  <a:srgbClr val="002060"/>
                </a:solidFill>
                <a:latin typeface="Calibri"/>
              </a:endParaRPr>
            </a:p>
          </p:txBody>
        </p:sp>
        <p:sp>
          <p:nvSpPr>
            <p:cNvPr id="15" name="Rectangle 8"/>
            <p:cNvSpPr>
              <a:spLocks noChangeArrowheads="1"/>
            </p:cNvSpPr>
            <p:nvPr/>
          </p:nvSpPr>
          <p:spPr bwMode="auto">
            <a:xfrm>
              <a:off x="729737" y="3792151"/>
              <a:ext cx="1727589" cy="34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rgbClr val="113CA7"/>
                  </a:solidFill>
                  <a:latin typeface="Calibri" pitchFamily="34" charset="0"/>
                </a:rPr>
                <a:t>Media Coverage</a:t>
              </a:r>
              <a:endParaRPr lang="en-US" altLang="en-US" dirty="0">
                <a:solidFill>
                  <a:srgbClr val="113CA7"/>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240844687"/>
              </p:ext>
            </p:extLst>
          </p:nvPr>
        </p:nvGraphicFramePr>
        <p:xfrm>
          <a:off x="3657600" y="1328658"/>
          <a:ext cx="4724400" cy="2165604"/>
        </p:xfrm>
        <a:graphic>
          <a:graphicData uri="http://schemas.openxmlformats.org/drawingml/2006/table">
            <a:tbl>
              <a:tblPr firstRow="1" bandRow="1">
                <a:tableStyleId>{9D7B26C5-4107-4FEC-AEDC-1716B250A1EF}</a:tableStyleId>
              </a:tblPr>
              <a:tblGrid>
                <a:gridCol w="2277313"/>
                <a:gridCol w="2447087"/>
              </a:tblGrid>
              <a:tr h="373380">
                <a:tc gridSpan="2">
                  <a:txBody>
                    <a:bodyPr/>
                    <a:lstStyle/>
                    <a:p>
                      <a:r>
                        <a:rPr lang="en-US" sz="1300" dirty="0" smtClean="0"/>
                        <a:t>Operational Domain</a:t>
                      </a:r>
                      <a:r>
                        <a:rPr lang="en-US" sz="1200" b="0" dirty="0" smtClean="0"/>
                        <a:t>:</a:t>
                      </a:r>
                      <a:r>
                        <a:rPr lang="en-US" sz="1200" b="0" baseline="0" dirty="0" smtClean="0"/>
                        <a:t>  Low altitude, c</a:t>
                      </a:r>
                      <a:r>
                        <a:rPr lang="en-US" sz="1200" b="0" dirty="0" smtClean="0"/>
                        <a:t>ontrolled  &amp; uncontrolled airspace</a:t>
                      </a:r>
                      <a:endParaRPr lang="en-US" sz="1200" b="0" dirty="0"/>
                    </a:p>
                  </a:txBody>
                  <a:tcPr marT="9144" marB="9144" anchor="ctr">
                    <a:solidFill>
                      <a:schemeClr val="accent3">
                        <a:lumMod val="40000"/>
                        <a:lumOff val="60000"/>
                      </a:schemeClr>
                    </a:solidFill>
                  </a:tcPr>
                </a:tc>
                <a:tc hMerge="1">
                  <a:txBody>
                    <a:bodyPr/>
                    <a:lstStyle/>
                    <a:p>
                      <a:endParaRPr lang="en-US" sz="1400" dirty="0"/>
                    </a:p>
                  </a:txBody>
                  <a:tcPr marT="0" marB="0"/>
                </a:tc>
              </a:tr>
              <a:tr h="0">
                <a:tc>
                  <a:txBody>
                    <a:bodyPr/>
                    <a:lstStyle/>
                    <a:p>
                      <a:pPr algn="r"/>
                      <a:r>
                        <a:rPr lang="en-US" sz="1200" dirty="0" smtClean="0"/>
                        <a:t>UAS Type</a:t>
                      </a:r>
                      <a:endParaRPr lang="en-US" sz="1200" dirty="0"/>
                    </a:p>
                  </a:txBody>
                  <a:tcPr marT="9144" marB="9144">
                    <a:solidFill>
                      <a:srgbClr val="777777">
                        <a:alpha val="20000"/>
                      </a:srgbClr>
                    </a:solidFill>
                  </a:tcPr>
                </a:tc>
                <a:tc>
                  <a:txBody>
                    <a:bodyPr/>
                    <a:lstStyle/>
                    <a:p>
                      <a:r>
                        <a:rPr lang="en-US" sz="1200" dirty="0" smtClean="0"/>
                        <a:t>Small </a:t>
                      </a:r>
                      <a:endParaRPr lang="en-US" sz="1200" dirty="0">
                        <a:solidFill>
                          <a:srgbClr val="FF0000"/>
                        </a:solidFill>
                      </a:endParaRPr>
                    </a:p>
                  </a:txBody>
                  <a:tcPr marT="9144" marB="9144">
                    <a:solidFill>
                      <a:srgbClr val="777777">
                        <a:alpha val="20000"/>
                      </a:srgbClr>
                    </a:solidFill>
                  </a:tcPr>
                </a:tc>
              </a:tr>
              <a:tr h="0">
                <a:tc>
                  <a:txBody>
                    <a:bodyPr/>
                    <a:lstStyle/>
                    <a:p>
                      <a:pPr algn="r"/>
                      <a:r>
                        <a:rPr lang="en-US" sz="1200" dirty="0" smtClean="0"/>
                        <a:t>Altitude</a:t>
                      </a:r>
                      <a:endParaRPr lang="en-US" sz="1200" dirty="0"/>
                    </a:p>
                  </a:txBody>
                  <a:tcPr marT="9144" marB="9144"/>
                </a:tc>
                <a:tc>
                  <a:txBody>
                    <a:bodyPr/>
                    <a:lstStyle/>
                    <a:p>
                      <a:r>
                        <a:rPr lang="en-US" sz="1200" dirty="0" smtClean="0"/>
                        <a:t>Low</a:t>
                      </a:r>
                      <a:r>
                        <a:rPr lang="en-US" sz="1200" baseline="0" dirty="0" smtClean="0"/>
                        <a:t> Altitude </a:t>
                      </a:r>
                      <a:endParaRPr lang="en-US" sz="1200" dirty="0">
                        <a:solidFill>
                          <a:srgbClr val="FF0000"/>
                        </a:solidFill>
                      </a:endParaRPr>
                    </a:p>
                  </a:txBody>
                  <a:tcPr marT="9144" marB="9144"/>
                </a:tc>
              </a:tr>
              <a:tr h="0">
                <a:tc>
                  <a:txBody>
                    <a:bodyPr/>
                    <a:lstStyle/>
                    <a:p>
                      <a:pPr algn="r"/>
                      <a:r>
                        <a:rPr lang="en-US" sz="1200" dirty="0" smtClean="0"/>
                        <a:t>Aircraft Endurance</a:t>
                      </a:r>
                      <a:endParaRPr lang="en-US" sz="1200" dirty="0"/>
                    </a:p>
                  </a:txBody>
                  <a:tcPr marT="9144" marB="9144">
                    <a:solidFill>
                      <a:schemeClr val="bg1">
                        <a:lumMod val="50000"/>
                        <a:alpha val="20000"/>
                      </a:schemeClr>
                    </a:solidFill>
                  </a:tcPr>
                </a:tc>
                <a:tc>
                  <a:txBody>
                    <a:bodyPr/>
                    <a:lstStyle/>
                    <a:p>
                      <a:r>
                        <a:rPr lang="en-US" sz="1200" dirty="0" smtClean="0"/>
                        <a:t>Short (Minutes) - Medium (Hours)</a:t>
                      </a:r>
                      <a:endParaRPr lang="en-US" sz="1200" dirty="0"/>
                    </a:p>
                  </a:txBody>
                  <a:tcPr marT="9144" marB="9144">
                    <a:solidFill>
                      <a:schemeClr val="bg1">
                        <a:lumMod val="50000"/>
                        <a:alpha val="20000"/>
                      </a:schemeClr>
                    </a:solidFill>
                  </a:tcPr>
                </a:tc>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t>Expected Traffic</a:t>
                      </a:r>
                      <a:r>
                        <a:rPr lang="en-US" sz="1200" baseline="0" dirty="0" smtClean="0"/>
                        <a:t> Den</a:t>
                      </a:r>
                      <a:r>
                        <a:rPr lang="en-US" sz="1200" dirty="0" smtClean="0"/>
                        <a:t>sity</a:t>
                      </a:r>
                      <a:endParaRPr lang="en-US" sz="1200" dirty="0"/>
                    </a:p>
                  </a:txBody>
                  <a:tcPr marT="9144" marB="91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Limited</a:t>
                      </a:r>
                      <a:endParaRPr lang="en-US" sz="1200" b="0" dirty="0" smtClean="0"/>
                    </a:p>
                  </a:txBody>
                  <a:tcPr marT="9144" marB="9144"/>
                </a:tc>
              </a:tr>
              <a:tr h="0">
                <a:tc>
                  <a:txBody>
                    <a:bodyPr/>
                    <a:lstStyle/>
                    <a:p>
                      <a:pPr algn="r"/>
                      <a:r>
                        <a:rPr lang="en-US" sz="1200" dirty="0" smtClean="0"/>
                        <a:t>Aircraft Range</a:t>
                      </a:r>
                      <a:endParaRPr lang="en-US" sz="1200" dirty="0"/>
                    </a:p>
                  </a:txBody>
                  <a:tcPr marT="9144" marB="9144">
                    <a:solidFill>
                      <a:schemeClr val="bg1">
                        <a:lumMod val="50000"/>
                        <a:alpha val="20000"/>
                      </a:schemeClr>
                    </a:solidFill>
                  </a:tcPr>
                </a:tc>
                <a:tc>
                  <a:txBody>
                    <a:bodyPr/>
                    <a:lstStyle/>
                    <a:p>
                      <a:r>
                        <a:rPr lang="en-US" sz="1200" dirty="0" smtClean="0"/>
                        <a:t>Short, within Visual Line of Sight </a:t>
                      </a:r>
                      <a:endParaRPr lang="en-US" sz="1200" dirty="0"/>
                    </a:p>
                  </a:txBody>
                  <a:tcPr marT="9144" marB="9144">
                    <a:solidFill>
                      <a:schemeClr val="bg1">
                        <a:lumMod val="50000"/>
                        <a:alpha val="20000"/>
                      </a:schemeClr>
                    </a:solidFill>
                  </a:tcPr>
                </a:tc>
              </a:tr>
              <a:tr h="0">
                <a:tc>
                  <a:txBody>
                    <a:bodyPr/>
                    <a:lstStyle/>
                    <a:p>
                      <a:pPr algn="r"/>
                      <a:r>
                        <a:rPr lang="en-US" sz="1200" dirty="0" smtClean="0"/>
                        <a:t>Conditions</a:t>
                      </a:r>
                      <a:endParaRPr lang="en-US" sz="1200" dirty="0"/>
                    </a:p>
                  </a:txBody>
                  <a:tcPr marT="9144" marB="9144"/>
                </a:tc>
                <a:tc>
                  <a:txBody>
                    <a:bodyPr/>
                    <a:lstStyle/>
                    <a:p>
                      <a:r>
                        <a:rPr lang="en-US" sz="1200" dirty="0" smtClean="0"/>
                        <a:t>Day/Night, Visual Metrological Conditions (VMC)</a:t>
                      </a:r>
                      <a:endParaRPr lang="en-US" sz="1200" dirty="0"/>
                    </a:p>
                  </a:txBody>
                  <a:tcPr marT="9144" marB="9144"/>
                </a:tc>
              </a:tr>
              <a:tr h="0">
                <a:tc>
                  <a:txBody>
                    <a:bodyPr/>
                    <a:lstStyle/>
                    <a:p>
                      <a:pPr algn="r"/>
                      <a:r>
                        <a:rPr lang="en-US" sz="1200" dirty="0" smtClean="0"/>
                        <a:t>Potential Airspace Classes</a:t>
                      </a:r>
                      <a:endParaRPr lang="en-US" sz="1200" dirty="0"/>
                    </a:p>
                  </a:txBody>
                  <a:tcPr marT="9144" marB="9144">
                    <a:solidFill>
                      <a:schemeClr val="bg1">
                        <a:lumMod val="5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B/C/D/E/G</a:t>
                      </a:r>
                      <a:endParaRPr lang="en-US" sz="1200" b="0" dirty="0" smtClean="0"/>
                    </a:p>
                  </a:txBody>
                  <a:tcPr marT="9144" marB="9144">
                    <a:solidFill>
                      <a:schemeClr val="bg1">
                        <a:lumMod val="50000"/>
                        <a:alpha val="20000"/>
                      </a:schemeClr>
                    </a:solidFill>
                  </a:tcPr>
                </a:tc>
              </a:tr>
              <a:tr h="0">
                <a:tc>
                  <a:txBody>
                    <a:bodyPr/>
                    <a:lstStyle/>
                    <a:p>
                      <a:pPr algn="r"/>
                      <a:r>
                        <a:rPr lang="en-US" sz="1200" dirty="0" smtClean="0"/>
                        <a:t>Operational Limits</a:t>
                      </a:r>
                      <a:endParaRPr lang="en-US" sz="1200" dirty="0"/>
                    </a:p>
                  </a:txBody>
                  <a:tcPr marT="9144" marB="9144"/>
                </a:tc>
                <a:tc>
                  <a:txBody>
                    <a:bodyPr/>
                    <a:lstStyle/>
                    <a:p>
                      <a:r>
                        <a:rPr lang="en-US" sz="1200" dirty="0" smtClean="0"/>
                        <a:t>Slow cruise speeds </a:t>
                      </a:r>
                      <a:endParaRPr lang="en-US" sz="1200" dirty="0"/>
                    </a:p>
                  </a:txBody>
                  <a:tcPr marT="9144" marB="9144"/>
                </a:tc>
              </a:tr>
            </a:tbl>
          </a:graphicData>
        </a:graphic>
      </p:graphicFrame>
      <p:pic>
        <p:nvPicPr>
          <p:cNvPr id="2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190" y="3992739"/>
            <a:ext cx="3522928" cy="207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flipH="1">
            <a:off x="6247364" y="4123613"/>
            <a:ext cx="305836" cy="441208"/>
            <a:chOff x="5245113" y="4525868"/>
            <a:chExt cx="603009" cy="804456"/>
          </a:xfrm>
        </p:grpSpPr>
        <p:grpSp>
          <p:nvGrpSpPr>
            <p:cNvPr id="22" name="Group 21"/>
            <p:cNvGrpSpPr/>
            <p:nvPr/>
          </p:nvGrpSpPr>
          <p:grpSpPr>
            <a:xfrm flipH="1">
              <a:off x="5345714" y="4525868"/>
              <a:ext cx="502408" cy="804456"/>
              <a:chOff x="6343650" y="3627438"/>
              <a:chExt cx="770304" cy="1644649"/>
            </a:xfrm>
          </p:grpSpPr>
          <p:sp>
            <p:nvSpPr>
              <p:cNvPr id="24" name="Rectangle 8"/>
              <p:cNvSpPr>
                <a:spLocks noChangeArrowheads="1"/>
              </p:cNvSpPr>
              <p:nvPr/>
            </p:nvSpPr>
            <p:spPr bwMode="auto">
              <a:xfrm>
                <a:off x="6343650" y="3627438"/>
                <a:ext cx="78098" cy="3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a:solidFill>
                      <a:srgbClr val="000000"/>
                    </a:solidFill>
                    <a:latin typeface="Calibri" pitchFamily="34" charset="0"/>
                  </a:rPr>
                  <a:t> </a:t>
                </a:r>
                <a:endParaRPr lang="en-US" altLang="en-US" dirty="0">
                  <a:solidFill>
                    <a:prstClr val="black"/>
                  </a:solidFill>
                </a:endParaRPr>
              </a:p>
            </p:txBody>
          </p:sp>
          <p:sp>
            <p:nvSpPr>
              <p:cNvPr id="25" name="Freeform 39"/>
              <p:cNvSpPr>
                <a:spLocks/>
              </p:cNvSpPr>
              <p:nvPr/>
            </p:nvSpPr>
            <p:spPr bwMode="auto">
              <a:xfrm>
                <a:off x="6448425" y="3817938"/>
                <a:ext cx="373063" cy="341312"/>
              </a:xfrm>
              <a:custGeom>
                <a:avLst/>
                <a:gdLst>
                  <a:gd name="T0" fmla="*/ 163 w 235"/>
                  <a:gd name="T1" fmla="*/ 91 h 215"/>
                  <a:gd name="T2" fmla="*/ 143 w 235"/>
                  <a:gd name="T3" fmla="*/ 63 h 215"/>
                  <a:gd name="T4" fmla="*/ 120 w 235"/>
                  <a:gd name="T5" fmla="*/ 41 h 215"/>
                  <a:gd name="T6" fmla="*/ 97 w 235"/>
                  <a:gd name="T7" fmla="*/ 14 h 215"/>
                  <a:gd name="T8" fmla="*/ 69 w 235"/>
                  <a:gd name="T9" fmla="*/ 2 h 215"/>
                  <a:gd name="T10" fmla="*/ 46 w 235"/>
                  <a:gd name="T11" fmla="*/ 0 h 215"/>
                  <a:gd name="T12" fmla="*/ 24 w 235"/>
                  <a:gd name="T13" fmla="*/ 8 h 215"/>
                  <a:gd name="T14" fmla="*/ 10 w 235"/>
                  <a:gd name="T15" fmla="*/ 24 h 215"/>
                  <a:gd name="T16" fmla="*/ 0 w 235"/>
                  <a:gd name="T17" fmla="*/ 55 h 215"/>
                  <a:gd name="T18" fmla="*/ 3 w 235"/>
                  <a:gd name="T19" fmla="*/ 89 h 215"/>
                  <a:gd name="T20" fmla="*/ 13 w 235"/>
                  <a:gd name="T21" fmla="*/ 118 h 215"/>
                  <a:gd name="T22" fmla="*/ 39 w 235"/>
                  <a:gd name="T23" fmla="*/ 150 h 215"/>
                  <a:gd name="T24" fmla="*/ 66 w 235"/>
                  <a:gd name="T25" fmla="*/ 175 h 215"/>
                  <a:gd name="T26" fmla="*/ 97 w 235"/>
                  <a:gd name="T27" fmla="*/ 197 h 215"/>
                  <a:gd name="T28" fmla="*/ 130 w 235"/>
                  <a:gd name="T29" fmla="*/ 211 h 215"/>
                  <a:gd name="T30" fmla="*/ 158 w 235"/>
                  <a:gd name="T31" fmla="*/ 215 h 215"/>
                  <a:gd name="T32" fmla="*/ 171 w 235"/>
                  <a:gd name="T33" fmla="*/ 208 h 215"/>
                  <a:gd name="T34" fmla="*/ 181 w 235"/>
                  <a:gd name="T35" fmla="*/ 179 h 215"/>
                  <a:gd name="T36" fmla="*/ 178 w 235"/>
                  <a:gd name="T37" fmla="*/ 141 h 215"/>
                  <a:gd name="T38" fmla="*/ 227 w 235"/>
                  <a:gd name="T39" fmla="*/ 144 h 215"/>
                  <a:gd name="T40" fmla="*/ 235 w 235"/>
                  <a:gd name="T41" fmla="*/ 136 h 215"/>
                  <a:gd name="T42" fmla="*/ 227 w 235"/>
                  <a:gd name="T43" fmla="*/ 122 h 215"/>
                  <a:gd name="T44" fmla="*/ 176 w 235"/>
                  <a:gd name="T45" fmla="*/ 120 h 215"/>
                  <a:gd name="T46" fmla="*/ 163 w 235"/>
                  <a:gd name="T4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15">
                    <a:moveTo>
                      <a:pt x="163" y="91"/>
                    </a:moveTo>
                    <a:lnTo>
                      <a:pt x="143" y="63"/>
                    </a:lnTo>
                    <a:lnTo>
                      <a:pt x="120" y="41"/>
                    </a:lnTo>
                    <a:lnTo>
                      <a:pt x="97" y="14"/>
                    </a:lnTo>
                    <a:lnTo>
                      <a:pt x="69" y="2"/>
                    </a:lnTo>
                    <a:lnTo>
                      <a:pt x="46" y="0"/>
                    </a:lnTo>
                    <a:lnTo>
                      <a:pt x="24" y="8"/>
                    </a:lnTo>
                    <a:lnTo>
                      <a:pt x="10" y="24"/>
                    </a:lnTo>
                    <a:lnTo>
                      <a:pt x="0" y="55"/>
                    </a:lnTo>
                    <a:lnTo>
                      <a:pt x="3" y="89"/>
                    </a:lnTo>
                    <a:lnTo>
                      <a:pt x="13" y="118"/>
                    </a:lnTo>
                    <a:lnTo>
                      <a:pt x="39" y="150"/>
                    </a:lnTo>
                    <a:lnTo>
                      <a:pt x="66" y="175"/>
                    </a:lnTo>
                    <a:lnTo>
                      <a:pt x="97" y="197"/>
                    </a:lnTo>
                    <a:lnTo>
                      <a:pt x="130" y="211"/>
                    </a:lnTo>
                    <a:lnTo>
                      <a:pt x="158" y="215"/>
                    </a:lnTo>
                    <a:lnTo>
                      <a:pt x="171" y="208"/>
                    </a:lnTo>
                    <a:lnTo>
                      <a:pt x="181" y="179"/>
                    </a:lnTo>
                    <a:lnTo>
                      <a:pt x="178" y="141"/>
                    </a:lnTo>
                    <a:lnTo>
                      <a:pt x="227" y="144"/>
                    </a:lnTo>
                    <a:lnTo>
                      <a:pt x="235" y="136"/>
                    </a:lnTo>
                    <a:lnTo>
                      <a:pt x="227" y="122"/>
                    </a:lnTo>
                    <a:lnTo>
                      <a:pt x="176" y="120"/>
                    </a:lnTo>
                    <a:lnTo>
                      <a:pt x="163" y="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 name="Group 25"/>
              <p:cNvGrpSpPr/>
              <p:nvPr/>
            </p:nvGrpSpPr>
            <p:grpSpPr>
              <a:xfrm flipH="1">
                <a:off x="6711156" y="4208075"/>
                <a:ext cx="402798" cy="227400"/>
                <a:chOff x="6932613" y="4025900"/>
                <a:chExt cx="293688" cy="519112"/>
              </a:xfrm>
            </p:grpSpPr>
            <p:sp>
              <p:nvSpPr>
                <p:cNvPr id="37" name="Freeform 51"/>
                <p:cNvSpPr>
                  <a:spLocks/>
                </p:cNvSpPr>
                <p:nvPr/>
              </p:nvSpPr>
              <p:spPr bwMode="auto">
                <a:xfrm>
                  <a:off x="6932613" y="4025900"/>
                  <a:ext cx="293688" cy="519112"/>
                </a:xfrm>
                <a:custGeom>
                  <a:avLst/>
                  <a:gdLst>
                    <a:gd name="T0" fmla="*/ 163 w 185"/>
                    <a:gd name="T1" fmla="*/ 0 h 327"/>
                    <a:gd name="T2" fmla="*/ 142 w 185"/>
                    <a:gd name="T3" fmla="*/ 24 h 327"/>
                    <a:gd name="T4" fmla="*/ 115 w 185"/>
                    <a:gd name="T5" fmla="*/ 84 h 327"/>
                    <a:gd name="T6" fmla="*/ 92 w 185"/>
                    <a:gd name="T7" fmla="*/ 132 h 327"/>
                    <a:gd name="T8" fmla="*/ 63 w 185"/>
                    <a:gd name="T9" fmla="*/ 184 h 327"/>
                    <a:gd name="T10" fmla="*/ 46 w 185"/>
                    <a:gd name="T11" fmla="*/ 226 h 327"/>
                    <a:gd name="T12" fmla="*/ 21 w 185"/>
                    <a:gd name="T13" fmla="*/ 278 h 327"/>
                    <a:gd name="T14" fmla="*/ 0 w 185"/>
                    <a:gd name="T15" fmla="*/ 323 h 327"/>
                    <a:gd name="T16" fmla="*/ 8 w 185"/>
                    <a:gd name="T17" fmla="*/ 327 h 327"/>
                    <a:gd name="T18" fmla="*/ 22 w 185"/>
                    <a:gd name="T19" fmla="*/ 318 h 327"/>
                    <a:gd name="T20" fmla="*/ 36 w 185"/>
                    <a:gd name="T21" fmla="*/ 277 h 327"/>
                    <a:gd name="T22" fmla="*/ 48 w 185"/>
                    <a:gd name="T23" fmla="*/ 285 h 327"/>
                    <a:gd name="T24" fmla="*/ 65 w 185"/>
                    <a:gd name="T25" fmla="*/ 285 h 327"/>
                    <a:gd name="T26" fmla="*/ 78 w 185"/>
                    <a:gd name="T27" fmla="*/ 277 h 327"/>
                    <a:gd name="T28" fmla="*/ 84 w 185"/>
                    <a:gd name="T29" fmla="*/ 260 h 327"/>
                    <a:gd name="T30" fmla="*/ 84 w 185"/>
                    <a:gd name="T31" fmla="*/ 244 h 327"/>
                    <a:gd name="T32" fmla="*/ 70 w 185"/>
                    <a:gd name="T33" fmla="*/ 233 h 327"/>
                    <a:gd name="T34" fmla="*/ 60 w 185"/>
                    <a:gd name="T35" fmla="*/ 229 h 327"/>
                    <a:gd name="T36" fmla="*/ 75 w 185"/>
                    <a:gd name="T37" fmla="*/ 190 h 327"/>
                    <a:gd name="T38" fmla="*/ 86 w 185"/>
                    <a:gd name="T39" fmla="*/ 175 h 327"/>
                    <a:gd name="T40" fmla="*/ 108 w 185"/>
                    <a:gd name="T41" fmla="*/ 146 h 327"/>
                    <a:gd name="T42" fmla="*/ 130 w 185"/>
                    <a:gd name="T43" fmla="*/ 101 h 327"/>
                    <a:gd name="T44" fmla="*/ 146 w 185"/>
                    <a:gd name="T45" fmla="*/ 62 h 327"/>
                    <a:gd name="T46" fmla="*/ 161 w 185"/>
                    <a:gd name="T47" fmla="*/ 38 h 327"/>
                    <a:gd name="T48" fmla="*/ 185 w 185"/>
                    <a:gd name="T49" fmla="*/ 19 h 327"/>
                    <a:gd name="T50" fmla="*/ 173 w 185"/>
                    <a:gd name="T51" fmla="*/ 4 h 327"/>
                    <a:gd name="T52" fmla="*/ 157 w 185"/>
                    <a:gd name="T53" fmla="*/ 5 h 327"/>
                    <a:gd name="T54" fmla="*/ 151 w 185"/>
                    <a:gd name="T55" fmla="*/ 10 h 327"/>
                    <a:gd name="T56" fmla="*/ 163 w 185"/>
                    <a:gd name="T5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327">
                      <a:moveTo>
                        <a:pt x="163" y="0"/>
                      </a:moveTo>
                      <a:lnTo>
                        <a:pt x="142" y="24"/>
                      </a:lnTo>
                      <a:lnTo>
                        <a:pt x="115" y="84"/>
                      </a:lnTo>
                      <a:lnTo>
                        <a:pt x="92" y="132"/>
                      </a:lnTo>
                      <a:lnTo>
                        <a:pt x="63" y="184"/>
                      </a:lnTo>
                      <a:lnTo>
                        <a:pt x="46" y="226"/>
                      </a:lnTo>
                      <a:lnTo>
                        <a:pt x="21" y="278"/>
                      </a:lnTo>
                      <a:lnTo>
                        <a:pt x="0" y="323"/>
                      </a:lnTo>
                      <a:lnTo>
                        <a:pt x="8" y="327"/>
                      </a:lnTo>
                      <a:lnTo>
                        <a:pt x="22" y="318"/>
                      </a:lnTo>
                      <a:lnTo>
                        <a:pt x="36" y="277"/>
                      </a:lnTo>
                      <a:lnTo>
                        <a:pt x="48" y="285"/>
                      </a:lnTo>
                      <a:lnTo>
                        <a:pt x="65" y="285"/>
                      </a:lnTo>
                      <a:lnTo>
                        <a:pt x="78" y="277"/>
                      </a:lnTo>
                      <a:lnTo>
                        <a:pt x="84" y="260"/>
                      </a:lnTo>
                      <a:lnTo>
                        <a:pt x="84" y="244"/>
                      </a:lnTo>
                      <a:lnTo>
                        <a:pt x="70" y="233"/>
                      </a:lnTo>
                      <a:lnTo>
                        <a:pt x="60" y="229"/>
                      </a:lnTo>
                      <a:lnTo>
                        <a:pt x="75" y="190"/>
                      </a:lnTo>
                      <a:lnTo>
                        <a:pt x="86" y="175"/>
                      </a:lnTo>
                      <a:lnTo>
                        <a:pt x="108" y="146"/>
                      </a:lnTo>
                      <a:lnTo>
                        <a:pt x="130" y="101"/>
                      </a:lnTo>
                      <a:lnTo>
                        <a:pt x="146" y="62"/>
                      </a:lnTo>
                      <a:lnTo>
                        <a:pt x="161" y="38"/>
                      </a:lnTo>
                      <a:lnTo>
                        <a:pt x="185" y="19"/>
                      </a:lnTo>
                      <a:lnTo>
                        <a:pt x="173" y="4"/>
                      </a:lnTo>
                      <a:lnTo>
                        <a:pt x="157" y="5"/>
                      </a:lnTo>
                      <a:lnTo>
                        <a:pt x="151" y="10"/>
                      </a:lnTo>
                      <a:lnTo>
                        <a:pt x="16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52"/>
                <p:cNvSpPr>
                  <a:spLocks/>
                </p:cNvSpPr>
                <p:nvPr/>
              </p:nvSpPr>
              <p:spPr bwMode="auto">
                <a:xfrm>
                  <a:off x="6932613" y="4025900"/>
                  <a:ext cx="293688" cy="519112"/>
                </a:xfrm>
                <a:custGeom>
                  <a:avLst/>
                  <a:gdLst>
                    <a:gd name="T0" fmla="*/ 163 w 185"/>
                    <a:gd name="T1" fmla="*/ 0 h 327"/>
                    <a:gd name="T2" fmla="*/ 142 w 185"/>
                    <a:gd name="T3" fmla="*/ 24 h 327"/>
                    <a:gd name="T4" fmla="*/ 115 w 185"/>
                    <a:gd name="T5" fmla="*/ 84 h 327"/>
                    <a:gd name="T6" fmla="*/ 92 w 185"/>
                    <a:gd name="T7" fmla="*/ 132 h 327"/>
                    <a:gd name="T8" fmla="*/ 63 w 185"/>
                    <a:gd name="T9" fmla="*/ 184 h 327"/>
                    <a:gd name="T10" fmla="*/ 46 w 185"/>
                    <a:gd name="T11" fmla="*/ 226 h 327"/>
                    <a:gd name="T12" fmla="*/ 21 w 185"/>
                    <a:gd name="T13" fmla="*/ 278 h 327"/>
                    <a:gd name="T14" fmla="*/ 0 w 185"/>
                    <a:gd name="T15" fmla="*/ 323 h 327"/>
                    <a:gd name="T16" fmla="*/ 8 w 185"/>
                    <a:gd name="T17" fmla="*/ 327 h 327"/>
                    <a:gd name="T18" fmla="*/ 22 w 185"/>
                    <a:gd name="T19" fmla="*/ 318 h 327"/>
                    <a:gd name="T20" fmla="*/ 36 w 185"/>
                    <a:gd name="T21" fmla="*/ 277 h 327"/>
                    <a:gd name="T22" fmla="*/ 48 w 185"/>
                    <a:gd name="T23" fmla="*/ 285 h 327"/>
                    <a:gd name="T24" fmla="*/ 65 w 185"/>
                    <a:gd name="T25" fmla="*/ 285 h 327"/>
                    <a:gd name="T26" fmla="*/ 78 w 185"/>
                    <a:gd name="T27" fmla="*/ 277 h 327"/>
                    <a:gd name="T28" fmla="*/ 84 w 185"/>
                    <a:gd name="T29" fmla="*/ 260 h 327"/>
                    <a:gd name="T30" fmla="*/ 84 w 185"/>
                    <a:gd name="T31" fmla="*/ 244 h 327"/>
                    <a:gd name="T32" fmla="*/ 70 w 185"/>
                    <a:gd name="T33" fmla="*/ 233 h 327"/>
                    <a:gd name="T34" fmla="*/ 60 w 185"/>
                    <a:gd name="T35" fmla="*/ 229 h 327"/>
                    <a:gd name="T36" fmla="*/ 75 w 185"/>
                    <a:gd name="T37" fmla="*/ 190 h 327"/>
                    <a:gd name="T38" fmla="*/ 86 w 185"/>
                    <a:gd name="T39" fmla="*/ 175 h 327"/>
                    <a:gd name="T40" fmla="*/ 108 w 185"/>
                    <a:gd name="T41" fmla="*/ 146 h 327"/>
                    <a:gd name="T42" fmla="*/ 130 w 185"/>
                    <a:gd name="T43" fmla="*/ 101 h 327"/>
                    <a:gd name="T44" fmla="*/ 146 w 185"/>
                    <a:gd name="T45" fmla="*/ 62 h 327"/>
                    <a:gd name="T46" fmla="*/ 161 w 185"/>
                    <a:gd name="T47" fmla="*/ 38 h 327"/>
                    <a:gd name="T48" fmla="*/ 185 w 185"/>
                    <a:gd name="T49" fmla="*/ 19 h 327"/>
                    <a:gd name="T50" fmla="*/ 173 w 185"/>
                    <a:gd name="T51" fmla="*/ 4 h 327"/>
                    <a:gd name="T52" fmla="*/ 157 w 185"/>
                    <a:gd name="T53" fmla="*/ 5 h 327"/>
                    <a:gd name="T54" fmla="*/ 151 w 185"/>
                    <a:gd name="T55" fmla="*/ 10 h 327"/>
                    <a:gd name="T56" fmla="*/ 163 w 185"/>
                    <a:gd name="T5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327">
                      <a:moveTo>
                        <a:pt x="163" y="0"/>
                      </a:moveTo>
                      <a:lnTo>
                        <a:pt x="142" y="24"/>
                      </a:lnTo>
                      <a:lnTo>
                        <a:pt x="115" y="84"/>
                      </a:lnTo>
                      <a:lnTo>
                        <a:pt x="92" y="132"/>
                      </a:lnTo>
                      <a:lnTo>
                        <a:pt x="63" y="184"/>
                      </a:lnTo>
                      <a:lnTo>
                        <a:pt x="46" y="226"/>
                      </a:lnTo>
                      <a:lnTo>
                        <a:pt x="21" y="278"/>
                      </a:lnTo>
                      <a:lnTo>
                        <a:pt x="0" y="323"/>
                      </a:lnTo>
                      <a:lnTo>
                        <a:pt x="8" y="327"/>
                      </a:lnTo>
                      <a:lnTo>
                        <a:pt x="22" y="318"/>
                      </a:lnTo>
                      <a:lnTo>
                        <a:pt x="36" y="277"/>
                      </a:lnTo>
                      <a:lnTo>
                        <a:pt x="48" y="285"/>
                      </a:lnTo>
                      <a:lnTo>
                        <a:pt x="65" y="285"/>
                      </a:lnTo>
                      <a:lnTo>
                        <a:pt x="78" y="277"/>
                      </a:lnTo>
                      <a:lnTo>
                        <a:pt x="84" y="260"/>
                      </a:lnTo>
                      <a:lnTo>
                        <a:pt x="84" y="244"/>
                      </a:lnTo>
                      <a:lnTo>
                        <a:pt x="70" y="233"/>
                      </a:lnTo>
                      <a:lnTo>
                        <a:pt x="60" y="229"/>
                      </a:lnTo>
                      <a:lnTo>
                        <a:pt x="75" y="190"/>
                      </a:lnTo>
                      <a:lnTo>
                        <a:pt x="86" y="175"/>
                      </a:lnTo>
                      <a:lnTo>
                        <a:pt x="108" y="146"/>
                      </a:lnTo>
                      <a:lnTo>
                        <a:pt x="130" y="101"/>
                      </a:lnTo>
                      <a:lnTo>
                        <a:pt x="146" y="62"/>
                      </a:lnTo>
                      <a:lnTo>
                        <a:pt x="161" y="38"/>
                      </a:lnTo>
                      <a:lnTo>
                        <a:pt x="185" y="19"/>
                      </a:lnTo>
                      <a:lnTo>
                        <a:pt x="173" y="4"/>
                      </a:lnTo>
                      <a:lnTo>
                        <a:pt x="157" y="5"/>
                      </a:lnTo>
                      <a:lnTo>
                        <a:pt x="151" y="10"/>
                      </a:lnTo>
                      <a:lnTo>
                        <a:pt x="163"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7" name="Freeform 40"/>
              <p:cNvSpPr>
                <a:spLocks/>
              </p:cNvSpPr>
              <p:nvPr/>
            </p:nvSpPr>
            <p:spPr bwMode="auto">
              <a:xfrm>
                <a:off x="6448425" y="3817938"/>
                <a:ext cx="373063" cy="341312"/>
              </a:xfrm>
              <a:custGeom>
                <a:avLst/>
                <a:gdLst>
                  <a:gd name="T0" fmla="*/ 163 w 235"/>
                  <a:gd name="T1" fmla="*/ 91 h 215"/>
                  <a:gd name="T2" fmla="*/ 143 w 235"/>
                  <a:gd name="T3" fmla="*/ 63 h 215"/>
                  <a:gd name="T4" fmla="*/ 120 w 235"/>
                  <a:gd name="T5" fmla="*/ 41 h 215"/>
                  <a:gd name="T6" fmla="*/ 97 w 235"/>
                  <a:gd name="T7" fmla="*/ 14 h 215"/>
                  <a:gd name="T8" fmla="*/ 69 w 235"/>
                  <a:gd name="T9" fmla="*/ 2 h 215"/>
                  <a:gd name="T10" fmla="*/ 46 w 235"/>
                  <a:gd name="T11" fmla="*/ 0 h 215"/>
                  <a:gd name="T12" fmla="*/ 24 w 235"/>
                  <a:gd name="T13" fmla="*/ 8 h 215"/>
                  <a:gd name="T14" fmla="*/ 10 w 235"/>
                  <a:gd name="T15" fmla="*/ 24 h 215"/>
                  <a:gd name="T16" fmla="*/ 0 w 235"/>
                  <a:gd name="T17" fmla="*/ 55 h 215"/>
                  <a:gd name="T18" fmla="*/ 3 w 235"/>
                  <a:gd name="T19" fmla="*/ 89 h 215"/>
                  <a:gd name="T20" fmla="*/ 13 w 235"/>
                  <a:gd name="T21" fmla="*/ 118 h 215"/>
                  <a:gd name="T22" fmla="*/ 39 w 235"/>
                  <a:gd name="T23" fmla="*/ 150 h 215"/>
                  <a:gd name="T24" fmla="*/ 66 w 235"/>
                  <a:gd name="T25" fmla="*/ 175 h 215"/>
                  <a:gd name="T26" fmla="*/ 97 w 235"/>
                  <a:gd name="T27" fmla="*/ 197 h 215"/>
                  <a:gd name="T28" fmla="*/ 130 w 235"/>
                  <a:gd name="T29" fmla="*/ 211 h 215"/>
                  <a:gd name="T30" fmla="*/ 158 w 235"/>
                  <a:gd name="T31" fmla="*/ 215 h 215"/>
                  <a:gd name="T32" fmla="*/ 171 w 235"/>
                  <a:gd name="T33" fmla="*/ 208 h 215"/>
                  <a:gd name="T34" fmla="*/ 181 w 235"/>
                  <a:gd name="T35" fmla="*/ 179 h 215"/>
                  <a:gd name="T36" fmla="*/ 178 w 235"/>
                  <a:gd name="T37" fmla="*/ 141 h 215"/>
                  <a:gd name="T38" fmla="*/ 227 w 235"/>
                  <a:gd name="T39" fmla="*/ 144 h 215"/>
                  <a:gd name="T40" fmla="*/ 235 w 235"/>
                  <a:gd name="T41" fmla="*/ 136 h 215"/>
                  <a:gd name="T42" fmla="*/ 227 w 235"/>
                  <a:gd name="T43" fmla="*/ 122 h 215"/>
                  <a:gd name="T44" fmla="*/ 176 w 235"/>
                  <a:gd name="T45" fmla="*/ 120 h 215"/>
                  <a:gd name="T46" fmla="*/ 163 w 235"/>
                  <a:gd name="T4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15">
                    <a:moveTo>
                      <a:pt x="163" y="91"/>
                    </a:moveTo>
                    <a:lnTo>
                      <a:pt x="143" y="63"/>
                    </a:lnTo>
                    <a:lnTo>
                      <a:pt x="120" y="41"/>
                    </a:lnTo>
                    <a:lnTo>
                      <a:pt x="97" y="14"/>
                    </a:lnTo>
                    <a:lnTo>
                      <a:pt x="69" y="2"/>
                    </a:lnTo>
                    <a:lnTo>
                      <a:pt x="46" y="0"/>
                    </a:lnTo>
                    <a:lnTo>
                      <a:pt x="24" y="8"/>
                    </a:lnTo>
                    <a:lnTo>
                      <a:pt x="10" y="24"/>
                    </a:lnTo>
                    <a:lnTo>
                      <a:pt x="0" y="55"/>
                    </a:lnTo>
                    <a:lnTo>
                      <a:pt x="3" y="89"/>
                    </a:lnTo>
                    <a:lnTo>
                      <a:pt x="13" y="118"/>
                    </a:lnTo>
                    <a:lnTo>
                      <a:pt x="39" y="150"/>
                    </a:lnTo>
                    <a:lnTo>
                      <a:pt x="66" y="175"/>
                    </a:lnTo>
                    <a:lnTo>
                      <a:pt x="97" y="197"/>
                    </a:lnTo>
                    <a:lnTo>
                      <a:pt x="130" y="211"/>
                    </a:lnTo>
                    <a:lnTo>
                      <a:pt x="158" y="215"/>
                    </a:lnTo>
                    <a:lnTo>
                      <a:pt x="171" y="208"/>
                    </a:lnTo>
                    <a:lnTo>
                      <a:pt x="181" y="179"/>
                    </a:lnTo>
                    <a:lnTo>
                      <a:pt x="178" y="141"/>
                    </a:lnTo>
                    <a:lnTo>
                      <a:pt x="227" y="144"/>
                    </a:lnTo>
                    <a:lnTo>
                      <a:pt x="235" y="136"/>
                    </a:lnTo>
                    <a:lnTo>
                      <a:pt x="227" y="122"/>
                    </a:lnTo>
                    <a:lnTo>
                      <a:pt x="176" y="120"/>
                    </a:lnTo>
                    <a:lnTo>
                      <a:pt x="163" y="9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41"/>
              <p:cNvSpPr>
                <a:spLocks/>
              </p:cNvSpPr>
              <p:nvPr/>
            </p:nvSpPr>
            <p:spPr bwMode="auto">
              <a:xfrm>
                <a:off x="6581775" y="4178300"/>
                <a:ext cx="258763" cy="514350"/>
              </a:xfrm>
              <a:custGeom>
                <a:avLst/>
                <a:gdLst>
                  <a:gd name="T0" fmla="*/ 118 w 163"/>
                  <a:gd name="T1" fmla="*/ 28 h 324"/>
                  <a:gd name="T2" fmla="*/ 95 w 163"/>
                  <a:gd name="T3" fmla="*/ 8 h 324"/>
                  <a:gd name="T4" fmla="*/ 59 w 163"/>
                  <a:gd name="T5" fmla="*/ 0 h 324"/>
                  <a:gd name="T6" fmla="*/ 29 w 163"/>
                  <a:gd name="T7" fmla="*/ 6 h 324"/>
                  <a:gd name="T8" fmla="*/ 6 w 163"/>
                  <a:gd name="T9" fmla="*/ 25 h 324"/>
                  <a:gd name="T10" fmla="*/ 0 w 163"/>
                  <a:gd name="T11" fmla="*/ 40 h 324"/>
                  <a:gd name="T12" fmla="*/ 0 w 163"/>
                  <a:gd name="T13" fmla="*/ 60 h 324"/>
                  <a:gd name="T14" fmla="*/ 11 w 163"/>
                  <a:gd name="T15" fmla="*/ 77 h 324"/>
                  <a:gd name="T16" fmla="*/ 29 w 163"/>
                  <a:gd name="T17" fmla="*/ 106 h 324"/>
                  <a:gd name="T18" fmla="*/ 37 w 163"/>
                  <a:gd name="T19" fmla="*/ 140 h 324"/>
                  <a:gd name="T20" fmla="*/ 39 w 163"/>
                  <a:gd name="T21" fmla="*/ 170 h 324"/>
                  <a:gd name="T22" fmla="*/ 31 w 163"/>
                  <a:gd name="T23" fmla="*/ 201 h 324"/>
                  <a:gd name="T24" fmla="*/ 11 w 163"/>
                  <a:gd name="T25" fmla="*/ 231 h 324"/>
                  <a:gd name="T26" fmla="*/ 3 w 163"/>
                  <a:gd name="T27" fmla="*/ 260 h 324"/>
                  <a:gd name="T28" fmla="*/ 6 w 163"/>
                  <a:gd name="T29" fmla="*/ 288 h 324"/>
                  <a:gd name="T30" fmla="*/ 21 w 163"/>
                  <a:gd name="T31" fmla="*/ 309 h 324"/>
                  <a:gd name="T32" fmla="*/ 41 w 163"/>
                  <a:gd name="T33" fmla="*/ 322 h 324"/>
                  <a:gd name="T34" fmla="*/ 67 w 163"/>
                  <a:gd name="T35" fmla="*/ 324 h 324"/>
                  <a:gd name="T36" fmla="*/ 97 w 163"/>
                  <a:gd name="T37" fmla="*/ 324 h 324"/>
                  <a:gd name="T38" fmla="*/ 120 w 163"/>
                  <a:gd name="T39" fmla="*/ 312 h 324"/>
                  <a:gd name="T40" fmla="*/ 143 w 163"/>
                  <a:gd name="T41" fmla="*/ 275 h 324"/>
                  <a:gd name="T42" fmla="*/ 158 w 163"/>
                  <a:gd name="T43" fmla="*/ 243 h 324"/>
                  <a:gd name="T44" fmla="*/ 163 w 163"/>
                  <a:gd name="T45" fmla="*/ 194 h 324"/>
                  <a:gd name="T46" fmla="*/ 158 w 163"/>
                  <a:gd name="T47" fmla="*/ 151 h 324"/>
                  <a:gd name="T48" fmla="*/ 148 w 163"/>
                  <a:gd name="T49" fmla="*/ 103 h 324"/>
                  <a:gd name="T50" fmla="*/ 133 w 163"/>
                  <a:gd name="T51" fmla="*/ 57 h 324"/>
                  <a:gd name="T52" fmla="*/ 118 w 163"/>
                  <a:gd name="T53" fmla="*/ 2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324">
                    <a:moveTo>
                      <a:pt x="118" y="28"/>
                    </a:moveTo>
                    <a:lnTo>
                      <a:pt x="95" y="8"/>
                    </a:lnTo>
                    <a:lnTo>
                      <a:pt x="59" y="0"/>
                    </a:lnTo>
                    <a:lnTo>
                      <a:pt x="29" y="6"/>
                    </a:lnTo>
                    <a:lnTo>
                      <a:pt x="6" y="25"/>
                    </a:lnTo>
                    <a:lnTo>
                      <a:pt x="0" y="40"/>
                    </a:lnTo>
                    <a:lnTo>
                      <a:pt x="0" y="60"/>
                    </a:lnTo>
                    <a:lnTo>
                      <a:pt x="11" y="77"/>
                    </a:lnTo>
                    <a:lnTo>
                      <a:pt x="29" y="106"/>
                    </a:lnTo>
                    <a:lnTo>
                      <a:pt x="37" y="140"/>
                    </a:lnTo>
                    <a:lnTo>
                      <a:pt x="39" y="170"/>
                    </a:lnTo>
                    <a:lnTo>
                      <a:pt x="31" y="201"/>
                    </a:lnTo>
                    <a:lnTo>
                      <a:pt x="11" y="231"/>
                    </a:lnTo>
                    <a:lnTo>
                      <a:pt x="3" y="260"/>
                    </a:lnTo>
                    <a:lnTo>
                      <a:pt x="6" y="288"/>
                    </a:lnTo>
                    <a:lnTo>
                      <a:pt x="21" y="309"/>
                    </a:lnTo>
                    <a:lnTo>
                      <a:pt x="41" y="322"/>
                    </a:lnTo>
                    <a:lnTo>
                      <a:pt x="67" y="324"/>
                    </a:lnTo>
                    <a:lnTo>
                      <a:pt x="97" y="324"/>
                    </a:lnTo>
                    <a:lnTo>
                      <a:pt x="120" y="312"/>
                    </a:lnTo>
                    <a:lnTo>
                      <a:pt x="143" y="275"/>
                    </a:lnTo>
                    <a:lnTo>
                      <a:pt x="158" y="243"/>
                    </a:lnTo>
                    <a:lnTo>
                      <a:pt x="163" y="194"/>
                    </a:lnTo>
                    <a:lnTo>
                      <a:pt x="158" y="151"/>
                    </a:lnTo>
                    <a:lnTo>
                      <a:pt x="148" y="103"/>
                    </a:lnTo>
                    <a:lnTo>
                      <a:pt x="133" y="57"/>
                    </a:lnTo>
                    <a:lnTo>
                      <a:pt x="118"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42"/>
              <p:cNvSpPr>
                <a:spLocks/>
              </p:cNvSpPr>
              <p:nvPr/>
            </p:nvSpPr>
            <p:spPr bwMode="auto">
              <a:xfrm>
                <a:off x="6581775" y="4178300"/>
                <a:ext cx="258763" cy="514350"/>
              </a:xfrm>
              <a:custGeom>
                <a:avLst/>
                <a:gdLst>
                  <a:gd name="T0" fmla="*/ 118 w 163"/>
                  <a:gd name="T1" fmla="*/ 28 h 324"/>
                  <a:gd name="T2" fmla="*/ 95 w 163"/>
                  <a:gd name="T3" fmla="*/ 8 h 324"/>
                  <a:gd name="T4" fmla="*/ 59 w 163"/>
                  <a:gd name="T5" fmla="*/ 0 h 324"/>
                  <a:gd name="T6" fmla="*/ 29 w 163"/>
                  <a:gd name="T7" fmla="*/ 6 h 324"/>
                  <a:gd name="T8" fmla="*/ 6 w 163"/>
                  <a:gd name="T9" fmla="*/ 25 h 324"/>
                  <a:gd name="T10" fmla="*/ 0 w 163"/>
                  <a:gd name="T11" fmla="*/ 40 h 324"/>
                  <a:gd name="T12" fmla="*/ 0 w 163"/>
                  <a:gd name="T13" fmla="*/ 60 h 324"/>
                  <a:gd name="T14" fmla="*/ 11 w 163"/>
                  <a:gd name="T15" fmla="*/ 77 h 324"/>
                  <a:gd name="T16" fmla="*/ 29 w 163"/>
                  <a:gd name="T17" fmla="*/ 106 h 324"/>
                  <a:gd name="T18" fmla="*/ 37 w 163"/>
                  <a:gd name="T19" fmla="*/ 140 h 324"/>
                  <a:gd name="T20" fmla="*/ 39 w 163"/>
                  <a:gd name="T21" fmla="*/ 170 h 324"/>
                  <a:gd name="T22" fmla="*/ 31 w 163"/>
                  <a:gd name="T23" fmla="*/ 201 h 324"/>
                  <a:gd name="T24" fmla="*/ 11 w 163"/>
                  <a:gd name="T25" fmla="*/ 231 h 324"/>
                  <a:gd name="T26" fmla="*/ 3 w 163"/>
                  <a:gd name="T27" fmla="*/ 260 h 324"/>
                  <a:gd name="T28" fmla="*/ 6 w 163"/>
                  <a:gd name="T29" fmla="*/ 288 h 324"/>
                  <a:gd name="T30" fmla="*/ 21 w 163"/>
                  <a:gd name="T31" fmla="*/ 309 h 324"/>
                  <a:gd name="T32" fmla="*/ 41 w 163"/>
                  <a:gd name="T33" fmla="*/ 322 h 324"/>
                  <a:gd name="T34" fmla="*/ 67 w 163"/>
                  <a:gd name="T35" fmla="*/ 324 h 324"/>
                  <a:gd name="T36" fmla="*/ 97 w 163"/>
                  <a:gd name="T37" fmla="*/ 324 h 324"/>
                  <a:gd name="T38" fmla="*/ 120 w 163"/>
                  <a:gd name="T39" fmla="*/ 312 h 324"/>
                  <a:gd name="T40" fmla="*/ 143 w 163"/>
                  <a:gd name="T41" fmla="*/ 275 h 324"/>
                  <a:gd name="T42" fmla="*/ 158 w 163"/>
                  <a:gd name="T43" fmla="*/ 243 h 324"/>
                  <a:gd name="T44" fmla="*/ 163 w 163"/>
                  <a:gd name="T45" fmla="*/ 194 h 324"/>
                  <a:gd name="T46" fmla="*/ 158 w 163"/>
                  <a:gd name="T47" fmla="*/ 151 h 324"/>
                  <a:gd name="T48" fmla="*/ 148 w 163"/>
                  <a:gd name="T49" fmla="*/ 103 h 324"/>
                  <a:gd name="T50" fmla="*/ 133 w 163"/>
                  <a:gd name="T51" fmla="*/ 57 h 324"/>
                  <a:gd name="T52" fmla="*/ 118 w 163"/>
                  <a:gd name="T53" fmla="*/ 2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324">
                    <a:moveTo>
                      <a:pt x="118" y="28"/>
                    </a:moveTo>
                    <a:lnTo>
                      <a:pt x="95" y="8"/>
                    </a:lnTo>
                    <a:lnTo>
                      <a:pt x="59" y="0"/>
                    </a:lnTo>
                    <a:lnTo>
                      <a:pt x="29" y="6"/>
                    </a:lnTo>
                    <a:lnTo>
                      <a:pt x="6" y="25"/>
                    </a:lnTo>
                    <a:lnTo>
                      <a:pt x="0" y="40"/>
                    </a:lnTo>
                    <a:lnTo>
                      <a:pt x="0" y="60"/>
                    </a:lnTo>
                    <a:lnTo>
                      <a:pt x="11" y="77"/>
                    </a:lnTo>
                    <a:lnTo>
                      <a:pt x="29" y="106"/>
                    </a:lnTo>
                    <a:lnTo>
                      <a:pt x="37" y="140"/>
                    </a:lnTo>
                    <a:lnTo>
                      <a:pt x="39" y="170"/>
                    </a:lnTo>
                    <a:lnTo>
                      <a:pt x="31" y="201"/>
                    </a:lnTo>
                    <a:lnTo>
                      <a:pt x="11" y="231"/>
                    </a:lnTo>
                    <a:lnTo>
                      <a:pt x="3" y="260"/>
                    </a:lnTo>
                    <a:lnTo>
                      <a:pt x="6" y="288"/>
                    </a:lnTo>
                    <a:lnTo>
                      <a:pt x="21" y="309"/>
                    </a:lnTo>
                    <a:lnTo>
                      <a:pt x="41" y="322"/>
                    </a:lnTo>
                    <a:lnTo>
                      <a:pt x="67" y="324"/>
                    </a:lnTo>
                    <a:lnTo>
                      <a:pt x="97" y="324"/>
                    </a:lnTo>
                    <a:lnTo>
                      <a:pt x="120" y="312"/>
                    </a:lnTo>
                    <a:lnTo>
                      <a:pt x="143" y="275"/>
                    </a:lnTo>
                    <a:lnTo>
                      <a:pt x="158" y="243"/>
                    </a:lnTo>
                    <a:lnTo>
                      <a:pt x="163" y="194"/>
                    </a:lnTo>
                    <a:lnTo>
                      <a:pt x="158" y="151"/>
                    </a:lnTo>
                    <a:lnTo>
                      <a:pt x="148" y="103"/>
                    </a:lnTo>
                    <a:lnTo>
                      <a:pt x="133" y="57"/>
                    </a:lnTo>
                    <a:lnTo>
                      <a:pt x="118" y="2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0" name="Group 29"/>
              <p:cNvGrpSpPr/>
              <p:nvPr/>
            </p:nvGrpSpPr>
            <p:grpSpPr>
              <a:xfrm rot="16865098">
                <a:off x="6653082" y="4184439"/>
                <a:ext cx="296863" cy="457200"/>
                <a:chOff x="6343650" y="4197350"/>
                <a:chExt cx="296863" cy="457200"/>
              </a:xfrm>
            </p:grpSpPr>
            <p:sp>
              <p:nvSpPr>
                <p:cNvPr id="35" name="Freeform 43"/>
                <p:cNvSpPr>
                  <a:spLocks/>
                </p:cNvSpPr>
                <p:nvPr/>
              </p:nvSpPr>
              <p:spPr bwMode="auto">
                <a:xfrm>
                  <a:off x="6343650" y="4197350"/>
                  <a:ext cx="296863" cy="457200"/>
                </a:xfrm>
                <a:custGeom>
                  <a:avLst/>
                  <a:gdLst>
                    <a:gd name="T0" fmla="*/ 187 w 187"/>
                    <a:gd name="T1" fmla="*/ 15 h 288"/>
                    <a:gd name="T2" fmla="*/ 184 w 187"/>
                    <a:gd name="T3" fmla="*/ 3 h 288"/>
                    <a:gd name="T4" fmla="*/ 155 w 187"/>
                    <a:gd name="T5" fmla="*/ 0 h 288"/>
                    <a:gd name="T6" fmla="*/ 140 w 187"/>
                    <a:gd name="T7" fmla="*/ 13 h 288"/>
                    <a:gd name="T8" fmla="*/ 116 w 187"/>
                    <a:gd name="T9" fmla="*/ 44 h 288"/>
                    <a:gd name="T10" fmla="*/ 84 w 187"/>
                    <a:gd name="T11" fmla="*/ 85 h 288"/>
                    <a:gd name="T12" fmla="*/ 55 w 187"/>
                    <a:gd name="T13" fmla="*/ 115 h 288"/>
                    <a:gd name="T14" fmla="*/ 3 w 187"/>
                    <a:gd name="T15" fmla="*/ 168 h 288"/>
                    <a:gd name="T16" fmla="*/ 0 w 187"/>
                    <a:gd name="T17" fmla="*/ 180 h 288"/>
                    <a:gd name="T18" fmla="*/ 11 w 187"/>
                    <a:gd name="T19" fmla="*/ 187 h 288"/>
                    <a:gd name="T20" fmla="*/ 37 w 187"/>
                    <a:gd name="T21" fmla="*/ 196 h 288"/>
                    <a:gd name="T22" fmla="*/ 73 w 187"/>
                    <a:gd name="T23" fmla="*/ 204 h 288"/>
                    <a:gd name="T24" fmla="*/ 118 w 187"/>
                    <a:gd name="T25" fmla="*/ 207 h 288"/>
                    <a:gd name="T26" fmla="*/ 134 w 187"/>
                    <a:gd name="T27" fmla="*/ 208 h 288"/>
                    <a:gd name="T28" fmla="*/ 140 w 187"/>
                    <a:gd name="T29" fmla="*/ 219 h 288"/>
                    <a:gd name="T30" fmla="*/ 129 w 187"/>
                    <a:gd name="T31" fmla="*/ 235 h 288"/>
                    <a:gd name="T32" fmla="*/ 92 w 187"/>
                    <a:gd name="T33" fmla="*/ 264 h 288"/>
                    <a:gd name="T34" fmla="*/ 66 w 187"/>
                    <a:gd name="T35" fmla="*/ 271 h 288"/>
                    <a:gd name="T36" fmla="*/ 60 w 187"/>
                    <a:gd name="T37" fmla="*/ 281 h 288"/>
                    <a:gd name="T38" fmla="*/ 71 w 187"/>
                    <a:gd name="T39" fmla="*/ 288 h 288"/>
                    <a:gd name="T40" fmla="*/ 95 w 187"/>
                    <a:gd name="T41" fmla="*/ 288 h 288"/>
                    <a:gd name="T42" fmla="*/ 126 w 187"/>
                    <a:gd name="T43" fmla="*/ 271 h 288"/>
                    <a:gd name="T44" fmla="*/ 153 w 187"/>
                    <a:gd name="T45" fmla="*/ 247 h 288"/>
                    <a:gd name="T46" fmla="*/ 168 w 187"/>
                    <a:gd name="T47" fmla="*/ 226 h 288"/>
                    <a:gd name="T48" fmla="*/ 168 w 187"/>
                    <a:gd name="T49" fmla="*/ 208 h 288"/>
                    <a:gd name="T50" fmla="*/ 158 w 187"/>
                    <a:gd name="T51" fmla="*/ 196 h 288"/>
                    <a:gd name="T52" fmla="*/ 141 w 187"/>
                    <a:gd name="T53" fmla="*/ 192 h 288"/>
                    <a:gd name="T54" fmla="*/ 118 w 187"/>
                    <a:gd name="T55" fmla="*/ 189 h 288"/>
                    <a:gd name="T56" fmla="*/ 92 w 187"/>
                    <a:gd name="T57" fmla="*/ 189 h 288"/>
                    <a:gd name="T58" fmla="*/ 60 w 187"/>
                    <a:gd name="T59" fmla="*/ 184 h 288"/>
                    <a:gd name="T60" fmla="*/ 45 w 187"/>
                    <a:gd name="T61" fmla="*/ 180 h 288"/>
                    <a:gd name="T62" fmla="*/ 37 w 187"/>
                    <a:gd name="T63" fmla="*/ 172 h 288"/>
                    <a:gd name="T64" fmla="*/ 40 w 187"/>
                    <a:gd name="T65" fmla="*/ 165 h 288"/>
                    <a:gd name="T66" fmla="*/ 63 w 187"/>
                    <a:gd name="T67" fmla="*/ 146 h 288"/>
                    <a:gd name="T68" fmla="*/ 100 w 187"/>
                    <a:gd name="T69" fmla="*/ 112 h 288"/>
                    <a:gd name="T70" fmla="*/ 134 w 187"/>
                    <a:gd name="T71" fmla="*/ 83 h 288"/>
                    <a:gd name="T72" fmla="*/ 170 w 187"/>
                    <a:gd name="T73" fmla="*/ 52 h 288"/>
                    <a:gd name="T74" fmla="*/ 184 w 187"/>
                    <a:gd name="T75" fmla="*/ 30 h 288"/>
                    <a:gd name="T76" fmla="*/ 187 w 187"/>
                    <a:gd name="T77" fmla="*/ 1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88">
                      <a:moveTo>
                        <a:pt x="187" y="15"/>
                      </a:moveTo>
                      <a:lnTo>
                        <a:pt x="184" y="3"/>
                      </a:lnTo>
                      <a:lnTo>
                        <a:pt x="155" y="0"/>
                      </a:lnTo>
                      <a:lnTo>
                        <a:pt x="140" y="13"/>
                      </a:lnTo>
                      <a:lnTo>
                        <a:pt x="116" y="44"/>
                      </a:lnTo>
                      <a:lnTo>
                        <a:pt x="84" y="85"/>
                      </a:lnTo>
                      <a:lnTo>
                        <a:pt x="55" y="115"/>
                      </a:lnTo>
                      <a:lnTo>
                        <a:pt x="3" y="168"/>
                      </a:lnTo>
                      <a:lnTo>
                        <a:pt x="0" y="180"/>
                      </a:lnTo>
                      <a:lnTo>
                        <a:pt x="11" y="187"/>
                      </a:lnTo>
                      <a:lnTo>
                        <a:pt x="37" y="196"/>
                      </a:lnTo>
                      <a:lnTo>
                        <a:pt x="73" y="204"/>
                      </a:lnTo>
                      <a:lnTo>
                        <a:pt x="118" y="207"/>
                      </a:lnTo>
                      <a:lnTo>
                        <a:pt x="134" y="208"/>
                      </a:lnTo>
                      <a:lnTo>
                        <a:pt x="140" y="219"/>
                      </a:lnTo>
                      <a:lnTo>
                        <a:pt x="129" y="235"/>
                      </a:lnTo>
                      <a:lnTo>
                        <a:pt x="92" y="264"/>
                      </a:lnTo>
                      <a:lnTo>
                        <a:pt x="66" y="271"/>
                      </a:lnTo>
                      <a:lnTo>
                        <a:pt x="60" y="281"/>
                      </a:lnTo>
                      <a:lnTo>
                        <a:pt x="71" y="288"/>
                      </a:lnTo>
                      <a:lnTo>
                        <a:pt x="95" y="288"/>
                      </a:lnTo>
                      <a:lnTo>
                        <a:pt x="126" y="271"/>
                      </a:lnTo>
                      <a:lnTo>
                        <a:pt x="153" y="247"/>
                      </a:lnTo>
                      <a:lnTo>
                        <a:pt x="168" y="226"/>
                      </a:lnTo>
                      <a:lnTo>
                        <a:pt x="168" y="208"/>
                      </a:lnTo>
                      <a:lnTo>
                        <a:pt x="158" y="196"/>
                      </a:lnTo>
                      <a:lnTo>
                        <a:pt x="141" y="192"/>
                      </a:lnTo>
                      <a:lnTo>
                        <a:pt x="118" y="189"/>
                      </a:lnTo>
                      <a:lnTo>
                        <a:pt x="92" y="189"/>
                      </a:lnTo>
                      <a:lnTo>
                        <a:pt x="60" y="184"/>
                      </a:lnTo>
                      <a:lnTo>
                        <a:pt x="45" y="180"/>
                      </a:lnTo>
                      <a:lnTo>
                        <a:pt x="37" y="172"/>
                      </a:lnTo>
                      <a:lnTo>
                        <a:pt x="40" y="165"/>
                      </a:lnTo>
                      <a:lnTo>
                        <a:pt x="63" y="146"/>
                      </a:lnTo>
                      <a:lnTo>
                        <a:pt x="100" y="112"/>
                      </a:lnTo>
                      <a:lnTo>
                        <a:pt x="134" y="83"/>
                      </a:lnTo>
                      <a:lnTo>
                        <a:pt x="170" y="52"/>
                      </a:lnTo>
                      <a:lnTo>
                        <a:pt x="184" y="30"/>
                      </a:lnTo>
                      <a:lnTo>
                        <a:pt x="187"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44"/>
                <p:cNvSpPr>
                  <a:spLocks/>
                </p:cNvSpPr>
                <p:nvPr/>
              </p:nvSpPr>
              <p:spPr bwMode="auto">
                <a:xfrm>
                  <a:off x="6343650" y="4197350"/>
                  <a:ext cx="296863" cy="457200"/>
                </a:xfrm>
                <a:custGeom>
                  <a:avLst/>
                  <a:gdLst>
                    <a:gd name="T0" fmla="*/ 187 w 187"/>
                    <a:gd name="T1" fmla="*/ 15 h 288"/>
                    <a:gd name="T2" fmla="*/ 184 w 187"/>
                    <a:gd name="T3" fmla="*/ 3 h 288"/>
                    <a:gd name="T4" fmla="*/ 155 w 187"/>
                    <a:gd name="T5" fmla="*/ 0 h 288"/>
                    <a:gd name="T6" fmla="*/ 140 w 187"/>
                    <a:gd name="T7" fmla="*/ 13 h 288"/>
                    <a:gd name="T8" fmla="*/ 116 w 187"/>
                    <a:gd name="T9" fmla="*/ 44 h 288"/>
                    <a:gd name="T10" fmla="*/ 84 w 187"/>
                    <a:gd name="T11" fmla="*/ 85 h 288"/>
                    <a:gd name="T12" fmla="*/ 55 w 187"/>
                    <a:gd name="T13" fmla="*/ 115 h 288"/>
                    <a:gd name="T14" fmla="*/ 3 w 187"/>
                    <a:gd name="T15" fmla="*/ 168 h 288"/>
                    <a:gd name="T16" fmla="*/ 0 w 187"/>
                    <a:gd name="T17" fmla="*/ 180 h 288"/>
                    <a:gd name="T18" fmla="*/ 11 w 187"/>
                    <a:gd name="T19" fmla="*/ 187 h 288"/>
                    <a:gd name="T20" fmla="*/ 37 w 187"/>
                    <a:gd name="T21" fmla="*/ 196 h 288"/>
                    <a:gd name="T22" fmla="*/ 73 w 187"/>
                    <a:gd name="T23" fmla="*/ 204 h 288"/>
                    <a:gd name="T24" fmla="*/ 118 w 187"/>
                    <a:gd name="T25" fmla="*/ 207 h 288"/>
                    <a:gd name="T26" fmla="*/ 134 w 187"/>
                    <a:gd name="T27" fmla="*/ 208 h 288"/>
                    <a:gd name="T28" fmla="*/ 140 w 187"/>
                    <a:gd name="T29" fmla="*/ 219 h 288"/>
                    <a:gd name="T30" fmla="*/ 129 w 187"/>
                    <a:gd name="T31" fmla="*/ 235 h 288"/>
                    <a:gd name="T32" fmla="*/ 92 w 187"/>
                    <a:gd name="T33" fmla="*/ 264 h 288"/>
                    <a:gd name="T34" fmla="*/ 66 w 187"/>
                    <a:gd name="T35" fmla="*/ 271 h 288"/>
                    <a:gd name="T36" fmla="*/ 60 w 187"/>
                    <a:gd name="T37" fmla="*/ 281 h 288"/>
                    <a:gd name="T38" fmla="*/ 71 w 187"/>
                    <a:gd name="T39" fmla="*/ 288 h 288"/>
                    <a:gd name="T40" fmla="*/ 95 w 187"/>
                    <a:gd name="T41" fmla="*/ 288 h 288"/>
                    <a:gd name="T42" fmla="*/ 126 w 187"/>
                    <a:gd name="T43" fmla="*/ 271 h 288"/>
                    <a:gd name="T44" fmla="*/ 153 w 187"/>
                    <a:gd name="T45" fmla="*/ 247 h 288"/>
                    <a:gd name="T46" fmla="*/ 168 w 187"/>
                    <a:gd name="T47" fmla="*/ 226 h 288"/>
                    <a:gd name="T48" fmla="*/ 168 w 187"/>
                    <a:gd name="T49" fmla="*/ 208 h 288"/>
                    <a:gd name="T50" fmla="*/ 158 w 187"/>
                    <a:gd name="T51" fmla="*/ 196 h 288"/>
                    <a:gd name="T52" fmla="*/ 141 w 187"/>
                    <a:gd name="T53" fmla="*/ 192 h 288"/>
                    <a:gd name="T54" fmla="*/ 118 w 187"/>
                    <a:gd name="T55" fmla="*/ 189 h 288"/>
                    <a:gd name="T56" fmla="*/ 92 w 187"/>
                    <a:gd name="T57" fmla="*/ 189 h 288"/>
                    <a:gd name="T58" fmla="*/ 60 w 187"/>
                    <a:gd name="T59" fmla="*/ 184 h 288"/>
                    <a:gd name="T60" fmla="*/ 45 w 187"/>
                    <a:gd name="T61" fmla="*/ 180 h 288"/>
                    <a:gd name="T62" fmla="*/ 37 w 187"/>
                    <a:gd name="T63" fmla="*/ 172 h 288"/>
                    <a:gd name="T64" fmla="*/ 40 w 187"/>
                    <a:gd name="T65" fmla="*/ 165 h 288"/>
                    <a:gd name="T66" fmla="*/ 63 w 187"/>
                    <a:gd name="T67" fmla="*/ 146 h 288"/>
                    <a:gd name="T68" fmla="*/ 100 w 187"/>
                    <a:gd name="T69" fmla="*/ 112 h 288"/>
                    <a:gd name="T70" fmla="*/ 134 w 187"/>
                    <a:gd name="T71" fmla="*/ 83 h 288"/>
                    <a:gd name="T72" fmla="*/ 170 w 187"/>
                    <a:gd name="T73" fmla="*/ 52 h 288"/>
                    <a:gd name="T74" fmla="*/ 184 w 187"/>
                    <a:gd name="T75" fmla="*/ 30 h 288"/>
                    <a:gd name="T76" fmla="*/ 187 w 187"/>
                    <a:gd name="T77" fmla="*/ 1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88">
                      <a:moveTo>
                        <a:pt x="187" y="15"/>
                      </a:moveTo>
                      <a:lnTo>
                        <a:pt x="184" y="3"/>
                      </a:lnTo>
                      <a:lnTo>
                        <a:pt x="155" y="0"/>
                      </a:lnTo>
                      <a:lnTo>
                        <a:pt x="140" y="13"/>
                      </a:lnTo>
                      <a:lnTo>
                        <a:pt x="116" y="44"/>
                      </a:lnTo>
                      <a:lnTo>
                        <a:pt x="84" y="85"/>
                      </a:lnTo>
                      <a:lnTo>
                        <a:pt x="55" y="115"/>
                      </a:lnTo>
                      <a:lnTo>
                        <a:pt x="3" y="168"/>
                      </a:lnTo>
                      <a:lnTo>
                        <a:pt x="0" y="180"/>
                      </a:lnTo>
                      <a:lnTo>
                        <a:pt x="11" y="187"/>
                      </a:lnTo>
                      <a:lnTo>
                        <a:pt x="37" y="196"/>
                      </a:lnTo>
                      <a:lnTo>
                        <a:pt x="73" y="204"/>
                      </a:lnTo>
                      <a:lnTo>
                        <a:pt x="118" y="207"/>
                      </a:lnTo>
                      <a:lnTo>
                        <a:pt x="134" y="208"/>
                      </a:lnTo>
                      <a:lnTo>
                        <a:pt x="140" y="219"/>
                      </a:lnTo>
                      <a:lnTo>
                        <a:pt x="129" y="235"/>
                      </a:lnTo>
                      <a:lnTo>
                        <a:pt x="92" y="264"/>
                      </a:lnTo>
                      <a:lnTo>
                        <a:pt x="66" y="271"/>
                      </a:lnTo>
                      <a:lnTo>
                        <a:pt x="60" y="281"/>
                      </a:lnTo>
                      <a:lnTo>
                        <a:pt x="71" y="288"/>
                      </a:lnTo>
                      <a:lnTo>
                        <a:pt x="95" y="288"/>
                      </a:lnTo>
                      <a:lnTo>
                        <a:pt x="126" y="271"/>
                      </a:lnTo>
                      <a:lnTo>
                        <a:pt x="153" y="247"/>
                      </a:lnTo>
                      <a:lnTo>
                        <a:pt x="168" y="226"/>
                      </a:lnTo>
                      <a:lnTo>
                        <a:pt x="168" y="208"/>
                      </a:lnTo>
                      <a:lnTo>
                        <a:pt x="158" y="196"/>
                      </a:lnTo>
                      <a:lnTo>
                        <a:pt x="141" y="192"/>
                      </a:lnTo>
                      <a:lnTo>
                        <a:pt x="118" y="189"/>
                      </a:lnTo>
                      <a:lnTo>
                        <a:pt x="92" y="189"/>
                      </a:lnTo>
                      <a:lnTo>
                        <a:pt x="60" y="184"/>
                      </a:lnTo>
                      <a:lnTo>
                        <a:pt x="45" y="180"/>
                      </a:lnTo>
                      <a:lnTo>
                        <a:pt x="37" y="172"/>
                      </a:lnTo>
                      <a:lnTo>
                        <a:pt x="40" y="165"/>
                      </a:lnTo>
                      <a:lnTo>
                        <a:pt x="63" y="146"/>
                      </a:lnTo>
                      <a:lnTo>
                        <a:pt x="100" y="112"/>
                      </a:lnTo>
                      <a:lnTo>
                        <a:pt x="134" y="83"/>
                      </a:lnTo>
                      <a:lnTo>
                        <a:pt x="170" y="52"/>
                      </a:lnTo>
                      <a:lnTo>
                        <a:pt x="184" y="30"/>
                      </a:lnTo>
                      <a:lnTo>
                        <a:pt x="187" y="1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 name="Freeform 45"/>
              <p:cNvSpPr>
                <a:spLocks/>
              </p:cNvSpPr>
              <p:nvPr/>
            </p:nvSpPr>
            <p:spPr bwMode="auto">
              <a:xfrm>
                <a:off x="6505575" y="4578350"/>
                <a:ext cx="315913" cy="693737"/>
              </a:xfrm>
              <a:custGeom>
                <a:avLst/>
                <a:gdLst>
                  <a:gd name="T0" fmla="*/ 101 w 199"/>
                  <a:gd name="T1" fmla="*/ 0 h 437"/>
                  <a:gd name="T2" fmla="*/ 73 w 199"/>
                  <a:gd name="T3" fmla="*/ 5 h 437"/>
                  <a:gd name="T4" fmla="*/ 60 w 199"/>
                  <a:gd name="T5" fmla="*/ 25 h 437"/>
                  <a:gd name="T6" fmla="*/ 63 w 199"/>
                  <a:gd name="T7" fmla="*/ 71 h 437"/>
                  <a:gd name="T8" fmla="*/ 68 w 199"/>
                  <a:gd name="T9" fmla="*/ 120 h 437"/>
                  <a:gd name="T10" fmla="*/ 68 w 199"/>
                  <a:gd name="T11" fmla="*/ 171 h 437"/>
                  <a:gd name="T12" fmla="*/ 42 w 199"/>
                  <a:gd name="T13" fmla="*/ 232 h 437"/>
                  <a:gd name="T14" fmla="*/ 21 w 199"/>
                  <a:gd name="T15" fmla="*/ 277 h 437"/>
                  <a:gd name="T16" fmla="*/ 10 w 199"/>
                  <a:gd name="T17" fmla="*/ 320 h 437"/>
                  <a:gd name="T18" fmla="*/ 13 w 199"/>
                  <a:gd name="T19" fmla="*/ 359 h 437"/>
                  <a:gd name="T20" fmla="*/ 13 w 199"/>
                  <a:gd name="T21" fmla="*/ 374 h 437"/>
                  <a:gd name="T22" fmla="*/ 3 w 199"/>
                  <a:gd name="T23" fmla="*/ 388 h 437"/>
                  <a:gd name="T24" fmla="*/ 0 w 199"/>
                  <a:gd name="T25" fmla="*/ 403 h 437"/>
                  <a:gd name="T26" fmla="*/ 9 w 199"/>
                  <a:gd name="T27" fmla="*/ 410 h 437"/>
                  <a:gd name="T28" fmla="*/ 30 w 199"/>
                  <a:gd name="T29" fmla="*/ 406 h 437"/>
                  <a:gd name="T30" fmla="*/ 68 w 199"/>
                  <a:gd name="T31" fmla="*/ 401 h 437"/>
                  <a:gd name="T32" fmla="*/ 114 w 199"/>
                  <a:gd name="T33" fmla="*/ 410 h 437"/>
                  <a:gd name="T34" fmla="*/ 145 w 199"/>
                  <a:gd name="T35" fmla="*/ 428 h 437"/>
                  <a:gd name="T36" fmla="*/ 160 w 199"/>
                  <a:gd name="T37" fmla="*/ 437 h 437"/>
                  <a:gd name="T38" fmla="*/ 176 w 199"/>
                  <a:gd name="T39" fmla="*/ 437 h 437"/>
                  <a:gd name="T40" fmla="*/ 199 w 199"/>
                  <a:gd name="T41" fmla="*/ 406 h 437"/>
                  <a:gd name="T42" fmla="*/ 196 w 199"/>
                  <a:gd name="T43" fmla="*/ 401 h 437"/>
                  <a:gd name="T44" fmla="*/ 150 w 199"/>
                  <a:gd name="T45" fmla="*/ 386 h 437"/>
                  <a:gd name="T46" fmla="*/ 96 w 199"/>
                  <a:gd name="T47" fmla="*/ 379 h 437"/>
                  <a:gd name="T48" fmla="*/ 57 w 199"/>
                  <a:gd name="T49" fmla="*/ 376 h 437"/>
                  <a:gd name="T50" fmla="*/ 34 w 199"/>
                  <a:gd name="T51" fmla="*/ 376 h 437"/>
                  <a:gd name="T52" fmla="*/ 30 w 199"/>
                  <a:gd name="T53" fmla="*/ 362 h 437"/>
                  <a:gd name="T54" fmla="*/ 37 w 199"/>
                  <a:gd name="T55" fmla="*/ 320 h 437"/>
                  <a:gd name="T56" fmla="*/ 55 w 199"/>
                  <a:gd name="T57" fmla="*/ 277 h 437"/>
                  <a:gd name="T58" fmla="*/ 83 w 199"/>
                  <a:gd name="T59" fmla="*/ 220 h 437"/>
                  <a:gd name="T60" fmla="*/ 106 w 199"/>
                  <a:gd name="T61" fmla="*/ 171 h 437"/>
                  <a:gd name="T62" fmla="*/ 117 w 199"/>
                  <a:gd name="T63" fmla="*/ 128 h 437"/>
                  <a:gd name="T64" fmla="*/ 119 w 199"/>
                  <a:gd name="T65" fmla="*/ 79 h 437"/>
                  <a:gd name="T66" fmla="*/ 119 w 199"/>
                  <a:gd name="T67" fmla="*/ 32 h 437"/>
                  <a:gd name="T68" fmla="*/ 109 w 199"/>
                  <a:gd name="T69" fmla="*/ 12 h 437"/>
                  <a:gd name="T70" fmla="*/ 101 w 199"/>
                  <a:gd name="T71"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 h="437">
                    <a:moveTo>
                      <a:pt x="101" y="0"/>
                    </a:moveTo>
                    <a:lnTo>
                      <a:pt x="73" y="5"/>
                    </a:lnTo>
                    <a:lnTo>
                      <a:pt x="60" y="25"/>
                    </a:lnTo>
                    <a:lnTo>
                      <a:pt x="63" y="71"/>
                    </a:lnTo>
                    <a:lnTo>
                      <a:pt x="68" y="120"/>
                    </a:lnTo>
                    <a:lnTo>
                      <a:pt x="68" y="171"/>
                    </a:lnTo>
                    <a:lnTo>
                      <a:pt x="42" y="232"/>
                    </a:lnTo>
                    <a:lnTo>
                      <a:pt x="21" y="277"/>
                    </a:lnTo>
                    <a:lnTo>
                      <a:pt x="10" y="320"/>
                    </a:lnTo>
                    <a:lnTo>
                      <a:pt x="13" y="359"/>
                    </a:lnTo>
                    <a:lnTo>
                      <a:pt x="13" y="374"/>
                    </a:lnTo>
                    <a:lnTo>
                      <a:pt x="3" y="388"/>
                    </a:lnTo>
                    <a:lnTo>
                      <a:pt x="0" y="403"/>
                    </a:lnTo>
                    <a:lnTo>
                      <a:pt x="9" y="410"/>
                    </a:lnTo>
                    <a:lnTo>
                      <a:pt x="30" y="406"/>
                    </a:lnTo>
                    <a:lnTo>
                      <a:pt x="68" y="401"/>
                    </a:lnTo>
                    <a:lnTo>
                      <a:pt x="114" y="410"/>
                    </a:lnTo>
                    <a:lnTo>
                      <a:pt x="145" y="428"/>
                    </a:lnTo>
                    <a:lnTo>
                      <a:pt x="160" y="437"/>
                    </a:lnTo>
                    <a:lnTo>
                      <a:pt x="176" y="437"/>
                    </a:lnTo>
                    <a:lnTo>
                      <a:pt x="199" y="406"/>
                    </a:lnTo>
                    <a:lnTo>
                      <a:pt x="196" y="401"/>
                    </a:lnTo>
                    <a:lnTo>
                      <a:pt x="150" y="386"/>
                    </a:lnTo>
                    <a:lnTo>
                      <a:pt x="96" y="379"/>
                    </a:lnTo>
                    <a:lnTo>
                      <a:pt x="57" y="376"/>
                    </a:lnTo>
                    <a:lnTo>
                      <a:pt x="34" y="376"/>
                    </a:lnTo>
                    <a:lnTo>
                      <a:pt x="30" y="362"/>
                    </a:lnTo>
                    <a:lnTo>
                      <a:pt x="37" y="320"/>
                    </a:lnTo>
                    <a:lnTo>
                      <a:pt x="55" y="277"/>
                    </a:lnTo>
                    <a:lnTo>
                      <a:pt x="83" y="220"/>
                    </a:lnTo>
                    <a:lnTo>
                      <a:pt x="106" y="171"/>
                    </a:lnTo>
                    <a:lnTo>
                      <a:pt x="117" y="128"/>
                    </a:lnTo>
                    <a:lnTo>
                      <a:pt x="119" y="79"/>
                    </a:lnTo>
                    <a:lnTo>
                      <a:pt x="119" y="32"/>
                    </a:lnTo>
                    <a:lnTo>
                      <a:pt x="109" y="12"/>
                    </a:lnTo>
                    <a:lnTo>
                      <a:pt x="10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46"/>
              <p:cNvSpPr>
                <a:spLocks/>
              </p:cNvSpPr>
              <p:nvPr/>
            </p:nvSpPr>
            <p:spPr bwMode="auto">
              <a:xfrm>
                <a:off x="6505575" y="4578350"/>
                <a:ext cx="315913" cy="693737"/>
              </a:xfrm>
              <a:custGeom>
                <a:avLst/>
                <a:gdLst>
                  <a:gd name="T0" fmla="*/ 101 w 199"/>
                  <a:gd name="T1" fmla="*/ 0 h 437"/>
                  <a:gd name="T2" fmla="*/ 73 w 199"/>
                  <a:gd name="T3" fmla="*/ 5 h 437"/>
                  <a:gd name="T4" fmla="*/ 60 w 199"/>
                  <a:gd name="T5" fmla="*/ 25 h 437"/>
                  <a:gd name="T6" fmla="*/ 63 w 199"/>
                  <a:gd name="T7" fmla="*/ 71 h 437"/>
                  <a:gd name="T8" fmla="*/ 68 w 199"/>
                  <a:gd name="T9" fmla="*/ 120 h 437"/>
                  <a:gd name="T10" fmla="*/ 68 w 199"/>
                  <a:gd name="T11" fmla="*/ 171 h 437"/>
                  <a:gd name="T12" fmla="*/ 42 w 199"/>
                  <a:gd name="T13" fmla="*/ 232 h 437"/>
                  <a:gd name="T14" fmla="*/ 21 w 199"/>
                  <a:gd name="T15" fmla="*/ 277 h 437"/>
                  <a:gd name="T16" fmla="*/ 10 w 199"/>
                  <a:gd name="T17" fmla="*/ 320 h 437"/>
                  <a:gd name="T18" fmla="*/ 13 w 199"/>
                  <a:gd name="T19" fmla="*/ 359 h 437"/>
                  <a:gd name="T20" fmla="*/ 13 w 199"/>
                  <a:gd name="T21" fmla="*/ 374 h 437"/>
                  <a:gd name="T22" fmla="*/ 3 w 199"/>
                  <a:gd name="T23" fmla="*/ 388 h 437"/>
                  <a:gd name="T24" fmla="*/ 0 w 199"/>
                  <a:gd name="T25" fmla="*/ 403 h 437"/>
                  <a:gd name="T26" fmla="*/ 9 w 199"/>
                  <a:gd name="T27" fmla="*/ 410 h 437"/>
                  <a:gd name="T28" fmla="*/ 30 w 199"/>
                  <a:gd name="T29" fmla="*/ 406 h 437"/>
                  <a:gd name="T30" fmla="*/ 68 w 199"/>
                  <a:gd name="T31" fmla="*/ 401 h 437"/>
                  <a:gd name="T32" fmla="*/ 114 w 199"/>
                  <a:gd name="T33" fmla="*/ 410 h 437"/>
                  <a:gd name="T34" fmla="*/ 145 w 199"/>
                  <a:gd name="T35" fmla="*/ 428 h 437"/>
                  <a:gd name="T36" fmla="*/ 160 w 199"/>
                  <a:gd name="T37" fmla="*/ 437 h 437"/>
                  <a:gd name="T38" fmla="*/ 176 w 199"/>
                  <a:gd name="T39" fmla="*/ 437 h 437"/>
                  <a:gd name="T40" fmla="*/ 199 w 199"/>
                  <a:gd name="T41" fmla="*/ 406 h 437"/>
                  <a:gd name="T42" fmla="*/ 196 w 199"/>
                  <a:gd name="T43" fmla="*/ 401 h 437"/>
                  <a:gd name="T44" fmla="*/ 150 w 199"/>
                  <a:gd name="T45" fmla="*/ 386 h 437"/>
                  <a:gd name="T46" fmla="*/ 96 w 199"/>
                  <a:gd name="T47" fmla="*/ 379 h 437"/>
                  <a:gd name="T48" fmla="*/ 57 w 199"/>
                  <a:gd name="T49" fmla="*/ 376 h 437"/>
                  <a:gd name="T50" fmla="*/ 34 w 199"/>
                  <a:gd name="T51" fmla="*/ 376 h 437"/>
                  <a:gd name="T52" fmla="*/ 30 w 199"/>
                  <a:gd name="T53" fmla="*/ 362 h 437"/>
                  <a:gd name="T54" fmla="*/ 37 w 199"/>
                  <a:gd name="T55" fmla="*/ 320 h 437"/>
                  <a:gd name="T56" fmla="*/ 55 w 199"/>
                  <a:gd name="T57" fmla="*/ 277 h 437"/>
                  <a:gd name="T58" fmla="*/ 83 w 199"/>
                  <a:gd name="T59" fmla="*/ 220 h 437"/>
                  <a:gd name="T60" fmla="*/ 106 w 199"/>
                  <a:gd name="T61" fmla="*/ 171 h 437"/>
                  <a:gd name="T62" fmla="*/ 117 w 199"/>
                  <a:gd name="T63" fmla="*/ 128 h 437"/>
                  <a:gd name="T64" fmla="*/ 119 w 199"/>
                  <a:gd name="T65" fmla="*/ 79 h 437"/>
                  <a:gd name="T66" fmla="*/ 119 w 199"/>
                  <a:gd name="T67" fmla="*/ 32 h 437"/>
                  <a:gd name="T68" fmla="*/ 109 w 199"/>
                  <a:gd name="T69" fmla="*/ 12 h 437"/>
                  <a:gd name="T70" fmla="*/ 101 w 199"/>
                  <a:gd name="T71"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 h="437">
                    <a:moveTo>
                      <a:pt x="101" y="0"/>
                    </a:moveTo>
                    <a:lnTo>
                      <a:pt x="73" y="5"/>
                    </a:lnTo>
                    <a:lnTo>
                      <a:pt x="60" y="25"/>
                    </a:lnTo>
                    <a:lnTo>
                      <a:pt x="63" y="71"/>
                    </a:lnTo>
                    <a:lnTo>
                      <a:pt x="68" y="120"/>
                    </a:lnTo>
                    <a:lnTo>
                      <a:pt x="68" y="171"/>
                    </a:lnTo>
                    <a:lnTo>
                      <a:pt x="42" y="232"/>
                    </a:lnTo>
                    <a:lnTo>
                      <a:pt x="21" y="277"/>
                    </a:lnTo>
                    <a:lnTo>
                      <a:pt x="10" y="320"/>
                    </a:lnTo>
                    <a:lnTo>
                      <a:pt x="13" y="359"/>
                    </a:lnTo>
                    <a:lnTo>
                      <a:pt x="13" y="374"/>
                    </a:lnTo>
                    <a:lnTo>
                      <a:pt x="3" y="388"/>
                    </a:lnTo>
                    <a:lnTo>
                      <a:pt x="0" y="403"/>
                    </a:lnTo>
                    <a:lnTo>
                      <a:pt x="9" y="410"/>
                    </a:lnTo>
                    <a:lnTo>
                      <a:pt x="30" y="406"/>
                    </a:lnTo>
                    <a:lnTo>
                      <a:pt x="68" y="401"/>
                    </a:lnTo>
                    <a:lnTo>
                      <a:pt x="114" y="410"/>
                    </a:lnTo>
                    <a:lnTo>
                      <a:pt x="145" y="428"/>
                    </a:lnTo>
                    <a:lnTo>
                      <a:pt x="160" y="437"/>
                    </a:lnTo>
                    <a:lnTo>
                      <a:pt x="176" y="437"/>
                    </a:lnTo>
                    <a:lnTo>
                      <a:pt x="199" y="406"/>
                    </a:lnTo>
                    <a:lnTo>
                      <a:pt x="196" y="401"/>
                    </a:lnTo>
                    <a:lnTo>
                      <a:pt x="150" y="386"/>
                    </a:lnTo>
                    <a:lnTo>
                      <a:pt x="96" y="379"/>
                    </a:lnTo>
                    <a:lnTo>
                      <a:pt x="57" y="376"/>
                    </a:lnTo>
                    <a:lnTo>
                      <a:pt x="34" y="376"/>
                    </a:lnTo>
                    <a:lnTo>
                      <a:pt x="30" y="362"/>
                    </a:lnTo>
                    <a:lnTo>
                      <a:pt x="37" y="320"/>
                    </a:lnTo>
                    <a:lnTo>
                      <a:pt x="55" y="277"/>
                    </a:lnTo>
                    <a:lnTo>
                      <a:pt x="83" y="220"/>
                    </a:lnTo>
                    <a:lnTo>
                      <a:pt x="106" y="171"/>
                    </a:lnTo>
                    <a:lnTo>
                      <a:pt x="117" y="128"/>
                    </a:lnTo>
                    <a:lnTo>
                      <a:pt x="119" y="79"/>
                    </a:lnTo>
                    <a:lnTo>
                      <a:pt x="119" y="32"/>
                    </a:lnTo>
                    <a:lnTo>
                      <a:pt x="109" y="12"/>
                    </a:lnTo>
                    <a:lnTo>
                      <a:pt x="101"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47"/>
              <p:cNvSpPr>
                <a:spLocks/>
              </p:cNvSpPr>
              <p:nvPr/>
            </p:nvSpPr>
            <p:spPr bwMode="auto">
              <a:xfrm>
                <a:off x="6716713" y="4597400"/>
                <a:ext cx="257175" cy="579437"/>
              </a:xfrm>
              <a:custGeom>
                <a:avLst/>
                <a:gdLst>
                  <a:gd name="T0" fmla="*/ 40 w 162"/>
                  <a:gd name="T1" fmla="*/ 0 h 365"/>
                  <a:gd name="T2" fmla="*/ 17 w 162"/>
                  <a:gd name="T3" fmla="*/ 0 h 365"/>
                  <a:gd name="T4" fmla="*/ 10 w 162"/>
                  <a:gd name="T5" fmla="*/ 15 h 365"/>
                  <a:gd name="T6" fmla="*/ 5 w 162"/>
                  <a:gd name="T7" fmla="*/ 46 h 365"/>
                  <a:gd name="T8" fmla="*/ 10 w 162"/>
                  <a:gd name="T9" fmla="*/ 81 h 365"/>
                  <a:gd name="T10" fmla="*/ 23 w 162"/>
                  <a:gd name="T11" fmla="*/ 149 h 365"/>
                  <a:gd name="T12" fmla="*/ 20 w 162"/>
                  <a:gd name="T13" fmla="*/ 179 h 365"/>
                  <a:gd name="T14" fmla="*/ 5 w 162"/>
                  <a:gd name="T15" fmla="*/ 238 h 365"/>
                  <a:gd name="T16" fmla="*/ 0 w 162"/>
                  <a:gd name="T17" fmla="*/ 279 h 365"/>
                  <a:gd name="T18" fmla="*/ 0 w 162"/>
                  <a:gd name="T19" fmla="*/ 311 h 365"/>
                  <a:gd name="T20" fmla="*/ 8 w 162"/>
                  <a:gd name="T21" fmla="*/ 318 h 365"/>
                  <a:gd name="T22" fmla="*/ 30 w 162"/>
                  <a:gd name="T23" fmla="*/ 324 h 365"/>
                  <a:gd name="T24" fmla="*/ 60 w 162"/>
                  <a:gd name="T25" fmla="*/ 331 h 365"/>
                  <a:gd name="T26" fmla="*/ 91 w 162"/>
                  <a:gd name="T27" fmla="*/ 345 h 365"/>
                  <a:gd name="T28" fmla="*/ 122 w 162"/>
                  <a:gd name="T29" fmla="*/ 365 h 365"/>
                  <a:gd name="T30" fmla="*/ 134 w 162"/>
                  <a:gd name="T31" fmla="*/ 365 h 365"/>
                  <a:gd name="T32" fmla="*/ 162 w 162"/>
                  <a:gd name="T33" fmla="*/ 344 h 365"/>
                  <a:gd name="T34" fmla="*/ 160 w 162"/>
                  <a:gd name="T35" fmla="*/ 333 h 365"/>
                  <a:gd name="T36" fmla="*/ 124 w 162"/>
                  <a:gd name="T37" fmla="*/ 318 h 365"/>
                  <a:gd name="T38" fmla="*/ 63 w 162"/>
                  <a:gd name="T39" fmla="*/ 304 h 365"/>
                  <a:gd name="T40" fmla="*/ 35 w 162"/>
                  <a:gd name="T41" fmla="*/ 294 h 365"/>
                  <a:gd name="T42" fmla="*/ 30 w 162"/>
                  <a:gd name="T43" fmla="*/ 284 h 365"/>
                  <a:gd name="T44" fmla="*/ 30 w 162"/>
                  <a:gd name="T45" fmla="*/ 242 h 365"/>
                  <a:gd name="T46" fmla="*/ 40 w 162"/>
                  <a:gd name="T47" fmla="*/ 189 h 365"/>
                  <a:gd name="T48" fmla="*/ 45 w 162"/>
                  <a:gd name="T49" fmla="*/ 155 h 365"/>
                  <a:gd name="T50" fmla="*/ 50 w 162"/>
                  <a:gd name="T51" fmla="*/ 101 h 365"/>
                  <a:gd name="T52" fmla="*/ 53 w 162"/>
                  <a:gd name="T53" fmla="*/ 41 h 365"/>
                  <a:gd name="T54" fmla="*/ 50 w 162"/>
                  <a:gd name="T55" fmla="*/ 15 h 365"/>
                  <a:gd name="T56" fmla="*/ 40 w 162"/>
                  <a:gd name="T5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65">
                    <a:moveTo>
                      <a:pt x="40" y="0"/>
                    </a:moveTo>
                    <a:lnTo>
                      <a:pt x="17" y="0"/>
                    </a:lnTo>
                    <a:lnTo>
                      <a:pt x="10" y="15"/>
                    </a:lnTo>
                    <a:lnTo>
                      <a:pt x="5" y="46"/>
                    </a:lnTo>
                    <a:lnTo>
                      <a:pt x="10" y="81"/>
                    </a:lnTo>
                    <a:lnTo>
                      <a:pt x="23" y="149"/>
                    </a:lnTo>
                    <a:lnTo>
                      <a:pt x="20" y="179"/>
                    </a:lnTo>
                    <a:lnTo>
                      <a:pt x="5" y="238"/>
                    </a:lnTo>
                    <a:lnTo>
                      <a:pt x="0" y="279"/>
                    </a:lnTo>
                    <a:lnTo>
                      <a:pt x="0" y="311"/>
                    </a:lnTo>
                    <a:lnTo>
                      <a:pt x="8" y="318"/>
                    </a:lnTo>
                    <a:lnTo>
                      <a:pt x="30" y="324"/>
                    </a:lnTo>
                    <a:lnTo>
                      <a:pt x="60" y="331"/>
                    </a:lnTo>
                    <a:lnTo>
                      <a:pt x="91" y="345"/>
                    </a:lnTo>
                    <a:lnTo>
                      <a:pt x="122" y="365"/>
                    </a:lnTo>
                    <a:lnTo>
                      <a:pt x="134" y="365"/>
                    </a:lnTo>
                    <a:lnTo>
                      <a:pt x="162" y="344"/>
                    </a:lnTo>
                    <a:lnTo>
                      <a:pt x="160" y="333"/>
                    </a:lnTo>
                    <a:lnTo>
                      <a:pt x="124" y="318"/>
                    </a:lnTo>
                    <a:lnTo>
                      <a:pt x="63" y="304"/>
                    </a:lnTo>
                    <a:lnTo>
                      <a:pt x="35" y="294"/>
                    </a:lnTo>
                    <a:lnTo>
                      <a:pt x="30" y="284"/>
                    </a:lnTo>
                    <a:lnTo>
                      <a:pt x="30" y="242"/>
                    </a:lnTo>
                    <a:lnTo>
                      <a:pt x="40" y="189"/>
                    </a:lnTo>
                    <a:lnTo>
                      <a:pt x="45" y="155"/>
                    </a:lnTo>
                    <a:lnTo>
                      <a:pt x="50" y="101"/>
                    </a:lnTo>
                    <a:lnTo>
                      <a:pt x="53" y="41"/>
                    </a:lnTo>
                    <a:lnTo>
                      <a:pt x="50" y="15"/>
                    </a:lnTo>
                    <a:lnTo>
                      <a:pt x="4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48"/>
              <p:cNvSpPr>
                <a:spLocks/>
              </p:cNvSpPr>
              <p:nvPr/>
            </p:nvSpPr>
            <p:spPr bwMode="auto">
              <a:xfrm>
                <a:off x="6716713" y="4597400"/>
                <a:ext cx="257175" cy="579437"/>
              </a:xfrm>
              <a:custGeom>
                <a:avLst/>
                <a:gdLst>
                  <a:gd name="T0" fmla="*/ 40 w 162"/>
                  <a:gd name="T1" fmla="*/ 0 h 365"/>
                  <a:gd name="T2" fmla="*/ 17 w 162"/>
                  <a:gd name="T3" fmla="*/ 0 h 365"/>
                  <a:gd name="T4" fmla="*/ 10 w 162"/>
                  <a:gd name="T5" fmla="*/ 15 h 365"/>
                  <a:gd name="T6" fmla="*/ 5 w 162"/>
                  <a:gd name="T7" fmla="*/ 46 h 365"/>
                  <a:gd name="T8" fmla="*/ 10 w 162"/>
                  <a:gd name="T9" fmla="*/ 81 h 365"/>
                  <a:gd name="T10" fmla="*/ 23 w 162"/>
                  <a:gd name="T11" fmla="*/ 149 h 365"/>
                  <a:gd name="T12" fmla="*/ 20 w 162"/>
                  <a:gd name="T13" fmla="*/ 179 h 365"/>
                  <a:gd name="T14" fmla="*/ 5 w 162"/>
                  <a:gd name="T15" fmla="*/ 238 h 365"/>
                  <a:gd name="T16" fmla="*/ 0 w 162"/>
                  <a:gd name="T17" fmla="*/ 279 h 365"/>
                  <a:gd name="T18" fmla="*/ 0 w 162"/>
                  <a:gd name="T19" fmla="*/ 311 h 365"/>
                  <a:gd name="T20" fmla="*/ 8 w 162"/>
                  <a:gd name="T21" fmla="*/ 318 h 365"/>
                  <a:gd name="T22" fmla="*/ 30 w 162"/>
                  <a:gd name="T23" fmla="*/ 324 h 365"/>
                  <a:gd name="T24" fmla="*/ 60 w 162"/>
                  <a:gd name="T25" fmla="*/ 331 h 365"/>
                  <a:gd name="T26" fmla="*/ 91 w 162"/>
                  <a:gd name="T27" fmla="*/ 345 h 365"/>
                  <a:gd name="T28" fmla="*/ 122 w 162"/>
                  <a:gd name="T29" fmla="*/ 365 h 365"/>
                  <a:gd name="T30" fmla="*/ 134 w 162"/>
                  <a:gd name="T31" fmla="*/ 365 h 365"/>
                  <a:gd name="T32" fmla="*/ 162 w 162"/>
                  <a:gd name="T33" fmla="*/ 344 h 365"/>
                  <a:gd name="T34" fmla="*/ 160 w 162"/>
                  <a:gd name="T35" fmla="*/ 333 h 365"/>
                  <a:gd name="T36" fmla="*/ 124 w 162"/>
                  <a:gd name="T37" fmla="*/ 318 h 365"/>
                  <a:gd name="T38" fmla="*/ 63 w 162"/>
                  <a:gd name="T39" fmla="*/ 304 h 365"/>
                  <a:gd name="T40" fmla="*/ 35 w 162"/>
                  <a:gd name="T41" fmla="*/ 294 h 365"/>
                  <a:gd name="T42" fmla="*/ 30 w 162"/>
                  <a:gd name="T43" fmla="*/ 284 h 365"/>
                  <a:gd name="T44" fmla="*/ 30 w 162"/>
                  <a:gd name="T45" fmla="*/ 242 h 365"/>
                  <a:gd name="T46" fmla="*/ 40 w 162"/>
                  <a:gd name="T47" fmla="*/ 189 h 365"/>
                  <a:gd name="T48" fmla="*/ 45 w 162"/>
                  <a:gd name="T49" fmla="*/ 155 h 365"/>
                  <a:gd name="T50" fmla="*/ 50 w 162"/>
                  <a:gd name="T51" fmla="*/ 101 h 365"/>
                  <a:gd name="T52" fmla="*/ 53 w 162"/>
                  <a:gd name="T53" fmla="*/ 41 h 365"/>
                  <a:gd name="T54" fmla="*/ 50 w 162"/>
                  <a:gd name="T55" fmla="*/ 15 h 365"/>
                  <a:gd name="T56" fmla="*/ 40 w 162"/>
                  <a:gd name="T5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65">
                    <a:moveTo>
                      <a:pt x="40" y="0"/>
                    </a:moveTo>
                    <a:lnTo>
                      <a:pt x="17" y="0"/>
                    </a:lnTo>
                    <a:lnTo>
                      <a:pt x="10" y="15"/>
                    </a:lnTo>
                    <a:lnTo>
                      <a:pt x="5" y="46"/>
                    </a:lnTo>
                    <a:lnTo>
                      <a:pt x="10" y="81"/>
                    </a:lnTo>
                    <a:lnTo>
                      <a:pt x="23" y="149"/>
                    </a:lnTo>
                    <a:lnTo>
                      <a:pt x="20" y="179"/>
                    </a:lnTo>
                    <a:lnTo>
                      <a:pt x="5" y="238"/>
                    </a:lnTo>
                    <a:lnTo>
                      <a:pt x="0" y="279"/>
                    </a:lnTo>
                    <a:lnTo>
                      <a:pt x="0" y="311"/>
                    </a:lnTo>
                    <a:lnTo>
                      <a:pt x="8" y="318"/>
                    </a:lnTo>
                    <a:lnTo>
                      <a:pt x="30" y="324"/>
                    </a:lnTo>
                    <a:lnTo>
                      <a:pt x="60" y="331"/>
                    </a:lnTo>
                    <a:lnTo>
                      <a:pt x="91" y="345"/>
                    </a:lnTo>
                    <a:lnTo>
                      <a:pt x="122" y="365"/>
                    </a:lnTo>
                    <a:lnTo>
                      <a:pt x="134" y="365"/>
                    </a:lnTo>
                    <a:lnTo>
                      <a:pt x="162" y="344"/>
                    </a:lnTo>
                    <a:lnTo>
                      <a:pt x="160" y="333"/>
                    </a:lnTo>
                    <a:lnTo>
                      <a:pt x="124" y="318"/>
                    </a:lnTo>
                    <a:lnTo>
                      <a:pt x="63" y="304"/>
                    </a:lnTo>
                    <a:lnTo>
                      <a:pt x="35" y="294"/>
                    </a:lnTo>
                    <a:lnTo>
                      <a:pt x="30" y="284"/>
                    </a:lnTo>
                    <a:lnTo>
                      <a:pt x="30" y="242"/>
                    </a:lnTo>
                    <a:lnTo>
                      <a:pt x="40" y="189"/>
                    </a:lnTo>
                    <a:lnTo>
                      <a:pt x="45" y="155"/>
                    </a:lnTo>
                    <a:lnTo>
                      <a:pt x="50" y="101"/>
                    </a:lnTo>
                    <a:lnTo>
                      <a:pt x="53" y="41"/>
                    </a:lnTo>
                    <a:lnTo>
                      <a:pt x="50" y="15"/>
                    </a:lnTo>
                    <a:lnTo>
                      <a:pt x="40"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23" name="Picture 5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9520721">
              <a:off x="5245113" y="4735755"/>
              <a:ext cx="277705" cy="37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flipH="1">
            <a:off x="7716727" y="4575149"/>
            <a:ext cx="691015" cy="454051"/>
            <a:chOff x="3751205" y="1654670"/>
            <a:chExt cx="2458409" cy="1926026"/>
          </a:xfrm>
        </p:grpSpPr>
        <p:pic>
          <p:nvPicPr>
            <p:cNvPr id="40" name="Picture 3"/>
            <p:cNvPicPr>
              <a:picLocks noChangeAspect="1" noChangeArrowheads="1"/>
            </p:cNvPicPr>
            <p:nvPr/>
          </p:nvPicPr>
          <p:blipFill>
            <a:blip r:embed="rId5" cstate="print">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a:ext>
              </a:extLst>
            </a:blip>
            <a:srcRect/>
            <a:stretch>
              <a:fillRect/>
            </a:stretch>
          </p:blipFill>
          <p:spPr bwMode="auto">
            <a:xfrm>
              <a:off x="3751205" y="1654670"/>
              <a:ext cx="1323863" cy="811967"/>
            </a:xfrm>
            <a:prstGeom prst="rect">
              <a:avLst/>
            </a:prstGeom>
            <a:noFill/>
            <a:ln>
              <a:noFill/>
            </a:ln>
            <a:effectLst>
              <a:outerShdw blurRad="50800" dist="558800" dir="4800000" sx="87000" sy="87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flipH="1">
              <a:off x="4293971" y="2232788"/>
              <a:ext cx="1915643" cy="1347908"/>
              <a:chOff x="4571998" y="3243516"/>
              <a:chExt cx="990602" cy="648458"/>
            </a:xfrm>
            <a:solidFill>
              <a:schemeClr val="accent1">
                <a:lumMod val="40000"/>
                <a:lumOff val="60000"/>
                <a:alpha val="42000"/>
              </a:schemeClr>
            </a:solidFill>
          </p:grpSpPr>
          <p:sp>
            <p:nvSpPr>
              <p:cNvPr id="42" name="Isosceles Triangle 41"/>
              <p:cNvSpPr/>
              <p:nvPr/>
            </p:nvSpPr>
            <p:spPr>
              <a:xfrm>
                <a:off x="4571998" y="3243516"/>
                <a:ext cx="990600" cy="559846"/>
              </a:xfrm>
              <a:prstGeom prst="triangle">
                <a:avLst>
                  <a:gd name="adj" fmla="val 86538"/>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Oval 42"/>
              <p:cNvSpPr/>
              <p:nvPr/>
            </p:nvSpPr>
            <p:spPr>
              <a:xfrm>
                <a:off x="4591050" y="3714750"/>
                <a:ext cx="971550" cy="177224"/>
              </a:xfrm>
              <a:prstGeom prst="ellipse">
                <a:avLst/>
              </a:prstGeom>
              <a:solidFill>
                <a:srgbClr val="FFFF00">
                  <a:alpha val="4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6919" y="5362109"/>
            <a:ext cx="2754695" cy="1130131"/>
          </a:xfrm>
          <a:prstGeom prst="rect">
            <a:avLst/>
          </a:prstGeom>
        </p:spPr>
      </p:pic>
      <p:sp>
        <p:nvSpPr>
          <p:cNvPr id="6" name="Slide Number Placeholder 5"/>
          <p:cNvSpPr>
            <a:spLocks noGrp="1"/>
          </p:cNvSpPr>
          <p:nvPr>
            <p:ph type="sldNum" sz="quarter" idx="12"/>
          </p:nvPr>
        </p:nvSpPr>
        <p:spPr/>
        <p:txBody>
          <a:bodyPr/>
          <a:lstStyle/>
          <a:p>
            <a:fld id="{2BFE7DB7-EF4D-134D-A300-EFDFD1A8BCC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865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22000" decel="10000" fill="hold" nodeType="clickEffect">
                                  <p:stCondLst>
                                    <p:cond delay="0"/>
                                  </p:stCondLst>
                                  <p:childTnLst>
                                    <p:animMotion origin="layout" path="M -1.94444E-6 -3.7037E-7 L -0.01267 0.00347 L -0.02118 0.00694 L -0.03732 0.01505 L -0.0533 0.02569 L -0.07517 0.03009 L -0.09062 0.03194 L -0.10191 0.03449 L -0.10729 0.03727 L -0.10521 0.04514 L -0.09791 0.04514 L -0.06528 0.03912 L -0.04132 0.03449 L -0.01128 0.01597 L 0.01077 0.0044 L 0.01007 -0.00093 L -0.00798 0.00069 L -0.03854 0.01597 L -0.06267 0.02824 L -0.09062 0.03287 L -0.11059 0.03634 L -0.1066 0.04352 L -0.03194 0.03449 L 0.004 0.00694 " pathEditMode="relative" rAng="0" ptsTypes="AAAAAAAAAAAAAAAAAAAAAAAA">
                                      <p:cBhvr>
                                        <p:cTn id="6" dur="10000" fill="hold"/>
                                        <p:tgtEl>
                                          <p:spTgt spid="39"/>
                                        </p:tgtEl>
                                        <p:attrNameLst>
                                          <p:attrName>ppt_x</p:attrName>
                                          <p:attrName>ppt_y</p:attrName>
                                        </p:attrNameLst>
                                      </p:cBhvr>
                                      <p:rCtr x="-500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E45DE31-A282-4817-A3E1-C9D0D30F789C}" type="slidenum">
              <a:rPr lang="en-US" smtClean="0">
                <a:solidFill>
                  <a:prstClr val="black"/>
                </a:solidFill>
              </a:rPr>
              <a:pPr>
                <a:defRPr/>
              </a:pPr>
              <a:t>24</a:t>
            </a:fld>
            <a:endParaRPr lang="en-US" dirty="0">
              <a:solidFill>
                <a:prstClr val="black"/>
              </a:solidFill>
            </a:endParaRPr>
          </a:p>
        </p:txBody>
      </p:sp>
      <p:grpSp>
        <p:nvGrpSpPr>
          <p:cNvPr id="6" name="Group 5"/>
          <p:cNvGrpSpPr/>
          <p:nvPr/>
        </p:nvGrpSpPr>
        <p:grpSpPr>
          <a:xfrm>
            <a:off x="127273" y="1448623"/>
            <a:ext cx="8559527" cy="4929692"/>
            <a:chOff x="-15388" y="946754"/>
            <a:chExt cx="8559527" cy="4929692"/>
          </a:xfrm>
        </p:grpSpPr>
        <p:grpSp>
          <p:nvGrpSpPr>
            <p:cNvPr id="7" name="Group 6"/>
            <p:cNvGrpSpPr/>
            <p:nvPr/>
          </p:nvGrpSpPr>
          <p:grpSpPr>
            <a:xfrm>
              <a:off x="353944" y="946754"/>
              <a:ext cx="8190195" cy="4560360"/>
              <a:chOff x="984245" y="1728216"/>
              <a:chExt cx="6141775" cy="3649898"/>
            </a:xfrm>
          </p:grpSpPr>
          <p:cxnSp>
            <p:nvCxnSpPr>
              <p:cNvPr id="10" name="Straight Arrow Connector 9"/>
              <p:cNvCxnSpPr/>
              <p:nvPr/>
            </p:nvCxnSpPr>
            <p:spPr bwMode="auto">
              <a:xfrm flipV="1">
                <a:off x="986589" y="1728216"/>
                <a:ext cx="0" cy="3649898"/>
              </a:xfrm>
              <a:prstGeom prst="straightConnector1">
                <a:avLst/>
              </a:prstGeom>
              <a:noFill/>
              <a:ln w="5080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984245" y="5371170"/>
                <a:ext cx="6141775" cy="6944"/>
              </a:xfrm>
              <a:prstGeom prst="straightConnector1">
                <a:avLst/>
              </a:prstGeom>
              <a:noFill/>
              <a:ln w="5080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xtBox 7"/>
            <p:cNvSpPr txBox="1"/>
            <p:nvPr/>
          </p:nvSpPr>
          <p:spPr bwMode="auto">
            <a:xfrm>
              <a:off x="3323790" y="5507114"/>
              <a:ext cx="2450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b="1" dirty="0" smtClean="0">
                  <a:solidFill>
                    <a:srgbClr val="000099"/>
                  </a:solidFill>
                </a:rPr>
                <a:t>Level of Access</a:t>
              </a:r>
              <a:endParaRPr lang="en-US" b="1" dirty="0">
                <a:solidFill>
                  <a:srgbClr val="000099"/>
                </a:solidFill>
              </a:endParaRPr>
            </a:p>
          </p:txBody>
        </p:sp>
        <p:sp>
          <p:nvSpPr>
            <p:cNvPr id="9" name="TextBox 8"/>
            <p:cNvSpPr txBox="1"/>
            <p:nvPr/>
          </p:nvSpPr>
          <p:spPr bwMode="auto">
            <a:xfrm rot="16200000">
              <a:off x="-1371713" y="2795212"/>
              <a:ext cx="30819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b="1" dirty="0" smtClean="0">
                  <a:solidFill>
                    <a:srgbClr val="000099"/>
                  </a:solidFill>
                </a:rPr>
                <a:t>Challenges to Access</a:t>
              </a:r>
              <a:endParaRPr lang="en-US" b="1" dirty="0">
                <a:solidFill>
                  <a:srgbClr val="000099"/>
                </a:solidFill>
              </a:endParaRPr>
            </a:p>
          </p:txBody>
        </p:sp>
      </p:grpSp>
      <p:sp>
        <p:nvSpPr>
          <p:cNvPr id="12" name="L-Shape 11"/>
          <p:cNvSpPr/>
          <p:nvPr/>
        </p:nvSpPr>
        <p:spPr>
          <a:xfrm rot="5400000">
            <a:off x="1869787" y="2700646"/>
            <a:ext cx="1726033" cy="3149181"/>
          </a:xfrm>
          <a:prstGeom prst="corner">
            <a:avLst>
              <a:gd name="adj1" fmla="val 16120"/>
              <a:gd name="adj2" fmla="val 16110"/>
            </a:avLst>
          </a:prstGeom>
          <a:solidFill>
            <a:srgbClr val="003399"/>
          </a:solidFill>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3" name="Isosceles Triangle 12"/>
          <p:cNvSpPr/>
          <p:nvPr/>
        </p:nvSpPr>
        <p:spPr>
          <a:xfrm>
            <a:off x="3986430" y="3062686"/>
            <a:ext cx="320964" cy="320964"/>
          </a:xfrm>
          <a:prstGeom prst="triangle">
            <a:avLst>
              <a:gd name="adj" fmla="val 100000"/>
            </a:avLst>
          </a:prstGeom>
          <a:solidFill>
            <a:srgbClr val="003399"/>
          </a:solidFill>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pic>
        <p:nvPicPr>
          <p:cNvPr id="14" name="Picture 13"/>
          <p:cNvPicPr>
            <a:picLocks noChangeAspect="1"/>
          </p:cNvPicPr>
          <p:nvPr/>
        </p:nvPicPr>
        <p:blipFill>
          <a:blip r:embed="rId2"/>
          <a:stretch>
            <a:fillRect/>
          </a:stretch>
        </p:blipFill>
        <p:spPr>
          <a:xfrm>
            <a:off x="1642483" y="1886285"/>
            <a:ext cx="2265464" cy="1382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1344928" y="3728803"/>
            <a:ext cx="2962466" cy="1754326"/>
          </a:xfrm>
          <a:prstGeom prst="rect">
            <a:avLst/>
          </a:prstGeom>
        </p:spPr>
        <p:txBody>
          <a:bodyPr wrap="square">
            <a:spAutoFit/>
          </a:bodyPr>
          <a:lstStyle/>
          <a:p>
            <a:pPr lvl="0" algn="ctr"/>
            <a:r>
              <a:rPr lang="en-US" sz="1600" b="1" dirty="0"/>
              <a:t>Phase 1</a:t>
            </a:r>
            <a:br>
              <a:rPr lang="en-US" sz="1600" b="1" dirty="0"/>
            </a:br>
            <a:r>
              <a:rPr lang="en-US" sz="1600" b="1" dirty="0" smtClean="0"/>
              <a:t>Low Impact to NAS</a:t>
            </a:r>
          </a:p>
          <a:p>
            <a:pPr lvl="0" algn="ctr"/>
            <a:r>
              <a:rPr lang="en-US" sz="1600" b="1" dirty="0"/>
              <a:t>Low Impact to Safety </a:t>
            </a:r>
          </a:p>
          <a:p>
            <a:pPr marL="628650" lvl="1" indent="-171450">
              <a:buFont typeface="Arial" panose="020B0604020202020204" pitchFamily="34" charset="0"/>
              <a:buChar char="•"/>
            </a:pPr>
            <a:r>
              <a:rPr lang="en-US" sz="1200" dirty="0"/>
              <a:t>Class G, &lt;500 ft. AGL</a:t>
            </a:r>
          </a:p>
          <a:p>
            <a:pPr marL="628650" lvl="1" indent="-171450">
              <a:buFont typeface="Arial" panose="020B0604020202020204" pitchFamily="34" charset="0"/>
              <a:buChar char="•"/>
            </a:pPr>
            <a:r>
              <a:rPr lang="en-US" sz="1200" dirty="0"/>
              <a:t>Traffic Density: Extremely Low</a:t>
            </a:r>
          </a:p>
          <a:p>
            <a:pPr marL="628650" lvl="1" indent="-171450">
              <a:buFont typeface="Arial" panose="020B0604020202020204" pitchFamily="34" charset="0"/>
              <a:buChar char="•"/>
            </a:pPr>
            <a:r>
              <a:rPr lang="en-US" sz="1200" dirty="0"/>
              <a:t>No ATC</a:t>
            </a:r>
          </a:p>
          <a:p>
            <a:pPr marL="628650" lvl="1" indent="-171450">
              <a:buFont typeface="Arial" panose="020B0604020202020204" pitchFamily="34" charset="0"/>
              <a:buChar char="•"/>
            </a:pPr>
            <a:r>
              <a:rPr lang="en-US" sz="1200" dirty="0" smtClean="0"/>
              <a:t>VLOS</a:t>
            </a:r>
          </a:p>
          <a:p>
            <a:pPr marL="628650" lvl="1" indent="-171450">
              <a:buFont typeface="Arial" panose="020B0604020202020204" pitchFamily="34" charset="0"/>
              <a:buChar char="•"/>
            </a:pPr>
            <a:r>
              <a:rPr lang="en-US" sz="1200" dirty="0" smtClean="0"/>
              <a:t>Section 333 Exemption</a:t>
            </a:r>
            <a:endParaRPr lang="en-US" sz="1200" dirty="0"/>
          </a:p>
        </p:txBody>
      </p:sp>
      <p:sp>
        <p:nvSpPr>
          <p:cNvPr id="16" name="TextBox 15"/>
          <p:cNvSpPr txBox="1"/>
          <p:nvPr/>
        </p:nvSpPr>
        <p:spPr bwMode="auto">
          <a:xfrm>
            <a:off x="1506313" y="1448623"/>
            <a:ext cx="13821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r>
              <a:rPr lang="en-US" sz="1200" b="1" dirty="0" smtClean="0">
                <a:solidFill>
                  <a:srgbClr val="0000FF"/>
                </a:solidFill>
              </a:rPr>
              <a:t>Not </a:t>
            </a:r>
            <a:r>
              <a:rPr lang="en-US" sz="1200" b="1" dirty="0">
                <a:solidFill>
                  <a:srgbClr val="0000FF"/>
                </a:solidFill>
              </a:rPr>
              <a:t>O</a:t>
            </a:r>
            <a:r>
              <a:rPr lang="en-US" sz="1200" b="1" dirty="0" smtClean="0">
                <a:solidFill>
                  <a:srgbClr val="0000FF"/>
                </a:solidFill>
              </a:rPr>
              <a:t>ver People</a:t>
            </a:r>
            <a:endParaRPr lang="en-US" sz="1200" b="1" dirty="0">
              <a:solidFill>
                <a:srgbClr val="0000FF"/>
              </a:solidFill>
            </a:endParaRPr>
          </a:p>
        </p:txBody>
      </p:sp>
      <p:sp>
        <p:nvSpPr>
          <p:cNvPr id="17" name="L-Shape 16"/>
          <p:cNvSpPr/>
          <p:nvPr/>
        </p:nvSpPr>
        <p:spPr>
          <a:xfrm rot="5400000">
            <a:off x="5430588" y="2154213"/>
            <a:ext cx="1905454" cy="3149181"/>
          </a:xfrm>
          <a:prstGeom prst="corner">
            <a:avLst>
              <a:gd name="adj1" fmla="val 16120"/>
              <a:gd name="adj2" fmla="val 16110"/>
            </a:avLst>
          </a:prstGeom>
          <a:solidFill>
            <a:srgbClr val="003399"/>
          </a:solidFill>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Isosceles Triangle 17"/>
          <p:cNvSpPr/>
          <p:nvPr/>
        </p:nvSpPr>
        <p:spPr>
          <a:xfrm>
            <a:off x="7636942" y="2416919"/>
            <a:ext cx="320964" cy="320964"/>
          </a:xfrm>
          <a:prstGeom prst="triangle">
            <a:avLst>
              <a:gd name="adj" fmla="val 100000"/>
            </a:avLst>
          </a:prstGeom>
          <a:solidFill>
            <a:srgbClr val="003399"/>
          </a:solidFill>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pic>
        <p:nvPicPr>
          <p:cNvPr id="19" name="Picture 18"/>
          <p:cNvPicPr>
            <a:picLocks noChangeAspect="1"/>
          </p:cNvPicPr>
          <p:nvPr/>
        </p:nvPicPr>
        <p:blipFill>
          <a:blip r:embed="rId2"/>
          <a:stretch>
            <a:fillRect/>
          </a:stretch>
        </p:blipFill>
        <p:spPr>
          <a:xfrm>
            <a:off x="5137170" y="1249639"/>
            <a:ext cx="2265464" cy="1382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ounded Rectangle 19"/>
          <p:cNvSpPr/>
          <p:nvPr/>
        </p:nvSpPr>
        <p:spPr bwMode="auto">
          <a:xfrm>
            <a:off x="2035645" y="439371"/>
            <a:ext cx="5133895" cy="292305"/>
          </a:xfrm>
          <a:prstGeom prst="roundRect">
            <a:avLst/>
          </a:prstGeom>
          <a:solidFill>
            <a:srgbClr val="003399"/>
          </a:solidFill>
          <a:ln>
            <a:solidFill>
              <a:srgbClr val="00206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ectangle 20"/>
          <p:cNvSpPr/>
          <p:nvPr/>
        </p:nvSpPr>
        <p:spPr>
          <a:xfrm>
            <a:off x="2263429" y="436210"/>
            <a:ext cx="4572000" cy="341632"/>
          </a:xfrm>
          <a:prstGeom prst="rect">
            <a:avLst/>
          </a:prstGeom>
        </p:spPr>
        <p:txBody>
          <a:bodyPr>
            <a:spAutoFit/>
          </a:bodyPr>
          <a:lstStyle/>
          <a:p>
            <a:pPr algn="ctr" defTabSz="711200" eaLnBrk="1" hangingPunct="1">
              <a:lnSpc>
                <a:spcPct val="90000"/>
              </a:lnSpc>
              <a:spcAft>
                <a:spcPct val="35000"/>
              </a:spcAft>
              <a:defRPr/>
            </a:pPr>
            <a:r>
              <a:rPr lang="en-US" u="sng" dirty="0">
                <a:solidFill>
                  <a:schemeClr val="bg1"/>
                </a:solidFill>
              </a:rPr>
              <a:t>UAS in Visual Line of Sight (VLOS</a:t>
            </a:r>
            <a:r>
              <a:rPr lang="en-US" u="sng" dirty="0" smtClean="0">
                <a:solidFill>
                  <a:schemeClr val="bg1"/>
                </a:solidFill>
              </a:rPr>
              <a:t>)</a:t>
            </a:r>
            <a:endParaRPr lang="en-US" u="sng" dirty="0">
              <a:solidFill>
                <a:schemeClr val="bg1"/>
              </a:solidFill>
            </a:endParaRPr>
          </a:p>
        </p:txBody>
      </p:sp>
      <p:sp>
        <p:nvSpPr>
          <p:cNvPr id="22" name="Title 1"/>
          <p:cNvSpPr>
            <a:spLocks noGrp="1"/>
          </p:cNvSpPr>
          <p:nvPr>
            <p:ph type="title"/>
          </p:nvPr>
        </p:nvSpPr>
        <p:spPr>
          <a:xfrm>
            <a:off x="445008" y="-59497"/>
            <a:ext cx="8218842" cy="555998"/>
          </a:xfrm>
        </p:spPr>
        <p:txBody>
          <a:bodyPr>
            <a:noAutofit/>
          </a:bodyPr>
          <a:lstStyle/>
          <a:p>
            <a:r>
              <a:rPr lang="en-US" sz="2800" dirty="0" smtClean="0">
                <a:solidFill>
                  <a:srgbClr val="002060"/>
                </a:solidFill>
              </a:rPr>
              <a:t>Focus Area 1 </a:t>
            </a:r>
            <a:r>
              <a:rPr lang="en-US" sz="2800" dirty="0">
                <a:solidFill>
                  <a:srgbClr val="002060"/>
                </a:solidFill>
              </a:rPr>
              <a:t>Pathfinder </a:t>
            </a:r>
            <a:r>
              <a:rPr lang="en-US" sz="2800" dirty="0" smtClean="0">
                <a:solidFill>
                  <a:srgbClr val="002060"/>
                </a:solidFill>
              </a:rPr>
              <a:t>- Phased Approach</a:t>
            </a:r>
            <a:endParaRPr lang="en-US" sz="2800" b="1" dirty="0">
              <a:solidFill>
                <a:srgbClr val="002060"/>
              </a:solidFill>
            </a:endParaRPr>
          </a:p>
        </p:txBody>
      </p:sp>
      <p:sp>
        <p:nvSpPr>
          <p:cNvPr id="23" name="TextBox 22"/>
          <p:cNvSpPr txBox="1"/>
          <p:nvPr/>
        </p:nvSpPr>
        <p:spPr bwMode="auto">
          <a:xfrm>
            <a:off x="5097405" y="857693"/>
            <a:ext cx="24208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r>
              <a:rPr lang="en-US" sz="1200" b="1" dirty="0">
                <a:solidFill>
                  <a:srgbClr val="0000FF"/>
                </a:solidFill>
              </a:rPr>
              <a:t>Populated &amp; Public gatherings</a:t>
            </a:r>
          </a:p>
        </p:txBody>
      </p:sp>
      <p:sp>
        <p:nvSpPr>
          <p:cNvPr id="24" name="Rectangle 23"/>
          <p:cNvSpPr/>
          <p:nvPr/>
        </p:nvSpPr>
        <p:spPr>
          <a:xfrm>
            <a:off x="5048022" y="3268518"/>
            <a:ext cx="2997339" cy="1938992"/>
          </a:xfrm>
          <a:prstGeom prst="rect">
            <a:avLst/>
          </a:prstGeom>
        </p:spPr>
        <p:txBody>
          <a:bodyPr wrap="square">
            <a:spAutoFit/>
          </a:bodyPr>
          <a:lstStyle/>
          <a:p>
            <a:pPr lvl="0" algn="ctr"/>
            <a:r>
              <a:rPr lang="en-US" sz="1600" b="1" dirty="0" smtClean="0"/>
              <a:t>Phase 2</a:t>
            </a:r>
            <a:r>
              <a:rPr lang="en-US" sz="1600" b="1" dirty="0"/>
              <a:t/>
            </a:r>
            <a:br>
              <a:rPr lang="en-US" sz="1600" b="1" dirty="0"/>
            </a:br>
            <a:r>
              <a:rPr lang="en-US" sz="1600" b="1" dirty="0"/>
              <a:t>Medium </a:t>
            </a:r>
            <a:r>
              <a:rPr lang="en-US" sz="1600" b="1" dirty="0" smtClean="0"/>
              <a:t>Impact to NAS</a:t>
            </a:r>
          </a:p>
          <a:p>
            <a:pPr lvl="0" algn="ctr"/>
            <a:r>
              <a:rPr lang="en-US" sz="1600" b="1" dirty="0" smtClean="0"/>
              <a:t>High Impact </a:t>
            </a:r>
            <a:r>
              <a:rPr lang="en-US" sz="1600" b="1" dirty="0"/>
              <a:t>to Safety </a:t>
            </a:r>
          </a:p>
          <a:p>
            <a:pPr marL="628650" lvl="1" indent="-171450">
              <a:buFont typeface="Arial" panose="020B0604020202020204" pitchFamily="34" charset="0"/>
              <a:buChar char="•"/>
            </a:pPr>
            <a:r>
              <a:rPr lang="en-US" sz="1200" dirty="0"/>
              <a:t>Class G,</a:t>
            </a:r>
            <a:r>
              <a:rPr lang="en-US" sz="1200" dirty="0">
                <a:solidFill>
                  <a:srgbClr val="0000FF"/>
                </a:solidFill>
              </a:rPr>
              <a:t> B, C, D &amp; E Altitudes as assigned </a:t>
            </a:r>
          </a:p>
          <a:p>
            <a:pPr marL="628650" lvl="1" indent="-171450">
              <a:buFont typeface="Arial" panose="020B0604020202020204" pitchFamily="34" charset="0"/>
              <a:buChar char="•"/>
            </a:pPr>
            <a:r>
              <a:rPr lang="en-US" sz="1200" dirty="0"/>
              <a:t>Traffic density: </a:t>
            </a:r>
            <a:r>
              <a:rPr lang="en-US" sz="1200" dirty="0">
                <a:solidFill>
                  <a:srgbClr val="0000FF"/>
                </a:solidFill>
              </a:rPr>
              <a:t>Medium</a:t>
            </a:r>
          </a:p>
          <a:p>
            <a:pPr marL="628650" lvl="1" indent="-171450">
              <a:buFont typeface="Arial" panose="020B0604020202020204" pitchFamily="34" charset="0"/>
              <a:buChar char="•"/>
            </a:pPr>
            <a:r>
              <a:rPr lang="en-US" sz="1200" dirty="0">
                <a:solidFill>
                  <a:srgbClr val="0000FF"/>
                </a:solidFill>
              </a:rPr>
              <a:t>ATC: Yes (B, C, D &amp; E)</a:t>
            </a:r>
          </a:p>
          <a:p>
            <a:pPr marL="628650" lvl="1" indent="-171450">
              <a:buFont typeface="Arial" panose="020B0604020202020204" pitchFamily="34" charset="0"/>
              <a:buChar char="•"/>
            </a:pPr>
            <a:r>
              <a:rPr lang="en-US" sz="1200" dirty="0" smtClean="0"/>
              <a:t>VLOS</a:t>
            </a:r>
          </a:p>
          <a:p>
            <a:pPr marL="628650" lvl="1" indent="-171450">
              <a:buFont typeface="Arial" panose="020B0604020202020204" pitchFamily="34" charset="0"/>
              <a:buChar char="•"/>
            </a:pPr>
            <a:r>
              <a:rPr lang="en-US" sz="1200" dirty="0" smtClean="0">
                <a:solidFill>
                  <a:srgbClr val="0000FF"/>
                </a:solidFill>
              </a:rPr>
              <a:t>Beyond Section 333 Exemption</a:t>
            </a:r>
            <a:endParaRPr lang="en-US" sz="1200" dirty="0">
              <a:solidFill>
                <a:srgbClr val="0000FF"/>
              </a:solidFill>
            </a:endParaRPr>
          </a:p>
        </p:txBody>
      </p:sp>
    </p:spTree>
    <p:extLst>
      <p:ext uri="{BB962C8B-B14F-4D97-AF65-F5344CB8AC3E}">
        <p14:creationId xmlns:p14="http://schemas.microsoft.com/office/powerpoint/2010/main" val="981907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latin typeface="Arial" charset="0"/>
              <a:cs typeface="Arial" charset="0"/>
            </a:endParaRPr>
          </a:p>
        </p:txBody>
      </p:sp>
      <p:sp>
        <p:nvSpPr>
          <p:cNvPr id="25603" name="Content Placeholder 2"/>
          <p:cNvSpPr>
            <a:spLocks noGrp="1"/>
          </p:cNvSpPr>
          <p:nvPr>
            <p:ph idx="1"/>
          </p:nvPr>
        </p:nvSpPr>
        <p:spPr/>
        <p:txBody>
          <a:bodyPr/>
          <a:lstStyle/>
          <a:p>
            <a:endParaRPr lang="en-US" altLang="en-US" smtClean="0">
              <a:latin typeface="Arial" charset="0"/>
              <a:cs typeface="Arial" charset="0"/>
            </a:endParaRPr>
          </a:p>
        </p:txBody>
      </p:sp>
      <p:pic>
        <p:nvPicPr>
          <p:cNvPr id="25604" name="Picture 1" descr="FAA_NG_PPT_04_Her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1573947-7FDD-47A0-BD8D-ED0A82DCB135}" type="slidenum">
              <a:rPr lang="en-US" smtClean="0"/>
              <a:pPr>
                <a:defRPr/>
              </a:pPr>
              <a:t>25</a:t>
            </a:fld>
            <a:endParaRPr lang="en-US" dirty="0"/>
          </a:p>
        </p:txBody>
      </p:sp>
    </p:spTree>
    <p:extLst>
      <p:ext uri="{BB962C8B-B14F-4D97-AF65-F5344CB8AC3E}">
        <p14:creationId xmlns:p14="http://schemas.microsoft.com/office/powerpoint/2010/main" val="2082102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36409"/>
            <a:ext cx="8229600" cy="1143000"/>
          </a:xfrm>
        </p:spPr>
        <p:txBody>
          <a:bodyPr/>
          <a:lstStyle/>
          <a:p>
            <a:pPr eaLnBrk="1" hangingPunct="1"/>
            <a:r>
              <a:rPr lang="en-US" dirty="0" smtClean="0">
                <a:latin typeface="Arial" pitchFamily="34" charset="0"/>
                <a:cs typeface="Arial" pitchFamily="34" charset="0"/>
              </a:rPr>
              <a:t>FY16 Research Requirements</a:t>
            </a:r>
          </a:p>
        </p:txBody>
      </p:sp>
      <p:sp>
        <p:nvSpPr>
          <p:cNvPr id="3" name="Content Placeholder 2"/>
          <p:cNvSpPr>
            <a:spLocks noGrp="1"/>
          </p:cNvSpPr>
          <p:nvPr>
            <p:ph idx="1"/>
          </p:nvPr>
        </p:nvSpPr>
        <p:spPr>
          <a:xfrm>
            <a:off x="457200" y="1164247"/>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Sense </a:t>
            </a:r>
            <a:r>
              <a:rPr lang="en-US" sz="1600" b="1" dirty="0">
                <a:solidFill>
                  <a:srgbClr val="002060"/>
                </a:solidFill>
                <a:ea typeface="ＭＳ Ｐゴシック" charset="0"/>
              </a:rPr>
              <a:t>and Avoid (SAA) System Certification Obstacles: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Determine certification criteria associated with operational and airworthiness approval that a SAA system will be required to address, and provide a means of compliance to 14 Code of Federal Regulation (CFR) Part 91 which governs General Operating and Flight Rules, and includes policies such as visual flight rules, instrumental flight rules, special flight operations, and noise limits</a:t>
            </a: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Provide </a:t>
            </a:r>
            <a:r>
              <a:rPr lang="en-US" sz="1200" dirty="0">
                <a:solidFill>
                  <a:srgbClr val="002060"/>
                </a:solidFill>
                <a:latin typeface="Arial" panose="020B0604020202020204" pitchFamily="34" charset="0"/>
                <a:ea typeface="MS PGothic" charset="0"/>
                <a:cs typeface="Arial" panose="020B0604020202020204" pitchFamily="34" charset="0"/>
              </a:rPr>
              <a:t>civil certification requirements for systems and equipment, which is designed to provide a means of compliance to 14 CFR Part 91 “see and avoid</a:t>
            </a:r>
            <a:r>
              <a:rPr lang="en-US" sz="1200" dirty="0" smtClean="0">
                <a:solidFill>
                  <a:srgbClr val="002060"/>
                </a:solidFill>
                <a:latin typeface="Arial" panose="020B0604020202020204" pitchFamily="34" charset="0"/>
                <a:cs typeface="Arial" panose="020B0604020202020204" pitchFamily="34" charset="0"/>
              </a:rPr>
              <a:t>”</a:t>
            </a:r>
          </a:p>
          <a:p>
            <a:pPr lvl="1" eaLnBrk="1" hangingPunct="1">
              <a:buFont typeface="Wingdings" charset="0"/>
              <a:buChar char=""/>
              <a:defRPr/>
            </a:pPr>
            <a:endParaRPr lang="en-US" sz="1200" dirty="0">
              <a:solidFill>
                <a:srgbClr val="002060"/>
              </a:solidFill>
            </a:endParaRPr>
          </a:p>
          <a:p>
            <a:pPr>
              <a:defRPr/>
            </a:pPr>
            <a:r>
              <a:rPr lang="en-US" sz="1600" b="1" dirty="0">
                <a:solidFill>
                  <a:srgbClr val="002060"/>
                </a:solidFill>
                <a:ea typeface="ＭＳ Ｐゴシック" charset="0"/>
              </a:rPr>
              <a:t> </a:t>
            </a:r>
            <a:r>
              <a:rPr lang="en-US" sz="1600" b="1" dirty="0" smtClean="0">
                <a:solidFill>
                  <a:srgbClr val="002060"/>
                </a:solidFill>
                <a:ea typeface="ＭＳ Ｐゴシック" charset="0"/>
              </a:rPr>
              <a:t>Detect </a:t>
            </a:r>
            <a:r>
              <a:rPr lang="en-US" sz="1600" b="1" dirty="0">
                <a:solidFill>
                  <a:srgbClr val="002060"/>
                </a:solidFill>
                <a:ea typeface="ＭＳ Ｐゴシック" charset="0"/>
              </a:rPr>
              <a:t>and Avoid (DAA) Multi-Sensor Data Fusion Strategies:</a:t>
            </a:r>
            <a:endParaRPr lang="en-US" sz="1600" dirty="0">
              <a:solidFill>
                <a:srgbClr val="002060"/>
              </a:solidFill>
              <a:ea typeface="ＭＳ Ｐゴシック" charset="0"/>
            </a:endParaRPr>
          </a:p>
          <a:p>
            <a:pPr lvl="1">
              <a:defRPr/>
            </a:pPr>
            <a:r>
              <a:rPr lang="en-US" sz="1200" dirty="0">
                <a:solidFill>
                  <a:srgbClr val="002060"/>
                </a:solidFill>
                <a:latin typeface="Arial" panose="020B0604020202020204" pitchFamily="34" charset="0"/>
                <a:ea typeface="MS PGothic" charset="0"/>
                <a:cs typeface="Arial" panose="020B0604020202020204" pitchFamily="34" charset="0"/>
              </a:rPr>
              <a:t>Evaluate surveillance sensor fusion function which supports autonomous detection and avoidance of both cooperative and non-cooperative aircraft</a:t>
            </a:r>
          </a:p>
          <a:p>
            <a:pPr lvl="1">
              <a:defRPr/>
            </a:pPr>
            <a:r>
              <a:rPr lang="en-US" sz="1200" dirty="0">
                <a:solidFill>
                  <a:srgbClr val="002060"/>
                </a:solidFill>
                <a:latin typeface="Arial" panose="020B0604020202020204" pitchFamily="34" charset="0"/>
                <a:ea typeface="MS PGothic" charset="0"/>
                <a:cs typeface="Arial" panose="020B0604020202020204" pitchFamily="34" charset="0"/>
              </a:rPr>
              <a:t>Incorporate acceptable data fusion strategies and performance parameter sensitivities to support validation of DAA technical standards, design use, certification, and approval </a:t>
            </a:r>
            <a:r>
              <a:rPr lang="en-US" sz="1200" dirty="0" smtClean="0">
                <a:solidFill>
                  <a:srgbClr val="002060"/>
                </a:solidFill>
                <a:latin typeface="Arial" panose="020B0604020202020204" pitchFamily="34" charset="0"/>
                <a:ea typeface="MS PGothic" charset="0"/>
                <a:cs typeface="Arial" panose="020B0604020202020204" pitchFamily="34" charset="0"/>
              </a:rPr>
              <a:t>guidance</a:t>
            </a:r>
          </a:p>
          <a:p>
            <a:pPr lvl="1">
              <a:defRPr/>
            </a:pPr>
            <a:endParaRPr lang="en-US" sz="1600" dirty="0">
              <a:solidFill>
                <a:srgbClr val="002060"/>
              </a:solidFill>
              <a:latin typeface="Calibri" charset="0"/>
              <a:ea typeface="MS PGothic" charset="0"/>
              <a:cs typeface="Arial" charset="0"/>
            </a:endParaRPr>
          </a:p>
          <a:p>
            <a:pPr eaLnBrk="1" hangingPunct="1">
              <a:buFont typeface="Arial" charset="0"/>
              <a:buChar char="•"/>
              <a:defRPr/>
            </a:pPr>
            <a:r>
              <a:rPr lang="en-US" sz="1600" b="1" dirty="0" smtClean="0">
                <a:solidFill>
                  <a:srgbClr val="002060"/>
                </a:solidFill>
                <a:ea typeface="ＭＳ Ｐゴシック" charset="0"/>
              </a:rPr>
              <a:t>Collect and Analyze UAS Safety Data from the Congressionally Mandated Test Sites:</a:t>
            </a:r>
            <a:endParaRPr lang="en-US" sz="1600" dirty="0" smtClean="0">
              <a:solidFill>
                <a:srgbClr val="002060"/>
              </a:solidFill>
              <a:ea typeface="ＭＳ Ｐゴシック" charset="0"/>
            </a:endParaRP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Collect and analyze safety data reported per Certificates of Waiver (COA) requirements from flight operations conducted by each UAS Test Site</a:t>
            </a: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The UAS test site research results will be utilized to support the following critical activities:</a:t>
            </a:r>
          </a:p>
          <a:p>
            <a:pPr lvl="2" eaLnBrk="1" hangingPunct="1">
              <a:buFont typeface="Arial" charset="0"/>
              <a:buChar char="•"/>
              <a:defRPr/>
            </a:pPr>
            <a:r>
              <a:rPr lang="en-US" sz="1050" dirty="0" smtClean="0">
                <a:solidFill>
                  <a:srgbClr val="002060"/>
                </a:solidFill>
                <a:latin typeface="Arial" panose="020B0604020202020204" pitchFamily="34" charset="0"/>
                <a:cs typeface="Arial" panose="020B0604020202020204" pitchFamily="34" charset="0"/>
              </a:rPr>
              <a:t>Regulatory and standards development processes necessary for the safe, efficient, and timely integration of UAS into the National Airspace (NAS)</a:t>
            </a:r>
          </a:p>
          <a:p>
            <a:pPr lvl="2" eaLnBrk="1" hangingPunct="1">
              <a:buFont typeface="Arial" charset="0"/>
              <a:buChar char="•"/>
              <a:defRPr/>
            </a:pPr>
            <a:r>
              <a:rPr lang="en-US" sz="1050" dirty="0" smtClean="0">
                <a:solidFill>
                  <a:srgbClr val="002060"/>
                </a:solidFill>
                <a:latin typeface="Arial" panose="020B0604020202020204" pitchFamily="34" charset="0"/>
                <a:cs typeface="Arial" panose="020B0604020202020204" pitchFamily="34" charset="0"/>
              </a:rPr>
              <a:t>Identify and address  challenge areas for UAS integration as documented in the UAS Concept of Operations (ConOps) and Roadmap </a:t>
            </a:r>
          </a:p>
          <a:p>
            <a:pPr eaLnBrk="1" hangingPunct="1">
              <a:buFont typeface="Arial" charset="0"/>
              <a:buChar char="•"/>
              <a:defRPr/>
            </a:pPr>
            <a:endParaRPr lang="en-US" sz="1600" dirty="0">
              <a:solidFill>
                <a:srgbClr val="002060"/>
              </a:solidFill>
              <a:ea typeface="ＭＳ Ｐゴシック" charset="0"/>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26</a:t>
            </a:fld>
            <a:endParaRPr lang="en-US" dirty="0"/>
          </a:p>
        </p:txBody>
      </p:sp>
    </p:spTree>
    <p:extLst>
      <p:ext uri="{BB962C8B-B14F-4D97-AF65-F5344CB8AC3E}">
        <p14:creationId xmlns:p14="http://schemas.microsoft.com/office/powerpoint/2010/main" val="860673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8345" y="274638"/>
            <a:ext cx="8506046" cy="1143000"/>
          </a:xfrm>
        </p:spPr>
        <p:txBody>
          <a:bodyPr/>
          <a:lstStyle/>
          <a:p>
            <a:pPr eaLnBrk="1" hangingPunct="1"/>
            <a:r>
              <a:rPr lang="en-US" dirty="0" smtClean="0">
                <a:latin typeface="Arial" pitchFamily="34" charset="0"/>
                <a:cs typeface="Arial" pitchFamily="34" charset="0"/>
              </a:rPr>
              <a:t>FY16 Research Requirements, cont’d </a:t>
            </a:r>
          </a:p>
        </p:txBody>
      </p:sp>
      <p:sp>
        <p:nvSpPr>
          <p:cNvPr id="3" name="Content Placeholder 2"/>
          <p:cNvSpPr>
            <a:spLocks noGrp="1"/>
          </p:cNvSpPr>
          <p:nvPr>
            <p:ph idx="1"/>
          </p:nvPr>
        </p:nvSpPr>
        <p:spPr>
          <a:xfrm>
            <a:off x="457200" y="1430072"/>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UAS </a:t>
            </a:r>
            <a:r>
              <a:rPr lang="en-US" sz="1600" b="1" dirty="0">
                <a:solidFill>
                  <a:srgbClr val="002060"/>
                </a:solidFill>
                <a:ea typeface="ＭＳ Ｐゴシック" charset="0"/>
              </a:rPr>
              <a:t>System Safety Criteria:</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Recommend safety thresholds for characteristics such as kinetic energy, structure, shape, or other safety features that can be utilized to identify threshold levels which are not hazardous to people, airborne aircraft, ground aircraft, or property when UAS collides with them</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Develop guidance on system safety characteristics into UAS existing approvals and future rulemaking for the purpose of assisting the FAA determine standardized airworthiness requirements for unmanned aircraft which are safe for operations</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Develop engine ingestion research study to assess potential damage of small UAS (sUAS) near an airport with the possibility of being ingested into an aircraft engine:</a:t>
            </a:r>
          </a:p>
          <a:p>
            <a:pPr lvl="2" eaLnBrk="1" hangingPunct="1">
              <a:buFont typeface="Arial" charset="0"/>
              <a:buChar char="•"/>
              <a:defRPr/>
            </a:pPr>
            <a:r>
              <a:rPr lang="en-US" sz="1050" dirty="0">
                <a:solidFill>
                  <a:srgbClr val="002060"/>
                </a:solidFill>
                <a:latin typeface="Arial" panose="020B0604020202020204" pitchFamily="34" charset="0"/>
                <a:cs typeface="Arial" panose="020B0604020202020204" pitchFamily="34" charset="0"/>
              </a:rPr>
              <a:t>Develop operational risk mitigation plan for engine ingestion to advance the safety of the NAS and improve current engine standards</a:t>
            </a:r>
          </a:p>
          <a:p>
            <a:pPr lvl="2" eaLnBrk="1" hangingPunct="1">
              <a:buFont typeface="Arial" charset="0"/>
              <a:buChar char="•"/>
              <a:defRPr/>
            </a:pPr>
            <a:r>
              <a:rPr lang="en-US" sz="1050" dirty="0">
                <a:solidFill>
                  <a:srgbClr val="002060"/>
                </a:solidFill>
                <a:latin typeface="Arial" panose="020B0604020202020204" pitchFamily="34" charset="0"/>
                <a:cs typeface="Arial" panose="020B0604020202020204" pitchFamily="34" charset="0"/>
              </a:rPr>
              <a:t>Address potential engine damage resulting from sUAS engine ingestion and draw upon existing research associated with bird engine ingestion </a:t>
            </a:r>
            <a:endParaRPr lang="en-US" sz="1050" dirty="0" smtClean="0">
              <a:solidFill>
                <a:srgbClr val="002060"/>
              </a:solidFill>
              <a:latin typeface="Arial" panose="020B0604020202020204" pitchFamily="34" charset="0"/>
              <a:cs typeface="Arial" panose="020B0604020202020204" pitchFamily="34" charset="0"/>
            </a:endParaRPr>
          </a:p>
          <a:p>
            <a:pPr lvl="2" eaLnBrk="1" hangingPunct="1">
              <a:buFont typeface="Arial" charset="0"/>
              <a:buChar char="•"/>
              <a:defRPr/>
            </a:pPr>
            <a:endParaRPr lang="en-US" sz="1600" dirty="0">
              <a:solidFill>
                <a:srgbClr val="002060"/>
              </a:solidFill>
              <a:ea typeface="ＭＳ Ｐゴシック" charset="0"/>
            </a:endParaRPr>
          </a:p>
          <a:p>
            <a:pPr eaLnBrk="1" hangingPunct="1">
              <a:buFont typeface="Arial" charset="0"/>
              <a:buChar char="•"/>
              <a:defRPr/>
            </a:pPr>
            <a:r>
              <a:rPr lang="en-US" sz="1600" b="1" dirty="0" smtClean="0">
                <a:solidFill>
                  <a:srgbClr val="002060"/>
                </a:solidFill>
                <a:ea typeface="ＭＳ Ｐゴシック" charset="0"/>
              </a:rPr>
              <a:t>Integration </a:t>
            </a:r>
            <a:r>
              <a:rPr lang="en-US" sz="1600" b="1" dirty="0">
                <a:solidFill>
                  <a:srgbClr val="002060"/>
                </a:solidFill>
                <a:ea typeface="ＭＳ Ｐゴシック" charset="0"/>
              </a:rPr>
              <a:t>of Collision Avoidance System (CAS) into Detect and Avoid (DAA) for Unmanned Aircraft Systems (UAS):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Determine how a UAS DAA system might use CAS as part of its functionality in various classes of airspace</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Define requirements to ensure Collision Avoidance System (CAS) is compatible with existing Traffic Collision Avoidance Systems (TCAS II)</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Research results will establish criteria for Collision Avoidance System (CAS) interoperability requirements within the NAS</a:t>
            </a:r>
          </a:p>
          <a:p>
            <a:pPr eaLnBrk="1" hangingPunct="1">
              <a:buFont typeface="Arial" charset="0"/>
              <a:buChar char="•"/>
              <a:defRPr/>
            </a:pPr>
            <a:endParaRPr lang="en-US" sz="1600" dirty="0">
              <a:solidFill>
                <a:srgbClr val="002060"/>
              </a:solidFill>
              <a:ea typeface="ＭＳ Ｐゴシック" charset="0"/>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27</a:t>
            </a:fld>
            <a:endParaRPr lang="en-US" dirty="0"/>
          </a:p>
        </p:txBody>
      </p:sp>
    </p:spTree>
    <p:extLst>
      <p:ext uri="{BB962C8B-B14F-4D97-AF65-F5344CB8AC3E}">
        <p14:creationId xmlns:p14="http://schemas.microsoft.com/office/powerpoint/2010/main" val="328649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6447" y="274638"/>
            <a:ext cx="8548575" cy="1143000"/>
          </a:xfrm>
        </p:spPr>
        <p:txBody>
          <a:bodyPr/>
          <a:lstStyle/>
          <a:p>
            <a:pPr eaLnBrk="1" hangingPunct="1"/>
            <a:r>
              <a:rPr lang="en-US" dirty="0" smtClean="0">
                <a:latin typeface="Arial" pitchFamily="34" charset="0"/>
                <a:cs typeface="Arial" pitchFamily="34" charset="0"/>
              </a:rPr>
              <a:t>FY16 Research Requirements, cont’d </a:t>
            </a:r>
          </a:p>
        </p:txBody>
      </p:sp>
      <p:sp>
        <p:nvSpPr>
          <p:cNvPr id="3" name="Content Placeholder 2"/>
          <p:cNvSpPr>
            <a:spLocks noGrp="1"/>
          </p:cNvSpPr>
          <p:nvPr>
            <p:ph idx="1"/>
          </p:nvPr>
        </p:nvSpPr>
        <p:spPr>
          <a:xfrm>
            <a:off x="457200" y="1430072"/>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Certification </a:t>
            </a:r>
            <a:r>
              <a:rPr lang="en-US" sz="1600" b="1" dirty="0">
                <a:solidFill>
                  <a:srgbClr val="002060"/>
                </a:solidFill>
                <a:ea typeface="ＭＳ Ｐゴシック" charset="0"/>
              </a:rPr>
              <a:t>Test Case to Validate UAS Industry Consensus Standards: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rPr>
              <a:t>Research will be conducted by taking a candidate small UAS (sUAS)  to validate American Society for Testing and Materials (ASTM) F38, committee which has been tasked with developing sUAS design, certification, flight operations, and training standards</a:t>
            </a:r>
          </a:p>
          <a:p>
            <a:pPr lvl="1" eaLnBrk="1" hangingPunct="1">
              <a:buFont typeface="Wingdings" charset="0"/>
              <a:buChar char=""/>
              <a:defRPr/>
            </a:pPr>
            <a:r>
              <a:rPr lang="en-US" sz="1200" dirty="0">
                <a:solidFill>
                  <a:srgbClr val="002060"/>
                </a:solidFill>
              </a:rPr>
              <a:t>Utilize sUAS industry consensus standards for compliance with 14 CFR 91 requirements</a:t>
            </a:r>
          </a:p>
          <a:p>
            <a:pPr lvl="1" eaLnBrk="1" hangingPunct="1">
              <a:buFont typeface="Wingdings" charset="0"/>
              <a:buChar char=""/>
              <a:defRPr/>
            </a:pPr>
            <a:r>
              <a:rPr lang="en-US" sz="1200" dirty="0">
                <a:solidFill>
                  <a:srgbClr val="002060"/>
                </a:solidFill>
              </a:rPr>
              <a:t>Recommend revisions to ASTM F38 sUAS industry consensus standards, as required based on sUAS certification test </a:t>
            </a:r>
            <a:r>
              <a:rPr lang="en-US" sz="1200" dirty="0" smtClean="0">
                <a:solidFill>
                  <a:srgbClr val="002060"/>
                </a:solidFill>
              </a:rPr>
              <a:t>case</a:t>
            </a:r>
          </a:p>
          <a:p>
            <a:pPr lvl="1" eaLnBrk="1" hangingPunct="1">
              <a:buFont typeface="Wingdings" charset="0"/>
              <a:buChar char=""/>
              <a:defRPr/>
            </a:pPr>
            <a:endParaRPr lang="en-US" sz="1600" dirty="0">
              <a:solidFill>
                <a:srgbClr val="002060"/>
              </a:solidFill>
              <a:ea typeface="ＭＳ Ｐゴシック" charset="0"/>
            </a:endParaRPr>
          </a:p>
          <a:p>
            <a:pPr eaLnBrk="1" hangingPunct="1">
              <a:buFont typeface="Arial" charset="0"/>
              <a:buChar char="•"/>
              <a:defRPr/>
            </a:pPr>
            <a:r>
              <a:rPr lang="en-US" sz="1600" b="1" dirty="0" smtClean="0">
                <a:solidFill>
                  <a:srgbClr val="002060"/>
                </a:solidFill>
                <a:ea typeface="ＭＳ Ｐゴシック" charset="0"/>
              </a:rPr>
              <a:t>UAS </a:t>
            </a:r>
            <a:r>
              <a:rPr lang="en-US" sz="1600" b="1" dirty="0">
                <a:solidFill>
                  <a:srgbClr val="002060"/>
                </a:solidFill>
                <a:ea typeface="ＭＳ Ｐゴシック" charset="0"/>
              </a:rPr>
              <a:t>Maintenance, Modification, Repair, Inspection, Training, and Certification Considerations: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rPr>
              <a:t>Develop consensus standards, certification requirements, and proposed rulemaking efforts for maintenance, modification, repair, inspection programs, tracking systems, and associated UAS mechanic training and certification procedures </a:t>
            </a:r>
          </a:p>
          <a:p>
            <a:pPr lvl="1" eaLnBrk="1" hangingPunct="1">
              <a:buFont typeface="Wingdings" charset="0"/>
              <a:buChar char=""/>
              <a:defRPr/>
            </a:pPr>
            <a:r>
              <a:rPr lang="en-US" sz="1200" dirty="0">
                <a:solidFill>
                  <a:srgbClr val="002060"/>
                </a:solidFill>
              </a:rPr>
              <a:t>Collect maintenance, repair, and inspection data in order to increase the capabilities of the UAS prototype tracking system allowing for the discovery of maintenance issues across multiple platforms for analyzing trends on UAS operations</a:t>
            </a:r>
          </a:p>
          <a:p>
            <a:pPr lvl="1" eaLnBrk="1" hangingPunct="1">
              <a:buFont typeface="Wingdings" charset="0"/>
              <a:buChar char=""/>
              <a:defRPr/>
            </a:pPr>
            <a:endParaRPr lang="en-US" sz="1200" dirty="0">
              <a:solidFill>
                <a:srgbClr val="002060"/>
              </a:solidFill>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28</a:t>
            </a:fld>
            <a:endParaRPr lang="en-US" dirty="0"/>
          </a:p>
        </p:txBody>
      </p:sp>
    </p:spTree>
    <p:extLst>
      <p:ext uri="{BB962C8B-B14F-4D97-AF65-F5344CB8AC3E}">
        <p14:creationId xmlns:p14="http://schemas.microsoft.com/office/powerpoint/2010/main" val="284722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66700" y="21302"/>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a:solidFill>
                  <a:schemeClr val="tx2">
                    <a:lumMod val="75000"/>
                  </a:schemeClr>
                </a:solidFill>
                <a:latin typeface="Myriad Pro"/>
                <a:ea typeface="MS PGothic" pitchFamily="34" charset="-128"/>
              </a:rPr>
              <a:t>New Entrants UAS R&amp;D Portfolio</a:t>
            </a:r>
          </a:p>
        </p:txBody>
      </p:sp>
      <p:grpSp>
        <p:nvGrpSpPr>
          <p:cNvPr id="4" name="Group 9"/>
          <p:cNvGrpSpPr>
            <a:grpSpLocks/>
          </p:cNvGrpSpPr>
          <p:nvPr/>
        </p:nvGrpSpPr>
        <p:grpSpPr bwMode="auto">
          <a:xfrm>
            <a:off x="419254" y="494865"/>
            <a:ext cx="8278813" cy="5894468"/>
            <a:chOff x="457364" y="1138642"/>
            <a:chExt cx="8278649" cy="5705696"/>
          </a:xfrm>
          <a:solidFill>
            <a:schemeClr val="accent1">
              <a:lumMod val="20000"/>
              <a:lumOff val="80000"/>
            </a:schemeClr>
          </a:solidFill>
        </p:grpSpPr>
        <p:grpSp>
          <p:nvGrpSpPr>
            <p:cNvPr id="8" name="Group 7"/>
            <p:cNvGrpSpPr/>
            <p:nvPr/>
          </p:nvGrpSpPr>
          <p:grpSpPr>
            <a:xfrm>
              <a:off x="1096020" y="1581199"/>
              <a:ext cx="6873247" cy="5263139"/>
              <a:chOff x="1096020" y="1732031"/>
              <a:chExt cx="6873247" cy="5263139"/>
            </a:xfrm>
            <a:grpFill/>
          </p:grpSpPr>
          <p:sp>
            <p:nvSpPr>
              <p:cNvPr id="60" name="Rectangle 59"/>
              <p:cNvSpPr/>
              <p:nvPr/>
            </p:nvSpPr>
            <p:spPr bwMode="auto">
              <a:xfrm rot="10800000">
                <a:off x="1096020" y="2174587"/>
                <a:ext cx="45718" cy="4137844"/>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1" name="Rectangle 60"/>
              <p:cNvSpPr/>
              <p:nvPr/>
            </p:nvSpPr>
            <p:spPr bwMode="auto">
              <a:xfrm rot="10800000" flipH="1">
                <a:off x="2767583" y="2257991"/>
                <a:ext cx="45718" cy="4737179"/>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2" name="Rectangle 61"/>
              <p:cNvSpPr/>
              <p:nvPr/>
            </p:nvSpPr>
            <p:spPr bwMode="auto">
              <a:xfrm rot="10800000">
                <a:off x="4595740" y="1732031"/>
                <a:ext cx="45718" cy="2802868"/>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3" name="Rectangle 62"/>
              <p:cNvSpPr/>
              <p:nvPr/>
            </p:nvSpPr>
            <p:spPr bwMode="auto">
              <a:xfrm rot="10800000">
                <a:off x="6180979" y="2248347"/>
                <a:ext cx="64294" cy="2676863"/>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4" name="Rectangle 63"/>
              <p:cNvSpPr/>
              <p:nvPr/>
            </p:nvSpPr>
            <p:spPr bwMode="auto">
              <a:xfrm rot="10800000">
                <a:off x="7923543" y="2174587"/>
                <a:ext cx="45718" cy="1429096"/>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9" name="Rectangle 58"/>
              <p:cNvSpPr/>
              <p:nvPr/>
            </p:nvSpPr>
            <p:spPr bwMode="auto">
              <a:xfrm rot="5400000">
                <a:off x="4503455" y="-1217462"/>
                <a:ext cx="73758" cy="6857866"/>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15369" name="Group 4"/>
            <p:cNvGrpSpPr>
              <a:grpSpLocks/>
            </p:cNvGrpSpPr>
            <p:nvPr/>
          </p:nvGrpSpPr>
          <p:grpSpPr bwMode="auto">
            <a:xfrm>
              <a:off x="3930745" y="3228500"/>
              <a:ext cx="1335062" cy="860528"/>
              <a:chOff x="3868039" y="3379332"/>
              <a:chExt cx="1335062" cy="860528"/>
            </a:xfrm>
            <a:grpFill/>
          </p:grpSpPr>
          <p:sp>
            <p:nvSpPr>
              <p:cNvPr id="2" name="AutoShape 28"/>
              <p:cNvSpPr>
                <a:spLocks noChangeArrowheads="1"/>
              </p:cNvSpPr>
              <p:nvPr/>
            </p:nvSpPr>
            <p:spPr bwMode="auto">
              <a:xfrm>
                <a:off x="3868039" y="3871062"/>
                <a:ext cx="1335062" cy="368798"/>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FAA Research </a:t>
                </a:r>
              </a:p>
              <a:p>
                <a:pPr marL="401638" indent="-401638" algn="ctr" fontAlgn="auto">
                  <a:spcBef>
                    <a:spcPts val="0"/>
                  </a:spcBef>
                  <a:spcAft>
                    <a:spcPts val="0"/>
                  </a:spcAft>
                  <a:defRPr/>
                </a:pPr>
                <a:r>
                  <a:rPr lang="en-US" sz="1000" dirty="0">
                    <a:solidFill>
                      <a:prstClr val="black"/>
                    </a:solidFill>
                    <a:cs typeface="Arial" panose="020B0604020202020204" pitchFamily="34" charset="0"/>
                  </a:rPr>
                  <a:t>Mapping</a:t>
                </a:r>
              </a:p>
            </p:txBody>
          </p:sp>
          <p:sp>
            <p:nvSpPr>
              <p:cNvPr id="3" name="AutoShape 60"/>
              <p:cNvSpPr>
                <a:spLocks noChangeArrowheads="1"/>
              </p:cNvSpPr>
              <p:nvPr/>
            </p:nvSpPr>
            <p:spPr bwMode="auto">
              <a:xfrm>
                <a:off x="3868039" y="3379332"/>
                <a:ext cx="1335062" cy="368798"/>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FAA Concept of </a:t>
                </a:r>
              </a:p>
              <a:p>
                <a:pPr marL="401638" indent="-401638" algn="ctr" fontAlgn="auto">
                  <a:spcBef>
                    <a:spcPts val="0"/>
                  </a:spcBef>
                  <a:spcAft>
                    <a:spcPts val="0"/>
                  </a:spcAft>
                  <a:defRPr/>
                </a:pPr>
                <a:r>
                  <a:rPr lang="en-US" sz="1000" dirty="0">
                    <a:solidFill>
                      <a:prstClr val="black"/>
                    </a:solidFill>
                    <a:cs typeface="Arial" panose="020B0604020202020204" pitchFamily="34" charset="0"/>
                  </a:rPr>
                  <a:t>Operations</a:t>
                </a:r>
              </a:p>
            </p:txBody>
          </p:sp>
        </p:grpSp>
        <p:sp>
          <p:nvSpPr>
            <p:cNvPr id="15403" name="AutoShape 18"/>
            <p:cNvSpPr>
              <a:spLocks noChangeArrowheads="1"/>
            </p:cNvSpPr>
            <p:nvPr/>
          </p:nvSpPr>
          <p:spPr bwMode="auto">
            <a:xfrm>
              <a:off x="485775" y="2392556"/>
              <a:ext cx="1276678" cy="752475"/>
            </a:xfrm>
            <a:prstGeom prst="roundRect">
              <a:avLst>
                <a:gd name="adj" fmla="val 16667"/>
              </a:avLst>
            </a:prstGeom>
            <a:grp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UAS </a:t>
              </a: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Partnerships</a:t>
              </a:r>
            </a:p>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p:txBody>
        </p:sp>
        <p:grpSp>
          <p:nvGrpSpPr>
            <p:cNvPr id="15373" name="Group 2"/>
            <p:cNvGrpSpPr>
              <a:grpSpLocks/>
            </p:cNvGrpSpPr>
            <p:nvPr/>
          </p:nvGrpSpPr>
          <p:grpSpPr bwMode="auto">
            <a:xfrm>
              <a:off x="457364" y="3203913"/>
              <a:ext cx="1333474" cy="1814796"/>
              <a:chOff x="485775" y="3338243"/>
              <a:chExt cx="1333474" cy="1814796"/>
            </a:xfrm>
            <a:grpFill/>
          </p:grpSpPr>
          <p:sp>
            <p:nvSpPr>
              <p:cNvPr id="15400" name="AutoShape 28"/>
              <p:cNvSpPr>
                <a:spLocks noChangeArrowheads="1"/>
              </p:cNvSpPr>
              <p:nvPr/>
            </p:nvSpPr>
            <p:spPr bwMode="auto">
              <a:xfrm>
                <a:off x="492125" y="3780802"/>
                <a:ext cx="1320774" cy="344212"/>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b="1" dirty="0">
                    <a:solidFill>
                      <a:prstClr val="black"/>
                    </a:solidFill>
                    <a:cs typeface="Arial" panose="020B0604020202020204" pitchFamily="34" charset="0"/>
                  </a:rPr>
                  <a:t>NASA</a:t>
                </a:r>
                <a:r>
                  <a:rPr lang="en-US" sz="900" dirty="0">
                    <a:solidFill>
                      <a:prstClr val="black"/>
                    </a:solidFill>
                    <a:cs typeface="Arial" panose="020B0604020202020204" pitchFamily="34" charset="0"/>
                  </a:rPr>
                  <a:t> (NAS Integration,</a:t>
                </a:r>
              </a:p>
              <a:p>
                <a:pPr marL="401638" indent="-401638" algn="ctr" fontAlgn="auto">
                  <a:spcBef>
                    <a:spcPts val="0"/>
                  </a:spcBef>
                  <a:spcAft>
                    <a:spcPts val="0"/>
                  </a:spcAft>
                  <a:defRPr/>
                </a:pPr>
                <a:r>
                  <a:rPr lang="en-US" sz="900" dirty="0">
                    <a:solidFill>
                      <a:prstClr val="black"/>
                    </a:solidFill>
                    <a:cs typeface="Arial" panose="020B0604020202020204" pitchFamily="34" charset="0"/>
                  </a:rPr>
                  <a:t> UTM RTT)</a:t>
                </a:r>
              </a:p>
            </p:txBody>
          </p:sp>
          <p:sp>
            <p:nvSpPr>
              <p:cNvPr id="15401" name="AutoShape 28"/>
              <p:cNvSpPr>
                <a:spLocks noChangeArrowheads="1"/>
              </p:cNvSpPr>
              <p:nvPr/>
            </p:nvSpPr>
            <p:spPr bwMode="auto">
              <a:xfrm>
                <a:off x="492125" y="4249483"/>
                <a:ext cx="1320774" cy="290428"/>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DoD, DHS, DOI</a:t>
                </a:r>
              </a:p>
            </p:txBody>
          </p:sp>
          <p:sp>
            <p:nvSpPr>
              <p:cNvPr id="15402" name="AutoShape 28"/>
              <p:cNvSpPr>
                <a:spLocks noChangeArrowheads="1"/>
              </p:cNvSpPr>
              <p:nvPr/>
            </p:nvSpPr>
            <p:spPr bwMode="auto">
              <a:xfrm>
                <a:off x="485775" y="4664381"/>
                <a:ext cx="1333474" cy="488658"/>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mn-lt"/>
                    <a:cs typeface="Arial" charset="0"/>
                  </a:rPr>
                  <a:t>  </a:t>
                </a:r>
                <a:r>
                  <a:rPr lang="en-US" sz="1000" b="1" dirty="0">
                    <a:solidFill>
                      <a:prstClr val="black"/>
                    </a:solidFill>
                    <a:cs typeface="Arial" panose="020B0604020202020204" pitchFamily="34" charset="0"/>
                  </a:rPr>
                  <a:t>Industry</a:t>
                </a:r>
                <a:r>
                  <a:rPr lang="en-US" sz="1000" dirty="0">
                    <a:solidFill>
                      <a:prstClr val="black"/>
                    </a:solidFill>
                    <a:cs typeface="Arial" panose="020B0604020202020204" pitchFamily="34" charset="0"/>
                  </a:rPr>
                  <a:t> (UAS ARC,</a:t>
                </a:r>
              </a:p>
              <a:p>
                <a:pPr marL="401638" indent="-401638" algn="ctr" fontAlgn="auto">
                  <a:spcBef>
                    <a:spcPts val="0"/>
                  </a:spcBef>
                  <a:spcAft>
                    <a:spcPts val="0"/>
                  </a:spcAft>
                  <a:defRPr/>
                </a:pPr>
                <a:r>
                  <a:rPr lang="en-US" sz="1000" dirty="0">
                    <a:solidFill>
                      <a:prstClr val="black"/>
                    </a:solidFill>
                    <a:cs typeface="Arial" panose="020B0604020202020204" pitchFamily="34" charset="0"/>
                  </a:rPr>
                  <a:t>RTCA SC-228)</a:t>
                </a:r>
              </a:p>
            </p:txBody>
          </p:sp>
          <p:sp>
            <p:nvSpPr>
              <p:cNvPr id="15405" name="AutoShape 60"/>
              <p:cNvSpPr>
                <a:spLocks noChangeArrowheads="1"/>
              </p:cNvSpPr>
              <p:nvPr/>
            </p:nvSpPr>
            <p:spPr bwMode="auto">
              <a:xfrm>
                <a:off x="492125" y="3338243"/>
                <a:ext cx="1320774" cy="376481"/>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AVS/AFS, ARP,</a:t>
                </a:r>
              </a:p>
              <a:p>
                <a:pPr marL="401638" indent="-401638" algn="ctr" fontAlgn="auto">
                  <a:spcBef>
                    <a:spcPts val="0"/>
                  </a:spcBef>
                  <a:spcAft>
                    <a:spcPts val="0"/>
                  </a:spcAft>
                  <a:defRPr/>
                </a:pPr>
                <a:r>
                  <a:rPr lang="en-US" sz="1000" dirty="0">
                    <a:solidFill>
                      <a:prstClr val="black"/>
                    </a:solidFill>
                    <a:cs typeface="Arial" panose="020B0604020202020204" pitchFamily="34" charset="0"/>
                  </a:rPr>
                  <a:t>ATO/AJV/AJM/AOV</a:t>
                </a:r>
              </a:p>
            </p:txBody>
          </p:sp>
        </p:grpSp>
        <p:sp>
          <p:nvSpPr>
            <p:cNvPr id="15397" name="AutoShape 18"/>
            <p:cNvSpPr>
              <a:spLocks noChangeArrowheads="1"/>
            </p:cNvSpPr>
            <p:nvPr/>
          </p:nvSpPr>
          <p:spPr bwMode="auto">
            <a:xfrm>
              <a:off x="5504739" y="2392556"/>
              <a:ext cx="1431925" cy="752947"/>
            </a:xfrm>
            <a:prstGeom prst="roundRect">
              <a:avLst>
                <a:gd name="adj" fmla="val 16667"/>
              </a:avLst>
            </a:prstGeom>
            <a:grp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UAS</a:t>
              </a: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 Demonstrations </a:t>
              </a:r>
            </a:p>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p:txBody>
        </p:sp>
        <p:grpSp>
          <p:nvGrpSpPr>
            <p:cNvPr id="15377" name="Group 5"/>
            <p:cNvGrpSpPr>
              <a:grpSpLocks/>
            </p:cNvGrpSpPr>
            <p:nvPr/>
          </p:nvGrpSpPr>
          <p:grpSpPr bwMode="auto">
            <a:xfrm>
              <a:off x="5505514" y="3245404"/>
              <a:ext cx="1457296" cy="820574"/>
              <a:chOff x="5468125" y="3396754"/>
              <a:chExt cx="1457296" cy="820574"/>
            </a:xfrm>
            <a:grpFill/>
          </p:grpSpPr>
          <p:sp>
            <p:nvSpPr>
              <p:cNvPr id="15398" name="AutoShape 28"/>
              <p:cNvSpPr>
                <a:spLocks noChangeArrowheads="1"/>
              </p:cNvSpPr>
              <p:nvPr/>
            </p:nvSpPr>
            <p:spPr bwMode="auto">
              <a:xfrm>
                <a:off x="5468125" y="3396754"/>
                <a:ext cx="1431897" cy="390312"/>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UAS NextGen Demos</a:t>
                </a:r>
              </a:p>
              <a:p>
                <a:pPr marL="401638" indent="-401638" algn="ctr" fontAlgn="auto">
                  <a:spcBef>
                    <a:spcPts val="0"/>
                  </a:spcBef>
                  <a:spcAft>
                    <a:spcPts val="0"/>
                  </a:spcAft>
                  <a:defRPr/>
                </a:pPr>
                <a:r>
                  <a:rPr lang="es-ES_tradnl" sz="1000" dirty="0">
                    <a:cs typeface="Arial" panose="020B0604020202020204" pitchFamily="34" charset="0"/>
                  </a:rPr>
                  <a:t>Demos 1-6</a:t>
                </a:r>
                <a:endParaRPr lang="en-US" sz="1000" dirty="0">
                  <a:solidFill>
                    <a:prstClr val="black"/>
                  </a:solidFill>
                  <a:cs typeface="Arial" panose="020B0604020202020204" pitchFamily="34" charset="0"/>
                </a:endParaRPr>
              </a:p>
            </p:txBody>
          </p:sp>
          <p:sp>
            <p:nvSpPr>
              <p:cNvPr id="15399" name="AutoShape 28"/>
              <p:cNvSpPr>
                <a:spLocks noChangeArrowheads="1"/>
              </p:cNvSpPr>
              <p:nvPr/>
            </p:nvSpPr>
            <p:spPr bwMode="auto">
              <a:xfrm>
                <a:off x="5493524" y="3896167"/>
                <a:ext cx="1431897" cy="321161"/>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endParaRPr lang="en-US" sz="1000" dirty="0">
                  <a:solidFill>
                    <a:prstClr val="black"/>
                  </a:solidFill>
                  <a:latin typeface="Arial Black"/>
                  <a:cs typeface="Arial" panose="020B0604020202020204" pitchFamily="34" charset="0"/>
                </a:endParaRPr>
              </a:p>
              <a:p>
                <a:pPr marL="401638" indent="-401638" algn="ctr" fontAlgn="auto">
                  <a:spcBef>
                    <a:spcPts val="0"/>
                  </a:spcBef>
                  <a:spcAft>
                    <a:spcPts val="0"/>
                  </a:spcAft>
                  <a:defRPr/>
                </a:pPr>
                <a:r>
                  <a:rPr lang="en-US" sz="1000" dirty="0">
                    <a:solidFill>
                      <a:prstClr val="black"/>
                    </a:solidFill>
                    <a:cs typeface="Arial" panose="020B0604020202020204" pitchFamily="34" charset="0"/>
                  </a:rPr>
                  <a:t>FAA/NASA </a:t>
                </a:r>
              </a:p>
              <a:p>
                <a:pPr marL="401638" indent="-401638" algn="ctr" fontAlgn="auto">
                  <a:spcBef>
                    <a:spcPts val="0"/>
                  </a:spcBef>
                  <a:spcAft>
                    <a:spcPts val="0"/>
                  </a:spcAft>
                  <a:defRPr/>
                </a:pPr>
                <a:r>
                  <a:rPr lang="en-US" sz="1000" dirty="0">
                    <a:solidFill>
                      <a:prstClr val="black"/>
                    </a:solidFill>
                    <a:cs typeface="Arial" panose="020B0604020202020204" pitchFamily="34" charset="0"/>
                  </a:rPr>
                  <a:t>ACAS-X Demo</a:t>
                </a:r>
                <a:endParaRPr lang="en-US" sz="1000" i="1" dirty="0">
                  <a:solidFill>
                    <a:prstClr val="black"/>
                  </a:solidFill>
                  <a:cs typeface="Arial" panose="020B0604020202020204" pitchFamily="34" charset="0"/>
                </a:endParaRPr>
              </a:p>
              <a:p>
                <a:pPr marL="401638" indent="-401638" algn="ctr" fontAlgn="auto">
                  <a:spcBef>
                    <a:spcPts val="0"/>
                  </a:spcBef>
                  <a:spcAft>
                    <a:spcPts val="0"/>
                  </a:spcAft>
                  <a:defRPr/>
                </a:pPr>
                <a:endParaRPr lang="en-US" sz="1000" dirty="0">
                  <a:solidFill>
                    <a:prstClr val="black"/>
                  </a:solidFill>
                  <a:latin typeface="Arial Black"/>
                  <a:cs typeface="Arial Black"/>
                </a:endParaRPr>
              </a:p>
            </p:txBody>
          </p:sp>
        </p:grpSp>
        <p:sp>
          <p:nvSpPr>
            <p:cNvPr id="15394" name="AutoShape 18"/>
            <p:cNvSpPr>
              <a:spLocks noChangeArrowheads="1"/>
            </p:cNvSpPr>
            <p:nvPr/>
          </p:nvSpPr>
          <p:spPr bwMode="auto">
            <a:xfrm>
              <a:off x="1955253" y="2386376"/>
              <a:ext cx="1833562" cy="743776"/>
            </a:xfrm>
            <a:prstGeom prst="roundRect">
              <a:avLst>
                <a:gd name="adj" fmla="val 16667"/>
              </a:avLst>
            </a:prstGeom>
            <a:grp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dirty="0">
                <a:solidFill>
                  <a:prstClr val="black"/>
                </a:solidFill>
                <a:latin typeface="Arial Black" pitchFamily="34" charset="0"/>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UAS AVS</a:t>
              </a:r>
            </a:p>
            <a:p>
              <a:pPr marL="401638" indent="-401638" algn="ctr" fontAlgn="auto">
                <a:spcBef>
                  <a:spcPts val="0"/>
                </a:spcBef>
                <a:spcAft>
                  <a:spcPts val="0"/>
                </a:spcAft>
                <a:defRPr/>
              </a:pPr>
              <a:r>
                <a:rPr lang="en-US" sz="900" dirty="0">
                  <a:solidFill>
                    <a:prstClr val="black"/>
                  </a:solidFill>
                  <a:latin typeface="Arial Black" panose="020B0A04020102020204" pitchFamily="34" charset="0"/>
                  <a:cs typeface="Arial" charset="0"/>
                </a:rPr>
                <a:t>Technical Community </a:t>
              </a:r>
            </a:p>
            <a:p>
              <a:pPr marL="401638" indent="-401638" algn="ctr" fontAlgn="auto">
                <a:spcBef>
                  <a:spcPts val="0"/>
                </a:spcBef>
                <a:spcAft>
                  <a:spcPts val="0"/>
                </a:spcAft>
                <a:defRPr/>
              </a:pPr>
              <a:r>
                <a:rPr lang="en-US" sz="900" dirty="0">
                  <a:solidFill>
                    <a:prstClr val="black"/>
                  </a:solidFill>
                  <a:latin typeface="Arial Black" panose="020B0A04020102020204" pitchFamily="34" charset="0"/>
                  <a:cs typeface="Arial" charset="0"/>
                </a:rPr>
                <a:t>Representatives Group</a:t>
              </a: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(TCRG) Core R&amp;D </a:t>
              </a:r>
            </a:p>
            <a:p>
              <a:pPr marL="401638" indent="-401638" algn="ctr" fontAlgn="auto">
                <a:spcBef>
                  <a:spcPts val="0"/>
                </a:spcBef>
                <a:spcAft>
                  <a:spcPts val="0"/>
                </a:spcAft>
                <a:defRPr/>
              </a:pPr>
              <a:endParaRPr lang="en-US" sz="1000" dirty="0">
                <a:solidFill>
                  <a:prstClr val="black"/>
                </a:solidFill>
                <a:latin typeface="Arial Black" pitchFamily="34" charset="0"/>
                <a:cs typeface="Arial" charset="0"/>
              </a:endParaRPr>
            </a:p>
          </p:txBody>
        </p:sp>
        <p:sp>
          <p:nvSpPr>
            <p:cNvPr id="15382" name="AutoShape 18"/>
            <p:cNvSpPr>
              <a:spLocks noChangeArrowheads="1"/>
            </p:cNvSpPr>
            <p:nvPr/>
          </p:nvSpPr>
          <p:spPr bwMode="auto">
            <a:xfrm>
              <a:off x="3930745" y="2392556"/>
              <a:ext cx="1381194" cy="752475"/>
            </a:xfrm>
            <a:prstGeom prst="roundRect">
              <a:avLst>
                <a:gd name="adj" fmla="val 16667"/>
              </a:avLst>
            </a:prstGeom>
            <a:grp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dirty="0">
                <a:solidFill>
                  <a:prstClr val="black"/>
                </a:solidFill>
                <a:latin typeface="Arial Black" pitchFamily="34" charset="0"/>
                <a:cs typeface="Arial" charset="0"/>
              </a:endParaRPr>
            </a:p>
            <a:p>
              <a:pPr marL="401638" indent="-401638" algn="ctr" fontAlgn="auto">
                <a:spcBef>
                  <a:spcPts val="0"/>
                </a:spcBef>
                <a:spcAft>
                  <a:spcPts val="0"/>
                </a:spcAft>
                <a:defRPr/>
              </a:pPr>
              <a:endParaRPr lang="en-US" sz="1000" dirty="0">
                <a:solidFill>
                  <a:prstClr val="black"/>
                </a:solidFill>
                <a:latin typeface="Arial Black" pitchFamily="34" charset="0"/>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UAS </a:t>
              </a: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Concept, Plans</a:t>
              </a:r>
            </a:p>
            <a:p>
              <a:pPr marL="401638" indent="-401638" algn="ctr" fontAlgn="auto">
                <a:spcBef>
                  <a:spcPts val="0"/>
                </a:spcBef>
                <a:spcAft>
                  <a:spcPts val="0"/>
                </a:spcAft>
                <a:defRPr/>
              </a:pPr>
              <a:r>
                <a:rPr lang="en-US" sz="1000" dirty="0">
                  <a:solidFill>
                    <a:prstClr val="black"/>
                  </a:solidFill>
                  <a:latin typeface="Arial Black" pitchFamily="34" charset="0"/>
                  <a:cs typeface="Arial" charset="0"/>
                </a:rPr>
                <a:t>Mapping</a:t>
              </a:r>
            </a:p>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a:p>
              <a:pPr marL="401638" indent="-401638" algn="ctr" fontAlgn="auto">
                <a:spcBef>
                  <a:spcPts val="0"/>
                </a:spcBef>
                <a:spcAft>
                  <a:spcPts val="0"/>
                </a:spcAft>
                <a:defRPr/>
              </a:pPr>
              <a:endParaRPr lang="en-US" sz="1000" b="1" dirty="0">
                <a:solidFill>
                  <a:prstClr val="black"/>
                </a:solidFill>
                <a:latin typeface="Arial Black" pitchFamily="34" charset="0"/>
                <a:cs typeface="Arial" charset="0"/>
              </a:endParaRPr>
            </a:p>
          </p:txBody>
        </p:sp>
        <p:sp>
          <p:nvSpPr>
            <p:cNvPr id="37" name="AutoShape 18"/>
            <p:cNvSpPr>
              <a:spLocks noChangeArrowheads="1"/>
            </p:cNvSpPr>
            <p:nvPr/>
          </p:nvSpPr>
          <p:spPr bwMode="auto">
            <a:xfrm>
              <a:off x="7129463" y="2392556"/>
              <a:ext cx="1606550" cy="752475"/>
            </a:xfrm>
            <a:prstGeom prst="roundRect">
              <a:avLst>
                <a:gd name="adj" fmla="val 16667"/>
              </a:avLst>
            </a:prstGeom>
            <a:grpFill/>
            <a:ln w="9525">
              <a:solidFill>
                <a:schemeClr val="tx2">
                  <a:lumMod val="40000"/>
                  <a:lumOff val="6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p:spPr>
          <p:txBody>
            <a:bodyPr wrap="none" anchor="ctr">
              <a:flatTx/>
            </a:bodyPr>
            <a:lstStyle/>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r>
                <a:rPr lang="en-US" sz="1000" b="1" dirty="0">
                  <a:solidFill>
                    <a:prstClr val="black"/>
                  </a:solidFill>
                  <a:latin typeface="Arial Black" pitchFamily="34" charset="0"/>
                </a:rPr>
                <a:t>UAS </a:t>
              </a:r>
            </a:p>
            <a:p>
              <a:pPr algn="ctr" fontAlgn="auto">
                <a:spcBef>
                  <a:spcPts val="0"/>
                </a:spcBef>
                <a:spcAft>
                  <a:spcPts val="0"/>
                </a:spcAft>
                <a:defRPr/>
              </a:pPr>
              <a:r>
                <a:rPr lang="en-US" sz="1000" b="1" dirty="0">
                  <a:solidFill>
                    <a:prstClr val="black"/>
                  </a:solidFill>
                  <a:latin typeface="Arial Black" pitchFamily="34" charset="0"/>
                </a:rPr>
                <a:t>Center of Excellence</a:t>
              </a:r>
            </a:p>
            <a:p>
              <a:pPr algn="ctr" fontAlgn="auto">
                <a:spcBef>
                  <a:spcPts val="0"/>
                </a:spcBef>
                <a:spcAft>
                  <a:spcPts val="0"/>
                </a:spcAft>
                <a:defRPr/>
              </a:pPr>
              <a:r>
                <a:rPr lang="en-US" sz="1000" b="1" i="1" dirty="0">
                  <a:solidFill>
                    <a:prstClr val="black"/>
                  </a:solidFill>
                  <a:latin typeface="Arial Black" pitchFamily="34" charset="0"/>
                </a:rPr>
                <a:t>Academia</a:t>
              </a:r>
              <a:endParaRPr lang="en-US" sz="1000" i="1" dirty="0">
                <a:solidFill>
                  <a:prstClr val="black"/>
                </a:solidFill>
                <a:latin typeface="Arial Narrow"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p:txBody>
        </p:sp>
        <p:grpSp>
          <p:nvGrpSpPr>
            <p:cNvPr id="15387" name="Group 6"/>
            <p:cNvGrpSpPr>
              <a:grpSpLocks/>
            </p:cNvGrpSpPr>
            <p:nvPr/>
          </p:nvGrpSpPr>
          <p:grpSpPr bwMode="auto">
            <a:xfrm>
              <a:off x="1938582" y="3150628"/>
              <a:ext cx="1845454" cy="3623329"/>
              <a:chOff x="1938582" y="3301460"/>
              <a:chExt cx="1845454" cy="3623329"/>
            </a:xfrm>
            <a:grpFill/>
          </p:grpSpPr>
          <p:sp>
            <p:nvSpPr>
              <p:cNvPr id="15396" name="AutoShape 60"/>
              <p:cNvSpPr>
                <a:spLocks noChangeArrowheads="1"/>
              </p:cNvSpPr>
              <p:nvPr/>
            </p:nvSpPr>
            <p:spPr bwMode="auto">
              <a:xfrm>
                <a:off x="1949695" y="3301460"/>
                <a:ext cx="1812889" cy="893340"/>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b="1" dirty="0">
                    <a:solidFill>
                      <a:prstClr val="black"/>
                    </a:solidFill>
                    <a:latin typeface="Arial Black" pitchFamily="34" charset="0"/>
                    <a:ea typeface="ＭＳ Ｐゴシック" charset="0"/>
                    <a:cs typeface="Arial" charset="0"/>
                  </a:rPr>
                  <a:t>Detect &amp; Avoid </a:t>
                </a:r>
                <a:r>
                  <a:rPr lang="en-US" sz="900" b="1" dirty="0">
                    <a:solidFill>
                      <a:prstClr val="black"/>
                    </a:solidFill>
                    <a:latin typeface="Arial Black" pitchFamily="34" charset="0"/>
                    <a:cs typeface="Arial" charset="0"/>
                  </a:rPr>
                  <a:t>(DAA</a:t>
                </a:r>
                <a:r>
                  <a:rPr lang="en-US" sz="900" b="1" dirty="0" smtClean="0">
                    <a:solidFill>
                      <a:prstClr val="black"/>
                    </a:solidFill>
                    <a:latin typeface="Arial Black" pitchFamily="34" charset="0"/>
                    <a:cs typeface="Arial" charset="0"/>
                  </a:rPr>
                  <a:t>)</a:t>
                </a:r>
              </a:p>
              <a:p>
                <a:pPr marL="401638" indent="-401638" algn="ctr" fontAlgn="auto">
                  <a:spcBef>
                    <a:spcPts val="0"/>
                  </a:spcBef>
                  <a:spcAft>
                    <a:spcPts val="0"/>
                  </a:spcAft>
                  <a:defRPr/>
                </a:pPr>
                <a:r>
                  <a:rPr lang="en-US" sz="800" dirty="0" smtClean="0">
                    <a:solidFill>
                      <a:prstClr val="black"/>
                    </a:solidFill>
                    <a:latin typeface="+mn-lt"/>
                    <a:cs typeface="Arial" charset="0"/>
                  </a:rPr>
                  <a:t>Certification Obstacles</a:t>
                </a:r>
                <a:endParaRPr lang="en-US" sz="800" dirty="0">
                  <a:solidFill>
                    <a:prstClr val="black"/>
                  </a:solidFill>
                  <a:latin typeface="+mn-lt"/>
                  <a:cs typeface="Arial" charset="0"/>
                </a:endParaRPr>
              </a:p>
              <a:p>
                <a:pPr marL="401638" indent="-401638" algn="ctr" fontAlgn="auto">
                  <a:spcBef>
                    <a:spcPts val="0"/>
                  </a:spcBef>
                  <a:spcAft>
                    <a:spcPts val="0"/>
                  </a:spcAft>
                  <a:defRPr/>
                </a:pPr>
                <a:r>
                  <a:rPr lang="en-US" sz="800" dirty="0">
                    <a:solidFill>
                      <a:prstClr val="black"/>
                    </a:solidFill>
                    <a:latin typeface="+mn-lt"/>
                    <a:cs typeface="Arial" charset="0"/>
                  </a:rPr>
                  <a:t>Data Fusion </a:t>
                </a:r>
                <a:r>
                  <a:rPr lang="en-US" sz="800" dirty="0" smtClean="0">
                    <a:solidFill>
                      <a:prstClr val="black"/>
                    </a:solidFill>
                    <a:latin typeface="+mn-lt"/>
                    <a:cs typeface="Arial" charset="0"/>
                  </a:rPr>
                  <a:t>Strategy</a:t>
                </a:r>
              </a:p>
              <a:p>
                <a:pPr marL="401638" indent="-401638" algn="ctr" fontAlgn="auto">
                  <a:spcBef>
                    <a:spcPts val="0"/>
                  </a:spcBef>
                  <a:spcAft>
                    <a:spcPts val="0"/>
                  </a:spcAft>
                  <a:defRPr/>
                </a:pPr>
                <a:r>
                  <a:rPr lang="en-US" sz="800" dirty="0" smtClean="0">
                    <a:solidFill>
                      <a:prstClr val="black"/>
                    </a:solidFill>
                    <a:latin typeface="+mn-lt"/>
                    <a:cs typeface="Arial" charset="0"/>
                  </a:rPr>
                  <a:t>System Safety Criteria</a:t>
                </a:r>
              </a:p>
              <a:p>
                <a:pPr marL="401638" indent="-401638" algn="ctr" fontAlgn="auto">
                  <a:spcBef>
                    <a:spcPts val="0"/>
                  </a:spcBef>
                  <a:spcAft>
                    <a:spcPts val="0"/>
                  </a:spcAft>
                  <a:defRPr/>
                </a:pPr>
                <a:r>
                  <a:rPr lang="en-US" sz="800" dirty="0" smtClean="0">
                    <a:solidFill>
                      <a:prstClr val="black"/>
                    </a:solidFill>
                    <a:latin typeface="+mn-lt"/>
                    <a:cs typeface="Arial" charset="0"/>
                  </a:rPr>
                  <a:t>Standards Evaluation</a:t>
                </a:r>
              </a:p>
              <a:p>
                <a:pPr marL="401638" indent="-401638" algn="ctr" fontAlgn="auto">
                  <a:spcBef>
                    <a:spcPts val="0"/>
                  </a:spcBef>
                  <a:spcAft>
                    <a:spcPts val="0"/>
                  </a:spcAft>
                  <a:defRPr/>
                </a:pPr>
                <a:r>
                  <a:rPr lang="en-US" sz="800" dirty="0" smtClean="0">
                    <a:solidFill>
                      <a:prstClr val="black"/>
                    </a:solidFill>
                    <a:latin typeface="+mn-lt"/>
                    <a:cs typeface="Arial" charset="0"/>
                  </a:rPr>
                  <a:t>Collision Avoidance</a:t>
                </a:r>
                <a:endParaRPr lang="en-US" sz="800" dirty="0">
                  <a:solidFill>
                    <a:prstClr val="black"/>
                  </a:solidFill>
                  <a:latin typeface="+mn-lt"/>
                  <a:cs typeface="Arial" charset="0"/>
                </a:endParaRPr>
              </a:p>
            </p:txBody>
          </p:sp>
          <p:sp>
            <p:nvSpPr>
              <p:cNvPr id="15384" name="AutoShape 60"/>
              <p:cNvSpPr>
                <a:spLocks noChangeArrowheads="1"/>
              </p:cNvSpPr>
              <p:nvPr/>
            </p:nvSpPr>
            <p:spPr bwMode="auto">
              <a:xfrm>
                <a:off x="1960034" y="4270593"/>
                <a:ext cx="1824002" cy="654617"/>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Control &amp; Communication</a:t>
                </a:r>
              </a:p>
              <a:p>
                <a:pPr marL="401638" indent="-401638" algn="ctr" fontAlgn="auto">
                  <a:spcBef>
                    <a:spcPts val="0"/>
                  </a:spcBef>
                  <a:spcAft>
                    <a:spcPts val="0"/>
                  </a:spcAft>
                  <a:defRPr/>
                </a:pPr>
                <a:r>
                  <a:rPr lang="en-US" sz="800" dirty="0">
                    <a:solidFill>
                      <a:prstClr val="black"/>
                    </a:solidFill>
                    <a:latin typeface="+mn-lt"/>
                    <a:cs typeface="Arial" charset="0"/>
                  </a:rPr>
                  <a:t>Control Performance</a:t>
                </a:r>
              </a:p>
              <a:p>
                <a:pPr marL="401638" indent="-401638" algn="ctr" fontAlgn="auto">
                  <a:spcBef>
                    <a:spcPts val="0"/>
                  </a:spcBef>
                  <a:spcAft>
                    <a:spcPts val="0"/>
                  </a:spcAft>
                  <a:defRPr/>
                </a:pPr>
                <a:r>
                  <a:rPr lang="en-US" sz="800" dirty="0">
                    <a:solidFill>
                      <a:prstClr val="black"/>
                    </a:solidFill>
                    <a:latin typeface="+mn-lt"/>
                    <a:cs typeface="Arial" charset="0"/>
                  </a:rPr>
                  <a:t>Communication Security, Cyber </a:t>
                </a:r>
                <a:r>
                  <a:rPr lang="en-US" sz="800" dirty="0" smtClean="0">
                    <a:solidFill>
                      <a:prstClr val="black"/>
                    </a:solidFill>
                    <a:latin typeface="+mn-lt"/>
                    <a:cs typeface="Arial" charset="0"/>
                  </a:rPr>
                  <a:t>Security</a:t>
                </a:r>
                <a:endParaRPr lang="en-US" sz="800" dirty="0">
                  <a:solidFill>
                    <a:prstClr val="black"/>
                  </a:solidFill>
                  <a:latin typeface="+mn-lt"/>
                  <a:cs typeface="Arial" charset="0"/>
                </a:endParaRPr>
              </a:p>
              <a:p>
                <a:pPr marL="401638" indent="-401638" algn="ctr" fontAlgn="auto">
                  <a:spcBef>
                    <a:spcPts val="0"/>
                  </a:spcBef>
                  <a:spcAft>
                    <a:spcPts val="0"/>
                  </a:spcAft>
                  <a:defRPr/>
                </a:pPr>
                <a:r>
                  <a:rPr lang="en-US" sz="800" dirty="0" smtClean="0">
                    <a:solidFill>
                      <a:prstClr val="black"/>
                    </a:solidFill>
                    <a:latin typeface="+mn-lt"/>
                    <a:cs typeface="Arial" charset="0"/>
                  </a:rPr>
                  <a:t>Control Non-Payload Communications</a:t>
                </a:r>
                <a:endParaRPr lang="en-US" sz="800" dirty="0">
                  <a:solidFill>
                    <a:prstClr val="black"/>
                  </a:solidFill>
                  <a:latin typeface="+mn-lt"/>
                  <a:cs typeface="Arial" charset="0"/>
                </a:endParaRPr>
              </a:p>
            </p:txBody>
          </p:sp>
          <p:sp>
            <p:nvSpPr>
              <p:cNvPr id="15385" name="AutoShape 60"/>
              <p:cNvSpPr>
                <a:spLocks noChangeArrowheads="1"/>
              </p:cNvSpPr>
              <p:nvPr/>
            </p:nvSpPr>
            <p:spPr bwMode="auto">
              <a:xfrm>
                <a:off x="1938582" y="5823003"/>
                <a:ext cx="1812889" cy="530148"/>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Maintenance &amp; Repair</a:t>
                </a:r>
              </a:p>
              <a:p>
                <a:pPr marL="401638" indent="-401638" algn="ctr" fontAlgn="auto">
                  <a:spcBef>
                    <a:spcPts val="0"/>
                  </a:spcBef>
                  <a:spcAft>
                    <a:spcPts val="0"/>
                  </a:spcAft>
                  <a:defRPr/>
                </a:pPr>
                <a:r>
                  <a:rPr lang="en-US" sz="800" dirty="0">
                    <a:solidFill>
                      <a:prstClr val="black"/>
                    </a:solidFill>
                    <a:latin typeface="+mn-lt"/>
                    <a:cs typeface="Arial" charset="0"/>
                  </a:rPr>
                  <a:t>Data Collection </a:t>
                </a:r>
              </a:p>
              <a:p>
                <a:pPr marL="401638" indent="-401638" algn="ctr" fontAlgn="auto">
                  <a:spcBef>
                    <a:spcPts val="0"/>
                  </a:spcBef>
                  <a:spcAft>
                    <a:spcPts val="0"/>
                  </a:spcAft>
                  <a:defRPr/>
                </a:pPr>
                <a:r>
                  <a:rPr lang="en-US" sz="800" dirty="0">
                    <a:solidFill>
                      <a:prstClr val="black"/>
                    </a:solidFill>
                    <a:latin typeface="+mn-lt"/>
                    <a:cs typeface="Arial" charset="0"/>
                  </a:rPr>
                  <a:t>Elements and Standards</a:t>
                </a:r>
              </a:p>
            </p:txBody>
          </p:sp>
          <p:sp>
            <p:nvSpPr>
              <p:cNvPr id="15388" name="AutoShape 60"/>
              <p:cNvSpPr>
                <a:spLocks noChangeArrowheads="1"/>
              </p:cNvSpPr>
              <p:nvPr/>
            </p:nvSpPr>
            <p:spPr bwMode="auto">
              <a:xfrm>
                <a:off x="1949694" y="6416154"/>
                <a:ext cx="1812889" cy="508635"/>
              </a:xfrm>
              <a:prstGeom prst="roundRect">
                <a:avLst>
                  <a:gd name="adj" fmla="val 16667"/>
                </a:avLst>
              </a:prstGeom>
              <a:grp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Human Factors</a:t>
                </a:r>
              </a:p>
              <a:p>
                <a:pPr marL="401638" indent="-401638" algn="ctr" fontAlgn="auto">
                  <a:spcBef>
                    <a:spcPts val="0"/>
                  </a:spcBef>
                  <a:spcAft>
                    <a:spcPts val="0"/>
                  </a:spcAft>
                  <a:defRPr/>
                </a:pPr>
                <a:r>
                  <a:rPr lang="en-US" sz="800" dirty="0">
                    <a:solidFill>
                      <a:prstClr val="black"/>
                    </a:solidFill>
                    <a:latin typeface="+mn-lt"/>
                    <a:cs typeface="Arial" charset="0"/>
                  </a:rPr>
                  <a:t>Analyses and Recommendations</a:t>
                </a:r>
              </a:p>
              <a:p>
                <a:pPr marL="401638" indent="-401638" algn="ctr" fontAlgn="auto">
                  <a:spcBef>
                    <a:spcPts val="0"/>
                  </a:spcBef>
                  <a:spcAft>
                    <a:spcPts val="0"/>
                  </a:spcAft>
                  <a:defRPr/>
                </a:pPr>
                <a:r>
                  <a:rPr lang="en-US" sz="800" dirty="0">
                    <a:solidFill>
                      <a:prstClr val="black"/>
                    </a:solidFill>
                    <a:latin typeface="+mn-lt"/>
                    <a:cs typeface="Arial" charset="0"/>
                  </a:rPr>
                  <a:t> on UAS Control Stations</a:t>
                </a:r>
              </a:p>
              <a:p>
                <a:pPr marL="401638" indent="-401638" algn="ctr" fontAlgn="auto">
                  <a:spcBef>
                    <a:spcPts val="0"/>
                  </a:spcBef>
                  <a:spcAft>
                    <a:spcPts val="0"/>
                  </a:spcAft>
                  <a:defRPr/>
                </a:pPr>
                <a:endParaRPr lang="en-US" sz="1000" dirty="0">
                  <a:solidFill>
                    <a:prstClr val="black"/>
                  </a:solidFill>
                  <a:latin typeface="+mn-lt"/>
                  <a:cs typeface="Arial" charset="0"/>
                </a:endParaRPr>
              </a:p>
            </p:txBody>
          </p:sp>
        </p:grpSp>
        <p:sp>
          <p:nvSpPr>
            <p:cNvPr id="49" name="Block Arc 62"/>
            <p:cNvSpPr>
              <a:spLocks/>
            </p:cNvSpPr>
            <p:nvPr/>
          </p:nvSpPr>
          <p:spPr bwMode="auto">
            <a:xfrm>
              <a:off x="1442097" y="1138642"/>
              <a:ext cx="6248400" cy="1622712"/>
            </a:xfrm>
            <a:custGeom>
              <a:avLst/>
              <a:gdLst>
                <a:gd name="T0" fmla="*/ 2147483647 w 4495800"/>
                <a:gd name="T1" fmla="*/ 208037788 h 2286000"/>
                <a:gd name="T2" fmla="*/ 2147483647 w 4495800"/>
                <a:gd name="T3" fmla="*/ 208037954 h 2286000"/>
                <a:gd name="T4" fmla="*/ 2147483647 w 4495800"/>
                <a:gd name="T5" fmla="*/ 208038076 h 2286000"/>
                <a:gd name="T6" fmla="*/ 5898240 60000 65536"/>
                <a:gd name="T7" fmla="*/ 5898240 60000 65536"/>
                <a:gd name="T8" fmla="*/ 5898240 60000 65536"/>
                <a:gd name="T9" fmla="*/ 0 w 4495800"/>
                <a:gd name="T10" fmla="*/ 0 h 2286000"/>
                <a:gd name="T11" fmla="*/ 4495800 w 4495800"/>
                <a:gd name="T12" fmla="*/ 1143000 h 2286000"/>
              </a:gdLst>
              <a:ahLst/>
              <a:cxnLst>
                <a:cxn ang="T6">
                  <a:pos x="T0" y="T1"/>
                </a:cxn>
                <a:cxn ang="T7">
                  <a:pos x="T2" y="T3"/>
                </a:cxn>
                <a:cxn ang="T8">
                  <a:pos x="T4" y="T5"/>
                </a:cxn>
              </a:cxnLst>
              <a:rect l="T9" t="T10" r="T11" b="T12"/>
              <a:pathLst>
                <a:path w="4495800" h="2286000">
                  <a:moveTo>
                    <a:pt x="0" y="1142997"/>
                  </a:moveTo>
                  <a:lnTo>
                    <a:pt x="0" y="1142997"/>
                  </a:lnTo>
                  <a:cubicBezTo>
                    <a:pt x="3" y="511736"/>
                    <a:pt x="1006421" y="-1"/>
                    <a:pt x="2247900" y="0"/>
                  </a:cubicBezTo>
                  <a:cubicBezTo>
                    <a:pt x="3489380" y="0"/>
                    <a:pt x="4495800" y="511738"/>
                    <a:pt x="4495800" y="1143000"/>
                  </a:cubicBezTo>
                  <a:cubicBezTo>
                    <a:pt x="4495800" y="1143001"/>
                    <a:pt x="4495799" y="1143003"/>
                    <a:pt x="4495799" y="1143004"/>
                  </a:cubicBezTo>
                  <a:lnTo>
                    <a:pt x="3924300" y="1143000"/>
                  </a:lnTo>
                  <a:cubicBezTo>
                    <a:pt x="3924300" y="827369"/>
                    <a:pt x="3173750" y="571500"/>
                    <a:pt x="2247900" y="571500"/>
                  </a:cubicBezTo>
                  <a:cubicBezTo>
                    <a:pt x="1322049" y="571500"/>
                    <a:pt x="571500" y="827369"/>
                    <a:pt x="571500" y="1143000"/>
                  </a:cubicBezTo>
                  <a:cubicBezTo>
                    <a:pt x="571499" y="1143000"/>
                    <a:pt x="571500" y="1143001"/>
                    <a:pt x="571500" y="1143002"/>
                  </a:cubicBezTo>
                  <a:lnTo>
                    <a:pt x="0" y="1142997"/>
                  </a:lnTo>
                  <a:close/>
                </a:path>
              </a:pathLst>
            </a:custGeom>
            <a:grpFill/>
            <a:ln w="9525">
              <a:solidFill>
                <a:schemeClr val="tx2"/>
              </a:solidFill>
              <a:round/>
              <a:headEnd/>
              <a:tailEnd/>
            </a:ln>
            <a:effectLst>
              <a:outerShdw blurRad="50800" dist="38100" dir="2700000" algn="tl" rotWithShape="0">
                <a:prstClr val="black">
                  <a:alpha val="40000"/>
                </a:prstClr>
              </a:outerShdw>
            </a:effectLst>
            <a:scene3d>
              <a:camera prst="orthographicFront"/>
              <a:lightRig rig="twoPt" dir="t"/>
            </a:scene3d>
            <a:sp3d prstMaterial="matte">
              <a:bevelT prst="relaxedInset"/>
            </a:sp3d>
          </p:spPr>
          <p:txBody>
            <a:bodyPr anchor="ctr">
              <a:flatTx/>
            </a:bodyPr>
            <a:lstStyle/>
            <a:p>
              <a:pPr fontAlgn="auto">
                <a:spcBef>
                  <a:spcPts val="0"/>
                </a:spcBef>
                <a:spcAft>
                  <a:spcPts val="0"/>
                </a:spcAft>
                <a:defRPr/>
              </a:pPr>
              <a:endParaRPr lang="en-US" dirty="0">
                <a:solidFill>
                  <a:prstClr val="black"/>
                </a:solidFill>
                <a:latin typeface="+mn-lt"/>
              </a:endParaRPr>
            </a:p>
          </p:txBody>
        </p:sp>
      </p:grpSp>
      <p:sp>
        <p:nvSpPr>
          <p:cNvPr id="40" name="AutoShape 60"/>
          <p:cNvSpPr>
            <a:spLocks noChangeArrowheads="1"/>
          </p:cNvSpPr>
          <p:nvPr/>
        </p:nvSpPr>
        <p:spPr bwMode="auto">
          <a:xfrm>
            <a:off x="1900501" y="6390165"/>
            <a:ext cx="1812925" cy="368300"/>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FAA Test Sites</a:t>
            </a:r>
          </a:p>
          <a:p>
            <a:pPr marL="401638" indent="-401638" algn="ctr" fontAlgn="auto">
              <a:spcBef>
                <a:spcPts val="0"/>
              </a:spcBef>
              <a:spcAft>
                <a:spcPts val="0"/>
              </a:spcAft>
              <a:defRPr/>
            </a:pPr>
            <a:r>
              <a:rPr lang="en-US" sz="800" dirty="0">
                <a:solidFill>
                  <a:prstClr val="black"/>
                </a:solidFill>
                <a:latin typeface="+mn-lt"/>
                <a:cs typeface="Arial" charset="0"/>
              </a:rPr>
              <a:t>Data Collection &amp; Analysis</a:t>
            </a:r>
            <a:endParaRPr lang="en-US" sz="1000" dirty="0">
              <a:solidFill>
                <a:prstClr val="black"/>
              </a:solidFill>
              <a:latin typeface="+mn-lt"/>
              <a:cs typeface="Arial" charset="0"/>
            </a:endParaRPr>
          </a:p>
        </p:txBody>
      </p:sp>
      <p:sp>
        <p:nvSpPr>
          <p:cNvPr id="38" name="AutoShape 28"/>
          <p:cNvSpPr>
            <a:spLocks noChangeArrowheads="1"/>
          </p:cNvSpPr>
          <p:nvPr/>
        </p:nvSpPr>
        <p:spPr bwMode="auto">
          <a:xfrm>
            <a:off x="430389" y="4648421"/>
            <a:ext cx="1333500" cy="504825"/>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algn="ctr" fontAlgn="auto">
              <a:spcBef>
                <a:spcPts val="0"/>
              </a:spcBef>
              <a:spcAft>
                <a:spcPts val="0"/>
              </a:spcAft>
              <a:defRPr/>
            </a:pPr>
            <a:r>
              <a:rPr lang="en-US" sz="1000" dirty="0">
                <a:solidFill>
                  <a:prstClr val="black"/>
                </a:solidFill>
                <a:latin typeface="+mn-lt"/>
                <a:cs typeface="Arial" charset="0"/>
              </a:rPr>
              <a:t> </a:t>
            </a:r>
            <a:r>
              <a:rPr lang="en-US" sz="1000" b="1" dirty="0">
                <a:solidFill>
                  <a:prstClr val="black"/>
                </a:solidFill>
                <a:latin typeface="+mn-lt"/>
                <a:cs typeface="Arial" charset="0"/>
              </a:rPr>
              <a:t> </a:t>
            </a:r>
            <a:r>
              <a:rPr lang="en-US" sz="1000" b="1" dirty="0">
                <a:solidFill>
                  <a:prstClr val="black"/>
                </a:solidFill>
                <a:ea typeface="ＭＳ Ｐゴシック" charset="0"/>
                <a:cs typeface="Arial" panose="020B0604020202020204" pitchFamily="34" charset="0"/>
              </a:rPr>
              <a:t>FFRDCs </a:t>
            </a:r>
            <a:r>
              <a:rPr lang="en-US" sz="1000" dirty="0">
                <a:solidFill>
                  <a:prstClr val="black"/>
                </a:solidFill>
                <a:ea typeface="ＭＳ Ｐゴシック" charset="0"/>
                <a:cs typeface="Arial" panose="020B0604020202020204" pitchFamily="34" charset="0"/>
              </a:rPr>
              <a:t>(MITRE, </a:t>
            </a:r>
          </a:p>
          <a:p>
            <a:pPr algn="ctr" fontAlgn="auto">
              <a:spcBef>
                <a:spcPts val="0"/>
              </a:spcBef>
              <a:spcAft>
                <a:spcPts val="0"/>
              </a:spcAft>
              <a:defRPr/>
            </a:pPr>
            <a:r>
              <a:rPr lang="en-US" sz="1000" dirty="0">
                <a:solidFill>
                  <a:prstClr val="black"/>
                </a:solidFill>
                <a:ea typeface="ＭＳ Ｐゴシック" charset="0"/>
                <a:cs typeface="Arial" panose="020B0604020202020204" pitchFamily="34" charset="0"/>
              </a:rPr>
              <a:t>MIT/LL) </a:t>
            </a:r>
            <a:r>
              <a:rPr lang="en-US" sz="1000" dirty="0">
                <a:solidFill>
                  <a:prstClr val="black"/>
                </a:solidFill>
                <a:cs typeface="Arial" panose="020B0604020202020204" pitchFamily="34" charset="0"/>
              </a:rPr>
              <a:t>, CAMI,</a:t>
            </a:r>
          </a:p>
          <a:p>
            <a:pPr algn="ctr" fontAlgn="auto">
              <a:spcBef>
                <a:spcPts val="0"/>
              </a:spcBef>
              <a:spcAft>
                <a:spcPts val="0"/>
              </a:spcAft>
              <a:defRPr/>
            </a:pPr>
            <a:r>
              <a:rPr lang="en-US" sz="1000" dirty="0">
                <a:solidFill>
                  <a:prstClr val="black"/>
                </a:solidFill>
                <a:cs typeface="Arial" panose="020B0604020202020204" pitchFamily="34" charset="0"/>
              </a:rPr>
              <a:t>VOLPE</a:t>
            </a:r>
          </a:p>
        </p:txBody>
      </p:sp>
      <p:sp>
        <p:nvSpPr>
          <p:cNvPr id="39" name="AutoShape 60"/>
          <p:cNvSpPr>
            <a:spLocks noChangeArrowheads="1"/>
          </p:cNvSpPr>
          <p:nvPr/>
        </p:nvSpPr>
        <p:spPr bwMode="auto">
          <a:xfrm>
            <a:off x="1889388" y="4385508"/>
            <a:ext cx="1824038" cy="714375"/>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latin typeface="Arial Black"/>
                <a:ea typeface="ＭＳ Ｐゴシック" charset="0"/>
                <a:cs typeface="Arial Black"/>
              </a:rPr>
              <a:t>UAS Safety Criteria </a:t>
            </a:r>
          </a:p>
          <a:p>
            <a:pPr marL="401638" indent="-401638" algn="ctr" fontAlgn="auto">
              <a:spcBef>
                <a:spcPts val="0"/>
              </a:spcBef>
              <a:spcAft>
                <a:spcPts val="0"/>
              </a:spcAft>
              <a:defRPr/>
            </a:pPr>
            <a:r>
              <a:rPr lang="en-US" sz="900" dirty="0">
                <a:latin typeface="Arial Black"/>
                <a:ea typeface="ＭＳ Ｐゴシック" charset="0"/>
                <a:cs typeface="Arial Black"/>
              </a:rPr>
              <a:t>and Oversight</a:t>
            </a:r>
          </a:p>
          <a:p>
            <a:pPr marL="401638" indent="-401638" algn="ctr" fontAlgn="auto">
              <a:spcBef>
                <a:spcPts val="0"/>
              </a:spcBef>
              <a:spcAft>
                <a:spcPts val="0"/>
              </a:spcAft>
              <a:defRPr/>
            </a:pPr>
            <a:r>
              <a:rPr lang="en-US" sz="800" dirty="0">
                <a:latin typeface="Calibri" charset="0"/>
                <a:cs typeface="Arial" charset="0"/>
              </a:rPr>
              <a:t>S</a:t>
            </a:r>
            <a:r>
              <a:rPr lang="en-US" sz="800" dirty="0">
                <a:latin typeface="Calibri" charset="0"/>
                <a:ea typeface="ＭＳ Ｐゴシック" charset="0"/>
                <a:cs typeface="Arial" charset="0"/>
              </a:rPr>
              <a:t>afety </a:t>
            </a:r>
            <a:r>
              <a:rPr lang="en-US" sz="800" dirty="0">
                <a:latin typeface="Calibri" charset="0"/>
                <a:cs typeface="Arial" charset="0"/>
              </a:rPr>
              <a:t>T</a:t>
            </a:r>
            <a:r>
              <a:rPr lang="en-US" sz="800" dirty="0">
                <a:latin typeface="Calibri" charset="0"/>
                <a:ea typeface="ＭＳ Ｐゴシック" charset="0"/>
                <a:cs typeface="Arial" charset="0"/>
              </a:rPr>
              <a:t>hreshold </a:t>
            </a:r>
            <a:r>
              <a:rPr lang="en-US" sz="800" dirty="0">
                <a:latin typeface="Calibri" charset="0"/>
                <a:cs typeface="Arial" charset="0"/>
              </a:rPr>
              <a:t>(</a:t>
            </a:r>
            <a:r>
              <a:rPr lang="en-US" sz="800" dirty="0">
                <a:latin typeface="Calibri" charset="0"/>
                <a:ea typeface="ＭＳ Ｐゴシック" charset="0"/>
                <a:cs typeface="Arial" charset="0"/>
              </a:rPr>
              <a:t>Kinetic energy)</a:t>
            </a:r>
          </a:p>
          <a:p>
            <a:pPr marL="401638" indent="-401638" algn="ctr" fontAlgn="auto">
              <a:spcBef>
                <a:spcPts val="0"/>
              </a:spcBef>
              <a:spcAft>
                <a:spcPts val="0"/>
              </a:spcAft>
              <a:defRPr/>
            </a:pPr>
            <a:r>
              <a:rPr lang="en-US" sz="800" dirty="0">
                <a:latin typeface="Calibri" charset="0"/>
                <a:ea typeface="ＭＳ Ｐゴシック" charset="0"/>
                <a:cs typeface="Arial" charset="0"/>
              </a:rPr>
              <a:t> and </a:t>
            </a:r>
            <a:r>
              <a:rPr lang="en-US" sz="800" dirty="0">
                <a:latin typeface="Calibri" charset="0"/>
                <a:cs typeface="Arial" charset="0"/>
              </a:rPr>
              <a:t>S</a:t>
            </a:r>
            <a:r>
              <a:rPr lang="en-US" sz="800" dirty="0">
                <a:latin typeface="Calibri" charset="0"/>
                <a:ea typeface="ＭＳ Ｐゴシック" charset="0"/>
                <a:cs typeface="Arial" charset="0"/>
              </a:rPr>
              <a:t>afety </a:t>
            </a:r>
            <a:r>
              <a:rPr lang="en-US" sz="800" dirty="0">
                <a:latin typeface="Calibri" charset="0"/>
                <a:cs typeface="Arial" charset="0"/>
              </a:rPr>
              <a:t>E</a:t>
            </a:r>
            <a:r>
              <a:rPr lang="en-US" sz="800" dirty="0">
                <a:latin typeface="Calibri" charset="0"/>
                <a:ea typeface="ＭＳ Ｐゴシック" charset="0"/>
                <a:cs typeface="Arial" charset="0"/>
              </a:rPr>
              <a:t>valuation </a:t>
            </a:r>
            <a:r>
              <a:rPr lang="en-US" sz="800" dirty="0">
                <a:latin typeface="Calibri" charset="0"/>
                <a:cs typeface="Arial" charset="0"/>
              </a:rPr>
              <a:t>T</a:t>
            </a:r>
            <a:r>
              <a:rPr lang="en-US" sz="800" dirty="0">
                <a:latin typeface="Calibri" charset="0"/>
                <a:ea typeface="ＭＳ Ｐゴシック" charset="0"/>
                <a:cs typeface="Arial" charset="0"/>
              </a:rPr>
              <a:t>ools</a:t>
            </a:r>
            <a:endParaRPr lang="en-US" sz="800" dirty="0">
              <a:solidFill>
                <a:prstClr val="black"/>
              </a:solidFill>
              <a:latin typeface="+mn-lt"/>
              <a:cs typeface="Arial" charset="0"/>
            </a:endParaRPr>
          </a:p>
        </p:txBody>
      </p:sp>
      <p:sp>
        <p:nvSpPr>
          <p:cNvPr id="41" name="AutoShape 28"/>
          <p:cNvSpPr>
            <a:spLocks noChangeArrowheads="1"/>
          </p:cNvSpPr>
          <p:nvPr/>
        </p:nvSpPr>
        <p:spPr bwMode="auto">
          <a:xfrm>
            <a:off x="3886200" y="3733800"/>
            <a:ext cx="1371600" cy="395288"/>
          </a:xfrm>
          <a:prstGeom prst="roundRect">
            <a:avLst>
              <a:gd name="adj" fmla="val 13454"/>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cs typeface="Arial" panose="020B0604020202020204" pitchFamily="34" charset="0"/>
              </a:rPr>
              <a:t>NAS Enterprise </a:t>
            </a:r>
          </a:p>
          <a:p>
            <a:pPr marL="401638" indent="-401638" algn="ctr" fontAlgn="auto">
              <a:spcBef>
                <a:spcPts val="0"/>
              </a:spcBef>
              <a:spcAft>
                <a:spcPts val="0"/>
              </a:spcAft>
              <a:defRPr/>
            </a:pPr>
            <a:r>
              <a:rPr lang="en-US" sz="1000" dirty="0">
                <a:cs typeface="Arial" panose="020B0604020202020204" pitchFamily="34" charset="0"/>
              </a:rPr>
              <a:t>Architecture</a:t>
            </a:r>
            <a:endParaRPr lang="en-US" sz="1000" dirty="0">
              <a:solidFill>
                <a:prstClr val="black"/>
              </a:solidFill>
              <a:cs typeface="Arial" panose="020B0604020202020204" pitchFamily="34" charset="0"/>
            </a:endParaRPr>
          </a:p>
        </p:txBody>
      </p:sp>
      <p:sp>
        <p:nvSpPr>
          <p:cNvPr id="42" name="AutoShape 28"/>
          <p:cNvSpPr>
            <a:spLocks noChangeArrowheads="1"/>
          </p:cNvSpPr>
          <p:nvPr/>
        </p:nvSpPr>
        <p:spPr bwMode="auto">
          <a:xfrm>
            <a:off x="415762" y="5272482"/>
            <a:ext cx="1333500" cy="377828"/>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algn="ctr" fontAlgn="auto">
              <a:spcBef>
                <a:spcPts val="0"/>
              </a:spcBef>
              <a:spcAft>
                <a:spcPts val="0"/>
              </a:spcAft>
              <a:defRPr/>
            </a:pPr>
            <a:r>
              <a:rPr lang="en-US" sz="1000" b="1" dirty="0">
                <a:solidFill>
                  <a:prstClr val="black"/>
                </a:solidFill>
                <a:latin typeface="+mn-lt"/>
                <a:cs typeface="Arial" charset="0"/>
              </a:rPr>
              <a:t>  </a:t>
            </a:r>
            <a:r>
              <a:rPr lang="en-US" sz="1000" b="1" dirty="0">
                <a:solidFill>
                  <a:prstClr val="black"/>
                </a:solidFill>
                <a:latin typeface="Arial Black" panose="020B0A04020102020204" pitchFamily="34" charset="0"/>
                <a:cs typeface="Arial" panose="020B0604020202020204" pitchFamily="34" charset="0"/>
              </a:rPr>
              <a:t>Industry CRDAs</a:t>
            </a:r>
            <a:r>
              <a:rPr lang="en-US" sz="1000" b="1" dirty="0">
                <a:solidFill>
                  <a:prstClr val="black"/>
                </a:solidFill>
                <a:cs typeface="Arial" panose="020B0604020202020204" pitchFamily="34" charset="0"/>
              </a:rPr>
              <a:t> </a:t>
            </a:r>
          </a:p>
        </p:txBody>
      </p:sp>
      <p:sp>
        <p:nvSpPr>
          <p:cNvPr id="43" name="AutoShape 28"/>
          <p:cNvSpPr>
            <a:spLocks noChangeArrowheads="1"/>
          </p:cNvSpPr>
          <p:nvPr/>
        </p:nvSpPr>
        <p:spPr bwMode="auto">
          <a:xfrm>
            <a:off x="5484813" y="4203700"/>
            <a:ext cx="1431925" cy="773113"/>
          </a:xfrm>
          <a:prstGeom prst="roundRect">
            <a:avLst>
              <a:gd name="adj" fmla="val 16667"/>
            </a:avLst>
          </a:prstGeom>
          <a:solidFill>
            <a:schemeClr val="accent5">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cs typeface="Arial" panose="020B0604020202020204" pitchFamily="34" charset="0"/>
              </a:rPr>
              <a:t>sUAS Command &amp;</a:t>
            </a:r>
          </a:p>
          <a:p>
            <a:pPr marL="401638" indent="-401638" algn="ctr" fontAlgn="auto">
              <a:spcBef>
                <a:spcPts val="0"/>
              </a:spcBef>
              <a:spcAft>
                <a:spcPts val="0"/>
              </a:spcAft>
              <a:defRPr/>
            </a:pPr>
            <a:r>
              <a:rPr lang="en-US" sz="1000" dirty="0">
                <a:solidFill>
                  <a:prstClr val="black"/>
                </a:solidFill>
                <a:cs typeface="Arial" panose="020B0604020202020204" pitchFamily="34" charset="0"/>
              </a:rPr>
              <a:t>non-Payload </a:t>
            </a:r>
          </a:p>
          <a:p>
            <a:pPr marL="401638" indent="-401638" algn="ctr" fontAlgn="auto">
              <a:spcBef>
                <a:spcPts val="0"/>
              </a:spcBef>
              <a:spcAft>
                <a:spcPts val="0"/>
              </a:spcAft>
              <a:defRPr/>
            </a:pPr>
            <a:r>
              <a:rPr lang="en-US" sz="1000" dirty="0">
                <a:solidFill>
                  <a:prstClr val="black"/>
                </a:solidFill>
                <a:cs typeface="Arial" panose="020B0604020202020204" pitchFamily="34" charset="0"/>
              </a:rPr>
              <a:t>Communication  (CNPC)</a:t>
            </a:r>
          </a:p>
          <a:p>
            <a:pPr marL="401638" indent="-401638" algn="ctr" fontAlgn="auto">
              <a:spcBef>
                <a:spcPts val="0"/>
              </a:spcBef>
              <a:spcAft>
                <a:spcPts val="0"/>
              </a:spcAft>
              <a:defRPr/>
            </a:pPr>
            <a:r>
              <a:rPr lang="en-US" sz="1000" dirty="0">
                <a:solidFill>
                  <a:prstClr val="black"/>
                </a:solidFill>
                <a:cs typeface="Arial" panose="020B0604020202020204" pitchFamily="34" charset="0"/>
              </a:rPr>
              <a:t> SWaP </a:t>
            </a:r>
            <a:r>
              <a:rPr lang="en-US" sz="1000" i="1" dirty="0">
                <a:solidFill>
                  <a:prstClr val="black"/>
                </a:solidFill>
                <a:cs typeface="Arial" panose="020B0604020202020204" pitchFamily="34" charset="0"/>
              </a:rPr>
              <a:t>Demo</a:t>
            </a:r>
            <a:endParaRPr lang="en-US" sz="1000" dirty="0">
              <a:solidFill>
                <a:prstClr val="black"/>
              </a:solidFill>
              <a:cs typeface="Arial" panose="020B0604020202020204" pitchFamily="34" charset="0"/>
            </a:endParaRPr>
          </a:p>
        </p:txBody>
      </p:sp>
      <p:sp>
        <p:nvSpPr>
          <p:cNvPr id="44" name="AutoShape 60"/>
          <p:cNvSpPr>
            <a:spLocks noChangeArrowheads="1"/>
          </p:cNvSpPr>
          <p:nvPr/>
        </p:nvSpPr>
        <p:spPr bwMode="auto">
          <a:xfrm>
            <a:off x="3886200" y="5798742"/>
            <a:ext cx="1943100" cy="255983"/>
          </a:xfrm>
          <a:prstGeom prst="roundRect">
            <a:avLst>
              <a:gd name="adj" fmla="val 16667"/>
            </a:avLst>
          </a:prstGeom>
          <a:solidFill>
            <a:schemeClr val="tx2">
              <a:lumMod val="40000"/>
              <a:lumOff val="6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Weather Impacts on UAS</a:t>
            </a:r>
          </a:p>
        </p:txBody>
      </p:sp>
      <p:sp>
        <p:nvSpPr>
          <p:cNvPr id="47" name="AutoShape 28"/>
          <p:cNvSpPr>
            <a:spLocks noChangeArrowheads="1"/>
          </p:cNvSpPr>
          <p:nvPr/>
        </p:nvSpPr>
        <p:spPr bwMode="auto">
          <a:xfrm>
            <a:off x="5511800" y="3759201"/>
            <a:ext cx="1431925" cy="331786"/>
          </a:xfrm>
          <a:prstGeom prst="roundRect">
            <a:avLst>
              <a:gd name="adj" fmla="val 16667"/>
            </a:avLst>
          </a:prstGeom>
          <a:solidFill>
            <a:schemeClr val="accent5">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endParaRPr lang="en-US" sz="1000" dirty="0">
              <a:solidFill>
                <a:prstClr val="black"/>
              </a:solidFill>
              <a:latin typeface="Arial Black"/>
              <a:cs typeface="Arial" panose="020B0604020202020204" pitchFamily="34" charset="0"/>
            </a:endParaRPr>
          </a:p>
          <a:p>
            <a:pPr marL="401638" indent="-401638" algn="ctr" fontAlgn="auto">
              <a:spcBef>
                <a:spcPts val="0"/>
              </a:spcBef>
              <a:spcAft>
                <a:spcPts val="0"/>
              </a:spcAft>
              <a:defRPr/>
            </a:pPr>
            <a:r>
              <a:rPr lang="en-US" sz="1000" dirty="0">
                <a:solidFill>
                  <a:prstClr val="black"/>
                </a:solidFill>
                <a:cs typeface="Arial" panose="020B0604020202020204" pitchFamily="34" charset="0"/>
              </a:rPr>
              <a:t>TBO-UAS Demo</a:t>
            </a:r>
            <a:endParaRPr lang="en-US" sz="1000" i="1" dirty="0">
              <a:solidFill>
                <a:prstClr val="black"/>
              </a:solidFill>
              <a:cs typeface="Arial" panose="020B0604020202020204" pitchFamily="34" charset="0"/>
            </a:endParaRPr>
          </a:p>
          <a:p>
            <a:pPr marL="401638" indent="-401638" algn="ctr" fontAlgn="auto">
              <a:spcBef>
                <a:spcPts val="0"/>
              </a:spcBef>
              <a:spcAft>
                <a:spcPts val="0"/>
              </a:spcAft>
              <a:defRPr/>
            </a:pPr>
            <a:endParaRPr lang="en-US" sz="1000" dirty="0">
              <a:solidFill>
                <a:prstClr val="black"/>
              </a:solidFill>
              <a:latin typeface="Arial Black"/>
              <a:cs typeface="Arial Black"/>
            </a:endParaRPr>
          </a:p>
        </p:txBody>
      </p:sp>
      <p:sp>
        <p:nvSpPr>
          <p:cNvPr id="46" name="AutoShape 60"/>
          <p:cNvSpPr>
            <a:spLocks noChangeArrowheads="1"/>
          </p:cNvSpPr>
          <p:nvPr/>
        </p:nvSpPr>
        <p:spPr bwMode="auto">
          <a:xfrm>
            <a:off x="3886200" y="6124574"/>
            <a:ext cx="1943100" cy="276225"/>
          </a:xfrm>
          <a:prstGeom prst="roundRect">
            <a:avLst>
              <a:gd name="adj" fmla="val 16667"/>
            </a:avLst>
          </a:prstGeom>
          <a:solidFill>
            <a:schemeClr val="tx2">
              <a:lumMod val="40000"/>
              <a:lumOff val="6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a:solidFill>
                  <a:prstClr val="black"/>
                </a:solidFill>
                <a:latin typeface="Arial Black" pitchFamily="34" charset="0"/>
                <a:cs typeface="Arial" charset="0"/>
              </a:rPr>
              <a:t>Wake Separation </a:t>
            </a:r>
            <a:r>
              <a:rPr lang="en-US" sz="900" dirty="0" err="1">
                <a:solidFill>
                  <a:prstClr val="black"/>
                </a:solidFill>
                <a:latin typeface="Arial Black" pitchFamily="34" charset="0"/>
                <a:cs typeface="Arial" charset="0"/>
              </a:rPr>
              <a:t>Stds</a:t>
            </a:r>
            <a:r>
              <a:rPr lang="en-US" sz="900" dirty="0">
                <a:solidFill>
                  <a:prstClr val="black"/>
                </a:solidFill>
                <a:latin typeface="Arial Black" pitchFamily="34" charset="0"/>
                <a:cs typeface="Arial" charset="0"/>
              </a:rPr>
              <a:t> for UAS</a:t>
            </a:r>
          </a:p>
        </p:txBody>
      </p:sp>
      <p:sp>
        <p:nvSpPr>
          <p:cNvPr id="48" name="AutoShape 28"/>
          <p:cNvSpPr>
            <a:spLocks noChangeArrowheads="1"/>
          </p:cNvSpPr>
          <p:nvPr/>
        </p:nvSpPr>
        <p:spPr bwMode="auto">
          <a:xfrm>
            <a:off x="408115" y="5726906"/>
            <a:ext cx="1333500" cy="377828"/>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algn="ctr" fontAlgn="auto">
              <a:spcBef>
                <a:spcPts val="0"/>
              </a:spcBef>
              <a:spcAft>
                <a:spcPts val="0"/>
              </a:spcAft>
              <a:defRPr/>
            </a:pPr>
            <a:r>
              <a:rPr lang="en-US" sz="1000" b="1" dirty="0">
                <a:solidFill>
                  <a:prstClr val="black"/>
                </a:solidFill>
                <a:latin typeface="+mn-lt"/>
                <a:cs typeface="Arial" charset="0"/>
              </a:rPr>
              <a:t>  </a:t>
            </a:r>
            <a:r>
              <a:rPr lang="en-US" sz="1000" b="1" dirty="0">
                <a:solidFill>
                  <a:prstClr val="black"/>
                </a:solidFill>
                <a:latin typeface="Arial Black" panose="020B0A04020102020204" pitchFamily="34" charset="0"/>
                <a:cs typeface="Arial" panose="020B0604020202020204" pitchFamily="34" charset="0"/>
              </a:rPr>
              <a:t>Pathfinder</a:t>
            </a:r>
          </a:p>
          <a:p>
            <a:pPr algn="ctr" fontAlgn="auto">
              <a:spcBef>
                <a:spcPts val="0"/>
              </a:spcBef>
              <a:spcAft>
                <a:spcPts val="0"/>
              </a:spcAft>
              <a:defRPr/>
            </a:pPr>
            <a:r>
              <a:rPr lang="en-US" sz="1000" b="1" dirty="0">
                <a:solidFill>
                  <a:prstClr val="black"/>
                </a:solidFill>
                <a:latin typeface="Arial Black" panose="020B0A04020102020204" pitchFamily="34" charset="0"/>
                <a:cs typeface="Arial" panose="020B0604020202020204" pitchFamily="34" charset="0"/>
              </a:rPr>
              <a:t>Program</a:t>
            </a:r>
            <a:endParaRPr lang="en-US" sz="1000" b="1" dirty="0">
              <a:solidFill>
                <a:prstClr val="black"/>
              </a:solidFill>
              <a:cs typeface="Arial" panose="020B0604020202020204" pitchFamily="34" charset="0"/>
            </a:endParaRPr>
          </a:p>
        </p:txBody>
      </p:sp>
      <p:sp>
        <p:nvSpPr>
          <p:cNvPr id="50" name="AutoShape 28"/>
          <p:cNvSpPr>
            <a:spLocks noChangeArrowheads="1"/>
          </p:cNvSpPr>
          <p:nvPr/>
        </p:nvSpPr>
        <p:spPr bwMode="auto">
          <a:xfrm>
            <a:off x="7160586" y="2798761"/>
            <a:ext cx="1555904" cy="503239"/>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200" b="1" dirty="0">
                <a:solidFill>
                  <a:prstClr val="black"/>
                </a:solidFill>
                <a:cs typeface="Arial" panose="020B0604020202020204" pitchFamily="34" charset="0"/>
              </a:rPr>
              <a:t>ASSURE</a:t>
            </a:r>
          </a:p>
          <a:p>
            <a:pPr marL="401638" indent="-401638" algn="ctr" fontAlgn="auto">
              <a:spcBef>
                <a:spcPts val="0"/>
              </a:spcBef>
              <a:spcAft>
                <a:spcPts val="0"/>
              </a:spcAft>
              <a:defRPr/>
            </a:pPr>
            <a:r>
              <a:rPr lang="en-US" sz="1200" b="1" dirty="0">
                <a:solidFill>
                  <a:prstClr val="black"/>
                </a:solidFill>
                <a:cs typeface="Arial" panose="020B0604020202020204" pitchFamily="34" charset="0"/>
              </a:rPr>
              <a:t>5/8/2015</a:t>
            </a:r>
          </a:p>
        </p:txBody>
      </p:sp>
      <p:sp>
        <p:nvSpPr>
          <p:cNvPr id="51" name="TextBox 134"/>
          <p:cNvSpPr txBox="1">
            <a:spLocks noChangeArrowheads="1"/>
          </p:cNvSpPr>
          <p:nvPr/>
        </p:nvSpPr>
        <p:spPr bwMode="auto">
          <a:xfrm>
            <a:off x="2590800" y="710675"/>
            <a:ext cx="3935722" cy="415498"/>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100" dirty="0">
                <a:solidFill>
                  <a:srgbClr val="000000"/>
                </a:solidFill>
                <a:latin typeface="Arial Black" pitchFamily="34" charset="0"/>
              </a:rPr>
              <a:t>UAS R&amp;D Portfolio </a:t>
            </a:r>
          </a:p>
          <a:p>
            <a:pPr algn="ctr" eaLnBrk="1" hangingPunct="1">
              <a:defRPr/>
            </a:pPr>
            <a:endParaRPr lang="en-US" sz="1000" dirty="0">
              <a:solidFill>
                <a:srgbClr val="000000"/>
              </a:solidFill>
              <a:latin typeface="Arial Narrow" pitchFamily="34" charset="0"/>
            </a:endParaRPr>
          </a:p>
        </p:txBody>
      </p:sp>
      <p:sp>
        <p:nvSpPr>
          <p:cNvPr id="6" name="Slide Number Placeholder 5"/>
          <p:cNvSpPr>
            <a:spLocks noGrp="1"/>
          </p:cNvSpPr>
          <p:nvPr>
            <p:ph type="sldNum" sz="quarter" idx="12"/>
          </p:nvPr>
        </p:nvSpPr>
        <p:spPr/>
        <p:txBody>
          <a:bodyPr/>
          <a:lstStyle/>
          <a:p>
            <a:fld id="{D8E266D8-E707-9241-BF75-D8E4760C5C86}" type="slidenum">
              <a:rPr lang="en-US" smtClean="0"/>
              <a:pPr/>
              <a:t>3</a:t>
            </a:fld>
            <a:endParaRPr lang="en-US" dirty="0"/>
          </a:p>
        </p:txBody>
      </p:sp>
    </p:spTree>
    <p:extLst>
      <p:ext uri="{BB962C8B-B14F-4D97-AF65-F5344CB8AC3E}">
        <p14:creationId xmlns:p14="http://schemas.microsoft.com/office/powerpoint/2010/main" val="69832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6"/>
            <a:ext cx="8229600" cy="818694"/>
          </a:xfrm>
        </p:spPr>
        <p:txBody>
          <a:bodyPr/>
          <a:lstStyle/>
          <a:p>
            <a:r>
              <a:rPr lang="en-US" dirty="0"/>
              <a:t>FY15 </a:t>
            </a:r>
            <a:r>
              <a:rPr lang="en-US" dirty="0" smtClean="0"/>
              <a:t>Research Activities</a:t>
            </a:r>
            <a:endParaRPr lang="en-US" dirty="0"/>
          </a:p>
        </p:txBody>
      </p:sp>
      <p:sp>
        <p:nvSpPr>
          <p:cNvPr id="3" name="Content Placeholder 2"/>
          <p:cNvSpPr>
            <a:spLocks noGrp="1"/>
          </p:cNvSpPr>
          <p:nvPr>
            <p:ph idx="1"/>
          </p:nvPr>
        </p:nvSpPr>
        <p:spPr>
          <a:xfrm>
            <a:off x="457200" y="893118"/>
            <a:ext cx="8229600" cy="4828991"/>
          </a:xfrm>
        </p:spPr>
        <p:txBody>
          <a:bodyPr/>
          <a:lstStyle/>
          <a:p>
            <a:r>
              <a:rPr lang="en-US" sz="1800" dirty="0">
                <a:solidFill>
                  <a:srgbClr val="002060"/>
                </a:solidFill>
                <a:latin typeface="Arial" panose="020B0604020202020204" pitchFamily="34" charset="0"/>
                <a:cs typeface="Arial" panose="020B0604020202020204" pitchFamily="34" charset="0"/>
              </a:rPr>
              <a:t>Multi-Sensor Data Fusion Strategy</a:t>
            </a:r>
          </a:p>
          <a:p>
            <a:pPr lvl="1">
              <a:defRPr/>
            </a:pPr>
            <a:r>
              <a:rPr lang="en-US" sz="1400" dirty="0">
                <a:solidFill>
                  <a:srgbClr val="002060"/>
                </a:solidFill>
                <a:latin typeface="Arial" panose="020B0604020202020204" pitchFamily="34" charset="0"/>
                <a:ea typeface="MS PGothic" charset="0"/>
                <a:cs typeface="Arial" panose="020B0604020202020204" pitchFamily="34" charset="0"/>
              </a:rPr>
              <a:t>Objective: Evaluate surveillance sensor fusion function which supports autonomous detection and avoidance of both cooperative and non-cooperative aircraft</a:t>
            </a:r>
          </a:p>
          <a:p>
            <a:pPr lvl="1">
              <a:defRPr/>
            </a:pPr>
            <a:r>
              <a:rPr lang="en-US" sz="1400" dirty="0">
                <a:solidFill>
                  <a:schemeClr val="tx2">
                    <a:lumMod val="75000"/>
                  </a:schemeClr>
                </a:solidFill>
                <a:ea typeface="Arial" charset="0"/>
              </a:rPr>
              <a:t>Current status: </a:t>
            </a:r>
            <a:r>
              <a:rPr lang="en-US" sz="1400" dirty="0">
                <a:solidFill>
                  <a:srgbClr val="002060"/>
                </a:solidFill>
                <a:latin typeface="Arial" panose="020B0604020202020204" pitchFamily="34" charset="0"/>
                <a:ea typeface="MS PGothic" charset="0"/>
                <a:cs typeface="Arial" panose="020B0604020202020204" pitchFamily="34" charset="0"/>
              </a:rPr>
              <a:t>Implemented several different sensor fusion strategies into a high speed simulation environment.  These strategies included centralized, distributed and hybrid configurations, including several different tracker filters.  </a:t>
            </a:r>
          </a:p>
          <a:p>
            <a:r>
              <a:rPr lang="en-US" altLang="en-US" sz="1800" dirty="0">
                <a:solidFill>
                  <a:srgbClr val="002060"/>
                </a:solidFill>
                <a:latin typeface="Arial" panose="020B0604020202020204" pitchFamily="34" charset="0"/>
                <a:cs typeface="Arial" panose="020B0604020202020204" pitchFamily="34" charset="0"/>
              </a:rPr>
              <a:t>UAS System Safety Criteria</a:t>
            </a:r>
          </a:p>
          <a:p>
            <a:pPr lvl="1">
              <a:defRPr/>
            </a:pPr>
            <a:r>
              <a:rPr lang="en-US" sz="1400" dirty="0">
                <a:solidFill>
                  <a:srgbClr val="002060"/>
                </a:solidFill>
                <a:latin typeface="Arial" panose="020B0604020202020204" pitchFamily="34" charset="0"/>
                <a:ea typeface="MS PGothic" charset="0"/>
                <a:cs typeface="Arial" panose="020B0604020202020204" pitchFamily="34" charset="0"/>
              </a:rPr>
              <a:t>Objective: Recommend safety thresholds for characteristics such as kinetic energy, structure, shape, or other safety features that can be utilized to identify threshold levels</a:t>
            </a:r>
          </a:p>
          <a:p>
            <a:pPr lvl="1"/>
            <a:r>
              <a:rPr lang="en-US" sz="1400" dirty="0">
                <a:solidFill>
                  <a:schemeClr val="tx2">
                    <a:lumMod val="75000"/>
                  </a:schemeClr>
                </a:solidFill>
                <a:ea typeface="Arial" charset="0"/>
              </a:rPr>
              <a:t>Current status: Hazard severity and likelihood criteria for UAS collisions to third parties on the ground has been defined.</a:t>
            </a:r>
            <a:endParaRPr lang="en-US" sz="1400" dirty="0">
              <a:solidFill>
                <a:schemeClr val="tx2">
                  <a:lumMod val="75000"/>
                </a:schemeClr>
              </a:solidFill>
              <a:latin typeface="Arial" panose="020B0604020202020204" pitchFamily="34" charset="0"/>
              <a:ea typeface="MS PGothic" charset="0"/>
              <a:cs typeface="Arial" panose="020B0604020202020204" pitchFamily="34" charset="0"/>
            </a:endParaRPr>
          </a:p>
          <a:p>
            <a:r>
              <a:rPr lang="pt-BR" sz="1800" dirty="0" smtClean="0">
                <a:solidFill>
                  <a:srgbClr val="002060"/>
                </a:solidFill>
              </a:rPr>
              <a:t>Simulating </a:t>
            </a:r>
            <a:r>
              <a:rPr lang="pt-BR" sz="1800" dirty="0">
                <a:solidFill>
                  <a:srgbClr val="002060"/>
                </a:solidFill>
              </a:rPr>
              <a:t>UAS in NAS Operation</a:t>
            </a:r>
          </a:p>
          <a:p>
            <a:pPr lvl="1"/>
            <a:r>
              <a:rPr lang="en-US" sz="1400" dirty="0">
                <a:solidFill>
                  <a:srgbClr val="002060"/>
                </a:solidFill>
                <a:latin typeface="Arial" panose="020B0604020202020204" pitchFamily="34" charset="0"/>
                <a:ea typeface="MS PGothic" charset="0"/>
                <a:cs typeface="Arial" panose="020B0604020202020204" pitchFamily="34" charset="0"/>
              </a:rPr>
              <a:t>Objective: Develop capability for FAA ATO to collect and analyze UAS safety data from COA and other sources to support safety oversight responsibilities for UAS </a:t>
            </a:r>
          </a:p>
          <a:p>
            <a:pPr lvl="1"/>
            <a:r>
              <a:rPr lang="en-US" sz="1400" dirty="0">
                <a:solidFill>
                  <a:srgbClr val="002060"/>
                </a:solidFill>
                <a:latin typeface="Arial" panose="020B0604020202020204" pitchFamily="34" charset="0"/>
                <a:ea typeface="MS PGothic" charset="0"/>
                <a:cs typeface="Arial" panose="020B0604020202020204" pitchFamily="34" charset="0"/>
              </a:rPr>
              <a:t>Current status: “Beta” version web portal development is complete.</a:t>
            </a:r>
            <a:endParaRPr lang="pt-BR" sz="1400" dirty="0">
              <a:solidFill>
                <a:srgbClr val="002060"/>
              </a:solidFill>
              <a:latin typeface="Arial" panose="020B0604020202020204" pitchFamily="34" charset="0"/>
              <a:ea typeface="MS PGothic"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UAS Test Site Data Collection</a:t>
            </a:r>
          </a:p>
          <a:p>
            <a:pPr lvl="1"/>
            <a:r>
              <a:rPr lang="en-US" sz="1400" dirty="0">
                <a:solidFill>
                  <a:srgbClr val="002060"/>
                </a:solidFill>
                <a:latin typeface="Arial" panose="020B0604020202020204" pitchFamily="34" charset="0"/>
                <a:ea typeface="MS PGothic" charset="0"/>
                <a:cs typeface="Arial" panose="020B0604020202020204" pitchFamily="34" charset="0"/>
              </a:rPr>
              <a:t>Objective: Collect and analyze data from UAS test site operations to determine technical and operational trends</a:t>
            </a:r>
          </a:p>
          <a:p>
            <a:pPr lvl="1"/>
            <a:r>
              <a:rPr lang="en-US" sz="1400" dirty="0">
                <a:solidFill>
                  <a:schemeClr val="tx2">
                    <a:lumMod val="75000"/>
                  </a:schemeClr>
                </a:solidFill>
                <a:ea typeface="Arial" charset="0"/>
              </a:rPr>
              <a:t>Current status: Data has been collected from all six test sites preliminary findings have been documented</a:t>
            </a:r>
            <a:endParaRPr lang="en-US" sz="1400" dirty="0">
              <a:solidFill>
                <a:srgbClr val="002060"/>
              </a:solidFill>
              <a:latin typeface="Arial" panose="020B0604020202020204" pitchFamily="34" charset="0"/>
              <a:ea typeface="MS PGothic" charset="0"/>
              <a:cs typeface="Arial" panose="020B0604020202020204" pitchFamily="34" charset="0"/>
            </a:endParaRPr>
          </a:p>
          <a:p>
            <a:pPr lvl="1">
              <a:defRPr/>
            </a:pPr>
            <a:endParaRPr lang="en-US" sz="1400" dirty="0">
              <a:solidFill>
                <a:srgbClr val="002060"/>
              </a:solidFill>
              <a:latin typeface="Arial" panose="020B0604020202020204" pitchFamily="34" charset="0"/>
              <a:ea typeface="MS PGothic"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BFE7DB7-EF4D-134D-A300-EFDFD1A8BCC5}" type="slidenum">
              <a:rPr lang="en-US" smtClean="0"/>
              <a:pPr/>
              <a:t>4</a:t>
            </a:fld>
            <a:endParaRPr lang="en-US" dirty="0"/>
          </a:p>
        </p:txBody>
      </p:sp>
    </p:spTree>
    <p:extLst>
      <p:ext uri="{BB962C8B-B14F-4D97-AF65-F5344CB8AC3E}">
        <p14:creationId xmlns:p14="http://schemas.microsoft.com/office/powerpoint/2010/main" val="157285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416"/>
            <a:ext cx="8229600" cy="850604"/>
          </a:xfrm>
        </p:spPr>
        <p:txBody>
          <a:bodyPr/>
          <a:lstStyle/>
          <a:p>
            <a:r>
              <a:rPr lang="en-US" dirty="0"/>
              <a:t>FY15 Research </a:t>
            </a:r>
            <a:r>
              <a:rPr lang="en-US" dirty="0" smtClean="0"/>
              <a:t>Activities, cont’d</a:t>
            </a:r>
            <a:endParaRPr lang="en-US" dirty="0"/>
          </a:p>
        </p:txBody>
      </p:sp>
      <p:sp>
        <p:nvSpPr>
          <p:cNvPr id="3" name="Content Placeholder 2"/>
          <p:cNvSpPr>
            <a:spLocks noGrp="1"/>
          </p:cNvSpPr>
          <p:nvPr>
            <p:ph idx="1"/>
          </p:nvPr>
        </p:nvSpPr>
        <p:spPr>
          <a:xfrm>
            <a:off x="457200" y="1079183"/>
            <a:ext cx="8229600" cy="5215297"/>
          </a:xfrm>
        </p:spPr>
        <p:txBody>
          <a:bodyPr/>
          <a:lstStyle/>
          <a:p>
            <a:r>
              <a:rPr lang="en-US" sz="1800" dirty="0" smtClean="0">
                <a:solidFill>
                  <a:srgbClr val="002060"/>
                </a:solidFill>
                <a:latin typeface="Arial" panose="020B0604020202020204" pitchFamily="34" charset="0"/>
                <a:cs typeface="Arial" panose="020B0604020202020204" pitchFamily="34" charset="0"/>
              </a:rPr>
              <a:t>UAS </a:t>
            </a:r>
            <a:r>
              <a:rPr lang="en-US" sz="1800" dirty="0">
                <a:solidFill>
                  <a:srgbClr val="002060"/>
                </a:solidFill>
                <a:latin typeface="Arial" panose="020B0604020202020204" pitchFamily="34" charset="0"/>
                <a:cs typeface="Arial" panose="020B0604020202020204" pitchFamily="34" charset="0"/>
              </a:rPr>
              <a:t>SAA System Certification Obstacles </a:t>
            </a:r>
          </a:p>
          <a:p>
            <a:pPr lvl="1"/>
            <a:r>
              <a:rPr lang="en-US" sz="1400" dirty="0">
                <a:solidFill>
                  <a:srgbClr val="002060"/>
                </a:solidFill>
                <a:latin typeface="Arial" panose="020B0604020202020204" pitchFamily="34" charset="0"/>
                <a:ea typeface="MS PGothic" charset="0"/>
                <a:cs typeface="Arial" panose="020B0604020202020204" pitchFamily="34" charset="0"/>
              </a:rPr>
              <a:t>Objective: Determine certification criteria associated with operational and airworthiness approval that a SAA system will be required to address, and provide a means of compliance to 14 Code of Federal Regulation (CFR) Part 91</a:t>
            </a:r>
          </a:p>
          <a:p>
            <a:pPr lvl="1"/>
            <a:r>
              <a:rPr lang="en-US" sz="1400" dirty="0">
                <a:solidFill>
                  <a:schemeClr val="tx2">
                    <a:lumMod val="75000"/>
                  </a:schemeClr>
                </a:solidFill>
                <a:ea typeface="Arial" charset="0"/>
              </a:rPr>
              <a:t>Current status:  Analyzed obstacles to integrating UAS into the NAS.  To date 24 operational obstacles with mitigations have been identified.  Preparing final report.</a:t>
            </a:r>
          </a:p>
          <a:p>
            <a:r>
              <a:rPr lang="en-US" sz="1800" dirty="0" smtClean="0">
                <a:solidFill>
                  <a:srgbClr val="002060"/>
                </a:solidFill>
              </a:rPr>
              <a:t>Ground-to-Ground </a:t>
            </a:r>
            <a:r>
              <a:rPr lang="en-US" sz="1800" dirty="0">
                <a:solidFill>
                  <a:srgbClr val="002060"/>
                </a:solidFill>
              </a:rPr>
              <a:t>Communication Architecture Assessment </a:t>
            </a:r>
          </a:p>
          <a:p>
            <a:pPr lvl="1"/>
            <a:r>
              <a:rPr lang="en-US" sz="1400" dirty="0">
                <a:solidFill>
                  <a:srgbClr val="002060"/>
                </a:solidFill>
                <a:latin typeface="Arial" panose="020B0604020202020204" pitchFamily="34" charset="0"/>
                <a:ea typeface="MS PGothic" charset="0"/>
                <a:cs typeface="Arial" panose="020B0604020202020204" pitchFamily="34" charset="0"/>
              </a:rPr>
              <a:t>Objective: </a:t>
            </a:r>
            <a:r>
              <a:rPr lang="en-US" sz="1400" dirty="0" smtClean="0">
                <a:solidFill>
                  <a:srgbClr val="002060"/>
                </a:solidFill>
                <a:latin typeface="Arial" panose="020B0604020202020204" pitchFamily="34" charset="0"/>
                <a:ea typeface="MS PGothic" charset="0"/>
                <a:cs typeface="Arial" panose="020B0604020202020204" pitchFamily="34" charset="0"/>
              </a:rPr>
              <a:t> Analyze </a:t>
            </a:r>
            <a:r>
              <a:rPr lang="en-US" sz="1400" dirty="0">
                <a:solidFill>
                  <a:srgbClr val="002060"/>
                </a:solidFill>
                <a:latin typeface="Arial" panose="020B0604020202020204" pitchFamily="34" charset="0"/>
                <a:ea typeface="MS PGothic" charset="0"/>
                <a:cs typeface="Arial" panose="020B0604020202020204" pitchFamily="34" charset="0"/>
              </a:rPr>
              <a:t>architectural alternatives for Ground-to-Ground communication between a Pilot-in-Command at a UAS Control Station (CS) and Air Traffic Control (ATC)</a:t>
            </a:r>
          </a:p>
          <a:p>
            <a:pPr lvl="1"/>
            <a:r>
              <a:rPr lang="en-US" sz="1400" dirty="0">
                <a:solidFill>
                  <a:schemeClr val="tx2">
                    <a:lumMod val="75000"/>
                  </a:schemeClr>
                </a:solidFill>
                <a:ea typeface="Arial" charset="0"/>
              </a:rPr>
              <a:t>Current status: </a:t>
            </a:r>
            <a:r>
              <a:rPr lang="en-US" sz="1400" dirty="0" smtClean="0">
                <a:solidFill>
                  <a:schemeClr val="tx2">
                    <a:lumMod val="75000"/>
                  </a:schemeClr>
                </a:solidFill>
                <a:ea typeface="Arial" charset="0"/>
              </a:rPr>
              <a:t>A</a:t>
            </a:r>
            <a:r>
              <a:rPr lang="en-US" sz="1400" dirty="0" smtClean="0">
                <a:solidFill>
                  <a:srgbClr val="002060"/>
                </a:solidFill>
                <a:latin typeface="Arial" panose="020B0604020202020204" pitchFamily="34" charset="0"/>
                <a:ea typeface="MS PGothic" charset="0"/>
                <a:cs typeface="Arial" panose="020B0604020202020204" pitchFamily="34" charset="0"/>
              </a:rPr>
              <a:t>nalysis </a:t>
            </a:r>
            <a:r>
              <a:rPr lang="en-US" sz="1400" dirty="0">
                <a:solidFill>
                  <a:srgbClr val="002060"/>
                </a:solidFill>
                <a:latin typeface="Arial" panose="020B0604020202020204" pitchFamily="34" charset="0"/>
                <a:ea typeface="MS PGothic" charset="0"/>
                <a:cs typeface="Arial" panose="020B0604020202020204" pitchFamily="34" charset="0"/>
              </a:rPr>
              <a:t>of various </a:t>
            </a:r>
            <a:r>
              <a:rPr lang="en-US" sz="1400" dirty="0" smtClean="0">
                <a:solidFill>
                  <a:srgbClr val="002060"/>
                </a:solidFill>
                <a:latin typeface="Arial" panose="020B0604020202020204" pitchFamily="34" charset="0"/>
                <a:ea typeface="MS PGothic" charset="0"/>
                <a:cs typeface="Arial" panose="020B0604020202020204" pitchFamily="34" charset="0"/>
              </a:rPr>
              <a:t>telecommunication </a:t>
            </a:r>
            <a:r>
              <a:rPr lang="en-US" sz="1400" dirty="0">
                <a:solidFill>
                  <a:srgbClr val="002060"/>
                </a:solidFill>
                <a:latin typeface="Arial" panose="020B0604020202020204" pitchFamily="34" charset="0"/>
                <a:ea typeface="MS PGothic" charset="0"/>
                <a:cs typeface="Arial" panose="020B0604020202020204" pitchFamily="34" charset="0"/>
              </a:rPr>
              <a:t>options, as well </a:t>
            </a:r>
            <a:r>
              <a:rPr lang="en-US" sz="1400" dirty="0" smtClean="0">
                <a:solidFill>
                  <a:srgbClr val="002060"/>
                </a:solidFill>
                <a:latin typeface="Arial" panose="020B0604020202020204" pitchFamily="34" charset="0"/>
                <a:ea typeface="MS PGothic" charset="0"/>
                <a:cs typeface="Arial" panose="020B0604020202020204" pitchFamily="34" charset="0"/>
              </a:rPr>
              <a:t>services </a:t>
            </a:r>
            <a:r>
              <a:rPr lang="en-US" sz="1400" dirty="0">
                <a:solidFill>
                  <a:srgbClr val="002060"/>
                </a:solidFill>
                <a:latin typeface="Arial" panose="020B0604020202020204" pitchFamily="34" charset="0"/>
                <a:ea typeface="MS PGothic" charset="0"/>
                <a:cs typeface="Arial" panose="020B0604020202020204" pitchFamily="34" charset="0"/>
              </a:rPr>
              <a:t>available from </a:t>
            </a:r>
            <a:r>
              <a:rPr lang="en-US" sz="1400" dirty="0" smtClean="0">
                <a:solidFill>
                  <a:srgbClr val="002060"/>
                </a:solidFill>
                <a:latin typeface="Arial" panose="020B0604020202020204" pitchFamily="34" charset="0"/>
                <a:ea typeface="MS PGothic" charset="0"/>
                <a:cs typeface="Arial" panose="020B0604020202020204" pitchFamily="34" charset="0"/>
              </a:rPr>
              <a:t>FTI, and </a:t>
            </a:r>
            <a:r>
              <a:rPr lang="en-US" sz="1400" dirty="0">
                <a:solidFill>
                  <a:srgbClr val="002060"/>
                </a:solidFill>
                <a:latin typeface="Arial" panose="020B0604020202020204" pitchFamily="34" charset="0"/>
                <a:ea typeface="MS PGothic" charset="0"/>
                <a:cs typeface="Arial" panose="020B0604020202020204" pitchFamily="34" charset="0"/>
              </a:rPr>
              <a:t>provide comparisons based on architectural complexity, cost, quality of Service, and other factors has been provided.</a:t>
            </a:r>
          </a:p>
          <a:p>
            <a:pPr>
              <a:defRPr/>
            </a:pPr>
            <a:r>
              <a:rPr lang="en-US" sz="1800" dirty="0" smtClean="0">
                <a:solidFill>
                  <a:srgbClr val="002060"/>
                </a:solidFill>
              </a:rPr>
              <a:t>Integration </a:t>
            </a:r>
            <a:r>
              <a:rPr lang="en-US" sz="1800" dirty="0">
                <a:solidFill>
                  <a:srgbClr val="002060"/>
                </a:solidFill>
              </a:rPr>
              <a:t>of Collision Avoidance System (CAS) into Detect and Avoid (DAA) for Unmanned Aircraft Systems (UAS):</a:t>
            </a:r>
          </a:p>
          <a:p>
            <a:pPr lvl="1"/>
            <a:r>
              <a:rPr lang="en-US" sz="1400" dirty="0">
                <a:solidFill>
                  <a:srgbClr val="002060"/>
                </a:solidFill>
                <a:latin typeface="Arial" panose="020B0604020202020204" pitchFamily="34" charset="0"/>
                <a:ea typeface="MS PGothic" charset="0"/>
                <a:cs typeface="Arial" panose="020B0604020202020204" pitchFamily="34" charset="0"/>
              </a:rPr>
              <a:t>Objective: Determine how a UAS DAA system might use CAS as part of its functionality in various classes of </a:t>
            </a:r>
            <a:r>
              <a:rPr lang="en-US" sz="1400" dirty="0" smtClean="0">
                <a:solidFill>
                  <a:srgbClr val="002060"/>
                </a:solidFill>
                <a:latin typeface="Arial" panose="020B0604020202020204" pitchFamily="34" charset="0"/>
                <a:ea typeface="MS PGothic" charset="0"/>
                <a:cs typeface="Arial" panose="020B0604020202020204" pitchFamily="34" charset="0"/>
              </a:rPr>
              <a:t>airspace</a:t>
            </a:r>
          </a:p>
          <a:p>
            <a:pPr lvl="1"/>
            <a:r>
              <a:rPr lang="en-US" sz="1400" dirty="0">
                <a:solidFill>
                  <a:schemeClr val="tx2">
                    <a:lumMod val="75000"/>
                  </a:schemeClr>
                </a:solidFill>
                <a:ea typeface="Arial" charset="0"/>
              </a:rPr>
              <a:t>Current status: Provided  the Radio Technical Commission for Aeronautics (RTCA) with an Inter-Special Committee Requirements Agreement to develop an interoperability standard for collision avoidance (CA).</a:t>
            </a:r>
          </a:p>
          <a:p>
            <a:endParaRPr lang="en-US" sz="1800" dirty="0" smtClean="0">
              <a:solidFill>
                <a:srgbClr val="002060"/>
              </a:solidFill>
            </a:endParaRPr>
          </a:p>
        </p:txBody>
      </p:sp>
      <p:sp>
        <p:nvSpPr>
          <p:cNvPr id="4" name="Slide Number Placeholder 3"/>
          <p:cNvSpPr>
            <a:spLocks noGrp="1"/>
          </p:cNvSpPr>
          <p:nvPr>
            <p:ph type="sldNum" sz="quarter" idx="12"/>
          </p:nvPr>
        </p:nvSpPr>
        <p:spPr/>
        <p:txBody>
          <a:bodyPr/>
          <a:lstStyle/>
          <a:p>
            <a:fld id="{2BFE7DB7-EF4D-134D-A300-EFDFD1A8BCC5}" type="slidenum">
              <a:rPr lang="en-US" smtClean="0"/>
              <a:pPr/>
              <a:t>5</a:t>
            </a:fld>
            <a:endParaRPr lang="en-US" dirty="0"/>
          </a:p>
        </p:txBody>
      </p:sp>
    </p:spTree>
    <p:extLst>
      <p:ext uri="{BB962C8B-B14F-4D97-AF65-F5344CB8AC3E}">
        <p14:creationId xmlns:p14="http://schemas.microsoft.com/office/powerpoint/2010/main" val="307181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Research inventory mapping</a:t>
            </a:r>
            <a:r>
              <a:rPr lang="en-US" dirty="0" smtClean="0">
                <a:ea typeface="+mj-ea"/>
              </a:rPr>
              <a:t/>
            </a:r>
            <a:br>
              <a:rPr lang="en-US" dirty="0" smtClean="0">
                <a:ea typeface="+mj-ea"/>
              </a:rPr>
            </a:br>
            <a:endParaRPr lang="en-US" sz="2000" b="0" dirty="0">
              <a:ea typeface="+mj-ea"/>
            </a:endParaRPr>
          </a:p>
        </p:txBody>
      </p:sp>
    </p:spTree>
    <p:extLst>
      <p:ext uri="{BB962C8B-B14F-4D97-AF65-F5344CB8AC3E}">
        <p14:creationId xmlns:p14="http://schemas.microsoft.com/office/powerpoint/2010/main" val="1005517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Research Inventory Mapping (RIM)</a:t>
            </a:r>
            <a:endParaRPr lang="en-US" dirty="0"/>
          </a:p>
        </p:txBody>
      </p:sp>
      <p:sp>
        <p:nvSpPr>
          <p:cNvPr id="13" name="Content Placeholder 12"/>
          <p:cNvSpPr>
            <a:spLocks noGrp="1"/>
          </p:cNvSpPr>
          <p:nvPr>
            <p:ph idx="1"/>
          </p:nvPr>
        </p:nvSpPr>
        <p:spPr/>
        <p:txBody>
          <a:bodyPr/>
          <a:lstStyle/>
          <a:p>
            <a:r>
              <a:rPr lang="en-US" sz="2000" dirty="0">
                <a:solidFill>
                  <a:schemeClr val="tx2">
                    <a:lumMod val="75000"/>
                  </a:schemeClr>
                </a:solidFill>
              </a:rPr>
              <a:t>The RIM database application </a:t>
            </a:r>
            <a:r>
              <a:rPr lang="en-US" sz="2000" dirty="0" smtClean="0">
                <a:solidFill>
                  <a:schemeClr val="tx2">
                    <a:lumMod val="75000"/>
                  </a:schemeClr>
                </a:solidFill>
              </a:rPr>
              <a:t>will </a:t>
            </a:r>
            <a:r>
              <a:rPr lang="en-US" sz="2000" dirty="0">
                <a:solidFill>
                  <a:schemeClr val="tx2">
                    <a:lumMod val="75000"/>
                  </a:schemeClr>
                </a:solidFill>
              </a:rPr>
              <a:t>be a </a:t>
            </a:r>
            <a:r>
              <a:rPr lang="en-US" sz="2000" dirty="0" smtClean="0">
                <a:solidFill>
                  <a:schemeClr val="tx2">
                    <a:lumMod val="75000"/>
                  </a:schemeClr>
                </a:solidFill>
              </a:rPr>
              <a:t>web </a:t>
            </a:r>
            <a:r>
              <a:rPr lang="en-US" sz="2000" dirty="0">
                <a:solidFill>
                  <a:schemeClr val="tx2">
                    <a:lumMod val="75000"/>
                  </a:schemeClr>
                </a:solidFill>
              </a:rPr>
              <a:t>based </a:t>
            </a:r>
            <a:r>
              <a:rPr lang="en-US" sz="2000" dirty="0" smtClean="0">
                <a:solidFill>
                  <a:schemeClr val="tx2">
                    <a:lumMod val="75000"/>
                  </a:schemeClr>
                </a:solidFill>
              </a:rPr>
              <a:t>database application which will facilitate the identification of on-going and completed research and will reduce the duplication of related research activities</a:t>
            </a:r>
            <a:endParaRPr lang="en-US" sz="2000" dirty="0">
              <a:solidFill>
                <a:schemeClr val="tx2">
                  <a:lumMod val="75000"/>
                </a:schemeClr>
              </a:solidFill>
            </a:endParaRPr>
          </a:p>
          <a:p>
            <a:r>
              <a:rPr lang="en-US" sz="2000" dirty="0">
                <a:solidFill>
                  <a:schemeClr val="tx2">
                    <a:lumMod val="75000"/>
                  </a:schemeClr>
                </a:solidFill>
              </a:rPr>
              <a:t>Identified partners such as NASA, DoD, and others </a:t>
            </a:r>
            <a:r>
              <a:rPr lang="en-US" sz="2000" dirty="0" smtClean="0">
                <a:solidFill>
                  <a:schemeClr val="tx2">
                    <a:lumMod val="75000"/>
                  </a:schemeClr>
                </a:solidFill>
              </a:rPr>
              <a:t>will </a:t>
            </a:r>
            <a:r>
              <a:rPr lang="en-US" sz="2000" dirty="0">
                <a:solidFill>
                  <a:schemeClr val="tx2">
                    <a:lumMod val="75000"/>
                  </a:schemeClr>
                </a:solidFill>
              </a:rPr>
              <a:t>be able to upload research </a:t>
            </a:r>
            <a:r>
              <a:rPr lang="en-US" sz="2000" dirty="0" smtClean="0">
                <a:solidFill>
                  <a:schemeClr val="tx2">
                    <a:lumMod val="75000"/>
                  </a:schemeClr>
                </a:solidFill>
              </a:rPr>
              <a:t>documents to </a:t>
            </a:r>
            <a:r>
              <a:rPr lang="en-US" sz="2000" dirty="0">
                <a:solidFill>
                  <a:schemeClr val="tx2">
                    <a:lumMod val="75000"/>
                  </a:schemeClr>
                </a:solidFill>
              </a:rPr>
              <a:t>the </a:t>
            </a:r>
            <a:r>
              <a:rPr lang="en-US" sz="2000" dirty="0" smtClean="0">
                <a:solidFill>
                  <a:schemeClr val="tx2">
                    <a:lumMod val="75000"/>
                  </a:schemeClr>
                </a:solidFill>
              </a:rPr>
              <a:t>repository</a:t>
            </a:r>
            <a:endParaRPr lang="en-US" sz="2000" dirty="0">
              <a:solidFill>
                <a:schemeClr val="tx2">
                  <a:lumMod val="75000"/>
                </a:schemeClr>
              </a:solidFill>
            </a:endParaRPr>
          </a:p>
          <a:p>
            <a:r>
              <a:rPr lang="en-US" sz="2000" dirty="0" smtClean="0">
                <a:solidFill>
                  <a:schemeClr val="tx2">
                    <a:lumMod val="75000"/>
                  </a:schemeClr>
                </a:solidFill>
              </a:rPr>
              <a:t>The </a:t>
            </a:r>
            <a:r>
              <a:rPr lang="en-US" sz="2000" dirty="0">
                <a:solidFill>
                  <a:schemeClr val="tx2">
                    <a:lumMod val="75000"/>
                  </a:schemeClr>
                </a:solidFill>
              </a:rPr>
              <a:t>repository will be searchable based on specified </a:t>
            </a:r>
            <a:r>
              <a:rPr lang="en-US" sz="2000" dirty="0" smtClean="0">
                <a:solidFill>
                  <a:schemeClr val="tx2">
                    <a:lumMod val="75000"/>
                  </a:schemeClr>
                </a:solidFill>
              </a:rPr>
              <a:t>criteria and will </a:t>
            </a:r>
            <a:r>
              <a:rPr lang="en-US" sz="2000" dirty="0">
                <a:solidFill>
                  <a:schemeClr val="tx2">
                    <a:lumMod val="75000"/>
                  </a:schemeClr>
                </a:solidFill>
              </a:rPr>
              <a:t>store completed and approved research deliverables</a:t>
            </a:r>
          </a:p>
          <a:p>
            <a:r>
              <a:rPr lang="en-US" sz="2000" dirty="0" smtClean="0">
                <a:solidFill>
                  <a:schemeClr val="tx2">
                    <a:lumMod val="75000"/>
                  </a:schemeClr>
                </a:solidFill>
              </a:rPr>
              <a:t>The </a:t>
            </a:r>
            <a:r>
              <a:rPr lang="en-US" sz="2000" dirty="0">
                <a:solidFill>
                  <a:schemeClr val="tx2">
                    <a:lumMod val="75000"/>
                  </a:schemeClr>
                </a:solidFill>
              </a:rPr>
              <a:t>repository will have executive dashboards to display information about published </a:t>
            </a:r>
            <a:r>
              <a:rPr lang="en-US" sz="2000" dirty="0" smtClean="0">
                <a:solidFill>
                  <a:schemeClr val="tx2">
                    <a:lumMod val="75000"/>
                  </a:schemeClr>
                </a:solidFill>
              </a:rPr>
              <a:t>research</a:t>
            </a:r>
            <a:endParaRPr lang="en-US" sz="2000" dirty="0">
              <a:solidFill>
                <a:schemeClr val="tx2">
                  <a:lumMod val="75000"/>
                </a:schemeClr>
              </a:solidFill>
            </a:endParaRPr>
          </a:p>
          <a:p>
            <a:endParaRPr lang="en-US" sz="20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2BFE7DB7-EF4D-134D-A300-EFDFD1A8BCC5}" type="slidenum">
              <a:rPr lang="en-US" smtClean="0"/>
              <a:pPr/>
              <a:t>7</a:t>
            </a:fld>
            <a:endParaRPr lang="en-US" dirty="0"/>
          </a:p>
        </p:txBody>
      </p:sp>
    </p:spTree>
    <p:extLst>
      <p:ext uri="{BB962C8B-B14F-4D97-AF65-F5344CB8AC3E}">
        <p14:creationId xmlns:p14="http://schemas.microsoft.com/office/powerpoint/2010/main" val="3661262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UAS Center of Excellence </a:t>
            </a:r>
            <a:r>
              <a:rPr lang="en-US" dirty="0" smtClean="0">
                <a:ea typeface="+mj-ea"/>
              </a:rPr>
              <a:t/>
            </a:r>
            <a:br>
              <a:rPr lang="en-US" dirty="0" smtClean="0">
                <a:ea typeface="+mj-ea"/>
              </a:rPr>
            </a:br>
            <a:endParaRPr lang="en-US" sz="2000" b="0" dirty="0">
              <a:ea typeface="+mj-ea"/>
            </a:endParaRPr>
          </a:p>
        </p:txBody>
      </p:sp>
    </p:spTree>
    <p:extLst>
      <p:ext uri="{BB962C8B-B14F-4D97-AF65-F5344CB8AC3E}">
        <p14:creationId xmlns:p14="http://schemas.microsoft.com/office/powerpoint/2010/main" val="2159643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UAS COE Overview</a:t>
            </a:r>
            <a:endParaRPr lang="en-US" dirty="0"/>
          </a:p>
        </p:txBody>
      </p:sp>
      <p:sp>
        <p:nvSpPr>
          <p:cNvPr id="5" name="Content Placeholder 4"/>
          <p:cNvSpPr>
            <a:spLocks noGrp="1"/>
          </p:cNvSpPr>
          <p:nvPr>
            <p:ph idx="1"/>
          </p:nvPr>
        </p:nvSpPr>
        <p:spPr>
          <a:xfrm>
            <a:off x="457200" y="1313109"/>
            <a:ext cx="8229600" cy="4525963"/>
          </a:xfrm>
        </p:spPr>
        <p:txBody>
          <a:bodyPr/>
          <a:lstStyle/>
          <a:p>
            <a:r>
              <a:rPr lang="en-US" sz="1800" dirty="0">
                <a:solidFill>
                  <a:srgbClr val="002060"/>
                </a:solidFill>
              </a:rPr>
              <a:t>Congress mandated that the FAA establish the </a:t>
            </a:r>
            <a:r>
              <a:rPr lang="en-US" sz="1800" dirty="0" smtClean="0">
                <a:solidFill>
                  <a:srgbClr val="002060"/>
                </a:solidFill>
              </a:rPr>
              <a:t>UAS COE </a:t>
            </a:r>
            <a:r>
              <a:rPr lang="en-US" sz="1800" dirty="0">
                <a:solidFill>
                  <a:srgbClr val="002060"/>
                </a:solidFill>
              </a:rPr>
              <a:t>under the Consolidated Appropriations Act of 2014</a:t>
            </a:r>
            <a:r>
              <a:rPr lang="en-US" sz="1800" dirty="0" smtClean="0">
                <a:solidFill>
                  <a:srgbClr val="002060"/>
                </a:solidFill>
              </a:rPr>
              <a:t>.</a:t>
            </a:r>
          </a:p>
          <a:p>
            <a:endParaRPr lang="en-US" sz="1800" dirty="0" smtClean="0">
              <a:solidFill>
                <a:srgbClr val="002060"/>
              </a:solidFill>
            </a:endParaRPr>
          </a:p>
          <a:p>
            <a:r>
              <a:rPr lang="en-US" sz="1800" dirty="0" smtClean="0">
                <a:solidFill>
                  <a:srgbClr val="002060"/>
                </a:solidFill>
              </a:rPr>
              <a:t>In May 2015, DOT/FAA </a:t>
            </a:r>
            <a:r>
              <a:rPr lang="en-US" sz="1800" dirty="0">
                <a:solidFill>
                  <a:srgbClr val="002060"/>
                </a:solidFill>
              </a:rPr>
              <a:t>selected </a:t>
            </a:r>
            <a:r>
              <a:rPr lang="en-US" sz="1800" dirty="0" smtClean="0">
                <a:solidFill>
                  <a:srgbClr val="002060"/>
                </a:solidFill>
              </a:rPr>
              <a:t>the </a:t>
            </a:r>
            <a:r>
              <a:rPr lang="en-US" sz="1800" b="1" dirty="0" smtClean="0">
                <a:solidFill>
                  <a:srgbClr val="002060"/>
                </a:solidFill>
              </a:rPr>
              <a:t>Alliance for System Safety of UAS through Research Excellence (ASSURE) </a:t>
            </a:r>
            <a:r>
              <a:rPr lang="en-US" sz="1800" dirty="0" smtClean="0">
                <a:solidFill>
                  <a:srgbClr val="002060"/>
                </a:solidFill>
              </a:rPr>
              <a:t>led by Mississippi </a:t>
            </a:r>
            <a:r>
              <a:rPr lang="en-US" sz="1800" dirty="0">
                <a:solidFill>
                  <a:srgbClr val="002060"/>
                </a:solidFill>
              </a:rPr>
              <a:t>State University </a:t>
            </a:r>
            <a:r>
              <a:rPr lang="en-US" sz="1800" dirty="0" smtClean="0">
                <a:solidFill>
                  <a:srgbClr val="002060"/>
                </a:solidFill>
              </a:rPr>
              <a:t>as </a:t>
            </a:r>
            <a:r>
              <a:rPr lang="en-US" sz="1800" dirty="0">
                <a:solidFill>
                  <a:srgbClr val="002060"/>
                </a:solidFill>
              </a:rPr>
              <a:t>the FAA’s </a:t>
            </a:r>
            <a:r>
              <a:rPr lang="en-US" sz="1800" dirty="0" smtClean="0">
                <a:solidFill>
                  <a:srgbClr val="002060"/>
                </a:solidFill>
              </a:rPr>
              <a:t>first Center </a:t>
            </a:r>
            <a:r>
              <a:rPr lang="en-US" sz="1800" dirty="0">
                <a:solidFill>
                  <a:srgbClr val="002060"/>
                </a:solidFill>
              </a:rPr>
              <a:t>of Excellence for Unmanned Aircraft Systems. </a:t>
            </a:r>
            <a:endParaRPr lang="en-US" sz="1800" dirty="0" smtClean="0">
              <a:solidFill>
                <a:srgbClr val="002060"/>
              </a:solidFill>
            </a:endParaRPr>
          </a:p>
          <a:p>
            <a:endParaRPr lang="en-US" sz="1800" dirty="0" smtClean="0">
              <a:solidFill>
                <a:srgbClr val="002060"/>
              </a:solidFill>
            </a:endParaRPr>
          </a:p>
          <a:p>
            <a:r>
              <a:rPr lang="en-US" sz="1800" dirty="0" smtClean="0">
                <a:solidFill>
                  <a:srgbClr val="002060"/>
                </a:solidFill>
              </a:rPr>
              <a:t>The </a:t>
            </a:r>
            <a:r>
              <a:rPr lang="en-US" sz="1800" dirty="0">
                <a:solidFill>
                  <a:srgbClr val="002060"/>
                </a:solidFill>
              </a:rPr>
              <a:t>COE will focus on research, </a:t>
            </a:r>
            <a:r>
              <a:rPr lang="en-US" sz="1800" dirty="0" smtClean="0">
                <a:solidFill>
                  <a:srgbClr val="002060"/>
                </a:solidFill>
              </a:rPr>
              <a:t>education, </a:t>
            </a:r>
            <a:r>
              <a:rPr lang="en-US" sz="1800" dirty="0">
                <a:solidFill>
                  <a:srgbClr val="002060"/>
                </a:solidFill>
              </a:rPr>
              <a:t>and training in areas critical to safe and successful integration of UAS into the nation’s airspace. </a:t>
            </a:r>
            <a:endParaRPr lang="en-US" sz="1800" dirty="0" smtClean="0">
              <a:solidFill>
                <a:srgbClr val="002060"/>
              </a:solidFill>
            </a:endParaRPr>
          </a:p>
          <a:p>
            <a:pPr marL="0" indent="0">
              <a:buNone/>
            </a:pPr>
            <a:endParaRPr lang="en-US" sz="1800" dirty="0" smtClean="0">
              <a:solidFill>
                <a:srgbClr val="002060"/>
              </a:solidFill>
            </a:endParaRPr>
          </a:p>
          <a:p>
            <a:r>
              <a:rPr lang="en-US" sz="1800" dirty="0">
                <a:solidFill>
                  <a:srgbClr val="002060"/>
                </a:solidFill>
              </a:rPr>
              <a:t>FAA and other government funding will be matched by the COE one-for-one </a:t>
            </a:r>
            <a:r>
              <a:rPr lang="en-US" sz="1800" dirty="0" smtClean="0">
                <a:solidFill>
                  <a:srgbClr val="002060"/>
                </a:solidFill>
              </a:rPr>
              <a:t>providing a significant return on investment of  </a:t>
            </a:r>
            <a:r>
              <a:rPr lang="en-US" sz="1800" dirty="0">
                <a:solidFill>
                  <a:srgbClr val="002060"/>
                </a:solidFill>
              </a:rPr>
              <a:t>tax-payer </a:t>
            </a:r>
            <a:r>
              <a:rPr lang="en-US" sz="1800" dirty="0" smtClean="0">
                <a:solidFill>
                  <a:srgbClr val="002060"/>
                </a:solidFill>
              </a:rPr>
              <a:t>funds. </a:t>
            </a:r>
            <a:endParaRPr lang="en-US" sz="1800" dirty="0">
              <a:solidFill>
                <a:srgbClr val="002060"/>
              </a:solidFill>
            </a:endParaRPr>
          </a:p>
        </p:txBody>
      </p:sp>
    </p:spTree>
    <p:extLst>
      <p:ext uri="{BB962C8B-B14F-4D97-AF65-F5344CB8AC3E}">
        <p14:creationId xmlns:p14="http://schemas.microsoft.com/office/powerpoint/2010/main" val="329674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6429AA-920E-450D-804A-9D952BA2D5C6}"/>
</file>

<file path=customXml/itemProps2.xml><?xml version="1.0" encoding="utf-8"?>
<ds:datastoreItem xmlns:ds="http://schemas.openxmlformats.org/officeDocument/2006/customXml" ds:itemID="{81B9564F-4A63-4BBE-A2A0-2EDB849CC27D}"/>
</file>

<file path=customXml/itemProps3.xml><?xml version="1.0" encoding="utf-8"?>
<ds:datastoreItem xmlns:ds="http://schemas.openxmlformats.org/officeDocument/2006/customXml" ds:itemID="{65800E41-813D-4744-9493-725DCEA11FD3}"/>
</file>

<file path=docProps/app.xml><?xml version="1.0" encoding="utf-8"?>
<Properties xmlns="http://schemas.openxmlformats.org/officeDocument/2006/extended-properties" xmlns:vt="http://schemas.openxmlformats.org/officeDocument/2006/docPropsVTypes">
  <TotalTime>35960</TotalTime>
  <Words>2388</Words>
  <Application>Microsoft Office PowerPoint</Application>
  <PresentationFormat>On-screen Show (4:3)</PresentationFormat>
  <Paragraphs>376</Paragraphs>
  <Slides>28</Slides>
  <Notes>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UAS R&amp;D Update Claude Jones, Manager, ANG-C21</vt:lpstr>
      <vt:lpstr>UAS Research Program </vt:lpstr>
      <vt:lpstr>PowerPoint Presentation</vt:lpstr>
      <vt:lpstr>FY15 Research Activities</vt:lpstr>
      <vt:lpstr>FY15 Research Activities, cont’d</vt:lpstr>
      <vt:lpstr>Research inventory mapping </vt:lpstr>
      <vt:lpstr>Research Inventory Mapping (RIM)</vt:lpstr>
      <vt:lpstr>UAS Center of Excellence  </vt:lpstr>
      <vt:lpstr>UAS COE Overview</vt:lpstr>
      <vt:lpstr>PowerPoint Presentation</vt:lpstr>
      <vt:lpstr>ASSURE Composition www.ASSUREuas.org </vt:lpstr>
      <vt:lpstr>ASSURE Executive Board</vt:lpstr>
      <vt:lpstr>PowerPoint Presentation</vt:lpstr>
      <vt:lpstr>Planned FY15/FY16 UAS COE Research</vt:lpstr>
      <vt:lpstr>Planned FY15/FY16 UAS COE Research</vt:lpstr>
      <vt:lpstr>Planned FY15/FY16 UAS COE Research</vt:lpstr>
      <vt:lpstr>FAA/NASA partnership</vt:lpstr>
      <vt:lpstr>Partnership with NASA</vt:lpstr>
      <vt:lpstr>PathFinder Program</vt:lpstr>
      <vt:lpstr>UAS Pathfinder Program</vt:lpstr>
      <vt:lpstr>Focus Area 1 Pathfinder Goals</vt:lpstr>
      <vt:lpstr>PowerPoint Presentation</vt:lpstr>
      <vt:lpstr>Focus Area 1 Pathfinder Urban, Low Altitude VLOS Operations </vt:lpstr>
      <vt:lpstr>Focus Area 1 Pathfinder - Phased Approach</vt:lpstr>
      <vt:lpstr>PowerPoint Presentation</vt:lpstr>
      <vt:lpstr>FY16 Research Requirements</vt:lpstr>
      <vt:lpstr>FY16 Research Requirements, cont’d </vt:lpstr>
      <vt:lpstr>FY16 Research Requirements, cont’d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Paine, Maria (FAA)</cp:lastModifiedBy>
  <cp:revision>485</cp:revision>
  <cp:lastPrinted>2015-08-24T18:19:22Z</cp:lastPrinted>
  <dcterms:created xsi:type="dcterms:W3CDTF">2011-05-05T22:04:56Z</dcterms:created>
  <dcterms:modified xsi:type="dcterms:W3CDTF">2015-08-28T19:19:58Z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