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5" r:id="rId5"/>
    <p:sldMasterId id="2147483725" r:id="rId6"/>
    <p:sldMasterId id="2147483727" r:id="rId7"/>
    <p:sldMasterId id="2147483732" r:id="rId8"/>
    <p:sldMasterId id="2147483734" r:id="rId9"/>
    <p:sldMasterId id="2147483736" r:id="rId10"/>
  </p:sldMasterIdLst>
  <p:notesMasterIdLst>
    <p:notesMasterId r:id="rId36"/>
  </p:notesMasterIdLst>
  <p:sldIdLst>
    <p:sldId id="268" r:id="rId11"/>
    <p:sldId id="323" r:id="rId12"/>
    <p:sldId id="325" r:id="rId13"/>
    <p:sldId id="324" r:id="rId14"/>
    <p:sldId id="326" r:id="rId15"/>
    <p:sldId id="314" r:id="rId16"/>
    <p:sldId id="280" r:id="rId17"/>
    <p:sldId id="272" r:id="rId18"/>
    <p:sldId id="261" r:id="rId19"/>
    <p:sldId id="269" r:id="rId20"/>
    <p:sldId id="322" r:id="rId21"/>
    <p:sldId id="284" r:id="rId22"/>
    <p:sldId id="273" r:id="rId23"/>
    <p:sldId id="274" r:id="rId24"/>
    <p:sldId id="289" r:id="rId25"/>
    <p:sldId id="283" r:id="rId26"/>
    <p:sldId id="318" r:id="rId27"/>
    <p:sldId id="319" r:id="rId28"/>
    <p:sldId id="285" r:id="rId29"/>
    <p:sldId id="315" r:id="rId30"/>
    <p:sldId id="320" r:id="rId31"/>
    <p:sldId id="321" r:id="rId32"/>
    <p:sldId id="286" r:id="rId33"/>
    <p:sldId id="291" r:id="rId34"/>
    <p:sldId id="309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9BF"/>
    <a:srgbClr val="E39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384" autoAdjust="0"/>
  </p:normalViewPr>
  <p:slideViewPr>
    <p:cSldViewPr showGuides="1">
      <p:cViewPr varScale="1">
        <p:scale>
          <a:sx n="116" d="100"/>
          <a:sy n="116" d="100"/>
        </p:scale>
        <p:origin x="-768" y="-102"/>
      </p:cViewPr>
      <p:guideLst>
        <p:guide orient="horz" pos="3792"/>
        <p:guide pos="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5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5CD01-12BF-4326-803F-BDA48396B5A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57B897-D5AB-4EC5-855A-6B37E66A133F}">
      <dgm:prSet phldrT="[Text]"/>
      <dgm:spPr/>
      <dgm:t>
        <a:bodyPr/>
        <a:lstStyle/>
        <a:p>
          <a:r>
            <a:rPr lang="en-US" dirty="0" smtClean="0"/>
            <a:t>Coating of Blades and Engine Components</a:t>
          </a:r>
          <a:endParaRPr lang="en-US" dirty="0"/>
        </a:p>
      </dgm:t>
    </dgm:pt>
    <dgm:pt modelId="{5C0AA608-02F8-4DB4-9216-40DE78800C5D}" type="parTrans" cxnId="{370BC9CB-E032-4FE2-BB0A-3387B2A3F5F9}">
      <dgm:prSet/>
      <dgm:spPr/>
      <dgm:t>
        <a:bodyPr/>
        <a:lstStyle/>
        <a:p>
          <a:endParaRPr lang="en-US"/>
        </a:p>
      </dgm:t>
    </dgm:pt>
    <dgm:pt modelId="{83D6362A-F413-4EF0-A2C9-A31E01B6C5E2}" type="sibTrans" cxnId="{370BC9CB-E032-4FE2-BB0A-3387B2A3F5F9}">
      <dgm:prSet/>
      <dgm:spPr/>
      <dgm:t>
        <a:bodyPr/>
        <a:lstStyle/>
        <a:p>
          <a:endParaRPr lang="en-US"/>
        </a:p>
      </dgm:t>
    </dgm:pt>
    <dgm:pt modelId="{8D18D5DA-8530-42ED-8E3D-71F99180B92E}">
      <dgm:prSet phldrT="[Text]"/>
      <dgm:spPr/>
      <dgm:t>
        <a:bodyPr/>
        <a:lstStyle/>
        <a:p>
          <a:r>
            <a:rPr lang="en-US" dirty="0" smtClean="0"/>
            <a:t>Specialized Masking </a:t>
          </a:r>
          <a:endParaRPr lang="en-US" dirty="0"/>
        </a:p>
      </dgm:t>
    </dgm:pt>
    <dgm:pt modelId="{60A13FD4-6C86-4D97-90DF-592661999B05}" type="parTrans" cxnId="{15DB9D78-88FC-4E48-B947-B63D6AA13DD3}">
      <dgm:prSet/>
      <dgm:spPr/>
      <dgm:t>
        <a:bodyPr/>
        <a:lstStyle/>
        <a:p>
          <a:endParaRPr lang="en-US"/>
        </a:p>
      </dgm:t>
    </dgm:pt>
    <dgm:pt modelId="{3A09C8E9-B4B0-4D8D-AED1-31DEAC81A824}" type="sibTrans" cxnId="{15DB9D78-88FC-4E48-B947-B63D6AA13DD3}">
      <dgm:prSet/>
      <dgm:spPr/>
      <dgm:t>
        <a:bodyPr/>
        <a:lstStyle/>
        <a:p>
          <a:endParaRPr lang="en-US"/>
        </a:p>
      </dgm:t>
    </dgm:pt>
    <dgm:pt modelId="{066BFEC5-BD8D-4FB9-B45A-05FCB810020C}">
      <dgm:prSet phldrT="[Text]"/>
      <dgm:spPr/>
      <dgm:t>
        <a:bodyPr/>
        <a:lstStyle/>
        <a:p>
          <a:r>
            <a:rPr lang="en-US" dirty="0" smtClean="0"/>
            <a:t> Blade tip dimensional </a:t>
          </a:r>
          <a:r>
            <a:rPr lang="en-US" dirty="0" smtClean="0"/>
            <a:t>restoration, complex repairs, hard-facing and corrosion/heat resistant coatings</a:t>
          </a:r>
          <a:endParaRPr lang="en-US" dirty="0"/>
        </a:p>
      </dgm:t>
    </dgm:pt>
    <dgm:pt modelId="{D27931D4-45B7-4ED0-963D-C8C0A8284CB9}" type="parTrans" cxnId="{700CD61E-0BFE-430A-B23A-5CF7CFFE3D58}">
      <dgm:prSet/>
      <dgm:spPr/>
      <dgm:t>
        <a:bodyPr/>
        <a:lstStyle/>
        <a:p>
          <a:endParaRPr lang="en-US"/>
        </a:p>
      </dgm:t>
    </dgm:pt>
    <dgm:pt modelId="{402CFD26-65FA-438C-879F-5A21951AB8AD}" type="sibTrans" cxnId="{700CD61E-0BFE-430A-B23A-5CF7CFFE3D58}">
      <dgm:prSet/>
      <dgm:spPr/>
      <dgm:t>
        <a:bodyPr/>
        <a:lstStyle/>
        <a:p>
          <a:endParaRPr lang="en-US"/>
        </a:p>
      </dgm:t>
    </dgm:pt>
    <dgm:pt modelId="{620FE506-D88C-4A5C-A7A6-D1B33F6370C7}">
      <dgm:prSet phldrT="[Text]"/>
      <dgm:spPr/>
      <dgm:t>
        <a:bodyPr/>
        <a:lstStyle/>
        <a:p>
          <a:r>
            <a:rPr lang="en-US" dirty="0" smtClean="0"/>
            <a:t>Thermal spray/painting requires intricate masking techniques – mask cannot interfere with spray path</a:t>
          </a:r>
          <a:endParaRPr lang="en-US" dirty="0"/>
        </a:p>
      </dgm:t>
    </dgm:pt>
    <dgm:pt modelId="{F7D8EAAC-6537-4CD5-AC0B-7EABD032685C}" type="parTrans" cxnId="{D45039D8-51A0-495D-93C3-1C680DE6A973}">
      <dgm:prSet/>
      <dgm:spPr/>
      <dgm:t>
        <a:bodyPr/>
        <a:lstStyle/>
        <a:p>
          <a:endParaRPr lang="en-US"/>
        </a:p>
      </dgm:t>
    </dgm:pt>
    <dgm:pt modelId="{F14CAEDF-AEAE-4FB1-B670-69E6814C86D9}" type="sibTrans" cxnId="{D45039D8-51A0-495D-93C3-1C680DE6A973}">
      <dgm:prSet/>
      <dgm:spPr/>
      <dgm:t>
        <a:bodyPr/>
        <a:lstStyle/>
        <a:p>
          <a:endParaRPr lang="en-US"/>
        </a:p>
      </dgm:t>
    </dgm:pt>
    <dgm:pt modelId="{933F01C8-B18F-434D-B163-ED7F3C63AE30}">
      <dgm:prSet phldrT="[Text]"/>
      <dgm:spPr/>
      <dgm:t>
        <a:bodyPr/>
        <a:lstStyle/>
        <a:p>
          <a:r>
            <a:rPr lang="en-US" dirty="0" smtClean="0"/>
            <a:t>Shot peening masking is also required which permits shot to be applied at precise angles and small areas.</a:t>
          </a:r>
          <a:endParaRPr lang="en-US" dirty="0"/>
        </a:p>
      </dgm:t>
    </dgm:pt>
    <dgm:pt modelId="{FC609C30-7099-494B-9C1F-7221298E2D0D}" type="parTrans" cxnId="{DAD733DF-ABC9-43FD-9934-FDB19F1BCDAC}">
      <dgm:prSet/>
      <dgm:spPr/>
      <dgm:t>
        <a:bodyPr/>
        <a:lstStyle/>
        <a:p>
          <a:endParaRPr lang="en-US"/>
        </a:p>
      </dgm:t>
    </dgm:pt>
    <dgm:pt modelId="{1EE3F948-BA57-41D8-8820-F097A9AE4CC7}" type="sibTrans" cxnId="{DAD733DF-ABC9-43FD-9934-FDB19F1BCDAC}">
      <dgm:prSet/>
      <dgm:spPr/>
      <dgm:t>
        <a:bodyPr/>
        <a:lstStyle/>
        <a:p>
          <a:endParaRPr lang="en-US"/>
        </a:p>
      </dgm:t>
    </dgm:pt>
    <dgm:pt modelId="{DD661459-B1EB-405B-9985-E3567F924928}">
      <dgm:prSet phldrT="[Text]"/>
      <dgm:spPr/>
      <dgm:t>
        <a:bodyPr/>
        <a:lstStyle/>
        <a:p>
          <a:r>
            <a:rPr lang="en-US" dirty="0" smtClean="0"/>
            <a:t>Complex tooling fixtures take time to manufacture</a:t>
          </a:r>
          <a:endParaRPr lang="en-US" dirty="0"/>
        </a:p>
      </dgm:t>
    </dgm:pt>
    <dgm:pt modelId="{41A2D085-9D65-45A6-AF21-30579FD5581B}" type="parTrans" cxnId="{B35B2C4D-881B-4545-80DF-A664DE441CC8}">
      <dgm:prSet/>
      <dgm:spPr/>
      <dgm:t>
        <a:bodyPr/>
        <a:lstStyle/>
        <a:p>
          <a:endParaRPr lang="en-US"/>
        </a:p>
      </dgm:t>
    </dgm:pt>
    <dgm:pt modelId="{483D771A-B3EC-436E-A3D5-F3CD5FFE0AE7}" type="sibTrans" cxnId="{B35B2C4D-881B-4545-80DF-A664DE441CC8}">
      <dgm:prSet/>
      <dgm:spPr/>
      <dgm:t>
        <a:bodyPr/>
        <a:lstStyle/>
        <a:p>
          <a:endParaRPr lang="en-US"/>
        </a:p>
      </dgm:t>
    </dgm:pt>
    <dgm:pt modelId="{A84C5440-4B2D-4586-8250-83337AB5942A}">
      <dgm:prSet phldrT="[Text]"/>
      <dgm:spPr/>
      <dgm:t>
        <a:bodyPr/>
        <a:lstStyle/>
        <a:p>
          <a:r>
            <a:rPr lang="en-US" dirty="0" smtClean="0"/>
            <a:t>Plasma/HVOF spray fixtures often have long lead times for manufacture. Special tooling is hard to machine!</a:t>
          </a:r>
          <a:endParaRPr lang="en-US" dirty="0"/>
        </a:p>
      </dgm:t>
    </dgm:pt>
    <dgm:pt modelId="{C7E8B2E8-71BF-4E0D-B4CD-80C50E21DC48}" type="parTrans" cxnId="{DFB74C07-568C-4B26-9753-1C0809C0D1AE}">
      <dgm:prSet/>
      <dgm:spPr/>
      <dgm:t>
        <a:bodyPr/>
        <a:lstStyle/>
        <a:p>
          <a:endParaRPr lang="en-US"/>
        </a:p>
      </dgm:t>
    </dgm:pt>
    <dgm:pt modelId="{799D054A-860A-41E4-A60D-AA59C9F2AEA1}" type="sibTrans" cxnId="{DFB74C07-568C-4B26-9753-1C0809C0D1AE}">
      <dgm:prSet/>
      <dgm:spPr/>
      <dgm:t>
        <a:bodyPr/>
        <a:lstStyle/>
        <a:p>
          <a:endParaRPr lang="en-US"/>
        </a:p>
      </dgm:t>
    </dgm:pt>
    <dgm:pt modelId="{8CB34917-D2A0-4FFB-99C8-49BA3FBCA18C}">
      <dgm:prSet phldrT="[Text]"/>
      <dgm:spPr/>
      <dgm:t>
        <a:bodyPr/>
        <a:lstStyle/>
        <a:p>
          <a:r>
            <a:rPr lang="en-US" dirty="0" smtClean="0"/>
            <a:t>Print On-Demand Tooling will reduce production lead times</a:t>
          </a:r>
          <a:endParaRPr lang="en-US" b="1" dirty="0"/>
        </a:p>
      </dgm:t>
    </dgm:pt>
    <dgm:pt modelId="{AF23D5BB-5364-4587-BC54-951B9B2078D4}" type="parTrans" cxnId="{E9856769-D85F-406C-B828-11E1B0853ECC}">
      <dgm:prSet/>
      <dgm:spPr/>
      <dgm:t>
        <a:bodyPr/>
        <a:lstStyle/>
        <a:p>
          <a:endParaRPr lang="en-US"/>
        </a:p>
      </dgm:t>
    </dgm:pt>
    <dgm:pt modelId="{F2E76AE8-452D-41EA-BF25-52D719B455B3}" type="sibTrans" cxnId="{E9856769-D85F-406C-B828-11E1B0853ECC}">
      <dgm:prSet/>
      <dgm:spPr/>
      <dgm:t>
        <a:bodyPr/>
        <a:lstStyle/>
        <a:p>
          <a:endParaRPr lang="en-US"/>
        </a:p>
      </dgm:t>
    </dgm:pt>
    <dgm:pt modelId="{40D29967-2ED6-4956-9237-1FA2FE1ED20D}" type="pres">
      <dgm:prSet presAssocID="{6E75CD01-12BF-4326-803F-BDA48396B5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03A5C9-3DE2-434F-8DD1-E9B94B4447CD}" type="pres">
      <dgm:prSet presAssocID="{3757B897-D5AB-4EC5-855A-6B37E66A133F}" presName="parentLin" presStyleCnt="0"/>
      <dgm:spPr/>
    </dgm:pt>
    <dgm:pt modelId="{973C8E73-F8D2-4772-B1B9-D3B2D7684C9B}" type="pres">
      <dgm:prSet presAssocID="{3757B897-D5AB-4EC5-855A-6B37E66A133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6D2868B-3897-43E8-B53C-3C033419F3A9}" type="pres">
      <dgm:prSet presAssocID="{3757B897-D5AB-4EC5-855A-6B37E66A13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69F5A-9C6B-4380-BB4D-29B621566AA9}" type="pres">
      <dgm:prSet presAssocID="{3757B897-D5AB-4EC5-855A-6B37E66A133F}" presName="negativeSpace" presStyleCnt="0"/>
      <dgm:spPr/>
    </dgm:pt>
    <dgm:pt modelId="{34E62421-229A-4BC5-91C3-C81AD990E9D8}" type="pres">
      <dgm:prSet presAssocID="{3757B897-D5AB-4EC5-855A-6B37E66A133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B3C27-035D-4D59-99F2-C69A8605310E}" type="pres">
      <dgm:prSet presAssocID="{83D6362A-F413-4EF0-A2C9-A31E01B6C5E2}" presName="spaceBetweenRectangles" presStyleCnt="0"/>
      <dgm:spPr/>
    </dgm:pt>
    <dgm:pt modelId="{EE7DF6DE-0161-4AB8-8851-9BC4637D3B7A}" type="pres">
      <dgm:prSet presAssocID="{8D18D5DA-8530-42ED-8E3D-71F99180B92E}" presName="parentLin" presStyleCnt="0"/>
      <dgm:spPr/>
    </dgm:pt>
    <dgm:pt modelId="{4C1A200C-322C-4750-A295-59E00912EAB9}" type="pres">
      <dgm:prSet presAssocID="{8D18D5DA-8530-42ED-8E3D-71F99180B92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45890D-871A-4AFE-AA80-185C3C61AD6B}" type="pres">
      <dgm:prSet presAssocID="{8D18D5DA-8530-42ED-8E3D-71F99180B9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A3C46-8DFA-4857-B05B-5F291BBB5955}" type="pres">
      <dgm:prSet presAssocID="{8D18D5DA-8530-42ED-8E3D-71F99180B92E}" presName="negativeSpace" presStyleCnt="0"/>
      <dgm:spPr/>
    </dgm:pt>
    <dgm:pt modelId="{E532FDA6-0B6E-46FA-894A-FE518163D2B2}" type="pres">
      <dgm:prSet presAssocID="{8D18D5DA-8530-42ED-8E3D-71F99180B92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BA801-FA39-42FB-AEDB-0BEC30612F92}" type="pres">
      <dgm:prSet presAssocID="{3A09C8E9-B4B0-4D8D-AED1-31DEAC81A824}" presName="spaceBetweenRectangles" presStyleCnt="0"/>
      <dgm:spPr/>
    </dgm:pt>
    <dgm:pt modelId="{9D12115E-7064-4788-BDBB-7D5D9443368C}" type="pres">
      <dgm:prSet presAssocID="{DD661459-B1EB-405B-9985-E3567F924928}" presName="parentLin" presStyleCnt="0"/>
      <dgm:spPr/>
    </dgm:pt>
    <dgm:pt modelId="{1960C3FC-43A8-45A0-B800-F02DC2D08564}" type="pres">
      <dgm:prSet presAssocID="{DD661459-B1EB-405B-9985-E3567F92492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138B799-44AA-4AED-9227-8C31DEE446A4}" type="pres">
      <dgm:prSet presAssocID="{DD661459-B1EB-405B-9985-E3567F92492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13EA6-777D-49BB-A210-9380E055B85C}" type="pres">
      <dgm:prSet presAssocID="{DD661459-B1EB-405B-9985-E3567F924928}" presName="negativeSpace" presStyleCnt="0"/>
      <dgm:spPr/>
    </dgm:pt>
    <dgm:pt modelId="{308E1134-C38D-4144-A91B-FA22ACD67282}" type="pres">
      <dgm:prSet presAssocID="{DD661459-B1EB-405B-9985-E3567F92492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1E3D8-CF4B-42FC-9470-6BB53D303220}" type="presOf" srcId="{933F01C8-B18F-434D-B163-ED7F3C63AE30}" destId="{E532FDA6-0B6E-46FA-894A-FE518163D2B2}" srcOrd="0" destOrd="1" presId="urn:microsoft.com/office/officeart/2005/8/layout/list1"/>
    <dgm:cxn modelId="{700CD61E-0BFE-430A-B23A-5CF7CFFE3D58}" srcId="{3757B897-D5AB-4EC5-855A-6B37E66A133F}" destId="{066BFEC5-BD8D-4FB9-B45A-05FCB810020C}" srcOrd="0" destOrd="0" parTransId="{D27931D4-45B7-4ED0-963D-C8C0A8284CB9}" sibTransId="{402CFD26-65FA-438C-879F-5A21951AB8AD}"/>
    <dgm:cxn modelId="{DFB74C07-568C-4B26-9753-1C0809C0D1AE}" srcId="{DD661459-B1EB-405B-9985-E3567F924928}" destId="{A84C5440-4B2D-4586-8250-83337AB5942A}" srcOrd="0" destOrd="0" parTransId="{C7E8B2E8-71BF-4E0D-B4CD-80C50E21DC48}" sibTransId="{799D054A-860A-41E4-A60D-AA59C9F2AEA1}"/>
    <dgm:cxn modelId="{370BC9CB-E032-4FE2-BB0A-3387B2A3F5F9}" srcId="{6E75CD01-12BF-4326-803F-BDA48396B5A7}" destId="{3757B897-D5AB-4EC5-855A-6B37E66A133F}" srcOrd="0" destOrd="0" parTransId="{5C0AA608-02F8-4DB4-9216-40DE78800C5D}" sibTransId="{83D6362A-F413-4EF0-A2C9-A31E01B6C5E2}"/>
    <dgm:cxn modelId="{CA8677D3-0030-4476-93BD-762933E9F749}" type="presOf" srcId="{8CB34917-D2A0-4FFB-99C8-49BA3FBCA18C}" destId="{308E1134-C38D-4144-A91B-FA22ACD67282}" srcOrd="0" destOrd="1" presId="urn:microsoft.com/office/officeart/2005/8/layout/list1"/>
    <dgm:cxn modelId="{DAD733DF-ABC9-43FD-9934-FDB19F1BCDAC}" srcId="{8D18D5DA-8530-42ED-8E3D-71F99180B92E}" destId="{933F01C8-B18F-434D-B163-ED7F3C63AE30}" srcOrd="1" destOrd="0" parTransId="{FC609C30-7099-494B-9C1F-7221298E2D0D}" sibTransId="{1EE3F948-BA57-41D8-8820-F097A9AE4CC7}"/>
    <dgm:cxn modelId="{82B3495F-F9DF-41C0-8E8C-68E827818937}" type="presOf" srcId="{3757B897-D5AB-4EC5-855A-6B37E66A133F}" destId="{973C8E73-F8D2-4772-B1B9-D3B2D7684C9B}" srcOrd="0" destOrd="0" presId="urn:microsoft.com/office/officeart/2005/8/layout/list1"/>
    <dgm:cxn modelId="{B2ACAAE6-C7CC-4FD7-A0AB-ECCCAF07460F}" type="presOf" srcId="{A84C5440-4B2D-4586-8250-83337AB5942A}" destId="{308E1134-C38D-4144-A91B-FA22ACD67282}" srcOrd="0" destOrd="0" presId="urn:microsoft.com/office/officeart/2005/8/layout/list1"/>
    <dgm:cxn modelId="{D45039D8-51A0-495D-93C3-1C680DE6A973}" srcId="{8D18D5DA-8530-42ED-8E3D-71F99180B92E}" destId="{620FE506-D88C-4A5C-A7A6-D1B33F6370C7}" srcOrd="0" destOrd="0" parTransId="{F7D8EAAC-6537-4CD5-AC0B-7EABD032685C}" sibTransId="{F14CAEDF-AEAE-4FB1-B670-69E6814C86D9}"/>
    <dgm:cxn modelId="{D069935C-5BF4-4599-9564-7AC4F88634C6}" type="presOf" srcId="{DD661459-B1EB-405B-9985-E3567F924928}" destId="{1960C3FC-43A8-45A0-B800-F02DC2D08564}" srcOrd="0" destOrd="0" presId="urn:microsoft.com/office/officeart/2005/8/layout/list1"/>
    <dgm:cxn modelId="{A685C88D-B2B5-489B-AF1B-1ED863475884}" type="presOf" srcId="{3757B897-D5AB-4EC5-855A-6B37E66A133F}" destId="{B6D2868B-3897-43E8-B53C-3C033419F3A9}" srcOrd="1" destOrd="0" presId="urn:microsoft.com/office/officeart/2005/8/layout/list1"/>
    <dgm:cxn modelId="{15CE4390-13C7-40DD-AA24-44B6B0EA5385}" type="presOf" srcId="{DD661459-B1EB-405B-9985-E3567F924928}" destId="{E138B799-44AA-4AED-9227-8C31DEE446A4}" srcOrd="1" destOrd="0" presId="urn:microsoft.com/office/officeart/2005/8/layout/list1"/>
    <dgm:cxn modelId="{D9E5AE49-45DB-461A-91BC-E008087B15AD}" type="presOf" srcId="{6E75CD01-12BF-4326-803F-BDA48396B5A7}" destId="{40D29967-2ED6-4956-9237-1FA2FE1ED20D}" srcOrd="0" destOrd="0" presId="urn:microsoft.com/office/officeart/2005/8/layout/list1"/>
    <dgm:cxn modelId="{E9856769-D85F-406C-B828-11E1B0853ECC}" srcId="{DD661459-B1EB-405B-9985-E3567F924928}" destId="{8CB34917-D2A0-4FFB-99C8-49BA3FBCA18C}" srcOrd="1" destOrd="0" parTransId="{AF23D5BB-5364-4587-BC54-951B9B2078D4}" sibTransId="{F2E76AE8-452D-41EA-BF25-52D719B455B3}"/>
    <dgm:cxn modelId="{28F662A4-1775-4D45-9792-6F9B3F276634}" type="presOf" srcId="{8D18D5DA-8530-42ED-8E3D-71F99180B92E}" destId="{F245890D-871A-4AFE-AA80-185C3C61AD6B}" srcOrd="1" destOrd="0" presId="urn:microsoft.com/office/officeart/2005/8/layout/list1"/>
    <dgm:cxn modelId="{19068EBE-42F4-4145-B915-E9D4056F8553}" type="presOf" srcId="{066BFEC5-BD8D-4FB9-B45A-05FCB810020C}" destId="{34E62421-229A-4BC5-91C3-C81AD990E9D8}" srcOrd="0" destOrd="0" presId="urn:microsoft.com/office/officeart/2005/8/layout/list1"/>
    <dgm:cxn modelId="{EA0B2B62-9A80-4CE1-8B10-F6845CFDFED0}" type="presOf" srcId="{620FE506-D88C-4A5C-A7A6-D1B33F6370C7}" destId="{E532FDA6-0B6E-46FA-894A-FE518163D2B2}" srcOrd="0" destOrd="0" presId="urn:microsoft.com/office/officeart/2005/8/layout/list1"/>
    <dgm:cxn modelId="{9EB6E756-DF30-4B34-B8CD-1542D540C2A4}" type="presOf" srcId="{8D18D5DA-8530-42ED-8E3D-71F99180B92E}" destId="{4C1A200C-322C-4750-A295-59E00912EAB9}" srcOrd="0" destOrd="0" presId="urn:microsoft.com/office/officeart/2005/8/layout/list1"/>
    <dgm:cxn modelId="{B35B2C4D-881B-4545-80DF-A664DE441CC8}" srcId="{6E75CD01-12BF-4326-803F-BDA48396B5A7}" destId="{DD661459-B1EB-405B-9985-E3567F924928}" srcOrd="2" destOrd="0" parTransId="{41A2D085-9D65-45A6-AF21-30579FD5581B}" sibTransId="{483D771A-B3EC-436E-A3D5-F3CD5FFE0AE7}"/>
    <dgm:cxn modelId="{15DB9D78-88FC-4E48-B947-B63D6AA13DD3}" srcId="{6E75CD01-12BF-4326-803F-BDA48396B5A7}" destId="{8D18D5DA-8530-42ED-8E3D-71F99180B92E}" srcOrd="1" destOrd="0" parTransId="{60A13FD4-6C86-4D97-90DF-592661999B05}" sibTransId="{3A09C8E9-B4B0-4D8D-AED1-31DEAC81A824}"/>
    <dgm:cxn modelId="{00DF6EC5-CAAC-4CE6-9260-DE4F88638E3B}" type="presParOf" srcId="{40D29967-2ED6-4956-9237-1FA2FE1ED20D}" destId="{7603A5C9-3DE2-434F-8DD1-E9B94B4447CD}" srcOrd="0" destOrd="0" presId="urn:microsoft.com/office/officeart/2005/8/layout/list1"/>
    <dgm:cxn modelId="{BD5562B0-7A3D-428D-9DE9-EAC50EC371C4}" type="presParOf" srcId="{7603A5C9-3DE2-434F-8DD1-E9B94B4447CD}" destId="{973C8E73-F8D2-4772-B1B9-D3B2D7684C9B}" srcOrd="0" destOrd="0" presId="urn:microsoft.com/office/officeart/2005/8/layout/list1"/>
    <dgm:cxn modelId="{7DA50C30-4E63-40F0-A2C0-9700A217B3E3}" type="presParOf" srcId="{7603A5C9-3DE2-434F-8DD1-E9B94B4447CD}" destId="{B6D2868B-3897-43E8-B53C-3C033419F3A9}" srcOrd="1" destOrd="0" presId="urn:microsoft.com/office/officeart/2005/8/layout/list1"/>
    <dgm:cxn modelId="{750A3C26-4EE9-46C3-8700-9E627825401F}" type="presParOf" srcId="{40D29967-2ED6-4956-9237-1FA2FE1ED20D}" destId="{D5A69F5A-9C6B-4380-BB4D-29B621566AA9}" srcOrd="1" destOrd="0" presId="urn:microsoft.com/office/officeart/2005/8/layout/list1"/>
    <dgm:cxn modelId="{31D2423E-28F6-49DF-9AF1-911E121DFEA8}" type="presParOf" srcId="{40D29967-2ED6-4956-9237-1FA2FE1ED20D}" destId="{34E62421-229A-4BC5-91C3-C81AD990E9D8}" srcOrd="2" destOrd="0" presId="urn:microsoft.com/office/officeart/2005/8/layout/list1"/>
    <dgm:cxn modelId="{4DF5FE27-2D44-419C-8ABD-C749A34C2B56}" type="presParOf" srcId="{40D29967-2ED6-4956-9237-1FA2FE1ED20D}" destId="{61EB3C27-035D-4D59-99F2-C69A8605310E}" srcOrd="3" destOrd="0" presId="urn:microsoft.com/office/officeart/2005/8/layout/list1"/>
    <dgm:cxn modelId="{F90E64C7-F9B8-4AC9-AE6E-D19FD5F2BD89}" type="presParOf" srcId="{40D29967-2ED6-4956-9237-1FA2FE1ED20D}" destId="{EE7DF6DE-0161-4AB8-8851-9BC4637D3B7A}" srcOrd="4" destOrd="0" presId="urn:microsoft.com/office/officeart/2005/8/layout/list1"/>
    <dgm:cxn modelId="{CEF43F2E-7C18-4329-893A-8BE326BDB75C}" type="presParOf" srcId="{EE7DF6DE-0161-4AB8-8851-9BC4637D3B7A}" destId="{4C1A200C-322C-4750-A295-59E00912EAB9}" srcOrd="0" destOrd="0" presId="urn:microsoft.com/office/officeart/2005/8/layout/list1"/>
    <dgm:cxn modelId="{49F37C00-0AE3-45E6-B0F5-DD5214F691ED}" type="presParOf" srcId="{EE7DF6DE-0161-4AB8-8851-9BC4637D3B7A}" destId="{F245890D-871A-4AFE-AA80-185C3C61AD6B}" srcOrd="1" destOrd="0" presId="urn:microsoft.com/office/officeart/2005/8/layout/list1"/>
    <dgm:cxn modelId="{CF781788-B39D-47D4-84BF-68CF49071784}" type="presParOf" srcId="{40D29967-2ED6-4956-9237-1FA2FE1ED20D}" destId="{180A3C46-8DFA-4857-B05B-5F291BBB5955}" srcOrd="5" destOrd="0" presId="urn:microsoft.com/office/officeart/2005/8/layout/list1"/>
    <dgm:cxn modelId="{2D40C9A4-A6CD-4076-B141-B0E52AAEB20C}" type="presParOf" srcId="{40D29967-2ED6-4956-9237-1FA2FE1ED20D}" destId="{E532FDA6-0B6E-46FA-894A-FE518163D2B2}" srcOrd="6" destOrd="0" presId="urn:microsoft.com/office/officeart/2005/8/layout/list1"/>
    <dgm:cxn modelId="{5A0439FE-A283-4C5E-B7E5-9919E7F5BD9D}" type="presParOf" srcId="{40D29967-2ED6-4956-9237-1FA2FE1ED20D}" destId="{9D1BA801-FA39-42FB-AEDB-0BEC30612F92}" srcOrd="7" destOrd="0" presId="urn:microsoft.com/office/officeart/2005/8/layout/list1"/>
    <dgm:cxn modelId="{171442BB-AB2A-41A0-849B-ACB24BA458FC}" type="presParOf" srcId="{40D29967-2ED6-4956-9237-1FA2FE1ED20D}" destId="{9D12115E-7064-4788-BDBB-7D5D9443368C}" srcOrd="8" destOrd="0" presId="urn:microsoft.com/office/officeart/2005/8/layout/list1"/>
    <dgm:cxn modelId="{B98A6870-9DA8-4AF8-AF8D-492FA634A139}" type="presParOf" srcId="{9D12115E-7064-4788-BDBB-7D5D9443368C}" destId="{1960C3FC-43A8-45A0-B800-F02DC2D08564}" srcOrd="0" destOrd="0" presId="urn:microsoft.com/office/officeart/2005/8/layout/list1"/>
    <dgm:cxn modelId="{2EDB248A-EFC2-4913-9648-BBD36B61F85E}" type="presParOf" srcId="{9D12115E-7064-4788-BDBB-7D5D9443368C}" destId="{E138B799-44AA-4AED-9227-8C31DEE446A4}" srcOrd="1" destOrd="0" presId="urn:microsoft.com/office/officeart/2005/8/layout/list1"/>
    <dgm:cxn modelId="{63AC5CEF-BBEF-4884-9EB9-9DDABB3CF954}" type="presParOf" srcId="{40D29967-2ED6-4956-9237-1FA2FE1ED20D}" destId="{3B513EA6-777D-49BB-A210-9380E055B85C}" srcOrd="9" destOrd="0" presId="urn:microsoft.com/office/officeart/2005/8/layout/list1"/>
    <dgm:cxn modelId="{3DCB5179-DF95-40AD-9BD7-44F4026AEDD3}" type="presParOf" srcId="{40D29967-2ED6-4956-9237-1FA2FE1ED20D}" destId="{308E1134-C38D-4144-A91B-FA22ACD672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62421-229A-4BC5-91C3-C81AD990E9D8}">
      <dsp:nvSpPr>
        <dsp:cNvPr id="0" name=""/>
        <dsp:cNvSpPr/>
      </dsp:nvSpPr>
      <dsp:spPr>
        <a:xfrm>
          <a:off x="0" y="274296"/>
          <a:ext cx="6482384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3105" tIns="291592" rIns="5031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Blade tip dimensional </a:t>
          </a:r>
          <a:r>
            <a:rPr lang="en-US" sz="1400" kern="1200" dirty="0" smtClean="0"/>
            <a:t>restoration, complex repairs, hard-facing and corrosion/heat resistant coatings</a:t>
          </a:r>
          <a:endParaRPr lang="en-US" sz="1400" kern="1200" dirty="0"/>
        </a:p>
      </dsp:txBody>
      <dsp:txXfrm>
        <a:off x="0" y="274296"/>
        <a:ext cx="6482384" cy="793800"/>
      </dsp:txXfrm>
    </dsp:sp>
    <dsp:sp modelId="{B6D2868B-3897-43E8-B53C-3C033419F3A9}">
      <dsp:nvSpPr>
        <dsp:cNvPr id="0" name=""/>
        <dsp:cNvSpPr/>
      </dsp:nvSpPr>
      <dsp:spPr>
        <a:xfrm>
          <a:off x="324119" y="67656"/>
          <a:ext cx="4537668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513" tIns="0" rIns="1715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Coating of Blades and Engine Components</a:t>
          </a:r>
          <a:endParaRPr lang="en-US" sz="1400" kern="1200" dirty="0"/>
        </a:p>
      </dsp:txBody>
      <dsp:txXfrm>
        <a:off x="344294" y="87831"/>
        <a:ext cx="4497318" cy="372930"/>
      </dsp:txXfrm>
    </dsp:sp>
    <dsp:sp modelId="{E532FDA6-0B6E-46FA-894A-FE518163D2B2}">
      <dsp:nvSpPr>
        <dsp:cNvPr id="0" name=""/>
        <dsp:cNvSpPr/>
      </dsp:nvSpPr>
      <dsp:spPr>
        <a:xfrm>
          <a:off x="0" y="1350336"/>
          <a:ext cx="6482384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3105" tIns="291592" rIns="5031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Thermal spray/painting requires intricate masking techniques – mask cannot interfere with spray path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Shot peening masking is also required which permits shot to be applied at precise angles and small areas.</a:t>
          </a:r>
          <a:endParaRPr lang="en-US" sz="1400" kern="1200" dirty="0"/>
        </a:p>
      </dsp:txBody>
      <dsp:txXfrm>
        <a:off x="0" y="1350336"/>
        <a:ext cx="6482384" cy="1212750"/>
      </dsp:txXfrm>
    </dsp:sp>
    <dsp:sp modelId="{F245890D-871A-4AFE-AA80-185C3C61AD6B}">
      <dsp:nvSpPr>
        <dsp:cNvPr id="0" name=""/>
        <dsp:cNvSpPr/>
      </dsp:nvSpPr>
      <dsp:spPr>
        <a:xfrm>
          <a:off x="324119" y="1143696"/>
          <a:ext cx="4537668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513" tIns="0" rIns="1715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Specialized Masking </a:t>
          </a:r>
          <a:endParaRPr lang="en-US" sz="1400" kern="1200" dirty="0"/>
        </a:p>
      </dsp:txBody>
      <dsp:txXfrm>
        <a:off x="344294" y="1163871"/>
        <a:ext cx="4497318" cy="372930"/>
      </dsp:txXfrm>
    </dsp:sp>
    <dsp:sp modelId="{308E1134-C38D-4144-A91B-FA22ACD67282}">
      <dsp:nvSpPr>
        <dsp:cNvPr id="0" name=""/>
        <dsp:cNvSpPr/>
      </dsp:nvSpPr>
      <dsp:spPr>
        <a:xfrm>
          <a:off x="0" y="2845326"/>
          <a:ext cx="6482384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3105" tIns="291592" rIns="5031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Plasma/HVOF spray fixtures often have long lead times for manufacture. Special tooling is hard to machine!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Print On-Demand Tooling will reduce production lead times</a:t>
          </a:r>
          <a:endParaRPr lang="en-US" sz="1400" b="1" kern="1200" dirty="0"/>
        </a:p>
      </dsp:txBody>
      <dsp:txXfrm>
        <a:off x="0" y="2845326"/>
        <a:ext cx="6482384" cy="1014300"/>
      </dsp:txXfrm>
    </dsp:sp>
    <dsp:sp modelId="{E138B799-44AA-4AED-9227-8C31DEE446A4}">
      <dsp:nvSpPr>
        <dsp:cNvPr id="0" name=""/>
        <dsp:cNvSpPr/>
      </dsp:nvSpPr>
      <dsp:spPr>
        <a:xfrm>
          <a:off x="324119" y="2638686"/>
          <a:ext cx="4537668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513" tIns="0" rIns="1715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Complex tooling fixtures take time to manufacture</a:t>
          </a:r>
          <a:endParaRPr lang="en-US" sz="1400" kern="1200" dirty="0"/>
        </a:p>
      </dsp:txBody>
      <dsp:txXfrm>
        <a:off x="344294" y="2658861"/>
        <a:ext cx="449731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E034D-C435-423E-8DD1-54153E3631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9ED53-42A3-4757-B280-15EE63CD3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8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This chart previously cleared for public release 88ABW-2014-4313</a:t>
            </a:r>
          </a:p>
          <a:p>
            <a:r>
              <a:rPr lang="en-US" sz="2000" dirty="0" smtClean="0"/>
              <a:t>Considerations </a:t>
            </a:r>
            <a:r>
              <a:rPr lang="en-US" sz="2000" dirty="0"/>
              <a:t>for Implementation of AM</a:t>
            </a:r>
          </a:p>
          <a:p>
            <a:pPr lvl="1"/>
            <a:r>
              <a:rPr lang="en-US" sz="1800" dirty="0"/>
              <a:t>Demonstrated Process Controls</a:t>
            </a:r>
          </a:p>
          <a:p>
            <a:pPr lvl="2"/>
            <a:r>
              <a:rPr lang="en-US" sz="1600" dirty="0"/>
              <a:t>continually emerging new AM technologies</a:t>
            </a:r>
          </a:p>
          <a:p>
            <a:pPr lvl="2"/>
            <a:r>
              <a:rPr lang="en-US" sz="1600" dirty="0"/>
              <a:t>equipment-proprietary process manipulation</a:t>
            </a:r>
          </a:p>
          <a:p>
            <a:pPr lvl="2"/>
            <a:r>
              <a:rPr lang="en-US" sz="1600" dirty="0"/>
              <a:t>Multiple processing approaches and parameters to achieve form and fit with different material integrity</a:t>
            </a:r>
          </a:p>
          <a:p>
            <a:pPr lvl="1"/>
            <a:r>
              <a:rPr lang="en-US" sz="1800" dirty="0"/>
              <a:t>Nondestructive Evaluation &amp; Quality Assurance</a:t>
            </a:r>
          </a:p>
          <a:p>
            <a:pPr lvl="2"/>
            <a:r>
              <a:rPr lang="en-US" sz="1600" dirty="0"/>
              <a:t>Volumetric inspection required based on process physics</a:t>
            </a:r>
          </a:p>
          <a:p>
            <a:pPr lvl="2"/>
            <a:r>
              <a:rPr lang="en-US" sz="1600" dirty="0"/>
              <a:t>Complex geometry and common micro-cracking complicate inspectability</a:t>
            </a:r>
          </a:p>
          <a:p>
            <a:pPr lvl="2"/>
            <a:r>
              <a:rPr lang="en-US" sz="1600" dirty="0"/>
              <a:t>Macrostructure interferes with inspectability, false negatives</a:t>
            </a:r>
          </a:p>
          <a:p>
            <a:pPr lvl="1"/>
            <a:r>
              <a:rPr lang="en-US" sz="1800" dirty="0"/>
              <a:t>Post-Deposit Processing &amp; Residual Stress Management</a:t>
            </a:r>
          </a:p>
          <a:p>
            <a:pPr lvl="2"/>
            <a:r>
              <a:rPr lang="en-US" sz="1600" dirty="0"/>
              <a:t>Range of heat treatment conditions considered ‘typical’: as-deposited, stress-relieved, hot </a:t>
            </a:r>
            <a:r>
              <a:rPr lang="en-US" sz="1600" dirty="0" err="1"/>
              <a:t>iso</a:t>
            </a:r>
            <a:r>
              <a:rPr lang="en-US" sz="1600" dirty="0"/>
              <a:t>-static pressing, conventional heat treatments</a:t>
            </a:r>
          </a:p>
          <a:p>
            <a:pPr lvl="2"/>
            <a:r>
              <a:rPr lang="en-US" sz="1600" dirty="0"/>
              <a:t>Significant distortion and residual stress during deposition, may impact material integrity </a:t>
            </a:r>
          </a:p>
          <a:p>
            <a:pPr lvl="1"/>
            <a:r>
              <a:rPr lang="en-US" sz="1800" dirty="0"/>
              <a:t>Statistically-Based (&amp; Properly Developed) Mechanical Property Database</a:t>
            </a:r>
          </a:p>
          <a:p>
            <a:pPr lvl="2"/>
            <a:r>
              <a:rPr lang="en-US" sz="1600" dirty="0"/>
              <a:t>How to statistically ensure material integrity design point with</a:t>
            </a:r>
          </a:p>
          <a:p>
            <a:pPr marL="1714319" lvl="3" indent="-342864">
              <a:buFont typeface="+mj-lt"/>
              <a:buAutoNum type="arabicPeriod"/>
            </a:pPr>
            <a:r>
              <a:rPr lang="en-US" sz="1400" dirty="0"/>
              <a:t>continually-changing local processing environment with changes in geometry and process parameters</a:t>
            </a:r>
          </a:p>
          <a:p>
            <a:pPr marL="1714319" lvl="3" indent="-342864">
              <a:buFont typeface="+mj-lt"/>
              <a:buAutoNum type="arabicPeriod"/>
            </a:pPr>
            <a:r>
              <a:rPr lang="en-US" sz="1400" dirty="0"/>
              <a:t>lack of constrained process controls</a:t>
            </a:r>
          </a:p>
          <a:p>
            <a:pPr marL="1714319" lvl="3" indent="-342864">
              <a:buFont typeface="+mj-lt"/>
              <a:buAutoNum type="arabicPeriod"/>
            </a:pPr>
            <a:r>
              <a:rPr lang="en-US" sz="1400" dirty="0"/>
              <a:t>stochastic formation of weld-type defects</a:t>
            </a:r>
          </a:p>
          <a:p>
            <a:pPr marL="1714319" lvl="3" indent="-342864">
              <a:buFont typeface="+mj-lt"/>
              <a:buAutoNum type="arabicPeriod"/>
            </a:pPr>
            <a:r>
              <a:rPr lang="en-US" sz="1400" dirty="0"/>
              <a:t>post-deposit distortion and residual stress</a:t>
            </a:r>
          </a:p>
          <a:p>
            <a:pPr marL="1714319" lvl="3" indent="-342864">
              <a:buFont typeface="+mj-lt"/>
              <a:buAutoNum type="arabicPeriod"/>
            </a:pPr>
            <a:r>
              <a:rPr lang="en-US" sz="1400" dirty="0"/>
              <a:t>undefined post-processing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1A8D-56F2-461C-8555-181207A2F0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0" dirty="0" smtClean="0"/>
              <a:t>Defects:</a:t>
            </a:r>
          </a:p>
          <a:p>
            <a:pPr lvl="0"/>
            <a:r>
              <a:rPr lang="en-US" sz="1600" b="0" dirty="0" smtClean="0"/>
              <a:t>- Multiple (tens +) defects per part</a:t>
            </a:r>
          </a:p>
          <a:p>
            <a:pPr lvl="0"/>
            <a:r>
              <a:rPr lang="en-US" sz="1600" b="0" dirty="0" smtClean="0"/>
              <a:t>- Implications to 90/95 approach to inspection (will miss some)</a:t>
            </a:r>
          </a:p>
          <a:p>
            <a:pPr lvl="0"/>
            <a:r>
              <a:rPr lang="en-US" sz="1600" b="0" dirty="0" smtClean="0"/>
              <a:t>- Experience in casting factors and welding knockdowns</a:t>
            </a:r>
          </a:p>
          <a:p>
            <a:endParaRPr lang="en-US" dirty="0" smtClean="0"/>
          </a:p>
          <a:p>
            <a:r>
              <a:rPr lang="en-US" sz="1600" dirty="0" smtClean="0"/>
              <a:t>Variability:</a:t>
            </a:r>
          </a:p>
          <a:p>
            <a:pPr lvl="0"/>
            <a:r>
              <a:rPr lang="en-US" sz="1600" b="0" dirty="0" smtClean="0"/>
              <a:t>- Increased variability compared to conventional processes</a:t>
            </a:r>
          </a:p>
          <a:p>
            <a:pPr lvl="0"/>
            <a:r>
              <a:rPr lang="en-US" sz="1600" b="0" dirty="0" smtClean="0"/>
              <a:t>- Observed variability: tens of percent differences in strength and stiffness (conventionally very reproducible)</a:t>
            </a:r>
          </a:p>
          <a:p>
            <a:pPr lvl="0"/>
            <a:r>
              <a:rPr lang="en-US" sz="1600" b="0" dirty="0" smtClean="0"/>
              <a:t>- Order-of-magnitude differences in fatigue tests in different orientations</a:t>
            </a:r>
          </a:p>
          <a:p>
            <a:pPr lvl="0"/>
            <a:r>
              <a:rPr lang="en-US" sz="1600" b="0" dirty="0" smtClean="0"/>
              <a:t>- Significant fatigue knockdowns for as-built surfaces</a:t>
            </a:r>
          </a:p>
          <a:p>
            <a:pPr lvl="0"/>
            <a:r>
              <a:rPr lang="en-US" sz="1600" b="0" dirty="0" smtClean="0"/>
              <a:t>- Powder lot-to-lot, build-to-build, machine-to-machine, vendor-to-vendor, heat-treatment batch-to-batch variability has been observed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0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75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4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chart previously cleared for public release through</a:t>
            </a:r>
            <a:r>
              <a:rPr lang="en-US" baseline="0" dirty="0" smtClean="0"/>
              <a:t> AFLCMC/EZP (for DoD Maintenance Symposium 2014)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1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7A30E-DE95-407A-8E0D-8738B38B9C4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35013"/>
            <a:ext cx="4613275" cy="34607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40" y="4435478"/>
            <a:ext cx="5465761" cy="4143375"/>
          </a:xfrm>
          <a:noFill/>
          <a:ln/>
        </p:spPr>
        <p:txBody>
          <a:bodyPr lIns="93918" tIns="46160" rIns="93918" bIns="46160"/>
          <a:lstStyle/>
          <a:p>
            <a:pPr marL="9524" marR="0" indent="-9524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This chart previously cleared for public release 88ABW-2014-4313</a:t>
            </a:r>
            <a:endParaRPr lang="en-US" sz="1000" u="sng" dirty="0" smtClean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9524" indent="-9524" eaLnBrk="0" hangingPunct="0">
              <a:defRPr/>
            </a:pPr>
            <a:r>
              <a:rPr lang="en-US" sz="1000" u="sng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Current </a:t>
            </a:r>
            <a:r>
              <a:rPr lang="en-US" sz="1000" u="sng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AFRL/RX Strategy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:</a:t>
            </a:r>
          </a:p>
          <a:p>
            <a:pPr marL="114287" lvl="1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Develop Risk-Quantification Tool for Substitution and Implementation of AM technologies in AF Systems</a:t>
            </a:r>
          </a:p>
          <a:p>
            <a:pPr marL="114287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Conduct targeted research to inform the qualification of additive materials and processes</a:t>
            </a: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Process monitoring, sensing and analytics</a:t>
            </a: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NDE and highly-pedigreed material characterization</a:t>
            </a: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AM-tailored material development</a:t>
            </a: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Component demonstration</a:t>
            </a:r>
          </a:p>
          <a:p>
            <a:pPr marL="114287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Advance additive manufacturing capabilities via ICME methodologies</a:t>
            </a: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Process simulation for process design and control</a:t>
            </a: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Verification &amp; Validation for process qualification</a:t>
            </a: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Process-structure-property relationships</a:t>
            </a: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Develop digital thread for AM components</a:t>
            </a:r>
          </a:p>
          <a:p>
            <a:pPr marL="101588" indent="-101588" defTabSz="914212">
              <a:lnSpc>
                <a:spcPct val="110000"/>
              </a:lnSpc>
            </a:pPr>
            <a:r>
              <a:rPr lang="en-US" sz="1000" u="sng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AF </a:t>
            </a:r>
            <a:r>
              <a:rPr lang="en-US" sz="1000" u="sng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Benefits:</a:t>
            </a:r>
          </a:p>
          <a:p>
            <a:pPr marL="171430" indent="-171430" defTabSz="914212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Reduced lead time and cost for small production runs</a:t>
            </a:r>
          </a:p>
          <a:p>
            <a:pPr lvl="1" defTabSz="914212">
              <a:lnSpc>
                <a:spcPct val="110000"/>
              </a:lnSpc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  <a:sym typeface="Wingdings" pitchFamily="2" charset="2"/>
              </a:rPr>
              <a:t> Aircraft Availability &amp; Sustainment Affordability</a:t>
            </a:r>
            <a:endParaRPr lang="en-US" sz="1000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171430" indent="-171430" defTabSz="914212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Mass customization and geometric complexity</a:t>
            </a:r>
          </a:p>
          <a:p>
            <a:pPr lvl="1" defTabSz="914212">
              <a:lnSpc>
                <a:spcPct val="110000"/>
              </a:lnSpc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  <a:sym typeface="Wingdings" pitchFamily="2" charset="2"/>
              </a:rPr>
              <a:t> Adaptive Warfighter &amp; Energy Efficiency</a:t>
            </a:r>
            <a:endParaRPr lang="en-US" sz="1000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171430" indent="-171430" defTabSz="914212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Weight reduction via part consolidation</a:t>
            </a:r>
          </a:p>
          <a:p>
            <a:pPr marL="628650" lvl="1" indent="-171450" defTabSz="914212">
              <a:lnSpc>
                <a:spcPct val="110000"/>
              </a:lnSpc>
              <a:buFont typeface="Wingdings"/>
              <a:buChar char="à"/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  <a:sym typeface="Wingdings" pitchFamily="2" charset="2"/>
              </a:rPr>
              <a:t>Reduced 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  <a:sym typeface="Wingdings" pitchFamily="2" charset="2"/>
              </a:rPr>
              <a:t>Sustainment Burden &amp; Increase Energy 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  <a:sym typeface="Wingdings" pitchFamily="2" charset="2"/>
              </a:rPr>
              <a:t>Efficiency</a:t>
            </a:r>
          </a:p>
          <a:p>
            <a:pPr marL="628650" lvl="1" indent="-171450" defTabSz="914212">
              <a:lnSpc>
                <a:spcPct val="110000"/>
              </a:lnSpc>
              <a:buFont typeface="Wingdings"/>
              <a:buChar char="à"/>
            </a:pPr>
            <a:endParaRPr lang="en-US" sz="1000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101588" indent="-101588" defTabSz="914212">
              <a:lnSpc>
                <a:spcPct val="110000"/>
              </a:lnSpc>
            </a:pPr>
            <a:r>
              <a:rPr lang="en-US" sz="1000" u="sng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Technical </a:t>
            </a:r>
            <a:r>
              <a:rPr lang="en-US" sz="1000" u="sng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Challenges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:</a:t>
            </a:r>
          </a:p>
          <a:p>
            <a:pPr marL="117462" indent="-117462">
              <a:buFont typeface="Arial" pitchFamily="34" charset="0"/>
              <a:buChar char="•"/>
            </a:pPr>
            <a:r>
              <a:rPr lang="en-US" sz="1000" dirty="0" err="1">
                <a:latin typeface="Calibri" pitchFamily="34" charset="0"/>
                <a:cs typeface="Calibri" pitchFamily="34" charset="0"/>
              </a:rPr>
              <a:t>Unquantified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material quality with undefined inspection protocols to meet structural requirements</a:t>
            </a:r>
          </a:p>
          <a:p>
            <a:pPr marL="117462" indent="-117462">
              <a:buFont typeface="Arial" pitchFamily="34" charset="0"/>
              <a:buChar char="•"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Highly variable material properties and lack of statistical databases for design</a:t>
            </a:r>
          </a:p>
          <a:p>
            <a:pPr marL="117462" indent="-117462">
              <a:buFont typeface="Arial" pitchFamily="34" charset="0"/>
              <a:buChar char="•"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Lack of standardized process controls typically required for structural applications</a:t>
            </a:r>
          </a:p>
          <a:p>
            <a:pPr marL="117462" indent="-117462">
              <a:buFont typeface="Arial" pitchFamily="34" charset="0"/>
              <a:buChar char="•"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Inadequate cost models for representation of post-processing requirements (Inspection, Machining, and Heat Treatment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0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endParaRPr lang="en-US" sz="10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19049" lvl="1" indent="-119049" defTabSz="914212"/>
            <a:r>
              <a:rPr lang="en-US" sz="1000" u="sng" dirty="0">
                <a:latin typeface="Calibri" pitchFamily="34" charset="0"/>
                <a:cs typeface="Calibri" pitchFamily="34" charset="0"/>
              </a:rPr>
              <a:t>AF AM Transition Opportunities: An AFRL Perspective</a:t>
            </a:r>
          </a:p>
          <a:p>
            <a:pPr marL="119049" lvl="1" indent="-119049" defTabSz="914212"/>
            <a:r>
              <a:rPr lang="en-US" sz="1000" dirty="0">
                <a:latin typeface="Calibri" pitchFamily="34" charset="0"/>
                <a:cs typeface="Calibri" pitchFamily="34" charset="0"/>
              </a:rPr>
              <a:t>AM for Structural and Functional Applications across metallic, ceramic, composite, biological and electronic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applications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marL="119049" lvl="1" indent="-119049" defTabSz="914212"/>
            <a:r>
              <a:rPr lang="en-US" sz="1000" dirty="0">
                <a:latin typeface="Calibri" pitchFamily="34" charset="0"/>
                <a:cs typeface="Calibri" pitchFamily="34" charset="0"/>
              </a:rPr>
              <a:t>Near</a:t>
            </a:r>
          </a:p>
          <a:p>
            <a:pPr marL="233335" lvl="1" indent="-233335" defTabSz="914212">
              <a:buFont typeface="Arial" pitchFamily="34" charset="0"/>
              <a:buChar char="•"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Tooling, fixtures and non-structural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polymerics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marL="119049" lvl="1" indent="-119049" defTabSz="914212"/>
            <a:r>
              <a:rPr lang="en-US" sz="1000" dirty="0">
                <a:latin typeface="Calibri" pitchFamily="34" charset="0"/>
                <a:cs typeface="Calibri" pitchFamily="34" charset="0"/>
              </a:rPr>
              <a:t>Mid</a:t>
            </a:r>
          </a:p>
          <a:p>
            <a:pPr marL="234922" lvl="2" indent="-234922" defTabSz="914212">
              <a:buFont typeface="Arial" pitchFamily="34" charset="0"/>
              <a:buChar char="•"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Non-critical, short-life metallic structural applications</a:t>
            </a:r>
          </a:p>
          <a:p>
            <a:pPr marL="234922" lvl="2" indent="-234922" defTabSz="914212">
              <a:buFont typeface="Arial" pitchFamily="34" charset="0"/>
              <a:buChar char="•"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Direct-write and flexible electronics</a:t>
            </a:r>
          </a:p>
          <a:p>
            <a:pPr marL="119049" lvl="1" indent="-119049" defTabSz="914212"/>
            <a:r>
              <a:rPr lang="en-US" sz="1000" dirty="0">
                <a:latin typeface="Calibri" pitchFamily="34" charset="0"/>
                <a:cs typeface="Calibri" pitchFamily="34" charset="0"/>
              </a:rPr>
              <a:t>Far</a:t>
            </a:r>
          </a:p>
          <a:p>
            <a:pPr marL="234922" lvl="2" indent="-234922" defTabSz="914212">
              <a:buFont typeface="Arial" pitchFamily="34" charset="0"/>
              <a:buChar char="•"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Critical structural hardware</a:t>
            </a:r>
          </a:p>
          <a:p>
            <a:pPr marL="234922" lvl="2" indent="-234922" defTabSz="914212">
              <a:buFont typeface="Arial" pitchFamily="34" charset="0"/>
              <a:buChar char="•"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Fiber-reinforced composites</a:t>
            </a:r>
          </a:p>
          <a:p>
            <a:pPr marL="234922" lvl="2" indent="-234922" defTabSz="914212">
              <a:buFont typeface="Arial" pitchFamily="34" charset="0"/>
              <a:buChar char="•"/>
            </a:pPr>
            <a:r>
              <a:rPr lang="en-US" sz="1000" dirty="0" err="1">
                <a:latin typeface="Calibri" pitchFamily="34" charset="0"/>
                <a:cs typeface="Calibri" pitchFamily="34" charset="0"/>
              </a:rPr>
              <a:t>Multifunctionally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embedded structural materials</a:t>
            </a:r>
          </a:p>
          <a:p>
            <a:pPr marL="571433" lvl="1" indent="-114287" eaLnBrk="0" hangingPunct="0">
              <a:buFont typeface="Arial" pitchFamily="34" charset="0"/>
              <a:buChar char="•"/>
              <a:defRPr/>
            </a:pPr>
            <a:endParaRPr lang="en-US" sz="10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• Advanced materials / manufacturing techniques out-pacing structural analysis capabilities</a:t>
            </a:r>
          </a:p>
          <a:p>
            <a:r>
              <a:rPr lang="en-US" dirty="0"/>
              <a:t>• Structural complexity increasing with unitization, AM</a:t>
            </a:r>
          </a:p>
          <a:p>
            <a:r>
              <a:rPr lang="en-US" dirty="0"/>
              <a:t>• Advanced capabilities currently exist and are employed on ad-hoc basis</a:t>
            </a:r>
          </a:p>
          <a:p>
            <a:endParaRPr lang="en-US" dirty="0"/>
          </a:p>
          <a:p>
            <a:pPr lvl="0"/>
            <a:r>
              <a:rPr lang="en-US" dirty="0"/>
              <a:t>Need development project(s) to make advanced methods more accessible for production use:</a:t>
            </a:r>
            <a:endParaRPr lang="en-US" sz="1100" dirty="0"/>
          </a:p>
          <a:p>
            <a:pPr lvl="1"/>
            <a:r>
              <a:rPr lang="en-US" dirty="0"/>
              <a:t>Mixed mode fracture</a:t>
            </a:r>
            <a:endParaRPr lang="en-US" sz="1100" dirty="0"/>
          </a:p>
          <a:p>
            <a:pPr lvl="1"/>
            <a:r>
              <a:rPr lang="en-US" dirty="0"/>
              <a:t>Improved crack shape modeling</a:t>
            </a:r>
            <a:endParaRPr lang="en-US" sz="1100" dirty="0"/>
          </a:p>
          <a:p>
            <a:pPr lvl="1"/>
            <a:r>
              <a:rPr lang="en-US" dirty="0"/>
              <a:t>Life prediction with FEA, BEA</a:t>
            </a:r>
            <a:endParaRPr lang="en-US" sz="1100" dirty="0"/>
          </a:p>
          <a:p>
            <a:pPr lvl="1"/>
            <a:r>
              <a:rPr lang="en-US" dirty="0"/>
              <a:t>Multi-site damage</a:t>
            </a:r>
            <a:endParaRPr lang="en-US" sz="1100" dirty="0"/>
          </a:p>
          <a:p>
            <a:pPr lvl="1"/>
            <a:r>
              <a:rPr lang="en-US" dirty="0"/>
              <a:t>Thermo-mechanical loading</a:t>
            </a:r>
            <a:endParaRPr lang="en-US" sz="1100" dirty="0"/>
          </a:p>
          <a:p>
            <a:pPr lvl="1"/>
            <a:r>
              <a:rPr lang="en-US" dirty="0"/>
              <a:t>Temperature dependent mechanical properties</a:t>
            </a:r>
            <a:endParaRPr lang="en-US" sz="1100" dirty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 L. Ball, Ph.D.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 Fellow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Lockheed Martin Aeronautics Company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2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Rules/Guidelines</a:t>
            </a:r>
            <a:r>
              <a:rPr lang="en-US" baseline="0" dirty="0" smtClean="0"/>
              <a:t> for successful application of the technology can be perceived as a decision tree.  Component-specific attributes will be queried along the decision tree.  If the risk is too great based on a particular component attribute, then the deficiency for rapid-manufacturing implementation is identified.  If a particular component’s attributes are such that all risks are mitigated, then rapid-manufacturing is a viable approach for the component.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foundation for the decision tree is the scientific understanding of the processing, inspection and service environment.  The guidelines, on the other hand, are cast in the context of a designer or maintainer, such as the ones listed on the right.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beginning (without critical research) it is anticipated that a small fraction of the parts will be rapid-manufacturing viable.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1A8D-56F2-461C-8555-181207A2F0A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22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9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>
                <a:solidFill>
                  <a:prstClr val="black"/>
                </a:solidFill>
              </a:rPr>
              <a:pPr/>
              <a:t>22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3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1100" dirty="0">
                <a:solidFill>
                  <a:prstClr val="white"/>
                </a:solidFill>
              </a:rPr>
              <a:t>Concept expands current IPT (yellow) to include focused research efforts and strategic technology development </a:t>
            </a:r>
          </a:p>
          <a:p>
            <a:pPr defTabSz="931774">
              <a:defRPr/>
            </a:pPr>
            <a:r>
              <a:rPr lang="en-US" sz="1100" dirty="0">
                <a:solidFill>
                  <a:prstClr val="white"/>
                </a:solidFill>
              </a:rPr>
              <a:t>Team Titles are Hypothetical to Provide Context</a:t>
            </a:r>
          </a:p>
          <a:p>
            <a:endParaRPr lang="en-US" sz="1100" dirty="0"/>
          </a:p>
          <a:p>
            <a:r>
              <a:rPr lang="en-US" sz="1100" dirty="0"/>
              <a:t>All:  Responsible for strategic development of rapid manufacturing technologies to benefit the AF, focused leads maintain veto power for the execution authority</a:t>
            </a:r>
          </a:p>
          <a:p>
            <a:endParaRPr lang="en-US" sz="1100" dirty="0"/>
          </a:p>
          <a:p>
            <a:r>
              <a:rPr lang="en-US" sz="1100" dirty="0"/>
              <a:t>Focused Team Leads Responsibilities:</a:t>
            </a:r>
          </a:p>
          <a:p>
            <a:r>
              <a:rPr lang="en-US" sz="1100" dirty="0"/>
              <a:t>-Programmatic  execution and authority</a:t>
            </a:r>
          </a:p>
          <a:p>
            <a:r>
              <a:rPr lang="en-US" sz="1100" dirty="0"/>
              <a:t>-Responsible for activities of team</a:t>
            </a:r>
          </a:p>
          <a:p>
            <a:r>
              <a:rPr lang="en-US" sz="1100" dirty="0"/>
              <a:t>-External communication, particularly when technical context is required</a:t>
            </a:r>
          </a:p>
          <a:p>
            <a:endParaRPr lang="en-US" sz="1100" dirty="0"/>
          </a:p>
          <a:p>
            <a:r>
              <a:rPr lang="en-US" sz="1100" dirty="0" err="1"/>
              <a:t>Coor</a:t>
            </a:r>
            <a:r>
              <a:rPr lang="en-US" sz="1100" dirty="0"/>
              <a:t>. &amp; </a:t>
            </a:r>
            <a:r>
              <a:rPr lang="en-US" sz="1100" dirty="0" err="1"/>
              <a:t>Collab</a:t>
            </a:r>
            <a:r>
              <a:rPr lang="en-US" sz="1100" dirty="0"/>
              <a:t> Team Lead Responsibilities:</a:t>
            </a:r>
          </a:p>
          <a:p>
            <a:r>
              <a:rPr lang="en-US" sz="1100" dirty="0"/>
              <a:t>-Information receiving  and dissemination to key players inside RX (focused team leads, SMEs, etc.)</a:t>
            </a:r>
          </a:p>
          <a:p>
            <a:r>
              <a:rPr lang="en-US" sz="1100" dirty="0"/>
              <a:t>-Includes national community activities: other TDs, other agencies, Army, Navy, DARPA, AFOSR, Industry, Academia, …</a:t>
            </a:r>
          </a:p>
          <a:p>
            <a:r>
              <a:rPr lang="en-US" sz="1100" dirty="0"/>
              <a:t>-Connect RX key players to critical national-community players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8D6B-772A-432C-8BA6-4DAE4392E73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07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63083" indent="-293493" eaLnBrk="0" hangingPunct="0">
              <a:defRPr sz="44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73975" indent="-234796" eaLnBrk="0" hangingPunct="0">
              <a:defRPr sz="44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43564" indent="-234796" eaLnBrk="0" hangingPunct="0">
              <a:defRPr sz="44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113154" indent="-234796" eaLnBrk="0" hangingPunct="0">
              <a:defRPr sz="44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82743" indent="-234796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3052334" indent="-234796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521923" indent="-234796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991513" indent="-234796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fld id="{781C9F11-0DEF-4459-A08F-77FC52F73535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7781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2E54-77FE-4C80-BB53-53778EE7731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5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b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these processes, deposited material comes together with an energy source, a melt-pool forms on a substrate.  As the material/energy source (and/or the platform) moves, a part is deposited layer by layer.  Size restrictions are not as stringent as those for powder bed processes.  Thus it is a good candidate process for larger structures. Materials can be deposited on other components.  Thus it is a good candidate process for repair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Rollup</a:t>
            </a:r>
            <a:r>
              <a:rPr lang="en-US" baseline="0" dirty="0" smtClean="0"/>
              <a:t>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5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Older</a:t>
            </a:r>
            <a:r>
              <a:rPr lang="en-US" sz="1200" baseline="0" dirty="0" smtClean="0"/>
              <a:t> version of this chart </a:t>
            </a:r>
            <a:r>
              <a:rPr lang="en-US" sz="1200" baseline="0" smtClean="0"/>
              <a:t>has been c</a:t>
            </a:r>
            <a:r>
              <a:rPr lang="en-US" sz="1200" smtClean="0"/>
              <a:t>leared </a:t>
            </a:r>
            <a:r>
              <a:rPr lang="en-US" sz="1200" dirty="0" smtClean="0"/>
              <a:t>for Public Release 9 August 2012; Case Number: 88ABW-2012-4303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9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4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ED53-42A3-4757-B280-15EE63CD3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ubermc\Desktop\AFRL_shield_briefing_templates\AFRL_Shield_Logo_2011_PMS_color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02" y="1529080"/>
            <a:ext cx="4131798" cy="4109720"/>
          </a:xfrm>
          <a:prstGeom prst="rect">
            <a:avLst/>
          </a:prstGeom>
          <a:noFill/>
        </p:spPr>
      </p:pic>
      <p:sp>
        <p:nvSpPr>
          <p:cNvPr id="13" name="Integrity Service Excellence"/>
          <p:cNvSpPr txBox="1">
            <a:spLocks noChangeArrowheads="1"/>
          </p:cNvSpPr>
          <p:nvPr/>
        </p:nvSpPr>
        <p:spPr bwMode="auto">
          <a:xfrm>
            <a:off x="251520" y="5636096"/>
            <a:ext cx="403244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Integrity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Service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Excellence</a:t>
            </a:r>
          </a:p>
        </p:txBody>
      </p:sp>
      <p:sp>
        <p:nvSpPr>
          <p:cNvPr id="14" name="Briefing Title"/>
          <p:cNvSpPr>
            <a:spLocks noGrp="1"/>
          </p:cNvSpPr>
          <p:nvPr>
            <p:ph sz="half" idx="2" hasCustomPrompt="1"/>
          </p:nvPr>
        </p:nvSpPr>
        <p:spPr>
          <a:xfrm>
            <a:off x="4191000" y="1600200"/>
            <a:ext cx="44196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Briefing Title</a:t>
            </a:r>
          </a:p>
        </p:txBody>
      </p:sp>
      <p:sp>
        <p:nvSpPr>
          <p:cNvPr id="16" name="Date"/>
          <p:cNvSpPr>
            <a:spLocks noGrp="1"/>
          </p:cNvSpPr>
          <p:nvPr>
            <p:ph sz="half" idx="10" hasCustomPrompt="1"/>
          </p:nvPr>
        </p:nvSpPr>
        <p:spPr>
          <a:xfrm>
            <a:off x="4191000" y="3657600"/>
            <a:ext cx="44958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Date: DD MMM YYYY</a:t>
            </a:r>
          </a:p>
        </p:txBody>
      </p:sp>
      <p:sp>
        <p:nvSpPr>
          <p:cNvPr id="17" name="Name, Rank, Office Symbol"/>
          <p:cNvSpPr>
            <a:spLocks noGrp="1"/>
          </p:cNvSpPr>
          <p:nvPr>
            <p:ph sz="half" idx="11" hasCustomPrompt="1"/>
          </p:nvPr>
        </p:nvSpPr>
        <p:spPr>
          <a:xfrm>
            <a:off x="4191000" y="4495800"/>
            <a:ext cx="44958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Name, Rank, Office Symbol,   Air Force Research Laboratory (each on separate lines)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21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0915"/>
            <a:ext cx="9144000" cy="1053831"/>
            <a:chOff x="0" y="70913"/>
            <a:chExt cx="9144000" cy="1053831"/>
          </a:xfrm>
        </p:grpSpPr>
        <p:pic>
          <p:nvPicPr>
            <p:cNvPr id="10" name="Air Force Wings Logo" descr="blue_st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Blue Line under Title Text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  <p:pic>
        <p:nvPicPr>
          <p:cNvPr id="11" name="Small AFRL Shield" descr="AFRL Shield 1 i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01000" y="76200"/>
            <a:ext cx="914402" cy="902210"/>
          </a:xfrm>
          <a:prstGeom prst="rect">
            <a:avLst/>
          </a:prstGeom>
        </p:spPr>
      </p:pic>
      <p:pic>
        <p:nvPicPr>
          <p:cNvPr id="17" name="Large AFRL Shield" descr="AFRL Shield 1 in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671119" y="1981200"/>
            <a:ext cx="3501081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0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682"/>
            <a:ext cx="8229600" cy="4787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010400" y="649286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Slide </a:t>
            </a:r>
            <a:fld id="{4EEEDF08-53F9-49EB-86F9-9675A3FB5D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r>
              <a:rPr lang="en-US" smtClean="0">
                <a:solidFill>
                  <a:prstClr val="black"/>
                </a:solidFill>
              </a:rPr>
              <a:t> of ##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64913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DC9-06AA-D342-86CA-2DE6A16C57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BA27-C16C-1A4F-8D3C-B4A583C22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2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171BC82-568F-4524-90A3-8960076BD5A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639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body content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603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9750" algn="l"/>
              </a:tabLst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Rectangle 73"/>
          <p:cNvSpPr>
            <a:spLocks noChangeArrowheads="1"/>
          </p:cNvSpPr>
          <p:nvPr userDrawn="1"/>
        </p:nvSpPr>
        <p:spPr bwMode="auto">
          <a:xfrm>
            <a:off x="0" y="1079027"/>
            <a:ext cx="9144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22425" y="151418"/>
            <a:ext cx="7140575" cy="6126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02600" y="6553200"/>
            <a:ext cx="762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5F590-DA4D-4359-85CD-6D8F6A0465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9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body content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603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9750" algn="l"/>
              </a:tabLst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70915"/>
            <a:ext cx="9144000" cy="1053831"/>
            <a:chOff x="0" y="70913"/>
            <a:chExt cx="9144000" cy="1053831"/>
          </a:xfrm>
        </p:grpSpPr>
        <p:pic>
          <p:nvPicPr>
            <p:cNvPr id="9" name="Picture 8" descr="blue_st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08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ue Rectangle Lower Right"/>
          <p:cNvSpPr/>
          <p:nvPr/>
        </p:nvSpPr>
        <p:spPr>
          <a:xfrm>
            <a:off x="4648200" y="38862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7" name="Blue Rectangle Lower Left"/>
          <p:cNvSpPr/>
          <p:nvPr/>
        </p:nvSpPr>
        <p:spPr>
          <a:xfrm>
            <a:off x="381000" y="38862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6" name="Blue Rectangle Upper Left"/>
          <p:cNvSpPr/>
          <p:nvPr/>
        </p:nvSpPr>
        <p:spPr>
          <a:xfrm>
            <a:off x="381000" y="14478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4" name="Blue Rectangle Upper Right"/>
          <p:cNvSpPr/>
          <p:nvPr/>
        </p:nvSpPr>
        <p:spPr>
          <a:xfrm>
            <a:off x="4648200" y="14478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 Content Upper Right"/>
          <p:cNvSpPr>
            <a:spLocks noGrp="1"/>
          </p:cNvSpPr>
          <p:nvPr>
            <p:ph sz="half" idx="1"/>
          </p:nvPr>
        </p:nvSpPr>
        <p:spPr>
          <a:xfrm>
            <a:off x="4648200" y="14478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Body Content Lower Left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Body Content Lower Right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70915"/>
            <a:ext cx="9144000" cy="1053831"/>
            <a:chOff x="0" y="70913"/>
            <a:chExt cx="9144000" cy="1053831"/>
          </a:xfrm>
        </p:grpSpPr>
        <p:pic>
          <p:nvPicPr>
            <p:cNvPr id="12" name="Picture 8" descr="blue_st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Body Content Upper Left"/>
          <p:cNvSpPr>
            <a:spLocks noGrp="1"/>
          </p:cNvSpPr>
          <p:nvPr>
            <p:ph sz="half" idx="15"/>
          </p:nvPr>
        </p:nvSpPr>
        <p:spPr>
          <a:xfrm>
            <a:off x="457200" y="14478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6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body content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7663" indent="-347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/>
              <a:defRPr sz="2800" b="1">
                <a:latin typeface="Arial" pitchFamily="34" charset="0"/>
                <a:cs typeface="Arial" pitchFamily="34" charset="0"/>
              </a:defRPr>
            </a:lvl1pPr>
            <a:lvl2pPr marL="682625" indent="-225425"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70915"/>
            <a:ext cx="9144000" cy="1053831"/>
            <a:chOff x="0" y="70913"/>
            <a:chExt cx="9144000" cy="1053831"/>
          </a:xfrm>
        </p:grpSpPr>
        <p:pic>
          <p:nvPicPr>
            <p:cNvPr id="9" name="Picture 8" descr="blue_st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29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02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body content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230188" indent="-230188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/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  <a:lvl3pPr>
              <a:defRPr sz="1800" b="1">
                <a:latin typeface="Arial" pitchFamily="34" charset="0"/>
                <a:cs typeface="Arial" pitchFamily="34" charset="0"/>
              </a:defRPr>
            </a:lvl3pPr>
            <a:lvl4pPr>
              <a:defRPr sz="16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82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ue Rectangle Lower Right"/>
          <p:cNvSpPr/>
          <p:nvPr/>
        </p:nvSpPr>
        <p:spPr>
          <a:xfrm>
            <a:off x="4648200" y="38862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7" name="Blue Rectangle Lower Left"/>
          <p:cNvSpPr/>
          <p:nvPr/>
        </p:nvSpPr>
        <p:spPr>
          <a:xfrm>
            <a:off x="381000" y="38862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6" name="Blue Rectangle Upper Left"/>
          <p:cNvSpPr/>
          <p:nvPr/>
        </p:nvSpPr>
        <p:spPr>
          <a:xfrm>
            <a:off x="381000" y="14478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4" name="Blue Rectangle Upper Right"/>
          <p:cNvSpPr/>
          <p:nvPr/>
        </p:nvSpPr>
        <p:spPr>
          <a:xfrm>
            <a:off x="4648200" y="14478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 Content Upper Right"/>
          <p:cNvSpPr>
            <a:spLocks noGrp="1"/>
          </p:cNvSpPr>
          <p:nvPr>
            <p:ph sz="half" idx="1"/>
          </p:nvPr>
        </p:nvSpPr>
        <p:spPr>
          <a:xfrm>
            <a:off x="4648200" y="14478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Body Content Lower Left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Body Content Lower Right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Body Content Upper Left"/>
          <p:cNvSpPr>
            <a:spLocks noGrp="1"/>
          </p:cNvSpPr>
          <p:nvPr>
            <p:ph sz="half" idx="15"/>
          </p:nvPr>
        </p:nvSpPr>
        <p:spPr>
          <a:xfrm>
            <a:off x="457200" y="14478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9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ue Rectangle Right Half"/>
          <p:cNvSpPr/>
          <p:nvPr/>
        </p:nvSpPr>
        <p:spPr>
          <a:xfrm>
            <a:off x="4648200" y="1371600"/>
            <a:ext cx="4104456" cy="4953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2" name="Blue Rectangle Left Half"/>
          <p:cNvSpPr/>
          <p:nvPr/>
        </p:nvSpPr>
        <p:spPr>
          <a:xfrm>
            <a:off x="381000" y="1371600"/>
            <a:ext cx="4104456" cy="4953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 Content Left Half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Body Content Right Half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3"/>
            <a:ext cx="6840760" cy="105273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15" name="Large AFRL Logo" descr="AFRL Shield 1 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83824" y="1752600"/>
            <a:ext cx="409317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4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84173-BCEA-43D1-908B-B7DC978B6F04}" type="datetimeFigureOut">
              <a:rPr lang="en-US">
                <a:solidFill>
                  <a:prstClr val="black"/>
                </a:solidFill>
              </a:rPr>
              <a:pPr/>
              <a:t>9/8/2015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C76AC-B80C-4978-BC52-E9EB4957DC4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3663" y="1000360"/>
            <a:ext cx="4437062" cy="295275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1600"/>
            </a:lvl1pPr>
            <a:lvl2pPr marL="474662" indent="0">
              <a:buNone/>
              <a:defRPr sz="1600"/>
            </a:lvl2pPr>
            <a:lvl3pPr marL="889000" indent="0">
              <a:buNone/>
              <a:defRPr sz="1600"/>
            </a:lvl3pPr>
            <a:lvl4pPr marL="1243012" indent="0">
              <a:buNone/>
              <a:defRPr sz="1600"/>
            </a:lvl4pPr>
            <a:lvl5pPr marL="1597025" indent="0">
              <a:buNone/>
              <a:defRPr sz="1600"/>
            </a:lvl5pPr>
          </a:lstStyle>
          <a:p>
            <a:pPr lvl="0"/>
            <a:r>
              <a:rPr lang="en-US" dirty="0" smtClean="0"/>
              <a:t>AFRL/(Lead TD)/(Participating TDs)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90600" y="180975"/>
            <a:ext cx="7162800" cy="771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FCC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45985" y="1295635"/>
            <a:ext cx="4284740" cy="260197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insert photo</a:t>
            </a:r>
            <a:br>
              <a:rPr lang="en-US" dirty="0" smtClean="0"/>
            </a:br>
            <a:r>
              <a:rPr lang="en-US" dirty="0" smtClean="0"/>
              <a:t>depicting technology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1999" y="1076255"/>
            <a:ext cx="3415275" cy="230832"/>
          </a:xfrm>
          <a:prstGeom prst="rect">
            <a:avLst/>
          </a:prstGeom>
          <a:noFill/>
        </p:spPr>
        <p:txBody>
          <a:bodyPr wrap="square" lIns="9144" tIns="0" rIns="9144" bIns="45720" rtlCol="0">
            <a:spAutoFit/>
          </a:bodyPr>
          <a:lstStyle/>
          <a:p>
            <a:pPr fontAlgn="base">
              <a:spcAft>
                <a:spcPct val="0"/>
              </a:spcAft>
              <a:tabLst>
                <a:tab pos="3375025" algn="r"/>
              </a:tabLst>
            </a:pPr>
            <a:r>
              <a:rPr lang="en-US" sz="1200" b="1" dirty="0">
                <a:solidFill>
                  <a:srgbClr val="000000"/>
                </a:solidFill>
              </a:rPr>
              <a:t>Technology Investment Schedule (FY)	As of: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987275" y="1076255"/>
            <a:ext cx="986636" cy="276999"/>
          </a:xfrm>
          <a:prstGeom prst="rect">
            <a:avLst/>
          </a:prstGeom>
        </p:spPr>
        <p:txBody>
          <a:bodyPr wrap="none" lIns="9144" tIns="9144" rIns="9144">
            <a:normAutofit/>
          </a:bodyPr>
          <a:lstStyle>
            <a:lvl1pPr marL="0" indent="0" algn="ctr">
              <a:buNone/>
              <a:defRPr sz="1200" baseline="0"/>
            </a:lvl1pPr>
            <a:lvl2pPr marL="474662" indent="0">
              <a:buNone/>
              <a:defRPr sz="1200"/>
            </a:lvl2pPr>
            <a:lvl3pPr marL="889000" indent="0">
              <a:buNone/>
              <a:defRPr sz="1200"/>
            </a:lvl3pPr>
            <a:lvl4pPr marL="1243012" indent="0">
              <a:buNone/>
              <a:defRPr sz="1200"/>
            </a:lvl4pPr>
            <a:lvl5pPr marL="1597025" indent="0">
              <a:buNone/>
              <a:defRPr sz="1200"/>
            </a:lvl5pPr>
          </a:lstStyle>
          <a:p>
            <a:pPr lvl="0"/>
            <a:r>
              <a:rPr lang="en-US" dirty="0" smtClean="0"/>
              <a:t>DD MMM YY</a:t>
            </a:r>
            <a:endParaRPr lang="en-US" dirty="0"/>
          </a:p>
        </p:txBody>
      </p:sp>
      <p:sp>
        <p:nvSpPr>
          <p:cNvPr id="27" name="Table Placeholder 26"/>
          <p:cNvSpPr>
            <a:spLocks noGrp="1"/>
          </p:cNvSpPr>
          <p:nvPr>
            <p:ph type="tbl" sz="quarter" idx="17" hasCustomPrompt="1"/>
          </p:nvPr>
        </p:nvSpPr>
        <p:spPr>
          <a:xfrm>
            <a:off x="4571999" y="1306513"/>
            <a:ext cx="4325939" cy="26543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investment schedule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498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0915"/>
            <a:ext cx="9144000" cy="1053831"/>
            <a:chOff x="0" y="70913"/>
            <a:chExt cx="9144000" cy="1053831"/>
          </a:xfrm>
        </p:grpSpPr>
        <p:pic>
          <p:nvPicPr>
            <p:cNvPr id="10" name="Air Force Wings Logo" descr="blue_st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Blue Line under Title Text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Small AFRL Shield" descr="AFRL Shield 1 i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01000" y="76200"/>
            <a:ext cx="914402" cy="902210"/>
          </a:xfrm>
          <a:prstGeom prst="rect">
            <a:avLst/>
          </a:prstGeom>
        </p:spPr>
      </p:pic>
      <p:pic>
        <p:nvPicPr>
          <p:cNvPr id="17" name="Large AFRL Shield" descr="AFRL Shield 1 i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671119" y="1981200"/>
            <a:ext cx="3501081" cy="3454400"/>
          </a:xfrm>
          <a:prstGeom prst="rect">
            <a:avLst/>
          </a:prstGeom>
        </p:spPr>
      </p:pic>
      <p:pic>
        <p:nvPicPr>
          <p:cNvPr id="9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29" y="6400800"/>
            <a:ext cx="1150671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12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hubermc\Desktop\AFRL_shield_briefing_templates\AFRL_Shield_Logo_2011_PMS_colors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608" y="64431"/>
            <a:ext cx="838200" cy="833721"/>
          </a:xfrm>
          <a:prstGeom prst="rect">
            <a:avLst/>
          </a:prstGeom>
          <a:noFill/>
        </p:spPr>
      </p:pic>
      <p:sp>
        <p:nvSpPr>
          <p:cNvPr id="10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36129" y="6400800"/>
            <a:ext cx="1150671" cy="457200"/>
          </a:xfrm>
          <a:prstGeom prst="rect">
            <a:avLst/>
          </a:prstGeom>
          <a:noFill/>
        </p:spPr>
      </p:pic>
      <p:pic>
        <p:nvPicPr>
          <p:cNvPr id="8" name="Air Force Wings" descr="blue_std"/>
          <p:cNvPicPr>
            <a:picLocks noChangeAspect="1" noChangeArrowheads="1"/>
          </p:cNvPicPr>
          <p:nvPr userDrawn="1"/>
        </p:nvPicPr>
        <p:blipFill>
          <a:blip r:embed="rId15" cstate="print"/>
          <a:srcRect l="14286" r="14286" b="19647"/>
          <a:stretch>
            <a:fillRect/>
          </a:stretch>
        </p:blipFill>
        <p:spPr bwMode="auto">
          <a:xfrm>
            <a:off x="21978" y="31234"/>
            <a:ext cx="1023943" cy="90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ue Line Under Logos"/>
          <p:cNvSpPr>
            <a:spLocks noChangeArrowheads="1"/>
          </p:cNvSpPr>
          <p:nvPr userDrawn="1"/>
        </p:nvSpPr>
        <p:spPr bwMode="auto">
          <a:xfrm>
            <a:off x="0" y="950138"/>
            <a:ext cx="9144000" cy="45719"/>
          </a:xfrm>
          <a:prstGeom prst="rect">
            <a:avLst/>
          </a:prstGeom>
          <a:solidFill>
            <a:srgbClr val="01217D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0369"/>
            <a:ext cx="8229600" cy="977046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8779"/>
            <a:ext cx="8229600" cy="3997385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DD228DC9-06AA-D342-86CA-2DE6A16C57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9/8/2015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72D7BA27-C16C-1A4F-8D3C-B4A583C22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M_brand_header_4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17248" y="621269"/>
            <a:ext cx="3058338" cy="27699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defTabSz="457154"/>
            <a:r>
              <a:rPr lang="en-US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 Narrow" pitchFamily="34" charset="0"/>
              </a:rPr>
              <a:t>National Additive Manufacturing Innovation Institute</a:t>
            </a:r>
            <a:endParaRPr lang="en-US" sz="1200" dirty="0">
              <a:solidFill>
                <a:srgbClr val="1F497D">
                  <a:lumMod val="40000"/>
                  <a:lumOff val="60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457154" rtl="0" eaLnBrk="1" latinLnBrk="0" hangingPunct="1">
        <a:spcBef>
          <a:spcPct val="0"/>
        </a:spcBef>
        <a:buNone/>
        <a:defRPr sz="4000" kern="1200">
          <a:solidFill>
            <a:srgbClr val="101643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01643"/>
          </a:solidFill>
          <a:latin typeface="+mn-lt"/>
          <a:ea typeface="+mn-ea"/>
          <a:cs typeface="+mn-cs"/>
        </a:defRPr>
      </a:lvl1pPr>
      <a:lvl2pPr marL="742874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01643"/>
          </a:solidFill>
          <a:latin typeface="+mn-lt"/>
          <a:ea typeface="+mn-ea"/>
          <a:cs typeface="+mn-cs"/>
        </a:defRPr>
      </a:lvl2pPr>
      <a:lvl3pPr marL="1142883" indent="-228576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01643"/>
          </a:solidFill>
          <a:latin typeface="+mn-lt"/>
          <a:ea typeface="+mn-ea"/>
          <a:cs typeface="+mn-cs"/>
        </a:defRPr>
      </a:lvl3pPr>
      <a:lvl4pPr marL="1600036" indent="-228576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01643"/>
          </a:solidFill>
          <a:latin typeface="+mn-lt"/>
          <a:ea typeface="+mn-ea"/>
          <a:cs typeface="+mn-cs"/>
        </a:defRPr>
      </a:lvl4pPr>
      <a:lvl5pPr marL="2057190" indent="-228576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01643"/>
          </a:solidFill>
          <a:latin typeface="+mn-lt"/>
          <a:ea typeface="+mn-ea"/>
          <a:cs typeface="+mn-cs"/>
        </a:defRPr>
      </a:lvl5pPr>
      <a:lvl6pPr marL="251434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hubermc\Desktop\AFRL_shield_briefing_templates\AFRL_Shield_Logo_2011_PMS_colo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608" y="64431"/>
            <a:ext cx="838200" cy="833721"/>
          </a:xfrm>
          <a:prstGeom prst="rect">
            <a:avLst/>
          </a:prstGeom>
          <a:noFill/>
        </p:spPr>
      </p:pic>
      <p:sp>
        <p:nvSpPr>
          <p:cNvPr id="10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129" y="6400800"/>
            <a:ext cx="1150671" cy="457200"/>
          </a:xfrm>
          <a:prstGeom prst="rect">
            <a:avLst/>
          </a:prstGeom>
          <a:noFill/>
        </p:spPr>
      </p:pic>
      <p:pic>
        <p:nvPicPr>
          <p:cNvPr id="8" name="Air Force Wings" descr="blue_std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86" r="14286" b="19647"/>
          <a:stretch>
            <a:fillRect/>
          </a:stretch>
        </p:blipFill>
        <p:spPr bwMode="auto">
          <a:xfrm>
            <a:off x="21978" y="31234"/>
            <a:ext cx="1023943" cy="90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ue Line Under Logos"/>
          <p:cNvSpPr>
            <a:spLocks noChangeArrowheads="1"/>
          </p:cNvSpPr>
          <p:nvPr userDrawn="1"/>
        </p:nvSpPr>
        <p:spPr bwMode="auto">
          <a:xfrm>
            <a:off x="0" y="950138"/>
            <a:ext cx="9144000" cy="45719"/>
          </a:xfrm>
          <a:prstGeom prst="rect">
            <a:avLst/>
          </a:prstGeom>
          <a:solidFill>
            <a:srgbClr val="01217D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hubermc\Desktop\AFRL_shield_briefing_templates\AFRL_Shield_Logo_2011_PMS_colors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5" y="101601"/>
            <a:ext cx="936335" cy="931332"/>
          </a:xfrm>
          <a:prstGeom prst="rect">
            <a:avLst/>
          </a:prstGeom>
          <a:noFill/>
        </p:spPr>
      </p:pic>
      <p:sp>
        <p:nvSpPr>
          <p:cNvPr id="10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6300562"/>
            <a:ext cx="1402948" cy="557438"/>
          </a:xfrm>
          <a:prstGeom prst="rect">
            <a:avLst/>
          </a:prstGeom>
          <a:noFill/>
        </p:spPr>
      </p:pic>
      <p:pic>
        <p:nvPicPr>
          <p:cNvPr id="8" name="Air Force Wings" descr="blue_std"/>
          <p:cNvPicPr>
            <a:picLocks noChangeAspect="1" noChangeArrowheads="1"/>
          </p:cNvPicPr>
          <p:nvPr userDrawn="1"/>
        </p:nvPicPr>
        <p:blipFill>
          <a:blip r:embed="rId6" cstate="print"/>
          <a:srcRect l="14286" r="14286" b="19647"/>
          <a:stretch>
            <a:fillRect/>
          </a:stretch>
        </p:blipFill>
        <p:spPr bwMode="auto">
          <a:xfrm>
            <a:off x="111186" y="83272"/>
            <a:ext cx="1108013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ue Line Under Logos"/>
          <p:cNvSpPr>
            <a:spLocks noChangeArrowheads="1"/>
          </p:cNvSpPr>
          <p:nvPr userDrawn="1"/>
        </p:nvSpPr>
        <p:spPr bwMode="auto">
          <a:xfrm>
            <a:off x="0" y="1091384"/>
            <a:ext cx="9144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83272"/>
            <a:ext cx="9144000" cy="1053831"/>
            <a:chOff x="0" y="70915"/>
            <a:chExt cx="9144000" cy="1053831"/>
          </a:xfrm>
        </p:grpSpPr>
        <p:pic>
          <p:nvPicPr>
            <p:cNvPr id="8" name="Air Force Wings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5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Blue Line Under Logos"/>
            <p:cNvSpPr>
              <a:spLocks noChangeArrowheads="1"/>
            </p:cNvSpPr>
            <p:nvPr userDrawn="1"/>
          </p:nvSpPr>
          <p:spPr bwMode="auto">
            <a:xfrm>
              <a:off x="0" y="1079027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2" name="Small AFRL Shield" descr="AFRL Shield 1 i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0" y="88390"/>
              <a:ext cx="914402" cy="90221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83272"/>
            <a:ext cx="9144000" cy="6774728"/>
            <a:chOff x="0" y="70915"/>
            <a:chExt cx="9144000" cy="6774728"/>
          </a:xfrm>
        </p:grpSpPr>
        <p:pic>
          <p:nvPicPr>
            <p:cNvPr id="5" name="AFRL Globe Logo" descr="C:\Users\HectorHA\AppData\Local\Microsoft\Windows\Temporary Internet Files\Content.Outlook\MKL35CXM\AFRL Globe no ta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6288205"/>
              <a:ext cx="1402948" cy="557438"/>
            </a:xfrm>
            <a:prstGeom prst="rect">
              <a:avLst/>
            </a:prstGeom>
            <a:noFill/>
          </p:spPr>
        </p:pic>
        <p:pic>
          <p:nvPicPr>
            <p:cNvPr id="8" name="Air Force Wings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5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Blue Line Under Logos"/>
            <p:cNvSpPr>
              <a:spLocks noChangeArrowheads="1"/>
            </p:cNvSpPr>
            <p:nvPr userDrawn="1"/>
          </p:nvSpPr>
          <p:spPr bwMode="auto">
            <a:xfrm>
              <a:off x="0" y="1079027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2" name="Small AFRL Shield" descr="AFRL Shield 1 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88390"/>
              <a:ext cx="914402" cy="902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80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83272"/>
            <a:ext cx="9144000" cy="6774728"/>
            <a:chOff x="0" y="70915"/>
            <a:chExt cx="9144000" cy="6774728"/>
          </a:xfrm>
        </p:grpSpPr>
        <p:pic>
          <p:nvPicPr>
            <p:cNvPr id="5" name="AFRL Globe Logo" descr="C:\Users\HectorHA\AppData\Local\Microsoft\Windows\Temporary Internet Files\Content.Outlook\MKL35CXM\AFRL Globe no ta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6288205"/>
              <a:ext cx="1402948" cy="557438"/>
            </a:xfrm>
            <a:prstGeom prst="rect">
              <a:avLst/>
            </a:prstGeom>
            <a:noFill/>
          </p:spPr>
        </p:pic>
        <p:pic>
          <p:nvPicPr>
            <p:cNvPr id="8" name="Air Force Wings" descr="blue_std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14286" r="14286" b="19647"/>
            <a:stretch>
              <a:fillRect/>
            </a:stretch>
          </p:blipFill>
          <p:spPr bwMode="auto">
            <a:xfrm>
              <a:off x="111186" y="70915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Blue Line Under Logos"/>
            <p:cNvSpPr>
              <a:spLocks noChangeArrowheads="1"/>
            </p:cNvSpPr>
            <p:nvPr userDrawn="1"/>
          </p:nvSpPr>
          <p:spPr bwMode="auto">
            <a:xfrm>
              <a:off x="0" y="1079027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2" name="Small AFRL Shield" descr="AFRL Shield 1 i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0" y="88390"/>
              <a:ext cx="914402" cy="902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27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47.jpe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66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png"/><Relationship Id="rId9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tif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10" Type="http://schemas.openxmlformats.org/officeDocument/2006/relationships/image" Target="../media/image87.pn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hyperlink" Target="http://www.sciaky.com/direct_manufacturing.html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video" Target="../media/media1.wmv"/><Relationship Id="rId16" Type="http://schemas.openxmlformats.org/officeDocument/2006/relationships/image" Target="../media/image27.jpeg"/><Relationship Id="rId1" Type="http://schemas.microsoft.com/office/2007/relationships/media" Target="../media/media1.wm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openxmlformats.org/officeDocument/2006/relationships/hyperlink" Target="http://www.sciaky.com/direct_manufacturing.html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6.png"/><Relationship Id="rId21" Type="http://schemas.openxmlformats.org/officeDocument/2006/relationships/image" Target="../media/image53.jpe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8.pn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gif"/><Relationship Id="rId11" Type="http://schemas.openxmlformats.org/officeDocument/2006/relationships/image" Target="../media/image43.jpg"/><Relationship Id="rId5" Type="http://schemas.openxmlformats.org/officeDocument/2006/relationships/image" Target="../media/image38.jpeg"/><Relationship Id="rId15" Type="http://schemas.openxmlformats.org/officeDocument/2006/relationships/image" Target="../media/image47.jpeg"/><Relationship Id="rId23" Type="http://schemas.openxmlformats.org/officeDocument/2006/relationships/image" Target="../media/image23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7.jpeg"/><Relationship Id="rId9" Type="http://schemas.microsoft.com/office/2007/relationships/hdphoto" Target="../media/hdphoto1.wdp"/><Relationship Id="rId14" Type="http://schemas.openxmlformats.org/officeDocument/2006/relationships/image" Target="../media/image46.png"/><Relationship Id="rId22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riefing Title"/>
          <p:cNvSpPr>
            <a:spLocks noGrp="1"/>
          </p:cNvSpPr>
          <p:nvPr>
            <p:ph sz="half" idx="2"/>
          </p:nvPr>
        </p:nvSpPr>
        <p:spPr>
          <a:xfrm>
            <a:off x="3962400" y="1752600"/>
            <a:ext cx="5029200" cy="1676400"/>
          </a:xfrm>
        </p:spPr>
        <p:txBody>
          <a:bodyPr/>
          <a:lstStyle/>
          <a:p>
            <a:r>
              <a:rPr lang="en-US" dirty="0" smtClean="0"/>
              <a:t>The Air Force Qualification Pathway and its Challenges for AM</a:t>
            </a:r>
          </a:p>
        </p:txBody>
      </p:sp>
      <p:sp>
        <p:nvSpPr>
          <p:cNvPr id="22" name="Date"/>
          <p:cNvSpPr>
            <a:spLocks noGrp="1"/>
          </p:cNvSpPr>
          <p:nvPr>
            <p:ph sz="half" idx="10"/>
          </p:nvPr>
        </p:nvSpPr>
        <p:spPr>
          <a:xfrm>
            <a:off x="4191000" y="3581400"/>
            <a:ext cx="4800600" cy="914400"/>
          </a:xfrm>
        </p:spPr>
        <p:txBody>
          <a:bodyPr/>
          <a:lstStyle/>
          <a:p>
            <a:r>
              <a:rPr lang="en-US" sz="1800" dirty="0" smtClean="0"/>
              <a:t>REDAC Subcommittee on Aircraft Safety </a:t>
            </a:r>
            <a:endParaRPr lang="en-US" sz="1800" dirty="0"/>
          </a:p>
          <a:p>
            <a:r>
              <a:rPr lang="en-US" dirty="0" smtClean="0"/>
              <a:t>9 September 2015</a:t>
            </a:r>
            <a:endParaRPr lang="en-US" dirty="0"/>
          </a:p>
        </p:txBody>
      </p:sp>
      <p:sp>
        <p:nvSpPr>
          <p:cNvPr id="23" name="Name, Rank, Office Symbol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 smtClean="0"/>
              <a:t>Rollie E. Dutton, </a:t>
            </a:r>
          </a:p>
          <a:p>
            <a:r>
              <a:rPr lang="en-US" dirty="0" smtClean="0"/>
              <a:t>Mary E. Kinsella</a:t>
            </a:r>
          </a:p>
          <a:p>
            <a:r>
              <a:rPr lang="en-US" dirty="0" smtClean="0"/>
              <a:t>AFRL/RXM</a:t>
            </a:r>
          </a:p>
          <a:p>
            <a:r>
              <a:rPr lang="en-US" dirty="0" smtClean="0"/>
              <a:t>Air Force Research Laboratory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940628"/>
            <a:ext cx="8229600" cy="23728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Why AM Implementation Is 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000" dirty="0" smtClean="0"/>
              <a:t>Structures Bulletin: Substitution with AM</a:t>
            </a:r>
          </a:p>
          <a:p>
            <a:pPr lvl="1"/>
            <a:r>
              <a:rPr lang="en-US" sz="1600" dirty="0" smtClean="0"/>
              <a:t>NOT RECOMMENDED without significant testing and AFRL/RX support</a:t>
            </a:r>
          </a:p>
          <a:p>
            <a:pPr lvl="1"/>
            <a:r>
              <a:rPr lang="en-US" sz="1600" dirty="0" smtClean="0"/>
              <a:t>Bulletin to be appended with position paper on critical AM considerations</a:t>
            </a:r>
          </a:p>
          <a:p>
            <a:r>
              <a:rPr lang="en-US" sz="2000" dirty="0" smtClean="0"/>
              <a:t>Considerations for Implementation of AM</a:t>
            </a:r>
          </a:p>
          <a:p>
            <a:pPr lvl="1"/>
            <a:r>
              <a:rPr lang="en-US" sz="1800" dirty="0" smtClean="0"/>
              <a:t>Demonstrated Process Controls</a:t>
            </a:r>
          </a:p>
          <a:p>
            <a:pPr lvl="1"/>
            <a:r>
              <a:rPr lang="en-US" sz="1800" dirty="0" smtClean="0"/>
              <a:t>Nondestructive Evaluation &amp; Quality Assurance</a:t>
            </a:r>
          </a:p>
          <a:p>
            <a:pPr lvl="1"/>
            <a:r>
              <a:rPr lang="en-US" sz="1800" dirty="0" smtClean="0"/>
              <a:t>Post-Deposit Processing &amp; Residual Stress Management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Statistically-Based Mechanical Property Database</a:t>
            </a:r>
            <a:endParaRPr lang="en-US" sz="105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How to </a:t>
            </a:r>
            <a:r>
              <a:rPr lang="en-US" sz="2000" dirty="0">
                <a:solidFill>
                  <a:schemeClr val="bg1"/>
                </a:solidFill>
              </a:rPr>
              <a:t>statistically ensure material integrity </a:t>
            </a:r>
            <a:r>
              <a:rPr lang="en-US" sz="2000" dirty="0" smtClean="0">
                <a:solidFill>
                  <a:schemeClr val="bg1"/>
                </a:solidFill>
              </a:rPr>
              <a:t>for design with</a:t>
            </a:r>
          </a:p>
          <a:p>
            <a:pPr marL="792163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continually-changing, local processing environment with changes in geometry and process parameters (similar to welding)</a:t>
            </a:r>
          </a:p>
          <a:p>
            <a:pPr marL="792163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lack of </a:t>
            </a:r>
            <a:r>
              <a:rPr lang="en-US" sz="1800" i="1" dirty="0" smtClean="0">
                <a:solidFill>
                  <a:schemeClr val="bg1"/>
                </a:solidFill>
              </a:rPr>
              <a:t>constrained</a:t>
            </a:r>
            <a:r>
              <a:rPr lang="en-US" sz="1800" dirty="0" smtClean="0">
                <a:solidFill>
                  <a:schemeClr val="bg1"/>
                </a:solidFill>
              </a:rPr>
              <a:t> process controls</a:t>
            </a:r>
          </a:p>
          <a:p>
            <a:pPr marL="792163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stochastic formation of difficult-to-inspect weld-type defects</a:t>
            </a:r>
          </a:p>
          <a:p>
            <a:pPr marL="792163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post-deposit distortion and residual stress </a:t>
            </a:r>
          </a:p>
          <a:p>
            <a:pPr marL="792163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undefined post-processing requirements, lack of POD for NDI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297847" y="2606476"/>
            <a:ext cx="645753" cy="4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C2845"/>
                </a:solidFill>
                <a:latin typeface="Arial Narrow" pitchFamily="34" charset="0"/>
              </a:rPr>
              <a:t>Part</a:t>
            </a:r>
            <a:endParaRPr lang="en-GB" sz="2400" dirty="0">
              <a:solidFill>
                <a:srgbClr val="0C2845"/>
              </a:solidFill>
              <a:latin typeface="Arial Narrow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52838" y="2590800"/>
            <a:ext cx="971162" cy="4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0C2845"/>
                </a:solidFill>
                <a:latin typeface="Arial Narrow" pitchFamily="34" charset="0"/>
              </a:rPr>
              <a:t>Design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4350180" y="3491058"/>
            <a:ext cx="298020" cy="125409"/>
          </a:xfrm>
          <a:prstGeom prst="rightArrow">
            <a:avLst>
              <a:gd name="adj1" fmla="val 50000"/>
              <a:gd name="adj2" fmla="val 118314"/>
            </a:avLst>
          </a:prstGeom>
          <a:solidFill>
            <a:srgbClr val="10365C"/>
          </a:solidFill>
          <a:ln w="12600">
            <a:solidFill>
              <a:srgbClr val="0D2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2035576" y="3484339"/>
            <a:ext cx="298020" cy="125409"/>
          </a:xfrm>
          <a:prstGeom prst="rightArrow">
            <a:avLst>
              <a:gd name="adj1" fmla="val 50000"/>
              <a:gd name="adj2" fmla="val 118314"/>
            </a:avLst>
          </a:prstGeom>
          <a:solidFill>
            <a:srgbClr val="10365C"/>
          </a:solidFill>
          <a:ln w="12600">
            <a:solidFill>
              <a:srgbClr val="0D2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890275" y="2613195"/>
            <a:ext cx="701858" cy="4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0C2845"/>
                </a:solidFill>
                <a:latin typeface="Arial Narrow" pitchFamily="34" charset="0"/>
              </a:rPr>
              <a:t>Print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7420847" y="2590800"/>
            <a:ext cx="1025664" cy="4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C2845"/>
                </a:solidFill>
                <a:latin typeface="Arial Narrow" pitchFamily="34" charset="0"/>
              </a:rPr>
              <a:t>System</a:t>
            </a:r>
            <a:endParaRPr lang="en-GB" sz="2400" dirty="0">
              <a:solidFill>
                <a:srgbClr val="0C2845"/>
              </a:solidFill>
              <a:latin typeface="Arial Narrow" pitchFamily="34" charset="0"/>
            </a:endParaRPr>
          </a:p>
        </p:txBody>
      </p:sp>
      <p:sp>
        <p:nvSpPr>
          <p:cNvPr id="43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599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Additive Manufacturing: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Challenges </a:t>
            </a:r>
            <a:r>
              <a:rPr lang="en-US" altLang="en-US" dirty="0" smtClean="0">
                <a:solidFill>
                  <a:srgbClr val="000000"/>
                </a:solidFill>
              </a:rPr>
              <a:t>to AF Implementation</a:t>
            </a:r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43271"/>
            <a:ext cx="233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 Design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Tool Integration, CAD Validation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&amp; Control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52600" y="55753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Feedstock Control &amp; Qualified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Options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82240" y="4730571"/>
            <a:ext cx="237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Design, Optimization, Control &amp; Monitoring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97847" y="5575300"/>
            <a:ext cx="2169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Assurance &amp; Post-Processing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Req’mt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Definition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77056" y="5068669"/>
            <a:ext cx="197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Component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Certification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4400" y="1066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Proposition,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Accurate Cost Models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05600" y="1143000"/>
            <a:ext cx="204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Fielded System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Risk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Mgmt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 rot="14147284" flipH="1">
            <a:off x="531173" y="1123362"/>
            <a:ext cx="1675305" cy="1776901"/>
            <a:chOff x="2202661" y="1730225"/>
            <a:chExt cx="1675305" cy="1776901"/>
          </a:xfrm>
          <a:solidFill>
            <a:schemeClr val="tx1"/>
          </a:solidFill>
        </p:grpSpPr>
        <p:sp>
          <p:nvSpPr>
            <p:cNvPr id="53" name="Block Arc 52"/>
            <p:cNvSpPr/>
            <p:nvPr/>
          </p:nvSpPr>
          <p:spPr>
            <a:xfrm rot="15903419">
              <a:off x="2202661" y="1831821"/>
              <a:ext cx="1675305" cy="1675305"/>
            </a:xfrm>
            <a:prstGeom prst="blockArc">
              <a:avLst>
                <a:gd name="adj1" fmla="val 17216953"/>
                <a:gd name="adj2" fmla="val 20022452"/>
                <a:gd name="adj3" fmla="val 142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Isosceles Triangle 53"/>
            <p:cNvSpPr/>
            <p:nvPr/>
          </p:nvSpPr>
          <p:spPr>
            <a:xfrm rot="3315633">
              <a:off x="2598662" y="1716732"/>
              <a:ext cx="430214" cy="4572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3360000" flipH="1">
            <a:off x="7040460" y="1145812"/>
            <a:ext cx="1675305" cy="1776901"/>
            <a:chOff x="2202661" y="1730225"/>
            <a:chExt cx="1675305" cy="1776901"/>
          </a:xfrm>
          <a:solidFill>
            <a:schemeClr val="tx1"/>
          </a:solidFill>
        </p:grpSpPr>
        <p:sp>
          <p:nvSpPr>
            <p:cNvPr id="56" name="Block Arc 55"/>
            <p:cNvSpPr/>
            <p:nvPr/>
          </p:nvSpPr>
          <p:spPr>
            <a:xfrm rot="15903419">
              <a:off x="2202661" y="1831821"/>
              <a:ext cx="1675305" cy="1675305"/>
            </a:xfrm>
            <a:prstGeom prst="blockArc">
              <a:avLst>
                <a:gd name="adj1" fmla="val 17216953"/>
                <a:gd name="adj2" fmla="val 20022452"/>
                <a:gd name="adj3" fmla="val 142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rot="3315633">
              <a:off x="2598662" y="1716732"/>
              <a:ext cx="430214" cy="4572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Up Arrow 3"/>
          <p:cNvSpPr/>
          <p:nvPr/>
        </p:nvSpPr>
        <p:spPr>
          <a:xfrm>
            <a:off x="756447" y="3955974"/>
            <a:ext cx="620705" cy="768426"/>
          </a:xfrm>
          <a:prstGeom prst="upArrow">
            <a:avLst>
              <a:gd name="adj1" fmla="val 50000"/>
              <a:gd name="adj2" fmla="val 7864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/>
          <p:cNvSpPr/>
          <p:nvPr/>
        </p:nvSpPr>
        <p:spPr>
          <a:xfrm>
            <a:off x="4191000" y="3962400"/>
            <a:ext cx="620705" cy="768426"/>
          </a:xfrm>
          <a:prstGeom prst="upArrow">
            <a:avLst>
              <a:gd name="adj1" fmla="val 50000"/>
              <a:gd name="adj2" fmla="val 7864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/>
          <p:cNvSpPr/>
          <p:nvPr/>
        </p:nvSpPr>
        <p:spPr>
          <a:xfrm>
            <a:off x="7620000" y="4287799"/>
            <a:ext cx="620705" cy="768426"/>
          </a:xfrm>
          <a:prstGeom prst="upArrow">
            <a:avLst>
              <a:gd name="adj1" fmla="val 50000"/>
              <a:gd name="adj2" fmla="val 7864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 Arrow 60"/>
          <p:cNvSpPr/>
          <p:nvPr/>
        </p:nvSpPr>
        <p:spPr>
          <a:xfrm rot="20544654">
            <a:off x="2286591" y="3962400"/>
            <a:ext cx="620705" cy="1612900"/>
          </a:xfrm>
          <a:prstGeom prst="upArrow">
            <a:avLst>
              <a:gd name="adj1" fmla="val 50000"/>
              <a:gd name="adj2" fmla="val 7864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055346" flipH="1">
            <a:off x="6236704" y="3942282"/>
            <a:ext cx="620705" cy="1612900"/>
          </a:xfrm>
          <a:prstGeom prst="upArrow">
            <a:avLst>
              <a:gd name="adj1" fmla="val 50000"/>
              <a:gd name="adj2" fmla="val 7864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ircular Arrow 62"/>
          <p:cNvSpPr/>
          <p:nvPr/>
        </p:nvSpPr>
        <p:spPr>
          <a:xfrm rot="16200000">
            <a:off x="4037822" y="914400"/>
            <a:ext cx="1905778" cy="1905778"/>
          </a:xfrm>
          <a:prstGeom prst="circularArrow">
            <a:avLst>
              <a:gd name="adj1" fmla="val 11753"/>
              <a:gd name="adj2" fmla="val 1595161"/>
              <a:gd name="adj3" fmla="val 8188055"/>
              <a:gd name="adj4" fmla="val 10800000"/>
              <a:gd name="adj5" fmla="val 142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2077" y="1371600"/>
            <a:ext cx="2954923" cy="64633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Integrated, Risk-Based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Qualification Methodology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800" y="2971800"/>
            <a:ext cx="1600200" cy="10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8200" y="3181082"/>
            <a:ext cx="1808080" cy="774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3124200"/>
            <a:ext cx="1867696" cy="867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4" name="Group 63"/>
          <p:cNvGrpSpPr/>
          <p:nvPr/>
        </p:nvGrpSpPr>
        <p:grpSpPr>
          <a:xfrm>
            <a:off x="6945406" y="2683064"/>
            <a:ext cx="2122394" cy="1355536"/>
            <a:chOff x="5727172" y="1219200"/>
            <a:chExt cx="3340628" cy="2133600"/>
          </a:xfrm>
        </p:grpSpPr>
        <p:pic>
          <p:nvPicPr>
            <p:cNvPr id="65" name="Picture 2" descr="http://upload.wikimedia.org/wikipedia/commons/c/c2/RAF_F-15E_Strike_Eagle_Iraq_200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4000" contras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172" y="1219200"/>
              <a:ext cx="3340628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ight Arrow 65"/>
            <p:cNvSpPr/>
            <p:nvPr/>
          </p:nvSpPr>
          <p:spPr>
            <a:xfrm rot="6631398">
              <a:off x="6372184" y="1451039"/>
              <a:ext cx="381000" cy="3048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AutoShape 10"/>
          <p:cNvSpPr>
            <a:spLocks noChangeArrowheads="1"/>
          </p:cNvSpPr>
          <p:nvPr/>
        </p:nvSpPr>
        <p:spPr bwMode="auto">
          <a:xfrm>
            <a:off x="6712380" y="3498777"/>
            <a:ext cx="298020" cy="125409"/>
          </a:xfrm>
          <a:prstGeom prst="rightArrow">
            <a:avLst>
              <a:gd name="adj1" fmla="val 50000"/>
              <a:gd name="adj2" fmla="val 118314"/>
            </a:avLst>
          </a:prstGeom>
          <a:solidFill>
            <a:srgbClr val="10365C"/>
          </a:solidFill>
          <a:ln w="12600">
            <a:solidFill>
              <a:srgbClr val="0D2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50" grpId="0"/>
      <p:bldP spid="51" grpId="0"/>
      <p:bldP spid="4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AM Challenges </a:t>
            </a:r>
            <a:r>
              <a:rPr lang="en-US" altLang="en-US" dirty="0" smtClean="0">
                <a:solidFill>
                  <a:srgbClr val="000000"/>
                </a:solidFill>
              </a:rPr>
              <a:t>to AF Implementation: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i="1" dirty="0" smtClean="0">
                <a:solidFill>
                  <a:srgbClr val="000000"/>
                </a:solidFill>
              </a:rPr>
              <a:t>Design</a:t>
            </a:r>
            <a:endParaRPr lang="en-US" altLang="en-US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98311"/>
            <a:ext cx="7315200" cy="5163927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Mechanical Design Approach</a:t>
            </a:r>
          </a:p>
          <a:p>
            <a:r>
              <a:rPr lang="en-US" sz="2000" b="0" dirty="0" smtClean="0"/>
              <a:t>Process regularly produces what would be considered defects in conventional processes: porosity and lack of fusion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/>
              <a:t>Anisotropic </a:t>
            </a:r>
            <a:r>
              <a:rPr lang="en-US" sz="2000" b="0" dirty="0"/>
              <a:t>&amp; variable mechanical properties</a:t>
            </a:r>
          </a:p>
          <a:p>
            <a:r>
              <a:rPr lang="en-US" sz="2000" b="0" dirty="0"/>
              <a:t>Design is </a:t>
            </a:r>
            <a:r>
              <a:rPr lang="en-US" sz="2000" b="0" dirty="0" smtClean="0"/>
              <a:t>not </a:t>
            </a:r>
            <a:r>
              <a:rPr lang="en-US" sz="2000" b="0" dirty="0"/>
              <a:t>“unconstrained by manufacturing”</a:t>
            </a:r>
          </a:p>
          <a:p>
            <a:r>
              <a:rPr lang="en-US" sz="2000" b="0" dirty="0"/>
              <a:t>There are “AM design rules” that are different than conventional manufacturing design </a:t>
            </a:r>
            <a:r>
              <a:rPr lang="en-US" sz="2000" b="0" dirty="0" smtClean="0"/>
              <a:t>rules</a:t>
            </a:r>
            <a:endParaRPr lang="en-US" sz="2000" b="0" dirty="0"/>
          </a:p>
          <a:p>
            <a:r>
              <a:rPr lang="en-US" sz="2000" b="0" dirty="0" smtClean="0"/>
              <a:t>Undefined </a:t>
            </a:r>
            <a:r>
              <a:rPr lang="en-US" sz="2000" b="0" dirty="0"/>
              <a:t>AM </a:t>
            </a:r>
            <a:r>
              <a:rPr lang="en-US" sz="2000" b="0" dirty="0" smtClean="0"/>
              <a:t>Limitations</a:t>
            </a:r>
            <a:endParaRPr lang="en-US" sz="2000" b="0" dirty="0"/>
          </a:p>
          <a:p>
            <a:pPr marL="68262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dirty="0"/>
              <a:t>Min/Max Wall Thicknesses</a:t>
            </a:r>
          </a:p>
          <a:p>
            <a:pPr marL="68262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dirty="0"/>
              <a:t>Complexity</a:t>
            </a:r>
          </a:p>
          <a:p>
            <a:pPr marL="68262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dirty="0"/>
              <a:t>Wall Pitch, Radii </a:t>
            </a:r>
          </a:p>
          <a:p>
            <a:pPr marL="68262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dirty="0"/>
              <a:t>“Overhangs”, “Ceilings”</a:t>
            </a:r>
          </a:p>
          <a:p>
            <a:pPr marL="68262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dirty="0"/>
              <a:t>Support Structures</a:t>
            </a:r>
          </a:p>
          <a:p>
            <a:pPr marL="0" indent="0">
              <a:buNone/>
            </a:pPr>
            <a:endParaRPr lang="en-US" sz="1200" b="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080" b="1470"/>
          <a:stretch/>
        </p:blipFill>
        <p:spPr>
          <a:xfrm>
            <a:off x="5428754" y="3784600"/>
            <a:ext cx="3087585" cy="2607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Donut 29"/>
          <p:cNvSpPr/>
          <p:nvPr/>
        </p:nvSpPr>
        <p:spPr>
          <a:xfrm>
            <a:off x="7620000" y="1503151"/>
            <a:ext cx="1371600" cy="2154449"/>
          </a:xfrm>
          <a:prstGeom prst="donut">
            <a:avLst>
              <a:gd name="adj" fmla="val 215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rot="16200000">
            <a:off x="7240421" y="1906420"/>
            <a:ext cx="2130759" cy="1371601"/>
          </a:xfrm>
          <a:prstGeom prst="arc">
            <a:avLst>
              <a:gd name="adj1" fmla="val 510678"/>
              <a:gd name="adj2" fmla="val 3034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6200000">
            <a:off x="7531559" y="2209429"/>
            <a:ext cx="1548484" cy="762000"/>
          </a:xfrm>
          <a:prstGeom prst="arc">
            <a:avLst>
              <a:gd name="adj1" fmla="val 510678"/>
              <a:gd name="adj2" fmla="val 3034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6200000">
            <a:off x="7531560" y="2209427"/>
            <a:ext cx="1548483" cy="762000"/>
          </a:xfrm>
          <a:prstGeom prst="arc">
            <a:avLst>
              <a:gd name="adj1" fmla="val 19666230"/>
              <a:gd name="adj2" fmla="val 22537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5400000">
            <a:off x="7531559" y="2209431"/>
            <a:ext cx="1548484" cy="762002"/>
          </a:xfrm>
          <a:prstGeom prst="arc">
            <a:avLst>
              <a:gd name="adj1" fmla="val 19666230"/>
              <a:gd name="adj2" fmla="val 2253778"/>
            </a:avLst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6200000">
            <a:off x="7240421" y="1906419"/>
            <a:ext cx="2130759" cy="1371601"/>
          </a:xfrm>
          <a:prstGeom prst="arc">
            <a:avLst>
              <a:gd name="adj1" fmla="val 19666230"/>
              <a:gd name="adj2" fmla="val 2253778"/>
            </a:avLst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5400000">
            <a:off x="7234497" y="1900497"/>
            <a:ext cx="2142605" cy="1371601"/>
          </a:xfrm>
          <a:prstGeom prst="arc">
            <a:avLst>
              <a:gd name="adj1" fmla="val 19666230"/>
              <a:gd name="adj2" fmla="val 22537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772400" y="1942346"/>
            <a:ext cx="744826" cy="1295784"/>
            <a:chOff x="6942786" y="2334666"/>
            <a:chExt cx="744826" cy="1295784"/>
          </a:xfrm>
        </p:grpSpPr>
        <p:sp>
          <p:nvSpPr>
            <p:cNvPr id="40" name="Block Arc 39"/>
            <p:cNvSpPr/>
            <p:nvPr/>
          </p:nvSpPr>
          <p:spPr>
            <a:xfrm>
              <a:off x="6942787" y="2885625"/>
              <a:ext cx="744825" cy="744825"/>
            </a:xfrm>
            <a:prstGeom prst="blockArc">
              <a:avLst>
                <a:gd name="adj1" fmla="val 10800000"/>
                <a:gd name="adj2" fmla="val 16132176"/>
                <a:gd name="adj3" fmla="val 25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Block Arc 40"/>
            <p:cNvSpPr/>
            <p:nvPr/>
          </p:nvSpPr>
          <p:spPr>
            <a:xfrm flipV="1">
              <a:off x="6942786" y="2334666"/>
              <a:ext cx="744825" cy="744825"/>
            </a:xfrm>
            <a:prstGeom prst="blockArc">
              <a:avLst>
                <a:gd name="adj1" fmla="val 10800000"/>
                <a:gd name="adj2" fmla="val 16132176"/>
                <a:gd name="adj3" fmla="val 25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39000" y="2878410"/>
              <a:ext cx="228600" cy="2010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Arc 44"/>
          <p:cNvSpPr/>
          <p:nvPr/>
        </p:nvSpPr>
        <p:spPr>
          <a:xfrm rot="16200000">
            <a:off x="7951020" y="2697145"/>
            <a:ext cx="322359" cy="322359"/>
          </a:xfrm>
          <a:prstGeom prst="arc">
            <a:avLst>
              <a:gd name="adj1" fmla="val 15828446"/>
              <a:gd name="adj2" fmla="val 215843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5400000" flipV="1">
            <a:off x="7951019" y="2161014"/>
            <a:ext cx="322359" cy="322359"/>
          </a:xfrm>
          <a:prstGeom prst="arc">
            <a:avLst>
              <a:gd name="adj1" fmla="val 15828446"/>
              <a:gd name="adj2" fmla="val 21584399"/>
            </a:avLst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8097150" y="2486105"/>
            <a:ext cx="201168" cy="716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93825" y="2697364"/>
            <a:ext cx="201168" cy="7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8191974" y="2592565"/>
            <a:ext cx="173736" cy="716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867400" y="3886200"/>
            <a:ext cx="304800" cy="304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867400" y="4267200"/>
            <a:ext cx="304800" cy="304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/>
          <p:cNvCxnSpPr>
            <a:endCxn id="56" idx="3"/>
          </p:cNvCxnSpPr>
          <p:nvPr/>
        </p:nvCxnSpPr>
        <p:spPr>
          <a:xfrm flipV="1">
            <a:off x="8305801" y="1541924"/>
            <a:ext cx="425638" cy="40042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56" idx="7"/>
          </p:cNvCxnSpPr>
          <p:nvPr/>
        </p:nvCxnSpPr>
        <p:spPr>
          <a:xfrm flipV="1">
            <a:off x="8112199" y="1326398"/>
            <a:ext cx="834766" cy="148462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686802" y="1281761"/>
            <a:ext cx="304800" cy="304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endCxn id="62" idx="3"/>
          </p:cNvCxnSpPr>
          <p:nvPr/>
        </p:nvCxnSpPr>
        <p:spPr>
          <a:xfrm flipH="1">
            <a:off x="7159050" y="2493305"/>
            <a:ext cx="765753" cy="89587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7266813" y="3281421"/>
            <a:ext cx="1012391" cy="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2" idx="3"/>
          </p:cNvCxnSpPr>
          <p:nvPr/>
        </p:nvCxnSpPr>
        <p:spPr>
          <a:xfrm flipH="1">
            <a:off x="7159050" y="2025537"/>
            <a:ext cx="791972" cy="136364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62" idx="2"/>
          </p:cNvCxnSpPr>
          <p:nvPr/>
        </p:nvCxnSpPr>
        <p:spPr>
          <a:xfrm flipH="1">
            <a:off x="7114413" y="3129021"/>
            <a:ext cx="810388" cy="1524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14413" y="3129021"/>
            <a:ext cx="304800" cy="304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8539" y="3778478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oftware.materialise.com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AM Challenges </a:t>
            </a:r>
            <a:r>
              <a:rPr lang="en-US" altLang="en-US" dirty="0" smtClean="0">
                <a:solidFill>
                  <a:srgbClr val="000000"/>
                </a:solidFill>
              </a:rPr>
              <a:t>to AF Implementation: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i="1" dirty="0" smtClean="0">
                <a:solidFill>
                  <a:srgbClr val="000000"/>
                </a:solidFill>
              </a:rPr>
              <a:t>Print</a:t>
            </a:r>
            <a:endParaRPr lang="en-US" altLang="en-US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439150" cy="516392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0" u="sng" dirty="0" smtClean="0"/>
              <a:t>AM Processing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/>
              <a:t>Range of process parameters</a:t>
            </a:r>
          </a:p>
          <a:p>
            <a:pPr lvl="1"/>
            <a:r>
              <a:rPr lang="en-US" sz="1400" b="0" dirty="0" smtClean="0"/>
              <a:t>Current, speed, hatch spacing</a:t>
            </a:r>
          </a:p>
          <a:p>
            <a:pPr lvl="1"/>
            <a:r>
              <a:rPr lang="en-US" sz="1400" b="0" dirty="0"/>
              <a:t>L</a:t>
            </a:r>
            <a:r>
              <a:rPr lang="en-US" sz="1400" b="0" dirty="0" smtClean="0"/>
              <a:t>aser/beam focus and offset</a:t>
            </a:r>
          </a:p>
          <a:p>
            <a:pPr lvl="1"/>
            <a:r>
              <a:rPr lang="en-US" sz="1400" b="0" dirty="0"/>
              <a:t>C</a:t>
            </a:r>
            <a:r>
              <a:rPr lang="en-US" sz="1400" b="0" dirty="0" smtClean="0"/>
              <a:t>ontour, passes, turning point</a:t>
            </a:r>
          </a:p>
          <a:p>
            <a:pPr lvl="1"/>
            <a:r>
              <a:rPr lang="en-US" sz="1400" b="0" dirty="0" smtClean="0"/>
              <a:t>Empirical corrections, scaling factors</a:t>
            </a:r>
          </a:p>
          <a:p>
            <a:pPr lvl="1"/>
            <a:r>
              <a:rPr lang="en-US" sz="1400" b="0" dirty="0"/>
              <a:t>S</a:t>
            </a:r>
            <a:r>
              <a:rPr lang="en-US" sz="1400" b="0" dirty="0" smtClean="0"/>
              <a:t>urface temperature, environment</a:t>
            </a:r>
          </a:p>
          <a:p>
            <a:pPr lvl="1"/>
            <a:r>
              <a:rPr lang="en-US" sz="1400" b="0" dirty="0" smtClean="0"/>
              <a:t>Qualitative calibration procedures</a:t>
            </a:r>
          </a:p>
          <a:p>
            <a:pPr lvl="2"/>
            <a:r>
              <a:rPr lang="en-US" sz="1200" b="0" dirty="0" smtClean="0"/>
              <a:t>recalibration frequency, inconsistent maintenance procedures</a:t>
            </a:r>
          </a:p>
          <a:p>
            <a:pPr lvl="1"/>
            <a:r>
              <a:rPr lang="en-US" sz="1400" b="0" dirty="0" smtClean="0"/>
              <a:t>Powder recyclability procedures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/>
              <a:t>Pseudo-Empirical Black Boxes to control process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/>
              <a:t>Manufacturing variability is unknown &amp; a major consideration:</a:t>
            </a:r>
          </a:p>
          <a:p>
            <a:pPr lvl="1"/>
            <a:r>
              <a:rPr lang="en-US" sz="1400" b="0" dirty="0" smtClean="0"/>
              <a:t>two parts, same fixed process, different structure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7"/>
          <a:stretch/>
        </p:blipFill>
        <p:spPr bwMode="auto">
          <a:xfrm>
            <a:off x="5943600" y="1093520"/>
            <a:ext cx="3028950" cy="22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 t="15701" r="7084" b="15914"/>
          <a:stretch/>
        </p:blipFill>
        <p:spPr bwMode="auto">
          <a:xfrm>
            <a:off x="6595705" y="4518346"/>
            <a:ext cx="2446270" cy="190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057400" y="4419600"/>
            <a:ext cx="1857247" cy="1780968"/>
            <a:chOff x="1606652" y="1475358"/>
            <a:chExt cx="4067231" cy="3900185"/>
          </a:xfrm>
        </p:grpSpPr>
        <p:pic>
          <p:nvPicPr>
            <p:cNvPr id="35" name="Picture 2" descr="C:\ACTIVE PROJECTS\Additive Manufacturing\ti cross sec etch\C-118 A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0" t="4262" r="20607" b="12835"/>
            <a:stretch/>
          </p:blipFill>
          <p:spPr bwMode="auto">
            <a:xfrm>
              <a:off x="1606652" y="3020513"/>
              <a:ext cx="2411059" cy="235503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C:\ACTIVE PROJECTS\Additive Manufacturing\ti cross sec etch\C-118 B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7" t="12836" r="23800" b="4261"/>
            <a:stretch/>
          </p:blipFill>
          <p:spPr bwMode="auto">
            <a:xfrm>
              <a:off x="3239970" y="2834645"/>
              <a:ext cx="2433913" cy="2355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:\ACTIVE PROJECTS\Additive Manufacturing\ti cross sec etch\C-118 C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0" t="17098" r="20897"/>
            <a:stretch/>
          </p:blipFill>
          <p:spPr bwMode="auto">
            <a:xfrm>
              <a:off x="2145324" y="1475358"/>
              <a:ext cx="2411059" cy="246404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3857753" y="4482339"/>
            <a:ext cx="1857247" cy="1695434"/>
            <a:chOff x="2190571" y="2572218"/>
            <a:chExt cx="3816656" cy="3633676"/>
          </a:xfrm>
        </p:grpSpPr>
        <p:pic>
          <p:nvPicPr>
            <p:cNvPr id="40" name="Picture 6" descr="C:\ACTIVE PROJECTS\Additive Manufacturing\ti cross sec etch\H-118 B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0" t="6190" r="17351" b="9289"/>
            <a:stretch/>
          </p:blipFill>
          <p:spPr bwMode="auto">
            <a:xfrm>
              <a:off x="2190571" y="3961457"/>
              <a:ext cx="2367922" cy="2244437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ACTIVE PROJECTS\Additive Manufacturing\ti cross sec etch\H-118 C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8" t="3183" r="26611" b="13093"/>
            <a:stretch/>
          </p:blipFill>
          <p:spPr bwMode="auto">
            <a:xfrm>
              <a:off x="2674718" y="2572218"/>
              <a:ext cx="2367922" cy="2223227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C:\ACTIVE PROJECTS\Additive Manufacturing\ti cross sec etch\H-118 A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8" t="7266" r="16903" b="7577"/>
            <a:stretch/>
          </p:blipFill>
          <p:spPr bwMode="auto">
            <a:xfrm>
              <a:off x="3857392" y="3812828"/>
              <a:ext cx="2149835" cy="226126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0" y="6629400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AM Challenges </a:t>
            </a:r>
            <a:r>
              <a:rPr lang="en-US" altLang="en-US" dirty="0" smtClean="0">
                <a:solidFill>
                  <a:srgbClr val="000000"/>
                </a:solidFill>
              </a:rPr>
              <a:t>to AF Implementation: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i="1" dirty="0" smtClean="0">
                <a:solidFill>
                  <a:srgbClr val="000000"/>
                </a:solidFill>
              </a:rPr>
              <a:t>Print</a:t>
            </a:r>
            <a:endParaRPr lang="en-US" altLang="en-US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143001"/>
            <a:ext cx="8286750" cy="52192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0" u="sng" dirty="0" smtClean="0"/>
              <a:t>AM Powder Bed Fusion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/>
              <a:t>Examples of process-induced defects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7513" y="2358417"/>
            <a:ext cx="63839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Add some more here,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videos and images,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Descriptions of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processes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3258"/>
            <a:ext cx="7402513" cy="439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"/>
          <a:stretch/>
        </p:blipFill>
        <p:spPr bwMode="auto">
          <a:xfrm>
            <a:off x="5638800" y="1023667"/>
            <a:ext cx="3505200" cy="251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AM Challenges </a:t>
            </a:r>
            <a:r>
              <a:rPr lang="en-US" altLang="en-US" dirty="0" smtClean="0">
                <a:solidFill>
                  <a:srgbClr val="000000"/>
                </a:solidFill>
              </a:rPr>
              <a:t>to AF Implementation: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i="1" dirty="0" smtClean="0">
                <a:solidFill>
                  <a:srgbClr val="000000"/>
                </a:solidFill>
              </a:rPr>
              <a:t>Part Inspection</a:t>
            </a:r>
            <a:endParaRPr lang="en-US" altLang="en-US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48267"/>
            <a:ext cx="6324600" cy="54102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0" u="sng" dirty="0"/>
              <a:t>Surface </a:t>
            </a:r>
            <a:r>
              <a:rPr lang="en-US" sz="1600" b="0" u="sng" dirty="0" smtClean="0"/>
              <a:t>Finish</a:t>
            </a:r>
          </a:p>
          <a:p>
            <a:pPr>
              <a:lnSpc>
                <a:spcPct val="100000"/>
              </a:lnSpc>
            </a:pPr>
            <a:r>
              <a:rPr lang="en-US" sz="1400" b="0" dirty="0" smtClean="0"/>
              <a:t>As-deposited and porous surface finish reduces inspection effectiveness</a:t>
            </a:r>
          </a:p>
          <a:p>
            <a:pPr lvl="1"/>
            <a:r>
              <a:rPr lang="en-US" sz="1400" b="0" dirty="0" smtClean="0"/>
              <a:t>Fluorescent Penetrant:  </a:t>
            </a:r>
            <a:r>
              <a:rPr lang="en-US" sz="1400" b="0" dirty="0"/>
              <a:t>H</a:t>
            </a:r>
            <a:r>
              <a:rPr lang="en-US" sz="1400" b="0" dirty="0" smtClean="0"/>
              <a:t>igh background fluorescence and false positives</a:t>
            </a:r>
          </a:p>
          <a:p>
            <a:pPr lvl="1"/>
            <a:r>
              <a:rPr lang="en-US" sz="1400" b="0" dirty="0" smtClean="0"/>
              <a:t>Ultrasonics:  Poor coupling of sound into substrate from coarse and non-planar surfaces.</a:t>
            </a:r>
          </a:p>
          <a:p>
            <a:pPr marL="0" indent="0">
              <a:buNone/>
            </a:pPr>
            <a:r>
              <a:rPr lang="en-US" sz="1600" b="0" u="sng" dirty="0" smtClean="0"/>
              <a:t>Micro/Macro Structure</a:t>
            </a:r>
          </a:p>
          <a:p>
            <a:r>
              <a:rPr lang="en-US" sz="1400" b="0" dirty="0" smtClean="0"/>
              <a:t>EBAM Ti-6Al-4V Beta Anneal </a:t>
            </a:r>
            <a:r>
              <a:rPr lang="en-US" sz="1400" b="0" dirty="0"/>
              <a:t>h</a:t>
            </a:r>
            <a:r>
              <a:rPr lang="en-US" sz="1400" b="0" dirty="0" smtClean="0"/>
              <a:t>eat treat results in coarse and columnar microstructures.</a:t>
            </a:r>
          </a:p>
          <a:p>
            <a:pPr lvl="1"/>
            <a:r>
              <a:rPr lang="en-US" sz="1400" b="0" dirty="0" smtClean="0"/>
              <a:t>Limits effective inspection depth to &lt; 1 inch to detect 3/64” FBH</a:t>
            </a:r>
          </a:p>
          <a:p>
            <a:pPr lvl="1"/>
            <a:r>
              <a:rPr lang="en-US" sz="1400" b="0" dirty="0"/>
              <a:t>Result: process layup &amp; post-deposit sequence re-design </a:t>
            </a:r>
            <a:r>
              <a:rPr lang="en-US" sz="1400" b="0" dirty="0" smtClean="0"/>
              <a:t>required</a:t>
            </a:r>
          </a:p>
          <a:p>
            <a:pPr marL="0" indent="0">
              <a:buNone/>
            </a:pPr>
            <a:r>
              <a:rPr lang="en-US" sz="1600" b="0" u="sng" dirty="0" smtClean="0"/>
              <a:t>Complex Geometries</a:t>
            </a:r>
          </a:p>
          <a:p>
            <a:r>
              <a:rPr lang="en-US" sz="1400" b="0" dirty="0" smtClean="0"/>
              <a:t>Limits </a:t>
            </a:r>
            <a:r>
              <a:rPr lang="en-US" sz="1400" b="0" dirty="0" err="1" smtClean="0"/>
              <a:t>inspectability</a:t>
            </a:r>
            <a:r>
              <a:rPr lang="en-US" sz="1400" b="0" dirty="0" smtClean="0"/>
              <a:t> of 100% part volume</a:t>
            </a:r>
            <a:endParaRPr lang="en-US" sz="1400" b="0" dirty="0"/>
          </a:p>
          <a:p>
            <a:pPr>
              <a:lnSpc>
                <a:spcPct val="100000"/>
              </a:lnSpc>
            </a:pPr>
            <a:r>
              <a:rPr lang="en-US" sz="1400" b="0" dirty="0" smtClean="0"/>
              <a:t>Computed Tomography of Powder Bed, Ni and </a:t>
            </a:r>
            <a:r>
              <a:rPr lang="en-US" sz="1400" b="0" dirty="0" err="1" smtClean="0"/>
              <a:t>Ti</a:t>
            </a:r>
            <a:endParaRPr lang="en-US" sz="1400" b="0" dirty="0"/>
          </a:p>
          <a:p>
            <a:pPr marL="636588" lvl="1"/>
            <a:r>
              <a:rPr lang="en-US" sz="1400" b="0" dirty="0"/>
              <a:t>X-ray scattering </a:t>
            </a:r>
            <a:r>
              <a:rPr lang="en-US" sz="1400" b="0" dirty="0" smtClean="0"/>
              <a:t>challenges – thick vs. thin wall challenges</a:t>
            </a:r>
            <a:endParaRPr lang="en-US" sz="1400" b="0" dirty="0"/>
          </a:p>
          <a:p>
            <a:pPr marL="636588" lvl="1"/>
            <a:r>
              <a:rPr lang="en-US" sz="1400" b="0" dirty="0"/>
              <a:t>Need </a:t>
            </a:r>
            <a:r>
              <a:rPr lang="en-US" sz="1400" b="0" dirty="0" smtClean="0"/>
              <a:t>technique qualification and flaw characterization tools/algorithms  </a:t>
            </a:r>
          </a:p>
          <a:p>
            <a:pPr marL="0" indent="0">
              <a:buNone/>
            </a:pPr>
            <a:r>
              <a:rPr lang="en-US" sz="1600" b="0" u="sng" dirty="0" smtClean="0"/>
              <a:t>High Propensity for Flaw Generation</a:t>
            </a:r>
          </a:p>
          <a:p>
            <a:r>
              <a:rPr lang="en-US" sz="1400" b="0" dirty="0" smtClean="0"/>
              <a:t>Distributed/linear porosity and incomplete fusion</a:t>
            </a:r>
            <a:endParaRPr lang="en-US" sz="1200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47" y="5459535"/>
            <a:ext cx="1676400" cy="94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47" y="4552950"/>
            <a:ext cx="1214571" cy="1847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18" y="3886200"/>
            <a:ext cx="188408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AM Challenges </a:t>
            </a:r>
            <a:r>
              <a:rPr lang="en-US" altLang="en-US" dirty="0" smtClean="0">
                <a:solidFill>
                  <a:srgbClr val="000000"/>
                </a:solidFill>
              </a:rPr>
              <a:t>to AF Implementation: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i="1" dirty="0" smtClean="0">
                <a:solidFill>
                  <a:srgbClr val="000000"/>
                </a:solidFill>
              </a:rPr>
              <a:t>System</a:t>
            </a:r>
            <a:endParaRPr lang="en-US" altLang="en-US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43299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0" u="sng" dirty="0" smtClean="0"/>
              <a:t>Certification</a:t>
            </a:r>
          </a:p>
          <a:p>
            <a:r>
              <a:rPr lang="en-US" sz="1800" b="0" dirty="0"/>
              <a:t>Proof </a:t>
            </a:r>
            <a:r>
              <a:rPr lang="en-US" sz="1800" b="0" dirty="0" smtClean="0"/>
              <a:t>testing</a:t>
            </a:r>
          </a:p>
          <a:p>
            <a:pPr lvl="1"/>
            <a:r>
              <a:rPr lang="en-US" sz="1600" b="0" dirty="0" smtClean="0"/>
              <a:t>Viable means to assure material quality with sufficient design analysis</a:t>
            </a:r>
          </a:p>
          <a:p>
            <a:pPr lvl="1"/>
            <a:r>
              <a:rPr lang="en-US" sz="1600" b="0" dirty="0"/>
              <a:t>O</a:t>
            </a:r>
            <a:r>
              <a:rPr lang="en-US" sz="1600" b="0" dirty="0" smtClean="0"/>
              <a:t>nly for suitable applications/components</a:t>
            </a:r>
            <a:endParaRPr lang="en-US" sz="1600" b="0" dirty="0"/>
          </a:p>
          <a:p>
            <a:r>
              <a:rPr lang="en-US" sz="1800" b="0" dirty="0"/>
              <a:t>Component performance </a:t>
            </a:r>
            <a:r>
              <a:rPr lang="en-US" sz="1800" b="0" dirty="0" smtClean="0"/>
              <a:t>equivalency to material data</a:t>
            </a:r>
          </a:p>
          <a:p>
            <a:pPr lvl="1"/>
            <a:r>
              <a:rPr lang="en-US" sz="1600" b="0" dirty="0" smtClean="0"/>
              <a:t>Generally, lack activity in this area</a:t>
            </a:r>
          </a:p>
          <a:p>
            <a:pPr lvl="1"/>
            <a:r>
              <a:rPr lang="en-US" sz="1600" b="0" dirty="0" smtClean="0"/>
              <a:t>Very thin walls &amp; complex geometries limit ability to excise test specimens</a:t>
            </a:r>
            <a:endParaRPr lang="en-US" sz="1600" b="0" dirty="0"/>
          </a:p>
          <a:p>
            <a:pPr>
              <a:lnSpc>
                <a:spcPct val="100000"/>
              </a:lnSpc>
            </a:pPr>
            <a:r>
              <a:rPr lang="en-US" sz="1800" b="0" dirty="0" smtClean="0"/>
              <a:t>How to certify component</a:t>
            </a:r>
          </a:p>
          <a:p>
            <a:pPr lvl="1"/>
            <a:r>
              <a:rPr lang="en-US" sz="1600" b="0" dirty="0" smtClean="0"/>
              <a:t>Certify by similarity?  Similar to what?</a:t>
            </a:r>
          </a:p>
          <a:p>
            <a:pPr lvl="1"/>
            <a:r>
              <a:rPr lang="en-US" sz="1600" b="0" dirty="0" smtClean="0"/>
              <a:t>Certify by analysis?  With what tools?</a:t>
            </a:r>
          </a:p>
          <a:p>
            <a:pPr lvl="1"/>
            <a:r>
              <a:rPr lang="en-US" sz="1600" b="0" dirty="0" smtClean="0"/>
              <a:t>Sub-scale testing?  How to justify?</a:t>
            </a:r>
          </a:p>
          <a:p>
            <a:pPr lvl="1"/>
            <a:r>
              <a:rPr lang="en-US" sz="1600" b="0" dirty="0" smtClean="0"/>
              <a:t>Full scale test?  Expensive.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0" u="sng" dirty="0" smtClean="0"/>
              <a:t>In-Field Inspections</a:t>
            </a:r>
            <a:endParaRPr lang="en-US" sz="1800" b="0" u="sng" dirty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unknown </a:t>
            </a:r>
            <a:r>
              <a:rPr lang="en-US" sz="1800" b="0" dirty="0"/>
              <a:t>inspection tools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post-processing affects inspectability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increased inspection burden</a:t>
            </a:r>
            <a:r>
              <a:rPr lang="en-US" sz="1800" b="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76200"/>
            <a:ext cx="7174790" cy="915721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355E8F"/>
                </a:solidFill>
              </a:rPr>
              <a:t>AM is a Ready-for-Use Technology</a:t>
            </a:r>
            <a:br>
              <a:rPr lang="en-US" sz="3200" b="1" dirty="0" smtClean="0">
                <a:solidFill>
                  <a:srgbClr val="355E8F"/>
                </a:solidFill>
              </a:rPr>
            </a:br>
            <a:r>
              <a:rPr lang="en-US" sz="3200" b="1" dirty="0" smtClean="0">
                <a:solidFill>
                  <a:srgbClr val="355E8F"/>
                </a:solidFill>
              </a:rPr>
              <a:t>for </a:t>
            </a:r>
            <a:r>
              <a:rPr lang="en-US" sz="3200" b="1" i="1" u="sng" dirty="0" smtClean="0">
                <a:solidFill>
                  <a:srgbClr val="355E8F"/>
                </a:solidFill>
              </a:rPr>
              <a:t>Some</a:t>
            </a:r>
            <a:r>
              <a:rPr lang="en-US" sz="3200" b="1" dirty="0" smtClean="0">
                <a:solidFill>
                  <a:srgbClr val="355E8F"/>
                </a:solidFill>
              </a:rPr>
              <a:t> Applications</a:t>
            </a:r>
            <a:endParaRPr lang="en-US" sz="3200" b="1" dirty="0">
              <a:solidFill>
                <a:srgbClr val="355E8F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4561705"/>
              </p:ext>
            </p:extLst>
          </p:nvPr>
        </p:nvGraphicFramePr>
        <p:xfrm>
          <a:off x="147016" y="1225064"/>
          <a:ext cx="6482384" cy="392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7800" y="5257800"/>
            <a:ext cx="3860800" cy="13080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The big picture: Improve existing processes by implementing hard masking.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400" i="1" dirty="0" smtClean="0">
                <a:solidFill>
                  <a:prstClr val="black"/>
                </a:solidFill>
              </a:rPr>
              <a:t>How do we get from drawing/concept to manufactured component in the least amount of time?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73" y="1078587"/>
            <a:ext cx="1859358" cy="14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49" y="1078587"/>
            <a:ext cx="10001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324600" y="1447800"/>
            <a:ext cx="424543" cy="3381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94794" y="1078587"/>
            <a:ext cx="1967593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076" idx="2"/>
          </p:cNvCxnSpPr>
          <p:nvPr/>
        </p:nvCxnSpPr>
        <p:spPr>
          <a:xfrm>
            <a:off x="6536871" y="1885469"/>
            <a:ext cx="2083441" cy="783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96" y="3886199"/>
            <a:ext cx="2047506" cy="23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41" y="2776210"/>
            <a:ext cx="1493754" cy="14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55815" y="4191000"/>
            <a:ext cx="1479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Gearbox painting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Mask profile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1326" y="2614132"/>
            <a:ext cx="118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Plasma spray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Shadow mask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5386" y="607695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Shot peening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Mask fixture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fld id="{E9BA0A92-F725-469C-89D6-954D71E5DE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5909" y="5390946"/>
            <a:ext cx="2864177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prstClr val="black"/>
                </a:solidFill>
              </a:rPr>
              <a:t>A fundamental change in how fixtures are designed and how we do repairs (repair approval) must precede this added technology!</a:t>
            </a:r>
          </a:p>
        </p:txBody>
      </p:sp>
      <p:pic>
        <p:nvPicPr>
          <p:cNvPr id="22" name="Picture 2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11176"/>
            <a:ext cx="874395" cy="88074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48063" algn="l"/>
              </a:tabLst>
            </a:pPr>
            <a:r>
              <a:rPr lang="en-US" dirty="0" smtClean="0"/>
              <a:t>Strategic </a:t>
            </a:r>
            <a:r>
              <a:rPr lang="en-US" dirty="0" err="1" smtClean="0"/>
              <a:t>vs</a:t>
            </a:r>
            <a:r>
              <a:rPr lang="en-US" dirty="0" smtClean="0"/>
              <a:t> Tactical Planning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07" y="1426026"/>
            <a:ext cx="1874941" cy="4525963"/>
          </a:xfrm>
        </p:spPr>
        <p:txBody>
          <a:bodyPr/>
          <a:lstStyle/>
          <a:p>
            <a:pPr marL="93663">
              <a:buNone/>
            </a:pPr>
            <a:r>
              <a:rPr lang="en-US" sz="2400" b="0" u="sng" dirty="0" smtClean="0"/>
              <a:t>Factors</a:t>
            </a:r>
          </a:p>
          <a:p>
            <a:pPr marL="93663">
              <a:buNone/>
            </a:pPr>
            <a:r>
              <a:rPr lang="en-US" sz="2400" b="0" dirty="0" smtClean="0"/>
              <a:t>Time Period</a:t>
            </a:r>
          </a:p>
          <a:p>
            <a:pPr marL="93663">
              <a:buNone/>
            </a:pPr>
            <a:r>
              <a:rPr lang="en-US" sz="2400" b="0" dirty="0" smtClean="0"/>
              <a:t>Reversibility </a:t>
            </a:r>
          </a:p>
          <a:p>
            <a:pPr marL="93663">
              <a:buNone/>
            </a:pPr>
            <a:r>
              <a:rPr lang="en-US" sz="2400" b="0" dirty="0" smtClean="0"/>
              <a:t>Scope </a:t>
            </a:r>
          </a:p>
          <a:p>
            <a:pPr marL="93663">
              <a:buNone/>
            </a:pPr>
            <a:r>
              <a:rPr lang="en-US" sz="2400" b="0" dirty="0" smtClean="0"/>
              <a:t>Affected Areas</a:t>
            </a:r>
          </a:p>
          <a:p>
            <a:pPr marL="93663">
              <a:buNone/>
            </a:pPr>
            <a:r>
              <a:rPr lang="en-US" sz="2400" b="0" dirty="0" smtClean="0"/>
              <a:t>Goals 		 	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74627" y="1444202"/>
            <a:ext cx="2787941" cy="4525963"/>
          </a:xfrm>
          <a:prstGeom prst="rect">
            <a:avLst/>
          </a:prstGeom>
        </p:spPr>
        <p:txBody>
          <a:bodyPr/>
          <a:lstStyle/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tabLst>
                <a:tab pos="539750" algn="l"/>
              </a:tabLst>
            </a:pPr>
            <a:r>
              <a:rPr lang="en-US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Planning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Long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Harder 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Broad 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Many Functional Areas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Means &amp; Ends 		 		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9009" y="1479156"/>
            <a:ext cx="2787941" cy="4525963"/>
          </a:xfrm>
          <a:prstGeom prst="rect">
            <a:avLst/>
          </a:prstGeom>
        </p:spPr>
        <p:txBody>
          <a:bodyPr/>
          <a:lstStyle/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tabLst>
                <a:tab pos="539750" algn="l"/>
              </a:tabLst>
            </a:pPr>
            <a:r>
              <a:rPr lang="en-US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Tactical Planning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Short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Easier 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Narrow 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Few Functional Areas</a:t>
            </a:r>
          </a:p>
          <a:p>
            <a:pPr marL="936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Means 		 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32" y="5410900"/>
            <a:ext cx="8809143" cy="86177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prstClr val="black"/>
                </a:solidFill>
              </a:rPr>
              <a:t>“Plans are nothing; planning is everything.”</a:t>
            </a:r>
          </a:p>
          <a:p>
            <a:pPr lvl="1"/>
            <a:r>
              <a:rPr lang="en-US" i="1" dirty="0" smtClean="0">
                <a:solidFill>
                  <a:srgbClr val="003399"/>
                </a:solidFill>
                <a:latin typeface="Arial" charset="0"/>
              </a:rPr>
              <a:t>							- Dwight Eisenhower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82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1890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0" hangingPunct="0">
              <a:spcBef>
                <a:spcPts val="300"/>
              </a:spcBef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AFRL Additive Manufacturing Strategy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231775" lvl="1" indent="-231775" eaLnBrk="0" hangingPunct="0"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prstClr val="black"/>
                </a:solidFill>
                <a:cs typeface="Calibri" pitchFamily="34" charset="0"/>
              </a:rPr>
              <a:t>Develop </a:t>
            </a:r>
            <a:r>
              <a:rPr lang="en-US" b="0" kern="0" dirty="0">
                <a:solidFill>
                  <a:prstClr val="black"/>
                </a:solidFill>
                <a:cs typeface="Calibri" pitchFamily="34" charset="0"/>
              </a:rPr>
              <a:t>Risk-Quantification Tool for Substitution and Implementation of AM technologies in AF Systems</a:t>
            </a:r>
          </a:p>
          <a:p>
            <a:pPr marL="231775" indent="-231775" eaLnBrk="0" hangingPunct="0">
              <a:defRPr/>
            </a:pPr>
            <a:r>
              <a:rPr lang="en-US" sz="2000" b="0" kern="0" dirty="0">
                <a:solidFill>
                  <a:prstClr val="black"/>
                </a:solidFill>
                <a:cs typeface="Calibri" pitchFamily="34" charset="0"/>
              </a:rPr>
              <a:t>Conduct </a:t>
            </a:r>
            <a:r>
              <a:rPr lang="en-US" sz="2000" b="0" kern="0" dirty="0" smtClean="0">
                <a:solidFill>
                  <a:prstClr val="black"/>
                </a:solidFill>
                <a:cs typeface="Calibri" pitchFamily="34" charset="0"/>
              </a:rPr>
              <a:t>Targeted Research </a:t>
            </a:r>
            <a:r>
              <a:rPr lang="en-US" sz="2000" b="0" kern="0" dirty="0">
                <a:solidFill>
                  <a:prstClr val="black"/>
                </a:solidFill>
                <a:cs typeface="Calibri" pitchFamily="34" charset="0"/>
              </a:rPr>
              <a:t>to </a:t>
            </a:r>
            <a:r>
              <a:rPr lang="en-US" sz="2000" b="0" kern="0" dirty="0" smtClean="0">
                <a:solidFill>
                  <a:prstClr val="black"/>
                </a:solidFill>
                <a:cs typeface="Calibri" pitchFamily="34" charset="0"/>
              </a:rPr>
              <a:t>Inform </a:t>
            </a:r>
            <a:r>
              <a:rPr lang="en-US" sz="2000" b="0" kern="0" dirty="0">
                <a:solidFill>
                  <a:prstClr val="black"/>
                </a:solidFill>
                <a:cs typeface="Calibri" pitchFamily="34" charset="0"/>
              </a:rPr>
              <a:t>the </a:t>
            </a:r>
            <a:r>
              <a:rPr lang="en-US" sz="2000" b="0" kern="0" dirty="0" smtClean="0">
                <a:solidFill>
                  <a:prstClr val="black"/>
                </a:solidFill>
                <a:cs typeface="Calibri" pitchFamily="34" charset="0"/>
              </a:rPr>
              <a:t>Qualification </a:t>
            </a:r>
            <a:r>
              <a:rPr lang="en-US" sz="2000" b="0" kern="0" dirty="0">
                <a:solidFill>
                  <a:prstClr val="black"/>
                </a:solidFill>
                <a:cs typeface="Calibri" pitchFamily="34" charset="0"/>
              </a:rPr>
              <a:t>of </a:t>
            </a:r>
            <a:r>
              <a:rPr lang="en-US" sz="2000" b="0" kern="0" dirty="0" smtClean="0">
                <a:solidFill>
                  <a:prstClr val="black"/>
                </a:solidFill>
                <a:cs typeface="Calibri" pitchFamily="34" charset="0"/>
              </a:rPr>
              <a:t>Additive Materials </a:t>
            </a:r>
            <a:r>
              <a:rPr lang="en-US" sz="2000" b="0" kern="0" dirty="0">
                <a:solidFill>
                  <a:prstClr val="black"/>
                </a:solidFill>
                <a:cs typeface="Calibri" pitchFamily="34" charset="0"/>
              </a:rPr>
              <a:t>and </a:t>
            </a:r>
            <a:r>
              <a:rPr lang="en-US" sz="2000" b="0" kern="0" dirty="0" smtClean="0">
                <a:solidFill>
                  <a:prstClr val="black"/>
                </a:solidFill>
                <a:cs typeface="Calibri" pitchFamily="34" charset="0"/>
              </a:rPr>
              <a:t>Processes</a:t>
            </a:r>
            <a:endParaRPr lang="en-US" sz="2000" b="0" kern="0" dirty="0">
              <a:solidFill>
                <a:prstClr val="black"/>
              </a:solidFill>
              <a:cs typeface="Calibri" pitchFamily="34" charset="0"/>
            </a:endParaRPr>
          </a:p>
          <a:p>
            <a:pPr marL="744537" lvl="1" indent="-231775" eaLnBrk="0" hangingPunct="0">
              <a:defRPr/>
            </a:pPr>
            <a:r>
              <a:rPr lang="en-US" sz="1800" b="0" kern="0" dirty="0">
                <a:solidFill>
                  <a:prstClr val="black"/>
                </a:solidFill>
                <a:cs typeface="Calibri" pitchFamily="34" charset="0"/>
              </a:rPr>
              <a:t>Process monitoring and sensing</a:t>
            </a:r>
          </a:p>
          <a:p>
            <a:pPr marL="744537" lvl="1" indent="-231775" eaLnBrk="0" hangingPunct="0">
              <a:defRPr/>
            </a:pPr>
            <a:r>
              <a:rPr lang="en-US" sz="1800" b="0" kern="0" dirty="0">
                <a:solidFill>
                  <a:prstClr val="black"/>
                </a:solidFill>
                <a:cs typeface="Calibri" pitchFamily="34" charset="0"/>
              </a:rPr>
              <a:t>NDE and material characterization</a:t>
            </a:r>
          </a:p>
          <a:p>
            <a:pPr marL="744537" lvl="1" indent="-231775" eaLnBrk="0" hangingPunct="0">
              <a:defRPr/>
            </a:pPr>
            <a:r>
              <a:rPr lang="en-US" sz="1800" b="0" kern="0" dirty="0">
                <a:solidFill>
                  <a:prstClr val="black"/>
                </a:solidFill>
                <a:cs typeface="Calibri" pitchFamily="34" charset="0"/>
              </a:rPr>
              <a:t>AM-tailored material development</a:t>
            </a:r>
          </a:p>
          <a:p>
            <a:pPr marL="744537" lvl="1" indent="-231775" eaLnBrk="0" hangingPunct="0">
              <a:defRPr/>
            </a:pPr>
            <a:r>
              <a:rPr lang="en-US" sz="1800" b="0" kern="0" dirty="0">
                <a:solidFill>
                  <a:prstClr val="black"/>
                </a:solidFill>
                <a:cs typeface="Calibri" pitchFamily="34" charset="0"/>
              </a:rPr>
              <a:t>Component demonstration</a:t>
            </a:r>
            <a:endParaRPr lang="en-US" sz="1800" b="0" u="sng" kern="0" dirty="0">
              <a:solidFill>
                <a:prstClr val="black"/>
              </a:solidFill>
              <a:ea typeface="ＭＳ Ｐゴシック" charset="-128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sz="2000" b="0" kern="0" dirty="0" smtClean="0">
                <a:solidFill>
                  <a:prstClr val="black"/>
                </a:solidFill>
                <a:cs typeface="Calibri" pitchFamily="34" charset="0"/>
              </a:rPr>
              <a:t>Advance </a:t>
            </a:r>
            <a:r>
              <a:rPr lang="en-US" sz="2000" b="0" kern="0" dirty="0">
                <a:solidFill>
                  <a:prstClr val="black"/>
                </a:solidFill>
                <a:cs typeface="Calibri" pitchFamily="34" charset="0"/>
              </a:rPr>
              <a:t>AM </a:t>
            </a:r>
            <a:r>
              <a:rPr lang="en-US" sz="2000" b="0" kern="0" dirty="0" smtClean="0">
                <a:solidFill>
                  <a:prstClr val="black"/>
                </a:solidFill>
                <a:cs typeface="Calibri" pitchFamily="34" charset="0"/>
              </a:rPr>
              <a:t>Capabilities </a:t>
            </a:r>
            <a:r>
              <a:rPr lang="en-US" sz="2000" b="0" kern="0" dirty="0">
                <a:solidFill>
                  <a:prstClr val="black"/>
                </a:solidFill>
                <a:cs typeface="Calibri" pitchFamily="34" charset="0"/>
              </a:rPr>
              <a:t>via Modeling &amp; </a:t>
            </a:r>
            <a:r>
              <a:rPr lang="en-US" sz="2000" b="0" kern="0" dirty="0" smtClean="0">
                <a:solidFill>
                  <a:prstClr val="black"/>
                </a:solidFill>
                <a:cs typeface="Calibri" pitchFamily="34" charset="0"/>
              </a:rPr>
              <a:t>Simulation</a:t>
            </a:r>
            <a:endParaRPr lang="en-US" sz="2000" b="0" kern="0" dirty="0">
              <a:solidFill>
                <a:prstClr val="black"/>
              </a:solidFill>
              <a:cs typeface="Calibri" pitchFamily="34" charset="0"/>
            </a:endParaRPr>
          </a:p>
          <a:p>
            <a:pPr marL="682625" lvl="1" indent="-225425" eaLnBrk="0" hangingPunct="0">
              <a:defRPr/>
            </a:pPr>
            <a:r>
              <a:rPr lang="en-US" sz="1800" b="0" kern="0" dirty="0">
                <a:solidFill>
                  <a:prstClr val="black"/>
                </a:solidFill>
                <a:cs typeface="Calibri" pitchFamily="34" charset="0"/>
              </a:rPr>
              <a:t>Process simulation for design &amp; control</a:t>
            </a:r>
          </a:p>
          <a:p>
            <a:pPr marL="682625" lvl="1" indent="-225425" eaLnBrk="0" hangingPunct="0">
              <a:defRPr/>
            </a:pPr>
            <a:r>
              <a:rPr lang="en-US" sz="1800" b="0" kern="0" dirty="0">
                <a:solidFill>
                  <a:prstClr val="black"/>
                </a:solidFill>
                <a:cs typeface="Calibri" pitchFamily="34" charset="0"/>
              </a:rPr>
              <a:t>Verification &amp; Validation for qualification</a:t>
            </a:r>
          </a:p>
          <a:p>
            <a:pPr marL="682625" lvl="1" indent="-225425" eaLnBrk="0" hangingPunct="0">
              <a:defRPr/>
            </a:pPr>
            <a:r>
              <a:rPr lang="en-US" sz="1800" b="0" kern="0" dirty="0">
                <a:solidFill>
                  <a:prstClr val="black"/>
                </a:solidFill>
                <a:cs typeface="Calibri" pitchFamily="34" charset="0"/>
              </a:rPr>
              <a:t>Process-structure-property relationships</a:t>
            </a:r>
          </a:p>
          <a:p>
            <a:pPr marL="682625" lvl="1" indent="-225425" eaLnBrk="0" hangingPunct="0">
              <a:defRPr/>
            </a:pPr>
            <a:r>
              <a:rPr lang="en-US" sz="1800" b="0" kern="0" dirty="0">
                <a:solidFill>
                  <a:prstClr val="black"/>
                </a:solidFill>
                <a:cs typeface="Calibri" pitchFamily="34" charset="0"/>
              </a:rPr>
              <a:t>Develop digital thread for AM components</a:t>
            </a:r>
          </a:p>
          <a:p>
            <a:endParaRPr lang="en-US" sz="4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507" y="2514600"/>
            <a:ext cx="1973493" cy="1562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1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0" y="1524000"/>
            <a:ext cx="4325066" cy="4133910"/>
            <a:chOff x="4590334" y="1524000"/>
            <a:chExt cx="4325066" cy="4133910"/>
          </a:xfrm>
        </p:grpSpPr>
        <p:pic>
          <p:nvPicPr>
            <p:cNvPr id="2050" name="Picture 2" descr="C:\Users\1231303940C\Desktop\alcoa%20bulkead%20spar%20forgings-thumb-560x473-13882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334" y="1524000"/>
              <a:ext cx="4325066" cy="365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47534" y="5257800"/>
              <a:ext cx="3602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Large Forgings (Unitization)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6526" y="2171819"/>
            <a:ext cx="3854474" cy="2552581"/>
            <a:chOff x="5060926" y="2438401"/>
            <a:chExt cx="3854474" cy="2552581"/>
          </a:xfrm>
        </p:grpSpPr>
        <p:grpSp>
          <p:nvGrpSpPr>
            <p:cNvPr id="3" name="Group 2"/>
            <p:cNvGrpSpPr/>
            <p:nvPr/>
          </p:nvGrpSpPr>
          <p:grpSpPr>
            <a:xfrm>
              <a:off x="5060926" y="2438401"/>
              <a:ext cx="3854474" cy="2552581"/>
              <a:chOff x="533400" y="2438401"/>
              <a:chExt cx="3854474" cy="2552581"/>
            </a:xfrm>
          </p:grpSpPr>
          <p:pic>
            <p:nvPicPr>
              <p:cNvPr id="6" name="Picture 2" descr="C:\Users\1231303940C\Desktop\Sciaky imag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438401"/>
                <a:ext cx="3854474" cy="198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030991" y="4621650"/>
                <a:ext cx="2749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Additive Manufacturing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167691" y="2633246"/>
              <a:ext cx="159530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19 </a:t>
              </a:r>
              <a:r>
                <a:rPr lang="en-US" sz="16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ft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x 4 </a:t>
              </a:r>
              <a:r>
                <a:rPr lang="en-US" sz="16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ft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x 4 </a:t>
              </a:r>
              <a:r>
                <a:rPr lang="en-US" sz="16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ft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001712" y="0"/>
            <a:ext cx="714057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Structural Complexity is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Increasing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23871" y="5791200"/>
            <a:ext cx="7467600" cy="8382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“Advanced manufacturing technologies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 are out-pacing </a:t>
            </a:r>
            <a:r>
              <a:rPr lang="en-US" sz="2800" b="1" dirty="0">
                <a:latin typeface="+mn-lt"/>
              </a:rPr>
              <a:t>structural analysis </a:t>
            </a:r>
            <a:r>
              <a:rPr lang="en-US" sz="2800" b="1" dirty="0" smtClean="0">
                <a:latin typeface="+mn-lt"/>
              </a:rPr>
              <a:t>capabilities”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4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97" y="-228600"/>
            <a:ext cx="8229600" cy="114300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Strategy for Insertion of</a:t>
            </a:r>
            <a:br>
              <a:rPr lang="en-US" sz="2400" dirty="0" smtClean="0"/>
            </a:br>
            <a:r>
              <a:rPr lang="en-US" sz="2400" dirty="0" smtClean="0"/>
              <a:t> Advanced Manufacturing Technologies</a:t>
            </a:r>
            <a:br>
              <a:rPr lang="en-US" sz="2400" dirty="0" smtClean="0"/>
            </a:br>
            <a:r>
              <a:rPr lang="en-US" sz="1800" dirty="0" smtClean="0"/>
              <a:t>(not just AM!)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333470"/>
            <a:ext cx="4191000" cy="4610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31775" indent="-231775"/>
            <a:r>
              <a:rPr lang="en-US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Establish Rules to Quantify Risk</a:t>
            </a:r>
          </a:p>
          <a:p>
            <a:pPr marL="231775" indent="-231775"/>
            <a:endParaRPr lang="en-US" sz="1100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Decision Matrix and Guidelines</a:t>
            </a:r>
          </a:p>
          <a:p>
            <a:pPr marL="623888" lvl="1" indent="-166688">
              <a:buFont typeface="Arial" pitchFamily="34" charset="0"/>
              <a:buChar char="•"/>
            </a:pP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Component-Specific Attributes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Propagated through Decision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ree</a:t>
            </a:r>
          </a:p>
          <a:p>
            <a:pPr marL="623888" lvl="1" indent="-166688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Systematically Identify Risk &amp; Needs</a:t>
            </a:r>
          </a:p>
          <a:p>
            <a:pPr marL="623888" lvl="1" indent="-166688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Scientifically-Informed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ngineering Judgment</a:t>
            </a:r>
          </a:p>
          <a:p>
            <a:pPr marL="623888" lvl="1" indent="-166688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Extendable Framework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US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200"/>
              </a:lnSpc>
            </a:pPr>
            <a:r>
              <a:rPr lang="en-US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 Guideline Questions</a:t>
            </a:r>
          </a:p>
          <a:p>
            <a:pPr marL="623888" lvl="1" indent="-166688">
              <a:lnSpc>
                <a:spcPts val="22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Access to Designer’s Intent?</a:t>
            </a:r>
          </a:p>
          <a:p>
            <a:pPr marL="623888" lvl="1" indent="-166688">
              <a:lnSpc>
                <a:spcPts val="22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Static or Dynamic Loading?</a:t>
            </a:r>
          </a:p>
          <a:p>
            <a:pPr marL="623888" lvl="1" indent="-166688">
              <a:lnSpc>
                <a:spcPts val="22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Current Material &amp; Process?</a:t>
            </a:r>
          </a:p>
          <a:p>
            <a:pPr marL="623888" lvl="1" indent="-166688">
              <a:lnSpc>
                <a:spcPts val="22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Established Processing Parameters?</a:t>
            </a:r>
          </a:p>
          <a:p>
            <a:pPr marL="623888" lvl="1" indent="-166688">
              <a:lnSpc>
                <a:spcPts val="22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Inspection Requirements?</a:t>
            </a:r>
          </a:p>
          <a:p>
            <a:pPr marL="623888" lvl="1" indent="-166688">
              <a:lnSpc>
                <a:spcPts val="22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Component Cost, Lead Time?</a:t>
            </a:r>
          </a:p>
          <a:p>
            <a:pPr marL="623888" lvl="1" indent="-166688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3989070"/>
            <a:ext cx="182880" cy="1584960"/>
            <a:chOff x="561975" y="3989070"/>
            <a:chExt cx="182880" cy="1584960"/>
          </a:xfrm>
        </p:grpSpPr>
        <p:sp>
          <p:nvSpPr>
            <p:cNvPr id="41" name="Oval 40"/>
            <p:cNvSpPr/>
            <p:nvPr/>
          </p:nvSpPr>
          <p:spPr>
            <a:xfrm>
              <a:off x="561975" y="3989070"/>
              <a:ext cx="182880" cy="18288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61975" y="4274820"/>
              <a:ext cx="182880" cy="18288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61975" y="4551045"/>
              <a:ext cx="182880" cy="18288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61975" y="4827270"/>
              <a:ext cx="182880" cy="18288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61975" y="5102371"/>
              <a:ext cx="182880" cy="18288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61975" y="5391150"/>
              <a:ext cx="182880" cy="18288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42" y="1066800"/>
            <a:ext cx="3887158" cy="4984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101798" y="5867400"/>
            <a:ext cx="6832402" cy="6096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Establish rules and develop tools for systematic and evolutionary adoption of rapid manufacturing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626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sz="3600" b="1" dirty="0" smtClean="0"/>
              <a:t>Closing Thoughts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36675"/>
            <a:ext cx="8788400" cy="5216525"/>
          </a:xfrm>
        </p:spPr>
        <p:txBody>
          <a:bodyPr/>
          <a:lstStyle/>
          <a:p>
            <a:r>
              <a:rPr lang="en-US" sz="2800" b="1" dirty="0" smtClean="0"/>
              <a:t>This is a unique moment in time to </a:t>
            </a:r>
            <a:r>
              <a:rPr lang="en-US" sz="2800" b="1" dirty="0" smtClean="0">
                <a:solidFill>
                  <a:srgbClr val="C00000"/>
                </a:solidFill>
              </a:rPr>
              <a:t>Change the Paradigm for the qualification of new Materials &amp; Processes</a:t>
            </a:r>
          </a:p>
          <a:p>
            <a:r>
              <a:rPr lang="en-US" sz="2800" b="1" dirty="0" smtClean="0"/>
              <a:t>Strategic Planning is essential:</a:t>
            </a:r>
          </a:p>
          <a:p>
            <a:pPr lvl="1">
              <a:spcBef>
                <a:spcPts val="500"/>
              </a:spcBef>
            </a:pPr>
            <a:r>
              <a:rPr lang="en-US" sz="2400" b="1" dirty="0" smtClean="0"/>
              <a:t>Definitions</a:t>
            </a:r>
          </a:p>
          <a:p>
            <a:pPr lvl="1">
              <a:spcBef>
                <a:spcPts val="500"/>
              </a:spcBef>
            </a:pPr>
            <a:r>
              <a:rPr lang="en-US" sz="2400" b="1" dirty="0" smtClean="0"/>
              <a:t>Focus</a:t>
            </a:r>
          </a:p>
          <a:p>
            <a:pPr lvl="1">
              <a:spcBef>
                <a:spcPts val="500"/>
              </a:spcBef>
            </a:pPr>
            <a:r>
              <a:rPr lang="en-US" sz="2400" b="1" dirty="0" smtClean="0"/>
              <a:t>Roles &amp; Responsibilities</a:t>
            </a:r>
          </a:p>
          <a:p>
            <a:pPr lvl="1">
              <a:spcBef>
                <a:spcPts val="500"/>
              </a:spcBef>
            </a:pPr>
            <a:r>
              <a:rPr lang="en-US" sz="2400" b="1" dirty="0" smtClean="0"/>
              <a:t>Requirements</a:t>
            </a:r>
          </a:p>
          <a:p>
            <a:pPr lvl="1">
              <a:spcBef>
                <a:spcPts val="500"/>
              </a:spcBef>
            </a:pPr>
            <a:r>
              <a:rPr lang="en-US" sz="2400" b="1" dirty="0" smtClean="0"/>
              <a:t>Standards</a:t>
            </a:r>
          </a:p>
          <a:p>
            <a:pPr lvl="1">
              <a:buNone/>
            </a:pPr>
            <a:endParaRPr lang="en-US" sz="2400" b="1" dirty="0" smtClean="0"/>
          </a:p>
          <a:p>
            <a:pPr lvl="1"/>
            <a:endParaRPr lang="en-US" sz="2400" b="1" dirty="0" smtClean="0"/>
          </a:p>
          <a:p>
            <a:pPr lvl="1"/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132" y="5410900"/>
            <a:ext cx="8809143" cy="86177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prstClr val="black"/>
                </a:solidFill>
              </a:rPr>
              <a:t>“A Vision without a plan is a hallucination.”</a:t>
            </a:r>
          </a:p>
          <a:p>
            <a:pPr lvl="1"/>
            <a:r>
              <a:rPr lang="en-US" i="1" dirty="0" smtClean="0">
                <a:solidFill>
                  <a:srgbClr val="003399"/>
                </a:solidFill>
                <a:latin typeface="Arial" charset="0"/>
              </a:rPr>
              <a:t>							- Diran Apelian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1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" y="0"/>
            <a:ext cx="8229600" cy="1143000"/>
          </a:xfrm>
        </p:spPr>
        <p:txBody>
          <a:bodyPr/>
          <a:lstStyle/>
          <a:p>
            <a:pPr>
              <a:tabLst>
                <a:tab pos="3548063" algn="l"/>
              </a:tabLst>
            </a:pPr>
            <a:r>
              <a:rPr lang="en-US" sz="2800" dirty="0" smtClean="0"/>
              <a:t>Elements Required for Real Change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65278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white">
                    <a:lumMod val="50000"/>
                  </a:prstClr>
                </a:solidFill>
              </a:rPr>
              <a:t>Cleared for Public Release 88ABW-2012-5158</a:t>
            </a:r>
            <a:endParaRPr lang="en-US" sz="10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3400"/>
            <a:ext cx="9144000" cy="518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2" y="6468117"/>
            <a:ext cx="22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Courtesy Bob Bucci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61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71700" y="4993444"/>
            <a:ext cx="4801709" cy="12887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081747"/>
            <a:ext cx="1905000" cy="30480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9200" y="2929347"/>
            <a:ext cx="1905000" cy="30480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9914" y="2776947"/>
            <a:ext cx="1676400" cy="2057400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Additive Manufacturing IPT</a:t>
            </a:r>
            <a:br>
              <a:rPr lang="en-US" dirty="0" smtClean="0"/>
            </a:b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01573" y="4049197"/>
            <a:ext cx="1888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Collaboration/ National Awareness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 Outreach Team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776947"/>
            <a:ext cx="1905000" cy="30480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3615147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Focused Research and Transition Team 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15789" y="410895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Structural Problem Set #1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227112" y="4223258"/>
            <a:ext cx="320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Structural Problem Set #2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493811" y="441375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Structural Problem Set #3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00714" y="3081747"/>
            <a:ext cx="1905000" cy="304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6492703" y="441375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Functional Problem Set #3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5914" y="2929348"/>
            <a:ext cx="1905000" cy="304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6146824" y="4223259"/>
            <a:ext cx="320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Functional Problem Set #2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91114" y="2776947"/>
            <a:ext cx="1905000" cy="304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880125" y="410895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Functional Problem Set #1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65073" y="3570348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Focused Research and Transition Team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05000" y="1219200"/>
            <a:ext cx="5383336" cy="2319748"/>
          </a:xfrm>
          <a:prstGeom prst="round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0248" y="1248482"/>
            <a:ext cx="175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Core Team</a:t>
            </a:r>
            <a:endParaRPr lang="en-US" sz="2400" b="1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1658772"/>
            <a:ext cx="483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IPT Strategic Development &amp; </a:t>
            </a:r>
          </a:p>
          <a:p>
            <a:pPr algn="ctr"/>
            <a:r>
              <a:rPr lang="en-US" sz="1600" b="1" dirty="0" smtClean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Long-Term Research “seeding”</a:t>
            </a:r>
            <a:endParaRPr lang="en-US" sz="1600" b="1" dirty="0">
              <a:solidFill>
                <a:srgbClr val="8064A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76501" y="2395947"/>
            <a:ext cx="123341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Structural AM Lead 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56300" y="2395947"/>
            <a:ext cx="1385815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Coordination &amp; Collaboration Lead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5" name="Left-Right Arrow 44"/>
          <p:cNvSpPr/>
          <p:nvPr/>
        </p:nvSpPr>
        <p:spPr>
          <a:xfrm>
            <a:off x="3326672" y="3538947"/>
            <a:ext cx="2438401" cy="427920"/>
          </a:xfrm>
          <a:prstGeom prst="leftRightArrow">
            <a:avLst>
              <a:gd name="adj1" fmla="val 50000"/>
              <a:gd name="adj2" fmla="val 99694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55273" y="3596047"/>
            <a:ext cx="197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Knowledge Exchange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02960" y="5238683"/>
            <a:ext cx="2135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Integrated Problem: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Multifunctionally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-Embedded Structures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5077" y="2395947"/>
            <a:ext cx="1268537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Functional AM Lead 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698" y="6629400"/>
            <a:ext cx="3948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Distribution A: Cleared for Public Release  Case </a:t>
            </a:r>
            <a:r>
              <a:rPr lang="en-US" sz="800" dirty="0">
                <a:solidFill>
                  <a:prstClr val="black"/>
                </a:solidFill>
              </a:rPr>
              <a:t>Number </a:t>
            </a:r>
            <a:r>
              <a:rPr lang="en-US" sz="800" dirty="0" smtClean="0">
                <a:solidFill>
                  <a:prstClr val="black"/>
                </a:solidFill>
              </a:rPr>
              <a:t>88ABW-2015-2419  15 May 2015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764" y="2568376"/>
            <a:ext cx="825996" cy="7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663" y="2492473"/>
            <a:ext cx="885156" cy="88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212" y="2568376"/>
            <a:ext cx="762372" cy="7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172" y="2568376"/>
            <a:ext cx="761256" cy="7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9329" y="1296311"/>
            <a:ext cx="6643688" cy="1015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170" tIns="45086" rIns="90170" bIns="45086">
            <a:spAutoFit/>
          </a:bodyPr>
          <a:lstStyle/>
          <a:p>
            <a:pPr defTabSz="63426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i="1" dirty="0">
                <a:solidFill>
                  <a:prstClr val="black"/>
                </a:solidFill>
                <a:sym typeface="Gill Sans" pitchFamily="-84" charset="0"/>
              </a:rPr>
              <a:t>  A Defense-wide Manufacturing S&amp;T team-led, Multi-agency collaboration between industry, government and universities</a:t>
            </a:r>
          </a:p>
          <a:p>
            <a:pPr defTabSz="63426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i="1" dirty="0">
                <a:solidFill>
                  <a:prstClr val="black"/>
                </a:solidFill>
                <a:sym typeface="Gill Sans" pitchFamily="-84" charset="0"/>
              </a:rPr>
              <a:t>  Public-private partnership</a:t>
            </a:r>
          </a:p>
        </p:txBody>
      </p:sp>
      <p:pic>
        <p:nvPicPr>
          <p:cNvPr id="16391" name="Picture 15" descr="NASA logo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104" y="2570873"/>
            <a:ext cx="885155" cy="74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http://www.allfreelogo.com/images/vector-thumb/partnership-hand-shake-prev1147337284aw2s8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588" y="1135577"/>
            <a:ext cx="1832818" cy="144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7386" y="3654177"/>
            <a:ext cx="6075536" cy="2060823"/>
          </a:xfrm>
          <a:prstGeom prst="rect">
            <a:avLst/>
          </a:prstGeom>
        </p:spPr>
        <p:txBody>
          <a:bodyPr lIns="90170" tIns="45086" rIns="90170" bIns="45086">
            <a:spAutoFit/>
          </a:bodyPr>
          <a:lstStyle/>
          <a:p>
            <a:pPr marL="338261" lvl="1" indent="-338261" defTabSz="634267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rPr>
              <a:t>Shared facilities open to industry</a:t>
            </a:r>
          </a:p>
          <a:p>
            <a:pPr marL="732783" lvl="2" indent="-338261" defTabSz="634267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―"/>
              <a:defRPr/>
            </a:pPr>
            <a:r>
              <a:rPr lang="en-US" sz="1600" dirty="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rPr>
              <a:t>Especially attractive to small businesses</a:t>
            </a:r>
          </a:p>
          <a:p>
            <a:pPr marL="338261" lvl="1" indent="-338261" defTabSz="634267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rPr>
              <a:t>Enabling technology transition and commercialization</a:t>
            </a:r>
          </a:p>
          <a:p>
            <a:pPr marL="338261" indent="-338261" defTabSz="634267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rPr>
              <a:t>Addressing Technology Readiness Level (TRL) / Manufacturing Readiness Level (MRL) 4-7 </a:t>
            </a:r>
          </a:p>
          <a:p>
            <a:pPr marL="732783" lvl="1" indent="-281937" defTabSz="634267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rPr>
              <a:t>Bridge the gap in Manufacturing Innovation</a:t>
            </a:r>
          </a:p>
          <a:p>
            <a:pPr marL="338261" indent="-338261" defTabSz="634267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rPr>
              <a:t>Educational outreach and workforce </a:t>
            </a:r>
            <a:r>
              <a:rPr lang="en-US" sz="1600" dirty="0" smtClean="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rPr>
              <a:t>development</a:t>
            </a:r>
            <a:endParaRPr lang="en-US" sz="1600" dirty="0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  <a:sym typeface="Gill Sans" pitchFamily="-84" charset="0"/>
            </a:endParaRPr>
          </a:p>
        </p:txBody>
      </p:sp>
      <p:pic>
        <p:nvPicPr>
          <p:cNvPr id="16394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406" y="3053953"/>
            <a:ext cx="3429000" cy="2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52921" y="6019354"/>
            <a:ext cx="8915176" cy="457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170" tIns="45086" rIns="90170" bIns="45086" anchor="ctr"/>
          <a:lstStyle/>
          <a:p>
            <a:pPr algn="ctr" defTabSz="6342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prstClr val="black"/>
                </a:solidFill>
                <a:sym typeface="Gill Sans" pitchFamily="-84" charset="0"/>
              </a:rPr>
              <a:t>A Model for Subsequent Manufacturing Innovation Institutes</a:t>
            </a:r>
          </a:p>
        </p:txBody>
      </p:sp>
      <p:pic>
        <p:nvPicPr>
          <p:cNvPr id="16397" name="Picture 16" descr="http://s3.amazonaws.com/production.mediajoint.prx.org/public/piece_images/191315/DOE_Logo_small.gi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735" y="2546052"/>
            <a:ext cx="802556" cy="8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698" y="6642556"/>
            <a:ext cx="3948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Distribution A: Cleared for Public Release  Case </a:t>
            </a:r>
            <a:r>
              <a:rPr lang="en-US" sz="800" dirty="0">
                <a:solidFill>
                  <a:prstClr val="black"/>
                </a:solidFill>
              </a:rPr>
              <a:t>Number </a:t>
            </a:r>
            <a:r>
              <a:rPr lang="en-US" sz="800" dirty="0" smtClean="0">
                <a:solidFill>
                  <a:prstClr val="black"/>
                </a:solidFill>
              </a:rPr>
              <a:t>88ABW-2015-2419  15 May 2015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…using various materials.</a:t>
            </a:r>
          </a:p>
          <a:p>
            <a:pPr marL="230188" indent="0"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Metals</a:t>
            </a:r>
          </a:p>
          <a:p>
            <a:pPr marL="230188" indent="0"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Polymers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Encompasses many process types…</a:t>
            </a:r>
          </a:p>
          <a:p>
            <a:pPr marL="0" indent="0">
              <a:buNone/>
            </a:pPr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Powder Bed Fusion</a:t>
            </a:r>
          </a:p>
          <a:p>
            <a:pPr marL="0" indent="0">
              <a:buNone/>
            </a:pPr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Directed Energy Deposition</a:t>
            </a:r>
          </a:p>
          <a:p>
            <a:pPr marL="0" indent="0">
              <a:buNone/>
            </a:pPr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Material Extrusion</a:t>
            </a:r>
          </a:p>
          <a:p>
            <a:pPr marL="0" indent="0">
              <a:buNone/>
            </a:pPr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Vat </a:t>
            </a:r>
            <a:r>
              <a:rPr lang="en-US" sz="1400" b="0" dirty="0" err="1" smtClean="0">
                <a:solidFill>
                  <a:schemeClr val="accent2">
                    <a:lumMod val="75000"/>
                  </a:schemeClr>
                </a:solidFill>
              </a:rPr>
              <a:t>Photopolymerization</a:t>
            </a:r>
            <a:endParaRPr lang="en-US" sz="14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…vs. </a:t>
            </a:r>
            <a:r>
              <a:rPr lang="en-US" sz="2000" i="1" dirty="0" smtClean="0"/>
              <a:t>subtracting</a:t>
            </a:r>
            <a:r>
              <a:rPr lang="en-US" sz="2000" dirty="0" smtClean="0"/>
              <a:t> material from a larger form, e.g., machining.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Build a part by </a:t>
            </a:r>
            <a:r>
              <a:rPr lang="en-US" sz="2000" i="1" dirty="0" smtClean="0"/>
              <a:t>adding</a:t>
            </a:r>
            <a:r>
              <a:rPr lang="en-US" sz="2000" dirty="0" smtClean="0"/>
              <a:t> material layer by layer from a CAD file…</a:t>
            </a:r>
            <a:endParaRPr lang="en-US" sz="2000" dirty="0"/>
          </a:p>
        </p:txBody>
      </p:sp>
      <p:pic>
        <p:nvPicPr>
          <p:cNvPr id="1026" name="Picture 2" descr="http://t2.gstatic.com/images?q=tbn:ANd9GcQ3tWWHutnCdZtHONUcGN3qC_ysqgVLHWCAtqa80y5KmtElTE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2286000"/>
            <a:ext cx="3101225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3429000"/>
            <a:ext cx="914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emeraldinsight.com</a:t>
            </a:r>
            <a:endParaRPr lang="en-US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t1.gstatic.com/images?q=tbn:ANd9GcSSNcRyXvRGZWw-eBlPXFx2wzKN1U5xC3lH_sskXwKu32YBqij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2133600"/>
            <a:ext cx="1600548" cy="1524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Additive Manufacturing Overview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495800"/>
            <a:ext cx="16764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rgbClr val="9F293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Material Jetting</a:t>
            </a:r>
          </a:p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rgbClr val="9F293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Binder Jetting</a:t>
            </a:r>
          </a:p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rgbClr val="9F293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Sheet Lamination</a:t>
            </a:r>
          </a:p>
          <a:p>
            <a:endParaRPr lang="en-US" sz="1400" dirty="0">
              <a:solidFill>
                <a:srgbClr val="9F293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429000"/>
            <a:ext cx="609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ctemag.com</a:t>
            </a:r>
            <a:endParaRPr lang="en-US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267200"/>
            <a:ext cx="1676400" cy="93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 smtClean="0">
                <a:solidFill>
                  <a:srgbClr val="9F293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Composites</a:t>
            </a:r>
          </a:p>
          <a:p>
            <a:pPr>
              <a:lnSpc>
                <a:spcPct val="114000"/>
              </a:lnSpc>
            </a:pPr>
            <a:r>
              <a:rPr lang="en-US" sz="1600" b="1" dirty="0" smtClean="0">
                <a:solidFill>
                  <a:srgbClr val="9F293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Ceramics</a:t>
            </a:r>
          </a:p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334000"/>
            <a:ext cx="1752600" cy="93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t3.gstatic.com/images?q=tbn:ANd9GcRb1XsoL0ND5e0VPnjR5vo53POMGj6-H5LwQMmgt-myiSVxQFx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029200"/>
            <a:ext cx="1650903" cy="1247776"/>
          </a:xfrm>
          <a:prstGeom prst="rect">
            <a:avLst/>
          </a:prstGeom>
          <a:noFill/>
        </p:spPr>
      </p:pic>
      <p:pic>
        <p:nvPicPr>
          <p:cNvPr id="17424" name="Picture 16" descr="http://t0.gstatic.com/images?q=tbn:ANd9GcRCkmZ9nwr2kz6GrRUCuqcsR_cOa_P9ChnbkB0hRmVa8pI8Uk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953000"/>
            <a:ext cx="1447800" cy="12781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698" y="6642556"/>
            <a:ext cx="3948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Distribution A: Cleared for Public Release  Case </a:t>
            </a:r>
            <a:r>
              <a:rPr lang="en-US" sz="800" dirty="0">
                <a:solidFill>
                  <a:prstClr val="black"/>
                </a:solidFill>
              </a:rPr>
              <a:t>Number </a:t>
            </a:r>
            <a:r>
              <a:rPr lang="en-US" sz="800" dirty="0" smtClean="0">
                <a:solidFill>
                  <a:prstClr val="black"/>
                </a:solidFill>
              </a:rPr>
              <a:t>88ABW-2015-2419  15 May 2015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1499" y="3110073"/>
            <a:ext cx="6630199" cy="20689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DML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3175451"/>
            <a:ext cx="2888320" cy="19496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24621" y="5402394"/>
            <a:ext cx="3785979" cy="9443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38" y="2003834"/>
            <a:ext cx="1532038" cy="102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Powder Bed Fusion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2" b="266"/>
          <a:stretch/>
        </p:blipFill>
        <p:spPr bwMode="auto">
          <a:xfrm>
            <a:off x="136291" y="1469444"/>
            <a:ext cx="2225909" cy="34835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478" y="49530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nature.com/</a:t>
            </a:r>
            <a:r>
              <a:rPr lang="en-US" sz="8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scientificamerican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/journal/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6800" y="5489088"/>
            <a:ext cx="3675820" cy="900344"/>
            <a:chOff x="696355" y="5638800"/>
            <a:chExt cx="3675820" cy="900344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6355" y="5638800"/>
              <a:ext cx="947165" cy="75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900" y="5638800"/>
              <a:ext cx="752275" cy="75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638800"/>
              <a:ext cx="1139810" cy="75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275" y="5638800"/>
              <a:ext cx="752275" cy="75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585770" y="6323700"/>
              <a:ext cx="9067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lumMod val="85000"/>
                    </a:prstClr>
                  </a:solidFill>
                </a:rPr>
                <a:t>a</a:t>
              </a:r>
              <a:r>
                <a:rPr lang="en-US" sz="800" dirty="0" smtClean="0">
                  <a:solidFill>
                    <a:prstClr val="white">
                      <a:lumMod val="85000"/>
                    </a:prstClr>
                  </a:solidFill>
                </a:rPr>
                <a:t>xisproto.com</a:t>
              </a:r>
              <a:endParaRPr lang="en-US" sz="8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07756" y="6321853"/>
              <a:ext cx="1087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lumMod val="85000"/>
                    </a:prstClr>
                  </a:solidFill>
                </a:rPr>
                <a:t>s</a:t>
              </a:r>
              <a:r>
                <a:rPr lang="en-US" sz="800" dirty="0" smtClean="0">
                  <a:solidFill>
                    <a:prstClr val="white">
                      <a:lumMod val="85000"/>
                    </a:prstClr>
                  </a:solidFill>
                </a:rPr>
                <a:t>olidconcepts.com</a:t>
              </a:r>
              <a:endParaRPr lang="en-US" sz="8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pic>
        <p:nvPicPr>
          <p:cNvPr id="7" name="Picture 2" descr="http://t1.gstatic.com/images?q=tbn:ANd9GcRXhGncgYqFYgrGpFGcQIRJs_alyZ8AwY_IZ3UrkyZ6LvHVqagAdxfNxWO7oQ"/>
          <p:cNvPicPr>
            <a:picLocks noChangeAspect="1" noChangeArrowheads="1"/>
          </p:cNvPicPr>
          <p:nvPr/>
        </p:nvPicPr>
        <p:blipFill rotWithShape="1">
          <a:blip r:embed="rId12" cstate="print"/>
          <a:srcRect l="1534" t="50719" r="46229" b="2142"/>
          <a:stretch/>
        </p:blipFill>
        <p:spPr bwMode="auto">
          <a:xfrm>
            <a:off x="2556860" y="3669492"/>
            <a:ext cx="1865839" cy="12073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3052" y="3645806"/>
            <a:ext cx="1487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>
                    <a:lumMod val="85000"/>
                  </a:prstClr>
                </a:solidFill>
              </a:rPr>
              <a:t>d</a:t>
            </a:r>
            <a:r>
              <a:rPr lang="en-US" sz="800" dirty="0" smtClean="0">
                <a:solidFill>
                  <a:prstClr val="white">
                    <a:lumMod val="85000"/>
                  </a:prstClr>
                </a:solidFill>
              </a:rPr>
              <a:t>irectmetallasersintering.net</a:t>
            </a:r>
            <a:endParaRPr lang="en-US" sz="8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01" y="1268469"/>
            <a:ext cx="2058199" cy="154364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 descr="http://www.arcam.com/CommonResources/Files/www.arcam.com/Images/Products/Arcam-A2/Arcam%20A2%20201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50998" y="1333100"/>
            <a:ext cx="1012077" cy="1181413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12732" r="28901" b="6768"/>
          <a:stretch/>
        </p:blipFill>
        <p:spPr bwMode="auto">
          <a:xfrm>
            <a:off x="7732595" y="1256900"/>
            <a:ext cx="1030403" cy="99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677813" y="1268469"/>
            <a:ext cx="3313787" cy="175672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700" y="1174596"/>
            <a:ext cx="209550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rgbClr val="F07F0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Process Schematic</a:t>
            </a:r>
            <a:endParaRPr lang="en-US" sz="1400" b="1" spc="50" dirty="0">
              <a:ln w="13500">
                <a:solidFill>
                  <a:srgbClr val="F07F09">
                    <a:shade val="2500"/>
                    <a:alpha val="6500"/>
                  </a:srgbClr>
                </a:solidFill>
                <a:prstDash val="solid"/>
              </a:ln>
              <a:solidFill>
                <a:srgbClr val="F07F09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9132" y="1114580"/>
            <a:ext cx="1351148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rgbClr val="F07F0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Equipment</a:t>
            </a:r>
            <a:endParaRPr lang="en-US" sz="1400" b="1" spc="50" dirty="0">
              <a:ln w="13500">
                <a:solidFill>
                  <a:srgbClr val="F07F09">
                    <a:shade val="2500"/>
                    <a:alpha val="6500"/>
                  </a:srgbClr>
                </a:solidFill>
                <a:prstDash val="solid"/>
              </a:ln>
              <a:solidFill>
                <a:srgbClr val="F07F09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3844" y="2925620"/>
            <a:ext cx="1905799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rgbClr val="F07F0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Work in Process</a:t>
            </a:r>
            <a:endParaRPr lang="en-US" sz="1400" b="1" spc="50" dirty="0">
              <a:ln w="13500">
                <a:solidFill>
                  <a:srgbClr val="F07F09">
                    <a:shade val="2500"/>
                    <a:alpha val="6500"/>
                  </a:srgbClr>
                </a:solidFill>
                <a:prstDash val="solid"/>
              </a:ln>
              <a:solidFill>
                <a:srgbClr val="F07F09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2002" y="5226217"/>
            <a:ext cx="1748960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rgbClr val="F07F0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Finished Parts</a:t>
            </a:r>
            <a:endParaRPr lang="en-US" sz="1400" b="1" spc="50" dirty="0">
              <a:ln w="13500">
                <a:solidFill>
                  <a:srgbClr val="F07F09">
                    <a:shade val="2500"/>
                    <a:alpha val="6500"/>
                  </a:srgbClr>
                </a:solidFill>
                <a:prstDash val="solid"/>
              </a:ln>
              <a:solidFill>
                <a:srgbClr val="F07F09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9136" y="5489377"/>
            <a:ext cx="3671864" cy="9876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An additive manufacturing process in which thermal energy selectively fuses regions of a powder bed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r="768"/>
          <a:stretch/>
        </p:blipFill>
        <p:spPr bwMode="auto">
          <a:xfrm>
            <a:off x="7483986" y="3581400"/>
            <a:ext cx="1568020" cy="12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400048" y="3550596"/>
            <a:ext cx="743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50000"/>
                  </a:prstClr>
                </a:solidFill>
              </a:rPr>
              <a:t>Dezeen.com</a:t>
            </a:r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08212" y="4730942"/>
            <a:ext cx="5129598" cy="161535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8401" y="1222437"/>
            <a:ext cx="2590799" cy="30985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12" y="4693614"/>
            <a:ext cx="1487688" cy="145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2560"/>
            <a:ext cx="2971800" cy="237744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Energy Deposition</a:t>
            </a:r>
            <a:endParaRPr lang="en-US" dirty="0"/>
          </a:p>
        </p:txBody>
      </p:sp>
      <p:pic>
        <p:nvPicPr>
          <p:cNvPr id="8" name="Picture 1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3937" t="1362" r="24663" b="2639"/>
          <a:stretch/>
        </p:blipFill>
        <p:spPr bwMode="auto">
          <a:xfrm>
            <a:off x="3200400" y="1273078"/>
            <a:ext cx="2560320" cy="1828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4580" name="Picture 4" descr="Sample Freeform 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3232" y="4802424"/>
            <a:ext cx="1927761" cy="14843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10201" y="6096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white">
                    <a:lumMod val="50000"/>
                  </a:prstClr>
                </a:solidFill>
              </a:rPr>
              <a:t>rpmandassociates.com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216223"/>
            <a:ext cx="209550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rgbClr val="F07F0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Process Schematic</a:t>
            </a:r>
            <a:endParaRPr lang="en-US" sz="1400" b="1" spc="50" dirty="0">
              <a:ln w="13500">
                <a:solidFill>
                  <a:srgbClr val="F07F09">
                    <a:shade val="2500"/>
                    <a:alpha val="6500"/>
                  </a:srgbClr>
                </a:solidFill>
                <a:prstDash val="solid"/>
              </a:ln>
              <a:solidFill>
                <a:srgbClr val="F07F09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258" y="5941368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white">
                    <a:lumMod val="85000"/>
                  </a:prstClr>
                </a:solidFill>
              </a:rPr>
              <a:t>t</a:t>
            </a:r>
            <a:r>
              <a:rPr lang="en-US" sz="900" dirty="0" smtClean="0">
                <a:solidFill>
                  <a:prstClr val="white">
                    <a:lumMod val="85000"/>
                  </a:prstClr>
                </a:solidFill>
              </a:rPr>
              <a:t>ms.org</a:t>
            </a:r>
            <a:endParaRPr lang="en-US" sz="9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99" y="4796901"/>
            <a:ext cx="1438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382909" y="6093768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white">
                    <a:lumMod val="50000"/>
                  </a:prstClr>
                </a:solidFill>
              </a:rPr>
              <a:t>Sandia.gov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6840" y="4463526"/>
            <a:ext cx="1748960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rgbClr val="F07F0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Finished Parts</a:t>
            </a:r>
            <a:endParaRPr lang="en-US" sz="1400" b="1" spc="50" dirty="0">
              <a:ln w="13500">
                <a:solidFill>
                  <a:srgbClr val="F07F09">
                    <a:shade val="2500"/>
                    <a:alpha val="6500"/>
                  </a:srgbClr>
                </a:solidFill>
                <a:prstDash val="solid"/>
              </a:ln>
              <a:solidFill>
                <a:srgbClr val="F07F09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1473852"/>
            <a:ext cx="1647825" cy="131826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94080"/>
            <a:ext cx="1797558" cy="145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724400"/>
            <a:ext cx="865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</a:rPr>
              <a:t>Sciaky.com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78" r="2000" b="6736"/>
          <a:stretch/>
        </p:blipFill>
        <p:spPr bwMode="auto">
          <a:xfrm>
            <a:off x="3862002" y="4818808"/>
            <a:ext cx="1528012" cy="145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920984"/>
            <a:ext cx="1905000" cy="129063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68226" y="1062122"/>
            <a:ext cx="1351148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rgbClr val="F07F0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Equipment</a:t>
            </a:r>
            <a:endParaRPr lang="en-US" sz="1400" b="1" spc="50" dirty="0">
              <a:ln w="13500">
                <a:solidFill>
                  <a:srgbClr val="F07F09">
                    <a:shade val="2500"/>
                    <a:alpha val="6500"/>
                  </a:srgbClr>
                </a:solidFill>
                <a:prstDash val="solid"/>
              </a:ln>
              <a:solidFill>
                <a:srgbClr val="F07F09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" y="4320990"/>
            <a:ext cx="3505200" cy="197133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8065" y="4206852"/>
            <a:ext cx="1905799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rgbClr val="F07F0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Work in Process</a:t>
            </a:r>
            <a:endParaRPr lang="en-US" sz="1400" b="1" spc="50" dirty="0">
              <a:ln w="13500">
                <a:solidFill>
                  <a:srgbClr val="F07F09">
                    <a:shade val="2500"/>
                    <a:alpha val="6500"/>
                  </a:srgbClr>
                </a:solidFill>
                <a:prstDash val="solid"/>
              </a:ln>
              <a:solidFill>
                <a:srgbClr val="F07F09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2801" y="3200401"/>
            <a:ext cx="2743199" cy="14170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prstClr val="white"/>
                </a:solidFill>
              </a:rPr>
              <a:t>An additive manufacturing process in which focused thermal energy is used to fuse materials by melting as they are being deposited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7933" y="4773592"/>
            <a:ext cx="1469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white">
                    <a:lumMod val="50000"/>
                  </a:prstClr>
                </a:solidFill>
              </a:rPr>
              <a:t>Courtesy: Lockheed Martin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98" y="6642556"/>
            <a:ext cx="3948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Distribution A: Cleared for Public Release  Case </a:t>
            </a:r>
            <a:r>
              <a:rPr lang="en-US" sz="800" dirty="0">
                <a:solidFill>
                  <a:prstClr val="black"/>
                </a:solidFill>
              </a:rPr>
              <a:t>Number </a:t>
            </a:r>
            <a:r>
              <a:rPr lang="en-US" sz="800" dirty="0" smtClean="0">
                <a:solidFill>
                  <a:prstClr val="black"/>
                </a:solidFill>
              </a:rPr>
              <a:t>88ABW-2015-2419  15 May 2015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Elbow Connector 122"/>
          <p:cNvCxnSpPr/>
          <p:nvPr/>
        </p:nvCxnSpPr>
        <p:spPr>
          <a:xfrm rot="16200000" flipV="1">
            <a:off x="5012316" y="2350386"/>
            <a:ext cx="1788702" cy="216125"/>
          </a:xfrm>
          <a:prstGeom prst="bentConnector2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5400000">
            <a:off x="1170081" y="4556511"/>
            <a:ext cx="1780989" cy="635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rot="16200000" flipH="1">
            <a:off x="7167008" y="4455245"/>
            <a:ext cx="1865146" cy="349561"/>
          </a:xfrm>
          <a:prstGeom prst="bentConnector3">
            <a:avLst>
              <a:gd name="adj1" fmla="val 100299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0"/>
            <a:ext cx="7162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prstClr val="black"/>
                </a:solidFill>
                <a:cs typeface="Calibri" pitchFamily="34" charset="0"/>
              </a:rPr>
              <a:t>AFRL/RX </a:t>
            </a:r>
          </a:p>
          <a:p>
            <a:r>
              <a:rPr lang="en-US" sz="2800" b="1" dirty="0" smtClean="0">
                <a:solidFill>
                  <a:prstClr val="black"/>
                </a:solidFill>
                <a:cs typeface="Calibri" pitchFamily="34" charset="0"/>
              </a:rPr>
              <a:t>Metallic Additive Manufacturing History</a:t>
            </a:r>
            <a:endParaRPr lang="en-US" sz="1600" b="1" i="1" dirty="0" smtClean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8433" y="3973650"/>
            <a:ext cx="1450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F293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Significant Additive</a:t>
            </a:r>
          </a:p>
          <a:p>
            <a:pPr algn="ctr"/>
            <a:r>
              <a:rPr lang="en-US" sz="1600" b="1" dirty="0" smtClean="0">
                <a:solidFill>
                  <a:srgbClr val="9F293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Aerospace Events</a:t>
            </a:r>
            <a:endParaRPr lang="en-US" sz="1600" b="1" dirty="0">
              <a:solidFill>
                <a:srgbClr val="9F293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09" y="1371600"/>
            <a:ext cx="1673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F293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Materials and Manufacturing Directorate Critical Activity</a:t>
            </a:r>
            <a:endParaRPr lang="en-US" sz="1600" b="1" dirty="0">
              <a:solidFill>
                <a:srgbClr val="9F293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utexas.edu/sites/all/themes/webcentral/_images/ribb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044" y="6096000"/>
            <a:ext cx="493756" cy="4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data:image/jpeg;base64,/9j/4AAQSkZJRgABAQAAAQABAAD/2wCEAAkGBxQTEhQUExMWFRUVGBgYFxcYFxkUHhoYHBcXFxgdFhscHCgiGxwlHBwYITEkJSkrLi4uFx8zODMsNygtLiwBCgoKDg0OGxAQGywkICQvLCw0LC4sLC8sLC8sLCwsLCwsLywsLCwsLCwsLCwsLCwsLCwsLCwsLCwsLCwsLCwsLP/AABEIAKEBOgMBEQACEQEDEQH/xAAcAAABBQEBAQAAAAAAAAAAAAAAAwQFBgcCAQj/xABPEAACAQIDAwcGCwQIBQQDAQABAgMAEQQSIQUxQQYTUWFxgZEiMlJyobEHFCMzQmKCksHR0pOisvAWQ1NUY4PC4RU0c7PTRHSUoyRkhBf/xAAaAQACAwEBAAAAAAAAAAAAAAAABAIDBQEG/8QAOBEAAgECAwQJBAEEAgMBAQAAAAECAxEEEiExQVGREzJhcYGhsdHwFCJSweEFM0LiI/EV0vKCsv/aAAwDAQACEQMRAD8A3GgAoAKACgAoAKACgAoAKACgAoA5dwouSAOkm1AEdiNv4dN8qn1bv/Deu5WcuiPm5YwjzVdu4Ae039lSyM5mQxl5aN9GEDta/sAFdyHMw1k5XzncIx2KT72ruRHMzGsvKjE8ZQv2UHvFGVBmYzl5WSDzsUB9pFotELs8i5Qyv5uJZvVe/uNdsguzr/jE17c/JffbOd3ZeiyOXZxLyhlTz8Sy+s9veaLI7dnUXKyQ+bigftI1ctELseRcqMTwlDfZQ+4UZUGZjlOV2IG8RntUj3NRkQZmO4uWjfShB7GI9hBrmQ7mH0PLGE+cjr3Aj2G/srmRncyJDD7fw77pVHrXT+K1cys7dEjHIGF1II6Qb1E6dUAFABQAUAFABQAUAFABQAUAFABQAUAFABQAUAFABQAUAFADLG7Vhi+ckUHo3nwGtdSbONogsZyzUaRRk9bHKPAXv7KkoEcxBY/lVOQS0qxL1WQfeOvtqWVI5mbKpjuV2Hv5Uxlb6uaU+O7211NbEDT2sZQ8qecJWOB75TkzkJmYblsL2vuB6bVZ0VS2bK7FXS0syjmVyMk5SYpt3NRj1Wc+029lXwwVWSvdLzF546lF2s35CUc+Ml3Tyt6iqgHeBp31Y8FCPXn6L3ILGzn1IfPISmwoHz+La5+jzrytfoAU29tRlRoR4vvdv58iUa1eW9LuV/48zsbLwyDNJGQN952KE9kYu/iRUMlJq6ircd3OXsWZ6idpSd+G/lH3PV2jHH/y2GjB9NkCjuHnfvGurDOXUXzy8okXilHrvw+X82KYjHTJYzytJI2qQiyIo6ZAN/Ye++grkcPZ2vfu3/wt75HZYjS9rd+7+XuRHRq3Oc6zEyn6dzcdS9A/nqp2ngqcdZK7fl3CNTG1JaRdkvPvJbD4mRrmKVkk3lAQyPbflRgQrdIFr8LGqZ4SEHre3Hh39naXwxk5rS1+HHu7ewbyY5X+ew8Tn0lRQe9SQT3OKrngpx1jZ/O3QshjoS0ldfOzUTGAw7n5OG56Im8vrJikyt91mqpWi7TgvT2Rc/uV4Tfr7s5SEXtHiWU3tlaSSBr9ADkKe4mrcuH/AM4uPiym+J/wkpeCuLyYjFxb5pV6MwVwewspv41asHSnrCT8ip4yrDScF5i8XKLErvMTjrQqfENb2VB4CW6XkSj/AFCO+L5kls7lIzmzw5QASzK4YAAbyCAerS+pFUTw1WG1cmMQxVKex80O8Dysg85ZWiPSwaP97zfbVDTtdrQvTTdk9S17P5VTAArKJV67OPvDX21HKmSu0TmD5ZqdJYyOtTf2G1vE1FwO5iewW1oZfMkUno3HwOtRaaJJoe1w6FABQAUAFABQAUAFABQAUAFABQAUAFAHjG2p0FAEDtLlVDHcJ8q3Vov3uPdepKDIuSKptflTKwJeURJ1HIO9ibnxqeVIjdspWM5YRC4hRpm6R5C362P5VOKlPSCuRnKMNZuxD4nbuKk+msK9CDMe9j+Fqbhgakus7eYnPH049VX8iNfChjdy0jdLsW99NQwNKO1X7xSePrS2O3cLxx8FHcBTSjGC0VhVylN6ttjpsLk1lcRdAOr9VlGo77VTPERS019OftcvhhpN66evLd42HIxSS3MUQMtxrMLB+kqo0z31sRrfTWlU6kVvUeSXlmtyG7U5Pc5c2/PLfmN54pGXNipmROC+Zf1EFvE2FdcYx337tF4vb4X8CKc5brd+r8Fs8beIgmLy6YeMQj+0IvIe/wCj7O+uwouWxWXd+v3LkRnXUdru+/8Ae7ujzEBEL3N2b0m1P+3dTUKMYu+18X808LCk685K2xcF818R7EwiTnWFyTaJelvSPUPf2GoV6n+K+cF4+S1LcPT/AM384vw82MkU3LMbu2rH+eFTpUsiu9r+WXYiqrVzuy2fNX2s7q4pPQbajQiubTqdtg6xPyi84POFhIOs6Bx2nQ9fbVEX0csj2PZ7ewzJdLHOtq2+/uM2UHfV0oqSs1cXjJxd4uw4GKJFpBzo3eUfKHY+pPY2bupd4dx/tvweqGViVL+6vFaM7hhKgnDyMBa5QaED60ZurD6wBHZVHR0m7SWSXZ+twx0lVK8Hnj27fHeKYVec8+NQo86VDzYX1lN1PYMp6BU5OrSdlLN2PaVxVGsruOXtWw4mUSII8OwZDrJa6yOR9Q2OX1b+J0q6ZVZWm7e3Bd+9+CLuhdKP2K9vXi+7cvFjTLbS1raWrSVraGW731OVjAN1urekpKHxWxqmeGpT2x/XoXQxNWGyX79SSw23MQn0xIOiQX8GWx8b0tPAL/F8xuH9Qf8AnHkS+E5UIbCVGjPSPlF8QLjvWlJ4arDauWv8jcMTSnsfPT+C4bI5USqAY5RKnWc47je48aWcUxm7RbNm8q4pLB/km69V+9w77VBwZJSRPKwIuNQeNRJHtABQAUAFABQAUAFABQAUAFAENtjlFHBdR5cnog7vWPDs31JRbIuVih8oeUpKlsRKETgu4dy72PiassokdWUfHcrJH0wyZV/tJP8ASv537KupUKlXqqy4soq4ilS6zu+CISWEu2aV2lbpY6DsG4Dqp+ngacdZfc/LkZ9XH1JaR+1efMWAp1JJWQi227sK6cHTYZUAaZsgO5d7t2Lw7/A0vPEJL7ee7+X2Iap4Zt/dy3/wu1ibY990S8yvpedIe1uH86VV0dSprLTv/S2Lxu+wsdWnT0j5ft7X4WXaIQYa7DKCznjvJq9U4U/ufN/PQodSpU+1cls+d46kmWE5VAlm4nekf6j7Oi++qZ1JVHlS8Pfguzay+FONJZpPx9lvfbsRx8YzWMw50j6eiuOw7iOptesVxYaULSi7vg9nhwOvFRneM1ZcVt8eJ0IVbzJFJ9F/k27gxs32SamsUk7VE4vyIPCOSvTakvM6jwD5wrKU6SQRYDUnuF6tdWOW8XcpjQlmtJWG08/OuXAsi+RGOhRpftP59NVUIXed/OL/AEuxdpdiJ2WRfOC/b7X2HlNCYUAFACuFmyNe1xqGHpKdCD3VXUgpxyllKo6clI9lw5DlBdtxUgecp1U+G/rBHCoUauaP3bVoyytRyz+3VPVCv/D3Au9ox0uQnsOvsrrrw3a93yxxYee/Tv8AlxNcTChBTNM41BW8ag+tvPdal51HVWVK67NfPqrm2MwpRovM3r26eXWfJIUln+MALMQhBJGU2jNzezjgfrDTpHGo9BKGstVvS9967NO4l9RGekdHub2ctz7RtPAVOVlsRwPDot+YpxKE47mhF56ct6YsuLJ0cc4PrGzDsff3NmHZVPQOGtJ27Hs/gv8AqFPSqr9q2nvxYNrES3EoRZwOz6Q61v3VKNezy1FZ+T8SMsPdZqbuvNeA2pgWCgD2JirZkJVulTY9/SOo6VTUoU6nWRdTr1KfVfhuJzAcpXXSVc49JbBu9dx7rdlI1MFJawd/X5yNCljovSat6fOZcdg8o2UZoJAy8UNyO9Tqp8DSMoa2aHoyurovWx+Ucc1lPkSeiTofVPHs31U42LFK5NVEkFABQAUAFABQAUAcyyBQWYgAaknQAUAUrbvKhnukJKpxfczdnoj29lWKPEg5cDOsbylUs0WHZTIBo7D5PNfzS199r2O6/GpxUp3yrYQk4wtme0q0+GcyFpyzyDfm4dQG4CtPD4OmkpP7n5GXicZUbcF9q8zunzPCgBXDwM5so6zwAHEk8BUZTUVdk4Qc3ZHbYxYzlgszjfKRop+oOnr39lKOU6rsv4XfxfYvFjijCirv+X3cF2vwQ0WPUsSWY72Op/2piFGMddr4+3BdwtUrSnpsXD34vvFooyxCqLk6AVZKSirsrjFydkKYnEZLxQnXdLKP4U6vfvOlgU25VZWWlvL/AG7Nw4lClC71v5/69u8bRoALD+e2moQUFZCk5ubuzqpkDxhfQ61xpNWZ1Np3Q5SRoYPk2ZGlYIgBNgq+UxC+b0DdwIrOrUYZ8sFZ+/sk2adCvNQzTd/4920jj45JxMb+vCh9q5au+mlFWhN/O5oo+rjJ3nBP52pnvxw8YYD2c4nueu9HWWyXzkzjq0Htj85o8+N//rxftJa5lxHFc/8AU7nw3B8v9gGMPCCAdrSt/qruSu9r8/8AU50lBbF5f7Hpx0nBYF/ys38Ro6Cq/wDL190d+opLZH09mLTYyVoQTKwKOA2S0YKPotwOhwB/mVROgoVI3ej08d225fCu505WWq18PCxHfF1vcjMeliW99OLD096v36+ok8RU3O3dp6CtXFIUHB5BMGAjkNgPMf0eo9Ke6qJQcHmh4rj/AD6jEZqayT8Hw/gbTRFWKsLEb6tjJSV0VTg4PKzge0ag7rHpB4GiUVJWaORk4u6dh2Jlk0k0bhIBv/6gG/1hr03qjLOl1dVw3ru9hjPCt19Jcdz7/cQnhKGzDrHEEcCDxHXV0JqauiicJQdpCdTIBQB1FIVYMpKsNxGh/wBx1HSq6lKFRWki2nVnTd4stWzNtEpeeyDcHPkhju3cO0adlZNeh0b0d/13mvQr9IldWfr3F+2FyoZLJMSycG3svb6Q9vbupRxvsG1IusUoYBlIIOoI1Bqsmd0AFABQAUAcTSqilmICgXJPAUAZ3ym5Rc7mJbJCmuptu+k/5ValYrbuZbtjbj4olEukG4nc0nb0L1ePQGaGGlW1ekfUWxGJjR0WsvTvGkcYUWAsK2IU4wjlirIxalSVSWaTuxymKNgrAOo3AmxX1G3jsNx1VVKi081N2fDcy6NdNZaquuO9HvNI3mPY+hJZD3G+Vu436qj9Tl0qq3buJ/TKetJ37N50mBfNlYFLaksCAFG8nqq11Y5brXuKVRnms1bvEcVis45uK6xA6tuaQjier3e2l4xlVd29OP6X7e/cMznGksqWvD9v9LdvElUAWAsBTkYqKstglKTk7vae10iOcQ5iQIvzso8o+hGfxP4gdNJ1JOpJRj84vw2Lix6nFU4OUvH9Lx2vghpGgAsP57aZhBQWVCk5ucrs6qZAKACgBbaXzoThCgT7R8p/bfxpOj99Ry+a/wAJcx7EfZTUPmn8t8hGnBEKACgAoAKAHGBXMxjJsJVMd+gsPJPc2U91L4qGak7bteQzhJ5aqvseg1ia4BIseI6DxHjVtOeeClxKqsMk3HgdVMrCgAoAeRnnEy/TQeR9ZRqV7RqR3jopaf8AxSzrY9vv7jUP+WOR7Vs9vYZg0yLBQcHWGnFskmqcDxQnivV0jj21TOm080Nvr84l8KiayT2enzgJz4ZlbLvvqpGuYHcV6RU41FJX+IhOlKMrfGKHAlReRliH1zY9y+d7KrliIJXWvpz2FkcNNvXT15bRP45GvzSGU+nIMqdy8e+/ZVPSVKnV2clz9l4l2SlS623t1fL3fgISlnbPIxduF9w9UcKtp0FHWWvovD9u7KqmIctI6er8eHYrIltj7ZaKyt5UfRxX1erqqrEYRT+6O31LcPi3D7Z7PQ0bk3ygMNiDnhbUge9evq41kzhrZ7TXjJWuthoeHnV1DoQytqCKpLRSgAoAKAKJyu21zjGNT8mh8o8GYb79Q/36KtiralcmY/tzapxb5VJGHQ6cOcYcT1dH57msNh+md31V5iuKxPQrLHrPyEAK2UklZGI227sXwCgyxgi4LqCOkZheuTdoslTV5o308lcD/dIfuCvP/UVfyfM9D9PS/FHh5KYA/wDpIPuCufUVfyZ3oKa/xR3HyawSoYxhogh+iFFvDdVak1sLHFPaQu0vg5wMg+TRoDwKMbfda4t2WpmnjasNL3QrUwVKetrMzHlPye+Jy5JWdQfMfmy6OOpkuQRxBUEdljT1PGuS6vISqYFRfW5jHZ+FUsW5yKRUFyA4Fz9EENYi50166nPFwasnZ+hCGCmpXeq9RscBOS0jxuWc3JAzdguLj+TUsPKmle6u/Jbl833I4mFRysk2l5ve/m6xN8htjifHRRyJdFu7gjeqi9iOgtlHfXcVVyUm4sjhaOaqlJGw/wBFcD/dIfuCsf6ir+T5mz9PS/FGffCzsKKAYaWCJI0ZnjcKtvKK50OnUsg7xTmCxM3PJJ3uJY3DRVPPFWsUbZseaVAd2YE9g1PsBrSrO0GzNoRzVEhmkmYs53u7Me86ewCq8PG0b8W/LReSRPEyvO3BLz1fmzYvg82DhZcBE8uHidyZLsygk2kYC57LVnYutUjVajJpaehp4SjTlRTaRZP6K4H+6Q/cFLfUVfyfMZ+npfig/orgf7pD9wUfUVfyfMPp6X4o8fkngCLfFIu5be0UfU1vyYfT0vxRWeUPwZwOpbCExSDcjMWRuq5uynruR1U1Rx807T1QrV/p8Gvs0Zk8iNG5VgVdGIIO8MpsQewitZNTjdbGZDUoSs9qL78GeyoJsTjVmiSRVyOgcBrCS8ml/Wt3VjTqThTUYu1m/nO5tQpwnUcmr3S+crGhf0VwP90h+4Ko+oq/k+Zf9PS/FB/RXA/3SH7go+oq/k+YfT0vxRzJySwBFjhIu5cvtGtCxNZf5MHh6T/xRU+UvwboAZcCWV11ERbMDbXyGOobtJB6qbo45v7auziKVsCl91LRozrH4MK2ZpIow2tmcaMPnFGW+5vAMBTFLERprK92zu8bC9bDSqPOt+3v37LjXPAP61n6o4yf3jb3VP6lvqr1fon6lf0qj1n6L1a9DVvg65N4WTBiWXDhjIzFedCswUHINw0BKk99IYjE1c9r2t4ftmhh8NSyXte/zgi3JsHCAZRh4wOgKB7qVdSbd2xpU4pWSPnnaGzeZnmiYXaKV0uxzEgMcrXPpLlbvrZwqhUgpta9uvK+wxcU505uCenZp6bROnBIKACgCV2HtUxNlb5s7/qnpH40ricP0iuto5hcT0bs9noaPyd258XbyjeFvO45frj8ekdgFYs4m1Fmig3qosPaAIjlRtHmYTlNnfyV6uk9w9tqlFXZyTsjEeWu0TZcMhsZBeQ9Ee632j7B11fCm6k1Bb/QoqVFSg5vd6kAiAAAbhW9CKhFRWxHn5zc5OUtrOqkRHGz/nY/XT+IVCfVfcWUuuu8+hzNXmj0xTNv/CKuGlxEZw7vzBiXMHVc7SIrgKCNLA693TUowcthGU1HaRifC2L+VgpQOqSNj4G3vq/6Ov8Aj5r3F/raH5eT9i5bA5SQ4tC8LHS2ZGGVlJ3Zh46i4NjrpVM6coO0lYvhUjNXi7hyk2YuLw7wta5F0Y/Rcea34HpBIrtKpKnLNE5VpxqRyyMKx6FYkiYWZ3ZpAd4EZKZT9sMK1XJV5K2z43+kZSi8PB8fiX7Y1SBR5oy+qSn8JFMPDUnu5aegssTVX+XPX1NP+CPDsFnmZ3YErGoZ2a1vKa1z1p4VmY2EINRiamCnOpFykaC+LAKgkAsSFHSQCTbuBNIjxCcuIOdwM4CK7ohkRWFwWTywN41NiO+pRk4vMiMoqSszHMDjdHfmovJidgV5xfo2H0job1rVVVjC+a6+PgZVF0pTso2fxcRpFiQAB8WjsAP62Ue8GpQhiIxSVuf+pCdTDSk20793+xs3wcT32fF5ITWTyQxa3yjcSBWbic3SPPt+dxpYbL0aybBXlnys+IRRyc0ZTJIIwocJa6O97kH0bd9Uxg5NRW0ulJRTk9iKr/8A6239xP8A8hf0Ux9FX4eaFvrqH5eTHuyvhUjd1WbDPCrG2cOsqr1voCB1gGuPB1kr5fQ6sZRbtm8mX3nqWGTJPhQRYsarLDG3Px5yWaQeUhyNopt5vN+2n8HOo7wi+35oxHGQpq05rs+aol/gwxF5ZTkRc2HhN1zbxJKlrk7gFFu2qcTGUZNS+fLl2GlGUE4/Pli9bV2mIYJpiMwijeQqDa+RS1geF7UsMlBX4XARf4jJr/ip+VMrCVmrqPmvcWeMop2cvJ+w+2T8KUUkipLBJAGNg5ZHUHhnsQQOuxA42oeErJXy+gLGUW7KXqXvnqWGTGfhF2esWKnyrYPkxYsABdiYZ/aFkPbTeHmotPg/J+wpiYOUWuK817lZjjLEKouWIAHSSbCtxuyuzBiruyPoPZsIhijiXdGioO4AX799eanLNJye89NCOWKitwtFi1YXUggErp0qSrDtBBHdUSZkXwp4DJjRKB5OIjBP/UjsjX+wYvA1p/06erh4mX/Uqein4FQrVMkKACgAoAtHJfH5gYmOq6r6vEd349VZmNo2edbzVwNbMsj3GnchNqZlbDMdYgGj64ibW+w3k9SlKy5KzNSLui2VE6UTltis04ThGo8W8o+zLVsFoVy2mLNiOellm9Njl9RfJX2CtP8Ap9P7XU4+iMv+o1PuVPh6s6rRM0KAF8D87H66/wAQqE+qyyn113m7mevOWPSmQ/CK4+PFBxyzN1nm0iW/cgNPYJJzt48v5d/AQxzahfw5/wAK3iV+tgxSZ5JbTOHxUbA+SxCOOlWNtew2PdS+JpqpTa8RnC1HCqu3Q2Tn6wbHoDHuXqW2jLutkjZR1NfN4uGNaX9P1bvu/e30Rl/1HRR7f1s9SDrUMo2Xkjh+ZwkKcSudu1/K17Lgd1YGJnnqtnosNDJSSK3yw28U2pgEDWWHNJIOFpfkRfsXOe+oUqTqSa4JslVqqnFN72kXwzVXYtMOx+C5gY6Hdzd419RpEMf/ANZXxrRU8+HUe9eT90Zrp5MRKXc/NX9GM61TINb+D+W2BiHXJ/3GrDxv95+Hob+C/srx9SH+FyS8GG/9yP8AszVXh/7se8nif7Mu4zyvQHnQoA27YGIPxXD5t/NR3+4N9edrJdJK3FnpKLfRxvwRQvhYlvicIOiOa/YWit7jTGB/veDKMf8A2fFEl8GrWBP1LeEjH8a7jl/yfOCI4F/8fziyzcq5v/wcX/7eb/tNSLWg8jE4PNXsHur0dLqR7kearf3Jd79TurCs2/YWKLYaAsbkxRk9uQV52skqkkuLPS0W3Ti3wRSvhHAfGYVeEkGJjPY2QD2mu0ldtdn7Ryq7JPt/TID4PsNzuKhYjRBzrdqgW/fK1p16r+mvvaX8mVQpL6lrcm/4NexGOCIzsbKilmPUBc+wVjm0Uv4KdrtJh5hIfLMrTW6BMS5A+0GPfVsqTjCMuPz0KoVVKco8PnqOfhPg5zBiQC5gkR/ssebfus1/s0UJ5KkX2nK8M9OUewzGvQnnAoAKACgBxgMRzciP0HXs3H2XqurDPBxLaM8k1Iv+ExvMYjDT8FlWN7cY5iIjfqDmN/8ALFefmtD0MXqa3VRYZVywlOfFMLXHOWuQouqkC5OgGm81auqV7zNsLs9lRRmi0A/rov1VsUKsIUox7OD9jGxFKpOrKXbxXuK/Em9KP9rH+qrunh28n7FP09Ts5r3D4k3pR/tY/wBVHTw7eT9g+nqdnNe4rhMGwkQ5o/OX+tj6R9aoyrwcXt5P2JQoTUk/2vc10z1hm+ZlywwzPj5XulskQF5I1Oi3Oha4pzAyUJSb7P2IY+Epxio9pFfEm9KP9rH+qtLp4dvJ+xm/T1OzmvcPibelH+1j/VR08O3k/YPp6nxr3NgTE3APSBWDY9AjPuXuFLYtHBQXgVTmkRDdZHO5mBPnb6bwU1CbvwE8dTc4K3Eidm7KMksaEoQzC9pEJy72sA1zpetCpiYqLa9GZ1PDTc0ns717msc/WIbxk+20abGYmXNHZnCJ8tF5qAKPpaXtex6aewLjDNJ7+z2M7HxlPLGO7tX7NO2Vj+chjYkElRmsQwzAWaxBsdQaUqRSk0h6nJuKbKhy62cS0kqlQJUiU5mVPKSTU3YjepUfZqVKVnZ7CFWN9VtKv8Sb0o/2sf6q2enh28n7GJ9PU7Oa9zR+RrZcJGtwbF9zBh57cQSKycVJSqtr5obGEi40kmccrdkHGRxIHCc3KJLkXv5Drbf9b2VVTlkmpcC2pHPBx4kB/QZv7dfun860P/IL8TO/8c/yHGC5EKGBllzKPoquW/ab6DuqM8e2vtROH9OSd5O5c+fAHAADsAA/Cs40TLuUs5xWMeVWjMaKI4zz0WoBLM1s2l2J7rU3grRm5y7uPoJY5SlBQj37l6ln5CKUU3KnfuZW4jipNGLkpSuiWDi4wsye26Gkw08aC7PFIqi4F2ZGAFzoNTSbWg4jOYuSmLCgc1uA+nH0etWzTxVJRSb3cGYlTCVnNtLe96HeB5HzswEgEa8TmVjb6oUnXtonjaaX26s7TwNRv7tEaNE4VQq6BQAB1AWFZD1d2bKVlZFG5WsZNo4exTLEq3vIgbM8gJGUtm80Lw1vVtDSUm/xZTiLtRS/JDv4OcEYklc5SWbIuVlcZVJJ1UkcRp1VOvUzRjFbr+pChSyylJ77ehIcvMU3xKVEKhpbRjM6oLMfL1YgXyBtKVavohq9tWV3kKTDiAuZMroUsJEbUWK6BrncR31p4lwdJKO7sfcZeFU41W5b+1d/EvW0YlmikibzZEZD2MCKzbGoZImBcCzGMMNGHPR6MNGHndN626eJi4pvb3MwamFnGbS2d69zr4k3pR/tY/1VPp4dvJ+xD6ep2c17h8Sb0o/2sf6qOnh28n7B9PU7Oa9w+JN6Uf7WP9VHTw7eT9g+nqdnNe4fEm9KP9rH+qjp4dvJ+wfT1Ozmvcsu1yTgJTfUQFrg31VMwII6xvFYtW2aVu026V8sb9htuBn5yON/TRW8QDSwwZlyzwt3xcfphx99Lj31atYlexmVYeNSinKuqg7h0VuUadOVOLyrYtxhVqlSNSSzPa97FOZX0V8BVnRU/wAVyK+mqfk+bDmV9FfAUdFT/Fcg6ap+T5sVwsS508lfOXgOkVGdKGV/auRKFapmX3PmzVjPWEb5nnLKIHGMxAIaJLXF9VLA+zL407gYxc5KSvohHHylGEXFtash+ZX0V8BWl0VP8VyMzpqn5Pmzwwr6K+Ao6Kn+K5B01T8nzZrMUtgB0AD2VgvaehWwofLqQPi4wQDlgvrrvkb8qZwUVKq7q+n7QpjpuNJNO2v6YvyIwi880mUDItgbDe2nuB8aYxqhGKSS1F8C5yk3Jt27S2bX2nzMEsvoIzDtA0Hjas16I1FqzKsHAAi3AJtckgE3OtbOHoRVKKklcxMTiJurJxbt3l+5D4scy0egyNcAaaNr781J42mozTS2juBquUGm9UKcuVz4OS2uUox9UOpb2XPdSa2rwHHsfiUPmV9FfAVvdFT/ABXI8/01T8nzZoPJFwuFQDTV92n02rJxUUqrS+aGzhJN0k381JabHKguzKo3XYhde+lhgR/4vD/bR/fX86LnRaLGKwurBh0gg+6g4Mtu4BcTEYmZ1B4qxXuYbmXqPv1rtlvC73GbyYMIzIVW6EqdOINq2qUKMoJxirdxhVp1oTalJ37y58iyFTQAXDHTT6QH4Uhi4pT0RpYOTcE27ll5+lBsOfoAOfoAj9t7fjwyFpDr9FB5zHoA/HcK43Y6tTPtklpMSJpbGR5OcOm7LqAOwADuFaFLD5KLclq/LgZtTEdJXUYPRefEv/JyDmcNElrG2Zh9ZiXb2m3dSMrZnYfhfKrlY+EHGZ5oIbghFaVh2+Qnubxq3DU89ZJ7FqVYqo4UW1tehCYJxHIkgUXRg2gHA3rWlQg01ZcjHhXqKSbb5s1NcSDqDod1YdjfuZvylwapi5fJFntKNB9IWb99WPfWhgVCScWlp2cTNx7nGSlFtJ9vAjuZX0V8BT3RU/xXIQ6ap+T5sOZX0V8BR0VP8VyDpqn5Pmw5lfRXwFHRU/xXIOmqfk+bDmV9FfAUdFT/ABXIOmqfk+bLdtoc3s6UbrYcr4pl95rDqtZpW7TepJqKTNr2NFkw8KnescY8EApYvKny3wuWZZBudbfaXT3W8Ksg9CEjG8bhealkj4KxK+o3lLbsBt9k1tYKd6VuGhiY6GWrfjqI02JhQAph/OXtHvqM+qydPrI0Az1gHoimbekzzTdMTp+zkijU+Eip981fhZONW+7Zz/kXxcVKk1v28v4I6towh3svD55UHC9z2DU/l31TXnkg2X4ennqJF55+sQ3il8o2DYnODcFDH2NGxzD99fbTmAa6R93oI/1BPo13k/ybXJCDxclvwHuv31HFyzVLcCeDhlpX46koZr76VGzzOOgeFduzh6JQN1AHGIIdWRtVYFT2EWNcsduZ7GCBZvOUlW9ZTlPtFbeHnnppmDiIZKriXPk7LbDoOtv4jWbi/wC6/D0NTB/2V4+pHcuGDRwg6jnhv1/q5KppxTqRT4l1WTVKTXArXxVPQX7orY+npfiuSMT6ir+T5sebHYQzI6ALqA1tLqTYg231CphqeV2il3FtLE1VNXk2u0vvP1jm0Ufbv/NTfWyN4oF/01oYCXWj3P5yMz+ox6su9fOZOcnpcuVf8LN96V/wAqnFu8/H9IYwekF3ftkhtjFlYJmUkMI3II4EKSCKUlsHFtKWmPxBAPxmbUD6Q/KtGGBg4p5n5exlz/qE4yayrz9wbGTnT4zN94D3Cpf+Ph+T8vYj/wCRqfivP3Gy4cZsxuzekxLHxNXUsJSpu6WvFlNXF1ais3pwRM8n4M0hJ3BSPveT/CW8K5ip5YfN3xEsHDNO/wA1+MuHP1kGycmQdArpwM46B4UXYWOufrh0rfLBL81J0EoexhcX71t9qmMLLLVXboK4yGak+zUr9bJiBQAUAOtl4bnJUXgTc9g1NVVp5IORdQp56iRZtuQc/JhcGNTiZ0Vh/hIQ8p7lFefm9D0MOJuVVkyM5Q7O5+FlHnDyk9YcO8XHfXYuzONXRjfKjZxdecUeUlww4lN571Ove1P4Wr0c9djEcVR6SGm1FUrZMQKAO4fOHaPfUZdVk4dZFu5+sI9Bcijs+88khYFZAFZbfRyBCL37weGlThJKMovfbwsVzi5SjJPZfxuIJsbpk/d/3pxY122aiTwCvt0JPBwrGLLx3k7zStWrKo7yHKVGNJWic7T2oIY2c8Nw6W4D+euqZOyuXJXdiu7NwrvCwsS+bnr9JPkyA9eU37UFORp9BGE3t3+PsJSqfUSnBbN3h7lqjkCgAbgAB3UrJ3d2NxSikkRe09qOslkmw8agC/OElsx13LuFrVHa7XS+d6JPRXtf53MajbT/AN6gPqwSv/qFS6OT2NfO5sj0kd6fzvSO028QdZGb1cKy+1pfwqUaM3/8y9iEq9Nf/UfcnRiKhYsuV3aZjSVrxysXs/kuij0Ta634X4+dTWGqVFeEFff81QpiqVN2nN23fNGS+yZxzS2UqNdGIY7zxAtVdfM5vNt+drLcPlVNKOz52Iaco8QuWLMhf5QWAfJY5W1vlN9L6ddVwvnjbbcsqW6OV9liL+Mp/d3/AGy/orTvX+W9zKth/jfseriY7j5CQf5y/orjdfh6f+x1LD32+v8A6lq5+ss1rlc2vLFz7FllZiiXyZLWu1tGIN99X4aU4zeRX2fvtQvioQlFZ3bb82MksHIgmdVz3SOJDmCgbi2hBvfXXSoVG5O7RZTioqyfxC+1JAYZQWygo4Jtewym5sN9VSWjLYvUrkaxWFsQm4ecsicOtK04YqMYq6fkZU8JKUm01t7TtYAfNmhbslQe8ipxxdKWx/PArlg6sfnuKHZsu8IT6vl/w3qxV6b3lbw9RbiX2VEY1AIIZvKNxbpVR4Zj9oUjipqT07vf9cjQwlNwWu3b7fvmOcZjskbv6Kk+ApN6K46tWV2LbmKIBvELgG2Rv1UzDB1JRUrrXsFJ42nGTjZ6do5we0sS7AF4go1Y5G0Ubz53h1kUTwc4q+Zcv5CGMhN2UXzHex9rtK0mawW947XvluRrrrw1qt0pRjm3Nl0a0ZSy70hxtZechdRvtdfWXyl9oFV6rVFmj0ZWUa4BG4i9bsZKUVJbzz0ouMnF7j2pEQoAtnJrZ+ROcbRnGnUu/wBu/wAKysZWzSyrYvU2MHRyRzPa/QsPwW4H41i5toH5qIHD4boY75ZB/CCPSYcKzJO7NFKyNVrh0KAKZyv2NlJnQeSfPHQfS7Dx6+2rIvcQkt5le3tj5CZIx5B3j0T+n3VrYTEXWSW3cZGMw1nnj4kJT5nnUe8dtRlsZKHWRMnGL6Q8RWJsN86jxIY2UgnoGvurmganLY1RvZR3ijQNRtjNspGSpuXGmQA3v0HoqLkr2WrJZXa70RH/APEJ3IJEaWJygxrIw723HstTdLB1JfdOy7Nv7QnWxtOP2wu+34mOMLiJGcF5nYDWxay+Aq2tQVOF7+S9r+ZVQrupO1vN+9vIkvjQte4seN6R0H9SuQPnaST03NvVGgp/AQ+xz4v0M7+oTedQW5eovT5nhQBLYbFjItyBpbU9FZGIhlqM2sNPNTQ02w4JRri4Njr9FgLe0L41zDzUaqfHTn/NjuJhnpNcNeX8XHOCxAVACQN+8241PFf3GQwj/wCJDPbc4YRAEH5Qbjf6LVTS/uw7y6r/AGp9w3rbMEKAJv44vpDxFYclldmegjLMroYSIr4iM5gc9kOvokt/CW8KsoVFCUnxXmU4im6kYrg/INnYq7zSE25xydei9h7qlUjaF+1+Vl+iNOd6jXYvO7/YttLFqYZBmGqNxHomlZWysbje6IuLzR2D3Vu0+ou5GBV68u9nrKDvANdcYvaiKnJbGKYLARklmUKiDM5Hkm3QCOJOg/2perSpxWkVd+Hj4DVGrVk9ZOy8fDxJLCY/MC7tYuSwBbcDooAO4WA066zZJJ6aLtNOLbWu35/0N9r7QGQKAj52ClWuRbeb5SD7ag1mait7sTzZU5PcriUTqxC8wwJ0HNOGv9mQD+KtJyr01d2aXzsMxRw9V2V0/neKYzm8phjmQeV8qWvGWtuVWIy2+1xv0VROupS++63dy935IYhh8kfss9/e/ZebPYIniZSylQdL8COojQ01VcKlJqD2ClJTpVU5raPvji+kPEVlmqQS2BdQbhWNuw+UPAG3dWng53p24afsysbC1S/H/o6psTJvYGyM5EjjyBuB+kfy99JYrE5Fljt9B/CYbP8AfLZ6knj1lxk67Pwp8uTWeTeIYtMxPWQQLdYGma4x5y3GxFbzaNj7Mjw0EcEK5Y41CqPeSeJJuSeJJqsmPKACgDxlBBBFwdCDrpQBQuU2wOZJdBeI7xvyX4H6p4HuPC9sZFcomdbZ2CRd4hccU4j1ekdVauHxaf2z5mViMHb7qfIgVUk2AuTuA1p5tLVmek27IUnwkEZ+VUSSH+rS1/ttw7vEUhV6OT0irvsu33L9uyNGl0kI/dN2XbZLvf6V2JPK7KUAWGM744hlv6x3t337a7DBq2qSXnz2cl4kZ413+139OW1+L8BBcHGBbIveL++r44WilbKheWKrSd8z9CTjkVwFeysBZZOoblfq6Dw7Nw4dG80FpvXt7HVNVVlm9dz9/cbzwshswsfw4EHiOurozUleJTOEoO0kJMoIsdQa60pKzORk4u6FcLHHlMbqMjG+6+V7WDAdmh6R2ClamFha8YrTdbRjVLFzvacnZ7+B5LhzGcpAFt1t1t4I6QavpOLisui4cCispqbz6vjxOKsKgoA4kiVvOAPaL1CdOE+skyyFScOq2hXFwKRE+Uebze4aGPVLdqH/AOuko0YRxDTitVddlh2dapLDqSk9HZ9txKSJW85QbdIvTk6UJ9ZJiUKs4dVtHK4dAbhVB7BUY4elF3UVfuJSxFWSs5PmK1cUhQAm8CsblQT1i9VTo05u8op+BbCtUgrRk0OMNEsaSyhFDKuRNAPLe66H1c3jStenTp2yxV9uzlzdkN4epUnfNJ22beO3krsbrEMoUi4AA11vTUaUVBQeqFJVZOo5rRnPxRPQXwFR+lo/guRL6qt+b5iwFXJW0RS3fVikEJdgqi5P869ArkpKKuyUIObsgx0ob5FDeNDd29N/0j3dppRRdWX3bN//AK/uXIclJUYfbt3f+36jzG8kKt5yg9ovTM6NObvKKYrCtUgrRk0KYXABmARBfqAFhxJPAddV9FRp/dlS8CaqVqv25m/EXnxIQGOE3Y6SS9HSqfzr2aGpuVWVlu8u/jLgti3l6UaMbvf593CPbv3DZEAFhu/nfTUIKEcqE5zc5ZmdwMU+bYpfeFOh7VPknvBqqeFpy1tZ9mhdDF1Y6Xuu3U95uFvnIlBP041A+9GdD2qR2Us8K4O+VSXalf8AkZWKU1bM4vsen8HrYIILqFKNuZdxPQeIPUbGmaDpaqCs96tZi2IVXRzd1ue1E3sbYJazyiy8F4nt6BVGIxaX2w28RjD4Nv7p8iRx2OkeVcHgk5zEvpYebEul2c7gALezpAOVKRqxiafyH5Ix7PhKg85NIc08x3u2veFFzYdZO8kmosLJQAUAFABQB46ggggEHQg63HXQBStv8mGS8kALJvMY1ZfU9IdW/ovuFkZcSDjwKRjtmhwzRERyMLZwL9ved1xrTMa0krPVfPltgvKjFu60ZUMTsx4DZlOv0t+bv/CtTDum19j7+Pj8twMnERqJ/etN3Dw+XEaYFgoAKAHEOJsMrjOnAXsV60PDs3H21ROk75oaPyff7jEKytlqK6813ex7JhdCyHOo36WZfXXh26jrohWTeWWj4ewToNLNDVcfcbVeLjuCdWXm5Nw8195T816vCqZQcXnh4rj/ACMQmpLJPwfD+BHEQFDY9oI1BHAqeIqcJqauiqcHB2YlUyB0iEmwBJ6AL1xtLVklFt2RIQ7OcqyNlQtYpmYA84D5Om/UFl3fSpLEVIu046uL/wC9R7D05K8J6KS892gz+RG/EKT0Ijv+AqX1afVV/H2uQ+ja6zt4e9gEsHTO3ZEF97V1V5vZH/8Ar2QfT01tl5x9z3nYfRn+6n6qOlrfiHQ0fy9DznIf8cf5an3PR01X8fX2OdBSeyfp7nhMP9sw9aGQe0Xrn1T3wfn7I79JF7Jry92Ocdhvm4VkiJQl3XOqsXNsoytY6C1UfUQnUu38Wzz18EMPDzhStHb77fLTxY3nwrp5yMOsjTuO41oRqRl1WZ0qU4dZCNTKxTDwM5yqLnwAHEk8BUZTUVdk4Qc3ZHWJxIAMUJvfSSXp+qnV/J4ClPvqy4W8veXku8c+yjHjfz9o+vcIIoAsNwpuMVFWQlKTk8z2jpMKAueVubTgTvb1F49u6qqlZRvb+F3v4y6nQcrN/wAvuXxCM+LLjIgMcXH039Y/z2DfVUYTqPM9O3f4Lcu3b3F0qkKayx19PF732bO8TVQBYCwpqMVFWQnKTk7vae1IiFADnBYF5TZFv0ncB2mq6lWFNXky2nRnUdootOzNkpACzNc28ok2UAa7urpPsrJr4jpHorepr0MOqSte/oc4JsTtGQw7PFowbS4tgQidIj9JrdHVuBzUm58BxR4mp8kOSUGz4skIzO2ssravI3Sx6Lk2A0FzxJJgSJ+gAoAKACgAoAKACgCC25yYjnJdDzUp+kBcN/1F0zdoIOg1tpXVJo41cou1tnPB5OIjAU6B/Oja+gGa2hJ0swBJ3X31bGet1tK5QurMruP5Nq2sZyH0TqPzHtp+ljZLSeohVwMZaw09CAxmz5IvPUgdO8eNP060KnVZn1KE6fWQ1q0pCgDpHIIIJBG4g2I76hOnGatJE4VJQd4uwvz6t84tj6aAfvpoD2rbsNUZatPq/cuD28xjPSq9b7XxWzkcvhTYspDqN7Lrb1hvU9oFTp14Tdtj4PaQqYecFfauK2HeEmJtHlzqTovEHpQ8D7Dxoqwt98XZ+T7wpTb/AOOSuvNdwvPho4wzeVNY2KIQMul/lSCbdo0031R9VKX2pWfn4bF4sY+ljH7m7ry8bXfIZvjZWFgwiX0Yhl8W3mprDylrJ/t83pyS7yEsTGKtBfpclrzfgNkhUEG2oNwTqQeomrVQp7Wr9+vqUvEVNzt3aeg9xi3tINzk3HRJvcdh84dp6KhR+xuk+9d38E66zxVVb9H3/wAjamRUKACgB1gwFDSv5ketvSb6K/ieoVRXnaNviW/+O0Zw9PNLNw83u932DFQWuz6s5LNfXU0UqSUfuW3y4LwRyrVbl9r0XnxfixTDkx/Ns0fUpKjvXzT3ioywlJ7rd2hKOLqx3379R/EMy55gqpr8qPk2JHQoGVzfoC26apbnRdoyzdj3eJfFQrK8o5e1b/D/ALE8YS6WgNoNC5F85P8AiggFR7OjpqMJOrL7nZ8n/wDnh37SVSKpQ+1XXNf/AK492w4gwByhjaOP0m8kfZG9u4U10kILLHduXzTxFFSnUeaW/e9/dx8Dz46i/MJnP9rIPJHqLx7TfuqnPOr1dnlz2vw07S/LTo7dvny2Lx17BswLNndi79J/AcKuhQUbN6vyXct3r2lFTESldLReb73v9Ow6q8XCgB1g9nyS+YpI6dw8TVVStCHWZdToTqdVE/gOTajWQ5j6I0HjvPspCrjZPSGhoUsDFaz1FsRtqNGEECGeY6LDCMx77aKOnopCU9bvVj8YWVloie2L8HM+KIk2o+SO4K4SJtP85xvPUp7GG6qm2yxJI07BYSOFFjiRY0QWVVAUAdQFcOi9ABQAUAFABQAUAFABQAUAcugIIIBBFiDqCON6AKttLkRGdcM5gPoWzxcPoXBTsQqNb2NSUmjjSZVdo7OxEF+egbL/AGkV5k477DOum8soAvvNTU0QcSDk2Xh51zplsdzxkWPhcGmqeKqR337xWphac91u4i8TyZceYwbqPkn8vdTkMdF9ZWE54CS6ruReIwEiecjDrtceI0pqFaE+qxSdGpDrIbVYVHcCMXXJcPuUqSDrwBFVVadOS+9F1GpUjK0GPMRtAAtEBnNsssyZY2vvsvk5WHaBe1yaQUKrdoPZx3cPHs3Gg6lKKvNbeG/j4du8b4aJAQYZcrcA/wAk9zwuTlY9jG/RVmemo5KsWvPz4leSo5Z6U0+zs4W4C06i9pUMTekFOU+sn4p92rIynFXi88fNe5XKEJu01kl5P2EJcMyjNoync6nMp7xuPUdavp1oVNj8N4vUoTp7Vpx3HuFmAureY2jW3joYdY/McaKtPMrratgUaii2pbHt+dhziICjWOvEEbiDuI6jXac86v8AERq03CVvjEqsKxXDwF2yjvJ0AHEk8AKjOairsnCDm7I5xk4chE+ajOn134sf54AcKVpxdSWaW71W7uj5vuG6s1Thljv9Hv75eS7xTD4Rn1A8kb2PkqO0nSmJVIx0e3hvFYUpS1WzjuFIWW+WFDiJBvNjzanr6e/wpWeIb0Wnj6vd3K7HKeHUdXr4ei397sjjExDNmxU4L8EX5Qi3BVHkjx7qgnGNr68Ny8Fq2+2zfcWNSleztx3vxeiXddLvPF2gV+YjyHUc5J5TWPQu4eFTlCpW2rnp5bebRWqlOj1Xy189nJM7xcQmvKblxbOpJIH1kBOgvvHC/Ru7GlGElGeq3cOWy/aclVlUi5U9Hv489tuwa06IDjD4GR/MRj12sPE6VXOrCHWZbCjUn1USuG5MufPYKOgeUfypWeOiuqrjcMBJ9Z2JWLZMEIzNbTe0hFh46UnUxVSW+3cOU8JThuv3ice3eebm8FDJi5BpaJbIvryHyVHXupVzQ2oE/s74O8ZidcfiBBGf/T4Y3YjoklPgQMw6xUHJskkkaByf5OYbBJkw0KxjiRqzeux8pu81E6StABQAUAFABQAUAFABQAUAFABQAUAFABQBC7V5KYXEMXeILId8sZMTm27MyEFh1NcdVFwK3jeQ06awYlZBwTELlP7WIWA/yyeupqbI5UQmLweKhvz2EmAH04h8ZXuEfylu1BUs6OZWRJfCysVJiLjepsjjtU2YVdCvOPVkUzoQl1ogNhRrcpmUlSAb3tfS4vxtcd9WvFVGrPUpWEpxd46EX/RMqLLKD6y2ueJJBq6ljIwjZr5xKauCc5OWb+OwbS8nJhwVuxvztTCxlJ7fQXeCqrVCKbMxMYsgdR6Is6/cN19lVOOGlrF2fZp/BbGWKirSWZduv8ni86puYGUne0YaE2+spDI/YQBVc6Teyal5PmW06qW2Dj5rkdZ4W+cDRHpMZT72XMh8Urka9en1ldfN6Oyw9Cp1dH83McwYHMuVXSaP6LRsGZDxNr6jpW/tqxYqDeZaPyfzcyr6SaWR6rzXzehmdkS58mQ36dbW6b9HtppYmnlzXFHhamfLb2HGLwBVcnOJDGfnJJGCs/Uq7wOo26d+5KriLu78t3jxfHduH6WHsrLz3/wuG/eIxS4WPRM0xGnkxsw7hoP4qisU5LLHRdnxvyR14VReaWr7fiXqGIllk3YV2toDLmYAdUagL3EVLLfRtJd6Xu34tHM2XWzb7m/ZLwueNs3FyCzZ8voLaJfAWtU4qjHbPlp56vzK5OtLZDnr5aLyFcPyZl4Ki9p99r1NYmhDqryK3hq9TrPzHsXJc/SkA7Fv7yKi8et0Scf6e98iQwewI0Oa7Mesi1iLEEAbrUvUxc5rK0rDNLCQpvMr3PJJsHh/OaFCOkgt7bsaolXm+tIujQhHqxPcNtlp9MJhcTib7mSMonfI9gKpzouyMl8JyQ2riPPaDAqf/wCmQdwsntqLmyWVE/s34K8GrB8S0uMkGt53JUdka2W3U16idLrhcKkahI0VEG5UUKB2AaCgBagAoAKACgAoAKACgAoAKACgAoAKACgAoAKACgAoAKACgBptHZcM65Z4Y5V6JEVx4MDQBX8R8HuCOsaSQH/BmkjA+xmKfu127CxGz/B7KPmcfJ2TQxy+1ObPtruZnMqGE3I/aK+a2Em75YD4ZZB7a7nOZRnLsfaKb8Bn64sRE38ZQ+yu5zmQbOuKXz9n4sdiJJ/A5rudBlY3O0GHnYXGL62EnH+ijMjmViR21GN6Tjtw0/8A46MyDKzg8oYP8X/48/8A46MyDKz0behO5Zj2Yaf/AMdGZBlZ2NsX82DFt6uFmP8AoozIMrFExc7eZs/HN24cx+1yK5nR3KxcYTaLeZsyX/Mmgi8fKJozhkHUfJjaz/1WDh9eaSQjuRLHxrmdncqHkXwd457c7tFIxxWHDg+DO5t4VzMzuVD+D4KsKf8AmJ8XiL7w8xRe5Ywvvrl2dJ/ZXIvAYexhwcKsNzFA7ffa7e2uATwoAKACgAoAKACgAoAKACgAoAKACgAoAKACgAoAKACgAoAKACgAoAKACgAoAKACgAoAKACgAoAKACgAoAKACgAoAKACgAoAKACgAoAKACgAoAKACgAoAKACgAoA/9k="/>
          <p:cNvSpPr>
            <a:spLocks noChangeAspect="1" noChangeArrowheads="1"/>
          </p:cNvSpPr>
          <p:nvPr/>
        </p:nvSpPr>
        <p:spPr bwMode="auto">
          <a:xfrm>
            <a:off x="-8127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8" descr="data:image/jpeg;base64,/9j/4AAQSkZJRgABAQAAAQABAAD/2wCEAAkGBxQTEhQUExMWFRUVGBgYFxcYFxkUHhoYHBcXFxgdFhscHCgiGxwlHBwYITEkJSkrLi4uFx8zODMsNygtLiwBCgoKDg0OGxAQGywkICQvLCw0LC4sLC8sLC8sLCwsLCwsLywsLCwsLCwsLCwsLCwsLCwsLCwsLCwsLCwsLCwsLP/AABEIAKEBOgMBEQACEQEDEQH/xAAcAAABBQEBAQAAAAAAAAAAAAAAAwQFBgcCAQj/xABPEAACAQIDAwcGCwQIBQQDAQABAgMAEQQSIQUxQQYTUWFxgZEiMlJyobEHFCMzQmKCksHR0pOisvAWQ1NUY4PC4RU0c7PTRHSUoyRkhBf/xAAaAQACAwEBAAAAAAAAAAAAAAAABAIDBQEG/8QAOBEAAgECAwQJBAEEAgMBAQAAAAECAxEEEiExQVGREzJhcYGhsdHwFCJSweEFM0LiI/EV0vKCsv/aAAwDAQACEQMRAD8A3GgAoAKACgAoAKACgAoAKACgAoA5dwouSAOkm1AEdiNv4dN8qn1bv/Deu5WcuiPm5YwjzVdu4Ae039lSyM5mQxl5aN9GEDta/sAFdyHMw1k5XzncIx2KT72ruRHMzGsvKjE8ZQv2UHvFGVBmYzl5WSDzsUB9pFotELs8i5Qyv5uJZvVe/uNdsguzr/jE17c/JffbOd3ZeiyOXZxLyhlTz8Sy+s9veaLI7dnUXKyQ+bigftI1ctELseRcqMTwlDfZQ+4UZUGZjlOV2IG8RntUj3NRkQZmO4uWjfShB7GI9hBrmQ7mH0PLGE+cjr3Aj2G/srmRncyJDD7fw77pVHrXT+K1cys7dEjHIGF1II6Qb1E6dUAFABQAUAFABQAUAFABQAUAFABQAUAFABQAUAFABQAUAFADLG7Vhi+ckUHo3nwGtdSbONogsZyzUaRRk9bHKPAXv7KkoEcxBY/lVOQS0qxL1WQfeOvtqWVI5mbKpjuV2Hv5Uxlb6uaU+O7211NbEDT2sZQ8qecJWOB75TkzkJmYblsL2vuB6bVZ0VS2bK7FXS0syjmVyMk5SYpt3NRj1Wc+029lXwwVWSvdLzF546lF2s35CUc+Ml3Tyt6iqgHeBp31Y8FCPXn6L3ILGzn1IfPISmwoHz+La5+jzrytfoAU29tRlRoR4vvdv58iUa1eW9LuV/48zsbLwyDNJGQN952KE9kYu/iRUMlJq6ircd3OXsWZ6idpSd+G/lH3PV2jHH/y2GjB9NkCjuHnfvGurDOXUXzy8okXilHrvw+X82KYjHTJYzytJI2qQiyIo6ZAN/Ye++grkcPZ2vfu3/wt75HZYjS9rd+7+XuRHRq3Oc6zEyn6dzcdS9A/nqp2ngqcdZK7fl3CNTG1JaRdkvPvJbD4mRrmKVkk3lAQyPbflRgQrdIFr8LGqZ4SEHre3Hh39naXwxk5rS1+HHu7ewbyY5X+ew8Tn0lRQe9SQT3OKrngpx1jZ/O3QshjoS0ldfOzUTGAw7n5OG56Im8vrJikyt91mqpWi7TgvT2Rc/uV4Tfr7s5SEXtHiWU3tlaSSBr9ADkKe4mrcuH/AM4uPiym+J/wkpeCuLyYjFxb5pV6MwVwewspv41asHSnrCT8ip4yrDScF5i8XKLErvMTjrQqfENb2VB4CW6XkSj/AFCO+L5kls7lIzmzw5QASzK4YAAbyCAerS+pFUTw1WG1cmMQxVKex80O8Dysg85ZWiPSwaP97zfbVDTtdrQvTTdk9S17P5VTAArKJV67OPvDX21HKmSu0TmD5ZqdJYyOtTf2G1vE1FwO5iewW1oZfMkUno3HwOtRaaJJoe1w6FABQAUAFABQAUAFABQAUAFABQAUAFAHjG2p0FAEDtLlVDHcJ8q3Vov3uPdepKDIuSKptflTKwJeURJ1HIO9ibnxqeVIjdspWM5YRC4hRpm6R5C362P5VOKlPSCuRnKMNZuxD4nbuKk+msK9CDMe9j+Fqbhgakus7eYnPH049VX8iNfChjdy0jdLsW99NQwNKO1X7xSePrS2O3cLxx8FHcBTSjGC0VhVylN6ttjpsLk1lcRdAOr9VlGo77VTPERS019OftcvhhpN66evLd42HIxSS3MUQMtxrMLB+kqo0z31sRrfTWlU6kVvUeSXlmtyG7U5Pc5c2/PLfmN54pGXNipmROC+Zf1EFvE2FdcYx337tF4vb4X8CKc5brd+r8Fs8beIgmLy6YeMQj+0IvIe/wCj7O+uwouWxWXd+v3LkRnXUdru+/8Ae7ujzEBEL3N2b0m1P+3dTUKMYu+18X808LCk685K2xcF818R7EwiTnWFyTaJelvSPUPf2GoV6n+K+cF4+S1LcPT/AM384vw82MkU3LMbu2rH+eFTpUsiu9r+WXYiqrVzuy2fNX2s7q4pPQbajQiubTqdtg6xPyi84POFhIOs6Bx2nQ9fbVEX0csj2PZ7ewzJdLHOtq2+/uM2UHfV0oqSs1cXjJxd4uw4GKJFpBzo3eUfKHY+pPY2bupd4dx/tvweqGViVL+6vFaM7hhKgnDyMBa5QaED60ZurD6wBHZVHR0m7SWSXZ+twx0lVK8Hnj27fHeKYVec8+NQo86VDzYX1lN1PYMp6BU5OrSdlLN2PaVxVGsruOXtWw4mUSII8OwZDrJa6yOR9Q2OX1b+J0q6ZVZWm7e3Bd+9+CLuhdKP2K9vXi+7cvFjTLbS1raWrSVraGW731OVjAN1urekpKHxWxqmeGpT2x/XoXQxNWGyX79SSw23MQn0xIOiQX8GWx8b0tPAL/F8xuH9Qf8AnHkS+E5UIbCVGjPSPlF8QLjvWlJ4arDauWv8jcMTSnsfPT+C4bI5USqAY5RKnWc47je48aWcUxm7RbNm8q4pLB/km69V+9w77VBwZJSRPKwIuNQeNRJHtABQAUAFABQAUAFABQAUAFAENtjlFHBdR5cnog7vWPDs31JRbIuVih8oeUpKlsRKETgu4dy72PiassokdWUfHcrJH0wyZV/tJP8ASv537KupUKlXqqy4soq4ilS6zu+CISWEu2aV2lbpY6DsG4Dqp+ngacdZfc/LkZ9XH1JaR+1efMWAp1JJWQi227sK6cHTYZUAaZsgO5d7t2Lw7/A0vPEJL7ee7+X2Iap4Zt/dy3/wu1ibY990S8yvpedIe1uH86VV0dSprLTv/S2Lxu+wsdWnT0j5ft7X4WXaIQYa7DKCznjvJq9U4U/ufN/PQodSpU+1cls+d46kmWE5VAlm4nekf6j7Oi++qZ1JVHlS8Pfguzay+FONJZpPx9lvfbsRx8YzWMw50j6eiuOw7iOptesVxYaULSi7vg9nhwOvFRneM1ZcVt8eJ0IVbzJFJ9F/k27gxs32SamsUk7VE4vyIPCOSvTakvM6jwD5wrKU6SQRYDUnuF6tdWOW8XcpjQlmtJWG08/OuXAsi+RGOhRpftP59NVUIXed/OL/AEuxdpdiJ2WRfOC/b7X2HlNCYUAFACuFmyNe1xqGHpKdCD3VXUgpxyllKo6clI9lw5DlBdtxUgecp1U+G/rBHCoUauaP3bVoyytRyz+3VPVCv/D3Au9ox0uQnsOvsrrrw3a93yxxYee/Tv8AlxNcTChBTNM41BW8ag+tvPdal51HVWVK67NfPqrm2MwpRovM3r26eXWfJIUln+MALMQhBJGU2jNzezjgfrDTpHGo9BKGstVvS9967NO4l9RGekdHub2ctz7RtPAVOVlsRwPDot+YpxKE47mhF56ct6YsuLJ0cc4PrGzDsff3NmHZVPQOGtJ27Hs/gv8AqFPSqr9q2nvxYNrES3EoRZwOz6Q61v3VKNezy1FZ+T8SMsPdZqbuvNeA2pgWCgD2JirZkJVulTY9/SOo6VTUoU6nWRdTr1KfVfhuJzAcpXXSVc49JbBu9dx7rdlI1MFJawd/X5yNCljovSat6fOZcdg8o2UZoJAy8UNyO9Tqp8DSMoa2aHoyurovWx+Ucc1lPkSeiTofVPHs31U42LFK5NVEkFABQAUAFABQAUAcyyBQWYgAaknQAUAUrbvKhnukJKpxfczdnoj29lWKPEg5cDOsbylUs0WHZTIBo7D5PNfzS199r2O6/GpxUp3yrYQk4wtme0q0+GcyFpyzyDfm4dQG4CtPD4OmkpP7n5GXicZUbcF9q8zunzPCgBXDwM5so6zwAHEk8BUZTUVdk4Qc3ZHbYxYzlgszjfKRop+oOnr39lKOU6rsv4XfxfYvFjijCirv+X3cF2vwQ0WPUsSWY72Op/2piFGMddr4+3BdwtUrSnpsXD34vvFooyxCqLk6AVZKSirsrjFydkKYnEZLxQnXdLKP4U6vfvOlgU25VZWWlvL/AG7Nw4lClC71v5/69u8bRoALD+e2moQUFZCk5ubuzqpkDxhfQ61xpNWZ1Np3Q5SRoYPk2ZGlYIgBNgq+UxC+b0DdwIrOrUYZ8sFZ+/sk2adCvNQzTd/4920jj45JxMb+vCh9q5au+mlFWhN/O5oo+rjJ3nBP52pnvxw8YYD2c4nueu9HWWyXzkzjq0Htj85o8+N//rxftJa5lxHFc/8AU7nw3B8v9gGMPCCAdrSt/qruSu9r8/8AU50lBbF5f7Hpx0nBYF/ys38Ro6Cq/wDL190d+opLZH09mLTYyVoQTKwKOA2S0YKPotwOhwB/mVROgoVI3ej08d225fCu505WWq18PCxHfF1vcjMeliW99OLD096v36+ok8RU3O3dp6CtXFIUHB5BMGAjkNgPMf0eo9Ke6qJQcHmh4rj/AD6jEZqayT8Hw/gbTRFWKsLEb6tjJSV0VTg4PKzge0ag7rHpB4GiUVJWaORk4u6dh2Jlk0k0bhIBv/6gG/1hr03qjLOl1dVw3ru9hjPCt19Jcdz7/cQnhKGzDrHEEcCDxHXV0JqauiicJQdpCdTIBQB1FIVYMpKsNxGh/wBx1HSq6lKFRWki2nVnTd4stWzNtEpeeyDcHPkhju3cO0adlZNeh0b0d/13mvQr9IldWfr3F+2FyoZLJMSycG3svb6Q9vbupRxvsG1IusUoYBlIIOoI1Bqsmd0AFABQAUAcTSqilmICgXJPAUAZ3ym5Rc7mJbJCmuptu+k/5ValYrbuZbtjbj4olEukG4nc0nb0L1ePQGaGGlW1ekfUWxGJjR0WsvTvGkcYUWAsK2IU4wjlirIxalSVSWaTuxymKNgrAOo3AmxX1G3jsNx1VVKi081N2fDcy6NdNZaquuO9HvNI3mPY+hJZD3G+Vu436qj9Tl0qq3buJ/TKetJ37N50mBfNlYFLaksCAFG8nqq11Y5brXuKVRnms1bvEcVis45uK6xA6tuaQjier3e2l4xlVd29OP6X7e/cMznGksqWvD9v9LdvElUAWAsBTkYqKstglKTk7vae10iOcQ5iQIvzso8o+hGfxP4gdNJ1JOpJRj84vw2Lix6nFU4OUvH9Lx2vghpGgAsP57aZhBQWVCk5ucrs6qZAKACgBbaXzoThCgT7R8p/bfxpOj99Ry+a/wAJcx7EfZTUPmn8t8hGnBEKACgAoAKAHGBXMxjJsJVMd+gsPJPc2U91L4qGak7bteQzhJ5aqvseg1ia4BIseI6DxHjVtOeeClxKqsMk3HgdVMrCgAoAeRnnEy/TQeR9ZRqV7RqR3jopaf8AxSzrY9vv7jUP+WOR7Vs9vYZg0yLBQcHWGnFskmqcDxQnivV0jj21TOm080Nvr84l8KiayT2enzgJz4ZlbLvvqpGuYHcV6RU41FJX+IhOlKMrfGKHAlReRliH1zY9y+d7KrliIJXWvpz2FkcNNvXT15bRP45GvzSGU+nIMqdy8e+/ZVPSVKnV2clz9l4l2SlS623t1fL3fgISlnbPIxduF9w9UcKtp0FHWWvovD9u7KqmIctI6er8eHYrIltj7ZaKyt5UfRxX1erqqrEYRT+6O31LcPi3D7Z7PQ0bk3ygMNiDnhbUge9evq41kzhrZ7TXjJWuthoeHnV1DoQytqCKpLRSgAoAKAKJyu21zjGNT8mh8o8GYb79Q/36KtiralcmY/tzapxb5VJGHQ6cOcYcT1dH57msNh+md31V5iuKxPQrLHrPyEAK2UklZGI227sXwCgyxgi4LqCOkZheuTdoslTV5o308lcD/dIfuCvP/UVfyfM9D9PS/FHh5KYA/wDpIPuCufUVfyZ3oKa/xR3HyawSoYxhogh+iFFvDdVak1sLHFPaQu0vg5wMg+TRoDwKMbfda4t2WpmnjasNL3QrUwVKetrMzHlPye+Jy5JWdQfMfmy6OOpkuQRxBUEdljT1PGuS6vISqYFRfW5jHZ+FUsW5yKRUFyA4Fz9EENYi50166nPFwasnZ+hCGCmpXeq9RscBOS0jxuWc3JAzdguLj+TUsPKmle6u/Jbl833I4mFRysk2l5ve/m6xN8htjifHRRyJdFu7gjeqi9iOgtlHfXcVVyUm4sjhaOaqlJGw/wBFcD/dIfuCsf6ir+T5mz9PS/FGffCzsKKAYaWCJI0ZnjcKtvKK50OnUsg7xTmCxM3PJJ3uJY3DRVPPFWsUbZseaVAd2YE9g1PsBrSrO0GzNoRzVEhmkmYs53u7Me86ewCq8PG0b8W/LReSRPEyvO3BLz1fmzYvg82DhZcBE8uHidyZLsygk2kYC57LVnYutUjVajJpaehp4SjTlRTaRZP6K4H+6Q/cFLfUVfyfMZ+npfig/orgf7pD9wUfUVfyfMPp6X4o8fkngCLfFIu5be0UfU1vyYfT0vxRWeUPwZwOpbCExSDcjMWRuq5uynruR1U1Rx807T1QrV/p8Gvs0Zk8iNG5VgVdGIIO8MpsQewitZNTjdbGZDUoSs9qL78GeyoJsTjVmiSRVyOgcBrCS8ml/Wt3VjTqThTUYu1m/nO5tQpwnUcmr3S+crGhf0VwP90h+4Ko+oq/k+Zf9PS/FB/RXA/3SH7go+oq/k+YfT0vxRzJySwBFjhIu5cvtGtCxNZf5MHh6T/xRU+UvwboAZcCWV11ERbMDbXyGOobtJB6qbo45v7auziKVsCl91LRozrH4MK2ZpIow2tmcaMPnFGW+5vAMBTFLERprK92zu8bC9bDSqPOt+3v37LjXPAP61n6o4yf3jb3VP6lvqr1fon6lf0qj1n6L1a9DVvg65N4WTBiWXDhjIzFedCswUHINw0BKk99IYjE1c9r2t4ftmhh8NSyXte/zgi3JsHCAZRh4wOgKB7qVdSbd2xpU4pWSPnnaGzeZnmiYXaKV0uxzEgMcrXPpLlbvrZwqhUgpta9uvK+wxcU505uCenZp6bROnBIKACgCV2HtUxNlb5s7/qnpH40ricP0iuto5hcT0bs9noaPyd258XbyjeFvO45frj8ekdgFYs4m1Fmig3qosPaAIjlRtHmYTlNnfyV6uk9w9tqlFXZyTsjEeWu0TZcMhsZBeQ9Ee632j7B11fCm6k1Bb/QoqVFSg5vd6kAiAAAbhW9CKhFRWxHn5zc5OUtrOqkRHGz/nY/XT+IVCfVfcWUuuu8+hzNXmj0xTNv/CKuGlxEZw7vzBiXMHVc7SIrgKCNLA693TUowcthGU1HaRifC2L+VgpQOqSNj4G3vq/6Ov8Aj5r3F/raH5eT9i5bA5SQ4tC8LHS2ZGGVlJ3Zh46i4NjrpVM6coO0lYvhUjNXi7hyk2YuLw7wta5F0Y/Rcea34HpBIrtKpKnLNE5VpxqRyyMKx6FYkiYWZ3ZpAd4EZKZT9sMK1XJV5K2z43+kZSi8PB8fiX7Y1SBR5oy+qSn8JFMPDUnu5aegssTVX+XPX1NP+CPDsFnmZ3YErGoZ2a1vKa1z1p4VmY2EINRiamCnOpFykaC+LAKgkAsSFHSQCTbuBNIjxCcuIOdwM4CK7ohkRWFwWTywN41NiO+pRk4vMiMoqSszHMDjdHfmovJidgV5xfo2H0job1rVVVjC+a6+PgZVF0pTso2fxcRpFiQAB8WjsAP62Ue8GpQhiIxSVuf+pCdTDSk20793+xs3wcT32fF5ITWTyQxa3yjcSBWbic3SPPt+dxpYbL0aybBXlnys+IRRyc0ZTJIIwocJa6O97kH0bd9Uxg5NRW0ulJRTk9iKr/8A6239xP8A8hf0Ux9FX4eaFvrqH5eTHuyvhUjd1WbDPCrG2cOsqr1voCB1gGuPB1kr5fQ6sZRbtm8mX3nqWGTJPhQRYsarLDG3Px5yWaQeUhyNopt5vN+2n8HOo7wi+35oxHGQpq05rs+aol/gwxF5ZTkRc2HhN1zbxJKlrk7gFFu2qcTGUZNS+fLl2GlGUE4/Pli9bV2mIYJpiMwijeQqDa+RS1geF7UsMlBX4XARf4jJr/ip+VMrCVmrqPmvcWeMop2cvJ+w+2T8KUUkipLBJAGNg5ZHUHhnsQQOuxA42oeErJXy+gLGUW7KXqXvnqWGTGfhF2esWKnyrYPkxYsABdiYZ/aFkPbTeHmotPg/J+wpiYOUWuK817lZjjLEKouWIAHSSbCtxuyuzBiruyPoPZsIhijiXdGioO4AX799eanLNJye89NCOWKitwtFi1YXUggErp0qSrDtBBHdUSZkXwp4DJjRKB5OIjBP/UjsjX+wYvA1p/06erh4mX/Uqein4FQrVMkKACgAoAtHJfH5gYmOq6r6vEd349VZmNo2edbzVwNbMsj3GnchNqZlbDMdYgGj64ibW+w3k9SlKy5KzNSLui2VE6UTltis04ThGo8W8o+zLVsFoVy2mLNiOellm9Njl9RfJX2CtP8Ap9P7XU4+iMv+o1PuVPh6s6rRM0KAF8D87H66/wAQqE+qyyn113m7mevOWPSmQ/CK4+PFBxyzN1nm0iW/cgNPYJJzt48v5d/AQxzahfw5/wAK3iV+tgxSZ5JbTOHxUbA+SxCOOlWNtew2PdS+JpqpTa8RnC1HCqu3Q2Tn6wbHoDHuXqW2jLutkjZR1NfN4uGNaX9P1bvu/e30Rl/1HRR7f1s9SDrUMo2Xkjh+ZwkKcSudu1/K17Lgd1YGJnnqtnosNDJSSK3yw28U2pgEDWWHNJIOFpfkRfsXOe+oUqTqSa4JslVqqnFN72kXwzVXYtMOx+C5gY6Hdzd419RpEMf/ANZXxrRU8+HUe9eT90Zrp5MRKXc/NX9GM61TINb+D+W2BiHXJ/3GrDxv95+Hob+C/srx9SH+FyS8GG/9yP8AszVXh/7se8nif7Mu4zyvQHnQoA27YGIPxXD5t/NR3+4N9edrJdJK3FnpKLfRxvwRQvhYlvicIOiOa/YWit7jTGB/veDKMf8A2fFEl8GrWBP1LeEjH8a7jl/yfOCI4F/8fziyzcq5v/wcX/7eb/tNSLWg8jE4PNXsHur0dLqR7kearf3Jd79TurCs2/YWKLYaAsbkxRk9uQV52skqkkuLPS0W3Ti3wRSvhHAfGYVeEkGJjPY2QD2mu0ldtdn7Ryq7JPt/TID4PsNzuKhYjRBzrdqgW/fK1p16r+mvvaX8mVQpL6lrcm/4NexGOCIzsbKilmPUBc+wVjm0Uv4KdrtJh5hIfLMrTW6BMS5A+0GPfVsqTjCMuPz0KoVVKco8PnqOfhPg5zBiQC5gkR/ssebfus1/s0UJ5KkX2nK8M9OUewzGvQnnAoAKACgBxgMRzciP0HXs3H2XqurDPBxLaM8k1Iv+ExvMYjDT8FlWN7cY5iIjfqDmN/8ALFefmtD0MXqa3VRYZVywlOfFMLXHOWuQouqkC5OgGm81auqV7zNsLs9lRRmi0A/rov1VsUKsIUox7OD9jGxFKpOrKXbxXuK/Em9KP9rH+qrunh28n7FP09Ts5r3D4k3pR/tY/wBVHTw7eT9g+nqdnNe4rhMGwkQ5o/OX+tj6R9aoyrwcXt5P2JQoTUk/2vc10z1hm+ZlywwzPj5XulskQF5I1Oi3Oha4pzAyUJSb7P2IY+Epxio9pFfEm9KP9rH+qtLp4dvJ+xm/T1OzmvcPibelH+1j/VR08O3k/YPp6nxr3NgTE3APSBWDY9AjPuXuFLYtHBQXgVTmkRDdZHO5mBPnb6bwU1CbvwE8dTc4K3Eidm7KMksaEoQzC9pEJy72sA1zpetCpiYqLa9GZ1PDTc0ns717msc/WIbxk+20abGYmXNHZnCJ8tF5qAKPpaXtex6aewLjDNJ7+z2M7HxlPLGO7tX7NO2Vj+chjYkElRmsQwzAWaxBsdQaUqRSk0h6nJuKbKhy62cS0kqlQJUiU5mVPKSTU3YjepUfZqVKVnZ7CFWN9VtKv8Sb0o/2sf6q2enh28n7GJ9PU7Oa9zR+RrZcJGtwbF9zBh57cQSKycVJSqtr5obGEi40kmccrdkHGRxIHCc3KJLkXv5Drbf9b2VVTlkmpcC2pHPBx4kB/QZv7dfun860P/IL8TO/8c/yHGC5EKGBllzKPoquW/ab6DuqM8e2vtROH9OSd5O5c+fAHAADsAA/Cs40TLuUs5xWMeVWjMaKI4zz0WoBLM1s2l2J7rU3grRm5y7uPoJY5SlBQj37l6ln5CKUU3KnfuZW4jipNGLkpSuiWDi4wsye26Gkw08aC7PFIqi4F2ZGAFzoNTSbWg4jOYuSmLCgc1uA+nH0etWzTxVJRSb3cGYlTCVnNtLe96HeB5HzswEgEa8TmVjb6oUnXtonjaaX26s7TwNRv7tEaNE4VQq6BQAB1AWFZD1d2bKVlZFG5WsZNo4exTLEq3vIgbM8gJGUtm80Lw1vVtDSUm/xZTiLtRS/JDv4OcEYklc5SWbIuVlcZVJJ1UkcRp1VOvUzRjFbr+pChSyylJ77ehIcvMU3xKVEKhpbRjM6oLMfL1YgXyBtKVavohq9tWV3kKTDiAuZMroUsJEbUWK6BrncR31p4lwdJKO7sfcZeFU41W5b+1d/EvW0YlmikibzZEZD2MCKzbGoZImBcCzGMMNGHPR6MNGHndN626eJi4pvb3MwamFnGbS2d69zr4k3pR/tY/1VPp4dvJ+xD6ep2c17h8Sb0o/2sf6qOnh28n7B9PU7Oa9w+JN6Uf7WP9VHTw7eT9g+nqdnNe4fEm9KP9rH+qjp4dvJ+wfT1Ozmvcsu1yTgJTfUQFrg31VMwII6xvFYtW2aVu026V8sb9htuBn5yON/TRW8QDSwwZlyzwt3xcfphx99Lj31atYlexmVYeNSinKuqg7h0VuUadOVOLyrYtxhVqlSNSSzPa97FOZX0V8BVnRU/wAVyK+mqfk+bDmV9FfAUdFT/Fcg6ap+T5sVwsS508lfOXgOkVGdKGV/auRKFapmX3PmzVjPWEb5nnLKIHGMxAIaJLXF9VLA+zL407gYxc5KSvohHHylGEXFtash+ZX0V8BWl0VP8VyMzpqn5Pmzwwr6K+Ao6Kn+K5B01T8nzZrMUtgB0AD2VgvaehWwofLqQPi4wQDlgvrrvkb8qZwUVKq7q+n7QpjpuNJNO2v6YvyIwi880mUDItgbDe2nuB8aYxqhGKSS1F8C5yk3Jt27S2bX2nzMEsvoIzDtA0Hjas16I1FqzKsHAAi3AJtckgE3OtbOHoRVKKklcxMTiJurJxbt3l+5D4scy0egyNcAaaNr781J42mozTS2juBquUGm9UKcuVz4OS2uUox9UOpb2XPdSa2rwHHsfiUPmV9FfAVvdFT/ABXI8/01T8nzZoPJFwuFQDTV92n02rJxUUqrS+aGzhJN0k381JabHKguzKo3XYhde+lhgR/4vD/bR/fX86LnRaLGKwurBh0gg+6g4Mtu4BcTEYmZ1B4qxXuYbmXqPv1rtlvC73GbyYMIzIVW6EqdOINq2qUKMoJxirdxhVp1oTalJ37y58iyFTQAXDHTT6QH4Uhi4pT0RpYOTcE27ll5+lBsOfoAOfoAj9t7fjwyFpDr9FB5zHoA/HcK43Y6tTPtklpMSJpbGR5OcOm7LqAOwADuFaFLD5KLclq/LgZtTEdJXUYPRefEv/JyDmcNElrG2Zh9ZiXb2m3dSMrZnYfhfKrlY+EHGZ5oIbghFaVh2+Qnubxq3DU89ZJ7FqVYqo4UW1tehCYJxHIkgUXRg2gHA3rWlQg01ZcjHhXqKSbb5s1NcSDqDod1YdjfuZvylwapi5fJFntKNB9IWb99WPfWhgVCScWlp2cTNx7nGSlFtJ9vAjuZX0V8BT3RU/xXIQ6ap+T5sOZX0V8BR0VP8VyDpqn5Pmw5lfRXwFHRU/xXIOmqfk+bDmV9FfAUdFT/ABXIOmqfk+bLdtoc3s6UbrYcr4pl95rDqtZpW7TepJqKTNr2NFkw8KnescY8EApYvKny3wuWZZBudbfaXT3W8Ksg9CEjG8bhealkj4KxK+o3lLbsBt9k1tYKd6VuGhiY6GWrfjqI02JhQAph/OXtHvqM+qydPrI0Az1gHoimbekzzTdMTp+zkijU+Eip981fhZONW+7Zz/kXxcVKk1v28v4I6towh3svD55UHC9z2DU/l31TXnkg2X4ennqJF55+sQ3il8o2DYnODcFDH2NGxzD99fbTmAa6R93oI/1BPo13k/ybXJCDxclvwHuv31HFyzVLcCeDhlpX46koZr76VGzzOOgeFduzh6JQN1AHGIIdWRtVYFT2EWNcsduZ7GCBZvOUlW9ZTlPtFbeHnnppmDiIZKriXPk7LbDoOtv4jWbi/wC6/D0NTB/2V4+pHcuGDRwg6jnhv1/q5KppxTqRT4l1WTVKTXArXxVPQX7orY+npfiuSMT6ir+T5sebHYQzI6ALqA1tLqTYg231CphqeV2il3FtLE1VNXk2u0vvP1jm0Ufbv/NTfWyN4oF/01oYCXWj3P5yMz+ox6su9fOZOcnpcuVf8LN96V/wAqnFu8/H9IYwekF3ftkhtjFlYJmUkMI3II4EKSCKUlsHFtKWmPxBAPxmbUD6Q/KtGGBg4p5n5exlz/qE4yayrz9wbGTnT4zN94D3Cpf+Ph+T8vYj/wCRqfivP3Gy4cZsxuzekxLHxNXUsJSpu6WvFlNXF1ais3pwRM8n4M0hJ3BSPveT/CW8K5ip5YfN3xEsHDNO/wA1+MuHP1kGycmQdArpwM46B4UXYWOufrh0rfLBL81J0EoexhcX71t9qmMLLLVXboK4yGak+zUr9bJiBQAUAOtl4bnJUXgTc9g1NVVp5IORdQp56iRZtuQc/JhcGNTiZ0Vh/hIQ8p7lFefm9D0MOJuVVkyM5Q7O5+FlHnDyk9YcO8XHfXYuzONXRjfKjZxdecUeUlww4lN571Ove1P4Wr0c9djEcVR6SGm1FUrZMQKAO4fOHaPfUZdVk4dZFu5+sI9Bcijs+88khYFZAFZbfRyBCL37weGlThJKMovfbwsVzi5SjJPZfxuIJsbpk/d/3pxY122aiTwCvt0JPBwrGLLx3k7zStWrKo7yHKVGNJWic7T2oIY2c8Nw6W4D+euqZOyuXJXdiu7NwrvCwsS+bnr9JPkyA9eU37UFORp9BGE3t3+PsJSqfUSnBbN3h7lqjkCgAbgAB3UrJ3d2NxSikkRe09qOslkmw8agC/OElsx13LuFrVHa7XS+d6JPRXtf53MajbT/AN6gPqwSv/qFS6OT2NfO5sj0kd6fzvSO028QdZGb1cKy+1pfwqUaM3/8y9iEq9Nf/UfcnRiKhYsuV3aZjSVrxysXs/kuij0Ta634X4+dTWGqVFeEFff81QpiqVN2nN23fNGS+yZxzS2UqNdGIY7zxAtVdfM5vNt+drLcPlVNKOz52Iaco8QuWLMhf5QWAfJY5W1vlN9L6ddVwvnjbbcsqW6OV9liL+Mp/d3/AGy/orTvX+W9zKth/jfseriY7j5CQf5y/orjdfh6f+x1LD32+v8A6lq5+ss1rlc2vLFz7FllZiiXyZLWu1tGIN99X4aU4zeRX2fvtQvioQlFZ3bb82MksHIgmdVz3SOJDmCgbi2hBvfXXSoVG5O7RZTioqyfxC+1JAYZQWygo4Jtewym5sN9VSWjLYvUrkaxWFsQm4ecsicOtK04YqMYq6fkZU8JKUm01t7TtYAfNmhbslQe8ipxxdKWx/PArlg6sfnuKHZsu8IT6vl/w3qxV6b3lbw9RbiX2VEY1AIIZvKNxbpVR4Zj9oUjipqT07vf9cjQwlNwWu3b7fvmOcZjskbv6Kk+ApN6K46tWV2LbmKIBvELgG2Rv1UzDB1JRUrrXsFJ42nGTjZ6do5we0sS7AF4go1Y5G0Ubz53h1kUTwc4q+Zcv5CGMhN2UXzHex9rtK0mawW947XvluRrrrw1qt0pRjm3Nl0a0ZSy70hxtZechdRvtdfWXyl9oFV6rVFmj0ZWUa4BG4i9bsZKUVJbzz0ouMnF7j2pEQoAtnJrZ+ROcbRnGnUu/wBu/wAKysZWzSyrYvU2MHRyRzPa/QsPwW4H41i5toH5qIHD4boY75ZB/CCPSYcKzJO7NFKyNVrh0KAKZyv2NlJnQeSfPHQfS7Dx6+2rIvcQkt5le3tj5CZIx5B3j0T+n3VrYTEXWSW3cZGMw1nnj4kJT5nnUe8dtRlsZKHWRMnGL6Q8RWJsN86jxIY2UgnoGvurmganLY1RvZR3ijQNRtjNspGSpuXGmQA3v0HoqLkr2WrJZXa70RH/APEJ3IJEaWJygxrIw723HstTdLB1JfdOy7Nv7QnWxtOP2wu+34mOMLiJGcF5nYDWxay+Aq2tQVOF7+S9r+ZVQrupO1vN+9vIkvjQte4seN6R0H9SuQPnaST03NvVGgp/AQ+xz4v0M7+oTedQW5eovT5nhQBLYbFjItyBpbU9FZGIhlqM2sNPNTQ02w4JRri4Njr9FgLe0L41zDzUaqfHTn/NjuJhnpNcNeX8XHOCxAVACQN+8241PFf3GQwj/wCJDPbc4YRAEH5Qbjf6LVTS/uw7y6r/AGp9w3rbMEKAJv44vpDxFYclldmegjLMroYSIr4iM5gc9kOvokt/CW8KsoVFCUnxXmU4im6kYrg/INnYq7zSE25xydei9h7qlUjaF+1+Vl+iNOd6jXYvO7/YttLFqYZBmGqNxHomlZWysbje6IuLzR2D3Vu0+ou5GBV68u9nrKDvANdcYvaiKnJbGKYLARklmUKiDM5Hkm3QCOJOg/2perSpxWkVd+Hj4DVGrVk9ZOy8fDxJLCY/MC7tYuSwBbcDooAO4WA066zZJJ6aLtNOLbWu35/0N9r7QGQKAj52ClWuRbeb5SD7ag1mait7sTzZU5PcriUTqxC8wwJ0HNOGv9mQD+KtJyr01d2aXzsMxRw9V2V0/neKYzm8phjmQeV8qWvGWtuVWIy2+1xv0VROupS++63dy935IYhh8kfss9/e/ZebPYIniZSylQdL8COojQ01VcKlJqD2ClJTpVU5raPvji+kPEVlmqQS2BdQbhWNuw+UPAG3dWng53p24afsysbC1S/H/o6psTJvYGyM5EjjyBuB+kfy99JYrE5Fljt9B/CYbP8AfLZ6knj1lxk67Pwp8uTWeTeIYtMxPWQQLdYGma4x5y3GxFbzaNj7Mjw0EcEK5Y41CqPeSeJJuSeJJqsmPKACgDxlBBBFwdCDrpQBQuU2wOZJdBeI7xvyX4H6p4HuPC9sZFcomdbZ2CRd4hccU4j1ekdVauHxaf2z5mViMHb7qfIgVUk2AuTuA1p5tLVmek27IUnwkEZ+VUSSH+rS1/ttw7vEUhV6OT0irvsu33L9uyNGl0kI/dN2XbZLvf6V2JPK7KUAWGM744hlv6x3t337a7DBq2qSXnz2cl4kZ413+139OW1+L8BBcHGBbIveL++r44WilbKheWKrSd8z9CTjkVwFeysBZZOoblfq6Dw7Nw4dG80FpvXt7HVNVVlm9dz9/cbzwshswsfw4EHiOurozUleJTOEoO0kJMoIsdQa60pKzORk4u6FcLHHlMbqMjG+6+V7WDAdmh6R2ClamFha8YrTdbRjVLFzvacnZ7+B5LhzGcpAFt1t1t4I6QavpOLisui4cCispqbz6vjxOKsKgoA4kiVvOAPaL1CdOE+skyyFScOq2hXFwKRE+Uebze4aGPVLdqH/AOuko0YRxDTitVddlh2dapLDqSk9HZ9txKSJW85QbdIvTk6UJ9ZJiUKs4dVtHK4dAbhVB7BUY4elF3UVfuJSxFWSs5PmK1cUhQAm8CsblQT1i9VTo05u8op+BbCtUgrRk0OMNEsaSyhFDKuRNAPLe66H1c3jStenTp2yxV9uzlzdkN4epUnfNJ22beO3krsbrEMoUi4AA11vTUaUVBQeqFJVZOo5rRnPxRPQXwFR+lo/guRL6qt+b5iwFXJW0RS3fVikEJdgqi5P869ArkpKKuyUIObsgx0ob5FDeNDd29N/0j3dppRRdWX3bN//AK/uXIclJUYfbt3f+36jzG8kKt5yg9ovTM6NObvKKYrCtUgrRk0KYXABmARBfqAFhxJPAddV9FRp/dlS8CaqVqv25m/EXnxIQGOE3Y6SS9HSqfzr2aGpuVWVlu8u/jLgti3l6UaMbvf593CPbv3DZEAFhu/nfTUIKEcqE5zc5ZmdwMU+bYpfeFOh7VPknvBqqeFpy1tZ9mhdDF1Y6Xuu3U95uFvnIlBP041A+9GdD2qR2Us8K4O+VSXalf8AkZWKU1bM4vsen8HrYIILqFKNuZdxPQeIPUbGmaDpaqCs96tZi2IVXRzd1ue1E3sbYJazyiy8F4nt6BVGIxaX2w28RjD4Nv7p8iRx2OkeVcHgk5zEvpYebEul2c7gALezpAOVKRqxiafyH5Ix7PhKg85NIc08x3u2veFFzYdZO8kmosLJQAUAFABQB46ggggEHQg63HXQBStv8mGS8kALJvMY1ZfU9IdW/ovuFkZcSDjwKRjtmhwzRERyMLZwL9ved1xrTMa0krPVfPltgvKjFu60ZUMTsx4DZlOv0t+bv/CtTDum19j7+Pj8twMnERqJ/etN3Dw+XEaYFgoAKAHEOJsMrjOnAXsV60PDs3H21ROk75oaPyff7jEKytlqK6813ex7JhdCyHOo36WZfXXh26jrohWTeWWj4ewToNLNDVcfcbVeLjuCdWXm5Nw8195T816vCqZQcXnh4rj/ACMQmpLJPwfD+BHEQFDY9oI1BHAqeIqcJqauiqcHB2YlUyB0iEmwBJ6AL1xtLVklFt2RIQ7OcqyNlQtYpmYA84D5Om/UFl3fSpLEVIu046uL/wC9R7D05K8J6KS892gz+RG/EKT0Ijv+AqX1afVV/H2uQ+ja6zt4e9gEsHTO3ZEF97V1V5vZH/8Ar2QfT01tl5x9z3nYfRn+6n6qOlrfiHQ0fy9DznIf8cf5an3PR01X8fX2OdBSeyfp7nhMP9sw9aGQe0Xrn1T3wfn7I79JF7Jry92Ocdhvm4VkiJQl3XOqsXNsoytY6C1UfUQnUu38Wzz18EMPDzhStHb77fLTxY3nwrp5yMOsjTuO41oRqRl1WZ0qU4dZCNTKxTDwM5yqLnwAHEk8BUZTUVdk4Qc3ZHWJxIAMUJvfSSXp+qnV/J4ClPvqy4W8veXku8c+yjHjfz9o+vcIIoAsNwpuMVFWQlKTk8z2jpMKAueVubTgTvb1F49u6qqlZRvb+F3v4y6nQcrN/wAvuXxCM+LLjIgMcXH039Y/z2DfVUYTqPM9O3f4Lcu3b3F0qkKayx19PF732bO8TVQBYCwpqMVFWQnKTk7vae1IiFADnBYF5TZFv0ncB2mq6lWFNXky2nRnUdootOzNkpACzNc28ok2UAa7urpPsrJr4jpHorepr0MOqSte/oc4JsTtGQw7PFowbS4tgQidIj9JrdHVuBzUm58BxR4mp8kOSUGz4skIzO2ssravI3Sx6Lk2A0FzxJJgSJ+gAoAKACgAoAKACgCC25yYjnJdDzUp+kBcN/1F0zdoIOg1tpXVJo41cou1tnPB5OIjAU6B/Oja+gGa2hJ0swBJ3X31bGet1tK5QurMruP5Nq2sZyH0TqPzHtp+ljZLSeohVwMZaw09CAxmz5IvPUgdO8eNP060KnVZn1KE6fWQ1q0pCgDpHIIIJBG4g2I76hOnGatJE4VJQd4uwvz6t84tj6aAfvpoD2rbsNUZatPq/cuD28xjPSq9b7XxWzkcvhTYspDqN7Lrb1hvU9oFTp14Tdtj4PaQqYecFfauK2HeEmJtHlzqTovEHpQ8D7Dxoqwt98XZ+T7wpTb/AOOSuvNdwvPho4wzeVNY2KIQMul/lSCbdo0031R9VKX2pWfn4bF4sY+ljH7m7ry8bXfIZvjZWFgwiX0Yhl8W3mprDylrJ/t83pyS7yEsTGKtBfpclrzfgNkhUEG2oNwTqQeomrVQp7Wr9+vqUvEVNzt3aeg9xi3tINzk3HRJvcdh84dp6KhR+xuk+9d38E66zxVVb9H3/wAjamRUKACgB1gwFDSv5ketvSb6K/ieoVRXnaNviW/+O0Zw9PNLNw83u932DFQWuz6s5LNfXU0UqSUfuW3y4LwRyrVbl9r0XnxfixTDkx/Ns0fUpKjvXzT3ioywlJ7rd2hKOLqx3379R/EMy55gqpr8qPk2JHQoGVzfoC26apbnRdoyzdj3eJfFQrK8o5e1b/D/ALE8YS6WgNoNC5F85P8AiggFR7OjpqMJOrL7nZ8n/wDnh37SVSKpQ+1XXNf/AK492w4gwByhjaOP0m8kfZG9u4U10kILLHduXzTxFFSnUeaW/e9/dx8Dz46i/MJnP9rIPJHqLx7TfuqnPOr1dnlz2vw07S/LTo7dvny2Lx17BswLNndi79J/AcKuhQUbN6vyXct3r2lFTESldLReb73v9Ow6q8XCgB1g9nyS+YpI6dw8TVVStCHWZdToTqdVE/gOTajWQ5j6I0HjvPspCrjZPSGhoUsDFaz1FsRtqNGEECGeY6LDCMx77aKOnopCU9bvVj8YWVloie2L8HM+KIk2o+SO4K4SJtP85xvPUp7GG6qm2yxJI07BYSOFFjiRY0QWVVAUAdQFcOi9ABQAUAFABQAUAFABQAUAcugIIIBBFiDqCON6AKttLkRGdcM5gPoWzxcPoXBTsQqNb2NSUmjjSZVdo7OxEF+egbL/AGkV5k477DOum8soAvvNTU0QcSDk2Xh51zplsdzxkWPhcGmqeKqR337xWphac91u4i8TyZceYwbqPkn8vdTkMdF9ZWE54CS6ruReIwEiecjDrtceI0pqFaE+qxSdGpDrIbVYVHcCMXXJcPuUqSDrwBFVVadOS+9F1GpUjK0GPMRtAAtEBnNsssyZY2vvsvk5WHaBe1yaQUKrdoPZx3cPHs3Gg6lKKvNbeG/j4du8b4aJAQYZcrcA/wAk9zwuTlY9jG/RVmemo5KsWvPz4leSo5Z6U0+zs4W4C06i9pUMTekFOU+sn4p92rIynFXi88fNe5XKEJu01kl5P2EJcMyjNoync6nMp7xuPUdavp1oVNj8N4vUoTp7Vpx3HuFmAureY2jW3joYdY/McaKtPMrratgUaii2pbHt+dhziICjWOvEEbiDuI6jXac86v8AERq03CVvjEqsKxXDwF2yjvJ0AHEk8AKjOairsnCDm7I5xk4chE+ajOn134sf54AcKVpxdSWaW71W7uj5vuG6s1Thljv9Hv75eS7xTD4Rn1A8kb2PkqO0nSmJVIx0e3hvFYUpS1WzjuFIWW+WFDiJBvNjzanr6e/wpWeIb0Wnj6vd3K7HKeHUdXr4ei397sjjExDNmxU4L8EX5Qi3BVHkjx7qgnGNr68Ny8Fq2+2zfcWNSleztx3vxeiXddLvPF2gV+YjyHUc5J5TWPQu4eFTlCpW2rnp5bebRWqlOj1Xy189nJM7xcQmvKblxbOpJIH1kBOgvvHC/Ru7GlGElGeq3cOWy/aclVlUi5U9Hv489tuwa06IDjD4GR/MRj12sPE6VXOrCHWZbCjUn1USuG5MufPYKOgeUfypWeOiuqrjcMBJ9Z2JWLZMEIzNbTe0hFh46UnUxVSW+3cOU8JThuv3ice3eebm8FDJi5BpaJbIvryHyVHXupVzQ2oE/s74O8ZidcfiBBGf/T4Y3YjoklPgQMw6xUHJskkkaByf5OYbBJkw0KxjiRqzeux8pu81E6StABQAUAFABQAUAFABQAUAFABQAUAFABQBC7V5KYXEMXeILId8sZMTm27MyEFh1NcdVFwK3jeQ06awYlZBwTELlP7WIWA/yyeupqbI5UQmLweKhvz2EmAH04h8ZXuEfylu1BUs6OZWRJfCysVJiLjepsjjtU2YVdCvOPVkUzoQl1ogNhRrcpmUlSAb3tfS4vxtcd9WvFVGrPUpWEpxd46EX/RMqLLKD6y2ueJJBq6ljIwjZr5xKauCc5OWb+OwbS8nJhwVuxvztTCxlJ7fQXeCqrVCKbMxMYsgdR6Is6/cN19lVOOGlrF2fZp/BbGWKirSWZduv8ni86puYGUne0YaE2+spDI/YQBVc6Teyal5PmW06qW2Dj5rkdZ4W+cDRHpMZT72XMh8Urka9en1ldfN6Oyw9Cp1dH83McwYHMuVXSaP6LRsGZDxNr6jpW/tqxYqDeZaPyfzcyr6SaWR6rzXzehmdkS58mQ36dbW6b9HtppYmnlzXFHhamfLb2HGLwBVcnOJDGfnJJGCs/Uq7wOo26d+5KriLu78t3jxfHduH6WHsrLz3/wuG/eIxS4WPRM0xGnkxsw7hoP4qisU5LLHRdnxvyR14VReaWr7fiXqGIllk3YV2toDLmYAdUagL3EVLLfRtJd6Xu34tHM2XWzb7m/ZLwueNs3FyCzZ8voLaJfAWtU4qjHbPlp56vzK5OtLZDnr5aLyFcPyZl4Ki9p99r1NYmhDqryK3hq9TrPzHsXJc/SkA7Fv7yKi8et0Scf6e98iQwewI0Oa7Mesi1iLEEAbrUvUxc5rK0rDNLCQpvMr3PJJsHh/OaFCOkgt7bsaolXm+tIujQhHqxPcNtlp9MJhcTib7mSMonfI9gKpzouyMl8JyQ2riPPaDAqf/wCmQdwsntqLmyWVE/s34K8GrB8S0uMkGt53JUdka2W3U16idLrhcKkahI0VEG5UUKB2AaCgBagAoAKACgAoAKACgAoAKACgAoAKACgAoAKACgAoAKACgBptHZcM65Z4Y5V6JEVx4MDQBX8R8HuCOsaSQH/BmkjA+xmKfu127CxGz/B7KPmcfJ2TQxy+1ObPtruZnMqGE3I/aK+a2Em75YD4ZZB7a7nOZRnLsfaKb8Bn64sRE38ZQ+yu5zmQbOuKXz9n4sdiJJ/A5rudBlY3O0GHnYXGL62EnH+ijMjmViR21GN6Tjtw0/8A46MyDKzg8oYP8X/48/8A46MyDKz0behO5Zj2Yaf/AMdGZBlZ2NsX82DFt6uFmP8AoozIMrFExc7eZs/HN24cx+1yK5nR3KxcYTaLeZsyX/Mmgi8fKJozhkHUfJjaz/1WDh9eaSQjuRLHxrmdncqHkXwd457c7tFIxxWHDg+DO5t4VzMzuVD+D4KsKf8AmJ8XiL7w8xRe5Ywvvrl2dJ/ZXIvAYexhwcKsNzFA7ffa7e2uATwoAKACgAoAKACgAoAKACgAoAKACgAoAKACgAoAKACgAoAKACgAoAKACgAoAKACgAoAKACgAoAKACgAoAKACgAoAKACgAoAKACgAoAKACgAoAKACgAoAKACgAoA/9k="/>
          <p:cNvSpPr>
            <a:spLocks noChangeAspect="1" noChangeArrowheads="1"/>
          </p:cNvSpPr>
          <p:nvPr/>
        </p:nvSpPr>
        <p:spPr bwMode="auto">
          <a:xfrm>
            <a:off x="7113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https://encrypted-tbn0.gstatic.com/images?q=tbn:ANd9GcQZ2eSJPwd-gSfrbjQdfwFZ-cAbycb6-sY7iAG6Fk4y3xvhDLuv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032" y="3733800"/>
            <a:ext cx="989768" cy="742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730" y="4019014"/>
            <a:ext cx="1276214" cy="1010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AutoShape 13" descr="data:image/jpeg;base64,/9j/4AAQSkZJRgABAQAAAQABAAD/2wCEAAkGBxQSEhUUExQWFhUXGBgaFxgXFxwcHBwcHBwYHB0aHBccHCogGBwlHB0aIjEhJSkrLi4uHx8zODQsNygtLiwBCgoKDg0OGxAQGzQmICQ0NDcsNCwsNCwsNCwsNDQsLywsLCw0NCwsLCwsNCwsLCwsLDQsLCwsLCwsLCwsLCwsLP/AABEIAIsBagMBEQACEQEDEQH/xAAcAAACAgMBAQAAAAAAAAAAAAAABgUHAQMEAgj/xABOEAABAwIDAggJBwgIBwEAAAABAAIDBBEGEiEFMQcTQVFhcZGxIjRyc4GhssHRFCQyQlOSwhcjNVJiY4KDM0NEotLh4vAWVHSEk8PxJf/EABsBAAIDAQEBAAAAAAAAAAAAAAAEAgMFBgEH/8QAOREAAgEDAQQGCAUEAwEAAAAAAAECAwQRBRIhMXETM0FRYYEUIjI0UpGxwRUjodHwNUKC4SRy8WL/2gAMAwEAAhEDEQA/ALxQBGbb25DStzSu1P0WjVzuocnWdFZTpSqPCFrm7pW8czfl2iJtHhCnefzTWxt6fCd69PUnoWcV7W8wautVZewkv1IebFdY7fO8dVm9wCuVvTXYJvUbl/3s5JNtVDt88p/jd8VJUoLgiqV3Xlxm/maH1sh3yPPW4n3qWxHuIOtUfGT+Zpc8neSesr3BW23xML08MIAEAegSN2i8PU8cDYyqeNz3DqcV44p9hJVJrg2bmbVnG6aUfzHfFedHB9iLFc1lwm/mzqjxLVt3VEnpN++6i6FN9har+5X97O+kxzVsOr2vHM5o/DZVu1psvhq9zHi881+2Bww/jeKchkg4qQ7rm7XdTuQ9B7UpVtZQ3rejYtNVp1nsy9V/p8xrSpqggAQAIA5dpV8cEZkkdZo9Z5ABylShBzeEVVq0KUHOb3ISajhI18CC45Mz7HsA0Tqst29mLLXN/qw3cyQ2HjyOZ4jlZxZdoHXu2/MTa47lXUtJRWVvGLbV4VZbM1st+aHBKGuCABAAgAQAIAEALlJjCGSo+Thkgfncy5Dct23v9a9tDyJiVtKMNsz6epUp1uhSec48N3mFVjGFlT8nLJC/O1lwG5butY/SvbXmQreThthPUqUK3QtPOceG/wAxjS5oAgAQAIAEACABAAgAQAIAEACABAAgCNxDtdtLC6V2p3Nb+s47h7+oFWUqbqS2Ra6uY29NzflzKa2hXPnkdJIbucf9gcw6FsQgoLCONrVp1Zuc3vOdSKjCAN8dJIfoseepp+Ci5R7yxUqj4RfyN7Nj1B3QSn+W74Lx1Id6Jq2rPhB/Jm5uHao/2eX7pHeo9NTXaWKxuH/Y/kbBhirP9nf2f5rzp6feerT7n4GAwvV/YP8AV8UekU+89/D7n4GH/C9X9g/1fFHpFLvD8PufgZ4OHKr/AJeT7pXvT0+8j6DcfAzU/YlSN9PL/wCN3wXvSw718yDtK64wfyZods+Ub4pB1sd8FLbj3kHQqrjF/I0PaRvFj0r1MrcWuJ5Xp4ZQBY/B/iQyfN5Td4H5tx3uA3tPOQPV1LNuqGz68eB0ulX7qfk1Hv7P2HhJm2CABACFwqynLA2+hLyR0jKB3ntT1klmTMHXJPZhHmSnB9QxikY8NaXPLi821uCRb0ABVXU26jXcNaTSgrdSS3vOfmLmOcPv+U5qeFxa5oLsjTbNc33bjYBMW1ZbGJMzdTs59NmlDc12LtH/AGfORTxul8AiNpfm0sbC977kjJes1E6ClN9FGU927fk5Riakvb5RH2+9S6Gp3Ffp1v8AGvmSfHty58wy2vmB0tz35lXh5wMbSxtZ3HFFt2mcCWzxkNFz4Q0G6/aQpulNcUUq7oPLU1u8TxS4hppHZGTMLjuF7X6r70OjNLLR5C8oTlsxmskk94AJJAA1JO4KsYbSWWRceJqQuyidlybDXS/XuVvQ1MZwLK+t28KaK82F+lR56X8afq9R5I562/qHm/uONXs+gNVne8cfnabcYb5hbKMt+rRKRnW2MJbuRsTpWbr7Un6+e/t7Nww1lZHE3NI9rBzuIH/1URi5bkjQqVIU1tTeEcUGI6V7g1s8ZJ3DNbvU3RqLiimN5byeFNfMlFUMggAQAIAEACABAAgAQAIAEACAKw4TK8vqGxA+DG2/8Tte63rWlZwxDa7zmNZrbVVU+xfVienDGG/BmEhUjjpr8VchrRoX2368gvppqlLi42Hsx4mxp2nKuukqez9f9Fi0ey4YhaOJjepov27ys+U5S4s6Knb0qaxCKR1AKBceKidsbS57g1o3k6AdZXqTbwiMpKK2pPCIt2KKQf2iP0G/crOgqdws7+2X96NZxdR/bt7HfBe+j1O4j+I23x/UP+L6P7cfdd/hR6PU7jz8Stfj+oDF1H9u3sd/hR6PU7j1ajbfGiVoqxkzA+Nwcw3sRuNjY+tVyi4vDGqdWNSO1B5RvUSYIA1ywNcLOa0jmIB716m0RcYy3NCxiDBMMrS6Foik3jL9E9BbuHWLJmldSi8S3ozLvSqVVZgsS/Qq2WIscWuFi0kEHkINiFpp5WUcrKLi2nxNlFUuikZI3RzHBw9C8lFSWGTpVHTmpx4ovSmmD2NeNzmhw6iLrEaw8HdQkpRUl2m1eEgQBAYx2D8rhAbYSMN2X3G+9vRfTsCvt6vRyyIahZ+k08LiuBXuyNt1Gz3uYW6X8KN49Y5tOUaHpT86UKyyc9Qu69nLZa3dqZYuH8UQ1ejTlktqx2/0H6wWfVoSp8eB0Vpf0rjctz7mQnCNT1EpijijkewAudlaSL7he3ML9qvtJQjlyYnq8K1TZhTTa7cGmbBkLaEyFrhOIs5JJ0cG5i0t3W3jddeq5k6mOzJXLS6Stdpp7WM+fHGP0Ofg7rHOjqISbsDMzRzXzA269F7dwWVJENHqScJ03wIDBuymVNQI5L5A0uIBte1tL+kJi4qOEMoz9Ot4162zPhg7MdbCjpJI+JuGvBNrk2LbbideVQtqrqJ7RdqdpC3nF09yf2JPFu1Xu2fSi5vKLvPPlA39ZN/Qq6FNKrLwGb+4m7Snv9rj5G/CuD4JqVskocXvzEEOIygEgWG47r6qNe5nGo0iyx0yjUoKc+L/AEF7CsPF7RjZvyyPb2B4TFd5otmfYw2L1R7m/ub9s/pb+fF3sUafu/kydx/UP8l9iQxhs6pqay3FyGJpY1rg0loBtmcOTlNz0dChbzhCnxWRjUKFevc+y9ncv3PeNMKwU9OJIQ4EOAddxNwb667je25eW9xKc9mR7qWn0qNHbprBP8Hta6WkGckljiy55gAR2Xt6FRdRUam4f0ms6lvv7Hj7jMljTBAAgAQAIAEACABAAgAQAIApfF8matnP7duwAe5bFuvy0cZqDzcz5kRZXCa3l67KpRFDHGPqsaPVr61hzltSbO6o01TpxguxHUoloIAhMaPtRT+SB2kBXW6zUQlqDxbT5FNBbBxhlAAgDCALe4P3XoYugye24+9ZN11rOv0p5tY+f1GJLmiCABAAgCpOEGlEda8jQPa1/p3H1glatrLNM5LVqajctrtwxbTJmF0YSfejgP7AHZp7ljV+sZ2ti828ORLqobBAEXtTENPTPDJpMriMwGVx0JI3taRvBVsKM5rMUK1r2hRls1JYfJ/YzV0NPWxNLmh7HC7HWIIB5Qd4XilOnLduZ7OlRuqabWU+BWOJtjOoZ25HGx8KN24ix3HpB5eladGoqsd65nMXtq7Sqtl+KGbbONXsp4OLA42VmZxO5upabDlJcD2JWnaqU3ngjUudUlCjBx9qSzy/m8j5Nn7SlgfLJMWx5HOLXOsS3KTbK0WFxyFWbdGM9mK3i/Q31Sk5znhYzjw5I18HB8Ko8yvbvhHmR0b2prwNXBp42fNu72r286vzK9G948n9iR4VfpQdUn4VCy4SGdc9qHn9iLxQPmWz+bJJ+BWUesmLX2fRqHJ/YfcG+JQeT7yka/WM3tP92hyEHYf6WHnpfxp6r1HkjAtv6h5v7htn9Lfz4u9iKfUeTC4/qH+S+xN4txZM2f5NTaOBDS6wLi428FoOg32VNC3i47cx6/1CrGr0NHj+ue5ETiHZVcynMlTNmbmbdmcnUnTQC2hVtKpSc8QQpd292qO3Wlu7s/xDFwXH5rJ553sRpe89tcjQ0TqHz+yHFKGwCABAAgAQAIAEACABAAgAQBRu3H5qmY88j/aK26SxBcjh7pt1pvxZpoWZpYxzvaO0hezeIshRWakV4ovhYZ3YIAEAaaulZK0skaHNNrg7tDceteptPKIVKcakdmSyjjbh+lH9ni+434KfTVPiZT6Hb/Avkima8DjZLAAZ3WA3DU6LYh7KOMrdZLmznUisygC1+Dh16IdD3j1396yrvrDrdIf/ABlzY0JY0wQAIAEAVrwpR/n4nc8ZHY4n3rRsn6rRzWtr82L8BKTpiFvYBfehi6M47HuWRcr81nX6U82sfP6jCqDRBAFf8KOznExzgXABY482t236Lkp+znxic/rdBtxqpeD+xtwnjGCOnZFMSxzBYHKSHDk3DQ20Xle2m5OUSdhqdKFFQqPDXgL+M9uCsmYIg4taMrdNXOcRcgb+QCyvt6XRRbkZ+o3auqiVPguHN/xGvF+zXQfJmuH9Q0fxBzy4ejMO1e281Pax3kdQoSpdGn8P653/AFGXa2M4HUZZGXGR8eTLYjLcWJJ3GwvuS0LaSqZfA0q+qUXbuMH6zWP3Ing5+nUeZPerbvhHmLaN7U+Rr4NPGz5t3e1e3nV+ZXo3vHk/sSHCr9KDqk/Cq7LtGdc4w8/sc2I6Uu2ZRyDUMFj0B3L2gD0qdGWK0kV3lNuypSXZ9yUwniynipGslflfGCLWJzC5Iy+jRVV7ebqZS4jNhqFGFuozeGhYwtPm2jG86ZpHn7wd8UzWWKLRmWM9q8jJ9rf65OjbP6W/nxfgUafUeTLLj+of5L7HnbEnyfahe8GzZmv/AISQbhe01t0MLuPLiXQ3zlLsefIk8c4ohqIWxQkuu4OcbEAAX015bn1Ku2oShLMhnU9QpVqahTee8luC7xWTzx9iNU3ntrkN6L1D5/ZDilDYBAAgAQAIAEACABAAgAQAIAoatdeR553OPrK3IrEUjg6rzNvxOnYDb1MA/ex+0FGr7D5Flqs14LxX1LwWKdwIm3McyQTyRNiY4MdYEk33BO07VTipZMK51adGrKCing4fyjy/Yx9rlZ6FHvKPxyfwIPyjy/Yx9pR6Eu8Pxyp8CD8o8v2MfaUehR7w/HJ/AhLkfck85JTiW4xJPLbPK9PAQAx4fxe+ki4tsbXDMXXJPLbm6ktVtlUlls07TU5W9PYUckn+UeX7GPtKr9Cj3jP45P4EH5R5fsY+1yPQo94fjk/gQflHm+xj7Sj0KPeH45P4EPux6wzQRykAF7Q4gbtetIzjsyaN6hUdSlGb7UJXCqzWA9Dx7Kcsn7Ri64vYfMQU+c+WtwcOvRjoe8dx96yrvrDrNI92XNjSljUBAHiWIOBa4BzToQRcEdIQng8lFSWGLtTgakeSQxzb8jXm3Yb2TCuqiRnS0m2bzjHmduysM01O7NHH4X6ziXEdV9B6FGdec9zZdQsKFF7UI7/mdm09mRVDckzA9u8bwQecEahQhOUHmLLq1CnWjs1FlEfQYSpIiS2K5IIu4k6EWNrnTQ796nK4qS4sXpadb096j8zo2dh2ngLjFHlLm5T4TjcHk1cV5OtOftMso2VCi24RxnxZjZuHaanfnijyusRfM46HrcUTrTmsSYUbKhRltU44fN/c2bV2JBUlpmZny3t4Tha+/wCiRdeQqzh7LJV7SlXx0izjxf2OiKgjbEIQ0cWBlynUW5td6i5Nva7SyNKEYdGlu7iNiwlRtfnEDbg31c4j7pdl9SsdxUaxkWjp1tGW0ofX6cDZHhqmbLxwjtJmLs2d+88uXNb0WXjrTcdnO4krGgqnSKPrceL/AHCbDVM+bjnR3kzB2bO/e21jYOtyDkQq01HZT3HsrKhKp0jj63Nmza+wIKmxlZcjQOBINua43joK8p1Zw9lntezo1/bRzwYTpGRujEQLXWzEl1zY3HhXuBfkCk7io3nJXDT7eMHDZ3Pid2y9lRUzS2FmRpNyLk62A+sTyBQnUlN5kX0LenQjs01hfzvO1QLgQAIAEACABAAgAQAIAEACAKAcbm/Ot7sOAby8krhQXrIPOBU1+rY3YLNzDmXUsc7QpbFpvWT+WVsW/Vo4zUPeZ8yJVwkYQAIAygDCABAGUACAMIAygC58IG9HB5AWNX6xna2Lzbw5C5wqDwID+0/uamLLizO1z2Icyu1onNlpcGZ+aHzju5qy7zrDq9Hf/H82NqVNUEAJWNMUzUs7Y4wzKY2uOYEm5c8c/QE5b0I1I5Zi6jqFW3qqMMYxnf5nvBeK5KqV0coaDlzNyi246jf0heXFuqayj3TtRncVHCePDB0442/LSCIxBvh5r5hfdlty9KjbUY1M5LdTvKlso7GN/eS2G6509NHK+2ZwN7Cw0cRu9CqqwUJuKG7SrKrRjOXFkmqxkEAcW0NqwwW42Rrb7hvJ6mjUqcacpcEU1binS9t4OLF21H01MZY7Zg5o8IXGp5lOhBTnsspv68qFFzhxObBO25KuJ7pct2vsMotpYHnUrmkqckkVabdTuKblPsfYMaXNEEACABAAgAQAIAVMcYhlpDFxQac+e+YE/Ry7tekpq2oxqZyZWp3tS22djtzx8iYw3XOnpo5X2zOBvbdoSPcqasVGbihy0qyq0YzlxZJqsZBAAgAQAIAEACABAFALePn5MYOHz2Dy/cVTcdWx7TfeYFzrHOyKTxO69XOf3ju9bNHq0cVfPNxPmRitFDF0AF0ACAMoAwgAJQAXQBlAGEAXJgk3oofJPtFY9x1jOz055toEFwqf0UPlu7lfZe0xDXOrjzK5Wic2WfwYu+avH7w+y1Zl57Z1Oiv8h8xwShrggCruE/xtnmW+3ItOy9h8zl9b6+PL7sjdjvNJXR33BzQfJkA17HXVlRdJSf8AOAvbt211Hy+TGXhV3U/W/wDClrLizR1zhDz+xN4TqmRbOike4Na1riSfKcqa0XKq0h+ynGnaRlJ7kiMn4RoQbNikcOckC/o1VispdrFZa3ST9WLaJjZ2LIJopJG5rxML3MNs1gL6a2PaqpW84ySfaN0tRpVacpx/tWWu0rfEm2GVNTxzWkNswWda/g9S0KNJwhss5y8uY16/SRW7cPzMZwPgkm4t5bG5rSCG3JdutrZI+jTUlHJvrU6U6TqbLwmv1JHDu2IqmNz42FjWusbgDUAG+h6VXVpum8MYtLqFeDlBYS7yJ2hj+njcWta+S2mZtg30EnXrsrY2k2svcKVNYoReIpvkduw8XwVTsjczHnc14GvUQbehQq286ayy621KjXlsrc/E8bcxfFSy8U9jybA3bltY9ZXtO2lUjtI8udSp0KmxJMjqvhFha8hkb3tH1rhvYD77KxWc2t7F6mtUovEYt/oMWw9tR1ceeMnTRzTvaelL1KUqbwzQtrqncQ2oELtTHtPE8sa10hBsS2wbfoJ3q6FpOSy9wlX1ejTlsxWfobtiY1gqHiMh0b3aNzWsTzZhyqNS2nBZ4onbarRrS2ODfeQfCtvp+qT/ANavsv7vIR1zjDz+wzYJ8Rg8k+05LXHWM09N92h/O0nFSPAgAQAIAEACABAAgD5/W8fPyawb47B5XuKpuOqY9pvvMP52FzLHOyKQxF41P5x/eVtUfYRxF518+bI9WCw78FsYMk1wD4Ld/WUletpI3dEScp58B82jG0RSHKBZjuQcxSMW20b1VJQbx2MosLbOEMoACgCw+C5oMc4IBs5u8c4PwWfe5TR0WiJOE894w4tgb8jns0fQPIlqL/MRo30V6PPd2FNrZOMBAFw4G8Rh6ne05ZFz1rOy033WH87SE4VP6KHy3dyusvaYlrnVx5lcrROaLO4MPFn+cPstWZee2jqNF6h8xxShsAgCruFDxtnmW+3ItOz9h8zmNa6+PL7s046ospp5R9eFgPW0D3Edi9tpZ2l3MhqlLZ6Ofel+h1Y3reOpqKTlc11+sBoPrBUbaOzOSLNTq9LQpT7/AK7sktSbIfVbLgiY4N1uc17WDn6adNlTKoqddtjkLeVxYwhF4/jJHD2y4qKExzvhzOcS4kgAjSw8LktydKrq1JVZZimX2lvTtaThUaz2/wAYlYVDRtENbYsc6Vtt7XNs7TpFrJ2v1OX4GLY4V7iPDL5Y3nvG8DWV2VrWtbaPQAAa79AvLdt0t5LUoRjdYiu4bMe0rI6J+RjWXcy+VoF9eWyVtpN1Vk1tUhGNs9lY3rgL2wZyzZVWRvz5fvBjfemKqzXiZ1rNxsKjXf8AXB2cGWz43tlkcxrnBwaMwBsLXNr891C8nJNJF+i0YSjKcllkRjeBtPWgxAM0Y8ACwDrnUDk3K22bnT9YS1KEaNzmCxwfmZ4Rn3qgeeJh9pFovU8z3V99dPwQ6bY2bENnPaGNsyHM3TcWtuDfnvy9aTpzl0yfibVxQpqzcUuC+iFbg3a53ypjTYujFua/hAH1pm8wtlsy9HUmqkY9qJjDGFvkUjpZ3xEZbNvyG4ubu6NFVWr9KsRQ3Zaf6LNzqNeAr46fH8rzQFhBa0kxkEZgT+qd+gTNtno8SMvU5U/SNqm1wXDv8iX4T3XFKeUtk/8AWqrL+4c1vhT8/sNOCPEYPJPtOStx1jNTTfdYfztJxUjwIAEACABAAgAQAIAoBbx8/JnBvjsHle4qm46tj2m+9Q/nYXMsc7IpLErbVc/nHd62aPVo4m9WLifMjVaKj7wVDwqg9Ef40he/2m/oXGfl9x02461NMf3b/ZKTp+2jauXijN+DKOC2zhjCAMoAsHgqdpUDpj/Gs+94o6HQ+E/L7jXicfNKjzT+4pWj1i5mte+7z5MpJbRxBlAFx4JFqKHqPtFY9x1jOy05YtoEHwp/0UPlu7lfZe0xHXOrjzK4Wic2WdwYeLP86fZasy89vyOo0XqHzHFKGwCAKu4T/G2eZb7ci07P2HzOY1rr1y+7JzGdHn2dE8b4xG70Foae8H0Ki3lis135HtQpbdnF92P2ESetzU0cXLG95HU4N94KeUcTb7zAlV2qEYdzfyY2z7WfT7Jp+LOV0hc3MN4GZ5JHTyelKRpqdd57DYqXEqNhDZ4vd9TRhbBramITTSPGYmwba+htcuIO8gqVa5cJbMUVWWmRuKfS1JPeRmGIgzaTGN3NkkaOoB4CsrPNHIvYxUb5RXY39zpx3+kPREo23U/Ms1T3v5DbwjeJO8pnelbXrEa2re7PmhR2W2+yqrzjD6403PdXjyMih7hU5r7E/wAFn9DN5weyEve+0jQ0TqpcyB4SvHP5be9yvs+r8zP1n3jyX3NXCEPnLfMx/iXtp7D5kdW65ckWFtjxCX/p3ewUhT6xczobn3WX/V/QRMBVnEtq5bXyRAjpIJt7k9dR2nGPiYWlVOijVn3I0Ye2S/aU0jppXWbYuO863sG30A0K9q1FQilFFdpbyvqkpVJcDkxhshlLOI4y4jIHHMRe5J5gOZToVHUjllOoW0LersQ7u0neEz6NJ5L/AP1qiz4y/neaGtcKfn9hrwR4jB5J9pyVuOsZqab7tD+dpOKkeBAAgAQAIAEACABAHz+t4+fkxhA2rYPL9xVNx1bHdOeLmBdCxzsylsWNtWT+cK2KHVo4zUPeZ8zVhykbLUxRvF2udYi9tLHlC9rScYNohZ041a8YS4MtzY+w4aXNxLS3Na93E7r239ZWVUqyn7R1tvaUqGejWMmMTG1JUeaf7JRR6yPMLx/8efJlJraOIBAGEAPvBU7wpx0MPtJG94RN/Q3vn5fcfqqASMcx30XAg9R0KQTw8o35wU4uMuDK3x5sCCljiMLSC5xBu4ncOkrRtq05t7RzeqWdGhCLprGWJqcMUufB7bUUHkA9t1jV+sZ2tgsW8OQu8Kh/NweU7uCYsvaZna51ceZXK0Tmy0eDFvzVx/eu7mrMvPbOp0ZfkPmN6UNcEAVfwnNJq2af1LfbkWlZv8t8zmNaTddY7vux9bSCWjEZ+vCG9V2DuKR2tmpnxN7o+kt9h9sfsUs6FwJBBuDY6LZ2kcW4STw0O1dsx8uyacsBJjLnEDflu8Gw6ND1XSUaijXee03KtCVSwhsreji2Bi+WGEU8cIe+5DDrcXJ3tA8KxPQp1baMpbbe4XtNSqU6XQxjl9n/AIceFo3s2hEJAQ4SODr/AK1nA+tTrNOi8FdjGcbyO3xy888MkOEaikFUJQ05S1tnAXFxyHmKrtJLY2cl+r0qir9Iluwt517cxD8soZvzRYWPi+tmvcnoFtyhTo9HVW/vLbm89JtZerjDX6mcGbPM9BUxbi52l+fK0j1hFxPZqxke6bRdW1qU+/8AYjMObefs50kU0TvCIJG4gjS4uLEH3K2rSVZKUWK2d3KycoVI/wA+54e2XalWHtYWs8EE7w1o53WsTv0XuY0KeGzxqpf3G0o4X0XM28JTPnYsP6pne9RtH6nmS1hP0jyQ+7Y8Ql/6d3sFI0+tXM3rj3WX/V/QRMC0RlbVx7i+Gwvzm9vWnrmey4y8TC0yk6kasO9HFh7br9nySNdFfNYOa45SCL21t08ynVpKsk0yi0up2U5KUePHs4HJiOeaaXjZmFhkaCxttzNQLcvJy7/SpUVGMdmL4FV5KrUqdJUWM8OQx8JOraSwP0H90aXs/wC40tZ3qnyf2GvBI+YweSfaclbjrWamne7Q/naTipHgQAIAEACABAAgAQBQczbOcOYketbqe7JwM1iTR34ZdargP7xnrNlCss02MWTxcQ5ou1Yp2xTOM22rZ/Kv6gti36tHG6j7zM84Rdasg8sdxRcdWzzT/eYcy6FjnZkRi42o5/IPrVtDrEKX/u0+RS62TijCAMoAeeCs/nJx+yzvKRveCN7Q/an5FjLPOiEThUPgQD9p/qATtlxZh657EOZXa0Tmy68LttSQebb3LGrdY+Z21l7vDkhV4VXaQDpefZTNkt7MrXHuguZXy0Dni1ODVvzPrkd+FZd31h1mj+7ebGtKmoCAMFoO8IPMIyg9POQcw7EZPMIyAg9PLYWg3DQCeWwv2oyRUYp5wZyDmCD3CPSD085BzBB5hGQ225B7g8yQtd9JoPWAV7nB44qXFHprQNAAB0LwEkuAFoPIgMILIPQDQNwQGDw+FpNy0EjlIC9yyLjF8Uey0HeF4e4QFo5kZDGQAQemUACABAAgAQAIAEACAKK2sy08o5pHj+8Vt0/ZRwtwsVZLxYbJflniPNIw9jgia9VhbvFWL8V9S9ViHdFb4rwpUy1UskbA5ri0jwmj6oB0JHKtGhcQjBJs5u/06vUrynBZT8V3HFsXDFXFUQvdCQ1sjSTmYbC+/RynUr05QaTKbawuadaMpR4PwLVWWdUQmNHWop/JHeFdQ6xCeoPFtPkU2tg4sEACAHXgtP5+Ufux7SSvfZRuaG/zJciylnHSCbwh7LmqOJEMZflzk2sLXy23kcybtakYZcmY+rW9WtsKms8RSbgqtP8AU263s9zk36VS7zIWlXXw/qv3LT2PTmOCJjt7WNaesAXWZUac20dTb03TpRg+xIROFST85A3mY49pHwTtktzZha4/XguYjp4wi2uDxlqJnS55/vEe5ZN11jOu0lf8Vef1GVLmkCAK34R6+WOqYGSvYOKabNcQL5pNbArRtIRcN67TnNYrVIVkoya3djx2seMPyF1LAXEkmJhJO8nKNSUjVWJteJt2jboQb7l9CQUBgEARmJpC2knc0kERusRvHUQrKKzNJit7Jxt5tdwrcGdbJI6fjJHvsGWzOJtfNuuU1eRisYRl6NVnNz2m3w4vPePiRN4EACABAAgAQAIAEAL208WxRTtpw1z5C9rTyNbmtvJ36HkCYhbylHa7DPrajTp1VSSy8pfMYUuaAIAEACAIPGMMz6YinzcZmb9A2NuXW6uoOKnmXAS1CNWVFqlnO7gacEQVDIXCpz585tnNzazd2p0vdSuHByzAq0yFaNN9NnOe3uwhiS5pAgAQAIAEAUniePLVzj9471m/vWzQeacTir5YuJrxI2N+Ug8xB7FY1lYFotppovuCTM1rhuIBHpCw3xO8i9qKZ7XhIEACAF/HjrUMv8I/vNV9t1iENTeLWX87SoFrnHAgAQA4cGDvnLxzxH1Oak7z2FzNnRH+e14fdFnrNOnBAAgAQBVnCZNmqwP1Y2jtLj7wtOzX5fmctrUs10u5fuKabMguTBceWigHO2/aSVj3DzUZ2enx2baC8PrvJtUjoIAq7hP8bZ5lvtyLTsvYfM5fW+vjy+7H/DfilP5qP2QkKvty5m/Z+7w5L6EPjHFnyQiONodIRmOa+Vo1A0BFybFXW9v0m98BTUNR9HahBZl48CEqMTbRha2SWJojNt7NNeTR1x6VcqFCTxF7xGV/fUkpzju5E7V7YbV7NmkaMpyODmnWzgN1+VURpunWUWPzuY3FlKa7nnmJOENqzQmRtPFxskgbYa2AbmuSB184TtxTjJJyeEjE0+4qUnKNKOZP7E7SY3nim4urja0XAdYFrm35bXIcFRK1hKO1Bj8NVrU6mxcRx9RoxPt9tHEHkZnO0Y2+/pJ5glqNF1JYNO8vI20Np72+ApsxZtFzDM2BhiF9eLcRYcv0rkdKa9Hop7Le8yVqN7KPSKC2eT/cY8J4nFY1wLckrd4GoI5x8EvXoOm/A0rG/VymsYkhaoeECUOfxzWEBrsoa0gl2lhcuNhv5ExKzi0tkzaeszUn0iW7hjvJKmxhIyldPOwZzIWRMALb+CDfW5I13qt26c9mL5jMNSnGg6tVb84S4EdFibaUkZmZE3ihc3DNLDfvdcjqVjoUE9lveLRvr6cOkjFbPL/eSV2Ri59RBLkYPlEbQ4NAJDtQLht7+i/KFVUt1CSy9zGrfUpVqUtleulw7xFrquZ1Xxj2WnzsOTKR4Qy5RlvfWw7U9CMVTwnuMKtUqyuNuSxLK3ePYWHRYhljpZJ6yPI5rrNaGlua4FrXJ5b69Cz5UYuajTZ0VK9qQoSq3EcY4Lhn5kFBi2vnzOhgaWN32Y4+gnNqersV7t6Md0nvEY6jeVsypw3LwJnCeMPlL+KlaGS2NrbnW3ix1BHNcqmvbbC2o8Byx1Lp5dHNYkR1VjaWKrfFIGcUx7gSGnNlF7fWtfdyKyNqpU9pcRapqlSlcOE8bKfdvMNxlUOgnm4tjQ10YjBa4izi69zcZjoN1kejQUlHPMFqdd0p1dlLGMeeSWw3iZ0tLLUVGUCNxHgAjQAHcSdSTZVVqCjNQj2jVnfSqUJVavZ3ckQbMY1tQ53yaBuUfslxHWbgX/3qrnbUoL12JR1K6rSfQw3L+cSRwzjR00ohqGBjySGltwLj6paSSD6VCtbKMdqLGbLU3VqdFVWH/Nx6xRjJ0EvEQMD5BYEuBIudzQ0EEnULyjbKUdqT3Bfam6U+ipLL/m4ipcZVtO9oqIWgHWxaWkjodmIv2q1W1Ka9RistTuqMkq0R3ptsRPY14eAHNDgDv1F9Uk6ck8G1C6pSipJ8SsuEClyVrzyPDXDssfWFpWss014HNatT2Llvv3i4mTMLUwDt1s0LYXH87GLWP1mjcRz2Fgf81l3NJxltLgzq9Lu41aSpt+svoNaVNUEACAI3EOy/lUDoc+TMW+Fa+4g7rjmVlKpsS2ha7t/SKTp5xkT3cGx5Kgf+P/Um/Tf/AJ/Ux3ob+P8AT/Z5/Js77dv3D/iXvpq+E8/A5fH+n+zI4Nnf8wP/AB/6kemr4f1D8Dl8f6f7JrDGEPkcpk47PdhbbJbeQb3zHmVNa56SOMDtlpvo1Tb2s7scBpSpqggAQBzbQrmQRukkcGtb/uwHKTzKUYuTwiurVhSg5zeEildsV5qJpJT9d1wOYbgPQAFs04bEVE4q4rOtVlUfacamUF57HpuKgijO9rGg9YAv61iVJbUmzuren0dKMH2JHYoFwIAq7hP8bZ5lvtyLTs+rfM5fW+vjy+7H/DfilP5qP2QkKvWS5m/Z+7w5L6ELirYtGX8fUyuYTYAAjW3IG5ST6OdXUatTGzBCd7bWzl0taWP9eBFYrxdTT08kMecuOXKctho4G9yb7hzK2hbThNSYpf6jQq0XTjnJy4X/AEbW+n2QpVuuiV2XuNX+dhv4Kh4c55crO93wUb3sJaH7U/I5eFFlqiM88Xc5ynZP1GV63FKtF+Br4QJSRSX+xB7bfBe2q3y5kdVllUuRYOxWAUkIA04pmn8ISFR+u+Z0FssUIrwX0K64O3WrQOdrx7/ctC76s5zSN11jwZz4Rp2ybQYHAEBz3WI5QHEeuxUq7caW4hYwU7xKXe/0LDxRsiCdjXVDyxkdzcOAGthqSOhZ9GpOD9VcTob22pVop1XhLyIaDFdFTQiCN0j2tBAIbz33k251c7erOW0xOOoWtGn0cG2l4f8AgvcGp+edcb+9pTF51ZnaN7x5Mxt39Lfzoe6NFLqPJnl3/UPOP2GHhSf+YiHPJfsafil7L23yNHW3+VFeJJcH7QKGPpLyfvuVd0/zGM6Uv+LHz+olM8Da+n/M8n7Tv805xt/IxY+rqP8Al9TXtWEP2o5rhdrp2gjnBIuvYNqhnwIXEVK+cX2yQ58IjQKIgWAD2WHpSdr1ptassWrS8BPpX22TMOeoaPU0+5NyX565GPTeNPn/ANv2JjAW26enp3NlkDHmQm1jus0DcOhVXNKc55SHNKuqNGk1OWHkgNo1bH7S4yI3aZoyCNL/AEb+u6vhFqjh9whWqRle7cHuyvsdOKqeSlruOtcGQSMJ3HW+Unnvp1KNCUalLZLL6nO3uulxuzlfsMz3Uu12sBe5j48xyaB2tr7x4Q0Go9KW/Mt29xpv0fUorLaa7N2f9ndFg6JrQM8mgA3jk9Cg7mTL46dBLCkzm4QtiGeESMF5Irmw3lp3jrG/0FStauxLD4Mr1a1dWntx4x+hVi1DlD1HIWkOaSCNxBsR6RuXjSe5nsZOLymMVJjirjFi5r/Lbr2iyXla02aVPVrmCxlPmiQi4RpvrRRnqLh7yq3ZR7GMR1ur2xR0t4STy049En+hR9C/+iz8dfwfr/o2t4SW8tOfQ8f4V56E+8mtcj8H6nv8pEf2D/vD4Lz0J95L8ch8D+Zn8pEf2D/vD4I9Cl3h+OU/gYflIj+wf94I9Cl3h+OU/hZ5PCQz7B33x8F76E+88euQ+B/M1O4Sean7ZP8ASvfQv/og9d7ofr/o0S8JEn1YGDrcT7gvVZLtZCWuT7IL5nHNwg1R3CJvU0nvKmrOmUy1mu+CS8he2jtSac3lkc+2650HUBoPQmIU4w9lGfWuKtbfUlk5FMoGTAuxDUTh5H5uIhzjzkatb22J6OtLXNXYjhcWaemWrrVVJ+zH+YLbWUdaCABAFXcJ/jbPMt9uRadn1b5nL63165fdj/hvxSn81H7ISFXrJc2b9n7vDkvoV3jBxn2jxbjoHRxjoBy39ZJWhQ9SjtHPag3VvdiXDcvn/wCjJi7YtPT0MnFxMa7wAHWu76TfrHW9rpehVnOqss0r+2o0bWWxFZ3c+PeQeFj/APnV3V+FW1+ugI2XuVX+dh1cFR8OfyWd7l5e8EWaH7U/I0cKf9PF5v8AEV7ZeyyGt9bHl9znx9GQKS/2AHZZSteMuZDVU0qT8CxNjH5tF5pnshZ8/bfM6C26iPJfQrfg+1rgf2ZCtG66o53Sd91nwZ5wR+kW9cvc5Fx1PyI6b74vMmuFSpd+Zjv4JzOPSRYDvKqsorfId1ybWxHs3knh7D1MykZI+NjnOjEjnPF97c3LuACqq1puo0mNWllQjbqUoptrLbFbg3Pz3+W/8KZu+rMrR/efJmNu/pb+dD3Rr2l7v5MLr+oea+wwcKbfzMJ/eEdrT8EvZe2+Roa2vyovxJXAPiMX8ftuVdz1rGdK91j5/ViR9La//c9zv8k5wt/IxuOo/wCRiu/S3/cN7wiPu/keVf6h/khy4RvEneWzvSlp1hsav7s+aE6kbfZM3RO0+pg96bl7wuRj01nT5/8Ab9iTwFsCnqIHuljzOEhF8zhpladwI5yq7qtOEsRYzpdnRrUnKpHLz+x2mDZcdQIeLcJQ9oGsls1xbXNbmUM15Q2s7vIv2NPhV2Metnx4ktPtqjqnmkfdzi4tylptmbfc7kOh1VSpVKa6RDcrq2ry6CW9vdwEjFOwHUEjJInnI4nI7c5pGtieXS+vX6XaNZVU4yRh31nK0mpwe7s70yWg4RSGtDo7uAGY85tqe1Uuy37mNx1p4WY7yw0gdCIeK8D5yZaYAE6uj3XPOw7h1f8AxPULrC2ZmFfaVtN1KPHu/YQKmmfG7K9rmO5nCx9afUk1lHPzpzg8SWDWvSAIAwgDKABAAgAQAIAEACABAAAgBj2Bg+eoILgYo+VzhYnyWnf17ktVuYQ4b2adrplWs8yWF4/YtLZmz46eNscYs0dpPKSeUlZk5uTyzqKNGFGChDgjqUS0EACAEHHuwKioqGvijLmiJrb3aNQ55tqeYhPW1aEINSZgaraVq1ZSpxysfdkbDs7azGhreNDQLACRugG4fSVjnbt7xeNHUYpRWcLxX7ndi3C075GTwgucWszgEZg5oAzDn3dqhQuIJbMi+/sK0pqrTW/Cz35RzVWx9pVcZ44mzNWMdlBcdBuFuS+pUo1aFN+r2ldS2vriD6Ts4Ldvf87zs2HsKojoquN0RD5AMgzN10sdxsFCrVhKrGSfAttbWtC2qQlHe+BwbEw9X0+aaJoa8WGRxac7TcnltoQOberKlajPEXwF7ayvKGakFh93ej1/w7W1s4fUtyN0DibCzR9VrQd+9edNSpRxAl6FdXVXarbl9vAacY4c+VxN4shskd8t9xB3t6Nwt1Ja3rdG9/BmpqNj6RBbPFcBYhG1Y4vk7YzlAyg2aSBzB993SmX6O5bTZmx/EYU+iUd3l9SbwRhZ9MXSzW4xzcoaDfKL3NzuvoN3Mqbmup+rHgOabp8qGZz4sicK4dqYq1skkRawF+t28oIGgN1ZXrQlT2U94pY2Vencqco4W/uJ7HOH31UbXRW4yMmwOmYG1xfnuAqbasqb38GP6nZyuIJw4oWqDZe05GCmJdHDuJdl0b+rceER0ejcmJVKCe2t7M2lb384dC90fHHD6nTgvDtRBVh8keVga8ZrtO/duN1G4rQnDCZZp1lXo19qcd282YuwrUPqTUU4Dr5Ta4DmuaAOXQ7ge1eULiChsSJX+n1pVulpb+HPKO9uyqqspZI6uzJA4GI2bbQcuXkOoUOkp05p0+HaMK3r3VCUK+553fxELQQbUpGmKOO7bm2jXAX5Qb6c+qum6FT1mxKlDULZOEFlfP5HfhDCkrZvlNTo4FxDb3Jcb3c62nKSoV7iLjsQL7DT6kavTVuP65fazlq8O1J2jxwiJj45rs2Zu64ubXupRrQVHZzvwVVLKu7zpFH1creM2NqCSelLIm5nZmm1wNx6SlreahPLNPUqM6tBxgsvcRmGcOP+RTU9Q0sL3EjUHkbZ2h5CN3QrK1ZdIpRFbKyn6NOlVWMv9vuQ1Fs3aVC57YWB7Xcos5p6bEggq6U6FXDkxOlb31o3GmspnXhrCs7qj5TVeCQ7PYkFznc5toB8FGtcQUNiBdZafWdbpq/fnzPG38KVEdSail8K784AIDmuJudDoRdFK4g4bEyN1p9eFbpqG/fnxTObaNDtKuLGSxhrWnS9mtB5zqSdOZShOhSy4srrUb66ajOOEvJDDBgOnDWh1y4AXPObam3WqHdzzuNCOkUVFJ8RrSpqggDVUUzJBZ7GuHM4AjsK9Ta4EZQjNYks8yOlw1SO308XoaB3WVirVF2i7srd8YL5HBUYQo/sR6HPHc5TVxU7yh6bbN+x+r/cga/DtM2+WO2h+u/k/iV0a9R9ohVsqCxiP6sg6rZsTbWb6z8VdGpJ4E529NdhoFDHp4PrPN1qbnLeVqjDuMfImfq8vOfihzZ70EO4y6hj/V9Z+K825HroU88DZBs+MusW6a8p+KOkkewt6bfAlqHYUDt7L6/rO+KolWmu0vp2lF4yvqMNLhKkIBMP99/Of2lS7ip3mlHTbZrOz+r/AHJGLCtGP6hnpue8qDr1O8YjYWy/sR3U2y4IzeOGNh52saD2gKDnJ8WXQt6UN8YpeR2KBcCABAAgAQAIAEACABAAgAQAIAEACABAAgAQAIAEACABAAgAQAIAEACABAAgAQAIAEAf/9k="/>
          <p:cNvSpPr>
            <a:spLocks noChangeAspect="1" noChangeArrowheads="1"/>
          </p:cNvSpPr>
          <p:nvPr/>
        </p:nvSpPr>
        <p:spPr bwMode="auto">
          <a:xfrm>
            <a:off x="22353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AutoShape 15" descr="data:image/jpeg;base64,/9j/4AAQSkZJRgABAQAAAQABAAD/2wCEAAkGBxQSEhUUExQWFhUXGBgaFxgXFxwcHBwcHBwYHB0aHBccHCogGBwlHB0aIjEhJSkrLi4uHx8zODQsNygtLiwBCgoKDg0OGxAQGzQmICQ0NDcsNCwsNCwsNCwsNDQsLywsLCw0NCwsLCwsNCwsLCwsLDQsLCwsLCwsLCwsLCwsLP/AABEIAIsBagMBEQACEQEDEQH/xAAcAAACAgMBAQAAAAAAAAAAAAAABgUHAQMEAgj/xABOEAABAwIDAggJBwgIBwEAAAABAAIDBBEGEiEFMQcTQVFhcZGxIjRyc4GhssHRFCQyQlOSwhcjNVJiY4KDM0NEotLh4vAWVHSEk8PxJf/EABsBAAIDAQEBAAAAAAAAAAAAAAAEAgMFBgEH/8QAOREAAgEDAQQGCAUEAwEAAAAAAAECAwQRBRIhMXETM0FRYYEUIjI0UpGxwRUjodHwNUKC4SRy8WL/2gAMAwEAAhEDEQA/ALxQBGbb25DStzSu1P0WjVzuocnWdFZTpSqPCFrm7pW8czfl2iJtHhCnefzTWxt6fCd69PUnoWcV7W8wautVZewkv1IebFdY7fO8dVm9wCuVvTXYJvUbl/3s5JNtVDt88p/jd8VJUoLgiqV3Xlxm/maH1sh3yPPW4n3qWxHuIOtUfGT+Zpc8neSesr3BW23xML08MIAEAegSN2i8PU8cDYyqeNz3DqcV44p9hJVJrg2bmbVnG6aUfzHfFedHB9iLFc1lwm/mzqjxLVt3VEnpN++6i6FN9har+5X97O+kxzVsOr2vHM5o/DZVu1psvhq9zHi881+2Bww/jeKchkg4qQ7rm7XdTuQ9B7UpVtZQ3rejYtNVp1nsy9V/p8xrSpqggAQAIA5dpV8cEZkkdZo9Z5ABylShBzeEVVq0KUHOb3ISajhI18CC45Mz7HsA0Tqst29mLLXN/qw3cyQ2HjyOZ4jlZxZdoHXu2/MTa47lXUtJRWVvGLbV4VZbM1st+aHBKGuCABAAgAQAIAEALlJjCGSo+Thkgfncy5Dct23v9a9tDyJiVtKMNsz6epUp1uhSec48N3mFVjGFlT8nLJC/O1lwG5butY/SvbXmQreThthPUqUK3QtPOceG/wAxjS5oAgAQAIAEACABAAgAQAIAEACABAAgCNxDtdtLC6V2p3Nb+s47h7+oFWUqbqS2Ra6uY29NzflzKa2hXPnkdJIbucf9gcw6FsQgoLCONrVp1Zuc3vOdSKjCAN8dJIfoseepp+Ci5R7yxUqj4RfyN7Nj1B3QSn+W74Lx1Id6Jq2rPhB/Jm5uHao/2eX7pHeo9NTXaWKxuH/Y/kbBhirP9nf2f5rzp6feerT7n4GAwvV/YP8AV8UekU+89/D7n4GH/C9X9g/1fFHpFLvD8PufgZ4OHKr/AJeT7pXvT0+8j6DcfAzU/YlSN9PL/wCN3wXvSw718yDtK64wfyZods+Ub4pB1sd8FLbj3kHQqrjF/I0PaRvFj0r1MrcWuJ5Xp4ZQBY/B/iQyfN5Td4H5tx3uA3tPOQPV1LNuqGz68eB0ulX7qfk1Hv7P2HhJm2CABACFwqynLA2+hLyR0jKB3ntT1klmTMHXJPZhHmSnB9QxikY8NaXPLi821uCRb0ABVXU26jXcNaTSgrdSS3vOfmLmOcPv+U5qeFxa5oLsjTbNc33bjYBMW1ZbGJMzdTs59NmlDc12LtH/AGfORTxul8AiNpfm0sbC977kjJes1E6ClN9FGU927fk5Riakvb5RH2+9S6Gp3Ffp1v8AGvmSfHty58wy2vmB0tz35lXh5wMbSxtZ3HFFt2mcCWzxkNFz4Q0G6/aQpulNcUUq7oPLU1u8TxS4hppHZGTMLjuF7X6r70OjNLLR5C8oTlsxmskk94AJJAA1JO4KsYbSWWRceJqQuyidlybDXS/XuVvQ1MZwLK+t28KaK82F+lR56X8afq9R5I562/qHm/uONXs+gNVne8cfnabcYb5hbKMt+rRKRnW2MJbuRsTpWbr7Un6+e/t7Nww1lZHE3NI9rBzuIH/1URi5bkjQqVIU1tTeEcUGI6V7g1s8ZJ3DNbvU3RqLiimN5byeFNfMlFUMggAQAIAEACABAAgAQAIAEACAKw4TK8vqGxA+DG2/8Tte63rWlZwxDa7zmNZrbVVU+xfVienDGG/BmEhUjjpr8VchrRoX2368gvppqlLi42Hsx4mxp2nKuukqez9f9Fi0ey4YhaOJjepov27ys+U5S4s6Knb0qaxCKR1AKBceKidsbS57g1o3k6AdZXqTbwiMpKK2pPCIt2KKQf2iP0G/crOgqdws7+2X96NZxdR/bt7HfBe+j1O4j+I23x/UP+L6P7cfdd/hR6PU7jz8Stfj+oDF1H9u3sd/hR6PU7j1ajbfGiVoqxkzA+Nwcw3sRuNjY+tVyi4vDGqdWNSO1B5RvUSYIA1ywNcLOa0jmIB716m0RcYy3NCxiDBMMrS6Foik3jL9E9BbuHWLJmldSi8S3ozLvSqVVZgsS/Qq2WIscWuFi0kEHkINiFpp5WUcrKLi2nxNlFUuikZI3RzHBw9C8lFSWGTpVHTmpx4ovSmmD2NeNzmhw6iLrEaw8HdQkpRUl2m1eEgQBAYx2D8rhAbYSMN2X3G+9vRfTsCvt6vRyyIahZ+k08LiuBXuyNt1Gz3uYW6X8KN49Y5tOUaHpT86UKyyc9Qu69nLZa3dqZYuH8UQ1ejTlktqx2/0H6wWfVoSp8eB0Vpf0rjctz7mQnCNT1EpijijkewAudlaSL7he3ML9qvtJQjlyYnq8K1TZhTTa7cGmbBkLaEyFrhOIs5JJ0cG5i0t3W3jddeq5k6mOzJXLS6Stdpp7WM+fHGP0Ofg7rHOjqISbsDMzRzXzA269F7dwWVJENHqScJ03wIDBuymVNQI5L5A0uIBte1tL+kJi4qOEMoz9Ot4162zPhg7MdbCjpJI+JuGvBNrk2LbbideVQtqrqJ7RdqdpC3nF09yf2JPFu1Xu2fSi5vKLvPPlA39ZN/Qq6FNKrLwGb+4m7Snv9rj5G/CuD4JqVskocXvzEEOIygEgWG47r6qNe5nGo0iyx0yjUoKc+L/AEF7CsPF7RjZvyyPb2B4TFd5otmfYw2L1R7m/ub9s/pb+fF3sUafu/kydx/UP8l9iQxhs6pqay3FyGJpY1rg0loBtmcOTlNz0dChbzhCnxWRjUKFevc+y9ncv3PeNMKwU9OJIQ4EOAddxNwb667je25eW9xKc9mR7qWn0qNHbprBP8Hta6WkGckljiy55gAR2Xt6FRdRUam4f0ms6lvv7Hj7jMljTBAAgAQAIAEACABAAgAQAIApfF8matnP7duwAe5bFuvy0cZqDzcz5kRZXCa3l67KpRFDHGPqsaPVr61hzltSbO6o01TpxguxHUoloIAhMaPtRT+SB2kBXW6zUQlqDxbT5FNBbBxhlAAgDCALe4P3XoYugye24+9ZN11rOv0p5tY+f1GJLmiCABAAgCpOEGlEda8jQPa1/p3H1glatrLNM5LVqajctrtwxbTJmF0YSfejgP7AHZp7ljV+sZ2ti828ORLqobBAEXtTENPTPDJpMriMwGVx0JI3taRvBVsKM5rMUK1r2hRls1JYfJ/YzV0NPWxNLmh7HC7HWIIB5Qd4XilOnLduZ7OlRuqabWU+BWOJtjOoZ25HGx8KN24ix3HpB5eladGoqsd65nMXtq7Sqtl+KGbbONXsp4OLA42VmZxO5upabDlJcD2JWnaqU3ngjUudUlCjBx9qSzy/m8j5Nn7SlgfLJMWx5HOLXOsS3KTbK0WFxyFWbdGM9mK3i/Q31Sk5znhYzjw5I18HB8Ko8yvbvhHmR0b2prwNXBp42fNu72r286vzK9G948n9iR4VfpQdUn4VCy4SGdc9qHn9iLxQPmWz+bJJ+BWUesmLX2fRqHJ/YfcG+JQeT7yka/WM3tP92hyEHYf6WHnpfxp6r1HkjAtv6h5v7htn9Lfz4u9iKfUeTC4/qH+S+xN4txZM2f5NTaOBDS6wLi428FoOg32VNC3i47cx6/1CrGr0NHj+ue5ETiHZVcynMlTNmbmbdmcnUnTQC2hVtKpSc8QQpd292qO3Wlu7s/xDFwXH5rJ553sRpe89tcjQ0TqHz+yHFKGwCABAAgAQAIAEACABAAgAQBRu3H5qmY88j/aK26SxBcjh7pt1pvxZpoWZpYxzvaO0hezeIshRWakV4ovhYZ3YIAEAaaulZK0skaHNNrg7tDceteptPKIVKcakdmSyjjbh+lH9ni+434KfTVPiZT6Hb/Avkima8DjZLAAZ3WA3DU6LYh7KOMrdZLmznUisygC1+Dh16IdD3j1396yrvrDrdIf/ABlzY0JY0wQAIAEAVrwpR/n4nc8ZHY4n3rRsn6rRzWtr82L8BKTpiFvYBfehi6M47HuWRcr81nX6U82sfP6jCqDRBAFf8KOznExzgXABY482t236Lkp+znxic/rdBtxqpeD+xtwnjGCOnZFMSxzBYHKSHDk3DQ20Xle2m5OUSdhqdKFFQqPDXgL+M9uCsmYIg4taMrdNXOcRcgb+QCyvt6XRRbkZ+o3auqiVPguHN/xGvF+zXQfJmuH9Q0fxBzy4ejMO1e281Pax3kdQoSpdGn8P653/AFGXa2M4HUZZGXGR8eTLYjLcWJJ3GwvuS0LaSqZfA0q+qUXbuMH6zWP3Ing5+nUeZPerbvhHmLaN7U+Rr4NPGz5t3e1e3nV+ZXo3vHk/sSHCr9KDqk/Cq7LtGdc4w8/sc2I6Uu2ZRyDUMFj0B3L2gD0qdGWK0kV3lNuypSXZ9yUwniynipGslflfGCLWJzC5Iy+jRVV7ebqZS4jNhqFGFuozeGhYwtPm2jG86ZpHn7wd8UzWWKLRmWM9q8jJ9rf65OjbP6W/nxfgUafUeTLLj+of5L7HnbEnyfahe8GzZmv/AISQbhe01t0MLuPLiXQ3zlLsefIk8c4ohqIWxQkuu4OcbEAAX015bn1Ku2oShLMhnU9QpVqahTee8luC7xWTzx9iNU3ntrkN6L1D5/ZDilDYBAAgAQAIAEACABAAgAQAIAoatdeR553OPrK3IrEUjg6rzNvxOnYDb1MA/ex+0FGr7D5Flqs14LxX1LwWKdwIm3McyQTyRNiY4MdYEk33BO07VTipZMK51adGrKCing4fyjy/Yx9rlZ6FHvKPxyfwIPyjy/Yx9pR6Eu8Pxyp8CD8o8v2MfaUehR7w/HJ/AhLkfck85JTiW4xJPLbPK9PAQAx4fxe+ki4tsbXDMXXJPLbm6ktVtlUlls07TU5W9PYUckn+UeX7GPtKr9Cj3jP45P4EH5R5fsY+1yPQo94fjk/gQflHm+xj7Sj0KPeH45P4EPux6wzQRykAF7Q4gbtetIzjsyaN6hUdSlGb7UJXCqzWA9Dx7Kcsn7Ri64vYfMQU+c+WtwcOvRjoe8dx96yrvrDrNI92XNjSljUBAHiWIOBa4BzToQRcEdIQng8lFSWGLtTgakeSQxzb8jXm3Yb2TCuqiRnS0m2bzjHmduysM01O7NHH4X6ziXEdV9B6FGdec9zZdQsKFF7UI7/mdm09mRVDckzA9u8bwQecEahQhOUHmLLq1CnWjs1FlEfQYSpIiS2K5IIu4k6EWNrnTQ796nK4qS4sXpadb096j8zo2dh2ngLjFHlLm5T4TjcHk1cV5OtOftMso2VCi24RxnxZjZuHaanfnijyusRfM46HrcUTrTmsSYUbKhRltU44fN/c2bV2JBUlpmZny3t4Tha+/wCiRdeQqzh7LJV7SlXx0izjxf2OiKgjbEIQ0cWBlynUW5td6i5Nva7SyNKEYdGlu7iNiwlRtfnEDbg31c4j7pdl9SsdxUaxkWjp1tGW0ofX6cDZHhqmbLxwjtJmLs2d+88uXNb0WXjrTcdnO4krGgqnSKPrceL/AHCbDVM+bjnR3kzB2bO/e21jYOtyDkQq01HZT3HsrKhKp0jj63Nmza+wIKmxlZcjQOBINua43joK8p1Zw9lntezo1/bRzwYTpGRujEQLXWzEl1zY3HhXuBfkCk7io3nJXDT7eMHDZ3Pid2y9lRUzS2FmRpNyLk62A+sTyBQnUlN5kX0LenQjs01hfzvO1QLgQAIAEACABAAgAQAIAEACAKAcbm/Ot7sOAby8krhQXrIPOBU1+rY3YLNzDmXUsc7QpbFpvWT+WVsW/Vo4zUPeZ8yJVwkYQAIAygDCABAGUACAMIAygC58IG9HB5AWNX6xna2Lzbw5C5wqDwID+0/uamLLizO1z2Icyu1onNlpcGZ+aHzju5qy7zrDq9Hf/H82NqVNUEAJWNMUzUs7Y4wzKY2uOYEm5c8c/QE5b0I1I5Zi6jqFW3qqMMYxnf5nvBeK5KqV0coaDlzNyi246jf0heXFuqayj3TtRncVHCePDB0442/LSCIxBvh5r5hfdlty9KjbUY1M5LdTvKlso7GN/eS2G6509NHK+2ZwN7Cw0cRu9CqqwUJuKG7SrKrRjOXFkmqxkEAcW0NqwwW42Rrb7hvJ6mjUqcacpcEU1binS9t4OLF21H01MZY7Zg5o8IXGp5lOhBTnsspv68qFFzhxObBO25KuJ7pct2vsMotpYHnUrmkqckkVabdTuKblPsfYMaXNEEACABAAgAQAIAVMcYhlpDFxQac+e+YE/Ry7tekpq2oxqZyZWp3tS22djtzx8iYw3XOnpo5X2zOBvbdoSPcqasVGbihy0qyq0YzlxZJqsZBAAgAQAIAEACABAFALePn5MYOHz2Dy/cVTcdWx7TfeYFzrHOyKTxO69XOf3ju9bNHq0cVfPNxPmRitFDF0AF0ACAMoAwgAJQAXQBlAGEAXJgk3oofJPtFY9x1jOz055toEFwqf0UPlu7lfZe0xDXOrjzK5Wic2WfwYu+avH7w+y1Zl57Z1Oiv8h8xwShrggCruE/xtnmW+3ItOy9h8zl9b6+PL7sjdjvNJXR33BzQfJkA17HXVlRdJSf8AOAvbt211Hy+TGXhV3U/W/wDClrLizR1zhDz+xN4TqmRbOike4Na1riSfKcqa0XKq0h+ynGnaRlJ7kiMn4RoQbNikcOckC/o1VispdrFZa3ST9WLaJjZ2LIJopJG5rxML3MNs1gL6a2PaqpW84ySfaN0tRpVacpx/tWWu0rfEm2GVNTxzWkNswWda/g9S0KNJwhss5y8uY16/SRW7cPzMZwPgkm4t5bG5rSCG3JdutrZI+jTUlHJvrU6U6TqbLwmv1JHDu2IqmNz42FjWusbgDUAG+h6VXVpum8MYtLqFeDlBYS7yJ2hj+njcWta+S2mZtg30EnXrsrY2k2svcKVNYoReIpvkduw8XwVTsjczHnc14GvUQbehQq286ayy621KjXlsrc/E8bcxfFSy8U9jybA3bltY9ZXtO2lUjtI8udSp0KmxJMjqvhFha8hkb3tH1rhvYD77KxWc2t7F6mtUovEYt/oMWw9tR1ceeMnTRzTvaelL1KUqbwzQtrqncQ2oELtTHtPE8sa10hBsS2wbfoJ3q6FpOSy9wlX1ejTlsxWfobtiY1gqHiMh0b3aNzWsTzZhyqNS2nBZ4onbarRrS2ODfeQfCtvp+qT/ANavsv7vIR1zjDz+wzYJ8Rg8k+05LXHWM09N92h/O0nFSPAgAQAIAEACABAAgD5/W8fPyawb47B5XuKpuOqY9pvvMP52FzLHOyKQxF41P5x/eVtUfYRxF518+bI9WCw78FsYMk1wD4Ld/WUletpI3dEScp58B82jG0RSHKBZjuQcxSMW20b1VJQbx2MosLbOEMoACgCw+C5oMc4IBs5u8c4PwWfe5TR0WiJOE894w4tgb8jns0fQPIlqL/MRo30V6PPd2FNrZOMBAFw4G8Rh6ne05ZFz1rOy033WH87SE4VP6KHy3dyusvaYlrnVx5lcrROaLO4MPFn+cPstWZee2jqNF6h8xxShsAgCruFDxtnmW+3ItOz9h8zmNa6+PL7s046ospp5R9eFgPW0D3Edi9tpZ2l3MhqlLZ6Ofel+h1Y3reOpqKTlc11+sBoPrBUbaOzOSLNTq9LQpT7/AK7sktSbIfVbLgiY4N1uc17WDn6adNlTKoqddtjkLeVxYwhF4/jJHD2y4qKExzvhzOcS4kgAjSw8LktydKrq1JVZZimX2lvTtaThUaz2/wAYlYVDRtENbYsc6Vtt7XNs7TpFrJ2v1OX4GLY4V7iPDL5Y3nvG8DWV2VrWtbaPQAAa79AvLdt0t5LUoRjdYiu4bMe0rI6J+RjWXcy+VoF9eWyVtpN1Vk1tUhGNs9lY3rgL2wZyzZVWRvz5fvBjfemKqzXiZ1rNxsKjXf8AXB2cGWz43tlkcxrnBwaMwBsLXNr891C8nJNJF+i0YSjKcllkRjeBtPWgxAM0Y8ACwDrnUDk3K22bnT9YS1KEaNzmCxwfmZ4Rn3qgeeJh9pFovU8z3V99dPwQ6bY2bENnPaGNsyHM3TcWtuDfnvy9aTpzl0yfibVxQpqzcUuC+iFbg3a53ypjTYujFua/hAH1pm8wtlsy9HUmqkY9qJjDGFvkUjpZ3xEZbNvyG4ubu6NFVWr9KsRQ3Zaf6LNzqNeAr46fH8rzQFhBa0kxkEZgT+qd+gTNtno8SMvU5U/SNqm1wXDv8iX4T3XFKeUtk/8AWqrL+4c1vhT8/sNOCPEYPJPtOStx1jNTTfdYfztJxUjwIAEACABAAgAQAIAoBbx8/JnBvjsHle4qm46tj2m+9Q/nYXMsc7IpLErbVc/nHd62aPVo4m9WLifMjVaKj7wVDwqg9Ef40he/2m/oXGfl9x02461NMf3b/ZKTp+2jauXijN+DKOC2zhjCAMoAsHgqdpUDpj/Gs+94o6HQ+E/L7jXicfNKjzT+4pWj1i5mte+7z5MpJbRxBlAFx4JFqKHqPtFY9x1jOy05YtoEHwp/0UPlu7lfZe0xHXOrjzK4Wic2WdwYeLP86fZasy89vyOo0XqHzHFKGwCAKu4T/G2eZb7ci07P2HzOY1rr1y+7JzGdHn2dE8b4xG70Foae8H0Ki3lis135HtQpbdnF92P2ESetzU0cXLG95HU4N94KeUcTb7zAlV2qEYdzfyY2z7WfT7Jp+LOV0hc3MN4GZ5JHTyelKRpqdd57DYqXEqNhDZ4vd9TRhbBramITTSPGYmwba+htcuIO8gqVa5cJbMUVWWmRuKfS1JPeRmGIgzaTGN3NkkaOoB4CsrPNHIvYxUb5RXY39zpx3+kPREo23U/Ms1T3v5DbwjeJO8pnelbXrEa2re7PmhR2W2+yqrzjD6403PdXjyMih7hU5r7E/wAFn9DN5weyEve+0jQ0TqpcyB4SvHP5be9yvs+r8zP1n3jyX3NXCEPnLfMx/iXtp7D5kdW65ckWFtjxCX/p3ewUhT6xczobn3WX/V/QRMBVnEtq5bXyRAjpIJt7k9dR2nGPiYWlVOijVn3I0Ye2S/aU0jppXWbYuO863sG30A0K9q1FQilFFdpbyvqkpVJcDkxhshlLOI4y4jIHHMRe5J5gOZToVHUjllOoW0LersQ7u0neEz6NJ5L/AP1qiz4y/neaGtcKfn9hrwR4jB5J9pyVuOsZqab7tD+dpOKkeBAAgAQAIAEACABAHz+t4+fkxhA2rYPL9xVNx1bHdOeLmBdCxzsylsWNtWT+cK2KHVo4zUPeZ8zVhykbLUxRvF2udYi9tLHlC9rScYNohZ041a8YS4MtzY+w4aXNxLS3Na93E7r239ZWVUqyn7R1tvaUqGejWMmMTG1JUeaf7JRR6yPMLx/8efJlJraOIBAGEAPvBU7wpx0MPtJG94RN/Q3vn5fcfqqASMcx30XAg9R0KQTw8o35wU4uMuDK3x5sCCljiMLSC5xBu4ncOkrRtq05t7RzeqWdGhCLprGWJqcMUufB7bUUHkA9t1jV+sZ2tgsW8OQu8Kh/NweU7uCYsvaZna51ceZXK0Tmy0eDFvzVx/eu7mrMvPbOp0ZfkPmN6UNcEAVfwnNJq2af1LfbkWlZv8t8zmNaTddY7vux9bSCWjEZ+vCG9V2DuKR2tmpnxN7o+kt9h9sfsUs6FwJBBuDY6LZ2kcW4STw0O1dsx8uyacsBJjLnEDflu8Gw6ND1XSUaijXee03KtCVSwhsreji2Bi+WGEU8cIe+5DDrcXJ3tA8KxPQp1baMpbbe4XtNSqU6XQxjl9n/AIceFo3s2hEJAQ4SODr/AK1nA+tTrNOi8FdjGcbyO3xy888MkOEaikFUJQ05S1tnAXFxyHmKrtJLY2cl+r0qir9Iluwt517cxD8soZvzRYWPi+tmvcnoFtyhTo9HVW/vLbm89JtZerjDX6mcGbPM9BUxbi52l+fK0j1hFxPZqxke6bRdW1qU+/8AYjMObefs50kU0TvCIJG4gjS4uLEH3K2rSVZKUWK2d3KycoVI/wA+54e2XalWHtYWs8EE7w1o53WsTv0XuY0KeGzxqpf3G0o4X0XM28JTPnYsP6pne9RtH6nmS1hP0jyQ+7Y8Ql/6d3sFI0+tXM3rj3WX/V/QRMC0RlbVx7i+Gwvzm9vWnrmey4y8TC0yk6kasO9HFh7br9nySNdFfNYOa45SCL21t08ynVpKsk0yi0up2U5KUePHs4HJiOeaaXjZmFhkaCxttzNQLcvJy7/SpUVGMdmL4FV5KrUqdJUWM8OQx8JOraSwP0H90aXs/wC40tZ3qnyf2GvBI+YweSfaclbjrWamne7Q/naTipHgQAIAEACABAAgAQBQczbOcOYketbqe7JwM1iTR34ZdargP7xnrNlCss02MWTxcQ5ou1Yp2xTOM22rZ/Kv6gti36tHG6j7zM84Rdasg8sdxRcdWzzT/eYcy6FjnZkRi42o5/IPrVtDrEKX/u0+RS62TijCAMoAeeCs/nJx+yzvKRveCN7Q/an5FjLPOiEThUPgQD9p/qATtlxZh657EOZXa0Tmy68LttSQebb3LGrdY+Z21l7vDkhV4VXaQDpefZTNkt7MrXHuguZXy0Dni1ODVvzPrkd+FZd31h1mj+7ebGtKmoCAMFoO8IPMIyg9POQcw7EZPMIyAg9PLYWg3DQCeWwv2oyRUYp5wZyDmCD3CPSD085BzBB5hGQ225B7g8yQtd9JoPWAV7nB44qXFHprQNAAB0LwEkuAFoPIgMILIPQDQNwQGDw+FpNy0EjlIC9yyLjF8Uey0HeF4e4QFo5kZDGQAQemUACABAAgAQAIAEACAKK2sy08o5pHj+8Vt0/ZRwtwsVZLxYbJflniPNIw9jgia9VhbvFWL8V9S9ViHdFb4rwpUy1UskbA5ri0jwmj6oB0JHKtGhcQjBJs5u/06vUrynBZT8V3HFsXDFXFUQvdCQ1sjSTmYbC+/RynUr05QaTKbawuadaMpR4PwLVWWdUQmNHWop/JHeFdQ6xCeoPFtPkU2tg4sEACAHXgtP5+Ufux7SSvfZRuaG/zJciylnHSCbwh7LmqOJEMZflzk2sLXy23kcybtakYZcmY+rW9WtsKms8RSbgqtP8AU263s9zk36VS7zIWlXXw/qv3LT2PTmOCJjt7WNaesAXWZUac20dTb03TpRg+xIROFST85A3mY49pHwTtktzZha4/XguYjp4wi2uDxlqJnS55/vEe5ZN11jOu0lf8Vef1GVLmkCAK34R6+WOqYGSvYOKabNcQL5pNbArRtIRcN67TnNYrVIVkoya3djx2seMPyF1LAXEkmJhJO8nKNSUjVWJteJt2jboQb7l9CQUBgEARmJpC2knc0kERusRvHUQrKKzNJit7Jxt5tdwrcGdbJI6fjJHvsGWzOJtfNuuU1eRisYRl6NVnNz2m3w4vPePiRN4EACABAAgAQAIAEAL208WxRTtpw1z5C9rTyNbmtvJ36HkCYhbylHa7DPrajTp1VSSy8pfMYUuaAIAEACAIPGMMz6YinzcZmb9A2NuXW6uoOKnmXAS1CNWVFqlnO7gacEQVDIXCpz585tnNzazd2p0vdSuHByzAq0yFaNN9NnOe3uwhiS5pAgAQAIAEAUniePLVzj9471m/vWzQeacTir5YuJrxI2N+Ug8xB7FY1lYFotppovuCTM1rhuIBHpCw3xO8i9qKZ7XhIEACAF/HjrUMv8I/vNV9t1iENTeLWX87SoFrnHAgAQA4cGDvnLxzxH1Oak7z2FzNnRH+e14fdFnrNOnBAAgAQBVnCZNmqwP1Y2jtLj7wtOzX5fmctrUs10u5fuKabMguTBceWigHO2/aSVj3DzUZ2enx2baC8PrvJtUjoIAq7hP8bZ5lvtyLTsvYfM5fW+vjy+7H/DfilP5qP2QkKvty5m/Z+7w5L6EPjHFnyQiONodIRmOa+Vo1A0BFybFXW9v0m98BTUNR9HahBZl48CEqMTbRha2SWJojNt7NNeTR1x6VcqFCTxF7xGV/fUkpzju5E7V7YbV7NmkaMpyODmnWzgN1+VURpunWUWPzuY3FlKa7nnmJOENqzQmRtPFxskgbYa2AbmuSB184TtxTjJJyeEjE0+4qUnKNKOZP7E7SY3nim4urja0XAdYFrm35bXIcFRK1hKO1Bj8NVrU6mxcRx9RoxPt9tHEHkZnO0Y2+/pJ5glqNF1JYNO8vI20Np72+ApsxZtFzDM2BhiF9eLcRYcv0rkdKa9Hop7Le8yVqN7KPSKC2eT/cY8J4nFY1wLckrd4GoI5x8EvXoOm/A0rG/VymsYkhaoeECUOfxzWEBrsoa0gl2lhcuNhv5ExKzi0tkzaeszUn0iW7hjvJKmxhIyldPOwZzIWRMALb+CDfW5I13qt26c9mL5jMNSnGg6tVb84S4EdFibaUkZmZE3ihc3DNLDfvdcjqVjoUE9lveLRvr6cOkjFbPL/eSV2Ri59RBLkYPlEbQ4NAJDtQLht7+i/KFVUt1CSy9zGrfUpVqUtleulw7xFrquZ1Xxj2WnzsOTKR4Qy5RlvfWw7U9CMVTwnuMKtUqyuNuSxLK3ePYWHRYhljpZJ6yPI5rrNaGlua4FrXJ5b69Cz5UYuajTZ0VK9qQoSq3EcY4Lhn5kFBi2vnzOhgaWN32Y4+gnNqersV7t6Md0nvEY6jeVsypw3LwJnCeMPlL+KlaGS2NrbnW3ix1BHNcqmvbbC2o8Byx1Lp5dHNYkR1VjaWKrfFIGcUx7gSGnNlF7fWtfdyKyNqpU9pcRapqlSlcOE8bKfdvMNxlUOgnm4tjQ10YjBa4izi69zcZjoN1kejQUlHPMFqdd0p1dlLGMeeSWw3iZ0tLLUVGUCNxHgAjQAHcSdSTZVVqCjNQj2jVnfSqUJVavZ3ckQbMY1tQ53yaBuUfslxHWbgX/3qrnbUoL12JR1K6rSfQw3L+cSRwzjR00ohqGBjySGltwLj6paSSD6VCtbKMdqLGbLU3VqdFVWH/Nx6xRjJ0EvEQMD5BYEuBIudzQ0EEnULyjbKUdqT3Bfam6U+ipLL/m4ipcZVtO9oqIWgHWxaWkjodmIv2q1W1Ka9RistTuqMkq0R3ptsRPY14eAHNDgDv1F9Uk6ck8G1C6pSipJ8SsuEClyVrzyPDXDssfWFpWss014HNatT2Llvv3i4mTMLUwDt1s0LYXH87GLWP1mjcRz2Fgf81l3NJxltLgzq9Lu41aSpt+svoNaVNUEACAI3EOy/lUDoc+TMW+Fa+4g7rjmVlKpsS2ha7t/SKTp5xkT3cGx5Kgf+P/Um/Tf/AJ/Ux3ob+P8AT/Z5/Js77dv3D/iXvpq+E8/A5fH+n+zI4Nnf8wP/AB/6kemr4f1D8Dl8f6f7JrDGEPkcpk47PdhbbJbeQb3zHmVNa56SOMDtlpvo1Tb2s7scBpSpqggAQBzbQrmQRukkcGtb/uwHKTzKUYuTwiurVhSg5zeEildsV5qJpJT9d1wOYbgPQAFs04bEVE4q4rOtVlUfacamUF57HpuKgijO9rGg9YAv61iVJbUmzuren0dKMH2JHYoFwIAq7hP8bZ5lvtyLTs+rfM5fW+vjy+7H/DfilP5qP2QkKvWS5m/Z+7w5L6ELirYtGX8fUyuYTYAAjW3IG5ST6OdXUatTGzBCd7bWzl0taWP9eBFYrxdTT08kMecuOXKctho4G9yb7hzK2hbThNSYpf6jQq0XTjnJy4X/AEbW+n2QpVuuiV2XuNX+dhv4Kh4c55crO93wUb3sJaH7U/I5eFFlqiM88Xc5ynZP1GV63FKtF+Br4QJSRSX+xB7bfBe2q3y5kdVllUuRYOxWAUkIA04pmn8ISFR+u+Z0FssUIrwX0K64O3WrQOdrx7/ctC76s5zSN11jwZz4Rp2ybQYHAEBz3WI5QHEeuxUq7caW4hYwU7xKXe/0LDxRsiCdjXVDyxkdzcOAGthqSOhZ9GpOD9VcTob22pVop1XhLyIaDFdFTQiCN0j2tBAIbz33k251c7erOW0xOOoWtGn0cG2l4f8AgvcGp+edcb+9pTF51ZnaN7x5Mxt39Lfzoe6NFLqPJnl3/UPOP2GHhSf+YiHPJfsafil7L23yNHW3+VFeJJcH7QKGPpLyfvuVd0/zGM6Uv+LHz+olM8Da+n/M8n7Tv805xt/IxY+rqP8Al9TXtWEP2o5rhdrp2gjnBIuvYNqhnwIXEVK+cX2yQ58IjQKIgWAD2WHpSdr1ptassWrS8BPpX22TMOeoaPU0+5NyX565GPTeNPn/ANv2JjAW26enp3NlkDHmQm1jus0DcOhVXNKc55SHNKuqNGk1OWHkgNo1bH7S4yI3aZoyCNL/AEb+u6vhFqjh9whWqRle7cHuyvsdOKqeSlruOtcGQSMJ3HW+Unnvp1KNCUalLZLL6nO3uulxuzlfsMz3Uu12sBe5j48xyaB2tr7x4Q0Go9KW/Mt29xpv0fUorLaa7N2f9ndFg6JrQM8mgA3jk9Cg7mTL46dBLCkzm4QtiGeESMF5Irmw3lp3jrG/0FStauxLD4Mr1a1dWntx4x+hVi1DlD1HIWkOaSCNxBsR6RuXjSe5nsZOLymMVJjirjFi5r/Lbr2iyXla02aVPVrmCxlPmiQi4RpvrRRnqLh7yq3ZR7GMR1ur2xR0t4STy049En+hR9C/+iz8dfwfr/o2t4SW8tOfQ8f4V56E+8mtcj8H6nv8pEf2D/vD4Lz0J95L8ch8D+Zn8pEf2D/vD4I9Cl3h+OU/gYflIj+wf94I9Cl3h+OU/hZ5PCQz7B33x8F76E+88euQ+B/M1O4Sean7ZP8ASvfQv/og9d7ofr/o0S8JEn1YGDrcT7gvVZLtZCWuT7IL5nHNwg1R3CJvU0nvKmrOmUy1mu+CS8he2jtSac3lkc+2650HUBoPQmIU4w9lGfWuKtbfUlk5FMoGTAuxDUTh5H5uIhzjzkatb22J6OtLXNXYjhcWaemWrrVVJ+zH+YLbWUdaCABAFXcJ/jbPMt9uRadn1b5nL63165fdj/hvxSn81H7ISFXrJc2b9n7vDkvoV3jBxn2jxbjoHRxjoBy39ZJWhQ9SjtHPag3VvdiXDcvn/wCjJi7YtPT0MnFxMa7wAHWu76TfrHW9rpehVnOqss0r+2o0bWWxFZ3c+PeQeFj/APnV3V+FW1+ugI2XuVX+dh1cFR8OfyWd7l5e8EWaH7U/I0cKf9PF5v8AEV7ZeyyGt9bHl9znx9GQKS/2AHZZSteMuZDVU0qT8CxNjH5tF5pnshZ8/bfM6C26iPJfQrfg+1rgf2ZCtG66o53Sd91nwZ5wR+kW9cvc5Fx1PyI6b74vMmuFSpd+Zjv4JzOPSRYDvKqsorfId1ybWxHs3knh7D1MykZI+NjnOjEjnPF97c3LuACqq1puo0mNWllQjbqUoptrLbFbg3Pz3+W/8KZu+rMrR/efJmNu/pb+dD3Rr2l7v5MLr+oea+wwcKbfzMJ/eEdrT8EvZe2+Roa2vyovxJXAPiMX8ftuVdz1rGdK91j5/ViR9La//c9zv8k5wt/IxuOo/wCRiu/S3/cN7wiPu/keVf6h/khy4RvEneWzvSlp1hsav7s+aE6kbfZM3RO0+pg96bl7wuRj01nT5/8Ab9iTwFsCnqIHuljzOEhF8zhpladwI5yq7qtOEsRYzpdnRrUnKpHLz+x2mDZcdQIeLcJQ9oGsls1xbXNbmUM15Q2s7vIv2NPhV2Metnx4ktPtqjqnmkfdzi4tylptmbfc7kOh1VSpVKa6RDcrq2ry6CW9vdwEjFOwHUEjJInnI4nI7c5pGtieXS+vX6XaNZVU4yRh31nK0mpwe7s70yWg4RSGtDo7uAGY85tqe1Uuy37mNx1p4WY7yw0gdCIeK8D5yZaYAE6uj3XPOw7h1f8AxPULrC2ZmFfaVtN1KPHu/YQKmmfG7K9rmO5nCx9afUk1lHPzpzg8SWDWvSAIAwgDKABAAgAQAIAEACABAAAgBj2Bg+eoILgYo+VzhYnyWnf17ktVuYQ4b2adrplWs8yWF4/YtLZmz46eNscYs0dpPKSeUlZk5uTyzqKNGFGChDgjqUS0EACAEHHuwKioqGvijLmiJrb3aNQ55tqeYhPW1aEINSZgaraVq1ZSpxysfdkbDs7azGhreNDQLACRugG4fSVjnbt7xeNHUYpRWcLxX7ndi3C075GTwgucWszgEZg5oAzDn3dqhQuIJbMi+/sK0pqrTW/Cz35RzVWx9pVcZ44mzNWMdlBcdBuFuS+pUo1aFN+r2ldS2vriD6Ts4Ldvf87zs2HsKojoquN0RD5AMgzN10sdxsFCrVhKrGSfAttbWtC2qQlHe+BwbEw9X0+aaJoa8WGRxac7TcnltoQOberKlajPEXwF7ayvKGakFh93ej1/w7W1s4fUtyN0DibCzR9VrQd+9edNSpRxAl6FdXVXarbl9vAacY4c+VxN4shskd8t9xB3t6Nwt1Ja3rdG9/BmpqNj6RBbPFcBYhG1Y4vk7YzlAyg2aSBzB993SmX6O5bTZmx/EYU+iUd3l9SbwRhZ9MXSzW4xzcoaDfKL3NzuvoN3Mqbmup+rHgOabp8qGZz4sicK4dqYq1skkRawF+t28oIGgN1ZXrQlT2U94pY2Vencqco4W/uJ7HOH31UbXRW4yMmwOmYG1xfnuAqbasqb38GP6nZyuIJw4oWqDZe05GCmJdHDuJdl0b+rceER0ejcmJVKCe2t7M2lb384dC90fHHD6nTgvDtRBVh8keVga8ZrtO/duN1G4rQnDCZZp1lXo19qcd282YuwrUPqTUU4Dr5Ta4DmuaAOXQ7ge1eULiChsSJX+n1pVulpb+HPKO9uyqqspZI6uzJA4GI2bbQcuXkOoUOkp05p0+HaMK3r3VCUK+553fxELQQbUpGmKOO7bm2jXAX5Qb6c+qum6FT1mxKlDULZOEFlfP5HfhDCkrZvlNTo4FxDb3Jcb3c62nKSoV7iLjsQL7DT6kavTVuP65fazlq8O1J2jxwiJj45rs2Zu64ubXupRrQVHZzvwVVLKu7zpFH1creM2NqCSelLIm5nZmm1wNx6SlreahPLNPUqM6tBxgsvcRmGcOP+RTU9Q0sL3EjUHkbZ2h5CN3QrK1ZdIpRFbKyn6NOlVWMv9vuQ1Fs3aVC57YWB7Xcos5p6bEggq6U6FXDkxOlb31o3GmspnXhrCs7qj5TVeCQ7PYkFznc5toB8FGtcQUNiBdZafWdbpq/fnzPG38KVEdSail8K784AIDmuJudDoRdFK4g4bEyN1p9eFbpqG/fnxTObaNDtKuLGSxhrWnS9mtB5zqSdOZShOhSy4srrUb66ajOOEvJDDBgOnDWh1y4AXPObam3WqHdzzuNCOkUVFJ8RrSpqggDVUUzJBZ7GuHM4AjsK9Ta4EZQjNYks8yOlw1SO308XoaB3WVirVF2i7srd8YL5HBUYQo/sR6HPHc5TVxU7yh6bbN+x+r/cga/DtM2+WO2h+u/k/iV0a9R9ohVsqCxiP6sg6rZsTbWb6z8VdGpJ4E529NdhoFDHp4PrPN1qbnLeVqjDuMfImfq8vOfihzZ70EO4y6hj/V9Z+K825HroU88DZBs+MusW6a8p+KOkkewt6bfAlqHYUDt7L6/rO+KolWmu0vp2lF4yvqMNLhKkIBMP99/Of2lS7ip3mlHTbZrOz+r/AHJGLCtGP6hnpue8qDr1O8YjYWy/sR3U2y4IzeOGNh52saD2gKDnJ8WXQt6UN8YpeR2KBcCABAAgAQAIAEACABAAgAQAIAEACABAAgAQAIAEACABAAgAQAIAEACABAAgAQAIAEAf/9k="/>
          <p:cNvSpPr>
            <a:spLocks noChangeAspect="1" noChangeArrowheads="1"/>
          </p:cNvSpPr>
          <p:nvPr/>
        </p:nvSpPr>
        <p:spPr bwMode="auto">
          <a:xfrm>
            <a:off x="37593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1" name="Picture 17" descr="http://www.arcus.org/files/witness-the-arctic/2012/3/images/Image1_SNL_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130" y="5483555"/>
            <a:ext cx="762000" cy="29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t1.gstatic.com/images?q=tbn:ANd9GcT-pLXGOFWHSz4BaLTbRos5tnjiKdUk7tifFF9p62XYu_wjwUp7ljCOqnLfd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090" y="5410328"/>
            <a:ext cx="622040" cy="44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optomec.com/images/company_lens_technology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5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755" y="5050868"/>
            <a:ext cx="1628775" cy="3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Elbow Connector 55"/>
          <p:cNvCxnSpPr/>
          <p:nvPr/>
        </p:nvCxnSpPr>
        <p:spPr>
          <a:xfrm rot="16200000" flipH="1">
            <a:off x="3752005" y="3849620"/>
            <a:ext cx="304339" cy="1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333" y="3832225"/>
            <a:ext cx="1082271" cy="58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5024130" y="440979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OPTOMEC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Elbow Connector 60"/>
          <p:cNvCxnSpPr>
            <a:endCxn id="49" idx="1"/>
          </p:cNvCxnSpPr>
          <p:nvPr/>
        </p:nvCxnSpPr>
        <p:spPr>
          <a:xfrm>
            <a:off x="4719332" y="3841752"/>
            <a:ext cx="336001" cy="284161"/>
          </a:xfrm>
          <a:prstGeom prst="bentConnector3">
            <a:avLst>
              <a:gd name="adj1" fmla="val 520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76530" y="52533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AEROMET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630" y="4724400"/>
            <a:ext cx="1231900" cy="538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422" y="5029200"/>
            <a:ext cx="309908" cy="251417"/>
          </a:xfrm>
          <a:prstGeom prst="rect">
            <a:avLst/>
          </a:prstGeom>
        </p:spPr>
      </p:pic>
      <p:cxnSp>
        <p:nvCxnSpPr>
          <p:cNvPr id="69" name="Elbow Connector 68"/>
          <p:cNvCxnSpPr>
            <a:endCxn id="57" idx="1"/>
          </p:cNvCxnSpPr>
          <p:nvPr/>
        </p:nvCxnSpPr>
        <p:spPr>
          <a:xfrm rot="16200000" flipH="1">
            <a:off x="4266021" y="4172049"/>
            <a:ext cx="1274918" cy="368300"/>
          </a:xfrm>
          <a:prstGeom prst="bentConnector2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7" name="Picture 23" descr="http://www.greengarageblog.org/wp-content/uploads/2011/11/Ohio-State-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913413"/>
            <a:ext cx="503484" cy="4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www.personal.psu.edu/mjj5074/blogs/mis/penn-state-shield-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101" y="5943600"/>
            <a:ext cx="741577" cy="5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3505200" y="6324600"/>
            <a:ext cx="2037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Academic Engagement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205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6367" y="1223251"/>
            <a:ext cx="1379763" cy="640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930" y="3979011"/>
            <a:ext cx="1022016" cy="66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" descr="V:\TryonBruce\Part 12037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8380" y="1864453"/>
            <a:ext cx="732299" cy="1085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8" name="Picture 6" descr="BF1_2VSH32146_flap_sp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833" y="1037442"/>
            <a:ext cx="883113" cy="4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654" y="4349577"/>
            <a:ext cx="269854" cy="26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 descr="http://www.harbec.com/media/uploads/img_3141__660x44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327" y="4019014"/>
            <a:ext cx="922549" cy="6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6409508" y="4643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EOS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Elbow Connector 104"/>
          <p:cNvCxnSpPr>
            <a:endCxn id="86" idx="3"/>
          </p:cNvCxnSpPr>
          <p:nvPr/>
        </p:nvCxnSpPr>
        <p:spPr>
          <a:xfrm rot="5400000">
            <a:off x="8429458" y="3938178"/>
            <a:ext cx="580960" cy="165983"/>
          </a:xfrm>
          <a:prstGeom prst="bentConnector2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6200000" flipH="1">
            <a:off x="3416401" y="4793070"/>
            <a:ext cx="2148659" cy="1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109730" y="1824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F-15 Pylon Rib Substitution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Elbow Connector 127"/>
          <p:cNvCxnSpPr/>
          <p:nvPr/>
        </p:nvCxnSpPr>
        <p:spPr>
          <a:xfrm rot="16200000" flipV="1">
            <a:off x="6764252" y="2305777"/>
            <a:ext cx="1576512" cy="179956"/>
          </a:xfrm>
          <a:prstGeom prst="bentConnector2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endCxn id="87" idx="3"/>
          </p:cNvCxnSpPr>
          <p:nvPr/>
        </p:nvCxnSpPr>
        <p:spPr>
          <a:xfrm rot="16200000" flipV="1">
            <a:off x="8340271" y="2657764"/>
            <a:ext cx="744271" cy="243453"/>
          </a:xfrm>
          <a:prstGeom prst="bentConnector2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endCxn id="88" idx="3"/>
          </p:cNvCxnSpPr>
          <p:nvPr/>
        </p:nvCxnSpPr>
        <p:spPr>
          <a:xfrm rot="16200000" flipV="1">
            <a:off x="7782566" y="2101426"/>
            <a:ext cx="1905946" cy="197185"/>
          </a:xfrm>
          <a:prstGeom prst="bentConnector2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096000" y="1443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 – AM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Powder Bed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9" name="Elbow Connector 138"/>
          <p:cNvCxnSpPr/>
          <p:nvPr/>
        </p:nvCxnSpPr>
        <p:spPr>
          <a:xfrm rot="16200000" flipV="1">
            <a:off x="6711980" y="2900140"/>
            <a:ext cx="422592" cy="130551"/>
          </a:xfrm>
          <a:prstGeom prst="bentConnector3">
            <a:avLst>
              <a:gd name="adj1" fmla="val 97772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310130" y="296397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Complex HXs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315200" y="1443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F35 </a:t>
            </a:r>
            <a:r>
              <a:rPr lang="en-US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Flaperon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Spar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662912" y="2362200"/>
            <a:ext cx="117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Application “Rules”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Developed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6" name="Elbow Connector 145"/>
          <p:cNvCxnSpPr/>
          <p:nvPr/>
        </p:nvCxnSpPr>
        <p:spPr>
          <a:xfrm rot="16200000" flipV="1">
            <a:off x="5465462" y="2892205"/>
            <a:ext cx="484626" cy="131763"/>
          </a:xfrm>
          <a:prstGeom prst="bentConnector3">
            <a:avLst>
              <a:gd name="adj1" fmla="val 99008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390900" y="281940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M&amp;P In-house R&amp;D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0" name="Elbow Connector 149"/>
          <p:cNvCxnSpPr/>
          <p:nvPr/>
        </p:nvCxnSpPr>
        <p:spPr>
          <a:xfrm rot="16200000" flipV="1">
            <a:off x="4411135" y="2892205"/>
            <a:ext cx="484626" cy="131763"/>
          </a:xfrm>
          <a:prstGeom prst="bentConnector3">
            <a:avLst>
              <a:gd name="adj1" fmla="val 99008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19" descr="http://t1.gstatic.com/images?q=tbn:ANd9GcT-pLXGOFWHSz4BaLTbRos5tnjiKdUk7tifFF9p62XYu_wjwUp7ljCOqnLfdw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654" y="1016330"/>
            <a:ext cx="325931" cy="2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86815" y="2357735"/>
            <a:ext cx="127310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publications:</a:t>
            </a:r>
          </a:p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M&amp;P of Ti LAM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44678" y="2743200"/>
            <a:ext cx="142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Obsolete Parts: Form/Fit Models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Elbow Connector 69"/>
          <p:cNvCxnSpPr/>
          <p:nvPr/>
        </p:nvCxnSpPr>
        <p:spPr>
          <a:xfrm rot="16200000" flipV="1">
            <a:off x="2916525" y="3013361"/>
            <a:ext cx="242314" cy="131764"/>
          </a:xfrm>
          <a:prstGeom prst="bentConnector3">
            <a:avLst>
              <a:gd name="adj1" fmla="val 99008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32228" y="2438400"/>
            <a:ext cx="125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 Deposition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Engine Cases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22470" y="1981200"/>
            <a:ext cx="141006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OEM Teaming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Address Gaps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05000" y="1456650"/>
            <a:ext cx="188064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~$30M Investment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08126" y="5786735"/>
            <a:ext cx="168347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Open Manufacturing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Elbow Connector 78"/>
          <p:cNvCxnSpPr/>
          <p:nvPr/>
        </p:nvCxnSpPr>
        <p:spPr>
          <a:xfrm rot="16200000" flipH="1">
            <a:off x="6782031" y="3865164"/>
            <a:ext cx="304339" cy="1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75930" y="1371600"/>
            <a:ext cx="8915400" cy="4064000"/>
            <a:chOff x="375930" y="1371600"/>
            <a:chExt cx="8915400" cy="406400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375930" y="1371600"/>
              <a:ext cx="8915400" cy="4064000"/>
            </a:xfrm>
            <a:prstGeom prst="rect">
              <a:avLst/>
            </a:prstGeom>
            <a:noFill/>
          </p:spPr>
        </p:sp>
        <p:sp>
          <p:nvSpPr>
            <p:cNvPr id="11" name="Freeform 10"/>
            <p:cNvSpPr/>
            <p:nvPr/>
          </p:nvSpPr>
          <p:spPr>
            <a:xfrm>
              <a:off x="385481" y="3159633"/>
              <a:ext cx="1221078" cy="488431"/>
            </a:xfrm>
            <a:custGeom>
              <a:avLst/>
              <a:gdLst>
                <a:gd name="connsiteX0" fmla="*/ 0 w 1221078"/>
                <a:gd name="connsiteY0" fmla="*/ 0 h 488431"/>
                <a:gd name="connsiteX1" fmla="*/ 976863 w 1221078"/>
                <a:gd name="connsiteY1" fmla="*/ 0 h 488431"/>
                <a:gd name="connsiteX2" fmla="*/ 1221078 w 1221078"/>
                <a:gd name="connsiteY2" fmla="*/ 244216 h 488431"/>
                <a:gd name="connsiteX3" fmla="*/ 976863 w 1221078"/>
                <a:gd name="connsiteY3" fmla="*/ 488431 h 488431"/>
                <a:gd name="connsiteX4" fmla="*/ 0 w 1221078"/>
                <a:gd name="connsiteY4" fmla="*/ 488431 h 488431"/>
                <a:gd name="connsiteX5" fmla="*/ 244216 w 1221078"/>
                <a:gd name="connsiteY5" fmla="*/ 244216 h 488431"/>
                <a:gd name="connsiteX6" fmla="*/ 0 w 1221078"/>
                <a:gd name="connsiteY6" fmla="*/ 0 h 4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78" h="488431">
                  <a:moveTo>
                    <a:pt x="0" y="0"/>
                  </a:moveTo>
                  <a:lnTo>
                    <a:pt x="976863" y="0"/>
                  </a:lnTo>
                  <a:lnTo>
                    <a:pt x="1221078" y="244216"/>
                  </a:lnTo>
                  <a:lnTo>
                    <a:pt x="976863" y="488431"/>
                  </a:lnTo>
                  <a:lnTo>
                    <a:pt x="0" y="488431"/>
                  </a:lnTo>
                  <a:lnTo>
                    <a:pt x="244216" y="244216"/>
                  </a:lnTo>
                  <a:lnTo>
                    <a:pt x="0" y="0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228" tIns="30671" rIns="274886" bIns="30671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</a:rPr>
                <a:t>1980</a:t>
              </a:r>
              <a:endParaRPr lang="en-US" sz="23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75662" y="3159384"/>
              <a:ext cx="1221078" cy="488431"/>
            </a:xfrm>
            <a:custGeom>
              <a:avLst/>
              <a:gdLst>
                <a:gd name="connsiteX0" fmla="*/ 0 w 1221078"/>
                <a:gd name="connsiteY0" fmla="*/ 0 h 488431"/>
                <a:gd name="connsiteX1" fmla="*/ 976863 w 1221078"/>
                <a:gd name="connsiteY1" fmla="*/ 0 h 488431"/>
                <a:gd name="connsiteX2" fmla="*/ 1221078 w 1221078"/>
                <a:gd name="connsiteY2" fmla="*/ 244216 h 488431"/>
                <a:gd name="connsiteX3" fmla="*/ 976863 w 1221078"/>
                <a:gd name="connsiteY3" fmla="*/ 488431 h 488431"/>
                <a:gd name="connsiteX4" fmla="*/ 0 w 1221078"/>
                <a:gd name="connsiteY4" fmla="*/ 488431 h 488431"/>
                <a:gd name="connsiteX5" fmla="*/ 244216 w 1221078"/>
                <a:gd name="connsiteY5" fmla="*/ 244216 h 488431"/>
                <a:gd name="connsiteX6" fmla="*/ 0 w 1221078"/>
                <a:gd name="connsiteY6" fmla="*/ 0 h 4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78" h="488431">
                  <a:moveTo>
                    <a:pt x="0" y="0"/>
                  </a:moveTo>
                  <a:lnTo>
                    <a:pt x="976863" y="0"/>
                  </a:lnTo>
                  <a:lnTo>
                    <a:pt x="1221078" y="244216"/>
                  </a:lnTo>
                  <a:lnTo>
                    <a:pt x="976863" y="488431"/>
                  </a:lnTo>
                  <a:lnTo>
                    <a:pt x="0" y="488431"/>
                  </a:lnTo>
                  <a:lnTo>
                    <a:pt x="244216" y="244216"/>
                  </a:lnTo>
                  <a:lnTo>
                    <a:pt x="0" y="0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228" tIns="30671" rIns="274886" bIns="30671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</a:rPr>
                <a:t>1985</a:t>
              </a:r>
              <a:endParaRPr lang="en-US" sz="2300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74633" y="3159384"/>
              <a:ext cx="1221078" cy="488431"/>
            </a:xfrm>
            <a:custGeom>
              <a:avLst/>
              <a:gdLst>
                <a:gd name="connsiteX0" fmla="*/ 0 w 1221078"/>
                <a:gd name="connsiteY0" fmla="*/ 0 h 488431"/>
                <a:gd name="connsiteX1" fmla="*/ 976863 w 1221078"/>
                <a:gd name="connsiteY1" fmla="*/ 0 h 488431"/>
                <a:gd name="connsiteX2" fmla="*/ 1221078 w 1221078"/>
                <a:gd name="connsiteY2" fmla="*/ 244216 h 488431"/>
                <a:gd name="connsiteX3" fmla="*/ 976863 w 1221078"/>
                <a:gd name="connsiteY3" fmla="*/ 488431 h 488431"/>
                <a:gd name="connsiteX4" fmla="*/ 0 w 1221078"/>
                <a:gd name="connsiteY4" fmla="*/ 488431 h 488431"/>
                <a:gd name="connsiteX5" fmla="*/ 244216 w 1221078"/>
                <a:gd name="connsiteY5" fmla="*/ 244216 h 488431"/>
                <a:gd name="connsiteX6" fmla="*/ 0 w 1221078"/>
                <a:gd name="connsiteY6" fmla="*/ 0 h 4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78" h="488431">
                  <a:moveTo>
                    <a:pt x="0" y="0"/>
                  </a:moveTo>
                  <a:lnTo>
                    <a:pt x="976863" y="0"/>
                  </a:lnTo>
                  <a:lnTo>
                    <a:pt x="1221078" y="244216"/>
                  </a:lnTo>
                  <a:lnTo>
                    <a:pt x="976863" y="488431"/>
                  </a:lnTo>
                  <a:lnTo>
                    <a:pt x="0" y="488431"/>
                  </a:lnTo>
                  <a:lnTo>
                    <a:pt x="244216" y="244216"/>
                  </a:lnTo>
                  <a:lnTo>
                    <a:pt x="0" y="0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228" tIns="30671" rIns="274886" bIns="30671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</a:rPr>
                <a:t>1990</a:t>
              </a:r>
              <a:endParaRPr lang="en-US" sz="2300"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673604" y="3159384"/>
              <a:ext cx="1221078" cy="488431"/>
            </a:xfrm>
            <a:custGeom>
              <a:avLst/>
              <a:gdLst>
                <a:gd name="connsiteX0" fmla="*/ 0 w 1221078"/>
                <a:gd name="connsiteY0" fmla="*/ 0 h 488431"/>
                <a:gd name="connsiteX1" fmla="*/ 976863 w 1221078"/>
                <a:gd name="connsiteY1" fmla="*/ 0 h 488431"/>
                <a:gd name="connsiteX2" fmla="*/ 1221078 w 1221078"/>
                <a:gd name="connsiteY2" fmla="*/ 244216 h 488431"/>
                <a:gd name="connsiteX3" fmla="*/ 976863 w 1221078"/>
                <a:gd name="connsiteY3" fmla="*/ 488431 h 488431"/>
                <a:gd name="connsiteX4" fmla="*/ 0 w 1221078"/>
                <a:gd name="connsiteY4" fmla="*/ 488431 h 488431"/>
                <a:gd name="connsiteX5" fmla="*/ 244216 w 1221078"/>
                <a:gd name="connsiteY5" fmla="*/ 244216 h 488431"/>
                <a:gd name="connsiteX6" fmla="*/ 0 w 1221078"/>
                <a:gd name="connsiteY6" fmla="*/ 0 h 4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78" h="488431">
                  <a:moveTo>
                    <a:pt x="0" y="0"/>
                  </a:moveTo>
                  <a:lnTo>
                    <a:pt x="976863" y="0"/>
                  </a:lnTo>
                  <a:lnTo>
                    <a:pt x="1221078" y="244216"/>
                  </a:lnTo>
                  <a:lnTo>
                    <a:pt x="976863" y="488431"/>
                  </a:lnTo>
                  <a:lnTo>
                    <a:pt x="0" y="488431"/>
                  </a:lnTo>
                  <a:lnTo>
                    <a:pt x="244216" y="244216"/>
                  </a:lnTo>
                  <a:lnTo>
                    <a:pt x="0" y="0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228" tIns="30671" rIns="274886" bIns="30671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</a:rPr>
                <a:t>1995</a:t>
              </a:r>
              <a:endParaRPr lang="en-US" sz="2300" dirty="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772576" y="3159384"/>
              <a:ext cx="1221078" cy="488431"/>
            </a:xfrm>
            <a:custGeom>
              <a:avLst/>
              <a:gdLst>
                <a:gd name="connsiteX0" fmla="*/ 0 w 1221078"/>
                <a:gd name="connsiteY0" fmla="*/ 0 h 488431"/>
                <a:gd name="connsiteX1" fmla="*/ 976863 w 1221078"/>
                <a:gd name="connsiteY1" fmla="*/ 0 h 488431"/>
                <a:gd name="connsiteX2" fmla="*/ 1221078 w 1221078"/>
                <a:gd name="connsiteY2" fmla="*/ 244216 h 488431"/>
                <a:gd name="connsiteX3" fmla="*/ 976863 w 1221078"/>
                <a:gd name="connsiteY3" fmla="*/ 488431 h 488431"/>
                <a:gd name="connsiteX4" fmla="*/ 0 w 1221078"/>
                <a:gd name="connsiteY4" fmla="*/ 488431 h 488431"/>
                <a:gd name="connsiteX5" fmla="*/ 244216 w 1221078"/>
                <a:gd name="connsiteY5" fmla="*/ 244216 h 488431"/>
                <a:gd name="connsiteX6" fmla="*/ 0 w 1221078"/>
                <a:gd name="connsiteY6" fmla="*/ 0 h 4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78" h="488431">
                  <a:moveTo>
                    <a:pt x="0" y="0"/>
                  </a:moveTo>
                  <a:lnTo>
                    <a:pt x="976863" y="0"/>
                  </a:lnTo>
                  <a:lnTo>
                    <a:pt x="1221078" y="244216"/>
                  </a:lnTo>
                  <a:lnTo>
                    <a:pt x="976863" y="488431"/>
                  </a:lnTo>
                  <a:lnTo>
                    <a:pt x="0" y="488431"/>
                  </a:lnTo>
                  <a:lnTo>
                    <a:pt x="244216" y="244216"/>
                  </a:lnTo>
                  <a:lnTo>
                    <a:pt x="0" y="0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228" tIns="30671" rIns="274886" bIns="30671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</a:rPr>
                <a:t>2000</a:t>
              </a:r>
              <a:endParaRPr lang="en-US" sz="2300" dirty="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71547" y="3159384"/>
              <a:ext cx="1221078" cy="488431"/>
            </a:xfrm>
            <a:custGeom>
              <a:avLst/>
              <a:gdLst>
                <a:gd name="connsiteX0" fmla="*/ 0 w 1221078"/>
                <a:gd name="connsiteY0" fmla="*/ 0 h 488431"/>
                <a:gd name="connsiteX1" fmla="*/ 976863 w 1221078"/>
                <a:gd name="connsiteY1" fmla="*/ 0 h 488431"/>
                <a:gd name="connsiteX2" fmla="*/ 1221078 w 1221078"/>
                <a:gd name="connsiteY2" fmla="*/ 244216 h 488431"/>
                <a:gd name="connsiteX3" fmla="*/ 976863 w 1221078"/>
                <a:gd name="connsiteY3" fmla="*/ 488431 h 488431"/>
                <a:gd name="connsiteX4" fmla="*/ 0 w 1221078"/>
                <a:gd name="connsiteY4" fmla="*/ 488431 h 488431"/>
                <a:gd name="connsiteX5" fmla="*/ 244216 w 1221078"/>
                <a:gd name="connsiteY5" fmla="*/ 244216 h 488431"/>
                <a:gd name="connsiteX6" fmla="*/ 0 w 1221078"/>
                <a:gd name="connsiteY6" fmla="*/ 0 h 4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78" h="488431">
                  <a:moveTo>
                    <a:pt x="0" y="0"/>
                  </a:moveTo>
                  <a:lnTo>
                    <a:pt x="976863" y="0"/>
                  </a:lnTo>
                  <a:lnTo>
                    <a:pt x="1221078" y="244216"/>
                  </a:lnTo>
                  <a:lnTo>
                    <a:pt x="976863" y="488431"/>
                  </a:lnTo>
                  <a:lnTo>
                    <a:pt x="0" y="488431"/>
                  </a:lnTo>
                  <a:lnTo>
                    <a:pt x="244216" y="244216"/>
                  </a:lnTo>
                  <a:lnTo>
                    <a:pt x="0" y="0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228" tIns="30671" rIns="274886" bIns="30671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</a:rPr>
                <a:t>2005</a:t>
              </a:r>
              <a:endParaRPr lang="en-US" sz="2300" dirty="0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70518" y="3159384"/>
              <a:ext cx="1221078" cy="488431"/>
            </a:xfrm>
            <a:custGeom>
              <a:avLst/>
              <a:gdLst>
                <a:gd name="connsiteX0" fmla="*/ 0 w 1221078"/>
                <a:gd name="connsiteY0" fmla="*/ 0 h 488431"/>
                <a:gd name="connsiteX1" fmla="*/ 976863 w 1221078"/>
                <a:gd name="connsiteY1" fmla="*/ 0 h 488431"/>
                <a:gd name="connsiteX2" fmla="*/ 1221078 w 1221078"/>
                <a:gd name="connsiteY2" fmla="*/ 244216 h 488431"/>
                <a:gd name="connsiteX3" fmla="*/ 976863 w 1221078"/>
                <a:gd name="connsiteY3" fmla="*/ 488431 h 488431"/>
                <a:gd name="connsiteX4" fmla="*/ 0 w 1221078"/>
                <a:gd name="connsiteY4" fmla="*/ 488431 h 488431"/>
                <a:gd name="connsiteX5" fmla="*/ 244216 w 1221078"/>
                <a:gd name="connsiteY5" fmla="*/ 244216 h 488431"/>
                <a:gd name="connsiteX6" fmla="*/ 0 w 1221078"/>
                <a:gd name="connsiteY6" fmla="*/ 0 h 4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78" h="488431">
                  <a:moveTo>
                    <a:pt x="0" y="0"/>
                  </a:moveTo>
                  <a:lnTo>
                    <a:pt x="976863" y="0"/>
                  </a:lnTo>
                  <a:lnTo>
                    <a:pt x="1221078" y="244216"/>
                  </a:lnTo>
                  <a:lnTo>
                    <a:pt x="976863" y="488431"/>
                  </a:lnTo>
                  <a:lnTo>
                    <a:pt x="0" y="488431"/>
                  </a:lnTo>
                  <a:lnTo>
                    <a:pt x="244216" y="244216"/>
                  </a:lnTo>
                  <a:lnTo>
                    <a:pt x="0" y="0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228" tIns="30671" rIns="274886" bIns="30671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</a:rPr>
                <a:t>2010</a:t>
              </a:r>
              <a:endParaRPr lang="en-US" sz="2300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069489" y="3159384"/>
              <a:ext cx="1221078" cy="488431"/>
            </a:xfrm>
            <a:custGeom>
              <a:avLst/>
              <a:gdLst>
                <a:gd name="connsiteX0" fmla="*/ 0 w 1221078"/>
                <a:gd name="connsiteY0" fmla="*/ 0 h 488431"/>
                <a:gd name="connsiteX1" fmla="*/ 976863 w 1221078"/>
                <a:gd name="connsiteY1" fmla="*/ 0 h 488431"/>
                <a:gd name="connsiteX2" fmla="*/ 1221078 w 1221078"/>
                <a:gd name="connsiteY2" fmla="*/ 244216 h 488431"/>
                <a:gd name="connsiteX3" fmla="*/ 976863 w 1221078"/>
                <a:gd name="connsiteY3" fmla="*/ 488431 h 488431"/>
                <a:gd name="connsiteX4" fmla="*/ 0 w 1221078"/>
                <a:gd name="connsiteY4" fmla="*/ 488431 h 488431"/>
                <a:gd name="connsiteX5" fmla="*/ 244216 w 1221078"/>
                <a:gd name="connsiteY5" fmla="*/ 244216 h 488431"/>
                <a:gd name="connsiteX6" fmla="*/ 0 w 1221078"/>
                <a:gd name="connsiteY6" fmla="*/ 0 h 4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78" h="488431">
                  <a:moveTo>
                    <a:pt x="0" y="0"/>
                  </a:moveTo>
                  <a:lnTo>
                    <a:pt x="976863" y="0"/>
                  </a:lnTo>
                  <a:lnTo>
                    <a:pt x="1221078" y="244216"/>
                  </a:lnTo>
                  <a:lnTo>
                    <a:pt x="976863" y="488431"/>
                  </a:lnTo>
                  <a:lnTo>
                    <a:pt x="0" y="488431"/>
                  </a:lnTo>
                  <a:lnTo>
                    <a:pt x="244216" y="244216"/>
                  </a:lnTo>
                  <a:lnTo>
                    <a:pt x="0" y="0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228" tIns="30671" rIns="274886" bIns="30671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</a:rPr>
                <a:t>2015</a:t>
              </a:r>
              <a:endParaRPr lang="en-US" sz="23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80" name="Picture 1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192" y="5346180"/>
            <a:ext cx="720608" cy="36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7534291" y="4652380"/>
            <a:ext cx="13221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Gas Turbine Fuel Nozzles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Picture 2" descr="http://t1.gstatic.com/images?q=tbn:ANd9GcRXhGncgYqFYgrGpFGcQIRJs_alyZ8AwY_IZ3UrkyZ6LvHVqagAdxfNxWO7oQ"/>
          <p:cNvPicPr>
            <a:picLocks noChangeAspect="1" noChangeArrowheads="1"/>
          </p:cNvPicPr>
          <p:nvPr/>
        </p:nvPicPr>
        <p:blipFill rotWithShape="1">
          <a:blip r:embed="rId23" cstate="print"/>
          <a:srcRect l="1534" t="50719" r="46229" b="2142"/>
          <a:stretch/>
        </p:blipFill>
        <p:spPr bwMode="auto">
          <a:xfrm>
            <a:off x="1524832" y="4574400"/>
            <a:ext cx="1044918" cy="676124"/>
          </a:xfrm>
          <a:prstGeom prst="rect">
            <a:avLst/>
          </a:prstGeom>
          <a:noFill/>
        </p:spPr>
      </p:pic>
      <p:sp>
        <p:nvSpPr>
          <p:cNvPr id="97" name="TextBox 96"/>
          <p:cNvSpPr txBox="1"/>
          <p:nvPr/>
        </p:nvSpPr>
        <p:spPr>
          <a:xfrm>
            <a:off x="1016521" y="545018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Stereo Lithography &amp; Selective Laser Sintering Invented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492" y="1120183"/>
            <a:ext cx="309908" cy="2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1"/>
            <a:ext cx="7162800" cy="9905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F-15 Pylon Rib Insertion Success Story</a:t>
            </a:r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27172" y="1219200"/>
            <a:ext cx="3340628" cy="2133600"/>
            <a:chOff x="5727172" y="1219200"/>
            <a:chExt cx="3340628" cy="2133600"/>
          </a:xfrm>
        </p:grpSpPr>
        <p:pic>
          <p:nvPicPr>
            <p:cNvPr id="1026" name="Picture 2" descr="http://upload.wikimedia.org/wikipedia/commons/c/c2/RAF_F-15E_Strike_Eagle_Iraq_200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4000" contras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172" y="1219200"/>
              <a:ext cx="3340628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 rot="6631398">
              <a:off x="6372184" y="1451039"/>
              <a:ext cx="381000" cy="3048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642" y="4073212"/>
            <a:ext cx="2826957" cy="1211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2400" y="3962400"/>
            <a:ext cx="2209800" cy="13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080" y="4031573"/>
            <a:ext cx="2590800" cy="120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202242" y="4366224"/>
            <a:ext cx="533400" cy="5334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62599" y="4366224"/>
            <a:ext cx="533400" cy="5334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382161"/>
            <a:ext cx="7866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Results: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- Additive Substitution Certified for use in Structural Application!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- Parts Manufactured and Qualified although cost 3-5X over forging cost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- Prior to Insertion on AC, Aluminum Industry Provided Forgings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- Forging cost reduced due to competition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103209"/>
            <a:ext cx="6285567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Issue: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Pylon Rib,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7075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Al Forging, Corrosion Fatigue Cracking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Decision to move to Ti 6-4 forging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- Long lead time for Ti forging ~1 year</a:t>
            </a: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Solution: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-Replace with Ti 6Al-4V Additive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Quality concerns lessened due to high</a:t>
            </a:r>
          </a:p>
          <a:p>
            <a:pPr marL="1258888" indent="-1258888"/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margin for Ti in this application.</a:t>
            </a: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RX Role: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-Provided Technical Leadership to Acquisition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-Executed Technology Demonstration Project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-Worked Attachment Issues (bushings, fasteners, etc...)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Process Qualification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Qualification of processes and certification of components used on AF systems requires that components meet or exceed the following </a:t>
            </a:r>
            <a:r>
              <a:rPr lang="en-US" sz="1800" dirty="0" smtClean="0"/>
              <a:t>criteria, </a:t>
            </a:r>
            <a:r>
              <a:rPr lang="en-US" sz="1800" dirty="0"/>
              <a:t>regardless of the manufacturing process used:</a:t>
            </a:r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/>
              <a:t>A</a:t>
            </a:r>
            <a:r>
              <a:rPr lang="en-US" sz="1800" b="0" dirty="0" smtClean="0"/>
              <a:t>irframe </a:t>
            </a:r>
            <a:r>
              <a:rPr lang="en-US" sz="1800" b="0" dirty="0"/>
              <a:t>or engine </a:t>
            </a:r>
            <a:r>
              <a:rPr lang="en-US" sz="1800" b="0" dirty="0" smtClean="0"/>
              <a:t>specifications</a:t>
            </a:r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/>
              <a:t>AF </a:t>
            </a:r>
            <a:r>
              <a:rPr lang="en-US" sz="1800" b="0" dirty="0"/>
              <a:t>system requirements and structural integrity </a:t>
            </a:r>
            <a:r>
              <a:rPr lang="en-US" sz="1800" b="0" dirty="0" smtClean="0"/>
              <a:t>policies/procedures</a:t>
            </a:r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/>
              <a:t>D</a:t>
            </a:r>
            <a:r>
              <a:rPr lang="en-US" sz="1800" b="0" dirty="0" smtClean="0"/>
              <a:t>rawing compliance</a:t>
            </a:r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/>
              <a:t>C</a:t>
            </a:r>
            <a:r>
              <a:rPr lang="en-US" sz="1800" b="0" dirty="0" smtClean="0"/>
              <a:t>onformance </a:t>
            </a:r>
            <a:r>
              <a:rPr lang="en-US" sz="1800" b="0" dirty="0"/>
              <a:t>to material </a:t>
            </a:r>
            <a:r>
              <a:rPr lang="en-US" sz="1800" b="0" dirty="0" smtClean="0"/>
              <a:t>specifications</a:t>
            </a:r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/>
              <a:t>J</a:t>
            </a:r>
            <a:r>
              <a:rPr lang="en-US" sz="1800" b="0" dirty="0" smtClean="0"/>
              <a:t>ustifiable </a:t>
            </a:r>
            <a:r>
              <a:rPr lang="en-US" sz="1800" b="0" dirty="0"/>
              <a:t>and attractive business </a:t>
            </a:r>
            <a:r>
              <a:rPr lang="en-US" sz="1800" b="0" dirty="0" smtClean="0"/>
              <a:t>case</a:t>
            </a:r>
            <a:endParaRPr lang="en-US" sz="1800" b="0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sz="1800" dirty="0" smtClean="0"/>
              <a:t>All </a:t>
            </a:r>
            <a:r>
              <a:rPr lang="en-US" sz="1800" dirty="0"/>
              <a:t>manufacturing processes (including AM) also must demonstrate:</a:t>
            </a:r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/>
              <a:t>Stability – </a:t>
            </a:r>
            <a:r>
              <a:rPr lang="en-US" sz="1800" b="0" dirty="0" smtClean="0">
                <a:solidFill>
                  <a:srgbClr val="FF0000"/>
                </a:solidFill>
              </a:rPr>
              <a:t>no suitable public specs exist, very few OEM-based, mostly internal</a:t>
            </a:r>
            <a:endParaRPr lang="en-US" sz="1800" b="0" dirty="0">
              <a:solidFill>
                <a:srgbClr val="FF0000"/>
              </a:solidFill>
            </a:endParaRPr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 err="1" smtClean="0"/>
              <a:t>Producibility</a:t>
            </a:r>
            <a:r>
              <a:rPr lang="en-US" sz="1800" b="0" dirty="0" smtClean="0"/>
              <a:t> – </a:t>
            </a:r>
            <a:r>
              <a:rPr lang="en-US" sz="1800" b="0" dirty="0">
                <a:solidFill>
                  <a:srgbClr val="FF0000"/>
                </a:solidFill>
              </a:rPr>
              <a:t>most AM </a:t>
            </a:r>
            <a:r>
              <a:rPr lang="en-US" sz="1800" b="0" dirty="0" smtClean="0">
                <a:solidFill>
                  <a:srgbClr val="FF0000"/>
                </a:solidFill>
              </a:rPr>
              <a:t>vendors/OEMs </a:t>
            </a:r>
            <a:r>
              <a:rPr lang="en-US" sz="1800" b="0" dirty="0">
                <a:solidFill>
                  <a:srgbClr val="FF0000"/>
                </a:solidFill>
              </a:rPr>
              <a:t>have </a:t>
            </a:r>
            <a:r>
              <a:rPr lang="en-US" sz="1800" b="0" dirty="0" smtClean="0">
                <a:solidFill>
                  <a:srgbClr val="FF0000"/>
                </a:solidFill>
              </a:rPr>
              <a:t>not demonstrated reproducibility</a:t>
            </a:r>
            <a:endParaRPr lang="en-US" sz="1800" b="0" dirty="0"/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/>
              <a:t>Characterized Mechanical </a:t>
            </a:r>
            <a:r>
              <a:rPr lang="en-US" sz="1800" b="0" dirty="0"/>
              <a:t>and </a:t>
            </a:r>
            <a:r>
              <a:rPr lang="en-US" sz="1800" b="0" dirty="0" smtClean="0"/>
              <a:t>Physical </a:t>
            </a:r>
            <a:r>
              <a:rPr lang="en-US" sz="1800" b="0" dirty="0"/>
              <a:t>P</a:t>
            </a:r>
            <a:r>
              <a:rPr lang="en-US" sz="1800" b="0" dirty="0" smtClean="0"/>
              <a:t>roperties – </a:t>
            </a:r>
            <a:r>
              <a:rPr lang="en-US" sz="1800" b="0" dirty="0" smtClean="0">
                <a:solidFill>
                  <a:srgbClr val="FF0000"/>
                </a:solidFill>
              </a:rPr>
              <a:t>limited non-proprietary data</a:t>
            </a:r>
            <a:endParaRPr lang="en-US" sz="1800" b="0" dirty="0">
              <a:solidFill>
                <a:srgbClr val="FF0000"/>
              </a:solidFill>
            </a:endParaRPr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/>
              <a:t>Predictability </a:t>
            </a:r>
            <a:r>
              <a:rPr lang="en-US" sz="1800" b="0" dirty="0"/>
              <a:t>of </a:t>
            </a:r>
            <a:r>
              <a:rPr lang="en-US" sz="1800" b="0" dirty="0" smtClean="0"/>
              <a:t>Performance – </a:t>
            </a:r>
            <a:r>
              <a:rPr lang="en-US" sz="1800" b="0" dirty="0" smtClean="0">
                <a:solidFill>
                  <a:srgbClr val="FF0000"/>
                </a:solidFill>
              </a:rPr>
              <a:t>insufficient component-level testing</a:t>
            </a:r>
            <a:endParaRPr lang="en-US" sz="1800" b="0" dirty="0">
              <a:solidFill>
                <a:srgbClr val="FF0000"/>
              </a:solidFill>
            </a:endParaRPr>
          </a:p>
          <a:p>
            <a:pPr marL="463550" indent="-234950"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/>
              <a:t>Supportability – </a:t>
            </a:r>
            <a:r>
              <a:rPr lang="en-US" sz="1800" b="0" dirty="0" smtClean="0">
                <a:solidFill>
                  <a:srgbClr val="FF0000"/>
                </a:solidFill>
              </a:rPr>
              <a:t>undefined in-field inspection and/or repair processes</a:t>
            </a:r>
            <a:endParaRPr lang="en-US" sz="1800" b="0" dirty="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 smtClean="0"/>
              <a:t>Challenges </a:t>
            </a:r>
            <a:r>
              <a:rPr lang="en-US" sz="1800" dirty="0"/>
              <a:t>for qualifying AM processes and certifying AM components arise due to a lack of reproducibility and a lack of a governing process specification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1049284"/>
            <a:ext cx="5562600" cy="53985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flipH="1">
            <a:off x="3942359" y="1037616"/>
            <a:ext cx="5201640" cy="5410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0000">
                <a:schemeClr val="accent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49284"/>
            <a:ext cx="5562600" cy="35623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8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942358" y="1049284"/>
            <a:ext cx="5201640" cy="35623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6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Qualification Pathway:</a:t>
            </a:r>
            <a:br>
              <a:rPr lang="en-US" dirty="0" smtClean="0"/>
            </a:br>
            <a:r>
              <a:rPr lang="en-US" dirty="0" smtClean="0"/>
              <a:t>New Materials and Processes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418616"/>
            <a:ext cx="162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078484"/>
            <a:ext cx="177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Producibility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5500" y="1418616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Performance Predictability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5561" y="6078484"/>
            <a:ext cx="177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Supportability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848600" y="3987303"/>
            <a:ext cx="1371600" cy="1066800"/>
            <a:chOff x="7848600" y="4114800"/>
            <a:chExt cx="1371600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7848600" y="4442936"/>
              <a:ext cx="137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Component</a:t>
              </a: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Conformance/ Equivalency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8395716" y="4114800"/>
              <a:ext cx="353568" cy="3048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" y="103618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Process Qualification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103761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Part Qualification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590800" y="2296180"/>
            <a:ext cx="1485896" cy="3256240"/>
            <a:chOff x="4191000" y="2524780"/>
            <a:chExt cx="1485896" cy="3256240"/>
          </a:xfrm>
        </p:grpSpPr>
        <p:sp>
          <p:nvSpPr>
            <p:cNvPr id="28" name="TextBox 27"/>
            <p:cNvSpPr txBox="1"/>
            <p:nvPr/>
          </p:nvSpPr>
          <p:spPr>
            <a:xfrm>
              <a:off x="4343400" y="252478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Design</a:t>
              </a:r>
            </a:p>
            <a:p>
              <a:pPr algn="ctr"/>
              <a:r>
                <a:rPr lang="en-US" sz="14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Allowables</a:t>
              </a:r>
              <a:endParaRPr 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7200" y="4572000"/>
              <a:ext cx="13154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Validated Quality Assurance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4751832" y="4267200"/>
              <a:ext cx="353568" cy="3048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0" y="3505200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Statistical Mech. </a:t>
              </a:r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Property </a:t>
              </a: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Databases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751832" y="3147536"/>
              <a:ext cx="353568" cy="3048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67200" y="52578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Inspection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Protocols</a:t>
              </a:r>
            </a:p>
          </p:txBody>
        </p:sp>
        <p:sp>
          <p:nvSpPr>
            <p:cNvPr id="41" name="Left Bracket 40"/>
            <p:cNvSpPr/>
            <p:nvPr/>
          </p:nvSpPr>
          <p:spPr>
            <a:xfrm>
              <a:off x="4191000" y="3092782"/>
              <a:ext cx="246661" cy="2078637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Left Bracket 41"/>
            <p:cNvSpPr/>
            <p:nvPr/>
          </p:nvSpPr>
          <p:spPr>
            <a:xfrm flipH="1">
              <a:off x="5430235" y="3092782"/>
              <a:ext cx="246661" cy="207863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867400" y="2387103"/>
            <a:ext cx="2057400" cy="3323987"/>
            <a:chOff x="5867400" y="2514600"/>
            <a:chExt cx="2057400" cy="3323987"/>
          </a:xfrm>
        </p:grpSpPr>
        <p:sp>
          <p:nvSpPr>
            <p:cNvPr id="19" name="TextBox 18"/>
            <p:cNvSpPr txBox="1"/>
            <p:nvPr/>
          </p:nvSpPr>
          <p:spPr>
            <a:xfrm>
              <a:off x="6019800" y="2514600"/>
              <a:ext cx="1848839" cy="33239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Engineering</a:t>
              </a: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Design Analysis</a:t>
              </a:r>
            </a:p>
            <a:p>
              <a:pPr algn="ctr"/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Part Zoning</a:t>
              </a:r>
            </a:p>
            <a:p>
              <a:pPr algn="ctr"/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Proof </a:t>
              </a:r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Test Validation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Business Case</a:t>
              </a: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Analysis</a:t>
              </a:r>
            </a:p>
            <a:p>
              <a:pPr algn="ctr"/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On-Wing Inspection Validation</a:t>
              </a:r>
            </a:p>
            <a:p>
              <a:pPr algn="ctr"/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Repair Options/ Focused Inspection</a:t>
              </a:r>
            </a:p>
          </p:txBody>
        </p:sp>
        <p:sp>
          <p:nvSpPr>
            <p:cNvPr id="43" name="Left Bracket 42"/>
            <p:cNvSpPr/>
            <p:nvPr/>
          </p:nvSpPr>
          <p:spPr>
            <a:xfrm>
              <a:off x="5867400" y="2743200"/>
              <a:ext cx="246661" cy="2780407"/>
            </a:xfrm>
            <a:prstGeom prst="leftBracke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eft Bracket 43"/>
            <p:cNvSpPr/>
            <p:nvPr/>
          </p:nvSpPr>
          <p:spPr>
            <a:xfrm>
              <a:off x="5867400" y="3276601"/>
              <a:ext cx="246661" cy="1676400"/>
            </a:xfrm>
            <a:prstGeom prst="leftBracke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eft Bracket 44"/>
            <p:cNvSpPr/>
            <p:nvPr/>
          </p:nvSpPr>
          <p:spPr>
            <a:xfrm>
              <a:off x="5867400" y="3733799"/>
              <a:ext cx="246661" cy="480537"/>
            </a:xfrm>
            <a:prstGeom prst="leftBracke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Left Bracket 45"/>
            <p:cNvSpPr/>
            <p:nvPr/>
          </p:nvSpPr>
          <p:spPr>
            <a:xfrm flipH="1">
              <a:off x="7678139" y="2743200"/>
              <a:ext cx="246661" cy="2780407"/>
            </a:xfrm>
            <a:prstGeom prst="leftBracke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Left Bracket 46"/>
            <p:cNvSpPr/>
            <p:nvPr/>
          </p:nvSpPr>
          <p:spPr>
            <a:xfrm flipH="1">
              <a:off x="7678139" y="3276601"/>
              <a:ext cx="246661" cy="1676400"/>
            </a:xfrm>
            <a:prstGeom prst="leftBracke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Left Bracket 47"/>
            <p:cNvSpPr/>
            <p:nvPr/>
          </p:nvSpPr>
          <p:spPr>
            <a:xfrm flipH="1">
              <a:off x="7678139" y="3733799"/>
              <a:ext cx="246661" cy="480537"/>
            </a:xfrm>
            <a:prstGeom prst="leftBracke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8001000" y="3770586"/>
            <a:ext cx="381000" cy="209103"/>
          </a:xfrm>
          <a:prstGeom prst="rightArrow">
            <a:avLst>
              <a:gd name="adj1" fmla="val 50000"/>
              <a:gd name="adj2" fmla="val 96349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5638800" y="3770585"/>
            <a:ext cx="381000" cy="209103"/>
          </a:xfrm>
          <a:prstGeom prst="rightArrow">
            <a:avLst>
              <a:gd name="adj1" fmla="val 50000"/>
              <a:gd name="adj2" fmla="val 96349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6200" y="2363956"/>
            <a:ext cx="1676392" cy="2970044"/>
            <a:chOff x="76200" y="3060174"/>
            <a:chExt cx="1676392" cy="2970044"/>
          </a:xfrm>
        </p:grpSpPr>
        <p:sp>
          <p:nvSpPr>
            <p:cNvPr id="13" name="TextBox 12"/>
            <p:cNvSpPr txBox="1"/>
            <p:nvPr/>
          </p:nvSpPr>
          <p:spPr>
            <a:xfrm>
              <a:off x="105383" y="3060174"/>
              <a:ext cx="1620239" cy="297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Process Development</a:t>
              </a:r>
            </a:p>
            <a:p>
              <a:pPr algn="ctr"/>
              <a:endPara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Process </a:t>
              </a:r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Optimization</a:t>
              </a:r>
            </a:p>
            <a:p>
              <a:pPr algn="ctr"/>
              <a:endPara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Mat’l</a:t>
              </a:r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Sensitivity to Process Variation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Effect of Defects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Post-Processing &amp; Residual Stress Management</a:t>
              </a:r>
            </a:p>
          </p:txBody>
        </p:sp>
        <p:sp>
          <p:nvSpPr>
            <p:cNvPr id="56" name="Left Bracket 55"/>
            <p:cNvSpPr/>
            <p:nvPr/>
          </p:nvSpPr>
          <p:spPr>
            <a:xfrm>
              <a:off x="76200" y="3179286"/>
              <a:ext cx="246661" cy="2733616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Left Bracket 56"/>
            <p:cNvSpPr/>
            <p:nvPr/>
          </p:nvSpPr>
          <p:spPr>
            <a:xfrm flipH="1">
              <a:off x="1505931" y="3192531"/>
              <a:ext cx="246661" cy="2720371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1988621">
            <a:off x="2015466" y="2890832"/>
            <a:ext cx="795068" cy="705365"/>
            <a:chOff x="-1447800" y="3299936"/>
            <a:chExt cx="877709" cy="778682"/>
          </a:xfrm>
          <a:solidFill>
            <a:schemeClr val="accent2"/>
          </a:solidFill>
        </p:grpSpPr>
        <p:sp>
          <p:nvSpPr>
            <p:cNvPr id="62" name="Block Arc 61"/>
            <p:cNvSpPr/>
            <p:nvPr/>
          </p:nvSpPr>
          <p:spPr>
            <a:xfrm>
              <a:off x="-1447800" y="3299936"/>
              <a:ext cx="778682" cy="778682"/>
            </a:xfrm>
            <a:prstGeom prst="blockArc">
              <a:avLst>
                <a:gd name="adj1" fmla="val 5380837"/>
                <a:gd name="adj2" fmla="val 21163161"/>
                <a:gd name="adj3" fmla="val 11834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-892091" y="3625672"/>
              <a:ext cx="322000" cy="335639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19200" y="3987303"/>
            <a:ext cx="1620239" cy="2032497"/>
            <a:chOff x="1219200" y="4114800"/>
            <a:chExt cx="1620239" cy="2032497"/>
          </a:xfrm>
        </p:grpSpPr>
        <p:sp>
          <p:nvSpPr>
            <p:cNvPr id="7" name="TextBox 6"/>
            <p:cNvSpPr txBox="1"/>
            <p:nvPr/>
          </p:nvSpPr>
          <p:spPr>
            <a:xfrm>
              <a:off x="1219200" y="5408633"/>
              <a:ext cx="16202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Demonstrated Process Controls and Repeatability 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870102" y="4114800"/>
              <a:ext cx="353568" cy="3048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2051814" y="4592752"/>
              <a:ext cx="0" cy="7315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76200" y="607848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Lincoln’s Requirements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1676400" y="3769063"/>
            <a:ext cx="381000" cy="209103"/>
          </a:xfrm>
          <a:prstGeom prst="rightArrow">
            <a:avLst>
              <a:gd name="adj1" fmla="val 50000"/>
              <a:gd name="adj2" fmla="val 96349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2294464" y="3769063"/>
            <a:ext cx="381000" cy="209103"/>
          </a:xfrm>
          <a:prstGeom prst="rightArrow">
            <a:avLst>
              <a:gd name="adj1" fmla="val 50000"/>
              <a:gd name="adj2" fmla="val 96349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76400" y="2133600"/>
            <a:ext cx="1066800" cy="1814791"/>
            <a:chOff x="1676400" y="2133600"/>
            <a:chExt cx="1066800" cy="1814791"/>
          </a:xfrm>
        </p:grpSpPr>
        <p:grpSp>
          <p:nvGrpSpPr>
            <p:cNvPr id="72" name="Group 71"/>
            <p:cNvGrpSpPr/>
            <p:nvPr/>
          </p:nvGrpSpPr>
          <p:grpSpPr>
            <a:xfrm>
              <a:off x="1676400" y="2133600"/>
              <a:ext cx="1066800" cy="1814791"/>
              <a:chOff x="1676400" y="2261097"/>
              <a:chExt cx="1066800" cy="181479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676400" y="2261097"/>
                <a:ext cx="1066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Material &amp;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Process</a:t>
                </a:r>
                <a:endPara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Specs</a:t>
                </a:r>
                <a:endPara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094185" y="392348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89" name="Straight Connector 88"/>
            <p:cNvCxnSpPr/>
            <p:nvPr/>
          </p:nvCxnSpPr>
          <p:spPr>
            <a:xfrm>
              <a:off x="2167427" y="2920841"/>
              <a:ext cx="0" cy="7315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191000" y="1926772"/>
            <a:ext cx="1585494" cy="3930448"/>
            <a:chOff x="4191000" y="1926772"/>
            <a:chExt cx="1585494" cy="3930448"/>
          </a:xfrm>
        </p:grpSpPr>
        <p:sp>
          <p:nvSpPr>
            <p:cNvPr id="24" name="Oval 23"/>
            <p:cNvSpPr/>
            <p:nvPr/>
          </p:nvSpPr>
          <p:spPr>
            <a:xfrm>
              <a:off x="4705352" y="2590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705352" y="3576161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705350" y="3078163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19600" y="5334000"/>
              <a:ext cx="1356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Fatigue &amp; Fracture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Elbow Connector 33"/>
            <p:cNvCxnSpPr/>
            <p:nvPr/>
          </p:nvCxnSpPr>
          <p:spPr>
            <a:xfrm flipV="1">
              <a:off x="4203810" y="3162246"/>
              <a:ext cx="501540" cy="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endCxn id="24" idx="2"/>
            </p:cNvCxnSpPr>
            <p:nvPr/>
          </p:nvCxnSpPr>
          <p:spPr>
            <a:xfrm flipV="1">
              <a:off x="4203810" y="2667000"/>
              <a:ext cx="501542" cy="48861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endCxn id="25" idx="2"/>
            </p:cNvCxnSpPr>
            <p:nvPr/>
          </p:nvCxnSpPr>
          <p:spPr>
            <a:xfrm>
              <a:off x="4191000" y="3155617"/>
              <a:ext cx="514352" cy="49674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861601" y="2439526"/>
              <a:ext cx="819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A-Basis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99/95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38250" y="3430126"/>
              <a:ext cx="81964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S-Basis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90/50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39512" y="2928258"/>
              <a:ext cx="81964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B-Basis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90/95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4706412" y="4043839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706412" y="50292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706410" y="4531202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2" name="Elbow Connector 81"/>
            <p:cNvCxnSpPr/>
            <p:nvPr/>
          </p:nvCxnSpPr>
          <p:spPr>
            <a:xfrm flipV="1">
              <a:off x="4204870" y="4615285"/>
              <a:ext cx="501540" cy="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endCxn id="68" idx="2"/>
            </p:cNvCxnSpPr>
            <p:nvPr/>
          </p:nvCxnSpPr>
          <p:spPr>
            <a:xfrm flipV="1">
              <a:off x="4204870" y="4120039"/>
              <a:ext cx="501542" cy="48861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>
              <a:endCxn id="74" idx="2"/>
            </p:cNvCxnSpPr>
            <p:nvPr/>
          </p:nvCxnSpPr>
          <p:spPr>
            <a:xfrm>
              <a:off x="4192060" y="4608656"/>
              <a:ext cx="514352" cy="49674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796611" y="3929038"/>
              <a:ext cx="90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Damage Tolerant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43046" y="4950023"/>
              <a:ext cx="81964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Safe Life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44308" y="4451132"/>
              <a:ext cx="81964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Fail Safe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9600" y="1926772"/>
              <a:ext cx="1356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Strength Requirements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Right Arrow 90"/>
          <p:cNvSpPr/>
          <p:nvPr/>
        </p:nvSpPr>
        <p:spPr>
          <a:xfrm>
            <a:off x="3922985" y="3055883"/>
            <a:ext cx="381000" cy="209103"/>
          </a:xfrm>
          <a:prstGeom prst="rightArrow">
            <a:avLst>
              <a:gd name="adj1" fmla="val 50000"/>
              <a:gd name="adj2" fmla="val 96349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3919954" y="4507414"/>
            <a:ext cx="381000" cy="209103"/>
          </a:xfrm>
          <a:prstGeom prst="rightArrow">
            <a:avLst>
              <a:gd name="adj1" fmla="val 50000"/>
              <a:gd name="adj2" fmla="val 96349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94185" y="1385958"/>
            <a:ext cx="373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Characterization of Mechanical and Physical Properties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Distribution A: Cleared for Public Release  Case No. </a:t>
            </a:r>
            <a:r>
              <a:rPr lang="en-US" sz="1200" dirty="0" smtClean="0"/>
              <a:t>88ABW-2015-2477 19 May 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0" grpId="0" animBg="1"/>
      <p:bldP spid="22" grpId="0"/>
      <p:bldP spid="65" grpId="0" animBg="1"/>
      <p:bldP spid="53" grpId="0" animBg="1"/>
      <p:bldP spid="91" grpId="0" animBg="1"/>
      <p:bldP spid="52" grpId="0" animBg="1"/>
    </p:bldLst>
  </p:timing>
</p:sld>
</file>

<file path=ppt/theme/theme1.xml><?xml version="1.0" encoding="utf-8"?>
<a:theme xmlns:a="http://schemas.openxmlformats.org/drawingml/2006/main" name="1_AFRL Briefing Template 9FEB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AFRL Briefing Template 9FEB1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7_AFRL Briefing Template 9FEB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AFRL Briefing Template 9FEB1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AFRL Briefing Template 9FEB1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AFRL Briefing Template 9FEB1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7C3988-1C33-4275-AAA2-577C06AE098B}">
  <ds:schemaRefs>
    <ds:schemaRef ds:uri="http://schemas.microsoft.com/office/2006/metadata/properties"/>
    <ds:schemaRef ds:uri="http://purl.org/dc/dcmitype/"/>
    <ds:schemaRef ds:uri="http://purl.org/dc/elements/1.1/"/>
    <ds:schemaRef ds:uri="d0c0ce5a-039c-4a8f-8cce-4c461fefc5c2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EA40A4-58A4-4D0B-95FD-AA3568DE7941}"/>
</file>

<file path=customXml/itemProps3.xml><?xml version="1.0" encoding="utf-8"?>
<ds:datastoreItem xmlns:ds="http://schemas.openxmlformats.org/officeDocument/2006/customXml" ds:itemID="{4933E4D3-14EB-49F7-B7C7-2F25748887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2824</Words>
  <Application>Microsoft Office PowerPoint</Application>
  <PresentationFormat>On-screen Show (4:3)</PresentationFormat>
  <Paragraphs>540</Paragraphs>
  <Slides>25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1_AFRL Briefing Template 9FEB11</vt:lpstr>
      <vt:lpstr>2_Office Theme</vt:lpstr>
      <vt:lpstr>6_AFRL Briefing Template 9FEB11</vt:lpstr>
      <vt:lpstr>7_AFRL Briefing Template 9FEB11</vt:lpstr>
      <vt:lpstr>AFRL Briefing Template 9FEB11</vt:lpstr>
      <vt:lpstr>4_AFRL Briefing Template 9FEB11</vt:lpstr>
      <vt:lpstr>5_AFRL Briefing Template 9FEB11</vt:lpstr>
      <vt:lpstr>PowerPoint Presentation</vt:lpstr>
      <vt:lpstr>“Advanced manufacturing technologies  are out-pacing structural analysis capabilities”</vt:lpstr>
      <vt:lpstr>Additive Manufacturing Overview</vt:lpstr>
      <vt:lpstr>Powder Bed Fusion</vt:lpstr>
      <vt:lpstr>Directed Energy Deposition</vt:lpstr>
      <vt:lpstr>PowerPoint Presentation</vt:lpstr>
      <vt:lpstr>PowerPoint Presentation</vt:lpstr>
      <vt:lpstr>Process Qualification Requirements</vt:lpstr>
      <vt:lpstr>Qualification Pathway: New Materials and Processes</vt:lpstr>
      <vt:lpstr>Why AM Implementation Is a Challenge</vt:lpstr>
      <vt:lpstr>Additive Manufacturing: Challenges to AF Implementation</vt:lpstr>
      <vt:lpstr>AM Challenges to AF Implementation: Design</vt:lpstr>
      <vt:lpstr>AM Challenges to AF Implementation: Print</vt:lpstr>
      <vt:lpstr>AM Challenges to AF Implementation: Print</vt:lpstr>
      <vt:lpstr>AM Challenges to AF Implementation: Part Inspection</vt:lpstr>
      <vt:lpstr>AM Challenges to AF Implementation: System</vt:lpstr>
      <vt:lpstr>AM is a Ready-for-Use Technology for Some Applications</vt:lpstr>
      <vt:lpstr>Strategic vs Tactical Planning</vt:lpstr>
      <vt:lpstr>AFRL Additive Manufacturing Strategy</vt:lpstr>
      <vt:lpstr>  Strategy for Insertion of  Advanced Manufacturing Technologies (not just AM!)</vt:lpstr>
      <vt:lpstr>Closing Thoughts</vt:lpstr>
      <vt:lpstr>Elements Required for Real Change</vt:lpstr>
      <vt:lpstr>PowerPoint Presentation</vt:lpstr>
      <vt:lpstr>Additive Manufacturing IPT Concept</vt:lpstr>
      <vt:lpstr>PowerPoint Presentation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Qualification Pathway: New Materials and Processes</dc:title>
  <dc:creator>MILLER, JONATHAN D DR-03 USAF AFMC AFRL/RXCM</dc:creator>
  <cp:keywords>47;#Multiple</cp:keywords>
  <cp:lastModifiedBy>DUTTON, ROLAND E DR-04 USAF AFMC AFRL/RXM</cp:lastModifiedBy>
  <cp:revision>110</cp:revision>
  <cp:lastPrinted>2015-03-12T16:15:39Z</cp:lastPrinted>
  <dcterms:created xsi:type="dcterms:W3CDTF">2015-03-12T16:11:45Z</dcterms:created>
  <dcterms:modified xsi:type="dcterms:W3CDTF">2015-09-08T14:37:20Z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  <property fmtid="{D5CDD505-2E9C-101B-9397-08002B2CF9AE}" pid="3" name="Service">
    <vt:lpwstr>Air Force</vt:lpwstr>
  </property>
  <property fmtid="{D5CDD505-2E9C-101B-9397-08002B2CF9AE}" pid="4" name="Department">
    <vt:lpwstr>DoD</vt:lpwstr>
  </property>
  <property fmtid="{D5CDD505-2E9C-101B-9397-08002B2CF9AE}" pid="5" name="Directorate">
    <vt:lpwstr>RX</vt:lpwstr>
  </property>
  <property fmtid="{D5CDD505-2E9C-101B-9397-08002B2CF9AE}" pid="6" name="Distribution Statement">
    <vt:lpwstr>B: Gov't Only</vt:lpwstr>
  </property>
</Properties>
</file>