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79" r:id="rId3"/>
    <p:sldId id="270" r:id="rId4"/>
    <p:sldId id="430" r:id="rId5"/>
    <p:sldId id="291" r:id="rId6"/>
    <p:sldId id="274" r:id="rId7"/>
    <p:sldId id="433" r:id="rId8"/>
    <p:sldId id="435" r:id="rId9"/>
    <p:sldId id="273" r:id="rId10"/>
    <p:sldId id="292" r:id="rId11"/>
    <p:sldId id="454" r:id="rId12"/>
    <p:sldId id="436" r:id="rId13"/>
    <p:sldId id="458" r:id="rId14"/>
    <p:sldId id="437" r:id="rId15"/>
    <p:sldId id="460" r:id="rId16"/>
    <p:sldId id="438" r:id="rId17"/>
    <p:sldId id="457" r:id="rId18"/>
    <p:sldId id="431" r:id="rId19"/>
    <p:sldId id="426" r:id="rId20"/>
    <p:sldId id="427" r:id="rId21"/>
    <p:sldId id="428" r:id="rId22"/>
    <p:sldId id="429" r:id="rId23"/>
    <p:sldId id="439" r:id="rId24"/>
    <p:sldId id="462" r:id="rId25"/>
    <p:sldId id="442" r:id="rId26"/>
    <p:sldId id="447" r:id="rId27"/>
    <p:sldId id="445" r:id="rId28"/>
    <p:sldId id="451" r:id="rId29"/>
    <p:sldId id="446" r:id="rId30"/>
    <p:sldId id="444" r:id="rId31"/>
    <p:sldId id="441" r:id="rId32"/>
    <p:sldId id="450" r:id="rId33"/>
    <p:sldId id="415" r:id="rId34"/>
    <p:sldId id="449" r:id="rId35"/>
    <p:sldId id="282" r:id="rId36"/>
    <p:sldId id="453" r:id="rId37"/>
    <p:sldId id="461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81" autoAdjust="0"/>
  </p:normalViewPr>
  <p:slideViewPr>
    <p:cSldViewPr>
      <p:cViewPr varScale="1">
        <p:scale>
          <a:sx n="94" d="100"/>
          <a:sy n="94" d="100"/>
        </p:scale>
        <p:origin x="19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3/17/2016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3/17/2016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315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9144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7315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482601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482600"/>
            <a:ext cx="1383347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82600"/>
            <a:ext cx="6781800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3/17/2016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482601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467600" cy="1879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3-23-2016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REDAC SAS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000" dirty="0" smtClean="0"/>
              <a:t>Estrella M. Forster, Ph.D.</a:t>
            </a:r>
          </a:p>
          <a:p>
            <a:pPr>
              <a:lnSpc>
                <a:spcPct val="160000"/>
              </a:lnSpc>
            </a:pPr>
            <a:r>
              <a:rPr lang="en-US" sz="1600" i="1" dirty="0" smtClean="0"/>
              <a:t>FAA CAMI AAM-600 OKC</a:t>
            </a: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AeroSPACE medical research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Aviation safety medical issues</a:t>
            </a:r>
            <a:endParaRPr lang="en-US" sz="24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228600"/>
            <a:ext cx="1447800" cy="14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2600"/>
            <a:ext cx="5410200" cy="5943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5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Analyze </a:t>
            </a:r>
            <a:r>
              <a:rPr lang="en-US" sz="1500" b="1" dirty="0">
                <a:solidFill>
                  <a:srgbClr val="FFFF99"/>
                </a:solidFill>
                <a:latin typeface="Calibri" panose="020F0502020204030204" pitchFamily="34" charset="0"/>
              </a:rPr>
              <a:t>medical certification, accident, and other biological data </a:t>
            </a:r>
            <a:r>
              <a:rPr lang="en-US" sz="1500" b="1" dirty="0">
                <a:latin typeface="Calibri" panose="020F0502020204030204" pitchFamily="34" charset="0"/>
              </a:rPr>
              <a:t>to derive methods, recommendations, and/or tools to enhance aircrew health, medical certification decision-making processes, and education programs.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5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Evaluate </a:t>
            </a:r>
            <a:r>
              <a:rPr lang="en-US" sz="1500" b="1" dirty="0">
                <a:solidFill>
                  <a:srgbClr val="FFFF99"/>
                </a:solidFill>
                <a:latin typeface="Calibri" panose="020F0502020204030204" pitchFamily="34" charset="0"/>
              </a:rPr>
              <a:t>trends in physiological, human factors, clinical, and forensic findings from civil aviation aircraft accidents and incidents </a:t>
            </a:r>
            <a:r>
              <a:rPr lang="en-US" sz="1500" b="1" dirty="0">
                <a:latin typeface="Calibri" panose="020F0502020204030204" pitchFamily="34" charset="0"/>
              </a:rPr>
              <a:t>to support accident investigation processes and develop strategies to mitigate aeromedical risks.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5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Investigate </a:t>
            </a:r>
            <a:r>
              <a:rPr lang="en-US" sz="1500" b="1" dirty="0">
                <a:solidFill>
                  <a:srgbClr val="FFFF99"/>
                </a:solidFill>
                <a:latin typeface="Calibri" panose="020F0502020204030204" pitchFamily="34" charset="0"/>
              </a:rPr>
              <a:t>the effects of ionizing and non-ionizing radiation </a:t>
            </a:r>
            <a:r>
              <a:rPr lang="en-US" sz="1500" b="1" dirty="0">
                <a:latin typeface="Calibri" panose="020F0502020204030204" pitchFamily="34" charset="0"/>
              </a:rPr>
              <a:t>on living systems.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5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Develop </a:t>
            </a:r>
            <a:r>
              <a:rPr lang="en-US" sz="1500" b="1" dirty="0">
                <a:solidFill>
                  <a:srgbClr val="FFFF99"/>
                </a:solidFill>
                <a:latin typeface="Calibri" panose="020F0502020204030204" pitchFamily="34" charset="0"/>
              </a:rPr>
              <a:t>and maintain comprehensive aeromedical research databases </a:t>
            </a:r>
            <a:r>
              <a:rPr lang="en-US" sz="1500" b="1" dirty="0">
                <a:latin typeface="Calibri" panose="020F0502020204030204" pitchFamily="34" charset="0"/>
              </a:rPr>
              <a:t>to support epidemiological studies and probabilistic risk analyses methodologies towards the realization of aeromedical safety management systems.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500" b="1" dirty="0" smtClean="0">
                <a:latin typeface="Calibri" panose="020F0502020204030204" pitchFamily="34" charset="0"/>
              </a:rPr>
              <a:t>Investigate </a:t>
            </a:r>
            <a:r>
              <a:rPr lang="en-US" sz="1500" b="1" dirty="0">
                <a:latin typeface="Calibri" panose="020F0502020204030204" pitchFamily="34" charset="0"/>
              </a:rPr>
              <a:t>current and anticipated aeromedical issues and technology that may impact human safety in aerospace operations, particularly in the fields of </a:t>
            </a:r>
            <a:r>
              <a:rPr lang="en-US" sz="1500" b="1" dirty="0">
                <a:solidFill>
                  <a:srgbClr val="FFFF99"/>
                </a:solidFill>
                <a:latin typeface="Calibri" panose="020F0502020204030204" pitchFamily="34" charset="0"/>
              </a:rPr>
              <a:t>bioinformatics, medicine, epidemiology, and radiobiology.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5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Serve </a:t>
            </a:r>
            <a:r>
              <a:rPr lang="en-US" sz="1500" b="1" dirty="0">
                <a:solidFill>
                  <a:srgbClr val="FFFF99"/>
                </a:solidFill>
                <a:latin typeface="Calibri" panose="020F0502020204030204" pitchFamily="34" charset="0"/>
              </a:rPr>
              <a:t>as an advisory resource </a:t>
            </a:r>
            <a:r>
              <a:rPr lang="en-US" sz="1500" b="1" dirty="0">
                <a:latin typeface="Calibri" panose="020F0502020204030204" pitchFamily="34" charset="0"/>
              </a:rPr>
              <a:t>in areas relating to aeromedical factors affecting or expected to affect aerospace safety</a:t>
            </a:r>
            <a:r>
              <a:rPr lang="en-US" sz="1500" b="1" dirty="0" smtClean="0">
                <a:latin typeface="Calibri" panose="020F0502020204030204" pitchFamily="34" charset="0"/>
              </a:rPr>
              <a:t>.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318000"/>
          </a:xfrm>
        </p:spPr>
        <p:txBody>
          <a:bodyPr/>
          <a:lstStyle/>
          <a:p>
            <a:r>
              <a:rPr lang="en-US" dirty="0" smtClean="0"/>
              <a:t>Aerospace Medical Systems Analysis</a:t>
            </a:r>
          </a:p>
          <a:p>
            <a:endParaRPr lang="en-US" dirty="0"/>
          </a:p>
          <a:p>
            <a:r>
              <a:rPr lang="en-US" sz="1600" i="1" dirty="0" smtClean="0"/>
              <a:t>Addressed </a:t>
            </a:r>
            <a:r>
              <a:rPr lang="en-US" sz="1600" i="1" dirty="0"/>
              <a:t>by 92 tasks described </a:t>
            </a:r>
            <a:r>
              <a:rPr lang="en-US" sz="1600" i="1" dirty="0" smtClean="0"/>
              <a:t>as </a:t>
            </a:r>
            <a:r>
              <a:rPr lang="en-US" sz="1600" i="1" dirty="0"/>
              <a:t>continuous research activities (n= 64) and research projects (n= 28</a:t>
            </a:r>
            <a:r>
              <a:rPr lang="en-US" sz="1600" i="1" dirty="0" smtClean="0"/>
              <a:t>).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294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3550" y="223452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Aerospace Medical Systems Analysis</a:t>
            </a:r>
          </a:p>
          <a:p>
            <a:pPr algn="r">
              <a:lnSpc>
                <a:spcPct val="90000"/>
              </a:lnSpc>
            </a:pPr>
            <a:endParaRPr lang="en-US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AM-1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TCRG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038600"/>
            <a:ext cx="5944833" cy="241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Medical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Numerical Sciences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Knowledge Management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Autopsy Program Team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" y="3824729"/>
            <a:ext cx="1898597" cy="1581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62" y="2077816"/>
            <a:ext cx="1898597" cy="16662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448" y="5486400"/>
            <a:ext cx="1908122" cy="1295400"/>
            <a:chOff x="180975" y="3124200"/>
            <a:chExt cx="2028825" cy="1371600"/>
          </a:xfrm>
        </p:grpSpPr>
        <p:sp>
          <p:nvSpPr>
            <p:cNvPr id="12" name="Rectangle 11"/>
            <p:cNvSpPr/>
            <p:nvPr/>
          </p:nvSpPr>
          <p:spPr>
            <a:xfrm>
              <a:off x="180975" y="3124200"/>
              <a:ext cx="2028825" cy="1371600"/>
            </a:xfrm>
            <a:prstGeom prst="rect">
              <a:avLst/>
            </a:prstGeom>
            <a:solidFill>
              <a:schemeClr val="tx1"/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3294986"/>
              <a:ext cx="1898597" cy="105948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71448" y="62226"/>
            <a:ext cx="1908122" cy="1925416"/>
            <a:chOff x="216239" y="152400"/>
            <a:chExt cx="1842119" cy="1925416"/>
          </a:xfrm>
        </p:grpSpPr>
        <p:sp>
          <p:nvSpPr>
            <p:cNvPr id="15" name="Rectangle 14"/>
            <p:cNvSpPr/>
            <p:nvPr/>
          </p:nvSpPr>
          <p:spPr>
            <a:xfrm>
              <a:off x="216239" y="152400"/>
              <a:ext cx="1842119" cy="1925416"/>
            </a:xfrm>
            <a:prstGeom prst="rect">
              <a:avLst/>
            </a:prstGeom>
            <a:solidFill>
              <a:schemeClr val="tx1"/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339" y="206467"/>
              <a:ext cx="1363917" cy="17907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19400" y="3124200"/>
            <a:ext cx="4771499" cy="4247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GOV and 3 CTR in-house FTEs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4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5410200" cy="6223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8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Develop </a:t>
            </a:r>
            <a:r>
              <a:rPr lang="en-US" sz="1800" b="1" dirty="0">
                <a:solidFill>
                  <a:srgbClr val="FFFF99"/>
                </a:solidFill>
                <a:latin typeface="Calibri" panose="020F0502020204030204" pitchFamily="34" charset="0"/>
              </a:rPr>
              <a:t>advanced toxicological and biochemistry methodologies </a:t>
            </a:r>
            <a:r>
              <a:rPr lang="en-US" sz="1800" b="1" dirty="0">
                <a:latin typeface="Calibri" panose="020F0502020204030204" pitchFamily="34" charset="0"/>
              </a:rPr>
              <a:t>to detect and analyze human biological samples for emerging drugs, toxins, and other substances that may impact pilot performance or assist in determining accident causality.  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8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Develop </a:t>
            </a:r>
            <a:r>
              <a:rPr lang="en-US" sz="1800" b="1" dirty="0">
                <a:solidFill>
                  <a:srgbClr val="FFFF99"/>
                </a:solidFill>
                <a:latin typeface="Calibri" panose="020F0502020204030204" pitchFamily="34" charset="0"/>
              </a:rPr>
              <a:t>gene expression (biomarker) methodologies </a:t>
            </a:r>
            <a:r>
              <a:rPr lang="en-US" sz="1800" b="1" dirty="0">
                <a:latin typeface="Calibri" panose="020F0502020204030204" pitchFamily="34" charset="0"/>
              </a:rPr>
              <a:t>to detect and quantify impairment from alcohol, drugs, fatigue, hypoxia, and other environmental or aeromedical stressors (e.g., disease or impairment) relative to human safety and performance in aerospace operations.  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800" b="1" dirty="0" smtClean="0">
                <a:latin typeface="Calibri" panose="020F0502020204030204" pitchFamily="34" charset="0"/>
              </a:rPr>
              <a:t>Investigate </a:t>
            </a:r>
            <a:r>
              <a:rPr lang="en-US" sz="1800" b="1" dirty="0">
                <a:latin typeface="Calibri" panose="020F0502020204030204" pitchFamily="34" charset="0"/>
              </a:rPr>
              <a:t>current and anticipated aeromedical issues and technology that may impact human safety in aerospace operations, particularly in the fields of </a:t>
            </a:r>
            <a:r>
              <a:rPr lang="en-US" sz="1800" b="1" dirty="0">
                <a:solidFill>
                  <a:srgbClr val="FFFF99"/>
                </a:solidFill>
                <a:latin typeface="Calibri" panose="020F0502020204030204" pitchFamily="34" charset="0"/>
              </a:rPr>
              <a:t>biochemistry, toxicology, and genomics.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8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Serve </a:t>
            </a:r>
            <a:r>
              <a:rPr lang="en-US" sz="1800" b="1" dirty="0">
                <a:solidFill>
                  <a:srgbClr val="FFFF99"/>
                </a:solidFill>
                <a:latin typeface="Calibri" panose="020F0502020204030204" pitchFamily="34" charset="0"/>
              </a:rPr>
              <a:t>as an advisory resource </a:t>
            </a:r>
            <a:r>
              <a:rPr lang="en-US" sz="1800" b="1" dirty="0">
                <a:latin typeface="Calibri" panose="020F0502020204030204" pitchFamily="34" charset="0"/>
              </a:rPr>
              <a:t>in areas relating to aeromedical factors affecting or expected to affect aerospace safety.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318000"/>
          </a:xfrm>
        </p:spPr>
        <p:txBody>
          <a:bodyPr/>
          <a:lstStyle/>
          <a:p>
            <a:r>
              <a:rPr lang="en-US" dirty="0" smtClean="0"/>
              <a:t>Accident Prevention &amp; Investigation</a:t>
            </a:r>
          </a:p>
          <a:p>
            <a:endParaRPr lang="en-US" dirty="0"/>
          </a:p>
          <a:p>
            <a:r>
              <a:rPr lang="en-US" sz="1600" i="1" dirty="0" smtClean="0"/>
              <a:t>Addressed </a:t>
            </a:r>
            <a:r>
              <a:rPr lang="en-US" sz="1600" i="1" dirty="0"/>
              <a:t>by 99 tasks described </a:t>
            </a:r>
            <a:r>
              <a:rPr lang="en-US" sz="1600" i="1" dirty="0" smtClean="0"/>
              <a:t>as </a:t>
            </a:r>
            <a:r>
              <a:rPr lang="en-US" sz="1600" i="1" dirty="0"/>
              <a:t>continuous research activities (n= 73) and research projects (n= 26</a:t>
            </a:r>
            <a:r>
              <a:rPr lang="en-US" sz="1600" i="1" dirty="0" smtClean="0"/>
              <a:t>).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529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3550" y="223452"/>
            <a:ext cx="33528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Aeromedical Accident Prevention and Investigation</a:t>
            </a:r>
          </a:p>
          <a:p>
            <a:pPr algn="r">
              <a:lnSpc>
                <a:spcPct val="90000"/>
              </a:lnSpc>
            </a:pPr>
            <a:endParaRPr lang="en-US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AM-2 TCRG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800600"/>
            <a:ext cx="5443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Forensic Toxicology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Biochemistry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Functional Genomics Research Team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6" y="2181225"/>
            <a:ext cx="2524125" cy="1887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5" y="4185594"/>
            <a:ext cx="2524125" cy="25402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8595" y="223452"/>
            <a:ext cx="2524125" cy="1833948"/>
            <a:chOff x="228595" y="223452"/>
            <a:chExt cx="2524125" cy="1833948"/>
          </a:xfrm>
        </p:grpSpPr>
        <p:grpSp>
          <p:nvGrpSpPr>
            <p:cNvPr id="13" name="Group 12"/>
            <p:cNvGrpSpPr/>
            <p:nvPr/>
          </p:nvGrpSpPr>
          <p:grpSpPr>
            <a:xfrm>
              <a:off x="228595" y="223452"/>
              <a:ext cx="2524125" cy="1833948"/>
              <a:chOff x="347657" y="130319"/>
              <a:chExt cx="2286000" cy="18288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7657" y="130319"/>
                <a:ext cx="2286000" cy="182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295400" y="1219200"/>
                <a:ext cx="1338257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1294111" y="1244435"/>
              <a:ext cx="401339" cy="961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52700" y="1244435"/>
              <a:ext cx="152400" cy="961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73228"/>
            <a:ext cx="4771499" cy="4247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GOV and 4 CTR in-house FTEs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5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5105400" cy="6248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6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Develop </a:t>
            </a:r>
            <a:r>
              <a:rPr lang="en-US" sz="1600" b="1" dirty="0">
                <a:solidFill>
                  <a:srgbClr val="FFFF99"/>
                </a:solidFill>
                <a:latin typeface="Calibri" panose="020F0502020204030204" pitchFamily="34" charset="0"/>
              </a:rPr>
              <a:t>design and certification test methods and criteria </a:t>
            </a:r>
            <a:r>
              <a:rPr lang="en-US" sz="1600" b="1" dirty="0">
                <a:latin typeface="Calibri" panose="020F0502020204030204" pitchFamily="34" charset="0"/>
              </a:rPr>
              <a:t>to ensure occupant survival at maximum airframe impact tolerance.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6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Develop </a:t>
            </a:r>
            <a:r>
              <a:rPr lang="en-US" sz="1600" b="1" dirty="0">
                <a:solidFill>
                  <a:srgbClr val="FFFF99"/>
                </a:solidFill>
                <a:latin typeface="Calibri" panose="020F0502020204030204" pitchFamily="34" charset="0"/>
              </a:rPr>
              <a:t>and validate mathematical models </a:t>
            </a:r>
            <a:r>
              <a:rPr lang="en-US" sz="1600" b="1" dirty="0">
                <a:latin typeface="Calibri" panose="020F0502020204030204" pitchFamily="34" charset="0"/>
              </a:rPr>
              <a:t>to simulate, facilitate, and improve item A above. 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6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Provide </a:t>
            </a:r>
            <a:r>
              <a:rPr lang="en-US" sz="1600" b="1" dirty="0">
                <a:solidFill>
                  <a:srgbClr val="FFFF99"/>
                </a:solidFill>
                <a:latin typeface="Calibri" panose="020F0502020204030204" pitchFamily="34" charset="0"/>
              </a:rPr>
              <a:t>recommendations for the development of industry-wide standards </a:t>
            </a:r>
            <a:r>
              <a:rPr lang="en-US" sz="1600" b="1" dirty="0">
                <a:latin typeface="Calibri" panose="020F0502020204030204" pitchFamily="34" charset="0"/>
              </a:rPr>
              <a:t>and coordinate/participate in these standardization efforts through professional associations and workshops.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6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Develop </a:t>
            </a:r>
            <a:r>
              <a:rPr lang="en-US" sz="1600" b="1" dirty="0">
                <a:solidFill>
                  <a:srgbClr val="FFFF99"/>
                </a:solidFill>
                <a:latin typeface="Calibri" panose="020F0502020204030204" pitchFamily="34" charset="0"/>
              </a:rPr>
              <a:t>safety and emergency equipment standards, procedures, and criteria </a:t>
            </a:r>
            <a:r>
              <a:rPr lang="en-US" sz="1600" b="1" dirty="0">
                <a:latin typeface="Calibri" panose="020F0502020204030204" pitchFamily="34" charset="0"/>
              </a:rPr>
              <a:t>to ensure evacuation capability for all aircraft occupants from all aircraft incidents and survivable aircraft accidents.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6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Investigate </a:t>
            </a:r>
            <a:r>
              <a:rPr lang="en-US" sz="1600" b="1" dirty="0">
                <a:solidFill>
                  <a:srgbClr val="FFFF99"/>
                </a:solidFill>
                <a:latin typeface="Calibri" panose="020F0502020204030204" pitchFamily="34" charset="0"/>
              </a:rPr>
              <a:t>environmental factors that influence human physiology and performance </a:t>
            </a:r>
            <a:r>
              <a:rPr lang="en-US" sz="1600" b="1" dirty="0">
                <a:latin typeface="Calibri" panose="020F0502020204030204" pitchFamily="34" charset="0"/>
              </a:rPr>
              <a:t>in aerospace environments.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Clr>
                <a:srgbClr val="FFFF99"/>
              </a:buClr>
              <a:buFont typeface="+mj-lt"/>
              <a:buAutoNum type="alphaUcPeriod"/>
            </a:pPr>
            <a:r>
              <a:rPr lang="en-US" sz="1600" b="1" dirty="0" smtClean="0">
                <a:solidFill>
                  <a:srgbClr val="FFFF99"/>
                </a:solidFill>
                <a:latin typeface="Calibri" panose="020F0502020204030204" pitchFamily="34" charset="0"/>
              </a:rPr>
              <a:t>Serve </a:t>
            </a:r>
            <a:r>
              <a:rPr lang="en-US" sz="1600" b="1" dirty="0">
                <a:solidFill>
                  <a:srgbClr val="FFFF99"/>
                </a:solidFill>
                <a:latin typeface="Calibri" panose="020F0502020204030204" pitchFamily="34" charset="0"/>
              </a:rPr>
              <a:t>as an advisory resource </a:t>
            </a:r>
            <a:r>
              <a:rPr lang="en-US" sz="1600" b="1" dirty="0">
                <a:latin typeface="Calibri" panose="020F0502020204030204" pitchFamily="34" charset="0"/>
              </a:rPr>
              <a:t>in areas relating to biodynamics, altitude physiology, and cabin safety issues affecting or expected to affect aerospace safety</a:t>
            </a:r>
            <a:r>
              <a:rPr lang="en-US" sz="1600" b="1" dirty="0" smtClean="0">
                <a:latin typeface="Calibri" panose="020F0502020204030204" pitchFamily="34" charset="0"/>
              </a:rPr>
              <a:t>.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318000"/>
          </a:xfrm>
        </p:spPr>
        <p:txBody>
          <a:bodyPr/>
          <a:lstStyle/>
          <a:p>
            <a:r>
              <a:rPr lang="en-US" dirty="0" smtClean="0"/>
              <a:t>Human Protection &amp; Survival</a:t>
            </a:r>
          </a:p>
          <a:p>
            <a:endParaRPr lang="en-US" dirty="0"/>
          </a:p>
          <a:p>
            <a:r>
              <a:rPr lang="en-US" sz="1600" i="1" dirty="0" smtClean="0"/>
              <a:t>Addressed </a:t>
            </a:r>
            <a:r>
              <a:rPr lang="en-US" sz="1600" i="1" dirty="0"/>
              <a:t>by 88 tasks described </a:t>
            </a:r>
            <a:r>
              <a:rPr lang="en-US" sz="1600" i="1" dirty="0" smtClean="0"/>
              <a:t>as </a:t>
            </a:r>
            <a:r>
              <a:rPr lang="en-US" sz="1600" i="1" dirty="0"/>
              <a:t>continuous research activities (n= 53) and research projects (n= 35</a:t>
            </a:r>
            <a:r>
              <a:rPr lang="en-US" sz="1600" i="1" dirty="0" smtClean="0"/>
              <a:t>).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719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3550" y="223452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Protection &amp; Survival</a:t>
            </a:r>
          </a:p>
          <a:p>
            <a:pPr algn="r">
              <a:lnSpc>
                <a:spcPct val="90000"/>
              </a:lnSpc>
            </a:pPr>
            <a:endParaRPr lang="en-US" sz="32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AM-3 TCRG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347907"/>
            <a:ext cx="50899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Cabin Safety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Biodynamics Research Team</a:t>
            </a:r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Physiology Research Team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"/>
            <a:ext cx="2277692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85749"/>
            <a:ext cx="2257651" cy="2257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4447949"/>
            <a:ext cx="2257651" cy="2257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3657600"/>
            <a:ext cx="4612353" cy="4247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GOV and 1 CTR in-house FTEs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87733" cy="430953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" y="4495800"/>
            <a:ext cx="6858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Book Chapter – publication of a book or book chapter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Manuscript – publication in the open, peer-reviewed literature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Technical Report – government document, such as technical report published by CAMI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Regulatory – language for a regulatory document or industry standard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Abstract or Presentation – publication in conference proceedings and presentations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Other Document – other publication, internal or external to the FAA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Other Service – serve as a subject matter expert (SME)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Software – delivery of software and its code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Case – delivery of FOIA documents or case reports 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(Toxicology, Aeromedical Review)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Mentoring and Teaching – providing training and guidance to 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Aviation Medical Examiners (AMEs), Accident Investigators, and Residents of Aerospace Medicine (RAMs).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Awards and Honors – recognition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Maintenance of Certifications 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and Licenses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876800"/>
            <a:ext cx="1904689" cy="14219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AM TCRG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/>
              <a:t>FY15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/>
              <a:t>RESULTS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57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61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1828800"/>
            <a:ext cx="3173049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AEROMEDICAL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4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152400"/>
            <a:ext cx="3962400" cy="17526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Continued Operational Safety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667000"/>
            <a:ext cx="3429000" cy="377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research maximize the strengths of the human link in the NAS and minimize inherent human weakness to prevent accidents and improve safety through evidence-based medicine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47" y="-19050"/>
            <a:ext cx="5069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497" y="152400"/>
            <a:ext cx="3924503" cy="15240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Standards &amp; policy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1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analysis of injury and death patterns in civilian flight accidents and incidents results in the development of preventive strategies including language for proposed standards, regulations, educational materials, and policies.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57200"/>
            <a:ext cx="491469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3924503" cy="1219200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 smtClean="0"/>
              <a:t>AGENDA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446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0574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Aeromedical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TCRG Requirements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Aeromedical Research Contribution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Aeromedical Issues</a:t>
            </a:r>
          </a:p>
        </p:txBody>
      </p:sp>
    </p:spTree>
    <p:extLst>
      <p:ext uri="{BB962C8B-B14F-4D97-AF65-F5344CB8AC3E}">
        <p14:creationId xmlns:p14="http://schemas.microsoft.com/office/powerpoint/2010/main" val="16401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281" y="182025"/>
            <a:ext cx="6058103" cy="6096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Risk management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" y="5429071"/>
            <a:ext cx="881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investigation and medical certification processes to identify hazards and augment safety information systems towards an Aeromedical Safety Management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105860"/>
            <a:ext cx="6611467" cy="43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4305503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certification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7" y="5334000"/>
            <a:ext cx="881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concerning equipment, technology, and procedures for human protection and survival from stressful environments/emergency events.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90600"/>
            <a:ext cx="8153400" cy="41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304800"/>
            <a:ext cx="33528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SAFETY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AEROMEDICAL ISSUES</a:t>
            </a:r>
          </a:p>
          <a:p>
            <a:pPr algn="ctr">
              <a:lnSpc>
                <a:spcPct val="90000"/>
              </a:lnSpc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32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 2014</a:t>
            </a:r>
            <a:endParaRPr lang="en-US" sz="32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26"/>
            <a:ext cx="4724400" cy="70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905000"/>
            <a:ext cx="4038600" cy="17272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2016 - 2018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/>
              <a:t>of pathology </a:t>
            </a:r>
            <a:r>
              <a:rPr lang="en-US" dirty="0" smtClean="0"/>
              <a:t>risk</a:t>
            </a:r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High </a:t>
            </a:r>
            <a:r>
              <a:rPr lang="en-US" dirty="0"/>
              <a:t>performance computing and visualization </a:t>
            </a:r>
            <a:r>
              <a:rPr lang="en-US" dirty="0" smtClean="0"/>
              <a:t>technology</a:t>
            </a:r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dirty="0"/>
              <a:t>E</a:t>
            </a:r>
            <a:r>
              <a:rPr lang="en-US" dirty="0" smtClean="0"/>
              <a:t>mergent </a:t>
            </a:r>
            <a:r>
              <a:rPr lang="en-US" dirty="0"/>
              <a:t>medications and medical </a:t>
            </a:r>
            <a:r>
              <a:rPr lang="en-US" dirty="0" smtClean="0"/>
              <a:t>devices</a:t>
            </a:r>
            <a:endParaRPr lang="en-US" dirty="0"/>
          </a:p>
          <a:p>
            <a:pPr marL="342900" indent="-342900"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7693"/>
            <a:ext cx="4191000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CAMI has </a:t>
            </a:r>
            <a:r>
              <a:rPr lang="en-US" sz="1800" dirty="0"/>
              <a:t>a methodology in place to track technological advances in bio‐engineering and </a:t>
            </a:r>
            <a:r>
              <a:rPr lang="en-US" sz="1800" dirty="0" smtClean="0"/>
              <a:t>medicine. 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process involves regular conversations with technology experts as well as study of newsletters/reports that identify and describe technological advances (nationally &amp; internationally). 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CAMI </a:t>
            </a:r>
            <a:r>
              <a:rPr lang="en-US" sz="1800" dirty="0"/>
              <a:t>personnel assess the implications from both a positive and a safety and risk management perspective of these technological advances and identify the potential practical impacts of these technologies upon the users of civil aviation transportation systems. 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CAMI has identified a research strategy to address advanced medical technologies that can potentially affect aviation safety, in line with the FAA Administrator’s Initiatives, and viable to pursue within the current research funding constraints. </a:t>
            </a:r>
          </a:p>
        </p:txBody>
      </p:sp>
    </p:spTree>
    <p:extLst>
      <p:ext uri="{BB962C8B-B14F-4D97-AF65-F5344CB8AC3E}">
        <p14:creationId xmlns:p14="http://schemas.microsoft.com/office/powerpoint/2010/main" val="37763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423290" y="182633"/>
            <a:ext cx="5637523" cy="50316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System-Wide Safety Assurance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773492"/>
            <a:ext cx="6407746" cy="1893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876800"/>
            <a:ext cx="5862638" cy="1929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743200"/>
            <a:ext cx="5880070" cy="20344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600200"/>
            <a:ext cx="6019800" cy="1447800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5486400"/>
            <a:ext cx="5562600" cy="533400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6816732" y="1265903"/>
            <a:ext cx="1371600" cy="737583"/>
          </a:xfrm>
          <a:prstGeom prst="wedgeRectCallout">
            <a:avLst>
              <a:gd name="adj1" fmla="val -82099"/>
              <a:gd name="adj2" fmla="val 3696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AM-1</a:t>
            </a:r>
            <a:endParaRPr lang="en-US" sz="3200" b="1" dirty="0"/>
          </a:p>
        </p:txBody>
      </p:sp>
      <p:sp>
        <p:nvSpPr>
          <p:cNvPr id="17" name="Rectangular Callout 16"/>
          <p:cNvSpPr/>
          <p:nvPr/>
        </p:nvSpPr>
        <p:spPr>
          <a:xfrm>
            <a:off x="7543800" y="3886200"/>
            <a:ext cx="1289065" cy="804258"/>
          </a:xfrm>
          <a:prstGeom prst="wedgeRectCallout">
            <a:avLst>
              <a:gd name="adj1" fmla="val -19774"/>
              <a:gd name="adj2" fmla="val 13277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AM-3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29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724400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FF99"/>
                </a:solidFill>
              </a:rPr>
              <a:t>AM-1</a:t>
            </a:r>
            <a:endParaRPr lang="en-US" sz="1600" b="1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I</a:t>
            </a:r>
            <a:r>
              <a:rPr lang="en-US" sz="1600" b="1" dirty="0" smtClean="0"/>
              <a:t>dentification </a:t>
            </a:r>
            <a:r>
              <a:rPr lang="en-US" sz="1600" b="1" dirty="0"/>
              <a:t>of pathology </a:t>
            </a:r>
            <a:r>
              <a:rPr lang="en-US" sz="1600" b="1" dirty="0" smtClean="0"/>
              <a:t>risk</a:t>
            </a:r>
            <a:r>
              <a:rPr lang="en-US" sz="1600" b="1" dirty="0"/>
              <a:t> </a:t>
            </a:r>
            <a:r>
              <a:rPr lang="en-US" sz="1600" b="1" dirty="0" smtClean="0"/>
              <a:t>through dedicated data bases</a:t>
            </a:r>
          </a:p>
          <a:p>
            <a:pPr marL="952393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Medical Analysis and Tracking System(MANTRA)</a:t>
            </a:r>
          </a:p>
          <a:p>
            <a:pPr marL="952393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Scientific Information System (SIS)</a:t>
            </a:r>
          </a:p>
          <a:p>
            <a:pPr marL="952393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Aerospace Accident Injury and Autopsy Data System (AA-IADS)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H</a:t>
            </a:r>
            <a:r>
              <a:rPr lang="en-US" sz="1600" b="1" dirty="0" smtClean="0"/>
              <a:t>igh Performance Computing (HPC) and </a:t>
            </a:r>
            <a:r>
              <a:rPr lang="en-US" sz="1600" b="1" dirty="0"/>
              <a:t>visualization </a:t>
            </a:r>
            <a:r>
              <a:rPr lang="en-US" sz="1600" b="1" dirty="0" smtClean="0"/>
              <a:t>technology</a:t>
            </a:r>
          </a:p>
          <a:p>
            <a:pPr marL="952393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Friedberg Numerical Sciences Laboratory (HPC)</a:t>
            </a:r>
          </a:p>
          <a:p>
            <a:pPr marL="952393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AA-IADS</a:t>
            </a:r>
          </a:p>
          <a:p>
            <a:pPr marL="952393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Aeromedical Data Visualization Operational Reporting Safety System (ADVISORS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Emergent Medical Devices – Advanced Prosthetics </a:t>
            </a:r>
          </a:p>
          <a:p>
            <a:pPr marL="952393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952393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FF99"/>
                </a:solidFill>
              </a:rPr>
              <a:t>AM-3</a:t>
            </a:r>
          </a:p>
          <a:p>
            <a:pPr>
              <a:lnSpc>
                <a:spcPct val="90000"/>
              </a:lnSpc>
            </a:pPr>
            <a:endParaRPr lang="en-US" sz="1600" b="1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Physiologic Measures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590799"/>
            <a:ext cx="3318387" cy="2165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1" y="284008"/>
            <a:ext cx="3318387" cy="218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945657"/>
            <a:ext cx="4724399" cy="1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276600" y="182633"/>
            <a:ext cx="5637523" cy="5031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Space Integration in NAS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6"/>
          <a:stretch/>
        </p:blipFill>
        <p:spPr>
          <a:xfrm>
            <a:off x="381000" y="1600200"/>
            <a:ext cx="8406553" cy="472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2760" y="3352800"/>
            <a:ext cx="8154040" cy="2895599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368710" y="868433"/>
            <a:ext cx="3276600" cy="533400"/>
          </a:xfrm>
          <a:prstGeom prst="wedgeRectCallout">
            <a:avLst>
              <a:gd name="adj1" fmla="val 7355"/>
              <a:gd name="adj2" fmla="val 28037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AM-1, AM-2, AM-3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01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610600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FF99"/>
                </a:solidFill>
              </a:rPr>
              <a:t>AM-1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Office of Science and Technology (OSTP) Space Weather Action Plan </a:t>
            </a:r>
            <a:r>
              <a:rPr lang="en-US" sz="1600" b="1" dirty="0" smtClean="0"/>
              <a:t> – Advisory Resource to ANG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NTSB Accident Investigation, Space Ship 2 – Aeromedical Review of Accident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Developing Medical Standards – Collaboration with AAM </a:t>
            </a:r>
            <a:endParaRPr lang="en-US" sz="16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NASA </a:t>
            </a:r>
            <a:r>
              <a:rPr lang="en-US" sz="1600" b="1" dirty="0"/>
              <a:t>2015 Draft Technology </a:t>
            </a:r>
            <a:r>
              <a:rPr lang="en-US" sz="1600" b="1" dirty="0" smtClean="0"/>
              <a:t>Roadmaps – Advisory Resource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Invited </a:t>
            </a:r>
            <a:r>
              <a:rPr lang="en-US" sz="1600" b="1" dirty="0"/>
              <a:t>participant in workgroup:  “Nowcast of radiation storms (proton events) at energy levels that could create a radiation hazard for aircrew and passengers“ as part of the NASA Living With A Star  Institutes program – </a:t>
            </a:r>
            <a:r>
              <a:rPr lang="en-US" sz="1600" b="1" dirty="0" smtClean="0"/>
              <a:t>Copeland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AST Safety Portfolio – Advisory Resource</a:t>
            </a:r>
          </a:p>
          <a:p>
            <a:pPr marL="89524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Exploring </a:t>
            </a:r>
            <a:r>
              <a:rPr lang="en-US" sz="1600" b="1" dirty="0"/>
              <a:t>advanced commercial human space flight data sharing and mining capabilities to inform safety assessments and identify emerging safety issues. </a:t>
            </a:r>
            <a:endParaRPr lang="en-US" sz="1600" b="1" dirty="0" smtClean="0"/>
          </a:p>
          <a:p>
            <a:pPr marL="89524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Research </a:t>
            </a:r>
            <a:r>
              <a:rPr lang="en-US" sz="1600" b="1" dirty="0"/>
              <a:t>projects within Human Spaceflight and Physiological Safety </a:t>
            </a:r>
            <a:r>
              <a:rPr lang="en-US" sz="1600" b="1" dirty="0" smtClean="0"/>
              <a:t>Factors:  Identifying </a:t>
            </a:r>
            <a:r>
              <a:rPr lang="en-US" sz="1600" b="1" dirty="0"/>
              <a:t>best practice considerations for crew human factors for small winged commercial spaceflight vehicles</a:t>
            </a:r>
            <a:endParaRPr lang="en-US" sz="1600" b="1" dirty="0" smtClean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FF99"/>
                </a:solidFill>
              </a:rPr>
              <a:t>AM-2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Development of Forensic Toxicology  Process for Commercial Space Transportation Accidents – Collaboration with NASA and Industry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FF99"/>
                </a:solidFill>
              </a:rPr>
              <a:t>AM-3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Evaluation of Space Suit – Research Opportunity with U. North Dakota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Served on </a:t>
            </a:r>
            <a:r>
              <a:rPr lang="en-US" sz="1600" b="1" dirty="0"/>
              <a:t>two NASA Expert Panels reviewing occupant protection research plans and standards for </a:t>
            </a:r>
            <a:r>
              <a:rPr lang="en-US" sz="1600" b="1" dirty="0" smtClean="0"/>
              <a:t>spacecraft</a:t>
            </a:r>
          </a:p>
          <a:p>
            <a:pPr>
              <a:lnSpc>
                <a:spcPct val="90000"/>
              </a:lnSpc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9347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276600" y="182633"/>
            <a:ext cx="5637523" cy="7317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of Advanced Materials and Structural Technologies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1"/>
          <a:stretch/>
        </p:blipFill>
        <p:spPr>
          <a:xfrm>
            <a:off x="342900" y="1447800"/>
            <a:ext cx="8467726" cy="425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5751367"/>
            <a:ext cx="8467726" cy="649434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006505" y="548516"/>
            <a:ext cx="1647825" cy="670684"/>
          </a:xfrm>
          <a:prstGeom prst="wedgeRectCallout">
            <a:avLst>
              <a:gd name="adj1" fmla="val 57348"/>
              <a:gd name="adj2" fmla="val 10340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AM-3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419100" y="5699242"/>
            <a:ext cx="8343900" cy="777757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503923" y="182633"/>
            <a:ext cx="5410200" cy="960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Aviation’s Role in Safety Systems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46"/>
          <a:stretch/>
        </p:blipFill>
        <p:spPr>
          <a:xfrm>
            <a:off x="2697860" y="1295400"/>
            <a:ext cx="6174446" cy="3488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484" y="4191001"/>
            <a:ext cx="2266516" cy="457200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6477000" y="5741618"/>
            <a:ext cx="1828800" cy="674496"/>
          </a:xfrm>
          <a:prstGeom prst="wedgeRectCallout">
            <a:avLst>
              <a:gd name="adj1" fmla="val -28672"/>
              <a:gd name="adj2" fmla="val -11147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AM-3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41"/>
            <a:ext cx="2462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1752600"/>
            <a:ext cx="33528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Aeromedical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(AM)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Community Representative Group (TCRG) Requirements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5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503923" y="182633"/>
            <a:ext cx="5410200" cy="960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Funding of Strategic Research and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0" r="7407"/>
          <a:stretch/>
        </p:blipFill>
        <p:spPr>
          <a:xfrm>
            <a:off x="381000" y="1752600"/>
            <a:ext cx="8365013" cy="44958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28600" y="990599"/>
            <a:ext cx="3581400" cy="558077"/>
          </a:xfrm>
          <a:prstGeom prst="wedgeRectCallout">
            <a:avLst>
              <a:gd name="adj1" fmla="val 37968"/>
              <a:gd name="adj2" fmla="val -8814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AM-1, AM-2, AM-3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17553" y="5029199"/>
            <a:ext cx="8374048" cy="1423125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724400"/>
            <a:ext cx="1828800" cy="304799"/>
          </a:xfrm>
          <a:prstGeom prst="rect">
            <a:avLst/>
          </a:prstGeom>
          <a:solidFill>
            <a:srgbClr val="FFFF99">
              <a:alpha val="43000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07720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prstClr val="white"/>
                </a:solidFill>
              </a:rPr>
              <a:t>Data mining – Identification of Risks: </a:t>
            </a:r>
          </a:p>
          <a:p>
            <a:pPr marL="952393" lvl="1" indent="-342900">
              <a:lnSpc>
                <a:spcPct val="90000"/>
              </a:lnSpc>
              <a:buClr>
                <a:srgbClr val="FFFF99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</a:rPr>
              <a:t>AM-1: Exploiting </a:t>
            </a:r>
            <a:r>
              <a:rPr lang="en-US" sz="1800" b="1" dirty="0">
                <a:solidFill>
                  <a:prstClr val="white"/>
                </a:solidFill>
              </a:rPr>
              <a:t>aeromedical review of accidents data base (MANTRA) and other information systems  (ADVISORS</a:t>
            </a:r>
            <a:r>
              <a:rPr lang="en-US" sz="1800" b="1" baseline="30000" dirty="0">
                <a:solidFill>
                  <a:prstClr val="white"/>
                </a:solidFill>
              </a:rPr>
              <a:t>2</a:t>
            </a:r>
            <a:r>
              <a:rPr lang="en-US" sz="1800" b="1" dirty="0">
                <a:solidFill>
                  <a:prstClr val="white"/>
                </a:solidFill>
              </a:rPr>
              <a:t>, SIS). </a:t>
            </a:r>
          </a:p>
          <a:p>
            <a:pPr marL="952393" lvl="1" indent="-342900">
              <a:lnSpc>
                <a:spcPct val="90000"/>
              </a:lnSpc>
              <a:buClr>
                <a:srgbClr val="FFFF99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</a:rPr>
              <a:t>AM-2: Discovering aviation-stressor related biomarkers</a:t>
            </a:r>
          </a:p>
          <a:p>
            <a:pPr marL="952393" lvl="1" indent="-342900">
              <a:lnSpc>
                <a:spcPct val="90000"/>
              </a:lnSpc>
              <a:buClr>
                <a:srgbClr val="FFFF99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prstClr val="white"/>
                </a:solidFill>
              </a:rPr>
              <a:t>AM-3: Working with other stakeholders</a:t>
            </a:r>
          </a:p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prstClr val="white"/>
              </a:solidFill>
            </a:endParaRPr>
          </a:p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prstClr val="white"/>
                </a:solidFill>
              </a:rPr>
              <a:t>Replacement of old and obsolete R&amp;D Facilities and Equipment through the Aerospace Medical Equipment Needs (AMEN) </a:t>
            </a:r>
            <a:r>
              <a:rPr lang="en-US" sz="1800" b="1" dirty="0">
                <a:solidFill>
                  <a:prstClr val="white"/>
                </a:solidFill>
              </a:rPr>
              <a:t>and </a:t>
            </a:r>
            <a:r>
              <a:rPr lang="en-US" sz="1800" b="1" dirty="0" smtClean="0">
                <a:solidFill>
                  <a:prstClr val="white"/>
                </a:solidFill>
              </a:rPr>
              <a:t>the Wind </a:t>
            </a:r>
            <a:r>
              <a:rPr lang="en-US" sz="1800" b="1" dirty="0">
                <a:solidFill>
                  <a:prstClr val="white"/>
                </a:solidFill>
              </a:rPr>
              <a:t>&amp; Wave Evacuation &amp; Survival (</a:t>
            </a:r>
            <a:r>
              <a:rPr lang="en-US" sz="1800" b="1" dirty="0" err="1" smtClean="0">
                <a:solidFill>
                  <a:prstClr val="white"/>
                </a:solidFill>
              </a:rPr>
              <a:t>WiWAVES</a:t>
            </a:r>
            <a:r>
              <a:rPr lang="en-US" sz="1800" b="1" dirty="0" smtClean="0">
                <a:solidFill>
                  <a:prstClr val="white"/>
                </a:solidFill>
              </a:rPr>
              <a:t>) </a:t>
            </a:r>
            <a:r>
              <a:rPr lang="en-US" sz="1800" b="1" dirty="0">
                <a:solidFill>
                  <a:prstClr val="white"/>
                </a:solidFill>
              </a:rPr>
              <a:t>programs.</a:t>
            </a:r>
            <a:endParaRPr lang="en-US" sz="1800" b="1" dirty="0" smtClean="0">
              <a:solidFill>
                <a:prstClr val="white"/>
              </a:solidFill>
            </a:endParaRPr>
          </a:p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prstClr val="white"/>
              </a:solidFill>
            </a:endParaRPr>
          </a:p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prstClr val="white"/>
                </a:solidFill>
              </a:rPr>
              <a:t>Contributing to R&amp;D Process Improvements – “Process Evolution”  </a:t>
            </a:r>
          </a:p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prstClr val="white"/>
              </a:solidFill>
            </a:endParaRPr>
          </a:p>
          <a:p>
            <a:pPr marL="285750" lvl="0" indent="-28575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496733"/>
            <a:ext cx="3024069" cy="2827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3505200"/>
            <a:ext cx="241860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503923" y="182633"/>
            <a:ext cx="5410200" cy="9603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Breakthrough Medical Technologies on FAA Medical Certification Standards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26" y="1619247"/>
            <a:ext cx="8621497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25" y="2762248"/>
            <a:ext cx="8621497" cy="3479042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92625" y="805951"/>
            <a:ext cx="3669775" cy="575173"/>
          </a:xfrm>
          <a:prstGeom prst="wedgeRectCallout">
            <a:avLst>
              <a:gd name="adj1" fmla="val 65206"/>
              <a:gd name="adj2" fmla="val -5643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AM-1, AM-2, AM-3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99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308" y="2286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FFFF99"/>
                </a:solidFill>
              </a:rPr>
              <a:t>AM-1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Medical Certification Strategies in Response to Emergent Prosthetic Technology Development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FFFF99"/>
                </a:solidFill>
              </a:rPr>
              <a:t>AM-2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Designer Drugs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Analytical Method Development For THC (Marihuana ingested vs. smoked) and Associated Analogs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Quantification of Fatigue – Gene Expression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Sleep Deprivation – Gene Expression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Comparison of Hypoxic Environments – Gene Expression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FFFF99"/>
                </a:solidFill>
              </a:rPr>
              <a:t>AM-3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Inflatable Emergency Equipment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Virtual ATDs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Protective Devices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Seat Configurations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733800"/>
            <a:ext cx="4219575" cy="29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974" y="579796"/>
            <a:ext cx="3886200" cy="1727200"/>
          </a:xfrm>
        </p:spPr>
        <p:txBody>
          <a:bodyPr/>
          <a:lstStyle/>
          <a:p>
            <a:r>
              <a:rPr lang="en-US" dirty="0" smtClean="0"/>
              <a:t>Still MUCH MORE to DO!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7974" y="2260600"/>
            <a:ext cx="3886200" cy="5035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99"/>
                </a:solidFill>
              </a:rPr>
              <a:t>SAS 2014</a:t>
            </a:r>
            <a:endParaRPr lang="en-US" sz="2400" b="1" dirty="0">
              <a:solidFill>
                <a:srgbClr val="FFFF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3654533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352800"/>
            <a:ext cx="56673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25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67" y="0"/>
            <a:ext cx="4334933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" y="3581400"/>
            <a:ext cx="4726281" cy="3268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67" y="3581400"/>
            <a:ext cx="4343400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51" y="25400"/>
            <a:ext cx="4369849" cy="347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4" y="3581400"/>
            <a:ext cx="4753216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51" y="3581400"/>
            <a:ext cx="4369850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898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5302250"/>
            <a:ext cx="4724400" cy="1073150"/>
          </a:xfrm>
        </p:spPr>
        <p:txBody>
          <a:bodyPr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5089525"/>
            <a:ext cx="2971800" cy="1498600"/>
          </a:xfrm>
        </p:spPr>
        <p:txBody>
          <a:bodyPr/>
          <a:lstStyle/>
          <a:p>
            <a:r>
              <a:rPr lang="en-US" dirty="0" smtClean="0"/>
              <a:t>Estrella Forster, Ph.D.</a:t>
            </a:r>
          </a:p>
          <a:p>
            <a:r>
              <a:rPr lang="en-US" dirty="0" smtClean="0"/>
              <a:t>405-954-6131</a:t>
            </a:r>
          </a:p>
          <a:p>
            <a:r>
              <a:rPr lang="en-US" dirty="0" smtClean="0"/>
              <a:t>Estrella.Forster@faa.gov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18122"/>
            <a:ext cx="7772400" cy="43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7322" y="2998"/>
            <a:ext cx="7424343" cy="3490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5743" y="2858329"/>
            <a:ext cx="1634065" cy="4801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HUMAN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1" y="-1"/>
            <a:ext cx="37624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552" y="5486400"/>
            <a:ext cx="2804585" cy="4801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ENVIRONMENT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144" y="3493606"/>
            <a:ext cx="5392616" cy="3364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9008" y="6301669"/>
            <a:ext cx="2590800" cy="4801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TECHNOLOGY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131" y="2703183"/>
            <a:ext cx="4861275" cy="12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MOST IMPORTANT ASPECT OF THE </a:t>
            </a:r>
            <a:r>
              <a:rPr lang="en-US" cap="none" dirty="0" smtClean="0"/>
              <a:t>National Airspace System (NAS)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71600"/>
            <a:ext cx="7239000" cy="52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0644" cy="6889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1342" y="885795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B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509680" y="857220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A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971800"/>
            <a:ext cx="3505200" cy="3654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1"/>
                </a:solidFill>
              </a:rPr>
              <a:t>Understanding the Environment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200" y="1124233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B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124233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A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1"/>
                </a:solidFill>
              </a:rPr>
              <a:t>Understanding the Technology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56" y="2286000"/>
            <a:ext cx="7925487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907" y="4572000"/>
            <a:ext cx="3200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82" y="1981200"/>
            <a:ext cx="3200400" cy="250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057870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A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059629"/>
            <a:ext cx="66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/>
              <a:t>B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1"/>
                </a:solidFill>
              </a:rPr>
              <a:t>Understanding Human Safety: </a:t>
            </a:r>
            <a:r>
              <a:rPr lang="en-US" sz="2800" b="1" dirty="0" err="1" smtClean="0">
                <a:ln/>
                <a:solidFill>
                  <a:schemeClr val="tx1"/>
                </a:solidFill>
              </a:rPr>
              <a:t>Pax</a:t>
            </a:r>
            <a:r>
              <a:rPr lang="en-US" sz="2800" b="1" dirty="0" smtClean="0">
                <a:ln/>
                <a:solidFill>
                  <a:schemeClr val="tx1"/>
                </a:solidFill>
              </a:rPr>
              <a:t> and Pilot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11" y="1981200"/>
            <a:ext cx="2976989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211" y="4239660"/>
            <a:ext cx="2976989" cy="26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33528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</a:rPr>
              <a:t>AM-1</a:t>
            </a:r>
            <a:r>
              <a:rPr lang="en-US" sz="2800" dirty="0" smtClean="0"/>
              <a:t> Aerospace Medical Systems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731734"/>
            <a:ext cx="3200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</a:rPr>
              <a:t>AM-2</a:t>
            </a:r>
            <a:r>
              <a:rPr lang="en-US" sz="2800" dirty="0" smtClean="0"/>
              <a:t> Accident Prevention &amp; Investigation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2438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</a:rPr>
              <a:t>AM-3</a:t>
            </a:r>
            <a:r>
              <a:rPr lang="en-US" sz="2800" dirty="0" smtClean="0"/>
              <a:t> Human Protection &amp; Survival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434" y="-594"/>
            <a:ext cx="5151566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0960" y="3359598"/>
            <a:ext cx="1357840" cy="2862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495800"/>
            <a:ext cx="838200" cy="2862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HUMAN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5361548"/>
            <a:ext cx="1481665" cy="2862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8666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2C1FEF-C955-4EC9-AAAF-662C9FF40B1E}"/>
</file>

<file path=customXml/itemProps2.xml><?xml version="1.0" encoding="utf-8"?>
<ds:datastoreItem xmlns:ds="http://schemas.openxmlformats.org/officeDocument/2006/customXml" ds:itemID="{7EB67771-9BC0-46E3-B14A-113F1CCED8A4}"/>
</file>

<file path=customXml/itemProps3.xml><?xml version="1.0" encoding="utf-8"?>
<ds:datastoreItem xmlns:ds="http://schemas.openxmlformats.org/officeDocument/2006/customXml" ds:itemID="{4A2CEA6A-D10E-4158-B51B-4234B96D739E}"/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1495</Words>
  <Application>Microsoft Office PowerPoint</Application>
  <PresentationFormat>On-screen Show (4:3)</PresentationFormat>
  <Paragraphs>215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</vt:lpstr>
      <vt:lpstr>Times New Roman</vt:lpstr>
      <vt:lpstr>Wingdings</vt:lpstr>
      <vt:lpstr>Red Radial 16x9</vt:lpstr>
      <vt:lpstr>AeroSPACE medical research  EMERGING Aviation safety medical issues</vt:lpstr>
      <vt:lpstr>AGENDA</vt:lpstr>
      <vt:lpstr>PowerPoint Presentation</vt:lpstr>
      <vt:lpstr>PowerPoint Presentation</vt:lpstr>
      <vt:lpstr>THE MOST IMPORTANT ASPECT OF THE National Airspace System (NAS)</vt:lpstr>
      <vt:lpstr>PowerPoint Presentation</vt:lpstr>
      <vt:lpstr>PowerPoint Presentation</vt:lpstr>
      <vt:lpstr>PowerPoint Presentation</vt:lpstr>
      <vt:lpstr>PowerPoint Presentation</vt:lpstr>
      <vt:lpstr>AM-1</vt:lpstr>
      <vt:lpstr>PowerPoint Presentation</vt:lpstr>
      <vt:lpstr>AM-2</vt:lpstr>
      <vt:lpstr>PowerPoint Presentation</vt:lpstr>
      <vt:lpstr>AM-3</vt:lpstr>
      <vt:lpstr>PowerPoint Presentation</vt:lpstr>
      <vt:lpstr>PowerPoint Presentation</vt:lpstr>
      <vt:lpstr>PowerPoint Presentation</vt:lpstr>
      <vt:lpstr>Continued Operational Safety</vt:lpstr>
      <vt:lpstr>Standards &amp; policy</vt:lpstr>
      <vt:lpstr>Risk management</vt:lpstr>
      <vt:lpstr>certification</vt:lpstr>
      <vt:lpstr>PowerPoint Presentation</vt:lpstr>
      <vt:lpstr>2016 - 2018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MUCH MORE to DO!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2016-02-14T11:26:49Z</dcterms:created>
  <dcterms:modified xsi:type="dcterms:W3CDTF">2016-03-17T07:31:57Z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  <property fmtid="{D5CDD505-2E9C-101B-9397-08002B2CF9AE}" pid="3" name="ContentTypeId">
    <vt:lpwstr>0x0101009DA7335E1805E44495268AE629753871</vt:lpwstr>
  </property>
</Properties>
</file>