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4"/>
    <p:sldMasterId id="2147483661" r:id="rId5"/>
  </p:sldMasterIdLst>
  <p:notesMasterIdLst>
    <p:notesMasterId r:id="rId50"/>
  </p:notesMasterIdLst>
  <p:handoutMasterIdLst>
    <p:handoutMasterId r:id="rId51"/>
  </p:handoutMasterIdLst>
  <p:sldIdLst>
    <p:sldId id="273" r:id="rId6"/>
    <p:sldId id="274" r:id="rId7"/>
    <p:sldId id="275" r:id="rId8"/>
    <p:sldId id="276" r:id="rId9"/>
    <p:sldId id="318" r:id="rId10"/>
    <p:sldId id="307" r:id="rId11"/>
    <p:sldId id="281" r:id="rId12"/>
    <p:sldId id="277" r:id="rId13"/>
    <p:sldId id="278" r:id="rId14"/>
    <p:sldId id="279" r:id="rId15"/>
    <p:sldId id="303" r:id="rId16"/>
    <p:sldId id="304" r:id="rId17"/>
    <p:sldId id="305" r:id="rId18"/>
    <p:sldId id="306" r:id="rId19"/>
    <p:sldId id="308"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9" r:id="rId41"/>
    <p:sldId id="310" r:id="rId42"/>
    <p:sldId id="311" r:id="rId43"/>
    <p:sldId id="312" r:id="rId44"/>
    <p:sldId id="317" r:id="rId45"/>
    <p:sldId id="313" r:id="rId46"/>
    <p:sldId id="314" r:id="rId47"/>
    <p:sldId id="315" r:id="rId48"/>
    <p:sldId id="316" r:id="rId49"/>
  </p:sldIdLst>
  <p:sldSz cx="9144000" cy="6858000" type="screen4x3"/>
  <p:notesSz cx="68580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4"/>
            <p14:sldId id="275"/>
            <p14:sldId id="276"/>
            <p14:sldId id="318"/>
            <p14:sldId id="307"/>
            <p14:sldId id="281"/>
            <p14:sldId id="277"/>
            <p14:sldId id="278"/>
            <p14:sldId id="279"/>
            <p14:sldId id="303"/>
            <p14:sldId id="304"/>
            <p14:sldId id="305"/>
            <p14:sldId id="306"/>
            <p14:sldId id="308"/>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9"/>
            <p14:sldId id="310"/>
            <p14:sldId id="311"/>
            <p14:sldId id="312"/>
            <p14:sldId id="317"/>
            <p14:sldId id="313"/>
            <p14:sldId id="314"/>
            <p14:sldId id="315"/>
            <p14:sldId id="31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15" autoAdjust="0"/>
    <p:restoredTop sz="93552" autoAdjust="0"/>
  </p:normalViewPr>
  <p:slideViewPr>
    <p:cSldViewPr snapToGrid="0">
      <p:cViewPr varScale="1">
        <p:scale>
          <a:sx n="95" d="100"/>
          <a:sy n="95" d="100"/>
        </p:scale>
        <p:origin x="-648" y="-86"/>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568270481144341"/>
          <c:y val="0.18467583497053044"/>
          <c:w val="0.42652795838751628"/>
          <c:h val="0.64440078585461691"/>
        </c:manualLayout>
      </c:layout>
      <c:pieChart>
        <c:varyColors val="1"/>
        <c:ser>
          <c:idx val="0"/>
          <c:order val="0"/>
          <c:spPr>
            <a:solidFill>
              <a:srgbClr val="9999FF"/>
            </a:solidFill>
            <a:ln w="13769">
              <a:solidFill>
                <a:srgbClr val="000000"/>
              </a:solidFill>
              <a:prstDash val="solid"/>
            </a:ln>
          </c:spPr>
          <c:dPt>
            <c:idx val="0"/>
            <c:bubble3D val="0"/>
          </c:dPt>
          <c:dPt>
            <c:idx val="1"/>
            <c:bubble3D val="0"/>
            <c:spPr>
              <a:solidFill>
                <a:srgbClr val="993366"/>
              </a:solidFill>
              <a:ln w="13769">
                <a:solidFill>
                  <a:srgbClr val="000000"/>
                </a:solidFill>
                <a:prstDash val="solid"/>
              </a:ln>
            </c:spPr>
          </c:dPt>
          <c:dPt>
            <c:idx val="2"/>
            <c:bubble3D val="0"/>
            <c:spPr>
              <a:solidFill>
                <a:srgbClr val="FFFFCC"/>
              </a:solidFill>
              <a:ln w="13769">
                <a:solidFill>
                  <a:srgbClr val="000000"/>
                </a:solidFill>
                <a:prstDash val="solid"/>
              </a:ln>
            </c:spPr>
          </c:dPt>
          <c:dPt>
            <c:idx val="3"/>
            <c:bubble3D val="0"/>
            <c:spPr>
              <a:solidFill>
                <a:srgbClr val="CCFFFF"/>
              </a:solidFill>
              <a:ln w="13769">
                <a:solidFill>
                  <a:srgbClr val="000000"/>
                </a:solidFill>
                <a:prstDash val="solid"/>
              </a:ln>
            </c:spPr>
          </c:dPt>
          <c:dPt>
            <c:idx val="4"/>
            <c:bubble3D val="0"/>
            <c:spPr>
              <a:solidFill>
                <a:srgbClr val="660066"/>
              </a:solidFill>
              <a:ln w="13769">
                <a:solidFill>
                  <a:srgbClr val="000000"/>
                </a:solidFill>
                <a:prstDash val="solid"/>
              </a:ln>
            </c:spPr>
          </c:dPt>
          <c:dPt>
            <c:idx val="5"/>
            <c:bubble3D val="0"/>
            <c:spPr>
              <a:solidFill>
                <a:srgbClr val="FF8080"/>
              </a:solidFill>
              <a:ln w="13769">
                <a:solidFill>
                  <a:srgbClr val="000000"/>
                </a:solidFill>
                <a:prstDash val="solid"/>
              </a:ln>
            </c:spPr>
          </c:dPt>
          <c:dPt>
            <c:idx val="6"/>
            <c:bubble3D val="0"/>
            <c:spPr>
              <a:solidFill>
                <a:srgbClr val="0066CC"/>
              </a:solidFill>
              <a:ln w="13769">
                <a:solidFill>
                  <a:srgbClr val="000000"/>
                </a:solidFill>
                <a:prstDash val="solid"/>
              </a:ln>
            </c:spPr>
          </c:dPt>
          <c:dPt>
            <c:idx val="7"/>
            <c:bubble3D val="0"/>
            <c:spPr>
              <a:solidFill>
                <a:srgbClr val="CCCCFF"/>
              </a:solidFill>
              <a:ln w="13769">
                <a:solidFill>
                  <a:srgbClr val="000000"/>
                </a:solidFill>
                <a:prstDash val="solid"/>
              </a:ln>
            </c:spPr>
          </c:dPt>
          <c:dPt>
            <c:idx val="8"/>
            <c:bubble3D val="0"/>
            <c:spPr>
              <a:solidFill>
                <a:srgbClr val="000080"/>
              </a:solidFill>
              <a:ln w="13769">
                <a:solidFill>
                  <a:srgbClr val="000000"/>
                </a:solidFill>
                <a:prstDash val="solid"/>
              </a:ln>
            </c:spPr>
          </c:dPt>
          <c:dPt>
            <c:idx val="9"/>
            <c:bubble3D val="0"/>
            <c:spPr>
              <a:solidFill>
                <a:srgbClr val="FF00FF"/>
              </a:solidFill>
              <a:ln w="13769">
                <a:solidFill>
                  <a:srgbClr val="000000"/>
                </a:solidFill>
                <a:prstDash val="solid"/>
              </a:ln>
            </c:spPr>
          </c:dPt>
          <c:dPt>
            <c:idx val="10"/>
            <c:bubble3D val="0"/>
            <c:spPr>
              <a:solidFill>
                <a:srgbClr val="FFFF00"/>
              </a:solidFill>
              <a:ln w="13769">
                <a:solidFill>
                  <a:srgbClr val="000000"/>
                </a:solidFill>
                <a:prstDash val="solid"/>
              </a:ln>
            </c:spPr>
          </c:dPt>
          <c:dLbls>
            <c:dLbl>
              <c:idx val="0"/>
              <c:layout>
                <c:manualLayout>
                  <c:x val="-7.0093588127275619E-2"/>
                  <c:y val="-2.6060341909243268E-2"/>
                </c:manualLayout>
              </c:layout>
              <c:dLblPos val="bestFit"/>
              <c:showLegendKey val="0"/>
              <c:showVal val="1"/>
              <c:showCatName val="1"/>
              <c:showSerName val="0"/>
              <c:showPercent val="1"/>
              <c:showBubbleSize val="0"/>
            </c:dLbl>
            <c:dLbl>
              <c:idx val="1"/>
              <c:layout>
                <c:manualLayout>
                  <c:x val="9.0208614895130271E-3"/>
                  <c:y val="-3.8100452906412167E-2"/>
                </c:manualLayout>
              </c:layout>
              <c:dLblPos val="bestFit"/>
              <c:showLegendKey val="0"/>
              <c:showVal val="1"/>
              <c:showCatName val="1"/>
              <c:showSerName val="0"/>
              <c:showPercent val="1"/>
              <c:showBubbleSize val="0"/>
            </c:dLbl>
            <c:dLbl>
              <c:idx val="2"/>
              <c:layout>
                <c:manualLayout>
                  <c:x val="0.15390324928205737"/>
                  <c:y val="3.3284494244455246E-2"/>
                </c:manualLayout>
              </c:layout>
              <c:dLblPos val="bestFit"/>
              <c:showLegendKey val="0"/>
              <c:showVal val="1"/>
              <c:showCatName val="1"/>
              <c:showSerName val="0"/>
              <c:showPercent val="1"/>
              <c:showBubbleSize val="0"/>
            </c:dLbl>
            <c:dLbl>
              <c:idx val="3"/>
              <c:layout>
                <c:manualLayout>
                  <c:x val="6.7065251249348118E-2"/>
                  <c:y val="6.4617205989384655E-2"/>
                </c:manualLayout>
              </c:layout>
              <c:dLblPos val="bestFit"/>
              <c:showLegendKey val="0"/>
              <c:showVal val="1"/>
              <c:showCatName val="1"/>
              <c:showSerName val="0"/>
              <c:showPercent val="1"/>
              <c:showBubbleSize val="0"/>
            </c:dLbl>
            <c:dLbl>
              <c:idx val="4"/>
              <c:layout>
                <c:manualLayout>
                  <c:x val="2.5148170417143439E-2"/>
                  <c:y val="3.5122366974286147E-2"/>
                </c:manualLayout>
              </c:layout>
              <c:dLblPos val="bestFit"/>
              <c:showLegendKey val="0"/>
              <c:showVal val="1"/>
              <c:showCatName val="1"/>
              <c:showSerName val="0"/>
              <c:showPercent val="1"/>
              <c:showBubbleSize val="0"/>
            </c:dLbl>
            <c:dLbl>
              <c:idx val="5"/>
              <c:layout>
                <c:manualLayout>
                  <c:x val="1.9354606108837342E-2"/>
                  <c:y val="2.7645926655876014E-2"/>
                </c:manualLayout>
              </c:layout>
              <c:dLblPos val="bestFit"/>
              <c:showLegendKey val="0"/>
              <c:showVal val="1"/>
              <c:showCatName val="1"/>
              <c:showSerName val="0"/>
              <c:showPercent val="1"/>
              <c:showBubbleSize val="0"/>
            </c:dLbl>
            <c:dLbl>
              <c:idx val="6"/>
              <c:layout>
                <c:manualLayout>
                  <c:x val="2.305295133319055E-2"/>
                  <c:y val="6.9274920816176366E-2"/>
                </c:manualLayout>
              </c:layout>
              <c:dLblPos val="bestFit"/>
              <c:showLegendKey val="0"/>
              <c:showVal val="1"/>
              <c:showCatName val="1"/>
              <c:showSerName val="0"/>
              <c:showPercent val="1"/>
              <c:showBubbleSize val="0"/>
            </c:dLbl>
            <c:dLbl>
              <c:idx val="7"/>
              <c:layout>
                <c:manualLayout>
                  <c:x val="-0.10445953981293257"/>
                  <c:y val="1.8175927703688664E-2"/>
                </c:manualLayout>
              </c:layout>
              <c:dLblPos val="bestFit"/>
              <c:showLegendKey val="0"/>
              <c:showVal val="1"/>
              <c:showCatName val="1"/>
              <c:showSerName val="0"/>
              <c:showPercent val="1"/>
              <c:showBubbleSize val="0"/>
            </c:dLbl>
            <c:dLbl>
              <c:idx val="8"/>
              <c:layout>
                <c:manualLayout>
                  <c:x val="-0.136379411040603"/>
                  <c:y val="3.8705518613494014E-3"/>
                </c:manualLayout>
              </c:layout>
              <c:dLblPos val="bestFit"/>
              <c:showLegendKey val="0"/>
              <c:showVal val="1"/>
              <c:showCatName val="1"/>
              <c:showSerName val="0"/>
              <c:showPercent val="1"/>
              <c:showBubbleSize val="0"/>
            </c:dLbl>
            <c:dLbl>
              <c:idx val="9"/>
              <c:layout>
                <c:manualLayout>
                  <c:x val="-5.4100754670914041E-2"/>
                  <c:y val="-7.3575849420642568E-3"/>
                </c:manualLayout>
              </c:layout>
              <c:dLblPos val="bestFit"/>
              <c:showLegendKey val="0"/>
              <c:showVal val="1"/>
              <c:showCatName val="1"/>
              <c:showSerName val="0"/>
              <c:showPercent val="1"/>
              <c:showBubbleSize val="0"/>
            </c:dLbl>
            <c:dLbl>
              <c:idx val="10"/>
              <c:layout>
                <c:manualLayout>
                  <c:x val="-7.20676860962364E-2"/>
                  <c:y val="-3.1601396703800404E-2"/>
                </c:manualLayout>
              </c:layout>
              <c:dLblPos val="bestFit"/>
              <c:showLegendKey val="0"/>
              <c:showVal val="1"/>
              <c:showCatName val="1"/>
              <c:showSerName val="0"/>
              <c:showPercent val="1"/>
              <c:showBubbleSize val="0"/>
            </c:dLbl>
            <c:numFmt formatCode="0%" sourceLinked="0"/>
            <c:spPr>
              <a:noFill/>
              <a:ln w="27539">
                <a:noFill/>
              </a:ln>
            </c:spPr>
            <c:txPr>
              <a:bodyPr/>
              <a:lstStyle/>
              <a:p>
                <a:pPr>
                  <a:defRPr sz="1030" b="1" i="0" u="none" strike="noStrike" baseline="0">
                    <a:solidFill>
                      <a:srgbClr val="000000"/>
                    </a:solidFill>
                    <a:latin typeface="Arial"/>
                    <a:ea typeface="Arial"/>
                    <a:cs typeface="Arial"/>
                  </a:defRPr>
                </a:pPr>
                <a:endParaRPr lang="en-US"/>
              </a:p>
            </c:txPr>
            <c:showLegendKey val="0"/>
            <c:showVal val="1"/>
            <c:showCatName val="1"/>
            <c:showSerName val="0"/>
            <c:showPercent val="1"/>
            <c:showBubbleSize val="0"/>
            <c:showLeaderLines val="1"/>
          </c:dLbls>
          <c:cat>
            <c:strRef>
              <c:f>'BLI Summary'!$A$2:$A$12</c:f>
              <c:strCache>
                <c:ptCount val="11"/>
                <c:pt idx="0">
                  <c:v>A11.a / Fire Research &amp; Safety</c:v>
                </c:pt>
                <c:pt idx="1">
                  <c:v>A11.b / Propulsion &amp; Fuel</c:v>
                </c:pt>
                <c:pt idx="2">
                  <c:v>A11.c / Advanced Materials/Structural Safety</c:v>
                </c:pt>
                <c:pt idx="3">
                  <c:v>A11.d / Atmospheric Hazards/Digital System Safety</c:v>
                </c:pt>
                <c:pt idx="4">
                  <c:v>A11.e / Cont'd Airworthiness</c:v>
                </c:pt>
                <c:pt idx="5">
                  <c:v>A11.f / Aircraft Catastrophic Failure Prevention</c:v>
                </c:pt>
                <c:pt idx="6">
                  <c:v>A11.g / Human Factors</c:v>
                </c:pt>
                <c:pt idx="7">
                  <c:v>A11.h / SSM (includes TAS)</c:v>
                </c:pt>
                <c:pt idx="8">
                  <c:v>A11.j / Aeromedical</c:v>
                </c:pt>
                <c:pt idx="9">
                  <c:v>A11.l / UAS</c:v>
                </c:pt>
                <c:pt idx="10">
                  <c:v>A11.k / Wx Program</c:v>
                </c:pt>
              </c:strCache>
            </c:strRef>
          </c:cat>
          <c:val>
            <c:numRef>
              <c:f>'BLI Summary'!$C$2:$C$12</c:f>
              <c:numCache>
                <c:formatCode>_("$"* #,##0_);_("$"* \(#,##0\);_("$"* "-"_);_(@_)</c:formatCode>
                <c:ptCount val="11"/>
                <c:pt idx="0">
                  <c:v>3000</c:v>
                </c:pt>
                <c:pt idx="1">
                  <c:v>2350</c:v>
                </c:pt>
                <c:pt idx="2">
                  <c:v>2050</c:v>
                </c:pt>
                <c:pt idx="3">
                  <c:v>5028</c:v>
                </c:pt>
                <c:pt idx="4">
                  <c:v>6985</c:v>
                </c:pt>
                <c:pt idx="5">
                  <c:v>1100</c:v>
                </c:pt>
                <c:pt idx="6">
                  <c:v>6240</c:v>
                </c:pt>
                <c:pt idx="7">
                  <c:v>3750</c:v>
                </c:pt>
                <c:pt idx="8">
                  <c:v>3987</c:v>
                </c:pt>
                <c:pt idx="9">
                  <c:v>8300</c:v>
                </c:pt>
                <c:pt idx="10">
                  <c:v>17589</c:v>
                </c:pt>
              </c:numCache>
            </c:numRef>
          </c:val>
        </c:ser>
        <c:dLbls>
          <c:showLegendKey val="0"/>
          <c:showVal val="0"/>
          <c:showCatName val="0"/>
          <c:showSerName val="0"/>
          <c:showPercent val="0"/>
          <c:showBubbleSize val="0"/>
          <c:showLeaderLines val="1"/>
        </c:dLbls>
        <c:firstSliceAng val="0"/>
      </c:pieChart>
      <c:spPr>
        <a:noFill/>
        <a:ln w="27539">
          <a:noFill/>
        </a:ln>
      </c:spPr>
    </c:plotArea>
    <c:plotVisOnly val="1"/>
    <c:dispBlanksAs val="zero"/>
    <c:showDLblsOverMax val="0"/>
  </c:chart>
  <c:spPr>
    <a:solidFill>
      <a:srgbClr val="FFFFFF"/>
    </a:solidFill>
    <a:ln>
      <a:noFill/>
    </a:ln>
  </c:spPr>
  <c:txPr>
    <a:bodyPr/>
    <a:lstStyle/>
    <a:p>
      <a:pPr>
        <a:defRPr sz="1301"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446194225721784"/>
          <c:y val="0.19383259911894274"/>
          <c:w val="0.37401574803149606"/>
          <c:h val="0.6277533039647577"/>
        </c:manualLayout>
      </c:layout>
      <c:pieChart>
        <c:varyColors val="1"/>
        <c:ser>
          <c:idx val="0"/>
          <c:order val="0"/>
          <c:spPr>
            <a:ln w="15118">
              <a:solidFill>
                <a:srgbClr val="000000"/>
              </a:solidFill>
              <a:prstDash val="solid"/>
            </a:ln>
          </c:spPr>
          <c:dPt>
            <c:idx val="0"/>
            <c:bubble3D val="0"/>
            <c:spPr>
              <a:solidFill>
                <a:srgbClr val="9999FF"/>
              </a:solidFill>
              <a:ln w="15118">
                <a:solidFill>
                  <a:srgbClr val="000000"/>
                </a:solidFill>
                <a:prstDash val="solid"/>
              </a:ln>
            </c:spPr>
          </c:dPt>
          <c:dPt>
            <c:idx val="1"/>
            <c:bubble3D val="0"/>
            <c:spPr>
              <a:solidFill>
                <a:srgbClr val="993366"/>
              </a:solidFill>
              <a:ln w="15118">
                <a:solidFill>
                  <a:srgbClr val="000000"/>
                </a:solidFill>
                <a:prstDash val="solid"/>
              </a:ln>
            </c:spPr>
          </c:dPt>
          <c:dPt>
            <c:idx val="2"/>
            <c:bubble3D val="0"/>
            <c:spPr>
              <a:solidFill>
                <a:srgbClr val="FFFFCC"/>
              </a:solidFill>
              <a:ln w="15118">
                <a:solidFill>
                  <a:srgbClr val="000000"/>
                </a:solidFill>
                <a:prstDash val="solid"/>
              </a:ln>
            </c:spPr>
          </c:dPt>
          <c:dPt>
            <c:idx val="3"/>
            <c:bubble3D val="0"/>
            <c:spPr>
              <a:solidFill>
                <a:srgbClr val="CCFFFF"/>
              </a:solidFill>
              <a:ln w="15118">
                <a:solidFill>
                  <a:srgbClr val="000000"/>
                </a:solidFill>
                <a:prstDash val="solid"/>
              </a:ln>
            </c:spPr>
          </c:dPt>
          <c:dLbls>
            <c:dLbl>
              <c:idx val="0"/>
              <c:layout>
                <c:manualLayout>
                  <c:x val="4.1320677117195261E-2"/>
                  <c:y val="-3.9612328912279143E-2"/>
                </c:manualLayout>
              </c:layout>
              <c:dLblPos val="bestFit"/>
              <c:showLegendKey val="0"/>
              <c:showVal val="1"/>
              <c:showCatName val="1"/>
              <c:showSerName val="0"/>
              <c:showPercent val="1"/>
              <c:showBubbleSize val="0"/>
            </c:dLbl>
            <c:dLbl>
              <c:idx val="1"/>
              <c:layout>
                <c:manualLayout>
                  <c:x val="5.7461186159069567E-2"/>
                  <c:y val="-4.7937535351986207E-2"/>
                </c:manualLayout>
              </c:layout>
              <c:dLblPos val="bestFit"/>
              <c:showLegendKey val="0"/>
              <c:showVal val="1"/>
              <c:showCatName val="1"/>
              <c:showSerName val="0"/>
              <c:showPercent val="1"/>
              <c:showBubbleSize val="0"/>
            </c:dLbl>
            <c:dLbl>
              <c:idx val="2"/>
              <c:layout>
                <c:manualLayout>
                  <c:x val="-9.2833865491584192E-2"/>
                  <c:y val="2.4026473348789934E-2"/>
                </c:manualLayout>
              </c:layout>
              <c:dLblPos val="bestFit"/>
              <c:showLegendKey val="0"/>
              <c:showVal val="1"/>
              <c:showCatName val="1"/>
              <c:showSerName val="0"/>
              <c:showPercent val="1"/>
              <c:showBubbleSize val="0"/>
            </c:dLbl>
            <c:dLbl>
              <c:idx val="3"/>
              <c:layout>
                <c:manualLayout>
                  <c:x val="-4.8103792530520842E-2"/>
                  <c:y val="-3.0194009182947706E-2"/>
                </c:manualLayout>
              </c:layout>
              <c:dLblPos val="bestFit"/>
              <c:showLegendKey val="0"/>
              <c:showVal val="1"/>
              <c:showCatName val="1"/>
              <c:showSerName val="0"/>
              <c:showPercent val="1"/>
              <c:showBubbleSize val="0"/>
            </c:dLbl>
            <c:dLbl>
              <c:idx val="4"/>
              <c:layout>
                <c:manualLayout>
                  <c:x val="7.5335115220689693E-3"/>
                  <c:y val="-3.3737098764033559E-2"/>
                </c:manualLayout>
              </c:layout>
              <c:dLblPos val="bestFit"/>
              <c:showLegendKey val="0"/>
              <c:showVal val="1"/>
              <c:showCatName val="1"/>
              <c:showSerName val="0"/>
              <c:showPercent val="1"/>
              <c:showBubbleSize val="0"/>
            </c:dLbl>
            <c:dLbl>
              <c:idx val="5"/>
              <c:layout>
                <c:manualLayout>
                  <c:x val="0.10260451133003101"/>
                  <c:y val="-1.5977200943719731E-2"/>
                </c:manualLayout>
              </c:layout>
              <c:dLblPos val="bestFit"/>
              <c:showLegendKey val="0"/>
              <c:showVal val="1"/>
              <c:showCatName val="1"/>
              <c:showSerName val="0"/>
              <c:showPercent val="1"/>
              <c:showBubbleSize val="0"/>
            </c:dLbl>
            <c:dLbl>
              <c:idx val="6"/>
              <c:layout>
                <c:manualLayout>
                  <c:x val="-0.11302869691590803"/>
                  <c:y val="9.5933500927544449E-2"/>
                </c:manualLayout>
              </c:layout>
              <c:dLblPos val="bestFit"/>
              <c:showLegendKey val="0"/>
              <c:showVal val="1"/>
              <c:showCatName val="1"/>
              <c:showSerName val="0"/>
              <c:showPercent val="1"/>
              <c:showBubbleSize val="0"/>
            </c:dLbl>
            <c:dLbl>
              <c:idx val="7"/>
              <c:layout>
                <c:manualLayout>
                  <c:x val="-0.10445953981293257"/>
                  <c:y val="1.8175927703688664E-2"/>
                </c:manualLayout>
              </c:layout>
              <c:dLblPos val="bestFit"/>
              <c:showLegendKey val="0"/>
              <c:showVal val="1"/>
              <c:showCatName val="1"/>
              <c:showSerName val="0"/>
              <c:showPercent val="1"/>
              <c:showBubbleSize val="0"/>
            </c:dLbl>
            <c:dLbl>
              <c:idx val="8"/>
              <c:layout>
                <c:manualLayout>
                  <c:x val="-5.1528480603812106E-2"/>
                  <c:y val="1.1141087922907226E-2"/>
                </c:manualLayout>
              </c:layout>
              <c:dLblPos val="bestFit"/>
              <c:showLegendKey val="0"/>
              <c:showVal val="1"/>
              <c:showCatName val="1"/>
              <c:showSerName val="0"/>
              <c:showPercent val="1"/>
              <c:showBubbleSize val="0"/>
            </c:dLbl>
            <c:dLbl>
              <c:idx val="9"/>
              <c:layout>
                <c:manualLayout>
                  <c:x val="-5.4100754670914041E-2"/>
                  <c:y val="-7.3575849420642568E-3"/>
                </c:manualLayout>
              </c:layout>
              <c:dLblPos val="bestFit"/>
              <c:showLegendKey val="0"/>
              <c:showVal val="1"/>
              <c:showCatName val="1"/>
              <c:showSerName val="0"/>
              <c:showPercent val="1"/>
              <c:showBubbleSize val="0"/>
            </c:dLbl>
            <c:dLbl>
              <c:idx val="10"/>
              <c:layout>
                <c:manualLayout>
                  <c:x val="-5.5221991516362029E-3"/>
                  <c:y val="-2.1907290251107672E-2"/>
                </c:manualLayout>
              </c:layout>
              <c:dLblPos val="bestFit"/>
              <c:showLegendKey val="0"/>
              <c:showVal val="1"/>
              <c:showCatName val="1"/>
              <c:showSerName val="0"/>
              <c:showPercent val="1"/>
              <c:showBubbleSize val="0"/>
            </c:dLbl>
            <c:numFmt formatCode="0%" sourceLinked="0"/>
            <c:spPr>
              <a:noFill/>
              <a:ln w="30236">
                <a:noFill/>
              </a:ln>
            </c:spPr>
            <c:txPr>
              <a:bodyPr/>
              <a:lstStyle/>
              <a:p>
                <a:pPr>
                  <a:defRPr sz="1131" b="1" i="0" u="none" strike="noStrike" baseline="0">
                    <a:solidFill>
                      <a:srgbClr val="000000"/>
                    </a:solidFill>
                    <a:latin typeface="Arial"/>
                    <a:ea typeface="Arial"/>
                    <a:cs typeface="Arial"/>
                  </a:defRPr>
                </a:pPr>
                <a:endParaRPr lang="en-US"/>
              </a:p>
            </c:txPr>
            <c:showLegendKey val="0"/>
            <c:showVal val="1"/>
            <c:showCatName val="1"/>
            <c:showSerName val="0"/>
            <c:showPercent val="1"/>
            <c:showBubbleSize val="0"/>
            <c:showLeaderLines val="1"/>
          </c:dLbls>
          <c:cat>
            <c:strRef>
              <c:f>'BLI Summary'!$A$2:$A$5</c:f>
              <c:strCache>
                <c:ptCount val="4"/>
                <c:pt idx="0">
                  <c:v>A11.m / NextGen- Alternative Fuels for General Aviation</c:v>
                </c:pt>
                <c:pt idx="1">
                  <c:v>A12.c / NextGen - Air Ground Integration Human Factors</c:v>
                </c:pt>
                <c:pt idx="2">
                  <c:v>A12.e – NextGen Weather Technology in the Cockpit</c:v>
                </c:pt>
                <c:pt idx="3">
                  <c:v>1A08G / System Safety Management Transformation</c:v>
                </c:pt>
              </c:strCache>
            </c:strRef>
          </c:cat>
          <c:val>
            <c:numRef>
              <c:f>'BLI Summary'!$B$2:$B$5</c:f>
              <c:numCache>
                <c:formatCode>_("$"* #,##0_);_("$"* \(#,##0\);_("$"* "-"_);_(@_)</c:formatCode>
                <c:ptCount val="4"/>
                <c:pt idx="0">
                  <c:v>5442</c:v>
                </c:pt>
                <c:pt idx="1">
                  <c:v>9353</c:v>
                </c:pt>
                <c:pt idx="2">
                  <c:v>3248</c:v>
                </c:pt>
                <c:pt idx="3">
                  <c:v>7900</c:v>
                </c:pt>
              </c:numCache>
            </c:numRef>
          </c:val>
        </c:ser>
        <c:dLbls>
          <c:showLegendKey val="0"/>
          <c:showVal val="0"/>
          <c:showCatName val="0"/>
          <c:showSerName val="0"/>
          <c:showPercent val="0"/>
          <c:showBubbleSize val="0"/>
          <c:showLeaderLines val="1"/>
        </c:dLbls>
        <c:firstSliceAng val="0"/>
      </c:pieChart>
      <c:spPr>
        <a:noFill/>
        <a:ln w="30236">
          <a:noFill/>
        </a:ln>
      </c:spPr>
    </c:plotArea>
    <c:plotVisOnly val="1"/>
    <c:dispBlanksAs val="zero"/>
    <c:showDLblsOverMax val="0"/>
  </c:chart>
  <c:spPr>
    <a:solidFill>
      <a:srgbClr val="FFFFFF"/>
    </a:solidFill>
    <a:ln>
      <a:noFill/>
    </a:ln>
  </c:spPr>
  <c:txPr>
    <a:bodyPr/>
    <a:lstStyle/>
    <a:p>
      <a:pPr>
        <a:defRPr sz="1428"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2"/>
          <c:order val="0"/>
          <c:tx>
            <c:strRef>
              <c:f>Sheet1!$E$1</c:f>
              <c:strCache>
                <c:ptCount val="1"/>
                <c:pt idx="0">
                  <c:v>FY12</c:v>
                </c:pt>
              </c:strCache>
            </c:strRef>
          </c:tx>
          <c:spPr>
            <a:solidFill>
              <a:srgbClr val="FF0000"/>
            </a:solidFill>
          </c:spPr>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Sheet1!$E$2:$E$11</c:f>
              <c:numCache>
                <c:formatCode>_("$"* #,##0_);_("$"* \(#,##0\);_("$"* "-"_);_(@_)</c:formatCode>
                <c:ptCount val="10"/>
                <c:pt idx="0">
                  <c:v>3354</c:v>
                </c:pt>
                <c:pt idx="1">
                  <c:v>1167</c:v>
                </c:pt>
                <c:pt idx="2">
                  <c:v>1613</c:v>
                </c:pt>
                <c:pt idx="3">
                  <c:v>3520</c:v>
                </c:pt>
                <c:pt idx="4">
                  <c:v>8288</c:v>
                </c:pt>
                <c:pt idx="5">
                  <c:v>733</c:v>
                </c:pt>
                <c:pt idx="6">
                  <c:v>2577</c:v>
                </c:pt>
                <c:pt idx="7">
                  <c:v>7610</c:v>
                </c:pt>
                <c:pt idx="8">
                  <c:v>4937</c:v>
                </c:pt>
                <c:pt idx="9">
                  <c:v>2736</c:v>
                </c:pt>
              </c:numCache>
            </c:numRef>
          </c:val>
        </c:ser>
        <c:ser>
          <c:idx val="3"/>
          <c:order val="1"/>
          <c:tx>
            <c:strRef>
              <c:f>Sheet1!$F$1</c:f>
              <c:strCache>
                <c:ptCount val="1"/>
                <c:pt idx="0">
                  <c:v>FY13</c:v>
                </c:pt>
              </c:strCache>
            </c:strRef>
          </c:tx>
          <c:spPr>
            <a:ln>
              <a:solidFill>
                <a:schemeClr val="accent1"/>
              </a:solidFill>
            </a:ln>
          </c:spPr>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Sheet1!$F$2:$F$11</c:f>
              <c:numCache>
                <c:formatCode>_("$"* #,##0_);_("$"* \(#,##0\);_("$"* "-"_);_(@_)</c:formatCode>
                <c:ptCount val="10"/>
                <c:pt idx="0">
                  <c:v>3071</c:v>
                </c:pt>
                <c:pt idx="1">
                  <c:v>1600</c:v>
                </c:pt>
                <c:pt idx="2">
                  <c:v>1158</c:v>
                </c:pt>
                <c:pt idx="3">
                  <c:v>3573</c:v>
                </c:pt>
                <c:pt idx="4">
                  <c:v>7231</c:v>
                </c:pt>
                <c:pt idx="5">
                  <c:v>1210</c:v>
                </c:pt>
                <c:pt idx="6">
                  <c:v>1154</c:v>
                </c:pt>
                <c:pt idx="7">
                  <c:v>8432</c:v>
                </c:pt>
                <c:pt idx="8">
                  <c:v>2830</c:v>
                </c:pt>
                <c:pt idx="9">
                  <c:v>3281</c:v>
                </c:pt>
              </c:numCache>
            </c:numRef>
          </c:val>
        </c:ser>
        <c:ser>
          <c:idx val="4"/>
          <c:order val="2"/>
          <c:tx>
            <c:strRef>
              <c:f>Sheet1!$G$1</c:f>
              <c:strCache>
                <c:ptCount val="1"/>
                <c:pt idx="0">
                  <c:v>FY14</c:v>
                </c:pt>
              </c:strCache>
            </c:strRef>
          </c:tx>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Sheet1!$G$2:$G$11</c:f>
              <c:numCache>
                <c:formatCode>_("$"* #,##0_);_("$"* \(#,##0\);_("$"* "-"_);_(@_)</c:formatCode>
                <c:ptCount val="10"/>
                <c:pt idx="0">
                  <c:v>4000</c:v>
                </c:pt>
                <c:pt idx="1">
                  <c:v>1100</c:v>
                </c:pt>
                <c:pt idx="2">
                  <c:v>1475</c:v>
                </c:pt>
                <c:pt idx="3">
                  <c:v>5004</c:v>
                </c:pt>
                <c:pt idx="4">
                  <c:v>5633</c:v>
                </c:pt>
                <c:pt idx="5">
                  <c:v>1210</c:v>
                </c:pt>
                <c:pt idx="6">
                  <c:v>1324</c:v>
                </c:pt>
                <c:pt idx="7">
                  <c:v>9002</c:v>
                </c:pt>
                <c:pt idx="8">
                  <c:v>1837</c:v>
                </c:pt>
                <c:pt idx="9">
                  <c:v>7329</c:v>
                </c:pt>
              </c:numCache>
            </c:numRef>
          </c:val>
        </c:ser>
        <c:ser>
          <c:idx val="5"/>
          <c:order val="3"/>
          <c:tx>
            <c:strRef>
              <c:f>Sheet1!$H$1</c:f>
              <c:strCache>
                <c:ptCount val="1"/>
                <c:pt idx="0">
                  <c:v>FY15</c:v>
                </c:pt>
              </c:strCache>
            </c:strRef>
          </c:tx>
          <c:spPr>
            <a:solidFill>
              <a:srgbClr val="FFCC00"/>
            </a:solidFill>
          </c:spPr>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Sheet1!$H$2:$H$11</c:f>
              <c:numCache>
                <c:formatCode>_("$"* #,##0_);_("$"* \(#,##0\);_("$"* "-"_);_(@_)</c:formatCode>
                <c:ptCount val="10"/>
                <c:pt idx="0">
                  <c:v>3240</c:v>
                </c:pt>
                <c:pt idx="1">
                  <c:v>1600</c:v>
                </c:pt>
                <c:pt idx="2">
                  <c:v>1950</c:v>
                </c:pt>
                <c:pt idx="3">
                  <c:v>3719</c:v>
                </c:pt>
                <c:pt idx="4">
                  <c:v>6581</c:v>
                </c:pt>
                <c:pt idx="5">
                  <c:v>1200</c:v>
                </c:pt>
                <c:pt idx="6">
                  <c:v>5850</c:v>
                </c:pt>
                <c:pt idx="7">
                  <c:v>5526</c:v>
                </c:pt>
                <c:pt idx="8">
                  <c:v>2992</c:v>
                </c:pt>
                <c:pt idx="9">
                  <c:v>7614</c:v>
                </c:pt>
              </c:numCache>
            </c:numRef>
          </c:val>
        </c:ser>
        <c:ser>
          <c:idx val="0"/>
          <c:order val="4"/>
          <c:tx>
            <c:strRef>
              <c:f>Sheet1!$I$1</c:f>
              <c:strCache>
                <c:ptCount val="1"/>
                <c:pt idx="0">
                  <c:v>FY16</c:v>
                </c:pt>
              </c:strCache>
            </c:strRef>
          </c:tx>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Sheet1!$I$2:$I$11</c:f>
              <c:numCache>
                <c:formatCode>_("$"* #,##0_);_("$"* \(#,##0\);_("$"* "-"_);_(@_)</c:formatCode>
                <c:ptCount val="10"/>
                <c:pt idx="0">
                  <c:v>3000</c:v>
                </c:pt>
                <c:pt idx="1">
                  <c:v>2350</c:v>
                </c:pt>
                <c:pt idx="2">
                  <c:v>2050</c:v>
                </c:pt>
                <c:pt idx="3">
                  <c:v>5028</c:v>
                </c:pt>
                <c:pt idx="4">
                  <c:v>6985</c:v>
                </c:pt>
                <c:pt idx="5">
                  <c:v>1100</c:v>
                </c:pt>
                <c:pt idx="6">
                  <c:v>6240</c:v>
                </c:pt>
                <c:pt idx="7">
                  <c:v>3750</c:v>
                </c:pt>
                <c:pt idx="8">
                  <c:v>3987</c:v>
                </c:pt>
                <c:pt idx="9">
                  <c:v>8300</c:v>
                </c:pt>
              </c:numCache>
            </c:numRef>
          </c:val>
        </c:ser>
        <c:ser>
          <c:idx val="6"/>
          <c:order val="5"/>
          <c:tx>
            <c:strRef>
              <c:f>Sheet1!$J$1</c:f>
              <c:strCache>
                <c:ptCount val="1"/>
                <c:pt idx="0">
                  <c:v>Average</c:v>
                </c:pt>
              </c:strCache>
            </c:strRef>
          </c:tx>
          <c:spPr>
            <a:solidFill>
              <a:srgbClr val="CC99FF"/>
            </a:solidFill>
          </c:spPr>
          <c:invertIfNegative val="0"/>
          <c:cat>
            <c:strRef>
              <c:f>Sheet1!$B$2:$B$11</c:f>
              <c:strCache>
                <c:ptCount val="10"/>
                <c:pt idx="0">
                  <c:v>A11.a</c:v>
                </c:pt>
                <c:pt idx="1">
                  <c:v>A11.b</c:v>
                </c:pt>
                <c:pt idx="2">
                  <c:v>A11.c</c:v>
                </c:pt>
                <c:pt idx="3">
                  <c:v>A11.d</c:v>
                </c:pt>
                <c:pt idx="4">
                  <c:v>A11.e</c:v>
                </c:pt>
                <c:pt idx="5">
                  <c:v>A11.f</c:v>
                </c:pt>
                <c:pt idx="6">
                  <c:v>A11.g</c:v>
                </c:pt>
                <c:pt idx="7">
                  <c:v>A11.h</c:v>
                </c:pt>
                <c:pt idx="8">
                  <c:v>A11.j</c:v>
                </c:pt>
                <c:pt idx="9">
                  <c:v>A11.l</c:v>
                </c:pt>
              </c:strCache>
            </c:strRef>
          </c:cat>
          <c:val>
            <c:numRef>
              <c:f>Sheet1!$J$2:$J$11</c:f>
              <c:numCache>
                <c:formatCode>"$"#,##0_);[Red]\("$"#,##0\)</c:formatCode>
                <c:ptCount val="10"/>
                <c:pt idx="0">
                  <c:v>3361.3909774685712</c:v>
                </c:pt>
                <c:pt idx="1">
                  <c:v>1506.7067669285716</c:v>
                </c:pt>
                <c:pt idx="2">
                  <c:v>1964.5714285714287</c:v>
                </c:pt>
                <c:pt idx="3">
                  <c:v>4022.0300752071425</c:v>
                </c:pt>
                <c:pt idx="4">
                  <c:v>6990.7669173421436</c:v>
                </c:pt>
                <c:pt idx="5">
                  <c:v>1019.1954887285714</c:v>
                </c:pt>
                <c:pt idx="6">
                  <c:v>3529.8195489007144</c:v>
                </c:pt>
                <c:pt idx="7">
                  <c:v>7611.7067669878579</c:v>
                </c:pt>
                <c:pt idx="8">
                  <c:v>3613.7142857142858</c:v>
                </c:pt>
                <c:pt idx="9">
                  <c:v>4937.488721821428</c:v>
                </c:pt>
              </c:numCache>
            </c:numRef>
          </c:val>
        </c:ser>
        <c:dLbls>
          <c:showLegendKey val="0"/>
          <c:showVal val="0"/>
          <c:showCatName val="0"/>
          <c:showSerName val="0"/>
          <c:showPercent val="0"/>
          <c:showBubbleSize val="0"/>
        </c:dLbls>
        <c:gapWidth val="150"/>
        <c:axId val="172655744"/>
        <c:axId val="172657280"/>
      </c:barChart>
      <c:catAx>
        <c:axId val="172655744"/>
        <c:scaling>
          <c:orientation val="minMax"/>
        </c:scaling>
        <c:delete val="0"/>
        <c:axPos val="b"/>
        <c:numFmt formatCode="General" sourceLinked="1"/>
        <c:majorTickMark val="out"/>
        <c:minorTickMark val="none"/>
        <c:tickLblPos val="nextTo"/>
        <c:txPr>
          <a:bodyPr/>
          <a:lstStyle/>
          <a:p>
            <a:pPr>
              <a:defRPr sz="900"/>
            </a:pPr>
            <a:endParaRPr lang="en-US"/>
          </a:p>
        </c:txPr>
        <c:crossAx val="172657280"/>
        <c:crosses val="autoZero"/>
        <c:auto val="1"/>
        <c:lblAlgn val="ctr"/>
        <c:lblOffset val="100"/>
        <c:noMultiLvlLbl val="0"/>
      </c:catAx>
      <c:valAx>
        <c:axId val="172657280"/>
        <c:scaling>
          <c:orientation val="minMax"/>
          <c:max val="10000"/>
        </c:scaling>
        <c:delete val="0"/>
        <c:axPos val="l"/>
        <c:majorGridlines/>
        <c:numFmt formatCode="_(&quot;$&quot;* #,##0_);_(&quot;$&quot;* \(#,##0\);_(&quot;$&quot;* &quot;-&quot;_);_(@_)" sourceLinked="1"/>
        <c:majorTickMark val="out"/>
        <c:minorTickMark val="none"/>
        <c:tickLblPos val="nextTo"/>
        <c:txPr>
          <a:bodyPr/>
          <a:lstStyle/>
          <a:p>
            <a:pPr>
              <a:defRPr sz="900"/>
            </a:pPr>
            <a:endParaRPr lang="en-US"/>
          </a:p>
        </c:txPr>
        <c:crossAx val="172655744"/>
        <c:crosses val="autoZero"/>
        <c:crossBetween val="between"/>
      </c:valAx>
      <c:spPr>
        <a:noFill/>
        <a:ln w="25399">
          <a:noFill/>
        </a:ln>
      </c:spPr>
    </c:plotArea>
    <c:legend>
      <c:legendPos val="r"/>
      <c:layout/>
      <c:overlay val="0"/>
      <c:txPr>
        <a:bodyPr/>
        <a:lstStyle/>
        <a:p>
          <a:pPr>
            <a:defRPr sz="900"/>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US" dirty="0" smtClean="0"/>
              <a:t>Lifecycle approach to RE&amp;D</a:t>
            </a:r>
          </a:p>
          <a:p>
            <a:pPr lvl="1">
              <a:lnSpc>
                <a:spcPct val="90000"/>
              </a:lnSpc>
            </a:pPr>
            <a:r>
              <a:rPr lang="en-US" dirty="0" smtClean="0"/>
              <a:t>Outcome based</a:t>
            </a:r>
          </a:p>
          <a:p>
            <a:pPr lvl="1">
              <a:lnSpc>
                <a:spcPct val="90000"/>
              </a:lnSpc>
            </a:pPr>
            <a:r>
              <a:rPr lang="en-US" dirty="0" smtClean="0"/>
              <a:t>	Sponsors develop outcomes (future vision</a:t>
            </a:r>
            <a:r>
              <a:rPr lang="en-US" baseline="0" dirty="0" smtClean="0"/>
              <a:t> states) that are clear and quantitative</a:t>
            </a:r>
          </a:p>
          <a:p>
            <a:pPr lvl="1">
              <a:lnSpc>
                <a:spcPct val="90000"/>
              </a:lnSpc>
            </a:pPr>
            <a:r>
              <a:rPr lang="en-US" baseline="0" dirty="0" smtClean="0"/>
              <a:t>	Sponsors develop implementation plans to achieve outcomes</a:t>
            </a:r>
            <a:endParaRPr lang="en-US" dirty="0" smtClean="0"/>
          </a:p>
          <a:p>
            <a:pPr lvl="1">
              <a:lnSpc>
                <a:spcPct val="90000"/>
              </a:lnSpc>
            </a:pPr>
            <a:r>
              <a:rPr lang="en-US" dirty="0" smtClean="0"/>
              <a:t>Driven by safety risks</a:t>
            </a:r>
          </a:p>
          <a:p>
            <a:pPr lvl="1">
              <a:lnSpc>
                <a:spcPct val="90000"/>
              </a:lnSpc>
            </a:pPr>
            <a:r>
              <a:rPr lang="en-US" dirty="0" smtClean="0"/>
              <a:t>	Justifications</a:t>
            </a:r>
            <a:r>
              <a:rPr lang="en-US" baseline="0" dirty="0" smtClean="0"/>
              <a:t> based on the use of safety risk data</a:t>
            </a:r>
            <a:endParaRPr lang="en-US" dirty="0" smtClean="0"/>
          </a:p>
          <a:p>
            <a:pPr lvl="1">
              <a:lnSpc>
                <a:spcPct val="90000"/>
              </a:lnSpc>
            </a:pPr>
            <a:r>
              <a:rPr lang="en-US" dirty="0" smtClean="0"/>
              <a:t>Active Sponsorship</a:t>
            </a:r>
          </a:p>
          <a:p>
            <a:pPr lvl="1">
              <a:lnSpc>
                <a:spcPct val="90000"/>
              </a:lnSpc>
            </a:pPr>
            <a:r>
              <a:rPr lang="en-US" dirty="0" smtClean="0"/>
              <a:t>	Clearly articulate outcomes, implementation plans,</a:t>
            </a:r>
            <a:r>
              <a:rPr lang="en-US" baseline="0" dirty="0" smtClean="0"/>
              <a:t> and research needs</a:t>
            </a:r>
          </a:p>
          <a:p>
            <a:pPr lvl="1">
              <a:lnSpc>
                <a:spcPct val="90000"/>
              </a:lnSpc>
            </a:pPr>
            <a:r>
              <a:rPr lang="en-US" baseline="0" dirty="0" smtClean="0"/>
              <a:t>	Actively coordinate with performers during research to ensure research outputs meet their needs and can be used to execute the implementation plan</a:t>
            </a:r>
          </a:p>
          <a:p>
            <a:pPr lvl="1">
              <a:lnSpc>
                <a:spcPct val="90000"/>
              </a:lnSpc>
            </a:pPr>
            <a:r>
              <a:rPr lang="en-US" baseline="0" dirty="0" smtClean="0"/>
              <a:t>	Follow through with the implementation plan</a:t>
            </a:r>
          </a:p>
          <a:p>
            <a:pPr lvl="1">
              <a:lnSpc>
                <a:spcPct val="90000"/>
              </a:lnSpc>
            </a:pPr>
            <a:r>
              <a:rPr lang="en-US" baseline="0" dirty="0" smtClean="0"/>
              <a:t>	Measure the outcomes to judge success and determine future directions </a:t>
            </a:r>
            <a:endParaRPr lang="en-US" dirty="0" smtClean="0"/>
          </a:p>
          <a:p>
            <a:pPr>
              <a:lnSpc>
                <a:spcPct val="90000"/>
              </a:lnSpc>
            </a:pPr>
            <a:r>
              <a:rPr lang="en-US" dirty="0" smtClean="0"/>
              <a:t>Project based</a:t>
            </a:r>
          </a:p>
          <a:p>
            <a:pPr lvl="1">
              <a:lnSpc>
                <a:spcPct val="90000"/>
              </a:lnSpc>
            </a:pPr>
            <a:r>
              <a:rPr lang="en-US" dirty="0" smtClean="0"/>
              <a:t>Approve initial project</a:t>
            </a:r>
          </a:p>
          <a:p>
            <a:pPr lvl="1">
              <a:lnSpc>
                <a:spcPct val="90000"/>
              </a:lnSpc>
            </a:pPr>
            <a:r>
              <a:rPr lang="en-US" dirty="0" smtClean="0"/>
              <a:t>Measure and manage the research project over its life</a:t>
            </a:r>
          </a:p>
          <a:p>
            <a:pPr lvl="1">
              <a:lnSpc>
                <a:spcPct val="90000"/>
              </a:lnSpc>
            </a:pPr>
            <a:r>
              <a:rPr lang="en-US" dirty="0" smtClean="0"/>
              <a:t>	Identify phases of the research with specific exit criteria</a:t>
            </a:r>
          </a:p>
          <a:p>
            <a:pPr lvl="1">
              <a:lnSpc>
                <a:spcPct val="90000"/>
              </a:lnSpc>
            </a:pPr>
            <a:r>
              <a:rPr lang="en-US" dirty="0" smtClean="0"/>
              <a:t>	Program funds for all phases</a:t>
            </a:r>
          </a:p>
          <a:p>
            <a:pPr lvl="1">
              <a:lnSpc>
                <a:spcPct val="90000"/>
              </a:lnSpc>
            </a:pPr>
            <a:r>
              <a:rPr lang="en-US" dirty="0" smtClean="0"/>
              <a:t>	Authorize</a:t>
            </a:r>
            <a:r>
              <a:rPr lang="en-US" baseline="0" dirty="0" smtClean="0"/>
              <a:t> funds for each year based on meeting exit criteria</a:t>
            </a:r>
            <a:endParaRPr lang="en-US" dirty="0" smtClean="0"/>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4</a:t>
            </a:fld>
            <a:endParaRPr lang="en-US"/>
          </a:p>
        </p:txBody>
      </p:sp>
    </p:spTree>
    <p:extLst>
      <p:ext uri="{BB962C8B-B14F-4D97-AF65-F5344CB8AC3E}">
        <p14:creationId xmlns:p14="http://schemas.microsoft.com/office/powerpoint/2010/main" val="22998249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pPr/>
              <a:t>‹#›</a:t>
            </a:fld>
            <a:endParaRPr lang="en-US" dirty="0"/>
          </a:p>
        </p:txBody>
      </p:sp>
      <p:sp>
        <p:nvSpPr>
          <p:cNvPr id="4" name="Date Placeholder 3"/>
          <p:cNvSpPr>
            <a:spLocks noGrp="1"/>
          </p:cNvSpPr>
          <p:nvPr>
            <p:ph type="dt" sz="half" idx="10"/>
          </p:nvPr>
        </p:nvSpPr>
        <p:spPr>
          <a:xfrm>
            <a:off x="483339" y="6442364"/>
            <a:ext cx="1337148" cy="263236"/>
          </a:xfrm>
          <a:noFill/>
        </p:spPr>
        <p:txBody>
          <a:bodyPr/>
          <a:lstStyle>
            <a:lvl1pPr>
              <a:defRPr>
                <a:solidFill>
                  <a:schemeClr val="bg1">
                    <a:lumMod val="75000"/>
                  </a:schemeClr>
                </a:solidFill>
              </a:defRPr>
            </a:lvl1pPr>
          </a:lstStyle>
          <a:p>
            <a:r>
              <a:rPr lang="en-US" smtClean="0"/>
              <a:t>4 March 2014</a:t>
            </a:r>
            <a:endParaRPr lang="en-US" dirty="0"/>
          </a:p>
        </p:txBody>
      </p:sp>
      <p:sp>
        <p:nvSpPr>
          <p:cNvPr id="5" name="Footer Placeholder 4"/>
          <p:cNvSpPr>
            <a:spLocks noGrp="1"/>
          </p:cNvSpPr>
          <p:nvPr>
            <p:ph type="ftr" sz="quarter" idx="11"/>
          </p:nvPr>
        </p:nvSpPr>
        <p:spPr>
          <a:xfrm>
            <a:off x="484318" y="6165270"/>
            <a:ext cx="3572243" cy="310342"/>
          </a:xfrm>
          <a:noFill/>
        </p:spPr>
        <p:txBody>
          <a:bodyPr/>
          <a:lstStyle>
            <a:lvl1pPr>
              <a:defRPr>
                <a:solidFill>
                  <a:schemeClr val="bg1">
                    <a:lumMod val="75000"/>
                  </a:schemeClr>
                </a:solidFill>
              </a:defRPr>
            </a:lvl1pPr>
          </a:lstStyle>
          <a:p>
            <a:r>
              <a:rPr lang="en-US" dirty="0" smtClean="0"/>
              <a:t>FY 2016 Aviation Safety R,E&amp;D Portfolio (r3)</a:t>
            </a:r>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4 March 2014</a:t>
            </a:r>
            <a:endParaRPr lang="en-US"/>
          </a:p>
        </p:txBody>
      </p:sp>
      <p:sp>
        <p:nvSpPr>
          <p:cNvPr id="6" name="Footer Placeholder 5"/>
          <p:cNvSpPr>
            <a:spLocks noGrp="1"/>
          </p:cNvSpPr>
          <p:nvPr>
            <p:ph type="ftr" sz="quarter" idx="11"/>
          </p:nvPr>
        </p:nvSpPr>
        <p:spPr/>
        <p:txBody>
          <a:bodyPr/>
          <a:lstStyle>
            <a:lvl1pPr>
              <a:defRPr/>
            </a:lvl1pPr>
          </a:lstStyle>
          <a:p>
            <a:r>
              <a:rPr lang="pt-BR" smtClean="0"/>
              <a:t>FY 2016 Aviation Safety R,E&amp;D Portfolio (r3)</a:t>
            </a:r>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4 March 2014</a:t>
            </a:r>
            <a:endParaRPr lang="en-US"/>
          </a:p>
        </p:txBody>
      </p:sp>
      <p:sp>
        <p:nvSpPr>
          <p:cNvPr id="4" name="Footer Placeholder 3"/>
          <p:cNvSpPr>
            <a:spLocks noGrp="1"/>
          </p:cNvSpPr>
          <p:nvPr>
            <p:ph type="ftr" sz="quarter" idx="11"/>
          </p:nvPr>
        </p:nvSpPr>
        <p:spPr/>
        <p:txBody>
          <a:bodyPr/>
          <a:lstStyle>
            <a:lvl1pPr>
              <a:defRPr/>
            </a:lvl1pPr>
          </a:lstStyle>
          <a:p>
            <a:r>
              <a:rPr lang="pt-BR" smtClean="0"/>
              <a:t>FY 2016 Aviation Safety R,E&amp;D Portfolio (r3)</a:t>
            </a:r>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4 March 2014</a:t>
            </a:r>
            <a:endParaRPr lang="en-US"/>
          </a:p>
        </p:txBody>
      </p:sp>
      <p:sp>
        <p:nvSpPr>
          <p:cNvPr id="3" name="Footer Placeholder 2"/>
          <p:cNvSpPr>
            <a:spLocks noGrp="1"/>
          </p:cNvSpPr>
          <p:nvPr>
            <p:ph type="ftr" sz="quarter" idx="11"/>
          </p:nvPr>
        </p:nvSpPr>
        <p:spPr/>
        <p:txBody>
          <a:bodyPr/>
          <a:lstStyle>
            <a:lvl1pPr>
              <a:defRPr/>
            </a:lvl1pPr>
          </a:lstStyle>
          <a:p>
            <a:r>
              <a:rPr lang="pt-BR" smtClean="0"/>
              <a:t>FY 2016 Aviation Safety R,E&amp;D Portfolio (r3)</a:t>
            </a:r>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4 March 2014</a:t>
            </a:r>
            <a:endParaRPr lang="en-US"/>
          </a:p>
        </p:txBody>
      </p:sp>
      <p:sp>
        <p:nvSpPr>
          <p:cNvPr id="6" name="Footer Placeholder 5"/>
          <p:cNvSpPr>
            <a:spLocks noGrp="1"/>
          </p:cNvSpPr>
          <p:nvPr>
            <p:ph type="ftr" sz="quarter" idx="11"/>
          </p:nvPr>
        </p:nvSpPr>
        <p:spPr/>
        <p:txBody>
          <a:bodyPr/>
          <a:lstStyle>
            <a:lvl1pPr>
              <a:defRPr/>
            </a:lvl1pPr>
          </a:lstStyle>
          <a:p>
            <a:r>
              <a:rPr lang="pt-BR" smtClean="0"/>
              <a:t>FY 2016 Aviation Safety R,E&amp;D Portfolio (r3)</a:t>
            </a:r>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r>
              <a:rPr lang="en-US" smtClean="0"/>
              <a:t>4 March 2014</a:t>
            </a:r>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r>
              <a:rPr lang="pt-BR" smtClean="0"/>
              <a:t>FY 2016 Aviation Safety R,E&amp;D Portfolio (r3)</a:t>
            </a:r>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accent6"/>
                </a:solidFill>
                <a:latin typeface="Times New Roman" pitchFamily="18" charset="0"/>
              </a:defRPr>
            </a:lvl1pPr>
          </a:lstStyle>
          <a:p>
            <a:r>
              <a:rPr lang="en-US" smtClean="0"/>
              <a:t>4 March 2014</a:t>
            </a:r>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accent6"/>
                </a:solidFill>
                <a:latin typeface="Times New Roman" pitchFamily="18" charset="0"/>
              </a:defRPr>
            </a:lvl1pPr>
          </a:lstStyle>
          <a:p>
            <a:r>
              <a:rPr lang="pt-BR" smtClean="0"/>
              <a:t>FY 2016 Aviation Safety R,E&amp;D Portfolio (r3)</a:t>
            </a:r>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accent6"/>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p:txBody>
          <a:bodyPr/>
          <a:lstStyle/>
          <a:p>
            <a:r>
              <a:rPr lang="en-US" dirty="0" smtClean="0"/>
              <a:t>FY 2016</a:t>
            </a:r>
            <a:br>
              <a:rPr lang="en-US" dirty="0" smtClean="0"/>
            </a:br>
            <a:r>
              <a:rPr lang="en-US" dirty="0" smtClean="0"/>
              <a:t>Aviation Safety</a:t>
            </a:r>
            <a:br>
              <a:rPr lang="en-US" dirty="0" smtClean="0"/>
            </a:br>
            <a:r>
              <a:rPr lang="en-US" dirty="0" smtClean="0"/>
              <a:t>R,E&amp;D Portfolio</a:t>
            </a:r>
            <a:endParaRPr lang="en-US" dirty="0"/>
          </a:p>
        </p:txBody>
      </p:sp>
      <p:sp>
        <p:nvSpPr>
          <p:cNvPr id="32780" name="Rectangle 12"/>
          <p:cNvSpPr>
            <a:spLocks noGrp="1" noChangeArrowheads="1"/>
          </p:cNvSpPr>
          <p:nvPr>
            <p:ph type="subTitle" idx="1"/>
          </p:nvPr>
        </p:nvSpPr>
        <p:spPr>
          <a:xfrm>
            <a:off x="440951" y="2369330"/>
            <a:ext cx="4951412" cy="1752600"/>
          </a:xfrm>
        </p:spPr>
        <p:txBody>
          <a:bodyPr/>
          <a:lstStyle/>
          <a:p>
            <a:endParaRPr lang="en-US" dirty="0">
              <a:solidFill>
                <a:schemeClr val="tx1"/>
              </a:solidFill>
            </a:endParaRPr>
          </a:p>
        </p:txBody>
      </p:sp>
      <p:sp>
        <p:nvSpPr>
          <p:cNvPr id="32785" name="Text Box 17"/>
          <p:cNvSpPr txBox="1">
            <a:spLocks noChangeArrowheads="1"/>
          </p:cNvSpPr>
          <p:nvPr/>
        </p:nvSpPr>
        <p:spPr bwMode="auto">
          <a:xfrm>
            <a:off x="1754188" y="4505593"/>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Subcommittee for Aircraft Safety</a:t>
            </a:r>
            <a:endParaRPr lang="en-US" sz="1600" dirty="0"/>
          </a:p>
        </p:txBody>
      </p:sp>
      <p:sp>
        <p:nvSpPr>
          <p:cNvPr id="32786" name="Text Box 18"/>
          <p:cNvSpPr txBox="1">
            <a:spLocks noChangeArrowheads="1"/>
          </p:cNvSpPr>
          <p:nvPr/>
        </p:nvSpPr>
        <p:spPr bwMode="auto">
          <a:xfrm>
            <a:off x="788987" y="4875213"/>
            <a:ext cx="42485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smtClean="0"/>
              <a:t>Mark S. Orr, AVS R&amp;D Manager (acting)</a:t>
            </a:r>
            <a:endParaRPr lang="en-US" sz="1600" dirty="0"/>
          </a:p>
        </p:txBody>
      </p:sp>
      <p:sp>
        <p:nvSpPr>
          <p:cNvPr id="32787" name="Text Box 19"/>
          <p:cNvSpPr txBox="1">
            <a:spLocks noChangeArrowheads="1"/>
          </p:cNvSpPr>
          <p:nvPr/>
        </p:nvSpPr>
        <p:spPr bwMode="auto">
          <a:xfrm>
            <a:off x="1000125" y="5224463"/>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8 April </a:t>
            </a:r>
            <a:r>
              <a:rPr lang="en-US" sz="1600" dirty="0" smtClean="0"/>
              <a:t>2014</a:t>
            </a:r>
            <a:endParaRPr lang="en-US" sz="1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PPT Financial Summary </a:t>
            </a:r>
            <a:r>
              <a:rPr lang="en-US" sz="1300" dirty="0"/>
              <a:t>(</a:t>
            </a:r>
            <a:r>
              <a:rPr lang="en-US" sz="1300" i="1" dirty="0" err="1"/>
              <a:t>ao</a:t>
            </a:r>
            <a:r>
              <a:rPr lang="en-US" sz="1300" i="1" dirty="0"/>
              <a:t> 2/19/14</a:t>
            </a:r>
            <a:r>
              <a:rPr lang="en-US" sz="1300" dirty="0"/>
              <a:t>)</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10</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Group 131"/>
          <p:cNvGraphicFramePr>
            <a:graphicFrameLocks noGrp="1"/>
          </p:cNvGraphicFramePr>
          <p:nvPr>
            <p:ph idx="4294967295"/>
            <p:extLst>
              <p:ext uri="{D42A27DB-BD31-4B8C-83A1-F6EECF244321}">
                <p14:modId xmlns:p14="http://schemas.microsoft.com/office/powerpoint/2010/main" val="4028349480"/>
              </p:ext>
            </p:extLst>
          </p:nvPr>
        </p:nvGraphicFramePr>
        <p:xfrm>
          <a:off x="412173" y="1171344"/>
          <a:ext cx="8115300" cy="4557717"/>
        </p:xfrm>
        <a:graphic>
          <a:graphicData uri="http://schemas.openxmlformats.org/drawingml/2006/table">
            <a:tbl>
              <a:tblPr/>
              <a:tblGrid>
                <a:gridCol w="3162300"/>
                <a:gridCol w="762000"/>
                <a:gridCol w="838200"/>
                <a:gridCol w="838200"/>
                <a:gridCol w="838200"/>
                <a:gridCol w="838200"/>
                <a:gridCol w="838200"/>
              </a:tblGrid>
              <a:tr h="244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14 Enacted</a:t>
                      </a:r>
                    </a:p>
                  </a:txBody>
                  <a:tcPr marR="0"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15 Request</a:t>
                      </a:r>
                    </a:p>
                  </a:txBody>
                  <a:tcPr marR="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16 Target</a:t>
                      </a:r>
                    </a:p>
                  </a:txBody>
                  <a:tcPr marR="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r>
              <a:tr h="244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Program Title</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R="0"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Contracts</a:t>
                      </a:r>
                    </a:p>
                  </a:txBody>
                  <a:tcPr marR="0"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R="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chemeClr val="tx1"/>
                          </a:solidFill>
                          <a:effectLst/>
                          <a:latin typeface="Arial" charset="0"/>
                        </a:rPr>
                        <a:t>Contracts</a:t>
                      </a:r>
                    </a:p>
                  </a:txBody>
                  <a:tcPr marR="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R="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Contracts</a:t>
                      </a:r>
                    </a:p>
                  </a:txBody>
                  <a:tcPr marR="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r>
              <a:tr h="244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Base Program (RE&amp;D)</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7613">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A11.a / Fire Research and Safety</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3,582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 4,000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3,558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3,240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3,769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39">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A11.b / Propulsion and Fuel Systems</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2,350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3486">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A11.c / Advanced Materials/Structural Safety</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1,475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905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1,950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924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2,050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6182">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A11.d / Atmospheric Hazards/Digital Systems Safety</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1,864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5,004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2,059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3,719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5,028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6026">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A11.e / Continued Airworthiness</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2,870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5,633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2,857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6,581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2,902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6,985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754">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A11.f / Aircraft Catastrophic Failure Prevention Research</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1,210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815">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A11.g / </a:t>
                      </a:r>
                      <a:r>
                        <a:rPr kumimoji="0" lang="en-US" sz="900" b="0" i="0" u="none" strike="noStrike" cap="none" normalizeH="0" baseline="0" dirty="0" err="1" smtClean="0">
                          <a:ln>
                            <a:noFill/>
                          </a:ln>
                          <a:solidFill>
                            <a:schemeClr val="tx1"/>
                          </a:solidFill>
                          <a:effectLst/>
                          <a:latin typeface="Arial" charset="0"/>
                        </a:rPr>
                        <a:t>Flightdeck</a:t>
                      </a:r>
                      <a:r>
                        <a:rPr kumimoji="0" lang="en-US" sz="900" b="0" i="0" u="none" strike="noStrike" cap="none" normalizeH="0" baseline="0" dirty="0" smtClean="0">
                          <a:ln>
                            <a:noFill/>
                          </a:ln>
                          <a:solidFill>
                            <a:schemeClr val="tx1"/>
                          </a:solidFill>
                          <a:effectLst/>
                          <a:latin typeface="Arial" charset="0"/>
                        </a:rPr>
                        <a:t>/Maintenance/System Integration HF</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3,677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1,324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3,860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5,850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3,758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6,240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15">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A11.h / System Safety Management</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2,185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9,002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2,294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5,526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2,452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3,750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15">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A11.j / Aeromedical Research</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5,856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1,837</a:t>
                      </a: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5,759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2,992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6,241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3,987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01">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A11.k / Weather Program</a:t>
                      </a:r>
                      <a:endParaRPr kumimoji="0" lang="en-US" sz="900" b="0" i="0" u="none" strike="noStrike" cap="none" normalizeH="0" baseline="30000" dirty="0" smtClean="0">
                        <a:ln>
                          <a:noFill/>
                        </a:ln>
                        <a:solidFill>
                          <a:schemeClr val="tx1"/>
                        </a:solidFill>
                        <a:effectLst/>
                        <a:latin typeface="Arial" charset="0"/>
                      </a:endParaRP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653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13,547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17,129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619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17,589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15">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A11.l / Unmanned Aircraft Systems Research</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1,315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7,329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1,191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7,614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1,441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Base RE&amp;D Subtotal</a:t>
                      </a:r>
                    </a:p>
                  </a:txBody>
                  <a:tcPr marR="0"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23,783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51,461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24,292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57,401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21,579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60,379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4110888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PPT Financial Summary </a:t>
            </a:r>
            <a:r>
              <a:rPr lang="en-US" sz="1300" dirty="0"/>
              <a:t>(</a:t>
            </a:r>
            <a:r>
              <a:rPr lang="en-US" sz="1300" i="1" dirty="0" err="1"/>
              <a:t>ao</a:t>
            </a:r>
            <a:r>
              <a:rPr lang="en-US" sz="1300" i="1" dirty="0"/>
              <a:t> 2/19/14</a:t>
            </a:r>
            <a:r>
              <a:rPr lang="en-US" sz="1300" dirty="0"/>
              <a:t>)</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11</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Group 141"/>
          <p:cNvGraphicFramePr>
            <a:graphicFrameLocks noGrp="1"/>
          </p:cNvGraphicFramePr>
          <p:nvPr>
            <p:ph idx="4294967295"/>
            <p:extLst>
              <p:ext uri="{D42A27DB-BD31-4B8C-83A1-F6EECF244321}">
                <p14:modId xmlns:p14="http://schemas.microsoft.com/office/powerpoint/2010/main" val="1819745174"/>
              </p:ext>
            </p:extLst>
          </p:nvPr>
        </p:nvGraphicFramePr>
        <p:xfrm>
          <a:off x="533400" y="1371600"/>
          <a:ext cx="8050213" cy="4248153"/>
        </p:xfrm>
        <a:graphic>
          <a:graphicData uri="http://schemas.openxmlformats.org/drawingml/2006/table">
            <a:tbl>
              <a:tblPr/>
              <a:tblGrid>
                <a:gridCol w="3162300"/>
                <a:gridCol w="762000"/>
                <a:gridCol w="838200"/>
                <a:gridCol w="838200"/>
                <a:gridCol w="838200"/>
                <a:gridCol w="762000"/>
                <a:gridCol w="849313"/>
              </a:tblGrid>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14 Enacted</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15 Target</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FY 16 Target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Program Title</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Contracts</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Contracts</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In-House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tx1"/>
                          </a:solidFill>
                          <a:effectLst/>
                          <a:latin typeface="Arial" charset="0"/>
                        </a:rPr>
                        <a:t>Contracts</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NextGen Program (RE&amp;D)</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R="137160"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A11.m / General Aviation Alternative Fuels</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5,708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288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5,412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5,442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A11.n / Aircraft System Safety</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A12.c / </a:t>
                      </a:r>
                      <a:r>
                        <a:rPr kumimoji="0" lang="en-US" sz="900" b="0" i="0" u="none" strike="noStrike" cap="none" normalizeH="0" baseline="0" dirty="0" err="1" smtClean="0">
                          <a:ln>
                            <a:noFill/>
                          </a:ln>
                          <a:solidFill>
                            <a:schemeClr val="tx1"/>
                          </a:solidFill>
                          <a:effectLst/>
                          <a:latin typeface="Arial" charset="0"/>
                        </a:rPr>
                        <a:t>NextGen</a:t>
                      </a:r>
                      <a:r>
                        <a:rPr kumimoji="0" lang="en-US" sz="900" b="0" i="0" u="none" strike="noStrike" cap="none" normalizeH="0" baseline="0" dirty="0" smtClean="0">
                          <a:ln>
                            <a:noFill/>
                          </a:ln>
                          <a:solidFill>
                            <a:schemeClr val="tx1"/>
                          </a:solidFill>
                          <a:effectLst/>
                          <a:latin typeface="Arial" charset="0"/>
                        </a:rPr>
                        <a:t> - Air Ground Integration</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10,944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396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10,092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352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9,353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778">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A12.d / </a:t>
                      </a:r>
                      <a:r>
                        <a:rPr kumimoji="0" lang="en-US" sz="900" b="0" i="0" u="none" strike="noStrike" cap="none" normalizeH="0" baseline="0" dirty="0" err="1" smtClean="0">
                          <a:ln>
                            <a:noFill/>
                          </a:ln>
                          <a:solidFill>
                            <a:schemeClr val="tx1"/>
                          </a:solidFill>
                          <a:effectLst/>
                          <a:latin typeface="Arial" charset="0"/>
                        </a:rPr>
                        <a:t>NextGen</a:t>
                      </a:r>
                      <a:r>
                        <a:rPr kumimoji="0" lang="en-US" sz="900" b="0" i="0" u="none" strike="noStrike" cap="none" normalizeH="0" baseline="0" dirty="0" smtClean="0">
                          <a:ln>
                            <a:noFill/>
                          </a:ln>
                          <a:solidFill>
                            <a:schemeClr val="tx1"/>
                          </a:solidFill>
                          <a:effectLst/>
                          <a:latin typeface="Arial" charset="0"/>
                        </a:rPr>
                        <a:t> - Self Separation</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51">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A12.e / </a:t>
                      </a:r>
                      <a:r>
                        <a:rPr kumimoji="0" lang="en-US" sz="900" b="0" i="0" u="none" strike="noStrike" cap="none" normalizeH="0" baseline="0" dirty="0" err="1" smtClean="0">
                          <a:ln>
                            <a:noFill/>
                          </a:ln>
                          <a:solidFill>
                            <a:schemeClr val="tx1"/>
                          </a:solidFill>
                          <a:effectLst/>
                          <a:latin typeface="Arial" charset="0"/>
                        </a:rPr>
                        <a:t>NextGen</a:t>
                      </a:r>
                      <a:r>
                        <a:rPr kumimoji="0" lang="en-US" sz="900" b="0" i="0" u="none" strike="noStrike" cap="none" normalizeH="0" baseline="0" dirty="0" smtClean="0">
                          <a:ln>
                            <a:noFill/>
                          </a:ln>
                          <a:solidFill>
                            <a:schemeClr val="tx1"/>
                          </a:solidFill>
                          <a:effectLst/>
                          <a:latin typeface="Arial" charset="0"/>
                        </a:rPr>
                        <a:t> - Weather Technology in the Cockpit</a:t>
                      </a:r>
                      <a:endParaRPr kumimoji="0" lang="en-US" sz="900" b="0" i="0" u="none" strike="noStrike" cap="none" normalizeH="0" baseline="30000" dirty="0" smtClean="0">
                        <a:ln>
                          <a:noFill/>
                        </a:ln>
                        <a:solidFill>
                          <a:schemeClr val="tx1"/>
                        </a:solidFill>
                        <a:effectLst/>
                        <a:latin typeface="Arial" charset="0"/>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845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3,155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3,599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3,248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tx1"/>
                          </a:solidFill>
                          <a:effectLst/>
                          <a:latin typeface="Arial" charset="0"/>
                        </a:rPr>
                        <a:t>NextGen</a:t>
                      </a:r>
                      <a:r>
                        <a:rPr kumimoji="0" lang="en-US" sz="1000" b="1" i="0" u="none" strike="noStrike" cap="none" normalizeH="0" baseline="0" dirty="0" smtClean="0">
                          <a:ln>
                            <a:noFill/>
                          </a:ln>
                          <a:solidFill>
                            <a:schemeClr val="tx1"/>
                          </a:solidFill>
                          <a:effectLst/>
                          <a:latin typeface="Arial" charset="0"/>
                        </a:rPr>
                        <a:t> RE&amp;D Subtotal</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1,522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20,807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1,502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19,103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1,489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18,043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NextGen Program (F&amp;E)</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51">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1A08G / System Safety Management Transformation</a:t>
                      </a:r>
                      <a:r>
                        <a:rPr kumimoji="0" lang="en-US" sz="900" b="0" i="0" u="none" strike="noStrike" cap="none" normalizeH="0" baseline="30000" dirty="0" smtClean="0">
                          <a:ln>
                            <a:noFill/>
                          </a:ln>
                          <a:solidFill>
                            <a:schemeClr val="tx1"/>
                          </a:solidFill>
                          <a:effectLst/>
                          <a:latin typeface="Arial" charset="0"/>
                        </a:rPr>
                        <a:t>1</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7,900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5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tx1"/>
                          </a:solidFill>
                          <a:effectLst/>
                          <a:latin typeface="Arial" charset="0"/>
                        </a:rPr>
                        <a:t>NextGen</a:t>
                      </a:r>
                      <a:r>
                        <a:rPr kumimoji="0" lang="en-US" sz="1000" b="1" i="0" u="none" strike="noStrike" cap="none" normalizeH="0" baseline="0" dirty="0" smtClean="0">
                          <a:ln>
                            <a:noFill/>
                          </a:ln>
                          <a:solidFill>
                            <a:schemeClr val="tx1"/>
                          </a:solidFill>
                          <a:effectLst/>
                          <a:latin typeface="Arial" charset="0"/>
                        </a:rPr>
                        <a:t> F&amp;E Subtotal</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8,000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7,900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6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PPT Total</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1,522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28,807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1,502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26,303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1,489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00" b="1" i="0" u="none" strike="noStrike" kern="1200" cap="none" normalizeH="0" baseline="0" dirty="0" smtClean="0">
                          <a:ln>
                            <a:noFill/>
                          </a:ln>
                          <a:solidFill>
                            <a:schemeClr val="tx1"/>
                          </a:solidFill>
                          <a:effectLst/>
                          <a:latin typeface="Arial" charset="0"/>
                          <a:ea typeface="+mn-ea"/>
                          <a:cs typeface="+mn-cs"/>
                        </a:rPr>
                        <a:t>25,943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TextBox 7"/>
          <p:cNvSpPr txBox="1"/>
          <p:nvPr/>
        </p:nvSpPr>
        <p:spPr>
          <a:xfrm>
            <a:off x="485522" y="5793897"/>
            <a:ext cx="8164864" cy="276999"/>
          </a:xfrm>
          <a:prstGeom prst="rect">
            <a:avLst/>
          </a:prstGeom>
          <a:noFill/>
        </p:spPr>
        <p:txBody>
          <a:bodyPr wrap="square" rtlCol="0">
            <a:spAutoFit/>
          </a:bodyPr>
          <a:lstStyle/>
          <a:p>
            <a:pPr>
              <a:buNone/>
            </a:pPr>
            <a:r>
              <a:rPr lang="en-US" sz="1200" dirty="0" smtClean="0"/>
              <a:t>1. Values are estimates per the </a:t>
            </a:r>
            <a:r>
              <a:rPr lang="en-US" sz="1200" i="1" dirty="0" smtClean="0"/>
              <a:t>2013 NARP.</a:t>
            </a:r>
            <a:endParaRPr lang="en-US" sz="1200" i="1" dirty="0"/>
          </a:p>
        </p:txBody>
      </p:sp>
    </p:spTree>
    <p:extLst>
      <p:ext uri="{BB962C8B-B14F-4D97-AF65-F5344CB8AC3E}">
        <p14:creationId xmlns:p14="http://schemas.microsoft.com/office/powerpoint/2010/main" val="3640733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D3ABA1-EA94-43C0-B992-7CBCC31144F1}" type="slidenum">
              <a:rPr lang="en-US" smtClean="0"/>
              <a:pPr/>
              <a:t>12</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Object 2"/>
          <p:cNvGraphicFramePr>
            <a:graphicFrameLocks noChangeAspect="1"/>
          </p:cNvGraphicFramePr>
          <p:nvPr>
            <p:extLst>
              <p:ext uri="{D42A27DB-BD31-4B8C-83A1-F6EECF244321}">
                <p14:modId xmlns:p14="http://schemas.microsoft.com/office/powerpoint/2010/main" val="4171133028"/>
              </p:ext>
            </p:extLst>
          </p:nvPr>
        </p:nvGraphicFramePr>
        <p:xfrm>
          <a:off x="754063" y="964276"/>
          <a:ext cx="7655373" cy="505711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6"/>
          <p:cNvSpPr txBox="1">
            <a:spLocks noChangeArrowheads="1"/>
          </p:cNvSpPr>
          <p:nvPr/>
        </p:nvSpPr>
        <p:spPr bwMode="auto">
          <a:xfrm>
            <a:off x="160338" y="5599113"/>
            <a:ext cx="19305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2000" b="1" dirty="0"/>
              <a:t>Total - </a:t>
            </a:r>
            <a:r>
              <a:rPr lang="en-US" sz="2000" b="1" dirty="0" smtClean="0"/>
              <a:t>$60,379</a:t>
            </a:r>
            <a:endParaRPr lang="en-US" sz="2000" b="1" dirty="0"/>
          </a:p>
        </p:txBody>
      </p:sp>
      <p:sp>
        <p:nvSpPr>
          <p:cNvPr id="2" name="Title 1"/>
          <p:cNvSpPr>
            <a:spLocks noGrp="1"/>
          </p:cNvSpPr>
          <p:nvPr>
            <p:ph type="title"/>
          </p:nvPr>
        </p:nvSpPr>
        <p:spPr/>
        <p:txBody>
          <a:bodyPr>
            <a:normAutofit fontScale="90000"/>
          </a:bodyPr>
          <a:lstStyle/>
          <a:p>
            <a:r>
              <a:rPr lang="en-US" dirty="0" smtClean="0"/>
              <a:t>FY16 </a:t>
            </a:r>
            <a:r>
              <a:rPr lang="en-US" dirty="0"/>
              <a:t>Aviation Safety Core RE&amp;D Contracts </a:t>
            </a:r>
            <a:r>
              <a:rPr lang="en-US" sz="1300" dirty="0"/>
              <a:t>(</a:t>
            </a:r>
            <a:r>
              <a:rPr lang="en-US" sz="1300" dirty="0" err="1"/>
              <a:t>ao</a:t>
            </a:r>
            <a:r>
              <a:rPr lang="en-US" sz="1300" dirty="0"/>
              <a:t> 2/19/14)</a:t>
            </a:r>
          </a:p>
        </p:txBody>
      </p:sp>
    </p:spTree>
    <p:extLst>
      <p:ext uri="{BB962C8B-B14F-4D97-AF65-F5344CB8AC3E}">
        <p14:creationId xmlns:p14="http://schemas.microsoft.com/office/powerpoint/2010/main" val="1421862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D3ABA1-EA94-43C0-B992-7CBCC31144F1}" type="slidenum">
              <a:rPr lang="en-US" smtClean="0"/>
              <a:pPr/>
              <a:t>13</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Object 2"/>
          <p:cNvGraphicFramePr>
            <a:graphicFrameLocks noChangeAspect="1"/>
          </p:cNvGraphicFramePr>
          <p:nvPr>
            <p:extLst>
              <p:ext uri="{D42A27DB-BD31-4B8C-83A1-F6EECF244321}">
                <p14:modId xmlns:p14="http://schemas.microsoft.com/office/powerpoint/2010/main" val="2214701335"/>
              </p:ext>
            </p:extLst>
          </p:nvPr>
        </p:nvGraphicFramePr>
        <p:xfrm>
          <a:off x="398463" y="992082"/>
          <a:ext cx="8338213" cy="497691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6"/>
          <p:cNvSpPr txBox="1">
            <a:spLocks noChangeArrowheads="1"/>
          </p:cNvSpPr>
          <p:nvPr/>
        </p:nvSpPr>
        <p:spPr bwMode="auto">
          <a:xfrm>
            <a:off x="160338" y="5599113"/>
            <a:ext cx="19305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2000" b="1" dirty="0"/>
              <a:t>Total - </a:t>
            </a:r>
            <a:r>
              <a:rPr lang="en-US" sz="2000" b="1" dirty="0" smtClean="0"/>
              <a:t>$25,943</a:t>
            </a:r>
            <a:endParaRPr lang="en-US" sz="2000" b="1" dirty="0"/>
          </a:p>
        </p:txBody>
      </p:sp>
      <p:sp>
        <p:nvSpPr>
          <p:cNvPr id="2" name="Title 1"/>
          <p:cNvSpPr>
            <a:spLocks noGrp="1"/>
          </p:cNvSpPr>
          <p:nvPr>
            <p:ph type="title"/>
          </p:nvPr>
        </p:nvSpPr>
        <p:spPr>
          <a:xfrm>
            <a:off x="428625" y="344487"/>
            <a:ext cx="8472488" cy="1253493"/>
          </a:xfrm>
        </p:spPr>
        <p:txBody>
          <a:bodyPr>
            <a:normAutofit fontScale="90000"/>
          </a:bodyPr>
          <a:lstStyle/>
          <a:p>
            <a:r>
              <a:rPr lang="en-US" dirty="0" smtClean="0"/>
              <a:t>FY16 </a:t>
            </a:r>
            <a:r>
              <a:rPr lang="en-US" dirty="0"/>
              <a:t>Aviation Safety </a:t>
            </a:r>
            <a:r>
              <a:rPr lang="en-US" dirty="0" err="1"/>
              <a:t>NextGen</a:t>
            </a:r>
            <a:r>
              <a:rPr lang="en-US" dirty="0"/>
              <a:t> </a:t>
            </a:r>
            <a:r>
              <a:rPr lang="en-US" dirty="0" smtClean="0"/>
              <a:t>RE&amp;D </a:t>
            </a:r>
            <a:r>
              <a:rPr lang="en-US" dirty="0"/>
              <a:t>Contracts </a:t>
            </a:r>
            <a:r>
              <a:rPr lang="en-US" sz="1300" dirty="0"/>
              <a:t>(</a:t>
            </a:r>
            <a:r>
              <a:rPr lang="en-US" sz="1300" dirty="0" err="1"/>
              <a:t>ao</a:t>
            </a:r>
            <a:r>
              <a:rPr lang="en-US" sz="1300" dirty="0"/>
              <a:t> 2/19/14</a:t>
            </a:r>
            <a:r>
              <a:rPr lang="en-US" sz="1300" dirty="0" smtClean="0"/>
              <a:t>)</a:t>
            </a:r>
            <a:endParaRPr lang="en-US" dirty="0"/>
          </a:p>
        </p:txBody>
      </p:sp>
    </p:spTree>
    <p:extLst>
      <p:ext uri="{BB962C8B-B14F-4D97-AF65-F5344CB8AC3E}">
        <p14:creationId xmlns:p14="http://schemas.microsoft.com/office/powerpoint/2010/main" val="247227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073" y="374072"/>
            <a:ext cx="8527040" cy="580015"/>
          </a:xfrm>
        </p:spPr>
        <p:txBody>
          <a:bodyPr wrap="none">
            <a:normAutofit fontScale="90000"/>
          </a:bodyPr>
          <a:lstStyle/>
          <a:p>
            <a:r>
              <a:rPr lang="en-US" dirty="0" smtClean="0"/>
              <a:t>Aviation </a:t>
            </a:r>
            <a:r>
              <a:rPr lang="en-US" dirty="0"/>
              <a:t>Safety Core BLI Totals </a:t>
            </a:r>
            <a:r>
              <a:rPr lang="en-US" sz="1300" dirty="0"/>
              <a:t>(</a:t>
            </a:r>
            <a:r>
              <a:rPr lang="en-US" sz="1300" dirty="0" err="1" smtClean="0"/>
              <a:t>ao</a:t>
            </a:r>
            <a:r>
              <a:rPr lang="en-US" sz="1300" dirty="0" smtClean="0"/>
              <a:t> 2/19/14</a:t>
            </a:r>
            <a:r>
              <a:rPr lang="en-US" sz="1300" dirty="0"/>
              <a:t>)</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14</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1809254672"/>
              </p:ext>
            </p:extLst>
          </p:nvPr>
        </p:nvGraphicFramePr>
        <p:xfrm>
          <a:off x="244475" y="849313"/>
          <a:ext cx="8769350" cy="50498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1312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 &amp; Activities</a:t>
            </a:r>
            <a:endParaRPr lang="en-US" dirty="0"/>
          </a:p>
        </p:txBody>
      </p:sp>
      <p:sp>
        <p:nvSpPr>
          <p:cNvPr id="3" name="Content Placeholder 2"/>
          <p:cNvSpPr>
            <a:spLocks noGrp="1"/>
          </p:cNvSpPr>
          <p:nvPr>
            <p:ph idx="1"/>
          </p:nvPr>
        </p:nvSpPr>
        <p:spPr>
          <a:xfrm>
            <a:off x="417250" y="1287263"/>
            <a:ext cx="8265111" cy="4611888"/>
          </a:xfrm>
        </p:spPr>
        <p:txBody>
          <a:bodyPr>
            <a:normAutofit/>
          </a:bodyPr>
          <a:lstStyle/>
          <a:p>
            <a:r>
              <a:rPr lang="en-US" dirty="0" smtClean="0"/>
              <a:t>Deployed updated prioritization process</a:t>
            </a:r>
          </a:p>
          <a:p>
            <a:pPr lvl="1"/>
            <a:r>
              <a:rPr lang="en-US" dirty="0" smtClean="0"/>
              <a:t>Cover-to-cover update (last major revision in 2006)</a:t>
            </a:r>
          </a:p>
          <a:p>
            <a:pPr lvl="1"/>
            <a:r>
              <a:rPr lang="en-US" dirty="0" smtClean="0"/>
              <a:t>Incorporated process changes made through AVS Strategic Guidance</a:t>
            </a:r>
          </a:p>
          <a:p>
            <a:pPr lvl="1"/>
            <a:r>
              <a:rPr lang="en-US" dirty="0" smtClean="0"/>
              <a:t>Focused on Life Cycle Model and Active Sponsorship</a:t>
            </a:r>
          </a:p>
          <a:p>
            <a:pPr lvl="1"/>
            <a:r>
              <a:rPr lang="en-US" dirty="0" smtClean="0"/>
              <a:t>Sets the stage for future move to project vs. yearly requirement management</a:t>
            </a:r>
          </a:p>
          <a:p>
            <a:r>
              <a:rPr lang="en-US" dirty="0" smtClean="0"/>
              <a:t>Deployed new ranking criteria</a:t>
            </a:r>
          </a:p>
          <a:p>
            <a:pPr lvl="1"/>
            <a:r>
              <a:rPr lang="en-US" dirty="0" smtClean="0"/>
              <a:t>Alignment with Safety Risk language</a:t>
            </a:r>
          </a:p>
          <a:p>
            <a:pPr lvl="1"/>
            <a:r>
              <a:rPr lang="en-US" dirty="0" smtClean="0"/>
              <a:t>Updated guidance materials for authors and reviewers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15</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Tree>
    <p:extLst>
      <p:ext uri="{BB962C8B-B14F-4D97-AF65-F5344CB8AC3E}">
        <p14:creationId xmlns:p14="http://schemas.microsoft.com/office/powerpoint/2010/main" val="175109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78D3ABA1-EA94-43C0-B992-7CBCC31144F1}" type="slidenum">
              <a:rPr lang="en-US" smtClean="0"/>
              <a:pPr/>
              <a:t>16</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6"/>
          <p:cNvSpPr/>
          <p:nvPr/>
        </p:nvSpPr>
        <p:spPr>
          <a:xfrm>
            <a:off x="407323" y="1905506"/>
            <a:ext cx="8179723" cy="2677656"/>
          </a:xfrm>
          <a:prstGeom prst="rect">
            <a:avLst/>
          </a:prstGeom>
        </p:spPr>
        <p:txBody>
          <a:bodyPr wrap="square">
            <a:spAutoFit/>
          </a:bodyPr>
          <a:lstStyle/>
          <a:p>
            <a:pPr algn="ctr">
              <a:buNone/>
            </a:pPr>
            <a:r>
              <a:rPr lang="en-US" sz="3600" dirty="0"/>
              <a:t>Backup Slides</a:t>
            </a:r>
            <a:br>
              <a:rPr lang="en-US" sz="3600" dirty="0"/>
            </a:br>
            <a:r>
              <a:rPr lang="en-US" sz="3600" dirty="0"/>
              <a:t/>
            </a:r>
            <a:br>
              <a:rPr lang="en-US" sz="3600" dirty="0"/>
            </a:br>
            <a:r>
              <a:rPr lang="en-US" dirty="0"/>
              <a:t>a) Draft Portfolio by TCRG</a:t>
            </a:r>
            <a:br>
              <a:rPr lang="en-US" dirty="0"/>
            </a:br>
            <a:r>
              <a:rPr lang="en-US" dirty="0"/>
              <a:t/>
            </a:r>
            <a:br>
              <a:rPr lang="en-US" dirty="0"/>
            </a:br>
            <a:r>
              <a:rPr lang="en-US" dirty="0"/>
              <a:t>b) Draft Portfolio Quad Charts by Budget Line </a:t>
            </a:r>
            <a:br>
              <a:rPr lang="en-US" dirty="0"/>
            </a:br>
            <a:endParaRPr lang="en-US" dirty="0"/>
          </a:p>
        </p:txBody>
      </p:sp>
    </p:spTree>
    <p:extLst>
      <p:ext uri="{BB962C8B-B14F-4D97-AF65-F5344CB8AC3E}">
        <p14:creationId xmlns:p14="http://schemas.microsoft.com/office/powerpoint/2010/main" val="1917667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95300" y="3108960"/>
            <a:ext cx="8050213" cy="2790190"/>
          </a:xfrm>
        </p:spPr>
        <p:txBody>
          <a:bodyPr/>
          <a:lstStyle/>
          <a:p>
            <a:pPr marL="0" indent="0" algn="ctr">
              <a:buNone/>
            </a:pPr>
            <a:r>
              <a:rPr lang="en-US" sz="4400" dirty="0"/>
              <a:t>Draft Portfolio by TCRG</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17</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Tree>
    <p:extLst>
      <p:ext uri="{BB962C8B-B14F-4D97-AF65-F5344CB8AC3E}">
        <p14:creationId xmlns:p14="http://schemas.microsoft.com/office/powerpoint/2010/main" val="2723709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Aircraft Icing (AI)</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18</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064046337"/>
              </p:ext>
            </p:extLst>
          </p:nvPr>
        </p:nvGraphicFramePr>
        <p:xfrm>
          <a:off x="841242" y="1354975"/>
          <a:ext cx="7583837" cy="3959253"/>
        </p:xfrm>
        <a:graphic>
          <a:graphicData uri="http://schemas.openxmlformats.org/drawingml/2006/table">
            <a:tbl>
              <a:tblPr/>
              <a:tblGrid>
                <a:gridCol w="1068310"/>
                <a:gridCol w="4742834"/>
                <a:gridCol w="751340"/>
                <a:gridCol w="1021353"/>
              </a:tblGrid>
              <a:tr h="659876">
                <a:tc>
                  <a:txBody>
                    <a:bodyPr/>
                    <a:lstStyle/>
                    <a:p>
                      <a:pPr algn="ctr" fontAlgn="b"/>
                      <a:r>
                        <a:rPr lang="en-US" sz="13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3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6364">
                <a:tc>
                  <a:txBody>
                    <a:bodyPr/>
                    <a:lstStyle/>
                    <a:p>
                      <a:pPr algn="ctr" fontAlgn="ctr"/>
                      <a:r>
                        <a:rPr lang="en-US" sz="1300" b="0" i="0" u="none" strike="noStrike">
                          <a:effectLst/>
                          <a:latin typeface="Arial"/>
                        </a:rPr>
                        <a:t>A11D.AI.1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ICA –Research on Ice Crystal Icing Conditions to Support Means of Compliance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281681">
                <a:tc>
                  <a:txBody>
                    <a:bodyPr/>
                    <a:lstStyle/>
                    <a:p>
                      <a:pPr algn="ctr" fontAlgn="ctr"/>
                      <a:r>
                        <a:rPr lang="en-US" sz="1300" b="0" i="0" u="none" strike="noStrike">
                          <a:effectLst/>
                          <a:latin typeface="Arial"/>
                        </a:rPr>
                        <a:t>A11D.AI.2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ICA – Safe Operations and Take-off in Aircraft Ground Icing Conditions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520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31457">
                <a:tc>
                  <a:txBody>
                    <a:bodyPr/>
                    <a:lstStyle/>
                    <a:p>
                      <a:pPr algn="ctr" fontAlgn="ctr"/>
                      <a:r>
                        <a:rPr lang="en-US" sz="1300" b="0" i="0" u="none" strike="noStrike">
                          <a:effectLst/>
                          <a:latin typeface="Arial"/>
                        </a:rPr>
                        <a:t>A11D.AI.3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PCA – Simulation Methods Development / Validation to Support Appendix C Icing Certification and Continued Operational Safety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432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31457">
                <a:tc>
                  <a:txBody>
                    <a:bodyPr/>
                    <a:lstStyle/>
                    <a:p>
                      <a:pPr algn="ctr" fontAlgn="ctr"/>
                      <a:r>
                        <a:rPr lang="en-US" sz="1300" b="0" i="0" u="none" strike="noStrike">
                          <a:effectLst/>
                          <a:latin typeface="Arial"/>
                        </a:rPr>
                        <a:t>A11D.AI.5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SLD Engineering Tools Development and Validation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28418">
                <a:tc>
                  <a:txBody>
                    <a:bodyPr/>
                    <a:lstStyle/>
                    <a:p>
                      <a:pPr algn="ctr" fontAlgn="ctr"/>
                      <a:r>
                        <a:rPr lang="en-US" sz="1300" b="0" i="0" u="none" strike="noStrike">
                          <a:effectLst/>
                          <a:latin typeface="Arial"/>
                        </a:rPr>
                        <a:t>AI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dirty="0">
                          <a:effectLst/>
                          <a:latin typeface="Arial"/>
                        </a:rPr>
                        <a:t> $        1,452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3263509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Aeromedical (AAM)</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19</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41925486"/>
              </p:ext>
            </p:extLst>
          </p:nvPr>
        </p:nvGraphicFramePr>
        <p:xfrm>
          <a:off x="734295" y="1571104"/>
          <a:ext cx="7474673" cy="1463040"/>
        </p:xfrm>
        <a:graphic>
          <a:graphicData uri="http://schemas.openxmlformats.org/drawingml/2006/table">
            <a:tbl>
              <a:tblPr/>
              <a:tblGrid>
                <a:gridCol w="1052933"/>
                <a:gridCol w="4674564"/>
                <a:gridCol w="740525"/>
                <a:gridCol w="1006651"/>
              </a:tblGrid>
              <a:tr h="451949">
                <a:tc>
                  <a:txBody>
                    <a:bodyPr/>
                    <a:lstStyle/>
                    <a:p>
                      <a:pPr algn="ctr" fontAlgn="b"/>
                      <a:r>
                        <a:rPr lang="en-US" sz="1200" b="1" i="0" u="none" strike="noStrike" dirty="0">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752">
                <a:tc>
                  <a:txBody>
                    <a:bodyPr/>
                    <a:lstStyle/>
                    <a:p>
                      <a:pPr algn="ctr" fontAlgn="ctr"/>
                      <a:r>
                        <a:rPr lang="en-US" sz="1200" b="0" i="0" u="none" strike="noStrike" dirty="0">
                          <a:effectLst/>
                          <a:latin typeface="Arial"/>
                        </a:rPr>
                        <a:t>A11J.AM.1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Arial"/>
                        </a:rPr>
                        <a:t>CAMI Aerospace Medical Systems Analysis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 $           684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47752">
                <a:tc>
                  <a:txBody>
                    <a:bodyPr/>
                    <a:lstStyle/>
                    <a:p>
                      <a:pPr algn="ctr" fontAlgn="ctr"/>
                      <a:r>
                        <a:rPr lang="en-US" sz="1200" b="0" i="0" u="none" strike="noStrike">
                          <a:effectLst/>
                          <a:latin typeface="Arial"/>
                        </a:rPr>
                        <a:t>A11J.AM.2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Arial"/>
                        </a:rPr>
                        <a:t>CAMI Accident Investigation &amp; Prevention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 $           959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47752">
                <a:tc>
                  <a:txBody>
                    <a:bodyPr/>
                    <a:lstStyle/>
                    <a:p>
                      <a:pPr algn="ctr" fontAlgn="ctr"/>
                      <a:r>
                        <a:rPr lang="en-US" sz="1200" b="0" i="0" u="none" strike="noStrike">
                          <a:effectLst/>
                          <a:latin typeface="Arial"/>
                        </a:rPr>
                        <a:t>A11J.AM.3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Arial"/>
                        </a:rPr>
                        <a:t>CAMI Crash Survival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 $           240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47752">
                <a:tc>
                  <a:txBody>
                    <a:bodyPr/>
                    <a:lstStyle/>
                    <a:p>
                      <a:pPr algn="ctr" fontAlgn="ctr"/>
                      <a:r>
                        <a:rPr lang="en-US" sz="1200" b="0" i="0" u="none" strike="noStrike">
                          <a:effectLst/>
                          <a:latin typeface="Arial"/>
                        </a:rPr>
                        <a:t>A11J.AM.4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Arial"/>
                        </a:rPr>
                        <a:t>CAMI Aerospace Physiology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Arial"/>
                        </a:rPr>
                        <a:t> $             66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56444">
                <a:tc>
                  <a:txBody>
                    <a:bodyPr/>
                    <a:lstStyle/>
                    <a:p>
                      <a:pPr algn="ctr" fontAlgn="ctr"/>
                      <a:r>
                        <a:rPr lang="en-US" sz="1200" b="0" i="0" u="none" strike="noStrike">
                          <a:effectLst/>
                          <a:latin typeface="Arial"/>
                        </a:rPr>
                        <a:t>AM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2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2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200" b="0" i="0" u="none" strike="noStrike" dirty="0">
                          <a:effectLst/>
                          <a:latin typeface="Arial"/>
                        </a:rPr>
                        <a:t> $        1,949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400885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smtClean="0"/>
              <a:t>Outline</a:t>
            </a:r>
            <a:endParaRPr lang="en-US" dirty="0"/>
          </a:p>
        </p:txBody>
      </p:sp>
      <p:sp>
        <p:nvSpPr>
          <p:cNvPr id="80899" name="Rectangle 3"/>
          <p:cNvSpPr>
            <a:spLocks noGrp="1" noChangeArrowheads="1"/>
          </p:cNvSpPr>
          <p:nvPr>
            <p:ph idx="1"/>
          </p:nvPr>
        </p:nvSpPr>
        <p:spPr>
          <a:xfrm>
            <a:off x="495300" y="1508125"/>
            <a:ext cx="8050213" cy="4501977"/>
          </a:xfrm>
        </p:spPr>
        <p:txBody>
          <a:bodyPr>
            <a:normAutofit/>
          </a:bodyPr>
          <a:lstStyle/>
          <a:p>
            <a:r>
              <a:rPr lang="en-US" dirty="0"/>
              <a:t>Aviation Safety RE&amp;D Mission and </a:t>
            </a:r>
            <a:r>
              <a:rPr lang="en-US" dirty="0" smtClean="0"/>
              <a:t>Vision</a:t>
            </a:r>
            <a:endParaRPr lang="en-US" dirty="0"/>
          </a:p>
          <a:p>
            <a:r>
              <a:rPr lang="en-US" dirty="0"/>
              <a:t>Portfolio Development Process (planned and current)</a:t>
            </a:r>
          </a:p>
          <a:p>
            <a:r>
              <a:rPr lang="en-US" dirty="0" smtClean="0"/>
              <a:t>FY16 </a:t>
            </a:r>
            <a:r>
              <a:rPr lang="en-US" dirty="0"/>
              <a:t>Portfolio </a:t>
            </a:r>
            <a:r>
              <a:rPr lang="en-US" dirty="0" smtClean="0"/>
              <a:t>Requirements </a:t>
            </a:r>
            <a:r>
              <a:rPr lang="en-US" dirty="0"/>
              <a:t>Summary</a:t>
            </a:r>
          </a:p>
          <a:p>
            <a:r>
              <a:rPr lang="en-US" dirty="0"/>
              <a:t>Accomplishments &amp; Activities</a:t>
            </a:r>
          </a:p>
          <a:p>
            <a:r>
              <a:rPr lang="en-US" dirty="0"/>
              <a:t>Backup Slides</a:t>
            </a:r>
          </a:p>
          <a:p>
            <a:pPr lvl="1"/>
            <a:r>
              <a:rPr lang="en-US" dirty="0"/>
              <a:t>Requirements by technical area and budget line</a:t>
            </a:r>
          </a:p>
          <a:p>
            <a:pPr lvl="1"/>
            <a:r>
              <a:rPr lang="en-US" dirty="0"/>
              <a:t>Budget line item overview quad charts</a:t>
            </a:r>
          </a:p>
          <a:p>
            <a:endParaRPr lang="en-US" dirty="0"/>
          </a:p>
        </p:txBody>
      </p:sp>
      <p:sp>
        <p:nvSpPr>
          <p:cNvPr id="4" name="Slide Number Placeholder 5"/>
          <p:cNvSpPr>
            <a:spLocks noGrp="1"/>
          </p:cNvSpPr>
          <p:nvPr>
            <p:ph type="sldNum" sz="quarter" idx="12"/>
          </p:nvPr>
        </p:nvSpPr>
        <p:spPr/>
        <p:txBody>
          <a:bodyPr/>
          <a:lstStyle/>
          <a:p>
            <a:fld id="{B3B1794D-CE01-4982-8A1C-98D478D9AB49}" type="slidenum">
              <a:rPr lang="en-US"/>
              <a:pPr/>
              <a:t>2</a:t>
            </a:fld>
            <a:endParaRPr lang="en-US" dirty="0"/>
          </a:p>
        </p:txBody>
      </p:sp>
      <p:sp>
        <p:nvSpPr>
          <p:cNvPr id="2" name="Footer Placeholder 1"/>
          <p:cNvSpPr>
            <a:spLocks noGrp="1"/>
          </p:cNvSpPr>
          <p:nvPr>
            <p:ph type="ftr" sz="quarter" idx="11"/>
          </p:nvPr>
        </p:nvSpPr>
        <p:spPr>
          <a:xfrm>
            <a:off x="484318" y="6165270"/>
            <a:ext cx="4037806" cy="310342"/>
          </a:xfrm>
        </p:spPr>
        <p:txBody>
          <a:bodyPr/>
          <a:lstStyle/>
          <a:p>
            <a:pPr algn="l"/>
            <a:r>
              <a:rPr lang="pt-BR" smtClean="0"/>
              <a:t>FY 2016 Aviation Safety R,E&amp;D Portfolio (r3)</a:t>
            </a:r>
            <a:endParaRPr lang="en-US" dirty="0"/>
          </a:p>
        </p:txBody>
      </p:sp>
      <p:sp>
        <p:nvSpPr>
          <p:cNvPr id="3" name="Date Placeholder 2"/>
          <p:cNvSpPr>
            <a:spLocks noGrp="1"/>
          </p:cNvSpPr>
          <p:nvPr>
            <p:ph type="dt" sz="half" idx="10"/>
          </p:nvPr>
        </p:nvSpPr>
        <p:spPr/>
        <p:txBody>
          <a:bodyPr/>
          <a:lstStyle/>
          <a:p>
            <a:r>
              <a:rPr lang="en-US" smtClean="0"/>
              <a:t>4 March 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Systems (ES)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20</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701348514"/>
              </p:ext>
            </p:extLst>
          </p:nvPr>
        </p:nvGraphicFramePr>
        <p:xfrm>
          <a:off x="640081" y="2152996"/>
          <a:ext cx="7660900" cy="2274348"/>
        </p:xfrm>
        <a:graphic>
          <a:graphicData uri="http://schemas.openxmlformats.org/drawingml/2006/table">
            <a:tbl>
              <a:tblPr/>
              <a:tblGrid>
                <a:gridCol w="1079166"/>
                <a:gridCol w="4791027"/>
                <a:gridCol w="758975"/>
                <a:gridCol w="1031732"/>
              </a:tblGrid>
              <a:tr h="810041">
                <a:tc>
                  <a:txBody>
                    <a:bodyPr/>
                    <a:lstStyle/>
                    <a:p>
                      <a:pPr algn="ctr" fontAlgn="b"/>
                      <a:r>
                        <a:rPr lang="en-US" sz="9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265">
                <a:tc>
                  <a:txBody>
                    <a:bodyPr/>
                    <a:lstStyle/>
                    <a:p>
                      <a:pPr algn="ctr" fontAlgn="ctr"/>
                      <a:r>
                        <a:rPr lang="en-US" sz="900" b="0" i="0" u="none" strike="noStrike" dirty="0">
                          <a:effectLst/>
                          <a:latin typeface="Arial"/>
                        </a:rPr>
                        <a:t>A11E.ES.3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a:rPr>
                        <a:t>Fuel Cell Systems for Aircraft Applications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 $           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29643">
                <a:tc>
                  <a:txBody>
                    <a:bodyPr/>
                    <a:lstStyle/>
                    <a:p>
                      <a:pPr algn="ctr" fontAlgn="ctr"/>
                      <a:r>
                        <a:rPr lang="en-US" sz="900" b="0" i="0" u="none" strike="noStrike">
                          <a:effectLst/>
                          <a:latin typeface="Arial"/>
                        </a:rPr>
                        <a:t>A11E.ES.4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a:rPr>
                        <a:t>Rechargeable Lithium Batteries and Battery Systems for Aircraft Applications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 $        1,300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80399">
                <a:tc>
                  <a:txBody>
                    <a:bodyPr/>
                    <a:lstStyle/>
                    <a:p>
                      <a:pPr algn="ctr" fontAlgn="ctr"/>
                      <a:r>
                        <a:rPr lang="en-US" sz="900" b="0" i="0" u="none" strike="noStrike">
                          <a:effectLst/>
                          <a:latin typeface="Arial"/>
                        </a:rPr>
                        <a: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9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9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900" b="0" i="0" u="none" strike="noStrike" dirty="0">
                          <a:effectLst/>
                          <a:latin typeface="Arial"/>
                        </a:rPr>
                        <a:t> $        2,200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84771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&amp; Cabin Safety (FCS)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21</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48744462"/>
              </p:ext>
            </p:extLst>
          </p:nvPr>
        </p:nvGraphicFramePr>
        <p:xfrm>
          <a:off x="1030779" y="1171589"/>
          <a:ext cx="6700058" cy="4609753"/>
        </p:xfrm>
        <a:graphic>
          <a:graphicData uri="http://schemas.openxmlformats.org/drawingml/2006/table">
            <a:tbl>
              <a:tblPr/>
              <a:tblGrid>
                <a:gridCol w="943816"/>
                <a:gridCol w="4190130"/>
                <a:gridCol w="663783"/>
                <a:gridCol w="902329"/>
              </a:tblGrid>
              <a:tr h="539881">
                <a:tc>
                  <a:txBody>
                    <a:bodyPr/>
                    <a:lstStyle/>
                    <a:p>
                      <a:pPr algn="ctr" fontAlgn="b"/>
                      <a:r>
                        <a:rPr lang="en-US" sz="1100" b="1" i="0" u="none" strike="noStrike" dirty="0">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2498">
                <a:tc>
                  <a:txBody>
                    <a:bodyPr/>
                    <a:lstStyle/>
                    <a:p>
                      <a:pPr algn="ctr" fontAlgn="ctr"/>
                      <a:r>
                        <a:rPr lang="en-US" sz="1100" b="0" i="0" u="none" strike="noStrike" dirty="0">
                          <a:effectLst/>
                          <a:latin typeface="Arial"/>
                        </a:rPr>
                        <a:t>A11A.FCS.1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effectLst/>
                          <a:latin typeface="Arial"/>
                        </a:rPr>
                        <a:t>Aircraft Fire Safety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3,000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53000">
                <a:tc>
                  <a:txBody>
                    <a:bodyPr/>
                    <a:lstStyle/>
                    <a:p>
                      <a:pPr algn="ctr" fontAlgn="ctr"/>
                      <a:r>
                        <a:rPr lang="en-US" sz="1100" b="0" i="0" u="none" strike="noStrike">
                          <a:effectLst/>
                          <a:latin typeface="Arial"/>
                        </a:rPr>
                        <a:t>A11C.FCS.1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Transport Airplane Ditching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29497">
                <a:tc>
                  <a:txBody>
                    <a:bodyPr/>
                    <a:lstStyle/>
                    <a:p>
                      <a:pPr algn="ctr" fontAlgn="ctr"/>
                      <a:r>
                        <a:rPr lang="en-US" sz="1100" b="0" i="0" u="none" strike="noStrike">
                          <a:effectLst/>
                          <a:latin typeface="Arial"/>
                        </a:rPr>
                        <a:t>A11C.FCS.2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Airframe structural crashworthiness response characterization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53000">
                <a:tc>
                  <a:txBody>
                    <a:bodyPr/>
                    <a:lstStyle/>
                    <a:p>
                      <a:pPr algn="ctr" fontAlgn="ctr"/>
                      <a:r>
                        <a:rPr lang="en-US" sz="1100" b="0" i="0" u="none" strike="noStrike">
                          <a:effectLst/>
                          <a:latin typeface="Arial"/>
                        </a:rPr>
                        <a:t>A11J.FCS.1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Evacuation Analytical Tools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29497">
                <a:tc>
                  <a:txBody>
                    <a:bodyPr/>
                    <a:lstStyle/>
                    <a:p>
                      <a:pPr algn="ctr" fontAlgn="ctr"/>
                      <a:r>
                        <a:rPr lang="en-US" sz="1100" b="0" i="0" u="none" strike="noStrike">
                          <a:effectLst/>
                          <a:latin typeface="Arial"/>
                        </a:rPr>
                        <a:t>A11J.FCS.3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Injury criteria for obliquely oriented seats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1,400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53000">
                <a:tc>
                  <a:txBody>
                    <a:bodyPr/>
                    <a:lstStyle/>
                    <a:p>
                      <a:pPr algn="ctr" fontAlgn="ctr"/>
                      <a:r>
                        <a:rPr lang="en-US" sz="1100" b="0" i="0" u="none" strike="noStrike">
                          <a:effectLst/>
                          <a:latin typeface="Arial"/>
                        </a:rPr>
                        <a:t>A11J.FCS.4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System level crashworthiness injury criteria and certification methodology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350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882498">
                <a:tc>
                  <a:txBody>
                    <a:bodyPr/>
                    <a:lstStyle/>
                    <a:p>
                      <a:pPr algn="ctr" fontAlgn="ctr"/>
                      <a:r>
                        <a:rPr lang="en-US" sz="1100" b="0" i="0" u="none" strike="noStrike">
                          <a:effectLst/>
                          <a:latin typeface="Arial"/>
                        </a:rPr>
                        <a:t>A11J.FCS.5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Evacuation Equipment/Aids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A11.j</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Arial"/>
                        </a:rPr>
                        <a:t> $           </a:t>
                      </a:r>
                      <a:r>
                        <a:rPr lang="en-US" sz="1100" b="0" i="0" u="none" strike="noStrike" dirty="0" smtClean="0">
                          <a:effectLst/>
                          <a:latin typeface="Arial"/>
                        </a:rPr>
                        <a:t>138 </a:t>
                      </a:r>
                      <a:endParaRPr lang="en-US" sz="1100" b="0" i="0" u="none" strike="noStrike"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86882">
                <a:tc>
                  <a:txBody>
                    <a:bodyPr/>
                    <a:lstStyle/>
                    <a:p>
                      <a:pPr algn="ctr" fontAlgn="ctr"/>
                      <a:r>
                        <a:rPr lang="en-US" sz="1100" b="0" i="0" u="none" strike="noStrike">
                          <a:effectLst/>
                          <a:latin typeface="Arial"/>
                        </a:rPr>
                        <a:t>FCS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dirty="0">
                          <a:effectLst/>
                          <a:latin typeface="Arial"/>
                        </a:rPr>
                        <a:t> $        </a:t>
                      </a:r>
                      <a:r>
                        <a:rPr lang="en-US" sz="1100" b="0" i="0" u="none" strike="noStrike" dirty="0" smtClean="0">
                          <a:effectLst/>
                          <a:latin typeface="Arial"/>
                        </a:rPr>
                        <a:t>5,388 </a:t>
                      </a:r>
                      <a:endParaRPr lang="en-US" sz="1100" b="0" i="0" u="none" strike="noStrike"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700977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7"/>
            <a:ext cx="8472488" cy="1068677"/>
          </a:xfrm>
        </p:spPr>
        <p:txBody>
          <a:bodyPr>
            <a:normAutofit fontScale="90000"/>
          </a:bodyPr>
          <a:lstStyle/>
          <a:p>
            <a:r>
              <a:rPr lang="en-US" dirty="0" smtClean="0"/>
              <a:t>Flight Controls &amp; Mechanical Systems (FCMS)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22</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88363578"/>
              </p:ext>
            </p:extLst>
          </p:nvPr>
        </p:nvGraphicFramePr>
        <p:xfrm>
          <a:off x="678209" y="1986550"/>
          <a:ext cx="7606474" cy="2494011"/>
        </p:xfrm>
        <a:graphic>
          <a:graphicData uri="http://schemas.openxmlformats.org/drawingml/2006/table">
            <a:tbl>
              <a:tblPr/>
              <a:tblGrid>
                <a:gridCol w="1071500"/>
                <a:gridCol w="4756990"/>
                <a:gridCol w="753583"/>
                <a:gridCol w="1024401"/>
              </a:tblGrid>
              <a:tr h="513810">
                <a:tc>
                  <a:txBody>
                    <a:bodyPr/>
                    <a:lstStyle/>
                    <a:p>
                      <a:pPr algn="ctr" fontAlgn="b"/>
                      <a:r>
                        <a:rPr lang="en-US" sz="11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345">
                <a:tc>
                  <a:txBody>
                    <a:bodyPr/>
                    <a:lstStyle/>
                    <a:p>
                      <a:pPr algn="ctr" fontAlgn="ctr"/>
                      <a:r>
                        <a:rPr lang="en-US" sz="1100" b="0" i="0" u="none" strike="noStrike" dirty="0">
                          <a:effectLst/>
                          <a:latin typeface="Arial"/>
                        </a:rPr>
                        <a:t>A11E.FCMS.4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Preventing Loss of Control in Part 23 by Safer Automation using Envelope Protection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450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89345">
                <a:tc>
                  <a:txBody>
                    <a:bodyPr/>
                    <a:lstStyle/>
                    <a:p>
                      <a:pPr algn="ctr" fontAlgn="ctr"/>
                      <a:r>
                        <a:rPr lang="en-US" sz="1100" b="0" i="0" u="none" strike="noStrike">
                          <a:effectLst/>
                          <a:latin typeface="Arial"/>
                        </a:rPr>
                        <a:t>A11E.FCMS.5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Flightcrew Strength and Anthropometric Design Assurance (FSADA)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250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89345">
                <a:tc>
                  <a:txBody>
                    <a:bodyPr/>
                    <a:lstStyle/>
                    <a:p>
                      <a:pPr algn="ctr" fontAlgn="ctr"/>
                      <a:r>
                        <a:rPr lang="en-US" sz="1100" b="0" i="0" u="none" strike="noStrike">
                          <a:effectLst/>
                          <a:latin typeface="Arial"/>
                        </a:rPr>
                        <a:t>A11E.FCMS.6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Tire Failure Characteristics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350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2166">
                <a:tc>
                  <a:txBody>
                    <a:bodyPr/>
                    <a:lstStyle/>
                    <a:p>
                      <a:pPr algn="ctr" fontAlgn="ctr"/>
                      <a:r>
                        <a:rPr lang="en-US" sz="1100" b="0" i="0" u="none" strike="noStrike">
                          <a:effectLst/>
                          <a:latin typeface="Arial"/>
                        </a:rPr>
                        <a:t>FCMS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dirty="0">
                          <a:effectLst/>
                          <a:latin typeface="Arial"/>
                        </a:rPr>
                        <a:t> $        1,050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4209895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Factors (HF)</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23</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60846439"/>
              </p:ext>
            </p:extLst>
          </p:nvPr>
        </p:nvGraphicFramePr>
        <p:xfrm>
          <a:off x="752299" y="1238364"/>
          <a:ext cx="7103227" cy="4347788"/>
        </p:xfrm>
        <a:graphic>
          <a:graphicData uri="http://schemas.openxmlformats.org/drawingml/2006/table">
            <a:tbl>
              <a:tblPr/>
              <a:tblGrid>
                <a:gridCol w="1000609"/>
                <a:gridCol w="4442268"/>
                <a:gridCol w="703724"/>
                <a:gridCol w="956626"/>
              </a:tblGrid>
              <a:tr h="572368">
                <a:tc>
                  <a:txBody>
                    <a:bodyPr/>
                    <a:lstStyle/>
                    <a:p>
                      <a:pPr algn="ctr" fontAlgn="b"/>
                      <a:r>
                        <a:rPr lang="en-US" sz="11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360">
                <a:tc>
                  <a:txBody>
                    <a:bodyPr/>
                    <a:lstStyle/>
                    <a:p>
                      <a:pPr algn="ctr" fontAlgn="ctr"/>
                      <a:r>
                        <a:rPr lang="en-US" sz="1100" b="0" i="0" u="none" strike="noStrike" dirty="0">
                          <a:effectLst/>
                          <a:latin typeface="Arial"/>
                        </a:rPr>
                        <a:t>A11G.HF.1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Enhancing Aviation Safety Through Advanced Procedures, Training &amp; Checking Methods, to include Loss of Control Detection, Avoidance, and Recovery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Arial"/>
                        </a:rPr>
                        <a:t> $        1,200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83373">
                <a:tc>
                  <a:txBody>
                    <a:bodyPr/>
                    <a:lstStyle/>
                    <a:p>
                      <a:pPr algn="ctr" fontAlgn="ctr"/>
                      <a:r>
                        <a:rPr lang="en-US" sz="1100" b="0" i="0" u="none" strike="noStrike">
                          <a:effectLst/>
                          <a:latin typeface="Arial"/>
                        </a:rPr>
                        <a:t>A11G.HF.2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Avionics &amp; New Technologies: Certification and Operational Approval Criteria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Arial"/>
                        </a:rPr>
                        <a:t> $        1,000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61360">
                <a:tc>
                  <a:txBody>
                    <a:bodyPr/>
                    <a:lstStyle/>
                    <a:p>
                      <a:pPr algn="ctr" fontAlgn="ctr"/>
                      <a:r>
                        <a:rPr lang="en-US" sz="1100" b="0" i="0" u="none" strike="noStrike">
                          <a:effectLst/>
                          <a:latin typeface="Arial"/>
                        </a:rPr>
                        <a:t>A11G.HF.3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Human Factors Maintenance Risk Management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Arial"/>
                        </a:rPr>
                        <a:t> $           600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748481">
                <a:tc>
                  <a:txBody>
                    <a:bodyPr/>
                    <a:lstStyle/>
                    <a:p>
                      <a:pPr algn="ctr" fontAlgn="ctr"/>
                      <a:r>
                        <a:rPr lang="en-US" sz="1100" b="0" i="0" u="none" strike="noStrike">
                          <a:effectLst/>
                          <a:latin typeface="Arial"/>
                        </a:rPr>
                        <a:t>A11G.HF.4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Advanced Vision Systems (EFVS, EVS, SVS, and CVS), Head Up Displays (HUD), Head Mounted Displays (HMD): Certification and Operational Approval Criteria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600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61360">
                <a:tc>
                  <a:txBody>
                    <a:bodyPr/>
                    <a:lstStyle/>
                    <a:p>
                      <a:pPr algn="ctr" fontAlgn="ctr"/>
                      <a:r>
                        <a:rPr lang="en-US" sz="1100" b="0" i="0" u="none" strike="noStrike">
                          <a:effectLst/>
                          <a:latin typeface="Arial"/>
                        </a:rPr>
                        <a:t>A11G.HF.5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Unmanned Aircraft Systems (UAS) Human Factors Considerations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4239">
                <a:tc>
                  <a:txBody>
                    <a:bodyPr/>
                    <a:lstStyle/>
                    <a:p>
                      <a:pPr algn="ctr" fontAlgn="ctr"/>
                      <a:r>
                        <a:rPr lang="en-US" sz="1100" b="0" i="0" u="none" strike="noStrike">
                          <a:effectLst/>
                          <a:latin typeface="Arial"/>
                        </a:rPr>
                        <a:t>A11G.HF.7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Human Factors R&amp;D for Improved Rotorcraft Operational Safety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1,590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87121">
                <a:tc>
                  <a:txBody>
                    <a:bodyPr/>
                    <a:lstStyle/>
                    <a:p>
                      <a:pPr algn="ctr" fontAlgn="ctr"/>
                      <a:r>
                        <a:rPr lang="en-US" sz="1100" b="0" i="0" u="none" strike="noStrike">
                          <a:effectLst/>
                          <a:latin typeface="Arial"/>
                        </a:rPr>
                        <a:t>A11G.HF.8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Fatigue Mitigation in Flight Operations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350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98126">
                <a:tc>
                  <a:txBody>
                    <a:bodyPr/>
                    <a:lstStyle/>
                    <a:p>
                      <a:pPr algn="ctr" fontAlgn="ctr"/>
                      <a:r>
                        <a:rPr lang="en-US" sz="1100" b="0" i="0" u="none" strike="noStrike">
                          <a:effectLst/>
                          <a:latin typeface="Arial"/>
                        </a:rPr>
                        <a:t>HF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dirty="0">
                          <a:effectLst/>
                          <a:latin typeface="Arial"/>
                        </a:rPr>
                        <a:t> $        6,240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654107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&amp; Inspection (MI)</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24</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839437940"/>
              </p:ext>
            </p:extLst>
          </p:nvPr>
        </p:nvGraphicFramePr>
        <p:xfrm>
          <a:off x="382384" y="1909329"/>
          <a:ext cx="8329352" cy="1342333"/>
        </p:xfrm>
        <a:graphic>
          <a:graphicData uri="http://schemas.openxmlformats.org/drawingml/2006/table">
            <a:tbl>
              <a:tblPr/>
              <a:tblGrid>
                <a:gridCol w="1173330"/>
                <a:gridCol w="5209070"/>
                <a:gridCol w="825198"/>
                <a:gridCol w="1121754"/>
              </a:tblGrid>
              <a:tr h="671169">
                <a:tc>
                  <a:txBody>
                    <a:bodyPr/>
                    <a:lstStyle/>
                    <a:p>
                      <a:pPr algn="ctr" fontAlgn="b"/>
                      <a:r>
                        <a:rPr lang="en-US" sz="13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3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838">
                <a:tc>
                  <a:txBody>
                    <a:bodyPr/>
                    <a:lstStyle/>
                    <a:p>
                      <a:pPr algn="ctr" fontAlgn="ctr"/>
                      <a:r>
                        <a:rPr lang="en-US" sz="1300" b="0" i="0" u="none" strike="noStrike" dirty="0">
                          <a:effectLst/>
                          <a:latin typeface="Arial"/>
                        </a:rPr>
                        <a:t>A11E.MI.3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Flight Data Monitoring System Installation, Helicopter Operations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175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32326">
                <a:tc>
                  <a:txBody>
                    <a:bodyPr/>
                    <a:lstStyle/>
                    <a:p>
                      <a:pPr algn="ctr" fontAlgn="ctr"/>
                      <a:r>
                        <a:rPr lang="en-US" sz="1300" b="0" i="0" u="none" strike="noStrike">
                          <a:effectLst/>
                          <a:latin typeface="Arial"/>
                        </a:rPr>
                        <a:t>MI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dirty="0">
                          <a:effectLst/>
                          <a:latin typeface="Arial"/>
                        </a:rPr>
                        <a:t> $           175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3520436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Propulsion Systems (PS)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25</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80792973"/>
              </p:ext>
            </p:extLst>
          </p:nvPr>
        </p:nvGraphicFramePr>
        <p:xfrm>
          <a:off x="625701" y="1570522"/>
          <a:ext cx="7673502" cy="3100119"/>
        </p:xfrm>
        <a:graphic>
          <a:graphicData uri="http://schemas.openxmlformats.org/drawingml/2006/table">
            <a:tbl>
              <a:tblPr/>
              <a:tblGrid>
                <a:gridCol w="1080943"/>
                <a:gridCol w="4798906"/>
                <a:gridCol w="760224"/>
                <a:gridCol w="1033429"/>
              </a:tblGrid>
              <a:tr h="635759">
                <a:tc>
                  <a:txBody>
                    <a:bodyPr/>
                    <a:lstStyle/>
                    <a:p>
                      <a:pPr algn="ctr" fontAlgn="b"/>
                      <a:r>
                        <a:rPr lang="en-US" sz="14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839">
                <a:tc>
                  <a:txBody>
                    <a:bodyPr/>
                    <a:lstStyle/>
                    <a:p>
                      <a:pPr algn="ctr" fontAlgn="ctr"/>
                      <a:r>
                        <a:rPr lang="en-US" sz="1400" b="0" i="0" u="none" strike="noStrike" dirty="0">
                          <a:effectLst/>
                          <a:latin typeface="Arial"/>
                        </a:rPr>
                        <a:t>A11B.PS.1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Advanced Damage Tolerance and Risk Assessment Methods for Engine Life-Limited Parts (New Materials)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1,600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212859">
                <a:tc>
                  <a:txBody>
                    <a:bodyPr/>
                    <a:lstStyle/>
                    <a:p>
                      <a:pPr algn="ctr" fontAlgn="ctr"/>
                      <a:r>
                        <a:rPr lang="en-US" sz="1400" b="0" i="0" u="none" strike="noStrike">
                          <a:effectLst/>
                          <a:latin typeface="Arial"/>
                        </a:rPr>
                        <a:t>A11B.PS.3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Volcanic Ash Engine Ingestion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750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606427">
                <a:tc>
                  <a:txBody>
                    <a:bodyPr/>
                    <a:lstStyle/>
                    <a:p>
                      <a:pPr algn="ctr" fontAlgn="ctr"/>
                      <a:r>
                        <a:rPr lang="en-US" sz="1400" b="0" i="0" u="none" strike="noStrike">
                          <a:effectLst/>
                          <a:latin typeface="Arial"/>
                        </a:rPr>
                        <a:t>A11F.PS.1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Advanced Analysis Methods for Impact of Composite Aircraft Materials in Rotor Burst and Blade Release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1,100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4033">
                <a:tc>
                  <a:txBody>
                    <a:bodyPr/>
                    <a:lstStyle/>
                    <a:p>
                      <a:pPr algn="ctr" fontAlgn="ctr"/>
                      <a:r>
                        <a:rPr lang="en-US" sz="1400" b="0" i="0" u="none" strike="noStrike">
                          <a:effectLst/>
                          <a:latin typeface="Arial"/>
                        </a:rPr>
                        <a:t>PS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dirty="0">
                          <a:effectLst/>
                          <a:latin typeface="Arial"/>
                        </a:rPr>
                        <a:t> $        3,450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780738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Rotorcraft Systems (RS)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26</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86759601"/>
              </p:ext>
            </p:extLst>
          </p:nvPr>
        </p:nvGraphicFramePr>
        <p:xfrm>
          <a:off x="602772" y="1679389"/>
          <a:ext cx="7695507" cy="2194343"/>
        </p:xfrm>
        <a:graphic>
          <a:graphicData uri="http://schemas.openxmlformats.org/drawingml/2006/table">
            <a:tbl>
              <a:tblPr/>
              <a:tblGrid>
                <a:gridCol w="1084042"/>
                <a:gridCol w="4812669"/>
                <a:gridCol w="762404"/>
                <a:gridCol w="1036392"/>
              </a:tblGrid>
              <a:tr h="661915">
                <a:tc>
                  <a:txBody>
                    <a:bodyPr/>
                    <a:lstStyle/>
                    <a:p>
                      <a:pPr algn="ctr" fontAlgn="b"/>
                      <a:r>
                        <a:rPr lang="en-US" sz="14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513">
                <a:tc>
                  <a:txBody>
                    <a:bodyPr/>
                    <a:lstStyle/>
                    <a:p>
                      <a:pPr algn="ctr" fontAlgn="ctr"/>
                      <a:r>
                        <a:rPr lang="en-US" sz="1400" b="0" i="0" u="none" strike="noStrike" dirty="0">
                          <a:effectLst/>
                          <a:latin typeface="Arial"/>
                        </a:rPr>
                        <a:t>A11E.RS.1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Health and Usage Monitoring System (HUMS)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1276">
                <a:tc>
                  <a:txBody>
                    <a:bodyPr/>
                    <a:lstStyle/>
                    <a:p>
                      <a:pPr algn="ctr" fontAlgn="ctr"/>
                      <a:r>
                        <a:rPr lang="en-US" sz="1400" b="0" i="0" u="none" strike="noStrike">
                          <a:effectLst/>
                          <a:latin typeface="Arial"/>
                        </a:rPr>
                        <a:t>A11E.RS.3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Continued Operational Safety of Rotorcraft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250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20639">
                <a:tc>
                  <a:txBody>
                    <a:bodyPr/>
                    <a:lstStyle/>
                    <a:p>
                      <a:pPr algn="ctr" fontAlgn="ctr"/>
                      <a:r>
                        <a:rPr lang="en-US" sz="1400" b="0" i="0" u="none" strike="noStrike">
                          <a:effectLst/>
                          <a:latin typeface="Arial"/>
                        </a:rPr>
                        <a:t>RS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dirty="0">
                          <a:effectLst/>
                          <a:latin typeface="Arial"/>
                        </a:rPr>
                        <a:t> $        1,150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2218370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Digital Systems (SDS)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27</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65763168"/>
              </p:ext>
            </p:extLst>
          </p:nvPr>
        </p:nvGraphicFramePr>
        <p:xfrm>
          <a:off x="740997" y="1499654"/>
          <a:ext cx="7534567" cy="3596047"/>
        </p:xfrm>
        <a:graphic>
          <a:graphicData uri="http://schemas.openxmlformats.org/drawingml/2006/table">
            <a:tbl>
              <a:tblPr/>
              <a:tblGrid>
                <a:gridCol w="1061372"/>
                <a:gridCol w="4712022"/>
                <a:gridCol w="746457"/>
                <a:gridCol w="1014716"/>
              </a:tblGrid>
              <a:tr h="607122">
                <a:tc>
                  <a:txBody>
                    <a:bodyPr/>
                    <a:lstStyle/>
                    <a:p>
                      <a:pPr algn="ctr" fontAlgn="b"/>
                      <a:r>
                        <a:rPr lang="en-US" sz="11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451">
                <a:tc>
                  <a:txBody>
                    <a:bodyPr/>
                    <a:lstStyle/>
                    <a:p>
                      <a:pPr algn="ctr" fontAlgn="ctr"/>
                      <a:r>
                        <a:rPr lang="en-US" sz="1100" b="0" i="0" u="none" strike="noStrike" dirty="0">
                          <a:effectLst/>
                          <a:latin typeface="Arial"/>
                        </a:rPr>
                        <a:t>A11D.SDS.1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Onboard Network Security and Integrity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1,500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96967">
                <a:tc>
                  <a:txBody>
                    <a:bodyPr/>
                    <a:lstStyle/>
                    <a:p>
                      <a:pPr algn="ctr" fontAlgn="ctr"/>
                      <a:r>
                        <a:rPr lang="en-US" sz="1100" b="0" i="0" u="none" strike="noStrike">
                          <a:effectLst/>
                          <a:latin typeface="Arial"/>
                        </a:rPr>
                        <a:t>A11D.SDS.2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Software Development Techniques and Tools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500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95451">
                <a:tc>
                  <a:txBody>
                    <a:bodyPr/>
                    <a:lstStyle/>
                    <a:p>
                      <a:pPr algn="ctr" fontAlgn="ctr"/>
                      <a:r>
                        <a:rPr lang="en-US" sz="1100" b="0" i="0" u="none" strike="noStrike">
                          <a:effectLst/>
                          <a:latin typeface="Arial"/>
                        </a:rPr>
                        <a:t>A11D.SDS.3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Airborne Electronic Hardware Design Techniques and Tools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676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1190896">
                <a:tc>
                  <a:txBody>
                    <a:bodyPr/>
                    <a:lstStyle/>
                    <a:p>
                      <a:pPr algn="ctr" fontAlgn="ctr"/>
                      <a:r>
                        <a:rPr lang="en-US" sz="1100" b="0" i="0" u="none" strike="noStrike">
                          <a:effectLst/>
                          <a:latin typeface="Arial"/>
                        </a:rPr>
                        <a:t>A11N.SDS.1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NextGen_System Considerations for Complex Software Intensive Systems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0160">
                <a:tc>
                  <a:txBody>
                    <a:bodyPr/>
                    <a:lstStyle/>
                    <a:p>
                      <a:pPr algn="ctr" fontAlgn="ctr"/>
                      <a:r>
                        <a:rPr lang="en-US" sz="1100" b="0" i="0" u="none" strike="noStrike">
                          <a:effectLst/>
                          <a:latin typeface="Arial"/>
                        </a:rPr>
                        <a:t>SDS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dirty="0">
                          <a:effectLst/>
                          <a:latin typeface="Arial"/>
                        </a:rPr>
                        <a:t> $        3,576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305971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Structural Integrity Composites (SIC)</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28</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25179138"/>
              </p:ext>
            </p:extLst>
          </p:nvPr>
        </p:nvGraphicFramePr>
        <p:xfrm>
          <a:off x="674604" y="1821390"/>
          <a:ext cx="7599449" cy="1825278"/>
        </p:xfrm>
        <a:graphic>
          <a:graphicData uri="http://schemas.openxmlformats.org/drawingml/2006/table">
            <a:tbl>
              <a:tblPr/>
              <a:tblGrid>
                <a:gridCol w="1070512"/>
                <a:gridCol w="4752595"/>
                <a:gridCol w="752889"/>
                <a:gridCol w="1023453"/>
              </a:tblGrid>
              <a:tr h="612354">
                <a:tc>
                  <a:txBody>
                    <a:bodyPr/>
                    <a:lstStyle/>
                    <a:p>
                      <a:pPr algn="ctr" fontAlgn="b"/>
                      <a:r>
                        <a:rPr lang="en-US" sz="11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90">
                <a:tc>
                  <a:txBody>
                    <a:bodyPr/>
                    <a:lstStyle/>
                    <a:p>
                      <a:pPr algn="ctr" fontAlgn="ctr"/>
                      <a:r>
                        <a:rPr lang="en-US" sz="1100" b="0" i="0" u="none" strike="noStrike" dirty="0">
                          <a:effectLst/>
                          <a:latin typeface="Arial"/>
                        </a:rPr>
                        <a:t>A11C.SIC.1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Damage Tolerance of Composite Structures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850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00190">
                <a:tc>
                  <a:txBody>
                    <a:bodyPr/>
                    <a:lstStyle/>
                    <a:p>
                      <a:pPr algn="ctr" fontAlgn="ctr"/>
                      <a:r>
                        <a:rPr lang="en-US" sz="1100" b="0" i="0" u="none" strike="noStrike">
                          <a:effectLst/>
                          <a:latin typeface="Arial"/>
                        </a:rPr>
                        <a:t>A11C.SIC.2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Composite Maintenance Practices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425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00190">
                <a:tc>
                  <a:txBody>
                    <a:bodyPr/>
                    <a:lstStyle/>
                    <a:p>
                      <a:pPr algn="ctr" fontAlgn="ctr"/>
                      <a:r>
                        <a:rPr lang="en-US" sz="1100" b="0" i="0" u="none" strike="noStrike">
                          <a:effectLst/>
                          <a:latin typeface="Arial"/>
                        </a:rPr>
                        <a:t>A11C.SIC.5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Structural Integrity of Adhesive Joints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275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0386">
                <a:tc>
                  <a:txBody>
                    <a:bodyPr/>
                    <a:lstStyle/>
                    <a:p>
                      <a:pPr algn="ctr" fontAlgn="ctr"/>
                      <a:r>
                        <a:rPr lang="en-US" sz="1100" b="0" i="0" u="none" strike="noStrike">
                          <a:effectLst/>
                          <a:latin typeface="Arial"/>
                        </a:rPr>
                        <a:t>A11C.SIC.7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effectLst/>
                          <a:latin typeface="Arial"/>
                        </a:rPr>
                        <a:t>PCA-Composite Materials Handbook 17 (CMH-17, formerly MIL-HDBK-17)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A11.c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Arial"/>
                        </a:rPr>
                        <a:t> $             -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1968">
                <a:tc>
                  <a:txBody>
                    <a:bodyPr/>
                    <a:lstStyle/>
                    <a:p>
                      <a:pPr algn="ctr" fontAlgn="ctr"/>
                      <a:r>
                        <a:rPr lang="en-US" sz="1100" b="0" i="0" u="none" strike="noStrike">
                          <a:effectLst/>
                          <a:latin typeface="Arial"/>
                        </a:rPr>
                        <a:t>SIC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100" b="0" i="0" u="none" strike="noStrike" dirty="0">
                          <a:effectLst/>
                          <a:latin typeface="Arial"/>
                        </a:rPr>
                        <a:t> $        1,550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684467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Integrity </a:t>
            </a:r>
            <a:r>
              <a:rPr lang="en-US" dirty="0" err="1" smtClean="0"/>
              <a:t>Metallics</a:t>
            </a:r>
            <a:r>
              <a:rPr lang="en-US" dirty="0" smtClean="0"/>
              <a:t> (SIM)</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29</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684513891"/>
              </p:ext>
            </p:extLst>
          </p:nvPr>
        </p:nvGraphicFramePr>
        <p:xfrm>
          <a:off x="687692" y="1567392"/>
          <a:ext cx="7732699" cy="2672098"/>
        </p:xfrm>
        <a:graphic>
          <a:graphicData uri="http://schemas.openxmlformats.org/drawingml/2006/table">
            <a:tbl>
              <a:tblPr/>
              <a:tblGrid>
                <a:gridCol w="1089282"/>
                <a:gridCol w="4835928"/>
                <a:gridCol w="766091"/>
                <a:gridCol w="1041398"/>
              </a:tblGrid>
              <a:tr h="623088">
                <a:tc>
                  <a:txBody>
                    <a:bodyPr/>
                    <a:lstStyle/>
                    <a:p>
                      <a:pPr algn="ctr" fontAlgn="b"/>
                      <a:r>
                        <a:rPr lang="en-US" sz="13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3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06">
                <a:tc>
                  <a:txBody>
                    <a:bodyPr/>
                    <a:lstStyle/>
                    <a:p>
                      <a:pPr algn="ctr" fontAlgn="ctr"/>
                      <a:r>
                        <a:rPr lang="en-US" sz="1300" b="0" i="0" u="none" strike="noStrike" dirty="0">
                          <a:effectLst/>
                          <a:latin typeface="Arial"/>
                        </a:rPr>
                        <a:t>A11E.SIM.1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Risk Assessment and Risk Management Methods for Small and Transport Airplane COS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7406">
                <a:tc>
                  <a:txBody>
                    <a:bodyPr/>
                    <a:lstStyle/>
                    <a:p>
                      <a:pPr algn="ctr" fontAlgn="ctr"/>
                      <a:r>
                        <a:rPr lang="en-US" sz="1300" b="0" i="0" u="none" strike="noStrike">
                          <a:effectLst/>
                          <a:latin typeface="Arial"/>
                        </a:rPr>
                        <a:t>A11E.SIM.3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Emerging Technology – Active Flutter Suppression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500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03703">
                <a:tc>
                  <a:txBody>
                    <a:bodyPr/>
                    <a:lstStyle/>
                    <a:p>
                      <a:pPr algn="ctr" fontAlgn="ctr"/>
                      <a:r>
                        <a:rPr lang="en-US" sz="1300" b="0" i="0" u="none" strike="noStrike">
                          <a:effectLst/>
                          <a:latin typeface="Arial"/>
                        </a:rPr>
                        <a:t>A11E.SIM.4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MMPDS Support and Design Values for Emerging Materials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125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7406">
                <a:tc>
                  <a:txBody>
                    <a:bodyPr/>
                    <a:lstStyle/>
                    <a:p>
                      <a:pPr algn="ctr" fontAlgn="ctr"/>
                      <a:r>
                        <a:rPr lang="en-US" sz="1300" b="0" i="0" u="none" strike="noStrike">
                          <a:effectLst/>
                          <a:latin typeface="Arial"/>
                        </a:rPr>
                        <a:t>A11E.SIM.5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Damage Tolerance and Durability Issues for Emerging Technologies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1,435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7406">
                <a:tc>
                  <a:txBody>
                    <a:bodyPr/>
                    <a:lstStyle/>
                    <a:p>
                      <a:pPr algn="ctr" fontAlgn="ctr"/>
                      <a:r>
                        <a:rPr lang="en-US" sz="1300" b="0" i="0" u="none" strike="noStrike">
                          <a:effectLst/>
                          <a:latin typeface="Arial"/>
                        </a:rPr>
                        <a:t>A11E.SIM.6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300" b="0" i="0" u="none" strike="noStrike">
                          <a:effectLst/>
                          <a:latin typeface="Arial"/>
                        </a:rPr>
                        <a:t>Probabilistic Approach to Detecting Fatigue Damage Before Developing an Unsafe Condition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5683">
                <a:tc>
                  <a:txBody>
                    <a:bodyPr/>
                    <a:lstStyle/>
                    <a:p>
                      <a:pPr algn="ctr" fontAlgn="ctr"/>
                      <a:r>
                        <a:rPr lang="en-US" sz="1300" b="0" i="0" u="none" strike="noStrike">
                          <a:effectLst/>
                          <a:latin typeface="Arial"/>
                        </a:rPr>
                        <a:t>SIM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dirty="0">
                          <a:effectLst/>
                          <a:latin typeface="Arial"/>
                        </a:rPr>
                        <a:t> $        2,410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351315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Aviation Safety RE&amp;D Mission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Top level goals of the PPT portfolio</a:t>
            </a:r>
          </a:p>
          <a:p>
            <a:pPr lvl="1"/>
            <a:r>
              <a:rPr lang="en-US" sz="2000" dirty="0"/>
              <a:t>Support Destination 2025 Goals</a:t>
            </a:r>
          </a:p>
          <a:p>
            <a:pPr lvl="2"/>
            <a:r>
              <a:rPr lang="en-US" dirty="0" smtClean="0"/>
              <a:t>Move to the next level </a:t>
            </a:r>
            <a:r>
              <a:rPr lang="en-US" dirty="0"/>
              <a:t>of </a:t>
            </a:r>
            <a:r>
              <a:rPr lang="en-US" dirty="0" smtClean="0"/>
              <a:t>safety</a:t>
            </a:r>
            <a:endParaRPr lang="en-US" dirty="0"/>
          </a:p>
          <a:p>
            <a:pPr lvl="2"/>
            <a:r>
              <a:rPr lang="en-US" dirty="0"/>
              <a:t>Deliver </a:t>
            </a:r>
            <a:r>
              <a:rPr lang="en-US" dirty="0" smtClean="0"/>
              <a:t>aviation </a:t>
            </a:r>
            <a:r>
              <a:rPr lang="en-US" dirty="0"/>
              <a:t>a</a:t>
            </a:r>
            <a:r>
              <a:rPr lang="en-US" dirty="0" smtClean="0"/>
              <a:t>ccess through </a:t>
            </a:r>
            <a:r>
              <a:rPr lang="en-US" dirty="0"/>
              <a:t>i</a:t>
            </a:r>
            <a:r>
              <a:rPr lang="en-US" dirty="0" smtClean="0"/>
              <a:t>nnovation </a:t>
            </a:r>
            <a:endParaRPr lang="en-US" dirty="0"/>
          </a:p>
          <a:p>
            <a:pPr lvl="2"/>
            <a:r>
              <a:rPr lang="en-US" dirty="0"/>
              <a:t>Sustain o</a:t>
            </a:r>
            <a:r>
              <a:rPr lang="en-US" dirty="0" smtClean="0"/>
              <a:t>ur </a:t>
            </a:r>
            <a:r>
              <a:rPr lang="en-US" dirty="0"/>
              <a:t>f</a:t>
            </a:r>
            <a:r>
              <a:rPr lang="en-US" dirty="0" smtClean="0"/>
              <a:t>uture</a:t>
            </a:r>
            <a:endParaRPr lang="en-US" dirty="0"/>
          </a:p>
          <a:p>
            <a:pPr lvl="2"/>
            <a:r>
              <a:rPr lang="en-US" dirty="0" smtClean="0"/>
              <a:t>Improve </a:t>
            </a:r>
            <a:r>
              <a:rPr lang="en-US" dirty="0"/>
              <a:t>g</a:t>
            </a:r>
            <a:r>
              <a:rPr lang="en-US" dirty="0" smtClean="0"/>
              <a:t>lobal </a:t>
            </a:r>
            <a:r>
              <a:rPr lang="en-US" dirty="0"/>
              <a:t>s</a:t>
            </a:r>
            <a:r>
              <a:rPr lang="en-US" dirty="0" smtClean="0"/>
              <a:t>afety and environmental </a:t>
            </a:r>
            <a:r>
              <a:rPr lang="en-US" dirty="0"/>
              <a:t>p</a:t>
            </a:r>
            <a:r>
              <a:rPr lang="en-US" dirty="0" smtClean="0"/>
              <a:t>erformance </a:t>
            </a:r>
            <a:r>
              <a:rPr lang="en-US" dirty="0"/>
              <a:t>t</a:t>
            </a:r>
            <a:r>
              <a:rPr lang="en-US" dirty="0" smtClean="0"/>
              <a:t>hrough collaboration</a:t>
            </a:r>
            <a:endParaRPr lang="en-US" dirty="0"/>
          </a:p>
          <a:p>
            <a:pPr lvl="1"/>
            <a:r>
              <a:rPr lang="en-US" sz="2000" dirty="0"/>
              <a:t>Conduct research that advances aviation safety in the interest of the flying public and the millions who rely on the aviation industry for business, pleasure and commerce</a:t>
            </a:r>
          </a:p>
          <a:p>
            <a:pPr lvl="1"/>
            <a:r>
              <a:rPr lang="en-US" sz="2000" dirty="0"/>
              <a:t>To fulfill this mission, research is focused on:</a:t>
            </a:r>
          </a:p>
          <a:p>
            <a:pPr lvl="2"/>
            <a:r>
              <a:rPr lang="en-US" dirty="0"/>
              <a:t>Continued operational safety</a:t>
            </a:r>
          </a:p>
          <a:p>
            <a:pPr lvl="2"/>
            <a:r>
              <a:rPr lang="en-US" dirty="0" smtClean="0"/>
              <a:t>Certification</a:t>
            </a:r>
          </a:p>
          <a:p>
            <a:pPr lvl="2"/>
            <a:r>
              <a:rPr lang="en-US" dirty="0" smtClean="0"/>
              <a:t>Standards </a:t>
            </a:r>
            <a:r>
              <a:rPr lang="en-US" dirty="0"/>
              <a:t>and </a:t>
            </a:r>
            <a:r>
              <a:rPr lang="en-US" dirty="0" smtClean="0"/>
              <a:t>policy</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a:t>
            </a:fld>
            <a:endParaRPr lang="en-US" dirty="0"/>
          </a:p>
        </p:txBody>
      </p:sp>
      <p:sp>
        <p:nvSpPr>
          <p:cNvPr id="5" name="Footer Placeholder 4"/>
          <p:cNvSpPr>
            <a:spLocks noGrp="1"/>
          </p:cNvSpPr>
          <p:nvPr>
            <p:ph type="ftr" sz="quarter" idx="11"/>
          </p:nvPr>
        </p:nvSpPr>
        <p:spPr>
          <a:xfrm>
            <a:off x="466562" y="6165270"/>
            <a:ext cx="3572243" cy="310342"/>
          </a:xfrm>
        </p:spPr>
        <p:txBody>
          <a:bodyPr/>
          <a:lstStyle/>
          <a:p>
            <a:r>
              <a:rPr lang="pt-BR" smtClean="0"/>
              <a:t>FY 2016 Aviation Safety R,E&amp;D Portfolio (r3)</a:t>
            </a:r>
            <a:endParaRPr lang="en-US" dirty="0"/>
          </a:p>
        </p:txBody>
      </p:sp>
      <p:sp>
        <p:nvSpPr>
          <p:cNvPr id="6" name="Date Placeholder 5"/>
          <p:cNvSpPr>
            <a:spLocks noGrp="1"/>
          </p:cNvSpPr>
          <p:nvPr>
            <p:ph type="dt" sz="half" idx="10"/>
          </p:nvPr>
        </p:nvSpPr>
        <p:spPr/>
        <p:txBody>
          <a:bodyPr/>
          <a:lstStyle/>
          <a:p>
            <a:r>
              <a:rPr lang="en-US" smtClean="0"/>
              <a:t>4 March 2014</a:t>
            </a:r>
            <a:endParaRPr lang="en-US" dirty="0"/>
          </a:p>
        </p:txBody>
      </p:sp>
    </p:spTree>
    <p:extLst>
      <p:ext uri="{BB962C8B-B14F-4D97-AF65-F5344CB8AC3E}">
        <p14:creationId xmlns:p14="http://schemas.microsoft.com/office/powerpoint/2010/main" val="4044652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 Safety Management (SSM)</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30</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353779073"/>
              </p:ext>
            </p:extLst>
          </p:nvPr>
        </p:nvGraphicFramePr>
        <p:xfrm>
          <a:off x="482138" y="1901259"/>
          <a:ext cx="8204662" cy="1322232"/>
        </p:xfrm>
        <a:graphic>
          <a:graphicData uri="http://schemas.openxmlformats.org/drawingml/2006/table">
            <a:tbl>
              <a:tblPr/>
              <a:tblGrid>
                <a:gridCol w="1155766"/>
                <a:gridCol w="5131091"/>
                <a:gridCol w="812844"/>
                <a:gridCol w="1104961"/>
              </a:tblGrid>
              <a:tr h="661116">
                <a:tc>
                  <a:txBody>
                    <a:bodyPr/>
                    <a:lstStyle/>
                    <a:p>
                      <a:pPr algn="ctr" fontAlgn="b"/>
                      <a:r>
                        <a:rPr lang="en-US" sz="14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268">
                <a:tc>
                  <a:txBody>
                    <a:bodyPr/>
                    <a:lstStyle/>
                    <a:p>
                      <a:pPr algn="ctr" fontAlgn="ctr"/>
                      <a:r>
                        <a:rPr lang="en-US" sz="1400" b="0" i="0" u="none" strike="noStrike" dirty="0">
                          <a:effectLst/>
                          <a:latin typeface="Arial"/>
                        </a:rPr>
                        <a:t>A11H.SSM.9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Helicopter FDM Data Gathering and Analysis for ASIAS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850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28848">
                <a:tc>
                  <a:txBody>
                    <a:bodyPr/>
                    <a:lstStyle/>
                    <a:p>
                      <a:pPr algn="ctr" fontAlgn="ctr"/>
                      <a:r>
                        <a:rPr lang="en-US" sz="1400" b="0" i="0" u="none" strike="noStrike">
                          <a:effectLst/>
                          <a:latin typeface="Arial"/>
                        </a:rPr>
                        <a:t>SSM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dirty="0">
                          <a:effectLst/>
                          <a:latin typeface="Arial"/>
                        </a:rPr>
                        <a:t> $           850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3524774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Area Safety (TAS)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31</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00228374"/>
              </p:ext>
            </p:extLst>
          </p:nvPr>
        </p:nvGraphicFramePr>
        <p:xfrm>
          <a:off x="663252" y="1474740"/>
          <a:ext cx="7707031" cy="2723619"/>
        </p:xfrm>
        <a:graphic>
          <a:graphicData uri="http://schemas.openxmlformats.org/drawingml/2006/table">
            <a:tbl>
              <a:tblPr/>
              <a:tblGrid>
                <a:gridCol w="1085665"/>
                <a:gridCol w="4819876"/>
                <a:gridCol w="763546"/>
                <a:gridCol w="1037944"/>
              </a:tblGrid>
              <a:tr h="629207">
                <a:tc>
                  <a:txBody>
                    <a:bodyPr/>
                    <a:lstStyle/>
                    <a:p>
                      <a:pPr algn="ctr" fontAlgn="b"/>
                      <a:r>
                        <a:rPr lang="en-US" sz="14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472">
                <a:tc>
                  <a:txBody>
                    <a:bodyPr/>
                    <a:lstStyle/>
                    <a:p>
                      <a:pPr algn="ctr" fontAlgn="ctr"/>
                      <a:r>
                        <a:rPr lang="en-US" sz="1400" b="0" i="0" u="none" strike="noStrike" dirty="0">
                          <a:effectLst/>
                          <a:latin typeface="Arial"/>
                        </a:rPr>
                        <a:t>A11H.TAS.1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Develop models that enhance the ability to use Advanced Flight Simulators for Advanced Maneuvers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800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609080">
                <a:tc>
                  <a:txBody>
                    <a:bodyPr/>
                    <a:lstStyle/>
                    <a:p>
                      <a:pPr algn="ctr" fontAlgn="ctr"/>
                      <a:r>
                        <a:rPr lang="en-US" sz="1400" b="0" i="0" u="none" strike="noStrike">
                          <a:effectLst/>
                          <a:latin typeface="Arial"/>
                        </a:rPr>
                        <a:t>A11H.TAS.2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PCA - Determining Runway Friction from Airplane Data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500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6054">
                <a:tc>
                  <a:txBody>
                    <a:bodyPr/>
                    <a:lstStyle/>
                    <a:p>
                      <a:pPr algn="ctr" fontAlgn="ctr"/>
                      <a:r>
                        <a:rPr lang="en-US" sz="1400" b="0" i="0" u="none" strike="noStrike">
                          <a:effectLst/>
                          <a:latin typeface="Arial"/>
                        </a:rPr>
                        <a:t>A11H.TAS.3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Simulator Motion Cueing Criteria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800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19472">
                <a:tc>
                  <a:txBody>
                    <a:bodyPr/>
                    <a:lstStyle/>
                    <a:p>
                      <a:pPr algn="ctr" fontAlgn="ctr"/>
                      <a:r>
                        <a:rPr lang="en-US" sz="1400" b="0" i="0" u="none" strike="noStrike">
                          <a:effectLst/>
                          <a:latin typeface="Arial"/>
                        </a:rPr>
                        <a:t>A11H.TAS.5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Helicopter operational safety improvements using advanced vision systems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800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14965">
                <a:tc>
                  <a:txBody>
                    <a:bodyPr/>
                    <a:lstStyle/>
                    <a:p>
                      <a:pPr algn="ctr" fontAlgn="ctr"/>
                      <a:r>
                        <a:rPr lang="en-US" sz="1400" b="0" i="0" u="none" strike="noStrike">
                          <a:effectLst/>
                          <a:latin typeface="Arial"/>
                        </a:rPr>
                        <a:t>TAS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dirty="0">
                          <a:effectLst/>
                          <a:latin typeface="Arial"/>
                        </a:rPr>
                        <a:t> $        2,900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2455911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Unmanned Aircraft Systems (UAS)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32</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190803993"/>
              </p:ext>
            </p:extLst>
          </p:nvPr>
        </p:nvGraphicFramePr>
        <p:xfrm>
          <a:off x="677161" y="1168823"/>
          <a:ext cx="7311370" cy="4644868"/>
        </p:xfrm>
        <a:graphic>
          <a:graphicData uri="http://schemas.openxmlformats.org/drawingml/2006/table">
            <a:tbl>
              <a:tblPr/>
              <a:tblGrid>
                <a:gridCol w="1151639"/>
                <a:gridCol w="4450725"/>
                <a:gridCol w="724348"/>
                <a:gridCol w="984658"/>
              </a:tblGrid>
              <a:tr h="668393">
                <a:tc>
                  <a:txBody>
                    <a:bodyPr/>
                    <a:lstStyle/>
                    <a:p>
                      <a:pPr algn="ctr" fontAlgn="b"/>
                      <a:r>
                        <a:rPr lang="en-US" sz="1400" b="1" i="0" u="none" strike="noStrike">
                          <a:effectLst/>
                          <a:latin typeface="Arial"/>
                        </a:rPr>
                        <a:t>Control Acct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595">
                <a:tc>
                  <a:txBody>
                    <a:bodyPr/>
                    <a:lstStyle/>
                    <a:p>
                      <a:pPr algn="ctr" fontAlgn="ctr"/>
                      <a:r>
                        <a:rPr lang="en-US" sz="1400" b="0" i="0" u="none" strike="noStrike" dirty="0">
                          <a:effectLst/>
                          <a:latin typeface="Arial"/>
                        </a:rPr>
                        <a:t>A11L.UAS.1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Sense and Avoid (SAA) system certification obstacles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effectLst/>
                          <a:latin typeface="Arial"/>
                        </a:rPr>
                        <a:t> $           175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5595">
                <a:tc>
                  <a:txBody>
                    <a:bodyPr/>
                    <a:lstStyle/>
                    <a:p>
                      <a:pPr algn="ctr" fontAlgn="ctr"/>
                      <a:r>
                        <a:rPr lang="en-US" sz="1400" b="0" i="0" u="none" strike="noStrike">
                          <a:effectLst/>
                          <a:latin typeface="Arial"/>
                        </a:rPr>
                        <a:t>A11L.UAS.2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Sense and Avoid (SAA) System Multi-sensor Surveillance Data Fusion Strategies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1,900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5595">
                <a:tc>
                  <a:txBody>
                    <a:bodyPr/>
                    <a:lstStyle/>
                    <a:p>
                      <a:pPr algn="ctr" fontAlgn="ctr"/>
                      <a:r>
                        <a:rPr lang="en-US" sz="1400" b="0" i="0" u="none" strike="noStrike">
                          <a:effectLst/>
                          <a:latin typeface="Arial"/>
                        </a:rPr>
                        <a:t>A11L.UAS.6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Collect and Analyze UAS Safety Data from the Congressionally Mandated Test Sites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1,500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5595">
                <a:tc>
                  <a:txBody>
                    <a:bodyPr/>
                    <a:lstStyle/>
                    <a:p>
                      <a:pPr algn="ctr" fontAlgn="ctr"/>
                      <a:r>
                        <a:rPr lang="en-US" sz="1400" b="0" i="0" u="none" strike="noStrike">
                          <a:effectLst/>
                          <a:latin typeface="Arial"/>
                        </a:rPr>
                        <a:t>A11L.UAS.7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UAS System Safety Criteria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400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532492">
                <a:tc>
                  <a:txBody>
                    <a:bodyPr/>
                    <a:lstStyle/>
                    <a:p>
                      <a:pPr algn="ctr" fontAlgn="ctr"/>
                      <a:r>
                        <a:rPr lang="en-US" sz="1400" b="0" i="0" u="none" strike="noStrike">
                          <a:effectLst/>
                          <a:latin typeface="Arial"/>
                        </a:rPr>
                        <a:t>A11L.UAS.10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Integration of ACAS-X Into SAA for UAS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2,900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770413">
                <a:tc>
                  <a:txBody>
                    <a:bodyPr/>
                    <a:lstStyle/>
                    <a:p>
                      <a:pPr algn="ctr" fontAlgn="ctr"/>
                      <a:r>
                        <a:rPr lang="en-US" sz="1400" b="0" i="0" u="none" strike="noStrike">
                          <a:effectLst/>
                          <a:latin typeface="Arial"/>
                        </a:rPr>
                        <a:t>A11L.UAS.11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Certification Test Case to Validate UAS Industry Consensus Standards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625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5595">
                <a:tc>
                  <a:txBody>
                    <a:bodyPr/>
                    <a:lstStyle/>
                    <a:p>
                      <a:pPr algn="ctr" fontAlgn="ctr"/>
                      <a:r>
                        <a:rPr lang="en-US" sz="1400" b="0" i="0" u="none" strike="noStrike">
                          <a:effectLst/>
                          <a:latin typeface="Arial"/>
                        </a:rPr>
                        <a:t>A11L.UAS.15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Arial"/>
                        </a:rPr>
                        <a:t>UAS Maintenance, Modification, Repair, Inspection, Training, and Certification Considerations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A11.l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effectLst/>
                          <a:latin typeface="Arial"/>
                        </a:rPr>
                        <a:t> $           800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45595">
                <a:tc>
                  <a:txBody>
                    <a:bodyPr/>
                    <a:lstStyle/>
                    <a:p>
                      <a:pPr algn="ctr" fontAlgn="b"/>
                      <a:r>
                        <a:rPr lang="en-US" sz="1400" b="0" i="0" u="none" strike="noStrike">
                          <a:effectLst/>
                          <a:latin typeface="Arial"/>
                        </a:rPr>
                        <a:t>UAS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400" b="0" i="0" u="none" strike="noStrike" dirty="0">
                          <a:effectLst/>
                          <a:latin typeface="Arial"/>
                        </a:rPr>
                        <a:t> $        8,300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92761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(WX)</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33</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91276668"/>
              </p:ext>
            </p:extLst>
          </p:nvPr>
        </p:nvGraphicFramePr>
        <p:xfrm>
          <a:off x="574524" y="1883415"/>
          <a:ext cx="7970960" cy="2288389"/>
        </p:xfrm>
        <a:graphic>
          <a:graphicData uri="http://schemas.openxmlformats.org/drawingml/2006/table">
            <a:tbl>
              <a:tblPr/>
              <a:tblGrid>
                <a:gridCol w="1122844"/>
                <a:gridCol w="4984935"/>
                <a:gridCol w="789692"/>
                <a:gridCol w="1073489"/>
              </a:tblGrid>
              <a:tr h="642288">
                <a:tc>
                  <a:txBody>
                    <a:bodyPr/>
                    <a:lstStyle/>
                    <a:p>
                      <a:pPr algn="ctr" fontAlgn="b"/>
                      <a:r>
                        <a:rPr lang="en-US" sz="1300" b="1" i="0" u="none" strike="noStrike" dirty="0" smtClean="0">
                          <a:effectLst/>
                          <a:latin typeface="Arial"/>
                        </a:rPr>
                        <a:t>Control Account #</a:t>
                      </a:r>
                      <a:endParaRPr lang="en-US" sz="1300" b="1" i="0" u="none" strike="noStrike" dirty="0">
                        <a:effectLst/>
                        <a:latin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300" b="1" i="0" u="none" strike="noStrike">
                          <a:effectLst/>
                          <a:latin typeface="Arial"/>
                        </a:rPr>
                        <a:t>FY 2016 Requirement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BLI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1" i="0" u="none" strike="noStrike">
                          <a:effectLst/>
                          <a:latin typeface="Arial"/>
                        </a:rPr>
                        <a:t> Proposed FY2016 Budget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78">
                <a:tc>
                  <a:txBody>
                    <a:bodyPr/>
                    <a:lstStyle/>
                    <a:p>
                      <a:pPr algn="ctr" fontAlgn="ctr"/>
                      <a:r>
                        <a:rPr lang="en-US" sz="1300" b="0" i="0" u="none" strike="noStrike">
                          <a:effectLst/>
                          <a:latin typeface="Arial"/>
                        </a:rPr>
                        <a:t>A11K.WX.2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a:effectLst/>
                          <a:latin typeface="Arial"/>
                        </a:rPr>
                        <a:t>Terminal Area Icing Weather Information System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1,400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19958">
                <a:tc>
                  <a:txBody>
                    <a:bodyPr/>
                    <a:lstStyle/>
                    <a:p>
                      <a:pPr algn="ctr" fontAlgn="ctr"/>
                      <a:r>
                        <a:rPr lang="en-US" sz="1300" b="0" i="0" u="none" strike="noStrike">
                          <a:effectLst/>
                          <a:latin typeface="Arial"/>
                        </a:rPr>
                        <a:t>A11K.WX.3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300" b="0" i="0" u="none" strike="noStrike">
                          <a:effectLst/>
                          <a:latin typeface="Arial"/>
                        </a:rPr>
                        <a:t>Mitigating the Ice Crystal Weather Threat to Aircraft Turbine Engines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400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96917">
                <a:tc>
                  <a:txBody>
                    <a:bodyPr/>
                    <a:lstStyle/>
                    <a:p>
                      <a:pPr algn="ctr" fontAlgn="ctr"/>
                      <a:r>
                        <a:rPr lang="en-US" sz="1300" b="0" i="0" u="none" strike="noStrike">
                          <a:effectLst/>
                          <a:latin typeface="Arial"/>
                        </a:rPr>
                        <a:t>A11K.WX.6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a:effectLst/>
                          <a:latin typeface="Arial"/>
                        </a:rPr>
                        <a:t>Using Data Linked Aircraft Sensed Weather Information to Determine Probability of Icing Conditions Aloft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700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96917">
                <a:tc>
                  <a:txBody>
                    <a:bodyPr/>
                    <a:lstStyle/>
                    <a:p>
                      <a:pPr algn="ctr" fontAlgn="ctr"/>
                      <a:r>
                        <a:rPr lang="en-US" sz="1300" b="0" i="0" u="none" strike="noStrike">
                          <a:effectLst/>
                          <a:latin typeface="Arial"/>
                        </a:rPr>
                        <a:t>A11K.WX.8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a:effectLst/>
                          <a:latin typeface="Arial"/>
                        </a:rPr>
                        <a:t>Validation of Performance Standards of Onboard Eddy Dissipation Rate Systems for Turbulence and Wake Applications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A11.k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effectLst/>
                          <a:latin typeface="Arial"/>
                        </a:rPr>
                        <a:t> $        1,000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222331">
                <a:tc>
                  <a:txBody>
                    <a:bodyPr/>
                    <a:lstStyle/>
                    <a:p>
                      <a:pPr algn="ctr" fontAlgn="b"/>
                      <a:r>
                        <a:rPr lang="en-US" sz="1300" b="0" i="0" u="none" strike="noStrike">
                          <a:effectLst/>
                          <a:latin typeface="Arial"/>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a:effectLst/>
                          <a:latin typeface="Arial"/>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fontAlgn="ctr"/>
                      <a:r>
                        <a:rPr lang="en-US" sz="1300" b="0" i="0" u="none" strike="noStrike" dirty="0">
                          <a:effectLst/>
                          <a:latin typeface="Arial"/>
                        </a:rPr>
                        <a:t> $        3,500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bl>
          </a:graphicData>
        </a:graphic>
      </p:graphicFrame>
    </p:spTree>
    <p:extLst>
      <p:ext uri="{BB962C8B-B14F-4D97-AF65-F5344CB8AC3E}">
        <p14:creationId xmlns:p14="http://schemas.microsoft.com/office/powerpoint/2010/main" val="1728579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78D3ABA1-EA94-43C0-B992-7CBCC31144F1}" type="slidenum">
              <a:rPr lang="en-US" smtClean="0"/>
              <a:pPr/>
              <a:t>34</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2"/>
          <p:cNvSpPr txBox="1">
            <a:spLocks noChangeArrowheads="1"/>
          </p:cNvSpPr>
          <p:nvPr/>
        </p:nvSpPr>
        <p:spPr bwMode="auto">
          <a:xfrm>
            <a:off x="287338" y="2625725"/>
            <a:ext cx="847248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a:lstStyle>
          <a:p>
            <a:pPr algn="ctr">
              <a:buNone/>
            </a:pPr>
            <a:r>
              <a:rPr lang="en-US" sz="3600" dirty="0" smtClean="0"/>
              <a:t>Draft Portfolio Quad Charts by Budget Line</a:t>
            </a:r>
          </a:p>
        </p:txBody>
      </p:sp>
    </p:spTree>
    <p:extLst>
      <p:ext uri="{BB962C8B-B14F-4D97-AF65-F5344CB8AC3E}">
        <p14:creationId xmlns:p14="http://schemas.microsoft.com/office/powerpoint/2010/main" val="3672054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A11.a – Fire Research and Safety</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35</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8" name="Rectangle 3"/>
          <p:cNvSpPr>
            <a:spLocks noChangeArrowheads="1"/>
          </p:cNvSpPr>
          <p:nvPr/>
        </p:nvSpPr>
        <p:spPr bwMode="auto">
          <a:xfrm>
            <a:off x="762000" y="3581400"/>
            <a:ext cx="3810000" cy="342900"/>
          </a:xfrm>
          <a:prstGeom prst="rect">
            <a:avLst/>
          </a:prstGeom>
          <a:noFill/>
          <a:ln>
            <a:noFill/>
          </a:ln>
          <a:extLst/>
        </p:spPr>
        <p:txBody>
          <a:bodyPr/>
          <a:lstStyle/>
          <a:p>
            <a:pPr>
              <a:spcBef>
                <a:spcPct val="20000"/>
              </a:spcBef>
              <a:buFontTx/>
              <a:buNone/>
            </a:pPr>
            <a:r>
              <a:rPr lang="en-US" sz="1800" b="1" u="sng" dirty="0"/>
              <a:t>FY 2016 Accomplishments</a:t>
            </a:r>
          </a:p>
        </p:txBody>
      </p:sp>
      <p:sp>
        <p:nvSpPr>
          <p:cNvPr id="9" name="Rectangle 4"/>
          <p:cNvSpPr>
            <a:spLocks noChangeArrowheads="1"/>
          </p:cNvSpPr>
          <p:nvPr/>
        </p:nvSpPr>
        <p:spPr bwMode="auto">
          <a:xfrm>
            <a:off x="4800600" y="974725"/>
            <a:ext cx="3886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10" name="Rectangle 5"/>
          <p:cNvSpPr>
            <a:spLocks noChangeArrowheads="1"/>
          </p:cNvSpPr>
          <p:nvPr/>
        </p:nvSpPr>
        <p:spPr bwMode="auto">
          <a:xfrm>
            <a:off x="4800600" y="3810000"/>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Out Year Funding Requirements</a:t>
            </a:r>
            <a:r>
              <a:rPr lang="en-US" sz="1800"/>
              <a:t> </a:t>
            </a:r>
            <a:endParaRPr lang="en-US" sz="1800" b="1"/>
          </a:p>
        </p:txBody>
      </p:sp>
      <p:sp>
        <p:nvSpPr>
          <p:cNvPr id="11" name="Line 6"/>
          <p:cNvSpPr>
            <a:spLocks noChangeShapeType="1"/>
          </p:cNvSpPr>
          <p:nvPr/>
        </p:nvSpPr>
        <p:spPr bwMode="auto">
          <a:xfrm>
            <a:off x="4495800" y="1219200"/>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7"/>
          <p:cNvSpPr>
            <a:spLocks noChangeShapeType="1"/>
          </p:cNvSpPr>
          <p:nvPr/>
        </p:nvSpPr>
        <p:spPr bwMode="auto">
          <a:xfrm>
            <a:off x="0" y="3505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8"/>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 name="Rectangle 9"/>
          <p:cNvSpPr>
            <a:spLocks noChangeArrowheads="1"/>
          </p:cNvSpPr>
          <p:nvPr/>
        </p:nvSpPr>
        <p:spPr bwMode="auto">
          <a:xfrm>
            <a:off x="228600" y="1355725"/>
            <a:ext cx="4191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228600" indent="-228600">
              <a:buFont typeface="Arial" panose="020B0604020202020204" pitchFamily="34" charset="0"/>
              <a:buChar char="•"/>
            </a:pPr>
            <a:r>
              <a:rPr lang="en-US" sz="1000" dirty="0"/>
              <a:t>Contributes to the achieving Next Level of Safety outcomes by reducing fire risks, and the prevention of accidents and fatalities associated with aircraft fires.</a:t>
            </a:r>
          </a:p>
          <a:p>
            <a:pPr marL="228600" indent="-228600">
              <a:buFont typeface="Arial" panose="020B0604020202020204" pitchFamily="34" charset="0"/>
              <a:buChar char="•"/>
            </a:pPr>
            <a:r>
              <a:rPr lang="en-US" sz="1000" dirty="0"/>
              <a:t>Supports International Leadership Initiatives to Advance Global Collaboration through cooperation with EASA and other authorities in Fire Safety working groups.</a:t>
            </a:r>
          </a:p>
        </p:txBody>
      </p:sp>
      <p:sp>
        <p:nvSpPr>
          <p:cNvPr id="15" name="Rectangle 10"/>
          <p:cNvSpPr>
            <a:spLocks noChangeArrowheads="1"/>
          </p:cNvSpPr>
          <p:nvPr/>
        </p:nvSpPr>
        <p:spPr bwMode="auto">
          <a:xfrm>
            <a:off x="4572000" y="1355725"/>
            <a:ext cx="441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228600" indent="-228600">
              <a:buFont typeface="Arial" panose="020B0604020202020204" pitchFamily="34" charset="0"/>
              <a:buChar char="•"/>
            </a:pPr>
            <a:r>
              <a:rPr lang="en-US" sz="1000" dirty="0"/>
              <a:t>Improve flammability standards for critical aircraft interior materials</a:t>
            </a:r>
          </a:p>
          <a:p>
            <a:pPr marL="228600" indent="-228600">
              <a:buFont typeface="Arial" panose="020B0604020202020204" pitchFamily="34" charset="0"/>
              <a:buChar char="•"/>
            </a:pPr>
            <a:r>
              <a:rPr lang="en-US" sz="1000" dirty="0"/>
              <a:t>Improve passenger and freighter aircraft fire protection means and occupant fire survivability  </a:t>
            </a:r>
          </a:p>
          <a:p>
            <a:pPr marL="228600" indent="-228600"/>
            <a:endParaRPr lang="en-US" sz="1000" dirty="0"/>
          </a:p>
        </p:txBody>
      </p:sp>
      <p:sp>
        <p:nvSpPr>
          <p:cNvPr id="16" name="Rectangle 11"/>
          <p:cNvSpPr>
            <a:spLocks noChangeArrowheads="1"/>
          </p:cNvSpPr>
          <p:nvPr/>
        </p:nvSpPr>
        <p:spPr bwMode="auto">
          <a:xfrm>
            <a:off x="266700" y="4191000"/>
            <a:ext cx="4191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71450" indent="-171450">
              <a:buFont typeface="Arial" panose="020B0604020202020204" pitchFamily="34" charset="0"/>
              <a:buChar char="•"/>
            </a:pPr>
            <a:r>
              <a:rPr lang="en-US" sz="1000" dirty="0"/>
              <a:t> </a:t>
            </a:r>
            <a:r>
              <a:rPr lang="en-US" sz="1000" dirty="0" smtClean="0"/>
              <a:t>Generalized </a:t>
            </a:r>
            <a:r>
              <a:rPr lang="en-US" sz="1000" dirty="0"/>
              <a:t>flammability test method for hidden materials</a:t>
            </a:r>
          </a:p>
          <a:p>
            <a:pPr marL="171450" indent="-171450">
              <a:buFont typeface="Arial" panose="020B0604020202020204" pitchFamily="34" charset="0"/>
              <a:buChar char="•"/>
            </a:pPr>
            <a:r>
              <a:rPr lang="en-US" sz="1000" dirty="0"/>
              <a:t>Large-scale fire tests on magnesium alloy ducting</a:t>
            </a:r>
          </a:p>
          <a:p>
            <a:pPr marL="171450" indent="-171450">
              <a:buFont typeface="Arial" panose="020B0604020202020204" pitchFamily="34" charset="0"/>
              <a:buChar char="•"/>
            </a:pPr>
            <a:r>
              <a:rPr lang="en-US" sz="1000" dirty="0"/>
              <a:t>Prototype sensor that discriminates between fire and non-fire events</a:t>
            </a:r>
          </a:p>
          <a:p>
            <a:pPr marL="171450" indent="-171450">
              <a:buFont typeface="Arial" panose="020B0604020202020204" pitchFamily="34" charset="0"/>
              <a:buChar char="•"/>
            </a:pPr>
            <a:r>
              <a:rPr lang="en-US" sz="1000" dirty="0"/>
              <a:t>Initial design of an on-board fire detection and extinguishment system for cabin attic space</a:t>
            </a:r>
          </a:p>
          <a:p>
            <a:pPr marL="171450" indent="-171450">
              <a:buFont typeface="Arial" panose="020B0604020202020204" pitchFamily="34" charset="0"/>
              <a:buChar char="•"/>
            </a:pPr>
            <a:r>
              <a:rPr lang="en-US" sz="1000" dirty="0"/>
              <a:t>Fire characteristics of large-format lithium cells and batteries </a:t>
            </a:r>
          </a:p>
          <a:p>
            <a:pPr marL="171450" indent="-171450">
              <a:buFont typeface="Arial" panose="020B0604020202020204" pitchFamily="34" charset="0"/>
              <a:buChar char="•"/>
            </a:pPr>
            <a:r>
              <a:rPr lang="en-US" sz="1000" dirty="0"/>
              <a:t>Initial design of a system to protect against a fuel cell APU leaking hydrogen gas</a:t>
            </a:r>
          </a:p>
          <a:p>
            <a:pPr marL="171450" indent="-171450">
              <a:buFont typeface="Arial" panose="020B0604020202020204" pitchFamily="34" charset="0"/>
              <a:buChar char="•"/>
            </a:pPr>
            <a:r>
              <a:rPr lang="en-US" sz="1000" dirty="0"/>
              <a:t>Fire spread capability added to CFD hidden fire </a:t>
            </a:r>
            <a:r>
              <a:rPr lang="en-US" sz="1000" dirty="0" smtClean="0"/>
              <a:t>model</a:t>
            </a:r>
            <a:endParaRPr lang="en-US" sz="1000" dirty="0"/>
          </a:p>
        </p:txBody>
      </p:sp>
      <p:sp>
        <p:nvSpPr>
          <p:cNvPr id="17" name="Rectangle 12"/>
          <p:cNvSpPr>
            <a:spLocks noChangeArrowheads="1"/>
          </p:cNvSpPr>
          <p:nvPr/>
        </p:nvSpPr>
        <p:spPr bwMode="auto">
          <a:xfrm>
            <a:off x="457200" y="2422525"/>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sp>
        <p:nvSpPr>
          <p:cNvPr id="18" name="Rectangle 13"/>
          <p:cNvSpPr>
            <a:spLocks noChangeArrowheads="1"/>
          </p:cNvSpPr>
          <p:nvPr/>
        </p:nvSpPr>
        <p:spPr bwMode="auto">
          <a:xfrm>
            <a:off x="152400" y="2803525"/>
            <a:ext cx="4191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panose="020B0604020202020204" pitchFamily="34" charset="0"/>
              <a:buChar char="•"/>
            </a:pPr>
            <a:r>
              <a:rPr lang="en-US" sz="1000" dirty="0"/>
              <a:t>Technologies, procedures, test methods, and fire performance criteria that can prevent </a:t>
            </a:r>
            <a:r>
              <a:rPr lang="en-US" sz="1000" dirty="0" smtClean="0"/>
              <a:t>and, where necessary, mitigate, aircraft </a:t>
            </a:r>
            <a:r>
              <a:rPr lang="en-US" sz="1000" dirty="0"/>
              <a:t>fires and improve survivability during a post-crash fire.</a:t>
            </a:r>
            <a:endParaRPr lang="en-US" sz="1200" dirty="0"/>
          </a:p>
        </p:txBody>
      </p:sp>
      <p:graphicFrame>
        <p:nvGraphicFramePr>
          <p:cNvPr id="19" name="Group 14"/>
          <p:cNvGraphicFramePr>
            <a:graphicFrameLocks noGrp="1"/>
          </p:cNvGraphicFramePr>
          <p:nvPr>
            <p:ph idx="1"/>
            <p:extLst>
              <p:ext uri="{D42A27DB-BD31-4B8C-83A1-F6EECF244321}">
                <p14:modId xmlns:p14="http://schemas.microsoft.com/office/powerpoint/2010/main" val="703023558"/>
              </p:ext>
            </p:extLst>
          </p:nvPr>
        </p:nvGraphicFramePr>
        <p:xfrm>
          <a:off x="4648200" y="4543425"/>
          <a:ext cx="4343400" cy="639776"/>
        </p:xfrm>
        <a:graphic>
          <a:graphicData uri="http://schemas.openxmlformats.org/drawingml/2006/table">
            <a:tbl>
              <a:tblPr/>
              <a:tblGrid>
                <a:gridCol w="1020763"/>
                <a:gridCol w="676275"/>
                <a:gridCol w="671512"/>
                <a:gridCol w="676275"/>
                <a:gridCol w="615950"/>
                <a:gridCol w="682625"/>
              </a:tblGrid>
              <a:tr h="2436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4" marB="456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4" marB="456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Funding Target  ($000)</a:t>
                      </a:r>
                    </a:p>
                  </a:txBody>
                  <a:tcPr marT="45644" marB="456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3,000</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 name="Rectangle 5"/>
          <p:cNvSpPr>
            <a:spLocks noChangeArrowheads="1"/>
          </p:cNvSpPr>
          <p:nvPr/>
        </p:nvSpPr>
        <p:spPr bwMode="auto">
          <a:xfrm>
            <a:off x="457200" y="974725"/>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Tree>
    <p:extLst>
      <p:ext uri="{BB962C8B-B14F-4D97-AF65-F5344CB8AC3E}">
        <p14:creationId xmlns:p14="http://schemas.microsoft.com/office/powerpoint/2010/main" val="24093919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A11.b – Propulsion and Fuel Systems</a:t>
            </a:r>
          </a:p>
        </p:txBody>
      </p:sp>
      <p:sp>
        <p:nvSpPr>
          <p:cNvPr id="4" name="Slide Number Placeholder 3"/>
          <p:cNvSpPr>
            <a:spLocks noGrp="1"/>
          </p:cNvSpPr>
          <p:nvPr>
            <p:ph type="sldNum" sz="quarter" idx="12"/>
          </p:nvPr>
        </p:nvSpPr>
        <p:spPr/>
        <p:txBody>
          <a:bodyPr/>
          <a:lstStyle/>
          <a:p>
            <a:fld id="{78D3ABA1-EA94-43C0-B992-7CBCC31144F1}" type="slidenum">
              <a:rPr lang="en-US" smtClean="0"/>
              <a:pPr/>
              <a:t>36</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762000" y="3581400"/>
            <a:ext cx="3810000" cy="342900"/>
          </a:xfrm>
          <a:prstGeom prst="rect">
            <a:avLst/>
          </a:prstGeom>
          <a:noFill/>
          <a:ln w="9525">
            <a:noFill/>
            <a:miter lim="800000"/>
            <a:headEnd/>
            <a:tailEnd/>
          </a:ln>
          <a:extLst/>
        </p:spPr>
        <p:txBody>
          <a:bodyPr/>
          <a:lstStyle/>
          <a:p>
            <a:pPr>
              <a:spcBef>
                <a:spcPct val="20000"/>
              </a:spcBef>
              <a:buFontTx/>
              <a:buNone/>
            </a:pPr>
            <a:r>
              <a:rPr lang="en-US" sz="1800" b="1" u="sng" dirty="0"/>
              <a:t>FY 2016 Accomplishments</a:t>
            </a:r>
          </a:p>
        </p:txBody>
      </p:sp>
      <p:sp>
        <p:nvSpPr>
          <p:cNvPr id="8" name="Rectangle 4"/>
          <p:cNvSpPr>
            <a:spLocks noChangeArrowheads="1"/>
          </p:cNvSpPr>
          <p:nvPr/>
        </p:nvSpPr>
        <p:spPr bwMode="auto">
          <a:xfrm>
            <a:off x="4800600" y="1219200"/>
            <a:ext cx="3886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9" name="Rectangle 5"/>
          <p:cNvSpPr>
            <a:spLocks noChangeArrowheads="1"/>
          </p:cNvSpPr>
          <p:nvPr/>
        </p:nvSpPr>
        <p:spPr bwMode="auto">
          <a:xfrm>
            <a:off x="457200" y="12192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
        <p:nvSpPr>
          <p:cNvPr id="10" name="Rectangle 6"/>
          <p:cNvSpPr>
            <a:spLocks noChangeArrowheads="1"/>
          </p:cNvSpPr>
          <p:nvPr/>
        </p:nvSpPr>
        <p:spPr bwMode="auto">
          <a:xfrm>
            <a:off x="4800600" y="3581400"/>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spcBef>
                <a:spcPct val="20000"/>
              </a:spcBef>
              <a:buFontTx/>
              <a:buNone/>
            </a:pPr>
            <a:r>
              <a:rPr lang="en-US" sz="1800" b="1" u="sng"/>
              <a:t>Out Year Funding Requirements </a:t>
            </a:r>
          </a:p>
        </p:txBody>
      </p:sp>
      <p:sp>
        <p:nvSpPr>
          <p:cNvPr id="11" name="Line 7"/>
          <p:cNvSpPr>
            <a:spLocks noChangeShapeType="1"/>
          </p:cNvSpPr>
          <p:nvPr/>
        </p:nvSpPr>
        <p:spPr bwMode="auto">
          <a:xfrm>
            <a:off x="4495800" y="1219200"/>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0" y="3505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Rectangle 10"/>
          <p:cNvSpPr>
            <a:spLocks noChangeArrowheads="1"/>
          </p:cNvSpPr>
          <p:nvPr/>
        </p:nvSpPr>
        <p:spPr bwMode="auto">
          <a:xfrm>
            <a:off x="304800" y="1539875"/>
            <a:ext cx="4191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200"/>
              <a:t>Contribute to achieving Next Level of Safety outcomes by reducing risks of engine and fuels system failures or malfunctions, and the prevention of accidents and fatalities associated with these hazards.</a:t>
            </a:r>
          </a:p>
        </p:txBody>
      </p:sp>
      <p:sp>
        <p:nvSpPr>
          <p:cNvPr id="14" name="Rectangle 11"/>
          <p:cNvSpPr>
            <a:spLocks noChangeArrowheads="1"/>
          </p:cNvSpPr>
          <p:nvPr/>
        </p:nvSpPr>
        <p:spPr bwMode="auto">
          <a:xfrm>
            <a:off x="4572000" y="1587620"/>
            <a:ext cx="4419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200" dirty="0"/>
              <a:t>Develop damage tolerance methods and data that are used to improve engine design and reduce the risk of engine rotor failure.</a:t>
            </a:r>
          </a:p>
          <a:p>
            <a:pPr marL="227013" indent="-227013"/>
            <a:r>
              <a:rPr lang="en-US" sz="1200" dirty="0"/>
              <a:t>Improve certification basis for engines: updated/new certification standards and advisory circulars</a:t>
            </a:r>
            <a:r>
              <a:rPr lang="en-US" sz="1200" dirty="0" smtClean="0"/>
              <a:t>.</a:t>
            </a:r>
          </a:p>
          <a:p>
            <a:pPr marL="227013" indent="-227013"/>
            <a:r>
              <a:rPr lang="en-US" sz="1200" dirty="0" smtClean="0"/>
              <a:t>Develop </a:t>
            </a:r>
            <a:r>
              <a:rPr lang="en-US" sz="1200" dirty="0"/>
              <a:t>a risk based methodology </a:t>
            </a:r>
            <a:r>
              <a:rPr lang="en-US" sz="1200" dirty="0" smtClean="0"/>
              <a:t>for volcanic ash outlining</a:t>
            </a:r>
            <a:r>
              <a:rPr lang="en-US" sz="1200" dirty="0"/>
              <a:t>  the impact  on performance and inspection requirements while operating safely within the demonstrated </a:t>
            </a:r>
            <a:r>
              <a:rPr lang="en-US" sz="1200" dirty="0" smtClean="0"/>
              <a:t>fleet envelope.</a:t>
            </a:r>
            <a:endParaRPr lang="en-US" sz="1200" dirty="0"/>
          </a:p>
        </p:txBody>
      </p:sp>
      <p:sp>
        <p:nvSpPr>
          <p:cNvPr id="15" name="Rectangle 12"/>
          <p:cNvSpPr>
            <a:spLocks noChangeArrowheads="1"/>
          </p:cNvSpPr>
          <p:nvPr/>
        </p:nvSpPr>
        <p:spPr bwMode="auto">
          <a:xfrm>
            <a:off x="304800" y="3962400"/>
            <a:ext cx="4191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200" dirty="0" smtClean="0">
                <a:ea typeface="MS PGothic" pitchFamily="34" charset="-128"/>
              </a:rPr>
              <a:t>Develop Advanced </a:t>
            </a:r>
            <a:r>
              <a:rPr lang="en-US" sz="1200" dirty="0">
                <a:ea typeface="MS PGothic" pitchFamily="34" charset="-128"/>
              </a:rPr>
              <a:t>Damage Tolerance and Risk Assessment Methods and tools and implement in the DARWIN code as applicable that  </a:t>
            </a:r>
            <a:r>
              <a:rPr lang="en-US" sz="1200" dirty="0" smtClean="0">
                <a:ea typeface="MS PGothic" pitchFamily="34" charset="-128"/>
              </a:rPr>
              <a:t>improved </a:t>
            </a:r>
            <a:r>
              <a:rPr lang="en-US" sz="1200" dirty="0">
                <a:ea typeface="MS PGothic" pitchFamily="34" charset="-128"/>
              </a:rPr>
              <a:t>fleet risk assessment methods that combine physics based models for fatigue failure modes, anomaly descriptions, stress and thermal analysis information, and </a:t>
            </a:r>
            <a:r>
              <a:rPr lang="en-US" sz="1200" dirty="0" err="1">
                <a:ea typeface="MS PGothic" pitchFamily="34" charset="-128"/>
              </a:rPr>
              <a:t>NDE</a:t>
            </a:r>
            <a:r>
              <a:rPr lang="en-US" sz="1200" dirty="0">
                <a:ea typeface="MS PGothic" pitchFamily="34" charset="-128"/>
              </a:rPr>
              <a:t> </a:t>
            </a:r>
            <a:r>
              <a:rPr lang="en-US" sz="1200" dirty="0" smtClean="0">
                <a:ea typeface="MS PGothic" pitchFamily="34" charset="-128"/>
              </a:rPr>
              <a:t>inspections.</a:t>
            </a:r>
            <a:endParaRPr lang="en-US" sz="1200" dirty="0">
              <a:ea typeface="MS PGothic" pitchFamily="34" charset="-128"/>
            </a:endParaRPr>
          </a:p>
          <a:p>
            <a:pPr marL="227013" indent="-227013"/>
            <a:r>
              <a:rPr lang="en-US" sz="1200" dirty="0" smtClean="0">
                <a:ea typeface="MS PGothic" pitchFamily="34" charset="-128"/>
              </a:rPr>
              <a:t>Report </a:t>
            </a:r>
            <a:r>
              <a:rPr lang="en-US" sz="1200" dirty="0">
                <a:ea typeface="MS PGothic" pitchFamily="34" charset="-128"/>
              </a:rPr>
              <a:t>documenting the results of the engine teardown after ash ingestion documenting ash particle size vs. concentration vs. noted degradation of component. </a:t>
            </a:r>
          </a:p>
        </p:txBody>
      </p:sp>
      <p:sp>
        <p:nvSpPr>
          <p:cNvPr id="16" name="Rectangle 13"/>
          <p:cNvSpPr>
            <a:spLocks noChangeArrowheads="1"/>
          </p:cNvSpPr>
          <p:nvPr/>
        </p:nvSpPr>
        <p:spPr bwMode="auto">
          <a:xfrm>
            <a:off x="457200" y="2514600"/>
            <a:ext cx="350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sp>
        <p:nvSpPr>
          <p:cNvPr id="17" name="Rectangle 14"/>
          <p:cNvSpPr>
            <a:spLocks noChangeArrowheads="1"/>
          </p:cNvSpPr>
          <p:nvPr/>
        </p:nvSpPr>
        <p:spPr bwMode="auto">
          <a:xfrm>
            <a:off x="304800" y="2819400"/>
            <a:ext cx="419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200"/>
              <a:t>Improve the safety, airworthiness, reliability, and performance of propulsion and fuel systems. </a:t>
            </a:r>
          </a:p>
        </p:txBody>
      </p:sp>
      <p:graphicFrame>
        <p:nvGraphicFramePr>
          <p:cNvPr id="18" name="Group 15"/>
          <p:cNvGraphicFramePr>
            <a:graphicFrameLocks noGrp="1"/>
          </p:cNvGraphicFramePr>
          <p:nvPr>
            <p:ph idx="1"/>
            <p:extLst>
              <p:ext uri="{D42A27DB-BD31-4B8C-83A1-F6EECF244321}">
                <p14:modId xmlns:p14="http://schemas.microsoft.com/office/powerpoint/2010/main" val="3466704134"/>
              </p:ext>
            </p:extLst>
          </p:nvPr>
        </p:nvGraphicFramePr>
        <p:xfrm>
          <a:off x="4648200" y="4495800"/>
          <a:ext cx="4343400" cy="639776"/>
        </p:xfrm>
        <a:graphic>
          <a:graphicData uri="http://schemas.openxmlformats.org/drawingml/2006/table">
            <a:tbl>
              <a:tblPr/>
              <a:tblGrid>
                <a:gridCol w="1020763"/>
                <a:gridCol w="676275"/>
                <a:gridCol w="671512"/>
                <a:gridCol w="676275"/>
                <a:gridCol w="615950"/>
                <a:gridCol w="682625"/>
              </a:tblGrid>
              <a:tr h="2436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4" marB="4564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7" marB="4564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7" marB="4564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Funding Target ($000)</a:t>
                      </a:r>
                    </a:p>
                  </a:txBody>
                  <a:tcPr marT="45644" marB="456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2,350</a:t>
                      </a: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4155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3464"/>
            <a:ext cx="8472488" cy="609600"/>
          </a:xfrm>
        </p:spPr>
        <p:txBody>
          <a:bodyPr>
            <a:normAutofit/>
          </a:bodyPr>
          <a:lstStyle/>
          <a:p>
            <a:r>
              <a:rPr lang="en-US" sz="2800" dirty="0" smtClean="0"/>
              <a:t>A11.c – Advanced Materials/Structural Safety </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37</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2"/>
          <p:cNvSpPr>
            <a:spLocks noChangeArrowheads="1"/>
          </p:cNvSpPr>
          <p:nvPr/>
        </p:nvSpPr>
        <p:spPr bwMode="auto">
          <a:xfrm>
            <a:off x="762000" y="3344863"/>
            <a:ext cx="3657600" cy="342900"/>
          </a:xfrm>
          <a:prstGeom prst="rect">
            <a:avLst/>
          </a:prstGeom>
          <a:solidFill>
            <a:schemeClr val="bg1"/>
          </a:solidFill>
          <a:ln>
            <a:noFill/>
          </a:ln>
          <a:extLst/>
        </p:spPr>
        <p:txBody>
          <a:bodyPr lIns="90000" tIns="46800" rIns="90000" bIns="46800"/>
          <a:lstStyle/>
          <a:p>
            <a:pPr>
              <a:spcBef>
                <a:spcPct val="20000"/>
              </a:spcBef>
              <a:buFontTx/>
              <a:buNone/>
            </a:pPr>
            <a:r>
              <a:rPr lang="en-US" sz="1800" b="1" u="sng" dirty="0"/>
              <a:t>FY 2016 Accomplishments</a:t>
            </a:r>
          </a:p>
        </p:txBody>
      </p:sp>
      <p:sp>
        <p:nvSpPr>
          <p:cNvPr id="8" name="Rectangle 3"/>
          <p:cNvSpPr>
            <a:spLocks noChangeArrowheads="1"/>
          </p:cNvSpPr>
          <p:nvPr/>
        </p:nvSpPr>
        <p:spPr bwMode="auto">
          <a:xfrm>
            <a:off x="4800600" y="685800"/>
            <a:ext cx="3886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defTabSz="457200">
              <a:spcBef>
                <a:spcPts val="450"/>
              </a:spcBef>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b="1" u="sng">
                <a:solidFill>
                  <a:srgbClr val="000000"/>
                </a:solidFill>
              </a:rPr>
              <a:t>Research Goals</a:t>
            </a:r>
          </a:p>
        </p:txBody>
      </p:sp>
      <p:sp>
        <p:nvSpPr>
          <p:cNvPr id="9" name="Rectangle 4"/>
          <p:cNvSpPr>
            <a:spLocks noChangeArrowheads="1"/>
          </p:cNvSpPr>
          <p:nvPr/>
        </p:nvSpPr>
        <p:spPr bwMode="auto">
          <a:xfrm>
            <a:off x="457200" y="7620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defTabSz="457200">
              <a:spcBef>
                <a:spcPts val="450"/>
              </a:spcBef>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b="1" u="sng">
                <a:solidFill>
                  <a:srgbClr val="000000"/>
                </a:solidFill>
              </a:rPr>
              <a:t>Destination 2025 Goals</a:t>
            </a:r>
          </a:p>
        </p:txBody>
      </p:sp>
      <p:sp>
        <p:nvSpPr>
          <p:cNvPr id="10" name="Rectangle 5"/>
          <p:cNvSpPr>
            <a:spLocks noChangeArrowheads="1"/>
          </p:cNvSpPr>
          <p:nvPr/>
        </p:nvSpPr>
        <p:spPr bwMode="auto">
          <a:xfrm>
            <a:off x="4800600" y="3390900"/>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defTabSz="457200">
              <a:spcBef>
                <a:spcPts val="450"/>
              </a:spcBef>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b="1" u="sng">
                <a:solidFill>
                  <a:srgbClr val="000000"/>
                </a:solidFill>
              </a:rPr>
              <a:t>Out Year Funding Requirements</a:t>
            </a:r>
          </a:p>
        </p:txBody>
      </p:sp>
      <p:sp>
        <p:nvSpPr>
          <p:cNvPr id="11" name="Line 6"/>
          <p:cNvSpPr>
            <a:spLocks noChangeShapeType="1"/>
          </p:cNvSpPr>
          <p:nvPr/>
        </p:nvSpPr>
        <p:spPr bwMode="auto">
          <a:xfrm>
            <a:off x="4495800" y="1219200"/>
            <a:ext cx="1588" cy="4800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 name="Line 7"/>
          <p:cNvSpPr>
            <a:spLocks noChangeShapeType="1"/>
          </p:cNvSpPr>
          <p:nvPr/>
        </p:nvSpPr>
        <p:spPr bwMode="auto">
          <a:xfrm>
            <a:off x="0" y="3352800"/>
            <a:ext cx="91440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8"/>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Clr>
                <a:srgbClr val="000000"/>
              </a:buClr>
              <a:buSzPct val="100000"/>
              <a:buFont typeface="Times New Roman" pitchFamily="18" charset="0"/>
              <a:buNone/>
            </a:pPr>
            <a:endParaRPr lang="en-US" sz="1800">
              <a:solidFill>
                <a:schemeClr val="bg1"/>
              </a:solidFill>
            </a:endParaRPr>
          </a:p>
        </p:txBody>
      </p:sp>
      <p:sp>
        <p:nvSpPr>
          <p:cNvPr id="14" name="Rectangle 9"/>
          <p:cNvSpPr>
            <a:spLocks noChangeArrowheads="1"/>
          </p:cNvSpPr>
          <p:nvPr/>
        </p:nvSpPr>
        <p:spPr bwMode="auto">
          <a:xfrm>
            <a:off x="304800" y="1143000"/>
            <a:ext cx="3733800"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282575" indent="-111125" defTabSz="457200">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900"/>
              <a:t>Contributes to achieving the Next Level of Safety outcomes by reducing structural risks of composite aircraft, and the prevention of accidents and fatalities associated with these hazards.</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900"/>
              <a:t>Supports FAA International leadership in composite safety and certification initiatives.</a:t>
            </a:r>
          </a:p>
        </p:txBody>
      </p:sp>
      <p:sp>
        <p:nvSpPr>
          <p:cNvPr id="15" name="Rectangle 10"/>
          <p:cNvSpPr>
            <a:spLocks noChangeArrowheads="1"/>
          </p:cNvSpPr>
          <p:nvPr/>
        </p:nvSpPr>
        <p:spPr bwMode="auto">
          <a:xfrm>
            <a:off x="4419600" y="1066800"/>
            <a:ext cx="4572000" cy="2218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t>Develop guidance and training for the field bonded and composite repair practices.</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t>Develop standards to support regulatory policy for the qualification and quality control of metal bonded structures. </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t>Develop a detailed outline for guidance on analysis and test protocol to evaluate crashworthiness in transports fabricated from new materials/structural concepts.</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t>Update guidelines and standards for emerging bonded airframe technology.</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ea typeface="Microsoft YaHei" pitchFamily="34" charset="-122"/>
                <a:cs typeface="Arial" pitchFamily="34" charset="0"/>
              </a:rPr>
              <a:t>Identify critical characteristics of composite/metal hybrid structural substantiation: proof-of-structure, static strength, fatigue and damage tolerance. </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ea typeface="Microsoft YaHei" pitchFamily="34" charset="-122"/>
                <a:cs typeface="Arial" pitchFamily="34" charset="0"/>
              </a:rPr>
              <a:t>Collect data and other background information required to update Advisory Circular 20-107B (and issue AC 20-107C).</a:t>
            </a:r>
          </a:p>
          <a:p>
            <a:pPr marL="228600" indent="-111125" defTabSz="457200">
              <a:spcBef>
                <a:spcPts val="563"/>
              </a:spcBef>
              <a:buClr>
                <a:srgbClr val="000000"/>
              </a:buClr>
              <a:buSzPct val="100000"/>
              <a:buFont typeface="Arial" pitchFamily="34" charset="0"/>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900" dirty="0">
                <a:latin typeface="Calibri" panose="020F0502020204030204" pitchFamily="34" charset="0"/>
                <a:cs typeface="Calibri" panose="020F0502020204030204" pitchFamily="34" charset="0"/>
              </a:rPr>
              <a:t>Develop standards to support regulatory policy on the crashworthiness requirements of all aircraft types.</a:t>
            </a:r>
            <a:endParaRPr lang="en-US" sz="900" dirty="0">
              <a:latin typeface="Calibri" panose="020F0502020204030204" pitchFamily="34" charset="0"/>
              <a:ea typeface="Microsoft YaHei" pitchFamily="34" charset="-122"/>
              <a:cs typeface="Calibri" panose="020F0502020204030204" pitchFamily="34" charset="0"/>
            </a:endParaRPr>
          </a:p>
        </p:txBody>
      </p:sp>
      <p:sp>
        <p:nvSpPr>
          <p:cNvPr id="16" name="Rectangle 11"/>
          <p:cNvSpPr>
            <a:spLocks noChangeArrowheads="1"/>
          </p:cNvSpPr>
          <p:nvPr/>
        </p:nvSpPr>
        <p:spPr bwMode="auto">
          <a:xfrm>
            <a:off x="457200" y="21336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defTabSz="457200">
              <a:spcBef>
                <a:spcPts val="450"/>
              </a:spcBef>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b="1" u="sng">
                <a:solidFill>
                  <a:srgbClr val="000000"/>
                </a:solidFill>
              </a:rPr>
              <a:t>Need</a:t>
            </a:r>
          </a:p>
        </p:txBody>
      </p:sp>
      <p:sp>
        <p:nvSpPr>
          <p:cNvPr id="17" name="Rectangle 12"/>
          <p:cNvSpPr>
            <a:spLocks noChangeArrowheads="1"/>
          </p:cNvSpPr>
          <p:nvPr/>
        </p:nvSpPr>
        <p:spPr bwMode="auto">
          <a:xfrm>
            <a:off x="304800" y="2484438"/>
            <a:ext cx="4038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900" dirty="0"/>
              <a:t>Prevent accidents associated with use of advanced materials in airframe structure and improve the crashworthiness of airframes.</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900" dirty="0"/>
              <a:t>Technical data to support </a:t>
            </a:r>
            <a:r>
              <a:rPr lang="en-US" sz="900" dirty="0" smtClean="0"/>
              <a:t>future rulemaking </a:t>
            </a:r>
            <a:r>
              <a:rPr lang="en-US" sz="900" dirty="0"/>
              <a:t>and the development of </a:t>
            </a:r>
            <a:r>
              <a:rPr lang="en-US" sz="900" dirty="0" smtClean="0"/>
              <a:t>policy, guidance </a:t>
            </a:r>
            <a:r>
              <a:rPr lang="en-US" sz="900" dirty="0"/>
              <a:t>and training materials needed to support aviation industry compliance with FAA regulations.</a:t>
            </a:r>
          </a:p>
        </p:txBody>
      </p:sp>
      <p:graphicFrame>
        <p:nvGraphicFramePr>
          <p:cNvPr id="18" name="Group 13"/>
          <p:cNvGraphicFramePr>
            <a:graphicFrameLocks noGrp="1"/>
          </p:cNvGraphicFramePr>
          <p:nvPr>
            <p:extLst>
              <p:ext uri="{D42A27DB-BD31-4B8C-83A1-F6EECF244321}">
                <p14:modId xmlns:p14="http://schemas.microsoft.com/office/powerpoint/2010/main" val="1683288826"/>
              </p:ext>
            </p:extLst>
          </p:nvPr>
        </p:nvGraphicFramePr>
        <p:xfrm>
          <a:off x="4648200" y="4238625"/>
          <a:ext cx="4344988" cy="644525"/>
        </p:xfrm>
        <a:graphic>
          <a:graphicData uri="http://schemas.openxmlformats.org/drawingml/2006/table">
            <a:tbl>
              <a:tblPr/>
              <a:tblGrid>
                <a:gridCol w="1020763"/>
                <a:gridCol w="676275"/>
                <a:gridCol w="673100"/>
                <a:gridCol w="676275"/>
                <a:gridCol w="615950"/>
                <a:gridCol w="682625"/>
              </a:tblGrid>
              <a:tr h="251290">
                <a:tc>
                  <a:txBody>
                    <a:bodyPr/>
                    <a:lstStyle/>
                    <a:p>
                      <a:pPr marL="0" marR="0" lvl="0" indent="0" algn="l" defTabSz="457200" rtl="0" eaLnBrk="1" fontAlgn="base" latinLnBrk="0" hangingPunct="1">
                        <a:lnSpc>
                          <a:spcPct val="87000"/>
                        </a:lnSpc>
                        <a:spcBef>
                          <a:spcPts val="25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000" b="1" i="0" u="none" strike="noStrike" cap="none" normalizeH="0" baseline="0" dirty="0" smtClean="0">
                        <a:ln>
                          <a:noFill/>
                        </a:ln>
                        <a:solidFill>
                          <a:schemeClr val="tx1"/>
                        </a:solidFill>
                        <a:effectLst/>
                        <a:latin typeface="Arial" charset="0"/>
                      </a:endParaRPr>
                    </a:p>
                  </a:txBody>
                  <a:tcPr marL="90000" marR="90000" marT="72011" marB="46691" anchor="ctr" horzOverflow="overflow">
                    <a:lnL w="28575" cap="flat" cmpd="sng" algn="ctr">
                      <a:solidFill>
                        <a:schemeClr val="tx1"/>
                      </a:solidFill>
                      <a:prstDash val="solid"/>
                      <a:round/>
                      <a:headEnd type="none" w="med" len="med"/>
                      <a:tailEnd type="none" w="med" len="med"/>
                    </a:lnL>
                    <a:lnR w="288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5" marB="45645"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5" marB="45645"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5" marB="45645"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5" marB="45645"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5" marB="45645" horzOverflow="overflow">
                    <a:lnL w="288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393235">
                <a:tc>
                  <a:txBody>
                    <a:bodyPr/>
                    <a:lstStyle/>
                    <a:p>
                      <a:pPr marL="0" marR="0" lvl="0" indent="0" algn="ctr" defTabSz="457200" rtl="0" eaLnBrk="1" fontAlgn="base" latinLnBrk="0" hangingPunct="1">
                        <a:lnSpc>
                          <a:spcPct val="87000"/>
                        </a:lnSpc>
                        <a:spcBef>
                          <a:spcPts val="25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000" b="1" i="0" u="none" strike="noStrike" cap="none" normalizeH="0" baseline="0" dirty="0" smtClean="0">
                          <a:ln>
                            <a:noFill/>
                          </a:ln>
                          <a:solidFill>
                            <a:schemeClr val="tx1"/>
                          </a:solidFill>
                          <a:effectLst/>
                          <a:latin typeface="Arial" charset="0"/>
                        </a:rPr>
                        <a:t>Funding Target ($000)</a:t>
                      </a:r>
                    </a:p>
                  </a:txBody>
                  <a:tcPr marL="90000" marR="90000" marT="72011" marB="46691" horzOverflow="overflow">
                    <a:lnL w="28575" cap="flat" cmpd="sng" algn="ctr">
                      <a:solidFill>
                        <a:schemeClr val="tx1"/>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2,050</a:t>
                      </a:r>
                    </a:p>
                  </a:txBody>
                  <a:tcPr marT="45652" marB="45652"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288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8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 name="Rectangle 58"/>
          <p:cNvSpPr>
            <a:spLocks noChangeArrowheads="1"/>
          </p:cNvSpPr>
          <p:nvPr/>
        </p:nvSpPr>
        <p:spPr bwMode="auto">
          <a:xfrm>
            <a:off x="228600" y="3695700"/>
            <a:ext cx="4191000" cy="2525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Document severe impact damage mechanisms from simulated service vehicle collisions and effect on structural properties. Outline test and analysis guidelines to assure designs are resistant to </a:t>
            </a:r>
            <a:r>
              <a:rPr lang="en-US" sz="800" dirty="0" smtClean="0"/>
              <a:t>such damage</a:t>
            </a:r>
            <a:r>
              <a:rPr lang="en-US" sz="800" dirty="0"/>
              <a:t>. </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Provide detailed background on the unique static, fatigue, environmental durability and impact performance of advanced composite splicing concepts.</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Complete an evaluation of field bonded and bolted repair practices to update related guidance and training for composite aircraft structures.</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Develop information on the affect of environmental and heat exposure on structural properties and durability of composite structures. </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Provide documentation and background data for regulatory action to assure reliable processing of adhesively bonded structural. </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Assess loading rates for emergency landing conditions at the component and system level including occupant survivability. </a:t>
            </a:r>
          </a:p>
          <a:p>
            <a:pPr marL="282575" indent="-111125" defTabSz="457200">
              <a:spcBef>
                <a:spcPts val="563"/>
              </a:spcBef>
              <a:buClr>
                <a:srgbClr val="000000"/>
              </a:buClr>
              <a:buSzPct val="100000"/>
              <a:buFont typeface="Arial" pitchFamily="34" charset="0"/>
              <a:buChar char="•"/>
              <a:tabLst>
                <a:tab pos="282575" algn="l"/>
                <a:tab pos="739775" algn="l"/>
                <a:tab pos="1196975" algn="l"/>
                <a:tab pos="1654175" algn="l"/>
                <a:tab pos="2111375" algn="l"/>
                <a:tab pos="2568575" algn="l"/>
                <a:tab pos="3025775" algn="l"/>
                <a:tab pos="3482975" algn="l"/>
                <a:tab pos="3940175" algn="l"/>
                <a:tab pos="4397375" algn="l"/>
                <a:tab pos="4854575" algn="l"/>
                <a:tab pos="5311775" algn="l"/>
                <a:tab pos="5768975" algn="l"/>
                <a:tab pos="6226175" algn="l"/>
                <a:tab pos="6683375" algn="l"/>
                <a:tab pos="7140575" algn="l"/>
                <a:tab pos="7597775" algn="l"/>
                <a:tab pos="8054975" algn="l"/>
                <a:tab pos="8512175" algn="l"/>
                <a:tab pos="8969375" algn="l"/>
                <a:tab pos="9426575" algn="l"/>
              </a:tabLst>
            </a:pPr>
            <a:r>
              <a:rPr lang="en-US" sz="800" dirty="0"/>
              <a:t>Identify issues and limitations associated with structural scale and boundary effects on crash analysis</a:t>
            </a:r>
            <a:r>
              <a:rPr lang="en-US" sz="800" dirty="0" smtClean="0"/>
              <a:t>.  </a:t>
            </a:r>
            <a:r>
              <a:rPr lang="en-US" sz="800" b="1" i="1" dirty="0" smtClean="0"/>
              <a:t>This deliverable is at risk if the FY16 funding </a:t>
            </a:r>
            <a:r>
              <a:rPr lang="en-US" sz="800" b="1" i="1" dirty="0"/>
              <a:t>for this requirement is </a:t>
            </a:r>
            <a:r>
              <a:rPr lang="en-US" sz="800" b="1" i="1" dirty="0" smtClean="0"/>
              <a:t>not available (currently not selected by FAA process).</a:t>
            </a:r>
            <a:endParaRPr lang="en-US" sz="800" b="1" i="1" dirty="0"/>
          </a:p>
        </p:txBody>
      </p:sp>
    </p:spTree>
    <p:extLst>
      <p:ext uri="{BB962C8B-B14F-4D97-AF65-F5344CB8AC3E}">
        <p14:creationId xmlns:p14="http://schemas.microsoft.com/office/powerpoint/2010/main" val="198167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4488"/>
            <a:ext cx="8596313" cy="632056"/>
          </a:xfrm>
        </p:spPr>
        <p:txBody>
          <a:bodyPr>
            <a:normAutofit/>
          </a:bodyPr>
          <a:lstStyle/>
          <a:p>
            <a:r>
              <a:rPr lang="en-US" sz="2800" dirty="0" smtClean="0"/>
              <a:t>A11.d – Aircraft Icing/Digital System Safety </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38</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762000" y="3546475"/>
            <a:ext cx="3810000" cy="342900"/>
          </a:xfrm>
          <a:prstGeom prst="rect">
            <a:avLst/>
          </a:prstGeom>
          <a:solidFill>
            <a:schemeClr val="bg1"/>
          </a:solidFill>
          <a:ln>
            <a:noFill/>
          </a:ln>
          <a:extLst/>
        </p:spPr>
        <p:txBody>
          <a:bodyPr/>
          <a:lstStyle/>
          <a:p>
            <a:pPr>
              <a:spcBef>
                <a:spcPct val="20000"/>
              </a:spcBef>
              <a:buFontTx/>
              <a:buNone/>
            </a:pPr>
            <a:r>
              <a:rPr lang="en-US" sz="1800" b="1" u="sng" dirty="0"/>
              <a:t>FY 2016 Accomplishments</a:t>
            </a:r>
          </a:p>
        </p:txBody>
      </p:sp>
      <p:sp>
        <p:nvSpPr>
          <p:cNvPr id="8" name="Rectangle 4"/>
          <p:cNvSpPr>
            <a:spLocks noChangeArrowheads="1"/>
          </p:cNvSpPr>
          <p:nvPr/>
        </p:nvSpPr>
        <p:spPr bwMode="auto">
          <a:xfrm>
            <a:off x="4800600" y="914400"/>
            <a:ext cx="3886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9" name="Rectangle 5"/>
          <p:cNvSpPr>
            <a:spLocks noChangeArrowheads="1"/>
          </p:cNvSpPr>
          <p:nvPr/>
        </p:nvSpPr>
        <p:spPr bwMode="auto">
          <a:xfrm>
            <a:off x="533400" y="9144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
        <p:nvSpPr>
          <p:cNvPr id="10" name="Rectangle 6"/>
          <p:cNvSpPr>
            <a:spLocks noChangeArrowheads="1"/>
          </p:cNvSpPr>
          <p:nvPr/>
        </p:nvSpPr>
        <p:spPr bwMode="auto">
          <a:xfrm>
            <a:off x="4800600" y="3546475"/>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Out Year Funding Requirements</a:t>
            </a:r>
            <a:r>
              <a:rPr lang="en-US" sz="1800"/>
              <a:t> </a:t>
            </a:r>
            <a:endParaRPr lang="en-US" sz="1800" b="1"/>
          </a:p>
        </p:txBody>
      </p:sp>
      <p:sp>
        <p:nvSpPr>
          <p:cNvPr id="11" name="Line 7"/>
          <p:cNvSpPr>
            <a:spLocks noChangeShapeType="1"/>
          </p:cNvSpPr>
          <p:nvPr/>
        </p:nvSpPr>
        <p:spPr bwMode="auto">
          <a:xfrm>
            <a:off x="4584577" y="1219200"/>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0" y="3505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10"/>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 name="Rectangle 20"/>
          <p:cNvSpPr>
            <a:spLocks noChangeArrowheads="1"/>
          </p:cNvSpPr>
          <p:nvPr/>
        </p:nvSpPr>
        <p:spPr bwMode="auto">
          <a:xfrm>
            <a:off x="304800" y="1279525"/>
            <a:ext cx="419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8600" indent="-228600">
              <a:buFont typeface="Arial" panose="020B0604020202020204" pitchFamily="34" charset="0"/>
              <a:buChar char="•"/>
            </a:pPr>
            <a:r>
              <a:rPr lang="en-US" sz="1000" dirty="0"/>
              <a:t>This research contributes to achieving Next Level of Safety outcomes by reducing icing weather threats to aircraft and engines and risks of failures or malfunctions of software and digital systems, and the prevention of accidents and fatalities associated with these hazards.</a:t>
            </a:r>
          </a:p>
        </p:txBody>
      </p:sp>
      <p:sp>
        <p:nvSpPr>
          <p:cNvPr id="15" name="Rectangle 21"/>
          <p:cNvSpPr>
            <a:spLocks noChangeArrowheads="1"/>
          </p:cNvSpPr>
          <p:nvPr/>
        </p:nvSpPr>
        <p:spPr bwMode="auto">
          <a:xfrm>
            <a:off x="4572000" y="1279525"/>
            <a:ext cx="4419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panose="020B0604020202020204" pitchFamily="34" charset="0"/>
              <a:buChar char="•"/>
            </a:pPr>
            <a:r>
              <a:rPr lang="en-US" sz="1000" dirty="0" smtClean="0"/>
              <a:t>Evaluate </a:t>
            </a:r>
            <a:r>
              <a:rPr lang="en-US" sz="1000" dirty="0"/>
              <a:t>and validate methods and supply guidance and  standards for engineering tools needed </a:t>
            </a:r>
            <a:r>
              <a:rPr lang="en-US" sz="1000" dirty="0" smtClean="0"/>
              <a:t>to </a:t>
            </a:r>
            <a:r>
              <a:rPr lang="en-US" sz="1000" dirty="0"/>
              <a:t>support certification of engines in simulated high ice water content </a:t>
            </a:r>
            <a:r>
              <a:rPr lang="en-US" sz="1000" dirty="0" smtClean="0"/>
              <a:t>environments.</a:t>
            </a:r>
          </a:p>
          <a:p>
            <a:pPr marL="227013" indent="-227013">
              <a:buFont typeface="Arial" panose="020B0604020202020204" pitchFamily="34" charset="0"/>
              <a:buChar char="•"/>
            </a:pPr>
            <a:r>
              <a:rPr lang="en-US" sz="1000" dirty="0"/>
              <a:t>Develop data, detection, and awareness methods for evaluating aircraft operations in high ice water content environments</a:t>
            </a:r>
            <a:r>
              <a:rPr lang="en-US" sz="1000" dirty="0" smtClean="0"/>
              <a:t>.</a:t>
            </a:r>
          </a:p>
          <a:p>
            <a:pPr marL="227013" indent="-227013">
              <a:buFont typeface="Arial" panose="020B0604020202020204" pitchFamily="34" charset="0"/>
              <a:buChar char="•"/>
            </a:pPr>
            <a:r>
              <a:rPr lang="en-US" sz="1000" dirty="0" smtClean="0"/>
              <a:t>Develop SLD engineering tools and improved guidance materials to support means of compliance for new </a:t>
            </a:r>
            <a:r>
              <a:rPr lang="en-US" sz="1000" smtClean="0"/>
              <a:t>icing regulations.</a:t>
            </a:r>
            <a:endParaRPr lang="en-US" sz="1000" dirty="0"/>
          </a:p>
          <a:p>
            <a:pPr marL="227013" indent="-227013">
              <a:buFont typeface="Arial" panose="020B0604020202020204" pitchFamily="34" charset="0"/>
              <a:buChar char="•"/>
            </a:pPr>
            <a:r>
              <a:rPr lang="en-US" sz="1000" dirty="0"/>
              <a:t>Identify mitigation </a:t>
            </a:r>
            <a:r>
              <a:rPr lang="en-US" sz="1000" dirty="0" smtClean="0"/>
              <a:t>techniques and </a:t>
            </a:r>
            <a:r>
              <a:rPr lang="en-US" sz="1000" dirty="0"/>
              <a:t>prevention measures </a:t>
            </a:r>
            <a:r>
              <a:rPr lang="en-US" sz="1000" dirty="0" smtClean="0"/>
              <a:t>to address </a:t>
            </a:r>
            <a:r>
              <a:rPr lang="en-US" sz="1000" dirty="0"/>
              <a:t>safety issues </a:t>
            </a:r>
            <a:r>
              <a:rPr lang="en-US" sz="1000" dirty="0" smtClean="0"/>
              <a:t> associated with use of software </a:t>
            </a:r>
            <a:r>
              <a:rPr lang="en-US" sz="1000" dirty="0"/>
              <a:t>and airborne electronic </a:t>
            </a:r>
            <a:r>
              <a:rPr lang="en-US" sz="1000" dirty="0" smtClean="0"/>
              <a:t>hardware  in aircraft systems.</a:t>
            </a:r>
            <a:endParaRPr lang="en-US" sz="1000" dirty="0"/>
          </a:p>
          <a:p>
            <a:pPr marL="227013" indent="-227013">
              <a:buFont typeface="Arial" panose="020B0604020202020204" pitchFamily="34" charset="0"/>
              <a:buChar char="•"/>
            </a:pPr>
            <a:r>
              <a:rPr lang="en-US" sz="1000" dirty="0"/>
              <a:t>Identify </a:t>
            </a:r>
            <a:r>
              <a:rPr lang="en-US" sz="1000" dirty="0" smtClean="0"/>
              <a:t>and make recommendations to mitigate cyber security vulnerabilities </a:t>
            </a:r>
            <a:r>
              <a:rPr lang="en-US" sz="1000" dirty="0"/>
              <a:t>that may affect aircraft </a:t>
            </a:r>
            <a:r>
              <a:rPr lang="en-US" sz="1000" dirty="0" smtClean="0"/>
              <a:t>safety</a:t>
            </a:r>
            <a:r>
              <a:rPr lang="en-US" sz="1000" dirty="0"/>
              <a:t>.</a:t>
            </a:r>
          </a:p>
        </p:txBody>
      </p:sp>
      <p:sp>
        <p:nvSpPr>
          <p:cNvPr id="16" name="Rectangle 22"/>
          <p:cNvSpPr>
            <a:spLocks noChangeArrowheads="1"/>
          </p:cNvSpPr>
          <p:nvPr/>
        </p:nvSpPr>
        <p:spPr bwMode="auto">
          <a:xfrm>
            <a:off x="115410" y="3886201"/>
            <a:ext cx="445659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77500" lnSpcReduction="20000"/>
          </a:bodyPr>
          <a:lstStyle/>
          <a:p>
            <a:pPr marL="227013" indent="-227013">
              <a:buFont typeface="Arial" panose="020B0604020202020204" pitchFamily="34" charset="0"/>
              <a:buChar char="•"/>
            </a:pPr>
            <a:r>
              <a:rPr lang="en-US" sz="1000" dirty="0" smtClean="0"/>
              <a:t>Compare data from </a:t>
            </a:r>
            <a:r>
              <a:rPr lang="en-US" sz="1000" dirty="0"/>
              <a:t>flight research field campaign </a:t>
            </a:r>
            <a:r>
              <a:rPr lang="en-US" sz="1000" dirty="0" smtClean="0"/>
              <a:t>with the current Appendix D ice crystal icing engineering standard to determine if additional rulemaking is required.</a:t>
            </a:r>
          </a:p>
          <a:p>
            <a:pPr marL="227013" indent="-227013">
              <a:buFont typeface="Arial" panose="020B0604020202020204" pitchFamily="34" charset="0"/>
              <a:buChar char="•"/>
            </a:pPr>
            <a:r>
              <a:rPr lang="en-US" sz="1000" dirty="0" smtClean="0"/>
              <a:t>Provide draft guidance materials on ice crystal engineering tools to update means of compliance.</a:t>
            </a:r>
          </a:p>
          <a:p>
            <a:pPr marL="227013" indent="-227013">
              <a:buFont typeface="Arial" panose="020B0604020202020204" pitchFamily="34" charset="0"/>
              <a:buChar char="•"/>
            </a:pPr>
            <a:r>
              <a:rPr lang="en-US" sz="1000" dirty="0" smtClean="0"/>
              <a:t>Determine if low speed rotation effects associated with anti-icing fluids in  control surface gaps requires policy changes.</a:t>
            </a:r>
          </a:p>
          <a:p>
            <a:pPr marL="227013" indent="-227013">
              <a:buFont typeface="Arial" panose="020B0604020202020204" pitchFamily="34" charset="0"/>
              <a:buChar char="•"/>
            </a:pPr>
            <a:r>
              <a:rPr lang="en-US" sz="1000" dirty="0" smtClean="0"/>
              <a:t>Complete testing of swept wing  ice shapes </a:t>
            </a:r>
            <a:r>
              <a:rPr lang="en-US" sz="1000" dirty="0"/>
              <a:t>at low Reynolds </a:t>
            </a:r>
            <a:r>
              <a:rPr lang="en-US" sz="1000" dirty="0" smtClean="0"/>
              <a:t>Number to support validation of 3-D ice accretion codes.</a:t>
            </a:r>
            <a:endParaRPr lang="en-US" sz="1000" dirty="0"/>
          </a:p>
          <a:p>
            <a:pPr marL="227013" indent="-227013">
              <a:buFont typeface="Arial" panose="020B0604020202020204" pitchFamily="34" charset="0"/>
              <a:buChar char="•"/>
            </a:pPr>
            <a:r>
              <a:rPr lang="en-US" sz="1000" dirty="0"/>
              <a:t>Develop mitigation approaches to address selected COTS issues used in aircraft systems implemented in electronic hardware.</a:t>
            </a:r>
          </a:p>
          <a:p>
            <a:pPr marL="227013" indent="-227013">
              <a:buFont typeface="Arial" panose="020B0604020202020204" pitchFamily="34" charset="0"/>
              <a:buChar char="•"/>
            </a:pPr>
            <a:r>
              <a:rPr lang="en-US" sz="1000" dirty="0" smtClean="0"/>
              <a:t>Identify approaches </a:t>
            </a:r>
            <a:r>
              <a:rPr lang="en-US" sz="1000" dirty="0"/>
              <a:t>to determine worst case execution time (WCET) for multi-core processors with multi-threading running on two or more processor </a:t>
            </a:r>
            <a:r>
              <a:rPr lang="en-US" sz="1000" dirty="0" smtClean="0"/>
              <a:t>cores.</a:t>
            </a:r>
            <a:endParaRPr lang="en-US" sz="1000" dirty="0"/>
          </a:p>
          <a:p>
            <a:pPr marL="227013" indent="-227013">
              <a:buFont typeface="Arial" panose="020B0604020202020204" pitchFamily="34" charset="0"/>
              <a:buChar char="•"/>
            </a:pPr>
            <a:r>
              <a:rPr lang="en-US" sz="1000" dirty="0"/>
              <a:t>Evaluate </a:t>
            </a:r>
            <a:r>
              <a:rPr lang="en-US" sz="1000" dirty="0" smtClean="0"/>
              <a:t>and make recommendations for selected net-centric architecture s and wireless connectivity from collaborative aircraft systems simulators/emulators</a:t>
            </a:r>
          </a:p>
          <a:p>
            <a:pPr marL="227013" indent="-227013">
              <a:buFont typeface="Arial" panose="020B0604020202020204" pitchFamily="34" charset="0"/>
              <a:buChar char="•"/>
            </a:pPr>
            <a:r>
              <a:rPr lang="en-US" sz="1000" dirty="0"/>
              <a:t>Identify complexity factors as input to certification efforts using complex digital systems.</a:t>
            </a:r>
          </a:p>
        </p:txBody>
      </p:sp>
      <p:sp>
        <p:nvSpPr>
          <p:cNvPr id="17" name="Rectangle 27"/>
          <p:cNvSpPr>
            <a:spLocks noChangeArrowheads="1"/>
          </p:cNvSpPr>
          <p:nvPr/>
        </p:nvSpPr>
        <p:spPr bwMode="auto">
          <a:xfrm>
            <a:off x="533400" y="18288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dirty="0"/>
              <a:t>Need</a:t>
            </a:r>
          </a:p>
        </p:txBody>
      </p:sp>
      <p:graphicFrame>
        <p:nvGraphicFramePr>
          <p:cNvPr id="18" name="Group 171"/>
          <p:cNvGraphicFramePr>
            <a:graphicFrameLocks noGrp="1"/>
          </p:cNvGraphicFramePr>
          <p:nvPr>
            <p:ph idx="4294967295"/>
            <p:extLst>
              <p:ext uri="{D42A27DB-BD31-4B8C-83A1-F6EECF244321}">
                <p14:modId xmlns:p14="http://schemas.microsoft.com/office/powerpoint/2010/main" val="16027850"/>
              </p:ext>
            </p:extLst>
          </p:nvPr>
        </p:nvGraphicFramePr>
        <p:xfrm>
          <a:off x="4648200" y="4191000"/>
          <a:ext cx="4343400" cy="641350"/>
        </p:xfrm>
        <a:graphic>
          <a:graphicData uri="http://schemas.openxmlformats.org/drawingml/2006/table">
            <a:tbl>
              <a:tblPr/>
              <a:tblGrid>
                <a:gridCol w="1020763"/>
                <a:gridCol w="676275"/>
                <a:gridCol w="671512"/>
                <a:gridCol w="676275"/>
                <a:gridCol w="615950"/>
                <a:gridCol w="682625"/>
              </a:tblGrid>
              <a:tr h="24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5" marB="456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5" marB="456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Funding Target ($000)</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5,028</a:t>
                      </a: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 name="Rectangle 28"/>
          <p:cNvSpPr>
            <a:spLocks noChangeArrowheads="1"/>
          </p:cNvSpPr>
          <p:nvPr/>
        </p:nvSpPr>
        <p:spPr bwMode="auto">
          <a:xfrm>
            <a:off x="304800" y="2057400"/>
            <a:ext cx="4191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227013" indent="-227013">
              <a:spcBef>
                <a:spcPct val="0"/>
              </a:spcBef>
              <a:buFont typeface="Arial" panose="020B0604020202020204" pitchFamily="34" charset="0"/>
              <a:buChar char="•"/>
            </a:pPr>
            <a:r>
              <a:rPr lang="en-US" sz="1000" dirty="0"/>
              <a:t>Engineering tools to support means of compliance and guidance material for engine and airframe rulemaking  and technology changes that effect certification and operations in </a:t>
            </a:r>
            <a:r>
              <a:rPr lang="en-US" sz="1000" dirty="0" err="1"/>
              <a:t>supercooled</a:t>
            </a:r>
            <a:r>
              <a:rPr lang="en-US" sz="1000" dirty="0"/>
              <a:t> large drop, mixed phase, and ice crystal icing conditions.</a:t>
            </a:r>
          </a:p>
          <a:p>
            <a:pPr marL="227013" indent="-227013">
              <a:spcBef>
                <a:spcPct val="0"/>
              </a:spcBef>
              <a:buFont typeface="Arial" panose="020B0604020202020204" pitchFamily="34" charset="0"/>
              <a:buChar char="•"/>
            </a:pPr>
            <a:r>
              <a:rPr lang="en-US" sz="1000" dirty="0"/>
              <a:t>Standards and guidance for safe ground icing operations.</a:t>
            </a:r>
          </a:p>
          <a:p>
            <a:pPr marL="227013" indent="-227013">
              <a:spcBef>
                <a:spcPct val="0"/>
              </a:spcBef>
              <a:buFont typeface="Arial" panose="020B0604020202020204" pitchFamily="34" charset="0"/>
              <a:buChar char="•"/>
            </a:pPr>
            <a:r>
              <a:rPr lang="en-US" sz="1000" dirty="0"/>
              <a:t>Means of compliance for </a:t>
            </a:r>
            <a:r>
              <a:rPr lang="en-US" sz="1000" dirty="0" smtClean="0"/>
              <a:t>complex and highly </a:t>
            </a:r>
            <a:r>
              <a:rPr lang="en-US" sz="1000" dirty="0"/>
              <a:t>integrated airborne digital </a:t>
            </a:r>
            <a:r>
              <a:rPr lang="en-US" sz="1000" dirty="0" smtClean="0"/>
              <a:t>systems implemented using software or electronic hardware, including COTS technology .</a:t>
            </a:r>
            <a:endParaRPr lang="en-US" sz="1000" dirty="0"/>
          </a:p>
          <a:p>
            <a:pPr marL="227013" indent="-227013">
              <a:spcBef>
                <a:spcPct val="0"/>
              </a:spcBef>
              <a:buFont typeface="Arial" panose="020B0604020202020204" pitchFamily="34" charset="0"/>
              <a:buChar char="•"/>
            </a:pPr>
            <a:r>
              <a:rPr lang="en-US" sz="1000" dirty="0" smtClean="0"/>
              <a:t>Regulations, standards, guidance, and training </a:t>
            </a:r>
            <a:r>
              <a:rPr lang="en-US" sz="1000" dirty="0"/>
              <a:t>for </a:t>
            </a:r>
            <a:r>
              <a:rPr lang="en-US" sz="1000" dirty="0" smtClean="0"/>
              <a:t>aircraft  cyber security</a:t>
            </a:r>
            <a:endParaRPr lang="en-US" sz="1000" dirty="0"/>
          </a:p>
        </p:txBody>
      </p:sp>
    </p:spTree>
    <p:extLst>
      <p:ext uri="{BB962C8B-B14F-4D97-AF65-F5344CB8AC3E}">
        <p14:creationId xmlns:p14="http://schemas.microsoft.com/office/powerpoint/2010/main" val="1059505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A11.e – Continued Airworthiness </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39</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609600" y="2819400"/>
            <a:ext cx="3810000" cy="342900"/>
          </a:xfrm>
          <a:prstGeom prst="rect">
            <a:avLst/>
          </a:prstGeom>
          <a:noFill/>
          <a:ln>
            <a:noFill/>
          </a:ln>
          <a:extLst/>
        </p:spPr>
        <p:txBody>
          <a:bodyPr/>
          <a:lstStyle/>
          <a:p>
            <a:pPr>
              <a:spcBef>
                <a:spcPct val="20000"/>
              </a:spcBef>
              <a:buFontTx/>
              <a:buNone/>
            </a:pPr>
            <a:r>
              <a:rPr lang="en-US" sz="1800" b="1" u="sng" dirty="0"/>
              <a:t>FY 2016 Accomplishments</a:t>
            </a:r>
          </a:p>
        </p:txBody>
      </p:sp>
      <p:sp>
        <p:nvSpPr>
          <p:cNvPr id="8" name="Rectangle 4"/>
          <p:cNvSpPr>
            <a:spLocks noChangeArrowheads="1"/>
          </p:cNvSpPr>
          <p:nvPr/>
        </p:nvSpPr>
        <p:spPr bwMode="auto">
          <a:xfrm>
            <a:off x="4800600" y="914400"/>
            <a:ext cx="3886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9" name="Rectangle 5"/>
          <p:cNvSpPr>
            <a:spLocks noChangeArrowheads="1"/>
          </p:cNvSpPr>
          <p:nvPr/>
        </p:nvSpPr>
        <p:spPr bwMode="auto">
          <a:xfrm>
            <a:off x="762000" y="914400"/>
            <a:ext cx="350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
        <p:nvSpPr>
          <p:cNvPr id="10" name="Rectangle 6"/>
          <p:cNvSpPr>
            <a:spLocks noChangeArrowheads="1"/>
          </p:cNvSpPr>
          <p:nvPr/>
        </p:nvSpPr>
        <p:spPr bwMode="auto">
          <a:xfrm>
            <a:off x="4800600" y="43434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dirty="0"/>
              <a:t>Out Year Funding Requirements</a:t>
            </a:r>
            <a:r>
              <a:rPr lang="en-US" sz="1800" dirty="0"/>
              <a:t> </a:t>
            </a:r>
            <a:endParaRPr lang="en-US" sz="1800" b="1" dirty="0"/>
          </a:p>
        </p:txBody>
      </p:sp>
      <p:sp>
        <p:nvSpPr>
          <p:cNvPr id="11" name="Line 7"/>
          <p:cNvSpPr>
            <a:spLocks noChangeShapeType="1"/>
          </p:cNvSpPr>
          <p:nvPr/>
        </p:nvSpPr>
        <p:spPr bwMode="auto">
          <a:xfrm>
            <a:off x="4495800" y="1219200"/>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4505325" y="4191000"/>
            <a:ext cx="464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10"/>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 name="Rectangle 20"/>
          <p:cNvSpPr>
            <a:spLocks noChangeArrowheads="1"/>
          </p:cNvSpPr>
          <p:nvPr/>
        </p:nvSpPr>
        <p:spPr bwMode="auto">
          <a:xfrm>
            <a:off x="304800" y="1279525"/>
            <a:ext cx="419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panose="020B0604020202020204" pitchFamily="34" charset="0"/>
              <a:buChar char="•"/>
            </a:pPr>
            <a:r>
              <a:rPr lang="en-US" sz="1000" dirty="0"/>
              <a:t>Contribute to achieving Next Level of Safety outcomes by addressing continued airworthiness safety risks related to the aircraft structure, engines, and systems.  This research contributes to the prevention of accidents and fatalities associated with these hazards.</a:t>
            </a:r>
          </a:p>
        </p:txBody>
      </p:sp>
      <p:sp>
        <p:nvSpPr>
          <p:cNvPr id="15" name="Rectangle 22"/>
          <p:cNvSpPr>
            <a:spLocks noChangeArrowheads="1"/>
          </p:cNvSpPr>
          <p:nvPr/>
        </p:nvSpPr>
        <p:spPr bwMode="auto">
          <a:xfrm>
            <a:off x="304800" y="3225800"/>
            <a:ext cx="4191000"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a:bodyPr>
          <a:lstStyle/>
          <a:p>
            <a:pPr marL="227013" indent="-227013">
              <a:buFont typeface="Arial" panose="020B0604020202020204" pitchFamily="34" charset="0"/>
              <a:buChar char="•"/>
            </a:pPr>
            <a:r>
              <a:rPr lang="en-US" sz="900" dirty="0" smtClean="0"/>
              <a:t>Develop </a:t>
            </a:r>
            <a:r>
              <a:rPr lang="en-US" sz="900" dirty="0"/>
              <a:t>risk assessment and risk management methods and data for Small (e.g., RA&amp;RM) and Transport Airplane COS (e.g., TARAM), including damage tolerance and durability data for emerging materials.</a:t>
            </a:r>
          </a:p>
          <a:p>
            <a:pPr marL="227013" indent="-227013">
              <a:buFont typeface="Arial" panose="020B0604020202020204" pitchFamily="34" charset="0"/>
              <a:buChar char="•"/>
            </a:pPr>
            <a:r>
              <a:rPr lang="en-US" sz="900" dirty="0" smtClean="0"/>
              <a:t>Maintain </a:t>
            </a:r>
            <a:r>
              <a:rPr lang="en-US" sz="900" dirty="0"/>
              <a:t>and distribute standards (MMPDS, NASGRO) for existing and emerging material technologies (e.g., Al-LI, additive manufacturing); develops technical data to support implementation of new technology for certification and COS (e.g., bonded repairs).</a:t>
            </a:r>
          </a:p>
          <a:p>
            <a:pPr marL="227013" indent="-227013" fontAlgn="t">
              <a:buFont typeface="Arial" panose="020B0604020202020204" pitchFamily="34" charset="0"/>
              <a:buChar char="•"/>
            </a:pPr>
            <a:r>
              <a:rPr lang="en-US" sz="900" dirty="0" smtClean="0"/>
              <a:t>Produce </a:t>
            </a:r>
            <a:r>
              <a:rPr lang="en-US" sz="900" dirty="0"/>
              <a:t>validated wheel and tire failure  models, strength and  anthropometrics for current pilot populations; and develop certification methods support GA pilot situational </a:t>
            </a:r>
            <a:r>
              <a:rPr lang="en-US" sz="900" dirty="0" smtClean="0"/>
              <a:t>awareness</a:t>
            </a:r>
          </a:p>
          <a:p>
            <a:pPr marL="227013" indent="-227013" fontAlgn="t">
              <a:buFont typeface="Arial" panose="020B0604020202020204" pitchFamily="34" charset="0"/>
              <a:buChar char="•"/>
            </a:pPr>
            <a:r>
              <a:rPr lang="en-US" sz="900" dirty="0" smtClean="0"/>
              <a:t>Acquire</a:t>
            </a:r>
            <a:r>
              <a:rPr lang="en-US" sz="900" dirty="0"/>
              <a:t>, install and flight test low cost, lightweight FDM systems in the Tech Center research helicopter to evaluate systems, installations and locations.</a:t>
            </a:r>
          </a:p>
          <a:p>
            <a:pPr marL="227013" indent="-227013">
              <a:buFont typeface="Arial" panose="020B0604020202020204" pitchFamily="34" charset="0"/>
              <a:buChar char="•"/>
            </a:pPr>
            <a:r>
              <a:rPr lang="en-US" sz="900" dirty="0" smtClean="0"/>
              <a:t>Collect </a:t>
            </a:r>
            <a:r>
              <a:rPr lang="en-US" sz="900" dirty="0"/>
              <a:t>and analyze the flight data for the various systems, installations, and locations as compared to the research helicopter flight test instrumentation (baseline) and provide a report for systems comparison, installation, and location optimization recommendations</a:t>
            </a:r>
            <a:r>
              <a:rPr lang="en-US" sz="900" dirty="0" smtClean="0"/>
              <a:t>.</a:t>
            </a:r>
          </a:p>
          <a:p>
            <a:pPr marL="227013" indent="-227013">
              <a:buFont typeface="Arial" panose="020B0604020202020204" pitchFamily="34" charset="0"/>
              <a:buChar char="•"/>
            </a:pPr>
            <a:r>
              <a:rPr lang="en-US" sz="900" dirty="0" smtClean="0"/>
              <a:t>Characterize </a:t>
            </a:r>
            <a:r>
              <a:rPr lang="en-US" sz="900" dirty="0"/>
              <a:t>design constraints, operating risks and safety factors for hydrogen fuel cells and non-flammable battery electrolytes for civil aerospace use</a:t>
            </a:r>
            <a:r>
              <a:rPr lang="en-US" sz="900" dirty="0" smtClean="0"/>
              <a:t>.</a:t>
            </a:r>
          </a:p>
          <a:p>
            <a:pPr marL="227013" indent="-227013"/>
            <a:endParaRPr lang="en-US" sz="900" dirty="0">
              <a:solidFill>
                <a:srgbClr val="FF0000"/>
              </a:solidFill>
            </a:endParaRPr>
          </a:p>
          <a:p>
            <a:pPr marL="227013" indent="-227013"/>
            <a:endParaRPr lang="en-US" sz="900" dirty="0">
              <a:solidFill>
                <a:srgbClr val="FF0000"/>
              </a:solidFill>
            </a:endParaRPr>
          </a:p>
          <a:p>
            <a:pPr marL="227013" indent="-227013"/>
            <a:endParaRPr lang="en-US" sz="900" dirty="0">
              <a:solidFill>
                <a:srgbClr val="FF0000"/>
              </a:solidFill>
              <a:ea typeface="ＭＳ Ｐゴシック" pitchFamily="34" charset="-128"/>
            </a:endParaRPr>
          </a:p>
          <a:p>
            <a:pPr marL="227013" indent="-227013"/>
            <a:endParaRPr lang="en-US" sz="900" dirty="0"/>
          </a:p>
        </p:txBody>
      </p:sp>
      <p:sp>
        <p:nvSpPr>
          <p:cNvPr id="16" name="Rectangle 27"/>
          <p:cNvSpPr>
            <a:spLocks noChangeArrowheads="1"/>
          </p:cNvSpPr>
          <p:nvPr/>
        </p:nvSpPr>
        <p:spPr bwMode="auto">
          <a:xfrm>
            <a:off x="457200" y="20574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sp>
        <p:nvSpPr>
          <p:cNvPr id="17" name="Rectangle 28"/>
          <p:cNvSpPr>
            <a:spLocks noChangeArrowheads="1"/>
          </p:cNvSpPr>
          <p:nvPr/>
        </p:nvSpPr>
        <p:spPr bwMode="auto">
          <a:xfrm>
            <a:off x="304800" y="2346325"/>
            <a:ext cx="419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227013" indent="-227013">
              <a:buFont typeface="Arial" panose="020B0604020202020204" pitchFamily="34" charset="0"/>
              <a:buChar char="•"/>
            </a:pPr>
            <a:r>
              <a:rPr lang="en-US" sz="1000" dirty="0"/>
              <a:t>Assure continued operational safety through development of technologies, procedures, technical data, and performance models.</a:t>
            </a:r>
          </a:p>
        </p:txBody>
      </p:sp>
      <p:graphicFrame>
        <p:nvGraphicFramePr>
          <p:cNvPr id="18" name="Group 15"/>
          <p:cNvGraphicFramePr>
            <a:graphicFrameLocks noGrp="1"/>
          </p:cNvGraphicFramePr>
          <p:nvPr>
            <p:ph idx="4294967295"/>
            <p:extLst>
              <p:ext uri="{D42A27DB-BD31-4B8C-83A1-F6EECF244321}">
                <p14:modId xmlns:p14="http://schemas.microsoft.com/office/powerpoint/2010/main" val="934510423"/>
              </p:ext>
            </p:extLst>
          </p:nvPr>
        </p:nvGraphicFramePr>
        <p:xfrm>
          <a:off x="4648200" y="4861401"/>
          <a:ext cx="4343400" cy="741600"/>
        </p:xfrm>
        <a:graphic>
          <a:graphicData uri="http://schemas.openxmlformats.org/drawingml/2006/table">
            <a:tbl>
              <a:tblPr/>
              <a:tblGrid>
                <a:gridCol w="1020763"/>
                <a:gridCol w="676275"/>
                <a:gridCol w="671512"/>
                <a:gridCol w="676275"/>
                <a:gridCol w="615950"/>
                <a:gridCol w="682625"/>
              </a:tblGrid>
              <a:tr h="3450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5" marB="456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5" marB="456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5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Funding Target ($000)</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6,985</a:t>
                      </a:r>
                    </a:p>
                  </a:txBody>
                  <a:tcPr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 name="Line 38"/>
          <p:cNvSpPr>
            <a:spLocks noChangeShapeType="1"/>
          </p:cNvSpPr>
          <p:nvPr/>
        </p:nvSpPr>
        <p:spPr bwMode="auto">
          <a:xfrm flipH="1">
            <a:off x="0" y="27432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20" name="Rectangle 21"/>
          <p:cNvSpPr>
            <a:spLocks noChangeArrowheads="1"/>
          </p:cNvSpPr>
          <p:nvPr/>
        </p:nvSpPr>
        <p:spPr bwMode="auto">
          <a:xfrm>
            <a:off x="4533900" y="1388983"/>
            <a:ext cx="4419600" cy="2708434"/>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a:normAutofit fontScale="92500"/>
          </a:bodyPr>
          <a:lstStyle/>
          <a:p>
            <a:pPr marL="227013" indent="-227013">
              <a:buFont typeface="Times New Roman" pitchFamily="18" charset="0"/>
              <a:buChar char="•"/>
            </a:pPr>
            <a:r>
              <a:rPr lang="en-US" sz="1000" dirty="0" smtClean="0"/>
              <a:t>Facilitate </a:t>
            </a:r>
            <a:r>
              <a:rPr lang="en-US" sz="1000" dirty="0"/>
              <a:t>safe implementation of new materials and technologies for metallic and hybrid structures for certification and COS – maintain/update industry standards and practices (e.g., MMPDS &amp; NASGRO); data to support development of regulatory policy and guidance; bridge engineering requirements with maintenance/inspection technology and practices.</a:t>
            </a:r>
          </a:p>
          <a:p>
            <a:pPr marL="227013" indent="-227013">
              <a:buFont typeface="Times New Roman" pitchFamily="18" charset="0"/>
              <a:buChar char="•"/>
            </a:pPr>
            <a:r>
              <a:rPr lang="en-US" sz="1000" dirty="0" smtClean="0"/>
              <a:t>Develop </a:t>
            </a:r>
            <a:r>
              <a:rPr lang="en-US" sz="1000" dirty="0"/>
              <a:t>effective countermeasures to address loss of control and aerodynamic stall, wheel &amp; tire failure, GA pilot disorientation, and small airplane structural fatigue to reduce general aviation accidents; and account in rules for pilot </a:t>
            </a:r>
            <a:r>
              <a:rPr lang="en-US" sz="1000" dirty="0" smtClean="0"/>
              <a:t>demographics</a:t>
            </a:r>
          </a:p>
          <a:p>
            <a:pPr marL="227013" indent="-227013">
              <a:buFont typeface="Times New Roman" pitchFamily="18" charset="0"/>
              <a:buChar char="•"/>
            </a:pPr>
            <a:r>
              <a:rPr lang="en-US" sz="1000" dirty="0" smtClean="0"/>
              <a:t>Develop </a:t>
            </a:r>
            <a:r>
              <a:rPr lang="en-US" sz="1000" dirty="0"/>
              <a:t>helicopter Flight Data Monitoring (FDM) system/equipment installation guidance, continued airworthiness/oversight policy, and program implementation guidance.</a:t>
            </a:r>
          </a:p>
          <a:p>
            <a:pPr marL="227013" indent="-227013">
              <a:buFont typeface="Times New Roman" pitchFamily="18" charset="0"/>
              <a:buChar char="•"/>
            </a:pPr>
            <a:r>
              <a:rPr lang="en-US" sz="1000" dirty="0" smtClean="0"/>
              <a:t>Enable </a:t>
            </a:r>
            <a:r>
              <a:rPr lang="en-US" sz="1000" dirty="0"/>
              <a:t>development of standards and regulations for new energy efficient electrical power generation and storage systems with reduced risks of accidental fires. </a:t>
            </a:r>
            <a:endParaRPr lang="en-US" sz="1000" dirty="0" smtClean="0"/>
          </a:p>
          <a:p>
            <a:pPr marL="227013" indent="-227013">
              <a:buFont typeface="Times New Roman" pitchFamily="18" charset="0"/>
              <a:buChar char="•"/>
            </a:pPr>
            <a:r>
              <a:rPr lang="en-US" sz="1000" dirty="0" smtClean="0"/>
              <a:t>Improve </a:t>
            </a:r>
            <a:r>
              <a:rPr lang="en-US" sz="1000" dirty="0"/>
              <a:t>Rotorcraft Safety by fully utilizing health and usage monitoring, advanced control systems and bird strike avoidance. </a:t>
            </a:r>
          </a:p>
        </p:txBody>
      </p:sp>
    </p:spTree>
    <p:extLst>
      <p:ext uri="{BB962C8B-B14F-4D97-AF65-F5344CB8AC3E}">
        <p14:creationId xmlns:p14="http://schemas.microsoft.com/office/powerpoint/2010/main" val="90120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RE&amp;D Vision</a:t>
            </a:r>
            <a:endParaRPr lang="en-US" dirty="0"/>
          </a:p>
        </p:txBody>
      </p:sp>
      <p:sp>
        <p:nvSpPr>
          <p:cNvPr id="3" name="Content Placeholder 2"/>
          <p:cNvSpPr>
            <a:spLocks noGrp="1"/>
          </p:cNvSpPr>
          <p:nvPr>
            <p:ph idx="1"/>
          </p:nvPr>
        </p:nvSpPr>
        <p:spPr/>
        <p:txBody>
          <a:bodyPr>
            <a:normAutofit/>
          </a:bodyPr>
          <a:lstStyle/>
          <a:p>
            <a:pPr eaLnBrk="1" hangingPunct="1">
              <a:lnSpc>
                <a:spcPct val="90000"/>
              </a:lnSpc>
            </a:pPr>
            <a:r>
              <a:rPr lang="en-US" dirty="0" smtClean="0"/>
              <a:t>Lifecycle approach to RE&amp;D</a:t>
            </a:r>
          </a:p>
          <a:p>
            <a:pPr lvl="1">
              <a:lnSpc>
                <a:spcPct val="90000"/>
              </a:lnSpc>
            </a:pPr>
            <a:r>
              <a:rPr lang="en-US" dirty="0"/>
              <a:t>Outcome based</a:t>
            </a:r>
          </a:p>
          <a:p>
            <a:pPr lvl="1">
              <a:lnSpc>
                <a:spcPct val="90000"/>
              </a:lnSpc>
            </a:pPr>
            <a:r>
              <a:rPr lang="en-US" dirty="0" smtClean="0"/>
              <a:t>Driven by safety risks</a:t>
            </a:r>
          </a:p>
          <a:p>
            <a:pPr lvl="1">
              <a:lnSpc>
                <a:spcPct val="90000"/>
              </a:lnSpc>
            </a:pPr>
            <a:r>
              <a:rPr lang="en-US" dirty="0" smtClean="0"/>
              <a:t>Active Sponsorship</a:t>
            </a:r>
          </a:p>
          <a:p>
            <a:pPr>
              <a:lnSpc>
                <a:spcPct val="90000"/>
              </a:lnSpc>
            </a:pPr>
            <a:r>
              <a:rPr lang="en-US" dirty="0"/>
              <a:t>Project-based research requirements</a:t>
            </a:r>
          </a:p>
          <a:p>
            <a:pPr lvl="1">
              <a:lnSpc>
                <a:spcPct val="90000"/>
              </a:lnSpc>
            </a:pPr>
            <a:r>
              <a:rPr lang="en-US" dirty="0" smtClean="0"/>
              <a:t>Approve </a:t>
            </a:r>
            <a:r>
              <a:rPr lang="en-US" dirty="0"/>
              <a:t>initial project requirement once</a:t>
            </a:r>
          </a:p>
          <a:p>
            <a:pPr lvl="1">
              <a:lnSpc>
                <a:spcPct val="90000"/>
              </a:lnSpc>
            </a:pPr>
            <a:r>
              <a:rPr lang="en-US" dirty="0" smtClean="0"/>
              <a:t>Measure and </a:t>
            </a:r>
            <a:r>
              <a:rPr lang="en-US" dirty="0"/>
              <a:t>manage project to obtain </a:t>
            </a:r>
            <a:r>
              <a:rPr lang="en-US" dirty="0" smtClean="0"/>
              <a:t>project outputs</a:t>
            </a:r>
          </a:p>
        </p:txBody>
      </p:sp>
      <p:sp>
        <p:nvSpPr>
          <p:cNvPr id="4" name="Slide Number Placeholder 3"/>
          <p:cNvSpPr>
            <a:spLocks noGrp="1"/>
          </p:cNvSpPr>
          <p:nvPr>
            <p:ph type="sldNum" sz="quarter" idx="12"/>
          </p:nvPr>
        </p:nvSpPr>
        <p:spPr/>
        <p:txBody>
          <a:bodyPr/>
          <a:lstStyle/>
          <a:p>
            <a:fld id="{78D3ABA1-EA94-43C0-B992-7CBCC31144F1}" type="slidenum">
              <a:rPr lang="en-US" smtClean="0"/>
              <a:pPr/>
              <a:t>4</a:t>
            </a:fld>
            <a:endParaRPr lang="en-US" dirty="0"/>
          </a:p>
        </p:txBody>
      </p:sp>
      <p:sp>
        <p:nvSpPr>
          <p:cNvPr id="5" name="Date Placeholder 4"/>
          <p:cNvSpPr>
            <a:spLocks noGrp="1"/>
          </p:cNvSpPr>
          <p:nvPr>
            <p:ph type="dt" sz="half" idx="10"/>
          </p:nvPr>
        </p:nvSpPr>
        <p:spPr/>
        <p:txBody>
          <a:bodyPr/>
          <a:lstStyle/>
          <a:p>
            <a:r>
              <a:rPr lang="en-US" smtClean="0">
                <a:solidFill>
                  <a:schemeClr val="bg1">
                    <a:lumMod val="65000"/>
                  </a:schemeClr>
                </a:solidFill>
              </a:rPr>
              <a:t>4 March 2014</a:t>
            </a:r>
            <a:endParaRPr lang="en-US" dirty="0">
              <a:solidFill>
                <a:schemeClr val="bg1">
                  <a:lumMod val="65000"/>
                </a:schemeClr>
              </a:solidFill>
            </a:endParaRPr>
          </a:p>
        </p:txBody>
      </p:sp>
      <p:sp>
        <p:nvSpPr>
          <p:cNvPr id="6" name="Footer Placeholder 5"/>
          <p:cNvSpPr>
            <a:spLocks noGrp="1"/>
          </p:cNvSpPr>
          <p:nvPr>
            <p:ph type="ftr" sz="quarter" idx="11"/>
          </p:nvPr>
        </p:nvSpPr>
        <p:spPr/>
        <p:txBody>
          <a:bodyPr/>
          <a:lstStyle/>
          <a:p>
            <a:r>
              <a:rPr lang="pt-BR" smtClean="0">
                <a:solidFill>
                  <a:schemeClr val="bg1">
                    <a:lumMod val="65000"/>
                  </a:schemeClr>
                </a:solidFill>
              </a:rPr>
              <a:t>FY 2016 Aviation Safety R,E&amp;D Portfolio (r3)</a:t>
            </a:r>
            <a:endParaRPr lang="en-US" dirty="0">
              <a:solidFill>
                <a:schemeClr val="bg1">
                  <a:lumMod val="65000"/>
                </a:schemeClr>
              </a:solidFill>
            </a:endParaRPr>
          </a:p>
        </p:txBody>
      </p:sp>
    </p:spTree>
    <p:extLst>
      <p:ext uri="{BB962C8B-B14F-4D97-AF65-F5344CB8AC3E}">
        <p14:creationId xmlns:p14="http://schemas.microsoft.com/office/powerpoint/2010/main" val="1380582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A11.f </a:t>
            </a:r>
            <a:r>
              <a:rPr lang="en-US" sz="2800" dirty="0" smtClean="0"/>
              <a:t>– Aircraft </a:t>
            </a:r>
            <a:r>
              <a:rPr lang="en-US" sz="2800" dirty="0"/>
              <a:t>Catastrophic Failure </a:t>
            </a:r>
            <a:r>
              <a:rPr lang="en-US" sz="2800" dirty="0" smtClean="0"/>
              <a:t>Prevention </a:t>
            </a:r>
            <a:r>
              <a:rPr lang="en-US" sz="2800" dirty="0"/>
              <a:t>Research</a:t>
            </a:r>
          </a:p>
        </p:txBody>
      </p:sp>
      <p:sp>
        <p:nvSpPr>
          <p:cNvPr id="4" name="Slide Number Placeholder 3"/>
          <p:cNvSpPr>
            <a:spLocks noGrp="1"/>
          </p:cNvSpPr>
          <p:nvPr>
            <p:ph type="sldNum" sz="quarter" idx="12"/>
          </p:nvPr>
        </p:nvSpPr>
        <p:spPr/>
        <p:txBody>
          <a:bodyPr/>
          <a:lstStyle/>
          <a:p>
            <a:fld id="{78D3ABA1-EA94-43C0-B992-7CBCC31144F1}" type="slidenum">
              <a:rPr lang="en-US" smtClean="0"/>
              <a:pPr/>
              <a:t>40</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457200" y="3619500"/>
            <a:ext cx="3810000" cy="342900"/>
          </a:xfrm>
          <a:prstGeom prst="rect">
            <a:avLst/>
          </a:prstGeom>
          <a:noFill/>
          <a:ln>
            <a:noFill/>
          </a:ln>
          <a:extLst/>
        </p:spPr>
        <p:txBody>
          <a:bodyPr/>
          <a:lstStyle/>
          <a:p>
            <a:pPr algn="ctr">
              <a:spcBef>
                <a:spcPct val="20000"/>
              </a:spcBef>
              <a:buFontTx/>
              <a:buNone/>
            </a:pPr>
            <a:r>
              <a:rPr lang="en-US" sz="1800" b="1" u="sng"/>
              <a:t>FY 2016 Accomplishments</a:t>
            </a:r>
          </a:p>
        </p:txBody>
      </p:sp>
      <p:sp>
        <p:nvSpPr>
          <p:cNvPr id="8" name="Rectangle 4"/>
          <p:cNvSpPr>
            <a:spLocks noChangeArrowheads="1"/>
          </p:cNvSpPr>
          <p:nvPr/>
        </p:nvSpPr>
        <p:spPr bwMode="auto">
          <a:xfrm>
            <a:off x="4838700" y="1200150"/>
            <a:ext cx="3886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9" name="Rectangle 5"/>
          <p:cNvSpPr>
            <a:spLocks noChangeArrowheads="1"/>
          </p:cNvSpPr>
          <p:nvPr/>
        </p:nvSpPr>
        <p:spPr bwMode="auto">
          <a:xfrm>
            <a:off x="609600" y="120015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
        <p:nvSpPr>
          <p:cNvPr id="10" name="Rectangle 6"/>
          <p:cNvSpPr>
            <a:spLocks noChangeArrowheads="1"/>
          </p:cNvSpPr>
          <p:nvPr/>
        </p:nvSpPr>
        <p:spPr bwMode="auto">
          <a:xfrm>
            <a:off x="4762500" y="3619500"/>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spcBef>
                <a:spcPct val="20000"/>
              </a:spcBef>
              <a:buFontTx/>
              <a:buNone/>
            </a:pPr>
            <a:r>
              <a:rPr lang="en-US" sz="1800" b="1" u="sng"/>
              <a:t>Out Year Funding Requirements </a:t>
            </a:r>
          </a:p>
        </p:txBody>
      </p:sp>
      <p:sp>
        <p:nvSpPr>
          <p:cNvPr id="11" name="Line 7"/>
          <p:cNvSpPr>
            <a:spLocks noChangeShapeType="1"/>
          </p:cNvSpPr>
          <p:nvPr/>
        </p:nvSpPr>
        <p:spPr bwMode="auto">
          <a:xfrm>
            <a:off x="4495800" y="1219200"/>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0" y="3505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9"/>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 name="Rectangle 10"/>
          <p:cNvSpPr>
            <a:spLocks noChangeArrowheads="1"/>
          </p:cNvSpPr>
          <p:nvPr/>
        </p:nvSpPr>
        <p:spPr bwMode="auto">
          <a:xfrm>
            <a:off x="228600" y="1600200"/>
            <a:ext cx="41910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20650" indent="-107950"/>
            <a:r>
              <a:rPr lang="en-US" sz="1100"/>
              <a:t>This research contributes to achieving Next Level of Safety outcomes by reducing risks of engine failure and associated accidents and fatalities.</a:t>
            </a:r>
          </a:p>
        </p:txBody>
      </p:sp>
      <p:sp>
        <p:nvSpPr>
          <p:cNvPr id="15" name="Rectangle 11"/>
          <p:cNvSpPr>
            <a:spLocks noChangeArrowheads="1"/>
          </p:cNvSpPr>
          <p:nvPr/>
        </p:nvSpPr>
        <p:spPr bwMode="auto">
          <a:xfrm>
            <a:off x="4572000" y="1600200"/>
            <a:ext cx="44196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20650" indent="-107950"/>
            <a:r>
              <a:rPr lang="en-US" sz="1100"/>
              <a:t>Develop acceptable procedures for applying the Uncontained Engine Debris Damage Assessment Model (UEDDAM) code to demonstrate compliance to </a:t>
            </a:r>
            <a:r>
              <a:rPr lang="en-US" sz="1100">
                <a:cs typeface="Arial" pitchFamily="34" charset="0"/>
              </a:rPr>
              <a:t>§§ 23.903 and 25.903.</a:t>
            </a:r>
          </a:p>
          <a:p>
            <a:pPr marL="120650" indent="-107950"/>
            <a:r>
              <a:rPr lang="en-US" sz="1100"/>
              <a:t>Develop acceptable procedures for applying the LS-DYNA finite element code to demonstrate compliance to §§ 33.19 and 33.94.</a:t>
            </a:r>
          </a:p>
          <a:p>
            <a:pPr marL="120650" indent="-107950"/>
            <a:r>
              <a:rPr lang="en-US" sz="1100"/>
              <a:t>Develop related guidance materials such as:</a:t>
            </a:r>
          </a:p>
          <a:p>
            <a:pPr marL="742950" lvl="1" indent="-228600"/>
            <a:r>
              <a:rPr lang="en-US" sz="1100"/>
              <a:t>Case studies, best practices, code limitations</a:t>
            </a:r>
          </a:p>
          <a:p>
            <a:pPr marL="742950" lvl="1" indent="-228600"/>
            <a:r>
              <a:rPr lang="en-US" sz="1100"/>
              <a:t>Material characteristics database and characterization guidance</a:t>
            </a:r>
          </a:p>
        </p:txBody>
      </p:sp>
      <p:sp>
        <p:nvSpPr>
          <p:cNvPr id="16" name="Rectangle 12"/>
          <p:cNvSpPr>
            <a:spLocks noChangeArrowheads="1"/>
          </p:cNvSpPr>
          <p:nvPr/>
        </p:nvSpPr>
        <p:spPr bwMode="auto">
          <a:xfrm>
            <a:off x="215900" y="4191000"/>
            <a:ext cx="4191000" cy="1548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2700">
              <a:spcBef>
                <a:spcPct val="30000"/>
              </a:spcBef>
              <a:buFontTx/>
              <a:buNone/>
              <a:defRPr/>
            </a:pPr>
            <a:r>
              <a:rPr lang="en-US" sz="1100" dirty="0">
                <a:latin typeface="Arial" charset="0"/>
              </a:rPr>
              <a:t>Advanced Analysis Methods for Impact of Composite Aircraft Materials in Rotor Burst and Blade Release </a:t>
            </a:r>
            <a:r>
              <a:rPr lang="en-US" sz="1100" dirty="0" smtClean="0">
                <a:latin typeface="Arial" charset="0"/>
              </a:rPr>
              <a:t>.</a:t>
            </a:r>
          </a:p>
          <a:p>
            <a:pPr marL="184150" indent="-171450">
              <a:spcBef>
                <a:spcPct val="30000"/>
              </a:spcBef>
              <a:buFont typeface="Arial" panose="020B0604020202020204" pitchFamily="34" charset="0"/>
              <a:buChar char="•"/>
              <a:defRPr/>
            </a:pPr>
            <a:r>
              <a:rPr lang="en-US" sz="1100" dirty="0" smtClean="0">
                <a:latin typeface="Arial" charset="0"/>
              </a:rPr>
              <a:t>Complete Planned improvements to Metallic Material Model  MAT224, to include von </a:t>
            </a:r>
            <a:r>
              <a:rPr lang="en-US" sz="1100" dirty="0" err="1" smtClean="0">
                <a:latin typeface="Arial" charset="0"/>
              </a:rPr>
              <a:t>Mises</a:t>
            </a:r>
            <a:r>
              <a:rPr lang="en-US" sz="1100" dirty="0" smtClean="0">
                <a:latin typeface="Arial" charset="0"/>
              </a:rPr>
              <a:t>, Generalized Yield and Anisotropy analysis options </a:t>
            </a:r>
            <a:r>
              <a:rPr lang="en-US" sz="1100" dirty="0">
                <a:latin typeface="Arial" charset="0"/>
              </a:rPr>
              <a:t>	</a:t>
            </a:r>
          </a:p>
          <a:p>
            <a:pPr marL="184150" indent="-171450">
              <a:spcBef>
                <a:spcPct val="30000"/>
              </a:spcBef>
              <a:buFont typeface="Arial" panose="020B0604020202020204" pitchFamily="34" charset="0"/>
              <a:buChar char="•"/>
              <a:defRPr/>
            </a:pPr>
            <a:r>
              <a:rPr lang="en-US" sz="1100" dirty="0" smtClean="0">
                <a:latin typeface="Arial" charset="0"/>
              </a:rPr>
              <a:t>Complete initial development of a new material model for Composite Failure. MAT213 </a:t>
            </a:r>
            <a:r>
              <a:rPr lang="en-US" sz="1100" dirty="0">
                <a:latin typeface="Arial" charset="0"/>
              </a:rPr>
              <a:t>will be developed and implemented in </a:t>
            </a:r>
            <a:r>
              <a:rPr lang="en-US" sz="1100" dirty="0" smtClean="0">
                <a:latin typeface="Arial" charset="0"/>
              </a:rPr>
              <a:t>LSDYNA</a:t>
            </a:r>
          </a:p>
        </p:txBody>
      </p:sp>
      <p:sp>
        <p:nvSpPr>
          <p:cNvPr id="17" name="Rectangle 13"/>
          <p:cNvSpPr>
            <a:spLocks noChangeArrowheads="1"/>
          </p:cNvSpPr>
          <p:nvPr/>
        </p:nvSpPr>
        <p:spPr bwMode="auto">
          <a:xfrm>
            <a:off x="609600" y="23622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sp>
        <p:nvSpPr>
          <p:cNvPr id="18" name="Rectangle 14"/>
          <p:cNvSpPr>
            <a:spLocks noChangeArrowheads="1"/>
          </p:cNvSpPr>
          <p:nvPr/>
        </p:nvSpPr>
        <p:spPr bwMode="auto">
          <a:xfrm>
            <a:off x="266700" y="2667000"/>
            <a:ext cx="4191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4300" indent="-107950">
              <a:spcBef>
                <a:spcPct val="30000"/>
              </a:spcBef>
            </a:pPr>
            <a:r>
              <a:rPr lang="en-US" sz="1100"/>
              <a:t>Standardize analysis methods and tools for evaluating potential hazards and risks related to engine rotor burst and fan blade failure to assure that regulatory compliance findings are accurate and consistent.</a:t>
            </a:r>
          </a:p>
        </p:txBody>
      </p:sp>
      <p:graphicFrame>
        <p:nvGraphicFramePr>
          <p:cNvPr id="19" name="Group 15"/>
          <p:cNvGraphicFramePr>
            <a:graphicFrameLocks noGrp="1"/>
          </p:cNvGraphicFramePr>
          <p:nvPr>
            <p:extLst>
              <p:ext uri="{D42A27DB-BD31-4B8C-83A1-F6EECF244321}">
                <p14:modId xmlns:p14="http://schemas.microsoft.com/office/powerpoint/2010/main" val="3427947786"/>
              </p:ext>
            </p:extLst>
          </p:nvPr>
        </p:nvGraphicFramePr>
        <p:xfrm>
          <a:off x="4648200" y="4343400"/>
          <a:ext cx="4402138" cy="639780"/>
        </p:xfrm>
        <a:graphic>
          <a:graphicData uri="http://schemas.openxmlformats.org/drawingml/2006/table">
            <a:tbl>
              <a:tblPr/>
              <a:tblGrid>
                <a:gridCol w="1020763"/>
                <a:gridCol w="676275"/>
                <a:gridCol w="676275"/>
                <a:gridCol w="676275"/>
                <a:gridCol w="676275"/>
                <a:gridCol w="676275"/>
              </a:tblGrid>
              <a:tr h="2436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5" marB="456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3" marB="456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3" marB="456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3" marB="456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3" marB="456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3" marB="456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Funding Target ($000)</a:t>
                      </a:r>
                    </a:p>
                  </a:txBody>
                  <a:tcPr marT="45645" marB="456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1,100</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5" marB="456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896872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A11.g - </a:t>
            </a:r>
            <a:r>
              <a:rPr lang="en-US" sz="2800" dirty="0"/>
              <a:t>Flight Deck / Maintenance / System Integration Human </a:t>
            </a:r>
            <a:r>
              <a:rPr lang="en-US" sz="2800" dirty="0" smtClean="0"/>
              <a:t>Factors</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41</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762000" y="3810000"/>
            <a:ext cx="3810000" cy="342900"/>
          </a:xfrm>
          <a:prstGeom prst="rect">
            <a:avLst/>
          </a:prstGeom>
          <a:solidFill>
            <a:schemeClr val="bg1"/>
          </a:solidFill>
          <a:ln>
            <a:noFill/>
          </a:ln>
          <a:extLst/>
        </p:spPr>
        <p:txBody>
          <a:bodyPr/>
          <a:lstStyle/>
          <a:p>
            <a:pPr>
              <a:spcBef>
                <a:spcPct val="20000"/>
              </a:spcBef>
              <a:buFontTx/>
              <a:buNone/>
            </a:pPr>
            <a:r>
              <a:rPr lang="en-US" sz="1800" b="1" u="sng" dirty="0" smtClean="0"/>
              <a:t>FY 2016 Accomplishments</a:t>
            </a:r>
            <a:endParaRPr lang="en-US" sz="1800" b="1" u="sng" dirty="0"/>
          </a:p>
        </p:txBody>
      </p:sp>
      <p:sp>
        <p:nvSpPr>
          <p:cNvPr id="8" name="Rectangle 4"/>
          <p:cNvSpPr>
            <a:spLocks noChangeArrowheads="1"/>
          </p:cNvSpPr>
          <p:nvPr/>
        </p:nvSpPr>
        <p:spPr bwMode="auto">
          <a:xfrm>
            <a:off x="4800600" y="1192213"/>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spcBef>
                <a:spcPct val="20000"/>
              </a:spcBef>
              <a:buFontTx/>
              <a:buNone/>
            </a:pPr>
            <a:r>
              <a:rPr lang="en-US" sz="1800" b="1" u="sng"/>
              <a:t>Research Goals</a:t>
            </a:r>
          </a:p>
        </p:txBody>
      </p:sp>
      <p:sp>
        <p:nvSpPr>
          <p:cNvPr id="9" name="Rectangle 5"/>
          <p:cNvSpPr>
            <a:spLocks noChangeArrowheads="1"/>
          </p:cNvSpPr>
          <p:nvPr/>
        </p:nvSpPr>
        <p:spPr bwMode="auto">
          <a:xfrm>
            <a:off x="533400" y="1192213"/>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spcBef>
                <a:spcPct val="20000"/>
              </a:spcBef>
              <a:buFontTx/>
              <a:buNone/>
            </a:pPr>
            <a:r>
              <a:rPr lang="en-US" sz="1800" b="1" u="sng"/>
              <a:t>Destination 2025 Goals</a:t>
            </a:r>
          </a:p>
        </p:txBody>
      </p:sp>
      <p:sp>
        <p:nvSpPr>
          <p:cNvPr id="10"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 Year Funding Requirements </a:t>
            </a:r>
          </a:p>
        </p:txBody>
      </p:sp>
      <p:sp>
        <p:nvSpPr>
          <p:cNvPr id="11" name="Line 7"/>
          <p:cNvSpPr>
            <a:spLocks noChangeShapeType="1"/>
          </p:cNvSpPr>
          <p:nvPr/>
        </p:nvSpPr>
        <p:spPr bwMode="auto">
          <a:xfrm>
            <a:off x="4495800" y="1219200"/>
            <a:ext cx="0" cy="480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 name="Rectangle 10"/>
          <p:cNvSpPr>
            <a:spLocks noChangeArrowheads="1"/>
          </p:cNvSpPr>
          <p:nvPr/>
        </p:nvSpPr>
        <p:spPr bwMode="auto">
          <a:xfrm>
            <a:off x="304800" y="1447800"/>
            <a:ext cx="419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200" dirty="0"/>
              <a:t>Next Level of Safety; Delivering Aviation Access through Innovation</a:t>
            </a:r>
          </a:p>
        </p:txBody>
      </p:sp>
      <p:sp>
        <p:nvSpPr>
          <p:cNvPr id="15" name="Rectangle 11"/>
          <p:cNvSpPr>
            <a:spLocks noChangeArrowheads="1"/>
          </p:cNvSpPr>
          <p:nvPr/>
        </p:nvSpPr>
        <p:spPr bwMode="auto">
          <a:xfrm>
            <a:off x="4572000" y="1524000"/>
            <a:ext cx="44196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400" dirty="0"/>
              <a:t>Provide data to support evaluation criteria and methods, regulatory material, and recommended practices related to human factors for flight deck systems and applications/functions, flightcrew procedures, training, and operational use</a:t>
            </a:r>
          </a:p>
          <a:p>
            <a:pPr marL="227013" indent="-227013"/>
            <a:r>
              <a:rPr lang="en-US" sz="1400" dirty="0"/>
              <a:t>Establish data to support risk management programs to address hazards in the maintenance environment</a:t>
            </a:r>
          </a:p>
        </p:txBody>
      </p:sp>
      <p:sp>
        <p:nvSpPr>
          <p:cNvPr id="16" name="Rectangle 12"/>
          <p:cNvSpPr>
            <a:spLocks noChangeArrowheads="1"/>
          </p:cNvSpPr>
          <p:nvPr/>
        </p:nvSpPr>
        <p:spPr bwMode="auto">
          <a:xfrm>
            <a:off x="304800" y="4304493"/>
            <a:ext cx="4191000" cy="1715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rmAutofit fontScale="85000" lnSpcReduction="20000"/>
          </a:bodyPr>
          <a:lstStyle/>
          <a:p>
            <a:pPr marL="227013" indent="-227013">
              <a:spcBef>
                <a:spcPts val="300"/>
              </a:spcBef>
            </a:pPr>
            <a:r>
              <a:rPr lang="en-US" sz="1400" dirty="0"/>
              <a:t>D</a:t>
            </a:r>
            <a:r>
              <a:rPr lang="en-US" sz="1400" dirty="0" smtClean="0"/>
              <a:t>ata </a:t>
            </a:r>
            <a:r>
              <a:rPr lang="en-US" sz="1400" dirty="0"/>
              <a:t>to support </a:t>
            </a:r>
            <a:r>
              <a:rPr lang="en-US" sz="1400" dirty="0" smtClean="0"/>
              <a:t> updated training guidance for Crew Resource Management and  pilot monitoring</a:t>
            </a:r>
          </a:p>
          <a:p>
            <a:pPr marL="227013" indent="-227013">
              <a:spcBef>
                <a:spcPts val="300"/>
              </a:spcBef>
            </a:pPr>
            <a:r>
              <a:rPr lang="en-US" sz="1400" dirty="0" smtClean="0"/>
              <a:t>Data to address HF-related operational </a:t>
            </a:r>
            <a:r>
              <a:rPr lang="en-US" sz="1400" dirty="0"/>
              <a:t>issues with use of airport moving maps, ADS-B, &amp; </a:t>
            </a:r>
            <a:r>
              <a:rPr lang="en-US" sz="1400" dirty="0" smtClean="0"/>
              <a:t>EFB</a:t>
            </a:r>
          </a:p>
          <a:p>
            <a:pPr marL="227013" indent="-227013">
              <a:spcBef>
                <a:spcPts val="300"/>
              </a:spcBef>
            </a:pPr>
            <a:r>
              <a:rPr lang="en-US" sz="1400" dirty="0" smtClean="0"/>
              <a:t>Research report (s) on </a:t>
            </a:r>
            <a:r>
              <a:rPr lang="en-US" sz="1400" dirty="0"/>
              <a:t>HF integration issues with tablet (e.g., iPad) technology in the flight </a:t>
            </a:r>
            <a:r>
              <a:rPr lang="en-US" sz="1400" dirty="0" smtClean="0"/>
              <a:t>deck</a:t>
            </a:r>
          </a:p>
          <a:p>
            <a:pPr marL="227013" indent="-227013">
              <a:spcBef>
                <a:spcPts val="300"/>
              </a:spcBef>
            </a:pPr>
            <a:r>
              <a:rPr lang="en-US" sz="1400" dirty="0" smtClean="0"/>
              <a:t>Research report(s) </a:t>
            </a:r>
            <a:r>
              <a:rPr lang="en-US" sz="1400" dirty="0"/>
              <a:t>on proposed UAS Ground Control Station requirements</a:t>
            </a:r>
            <a:endParaRPr lang="en-US" sz="1400" dirty="0" smtClean="0"/>
          </a:p>
          <a:p>
            <a:pPr marL="227013" indent="-227013">
              <a:spcBef>
                <a:spcPts val="300"/>
              </a:spcBef>
            </a:pPr>
            <a:r>
              <a:rPr lang="en-US" sz="1400" kern="0" dirty="0" smtClean="0">
                <a:solidFill>
                  <a:sysClr val="windowText" lastClr="000000"/>
                </a:solidFill>
              </a:rPr>
              <a:t>Maintenance LOSA advisory </a:t>
            </a:r>
            <a:r>
              <a:rPr lang="en-US" sz="1400" kern="0" dirty="0">
                <a:solidFill>
                  <a:sysClr val="windowText" lastClr="000000"/>
                </a:solidFill>
              </a:rPr>
              <a:t>materials, implementation support, and effectiveness </a:t>
            </a:r>
            <a:r>
              <a:rPr lang="en-US" sz="1400" kern="0" dirty="0" smtClean="0">
                <a:solidFill>
                  <a:sysClr val="windowText" lastClr="000000"/>
                </a:solidFill>
              </a:rPr>
              <a:t>assessment. </a:t>
            </a:r>
            <a:endParaRPr lang="en-US" sz="1400" dirty="0"/>
          </a:p>
        </p:txBody>
      </p:sp>
      <p:sp>
        <p:nvSpPr>
          <p:cNvPr id="17" name="Rectangle 13"/>
          <p:cNvSpPr>
            <a:spLocks noChangeArrowheads="1"/>
          </p:cNvSpPr>
          <p:nvPr/>
        </p:nvSpPr>
        <p:spPr bwMode="auto">
          <a:xfrm>
            <a:off x="457200" y="22860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FontTx/>
              <a:buNone/>
            </a:pPr>
            <a:endParaRPr lang="en-US" sz="1800" b="1" u="sng"/>
          </a:p>
        </p:txBody>
      </p:sp>
      <p:sp>
        <p:nvSpPr>
          <p:cNvPr id="18" name="Rectangle 14"/>
          <p:cNvSpPr>
            <a:spLocks noChangeArrowheads="1"/>
          </p:cNvSpPr>
          <p:nvPr/>
        </p:nvSpPr>
        <p:spPr bwMode="auto">
          <a:xfrm>
            <a:off x="304800" y="2209800"/>
            <a:ext cx="41910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31775" indent="-231775">
              <a:lnSpc>
                <a:spcPct val="90000"/>
              </a:lnSpc>
              <a:tabLst>
                <a:tab pos="231775" algn="l"/>
              </a:tabLst>
            </a:pPr>
            <a:r>
              <a:rPr lang="en-US" sz="1300" dirty="0"/>
              <a:t>Human </a:t>
            </a:r>
            <a:r>
              <a:rPr lang="en-US" sz="1300" dirty="0" smtClean="0"/>
              <a:t>error s are regularly </a:t>
            </a:r>
            <a:r>
              <a:rPr lang="en-US" sz="1300" dirty="0"/>
              <a:t>cited as contributing and causal factors in accidents and incidents</a:t>
            </a:r>
          </a:p>
          <a:p>
            <a:pPr marL="231775" indent="-231775">
              <a:lnSpc>
                <a:spcPct val="90000"/>
              </a:lnSpc>
              <a:tabLst>
                <a:tab pos="231775" algn="l"/>
              </a:tabLst>
            </a:pPr>
            <a:r>
              <a:rPr lang="en-US" sz="1300" dirty="0"/>
              <a:t>Research is needed to identify and address human factors issues during standards development (ACs, Orders, and specific TSOs), especially considering new technology and operations.</a:t>
            </a:r>
          </a:p>
        </p:txBody>
      </p:sp>
      <p:graphicFrame>
        <p:nvGraphicFramePr>
          <p:cNvPr id="19" name="Group 39"/>
          <p:cNvGraphicFramePr>
            <a:graphicFrameLocks noGrp="1"/>
          </p:cNvGraphicFramePr>
          <p:nvPr>
            <p:ph idx="1"/>
            <p:extLst>
              <p:ext uri="{D42A27DB-BD31-4B8C-83A1-F6EECF244321}">
                <p14:modId xmlns:p14="http://schemas.microsoft.com/office/powerpoint/2010/main" val="3326581109"/>
              </p:ext>
            </p:extLst>
          </p:nvPr>
        </p:nvGraphicFramePr>
        <p:xfrm>
          <a:off x="4648200" y="4391025"/>
          <a:ext cx="4343400" cy="641350"/>
        </p:xfrm>
        <a:graphic>
          <a:graphicData uri="http://schemas.openxmlformats.org/drawingml/2006/table">
            <a:tbl>
              <a:tblPr/>
              <a:tblGrid>
                <a:gridCol w="1020763"/>
                <a:gridCol w="676275"/>
                <a:gridCol w="671512"/>
                <a:gridCol w="676275"/>
                <a:gridCol w="615950"/>
                <a:gridCol w="682625"/>
              </a:tblGrid>
              <a:tr h="2447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pitchFamily="34" charset="0"/>
                      </a:endParaRPr>
                    </a:p>
                  </a:txBody>
                  <a:tcPr marT="45746" marB="4574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5" marB="456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5" marB="456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rPr>
                        <a:t>Funding Target ($000)</a:t>
                      </a:r>
                    </a:p>
                  </a:txBody>
                  <a:tcPr marT="45746" marB="4574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6,240</a:t>
                      </a: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52" marB="456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 name="Rectangle 38"/>
          <p:cNvSpPr>
            <a:spLocks noChangeArrowheads="1"/>
          </p:cNvSpPr>
          <p:nvPr/>
        </p:nvSpPr>
        <p:spPr bwMode="auto">
          <a:xfrm>
            <a:off x="533400" y="18288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FontTx/>
              <a:buNone/>
            </a:pPr>
            <a:r>
              <a:rPr lang="en-US" sz="1800" b="1" u="sng"/>
              <a:t>Need</a:t>
            </a:r>
          </a:p>
        </p:txBody>
      </p:sp>
    </p:spTree>
    <p:extLst>
      <p:ext uri="{BB962C8B-B14F-4D97-AF65-F5344CB8AC3E}">
        <p14:creationId xmlns:p14="http://schemas.microsoft.com/office/powerpoint/2010/main" val="2477744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A11.h – System Safety Management</a:t>
            </a:r>
            <a:r>
              <a:rPr lang="en-US" sz="2800" baseline="30000" dirty="0"/>
              <a:t>1</a:t>
            </a:r>
            <a:endParaRPr lang="en-US" sz="28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42</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381000" y="3861794"/>
            <a:ext cx="4038600" cy="381000"/>
          </a:xfrm>
          <a:prstGeom prst="rect">
            <a:avLst/>
          </a:prstGeom>
          <a:solidFill>
            <a:schemeClr val="bg1"/>
          </a:solidFill>
          <a:ln>
            <a:noFill/>
          </a:ln>
          <a:extLst/>
        </p:spPr>
        <p:txBody>
          <a:bodyPr/>
          <a:lstStyle/>
          <a:p>
            <a:pPr algn="ctr">
              <a:spcBef>
                <a:spcPct val="20000"/>
              </a:spcBef>
              <a:buFontTx/>
              <a:buNone/>
            </a:pPr>
            <a:r>
              <a:rPr lang="en-US" sz="1800" b="1" u="sng" dirty="0">
                <a:ea typeface="MS PGothic" pitchFamily="34" charset="-128"/>
              </a:rPr>
              <a:t>FY 2016 Accomplishments</a:t>
            </a:r>
          </a:p>
        </p:txBody>
      </p:sp>
      <p:sp>
        <p:nvSpPr>
          <p:cNvPr id="8" name="Rectangle 4"/>
          <p:cNvSpPr>
            <a:spLocks noChangeArrowheads="1"/>
          </p:cNvSpPr>
          <p:nvPr/>
        </p:nvSpPr>
        <p:spPr bwMode="auto">
          <a:xfrm>
            <a:off x="4800600" y="804269"/>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ea typeface="MS PGothic" pitchFamily="34" charset="-128"/>
              </a:rPr>
              <a:t>Research Goals</a:t>
            </a:r>
          </a:p>
        </p:txBody>
      </p:sp>
      <p:sp>
        <p:nvSpPr>
          <p:cNvPr id="9" name="Rectangle 5"/>
          <p:cNvSpPr>
            <a:spLocks noChangeArrowheads="1"/>
          </p:cNvSpPr>
          <p:nvPr/>
        </p:nvSpPr>
        <p:spPr bwMode="auto">
          <a:xfrm>
            <a:off x="457200" y="851894"/>
            <a:ext cx="350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ea typeface="MS PGothic" pitchFamily="34" charset="-128"/>
              </a:rPr>
              <a:t>Destination 2025 Goals</a:t>
            </a:r>
          </a:p>
        </p:txBody>
      </p:sp>
      <p:sp>
        <p:nvSpPr>
          <p:cNvPr id="10" name="Rectangle 6"/>
          <p:cNvSpPr>
            <a:spLocks noChangeArrowheads="1"/>
          </p:cNvSpPr>
          <p:nvPr/>
        </p:nvSpPr>
        <p:spPr bwMode="auto">
          <a:xfrm>
            <a:off x="4800600" y="3861794"/>
            <a:ext cx="403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buFontTx/>
              <a:buNone/>
            </a:pPr>
            <a:r>
              <a:rPr lang="en-US" sz="1800" b="1" u="sng">
                <a:ea typeface="MS PGothic" pitchFamily="34" charset="-128"/>
              </a:rPr>
              <a:t>Out Year Funding Requirements </a:t>
            </a:r>
          </a:p>
        </p:txBody>
      </p:sp>
      <p:sp>
        <p:nvSpPr>
          <p:cNvPr id="11" name="Line 7"/>
          <p:cNvSpPr>
            <a:spLocks noChangeShapeType="1"/>
          </p:cNvSpPr>
          <p:nvPr/>
        </p:nvSpPr>
        <p:spPr bwMode="auto">
          <a:xfrm>
            <a:off x="4495800" y="1423394"/>
            <a:ext cx="0" cy="480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0" y="3861794"/>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9"/>
          <p:cNvSpPr txBox="1">
            <a:spLocks noChangeArrowheads="1"/>
          </p:cNvSpPr>
          <p:nvPr/>
        </p:nvSpPr>
        <p:spPr bwMode="auto">
          <a:xfrm>
            <a:off x="4572000" y="1728194"/>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ea typeface="MS PGothic" pitchFamily="34" charset="-128"/>
            </a:endParaRPr>
          </a:p>
        </p:txBody>
      </p:sp>
      <p:sp>
        <p:nvSpPr>
          <p:cNvPr id="14" name="Rectangle 10"/>
          <p:cNvSpPr>
            <a:spLocks noChangeArrowheads="1"/>
          </p:cNvSpPr>
          <p:nvPr/>
        </p:nvSpPr>
        <p:spPr bwMode="auto">
          <a:xfrm>
            <a:off x="0" y="1253532"/>
            <a:ext cx="44958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100">
                <a:ea typeface="MS PGothic" pitchFamily="34" charset="-128"/>
              </a:rPr>
              <a:t>Achieve Next Level of Safety outcomes by reducing safety risks through data analysis, modeling, and simulation.</a:t>
            </a:r>
          </a:p>
        </p:txBody>
      </p:sp>
      <p:sp>
        <p:nvSpPr>
          <p:cNvPr id="15" name="Rectangle 11"/>
          <p:cNvSpPr>
            <a:spLocks noChangeArrowheads="1"/>
          </p:cNvSpPr>
          <p:nvPr/>
        </p:nvSpPr>
        <p:spPr bwMode="auto">
          <a:xfrm>
            <a:off x="4572000" y="1232894"/>
            <a:ext cx="4572000"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100" dirty="0">
                <a:ea typeface="MS PGothic" pitchFamily="34" charset="-128"/>
              </a:rPr>
              <a:t>Integrate distributed digital or textual data into operational performance and safety information. </a:t>
            </a:r>
          </a:p>
          <a:p>
            <a:pPr marL="227013" indent="-227013"/>
            <a:r>
              <a:rPr lang="en-US" sz="1100" dirty="0">
                <a:ea typeface="MS PGothic" pitchFamily="34" charset="-128"/>
              </a:rPr>
              <a:t>Improve monitoring and analyses of air traffic operations.</a:t>
            </a:r>
          </a:p>
          <a:p>
            <a:pPr marL="227013" indent="-227013"/>
            <a:r>
              <a:rPr lang="en-US" sz="1100" dirty="0">
                <a:ea typeface="MS PGothic" pitchFamily="34" charset="-128"/>
              </a:rPr>
              <a:t>Enhance risk assessment processes for certification and Continued Operational Safety.</a:t>
            </a:r>
          </a:p>
          <a:p>
            <a:pPr marL="227013" indent="-227013"/>
            <a:r>
              <a:rPr lang="en-US" sz="1100" dirty="0">
                <a:ea typeface="MS PGothic" pitchFamily="34" charset="-128"/>
              </a:rPr>
              <a:t>Develop objective criteria for simulator platform motion and create satisfactory stall models for upset recovery training.</a:t>
            </a:r>
          </a:p>
          <a:p>
            <a:pPr marL="227013" indent="-227013"/>
            <a:r>
              <a:rPr lang="en-US" sz="1100" dirty="0">
                <a:ea typeface="MS PGothic" pitchFamily="34" charset="-128"/>
              </a:rPr>
              <a:t>Validate on-board measures of braking </a:t>
            </a:r>
            <a:r>
              <a:rPr lang="en-US" sz="1100" dirty="0" smtClean="0">
                <a:ea typeface="MS PGothic" pitchFamily="34" charset="-128"/>
              </a:rPr>
              <a:t>effectiveness</a:t>
            </a:r>
          </a:p>
          <a:p>
            <a:pPr marL="227013" indent="-227013"/>
            <a:r>
              <a:rPr lang="en-US" sz="1100" dirty="0" smtClean="0">
                <a:ea typeface="MS PGothic" pitchFamily="34" charset="-128"/>
              </a:rPr>
              <a:t>Develop </a:t>
            </a:r>
            <a:r>
              <a:rPr lang="en-US" sz="1100" dirty="0">
                <a:ea typeface="MS PGothic" pitchFamily="34" charset="-128"/>
              </a:rPr>
              <a:t>inspector guidance for hover taxi to/through movements</a:t>
            </a:r>
            <a:r>
              <a:rPr lang="en-US" sz="1100" dirty="0" smtClean="0">
                <a:ea typeface="MS PGothic" pitchFamily="34" charset="-128"/>
              </a:rPr>
              <a:t>.</a:t>
            </a:r>
            <a:endParaRPr lang="en-US" sz="1100" dirty="0">
              <a:ea typeface="MS PGothic" pitchFamily="34" charset="-128"/>
            </a:endParaRPr>
          </a:p>
        </p:txBody>
      </p:sp>
      <p:sp>
        <p:nvSpPr>
          <p:cNvPr id="16" name="Rectangle 12"/>
          <p:cNvSpPr>
            <a:spLocks noChangeArrowheads="1"/>
          </p:cNvSpPr>
          <p:nvPr/>
        </p:nvSpPr>
        <p:spPr bwMode="auto">
          <a:xfrm>
            <a:off x="0" y="4288832"/>
            <a:ext cx="449580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r>
              <a:rPr lang="en-US" sz="1100" dirty="0">
                <a:ea typeface="MS PGothic" pitchFamily="34" charset="-128"/>
              </a:rPr>
              <a:t>Expand aviation safety data sets, further automated processing capabilities, and develop tools for data fusion.</a:t>
            </a:r>
          </a:p>
          <a:p>
            <a:pPr marL="227013" indent="-227013"/>
            <a:r>
              <a:rPr lang="en-US" sz="1100" dirty="0">
                <a:ea typeface="MS PGothic" pitchFamily="34" charset="-128"/>
              </a:rPr>
              <a:t>Test tools to facilitate oversight of operational safety.</a:t>
            </a:r>
          </a:p>
          <a:p>
            <a:pPr marL="227013" indent="-227013"/>
            <a:r>
              <a:rPr lang="en-US" sz="1100" dirty="0" smtClean="0">
                <a:ea typeface="MS PGothic" pitchFamily="34" charset="-128"/>
              </a:rPr>
              <a:t>Implementation plan for relaying </a:t>
            </a:r>
            <a:r>
              <a:rPr lang="en-US" sz="1100" dirty="0">
                <a:ea typeface="MS PGothic" pitchFamily="34" charset="-128"/>
              </a:rPr>
              <a:t>slipperiness condition to future </a:t>
            </a:r>
            <a:r>
              <a:rPr lang="en-US" sz="1100" dirty="0" smtClean="0">
                <a:ea typeface="MS PGothic" pitchFamily="34" charset="-128"/>
              </a:rPr>
              <a:t>arrivals.</a:t>
            </a:r>
            <a:endParaRPr lang="en-US" sz="1100" dirty="0">
              <a:ea typeface="MS PGothic" pitchFamily="34" charset="-128"/>
            </a:endParaRPr>
          </a:p>
          <a:p>
            <a:pPr marL="227013" indent="-227013"/>
            <a:r>
              <a:rPr lang="en-US" sz="1100" dirty="0">
                <a:ea typeface="MS PGothic" pitchFamily="34" charset="-128"/>
              </a:rPr>
              <a:t>Propose new simulator objective motion criteria.</a:t>
            </a:r>
          </a:p>
          <a:p>
            <a:pPr marL="227013" indent="-227013"/>
            <a:r>
              <a:rPr lang="en-US" sz="1100" dirty="0" smtClean="0">
                <a:ea typeface="MS PGothic" pitchFamily="34" charset="-128"/>
              </a:rPr>
              <a:t>Pilot-in-the-loop simulator evaluation of selected </a:t>
            </a:r>
            <a:r>
              <a:rPr lang="en-US" sz="1100" dirty="0" err="1" smtClean="0">
                <a:ea typeface="MS PGothic" pitchFamily="34" charset="-128"/>
              </a:rPr>
              <a:t>helo</a:t>
            </a:r>
            <a:r>
              <a:rPr lang="en-US" sz="1100" dirty="0" smtClean="0">
                <a:ea typeface="MS PGothic" pitchFamily="34" charset="-128"/>
              </a:rPr>
              <a:t> EVS/SVS/HMD system</a:t>
            </a:r>
            <a:endParaRPr lang="en-US" sz="1100" dirty="0">
              <a:ea typeface="MS PGothic" pitchFamily="34" charset="-128"/>
            </a:endParaRPr>
          </a:p>
        </p:txBody>
      </p:sp>
      <p:sp>
        <p:nvSpPr>
          <p:cNvPr id="17" name="Rectangle 13"/>
          <p:cNvSpPr>
            <a:spLocks noChangeArrowheads="1"/>
          </p:cNvSpPr>
          <p:nvPr/>
        </p:nvSpPr>
        <p:spPr bwMode="auto">
          <a:xfrm>
            <a:off x="381000" y="1799632"/>
            <a:ext cx="3505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ea typeface="MS PGothic" pitchFamily="34" charset="-128"/>
              </a:rPr>
              <a:t>Need</a:t>
            </a:r>
          </a:p>
        </p:txBody>
      </p:sp>
      <p:sp>
        <p:nvSpPr>
          <p:cNvPr id="18" name="Rectangle 14"/>
          <p:cNvSpPr>
            <a:spLocks noChangeArrowheads="1"/>
          </p:cNvSpPr>
          <p:nvPr/>
        </p:nvSpPr>
        <p:spPr bwMode="auto">
          <a:xfrm>
            <a:off x="31750" y="2286994"/>
            <a:ext cx="44958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spcBef>
                <a:spcPct val="0"/>
              </a:spcBef>
              <a:spcAft>
                <a:spcPct val="50000"/>
              </a:spcAft>
            </a:pPr>
            <a:r>
              <a:rPr lang="en-US" sz="1100" dirty="0">
                <a:ea typeface="MS PGothic" pitchFamily="34" charset="-128"/>
              </a:rPr>
              <a:t>Anticipation of system-wide operational risks.</a:t>
            </a:r>
          </a:p>
          <a:p>
            <a:pPr marL="227013" indent="-227013">
              <a:spcBef>
                <a:spcPct val="0"/>
              </a:spcBef>
              <a:spcAft>
                <a:spcPct val="50000"/>
              </a:spcAft>
            </a:pPr>
            <a:r>
              <a:rPr lang="en-US" sz="1100" dirty="0">
                <a:ea typeface="MS PGothic" pitchFamily="34" charset="-128"/>
              </a:rPr>
              <a:t>Additional data-driven approaches.</a:t>
            </a:r>
          </a:p>
          <a:p>
            <a:pPr marL="227013" indent="-227013">
              <a:spcBef>
                <a:spcPct val="0"/>
              </a:spcBef>
              <a:spcAft>
                <a:spcPct val="50000"/>
              </a:spcAft>
            </a:pPr>
            <a:r>
              <a:rPr lang="en-US" sz="1100" dirty="0">
                <a:ea typeface="MS PGothic" pitchFamily="34" charset="-128"/>
              </a:rPr>
              <a:t>Lower accident rate due to loss-of-control.</a:t>
            </a:r>
          </a:p>
          <a:p>
            <a:pPr marL="227013" indent="-227013">
              <a:spcBef>
                <a:spcPct val="0"/>
              </a:spcBef>
              <a:spcAft>
                <a:spcPct val="50000"/>
              </a:spcAft>
            </a:pPr>
            <a:r>
              <a:rPr lang="en-US" sz="1100" dirty="0">
                <a:ea typeface="MS PGothic" pitchFamily="34" charset="-128"/>
              </a:rPr>
              <a:t>Fewer runway excursions.</a:t>
            </a:r>
          </a:p>
          <a:p>
            <a:pPr marL="227013" indent="-227013">
              <a:spcBef>
                <a:spcPct val="0"/>
              </a:spcBef>
              <a:spcAft>
                <a:spcPct val="50000"/>
              </a:spcAft>
            </a:pPr>
            <a:r>
              <a:rPr lang="en-US" sz="1100" dirty="0">
                <a:ea typeface="MS PGothic" pitchFamily="34" charset="-128"/>
              </a:rPr>
              <a:t>Improved helicopter safety.</a:t>
            </a:r>
          </a:p>
        </p:txBody>
      </p:sp>
      <p:graphicFrame>
        <p:nvGraphicFramePr>
          <p:cNvPr id="19" name="Group 15"/>
          <p:cNvGraphicFramePr>
            <a:graphicFrameLocks noGrp="1"/>
          </p:cNvGraphicFramePr>
          <p:nvPr>
            <p:ph idx="4294967295"/>
            <p:extLst>
              <p:ext uri="{D42A27DB-BD31-4B8C-83A1-F6EECF244321}">
                <p14:modId xmlns:p14="http://schemas.microsoft.com/office/powerpoint/2010/main" val="4028864015"/>
              </p:ext>
            </p:extLst>
          </p:nvPr>
        </p:nvGraphicFramePr>
        <p:xfrm>
          <a:off x="4648200" y="4747619"/>
          <a:ext cx="4343400" cy="639768"/>
        </p:xfrm>
        <a:graphic>
          <a:graphicData uri="http://schemas.openxmlformats.org/drawingml/2006/table">
            <a:tbl>
              <a:tblPr/>
              <a:tblGrid>
                <a:gridCol w="1020763"/>
                <a:gridCol w="655637"/>
                <a:gridCol w="685800"/>
                <a:gridCol w="682625"/>
                <a:gridCol w="615950"/>
                <a:gridCol w="682625"/>
              </a:tblGrid>
              <a:tr h="2436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2" marB="4564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4" marB="456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4" marB="456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Funding Target ($000)</a:t>
                      </a: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3,750</a:t>
                      </a: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7" marB="4564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 name="Rectangle 38"/>
          <p:cNvSpPr>
            <a:spLocks noChangeArrowheads="1"/>
          </p:cNvSpPr>
          <p:nvPr/>
        </p:nvSpPr>
        <p:spPr bwMode="auto">
          <a:xfrm>
            <a:off x="4572000" y="5461994"/>
            <a:ext cx="457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spcBef>
                <a:spcPct val="0"/>
              </a:spcBef>
              <a:buFontTx/>
              <a:buNone/>
            </a:pPr>
            <a:r>
              <a:rPr lang="en-US" sz="1000">
                <a:ea typeface="MS PGothic" pitchFamily="34" charset="-128"/>
              </a:rPr>
              <a:t>Note:</a:t>
            </a:r>
          </a:p>
          <a:p>
            <a:pPr marL="227013" indent="-227013">
              <a:spcBef>
                <a:spcPct val="0"/>
              </a:spcBef>
              <a:buFontTx/>
              <a:buNone/>
            </a:pPr>
            <a:r>
              <a:rPr lang="en-US" sz="1000">
                <a:ea typeface="MS PGothic" pitchFamily="34" charset="-128"/>
              </a:rPr>
              <a:t>1. Includes Terminal Area Safety</a:t>
            </a:r>
          </a:p>
        </p:txBody>
      </p:sp>
    </p:spTree>
    <p:extLst>
      <p:ext uri="{BB962C8B-B14F-4D97-AF65-F5344CB8AC3E}">
        <p14:creationId xmlns:p14="http://schemas.microsoft.com/office/powerpoint/2010/main" val="23749745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A11.j – Aeromedical Research </a:t>
            </a:r>
          </a:p>
        </p:txBody>
      </p:sp>
      <p:sp>
        <p:nvSpPr>
          <p:cNvPr id="4" name="Slide Number Placeholder 3"/>
          <p:cNvSpPr>
            <a:spLocks noGrp="1"/>
          </p:cNvSpPr>
          <p:nvPr>
            <p:ph type="sldNum" sz="quarter" idx="12"/>
          </p:nvPr>
        </p:nvSpPr>
        <p:spPr/>
        <p:txBody>
          <a:bodyPr/>
          <a:lstStyle/>
          <a:p>
            <a:fld id="{78D3ABA1-EA94-43C0-B992-7CBCC31144F1}" type="slidenum">
              <a:rPr lang="en-US" smtClean="0"/>
              <a:pPr/>
              <a:t>43</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0" y="2743200"/>
            <a:ext cx="4648200" cy="457200"/>
          </a:xfrm>
          <a:prstGeom prst="rect">
            <a:avLst/>
          </a:prstGeom>
          <a:solidFill>
            <a:schemeClr val="bg1"/>
          </a:solidFill>
          <a:ln>
            <a:noFill/>
          </a:ln>
          <a:extLst/>
        </p:spPr>
        <p:txBody>
          <a:bodyPr/>
          <a:lstStyle/>
          <a:p>
            <a:pPr algn="ctr">
              <a:spcBef>
                <a:spcPct val="20000"/>
              </a:spcBef>
              <a:buFontTx/>
              <a:buNone/>
            </a:pPr>
            <a:r>
              <a:rPr lang="en-US" sz="1800" b="1" u="sng" dirty="0"/>
              <a:t>FY 2016 Accomplishments</a:t>
            </a:r>
          </a:p>
        </p:txBody>
      </p:sp>
      <p:sp>
        <p:nvSpPr>
          <p:cNvPr id="8" name="Line 7"/>
          <p:cNvSpPr>
            <a:spLocks noChangeShapeType="1"/>
          </p:cNvSpPr>
          <p:nvPr/>
        </p:nvSpPr>
        <p:spPr bwMode="auto">
          <a:xfrm>
            <a:off x="4572000" y="33528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Text Box 8"/>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0" name="Rectangle 9"/>
          <p:cNvSpPr>
            <a:spLocks noChangeArrowheads="1"/>
          </p:cNvSpPr>
          <p:nvPr/>
        </p:nvSpPr>
        <p:spPr bwMode="auto">
          <a:xfrm>
            <a:off x="114300" y="1203325"/>
            <a:ext cx="4419600"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5888" indent="-115888"/>
            <a:r>
              <a:rPr lang="en-US" sz="1000"/>
              <a:t>This research contributes to achieving Next Level of Safety outcomes by reducing health and safety risk to aircraft crew and passengers. </a:t>
            </a:r>
          </a:p>
          <a:p>
            <a:pPr marL="115888" indent="-115888"/>
            <a:r>
              <a:rPr lang="en-US" sz="1000"/>
              <a:t>This research contributes to achieving Improve Global Performance Through Collaboration  outcomes by providing inputs to private and public organizations domestically and internationally.</a:t>
            </a:r>
            <a:endParaRPr lang="en-US" sz="1100"/>
          </a:p>
        </p:txBody>
      </p:sp>
      <p:sp>
        <p:nvSpPr>
          <p:cNvPr id="11" name="Rectangle 10"/>
          <p:cNvSpPr>
            <a:spLocks noChangeArrowheads="1"/>
          </p:cNvSpPr>
          <p:nvPr/>
        </p:nvSpPr>
        <p:spPr bwMode="auto">
          <a:xfrm>
            <a:off x="4572000" y="1066800"/>
            <a:ext cx="4419600"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5888" indent="-115888">
              <a:spcBef>
                <a:spcPts val="600"/>
              </a:spcBef>
            </a:pPr>
            <a:r>
              <a:rPr lang="en-US" sz="1000"/>
              <a:t>Identify criteria for restraint systems that protect occupants at high impact levels.</a:t>
            </a:r>
          </a:p>
          <a:p>
            <a:pPr marL="115888" indent="-115888">
              <a:spcBef>
                <a:spcPts val="600"/>
              </a:spcBef>
            </a:pPr>
            <a:r>
              <a:rPr lang="en-US" sz="1000"/>
              <a:t>Develop numerical model validation parameters that evaluate aircraft evacuation designs and emergency response capability.</a:t>
            </a:r>
          </a:p>
          <a:p>
            <a:pPr marL="115888" indent="-115888">
              <a:spcBef>
                <a:spcPts val="600"/>
              </a:spcBef>
            </a:pPr>
            <a:r>
              <a:rPr lang="en-US" sz="1000"/>
              <a:t>Develop gene expression, toxicology, and bioinformatics technology and methods to define human response to aerospace stressors.</a:t>
            </a:r>
          </a:p>
          <a:p>
            <a:pPr marL="115888" indent="-115888">
              <a:spcBef>
                <a:spcPts val="600"/>
              </a:spcBef>
            </a:pPr>
            <a:r>
              <a:rPr lang="en-US" sz="1000"/>
              <a:t>Identify safety strategies addressing pilot impairment, incapacitation and other factors that contribute to loss of aircraft control.</a:t>
            </a:r>
          </a:p>
          <a:p>
            <a:pPr marL="115888" indent="-115888">
              <a:spcBef>
                <a:spcPts val="600"/>
              </a:spcBef>
            </a:pPr>
            <a:r>
              <a:rPr lang="en-US" sz="1000"/>
              <a:t>Develop methods to extract aeromedical information for prognostic identification of human safety risks.</a:t>
            </a:r>
          </a:p>
          <a:p>
            <a:pPr marL="115888" indent="-115888">
              <a:spcBef>
                <a:spcPts val="600"/>
              </a:spcBef>
            </a:pPr>
            <a:r>
              <a:rPr lang="en-US" sz="1000"/>
              <a:t>Assess injuries and their relationship to autopsy findings, medical certification data, aircraft cabin configurations, and biodynamic testing.</a:t>
            </a:r>
          </a:p>
        </p:txBody>
      </p:sp>
      <p:sp>
        <p:nvSpPr>
          <p:cNvPr id="12" name="Rectangle 34"/>
          <p:cNvSpPr>
            <a:spLocks noChangeArrowheads="1"/>
          </p:cNvSpPr>
          <p:nvPr/>
        </p:nvSpPr>
        <p:spPr bwMode="auto">
          <a:xfrm>
            <a:off x="-28575" y="3197225"/>
            <a:ext cx="4648200"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15888" indent="-115888">
              <a:spcBef>
                <a:spcPct val="0"/>
              </a:spcBef>
              <a:spcAft>
                <a:spcPct val="35000"/>
              </a:spcAft>
            </a:pPr>
            <a:r>
              <a:rPr lang="en-US" sz="1000" u="sng"/>
              <a:t>AM 1 - Aeromedical Systems Analysis</a:t>
            </a:r>
            <a:r>
              <a:rPr lang="en-US" sz="1000"/>
              <a:t>: Integrate a high performance computational (HPC) analytic engine allowing statistical analysis of aeromedical safety issues: disqualifying pathologies.</a:t>
            </a:r>
          </a:p>
          <a:p>
            <a:pPr marL="115888" indent="-115888">
              <a:spcBef>
                <a:spcPct val="0"/>
              </a:spcBef>
              <a:spcAft>
                <a:spcPct val="35000"/>
              </a:spcAft>
            </a:pPr>
            <a:r>
              <a:rPr lang="en-US" sz="1000" u="sng"/>
              <a:t>AM -2 Accident Investigation &amp; Prevention</a:t>
            </a:r>
            <a:r>
              <a:rPr lang="en-US" sz="1000"/>
              <a:t>: Develop a liquid chromatography/mass spectrometry method to quantitate the presence of synthetic and natural cannabinoids in postmortem fluids and tissues.</a:t>
            </a:r>
          </a:p>
          <a:p>
            <a:pPr marL="115888" indent="-115888">
              <a:spcBef>
                <a:spcPct val="0"/>
              </a:spcBef>
              <a:spcAft>
                <a:spcPct val="35000"/>
              </a:spcAft>
            </a:pPr>
            <a:r>
              <a:rPr lang="en-US" sz="1000" u="sng"/>
              <a:t>AM-3 Crash Survival</a:t>
            </a:r>
            <a:r>
              <a:rPr lang="en-US" sz="1000"/>
              <a:t>: Evacuation - Persuasive Technology: Assessments of the passenger comprehension of onboard safety briefing materials.</a:t>
            </a:r>
          </a:p>
          <a:p>
            <a:pPr marL="115888" indent="-115888">
              <a:spcBef>
                <a:spcPct val="0"/>
              </a:spcBef>
              <a:spcAft>
                <a:spcPct val="35000"/>
              </a:spcAft>
            </a:pPr>
            <a:r>
              <a:rPr lang="en-US" sz="1000" u="sng"/>
              <a:t>AM-4 Aviation Physiology</a:t>
            </a:r>
            <a:r>
              <a:rPr lang="en-US" sz="1000"/>
              <a:t>: Assess the clinical effects of cabin altitude during air travel on patients with pulmonary disease. </a:t>
            </a:r>
          </a:p>
          <a:p>
            <a:pPr marL="115888" indent="-115888">
              <a:spcBef>
                <a:spcPct val="0"/>
              </a:spcBef>
              <a:spcAft>
                <a:spcPct val="35000"/>
              </a:spcAft>
            </a:pPr>
            <a:r>
              <a:rPr lang="en-US" sz="1000" u="sng"/>
              <a:t>F&amp;CS-2</a:t>
            </a:r>
            <a:r>
              <a:rPr lang="en-US" sz="1000"/>
              <a:t> Develop Injury criteria for certification of obliquely oriented seats</a:t>
            </a:r>
          </a:p>
          <a:p>
            <a:pPr marL="115888" indent="-115888">
              <a:spcBef>
                <a:spcPct val="0"/>
              </a:spcBef>
              <a:spcAft>
                <a:spcPct val="35000"/>
              </a:spcAft>
            </a:pPr>
            <a:r>
              <a:rPr lang="en-US" sz="1000" u="sng"/>
              <a:t>F&amp;CS-3</a:t>
            </a:r>
            <a:r>
              <a:rPr lang="en-US" sz="1000"/>
              <a:t> Develop Evacuation Analytical Tools for use in certification</a:t>
            </a:r>
          </a:p>
          <a:p>
            <a:pPr marL="115888" indent="-115888">
              <a:spcBef>
                <a:spcPct val="0"/>
              </a:spcBef>
              <a:spcAft>
                <a:spcPct val="35000"/>
              </a:spcAft>
            </a:pPr>
            <a:r>
              <a:rPr lang="en-US" sz="1000" u="sng"/>
              <a:t>F&amp;CS-5</a:t>
            </a:r>
            <a:r>
              <a:rPr lang="en-US" sz="1000"/>
              <a:t> Develop System level crashworthiness injury criteria and certification methodology to support advisory material</a:t>
            </a:r>
          </a:p>
          <a:p>
            <a:pPr marL="115888" indent="-115888">
              <a:spcBef>
                <a:spcPct val="0"/>
              </a:spcBef>
              <a:spcAft>
                <a:spcPct val="35000"/>
              </a:spcAft>
            </a:pPr>
            <a:r>
              <a:rPr lang="en-US" sz="1000" u="sng"/>
              <a:t>F&amp;CS-6</a:t>
            </a:r>
            <a:r>
              <a:rPr lang="en-US" sz="1000"/>
              <a:t> Develop Evacuation Equipment/Aids to support future requirements</a:t>
            </a:r>
          </a:p>
        </p:txBody>
      </p:sp>
      <p:graphicFrame>
        <p:nvGraphicFramePr>
          <p:cNvPr id="13" name="Group 9"/>
          <p:cNvGraphicFramePr>
            <a:graphicFrameLocks noGrp="1"/>
          </p:cNvGraphicFramePr>
          <p:nvPr>
            <p:ph idx="4294967295"/>
            <p:extLst>
              <p:ext uri="{D42A27DB-BD31-4B8C-83A1-F6EECF244321}">
                <p14:modId xmlns:p14="http://schemas.microsoft.com/office/powerpoint/2010/main" val="1894527277"/>
              </p:ext>
            </p:extLst>
          </p:nvPr>
        </p:nvGraphicFramePr>
        <p:xfrm>
          <a:off x="4648200" y="4387850"/>
          <a:ext cx="4343400" cy="641350"/>
        </p:xfrm>
        <a:graphic>
          <a:graphicData uri="http://schemas.openxmlformats.org/drawingml/2006/table">
            <a:tbl>
              <a:tblPr/>
              <a:tblGrid>
                <a:gridCol w="1020763"/>
                <a:gridCol w="676275"/>
                <a:gridCol w="671512"/>
                <a:gridCol w="676275"/>
                <a:gridCol w="615950"/>
                <a:gridCol w="682625"/>
              </a:tblGrid>
              <a:tr h="2447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46" marB="4574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5" marB="4564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5" marB="456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5" marB="456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Funding Target ($000)</a:t>
                      </a:r>
                    </a:p>
                  </a:txBody>
                  <a:tcPr marT="45746" marB="4574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3,837</a:t>
                      </a:r>
                    </a:p>
                  </a:txBody>
                  <a:tcPr marT="45746" marB="457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46" marB="457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46" marB="457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46" marB="457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46" marB="4574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Line 60"/>
          <p:cNvSpPr>
            <a:spLocks noChangeShapeType="1"/>
          </p:cNvSpPr>
          <p:nvPr/>
        </p:nvSpPr>
        <p:spPr bwMode="auto">
          <a:xfrm>
            <a:off x="-38100" y="27432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Rectangle 61"/>
          <p:cNvSpPr>
            <a:spLocks noChangeArrowheads="1"/>
          </p:cNvSpPr>
          <p:nvPr/>
        </p:nvSpPr>
        <p:spPr bwMode="auto">
          <a:xfrm>
            <a:off x="762000" y="8382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Destination 2025 Goals</a:t>
            </a:r>
          </a:p>
        </p:txBody>
      </p:sp>
      <p:sp>
        <p:nvSpPr>
          <p:cNvPr id="16" name="Rectangle 62"/>
          <p:cNvSpPr>
            <a:spLocks noChangeArrowheads="1"/>
          </p:cNvSpPr>
          <p:nvPr/>
        </p:nvSpPr>
        <p:spPr bwMode="auto">
          <a:xfrm>
            <a:off x="114300" y="2362200"/>
            <a:ext cx="441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5888" indent="-115888">
              <a:spcBef>
                <a:spcPct val="0"/>
              </a:spcBef>
            </a:pPr>
            <a:r>
              <a:rPr lang="en-US" sz="1000"/>
              <a:t>Provide up-to-date guidance and standards to enhance human safety, security, and survivability in civilian aerospace operations.</a:t>
            </a:r>
          </a:p>
        </p:txBody>
      </p:sp>
      <p:sp>
        <p:nvSpPr>
          <p:cNvPr id="17" name="Rectangle 63"/>
          <p:cNvSpPr>
            <a:spLocks noChangeArrowheads="1"/>
          </p:cNvSpPr>
          <p:nvPr/>
        </p:nvSpPr>
        <p:spPr bwMode="auto">
          <a:xfrm>
            <a:off x="1733550" y="2057400"/>
            <a:ext cx="1085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sp>
        <p:nvSpPr>
          <p:cNvPr id="18" name="Rectangle 64"/>
          <p:cNvSpPr>
            <a:spLocks noChangeArrowheads="1"/>
          </p:cNvSpPr>
          <p:nvPr/>
        </p:nvSpPr>
        <p:spPr bwMode="auto">
          <a:xfrm>
            <a:off x="4838700" y="762000"/>
            <a:ext cx="3886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Research Goals</a:t>
            </a:r>
          </a:p>
        </p:txBody>
      </p:sp>
      <p:sp>
        <p:nvSpPr>
          <p:cNvPr id="19" name="Rectangle 65"/>
          <p:cNvSpPr>
            <a:spLocks noChangeArrowheads="1"/>
          </p:cNvSpPr>
          <p:nvPr/>
        </p:nvSpPr>
        <p:spPr bwMode="auto">
          <a:xfrm>
            <a:off x="4762500" y="3543300"/>
            <a:ext cx="403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spcBef>
                <a:spcPct val="20000"/>
              </a:spcBef>
              <a:buFontTx/>
              <a:buNone/>
            </a:pPr>
            <a:r>
              <a:rPr lang="en-US" sz="1800" b="1" u="sng"/>
              <a:t>Out Year Funding Requirements </a:t>
            </a:r>
          </a:p>
        </p:txBody>
      </p:sp>
      <p:sp>
        <p:nvSpPr>
          <p:cNvPr id="20" name="Line 68"/>
          <p:cNvSpPr>
            <a:spLocks noChangeShapeType="1"/>
          </p:cNvSpPr>
          <p:nvPr/>
        </p:nvSpPr>
        <p:spPr bwMode="auto">
          <a:xfrm>
            <a:off x="4572000" y="990600"/>
            <a:ext cx="0" cy="502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637176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A11.l – Unmanned Aircraft Systems Research</a:t>
            </a:r>
          </a:p>
        </p:txBody>
      </p:sp>
      <p:sp>
        <p:nvSpPr>
          <p:cNvPr id="4" name="Slide Number Placeholder 3"/>
          <p:cNvSpPr>
            <a:spLocks noGrp="1"/>
          </p:cNvSpPr>
          <p:nvPr>
            <p:ph type="sldNum" sz="quarter" idx="12"/>
          </p:nvPr>
        </p:nvSpPr>
        <p:spPr/>
        <p:txBody>
          <a:bodyPr/>
          <a:lstStyle/>
          <a:p>
            <a:fld id="{78D3ABA1-EA94-43C0-B992-7CBCC31144F1}" type="slidenum">
              <a:rPr lang="en-US" smtClean="0"/>
              <a:pPr/>
              <a:t>44</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3"/>
          <p:cNvSpPr>
            <a:spLocks noChangeArrowheads="1"/>
          </p:cNvSpPr>
          <p:nvPr/>
        </p:nvSpPr>
        <p:spPr bwMode="auto">
          <a:xfrm>
            <a:off x="762000" y="3657600"/>
            <a:ext cx="3810000" cy="342900"/>
          </a:xfrm>
          <a:prstGeom prst="rect">
            <a:avLst/>
          </a:prstGeom>
          <a:solidFill>
            <a:schemeClr val="bg1"/>
          </a:solidFill>
          <a:ln>
            <a:noFill/>
          </a:ln>
          <a:extLst/>
        </p:spPr>
        <p:txBody>
          <a:bodyPr/>
          <a:lstStyle/>
          <a:p>
            <a:pPr>
              <a:spcBef>
                <a:spcPct val="20000"/>
              </a:spcBef>
              <a:buFontTx/>
              <a:buNone/>
            </a:pPr>
            <a:r>
              <a:rPr lang="en-US" sz="1800" b="1" u="sng" dirty="0"/>
              <a:t>FY 2016 Accomplishments</a:t>
            </a:r>
          </a:p>
        </p:txBody>
      </p:sp>
      <p:sp>
        <p:nvSpPr>
          <p:cNvPr id="8" name="Rectangle 6"/>
          <p:cNvSpPr>
            <a:spLocks noChangeArrowheads="1"/>
          </p:cNvSpPr>
          <p:nvPr/>
        </p:nvSpPr>
        <p:spPr bwMode="auto">
          <a:xfrm>
            <a:off x="4800600" y="3657600"/>
            <a:ext cx="40386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spcBef>
                <a:spcPct val="20000"/>
              </a:spcBef>
              <a:buFontTx/>
              <a:buNone/>
            </a:pPr>
            <a:r>
              <a:rPr lang="en-US" sz="1800" b="1" u="sng"/>
              <a:t>Out Year Funding Requirements </a:t>
            </a:r>
          </a:p>
        </p:txBody>
      </p:sp>
      <p:sp>
        <p:nvSpPr>
          <p:cNvPr id="9" name="Line 7"/>
          <p:cNvSpPr>
            <a:spLocks noChangeShapeType="1"/>
          </p:cNvSpPr>
          <p:nvPr/>
        </p:nvSpPr>
        <p:spPr bwMode="auto">
          <a:xfrm>
            <a:off x="4495800" y="838200"/>
            <a:ext cx="0" cy="518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a:off x="0" y="3505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Text Box 9"/>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2" name="Rectangle 10"/>
          <p:cNvSpPr>
            <a:spLocks noChangeArrowheads="1"/>
          </p:cNvSpPr>
          <p:nvPr/>
        </p:nvSpPr>
        <p:spPr bwMode="auto">
          <a:xfrm>
            <a:off x="304800" y="1006475"/>
            <a:ext cx="4191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4300" indent="-114300"/>
            <a:r>
              <a:rPr lang="en-US" sz="1200"/>
              <a:t>This research contributes to achieving Next Level of Safety outcomes by safely integrating UAS technologies and capabilities into the airspace system.</a:t>
            </a:r>
          </a:p>
          <a:p>
            <a:pPr marL="114300" indent="-114300"/>
            <a:r>
              <a:rPr lang="en-US" sz="1200"/>
              <a:t>This research contributes to achieving Deliver Aviation Access Through Innovation outcomes by seamlessly integrating UAS technologies and capabilities into the airspace system to meet user demand.</a:t>
            </a:r>
          </a:p>
        </p:txBody>
      </p:sp>
      <p:sp>
        <p:nvSpPr>
          <p:cNvPr id="13" name="Rectangle 11"/>
          <p:cNvSpPr>
            <a:spLocks noChangeArrowheads="1"/>
          </p:cNvSpPr>
          <p:nvPr/>
        </p:nvSpPr>
        <p:spPr bwMode="auto">
          <a:xfrm>
            <a:off x="4495800" y="914400"/>
            <a:ext cx="4800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4300" indent="-114300"/>
            <a:r>
              <a:rPr lang="en-US" sz="1200" dirty="0"/>
              <a:t>Provide data in support of UAS requirements, airworthiness standards, certification procedures, and safety criteria.</a:t>
            </a:r>
          </a:p>
          <a:p>
            <a:pPr marL="114300" indent="-114300"/>
            <a:r>
              <a:rPr lang="en-US" sz="1200" dirty="0"/>
              <a:t>Identify barriers for certification of systems and equipment providing acceptable sense and avoid capabilities.</a:t>
            </a:r>
          </a:p>
          <a:p>
            <a:pPr marL="114300" indent="-114300"/>
            <a:r>
              <a:rPr lang="en-US" sz="1200" dirty="0" smtClean="0"/>
              <a:t>Determine </a:t>
            </a:r>
            <a:r>
              <a:rPr lang="en-US" sz="1200" dirty="0"/>
              <a:t>FAA requirements for evaluation of unique UAS equipment , systems, associated NAS operations</a:t>
            </a:r>
            <a:r>
              <a:rPr lang="en-US" sz="1200" dirty="0" smtClean="0"/>
              <a:t>.</a:t>
            </a:r>
          </a:p>
          <a:p>
            <a:pPr marL="114300" indent="-114300"/>
            <a:r>
              <a:rPr lang="en-US" sz="1200" dirty="0" smtClean="0"/>
              <a:t>Identify safety thresholds based on UAS characteristics  to determine safety impacts to other aircraft and people in the air and  on the ground.</a:t>
            </a:r>
            <a:endParaRPr lang="en-US" sz="1200" dirty="0"/>
          </a:p>
        </p:txBody>
      </p:sp>
      <p:sp>
        <p:nvSpPr>
          <p:cNvPr id="14" name="Rectangle 12"/>
          <p:cNvSpPr>
            <a:spLocks noChangeArrowheads="1"/>
          </p:cNvSpPr>
          <p:nvPr/>
        </p:nvSpPr>
        <p:spPr bwMode="auto">
          <a:xfrm>
            <a:off x="457200" y="24384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buFontTx/>
              <a:buNone/>
            </a:pPr>
            <a:r>
              <a:rPr lang="en-US" sz="1800" b="1" u="sng"/>
              <a:t>Need</a:t>
            </a:r>
          </a:p>
        </p:txBody>
      </p:sp>
      <p:graphicFrame>
        <p:nvGraphicFramePr>
          <p:cNvPr id="15" name="Group 13"/>
          <p:cNvGraphicFramePr>
            <a:graphicFrameLocks noGrp="1"/>
          </p:cNvGraphicFramePr>
          <p:nvPr>
            <p:ph idx="1"/>
            <p:extLst>
              <p:ext uri="{D42A27DB-BD31-4B8C-83A1-F6EECF244321}">
                <p14:modId xmlns:p14="http://schemas.microsoft.com/office/powerpoint/2010/main" val="2605329258"/>
              </p:ext>
            </p:extLst>
          </p:nvPr>
        </p:nvGraphicFramePr>
        <p:xfrm>
          <a:off x="4648200" y="4648200"/>
          <a:ext cx="4343400" cy="639768"/>
        </p:xfrm>
        <a:graphic>
          <a:graphicData uri="http://schemas.openxmlformats.org/drawingml/2006/table">
            <a:tbl>
              <a:tblPr/>
              <a:tblGrid>
                <a:gridCol w="1020763"/>
                <a:gridCol w="676275"/>
                <a:gridCol w="671512"/>
                <a:gridCol w="676275"/>
                <a:gridCol w="615950"/>
                <a:gridCol w="682625"/>
              </a:tblGrid>
              <a:tr h="2436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642" marB="4564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2016</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2017</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2018</a:t>
                      </a:r>
                    </a:p>
                  </a:txBody>
                  <a:tcPr marT="45644" marB="456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2019</a:t>
                      </a:r>
                    </a:p>
                  </a:txBody>
                  <a:tcPr marT="45644" marB="456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charset="0"/>
                        </a:rPr>
                        <a:t>FY 2020</a:t>
                      </a:r>
                    </a:p>
                  </a:txBody>
                  <a:tcPr marT="45644" marB="456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Funding Target ($000)</a:t>
                      </a: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8,300</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 name="Rectangle 36"/>
          <p:cNvSpPr>
            <a:spLocks noChangeArrowheads="1"/>
          </p:cNvSpPr>
          <p:nvPr/>
        </p:nvSpPr>
        <p:spPr bwMode="auto">
          <a:xfrm>
            <a:off x="304800" y="2743200"/>
            <a:ext cx="419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4300" indent="-114300"/>
            <a:r>
              <a:rPr lang="en-US" sz="1200"/>
              <a:t>Develop certification standards, policy, and guidance needed to safely integrate UAS into the NAS</a:t>
            </a:r>
          </a:p>
        </p:txBody>
      </p:sp>
      <p:sp>
        <p:nvSpPr>
          <p:cNvPr id="17" name="Rectangle 37"/>
          <p:cNvSpPr>
            <a:spLocks noChangeArrowheads="1"/>
          </p:cNvSpPr>
          <p:nvPr/>
        </p:nvSpPr>
        <p:spPr bwMode="auto">
          <a:xfrm>
            <a:off x="76200" y="4038600"/>
            <a:ext cx="4419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114300" indent="-114300"/>
            <a:r>
              <a:rPr lang="en-US" sz="1200" dirty="0"/>
              <a:t>Collect and analyze operational data to document key issues related to the safe integration of UAS in the NAS</a:t>
            </a:r>
          </a:p>
          <a:p>
            <a:pPr marL="114300" indent="-114300"/>
            <a:r>
              <a:rPr lang="en-US" sz="1200" dirty="0"/>
              <a:t>Continue development of </a:t>
            </a:r>
            <a:r>
              <a:rPr lang="en-US" sz="1200" dirty="0" smtClean="0"/>
              <a:t>UAS standards, </a:t>
            </a:r>
            <a:r>
              <a:rPr lang="en-US" sz="1200" dirty="0"/>
              <a:t>interoperability and civil certification </a:t>
            </a:r>
            <a:r>
              <a:rPr lang="en-US" sz="1200" dirty="0" smtClean="0"/>
              <a:t>requirements, and maintenance requirements.</a:t>
            </a:r>
          </a:p>
          <a:p>
            <a:pPr marL="114300" indent="-114300"/>
            <a:r>
              <a:rPr lang="en-US" sz="1200" dirty="0" smtClean="0"/>
              <a:t>Continue development of UAS safety thresholds  to help determine airworthiness requirements for UAS</a:t>
            </a:r>
          </a:p>
          <a:p>
            <a:pPr marL="114300" indent="-114300"/>
            <a:r>
              <a:rPr lang="en-US" sz="1200" dirty="0" smtClean="0"/>
              <a:t>Provide aircraft certification test case to validate small UAS industry consensus standards.</a:t>
            </a:r>
          </a:p>
          <a:p>
            <a:pPr marL="114300" indent="-114300"/>
            <a:endParaRPr lang="en-US" sz="1200" dirty="0"/>
          </a:p>
        </p:txBody>
      </p:sp>
    </p:spTree>
    <p:extLst>
      <p:ext uri="{BB962C8B-B14F-4D97-AF65-F5344CB8AC3E}">
        <p14:creationId xmlns:p14="http://schemas.microsoft.com/office/powerpoint/2010/main" val="3969882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AVS RE&amp;D Lifecycle Model</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5</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121" y="996979"/>
            <a:ext cx="7126579" cy="5021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821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Portfolio Development Process Plan</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6</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grpSp>
        <p:nvGrpSpPr>
          <p:cNvPr id="7" name="Group 34"/>
          <p:cNvGrpSpPr>
            <a:grpSpLocks/>
          </p:cNvGrpSpPr>
          <p:nvPr/>
        </p:nvGrpSpPr>
        <p:grpSpPr bwMode="auto">
          <a:xfrm>
            <a:off x="88900" y="1371600"/>
            <a:ext cx="8772525" cy="4565651"/>
            <a:chOff x="56" y="864"/>
            <a:chExt cx="5526" cy="2876"/>
          </a:xfrm>
        </p:grpSpPr>
        <p:sp>
          <p:nvSpPr>
            <p:cNvPr id="8" name="Text Box 4"/>
            <p:cNvSpPr txBox="1">
              <a:spLocks noChangeArrowheads="1"/>
            </p:cNvSpPr>
            <p:nvPr/>
          </p:nvSpPr>
          <p:spPr bwMode="auto">
            <a:xfrm>
              <a:off x="392" y="1344"/>
              <a:ext cx="1062" cy="407"/>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TCRGs develop research requirements</a:t>
              </a:r>
            </a:p>
          </p:txBody>
        </p:sp>
        <p:sp>
          <p:nvSpPr>
            <p:cNvPr id="9" name="Text Box 5"/>
            <p:cNvSpPr txBox="1">
              <a:spLocks noChangeArrowheads="1"/>
            </p:cNvSpPr>
            <p:nvPr/>
          </p:nvSpPr>
          <p:spPr bwMode="auto">
            <a:xfrm>
              <a:off x="1720" y="1344"/>
              <a:ext cx="1056" cy="407"/>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smtClean="0"/>
                <a:t>Sponsors &amp; OPIs </a:t>
              </a:r>
              <a:r>
                <a:rPr lang="en-US" sz="1200" dirty="0"/>
                <a:t>review </a:t>
              </a:r>
              <a:r>
                <a:rPr lang="en-US" sz="1200" dirty="0" smtClean="0"/>
                <a:t>requirements for submittal</a:t>
              </a:r>
              <a:endParaRPr lang="en-US" sz="1200" dirty="0"/>
            </a:p>
          </p:txBody>
        </p:sp>
        <p:sp>
          <p:nvSpPr>
            <p:cNvPr id="10" name="Text Box 6"/>
            <p:cNvSpPr txBox="1">
              <a:spLocks noChangeArrowheads="1"/>
            </p:cNvSpPr>
            <p:nvPr/>
          </p:nvSpPr>
          <p:spPr bwMode="auto">
            <a:xfrm>
              <a:off x="2952" y="1398"/>
              <a:ext cx="1074" cy="291"/>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AVS RED Group Technical Prioritization</a:t>
              </a:r>
            </a:p>
          </p:txBody>
        </p:sp>
        <p:sp>
          <p:nvSpPr>
            <p:cNvPr id="11" name="Text Box 7"/>
            <p:cNvSpPr txBox="1">
              <a:spLocks noChangeArrowheads="1"/>
            </p:cNvSpPr>
            <p:nvPr/>
          </p:nvSpPr>
          <p:spPr bwMode="auto">
            <a:xfrm>
              <a:off x="4382" y="1398"/>
              <a:ext cx="1200" cy="294"/>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a:t>AVS RED Group Prioritization with Costs</a:t>
              </a:r>
            </a:p>
          </p:txBody>
        </p:sp>
        <p:sp>
          <p:nvSpPr>
            <p:cNvPr id="12" name="Text Box 8"/>
            <p:cNvSpPr txBox="1">
              <a:spLocks noChangeArrowheads="1"/>
            </p:cNvSpPr>
            <p:nvPr/>
          </p:nvSpPr>
          <p:spPr bwMode="auto">
            <a:xfrm>
              <a:off x="4405" y="2553"/>
              <a:ext cx="1152" cy="294"/>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a:t>AVS Services/Offices review priority list</a:t>
              </a:r>
            </a:p>
          </p:txBody>
        </p:sp>
        <p:sp>
          <p:nvSpPr>
            <p:cNvPr id="13" name="Text Box 9"/>
            <p:cNvSpPr txBox="1">
              <a:spLocks noChangeArrowheads="1"/>
            </p:cNvSpPr>
            <p:nvPr/>
          </p:nvSpPr>
          <p:spPr bwMode="auto">
            <a:xfrm>
              <a:off x="1052" y="864"/>
              <a:ext cx="960" cy="294"/>
            </a:xfrm>
            <a:prstGeom prst="rect">
              <a:avLst/>
            </a:prstGeom>
            <a:solidFill>
              <a:srgbClr val="00CC66">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AVS-1 provides strategic guidance</a:t>
              </a:r>
            </a:p>
          </p:txBody>
        </p:sp>
        <p:sp>
          <p:nvSpPr>
            <p:cNvPr id="14" name="Text Box 10"/>
            <p:cNvSpPr txBox="1">
              <a:spLocks noChangeArrowheads="1"/>
            </p:cNvSpPr>
            <p:nvPr/>
          </p:nvSpPr>
          <p:spPr bwMode="auto">
            <a:xfrm>
              <a:off x="2998" y="2553"/>
              <a:ext cx="976" cy="294"/>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a:t>Safety PPT reviews portfolio</a:t>
              </a:r>
            </a:p>
          </p:txBody>
        </p:sp>
        <p:sp>
          <p:nvSpPr>
            <p:cNvPr id="15" name="Text Box 11"/>
            <p:cNvSpPr txBox="1">
              <a:spLocks noChangeArrowheads="1"/>
            </p:cNvSpPr>
            <p:nvPr/>
          </p:nvSpPr>
          <p:spPr bwMode="auto">
            <a:xfrm>
              <a:off x="1591" y="2505"/>
              <a:ext cx="976" cy="390"/>
            </a:xfrm>
            <a:prstGeom prst="rect">
              <a:avLst/>
            </a:prstGeom>
            <a:solidFill>
              <a:srgbClr val="3B65E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b="1" dirty="0">
                  <a:solidFill>
                    <a:schemeClr val="bg1"/>
                  </a:solidFill>
                </a:rPr>
                <a:t>SAS reviews portfolio</a:t>
              </a:r>
            </a:p>
            <a:p>
              <a:pPr eaLnBrk="1" hangingPunct="1">
                <a:spcBef>
                  <a:spcPct val="0"/>
                </a:spcBef>
                <a:buFontTx/>
                <a:buNone/>
              </a:pPr>
              <a:r>
                <a:rPr lang="en-US" sz="1000" dirty="0">
                  <a:solidFill>
                    <a:schemeClr val="bg1"/>
                  </a:solidFill>
                </a:rPr>
                <a:t>(</a:t>
              </a:r>
              <a:r>
                <a:rPr lang="en-US" sz="1000" dirty="0" smtClean="0">
                  <a:solidFill>
                    <a:schemeClr val="bg1"/>
                  </a:solidFill>
                </a:rPr>
                <a:t>3-4-2014)</a:t>
              </a:r>
              <a:endParaRPr lang="en-US" sz="1200" dirty="0">
                <a:solidFill>
                  <a:schemeClr val="bg1"/>
                </a:solidFill>
              </a:endParaRPr>
            </a:p>
          </p:txBody>
        </p:sp>
        <p:sp>
          <p:nvSpPr>
            <p:cNvPr id="16" name="Text Box 12"/>
            <p:cNvSpPr txBox="1">
              <a:spLocks noChangeArrowheads="1"/>
            </p:cNvSpPr>
            <p:nvPr/>
          </p:nvSpPr>
          <p:spPr bwMode="auto">
            <a:xfrm>
              <a:off x="296" y="2506"/>
              <a:ext cx="864" cy="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AVS MT reviews final portfolio</a:t>
              </a:r>
            </a:p>
            <a:p>
              <a:pPr eaLnBrk="1" hangingPunct="1">
                <a:spcBef>
                  <a:spcPct val="0"/>
                </a:spcBef>
                <a:buFontTx/>
                <a:buNone/>
              </a:pPr>
              <a:r>
                <a:rPr lang="en-US" sz="1000" dirty="0"/>
                <a:t> (</a:t>
              </a:r>
              <a:r>
                <a:rPr lang="en-US" sz="1000" dirty="0" smtClean="0"/>
                <a:t>4-29-2014)</a:t>
              </a:r>
              <a:r>
                <a:rPr lang="en-US" sz="1000" dirty="0" smtClean="0">
                  <a:solidFill>
                    <a:schemeClr val="bg1"/>
                  </a:solidFill>
                </a:rPr>
                <a:t>)</a:t>
              </a:r>
              <a:endParaRPr lang="en-US" sz="1200" dirty="0">
                <a:solidFill>
                  <a:schemeClr val="bg1"/>
                </a:solidFill>
              </a:endParaRPr>
            </a:p>
          </p:txBody>
        </p:sp>
        <p:sp>
          <p:nvSpPr>
            <p:cNvPr id="17" name="Text Box 13"/>
            <p:cNvSpPr txBox="1">
              <a:spLocks noChangeArrowheads="1"/>
            </p:cNvSpPr>
            <p:nvPr/>
          </p:nvSpPr>
          <p:spPr bwMode="auto">
            <a:xfrm>
              <a:off x="536" y="3255"/>
              <a:ext cx="969" cy="48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Presentation of portfolio to the REB</a:t>
              </a:r>
            </a:p>
            <a:p>
              <a:pPr eaLnBrk="1" hangingPunct="1">
                <a:spcBef>
                  <a:spcPct val="0"/>
                </a:spcBef>
                <a:buFontTx/>
                <a:buNone/>
              </a:pPr>
              <a:r>
                <a:rPr lang="en-US" sz="1000" dirty="0" smtClean="0"/>
                <a:t>(2-20-2014 through </a:t>
              </a:r>
            </a:p>
            <a:p>
              <a:pPr eaLnBrk="1" hangingPunct="1">
                <a:spcBef>
                  <a:spcPct val="0"/>
                </a:spcBef>
                <a:buFontTx/>
                <a:buNone/>
              </a:pPr>
              <a:r>
                <a:rPr lang="en-US" sz="1000" dirty="0" smtClean="0"/>
                <a:t>4-14-2014)</a:t>
              </a:r>
              <a:endParaRPr lang="en-US" sz="1000" dirty="0"/>
            </a:p>
          </p:txBody>
        </p:sp>
        <p:sp>
          <p:nvSpPr>
            <p:cNvPr id="18" name="AutoShape 14"/>
            <p:cNvSpPr>
              <a:spLocks/>
            </p:cNvSpPr>
            <p:nvPr/>
          </p:nvSpPr>
          <p:spPr bwMode="auto">
            <a:xfrm rot="5400000">
              <a:off x="1400" y="672"/>
              <a:ext cx="192" cy="1152"/>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Text Box 15"/>
            <p:cNvSpPr txBox="1">
              <a:spLocks noChangeArrowheads="1"/>
            </p:cNvSpPr>
            <p:nvPr/>
          </p:nvSpPr>
          <p:spPr bwMode="auto">
            <a:xfrm>
              <a:off x="3626" y="1878"/>
              <a:ext cx="1152" cy="294"/>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ATO-F provides budget targets for PPTs</a:t>
              </a:r>
            </a:p>
          </p:txBody>
        </p:sp>
        <p:sp>
          <p:nvSpPr>
            <p:cNvPr id="20" name="AutoShape 16"/>
            <p:cNvSpPr>
              <a:spLocks/>
            </p:cNvSpPr>
            <p:nvPr/>
          </p:nvSpPr>
          <p:spPr bwMode="auto">
            <a:xfrm rot="16200000">
              <a:off x="4094" y="1206"/>
              <a:ext cx="192" cy="1152"/>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7"/>
            <p:cNvSpPr>
              <a:spLocks noChangeShapeType="1"/>
            </p:cNvSpPr>
            <p:nvPr/>
          </p:nvSpPr>
          <p:spPr bwMode="auto">
            <a:xfrm>
              <a:off x="56" y="1542"/>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22" name="AutoShape 18"/>
            <p:cNvCxnSpPr>
              <a:cxnSpLocks noChangeShapeType="1"/>
              <a:stCxn id="12" idx="1"/>
              <a:endCxn id="14" idx="3"/>
            </p:cNvCxnSpPr>
            <p:nvPr/>
          </p:nvCxnSpPr>
          <p:spPr bwMode="auto">
            <a:xfrm flipH="1">
              <a:off x="3974" y="2700"/>
              <a:ext cx="431"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AutoShape 19"/>
            <p:cNvCxnSpPr>
              <a:cxnSpLocks noChangeShapeType="1"/>
              <a:stCxn id="14" idx="1"/>
              <a:endCxn id="15" idx="3"/>
            </p:cNvCxnSpPr>
            <p:nvPr/>
          </p:nvCxnSpPr>
          <p:spPr bwMode="auto">
            <a:xfrm flipH="1">
              <a:off x="2567" y="2700"/>
              <a:ext cx="431"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AutoShape 20"/>
            <p:cNvCxnSpPr>
              <a:cxnSpLocks noChangeShapeType="1"/>
              <a:stCxn id="15" idx="1"/>
              <a:endCxn id="16" idx="3"/>
            </p:cNvCxnSpPr>
            <p:nvPr/>
          </p:nvCxnSpPr>
          <p:spPr bwMode="auto">
            <a:xfrm flipH="1" flipV="1">
              <a:off x="1160" y="2700"/>
              <a:ext cx="431"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AutoShape 21"/>
            <p:cNvCxnSpPr>
              <a:cxnSpLocks noChangeShapeType="1"/>
              <a:stCxn id="16" idx="1"/>
              <a:endCxn id="17" idx="1"/>
            </p:cNvCxnSpPr>
            <p:nvPr/>
          </p:nvCxnSpPr>
          <p:spPr bwMode="auto">
            <a:xfrm rot="10800000" flipH="1" flipV="1">
              <a:off x="296" y="2700"/>
              <a:ext cx="240" cy="797"/>
            </a:xfrm>
            <a:prstGeom prst="bentConnector3">
              <a:avLst>
                <a:gd name="adj1" fmla="val -6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 Box 22"/>
            <p:cNvSpPr txBox="1">
              <a:spLocks noChangeArrowheads="1"/>
            </p:cNvSpPr>
            <p:nvPr/>
          </p:nvSpPr>
          <p:spPr bwMode="auto">
            <a:xfrm>
              <a:off x="1810" y="3350"/>
              <a:ext cx="864" cy="29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a:t>PPT develops budget narratives</a:t>
              </a:r>
            </a:p>
          </p:txBody>
        </p:sp>
        <p:cxnSp>
          <p:nvCxnSpPr>
            <p:cNvPr id="27" name="AutoShape 23"/>
            <p:cNvCxnSpPr>
              <a:cxnSpLocks noChangeShapeType="1"/>
              <a:stCxn id="16" idx="2"/>
              <a:endCxn id="14" idx="2"/>
            </p:cNvCxnSpPr>
            <p:nvPr/>
          </p:nvCxnSpPr>
          <p:spPr bwMode="auto">
            <a:xfrm rot="5400000" flipH="1" flipV="1">
              <a:off x="2083" y="1491"/>
              <a:ext cx="47" cy="2758"/>
            </a:xfrm>
            <a:prstGeom prst="bentConnector3">
              <a:avLst>
                <a:gd name="adj1" fmla="val -306384"/>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24"/>
            <p:cNvCxnSpPr>
              <a:cxnSpLocks noChangeShapeType="1"/>
              <a:stCxn id="11" idx="2"/>
              <a:endCxn id="12" idx="0"/>
            </p:cNvCxnSpPr>
            <p:nvPr/>
          </p:nvCxnSpPr>
          <p:spPr bwMode="auto">
            <a:xfrm rot="5400000">
              <a:off x="4551" y="2122"/>
              <a:ext cx="861" cy="1"/>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 Box 25"/>
            <p:cNvSpPr txBox="1">
              <a:spLocks noChangeArrowheads="1"/>
            </p:cNvSpPr>
            <p:nvPr/>
          </p:nvSpPr>
          <p:spPr bwMode="auto">
            <a:xfrm>
              <a:off x="3694" y="870"/>
              <a:ext cx="1065" cy="294"/>
            </a:xfrm>
            <a:prstGeom prst="rect">
              <a:avLst/>
            </a:prstGeom>
            <a:solidFill>
              <a:srgbClr val="00CC66">
                <a:alpha val="50195"/>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a:t>Performer Cost Estimates Submitted</a:t>
              </a:r>
            </a:p>
          </p:txBody>
        </p:sp>
        <p:cxnSp>
          <p:nvCxnSpPr>
            <p:cNvPr id="30" name="AutoShape 26"/>
            <p:cNvCxnSpPr>
              <a:cxnSpLocks noChangeShapeType="1"/>
              <a:stCxn id="10" idx="0"/>
              <a:endCxn id="29" idx="1"/>
            </p:cNvCxnSpPr>
            <p:nvPr/>
          </p:nvCxnSpPr>
          <p:spPr bwMode="auto">
            <a:xfrm rot="5400000" flipH="1" flipV="1">
              <a:off x="3401" y="1105"/>
              <a:ext cx="381" cy="205"/>
            </a:xfrm>
            <a:prstGeom prst="bentConnector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27"/>
            <p:cNvCxnSpPr>
              <a:cxnSpLocks noChangeShapeType="1"/>
              <a:stCxn id="10" idx="0"/>
              <a:endCxn id="29" idx="1"/>
            </p:cNvCxnSpPr>
            <p:nvPr/>
          </p:nvCxnSpPr>
          <p:spPr bwMode="auto">
            <a:xfrm rot="5400000" flipH="1" flipV="1">
              <a:off x="3401" y="1105"/>
              <a:ext cx="381" cy="205"/>
            </a:xfrm>
            <a:prstGeom prst="bentConnector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28"/>
            <p:cNvCxnSpPr>
              <a:cxnSpLocks noChangeShapeType="1"/>
              <a:stCxn id="10" idx="0"/>
              <a:endCxn id="29" idx="1"/>
            </p:cNvCxnSpPr>
            <p:nvPr/>
          </p:nvCxnSpPr>
          <p:spPr bwMode="auto">
            <a:xfrm rot="5400000" flipH="1" flipV="1">
              <a:off x="3401" y="1105"/>
              <a:ext cx="381" cy="205"/>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AutoShape 29"/>
            <p:cNvCxnSpPr>
              <a:cxnSpLocks noChangeShapeType="1"/>
              <a:stCxn id="8" idx="3"/>
              <a:endCxn id="9" idx="1"/>
            </p:cNvCxnSpPr>
            <p:nvPr/>
          </p:nvCxnSpPr>
          <p:spPr bwMode="auto">
            <a:xfrm>
              <a:off x="1454" y="1548"/>
              <a:ext cx="266"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AutoShape 30"/>
            <p:cNvCxnSpPr>
              <a:cxnSpLocks noChangeShapeType="1"/>
              <a:stCxn id="9" idx="3"/>
              <a:endCxn id="10" idx="1"/>
            </p:cNvCxnSpPr>
            <p:nvPr/>
          </p:nvCxnSpPr>
          <p:spPr bwMode="auto">
            <a:xfrm flipV="1">
              <a:off x="2776" y="1544"/>
              <a:ext cx="176" cy="4"/>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AutoShape 31"/>
            <p:cNvCxnSpPr>
              <a:cxnSpLocks noChangeShapeType="1"/>
              <a:stCxn id="29" idx="3"/>
              <a:endCxn id="11" idx="0"/>
            </p:cNvCxnSpPr>
            <p:nvPr/>
          </p:nvCxnSpPr>
          <p:spPr bwMode="auto">
            <a:xfrm>
              <a:off x="4759" y="1017"/>
              <a:ext cx="223" cy="381"/>
            </a:xfrm>
            <a:prstGeom prst="bentConnector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AutoShape 32"/>
            <p:cNvCxnSpPr>
              <a:cxnSpLocks noChangeShapeType="1"/>
              <a:stCxn id="29" idx="3"/>
              <a:endCxn id="11" idx="0"/>
            </p:cNvCxnSpPr>
            <p:nvPr/>
          </p:nvCxnSpPr>
          <p:spPr bwMode="auto">
            <a:xfrm>
              <a:off x="4759" y="1017"/>
              <a:ext cx="223" cy="381"/>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AutoShape 33"/>
            <p:cNvCxnSpPr>
              <a:cxnSpLocks noChangeShapeType="1"/>
              <a:stCxn id="17" idx="3"/>
              <a:endCxn id="26" idx="1"/>
            </p:cNvCxnSpPr>
            <p:nvPr/>
          </p:nvCxnSpPr>
          <p:spPr bwMode="auto">
            <a:xfrm flipV="1">
              <a:off x="1505" y="3497"/>
              <a:ext cx="30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02947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FY16 RE&amp;D Process </a:t>
            </a:r>
            <a:r>
              <a:rPr lang="en-US" dirty="0" smtClean="0"/>
              <a:t>Timeline</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7</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
        <p:nvSpPr>
          <p:cNvPr id="7" name="Rectangle 14"/>
          <p:cNvSpPr txBox="1">
            <a:spLocks noChangeArrowheads="1"/>
          </p:cNvSpPr>
          <p:nvPr/>
        </p:nvSpPr>
        <p:spPr bwMode="auto">
          <a:xfrm>
            <a:off x="295275" y="946150"/>
            <a:ext cx="8697913" cy="505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nSpc>
                <a:spcPct val="80000"/>
              </a:lnSpc>
              <a:buNone/>
              <a:tabLst>
                <a:tab pos="341313" algn="l"/>
                <a:tab pos="4572000" algn="l"/>
                <a:tab pos="6973888" algn="l"/>
                <a:tab pos="7091363" algn="l"/>
              </a:tabLst>
              <a:defRPr/>
            </a:pPr>
            <a:r>
              <a:rPr lang="en-US" sz="1400" u="sng" dirty="0" smtClean="0"/>
              <a:t>	Milestone                                                                       Complete Date            	Notes	</a:t>
            </a:r>
          </a:p>
          <a:p>
            <a:pPr>
              <a:lnSpc>
                <a:spcPct val="80000"/>
              </a:lnSpc>
              <a:tabLst>
                <a:tab pos="4800600" algn="l"/>
              </a:tabLst>
              <a:defRPr/>
            </a:pPr>
            <a:r>
              <a:rPr lang="en-US" sz="1400" dirty="0" smtClean="0">
                <a:solidFill>
                  <a:schemeClr val="bg1">
                    <a:lumMod val="75000"/>
                  </a:schemeClr>
                </a:solidFill>
              </a:rPr>
              <a:t>FY16 AVS Strategic Guidance issued	5/24/2013</a:t>
            </a:r>
          </a:p>
          <a:p>
            <a:pPr>
              <a:lnSpc>
                <a:spcPct val="80000"/>
              </a:lnSpc>
              <a:tabLst>
                <a:tab pos="4800600" algn="l"/>
              </a:tabLst>
              <a:defRPr/>
            </a:pPr>
            <a:r>
              <a:rPr lang="en-US" sz="1400" dirty="0" smtClean="0">
                <a:solidFill>
                  <a:schemeClr val="bg1">
                    <a:lumMod val="75000"/>
                  </a:schemeClr>
                </a:solidFill>
              </a:rPr>
              <a:t>Training conducted for all stakeholders	5/7,14/2013</a:t>
            </a:r>
          </a:p>
          <a:p>
            <a:pPr>
              <a:lnSpc>
                <a:spcPct val="80000"/>
              </a:lnSpc>
              <a:tabLst>
                <a:tab pos="4800600" algn="l"/>
              </a:tabLst>
              <a:defRPr/>
            </a:pPr>
            <a:r>
              <a:rPr lang="en-US" sz="1400" dirty="0" smtClean="0">
                <a:solidFill>
                  <a:schemeClr val="bg1">
                    <a:lumMod val="75000"/>
                  </a:schemeClr>
                </a:solidFill>
              </a:rPr>
              <a:t>AVS Service and Office pre-submittal review	9/20/2013</a:t>
            </a:r>
          </a:p>
          <a:p>
            <a:pPr>
              <a:lnSpc>
                <a:spcPct val="80000"/>
              </a:lnSpc>
              <a:tabLst>
                <a:tab pos="4800600" algn="l"/>
              </a:tabLst>
              <a:defRPr/>
            </a:pPr>
            <a:r>
              <a:rPr lang="en-US" sz="1400" dirty="0" smtClean="0">
                <a:solidFill>
                  <a:schemeClr val="bg1">
                    <a:lumMod val="75000"/>
                  </a:schemeClr>
                </a:solidFill>
              </a:rPr>
              <a:t>All TCRG requirements submitted	9/20/2013      </a:t>
            </a:r>
            <a:r>
              <a:rPr lang="en-US" sz="1400" i="1" dirty="0" smtClean="0">
                <a:solidFill>
                  <a:schemeClr val="bg1">
                    <a:lumMod val="75000"/>
                  </a:schemeClr>
                </a:solidFill>
              </a:rPr>
              <a:t>(All AVS requirements due)</a:t>
            </a:r>
          </a:p>
          <a:p>
            <a:pPr>
              <a:lnSpc>
                <a:spcPct val="80000"/>
              </a:lnSpc>
              <a:tabLst>
                <a:tab pos="4800600" algn="l"/>
              </a:tabLst>
              <a:defRPr/>
            </a:pPr>
            <a:r>
              <a:rPr lang="en-US" sz="1400" dirty="0" smtClean="0">
                <a:solidFill>
                  <a:schemeClr val="bg1">
                    <a:lumMod val="75000"/>
                  </a:schemeClr>
                </a:solidFill>
              </a:rPr>
              <a:t>AVS RED Group Prioritization completed	11/21/2013    </a:t>
            </a:r>
            <a:r>
              <a:rPr lang="en-US" sz="1400" i="1" dirty="0" smtClean="0">
                <a:solidFill>
                  <a:schemeClr val="bg1">
                    <a:lumMod val="75000"/>
                  </a:schemeClr>
                </a:solidFill>
              </a:rPr>
              <a:t>(delay Oct to Nov - shutdown)</a:t>
            </a:r>
          </a:p>
          <a:p>
            <a:pPr>
              <a:lnSpc>
                <a:spcPct val="80000"/>
              </a:lnSpc>
              <a:tabLst>
                <a:tab pos="4800600" algn="l"/>
              </a:tabLst>
              <a:defRPr/>
            </a:pPr>
            <a:r>
              <a:rPr lang="en-US" sz="1400" dirty="0" smtClean="0">
                <a:solidFill>
                  <a:schemeClr val="bg1">
                    <a:lumMod val="75000"/>
                  </a:schemeClr>
                </a:solidFill>
              </a:rPr>
              <a:t>Top 61 priority list released for cost estimates	11/22/2013</a:t>
            </a:r>
          </a:p>
          <a:p>
            <a:pPr>
              <a:lnSpc>
                <a:spcPct val="80000"/>
              </a:lnSpc>
              <a:tabLst>
                <a:tab pos="4800600" algn="l"/>
              </a:tabLst>
              <a:defRPr/>
            </a:pPr>
            <a:r>
              <a:rPr lang="en-US" sz="1400" dirty="0" smtClean="0">
                <a:solidFill>
                  <a:schemeClr val="bg1">
                    <a:lumMod val="75000"/>
                  </a:schemeClr>
                </a:solidFill>
              </a:rPr>
              <a:t>Performer cost estimates submitted	11/29/2013</a:t>
            </a:r>
          </a:p>
          <a:p>
            <a:pPr>
              <a:lnSpc>
                <a:spcPct val="80000"/>
              </a:lnSpc>
              <a:tabLst>
                <a:tab pos="4800600" algn="l"/>
              </a:tabLst>
              <a:defRPr/>
            </a:pPr>
            <a:r>
              <a:rPr lang="en-US" sz="1400" dirty="0" smtClean="0">
                <a:solidFill>
                  <a:schemeClr val="bg1">
                    <a:lumMod val="75000"/>
                  </a:schemeClr>
                </a:solidFill>
              </a:rPr>
              <a:t>AVS RED Group proposed portfolio completed	1/15/2014</a:t>
            </a:r>
          </a:p>
          <a:p>
            <a:pPr>
              <a:lnSpc>
                <a:spcPct val="80000"/>
              </a:lnSpc>
              <a:tabLst>
                <a:tab pos="4800600" algn="l"/>
              </a:tabLst>
              <a:defRPr/>
            </a:pPr>
            <a:r>
              <a:rPr lang="en-US" sz="1400" dirty="0" smtClean="0">
                <a:solidFill>
                  <a:schemeClr val="bg1">
                    <a:lumMod val="75000"/>
                  </a:schemeClr>
                </a:solidFill>
              </a:rPr>
              <a:t>FY16 portfolio released for review	1/17/2014</a:t>
            </a:r>
          </a:p>
          <a:p>
            <a:pPr>
              <a:lnSpc>
                <a:spcPct val="80000"/>
              </a:lnSpc>
              <a:tabLst>
                <a:tab pos="4800600" algn="l"/>
              </a:tabLst>
              <a:defRPr/>
            </a:pPr>
            <a:r>
              <a:rPr lang="en-US" sz="1400" dirty="0">
                <a:solidFill>
                  <a:schemeClr val="bg1">
                    <a:lumMod val="75000"/>
                  </a:schemeClr>
                </a:solidFill>
              </a:rPr>
              <a:t>AVS Office/Service Level Reviews completed	2/28/2014</a:t>
            </a:r>
          </a:p>
          <a:p>
            <a:pPr>
              <a:lnSpc>
                <a:spcPct val="80000"/>
              </a:lnSpc>
              <a:tabLst>
                <a:tab pos="4800600" algn="l"/>
              </a:tabLst>
              <a:defRPr/>
            </a:pPr>
            <a:r>
              <a:rPr lang="en-US" sz="1400" dirty="0">
                <a:solidFill>
                  <a:schemeClr val="bg1">
                    <a:lumMod val="75000"/>
                  </a:schemeClr>
                </a:solidFill>
              </a:rPr>
              <a:t>Portfolio presented to PPT for review	2/7/2014</a:t>
            </a:r>
          </a:p>
          <a:p>
            <a:pPr>
              <a:lnSpc>
                <a:spcPct val="80000"/>
              </a:lnSpc>
              <a:tabLst>
                <a:tab pos="4800600" algn="l"/>
              </a:tabLst>
              <a:defRPr/>
            </a:pPr>
            <a:r>
              <a:rPr lang="en-US" sz="1400" dirty="0">
                <a:solidFill>
                  <a:schemeClr val="bg1">
                    <a:lumMod val="75000"/>
                  </a:schemeClr>
                </a:solidFill>
              </a:rPr>
              <a:t>Portfolio presented to REB	2/3,10,20/2014</a:t>
            </a:r>
          </a:p>
          <a:p>
            <a:pPr>
              <a:lnSpc>
                <a:spcPct val="80000"/>
              </a:lnSpc>
              <a:tabLst>
                <a:tab pos="4800600" algn="l"/>
              </a:tabLst>
              <a:defRPr/>
            </a:pPr>
            <a:r>
              <a:rPr lang="en-US" sz="1400" dirty="0" smtClean="0"/>
              <a:t>Portfolio presented to SAS</a:t>
            </a:r>
            <a:r>
              <a:rPr lang="en-US" sz="1400" dirty="0"/>
              <a:t>	</a:t>
            </a:r>
            <a:r>
              <a:rPr lang="en-US" sz="1400" dirty="0" smtClean="0"/>
              <a:t>3/4-6/2014</a:t>
            </a:r>
            <a:endParaRPr lang="en-US" sz="1400" i="1" dirty="0" smtClean="0"/>
          </a:p>
          <a:p>
            <a:pPr>
              <a:lnSpc>
                <a:spcPct val="80000"/>
              </a:lnSpc>
              <a:tabLst>
                <a:tab pos="4800600" algn="l"/>
              </a:tabLst>
              <a:defRPr/>
            </a:pPr>
            <a:r>
              <a:rPr lang="en-US" sz="1400" dirty="0" smtClean="0"/>
              <a:t>Portfolio presented to AVSMT	4/29/2014</a:t>
            </a:r>
          </a:p>
          <a:p>
            <a:pPr>
              <a:lnSpc>
                <a:spcPct val="80000"/>
              </a:lnSpc>
              <a:tabLst>
                <a:tab pos="4800600" algn="l"/>
              </a:tabLst>
              <a:defRPr/>
            </a:pPr>
            <a:r>
              <a:rPr lang="en-US" sz="1400" dirty="0" smtClean="0"/>
              <a:t>Call for Lessons Learned	5/?/2014</a:t>
            </a:r>
          </a:p>
          <a:p>
            <a:pPr>
              <a:lnSpc>
                <a:spcPct val="80000"/>
              </a:lnSpc>
              <a:tabLst>
                <a:tab pos="4800600" algn="l"/>
              </a:tabLst>
              <a:defRPr/>
            </a:pPr>
            <a:r>
              <a:rPr lang="en-US" sz="1400" dirty="0" smtClean="0"/>
              <a:t>Final FY16 budget preparation – develop narratives	5/?/2014</a:t>
            </a:r>
          </a:p>
          <a:p>
            <a:pPr>
              <a:lnSpc>
                <a:spcPct val="80000"/>
              </a:lnSpc>
              <a:tabLst>
                <a:tab pos="4800600" algn="l"/>
              </a:tabLst>
              <a:defRPr/>
            </a:pPr>
            <a:endParaRPr lang="en-US" sz="1400" dirty="0" smtClean="0"/>
          </a:p>
          <a:p>
            <a:pPr>
              <a:lnSpc>
                <a:spcPct val="80000"/>
              </a:lnSpc>
              <a:tabLst>
                <a:tab pos="4800600" algn="l"/>
              </a:tabLst>
              <a:defRPr/>
            </a:pPr>
            <a:endParaRPr lang="en-US" sz="1400" dirty="0"/>
          </a:p>
          <a:p>
            <a:pPr marL="0" indent="0" algn="ctr">
              <a:lnSpc>
                <a:spcPct val="80000"/>
              </a:lnSpc>
              <a:buNone/>
              <a:tabLst>
                <a:tab pos="4800600" algn="l"/>
              </a:tabLst>
              <a:defRPr/>
            </a:pPr>
            <a:r>
              <a:rPr lang="en-US" sz="1400" i="1" dirty="0" smtClean="0">
                <a:solidFill>
                  <a:srgbClr val="00B0F0"/>
                </a:solidFill>
              </a:rPr>
              <a:t>FY 2017 process begins</a:t>
            </a:r>
          </a:p>
          <a:p>
            <a:pPr>
              <a:lnSpc>
                <a:spcPct val="80000"/>
              </a:lnSpc>
              <a:tabLst>
                <a:tab pos="4800600" algn="l"/>
              </a:tabLst>
              <a:defRPr/>
            </a:pPr>
            <a:r>
              <a:rPr lang="en-US" sz="1400" i="1" dirty="0" smtClean="0">
                <a:solidFill>
                  <a:srgbClr val="00B0F0"/>
                </a:solidFill>
              </a:rPr>
              <a:t>FY17 Strategic Guidance issued	April 2014</a:t>
            </a:r>
            <a:r>
              <a:rPr lang="en-US" sz="1400" dirty="0" smtClean="0"/>
              <a:t>	</a:t>
            </a:r>
          </a:p>
        </p:txBody>
      </p:sp>
    </p:spTree>
    <p:extLst>
      <p:ext uri="{BB962C8B-B14F-4D97-AF65-F5344CB8AC3E}">
        <p14:creationId xmlns:p14="http://schemas.microsoft.com/office/powerpoint/2010/main" val="145467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the Numbers</a:t>
            </a:r>
            <a:endParaRPr lang="en-US" dirty="0"/>
          </a:p>
        </p:txBody>
      </p:sp>
      <p:sp>
        <p:nvSpPr>
          <p:cNvPr id="3" name="Content Placeholder 2"/>
          <p:cNvSpPr>
            <a:spLocks noGrp="1"/>
          </p:cNvSpPr>
          <p:nvPr>
            <p:ph idx="1"/>
          </p:nvPr>
        </p:nvSpPr>
        <p:spPr>
          <a:xfrm>
            <a:off x="423949" y="1508125"/>
            <a:ext cx="8237913" cy="4391025"/>
          </a:xfrm>
        </p:spPr>
        <p:txBody>
          <a:bodyPr/>
          <a:lstStyle/>
          <a:p>
            <a:r>
              <a:rPr lang="en-US" dirty="0"/>
              <a:t>R</a:t>
            </a:r>
            <a:r>
              <a:rPr lang="en-US" dirty="0" smtClean="0"/>
              <a:t>equirements submitted = 90</a:t>
            </a:r>
          </a:p>
          <a:p>
            <a:pPr lvl="1"/>
            <a:r>
              <a:rPr lang="en-US" dirty="0" smtClean="0"/>
              <a:t>5 requirements funded by AVS Weather Slice</a:t>
            </a:r>
          </a:p>
          <a:p>
            <a:pPr lvl="1"/>
            <a:r>
              <a:rPr lang="en-US" dirty="0" smtClean="0"/>
              <a:t>5 requirements sent to </a:t>
            </a:r>
            <a:r>
              <a:rPr lang="en-US" dirty="0" err="1" smtClean="0"/>
              <a:t>NextGen</a:t>
            </a:r>
            <a:r>
              <a:rPr lang="en-US" dirty="0" smtClean="0"/>
              <a:t> program</a:t>
            </a:r>
          </a:p>
          <a:p>
            <a:r>
              <a:rPr lang="en-US" dirty="0" smtClean="0"/>
              <a:t>Cost estimates requested = 61</a:t>
            </a:r>
          </a:p>
          <a:p>
            <a:r>
              <a:rPr lang="en-US" dirty="0" smtClean="0"/>
              <a:t>Requirements programmed = 57</a:t>
            </a:r>
          </a:p>
          <a:p>
            <a:pPr lvl="1"/>
            <a:r>
              <a:rPr lang="en-US" dirty="0" smtClean="0"/>
              <a:t>50 programmed to requested medium (desired) level</a:t>
            </a:r>
          </a:p>
          <a:p>
            <a:pPr lvl="1"/>
            <a:r>
              <a:rPr lang="en-US" dirty="0"/>
              <a:t>7</a:t>
            </a:r>
            <a:r>
              <a:rPr lang="en-US" dirty="0" smtClean="0"/>
              <a:t> programmed to requested low level</a:t>
            </a:r>
          </a:p>
        </p:txBody>
      </p:sp>
      <p:sp>
        <p:nvSpPr>
          <p:cNvPr id="4" name="Slide Number Placeholder 3"/>
          <p:cNvSpPr>
            <a:spLocks noGrp="1"/>
          </p:cNvSpPr>
          <p:nvPr>
            <p:ph type="sldNum" sz="quarter" idx="12"/>
          </p:nvPr>
        </p:nvSpPr>
        <p:spPr/>
        <p:txBody>
          <a:bodyPr/>
          <a:lstStyle/>
          <a:p>
            <a:fld id="{78D3ABA1-EA94-43C0-B992-7CBCC31144F1}" type="slidenum">
              <a:rPr lang="en-US" smtClean="0"/>
              <a:pPr/>
              <a:t>8</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Tree>
    <p:extLst>
      <p:ext uri="{BB962C8B-B14F-4D97-AF65-F5344CB8AC3E}">
        <p14:creationId xmlns:p14="http://schemas.microsoft.com/office/powerpoint/2010/main" val="503250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R,E&amp;D Contract Targets</a:t>
            </a:r>
            <a:endParaRPr lang="en-US" dirty="0"/>
          </a:p>
        </p:txBody>
      </p:sp>
      <p:sp>
        <p:nvSpPr>
          <p:cNvPr id="3" name="Content Placeholder 2"/>
          <p:cNvSpPr>
            <a:spLocks noGrp="1"/>
          </p:cNvSpPr>
          <p:nvPr>
            <p:ph idx="1"/>
          </p:nvPr>
        </p:nvSpPr>
        <p:spPr/>
        <p:txBody>
          <a:bodyPr/>
          <a:lstStyle/>
          <a:p>
            <a:r>
              <a:rPr lang="en-US" dirty="0" smtClean="0"/>
              <a:t>FY16 initial </a:t>
            </a:r>
            <a:r>
              <a:rPr lang="en-US" dirty="0"/>
              <a:t>t</a:t>
            </a:r>
            <a:r>
              <a:rPr lang="en-US" dirty="0" smtClean="0"/>
              <a:t>arget = $42.64M</a:t>
            </a:r>
          </a:p>
          <a:p>
            <a:pPr lvl="1"/>
            <a:r>
              <a:rPr lang="en-US" dirty="0"/>
              <a:t>FY15 </a:t>
            </a:r>
            <a:r>
              <a:rPr lang="en-US" dirty="0" smtClean="0"/>
              <a:t>initial target </a:t>
            </a:r>
            <a:r>
              <a:rPr lang="en-US" dirty="0"/>
              <a:t>= $43.9M</a:t>
            </a:r>
          </a:p>
          <a:p>
            <a:pPr lvl="1"/>
            <a:r>
              <a:rPr lang="en-US" dirty="0" smtClean="0"/>
              <a:t>FY14 enacted = $37.9M   </a:t>
            </a:r>
            <a:r>
              <a:rPr lang="en-US" i="1" dirty="0" smtClean="0"/>
              <a:t>($42.3M initial</a:t>
            </a:r>
            <a:r>
              <a:rPr lang="en-US" dirty="0" smtClean="0"/>
              <a:t>)</a:t>
            </a:r>
          </a:p>
          <a:p>
            <a:r>
              <a:rPr lang="en-US" dirty="0" smtClean="0"/>
              <a:t>FY16 AVS Weather Safety target = $3.5M</a:t>
            </a:r>
          </a:p>
          <a:p>
            <a:pPr lvl="1"/>
            <a:r>
              <a:rPr lang="en-US" dirty="0"/>
              <a:t>FY15 </a:t>
            </a:r>
            <a:r>
              <a:rPr lang="en-US" dirty="0" smtClean="0"/>
              <a:t>initial target </a:t>
            </a:r>
            <a:r>
              <a:rPr lang="en-US" dirty="0"/>
              <a:t>= $3.5M</a:t>
            </a:r>
          </a:p>
          <a:p>
            <a:pPr lvl="1"/>
            <a:r>
              <a:rPr lang="en-US" dirty="0" smtClean="0"/>
              <a:t>FY14 enacted = $3.28M   </a:t>
            </a:r>
            <a:r>
              <a:rPr lang="en-US" i="1" dirty="0" smtClean="0"/>
              <a:t>($3.5M initial</a:t>
            </a:r>
            <a:r>
              <a:rPr lang="en-US" dirty="0" smtClean="0"/>
              <a:t>)</a:t>
            </a:r>
          </a:p>
        </p:txBody>
      </p:sp>
      <p:sp>
        <p:nvSpPr>
          <p:cNvPr id="4" name="Slide Number Placeholder 3"/>
          <p:cNvSpPr>
            <a:spLocks noGrp="1"/>
          </p:cNvSpPr>
          <p:nvPr>
            <p:ph type="sldNum" sz="quarter" idx="12"/>
          </p:nvPr>
        </p:nvSpPr>
        <p:spPr/>
        <p:txBody>
          <a:bodyPr/>
          <a:lstStyle/>
          <a:p>
            <a:fld id="{78D3ABA1-EA94-43C0-B992-7CBCC31144F1}" type="slidenum">
              <a:rPr lang="en-US" smtClean="0"/>
              <a:pPr/>
              <a:t>9</a:t>
            </a:fld>
            <a:endParaRPr lang="en-US" dirty="0"/>
          </a:p>
        </p:txBody>
      </p:sp>
      <p:sp>
        <p:nvSpPr>
          <p:cNvPr id="5" name="Date Placeholder 4"/>
          <p:cNvSpPr>
            <a:spLocks noGrp="1"/>
          </p:cNvSpPr>
          <p:nvPr>
            <p:ph type="dt" sz="half" idx="10"/>
          </p:nvPr>
        </p:nvSpPr>
        <p:spPr/>
        <p:txBody>
          <a:bodyPr/>
          <a:lstStyle/>
          <a:p>
            <a:r>
              <a:rPr lang="en-US" smtClean="0"/>
              <a:t>4 March 2014</a:t>
            </a:r>
            <a:endParaRPr lang="en-US" dirty="0"/>
          </a:p>
        </p:txBody>
      </p:sp>
      <p:sp>
        <p:nvSpPr>
          <p:cNvPr id="6" name="Footer Placeholder 5"/>
          <p:cNvSpPr>
            <a:spLocks noGrp="1"/>
          </p:cNvSpPr>
          <p:nvPr>
            <p:ph type="ftr" sz="quarter" idx="11"/>
          </p:nvPr>
        </p:nvSpPr>
        <p:spPr/>
        <p:txBody>
          <a:bodyPr/>
          <a:lstStyle/>
          <a:p>
            <a:r>
              <a:rPr lang="pt-BR" smtClean="0"/>
              <a:t>FY 2016 Aviation Safety R,E&amp;D Portfolio (r3)</a:t>
            </a:r>
            <a:endParaRPr lang="en-US" dirty="0"/>
          </a:p>
        </p:txBody>
      </p:sp>
    </p:spTree>
    <p:extLst>
      <p:ext uri="{BB962C8B-B14F-4D97-AF65-F5344CB8AC3E}">
        <p14:creationId xmlns:p14="http://schemas.microsoft.com/office/powerpoint/2010/main" val="968971590"/>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05B469-5FEA-4C43-94B1-E692074B4A44}">
  <ds:schemaRefs>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terms/"/>
    <ds:schemaRef ds:uri="http://purl.org/dc/dcmitype/"/>
    <ds:schemaRef ds:uri="http://purl.org/dc/elements/1.1/"/>
  </ds:schemaRefs>
</ds:datastoreItem>
</file>

<file path=customXml/itemProps2.xml><?xml version="1.0" encoding="utf-8"?>
<ds:datastoreItem xmlns:ds="http://schemas.openxmlformats.org/officeDocument/2006/customXml" ds:itemID="{1E79D55E-4ED6-4F2A-A2D1-C0FA9CCB1DAB}">
  <ds:schemaRefs>
    <ds:schemaRef ds:uri="http://schemas.microsoft.com/sharepoint/v3/contenttype/forms"/>
  </ds:schemaRefs>
</ds:datastoreItem>
</file>

<file path=customXml/itemProps3.xml><?xml version="1.0" encoding="utf-8"?>
<ds:datastoreItem xmlns:ds="http://schemas.openxmlformats.org/officeDocument/2006/customXml" ds:itemID="{5AEEB577-9A3E-4E8B-8E29-BA550398E8F9}"/>
</file>

<file path=docProps/app.xml><?xml version="1.0" encoding="utf-8"?>
<Properties xmlns="http://schemas.openxmlformats.org/officeDocument/2006/extended-properties" xmlns:vt="http://schemas.openxmlformats.org/officeDocument/2006/docPropsVTypes">
  <Template/>
  <TotalTime>3277</TotalTime>
  <Words>5358</Words>
  <Application>Microsoft Office PowerPoint</Application>
  <PresentationFormat>On-screen Show (4:3)</PresentationFormat>
  <Paragraphs>1083</Paragraphs>
  <Slides>44</Slides>
  <Notes>3</Notes>
  <HiddenSlides>0</HiddenSlides>
  <MMClips>0</MMClips>
  <ScaleCrop>false</ScaleCrop>
  <HeadingPairs>
    <vt:vector size="4" baseType="variant">
      <vt:variant>
        <vt:lpstr>Theme</vt:lpstr>
      </vt:variant>
      <vt:variant>
        <vt:i4>2</vt:i4>
      </vt:variant>
      <vt:variant>
        <vt:lpstr>Slide Titles</vt:lpstr>
      </vt:variant>
      <vt:variant>
        <vt:i4>44</vt:i4>
      </vt:variant>
    </vt:vector>
  </HeadingPairs>
  <TitlesOfParts>
    <vt:vector size="46" baseType="lpstr">
      <vt:lpstr>1_Custom Design</vt:lpstr>
      <vt:lpstr>2_Custom Design</vt:lpstr>
      <vt:lpstr>FY 2016 Aviation Safety R,E&amp;D Portfolio</vt:lpstr>
      <vt:lpstr>Outline</vt:lpstr>
      <vt:lpstr>Aviation Safety RE&amp;D Mission</vt:lpstr>
      <vt:lpstr>RE&amp;D Vision</vt:lpstr>
      <vt:lpstr>AVS RE&amp;D Lifecycle Model</vt:lpstr>
      <vt:lpstr>Portfolio Development Process Plan</vt:lpstr>
      <vt:lpstr>FY16 RE&amp;D Process Timeline</vt:lpstr>
      <vt:lpstr>By the Numbers</vt:lpstr>
      <vt:lpstr>R,E&amp;D Contract Targets</vt:lpstr>
      <vt:lpstr>PPT Financial Summary (ao 2/19/14)</vt:lpstr>
      <vt:lpstr>PPT Financial Summary (ao 2/19/14)</vt:lpstr>
      <vt:lpstr>FY16 Aviation Safety Core RE&amp;D Contracts (ao 2/19/14)</vt:lpstr>
      <vt:lpstr>FY16 Aviation Safety NextGen RE&amp;D Contracts (ao 2/19/14)</vt:lpstr>
      <vt:lpstr>Aviation Safety Core BLI Totals (ao 2/19/14)</vt:lpstr>
      <vt:lpstr>Accomplishments &amp; Activities</vt:lpstr>
      <vt:lpstr>PowerPoint Presentation</vt:lpstr>
      <vt:lpstr>PowerPoint Presentation</vt:lpstr>
      <vt:lpstr>Aircraft Icing (AI)</vt:lpstr>
      <vt:lpstr>Aeromedical (AAM)</vt:lpstr>
      <vt:lpstr>Electrical Systems (ES)</vt:lpstr>
      <vt:lpstr>Fire &amp; Cabin Safety (FCS)</vt:lpstr>
      <vt:lpstr>Flight Controls &amp; Mechanical Systems (FCMS)</vt:lpstr>
      <vt:lpstr>Human Factors (HF)</vt:lpstr>
      <vt:lpstr>Maintenance &amp; Inspection (MI)</vt:lpstr>
      <vt:lpstr>Propulsion Systems (PS)</vt:lpstr>
      <vt:lpstr>Rotorcraft Systems (RS)</vt:lpstr>
      <vt:lpstr>Software Digital Systems (SDS)</vt:lpstr>
      <vt:lpstr>Structural Integrity Composites (SIC)</vt:lpstr>
      <vt:lpstr>Structural Integrity Metallics (SIM)</vt:lpstr>
      <vt:lpstr>System Safety Management (SSM)</vt:lpstr>
      <vt:lpstr>Terminal Area Safety (TAS)</vt:lpstr>
      <vt:lpstr>Unmanned Aircraft Systems (UAS)</vt:lpstr>
      <vt:lpstr>Weather (WX)</vt:lpstr>
      <vt:lpstr>PowerPoint Presentation</vt:lpstr>
      <vt:lpstr>A11.a – Fire Research and Safety</vt:lpstr>
      <vt:lpstr>A11.b – Propulsion and Fuel Systems</vt:lpstr>
      <vt:lpstr>A11.c – Advanced Materials/Structural Safety </vt:lpstr>
      <vt:lpstr>A11.d – Aircraft Icing/Digital System Safety </vt:lpstr>
      <vt:lpstr>A11.e – Continued Airworthiness </vt:lpstr>
      <vt:lpstr>A11.f – Aircraft Catastrophic Failure Prevention Research</vt:lpstr>
      <vt:lpstr>A11.g - Flight Deck / Maintenance / System Integration Human Factors</vt:lpstr>
      <vt:lpstr>A11.h – System Safety Management1</vt:lpstr>
      <vt:lpstr>A11.j – Aeromedical Research </vt:lpstr>
      <vt:lpstr>A11.l – Unmanned Aircraft Systems Research</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Maria Paine</cp:lastModifiedBy>
  <cp:revision>184</cp:revision>
  <dcterms:created xsi:type="dcterms:W3CDTF">2005-01-28T20:32:53Z</dcterms:created>
  <dcterms:modified xsi:type="dcterms:W3CDTF">2014-03-28T17:48:46Z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