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1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6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5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6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5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5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0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1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3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0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AF331-C225-4423-BD75-73F23D223F5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3AFCE-519B-4B15-A2B0-6E8122F18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8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Fatigue Mitigation in Flight Operations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Background: </a:t>
            </a:r>
          </a:p>
          <a:p>
            <a:pPr lvl="1"/>
            <a:r>
              <a:rPr lang="en-US" sz="1600" dirty="0" smtClean="0"/>
              <a:t>Scientific principles </a:t>
            </a:r>
            <a:r>
              <a:rPr lang="en-US" sz="1600" dirty="0" smtClean="0"/>
              <a:t>were used </a:t>
            </a:r>
            <a:r>
              <a:rPr lang="en-US" sz="1600" dirty="0" smtClean="0"/>
              <a:t>for improved fatigue mitigation and define limits of acceptable performance and flight safety.</a:t>
            </a:r>
          </a:p>
          <a:p>
            <a:pPr lvl="2"/>
            <a:r>
              <a:rPr lang="en-US" sz="1600" dirty="0" smtClean="0"/>
              <a:t>14 CFR Part 117 </a:t>
            </a:r>
            <a:r>
              <a:rPr lang="en-US" sz="1600" dirty="0" err="1" smtClean="0"/>
              <a:t>Flightcrew</a:t>
            </a:r>
            <a:r>
              <a:rPr lang="en-US" sz="1600" dirty="0" smtClean="0"/>
              <a:t> Member Duty &amp; Rest Requirements 	</a:t>
            </a:r>
          </a:p>
          <a:p>
            <a:pPr lvl="3"/>
            <a:r>
              <a:rPr lang="en-US" sz="1400" dirty="0"/>
              <a:t>E</a:t>
            </a:r>
            <a:r>
              <a:rPr lang="en-US" sz="1400" dirty="0" smtClean="0"/>
              <a:t>ffective January 2014; incorporated FRMS to manage operations outside the regulation limitations.</a:t>
            </a:r>
          </a:p>
          <a:p>
            <a:pPr lvl="3"/>
            <a:r>
              <a:rPr lang="en-US" sz="1400" dirty="0"/>
              <a:t>R</a:t>
            </a:r>
            <a:r>
              <a:rPr lang="en-US" sz="1400" dirty="0" smtClean="0"/>
              <a:t>equires scientific evaluation and monitoring. </a:t>
            </a:r>
          </a:p>
          <a:p>
            <a:pPr lvl="3"/>
            <a:r>
              <a:rPr lang="en-US" sz="1400" dirty="0" smtClean="0"/>
              <a:t>CAMI continues to provide this and other fatigue-related activities for Sponsor; Flight Standards Service - Air Transportation Division.</a:t>
            </a:r>
          </a:p>
          <a:p>
            <a:r>
              <a:rPr lang="en-US" sz="2000" dirty="0" smtClean="0"/>
              <a:t>Objectives:</a:t>
            </a:r>
          </a:p>
          <a:p>
            <a:pPr lvl="1"/>
            <a:r>
              <a:rPr lang="en-US" sz="1600" dirty="0" smtClean="0"/>
              <a:t>Analysis of FRMS data will provide evidence of how carriers are managing safety risks associated with operations that exceed the limitations of the rule.</a:t>
            </a:r>
          </a:p>
          <a:p>
            <a:pPr lvl="1"/>
            <a:r>
              <a:rPr lang="en-US" sz="1600" dirty="0" smtClean="0"/>
              <a:t>Evidence of operational fatigue mitigation and safety improvements will provide the Sponsor with useful information for revising AC and educational materials.</a:t>
            </a:r>
          </a:p>
          <a:p>
            <a:pPr lvl="1"/>
            <a:r>
              <a:rPr lang="en-US" sz="1600" dirty="0" smtClean="0"/>
              <a:t>Results will expand the knowledge base associated with fatigue in flight operations and inform the sponsor of which sections in the regulation are exceeded and by how far.</a:t>
            </a:r>
          </a:p>
          <a:p>
            <a:r>
              <a:rPr lang="en-US" sz="2000" dirty="0" smtClean="0"/>
              <a:t>Issue: </a:t>
            </a:r>
          </a:p>
          <a:p>
            <a:pPr lvl="1"/>
            <a:r>
              <a:rPr lang="en-US" sz="1600" dirty="0" smtClean="0"/>
              <a:t>Requires development of FRMS database for management, evaluation, research and documentation.</a:t>
            </a:r>
          </a:p>
          <a:p>
            <a:pPr lvl="2"/>
            <a:r>
              <a:rPr lang="en-US" sz="1600" dirty="0" smtClean="0"/>
              <a:t>Resolution:</a:t>
            </a:r>
          </a:p>
          <a:p>
            <a:pPr lvl="3"/>
            <a:r>
              <a:rPr lang="en-US" sz="1400" dirty="0" smtClean="0"/>
              <a:t>Research </a:t>
            </a:r>
            <a:r>
              <a:rPr lang="en-US" sz="1400" dirty="0" smtClean="0"/>
              <a:t>Requirement for FY-16 was intended </a:t>
            </a:r>
            <a:r>
              <a:rPr lang="en-US" sz="1400" smtClean="0"/>
              <a:t>to </a:t>
            </a:r>
            <a:r>
              <a:rPr lang="en-US" sz="1400" smtClean="0"/>
              <a:t>support </a:t>
            </a:r>
            <a:r>
              <a:rPr lang="en-US" sz="1400" dirty="0" smtClean="0"/>
              <a:t>data management, evaluation, research, and documentation.</a:t>
            </a:r>
          </a:p>
          <a:p>
            <a:r>
              <a:rPr lang="en-US" sz="2000" dirty="0" smtClean="0"/>
              <a:t>Plans: </a:t>
            </a:r>
          </a:p>
          <a:p>
            <a:pPr lvl="1"/>
            <a:r>
              <a:rPr lang="en-US" sz="1600" dirty="0" smtClean="0"/>
              <a:t>Contract and in-house resources require funding to proceed with the research requirement and continued Sponsor support.</a:t>
            </a:r>
          </a:p>
          <a:p>
            <a:pPr lvl="1"/>
            <a:r>
              <a:rPr lang="en-US" sz="1600" dirty="0" smtClean="0"/>
              <a:t>Data entry, analysis, and reporting proposed for FY-16.</a:t>
            </a:r>
          </a:p>
        </p:txBody>
      </p:sp>
    </p:spTree>
    <p:extLst>
      <p:ext uri="{BB962C8B-B14F-4D97-AF65-F5344CB8AC3E}">
        <p14:creationId xmlns:p14="http://schemas.microsoft.com/office/powerpoint/2010/main" val="3354815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EF0EEB-6EA0-495C-94DC-A0AB611796F0}"/>
</file>

<file path=customXml/itemProps2.xml><?xml version="1.0" encoding="utf-8"?>
<ds:datastoreItem xmlns:ds="http://schemas.openxmlformats.org/officeDocument/2006/customXml" ds:itemID="{F9226AE9-D8C7-4BCF-A1D2-668B71558187}"/>
</file>

<file path=customXml/itemProps3.xml><?xml version="1.0" encoding="utf-8"?>
<ds:datastoreItem xmlns:ds="http://schemas.openxmlformats.org/officeDocument/2006/customXml" ds:itemID="{6FE85FC8-3BA9-4C0A-A540-607B625A40B1}"/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Fatigue Mitigation in Flight Operations</vt:lpstr>
    </vt:vector>
  </TitlesOfParts>
  <Company>FAA/AVS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Fatigue Mitigation in Flight Operations</dc:title>
  <dc:creator>AAM510TN</dc:creator>
  <cp:lastModifiedBy>aam510ka</cp:lastModifiedBy>
  <cp:revision>15</cp:revision>
  <cp:lastPrinted>2016-03-11T20:33:00Z</cp:lastPrinted>
  <dcterms:created xsi:type="dcterms:W3CDTF">2016-03-11T16:09:13Z</dcterms:created>
  <dcterms:modified xsi:type="dcterms:W3CDTF">2016-03-15T21:05:56Z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