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 id="2147483662" r:id="rId3"/>
    <p:sldMasterId id="2147483669" r:id="rId4"/>
    <p:sldMasterId id="2147483681" r:id="rId5"/>
    <p:sldMasterId id="2147483688" r:id="rId6"/>
  </p:sldMasterIdLst>
  <p:notesMasterIdLst>
    <p:notesMasterId r:id="rId23"/>
  </p:notesMasterIdLst>
  <p:handoutMasterIdLst>
    <p:handoutMasterId r:id="rId24"/>
  </p:handoutMasterIdLst>
  <p:sldIdLst>
    <p:sldId id="273" r:id="rId7"/>
    <p:sldId id="274" r:id="rId8"/>
    <p:sldId id="275" r:id="rId9"/>
    <p:sldId id="286" r:id="rId10"/>
    <p:sldId id="287" r:id="rId11"/>
    <p:sldId id="293" r:id="rId12"/>
    <p:sldId id="292" r:id="rId13"/>
    <p:sldId id="294" r:id="rId14"/>
    <p:sldId id="276" r:id="rId15"/>
    <p:sldId id="277" r:id="rId16"/>
    <p:sldId id="285" r:id="rId17"/>
    <p:sldId id="281" r:id="rId18"/>
    <p:sldId id="288" r:id="rId19"/>
    <p:sldId id="291" r:id="rId20"/>
    <p:sldId id="289" r:id="rId21"/>
    <p:sldId id="295" r:id="rId22"/>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286"/>
            <p14:sldId id="287"/>
            <p14:sldId id="293"/>
            <p14:sldId id="292"/>
            <p14:sldId id="294"/>
            <p14:sldId id="276"/>
            <p14:sldId id="277"/>
            <p14:sldId id="285"/>
            <p14:sldId id="281"/>
            <p14:sldId id="288"/>
            <p14:sldId id="291"/>
            <p14:sldId id="289"/>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9" autoAdjust="0"/>
    <p:restoredTop sz="94717" autoAdjust="0"/>
  </p:normalViewPr>
  <p:slideViewPr>
    <p:cSldViewPr snapToGrid="0">
      <p:cViewPr varScale="1">
        <p:scale>
          <a:sx n="115" d="100"/>
          <a:sy n="115" d="100"/>
        </p:scale>
        <p:origin x="-498" y="-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Main</a:t>
            </a:r>
            <a:r>
              <a:rPr lang="en-US" b="1" u="sng" baseline="0" dirty="0" smtClean="0"/>
              <a:t> Points:</a:t>
            </a:r>
          </a:p>
          <a:p>
            <a:pPr marL="171450" indent="-171450">
              <a:buFont typeface="Arial" panose="020B0604020202020204" pitchFamily="34" charset="0"/>
              <a:buChar char="•"/>
            </a:pPr>
            <a:r>
              <a:rPr lang="en-US" baseline="0" dirty="0" smtClean="0"/>
              <a:t>98 requirements is the most we have had submitted in a year over the past 4 years.  While there is no restriction on the number that can be submitted, ALL members of the AVS RED Group stated that 98 was a lot to get through. </a:t>
            </a:r>
          </a:p>
          <a:p>
            <a:pPr marL="171450" indent="-171450">
              <a:buFont typeface="Arial" panose="020B0604020202020204" pitchFamily="34" charset="0"/>
              <a:buChar char="•"/>
            </a:pPr>
            <a:r>
              <a:rPr lang="en-US" baseline="0" dirty="0" smtClean="0"/>
              <a:t>The Weather and </a:t>
            </a:r>
            <a:r>
              <a:rPr lang="en-US" baseline="0" dirty="0" err="1" smtClean="0"/>
              <a:t>NextGen</a:t>
            </a:r>
            <a:r>
              <a:rPr lang="en-US" baseline="0" dirty="0" smtClean="0"/>
              <a:t> funded requirements ALL get prioritized, but are not part of the Top-60 list because they are funded through different processes.</a:t>
            </a:r>
          </a:p>
          <a:p>
            <a:pPr marL="628650" lvl="1" indent="-171450">
              <a:buFont typeface="Arial" panose="020B0604020202020204" pitchFamily="34" charset="0"/>
              <a:buChar char="•"/>
            </a:pPr>
            <a:r>
              <a:rPr lang="en-US" baseline="0" dirty="0" smtClean="0"/>
              <a:t>A11K.WX.1, Safety-Driven Weather Requirements for Wake Mitigation initially done in FY14 &amp; FY15, but not submitted in FY16 &amp; FY17</a:t>
            </a:r>
          </a:p>
          <a:p>
            <a:pPr marL="628650" lvl="1" indent="-171450">
              <a:buFont typeface="Arial" panose="020B0604020202020204" pitchFamily="34" charset="0"/>
              <a:buChar char="•"/>
            </a:pPr>
            <a:r>
              <a:rPr lang="en-US" baseline="0" dirty="0" smtClean="0"/>
              <a:t>A12B.UASNG.1, Minimum Detect and Avoid (DAA) Display and Flight Path Information originally proposed in FY17 as A11L.UAS requirement that wasn’t funded</a:t>
            </a:r>
          </a:p>
          <a:p>
            <a:pPr marL="171450" indent="-171450">
              <a:buFont typeface="Arial" panose="020B0604020202020204" pitchFamily="34" charset="0"/>
              <a:buChar char="•"/>
            </a:pPr>
            <a:r>
              <a:rPr lang="en-US" baseline="0" dirty="0" smtClean="0"/>
              <a:t>28 new requirements were proposed with half of them making it into the top-60.  This means that 70 have been submitted before, but not that all of them have been funded in the past.</a:t>
            </a:r>
          </a:p>
          <a:p>
            <a:pPr marL="171450" indent="-171450">
              <a:buFont typeface="Arial" panose="020B0604020202020204" pitchFamily="34" charset="0"/>
              <a:buChar char="•"/>
            </a:pPr>
            <a:r>
              <a:rPr lang="en-US" baseline="0" dirty="0" smtClean="0"/>
              <a:t>12 of the 98 requirements were submitted were contained incomplete information.  During the Phase I meeting, the primary fields used to vote are the criteria justification fields and one requirement had a blank justification that affected their ranking.  The AVS RED Group members committed to getting the Sponsor POCs to provide the complete information before the January Phase II meeting.</a:t>
            </a:r>
          </a:p>
          <a:p>
            <a:pPr marL="171450" indent="-171450">
              <a:buFont typeface="Arial" panose="020B0604020202020204" pitchFamily="34" charset="0"/>
              <a:buChar char="•"/>
            </a:pPr>
            <a:r>
              <a:rPr lang="en-US" baseline="0" dirty="0" smtClean="0"/>
              <a:t>Historically, only about 50 requirements can be funded each year on average, so some years ago, the process was changed to only ask for cost estimates for the top-60 to limit the workload on the performers.</a:t>
            </a:r>
          </a:p>
          <a:p>
            <a:pPr marL="0" indent="0">
              <a:buFont typeface="Arial" panose="020B0604020202020204" pitchFamily="34" charset="0"/>
              <a:buNone/>
            </a:pPr>
            <a:r>
              <a:rPr lang="en-US" b="1" u="sng" baseline="0" dirty="0" smtClean="0"/>
              <a:t>The Future of the program:</a:t>
            </a:r>
          </a:p>
          <a:p>
            <a:pPr marL="171450" indent="-171450">
              <a:buFont typeface="Arial" panose="020B0604020202020204" pitchFamily="34" charset="0"/>
              <a:buChar char="•"/>
            </a:pPr>
            <a:r>
              <a:rPr lang="en-US" baseline="0" dirty="0" smtClean="0"/>
              <a:t>Even though 70 of these were submitted in previous years, the current process asks for a new write-up each year.  Much of the information in these is copied and pasted into the new write-up, but there are some changes made.  We review each requirement each year and prioritize it.  We are working to improve the process to allow for multi-year submissions that are voted in the beginning and managed over multiple years.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CDCAF51-DB0D-49A3-BFEA-EFE43E26283B}"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495564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24 March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FY17 Aviation Safety Portfolio - r0</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0120371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24 March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FY17 Aviation Safety Portfolio - r0</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204201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24 March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FY17 Aviation Safety Portfolio - r0</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640666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236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2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9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289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57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03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86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662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349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3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77C50-5A0E-49FB-ABCC-65E89FCE8D1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C5DC19-DE89-4324-A9B9-BEBBDE3792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35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12242740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2835145"/>
      </p:ext>
    </p:extLst>
  </p:cSld>
  <p:clrMapOvr>
    <a:masterClrMapping/>
  </p:clrMapOvr>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solidFill>
                  <a:srgbClr val="FFFFFF">
                    <a:lumMod val="65000"/>
                  </a:srgbClr>
                </a:solidFill>
              </a:rPr>
              <a:t>May 13-15-20, 2014</a:t>
            </a:r>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FFFFFF">
                    <a:lumMod val="65000"/>
                  </a:srgbClr>
                </a:solidFill>
              </a:rPr>
              <a:t>AVS RE&amp;D FY17 Kickoff</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964925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solidFill>
                  <a:srgbClr val="FFFFFF">
                    <a:lumMod val="65000"/>
                  </a:srgbClr>
                </a:solidFill>
              </a:rPr>
              <a:t>May 13-15-20, 2014</a:t>
            </a:r>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FFFFFF">
                    <a:lumMod val="65000"/>
                  </a:srgbClr>
                </a:solidFill>
              </a:rPr>
              <a:t>AVS RE&amp;D FY17 Kickoff</a:t>
            </a:r>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73100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srgbClr val="FFFFFF">
                    <a:lumMod val="65000"/>
                  </a:srgbClr>
                </a:solidFill>
              </a:rPr>
              <a:t>May 13-15-20, 2014</a:t>
            </a:r>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FFFFFF">
                    <a:lumMod val="65000"/>
                  </a:srgbClr>
                </a:solidFill>
              </a:rPr>
              <a:t>AVS RE&amp;D FY17 Kickoff</a:t>
            </a:r>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6039259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FFFFFF">
                    <a:lumMod val="65000"/>
                  </a:srgbClr>
                </a:solidFill>
              </a:rPr>
              <a:t>May 13-15-20, 2014</a:t>
            </a:r>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FFFFFF">
                    <a:lumMod val="65000"/>
                  </a:srgbClr>
                </a:solidFill>
              </a:rPr>
              <a:t>AVS RE&amp;D FY17 Kickoff</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97889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Tree>
    <p:extLst>
      <p:ext uri="{BB962C8B-B14F-4D97-AF65-F5344CB8AC3E}">
        <p14:creationId xmlns:p14="http://schemas.microsoft.com/office/powerpoint/2010/main" val="12659643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smtClean="0">
                <a:solidFill>
                  <a:srgbClr val="FFFFFF">
                    <a:lumMod val="65000"/>
                  </a:srgbClr>
                </a:solidFill>
              </a:rPr>
              <a:t>Rev 1</a:t>
            </a:r>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104554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Rev 1</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379739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Rev 1</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5377219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Rev 1</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5431383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Rev 1</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981006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val="36029453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solidFill>
                  <a:srgbClr val="FFFFFF">
                    <a:lumMod val="75000"/>
                  </a:srgbClr>
                </a:solidFill>
              </a:rPr>
              <a:t>24 March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solidFill>
                  <a:srgbClr val="FFFFFF">
                    <a:lumMod val="75000"/>
                  </a:srgbClr>
                </a:solidFill>
              </a:rPr>
              <a:t>FY17 Aviation Safety Portfolio - r0</a:t>
            </a: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597959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24 March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FY17 Aviation Safety Portfolio - r0</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705551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42199" y="6248400"/>
            <a:ext cx="11139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smtClean="0">
                <a:solidFill>
                  <a:srgbClr val="FFFFFF">
                    <a:lumMod val="65000"/>
                  </a:srgbClr>
                </a:solidFill>
              </a:rPr>
              <a:t>24 March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smtClean="0">
                <a:solidFill>
                  <a:srgbClr val="FFFFFF">
                    <a:lumMod val="65000"/>
                  </a:srgbClr>
                </a:solidFill>
              </a:rPr>
              <a:t>FY17 Aviation Safety Portfolio - r0</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36529068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iming>
    <p:tnLst>
      <p:par>
        <p:cTn id="1" dur="indefinite" restart="never" nodeType="tmRoot"/>
      </p:par>
    </p:tnLst>
  </p:timing>
  <p:hf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62A77C50-5A0E-49FB-ABCC-65E89FCE8D17}" type="datetimeFigureOut">
              <a:rPr lang="en-US" smtClean="0">
                <a:solidFill>
                  <a:prstClr val="black">
                    <a:tint val="75000"/>
                  </a:prstClr>
                </a:solidFill>
                <a:latin typeface="Calibri"/>
              </a:rPr>
              <a:pPr fontAlgn="auto">
                <a:spcBef>
                  <a:spcPts val="0"/>
                </a:spcBef>
                <a:spcAft>
                  <a:spcPts val="0"/>
                </a:spcAft>
                <a:buFontTx/>
                <a:buNone/>
              </a:pPr>
              <a:t>3/16/2016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9C5DC19-DE89-4324-A9B9-BEBBDE37925B}"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72901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dirty="0" smtClean="0">
                <a:solidFill>
                  <a:srgbClr val="FFFFFF">
                    <a:lumMod val="65000"/>
                  </a:srgbClr>
                </a:solidFill>
              </a:rPr>
              <a:t>May 13-15-20, 2014</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dirty="0" smtClean="0">
                <a:solidFill>
                  <a:srgbClr val="FFFFFF">
                    <a:lumMod val="65000"/>
                  </a:srgbClr>
                </a:solidFill>
              </a:rPr>
              <a:t>AVS RE&amp;D FY17 Kickoff</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221607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smtClean="0">
                <a:solidFill>
                  <a:srgbClr val="FFFFFF">
                    <a:lumMod val="65000"/>
                  </a:srgbClr>
                </a:solidFill>
              </a:rPr>
              <a:t>Rev 1</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643050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iming>
    <p:tnLst>
      <p:par>
        <p:cTn id="1" dur="indefinite" restart="never" nodeType="tmRoot"/>
      </p:par>
    </p:tnLst>
  </p:timing>
  <p:hf sldNum="0"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FY18 AVS RE&amp;D Portfolio</a:t>
            </a:r>
            <a:endParaRPr lang="en-US" dirty="0"/>
          </a:p>
        </p:txBody>
      </p:sp>
      <p:sp>
        <p:nvSpPr>
          <p:cNvPr id="32780" name="Rectangle 12"/>
          <p:cNvSpPr>
            <a:spLocks noGrp="1" noChangeArrowheads="1"/>
          </p:cNvSpPr>
          <p:nvPr>
            <p:ph type="subTitle" idx="1"/>
          </p:nvPr>
        </p:nvSpPr>
        <p:spPr/>
        <p:txBody>
          <a:bodyPr/>
          <a:lstStyle/>
          <a:p>
            <a:r>
              <a:rPr lang="en-US" dirty="0" smtClean="0"/>
              <a:t>Overview</a:t>
            </a:r>
            <a:endParaRPr lang="en-US" dirty="0">
              <a:solidFill>
                <a:schemeClr val="tx1"/>
              </a:solidFill>
            </a:endParaRPr>
          </a:p>
        </p:txBody>
      </p:sp>
      <p:sp>
        <p:nvSpPr>
          <p:cNvPr id="32785" name="Text Box 17"/>
          <p:cNvSpPr txBox="1">
            <a:spLocks noChangeArrowheads="1"/>
          </p:cNvSpPr>
          <p:nvPr/>
        </p:nvSpPr>
        <p:spPr bwMode="auto">
          <a:xfrm>
            <a:off x="1640475" y="338707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Subcommittee on Aircraft Safety</a:t>
            </a:r>
            <a:endParaRPr lang="en-US" sz="1600" dirty="0"/>
          </a:p>
        </p:txBody>
      </p:sp>
      <p:sp>
        <p:nvSpPr>
          <p:cNvPr id="32786" name="Text Box 18"/>
          <p:cNvSpPr txBox="1">
            <a:spLocks noChangeArrowheads="1"/>
          </p:cNvSpPr>
          <p:nvPr/>
        </p:nvSpPr>
        <p:spPr bwMode="auto">
          <a:xfrm>
            <a:off x="1627832" y="376693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Mark S. Orr</a:t>
            </a:r>
            <a:endParaRPr lang="en-US" sz="1600" dirty="0"/>
          </a:p>
        </p:txBody>
      </p:sp>
      <p:sp>
        <p:nvSpPr>
          <p:cNvPr id="32787" name="Text Box 19"/>
          <p:cNvSpPr txBox="1">
            <a:spLocks noChangeArrowheads="1"/>
          </p:cNvSpPr>
          <p:nvPr/>
        </p:nvSpPr>
        <p:spPr bwMode="auto">
          <a:xfrm>
            <a:off x="1634115" y="4136669"/>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23 March 2016</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FY18 Outcomes by TCRG</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10</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926498"/>
            <a:ext cx="8103263" cy="51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09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FY18 Outcomes by TCRG</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11</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926498"/>
            <a:ext cx="8103263" cy="51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2793077" y="1055717"/>
            <a:ext cx="2527070" cy="33251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2829098" y="5339539"/>
            <a:ext cx="2599113" cy="529242"/>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5827222" y="1953491"/>
            <a:ext cx="1512916" cy="407324"/>
          </a:xfrm>
          <a:prstGeom prst="ellipse">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350329" y="2122517"/>
            <a:ext cx="969818" cy="196733"/>
          </a:xfrm>
          <a:prstGeom prst="ellipse">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979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99655" y="6221166"/>
            <a:ext cx="879171" cy="457200"/>
          </a:xfrm>
        </p:spPr>
        <p:txBody>
          <a:bodyPr/>
          <a:lstStyle/>
          <a:p>
            <a:fld id="{78D3ABA1-EA94-43C0-B992-7CBCC31144F1}" type="slidenum">
              <a:rPr lang="en-US" smtClean="0"/>
              <a:pPr/>
              <a:t>12</a:t>
            </a:fld>
            <a:endParaRPr lang="en-US" dirty="0"/>
          </a:p>
        </p:txBody>
      </p:sp>
      <p:sp>
        <p:nvSpPr>
          <p:cNvPr id="3" name="Footer Placeholder 2"/>
          <p:cNvSpPr>
            <a:spLocks noGrp="1"/>
          </p:cNvSpPr>
          <p:nvPr>
            <p:ph type="ftr" sz="quarter" idx="11"/>
          </p:nvPr>
        </p:nvSpPr>
        <p:spPr/>
        <p:txBody>
          <a:bodyPr/>
          <a:lstStyle/>
          <a:p>
            <a:r>
              <a:rPr lang="en-US" smtClean="0"/>
              <a:t>FY17 Aviation Safety Portfolio - r0</a:t>
            </a:r>
            <a:endParaRPr lang="en-US" dirty="0"/>
          </a:p>
        </p:txBody>
      </p:sp>
      <p:sp>
        <p:nvSpPr>
          <p:cNvPr id="6" name="Content Placeholder 5"/>
          <p:cNvSpPr>
            <a:spLocks noGrp="1"/>
          </p:cNvSpPr>
          <p:nvPr>
            <p:ph idx="1"/>
          </p:nvPr>
        </p:nvSpPr>
        <p:spPr/>
        <p:txBody>
          <a:bodyPr>
            <a:normAutofit lnSpcReduction="10000"/>
          </a:bodyPr>
          <a:lstStyle/>
          <a:p>
            <a:r>
              <a:rPr lang="en-US" sz="2400" dirty="0"/>
              <a:t>AVS R&amp;D Team undertook an effort to “map” FY18 proposed requirements (those above the Mendoza line) to Emerging Issues/Future Opportunities from fall FY14 SAS report</a:t>
            </a:r>
          </a:p>
          <a:p>
            <a:pPr lvl="1"/>
            <a:r>
              <a:rPr lang="en-US" sz="2000" dirty="0"/>
              <a:t>Reviewed by:</a:t>
            </a:r>
          </a:p>
          <a:p>
            <a:pPr lvl="2"/>
            <a:r>
              <a:rPr lang="en-US" sz="1600" dirty="0"/>
              <a:t>AVS R&amp;D Team</a:t>
            </a:r>
          </a:p>
          <a:p>
            <a:pPr lvl="2"/>
            <a:r>
              <a:rPr lang="en-US" sz="1600" dirty="0"/>
              <a:t>AVS RED </a:t>
            </a:r>
            <a:r>
              <a:rPr lang="en-US" sz="1600" dirty="0" smtClean="0"/>
              <a:t>Group</a:t>
            </a:r>
            <a:endParaRPr lang="en-US" sz="1600" dirty="0"/>
          </a:p>
          <a:p>
            <a:pPr lvl="1"/>
            <a:r>
              <a:rPr lang="en-US" sz="2000" dirty="0" smtClean="0"/>
              <a:t>First </a:t>
            </a:r>
            <a:r>
              <a:rPr lang="en-US" sz="2000" dirty="0"/>
              <a:t>order review of common wording</a:t>
            </a:r>
          </a:p>
          <a:p>
            <a:pPr lvl="2"/>
            <a:r>
              <a:rPr lang="en-US" sz="1600" dirty="0"/>
              <a:t>Review based on requirement write-ups</a:t>
            </a:r>
          </a:p>
          <a:p>
            <a:pPr lvl="1"/>
            <a:r>
              <a:rPr lang="en-US" sz="2000" dirty="0"/>
              <a:t>Some requirements cover multiple emerging issues/opportunities</a:t>
            </a:r>
          </a:p>
          <a:p>
            <a:pPr lvl="1"/>
            <a:r>
              <a:rPr lang="en-US" sz="2000" dirty="0"/>
              <a:t>Programmed funding level identified</a:t>
            </a:r>
          </a:p>
          <a:p>
            <a:pPr lvl="2"/>
            <a:r>
              <a:rPr lang="en-US" sz="1600" dirty="0"/>
              <a:t>This does not imply that total funding amount will be used to support emerging issue identified</a:t>
            </a:r>
          </a:p>
          <a:p>
            <a:endParaRPr lang="en-US" dirty="0"/>
          </a:p>
        </p:txBody>
      </p:sp>
      <p:sp>
        <p:nvSpPr>
          <p:cNvPr id="7" name="Title 6"/>
          <p:cNvSpPr>
            <a:spLocks noGrp="1"/>
          </p:cNvSpPr>
          <p:nvPr>
            <p:ph type="title"/>
          </p:nvPr>
        </p:nvSpPr>
        <p:spPr/>
        <p:txBody>
          <a:bodyPr/>
          <a:lstStyle/>
          <a:p>
            <a:r>
              <a:rPr lang="en-US" sz="2800" dirty="0" smtClean="0"/>
              <a:t>Initial Requirement </a:t>
            </a:r>
            <a:r>
              <a:rPr lang="en-US" sz="2800" dirty="0"/>
              <a:t>Mapping to SAS Emerging Issues &amp; Future Opportunities</a:t>
            </a:r>
          </a:p>
        </p:txBody>
      </p:sp>
    </p:spTree>
    <p:extLst>
      <p:ext uri="{BB962C8B-B14F-4D97-AF65-F5344CB8AC3E}">
        <p14:creationId xmlns:p14="http://schemas.microsoft.com/office/powerpoint/2010/main" val="3229362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72488" cy="609600"/>
          </a:xfrm>
        </p:spPr>
        <p:txBody>
          <a:bodyPr>
            <a:noAutofit/>
          </a:bodyPr>
          <a:lstStyle/>
          <a:p>
            <a:r>
              <a:rPr lang="en-US" sz="1400" b="1" dirty="0" smtClean="0"/>
              <a:t>FY18 AVS R&amp;D Requirements 1</a:t>
            </a:r>
            <a:r>
              <a:rPr lang="en-US" sz="1400" b="1" baseline="30000" dirty="0" smtClean="0"/>
              <a:t>st</a:t>
            </a:r>
            <a:r>
              <a:rPr lang="en-US" sz="1400" b="1" dirty="0" smtClean="0"/>
              <a:t> cut Alignment to SAS Emerging Issues and Future Opportunities    –    by BLI</a:t>
            </a:r>
            <a:br>
              <a:rPr lang="en-US" sz="1400" b="1" dirty="0" smtClean="0"/>
            </a:br>
            <a:r>
              <a:rPr lang="en-US" sz="1000" b="1" dirty="0" smtClean="0"/>
              <a:t>(Requirements above Mendoza line)</a:t>
            </a:r>
            <a:endParaRPr lang="en-US" sz="1000" b="1" dirty="0"/>
          </a:p>
        </p:txBody>
      </p:sp>
      <p:sp>
        <p:nvSpPr>
          <p:cNvPr id="4" name="Slide Number Placeholder 3"/>
          <p:cNvSpPr>
            <a:spLocks noGrp="1"/>
          </p:cNvSpPr>
          <p:nvPr>
            <p:ph type="sldNum" sz="quarter" idx="12"/>
          </p:nvPr>
        </p:nvSpPr>
        <p:spPr>
          <a:xfrm>
            <a:off x="7699655" y="6221166"/>
            <a:ext cx="879171" cy="457200"/>
          </a:xfrm>
        </p:spPr>
        <p:txBody>
          <a:bodyPr/>
          <a:lstStyle/>
          <a:p>
            <a:fld id="{78D3ABA1-EA94-43C0-B992-7CBCC31144F1}"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00136786"/>
              </p:ext>
            </p:extLst>
          </p:nvPr>
        </p:nvGraphicFramePr>
        <p:xfrm>
          <a:off x="152400" y="556180"/>
          <a:ext cx="8854749" cy="6175409"/>
        </p:xfrm>
        <a:graphic>
          <a:graphicData uri="http://schemas.openxmlformats.org/drawingml/2006/table">
            <a:tbl>
              <a:tblPr firstRow="1" bandRow="1">
                <a:tableStyleId>{5C22544A-7EE6-4342-B048-85BDC9FD1C3A}</a:tableStyleId>
              </a:tblPr>
              <a:tblGrid>
                <a:gridCol w="849081"/>
                <a:gridCol w="1118641"/>
                <a:gridCol w="983861"/>
                <a:gridCol w="1071478"/>
                <a:gridCol w="1066800"/>
                <a:gridCol w="813305"/>
                <a:gridCol w="902187"/>
                <a:gridCol w="1065535"/>
                <a:gridCol w="983861"/>
              </a:tblGrid>
              <a:tr h="1449621">
                <a:tc>
                  <a:txBody>
                    <a:bodyPr/>
                    <a:lstStyle/>
                    <a:p>
                      <a:pPr marL="0" algn="r" defTabSz="914400" rtl="0" eaLnBrk="1" fontAlgn="b" latinLnBrk="0" hangingPunct="1"/>
                      <a:endParaRPr lang="en-US" sz="1000" u="none" strike="noStrike" kern="1200" dirty="0" smtClean="0">
                        <a:effectLst/>
                      </a:endParaRPr>
                    </a:p>
                    <a:p>
                      <a:pPr marL="0" algn="r" defTabSz="914400" rtl="0" eaLnBrk="1" fontAlgn="b" latinLnBrk="0" hangingPunct="1"/>
                      <a:endParaRPr lang="en-US" sz="1000" u="none" strike="noStrike" kern="1200" dirty="0" smtClean="0">
                        <a:effectLst/>
                      </a:endParaRPr>
                    </a:p>
                    <a:p>
                      <a:pPr marL="0" algn="r" defTabSz="914400" rtl="0" eaLnBrk="1" fontAlgn="b" latinLnBrk="0" hangingPunct="1"/>
                      <a:r>
                        <a:rPr lang="en-US" sz="1000" u="none" strike="noStrike" kern="1200" dirty="0" smtClean="0">
                          <a:effectLst/>
                        </a:rPr>
                        <a:t>SAS Emerging Issues &amp; Future     </a:t>
                      </a:r>
                    </a:p>
                    <a:p>
                      <a:pPr marL="0" algn="ctr" defTabSz="914400" rtl="0" eaLnBrk="1" fontAlgn="b" latinLnBrk="0" hangingPunct="1"/>
                      <a:endParaRPr lang="en-US" sz="1000" u="none" strike="noStrike" kern="1200" dirty="0" smtClean="0">
                        <a:effectLst/>
                        <a:sym typeface="Wingdings" panose="05000000000000000000" pitchFamily="2" charset="2"/>
                      </a:endParaRPr>
                    </a:p>
                    <a:p>
                      <a:pPr marL="0" algn="ctr" defTabSz="914400" rtl="0" eaLnBrk="1" fontAlgn="b" latinLnBrk="0" hangingPunct="1"/>
                      <a:r>
                        <a:rPr lang="en-US" sz="1000" u="none" strike="noStrike" kern="1200" dirty="0" smtClean="0">
                          <a:effectLst/>
                          <a:sym typeface="Wingdings" panose="05000000000000000000" pitchFamily="2" charset="2"/>
                        </a:rPr>
                        <a:t>BLI</a:t>
                      </a:r>
                      <a:endParaRPr lang="en-US" sz="1000" b="1" u="none" strike="noStrike" kern="1200" dirty="0" smtClean="0">
                        <a:solidFill>
                          <a:schemeClr val="lt1"/>
                        </a:solidFill>
                        <a:effectLst/>
                        <a:latin typeface="Calibri" panose="020F0502020204030204" pitchFamily="34" charset="0"/>
                        <a:ea typeface="+mn-ea"/>
                        <a:cs typeface="Calibri" panose="020F0502020204030204" pitchFamily="34" charset="0"/>
                        <a:sym typeface="Wingdings" panose="05000000000000000000" pitchFamily="2" charset="2"/>
                      </a:endParaRPr>
                    </a:p>
                  </a:txBody>
                  <a:tcPr anchor="ctr"/>
                </a:tc>
                <a:tc>
                  <a:txBody>
                    <a:bodyPr/>
                    <a:lstStyle/>
                    <a:p>
                      <a:pPr algn="ctr" fontAlgn="b"/>
                      <a:r>
                        <a:rPr lang="en-US" sz="1000" u="none" strike="noStrike" dirty="0">
                          <a:effectLst/>
                        </a:rPr>
                        <a:t>SAS/Emerging - Real Time System-Wide Safety Assurance</a:t>
                      </a:r>
                      <a:br>
                        <a:rPr lang="en-US" sz="1000" u="none" strike="noStrike" dirty="0">
                          <a:effectLst/>
                        </a:rPr>
                      </a:b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SAS/Emerging - Dependability of Increasingly Complex Systems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SAS/Emerging - Certification of Advanced Materials and Structural technologies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SAS/Emerging - High Density Energy Storage, Management and Use</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SAS/Future - Commercial Space Integration with the </a:t>
                      </a:r>
                      <a:r>
                        <a:rPr lang="en-US" sz="1000" u="none" strike="noStrike" dirty="0" smtClean="0">
                          <a:effectLst/>
                        </a:rPr>
                        <a:t> NAS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SAS/Future - General Aviation’s Role in Safety Systems Development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SAS/Future - Effects of Breakthrough Medical Technologies on FAA Medical Certification Standards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rPr>
                        <a:t>SAS/Future - Identification and Funding of Strategic Research and Development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450687">
                <a:tc>
                  <a:txBody>
                    <a:bodyPr/>
                    <a:lstStyle/>
                    <a:p>
                      <a:pPr algn="ctr"/>
                      <a:r>
                        <a:rPr lang="en-US" sz="1000" dirty="0" smtClean="0"/>
                        <a:t>A11.a</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dirty="0" smtClean="0">
                        <a:effectLst/>
                      </a:endParaRPr>
                    </a:p>
                    <a:p>
                      <a:pPr algn="ctr" fontAlgn="b"/>
                      <a:r>
                        <a:rPr lang="en-US" sz="1000" u="none" strike="noStrike" dirty="0" smtClean="0">
                          <a:effectLst/>
                        </a:rPr>
                        <a:t>A11a.FCS.1</a:t>
                      </a:r>
                    </a:p>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smtClean="0">
                          <a:effectLst/>
                        </a:rPr>
                        <a:t>A11a.FCS.1</a:t>
                      </a:r>
                    </a:p>
                  </a:txBody>
                  <a:tcPr marL="7620" marR="7620" marT="7620" marB="0" anchor="ctr"/>
                </a:tc>
                <a:tc>
                  <a:txBody>
                    <a:bodyPr/>
                    <a:lstStyle/>
                    <a:p>
                      <a:pPr algn="ctr" fontAlgn="b"/>
                      <a:r>
                        <a:rPr lang="en-US" sz="1000" u="none" strike="noStrike" dirty="0" smtClean="0">
                          <a:effectLst/>
                        </a:rPr>
                        <a:t>A11a.FCS.1</a:t>
                      </a: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450687">
                <a:tc>
                  <a:txBody>
                    <a:bodyPr/>
                    <a:lstStyle/>
                    <a:p>
                      <a:pPr algn="ctr"/>
                      <a:r>
                        <a:rPr lang="en-US" sz="1000" dirty="0" smtClean="0"/>
                        <a:t>A11.b</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dirty="0" smtClean="0">
                        <a:effectLst/>
                      </a:endParaRPr>
                    </a:p>
                    <a:p>
                      <a:pPr algn="ctr" fontAlgn="b"/>
                      <a:r>
                        <a:rPr lang="en-US" sz="1000" u="none" strike="noStrike" dirty="0" smtClean="0">
                          <a:effectLst/>
                        </a:rPr>
                        <a:t>A11b.PS.1</a:t>
                      </a:r>
                    </a:p>
                    <a:p>
                      <a:pPr algn="ctr" fontAlgn="b"/>
                      <a:endParaRPr lang="en-US" sz="1000" u="none" strike="noStrike" dirty="0" smtClean="0">
                        <a:effectLst/>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effectLst/>
                        </a:rPr>
                        <a:t>A11b.PS.1</a:t>
                      </a: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450687">
                <a:tc>
                  <a:txBody>
                    <a:bodyPr/>
                    <a:lstStyle/>
                    <a:p>
                      <a:pPr algn="ctr"/>
                      <a:r>
                        <a:rPr lang="en-US" sz="1000" dirty="0" smtClean="0"/>
                        <a:t>A11.c</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baseline="0" dirty="0" smtClean="0">
                        <a:effectLst/>
                      </a:endParaRPr>
                    </a:p>
                    <a:p>
                      <a:pPr algn="ctr" fontAlgn="b"/>
                      <a:r>
                        <a:rPr lang="en-US" sz="1000" u="none" strike="noStrike" baseline="0" dirty="0" smtClean="0">
                          <a:effectLst/>
                        </a:rPr>
                        <a:t>A11c.FCS.2</a:t>
                      </a:r>
                    </a:p>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A11c.FCS.1, A11c.SIC.1,</a:t>
                      </a:r>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 2, 5, 12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27954">
                <a:tc>
                  <a:txBody>
                    <a:bodyPr/>
                    <a:lstStyle/>
                    <a:p>
                      <a:pPr marL="0" algn="ctr"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Calibri" panose="020F0502020204030204" pitchFamily="34" charset="0"/>
                        </a:rPr>
                        <a:t>A11.d</a:t>
                      </a:r>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Calibri" panose="020F0502020204030204" pitchFamily="34" charset="0"/>
                        </a:rPr>
                        <a:t>A11d.AI.1, 2, 5</a:t>
                      </a:r>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Calibri" panose="020F0502020204030204" pitchFamily="34" charset="0"/>
                        </a:rPr>
                        <a:t>A11d.SDS.1,</a:t>
                      </a:r>
                      <a:r>
                        <a:rPr lang="en-US" sz="1000" b="0" i="0" u="none" strike="noStrike" kern="1200" baseline="0" dirty="0" smtClean="0">
                          <a:solidFill>
                            <a:srgbClr val="000000"/>
                          </a:solidFill>
                          <a:effectLst/>
                          <a:latin typeface="Calibri" panose="020F0502020204030204" pitchFamily="34" charset="0"/>
                          <a:ea typeface="+mn-ea"/>
                          <a:cs typeface="Calibri" panose="020F0502020204030204" pitchFamily="34" charset="0"/>
                        </a:rPr>
                        <a:t> 4</a:t>
                      </a:r>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Calibri" panose="020F0502020204030204" pitchFamily="34" charset="0"/>
                        </a:rPr>
                        <a:t>A11d.AI.1</a:t>
                      </a:r>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c>
                  <a:txBody>
                    <a:bodyPr/>
                    <a:lstStyle/>
                    <a:p>
                      <a:pPr marL="0" algn="ctr" defTabSz="914400" rtl="0" eaLnBrk="1" fontAlgn="b" latinLnBrk="0" hangingPunct="1"/>
                      <a:endParaRPr lang="en-US"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tc>
              </a:tr>
              <a:tr h="395345">
                <a:tc>
                  <a:txBody>
                    <a:bodyPr/>
                    <a:lstStyle/>
                    <a:p>
                      <a:pPr algn="ctr"/>
                      <a:r>
                        <a:rPr lang="en-US" sz="1000" dirty="0" smtClean="0"/>
                        <a:t>A11.e</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u="none" strike="noStrike" dirty="0" smtClean="0">
                          <a:effectLst/>
                        </a:rPr>
                        <a:t>A11e.FCMS.6, 7, 11, 13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smtClean="0">
                          <a:effectLst/>
                        </a:rPr>
                        <a:t>A11e.FCMS.8, 13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A11e.ES.4</a:t>
                      </a: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A11e.FCMS.8, 13</a:t>
                      </a: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r>
              <a:tr h="450687">
                <a:tc>
                  <a:txBody>
                    <a:bodyPr/>
                    <a:lstStyle/>
                    <a:p>
                      <a:pPr algn="ctr"/>
                      <a:r>
                        <a:rPr lang="en-US" sz="1000" dirty="0" smtClean="0"/>
                        <a:t>A11.f</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dirty="0" smtClean="0">
                        <a:effectLst/>
                      </a:endParaRPr>
                    </a:p>
                    <a:p>
                      <a:pPr algn="ctr" fontAlgn="b"/>
                      <a:r>
                        <a:rPr lang="en-US" sz="1000" u="none" strike="noStrike" dirty="0" smtClean="0">
                          <a:effectLst/>
                        </a:rPr>
                        <a:t>A11f.PS.1</a:t>
                      </a:r>
                    </a:p>
                    <a:p>
                      <a:pPr algn="ctr" fontAlgn="b"/>
                      <a:endParaRPr lang="en-US" sz="1000" u="none" strike="noStrike" dirty="0" smtClean="0">
                        <a:effectLst/>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effectLst/>
                        </a:rPr>
                        <a:t>A11f.PS.1</a:t>
                      </a: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450687">
                <a:tc>
                  <a:txBody>
                    <a:bodyPr/>
                    <a:lstStyle/>
                    <a:p>
                      <a:pPr algn="ctr"/>
                      <a:r>
                        <a:rPr lang="en-US" sz="1000" dirty="0" smtClean="0"/>
                        <a:t>A11.g</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dirty="0" smtClean="0">
                        <a:solidFill>
                          <a:schemeClr val="tx1"/>
                        </a:solidFill>
                        <a:effectLst/>
                      </a:endParaRPr>
                    </a:p>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effectLst/>
                          <a:latin typeface="Calibri" panose="020F0502020204030204" pitchFamily="34" charset="0"/>
                          <a:cs typeface="Calibri" panose="020F0502020204030204" pitchFamily="34" charset="0"/>
                        </a:rPr>
                        <a:t>A11g.HF.4</a:t>
                      </a:r>
                    </a:p>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smtClean="0">
                          <a:solidFill>
                            <a:schemeClr val="tx1"/>
                          </a:solidFill>
                          <a:effectLst/>
                        </a:rPr>
                        <a:t>A11e.RS.4, A11g.HF.10</a:t>
                      </a:r>
                      <a:endParaRPr lang="en-US" sz="1000" u="none" strike="noStrike" baseline="0" dirty="0" smtClean="0">
                        <a:solidFill>
                          <a:schemeClr val="tx1"/>
                        </a:solidFill>
                        <a:effectLst/>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r>
              <a:tr h="327954">
                <a:tc>
                  <a:txBody>
                    <a:bodyPr/>
                    <a:lstStyle/>
                    <a:p>
                      <a:pPr algn="ctr"/>
                      <a:r>
                        <a:rPr lang="en-US" sz="1000" dirty="0" smtClean="0"/>
                        <a:t>A11.h</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smtClean="0">
                          <a:effectLst/>
                        </a:rPr>
                        <a:t>A11h.SSM.11,</a:t>
                      </a:r>
                      <a:r>
                        <a:rPr lang="en-US" sz="1000" u="none" strike="noStrike" baseline="0" dirty="0" smtClean="0">
                          <a:effectLst/>
                        </a:rPr>
                        <a:t> 13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27954">
                <a:tc>
                  <a:txBody>
                    <a:bodyPr/>
                    <a:lstStyle/>
                    <a:p>
                      <a:pPr algn="ctr"/>
                      <a:r>
                        <a:rPr lang="en-US" sz="1000" dirty="0" smtClean="0"/>
                        <a:t>A11.j</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u="none" strike="noStrike" dirty="0" smtClean="0">
                          <a:effectLst/>
                        </a:rPr>
                        <a:t>A11j.AM.1, 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A11j.AM.3</a:t>
                      </a: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A11j.AM.3</a:t>
                      </a: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A11j.AM.1, 2, 3</a:t>
                      </a: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chemeClr val="tx1"/>
                          </a:solidFill>
                          <a:effectLst/>
                          <a:latin typeface="Calibri" panose="020F0502020204030204" pitchFamily="34" charset="0"/>
                          <a:cs typeface="Calibri" panose="020F0502020204030204" pitchFamily="34" charset="0"/>
                        </a:rPr>
                        <a:t>A11j.AM.1, 2, 3</a:t>
                      </a:r>
                    </a:p>
                  </a:txBody>
                  <a:tcPr marL="7620" marR="7620" marT="7620" marB="0" anchor="ctr"/>
                </a:tc>
              </a:tr>
              <a:tr h="450687">
                <a:tc>
                  <a:txBody>
                    <a:bodyPr/>
                    <a:lstStyle/>
                    <a:p>
                      <a:pPr algn="ctr"/>
                      <a:r>
                        <a:rPr lang="en-US" sz="1000" dirty="0" smtClean="0"/>
                        <a:t>A11.k</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endParaRPr lang="en-US" sz="1000" u="none" strike="noStrike" dirty="0" smtClean="0">
                        <a:effectLst/>
                      </a:endParaRPr>
                    </a:p>
                    <a:p>
                      <a:pPr algn="ctr" fontAlgn="b"/>
                      <a:r>
                        <a:rPr lang="en-US" sz="1000" u="none" strike="noStrike" dirty="0" smtClean="0">
                          <a:effectLst/>
                        </a:rPr>
                        <a:t>A11k.WX.1, 2, 3, 10</a:t>
                      </a:r>
                    </a:p>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27954">
                <a:tc>
                  <a:txBody>
                    <a:bodyPr/>
                    <a:lstStyle/>
                    <a:p>
                      <a:pPr algn="ctr"/>
                      <a:r>
                        <a:rPr lang="en-US" sz="1000" dirty="0" smtClean="0"/>
                        <a:t>A11.l</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u="none" strike="noStrike" dirty="0" smtClean="0">
                          <a:effectLst/>
                        </a:rPr>
                        <a:t>A11l.UAS.25</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A11l.UAS.24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6426">
                <a:tc>
                  <a:txBody>
                    <a:bodyPr/>
                    <a:lstStyle/>
                    <a:p>
                      <a:pPr algn="ctr"/>
                      <a:r>
                        <a:rPr lang="en-US" sz="1000" u="none" strike="noStrike" kern="1200" dirty="0" smtClean="0">
                          <a:effectLst/>
                        </a:rPr>
                        <a:t>Total</a:t>
                      </a:r>
                      <a:endParaRPr lang="en-US" sz="1000" b="1" dirty="0">
                        <a:latin typeface="Calibri" panose="020F0502020204030204" pitchFamily="34" charset="0"/>
                        <a:cs typeface="Calibri" panose="020F0502020204030204" pitchFamily="34" charset="0"/>
                      </a:endParaRPr>
                    </a:p>
                  </a:txBody>
                  <a:tcPr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5</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12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5</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i="0" u="none" strike="noStrike" dirty="0" smtClean="0">
                          <a:solidFill>
                            <a:srgbClr val="000000"/>
                          </a:solidFill>
                          <a:effectLst/>
                          <a:latin typeface="Calibri" panose="020F0502020204030204" pitchFamily="34" charset="0"/>
                          <a:cs typeface="Calibri" panose="020F0502020204030204" pitchFamily="34" charset="0"/>
                        </a:rPr>
                        <a:t>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bl>
          </a:graphicData>
        </a:graphic>
      </p:graphicFrame>
      <p:sp>
        <p:nvSpPr>
          <p:cNvPr id="3" name="TextBox 2"/>
          <p:cNvSpPr txBox="1"/>
          <p:nvPr/>
        </p:nvSpPr>
        <p:spPr>
          <a:xfrm rot="16200000">
            <a:off x="3296932" y="4052752"/>
            <a:ext cx="4668394" cy="338554"/>
          </a:xfrm>
          <a:prstGeom prst="rect">
            <a:avLst/>
          </a:prstGeom>
          <a:noFill/>
        </p:spPr>
        <p:txBody>
          <a:bodyPr wrap="none" rtlCol="0">
            <a:spAutoFit/>
          </a:bodyPr>
          <a:lstStyle/>
          <a:p>
            <a:pPr>
              <a:buNone/>
            </a:pPr>
            <a:r>
              <a:rPr lang="en-US" sz="1600" dirty="0" smtClean="0"/>
              <a:t>Different Line of Business not under AVS Purview</a:t>
            </a:r>
            <a:endParaRPr lang="en-US" sz="1600" dirty="0"/>
          </a:p>
        </p:txBody>
      </p:sp>
    </p:spTree>
    <p:extLst>
      <p:ext uri="{BB962C8B-B14F-4D97-AF65-F5344CB8AC3E}">
        <p14:creationId xmlns:p14="http://schemas.microsoft.com/office/powerpoint/2010/main" val="3914783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31" y="357935"/>
            <a:ext cx="8472488" cy="609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t>FY18 </a:t>
            </a:r>
            <a:r>
              <a:rPr lang="en-US" dirty="0"/>
              <a:t>By the Numbers</a:t>
            </a:r>
          </a:p>
        </p:txBody>
      </p:sp>
      <p:sp>
        <p:nvSpPr>
          <p:cNvPr id="3" name="Content Placeholder 2"/>
          <p:cNvSpPr>
            <a:spLocks noGrp="1"/>
          </p:cNvSpPr>
          <p:nvPr>
            <p:ph idx="1"/>
          </p:nvPr>
        </p:nvSpPr>
        <p:spPr>
          <a:xfrm>
            <a:off x="410502" y="1185395"/>
            <a:ext cx="8434240" cy="4758205"/>
          </a:xfrm>
        </p:spPr>
        <p:txBody>
          <a:bodyPr>
            <a:normAutofit lnSpcReduction="10000"/>
          </a:bodyPr>
          <a:lstStyle/>
          <a:p>
            <a:r>
              <a:rPr lang="en-US" dirty="0"/>
              <a:t>R</a:t>
            </a:r>
            <a:r>
              <a:rPr lang="en-US" dirty="0" smtClean="0"/>
              <a:t>equirements submitted = 98 </a:t>
            </a:r>
            <a:r>
              <a:rPr lang="en-US" sz="2000" i="1" dirty="0" smtClean="0"/>
              <a:t>(77 in FY17)</a:t>
            </a:r>
          </a:p>
          <a:p>
            <a:pPr lvl="1"/>
            <a:r>
              <a:rPr lang="en-US" dirty="0" smtClean="0"/>
              <a:t>28 New requirements</a:t>
            </a:r>
            <a:endParaRPr lang="en-US" dirty="0"/>
          </a:p>
          <a:p>
            <a:endParaRPr lang="en-US" dirty="0" smtClean="0"/>
          </a:p>
          <a:p>
            <a:r>
              <a:rPr lang="en-US" dirty="0" smtClean="0"/>
              <a:t>FY18 Contract Fund Target = $38,832K </a:t>
            </a:r>
            <a:r>
              <a:rPr lang="en-US" b="0" i="1" dirty="0" smtClean="0"/>
              <a:t>(38 </a:t>
            </a:r>
            <a:r>
              <a:rPr lang="en-US" b="0" i="1" dirty="0" err="1" smtClean="0"/>
              <a:t>req</a:t>
            </a:r>
            <a:r>
              <a:rPr lang="en-US" b="0" i="1" dirty="0" smtClean="0"/>
              <a:t>)</a:t>
            </a:r>
          </a:p>
          <a:p>
            <a:pPr lvl="1"/>
            <a:r>
              <a:rPr lang="en-US" u="sng" dirty="0" smtClean="0"/>
              <a:t>FY17 Target = $39,242K </a:t>
            </a:r>
            <a:r>
              <a:rPr lang="en-US" i="1" u="sng" dirty="0" smtClean="0"/>
              <a:t>(49 </a:t>
            </a:r>
            <a:r>
              <a:rPr lang="en-US" i="1" u="sng" dirty="0" err="1" smtClean="0"/>
              <a:t>req</a:t>
            </a:r>
            <a:r>
              <a:rPr lang="en-US" i="1" u="sng" dirty="0" smtClean="0"/>
              <a:t>)</a:t>
            </a:r>
          </a:p>
          <a:p>
            <a:pPr lvl="1"/>
            <a:r>
              <a:rPr lang="en-US" u="sng" dirty="0" smtClean="0"/>
              <a:t>FY16 Target = $42,640K </a:t>
            </a:r>
            <a:r>
              <a:rPr lang="en-US" i="1" u="sng" dirty="0" smtClean="0"/>
              <a:t>(57 </a:t>
            </a:r>
            <a:r>
              <a:rPr lang="en-US" i="1" u="sng" dirty="0" err="1" smtClean="0"/>
              <a:t>req</a:t>
            </a:r>
            <a:r>
              <a:rPr lang="en-US" i="1" u="sng" dirty="0" smtClean="0"/>
              <a:t>)</a:t>
            </a:r>
            <a:r>
              <a:rPr lang="en-US" dirty="0"/>
              <a:t> </a:t>
            </a:r>
            <a:endParaRPr lang="en-US" dirty="0" smtClean="0"/>
          </a:p>
          <a:p>
            <a:endParaRPr lang="en-US" dirty="0"/>
          </a:p>
          <a:p>
            <a:r>
              <a:rPr lang="en-US" dirty="0" smtClean="0"/>
              <a:t>Continuing vs. New</a:t>
            </a:r>
            <a:endParaRPr lang="en-US" dirty="0"/>
          </a:p>
          <a:p>
            <a:pPr lvl="1"/>
            <a:r>
              <a:rPr lang="en-US" dirty="0" smtClean="0"/>
              <a:t>34 </a:t>
            </a:r>
            <a:r>
              <a:rPr lang="en-US" dirty="0"/>
              <a:t>requirements </a:t>
            </a:r>
            <a:endParaRPr lang="en-US" dirty="0" smtClean="0"/>
          </a:p>
          <a:p>
            <a:pPr lvl="1"/>
            <a:r>
              <a:rPr lang="en-US" dirty="0" smtClean="0"/>
              <a:t>4 New</a:t>
            </a:r>
          </a:p>
        </p:txBody>
      </p:sp>
      <p:sp>
        <p:nvSpPr>
          <p:cNvPr id="6" name="Footer Placeholder 5"/>
          <p:cNvSpPr>
            <a:spLocks noGrp="1"/>
          </p:cNvSpPr>
          <p:nvPr>
            <p:ph type="ftr" sz="quarter" idx="3"/>
          </p:nvPr>
        </p:nvSpPr>
        <p:spPr/>
        <p:txBody>
          <a:bodyPr/>
          <a:lstStyle/>
          <a:p>
            <a:r>
              <a:rPr lang="en-US" smtClean="0">
                <a:solidFill>
                  <a:srgbClr val="FFFFFF">
                    <a:lumMod val="65000"/>
                  </a:srgbClr>
                </a:solidFill>
              </a:rPr>
              <a:t>Rev 1</a:t>
            </a:r>
            <a:endParaRPr lang="en-US" dirty="0">
              <a:solidFill>
                <a:srgbClr val="FFFFFF">
                  <a:lumMod val="65000"/>
                </a:srgbClr>
              </a:solidFill>
            </a:endParaRPr>
          </a:p>
        </p:txBody>
      </p:sp>
    </p:spTree>
    <p:extLst>
      <p:ext uri="{BB962C8B-B14F-4D97-AF65-F5344CB8AC3E}">
        <p14:creationId xmlns:p14="http://schemas.microsoft.com/office/powerpoint/2010/main" val="352264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Appropriated Budget Context</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36087190"/>
              </p:ext>
            </p:extLst>
          </p:nvPr>
        </p:nvGraphicFramePr>
        <p:xfrm>
          <a:off x="939341" y="1113904"/>
          <a:ext cx="7526494" cy="3875088"/>
        </p:xfrm>
        <a:graphic>
          <a:graphicData uri="http://schemas.openxmlformats.org/drawingml/2006/table">
            <a:tbl>
              <a:tblPr/>
              <a:tblGrid>
                <a:gridCol w="680361"/>
                <a:gridCol w="680361"/>
                <a:gridCol w="680361"/>
                <a:gridCol w="680361"/>
                <a:gridCol w="680361"/>
                <a:gridCol w="680361"/>
                <a:gridCol w="680361"/>
                <a:gridCol w="680361"/>
                <a:gridCol w="680361"/>
                <a:gridCol w="722884"/>
                <a:gridCol w="680361"/>
              </a:tblGrid>
              <a:tr h="251163">
                <a:tc gridSpan="5">
                  <a:txBody>
                    <a:bodyPr/>
                    <a:lstStyle/>
                    <a:p>
                      <a:pPr algn="ctr" fontAlgn="b"/>
                      <a:r>
                        <a:rPr lang="en-US" sz="1400" b="1" i="0" u="none" strike="noStrike" dirty="0">
                          <a:solidFill>
                            <a:srgbClr val="1F497D"/>
                          </a:solidFill>
                          <a:effectLst/>
                          <a:latin typeface="Calibri"/>
                        </a:rPr>
                        <a:t>FY 2015 </a:t>
                      </a:r>
                    </a:p>
                  </a:txBody>
                  <a:tcPr marL="0" marR="0" marT="0" marB="0" anchor="b">
                    <a:lnL>
                      <a:noFill/>
                    </a:lnL>
                    <a:lnR>
                      <a:noFill/>
                    </a:lnR>
                    <a:lnT>
                      <a:noFill/>
                    </a:lnT>
                    <a:lnB w="12700" cap="flat" cmpd="sng" algn="ctr">
                      <a:solidFill>
                        <a:srgbClr val="95B3D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a:endParaRPr>
                    </a:p>
                  </a:txBody>
                  <a:tcPr marL="0" marR="0" marT="0" marB="0" anchor="b">
                    <a:lnL>
                      <a:noFill/>
                    </a:lnL>
                    <a:lnR>
                      <a:noFill/>
                    </a:lnR>
                    <a:lnT>
                      <a:noFill/>
                    </a:lnT>
                    <a:lnB>
                      <a:noFill/>
                    </a:lnB>
                  </a:tcPr>
                </a:tc>
                <a:tc gridSpan="5">
                  <a:txBody>
                    <a:bodyPr/>
                    <a:lstStyle/>
                    <a:p>
                      <a:pPr algn="ctr" fontAlgn="b"/>
                      <a:r>
                        <a:rPr lang="en-US" sz="1400" b="1" i="0" u="none" strike="noStrike" dirty="0">
                          <a:solidFill>
                            <a:srgbClr val="1F497D"/>
                          </a:solidFill>
                          <a:effectLst/>
                          <a:latin typeface="Calibri"/>
                        </a:rPr>
                        <a:t>FY </a:t>
                      </a:r>
                      <a:r>
                        <a:rPr lang="en-US" sz="1400" b="1" i="0" u="none" strike="noStrike" dirty="0" smtClean="0">
                          <a:solidFill>
                            <a:srgbClr val="1F497D"/>
                          </a:solidFill>
                          <a:effectLst/>
                          <a:latin typeface="Calibri"/>
                        </a:rPr>
                        <a:t>2016*</a:t>
                      </a:r>
                      <a:endParaRPr lang="en-US" sz="1400" b="1" i="0" u="none" strike="noStrike" dirty="0">
                        <a:solidFill>
                          <a:srgbClr val="1F497D"/>
                        </a:solidFill>
                        <a:effectLst/>
                        <a:latin typeface="Calibri"/>
                      </a:endParaRPr>
                    </a:p>
                  </a:txBody>
                  <a:tcPr marL="0" marR="0" marT="0" marB="0" anchor="b">
                    <a:lnL>
                      <a:noFill/>
                    </a:lnL>
                    <a:lnR>
                      <a:noFill/>
                    </a:lnR>
                    <a:lnT>
                      <a:noFill/>
                    </a:lnT>
                    <a:lnB w="12700" cap="flat" cmpd="sng" algn="ctr">
                      <a:solidFill>
                        <a:srgbClr val="95B3D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163">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569">
                <a:tc>
                  <a:txBody>
                    <a:bodyPr/>
                    <a:lstStyle/>
                    <a:p>
                      <a:pPr algn="ctr" fontAlgn="ctr"/>
                      <a:r>
                        <a:rPr lang="en-US" sz="1100" b="1" i="0" u="none" strike="noStrike">
                          <a:solidFill>
                            <a:srgbClr val="1F497D"/>
                          </a:solidFill>
                          <a:effectLst/>
                          <a:latin typeface="Calibri"/>
                        </a:rPr>
                        <a:t>BLI (A11)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Request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Enacted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Delta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a:t>
                      </a:r>
                      <a:br>
                        <a:rPr lang="en-US" sz="1100" b="1" i="0" u="none" strike="noStrike">
                          <a:solidFill>
                            <a:srgbClr val="1F497D"/>
                          </a:solidFill>
                          <a:effectLst/>
                          <a:latin typeface="Calibri"/>
                        </a:rPr>
                      </a:br>
                      <a:r>
                        <a:rPr lang="en-US" sz="1100" b="1" i="0" u="none" strike="noStrike">
                          <a:solidFill>
                            <a:srgbClr val="1F497D"/>
                          </a:solidFill>
                          <a:effectLst/>
                          <a:latin typeface="Calibri"/>
                        </a:rPr>
                        <a:t> Delta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1F497D"/>
                          </a:solidFill>
                          <a:effectLst/>
                          <a:latin typeface="Calibri"/>
                        </a:rPr>
                        <a:t>BLI (A11)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Request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Enacted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 </a:t>
                      </a:r>
                      <a:br>
                        <a:rPr lang="en-US" sz="1100" b="1" i="0" u="none" strike="noStrike">
                          <a:solidFill>
                            <a:srgbClr val="1F497D"/>
                          </a:solidFill>
                          <a:effectLst/>
                          <a:latin typeface="Calibri"/>
                        </a:rPr>
                      </a:br>
                      <a:r>
                        <a:rPr lang="en-US" sz="1100" b="1" i="0" u="none" strike="noStrike">
                          <a:solidFill>
                            <a:srgbClr val="1F497D"/>
                          </a:solidFill>
                          <a:effectLst/>
                          <a:latin typeface="Calibri"/>
                        </a:rPr>
                        <a:t>Delta $(K)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1F497D"/>
                          </a:solidFill>
                          <a:effectLst/>
                          <a:latin typeface="Calibri"/>
                        </a:rPr>
                        <a:t>Contract</a:t>
                      </a:r>
                      <a:br>
                        <a:rPr lang="en-US" sz="1100" b="1" i="0" u="none" strike="noStrike">
                          <a:solidFill>
                            <a:srgbClr val="1F497D"/>
                          </a:solidFill>
                          <a:effectLst/>
                          <a:latin typeface="Calibri"/>
                        </a:rPr>
                      </a:br>
                      <a:r>
                        <a:rPr lang="en-US" sz="1100" b="1" i="0" u="none" strike="noStrike">
                          <a:solidFill>
                            <a:srgbClr val="1F497D"/>
                          </a:solidFill>
                          <a:effectLst/>
                          <a:latin typeface="Calibri"/>
                        </a:rPr>
                        <a:t> Delta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9D9D9"/>
                    </a:solidFill>
                  </a:tcPr>
                </a:tc>
              </a:tr>
              <a:tr h="239203">
                <a:tc>
                  <a:txBody>
                    <a:bodyPr/>
                    <a:lstStyle/>
                    <a:p>
                      <a:pPr algn="ctr" fontAlgn="b"/>
                      <a:r>
                        <a:rPr lang="en-US" sz="1100" b="0" i="0" u="none" strike="noStrike">
                          <a:solidFill>
                            <a:srgbClr val="000000"/>
                          </a:solidFill>
                          <a:effectLst/>
                          <a:latin typeface="Calibri"/>
                        </a:rPr>
                        <a:t>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3,214 </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2,835 </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(379)</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-11.79%</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3,000 </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2,190 </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(810)</a:t>
                      </a:r>
                    </a:p>
                  </a:txBody>
                  <a:tcPr marL="0" marR="0" marT="0" marB="0" anchor="b">
                    <a:lnL>
                      <a:noFill/>
                    </a:lnL>
                    <a:lnR>
                      <a:noFill/>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-27.00%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B</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1,595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1,182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(413)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-25.90%</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B</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2,350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1,557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(793)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-33.74%</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C</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1,939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1,839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(100)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-5.16%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C</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2,738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6,469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B050"/>
                          </a:solidFill>
                          <a:effectLst/>
                          <a:latin typeface="Calibri"/>
                        </a:rPr>
                        <a:t> $      3,731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D</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3,888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3,299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(589)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-15.15%</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D</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5,028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3,404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(1,624)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-32.30%</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E</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6,546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6,496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(50)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-0.76%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E</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6,385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5,891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(494)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-7.74%</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F</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1,188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1,121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-5.64%</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F</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1,100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1,055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(45)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-4.09%</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G</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6,023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2,126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(3,897)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-64.70%</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G</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6,090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967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(5,123)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-84.12%</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H</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5,421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5,221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(200)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-3.69%</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H</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3,750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3,411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(339)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-9.04%</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J</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2,723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2,104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(619)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-22.73%</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J</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4,049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000000"/>
                          </a:solidFill>
                          <a:effectLst/>
                          <a:latin typeface="Calibri"/>
                        </a:rPr>
                        <a:t> $    2,539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solidFill>
                            <a:srgbClr val="FF0000"/>
                          </a:solidFill>
                          <a:effectLst/>
                          <a:latin typeface="Calibri"/>
                        </a:rPr>
                        <a:t> $   (1,510)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FF0000"/>
                          </a:solidFill>
                          <a:effectLst/>
                          <a:latin typeface="Calibri"/>
                        </a:rPr>
                        <a:t>-37.29%</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1163">
                <a:tc>
                  <a:txBody>
                    <a:bodyPr/>
                    <a:lstStyle/>
                    <a:p>
                      <a:pPr algn="ctr" fontAlgn="b"/>
                      <a:r>
                        <a:rPr lang="en-US" sz="1100" b="0" i="0" u="none" strike="noStrike">
                          <a:solidFill>
                            <a:srgbClr val="000000"/>
                          </a:solidFill>
                          <a:effectLst/>
                          <a:latin typeface="Calibri"/>
                        </a:rPr>
                        <a:t>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    7,210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  13,210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B050"/>
                          </a:solidFill>
                          <a:effectLst/>
                          <a:latin typeface="Calibri"/>
                        </a:rPr>
                        <a:t> $    6,000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    8,150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  16,022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B050"/>
                          </a:solidFill>
                          <a:effectLst/>
                          <a:latin typeface="Calibri"/>
                        </a:rPr>
                        <a:t> $      7,872 </a:t>
                      </a: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39203">
                <a:tc>
                  <a:txBody>
                    <a:bodyPr/>
                    <a:lstStyle/>
                    <a:p>
                      <a:pPr algn="ctr" fontAlgn="b"/>
                      <a:r>
                        <a:rPr lang="en-US" sz="1100" b="0" i="0" u="none" strike="noStrike">
                          <a:solidFill>
                            <a:srgbClr val="000000"/>
                          </a:solidFill>
                          <a:effectLst/>
                          <a:latin typeface="Calibri"/>
                        </a:rPr>
                        <a:t>Total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 $  39,747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 $  39,433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FF0000"/>
                          </a:solidFill>
                          <a:effectLst/>
                          <a:latin typeface="Calibri"/>
                        </a:rPr>
                        <a:t> $      (314)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Total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 $  42,640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 $  43,505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 $         865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TextBox 6"/>
          <p:cNvSpPr txBox="1"/>
          <p:nvPr/>
        </p:nvSpPr>
        <p:spPr bwMode="auto">
          <a:xfrm>
            <a:off x="939339" y="5153891"/>
            <a:ext cx="3325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t>Average of 19.4% moved from 9/10 BLIs and added to A11L</a:t>
            </a:r>
            <a:endParaRPr lang="en-US" sz="1200" b="1" dirty="0"/>
          </a:p>
        </p:txBody>
      </p:sp>
      <p:sp>
        <p:nvSpPr>
          <p:cNvPr id="8" name="TextBox 7"/>
          <p:cNvSpPr txBox="1"/>
          <p:nvPr/>
        </p:nvSpPr>
        <p:spPr bwMode="auto">
          <a:xfrm>
            <a:off x="5106786" y="5153891"/>
            <a:ext cx="3325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t>Average of 33.8% moved from 8/10 BLIs and added to A11C &amp; A11L</a:t>
            </a:r>
            <a:endParaRPr lang="en-US" sz="1200" b="1" dirty="0"/>
          </a:p>
        </p:txBody>
      </p:sp>
      <p:sp>
        <p:nvSpPr>
          <p:cNvPr id="9" name="TextBox 8"/>
          <p:cNvSpPr txBox="1"/>
          <p:nvPr/>
        </p:nvSpPr>
        <p:spPr bwMode="auto">
          <a:xfrm>
            <a:off x="4593895" y="5730284"/>
            <a:ext cx="41665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00" b="1" dirty="0" smtClean="0">
                <a:solidFill>
                  <a:schemeClr val="bg1">
                    <a:lumMod val="50000"/>
                  </a:schemeClr>
                </a:solidFill>
              </a:rPr>
              <a:t>*NOTE:  FY16 BLI allocations are under review and not yet final.</a:t>
            </a:r>
            <a:endParaRPr lang="en-US" sz="1000" b="1" dirty="0">
              <a:solidFill>
                <a:schemeClr val="bg1">
                  <a:lumMod val="50000"/>
                </a:schemeClr>
              </a:solidFill>
            </a:endParaRPr>
          </a:p>
        </p:txBody>
      </p:sp>
    </p:spTree>
    <p:extLst>
      <p:ext uri="{BB962C8B-B14F-4D97-AF65-F5344CB8AC3E}">
        <p14:creationId xmlns:p14="http://schemas.microsoft.com/office/powerpoint/2010/main" val="64308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the presentation?</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16</a:t>
            </a:fld>
            <a:endParaRPr lang="en-US" dirty="0"/>
          </a:p>
        </p:txBody>
      </p:sp>
      <p:pic>
        <p:nvPicPr>
          <p:cNvPr id="2050" name="Picture 2" descr="C:\Users\ACE114MO\AppData\Local\Microsoft\Windows\Temporary Internet Files\Content.IE5\Y7KZTE1X\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422" y="1874837"/>
            <a:ext cx="4315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4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Order of the Presentation</a:t>
            </a:r>
            <a:endParaRPr lang="en-US" dirty="0"/>
          </a:p>
        </p:txBody>
      </p:sp>
      <p:sp>
        <p:nvSpPr>
          <p:cNvPr id="80899" name="Rectangle 3"/>
          <p:cNvSpPr>
            <a:spLocks noGrp="1" noChangeArrowheads="1"/>
          </p:cNvSpPr>
          <p:nvPr>
            <p:ph idx="1"/>
          </p:nvPr>
        </p:nvSpPr>
        <p:spPr/>
        <p:txBody>
          <a:bodyPr>
            <a:normAutofit/>
          </a:bodyPr>
          <a:lstStyle/>
          <a:p>
            <a:r>
              <a:rPr lang="en-US" dirty="0" smtClean="0"/>
              <a:t>SAS Recommendation</a:t>
            </a:r>
          </a:p>
          <a:p>
            <a:r>
              <a:rPr lang="en-US" dirty="0" smtClean="0"/>
              <a:t>Program drill-down</a:t>
            </a:r>
          </a:p>
          <a:p>
            <a:r>
              <a:rPr lang="en-US" dirty="0" smtClean="0"/>
              <a:t>Outcome grouping</a:t>
            </a:r>
          </a:p>
          <a:p>
            <a:r>
              <a:rPr lang="en-US" dirty="0" smtClean="0"/>
              <a:t>Emerging Issues/Future Opportunities</a:t>
            </a:r>
          </a:p>
          <a:p>
            <a:r>
              <a:rPr lang="en-US" dirty="0" smtClean="0"/>
              <a:t>Specific topic areas</a:t>
            </a:r>
            <a:endParaRPr lang="en-US" dirty="0"/>
          </a:p>
        </p:txBody>
      </p:sp>
      <p:sp>
        <p:nvSpPr>
          <p:cNvPr id="4" name="Slide Number Placeholder 5"/>
          <p:cNvSpPr>
            <a:spLocks noGrp="1"/>
          </p:cNvSpPr>
          <p:nvPr>
            <p:ph type="sldNum" sz="quarter" idx="12"/>
          </p:nvPr>
        </p:nvSpPr>
        <p:spPr/>
        <p:txBody>
          <a:bodyPr/>
          <a:lstStyle/>
          <a:p>
            <a:fld id="{B3B1794D-CE01-4982-8A1C-98D478D9AB49}" type="slidenum">
              <a:rPr lang="en-US"/>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
        <p:nvSpPr>
          <p:cNvPr id="5" name="Rectangle 3"/>
          <p:cNvSpPr>
            <a:spLocks noGrp="1" noChangeArrowheads="1"/>
          </p:cNvSpPr>
          <p:nvPr>
            <p:ph idx="1"/>
          </p:nvPr>
        </p:nvSpPr>
        <p:spPr/>
        <p:txBody>
          <a:bodyPr>
            <a:normAutofit fontScale="92500" lnSpcReduction="20000"/>
          </a:bodyPr>
          <a:lstStyle/>
          <a:p>
            <a:r>
              <a:rPr lang="en-US" b="0" dirty="0" smtClean="0"/>
              <a:t>FAA </a:t>
            </a:r>
            <a:r>
              <a:rPr lang="en-US" b="0" dirty="0"/>
              <a:t>should create a comprehensive program description for safety research that clearly identifies and communicates the higher level research objectives, by topic, (icing, fire safety, structural technologies, etc.) as well as provides connectivity to the comprehensive set of specific targeted research objectives in each area.  This description needs to clearly communicate how individual research supports the overall objectives.  The description should be designed and easily updateable so that it primarily adds FAA management value as well as supports the SAS Committee objectives.</a:t>
            </a:r>
            <a:endParaRPr lang="en-US" b="0" dirty="0" smtClean="0"/>
          </a:p>
          <a:p>
            <a:endParaRPr lang="en-US" dirty="0"/>
          </a:p>
        </p:txBody>
      </p:sp>
    </p:spTree>
    <p:extLst>
      <p:ext uri="{BB962C8B-B14F-4D97-AF65-F5344CB8AC3E}">
        <p14:creationId xmlns:p14="http://schemas.microsoft.com/office/powerpoint/2010/main" val="326075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AVS R&amp;D Life-cycle Model</a:t>
            </a:r>
            <a:endParaRPr lang="en-US" dirty="0"/>
          </a:p>
        </p:txBody>
      </p:sp>
      <p:sp>
        <p:nvSpPr>
          <p:cNvPr id="5" name="Slide Number Placeholder 4"/>
          <p:cNvSpPr>
            <a:spLocks noGrp="1"/>
          </p:cNvSpPr>
          <p:nvPr>
            <p:ph type="sldNum" sz="quarter" idx="4294967295"/>
          </p:nvPr>
        </p:nvSpPr>
        <p:spPr>
          <a:xfrm>
            <a:off x="6636504" y="6248400"/>
            <a:ext cx="1905000" cy="457200"/>
          </a:xfrm>
        </p:spPr>
        <p:txBody>
          <a:bodyPr/>
          <a:lstStyle/>
          <a:p>
            <a:fld id="{78D3ABA1-EA94-43C0-B992-7CBCC31144F1}" type="slidenum">
              <a:rPr lang="en-US" smtClean="0">
                <a:solidFill>
                  <a:srgbClr val="FFFFFF">
                    <a:lumMod val="65000"/>
                  </a:srgbClr>
                </a:solidFill>
              </a:rPr>
              <a:pPr/>
              <a:t>4</a:t>
            </a:fld>
            <a:endParaRPr lang="en-US" dirty="0">
              <a:solidFill>
                <a:srgbClr val="FFFFFF">
                  <a:lumMod val="6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46" y="1022465"/>
            <a:ext cx="7219028" cy="49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79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AVS R&amp;D Process Definitions</a:t>
            </a:r>
            <a:endParaRPr lang="en-US" dirty="0"/>
          </a:p>
        </p:txBody>
      </p:sp>
      <p:sp>
        <p:nvSpPr>
          <p:cNvPr id="3" name="Content Placeholder 2"/>
          <p:cNvSpPr>
            <a:spLocks noGrp="1"/>
          </p:cNvSpPr>
          <p:nvPr>
            <p:ph idx="1"/>
          </p:nvPr>
        </p:nvSpPr>
        <p:spPr>
          <a:xfrm>
            <a:off x="141317" y="839582"/>
            <a:ext cx="8853054" cy="5494714"/>
          </a:xfrm>
        </p:spPr>
        <p:txBody>
          <a:bodyPr>
            <a:normAutofit fontScale="47500" lnSpcReduction="20000"/>
          </a:bodyPr>
          <a:lstStyle/>
          <a:p>
            <a:r>
              <a:rPr lang="en-US" dirty="0" smtClean="0"/>
              <a:t>Budget Line Item (BLI) </a:t>
            </a:r>
            <a:r>
              <a:rPr lang="en-US" b="0" dirty="0" smtClean="0"/>
              <a:t>– Officially designated lines in the congressional budget historically arranged in different areas of responsibility.</a:t>
            </a:r>
          </a:p>
          <a:p>
            <a:endParaRPr lang="en-US" dirty="0" smtClean="0"/>
          </a:p>
          <a:p>
            <a:r>
              <a:rPr lang="en-US" dirty="0" smtClean="0"/>
              <a:t>Control Account # </a:t>
            </a:r>
            <a:r>
              <a:rPr lang="en-US" b="0" dirty="0"/>
              <a:t>–</a:t>
            </a:r>
            <a:r>
              <a:rPr lang="en-US" dirty="0" smtClean="0"/>
              <a:t> </a:t>
            </a:r>
            <a:r>
              <a:rPr lang="en-US" b="0" dirty="0" smtClean="0"/>
              <a:t>The AVS R&amp;D program reference number that stays the same from year-to-year throughout the life of an individual research project.  (</a:t>
            </a:r>
            <a:r>
              <a:rPr lang="en-US" b="0" i="1" dirty="0" smtClean="0"/>
              <a:t>format = </a:t>
            </a:r>
            <a:r>
              <a:rPr lang="en-US" b="0" i="1" dirty="0" err="1" smtClean="0"/>
              <a:t>BLI.TCRG.seq</a:t>
            </a:r>
            <a:r>
              <a:rPr lang="en-US" b="0" i="1" dirty="0" smtClean="0"/>
              <a:t>#</a:t>
            </a:r>
            <a:r>
              <a:rPr lang="en-US" b="0" dirty="0" smtClean="0"/>
              <a:t> )</a:t>
            </a:r>
          </a:p>
          <a:p>
            <a:endParaRPr lang="en-US" dirty="0"/>
          </a:p>
          <a:p>
            <a:r>
              <a:rPr lang="en-US" dirty="0" smtClean="0"/>
              <a:t>Outcome</a:t>
            </a:r>
            <a:r>
              <a:rPr lang="en-US" b="0" dirty="0" smtClean="0"/>
              <a:t> </a:t>
            </a:r>
            <a:r>
              <a:rPr lang="en-US" b="0" dirty="0"/>
              <a:t>– The future state desired by the sponsoring organization in a given area under their responsibility</a:t>
            </a:r>
            <a:r>
              <a:rPr lang="en-US" b="0" dirty="0" smtClean="0"/>
              <a:t>.  Per the process life-cycle model, this is stated in terms of the desired safety effect (i.e. improvement or mitigation) in the future that the sponsor hopes to achieve after executing the implementation plans using the outputs from the research.  In practical terms, there is not always a direct cause and effect relationship between the sponsors actions and the safety effect because of variables outside the FAA.  The life-cycle recognizes that the outcomes need to be measured and new outcomes developed based on the these measurements in an improvement cycle.</a:t>
            </a:r>
          </a:p>
          <a:p>
            <a:endParaRPr lang="en-US" b="0" dirty="0"/>
          </a:p>
          <a:p>
            <a:r>
              <a:rPr lang="en-US" dirty="0"/>
              <a:t>Output</a:t>
            </a:r>
            <a:r>
              <a:rPr lang="en-US" b="0" dirty="0"/>
              <a:t> – The results of the research, usually in the form of a final FAA report; the deliverables supplied at the completion of a set of research tasks. </a:t>
            </a:r>
            <a:endParaRPr lang="en-US" b="0" dirty="0" smtClean="0"/>
          </a:p>
          <a:p>
            <a:endParaRPr lang="en-US" b="0" dirty="0"/>
          </a:p>
          <a:p>
            <a:r>
              <a:rPr lang="en-US" dirty="0" smtClean="0"/>
              <a:t>Research </a:t>
            </a:r>
            <a:r>
              <a:rPr lang="en-US" dirty="0"/>
              <a:t>Project</a:t>
            </a:r>
            <a:r>
              <a:rPr lang="en-US" b="0" dirty="0"/>
              <a:t> – The organized collection of tasks, milestones, and phases intended to satisfy the research requirement. There is one research project for each research requirement. Outputs from the research project are applied by the sponsor to the execution of the implementation plan. </a:t>
            </a:r>
            <a:r>
              <a:rPr lang="en-US" b="0" dirty="0" smtClean="0"/>
              <a:t>(</a:t>
            </a:r>
            <a:r>
              <a:rPr lang="en-US" b="0" i="1" dirty="0" smtClean="0"/>
              <a:t>ed. The Control Account # was introduced in FY15.</a:t>
            </a:r>
            <a:r>
              <a:rPr lang="en-US" b="0" dirty="0" smtClean="0"/>
              <a:t>)</a:t>
            </a:r>
          </a:p>
          <a:p>
            <a:endParaRPr lang="en-US" b="0" dirty="0"/>
          </a:p>
          <a:p>
            <a:r>
              <a:rPr lang="en-US" dirty="0"/>
              <a:t>Research Requirement </a:t>
            </a:r>
            <a:r>
              <a:rPr lang="en-US" b="0" dirty="0"/>
              <a:t>– The term used to describe an area of inquiry that supports the needs of a </a:t>
            </a:r>
            <a:r>
              <a:rPr lang="en-US" b="0" dirty="0" smtClean="0"/>
              <a:t>sponsor.</a:t>
            </a:r>
          </a:p>
          <a:p>
            <a:endParaRPr lang="en-US" b="0" dirty="0"/>
          </a:p>
          <a:p>
            <a:r>
              <a:rPr lang="en-US" dirty="0"/>
              <a:t>Task</a:t>
            </a:r>
            <a:r>
              <a:rPr lang="en-US" b="0" dirty="0"/>
              <a:t> – A specific step in the process of conducting the research project that leads to an output</a:t>
            </a:r>
            <a:r>
              <a:rPr lang="en-US" b="0" dirty="0" smtClean="0"/>
              <a:t>.</a:t>
            </a:r>
          </a:p>
          <a:p>
            <a:endParaRPr lang="en-US" b="0" dirty="0"/>
          </a:p>
          <a:p>
            <a:r>
              <a:rPr lang="en-US" dirty="0" smtClean="0"/>
              <a:t>Technical Community Representative Group (TCRG)</a:t>
            </a:r>
            <a:r>
              <a:rPr lang="en-US" b="0" dirty="0" smtClean="0"/>
              <a:t> – Groups of subject matter experts representing AVS sponsors and ANG performers in designated areas (i.e. </a:t>
            </a:r>
            <a:r>
              <a:rPr lang="en-US" b="0" dirty="0" err="1" smtClean="0"/>
              <a:t>metallics</a:t>
            </a:r>
            <a:r>
              <a:rPr lang="en-US" b="0" dirty="0" smtClean="0"/>
              <a:t>, electrical, software, UAS, etc.) that work together to develop research requirements. </a:t>
            </a:r>
            <a:endParaRPr lang="en-US" dirty="0"/>
          </a:p>
        </p:txBody>
      </p:sp>
    </p:spTree>
    <p:extLst>
      <p:ext uri="{BB962C8B-B14F-4D97-AF65-F5344CB8AC3E}">
        <p14:creationId xmlns:p14="http://schemas.microsoft.com/office/powerpoint/2010/main" val="29611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R&amp;D Documentation (Running List)</a:t>
            </a:r>
          </a:p>
        </p:txBody>
      </p:sp>
      <p:sp>
        <p:nvSpPr>
          <p:cNvPr id="4" name="Footer Placeholder 3"/>
          <p:cNvSpPr>
            <a:spLocks noGrp="1"/>
          </p:cNvSpPr>
          <p:nvPr>
            <p:ph type="ftr" sz="quarter" idx="3"/>
          </p:nvPr>
        </p:nvSpPr>
        <p:spPr/>
        <p:txBody>
          <a:bodyPr/>
          <a:lstStyle/>
          <a:p>
            <a:r>
              <a:rPr lang="en-US" smtClean="0">
                <a:solidFill>
                  <a:srgbClr val="FFFFFF">
                    <a:lumMod val="65000"/>
                  </a:srgbClr>
                </a:solidFill>
              </a:rPr>
              <a:t>Rev 1</a:t>
            </a:r>
            <a:endParaRPr lang="en-US" dirty="0">
              <a:solidFill>
                <a:srgbClr val="FFFFFF">
                  <a:lumMod val="65000"/>
                </a:srgbClr>
              </a:solidFill>
            </a:endParaRPr>
          </a:p>
        </p:txBody>
      </p:sp>
      <p:sp>
        <p:nvSpPr>
          <p:cNvPr id="7" name="Content Placeholder 4"/>
          <p:cNvSpPr txBox="1">
            <a:spLocks/>
          </p:cNvSpPr>
          <p:nvPr/>
        </p:nvSpPr>
        <p:spPr>
          <a:xfrm>
            <a:off x="299258" y="1084803"/>
            <a:ext cx="4196542" cy="49751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Requirement Write-Up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Research Execution Plan (REP)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Provider Research Execution Plan (PREP)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Cost Estimate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Monthly/Quarterly/Yearly Status Reports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Briefing Matrix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Rosetta Stone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RE&amp;D Appropriation Status Report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NARP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Annual Review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Budget Narrative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Content Placeholder 5"/>
          <p:cNvSpPr txBox="1">
            <a:spLocks/>
          </p:cNvSpPr>
          <p:nvPr/>
        </p:nvSpPr>
        <p:spPr>
          <a:xfrm>
            <a:off x="4414059" y="1088952"/>
            <a:ext cx="4372494" cy="4971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Quad Charts (SAS)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smtClean="0">
                <a:solidFill>
                  <a:sysClr val="windowText" lastClr="000000"/>
                </a:solidFill>
                <a:latin typeface="Calibri"/>
              </a:rPr>
              <a:t>Quad Charts (REB)</a:t>
            </a:r>
            <a:endParaRPr kumimoji="0" lang="en-US" sz="20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AVS Strategic Guidance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Process supplement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AVS Kickoff Training</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FAA Business Plan</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Milestone Implementation Charts (</a:t>
            </a:r>
            <a:r>
              <a:rPr kumimoji="0" lang="en-US" sz="2000" b="0" i="1" u="none" strike="noStrike" kern="1200" cap="none" spc="0" normalizeH="0" baseline="0" noProof="0" dirty="0" smtClean="0">
                <a:ln>
                  <a:noFill/>
                </a:ln>
                <a:solidFill>
                  <a:sysClr val="windowText" lastClr="000000"/>
                </a:solidFill>
                <a:effectLst/>
                <a:uLnTx/>
                <a:uFillTx/>
                <a:latin typeface="Calibri"/>
              </a:rPr>
              <a:t>prototype</a:t>
            </a:r>
            <a:r>
              <a:rPr kumimoji="0" lang="en-US" sz="2000" b="0" i="0" u="none" strike="noStrike" kern="1200" cap="none" spc="0" normalizeH="0" baseline="0" noProof="0" dirty="0" smtClean="0">
                <a:ln>
                  <a:noFill/>
                </a:ln>
                <a:solidFill>
                  <a:sysClr val="windowText" lastClr="000000"/>
                </a:solidFill>
                <a:effectLst/>
                <a:uLnTx/>
                <a:uFillTx/>
                <a:latin typeface="Calibri"/>
              </a:rPr>
              <a:t>)</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Waterfall Outcome Charts (</a:t>
            </a:r>
            <a:r>
              <a:rPr kumimoji="0" lang="en-US" sz="2000" b="0" i="1" u="none" strike="noStrike" kern="1200" cap="none" spc="0" normalizeH="0" baseline="0" noProof="0" dirty="0" smtClean="0">
                <a:ln>
                  <a:noFill/>
                </a:ln>
                <a:solidFill>
                  <a:sysClr val="windowText" lastClr="000000"/>
                </a:solidFill>
                <a:effectLst/>
                <a:uLnTx/>
                <a:uFillTx/>
                <a:latin typeface="Calibri"/>
              </a:rPr>
              <a:t>prototype</a:t>
            </a:r>
            <a:r>
              <a:rPr kumimoji="0" lang="en-US" sz="2000" b="0" i="0" u="none" strike="noStrike" kern="1200" cap="none" spc="0" normalizeH="0" baseline="0" noProof="0" dirty="0" smtClean="0">
                <a:ln>
                  <a:noFill/>
                </a:ln>
                <a:solidFill>
                  <a:sysClr val="windowText" lastClr="000000"/>
                </a:solidFill>
                <a:effectLst/>
                <a:uLnTx/>
                <a:uFillTx/>
                <a:latin typeface="Calibri"/>
              </a:rPr>
              <a:t>)</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Budget Line Snapshot (</a:t>
            </a:r>
            <a:r>
              <a:rPr kumimoji="0" lang="en-US" sz="2000" b="0" i="1" u="none" strike="noStrike" kern="1200" cap="none" spc="0" normalizeH="0" baseline="0" noProof="0" dirty="0" smtClean="0">
                <a:ln>
                  <a:noFill/>
                </a:ln>
                <a:solidFill>
                  <a:sysClr val="windowText" lastClr="000000"/>
                </a:solidFill>
                <a:effectLst/>
                <a:uLnTx/>
                <a:uFillTx/>
                <a:latin typeface="Calibri"/>
              </a:rPr>
              <a:t>prototype</a:t>
            </a:r>
            <a:r>
              <a:rPr kumimoji="0" lang="en-US" sz="2000" b="0" i="0" u="none" strike="noStrike" kern="1200" cap="none" spc="0" normalizeH="0" baseline="0" noProof="0" dirty="0" smtClean="0">
                <a:ln>
                  <a:noFill/>
                </a:ln>
                <a:solidFill>
                  <a:sysClr val="windowText" lastClr="000000"/>
                </a:solidFill>
                <a:effectLst/>
                <a:uLnTx/>
                <a:uFillTx/>
                <a:latin typeface="Calibri"/>
              </a:rPr>
              <a:t>)</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rPr>
              <a:t>Implementation Plans and Roadmaps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smtClean="0">
                <a:solidFill>
                  <a:sysClr val="windowText" lastClr="000000"/>
                </a:solidFill>
                <a:latin typeface="Calibri"/>
              </a:rPr>
              <a:t>Business Plans (multiple levels)</a:t>
            </a:r>
            <a:endParaRPr kumimoji="0" lang="en-US" sz="2000" b="0" i="0" u="none" strike="noStrike" kern="1200" cap="none" spc="0" normalizeH="0" baseline="0" noProof="0" dirty="0" smtClean="0">
              <a:ln>
                <a:noFill/>
              </a:ln>
              <a:solidFill>
                <a:sysClr val="windowText" lastClr="000000"/>
              </a:solidFill>
              <a:effectLst/>
              <a:uLnTx/>
              <a:uFillTx/>
              <a:latin typeface="Calibri"/>
            </a:endParaRP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64545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Document Elements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70324563"/>
              </p:ext>
            </p:extLst>
          </p:nvPr>
        </p:nvGraphicFramePr>
        <p:xfrm>
          <a:off x="133004" y="1172511"/>
          <a:ext cx="8878809" cy="4513394"/>
        </p:xfrm>
        <a:graphic>
          <a:graphicData uri="http://schemas.openxmlformats.org/presentationml/2006/ole">
            <mc:AlternateContent xmlns:mc="http://schemas.openxmlformats.org/markup-compatibility/2006">
              <mc:Choice xmlns:v="urn:schemas-microsoft-com:vml" Requires="v">
                <p:oleObj spid="_x0000_s1033" name="Worksheet" r:id="rId4" imgW="23050436" imgH="11715789" progId="Excel.Sheet.12">
                  <p:embed/>
                </p:oleObj>
              </mc:Choice>
              <mc:Fallback>
                <p:oleObj name="Worksheet" r:id="rId4" imgW="23050436" imgH="11715789" progId="Excel.Sheet.12">
                  <p:embed/>
                  <p:pic>
                    <p:nvPicPr>
                      <p:cNvPr id="0" name=""/>
                      <p:cNvPicPr/>
                      <p:nvPr/>
                    </p:nvPicPr>
                    <p:blipFill>
                      <a:blip r:embed="rId5"/>
                      <a:stretch>
                        <a:fillRect/>
                      </a:stretch>
                    </p:blipFill>
                    <p:spPr>
                      <a:xfrm>
                        <a:off x="133004" y="1172511"/>
                        <a:ext cx="8878809" cy="4513394"/>
                      </a:xfrm>
                      <a:prstGeom prst="rect">
                        <a:avLst/>
                      </a:prstGeom>
                    </p:spPr>
                  </p:pic>
                </p:oleObj>
              </mc:Fallback>
            </mc:AlternateContent>
          </a:graphicData>
        </a:graphic>
      </p:graphicFrame>
    </p:spTree>
    <p:extLst>
      <p:ext uri="{BB962C8B-B14F-4D97-AF65-F5344CB8AC3E}">
        <p14:creationId xmlns:p14="http://schemas.microsoft.com/office/powerpoint/2010/main" val="9703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Working toward future where we have:</a:t>
            </a:r>
          </a:p>
          <a:p>
            <a:pPr lvl="1"/>
            <a:r>
              <a:rPr lang="en-US" dirty="0" smtClean="0"/>
              <a:t>Single source for baseline information</a:t>
            </a:r>
          </a:p>
          <a:p>
            <a:pPr lvl="1"/>
            <a:r>
              <a:rPr lang="en-US" dirty="0" smtClean="0"/>
              <a:t>Traceability up &amp; down the information chain</a:t>
            </a:r>
          </a:p>
          <a:p>
            <a:pPr lvl="1"/>
            <a:r>
              <a:rPr lang="en-US" dirty="0" smtClean="0"/>
              <a:t>Better change management documentation</a:t>
            </a:r>
          </a:p>
          <a:p>
            <a:pPr lvl="1"/>
            <a:r>
              <a:rPr lang="en-US" dirty="0" smtClean="0"/>
              <a:t>More holistic view across time &amp; project domains</a:t>
            </a:r>
            <a:endParaRPr lang="en-US" dirty="0"/>
          </a:p>
        </p:txBody>
      </p:sp>
    </p:spTree>
    <p:extLst>
      <p:ext uri="{BB962C8B-B14F-4D97-AF65-F5344CB8AC3E}">
        <p14:creationId xmlns:p14="http://schemas.microsoft.com/office/powerpoint/2010/main" val="176378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AVS R&amp;D Program Drill-down</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9</a:t>
            </a:fld>
            <a:endParaRPr lang="en-US" dirty="0"/>
          </a:p>
        </p:txBody>
      </p:sp>
      <p:sp>
        <p:nvSpPr>
          <p:cNvPr id="5" name="Rounded Rectangle 4"/>
          <p:cNvSpPr/>
          <p:nvPr/>
        </p:nvSpPr>
        <p:spPr>
          <a:xfrm>
            <a:off x="6127879" y="3424816"/>
            <a:ext cx="673331" cy="6096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lumMod val="75000"/>
                  </a:prstClr>
                </a:solidFill>
                <a:effectLst/>
                <a:uLnTx/>
                <a:uFillTx/>
                <a:latin typeface="Calibri"/>
                <a:ea typeface="+mn-ea"/>
                <a:cs typeface="+mn-cs"/>
              </a:rPr>
              <a:t> SIM</a:t>
            </a:r>
          </a:p>
        </p:txBody>
      </p:sp>
      <p:sp>
        <p:nvSpPr>
          <p:cNvPr id="6" name="Rounded Rectangle 5"/>
          <p:cNvSpPr/>
          <p:nvPr/>
        </p:nvSpPr>
        <p:spPr>
          <a:xfrm>
            <a:off x="5608336" y="3266880"/>
            <a:ext cx="673331" cy="6096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lumMod val="75000"/>
                  </a:prstClr>
                </a:solidFill>
                <a:effectLst/>
                <a:uLnTx/>
                <a:uFillTx/>
                <a:latin typeface="Calibri"/>
                <a:ea typeface="+mn-ea"/>
                <a:cs typeface="+mn-cs"/>
              </a:rPr>
              <a:t>M&amp;I</a:t>
            </a:r>
          </a:p>
        </p:txBody>
      </p:sp>
      <p:sp>
        <p:nvSpPr>
          <p:cNvPr id="7" name="Rounded Rectangle 6"/>
          <p:cNvSpPr/>
          <p:nvPr/>
        </p:nvSpPr>
        <p:spPr>
          <a:xfrm>
            <a:off x="2988439" y="3308438"/>
            <a:ext cx="673331" cy="6096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lumMod val="75000"/>
                  </a:prstClr>
                </a:solidFill>
                <a:effectLst/>
                <a:uLnTx/>
                <a:uFillTx/>
                <a:latin typeface="Calibri"/>
                <a:ea typeface="+mn-ea"/>
                <a:cs typeface="+mn-cs"/>
              </a:rPr>
              <a:t>ES,</a:t>
            </a:r>
          </a:p>
        </p:txBody>
      </p:sp>
      <p:sp>
        <p:nvSpPr>
          <p:cNvPr id="8" name="Cloud 7"/>
          <p:cNvSpPr/>
          <p:nvPr/>
        </p:nvSpPr>
        <p:spPr>
          <a:xfrm>
            <a:off x="2429401" y="1072341"/>
            <a:ext cx="4350333" cy="1228901"/>
          </a:xfrm>
          <a:prstGeom prst="cloud">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FAA R&amp;D Principle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Improve Aviation Safety</a:t>
            </a:r>
          </a:p>
        </p:txBody>
      </p:sp>
      <p:sp>
        <p:nvSpPr>
          <p:cNvPr id="9" name="Rounded Rectangle 8"/>
          <p:cNvSpPr/>
          <p:nvPr/>
        </p:nvSpPr>
        <p:spPr>
          <a:xfrm>
            <a:off x="3118668" y="2391288"/>
            <a:ext cx="2971800" cy="4572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a:ea typeface="+mn-ea"/>
                <a:cs typeface="+mn-cs"/>
              </a:rPr>
              <a:t>Continued Airworthiness (A11E)</a:t>
            </a:r>
          </a:p>
        </p:txBody>
      </p:sp>
      <p:sp>
        <p:nvSpPr>
          <p:cNvPr id="10" name="Rounded Rectangle 9"/>
          <p:cNvSpPr/>
          <p:nvPr/>
        </p:nvSpPr>
        <p:spPr>
          <a:xfrm>
            <a:off x="3469881" y="2946846"/>
            <a:ext cx="2286000" cy="6096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Flight Controls – Mechanical Systems</a:t>
            </a:r>
          </a:p>
        </p:txBody>
      </p:sp>
      <p:sp>
        <p:nvSpPr>
          <p:cNvPr id="11" name="Rounded Rectangle 10"/>
          <p:cNvSpPr/>
          <p:nvPr/>
        </p:nvSpPr>
        <p:spPr>
          <a:xfrm>
            <a:off x="4033068" y="3905577"/>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R&amp;D Outcomes</a:t>
            </a:r>
          </a:p>
        </p:txBody>
      </p:sp>
      <p:sp>
        <p:nvSpPr>
          <p:cNvPr id="12" name="TextBox 11"/>
          <p:cNvSpPr txBox="1"/>
          <p:nvPr/>
        </p:nvSpPr>
        <p:spPr>
          <a:xfrm>
            <a:off x="1194428" y="4509413"/>
            <a:ext cx="7805342" cy="923330"/>
          </a:xfrm>
          <a:prstGeom prst="rect">
            <a:avLst/>
          </a:prstGeom>
          <a:noFill/>
          <a:ln>
            <a:solidFill>
              <a:sysClr val="windowText" lastClr="000000"/>
            </a:solidFill>
          </a:ln>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sng" strike="noStrike" kern="0" cap="none" spc="0" normalizeH="0" baseline="0" noProof="0" dirty="0" smtClean="0">
                <a:ln>
                  <a:noFill/>
                </a:ln>
                <a:solidFill>
                  <a:srgbClr val="FF0000"/>
                </a:solidFill>
                <a:effectLst/>
                <a:uLnTx/>
                <a:uFillTx/>
                <a:latin typeface="Calibri"/>
              </a:rPr>
              <a:t>Reduction in loss of control accidents resulting from stall departure (GA</a:t>
            </a:r>
            <a:r>
              <a:rPr kumimoji="0" lang="en-US" sz="1800" b="0" i="0" u="sng" strike="noStrike" kern="0" cap="none" spc="0" normalizeH="0" noProof="0" dirty="0" smtClean="0">
                <a:ln>
                  <a:noFill/>
                </a:ln>
                <a:solidFill>
                  <a:srgbClr val="FF0000"/>
                </a:solidFill>
                <a:effectLst/>
                <a:uLnTx/>
                <a:uFillTx/>
                <a:latin typeface="Calibri"/>
              </a:rPr>
              <a:t> &amp; 121)</a:t>
            </a:r>
            <a:endParaRPr kumimoji="0" lang="en-US" sz="1800" b="0" i="0" u="sng" strike="noStrike" kern="0" cap="none" spc="0" normalizeH="0" baseline="0" noProof="0" dirty="0" smtClean="0">
              <a:ln>
                <a:noFill/>
              </a:ln>
              <a:solidFill>
                <a:srgbClr val="FF0000"/>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Calibri"/>
              </a:rPr>
              <a:t>Achieve accident reductions by 10%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Calibri"/>
              </a:rPr>
              <a:t>Tire failure and burst models that can be used by industry and authorities</a:t>
            </a:r>
          </a:p>
        </p:txBody>
      </p:sp>
      <p:sp>
        <p:nvSpPr>
          <p:cNvPr id="13" name="Rounded Rectangle 12"/>
          <p:cNvSpPr/>
          <p:nvPr/>
        </p:nvSpPr>
        <p:spPr>
          <a:xfrm>
            <a:off x="489768" y="2382975"/>
            <a:ext cx="2461260" cy="4572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lumMod val="75000"/>
                  </a:prstClr>
                </a:solidFill>
                <a:effectLst/>
                <a:uLnTx/>
                <a:uFillTx/>
                <a:latin typeface="Calibri"/>
                <a:ea typeface="+mn-ea"/>
                <a:cs typeface="+mn-cs"/>
              </a:rPr>
              <a:t>A11A, A11B, A11C, A11D</a:t>
            </a:r>
          </a:p>
        </p:txBody>
      </p:sp>
      <p:sp>
        <p:nvSpPr>
          <p:cNvPr id="14" name="Rounded Rectangle 13"/>
          <p:cNvSpPr/>
          <p:nvPr/>
        </p:nvSpPr>
        <p:spPr>
          <a:xfrm>
            <a:off x="6242868" y="2391288"/>
            <a:ext cx="2461260" cy="4572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lumMod val="75000"/>
                  </a:prstClr>
                </a:solidFill>
                <a:effectLst/>
                <a:uLnTx/>
                <a:uFillTx/>
                <a:latin typeface="Calibri"/>
                <a:ea typeface="+mn-ea"/>
                <a:cs typeface="+mn-cs"/>
              </a:rPr>
              <a:t>A11F, A11G, A11H, A11J, A11K, A11L, A11M, A12B</a:t>
            </a:r>
          </a:p>
        </p:txBody>
      </p:sp>
      <p:sp>
        <p:nvSpPr>
          <p:cNvPr id="15" name="Rounded Rectangle 14"/>
          <p:cNvSpPr/>
          <p:nvPr/>
        </p:nvSpPr>
        <p:spPr>
          <a:xfrm>
            <a:off x="3149842" y="5475263"/>
            <a:ext cx="3366651"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Research &amp; Implementation Milestones</a:t>
            </a:r>
          </a:p>
        </p:txBody>
      </p:sp>
      <p:sp>
        <p:nvSpPr>
          <p:cNvPr id="3" name="TextBox 2"/>
          <p:cNvSpPr txBox="1"/>
          <p:nvPr/>
        </p:nvSpPr>
        <p:spPr bwMode="auto">
          <a:xfrm rot="16200000">
            <a:off x="13171" y="2450611"/>
            <a:ext cx="51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BLI</a:t>
            </a:r>
            <a:endParaRPr lang="en-US" sz="1600" b="1" dirty="0">
              <a:solidFill>
                <a:srgbClr val="FF0000"/>
              </a:solidFill>
            </a:endParaRPr>
          </a:p>
        </p:txBody>
      </p:sp>
      <p:sp>
        <p:nvSpPr>
          <p:cNvPr id="16" name="TextBox 15"/>
          <p:cNvSpPr txBox="1"/>
          <p:nvPr/>
        </p:nvSpPr>
        <p:spPr bwMode="auto">
          <a:xfrm rot="16200000">
            <a:off x="-97611" y="3341325"/>
            <a:ext cx="7649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TCRG</a:t>
            </a:r>
            <a:endParaRPr lang="en-US" sz="1600" b="1" dirty="0">
              <a:solidFill>
                <a:srgbClr val="FF0000"/>
              </a:solidFill>
            </a:endParaRPr>
          </a:p>
        </p:txBody>
      </p:sp>
      <p:sp>
        <p:nvSpPr>
          <p:cNvPr id="17" name="TextBox 16"/>
          <p:cNvSpPr txBox="1"/>
          <p:nvPr/>
        </p:nvSpPr>
        <p:spPr bwMode="auto">
          <a:xfrm>
            <a:off x="101336" y="1124480"/>
            <a:ext cx="1255472"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solidFill>
                  <a:srgbClr val="FF0000"/>
                </a:solidFill>
              </a:rPr>
              <a:t>Organizational</a:t>
            </a:r>
          </a:p>
          <a:p>
            <a:pPr>
              <a:buFontTx/>
              <a:buNone/>
            </a:pPr>
            <a:r>
              <a:rPr lang="en-US" sz="1200" b="1" dirty="0" smtClean="0">
                <a:solidFill>
                  <a:srgbClr val="FF0000"/>
                </a:solidFill>
              </a:rPr>
              <a:t>Bookkeeping</a:t>
            </a:r>
            <a:endParaRPr lang="en-US" sz="1200" b="1" dirty="0">
              <a:solidFill>
                <a:srgbClr val="FF0000"/>
              </a:solidFill>
            </a:endParaRPr>
          </a:p>
        </p:txBody>
      </p:sp>
      <p:cxnSp>
        <p:nvCxnSpPr>
          <p:cNvPr id="19" name="Straight Arrow Connector 18"/>
          <p:cNvCxnSpPr>
            <a:endCxn id="3" idx="3"/>
          </p:cNvCxnSpPr>
          <p:nvPr/>
        </p:nvCxnSpPr>
        <p:spPr bwMode="auto">
          <a:xfrm>
            <a:off x="270613" y="1678478"/>
            <a:ext cx="1" cy="683968"/>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4928375"/>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3853C-EAB1-4B97-A059-0230042C2E4C}"/>
</file>

<file path=customXml/itemProps2.xml><?xml version="1.0" encoding="utf-8"?>
<ds:datastoreItem xmlns:ds="http://schemas.openxmlformats.org/officeDocument/2006/customXml" ds:itemID="{4F82DAF7-49FF-4621-925A-91562BC09849}"/>
</file>

<file path=customXml/itemProps3.xml><?xml version="1.0" encoding="utf-8"?>
<ds:datastoreItem xmlns:ds="http://schemas.openxmlformats.org/officeDocument/2006/customXml" ds:itemID="{0BCBE59F-3A45-4500-8542-49B64AFB26D0}"/>
</file>

<file path=docProps/app.xml><?xml version="1.0" encoding="utf-8"?>
<Properties xmlns="http://schemas.openxmlformats.org/officeDocument/2006/extended-properties" xmlns:vt="http://schemas.openxmlformats.org/officeDocument/2006/docPropsVTypes">
  <Template/>
  <TotalTime>4979</TotalTime>
  <Words>1777</Words>
  <Application>Microsoft Office PowerPoint</Application>
  <PresentationFormat>On-screen Show (4:3)</PresentationFormat>
  <Paragraphs>321</Paragraphs>
  <Slides>16</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23" baseType="lpstr">
      <vt:lpstr>1_Custom Design</vt:lpstr>
      <vt:lpstr>2_Custom Design</vt:lpstr>
      <vt:lpstr>3_Custom Design</vt:lpstr>
      <vt:lpstr>Office Theme</vt:lpstr>
      <vt:lpstr>4_Custom Design</vt:lpstr>
      <vt:lpstr>5_Custom Design</vt:lpstr>
      <vt:lpstr>Worksheet</vt:lpstr>
      <vt:lpstr>FY18 AVS RE&amp;D Portfolio</vt:lpstr>
      <vt:lpstr>Order of the Presentation</vt:lpstr>
      <vt:lpstr>Recommendation</vt:lpstr>
      <vt:lpstr>AVS R&amp;D Life-cycle Model</vt:lpstr>
      <vt:lpstr>AVS R&amp;D Process Definitions</vt:lpstr>
      <vt:lpstr>R&amp;D Documentation (Running List)</vt:lpstr>
      <vt:lpstr>R&amp;D Document Elements</vt:lpstr>
      <vt:lpstr>Future</vt:lpstr>
      <vt:lpstr>AVS R&amp;D Program Drill-down</vt:lpstr>
      <vt:lpstr>FY18 Outcomes by TCRG</vt:lpstr>
      <vt:lpstr>FY18 Outcomes by TCRG</vt:lpstr>
      <vt:lpstr>Initial Requirement Mapping to SAS Emerging Issues &amp; Future Opportunities</vt:lpstr>
      <vt:lpstr>FY18 AVS R&amp;D Requirements 1st cut Alignment to SAS Emerging Issues and Future Opportunities    –    by BLI (Requirements above Mendoza line)</vt:lpstr>
      <vt:lpstr>FY18 By the Numbers</vt:lpstr>
      <vt:lpstr>Appropriated Budget Context</vt:lpstr>
      <vt:lpstr>Questions on the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MSOrr</cp:lastModifiedBy>
  <cp:revision>191</cp:revision>
  <dcterms:created xsi:type="dcterms:W3CDTF">2005-01-28T20:32:53Z</dcterms:created>
  <dcterms:modified xsi:type="dcterms:W3CDTF">2016-03-16T18:23:01Z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