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73" r:id="rId3"/>
    <p:sldId id="277" r:id="rId4"/>
    <p:sldId id="275" r:id="rId5"/>
    <p:sldId id="276" r:id="rId6"/>
    <p:sldId id="278" r:id="rId7"/>
    <p:sldId id="279" r:id="rId8"/>
    <p:sldId id="281" r:id="rId9"/>
    <p:sldId id="280" r:id="rId10"/>
    <p:sldId id="282" r:id="rId11"/>
    <p:sldId id="283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7"/>
            <p14:sldId id="275"/>
            <p14:sldId id="276"/>
            <p14:sldId id="278"/>
            <p14:sldId id="279"/>
            <p14:sldId id="281"/>
            <p14:sldId id="280"/>
            <p14:sldId id="282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2" autoAdjust="0"/>
    <p:restoredTop sz="79072" autoAdjust="0"/>
  </p:normalViewPr>
  <p:slideViewPr>
    <p:cSldViewPr snapToGrid="0">
      <p:cViewPr varScale="1">
        <p:scale>
          <a:sx n="89" d="100"/>
          <a:sy n="89" d="100"/>
        </p:scale>
        <p:origin x="-1908" y="-96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Part of the RBDM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Strategic Initiative: 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e’re standing this process up to be more capable from an RBDM standpoint but we are not mature enough yet to make hard connections between the SSI outputs and R&amp;D investment.  The outputs should be used as a guide by those making investment decisions.  Our intent is to grow capabilities to the point where the ties to RE&amp;D have greater strength but we have a way to go before that is the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8406-F15C-4303-97CE-0E3EE59880C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2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template photo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23" y="10411"/>
            <a:ext cx="4761999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 userDrawn="1"/>
        </p:nvGrpSpPr>
        <p:grpSpPr bwMode="auto">
          <a:xfrm>
            <a:off x="6997474" y="6097937"/>
            <a:ext cx="2047875" cy="660400"/>
            <a:chOff x="3596" y="3859"/>
            <a:chExt cx="1290" cy="416"/>
          </a:xfrm>
        </p:grpSpPr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7110" y="6248400"/>
            <a:ext cx="10490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13408" y="354380"/>
            <a:ext cx="4134369" cy="1395412"/>
          </a:xfrm>
        </p:spPr>
        <p:txBody>
          <a:bodyPr/>
          <a:lstStyle/>
          <a:p>
            <a:r>
              <a:rPr lang="en-US" dirty="0" smtClean="0"/>
              <a:t>FY19 AVS R&amp;D Strategic Guidance</a:t>
            </a:r>
            <a:endParaRPr lang="en-US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856613" y="3147909"/>
            <a:ext cx="25922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Subcommittee on Aircraft Safety</a:t>
            </a:r>
            <a:endParaRPr lang="en-US" sz="16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843970" y="3756364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Mark S. Orr</a:t>
            </a: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850253" y="4134892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March 23-24, 2016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Acronyms &amp; Key Terms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071" y="1580516"/>
            <a:ext cx="3949700" cy="2958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35" y="1667733"/>
            <a:ext cx="4072095" cy="2717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FY19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5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00405"/>
            <a:ext cx="8050213" cy="4391025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dirty="0" smtClean="0"/>
              <a:t>Strategic Guidance </a:t>
            </a:r>
            <a:r>
              <a:rPr lang="en-US" sz="2400" dirty="0"/>
              <a:t>emphasizes areas of particular importance to aircraft </a:t>
            </a:r>
            <a:r>
              <a:rPr lang="en-US" sz="2400" dirty="0" smtClean="0"/>
              <a:t>safety based upon hazards, risks, and safety issues that may drive AVS research needs.</a:t>
            </a:r>
          </a:p>
          <a:p>
            <a:r>
              <a:rPr lang="en-US" sz="2400" dirty="0" smtClean="0"/>
              <a:t>The Strategic Guidance is approved by AVS-1 and distributed to all AVS Services &amp; Offices.</a:t>
            </a:r>
          </a:p>
          <a:p>
            <a:r>
              <a:rPr lang="en-US" sz="2400" dirty="0" smtClean="0"/>
              <a:t>The FY19 Strategic Guidance is currently under review by the AVS RED Group. AVS-1 approval is expected by end of April.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FY19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2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91264"/>
            <a:ext cx="8472488" cy="609600"/>
          </a:xfrm>
        </p:spPr>
        <p:txBody>
          <a:bodyPr/>
          <a:lstStyle/>
          <a:p>
            <a:r>
              <a:rPr lang="en-US" dirty="0" smtClean="0"/>
              <a:t>Strategic Guidance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36504" y="6248400"/>
            <a:ext cx="1905000" cy="457200"/>
          </a:xfrm>
        </p:spPr>
        <p:txBody>
          <a:bodyPr/>
          <a:lstStyle/>
          <a:p>
            <a:fld id="{78D3ABA1-EA94-43C0-B992-7CBCC31144F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idx="1"/>
          </p:nvPr>
        </p:nvSpPr>
        <p:spPr>
          <a:xfrm>
            <a:off x="495300" y="884993"/>
            <a:ext cx="8050213" cy="4391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sz="2000" b="1" u="sng" dirty="0" smtClean="0"/>
              <a:t>The Strategic Guidance is…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="1" u="sng" dirty="0" smtClean="0"/>
          </a:p>
          <a:p>
            <a:pPr lvl="1">
              <a:spcBef>
                <a:spcPts val="480"/>
              </a:spcBef>
              <a:defRPr/>
            </a:pPr>
            <a:r>
              <a:rPr lang="en-US" sz="1800" dirty="0"/>
              <a:t>Used to provide focused safety hazard and risk data to the research sponsoring </a:t>
            </a:r>
            <a:r>
              <a:rPr lang="en-US" sz="1800" dirty="0" smtClean="0"/>
              <a:t>offices</a:t>
            </a:r>
          </a:p>
          <a:p>
            <a:pPr lvl="1">
              <a:spcBef>
                <a:spcPts val="480"/>
              </a:spcBef>
              <a:defRPr/>
            </a:pPr>
            <a:r>
              <a:rPr lang="en-US" sz="1800" dirty="0" smtClean="0"/>
              <a:t>Intended </a:t>
            </a:r>
            <a:r>
              <a:rPr lang="en-US" sz="1800" dirty="0"/>
              <a:t>to provide some examples of safety hazard and risk data that may drive research; however </a:t>
            </a:r>
            <a:r>
              <a:rPr lang="en-US" sz="1800" dirty="0" smtClean="0"/>
              <a:t>research sponsors </a:t>
            </a:r>
            <a:r>
              <a:rPr lang="en-US" sz="1800" dirty="0"/>
              <a:t>should also consider other data sources</a:t>
            </a:r>
          </a:p>
          <a:p>
            <a:pPr lvl="1">
              <a:spcBef>
                <a:spcPts val="480"/>
              </a:spcBef>
              <a:defRPr/>
            </a:pPr>
            <a:r>
              <a:rPr lang="en-US" sz="1800" dirty="0" smtClean="0"/>
              <a:t>Supportive </a:t>
            </a:r>
            <a:r>
              <a:rPr lang="en-US" sz="1800" dirty="0"/>
              <a:t>of implementation of Safety Management System (SMS) processes</a:t>
            </a:r>
          </a:p>
          <a:p>
            <a:pPr lvl="1">
              <a:spcBef>
                <a:spcPts val="480"/>
              </a:spcBef>
              <a:defRPr/>
            </a:pPr>
            <a:r>
              <a:rPr lang="en-US" sz="1800" dirty="0"/>
              <a:t>Intended to be used as guidance for sponsoring offices and TCRGs to consider as they develop requirements</a:t>
            </a:r>
          </a:p>
          <a:p>
            <a:pPr lvl="1">
              <a:spcBef>
                <a:spcPts val="480"/>
              </a:spcBef>
              <a:defRPr/>
            </a:pPr>
            <a:r>
              <a:rPr lang="en-US" sz="1800" dirty="0"/>
              <a:t>Used by sponsor management to apply adequate resources for requirement development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u="sng" dirty="0" smtClean="0"/>
              <a:t>The Strategic Guidance is NOT…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="1" u="sng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AVS Strategic </a:t>
            </a:r>
            <a:r>
              <a:rPr lang="en-US" sz="1800" dirty="0" smtClean="0"/>
              <a:t>Guidance </a:t>
            </a:r>
            <a:r>
              <a:rPr lang="en-US" sz="1800" dirty="0"/>
              <a:t>is not a checklist for the AVS RED Group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FY19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2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FY19 AVS R&amp;D Strategic Guidance Highlights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4216"/>
            <a:ext cx="8050213" cy="4391025"/>
          </a:xfrm>
        </p:spPr>
        <p:txBody>
          <a:bodyPr/>
          <a:lstStyle/>
          <a:p>
            <a:r>
              <a:rPr lang="en-US" sz="2400" dirty="0" smtClean="0"/>
              <a:t>Aviation Safety Hazards and Risks for AVS-Wide Consideration</a:t>
            </a:r>
          </a:p>
          <a:p>
            <a:r>
              <a:rPr lang="en-US" sz="2400" dirty="0" smtClean="0"/>
              <a:t>Risks to Aviation Safety in the Current NAS</a:t>
            </a:r>
          </a:p>
          <a:p>
            <a:pPr lvl="1"/>
            <a:r>
              <a:rPr lang="en-US" sz="2000" dirty="0" smtClean="0"/>
              <a:t>Part 121 Operations</a:t>
            </a:r>
          </a:p>
          <a:p>
            <a:pPr lvl="1"/>
            <a:r>
              <a:rPr lang="en-US" sz="2000" dirty="0" smtClean="0"/>
              <a:t>General Aviation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Rotorcraft</a:t>
            </a:r>
          </a:p>
          <a:p>
            <a:r>
              <a:rPr lang="en-US" sz="2400" dirty="0" smtClean="0"/>
              <a:t>Emerging Risks to Aviation Safety (Part 121)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Significant Safety Issues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Risk-Based Decision Making Strategic Initiative</a:t>
            </a:r>
          </a:p>
          <a:p>
            <a:r>
              <a:rPr lang="en-US" sz="2400" dirty="0" smtClean="0"/>
              <a:t>Key Technology Areas</a:t>
            </a: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200" b="0" i="1" dirty="0" smtClean="0">
                <a:solidFill>
                  <a:srgbClr val="FF0000"/>
                </a:solidFill>
              </a:rPr>
              <a:t>(items in red text are new in the FY19 Strategic Guidance)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FY19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Rotorcraft Data in FY19 AVS Strategic Guidance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FY19 AVS R&amp;D Strategic Guidance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70" y="1096735"/>
            <a:ext cx="5086350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190" y="4095260"/>
            <a:ext cx="6682955" cy="1213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110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Safety Issues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7" name="Picture 1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1" y="1871831"/>
            <a:ext cx="8233779" cy="2969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FY19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0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FY19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2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41847"/>
            <a:ext cx="8472488" cy="609600"/>
          </a:xfrm>
        </p:spPr>
        <p:txBody>
          <a:bodyPr/>
          <a:lstStyle/>
          <a:p>
            <a:r>
              <a:rPr lang="en-US" sz="3200" dirty="0" smtClean="0"/>
              <a:t>Commercial Aviation Safety Team Data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22450" y="2735"/>
            <a:ext cx="5497513" cy="750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1794" y="5787642"/>
            <a:ext cx="78750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/>
              <a:t>Source: Commercial Aviation Safety Team (CAST) – Domestic U.S. Part 121 Operations</a:t>
            </a:r>
          </a:p>
          <a:p>
            <a:pPr>
              <a:buNone/>
            </a:pPr>
            <a:r>
              <a:rPr lang="en-US" sz="1200" dirty="0"/>
              <a:t>Outcomes: Categorized according to Common CAST/ICAO Common Taxonomy Team (CICCT) – Occurrences </a:t>
            </a:r>
            <a:r>
              <a:rPr lang="en-US" sz="1200" dirty="0" smtClean="0"/>
              <a:t>Taxonomy</a:t>
            </a:r>
          </a:p>
          <a:p>
            <a:pPr>
              <a:buNone/>
            </a:pPr>
            <a:r>
              <a:rPr lang="en-US" sz="1200" dirty="0" smtClean="0"/>
              <a:t>Fatality Risk: Sum of equivalent full planeloads perished per event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908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41396" y="-1022566"/>
            <a:ext cx="5864048" cy="8080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76300" y="6012329"/>
            <a:ext cx="7096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200" dirty="0"/>
              <a:t>General Aviation Joint Steering Committee (GAJSC) Data                                                                                                                Common CAST/ICAO Common Taxonomy Team (CICCT) Defining Event</a:t>
            </a:r>
          </a:p>
        </p:txBody>
      </p:sp>
    </p:spTree>
    <p:extLst>
      <p:ext uri="{BB962C8B-B14F-4D97-AF65-F5344CB8AC3E}">
        <p14:creationId xmlns:p14="http://schemas.microsoft.com/office/powerpoint/2010/main" val="4168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6B4F1A-69F5-47ED-8B35-A1C4947375FE}"/>
</file>

<file path=customXml/itemProps2.xml><?xml version="1.0" encoding="utf-8"?>
<ds:datastoreItem xmlns:ds="http://schemas.openxmlformats.org/officeDocument/2006/customXml" ds:itemID="{92288D25-D0D7-4A02-93B2-6B4CDEA3747D}"/>
</file>

<file path=customXml/itemProps3.xml><?xml version="1.0" encoding="utf-8"?>
<ds:datastoreItem xmlns:ds="http://schemas.openxmlformats.org/officeDocument/2006/customXml" ds:itemID="{74C5A28E-BCC5-4606-935A-8B009CA6882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416</Words>
  <Application>Microsoft Office PowerPoint</Application>
  <PresentationFormat>On-screen Show (4:3)</PresentationFormat>
  <Paragraphs>60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1_Custom Design</vt:lpstr>
      <vt:lpstr>2_Custom Design</vt:lpstr>
      <vt:lpstr>FY19 AVS R&amp;D Strategic Guidance</vt:lpstr>
      <vt:lpstr>Introduction</vt:lpstr>
      <vt:lpstr>Strategic Guidance</vt:lpstr>
      <vt:lpstr>FY19 AVS R&amp;D Strategic Guidance Highlights</vt:lpstr>
      <vt:lpstr>Rotorcraft Data in FY19 AVS Strategic Guidance</vt:lpstr>
      <vt:lpstr>Significant Safety Issues </vt:lpstr>
      <vt:lpstr>Back-Up Slides</vt:lpstr>
      <vt:lpstr>Commercial Aviation Safety Team Data</vt:lpstr>
      <vt:lpstr>PowerPoint Presentation</vt:lpstr>
      <vt:lpstr>Acronyms &amp; Key Terms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MSOrr</cp:lastModifiedBy>
  <cp:revision>154</cp:revision>
  <dcterms:created xsi:type="dcterms:W3CDTF">2005-01-28T20:32:53Z</dcterms:created>
  <dcterms:modified xsi:type="dcterms:W3CDTF">2016-03-16T12:24:58Z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