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4"/>
    <p:sldMasterId id="2147483883" r:id="rId5"/>
  </p:sldMasterIdLst>
  <p:notesMasterIdLst>
    <p:notesMasterId r:id="rId62"/>
  </p:notesMasterIdLst>
  <p:handoutMasterIdLst>
    <p:handoutMasterId r:id="rId63"/>
  </p:handoutMasterIdLst>
  <p:sldIdLst>
    <p:sldId id="403" r:id="rId6"/>
    <p:sldId id="321" r:id="rId7"/>
    <p:sldId id="318" r:id="rId8"/>
    <p:sldId id="322" r:id="rId9"/>
    <p:sldId id="447" r:id="rId10"/>
    <p:sldId id="323" r:id="rId11"/>
    <p:sldId id="335" r:id="rId12"/>
    <p:sldId id="336" r:id="rId13"/>
    <p:sldId id="445" r:id="rId14"/>
    <p:sldId id="339" r:id="rId15"/>
    <p:sldId id="340" r:id="rId16"/>
    <p:sldId id="341" r:id="rId17"/>
    <p:sldId id="324" r:id="rId18"/>
    <p:sldId id="342" r:id="rId19"/>
    <p:sldId id="343" r:id="rId20"/>
    <p:sldId id="345" r:id="rId21"/>
    <p:sldId id="405" r:id="rId22"/>
    <p:sldId id="347" r:id="rId23"/>
    <p:sldId id="325" r:id="rId24"/>
    <p:sldId id="349" r:id="rId25"/>
    <p:sldId id="351" r:id="rId26"/>
    <p:sldId id="353" r:id="rId27"/>
    <p:sldId id="354" r:id="rId28"/>
    <p:sldId id="415" r:id="rId29"/>
    <p:sldId id="417" r:id="rId30"/>
    <p:sldId id="446" r:id="rId31"/>
    <p:sldId id="443" r:id="rId32"/>
    <p:sldId id="444" r:id="rId33"/>
    <p:sldId id="412" r:id="rId34"/>
    <p:sldId id="413" r:id="rId35"/>
    <p:sldId id="326" r:id="rId36"/>
    <p:sldId id="361" r:id="rId37"/>
    <p:sldId id="327" r:id="rId38"/>
    <p:sldId id="407" r:id="rId39"/>
    <p:sldId id="408" r:id="rId40"/>
    <p:sldId id="410" r:id="rId41"/>
    <p:sldId id="328" r:id="rId42"/>
    <p:sldId id="438" r:id="rId43"/>
    <p:sldId id="439" r:id="rId44"/>
    <p:sldId id="395" r:id="rId45"/>
    <p:sldId id="440" r:id="rId46"/>
    <p:sldId id="441" r:id="rId47"/>
    <p:sldId id="330" r:id="rId48"/>
    <p:sldId id="435" r:id="rId49"/>
    <p:sldId id="377" r:id="rId50"/>
    <p:sldId id="378" r:id="rId51"/>
    <p:sldId id="379" r:id="rId52"/>
    <p:sldId id="380" r:id="rId53"/>
    <p:sldId id="331" r:id="rId54"/>
    <p:sldId id="448" r:id="rId55"/>
    <p:sldId id="449" r:id="rId56"/>
    <p:sldId id="453" r:id="rId57"/>
    <p:sldId id="450" r:id="rId58"/>
    <p:sldId id="452" r:id="rId59"/>
    <p:sldId id="332" r:id="rId60"/>
    <p:sldId id="454" r:id="rId61"/>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DDDDDD"/>
    <a:srgbClr val="B2B2B2"/>
    <a:srgbClr val="1D2F68"/>
    <a:srgbClr val="306AFF"/>
    <a:srgbClr val="0000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8" autoAdjust="0"/>
    <p:restoredTop sz="88090" autoAdjust="0"/>
  </p:normalViewPr>
  <p:slideViewPr>
    <p:cSldViewPr>
      <p:cViewPr varScale="1">
        <p:scale>
          <a:sx n="76" d="100"/>
          <a:sy n="76" d="100"/>
        </p:scale>
        <p:origin x="-1229" y="-77"/>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5"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atin typeface="Arial" pitchFamily="34" charset="0"/>
              </a:defRPr>
            </a:lvl1pPr>
          </a:lstStyle>
          <a:p>
            <a:pPr>
              <a:defRPr/>
            </a:pPr>
            <a:r>
              <a:rPr lang="en-US" dirty="0"/>
              <a:t>DRAFT TEMPLATE</a:t>
            </a:r>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Arial" pitchFamily="34" charset="0"/>
              </a:defRPr>
            </a:lvl1pPr>
          </a:lstStyle>
          <a:p>
            <a:pPr>
              <a:defRPr/>
            </a:pPr>
            <a:endParaRPr lang="en-US" dirty="0"/>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atin typeface="Arial" pitchFamily="34" charset="0"/>
              </a:defRPr>
            </a:lvl1pPr>
          </a:lstStyle>
          <a:p>
            <a:pPr>
              <a:defRPr/>
            </a:pPr>
            <a:endParaRPr lang="en-US" dirty="0"/>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Arial" pitchFamily="34" charset="0"/>
              </a:defRPr>
            </a:lvl1pPr>
          </a:lstStyle>
          <a:p>
            <a:pPr>
              <a:defRPr/>
            </a:pPr>
            <a:fld id="{44F71F8F-24FC-4C94-A561-51CEDA73FBAA}" type="slidenum">
              <a:rPr lang="en-US"/>
              <a:pPr>
                <a:defRPr/>
              </a:pPr>
              <a:t>‹#›</a:t>
            </a:fld>
            <a:endParaRPr lang="en-US" dirty="0"/>
          </a:p>
        </p:txBody>
      </p:sp>
    </p:spTree>
    <p:extLst>
      <p:ext uri="{BB962C8B-B14F-4D97-AF65-F5344CB8AC3E}">
        <p14:creationId xmlns:p14="http://schemas.microsoft.com/office/powerpoint/2010/main" val="20702492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atin typeface="Arial" pitchFamily="34" charset="0"/>
              </a:defRPr>
            </a:lvl1pPr>
          </a:lstStyle>
          <a:p>
            <a:pPr>
              <a:defRPr/>
            </a:pPr>
            <a:r>
              <a:rPr lang="en-US" dirty="0"/>
              <a:t>DRAFT TEMPLATE</a:t>
            </a:r>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atin typeface="Arial" pitchFamily="34" charset="0"/>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atin typeface="Arial" pitchFamily="34" charset="0"/>
              </a:defRPr>
            </a:lvl1pPr>
          </a:lstStyle>
          <a:p>
            <a:pPr>
              <a:defRPr/>
            </a:pPr>
            <a:endParaRPr lang="en-US" dirty="0"/>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atin typeface="Arial" pitchFamily="34" charset="0"/>
              </a:defRPr>
            </a:lvl1pPr>
          </a:lstStyle>
          <a:p>
            <a:pPr>
              <a:defRPr/>
            </a:pPr>
            <a:fld id="{BF03DC9A-2D40-4B15-A580-1DF2DE8395C8}" type="slidenum">
              <a:rPr lang="en-US"/>
              <a:pPr>
                <a:defRPr/>
              </a:pPr>
              <a:t>‹#›</a:t>
            </a:fld>
            <a:endParaRPr lang="en-US" dirty="0"/>
          </a:p>
        </p:txBody>
      </p:sp>
    </p:spTree>
    <p:extLst>
      <p:ext uri="{BB962C8B-B14F-4D97-AF65-F5344CB8AC3E}">
        <p14:creationId xmlns:p14="http://schemas.microsoft.com/office/powerpoint/2010/main" val="105688610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836B9AAE-6D4E-407F-937F-AFB0C2B9CC74}" type="slidenum">
              <a:rPr lang="en-US" sz="1200" smtClean="0"/>
              <a:pPr eaLnBrk="1" hangingPunct="1"/>
              <a:t>1</a:t>
            </a:fld>
            <a:endParaRPr 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38" y="4416425"/>
            <a:ext cx="5140325" cy="274638"/>
          </a:xfrm>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14</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21</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a:spcBef>
                <a:spcPts val="300"/>
              </a:spcBef>
              <a:buNone/>
            </a:pPr>
            <a:r>
              <a:rPr lang="en-US" sz="1000" b="1" dirty="0" smtClean="0">
                <a:solidFill>
                  <a:srgbClr val="306AFF"/>
                </a:solidFill>
              </a:rPr>
              <a:t>Cost-Share with Industry and other government agencies</a:t>
            </a:r>
          </a:p>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29</a:t>
            </a:fld>
            <a:endParaRPr lang="en-US" sz="120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a:t>DRAFT TEMPLATE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a:spcBef>
                <a:spcPts val="0"/>
              </a:spcBef>
              <a:buFontTx/>
              <a:buNone/>
            </a:pPr>
            <a:r>
              <a:rPr lang="en-US" sz="1050" b="1" dirty="0" smtClean="0">
                <a:solidFill>
                  <a:srgbClr val="306AFF"/>
                </a:solidFill>
              </a:rPr>
              <a:t>Note:  </a:t>
            </a:r>
          </a:p>
          <a:p>
            <a:pPr marL="285750" indent="-285750">
              <a:spcBef>
                <a:spcPts val="0"/>
              </a:spcBef>
            </a:pPr>
            <a:r>
              <a:rPr lang="en-US" sz="1000" b="1" dirty="0" smtClean="0">
                <a:solidFill>
                  <a:srgbClr val="306AFF"/>
                </a:solidFill>
              </a:rPr>
              <a:t>FASTER Lab and FAA-Drexel Fellowship Cost Included</a:t>
            </a:r>
          </a:p>
          <a:p>
            <a:pPr marL="285750" indent="-285750">
              <a:spcBef>
                <a:spcPts val="0"/>
              </a:spcBef>
            </a:pPr>
            <a:r>
              <a:rPr lang="en-US" sz="1000" b="1" dirty="0" smtClean="0">
                <a:solidFill>
                  <a:srgbClr val="306AFF"/>
                </a:solidFill>
              </a:rPr>
              <a:t>Cost-Share partners with Boeing, </a:t>
            </a:r>
            <a:r>
              <a:rPr lang="en-US" sz="1000" b="1" dirty="0" err="1" smtClean="0">
                <a:solidFill>
                  <a:srgbClr val="306AFF"/>
                </a:solidFill>
              </a:rPr>
              <a:t>Bombardiar</a:t>
            </a:r>
            <a:r>
              <a:rPr lang="en-US" sz="1000" b="1" dirty="0" smtClean="0">
                <a:solidFill>
                  <a:srgbClr val="306AFF"/>
                </a:solidFill>
              </a:rPr>
              <a:t>,  ALCOA, </a:t>
            </a:r>
            <a:r>
              <a:rPr lang="en-US" sz="1000" b="1" dirty="0" err="1" smtClean="0">
                <a:solidFill>
                  <a:srgbClr val="306AFF"/>
                </a:solidFill>
              </a:rPr>
              <a:t>Constellium</a:t>
            </a:r>
            <a:r>
              <a:rPr lang="en-US" sz="1000" b="1" dirty="0" smtClean="0">
                <a:solidFill>
                  <a:srgbClr val="306AFF"/>
                </a:solidFill>
              </a:rPr>
              <a:t>, KART consortium (Airbus, Textron Aviation, </a:t>
            </a:r>
            <a:r>
              <a:rPr lang="en-US" sz="1000" b="1" dirty="0" err="1" smtClean="0">
                <a:solidFill>
                  <a:srgbClr val="306AFF"/>
                </a:solidFill>
              </a:rPr>
              <a:t>Spirt</a:t>
            </a:r>
            <a:r>
              <a:rPr lang="en-US" sz="1000" b="1" dirty="0" smtClean="0">
                <a:solidFill>
                  <a:srgbClr val="306AFF"/>
                </a:solidFill>
              </a:rPr>
              <a:t> </a:t>
            </a:r>
            <a:r>
              <a:rPr lang="en-US" sz="1000" b="1" dirty="0" err="1" smtClean="0">
                <a:solidFill>
                  <a:srgbClr val="306AFF"/>
                </a:solidFill>
              </a:rPr>
              <a:t>AeroSystems</a:t>
            </a:r>
            <a:r>
              <a:rPr lang="en-US" sz="1000" b="1" smtClean="0">
                <a:solidFill>
                  <a:srgbClr val="306AFF"/>
                </a:solidFill>
              </a:rPr>
              <a:t>, Bombardier-Learjet)</a:t>
            </a:r>
          </a:p>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30</a:t>
            </a:fld>
            <a:endParaRPr lang="en-US" sz="120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a:t>DRAFT TEMPLATE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34</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39</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marL="171450" marR="0" indent="-17145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 9/28/2015. The AEROSPACE MEDICAL SYSTEMS ANALYSIS requirement will be addressed by the research tasks described in the FY16-FY18 Aerospace Medical Research Program Plan (available upon request).  In terms of this requirement, the plan describes a total of 92 research activities (64 continuous and 28 projects) by 13 government and 3 in-house contractor full time employees (FTEs), members of the CAMI AAM-600 Medical, Numerical Sciences,</a:t>
            </a:r>
            <a:r>
              <a:rPr lang="en-US" sz="1200" kern="1200" baseline="0" dirty="0" smtClean="0">
                <a:solidFill>
                  <a:schemeClr val="tx1"/>
                </a:solidFill>
                <a:effectLst/>
                <a:latin typeface="Arial" pitchFamily="34" charset="0"/>
                <a:ea typeface="+mn-ea"/>
                <a:cs typeface="+mn-cs"/>
              </a:rPr>
              <a:t> </a:t>
            </a:r>
            <a:r>
              <a:rPr lang="en-US" sz="1200" kern="1200" dirty="0" smtClean="0">
                <a:solidFill>
                  <a:schemeClr val="tx1"/>
                </a:solidFill>
                <a:effectLst/>
                <a:latin typeface="Arial" pitchFamily="34" charset="0"/>
                <a:ea typeface="+mn-ea"/>
                <a:cs typeface="+mn-cs"/>
              </a:rPr>
              <a:t>and Knowledge Management research teams.  Key FY18 tasks are presented in the slide.</a:t>
            </a:r>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41</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extLst>
      <p:ext uri="{BB962C8B-B14F-4D97-AF65-F5344CB8AC3E}">
        <p14:creationId xmlns:p14="http://schemas.microsoft.com/office/powerpoint/2010/main" val="25201542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 9/28/2015. The AEROMEDICAL ACCIDENT PREVENTION &amp; INVESTIGATION requirement will be addressed by the research tasks described in the FY16-FY18 Aerospace Medical Research Program Plan (available upon request).  In terms of this requirement, this plan describes a total of 99 research activities (73 continuous and 26 projects) by 18 government and 4 in-house contractor full time employees (FTEs), members of the CAMI AAM-600 forensic toxicology, biochemistry, and functional genomics research teams.  Key FY18 tasks are presented in the slide.</a:t>
            </a:r>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extLst>
      <p:ext uri="{BB962C8B-B14F-4D97-AF65-F5344CB8AC3E}">
        <p14:creationId xmlns:p14="http://schemas.microsoft.com/office/powerpoint/2010/main" val="508632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50</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51</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52</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53</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219200" y="685800"/>
            <a:ext cx="46497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934720" y="4415791"/>
            <a:ext cx="5140960" cy="2501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a:latin typeface="Arial" charset="0"/>
            </a:endParaRPr>
          </a:p>
        </p:txBody>
      </p:sp>
      <p:sp>
        <p:nvSpPr>
          <p:cNvPr id="16388" name="Slide Number Placeholder 3"/>
          <p:cNvSpPr>
            <a:spLocks noGrp="1"/>
          </p:cNvSpPr>
          <p:nvPr>
            <p:ph type="sldNum" sz="quarter" idx="5"/>
          </p:nvPr>
        </p:nvSpPr>
        <p:spPr bwMode="auto">
          <a:xfrm>
            <a:off x="3972560" y="9017186"/>
            <a:ext cx="3037840" cy="2792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508" indent="-284709">
              <a:defRPr>
                <a:solidFill>
                  <a:schemeClr val="tx1"/>
                </a:solidFill>
                <a:latin typeface="Arial" charset="0"/>
              </a:defRPr>
            </a:lvl2pPr>
            <a:lvl3pPr marL="1142070" indent="-228091">
              <a:defRPr>
                <a:solidFill>
                  <a:schemeClr val="tx1"/>
                </a:solidFill>
                <a:latin typeface="Arial" charset="0"/>
              </a:defRPr>
            </a:lvl3pPr>
            <a:lvl4pPr marL="1599869" indent="-228091">
              <a:defRPr>
                <a:solidFill>
                  <a:schemeClr val="tx1"/>
                </a:solidFill>
                <a:latin typeface="Arial" charset="0"/>
              </a:defRPr>
            </a:lvl4pPr>
            <a:lvl5pPr marL="2056050" indent="-228091">
              <a:defRPr>
                <a:solidFill>
                  <a:schemeClr val="tx1"/>
                </a:solidFill>
                <a:latin typeface="Arial" charset="0"/>
              </a:defRPr>
            </a:lvl5pPr>
            <a:lvl6pPr marL="2521936" indent="-228091" fontAlgn="base">
              <a:spcBef>
                <a:spcPct val="0"/>
              </a:spcBef>
              <a:spcAft>
                <a:spcPct val="0"/>
              </a:spcAft>
              <a:defRPr>
                <a:solidFill>
                  <a:schemeClr val="tx1"/>
                </a:solidFill>
                <a:latin typeface="Arial" charset="0"/>
              </a:defRPr>
            </a:lvl6pPr>
            <a:lvl7pPr marL="2987823" indent="-228091" fontAlgn="base">
              <a:spcBef>
                <a:spcPct val="0"/>
              </a:spcBef>
              <a:spcAft>
                <a:spcPct val="0"/>
              </a:spcAft>
              <a:defRPr>
                <a:solidFill>
                  <a:schemeClr val="tx1"/>
                </a:solidFill>
                <a:latin typeface="Arial" charset="0"/>
              </a:defRPr>
            </a:lvl7pPr>
            <a:lvl8pPr marL="3453710" indent="-228091" fontAlgn="base">
              <a:spcBef>
                <a:spcPct val="0"/>
              </a:spcBef>
              <a:spcAft>
                <a:spcPct val="0"/>
              </a:spcAft>
              <a:defRPr>
                <a:solidFill>
                  <a:schemeClr val="tx1"/>
                </a:solidFill>
                <a:latin typeface="Arial" charset="0"/>
              </a:defRPr>
            </a:lvl8pPr>
            <a:lvl9pPr marL="3919597" indent="-228091" fontAlgn="base">
              <a:spcBef>
                <a:spcPct val="0"/>
              </a:spcBef>
              <a:spcAft>
                <a:spcPct val="0"/>
              </a:spcAft>
              <a:defRPr>
                <a:solidFill>
                  <a:schemeClr val="tx1"/>
                </a:solidFill>
                <a:latin typeface="Arial" charset="0"/>
              </a:defRPr>
            </a:lvl9pPr>
          </a:lstStyle>
          <a:p>
            <a:fld id="{D5A13BD9-6F1C-4D09-A6AC-C7D981393BB8}" type="slidenum">
              <a:rPr lang="en-US" altLang="en-US">
                <a:solidFill>
                  <a:srgbClr val="000000"/>
                </a:solidFill>
              </a:rPr>
              <a:pPr/>
              <a:t>56</a:t>
            </a:fld>
            <a:endParaRPr lang="en-US" altLang="en-US">
              <a:solidFill>
                <a:srgbClr val="000000"/>
              </a:solidFill>
            </a:endParaRPr>
          </a:p>
        </p:txBody>
      </p:sp>
      <p:sp>
        <p:nvSpPr>
          <p:cNvPr id="16389" name="Header Placeholder 1"/>
          <p:cNvSpPr txBox="1">
            <a:spLocks/>
          </p:cNvSpPr>
          <p:nvPr/>
        </p:nvSpPr>
        <p:spPr bwMode="auto">
          <a:xfrm>
            <a:off x="1914878" y="305039"/>
            <a:ext cx="3037840" cy="469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2" tIns="46587" rIns="93172" bIns="46587">
            <a:spAutoFit/>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fontAlgn="base">
              <a:spcBef>
                <a:spcPct val="0"/>
              </a:spcBef>
              <a:spcAft>
                <a:spcPct val="0"/>
              </a:spcAft>
              <a:defRPr>
                <a:solidFill>
                  <a:schemeClr val="tx1"/>
                </a:solidFill>
                <a:latin typeface="Arial" charset="0"/>
              </a:defRPr>
            </a:lvl6pPr>
            <a:lvl7pPr marL="2971800" indent="-228600" defTabSz="931863" fontAlgn="base">
              <a:spcBef>
                <a:spcPct val="0"/>
              </a:spcBef>
              <a:spcAft>
                <a:spcPct val="0"/>
              </a:spcAft>
              <a:defRPr>
                <a:solidFill>
                  <a:schemeClr val="tx1"/>
                </a:solidFill>
                <a:latin typeface="Arial" charset="0"/>
              </a:defRPr>
            </a:lvl7pPr>
            <a:lvl8pPr marL="3429000" indent="-228600" defTabSz="931863" fontAlgn="base">
              <a:spcBef>
                <a:spcPct val="0"/>
              </a:spcBef>
              <a:spcAft>
                <a:spcPct val="0"/>
              </a:spcAft>
              <a:defRPr>
                <a:solidFill>
                  <a:schemeClr val="tx1"/>
                </a:solidFill>
                <a:latin typeface="Arial" charset="0"/>
              </a:defRPr>
            </a:lvl8pPr>
            <a:lvl9pPr marL="3886200" indent="-228600" defTabSz="931863" fontAlgn="base">
              <a:spcBef>
                <a:spcPct val="0"/>
              </a:spcBef>
              <a:spcAft>
                <a:spcPct val="0"/>
              </a:spcAft>
              <a:defRPr>
                <a:solidFill>
                  <a:schemeClr val="tx1"/>
                </a:solidFill>
                <a:latin typeface="Arial" charset="0"/>
              </a:defRPr>
            </a:lvl9pPr>
          </a:lstStyle>
          <a:p>
            <a:pPr algn="ctr">
              <a:buFontTx/>
              <a:buNone/>
            </a:pPr>
            <a:r>
              <a:rPr lang="en-US" altLang="en-US" smtClean="0">
                <a:solidFill>
                  <a:srgbClr val="000000"/>
                </a:solidFill>
                <a:cs typeface="Arial" charset="0"/>
              </a:rPr>
              <a:t>DRAFT TEMPLATE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9</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11</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161694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5ADE3009-9AAA-45C6-A9A3-1806DAC74DA2}" type="slidenum">
              <a:rPr lang="en-US"/>
              <a:pPr>
                <a:defRPr/>
              </a:pPr>
              <a:t>‹#›</a:t>
            </a:fld>
            <a:endParaRPr lang="en-US" dirty="0"/>
          </a:p>
        </p:txBody>
      </p:sp>
    </p:spTree>
    <p:extLst>
      <p:ext uri="{BB962C8B-B14F-4D97-AF65-F5344CB8AC3E}">
        <p14:creationId xmlns:p14="http://schemas.microsoft.com/office/powerpoint/2010/main" val="161479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6036ED42-C32F-4455-88F0-49813B6AE687}" type="slidenum">
              <a:rPr lang="en-US"/>
              <a:pPr>
                <a:defRPr/>
              </a:pPr>
              <a:t>‹#›</a:t>
            </a:fld>
            <a:endParaRPr lang="en-US" dirty="0"/>
          </a:p>
        </p:txBody>
      </p:sp>
    </p:spTree>
    <p:extLst>
      <p:ext uri="{BB962C8B-B14F-4D97-AF65-F5344CB8AC3E}">
        <p14:creationId xmlns:p14="http://schemas.microsoft.com/office/powerpoint/2010/main" val="1844236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9CB4B395-360B-4AF0-A328-253065664D88}" type="slidenum">
              <a:rPr lang="en-US"/>
              <a:pPr>
                <a:defRPr/>
              </a:pPr>
              <a:t>‹#›</a:t>
            </a:fld>
            <a:endParaRPr lang="en-US" dirty="0"/>
          </a:p>
        </p:txBody>
      </p:sp>
    </p:spTree>
    <p:extLst>
      <p:ext uri="{BB962C8B-B14F-4D97-AF65-F5344CB8AC3E}">
        <p14:creationId xmlns:p14="http://schemas.microsoft.com/office/powerpoint/2010/main" val="1296248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rgbClr val="FFFFFF"/>
                  </a:solidFill>
                  <a:cs typeface="Arial" charset="0"/>
                </a:rPr>
                <a:t>Federal Aviation</a:t>
              </a:r>
            </a:p>
            <a:p>
              <a:pPr eaLnBrk="1" hangingPunct="1">
                <a:lnSpc>
                  <a:spcPct val="85000"/>
                </a:lnSpc>
                <a:spcBef>
                  <a:spcPct val="0"/>
                </a:spcBef>
                <a:buFontTx/>
                <a:buNone/>
                <a:defRPr/>
              </a:pPr>
              <a:r>
                <a:rPr lang="en-US" sz="1800" b="1" dirty="0" smtClean="0">
                  <a:solidFill>
                    <a:srgbClr val="FFFFFF"/>
                  </a:solidFill>
                  <a:cs typeface="Arial" charset="0"/>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1863208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0C1C069F-55B0-4808-B194-44D8D0A87E2C}" type="slidenum">
              <a:rPr lang="en-US"/>
              <a:pPr>
                <a:defRPr/>
              </a:pPr>
              <a:t>‹#›</a:t>
            </a:fld>
            <a:endParaRPr lang="en-US" dirty="0"/>
          </a:p>
        </p:txBody>
      </p:sp>
    </p:spTree>
    <p:extLst>
      <p:ext uri="{BB962C8B-B14F-4D97-AF65-F5344CB8AC3E}">
        <p14:creationId xmlns:p14="http://schemas.microsoft.com/office/powerpoint/2010/main" val="1546537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5241F091-8916-4C70-BE8D-E87505CA1F05}" type="slidenum">
              <a:rPr lang="en-US"/>
              <a:pPr>
                <a:defRPr/>
              </a:pPr>
              <a:t>‹#›</a:t>
            </a:fld>
            <a:endParaRPr lang="en-US" dirty="0"/>
          </a:p>
        </p:txBody>
      </p:sp>
    </p:spTree>
    <p:extLst>
      <p:ext uri="{BB962C8B-B14F-4D97-AF65-F5344CB8AC3E}">
        <p14:creationId xmlns:p14="http://schemas.microsoft.com/office/powerpoint/2010/main" val="4031632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EFF3A077-6FD1-48F2-B3F0-39D0B424D4E5}" type="slidenum">
              <a:rPr lang="en-US"/>
              <a:pPr>
                <a:defRPr/>
              </a:pPr>
              <a:t>‹#›</a:t>
            </a:fld>
            <a:endParaRPr lang="en-US" dirty="0"/>
          </a:p>
        </p:txBody>
      </p:sp>
    </p:spTree>
    <p:extLst>
      <p:ext uri="{BB962C8B-B14F-4D97-AF65-F5344CB8AC3E}">
        <p14:creationId xmlns:p14="http://schemas.microsoft.com/office/powerpoint/2010/main" val="3093498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fontAlgn="auto">
              <a:spcAft>
                <a:spcPts val="0"/>
              </a:spcAft>
              <a:defRPr/>
            </a:lvl1pPr>
          </a:lstStyle>
          <a:p>
            <a:pPr>
              <a:defRPr/>
            </a:pPr>
            <a:fld id="{40648EE7-899C-4E24-99B6-47E2526AEC1D}" type="slidenum">
              <a:rPr lang="en-US"/>
              <a:pPr>
                <a:defRPr/>
              </a:pPr>
              <a:t>‹#›</a:t>
            </a:fld>
            <a:endParaRPr lang="en-US" dirty="0"/>
          </a:p>
        </p:txBody>
      </p:sp>
    </p:spTree>
    <p:extLst>
      <p:ext uri="{BB962C8B-B14F-4D97-AF65-F5344CB8AC3E}">
        <p14:creationId xmlns:p14="http://schemas.microsoft.com/office/powerpoint/2010/main" val="60325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p:txBody>
          <a:bodyPr/>
          <a:lstStyle>
            <a:lvl1pPr fontAlgn="auto">
              <a:spcAft>
                <a:spcPts val="0"/>
              </a:spcAft>
              <a:defRPr/>
            </a:lvl1pPr>
          </a:lstStyle>
          <a:p>
            <a:pPr>
              <a:defRPr/>
            </a:pPr>
            <a:fld id="{8F8CBA19-CD42-4828-8B44-6E53CE08C4E0}" type="slidenum">
              <a:rPr lang="en-US"/>
              <a:pPr>
                <a:defRPr/>
              </a:pPr>
              <a:t>‹#›</a:t>
            </a:fld>
            <a:endParaRPr lang="en-US" dirty="0"/>
          </a:p>
        </p:txBody>
      </p:sp>
    </p:spTree>
    <p:extLst>
      <p:ext uri="{BB962C8B-B14F-4D97-AF65-F5344CB8AC3E}">
        <p14:creationId xmlns:p14="http://schemas.microsoft.com/office/powerpoint/2010/main" val="3307977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fontAlgn="auto">
              <a:spcAft>
                <a:spcPts val="0"/>
              </a:spcAft>
              <a:defRPr/>
            </a:lvl1pPr>
          </a:lstStyle>
          <a:p>
            <a:pPr>
              <a:defRPr/>
            </a:pPr>
            <a:fld id="{78EDF448-50BD-4463-9256-79108BC33AE2}" type="slidenum">
              <a:rPr lang="en-US"/>
              <a:pPr>
                <a:defRPr/>
              </a:pPr>
              <a:t>‹#›</a:t>
            </a:fld>
            <a:endParaRPr lang="en-US" dirty="0"/>
          </a:p>
        </p:txBody>
      </p:sp>
    </p:spTree>
    <p:extLst>
      <p:ext uri="{BB962C8B-B14F-4D97-AF65-F5344CB8AC3E}">
        <p14:creationId xmlns:p14="http://schemas.microsoft.com/office/powerpoint/2010/main" val="2634100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7F62104-F7D5-4FFF-A794-410ADE2D4725}" type="slidenum">
              <a:rPr lang="en-US"/>
              <a:pPr>
                <a:defRPr/>
              </a:pPr>
              <a:t>‹#›</a:t>
            </a:fld>
            <a:endParaRPr lang="en-US" dirty="0"/>
          </a:p>
        </p:txBody>
      </p:sp>
    </p:spTree>
    <p:extLst>
      <p:ext uri="{BB962C8B-B14F-4D97-AF65-F5344CB8AC3E}">
        <p14:creationId xmlns:p14="http://schemas.microsoft.com/office/powerpoint/2010/main" val="390748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67091C04-D30A-4EB7-B947-C41A4C5CECAD}" type="slidenum">
              <a:rPr lang="en-US"/>
              <a:pPr>
                <a:defRPr/>
              </a:pPr>
              <a:t>‹#›</a:t>
            </a:fld>
            <a:endParaRPr lang="en-US" dirty="0"/>
          </a:p>
        </p:txBody>
      </p:sp>
    </p:spTree>
    <p:extLst>
      <p:ext uri="{BB962C8B-B14F-4D97-AF65-F5344CB8AC3E}">
        <p14:creationId xmlns:p14="http://schemas.microsoft.com/office/powerpoint/2010/main" val="18085485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A8E224EC-5338-4DFB-BFC6-D18FAE831FF4}" type="slidenum">
              <a:rPr lang="en-US"/>
              <a:pPr>
                <a:defRPr/>
              </a:pPr>
              <a:t>‹#›</a:t>
            </a:fld>
            <a:endParaRPr lang="en-US" dirty="0"/>
          </a:p>
        </p:txBody>
      </p:sp>
    </p:spTree>
    <p:extLst>
      <p:ext uri="{BB962C8B-B14F-4D97-AF65-F5344CB8AC3E}">
        <p14:creationId xmlns:p14="http://schemas.microsoft.com/office/powerpoint/2010/main" val="30731041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C00A9D84-5139-4B88-B4C9-F996196E2D14}" type="slidenum">
              <a:rPr lang="en-US"/>
              <a:pPr>
                <a:defRPr/>
              </a:pPr>
              <a:t>‹#›</a:t>
            </a:fld>
            <a:endParaRPr lang="en-US" dirty="0"/>
          </a:p>
        </p:txBody>
      </p:sp>
    </p:spTree>
    <p:extLst>
      <p:ext uri="{BB962C8B-B14F-4D97-AF65-F5344CB8AC3E}">
        <p14:creationId xmlns:p14="http://schemas.microsoft.com/office/powerpoint/2010/main" val="11469566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FA3422DD-E31E-40A9-B232-92C5C40ECBFA}" type="slidenum">
              <a:rPr lang="en-US"/>
              <a:pPr>
                <a:defRPr/>
              </a:pPr>
              <a:t>‹#›</a:t>
            </a:fld>
            <a:endParaRPr lang="en-US" dirty="0"/>
          </a:p>
        </p:txBody>
      </p:sp>
    </p:spTree>
    <p:extLst>
      <p:ext uri="{BB962C8B-B14F-4D97-AF65-F5344CB8AC3E}">
        <p14:creationId xmlns:p14="http://schemas.microsoft.com/office/powerpoint/2010/main" val="1595606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D45F6332-9849-4819-935C-5F8438C6963B}" type="slidenum">
              <a:rPr lang="en-US"/>
              <a:pPr>
                <a:defRPr/>
              </a:pPr>
              <a:t>‹#›</a:t>
            </a:fld>
            <a:endParaRPr lang="en-US" dirty="0"/>
          </a:p>
        </p:txBody>
      </p:sp>
    </p:spTree>
    <p:extLst>
      <p:ext uri="{BB962C8B-B14F-4D97-AF65-F5344CB8AC3E}">
        <p14:creationId xmlns:p14="http://schemas.microsoft.com/office/powerpoint/2010/main" val="346800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2361B09-12E6-4C2E-9063-7BF1B3DE3D93}" type="slidenum">
              <a:rPr lang="en-US"/>
              <a:pPr>
                <a:defRPr/>
              </a:pPr>
              <a:t>‹#›</a:t>
            </a:fld>
            <a:endParaRPr lang="en-US" dirty="0"/>
          </a:p>
        </p:txBody>
      </p:sp>
    </p:spTree>
    <p:extLst>
      <p:ext uri="{BB962C8B-B14F-4D97-AF65-F5344CB8AC3E}">
        <p14:creationId xmlns:p14="http://schemas.microsoft.com/office/powerpoint/2010/main" val="176435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D84F9F40-F245-4553-B0D3-BD2420621453}" type="slidenum">
              <a:rPr lang="en-US"/>
              <a:pPr>
                <a:defRPr/>
              </a:pPr>
              <a:t>‹#›</a:t>
            </a:fld>
            <a:endParaRPr lang="en-US" dirty="0"/>
          </a:p>
        </p:txBody>
      </p:sp>
    </p:spTree>
    <p:extLst>
      <p:ext uri="{BB962C8B-B14F-4D97-AF65-F5344CB8AC3E}">
        <p14:creationId xmlns:p14="http://schemas.microsoft.com/office/powerpoint/2010/main" val="19178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3118BBBA-F094-4E03-843C-825EB76739B0}" type="slidenum">
              <a:rPr lang="en-US"/>
              <a:pPr>
                <a:defRPr/>
              </a:pPr>
              <a:t>‹#›</a:t>
            </a:fld>
            <a:endParaRPr lang="en-US" dirty="0"/>
          </a:p>
        </p:txBody>
      </p:sp>
    </p:spTree>
    <p:extLst>
      <p:ext uri="{BB962C8B-B14F-4D97-AF65-F5344CB8AC3E}">
        <p14:creationId xmlns:p14="http://schemas.microsoft.com/office/powerpoint/2010/main" val="405766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3227422-8E20-47EF-89FA-4115DC7591F7}" type="slidenum">
              <a:rPr lang="en-US"/>
              <a:pPr>
                <a:defRPr/>
              </a:pPr>
              <a:t>‹#›</a:t>
            </a:fld>
            <a:endParaRPr lang="en-US" dirty="0"/>
          </a:p>
        </p:txBody>
      </p:sp>
    </p:spTree>
    <p:extLst>
      <p:ext uri="{BB962C8B-B14F-4D97-AF65-F5344CB8AC3E}">
        <p14:creationId xmlns:p14="http://schemas.microsoft.com/office/powerpoint/2010/main" val="7151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8A1D9D61-DDD2-4C97-BDE6-EAF46C53E7AE}" type="slidenum">
              <a:rPr lang="en-US"/>
              <a:pPr>
                <a:defRPr/>
              </a:pPr>
              <a:t>‹#›</a:t>
            </a:fld>
            <a:endParaRPr lang="en-US" dirty="0"/>
          </a:p>
        </p:txBody>
      </p:sp>
    </p:spTree>
    <p:extLst>
      <p:ext uri="{BB962C8B-B14F-4D97-AF65-F5344CB8AC3E}">
        <p14:creationId xmlns:p14="http://schemas.microsoft.com/office/powerpoint/2010/main" val="415906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391D08FB-B0BF-4BCB-9862-131D1E4A5677}" type="slidenum">
              <a:rPr lang="en-US"/>
              <a:pPr>
                <a:defRPr/>
              </a:pPr>
              <a:t>‹#›</a:t>
            </a:fld>
            <a:endParaRPr lang="en-US" dirty="0"/>
          </a:p>
        </p:txBody>
      </p:sp>
    </p:spTree>
    <p:extLst>
      <p:ext uri="{BB962C8B-B14F-4D97-AF65-F5344CB8AC3E}">
        <p14:creationId xmlns:p14="http://schemas.microsoft.com/office/powerpoint/2010/main" val="402117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44C3DC29-3837-4FA4-961D-74841606CE02}" type="slidenum">
              <a:rPr lang="en-US"/>
              <a:pPr>
                <a:defRPr/>
              </a:pPr>
              <a:t>‹#›</a:t>
            </a:fld>
            <a:endParaRPr lang="en-US" dirty="0"/>
          </a:p>
        </p:txBody>
      </p:sp>
    </p:spTree>
    <p:extLst>
      <p:ext uri="{BB962C8B-B14F-4D97-AF65-F5344CB8AC3E}">
        <p14:creationId xmlns:p14="http://schemas.microsoft.com/office/powerpoint/2010/main" val="283164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Arial" pitchFamily="34" charset="0"/>
              </a:defRPr>
            </a:lvl1pPr>
          </a:lstStyle>
          <a:p>
            <a:pPr>
              <a:defRPr/>
            </a:pPr>
            <a:fld id="{9DBF270F-6650-4DFD-9EBE-22E3980F3E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en-US" altLang="en-US" smtClean="0">
              <a:solidFill>
                <a:srgbClr val="000000"/>
              </a:solidFill>
              <a:cs typeface="Arial" charset="0"/>
            </a:endParaRPr>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rgbClr val="FFFFFF"/>
                  </a:solidFill>
                  <a:cs typeface="Arial" charset="0"/>
                </a:rPr>
                <a:t>Federal Aviation</a:t>
              </a:r>
            </a:p>
            <a:p>
              <a:pPr eaLnBrk="1" hangingPunct="1">
                <a:lnSpc>
                  <a:spcPct val="85000"/>
                </a:lnSpc>
                <a:spcBef>
                  <a:spcPct val="0"/>
                </a:spcBef>
                <a:buFontTx/>
                <a:buNone/>
                <a:defRPr/>
              </a:pPr>
              <a:r>
                <a:rPr lang="en-US" sz="1200" b="1" dirty="0" smtClean="0">
                  <a:solidFill>
                    <a:srgbClr val="FFFFFF"/>
                  </a:solidFill>
                  <a:cs typeface="Arial" charset="0"/>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rgbClr val="FFFFFF"/>
                </a:solidFill>
                <a:latin typeface="Arial" pitchFamily="34" charset="0"/>
                <a:cs typeface="+mn-cs"/>
              </a:defRPr>
            </a:lvl1pPr>
          </a:lstStyle>
          <a:p>
            <a:pPr>
              <a:defRPr/>
            </a:pPr>
            <a:fld id="{4E419798-622E-457F-88A4-157C9F858996}" type="slidenum">
              <a:rPr lang="en-US"/>
              <a:pPr>
                <a:defRPr/>
              </a:pPr>
              <a:t>‹#›</a:t>
            </a:fld>
            <a:endParaRPr lang="en-US" dirty="0"/>
          </a:p>
        </p:txBody>
      </p:sp>
    </p:spTree>
    <p:extLst>
      <p:ext uri="{BB962C8B-B14F-4D97-AF65-F5344CB8AC3E}">
        <p14:creationId xmlns:p14="http://schemas.microsoft.com/office/powerpoint/2010/main" val="1743402021"/>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533400"/>
            <a:ext cx="4983163" cy="1395413"/>
          </a:xfrm>
        </p:spPr>
        <p:txBody>
          <a:bodyPr/>
          <a:lstStyle/>
          <a:p>
            <a:pPr eaLnBrk="1" hangingPunct="1"/>
            <a:r>
              <a:rPr lang="en-US" dirty="0" smtClean="0"/>
              <a:t>FY 2018 AVS R&amp;D </a:t>
            </a:r>
          </a:p>
        </p:txBody>
      </p:sp>
      <p:sp>
        <p:nvSpPr>
          <p:cNvPr id="3075" name="Text Box 4"/>
          <p:cNvSpPr txBox="1">
            <a:spLocks noChangeArrowheads="1"/>
          </p:cNvSpPr>
          <p:nvPr/>
        </p:nvSpPr>
        <p:spPr bwMode="auto">
          <a:xfrm>
            <a:off x="457200" y="4497388"/>
            <a:ext cx="479266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a:solidFill>
                  <a:srgbClr val="1D2F68"/>
                </a:solidFill>
              </a:rPr>
              <a:t>By: 	</a:t>
            </a:r>
            <a:r>
              <a:rPr lang="en-US" sz="1600" dirty="0" smtClean="0">
                <a:solidFill>
                  <a:srgbClr val="1D2F68"/>
                </a:solidFill>
              </a:rPr>
              <a:t>Mark S. Orr, AVS R&amp;D Manager</a:t>
            </a:r>
            <a:r>
              <a:rPr lang="en-US" sz="1600" dirty="0">
                <a:solidFill>
                  <a:srgbClr val="1D2F68"/>
                </a:solidFill>
              </a:rPr>
              <a:t>		</a:t>
            </a:r>
          </a:p>
          <a:p>
            <a:pPr eaLnBrk="1" hangingPunct="1">
              <a:buFontTx/>
              <a:buNone/>
            </a:pPr>
            <a:r>
              <a:rPr lang="en-US" sz="1600" dirty="0">
                <a:solidFill>
                  <a:srgbClr val="1D2F68"/>
                </a:solidFill>
              </a:rPr>
              <a:t>Date:	M</a:t>
            </a:r>
            <a:r>
              <a:rPr lang="en-US" sz="1600" dirty="0" smtClean="0">
                <a:solidFill>
                  <a:srgbClr val="1D2F68"/>
                </a:solidFill>
              </a:rPr>
              <a:t>arch 23-24, 2016</a:t>
            </a:r>
            <a:endParaRPr lang="en-US" sz="1600" dirty="0">
              <a:solidFill>
                <a:srgbClr val="1D2F68"/>
              </a:solidFill>
            </a:endParaRPr>
          </a:p>
        </p:txBody>
      </p:sp>
      <p:sp>
        <p:nvSpPr>
          <p:cNvPr id="3076" name="Text Box 5"/>
          <p:cNvSpPr txBox="1">
            <a:spLocks noChangeArrowheads="1"/>
          </p:cNvSpPr>
          <p:nvPr/>
        </p:nvSpPr>
        <p:spPr bwMode="auto">
          <a:xfrm>
            <a:off x="457200" y="1905000"/>
            <a:ext cx="47466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2800" b="1" dirty="0" smtClean="0">
                <a:solidFill>
                  <a:schemeClr val="bg2"/>
                </a:solidFill>
              </a:rPr>
              <a:t>Subcommittee on Aircraft Safety (SAS)</a:t>
            </a:r>
            <a:endParaRPr lang="en-US" sz="2800" b="1" dirty="0">
              <a:solidFill>
                <a:schemeClr val="bg2"/>
              </a:solidFill>
            </a:endParaRPr>
          </a:p>
        </p:txBody>
      </p:sp>
    </p:spTree>
    <p:extLst>
      <p:ext uri="{BB962C8B-B14F-4D97-AF65-F5344CB8AC3E}">
        <p14:creationId xmlns:p14="http://schemas.microsoft.com/office/powerpoint/2010/main" val="8225533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Structural Integrity of Adhesive Joints (A11C.SIC.5)</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8448995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The </a:t>
            </a:r>
            <a:r>
              <a:rPr lang="en-US" sz="1200" dirty="0"/>
              <a:t>FAA must perform research in this area to ensure that the industry uses composite manufacturing, engineering and maintenance practices for adhesively bonded joints and structures that are safe and consistent with the appropriate </a:t>
            </a:r>
            <a:r>
              <a:rPr lang="en-US" sz="1200" dirty="0" smtClean="0"/>
              <a:t>regulations</a:t>
            </a:r>
          </a:p>
          <a:p>
            <a:pPr marL="171450" indent="-171450">
              <a:defRPr/>
            </a:pPr>
            <a:r>
              <a:rPr lang="en-US" sz="1200" dirty="0"/>
              <a:t>This requirement supports the AVS Composite Plan </a:t>
            </a:r>
          </a:p>
          <a:p>
            <a:pPr>
              <a:spcBef>
                <a:spcPts val="600"/>
              </a:spcBef>
              <a:buNone/>
              <a:defRPr/>
            </a:pPr>
            <a:r>
              <a:rPr lang="en-US" sz="1200" dirty="0">
                <a:latin typeface="Arial" pitchFamily="34" charset="0"/>
              </a:rPr>
              <a:t>Sponsor POC: </a:t>
            </a:r>
            <a:r>
              <a:rPr lang="en-US" sz="1200" dirty="0" smtClean="0"/>
              <a:t>L. </a:t>
            </a:r>
            <a:r>
              <a:rPr lang="en-US" sz="1200" dirty="0"/>
              <a:t>Ilcewicz</a:t>
            </a:r>
            <a:r>
              <a:rPr lang="en-US" sz="1200" dirty="0" smtClean="0">
                <a:latin typeface="Arial" pitchFamily="34" charset="0"/>
              </a:rPr>
              <a:t>, </a:t>
            </a:r>
            <a:r>
              <a:rPr lang="en-US" sz="1200" dirty="0">
                <a:latin typeface="Arial" pitchFamily="34" charset="0"/>
              </a:rPr>
              <a:t>AIR-100</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ANG-281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Develop </a:t>
            </a:r>
            <a:r>
              <a:rPr lang="en-US" sz="1200" dirty="0"/>
              <a:t>a complete understanding of composite design, fabrication and maintenance practices for adhesively bonded joints and structures, and of information that should be documented in specifications and engineering guidelines to control the repeatability and structural integrity of bonded joints.</a:t>
            </a:r>
          </a:p>
          <a:p>
            <a:pPr marL="171450" indent="-171450"/>
            <a:r>
              <a:rPr lang="en-US" sz="1200" dirty="0" smtClean="0"/>
              <a:t>Broaden </a:t>
            </a:r>
            <a:r>
              <a:rPr lang="en-US" sz="1200" dirty="0"/>
              <a:t>awareness of the related critical safety and certification issues, and</a:t>
            </a:r>
          </a:p>
          <a:p>
            <a:pPr marL="171450" indent="-171450"/>
            <a:r>
              <a:rPr lang="en-US" sz="1200" dirty="0" smtClean="0"/>
              <a:t>Standardize </a:t>
            </a:r>
            <a:r>
              <a:rPr lang="en-US" sz="1200" dirty="0"/>
              <a:t>the certification approach across the Certification Service</a:t>
            </a:r>
            <a:r>
              <a:rPr lang="en-US" sz="1200" dirty="0" smtClean="0"/>
              <a:t>.</a:t>
            </a:r>
            <a:endParaRPr lang="en-US" sz="1200" dirty="0"/>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92662"/>
          </a:xfrm>
          <a:prstGeom prst="rect">
            <a:avLst/>
          </a:prstGeom>
        </p:spPr>
        <p:txBody>
          <a:bodyPr>
            <a:spAutoFit/>
          </a:bodyPr>
          <a:lstStyle/>
          <a:p>
            <a:pPr marL="171450" indent="-171450">
              <a:defRPr/>
            </a:pPr>
            <a:r>
              <a:rPr lang="en-US" sz="1200" dirty="0" smtClean="0"/>
              <a:t>Substantiation </a:t>
            </a:r>
            <a:r>
              <a:rPr lang="en-US" sz="1200" dirty="0"/>
              <a:t>of Bonded Structures for Aircraft Structures </a:t>
            </a:r>
            <a:endParaRPr lang="en-US" sz="1200" dirty="0" smtClean="0"/>
          </a:p>
          <a:p>
            <a:pPr marL="628650" lvl="1" indent="-171450">
              <a:defRPr/>
            </a:pPr>
            <a:r>
              <a:rPr lang="en-US" sz="1200" dirty="0"/>
              <a:t>Gain consensus from industry and regulators from around the world on standard durability substantiation methodology certification and continued airworthiness. </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543981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Composite Materials Handbook 17 (CMH-17 formerly MIL-HDBK-17) (A11C.SIC.7)</a:t>
            </a:r>
          </a:p>
        </p:txBody>
      </p:sp>
      <p:sp>
        <p:nvSpPr>
          <p:cNvPr id="3075" name="Rectangle 3"/>
          <p:cNvSpPr>
            <a:spLocks noChangeArrowheads="1"/>
          </p:cNvSpPr>
          <p:nvPr/>
        </p:nvSpPr>
        <p:spPr bwMode="auto">
          <a:xfrm>
            <a:off x="206375" y="4152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127695941"/>
              </p:ext>
            </p:extLst>
          </p:nvPr>
        </p:nvGraphicFramePr>
        <p:xfrm>
          <a:off x="4695825" y="4335393"/>
          <a:ext cx="4013252" cy="922407"/>
        </p:xfrm>
        <a:graphic>
          <a:graphicData uri="http://schemas.openxmlformats.org/drawingml/2006/table">
            <a:tbl>
              <a:tblPr/>
              <a:tblGrid>
                <a:gridCol w="798901"/>
                <a:gridCol w="798901"/>
                <a:gridCol w="819415"/>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OPS</a:t>
                      </a:r>
                      <a:endParaRPr kumimoji="0" lang="en-US" sz="12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OPS</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50935"/>
            <a:ext cx="44958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continue to interface with the industry, other government regulation authorities and academia through CMH-17 to ensure essential inputs to our composite safety and certification initiatives</a:t>
            </a:r>
            <a:r>
              <a:rPr lang="en-US" sz="1200" dirty="0" smtClean="0"/>
              <a:t>.</a:t>
            </a:r>
          </a:p>
          <a:p>
            <a:pPr marL="171450" indent="-171450">
              <a:defRPr/>
            </a:pPr>
            <a:r>
              <a:rPr lang="en-US" sz="1200" dirty="0"/>
              <a:t>The CMH-17 handbooks and associated industry forum has been an important complement to other FAA efforts in developing standards in composite policy, guidance and </a:t>
            </a:r>
            <a:r>
              <a:rPr lang="en-US" sz="1200" dirty="0" smtClean="0"/>
              <a:t>rules</a:t>
            </a:r>
          </a:p>
          <a:p>
            <a:pPr marL="171450" indent="-171450">
              <a:defRPr/>
            </a:pPr>
            <a:r>
              <a:rPr lang="en-US" sz="1200" dirty="0"/>
              <a:t>The FAA has sponsored CMH-17 (formerly Mil-Handbook-17) for more than twenty years. This contributes to the objective of AVS in establishing higher reliability in the databases, methodologies and industry practices used for composite materials certification.</a:t>
            </a:r>
          </a:p>
          <a:p>
            <a:pPr>
              <a:spcBef>
                <a:spcPts val="600"/>
              </a:spcBef>
              <a:buNone/>
              <a:defRPr/>
            </a:pPr>
            <a:r>
              <a:rPr lang="en-US" sz="1200" dirty="0">
                <a:latin typeface="Arial" pitchFamily="34" charset="0"/>
              </a:rPr>
              <a:t>Sponsor POC: </a:t>
            </a:r>
            <a:r>
              <a:rPr lang="en-US" sz="1200" dirty="0"/>
              <a:t>L. Ilcewicz</a:t>
            </a:r>
            <a:r>
              <a:rPr lang="en-US" sz="1200" dirty="0">
                <a:latin typeface="Arial" pitchFamily="34" charset="0"/>
              </a:rPr>
              <a:t>, AIR-100</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t>
            </a:r>
            <a:r>
              <a:rPr lang="it-IT" sz="1200" dirty="0" smtClean="0">
                <a:latin typeface="Arial" pitchFamily="34" charset="0"/>
              </a:rPr>
              <a:t>ANG-281</a:t>
            </a:r>
            <a:endParaRPr lang="en-US" sz="1200" dirty="0"/>
          </a:p>
          <a:p>
            <a:pPr marL="171450" indent="-171450">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Use </a:t>
            </a:r>
            <a:r>
              <a:rPr lang="en-US" sz="1200" dirty="0"/>
              <a:t>the CMH-17 handbook as a primer on composite structures safety and certification </a:t>
            </a:r>
            <a:r>
              <a:rPr lang="en-US" sz="1200" dirty="0" smtClean="0"/>
              <a:t>methodology</a:t>
            </a:r>
          </a:p>
          <a:p>
            <a:pPr marL="171450" indent="-171450">
              <a:defRPr/>
            </a:pPr>
            <a:r>
              <a:rPr lang="en-US" sz="1200" dirty="0" smtClean="0"/>
              <a:t>The </a:t>
            </a:r>
            <a:r>
              <a:rPr lang="en-US" sz="1200" dirty="0"/>
              <a:t>handbook serves to introduce and standardize the basic approaches to composite structural design substantiation, manufacturing control, quality assurance, and continued operational safety</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586407"/>
            <a:ext cx="4164012" cy="1661993"/>
          </a:xfrm>
          <a:prstGeom prst="rect">
            <a:avLst/>
          </a:prstGeom>
        </p:spPr>
        <p:txBody>
          <a:bodyPr>
            <a:spAutoFit/>
          </a:bodyPr>
          <a:lstStyle/>
          <a:p>
            <a:pPr marL="171450" indent="-171450"/>
            <a:r>
              <a:rPr lang="en-US" sz="1200" dirty="0" smtClean="0"/>
              <a:t>Release </a:t>
            </a:r>
            <a:r>
              <a:rPr lang="en-US" sz="1200" dirty="0"/>
              <a:t>CMH-17 Revision H for Volumes 1 through 3 for Polymer Matrix Composites. </a:t>
            </a:r>
            <a:r>
              <a:rPr lang="en-US" sz="1200" dirty="0" smtClean="0"/>
              <a:t>[FY20</a:t>
            </a:r>
            <a:r>
              <a:rPr lang="en-US" sz="1200" dirty="0"/>
              <a:t>]</a:t>
            </a:r>
          </a:p>
          <a:p>
            <a:pPr marL="171450" indent="-171450"/>
            <a:r>
              <a:rPr lang="en-US" sz="1200" dirty="0"/>
              <a:t>Release CMH-17 Revision C for Volumes 4 &amp; 5 for Metal &amp; Ceramic Matrix Composites </a:t>
            </a:r>
            <a:r>
              <a:rPr lang="en-US" sz="1200" dirty="0" smtClean="0"/>
              <a:t>[FY21</a:t>
            </a:r>
            <a:r>
              <a:rPr lang="en-US" sz="1200" dirty="0"/>
              <a:t>].</a:t>
            </a:r>
          </a:p>
          <a:p>
            <a:pPr marL="171450" indent="-171450"/>
            <a:r>
              <a:rPr lang="en-US" sz="1200" dirty="0"/>
              <a:t>Update CMH-17 Volume 6 for Sandwich Composites </a:t>
            </a:r>
            <a:r>
              <a:rPr lang="en-US" sz="1200" dirty="0" smtClean="0"/>
              <a:t>[FY23</a:t>
            </a:r>
            <a:r>
              <a:rPr lang="en-US" sz="1200" dirty="0"/>
              <a:t>]. </a:t>
            </a:r>
          </a:p>
          <a:p>
            <a:pPr>
              <a:buFontTx/>
              <a:buNone/>
              <a:defRPr/>
            </a:pP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54514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Continued Operational Safety (COS) and Certification Efficiency (CE) for Emerging Composite Technologies (A11C.SIC.12)</a:t>
            </a:r>
          </a:p>
        </p:txBody>
      </p:sp>
      <p:sp>
        <p:nvSpPr>
          <p:cNvPr id="3075" name="Rectangle 3"/>
          <p:cNvSpPr>
            <a:spLocks noChangeArrowheads="1"/>
          </p:cNvSpPr>
          <p:nvPr/>
        </p:nvSpPr>
        <p:spPr bwMode="auto">
          <a:xfrm>
            <a:off x="206375" y="3771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913944006"/>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$1,710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101566"/>
            <a:ext cx="43434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Understand </a:t>
            </a:r>
            <a:r>
              <a:rPr lang="en-US" sz="1100" dirty="0"/>
              <a:t>how fire affects the failure surfaces in composite structure, in order to determine what caused the </a:t>
            </a:r>
            <a:r>
              <a:rPr lang="en-US" sz="1100" dirty="0" smtClean="0"/>
              <a:t>crash</a:t>
            </a:r>
          </a:p>
          <a:p>
            <a:pPr marL="171450" indent="-171450">
              <a:defRPr/>
            </a:pPr>
            <a:r>
              <a:rPr lang="en-US" sz="1100" dirty="0"/>
              <a:t>Lightning strike protection of composite structure requires special attention because composites are much less conductive than </a:t>
            </a:r>
            <a:r>
              <a:rPr lang="en-US" sz="1100" dirty="0" smtClean="0"/>
              <a:t>metals</a:t>
            </a:r>
          </a:p>
          <a:p>
            <a:pPr marL="171450" indent="-171450">
              <a:defRPr/>
            </a:pPr>
            <a:r>
              <a:rPr lang="en-US" sz="1100" dirty="0"/>
              <a:t> Controlling fiber properties is key to achieving consistent composite materials, since the fibers carry the majority of the </a:t>
            </a:r>
            <a:r>
              <a:rPr lang="en-US" sz="1100" dirty="0" smtClean="0"/>
              <a:t>load</a:t>
            </a:r>
          </a:p>
          <a:p>
            <a:pPr marL="171450" indent="-171450">
              <a:defRPr/>
            </a:pPr>
            <a:r>
              <a:rPr lang="en-US" sz="1100" dirty="0"/>
              <a:t>Composites are expected to be more sensitive </a:t>
            </a:r>
            <a:r>
              <a:rPr lang="en-US" sz="1100" dirty="0" smtClean="0"/>
              <a:t>to </a:t>
            </a:r>
            <a:r>
              <a:rPr lang="en-US" sz="1100" dirty="0"/>
              <a:t>new fuels due to the new fuels’ higher aromatic content</a:t>
            </a:r>
            <a:endParaRPr lang="en-US" sz="1100" dirty="0" smtClean="0"/>
          </a:p>
          <a:p>
            <a:pPr marL="171450" indent="-171450">
              <a:defRPr/>
            </a:pPr>
            <a:r>
              <a:rPr lang="en-US" sz="1100" dirty="0" smtClean="0"/>
              <a:t>Research supports the AVS </a:t>
            </a:r>
            <a:r>
              <a:rPr lang="en-US" sz="1100" dirty="0"/>
              <a:t>Composite Plan</a:t>
            </a:r>
          </a:p>
          <a:p>
            <a:pPr>
              <a:spcBef>
                <a:spcPts val="600"/>
              </a:spcBef>
              <a:buNone/>
              <a:defRPr/>
            </a:pPr>
            <a:r>
              <a:rPr lang="en-US" sz="1100" dirty="0">
                <a:latin typeface="Arial" pitchFamily="34" charset="0"/>
              </a:rPr>
              <a:t>Sponsor POC: </a:t>
            </a:r>
            <a:r>
              <a:rPr lang="en-US" sz="1100" dirty="0"/>
              <a:t>L. </a:t>
            </a:r>
            <a:r>
              <a:rPr lang="en-US" sz="1100" dirty="0" smtClean="0"/>
              <a:t>Ilcewicz &amp; D. Walen</a:t>
            </a:r>
            <a:r>
              <a:rPr lang="en-US" sz="1100" dirty="0" smtClean="0">
                <a:latin typeface="Arial" pitchFamily="34" charset="0"/>
              </a:rPr>
              <a:t>, </a:t>
            </a:r>
            <a:r>
              <a:rPr lang="en-US" sz="1100" dirty="0">
                <a:latin typeface="Arial" pitchFamily="34" charset="0"/>
              </a:rPr>
              <a:t>AIR-100</a:t>
            </a:r>
          </a:p>
          <a:p>
            <a:pPr>
              <a:spcBef>
                <a:spcPts val="0"/>
              </a:spcBef>
              <a:buNone/>
              <a:defRPr/>
            </a:pPr>
            <a:r>
              <a:rPr lang="en-US" sz="1100" dirty="0">
                <a:latin typeface="Arial" pitchFamily="34" charset="0"/>
              </a:rPr>
              <a:t>Research POC: </a:t>
            </a:r>
            <a:r>
              <a:rPr lang="it-IT" sz="1100" dirty="0" smtClean="0">
                <a:latin typeface="Arial" pitchFamily="34" charset="0"/>
              </a:rPr>
              <a:t>C. Davies</a:t>
            </a:r>
            <a:r>
              <a:rPr lang="it-IT" sz="1100" dirty="0">
                <a:latin typeface="Arial" pitchFamily="34" charset="0"/>
              </a:rPr>
              <a:t>, </a:t>
            </a:r>
            <a:r>
              <a:rPr lang="it-IT" sz="1100" dirty="0" smtClean="0">
                <a:latin typeface="Arial" pitchFamily="34" charset="0"/>
              </a:rPr>
              <a:t>ANG-281</a:t>
            </a:r>
            <a:endParaRPr lang="en-US" sz="1100" dirty="0">
              <a:latin typeface="Arial" pitchFamily="34" charset="0"/>
            </a:endParaRPr>
          </a:p>
        </p:txBody>
      </p:sp>
      <p:sp>
        <p:nvSpPr>
          <p:cNvPr id="3109" name="Rectangle 129"/>
          <p:cNvSpPr>
            <a:spLocks noChangeArrowheads="1"/>
          </p:cNvSpPr>
          <p:nvPr/>
        </p:nvSpPr>
        <p:spPr bwMode="auto">
          <a:xfrm>
            <a:off x="4572000" y="1219200"/>
            <a:ext cx="45720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smtClean="0"/>
              <a:t>Identify </a:t>
            </a:r>
            <a:r>
              <a:rPr lang="en-US" sz="1200" dirty="0"/>
              <a:t>microscopic and physical changes in the failure surface of a composite structure that has been exposed to fire.</a:t>
            </a:r>
          </a:p>
          <a:p>
            <a:pPr marL="171450" indent="-171450"/>
            <a:r>
              <a:rPr lang="en-US" sz="1200" dirty="0" smtClean="0"/>
              <a:t>Characterize </a:t>
            </a:r>
            <a:r>
              <a:rPr lang="en-US" sz="1200" dirty="0"/>
              <a:t>ignition sources from hot particle ejection during lightning strike on composite structures.  Then, develop appropriate detection methods.</a:t>
            </a:r>
          </a:p>
          <a:p>
            <a:pPr marL="171450" indent="-171450"/>
            <a:r>
              <a:rPr lang="en-US" sz="1200" dirty="0" smtClean="0"/>
              <a:t>Identify </a:t>
            </a:r>
            <a:r>
              <a:rPr lang="en-US" sz="1200" dirty="0"/>
              <a:t>key characteristics of carbon fiber production, how they are controlled, and what testing needs to be performed during qualification.</a:t>
            </a:r>
          </a:p>
          <a:p>
            <a:pPr marL="171450" indent="-171450"/>
            <a:r>
              <a:rPr lang="en-US" sz="1200" dirty="0" smtClean="0"/>
              <a:t>Test </a:t>
            </a:r>
            <a:r>
              <a:rPr lang="en-US" sz="1200" dirty="0"/>
              <a:t>composite materials following exposure to </a:t>
            </a:r>
            <a:r>
              <a:rPr lang="en-US" sz="1200" dirty="0" smtClean="0"/>
              <a:t>new fuels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0" y="4038600"/>
            <a:ext cx="4572000" cy="2039020"/>
          </a:xfrm>
          <a:prstGeom prst="rect">
            <a:avLst/>
          </a:prstGeom>
        </p:spPr>
        <p:txBody>
          <a:bodyPr wrap="square">
            <a:spAutoFit/>
          </a:bodyPr>
          <a:lstStyle/>
          <a:p>
            <a:pPr marL="171450" indent="-171450">
              <a:defRPr/>
            </a:pPr>
            <a:r>
              <a:rPr lang="en-US" sz="1100" dirty="0" smtClean="0"/>
              <a:t>Investigate </a:t>
            </a:r>
            <a:r>
              <a:rPr lang="en-US" sz="1100" dirty="0"/>
              <a:t>the effects of fire on composite failure analysis procedures and </a:t>
            </a:r>
            <a:r>
              <a:rPr lang="en-US" sz="1100" dirty="0" smtClean="0"/>
              <a:t>methods (FY20)</a:t>
            </a:r>
          </a:p>
          <a:p>
            <a:pPr marL="171450" indent="-171450">
              <a:defRPr/>
            </a:pPr>
            <a:r>
              <a:rPr lang="en-US" sz="1100" dirty="0"/>
              <a:t>Characterize ignition sources from hot particle ejection in composite structure. Develop appropriate detection </a:t>
            </a:r>
            <a:r>
              <a:rPr lang="en-US" sz="1100" dirty="0" smtClean="0"/>
              <a:t>techniques (FY19)</a:t>
            </a:r>
          </a:p>
          <a:p>
            <a:pPr marL="171450" indent="-171450">
              <a:defRPr/>
            </a:pPr>
            <a:r>
              <a:rPr lang="en-US" sz="1100" dirty="0"/>
              <a:t>Identify key characteristics of carbon fiber production, how they are controlled, and what testing needs to be performed in fiber line qualification</a:t>
            </a:r>
            <a:r>
              <a:rPr lang="en-US" sz="1100" dirty="0" smtClean="0"/>
              <a:t>. (FY19)</a:t>
            </a:r>
          </a:p>
          <a:p>
            <a:pPr marL="171450" indent="-171450">
              <a:defRPr/>
            </a:pPr>
            <a:r>
              <a:rPr lang="en-US" sz="1100" dirty="0"/>
              <a:t>A final report on the sensitivity of composite materials to new fuels, the adequacy of current screening test, and recommendations for further </a:t>
            </a:r>
            <a:r>
              <a:rPr lang="en-US" sz="1100" dirty="0" smtClean="0"/>
              <a:t>action (FY19)</a:t>
            </a:r>
            <a:endParaRPr lang="en-US" sz="1100" dirty="0"/>
          </a:p>
        </p:txBody>
      </p:sp>
      <p:sp>
        <p:nvSpPr>
          <p:cNvPr id="2" name="Slide Number Placeholder 1"/>
          <p:cNvSpPr>
            <a:spLocks noGrp="1"/>
          </p:cNvSpPr>
          <p:nvPr>
            <p:ph type="sldNum" sz="quarter" idx="10"/>
          </p:nvPr>
        </p:nvSpPr>
        <p:spPr>
          <a:xfrm>
            <a:off x="6553200" y="6092825"/>
            <a:ext cx="2133600" cy="476250"/>
          </a:xfrm>
        </p:spPr>
        <p:txBody>
          <a:bodyPr/>
          <a:lstStyle/>
          <a:p>
            <a:pPr>
              <a:defRPr/>
            </a:pPr>
            <a:fld id="{9CB4B395-360B-4AF0-A328-253065664D88}" type="slidenum">
              <a:rPr lang="en-US" smtClean="0"/>
              <a:pPr>
                <a:defRPr/>
              </a:pPr>
              <a:t>12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196110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A11.d Aircraft Icing/Digital System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13</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419974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Research on Ice Crystal and SLD (Appendix C Exceedence) Icing Conditions to Support Means of Compliance (A11D.AI.1) </a:t>
            </a:r>
          </a:p>
        </p:txBody>
      </p:sp>
      <p:sp>
        <p:nvSpPr>
          <p:cNvPr id="3075" name="Rectangle 3"/>
          <p:cNvSpPr>
            <a:spLocks noChangeArrowheads="1"/>
          </p:cNvSpPr>
          <p:nvPr/>
        </p:nvSpPr>
        <p:spPr bwMode="auto">
          <a:xfrm>
            <a:off x="206375" y="3695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9530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50292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800600" y="685800"/>
            <a:ext cx="0" cy="533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401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8006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923562172"/>
              </p:ext>
            </p:extLst>
          </p:nvPr>
        </p:nvGraphicFramePr>
        <p:xfrm>
          <a:off x="49244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$570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$450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922838" y="1447800"/>
            <a:ext cx="41449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To </a:t>
            </a:r>
            <a:r>
              <a:rPr lang="en-US" sz="1200" dirty="0"/>
              <a:t>mitigate the hazardous impact of ice accretion on engine core components, such as compressors, due to ice crystal ingestion</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2" y="4038600"/>
            <a:ext cx="4338637" cy="2039020"/>
          </a:xfrm>
          <a:prstGeom prst="rect">
            <a:avLst/>
          </a:prstGeom>
        </p:spPr>
        <p:txBody>
          <a:bodyPr wrap="square">
            <a:spAutoFit/>
          </a:bodyPr>
          <a:lstStyle/>
          <a:p>
            <a:pPr marL="171450" indent="-171450">
              <a:defRPr/>
            </a:pPr>
            <a:r>
              <a:rPr lang="en-US" sz="1100" dirty="0" smtClean="0"/>
              <a:t>Report </a:t>
            </a:r>
            <a:r>
              <a:rPr lang="en-US" sz="1100" dirty="0"/>
              <a:t>on test studies of ice formation mechanisms in warm environments representing an engine compressor with several static test articles with differing impingement </a:t>
            </a:r>
            <a:r>
              <a:rPr lang="en-US" sz="1100" dirty="0" smtClean="0"/>
              <a:t>properties</a:t>
            </a:r>
          </a:p>
          <a:p>
            <a:pPr marL="171450" indent="-171450">
              <a:defRPr/>
            </a:pPr>
            <a:r>
              <a:rPr lang="en-US" sz="1100" dirty="0" smtClean="0"/>
              <a:t>Develop </a:t>
            </a:r>
            <a:r>
              <a:rPr lang="en-US" sz="1100" dirty="0"/>
              <a:t>altitude -to- sea level engine test facility ice crystal scaling </a:t>
            </a:r>
            <a:r>
              <a:rPr lang="en-US" sz="1100" dirty="0" smtClean="0"/>
              <a:t>strategies</a:t>
            </a:r>
          </a:p>
          <a:p>
            <a:pPr marL="171450" indent="-171450">
              <a:defRPr/>
            </a:pPr>
            <a:r>
              <a:rPr lang="en-US" sz="1100" dirty="0"/>
              <a:t>Conduct studies using a rotating rig to validate findings with static test </a:t>
            </a:r>
            <a:r>
              <a:rPr lang="en-US" sz="1100" dirty="0" smtClean="0"/>
              <a:t>articles</a:t>
            </a:r>
          </a:p>
          <a:p>
            <a:pPr marL="171450" indent="-171450">
              <a:defRPr/>
            </a:pPr>
            <a:r>
              <a:rPr lang="en-US" sz="1100" dirty="0" smtClean="0"/>
              <a:t>Determine </a:t>
            </a:r>
            <a:r>
              <a:rPr lang="en-US" sz="1100" dirty="0"/>
              <a:t>the performance capabilities, accuracy, and ability for use of ice crystal test methods and modeling tools for means of compliance</a:t>
            </a:r>
          </a:p>
        </p:txBody>
      </p:sp>
      <p:sp>
        <p:nvSpPr>
          <p:cNvPr id="2" name="Slide Number Placeholder 1"/>
          <p:cNvSpPr>
            <a:spLocks noGrp="1"/>
          </p:cNvSpPr>
          <p:nvPr>
            <p:ph type="sldNum" sz="quarter" idx="10"/>
          </p:nvPr>
        </p:nvSpPr>
        <p:spPr>
          <a:xfrm>
            <a:off x="6553200" y="6229350"/>
            <a:ext cx="2133600" cy="476250"/>
          </a:xfrm>
        </p:spPr>
        <p:txBody>
          <a:bodyPr/>
          <a:lstStyle/>
          <a:p>
            <a:pPr>
              <a:defRPr/>
            </a:pPr>
            <a:fld id="{9CB4B395-360B-4AF0-A328-253065664D88}" type="slidenum">
              <a:rPr lang="en-US" smtClean="0"/>
              <a:pPr>
                <a:defRPr/>
              </a:pPr>
              <a:t>14</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8466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 y="1147733"/>
            <a:ext cx="4724401" cy="266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Improve </a:t>
            </a:r>
            <a:r>
              <a:rPr lang="en-US" sz="1200" dirty="0"/>
              <a:t>existing capabilities and develop new engineering tools to support means of compliance and new guidance material for engine and airframe rulemaking for aircraft certification and operations in mixed-phase, and ice crystal icing </a:t>
            </a:r>
            <a:r>
              <a:rPr lang="en-US" sz="1200" dirty="0" smtClean="0"/>
              <a:t>conditions</a:t>
            </a:r>
          </a:p>
          <a:p>
            <a:pPr marL="171450" indent="-171450">
              <a:defRPr/>
            </a:pPr>
            <a:r>
              <a:rPr lang="en-US" sz="1200" dirty="0"/>
              <a:t>Examine ice crystal accretion and growth mechanisms in engine compressor environments due to the ingestion of ice </a:t>
            </a:r>
            <a:r>
              <a:rPr lang="en-US" sz="1200" dirty="0" smtClean="0"/>
              <a:t>crystals</a:t>
            </a:r>
          </a:p>
          <a:p>
            <a:pPr marL="171450" indent="-171450">
              <a:defRPr/>
            </a:pPr>
            <a:r>
              <a:rPr lang="en-US" sz="1200" dirty="0"/>
              <a:t>The research supports two tasks of the Aviation Rulemaking Advisory Committee (ARAC) Engine Harmonization Working Group (EHWG) Technology </a:t>
            </a:r>
            <a:r>
              <a:rPr lang="en-US" sz="1200" dirty="0" smtClean="0"/>
              <a:t>Plan</a:t>
            </a:r>
          </a:p>
          <a:p>
            <a:pPr>
              <a:spcBef>
                <a:spcPts val="600"/>
              </a:spcBef>
              <a:buNone/>
              <a:defRPr/>
            </a:pPr>
            <a:r>
              <a:rPr lang="en-US" sz="1200" dirty="0" smtClean="0">
                <a:latin typeface="Arial" pitchFamily="34" charset="0"/>
              </a:rPr>
              <a:t>Sponsor </a:t>
            </a:r>
            <a:r>
              <a:rPr lang="en-US" sz="1200" dirty="0">
                <a:latin typeface="Arial" pitchFamily="34" charset="0"/>
              </a:rPr>
              <a:t>POC: </a:t>
            </a:r>
            <a:r>
              <a:rPr lang="en-US" sz="1200" dirty="0" smtClean="0"/>
              <a:t>J. Fisher, ANE-111</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smtClean="0">
                <a:latin typeface="Arial" pitchFamily="34" charset="0"/>
              </a:rPr>
              <a:t>J. </a:t>
            </a:r>
            <a:r>
              <a:rPr lang="it-IT" sz="1200" dirty="0">
                <a:latin typeface="Arial" pitchFamily="34" charset="0"/>
              </a:rPr>
              <a:t>T. Riley, ANG-E282 </a:t>
            </a:r>
            <a:endParaRPr lang="en-US" sz="1200" dirty="0">
              <a:latin typeface="Arial" pitchFamily="34" charset="0"/>
            </a:endParaRPr>
          </a:p>
          <a:p>
            <a:pPr marL="171450" indent="-171450">
              <a:defRPr/>
            </a:pPr>
            <a:endParaRPr lang="en-US" sz="1200" dirty="0"/>
          </a:p>
        </p:txBody>
      </p:sp>
    </p:spTree>
    <p:extLst>
      <p:ext uri="{BB962C8B-B14F-4D97-AF65-F5344CB8AC3E}">
        <p14:creationId xmlns:p14="http://schemas.microsoft.com/office/powerpoint/2010/main" val="4182662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Safe Operations and Take-off in Aircraft Ground Icing Conditions (A11D.AI.2)</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6576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351905205"/>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$520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$715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$ 585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$ 550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76202" y="1219200"/>
            <a:ext cx="4495798"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Testing</a:t>
            </a:r>
            <a:r>
              <a:rPr lang="en-US" sz="1100" dirty="0"/>
              <a:t>, data analyses, and test methods </a:t>
            </a:r>
            <a:r>
              <a:rPr lang="en-US" sz="1100" dirty="0" smtClean="0"/>
              <a:t>are needed </a:t>
            </a:r>
            <a:r>
              <a:rPr lang="en-US" sz="1100" dirty="0"/>
              <a:t>to provide </a:t>
            </a:r>
            <a:r>
              <a:rPr lang="en-US" sz="1100" dirty="0" smtClean="0"/>
              <a:t>new/updated </a:t>
            </a:r>
            <a:r>
              <a:rPr lang="en-US" sz="1100" dirty="0"/>
              <a:t>technical </a:t>
            </a:r>
            <a:r>
              <a:rPr lang="en-US" sz="1100" dirty="0" smtClean="0"/>
              <a:t>standards and information </a:t>
            </a:r>
            <a:r>
              <a:rPr lang="en-US" sz="1100" dirty="0"/>
              <a:t>to support Flight Standards guidance material </a:t>
            </a:r>
            <a:r>
              <a:rPr lang="en-US" sz="1100" dirty="0" smtClean="0"/>
              <a:t>for </a:t>
            </a:r>
            <a:r>
              <a:rPr lang="en-US" sz="1100" dirty="0"/>
              <a:t>safe ground icing operations</a:t>
            </a:r>
            <a:r>
              <a:rPr lang="en-US" sz="1100" dirty="0" smtClean="0"/>
              <a:t>.</a:t>
            </a:r>
          </a:p>
          <a:p>
            <a:pPr marL="171450" indent="-171450">
              <a:defRPr/>
            </a:pPr>
            <a:r>
              <a:rPr lang="en-US" sz="1100" dirty="0"/>
              <a:t>Current areas of </a:t>
            </a:r>
            <a:r>
              <a:rPr lang="en-US" sz="1100" dirty="0" smtClean="0"/>
              <a:t>interest: anti-icing </a:t>
            </a:r>
            <a:r>
              <a:rPr lang="en-US" sz="1100" dirty="0"/>
              <a:t>fluid protection for sloped </a:t>
            </a:r>
            <a:r>
              <a:rPr lang="en-US" sz="1100" dirty="0" smtClean="0"/>
              <a:t>surfaces and on </a:t>
            </a:r>
            <a:r>
              <a:rPr lang="en-US" sz="1100" dirty="0"/>
              <a:t>the top of the </a:t>
            </a:r>
            <a:r>
              <a:rPr lang="en-US" sz="1100" dirty="0" smtClean="0"/>
              <a:t>fuselage </a:t>
            </a:r>
            <a:r>
              <a:rPr lang="en-US" sz="1100" dirty="0"/>
              <a:t>and additional environmental icing conditions </a:t>
            </a:r>
            <a:r>
              <a:rPr lang="en-US" sz="1100" dirty="0" smtClean="0"/>
              <a:t>not </a:t>
            </a:r>
            <a:r>
              <a:rPr lang="en-US" sz="1100" dirty="0"/>
              <a:t>included in current guidance.</a:t>
            </a:r>
          </a:p>
          <a:p>
            <a:pPr marL="171450" indent="-171450">
              <a:defRPr/>
            </a:pPr>
            <a:r>
              <a:rPr lang="en-US" sz="1100" dirty="0" smtClean="0"/>
              <a:t>Continuing research efforts:  anti-icing </a:t>
            </a:r>
            <a:r>
              <a:rPr lang="en-US" sz="1100" dirty="0"/>
              <a:t>fluid protection for vertical surfaces, frost formation studies associated with cold soaked fuel frost, and new aircraft configurations that may affect fluids performance (wing tip lower surface strakes, folding wings</a:t>
            </a:r>
            <a:r>
              <a:rPr lang="en-US" sz="1100" dirty="0" smtClean="0"/>
              <a:t>).</a:t>
            </a:r>
          </a:p>
          <a:p>
            <a:pPr>
              <a:buNone/>
              <a:defRPr/>
            </a:pPr>
            <a:r>
              <a:rPr lang="en-US" sz="1100" dirty="0" smtClean="0">
                <a:latin typeface="Arial" pitchFamily="34" charset="0"/>
              </a:rPr>
              <a:t>Sponsor </a:t>
            </a:r>
            <a:r>
              <a:rPr lang="en-US" sz="1100" dirty="0" err="1">
                <a:latin typeface="Arial" pitchFamily="34" charset="0"/>
              </a:rPr>
              <a:t>POC</a:t>
            </a:r>
            <a:r>
              <a:rPr lang="en-US" sz="1100" dirty="0" smtClean="0">
                <a:latin typeface="Arial" pitchFamily="34" charset="0"/>
              </a:rPr>
              <a:t>:	 </a:t>
            </a:r>
            <a:r>
              <a:rPr lang="en-US" sz="1100" dirty="0" smtClean="0"/>
              <a:t>C. Enders, AFS-200</a:t>
            </a:r>
            <a:endParaRPr lang="en-US" sz="1100" dirty="0">
              <a:latin typeface="Arial" pitchFamily="34" charset="0"/>
            </a:endParaRPr>
          </a:p>
          <a:p>
            <a:pPr>
              <a:spcBef>
                <a:spcPts val="0"/>
              </a:spcBef>
              <a:buNone/>
              <a:defRPr/>
            </a:pPr>
            <a:r>
              <a:rPr lang="en-US" sz="1100" dirty="0">
                <a:latin typeface="Arial" pitchFamily="34" charset="0"/>
              </a:rPr>
              <a:t>Research </a:t>
            </a:r>
            <a:r>
              <a:rPr lang="en-US" sz="1100" dirty="0" err="1" smtClean="0">
                <a:latin typeface="Arial" pitchFamily="34" charset="0"/>
              </a:rPr>
              <a:t>POC</a:t>
            </a:r>
            <a:r>
              <a:rPr lang="en-US" sz="1100" dirty="0" smtClean="0">
                <a:latin typeface="Arial" pitchFamily="34" charset="0"/>
              </a:rPr>
              <a:t>: </a:t>
            </a:r>
            <a:r>
              <a:rPr lang="it-IT" sz="1100" dirty="0" smtClean="0">
                <a:latin typeface="Arial" pitchFamily="34" charset="0"/>
              </a:rPr>
              <a:t>J. </a:t>
            </a:r>
            <a:r>
              <a:rPr lang="it-IT" sz="1100" dirty="0">
                <a:latin typeface="Arial" pitchFamily="34" charset="0"/>
              </a:rPr>
              <a:t>T. Riley, </a:t>
            </a:r>
            <a:r>
              <a:rPr lang="it-IT" sz="1100" dirty="0" smtClean="0">
                <a:latin typeface="Arial" pitchFamily="34" charset="0"/>
              </a:rPr>
              <a:t>ANG-E282</a:t>
            </a:r>
            <a:endParaRPr lang="en-US" sz="1200" dirty="0"/>
          </a:p>
        </p:txBody>
      </p:sp>
      <p:sp>
        <p:nvSpPr>
          <p:cNvPr id="20" name="Rectangle 19"/>
          <p:cNvSpPr/>
          <p:nvPr/>
        </p:nvSpPr>
        <p:spPr>
          <a:xfrm>
            <a:off x="152399" y="4038600"/>
            <a:ext cx="4419601" cy="1461939"/>
          </a:xfrm>
          <a:prstGeom prst="rect">
            <a:avLst/>
          </a:prstGeom>
        </p:spPr>
        <p:txBody>
          <a:bodyPr wrap="square">
            <a:spAutoFit/>
          </a:bodyPr>
          <a:lstStyle/>
          <a:p>
            <a:pPr marL="171450" indent="-171450"/>
            <a:r>
              <a:rPr lang="en-US" sz="1100" dirty="0" smtClean="0"/>
              <a:t>Report </a:t>
            </a:r>
            <a:r>
              <a:rPr lang="en-US" sz="1100" dirty="0"/>
              <a:t>on algorithm relating indoor and outdoor results for snow and it use in endurance time </a:t>
            </a:r>
            <a:r>
              <a:rPr lang="en-US" sz="1100" dirty="0" smtClean="0"/>
              <a:t>testing.</a:t>
            </a:r>
          </a:p>
          <a:p>
            <a:pPr marL="171450" indent="-171450"/>
            <a:r>
              <a:rPr lang="en-US" sz="1100" dirty="0"/>
              <a:t>Completion of aerodynamic acceptance test and cold soaked fuel frost wind tunnel testing</a:t>
            </a:r>
            <a:r>
              <a:rPr lang="en-US" sz="1100" dirty="0" smtClean="0"/>
              <a:t>.</a:t>
            </a:r>
          </a:p>
          <a:p>
            <a:pPr marL="171450" indent="-171450"/>
            <a:r>
              <a:rPr lang="en-US" sz="1100" dirty="0" smtClean="0"/>
              <a:t>Report </a:t>
            </a:r>
            <a:r>
              <a:rPr lang="en-US" sz="1100" dirty="0"/>
              <a:t>on survey of selected technical and operational issues and their priority / importance to the safety and efficiency of ground operations in winter conditions</a:t>
            </a:r>
            <a:r>
              <a:rPr lang="en-US" sz="1200" dirty="0"/>
              <a:t>.  </a:t>
            </a:r>
          </a:p>
        </p:txBody>
      </p:sp>
      <p:sp>
        <p:nvSpPr>
          <p:cNvPr id="21" name="Rectangle 129"/>
          <p:cNvSpPr>
            <a:spLocks noChangeArrowheads="1"/>
          </p:cNvSpPr>
          <p:nvPr/>
        </p:nvSpPr>
        <p:spPr bwMode="auto">
          <a:xfrm>
            <a:off x="4694238" y="1447800"/>
            <a:ext cx="4144962"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100" dirty="0"/>
              <a:t>Compile data and information package needed to update annual winter notice that provides guidance for formulation of ground de-icing plans for airlines as required by </a:t>
            </a:r>
            <a:r>
              <a:rPr lang="en-US" sz="1100" dirty="0" err="1"/>
              <a:t>CFR</a:t>
            </a:r>
            <a:r>
              <a:rPr lang="en-US" sz="1100" dirty="0"/>
              <a:t> 121.629</a:t>
            </a:r>
          </a:p>
          <a:p>
            <a:pPr marL="171450" indent="-171450"/>
            <a:r>
              <a:rPr lang="en-US" sz="1100" dirty="0" smtClean="0"/>
              <a:t>Provide </a:t>
            </a:r>
            <a:r>
              <a:rPr lang="en-US" sz="1100" dirty="0"/>
              <a:t>research results (data, analyses, and other information) that support the development of guidance that Flight Standards writes and includes in their annual notice for "FAA-Approved Deicing Program </a:t>
            </a:r>
            <a:r>
              <a:rPr lang="en-US" sz="1100" dirty="0" smtClean="0"/>
              <a:t>Updates.“</a:t>
            </a:r>
          </a:p>
          <a:p>
            <a:pPr marL="171450" indent="-171450"/>
            <a:r>
              <a:rPr lang="en-US" sz="1100" dirty="0" smtClean="0"/>
              <a:t>Provide </a:t>
            </a:r>
            <a:r>
              <a:rPr lang="en-US" sz="1100" dirty="0"/>
              <a:t>wind tunnel, cold chamber, and outdoor winter weather (snow) test methods and analysis </a:t>
            </a:r>
            <a:r>
              <a:rPr lang="en-US" sz="1100" dirty="0" smtClean="0"/>
              <a:t>tools, </a:t>
            </a:r>
            <a:r>
              <a:rPr lang="en-US" sz="1100" dirty="0"/>
              <a:t>which will promote safer winter weather ground operations.  </a:t>
            </a:r>
            <a:r>
              <a:rPr lang="en-US" sz="1200" dirty="0"/>
              <a:t> </a:t>
            </a:r>
          </a:p>
        </p:txBody>
      </p:sp>
    </p:spTree>
    <p:extLst>
      <p:ext uri="{BB962C8B-B14F-4D97-AF65-F5344CB8AC3E}">
        <p14:creationId xmlns:p14="http://schemas.microsoft.com/office/powerpoint/2010/main" val="305123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SLD Engineering Tools Development and Validation (A11D.AI.5)</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53743763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$ 1,275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SLD engineering tools development and validation in response to the Ice Protection Harmonization Working Group’s Phase IV </a:t>
            </a:r>
            <a:r>
              <a:rPr lang="en-US" sz="1200" dirty="0" smtClean="0"/>
              <a:t>study</a:t>
            </a:r>
          </a:p>
          <a:p>
            <a:pPr marL="171450" indent="-171450">
              <a:defRPr/>
            </a:pPr>
            <a:r>
              <a:rPr lang="en-US" sz="1200" dirty="0"/>
              <a:t>Included in NTSB Safety Recommendations A-96-54, A-96-56, A-96-58, and </a:t>
            </a:r>
            <a:r>
              <a:rPr lang="en-US" sz="1200" dirty="0" smtClean="0"/>
              <a:t>A-07-16</a:t>
            </a:r>
          </a:p>
          <a:p>
            <a:pPr marL="171450" indent="-171450">
              <a:defRPr/>
            </a:pPr>
            <a:r>
              <a:rPr lang="en-US" sz="1200" dirty="0" smtClean="0"/>
              <a:t>Committed </a:t>
            </a:r>
            <a:r>
              <a:rPr lang="en-US" sz="1200" dirty="0"/>
              <a:t>by CAST Safety Enhancement </a:t>
            </a:r>
            <a:r>
              <a:rPr lang="en-US" sz="1200" dirty="0" smtClean="0"/>
              <a:t>39</a:t>
            </a:r>
          </a:p>
          <a:p>
            <a:pPr marL="171450" indent="-171450">
              <a:defRPr/>
            </a:pPr>
            <a:r>
              <a:rPr lang="en-US" sz="1200" dirty="0" smtClean="0"/>
              <a:t> </a:t>
            </a:r>
            <a:r>
              <a:rPr lang="en-US" sz="1200" dirty="0"/>
              <a:t>Identified as tasks in the FAA Aircraft Icing Plan </a:t>
            </a:r>
          </a:p>
          <a:p>
            <a:pPr>
              <a:spcBef>
                <a:spcPts val="600"/>
              </a:spcBef>
              <a:buNone/>
              <a:defRPr/>
            </a:pPr>
            <a:r>
              <a:rPr lang="en-US" sz="1200" dirty="0">
                <a:latin typeface="Arial" pitchFamily="34" charset="0"/>
              </a:rPr>
              <a:t>Sponsor POC: </a:t>
            </a:r>
            <a:r>
              <a:rPr lang="en-US" sz="1200" dirty="0"/>
              <a:t>B. Hettman, AIR-112</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a:latin typeface="Arial" pitchFamily="34" charset="0"/>
              </a:rPr>
              <a:t>J. T. Riley, ANG-E282 </a:t>
            </a:r>
            <a:endParaRPr lang="en-US" sz="1200" dirty="0">
              <a:latin typeface="Arial" pitchFamily="34" charset="0"/>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8"/>
          <p:cNvSpPr/>
          <p:nvPr/>
        </p:nvSpPr>
        <p:spPr>
          <a:xfrm>
            <a:off x="120796" y="4439614"/>
            <a:ext cx="4230860" cy="1107996"/>
          </a:xfrm>
          <a:prstGeom prst="rect">
            <a:avLst/>
          </a:prstGeom>
        </p:spPr>
        <p:txBody>
          <a:bodyPr wrap="square">
            <a:spAutoFit/>
          </a:bodyPr>
          <a:lstStyle/>
          <a:p>
            <a:pPr marL="176213" indent="-176213"/>
            <a:r>
              <a:rPr lang="en-US" sz="1200" dirty="0" smtClean="0"/>
              <a:t>Conduct </a:t>
            </a:r>
            <a:r>
              <a:rPr lang="en-US" sz="1200" dirty="0"/>
              <a:t>experiments and analysis to support improving CFD models that incorporate large drop dynamics from impact through ice accretion and growth. </a:t>
            </a:r>
          </a:p>
          <a:p>
            <a:pPr marL="176213" indent="-176213"/>
            <a:r>
              <a:rPr lang="en-US" sz="1200" dirty="0" smtClean="0"/>
              <a:t>Identify freezing rain </a:t>
            </a:r>
            <a:r>
              <a:rPr lang="en-US" sz="1200" dirty="0"/>
              <a:t>test methods and empirical means to support improvements in the freezing rain </a:t>
            </a:r>
            <a:r>
              <a:rPr lang="en-US" sz="1200" dirty="0" smtClean="0"/>
              <a:t>MOC.</a:t>
            </a:r>
            <a:endParaRPr lang="en-US" sz="1200" dirty="0"/>
          </a:p>
        </p:txBody>
      </p:sp>
      <p:sp>
        <p:nvSpPr>
          <p:cNvPr id="20" name="Rectangle 129"/>
          <p:cNvSpPr>
            <a:spLocks noChangeArrowheads="1"/>
          </p:cNvSpPr>
          <p:nvPr/>
        </p:nvSpPr>
        <p:spPr bwMode="auto">
          <a:xfrm>
            <a:off x="4694238" y="1447800"/>
            <a:ext cx="414496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Streamline </a:t>
            </a:r>
            <a:r>
              <a:rPr lang="en-US" sz="1200" dirty="0"/>
              <a:t>and improve the methods of compliance used to comply with </a:t>
            </a:r>
            <a:r>
              <a:rPr lang="en-US" sz="1200" dirty="0" smtClean="0"/>
              <a:t>SLD related rulemaking incorporated at amendment 25-140 to Title 14 Code of Federal Regulations part 25, by </a:t>
            </a:r>
            <a:r>
              <a:rPr lang="en-US" sz="1200" dirty="0"/>
              <a:t>providing new test capabilities and test methods that can be used for certification and incorporated into guidance materials such as advisory circulars</a:t>
            </a:r>
            <a:endParaRPr lang="en-US" sz="1200" dirty="0">
              <a:ea typeface="ＭＳ Ｐゴシック" pitchFamily="34" charset="-128"/>
            </a:endParaRPr>
          </a:p>
        </p:txBody>
      </p:sp>
    </p:spTree>
    <p:extLst>
      <p:ext uri="{BB962C8B-B14F-4D97-AF65-F5344CB8AC3E}">
        <p14:creationId xmlns:p14="http://schemas.microsoft.com/office/powerpoint/2010/main" val="600981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Onboard Network Security and Integrity (Aircraft Systems Information Security/Protection) (A11D.SDS.1) </a:t>
            </a:r>
          </a:p>
        </p:txBody>
      </p:sp>
      <p:sp>
        <p:nvSpPr>
          <p:cNvPr id="3075" name="Rectangle 3"/>
          <p:cNvSpPr>
            <a:spLocks noChangeArrowheads="1"/>
          </p:cNvSpPr>
          <p:nvPr/>
        </p:nvSpPr>
        <p:spPr bwMode="auto">
          <a:xfrm>
            <a:off x="206375" y="3581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581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400694098"/>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$1,500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$1,575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$2,000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I</a:t>
            </a:r>
            <a:r>
              <a:rPr lang="en-US" sz="1200" dirty="0" smtClean="0"/>
              <a:t>dentify</a:t>
            </a:r>
            <a:r>
              <a:rPr lang="en-US" sz="1200" dirty="0"/>
              <a:t>, analyze, and provide recommendations for mitigation of security vulnerabilities in aircraft net-centric architectures and internal/external wired and wireless interfaces that could affect aircraft </a:t>
            </a:r>
            <a:r>
              <a:rPr lang="en-US" sz="1200" dirty="0" smtClean="0"/>
              <a:t>safety</a:t>
            </a:r>
          </a:p>
          <a:p>
            <a:pPr marL="171450" indent="-171450">
              <a:defRPr/>
            </a:pPr>
            <a:r>
              <a:rPr lang="en-US" sz="1200" dirty="0"/>
              <a:t>C</a:t>
            </a:r>
            <a:r>
              <a:rPr lang="en-US" sz="1200" dirty="0" smtClean="0"/>
              <a:t>omplexity </a:t>
            </a:r>
            <a:r>
              <a:rPr lang="en-US" sz="1200" dirty="0"/>
              <a:t>of software, digital systems, highly integrated systems, and exposure to security threats/vulnerabilities continues to increase, as does the increasing number of these systems being implemented</a:t>
            </a:r>
          </a:p>
          <a:p>
            <a:pPr>
              <a:spcBef>
                <a:spcPts val="600"/>
              </a:spcBef>
              <a:buNone/>
              <a:defRPr/>
            </a:pPr>
            <a:r>
              <a:rPr lang="en-US" sz="1200" dirty="0">
                <a:latin typeface="Arial" pitchFamily="34" charset="0"/>
              </a:rPr>
              <a:t>Sponsor POC: </a:t>
            </a:r>
            <a:r>
              <a:rPr lang="en-US" sz="1200" dirty="0" smtClean="0"/>
              <a:t>S. </a:t>
            </a:r>
            <a:r>
              <a:rPr lang="en-US" sz="1200" dirty="0"/>
              <a:t>Paasch</a:t>
            </a:r>
            <a:r>
              <a:rPr lang="en-US" sz="1200" dirty="0" smtClean="0"/>
              <a:t>, AIR-134</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I. </a:t>
            </a:r>
            <a:r>
              <a:rPr lang="en-US" sz="1200" dirty="0"/>
              <a:t>Venetos, ANG-E2</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00033"/>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Provide </a:t>
            </a:r>
            <a:r>
              <a:rPr lang="en-US" sz="1200" dirty="0"/>
              <a:t>additional insights into security vulnerabilities and threats of aircraft systems, components, networks, interfaces, and maintenance strategies that would provide a basis to develop rulemaking, policy, guidance, standards, training, and tools for security</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3962400"/>
            <a:ext cx="4164012" cy="2123658"/>
          </a:xfrm>
          <a:prstGeom prst="rect">
            <a:avLst/>
          </a:prstGeom>
        </p:spPr>
        <p:txBody>
          <a:bodyPr>
            <a:spAutoFit/>
          </a:bodyPr>
          <a:lstStyle/>
          <a:p>
            <a:pPr marL="171450" indent="-171450">
              <a:defRPr/>
            </a:pPr>
            <a:r>
              <a:rPr lang="en-US" sz="1200" dirty="0"/>
              <a:t>I</a:t>
            </a:r>
            <a:r>
              <a:rPr lang="en-US" sz="1200" dirty="0" smtClean="0"/>
              <a:t>dentify </a:t>
            </a:r>
            <a:r>
              <a:rPr lang="en-US" sz="1200" dirty="0"/>
              <a:t>security R&amp;D tasks the FAA should focus resources on to support the development of rules, policy, standards, guidance, tools, and </a:t>
            </a:r>
            <a:r>
              <a:rPr lang="en-US" sz="1200" dirty="0" smtClean="0"/>
              <a:t>training</a:t>
            </a:r>
          </a:p>
          <a:p>
            <a:pPr marL="171450" indent="-171450">
              <a:defRPr/>
            </a:pPr>
            <a:r>
              <a:rPr lang="en-US" sz="1200" dirty="0"/>
              <a:t>A</a:t>
            </a:r>
            <a:r>
              <a:rPr lang="en-US" sz="1200" dirty="0" smtClean="0"/>
              <a:t>nalysis </a:t>
            </a:r>
            <a:r>
              <a:rPr lang="en-US" sz="1200" dirty="0"/>
              <a:t>and recommendations to support the development of policy, standards, guidance, tools, and training to collaboratively verify and validate security mitigation technologies and practices</a:t>
            </a:r>
            <a:endParaRPr lang="en-US" sz="1200" dirty="0" smtClean="0"/>
          </a:p>
          <a:p>
            <a:pPr marL="171450" indent="-171450">
              <a:defRPr/>
            </a:pPr>
            <a:r>
              <a:rPr lang="en-US" sz="1200" dirty="0"/>
              <a:t>A</a:t>
            </a:r>
            <a:r>
              <a:rPr lang="en-US" sz="1200" dirty="0" smtClean="0"/>
              <a:t>nalysis </a:t>
            </a:r>
            <a:r>
              <a:rPr lang="en-US" sz="1200" dirty="0"/>
              <a:t>and recommendations for the benefit of an international government/industry security information sharing process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583194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System Considerations for Complex Software Intensive Systems (A11D.SDS.4)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51759958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$900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$1,990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$900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3434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Analyze</a:t>
            </a:r>
            <a:r>
              <a:rPr lang="en-US" sz="1200" dirty="0"/>
              <a:t>, and mitigate the issues and shortcomings associated with the requirements process, system integration process, electromagnetic compatibility, single event effects, system safety analysis process and automated test generation for complex </a:t>
            </a:r>
            <a:r>
              <a:rPr lang="en-US" sz="1200" dirty="0" smtClean="0"/>
              <a:t>systems</a:t>
            </a:r>
          </a:p>
          <a:p>
            <a:pPr marL="171450" indent="-171450">
              <a:defRPr/>
            </a:pPr>
            <a:r>
              <a:rPr lang="en-US" sz="1200" dirty="0" smtClean="0"/>
              <a:t>2008 SAS recommendation </a:t>
            </a:r>
            <a:r>
              <a:rPr lang="en-US" sz="1200" dirty="0"/>
              <a:t>that: “the complex software and digital systems integration area should be significantly elevated in priority and identified as a key safety theme. </a:t>
            </a:r>
            <a:r>
              <a:rPr lang="en-US" sz="1200" dirty="0" smtClean="0"/>
              <a:t>..a </a:t>
            </a:r>
            <a:r>
              <a:rPr lang="en-US" sz="1200" dirty="0"/>
              <a:t>comprehensive and integrated program should be developed and appropriate resources allocated to springboard the FAA to a leading position in complex software and digital system safety.” </a:t>
            </a:r>
          </a:p>
          <a:p>
            <a:pPr>
              <a:spcBef>
                <a:spcPts val="600"/>
              </a:spcBef>
              <a:buNone/>
              <a:defRPr/>
            </a:pPr>
            <a:r>
              <a:rPr lang="en-US" sz="1200" dirty="0">
                <a:latin typeface="Arial" pitchFamily="34" charset="0"/>
              </a:rPr>
              <a:t>Sponsor POC: </a:t>
            </a:r>
            <a:r>
              <a:rPr lang="en-US" sz="1200" dirty="0" smtClean="0"/>
              <a:t>P. </a:t>
            </a:r>
            <a:r>
              <a:rPr lang="en-US" sz="1200" dirty="0"/>
              <a:t>Skaves</a:t>
            </a:r>
            <a:r>
              <a:rPr lang="en-US" sz="1200" dirty="0" smtClean="0"/>
              <a:t>, AIR-100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C. </a:t>
            </a:r>
            <a:r>
              <a:rPr lang="en-US" sz="1200" dirty="0"/>
              <a:t>Kilgore, ANG‐E271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There </a:t>
            </a:r>
            <a:r>
              <a:rPr lang="en-US" sz="1200" dirty="0"/>
              <a:t>is no increase in the number of continued operational issues (e.g. Airworthiness Directives)  due to increases in system complexity and to automated test generation</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754326"/>
          </a:xfrm>
          <a:prstGeom prst="rect">
            <a:avLst/>
          </a:prstGeom>
        </p:spPr>
        <p:txBody>
          <a:bodyPr>
            <a:spAutoFit/>
          </a:bodyPr>
          <a:lstStyle/>
          <a:p>
            <a:pPr marL="171450" indent="-171450"/>
            <a:r>
              <a:rPr lang="en-US" sz="1200" dirty="0" smtClean="0"/>
              <a:t>Identify </a:t>
            </a:r>
            <a:r>
              <a:rPr lang="en-US" sz="1200" dirty="0"/>
              <a:t>specific proposals to address what specific tasks are necessary to ensure complex digital systems have been fully integrated </a:t>
            </a:r>
            <a:endParaRPr lang="en-US" sz="1200" dirty="0" smtClean="0"/>
          </a:p>
          <a:p>
            <a:pPr marL="171450" indent="-171450"/>
            <a:r>
              <a:rPr lang="en-US" sz="1200" dirty="0"/>
              <a:t>I</a:t>
            </a:r>
            <a:r>
              <a:rPr lang="en-US" sz="1200" dirty="0" smtClean="0"/>
              <a:t>dentify </a:t>
            </a:r>
            <a:r>
              <a:rPr lang="en-US" sz="1200" dirty="0"/>
              <a:t>which automatic test generation approaches provide effective tests and which requirements, model, and code test adequacy coverage criteria are suitable for evaluating the automatic test generation</a:t>
            </a:r>
          </a:p>
          <a:p>
            <a:pPr marL="171450" indent="-171450">
              <a:defRPr/>
            </a:pP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13270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A11.e Continued Airworthiness</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19</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125067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A11.a Fire Research and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357566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Recharge Lithium Batteries and Battery Systems for Aircraft Applications (A11E.ES.4) </a:t>
            </a:r>
          </a:p>
        </p:txBody>
      </p:sp>
      <p:sp>
        <p:nvSpPr>
          <p:cNvPr id="3075" name="Rectangle 3"/>
          <p:cNvSpPr>
            <a:spLocks noChangeArrowheads="1"/>
          </p:cNvSpPr>
          <p:nvPr/>
        </p:nvSpPr>
        <p:spPr bwMode="auto">
          <a:xfrm>
            <a:off x="206375" y="36195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5877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5877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412860149"/>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$ 1,300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$1,170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Evaluate </a:t>
            </a:r>
            <a:r>
              <a:rPr lang="en-US" sz="1200" dirty="0"/>
              <a:t>the Non-Flammable Electrolyte Lithium Batteries and battery systems for aerospace applications and determine characteristics of safe Rechargeable Lithium batteries and battery system installation</a:t>
            </a:r>
          </a:p>
          <a:p>
            <a:pPr>
              <a:spcBef>
                <a:spcPts val="600"/>
              </a:spcBef>
              <a:buNone/>
              <a:defRPr/>
            </a:pPr>
            <a:r>
              <a:rPr lang="en-US" sz="1200" dirty="0">
                <a:latin typeface="Arial" pitchFamily="34" charset="0"/>
              </a:rPr>
              <a:t>Sponsor </a:t>
            </a:r>
            <a:r>
              <a:rPr lang="en-US" sz="1200" dirty="0" smtClean="0">
                <a:latin typeface="Arial" pitchFamily="34" charset="0"/>
              </a:rPr>
              <a:t>POC: N. </a:t>
            </a:r>
            <a:r>
              <a:rPr lang="en-US" sz="1200" dirty="0" err="1">
                <a:latin typeface="Arial" pitchFamily="34" charset="0"/>
              </a:rPr>
              <a:t>Khaouly</a:t>
            </a:r>
            <a:r>
              <a:rPr lang="en-US" sz="1200" dirty="0">
                <a:latin typeface="Arial" pitchFamily="34" charset="0"/>
              </a:rPr>
              <a:t> ANM-111</a:t>
            </a:r>
          </a:p>
          <a:p>
            <a:pPr>
              <a:spcBef>
                <a:spcPts val="0"/>
              </a:spcBef>
              <a:buNone/>
              <a:defRPr/>
            </a:pPr>
            <a:r>
              <a:rPr lang="en-US" sz="1200" dirty="0">
                <a:latin typeface="Arial" pitchFamily="34" charset="0"/>
              </a:rPr>
              <a:t>Research POC: </a:t>
            </a:r>
            <a:r>
              <a:rPr lang="en-US" sz="1200" dirty="0" smtClean="0"/>
              <a:t>M. Walz, </a:t>
            </a:r>
            <a:r>
              <a:rPr lang="en-US" sz="1200" dirty="0"/>
              <a:t>ANG-E271</a:t>
            </a:r>
            <a:endParaRPr lang="en-US" sz="1200" dirty="0">
              <a:latin typeface="Arial" pitchFamily="34" charset="0"/>
            </a:endParaRPr>
          </a:p>
          <a:p>
            <a:pPr marL="171450" indent="-171450">
              <a:defRPr/>
            </a:pPr>
            <a:endParaRPr lang="en-US" sz="1200" dirty="0"/>
          </a:p>
          <a:p>
            <a:pPr>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Regulatory </a:t>
            </a:r>
            <a:r>
              <a:rPr lang="en-US" sz="1200" dirty="0"/>
              <a:t>standards for, and technical expertise in, the use of Lithium battery systems aboard civil </a:t>
            </a:r>
            <a:r>
              <a:rPr lang="en-US" sz="1200" dirty="0" smtClean="0"/>
              <a:t>aircraft.</a:t>
            </a:r>
          </a:p>
          <a:p>
            <a:pPr marL="171450" indent="-171450">
              <a:defRPr/>
            </a:pPr>
            <a:r>
              <a:rPr lang="en-US" sz="1200" dirty="0" smtClean="0"/>
              <a:t>Appropriate </a:t>
            </a:r>
            <a:r>
              <a:rPr lang="en-US" sz="1200" dirty="0"/>
              <a:t>regulatory guidance </a:t>
            </a:r>
            <a:r>
              <a:rPr lang="en-US" sz="1200" dirty="0" smtClean="0"/>
              <a:t>in </a:t>
            </a:r>
            <a:r>
              <a:rPr lang="en-US" sz="1200" dirty="0"/>
              <a:t>place to maintain the same level of safety when Lithium battery systems are implemented on  transport category aircraft systems while improving on current environmental expectations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26987" y="4080808"/>
            <a:ext cx="4294187" cy="1938992"/>
          </a:xfrm>
          <a:prstGeom prst="rect">
            <a:avLst/>
          </a:prstGeom>
        </p:spPr>
        <p:txBody>
          <a:bodyPr wrap="square">
            <a:spAutoFit/>
          </a:bodyPr>
          <a:lstStyle/>
          <a:p>
            <a:pPr marL="171450" indent="-171450"/>
            <a:r>
              <a:rPr lang="en-US" sz="1200" dirty="0" smtClean="0"/>
              <a:t>An </a:t>
            </a:r>
            <a:r>
              <a:rPr lang="en-US" sz="1200" dirty="0"/>
              <a:t>assessment and description of airplane-level effects from the known hazards, failure conditions, system effects demonstrated from service experience with Li battery systems. </a:t>
            </a:r>
          </a:p>
          <a:p>
            <a:pPr marL="171450" indent="-171450"/>
            <a:r>
              <a:rPr lang="en-US" sz="1200" dirty="0"/>
              <a:t>Initial assessment of procedural and system-design mitigation strategies primarily including assessment of fail-safe, non-flammable electrolyte materials.</a:t>
            </a:r>
          </a:p>
          <a:p>
            <a:pPr marL="171450" indent="-171450"/>
            <a:r>
              <a:rPr lang="en-US" sz="1200" dirty="0"/>
              <a:t>Testing of performance and abuse cases of revised battery and electrolyte materials</a:t>
            </a:r>
            <a:r>
              <a:rPr lang="en-US" sz="1200" dirty="0" smtClean="0"/>
              <a:t>.</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855592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Tire Failure Characteristics (A11E.FCMS.6)</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827891557"/>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$ 350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52400" y="1295400"/>
            <a:ext cx="4038600" cy="27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Testing and analysis of tire threats to that can be used to validate tire threats to the airplane to validate or improve each of the three tire threat models for bias ply and radial tires.  The research will be conducted in three phases over a period of three years.</a:t>
            </a:r>
            <a:r>
              <a:rPr lang="en-US" sz="1200" dirty="0"/>
              <a:t> </a:t>
            </a:r>
            <a:endParaRPr lang="en-US" sz="1200" dirty="0" smtClean="0"/>
          </a:p>
          <a:p>
            <a:pPr marL="171450" indent="-171450">
              <a:defRPr/>
            </a:pPr>
            <a:r>
              <a:rPr lang="en-US" sz="1200" dirty="0" smtClean="0"/>
              <a:t>This research is in response to NTSB </a:t>
            </a:r>
            <a:r>
              <a:rPr lang="en-US" sz="1200" dirty="0"/>
              <a:t>released recommendations to the FAA relative to tire </a:t>
            </a:r>
            <a:r>
              <a:rPr lang="en-US" sz="1200" dirty="0" smtClean="0"/>
              <a:t>failures; for </a:t>
            </a:r>
            <a:r>
              <a:rPr lang="en-US" sz="1200" dirty="0"/>
              <a:t>example NTSB SR A-10-050 “Require tire pressure monitoring systems for all transport-category airplanes.”  </a:t>
            </a:r>
          </a:p>
          <a:p>
            <a:pPr>
              <a:spcBef>
                <a:spcPts val="600"/>
              </a:spcBef>
              <a:buNone/>
              <a:defRPr/>
            </a:pPr>
            <a:r>
              <a:rPr lang="en-US" sz="1200" dirty="0">
                <a:latin typeface="Arial" pitchFamily="34" charset="0"/>
              </a:rPr>
              <a:t>Sponsor POC: </a:t>
            </a:r>
            <a:r>
              <a:rPr lang="en-US" sz="1200" dirty="0" smtClean="0"/>
              <a:t>K. Frey,</a:t>
            </a:r>
            <a:r>
              <a:rPr lang="en-US" sz="1200" dirty="0" smtClean="0">
                <a:latin typeface="Arial" pitchFamily="34" charset="0"/>
              </a:rPr>
              <a:t> ANM-112</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latin typeface="Arial" pitchFamily="34" charset="0"/>
              </a:rPr>
              <a:t>R. McGuire, ANG-E271</a:t>
            </a:r>
            <a:endParaRPr lang="en-US" sz="1200" dirty="0">
              <a:latin typeface="Arial" pitchFamily="34" charset="0"/>
            </a:endParaRPr>
          </a:p>
          <a:p>
            <a:pPr marL="171450" indent="-171450">
              <a:defRPr/>
            </a:pPr>
            <a:endParaRPr lang="en-US" sz="1200" dirty="0"/>
          </a:p>
        </p:txBody>
      </p:sp>
      <p:sp>
        <p:nvSpPr>
          <p:cNvPr id="20" name="Rectangle 129"/>
          <p:cNvSpPr>
            <a:spLocks noChangeArrowheads="1"/>
          </p:cNvSpPr>
          <p:nvPr/>
        </p:nvSpPr>
        <p:spPr bwMode="auto">
          <a:xfrm>
            <a:off x="4694238" y="1447800"/>
            <a:ext cx="41449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pPr>
            <a:r>
              <a:rPr lang="en-US" sz="1200" dirty="0" smtClean="0">
                <a:effectLst/>
              </a:rPr>
              <a:t>Tire failure and burst models that can be used by industry and authorities to support improved application of safety standards.  The desired outcomes are improved rules,  advisory circulars, policy memos, and updated TSOs to support improved safety as well as data driven state of the art airplane designs.​</a:t>
            </a:r>
            <a:endParaRPr lang="en-US" sz="1200" dirty="0">
              <a:effectLst/>
            </a:endParaRPr>
          </a:p>
        </p:txBody>
      </p:sp>
      <p:sp>
        <p:nvSpPr>
          <p:cNvPr id="21" name="Rectangle 20"/>
          <p:cNvSpPr/>
          <p:nvPr/>
        </p:nvSpPr>
        <p:spPr>
          <a:xfrm>
            <a:off x="157163" y="4343400"/>
            <a:ext cx="4164012" cy="1107996"/>
          </a:xfrm>
          <a:prstGeom prst="rect">
            <a:avLst/>
          </a:prstGeom>
        </p:spPr>
        <p:txBody>
          <a:bodyPr>
            <a:spAutoFit/>
          </a:bodyPr>
          <a:lstStyle/>
          <a:p>
            <a:pPr marL="171450" indent="-171450">
              <a:defRPr/>
            </a:pPr>
            <a:r>
              <a:rPr lang="en-US" sz="1200" dirty="0" smtClean="0"/>
              <a:t>Tire plume and exit velocity </a:t>
            </a:r>
            <a:r>
              <a:rPr lang="en-US" sz="1200" dirty="0" smtClean="0"/>
              <a:t>testing</a:t>
            </a:r>
            <a:endParaRPr lang="en-US" sz="1200" dirty="0"/>
          </a:p>
          <a:p>
            <a:pPr marL="171450" indent="-171450">
              <a:defRPr/>
            </a:pPr>
            <a:r>
              <a:rPr lang="en-US" sz="1200" dirty="0" smtClean="0"/>
              <a:t>Final report and analysis to</a:t>
            </a:r>
            <a:r>
              <a:rPr lang="en-US" sz="1200" dirty="0"/>
              <a:t> validate and/or improve current </a:t>
            </a:r>
            <a:r>
              <a:rPr lang="en-US" sz="1200" dirty="0" smtClean="0"/>
              <a:t>tire threat </a:t>
            </a:r>
            <a:r>
              <a:rPr lang="en-US" sz="1200" dirty="0"/>
              <a:t>models (parameters, size, geometry, mass, velocities, trajectories, # of </a:t>
            </a:r>
            <a:r>
              <a:rPr lang="en-US" sz="1200" dirty="0" smtClean="0"/>
              <a:t>particles, size of flailing tread, size and shape of burst plume</a:t>
            </a:r>
            <a:r>
              <a:rPr lang="en-US" sz="1200" dirty="0" smtClean="0"/>
              <a:t>)</a:t>
            </a:r>
            <a:endParaRPr lang="en-US" sz="1200" dirty="0"/>
          </a:p>
        </p:txBody>
      </p:sp>
    </p:spTree>
    <p:extLst>
      <p:ext uri="{BB962C8B-B14F-4D97-AF65-F5344CB8AC3E}">
        <p14:creationId xmlns:p14="http://schemas.microsoft.com/office/powerpoint/2010/main" val="2141419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762000"/>
          </a:xfrm>
          <a:noFill/>
        </p:spPr>
        <p:txBody>
          <a:bodyPr/>
          <a:lstStyle/>
          <a:p>
            <a:pPr algn="ctr" eaLnBrk="1" hangingPunct="1"/>
            <a:r>
              <a:rPr lang="en-US" sz="2000" dirty="0" smtClean="0"/>
              <a:t>Integrated Flight Path Control to Address GAJSC and FAA GA Safety Interventions (A11E.FCMS.8) </a:t>
            </a:r>
          </a:p>
        </p:txBody>
      </p:sp>
      <p:sp>
        <p:nvSpPr>
          <p:cNvPr id="307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09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481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838200"/>
            <a:ext cx="0" cy="518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2540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2789900"/>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9"/>
          <p:cNvSpPr>
            <a:spLocks noChangeArrowheads="1"/>
          </p:cNvSpPr>
          <p:nvPr/>
        </p:nvSpPr>
        <p:spPr bwMode="auto">
          <a:xfrm>
            <a:off x="4694238" y="1447800"/>
            <a:ext cx="41449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Design </a:t>
            </a:r>
            <a:r>
              <a:rPr lang="en-US" sz="1200" dirty="0"/>
              <a:t>and certification requirements for a flight path control autopilots for light GA </a:t>
            </a:r>
            <a:r>
              <a:rPr lang="en-US" sz="1200" dirty="0" smtClean="0"/>
              <a:t>purposes</a:t>
            </a:r>
          </a:p>
          <a:p>
            <a:pPr marL="171450" indent="-171450">
              <a:defRPr/>
            </a:pPr>
            <a:r>
              <a:rPr lang="en-US" sz="1200" dirty="0"/>
              <a:t>S</a:t>
            </a:r>
            <a:r>
              <a:rPr lang="en-US" sz="1200" dirty="0" smtClean="0"/>
              <a:t>ignificant </a:t>
            </a:r>
            <a:r>
              <a:rPr lang="en-US" sz="1200" dirty="0"/>
              <a:t>reduction of CFIT and Loss of Control accidents in </a:t>
            </a:r>
            <a:r>
              <a:rPr lang="en-US" sz="1200" dirty="0" smtClean="0"/>
              <a:t>GA</a:t>
            </a:r>
          </a:p>
          <a:p>
            <a:pPr marL="171450" indent="-171450">
              <a:defRPr/>
            </a:pPr>
            <a:r>
              <a:rPr lang="en-US" sz="1200" dirty="0" smtClean="0">
                <a:ea typeface="ＭＳ Ｐゴシック" pitchFamily="34" charset="-128"/>
              </a:rPr>
              <a:t>Develop a certification process that allows for growth of adaptive autopilots and higher authority advanced flight controls</a:t>
            </a:r>
            <a:endParaRPr lang="en-US" sz="1200" dirty="0">
              <a:ea typeface="ＭＳ Ｐゴシック" pitchFamily="34" charset="-128"/>
            </a:endParaRPr>
          </a:p>
        </p:txBody>
      </p:sp>
      <p:sp>
        <p:nvSpPr>
          <p:cNvPr id="20" name="Rectangle 127"/>
          <p:cNvSpPr>
            <a:spLocks noChangeArrowheads="1"/>
          </p:cNvSpPr>
          <p:nvPr/>
        </p:nvSpPr>
        <p:spPr bwMode="auto">
          <a:xfrm>
            <a:off x="76200" y="990600"/>
            <a:ext cx="44196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Continuation </a:t>
            </a:r>
            <a:r>
              <a:rPr lang="en-US" sz="1200" dirty="0"/>
              <a:t>of a multi-Phase study by the Small Airplane Directorate to directly impact findings from the General Aviation Joint Steering Committee regarding GA </a:t>
            </a:r>
            <a:r>
              <a:rPr lang="en-US" sz="1200" dirty="0" smtClean="0"/>
              <a:t>safety</a:t>
            </a:r>
          </a:p>
          <a:p>
            <a:pPr marL="171450" indent="-171450">
              <a:defRPr/>
            </a:pPr>
            <a:r>
              <a:rPr lang="en-US" sz="1200" dirty="0"/>
              <a:t>L</a:t>
            </a:r>
            <a:r>
              <a:rPr lang="en-US" sz="1200" dirty="0" smtClean="0"/>
              <a:t>everage </a:t>
            </a:r>
            <a:r>
              <a:rPr lang="en-US" sz="1200" dirty="0"/>
              <a:t>existing control, sensor, &amp; processor technology to provide direct flight path control that’s affordable to the GA </a:t>
            </a:r>
            <a:r>
              <a:rPr lang="en-US" sz="1200" dirty="0" smtClean="0"/>
              <a:t>market</a:t>
            </a:r>
          </a:p>
          <a:p>
            <a:pPr marL="171450" indent="-171450">
              <a:defRPr/>
            </a:pPr>
            <a:r>
              <a:rPr lang="en-US" sz="1200" dirty="0"/>
              <a:t>L</a:t>
            </a:r>
            <a:r>
              <a:rPr lang="en-US" sz="1200" dirty="0" smtClean="0"/>
              <a:t>everage </a:t>
            </a:r>
            <a:r>
              <a:rPr lang="en-US" sz="1200" dirty="0"/>
              <a:t>previously accomplished FAA R&amp;D on sensor technology, derived parameter accuracies, verification and validation techniques, energy management techniques, and design assurances with the intent to bring these components together into a functional system for flight test and mock certification</a:t>
            </a:r>
          </a:p>
          <a:p>
            <a:pPr>
              <a:spcBef>
                <a:spcPts val="600"/>
              </a:spcBef>
              <a:buNone/>
              <a:defRPr/>
            </a:pPr>
            <a:r>
              <a:rPr lang="en-US" sz="1200" dirty="0">
                <a:latin typeface="Arial" pitchFamily="34" charset="0"/>
              </a:rPr>
              <a:t>Sponsor POC: </a:t>
            </a:r>
            <a:r>
              <a:rPr lang="en-US" sz="1200" dirty="0" smtClean="0"/>
              <a:t>D. Sizoo, ACE-110</a:t>
            </a:r>
            <a:endParaRPr lang="en-US" sz="1200" dirty="0">
              <a:latin typeface="Arial" pitchFamily="34" charset="0"/>
            </a:endParaRPr>
          </a:p>
          <a:p>
            <a:pPr>
              <a:spcBef>
                <a:spcPts val="0"/>
              </a:spcBef>
              <a:buNone/>
              <a:defRPr/>
            </a:pPr>
            <a:r>
              <a:rPr lang="en-US" sz="1200" dirty="0">
                <a:latin typeface="Arial" pitchFamily="34" charset="0"/>
              </a:rPr>
              <a:t>Research POC: R. </a:t>
            </a:r>
            <a:r>
              <a:rPr lang="en-US" sz="1200" dirty="0" smtClean="0">
                <a:latin typeface="Arial" pitchFamily="34" charset="0"/>
              </a:rPr>
              <a:t>McGuire</a:t>
            </a:r>
            <a:r>
              <a:rPr lang="en-US" sz="1200" dirty="0">
                <a:latin typeface="Arial" pitchFamily="34" charset="0"/>
              </a:rPr>
              <a:t>, ANG-E271</a:t>
            </a:r>
          </a:p>
          <a:p>
            <a:pPr marL="171450" indent="-171450">
              <a:defRPr/>
            </a:pPr>
            <a:endParaRPr lang="en-US" sz="1200" dirty="0"/>
          </a:p>
        </p:txBody>
      </p:sp>
      <p:sp>
        <p:nvSpPr>
          <p:cNvPr id="21" name="Rectangle 20"/>
          <p:cNvSpPr/>
          <p:nvPr/>
        </p:nvSpPr>
        <p:spPr>
          <a:xfrm>
            <a:off x="157163" y="4343400"/>
            <a:ext cx="4164012" cy="1661993"/>
          </a:xfrm>
          <a:prstGeom prst="rect">
            <a:avLst/>
          </a:prstGeom>
        </p:spPr>
        <p:txBody>
          <a:bodyPr>
            <a:spAutoFit/>
          </a:bodyPr>
          <a:lstStyle/>
          <a:p>
            <a:pPr marL="171450" indent="-171450"/>
            <a:r>
              <a:rPr lang="en-US" sz="1200" dirty="0" smtClean="0"/>
              <a:t>Design build and fly a deterministic autopilot based on a mathematical model of an aircraft following a NEW technical process using real time system ID methods and considering run time assurance methods. </a:t>
            </a:r>
            <a:endParaRPr lang="en-US" sz="1200" dirty="0"/>
          </a:p>
          <a:p>
            <a:pPr marL="171450" indent="-171450"/>
            <a:r>
              <a:rPr lang="en-US" sz="1200" dirty="0" smtClean="0"/>
              <a:t>Develop revision 1 of a top level document  for testing of advanced flight controls for traditional fixed wing aircraft.  This will be the basis for special conditions for certification of high level rules</a:t>
            </a:r>
            <a:r>
              <a:rPr lang="en-US" sz="1200" dirty="0" smtClean="0"/>
              <a:t>.</a:t>
            </a:r>
            <a:endParaRPr lang="en-US" sz="1200" dirty="0"/>
          </a:p>
        </p:txBody>
      </p:sp>
    </p:spTree>
    <p:extLst>
      <p:ext uri="{BB962C8B-B14F-4D97-AF65-F5344CB8AC3E}">
        <p14:creationId xmlns:p14="http://schemas.microsoft.com/office/powerpoint/2010/main" val="802484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Low Energy Alerting and Awareness Systems (A11E.FCMS.9) </a:t>
            </a:r>
          </a:p>
        </p:txBody>
      </p:sp>
      <p:sp>
        <p:nvSpPr>
          <p:cNvPr id="3075" name="Rectangle 3"/>
          <p:cNvSpPr>
            <a:spLocks noChangeArrowheads="1"/>
          </p:cNvSpPr>
          <p:nvPr/>
        </p:nvSpPr>
        <p:spPr bwMode="auto">
          <a:xfrm>
            <a:off x="206375" y="38481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81967"/>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39318978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$ 950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76200" y="1066800"/>
            <a:ext cx="44196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Aircraft </a:t>
            </a:r>
            <a:r>
              <a:rPr lang="en-US" sz="1200" dirty="0"/>
              <a:t>Certification requires information from full flight simulator evaluations of low energy state awareness (LESA) systems in order to develop specific criteria for evaluating such systems for intended function </a:t>
            </a:r>
            <a:endParaRPr lang="en-US" sz="1200" dirty="0" smtClean="0"/>
          </a:p>
          <a:p>
            <a:pPr marL="171450" indent="-171450">
              <a:defRPr/>
            </a:pPr>
            <a:r>
              <a:rPr lang="en-US" sz="1200" dirty="0" smtClean="0"/>
              <a:t>Provide </a:t>
            </a:r>
            <a:r>
              <a:rPr lang="en-US" sz="1200" dirty="0"/>
              <a:t>the information required to evaluate and certify </a:t>
            </a:r>
            <a:r>
              <a:rPr lang="en-US" sz="1200" dirty="0" smtClean="0"/>
              <a:t>systems </a:t>
            </a:r>
            <a:r>
              <a:rPr lang="en-US" sz="1200" dirty="0"/>
              <a:t>for intended function and mitigation of </a:t>
            </a:r>
            <a:r>
              <a:rPr lang="en-US" sz="1200" dirty="0" smtClean="0"/>
              <a:t>scenarios</a:t>
            </a:r>
          </a:p>
          <a:p>
            <a:pPr marL="171450" indent="-171450">
              <a:defRPr/>
            </a:pPr>
            <a:r>
              <a:rPr lang="en-US" sz="1200" dirty="0"/>
              <a:t>CAST SE 207 output 3 recommends research on requirements for low cost, retrofit-ready energy state awareness systems that could potentially further mitigate the likelihood of loss of control and loss of airplane state awareness</a:t>
            </a:r>
          </a:p>
          <a:p>
            <a:pPr>
              <a:spcBef>
                <a:spcPts val="600"/>
              </a:spcBef>
              <a:buNone/>
              <a:defRPr/>
            </a:pPr>
            <a:r>
              <a:rPr lang="en-US" sz="1200" dirty="0">
                <a:latin typeface="Arial" pitchFamily="34" charset="0"/>
              </a:rPr>
              <a:t>Sponsor POC: </a:t>
            </a:r>
            <a:r>
              <a:rPr lang="en-US" sz="1200" dirty="0" smtClean="0"/>
              <a:t>J. </a:t>
            </a:r>
            <a:r>
              <a:rPr lang="en-US" sz="1200" dirty="0"/>
              <a:t>Wilborn</a:t>
            </a:r>
            <a:r>
              <a:rPr lang="en-US" sz="1200" dirty="0" smtClean="0"/>
              <a:t>, ANM-117</a:t>
            </a:r>
            <a:endParaRPr lang="en-US" sz="1200" dirty="0">
              <a:latin typeface="Arial" pitchFamily="34" charset="0"/>
            </a:endParaRPr>
          </a:p>
          <a:p>
            <a:pPr>
              <a:spcBef>
                <a:spcPts val="0"/>
              </a:spcBef>
              <a:buNone/>
              <a:defRPr/>
            </a:pPr>
            <a:r>
              <a:rPr lang="en-US" sz="1200" dirty="0">
                <a:latin typeface="Arial" pitchFamily="34" charset="0"/>
              </a:rPr>
              <a:t>Research POC: R. </a:t>
            </a:r>
            <a:r>
              <a:rPr lang="en-US" sz="1200" dirty="0" smtClean="0">
                <a:latin typeface="Arial" pitchFamily="34" charset="0"/>
              </a:rPr>
              <a:t>McGuire</a:t>
            </a:r>
            <a:r>
              <a:rPr lang="en-US" sz="1200" dirty="0">
                <a:latin typeface="Arial" pitchFamily="34" charset="0"/>
              </a:rPr>
              <a:t>, ANG-E271</a:t>
            </a:r>
          </a:p>
          <a:p>
            <a:pPr marL="171450" indent="-171450">
              <a:defRPr/>
            </a:pPr>
            <a:endParaRPr lang="en-US" sz="1200" dirty="0"/>
          </a:p>
        </p:txBody>
      </p:sp>
      <p:sp>
        <p:nvSpPr>
          <p:cNvPr id="20" name="Rectangle 129"/>
          <p:cNvSpPr>
            <a:spLocks noChangeArrowheads="1"/>
          </p:cNvSpPr>
          <p:nvPr/>
        </p:nvSpPr>
        <p:spPr bwMode="auto">
          <a:xfrm>
            <a:off x="4694238" y="144780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Reduce </a:t>
            </a:r>
            <a:r>
              <a:rPr lang="en-US" sz="1200" dirty="0"/>
              <a:t>the accident rate due to loss of airplane state awareness (ASA) and loss-of-control (LOC) by improving flight crew awareness of low airplane energy state through more effective displays and alerting</a:t>
            </a:r>
            <a:endParaRPr lang="en-US" sz="1200" dirty="0">
              <a:ea typeface="ＭＳ Ｐゴシック" pitchFamily="34" charset="-128"/>
            </a:endParaRPr>
          </a:p>
        </p:txBody>
      </p:sp>
      <p:sp>
        <p:nvSpPr>
          <p:cNvPr id="21" name="Rectangle 20"/>
          <p:cNvSpPr/>
          <p:nvPr/>
        </p:nvSpPr>
        <p:spPr>
          <a:xfrm>
            <a:off x="157163" y="4114800"/>
            <a:ext cx="4164012" cy="1754326"/>
          </a:xfrm>
          <a:prstGeom prst="rect">
            <a:avLst/>
          </a:prstGeom>
        </p:spPr>
        <p:txBody>
          <a:bodyPr>
            <a:spAutoFit/>
          </a:bodyPr>
          <a:lstStyle/>
          <a:p>
            <a:pPr marL="171450" indent="-171450">
              <a:defRPr/>
            </a:pPr>
            <a:r>
              <a:rPr lang="en-US" sz="1200" dirty="0" smtClean="0"/>
              <a:t>Design </a:t>
            </a:r>
            <a:r>
              <a:rPr lang="en-US" sz="1200" dirty="0"/>
              <a:t>simulator assessment scenarios to provide a controlled evaluation of system features using qualified airline flight crews.  Identify airline flight crew volunteers and schedule evaluation</a:t>
            </a:r>
            <a:r>
              <a:rPr lang="en-US" sz="1200" dirty="0" smtClean="0"/>
              <a:t>. </a:t>
            </a:r>
          </a:p>
          <a:p>
            <a:pPr marL="171450" indent="-171450">
              <a:defRPr/>
            </a:pPr>
            <a:r>
              <a:rPr lang="en-US" sz="1200" dirty="0"/>
              <a:t>Conduct initial simulator evaluations.  Perform evaluations of candidate systems in full flight simulators and collect </a:t>
            </a:r>
            <a:r>
              <a:rPr lang="en-US" sz="1200" dirty="0" smtClean="0"/>
              <a:t>data.</a:t>
            </a:r>
            <a:endParaRPr lang="en-US" sz="1200" dirty="0"/>
          </a:p>
          <a:p>
            <a:pPr>
              <a:buNone/>
              <a:defRPr/>
            </a:pPr>
            <a:endParaRPr lang="en-US" sz="1200" dirty="0"/>
          </a:p>
        </p:txBody>
      </p:sp>
    </p:spTree>
    <p:extLst>
      <p:ext uri="{BB962C8B-B14F-4D97-AF65-F5344CB8AC3E}">
        <p14:creationId xmlns:p14="http://schemas.microsoft.com/office/powerpoint/2010/main" val="3213074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52400"/>
            <a:ext cx="8472488" cy="609600"/>
          </a:xfrm>
        </p:spPr>
        <p:txBody>
          <a:bodyPr/>
          <a:lstStyle/>
          <a:p>
            <a:pPr algn="ctr"/>
            <a:r>
              <a:rPr lang="en-US" sz="2000" dirty="0" smtClean="0"/>
              <a:t>Displays and Alerting for Airplane Systems State Awareness (A11E.FCMS.11) </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24</a:t>
            </a:fld>
            <a:endParaRPr lang="en-US" dirty="0"/>
          </a:p>
        </p:txBody>
      </p:sp>
      <p:sp>
        <p:nvSpPr>
          <p:cNvPr id="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9243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aphicFrame>
        <p:nvGraphicFramePr>
          <p:cNvPr id="11" name="Group 105"/>
          <p:cNvGraphicFramePr>
            <a:graphicFrameLocks/>
          </p:cNvGraphicFramePr>
          <p:nvPr>
            <p:extLst>
              <p:ext uri="{D42A27DB-BD31-4B8C-83A1-F6EECF244321}">
                <p14:modId xmlns:p14="http://schemas.microsoft.com/office/powerpoint/2010/main" val="10576862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$ 350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5" name="Rectangle 14"/>
          <p:cNvSpPr/>
          <p:nvPr/>
        </p:nvSpPr>
        <p:spPr>
          <a:xfrm>
            <a:off x="4572000" y="1447800"/>
            <a:ext cx="4038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Reduce the accident rate due to loss of airplane state awareness (ASA) and loss-of-control (LOC) by improving flight crew awareness of airplane system states, particularly the </a:t>
            </a:r>
            <a:r>
              <a:rPr lang="en-US" sz="1200" dirty="0" err="1"/>
              <a:t>autoflight</a:t>
            </a:r>
            <a:r>
              <a:rPr lang="en-US" sz="1200" dirty="0"/>
              <a:t> system and the data sources that it uses, through more effective displays and alerting.  ​</a:t>
            </a:r>
          </a:p>
        </p:txBody>
      </p:sp>
      <p:sp>
        <p:nvSpPr>
          <p:cNvPr id="17" name="Rectangle 127"/>
          <p:cNvSpPr>
            <a:spLocks noChangeArrowheads="1"/>
          </p:cNvSpPr>
          <p:nvPr/>
        </p:nvSpPr>
        <p:spPr bwMode="auto">
          <a:xfrm>
            <a:off x="228600" y="4341674"/>
            <a:ext cx="42672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Evaluate systems developed under NASA contract and select systems for simulator review. </a:t>
            </a:r>
          </a:p>
          <a:p>
            <a:pPr marL="171450" indent="-171450"/>
            <a:r>
              <a:rPr lang="en-US" sz="1200" dirty="0"/>
              <a:t>Design simulator assessment scenarios to provide a controlled evaluation of system features using qualified airline flight crews. Identify airline flight crew volunteers and schedule evaluation. </a:t>
            </a:r>
          </a:p>
          <a:p>
            <a:pPr marL="171450" indent="-171450"/>
            <a:r>
              <a:rPr lang="en-US" sz="1200" dirty="0"/>
              <a:t>Perform evaluations of candidate systems in full flight simulators and collect data</a:t>
            </a:r>
            <a:r>
              <a:rPr lang="en-US" sz="1200" dirty="0" smtClean="0"/>
              <a:t>. </a:t>
            </a:r>
            <a:endParaRPr lang="en-US" sz="1200" dirty="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6"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0" y="1143000"/>
            <a:ext cx="44958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The Commercial Aviation Safety Team (CAST</a:t>
            </a:r>
            <a:r>
              <a:rPr lang="en-US" sz="1200" dirty="0" smtClean="0"/>
              <a:t>) identified </a:t>
            </a:r>
            <a:r>
              <a:rPr lang="en-US" sz="1200" dirty="0"/>
              <a:t>loss-of-control in-flight (LOC-I) </a:t>
            </a:r>
            <a:r>
              <a:rPr lang="en-US" sz="1200" dirty="0" smtClean="0"/>
              <a:t>as </a:t>
            </a:r>
            <a:r>
              <a:rPr lang="en-US" sz="1200" dirty="0"/>
              <a:t>one of the leading causes of commercial </a:t>
            </a:r>
            <a:r>
              <a:rPr lang="en-US" sz="1200" dirty="0" smtClean="0"/>
              <a:t>aviation fatalities.</a:t>
            </a:r>
          </a:p>
          <a:p>
            <a:pPr marL="171450" indent="-171450">
              <a:defRPr/>
            </a:pPr>
            <a:r>
              <a:rPr lang="en-US" sz="1200" dirty="0" smtClean="0"/>
              <a:t>Loss of awareness about an airplane system state, particularly the autoflight system and the data sources that it uses, has led to instances of crew distraction and confusion about the state of the airplane, which led directly to loss-of-control.​</a:t>
            </a:r>
          </a:p>
          <a:p>
            <a:pPr marL="171450" indent="-171450">
              <a:defRPr/>
            </a:pPr>
            <a:r>
              <a:rPr lang="en-US" sz="1200" dirty="0"/>
              <a:t>CAST SE 208 recommends research on </a:t>
            </a:r>
            <a:r>
              <a:rPr lang="en-US" sz="1200" dirty="0" smtClean="0"/>
              <a:t>requirements to improve flight </a:t>
            </a:r>
            <a:r>
              <a:rPr lang="en-US" sz="1200" dirty="0"/>
              <a:t>crew awareness of </a:t>
            </a:r>
            <a:r>
              <a:rPr lang="en-US" sz="1200" dirty="0" smtClean="0"/>
              <a:t>airplane </a:t>
            </a:r>
            <a:r>
              <a:rPr lang="en-US" sz="1200" dirty="0"/>
              <a:t>systems state through more effective displays and alerting. ​</a:t>
            </a:r>
          </a:p>
          <a:p>
            <a:pPr>
              <a:spcBef>
                <a:spcPts val="600"/>
              </a:spcBef>
              <a:buNone/>
              <a:defRPr/>
            </a:pPr>
            <a:r>
              <a:rPr lang="en-US" sz="1200" dirty="0">
                <a:latin typeface="Arial" pitchFamily="34" charset="0"/>
              </a:rPr>
              <a:t>Sponsor POC: </a:t>
            </a:r>
            <a:r>
              <a:rPr lang="en-US" sz="1200" dirty="0"/>
              <a:t>J. Wilborn, ANM-117</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latin typeface="Arial" pitchFamily="34" charset="0"/>
              </a:rPr>
              <a:t>R. McGuire, ANG-E271</a:t>
            </a:r>
          </a:p>
          <a:p>
            <a:pPr marL="171450" indent="-171450">
              <a:defRPr/>
            </a:pPr>
            <a:endParaRPr lang="en-US" sz="1200" dirty="0"/>
          </a:p>
        </p:txBody>
      </p:sp>
    </p:spTree>
    <p:extLst>
      <p:ext uri="{BB962C8B-B14F-4D97-AF65-F5344CB8AC3E}">
        <p14:creationId xmlns:p14="http://schemas.microsoft.com/office/powerpoint/2010/main" val="3233024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Transfer of UAS Technology for Enhancement of GA Safety (A11E.FCMS.13)</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25</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6"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7"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8"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9"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10" name="Line 7"/>
          <p:cNvSpPr>
            <a:spLocks noChangeShapeType="1"/>
          </p:cNvSpPr>
          <p:nvPr/>
        </p:nvSpPr>
        <p:spPr bwMode="auto">
          <a:xfrm>
            <a:off x="4572000" y="990600"/>
            <a:ext cx="0" cy="502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aphicFrame>
        <p:nvGraphicFramePr>
          <p:cNvPr id="12" name="Group 105"/>
          <p:cNvGraphicFramePr>
            <a:graphicFrameLocks/>
          </p:cNvGraphicFramePr>
          <p:nvPr>
            <p:extLst>
              <p:ext uri="{D42A27DB-BD31-4B8C-83A1-F6EECF244321}">
                <p14:modId xmlns:p14="http://schemas.microsoft.com/office/powerpoint/2010/main" val="1924557395"/>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4" name="Rectangle 127"/>
          <p:cNvSpPr>
            <a:spLocks noChangeArrowheads="1"/>
          </p:cNvSpPr>
          <p:nvPr/>
        </p:nvSpPr>
        <p:spPr bwMode="auto">
          <a:xfrm>
            <a:off x="152400" y="1295400"/>
            <a:ext cx="4267200"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To identify, quantify, and test sensor, autopilot, and flight path control technology from the UAS community that could be leveraged to enhance GA safety at an affordable cost for retrofit into the existing fleet by studying the feasibility, capability, and viability of the UAS technology.</a:t>
            </a:r>
          </a:p>
          <a:p>
            <a:pPr>
              <a:spcBef>
                <a:spcPts val="600"/>
              </a:spcBef>
              <a:buNone/>
              <a:defRPr/>
            </a:pPr>
            <a:r>
              <a:rPr lang="en-US" sz="1200" dirty="0">
                <a:latin typeface="Arial" pitchFamily="34" charset="0"/>
              </a:rPr>
              <a:t>Sponsor POC: </a:t>
            </a:r>
            <a:r>
              <a:rPr lang="en-US" sz="1200" dirty="0" smtClean="0"/>
              <a:t>W. Ryan &amp; D. Sizoo, ACE-110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latin typeface="Arial" pitchFamily="34" charset="0"/>
              </a:rPr>
              <a:t>R. McGuire, ANG-E271</a:t>
            </a:r>
            <a:endParaRPr lang="en-US" sz="1200" dirty="0">
              <a:latin typeface="Arial" pitchFamily="34" charset="0"/>
            </a:endParaRPr>
          </a:p>
          <a:p>
            <a:pPr marL="171450" indent="-171450">
              <a:defRPr/>
            </a:pPr>
            <a:endParaRPr lang="en-US" sz="1200" dirty="0"/>
          </a:p>
        </p:txBody>
      </p:sp>
      <p:sp>
        <p:nvSpPr>
          <p:cNvPr id="17"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8" name="Rectangle 17"/>
          <p:cNvSpPr/>
          <p:nvPr/>
        </p:nvSpPr>
        <p:spPr>
          <a:xfrm>
            <a:off x="4572000" y="1385422"/>
            <a:ext cx="40386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Identify and characterize (accuracy, etc.) sensors and autopilot technology from the UAS in service</a:t>
            </a:r>
            <a:r>
              <a:rPr lang="en-US" sz="1200" dirty="0" smtClean="0"/>
              <a:t>.</a:t>
            </a:r>
          </a:p>
          <a:p>
            <a:pPr marL="171450" indent="-171450"/>
            <a:r>
              <a:rPr lang="en-US" sz="1200" dirty="0" smtClean="0"/>
              <a:t>Identify </a:t>
            </a:r>
            <a:r>
              <a:rPr lang="en-US" sz="1200" dirty="0"/>
              <a:t>any military certification or OEM qualification processes meeting industry standards for these systems, and compare them to FAA certification expectations</a:t>
            </a:r>
            <a:r>
              <a:rPr lang="en-US" sz="1200" dirty="0" smtClean="0"/>
              <a:t>. Draft special conditions to allow certification on a manned aircraft.</a:t>
            </a:r>
          </a:p>
          <a:p>
            <a:pPr marL="171450" indent="-171450"/>
            <a:r>
              <a:rPr lang="en-US" sz="1200" dirty="0" smtClean="0"/>
              <a:t>Retrofit </a:t>
            </a:r>
            <a:r>
              <a:rPr lang="en-US" sz="1200" dirty="0"/>
              <a:t>sensors and flight path control systems into a GA aircraft, such as the NASA SR-22 or other platform to demonstrate their potential to enhance GA safety through envelope protection, hazard avoidance by automatic flight path control, etc.​</a:t>
            </a:r>
          </a:p>
        </p:txBody>
      </p:sp>
      <p:sp>
        <p:nvSpPr>
          <p:cNvPr id="19" name="Rectangle 127"/>
          <p:cNvSpPr>
            <a:spLocks noChangeArrowheads="1"/>
          </p:cNvSpPr>
          <p:nvPr/>
        </p:nvSpPr>
        <p:spPr bwMode="auto">
          <a:xfrm>
            <a:off x="0" y="4341674"/>
            <a:ext cx="45720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Identification of UAS platforms for detailed evaluation.  (</a:t>
            </a:r>
            <a:r>
              <a:rPr lang="en-US" sz="1200" dirty="0" smtClean="0"/>
              <a:t>FY18)</a:t>
            </a:r>
            <a:endParaRPr lang="en-US" sz="1200" dirty="0"/>
          </a:p>
          <a:p>
            <a:pPr marL="171450" indent="-171450"/>
            <a:r>
              <a:rPr lang="en-US" sz="1200" dirty="0"/>
              <a:t>Identification of UAS systems from the selected platforms that could be utilized to enhance GA safety. (</a:t>
            </a:r>
            <a:r>
              <a:rPr lang="en-US" sz="1200" dirty="0" smtClean="0"/>
              <a:t>FY18)</a:t>
            </a:r>
            <a:endParaRPr lang="en-US" sz="1200" dirty="0"/>
          </a:p>
          <a:p>
            <a:pPr marL="171450" indent="-171450"/>
            <a:r>
              <a:rPr lang="en-US" sz="1200" dirty="0"/>
              <a:t>Characterization of systems and components from selected UAS platforms by coordination with OEMs (FY19)</a:t>
            </a:r>
          </a:p>
          <a:p>
            <a:pPr marL="171450" indent="-171450"/>
            <a:r>
              <a:rPr lang="en-US" sz="1200" dirty="0"/>
              <a:t>Document proposed technology for transfer to GA in phase 1 report, which indicates successful exit from phase 1 (FY19)</a:t>
            </a:r>
          </a:p>
        </p:txBody>
      </p:sp>
    </p:spTree>
    <p:extLst>
      <p:ext uri="{BB962C8B-B14F-4D97-AF65-F5344CB8AC3E}">
        <p14:creationId xmlns:p14="http://schemas.microsoft.com/office/powerpoint/2010/main" val="1328854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Inspection and Tear Down of Bonded Repairs (A11E.MI.1)</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481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685800"/>
            <a:ext cx="0" cy="533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798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4050949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$ 475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7162" y="990600"/>
            <a:ext cx="4338637"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Obtain </a:t>
            </a:r>
            <a:r>
              <a:rPr lang="en-US" sz="1200" dirty="0"/>
              <a:t>structural components (composite and metal) that have had documented field repairs (time in service, repair specification </a:t>
            </a:r>
            <a:r>
              <a:rPr lang="en-US" sz="1200" dirty="0" smtClean="0"/>
              <a:t>used</a:t>
            </a:r>
          </a:p>
          <a:p>
            <a:pPr marL="171450" indent="-171450">
              <a:defRPr/>
            </a:pPr>
            <a:r>
              <a:rPr lang="en-US" sz="1200" dirty="0"/>
              <a:t>Conduct initial inspection (visual and multiple NDI). </a:t>
            </a:r>
            <a:endParaRPr lang="en-US" sz="1200" dirty="0" smtClean="0"/>
          </a:p>
          <a:p>
            <a:pPr marL="171450" indent="-171450">
              <a:defRPr/>
            </a:pPr>
            <a:r>
              <a:rPr lang="en-US" sz="1200" dirty="0"/>
              <a:t>Conduct teardown of repairs and document findings as related to repair integrity and viability on NDI methods used for pre and post </a:t>
            </a:r>
            <a:r>
              <a:rPr lang="en-US" sz="1200" dirty="0" smtClean="0"/>
              <a:t>inspections</a:t>
            </a:r>
          </a:p>
          <a:p>
            <a:pPr marL="171450" indent="-171450">
              <a:defRPr/>
            </a:pPr>
            <a:r>
              <a:rPr lang="en-US" sz="1200" dirty="0"/>
              <a:t>Document all findings and provide recommendations for best repair practices, inspection methodologies, inspection and training </a:t>
            </a:r>
            <a:r>
              <a:rPr lang="en-US" sz="1200" dirty="0" smtClean="0"/>
              <a:t>requirements</a:t>
            </a:r>
          </a:p>
          <a:p>
            <a:pPr marL="171450" indent="-171450">
              <a:defRPr/>
            </a:pPr>
            <a:r>
              <a:rPr lang="en-US" sz="1200" dirty="0" smtClean="0"/>
              <a:t>Supports AVS Composites </a:t>
            </a:r>
            <a:r>
              <a:rPr lang="en-US" sz="1200" dirty="0"/>
              <a:t>Plan</a:t>
            </a:r>
          </a:p>
          <a:p>
            <a:pPr>
              <a:spcBef>
                <a:spcPts val="600"/>
              </a:spcBef>
              <a:buNone/>
              <a:defRPr/>
            </a:pPr>
            <a:r>
              <a:rPr lang="en-US" sz="1200" dirty="0">
                <a:latin typeface="Arial" pitchFamily="34" charset="0"/>
              </a:rPr>
              <a:t>Sponsor POC: </a:t>
            </a:r>
            <a:r>
              <a:rPr lang="en-US" sz="1200" dirty="0" smtClean="0">
                <a:latin typeface="Arial" pitchFamily="34" charset="0"/>
              </a:rPr>
              <a:t>R. Jones, AIR-100</a:t>
            </a:r>
          </a:p>
          <a:p>
            <a:pPr>
              <a:spcBef>
                <a:spcPts val="0"/>
              </a:spcBef>
              <a:buNone/>
              <a:defRPr/>
            </a:pPr>
            <a:r>
              <a:rPr lang="en-US" sz="1200" dirty="0" smtClean="0">
                <a:latin typeface="Arial" pitchFamily="34" charset="0"/>
              </a:rPr>
              <a:t>Research POC: D. Westlund, ANG-E281</a:t>
            </a: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Revise </a:t>
            </a:r>
            <a:r>
              <a:rPr lang="en-US" sz="1200" dirty="0"/>
              <a:t>existing guidance and create new guidance and/or regulations based on the final research report which will define the results of pre-teardown inspection, teardown findings and post inspection of aged in-service repairs. </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569660"/>
          </a:xfrm>
          <a:prstGeom prst="rect">
            <a:avLst/>
          </a:prstGeom>
        </p:spPr>
        <p:txBody>
          <a:bodyPr>
            <a:spAutoFit/>
          </a:bodyPr>
          <a:lstStyle/>
          <a:p>
            <a:pPr marL="171450" indent="-171450"/>
            <a:r>
              <a:rPr lang="en-US" sz="1200" dirty="0" smtClean="0"/>
              <a:t>Obtain </a:t>
            </a:r>
            <a:r>
              <a:rPr lang="en-US" sz="1200" dirty="0"/>
              <a:t>a representative sample of documented field </a:t>
            </a:r>
            <a:r>
              <a:rPr lang="en-US" sz="1200" dirty="0" smtClean="0"/>
              <a:t>repairs</a:t>
            </a:r>
            <a:endParaRPr lang="en-US" sz="1200" dirty="0"/>
          </a:p>
          <a:p>
            <a:pPr marL="171450" indent="-171450"/>
            <a:r>
              <a:rPr lang="en-US" sz="1200" dirty="0" smtClean="0"/>
              <a:t>Conduct </a:t>
            </a:r>
            <a:r>
              <a:rPr lang="en-US" sz="1200" dirty="0"/>
              <a:t>initial visual and NDI inspections of repairs and surrounding </a:t>
            </a:r>
            <a:r>
              <a:rPr lang="en-US" sz="1200" dirty="0" smtClean="0"/>
              <a:t>structure</a:t>
            </a:r>
          </a:p>
          <a:p>
            <a:pPr marL="171450" indent="-171450"/>
            <a:r>
              <a:rPr lang="en-US" sz="1200" dirty="0" smtClean="0"/>
              <a:t>Perform </a:t>
            </a:r>
            <a:r>
              <a:rPr lang="en-US" sz="1200" dirty="0"/>
              <a:t>tear down inspection of repairs and surrounding </a:t>
            </a:r>
            <a:r>
              <a:rPr lang="en-US" sz="1200" dirty="0" smtClean="0"/>
              <a:t>structure Document </a:t>
            </a:r>
            <a:r>
              <a:rPr lang="en-US" sz="1200" dirty="0"/>
              <a:t>all pertinent data and provide a draft report to the </a:t>
            </a:r>
            <a:r>
              <a:rPr lang="en-US" sz="1200" dirty="0" smtClean="0"/>
              <a:t>FAA</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989757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27</a:t>
            </a:fld>
            <a:endParaRPr lang="en-US" dirty="0"/>
          </a:p>
        </p:txBody>
      </p:sp>
      <p:sp>
        <p:nvSpPr>
          <p:cNvPr id="5" name="Rectangle 4"/>
          <p:cNvSpPr>
            <a:spLocks noChangeArrowheads="1"/>
          </p:cNvSpPr>
          <p:nvPr/>
        </p:nvSpPr>
        <p:spPr bwMode="auto">
          <a:xfrm>
            <a:off x="4724400" y="103379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6" name="Rectangle 5"/>
          <p:cNvSpPr>
            <a:spLocks noChangeArrowheads="1"/>
          </p:cNvSpPr>
          <p:nvPr/>
        </p:nvSpPr>
        <p:spPr bwMode="auto">
          <a:xfrm>
            <a:off x="152400" y="103379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7" name="Rectangle 6"/>
          <p:cNvSpPr>
            <a:spLocks noChangeArrowheads="1"/>
          </p:cNvSpPr>
          <p:nvPr/>
        </p:nvSpPr>
        <p:spPr bwMode="auto">
          <a:xfrm>
            <a:off x="4800600" y="3429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8" name="Line 8"/>
          <p:cNvSpPr>
            <a:spLocks noChangeShapeType="1"/>
          </p:cNvSpPr>
          <p:nvPr/>
        </p:nvSpPr>
        <p:spPr bwMode="auto">
          <a:xfrm>
            <a:off x="0" y="31591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Rectangle 127"/>
          <p:cNvSpPr>
            <a:spLocks noChangeArrowheads="1"/>
          </p:cNvSpPr>
          <p:nvPr/>
        </p:nvSpPr>
        <p:spPr bwMode="auto">
          <a:xfrm>
            <a:off x="0" y="1493728"/>
            <a:ext cx="4419600" cy="155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Research of helicopter bird strikes and their potential effect on the pilot and on the structural integrity of the helicopter. A bird strike may result in pilot incapacitation of controlling the helicopter in a less than ideal situation. </a:t>
            </a:r>
          </a:p>
          <a:p>
            <a:pPr>
              <a:spcBef>
                <a:spcPts val="600"/>
              </a:spcBef>
              <a:buNone/>
              <a:defRPr/>
            </a:pPr>
            <a:r>
              <a:rPr lang="en-US" sz="1200" dirty="0">
                <a:latin typeface="Arial" pitchFamily="34" charset="0"/>
              </a:rPr>
              <a:t>Sponsor POC: </a:t>
            </a:r>
            <a:r>
              <a:rPr lang="en-US" sz="1200" dirty="0" smtClean="0"/>
              <a:t>M. </a:t>
            </a:r>
            <a:r>
              <a:rPr lang="en-US" sz="1200" dirty="0"/>
              <a:t>Fuller</a:t>
            </a:r>
            <a:r>
              <a:rPr lang="en-US" sz="1200" dirty="0" smtClean="0">
                <a:latin typeface="Arial" pitchFamily="34" charset="0"/>
              </a:rPr>
              <a:t>, ASW-110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latin typeface="Arial" pitchFamily="34" charset="0"/>
              </a:rPr>
              <a:t>T. </a:t>
            </a:r>
            <a:r>
              <a:rPr lang="en-US" sz="1200" dirty="0" err="1" smtClean="0">
                <a:latin typeface="Arial" pitchFamily="34" charset="0"/>
              </a:rPr>
              <a:t>Stadtmueller</a:t>
            </a:r>
            <a:r>
              <a:rPr lang="en-US" sz="1200" dirty="0" smtClean="0">
                <a:latin typeface="Arial" pitchFamily="34" charset="0"/>
              </a:rPr>
              <a:t>/ P. </a:t>
            </a:r>
            <a:r>
              <a:rPr lang="en-US" sz="1200" dirty="0" err="1" smtClean="0">
                <a:latin typeface="Arial" pitchFamily="34" charset="0"/>
              </a:rPr>
              <a:t>Swindell</a:t>
            </a:r>
            <a:r>
              <a:rPr lang="en-US" sz="1200" dirty="0" smtClean="0">
                <a:latin typeface="Arial" pitchFamily="34" charset="0"/>
              </a:rPr>
              <a:t> ANG-E271</a:t>
            </a:r>
            <a:endParaRPr lang="en-US" sz="1200" dirty="0">
              <a:latin typeface="Arial" pitchFamily="34" charset="0"/>
            </a:endParaRPr>
          </a:p>
          <a:p>
            <a:pPr marL="171450" indent="-171450">
              <a:defRPr/>
            </a:pPr>
            <a:endParaRPr lang="en-US" sz="1200" dirty="0"/>
          </a:p>
        </p:txBody>
      </p:sp>
      <p:sp>
        <p:nvSpPr>
          <p:cNvPr id="11" name="Rectangle 129"/>
          <p:cNvSpPr>
            <a:spLocks noChangeArrowheads="1"/>
          </p:cNvSpPr>
          <p:nvPr/>
        </p:nvSpPr>
        <p:spPr bwMode="auto">
          <a:xfrm>
            <a:off x="4694238" y="156719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Accepted Industry standard that can be used by the FAA to develop guidance on </a:t>
            </a:r>
            <a:r>
              <a:rPr lang="en-US" sz="1200" dirty="0" smtClean="0"/>
              <a:t>certification/validation for transport </a:t>
            </a:r>
            <a:r>
              <a:rPr lang="en-US" sz="1200" dirty="0"/>
              <a:t>category aircraft. </a:t>
            </a:r>
            <a:endParaRPr lang="en-US" sz="1200" dirty="0" smtClean="0"/>
          </a:p>
          <a:p>
            <a:pPr marL="171450" indent="-171450">
              <a:defRPr/>
            </a:pPr>
            <a:r>
              <a:rPr lang="en-US" sz="1200" dirty="0" smtClean="0"/>
              <a:t>To determine if a bird strike requirement is needed for normal category rotorcraft (part 27 certified rotorcraft). </a:t>
            </a:r>
            <a:endParaRPr lang="en-US" sz="1200" dirty="0">
              <a:ea typeface="ＭＳ Ｐゴシック" pitchFamily="34" charset="-128"/>
            </a:endParaRPr>
          </a:p>
        </p:txBody>
      </p:sp>
      <p:sp>
        <p:nvSpPr>
          <p:cNvPr id="12" name="Rectangle 11"/>
          <p:cNvSpPr/>
          <p:nvPr/>
        </p:nvSpPr>
        <p:spPr>
          <a:xfrm>
            <a:off x="157163" y="3810000"/>
            <a:ext cx="416401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Identify all bird strikes on rotorcraft that occurred from 1992-latest data </a:t>
            </a:r>
            <a:r>
              <a:rPr lang="en-US" sz="1200" dirty="0" smtClean="0"/>
              <a:t>available. (FY16)</a:t>
            </a:r>
            <a:endParaRPr lang="en-US" sz="1200" dirty="0"/>
          </a:p>
          <a:p>
            <a:pPr marL="171450" indent="-171450"/>
            <a:r>
              <a:rPr lang="en-US" sz="1200" dirty="0" smtClean="0"/>
              <a:t>Develop </a:t>
            </a:r>
            <a:r>
              <a:rPr lang="en-US" sz="1200" dirty="0"/>
              <a:t>lessons learned and associated recommendations for mitigation of bird strikes</a:t>
            </a:r>
            <a:r>
              <a:rPr lang="en-US" sz="1200" dirty="0" smtClean="0"/>
              <a:t>.(FY19)</a:t>
            </a:r>
          </a:p>
          <a:p>
            <a:pPr marL="171450" indent="-171450"/>
            <a:r>
              <a:rPr lang="en-US" sz="1200" dirty="0" smtClean="0"/>
              <a:t>Determine if there are new/novel technology to mitigate bird strikes.</a:t>
            </a:r>
          </a:p>
          <a:p>
            <a:pPr marL="171450" indent="-171450"/>
            <a:r>
              <a:rPr lang="en-US" sz="1200" dirty="0" smtClean="0"/>
              <a:t>Publish </a:t>
            </a:r>
            <a:r>
              <a:rPr lang="en-US" sz="1200" dirty="0"/>
              <a:t>advisory material to incorporate research </a:t>
            </a:r>
            <a:r>
              <a:rPr lang="en-US" sz="1200" dirty="0" smtClean="0"/>
              <a:t>results. (FY19)</a:t>
            </a:r>
            <a:endParaRPr lang="en-US" sz="1200" dirty="0"/>
          </a:p>
        </p:txBody>
      </p:sp>
      <p:sp>
        <p:nvSpPr>
          <p:cNvPr id="14"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 name="Rectangle 3"/>
          <p:cNvSpPr>
            <a:spLocks noChangeArrowheads="1"/>
          </p:cNvSpPr>
          <p:nvPr/>
        </p:nvSpPr>
        <p:spPr bwMode="auto">
          <a:xfrm>
            <a:off x="206375" y="3390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16" name="TextBox 15"/>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graphicFrame>
        <p:nvGraphicFramePr>
          <p:cNvPr id="17" name="Group 105"/>
          <p:cNvGraphicFramePr>
            <a:graphicFrameLocks/>
          </p:cNvGraphicFramePr>
          <p:nvPr>
            <p:extLst>
              <p:ext uri="{D42A27DB-BD31-4B8C-83A1-F6EECF244321}">
                <p14:modId xmlns:p14="http://schemas.microsoft.com/office/powerpoint/2010/main" val="3266138517"/>
              </p:ext>
            </p:extLst>
          </p:nvPr>
        </p:nvGraphicFramePr>
        <p:xfrm>
          <a:off x="4648200" y="40386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8" name="Title 1"/>
          <p:cNvSpPr txBox="1">
            <a:spLocks/>
          </p:cNvSpPr>
          <p:nvPr/>
        </p:nvSpPr>
        <p:spPr bwMode="auto">
          <a:xfrm>
            <a:off x="381000" y="304800"/>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a:lstStyle>
          <a:p>
            <a:pPr algn="ctr">
              <a:buNone/>
            </a:pPr>
            <a:r>
              <a:rPr lang="en-US" sz="2000" kern="0" dirty="0" smtClean="0"/>
              <a:t>Continued Operational Safety of Rotorcraft (A11E.RS.3)</a:t>
            </a:r>
            <a:endParaRPr lang="en-US" sz="2000" kern="0" dirty="0">
              <a:solidFill>
                <a:srgbClr val="FF0000"/>
              </a:solidFill>
            </a:endParaRPr>
          </a:p>
        </p:txBody>
      </p:sp>
      <p:sp>
        <p:nvSpPr>
          <p:cNvPr id="20" name="TextBox 3"/>
          <p:cNvSpPr txBox="1">
            <a:spLocks noChangeArrowheads="1"/>
          </p:cNvSpPr>
          <p:nvPr/>
        </p:nvSpPr>
        <p:spPr bwMode="auto">
          <a:xfrm>
            <a:off x="4694238" y="51054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817859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52400"/>
            <a:ext cx="8472488" cy="609600"/>
          </a:xfrm>
        </p:spPr>
        <p:txBody>
          <a:bodyPr/>
          <a:lstStyle/>
          <a:p>
            <a:pPr algn="ctr"/>
            <a:r>
              <a:rPr lang="en-US" sz="2000" dirty="0" smtClean="0"/>
              <a:t>Occupant Protection for Legacy Rotorcraft (A11E.RS.4)</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28</a:t>
            </a:fld>
            <a:endParaRPr lang="en-US" dirty="0"/>
          </a:p>
        </p:txBody>
      </p:sp>
      <p:sp>
        <p:nvSpPr>
          <p:cNvPr id="5" name="Rectangle 4"/>
          <p:cNvSpPr>
            <a:spLocks noChangeArrowheads="1"/>
          </p:cNvSpPr>
          <p:nvPr/>
        </p:nvSpPr>
        <p:spPr bwMode="auto">
          <a:xfrm>
            <a:off x="4724400" y="103379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6" name="Rectangle 5"/>
          <p:cNvSpPr>
            <a:spLocks noChangeArrowheads="1"/>
          </p:cNvSpPr>
          <p:nvPr/>
        </p:nvSpPr>
        <p:spPr bwMode="auto">
          <a:xfrm>
            <a:off x="152400" y="103379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7"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8" name="Rectangle 127"/>
          <p:cNvSpPr>
            <a:spLocks noChangeArrowheads="1"/>
          </p:cNvSpPr>
          <p:nvPr/>
        </p:nvSpPr>
        <p:spPr bwMode="auto">
          <a:xfrm>
            <a:off x="152400" y="1414790"/>
            <a:ext cx="43434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Rotorcraft manufacturers are still manufacturing rotorcraft today that have a certification basis as old as 1963.   </a:t>
            </a:r>
            <a:endParaRPr lang="en-US" sz="1200" dirty="0" smtClean="0"/>
          </a:p>
          <a:p>
            <a:pPr marL="171450" indent="-171450">
              <a:defRPr/>
            </a:pPr>
            <a:r>
              <a:rPr lang="en-US" sz="1200" dirty="0" smtClean="0"/>
              <a:t>The </a:t>
            </a:r>
            <a:r>
              <a:rPr lang="en-US" sz="1200" dirty="0"/>
              <a:t>fatal accident rate for rotorcraft for the past ten years has been constant despite rulemaking (Part 27/29.562 Emergency Landing Dynamic Conditions rule) that should have increased safety measures (The accident rate is 0.7-0.8 per 100,000 flight hours for the last ten years).​ </a:t>
            </a:r>
            <a:endParaRPr lang="en-US" sz="1200" dirty="0" smtClean="0"/>
          </a:p>
          <a:p>
            <a:pPr marL="171450" indent="-171450">
              <a:defRPr/>
            </a:pPr>
            <a:r>
              <a:rPr lang="en-US" sz="1200" dirty="0" smtClean="0"/>
              <a:t>Research </a:t>
            </a:r>
            <a:r>
              <a:rPr lang="en-US" sz="1200" dirty="0"/>
              <a:t>is needed to examine new safety equipment/technology that can be retrofitted onto legacy rotorcraft.</a:t>
            </a:r>
          </a:p>
          <a:p>
            <a:pPr>
              <a:spcBef>
                <a:spcPts val="600"/>
              </a:spcBef>
              <a:buNone/>
              <a:defRPr/>
            </a:pPr>
            <a:r>
              <a:rPr lang="en-US" sz="1200" dirty="0">
                <a:latin typeface="Arial" pitchFamily="34" charset="0"/>
              </a:rPr>
              <a:t>Sponsor POC: </a:t>
            </a:r>
            <a:r>
              <a:rPr lang="en-US" sz="1200" dirty="0"/>
              <a:t>M. Fuller</a:t>
            </a:r>
            <a:r>
              <a:rPr lang="en-US" sz="1200" dirty="0">
                <a:latin typeface="Arial" pitchFamily="34" charset="0"/>
              </a:rPr>
              <a:t>, ASW-110</a:t>
            </a:r>
          </a:p>
          <a:p>
            <a:pPr>
              <a:spcBef>
                <a:spcPts val="0"/>
              </a:spcBef>
              <a:buNone/>
              <a:defRPr/>
            </a:pPr>
            <a:r>
              <a:rPr lang="en-US" sz="1200" dirty="0">
                <a:latin typeface="Arial" pitchFamily="34" charset="0"/>
              </a:rPr>
              <a:t>Research POC: </a:t>
            </a:r>
            <a:r>
              <a:rPr lang="en-US" sz="1200" dirty="0" smtClean="0">
                <a:latin typeface="Arial" pitchFamily="34" charset="0"/>
              </a:rPr>
              <a:t>E. Forster, </a:t>
            </a:r>
            <a:r>
              <a:rPr lang="en-US" sz="1200" dirty="0">
                <a:latin typeface="Arial" pitchFamily="34" charset="0"/>
              </a:rPr>
              <a:t>AAM-630</a:t>
            </a:r>
          </a:p>
          <a:p>
            <a:pPr marL="171450" indent="-171450">
              <a:defRPr/>
            </a:pPr>
            <a:endParaRPr lang="en-US" sz="1200" dirty="0"/>
          </a:p>
        </p:txBody>
      </p:sp>
      <p:sp>
        <p:nvSpPr>
          <p:cNvPr id="9" name="Rectangle 129"/>
          <p:cNvSpPr>
            <a:spLocks noChangeArrowheads="1"/>
          </p:cNvSpPr>
          <p:nvPr/>
        </p:nvSpPr>
        <p:spPr bwMode="auto">
          <a:xfrm>
            <a:off x="4694238" y="156719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AC revised to include guidance material for retrofitting legacy rotorcraft with four point harnesses for all occupants, airbags, inflatable seatbelts, dynamic seats and any other mitigating technology that </a:t>
            </a:r>
            <a:r>
              <a:rPr lang="en-US" sz="1200" dirty="0" smtClean="0"/>
              <a:t>is </a:t>
            </a:r>
            <a:r>
              <a:rPr lang="en-US" sz="1200" dirty="0"/>
              <a:t>feasible.​</a:t>
            </a:r>
            <a:endParaRPr lang="en-US" sz="1200" dirty="0">
              <a:ea typeface="ＭＳ Ｐゴシック" pitchFamily="34" charset="-128"/>
            </a:endParaRPr>
          </a:p>
        </p:txBody>
      </p:sp>
      <p:sp>
        <p:nvSpPr>
          <p:cNvPr id="10" name="Rectangle 9"/>
          <p:cNvSpPr/>
          <p:nvPr/>
        </p:nvSpPr>
        <p:spPr>
          <a:xfrm>
            <a:off x="157163" y="4462790"/>
            <a:ext cx="416401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Identify the rotorcraft models that are the most numerous in service and production that do not meet 27/29.562. Determine the feasibility of improving the safety of this majority of Legacy Rotorcraft  </a:t>
            </a:r>
            <a:br>
              <a:rPr lang="en-US" sz="1200" dirty="0"/>
            </a:br>
            <a:endParaRPr lang="en-US" sz="1200" dirty="0"/>
          </a:p>
        </p:txBody>
      </p:sp>
      <p:sp>
        <p:nvSpPr>
          <p:cNvPr id="12"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3" name="Rectangle 3"/>
          <p:cNvSpPr>
            <a:spLocks noChangeArrowheads="1"/>
          </p:cNvSpPr>
          <p:nvPr/>
        </p:nvSpPr>
        <p:spPr bwMode="auto">
          <a:xfrm>
            <a:off x="206375" y="399924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14" name="TextBox 13"/>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graphicFrame>
        <p:nvGraphicFramePr>
          <p:cNvPr id="15" name="Group 105"/>
          <p:cNvGraphicFramePr>
            <a:graphicFrameLocks/>
          </p:cNvGraphicFramePr>
          <p:nvPr>
            <p:extLst>
              <p:ext uri="{D42A27DB-BD31-4B8C-83A1-F6EECF244321}">
                <p14:modId xmlns:p14="http://schemas.microsoft.com/office/powerpoint/2010/main" val="1563051839"/>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6" name="Line 8"/>
          <p:cNvSpPr>
            <a:spLocks noChangeShapeType="1"/>
          </p:cNvSpPr>
          <p:nvPr/>
        </p:nvSpPr>
        <p:spPr bwMode="auto">
          <a:xfrm>
            <a:off x="0" y="392939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792167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MMPDS Support and Design Values for Emerging Materials (A11E.SIM.4 </a:t>
            </a:r>
            <a:r>
              <a:rPr lang="en-US" sz="2000" dirty="0"/>
              <a:t>)</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10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a:t>
            </a:r>
            <a:r>
              <a:rPr lang="en-US" sz="1800" b="1" u="sng" dirty="0" smtClean="0"/>
              <a:t>Milestones</a:t>
            </a:r>
            <a:endParaRPr lang="en-US" sz="1800" b="1" u="sng" dirty="0"/>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Sponsor  Outcome</a:t>
            </a:r>
          </a:p>
        </p:txBody>
      </p:sp>
      <p:sp>
        <p:nvSpPr>
          <p:cNvPr id="3077" name="Rectangle 5"/>
          <p:cNvSpPr>
            <a:spLocks noChangeArrowheads="1"/>
          </p:cNvSpPr>
          <p:nvPr/>
        </p:nvSpPr>
        <p:spPr bwMode="auto">
          <a:xfrm>
            <a:off x="152400" y="609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a:t>
            </a:r>
            <a:r>
              <a:rPr lang="en-US" sz="1800" b="1" u="sng" dirty="0" smtClean="0"/>
              <a:t>Funding</a:t>
            </a:r>
            <a:r>
              <a:rPr lang="en-US" sz="1800" b="1" dirty="0" smtClean="0"/>
              <a:t> </a:t>
            </a:r>
            <a:r>
              <a:rPr lang="en-US" sz="1800" b="1" dirty="0"/>
              <a:t>($K)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42333" y="387773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Text Box 9"/>
          <p:cNvSpPr txBox="1">
            <a:spLocks noChangeArrowheads="1"/>
          </p:cNvSpPr>
          <p:nvPr/>
        </p:nvSpPr>
        <p:spPr bwMode="auto">
          <a:xfrm>
            <a:off x="4572000" y="12954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a:p>
        </p:txBody>
      </p:sp>
      <p:graphicFrame>
        <p:nvGraphicFramePr>
          <p:cNvPr id="344169" name="Group 105"/>
          <p:cNvGraphicFramePr>
            <a:graphicFrameLocks noGrp="1"/>
          </p:cNvGraphicFramePr>
          <p:nvPr>
            <p:ph idx="1"/>
            <p:extLst>
              <p:ext uri="{D42A27DB-BD31-4B8C-83A1-F6EECF244321}">
                <p14:modId xmlns:p14="http://schemas.microsoft.com/office/powerpoint/2010/main" val="3083400033"/>
              </p:ext>
            </p:extLst>
          </p:nvPr>
        </p:nvGraphicFramePr>
        <p:xfrm>
          <a:off x="4772026"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$125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$130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572000" y="1447800"/>
            <a:ext cx="4144962"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defRPr/>
            </a:pPr>
            <a:r>
              <a:rPr lang="en-US" sz="1200" dirty="0" smtClean="0"/>
              <a:t>Promote uniform level of safety in developing and maintaining safety standards through a widely recognized government/industry organization </a:t>
            </a:r>
          </a:p>
          <a:p>
            <a:pPr marL="171450" indent="-171450">
              <a:defRPr/>
            </a:pPr>
            <a:r>
              <a:rPr lang="en-US" sz="1200" dirty="0" smtClean="0"/>
              <a:t>Standardized </a:t>
            </a:r>
            <a:r>
              <a:rPr lang="en-US" sz="1200" dirty="0"/>
              <a:t>acceptable design and certification compliance data and tools necessary to enable the FAA to operate in cost effective and efficient </a:t>
            </a:r>
            <a:r>
              <a:rPr lang="en-US" sz="1200" dirty="0" smtClean="0"/>
              <a:t>manner</a:t>
            </a:r>
          </a:p>
          <a:p>
            <a:pPr marL="171450" indent="-171450">
              <a:defRPr/>
            </a:pPr>
            <a:r>
              <a:rPr lang="en-US" sz="1200" dirty="0" smtClean="0"/>
              <a:t>Fulfill </a:t>
            </a:r>
            <a:r>
              <a:rPr lang="en-US" sz="1200" dirty="0"/>
              <a:t>commitments to manage and develop metallic material and joint design standards on which aerospace industry </a:t>
            </a:r>
            <a:r>
              <a:rPr lang="en-US" sz="1200" dirty="0" smtClean="0"/>
              <a:t>depends</a:t>
            </a:r>
          </a:p>
          <a:p>
            <a:pPr marL="171450" indent="-171450">
              <a:defRPr/>
            </a:pPr>
            <a:r>
              <a:rPr lang="en-US" sz="1200" dirty="0" smtClean="0"/>
              <a:t>Optimize FAA resources</a:t>
            </a:r>
          </a:p>
        </p:txBody>
      </p:sp>
      <p:sp>
        <p:nvSpPr>
          <p:cNvPr id="3110" name="Rectangle 3"/>
          <p:cNvSpPr>
            <a:spLocks noChangeArrowheads="1"/>
          </p:cNvSpPr>
          <p:nvPr/>
        </p:nvSpPr>
        <p:spPr bwMode="auto">
          <a:xfrm>
            <a:off x="0" y="41259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57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0" name="Slide Number Placeholder 3"/>
          <p:cNvSpPr>
            <a:spLocks noGrp="1"/>
          </p:cNvSpPr>
          <p:nvPr>
            <p:ph type="sldNum" sz="quarter" idx="10"/>
          </p:nvPr>
        </p:nvSpPr>
        <p:spPr>
          <a:xfrm>
            <a:off x="6553200" y="6245225"/>
            <a:ext cx="2133600" cy="476250"/>
          </a:xfrm>
        </p:spPr>
        <p:txBody>
          <a:bodyPr/>
          <a:lstStyle/>
          <a:p>
            <a:pPr>
              <a:defRPr/>
            </a:pPr>
            <a:fld id="{9CB4B395-360B-4AF0-A328-253065664D88}" type="slidenum">
              <a:rPr lang="en-US" smtClean="0"/>
              <a:pPr>
                <a:defRPr/>
              </a:pPr>
              <a:t>29</a:t>
            </a:fld>
            <a:endParaRPr lang="en-US" dirty="0"/>
          </a:p>
        </p:txBody>
      </p:sp>
      <p:sp>
        <p:nvSpPr>
          <p:cNvPr id="21" name="Rectangle 127"/>
          <p:cNvSpPr>
            <a:spLocks noChangeArrowheads="1"/>
          </p:cNvSpPr>
          <p:nvPr/>
        </p:nvSpPr>
        <p:spPr bwMode="auto">
          <a:xfrm>
            <a:off x="152400" y="1295400"/>
            <a:ext cx="441960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defRPr/>
            </a:pPr>
            <a:r>
              <a:rPr lang="en-US" sz="1200" dirty="0" smtClean="0"/>
              <a:t>Provide standardized acceptable design and certification compliance data and tools necessary to enable the FAA to operate efficiently. </a:t>
            </a:r>
          </a:p>
          <a:p>
            <a:pPr marL="171450" indent="-171450">
              <a:defRPr/>
            </a:pPr>
            <a:r>
              <a:rPr lang="en-US" sz="1100" dirty="0" smtClean="0"/>
              <a:t>Research </a:t>
            </a:r>
            <a:r>
              <a:rPr lang="en-US" sz="1100" dirty="0"/>
              <a:t>is being conducted under the Damage Tolerance and Durability Issues for Emerging Technologies requirement to better define specification controls and key material properties needed for design.  Once identified and agreed to, the material properties will be maintained under this requirement, </a:t>
            </a:r>
            <a:r>
              <a:rPr lang="en-US" sz="1100" dirty="0" smtClean="0"/>
              <a:t>MMPDS</a:t>
            </a:r>
            <a:endParaRPr lang="en-US" sz="1100" dirty="0"/>
          </a:p>
          <a:p>
            <a:pPr marL="171450" indent="-171450">
              <a:defRPr/>
            </a:pPr>
            <a:r>
              <a:rPr lang="en-US" sz="1100" dirty="0"/>
              <a:t>L</a:t>
            </a:r>
            <a:r>
              <a:rPr lang="en-US" sz="1100" dirty="0" smtClean="0"/>
              <a:t>everages </a:t>
            </a:r>
            <a:r>
              <a:rPr lang="en-US" sz="1100" dirty="0"/>
              <a:t>FAA resources through government – industry consortia in the development of the Metallic Materials Properties Development and Standardization (MMPDS)</a:t>
            </a:r>
          </a:p>
          <a:p>
            <a:pPr>
              <a:spcBef>
                <a:spcPts val="600"/>
              </a:spcBef>
              <a:buNone/>
              <a:defRPr/>
            </a:pPr>
            <a:r>
              <a:rPr lang="en-US" sz="1100" dirty="0">
                <a:latin typeface="Arial" pitchFamily="34" charset="0"/>
              </a:rPr>
              <a:t>Sponsor POC: </a:t>
            </a:r>
            <a:r>
              <a:rPr lang="en-US" sz="1100" dirty="0" smtClean="0"/>
              <a:t>M. </a:t>
            </a:r>
            <a:r>
              <a:rPr lang="en-US" sz="1100" dirty="0"/>
              <a:t>Freisthler</a:t>
            </a:r>
            <a:r>
              <a:rPr lang="en-US" sz="1100" dirty="0" smtClean="0"/>
              <a:t>, ANM-100</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smtClean="0">
                <a:latin typeface="Arial" pitchFamily="34" charset="0"/>
              </a:rPr>
              <a:t>J. </a:t>
            </a:r>
            <a:r>
              <a:rPr lang="en-US" sz="1100" dirty="0">
                <a:latin typeface="Arial" pitchFamily="34" charset="0"/>
              </a:rPr>
              <a:t>Bakuckas, ANG-E281</a:t>
            </a:r>
          </a:p>
        </p:txBody>
      </p:sp>
      <p:sp>
        <p:nvSpPr>
          <p:cNvPr id="22" name="Rectangle 21"/>
          <p:cNvSpPr/>
          <p:nvPr/>
        </p:nvSpPr>
        <p:spPr>
          <a:xfrm>
            <a:off x="152400" y="4082397"/>
            <a:ext cx="4164012" cy="2023631"/>
          </a:xfrm>
          <a:prstGeom prst="rect">
            <a:avLst/>
          </a:prstGeom>
        </p:spPr>
        <p:txBody>
          <a:bodyPr>
            <a:spAutoFit/>
          </a:bodyPr>
          <a:lstStyle/>
          <a:p>
            <a:pPr marL="227013" indent="-227013">
              <a:spcBef>
                <a:spcPct val="5000"/>
              </a:spcBef>
              <a:spcAft>
                <a:spcPct val="5000"/>
              </a:spcAft>
              <a:buNone/>
            </a:pPr>
            <a:r>
              <a:rPr lang="en-US" sz="1200" dirty="0" smtClean="0"/>
              <a:t>MMPDS Handbook Revision </a:t>
            </a:r>
          </a:p>
          <a:p>
            <a:pPr marL="285750" indent="-228600">
              <a:spcBef>
                <a:spcPct val="5000"/>
              </a:spcBef>
              <a:spcAft>
                <a:spcPct val="5000"/>
              </a:spcAft>
            </a:pPr>
            <a:r>
              <a:rPr lang="en-US" sz="1000" dirty="0" smtClean="0"/>
              <a:t>Anticipate addition design values for 4 to 5 new metallic alloys</a:t>
            </a:r>
          </a:p>
          <a:p>
            <a:pPr marL="285750" indent="-228600">
              <a:spcBef>
                <a:spcPct val="5000"/>
              </a:spcBef>
              <a:spcAft>
                <a:spcPct val="5000"/>
              </a:spcAft>
            </a:pPr>
            <a:r>
              <a:rPr lang="en-US" sz="1000" dirty="0" smtClean="0"/>
              <a:t>Re-evaluation of properties of existing alloys and fastener design </a:t>
            </a:r>
            <a:r>
              <a:rPr lang="en-US" sz="1000" dirty="0" err="1" smtClean="0"/>
              <a:t>allowables</a:t>
            </a:r>
            <a:endParaRPr lang="en-US" sz="1000" dirty="0" smtClean="0"/>
          </a:p>
          <a:p>
            <a:pPr marL="285750" indent="-228600">
              <a:spcBef>
                <a:spcPct val="5000"/>
              </a:spcBef>
              <a:spcAft>
                <a:spcPct val="5000"/>
              </a:spcAft>
            </a:pPr>
            <a:r>
              <a:rPr lang="en-US" sz="1000" dirty="0" smtClean="0"/>
              <a:t>Industry generated data</a:t>
            </a:r>
          </a:p>
          <a:p>
            <a:pPr marL="227013" indent="-227013">
              <a:spcBef>
                <a:spcPct val="5000"/>
              </a:spcBef>
              <a:spcAft>
                <a:spcPct val="5000"/>
              </a:spcAft>
              <a:buNone/>
            </a:pPr>
            <a:r>
              <a:rPr lang="en-US" sz="1200" dirty="0" smtClean="0"/>
              <a:t>Commercial distribution of Handbook and products</a:t>
            </a:r>
          </a:p>
          <a:p>
            <a:pPr marL="285750" indent="-228600">
              <a:spcBef>
                <a:spcPct val="5000"/>
              </a:spcBef>
              <a:spcAft>
                <a:spcPct val="5000"/>
              </a:spcAft>
            </a:pPr>
            <a:r>
              <a:rPr lang="en-US" sz="1000" dirty="0" smtClean="0"/>
              <a:t>Electronic databases</a:t>
            </a:r>
          </a:p>
          <a:p>
            <a:pPr marL="285750" indent="-228600">
              <a:spcBef>
                <a:spcPct val="5000"/>
              </a:spcBef>
              <a:spcAft>
                <a:spcPct val="5000"/>
              </a:spcAft>
            </a:pPr>
            <a:r>
              <a:rPr lang="en-US" sz="1000" dirty="0" smtClean="0"/>
              <a:t>Website access</a:t>
            </a:r>
          </a:p>
          <a:p>
            <a:pPr marL="227013" indent="-227013">
              <a:spcBef>
                <a:spcPct val="5000"/>
              </a:spcBef>
              <a:spcAft>
                <a:spcPct val="5000"/>
              </a:spcAft>
              <a:buNone/>
            </a:pPr>
            <a:r>
              <a:rPr lang="en-US" sz="1200" dirty="0" smtClean="0"/>
              <a:t>Guidance, technical information and data:</a:t>
            </a:r>
          </a:p>
          <a:p>
            <a:pPr marL="285750" indent="-228600">
              <a:spcBef>
                <a:spcPct val="5000"/>
              </a:spcBef>
              <a:spcAft>
                <a:spcPct val="5000"/>
              </a:spcAft>
            </a:pPr>
            <a:r>
              <a:rPr lang="en-US" sz="1000" dirty="0" smtClean="0"/>
              <a:t>Design </a:t>
            </a:r>
            <a:r>
              <a:rPr lang="en-US" sz="1000" dirty="0" err="1" smtClean="0"/>
              <a:t>allowables</a:t>
            </a:r>
            <a:r>
              <a:rPr lang="en-US" sz="1000" dirty="0" smtClean="0"/>
              <a:t> that satisfy CFR</a:t>
            </a:r>
          </a:p>
          <a:p>
            <a:pPr marL="285750" indent="-228600">
              <a:spcBef>
                <a:spcPct val="5000"/>
              </a:spcBef>
              <a:spcAft>
                <a:spcPct val="5000"/>
              </a:spcAft>
            </a:pPr>
            <a:r>
              <a:rPr lang="en-US" sz="1000" dirty="0" smtClean="0"/>
              <a:t>Standardized/Acceptable statistical methods</a:t>
            </a:r>
            <a:endParaRPr lang="en-US" sz="1000" dirty="0"/>
          </a:p>
        </p:txBody>
      </p:sp>
    </p:spTree>
    <p:extLst>
      <p:ext uri="{BB962C8B-B14F-4D97-AF65-F5344CB8AC3E}">
        <p14:creationId xmlns:p14="http://schemas.microsoft.com/office/powerpoint/2010/main" val="1114193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Aircraft Fire Safety (A11A.FCS.1) </a:t>
            </a:r>
            <a:endParaRPr lang="en-US" sz="2000" dirty="0" smtClean="0">
              <a:solidFill>
                <a:srgbClr val="FF0000"/>
              </a:solidFill>
            </a:endParaRPr>
          </a:p>
        </p:txBody>
      </p:sp>
      <p:sp>
        <p:nvSpPr>
          <p:cNvPr id="3075" name="Rectangle 3"/>
          <p:cNvSpPr>
            <a:spLocks noChangeArrowheads="1"/>
          </p:cNvSpPr>
          <p:nvPr/>
        </p:nvSpPr>
        <p:spPr bwMode="auto">
          <a:xfrm>
            <a:off x="206375" y="36195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1162309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$3,000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$ 750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694238" y="1447800"/>
            <a:ext cx="41449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pPr>
            <a:r>
              <a:rPr lang="en-US" sz="1200" dirty="0"/>
              <a:t>Reduction in fire fatalities and injuries in the event of an accident, and reduced risk of accidents due to fire, based on improved regulatory standards</a:t>
            </a:r>
          </a:p>
          <a:p>
            <a:pPr>
              <a:buNone/>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a:xfrm>
            <a:off x="6553200" y="6305550"/>
            <a:ext cx="2133600" cy="476250"/>
          </a:xfrm>
        </p:spPr>
        <p:txBody>
          <a:bodyPr/>
          <a:lstStyle/>
          <a:p>
            <a:pPr>
              <a:defRPr/>
            </a:pPr>
            <a:fld id="{9CB4B395-360B-4AF0-A328-253065664D88}" type="slidenum">
              <a:rPr lang="en-US" smtClean="0"/>
              <a:pPr>
                <a:defRPr/>
              </a:pPr>
              <a:t>3</a:t>
            </a:fld>
            <a:endParaRPr lang="en-US" dirty="0"/>
          </a:p>
        </p:txBody>
      </p:sp>
      <p:sp>
        <p:nvSpPr>
          <p:cNvPr id="4" name="TextBox 3"/>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98323" y="1143000"/>
            <a:ext cx="4289425" cy="279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Improve </a:t>
            </a:r>
            <a:r>
              <a:rPr lang="en-US" sz="1100" dirty="0"/>
              <a:t>the passive and active means of fire protection on aircraft, to prevent and mitigate accidents.  </a:t>
            </a:r>
            <a:endParaRPr lang="en-US" sz="1100" dirty="0" smtClean="0"/>
          </a:p>
          <a:p>
            <a:pPr marL="171450" indent="-171450">
              <a:defRPr/>
            </a:pPr>
            <a:r>
              <a:rPr lang="en-US" sz="1100" dirty="0"/>
              <a:t>AVS/AIR have committed to CAST SE-126, which involves finding methods for the safe transportation of high energy hazmat.  Closure of CAST SE-126 requires this research to set standards, and the technology is just emerging. </a:t>
            </a:r>
          </a:p>
          <a:p>
            <a:pPr marL="171450" indent="-171450">
              <a:defRPr/>
            </a:pPr>
            <a:r>
              <a:rPr lang="en-US" sz="1100" dirty="0"/>
              <a:t>Open NTSB rec. A-01-086, A-07-098 and A-07-108 require the output of this requirement to be closed.   In addition, there is an open recommendation from the Canadian TSB (A03-01) related to thermal/acoustic insulation, as well as continued Congressional interest in fire safety. </a:t>
            </a:r>
            <a:endParaRPr lang="en-US" sz="1100" dirty="0" smtClean="0"/>
          </a:p>
          <a:p>
            <a:pPr>
              <a:spcBef>
                <a:spcPts val="600"/>
              </a:spcBef>
              <a:buNone/>
              <a:defRPr/>
            </a:pPr>
            <a:r>
              <a:rPr lang="en-US" sz="1100" dirty="0">
                <a:latin typeface="Arial" pitchFamily="34" charset="0"/>
              </a:rPr>
              <a:t>Sponsor </a:t>
            </a:r>
            <a:r>
              <a:rPr lang="en-US" sz="1100" dirty="0" smtClean="0">
                <a:latin typeface="Arial" pitchFamily="34" charset="0"/>
              </a:rPr>
              <a:t>POC: </a:t>
            </a:r>
            <a:r>
              <a:rPr lang="en-US" sz="1100" dirty="0">
                <a:latin typeface="Arial" pitchFamily="34" charset="0"/>
              </a:rPr>
              <a:t>J. </a:t>
            </a:r>
            <a:r>
              <a:rPr lang="en-US" sz="1100" dirty="0" smtClean="0">
                <a:latin typeface="Arial" pitchFamily="34" charset="0"/>
              </a:rPr>
              <a:t>Gardlin, ANM-115</a:t>
            </a:r>
          </a:p>
          <a:p>
            <a:pPr>
              <a:spcBef>
                <a:spcPts val="0"/>
              </a:spcBef>
              <a:buNone/>
              <a:defRPr/>
            </a:pPr>
            <a:r>
              <a:rPr lang="en-US" sz="1100" dirty="0" smtClean="0">
                <a:latin typeface="Arial" pitchFamily="34" charset="0"/>
              </a:rPr>
              <a:t>Research POC: </a:t>
            </a:r>
            <a:r>
              <a:rPr lang="en-US" sz="1100" dirty="0">
                <a:latin typeface="Arial" pitchFamily="34" charset="0"/>
              </a:rPr>
              <a:t>R. </a:t>
            </a:r>
            <a:r>
              <a:rPr lang="en-US" sz="1100" dirty="0" smtClean="0">
                <a:latin typeface="Arial" pitchFamily="34" charset="0"/>
              </a:rPr>
              <a:t>Hill, ANG-E21</a:t>
            </a:r>
            <a:endParaRPr lang="en-US" sz="1100" dirty="0">
              <a:latin typeface="Arial" pitchFamily="34" charset="0"/>
            </a:endParaRPr>
          </a:p>
          <a:p>
            <a:pPr marL="171450" indent="-171450">
              <a:defRPr/>
            </a:pPr>
            <a:endParaRPr lang="en-US" sz="1100" dirty="0"/>
          </a:p>
        </p:txBody>
      </p:sp>
      <p:sp>
        <p:nvSpPr>
          <p:cNvPr id="20" name="Rectangle 19"/>
          <p:cNvSpPr/>
          <p:nvPr/>
        </p:nvSpPr>
        <p:spPr>
          <a:xfrm>
            <a:off x="0" y="3952488"/>
            <a:ext cx="4572000" cy="2600712"/>
          </a:xfrm>
          <a:prstGeom prst="rect">
            <a:avLst/>
          </a:prstGeom>
        </p:spPr>
        <p:txBody>
          <a:bodyPr wrap="square">
            <a:spAutoFit/>
          </a:bodyPr>
          <a:lstStyle/>
          <a:p>
            <a:pPr marL="171450" indent="-171450"/>
            <a:r>
              <a:rPr lang="en-US" sz="1000" dirty="0"/>
              <a:t>Evaluate new detector technology for the early detection of cargo fires originating in containers and covered pallets (</a:t>
            </a:r>
            <a:r>
              <a:rPr lang="en-US" sz="1000" dirty="0" smtClean="0"/>
              <a:t>FY18)</a:t>
            </a:r>
          </a:p>
          <a:p>
            <a:pPr marL="171450" indent="-171450"/>
            <a:r>
              <a:rPr lang="en-US" sz="1000" dirty="0" smtClean="0"/>
              <a:t>Determine </a:t>
            </a:r>
            <a:r>
              <a:rPr lang="en-US" sz="1000" dirty="0"/>
              <a:t>the effectiveness and benefit of an integrated inert gas generation system for engine and cargo compartment fire extinguishment (</a:t>
            </a:r>
            <a:r>
              <a:rPr lang="en-US" sz="1000" dirty="0" smtClean="0"/>
              <a:t>FY18)</a:t>
            </a:r>
          </a:p>
          <a:p>
            <a:pPr marL="171450" indent="-171450"/>
            <a:r>
              <a:rPr lang="en-US" sz="1000" dirty="0" smtClean="0"/>
              <a:t>Evaluate </a:t>
            </a:r>
            <a:r>
              <a:rPr lang="en-US" sz="1000" dirty="0"/>
              <a:t>the effectiveness of standards and protection systems for stored energy systems, including fuel cells, under failure conditions (</a:t>
            </a:r>
            <a:r>
              <a:rPr lang="en-US" sz="1000" dirty="0" smtClean="0"/>
              <a:t>FY18)</a:t>
            </a:r>
          </a:p>
          <a:p>
            <a:pPr marL="171450" indent="-171450"/>
            <a:r>
              <a:rPr lang="en-US" sz="1000" dirty="0" smtClean="0"/>
              <a:t>Complete </a:t>
            </a:r>
            <a:r>
              <a:rPr lang="en-US" sz="1000" dirty="0" smtClean="0"/>
              <a:t>review of </a:t>
            </a:r>
            <a:r>
              <a:rPr lang="en-US" sz="1000" dirty="0"/>
              <a:t>aircraft cargo compartment fire protection systems for the safe transport of hazardous materials (</a:t>
            </a:r>
            <a:r>
              <a:rPr lang="en-US" sz="1000" dirty="0" smtClean="0"/>
              <a:t>FY19)</a:t>
            </a:r>
          </a:p>
          <a:p>
            <a:pPr marL="171450" indent="-171450"/>
            <a:r>
              <a:rPr lang="en-US" sz="1000" dirty="0" smtClean="0"/>
              <a:t>Complete </a:t>
            </a:r>
            <a:r>
              <a:rPr lang="en-US" sz="1000" dirty="0" smtClean="0"/>
              <a:t>review of </a:t>
            </a:r>
            <a:r>
              <a:rPr lang="en-US" sz="1000" dirty="0"/>
              <a:t>new aircraft </a:t>
            </a:r>
            <a:r>
              <a:rPr lang="en-US" sz="1000" dirty="0" smtClean="0"/>
              <a:t>materials impact </a:t>
            </a:r>
            <a:r>
              <a:rPr lang="en-US" sz="1000" dirty="0"/>
              <a:t>on in-flight and </a:t>
            </a:r>
            <a:r>
              <a:rPr lang="en-US" sz="1000" dirty="0" err="1"/>
              <a:t>postcrash</a:t>
            </a:r>
            <a:r>
              <a:rPr lang="en-US" sz="1000" dirty="0"/>
              <a:t> fire safety, and the adequacy of current fire test standards (</a:t>
            </a:r>
            <a:r>
              <a:rPr lang="en-US" sz="1000" dirty="0" smtClean="0"/>
              <a:t>FY20</a:t>
            </a:r>
            <a:r>
              <a:rPr lang="en-US" sz="1000" dirty="0"/>
              <a:t>). </a:t>
            </a:r>
          </a:p>
          <a:p>
            <a:pPr marL="171450" indent="-171450">
              <a:defRPr/>
            </a:pPr>
            <a:endParaRPr lang="en-US" sz="1100" dirty="0"/>
          </a:p>
          <a:p>
            <a:pPr marL="171450" indent="-171450">
              <a:defRPr/>
            </a:pPr>
            <a:endParaRPr lang="en-US" sz="11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Damage Tolerance and Durability Issues for Emerging Technologies (A11E.SIM.5</a:t>
            </a:r>
            <a:r>
              <a:rPr lang="en-US" sz="2000" dirty="0"/>
              <a:t>) </a:t>
            </a:r>
            <a:endParaRPr lang="en-US" sz="2000" dirty="0" smtClean="0"/>
          </a:p>
        </p:txBody>
      </p:sp>
      <p:sp>
        <p:nvSpPr>
          <p:cNvPr id="3075" name="Rectangle 3"/>
          <p:cNvSpPr>
            <a:spLocks noChangeArrowheads="1"/>
          </p:cNvSpPr>
          <p:nvPr/>
        </p:nvSpPr>
        <p:spPr bwMode="auto">
          <a:xfrm>
            <a:off x="201612" y="3390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a:t>
            </a:r>
            <a:r>
              <a:rPr lang="en-US" sz="1800" b="1" u="sng" dirty="0" smtClean="0"/>
              <a:t>Milestones</a:t>
            </a:r>
            <a:endParaRPr lang="en-US" sz="1800" b="1" u="sng" dirty="0"/>
          </a:p>
        </p:txBody>
      </p:sp>
      <p:sp>
        <p:nvSpPr>
          <p:cNvPr id="3076" name="Rectangle 4"/>
          <p:cNvSpPr>
            <a:spLocks noChangeArrowheads="1"/>
          </p:cNvSpPr>
          <p:nvPr/>
        </p:nvSpPr>
        <p:spPr bwMode="auto">
          <a:xfrm>
            <a:off x="4724400" y="6096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533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3909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a:t>
            </a:r>
            <a:r>
              <a:rPr lang="en-US" sz="1800" b="1" u="sng" dirty="0" smtClean="0"/>
              <a:t>Funding</a:t>
            </a:r>
            <a:r>
              <a:rPr lang="en-US" sz="1800" b="1" dirty="0" smtClean="0"/>
              <a:t> </a:t>
            </a:r>
            <a:r>
              <a:rPr lang="en-US" sz="1800" b="1" dirty="0"/>
              <a:t>($K)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838199"/>
            <a:ext cx="0" cy="49738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a:p>
        </p:txBody>
      </p:sp>
      <p:graphicFrame>
        <p:nvGraphicFramePr>
          <p:cNvPr id="344169" name="Group 105"/>
          <p:cNvGraphicFramePr>
            <a:graphicFrameLocks noGrp="1"/>
          </p:cNvGraphicFramePr>
          <p:nvPr>
            <p:ph idx="1"/>
            <p:extLst>
              <p:ext uri="{D42A27DB-BD31-4B8C-83A1-F6EECF244321}">
                <p14:modId xmlns:p14="http://schemas.microsoft.com/office/powerpoint/2010/main" val="3054736995"/>
              </p:ext>
            </p:extLst>
          </p:nvPr>
        </p:nvGraphicFramePr>
        <p:xfrm>
          <a:off x="4695825" y="3801993"/>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$1,435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49530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0" name="Slide Number Placeholder 3"/>
          <p:cNvSpPr>
            <a:spLocks noGrp="1"/>
          </p:cNvSpPr>
          <p:nvPr>
            <p:ph type="sldNum" sz="quarter" idx="10"/>
          </p:nvPr>
        </p:nvSpPr>
        <p:spPr>
          <a:xfrm>
            <a:off x="6553200" y="6245225"/>
            <a:ext cx="2133600" cy="476250"/>
          </a:xfrm>
        </p:spPr>
        <p:txBody>
          <a:bodyPr/>
          <a:lstStyle/>
          <a:p>
            <a:pPr>
              <a:defRPr/>
            </a:pPr>
            <a:fld id="{9CB4B395-360B-4AF0-A328-253065664D88}" type="slidenum">
              <a:rPr lang="en-US" smtClean="0"/>
              <a:pPr>
                <a:defRPr/>
              </a:pPr>
              <a:t>30</a:t>
            </a:fld>
            <a:endParaRPr lang="en-US" dirty="0"/>
          </a:p>
        </p:txBody>
      </p:sp>
      <p:sp>
        <p:nvSpPr>
          <p:cNvPr id="22" name="Rectangle 127"/>
          <p:cNvSpPr>
            <a:spLocks noChangeArrowheads="1"/>
          </p:cNvSpPr>
          <p:nvPr/>
        </p:nvSpPr>
        <p:spPr bwMode="auto">
          <a:xfrm>
            <a:off x="76200" y="914400"/>
            <a:ext cx="44958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spcBef>
                <a:spcPts val="0"/>
              </a:spcBef>
              <a:defRPr/>
            </a:pPr>
            <a:r>
              <a:rPr lang="en-US" sz="1100" dirty="0" smtClean="0"/>
              <a:t>Addresses </a:t>
            </a:r>
            <a:r>
              <a:rPr lang="en-US" sz="1100" dirty="0"/>
              <a:t>certification and continued airworthiness issues arising from the introduction of </a:t>
            </a:r>
            <a:r>
              <a:rPr lang="en-US" sz="1100" dirty="0" smtClean="0"/>
              <a:t>emerging metallic structures technology</a:t>
            </a:r>
          </a:p>
          <a:p>
            <a:pPr marL="171450" indent="-171450">
              <a:spcBef>
                <a:spcPts val="0"/>
              </a:spcBef>
              <a:defRPr/>
            </a:pPr>
            <a:r>
              <a:rPr lang="en-US" sz="1100" dirty="0" smtClean="0"/>
              <a:t>FAA maintains </a:t>
            </a:r>
            <a:r>
              <a:rPr lang="en-US" sz="1100" dirty="0"/>
              <a:t>a proactive role </a:t>
            </a:r>
            <a:r>
              <a:rPr lang="en-US" sz="1100" dirty="0" smtClean="0"/>
              <a:t>with </a:t>
            </a:r>
            <a:r>
              <a:rPr lang="en-US" sz="1100" dirty="0"/>
              <a:t>industry as they introduce advances in materials and new fabrication and construction </a:t>
            </a:r>
            <a:r>
              <a:rPr lang="en-US" sz="1100" dirty="0" smtClean="0"/>
              <a:t>methods</a:t>
            </a:r>
          </a:p>
          <a:p>
            <a:pPr marL="171450" indent="-171450">
              <a:spcBef>
                <a:spcPts val="0"/>
              </a:spcBef>
              <a:defRPr/>
            </a:pPr>
            <a:r>
              <a:rPr lang="en-US" sz="1100" dirty="0" smtClean="0"/>
              <a:t>Provide data to </a:t>
            </a:r>
            <a:r>
              <a:rPr lang="en-US" sz="1100" dirty="0"/>
              <a:t>allow the FAA to assess the continued relevance of existing regulations, impose additional safety </a:t>
            </a:r>
            <a:r>
              <a:rPr lang="en-US" sz="1100" dirty="0" smtClean="0"/>
              <a:t>standards </a:t>
            </a:r>
            <a:r>
              <a:rPr lang="en-US" sz="1100" dirty="0"/>
              <a:t>and provide additional regulatory guidance as needed to maintain the current level of safety afforded by the existing airworthiness standards.</a:t>
            </a:r>
            <a:endParaRPr lang="en-US" sz="1100" dirty="0" smtClean="0"/>
          </a:p>
          <a:p>
            <a:pPr marL="171450" indent="-171450">
              <a:spcBef>
                <a:spcPts val="0"/>
              </a:spcBef>
              <a:defRPr/>
            </a:pPr>
            <a:r>
              <a:rPr lang="en-US" sz="1100" dirty="0" smtClean="0"/>
              <a:t>Research supports current TAD rulemaking  inventory, AVS Composites Plan, and Transport Directorate Five-Year </a:t>
            </a:r>
            <a:r>
              <a:rPr lang="en-US" sz="1100" dirty="0"/>
              <a:t>Plan</a:t>
            </a:r>
          </a:p>
          <a:p>
            <a:pPr>
              <a:spcBef>
                <a:spcPts val="600"/>
              </a:spcBef>
              <a:buNone/>
              <a:defRPr/>
            </a:pPr>
            <a:r>
              <a:rPr lang="en-US" sz="1050" dirty="0">
                <a:latin typeface="Arial" pitchFamily="34" charset="0"/>
              </a:rPr>
              <a:t>Sponsor POC: </a:t>
            </a:r>
            <a:r>
              <a:rPr lang="en-US" sz="1050" dirty="0" smtClean="0"/>
              <a:t>I. Won, ANM-115</a:t>
            </a:r>
            <a:endParaRPr lang="en-US" sz="1050" dirty="0">
              <a:latin typeface="Arial" pitchFamily="34" charset="0"/>
            </a:endParaRPr>
          </a:p>
          <a:p>
            <a:pPr>
              <a:spcBef>
                <a:spcPts val="0"/>
              </a:spcBef>
              <a:buNone/>
              <a:defRPr/>
            </a:pPr>
            <a:r>
              <a:rPr lang="en-US" sz="1050" dirty="0">
                <a:latin typeface="Arial" pitchFamily="34" charset="0"/>
              </a:rPr>
              <a:t>Research POC: J. Bakuckas, ANG-E281</a:t>
            </a:r>
          </a:p>
          <a:p>
            <a:pPr marL="171450" indent="-171450">
              <a:spcBef>
                <a:spcPts val="0"/>
              </a:spcBef>
              <a:defRPr/>
            </a:pPr>
            <a:endParaRPr lang="en-US" sz="1100" dirty="0"/>
          </a:p>
        </p:txBody>
      </p:sp>
      <p:sp>
        <p:nvSpPr>
          <p:cNvPr id="23" name="Rectangle 129"/>
          <p:cNvSpPr>
            <a:spLocks noChangeArrowheads="1"/>
          </p:cNvSpPr>
          <p:nvPr/>
        </p:nvSpPr>
        <p:spPr bwMode="auto">
          <a:xfrm>
            <a:off x="4625962" y="962754"/>
            <a:ext cx="4365637"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pPr>
            <a:r>
              <a:rPr lang="en-US" sz="1100" dirty="0"/>
              <a:t>P</a:t>
            </a:r>
            <a:r>
              <a:rPr lang="en-US" sz="1100" dirty="0" smtClean="0"/>
              <a:t>rovide </a:t>
            </a:r>
            <a:r>
              <a:rPr lang="en-US" sz="1100" dirty="0"/>
              <a:t>the directorates data on new technologies in order to develop policy and regulatory guidance materials that will support their application on new products and potential use on legacy </a:t>
            </a:r>
            <a:r>
              <a:rPr lang="en-US" sz="1100" dirty="0" smtClean="0"/>
              <a:t>aircraft</a:t>
            </a:r>
          </a:p>
          <a:p>
            <a:pPr marL="171450" indent="-171450">
              <a:spcBef>
                <a:spcPts val="0"/>
              </a:spcBef>
            </a:pPr>
            <a:r>
              <a:rPr lang="en-US" sz="1100" dirty="0" smtClean="0"/>
              <a:t>Partner </a:t>
            </a:r>
            <a:r>
              <a:rPr lang="en-US" sz="1100" dirty="0"/>
              <a:t>with manufacturers to ensure the fatigue, durability, damage tolerance and residual strength performance of new material systems is well understood prior to introduction into service through fracture mechanics test and analysis.  </a:t>
            </a:r>
          </a:p>
          <a:p>
            <a:pPr marL="171450" indent="-171450">
              <a:spcBef>
                <a:spcPts val="0"/>
              </a:spcBef>
            </a:pPr>
            <a:r>
              <a:rPr lang="en-US" sz="1100" dirty="0"/>
              <a:t>Obtain material/material system data, analytical tool validation data, etc. necessary to assess if new regulatory material is </a:t>
            </a:r>
            <a:r>
              <a:rPr lang="en-US" sz="1100" dirty="0" smtClean="0"/>
              <a:t>required</a:t>
            </a:r>
            <a:r>
              <a:rPr lang="en-US" sz="1100" dirty="0"/>
              <a:t>.</a:t>
            </a:r>
          </a:p>
          <a:p>
            <a:pPr marL="171450" indent="-171450">
              <a:spcBef>
                <a:spcPts val="0"/>
              </a:spcBef>
            </a:pPr>
            <a:r>
              <a:rPr lang="en-US" sz="1100" dirty="0"/>
              <a:t>Support certification of new products and maintenance of legacy aircraft where new technologies are being implemented</a:t>
            </a:r>
            <a:r>
              <a:rPr lang="en-US" sz="1100" dirty="0" smtClean="0"/>
              <a:t>.</a:t>
            </a:r>
            <a:endParaRPr lang="en-US" sz="1100" dirty="0"/>
          </a:p>
        </p:txBody>
      </p:sp>
      <p:sp>
        <p:nvSpPr>
          <p:cNvPr id="24" name="Rectangle 23"/>
          <p:cNvSpPr/>
          <p:nvPr/>
        </p:nvSpPr>
        <p:spPr>
          <a:xfrm>
            <a:off x="0" y="3657600"/>
            <a:ext cx="4572000" cy="2400657"/>
          </a:xfrm>
          <a:prstGeom prst="rect">
            <a:avLst/>
          </a:prstGeom>
        </p:spPr>
        <p:txBody>
          <a:bodyPr wrap="square">
            <a:spAutoFit/>
          </a:bodyPr>
          <a:lstStyle/>
          <a:p>
            <a:pPr marL="171450" indent="-171450">
              <a:spcBef>
                <a:spcPts val="0"/>
              </a:spcBef>
              <a:spcAft>
                <a:spcPts val="0"/>
              </a:spcAft>
            </a:pPr>
            <a:r>
              <a:rPr lang="en-US" sz="1000" dirty="0" smtClean="0">
                <a:solidFill>
                  <a:srgbClr val="000000"/>
                </a:solidFill>
                <a:latin typeface="Arial" pitchFamily="34" charset="0"/>
              </a:rPr>
              <a:t>Bonded Repair Technology:  Assess viability of bonded repairs of metallic primary structure.  Continue test and analysis of bonded repairs of primary beam structure representative of wing/horizontal structure - submit </a:t>
            </a:r>
            <a:r>
              <a:rPr lang="en-US" sz="1000" dirty="0">
                <a:solidFill>
                  <a:srgbClr val="000000"/>
                </a:solidFill>
                <a:latin typeface="Arial" pitchFamily="34" charset="0"/>
              </a:rPr>
              <a:t>annual report (Partner with Boeing). </a:t>
            </a:r>
          </a:p>
          <a:p>
            <a:pPr marL="171450" indent="-171450">
              <a:spcBef>
                <a:spcPts val="0"/>
              </a:spcBef>
              <a:spcAft>
                <a:spcPts val="0"/>
              </a:spcAft>
            </a:pPr>
            <a:r>
              <a:rPr lang="en-US" sz="1000" dirty="0">
                <a:solidFill>
                  <a:srgbClr val="000000"/>
                </a:solidFill>
                <a:latin typeface="Arial" pitchFamily="34" charset="0"/>
              </a:rPr>
              <a:t>Advanced Metallic Fuselage </a:t>
            </a:r>
            <a:r>
              <a:rPr lang="en-US" sz="1000" dirty="0" smtClean="0">
                <a:solidFill>
                  <a:srgbClr val="000000"/>
                </a:solidFill>
                <a:latin typeface="Arial" pitchFamily="34" charset="0"/>
              </a:rPr>
              <a:t>Structure:  Assess emerging metallic structures technology (EMST) Continue testing of EMST fuselage panels - submit </a:t>
            </a:r>
            <a:r>
              <a:rPr lang="en-US" sz="1000" dirty="0">
                <a:solidFill>
                  <a:srgbClr val="000000"/>
                </a:solidFill>
                <a:latin typeface="Arial" pitchFamily="34" charset="0"/>
              </a:rPr>
              <a:t>annual report. (Partner with ALCOA). </a:t>
            </a:r>
          </a:p>
          <a:p>
            <a:pPr marL="171450" indent="-171450">
              <a:spcBef>
                <a:spcPts val="0"/>
              </a:spcBef>
              <a:spcAft>
                <a:spcPts val="0"/>
              </a:spcAft>
            </a:pPr>
            <a:r>
              <a:rPr lang="en-US" sz="1000" dirty="0" smtClean="0">
                <a:solidFill>
                  <a:srgbClr val="000000"/>
                </a:solidFill>
                <a:latin typeface="Arial" pitchFamily="34" charset="0"/>
              </a:rPr>
              <a:t>Generate data to Assess Aluminum </a:t>
            </a:r>
            <a:r>
              <a:rPr lang="en-US" sz="1000" dirty="0">
                <a:solidFill>
                  <a:srgbClr val="000000"/>
                </a:solidFill>
                <a:latin typeface="Arial" pitchFamily="34" charset="0"/>
              </a:rPr>
              <a:t>Lithium for Primary </a:t>
            </a:r>
            <a:r>
              <a:rPr lang="en-US" sz="1000" dirty="0" smtClean="0">
                <a:solidFill>
                  <a:srgbClr val="000000"/>
                </a:solidFill>
                <a:latin typeface="Arial" pitchFamily="34" charset="0"/>
              </a:rPr>
              <a:t>Structure:  (Partner with Bombardier and </a:t>
            </a:r>
            <a:r>
              <a:rPr lang="en-US" sz="1000" dirty="0" err="1" smtClean="0">
                <a:solidFill>
                  <a:srgbClr val="000000"/>
                </a:solidFill>
                <a:latin typeface="Arial" pitchFamily="34" charset="0"/>
              </a:rPr>
              <a:t>Constellium</a:t>
            </a:r>
            <a:r>
              <a:rPr lang="en-US" sz="1000" dirty="0" smtClean="0">
                <a:solidFill>
                  <a:srgbClr val="000000"/>
                </a:solidFill>
                <a:latin typeface="Arial" pitchFamily="34" charset="0"/>
              </a:rPr>
              <a:t>)</a:t>
            </a:r>
            <a:endParaRPr lang="en-US" sz="1000" dirty="0">
              <a:solidFill>
                <a:srgbClr val="000000"/>
              </a:solidFill>
              <a:latin typeface="Arial" pitchFamily="34" charset="0"/>
            </a:endParaRPr>
          </a:p>
          <a:p>
            <a:pPr marL="171450" indent="-171450">
              <a:spcBef>
                <a:spcPts val="0"/>
              </a:spcBef>
              <a:spcAft>
                <a:spcPts val="0"/>
              </a:spcAft>
            </a:pPr>
            <a:r>
              <a:rPr lang="en-US" sz="1000" dirty="0" smtClean="0">
                <a:solidFill>
                  <a:srgbClr val="000000"/>
                </a:solidFill>
                <a:latin typeface="Arial" pitchFamily="34" charset="0"/>
              </a:rPr>
              <a:t>Develop preliminary guidelines to generate properties for Emerging Process Intensive Materials</a:t>
            </a:r>
          </a:p>
          <a:p>
            <a:pPr marL="171450" indent="-171450">
              <a:spcBef>
                <a:spcPts val="0"/>
              </a:spcBef>
              <a:spcAft>
                <a:spcPts val="0"/>
              </a:spcAft>
            </a:pPr>
            <a:r>
              <a:rPr lang="en-US" sz="1000" dirty="0" smtClean="0">
                <a:solidFill>
                  <a:srgbClr val="000000"/>
                </a:solidFill>
                <a:latin typeface="Arial" pitchFamily="34" charset="0"/>
              </a:rPr>
              <a:t>Generate </a:t>
            </a:r>
            <a:r>
              <a:rPr lang="en-US" sz="1000" dirty="0">
                <a:solidFill>
                  <a:srgbClr val="000000"/>
                </a:solidFill>
                <a:latin typeface="Arial" pitchFamily="34" charset="0"/>
              </a:rPr>
              <a:t>data </a:t>
            </a:r>
            <a:r>
              <a:rPr lang="en-US" sz="1000" dirty="0" smtClean="0">
                <a:solidFill>
                  <a:srgbClr val="000000"/>
                </a:solidFill>
                <a:latin typeface="Arial" pitchFamily="34" charset="0"/>
              </a:rPr>
              <a:t>to </a:t>
            </a:r>
            <a:r>
              <a:rPr lang="en-US" sz="1000" dirty="0">
                <a:solidFill>
                  <a:srgbClr val="000000"/>
                </a:solidFill>
                <a:latin typeface="Arial" pitchFamily="34" charset="0"/>
              </a:rPr>
              <a:t>assess open issues with </a:t>
            </a:r>
            <a:r>
              <a:rPr lang="en-US" sz="1000" dirty="0" smtClean="0">
                <a:solidFill>
                  <a:srgbClr val="000000"/>
                </a:solidFill>
                <a:latin typeface="Arial" pitchFamily="34" charset="0"/>
              </a:rPr>
              <a:t>Additive </a:t>
            </a:r>
            <a:r>
              <a:rPr lang="en-US" sz="1000" dirty="0">
                <a:solidFill>
                  <a:srgbClr val="000000"/>
                </a:solidFill>
                <a:latin typeface="Arial" pitchFamily="34" charset="0"/>
              </a:rPr>
              <a:t>Manufacturing powder bed methods (i.e. powder reuse, NDI methods, use of special factors similar to Casting </a:t>
            </a:r>
            <a:r>
              <a:rPr lang="en-US" sz="1000" dirty="0" smtClean="0">
                <a:solidFill>
                  <a:srgbClr val="000000"/>
                </a:solidFill>
                <a:latin typeface="Arial" pitchFamily="34" charset="0"/>
              </a:rPr>
              <a:t>factors) </a:t>
            </a:r>
            <a:r>
              <a:rPr lang="en-US" sz="1000" dirty="0">
                <a:solidFill>
                  <a:srgbClr val="000000"/>
                </a:solidFill>
                <a:latin typeface="Arial" pitchFamily="34" charset="0"/>
              </a:rPr>
              <a:t>to support development of TAD  guidance  (Partner with KART </a:t>
            </a:r>
            <a:r>
              <a:rPr lang="en-US" sz="1000" dirty="0" smtClean="0">
                <a:solidFill>
                  <a:srgbClr val="000000"/>
                </a:solidFill>
                <a:latin typeface="Arial" pitchFamily="34" charset="0"/>
              </a:rPr>
              <a:t>consortium)</a:t>
            </a:r>
            <a:endParaRPr lang="en-US" sz="1000" dirty="0">
              <a:solidFill>
                <a:srgbClr val="000000"/>
              </a:solidFill>
              <a:latin typeface="Arial" pitchFamily="34" charset="0"/>
            </a:endParaRPr>
          </a:p>
        </p:txBody>
      </p:sp>
    </p:spTree>
    <p:extLst>
      <p:ext uri="{BB962C8B-B14F-4D97-AF65-F5344CB8AC3E}">
        <p14:creationId xmlns:p14="http://schemas.microsoft.com/office/powerpoint/2010/main" val="3536666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A11.f Aircraft Catastrophic Failure Prevention Research</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31</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061127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Advanced Analysis Methods for Impact of Composite Aircraft Materials in Rotor Burst and Blade Release (A11F.PS.1)</a:t>
            </a:r>
          </a:p>
        </p:txBody>
      </p:sp>
      <p:sp>
        <p:nvSpPr>
          <p:cNvPr id="3075" name="Rectangle 3"/>
          <p:cNvSpPr>
            <a:spLocks noChangeArrowheads="1"/>
          </p:cNvSpPr>
          <p:nvPr/>
        </p:nvSpPr>
        <p:spPr bwMode="auto">
          <a:xfrm>
            <a:off x="206375" y="4076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762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499536554"/>
              </p:ext>
            </p:extLst>
          </p:nvPr>
        </p:nvGraphicFramePr>
        <p:xfrm>
          <a:off x="4695825" y="43434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$1,100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050935"/>
            <a:ext cx="45720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FAA </a:t>
            </a:r>
            <a:r>
              <a:rPr lang="en-US" sz="1200" dirty="0"/>
              <a:t>engineers need publicly available tools to baseline the analysis of engine and aircraft for rotor burst and fan blade containment and/or </a:t>
            </a:r>
            <a:r>
              <a:rPr lang="en-US" sz="1200" dirty="0" smtClean="0"/>
              <a:t>shielding</a:t>
            </a:r>
          </a:p>
          <a:p>
            <a:pPr marL="171450" indent="-171450">
              <a:defRPr/>
            </a:pPr>
            <a:r>
              <a:rPr lang="en-US" sz="1200" dirty="0"/>
              <a:t>The goal is to have a public tool with standardized generic models, user guides, training, software quality control process, and validated public material </a:t>
            </a:r>
            <a:r>
              <a:rPr lang="en-US" sz="1200" dirty="0" smtClean="0"/>
              <a:t>models</a:t>
            </a:r>
          </a:p>
          <a:p>
            <a:pPr marL="171450" indent="-171450">
              <a:defRPr/>
            </a:pPr>
            <a:r>
              <a:rPr lang="en-US" sz="1200" dirty="0"/>
              <a:t>NTSB recommendations A90-170 to revise AC-20-128 and A90-172 to develop and maintain a database of uncontained engine failures on mitigation of rotor burst uncontained </a:t>
            </a:r>
            <a:r>
              <a:rPr lang="en-US" sz="1200" dirty="0" smtClean="0"/>
              <a:t>events</a:t>
            </a:r>
          </a:p>
          <a:p>
            <a:pPr marL="171450" indent="-171450">
              <a:spcBef>
                <a:spcPts val="0"/>
              </a:spcBef>
              <a:defRPr/>
            </a:pPr>
            <a:r>
              <a:rPr lang="en-US" sz="1200" dirty="0"/>
              <a:t>Aviation industry has an ongoing  LSDYNA working group that this research requirement will support as a co-sponsor with NASA</a:t>
            </a:r>
          </a:p>
          <a:p>
            <a:pPr>
              <a:spcBef>
                <a:spcPts val="600"/>
              </a:spcBef>
              <a:buNone/>
              <a:defRPr/>
            </a:pPr>
            <a:r>
              <a:rPr lang="en-US" sz="1200" dirty="0">
                <a:latin typeface="Arial" pitchFamily="34" charset="0"/>
              </a:rPr>
              <a:t>Sponsor POC: </a:t>
            </a:r>
            <a:r>
              <a:rPr lang="en-US" sz="1200" dirty="0" smtClean="0"/>
              <a:t>J. </a:t>
            </a:r>
            <a:r>
              <a:rPr lang="en-US" sz="1200" dirty="0"/>
              <a:t>Turnberg, ANE-111</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W. Emmerling, ANG-E281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Develop </a:t>
            </a:r>
            <a:r>
              <a:rPr lang="en-US" sz="1200" dirty="0"/>
              <a:t>predictive analysis methods for assessing engine fragment impact into engine and fuselage materials to determine the containment and shielding capabilities of each for safety assessments and certification by analysis</a:t>
            </a:r>
            <a:endParaRPr lang="en-US" sz="1200" dirty="0">
              <a:ea typeface="ＭＳ Ｐゴシック" pitchFamily="34" charset="-128"/>
            </a:endParaRPr>
          </a:p>
        </p:txBody>
      </p:sp>
      <p:sp>
        <p:nvSpPr>
          <p:cNvPr id="3" name="Rectangle 2"/>
          <p:cNvSpPr/>
          <p:nvPr/>
        </p:nvSpPr>
        <p:spPr>
          <a:xfrm>
            <a:off x="157163" y="4586407"/>
            <a:ext cx="4164012" cy="1661993"/>
          </a:xfrm>
          <a:prstGeom prst="rect">
            <a:avLst/>
          </a:prstGeom>
        </p:spPr>
        <p:txBody>
          <a:bodyPr>
            <a:spAutoFit/>
          </a:bodyPr>
          <a:lstStyle/>
          <a:p>
            <a:pPr marL="171450" indent="-171450">
              <a:defRPr/>
            </a:pPr>
            <a:r>
              <a:rPr lang="en-US" sz="1200" dirty="0" smtClean="0"/>
              <a:t>LSDYNA </a:t>
            </a:r>
            <a:r>
              <a:rPr lang="en-US" sz="1200" dirty="0"/>
              <a:t>Metal Failure Analysis:  Development of new material models </a:t>
            </a:r>
            <a:endParaRPr lang="en-US" sz="1200" dirty="0" smtClean="0"/>
          </a:p>
          <a:p>
            <a:pPr marL="171450" indent="-171450">
              <a:defRPr/>
            </a:pPr>
            <a:r>
              <a:rPr lang="en-US" sz="1200" dirty="0"/>
              <a:t>LS DYNA Composite Failure Analysis:  The homogeneous model is expected to be developed and under </a:t>
            </a:r>
            <a:r>
              <a:rPr lang="en-US" sz="1200" dirty="0" smtClean="0"/>
              <a:t>verification</a:t>
            </a:r>
          </a:p>
          <a:p>
            <a:pPr marL="171450" indent="-171450">
              <a:defRPr/>
            </a:pPr>
            <a:r>
              <a:rPr lang="en-US" sz="1200" dirty="0"/>
              <a:t>Rotorburst Vulnerability </a:t>
            </a:r>
            <a:r>
              <a:rPr lang="en-US" sz="1200" dirty="0" smtClean="0"/>
              <a:t>Analysis</a:t>
            </a:r>
          </a:p>
          <a:p>
            <a:pPr marL="171450" indent="-171450">
              <a:defRPr/>
            </a:pP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983175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A11.g Flightdeck/Maintenance/System Integration Human Factors</a:t>
            </a:r>
            <a:endParaRPr lang="en-US" sz="3200"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33</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013604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Avionics &amp; New Technologies (A11G.HF.2)</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35788"/>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357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988138708"/>
              </p:ext>
            </p:extLst>
          </p:nvPr>
        </p:nvGraphicFramePr>
        <p:xfrm>
          <a:off x="4695825" y="4292988"/>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$1,480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ts val="300"/>
              </a:spcBef>
            </a:pPr>
            <a:r>
              <a:rPr lang="en-US" sz="1200" dirty="0"/>
              <a:t>FAA needs development and update of human factors regulatory and guidance material on evolving flight deck technologies including ADS-B, Electronic Flight Bag (EFB), and moving maps.</a:t>
            </a:r>
          </a:p>
          <a:p>
            <a:pPr marL="227013" indent="-227013">
              <a:spcBef>
                <a:spcPts val="300"/>
              </a:spcBef>
            </a:pPr>
            <a:r>
              <a:rPr lang="en-US" sz="1200" dirty="0" smtClean="0"/>
              <a:t>Focus is on human factors/pilot interface issues such as colors, symbols, fonts, labels, workload, situation awareness, errors, etc. as technology changes.</a:t>
            </a:r>
          </a:p>
          <a:p>
            <a:pPr marL="395288" lvl="1" indent="-285750">
              <a:spcBef>
                <a:spcPct val="0"/>
              </a:spcBef>
              <a:buFontTx/>
              <a:buChar char="-"/>
            </a:pPr>
            <a:endParaRPr lang="en-US" sz="1200" dirty="0"/>
          </a:p>
          <a:p>
            <a:pPr>
              <a:spcBef>
                <a:spcPts val="600"/>
              </a:spcBef>
              <a:buNone/>
              <a:defRPr/>
            </a:pPr>
            <a:r>
              <a:rPr lang="en-US" sz="1200" dirty="0">
                <a:latin typeface="Arial" pitchFamily="34" charset="0"/>
              </a:rPr>
              <a:t>Sponsor POC: </a:t>
            </a:r>
            <a:r>
              <a:rPr lang="en-US" sz="1200" dirty="0" smtClean="0"/>
              <a:t>C. Swider, AIR-130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S. Chappell, ANG-C1 </a:t>
            </a:r>
            <a:endParaRPr lang="en-US" sz="1200" dirty="0">
              <a:latin typeface="Arial" pitchFamily="34" charset="0"/>
            </a:endParaRPr>
          </a:p>
          <a:p>
            <a:pPr marL="227013" indent="-227013">
              <a:spcBef>
                <a:spcPts val="300"/>
              </a:spcBef>
            </a:pPr>
            <a:endParaRPr lang="en-US" sz="1200" dirty="0"/>
          </a:p>
        </p:txBody>
      </p:sp>
      <p:sp>
        <p:nvSpPr>
          <p:cNvPr id="3109" name="Rectangle 129"/>
          <p:cNvSpPr>
            <a:spLocks noChangeArrowheads="1"/>
          </p:cNvSpPr>
          <p:nvPr/>
        </p:nvSpPr>
        <p:spPr bwMode="auto">
          <a:xfrm>
            <a:off x="4694238" y="1371600"/>
            <a:ext cx="41449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Develop and update regulatory and guidance material (i.e., specific rules, ACs, TSOs, Handbooks, etc.) for specific systems (e.g., ADS-B, Electronic Flight Bags (EFBs), moving maps) and documents that provide more general guidance for all flight deck displays (e.g., AC 25-11, AC 23.1311).</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384995"/>
          </a:xfrm>
          <a:prstGeom prst="rect">
            <a:avLst/>
          </a:prstGeom>
        </p:spPr>
        <p:txBody>
          <a:bodyPr>
            <a:spAutoFit/>
          </a:bodyPr>
          <a:lstStyle/>
          <a:p>
            <a:pPr marL="171450" indent="-171450">
              <a:spcBef>
                <a:spcPct val="0"/>
              </a:spcBef>
            </a:pPr>
            <a:r>
              <a:rPr lang="en-US" sz="1200" dirty="0"/>
              <a:t>Research plan to investigate the effects of CDTI/airport moving map display </a:t>
            </a:r>
            <a:r>
              <a:rPr lang="en-US" sz="1200" dirty="0" err="1"/>
              <a:t>compellingness</a:t>
            </a:r>
            <a:r>
              <a:rPr lang="en-US" sz="1200" dirty="0"/>
              <a:t> on pilot attention, alerting, field of view and workload.</a:t>
            </a:r>
          </a:p>
          <a:p>
            <a:pPr marL="171450" indent="-171450">
              <a:spcBef>
                <a:spcPct val="0"/>
              </a:spcBef>
            </a:pPr>
            <a:r>
              <a:rPr lang="en-US" sz="1200" dirty="0"/>
              <a:t>Analysis of safety reports for EFBs/PEDs/tablets to discover issues and trends.</a:t>
            </a:r>
          </a:p>
          <a:p>
            <a:pPr marL="171450" indent="-171450">
              <a:spcBef>
                <a:spcPct val="0"/>
              </a:spcBef>
            </a:pPr>
            <a:r>
              <a:rPr lang="en-US" sz="1200" dirty="0"/>
              <a:t>Update the </a:t>
            </a:r>
            <a:r>
              <a:rPr lang="en-US" sz="1200" i="1" dirty="0"/>
              <a:t>Human Factors Considerations in the Design and Evaluation of Flight Deck Displays and Controls.</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34</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149283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Advanced Vision Systems – EFVS, EVS, SVS, and DVS, HUD, HMD-Certification and Operational Approval Criteria (A11G.HF.4)</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7338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1113472"/>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1113472"/>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6576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723072"/>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86520208"/>
              </p:ext>
            </p:extLst>
          </p:nvPr>
        </p:nvGraphicFramePr>
        <p:xfrm>
          <a:off x="4695825"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$600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494472"/>
            <a:ext cx="4343400" cy="1400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100" dirty="0" smtClean="0"/>
              <a:t>Human factors research is needed to provide a basis for Flight Standards to evaluate and issue operational approvals for Advanced Vision Systems, HUD, and HMD as a part of the FAA's existing approval process.</a:t>
            </a:r>
          </a:p>
          <a:p>
            <a:pPr marL="395288" lvl="1" indent="-285750">
              <a:spcBef>
                <a:spcPct val="0"/>
              </a:spcBef>
              <a:buFontTx/>
              <a:buChar char="-"/>
            </a:pPr>
            <a:endParaRPr lang="en-US" sz="1200" dirty="0"/>
          </a:p>
          <a:p>
            <a:pPr>
              <a:spcBef>
                <a:spcPts val="600"/>
              </a:spcBef>
              <a:buNone/>
              <a:defRPr/>
            </a:pPr>
            <a:r>
              <a:rPr lang="en-US" sz="1200" dirty="0">
                <a:latin typeface="Arial" pitchFamily="34" charset="0"/>
              </a:rPr>
              <a:t>Sponsor POC: </a:t>
            </a:r>
            <a:r>
              <a:rPr lang="en-US" sz="1200" dirty="0" smtClean="0"/>
              <a:t>T. </a:t>
            </a:r>
            <a:r>
              <a:rPr lang="en-US" sz="1200" dirty="0"/>
              <a:t>King, </a:t>
            </a:r>
            <a:r>
              <a:rPr lang="en-US" sz="1200" dirty="0" smtClean="0"/>
              <a:t>AFS-410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R. </a:t>
            </a:r>
            <a:r>
              <a:rPr lang="en-US" sz="1200" dirty="0"/>
              <a:t>Bolinger, ANG C-1</a:t>
            </a:r>
            <a:endParaRPr lang="en-US" sz="1100" dirty="0"/>
          </a:p>
        </p:txBody>
      </p:sp>
      <p:sp>
        <p:nvSpPr>
          <p:cNvPr id="3109" name="Rectangle 129"/>
          <p:cNvSpPr>
            <a:spLocks noChangeArrowheads="1"/>
          </p:cNvSpPr>
          <p:nvPr/>
        </p:nvSpPr>
        <p:spPr bwMode="auto">
          <a:xfrm>
            <a:off x="4694238" y="1494472"/>
            <a:ext cx="414496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Increase safety, efficiency, capacity, and throughput during low visibility conditions using advanced vision systems, head-up displays, and head-mounted displays.</a:t>
            </a:r>
          </a:p>
          <a:p>
            <a:pPr marL="171450" indent="-171450"/>
            <a:r>
              <a:rPr lang="en-US" sz="1200" dirty="0"/>
              <a:t>Enable more flight operations to occur in low visibility conditions with less ground infrastructure while maintaining an appropriate level of safety during approach, landing, taxi, and takeoff operations.</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477328"/>
          </a:xfrm>
          <a:prstGeom prst="rect">
            <a:avLst/>
          </a:prstGeom>
        </p:spPr>
        <p:txBody>
          <a:bodyPr>
            <a:spAutoFit/>
          </a:bodyPr>
          <a:lstStyle/>
          <a:p>
            <a:pPr marL="171450" indent="-171450"/>
            <a:r>
              <a:rPr lang="en-US" sz="1200" dirty="0"/>
              <a:t>SVS simulation measuring baseline performance.</a:t>
            </a:r>
          </a:p>
          <a:p>
            <a:pPr marL="171450" indent="-171450"/>
            <a:r>
              <a:rPr lang="en-US" sz="1200" dirty="0"/>
              <a:t>Identification of minimum training and currency requirements for SVS proficiency.</a:t>
            </a:r>
          </a:p>
          <a:p>
            <a:pPr marL="171450" indent="-171450"/>
            <a:r>
              <a:rPr lang="en-US" sz="1200" dirty="0"/>
              <a:t>Simulation to evaluate the performance contribution of HUD use.</a:t>
            </a:r>
          </a:p>
          <a:p>
            <a:pPr marL="171450" indent="-171450"/>
            <a:r>
              <a:rPr lang="en-US" sz="1200" dirty="0"/>
              <a:t>Research plan for pilot performance with CVS.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557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57735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Maintenance Human Factors to Support Risk-Based Decision Making (RBDM) and Maintenance Safety Culture (A11G.HF.10)</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63924"/>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63924"/>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995636826"/>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$ 800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399" y="1143000"/>
            <a:ext cx="4338638" cy="29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200"/>
              </a:spcBef>
              <a:buFontTx/>
              <a:buNone/>
              <a:defRPr/>
            </a:pPr>
            <a:r>
              <a:rPr lang="en-US" sz="1000" dirty="0"/>
              <a:t>The requirement is structured into five complementary phases to support effective risk-based decision making in maintenance.</a:t>
            </a:r>
          </a:p>
          <a:p>
            <a:pPr marL="228600" indent="-228600">
              <a:spcBef>
                <a:spcPts val="200"/>
              </a:spcBef>
              <a:buFont typeface="+mj-lt"/>
              <a:buAutoNum type="arabicPeriod"/>
              <a:defRPr/>
            </a:pPr>
            <a:r>
              <a:rPr lang="en-US" sz="1000" dirty="0"/>
              <a:t>Methods for inspectors, to support evaluation and enhancement of safety culture in maintenance (Safety Culture).</a:t>
            </a:r>
          </a:p>
          <a:p>
            <a:pPr marL="228600" indent="-228600">
              <a:spcBef>
                <a:spcPts val="200"/>
              </a:spcBef>
              <a:buFont typeface="+mj-lt"/>
              <a:buAutoNum type="arabicPeriod"/>
              <a:defRPr/>
            </a:pPr>
            <a:r>
              <a:rPr lang="en-US" sz="1000" dirty="0"/>
              <a:t>Methods for Inspectors that operationalize risk-based decision making (including usability assessments and human factors design for the interface of real time data collection) (Risk-based Decision Making (RBDM)).</a:t>
            </a:r>
          </a:p>
          <a:p>
            <a:pPr marL="228600" indent="-228600">
              <a:spcBef>
                <a:spcPts val="200"/>
              </a:spcBef>
              <a:buFont typeface="+mj-lt"/>
              <a:buAutoNum type="arabicPeriod"/>
              <a:defRPr/>
            </a:pPr>
            <a:r>
              <a:rPr lang="en-US" sz="1000" dirty="0"/>
              <a:t>Methods that support integration of SMS and HF by improved collection and use of HF- related voluntary data (SMS-Human Factors Integration).</a:t>
            </a:r>
          </a:p>
          <a:p>
            <a:pPr marL="395288" lvl="1" indent="-285750">
              <a:spcBef>
                <a:spcPct val="0"/>
              </a:spcBef>
              <a:buFontTx/>
              <a:buChar char="-"/>
            </a:pPr>
            <a:r>
              <a:rPr lang="en-US" sz="1000" dirty="0"/>
              <a:t>Methods for analyzing human error in General Aviation maintenance (GA Maintenance Error); and Continuing evaluation of the impact of AFS R&amp;D (R&amp;D Impact</a:t>
            </a:r>
            <a:r>
              <a:rPr lang="en-US" sz="1000" dirty="0" smtClean="0"/>
              <a:t>).</a:t>
            </a:r>
            <a:endParaRPr lang="en-US" sz="1200" dirty="0"/>
          </a:p>
          <a:p>
            <a:pPr>
              <a:spcBef>
                <a:spcPts val="600"/>
              </a:spcBef>
              <a:buNone/>
              <a:defRPr/>
            </a:pPr>
            <a:r>
              <a:rPr lang="en-US" sz="1200" dirty="0">
                <a:latin typeface="Arial" pitchFamily="34" charset="0"/>
              </a:rPr>
              <a:t>Sponsor POC: </a:t>
            </a:r>
            <a:r>
              <a:rPr lang="en-US" sz="1200" dirty="0" smtClean="0"/>
              <a:t>T. </a:t>
            </a:r>
            <a:r>
              <a:rPr lang="en-US" sz="1200" dirty="0" err="1"/>
              <a:t>Schaver</a:t>
            </a:r>
            <a:r>
              <a:rPr lang="en-US" sz="1200" dirty="0"/>
              <a:t> AFS-301</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K. Avers, AAM-500</a:t>
            </a:r>
            <a:endParaRPr lang="en-US" sz="1100" dirty="0"/>
          </a:p>
          <a:p>
            <a:pPr marL="228600" indent="-228600">
              <a:spcBef>
                <a:spcPts val="200"/>
              </a:spcBef>
              <a:buFont typeface="+mj-lt"/>
              <a:buAutoNum type="arabicPeriod"/>
              <a:defRPr/>
            </a:pPr>
            <a:endParaRPr lang="en-US" sz="1000" dirty="0"/>
          </a:p>
        </p:txBody>
      </p:sp>
      <p:sp>
        <p:nvSpPr>
          <p:cNvPr id="3109" name="Rectangle 129"/>
          <p:cNvSpPr>
            <a:spLocks noChangeArrowheads="1"/>
          </p:cNvSpPr>
          <p:nvPr/>
        </p:nvSpPr>
        <p:spPr bwMode="auto">
          <a:xfrm>
            <a:off x="4694238" y="1447800"/>
            <a:ext cx="414496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defRPr/>
            </a:pPr>
            <a:r>
              <a:rPr lang="en-US" sz="1200" dirty="0"/>
              <a:t>The research supports the regulation requiring Part 121 airlines and others to implement a Safety Management System. </a:t>
            </a:r>
          </a:p>
          <a:p>
            <a:pPr>
              <a:buFontTx/>
              <a:buNone/>
              <a:defRPr/>
            </a:pPr>
            <a:r>
              <a:rPr lang="en-US" sz="1200" dirty="0"/>
              <a:t>The R&amp;D also supports top AVS and AFS priorities to deliver outputs including:</a:t>
            </a:r>
          </a:p>
          <a:p>
            <a:pPr marL="171450" indent="-171450">
              <a:spcBef>
                <a:spcPts val="0"/>
              </a:spcBef>
              <a:defRPr/>
            </a:pPr>
            <a:r>
              <a:rPr lang="en-US" sz="1200" dirty="0"/>
              <a:t>Focus attention and resources to interventions that pose the highest risk</a:t>
            </a:r>
          </a:p>
          <a:p>
            <a:pPr marL="171450" indent="-171450">
              <a:spcBef>
                <a:spcPts val="0"/>
              </a:spcBef>
              <a:defRPr/>
            </a:pPr>
            <a:r>
              <a:rPr lang="en-US" sz="1200" dirty="0"/>
              <a:t>Increased integration of mx human factors-related risk into comprehensive SMS programs and</a:t>
            </a:r>
          </a:p>
          <a:p>
            <a:pPr marL="171450" indent="-171450">
              <a:spcBef>
                <a:spcPts val="0"/>
              </a:spcBef>
              <a:defRPr/>
            </a:pPr>
            <a:r>
              <a:rPr lang="en-US" sz="1200" dirty="0"/>
              <a:t>Methods to analyze and address maintenance human factors error in GA.</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76200" y="4267200"/>
            <a:ext cx="4414837" cy="1723549"/>
          </a:xfrm>
          <a:prstGeom prst="rect">
            <a:avLst/>
          </a:prstGeom>
        </p:spPr>
        <p:txBody>
          <a:bodyPr wrap="square">
            <a:spAutoFit/>
          </a:bodyPr>
          <a:lstStyle/>
          <a:p>
            <a:pPr marL="171450" indent="-171450">
              <a:spcBef>
                <a:spcPts val="400"/>
              </a:spcBef>
              <a:defRPr/>
            </a:pPr>
            <a:r>
              <a:rPr lang="en-US" sz="1200" dirty="0" smtClean="0"/>
              <a:t>Report </a:t>
            </a:r>
            <a:r>
              <a:rPr lang="en-US" sz="1200" dirty="0"/>
              <a:t>documenting methods used to develop, evaluate, and enhance safety culture in aviation and other industries</a:t>
            </a:r>
            <a:r>
              <a:rPr lang="en-US" sz="1200" dirty="0" smtClean="0"/>
              <a:t>.</a:t>
            </a:r>
          </a:p>
          <a:p>
            <a:pPr marL="171450" indent="-171450">
              <a:spcBef>
                <a:spcPts val="400"/>
              </a:spcBef>
              <a:defRPr/>
            </a:pPr>
            <a:r>
              <a:rPr lang="en-US" sz="1200" dirty="0"/>
              <a:t>Report documenting review and categorization of support tools for risk-based decision making </a:t>
            </a:r>
            <a:endParaRPr lang="en-US" sz="1200" dirty="0" smtClean="0"/>
          </a:p>
          <a:p>
            <a:pPr marL="171450" indent="-171450">
              <a:spcBef>
                <a:spcPts val="400"/>
              </a:spcBef>
              <a:defRPr/>
            </a:pPr>
            <a:r>
              <a:rPr lang="en-US" sz="1200" dirty="0"/>
              <a:t>Report documenting what human factors issues should be integrated into </a:t>
            </a:r>
            <a:r>
              <a:rPr lang="en-US" sz="1200" dirty="0" smtClean="0"/>
              <a:t>SMS</a:t>
            </a:r>
          </a:p>
          <a:p>
            <a:pPr marL="171450" indent="-171450">
              <a:spcBef>
                <a:spcPts val="400"/>
              </a:spcBef>
              <a:defRPr/>
            </a:pPr>
            <a:r>
              <a:rPr lang="en-US" sz="1200" dirty="0"/>
              <a:t>Report documenting the types of HF errors involved in general aviation accidents and incidents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173858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A11.h System Safety Management</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37</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18163641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Safety Oversight Management System (SOMS) (A11H.SSM.11)</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63924"/>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798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208350734"/>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$ 788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$805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$823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343400" cy="3162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100" dirty="0"/>
              <a:t>SOMS will provide predictive analysis techniques to recommend safety oversight targets as part of a data-driven, risk-based safety oversight management framework. </a:t>
            </a:r>
          </a:p>
          <a:p>
            <a:pPr marL="171450" indent="-171450"/>
            <a:r>
              <a:rPr lang="en-US" sz="1100" dirty="0"/>
              <a:t>SOMS will directly support the risk-based decision-making cited in FAA Strategic Sub-Initiative </a:t>
            </a:r>
            <a:r>
              <a:rPr lang="en-US" sz="1100" dirty="0" smtClean="0"/>
              <a:t>#1</a:t>
            </a:r>
          </a:p>
          <a:p>
            <a:pPr marL="171450" indent="-171450"/>
            <a:r>
              <a:rPr lang="en-US" sz="1100" dirty="0" smtClean="0"/>
              <a:t> </a:t>
            </a:r>
            <a:r>
              <a:rPr lang="en-US" sz="1100" dirty="0"/>
              <a:t>SOMS integrates data from AOV audit, surveillance, inspection, and compliance processes into a comprehensive safety oversight model for AOV</a:t>
            </a:r>
            <a:r>
              <a:rPr lang="en-US" sz="1100" dirty="0" smtClean="0"/>
              <a:t>.</a:t>
            </a:r>
          </a:p>
          <a:p>
            <a:pPr marL="171450" indent="-171450"/>
            <a:r>
              <a:rPr lang="en-US" sz="1100" dirty="0" smtClean="0"/>
              <a:t> SOMS fuses safety oversight data from other AOV research and modeling initiatives to evaluate emerging safety risks that cross ATC facilities, procedures, systems, and programs.</a:t>
            </a:r>
            <a:endParaRPr lang="en-US" sz="1200" dirty="0"/>
          </a:p>
          <a:p>
            <a:pPr>
              <a:spcBef>
                <a:spcPts val="600"/>
              </a:spcBef>
              <a:buNone/>
              <a:defRPr/>
            </a:pPr>
            <a:r>
              <a:rPr lang="en-US" sz="1200" dirty="0">
                <a:latin typeface="Arial" pitchFamily="34" charset="0"/>
              </a:rPr>
              <a:t>Sponsor POC: </a:t>
            </a:r>
            <a:r>
              <a:rPr lang="en-US" sz="1200" dirty="0" smtClean="0"/>
              <a:t>G. Won, AOV-150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V. </a:t>
            </a:r>
            <a:r>
              <a:rPr lang="en-US" sz="1200" dirty="0" err="1"/>
              <a:t>Kolli</a:t>
            </a:r>
            <a:r>
              <a:rPr lang="en-US" sz="1200" dirty="0"/>
              <a:t>, ANG-E272</a:t>
            </a:r>
            <a:endParaRPr lang="en-US" sz="1100" dirty="0"/>
          </a:p>
          <a:p>
            <a:pPr>
              <a:buNone/>
            </a:pPr>
            <a:endParaRPr lang="en-US" sz="1100" dirty="0" smtClean="0"/>
          </a:p>
          <a:p>
            <a:pPr>
              <a:defRPr/>
            </a:pPr>
            <a:endParaRPr lang="en-US" sz="1100" dirty="0"/>
          </a:p>
        </p:txBody>
      </p:sp>
      <p:sp>
        <p:nvSpPr>
          <p:cNvPr id="3109" name="Rectangle 129"/>
          <p:cNvSpPr>
            <a:spLocks noChangeArrowheads="1"/>
          </p:cNvSpPr>
          <p:nvPr/>
        </p:nvSpPr>
        <p:spPr bwMode="auto">
          <a:xfrm>
            <a:off x="4694238" y="1343526"/>
            <a:ext cx="4144962"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100" dirty="0">
                <a:cs typeface="Arial" charset="0"/>
              </a:rPr>
              <a:t>Proactive analysis and identification of NAS-wide emerging hazards </a:t>
            </a:r>
            <a:r>
              <a:rPr lang="en-US" sz="1100" dirty="0" smtClean="0">
                <a:cs typeface="Arial" charset="0"/>
              </a:rPr>
              <a:t>contributing </a:t>
            </a:r>
            <a:r>
              <a:rPr lang="en-US" sz="1100" dirty="0">
                <a:cs typeface="Arial" charset="0"/>
              </a:rPr>
              <a:t>to commercial and general aviation accidents and incidents to </a:t>
            </a:r>
            <a:r>
              <a:rPr lang="en-US" sz="1100" dirty="0" smtClean="0">
                <a:cs typeface="Arial" charset="0"/>
              </a:rPr>
              <a:t>ensure </a:t>
            </a:r>
            <a:r>
              <a:rPr lang="en-US" sz="1100" dirty="0">
                <a:cs typeface="Arial" charset="0"/>
              </a:rPr>
              <a:t>the ATO has adequate and effective mitigation strategies in place. </a:t>
            </a:r>
          </a:p>
          <a:p>
            <a:pPr marL="227013" indent="-227013"/>
            <a:r>
              <a:rPr lang="en-US" sz="1100" dirty="0">
                <a:cs typeface="Arial" charset="0"/>
              </a:rPr>
              <a:t>Risk-based prioritization so </a:t>
            </a:r>
            <a:r>
              <a:rPr lang="en-US" sz="1100" dirty="0" smtClean="0">
                <a:cs typeface="Arial" charset="0"/>
              </a:rPr>
              <a:t>AOV </a:t>
            </a:r>
            <a:r>
              <a:rPr lang="en-US" sz="1100" dirty="0">
                <a:cs typeface="Arial" charset="0"/>
              </a:rPr>
              <a:t>can efficiently allocate oversight effort. </a:t>
            </a:r>
          </a:p>
          <a:p>
            <a:pPr marL="227013" indent="-227013"/>
            <a:r>
              <a:rPr lang="en-US" sz="1100" dirty="0" smtClean="0">
                <a:cs typeface="Arial" charset="0"/>
              </a:rPr>
              <a:t>Provide </a:t>
            </a:r>
            <a:r>
              <a:rPr lang="en-US" sz="1100" dirty="0">
                <a:cs typeface="Arial" charset="0"/>
              </a:rPr>
              <a:t>targeted oversight plans and techniques to monitor mitigations for high risk safety issues </a:t>
            </a:r>
          </a:p>
          <a:p>
            <a:pPr marL="227013" indent="-227013"/>
            <a:r>
              <a:rPr lang="en-US" sz="1100" dirty="0">
                <a:cs typeface="Arial" charset="0"/>
              </a:rPr>
              <a:t>A</a:t>
            </a:r>
            <a:r>
              <a:rPr lang="en-US" sz="1100" dirty="0" smtClean="0">
                <a:cs typeface="Arial" charset="0"/>
              </a:rPr>
              <a:t> closed-loop </a:t>
            </a:r>
            <a:r>
              <a:rPr lang="en-US" sz="1100" dirty="0">
                <a:cs typeface="Arial" charset="0"/>
              </a:rPr>
              <a:t>system to plan and manage AOV’s safety oversight activities (such as audits and assessments) and to enable the tracking and monitoring of mitigations for </a:t>
            </a:r>
            <a:r>
              <a:rPr lang="en-US" sz="1100" dirty="0" smtClean="0">
                <a:cs typeface="Arial" charset="0"/>
              </a:rPr>
              <a:t>aviation safety hazards.</a:t>
            </a:r>
            <a:endParaRPr lang="en-US" sz="1100" dirty="0">
              <a:cs typeface="Arial" charset="0"/>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00329"/>
          </a:xfrm>
          <a:prstGeom prst="rect">
            <a:avLst/>
          </a:prstGeom>
        </p:spPr>
        <p:txBody>
          <a:bodyPr>
            <a:spAutoFit/>
          </a:bodyPr>
          <a:lstStyle/>
          <a:p>
            <a:pPr marL="227013" indent="-227013">
              <a:defRPr/>
            </a:pPr>
            <a:r>
              <a:rPr lang="en-US" sz="1200" dirty="0"/>
              <a:t>Phase 1 – Develop Safety Oversight Management System Concept and Model </a:t>
            </a:r>
            <a:r>
              <a:rPr lang="en-US" sz="1200" dirty="0" smtClean="0"/>
              <a:t>(FY17</a:t>
            </a:r>
            <a:r>
              <a:rPr lang="en-US" sz="1200" dirty="0"/>
              <a:t>)</a:t>
            </a:r>
          </a:p>
          <a:p>
            <a:pPr marL="227013" indent="-227013">
              <a:defRPr/>
            </a:pPr>
            <a:r>
              <a:rPr lang="en-US" sz="1200" dirty="0"/>
              <a:t>Phase 2 – Develop Safety Oversight Management System Methodology  </a:t>
            </a:r>
            <a:r>
              <a:rPr lang="en-US" sz="1200" dirty="0" smtClean="0"/>
              <a:t>(FY18</a:t>
            </a:r>
            <a:r>
              <a:rPr lang="en-US" sz="1200" dirty="0"/>
              <a:t>)</a:t>
            </a:r>
          </a:p>
          <a:p>
            <a:pPr marL="227013" indent="-227013">
              <a:defRPr/>
            </a:pPr>
            <a:r>
              <a:rPr lang="en-US" sz="1200" dirty="0"/>
              <a:t>Phase </a:t>
            </a:r>
            <a:r>
              <a:rPr lang="en-US" sz="1200" dirty="0" smtClean="0"/>
              <a:t>3 – Prototype </a:t>
            </a:r>
            <a:r>
              <a:rPr lang="en-US" sz="1200" dirty="0"/>
              <a:t>Development </a:t>
            </a:r>
            <a:r>
              <a:rPr lang="en-US" sz="1200" dirty="0" smtClean="0"/>
              <a:t>(FY19</a:t>
            </a:r>
            <a:r>
              <a:rPr lang="en-US" sz="1200" dirty="0"/>
              <a:t>)</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481588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Integrated Domain Safety Risk Evaluation Tool (ID-SRET) (A11H.SSM.13)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23031" y="990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2172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29567"/>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18788348"/>
              </p:ext>
            </p:extLst>
          </p:nvPr>
        </p:nvGraphicFramePr>
        <p:xfrm>
          <a:off x="4695825" y="427892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$ 900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$920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408599"/>
            <a:ext cx="4572000"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buFont typeface="Arial" charset="0"/>
              <a:buChar char="•"/>
            </a:pPr>
            <a:r>
              <a:rPr lang="en-US" sz="1200" dirty="0"/>
              <a:t>Develop a model and methodology to integrate NAS critical system architectures, air traffic procedures related to separation minima, and associated safety hazards. </a:t>
            </a:r>
          </a:p>
          <a:p>
            <a:pPr marL="171450" indent="-171450">
              <a:buFont typeface="Arial" charset="0"/>
              <a:buChar char="•"/>
            </a:pPr>
            <a:r>
              <a:rPr lang="en-US" sz="1200" dirty="0"/>
              <a:t>Develop a decision-making support tool to </a:t>
            </a:r>
            <a:r>
              <a:rPr lang="en-US" sz="1200" dirty="0" smtClean="0"/>
              <a:t>enable AOV </a:t>
            </a:r>
            <a:r>
              <a:rPr lang="en-US" sz="1200" dirty="0"/>
              <a:t>to </a:t>
            </a:r>
            <a:r>
              <a:rPr lang="en-US" sz="1200" dirty="0" smtClean="0"/>
              <a:t>identify </a:t>
            </a:r>
            <a:r>
              <a:rPr lang="en-US" sz="1200" dirty="0"/>
              <a:t>and understand the impacts of multiple NAS changes on system safety risk to the NAS</a:t>
            </a:r>
            <a:r>
              <a:rPr lang="en-US" sz="1200" dirty="0" smtClean="0"/>
              <a:t>.</a:t>
            </a:r>
            <a:endParaRPr lang="en-US" sz="1200" dirty="0"/>
          </a:p>
          <a:p>
            <a:pPr marL="171450" indent="-171450"/>
            <a:r>
              <a:rPr lang="en-US" sz="1200" dirty="0" smtClean="0"/>
              <a:t>Provide information to evaluate the effectiveness and interactions of proposed and existing risk mitigations.  </a:t>
            </a:r>
            <a:endParaRPr lang="en-US" sz="1200" dirty="0"/>
          </a:p>
          <a:p>
            <a:pPr>
              <a:spcBef>
                <a:spcPts val="600"/>
              </a:spcBef>
              <a:buNone/>
              <a:defRPr/>
            </a:pPr>
            <a:r>
              <a:rPr lang="en-US" sz="1200" dirty="0">
                <a:latin typeface="Arial" pitchFamily="34" charset="0"/>
              </a:rPr>
              <a:t>Sponsor POC: </a:t>
            </a:r>
            <a:r>
              <a:rPr lang="en-US" sz="1200" dirty="0" smtClean="0"/>
              <a:t>J. </a:t>
            </a:r>
            <a:r>
              <a:rPr lang="en-US" sz="1200" dirty="0" err="1"/>
              <a:t>Mixon</a:t>
            </a:r>
            <a:r>
              <a:rPr lang="en-US" sz="1200" dirty="0" smtClean="0"/>
              <a:t>, </a:t>
            </a:r>
            <a:r>
              <a:rPr lang="en-US" sz="1200" dirty="0"/>
              <a:t>AOV-150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H. Li</a:t>
            </a:r>
            <a:r>
              <a:rPr lang="en-US" sz="1200" dirty="0"/>
              <a:t>, ANG-E272</a:t>
            </a:r>
            <a:endParaRPr lang="en-US" sz="1100" dirty="0"/>
          </a:p>
          <a:p>
            <a:pPr marL="171450" indent="-171450">
              <a:buFont typeface="Arial" charset="0"/>
              <a:buChar char="•"/>
            </a:pPr>
            <a:endParaRPr lang="en-US" sz="1200" dirty="0"/>
          </a:p>
        </p:txBody>
      </p:sp>
      <p:sp>
        <p:nvSpPr>
          <p:cNvPr id="3109" name="Rectangle 129"/>
          <p:cNvSpPr>
            <a:spLocks noChangeArrowheads="1"/>
          </p:cNvSpPr>
          <p:nvPr/>
        </p:nvSpPr>
        <p:spPr bwMode="auto">
          <a:xfrm>
            <a:off x="4694238" y="1447800"/>
            <a:ext cx="41449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Enable AOV to proactively identify the safety issues for the changes to NAS systems and ATC procedures, and evaluate their safety impact to the NAS and the effectiveness of controls for mitigating the risks. </a:t>
            </a:r>
          </a:p>
          <a:p>
            <a:pPr marL="171450" indent="-171450"/>
            <a:r>
              <a:rPr lang="en-US" sz="1200" dirty="0"/>
              <a:t>Enable AOV to provide objective oversight through the lifecycle of NAS changes from concept analysis to post-implementation monitoring to proactively address safety concerns.</a:t>
            </a:r>
          </a:p>
          <a:p>
            <a:pPr marL="171450" indent="-171450"/>
            <a:r>
              <a:rPr lang="en-US" sz="1200" dirty="0"/>
              <a:t>Reduce the risk of loss of separation that contributes to near mid-air collisions and accidents.</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265474"/>
            <a:ext cx="4164012" cy="1754326"/>
          </a:xfrm>
          <a:prstGeom prst="rect">
            <a:avLst/>
          </a:prstGeom>
        </p:spPr>
        <p:txBody>
          <a:bodyPr>
            <a:spAutoFit/>
          </a:bodyPr>
          <a:lstStyle/>
          <a:p>
            <a:pPr marL="171450" indent="-171450">
              <a:buFont typeface="Arial" charset="0"/>
              <a:buChar char="•"/>
            </a:pPr>
            <a:r>
              <a:rPr lang="en-US" sz="1200" dirty="0"/>
              <a:t>Develop NAS critical systems model that identifies interactions of NAS systems and evaluates safety impact of NAS changes. (FY17)</a:t>
            </a:r>
          </a:p>
          <a:p>
            <a:pPr marL="171450" indent="-171450">
              <a:buFont typeface="Arial" charset="0"/>
              <a:buChar char="•"/>
            </a:pPr>
            <a:r>
              <a:rPr lang="en-US" sz="1200" dirty="0"/>
              <a:t>Develop separation-minima related system model that identifies interactions of ATC procedures and evaluates their change impact to loss of separation. (FY18)</a:t>
            </a:r>
          </a:p>
          <a:p>
            <a:pPr marL="171450" indent="-171450">
              <a:buFont typeface="Arial" charset="0"/>
              <a:buChar char="•"/>
            </a:pPr>
            <a:r>
              <a:rPr lang="en-US" sz="1200" dirty="0"/>
              <a:t>Develop ID-SRET prototype to support AOV’s oversight activities. (FY19) </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39</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56275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A11.b Propulsion and Fuel Systems</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9173905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A11.j Aeromedical Research</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524000"/>
            <a:ext cx="4038600" cy="4038600"/>
          </a:xfrm>
          <a:prstGeom prst="rect">
            <a:avLst/>
          </a:prstGeom>
        </p:spPr>
      </p:pic>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40</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2133692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321567"/>
          </a:xfrm>
          <a:noFill/>
        </p:spPr>
        <p:txBody>
          <a:bodyPr/>
          <a:lstStyle/>
          <a:p>
            <a:pPr algn="ctr" eaLnBrk="1" hangingPunct="1"/>
            <a:r>
              <a:rPr lang="en-US" sz="2000" dirty="0" smtClean="0"/>
              <a:t>Aerospace Medical Systems Analysis (A11J.AM.1)</a:t>
            </a:r>
          </a:p>
        </p:txBody>
      </p:sp>
      <p:sp>
        <p:nvSpPr>
          <p:cNvPr id="3075" name="Rectangle 3"/>
          <p:cNvSpPr>
            <a:spLocks noChangeArrowheads="1"/>
          </p:cNvSpPr>
          <p:nvPr/>
        </p:nvSpPr>
        <p:spPr bwMode="auto">
          <a:xfrm>
            <a:off x="76201" y="48006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3810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22238" y="381000"/>
            <a:ext cx="39925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695031" y="3657600"/>
            <a:ext cx="4038600" cy="426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618827" y="588999"/>
            <a:ext cx="2" cy="548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flipV="1">
            <a:off x="4618826" y="3657600"/>
            <a:ext cx="4567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013595219"/>
              </p:ext>
            </p:extLst>
          </p:nvPr>
        </p:nvGraphicFramePr>
        <p:xfrm>
          <a:off x="4724400" y="40386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$684</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$698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$712</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85959" y="685800"/>
            <a:ext cx="4609071"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100"/>
              </a:spcBef>
              <a:buNone/>
              <a:defRPr/>
            </a:pPr>
            <a:r>
              <a:rPr lang="en-US" sz="1200" dirty="0" smtClean="0">
                <a:latin typeface="+mj-lt"/>
                <a:ea typeface="ＭＳ Ｐゴシック" pitchFamily="-65" charset="-128"/>
                <a:cs typeface="Arial" pitchFamily="34" charset="0"/>
              </a:rPr>
              <a:t>Conduct research relative </a:t>
            </a:r>
            <a:r>
              <a:rPr lang="en-US" sz="1200" dirty="0">
                <a:latin typeface="+mj-lt"/>
                <a:ea typeface="ＭＳ Ｐゴシック" pitchFamily="-65" charset="-128"/>
                <a:cs typeface="Arial" pitchFamily="34" charset="0"/>
              </a:rPr>
              <a:t>to the medical factors that affect human safety, specifically in the areas of medicine and </a:t>
            </a:r>
            <a:r>
              <a:rPr lang="en-US" sz="1200" dirty="0" smtClean="0">
                <a:latin typeface="+mj-lt"/>
                <a:ea typeface="ＭＳ Ｐゴシック" pitchFamily="-65" charset="-128"/>
                <a:cs typeface="Arial" pitchFamily="34" charset="0"/>
              </a:rPr>
              <a:t>numerical sciences:</a:t>
            </a:r>
            <a:br>
              <a:rPr lang="en-US" sz="1200" dirty="0" smtClean="0">
                <a:latin typeface="+mj-lt"/>
                <a:ea typeface="ＭＳ Ｐゴシック" pitchFamily="-65" charset="-128"/>
                <a:cs typeface="Arial" pitchFamily="34" charset="0"/>
              </a:rPr>
            </a:br>
            <a:endParaRPr lang="en-US" sz="800" dirty="0">
              <a:latin typeface="+mj-lt"/>
              <a:ea typeface="ＭＳ Ｐゴシック" pitchFamily="-65" charset="-128"/>
              <a:cs typeface="Arial" pitchFamily="34" charset="0"/>
            </a:endParaRPr>
          </a:p>
          <a:p>
            <a:pPr marL="228600" indent="-228600">
              <a:spcBef>
                <a:spcPts val="100"/>
              </a:spcBef>
              <a:defRPr/>
            </a:pPr>
            <a:r>
              <a:rPr lang="en-US" sz="1200" dirty="0">
                <a:latin typeface="+mj-lt"/>
                <a:ea typeface="ＭＳ Ｐゴシック" pitchFamily="-65" charset="-128"/>
                <a:cs typeface="Arial" pitchFamily="34" charset="0"/>
              </a:rPr>
              <a:t>Assess medical </a:t>
            </a:r>
            <a:r>
              <a:rPr lang="en-US" sz="1200" dirty="0" smtClean="0">
                <a:latin typeface="+mj-lt"/>
                <a:ea typeface="ＭＳ Ｐゴシック" pitchFamily="-65" charset="-128"/>
                <a:cs typeface="Arial" pitchFamily="34" charset="0"/>
              </a:rPr>
              <a:t>certification and biological </a:t>
            </a:r>
            <a:r>
              <a:rPr lang="en-US" sz="1200" dirty="0">
                <a:latin typeface="+mj-lt"/>
                <a:ea typeface="ＭＳ Ｐゴシック" pitchFamily="-65" charset="-128"/>
                <a:cs typeface="Arial" pitchFamily="34" charset="0"/>
              </a:rPr>
              <a:t>data to derive methods, recommendations, and/or tools to enhance aircrew health, medical certification decision-making processes, and </a:t>
            </a:r>
            <a:r>
              <a:rPr lang="en-US" sz="1200" dirty="0" smtClean="0">
                <a:latin typeface="+mj-lt"/>
                <a:ea typeface="ＭＳ Ｐゴシック" pitchFamily="-65" charset="-128"/>
                <a:cs typeface="Arial" pitchFamily="34" charset="0"/>
              </a:rPr>
              <a:t>aeromedical education </a:t>
            </a:r>
            <a:r>
              <a:rPr lang="en-US" sz="1200" dirty="0">
                <a:latin typeface="+mj-lt"/>
                <a:ea typeface="ＭＳ Ｐゴシック" pitchFamily="-65" charset="-128"/>
                <a:cs typeface="Arial" pitchFamily="34" charset="0"/>
              </a:rPr>
              <a:t>programs.</a:t>
            </a:r>
          </a:p>
          <a:p>
            <a:pPr marL="228600" indent="-228600">
              <a:spcBef>
                <a:spcPts val="100"/>
              </a:spcBef>
              <a:defRPr/>
            </a:pPr>
            <a:r>
              <a:rPr lang="en-US" sz="1200" dirty="0">
                <a:latin typeface="+mj-lt"/>
                <a:ea typeface="ＭＳ Ｐゴシック" pitchFamily="-65" charset="-128"/>
                <a:cs typeface="Arial" pitchFamily="34" charset="0"/>
              </a:rPr>
              <a:t>Identify trends in physiological</a:t>
            </a:r>
            <a:r>
              <a:rPr lang="en-US" sz="1200" dirty="0" smtClean="0">
                <a:latin typeface="+mj-lt"/>
                <a:ea typeface="ＭＳ Ｐゴシック" pitchFamily="-65" charset="-128"/>
                <a:cs typeface="Arial" pitchFamily="34" charset="0"/>
              </a:rPr>
              <a:t>, radiobiological, </a:t>
            </a:r>
            <a:r>
              <a:rPr lang="en-US" sz="1200" dirty="0">
                <a:latin typeface="+mj-lt"/>
                <a:ea typeface="ＭＳ Ｐゴシック" pitchFamily="-65" charset="-128"/>
                <a:cs typeface="Arial" pitchFamily="34" charset="0"/>
              </a:rPr>
              <a:t>human factors, and clinical findings from civil aviation aircraft accidents and incidents to support accident investigation processes and develop strategies to mitigate aeromedical </a:t>
            </a:r>
            <a:r>
              <a:rPr lang="en-US" sz="1200" dirty="0" smtClean="0">
                <a:latin typeface="+mj-lt"/>
                <a:ea typeface="ＭＳ Ｐゴシック" pitchFamily="-65" charset="-128"/>
                <a:cs typeface="Arial" pitchFamily="34" charset="0"/>
              </a:rPr>
              <a:t>hazards.</a:t>
            </a:r>
            <a:endParaRPr lang="en-US" sz="1200" dirty="0">
              <a:latin typeface="+mj-lt"/>
              <a:ea typeface="ＭＳ Ｐゴシック" pitchFamily="-65" charset="-128"/>
              <a:cs typeface="Arial" pitchFamily="34" charset="0"/>
            </a:endParaRPr>
          </a:p>
          <a:p>
            <a:pPr marL="228600" indent="-228600">
              <a:spcBef>
                <a:spcPts val="100"/>
              </a:spcBef>
              <a:defRPr/>
            </a:pPr>
            <a:r>
              <a:rPr lang="en-US" sz="1200" dirty="0">
                <a:latin typeface="+mj-lt"/>
                <a:ea typeface="ＭＳ Ｐゴシック" pitchFamily="-65" charset="-128"/>
                <a:cs typeface="Arial" pitchFamily="34" charset="0"/>
              </a:rPr>
              <a:t>Develop and Maintain comprehensive aeromedical research </a:t>
            </a:r>
            <a:r>
              <a:rPr lang="en-US" sz="1200" dirty="0" smtClean="0">
                <a:latin typeface="+mj-lt"/>
                <a:ea typeface="ＭＳ Ｐゴシック" pitchFamily="-65" charset="-128"/>
                <a:cs typeface="Arial" pitchFamily="34" charset="0"/>
              </a:rPr>
              <a:t>databases and registries </a:t>
            </a:r>
            <a:r>
              <a:rPr lang="en-US" sz="1200" dirty="0">
                <a:latin typeface="+mj-lt"/>
                <a:ea typeface="ＭＳ Ｐゴシック" pitchFamily="-65" charset="-128"/>
                <a:cs typeface="Arial" pitchFamily="34" charset="0"/>
              </a:rPr>
              <a:t>towards an Aeromedical Safety Management System and Probabilistic Risk Analyses.  </a:t>
            </a:r>
          </a:p>
          <a:p>
            <a:pPr marL="228600" indent="-228600">
              <a:spcBef>
                <a:spcPts val="100"/>
              </a:spcBef>
              <a:defRPr/>
            </a:pPr>
            <a:r>
              <a:rPr lang="en-US" sz="1200" dirty="0">
                <a:latin typeface="+mj-lt"/>
                <a:ea typeface="ＭＳ Ｐゴシック" pitchFamily="-65" charset="-128"/>
                <a:cs typeface="Arial" pitchFamily="34" charset="0"/>
              </a:rPr>
              <a:t>Identify </a:t>
            </a:r>
            <a:r>
              <a:rPr lang="en-US" sz="1200" dirty="0" smtClean="0">
                <a:latin typeface="+mj-lt"/>
                <a:ea typeface="ＭＳ Ｐゴシック" pitchFamily="-65" charset="-128"/>
                <a:cs typeface="Arial" pitchFamily="34" charset="0"/>
              </a:rPr>
              <a:t>current </a:t>
            </a:r>
            <a:r>
              <a:rPr lang="en-US" sz="1200" dirty="0">
                <a:latin typeface="+mj-lt"/>
                <a:ea typeface="ＭＳ Ｐゴシック" pitchFamily="-65" charset="-128"/>
                <a:cs typeface="Arial" pitchFamily="34" charset="0"/>
              </a:rPr>
              <a:t>and anticipated aeromedical </a:t>
            </a:r>
            <a:r>
              <a:rPr lang="en-US" sz="1200" dirty="0" smtClean="0">
                <a:latin typeface="+mj-lt"/>
                <a:ea typeface="ＭＳ Ｐゴシック" pitchFamily="-65" charset="-128"/>
                <a:cs typeface="Arial" pitchFamily="34" charset="0"/>
              </a:rPr>
              <a:t>technology </a:t>
            </a:r>
            <a:r>
              <a:rPr lang="en-US" sz="1200" dirty="0">
                <a:latin typeface="+mj-lt"/>
                <a:ea typeface="ＭＳ Ｐゴシック" pitchFamily="-65" charset="-128"/>
                <a:cs typeface="Arial" pitchFamily="34" charset="0"/>
              </a:rPr>
              <a:t>that may impact human performance in aviation activities.</a:t>
            </a:r>
          </a:p>
          <a:p>
            <a:pPr marL="228600" indent="-228600">
              <a:spcBef>
                <a:spcPts val="100"/>
              </a:spcBef>
              <a:defRPr/>
            </a:pPr>
            <a:r>
              <a:rPr lang="en-US" sz="1200" dirty="0" smtClean="0">
                <a:latin typeface="+mj-lt"/>
                <a:ea typeface="ＭＳ Ｐゴシック" pitchFamily="-65" charset="-128"/>
                <a:cs typeface="Arial" pitchFamily="34" charset="0"/>
              </a:rPr>
              <a:t>Serve as an advisory resource in areas relating to aeromedical factors affecting or expected to affect aerospace safety.</a:t>
            </a:r>
            <a:endParaRPr lang="en-US" sz="1200" dirty="0"/>
          </a:p>
          <a:p>
            <a:pPr>
              <a:spcBef>
                <a:spcPts val="600"/>
              </a:spcBef>
              <a:buNone/>
              <a:defRPr/>
            </a:pPr>
            <a:r>
              <a:rPr lang="en-US" sz="1200" dirty="0">
                <a:latin typeface="Arial" pitchFamily="34" charset="0"/>
              </a:rPr>
              <a:t>Sponsor POC: </a:t>
            </a:r>
            <a:r>
              <a:rPr lang="en-US" sz="1200" dirty="0"/>
              <a:t>E. Forster, AAM-600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E. Forster, AAM-600</a:t>
            </a:r>
            <a:endParaRPr lang="en-US" sz="1200" dirty="0">
              <a:ea typeface="ＭＳ Ｐゴシック" pitchFamily="-65" charset="-128"/>
              <a:cs typeface="Arial" pitchFamily="34" charset="0"/>
            </a:endParaRPr>
          </a:p>
          <a:p>
            <a:pPr marL="228600" indent="-228600">
              <a:spcBef>
                <a:spcPts val="100"/>
              </a:spcBef>
              <a:buFont typeface="+mj-lt"/>
              <a:buAutoNum type="arabicPeriod"/>
              <a:defRPr/>
            </a:pPr>
            <a:endParaRPr lang="en-US" sz="1200" dirty="0">
              <a:latin typeface="+mj-lt"/>
              <a:ea typeface="ＭＳ Ｐゴシック" pitchFamily="-65" charset="-128"/>
              <a:cs typeface="Arial" pitchFamily="34" charset="0"/>
            </a:endParaRPr>
          </a:p>
        </p:txBody>
      </p:sp>
      <p:sp>
        <p:nvSpPr>
          <p:cNvPr id="3109" name="Rectangle 129"/>
          <p:cNvSpPr>
            <a:spLocks noChangeArrowheads="1"/>
          </p:cNvSpPr>
          <p:nvPr/>
        </p:nvSpPr>
        <p:spPr bwMode="auto">
          <a:xfrm>
            <a:off x="4695029" y="762000"/>
            <a:ext cx="4296571"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mj-lt"/>
              <a:buAutoNum type="arabicPeriod"/>
            </a:pPr>
            <a:r>
              <a:rPr lang="en-US" sz="1200" dirty="0" smtClean="0"/>
              <a:t>ASSESSMENT </a:t>
            </a:r>
            <a:r>
              <a:rPr lang="en-US" sz="1200" dirty="0"/>
              <a:t>OF ACCIDENT RATES IN CLASS THREE </a:t>
            </a:r>
            <a:r>
              <a:rPr lang="en-US" sz="1200" dirty="0" smtClean="0"/>
              <a:t>PILOTS to </a:t>
            </a:r>
            <a:r>
              <a:rPr lang="en-US" sz="1200" dirty="0"/>
              <a:t>address typical aviation medicine questions in a manner that would be more effectively applied to human safety-related decisions</a:t>
            </a:r>
            <a:r>
              <a:rPr lang="en-US" sz="1200" dirty="0" smtClean="0"/>
              <a:t>.</a:t>
            </a:r>
          </a:p>
          <a:p>
            <a:pPr marL="342900" indent="-342900">
              <a:buFont typeface="+mj-lt"/>
              <a:buAutoNum type="arabicPeriod"/>
            </a:pPr>
            <a:r>
              <a:rPr lang="en-US" sz="1200" dirty="0" smtClean="0"/>
              <a:t>MAPS </a:t>
            </a:r>
            <a:r>
              <a:rPr lang="en-US" sz="1200" dirty="0"/>
              <a:t>OF IONIZING RADIATION IN THE </a:t>
            </a:r>
            <a:r>
              <a:rPr lang="en-US" sz="1200" dirty="0" smtClean="0"/>
              <a:t>ATMOSPHERE</a:t>
            </a:r>
            <a:r>
              <a:rPr lang="en-US" sz="1200" dirty="0"/>
              <a:t> </a:t>
            </a:r>
            <a:r>
              <a:rPr lang="en-US" sz="1200" dirty="0" smtClean="0"/>
              <a:t>(MIRA) that </a:t>
            </a:r>
            <a:r>
              <a:rPr lang="en-US" sz="1200" dirty="0"/>
              <a:t>will combine CARI-7 with </a:t>
            </a:r>
            <a:r>
              <a:rPr lang="en-US" sz="1200" dirty="0" smtClean="0"/>
              <a:t>the </a:t>
            </a:r>
            <a:r>
              <a:rPr lang="en-US" sz="1200" dirty="0"/>
              <a:t>Enhanced Solar Radiation alert system (</a:t>
            </a:r>
            <a:r>
              <a:rPr lang="en-US" sz="1200" dirty="0" smtClean="0"/>
              <a:t>ESRA) </a:t>
            </a:r>
            <a:r>
              <a:rPr lang="en-US" sz="1200" dirty="0"/>
              <a:t>to provide world-wide estimates of total cosmic ray dose rates at aviation altitudes in the form of regularly updated ArcGIS maps. </a:t>
            </a:r>
            <a:endParaRPr lang="en-US" sz="1200" dirty="0" smtClean="0"/>
          </a:p>
          <a:p>
            <a:pPr marL="342900" indent="-342900">
              <a:buFont typeface="+mj-lt"/>
              <a:buAutoNum type="arabicPeriod"/>
            </a:pPr>
            <a:r>
              <a:rPr lang="en-US" sz="1200" dirty="0" smtClean="0"/>
              <a:t>Identification of AEROMEDICAL HAZARDS INVOLVED IN MEDICAL TRANSPORTS BY HELICOPTER.</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57879" y="5181600"/>
            <a:ext cx="4590321" cy="830997"/>
          </a:xfrm>
          <a:prstGeom prst="rect">
            <a:avLst/>
          </a:prstGeom>
        </p:spPr>
        <p:txBody>
          <a:bodyPr wrap="square">
            <a:spAutoFit/>
          </a:bodyPr>
          <a:lstStyle/>
          <a:p>
            <a:pPr marL="228600" indent="-228600">
              <a:buFont typeface="+mj-lt"/>
              <a:buAutoNum type="arabicPeriod"/>
              <a:defRPr/>
            </a:pPr>
            <a:r>
              <a:rPr lang="en-US" sz="1200" dirty="0" smtClean="0"/>
              <a:t>Class 3 Accidents – Method and Technical</a:t>
            </a:r>
            <a:r>
              <a:rPr lang="en-US" sz="1200" dirty="0"/>
              <a:t> Report, </a:t>
            </a:r>
            <a:r>
              <a:rPr lang="en-US" sz="1200" dirty="0" smtClean="0"/>
              <a:t>4QFY18</a:t>
            </a:r>
          </a:p>
          <a:p>
            <a:pPr marL="228600" indent="-228600">
              <a:buFont typeface="+mj-lt"/>
              <a:buAutoNum type="arabicPeriod"/>
              <a:defRPr/>
            </a:pPr>
            <a:r>
              <a:rPr lang="en-US" sz="1200" dirty="0" smtClean="0"/>
              <a:t>Radiation Maps – Software and Technical Report, 4QFY18 </a:t>
            </a:r>
            <a:r>
              <a:rPr lang="en-US" sz="1200" dirty="0"/>
              <a:t>  </a:t>
            </a:r>
            <a:endParaRPr lang="en-US" sz="1200" dirty="0" smtClean="0"/>
          </a:p>
          <a:p>
            <a:pPr marL="228600" indent="-228600">
              <a:buFont typeface="+mj-lt"/>
              <a:buAutoNum type="arabicPeriod"/>
              <a:defRPr/>
            </a:pPr>
            <a:r>
              <a:rPr lang="en-US" sz="1200" dirty="0" smtClean="0"/>
              <a:t>Helicopter Transport – Technical Report, 4QFY19</a:t>
            </a:r>
            <a:endParaRPr lang="en-US" sz="1200" dirty="0"/>
          </a:p>
        </p:txBody>
      </p:sp>
      <p:sp>
        <p:nvSpPr>
          <p:cNvPr id="16" name="Line 8"/>
          <p:cNvSpPr>
            <a:spLocks noChangeShapeType="1"/>
          </p:cNvSpPr>
          <p:nvPr/>
        </p:nvSpPr>
        <p:spPr bwMode="auto">
          <a:xfrm flipV="1">
            <a:off x="0" y="4818306"/>
            <a:ext cx="4495800"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20" name="Rectangle 19"/>
          <p:cNvSpPr/>
          <p:nvPr/>
        </p:nvSpPr>
        <p:spPr>
          <a:xfrm>
            <a:off x="4724400" y="4953000"/>
            <a:ext cx="3886200" cy="369332"/>
          </a:xfrm>
          <a:prstGeom prst="rect">
            <a:avLst/>
          </a:prstGeom>
        </p:spPr>
        <p:txBody>
          <a:bodyPr wrap="square">
            <a:spAutoFit/>
          </a:bodyPr>
          <a:lstStyle/>
          <a:p>
            <a:pPr eaLnBrk="1" hangingPunct="1">
              <a:buNone/>
            </a:pPr>
            <a:r>
              <a:rPr lang="en-US" sz="900" dirty="0" smtClean="0"/>
              <a:t>In-House Research. “Contract Funding” refers to 3 of 9 CAMI laboratories’ supplies, facilities, and equipment.</a:t>
            </a:r>
            <a:endParaRPr lang="en-US" sz="900" dirty="0"/>
          </a:p>
        </p:txBody>
      </p:sp>
      <p:sp>
        <p:nvSpPr>
          <p:cNvPr id="21" name="TextBox 3"/>
          <p:cNvSpPr txBox="1">
            <a:spLocks noChangeArrowheads="1"/>
          </p:cNvSpPr>
          <p:nvPr/>
        </p:nvSpPr>
        <p:spPr bwMode="auto">
          <a:xfrm>
            <a:off x="4694238" y="5257800"/>
            <a:ext cx="3992562"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900" dirty="0"/>
              <a:t>Source: </a:t>
            </a:r>
            <a:r>
              <a:rPr lang="en-US" sz="900" dirty="0" smtClean="0"/>
              <a:t>FY16 </a:t>
            </a:r>
            <a:r>
              <a:rPr lang="en-US" sz="900" dirty="0"/>
              <a:t>– </a:t>
            </a:r>
            <a:r>
              <a:rPr lang="en-US" sz="900" dirty="0" smtClean="0"/>
              <a:t>FY16 AVS Briefing Matrix posted on the AVS RE&amp;D Management System KSN; FY17 – President’s Budget Submission;  FY18-20 –  AVS programmed </a:t>
            </a:r>
            <a:r>
              <a:rPr lang="en-US" sz="900" dirty="0"/>
              <a:t>funding levels and out-year cost estimates.   Enter $0 if no funds are required in any one year. A “$ -” </a:t>
            </a:r>
            <a:r>
              <a:rPr lang="en-US" sz="900" dirty="0" smtClean="0"/>
              <a:t>indicates </a:t>
            </a:r>
            <a:r>
              <a:rPr lang="en-US" sz="900" dirty="0"/>
              <a:t>no requirement submitted/planned.</a:t>
            </a:r>
          </a:p>
          <a:p>
            <a:pPr eaLnBrk="1" hangingPunct="1">
              <a:buFontTx/>
              <a:buNone/>
            </a:pPr>
            <a:endParaRPr lang="en-US" sz="900" dirty="0"/>
          </a:p>
        </p:txBody>
      </p:sp>
    </p:spTree>
    <p:extLst>
      <p:ext uri="{BB962C8B-B14F-4D97-AF65-F5344CB8AC3E}">
        <p14:creationId xmlns:p14="http://schemas.microsoft.com/office/powerpoint/2010/main" val="10831126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319842"/>
          </a:xfrm>
          <a:noFill/>
        </p:spPr>
        <p:txBody>
          <a:bodyPr/>
          <a:lstStyle/>
          <a:p>
            <a:pPr algn="ctr" eaLnBrk="1" hangingPunct="1"/>
            <a:r>
              <a:rPr lang="en-US" sz="2000" dirty="0" smtClean="0"/>
              <a:t>Accident Investigation &amp; Prevention (A11J.AM.2)</a:t>
            </a:r>
          </a:p>
        </p:txBody>
      </p:sp>
      <p:sp>
        <p:nvSpPr>
          <p:cNvPr id="3075" name="Rectangle 3"/>
          <p:cNvSpPr>
            <a:spLocks noChangeArrowheads="1"/>
          </p:cNvSpPr>
          <p:nvPr/>
        </p:nvSpPr>
        <p:spPr bwMode="auto">
          <a:xfrm>
            <a:off x="64337" y="4457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800600" y="457200"/>
            <a:ext cx="304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457200"/>
            <a:ext cx="3200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717169"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flipH="1">
            <a:off x="4648200" y="609600"/>
            <a:ext cx="1813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2192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676701302"/>
              </p:ext>
            </p:extLst>
          </p:nvPr>
        </p:nvGraphicFramePr>
        <p:xfrm>
          <a:off x="4876800"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$959</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$978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$1,395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$1,627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$1,614</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64338" y="834003"/>
            <a:ext cx="4431462" cy="3585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defRPr/>
            </a:pPr>
            <a:r>
              <a:rPr lang="en-US" sz="1200" dirty="0">
                <a:latin typeface="+mj-lt"/>
                <a:ea typeface="ＭＳ Ｐゴシック" pitchFamily="-65" charset="-128"/>
                <a:cs typeface="Arial" pitchFamily="34" charset="0"/>
              </a:rPr>
              <a:t>Conduct accident prevention and investigation research relative to the </a:t>
            </a:r>
            <a:r>
              <a:rPr lang="en-US" sz="1200" dirty="0" smtClean="0">
                <a:latin typeface="+mj-lt"/>
                <a:ea typeface="ＭＳ Ｐゴシック" pitchFamily="-65" charset="-128"/>
                <a:cs typeface="Arial" pitchFamily="34" charset="0"/>
              </a:rPr>
              <a:t>biochemical</a:t>
            </a:r>
            <a:r>
              <a:rPr lang="en-US" sz="1200" dirty="0">
                <a:latin typeface="+mj-lt"/>
                <a:ea typeface="ＭＳ Ｐゴシック" pitchFamily="-65" charset="-128"/>
                <a:cs typeface="Arial" pitchFamily="34" charset="0"/>
              </a:rPr>
              <a:t>, molecular, and forensic factors that affect human safety and performance inflight:</a:t>
            </a:r>
          </a:p>
          <a:p>
            <a:pPr marL="228600" indent="-228600">
              <a:defRPr/>
            </a:pPr>
            <a:r>
              <a:rPr lang="en-US" sz="1200" dirty="0">
                <a:latin typeface="+mj-lt"/>
                <a:ea typeface="ＭＳ Ｐゴシック" pitchFamily="-65" charset="-128"/>
                <a:cs typeface="Arial" pitchFamily="34" charset="0"/>
              </a:rPr>
              <a:t>Develop advanced toxicological and biochemistry methodologies to analyze human biological samples for emerging drugs, toxins, and other substances that may impact pilot performance or assist in determining accident causality.  </a:t>
            </a:r>
          </a:p>
          <a:p>
            <a:pPr marL="228600" indent="-228600">
              <a:defRPr/>
            </a:pPr>
            <a:r>
              <a:rPr lang="en-US" sz="1200" dirty="0">
                <a:latin typeface="+mj-lt"/>
                <a:ea typeface="ＭＳ Ｐゴシック" pitchFamily="-65" charset="-128"/>
                <a:cs typeface="Arial" pitchFamily="34" charset="0"/>
              </a:rPr>
              <a:t>Develop gene expression (biomarker) methodologies to quantify the effects of alcohol, drugs, fatigue, hypoxia, and other environmental or aeromedical stressors relating to pilot performance and accident investigation.  </a:t>
            </a:r>
          </a:p>
          <a:p>
            <a:pPr marL="228600" indent="-228600">
              <a:defRPr/>
            </a:pPr>
            <a:r>
              <a:rPr lang="en-US" sz="1200" dirty="0">
                <a:latin typeface="+mj-lt"/>
                <a:ea typeface="ＭＳ Ｐゴシック" pitchFamily="-65" charset="-128"/>
                <a:cs typeface="Arial" pitchFamily="34" charset="0"/>
              </a:rPr>
              <a:t>Serve as an advisory resource in areas relating to biochemistry, forensic toxicology, and  functional genomic factors affecting or expected to affect aerospace safety</a:t>
            </a:r>
            <a:r>
              <a:rPr lang="en-US" sz="1200" dirty="0" smtClean="0">
                <a:latin typeface="+mj-lt"/>
                <a:ea typeface="ＭＳ Ｐゴシック" pitchFamily="-65" charset="-128"/>
                <a:cs typeface="Arial" pitchFamily="34" charset="0"/>
              </a:rPr>
              <a:t>.</a:t>
            </a:r>
            <a:endParaRPr lang="en-US" sz="1200" dirty="0"/>
          </a:p>
          <a:p>
            <a:pPr>
              <a:spcBef>
                <a:spcPts val="600"/>
              </a:spcBef>
              <a:buNone/>
              <a:defRPr/>
            </a:pPr>
            <a:r>
              <a:rPr lang="en-US" sz="1200" dirty="0">
                <a:latin typeface="Arial" pitchFamily="34" charset="0"/>
              </a:rPr>
              <a:t>Sponsor POC: </a:t>
            </a:r>
            <a:r>
              <a:rPr lang="en-US" sz="1200" dirty="0"/>
              <a:t>E. Forster, AAM-600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E. Forster, </a:t>
            </a:r>
            <a:r>
              <a:rPr lang="en-US" sz="1200" dirty="0" smtClean="0"/>
              <a:t>AAM-600</a:t>
            </a:r>
            <a:endParaRPr lang="en-US" sz="1200" dirty="0">
              <a:latin typeface="+mj-lt"/>
              <a:ea typeface="ＭＳ Ｐゴシック" pitchFamily="-65" charset="-128"/>
              <a:cs typeface="Arial" pitchFamily="34" charset="0"/>
            </a:endParaRPr>
          </a:p>
        </p:txBody>
      </p:sp>
      <p:sp>
        <p:nvSpPr>
          <p:cNvPr id="3109" name="Rectangle 129"/>
          <p:cNvSpPr>
            <a:spLocks noChangeArrowheads="1"/>
          </p:cNvSpPr>
          <p:nvPr/>
        </p:nvSpPr>
        <p:spPr bwMode="auto">
          <a:xfrm>
            <a:off x="4717169" y="914400"/>
            <a:ext cx="4386496" cy="288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28600" indent="-228600">
              <a:buFont typeface="+mj-lt"/>
              <a:buAutoNum type="arabicPeriod"/>
            </a:pPr>
            <a:r>
              <a:rPr lang="en-US" sz="1100" dirty="0"/>
              <a:t>Development of a forensic toxicology laboratory methodology to detect and perform analysis of DESIGNER DRUGS in postmortem fluids and tissues.  </a:t>
            </a:r>
          </a:p>
          <a:p>
            <a:pPr marL="228600" indent="-228600">
              <a:buFont typeface="+mj-lt"/>
              <a:buAutoNum type="arabicPeriod"/>
            </a:pPr>
            <a:r>
              <a:rPr lang="en-US" sz="1100" dirty="0"/>
              <a:t>Development of a new analytical method for TETRAHYDROCANNABINOL (THC) and associated </a:t>
            </a:r>
            <a:r>
              <a:rPr lang="en-US" sz="1100" dirty="0" smtClean="0"/>
              <a:t>analogs: </a:t>
            </a:r>
            <a:r>
              <a:rPr lang="en-US" sz="1100" dirty="0"/>
              <a:t>(</a:t>
            </a:r>
            <a:r>
              <a:rPr lang="en-US" sz="1100" dirty="0" err="1"/>
              <a:t>i</a:t>
            </a:r>
            <a:r>
              <a:rPr lang="en-US" sz="1100" dirty="0"/>
              <a:t>) optimization of enzymatic hydrolysis of </a:t>
            </a:r>
            <a:r>
              <a:rPr lang="en-US" sz="1100" dirty="0" err="1"/>
              <a:t>analytes</a:t>
            </a:r>
            <a:r>
              <a:rPr lang="en-US" sz="1100" dirty="0"/>
              <a:t>, (ii) their extraction from biological matrices, and (iii) their identification/quantitation using gas chromatography /mass spectrometry (GC/MS) and/or liquid chromatography (LC)/MS.  </a:t>
            </a:r>
          </a:p>
          <a:p>
            <a:pPr marL="228600" indent="-228600">
              <a:buFont typeface="+mj-lt"/>
              <a:buAutoNum type="arabicPeriod"/>
            </a:pPr>
            <a:r>
              <a:rPr lang="en-US" sz="1100" dirty="0" smtClean="0"/>
              <a:t>Determination </a:t>
            </a:r>
            <a:r>
              <a:rPr lang="en-US" sz="1100" dirty="0"/>
              <a:t>of the potential for applying Genetic Risk Scores to aeromedical review processes relative to INCAPACITATING CONDITIONS – </a:t>
            </a:r>
            <a:r>
              <a:rPr lang="en-US" sz="1100" dirty="0" smtClean="0"/>
              <a:t>STROKE.</a:t>
            </a:r>
          </a:p>
          <a:p>
            <a:pPr marL="228600" indent="-228600">
              <a:buFont typeface="+mj-lt"/>
              <a:buAutoNum type="arabicPeriod"/>
            </a:pPr>
            <a:r>
              <a:rPr lang="en-US" sz="1100" dirty="0" smtClean="0"/>
              <a:t>COMPARISON </a:t>
            </a:r>
            <a:r>
              <a:rPr lang="en-US" sz="1100" dirty="0"/>
              <a:t>ACROSS MULTIPLE TYPES OF SLEEP DEPRIVATION.   Identification of genetic variants known to impact sleep quality and alertness. </a:t>
            </a:r>
          </a:p>
        </p:txBody>
      </p:sp>
      <p:sp>
        <p:nvSpPr>
          <p:cNvPr id="3110" name="Rectangle 3"/>
          <p:cNvSpPr>
            <a:spLocks noChangeArrowheads="1"/>
          </p:cNvSpPr>
          <p:nvPr/>
        </p:nvSpPr>
        <p:spPr bwMode="auto">
          <a:xfrm>
            <a:off x="35505" y="4262597"/>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76200" y="4835604"/>
            <a:ext cx="4724400" cy="1107996"/>
          </a:xfrm>
          <a:prstGeom prst="rect">
            <a:avLst/>
          </a:prstGeom>
        </p:spPr>
        <p:txBody>
          <a:bodyPr wrap="square">
            <a:spAutoFit/>
          </a:bodyPr>
          <a:lstStyle/>
          <a:p>
            <a:pPr marL="228600" indent="-228600">
              <a:buFont typeface="+mj-lt"/>
              <a:buAutoNum type="arabicPeriod"/>
            </a:pPr>
            <a:r>
              <a:rPr lang="en-US" sz="1200" dirty="0" smtClean="0"/>
              <a:t>Designer Drugs – Anal. Method and Technical Report, 4QFY18 </a:t>
            </a:r>
          </a:p>
          <a:p>
            <a:pPr marL="228600" indent="-228600">
              <a:buFont typeface="+mj-lt"/>
              <a:buAutoNum type="arabicPeriod"/>
            </a:pPr>
            <a:r>
              <a:rPr lang="en-US" sz="1200" dirty="0" smtClean="0"/>
              <a:t>THC – Analytical Method and Technical Report, 4QFY20 </a:t>
            </a:r>
          </a:p>
          <a:p>
            <a:pPr marL="228600" indent="-228600">
              <a:buFont typeface="+mj-lt"/>
              <a:buAutoNum type="arabicPeriod"/>
            </a:pPr>
            <a:r>
              <a:rPr lang="en-US" sz="1200" dirty="0" smtClean="0"/>
              <a:t>Stroke – Technical Report, 4QFY18</a:t>
            </a:r>
          </a:p>
          <a:p>
            <a:pPr marL="228600" indent="-228600">
              <a:buFont typeface="+mj-lt"/>
              <a:buAutoNum type="arabicPeriod"/>
            </a:pPr>
            <a:r>
              <a:rPr lang="en-US" sz="1200" dirty="0" smtClean="0"/>
              <a:t>Sleep – Technical Report, 4QFY22</a:t>
            </a:r>
            <a:endParaRPr lang="en-US" sz="1200" dirty="0"/>
          </a:p>
        </p:txBody>
      </p:sp>
      <p:sp>
        <p:nvSpPr>
          <p:cNvPr id="16" name="Line 8"/>
          <p:cNvSpPr>
            <a:spLocks noChangeShapeType="1"/>
          </p:cNvSpPr>
          <p:nvPr/>
        </p:nvSpPr>
        <p:spPr bwMode="auto">
          <a:xfrm flipV="1">
            <a:off x="-2" y="4416107"/>
            <a:ext cx="4670855" cy="34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4" name="Straight Connector 3"/>
          <p:cNvCxnSpPr/>
          <p:nvPr/>
        </p:nvCxnSpPr>
        <p:spPr bwMode="auto">
          <a:xfrm>
            <a:off x="4648200" y="3733800"/>
            <a:ext cx="449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p:cNvSpPr>
            <a:spLocks noGrp="1"/>
          </p:cNvSpPr>
          <p:nvPr>
            <p:ph type="sldNum" sz="quarter" idx="10"/>
          </p:nvPr>
        </p:nvSpPr>
        <p:spPr>
          <a:xfrm>
            <a:off x="6553200" y="6248400"/>
            <a:ext cx="2133600" cy="476250"/>
          </a:xfrm>
        </p:spPr>
        <p:txBody>
          <a:bodyPr/>
          <a:lstStyle/>
          <a:p>
            <a:pPr>
              <a:defRPr/>
            </a:pPr>
            <a:fld id="{9CB4B395-360B-4AF0-A328-253065664D88}" type="slidenum">
              <a:rPr lang="en-US" smtClean="0"/>
              <a:pPr>
                <a:defRPr/>
              </a:pPr>
              <a:t>42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Rectangle 17"/>
          <p:cNvSpPr/>
          <p:nvPr/>
        </p:nvSpPr>
        <p:spPr>
          <a:xfrm>
            <a:off x="4572000" y="5029200"/>
            <a:ext cx="4709160" cy="369332"/>
          </a:xfrm>
          <a:prstGeom prst="rect">
            <a:avLst/>
          </a:prstGeom>
        </p:spPr>
        <p:txBody>
          <a:bodyPr wrap="square">
            <a:spAutoFit/>
          </a:bodyPr>
          <a:lstStyle/>
          <a:p>
            <a:pPr eaLnBrk="1" hangingPunct="1">
              <a:buNone/>
            </a:pPr>
            <a:r>
              <a:rPr lang="en-US" sz="900" dirty="0" smtClean="0"/>
              <a:t>In-House Research except for collaborative grant w/WSU for Item 4 above. Otherwise, “Contract Funding” refers to 3 of 9 CAMI laboratories’ supplies, facilities, and equipment.</a:t>
            </a:r>
            <a:endParaRPr lang="en-US" sz="900" dirty="0"/>
          </a:p>
        </p:txBody>
      </p:sp>
      <p:sp>
        <p:nvSpPr>
          <p:cNvPr id="20" name="TextBox 3"/>
          <p:cNvSpPr txBox="1">
            <a:spLocks noChangeArrowheads="1"/>
          </p:cNvSpPr>
          <p:nvPr/>
        </p:nvSpPr>
        <p:spPr bwMode="auto">
          <a:xfrm>
            <a:off x="4694238" y="5332021"/>
            <a:ext cx="4221162"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900" dirty="0"/>
              <a:t>Source: </a:t>
            </a:r>
            <a:r>
              <a:rPr lang="en-US" sz="900" dirty="0" smtClean="0"/>
              <a:t>FY16 </a:t>
            </a:r>
            <a:r>
              <a:rPr lang="en-US" sz="900" dirty="0"/>
              <a:t>– </a:t>
            </a:r>
            <a:r>
              <a:rPr lang="en-US" sz="900" dirty="0" smtClean="0"/>
              <a:t>FY16 AVS Briefing Matrix posted on the AVS RE&amp;D Management System KSN; FY17 – President’s Budget Submission;  FY18-20 –  AVS programmed </a:t>
            </a:r>
            <a:r>
              <a:rPr lang="en-US" sz="900" dirty="0"/>
              <a:t>funding levels and out-year cost estimates.   Enter $0 if no funds are required in any one year. A “$ -” </a:t>
            </a:r>
            <a:r>
              <a:rPr lang="en-US" sz="900" dirty="0" smtClean="0"/>
              <a:t>indicates </a:t>
            </a:r>
            <a:r>
              <a:rPr lang="en-US" sz="900" dirty="0"/>
              <a:t>no requirement submitted/planned.</a:t>
            </a:r>
          </a:p>
          <a:p>
            <a:pPr eaLnBrk="1" hangingPunct="1">
              <a:buFontTx/>
              <a:buNone/>
            </a:pPr>
            <a:endParaRPr lang="en-US" sz="900" dirty="0"/>
          </a:p>
        </p:txBody>
      </p:sp>
    </p:spTree>
    <p:extLst>
      <p:ext uri="{BB962C8B-B14F-4D97-AF65-F5344CB8AC3E}">
        <p14:creationId xmlns:p14="http://schemas.microsoft.com/office/powerpoint/2010/main" val="21378711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A11.k Weather Program</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43</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577828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Safety Driven Weather Requirements for Wake Mitigation (A11K.WX.1)</a:t>
            </a:r>
            <a:endParaRPr lang="en-US" sz="2000"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44</a:t>
            </a:fld>
            <a:endParaRPr lang="en-US" dirty="0"/>
          </a:p>
        </p:txBody>
      </p:sp>
      <p:sp>
        <p:nvSpPr>
          <p:cNvPr id="5" name="Rectangle 3"/>
          <p:cNvSpPr>
            <a:spLocks noChangeArrowheads="1"/>
          </p:cNvSpPr>
          <p:nvPr/>
        </p:nvSpPr>
        <p:spPr bwMode="auto">
          <a:xfrm>
            <a:off x="206375" y="3429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12" name="Group 105"/>
          <p:cNvGraphicFramePr>
            <a:graphicFrameLocks/>
          </p:cNvGraphicFramePr>
          <p:nvPr>
            <p:extLst>
              <p:ext uri="{D42A27DB-BD31-4B8C-83A1-F6EECF244321}">
                <p14:modId xmlns:p14="http://schemas.microsoft.com/office/powerpoint/2010/main" val="1871830894"/>
              </p:ext>
            </p:extLst>
          </p:nvPr>
        </p:nvGraphicFramePr>
        <p:xfrm>
          <a:off x="4695825"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Funded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Rectangle 127"/>
          <p:cNvSpPr>
            <a:spLocks noChangeArrowheads="1"/>
          </p:cNvSpPr>
          <p:nvPr/>
        </p:nvSpPr>
        <p:spPr bwMode="auto">
          <a:xfrm>
            <a:off x="152400" y="1396931"/>
            <a:ext cx="40386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a:t>
            </a:r>
            <a:r>
              <a:rPr lang="en-US" sz="1200" dirty="0" smtClean="0"/>
              <a:t>evelop </a:t>
            </a:r>
            <a:r>
              <a:rPr lang="en-US" sz="1200" dirty="0"/>
              <a:t>an Airport Wind-Based Wake Mitigation Advisory System, and assess its effectiveness in safely reducing aircraft separations </a:t>
            </a:r>
            <a:endParaRPr lang="en-US" sz="1200" dirty="0" smtClean="0"/>
          </a:p>
          <a:p>
            <a:pPr marL="171450" indent="-171450">
              <a:defRPr/>
            </a:pPr>
            <a:r>
              <a:rPr lang="en-US" sz="1200" dirty="0" smtClean="0"/>
              <a:t>Develop a wake model which utilizes weather sensor measurements </a:t>
            </a:r>
          </a:p>
          <a:p>
            <a:pPr>
              <a:buNone/>
              <a:defRPr/>
            </a:pPr>
            <a:endParaRPr lang="en-US" sz="1200" dirty="0"/>
          </a:p>
          <a:p>
            <a:pPr>
              <a:spcBef>
                <a:spcPts val="600"/>
              </a:spcBef>
              <a:buNone/>
              <a:defRPr/>
            </a:pPr>
            <a:r>
              <a:rPr lang="en-US" sz="1200" dirty="0">
                <a:latin typeface="Arial" pitchFamily="34" charset="0"/>
              </a:rPr>
              <a:t>Sponsor POC: </a:t>
            </a:r>
            <a:r>
              <a:rPr lang="en-US" sz="1200" dirty="0" smtClean="0"/>
              <a:t>W. </a:t>
            </a:r>
            <a:r>
              <a:rPr lang="en-US" sz="1200" dirty="0"/>
              <a:t>Gallo, AFS-430</a:t>
            </a:r>
            <a:endParaRPr lang="en-US" sz="1200" dirty="0">
              <a:latin typeface="Arial" pitchFamily="34" charset="0"/>
            </a:endParaRPr>
          </a:p>
          <a:p>
            <a:pPr>
              <a:spcBef>
                <a:spcPts val="0"/>
              </a:spcBef>
              <a:buNone/>
              <a:defRPr/>
            </a:pPr>
            <a:r>
              <a:rPr lang="en-US" sz="1200" dirty="0">
                <a:latin typeface="Arial" pitchFamily="34" charset="0"/>
              </a:rPr>
              <a:t>Research POC: T. Ryan, AFS-430</a:t>
            </a:r>
            <a:endParaRPr lang="en-US" sz="1200" dirty="0"/>
          </a:p>
          <a:p>
            <a:pPr>
              <a:spcBef>
                <a:spcPts val="0"/>
              </a:spcBef>
              <a:buNone/>
              <a:defRPr/>
            </a:pPr>
            <a:endParaRPr lang="en-US" sz="1200" dirty="0"/>
          </a:p>
          <a:p>
            <a:pPr marL="171450" indent="-171450">
              <a:defRPr/>
            </a:pPr>
            <a:endParaRPr lang="en-US" sz="1200" dirty="0"/>
          </a:p>
        </p:txBody>
      </p:sp>
      <p:sp>
        <p:nvSpPr>
          <p:cNvPr id="14" name="Rectangle 129"/>
          <p:cNvSpPr>
            <a:spLocks noChangeArrowheads="1"/>
          </p:cNvSpPr>
          <p:nvPr/>
        </p:nvSpPr>
        <p:spPr bwMode="auto">
          <a:xfrm>
            <a:off x="4694238" y="1447800"/>
            <a:ext cx="414496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The outcome will be procedures and systems used by ATC and Pilots to safely allow more efficient operations where wake turbulence is a limiting separation factor. The resulting papers, reports, and technical guidance can be used by the FAA and industry to develop procedures and systems to improve the safety and efficiency of aircraft operations​</a:t>
            </a:r>
            <a:endParaRPr lang="en-US" sz="1200" dirty="0">
              <a:ea typeface="ＭＳ Ｐゴシック" pitchFamily="34" charset="-128"/>
            </a:endParaRPr>
          </a:p>
        </p:txBody>
      </p:sp>
      <p:sp>
        <p:nvSpPr>
          <p:cNvPr id="15"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16" name="Rectangle 15"/>
          <p:cNvSpPr/>
          <p:nvPr/>
        </p:nvSpPr>
        <p:spPr>
          <a:xfrm>
            <a:off x="152400" y="3916740"/>
            <a:ext cx="4343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Develop Arrival Wake Separation advisory system concept for single and parallel runways </a:t>
            </a:r>
          </a:p>
          <a:p>
            <a:pPr marL="171450" indent="-171450"/>
            <a:r>
              <a:rPr lang="en-US" sz="1200" dirty="0"/>
              <a:t>Assess effectiveness (safety and benefits) of Arrival Wake Separation System </a:t>
            </a:r>
          </a:p>
          <a:p>
            <a:pPr marL="171450" indent="-171450"/>
            <a:r>
              <a:rPr lang="en-US" sz="1200" dirty="0"/>
              <a:t>Develop Departure Wake Separation advisory system concept for single and parallel runways and assess effectiveness </a:t>
            </a:r>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19308525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Terminal Area Icing Weather Information for NextGen (A11K.WX.2)</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5433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581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561422309"/>
              </p:ext>
            </p:extLst>
          </p:nvPr>
        </p:nvGraphicFramePr>
        <p:xfrm>
          <a:off x="4695825"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Manage </a:t>
            </a:r>
            <a:r>
              <a:rPr lang="en-US" sz="1200" dirty="0"/>
              <a:t>terminal area icing weather information </a:t>
            </a:r>
            <a:r>
              <a:rPr lang="en-US" sz="1200" dirty="0" smtClean="0"/>
              <a:t> (TAIWIN) for </a:t>
            </a:r>
            <a:r>
              <a:rPr lang="en-US" sz="1200" dirty="0"/>
              <a:t>operational decision making for both ground and in-flight icing </a:t>
            </a:r>
            <a:r>
              <a:rPr lang="en-US" sz="1200" dirty="0" smtClean="0"/>
              <a:t>conditions</a:t>
            </a:r>
          </a:p>
          <a:p>
            <a:pPr marL="171450" indent="-171450">
              <a:defRPr/>
            </a:pPr>
            <a:r>
              <a:rPr lang="en-US" sz="1200" dirty="0"/>
              <a:t>This research is responsive to needs for improved icing weather information in the terminal area identified by both NextGen and the </a:t>
            </a:r>
            <a:r>
              <a:rPr lang="en-US" sz="1200" dirty="0" smtClean="0"/>
              <a:t>NTSB</a:t>
            </a:r>
          </a:p>
          <a:p>
            <a:pPr>
              <a:buNone/>
              <a:defRPr/>
            </a:pPr>
            <a:endParaRPr lang="en-US" sz="1200" dirty="0"/>
          </a:p>
          <a:p>
            <a:pPr>
              <a:spcBef>
                <a:spcPts val="600"/>
              </a:spcBef>
              <a:buNone/>
              <a:defRPr/>
            </a:pPr>
            <a:r>
              <a:rPr lang="en-US" sz="1200" dirty="0">
                <a:latin typeface="Arial" pitchFamily="34" charset="0"/>
              </a:rPr>
              <a:t>Sponsor POC: </a:t>
            </a:r>
            <a:r>
              <a:rPr lang="en-US" sz="1200" dirty="0" smtClean="0"/>
              <a:t>C. Enders, AFS-220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S. </a:t>
            </a:r>
            <a:r>
              <a:rPr lang="en-US" sz="1200" dirty="0" err="1" smtClean="0"/>
              <a:t>DiVito</a:t>
            </a:r>
            <a:r>
              <a:rPr lang="en-US" sz="1200" dirty="0"/>
              <a:t>, ANG-E282</a:t>
            </a:r>
          </a:p>
          <a:p>
            <a:pPr marL="171450" indent="-171450">
              <a:defRPr/>
            </a:pPr>
            <a:endParaRPr lang="en-US" sz="1200" dirty="0"/>
          </a:p>
        </p:txBody>
      </p:sp>
      <p:sp>
        <p:nvSpPr>
          <p:cNvPr id="3109" name="Rectangle 129"/>
          <p:cNvSpPr>
            <a:spLocks noChangeArrowheads="1"/>
          </p:cNvSpPr>
          <p:nvPr/>
        </p:nvSpPr>
        <p:spPr bwMode="auto">
          <a:xfrm>
            <a:off x="4694238" y="1447800"/>
            <a:ext cx="414496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Manage </a:t>
            </a:r>
            <a:r>
              <a:rPr lang="en-US" sz="1200" dirty="0"/>
              <a:t>terminal area icing weather information for operational decision making for ground and in-flight icing conditions by combining products of liquid water equivalent (LWE) research, winter weather ground icing research, and remote sensors and other new technology developments into a comprehensive terminal area icing weather </a:t>
            </a:r>
            <a:r>
              <a:rPr lang="en-US" sz="1200" dirty="0" smtClean="0"/>
              <a:t>product</a:t>
            </a:r>
          </a:p>
          <a:p>
            <a:pPr marL="171450" indent="-171450">
              <a:defRPr/>
            </a:pPr>
            <a:r>
              <a:rPr lang="en-US" sz="1200" dirty="0"/>
              <a:t>This capability will provide high resolution, accurate, and timely diagnostic and forecast icing weather information to terminal areas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2400" y="4117538"/>
            <a:ext cx="4343400" cy="1292662"/>
          </a:xfrm>
          <a:prstGeom prst="rect">
            <a:avLst/>
          </a:prstGeom>
        </p:spPr>
        <p:txBody>
          <a:bodyPr wrap="square">
            <a:spAutoFit/>
          </a:bodyPr>
          <a:lstStyle/>
          <a:p>
            <a:pPr marL="171450" indent="-171450">
              <a:defRPr/>
            </a:pPr>
            <a:r>
              <a:rPr lang="en-US" sz="1200" dirty="0"/>
              <a:t>Provide a report detailing the TAIWIN initial implementation capabilities, near –term technologies for further development, and identify technology enhancement to provide a fully operational TAIWIN capability;</a:t>
            </a:r>
          </a:p>
          <a:p>
            <a:pPr marL="171450" indent="-171450">
              <a:defRPr/>
            </a:pPr>
            <a:r>
              <a:rPr lang="en-US" sz="1200" dirty="0"/>
              <a:t>Demonstrate an initial TAIWIN capability moving towards Stage II TAIWIN.</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23756844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Mitigating the Ice Crystal Weather Threat to Aircraft Turbine Engines (A11K.WX.3)</a:t>
            </a:r>
          </a:p>
        </p:txBody>
      </p:sp>
      <p:sp>
        <p:nvSpPr>
          <p:cNvPr id="307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4054194392"/>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381000" y="1067068"/>
            <a:ext cx="40386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Conduct </a:t>
            </a:r>
            <a:r>
              <a:rPr lang="en-US" sz="1200" dirty="0"/>
              <a:t>atmospheric flight research to obtain data needed for the evaluation of ice crystal engineering standards, for development of simulation methods for ground testing and computational modeling, and for development and evaluation of ice crystal weather forecast and diagnostic products that can mitigate the operational </a:t>
            </a:r>
            <a:r>
              <a:rPr lang="en-US" sz="1200" dirty="0" smtClean="0"/>
              <a:t>threat</a:t>
            </a:r>
          </a:p>
          <a:p>
            <a:pPr marL="171450" indent="-171450">
              <a:defRPr/>
            </a:pPr>
            <a:r>
              <a:rPr lang="en-US" sz="1200" dirty="0"/>
              <a:t>I</a:t>
            </a:r>
            <a:r>
              <a:rPr lang="en-US" sz="1200" dirty="0" smtClean="0"/>
              <a:t>dentified </a:t>
            </a:r>
            <a:r>
              <a:rPr lang="en-US" sz="1200" dirty="0"/>
              <a:t>in NTSB Safety Recommendations A-07-16, and included in recent Government Accounting Office report “Aviation Safety – Improved Planning Could Help FAA Address Challenges Related to Winter Weather Operations”, GAO-10-678, July 2010</a:t>
            </a:r>
            <a:r>
              <a:rPr lang="en-US" sz="1200" dirty="0" smtClean="0"/>
              <a:t>.</a:t>
            </a:r>
            <a:endParaRPr lang="en-US" sz="1200" dirty="0"/>
          </a:p>
          <a:p>
            <a:pPr>
              <a:spcBef>
                <a:spcPts val="600"/>
              </a:spcBef>
              <a:buNone/>
              <a:defRPr/>
            </a:pPr>
            <a:r>
              <a:rPr lang="en-US" sz="1200" dirty="0">
                <a:latin typeface="Arial" pitchFamily="34" charset="0"/>
              </a:rPr>
              <a:t>Sponsor POC: </a:t>
            </a:r>
            <a:r>
              <a:rPr lang="en-US" sz="1200" dirty="0" smtClean="0"/>
              <a:t>J. </a:t>
            </a:r>
            <a:r>
              <a:rPr lang="en-US" sz="1200" dirty="0"/>
              <a:t>Fisher, ANE-111</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J. Riley, </a:t>
            </a:r>
            <a:r>
              <a:rPr lang="en-US" sz="1200" dirty="0"/>
              <a:t>ANG-E282</a:t>
            </a:r>
          </a:p>
          <a:p>
            <a:pPr marL="171450" indent="-171450">
              <a:defRPr/>
            </a:pPr>
            <a:endParaRPr lang="en-US" sz="1200" dirty="0"/>
          </a:p>
        </p:txBody>
      </p:sp>
      <p:sp>
        <p:nvSpPr>
          <p:cNvPr id="3109" name="Rectangle 129"/>
          <p:cNvSpPr>
            <a:spLocks noChangeArrowheads="1"/>
          </p:cNvSpPr>
          <p:nvPr/>
        </p:nvSpPr>
        <p:spPr bwMode="auto">
          <a:xfrm>
            <a:off x="4694238" y="1447800"/>
            <a:ext cx="41449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The </a:t>
            </a:r>
            <a:r>
              <a:rPr lang="en-US" sz="1200" dirty="0"/>
              <a:t>outcome of this project will be a data archive that can be used to evaluate Part 33, Appendix D, provide a basis for the development of facility and analytical simulation methods for design and certification, and develop and evaluate the new ice crystal weather diagnosis and forecast tool ALPHA </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754326"/>
          </a:xfrm>
          <a:prstGeom prst="rect">
            <a:avLst/>
          </a:prstGeom>
        </p:spPr>
        <p:txBody>
          <a:bodyPr>
            <a:spAutoFit/>
          </a:bodyPr>
          <a:lstStyle/>
          <a:p>
            <a:pPr marL="171450" indent="-171450">
              <a:defRPr/>
            </a:pPr>
            <a:r>
              <a:rPr lang="en-US" sz="1200" dirty="0" smtClean="0"/>
              <a:t>Evaluate </a:t>
            </a:r>
            <a:r>
              <a:rPr lang="en-US" sz="1200" dirty="0"/>
              <a:t>the ice crystal flight database against the current Appendix D engineering standard and the preparations for ALPHA to enter the NAS user </a:t>
            </a:r>
            <a:r>
              <a:rPr lang="en-US" sz="1200" dirty="0" smtClean="0"/>
              <a:t>stream</a:t>
            </a:r>
          </a:p>
          <a:p>
            <a:pPr marL="171450" indent="-171450">
              <a:defRPr/>
            </a:pPr>
            <a:r>
              <a:rPr lang="en-US" sz="1200" dirty="0"/>
              <a:t>Provide a comprehensive plan for completion of the final version of ALPHA and how it will be integrated into the Aviation Weather Center user </a:t>
            </a:r>
            <a:r>
              <a:rPr lang="en-US" sz="1200" dirty="0" smtClean="0"/>
              <a:t>stream</a:t>
            </a:r>
          </a:p>
          <a:p>
            <a:pPr marL="171450" indent="-171450">
              <a:defRPr/>
            </a:pPr>
            <a:r>
              <a:rPr lang="en-US" sz="1200" dirty="0"/>
              <a:t>Propose changes (if appropriate) to Appendix D engineering standard</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257800"/>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10217123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Convectively Induced Turbulence – Extent, Severity, and its Impact on Aviation (A11K.WX.9)</a:t>
            </a:r>
          </a:p>
        </p:txBody>
      </p:sp>
      <p:sp>
        <p:nvSpPr>
          <p:cNvPr id="3075" name="Rectangle 3"/>
          <p:cNvSpPr>
            <a:spLocks noChangeArrowheads="1"/>
          </p:cNvSpPr>
          <p:nvPr/>
        </p:nvSpPr>
        <p:spPr bwMode="auto">
          <a:xfrm>
            <a:off x="206375" y="3695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401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844501822"/>
              </p:ext>
            </p:extLst>
          </p:nvPr>
        </p:nvGraphicFramePr>
        <p:xfrm>
          <a:off x="4695825" y="427892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385262"/>
            <a:ext cx="4343400"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This </a:t>
            </a:r>
            <a:r>
              <a:rPr lang="en-US" sz="1200" dirty="0"/>
              <a:t>supports the NTSB’s 10 Most Wanted List efforts for General Aviation by improving methods for the identification and communication of hazardous weather </a:t>
            </a:r>
            <a:endParaRPr lang="en-US" sz="1200" dirty="0" smtClean="0"/>
          </a:p>
          <a:p>
            <a:pPr marL="171450" indent="-171450">
              <a:defRPr/>
            </a:pPr>
            <a:r>
              <a:rPr lang="en-US" sz="1200" dirty="0"/>
              <a:t>This effort will not only look at distances for safe operations from thunderstorms, but will also look at methods to inform and train those using this </a:t>
            </a:r>
            <a:r>
              <a:rPr lang="en-US" sz="1200" dirty="0" smtClean="0"/>
              <a:t>information</a:t>
            </a:r>
            <a:endParaRPr lang="en-US" sz="1200" dirty="0"/>
          </a:p>
          <a:p>
            <a:pPr>
              <a:spcBef>
                <a:spcPts val="600"/>
              </a:spcBef>
              <a:buNone/>
              <a:defRPr/>
            </a:pPr>
            <a:r>
              <a:rPr lang="en-US" sz="1200" dirty="0">
                <a:latin typeface="Arial" pitchFamily="34" charset="0"/>
              </a:rPr>
              <a:t>Sponsor POC: </a:t>
            </a:r>
            <a:r>
              <a:rPr lang="en-US" sz="1200" dirty="0" smtClean="0"/>
              <a:t>M. </a:t>
            </a:r>
            <a:r>
              <a:rPr lang="en-US" sz="1200" dirty="0"/>
              <a:t>Mutchler</a:t>
            </a:r>
            <a:r>
              <a:rPr lang="en-US" sz="1200" dirty="0" smtClean="0"/>
              <a:t>, ACE-110</a:t>
            </a:r>
            <a:endParaRPr lang="en-US" sz="1200" dirty="0">
              <a:latin typeface="Arial" pitchFamily="34" charset="0"/>
            </a:endParaRPr>
          </a:p>
          <a:p>
            <a:pPr>
              <a:spcBef>
                <a:spcPts val="0"/>
              </a:spcBef>
              <a:buNone/>
              <a:defRPr/>
            </a:pPr>
            <a:r>
              <a:rPr lang="en-US" sz="1200" dirty="0">
                <a:latin typeface="Arial" pitchFamily="34" charset="0"/>
              </a:rPr>
              <a:t>Research POC</a:t>
            </a:r>
            <a:r>
              <a:rPr lang="en-US" sz="1200" dirty="0" smtClean="0">
                <a:latin typeface="Arial" pitchFamily="34" charset="0"/>
              </a:rPr>
              <a:t>: T. Ryan, AFS-430</a:t>
            </a: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The </a:t>
            </a:r>
            <a:r>
              <a:rPr lang="en-US" sz="1200" dirty="0"/>
              <a:t>resulting papers, reports, and technical guidance can be used by the FAA and industry to develop procedures to improve the safety of aircraft as well as improve the operations of aircraft in environments conducive to thunderstorm activity</a:t>
            </a:r>
            <a:endParaRPr lang="en-US" sz="1200" dirty="0">
              <a:ea typeface="ＭＳ Ｐゴシック" pitchFamily="34" charset="-128"/>
            </a:endParaRPr>
          </a:p>
        </p:txBody>
      </p:sp>
      <p:sp>
        <p:nvSpPr>
          <p:cNvPr id="3110" name="Rectangle 3"/>
          <p:cNvSpPr>
            <a:spLocks noChangeArrowheads="1"/>
          </p:cNvSpPr>
          <p:nvPr/>
        </p:nvSpPr>
        <p:spPr bwMode="auto">
          <a:xfrm>
            <a:off x="0" y="40497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Rectangle 18"/>
          <p:cNvSpPr/>
          <p:nvPr/>
        </p:nvSpPr>
        <p:spPr>
          <a:xfrm>
            <a:off x="157163" y="4107612"/>
            <a:ext cx="4164012" cy="1661993"/>
          </a:xfrm>
          <a:prstGeom prst="rect">
            <a:avLst/>
          </a:prstGeom>
        </p:spPr>
        <p:txBody>
          <a:bodyPr>
            <a:spAutoFit/>
          </a:bodyPr>
          <a:lstStyle/>
          <a:p>
            <a:pPr marL="171450" indent="-171450"/>
            <a:r>
              <a:rPr lang="en-US" sz="1200" dirty="0" smtClean="0"/>
              <a:t>Identify </a:t>
            </a:r>
            <a:r>
              <a:rPr lang="en-US" sz="1200" dirty="0"/>
              <a:t>aircraft and location of flight tests to correlate to high probability of thunderstorm activity (southern plains in April/May timeframe). </a:t>
            </a:r>
          </a:p>
          <a:p>
            <a:pPr marL="171450" indent="-171450"/>
            <a:r>
              <a:rPr lang="en-US" sz="1200" dirty="0" smtClean="0"/>
              <a:t>Perform </a:t>
            </a:r>
            <a:r>
              <a:rPr lang="en-US" sz="1200" dirty="0"/>
              <a:t>flight tests. </a:t>
            </a:r>
            <a:endParaRPr lang="en-US" sz="1200" dirty="0" smtClean="0"/>
          </a:p>
          <a:p>
            <a:pPr marL="171450" indent="-171450"/>
            <a:r>
              <a:rPr lang="en-US" sz="1200" dirty="0"/>
              <a:t>Flight </a:t>
            </a:r>
            <a:r>
              <a:rPr lang="en-US" sz="1200" dirty="0" smtClean="0"/>
              <a:t>test. </a:t>
            </a:r>
            <a:endParaRPr lang="en-US" sz="1200" dirty="0"/>
          </a:p>
          <a:p>
            <a:pPr marL="171450" indent="-171450"/>
            <a:r>
              <a:rPr lang="en-US" sz="1200" dirty="0" smtClean="0"/>
              <a:t>Document </a:t>
            </a:r>
            <a:r>
              <a:rPr lang="en-US" sz="1200" dirty="0"/>
              <a:t>flight test results and share with community involved </a:t>
            </a:r>
            <a:r>
              <a:rPr lang="en-US" sz="1200" dirty="0" smtClean="0"/>
              <a:t>.</a:t>
            </a:r>
            <a:endParaRPr lang="en-US" sz="1200" dirty="0"/>
          </a:p>
        </p:txBody>
      </p:sp>
      <p:sp>
        <p:nvSpPr>
          <p:cNvPr id="20" name="TextBox 3"/>
          <p:cNvSpPr txBox="1">
            <a:spLocks noChangeArrowheads="1"/>
          </p:cNvSpPr>
          <p:nvPr/>
        </p:nvSpPr>
        <p:spPr bwMode="auto">
          <a:xfrm>
            <a:off x="4694238" y="5233481"/>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432946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Validation of Advanced Airborne Radar Weather Hazards Detection (A11K.WX.10)</a:t>
            </a:r>
          </a:p>
        </p:txBody>
      </p:sp>
      <p:sp>
        <p:nvSpPr>
          <p:cNvPr id="3075" name="Rectangle 3"/>
          <p:cNvSpPr>
            <a:spLocks noChangeArrowheads="1"/>
          </p:cNvSpPr>
          <p:nvPr/>
        </p:nvSpPr>
        <p:spPr bwMode="auto">
          <a:xfrm>
            <a:off x="206375" y="38481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63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63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204019900"/>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$ 800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Assessment </a:t>
            </a:r>
            <a:r>
              <a:rPr lang="en-US" sz="1200" dirty="0"/>
              <a:t>and validation of advanced radar capabilities for detection of icing conditions, including high altitude ice crystal icing </a:t>
            </a:r>
            <a:r>
              <a:rPr lang="en-US" sz="1200" dirty="0" smtClean="0"/>
              <a:t>conditions</a:t>
            </a:r>
          </a:p>
          <a:p>
            <a:pPr marL="171450" indent="-171450">
              <a:defRPr/>
            </a:pPr>
            <a:r>
              <a:rPr lang="en-US" sz="1200" dirty="0"/>
              <a:t>V</a:t>
            </a:r>
            <a:r>
              <a:rPr lang="en-US" sz="1200" dirty="0" smtClean="0"/>
              <a:t>alidation </a:t>
            </a:r>
            <a:r>
              <a:rPr lang="en-US" sz="1200" dirty="0"/>
              <a:t>of advanced radar capabilities for severe convective events detection.</a:t>
            </a:r>
          </a:p>
          <a:p>
            <a:pPr marL="171450" indent="-171450">
              <a:defRPr/>
            </a:pPr>
            <a:r>
              <a:rPr lang="en-US" sz="1200" dirty="0"/>
              <a:t>A</a:t>
            </a:r>
            <a:r>
              <a:rPr lang="en-US" sz="1200" dirty="0" smtClean="0"/>
              <a:t>ssessment </a:t>
            </a:r>
            <a:r>
              <a:rPr lang="en-US" sz="1200" dirty="0"/>
              <a:t>and validation of advanced radar capabilities for detection of volcanic </a:t>
            </a:r>
            <a:r>
              <a:rPr lang="en-US" sz="1200" dirty="0" smtClean="0"/>
              <a:t>ash</a:t>
            </a:r>
          </a:p>
          <a:p>
            <a:pPr marL="171450" indent="-171450">
              <a:defRPr/>
            </a:pPr>
            <a:endParaRPr lang="en-US" sz="1200" dirty="0"/>
          </a:p>
          <a:p>
            <a:pPr>
              <a:spcBef>
                <a:spcPts val="600"/>
              </a:spcBef>
              <a:buNone/>
              <a:defRPr/>
            </a:pPr>
            <a:r>
              <a:rPr lang="en-US" sz="1200" dirty="0">
                <a:latin typeface="Arial" pitchFamily="34" charset="0"/>
              </a:rPr>
              <a:t>Sponsor POC: </a:t>
            </a:r>
            <a:r>
              <a:rPr lang="en-US" sz="1200" dirty="0" smtClean="0"/>
              <a:t>L. </a:t>
            </a:r>
            <a:r>
              <a:rPr lang="en-US" sz="1200" dirty="0"/>
              <a:t>Nguyen</a:t>
            </a:r>
            <a:r>
              <a:rPr lang="en-US" sz="1200" dirty="0" smtClean="0"/>
              <a:t>, AIR-130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J. </a:t>
            </a:r>
            <a:r>
              <a:rPr lang="en-US" sz="1200" dirty="0"/>
              <a:t>Riley, ANG-E2</a:t>
            </a: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This </a:t>
            </a:r>
            <a:r>
              <a:rPr lang="en-US" sz="1200" dirty="0"/>
              <a:t>research outcome including results of the validation tests of weather hazards detection such as icing, severe convective events from airborne radar measurements will provide the necessary data for revision of advisory circulars and Technical Standard Order </a:t>
            </a:r>
            <a:endParaRPr lang="en-US" sz="1200" dirty="0">
              <a:ea typeface="ＭＳ Ｐゴシック" pitchFamily="34" charset="-128"/>
            </a:endParaRPr>
          </a:p>
        </p:txBody>
      </p:sp>
      <p:sp>
        <p:nvSpPr>
          <p:cNvPr id="3110" name="Rectangle 3"/>
          <p:cNvSpPr>
            <a:spLocks noChangeArrowheads="1"/>
          </p:cNvSpPr>
          <p:nvPr/>
        </p:nvSpPr>
        <p:spPr bwMode="auto">
          <a:xfrm>
            <a:off x="0" y="41259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
        <p:nvSpPr>
          <p:cNvPr id="19" name="Rectangle 18"/>
          <p:cNvSpPr/>
          <p:nvPr/>
        </p:nvSpPr>
        <p:spPr>
          <a:xfrm>
            <a:off x="157162" y="4338935"/>
            <a:ext cx="4338637" cy="461665"/>
          </a:xfrm>
          <a:prstGeom prst="rect">
            <a:avLst/>
          </a:prstGeom>
        </p:spPr>
        <p:txBody>
          <a:bodyPr wrap="square">
            <a:spAutoFit/>
          </a:bodyPr>
          <a:lstStyle/>
          <a:p>
            <a:pPr>
              <a:buFontTx/>
              <a:buNone/>
              <a:defRPr/>
            </a:pPr>
            <a:r>
              <a:rPr lang="en-US" sz="1200" dirty="0"/>
              <a:t>Technical report, approved by the sponsor, detailing validation test results and </a:t>
            </a:r>
            <a:r>
              <a:rPr lang="en-US" sz="1200" dirty="0" smtClean="0"/>
              <a:t>progress.  </a:t>
            </a:r>
            <a:endParaRPr lang="en-US" sz="1200" dirty="0"/>
          </a:p>
        </p:txBody>
      </p:sp>
    </p:spTree>
    <p:extLst>
      <p:ext uri="{BB962C8B-B14F-4D97-AF65-F5344CB8AC3E}">
        <p14:creationId xmlns:p14="http://schemas.microsoft.com/office/powerpoint/2010/main" val="3521117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A11.l Unmanned Aircraft Systems Research</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49</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89884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Advanced Damage Tolerance and Risk Assessment Methods for Engine Life-Limited Parts (A11B.PS.1) </a:t>
            </a:r>
          </a:p>
        </p:txBody>
      </p:sp>
      <p:sp>
        <p:nvSpPr>
          <p:cNvPr id="3075" name="Rectangle 3"/>
          <p:cNvSpPr>
            <a:spLocks noChangeArrowheads="1"/>
          </p:cNvSpPr>
          <p:nvPr/>
        </p:nvSpPr>
        <p:spPr bwMode="auto">
          <a:xfrm>
            <a:off x="206375" y="37338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1545228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$1,600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19200"/>
            <a:ext cx="40386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Develop </a:t>
            </a:r>
            <a:r>
              <a:rPr lang="en-US" sz="1200" dirty="0"/>
              <a:t>advanced damage tolerance and risk assessment methods and data that can be used to reduce the risk of failures of high-energy rotors and other life-limited engine </a:t>
            </a:r>
            <a:r>
              <a:rPr lang="en-US" sz="1200" dirty="0" smtClean="0"/>
              <a:t>components</a:t>
            </a:r>
          </a:p>
          <a:p>
            <a:pPr marL="171450" indent="-171450">
              <a:defRPr/>
            </a:pPr>
            <a:r>
              <a:rPr lang="en-US" sz="1200" dirty="0"/>
              <a:t>The FAA, through its alliance with AIA, has made a substantial commitment to the probabilistic lifing methodology as the life prediction technology of the </a:t>
            </a:r>
            <a:r>
              <a:rPr lang="en-US" sz="1200" dirty="0" smtClean="0"/>
              <a:t>future</a:t>
            </a:r>
          </a:p>
          <a:p>
            <a:pPr marL="171450" indent="-171450">
              <a:defRPr/>
            </a:pPr>
            <a:r>
              <a:rPr lang="en-US" sz="1200" dirty="0"/>
              <a:t>The FAA has incorporated this strategy into internal drivers such as AIR, ANE BP items </a:t>
            </a:r>
          </a:p>
          <a:p>
            <a:pPr>
              <a:spcBef>
                <a:spcPts val="600"/>
              </a:spcBef>
              <a:buNone/>
              <a:defRPr/>
            </a:pPr>
            <a:r>
              <a:rPr lang="en-US" sz="1200" dirty="0">
                <a:latin typeface="Arial" pitchFamily="34" charset="0"/>
              </a:rPr>
              <a:t>Sponsor POC: </a:t>
            </a:r>
            <a:r>
              <a:rPr lang="en-US" sz="1200" dirty="0" smtClean="0">
                <a:latin typeface="Arial" pitchFamily="34" charset="0"/>
              </a:rPr>
              <a:t>T. </a:t>
            </a:r>
            <a:r>
              <a:rPr lang="en-US" sz="1200" dirty="0" err="1">
                <a:latin typeface="Arial" pitchFamily="34" charset="0"/>
              </a:rPr>
              <a:t>Mouzakis</a:t>
            </a:r>
            <a:r>
              <a:rPr lang="en-US" sz="1200" dirty="0">
                <a:latin typeface="Arial" pitchFamily="34" charset="0"/>
              </a:rPr>
              <a:t>, ANE-111</a:t>
            </a:r>
          </a:p>
          <a:p>
            <a:pPr>
              <a:spcBef>
                <a:spcPts val="0"/>
              </a:spcBef>
              <a:buNone/>
              <a:defRPr/>
            </a:pPr>
            <a:r>
              <a:rPr lang="en-US" sz="1200" dirty="0">
                <a:latin typeface="Arial" pitchFamily="34" charset="0"/>
              </a:rPr>
              <a:t>Research </a:t>
            </a:r>
            <a:r>
              <a:rPr lang="en-US" sz="1200" dirty="0" smtClean="0">
                <a:latin typeface="Arial" pitchFamily="34" charset="0"/>
              </a:rPr>
              <a:t>POC: </a:t>
            </a:r>
            <a:r>
              <a:rPr lang="it-IT" sz="1200" dirty="0" smtClean="0">
                <a:latin typeface="Arial" pitchFamily="34" charset="0"/>
              </a:rPr>
              <a:t>D. Galella, </a:t>
            </a:r>
            <a:r>
              <a:rPr lang="it-IT" sz="1200" dirty="0">
                <a:latin typeface="Arial" pitchFamily="34" charset="0"/>
              </a:rPr>
              <a:t>ANG-E282</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Develop advanced damage tolerance and risk assessment methods and tools that can be used to reduce the risk of failures of high energy rotors and other life-limited engine components</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89694" y="4114800"/>
            <a:ext cx="4164012" cy="2123658"/>
          </a:xfrm>
          <a:prstGeom prst="rect">
            <a:avLst/>
          </a:prstGeom>
        </p:spPr>
        <p:txBody>
          <a:bodyPr>
            <a:spAutoFit/>
          </a:bodyPr>
          <a:lstStyle/>
          <a:p>
            <a:pPr marL="171450" indent="-171450">
              <a:defRPr/>
            </a:pPr>
            <a:r>
              <a:rPr lang="en-US" sz="1100" dirty="0"/>
              <a:t>Develop Stress Intensity Factor (SIF) solutions for cracks in shafts and casings  </a:t>
            </a:r>
          </a:p>
          <a:p>
            <a:pPr marL="171450" indent="-171450">
              <a:defRPr/>
            </a:pPr>
            <a:r>
              <a:rPr lang="en-US" sz="1100" dirty="0"/>
              <a:t>Conduct </a:t>
            </a:r>
            <a:r>
              <a:rPr lang="en-US" sz="1100" dirty="0" smtClean="0"/>
              <a:t>experiments to </a:t>
            </a:r>
            <a:r>
              <a:rPr lang="en-US" sz="1100" dirty="0"/>
              <a:t>support the evaluation </a:t>
            </a:r>
            <a:r>
              <a:rPr lang="en-US" sz="1100" dirty="0" smtClean="0"/>
              <a:t>and development of </a:t>
            </a:r>
            <a:r>
              <a:rPr lang="en-US" sz="1100" dirty="0"/>
              <a:t>high temperature crack growth models to be incorporated into DARWIN  </a:t>
            </a:r>
          </a:p>
          <a:p>
            <a:pPr marL="171450" indent="-171450">
              <a:defRPr/>
            </a:pPr>
            <a:r>
              <a:rPr lang="en-US" sz="1100" dirty="0"/>
              <a:t>Enhance the Fleet Risk Module in DARWIN which supports AC 39-8 by taking into account modeling of inspection-related corrective actions  </a:t>
            </a:r>
          </a:p>
          <a:p>
            <a:pPr marL="171450" indent="-171450">
              <a:defRPr/>
            </a:pPr>
            <a:r>
              <a:rPr lang="en-US" sz="1100" dirty="0"/>
              <a:t>Conduct DARWIN Tech Transfer Training Workshop </a:t>
            </a:r>
          </a:p>
          <a:p>
            <a:pPr marL="171450" indent="-171450">
              <a:defRPr/>
            </a:pPr>
            <a:endParaRPr lang="en-US" sz="1100" dirty="0"/>
          </a:p>
        </p:txBody>
      </p:sp>
      <p:sp>
        <p:nvSpPr>
          <p:cNvPr id="3112"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8657798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Maintenance, Modification, Repair, Inspection, Training, and Certification Considerations (A11L.UAS.15)</a:t>
            </a:r>
          </a:p>
        </p:txBody>
      </p:sp>
      <p:sp>
        <p:nvSpPr>
          <p:cNvPr id="3075" name="Rectangle 3"/>
          <p:cNvSpPr>
            <a:spLocks noChangeArrowheads="1"/>
          </p:cNvSpPr>
          <p:nvPr/>
        </p:nvSpPr>
        <p:spPr bwMode="auto">
          <a:xfrm>
            <a:off x="206375" y="3830027"/>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63924"/>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838043966"/>
              </p:ext>
            </p:extLst>
          </p:nvPr>
        </p:nvGraphicFramePr>
        <p:xfrm>
          <a:off x="4695825" y="4267200"/>
          <a:ext cx="3990974" cy="943991"/>
        </p:xfrm>
        <a:graphic>
          <a:graphicData uri="http://schemas.openxmlformats.org/drawingml/2006/table">
            <a:tbl>
              <a:tblPr/>
              <a:tblGrid>
                <a:gridCol w="798901"/>
                <a:gridCol w="798901"/>
                <a:gridCol w="797137"/>
                <a:gridCol w="774209"/>
                <a:gridCol w="821826"/>
              </a:tblGrid>
              <a:tr h="28263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5667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509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$880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Explore the maintenance, repair, modification, and inspection criteria, programs, procedures, and processes utilized by all sizes/types of UAS. </a:t>
            </a:r>
          </a:p>
          <a:p>
            <a:pPr marL="171450" indent="-171450">
              <a:defRPr/>
            </a:pPr>
            <a:r>
              <a:rPr lang="en-US" sz="1200" dirty="0"/>
              <a:t>Analyze maintenance training data and procedures from several representative UAS manufacturers, operators, and civilian/military agencies. Research consequences for dealing with maintenance-induced failures. Examine standards for modification and repair of UAS. </a:t>
            </a:r>
          </a:p>
          <a:p>
            <a:pPr>
              <a:spcBef>
                <a:spcPts val="600"/>
              </a:spcBef>
              <a:buNone/>
              <a:defRPr/>
            </a:pPr>
            <a:r>
              <a:rPr lang="en-US" sz="1200" dirty="0">
                <a:latin typeface="Arial" pitchFamily="34" charset="0"/>
              </a:rPr>
              <a:t>Sponsor POC: </a:t>
            </a:r>
            <a:r>
              <a:rPr lang="en-US" sz="1200" dirty="0" smtClean="0"/>
              <a:t>S. Still, AUS</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C</a:t>
            </a:r>
            <a:r>
              <a:rPr lang="en-US" sz="1200" dirty="0"/>
              <a:t>. Jones, ANG-C21</a:t>
            </a:r>
          </a:p>
          <a:p>
            <a:pPr>
              <a:defRPr/>
            </a:pPr>
            <a:endParaRPr lang="en-US" sz="1200" dirty="0"/>
          </a:p>
        </p:txBody>
      </p:sp>
      <p:sp>
        <p:nvSpPr>
          <p:cNvPr id="3109" name="Rectangle 129"/>
          <p:cNvSpPr>
            <a:spLocks noChangeArrowheads="1"/>
          </p:cNvSpPr>
          <p:nvPr/>
        </p:nvSpPr>
        <p:spPr bwMode="auto">
          <a:xfrm>
            <a:off x="4618038" y="1291755"/>
            <a:ext cx="4144962"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ea typeface="ＭＳ Ｐゴシック" pitchFamily="34" charset="-128"/>
              </a:rPr>
              <a:t>Evolve the prototype M&amp;R database architecture and analysis tools to accept maintenance and operational data from multiple sites.</a:t>
            </a:r>
          </a:p>
          <a:p>
            <a:pPr marL="171450" indent="-171450">
              <a:defRPr/>
            </a:pPr>
            <a:r>
              <a:rPr lang="en-US" sz="1200" dirty="0" smtClean="0">
                <a:ea typeface="ＭＳ Ｐゴシック" pitchFamily="34" charset="-128"/>
              </a:rPr>
              <a:t>Refine the database analysis tools to include function for safety metrics, trending, and data mining based on sponsor priority. </a:t>
            </a:r>
          </a:p>
          <a:p>
            <a:pPr marL="171450" indent="-171450">
              <a:defRPr/>
            </a:pPr>
            <a:r>
              <a:rPr lang="en-US" sz="1200" dirty="0" smtClean="0">
                <a:ea typeface="ＭＳ Ｐゴシック" pitchFamily="34" charset="-128"/>
              </a:rPr>
              <a:t>Conduct simulations focused on dealing with maintenance-induced failures and emergencies.  </a:t>
            </a:r>
          </a:p>
          <a:p>
            <a:pPr marL="171450" indent="-171450">
              <a:defRPr/>
            </a:pPr>
            <a:r>
              <a:rPr lang="en-US" sz="1200" dirty="0" smtClean="0">
                <a:ea typeface="ＭＳ Ｐゴシック" pitchFamily="34" charset="-128"/>
              </a:rPr>
              <a:t>Develop requirements for ASI initial and recurrent training, practical test standards for mechanic certification.</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2400" y="4160716"/>
            <a:ext cx="4164012" cy="1754326"/>
          </a:xfrm>
          <a:prstGeom prst="rect">
            <a:avLst/>
          </a:prstGeom>
        </p:spPr>
        <p:txBody>
          <a:bodyPr>
            <a:spAutoFit/>
          </a:bodyPr>
          <a:lstStyle/>
          <a:p>
            <a:pPr marL="171450" indent="-171450">
              <a:defRPr/>
            </a:pPr>
            <a:r>
              <a:rPr lang="en-US" sz="1200" dirty="0" smtClean="0"/>
              <a:t>Additional UAS maintenance data collected from participating operators (FY19)</a:t>
            </a:r>
          </a:p>
          <a:p>
            <a:pPr marL="171450" indent="-171450">
              <a:defRPr/>
            </a:pPr>
            <a:r>
              <a:rPr lang="en-US" sz="1200" dirty="0" smtClean="0"/>
              <a:t>UAS Maintenance Technician Part 147 Practical Test Standards (Draft) (FY18)</a:t>
            </a:r>
          </a:p>
          <a:p>
            <a:pPr marL="171450" indent="-171450">
              <a:defRPr/>
            </a:pPr>
            <a:r>
              <a:rPr lang="en-US" sz="1200" dirty="0" smtClean="0"/>
              <a:t>UAS Repair Station Draft Operational Criteria (FY18)</a:t>
            </a:r>
          </a:p>
          <a:p>
            <a:pPr marL="171450" indent="-171450">
              <a:defRPr/>
            </a:pPr>
            <a:r>
              <a:rPr lang="en-US" sz="1200" dirty="0" smtClean="0"/>
              <a:t>UAS Maintenance mitigation simulation (FY17)</a:t>
            </a:r>
          </a:p>
          <a:p>
            <a:pPr marL="171450" indent="-171450">
              <a:defRPr/>
            </a:pPr>
            <a:r>
              <a:rPr lang="en-US" sz="1200" dirty="0" smtClean="0"/>
              <a:t>Expand M&amp;R Database (FY18)</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41535124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Command and Control Link Compatibility (A11L.UAS.23)</a:t>
            </a:r>
            <a:r>
              <a:rPr lang="en-US" sz="2000" dirty="0" smtClean="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667122209"/>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$2,338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76200" y="1013983"/>
            <a:ext cx="44958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smtClean="0"/>
              <a:t>There </a:t>
            </a:r>
            <a:r>
              <a:rPr lang="en-US" sz="1200" dirty="0"/>
              <a:t>are three parts to this research requirement: </a:t>
            </a:r>
          </a:p>
          <a:p>
            <a:pPr marL="548640" lvl="1" indent="-171450">
              <a:spcBef>
                <a:spcPts val="0"/>
              </a:spcBef>
            </a:pPr>
            <a:r>
              <a:rPr lang="en-US" sz="1200" dirty="0" smtClean="0"/>
              <a:t>Airborne </a:t>
            </a:r>
            <a:r>
              <a:rPr lang="en-US" sz="1200" dirty="0"/>
              <a:t>and Ground Co-site Compatibility Validation </a:t>
            </a:r>
            <a:endParaRPr lang="en-US" sz="1200" dirty="0" smtClean="0"/>
          </a:p>
          <a:p>
            <a:pPr marL="548640" lvl="1" indent="-171450">
              <a:spcBef>
                <a:spcPts val="0"/>
              </a:spcBef>
            </a:pPr>
            <a:r>
              <a:rPr lang="en-US" sz="1200" dirty="0"/>
              <a:t>CNPC Coexistence Compatibility and Link Budget Validation </a:t>
            </a:r>
            <a:endParaRPr lang="en-US" sz="1200" dirty="0" smtClean="0"/>
          </a:p>
          <a:p>
            <a:pPr marL="548640" lvl="1" indent="-171450">
              <a:spcBef>
                <a:spcPts val="0"/>
              </a:spcBef>
            </a:pPr>
            <a:r>
              <a:rPr lang="en-US" sz="1200" dirty="0"/>
              <a:t>Frequency Reuse and Channelization Planning </a:t>
            </a:r>
            <a:r>
              <a:rPr lang="en-US" sz="1200" dirty="0" smtClean="0"/>
              <a:t>Considerations</a:t>
            </a:r>
          </a:p>
          <a:p>
            <a:pPr marL="171450" indent="-171450"/>
            <a:r>
              <a:rPr lang="en-US" sz="1200" dirty="0"/>
              <a:t>The RTCA SC-228 Terms of Reference is attached. This states that</a:t>
            </a:r>
            <a:r>
              <a:rPr lang="en-US" sz="1200" dirty="0" smtClean="0"/>
              <a:t>:</a:t>
            </a:r>
            <a:r>
              <a:rPr lang="en-US" sz="1200" dirty="0"/>
              <a:t> “… The UAS Integration Office is working closely to with the UAS community to develop the MOPS for the C2 Data Link. An initial phase of standards development will provide standards for the C2 Data Link using L-Band Terrestrial and C-Band Terrestrial data links</a:t>
            </a:r>
            <a:r>
              <a:rPr lang="en-US" sz="1200" dirty="0" smtClean="0"/>
              <a:t>.”</a:t>
            </a:r>
            <a:endParaRPr lang="en-US" sz="1200" dirty="0"/>
          </a:p>
          <a:p>
            <a:pPr>
              <a:spcBef>
                <a:spcPts val="600"/>
              </a:spcBef>
              <a:buNone/>
              <a:defRPr/>
            </a:pPr>
            <a:r>
              <a:rPr lang="en-US" sz="1200" dirty="0">
                <a:latin typeface="Arial" pitchFamily="34" charset="0"/>
              </a:rPr>
              <a:t>Sponsor POC: </a:t>
            </a:r>
            <a:r>
              <a:rPr lang="en-US" sz="1200" dirty="0" smtClean="0"/>
              <a:t>R. </a:t>
            </a:r>
            <a:r>
              <a:rPr lang="en-US" sz="1200" dirty="0"/>
              <a:t>Jain</a:t>
            </a:r>
            <a:r>
              <a:rPr lang="en-US" sz="1200" dirty="0" smtClean="0"/>
              <a:t>, </a:t>
            </a:r>
            <a:r>
              <a:rPr lang="en-US" sz="1200" dirty="0"/>
              <a:t>AFS-80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C. Jones, ANG-C21</a:t>
            </a:r>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ongoing RTCA SC-228 standards development by the UAS community and the UAS Integration Office for the Command and Control (C2) Control and Non-Payload Communications (CNPC) using L-Band and C-Band terrestrial data links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0" y="4310896"/>
            <a:ext cx="4572000" cy="1785104"/>
          </a:xfrm>
          <a:prstGeom prst="rect">
            <a:avLst/>
          </a:prstGeom>
        </p:spPr>
        <p:txBody>
          <a:bodyPr wrap="square">
            <a:spAutoFit/>
          </a:bodyPr>
          <a:lstStyle/>
          <a:p>
            <a:pPr marL="171450" indent="-171450">
              <a:defRPr/>
            </a:pPr>
            <a:r>
              <a:rPr lang="en-US" sz="1100" dirty="0" smtClean="0"/>
              <a:t>Coordinate </a:t>
            </a:r>
            <a:r>
              <a:rPr lang="en-US" sz="1100" dirty="0"/>
              <a:t>with </a:t>
            </a:r>
            <a:r>
              <a:rPr lang="en-US" sz="1100" dirty="0" smtClean="0"/>
              <a:t>RTCASC-228 </a:t>
            </a:r>
            <a:r>
              <a:rPr lang="en-US" sz="1100" dirty="0"/>
              <a:t>WG2 C2 and conduct testing to quantify airborne and ground co-site </a:t>
            </a:r>
            <a:r>
              <a:rPr lang="en-US" sz="1100" dirty="0" smtClean="0"/>
              <a:t>compatibility</a:t>
            </a:r>
          </a:p>
          <a:p>
            <a:pPr marL="171450" indent="-171450">
              <a:defRPr/>
            </a:pPr>
            <a:r>
              <a:rPr lang="en-US" sz="1100" dirty="0"/>
              <a:t>Based on </a:t>
            </a:r>
            <a:r>
              <a:rPr lang="en-US" sz="1100" dirty="0" smtClean="0"/>
              <a:t>manufacturers </a:t>
            </a:r>
            <a:r>
              <a:rPr lang="en-US" sz="1100" dirty="0"/>
              <a:t>and users needs, and coordinating with RTCA SC-228 WG2 C2, develop plan and conduct detailed studies and testing to validate CNPC coexistence compatibility and link budget loss margins</a:t>
            </a:r>
            <a:r>
              <a:rPr lang="en-US" sz="1100" dirty="0" smtClean="0"/>
              <a:t>.</a:t>
            </a:r>
          </a:p>
          <a:p>
            <a:pPr marL="171450" indent="-171450">
              <a:defRPr/>
            </a:pPr>
            <a:r>
              <a:rPr lang="en-US" sz="1100" dirty="0"/>
              <a:t>Based on UA, avionic manufacturers and users needs, and coordinating with RTCA SC-228 WG2 C2, develop plan and conduct detailed studies and </a:t>
            </a:r>
            <a:r>
              <a:rPr lang="en-US" sz="1100" dirty="0" smtClean="0"/>
              <a:t>testing</a:t>
            </a:r>
            <a:endParaRPr lang="en-US" sz="11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0348959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Human Factors Control Station Design Standards (</a:t>
            </a:r>
            <a:r>
              <a:rPr lang="en-US" sz="2000" dirty="0" err="1" smtClean="0"/>
              <a:t>A11L.UAS.24</a:t>
            </a:r>
            <a:r>
              <a:rPr lang="en-US" sz="2000" dirty="0" smtClean="0"/>
              <a:t>)</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133597695"/>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$760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3434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defRPr/>
            </a:pPr>
            <a:r>
              <a:rPr lang="en-US" sz="1200" dirty="0"/>
              <a:t>This research will address gaps in knowledge that are currently a barrier to the safe, efficient, and timely integration of unmanned aircraft systems (UAS) into the National Airspace System (NAS).  Four separate, but highly interdependent, research areas need to be </a:t>
            </a:r>
            <a:r>
              <a:rPr lang="en-US" sz="1200" dirty="0" smtClean="0"/>
              <a:t>addressed</a:t>
            </a:r>
          </a:p>
          <a:p>
            <a:pPr>
              <a:buNone/>
              <a:defRPr/>
            </a:pPr>
            <a:r>
              <a:rPr lang="en-US" sz="1200" dirty="0"/>
              <a:t>1.  Control Station Standards and Guidelines </a:t>
            </a:r>
          </a:p>
          <a:p>
            <a:pPr>
              <a:buNone/>
              <a:defRPr/>
            </a:pPr>
            <a:r>
              <a:rPr lang="en-US" sz="1200" dirty="0"/>
              <a:t>2.  Control Station Ergonomics, Safety, and Security </a:t>
            </a:r>
          </a:p>
          <a:p>
            <a:pPr>
              <a:buNone/>
              <a:defRPr/>
            </a:pPr>
            <a:r>
              <a:rPr lang="en-US" sz="1200" dirty="0"/>
              <a:t>3.  Crewmember Training and Certification</a:t>
            </a:r>
          </a:p>
          <a:p>
            <a:pPr>
              <a:buNone/>
              <a:defRPr/>
            </a:pPr>
            <a:r>
              <a:rPr lang="en-US" sz="1200" dirty="0"/>
              <a:t>4.  UAS Pilot &amp; Crewmember Procedures and Operational Requirements </a:t>
            </a:r>
          </a:p>
          <a:p>
            <a:pPr>
              <a:spcBef>
                <a:spcPts val="600"/>
              </a:spcBef>
              <a:buNone/>
              <a:defRPr/>
            </a:pPr>
            <a:r>
              <a:rPr lang="en-US" sz="1200" dirty="0">
                <a:latin typeface="Arial" pitchFamily="34" charset="0"/>
              </a:rPr>
              <a:t>Sponsor POC: </a:t>
            </a:r>
            <a:r>
              <a:rPr lang="en-US" sz="1200" dirty="0" smtClean="0"/>
              <a:t>S. </a:t>
            </a:r>
            <a:r>
              <a:rPr lang="en-US" sz="1200" dirty="0"/>
              <a:t>Plishka, </a:t>
            </a:r>
            <a:r>
              <a:rPr lang="en-US" sz="1200" dirty="0" smtClean="0"/>
              <a:t>AFS-86</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S. Chappell, ANG-C1</a:t>
            </a:r>
            <a:endParaRPr lang="en-US" sz="1200" dirty="0"/>
          </a:p>
          <a:p>
            <a:pPr>
              <a:buFontTx/>
              <a:buNone/>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Establish </a:t>
            </a:r>
            <a:r>
              <a:rPr lang="en-US" sz="1200" dirty="0"/>
              <a:t>minimum primary flight display layout, crew station layout, and crew training minimum </a:t>
            </a:r>
            <a:r>
              <a:rPr lang="en-US" sz="1200" dirty="0" smtClean="0"/>
              <a:t>standards</a:t>
            </a:r>
          </a:p>
          <a:p>
            <a:pPr marL="171450" indent="-171450">
              <a:defRPr/>
            </a:pPr>
            <a:r>
              <a:rPr lang="en-US" sz="1200" dirty="0" smtClean="0"/>
              <a:t>Achieving </a:t>
            </a:r>
            <a:r>
              <a:rPr lang="en-US" sz="1200" dirty="0"/>
              <a:t>this outcome would permit UAS pilots to transition from one </a:t>
            </a:r>
            <a:r>
              <a:rPr lang="en-US" sz="1200" dirty="0" smtClean="0"/>
              <a:t>control station </a:t>
            </a:r>
            <a:r>
              <a:rPr lang="en-US" sz="1200" dirty="0"/>
              <a:t>to another with a sense of familiarity and help prevent negative habit</a:t>
            </a:r>
            <a:r>
              <a:rPr lang="en-US" sz="1200"/>
              <a:t> </a:t>
            </a:r>
            <a:r>
              <a:rPr lang="en-US" sz="1200" smtClean="0"/>
              <a:t>transfer.</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191000"/>
            <a:ext cx="4164012" cy="1954381"/>
          </a:xfrm>
          <a:prstGeom prst="rect">
            <a:avLst/>
          </a:prstGeom>
        </p:spPr>
        <p:txBody>
          <a:bodyPr>
            <a:spAutoFit/>
          </a:bodyPr>
          <a:lstStyle/>
          <a:p>
            <a:pPr marL="171450" indent="-171450">
              <a:spcBef>
                <a:spcPts val="0"/>
              </a:spcBef>
            </a:pPr>
            <a:r>
              <a:rPr lang="en-US" sz="1100" dirty="0"/>
              <a:t>Development of control station and crewmember standards and guidelines. </a:t>
            </a:r>
            <a:r>
              <a:rPr lang="en-US" sz="1100" dirty="0" smtClean="0"/>
              <a:t>(FY17-FY19)</a:t>
            </a:r>
          </a:p>
          <a:p>
            <a:pPr marL="171450" indent="-171450">
              <a:spcBef>
                <a:spcPts val="0"/>
              </a:spcBef>
            </a:pPr>
            <a:r>
              <a:rPr lang="en-US" sz="1100" dirty="0" smtClean="0"/>
              <a:t>Development of appropriate </a:t>
            </a:r>
            <a:r>
              <a:rPr lang="en-US" sz="1100" dirty="0"/>
              <a:t>minimum requirements and best practices to ensure that UAS CS </a:t>
            </a:r>
            <a:r>
              <a:rPr lang="en-US" sz="1100" dirty="0" smtClean="0"/>
              <a:t>are </a:t>
            </a:r>
            <a:r>
              <a:rPr lang="en-US" sz="1100" dirty="0"/>
              <a:t>safe for pilots and crew and also enable the safe and efficient operation of the </a:t>
            </a:r>
            <a:r>
              <a:rPr lang="en-US" sz="1100" dirty="0" smtClean="0"/>
              <a:t>UAS. </a:t>
            </a:r>
            <a:r>
              <a:rPr lang="en-US" sz="1100" dirty="0"/>
              <a:t>(FY17-FY19)</a:t>
            </a:r>
          </a:p>
          <a:p>
            <a:pPr marL="171450" indent="-171450">
              <a:spcBef>
                <a:spcPts val="0"/>
              </a:spcBef>
            </a:pPr>
            <a:r>
              <a:rPr lang="en-US" sz="1100" dirty="0" smtClean="0"/>
              <a:t>Development </a:t>
            </a:r>
            <a:r>
              <a:rPr lang="en-US" sz="1100" dirty="0"/>
              <a:t>of recommended crewmember training and certification requirements. (FY17-FY19)</a:t>
            </a:r>
          </a:p>
          <a:p>
            <a:pPr marL="171450" indent="-171450">
              <a:spcBef>
                <a:spcPts val="0"/>
              </a:spcBef>
            </a:pPr>
            <a:r>
              <a:rPr lang="en-US" sz="1100" dirty="0" smtClean="0"/>
              <a:t>Development of </a:t>
            </a:r>
            <a:r>
              <a:rPr lang="en-US" sz="1100" dirty="0"/>
              <a:t>recommended UAS crewmember procedures and operational requirements</a:t>
            </a:r>
            <a:r>
              <a:rPr lang="en-US" sz="1100" dirty="0" smtClean="0"/>
              <a:t>. </a:t>
            </a:r>
            <a:r>
              <a:rPr lang="en-US" sz="1100" dirty="0"/>
              <a:t>(FY17-FY19)</a:t>
            </a:r>
          </a:p>
          <a:p>
            <a:pPr marL="171450" indent="-171450">
              <a:spcBef>
                <a:spcPts val="0"/>
              </a:spcBef>
            </a:pPr>
            <a:endParaRPr lang="en-US" sz="11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5175226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Navigation Performance, Accuracy, and Reliability (A11L.UAS.25)</a:t>
            </a:r>
            <a:endParaRPr lang="en-US" sz="2000" dirty="0" smtClean="0">
              <a:solidFill>
                <a:schemeClr val="tx1"/>
              </a:solidFill>
            </a:endParaRP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576109221"/>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$1,653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343400" cy="262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Explore</a:t>
            </a:r>
            <a:r>
              <a:rPr lang="en-US" sz="1100" dirty="0"/>
              <a:t> integration of UAS navigational </a:t>
            </a:r>
            <a:r>
              <a:rPr lang="en-US" sz="1100" dirty="0" smtClean="0"/>
              <a:t>databases </a:t>
            </a:r>
            <a:r>
              <a:rPr lang="en-US" sz="1100" dirty="0"/>
              <a:t>on several different UAS types/groups via simulation activities and test </a:t>
            </a:r>
            <a:r>
              <a:rPr lang="en-US" sz="1100" dirty="0" smtClean="0"/>
              <a:t>flight  </a:t>
            </a:r>
            <a:r>
              <a:rPr lang="en-US" sz="1100" dirty="0"/>
              <a:t>in order to ascertain the relative guidance and navigation standards required by UAS flying in different airspaces with different mission profiles. </a:t>
            </a:r>
            <a:endParaRPr lang="en-US" sz="1100" dirty="0" smtClean="0"/>
          </a:p>
          <a:p>
            <a:pPr marL="171450" indent="-171450">
              <a:defRPr/>
            </a:pPr>
            <a:r>
              <a:rPr lang="en-US" sz="1100" dirty="0" smtClean="0"/>
              <a:t>Research </a:t>
            </a:r>
            <a:r>
              <a:rPr lang="en-US" sz="1100" dirty="0"/>
              <a:t>activities will also allow for the development of UAS-specific standardized procedures in accordance with UAS platform limitations and considerations for several types of UAS. </a:t>
            </a:r>
            <a:endParaRPr lang="en-US" sz="1100" dirty="0" smtClean="0"/>
          </a:p>
          <a:p>
            <a:pPr marL="171450" indent="-171450">
              <a:defRPr/>
            </a:pPr>
            <a:r>
              <a:rPr lang="en-US" sz="1100" dirty="0" smtClean="0"/>
              <a:t>Examine </a:t>
            </a:r>
            <a:r>
              <a:rPr lang="en-US" sz="1100" dirty="0"/>
              <a:t>the accuracy and reliability requirements for UAS navigation </a:t>
            </a:r>
            <a:r>
              <a:rPr lang="en-US" sz="1100" dirty="0" smtClean="0"/>
              <a:t>system</a:t>
            </a:r>
            <a:endParaRPr lang="en-US" sz="1100" dirty="0"/>
          </a:p>
          <a:p>
            <a:pPr>
              <a:spcBef>
                <a:spcPts val="600"/>
              </a:spcBef>
              <a:buNone/>
              <a:defRPr/>
            </a:pPr>
            <a:r>
              <a:rPr lang="en-US" sz="1100" dirty="0">
                <a:latin typeface="Arial" pitchFamily="34" charset="0"/>
              </a:rPr>
              <a:t>Sponsor POC: </a:t>
            </a:r>
            <a:r>
              <a:rPr lang="en-US" sz="1100" dirty="0" smtClean="0"/>
              <a:t>J. </a:t>
            </a:r>
            <a:r>
              <a:rPr lang="en-US" sz="1100" dirty="0" err="1" smtClean="0"/>
              <a:t>Larrow</a:t>
            </a:r>
            <a:r>
              <a:rPr lang="en-US" sz="1100" dirty="0" smtClean="0"/>
              <a:t>, AFS-86</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a:t>C. </a:t>
            </a:r>
            <a:r>
              <a:rPr lang="en-US" sz="1100" dirty="0" smtClean="0"/>
              <a:t>Jones, ANG-C21</a:t>
            </a:r>
            <a:endParaRPr lang="en-US" sz="1100" dirty="0"/>
          </a:p>
          <a:p>
            <a:pPr marL="171450" indent="-171450">
              <a:defRPr/>
            </a:pPr>
            <a:endParaRPr lang="en-US" sz="11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development of standards and procedures for UAS navigation systems, which do not </a:t>
            </a:r>
            <a:r>
              <a:rPr lang="en-US" sz="1200" dirty="0" smtClean="0"/>
              <a:t>exist</a:t>
            </a:r>
          </a:p>
          <a:p>
            <a:pPr marL="171450" indent="-171450">
              <a:defRPr/>
            </a:pPr>
            <a:r>
              <a:rPr lang="en-US" sz="1200" dirty="0"/>
              <a:t>A</a:t>
            </a:r>
            <a:r>
              <a:rPr lang="en-US" sz="1200" dirty="0" smtClean="0"/>
              <a:t>ddress </a:t>
            </a:r>
            <a:r>
              <a:rPr lang="en-US" sz="1200" dirty="0"/>
              <a:t>the development of standardized procedures for UAS arrival, departure, and en route operations based on UAS navigation criteria</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92662"/>
          </a:xfrm>
          <a:prstGeom prst="rect">
            <a:avLst/>
          </a:prstGeom>
        </p:spPr>
        <p:txBody>
          <a:bodyPr>
            <a:spAutoFit/>
          </a:bodyPr>
          <a:lstStyle/>
          <a:p>
            <a:pPr marL="171450" indent="-171450">
              <a:defRPr/>
            </a:pPr>
            <a:r>
              <a:rPr lang="en-US" sz="1200" dirty="0" smtClean="0"/>
              <a:t>UAS</a:t>
            </a:r>
            <a:r>
              <a:rPr lang="en-US" sz="1200" dirty="0"/>
              <a:t> navigation Assessment – </a:t>
            </a:r>
            <a:r>
              <a:rPr lang="en-US" sz="1200" dirty="0" smtClean="0"/>
              <a:t>FY18</a:t>
            </a:r>
          </a:p>
          <a:p>
            <a:pPr marL="171450" indent="-171450">
              <a:defRPr/>
            </a:pPr>
            <a:r>
              <a:rPr lang="en-US" sz="1200" dirty="0" smtClean="0"/>
              <a:t>UAS</a:t>
            </a:r>
            <a:r>
              <a:rPr lang="en-US" sz="1200" dirty="0"/>
              <a:t> navigation accuracy, reliability, redundancy literature review – </a:t>
            </a:r>
            <a:r>
              <a:rPr lang="en-US" sz="1200" dirty="0" smtClean="0"/>
              <a:t>FY17</a:t>
            </a:r>
          </a:p>
          <a:p>
            <a:pPr marL="171450" indent="-171450">
              <a:defRPr/>
            </a:pPr>
            <a:r>
              <a:rPr lang="en-US" sz="1200" dirty="0"/>
              <a:t>UAS Navigation System &amp; Procedures Testing – </a:t>
            </a:r>
            <a:r>
              <a:rPr lang="en-US" sz="1200" dirty="0" smtClean="0"/>
              <a:t>FY19</a:t>
            </a:r>
          </a:p>
          <a:p>
            <a:pPr marL="171450" indent="-171450">
              <a:defRPr/>
            </a:pPr>
            <a:r>
              <a:rPr lang="en-US" sz="1200" dirty="0" smtClean="0"/>
              <a:t>UAS</a:t>
            </a:r>
            <a:r>
              <a:rPr lang="en-US" sz="1200" dirty="0"/>
              <a:t> navigation accuracy criteria – </a:t>
            </a:r>
            <a:r>
              <a:rPr lang="en-US" sz="1200" dirty="0" smtClean="0"/>
              <a:t>FY19</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2409597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UAS Training Device Qualification Criteria (A11L.UAS.26)</a:t>
            </a:r>
            <a:endParaRPr lang="en-US" sz="2000"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54</a:t>
            </a:fld>
            <a:endParaRPr lang="en-US" dirty="0"/>
          </a:p>
        </p:txBody>
      </p:sp>
      <p:sp>
        <p:nvSpPr>
          <p:cNvPr id="5" name="Rectangle 3"/>
          <p:cNvSpPr>
            <a:spLocks noChangeArrowheads="1"/>
          </p:cNvSpPr>
          <p:nvPr/>
        </p:nvSpPr>
        <p:spPr bwMode="auto">
          <a:xfrm>
            <a:off x="206375" y="3810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12" name="Group 105"/>
          <p:cNvGraphicFramePr>
            <a:graphicFrameLocks/>
          </p:cNvGraphicFramePr>
          <p:nvPr>
            <p:extLst>
              <p:ext uri="{D42A27DB-BD31-4B8C-83A1-F6EECF244321}">
                <p14:modId xmlns:p14="http://schemas.microsoft.com/office/powerpoint/2010/main" val="2482058079"/>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$ 0</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a:t>
                      </a:r>
                      <a:r>
                        <a:rPr kumimoji="0" lang="en-US" sz="1400" b="0" i="0" u="none" strike="noStrike" cap="none" normalizeH="0" baseline="0" dirty="0" smtClean="0">
                          <a:ln>
                            <a:noFill/>
                          </a:ln>
                          <a:solidFill>
                            <a:schemeClr val="tx1"/>
                          </a:solidFill>
                          <a:effectLst/>
                          <a:latin typeface="Arial" charset="0"/>
                          <a:cs typeface="+mn-cs"/>
                        </a:rPr>
                        <a:t>1,073</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Rectangle 127"/>
          <p:cNvSpPr>
            <a:spLocks noChangeArrowheads="1"/>
          </p:cNvSpPr>
          <p:nvPr/>
        </p:nvSpPr>
        <p:spPr bwMode="auto">
          <a:xfrm>
            <a:off x="152400" y="1295400"/>
            <a:ext cx="4343400" cy="24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This </a:t>
            </a:r>
            <a:r>
              <a:rPr lang="en-US" sz="1100" dirty="0"/>
              <a:t>research activity will explore the requirements necessary for qualification of UAS training devices under Part 60 or an applicable new Part for Unmanned Aircraft. Currently, there are no standards for UAS training device fidelity requirements for UAS pilot training and no clear categories like there are for manned aircraft. This investigation would examine via the UAS training devices at the WJHTC, as well as other flight training devices deemed appropriate, the key characteristics required from UAS flight training devices for different aircraft types and functional capabilities. </a:t>
            </a:r>
          </a:p>
          <a:p>
            <a:pPr>
              <a:spcBef>
                <a:spcPts val="600"/>
              </a:spcBef>
              <a:buNone/>
              <a:defRPr/>
            </a:pPr>
            <a:r>
              <a:rPr lang="en-US" sz="1100" dirty="0">
                <a:latin typeface="Arial" pitchFamily="34" charset="0"/>
              </a:rPr>
              <a:t>Sponsor POC: </a:t>
            </a:r>
            <a:r>
              <a:rPr lang="en-US" sz="1100" dirty="0" smtClean="0"/>
              <a:t>L. </a:t>
            </a:r>
            <a:r>
              <a:rPr lang="en-US" sz="1100" dirty="0"/>
              <a:t>Nuckolls</a:t>
            </a:r>
            <a:r>
              <a:rPr lang="en-US" sz="1100" dirty="0" smtClean="0"/>
              <a:t>, </a:t>
            </a:r>
            <a:r>
              <a:rPr lang="en-US" sz="1100" dirty="0"/>
              <a:t>AFS-86</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smtClean="0"/>
              <a:t>C. Jones, ANG-C21</a:t>
            </a:r>
            <a:endParaRPr lang="en-US" sz="1100" dirty="0"/>
          </a:p>
          <a:p>
            <a:pPr marL="171450" indent="-171450">
              <a:defRPr/>
            </a:pPr>
            <a:endParaRPr lang="en-US" sz="1100" dirty="0"/>
          </a:p>
        </p:txBody>
      </p:sp>
      <p:sp>
        <p:nvSpPr>
          <p:cNvPr id="14"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development of requirements for qualification of UAS flight training devices. </a:t>
            </a:r>
            <a:endParaRPr lang="en-US" sz="1200" dirty="0" smtClean="0"/>
          </a:p>
          <a:p>
            <a:pPr marL="171450" indent="-171450">
              <a:defRPr/>
            </a:pPr>
            <a:r>
              <a:rPr lang="en-US" sz="1200" dirty="0"/>
              <a:t>A</a:t>
            </a:r>
            <a:r>
              <a:rPr lang="en-US" sz="1200" dirty="0" smtClean="0"/>
              <a:t>ddress </a:t>
            </a:r>
            <a:r>
              <a:rPr lang="en-US" sz="1200" dirty="0"/>
              <a:t>the development of criteria for qualifying UAS training devices in accordance with amendments to Part 60 for a separate Appendix on UAS</a:t>
            </a:r>
            <a:endParaRPr lang="en-US" sz="1200" dirty="0">
              <a:ea typeface="ＭＳ Ｐゴシック" pitchFamily="34" charset="-128"/>
            </a:endParaRPr>
          </a:p>
        </p:txBody>
      </p:sp>
      <p:sp>
        <p:nvSpPr>
          <p:cNvPr id="15"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16" name="Rectangle 15"/>
          <p:cNvSpPr/>
          <p:nvPr/>
        </p:nvSpPr>
        <p:spPr>
          <a:xfrm>
            <a:off x="157163" y="4267200"/>
            <a:ext cx="4164012" cy="1661993"/>
          </a:xfrm>
          <a:prstGeom prst="rect">
            <a:avLst/>
          </a:prstGeom>
        </p:spPr>
        <p:txBody>
          <a:bodyPr>
            <a:spAutoFit/>
          </a:bodyPr>
          <a:lstStyle/>
          <a:p>
            <a:pPr marL="171450" indent="-171450">
              <a:defRPr/>
            </a:pPr>
            <a:r>
              <a:rPr lang="en-US" sz="1200" dirty="0"/>
              <a:t>UAS training device assessment  </a:t>
            </a:r>
            <a:r>
              <a:rPr lang="en-US" sz="1200" dirty="0" smtClean="0"/>
              <a:t>(FY18)</a:t>
            </a:r>
          </a:p>
          <a:p>
            <a:pPr marL="171450" indent="-171450">
              <a:defRPr/>
            </a:pPr>
            <a:r>
              <a:rPr lang="en-US" sz="1200" dirty="0" smtClean="0"/>
              <a:t>UAS </a:t>
            </a:r>
            <a:r>
              <a:rPr lang="en-US" sz="1200" dirty="0"/>
              <a:t>Requirements for Sensory Cues and Device Fidelity </a:t>
            </a:r>
            <a:r>
              <a:rPr lang="en-US" sz="1200" dirty="0" smtClean="0"/>
              <a:t>(FY19</a:t>
            </a:r>
            <a:r>
              <a:rPr lang="en-US" sz="1200" dirty="0"/>
              <a:t>)</a:t>
            </a:r>
            <a:endParaRPr lang="en-US" sz="1200" dirty="0" smtClean="0"/>
          </a:p>
          <a:p>
            <a:pPr marL="171450" indent="-171450">
              <a:defRPr/>
            </a:pPr>
            <a:r>
              <a:rPr lang="en-US" sz="1200" dirty="0"/>
              <a:t>UAS flight training device qualification Methods Testing </a:t>
            </a:r>
            <a:r>
              <a:rPr lang="en-US" sz="1200" dirty="0" smtClean="0"/>
              <a:t>(FY20)</a:t>
            </a:r>
          </a:p>
          <a:p>
            <a:pPr marL="171450" indent="-171450">
              <a:defRPr/>
            </a:pPr>
            <a:r>
              <a:rPr lang="en-US" sz="1200" dirty="0" smtClean="0"/>
              <a:t>Content </a:t>
            </a:r>
            <a:r>
              <a:rPr lang="en-US" sz="1200" dirty="0"/>
              <a:t>for UAS flight training device Draft Advisory </a:t>
            </a:r>
            <a:r>
              <a:rPr lang="en-US" sz="1200" dirty="0" smtClean="0"/>
              <a:t>Circular</a:t>
            </a:r>
            <a:r>
              <a:rPr lang="en-US" sz="1200" dirty="0"/>
              <a:t> </a:t>
            </a:r>
            <a:r>
              <a:rPr lang="en-US" sz="1200" dirty="0" smtClean="0"/>
              <a:t>(FY20)</a:t>
            </a:r>
            <a:endParaRPr lang="en-US" sz="1200" dirty="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5346730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A11.m NextGen – Alternative Fuels for General Aviation</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55</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7373933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2588" y="122238"/>
            <a:ext cx="8472487" cy="762000"/>
          </a:xfrm>
        </p:spPr>
        <p:txBody>
          <a:bodyPr/>
          <a:lstStyle/>
          <a:p>
            <a:pPr algn="ctr" eaLnBrk="1" hangingPunct="1"/>
            <a:r>
              <a:rPr lang="en-US" altLang="en-US" sz="2000" dirty="0" smtClean="0"/>
              <a:t>Alternative Fuels for General Aviation (A11.M)</a:t>
            </a:r>
          </a:p>
        </p:txBody>
      </p:sp>
      <p:sp>
        <p:nvSpPr>
          <p:cNvPr id="14339" name="Rectangle 3"/>
          <p:cNvSpPr>
            <a:spLocks noChangeArrowheads="1"/>
          </p:cNvSpPr>
          <p:nvPr/>
        </p:nvSpPr>
        <p:spPr bwMode="auto">
          <a:xfrm>
            <a:off x="206375" y="4076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dirty="0" smtClean="0">
                <a:solidFill>
                  <a:srgbClr val="000000"/>
                </a:solidFill>
                <a:cs typeface="Arial" charset="0"/>
              </a:rPr>
              <a:t>Critical Milestones</a:t>
            </a:r>
          </a:p>
        </p:txBody>
      </p:sp>
      <p:sp>
        <p:nvSpPr>
          <p:cNvPr id="14340"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smtClean="0">
                <a:solidFill>
                  <a:srgbClr val="000000"/>
                </a:solidFill>
                <a:cs typeface="Arial" charset="0"/>
              </a:rPr>
              <a:t>Sponsor  Outcome</a:t>
            </a:r>
          </a:p>
        </p:txBody>
      </p:sp>
      <p:sp>
        <p:nvSpPr>
          <p:cNvPr id="14341"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smtClean="0">
                <a:solidFill>
                  <a:srgbClr val="000000"/>
                </a:solidFill>
                <a:cs typeface="Arial" charset="0"/>
              </a:rPr>
              <a:t>Research Requirement</a:t>
            </a:r>
            <a:endParaRPr lang="en-US" altLang="en-US" sz="1200" u="sng" smtClean="0">
              <a:solidFill>
                <a:srgbClr val="000000"/>
              </a:solidFill>
              <a:cs typeface="Arial" charset="0"/>
            </a:endParaRPr>
          </a:p>
        </p:txBody>
      </p:sp>
      <p:sp>
        <p:nvSpPr>
          <p:cNvPr id="14342"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dirty="0" smtClean="0">
                <a:solidFill>
                  <a:srgbClr val="000000"/>
                </a:solidFill>
                <a:cs typeface="Arial" charset="0"/>
              </a:rPr>
              <a:t>Contract Funding</a:t>
            </a:r>
            <a:r>
              <a:rPr lang="en-US" altLang="en-US" sz="1800" b="1" dirty="0" smtClean="0">
                <a:solidFill>
                  <a:srgbClr val="000000"/>
                </a:solidFill>
                <a:cs typeface="Arial" charset="0"/>
              </a:rPr>
              <a:t> ($K)</a:t>
            </a:r>
          </a:p>
          <a:p>
            <a:pPr algn="ctr">
              <a:spcBef>
                <a:spcPct val="20000"/>
              </a:spcBef>
              <a:buFontTx/>
              <a:buNone/>
            </a:pPr>
            <a:r>
              <a:rPr lang="en-US" altLang="en-US" sz="1800" dirty="0" smtClean="0">
                <a:solidFill>
                  <a:srgbClr val="000000"/>
                </a:solidFill>
                <a:cs typeface="Arial" charset="0"/>
              </a:rPr>
              <a:t> </a:t>
            </a:r>
            <a:endParaRPr lang="en-US" altLang="en-US" sz="1800" b="1" dirty="0" smtClean="0">
              <a:solidFill>
                <a:srgbClr val="000000"/>
              </a:solidFill>
              <a:cs typeface="Arial" charset="0"/>
            </a:endParaRPr>
          </a:p>
        </p:txBody>
      </p:sp>
      <p:sp>
        <p:nvSpPr>
          <p:cNvPr id="14343" name="Line 7"/>
          <p:cNvSpPr>
            <a:spLocks noChangeShapeType="1"/>
          </p:cNvSpPr>
          <p:nvPr/>
        </p:nvSpPr>
        <p:spPr bwMode="auto">
          <a:xfrm>
            <a:off x="4495800" y="914400"/>
            <a:ext cx="0" cy="510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FontTx/>
              <a:buNone/>
            </a:pPr>
            <a:endParaRPr lang="en-US" sz="1800" smtClean="0">
              <a:solidFill>
                <a:srgbClr val="000000"/>
              </a:solidFill>
              <a:cs typeface="Arial" charset="0"/>
            </a:endParaRPr>
          </a:p>
        </p:txBody>
      </p:sp>
      <p:sp>
        <p:nvSpPr>
          <p:cNvPr id="14344"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FontTx/>
              <a:buNone/>
            </a:pPr>
            <a:endParaRPr lang="en-US" sz="1800" smtClean="0">
              <a:solidFill>
                <a:srgbClr val="000000"/>
              </a:solidFill>
              <a:cs typeface="Arial" charset="0"/>
            </a:endParaRPr>
          </a:p>
        </p:txBody>
      </p:sp>
      <p:sp>
        <p:nvSpPr>
          <p:cNvPr id="14345"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smtClean="0">
              <a:solidFill>
                <a:srgbClr val="000000"/>
              </a:solidFill>
              <a:cs typeface="Arial" charset="0"/>
            </a:endParaRPr>
          </a:p>
        </p:txBody>
      </p:sp>
      <p:graphicFrame>
        <p:nvGraphicFramePr>
          <p:cNvPr id="344169" name="Group 105"/>
          <p:cNvGraphicFramePr>
            <a:graphicFrameLocks noGrp="1"/>
          </p:cNvGraphicFramePr>
          <p:nvPr>
            <p:ph idx="1"/>
            <p:extLst>
              <p:ext uri="{D42A27DB-BD31-4B8C-83A1-F6EECF244321}">
                <p14:modId xmlns:p14="http://schemas.microsoft.com/office/powerpoint/2010/main" val="847542566"/>
              </p:ext>
            </p:extLst>
          </p:nvPr>
        </p:nvGraphicFramePr>
        <p:xfrm>
          <a:off x="4695825" y="4419600"/>
          <a:ext cx="3990974" cy="922372"/>
        </p:xfrm>
        <a:graphic>
          <a:graphicData uri="http://schemas.openxmlformats.org/drawingml/2006/table">
            <a:tbl>
              <a:tblPr/>
              <a:tblGrid>
                <a:gridCol w="798901"/>
                <a:gridCol w="798901"/>
                <a:gridCol w="797137"/>
                <a:gridCol w="774209"/>
                <a:gridCol w="821826"/>
              </a:tblGrid>
              <a:tr h="31301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Funded</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6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6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$ 6,289</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$5,792</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$5,409</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$5,530</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$5,621</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66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defRPr/>
            </a:pPr>
            <a:r>
              <a:rPr lang="en-US" sz="1200" dirty="0">
                <a:solidFill>
                  <a:srgbClr val="000000"/>
                </a:solidFill>
                <a:latin typeface="Arial"/>
                <a:cs typeface="Arial" charset="0"/>
              </a:rPr>
              <a:t>Develop fuel performance data for candidate unleaded replacement alternatives to current leaded avgas (100LL).</a:t>
            </a:r>
          </a:p>
          <a:p>
            <a:pPr marL="227013" indent="-227013">
              <a:defRPr/>
            </a:pPr>
            <a:r>
              <a:rPr lang="en-US" sz="1200" dirty="0">
                <a:solidFill>
                  <a:srgbClr val="000000"/>
                </a:solidFill>
                <a:latin typeface="Arial"/>
                <a:cs typeface="Arial" charset="0"/>
              </a:rPr>
              <a:t>Develop aviation performance requirements necessary to maintain aircraft piston engine and aircraft continued operational safety.</a:t>
            </a:r>
          </a:p>
          <a:p>
            <a:pPr marL="227013" indent="-227013">
              <a:defRPr/>
            </a:pPr>
            <a:r>
              <a:rPr lang="en-US" sz="1200" dirty="0">
                <a:solidFill>
                  <a:srgbClr val="000000"/>
                </a:solidFill>
                <a:latin typeface="Arial"/>
                <a:cs typeface="Arial" charset="0"/>
              </a:rPr>
              <a:t>Develop qualification methodologies for replacement fuel safety performance.</a:t>
            </a:r>
          </a:p>
          <a:p>
            <a:pPr marL="227013" indent="-227013">
              <a:defRPr/>
            </a:pPr>
            <a:r>
              <a:rPr lang="en-US" sz="1200" dirty="0">
                <a:solidFill>
                  <a:srgbClr val="000000"/>
                </a:solidFill>
                <a:latin typeface="Arial"/>
                <a:cs typeface="Arial" charset="0"/>
              </a:rPr>
              <a:t>Identify aircraft and engine combinations that are eligible to use the replacement unleaded fuel.</a:t>
            </a:r>
          </a:p>
          <a:p>
            <a:pPr>
              <a:spcBef>
                <a:spcPts val="600"/>
              </a:spcBef>
              <a:buFontTx/>
              <a:buNone/>
              <a:defRPr/>
            </a:pPr>
            <a:r>
              <a:rPr lang="en-US" sz="1200" dirty="0">
                <a:solidFill>
                  <a:srgbClr val="000000"/>
                </a:solidFill>
                <a:latin typeface="Arial"/>
                <a:cs typeface="Arial" charset="0"/>
              </a:rPr>
              <a:t>Sponsor POC: P. White, AIR-20</a:t>
            </a:r>
          </a:p>
          <a:p>
            <a:pPr>
              <a:spcBef>
                <a:spcPts val="0"/>
              </a:spcBef>
              <a:buFontTx/>
              <a:buNone/>
              <a:defRPr/>
            </a:pPr>
            <a:r>
              <a:rPr lang="en-US" sz="1200" dirty="0">
                <a:solidFill>
                  <a:srgbClr val="000000"/>
                </a:solidFill>
                <a:latin typeface="Arial"/>
                <a:cs typeface="Arial" charset="0"/>
              </a:rPr>
              <a:t>Research POC: D. Atwood, ANG-E283</a:t>
            </a:r>
          </a:p>
        </p:txBody>
      </p:sp>
      <p:sp>
        <p:nvSpPr>
          <p:cNvPr id="14373" name="Rectangle 129"/>
          <p:cNvSpPr>
            <a:spLocks noChangeArrowheads="1"/>
          </p:cNvSpPr>
          <p:nvPr/>
        </p:nvSpPr>
        <p:spPr bwMode="auto">
          <a:xfrm>
            <a:off x="4694238" y="1447800"/>
            <a:ext cx="4144962"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200" smtClean="0">
                <a:solidFill>
                  <a:srgbClr val="000000"/>
                </a:solidFill>
                <a:cs typeface="Arial" charset="0"/>
              </a:rPr>
              <a:t>Replacement fuels for use by the GA community to lessen aviation environmental impacts (air and water quality).</a:t>
            </a:r>
          </a:p>
          <a:p>
            <a:endParaRPr lang="en-US" altLang="en-US" sz="1200" smtClean="0">
              <a:solidFill>
                <a:srgbClr val="000000"/>
              </a:solidFill>
              <a:ea typeface="ＭＳ Ｐゴシック" pitchFamily="34" charset="-128"/>
              <a:cs typeface="Arial" charset="0"/>
            </a:endParaRPr>
          </a:p>
        </p:txBody>
      </p:sp>
      <p:sp>
        <p:nvSpPr>
          <p:cNvPr id="14374"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Arial" charset="0"/>
              <a:buAutoNum type="arabicPeriod"/>
            </a:pPr>
            <a:endParaRPr lang="en-US" altLang="en-US" sz="1000" smtClean="0">
              <a:solidFill>
                <a:srgbClr val="000000"/>
              </a:solidFill>
              <a:cs typeface="Arial" charset="0"/>
            </a:endParaRPr>
          </a:p>
        </p:txBody>
      </p:sp>
      <p:sp>
        <p:nvSpPr>
          <p:cNvPr id="3" name="Rectangle 2"/>
          <p:cNvSpPr/>
          <p:nvPr/>
        </p:nvSpPr>
        <p:spPr>
          <a:xfrm>
            <a:off x="157163" y="4466272"/>
            <a:ext cx="4164012" cy="1200329"/>
          </a:xfrm>
          <a:prstGeom prst="rect">
            <a:avLst/>
          </a:prstGeom>
        </p:spPr>
        <p:txBody>
          <a:bodyPr>
            <a:spAutoFit/>
          </a:bodyPr>
          <a:lstStyle/>
          <a:p>
            <a:pPr marL="227013" indent="-227013">
              <a:buFont typeface="Arial" panose="020B0604020202020204" pitchFamily="34" charset="0"/>
              <a:buChar char="•"/>
              <a:defRPr/>
            </a:pPr>
            <a:r>
              <a:rPr lang="en-US" sz="1200" dirty="0" smtClean="0">
                <a:solidFill>
                  <a:srgbClr val="000000"/>
                </a:solidFill>
                <a:latin typeface="Arial"/>
                <a:cs typeface="Arial" charset="0"/>
              </a:rPr>
              <a:t>Conducting </a:t>
            </a:r>
            <a:r>
              <a:rPr lang="en-US" sz="1200" dirty="0">
                <a:solidFill>
                  <a:srgbClr val="000000"/>
                </a:solidFill>
                <a:latin typeface="Arial"/>
                <a:cs typeface="Arial" charset="0"/>
              </a:rPr>
              <a:t>engine testing of qualified candidate unleaded aviation gasoline.</a:t>
            </a:r>
          </a:p>
          <a:p>
            <a:pPr marL="227013" indent="-227013">
              <a:buFont typeface="Arial" panose="020B0604020202020204" pitchFamily="34" charset="0"/>
              <a:buChar char="•"/>
              <a:defRPr/>
            </a:pPr>
            <a:r>
              <a:rPr lang="en-US" sz="1200" dirty="0">
                <a:solidFill>
                  <a:srgbClr val="000000"/>
                </a:solidFill>
                <a:latin typeface="Arial"/>
                <a:cs typeface="Arial" charset="0"/>
              </a:rPr>
              <a:t>Conducting aircraft flight testing of qualified candidate unleaded aviation gasoline.</a:t>
            </a:r>
          </a:p>
          <a:p>
            <a:pPr marL="171450" indent="-171450">
              <a:buFont typeface="Arial" panose="020B0604020202020204" pitchFamily="34" charset="0"/>
              <a:buChar char="•"/>
              <a:defRPr/>
            </a:pPr>
            <a:endParaRPr lang="en-US" sz="1200" dirty="0">
              <a:solidFill>
                <a:srgbClr val="000000"/>
              </a:solidFill>
              <a:latin typeface="Arial"/>
              <a:cs typeface="Arial" charset="0"/>
            </a:endParaRPr>
          </a:p>
        </p:txBody>
      </p:sp>
      <p:sp>
        <p:nvSpPr>
          <p:cNvPr id="14376" name="TextBox 3"/>
          <p:cNvSpPr txBox="1">
            <a:spLocks noChangeArrowheads="1"/>
          </p:cNvSpPr>
          <p:nvPr/>
        </p:nvSpPr>
        <p:spPr bwMode="auto">
          <a:xfrm>
            <a:off x="4694238" y="5334000"/>
            <a:ext cx="3992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000" b="0" dirty="0" smtClean="0">
                <a:solidFill>
                  <a:srgbClr val="000000"/>
                </a:solidFill>
                <a:cs typeface="Arial" charset="0"/>
              </a:rPr>
              <a:t>Source: FY16 – Appropriated Funds; FY17 –  President’s Budget Submission; FY18-20: Out-year targets from ABP.</a:t>
            </a:r>
          </a:p>
        </p:txBody>
      </p:sp>
      <p:sp>
        <p:nvSpPr>
          <p:cNvPr id="14377" name="TextBox 15"/>
          <p:cNvSpPr txBox="1">
            <a:spLocks noChangeArrowheads="1"/>
          </p:cNvSpPr>
          <p:nvPr/>
        </p:nvSpPr>
        <p:spPr bwMode="auto">
          <a:xfrm>
            <a:off x="285750" y="6324600"/>
            <a:ext cx="18446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Tx/>
              <a:buNone/>
            </a:pPr>
            <a:r>
              <a:rPr lang="en-US" altLang="en-US" sz="1100" smtClean="0">
                <a:solidFill>
                  <a:srgbClr val="FFFFFF"/>
                </a:solidFill>
                <a:cs typeface="Arial" charset="0"/>
              </a:rPr>
              <a:t>FY18 SAS Quad Charts r0</a:t>
            </a:r>
          </a:p>
        </p:txBody>
      </p:sp>
      <p:sp>
        <p:nvSpPr>
          <p:cNvPr id="14378" name="Slide Number Placeholder 1"/>
          <p:cNvSpPr>
            <a:spLocks noGrp="1"/>
          </p:cNvSpPr>
          <p:nvPr>
            <p:ph type="sldNum" sz="quarter" idx="10"/>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Aft>
                <a:spcPct val="0"/>
              </a:spcAft>
            </a:pPr>
            <a:fld id="{FF95C86F-6CD3-45E2-AE74-5030EEEB47D6}" type="slidenum">
              <a:rPr lang="en-US" altLang="en-US" smtClean="0">
                <a:solidFill>
                  <a:srgbClr val="FFFFFF"/>
                </a:solidFill>
              </a:rPr>
              <a:pPr fontAlgn="base">
                <a:spcAft>
                  <a:spcPct val="0"/>
                </a:spcAft>
              </a:pPr>
              <a:t>56</a:t>
            </a:fld>
            <a:endParaRPr lang="en-US" altLang="en-US" smtClean="0">
              <a:solidFill>
                <a:srgbClr val="FFFFFF"/>
              </a:solidFill>
            </a:endParaRPr>
          </a:p>
        </p:txBody>
      </p:sp>
    </p:spTree>
    <p:extLst>
      <p:ext uri="{BB962C8B-B14F-4D97-AF65-F5344CB8AC3E}">
        <p14:creationId xmlns:p14="http://schemas.microsoft.com/office/powerpoint/2010/main" val="1440178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A11.c Advanced Materials/Structural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6</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08145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Transport Airplane Ditching (A11C.FCS.2) </a:t>
            </a:r>
          </a:p>
        </p:txBody>
      </p:sp>
      <p:sp>
        <p:nvSpPr>
          <p:cNvPr id="3075" name="Rectangle 3"/>
          <p:cNvSpPr>
            <a:spLocks noChangeArrowheads="1"/>
          </p:cNvSpPr>
          <p:nvPr/>
        </p:nvSpPr>
        <p:spPr bwMode="auto">
          <a:xfrm>
            <a:off x="206375" y="39243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079391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143000"/>
            <a:ext cx="45720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Utilizing </a:t>
            </a:r>
            <a:r>
              <a:rPr lang="en-US" sz="1200" dirty="0"/>
              <a:t>information gained from a cooperative research program funded by Transport Canada, establish reasonable methods for assessing and validating key ditching </a:t>
            </a:r>
            <a:r>
              <a:rPr lang="en-US" sz="1200" dirty="0" smtClean="0"/>
              <a:t>parameters</a:t>
            </a:r>
          </a:p>
          <a:p>
            <a:pPr marL="171450" indent="-171450">
              <a:defRPr/>
            </a:pPr>
            <a:r>
              <a:rPr lang="en-US" sz="1200" dirty="0"/>
              <a:t>Improved ditching standards/ criteria is Part of TAD business plan, and AIR rulemaking </a:t>
            </a:r>
            <a:r>
              <a:rPr lang="en-US" sz="1200" dirty="0" smtClean="0"/>
              <a:t>plan</a:t>
            </a:r>
          </a:p>
          <a:p>
            <a:pPr marL="171450" indent="-171450">
              <a:defRPr/>
            </a:pPr>
            <a:r>
              <a:rPr lang="en-US" sz="1200" dirty="0" smtClean="0"/>
              <a:t>FAA </a:t>
            </a:r>
            <a:r>
              <a:rPr lang="en-US" sz="1200" dirty="0"/>
              <a:t>is in the process of </a:t>
            </a:r>
            <a:r>
              <a:rPr lang="en-US" sz="1200" dirty="0" smtClean="0"/>
              <a:t>committing </a:t>
            </a:r>
            <a:r>
              <a:rPr lang="en-US" sz="1200" dirty="0"/>
              <a:t>this activity to industry via an ARAC working group </a:t>
            </a:r>
            <a:endParaRPr lang="en-US" sz="1200" dirty="0" smtClean="0"/>
          </a:p>
          <a:p>
            <a:pPr marL="171450" indent="-171450">
              <a:defRPr/>
            </a:pPr>
            <a:r>
              <a:rPr lang="en-US" sz="1200" dirty="0"/>
              <a:t>As a result of the investigation into USAirways 1549, numerous questions--including by NTSB-- on how the airplane could have been approved using assumptions that were clearly not valid for this foreseeable scenario were raised</a:t>
            </a:r>
          </a:p>
          <a:p>
            <a:pPr>
              <a:spcBef>
                <a:spcPts val="600"/>
              </a:spcBef>
              <a:buNone/>
              <a:defRPr/>
            </a:pPr>
            <a:r>
              <a:rPr lang="en-US" sz="1200" dirty="0">
                <a:latin typeface="Arial" pitchFamily="34" charset="0"/>
              </a:rPr>
              <a:t>Sponsor POC: J. Gardlin, ANM-115</a:t>
            </a:r>
          </a:p>
          <a:p>
            <a:pPr>
              <a:spcBef>
                <a:spcPts val="0"/>
              </a:spcBef>
              <a:buNone/>
              <a:defRPr/>
            </a:pPr>
            <a:r>
              <a:rPr lang="en-US" sz="1200" dirty="0">
                <a:latin typeface="Arial" pitchFamily="34" charset="0"/>
              </a:rPr>
              <a:t>Research POC: </a:t>
            </a:r>
            <a:r>
              <a:rPr lang="it-IT" sz="1200" dirty="0" smtClean="0">
                <a:latin typeface="Arial" pitchFamily="34" charset="0"/>
              </a:rPr>
              <a:t>A. </a:t>
            </a:r>
            <a:r>
              <a:rPr lang="it-IT" sz="1200" dirty="0">
                <a:latin typeface="Arial" pitchFamily="34" charset="0"/>
              </a:rPr>
              <a:t>Abramowitz, ANG-E2</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Data driven criteria for substantiation of foreseeable water landings, implemented into guidance or new requirements, depending on the outcome of the research.</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8"/>
          <p:cNvSpPr/>
          <p:nvPr/>
        </p:nvSpPr>
        <p:spPr>
          <a:xfrm>
            <a:off x="157163" y="4343400"/>
            <a:ext cx="4164012" cy="923330"/>
          </a:xfrm>
          <a:prstGeom prst="rect">
            <a:avLst/>
          </a:prstGeom>
        </p:spPr>
        <p:txBody>
          <a:bodyPr>
            <a:spAutoFit/>
          </a:bodyPr>
          <a:lstStyle/>
          <a:p>
            <a:pPr marL="171450" indent="-171450">
              <a:defRPr/>
            </a:pPr>
            <a:r>
              <a:rPr lang="en-US" sz="1200" dirty="0" smtClean="0"/>
              <a:t>Determine </a:t>
            </a:r>
            <a:r>
              <a:rPr lang="en-US" sz="1200" dirty="0"/>
              <a:t>gaps in existing rules and regulatory guidance </a:t>
            </a:r>
            <a:r>
              <a:rPr lang="en-US" sz="1200" dirty="0" smtClean="0"/>
              <a:t> (FY18)</a:t>
            </a:r>
          </a:p>
          <a:p>
            <a:pPr marL="171450" indent="-171450">
              <a:defRPr/>
            </a:pPr>
            <a:r>
              <a:rPr lang="en-US" sz="1200" dirty="0"/>
              <a:t>Develop recommendations for a range of ditching certification </a:t>
            </a:r>
            <a:r>
              <a:rPr lang="en-US" sz="1200" dirty="0" smtClean="0"/>
              <a:t>scenarios (FY18)</a:t>
            </a:r>
            <a:endParaRPr lang="en-US" sz="1200" dirty="0"/>
          </a:p>
        </p:txBody>
      </p:sp>
    </p:spTree>
    <p:extLst>
      <p:ext uri="{BB962C8B-B14F-4D97-AF65-F5344CB8AC3E}">
        <p14:creationId xmlns:p14="http://schemas.microsoft.com/office/powerpoint/2010/main" val="2702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Damage Tolerance of Composite Structures (A11C.SIC.1)</a:t>
            </a:r>
          </a:p>
        </p:txBody>
      </p:sp>
      <p:sp>
        <p:nvSpPr>
          <p:cNvPr id="3075" name="Rectangle 3"/>
          <p:cNvSpPr>
            <a:spLocks noChangeArrowheads="1"/>
          </p:cNvSpPr>
          <p:nvPr/>
        </p:nvSpPr>
        <p:spPr bwMode="auto">
          <a:xfrm>
            <a:off x="206375" y="3771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92556483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$850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$810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$750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316266"/>
            <a:ext cx="43434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perform research in this area to ensure that the industry defines composite damage threats that are representative of critical safety concerns and applies design criteria, analysis &amp; test methods that are acceptable means of compliance with the related damage tolerance regulations</a:t>
            </a:r>
            <a:r>
              <a:rPr lang="en-US" sz="1200" dirty="0" smtClean="0"/>
              <a:t>.</a:t>
            </a:r>
          </a:p>
          <a:p>
            <a:pPr marL="171450" indent="-171450">
              <a:defRPr/>
            </a:pPr>
            <a:r>
              <a:rPr lang="en-US" sz="1200" dirty="0"/>
              <a:t>Study critical defects and service damage threats to understand the damage tolerance of airframe structures, characteristic of GA, rotorcraft, and transport applications </a:t>
            </a:r>
          </a:p>
          <a:p>
            <a:pPr>
              <a:spcBef>
                <a:spcPts val="600"/>
              </a:spcBef>
              <a:buNone/>
              <a:defRPr/>
            </a:pPr>
            <a:r>
              <a:rPr lang="en-US" sz="1200" dirty="0">
                <a:latin typeface="Arial" pitchFamily="34" charset="0"/>
              </a:rPr>
              <a:t>Sponsor POC: </a:t>
            </a:r>
            <a:r>
              <a:rPr lang="en-US" sz="1200" dirty="0" smtClean="0"/>
              <a:t>M. </a:t>
            </a:r>
            <a:r>
              <a:rPr lang="en-US" sz="1200" dirty="0"/>
              <a:t>Freisthler</a:t>
            </a:r>
            <a:r>
              <a:rPr lang="en-US" sz="1200" dirty="0" smtClean="0">
                <a:latin typeface="Arial" pitchFamily="34" charset="0"/>
              </a:rPr>
              <a:t>, </a:t>
            </a:r>
            <a:r>
              <a:rPr lang="en-US" sz="1200" dirty="0">
                <a:latin typeface="Arial" pitchFamily="34" charset="0"/>
              </a:rPr>
              <a:t>ANM-115</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t>
            </a:r>
            <a:r>
              <a:rPr lang="it-IT" sz="1200" dirty="0" smtClean="0">
                <a:latin typeface="Arial" pitchFamily="34" charset="0"/>
              </a:rPr>
              <a:t>ANG-281</a:t>
            </a:r>
            <a:endParaRPr lang="en-US" sz="1200" dirty="0">
              <a:latin typeface="Arial" pitchFamily="34" charset="0"/>
            </a:endParaRPr>
          </a:p>
          <a:p>
            <a:pPr marL="171450" indent="-171450">
              <a:defRPr/>
            </a:pPr>
            <a:endParaRPr lang="en-US" sz="1200" dirty="0"/>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a:xfrm>
            <a:off x="6553200" y="6229350"/>
            <a:ext cx="2133600" cy="476250"/>
          </a:xfrm>
        </p:spPr>
        <p:txBody>
          <a:bodyPr/>
          <a:lstStyle/>
          <a:p>
            <a:pPr>
              <a:defRPr/>
            </a:pPr>
            <a:fld id="{9CB4B395-360B-4AF0-A328-253065664D88}" type="slidenum">
              <a:rPr lang="en-US" smtClean="0"/>
              <a:pPr>
                <a:defRPr/>
              </a:pPr>
              <a:t>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8" name="Rectangle 129"/>
          <p:cNvSpPr>
            <a:spLocks noChangeArrowheads="1"/>
          </p:cNvSpPr>
          <p:nvPr/>
        </p:nvSpPr>
        <p:spPr bwMode="auto">
          <a:xfrm>
            <a:off x="4613420" y="1284744"/>
            <a:ext cx="453058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Support revision </a:t>
            </a:r>
            <a:r>
              <a:rPr lang="en-US" sz="1200" dirty="0"/>
              <a:t>of </a:t>
            </a:r>
            <a:r>
              <a:rPr lang="en-US" sz="1200" dirty="0" smtClean="0"/>
              <a:t>§ </a:t>
            </a:r>
            <a:r>
              <a:rPr lang="en-US" sz="1200" dirty="0"/>
              <a:t>25.571 </a:t>
            </a:r>
            <a:r>
              <a:rPr lang="en-US" sz="1200" dirty="0" smtClean="0"/>
              <a:t>to incorporate considerations of composite structures and develop any needed guidance material. </a:t>
            </a:r>
          </a:p>
          <a:p>
            <a:pPr marL="171450" indent="-171450">
              <a:defRPr/>
            </a:pPr>
            <a:r>
              <a:rPr lang="en-US" sz="1200" dirty="0" smtClean="0"/>
              <a:t>Develop </a:t>
            </a:r>
            <a:r>
              <a:rPr lang="en-US" sz="1200" dirty="0"/>
              <a:t>a complete understanding of composite structure fatigue and damage tolerance, while benchmarking best industry practices in meeting existing or updated regulations.</a:t>
            </a:r>
          </a:p>
          <a:p>
            <a:pPr marL="171450" indent="-171450">
              <a:defRPr/>
            </a:pPr>
            <a:r>
              <a:rPr lang="en-US" sz="1200" dirty="0" smtClean="0"/>
              <a:t>Broaden </a:t>
            </a:r>
            <a:r>
              <a:rPr lang="en-US" sz="1200" dirty="0"/>
              <a:t>awareness of the related critical safety and certification issues.</a:t>
            </a:r>
          </a:p>
          <a:p>
            <a:pPr marL="171450" indent="-171450">
              <a:defRPr/>
            </a:pPr>
            <a:r>
              <a:rPr lang="en-US" sz="1200" dirty="0"/>
              <a:t>Standardize the certification approach across the Certification Service, with some emphasis on Transport Airplane needs in the timeframe from FY14 through FY20.</a:t>
            </a:r>
          </a:p>
          <a:p>
            <a:pPr marL="227013" indent="-227013">
              <a:defRPr/>
            </a:pPr>
            <a:endParaRPr lang="en-US" sz="1200" dirty="0">
              <a:ea typeface="ＭＳ Ｐゴシック" pitchFamily="34" charset="-128"/>
            </a:endParaRPr>
          </a:p>
        </p:txBody>
      </p:sp>
      <p:sp>
        <p:nvSpPr>
          <p:cNvPr id="20" name="Rectangle 19"/>
          <p:cNvSpPr/>
          <p:nvPr/>
        </p:nvSpPr>
        <p:spPr>
          <a:xfrm>
            <a:off x="157163" y="4191000"/>
            <a:ext cx="4164012" cy="1700466"/>
          </a:xfrm>
          <a:prstGeom prst="rect">
            <a:avLst/>
          </a:prstGeom>
        </p:spPr>
        <p:txBody>
          <a:bodyPr>
            <a:spAutoFit/>
          </a:bodyPr>
          <a:lstStyle/>
          <a:p>
            <a:pPr marL="171450" indent="-171450">
              <a:defRPr/>
            </a:pPr>
            <a:r>
              <a:rPr lang="en-US" sz="1100" dirty="0" smtClean="0"/>
              <a:t>Document </a:t>
            </a:r>
            <a:r>
              <a:rPr lang="en-US" sz="1100" dirty="0"/>
              <a:t>best practices for design, processing, and structural analysis &amp; test protocol for technology transfer to suitable standards organizations (e.g., ASTM, CMH-17</a:t>
            </a:r>
            <a:r>
              <a:rPr lang="en-US" sz="1100" dirty="0" smtClean="0"/>
              <a:t>).</a:t>
            </a:r>
          </a:p>
          <a:p>
            <a:pPr marL="171450" indent="-171450">
              <a:defRPr/>
            </a:pPr>
            <a:r>
              <a:rPr lang="en-US" sz="1100" dirty="0"/>
              <a:t>Gain consensus from industry and regulators on standard substantiation methodology for dynamic fatigue and damage tolerant certification and continued </a:t>
            </a:r>
            <a:r>
              <a:rPr lang="en-US" sz="1100" dirty="0" smtClean="0"/>
              <a:t>airworthiness. (This milestone supports the ongoing ARAC activity looking needed revisions to § 25.571 to better account for the damage tolerance consideration for composite structures.  </a:t>
            </a:r>
            <a:endParaRPr lang="en-US" sz="1100" dirty="0"/>
          </a:p>
        </p:txBody>
      </p:sp>
    </p:spTree>
    <p:extLst>
      <p:ext uri="{BB962C8B-B14F-4D97-AF65-F5344CB8AC3E}">
        <p14:creationId xmlns:p14="http://schemas.microsoft.com/office/powerpoint/2010/main" val="6903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Composite Maintenance Practices (A11C.SIC.2)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7620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468685197"/>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$425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$360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2672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perform research in this area to ensure that the industry uses composite maintenance practices that are safe and consistent with continued airworthiness </a:t>
            </a:r>
            <a:r>
              <a:rPr lang="en-US" sz="1200" dirty="0" smtClean="0"/>
              <a:t>regulations</a:t>
            </a:r>
          </a:p>
          <a:p>
            <a:pPr marL="171450" indent="-171450">
              <a:defRPr/>
            </a:pPr>
            <a:r>
              <a:rPr lang="en-US" sz="1200" dirty="0"/>
              <a:t>E</a:t>
            </a:r>
            <a:r>
              <a:rPr lang="en-US" sz="1200" dirty="0" smtClean="0"/>
              <a:t>valuation </a:t>
            </a:r>
            <a:r>
              <a:rPr lang="en-US" sz="1200" dirty="0"/>
              <a:t>of the composite repair, inspection and other maintenance practices that are used to ensure structural airworthiness </a:t>
            </a:r>
            <a:endParaRPr lang="en-US" sz="1200" dirty="0" smtClean="0"/>
          </a:p>
          <a:p>
            <a:pPr marL="171450" indent="-171450">
              <a:defRPr/>
            </a:pPr>
            <a:r>
              <a:rPr lang="en-US" sz="1200" dirty="0"/>
              <a:t>T</a:t>
            </a:r>
            <a:r>
              <a:rPr lang="en-US" sz="1200" dirty="0" smtClean="0"/>
              <a:t>he </a:t>
            </a:r>
            <a:r>
              <a:rPr lang="en-US" sz="1200" dirty="0"/>
              <a:t>FAA must ensure that the industry defines repair material and process specifications and associated test standards that are acceptable means of compliance with the related regulations</a:t>
            </a:r>
          </a:p>
          <a:p>
            <a:pPr>
              <a:spcBef>
                <a:spcPts val="600"/>
              </a:spcBef>
              <a:buNone/>
              <a:defRPr/>
            </a:pPr>
            <a:r>
              <a:rPr lang="en-US" sz="1200" dirty="0">
                <a:latin typeface="Arial" pitchFamily="34" charset="0"/>
              </a:rPr>
              <a:t>Sponsor POC: </a:t>
            </a:r>
            <a:r>
              <a:rPr lang="en-US" sz="1200" dirty="0" smtClean="0"/>
              <a:t>R. </a:t>
            </a:r>
            <a:r>
              <a:rPr lang="en-US" sz="1200" dirty="0"/>
              <a:t>Jones</a:t>
            </a:r>
            <a:r>
              <a:rPr lang="en-US" sz="1200" dirty="0" smtClean="0">
                <a:latin typeface="Arial" pitchFamily="34" charset="0"/>
              </a:rPr>
              <a:t>, AIR-100</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ANG-281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 Develop a complete understanding of composite structure maintenance practices and of information that should be documented in composite repair material and process specifications to control the repeatability of maintaining associated aircraft structures.</a:t>
            </a:r>
          </a:p>
          <a:p>
            <a:pPr marL="171450" indent="-171450">
              <a:defRPr/>
            </a:pPr>
            <a:r>
              <a:rPr lang="en-US" sz="1200" dirty="0"/>
              <a:t>Broaden awareness of the related critical safety and certification issues, and</a:t>
            </a:r>
          </a:p>
          <a:p>
            <a:pPr marL="171450" indent="-171450">
              <a:defRPr/>
            </a:pPr>
            <a:r>
              <a:rPr lang="en-US" sz="1200" dirty="0"/>
              <a:t>Standardize the certification approach across the Certification Service.</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754326"/>
          </a:xfrm>
          <a:prstGeom prst="rect">
            <a:avLst/>
          </a:prstGeom>
        </p:spPr>
        <p:txBody>
          <a:bodyPr>
            <a:spAutoFit/>
          </a:bodyPr>
          <a:lstStyle/>
          <a:p>
            <a:pPr marL="171450" indent="-171450">
              <a:defRPr/>
            </a:pPr>
            <a:r>
              <a:rPr lang="en-US" sz="1200" dirty="0" smtClean="0"/>
              <a:t>Evaluate performance </a:t>
            </a:r>
            <a:r>
              <a:rPr lang="en-US" sz="1200" dirty="0"/>
              <a:t>of bonded composite repairs subjected to various structural load </a:t>
            </a:r>
            <a:r>
              <a:rPr lang="en-US" sz="1200" dirty="0" smtClean="0"/>
              <a:t>conditions</a:t>
            </a:r>
          </a:p>
          <a:p>
            <a:pPr marL="171450" indent="-171450">
              <a:defRPr/>
            </a:pPr>
            <a:r>
              <a:rPr lang="en-US" sz="1200" dirty="0" smtClean="0"/>
              <a:t>Evaluate </a:t>
            </a:r>
            <a:r>
              <a:rPr lang="en-US" sz="1200" dirty="0"/>
              <a:t>the variability in structural performance of bonded repairs as related to human </a:t>
            </a:r>
            <a:r>
              <a:rPr lang="en-US" sz="1200" dirty="0" smtClean="0"/>
              <a:t>factors</a:t>
            </a:r>
          </a:p>
          <a:p>
            <a:pPr marL="171450" indent="-171450">
              <a:defRPr/>
            </a:pPr>
            <a:r>
              <a:rPr lang="en-US" sz="1200" dirty="0"/>
              <a:t>Evaluate the source of bonded repair strength reductions associated with surface moisture exposure and drying for representative materials, processes and designs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9</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224365168"/>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7AB567-BD0E-4CDE-A696-D31AB167A2A0}"/>
</file>

<file path=customXml/itemProps2.xml><?xml version="1.0" encoding="utf-8"?>
<ds:datastoreItem xmlns:ds="http://schemas.openxmlformats.org/officeDocument/2006/customXml" ds:itemID="{A0AC455C-2023-4F33-95E2-8FD2CA659252}">
  <ds:schemaRef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C9C7826-CD9D-4789-AEB2-CC716ED49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11472</Words>
  <Application>Microsoft Office PowerPoint</Application>
  <PresentationFormat>On-screen Show (4:3)</PresentationFormat>
  <Paragraphs>1604</Paragraphs>
  <Slides>56</Slides>
  <Notes>38</Notes>
  <HiddenSlides>0</HiddenSlides>
  <MMClips>0</MMClips>
  <ScaleCrop>false</ScaleCrop>
  <HeadingPairs>
    <vt:vector size="4" baseType="variant">
      <vt:variant>
        <vt:lpstr>Theme</vt:lpstr>
      </vt:variant>
      <vt:variant>
        <vt:i4>2</vt:i4>
      </vt:variant>
      <vt:variant>
        <vt:lpstr>Slide Titles</vt:lpstr>
      </vt:variant>
      <vt:variant>
        <vt:i4>56</vt:i4>
      </vt:variant>
    </vt:vector>
  </HeadingPairs>
  <TitlesOfParts>
    <vt:vector size="58" baseType="lpstr">
      <vt:lpstr>FAA_slide_template_whitecover_whitebackground</vt:lpstr>
      <vt:lpstr>1_FAA_slide_template_whitecover_whitebackground</vt:lpstr>
      <vt:lpstr>FY 2018 AVS R&amp;D </vt:lpstr>
      <vt:lpstr>A11.a Fire Research and Safety</vt:lpstr>
      <vt:lpstr>Aircraft Fire Safety (A11A.FCS.1) </vt:lpstr>
      <vt:lpstr>A11.b Propulsion and Fuel Systems</vt:lpstr>
      <vt:lpstr>Advanced Damage Tolerance and Risk Assessment Methods for Engine Life-Limited Parts (A11B.PS.1) </vt:lpstr>
      <vt:lpstr>A11.c Advanced Materials/Structural Safety</vt:lpstr>
      <vt:lpstr>Transport Airplane Ditching (A11C.FCS.2) </vt:lpstr>
      <vt:lpstr>Damage Tolerance of Composite Structures (A11C.SIC.1)</vt:lpstr>
      <vt:lpstr>Composite Maintenance Practices (A11C.SIC.2) </vt:lpstr>
      <vt:lpstr>Structural Integrity of Adhesive Joints (A11C.SIC.5)</vt:lpstr>
      <vt:lpstr>Composite Materials Handbook 17 (CMH-17 formerly MIL-HDBK-17) (A11C.SIC.7)</vt:lpstr>
      <vt:lpstr>Continued Operational Safety (COS) and Certification Efficiency (CE) for Emerging Composite Technologies (A11C.SIC.12)</vt:lpstr>
      <vt:lpstr>A11.d Aircraft Icing/Digital System Safety</vt:lpstr>
      <vt:lpstr>Research on Ice Crystal and SLD (Appendix C Exceedence) Icing Conditions to Support Means of Compliance (A11D.AI.1) </vt:lpstr>
      <vt:lpstr>Safe Operations and Take-off in Aircraft Ground Icing Conditions (A11D.AI.2) </vt:lpstr>
      <vt:lpstr>SLD Engineering Tools Development and Validation (A11D.AI.5)</vt:lpstr>
      <vt:lpstr>Onboard Network Security and Integrity (Aircraft Systems Information Security/Protection) (A11D.SDS.1) </vt:lpstr>
      <vt:lpstr>System Considerations for Complex Software Intensive Systems (A11D.SDS.4) </vt:lpstr>
      <vt:lpstr>A11.e Continued Airworthiness</vt:lpstr>
      <vt:lpstr>Recharge Lithium Batteries and Battery Systems for Aircraft Applications (A11E.ES.4) </vt:lpstr>
      <vt:lpstr>Tire Failure Characteristics (A11E.FCMS.6) </vt:lpstr>
      <vt:lpstr>Integrated Flight Path Control to Address GAJSC and FAA GA Safety Interventions (A11E.FCMS.8) </vt:lpstr>
      <vt:lpstr>Low Energy Alerting and Awareness Systems (A11E.FCMS.9) </vt:lpstr>
      <vt:lpstr>Displays and Alerting for Airplane Systems State Awareness (A11E.FCMS.11) </vt:lpstr>
      <vt:lpstr>Transfer of UAS Technology for Enhancement of GA Safety (A11E.FCMS.13)</vt:lpstr>
      <vt:lpstr>Inspection and Tear Down of Bonded Repairs (A11E.MI.1)</vt:lpstr>
      <vt:lpstr>PowerPoint Presentation</vt:lpstr>
      <vt:lpstr>Occupant Protection for Legacy Rotorcraft (A11E.RS.4)</vt:lpstr>
      <vt:lpstr>MMPDS Support and Design Values for Emerging Materials (A11E.SIM.4 ) </vt:lpstr>
      <vt:lpstr>Damage Tolerance and Durability Issues for Emerging Technologies (A11E.SIM.5) </vt:lpstr>
      <vt:lpstr>A11.f Aircraft Catastrophic Failure Prevention Research</vt:lpstr>
      <vt:lpstr>Advanced Analysis Methods for Impact of Composite Aircraft Materials in Rotor Burst and Blade Release (A11F.PS.1)</vt:lpstr>
      <vt:lpstr>A11.g Flightdeck/Maintenance/System Integration Human Factors</vt:lpstr>
      <vt:lpstr>Avionics &amp; New Technologies (A11G.HF.2) </vt:lpstr>
      <vt:lpstr>Advanced Vision Systems – EFVS, EVS, SVS, and DVS, HUD, HMD-Certification and Operational Approval Criteria (A11G.HF.4) </vt:lpstr>
      <vt:lpstr>Maintenance Human Factors to Support Risk-Based Decision Making (RBDM) and Maintenance Safety Culture (A11G.HF.10) </vt:lpstr>
      <vt:lpstr>A11.h System Safety Management</vt:lpstr>
      <vt:lpstr>Safety Oversight Management System (SOMS) (A11H.SSM.11) </vt:lpstr>
      <vt:lpstr>Integrated Domain Safety Risk Evaluation Tool (ID-SRET) (A11H.SSM.13) </vt:lpstr>
      <vt:lpstr>A11.j Aeromedical Research</vt:lpstr>
      <vt:lpstr>Aerospace Medical Systems Analysis (A11J.AM.1)</vt:lpstr>
      <vt:lpstr>Accident Investigation &amp; Prevention (A11J.AM.2)</vt:lpstr>
      <vt:lpstr>A11.k Weather Program</vt:lpstr>
      <vt:lpstr>Safety Driven Weather Requirements for Wake Mitigation (A11K.WX.1)</vt:lpstr>
      <vt:lpstr>Terminal Area Icing Weather Information for NextGen (A11K.WX.2) </vt:lpstr>
      <vt:lpstr>Mitigating the Ice Crystal Weather Threat to Aircraft Turbine Engines (A11K.WX.3)</vt:lpstr>
      <vt:lpstr>Convectively Induced Turbulence – Extent, Severity, and its Impact on Aviation (A11K.WX.9)</vt:lpstr>
      <vt:lpstr>Validation of Advanced Airborne Radar Weather Hazards Detection (A11K.WX.10)</vt:lpstr>
      <vt:lpstr>A11.l Unmanned Aircraft Systems Research</vt:lpstr>
      <vt:lpstr>UAS Maintenance, Modification, Repair, Inspection, Training, and Certification Considerations (A11L.UAS.15)</vt:lpstr>
      <vt:lpstr>UAS Command and Control Link Compatibility (A11L.UAS.23) </vt:lpstr>
      <vt:lpstr>UAS Human Factors Control Station Design Standards (A11L.UAS.24)</vt:lpstr>
      <vt:lpstr>UAS Navigation Performance, Accuracy, and Reliability (A11L.UAS.25)</vt:lpstr>
      <vt:lpstr>UAS Training Device Qualification Criteria (A11L.UAS.26)</vt:lpstr>
      <vt:lpstr>A11.m NextGen – Alternative Fuels for General Aviation</vt:lpstr>
      <vt:lpstr>Alternative Fuels for General Aviation (A11.M)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2016-02-22T13:02:04Z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