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wdp" ContentType="image/vnd.ms-photo"/>
  <Default Extension="gif" ContentType="image/gif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3" r:id="rId2"/>
    <p:sldMasterId id="2147483711" r:id="rId3"/>
    <p:sldMasterId id="2147483717" r:id="rId4"/>
  </p:sldMasterIdLst>
  <p:notesMasterIdLst>
    <p:notesMasterId r:id="rId29"/>
  </p:notesMasterIdLst>
  <p:handoutMasterIdLst>
    <p:handoutMasterId r:id="rId30"/>
  </p:handoutMasterIdLst>
  <p:sldIdLst>
    <p:sldId id="579" r:id="rId5"/>
    <p:sldId id="714" r:id="rId6"/>
    <p:sldId id="717" r:id="rId7"/>
    <p:sldId id="733" r:id="rId8"/>
    <p:sldId id="723" r:id="rId9"/>
    <p:sldId id="741" r:id="rId10"/>
    <p:sldId id="742" r:id="rId11"/>
    <p:sldId id="752" r:id="rId12"/>
    <p:sldId id="750" r:id="rId13"/>
    <p:sldId id="734" r:id="rId14"/>
    <p:sldId id="735" r:id="rId15"/>
    <p:sldId id="736" r:id="rId16"/>
    <p:sldId id="737" r:id="rId17"/>
    <p:sldId id="738" r:id="rId18"/>
    <p:sldId id="739" r:id="rId19"/>
    <p:sldId id="740" r:id="rId20"/>
    <p:sldId id="758" r:id="rId21"/>
    <p:sldId id="759" r:id="rId22"/>
    <p:sldId id="760" r:id="rId23"/>
    <p:sldId id="728" r:id="rId24"/>
    <p:sldId id="718" r:id="rId25"/>
    <p:sldId id="715" r:id="rId26"/>
    <p:sldId id="716" r:id="rId27"/>
    <p:sldId id="743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53">
          <p15:clr>
            <a:srgbClr val="A4A3A4"/>
          </p15:clr>
        </p15:guide>
        <p15:guide id="4" orient="horz" pos="139">
          <p15:clr>
            <a:srgbClr val="A4A3A4"/>
          </p15:clr>
        </p15:guide>
        <p15:guide id="5" orient="horz" pos="604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pos="5561">
          <p15:clr>
            <a:srgbClr val="A4A3A4"/>
          </p15:clr>
        </p15:guide>
        <p15:guide id="8" pos="68">
          <p15:clr>
            <a:srgbClr val="A4A3A4"/>
          </p15:clr>
        </p15:guide>
        <p15:guide id="9" pos="696">
          <p15:clr>
            <a:srgbClr val="A4A3A4"/>
          </p15:clr>
        </p15:guide>
        <p15:guide id="10" pos="431">
          <p15:clr>
            <a:srgbClr val="A4A3A4"/>
          </p15:clr>
        </p15:guide>
        <p15:guide id="11" pos="233">
          <p15:clr>
            <a:srgbClr val="A4A3A4"/>
          </p15:clr>
        </p15:guide>
        <p15:guide id="12" orient="horz" pos="1371">
          <p15:clr>
            <a:srgbClr val="A4A3A4"/>
          </p15:clr>
        </p15:guide>
        <p15:guide id="13" orient="horz" pos="93">
          <p15:clr>
            <a:srgbClr val="A4A3A4"/>
          </p15:clr>
        </p15:guide>
        <p15:guide id="14" orient="horz" pos="404">
          <p15:clr>
            <a:srgbClr val="A4A3A4"/>
          </p15:clr>
        </p15:guide>
        <p15:guide id="15" pos="5240">
          <p15:clr>
            <a:srgbClr val="A4A3A4"/>
          </p15:clr>
        </p15:guide>
        <p15:guide id="16" pos="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taler, Michael D. (LARC-A2)" initials="MMD(" lastIdx="3" clrIdx="0">
    <p:extLst/>
  </p:cmAuthor>
  <p:cmAuthor id="2" name="Harrison, William H. (HQ-EJ000)" initials="HWH(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F87"/>
    <a:srgbClr val="FF00FF"/>
    <a:srgbClr val="9D1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2" autoAdjust="0"/>
    <p:restoredTop sz="97892" autoAdjust="0"/>
  </p:normalViewPr>
  <p:slideViewPr>
    <p:cSldViewPr snapToGrid="0">
      <p:cViewPr varScale="1">
        <p:scale>
          <a:sx n="108" d="100"/>
          <a:sy n="108" d="100"/>
        </p:scale>
        <p:origin x="-1104" y="-104"/>
      </p:cViewPr>
      <p:guideLst>
        <p:guide orient="horz" pos="2160"/>
        <p:guide orient="horz" pos="753"/>
        <p:guide orient="horz" pos="139"/>
        <p:guide orient="horz" pos="604"/>
        <p:guide orient="horz" pos="384"/>
        <p:guide orient="horz" pos="1371"/>
        <p:guide orient="horz" pos="93"/>
        <p:guide orient="horz" pos="404"/>
        <p:guide pos="2880"/>
        <p:guide pos="5561"/>
        <p:guide pos="68"/>
        <p:guide pos="696"/>
        <p:guide pos="431"/>
        <p:guide pos="233"/>
        <p:guide pos="5240"/>
        <p:guide pos="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86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25" Type="http://schemas.openxmlformats.org/officeDocument/2006/relationships/slide" Target="slides/slide21.xml"/><Relationship Id="rId7" Type="http://schemas.openxmlformats.org/officeDocument/2006/relationships/slide" Target="slides/slide3.xml"/><Relationship Id="rId33" Type="http://schemas.openxmlformats.org/officeDocument/2006/relationships/presProps" Target="presProps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8" Type="http://schemas.openxmlformats.org/officeDocument/2006/relationships/customXml" Target="../customXml/item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4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32" Type="http://schemas.openxmlformats.org/officeDocument/2006/relationships/commentAuthors" Target="commentAuthors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openxmlformats.org/officeDocument/2006/relationships/customXml" Target="../customXml/item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5" Type="http://schemas.openxmlformats.org/officeDocument/2006/relationships/slide" Target="slides/slide1.xml"/><Relationship Id="rId36" Type="http://schemas.openxmlformats.org/officeDocument/2006/relationships/tableStyles" Target="tableStyles.xml"/><Relationship Id="rId15" Type="http://schemas.openxmlformats.org/officeDocument/2006/relationships/slide" Target="slides/slide11.xml"/><Relationship Id="rId31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30" Type="http://schemas.openxmlformats.org/officeDocument/2006/relationships/handoutMaster" Target="handoutMasters/handoutMaster1.xml"/><Relationship Id="rId9" Type="http://schemas.openxmlformats.org/officeDocument/2006/relationships/slide" Target="slides/slide5.xml"/><Relationship Id="rId35" Type="http://schemas.openxmlformats.org/officeDocument/2006/relationships/theme" Target="theme/theme1.xml"/><Relationship Id="rId14" Type="http://schemas.openxmlformats.org/officeDocument/2006/relationships/slide" Target="slides/slide10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95B7C1-0A2B-4FBE-AC49-D800110828D8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B076D9-4414-4214-B30F-78FB0D67C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58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53F376-CE5E-4BEC-8AD9-8AA06922AA59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B1D92B-94BC-4326-9D32-CF4932ACA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D92B-94BC-4326-9D32-CF4932ACA6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9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151D5-018E-4004-9887-C55843066CB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592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76"/>
              </a:spcBef>
              <a:spcAft>
                <a:spcPts val="600"/>
              </a:spcAft>
            </a:pPr>
            <a:r>
              <a:rPr lang="en-US" dirty="0" smtClean="0"/>
              <a:t>Flexibility where possible, and structure where necessary</a:t>
            </a:r>
          </a:p>
          <a:p>
            <a:pPr>
              <a:spcBef>
                <a:spcPts val="1176"/>
              </a:spcBef>
              <a:spcAft>
                <a:spcPts val="600"/>
              </a:spcAft>
            </a:pPr>
            <a:r>
              <a:rPr lang="en-US" dirty="0" smtClean="0"/>
              <a:t>Consider the needs of national security, safe airspace operations, economic opportunities, and emerging technologies</a:t>
            </a:r>
          </a:p>
          <a:p>
            <a:pPr>
              <a:spcBef>
                <a:spcPts val="1176"/>
              </a:spcBef>
              <a:spcAft>
                <a:spcPts val="600"/>
              </a:spcAft>
            </a:pPr>
            <a:r>
              <a:rPr lang="en-US" dirty="0" smtClean="0"/>
              <a:t>Risk-based approach based on population density, assets on the ground, density of operations, etc. </a:t>
            </a:r>
          </a:p>
          <a:p>
            <a:pPr>
              <a:spcBef>
                <a:spcPts val="1176"/>
              </a:spcBef>
              <a:spcAft>
                <a:spcPts val="600"/>
              </a:spcAft>
            </a:pPr>
            <a:r>
              <a:rPr lang="en-US" dirty="0" smtClean="0"/>
              <a:t>Digital, virtual, dynamic, and as needed </a:t>
            </a:r>
          </a:p>
          <a:p>
            <a:pPr>
              <a:spcBef>
                <a:spcPts val="1176"/>
              </a:spcBef>
              <a:spcAft>
                <a:spcPts val="600"/>
              </a:spcAft>
            </a:pPr>
            <a:r>
              <a:rPr lang="en-US" dirty="0" smtClean="0"/>
              <a:t>UTM services to manage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27DE-07CF-4D78-8674-80AD577F70D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355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27DE-07CF-4D78-8674-80AD577F70D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FOR NASA INTERNAL USE ONLY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436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607BD-C9A4-4AE0-9A09-A6AA4CB0A12B}" type="slidenum">
              <a:rPr lang="en-US" smtClean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</a:rPr>
              <a:pPr/>
              <a:t>17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8739"/>
            <a:ext cx="5140482" cy="418085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641" tIns="46821" rIns="93641" bIns="46821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607BD-C9A4-4AE0-9A09-A6AA4CB0A12B}" type="slidenum">
              <a:rPr lang="en-US" smtClean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</a:rPr>
              <a:pPr/>
              <a:t>18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8740"/>
            <a:ext cx="5140482" cy="418085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636" tIns="46818" rIns="93636" bIns="46818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607BD-C9A4-4AE0-9A09-A6AA4CB0A12B}" type="slidenum">
              <a:rPr lang="en-US" smtClean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</a:rPr>
              <a:pPr/>
              <a:t>19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8740"/>
            <a:ext cx="5140482" cy="418085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636" tIns="46818" rIns="93636" bIns="46818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D92B-94BC-4326-9D32-CF4932ACA6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4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D92B-94BC-4326-9D32-CF4932ACA6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01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1547-089F-3B49-A0A2-8583AC99A5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93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6785B-3AA9-6141-B930-D3838B064F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7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F045-4C94-4198-82C4-31DB9D251B1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5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5A3C-D13A-4B09-B3A5-3E39A5010FD3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24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669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C801-9480-F447-B355-60D94084CA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1547-089F-3B49-A0A2-8583AC99A5F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49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1547-089F-3B49-A0A2-8583AC99A5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21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607BD-C9A4-4AE0-9A09-A6AA4CB0A12B}" type="slidenum">
              <a:rPr lang="en-US" smtClean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</a:rPr>
              <a:pPr/>
              <a:t>8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8739"/>
            <a:ext cx="5140482" cy="418085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641" tIns="46821" rIns="93641" bIns="46821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10D6-216B-EB48-8844-CFF5D20C53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1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EF4C-3543-40B9-80E7-DF829679396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192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EF4C-3543-40B9-80E7-DF829679396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64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95" y="223670"/>
            <a:ext cx="8554605" cy="5048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2800" b="1" kern="1200" dirty="0">
                <a:solidFill>
                  <a:schemeClr val="accent1">
                    <a:lumMod val="7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0" y="1108039"/>
            <a:ext cx="8671940" cy="501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3037" y="6492876"/>
            <a:ext cx="2104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www.nasa.gov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2105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1" y="6492876"/>
            <a:ext cx="3312377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Picture 14" descr="NASA insigniaCMYK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001" y="146661"/>
            <a:ext cx="619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67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392865"/>
            <a:ext cx="412750" cy="3889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75 Helvetica Bold" pitchFamily="1" charset="0"/>
                <a:ea typeface="ＭＳ Ｐゴシック" pitchFamily="-112" charset="-128"/>
                <a:cs typeface="ＭＳ Ｐゴシック"/>
              </a:defRPr>
            </a:lvl1pPr>
          </a:lstStyle>
          <a:p>
            <a:pPr defTabSz="457200">
              <a:defRPr/>
            </a:pPr>
            <a:fld id="{8A95E503-C9DC-4930-9586-A929EF287F15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2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266701"/>
            <a:ext cx="8685212" cy="622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19212"/>
            <a:ext cx="4262438" cy="2147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40" y="1319212"/>
            <a:ext cx="4264025" cy="2147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392865"/>
            <a:ext cx="412750" cy="3889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75 Helvetica Bold" pitchFamily="1" charset="0"/>
                <a:ea typeface="ＭＳ Ｐゴシック" pitchFamily="-112" charset="-128"/>
                <a:cs typeface="ＭＳ Ｐゴシック"/>
              </a:defRPr>
            </a:lvl1pPr>
          </a:lstStyle>
          <a:p>
            <a:pPr defTabSz="457200">
              <a:defRPr/>
            </a:pPr>
            <a:fld id="{2DAF1793-AE95-494F-998D-4D83DB93B64C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5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392865"/>
            <a:ext cx="412750" cy="3889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75 Helvetica Bold" pitchFamily="1" charset="0"/>
                <a:ea typeface="ＭＳ Ｐゴシック" pitchFamily="-112" charset="-128"/>
                <a:cs typeface="ＭＳ Ｐゴシック"/>
              </a:defRPr>
            </a:lvl1pPr>
          </a:lstStyle>
          <a:p>
            <a:pPr>
              <a:defRPr/>
            </a:pPr>
            <a:fld id="{C2EA4978-5617-4239-8DEB-6BFA1BFA2D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7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1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1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1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57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t>www.nasa.gov</a:t>
            </a:r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pic>
        <p:nvPicPr>
          <p:cNvPr id="12" name="Picture 13" descr="NASA insigniaCMYK"/>
          <p:cNvPicPr preferRelativeResize="0"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9590" y="292101"/>
            <a:ext cx="7778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05600" y="6356351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160F9F-5A53-4DFD-BA55-8E3063BB41B2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44107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57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t>www.nasa.gov</a:t>
            </a:r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05600" y="6356351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160F9F-5A53-4DFD-BA55-8E3063BB41B2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0" y="0"/>
            <a:ext cx="914400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 rtlCol="0">
            <a:spAutoFit/>
          </a:bodyPr>
          <a:lstStyle/>
          <a:p>
            <a:pPr>
              <a:spcBef>
                <a:spcPts val="200"/>
              </a:spcBef>
            </a:pPr>
            <a:endParaRPr lang="en-US" sz="1600" b="1" dirty="0" smtClean="0">
              <a:solidFill>
                <a:srgbClr val="000000"/>
              </a:solidFill>
              <a:latin typeface="Gill Sans MT"/>
              <a:ea typeface="ＭＳ Ｐゴシック" pitchFamily="34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543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4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60F9F-5A53-4DFD-BA55-8E3063BB41B2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t>www.nasa.gov</a:t>
            </a:r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648617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t>www.nasa.gov</a:t>
            </a:r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45F05-6CF1-4B84-9C57-50EAEF8118B1}" type="slidenum">
              <a:rPr lang="en-US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701210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1" y="6172200"/>
            <a:ext cx="335280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t>www.nasa.gov</a:t>
            </a:r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0B123B95-51BC-4F41-9A63-A47379BE1ED5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75168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2"/>
          <p:cNvSpPr>
            <a:spLocks noGrp="1" noChangeArrowheads="1"/>
          </p:cNvSpPr>
          <p:nvPr>
            <p:ph type="ctrTitle"/>
          </p:nvPr>
        </p:nvSpPr>
        <p:spPr>
          <a:xfrm>
            <a:off x="228600" y="96360"/>
            <a:ext cx="8001000" cy="64481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defRPr sz="3600" b="0">
                <a:solidFill>
                  <a:srgbClr val="FFFF00"/>
                </a:solidFill>
                <a:latin typeface="+mj-lt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1000" cy="54864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None/>
              <a:defRPr sz="2000" b="1">
                <a:solidFill>
                  <a:srgbClr val="66FFFF"/>
                </a:solidFill>
              </a:defRPr>
            </a:lvl1pPr>
            <a:lvl2pPr marL="517525" indent="-228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bg1"/>
                </a:solidFill>
              </a:defRPr>
            </a:lvl2pPr>
            <a:lvl3pPr marL="911225" indent="-228600">
              <a:defRPr sz="1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9338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2"/>
          <p:cNvSpPr>
            <a:spLocks noGrp="1" noChangeArrowheads="1"/>
          </p:cNvSpPr>
          <p:nvPr>
            <p:ph type="ctrTitle"/>
          </p:nvPr>
        </p:nvSpPr>
        <p:spPr>
          <a:xfrm>
            <a:off x="228600" y="96360"/>
            <a:ext cx="8001000" cy="64481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defRPr sz="3600" b="0">
                <a:solidFill>
                  <a:srgbClr val="FFFF00"/>
                </a:solidFill>
                <a:latin typeface="+mj-lt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03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90" y="223670"/>
            <a:ext cx="8092208" cy="504829"/>
          </a:xfrm>
          <a:prstGeom prst="rect">
            <a:avLst/>
          </a:prstGeom>
        </p:spPr>
        <p:txBody>
          <a:bodyPr/>
          <a:lstStyle>
            <a:lvl1pPr algn="l">
              <a:defRPr lang="en-US" sz="2800" b="1" kern="12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0" y="1049062"/>
            <a:ext cx="8671940" cy="5077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8235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9/18/2015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069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1" y="6356351"/>
            <a:ext cx="3312377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Pre Decisional - For Federal Government Use Only</a:t>
            </a:r>
            <a:endParaRPr lang="en-US" dirty="0"/>
          </a:p>
        </p:txBody>
      </p:sp>
      <p:pic>
        <p:nvPicPr>
          <p:cNvPr id="10" name="Picture 14" descr="NASA insigniaCMYK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2815" y="146661"/>
            <a:ext cx="619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914400"/>
            <a:ext cx="9144000" cy="5943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5000">
                <a:schemeClr val="bg1">
                  <a:lumMod val="96000"/>
                  <a:alpha val="87000"/>
                </a:schemeClr>
              </a:gs>
              <a:gs pos="89000">
                <a:srgbClr val="B4B4B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2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73038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1175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9812ADB-0C09-964E-BA31-EB411B871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8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040" y="6492876"/>
            <a:ext cx="2359891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85FA-DC2F-8940-8F22-1CA46041E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0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8235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www.nasa.gov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069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4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185233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Master title  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9144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US"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52400" y="914879"/>
            <a:ext cx="3657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dirty="0">
                <a:solidFill>
                  <a:srgbClr val="404040"/>
                </a:solidFill>
                <a:latin typeface="Arial" pitchFamily="34" charset="0"/>
                <a:ea typeface="ＭＳ Ｐゴシック"/>
                <a:cs typeface="ＭＳ Ｐゴシック"/>
              </a:rPr>
              <a:t>National Aeronautics and Space Administration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895600"/>
            <a:ext cx="2514600" cy="685800"/>
          </a:xfrm>
        </p:spPr>
        <p:txBody>
          <a:bodyPr/>
          <a:lstStyle>
            <a:lvl1pPr>
              <a:defRPr sz="14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Author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9653" y="5486400"/>
            <a:ext cx="2438400" cy="609600"/>
          </a:xfrm>
        </p:spPr>
        <p:txBody>
          <a:bodyPr/>
          <a:lstStyle>
            <a:lvl1pPr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Click to add briefing</a:t>
            </a:r>
            <a:r>
              <a:rPr lang="en-US" sz="1400" b="1" baseline="0" dirty="0" smtClean="0">
                <a:solidFill>
                  <a:schemeClr val="bg1"/>
                </a:solidFill>
              </a:rPr>
              <a:t> title and date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4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1100">
                <a:solidFill>
                  <a:srgbClr val="FF0000"/>
                </a:solidFill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29588" y="6392865"/>
            <a:ext cx="741362" cy="3889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75 Helvetica Bold" pitchFamily="1" charset="0"/>
                <a:ea typeface="ＭＳ Ｐゴシック" pitchFamily="-112" charset="-128"/>
                <a:cs typeface="ＭＳ Ｐゴシック"/>
              </a:defRPr>
            </a:lvl1pPr>
          </a:lstStyle>
          <a:p>
            <a:pPr defTabSz="457200">
              <a:defRPr/>
            </a:pPr>
            <a:fld id="{7120A419-FC16-46EA-8CBE-BC3CCFC6A550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1447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8A6E2F-D77C-1F47-B80E-63A7287E815C}" type="datetime1">
              <a:rPr lang="en-US" smtClean="0"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3/23/16</a:t>
            </a:fld>
            <a:endParaRPr lang="en-US" dirty="0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356351"/>
            <a:ext cx="411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0000"/>
                </a:solidFill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56351"/>
            <a:ext cx="838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75 Helvetica Bold" pitchFamily="1" charset="0"/>
                <a:ea typeface="ＭＳ Ｐゴシック" pitchFamily="-112" charset="-128"/>
                <a:cs typeface="ＭＳ Ｐゴシック"/>
              </a:defRPr>
            </a:lvl1pPr>
          </a:lstStyle>
          <a:p>
            <a:pPr defTabSz="457200">
              <a:defRPr/>
            </a:pPr>
            <a:fld id="{0273B086-4B8C-4C76-947F-AFFB60C66BA9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9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392865"/>
            <a:ext cx="412750" cy="3889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75 Helvetica Bold" pitchFamily="1" charset="0"/>
                <a:ea typeface="ＭＳ Ｐゴシック" pitchFamily="-112" charset="-128"/>
                <a:cs typeface="ＭＳ Ｐゴシック"/>
              </a:defRPr>
            </a:lvl1pPr>
          </a:lstStyle>
          <a:p>
            <a:pPr defTabSz="457200">
              <a:defRPr/>
            </a:pPr>
            <a:fld id="{79463D41-C153-4301-8D29-D069CD390A30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5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theme" Target="../theme/theme2.xm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6.jpeg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52427" y="228602"/>
            <a:ext cx="7781925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2427" y="1101726"/>
            <a:ext cx="8162925" cy="5075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173039" y="6492876"/>
            <a:ext cx="2022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28950" y="649287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6"/>
            <a:ext cx="204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0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0" r:id="rId2"/>
    <p:sldLayoutId id="2147483688" r:id="rId3"/>
    <p:sldLayoutId id="2147483701" r:id="rId4"/>
    <p:sldLayoutId id="2147483702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2800" b="1" kern="1200" dirty="0">
          <a:solidFill>
            <a:schemeClr val="accent1">
              <a:lumMod val="75000"/>
            </a:schemeClr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7145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792" y="543346"/>
            <a:ext cx="9152792" cy="631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50055" y="1297945"/>
            <a:ext cx="8683511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1" y="2514600"/>
            <a:ext cx="373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28600" y="889001"/>
            <a:ext cx="7772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800000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122208" y="5638800"/>
            <a:ext cx="3230592" cy="533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bg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9" name="Picture 13" descr="NASA insigniaCMYK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0190" y="232197"/>
            <a:ext cx="7778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1185233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defTabSz="457200"/>
            <a:endParaRPr lang="en-US" dirty="0">
              <a:solidFill>
                <a:prstClr val="black"/>
              </a:solidFill>
              <a:latin typeface="Helvetica"/>
              <a:ea typeface="ＭＳ Ｐゴシック"/>
              <a:cs typeface="ＭＳ Ｐゴシック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52400" y="914879"/>
            <a:ext cx="3657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dirty="0">
                <a:solidFill>
                  <a:srgbClr val="404040"/>
                </a:solidFill>
                <a:latin typeface="Arial" pitchFamily="34" charset="0"/>
                <a:ea typeface="ＭＳ Ｐゴシック"/>
                <a:cs typeface="ＭＳ Ｐゴシック"/>
              </a:rPr>
              <a:t>National Aeronautics and Space Administration</a:t>
            </a:r>
          </a:p>
        </p:txBody>
      </p:sp>
      <p:pic>
        <p:nvPicPr>
          <p:cNvPr id="13" name="Picture 12" descr="C:\Users\jmturne4\Desktop\UAS_patch_2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761" y="144035"/>
            <a:ext cx="755005" cy="7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56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05600" y="6356351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160F9F-5A53-4DFD-BA55-8E3063BB41B2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57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t>www.nasa.gov</a:t>
            </a:r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543800" cy="6858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371600" cy="1066800"/>
            <a:chOff x="0" y="0"/>
            <a:chExt cx="1371600" cy="10668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1219200" cy="1066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1181100" y="457200"/>
              <a:ext cx="228600" cy="152400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</p:grpSp>
      <p:pic>
        <p:nvPicPr>
          <p:cNvPr id="10" name="Picture 13" descr="NASA insigniaCMYK"/>
          <p:cNvPicPr preferRelativeResize="0"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664" y="222251"/>
            <a:ext cx="7778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413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0"/>
            <a:ext cx="9144000" cy="8461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lum contrast="5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5" b="85687"/>
          <a:stretch>
            <a:fillRect/>
          </a:stretch>
        </p:blipFill>
        <p:spPr bwMode="auto">
          <a:xfrm>
            <a:off x="0" y="0"/>
            <a:ext cx="9144000" cy="8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asa-meatball-transparent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27205" y="93132"/>
            <a:ext cx="792434" cy="6858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8807702" y="6562969"/>
            <a:ext cx="21942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507880FF-458D-9D4D-A262-9D2224B8982A}" type="slidenum">
              <a:rPr lang="en-US" sz="140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dirty="0" smtClean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3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b="1" kern="12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685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microsoft.com/office/2007/relationships/hdphoto" Target="../media/hdphoto4.wdp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31.png"/><Relationship Id="rId7" Type="http://schemas.openxmlformats.org/officeDocument/2006/relationships/image" Target="../media/image68.png"/><Relationship Id="rId8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1" Type="http://schemas.microsoft.com/office/2007/relationships/hdphoto" Target="../media/hdphoto2.wdp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microsoft.com/office/2007/relationships/hdphoto" Target="../media/hdphoto1.wdp"/><Relationship Id="rId10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1" Type="http://schemas.microsoft.com/office/2007/relationships/hdphoto" Target="../media/hdphoto3.wdp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gif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png"/><Relationship Id="rId8" Type="http://schemas.openxmlformats.org/officeDocument/2006/relationships/image" Target="../media/image39.jpeg"/><Relationship Id="rId9" Type="http://schemas.openxmlformats.org/officeDocument/2006/relationships/image" Target="../media/image40.jpeg"/><Relationship Id="rId10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_aero_campaign_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788" y="4859366"/>
            <a:ext cx="8964612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NASA Aeronautics FY 2017 Budget Request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Investing in our Future</a:t>
            </a:r>
          </a:p>
          <a:p>
            <a:pPr eaLnBrk="1" hangingPunct="1">
              <a:defRPr/>
            </a:pPr>
            <a:endParaRPr lang="en-US" sz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Briefing to REDAC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Subcommittee on Aircraft Safety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eaLnBrk="1" hangingPunct="1">
              <a:defRPr/>
            </a:pPr>
            <a:endParaRPr lang="en-US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John Cavolowsky, Director, Airspace Operations and Safety Progra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</a:t>
            </a:r>
          </a:p>
          <a:p>
            <a:pPr eaLnBrk="1" hangingPunct="1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March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24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2016</a:t>
            </a:r>
            <a:endParaRPr 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64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1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222019"/>
                </a:solidFill>
              </a:rPr>
              <a:t>UAS </a:t>
            </a:r>
            <a:r>
              <a:rPr lang="en-US" dirty="0">
                <a:solidFill>
                  <a:srgbClr val="222019"/>
                </a:solidFill>
              </a:rPr>
              <a:t>Integration in the </a:t>
            </a:r>
            <a:r>
              <a:rPr lang="en-US" dirty="0" smtClean="0">
                <a:solidFill>
                  <a:srgbClr val="222019"/>
                </a:solidFill>
              </a:rPr>
              <a:t>NAS Project</a:t>
            </a:r>
            <a:br>
              <a:rPr lang="en-US" dirty="0" smtClean="0">
                <a:solidFill>
                  <a:srgbClr val="222019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7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Project Goal, Research Themes, </a:t>
            </a:r>
            <a:r>
              <a:rPr lang="en-US" sz="2400" dirty="0"/>
              <a:t>&amp; </a:t>
            </a:r>
            <a:r>
              <a:rPr lang="en-US" sz="2400" dirty="0" smtClean="0"/>
              <a:t>Technical Challenges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09645" y="2051237"/>
            <a:ext cx="8690294" cy="57429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4" tIns="45706" rIns="91414" bIns="45706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914139">
              <a:spcBef>
                <a:spcPts val="0"/>
              </a:spcBef>
              <a:buFont typeface="Arial"/>
              <a:buNone/>
              <a:defRPr/>
            </a:pPr>
            <a:r>
              <a:rPr lang="en-US" b="1" kern="0" dirty="0" smtClean="0">
                <a:solidFill>
                  <a:srgbClr val="3399CC"/>
                </a:solidFill>
                <a:latin typeface="Calibri"/>
                <a:ea typeface="ＭＳ Ｐゴシック" charset="0"/>
              </a:rPr>
              <a:t>Research Theme 1: UAS Integration - </a:t>
            </a:r>
            <a:r>
              <a:rPr lang="en-US" kern="0" dirty="0" smtClean="0">
                <a:solidFill>
                  <a:srgbClr val="3399CC"/>
                </a:solidFill>
                <a:latin typeface="Calibri"/>
              </a:rPr>
              <a:t>Airspace integration procedures and performance standards to enable UAS integration in the air transportation system</a:t>
            </a:r>
            <a:endParaRPr lang="en-US" sz="1600" kern="0" dirty="0">
              <a:solidFill>
                <a:srgbClr val="3399CC"/>
              </a:solidFill>
              <a:latin typeface="Calibri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10397" y="2701234"/>
            <a:ext cx="8690294" cy="57536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1853" tIns="50926" rIns="101853" bIns="50926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269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rgbClr val="77933C"/>
                </a:solidFill>
                <a:latin typeface="Calibri"/>
              </a:rPr>
              <a:t>Research Theme 2: Test Infrastructure - </a:t>
            </a:r>
            <a:r>
              <a:rPr lang="en-US" dirty="0" smtClean="0">
                <a:solidFill>
                  <a:srgbClr val="77933C"/>
                </a:solidFill>
                <a:latin typeface="Calibri"/>
              </a:rPr>
              <a:t>Test infrastructure to enable development and validation of airspace integration procedures and performance standards</a:t>
            </a:r>
            <a:endParaRPr lang="en-US" dirty="0">
              <a:solidFill>
                <a:srgbClr val="77933C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8435" y="1057870"/>
            <a:ext cx="7594876" cy="92330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45706" rIns="0" bIns="45706">
            <a:spAutoFit/>
          </a:bodyPr>
          <a:lstStyle/>
          <a:p>
            <a:pPr marL="231709" algn="ctr" defTabSz="914269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  <a:cs typeface="Arial Black"/>
              </a:rPr>
              <a:t>Goal: Provide </a:t>
            </a:r>
            <a:r>
              <a:rPr lang="en-US" altLang="ja-JP" b="1" dirty="0">
                <a:solidFill>
                  <a:prstClr val="white"/>
                </a:solidFill>
                <a:latin typeface="Calibri"/>
                <a:ea typeface="ＭＳ Ｐゴシック"/>
                <a:cs typeface="Arial Black"/>
              </a:rPr>
              <a:t>research findings to reduce technical barriers associated with integrating Unmanned Aircraft Systems into the National Airspace System utilizing integrated system level tests in a relevant environment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3222" y="3448395"/>
            <a:ext cx="9010781" cy="3333406"/>
            <a:chOff x="133220" y="3194173"/>
            <a:chExt cx="9010781" cy="3333405"/>
          </a:xfrm>
        </p:grpSpPr>
        <p:sp>
          <p:nvSpPr>
            <p:cNvPr id="4" name="Oval 3"/>
            <p:cNvSpPr/>
            <p:nvPr/>
          </p:nvSpPr>
          <p:spPr>
            <a:xfrm>
              <a:off x="2371470" y="3391978"/>
              <a:ext cx="4522270" cy="2808259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9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858206" y="3652867"/>
              <a:ext cx="3510136" cy="2353891"/>
              <a:chOff x="2858206" y="3652867"/>
              <a:chExt cx="3510136" cy="235389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58206" y="3652867"/>
                <a:ext cx="3510136" cy="235389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71348" y="3898638"/>
                <a:ext cx="290592" cy="203676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5568083" y="3194302"/>
              <a:ext cx="3569503" cy="1051302"/>
              <a:chOff x="5568083" y="3194302"/>
              <a:chExt cx="3569503" cy="1051302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68083" y="3194302"/>
                <a:ext cx="1617244" cy="1051302"/>
              </a:xfrm>
              <a:prstGeom prst="roundRect">
                <a:avLst>
                  <a:gd name="adj" fmla="val 16667"/>
                </a:avLst>
              </a:prstGeom>
              <a:ln w="28575" cmpd="sng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7190758" y="3211085"/>
                <a:ext cx="1946828" cy="1017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69">
                  <a:lnSpc>
                    <a:spcPts val="1799"/>
                  </a:lnSpc>
                </a:pPr>
                <a:r>
                  <a:rPr lang="en-US" sz="1600" b="1" i="1" dirty="0">
                    <a:solidFill>
                      <a:srgbClr val="4F81BD">
                        <a:lumMod val="75000"/>
                      </a:srgbClr>
                    </a:solidFill>
                    <a:latin typeface="Calibri"/>
                  </a:rPr>
                  <a:t>TC-SAA: </a:t>
                </a:r>
              </a:p>
              <a:p>
                <a:pPr algn="ctr" defTabSz="914269">
                  <a:lnSpc>
                    <a:spcPts val="1799"/>
                  </a:lnSpc>
                </a:pPr>
                <a:r>
                  <a:rPr lang="en-US" sz="1600" b="1" i="1" dirty="0">
                    <a:solidFill>
                      <a:srgbClr val="4F81BD">
                        <a:lumMod val="75000"/>
                      </a:srgbClr>
                    </a:solidFill>
                    <a:latin typeface="Calibri"/>
                  </a:rPr>
                  <a:t>Sense and Avoid Performance Standards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33220" y="5476147"/>
              <a:ext cx="3585382" cy="1051302"/>
              <a:chOff x="133220" y="5476147"/>
              <a:chExt cx="3585382" cy="105130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01359" y="5476147"/>
                <a:ext cx="1617243" cy="1051302"/>
              </a:xfrm>
              <a:prstGeom prst="roundRect">
                <a:avLst>
                  <a:gd name="adj" fmla="val 16667"/>
                </a:avLst>
              </a:prstGeom>
              <a:ln w="28575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33220" y="5723634"/>
                <a:ext cx="1983596" cy="556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69">
                  <a:lnSpc>
                    <a:spcPts val="1799"/>
                  </a:lnSpc>
                </a:pPr>
                <a:r>
                  <a:rPr lang="en-US" sz="1600" b="1" i="1" dirty="0">
                    <a:solidFill>
                      <a:srgbClr val="4F81BD">
                        <a:lumMod val="75000"/>
                      </a:srgbClr>
                    </a:solidFill>
                    <a:latin typeface="Calibri"/>
                  </a:rPr>
                  <a:t>TC-HSI: Human </a:t>
                </a:r>
              </a:p>
              <a:p>
                <a:pPr algn="ctr" defTabSz="914269">
                  <a:lnSpc>
                    <a:spcPts val="1799"/>
                  </a:lnSpc>
                </a:pPr>
                <a:r>
                  <a:rPr lang="en-US" sz="1600" b="1" i="1" dirty="0">
                    <a:solidFill>
                      <a:srgbClr val="4F81BD">
                        <a:lumMod val="75000"/>
                      </a:srgbClr>
                    </a:solidFill>
                    <a:latin typeface="Calibri"/>
                  </a:rPr>
                  <a:t>Systems Integration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27971" y="3194173"/>
              <a:ext cx="3491253" cy="1051560"/>
              <a:chOff x="227971" y="3194173"/>
              <a:chExt cx="3491253" cy="105156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27971" y="3441789"/>
                <a:ext cx="1794095" cy="556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69">
                  <a:lnSpc>
                    <a:spcPts val="1799"/>
                  </a:lnSpc>
                </a:pPr>
                <a:r>
                  <a:rPr lang="en-US" sz="1600" b="1" i="1" dirty="0">
                    <a:solidFill>
                      <a:srgbClr val="9BBB59">
                        <a:lumMod val="75000"/>
                      </a:srgbClr>
                    </a:solidFill>
                    <a:latin typeface="Calibri"/>
                  </a:rPr>
                  <a:t>TC-ITE: Integrated </a:t>
                </a:r>
              </a:p>
              <a:p>
                <a:pPr algn="ctr" defTabSz="914269">
                  <a:lnSpc>
                    <a:spcPts val="1799"/>
                  </a:lnSpc>
                </a:pPr>
                <a:r>
                  <a:rPr lang="en-US" sz="1600" b="1" i="1" dirty="0">
                    <a:solidFill>
                      <a:srgbClr val="9BBB59">
                        <a:lumMod val="75000"/>
                      </a:srgbClr>
                    </a:solidFill>
                    <a:latin typeface="Calibri"/>
                  </a:rPr>
                  <a:t>Test &amp; Evaluation</a:t>
                </a:r>
              </a:p>
            </p:txBody>
          </p:sp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0736" y="3194173"/>
                <a:ext cx="1618488" cy="1051560"/>
              </a:xfrm>
              <a:prstGeom prst="roundRect">
                <a:avLst>
                  <a:gd name="adj" fmla="val 16667"/>
                </a:avLst>
              </a:prstGeom>
              <a:ln w="2857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5567461" y="5476018"/>
              <a:ext cx="3576540" cy="1051560"/>
              <a:chOff x="5567461" y="5476018"/>
              <a:chExt cx="3576540" cy="105156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7184343" y="5492930"/>
                <a:ext cx="1959658" cy="1017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69">
                  <a:lnSpc>
                    <a:spcPts val="1799"/>
                  </a:lnSpc>
                </a:pPr>
                <a:r>
                  <a:rPr lang="en-US" sz="1600" b="1" i="1" dirty="0">
                    <a:solidFill>
                      <a:srgbClr val="4F81BD">
                        <a:lumMod val="75000"/>
                      </a:srgbClr>
                    </a:solidFill>
                    <a:latin typeface="Calibri"/>
                  </a:rPr>
                  <a:t>TC-C2: </a:t>
                </a:r>
              </a:p>
              <a:p>
                <a:pPr algn="ctr" defTabSz="914269">
                  <a:lnSpc>
                    <a:spcPts val="1799"/>
                  </a:lnSpc>
                </a:pPr>
                <a:r>
                  <a:rPr lang="en-US" sz="1600" b="1" i="1" dirty="0">
                    <a:solidFill>
                      <a:srgbClr val="4F81BD">
                        <a:lumMod val="75000"/>
                      </a:srgbClr>
                    </a:solidFill>
                    <a:latin typeface="Calibri"/>
                  </a:rPr>
                  <a:t>Command &amp; Control Performance Standards</a:t>
                </a:r>
              </a:p>
            </p:txBody>
          </p: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657" b="-1657"/>
              <a:stretch/>
            </p:blipFill>
            <p:spPr bwMode="auto">
              <a:xfrm>
                <a:off x="5567461" y="5476018"/>
                <a:ext cx="1618488" cy="10515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</p:pic>
        </p:grpSp>
      </p:grpSp>
    </p:spTree>
    <p:extLst>
      <p:ext uri="{BB962C8B-B14F-4D97-AF65-F5344CB8AC3E}">
        <p14:creationId xmlns:p14="http://schemas.microsoft.com/office/powerpoint/2010/main" val="21413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Straight Connector 126"/>
          <p:cNvCxnSpPr/>
          <p:nvPr/>
        </p:nvCxnSpPr>
        <p:spPr>
          <a:xfrm>
            <a:off x="683968" y="1246070"/>
            <a:ext cx="3821" cy="4467189"/>
          </a:xfrm>
          <a:prstGeom prst="line">
            <a:avLst/>
          </a:prstGeom>
          <a:ln w="28575">
            <a:solidFill>
              <a:schemeClr val="tx1">
                <a:alpha val="36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87789" y="969632"/>
            <a:ext cx="8075213" cy="368171"/>
            <a:chOff x="675087" y="830683"/>
            <a:chExt cx="8075213" cy="368171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75087" y="880108"/>
              <a:ext cx="0" cy="186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267445" y="832215"/>
              <a:ext cx="1481489" cy="261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4" tIns="45706" rIns="91414" bIns="45706" rtlCol="0">
              <a:spAutoFit/>
            </a:bodyPr>
            <a:lstStyle/>
            <a:p>
              <a:pPr algn="ctr" defTabSz="914269"/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FY14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 flipH="1">
              <a:off x="676755" y="963780"/>
              <a:ext cx="1067862" cy="421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2194546" y="963778"/>
              <a:ext cx="1127923" cy="256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3335372" y="884990"/>
              <a:ext cx="0" cy="186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3931071" y="830683"/>
              <a:ext cx="1481489" cy="261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4" tIns="45706" rIns="91414" bIns="45706" rtlCol="0">
              <a:spAutoFit/>
            </a:bodyPr>
            <a:lstStyle/>
            <a:p>
              <a:pPr algn="ctr" defTabSz="914269"/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FY15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H="1">
              <a:off x="3356282" y="962248"/>
              <a:ext cx="1067862" cy="421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4874074" y="962246"/>
              <a:ext cx="1127923" cy="256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014900" y="883458"/>
              <a:ext cx="0" cy="186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6604184" y="830683"/>
              <a:ext cx="1481489" cy="261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4" tIns="45706" rIns="91414" bIns="45706" rtlCol="0">
              <a:spAutoFit/>
            </a:bodyPr>
            <a:lstStyle/>
            <a:p>
              <a:pPr algn="ctr" defTabSz="914269"/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FY16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 flipH="1">
              <a:off x="6037346" y="962248"/>
              <a:ext cx="1067862" cy="421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7555136" y="962502"/>
              <a:ext cx="1195164" cy="1134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8746764" y="883458"/>
              <a:ext cx="0" cy="186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879232" y="967492"/>
              <a:ext cx="2243637" cy="222250"/>
              <a:chOff x="879232" y="967492"/>
              <a:chExt cx="2243637" cy="222250"/>
            </a:xfrm>
          </p:grpSpPr>
          <p:cxnSp>
            <p:nvCxnSpPr>
              <p:cNvPr id="333" name="Straight Connector 332"/>
              <p:cNvCxnSpPr/>
              <p:nvPr/>
            </p:nvCxnSpPr>
            <p:spPr>
              <a:xfrm>
                <a:off x="1995501" y="10119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>
                <a:off x="2217805" y="96749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>
                <a:off x="2446459" y="9738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2668763" y="9738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>
                <a:off x="2891067" y="96749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>
                <a:off x="3122869" y="9738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>
                <a:off x="879232" y="98019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>
                <a:off x="1107886" y="9738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>
                <a:off x="1334939" y="9738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>
                <a:off x="1771596" y="98019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>
                <a:off x="1554041" y="9738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/>
            <p:cNvGrpSpPr/>
            <p:nvPr/>
          </p:nvGrpSpPr>
          <p:grpSpPr>
            <a:xfrm>
              <a:off x="6230976" y="976604"/>
              <a:ext cx="2243637" cy="222250"/>
              <a:chOff x="879232" y="967492"/>
              <a:chExt cx="2243637" cy="222250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>
                <a:off x="1995501" y="10119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2217805" y="96749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2446459" y="9738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2668763" y="9738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2891067" y="96749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3122869" y="9738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879232" y="98019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1107886" y="9738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1334939" y="9738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1771596" y="98019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1554041" y="9738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2" name="Group 261"/>
            <p:cNvGrpSpPr/>
            <p:nvPr/>
          </p:nvGrpSpPr>
          <p:grpSpPr>
            <a:xfrm>
              <a:off x="3542045" y="962303"/>
              <a:ext cx="2243637" cy="222250"/>
              <a:chOff x="879232" y="967492"/>
              <a:chExt cx="2243637" cy="222250"/>
            </a:xfrm>
          </p:grpSpPr>
          <p:cxnSp>
            <p:nvCxnSpPr>
              <p:cNvPr id="263" name="Straight Connector 262"/>
              <p:cNvCxnSpPr/>
              <p:nvPr/>
            </p:nvCxnSpPr>
            <p:spPr>
              <a:xfrm>
                <a:off x="1995501" y="10119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>
                <a:off x="2217805" y="96749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>
                <a:off x="2446459" y="9738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2668763" y="9738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>
                <a:off x="2891067" y="96749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3122869" y="9738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879232" y="98019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1107886" y="9738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1334939" y="9738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1771596" y="98019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1554041" y="973842"/>
                <a:ext cx="0" cy="177800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4" name="Straight Connector 273"/>
          <p:cNvCxnSpPr/>
          <p:nvPr/>
        </p:nvCxnSpPr>
        <p:spPr>
          <a:xfrm>
            <a:off x="3349087" y="1231512"/>
            <a:ext cx="31236" cy="5594055"/>
          </a:xfrm>
          <a:prstGeom prst="line">
            <a:avLst/>
          </a:prstGeom>
          <a:ln w="28575">
            <a:solidFill>
              <a:schemeClr val="tx1">
                <a:alpha val="36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6014697" y="1217153"/>
            <a:ext cx="11835" cy="5605859"/>
          </a:xfrm>
          <a:prstGeom prst="line">
            <a:avLst/>
          </a:prstGeom>
          <a:ln w="28575">
            <a:solidFill>
              <a:schemeClr val="tx1">
                <a:alpha val="36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8759151" y="1195245"/>
            <a:ext cx="1" cy="5639249"/>
          </a:xfrm>
          <a:prstGeom prst="line">
            <a:avLst/>
          </a:prstGeom>
          <a:ln w="28575">
            <a:solidFill>
              <a:schemeClr val="tx1">
                <a:alpha val="36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46527" y="1"/>
            <a:ext cx="8229600" cy="669433"/>
          </a:xfrm>
          <a:prstGeom prst="rect">
            <a:avLst/>
          </a:prstGeom>
        </p:spPr>
        <p:txBody>
          <a:bodyPr vert="horz" lIns="91388" tIns="45694" rIns="91388" bIns="45694" rtlCol="0" anchor="ctr">
            <a:noAutofit/>
          </a:bodyPr>
          <a:lstStyle>
            <a:lvl1pPr algn="ctr" defTabSz="457200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25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0878" y="5729160"/>
            <a:ext cx="2838115" cy="1093861"/>
            <a:chOff x="272555" y="3535910"/>
            <a:chExt cx="2328481" cy="1093862"/>
          </a:xfrm>
        </p:grpSpPr>
        <p:sp>
          <p:nvSpPr>
            <p:cNvPr id="76" name="Diamond 75"/>
            <p:cNvSpPr/>
            <p:nvPr/>
          </p:nvSpPr>
          <p:spPr>
            <a:xfrm>
              <a:off x="272555" y="3879686"/>
              <a:ext cx="202380" cy="202380"/>
            </a:xfrm>
            <a:prstGeom prst="diamond">
              <a:avLst/>
            </a:prstGeom>
            <a:solidFill>
              <a:srgbClr val="E46C0A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4" tIns="45706" rIns="91414" bIns="45706" rtlCol="0" anchor="ctr"/>
            <a:lstStyle/>
            <a:p>
              <a:pPr algn="ctr" defTabSz="914269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Diamond 77"/>
            <p:cNvSpPr/>
            <p:nvPr/>
          </p:nvSpPr>
          <p:spPr>
            <a:xfrm>
              <a:off x="273678" y="3640312"/>
              <a:ext cx="202380" cy="202380"/>
            </a:xfrm>
            <a:prstGeom prst="diamond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4" tIns="45706" rIns="91414" bIns="45706" rtlCol="0" anchor="ctr"/>
            <a:lstStyle/>
            <a:p>
              <a:pPr algn="ctr" defTabSz="914269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Diamond 78"/>
            <p:cNvSpPr/>
            <p:nvPr/>
          </p:nvSpPr>
          <p:spPr>
            <a:xfrm>
              <a:off x="280248" y="4114298"/>
              <a:ext cx="202380" cy="202380"/>
            </a:xfrm>
            <a:prstGeom prst="diamond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4" tIns="45706" rIns="91414" bIns="45706" rtlCol="0" anchor="ctr"/>
            <a:lstStyle/>
            <a:p>
              <a:pPr algn="ctr" defTabSz="914269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57025" y="3535910"/>
              <a:ext cx="2144011" cy="1093862"/>
            </a:xfrm>
            <a:prstGeom prst="rect">
              <a:avLst/>
            </a:prstGeom>
            <a:noFill/>
          </p:spPr>
          <p:txBody>
            <a:bodyPr wrap="square" lIns="91414" tIns="45706" rIns="91414" bIns="45706" rtlCol="0">
              <a:spAutoFit/>
            </a:bodyPr>
            <a:lstStyle/>
            <a:p>
              <a:pPr marL="115822" indent="-115822" defTabSz="914269">
                <a:lnSpc>
                  <a:spcPct val="150000"/>
                </a:lnSpc>
                <a:buFontTx/>
                <a:buChar char="-"/>
              </a:pPr>
              <a:r>
                <a:rPr lang="en-US" sz="1100" b="1" i="1" dirty="0">
                  <a:solidFill>
                    <a:srgbClr val="1F497D"/>
                  </a:solidFill>
                  <a:latin typeface="Calibri"/>
                </a:rPr>
                <a:t>Level 1 Milestone</a:t>
              </a:r>
            </a:p>
            <a:p>
              <a:pPr marL="115822" indent="-115822" defTabSz="914269">
                <a:lnSpc>
                  <a:spcPct val="150000"/>
                </a:lnSpc>
                <a:buFontTx/>
                <a:buChar char="-"/>
              </a:pPr>
              <a:r>
                <a:rPr lang="en-US" sz="1100" b="1" i="1" dirty="0">
                  <a:solidFill>
                    <a:srgbClr val="1F497D"/>
                  </a:solidFill>
                  <a:latin typeface="Calibri"/>
                </a:rPr>
                <a:t>Reviews</a:t>
              </a:r>
            </a:p>
            <a:p>
              <a:pPr marL="115822" indent="-115822" defTabSz="914269">
                <a:lnSpc>
                  <a:spcPct val="150000"/>
                </a:lnSpc>
                <a:buFontTx/>
                <a:buChar char="-"/>
              </a:pPr>
              <a:r>
                <a:rPr lang="en-US" sz="1100" b="1" i="1" dirty="0">
                  <a:solidFill>
                    <a:srgbClr val="1F497D"/>
                  </a:solidFill>
                  <a:latin typeface="Calibri"/>
                </a:rPr>
                <a:t>Annual Performance </a:t>
              </a:r>
              <a:r>
                <a:rPr lang="en-US" sz="1100" b="1" i="1" dirty="0" smtClean="0">
                  <a:solidFill>
                    <a:srgbClr val="1F497D"/>
                  </a:solidFill>
                  <a:latin typeface="Calibri"/>
                </a:rPr>
                <a:t>Goal/Indicator</a:t>
              </a:r>
              <a:endParaRPr lang="en-US" sz="1100" b="1" i="1" dirty="0">
                <a:solidFill>
                  <a:srgbClr val="1F497D"/>
                </a:solidFill>
                <a:latin typeface="Calibri"/>
              </a:endParaRPr>
            </a:p>
            <a:p>
              <a:pPr marL="115822" indent="-115822" defTabSz="914269">
                <a:lnSpc>
                  <a:spcPct val="150000"/>
                </a:lnSpc>
                <a:buFontTx/>
                <a:buChar char="-"/>
              </a:pPr>
              <a:r>
                <a:rPr lang="en-US" sz="1100" b="1" i="1" dirty="0">
                  <a:solidFill>
                    <a:srgbClr val="1F497D"/>
                  </a:solidFill>
                  <a:latin typeface="Calibri"/>
                </a:rPr>
                <a:t>Development Milestones</a:t>
              </a:r>
            </a:p>
          </p:txBody>
        </p:sp>
        <p:sp>
          <p:nvSpPr>
            <p:cNvPr id="95" name="Diamond 94"/>
            <p:cNvSpPr/>
            <p:nvPr/>
          </p:nvSpPr>
          <p:spPr>
            <a:xfrm>
              <a:off x="279429" y="4363237"/>
              <a:ext cx="202380" cy="202380"/>
            </a:xfrm>
            <a:prstGeom prst="diamond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4" tIns="45706" rIns="91414" bIns="45706" rtlCol="0" anchor="ctr"/>
            <a:lstStyle/>
            <a:p>
              <a:pPr algn="ctr" defTabSz="914269"/>
              <a:endParaRPr lang="en-US" dirty="0">
                <a:solidFill>
                  <a:srgbClr val="8064A2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15356" y="1476051"/>
            <a:ext cx="3094937" cy="1416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848150" y="1850111"/>
            <a:ext cx="35560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5323" y="1734063"/>
            <a:ext cx="3094968" cy="228600"/>
          </a:xfrm>
          <a:prstGeom prst="rect">
            <a:avLst/>
          </a:prstGeom>
          <a:gradFill flip="none" rotWithShape="1">
            <a:gsLst>
              <a:gs pos="2000">
                <a:schemeClr val="tx2">
                  <a:lumMod val="60000"/>
                  <a:lumOff val="40000"/>
                </a:schemeClr>
              </a:gs>
              <a:gs pos="34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750" y="1947350"/>
            <a:ext cx="445112" cy="276946"/>
          </a:xfrm>
          <a:prstGeom prst="rect">
            <a:avLst/>
          </a:prstGeom>
          <a:noFill/>
        </p:spPr>
        <p:txBody>
          <a:bodyPr wrap="non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>
                <a:solidFill>
                  <a:srgbClr val="000000"/>
                </a:solidFill>
                <a:latin typeface="Calibri"/>
              </a:rPr>
              <a:t>∆SRR</a:t>
            </a:r>
          </a:p>
          <a:p>
            <a:pPr algn="ctr" defTabSz="914269"/>
            <a:r>
              <a:rPr lang="en-US" sz="600" b="1" dirty="0">
                <a:solidFill>
                  <a:srgbClr val="000000"/>
                </a:solidFill>
                <a:latin typeface="Calibri"/>
              </a:rPr>
              <a:t>(11/6-7)</a:t>
            </a:r>
          </a:p>
        </p:txBody>
      </p:sp>
      <p:sp>
        <p:nvSpPr>
          <p:cNvPr id="33" name="Diamond 32"/>
          <p:cNvSpPr/>
          <p:nvPr/>
        </p:nvSpPr>
        <p:spPr>
          <a:xfrm>
            <a:off x="1100275" y="1752074"/>
            <a:ext cx="202380" cy="202380"/>
          </a:xfrm>
          <a:prstGeom prst="diamond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1743" y="1948367"/>
            <a:ext cx="428217" cy="276946"/>
          </a:xfrm>
          <a:prstGeom prst="rect">
            <a:avLst/>
          </a:prstGeom>
          <a:noFill/>
        </p:spPr>
        <p:txBody>
          <a:bodyPr wrap="non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>
                <a:solidFill>
                  <a:srgbClr val="000000"/>
                </a:solidFill>
                <a:latin typeface="Calibri"/>
              </a:rPr>
              <a:t>SWRR</a:t>
            </a:r>
          </a:p>
          <a:p>
            <a:pPr algn="ctr" defTabSz="914269"/>
            <a:r>
              <a:rPr lang="en-US" sz="600" b="1" dirty="0">
                <a:solidFill>
                  <a:srgbClr val="000000"/>
                </a:solidFill>
                <a:latin typeface="Calibri"/>
              </a:rPr>
              <a:t>(12/19)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6082" y="1475860"/>
            <a:ext cx="2536342" cy="246169"/>
          </a:xfrm>
          <a:prstGeom prst="rect">
            <a:avLst/>
          </a:prstGeom>
          <a:noFill/>
          <a:ln>
            <a:noFill/>
          </a:ln>
        </p:spPr>
        <p:txBody>
          <a:bodyPr wrap="none" lIns="91388" tIns="45694" rIns="91388" bIns="45694" rtlCol="0">
            <a:spAutoFit/>
          </a:bodyPr>
          <a:lstStyle/>
          <a:p>
            <a:pPr algn="ctr" defTabSz="914269"/>
            <a:r>
              <a:rPr lang="en-US" sz="1000" b="1" dirty="0" smtClean="0">
                <a:solidFill>
                  <a:prstClr val="white"/>
                </a:solidFill>
                <a:latin typeface="Calibri"/>
              </a:rPr>
              <a:t>Integrated Human in the Loop 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Development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07003" y="1942970"/>
            <a:ext cx="448982" cy="276946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>
                <a:solidFill>
                  <a:prstClr val="black"/>
                </a:solidFill>
                <a:latin typeface="Calibri"/>
              </a:rPr>
              <a:t>TRR</a:t>
            </a:r>
          </a:p>
          <a:p>
            <a:pPr algn="ctr" defTabSz="914269"/>
            <a:r>
              <a:rPr lang="en-US" sz="600" b="1" dirty="0">
                <a:solidFill>
                  <a:prstClr val="black"/>
                </a:solidFill>
                <a:latin typeface="Calibri"/>
              </a:rPr>
              <a:t>(5/30)</a:t>
            </a:r>
          </a:p>
        </p:txBody>
      </p:sp>
      <p:sp>
        <p:nvSpPr>
          <p:cNvPr id="52" name="Diamond 51"/>
          <p:cNvSpPr/>
          <p:nvPr/>
        </p:nvSpPr>
        <p:spPr>
          <a:xfrm>
            <a:off x="1924207" y="1751115"/>
            <a:ext cx="202380" cy="202380"/>
          </a:xfrm>
          <a:prstGeom prst="diamond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33129" y="1947410"/>
            <a:ext cx="406113" cy="276946"/>
          </a:xfrm>
          <a:prstGeom prst="rect">
            <a:avLst/>
          </a:prstGeom>
          <a:noFill/>
        </p:spPr>
        <p:txBody>
          <a:bodyPr wrap="non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>
                <a:solidFill>
                  <a:prstClr val="black"/>
                </a:solidFill>
                <a:latin typeface="Calibri"/>
              </a:rPr>
              <a:t>∆</a:t>
            </a:r>
            <a:r>
              <a:rPr lang="en-US" sz="600" b="1" dirty="0">
                <a:solidFill>
                  <a:srgbClr val="000000"/>
                </a:solidFill>
                <a:latin typeface="Calibri"/>
              </a:rPr>
              <a:t>FDR</a:t>
            </a:r>
          </a:p>
          <a:p>
            <a:pPr algn="ctr" defTabSz="914269"/>
            <a:r>
              <a:rPr lang="en-US" sz="600" b="1" dirty="0">
                <a:solidFill>
                  <a:srgbClr val="000000"/>
                </a:solidFill>
                <a:latin typeface="Calibri"/>
              </a:rPr>
              <a:t>(3/4-5)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698" y="1931926"/>
            <a:ext cx="850900" cy="369279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 err="1">
                <a:solidFill>
                  <a:prstClr val="black"/>
                </a:solidFill>
                <a:latin typeface="Calibri"/>
              </a:rPr>
              <a:t>Rqmts</a:t>
            </a:r>
            <a:endParaRPr lang="en-US" sz="600" b="1" dirty="0">
              <a:solidFill>
                <a:prstClr val="black"/>
              </a:solidFill>
              <a:latin typeface="Calibri"/>
            </a:endParaRPr>
          </a:p>
          <a:p>
            <a:pPr algn="ctr" defTabSz="914269"/>
            <a:r>
              <a:rPr lang="en-US" sz="600" b="1" dirty="0">
                <a:solidFill>
                  <a:prstClr val="black"/>
                </a:solidFill>
                <a:latin typeface="Calibri"/>
              </a:rPr>
              <a:t>Peer Reviews</a:t>
            </a:r>
          </a:p>
          <a:p>
            <a:pPr algn="ctr" defTabSz="914269"/>
            <a:r>
              <a:rPr lang="en-US" sz="600" b="1" dirty="0">
                <a:solidFill>
                  <a:prstClr val="black"/>
                </a:solidFill>
                <a:latin typeface="Calibri"/>
              </a:rPr>
              <a:t>(9/11-12, 16)</a:t>
            </a:r>
          </a:p>
        </p:txBody>
      </p:sp>
      <p:sp>
        <p:nvSpPr>
          <p:cNvPr id="72" name="Diamond 71"/>
          <p:cNvSpPr/>
          <p:nvPr/>
        </p:nvSpPr>
        <p:spPr>
          <a:xfrm>
            <a:off x="144794" y="1757267"/>
            <a:ext cx="202380" cy="202380"/>
          </a:xfrm>
          <a:prstGeom prst="diamond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Diamond 72"/>
          <p:cNvSpPr/>
          <p:nvPr/>
        </p:nvSpPr>
        <p:spPr>
          <a:xfrm>
            <a:off x="263912" y="1752591"/>
            <a:ext cx="202380" cy="202380"/>
          </a:xfrm>
          <a:prstGeom prst="diamond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Diamond 73"/>
          <p:cNvSpPr/>
          <p:nvPr/>
        </p:nvSpPr>
        <p:spPr>
          <a:xfrm>
            <a:off x="392376" y="1752591"/>
            <a:ext cx="202380" cy="202380"/>
          </a:xfrm>
          <a:prstGeom prst="diamond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Diamond 34"/>
          <p:cNvSpPr/>
          <p:nvPr/>
        </p:nvSpPr>
        <p:spPr>
          <a:xfrm>
            <a:off x="2425352" y="1757795"/>
            <a:ext cx="202380" cy="202380"/>
          </a:xfrm>
          <a:prstGeom prst="diamond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Diamond 29"/>
          <p:cNvSpPr/>
          <p:nvPr/>
        </p:nvSpPr>
        <p:spPr>
          <a:xfrm>
            <a:off x="811588" y="1751055"/>
            <a:ext cx="202380" cy="202380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2848150" y="2383511"/>
            <a:ext cx="35560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115323" y="2273812"/>
            <a:ext cx="3096662" cy="222251"/>
          </a:xfrm>
          <a:prstGeom prst="rect">
            <a:avLst/>
          </a:prstGeom>
          <a:gradFill flip="none" rotWithShape="1">
            <a:gsLst>
              <a:gs pos="2000">
                <a:schemeClr val="tx2">
                  <a:lumMod val="60000"/>
                  <a:lumOff val="40000"/>
                </a:schemeClr>
              </a:gs>
              <a:gs pos="34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1" name="Diamond 160"/>
          <p:cNvSpPr/>
          <p:nvPr/>
        </p:nvSpPr>
        <p:spPr>
          <a:xfrm>
            <a:off x="592030" y="2288203"/>
            <a:ext cx="202380" cy="202380"/>
          </a:xfrm>
          <a:prstGeom prst="diamond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6199" y="2461959"/>
            <a:ext cx="774700" cy="461612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FY13 APG</a:t>
            </a:r>
          </a:p>
          <a:p>
            <a:pPr algn="ctr" defTabSz="914269"/>
            <a:r>
              <a:rPr lang="en-US" sz="600" b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LVC </a:t>
            </a:r>
            <a:r>
              <a:rPr lang="en-US" sz="600" b="1" dirty="0" err="1">
                <a:solidFill>
                  <a:srgbClr val="8064A2">
                    <a:lumMod val="75000"/>
                  </a:srgbClr>
                </a:solidFill>
                <a:latin typeface="Calibri"/>
              </a:rPr>
              <a:t>Charac</a:t>
            </a:r>
            <a:r>
              <a:rPr lang="en-US" sz="600" b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. Report</a:t>
            </a:r>
          </a:p>
          <a:p>
            <a:pPr algn="ctr" defTabSz="914269"/>
            <a:r>
              <a:rPr lang="en-US" sz="600" b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(9/30/13)</a:t>
            </a:r>
          </a:p>
        </p:txBody>
      </p:sp>
      <p:sp>
        <p:nvSpPr>
          <p:cNvPr id="204" name="Diamond 203"/>
          <p:cNvSpPr/>
          <p:nvPr/>
        </p:nvSpPr>
        <p:spPr>
          <a:xfrm>
            <a:off x="2916758" y="2295870"/>
            <a:ext cx="202380" cy="202380"/>
          </a:xfrm>
          <a:prstGeom prst="diamond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2703578" y="2489057"/>
            <a:ext cx="660644" cy="369279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>
                <a:solidFill>
                  <a:prstClr val="black"/>
                </a:solidFill>
                <a:latin typeface="Calibri"/>
              </a:rPr>
              <a:t>IHITL </a:t>
            </a:r>
            <a:r>
              <a:rPr lang="en-US" sz="600" b="1" dirty="0" err="1">
                <a:solidFill>
                  <a:prstClr val="black"/>
                </a:solidFill>
                <a:latin typeface="Calibri"/>
              </a:rPr>
              <a:t>Sim</a:t>
            </a:r>
            <a:r>
              <a:rPr lang="en-US" sz="600" b="1" dirty="0">
                <a:solidFill>
                  <a:prstClr val="black"/>
                </a:solidFill>
                <a:latin typeface="Calibri"/>
              </a:rPr>
              <a:t> Complete</a:t>
            </a:r>
          </a:p>
          <a:p>
            <a:pPr algn="ctr" defTabSz="914269"/>
            <a:r>
              <a:rPr lang="en-US" sz="600" b="1" dirty="0">
                <a:solidFill>
                  <a:prstClr val="black"/>
                </a:solidFill>
                <a:latin typeface="Calibri"/>
              </a:rPr>
              <a:t>(8 /8)</a:t>
            </a:r>
          </a:p>
        </p:txBody>
      </p:sp>
      <p:sp>
        <p:nvSpPr>
          <p:cNvPr id="206" name="Diamond 205"/>
          <p:cNvSpPr/>
          <p:nvPr/>
        </p:nvSpPr>
        <p:spPr>
          <a:xfrm>
            <a:off x="820204" y="2283085"/>
            <a:ext cx="202380" cy="202380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609928" y="2648971"/>
            <a:ext cx="620578" cy="276946"/>
          </a:xfrm>
          <a:prstGeom prst="rect">
            <a:avLst/>
          </a:prstGeom>
          <a:noFill/>
        </p:spPr>
        <p:txBody>
          <a:bodyPr wrap="non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>
                <a:solidFill>
                  <a:srgbClr val="000000"/>
                </a:solidFill>
                <a:latin typeface="Calibri"/>
              </a:rPr>
              <a:t>Trial Planning</a:t>
            </a:r>
          </a:p>
          <a:p>
            <a:pPr algn="ctr" defTabSz="914269"/>
            <a:r>
              <a:rPr lang="en-US" sz="600" b="1" dirty="0">
                <a:solidFill>
                  <a:srgbClr val="000000"/>
                </a:solidFill>
                <a:latin typeface="Calibri"/>
              </a:rPr>
              <a:t>Development</a:t>
            </a:r>
          </a:p>
        </p:txBody>
      </p:sp>
      <p:sp>
        <p:nvSpPr>
          <p:cNvPr id="210" name="Diamond 209"/>
          <p:cNvSpPr/>
          <p:nvPr/>
        </p:nvSpPr>
        <p:spPr>
          <a:xfrm>
            <a:off x="1153078" y="2288431"/>
            <a:ext cx="202380" cy="202380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994749" y="2482088"/>
            <a:ext cx="458750" cy="276946"/>
          </a:xfrm>
          <a:prstGeom prst="rect">
            <a:avLst/>
          </a:prstGeom>
          <a:noFill/>
        </p:spPr>
        <p:txBody>
          <a:bodyPr wrap="non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>
                <a:solidFill>
                  <a:srgbClr val="000000"/>
                </a:solidFill>
                <a:latin typeface="Calibri"/>
              </a:rPr>
              <a:t>Scenario</a:t>
            </a:r>
          </a:p>
          <a:p>
            <a:pPr algn="ctr" defTabSz="914269"/>
            <a:r>
              <a:rPr lang="en-US" sz="600" b="1" dirty="0">
                <a:solidFill>
                  <a:srgbClr val="000000"/>
                </a:solidFill>
                <a:latin typeface="Calibri"/>
              </a:rPr>
              <a:t>Build-up</a:t>
            </a:r>
          </a:p>
        </p:txBody>
      </p:sp>
      <p:sp>
        <p:nvSpPr>
          <p:cNvPr id="213" name="Diamond 212"/>
          <p:cNvSpPr/>
          <p:nvPr/>
        </p:nvSpPr>
        <p:spPr>
          <a:xfrm>
            <a:off x="2054109" y="2287095"/>
            <a:ext cx="202380" cy="202380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1998038" y="2478743"/>
            <a:ext cx="338449" cy="184613"/>
          </a:xfrm>
          <a:prstGeom prst="rect">
            <a:avLst/>
          </a:prstGeom>
          <a:noFill/>
        </p:spPr>
        <p:txBody>
          <a:bodyPr wrap="non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>
                <a:solidFill>
                  <a:srgbClr val="000000"/>
                </a:solidFill>
                <a:latin typeface="Calibri"/>
              </a:rPr>
              <a:t>V&amp;V</a:t>
            </a:r>
          </a:p>
        </p:txBody>
      </p:sp>
      <p:sp>
        <p:nvSpPr>
          <p:cNvPr id="216" name="Diamond 215"/>
          <p:cNvSpPr/>
          <p:nvPr/>
        </p:nvSpPr>
        <p:spPr>
          <a:xfrm>
            <a:off x="1612951" y="2287095"/>
            <a:ext cx="202380" cy="202380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1424774" y="2476072"/>
            <a:ext cx="559889" cy="276946"/>
          </a:xfrm>
          <a:prstGeom prst="rect">
            <a:avLst/>
          </a:prstGeom>
          <a:noFill/>
        </p:spPr>
        <p:txBody>
          <a:bodyPr wrap="non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>
                <a:solidFill>
                  <a:srgbClr val="000000"/>
                </a:solidFill>
                <a:latin typeface="Calibri"/>
              </a:rPr>
              <a:t>Component</a:t>
            </a:r>
          </a:p>
          <a:p>
            <a:pPr algn="ctr" defTabSz="914269"/>
            <a:r>
              <a:rPr lang="en-US" sz="600" b="1" dirty="0">
                <a:solidFill>
                  <a:srgbClr val="000000"/>
                </a:solidFill>
                <a:latin typeface="Calibri"/>
              </a:rPr>
              <a:t>Testing</a:t>
            </a:r>
          </a:p>
        </p:txBody>
      </p:sp>
      <p:cxnSp>
        <p:nvCxnSpPr>
          <p:cNvPr id="219" name="Straight Connector 218"/>
          <p:cNvCxnSpPr>
            <a:stCxn id="208" idx="0"/>
            <a:endCxn id="206" idx="2"/>
          </p:cNvCxnSpPr>
          <p:nvPr/>
        </p:nvCxnSpPr>
        <p:spPr>
          <a:xfrm flipV="1">
            <a:off x="920217" y="2485465"/>
            <a:ext cx="1177" cy="16350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iamond 80"/>
          <p:cNvSpPr/>
          <p:nvPr/>
        </p:nvSpPr>
        <p:spPr>
          <a:xfrm>
            <a:off x="3104464" y="2296274"/>
            <a:ext cx="202380" cy="202380"/>
          </a:xfrm>
          <a:prstGeom prst="diamond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238496" y="2338449"/>
            <a:ext cx="819150" cy="338502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algn="ctr" defTabSz="914269"/>
            <a:r>
              <a:rPr lang="en-US" sz="800" b="1" dirty="0">
                <a:solidFill>
                  <a:srgbClr val="4F81BD"/>
                </a:solidFill>
                <a:latin typeface="Calibri"/>
              </a:rPr>
              <a:t>FY14 </a:t>
            </a:r>
            <a:r>
              <a:rPr lang="en-US" sz="800" b="1" dirty="0" smtClean="0">
                <a:solidFill>
                  <a:srgbClr val="4F81BD"/>
                </a:solidFill>
                <a:latin typeface="Calibri"/>
              </a:rPr>
              <a:t>APG</a:t>
            </a:r>
            <a:endParaRPr lang="en-US" sz="800" b="1" dirty="0">
              <a:solidFill>
                <a:srgbClr val="4F81BD"/>
              </a:solidFill>
              <a:latin typeface="Calibri"/>
            </a:endParaRPr>
          </a:p>
          <a:p>
            <a:pPr algn="ctr" defTabSz="914269"/>
            <a:r>
              <a:rPr lang="en-US" sz="800" b="1" dirty="0">
                <a:solidFill>
                  <a:srgbClr val="4F81BD"/>
                </a:solidFill>
                <a:latin typeface="Calibri"/>
              </a:rPr>
              <a:t>IHITL Report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89808" y="4044219"/>
            <a:ext cx="4317257" cy="1293434"/>
            <a:chOff x="2477108" y="3300994"/>
            <a:chExt cx="4317257" cy="1293432"/>
          </a:xfrm>
        </p:grpSpPr>
        <p:sp>
          <p:nvSpPr>
            <p:cNvPr id="194" name="Rectangle 193"/>
            <p:cNvSpPr/>
            <p:nvPr/>
          </p:nvSpPr>
          <p:spPr>
            <a:xfrm>
              <a:off x="5579533" y="4023975"/>
              <a:ext cx="317500" cy="234951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4" tIns="45706" rIns="91414" bIns="45706" rtlCol="0" anchor="ctr"/>
            <a:lstStyle/>
            <a:p>
              <a:pPr algn="ctr" defTabSz="914269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946400" y="3318087"/>
              <a:ext cx="3124200" cy="124679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4" tIns="45706" rIns="91414" bIns="45706" rtlCol="0" anchor="ctr"/>
            <a:lstStyle/>
            <a:p>
              <a:pPr algn="ctr" defTabSz="914269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1803" y="3300994"/>
              <a:ext cx="2383275" cy="2461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4" tIns="45706" rIns="91414" bIns="45706" rtlCol="0">
              <a:spAutoFit/>
            </a:bodyPr>
            <a:lstStyle/>
            <a:p>
              <a:pPr algn="ctr" defTabSz="914269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Flight </a:t>
              </a:r>
              <a:r>
                <a:rPr lang="en-US" sz="1000" b="1" dirty="0" smtClean="0">
                  <a:solidFill>
                    <a:prstClr val="white"/>
                  </a:solidFill>
                  <a:latin typeface="Calibri"/>
                </a:rPr>
                <a:t>Test Series 3 </a:t>
              </a:r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Development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951195" y="3532908"/>
              <a:ext cx="3119407" cy="234951"/>
            </a:xfrm>
            <a:prstGeom prst="rect">
              <a:avLst/>
            </a:prstGeom>
            <a:gradFill flip="none" rotWithShape="1">
              <a:gsLst>
                <a:gs pos="2000">
                  <a:schemeClr val="tx2">
                    <a:lumMod val="60000"/>
                    <a:lumOff val="40000"/>
                  </a:schemeClr>
                </a:gs>
                <a:gs pos="34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4" tIns="45706" rIns="91414" bIns="45706" rtlCol="0" anchor="ctr"/>
            <a:lstStyle/>
            <a:p>
              <a:pPr algn="ctr" defTabSz="914269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59361" y="3755527"/>
              <a:ext cx="651933" cy="276971"/>
            </a:xfrm>
            <a:prstGeom prst="rect">
              <a:avLst/>
            </a:prstGeom>
            <a:noFill/>
          </p:spPr>
          <p:txBody>
            <a:bodyPr wrap="square" lIns="91414" tIns="45706" rIns="91414" bIns="45706" rtlCol="0">
              <a:spAutoFit/>
            </a:bodyPr>
            <a:lstStyle/>
            <a:p>
              <a:pPr algn="ctr" defTabSz="914269"/>
              <a:r>
                <a:rPr lang="en-US" sz="600" b="1" dirty="0">
                  <a:solidFill>
                    <a:prstClr val="black"/>
                  </a:solidFill>
                  <a:latin typeface="Calibri"/>
                </a:rPr>
                <a:t>Tech Brief</a:t>
              </a:r>
            </a:p>
            <a:p>
              <a:pPr algn="ctr" defTabSz="914269"/>
              <a:r>
                <a:rPr lang="en-US" sz="600" b="1" dirty="0">
                  <a:solidFill>
                    <a:prstClr val="black"/>
                  </a:solidFill>
                  <a:latin typeface="Calibri"/>
                </a:rPr>
                <a:t>(6/10)</a:t>
              </a:r>
            </a:p>
          </p:txBody>
        </p:sp>
        <p:sp>
          <p:nvSpPr>
            <p:cNvPr id="48" name="Diamond 47"/>
            <p:cNvSpPr/>
            <p:nvPr/>
          </p:nvSpPr>
          <p:spPr>
            <a:xfrm>
              <a:off x="5182364" y="3553993"/>
              <a:ext cx="202380" cy="202380"/>
            </a:xfrm>
            <a:prstGeom prst="diamond">
              <a:avLst/>
            </a:prstGeom>
            <a:solidFill>
              <a:srgbClr val="E46C0A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4" tIns="45706" rIns="91414" bIns="45706" rtlCol="0" anchor="ctr"/>
            <a:lstStyle/>
            <a:p>
              <a:pPr algn="ctr" defTabSz="914269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0" name="Diamond 129"/>
            <p:cNvSpPr/>
            <p:nvPr/>
          </p:nvSpPr>
          <p:spPr>
            <a:xfrm>
              <a:off x="3045008" y="3546046"/>
              <a:ext cx="202380" cy="202380"/>
            </a:xfrm>
            <a:prstGeom prst="diamond">
              <a:avLst/>
            </a:prstGeom>
            <a:solidFill>
              <a:srgbClr val="E46C0A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4" tIns="45706" rIns="91414" bIns="45706" rtlCol="0" anchor="ctr"/>
            <a:lstStyle/>
            <a:p>
              <a:pPr algn="ctr" defTabSz="914269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1" name="Diamond 130"/>
            <p:cNvSpPr/>
            <p:nvPr/>
          </p:nvSpPr>
          <p:spPr>
            <a:xfrm>
              <a:off x="4193964" y="3546110"/>
              <a:ext cx="202380" cy="202380"/>
            </a:xfrm>
            <a:prstGeom prst="diamond">
              <a:avLst/>
            </a:prstGeom>
            <a:solidFill>
              <a:srgbClr val="E46C0A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4" tIns="45706" rIns="91414" bIns="45706" rtlCol="0" anchor="ctr"/>
            <a:lstStyle/>
            <a:p>
              <a:pPr algn="ctr" defTabSz="914269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129572" y="3752717"/>
              <a:ext cx="389798" cy="276971"/>
            </a:xfrm>
            <a:prstGeom prst="rect">
              <a:avLst/>
            </a:prstGeom>
            <a:noFill/>
          </p:spPr>
          <p:txBody>
            <a:bodyPr wrap="none" lIns="91414" tIns="45706" rIns="91414" bIns="45706" rtlCol="0">
              <a:spAutoFit/>
            </a:bodyPr>
            <a:lstStyle/>
            <a:p>
              <a:pPr algn="ctr" defTabSz="914269"/>
              <a:r>
                <a:rPr lang="en-US" sz="600" b="1" dirty="0">
                  <a:solidFill>
                    <a:prstClr val="black"/>
                  </a:solidFill>
                  <a:latin typeface="Calibri"/>
                </a:rPr>
                <a:t>∆</a:t>
              </a:r>
              <a:r>
                <a:rPr lang="en-US" sz="600" b="1" dirty="0">
                  <a:solidFill>
                    <a:srgbClr val="000000"/>
                  </a:solidFill>
                  <a:latin typeface="Calibri"/>
                </a:rPr>
                <a:t>FDR</a:t>
              </a:r>
            </a:p>
            <a:p>
              <a:pPr algn="ctr" defTabSz="914269"/>
              <a:r>
                <a:rPr lang="en-US" sz="600" b="1" dirty="0">
                  <a:solidFill>
                    <a:srgbClr val="000000"/>
                  </a:solidFill>
                  <a:latin typeface="Calibri"/>
                </a:rPr>
                <a:t>(2/17)</a:t>
              </a: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2947542" y="4028216"/>
              <a:ext cx="3123058" cy="234951"/>
            </a:xfrm>
            <a:prstGeom prst="rect">
              <a:avLst/>
            </a:prstGeom>
            <a:gradFill flip="none" rotWithShape="1">
              <a:gsLst>
                <a:gs pos="2000">
                  <a:schemeClr val="tx2">
                    <a:lumMod val="60000"/>
                    <a:lumOff val="40000"/>
                  </a:schemeClr>
                </a:gs>
                <a:gs pos="34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4" tIns="45706" rIns="91414" bIns="45706" rtlCol="0" anchor="ctr"/>
            <a:lstStyle/>
            <a:p>
              <a:pPr algn="ctr" defTabSz="914269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Diamond 224"/>
            <p:cNvSpPr/>
            <p:nvPr/>
          </p:nvSpPr>
          <p:spPr>
            <a:xfrm>
              <a:off x="5651674" y="4045262"/>
              <a:ext cx="202380" cy="202380"/>
            </a:xfrm>
            <a:prstGeom prst="diamond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4" tIns="45706" rIns="91414" bIns="45706" rtlCol="0" anchor="ctr"/>
            <a:lstStyle/>
            <a:p>
              <a:pPr algn="ctr" defTabSz="914269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5415269" y="4229617"/>
              <a:ext cx="660644" cy="276971"/>
            </a:xfrm>
            <a:prstGeom prst="rect">
              <a:avLst/>
            </a:prstGeom>
            <a:noFill/>
          </p:spPr>
          <p:txBody>
            <a:bodyPr wrap="square" lIns="91414" tIns="45706" rIns="91414" bIns="45706" rtlCol="0">
              <a:spAutoFit/>
            </a:bodyPr>
            <a:lstStyle/>
            <a:p>
              <a:pPr algn="ctr" defTabSz="914269"/>
              <a:r>
                <a:rPr lang="en-US" sz="600" b="1" dirty="0" smtClean="0">
                  <a:solidFill>
                    <a:prstClr val="black"/>
                  </a:solidFill>
                  <a:latin typeface="Calibri"/>
                </a:rPr>
                <a:t>FT3 </a:t>
              </a:r>
              <a:r>
                <a:rPr lang="en-US" sz="600" b="1" dirty="0">
                  <a:solidFill>
                    <a:prstClr val="black"/>
                  </a:solidFill>
                  <a:latin typeface="Calibri"/>
                </a:rPr>
                <a:t>Complete </a:t>
              </a:r>
            </a:p>
            <a:p>
              <a:pPr algn="ctr" defTabSz="914269"/>
              <a:r>
                <a:rPr lang="en-US" sz="600" b="1" dirty="0">
                  <a:solidFill>
                    <a:prstClr val="black"/>
                  </a:solidFill>
                  <a:latin typeface="Calibri"/>
                </a:rPr>
                <a:t>(8/14)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6058998" y="3963030"/>
              <a:ext cx="735367" cy="338526"/>
            </a:xfrm>
            <a:prstGeom prst="rect">
              <a:avLst/>
            </a:prstGeom>
            <a:noFill/>
          </p:spPr>
          <p:txBody>
            <a:bodyPr wrap="square" lIns="91414" tIns="45706" rIns="91414" bIns="45706" rtlCol="0">
              <a:spAutoFit/>
            </a:bodyPr>
            <a:lstStyle/>
            <a:p>
              <a:pPr algn="ctr" defTabSz="914269"/>
              <a:r>
                <a:rPr lang="en-US" sz="800" b="1" dirty="0" smtClean="0">
                  <a:solidFill>
                    <a:srgbClr val="4F81BD">
                      <a:lumMod val="75000"/>
                    </a:srgbClr>
                  </a:solidFill>
                  <a:latin typeface="Calibri"/>
                </a:rPr>
                <a:t>FT3 </a:t>
              </a:r>
              <a:r>
                <a:rPr lang="en-US" sz="800" b="1" dirty="0">
                  <a:solidFill>
                    <a:srgbClr val="4F81BD">
                      <a:lumMod val="75000"/>
                    </a:srgbClr>
                  </a:solidFill>
                  <a:latin typeface="Calibri"/>
                </a:rPr>
                <a:t>Report</a:t>
              </a:r>
            </a:p>
            <a:p>
              <a:pPr algn="ctr" defTabSz="914269"/>
              <a:r>
                <a:rPr lang="en-US" sz="800" b="1" dirty="0">
                  <a:solidFill>
                    <a:srgbClr val="4F81BD">
                      <a:lumMod val="75000"/>
                    </a:srgbClr>
                  </a:solidFill>
                  <a:latin typeface="Calibri"/>
                </a:rPr>
                <a:t>(10/15)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897229" y="4227467"/>
              <a:ext cx="453993" cy="276971"/>
            </a:xfrm>
            <a:prstGeom prst="rect">
              <a:avLst/>
            </a:prstGeom>
            <a:noFill/>
          </p:spPr>
          <p:txBody>
            <a:bodyPr wrap="none" lIns="91414" tIns="45706" rIns="91414" bIns="45706" rtlCol="0">
              <a:spAutoFit/>
            </a:bodyPr>
            <a:lstStyle/>
            <a:p>
              <a:pPr algn="ctr" defTabSz="914269"/>
              <a:r>
                <a:rPr lang="en-US" sz="600" b="1" dirty="0" err="1">
                  <a:solidFill>
                    <a:srgbClr val="000000"/>
                  </a:solidFill>
                  <a:latin typeface="Calibri"/>
                </a:rPr>
                <a:t>Obj</a:t>
              </a:r>
              <a:r>
                <a:rPr lang="en-US" sz="600" b="1" dirty="0">
                  <a:solidFill>
                    <a:srgbClr val="000000"/>
                  </a:solidFill>
                  <a:latin typeface="Calibri"/>
                </a:rPr>
                <a:t>/</a:t>
              </a:r>
              <a:r>
                <a:rPr lang="en-US" sz="600" b="1" dirty="0" err="1">
                  <a:solidFill>
                    <a:srgbClr val="000000"/>
                  </a:solidFill>
                  <a:latin typeface="Calibri"/>
                </a:rPr>
                <a:t>Req</a:t>
              </a:r>
              <a:endParaRPr lang="en-US" sz="600" b="1" dirty="0">
                <a:solidFill>
                  <a:srgbClr val="000000"/>
                </a:solidFill>
                <a:latin typeface="Calibri"/>
              </a:endParaRPr>
            </a:p>
            <a:p>
              <a:pPr algn="ctr" defTabSz="914269"/>
              <a:endParaRPr lang="en-US" sz="600" b="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4" name="Diamond 233"/>
            <p:cNvSpPr/>
            <p:nvPr/>
          </p:nvSpPr>
          <p:spPr>
            <a:xfrm>
              <a:off x="3329124" y="4048517"/>
              <a:ext cx="202380" cy="202380"/>
            </a:xfrm>
            <a:prstGeom prst="diamond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4" tIns="45706" rIns="91414" bIns="45706" rtlCol="0" anchor="ctr"/>
            <a:lstStyle/>
            <a:p>
              <a:pPr algn="ctr" defTabSz="914269"/>
              <a:endParaRPr lang="en-US" dirty="0">
                <a:solidFill>
                  <a:srgbClr val="8064A2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sp>
          <p:nvSpPr>
            <p:cNvPr id="237" name="Diamond 236"/>
            <p:cNvSpPr/>
            <p:nvPr/>
          </p:nvSpPr>
          <p:spPr>
            <a:xfrm>
              <a:off x="3994870" y="4052527"/>
              <a:ext cx="202380" cy="202380"/>
            </a:xfrm>
            <a:prstGeom prst="diamond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4" tIns="45706" rIns="91414" bIns="45706" rtlCol="0" anchor="ctr"/>
            <a:lstStyle/>
            <a:p>
              <a:pPr algn="ctr" defTabSz="914269"/>
              <a:endParaRPr lang="en-US" dirty="0">
                <a:solidFill>
                  <a:srgbClr val="8064A2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3838759" y="4225127"/>
              <a:ext cx="543686" cy="276971"/>
            </a:xfrm>
            <a:prstGeom prst="rect">
              <a:avLst/>
            </a:prstGeom>
            <a:noFill/>
          </p:spPr>
          <p:txBody>
            <a:bodyPr wrap="none" lIns="91414" tIns="45706" rIns="91414" bIns="45706" rtlCol="0">
              <a:spAutoFit/>
            </a:bodyPr>
            <a:lstStyle/>
            <a:p>
              <a:pPr algn="ctr" defTabSz="914269"/>
              <a:r>
                <a:rPr lang="en-US" sz="600" b="1" dirty="0">
                  <a:solidFill>
                    <a:srgbClr val="000000"/>
                  </a:solidFill>
                  <a:latin typeface="Calibri"/>
                </a:rPr>
                <a:t>Integration</a:t>
              </a:r>
            </a:p>
            <a:p>
              <a:pPr algn="ctr" defTabSz="914269"/>
              <a:r>
                <a:rPr lang="en-US" sz="600" b="1" dirty="0">
                  <a:solidFill>
                    <a:srgbClr val="000000"/>
                  </a:solidFill>
                  <a:latin typeface="Calibri"/>
                </a:rPr>
                <a:t>and V&amp;V</a:t>
              </a:r>
            </a:p>
          </p:txBody>
        </p:sp>
        <p:sp>
          <p:nvSpPr>
            <p:cNvPr id="191" name="Diamond 190"/>
            <p:cNvSpPr/>
            <p:nvPr/>
          </p:nvSpPr>
          <p:spPr>
            <a:xfrm>
              <a:off x="5979429" y="4040388"/>
              <a:ext cx="202380" cy="202380"/>
            </a:xfrm>
            <a:prstGeom prst="diamond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4" tIns="45706" rIns="91414" bIns="45706" rtlCol="0" anchor="ctr"/>
            <a:lstStyle/>
            <a:p>
              <a:pPr algn="ctr" defTabSz="914269"/>
              <a:endParaRPr lang="en-US" dirty="0">
                <a:solidFill>
                  <a:srgbClr val="8064A2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sp>
          <p:nvSpPr>
            <p:cNvPr id="215" name="Diamond 214"/>
            <p:cNvSpPr/>
            <p:nvPr/>
          </p:nvSpPr>
          <p:spPr>
            <a:xfrm>
              <a:off x="3375693" y="3548777"/>
              <a:ext cx="202380" cy="202380"/>
            </a:xfrm>
            <a:prstGeom prst="diamond">
              <a:avLst/>
            </a:prstGeom>
            <a:solidFill>
              <a:srgbClr val="E46C0A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4" tIns="45706" rIns="91414" bIns="45706" rtlCol="0" anchor="ctr"/>
            <a:lstStyle/>
            <a:p>
              <a:pPr algn="ctr" defTabSz="914269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3257135" y="3745069"/>
              <a:ext cx="428270" cy="276971"/>
            </a:xfrm>
            <a:prstGeom prst="rect">
              <a:avLst/>
            </a:prstGeom>
            <a:noFill/>
          </p:spPr>
          <p:txBody>
            <a:bodyPr wrap="none" lIns="91414" tIns="45706" rIns="91414" bIns="45706" rtlCol="0">
              <a:spAutoFit/>
            </a:bodyPr>
            <a:lstStyle/>
            <a:p>
              <a:pPr algn="ctr" defTabSz="914269"/>
              <a:r>
                <a:rPr lang="en-US" sz="600" b="1" dirty="0">
                  <a:solidFill>
                    <a:srgbClr val="000000"/>
                  </a:solidFill>
                  <a:latin typeface="Calibri"/>
                </a:rPr>
                <a:t>SWRR</a:t>
              </a:r>
            </a:p>
            <a:p>
              <a:pPr algn="ctr" defTabSz="914269"/>
              <a:r>
                <a:rPr lang="en-US" sz="600" b="1" dirty="0">
                  <a:solidFill>
                    <a:srgbClr val="000000"/>
                  </a:solidFill>
                  <a:latin typeface="Calibri"/>
                </a:rPr>
                <a:t>(10/24)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187268" y="4225123"/>
              <a:ext cx="748870" cy="369303"/>
            </a:xfrm>
            <a:prstGeom prst="rect">
              <a:avLst/>
            </a:prstGeom>
            <a:noFill/>
          </p:spPr>
          <p:txBody>
            <a:bodyPr wrap="none" lIns="91414" tIns="45706" rIns="91414" bIns="45706" rtlCol="0">
              <a:spAutoFit/>
            </a:bodyPr>
            <a:lstStyle/>
            <a:p>
              <a:pPr algn="ctr" defTabSz="914269"/>
              <a:r>
                <a:rPr lang="en-US" sz="600" b="1" dirty="0">
                  <a:solidFill>
                    <a:srgbClr val="000000"/>
                  </a:solidFill>
                  <a:latin typeface="Calibri"/>
                </a:rPr>
                <a:t>Component</a:t>
              </a:r>
            </a:p>
            <a:p>
              <a:pPr algn="ctr" defTabSz="914269"/>
              <a:r>
                <a:rPr lang="en-US" sz="600" b="1" dirty="0">
                  <a:solidFill>
                    <a:srgbClr val="000000"/>
                  </a:solidFill>
                  <a:latin typeface="Calibri"/>
                </a:rPr>
                <a:t>Testing and</a:t>
              </a:r>
            </a:p>
            <a:p>
              <a:pPr algn="ctr" defTabSz="914269"/>
              <a:r>
                <a:rPr lang="en-US" sz="600" b="1" dirty="0">
                  <a:solidFill>
                    <a:srgbClr val="000000"/>
                  </a:solidFill>
                  <a:latin typeface="Calibri"/>
                </a:rPr>
                <a:t>Scenario Build-up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946400" y="3316992"/>
              <a:ext cx="16879" cy="1247885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Diamond 302"/>
            <p:cNvSpPr/>
            <p:nvPr/>
          </p:nvSpPr>
          <p:spPr>
            <a:xfrm>
              <a:off x="5074370" y="4033477"/>
              <a:ext cx="202380" cy="202380"/>
            </a:xfrm>
            <a:prstGeom prst="diamond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4" tIns="45706" rIns="91414" bIns="45706" rtlCol="0" anchor="ctr"/>
            <a:lstStyle/>
            <a:p>
              <a:pPr algn="ctr" defTabSz="914269"/>
              <a:endParaRPr lang="en-US" dirty="0">
                <a:solidFill>
                  <a:srgbClr val="8064A2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5020849" y="4231478"/>
              <a:ext cx="338502" cy="276971"/>
            </a:xfrm>
            <a:prstGeom prst="rect">
              <a:avLst/>
            </a:prstGeom>
            <a:noFill/>
          </p:spPr>
          <p:txBody>
            <a:bodyPr wrap="none" lIns="91414" tIns="45706" rIns="91414" bIns="45706" rtlCol="0">
              <a:spAutoFit/>
            </a:bodyPr>
            <a:lstStyle/>
            <a:p>
              <a:pPr algn="ctr" defTabSz="914269"/>
              <a:r>
                <a:rPr lang="en-US" sz="600" b="1" dirty="0">
                  <a:solidFill>
                    <a:srgbClr val="000000"/>
                  </a:solidFill>
                  <a:latin typeface="Calibri"/>
                </a:rPr>
                <a:t>CST</a:t>
              </a:r>
            </a:p>
            <a:p>
              <a:pPr algn="ctr" defTabSz="914269"/>
              <a:r>
                <a:rPr lang="en-US" sz="600" b="1" dirty="0">
                  <a:solidFill>
                    <a:srgbClr val="000000"/>
                  </a:solidFill>
                  <a:latin typeface="Calibri"/>
                </a:rPr>
                <a:t>5/21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2477108" y="4199919"/>
              <a:ext cx="469238" cy="36930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>
              <a:solidFill>
                <a:schemeClr val="accent3"/>
              </a:solidFill>
            </a:ln>
          </p:spPr>
          <p:txBody>
            <a:bodyPr wrap="square" lIns="91414" tIns="45706" rIns="91414" bIns="45706" rtlCol="0">
              <a:spAutoFit/>
            </a:bodyPr>
            <a:lstStyle/>
            <a:p>
              <a:pPr algn="ctr" defTabSz="914269"/>
              <a:r>
                <a:rPr lang="en-US" sz="600" b="1" dirty="0" smtClean="0">
                  <a:solidFill>
                    <a:srgbClr val="000000"/>
                  </a:solidFill>
                  <a:latin typeface="Calibri"/>
                </a:rPr>
                <a:t>FT3 </a:t>
              </a:r>
            </a:p>
            <a:p>
              <a:pPr algn="ctr" defTabSz="914269"/>
              <a:r>
                <a:rPr lang="en-US" sz="600" b="1" dirty="0" smtClean="0">
                  <a:solidFill>
                    <a:srgbClr val="000000"/>
                  </a:solidFill>
                  <a:latin typeface="Calibri"/>
                </a:rPr>
                <a:t>Start</a:t>
              </a:r>
              <a:endParaRPr lang="en-US" sz="600" b="1" dirty="0">
                <a:solidFill>
                  <a:srgbClr val="000000"/>
                </a:solidFill>
                <a:latin typeface="Calibri"/>
              </a:endParaRPr>
            </a:p>
            <a:p>
              <a:pPr algn="ctr" defTabSz="914269"/>
              <a:r>
                <a:rPr lang="en-US" sz="600" b="1" dirty="0">
                  <a:solidFill>
                    <a:srgbClr val="000000"/>
                  </a:solidFill>
                  <a:latin typeface="Calibri"/>
                </a:rPr>
                <a:t>7/28/14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755902" y="3739957"/>
              <a:ext cx="673101" cy="276971"/>
            </a:xfrm>
            <a:prstGeom prst="rect">
              <a:avLst/>
            </a:prstGeom>
            <a:noFill/>
          </p:spPr>
          <p:txBody>
            <a:bodyPr wrap="square" lIns="91414" tIns="45706" rIns="91414" bIns="45706" rtlCol="0">
              <a:spAutoFit/>
            </a:bodyPr>
            <a:lstStyle/>
            <a:p>
              <a:pPr algn="ctr" defTabSz="914269"/>
              <a:r>
                <a:rPr lang="en-US" sz="600" b="1" dirty="0">
                  <a:solidFill>
                    <a:srgbClr val="000000"/>
                  </a:solidFill>
                  <a:latin typeface="Calibri"/>
                </a:rPr>
                <a:t>∆SRR (FT3/FT4)</a:t>
              </a:r>
            </a:p>
            <a:p>
              <a:pPr algn="ctr" defTabSz="914269"/>
              <a:r>
                <a:rPr lang="en-US" sz="600" b="1" dirty="0">
                  <a:solidFill>
                    <a:srgbClr val="000000"/>
                  </a:solidFill>
                  <a:latin typeface="Calibri"/>
                </a:rPr>
                <a:t>(9/11)</a:t>
              </a:r>
            </a:p>
          </p:txBody>
        </p:sp>
        <p:sp>
          <p:nvSpPr>
            <p:cNvPr id="231" name="Diamond 230"/>
            <p:cNvSpPr/>
            <p:nvPr/>
          </p:nvSpPr>
          <p:spPr>
            <a:xfrm>
              <a:off x="2905336" y="4043170"/>
              <a:ext cx="202380" cy="202380"/>
            </a:xfrm>
            <a:prstGeom prst="diamond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4" tIns="45706" rIns="91414" bIns="45706" rtlCol="0" anchor="ctr"/>
            <a:lstStyle/>
            <a:p>
              <a:pPr algn="ctr" defTabSz="914269"/>
              <a:endParaRPr lang="en-US" dirty="0">
                <a:solidFill>
                  <a:srgbClr val="8064A2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459159" y="1288933"/>
            <a:ext cx="2995329" cy="2476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spcCol="0" rtlCol="0" anchor="ctr"/>
          <a:lstStyle/>
          <a:p>
            <a:pPr algn="ctr" defTabSz="914269"/>
            <a:r>
              <a:rPr lang="en-US" sz="1100" dirty="0">
                <a:solidFill>
                  <a:prstClr val="black"/>
                </a:solidFill>
                <a:latin typeface="Calibri"/>
              </a:rPr>
              <a:t>Preliminary MOPS Development</a:t>
            </a:r>
          </a:p>
        </p:txBody>
      </p:sp>
      <p:sp>
        <p:nvSpPr>
          <p:cNvPr id="346" name="Rectangle 345"/>
          <p:cNvSpPr/>
          <p:nvPr/>
        </p:nvSpPr>
        <p:spPr>
          <a:xfrm>
            <a:off x="5460836" y="1288933"/>
            <a:ext cx="2660650" cy="2476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rgbClr val="FFFFFF"/>
              </a:gs>
            </a:gsLst>
            <a:lin ang="15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spcCol="0" rtlCol="0" anchor="ctr"/>
          <a:lstStyle/>
          <a:p>
            <a:pPr algn="ctr" defTabSz="914269"/>
            <a:r>
              <a:rPr lang="en-US" sz="1200" dirty="0">
                <a:solidFill>
                  <a:srgbClr val="000000"/>
                </a:solidFill>
                <a:latin typeface="Calibri"/>
              </a:rPr>
              <a:t>MOPS Verification &amp; Validation</a:t>
            </a:r>
          </a:p>
        </p:txBody>
      </p:sp>
      <p:sp>
        <p:nvSpPr>
          <p:cNvPr id="347" name="Diamond 346"/>
          <p:cNvSpPr/>
          <p:nvPr/>
        </p:nvSpPr>
        <p:spPr>
          <a:xfrm>
            <a:off x="5362297" y="1309001"/>
            <a:ext cx="202380" cy="202380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4924834" y="1520766"/>
            <a:ext cx="1125698" cy="507779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algn="ctr" defTabSz="914269"/>
            <a:r>
              <a:rPr lang="en-US" sz="900" b="1" dirty="0" smtClean="0">
                <a:solidFill>
                  <a:srgbClr val="000000"/>
                </a:solidFill>
                <a:latin typeface="Calibri"/>
              </a:rPr>
              <a:t>RTCA SC-228 Preliminary </a:t>
            </a:r>
            <a:r>
              <a:rPr lang="en-US" sz="900" b="1" dirty="0">
                <a:solidFill>
                  <a:srgbClr val="000000"/>
                </a:solidFill>
                <a:latin typeface="Calibri"/>
              </a:rPr>
              <a:t>MOPS</a:t>
            </a:r>
          </a:p>
          <a:p>
            <a:pPr algn="ctr" defTabSz="914269"/>
            <a:r>
              <a:rPr lang="en-US" sz="900" b="1" dirty="0">
                <a:solidFill>
                  <a:srgbClr val="000000"/>
                </a:solidFill>
                <a:latin typeface="Calibri"/>
              </a:rPr>
              <a:t>July 2015</a:t>
            </a:r>
          </a:p>
        </p:txBody>
      </p:sp>
      <p:sp>
        <p:nvSpPr>
          <p:cNvPr id="354" name="Diamond 353"/>
          <p:cNvSpPr/>
          <p:nvPr/>
        </p:nvSpPr>
        <p:spPr>
          <a:xfrm>
            <a:off x="8029298" y="1302651"/>
            <a:ext cx="202380" cy="202380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7790570" y="1520766"/>
            <a:ext cx="790271" cy="507779"/>
          </a:xfrm>
          <a:prstGeom prst="rect">
            <a:avLst/>
          </a:prstGeom>
          <a:noFill/>
        </p:spPr>
        <p:txBody>
          <a:bodyPr wrap="none" lIns="91388" tIns="45694" rIns="91388" bIns="45694" rtlCol="0">
            <a:spAutoFit/>
          </a:bodyPr>
          <a:lstStyle/>
          <a:p>
            <a:pPr algn="ctr" defTabSz="914269"/>
            <a:r>
              <a:rPr lang="en-US" sz="900" b="1" dirty="0" smtClean="0">
                <a:solidFill>
                  <a:srgbClr val="000000"/>
                </a:solidFill>
                <a:latin typeface="Calibri"/>
              </a:rPr>
              <a:t>RTCA SC-228</a:t>
            </a:r>
          </a:p>
          <a:p>
            <a:pPr algn="ctr" defTabSz="914269"/>
            <a:r>
              <a:rPr lang="en-US" sz="900" b="1" dirty="0" smtClean="0">
                <a:solidFill>
                  <a:srgbClr val="000000"/>
                </a:solidFill>
                <a:latin typeface="Calibri"/>
              </a:rPr>
              <a:t>Final </a:t>
            </a:r>
            <a:r>
              <a:rPr lang="en-US" sz="900" b="1" dirty="0">
                <a:solidFill>
                  <a:srgbClr val="000000"/>
                </a:solidFill>
                <a:latin typeface="Calibri"/>
              </a:rPr>
              <a:t>MOPS</a:t>
            </a:r>
          </a:p>
          <a:p>
            <a:pPr algn="ctr" defTabSz="914269"/>
            <a:r>
              <a:rPr lang="en-US" sz="900" b="1" dirty="0">
                <a:solidFill>
                  <a:srgbClr val="000000"/>
                </a:solidFill>
                <a:latin typeface="Calibri"/>
              </a:rPr>
              <a:t>July 2016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6913722" y="1606455"/>
            <a:ext cx="889032" cy="507779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algn="r" defTabSz="914269"/>
            <a:r>
              <a:rPr lang="en-US" sz="900" b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Final MOPS Inputs</a:t>
            </a:r>
          </a:p>
          <a:p>
            <a:pPr algn="r" defTabSz="914269"/>
            <a:r>
              <a:rPr lang="en-US" sz="900" b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May 2016</a:t>
            </a:r>
          </a:p>
        </p:txBody>
      </p:sp>
      <p:cxnSp>
        <p:nvCxnSpPr>
          <p:cNvPr id="360" name="Straight Connector 359"/>
          <p:cNvCxnSpPr/>
          <p:nvPr/>
        </p:nvCxnSpPr>
        <p:spPr>
          <a:xfrm>
            <a:off x="4266766" y="1538269"/>
            <a:ext cx="0" cy="1801579"/>
          </a:xfrm>
          <a:prstGeom prst="line">
            <a:avLst/>
          </a:prstGeom>
          <a:ln w="28575">
            <a:solidFill>
              <a:schemeClr val="accent4">
                <a:lumMod val="75000"/>
                <a:alpha val="71000"/>
              </a:schemeClr>
            </a:solidFill>
            <a:prstDash val="dash"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IT&amp;E Integrated Test </a:t>
            </a: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358" name="Straight Connector 357"/>
          <p:cNvCxnSpPr/>
          <p:nvPr/>
        </p:nvCxnSpPr>
        <p:spPr>
          <a:xfrm>
            <a:off x="7780620" y="1538270"/>
            <a:ext cx="21655" cy="4724711"/>
          </a:xfrm>
          <a:prstGeom prst="line">
            <a:avLst/>
          </a:prstGeom>
          <a:ln w="28575">
            <a:solidFill>
              <a:schemeClr val="accent4">
                <a:lumMod val="75000"/>
                <a:alpha val="71000"/>
              </a:schemeClr>
            </a:solidFill>
            <a:prstDash val="dash"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750984" y="5351673"/>
            <a:ext cx="1999177" cy="1487241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34534" y="5305868"/>
            <a:ext cx="2006599" cy="400057"/>
          </a:xfrm>
          <a:prstGeom prst="rect">
            <a:avLst/>
          </a:prstGeom>
          <a:noFill/>
          <a:ln>
            <a:noFill/>
          </a:ln>
        </p:spPr>
        <p:txBody>
          <a:bodyPr wrap="square" lIns="91388" tIns="45694" rIns="91388" bIns="45694" rtlCol="0">
            <a:spAutoFit/>
          </a:bodyPr>
          <a:lstStyle/>
          <a:p>
            <a:pPr algn="ctr" defTabSz="914269"/>
            <a:r>
              <a:rPr lang="en-US" sz="1000" b="1" dirty="0">
                <a:solidFill>
                  <a:prstClr val="white"/>
                </a:solidFill>
                <a:latin typeface="Calibri"/>
              </a:rPr>
              <a:t>Flight </a:t>
            </a:r>
            <a:r>
              <a:rPr lang="en-US" sz="1000" b="1" dirty="0" smtClean="0">
                <a:solidFill>
                  <a:prstClr val="white"/>
                </a:solidFill>
                <a:latin typeface="Calibri"/>
              </a:rPr>
              <a:t>Test Series 4 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Development </a:t>
            </a:r>
          </a:p>
          <a:p>
            <a:pPr algn="ctr" defTabSz="914269"/>
            <a:r>
              <a:rPr lang="en-US" sz="1000" b="1" dirty="0">
                <a:solidFill>
                  <a:prstClr val="white"/>
                </a:solidFill>
                <a:latin typeface="Calibri"/>
              </a:rPr>
              <a:t>(&amp; Capstone Demo)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734534" y="5679927"/>
            <a:ext cx="2015627" cy="212308"/>
          </a:xfrm>
          <a:prstGeom prst="rect">
            <a:avLst/>
          </a:prstGeom>
          <a:gradFill flip="none" rotWithShape="1">
            <a:gsLst>
              <a:gs pos="2000">
                <a:schemeClr val="tx2">
                  <a:lumMod val="60000"/>
                  <a:lumOff val="40000"/>
                </a:schemeClr>
              </a:gs>
              <a:gs pos="34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592392" y="5859180"/>
            <a:ext cx="767618" cy="276946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>
                <a:solidFill>
                  <a:prstClr val="black"/>
                </a:solidFill>
                <a:latin typeface="Calibri"/>
              </a:rPr>
              <a:t>Tech Brief</a:t>
            </a:r>
          </a:p>
          <a:p>
            <a:pPr algn="ctr" defTabSz="914269"/>
            <a:r>
              <a:rPr lang="en-US" sz="600" b="1" dirty="0">
                <a:solidFill>
                  <a:prstClr val="black"/>
                </a:solidFill>
                <a:latin typeface="Calibri"/>
              </a:rPr>
              <a:t>(2/16)</a:t>
            </a:r>
          </a:p>
        </p:txBody>
      </p:sp>
      <p:sp>
        <p:nvSpPr>
          <p:cNvPr id="140" name="Diamond 139"/>
          <p:cNvSpPr/>
          <p:nvPr/>
        </p:nvSpPr>
        <p:spPr>
          <a:xfrm>
            <a:off x="6870971" y="5687279"/>
            <a:ext cx="202380" cy="202380"/>
          </a:xfrm>
          <a:prstGeom prst="diamond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Diamond 141"/>
          <p:cNvSpPr/>
          <p:nvPr/>
        </p:nvSpPr>
        <p:spPr>
          <a:xfrm>
            <a:off x="6000179" y="5685745"/>
            <a:ext cx="202380" cy="202380"/>
          </a:xfrm>
          <a:prstGeom prst="diamond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916581" y="5873302"/>
            <a:ext cx="428217" cy="276946"/>
          </a:xfrm>
          <a:prstGeom prst="rect">
            <a:avLst/>
          </a:prstGeom>
          <a:noFill/>
        </p:spPr>
        <p:txBody>
          <a:bodyPr wrap="non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>
                <a:solidFill>
                  <a:prstClr val="black"/>
                </a:solidFill>
                <a:latin typeface="Calibri"/>
              </a:rPr>
              <a:t>∆</a:t>
            </a:r>
            <a:r>
              <a:rPr lang="en-US" sz="600" b="1" dirty="0">
                <a:solidFill>
                  <a:srgbClr val="000000"/>
                </a:solidFill>
                <a:latin typeface="Calibri"/>
              </a:rPr>
              <a:t>FDR</a:t>
            </a:r>
          </a:p>
          <a:p>
            <a:pPr algn="ctr" defTabSz="914269"/>
            <a:r>
              <a:rPr lang="en-US" sz="600" b="1" dirty="0">
                <a:solidFill>
                  <a:srgbClr val="000000"/>
                </a:solidFill>
                <a:latin typeface="Calibri"/>
              </a:rPr>
              <a:t>(10/13)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5734530" y="6156185"/>
            <a:ext cx="2015628" cy="212308"/>
          </a:xfrm>
          <a:prstGeom prst="rect">
            <a:avLst/>
          </a:prstGeom>
          <a:gradFill flip="none" rotWithShape="1">
            <a:gsLst>
              <a:gs pos="2000">
                <a:schemeClr val="tx2">
                  <a:lumMod val="60000"/>
                  <a:lumOff val="40000"/>
                </a:schemeClr>
              </a:gs>
              <a:gs pos="34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" name="Diamond 244"/>
          <p:cNvSpPr/>
          <p:nvPr/>
        </p:nvSpPr>
        <p:spPr>
          <a:xfrm>
            <a:off x="7186379" y="6159530"/>
            <a:ext cx="202380" cy="202380"/>
          </a:xfrm>
          <a:prstGeom prst="diamond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916207" y="6326770"/>
            <a:ext cx="554567" cy="369279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 smtClean="0">
                <a:solidFill>
                  <a:prstClr val="black"/>
                </a:solidFill>
                <a:latin typeface="Calibri"/>
              </a:rPr>
              <a:t>FT4  </a:t>
            </a:r>
            <a:r>
              <a:rPr lang="en-US" sz="600" b="1" dirty="0">
                <a:solidFill>
                  <a:prstClr val="black"/>
                </a:solidFill>
                <a:latin typeface="Calibri"/>
              </a:rPr>
              <a:t>Complete</a:t>
            </a:r>
          </a:p>
          <a:p>
            <a:pPr algn="ctr" defTabSz="914269"/>
            <a:r>
              <a:rPr lang="en-US" sz="600" b="1" dirty="0">
                <a:solidFill>
                  <a:prstClr val="black"/>
                </a:solidFill>
                <a:latin typeface="Calibri"/>
              </a:rPr>
              <a:t>(4/14)</a:t>
            </a:r>
          </a:p>
        </p:txBody>
      </p:sp>
      <p:sp>
        <p:nvSpPr>
          <p:cNvPr id="250" name="Diamond 249"/>
          <p:cNvSpPr/>
          <p:nvPr/>
        </p:nvSpPr>
        <p:spPr>
          <a:xfrm>
            <a:off x="7281172" y="6157769"/>
            <a:ext cx="202380" cy="202380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51" name="Diamond 250"/>
          <p:cNvSpPr/>
          <p:nvPr/>
        </p:nvSpPr>
        <p:spPr>
          <a:xfrm>
            <a:off x="6625463" y="6161779"/>
            <a:ext cx="202380" cy="202380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52" name="Diamond 251"/>
          <p:cNvSpPr/>
          <p:nvPr/>
        </p:nvSpPr>
        <p:spPr>
          <a:xfrm>
            <a:off x="5859755" y="6164457"/>
            <a:ext cx="202380" cy="202380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6574906" y="6368895"/>
            <a:ext cx="338449" cy="276946"/>
          </a:xfrm>
          <a:prstGeom prst="rect">
            <a:avLst/>
          </a:prstGeom>
          <a:noFill/>
        </p:spPr>
        <p:txBody>
          <a:bodyPr wrap="non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>
                <a:solidFill>
                  <a:srgbClr val="000000"/>
                </a:solidFill>
                <a:latin typeface="Calibri"/>
              </a:rPr>
              <a:t>CST</a:t>
            </a:r>
          </a:p>
          <a:p>
            <a:pPr algn="ctr" defTabSz="914269"/>
            <a:r>
              <a:rPr lang="en-US" sz="600" b="1" dirty="0">
                <a:solidFill>
                  <a:srgbClr val="000000"/>
                </a:solidFill>
                <a:latin typeface="Calibri"/>
              </a:rPr>
              <a:t>1/27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7300414" y="5913730"/>
            <a:ext cx="483321" cy="276946"/>
          </a:xfrm>
          <a:prstGeom prst="rect">
            <a:avLst/>
          </a:prstGeom>
          <a:noFill/>
        </p:spPr>
        <p:txBody>
          <a:bodyPr wrap="non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 smtClean="0">
                <a:solidFill>
                  <a:srgbClr val="000000"/>
                </a:solidFill>
                <a:latin typeface="Calibri"/>
              </a:rPr>
              <a:t>Capstone</a:t>
            </a:r>
            <a:endParaRPr lang="en-US" sz="600" b="1" dirty="0">
              <a:solidFill>
                <a:srgbClr val="000000"/>
              </a:solidFill>
              <a:latin typeface="Calibri"/>
            </a:endParaRPr>
          </a:p>
          <a:p>
            <a:pPr algn="ctr" defTabSz="914269"/>
            <a:r>
              <a:rPr lang="en-US" sz="600" b="1" dirty="0">
                <a:solidFill>
                  <a:srgbClr val="000000"/>
                </a:solidFill>
                <a:latin typeface="Calibri"/>
              </a:rPr>
              <a:t>Doc.</a:t>
            </a:r>
          </a:p>
        </p:txBody>
      </p:sp>
      <p:sp>
        <p:nvSpPr>
          <p:cNvPr id="181" name="Diamond 180"/>
          <p:cNvSpPr/>
          <p:nvPr/>
        </p:nvSpPr>
        <p:spPr>
          <a:xfrm>
            <a:off x="7353591" y="6159530"/>
            <a:ext cx="202380" cy="202380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7226051" y="6488669"/>
            <a:ext cx="554567" cy="369279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>
                <a:solidFill>
                  <a:prstClr val="black"/>
                </a:solidFill>
                <a:latin typeface="Calibri"/>
              </a:rPr>
              <a:t>Capstone</a:t>
            </a:r>
          </a:p>
          <a:p>
            <a:pPr algn="ctr" defTabSz="914269"/>
            <a:r>
              <a:rPr lang="en-US" sz="600" b="1" dirty="0">
                <a:solidFill>
                  <a:prstClr val="black"/>
                </a:solidFill>
                <a:latin typeface="Calibri"/>
              </a:rPr>
              <a:t>Complete</a:t>
            </a:r>
          </a:p>
          <a:p>
            <a:pPr algn="ctr" defTabSz="914269"/>
            <a:r>
              <a:rPr lang="en-US" sz="600" b="1" dirty="0">
                <a:solidFill>
                  <a:prstClr val="black"/>
                </a:solidFill>
                <a:latin typeface="Calibri"/>
              </a:rPr>
              <a:t>(4/29)</a:t>
            </a:r>
          </a:p>
        </p:txBody>
      </p:sp>
      <p:cxnSp>
        <p:nvCxnSpPr>
          <p:cNvPr id="183" name="Straight Connector 182"/>
          <p:cNvCxnSpPr>
            <a:stCxn id="182" idx="0"/>
            <a:endCxn id="181" idx="2"/>
          </p:cNvCxnSpPr>
          <p:nvPr/>
        </p:nvCxnSpPr>
        <p:spPr>
          <a:xfrm flipH="1" flipV="1">
            <a:off x="7454781" y="6361910"/>
            <a:ext cx="48554" cy="126759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Diamond 199"/>
          <p:cNvSpPr/>
          <p:nvPr/>
        </p:nvSpPr>
        <p:spPr>
          <a:xfrm>
            <a:off x="7650855" y="6161779"/>
            <a:ext cx="202380" cy="202380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4" rIns="91388" bIns="45694" rtlCol="0" anchor="ctr"/>
          <a:lstStyle/>
          <a:p>
            <a:pPr algn="ctr" defTabSz="914269"/>
            <a:endParaRPr lang="en-US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cxnSp>
        <p:nvCxnSpPr>
          <p:cNvPr id="223" name="Straight Connector 222"/>
          <p:cNvCxnSpPr/>
          <p:nvPr/>
        </p:nvCxnSpPr>
        <p:spPr>
          <a:xfrm>
            <a:off x="5740991" y="5368760"/>
            <a:ext cx="15405" cy="14776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5778003" y="6337383"/>
            <a:ext cx="748818" cy="369279"/>
          </a:xfrm>
          <a:prstGeom prst="rect">
            <a:avLst/>
          </a:prstGeom>
          <a:noFill/>
        </p:spPr>
        <p:txBody>
          <a:bodyPr wrap="non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>
                <a:solidFill>
                  <a:prstClr val="black"/>
                </a:solidFill>
                <a:latin typeface="Calibri"/>
              </a:rPr>
              <a:t>Component</a:t>
            </a:r>
          </a:p>
          <a:p>
            <a:pPr algn="ctr" defTabSz="914269"/>
            <a:r>
              <a:rPr lang="en-US" sz="600" b="1" dirty="0">
                <a:solidFill>
                  <a:prstClr val="black"/>
                </a:solidFill>
                <a:latin typeface="Calibri"/>
              </a:rPr>
              <a:t>Testing and</a:t>
            </a:r>
          </a:p>
          <a:p>
            <a:pPr algn="ctr" defTabSz="914269"/>
            <a:r>
              <a:rPr lang="en-US" sz="600" b="1" dirty="0">
                <a:solidFill>
                  <a:prstClr val="black"/>
                </a:solidFill>
                <a:latin typeface="Calibri"/>
              </a:rPr>
              <a:t>Scenario Build-up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5297835" y="6477009"/>
            <a:ext cx="445675" cy="369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txBody>
          <a:bodyPr wrap="none" lIns="91388" tIns="45694" rIns="91388" bIns="45694" rtlCol="0">
            <a:spAutoFit/>
          </a:bodyPr>
          <a:lstStyle/>
          <a:p>
            <a:pPr algn="ctr" defTabSz="914269"/>
            <a:r>
              <a:rPr lang="en-US" sz="600" b="1" dirty="0" smtClean="0">
                <a:solidFill>
                  <a:srgbClr val="000000"/>
                </a:solidFill>
                <a:latin typeface="Calibri"/>
              </a:rPr>
              <a:t>FT4 </a:t>
            </a:r>
            <a:endParaRPr lang="en-US" sz="600" b="1" dirty="0">
              <a:solidFill>
                <a:srgbClr val="000000"/>
              </a:solidFill>
              <a:latin typeface="Calibri"/>
            </a:endParaRPr>
          </a:p>
          <a:p>
            <a:pPr algn="ctr" defTabSz="914269"/>
            <a:r>
              <a:rPr lang="en-US" sz="600" b="1" dirty="0">
                <a:solidFill>
                  <a:srgbClr val="000000"/>
                </a:solidFill>
                <a:latin typeface="Calibri"/>
              </a:rPr>
              <a:t>Start</a:t>
            </a:r>
          </a:p>
          <a:p>
            <a:pPr algn="ctr" defTabSz="914269"/>
            <a:r>
              <a:rPr lang="en-US" sz="600" b="1" dirty="0">
                <a:solidFill>
                  <a:srgbClr val="000000"/>
                </a:solidFill>
                <a:latin typeface="Calibri"/>
              </a:rPr>
              <a:t>8/27/15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47575" y="2941192"/>
            <a:ext cx="4303006" cy="1320342"/>
            <a:chOff x="307661" y="2786341"/>
            <a:chExt cx="4303006" cy="1320343"/>
          </a:xfrm>
        </p:grpSpPr>
        <p:grpSp>
          <p:nvGrpSpPr>
            <p:cNvPr id="21" name="Group 20"/>
            <p:cNvGrpSpPr/>
            <p:nvPr/>
          </p:nvGrpSpPr>
          <p:grpSpPr>
            <a:xfrm>
              <a:off x="772863" y="2804273"/>
              <a:ext cx="3837804" cy="1086910"/>
              <a:chOff x="900079" y="3146166"/>
              <a:chExt cx="3837804" cy="1086910"/>
            </a:xfrm>
          </p:grpSpPr>
          <p:sp>
            <p:nvSpPr>
              <p:cNvPr id="369" name="Rectangle 368"/>
              <p:cNvSpPr/>
              <p:nvPr/>
            </p:nvSpPr>
            <p:spPr>
              <a:xfrm>
                <a:off x="908696" y="3146166"/>
                <a:ext cx="3295004" cy="10312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14" tIns="45706" rIns="91414" bIns="45706" rtlCol="0" anchor="ctr"/>
              <a:lstStyle/>
              <a:p>
                <a:pPr algn="ctr" defTabSz="914269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1" name="TextBox 370"/>
              <p:cNvSpPr txBox="1"/>
              <p:nvPr/>
            </p:nvSpPr>
            <p:spPr>
              <a:xfrm>
                <a:off x="1850987" y="3149587"/>
                <a:ext cx="1902101" cy="230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14" tIns="45706" rIns="91414" bIns="45706" rtlCol="0">
                <a:spAutoFit/>
              </a:bodyPr>
              <a:lstStyle/>
              <a:p>
                <a:pPr defTabSz="914269"/>
                <a:r>
                  <a:rPr lang="en-US" sz="900" b="1" dirty="0" smtClean="0">
                    <a:solidFill>
                      <a:prstClr val="white"/>
                    </a:solidFill>
                    <a:latin typeface="Calibri"/>
                  </a:rPr>
                  <a:t>SAA Initial Flight Tests</a:t>
                </a:r>
                <a:endParaRPr lang="en-US" sz="9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900079" y="3449954"/>
                <a:ext cx="3305825" cy="259074"/>
              </a:xfrm>
              <a:prstGeom prst="rect">
                <a:avLst/>
              </a:prstGeom>
              <a:gradFill flip="none" rotWithShape="1">
                <a:gsLst>
                  <a:gs pos="2000">
                    <a:schemeClr val="tx2">
                      <a:lumMod val="60000"/>
                      <a:lumOff val="40000"/>
                    </a:schemeClr>
                  </a:gs>
                  <a:gs pos="34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14" tIns="45706" rIns="91414" bIns="45706" rtlCol="0" anchor="ctr"/>
              <a:lstStyle/>
              <a:p>
                <a:pPr algn="ctr" defTabSz="914269"/>
                <a:endParaRPr lang="en-US" sz="16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4" name="Diamond 373"/>
              <p:cNvSpPr/>
              <p:nvPr/>
            </p:nvSpPr>
            <p:spPr>
              <a:xfrm>
                <a:off x="2183136" y="3493178"/>
                <a:ext cx="202380" cy="202380"/>
              </a:xfrm>
              <a:prstGeom prst="diamond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14" tIns="45706" rIns="91414" bIns="45706" rtlCol="0" anchor="ctr"/>
              <a:lstStyle/>
              <a:p>
                <a:pPr algn="ctr" defTabSz="914269"/>
                <a:endParaRPr lang="en-US" sz="16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2095236" y="3695879"/>
                <a:ext cx="389798" cy="276971"/>
              </a:xfrm>
              <a:prstGeom prst="rect">
                <a:avLst/>
              </a:prstGeom>
              <a:noFill/>
            </p:spPr>
            <p:txBody>
              <a:bodyPr wrap="none" lIns="91414" tIns="45706" rIns="91414" bIns="45706" rtlCol="0">
                <a:spAutoFit/>
              </a:bodyPr>
              <a:lstStyle/>
              <a:p>
                <a:pPr algn="ctr" defTabSz="914269"/>
                <a:r>
                  <a:rPr lang="en-US" sz="600" b="1" dirty="0">
                    <a:solidFill>
                      <a:prstClr val="black"/>
                    </a:solidFill>
                    <a:latin typeface="Calibri"/>
                  </a:rPr>
                  <a:t>PDR</a:t>
                </a:r>
                <a:endParaRPr lang="en-US" sz="600" b="1" dirty="0">
                  <a:solidFill>
                    <a:srgbClr val="000000"/>
                  </a:solidFill>
                  <a:latin typeface="Calibri"/>
                </a:endParaRPr>
              </a:p>
              <a:p>
                <a:pPr algn="ctr" defTabSz="914269"/>
                <a:r>
                  <a:rPr lang="en-US" sz="600" b="1" dirty="0">
                    <a:solidFill>
                      <a:srgbClr val="000000"/>
                    </a:solidFill>
                    <a:latin typeface="Calibri"/>
                  </a:rPr>
                  <a:t>(4/25)</a:t>
                </a:r>
              </a:p>
            </p:txBody>
          </p:sp>
          <p:sp>
            <p:nvSpPr>
              <p:cNvPr id="376" name="TextBox 375"/>
              <p:cNvSpPr txBox="1"/>
              <p:nvPr/>
            </p:nvSpPr>
            <p:spPr>
              <a:xfrm>
                <a:off x="2389635" y="3695879"/>
                <a:ext cx="351326" cy="276971"/>
              </a:xfrm>
              <a:prstGeom prst="rect">
                <a:avLst/>
              </a:prstGeom>
              <a:noFill/>
            </p:spPr>
            <p:txBody>
              <a:bodyPr wrap="none" lIns="91414" tIns="45706" rIns="91414" bIns="45706" rtlCol="0">
                <a:spAutoFit/>
              </a:bodyPr>
              <a:lstStyle/>
              <a:p>
                <a:pPr algn="ctr" defTabSz="914269"/>
                <a:r>
                  <a:rPr lang="en-US" sz="600" b="1" dirty="0">
                    <a:solidFill>
                      <a:prstClr val="black"/>
                    </a:solidFill>
                    <a:latin typeface="Calibri"/>
                  </a:rPr>
                  <a:t>CDR</a:t>
                </a:r>
                <a:endParaRPr lang="en-US" sz="600" b="1" dirty="0">
                  <a:solidFill>
                    <a:srgbClr val="000000"/>
                  </a:solidFill>
                  <a:latin typeface="Calibri"/>
                </a:endParaRPr>
              </a:p>
              <a:p>
                <a:pPr algn="ctr" defTabSz="914269"/>
                <a:r>
                  <a:rPr lang="en-US" sz="600" b="1" dirty="0">
                    <a:solidFill>
                      <a:srgbClr val="000000"/>
                    </a:solidFill>
                    <a:latin typeface="Calibri"/>
                  </a:rPr>
                  <a:t>(6/3)</a:t>
                </a:r>
              </a:p>
            </p:txBody>
          </p:sp>
          <p:sp>
            <p:nvSpPr>
              <p:cNvPr id="378" name="TextBox 377"/>
              <p:cNvSpPr txBox="1"/>
              <p:nvPr/>
            </p:nvSpPr>
            <p:spPr>
              <a:xfrm>
                <a:off x="2495347" y="3839868"/>
                <a:ext cx="607806" cy="369304"/>
              </a:xfrm>
              <a:prstGeom prst="rect">
                <a:avLst/>
              </a:prstGeom>
              <a:noFill/>
            </p:spPr>
            <p:txBody>
              <a:bodyPr wrap="none" lIns="91414" tIns="45706" rIns="91414" bIns="45706" rtlCol="0">
                <a:spAutoFit/>
              </a:bodyPr>
              <a:lstStyle/>
              <a:p>
                <a:pPr algn="ctr" defTabSz="914269"/>
                <a:r>
                  <a:rPr lang="en-US" sz="600" b="1" dirty="0" err="1">
                    <a:solidFill>
                      <a:prstClr val="black"/>
                    </a:solidFill>
                    <a:latin typeface="Calibri"/>
                  </a:rPr>
                  <a:t>Ikhana</a:t>
                </a:r>
                <a:r>
                  <a:rPr lang="en-US" sz="6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  <a:p>
                <a:pPr algn="ctr" defTabSz="914269"/>
                <a:r>
                  <a:rPr lang="en-US" sz="600" b="1" dirty="0">
                    <a:solidFill>
                      <a:prstClr val="black"/>
                    </a:solidFill>
                    <a:latin typeface="Calibri"/>
                  </a:rPr>
                  <a:t>Deployment</a:t>
                </a:r>
                <a:endParaRPr lang="en-US" sz="600" b="1" dirty="0">
                  <a:solidFill>
                    <a:srgbClr val="000000"/>
                  </a:solidFill>
                  <a:latin typeface="Calibri"/>
                </a:endParaRPr>
              </a:p>
              <a:p>
                <a:pPr algn="ctr" defTabSz="914269"/>
                <a:r>
                  <a:rPr lang="en-US" sz="600" b="1" dirty="0">
                    <a:solidFill>
                      <a:srgbClr val="000000"/>
                    </a:solidFill>
                    <a:latin typeface="Calibri"/>
                  </a:rPr>
                  <a:t>(6/15 – 8/14)</a:t>
                </a:r>
              </a:p>
            </p:txBody>
          </p:sp>
          <p:sp>
            <p:nvSpPr>
              <p:cNvPr id="379" name="Diamond 378"/>
              <p:cNvSpPr/>
              <p:nvPr/>
            </p:nvSpPr>
            <p:spPr>
              <a:xfrm>
                <a:off x="3339610" y="3485728"/>
                <a:ext cx="202380" cy="202380"/>
              </a:xfrm>
              <a:prstGeom prst="diamond">
                <a:avLst/>
              </a:prstGeom>
              <a:solidFill>
                <a:srgbClr val="E46C0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14" tIns="45706" rIns="91414" bIns="45706" rtlCol="0" anchor="ctr"/>
              <a:lstStyle/>
              <a:p>
                <a:pPr algn="ctr" defTabSz="914269"/>
                <a:endParaRPr lang="en-US" sz="16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380" name="Straight Connector 379"/>
              <p:cNvCxnSpPr>
                <a:endCxn id="379" idx="2"/>
              </p:cNvCxnSpPr>
              <p:nvPr/>
            </p:nvCxnSpPr>
            <p:spPr>
              <a:xfrm flipH="1" flipV="1">
                <a:off x="3440800" y="3688108"/>
                <a:ext cx="34808" cy="23965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1" name="Right Arrow 380"/>
              <p:cNvSpPr/>
              <p:nvPr/>
            </p:nvSpPr>
            <p:spPr>
              <a:xfrm>
                <a:off x="3464885" y="3462946"/>
                <a:ext cx="91063" cy="243726"/>
              </a:xfrm>
              <a:prstGeom prst="rightArrow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14" tIns="45706" rIns="91414" bIns="45706" rtlCol="0" anchor="ctr"/>
              <a:lstStyle/>
              <a:p>
                <a:pPr algn="ctr" defTabSz="914269"/>
                <a:endParaRPr lang="en-US" sz="5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2" name="TextBox 381"/>
              <p:cNvSpPr txBox="1"/>
              <p:nvPr/>
            </p:nvSpPr>
            <p:spPr>
              <a:xfrm>
                <a:off x="3367624" y="3154117"/>
                <a:ext cx="939800" cy="276971"/>
              </a:xfrm>
              <a:prstGeom prst="rect">
                <a:avLst/>
              </a:prstGeom>
              <a:noFill/>
            </p:spPr>
            <p:txBody>
              <a:bodyPr wrap="square" lIns="91414" tIns="45706" rIns="91414" bIns="45706" rtlCol="0">
                <a:spAutoFit/>
              </a:bodyPr>
              <a:lstStyle/>
              <a:p>
                <a:pPr algn="ctr" defTabSz="914269"/>
                <a:r>
                  <a:rPr lang="en-US" sz="600" b="1" dirty="0" err="1">
                    <a:solidFill>
                      <a:prstClr val="black"/>
                    </a:solidFill>
                    <a:latin typeface="Calibri"/>
                  </a:rPr>
                  <a:t>Ikhana</a:t>
                </a:r>
                <a:r>
                  <a:rPr lang="en-US" sz="600" b="1" dirty="0">
                    <a:solidFill>
                      <a:prstClr val="black"/>
                    </a:solidFill>
                    <a:latin typeface="Calibri"/>
                  </a:rPr>
                  <a:t> FCFs</a:t>
                </a:r>
              </a:p>
              <a:p>
                <a:pPr algn="ctr" defTabSz="914269"/>
                <a:r>
                  <a:rPr lang="en-US" sz="600" b="1" dirty="0">
                    <a:solidFill>
                      <a:srgbClr val="000000"/>
                    </a:solidFill>
                    <a:latin typeface="Calibri"/>
                  </a:rPr>
                  <a:t>(10/22 – 10/31)</a:t>
                </a:r>
              </a:p>
            </p:txBody>
          </p:sp>
          <p:sp>
            <p:nvSpPr>
              <p:cNvPr id="383" name="Right Arrow 382"/>
              <p:cNvSpPr/>
              <p:nvPr/>
            </p:nvSpPr>
            <p:spPr>
              <a:xfrm>
                <a:off x="2963279" y="3467180"/>
                <a:ext cx="472017" cy="265123"/>
              </a:xfrm>
              <a:prstGeom prst="rightArrow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14" tIns="45706" rIns="91414" bIns="45706" rtlCol="0" anchor="ctr"/>
              <a:lstStyle/>
              <a:p>
                <a:pPr algn="ctr" defTabSz="914269"/>
                <a:endParaRPr lang="en-US" sz="5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4" name="TextBox 383"/>
              <p:cNvSpPr txBox="1"/>
              <p:nvPr/>
            </p:nvSpPr>
            <p:spPr>
              <a:xfrm>
                <a:off x="3156956" y="3863772"/>
                <a:ext cx="543686" cy="369304"/>
              </a:xfrm>
              <a:prstGeom prst="rect">
                <a:avLst/>
              </a:prstGeom>
              <a:noFill/>
            </p:spPr>
            <p:txBody>
              <a:bodyPr wrap="none" lIns="91414" tIns="45706" rIns="91414" bIns="45706" rtlCol="0">
                <a:spAutoFit/>
              </a:bodyPr>
              <a:lstStyle/>
              <a:p>
                <a:pPr algn="ctr" defTabSz="914269"/>
                <a:r>
                  <a:rPr lang="en-US" sz="600" b="1" dirty="0">
                    <a:solidFill>
                      <a:prstClr val="black"/>
                    </a:solidFill>
                    <a:latin typeface="Calibri"/>
                  </a:rPr>
                  <a:t>Tech Brief/ </a:t>
                </a:r>
              </a:p>
              <a:p>
                <a:pPr algn="ctr" defTabSz="914269"/>
                <a:r>
                  <a:rPr lang="en-US" sz="600" b="1" dirty="0">
                    <a:solidFill>
                      <a:prstClr val="black"/>
                    </a:solidFill>
                    <a:latin typeface="Calibri"/>
                  </a:rPr>
                  <a:t>AFSRB</a:t>
                </a:r>
                <a:endParaRPr lang="en-US" sz="600" b="1" dirty="0">
                  <a:solidFill>
                    <a:srgbClr val="000000"/>
                  </a:solidFill>
                  <a:latin typeface="Calibri"/>
                </a:endParaRPr>
              </a:p>
              <a:p>
                <a:pPr algn="ctr" defTabSz="914269"/>
                <a:r>
                  <a:rPr lang="en-US" sz="600" b="1" dirty="0">
                    <a:solidFill>
                      <a:srgbClr val="000000"/>
                    </a:solidFill>
                    <a:latin typeface="Calibri"/>
                  </a:rPr>
                  <a:t>(10/21)</a:t>
                </a:r>
              </a:p>
            </p:txBody>
          </p:sp>
          <p:sp>
            <p:nvSpPr>
              <p:cNvPr id="385" name="TextBox 384"/>
              <p:cNvSpPr txBox="1"/>
              <p:nvPr/>
            </p:nvSpPr>
            <p:spPr>
              <a:xfrm>
                <a:off x="3052137" y="3209153"/>
                <a:ext cx="364150" cy="276971"/>
              </a:xfrm>
              <a:prstGeom prst="rect">
                <a:avLst/>
              </a:prstGeom>
              <a:noFill/>
            </p:spPr>
            <p:txBody>
              <a:bodyPr wrap="none" lIns="91414" tIns="45706" rIns="91414" bIns="45706" rtlCol="0">
                <a:spAutoFit/>
              </a:bodyPr>
              <a:lstStyle/>
              <a:p>
                <a:pPr algn="ctr" defTabSz="914269"/>
                <a:r>
                  <a:rPr lang="en-US" sz="600" b="1" dirty="0">
                    <a:solidFill>
                      <a:prstClr val="black"/>
                    </a:solidFill>
                    <a:latin typeface="Calibri"/>
                  </a:rPr>
                  <a:t>∆FRR</a:t>
                </a:r>
                <a:endParaRPr lang="en-US" sz="600" b="1" dirty="0">
                  <a:solidFill>
                    <a:srgbClr val="000000"/>
                  </a:solidFill>
                  <a:latin typeface="Calibri"/>
                </a:endParaRPr>
              </a:p>
              <a:p>
                <a:pPr algn="ctr" defTabSz="914269"/>
                <a:r>
                  <a:rPr lang="en-US" sz="600" b="1" dirty="0">
                    <a:solidFill>
                      <a:srgbClr val="000000"/>
                    </a:solidFill>
                    <a:latin typeface="Calibri"/>
                  </a:rPr>
                  <a:t>(9/5)</a:t>
                </a:r>
              </a:p>
            </p:txBody>
          </p:sp>
          <p:sp>
            <p:nvSpPr>
              <p:cNvPr id="386" name="Diamond 385"/>
              <p:cNvSpPr/>
              <p:nvPr/>
            </p:nvSpPr>
            <p:spPr>
              <a:xfrm>
                <a:off x="3087772" y="3475146"/>
                <a:ext cx="202380" cy="202380"/>
              </a:xfrm>
              <a:prstGeom prst="diamond">
                <a:avLst/>
              </a:prstGeom>
              <a:solidFill>
                <a:srgbClr val="E46C0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14" tIns="45706" rIns="91414" bIns="45706" rtlCol="0" anchor="ctr"/>
              <a:lstStyle/>
              <a:p>
                <a:pPr algn="ctr" defTabSz="914269"/>
                <a:endParaRPr lang="en-US" sz="16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8" name="TextBox 387"/>
              <p:cNvSpPr txBox="1"/>
              <p:nvPr/>
            </p:nvSpPr>
            <p:spPr>
              <a:xfrm>
                <a:off x="993829" y="3438591"/>
                <a:ext cx="753533" cy="261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14" tIns="45706" rIns="91414" bIns="45706" rtlCol="0">
                <a:spAutoFit/>
              </a:bodyPr>
              <a:lstStyle/>
              <a:p>
                <a:pPr defTabSz="914269"/>
                <a:r>
                  <a:rPr lang="en-US" sz="1100" b="1" dirty="0" err="1">
                    <a:solidFill>
                      <a:prstClr val="black"/>
                    </a:solidFill>
                    <a:latin typeface="Calibri"/>
                  </a:rPr>
                  <a:t>Ikhana</a:t>
                </a:r>
                <a:endParaRPr lang="en-US" sz="11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2" name="Right Arrow 391"/>
              <p:cNvSpPr/>
              <p:nvPr/>
            </p:nvSpPr>
            <p:spPr>
              <a:xfrm>
                <a:off x="3572832" y="3467186"/>
                <a:ext cx="371291" cy="243726"/>
              </a:xfrm>
              <a:prstGeom prst="rightArrow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14" tIns="45706" rIns="91414" bIns="45706" rtlCol="0" anchor="ctr"/>
              <a:lstStyle/>
              <a:p>
                <a:pPr algn="ctr" defTabSz="914269"/>
                <a:endParaRPr lang="en-US" sz="5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cxnSp>
            <p:nvCxnSpPr>
              <p:cNvPr id="396" name="Straight Connector 395"/>
              <p:cNvCxnSpPr>
                <a:endCxn id="381" idx="0"/>
              </p:cNvCxnSpPr>
              <p:nvPr/>
            </p:nvCxnSpPr>
            <p:spPr>
              <a:xfrm flipH="1">
                <a:off x="3510417" y="3292958"/>
                <a:ext cx="45531" cy="16998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" name="TextBox 398"/>
              <p:cNvSpPr txBox="1"/>
              <p:nvPr/>
            </p:nvSpPr>
            <p:spPr>
              <a:xfrm>
                <a:off x="2882902" y="3763076"/>
                <a:ext cx="419100" cy="276971"/>
              </a:xfrm>
              <a:prstGeom prst="rect">
                <a:avLst/>
              </a:prstGeom>
              <a:noFill/>
            </p:spPr>
            <p:txBody>
              <a:bodyPr wrap="square" lIns="91414" tIns="45706" rIns="91414" bIns="45706" rtlCol="0">
                <a:spAutoFit/>
              </a:bodyPr>
              <a:lstStyle/>
              <a:p>
                <a:pPr algn="ctr" defTabSz="914269"/>
                <a:r>
                  <a:rPr lang="en-US" sz="600" b="1" dirty="0" err="1">
                    <a:solidFill>
                      <a:prstClr val="black"/>
                    </a:solidFill>
                    <a:latin typeface="Calibri"/>
                  </a:rPr>
                  <a:t>Ikhana</a:t>
                </a:r>
                <a:r>
                  <a:rPr lang="en-US" sz="6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  <a:p>
                <a:pPr algn="ctr" defTabSz="914269"/>
                <a:r>
                  <a:rPr lang="en-US" sz="600" b="1" dirty="0">
                    <a:solidFill>
                      <a:prstClr val="black"/>
                    </a:solidFill>
                    <a:latin typeface="Calibri"/>
                  </a:rPr>
                  <a:t>Mods</a:t>
                </a:r>
                <a:endParaRPr lang="en-US" sz="600" b="1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cxnSp>
            <p:nvCxnSpPr>
              <p:cNvPr id="400" name="Straight Connector 399"/>
              <p:cNvCxnSpPr>
                <a:stCxn id="399" idx="0"/>
                <a:endCxn id="383" idx="2"/>
              </p:cNvCxnSpPr>
              <p:nvPr/>
            </p:nvCxnSpPr>
            <p:spPr>
              <a:xfrm flipV="1">
                <a:off x="3092452" y="3732304"/>
                <a:ext cx="210283" cy="30772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3" name="TextBox 402"/>
              <p:cNvSpPr txBox="1"/>
              <p:nvPr/>
            </p:nvSpPr>
            <p:spPr>
              <a:xfrm>
                <a:off x="3654317" y="3929172"/>
                <a:ext cx="641350" cy="276971"/>
              </a:xfrm>
              <a:prstGeom prst="rect">
                <a:avLst/>
              </a:prstGeom>
              <a:noFill/>
            </p:spPr>
            <p:txBody>
              <a:bodyPr wrap="square" lIns="91414" tIns="45706" rIns="91414" bIns="45706" rtlCol="0">
                <a:spAutoFit/>
              </a:bodyPr>
              <a:lstStyle/>
              <a:p>
                <a:pPr algn="ctr" defTabSz="914269"/>
                <a:r>
                  <a:rPr lang="en-US" sz="600" b="1" dirty="0" smtClean="0">
                    <a:solidFill>
                      <a:prstClr val="black"/>
                    </a:solidFill>
                    <a:latin typeface="Calibri"/>
                  </a:rPr>
                  <a:t>Partner Intruder </a:t>
                </a:r>
                <a:r>
                  <a:rPr lang="en-US" sz="600" b="1" dirty="0" err="1">
                    <a:solidFill>
                      <a:prstClr val="black"/>
                    </a:solidFill>
                    <a:latin typeface="Calibri"/>
                  </a:rPr>
                  <a:t>Flts</a:t>
                </a:r>
                <a:endParaRPr lang="en-US" sz="600" b="1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05" name="TextBox 404"/>
              <p:cNvSpPr txBox="1"/>
              <p:nvPr/>
            </p:nvSpPr>
            <p:spPr>
              <a:xfrm>
                <a:off x="3499428" y="3692325"/>
                <a:ext cx="633454" cy="276971"/>
              </a:xfrm>
              <a:prstGeom prst="rect">
                <a:avLst/>
              </a:prstGeom>
              <a:noFill/>
            </p:spPr>
            <p:txBody>
              <a:bodyPr wrap="none" lIns="91414" tIns="45706" rIns="91414" bIns="45706" rtlCol="0">
                <a:spAutoFit/>
              </a:bodyPr>
              <a:lstStyle/>
              <a:p>
                <a:pPr algn="ctr" defTabSz="914269"/>
                <a:r>
                  <a:rPr lang="en-US" sz="600" b="1" dirty="0" smtClean="0">
                    <a:solidFill>
                      <a:prstClr val="black"/>
                    </a:solidFill>
                    <a:latin typeface="Calibri"/>
                  </a:rPr>
                  <a:t>SAA </a:t>
                </a:r>
                <a:r>
                  <a:rPr lang="en-US" sz="600" b="1" dirty="0" err="1" smtClean="0">
                    <a:solidFill>
                      <a:prstClr val="black"/>
                    </a:solidFill>
                    <a:latin typeface="Calibri"/>
                  </a:rPr>
                  <a:t>Initital</a:t>
                </a:r>
                <a:r>
                  <a:rPr lang="en-US" sz="600" b="1" dirty="0" smtClean="0">
                    <a:solidFill>
                      <a:prstClr val="black"/>
                    </a:solidFill>
                    <a:latin typeface="Calibri"/>
                  </a:rPr>
                  <a:t> FT</a:t>
                </a:r>
                <a:endParaRPr lang="en-US" sz="600" b="1" dirty="0">
                  <a:solidFill>
                    <a:srgbClr val="000000"/>
                  </a:solidFill>
                  <a:latin typeface="Calibri"/>
                </a:endParaRPr>
              </a:p>
              <a:p>
                <a:pPr algn="ctr" defTabSz="914269"/>
                <a:r>
                  <a:rPr lang="en-US" sz="600" b="1" dirty="0">
                    <a:solidFill>
                      <a:srgbClr val="000000"/>
                    </a:solidFill>
                    <a:latin typeface="Calibri"/>
                  </a:rPr>
                  <a:t>(11/1 ~ 1/</a:t>
                </a:r>
                <a:r>
                  <a:rPr lang="en-US" sz="600" b="1" dirty="0" smtClean="0">
                    <a:solidFill>
                      <a:srgbClr val="000000"/>
                    </a:solidFill>
                    <a:latin typeface="Calibri"/>
                  </a:rPr>
                  <a:t>15)</a:t>
                </a:r>
                <a:endParaRPr lang="en-US" sz="600" b="1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7" name="Diamond 276"/>
              <p:cNvSpPr/>
              <p:nvPr/>
            </p:nvSpPr>
            <p:spPr>
              <a:xfrm>
                <a:off x="3982765" y="3494593"/>
                <a:ext cx="202380" cy="202380"/>
              </a:xfrm>
              <a:prstGeom prst="diamond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14" tIns="45706" rIns="91414" bIns="45706" rtlCol="0" anchor="ctr"/>
              <a:lstStyle/>
              <a:p>
                <a:pPr algn="ctr" defTabSz="914269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4077239" y="3515522"/>
                <a:ext cx="660644" cy="461637"/>
              </a:xfrm>
              <a:prstGeom prst="rect">
                <a:avLst/>
              </a:prstGeom>
              <a:noFill/>
            </p:spPr>
            <p:txBody>
              <a:bodyPr wrap="square" lIns="91414" tIns="45706" rIns="91414" bIns="45706" rtlCol="0">
                <a:spAutoFit/>
              </a:bodyPr>
              <a:lstStyle/>
              <a:p>
                <a:pPr algn="ctr" defTabSz="914269"/>
                <a:r>
                  <a:rPr lang="en-US" sz="600" b="1" dirty="0" smtClean="0">
                    <a:solidFill>
                      <a:prstClr val="black"/>
                    </a:solidFill>
                    <a:latin typeface="Calibri"/>
                  </a:rPr>
                  <a:t>SAA </a:t>
                </a:r>
                <a:r>
                  <a:rPr lang="en-US" sz="600" b="1" dirty="0" err="1" smtClean="0">
                    <a:solidFill>
                      <a:prstClr val="black"/>
                    </a:solidFill>
                    <a:latin typeface="Calibri"/>
                  </a:rPr>
                  <a:t>Initital</a:t>
                </a:r>
                <a:r>
                  <a:rPr lang="en-US" sz="600" b="1" dirty="0" smtClean="0">
                    <a:solidFill>
                      <a:prstClr val="black"/>
                    </a:solidFill>
                    <a:latin typeface="Calibri"/>
                  </a:rPr>
                  <a:t> Flight Tests </a:t>
                </a:r>
                <a:r>
                  <a:rPr lang="en-US" sz="600" b="1" dirty="0">
                    <a:solidFill>
                      <a:prstClr val="black"/>
                    </a:solidFill>
                    <a:latin typeface="Calibri"/>
                  </a:rPr>
                  <a:t>Complete</a:t>
                </a:r>
              </a:p>
              <a:p>
                <a:pPr algn="ctr" defTabSz="914269"/>
                <a:r>
                  <a:rPr lang="en-US" sz="600" b="1" dirty="0">
                    <a:solidFill>
                      <a:prstClr val="black"/>
                    </a:solidFill>
                    <a:latin typeface="Calibri"/>
                  </a:rPr>
                  <a:t>(1 /15)</a:t>
                </a:r>
              </a:p>
            </p:txBody>
          </p:sp>
          <p:sp>
            <p:nvSpPr>
              <p:cNvPr id="377" name="Right Arrow 376"/>
              <p:cNvSpPr/>
              <p:nvPr/>
            </p:nvSpPr>
            <p:spPr>
              <a:xfrm>
                <a:off x="2635197" y="3475645"/>
                <a:ext cx="393700" cy="243726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14" tIns="45706" rIns="91414" bIns="45706" rtlCol="0" anchor="ctr"/>
              <a:lstStyle/>
              <a:p>
                <a:pPr algn="ctr" defTabSz="914269"/>
                <a:endParaRPr lang="en-US" sz="5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73" name="Diamond 372"/>
              <p:cNvSpPr/>
              <p:nvPr/>
            </p:nvSpPr>
            <p:spPr>
              <a:xfrm>
                <a:off x="2454889" y="3494196"/>
                <a:ext cx="202380" cy="202380"/>
              </a:xfrm>
              <a:prstGeom prst="diamond">
                <a:avLst/>
              </a:prstGeom>
              <a:solidFill>
                <a:srgbClr val="E46C0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14" tIns="45706" rIns="91414" bIns="45706" rtlCol="0" anchor="ctr"/>
              <a:lstStyle/>
              <a:p>
                <a:pPr algn="ctr" defTabSz="914269"/>
                <a:endParaRPr lang="en-US" sz="16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80" name="TextBox 279"/>
            <p:cNvSpPr txBox="1"/>
            <p:nvPr/>
          </p:nvSpPr>
          <p:spPr>
            <a:xfrm>
              <a:off x="307661" y="3460381"/>
              <a:ext cx="469238" cy="64630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txBody>
            <a:bodyPr wrap="square" lIns="91414" tIns="45706" rIns="91414" bIns="45706" rtlCol="0">
              <a:spAutoFit/>
            </a:bodyPr>
            <a:lstStyle/>
            <a:p>
              <a:pPr algn="ctr" defTabSz="914269"/>
              <a:r>
                <a:rPr lang="en-US" sz="600" b="1" dirty="0" smtClean="0">
                  <a:solidFill>
                    <a:srgbClr val="000000"/>
                  </a:solidFill>
                  <a:latin typeface="Calibri"/>
                </a:rPr>
                <a:t>SAA Initial Flight Tests Start</a:t>
              </a:r>
              <a:endParaRPr lang="en-US" sz="600" b="1" dirty="0">
                <a:solidFill>
                  <a:srgbClr val="000000"/>
                </a:solidFill>
                <a:latin typeface="Calibri"/>
              </a:endParaRPr>
            </a:p>
            <a:p>
              <a:pPr algn="ctr" defTabSz="914269"/>
              <a:r>
                <a:rPr lang="en-US" sz="600" b="1" dirty="0">
                  <a:solidFill>
                    <a:srgbClr val="000000"/>
                  </a:solidFill>
                  <a:latin typeface="Calibri"/>
                </a:rPr>
                <a:t>11/3/14</a:t>
              </a:r>
            </a:p>
          </p:txBody>
        </p:sp>
        <p:cxnSp>
          <p:nvCxnSpPr>
            <p:cNvPr id="281" name="Straight Connector 280"/>
            <p:cNvCxnSpPr/>
            <p:nvPr/>
          </p:nvCxnSpPr>
          <p:spPr>
            <a:xfrm flipH="1">
              <a:off x="772863" y="2786341"/>
              <a:ext cx="2527" cy="1049164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3" name="TextBox 282"/>
          <p:cNvSpPr txBox="1"/>
          <p:nvPr/>
        </p:nvSpPr>
        <p:spPr>
          <a:xfrm>
            <a:off x="4237312" y="1606455"/>
            <a:ext cx="867496" cy="507779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defTabSz="914269"/>
            <a:r>
              <a:rPr lang="en-US" sz="900" b="1" dirty="0">
                <a:solidFill>
                  <a:srgbClr val="604A7B"/>
                </a:solidFill>
                <a:latin typeface="Calibri"/>
              </a:rPr>
              <a:t>Preliminary </a:t>
            </a:r>
            <a:br>
              <a:rPr lang="en-US" sz="900" b="1" dirty="0">
                <a:solidFill>
                  <a:srgbClr val="604A7B"/>
                </a:solidFill>
                <a:latin typeface="Calibri"/>
              </a:rPr>
            </a:br>
            <a:r>
              <a:rPr lang="en-US" sz="900" b="1" dirty="0">
                <a:solidFill>
                  <a:srgbClr val="604A7B"/>
                </a:solidFill>
                <a:latin typeface="Calibri"/>
              </a:rPr>
              <a:t>MOPS Inputs</a:t>
            </a:r>
          </a:p>
          <a:p>
            <a:pPr defTabSz="914269"/>
            <a:r>
              <a:rPr lang="en-US" sz="900" b="1" dirty="0">
                <a:solidFill>
                  <a:srgbClr val="604A7B"/>
                </a:solidFill>
                <a:latin typeface="Calibri"/>
              </a:rPr>
              <a:t>Jan 2015</a:t>
            </a:r>
          </a:p>
        </p:txBody>
      </p:sp>
      <p:cxnSp>
        <p:nvCxnSpPr>
          <p:cNvPr id="285" name="Straight Connector 284"/>
          <p:cNvCxnSpPr/>
          <p:nvPr/>
        </p:nvCxnSpPr>
        <p:spPr>
          <a:xfrm>
            <a:off x="6130687" y="1538274"/>
            <a:ext cx="8814" cy="3257479"/>
          </a:xfrm>
          <a:prstGeom prst="line">
            <a:avLst/>
          </a:prstGeom>
          <a:ln w="28575">
            <a:solidFill>
              <a:schemeClr val="accent4">
                <a:lumMod val="75000"/>
                <a:alpha val="71000"/>
              </a:schemeClr>
            </a:solidFill>
            <a:prstDash val="dash"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6089889" y="1606455"/>
            <a:ext cx="799877" cy="507779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defTabSz="914269"/>
            <a:r>
              <a:rPr lang="en-US" sz="900" b="1" dirty="0">
                <a:solidFill>
                  <a:srgbClr val="604A7B"/>
                </a:solidFill>
                <a:latin typeface="Calibri"/>
              </a:rPr>
              <a:t>Final MOPS Inputs</a:t>
            </a:r>
          </a:p>
          <a:p>
            <a:pPr defTabSz="914269"/>
            <a:r>
              <a:rPr lang="en-US" sz="900" b="1" dirty="0">
                <a:solidFill>
                  <a:srgbClr val="604A7B"/>
                </a:solidFill>
                <a:latin typeface="Calibri"/>
              </a:rPr>
              <a:t>Oct 2015</a:t>
            </a:r>
          </a:p>
        </p:txBody>
      </p:sp>
      <p:cxnSp>
        <p:nvCxnSpPr>
          <p:cNvPr id="288" name="Straight Connector 287"/>
          <p:cNvCxnSpPr/>
          <p:nvPr/>
        </p:nvCxnSpPr>
        <p:spPr>
          <a:xfrm>
            <a:off x="3273633" y="1538271"/>
            <a:ext cx="6659" cy="686076"/>
          </a:xfrm>
          <a:prstGeom prst="line">
            <a:avLst/>
          </a:prstGeom>
          <a:ln w="28575">
            <a:solidFill>
              <a:schemeClr val="accent4">
                <a:lumMod val="75000"/>
                <a:alpha val="71000"/>
              </a:schemeClr>
            </a:solidFill>
            <a:prstDash val="dash"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3283932" y="1606455"/>
            <a:ext cx="858689" cy="507779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defTabSz="914269"/>
            <a:r>
              <a:rPr lang="en-US" sz="900" b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Preliminary </a:t>
            </a:r>
            <a:br>
              <a:rPr lang="en-US" sz="900" b="1" dirty="0">
                <a:solidFill>
                  <a:srgbClr val="8064A2">
                    <a:lumMod val="75000"/>
                  </a:srgbClr>
                </a:solidFill>
                <a:latin typeface="Calibri"/>
              </a:rPr>
            </a:br>
            <a:r>
              <a:rPr lang="en-US" sz="900" b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MOPS Inputs</a:t>
            </a:r>
          </a:p>
          <a:p>
            <a:pPr defTabSz="914269"/>
            <a:r>
              <a:rPr lang="en-US" sz="900" b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Aug 2014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7754568" y="6093717"/>
            <a:ext cx="735367" cy="338502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algn="ctr" defTabSz="914269"/>
            <a:r>
              <a:rPr lang="en-US" sz="800" b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FT4 </a:t>
            </a:r>
            <a:r>
              <a:rPr lang="en-US" sz="8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Report</a:t>
            </a:r>
          </a:p>
          <a:p>
            <a:pPr algn="ctr" defTabSz="914269"/>
            <a:r>
              <a:rPr lang="en-US" sz="8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(5/20)</a:t>
            </a:r>
          </a:p>
        </p:txBody>
      </p:sp>
    </p:spTree>
    <p:extLst>
      <p:ext uri="{BB962C8B-B14F-4D97-AF65-F5344CB8AC3E}">
        <p14:creationId xmlns:p14="http://schemas.microsoft.com/office/powerpoint/2010/main" val="35176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994" y="-182203"/>
            <a:ext cx="7355006" cy="944203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UAS Traffic </a:t>
            </a:r>
            <a:r>
              <a:rPr lang="en-US" sz="2400" dirty="0"/>
              <a:t>Management (UTM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06" y="1779444"/>
            <a:ext cx="7351594" cy="489016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990600"/>
            <a:ext cx="7924800" cy="926061"/>
          </a:xfrm>
          <a:prstGeom prst="rect">
            <a:avLst/>
          </a:prstGeom>
          <a:solidFill>
            <a:srgbClr val="5B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ＭＳ Ｐゴシック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n-US" sz="1600" b="1" dirty="0" smtClean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n-US" sz="1600" b="1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n-US" sz="1600" b="1" dirty="0" smtClean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600" b="1" dirty="0" smtClean="0">
                <a:solidFill>
                  <a:prstClr val="white"/>
                </a:solidFill>
              </a:rPr>
              <a:t>Near-term goal:</a:t>
            </a:r>
            <a:r>
              <a:rPr lang="en-US" sz="1600" dirty="0" smtClean="0">
                <a:solidFill>
                  <a:prstClr val="white"/>
                </a:solidFill>
              </a:rPr>
              <a:t> Safely enable </a:t>
            </a:r>
            <a:r>
              <a:rPr lang="en-US" sz="1600" dirty="0">
                <a:solidFill>
                  <a:prstClr val="white"/>
                </a:solidFill>
              </a:rPr>
              <a:t>initial low-altitude </a:t>
            </a:r>
            <a:r>
              <a:rPr lang="en-US" sz="1600" dirty="0" smtClean="0">
                <a:solidFill>
                  <a:prstClr val="white"/>
                </a:solidFill>
              </a:rPr>
              <a:t>UAS operations as </a:t>
            </a:r>
            <a:r>
              <a:rPr lang="en-US" sz="1600" dirty="0">
                <a:solidFill>
                  <a:prstClr val="white"/>
                </a:solidFill>
              </a:rPr>
              <a:t>early as possible </a:t>
            </a:r>
            <a:endParaRPr lang="en-US" sz="1600" dirty="0" smtClean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600" b="1" dirty="0" smtClean="0">
                <a:solidFill>
                  <a:prstClr val="white"/>
                </a:solidFill>
              </a:rPr>
              <a:t>Long</a:t>
            </a:r>
            <a:r>
              <a:rPr lang="en-US" sz="1600" b="1" dirty="0">
                <a:solidFill>
                  <a:prstClr val="white"/>
                </a:solidFill>
              </a:rPr>
              <a:t>-term </a:t>
            </a:r>
            <a:r>
              <a:rPr lang="en-US" sz="1600" b="1" dirty="0" smtClean="0">
                <a:solidFill>
                  <a:prstClr val="white"/>
                </a:solidFill>
              </a:rPr>
              <a:t>goal: </a:t>
            </a:r>
            <a:r>
              <a:rPr lang="en-US" sz="1600" dirty="0">
                <a:solidFill>
                  <a:prstClr val="white"/>
                </a:solidFill>
              </a:rPr>
              <a:t>A</a:t>
            </a:r>
            <a:r>
              <a:rPr lang="en-US" sz="1600" dirty="0" smtClean="0">
                <a:solidFill>
                  <a:prstClr val="white"/>
                </a:solidFill>
              </a:rPr>
              <a:t>ccommodate </a:t>
            </a:r>
            <a:r>
              <a:rPr lang="en-US" sz="1600" dirty="0">
                <a:solidFill>
                  <a:prstClr val="white"/>
                </a:solidFill>
              </a:rPr>
              <a:t>increased </a:t>
            </a:r>
            <a:r>
              <a:rPr lang="en-US" sz="1600" dirty="0" smtClean="0">
                <a:solidFill>
                  <a:prstClr val="white"/>
                </a:solidFill>
              </a:rPr>
              <a:t>demand with </a:t>
            </a:r>
            <a:r>
              <a:rPr lang="en-US" sz="1600" dirty="0">
                <a:solidFill>
                  <a:prstClr val="white"/>
                </a:solidFill>
              </a:rPr>
              <a:t>highest safety, efficiency, and </a:t>
            </a:r>
            <a:r>
              <a:rPr lang="en-US" sz="1600" dirty="0" smtClean="0">
                <a:solidFill>
                  <a:prstClr val="white"/>
                </a:solidFill>
              </a:rPr>
              <a:t>capacity. </a:t>
            </a:r>
            <a:endParaRPr lang="en-US" sz="1600" dirty="0">
              <a:solidFill>
                <a:prstClr val="white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white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white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3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prstClr val="black"/>
              </a:solidFill>
              <a:latin typeface="Arial Black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724400" cy="990600"/>
          </a:xfrm>
          <a:solidFill>
            <a:schemeClr val="accent1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  <a:sp3d/>
          </a:bodyPr>
          <a:lstStyle/>
          <a:p>
            <a:pPr marL="0" indent="0" algn="ctr">
              <a:spcBef>
                <a:spcPts val="2328"/>
              </a:spcBef>
              <a:buNone/>
            </a:pPr>
            <a:r>
              <a:rPr lang="en-US" sz="2400" b="1" cap="small" dirty="0" smtClean="0">
                <a:solidFill>
                  <a:srgbClr val="0A3D91"/>
                </a:solidFill>
                <a:latin typeface="Arial"/>
                <a:cs typeface="Arial"/>
              </a:rPr>
              <a:t>National and Regional Security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"/>
                <a:cs typeface="Arial"/>
              </a:rPr>
              <a:t>Protecting key assets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209800"/>
            <a:ext cx="6570620" cy="2667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txBody>
          <a:bodyPr vert="horz" lIns="91440" tIns="45720" rIns="91440" bIns="45720" rtlCol="0">
            <a:noAutofit/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2328"/>
              </a:spcBef>
              <a:buFont typeface="Arial" panose="020B0604020202020204" pitchFamily="34" charset="0"/>
              <a:buNone/>
            </a:pPr>
            <a:r>
              <a:rPr lang="en-US" b="1" cap="small" dirty="0">
                <a:solidFill>
                  <a:srgbClr val="0A3D91"/>
                </a:solidFill>
              </a:rPr>
              <a:t>Safe Airspace </a:t>
            </a:r>
            <a:r>
              <a:rPr lang="en-US" b="1" cap="small" dirty="0" smtClean="0">
                <a:solidFill>
                  <a:srgbClr val="0A3D91"/>
                </a:solidFill>
              </a:rPr>
              <a:t>Integration</a:t>
            </a:r>
            <a:endParaRPr lang="en-US" b="1" cap="small" dirty="0">
              <a:solidFill>
                <a:srgbClr val="0A3D91"/>
              </a:solidFill>
            </a:endParaRP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dirty="0">
                <a:solidFill>
                  <a:prstClr val="black"/>
                </a:solidFill>
              </a:rPr>
              <a:t>Flexibility where </a:t>
            </a:r>
            <a:r>
              <a:rPr lang="en-US" sz="2200" dirty="0" smtClean="0">
                <a:solidFill>
                  <a:prstClr val="black"/>
                </a:solidFill>
              </a:rPr>
              <a:t>possible, and structure </a:t>
            </a:r>
            <a:r>
              <a:rPr lang="en-US" sz="2200" dirty="0">
                <a:solidFill>
                  <a:prstClr val="black"/>
                </a:solidFill>
              </a:rPr>
              <a:t>where needed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dirty="0" smtClean="0">
                <a:solidFill>
                  <a:prstClr val="black"/>
                </a:solidFill>
              </a:rPr>
              <a:t>Applications to incorporate geographical constraints, and performance-based </a:t>
            </a:r>
            <a:r>
              <a:rPr lang="en-US" sz="2200" dirty="0">
                <a:solidFill>
                  <a:prstClr val="black"/>
                </a:solidFill>
              </a:rPr>
              <a:t>airspace </a:t>
            </a:r>
            <a:r>
              <a:rPr lang="en-US" sz="2200" dirty="0" smtClean="0">
                <a:solidFill>
                  <a:prstClr val="black"/>
                </a:solidFill>
              </a:rPr>
              <a:t>operations</a:t>
            </a:r>
            <a:endParaRPr lang="en-US" sz="2200" dirty="0">
              <a:solidFill>
                <a:prstClr val="black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7800" y="4800228"/>
            <a:ext cx="7315200" cy="175297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2256"/>
              </a:spcBef>
              <a:buFont typeface="Arial" panose="020B0604020202020204" pitchFamily="34" charset="0"/>
              <a:buNone/>
            </a:pPr>
            <a:r>
              <a:rPr lang="en-US" b="1" cap="small" dirty="0">
                <a:solidFill>
                  <a:srgbClr val="0A3D91"/>
                </a:solidFill>
              </a:rPr>
              <a:t>Scalable Operations for Economic </a:t>
            </a:r>
            <a:r>
              <a:rPr lang="en-US" b="1" cap="small" dirty="0" smtClean="0">
                <a:solidFill>
                  <a:srgbClr val="0A3D91"/>
                </a:solidFill>
              </a:rPr>
              <a:t>Growth</a:t>
            </a:r>
            <a:endParaRPr lang="en-US" sz="3000" b="1" cap="small" dirty="0">
              <a:solidFill>
                <a:srgbClr val="0A3D9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 smtClean="0">
                <a:solidFill>
                  <a:prstClr val="black"/>
                </a:solidFill>
              </a:rPr>
              <a:t>Support ever-increasing applications of UAS: Commercial, Agricultural, and Personal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-182203"/>
            <a:ext cx="7583606" cy="94420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>
                <a:solidFill>
                  <a:prstClr val="white"/>
                </a:solidFill>
              </a:rPr>
              <a:t/>
            </a:r>
            <a:br>
              <a:rPr lang="en-US" sz="2400" dirty="0" smtClean="0">
                <a:solidFill>
                  <a:prstClr val="white"/>
                </a:solidFill>
              </a:rPr>
            </a:br>
            <a:r>
              <a:rPr lang="en-US" sz="2400" dirty="0" smtClean="0">
                <a:solidFill>
                  <a:prstClr val="white"/>
                </a:solidFill>
              </a:rPr>
              <a:t>UTM: Balancing Multiple Needs 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5438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UTM?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5072"/>
            <a:ext cx="8438216" cy="1419528"/>
          </a:xfrm>
        </p:spPr>
        <p:txBody>
          <a:bodyPr>
            <a:noAutofit/>
          </a:bodyPr>
          <a:lstStyle/>
          <a:p>
            <a:pPr marL="0" indent="0">
              <a:spcBef>
                <a:spcPts val="1080"/>
              </a:spcBef>
              <a:spcAft>
                <a:spcPts val="600"/>
              </a:spcAft>
              <a:buNone/>
            </a:pPr>
            <a:r>
              <a:rPr lang="en-US" sz="2000" dirty="0" smtClean="0"/>
              <a:t>Research software application prototype that </a:t>
            </a:r>
            <a:r>
              <a:rPr lang="en-US" sz="2000" dirty="0"/>
              <a:t>(</a:t>
            </a:r>
            <a:r>
              <a:rPr lang="en-US" sz="2000" dirty="0" smtClean="0"/>
              <a:t>1) allows UAS operators to </a:t>
            </a:r>
            <a:r>
              <a:rPr lang="en-US" sz="2000" dirty="0" smtClean="0">
                <a:solidFill>
                  <a:srgbClr val="000000"/>
                </a:solidFill>
              </a:rPr>
              <a:t>submit flight plans to execute </a:t>
            </a:r>
            <a:r>
              <a:rPr lang="en-US" sz="2000" dirty="0" smtClean="0"/>
              <a:t>a specific mission in low-altitude airspace, and (2) determines how to safely enable such single or multiple UAS operations either within visual line-of-sight or beyond visual line-of-sight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459773"/>
            <a:ext cx="4267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lvl="1" indent="-34290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Allows requester to create 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and submit one or more trajectories </a:t>
            </a:r>
            <a:endParaRPr lang="en-US" sz="1600" dirty="0">
              <a:solidFill>
                <a:srgbClr val="000000"/>
              </a:solidFill>
              <a:latin typeface="Helvetica"/>
              <a:ea typeface="ＭＳ Ｐゴシック"/>
              <a:cs typeface="ＭＳ Ｐゴシック"/>
            </a:endParaRPr>
          </a:p>
          <a:p>
            <a:pPr marL="349250" lvl="1" indent="-34290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Shows all airspace constraints (dynamic and static geo-fences)</a:t>
            </a:r>
          </a:p>
          <a:p>
            <a:pPr marL="349250" lvl="1" indent="-34290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Supports connection to external subsystems (e.g., 3D maps, weather data, </a:t>
            </a:r>
            <a:r>
              <a:rPr lang="en-US" sz="1600" dirty="0" err="1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etc</a:t>
            </a: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) through standardized interface protocols</a:t>
            </a:r>
          </a:p>
          <a:p>
            <a:pPr marL="349250" lvl="1" indent="-34290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Assesses and advises for trajectory 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interference or </a:t>
            </a: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constraint violations</a:t>
            </a:r>
          </a:p>
          <a:p>
            <a:pPr marL="349250" lvl="1" indent="-3429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Provides </a:t>
            </a: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multiple trajectories for the same UAS with rank ordering to seek the best available trajectory in presence of other operations and </a:t>
            </a:r>
            <a:r>
              <a:rPr lang="en-US" sz="1600" dirty="0">
                <a:solidFill>
                  <a:prstClr val="black"/>
                </a:solidFill>
                <a:latin typeface="Helvetica"/>
                <a:ea typeface="ＭＳ Ｐゴシック"/>
                <a:cs typeface="ＭＳ Ｐゴシック"/>
              </a:rPr>
              <a:t>constraints </a:t>
            </a:r>
            <a:endParaRPr lang="en-US" sz="1600" dirty="0" smtClean="0">
              <a:solidFill>
                <a:prstClr val="black"/>
              </a:solidFill>
              <a:latin typeface="Helvetica"/>
              <a:ea typeface="ＭＳ Ｐゴシック"/>
              <a:cs typeface="ＭＳ Ｐゴシック"/>
            </a:endParaRPr>
          </a:p>
          <a:p>
            <a:pPr marL="349250" lvl="1" indent="-3429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Helvetica"/>
                <a:ea typeface="ＭＳ Ｐゴシック"/>
                <a:cs typeface="ＭＳ Ｐゴシック"/>
              </a:rPr>
              <a:t>Tracks vehicle position and adjusts as needed</a:t>
            </a:r>
            <a:endParaRPr lang="en-US" sz="1600" dirty="0">
              <a:solidFill>
                <a:prstClr val="black"/>
              </a:solidFill>
              <a:latin typeface="Helvetica"/>
              <a:ea typeface="ＭＳ Ｐゴシック"/>
              <a:cs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2514600"/>
            <a:ext cx="4419600" cy="29111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495800" y="5486400"/>
            <a:ext cx="4419600" cy="584776"/>
          </a:xfrm>
          <a:prstGeom prst="rect">
            <a:avLst/>
          </a:prstGeom>
          <a:solidFill>
            <a:schemeClr val="accent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ea typeface="ＭＳ Ｐゴシック"/>
                <a:cs typeface="ＭＳ Ｐゴシック"/>
              </a:rPr>
              <a:t>Airspace Manager and UAS operators are primary users</a:t>
            </a:r>
            <a:endParaRPr lang="en-US" sz="1600" i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ea typeface="ＭＳ Ｐゴシック"/>
              <a:cs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2" y="6138446"/>
            <a:ext cx="2057399" cy="338554"/>
          </a:xfrm>
          <a:prstGeom prst="rect">
            <a:avLst/>
          </a:prstGeom>
          <a:solidFill>
            <a:srgbClr val="FDEADA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/>
              </a:rPr>
              <a:t>Cloud-based user access</a:t>
            </a:r>
            <a:endParaRPr lang="en-US" sz="1600" i="1" dirty="0">
              <a:solidFill>
                <a:prstClr val="black">
                  <a:lumMod val="65000"/>
                  <a:lumOff val="3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627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UTM Technical Capabilities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11565" y="1677837"/>
            <a:ext cx="3810000" cy="24505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9144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b="1" u="sng" cap="small" dirty="0" smtClean="0">
                <a:solidFill>
                  <a:srgbClr val="800000"/>
                </a:solidFill>
              </a:rPr>
              <a:t>Capability 1 </a:t>
            </a:r>
            <a:r>
              <a:rPr lang="en-US" sz="2000" b="1" u="sng" cap="small" dirty="0">
                <a:solidFill>
                  <a:srgbClr val="800000"/>
                </a:solidFill>
              </a:rPr>
              <a:t>(August 2015</a:t>
            </a:r>
            <a:r>
              <a:rPr lang="en-US" sz="2000" b="1" u="sng" cap="small" dirty="0" smtClean="0">
                <a:solidFill>
                  <a:srgbClr val="800000"/>
                </a:solidFill>
              </a:rPr>
              <a:t>)</a:t>
            </a:r>
            <a:endParaRPr lang="en-US" sz="2000" b="1" u="sng" cap="small" dirty="0">
              <a:solidFill>
                <a:srgbClr val="800000"/>
              </a:solidFill>
            </a:endParaRPr>
          </a:p>
          <a:p>
            <a:pPr marL="461963" lvl="1" indent="-2349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Within visual line-of-sight</a:t>
            </a:r>
          </a:p>
          <a:p>
            <a:pPr marL="461963" lvl="1" indent="-2349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Reservation </a:t>
            </a:r>
            <a:r>
              <a:rPr lang="en-US" sz="1400" dirty="0"/>
              <a:t>of airspace volume</a:t>
            </a:r>
          </a:p>
          <a:p>
            <a:pPr marL="461963" lvl="1" indent="-2349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Over unpopulated land or water</a:t>
            </a:r>
          </a:p>
          <a:p>
            <a:pPr marL="461963" lvl="1" indent="-2349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Minimal general aviation traffic in area</a:t>
            </a:r>
          </a:p>
          <a:p>
            <a:pPr marL="461963" lvl="1" indent="-2349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Contingencies handled </a:t>
            </a:r>
            <a:r>
              <a:rPr lang="en-US" sz="1400" dirty="0" smtClean="0"/>
              <a:t>by </a:t>
            </a:r>
            <a:r>
              <a:rPr lang="en-US" sz="1400" dirty="0"/>
              <a:t>UAS pilot</a:t>
            </a:r>
          </a:p>
          <a:p>
            <a:pPr marL="461963" lvl="1" indent="-2349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Enable agriculture, firefighting, infrastructure </a:t>
            </a:r>
            <a:r>
              <a:rPr lang="en-US" sz="1400" dirty="0" smtClean="0"/>
              <a:t>monitoring</a:t>
            </a:r>
            <a:endParaRPr lang="en-US" sz="1400" dirty="0"/>
          </a:p>
          <a:p>
            <a:endParaRPr lang="en-US" sz="1800" dirty="0"/>
          </a:p>
          <a:p>
            <a:endParaRPr lang="en-US" sz="20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24308" y="4298185"/>
            <a:ext cx="3810200" cy="24062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9144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u="sng" cap="small" dirty="0" smtClean="0">
                <a:solidFill>
                  <a:srgbClr val="800000"/>
                </a:solidFill>
              </a:rPr>
              <a:t>Capability 2 </a:t>
            </a:r>
            <a:r>
              <a:rPr lang="en-US" sz="2000" b="1" u="sng" cap="small" dirty="0">
                <a:solidFill>
                  <a:srgbClr val="800000"/>
                </a:solidFill>
              </a:rPr>
              <a:t>(October 2016</a:t>
            </a:r>
            <a:r>
              <a:rPr lang="en-US" sz="2000" b="1" u="sng" cap="small" dirty="0" smtClean="0">
                <a:solidFill>
                  <a:srgbClr val="800000"/>
                </a:solidFill>
              </a:rPr>
              <a:t>)</a:t>
            </a:r>
            <a:endParaRPr lang="en-US" sz="2000" b="1" u="sng" cap="small" dirty="0">
              <a:solidFill>
                <a:srgbClr val="800000"/>
              </a:solidFill>
            </a:endParaRPr>
          </a:p>
          <a:p>
            <a:pPr marL="461963" lvl="1" indent="-287338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1400" dirty="0">
                <a:solidFill>
                  <a:prstClr val="black"/>
                </a:solidFill>
              </a:rPr>
              <a:t>Beyond </a:t>
            </a:r>
            <a:r>
              <a:rPr lang="en-US" sz="1400" dirty="0" smtClean="0">
                <a:solidFill>
                  <a:prstClr val="black"/>
                </a:solidFill>
              </a:rPr>
              <a:t>visual line</a:t>
            </a:r>
            <a:r>
              <a:rPr lang="en-US" sz="1400" dirty="0">
                <a:solidFill>
                  <a:prstClr val="black"/>
                </a:solidFill>
              </a:rPr>
              <a:t>-of-</a:t>
            </a:r>
            <a:r>
              <a:rPr lang="en-US" sz="1400" dirty="0" smtClean="0">
                <a:solidFill>
                  <a:prstClr val="black"/>
                </a:solidFill>
              </a:rPr>
              <a:t>sight</a:t>
            </a:r>
          </a:p>
          <a:p>
            <a:pPr marL="461963" lvl="1" indent="-287338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1400" dirty="0" smtClean="0">
                <a:solidFill>
                  <a:prstClr val="black"/>
                </a:solidFill>
              </a:rPr>
              <a:t>Tracking and low density operations</a:t>
            </a:r>
            <a:endParaRPr lang="en-US" sz="1400" dirty="0">
              <a:solidFill>
                <a:prstClr val="black"/>
              </a:solidFill>
            </a:endParaRPr>
          </a:p>
          <a:p>
            <a:pPr marL="461963" lvl="1" indent="-287338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1400" dirty="0">
                <a:solidFill>
                  <a:prstClr val="black"/>
                </a:solidFill>
              </a:rPr>
              <a:t>Sparsely populated areas</a:t>
            </a:r>
          </a:p>
          <a:p>
            <a:pPr marL="461963" lvl="1" indent="-287338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1400" dirty="0">
                <a:solidFill>
                  <a:prstClr val="black"/>
                </a:solidFill>
              </a:rPr>
              <a:t>Procedures and “rules-of-the road</a:t>
            </a:r>
            <a:r>
              <a:rPr lang="en-US" sz="1400" dirty="0" smtClean="0">
                <a:solidFill>
                  <a:prstClr val="black"/>
                </a:solidFill>
              </a:rPr>
              <a:t>”</a:t>
            </a:r>
          </a:p>
          <a:p>
            <a:pPr marL="461963" lvl="1" indent="-287338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1400" dirty="0" smtClean="0">
                <a:solidFill>
                  <a:prstClr val="black"/>
                </a:solidFill>
              </a:rPr>
              <a:t>Longer range applications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endParaRPr lang="en-US" sz="1800" dirty="0">
              <a:solidFill>
                <a:prstClr val="black"/>
              </a:solidFill>
            </a:endParaRPr>
          </a:p>
          <a:p>
            <a:endParaRPr lang="en-US" sz="18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444592" y="4283173"/>
            <a:ext cx="4092358" cy="24224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9144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u="sng" cap="small" dirty="0" smtClean="0">
                <a:solidFill>
                  <a:srgbClr val="800000"/>
                </a:solidFill>
              </a:rPr>
              <a:t>Capability 4 </a:t>
            </a:r>
            <a:r>
              <a:rPr lang="en-US" sz="2000" b="1" u="sng" cap="small" dirty="0">
                <a:solidFill>
                  <a:srgbClr val="800000"/>
                </a:solidFill>
              </a:rPr>
              <a:t>(March 2019</a:t>
            </a:r>
            <a:r>
              <a:rPr lang="en-US" sz="2000" b="1" u="sng" cap="small" dirty="0" smtClean="0">
                <a:solidFill>
                  <a:srgbClr val="800000"/>
                </a:solidFill>
              </a:rPr>
              <a:t>)</a:t>
            </a:r>
            <a:endParaRPr lang="en-US" sz="2000" b="1" u="sng" cap="small" dirty="0">
              <a:solidFill>
                <a:srgbClr val="800000"/>
              </a:solidFill>
            </a:endParaRPr>
          </a:p>
          <a:p>
            <a:pPr marL="511175"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Beyond visual  line of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sight</a:t>
            </a:r>
            <a:endParaRPr lang="en-US" sz="1400" dirty="0">
              <a:solidFill>
                <a:prstClr val="black"/>
              </a:solidFill>
            </a:endParaRPr>
          </a:p>
          <a:p>
            <a:pPr marL="511175"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Urban </a:t>
            </a:r>
            <a:r>
              <a:rPr lang="en-US" sz="1400" dirty="0" smtClean="0">
                <a:solidFill>
                  <a:srgbClr val="000000"/>
                </a:solidFill>
              </a:rPr>
              <a:t>environments, higher density</a:t>
            </a:r>
            <a:endParaRPr lang="en-US" sz="1400" dirty="0">
              <a:solidFill>
                <a:srgbClr val="000000"/>
              </a:solidFill>
            </a:endParaRPr>
          </a:p>
          <a:p>
            <a:pPr marL="511175"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Autonomous V2V, internet connected</a:t>
            </a:r>
            <a:endParaRPr lang="en-US" sz="1400" dirty="0">
              <a:solidFill>
                <a:prstClr val="black"/>
              </a:solidFill>
            </a:endParaRPr>
          </a:p>
          <a:p>
            <a:pPr marL="511175"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Large-scale </a:t>
            </a:r>
            <a:r>
              <a:rPr lang="en-US" sz="1400" dirty="0" smtClean="0">
                <a:solidFill>
                  <a:prstClr val="black"/>
                </a:solidFill>
              </a:rPr>
              <a:t>contingencies mitigation</a:t>
            </a:r>
          </a:p>
          <a:p>
            <a:pPr marL="511175"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News gathering, deliveries, personal use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095653"/>
            <a:ext cx="8077200" cy="40011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  <a:alpha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level is incremental upon the capabilities of the prior level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4432370" y="1709560"/>
            <a:ext cx="4092358" cy="24224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9144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4213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34131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6363" indent="-350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u="sng" cap="small" dirty="0" smtClean="0">
                <a:solidFill>
                  <a:srgbClr val="800000"/>
                </a:solidFill>
              </a:rPr>
              <a:t>Capability </a:t>
            </a:r>
            <a:r>
              <a:rPr lang="en-US" sz="2000" b="1" u="sng" cap="small" dirty="0">
                <a:solidFill>
                  <a:srgbClr val="800000"/>
                </a:solidFill>
              </a:rPr>
              <a:t>3 (January 2018)</a:t>
            </a:r>
          </a:p>
          <a:p>
            <a:pPr marL="461963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Beyond visual </a:t>
            </a:r>
            <a:r>
              <a:rPr lang="en-US" sz="1400" dirty="0" smtClean="0">
                <a:solidFill>
                  <a:prstClr val="black"/>
                </a:solidFill>
              </a:rPr>
              <a:t>line of sight</a:t>
            </a:r>
            <a:endParaRPr lang="en-US" sz="1400" dirty="0">
              <a:solidFill>
                <a:prstClr val="black"/>
              </a:solidFill>
            </a:endParaRPr>
          </a:p>
          <a:p>
            <a:pPr marL="461963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Over moderately populated land</a:t>
            </a:r>
          </a:p>
          <a:p>
            <a:pPr marL="461963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Some interaction with manned aircraft</a:t>
            </a:r>
          </a:p>
          <a:p>
            <a:pPr marL="461963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Tracking, V2V, V2UTM and internet connected</a:t>
            </a:r>
          </a:p>
          <a:p>
            <a:pPr marL="461963" lvl="1" indent="-2349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Public safety, limited package delivery</a:t>
            </a:r>
          </a:p>
        </p:txBody>
      </p:sp>
    </p:spTree>
    <p:extLst>
      <p:ext uri="{BB962C8B-B14F-4D97-AF65-F5344CB8AC3E}">
        <p14:creationId xmlns:p14="http://schemas.microsoft.com/office/powerpoint/2010/main" val="26333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Crew-Autonomy Teaming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7772400" cy="5486400"/>
          </a:xfrm>
        </p:spPr>
        <p:txBody>
          <a:bodyPr/>
          <a:lstStyle/>
          <a:p>
            <a:r>
              <a:rPr lang="en-US" sz="1800" dirty="0" smtClean="0"/>
              <a:t>Increasingly Autonomous Systems</a:t>
            </a:r>
          </a:p>
          <a:p>
            <a:pPr lvl="1"/>
            <a:r>
              <a:rPr lang="en-US" sz="1600" dirty="0" smtClean="0"/>
              <a:t>Automated Procedures and</a:t>
            </a:r>
            <a:br>
              <a:rPr lang="en-US" sz="1600" dirty="0" smtClean="0"/>
            </a:br>
            <a:r>
              <a:rPr lang="en-US" sz="1600" dirty="0" smtClean="0"/>
              <a:t>Checklist Interactions</a:t>
            </a:r>
          </a:p>
          <a:p>
            <a:pPr lvl="1"/>
            <a:r>
              <a:rPr lang="en-US" sz="1600" dirty="0" smtClean="0"/>
              <a:t>Aircraft Monitoring &amp; Assessment  </a:t>
            </a:r>
          </a:p>
          <a:p>
            <a:pPr lvl="1"/>
            <a:r>
              <a:rPr lang="en-US" sz="1600" dirty="0" smtClean="0"/>
              <a:t>Predictive a/c state and clearance </a:t>
            </a:r>
            <a:br>
              <a:rPr lang="en-US" sz="1600" dirty="0" smtClean="0"/>
            </a:br>
            <a:r>
              <a:rPr lang="en-US" sz="1600" dirty="0" smtClean="0"/>
              <a:t>compliance monitoring</a:t>
            </a:r>
          </a:p>
          <a:p>
            <a:pPr lvl="1"/>
            <a:r>
              <a:rPr lang="en-US" sz="1600" dirty="0" smtClean="0"/>
              <a:t>Detecting, diagnosing and</a:t>
            </a:r>
            <a:br>
              <a:rPr lang="en-US" sz="1600" dirty="0" smtClean="0"/>
            </a:br>
            <a:r>
              <a:rPr lang="en-US" sz="1600" dirty="0" smtClean="0"/>
              <a:t>responding to non-normal conditions</a:t>
            </a:r>
          </a:p>
          <a:p>
            <a:pPr lvl="1"/>
            <a:r>
              <a:rPr lang="en-US" sz="1600" dirty="0" smtClean="0"/>
              <a:t>Autonomous Flight Planning</a:t>
            </a:r>
          </a:p>
          <a:p>
            <a:r>
              <a:rPr lang="en-US" sz="1800" dirty="0" smtClean="0"/>
              <a:t>Human/Autonomy Teaming (HAT)</a:t>
            </a:r>
          </a:p>
          <a:p>
            <a:pPr lvl="1"/>
            <a:r>
              <a:rPr lang="en-US" sz="1600" dirty="0" smtClean="0"/>
              <a:t>Function Allocation (FA) and Crew Resource Management </a:t>
            </a:r>
          </a:p>
          <a:p>
            <a:pPr lvl="2"/>
            <a:r>
              <a:rPr lang="en-US" sz="1600" dirty="0" smtClean="0"/>
              <a:t>Adjustable, adaptive, and/or mixed initiative autonomy</a:t>
            </a:r>
          </a:p>
          <a:p>
            <a:pPr lvl="1"/>
            <a:r>
              <a:rPr lang="en-US" sz="1600" dirty="0" smtClean="0"/>
              <a:t>Collaboration tablet (shared documents, text &amp; video chat, voice interface)</a:t>
            </a:r>
          </a:p>
          <a:p>
            <a:pPr lvl="1"/>
            <a:r>
              <a:rPr lang="en-US" sz="1600" dirty="0" smtClean="0"/>
              <a:t>Human-Machine Interfaces (HMI)</a:t>
            </a:r>
          </a:p>
          <a:p>
            <a:pPr lvl="2"/>
            <a:r>
              <a:rPr lang="en-US" sz="1600" dirty="0" smtClean="0"/>
              <a:t>Transparent and collaborative autonomy; Multi-modal interaction</a:t>
            </a:r>
          </a:p>
          <a:p>
            <a:pPr lvl="1"/>
            <a:r>
              <a:rPr lang="en-US" sz="1600" dirty="0" smtClean="0"/>
              <a:t>Futuristic Flight Deck and/or Ground Station Technologies</a:t>
            </a:r>
          </a:p>
          <a:p>
            <a:pPr lvl="2"/>
            <a:r>
              <a:rPr lang="en-US" sz="1600" dirty="0" smtClean="0"/>
              <a:t>Flight, Automation, and Information Management (FAIM) system</a:t>
            </a:r>
          </a:p>
          <a:p>
            <a:pPr lvl="2"/>
            <a:r>
              <a:rPr lang="en-US" sz="1600" dirty="0" smtClean="0"/>
              <a:t>Simplified Autoflight Testbed (SAT)</a:t>
            </a:r>
          </a:p>
          <a:p>
            <a:endParaRPr lang="en-US" sz="1800" dirty="0"/>
          </a:p>
        </p:txBody>
      </p:sp>
      <p:pic>
        <p:nvPicPr>
          <p:cNvPr id="9" name="Picture 8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37897"/>
            <a:ext cx="4114800" cy="26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3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</a:rPr>
              <a:t>V&amp;V of Uncertainty</a:t>
            </a:r>
            <a:endParaRPr lang="en-US" dirty="0"/>
          </a:p>
        </p:txBody>
      </p:sp>
      <p:pic>
        <p:nvPicPr>
          <p:cNvPr id="25" name="Picture 24" descr="Screen Shot 2013-09-17 at 9.20.44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24" y="220257"/>
            <a:ext cx="5278636" cy="2741851"/>
          </a:xfrm>
          <a:prstGeom prst="rect">
            <a:avLst/>
          </a:prstGeom>
          <a:ln>
            <a:noFill/>
          </a:ln>
        </p:spPr>
      </p:pic>
      <p:sp>
        <p:nvSpPr>
          <p:cNvPr id="32" name="Shape 172"/>
          <p:cNvSpPr/>
          <p:nvPr/>
        </p:nvSpPr>
        <p:spPr>
          <a:xfrm>
            <a:off x="193271" y="3143608"/>
            <a:ext cx="8572823" cy="3457674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75000"/>
              <a:defRPr sz="1800"/>
            </a:pPr>
            <a:r>
              <a:rPr lang="en-US" sz="2000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PROBLEM: </a:t>
            </a:r>
            <a:r>
              <a:rPr lang="en-US" sz="2000" dirty="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Software for autonomy is designed to deal with uncertainty and is hard to verify. For example, ACAS X is based on models that capture pilot or intruder behavior and state estimation probabilistically.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75000"/>
              <a:defRPr sz="1800"/>
            </a:pPr>
            <a:endParaRPr lang="en-US" sz="2000" dirty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75000"/>
              <a:defRPr sz="1800"/>
            </a:pPr>
            <a:r>
              <a:rPr lang="en-US" sz="2000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ACHIEVEMENTS: </a:t>
            </a:r>
            <a:r>
              <a:rPr lang="en-US" sz="2000" dirty="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1) VeriCA </a:t>
            </a:r>
            <a:r>
              <a:rPr lang="en-US" sz="2000" dirty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– tool for </a:t>
            </a:r>
            <a:r>
              <a:rPr lang="en-US" sz="2000" dirty="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design and verification of probabilistic systems. 2) RLES </a:t>
            </a:r>
            <a:r>
              <a:rPr lang="en-US" sz="2000" dirty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– tool for automatic generation of high probability aircraft scenarios that trigger undesirable behavior in </a:t>
            </a:r>
            <a:r>
              <a:rPr lang="en-US" sz="2000" dirty="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ACAS X.</a:t>
            </a:r>
            <a:endParaRPr lang="en-US" sz="2000" dirty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75000"/>
              <a:defRPr sz="1800"/>
            </a:pPr>
            <a:endParaRPr lang="en-US" sz="2000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75000"/>
              <a:defRPr sz="1800"/>
            </a:pPr>
            <a:r>
              <a:rPr lang="en-US" sz="2000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IMPACT: </a:t>
            </a:r>
            <a:r>
              <a:rPr lang="en-US" sz="2000" dirty="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Both tools applied to ACAS X, and transferred to the FAA. VeriCA identified a design problem of an early ACAS X prototype. </a:t>
            </a:r>
            <a:r>
              <a:rPr lang="en-US" sz="2000" dirty="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RLES is used by ACAS X team to generate scenarios leading to Near Mid Air Collision. </a:t>
            </a:r>
            <a:endParaRPr sz="2000" i="1" dirty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914400"/>
            <a:ext cx="28849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6600"/>
                </a:solidFill>
                <a:latin typeface="Arial"/>
                <a:ea typeface="ＭＳ Ｐゴシック" charset="0"/>
                <a:cs typeface="Times New Roman"/>
              </a:rPr>
              <a:t>ACAS X: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Times New Roman"/>
              </a:rPr>
              <a:t>the next generation onboard collision avoidance system, to replace TCAS</a:t>
            </a: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32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</a:rPr>
              <a:t>Safety Cases for Autonomy</a:t>
            </a:r>
            <a:endParaRPr lang="en-US" dirty="0"/>
          </a:p>
        </p:txBody>
      </p:sp>
      <p:sp>
        <p:nvSpPr>
          <p:cNvPr id="32" name="Shape 172"/>
          <p:cNvSpPr/>
          <p:nvPr/>
        </p:nvSpPr>
        <p:spPr>
          <a:xfrm>
            <a:off x="58919" y="4170240"/>
            <a:ext cx="9052347" cy="253434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75000"/>
              <a:defRPr sz="1800"/>
            </a:pPr>
            <a:r>
              <a:rPr lang="en-US" sz="2000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PROBLEM: </a:t>
            </a:r>
            <a:r>
              <a:rPr lang="en-US" sz="2000" dirty="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FAA’s safety case requirement for ‘non-standard’ UAS operations presents very high bar for entry to the NAS.</a:t>
            </a:r>
            <a:endParaRPr lang="en-US" sz="2000" dirty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ACHIEVEMENTS</a:t>
            </a:r>
            <a:r>
              <a:rPr lang="en-US" sz="2000" dirty="0" smtClean="0">
                <a:solidFill>
                  <a:srgbClr val="FF6600"/>
                </a:solidFill>
                <a:latin typeface="Arial"/>
                <a:ea typeface="ＭＳ Ｐゴシック" charset="0"/>
                <a:cs typeface="ＭＳ Ｐゴシック" charset="0"/>
              </a:rPr>
              <a:t>: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Times New Roman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/>
              </a:rPr>
              <a:t>AdvoCATE tool facilitates </a:t>
            </a:r>
            <a:r>
              <a:rPr lang="en-US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/>
              </a:rPr>
              <a:t>development of safety cases </a:t>
            </a:r>
            <a:r>
              <a:rPr lang="en-US" sz="20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/>
              </a:rPr>
              <a:t>through semi-automated generation, reducing barrier to </a:t>
            </a:r>
            <a:r>
              <a:rPr lang="en-US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/>
              </a:rPr>
              <a:t>autonomous missions and </a:t>
            </a:r>
            <a:r>
              <a:rPr lang="en-US" sz="20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/>
              </a:rPr>
              <a:t>supporting eventual certification.</a:t>
            </a:r>
            <a:endParaRPr lang="en-US" sz="2000" dirty="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75000"/>
              <a:defRPr sz="1800"/>
            </a:pPr>
            <a:r>
              <a:rPr lang="en-US" sz="2000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IMPACT: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sz="2000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Ames </a:t>
            </a:r>
            <a:r>
              <a:rPr lang="en-US" sz="20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used </a:t>
            </a:r>
            <a:r>
              <a:rPr lang="en-US" sz="20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AdvoCATE to create the first operational safety case accepted by the FAA for a Ground</a:t>
            </a:r>
            <a:r>
              <a:rPr lang="en-US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-based Sense and Avoid (GBSAA) </a:t>
            </a:r>
            <a:r>
              <a:rPr lang="en-US" sz="20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mission. </a:t>
            </a:r>
            <a:r>
              <a:rPr lang="en-US" sz="20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This was also the first safety case for civilian UAS in the NAS. </a:t>
            </a:r>
            <a:endParaRPr lang="en-US" sz="2000" dirty="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98" y="833829"/>
            <a:ext cx="7417003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vision-plain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914400"/>
            <a:ext cx="5867400" cy="4368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0" y="5943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ヒラギノ角ゴ Pro W3" charset="-128"/>
                <a:cs typeface="Arial"/>
              </a:rPr>
              <a:t>U.S. leadership for a new era of flight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ヒラギノ角ゴ Pro W3" charset="-128"/>
              <a:cs typeface="Arial"/>
            </a:endParaRPr>
          </a:p>
        </p:txBody>
      </p:sp>
      <p:pic>
        <p:nvPicPr>
          <p:cNvPr id="4" name="Picture 3" descr="6-strategic-thrust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627" y="3855569"/>
            <a:ext cx="4778375" cy="1911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03" y="243193"/>
            <a:ext cx="7926806" cy="424380"/>
          </a:xfrm>
        </p:spPr>
        <p:txBody>
          <a:bodyPr>
            <a:noAutofit/>
          </a:bodyPr>
          <a:lstStyle/>
          <a:p>
            <a:r>
              <a:rPr lang="en-US" dirty="0" smtClean="0"/>
              <a:t>NASA Aeronautics</a:t>
            </a:r>
            <a:endParaRPr lang="en-US" b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0703" y="601492"/>
            <a:ext cx="8067854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NASA Aeronautics Vision for Aviation in the 21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st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Century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 descr="3-mega-driver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346" y="2514379"/>
            <a:ext cx="2874458" cy="12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000059572180_Double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672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951" y="279005"/>
            <a:ext cx="8720138" cy="393700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chemeClr val="bg1"/>
                </a:solidFill>
              </a:rPr>
              <a:t>Back-Up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2" name="Picture 11" descr="airpla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9660">
            <a:off x="4465436" y="2298356"/>
            <a:ext cx="2743163" cy="16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2" y="202502"/>
            <a:ext cx="8078611" cy="504829"/>
          </a:xfrm>
        </p:spPr>
        <p:txBody>
          <a:bodyPr/>
          <a:lstStyle/>
          <a:p>
            <a:r>
              <a:rPr lang="en-US" dirty="0" smtClean="0"/>
              <a:t>Global Growth in Aviation: Opportunities and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7718" y="932309"/>
            <a:ext cx="4190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Global Air Passengers by Region (% of Total)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103530" y="1736505"/>
            <a:ext cx="1894275" cy="1879925"/>
            <a:chOff x="7103528" y="1858489"/>
            <a:chExt cx="1894275" cy="1879924"/>
          </a:xfrm>
        </p:grpSpPr>
        <p:sp>
          <p:nvSpPr>
            <p:cNvPr id="32" name="Oval 31"/>
            <p:cNvSpPr/>
            <p:nvPr/>
          </p:nvSpPr>
          <p:spPr>
            <a:xfrm>
              <a:off x="7110705" y="1858489"/>
              <a:ext cx="1879924" cy="18799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03528" y="2203004"/>
              <a:ext cx="1894275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Over 36,000 New Aircraft required (replacement and growth) over the </a:t>
              </a:r>
              <a:b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 year period</a:t>
              </a:r>
              <a:b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($4-$5T value)</a:t>
              </a:r>
              <a:endParaRPr lang="en-US" sz="12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18478" y="1400381"/>
            <a:ext cx="1687080" cy="2723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Arial"/>
                <a:cs typeface="Arial"/>
              </a:rPr>
              <a:t>2034</a:t>
            </a:r>
          </a:p>
          <a:p>
            <a: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  <a:t>Global Aviation </a:t>
            </a:r>
            <a:b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  <a:t>Industry, est.</a:t>
            </a:r>
          </a:p>
          <a:p>
            <a:endParaRPr lang="en-US" sz="11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100" i="1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B Passenger Trips</a:t>
            </a:r>
          </a:p>
          <a:p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Asia-Pacific Passenger</a:t>
            </a:r>
            <a:b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 Trips equal to</a:t>
            </a:r>
            <a:b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North America and </a:t>
            </a:r>
            <a:b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Europe combined</a:t>
            </a:r>
          </a:p>
          <a:p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105M Jobs</a:t>
            </a:r>
          </a:p>
          <a:p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$6T GDP</a:t>
            </a:r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150" y="1479312"/>
            <a:ext cx="186500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404040"/>
                </a:solidFill>
                <a:latin typeface="Arial"/>
                <a:cs typeface="Arial"/>
              </a:rPr>
              <a:t>2014</a:t>
            </a:r>
          </a:p>
          <a:p>
            <a:pPr algn="r"/>
            <a: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  <a:t>Global Aviation </a:t>
            </a:r>
            <a:b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  <a:t>Industry</a:t>
            </a:r>
          </a:p>
          <a:p>
            <a:pPr algn="r"/>
            <a:endParaRPr lang="en-US" sz="12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algn="r"/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3.3B Passenger Trips</a:t>
            </a:r>
          </a:p>
          <a:p>
            <a:pPr algn="r"/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pPr algn="r"/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North America and Europe combined is</a:t>
            </a:r>
            <a:r>
              <a:rPr lang="en-US" sz="1100" i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half of all  Passenger Trips</a:t>
            </a:r>
          </a:p>
          <a:p>
            <a:pPr algn="r"/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pPr algn="r"/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58M Jobs</a:t>
            </a:r>
          </a:p>
          <a:p>
            <a:pPr algn="r"/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pPr algn="r"/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$2.4T GDP</a:t>
            </a:r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2159" y="4770053"/>
            <a:ext cx="4033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Sources:  International Air Transport Association, Air Transport Action Group, Boeing</a:t>
            </a: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327" y="5099889"/>
            <a:ext cx="8854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Major Opportunities / Growing Challenges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Competitiveness—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New state backed entrants, e.g., COMAC (China); Growing global R&amp;D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Environment—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Very ambitious industry sustainability goals; Large technology advances needed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Mobility—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More speed to connect the worlds’ major cities; Opportunity for commercial supersonic flight</a:t>
            </a:r>
          </a:p>
          <a:p>
            <a:pPr algn="ctr"/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U.S. Technological Leadership Required!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pic>
        <p:nvPicPr>
          <p:cNvPr id="18" name="Picture 17" descr="global-growth-in-avi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276" y="1468255"/>
            <a:ext cx="3136392" cy="329184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152579" y="2640591"/>
            <a:ext cx="839508" cy="717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828962" y="2540133"/>
            <a:ext cx="58837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52580" y="1470981"/>
            <a:ext cx="0" cy="2705171"/>
          </a:xfrm>
          <a:prstGeom prst="line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19052" y="1470981"/>
            <a:ext cx="0" cy="2705171"/>
          </a:xfrm>
          <a:prstGeom prst="line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8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lbfd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2618" y="3392794"/>
            <a:ext cx="1246589" cy="45592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pic>
        <p:nvPicPr>
          <p:cNvPr id="62" name="Picture 61" descr="triangle-milest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47" y="4598743"/>
            <a:ext cx="969688" cy="840396"/>
          </a:xfrm>
          <a:prstGeom prst="rect">
            <a:avLst/>
          </a:prstGeom>
        </p:spPr>
      </p:pic>
      <p:pic>
        <p:nvPicPr>
          <p:cNvPr id="61" name="Picture 60" descr="triangle-milest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499" y="1168449"/>
            <a:ext cx="969688" cy="840396"/>
          </a:xfrm>
          <a:prstGeom prst="rect">
            <a:avLst/>
          </a:prstGeom>
        </p:spPr>
      </p:pic>
      <p:pic>
        <p:nvPicPr>
          <p:cNvPr id="60" name="Picture 59" descr="triangle-milest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" y="2651823"/>
            <a:ext cx="969688" cy="840396"/>
          </a:xfrm>
          <a:prstGeom prst="rect">
            <a:avLst/>
          </a:prstGeom>
        </p:spPr>
      </p:pic>
      <p:pic>
        <p:nvPicPr>
          <p:cNvPr id="9" name="Picture 8" descr="triangle-milest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27" y="3514017"/>
            <a:ext cx="969688" cy="840396"/>
          </a:xfrm>
          <a:prstGeom prst="rect">
            <a:avLst/>
          </a:prstGeom>
        </p:spPr>
      </p:pic>
      <p:pic>
        <p:nvPicPr>
          <p:cNvPr id="15" name="Picture 14" descr="blue-glow-arrow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0010" y="5210099"/>
            <a:ext cx="3755295" cy="972848"/>
          </a:xfrm>
          <a:prstGeom prst="rect">
            <a:avLst/>
          </a:prstGeom>
        </p:spPr>
      </p:pic>
      <p:pic>
        <p:nvPicPr>
          <p:cNvPr id="12" name="Picture 11" descr="green-glow-arrow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0010" y="3771092"/>
            <a:ext cx="3755295" cy="923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4" y="194966"/>
            <a:ext cx="7913502" cy="504829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NASA Aeronautics Ready for Flight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985140" y="2043814"/>
            <a:ext cx="1873053" cy="571799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0" y="2043814"/>
            <a:ext cx="3109128" cy="57179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756585" y="2043814"/>
            <a:ext cx="1868797" cy="571799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549083" y="2043814"/>
            <a:ext cx="2535114" cy="571799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160848"/>
            <a:ext cx="282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2008-2013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0315" y="2160848"/>
            <a:ext cx="126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2014/15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4960" y="2160848"/>
            <a:ext cx="1335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2016/17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838" y="2160848"/>
            <a:ext cx="1960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2018-2026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137165" y="616887"/>
            <a:ext cx="7988623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Accomplishments and Planning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2457102" y="2974030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2" y="4421039"/>
            <a:ext cx="8915857" cy="0"/>
          </a:xfrm>
          <a:prstGeom prst="line">
            <a:avLst/>
          </a:prstGeom>
          <a:ln>
            <a:solidFill>
              <a:srgbClr val="81A4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67073" y="4023646"/>
            <a:ext cx="3168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Ready for X-Plane Integration &amp; Demonstration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508" y="2709723"/>
            <a:ext cx="2113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89719"/>
                </a:solidFill>
              </a:rPr>
              <a:t>N+3 Subsonic &amp; </a:t>
            </a:r>
            <a:r>
              <a:rPr lang="en-US" sz="1400" dirty="0" smtClean="0">
                <a:solidFill>
                  <a:srgbClr val="689719"/>
                </a:solidFill>
              </a:rPr>
              <a:t>Supersonic </a:t>
            </a:r>
            <a:r>
              <a:rPr lang="en-US" sz="1400" dirty="0">
                <a:solidFill>
                  <a:srgbClr val="689719"/>
                </a:solidFill>
              </a:rPr>
              <a:t>Concept/Technology </a:t>
            </a:r>
            <a:r>
              <a:rPr lang="en-US" sz="1400" dirty="0" smtClean="0">
                <a:solidFill>
                  <a:srgbClr val="689719"/>
                </a:solidFill>
              </a:rPr>
              <a:t>Studies</a:t>
            </a:r>
            <a:endParaRPr lang="en-US" sz="1400" dirty="0">
              <a:solidFill>
                <a:srgbClr val="689719"/>
              </a:solidFill>
            </a:endParaRPr>
          </a:p>
        </p:txBody>
      </p:sp>
      <p:sp>
        <p:nvSpPr>
          <p:cNvPr id="102" name="Isosceles Triangle 101"/>
          <p:cNvSpPr/>
          <p:nvPr/>
        </p:nvSpPr>
        <p:spPr>
          <a:xfrm>
            <a:off x="4975051" y="2974030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Isosceles Triangle 102"/>
          <p:cNvSpPr/>
          <p:nvPr/>
        </p:nvSpPr>
        <p:spPr>
          <a:xfrm>
            <a:off x="3086589" y="2970237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Isosceles Triangle 103"/>
          <p:cNvSpPr/>
          <p:nvPr/>
        </p:nvSpPr>
        <p:spPr>
          <a:xfrm>
            <a:off x="3716076" y="2974030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Isosceles Triangle 104"/>
          <p:cNvSpPr/>
          <p:nvPr/>
        </p:nvSpPr>
        <p:spPr>
          <a:xfrm>
            <a:off x="4345563" y="2970237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Isosceles Triangle 105"/>
          <p:cNvSpPr/>
          <p:nvPr/>
        </p:nvSpPr>
        <p:spPr>
          <a:xfrm>
            <a:off x="5926628" y="2974030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9" name="TextBox 108"/>
          <p:cNvSpPr txBox="1"/>
          <p:nvPr/>
        </p:nvSpPr>
        <p:spPr>
          <a:xfrm>
            <a:off x="2317790" y="3142879"/>
            <a:ext cx="3128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689719"/>
                </a:solidFill>
              </a:rPr>
              <a:t>Ground Testing of N+3 configurations and technologies</a:t>
            </a:r>
            <a:endParaRPr lang="en-US" sz="1000" dirty="0">
              <a:solidFill>
                <a:srgbClr val="689719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610008" y="3142877"/>
            <a:ext cx="85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689719"/>
                </a:solidFill>
              </a:rPr>
              <a:t>LBFD PDR</a:t>
            </a:r>
          </a:p>
          <a:p>
            <a:pPr algn="ctr"/>
            <a:r>
              <a:rPr lang="en-US" sz="1000" b="1" dirty="0" smtClean="0">
                <a:solidFill>
                  <a:srgbClr val="689719"/>
                </a:solidFill>
              </a:rPr>
              <a:t>Completed</a:t>
            </a:r>
            <a:endParaRPr lang="en-US" sz="1000" b="1" dirty="0">
              <a:solidFill>
                <a:srgbClr val="689719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339686" y="3943733"/>
            <a:ext cx="339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689719"/>
                </a:solidFill>
              </a:rPr>
              <a:t>8 Integrated Tech Demos Completed, Tech transitioned to industry. HWB ready for Flight Dem/Val.</a:t>
            </a:r>
            <a:endParaRPr lang="en-US" sz="1000" dirty="0">
              <a:solidFill>
                <a:srgbClr val="689719"/>
              </a:solidFill>
            </a:endParaRPr>
          </a:p>
        </p:txBody>
      </p:sp>
      <p:sp>
        <p:nvSpPr>
          <p:cNvPr id="120" name="Isosceles Triangle 119"/>
          <p:cNvSpPr/>
          <p:nvPr/>
        </p:nvSpPr>
        <p:spPr>
          <a:xfrm>
            <a:off x="4526748" y="3771093"/>
            <a:ext cx="181185" cy="156193"/>
          </a:xfrm>
          <a:prstGeom prst="triangl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Isosceles Triangle 120"/>
          <p:cNvSpPr/>
          <p:nvPr/>
        </p:nvSpPr>
        <p:spPr>
          <a:xfrm>
            <a:off x="4410936" y="3771093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>
            <a:off x="4295126" y="3771093"/>
            <a:ext cx="181185" cy="156193"/>
          </a:xfrm>
          <a:prstGeom prst="triangl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/>
        </p:nvSpPr>
        <p:spPr>
          <a:xfrm>
            <a:off x="4179316" y="3771093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>
            <a:off x="4063506" y="3771093"/>
            <a:ext cx="181185" cy="156193"/>
          </a:xfrm>
          <a:prstGeom prst="triangl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/>
          <p:cNvSpPr/>
          <p:nvPr/>
        </p:nvSpPr>
        <p:spPr>
          <a:xfrm>
            <a:off x="3947696" y="3771093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Isosceles Triangle 111"/>
          <p:cNvSpPr/>
          <p:nvPr/>
        </p:nvSpPr>
        <p:spPr>
          <a:xfrm>
            <a:off x="3831886" y="3771093"/>
            <a:ext cx="181185" cy="15619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Isosceles Triangle 113"/>
          <p:cNvSpPr/>
          <p:nvPr/>
        </p:nvSpPr>
        <p:spPr>
          <a:xfrm>
            <a:off x="3716076" y="3771093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Isosceles Triangle 121"/>
          <p:cNvSpPr/>
          <p:nvPr/>
        </p:nvSpPr>
        <p:spPr>
          <a:xfrm>
            <a:off x="2185916" y="4795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2" y="5860631"/>
            <a:ext cx="8915857" cy="0"/>
          </a:xfrm>
          <a:prstGeom prst="line">
            <a:avLst/>
          </a:prstGeom>
          <a:ln>
            <a:solidFill>
              <a:srgbClr val="31B8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902358" y="5459850"/>
            <a:ext cx="3092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Ready for </a:t>
            </a:r>
            <a:r>
              <a:rPr lang="en-US" sz="1100" b="1" dirty="0" err="1" smtClean="0">
                <a:solidFill>
                  <a:schemeClr val="bg1"/>
                </a:solidFill>
              </a:rPr>
              <a:t>NextGen</a:t>
            </a:r>
            <a:r>
              <a:rPr lang="en-US" sz="1100" b="1" dirty="0" smtClean="0">
                <a:solidFill>
                  <a:schemeClr val="bg1"/>
                </a:solidFill>
              </a:rPr>
              <a:t> TBO Integration &amp; Demonstration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1510" y="4539415"/>
            <a:ext cx="1729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1B8D5"/>
                </a:solidFill>
              </a:rPr>
              <a:t>NASA FAA </a:t>
            </a:r>
            <a:r>
              <a:rPr lang="en-US" sz="1400" dirty="0" err="1" smtClean="0">
                <a:solidFill>
                  <a:srgbClr val="31B8D5"/>
                </a:solidFill>
              </a:rPr>
              <a:t>NextGen</a:t>
            </a:r>
            <a:r>
              <a:rPr lang="en-US" sz="1400" dirty="0" smtClean="0">
                <a:solidFill>
                  <a:srgbClr val="31B8D5"/>
                </a:solidFill>
              </a:rPr>
              <a:t> Research Transition Teams (RTTs) Initiated</a:t>
            </a:r>
            <a:endParaRPr lang="en-US" sz="1400" dirty="0">
              <a:solidFill>
                <a:srgbClr val="31B8D5"/>
              </a:solidFill>
            </a:endParaRPr>
          </a:p>
        </p:txBody>
      </p:sp>
      <p:sp>
        <p:nvSpPr>
          <p:cNvPr id="129" name="Isosceles Triangle 128"/>
          <p:cNvSpPr/>
          <p:nvPr/>
        </p:nvSpPr>
        <p:spPr>
          <a:xfrm>
            <a:off x="2922903" y="4791236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Isosceles Triangle 129"/>
          <p:cNvSpPr/>
          <p:nvPr/>
        </p:nvSpPr>
        <p:spPr>
          <a:xfrm>
            <a:off x="3659890" y="4795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Isosceles Triangle 130"/>
          <p:cNvSpPr/>
          <p:nvPr/>
        </p:nvSpPr>
        <p:spPr>
          <a:xfrm>
            <a:off x="4396876" y="4791236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Isosceles Triangle 131"/>
          <p:cNvSpPr/>
          <p:nvPr/>
        </p:nvSpPr>
        <p:spPr>
          <a:xfrm>
            <a:off x="6036437" y="4795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Isosceles Triangle 132"/>
          <p:cNvSpPr/>
          <p:nvPr/>
        </p:nvSpPr>
        <p:spPr>
          <a:xfrm>
            <a:off x="7048047" y="4795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6773921" y="4791236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1953358" y="4963877"/>
            <a:ext cx="3034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1B8D5"/>
                </a:solidFill>
              </a:rPr>
              <a:t>Technology Transitions to FAA: MSP, EDA, PDRC, TSAS</a:t>
            </a:r>
            <a:endParaRPr lang="en-US" sz="1000" dirty="0">
              <a:solidFill>
                <a:srgbClr val="31B8D5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107576" y="4963876"/>
            <a:ext cx="1443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31B8D5"/>
                </a:solidFill>
              </a:rPr>
              <a:t>ATD-1 Completed and transferred to FAA</a:t>
            </a:r>
            <a:endParaRPr lang="en-US" sz="1000" b="1" dirty="0">
              <a:solidFill>
                <a:srgbClr val="31B8D5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660399" y="4963876"/>
            <a:ext cx="1420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31B8D5"/>
                </a:solidFill>
              </a:rPr>
              <a:t>ATD-2, 3 Completed </a:t>
            </a:r>
            <a:br>
              <a:rPr lang="en-US" sz="1000" b="1" dirty="0" smtClean="0">
                <a:solidFill>
                  <a:srgbClr val="31B8D5"/>
                </a:solidFill>
              </a:rPr>
            </a:br>
            <a:r>
              <a:rPr lang="en-US" sz="1000" b="1" dirty="0" smtClean="0">
                <a:solidFill>
                  <a:srgbClr val="31B8D5"/>
                </a:solidFill>
              </a:rPr>
              <a:t>&amp; Transferred to FAA</a:t>
            </a:r>
            <a:endParaRPr lang="en-US" sz="1000" b="1" dirty="0">
              <a:solidFill>
                <a:srgbClr val="31B8D5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899767" y="1240123"/>
            <a:ext cx="1729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NASA Aero Vision and Strategy Established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304770" y="1402113"/>
            <a:ext cx="1443345" cy="415071"/>
            <a:chOff x="4642028" y="5580560"/>
            <a:chExt cx="1443345" cy="415070"/>
          </a:xfrm>
        </p:grpSpPr>
        <p:sp>
          <p:nvSpPr>
            <p:cNvPr id="152" name="Isosceles Triangle 151"/>
            <p:cNvSpPr/>
            <p:nvPr/>
          </p:nvSpPr>
          <p:spPr>
            <a:xfrm>
              <a:off x="5268489" y="5580560"/>
              <a:ext cx="181185" cy="156193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642028" y="5749409"/>
              <a:ext cx="14433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E46C0A"/>
                  </a:solidFill>
                </a:rPr>
                <a:t>Roadmaps Completed</a:t>
              </a:r>
              <a:endParaRPr lang="en-US" sz="1000" b="1" dirty="0">
                <a:solidFill>
                  <a:srgbClr val="E46C0A"/>
                </a:solidFill>
              </a:endParaRPr>
            </a:p>
          </p:txBody>
        </p:sp>
      </p:grpSp>
      <p:pic>
        <p:nvPicPr>
          <p:cNvPr id="11" name="Picture 10" descr="center-vision-graphic-transformation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4438" y="902400"/>
            <a:ext cx="1580597" cy="1490729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402359" y="3631988"/>
            <a:ext cx="1936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89719"/>
                </a:solidFill>
              </a:rPr>
              <a:t>N</a:t>
            </a:r>
            <a:r>
              <a:rPr lang="en-US" sz="1400" dirty="0" smtClean="0">
                <a:solidFill>
                  <a:srgbClr val="689719"/>
                </a:solidFill>
              </a:rPr>
              <a:t>+2 Environmentally Responsible Aviation (ERA) Project Initiated</a:t>
            </a:r>
            <a:endParaRPr lang="en-US" sz="1400" dirty="0">
              <a:solidFill>
                <a:srgbClr val="689719"/>
              </a:solidFill>
            </a:endParaRPr>
          </a:p>
        </p:txBody>
      </p:sp>
      <p:sp>
        <p:nvSpPr>
          <p:cNvPr id="63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7600786" y="2888569"/>
            <a:ext cx="1431499" cy="441681"/>
            <a:chOff x="1771484" y="1105158"/>
            <a:chExt cx="1431499" cy="441681"/>
          </a:xfrm>
        </p:grpSpPr>
        <p:pic>
          <p:nvPicPr>
            <p:cNvPr id="66" name="Picture 65" descr="2_web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1484" y="1105158"/>
              <a:ext cx="441681" cy="441681"/>
            </a:xfrm>
            <a:prstGeom prst="rect">
              <a:avLst/>
            </a:prstGeom>
          </p:spPr>
        </p:pic>
        <p:pic>
          <p:nvPicPr>
            <p:cNvPr id="67" name="Picture 66" descr="3_web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393" y="1105158"/>
              <a:ext cx="441681" cy="441681"/>
            </a:xfrm>
            <a:prstGeom prst="rect">
              <a:avLst/>
            </a:prstGeom>
          </p:spPr>
        </p:pic>
        <p:pic>
          <p:nvPicPr>
            <p:cNvPr id="68" name="Picture 67" descr="4_web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1302" y="1105158"/>
              <a:ext cx="441681" cy="441681"/>
            </a:xfrm>
            <a:prstGeom prst="rect">
              <a:avLst/>
            </a:prstGeom>
          </p:spPr>
        </p:pic>
      </p:grpSp>
      <p:pic>
        <p:nvPicPr>
          <p:cNvPr id="69" name="Picture 68" descr="1_web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668" y="4691152"/>
            <a:ext cx="441681" cy="441681"/>
          </a:xfrm>
          <a:prstGeom prst="rect">
            <a:avLst/>
          </a:prstGeom>
        </p:spPr>
      </p:pic>
      <p:pic>
        <p:nvPicPr>
          <p:cNvPr id="71" name="Picture 70" descr="sugar_nobg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563" y="3050029"/>
            <a:ext cx="1433008" cy="95533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pic>
        <p:nvPicPr>
          <p:cNvPr id="70" name="Picture 69" descr="x_48c_no_boeing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347" y="2388812"/>
            <a:ext cx="1618941" cy="82296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107" name="Isosceles Triangle 106"/>
          <p:cNvSpPr/>
          <p:nvPr/>
        </p:nvSpPr>
        <p:spPr>
          <a:xfrm>
            <a:off x="6890186" y="2974030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1" name="TextBox 110"/>
          <p:cNvSpPr txBox="1"/>
          <p:nvPr/>
        </p:nvSpPr>
        <p:spPr>
          <a:xfrm>
            <a:off x="6318426" y="3142877"/>
            <a:ext cx="1454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689719"/>
                </a:solidFill>
              </a:rPr>
              <a:t>UEST PDR</a:t>
            </a:r>
          </a:p>
          <a:p>
            <a:pPr algn="ctr"/>
            <a:r>
              <a:rPr lang="en-US" sz="1000" b="1" dirty="0" smtClean="0">
                <a:solidFill>
                  <a:srgbClr val="689719"/>
                </a:solidFill>
              </a:rPr>
              <a:t>Completed</a:t>
            </a:r>
            <a:endParaRPr lang="en-US" sz="1000" b="1" dirty="0">
              <a:solidFill>
                <a:srgbClr val="6897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34940" y="798096"/>
            <a:ext cx="7872677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Fund the Next Major Steps to Efficient, Clean and Fast Air Transportation Mobility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134940" y="220197"/>
            <a:ext cx="7887027" cy="43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Ten Year Investment Plan—FY 2017 Budget Accelerates Key Components of NASA Aeronautics Plan</a:t>
            </a:r>
            <a:endParaRPr lang="en-US" sz="25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76851" y="1728617"/>
            <a:ext cx="1828800" cy="4333369"/>
          </a:xfrm>
          <a:prstGeom prst="rect">
            <a:avLst/>
          </a:prstGeom>
          <a:solidFill>
            <a:srgbClr val="0FA5CD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5707" y="1728617"/>
            <a:ext cx="1554480" cy="4333369"/>
          </a:xfrm>
          <a:prstGeom prst="rect">
            <a:avLst/>
          </a:prstGeom>
          <a:solidFill>
            <a:srgbClr val="7EA22C">
              <a:alpha val="6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731279" y="1728617"/>
            <a:ext cx="1554480" cy="4333369"/>
          </a:xfrm>
          <a:prstGeom prst="rect">
            <a:avLst/>
          </a:prstGeom>
          <a:solidFill>
            <a:srgbClr val="504EBF">
              <a:alpha val="6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296743" y="1728617"/>
            <a:ext cx="1828800" cy="4333369"/>
          </a:xfrm>
          <a:prstGeom prst="rect">
            <a:avLst/>
          </a:prstGeom>
          <a:solidFill>
            <a:schemeClr val="accent6">
              <a:lumMod val="75000"/>
              <a:alpha val="6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771486" y="1212169"/>
            <a:ext cx="1431499" cy="441681"/>
            <a:chOff x="1771484" y="1105158"/>
            <a:chExt cx="1431499" cy="441681"/>
          </a:xfrm>
        </p:grpSpPr>
        <p:pic>
          <p:nvPicPr>
            <p:cNvPr id="73" name="Picture 72" descr="2_we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1484" y="1105158"/>
              <a:ext cx="441681" cy="441681"/>
            </a:xfrm>
            <a:prstGeom prst="rect">
              <a:avLst/>
            </a:prstGeom>
          </p:spPr>
        </p:pic>
        <p:pic>
          <p:nvPicPr>
            <p:cNvPr id="74" name="Picture 73" descr="3_we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393" y="1105158"/>
              <a:ext cx="441681" cy="441681"/>
            </a:xfrm>
            <a:prstGeom prst="rect">
              <a:avLst/>
            </a:prstGeom>
          </p:spPr>
        </p:pic>
        <p:pic>
          <p:nvPicPr>
            <p:cNvPr id="75" name="Picture 74" descr="4_we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1302" y="1105158"/>
              <a:ext cx="441681" cy="441681"/>
            </a:xfrm>
            <a:prstGeom prst="rect">
              <a:avLst/>
            </a:prstGeom>
          </p:spPr>
        </p:pic>
      </p:grpSp>
      <p:pic>
        <p:nvPicPr>
          <p:cNvPr id="56" name="Picture 55" descr="1_we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651" y="1206489"/>
            <a:ext cx="441681" cy="441681"/>
          </a:xfrm>
          <a:prstGeom prst="rect">
            <a:avLst/>
          </a:prstGeom>
        </p:spPr>
      </p:pic>
      <p:pic>
        <p:nvPicPr>
          <p:cNvPr id="77" name="Picture 76" descr="2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766" y="1212169"/>
            <a:ext cx="441681" cy="441681"/>
          </a:xfrm>
          <a:prstGeom prst="rect">
            <a:avLst/>
          </a:prstGeom>
        </p:spPr>
      </p:pic>
      <p:pic>
        <p:nvPicPr>
          <p:cNvPr id="78" name="Picture 77" descr="3_we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879" y="1212169"/>
            <a:ext cx="441681" cy="441681"/>
          </a:xfrm>
          <a:prstGeom prst="rect">
            <a:avLst/>
          </a:prstGeom>
        </p:spPr>
      </p:pic>
      <p:pic>
        <p:nvPicPr>
          <p:cNvPr id="79" name="Picture 78" descr="4_we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991" y="1212169"/>
            <a:ext cx="441681" cy="441681"/>
          </a:xfrm>
          <a:prstGeom prst="rect">
            <a:avLst/>
          </a:prstGeom>
        </p:spPr>
      </p:pic>
      <p:pic>
        <p:nvPicPr>
          <p:cNvPr id="80" name="Picture 79" descr="1_we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568" y="1211352"/>
            <a:ext cx="441681" cy="44168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0765" y="1212169"/>
            <a:ext cx="1410094" cy="441681"/>
            <a:chOff x="150765" y="1105158"/>
            <a:chExt cx="1410094" cy="441681"/>
          </a:xfrm>
        </p:grpSpPr>
        <p:pic>
          <p:nvPicPr>
            <p:cNvPr id="82" name="Picture 81" descr="2_we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765" y="1105158"/>
              <a:ext cx="441681" cy="441681"/>
            </a:xfrm>
            <a:prstGeom prst="rect">
              <a:avLst/>
            </a:prstGeom>
          </p:spPr>
        </p:pic>
        <p:pic>
          <p:nvPicPr>
            <p:cNvPr id="83" name="Picture 82" descr="3_we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972" y="1105158"/>
              <a:ext cx="441681" cy="441681"/>
            </a:xfrm>
            <a:prstGeom prst="rect">
              <a:avLst/>
            </a:prstGeom>
          </p:spPr>
        </p:pic>
        <p:pic>
          <p:nvPicPr>
            <p:cNvPr id="84" name="Picture 83" descr="4_we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78" y="1105158"/>
              <a:ext cx="441681" cy="44168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412126" y="1782255"/>
            <a:ext cx="1810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Revolutionizing</a:t>
            </a:r>
          </a:p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Operational Efficiency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33155" y="1783074"/>
            <a:ext cx="1555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Enabling Tools &amp; Technologies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198100" y="1783073"/>
            <a:ext cx="203506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Fostering Advanced Concepts &amp; Future Workforce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7392" y="2297884"/>
            <a:ext cx="1760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Accelerate demonstration of full gate-to-gate Trajectory Based Operations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4581" y="2437583"/>
            <a:ext cx="1546398" cy="263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Start a continuing series of experimental aircraft to demonstrate and validate high impact concepts and technologies. Five major demonstrations over the next 10+ years in the areas of </a:t>
            </a:r>
            <a:b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Ultra-Efficiency, </a:t>
            </a:r>
            <a:b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Hybrid-Electric Propulsion, and Low Noise Supersonic Flight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04826" y="2297883"/>
            <a:ext cx="1684152" cy="3139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Major series of ground experiments to ready key technologies for flight</a:t>
            </a:r>
          </a:p>
          <a:p>
            <a:endParaRPr lang="en-US" sz="11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Research and ground demonstration for an advanced small engine core for very high bypass engines and as a hybrid-electric propulsion enabler</a:t>
            </a:r>
          </a:p>
          <a:p>
            <a:endParaRPr lang="en-US" sz="11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Development of next generation physics-based models needed to design advanced configurations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92685" y="2505753"/>
            <a:ext cx="1729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Increased investment in new innovation through the NASA workforce and Universities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295787" y="3666389"/>
            <a:ext cx="18266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Leverage </a:t>
            </a:r>
            <a:b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Non-Traditional Technology Advances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311896" y="4324340"/>
            <a:ext cx="17835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Pursue challenge prizes in areas such as energy storage, high power electric motors, advanced networking and autonomy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" y="6248121"/>
            <a:ext cx="522972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itle 1"/>
          <p:cNvSpPr txBox="1">
            <a:spLocks/>
          </p:cNvSpPr>
          <p:nvPr/>
        </p:nvSpPr>
        <p:spPr>
          <a:xfrm>
            <a:off x="2" y="6245152"/>
            <a:ext cx="5243999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chemeClr val="accent2"/>
                </a:solidFill>
                <a:latin typeface="Arial"/>
                <a:cs typeface="Arial"/>
              </a:rPr>
              <a:t>Build off of major current developments and accomplishments</a:t>
            </a:r>
            <a:endParaRPr lang="en-US"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5301966" y="6248121"/>
            <a:ext cx="1825592" cy="0"/>
          </a:xfrm>
          <a:prstGeom prst="lin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itle 1"/>
          <p:cNvSpPr txBox="1">
            <a:spLocks/>
          </p:cNvSpPr>
          <p:nvPr/>
        </p:nvSpPr>
        <p:spPr>
          <a:xfrm>
            <a:off x="5330505" y="6340048"/>
            <a:ext cx="1818459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rgbClr val="C0504D"/>
                </a:solidFill>
                <a:latin typeface="Arial"/>
                <a:cs typeface="Arial"/>
              </a:rPr>
              <a:t>Continue to incentivize </a:t>
            </a:r>
            <a:br>
              <a:rPr lang="en-US" sz="1200" dirty="0" smtClean="0">
                <a:solidFill>
                  <a:srgbClr val="C0504D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C0504D"/>
                </a:solidFill>
                <a:latin typeface="Arial"/>
                <a:cs typeface="Arial"/>
              </a:rPr>
              <a:t>new innovation</a:t>
            </a:r>
            <a:endParaRPr lang="en-US" sz="12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36951" y="6151001"/>
            <a:ext cx="0" cy="201707"/>
          </a:xfrm>
          <a:prstGeom prst="lin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04823" y="6151001"/>
            <a:ext cx="0" cy="201707"/>
          </a:xfrm>
          <a:prstGeom prst="lin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98617" y="5536487"/>
            <a:ext cx="17954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Increase to AOSP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708" y="5536489"/>
            <a:ext cx="15481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9D1027"/>
                </a:solidFill>
                <a:latin typeface="Arial Narrow"/>
                <a:cs typeface="Arial Narrow"/>
              </a:rPr>
              <a:t>Major New Initiative within IASP</a:t>
            </a:r>
            <a:endParaRPr lang="en-US" sz="1300" b="1" dirty="0">
              <a:solidFill>
                <a:srgbClr val="9D1027"/>
              </a:solidFill>
              <a:latin typeface="Arial Narrow"/>
              <a:cs typeface="Arial Narrow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23139" y="5536489"/>
            <a:ext cx="15302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Increases to AAVP and TACP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04824" y="5536487"/>
            <a:ext cx="18311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Increase to TACP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91" y="1158288"/>
            <a:ext cx="3275922" cy="4953000"/>
          </a:xfrm>
          <a:prstGeom prst="rect">
            <a:avLst/>
          </a:prstGeom>
          <a:noFill/>
          <a:ln w="12700" cmpd="sng">
            <a:solidFill>
              <a:srgbClr val="9D1027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4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216635" y="1724060"/>
            <a:ext cx="1828800" cy="4333369"/>
          </a:xfrm>
          <a:prstGeom prst="rect">
            <a:avLst/>
          </a:prstGeom>
          <a:solidFill>
            <a:srgbClr val="AF4394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223771" y="1952408"/>
            <a:ext cx="1806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UAS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98907" y="2297883"/>
            <a:ext cx="184535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Strong continued research leadership in enabling UAS integration into the National Airspace. Extending the UAS in the NAS project for an additional 4 years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17591" y="3837615"/>
            <a:ext cx="1826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Hypersonics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3700" y="4391126"/>
            <a:ext cx="178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Increased investment to ensure a strong National fundamental research capability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1" name="Picture 50" descr="6_we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579" y="1203067"/>
            <a:ext cx="438912" cy="438912"/>
          </a:xfrm>
          <a:prstGeom prst="rect">
            <a:avLst/>
          </a:prstGeom>
        </p:spPr>
      </p:pic>
      <p:pic>
        <p:nvPicPr>
          <p:cNvPr id="52" name="Picture 14" descr="NASA insigniaCMYK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1334" y="3849984"/>
            <a:ext cx="390456" cy="31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7225266" y="3722393"/>
            <a:ext cx="1804797" cy="0"/>
          </a:xfrm>
          <a:prstGeom prst="line">
            <a:avLst/>
          </a:prstGeom>
          <a:ln w="1270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216635" y="5536489"/>
            <a:ext cx="18276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Increases to IASP and AAVP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4855" y="1768639"/>
            <a:ext cx="1555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9D1027"/>
                </a:solidFill>
                <a:latin typeface="Arial Narrow"/>
                <a:cs typeface="Arial Narrow"/>
              </a:rPr>
              <a:t>New Aviation Horizons</a:t>
            </a:r>
            <a:endParaRPr lang="en-US" sz="1300" b="1" dirty="0">
              <a:solidFill>
                <a:srgbClr val="9D1027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035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NASA insigniaCMYK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566" y="2044653"/>
            <a:ext cx="3460868" cy="276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 GOVERNMENT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91288" y="6209507"/>
            <a:ext cx="412750" cy="388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1D02B6-18AD-4AB6-AD90-DDC0380AE7F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652" y="216985"/>
            <a:ext cx="8686071" cy="504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FY 2017 Budget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4534F-D91E-47CD-BC63-BD3259A59244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870179"/>
              </p:ext>
            </p:extLst>
          </p:nvPr>
        </p:nvGraphicFramePr>
        <p:xfrm>
          <a:off x="188143" y="1140050"/>
          <a:ext cx="8807401" cy="2240280"/>
        </p:xfrm>
        <a:graphic>
          <a:graphicData uri="http://schemas.openxmlformats.org/drawingml/2006/table">
            <a:tbl>
              <a:tblPr/>
              <a:tblGrid>
                <a:gridCol w="2134758"/>
                <a:gridCol w="558942"/>
                <a:gridCol w="555791"/>
                <a:gridCol w="555791"/>
                <a:gridCol w="555791"/>
                <a:gridCol w="555791"/>
                <a:gridCol w="555791"/>
                <a:gridCol w="555791"/>
                <a:gridCol w="555791"/>
                <a:gridCol w="555791"/>
                <a:gridCol w="555791"/>
                <a:gridCol w="555791"/>
                <a:gridCol w="555791"/>
              </a:tblGrid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Millions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Enacted</a:t>
                      </a: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2016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2017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2018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2019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2020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2021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2022</a:t>
                      </a:r>
                    </a:p>
                  </a:txBody>
                  <a:tcPr marL="9144" marR="7303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2023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2024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2025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2026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Aeronautics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$642.0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$790.4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$846.4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$1,060.1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$1,173.3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$1,286.9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$1,294.2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$1,307.6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$1,218.1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$829.7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$839.5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Airspace Operations and Safety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159.2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176.2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189.1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Air Vehicles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240.6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321.3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318.9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Aviation Systems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150.0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255.4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381.4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493.0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556.7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591.5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612.2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525.0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203.8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Transformative Aeronautics Concepts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97.4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122.3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154.4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179.7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196.2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182.8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179.4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181.0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134.4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9809" y="3752329"/>
            <a:ext cx="818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Aeronautics </a:t>
            </a:r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budget includes </a:t>
            </a: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paid-for </a:t>
            </a:r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10-year mandatory funding from the </a:t>
            </a: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Administration’s </a:t>
            </a:r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21st Century Clean Transportation Plan. See appendix for additional detail</a:t>
            </a: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lang="en-US" sz="12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456405"/>
              </p:ext>
            </p:extLst>
          </p:nvPr>
        </p:nvGraphicFramePr>
        <p:xfrm>
          <a:off x="406447" y="4389438"/>
          <a:ext cx="5042092" cy="1443927"/>
        </p:xfrm>
        <a:graphic>
          <a:graphicData uri="http://schemas.openxmlformats.org/drawingml/2006/table">
            <a:tbl>
              <a:tblPr/>
              <a:tblGrid>
                <a:gridCol w="1969708"/>
                <a:gridCol w="512064"/>
                <a:gridCol w="512064"/>
                <a:gridCol w="512064"/>
                <a:gridCol w="512064"/>
                <a:gridCol w="512064"/>
                <a:gridCol w="512064"/>
              </a:tblGrid>
              <a:tr h="2917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Mandatory Budget Authority</a:t>
                      </a:r>
                    </a:p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Millions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2018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Outyears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r>
                        <a:rPr lang="en-US" sz="9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Century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Clean Transportation Plan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Airspace Operations and Safety</a:t>
                      </a:r>
                    </a:p>
                  </a:txBody>
                  <a:tcPr marL="182880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Air Vehicles</a:t>
                      </a:r>
                    </a:p>
                  </a:txBody>
                  <a:tcPr marL="182880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Aviation Systems</a:t>
                      </a:r>
                    </a:p>
                  </a:txBody>
                  <a:tcPr marL="182880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Transformative Aeronautics Concepts</a:t>
                      </a:r>
                    </a:p>
                  </a:txBody>
                  <a:tcPr marL="182880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Low Boom Flight Demonstrator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Aviation Systems</a:t>
                      </a: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718052" y="3586077"/>
            <a:ext cx="1897063" cy="470496"/>
          </a:xfrm>
          <a:prstGeom prst="rect">
            <a:avLst/>
          </a:prstGeom>
          <a:solidFill>
            <a:srgbClr val="2AD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0940" y="1375183"/>
            <a:ext cx="685395" cy="466344"/>
          </a:xfrm>
          <a:prstGeom prst="rect">
            <a:avLst/>
          </a:prstGeom>
          <a:solidFill>
            <a:srgbClr val="FD72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6462416" y="1418261"/>
            <a:ext cx="672884" cy="380188"/>
          </a:xfrm>
          <a:prstGeom prst="triangle">
            <a:avLst/>
          </a:prstGeom>
          <a:solidFill>
            <a:srgbClr val="FD72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Isosceles Triangle 86"/>
          <p:cNvSpPr/>
          <p:nvPr/>
        </p:nvSpPr>
        <p:spPr>
          <a:xfrm rot="5400000">
            <a:off x="6462416" y="2542685"/>
            <a:ext cx="672884" cy="380188"/>
          </a:xfrm>
          <a:prstGeom prst="triangle">
            <a:avLst/>
          </a:prstGeom>
          <a:solidFill>
            <a:srgbClr val="FF7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80443" y="1495735"/>
            <a:ext cx="0" cy="4445301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169861" y="1373107"/>
            <a:ext cx="1813428" cy="470496"/>
          </a:xfrm>
          <a:prstGeom prst="rect">
            <a:avLst/>
          </a:prstGeom>
          <a:solidFill>
            <a:srgbClr val="AA4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arallelogram 6"/>
          <p:cNvSpPr/>
          <p:nvPr/>
        </p:nvSpPr>
        <p:spPr>
          <a:xfrm flipH="1">
            <a:off x="3304301" y="1170366"/>
            <a:ext cx="998307" cy="462895"/>
          </a:xfrm>
          <a:prstGeom prst="parallelogram">
            <a:avLst/>
          </a:prstGeom>
          <a:solidFill>
            <a:srgbClr val="7F3B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75110" y="1170364"/>
            <a:ext cx="2977705" cy="470496"/>
          </a:xfrm>
          <a:prstGeom prst="rect">
            <a:avLst/>
          </a:prstGeom>
          <a:solidFill>
            <a:srgbClr val="622D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107951" y="210842"/>
            <a:ext cx="8708948" cy="504829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New Aviation Horizons Flight Demo Plan</a:t>
            </a:r>
            <a:endParaRPr lang="en-US" dirty="0">
              <a:latin typeface="Arial Narrow"/>
              <a:cs typeface="Arial Narrow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445" y="5943401"/>
            <a:ext cx="6300587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74539" y="5357597"/>
            <a:ext cx="2381039" cy="470496"/>
          </a:xfrm>
          <a:prstGeom prst="rect">
            <a:avLst/>
          </a:prstGeom>
          <a:solidFill>
            <a:srgbClr val="6897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43044" y="5357597"/>
            <a:ext cx="1875198" cy="470496"/>
          </a:xfrm>
          <a:prstGeom prst="rect">
            <a:avLst/>
          </a:prstGeom>
          <a:solidFill>
            <a:srgbClr val="92D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98689" y="4410911"/>
            <a:ext cx="2519363" cy="470496"/>
          </a:xfrm>
          <a:prstGeom prst="rect">
            <a:avLst/>
          </a:prstGeom>
          <a:solidFill>
            <a:srgbClr val="3A36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18051" y="4410911"/>
            <a:ext cx="1893889" cy="470496"/>
          </a:xfrm>
          <a:prstGeom prst="rect">
            <a:avLst/>
          </a:prstGeom>
          <a:solidFill>
            <a:srgbClr val="746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28925" y="3586077"/>
            <a:ext cx="1889125" cy="470496"/>
          </a:xfrm>
          <a:prstGeom prst="rect">
            <a:avLst/>
          </a:prstGeom>
          <a:solidFill>
            <a:srgbClr val="1E9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5110" y="5433365"/>
            <a:ext cx="2349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19953" y="5428232"/>
            <a:ext cx="1890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4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50474" y="4502073"/>
            <a:ext cx="2421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81478" y="4502073"/>
            <a:ext cx="2423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4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28925" y="3686593"/>
            <a:ext cx="1889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60068" y="3686593"/>
            <a:ext cx="1855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4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79437" y="1439073"/>
            <a:ext cx="1703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40331" y="5883736"/>
            <a:ext cx="823042" cy="370273"/>
            <a:chOff x="540331" y="5657385"/>
            <a:chExt cx="823042" cy="370273"/>
          </a:xfrm>
        </p:grpSpPr>
        <p:sp>
          <p:nvSpPr>
            <p:cNvPr id="39" name="TextBox 38"/>
            <p:cNvSpPr txBox="1"/>
            <p:nvPr/>
          </p:nvSpPr>
          <p:spPr>
            <a:xfrm>
              <a:off x="540331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FY17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936540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1162807" y="5883736"/>
            <a:ext cx="823042" cy="370273"/>
            <a:chOff x="1344113" y="5657385"/>
            <a:chExt cx="823042" cy="370273"/>
          </a:xfrm>
        </p:grpSpPr>
        <p:sp>
          <p:nvSpPr>
            <p:cNvPr id="40" name="TextBox 39"/>
            <p:cNvSpPr txBox="1"/>
            <p:nvPr/>
          </p:nvSpPr>
          <p:spPr>
            <a:xfrm>
              <a:off x="1344113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FY18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1748324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1785283" y="5883736"/>
            <a:ext cx="823042" cy="370273"/>
            <a:chOff x="2147896" y="5657385"/>
            <a:chExt cx="823042" cy="370273"/>
          </a:xfrm>
        </p:grpSpPr>
        <p:sp>
          <p:nvSpPr>
            <p:cNvPr id="41" name="TextBox 40"/>
            <p:cNvSpPr txBox="1"/>
            <p:nvPr/>
          </p:nvSpPr>
          <p:spPr>
            <a:xfrm>
              <a:off x="2147896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FY19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V="1">
              <a:off x="2560109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2407759" y="5883736"/>
            <a:ext cx="823042" cy="370273"/>
            <a:chOff x="2951678" y="5657385"/>
            <a:chExt cx="823042" cy="370273"/>
          </a:xfrm>
        </p:grpSpPr>
        <p:sp>
          <p:nvSpPr>
            <p:cNvPr id="42" name="TextBox 41"/>
            <p:cNvSpPr txBox="1"/>
            <p:nvPr/>
          </p:nvSpPr>
          <p:spPr>
            <a:xfrm>
              <a:off x="2951678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FY20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V="1">
              <a:off x="3371893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3030235" y="5883736"/>
            <a:ext cx="823042" cy="370273"/>
            <a:chOff x="3755461" y="5657385"/>
            <a:chExt cx="823042" cy="370273"/>
          </a:xfrm>
        </p:grpSpPr>
        <p:sp>
          <p:nvSpPr>
            <p:cNvPr id="43" name="TextBox 42"/>
            <p:cNvSpPr txBox="1"/>
            <p:nvPr/>
          </p:nvSpPr>
          <p:spPr>
            <a:xfrm>
              <a:off x="3755461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FY21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4183677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3652711" y="5883736"/>
            <a:ext cx="823042" cy="370273"/>
            <a:chOff x="4559243" y="5657385"/>
            <a:chExt cx="823042" cy="370273"/>
          </a:xfrm>
        </p:grpSpPr>
        <p:sp>
          <p:nvSpPr>
            <p:cNvPr id="44" name="TextBox 43"/>
            <p:cNvSpPr txBox="1"/>
            <p:nvPr/>
          </p:nvSpPr>
          <p:spPr>
            <a:xfrm>
              <a:off x="4559243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FY22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4995461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4275187" y="5883736"/>
            <a:ext cx="823042" cy="370273"/>
            <a:chOff x="5363026" y="5657385"/>
            <a:chExt cx="823042" cy="370273"/>
          </a:xfrm>
        </p:grpSpPr>
        <p:sp>
          <p:nvSpPr>
            <p:cNvPr id="45" name="TextBox 44"/>
            <p:cNvSpPr txBox="1"/>
            <p:nvPr/>
          </p:nvSpPr>
          <p:spPr>
            <a:xfrm>
              <a:off x="5363026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FY23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5807245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4897663" y="5883736"/>
            <a:ext cx="823042" cy="370273"/>
            <a:chOff x="6166808" y="5657385"/>
            <a:chExt cx="823042" cy="370273"/>
          </a:xfrm>
        </p:grpSpPr>
        <p:sp>
          <p:nvSpPr>
            <p:cNvPr id="46" name="TextBox 45"/>
            <p:cNvSpPr txBox="1"/>
            <p:nvPr/>
          </p:nvSpPr>
          <p:spPr>
            <a:xfrm>
              <a:off x="6166808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FY24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6619030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5520139" y="5883736"/>
            <a:ext cx="823042" cy="370273"/>
            <a:chOff x="6970591" y="5657385"/>
            <a:chExt cx="823042" cy="370273"/>
          </a:xfrm>
        </p:grpSpPr>
        <p:sp>
          <p:nvSpPr>
            <p:cNvPr id="47" name="TextBox 46"/>
            <p:cNvSpPr txBox="1"/>
            <p:nvPr/>
          </p:nvSpPr>
          <p:spPr>
            <a:xfrm>
              <a:off x="6970591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FY25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7430814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6142619" y="5883736"/>
            <a:ext cx="823042" cy="370273"/>
            <a:chOff x="7774376" y="5657385"/>
            <a:chExt cx="823042" cy="370273"/>
          </a:xfrm>
        </p:grpSpPr>
        <p:sp>
          <p:nvSpPr>
            <p:cNvPr id="48" name="TextBox 47"/>
            <p:cNvSpPr txBox="1"/>
            <p:nvPr/>
          </p:nvSpPr>
          <p:spPr>
            <a:xfrm>
              <a:off x="7774376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FY26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8242599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Picture 72" descr="lbfd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0893" y="4959987"/>
            <a:ext cx="1873005" cy="68503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59" name="Rectangle 58"/>
          <p:cNvSpPr/>
          <p:nvPr/>
        </p:nvSpPr>
        <p:spPr>
          <a:xfrm>
            <a:off x="480446" y="1632595"/>
            <a:ext cx="721797" cy="470496"/>
          </a:xfrm>
          <a:prstGeom prst="rect">
            <a:avLst/>
          </a:prstGeom>
          <a:solidFill>
            <a:srgbClr val="AA4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562102" y="1630407"/>
            <a:ext cx="985597" cy="470496"/>
          </a:xfrm>
          <a:prstGeom prst="rect">
            <a:avLst/>
          </a:prstGeom>
          <a:solidFill>
            <a:srgbClr val="FF7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198690" y="3586077"/>
            <a:ext cx="630237" cy="470496"/>
          </a:xfrm>
          <a:prstGeom prst="rect">
            <a:avLst/>
          </a:prstGeom>
          <a:solidFill>
            <a:srgbClr val="115E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2930" y="4410911"/>
            <a:ext cx="1725758" cy="470496"/>
          </a:xfrm>
          <a:prstGeom prst="rect">
            <a:avLst/>
          </a:prstGeom>
          <a:solidFill>
            <a:srgbClr val="2926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80536" y="4378119"/>
            <a:ext cx="171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Preliminary</a:t>
            </a:r>
            <a:b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9" name="Picture 8" descr="x_48c_no_boe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167" y="4052724"/>
            <a:ext cx="2155258" cy="109558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 rot="5400000">
            <a:off x="-1381812" y="3584610"/>
            <a:ext cx="3105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 Narrow"/>
                <a:cs typeface="Arial Narrow"/>
              </a:rPr>
              <a:t>“Purpose-Built” UEST Demonstrators</a:t>
            </a:r>
            <a:endParaRPr lang="en-US" sz="1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4129" y="908202"/>
            <a:ext cx="3184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 Narrow"/>
                <a:cs typeface="Arial Narrow"/>
              </a:rPr>
              <a:t>Hybrid Electric Propulsion Demonstrators</a:t>
            </a:r>
            <a:endParaRPr lang="en-US" sz="1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3" name="Parallelogram 22"/>
          <p:cNvSpPr/>
          <p:nvPr/>
        </p:nvSpPr>
        <p:spPr>
          <a:xfrm>
            <a:off x="540331" y="1630407"/>
            <a:ext cx="1137608" cy="470496"/>
          </a:xfrm>
          <a:prstGeom prst="parallelogram">
            <a:avLst/>
          </a:prstGeom>
          <a:solidFill>
            <a:srgbClr val="AA4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Parallelogram 85"/>
          <p:cNvSpPr/>
          <p:nvPr/>
        </p:nvSpPr>
        <p:spPr>
          <a:xfrm>
            <a:off x="2456713" y="1630407"/>
            <a:ext cx="1130077" cy="470496"/>
          </a:xfrm>
          <a:prstGeom prst="parallelogram">
            <a:avLst/>
          </a:prstGeom>
          <a:solidFill>
            <a:srgbClr val="AA4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Parallelogram 87"/>
          <p:cNvSpPr/>
          <p:nvPr/>
        </p:nvSpPr>
        <p:spPr>
          <a:xfrm>
            <a:off x="3452813" y="1630407"/>
            <a:ext cx="857490" cy="470496"/>
          </a:xfrm>
          <a:prstGeom prst="parallelogram">
            <a:avLst/>
          </a:prstGeom>
          <a:solidFill>
            <a:srgbClr val="FF7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85443" y="4837595"/>
            <a:ext cx="2370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 Narrow"/>
                <a:cs typeface="Arial Narrow"/>
              </a:rPr>
              <a:t>Fully integrated UEST Demonstrator</a:t>
            </a:r>
            <a:endParaRPr lang="en-US" sz="1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pic>
        <p:nvPicPr>
          <p:cNvPr id="5" name="Picture 4" descr="scept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04" y="1876001"/>
            <a:ext cx="1514428" cy="85186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pic>
        <p:nvPicPr>
          <p:cNvPr id="2" name="Picture 1" descr="hybrid-electric-aircraf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929" y="1350709"/>
            <a:ext cx="1744278" cy="92561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80" name="Rectangle 79"/>
          <p:cNvSpPr/>
          <p:nvPr/>
        </p:nvSpPr>
        <p:spPr>
          <a:xfrm>
            <a:off x="3452813" y="2497531"/>
            <a:ext cx="1919672" cy="4704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52815" y="2578892"/>
            <a:ext cx="1900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354832" y="2497531"/>
            <a:ext cx="1291503" cy="470496"/>
          </a:xfrm>
          <a:prstGeom prst="rect">
            <a:avLst/>
          </a:prstGeom>
          <a:solidFill>
            <a:srgbClr val="FF7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45353" y="2578892"/>
            <a:ext cx="1263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4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5326" y="2540013"/>
            <a:ext cx="168000" cy="1468888"/>
            <a:chOff x="713351" y="2437947"/>
            <a:chExt cx="343737" cy="146888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59034" y="2438181"/>
              <a:ext cx="9805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59034" y="2437947"/>
              <a:ext cx="0" cy="146888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959034" y="3903542"/>
              <a:ext cx="9805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13351" y="3094113"/>
              <a:ext cx="2456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91"/>
          <p:cNvSpPr/>
          <p:nvPr/>
        </p:nvSpPr>
        <p:spPr>
          <a:xfrm>
            <a:off x="2828928" y="2497531"/>
            <a:ext cx="642407" cy="470496"/>
          </a:xfrm>
          <a:prstGeom prst="rect">
            <a:avLst/>
          </a:prstGeom>
          <a:solidFill>
            <a:srgbClr val="A950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93769" y="3574476"/>
            <a:ext cx="83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Preliminary</a:t>
            </a:r>
            <a:b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</a:t>
            </a:r>
            <a:endParaRPr lang="en-US" sz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43683" y="2487832"/>
            <a:ext cx="804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Preliminary</a:t>
            </a:r>
            <a:b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</a:t>
            </a:r>
            <a:endParaRPr lang="en-US" sz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 descr="sugar_nobg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019" y="2494005"/>
            <a:ext cx="1285973" cy="85731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96" name="TextBox 95"/>
          <p:cNvSpPr txBox="1"/>
          <p:nvPr/>
        </p:nvSpPr>
        <p:spPr>
          <a:xfrm>
            <a:off x="493051" y="1760054"/>
            <a:ext cx="1069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62102" y="1760054"/>
            <a:ext cx="954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2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511795" y="1760054"/>
            <a:ext cx="998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452814" y="1760054"/>
            <a:ext cx="826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2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78598" y="3586077"/>
            <a:ext cx="1720090" cy="470496"/>
          </a:xfrm>
          <a:prstGeom prst="rect">
            <a:avLst/>
          </a:prstGeom>
          <a:solidFill>
            <a:srgbClr val="0A3B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92792" y="3555454"/>
            <a:ext cx="170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Ground Test</a:t>
            </a:r>
            <a:b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Risk Reduction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73917" y="2497531"/>
            <a:ext cx="2355008" cy="470496"/>
          </a:xfrm>
          <a:prstGeom prst="rect">
            <a:avLst/>
          </a:prstGeom>
          <a:solidFill>
            <a:srgbClr val="823D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90320" y="2471168"/>
            <a:ext cx="2338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Ground Test</a:t>
            </a:r>
            <a:b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Risk Reduction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61" name="Picture 60" descr="D8_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293" y="2737835"/>
            <a:ext cx="1762798" cy="5198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106" name="TextBox 105"/>
          <p:cNvSpPr txBox="1"/>
          <p:nvPr/>
        </p:nvSpPr>
        <p:spPr>
          <a:xfrm>
            <a:off x="4380198" y="2945097"/>
            <a:ext cx="129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Arial Narrow"/>
                <a:cs typeface="Arial Narrow"/>
              </a:rPr>
              <a:t>Potential</a:t>
            </a:r>
            <a:br>
              <a:rPr lang="en-US" sz="1000" dirty="0" smtClean="0">
                <a:solidFill>
                  <a:prstClr val="black"/>
                </a:solidFill>
                <a:latin typeface="Arial Narrow"/>
                <a:cs typeface="Arial Narrow"/>
              </a:rPr>
            </a:br>
            <a:r>
              <a:rPr lang="en-US" sz="1000" dirty="0" smtClean="0">
                <a:solidFill>
                  <a:prstClr val="black"/>
                </a:solidFill>
                <a:latin typeface="Arial Narrow"/>
                <a:cs typeface="Arial Narrow"/>
              </a:rPr>
              <a:t>Candidates</a:t>
            </a:r>
            <a:endParaRPr lang="en-US" sz="10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5110" y="1283581"/>
            <a:ext cx="2977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Ground Test Risk Reduction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89" name="Picture 88" descr="hwb-with-tail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624" y="2840973"/>
            <a:ext cx="1302604" cy="529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pic>
        <p:nvPicPr>
          <p:cNvPr id="90" name="Picture 89" descr="lockheed_avc_1245x910_no_bg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745" y="2912347"/>
            <a:ext cx="1284959" cy="31582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101" name="TextBox 100"/>
          <p:cNvSpPr txBox="1"/>
          <p:nvPr/>
        </p:nvSpPr>
        <p:spPr>
          <a:xfrm>
            <a:off x="5983288" y="1439073"/>
            <a:ext cx="941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4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257" y="1623525"/>
            <a:ext cx="3811957" cy="157615"/>
          </a:xfrm>
          <a:prstGeom prst="rect">
            <a:avLst/>
          </a:prstGeom>
          <a:gradFill flip="none" rotWithShape="1">
            <a:gsLst>
              <a:gs pos="20000">
                <a:srgbClr val="FD72C5">
                  <a:alpha val="77000"/>
                </a:srgbClr>
              </a:gs>
              <a:gs pos="100000">
                <a:srgbClr val="000000">
                  <a:alpha val="0"/>
                </a:srgbClr>
              </a:gs>
              <a:gs pos="0">
                <a:srgbClr val="000000">
                  <a:alpha val="0"/>
                </a:srgbClr>
              </a:gs>
              <a:gs pos="80000">
                <a:srgbClr val="FD72C5">
                  <a:alpha val="7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97599" y="1562610"/>
            <a:ext cx="383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white"/>
                </a:solidFill>
                <a:latin typeface="Arial Narrow"/>
                <a:cs typeface="Arial Narrow"/>
              </a:rPr>
              <a:t>Small Scale “Build, Fly, Learn”</a:t>
            </a:r>
            <a:endParaRPr lang="en-US" sz="11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78784" y="1172677"/>
            <a:ext cx="2974031" cy="162039"/>
          </a:xfrm>
          <a:prstGeom prst="rect">
            <a:avLst/>
          </a:prstGeom>
          <a:gradFill flip="none" rotWithShape="1">
            <a:gsLst>
              <a:gs pos="20000">
                <a:srgbClr val="AF508A">
                  <a:alpha val="77000"/>
                </a:srgbClr>
              </a:gs>
              <a:gs pos="100000">
                <a:srgbClr val="000000">
                  <a:alpha val="0"/>
                </a:srgbClr>
              </a:gs>
              <a:gs pos="0">
                <a:srgbClr val="000000">
                  <a:alpha val="0"/>
                </a:srgbClr>
              </a:gs>
              <a:gs pos="80000">
                <a:srgbClr val="AF508A">
                  <a:alpha val="7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61737" y="1108230"/>
            <a:ext cx="2991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white"/>
                </a:solidFill>
                <a:latin typeface="Arial Narrow"/>
                <a:cs typeface="Arial Narrow"/>
              </a:rPr>
              <a:t>Transport Scale</a:t>
            </a:r>
            <a:endParaRPr lang="en-US" sz="11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383543" y="1172469"/>
            <a:ext cx="91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Preliminary</a:t>
            </a:r>
            <a:b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</a:t>
            </a:r>
            <a:endParaRPr lang="en-US" sz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36191" y="1162586"/>
            <a:ext cx="2032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Total Demonstration Cost ROM: $700M</a:t>
            </a:r>
            <a:endParaRPr lang="en-US" sz="1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232152" y="5142145"/>
            <a:ext cx="1453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Life Cycle Cost </a:t>
            </a:r>
            <a:r>
              <a:rPr lang="en-US" sz="10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Est</a:t>
            </a:r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 $430M</a:t>
            </a:r>
            <a:endParaRPr lang="en-US" sz="1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47073" y="4188302"/>
            <a:ext cx="1721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Life Cycle Early Cost </a:t>
            </a:r>
            <a:r>
              <a:rPr lang="en-US" sz="10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Est</a:t>
            </a:r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 $850M</a:t>
            </a:r>
            <a:endParaRPr lang="en-US" sz="1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912068" y="3355260"/>
            <a:ext cx="17569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Life Cycle Cost ROM: $400-500M</a:t>
            </a:r>
            <a:endParaRPr lang="en-US" sz="1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912068" y="2279457"/>
            <a:ext cx="17569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Life Cycle Cost ROM: $400-500M</a:t>
            </a:r>
            <a:endParaRPr lang="en-US" sz="1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6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9" y="6492876"/>
            <a:ext cx="908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www.nasa.gov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10226" y="6492876"/>
            <a:ext cx="2087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242841" y="3059385"/>
            <a:ext cx="751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Images Credit: Lockheed Martin</a:t>
            </a:r>
            <a:endParaRPr lang="en-US" sz="5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60774" y="5156765"/>
            <a:ext cx="340172" cy="210438"/>
            <a:chOff x="1179261" y="6097277"/>
            <a:chExt cx="340172" cy="210437"/>
          </a:xfrm>
        </p:grpSpPr>
        <p:sp>
          <p:nvSpPr>
            <p:cNvPr id="4" name="Diamond 3"/>
            <p:cNvSpPr/>
            <p:nvPr/>
          </p:nvSpPr>
          <p:spPr>
            <a:xfrm>
              <a:off x="1224617" y="6097277"/>
              <a:ext cx="210437" cy="210437"/>
            </a:xfrm>
            <a:prstGeom prst="diamond">
              <a:avLst/>
            </a:prstGeom>
            <a:solidFill>
              <a:srgbClr val="6897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79261" y="6100204"/>
              <a:ext cx="340172" cy="200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prstClr val="white"/>
                  </a:solidFill>
                  <a:latin typeface="Arial"/>
                  <a:cs typeface="Arial"/>
                </a:rPr>
                <a:t>DP</a:t>
              </a:r>
              <a:endParaRPr lang="en-US" sz="7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2026276" y="4194597"/>
            <a:ext cx="340172" cy="210438"/>
            <a:chOff x="2060142" y="6000228"/>
            <a:chExt cx="340172" cy="210437"/>
          </a:xfrm>
        </p:grpSpPr>
        <p:sp>
          <p:nvSpPr>
            <p:cNvPr id="124" name="Diamond 123"/>
            <p:cNvSpPr/>
            <p:nvPr/>
          </p:nvSpPr>
          <p:spPr>
            <a:xfrm>
              <a:off x="2105498" y="6000228"/>
              <a:ext cx="210437" cy="210437"/>
            </a:xfrm>
            <a:prstGeom prst="diamond">
              <a:avLst/>
            </a:prstGeom>
            <a:solidFill>
              <a:srgbClr val="3A36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060142" y="6003155"/>
              <a:ext cx="340172" cy="200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prstClr val="white"/>
                  </a:solidFill>
                  <a:latin typeface="Arial"/>
                  <a:cs typeface="Arial"/>
                </a:rPr>
                <a:t>DP</a:t>
              </a:r>
              <a:endParaRPr lang="en-US" sz="7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669590" y="3366991"/>
            <a:ext cx="340172" cy="210438"/>
            <a:chOff x="2855087" y="5993888"/>
            <a:chExt cx="340172" cy="210437"/>
          </a:xfrm>
        </p:grpSpPr>
        <p:sp>
          <p:nvSpPr>
            <p:cNvPr id="127" name="Diamond 126"/>
            <p:cNvSpPr/>
            <p:nvPr/>
          </p:nvSpPr>
          <p:spPr>
            <a:xfrm>
              <a:off x="2900443" y="5993888"/>
              <a:ext cx="210437" cy="210437"/>
            </a:xfrm>
            <a:prstGeom prst="diamond">
              <a:avLst/>
            </a:prstGeom>
            <a:solidFill>
              <a:srgbClr val="31859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855087" y="5996815"/>
              <a:ext cx="340172" cy="200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prstClr val="white"/>
                  </a:solidFill>
                  <a:latin typeface="Arial"/>
                  <a:cs typeface="Arial"/>
                </a:rPr>
                <a:t>DP</a:t>
              </a:r>
              <a:endParaRPr lang="en-US" sz="7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3305819" y="2277679"/>
            <a:ext cx="340172" cy="216288"/>
            <a:chOff x="3663878" y="5996814"/>
            <a:chExt cx="340172" cy="216288"/>
          </a:xfrm>
        </p:grpSpPr>
        <p:sp>
          <p:nvSpPr>
            <p:cNvPr id="130" name="Diamond 129"/>
            <p:cNvSpPr/>
            <p:nvPr/>
          </p:nvSpPr>
          <p:spPr>
            <a:xfrm>
              <a:off x="3709234" y="6002665"/>
              <a:ext cx="210437" cy="210437"/>
            </a:xfrm>
            <a:prstGeom prst="diamon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663878" y="5996814"/>
              <a:ext cx="3401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prstClr val="white"/>
                  </a:solidFill>
                  <a:latin typeface="Arial"/>
                  <a:cs typeface="Arial"/>
                </a:rPr>
                <a:t>DP</a:t>
              </a:r>
              <a:endParaRPr lang="en-US" sz="7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022283" y="938252"/>
            <a:ext cx="340172" cy="210437"/>
            <a:chOff x="4451326" y="5995106"/>
            <a:chExt cx="340172" cy="210437"/>
          </a:xfrm>
        </p:grpSpPr>
        <p:sp>
          <p:nvSpPr>
            <p:cNvPr id="133" name="Diamond 132"/>
            <p:cNvSpPr/>
            <p:nvPr/>
          </p:nvSpPr>
          <p:spPr>
            <a:xfrm>
              <a:off x="4496682" y="5995106"/>
              <a:ext cx="210437" cy="210437"/>
            </a:xfrm>
            <a:prstGeom prst="diamond">
              <a:avLst/>
            </a:prstGeom>
            <a:solidFill>
              <a:srgbClr val="FF76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451326" y="5996814"/>
              <a:ext cx="3401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prstClr val="white"/>
                  </a:solidFill>
                  <a:latin typeface="Arial"/>
                  <a:cs typeface="Arial"/>
                </a:rPr>
                <a:t>DP</a:t>
              </a:r>
              <a:endParaRPr lang="en-US" sz="7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7019423" y="2738597"/>
            <a:ext cx="168000" cy="1898119"/>
            <a:chOff x="7019423" y="2512245"/>
            <a:chExt cx="168000" cy="1898119"/>
          </a:xfrm>
        </p:grpSpPr>
        <p:cxnSp>
          <p:nvCxnSpPr>
            <p:cNvPr id="161" name="Straight Connector 160"/>
            <p:cNvCxnSpPr/>
            <p:nvPr/>
          </p:nvCxnSpPr>
          <p:spPr>
            <a:xfrm flipH="1">
              <a:off x="7019423" y="2512479"/>
              <a:ext cx="4792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7067346" y="2512245"/>
              <a:ext cx="0" cy="189811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7019423" y="4408871"/>
              <a:ext cx="4792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7067346" y="3507078"/>
              <a:ext cx="12007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0" name="Picture 179" descr="light-gray-banne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581" y="1380172"/>
            <a:ext cx="2051421" cy="675483"/>
          </a:xfrm>
          <a:prstGeom prst="rect">
            <a:avLst/>
          </a:prstGeom>
        </p:spPr>
      </p:pic>
      <p:pic>
        <p:nvPicPr>
          <p:cNvPr id="181" name="Picture 180" descr="light-gray-banne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581" y="3495301"/>
            <a:ext cx="2051421" cy="692023"/>
          </a:xfrm>
          <a:prstGeom prst="rect">
            <a:avLst/>
          </a:prstGeom>
        </p:spPr>
      </p:pic>
      <p:pic>
        <p:nvPicPr>
          <p:cNvPr id="182" name="Picture 181" descr="light-gray-banne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581" y="5283395"/>
            <a:ext cx="2051421" cy="742176"/>
          </a:xfrm>
          <a:prstGeom prst="rect">
            <a:avLst/>
          </a:prstGeom>
        </p:spPr>
      </p:pic>
      <p:sp>
        <p:nvSpPr>
          <p:cNvPr id="183" name="TextBox 182"/>
          <p:cNvSpPr txBox="1"/>
          <p:nvPr/>
        </p:nvSpPr>
        <p:spPr>
          <a:xfrm>
            <a:off x="7158182" y="3536527"/>
            <a:ext cx="189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Validated ability for U.S. Industry to Build Transformative Aircraft that use 50% less energy and produce over 40dB (cumulative) less noise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7158182" y="1445855"/>
            <a:ext cx="18934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Validated HEP Concepts, Technologies </a:t>
            </a:r>
          </a:p>
          <a:p>
            <a:r>
              <a:rPr lang="en-US" sz="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And Integration for U.S. Industry to Lead the</a:t>
            </a:r>
            <a:r>
              <a:rPr lang="en-US" sz="7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Clean Propulsion Revolution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7158180" y="5343549"/>
            <a:ext cx="180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Enables Low Boom Regulatory Standard and validated ability for industry to produce and operate commercial low noise supersonic aircraft</a:t>
            </a:r>
          </a:p>
        </p:txBody>
      </p:sp>
      <p:pic>
        <p:nvPicPr>
          <p:cNvPr id="145" name="Picture 144" descr="4_chrome_button_leaf_battery_green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113" y="1733849"/>
            <a:ext cx="457201" cy="457200"/>
          </a:xfrm>
          <a:prstGeom prst="rect">
            <a:avLst/>
          </a:prstGeom>
        </p:spPr>
      </p:pic>
      <p:pic>
        <p:nvPicPr>
          <p:cNvPr id="153" name="Picture 152" descr="3_chrome_button_suga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111" y="3910227"/>
            <a:ext cx="457200" cy="457200"/>
          </a:xfrm>
          <a:prstGeom prst="rect">
            <a:avLst/>
          </a:prstGeom>
        </p:spPr>
      </p:pic>
      <p:pic>
        <p:nvPicPr>
          <p:cNvPr id="156" name="Picture 155" descr="2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111" y="5689455"/>
            <a:ext cx="457200" cy="457200"/>
          </a:xfrm>
          <a:prstGeom prst="rect">
            <a:avLst/>
          </a:prstGeom>
        </p:spPr>
      </p:pic>
      <p:pic>
        <p:nvPicPr>
          <p:cNvPr id="157" name="Picture 156" descr="center-vision-graphic-transformation.pn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420" y="-48846"/>
            <a:ext cx="1259580" cy="118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light-gray-bann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031" y="4616644"/>
            <a:ext cx="2051421" cy="742176"/>
          </a:xfrm>
          <a:prstGeom prst="rect">
            <a:avLst/>
          </a:prstGeom>
        </p:spPr>
      </p:pic>
      <p:pic>
        <p:nvPicPr>
          <p:cNvPr id="3" name="Picture 2" descr="atd2_replac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467" y="4167805"/>
            <a:ext cx="1631443" cy="1117503"/>
          </a:xfrm>
          <a:prstGeom prst="rect">
            <a:avLst/>
          </a:prstGeom>
        </p:spPr>
      </p:pic>
      <p:pic>
        <p:nvPicPr>
          <p:cNvPr id="2" name="Picture 1" descr="pdrc-smaller_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6748" y="4175761"/>
            <a:ext cx="1523745" cy="1123273"/>
          </a:xfrm>
          <a:prstGeom prst="rect">
            <a:avLst/>
          </a:prstGeom>
        </p:spPr>
      </p:pic>
      <p:pic>
        <p:nvPicPr>
          <p:cNvPr id="32" name="Picture 31" descr="surface-management_2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0508" y="4175762"/>
            <a:ext cx="1408264" cy="1121881"/>
          </a:xfrm>
          <a:prstGeom prst="rect">
            <a:avLst/>
          </a:prstGeom>
        </p:spPr>
      </p:pic>
      <p:pic>
        <p:nvPicPr>
          <p:cNvPr id="35" name="Picture 34" descr="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562002"/>
            <a:ext cx="4191000" cy="133359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418434" y="2590800"/>
            <a:ext cx="1819671" cy="320040"/>
          </a:xfrm>
          <a:prstGeom prst="rect">
            <a:avLst/>
          </a:prstGeom>
          <a:solidFill>
            <a:srgbClr val="746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/>
          <p:cNvSpPr/>
          <p:nvPr/>
        </p:nvSpPr>
        <p:spPr>
          <a:xfrm rot="5400000">
            <a:off x="8102853" y="1077439"/>
            <a:ext cx="621863" cy="351360"/>
          </a:xfrm>
          <a:prstGeom prst="triangle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39" idx="0"/>
          </p:cNvCxnSpPr>
          <p:nvPr/>
        </p:nvCxnSpPr>
        <p:spPr>
          <a:xfrm>
            <a:off x="790465" y="1370577"/>
            <a:ext cx="2056" cy="5058025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107951" y="96542"/>
            <a:ext cx="8708948" cy="504829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Trajectory Based Operations: Concept to Demo</a:t>
            </a:r>
            <a:endParaRPr lang="en-US" dirty="0">
              <a:latin typeface="Arial Narrow"/>
              <a:cs typeface="Arial Narrow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90467" y="6404779"/>
            <a:ext cx="8353535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379832" y="1447947"/>
            <a:ext cx="990600" cy="320040"/>
          </a:xfrm>
          <a:prstGeom prst="rect">
            <a:avLst/>
          </a:prstGeom>
          <a:solidFill>
            <a:srgbClr val="5E92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94233" y="1447947"/>
            <a:ext cx="1219200" cy="320040"/>
          </a:xfrm>
          <a:prstGeom prst="rect">
            <a:avLst/>
          </a:prstGeom>
          <a:solidFill>
            <a:srgbClr val="92D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00409" y="2590800"/>
            <a:ext cx="1465432" cy="320040"/>
          </a:xfrm>
          <a:prstGeom prst="rect">
            <a:avLst/>
          </a:prstGeom>
          <a:solidFill>
            <a:srgbClr val="433E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81000" y="6428602"/>
            <a:ext cx="82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/>
                <a:cs typeface="Arial Narrow"/>
              </a:rPr>
              <a:t>2015</a:t>
            </a:r>
            <a:endParaRPr lang="en-US" sz="1200" dirty="0">
              <a:latin typeface="Arial Narrow"/>
              <a:cs typeface="Arial Narrow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786412" y="6336505"/>
            <a:ext cx="0" cy="136547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536551" y="6336505"/>
            <a:ext cx="0" cy="136547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286690" y="6336505"/>
            <a:ext cx="0" cy="136547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036828" y="6336505"/>
            <a:ext cx="0" cy="136547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51032" y="5928360"/>
            <a:ext cx="1752600" cy="320040"/>
          </a:xfrm>
          <a:prstGeom prst="rect">
            <a:avLst/>
          </a:prstGeom>
          <a:solidFill>
            <a:srgbClr val="AA4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79632" y="3029971"/>
            <a:ext cx="1219200" cy="32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2797313"/>
            <a:ext cx="129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Narrow"/>
                <a:cs typeface="Arial Narrow"/>
              </a:rPr>
              <a:t>Initial </a:t>
            </a:r>
            <a:br>
              <a:rPr lang="en-US" sz="1000" dirty="0" smtClean="0">
                <a:latin typeface="Arial Narrow"/>
                <a:cs typeface="Arial Narrow"/>
              </a:rPr>
            </a:br>
            <a:r>
              <a:rPr lang="en-US" sz="1000" dirty="0" smtClean="0">
                <a:latin typeface="Arial Narrow"/>
                <a:cs typeface="Arial Narrow"/>
              </a:rPr>
              <a:t>Integrated </a:t>
            </a:r>
            <a:br>
              <a:rPr lang="en-US" sz="1000" dirty="0" smtClean="0">
                <a:latin typeface="Arial Narrow"/>
                <a:cs typeface="Arial Narrow"/>
              </a:rPr>
            </a:br>
            <a:r>
              <a:rPr lang="en-US" sz="1000" dirty="0" smtClean="0">
                <a:latin typeface="Arial Narrow"/>
                <a:cs typeface="Arial Narrow"/>
              </a:rPr>
              <a:t>Demand </a:t>
            </a:r>
            <a:br>
              <a:rPr lang="en-US" sz="1000" dirty="0" smtClean="0">
                <a:latin typeface="Arial Narrow"/>
                <a:cs typeface="Arial Narrow"/>
              </a:rPr>
            </a:br>
            <a:r>
              <a:rPr lang="en-US" sz="1000" dirty="0" smtClean="0">
                <a:latin typeface="Arial Narrow"/>
                <a:cs typeface="Arial Narrow"/>
              </a:rPr>
              <a:t>Management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8750" y="495302"/>
            <a:ext cx="337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Next Step in NASA Research and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NextGen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Development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51032" y="3870960"/>
            <a:ext cx="4020968" cy="32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609604" y="5486402"/>
            <a:ext cx="1066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Narrow"/>
                <a:cs typeface="Arial Narrow"/>
              </a:rPr>
              <a:t>Ground Side </a:t>
            </a:r>
            <a:br>
              <a:rPr lang="en-US" sz="1100" dirty="0" smtClean="0">
                <a:latin typeface="Arial Narrow"/>
                <a:cs typeface="Arial Narrow"/>
              </a:rPr>
            </a:br>
            <a:r>
              <a:rPr lang="en-US" sz="1100" dirty="0" smtClean="0">
                <a:latin typeface="Arial Narrow"/>
                <a:cs typeface="Arial Narrow"/>
              </a:rPr>
              <a:t>Demo</a:t>
            </a:r>
            <a:endParaRPr lang="en-US" sz="1100" dirty="0">
              <a:latin typeface="Arial Narrow"/>
              <a:cs typeface="Arial Narrow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876990" y="6428602"/>
            <a:ext cx="82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/>
                <a:cs typeface="Arial Narrow"/>
              </a:rPr>
              <a:t>2017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146003" y="6428602"/>
            <a:ext cx="82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/>
                <a:cs typeface="Arial Narrow"/>
              </a:rPr>
              <a:t>2020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905847" y="6428602"/>
            <a:ext cx="82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/>
                <a:cs typeface="Arial Narrow"/>
              </a:rPr>
              <a:t>2025</a:t>
            </a:r>
            <a:endParaRPr lang="en-US" sz="1200" dirty="0">
              <a:latin typeface="Arial Narrow"/>
              <a:cs typeface="Arial Narrow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3786966" y="6336505"/>
            <a:ext cx="0" cy="136547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4537105" y="6336505"/>
            <a:ext cx="0" cy="136547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5287244" y="6336505"/>
            <a:ext cx="0" cy="136547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037383" y="6336505"/>
            <a:ext cx="0" cy="136547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6787522" y="6336505"/>
            <a:ext cx="0" cy="136547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7537661" y="6336505"/>
            <a:ext cx="0" cy="136547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8287797" y="6336505"/>
            <a:ext cx="0" cy="136547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2" y="5925237"/>
            <a:ext cx="69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Narrow"/>
                <a:cs typeface="Arial Narrow"/>
              </a:rPr>
              <a:t>ATD-1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" y="3886946"/>
            <a:ext cx="69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Narrow"/>
                <a:cs typeface="Arial Narrow"/>
              </a:rPr>
              <a:t>ATD-2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362203" y="3029971"/>
            <a:ext cx="2209799" cy="320040"/>
          </a:xfrm>
          <a:prstGeom prst="rect">
            <a:avLst/>
          </a:prstGeom>
          <a:solidFill>
            <a:srgbClr val="1E9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>
            <a:off x="1541632" y="3029971"/>
            <a:ext cx="990600" cy="320040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838200" y="306859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Concept Validation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514600" y="30685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Technology Maturation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172887" y="2590800"/>
            <a:ext cx="1133044" cy="320040"/>
          </a:xfrm>
          <a:prstGeom prst="rect">
            <a:avLst/>
          </a:prstGeom>
          <a:solidFill>
            <a:srgbClr val="242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>
            <a:off x="4563553" y="2590800"/>
            <a:ext cx="1032486" cy="320040"/>
          </a:xfrm>
          <a:prstGeom prst="parallelogram">
            <a:avLst/>
          </a:prstGeom>
          <a:solidFill>
            <a:srgbClr val="242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/>
          <p:cNvSpPr/>
          <p:nvPr/>
        </p:nvSpPr>
        <p:spPr>
          <a:xfrm>
            <a:off x="6421753" y="2590800"/>
            <a:ext cx="523686" cy="320040"/>
          </a:xfrm>
          <a:prstGeom prst="parallelogram">
            <a:avLst/>
          </a:prstGeom>
          <a:solidFill>
            <a:srgbClr val="433E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4173878" y="2530994"/>
            <a:ext cx="1279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Fast-time</a:t>
            </a:r>
            <a:b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Simulation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523278" y="2530994"/>
            <a:ext cx="1437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Human In The Loop</a:t>
            </a:r>
            <a:b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Simulation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917793" y="2530994"/>
            <a:ext cx="1291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Integrated</a:t>
            </a:r>
            <a:b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Field Demo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305800" y="2514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 Narrow"/>
                <a:cs typeface="Arial Narrow"/>
              </a:rPr>
              <a:t>RTT </a:t>
            </a:r>
            <a:br>
              <a:rPr lang="en-US" sz="1000" b="1" dirty="0" smtClean="0">
                <a:latin typeface="Arial Narrow"/>
                <a:cs typeface="Arial Narrow"/>
              </a:rPr>
            </a:br>
            <a:r>
              <a:rPr lang="en-US" sz="1000" b="1" dirty="0" smtClean="0">
                <a:latin typeface="Arial Narrow"/>
                <a:cs typeface="Arial Narrow"/>
              </a:rPr>
              <a:t>deliverable</a:t>
            </a:r>
            <a:endParaRPr lang="en-US" sz="1000" b="1" dirty="0">
              <a:latin typeface="Arial Narrow"/>
              <a:cs typeface="Arial Narrow"/>
            </a:endParaRPr>
          </a:p>
        </p:txBody>
      </p:sp>
      <p:sp>
        <p:nvSpPr>
          <p:cNvPr id="24" name="Parallelogram 23"/>
          <p:cNvSpPr/>
          <p:nvPr/>
        </p:nvSpPr>
        <p:spPr>
          <a:xfrm>
            <a:off x="2837032" y="1447947"/>
            <a:ext cx="685800" cy="320040"/>
          </a:xfrm>
          <a:prstGeom prst="parallelogram">
            <a:avLst/>
          </a:prstGeom>
          <a:solidFill>
            <a:srgbClr val="5E92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2362200" y="1398062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Architectural</a:t>
            </a:r>
            <a:b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Definition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505200" y="1398062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Tech Gap</a:t>
            </a:r>
            <a:b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Assessment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828803" y="5486402"/>
            <a:ext cx="1066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Narrow"/>
                <a:cs typeface="Arial Narrow"/>
              </a:rPr>
              <a:t>Flight </a:t>
            </a:r>
            <a:r>
              <a:rPr lang="en-US" sz="1100" dirty="0">
                <a:latin typeface="Arial Narrow"/>
                <a:cs typeface="Arial Narrow"/>
              </a:rPr>
              <a:t>S</a:t>
            </a:r>
            <a:r>
              <a:rPr lang="en-US" sz="1100" dirty="0" smtClean="0">
                <a:latin typeface="Arial Narrow"/>
                <a:cs typeface="Arial Narrow"/>
              </a:rPr>
              <a:t>ide</a:t>
            </a:r>
            <a:br>
              <a:rPr lang="en-US" sz="1100" dirty="0" smtClean="0">
                <a:latin typeface="Arial Narrow"/>
                <a:cs typeface="Arial Narrow"/>
              </a:rPr>
            </a:br>
            <a:r>
              <a:rPr lang="en-US" sz="1100" dirty="0" smtClean="0">
                <a:latin typeface="Arial Narrow"/>
                <a:cs typeface="Arial Narrow"/>
              </a:rPr>
              <a:t>Demo</a:t>
            </a:r>
            <a:endParaRPr lang="en-US" sz="1100" dirty="0">
              <a:latin typeface="Arial Narrow"/>
              <a:cs typeface="Arial Narrow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2151232" y="5935980"/>
            <a:ext cx="304800" cy="304800"/>
          </a:xfrm>
          <a:prstGeom prst="diamond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Diamond 144"/>
          <p:cNvSpPr/>
          <p:nvPr/>
        </p:nvSpPr>
        <p:spPr>
          <a:xfrm>
            <a:off x="4419600" y="3886200"/>
            <a:ext cx="304800" cy="304800"/>
          </a:xfrm>
          <a:prstGeom prst="diamond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438400" y="59436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/>
                <a:cs typeface="Arial Narrow"/>
              </a:rPr>
              <a:t>RTT deliverable</a:t>
            </a:r>
            <a:endParaRPr lang="en-US" sz="1100" b="1" dirty="0">
              <a:latin typeface="Arial Narrow"/>
              <a:cs typeface="Arial Narrow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648200" y="3900175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/>
                <a:cs typeface="Arial Narrow"/>
              </a:rPr>
              <a:t>RTT deliverable</a:t>
            </a:r>
            <a:endParaRPr lang="en-US" sz="1100" b="1" dirty="0">
              <a:latin typeface="Arial Narrow"/>
              <a:cs typeface="Arial Narrow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7736656" y="1105232"/>
            <a:ext cx="613433" cy="3247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477687" y="1110231"/>
            <a:ext cx="3258968" cy="320040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172887" y="1110231"/>
            <a:ext cx="1139680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Parallelogram 150"/>
          <p:cNvSpPr/>
          <p:nvPr/>
        </p:nvSpPr>
        <p:spPr>
          <a:xfrm>
            <a:off x="4474367" y="1109971"/>
            <a:ext cx="1509688" cy="320040"/>
          </a:xfrm>
          <a:prstGeom prst="parallelogram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4173880" y="1139446"/>
            <a:ext cx="1733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Concept Validation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907855" y="1139446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Technology Maturation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56" name="Diamond 155"/>
          <p:cNvSpPr/>
          <p:nvPr/>
        </p:nvSpPr>
        <p:spPr>
          <a:xfrm>
            <a:off x="8077200" y="2590800"/>
            <a:ext cx="304800" cy="304800"/>
          </a:xfrm>
          <a:prstGeom prst="diamond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Diamond 156"/>
          <p:cNvSpPr/>
          <p:nvPr/>
        </p:nvSpPr>
        <p:spPr>
          <a:xfrm>
            <a:off x="2133600" y="3878580"/>
            <a:ext cx="304800" cy="304800"/>
          </a:xfrm>
          <a:prstGeom prst="diamond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0" y="1295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Narrow"/>
                <a:cs typeface="Arial Narrow"/>
              </a:rPr>
              <a:t>Gate-to-Gate</a:t>
            </a:r>
            <a:br>
              <a:rPr lang="en-US" sz="1000" dirty="0" smtClean="0">
                <a:latin typeface="Arial Narrow"/>
                <a:cs typeface="Arial Narrow"/>
              </a:rPr>
            </a:br>
            <a:r>
              <a:rPr lang="en-US" sz="1000" dirty="0" smtClean="0">
                <a:latin typeface="Arial Narrow"/>
                <a:cs typeface="Arial Narrow"/>
              </a:rPr>
              <a:t>Optimization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7786711" y="1109268"/>
            <a:ext cx="492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Demo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295400" y="3624589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Narrow"/>
                <a:cs typeface="Arial Narrow"/>
              </a:rPr>
              <a:t>Initial Concept Demo</a:t>
            </a:r>
            <a:endParaRPr lang="en-US" sz="1100" dirty="0">
              <a:latin typeface="Arial Narrow"/>
              <a:cs typeface="Arial Narrow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657600" y="3624589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Narrow"/>
                <a:cs typeface="Arial Narrow"/>
              </a:rPr>
              <a:t>Fully Integrated Field Demo</a:t>
            </a:r>
            <a:endParaRPr lang="en-US" sz="1100" dirty="0">
              <a:latin typeface="Arial Narrow"/>
              <a:cs typeface="Arial Narrow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96000" y="5848289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  <a:latin typeface="Arial Narrow"/>
                <a:cs typeface="Arial Narrow"/>
              </a:rPr>
              <a:t>ATD-1: Efficient descent, approach, and landing for all flights inbound to an airport</a:t>
            </a:r>
            <a:endParaRPr lang="en-US" sz="1000" dirty="0">
              <a:solidFill>
                <a:srgbClr val="A6A6A6"/>
              </a:solidFill>
              <a:latin typeface="Arial Narrow"/>
              <a:cs typeface="Arial Narrow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96000" y="38100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  <a:latin typeface="Arial Narrow"/>
                <a:cs typeface="Arial Narrow"/>
              </a:rPr>
              <a:t>ATD-2: Coordinated preflight, taxi, takeoff, and departure paths for all outbound flights at an airport</a:t>
            </a:r>
            <a:endParaRPr lang="en-US" sz="1000" dirty="0">
              <a:solidFill>
                <a:srgbClr val="A6A6A6"/>
              </a:solidFill>
              <a:latin typeface="Arial Narrow"/>
              <a:cs typeface="Arial Narrow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96000" y="297403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  <a:latin typeface="Arial Narrow"/>
                <a:cs typeface="Arial Narrow"/>
              </a:rPr>
              <a:t>IDM TBO: Integrates departure, en route, and descent flight operations for greater optimization</a:t>
            </a:r>
            <a:endParaRPr lang="en-US" sz="1000" dirty="0">
              <a:solidFill>
                <a:srgbClr val="A6A6A6"/>
              </a:solidFill>
              <a:latin typeface="Arial Narrow"/>
              <a:cs typeface="Arial Narrow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2000" y="1295400"/>
            <a:ext cx="175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Gate-to-Gate 4DT TBO: Complete gate-to-gate flight optimization incorporating 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system constraints and user request. 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48200" y="691662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Develop and Demonstrate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NextGen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Capabilities: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</a:b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Reducing fuel use and flight delays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1882913"/>
            <a:ext cx="129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 Narrow"/>
                <a:cs typeface="Arial Narrow"/>
              </a:rPr>
              <a:t>Gate-to-Gate</a:t>
            </a:r>
            <a:br>
              <a:rPr lang="en-US" sz="1000" b="1" dirty="0" smtClean="0">
                <a:latin typeface="Arial Narrow"/>
                <a:cs typeface="Arial Narrow"/>
              </a:rPr>
            </a:br>
            <a:r>
              <a:rPr lang="en-US" sz="1000" b="1" dirty="0" smtClean="0">
                <a:latin typeface="Arial Narrow"/>
                <a:cs typeface="Arial Narrow"/>
              </a:rPr>
              <a:t>Trajectory </a:t>
            </a:r>
            <a:br>
              <a:rPr lang="en-US" sz="1000" b="1" dirty="0" smtClean="0">
                <a:latin typeface="Arial Narrow"/>
                <a:cs typeface="Arial Narrow"/>
              </a:rPr>
            </a:br>
            <a:r>
              <a:rPr lang="en-US" sz="1000" b="1" dirty="0" smtClean="0">
                <a:latin typeface="Arial Narrow"/>
                <a:cs typeface="Arial Narrow"/>
              </a:rPr>
              <a:t>Based </a:t>
            </a:r>
            <a:br>
              <a:rPr lang="en-US" sz="1000" b="1" dirty="0" smtClean="0">
                <a:latin typeface="Arial Narrow"/>
                <a:cs typeface="Arial Narrow"/>
              </a:rPr>
            </a:br>
            <a:r>
              <a:rPr lang="en-US" sz="1000" b="1" dirty="0" smtClean="0">
                <a:latin typeface="Arial Narrow"/>
                <a:cs typeface="Arial Narrow"/>
              </a:rPr>
              <a:t>Operations</a:t>
            </a:r>
            <a:endParaRPr lang="en-US" sz="1000" b="1" dirty="0">
              <a:latin typeface="Arial Narrow"/>
              <a:cs typeface="Arial Narrow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0" y="4572000"/>
            <a:ext cx="129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 Narrow"/>
                <a:cs typeface="Arial Narrow"/>
              </a:rPr>
              <a:t>Complex </a:t>
            </a:r>
            <a:br>
              <a:rPr lang="en-US" sz="1000" b="1" dirty="0" smtClean="0">
                <a:latin typeface="Arial Narrow"/>
                <a:cs typeface="Arial Narrow"/>
              </a:rPr>
            </a:br>
            <a:r>
              <a:rPr lang="en-US" sz="1000" b="1" dirty="0" smtClean="0">
                <a:latin typeface="Arial Narrow"/>
                <a:cs typeface="Arial Narrow"/>
              </a:rPr>
              <a:t>Terminal Area Trajectory</a:t>
            </a:r>
            <a:br>
              <a:rPr lang="en-US" sz="1000" b="1" dirty="0" smtClean="0">
                <a:latin typeface="Arial Narrow"/>
                <a:cs typeface="Arial Narrow"/>
              </a:rPr>
            </a:br>
            <a:r>
              <a:rPr lang="en-US" sz="1000" b="1" dirty="0" smtClean="0">
                <a:latin typeface="Arial Narrow"/>
                <a:cs typeface="Arial Narrow"/>
              </a:rPr>
              <a:t>Management</a:t>
            </a:r>
            <a:endParaRPr lang="en-US" sz="1000" b="1" dirty="0">
              <a:latin typeface="Arial Narrow"/>
              <a:cs typeface="Arial Narrow"/>
            </a:endParaRPr>
          </a:p>
        </p:txBody>
      </p:sp>
      <p:pic>
        <p:nvPicPr>
          <p:cNvPr id="81" name="Content Placeholder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400" y="5177030"/>
            <a:ext cx="1198464" cy="1177613"/>
          </a:xfrm>
          <a:prstGeom prst="rect">
            <a:avLst/>
          </a:prstGeom>
          <a:noFill/>
          <a:ln>
            <a:solidFill>
              <a:srgbClr val="7F7F7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Content Placeholder 1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202" y="5181602"/>
            <a:ext cx="1209571" cy="11715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4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8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961330" y="4714899"/>
            <a:ext cx="1807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Enables airlines to optimize efficient operations into and out of busy airports and terminal area airspace</a:t>
            </a:r>
          </a:p>
        </p:txBody>
      </p:sp>
      <p:pic>
        <p:nvPicPr>
          <p:cNvPr id="89" name="Picture 88" descr="1_web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753" y="4921238"/>
            <a:ext cx="441681" cy="441681"/>
          </a:xfrm>
          <a:prstGeom prst="rect">
            <a:avLst/>
          </a:prstGeom>
        </p:spPr>
      </p:pic>
      <p:pic>
        <p:nvPicPr>
          <p:cNvPr id="90" name="Picture 89" descr="light-gray-bann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599" y="1771844"/>
            <a:ext cx="2051421" cy="742176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135198" y="1927250"/>
            <a:ext cx="1807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Enables airlines to operate increasingly efficient 4D “gate-to-gate” trajectories</a:t>
            </a:r>
          </a:p>
        </p:txBody>
      </p:sp>
      <p:pic>
        <p:nvPicPr>
          <p:cNvPr id="92" name="Picture 91" descr="1_web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321" y="1581138"/>
            <a:ext cx="441681" cy="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ARMD Outcomes, Benefits and Capabilities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www.nasa.gov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63926" y="6492396"/>
            <a:ext cx="2207354" cy="365125"/>
          </a:xfrm>
          <a:prstGeom prst="rect">
            <a:avLst/>
          </a:prstGeom>
        </p:spPr>
        <p:txBody>
          <a:bodyPr/>
          <a:lstStyle/>
          <a:p>
            <a:fld id="{4E9668D2-A0A9-1E45-9149-150A68993E88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3" name="Table 12" descr="Table 1. Outcomes and Research Themes for Strategic Thrust 1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602477"/>
              </p:ext>
            </p:extLst>
          </p:nvPr>
        </p:nvGraphicFramePr>
        <p:xfrm>
          <a:off x="191605" y="902480"/>
          <a:ext cx="8842232" cy="476126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7163"/>
                <a:gridCol w="2840354"/>
                <a:gridCol w="2792239"/>
                <a:gridCol w="2682476"/>
              </a:tblGrid>
              <a:tr h="37527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Strategic Thrust 5: Real-time System-Wide Safety Assurance</a:t>
                      </a:r>
                      <a:endParaRPr lang="en-US" sz="17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5272">
                <a:tc gridSpan="4">
                  <a:txBody>
                    <a:bodyPr/>
                    <a:lstStyle/>
                    <a:p>
                      <a:pPr>
                        <a:tabLst>
                          <a:tab pos="287338" algn="ctr"/>
                          <a:tab pos="3259138" algn="ctr"/>
                          <a:tab pos="6056313" algn="ctr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2015	2025	2035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04529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 vert="vert270">
                    <a:solidFill>
                      <a:srgbClr val="00638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Doman Specific (Real-time)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Safety Monitoring and Alerting Tools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 anchor="ctr">
                    <a:solidFill>
                      <a:srgbClr val="00638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Integrated Predictive Technologies with Domain Level Application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 anchor="ctr">
                    <a:solidFill>
                      <a:srgbClr val="00638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Adaptive Real-time Safety Threat Management</a:t>
                      </a:r>
                    </a:p>
                  </a:txBody>
                  <a:tcPr marL="83335" marR="83335" marT="55556" marB="55556" anchor="ctr">
                    <a:solidFill>
                      <a:srgbClr val="00638D">
                        <a:alpha val="20000"/>
                      </a:srgbClr>
                    </a:solidFill>
                  </a:tcPr>
                </a:tc>
              </a:tr>
              <a:tr h="139127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Benefits</a:t>
                      </a:r>
                    </a:p>
                  </a:txBody>
                  <a:tcPr marL="83335" marR="83335" marT="55556" marB="55556" vert="vert270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Expanded system awareness through increased access to safety relevant data and integrated analysis capability; improved safety through initial real-time detection and alerting of hazards at the domain level and decision support for limited operations</a:t>
                      </a:r>
                    </a:p>
                  </a:txBody>
                  <a:tcPr marL="83335" marR="83335" marT="55556" marB="55556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NAS-wide availability of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real-time detection and alerting with initial assured decision support for mitigation response selection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Integrated detection, alerting and decision support tools; adaptive human-automation teaming for optimum threat management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157415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Capabilities/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NAS</a:t>
                      </a:r>
                      <a:r>
                        <a:rPr lang="en-US" sz="13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 Outputs</a:t>
                      </a:r>
                      <a:endParaRPr lang="en-US" sz="1300" b="1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 vert="vert270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Safe/normal operation baseline</a:t>
                      </a:r>
                    </a:p>
                    <a:p>
                      <a:pPr marL="112713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Initial continuous real-time monitoring</a:t>
                      </a:r>
                    </a:p>
                    <a:p>
                      <a:pPr marL="112713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Real-time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anomaly and precursor identification</a:t>
                      </a:r>
                    </a:p>
                    <a:p>
                      <a:pPr marL="112713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Real-time alerting of safety hazards</a:t>
                      </a:r>
                    </a:p>
                    <a:p>
                      <a:pPr marL="112713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Mitigation response capability for selected applications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Integrated system-level continuous monitoring in system-wide architecture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Assured access and analysis of secure data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Trustworthy decision support tools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Proactive safety assurance under uncertainty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Real-time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intelligent safety monitoring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In-time integrated threat detection, prediction and mitigation process in a high dynamic environment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Predictive safety-case for highly-automated and evolving aviation systems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780" y="933451"/>
            <a:ext cx="459153" cy="61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ARMD Outcomes, Benefits and Capabilities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www.nasa.gov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63926" y="6492396"/>
            <a:ext cx="2207354" cy="365125"/>
          </a:xfrm>
          <a:prstGeom prst="rect">
            <a:avLst/>
          </a:prstGeom>
        </p:spPr>
        <p:txBody>
          <a:bodyPr/>
          <a:lstStyle/>
          <a:p>
            <a:fld id="{4E9668D2-A0A9-1E45-9149-150A68993E88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3" name="Table 12" descr="Table 1. Outcomes and Research Themes for Strategic Thrust 1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19729"/>
              </p:ext>
            </p:extLst>
          </p:nvPr>
        </p:nvGraphicFramePr>
        <p:xfrm>
          <a:off x="200549" y="902479"/>
          <a:ext cx="8842232" cy="585854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7163"/>
                <a:gridCol w="2840354"/>
                <a:gridCol w="2792239"/>
                <a:gridCol w="2682476"/>
              </a:tblGrid>
              <a:tr h="37527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Strategic Thrust 6: Assured Autonomy</a:t>
                      </a:r>
                      <a:r>
                        <a:rPr lang="en-US" sz="17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for Aviation Transformation</a:t>
                      </a:r>
                      <a:endParaRPr lang="en-US" sz="17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5272">
                <a:tc gridSpan="4">
                  <a:txBody>
                    <a:bodyPr/>
                    <a:lstStyle/>
                    <a:p>
                      <a:pPr>
                        <a:tabLst>
                          <a:tab pos="287338" algn="ctr"/>
                          <a:tab pos="3259138" algn="ctr"/>
                          <a:tab pos="6056313" algn="ctr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2015	2025	2035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04529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 vert="vert270">
                    <a:solidFill>
                      <a:srgbClr val="00638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Introduction of aviation systems with</a:t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bounded autonomy, capable of carrying </a:t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out function-level goals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 anchor="ctr">
                    <a:solidFill>
                      <a:srgbClr val="00638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Introduction of aviation systems with flexible autonomy based on earned levels of trust, capable of carrying out mission-level goals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 anchor="ctr">
                    <a:solidFill>
                      <a:srgbClr val="00638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Introduction of distributed collaborative aviation systems with assured autonomy, capable of carrying out policy-level goals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 anchor="ctr">
                    <a:solidFill>
                      <a:srgbClr val="00638D">
                        <a:alpha val="20000"/>
                      </a:srgbClr>
                    </a:solidFill>
                  </a:tcPr>
                </a:tc>
              </a:tr>
              <a:tr h="157415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Benefits</a:t>
                      </a:r>
                    </a:p>
                  </a:txBody>
                  <a:tcPr marL="83335" marR="83335" marT="55556" marB="55556" vert="vert270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Efficiency and NAS capacity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Increased robustness and resilience in operations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Enhanced vehicle performance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Initial UAS applications benefits</a:t>
                      </a:r>
                    </a:p>
                  </a:txBody>
                  <a:tcPr marL="83335" marR="83335" marT="55556" marB="55556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Increased NASA system flexibility,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efficiency and capacity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Prognostic safety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New vehicles designed to leverage autonomy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Reduced costs at all levels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Multi-vehicle UAS applications benefits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Extreme flexibility and adaptability for large-scale systems, with extreme levels of reliability and recovery from disturbances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Advanced prognostic safety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Further reduced costs at all levels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248855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Capabilities/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NAS</a:t>
                      </a:r>
                      <a:r>
                        <a:rPr lang="en-US" sz="13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 Outputs</a:t>
                      </a:r>
                      <a:endParaRPr lang="en-US" sz="1300" b="1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 vert="vert270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Advanced prescribed automation and initial goal-directed and adaptive automation</a:t>
                      </a:r>
                    </a:p>
                    <a:p>
                      <a:pPr marL="112713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Initial world views from local sensors and limited data exchange</a:t>
                      </a:r>
                    </a:p>
                    <a:p>
                      <a:pPr marL="112713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Applied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to aviation system components and small-scale systems.</a:t>
                      </a:r>
                    </a:p>
                    <a:p>
                      <a:pPr marL="112713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Predominantly human-supervised; higher levels of machine independence under carefully controlled conditions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Mission-level goal-directed adaptive automation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Large-scale detailed world views using advanced sensors and networks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Applied to large-scale integrated systems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Human/machine teams with many levels of control, depending on specific situations; extensive machine-based learning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Campaign-level goal-directed adaptive automation, embedded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within all system elements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Adaptive collaboration based on extensive shared world views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Highly distributed large-scale collaborative systems that constitute integral parts of larger systems they support</a:t>
                      </a:r>
                    </a:p>
                    <a:p>
                      <a:pPr marL="111125" marR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Human/machine teams, with humans primarily specifying strategic goals; many stems self-protect and self-heal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335" marR="83335" marT="55556" marB="55556"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9383" y="933452"/>
            <a:ext cx="441080" cy="58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2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.jpg"/>
          <p:cNvPicPr>
            <a:picLocks/>
          </p:cNvPicPr>
          <p:nvPr/>
        </p:nvPicPr>
        <p:blipFill>
          <a:blip r:embed="rId3" cstate="print"/>
          <a:srcRect b="55733"/>
          <a:stretch>
            <a:fillRect/>
          </a:stretch>
        </p:blipFill>
        <p:spPr>
          <a:xfrm>
            <a:off x="0" y="822960"/>
            <a:ext cx="9144000" cy="6035040"/>
          </a:xfrm>
          <a:prstGeom prst="rect">
            <a:avLst/>
          </a:prstGeom>
        </p:spPr>
      </p:pic>
      <p:sp>
        <p:nvSpPr>
          <p:cNvPr id="40" name="Striped Right Arrow 39"/>
          <p:cNvSpPr/>
          <p:nvPr/>
        </p:nvSpPr>
        <p:spPr>
          <a:xfrm rot="20542804">
            <a:off x="97666" y="3054868"/>
            <a:ext cx="8894955" cy="1875311"/>
          </a:xfrm>
          <a:prstGeom prst="stripedRightArrow">
            <a:avLst/>
          </a:prstGeom>
          <a:solidFill>
            <a:srgbClr val="FFFF00">
              <a:alpha val="29000"/>
            </a:srgbClr>
          </a:solidFill>
          <a:ln>
            <a:solidFill>
              <a:schemeClr val="accent2">
                <a:alpha val="12000"/>
              </a:schemeClr>
            </a:solidFill>
          </a:ln>
          <a:effectLst>
            <a:outerShdw blurRad="63500" dist="25400" dir="5400000" rotWithShape="0">
              <a:schemeClr val="accent2">
                <a:lumMod val="75000"/>
                <a:alpha val="43000"/>
              </a:schemeClr>
            </a:outerShdw>
            <a:softEdge rad="38100"/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2">
                <a:shade val="8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Autonomy </a:t>
            </a:r>
            <a:r>
              <a:rPr lang="en-US" dirty="0" smtClean="0"/>
              <a:t>for Aeronautics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7232650" y="2549192"/>
            <a:ext cx="1835150" cy="1692771"/>
          </a:xfrm>
          <a:prstGeom prst="rect">
            <a:avLst/>
          </a:prstGeom>
          <a:solidFill>
            <a:schemeClr val="tx1">
              <a:alpha val="18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6600"/>
                </a:solidFill>
                <a:latin typeface="Arial Narrow"/>
                <a:ea typeface="ＭＳ Ｐゴシック" charset="0"/>
                <a:cs typeface="Arial Narrow"/>
              </a:rPr>
              <a:t>2015 sUAS Autonomy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Fully Autonomous urban deployment of sUAS—Vehicle Technologies and Airspace 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279" y="4810181"/>
            <a:ext cx="1930321" cy="1477328"/>
          </a:xfrm>
          <a:prstGeom prst="rect">
            <a:avLst/>
          </a:prstGeom>
          <a:solidFill>
            <a:schemeClr val="tx1">
              <a:alpha val="41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6600"/>
                </a:solidFill>
                <a:latin typeface="Arial Narrow"/>
                <a:ea typeface="ＭＳ Ｐゴシック" charset="0"/>
                <a:cs typeface="Arial Narrow"/>
              </a:rPr>
              <a:t>1999 Neural Net Learning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Dynamic Cell Structure </a:t>
            </a:r>
            <a:br>
              <a:rPr lang="en-US" sz="14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</a:br>
            <a:r>
              <a:rPr lang="en-US" sz="14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NN based learning for adaptive control</a:t>
            </a:r>
            <a:endParaRPr lang="en-US" sz="1400" dirty="0">
              <a:solidFill>
                <a:srgbClr val="FFFFFF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64074" y="1371600"/>
            <a:ext cx="3092211" cy="1261884"/>
          </a:xfrm>
          <a:prstGeom prst="rect">
            <a:avLst/>
          </a:prstGeom>
          <a:solidFill>
            <a:schemeClr val="tx1">
              <a:alpha val="18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6600"/>
                </a:solidFill>
                <a:latin typeface="Arial Narrow"/>
                <a:ea typeface="ＭＳ Ｐゴシック" charset="0"/>
                <a:cs typeface="Arial Narrow"/>
              </a:rPr>
              <a:t>2004 Autonomous Rotorcraft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Automated reasoning in the context of autonomous rotorcraft operations.</a:t>
            </a:r>
            <a:endParaRPr lang="en-US" sz="1400" dirty="0" smtClean="0">
              <a:solidFill>
                <a:prstClr val="white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pic>
        <p:nvPicPr>
          <p:cNvPr id="18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225" y="3581400"/>
            <a:ext cx="1833496" cy="1228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2" descr="D:\hine\Work\Presentations\AIAA_Keynote\ARP\Images\ARP_Hover.jpg"/>
          <p:cNvPicPr>
            <a:picLocks noChangeAspect="1" noChangeArrowheads="1"/>
          </p:cNvPicPr>
          <p:nvPr/>
        </p:nvPicPr>
        <p:blipFill>
          <a:blip r:embed="rId5" cstate="print"/>
          <a:srcRect l="15306" t="34620" r="6122" b="17707"/>
          <a:stretch>
            <a:fillRect/>
          </a:stretch>
        </p:blipFill>
        <p:spPr bwMode="auto">
          <a:xfrm>
            <a:off x="1990179" y="2750850"/>
            <a:ext cx="2124621" cy="1066691"/>
          </a:xfrm>
          <a:prstGeom prst="rect">
            <a:avLst/>
          </a:prstGeom>
          <a:noFill/>
        </p:spPr>
      </p:pic>
      <p:pic>
        <p:nvPicPr>
          <p:cNvPr id="19" name="Picture 10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16" y="4191000"/>
            <a:ext cx="1846105" cy="125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905684" cy="125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722164" y="5315129"/>
            <a:ext cx="2059636" cy="1261884"/>
          </a:xfrm>
          <a:prstGeom prst="rect">
            <a:avLst/>
          </a:prstGeom>
          <a:solidFill>
            <a:schemeClr val="tx1">
              <a:alpha val="18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6600"/>
                </a:solidFill>
                <a:latin typeface="Arial Narrow"/>
                <a:ea typeface="ＭＳ Ｐゴシック" charset="0"/>
                <a:cs typeface="Arial Narrow"/>
              </a:rPr>
              <a:t>2011 Real-Time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6600"/>
                </a:solidFill>
                <a:latin typeface="Arial Narrow"/>
                <a:ea typeface="ＭＳ Ｐゴシック" charset="0"/>
                <a:cs typeface="Arial Narrow"/>
              </a:rPr>
              <a:t>Prognostics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Predict  remaining  useful battery life</a:t>
            </a:r>
          </a:p>
        </p:txBody>
      </p:sp>
      <p:pic>
        <p:nvPicPr>
          <p:cNvPr id="27" name="Picture 3" descr="G:\Deployment Original\Deployment 5 - AP Hill\APHill_091510\SEP 15  1051AM\IMG_788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59" r="10997" b="58644"/>
          <a:stretch>
            <a:fillRect/>
          </a:stretch>
        </p:blipFill>
        <p:spPr bwMode="auto">
          <a:xfrm>
            <a:off x="4759618" y="4732374"/>
            <a:ext cx="1364139" cy="5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C:\IVHM\AirStar work\Edge 540 info &amp; Pics\Radio Range Testing 2011-05-25\Pics after ESC fire\IMG_068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757" y="4114800"/>
            <a:ext cx="127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874545" y="1371600"/>
            <a:ext cx="2155780" cy="1477328"/>
          </a:xfrm>
          <a:prstGeom prst="rect">
            <a:avLst/>
          </a:prstGeom>
          <a:solidFill>
            <a:schemeClr val="tx1">
              <a:alpha val="18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6600"/>
                </a:solidFill>
                <a:latin typeface="Arial Narrow"/>
                <a:ea typeface="ＭＳ Ｐゴシック" charset="0"/>
                <a:cs typeface="Arial Narrow"/>
              </a:rPr>
              <a:t>2012 Function Allocation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Automated ground-based separation assurance across increasing levels of autonomy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36" y="2893255"/>
            <a:ext cx="1660587" cy="106914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57400" y="5304471"/>
            <a:ext cx="2910893" cy="1477328"/>
          </a:xfrm>
          <a:prstGeom prst="rect">
            <a:avLst/>
          </a:prstGeom>
          <a:solidFill>
            <a:schemeClr val="tx1">
              <a:alpha val="18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6600"/>
                </a:solidFill>
                <a:latin typeface="Arial Narrow"/>
                <a:ea typeface="ＭＳ Ｐゴシック" charset="0"/>
                <a:cs typeface="Arial Narrow"/>
              </a:rPr>
              <a:t>2010 Emergency Landing Planner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Arial"/>
                <a:ea typeface="ＭＳ Ｐゴシック" charset="0"/>
                <a:cs typeface="Helvetica" charset="0"/>
                <a:sym typeface="Helvetica" charset="0"/>
              </a:rPr>
              <a:t>Decision support to the pilot of a damaged commercial transport aircraft</a:t>
            </a:r>
            <a:endParaRPr lang="en-US" sz="2000" dirty="0">
              <a:solidFill>
                <a:prstClr val="white"/>
              </a:solidFill>
              <a:latin typeface="Arial"/>
              <a:ea typeface="ＭＳ Ｐゴシック" charset="0"/>
              <a:cs typeface="Arial Narrow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3379" y="5372100"/>
            <a:ext cx="638541" cy="5715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248400" y="4114800"/>
            <a:ext cx="1958185" cy="1200329"/>
          </a:xfrm>
          <a:prstGeom prst="rect">
            <a:avLst/>
          </a:prstGeom>
          <a:solidFill>
            <a:schemeClr val="tx1">
              <a:alpha val="18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6600"/>
                </a:solidFill>
                <a:latin typeface="Arial Narrow"/>
                <a:ea typeface="ＭＳ Ｐゴシック" charset="0"/>
                <a:cs typeface="Arial Narrow"/>
              </a:rPr>
              <a:t>2013 Prediction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6600"/>
                </a:solidFill>
                <a:latin typeface="Arial Narrow"/>
                <a:ea typeface="ＭＳ Ｐゴシック" charset="0"/>
                <a:cs typeface="Arial Narrow"/>
              </a:rPr>
              <a:t>Uncertainty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Operators compensating for imperfect autonomy</a:t>
            </a:r>
          </a:p>
        </p:txBody>
      </p:sp>
      <p:pic>
        <p:nvPicPr>
          <p:cNvPr id="37" name="Picture 36" descr="Screen Shot 2013-09-17 at 9.20.44 AM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71" r="45545" b="5558"/>
          <a:stretch>
            <a:fillRect/>
          </a:stretch>
        </p:blipFill>
        <p:spPr>
          <a:xfrm>
            <a:off x="7570258" y="5372100"/>
            <a:ext cx="1188130" cy="571501"/>
          </a:xfrm>
          <a:prstGeom prst="rect">
            <a:avLst/>
          </a:prstGeom>
          <a:ln>
            <a:noFill/>
          </a:ln>
        </p:spPr>
      </p:pic>
      <p:sp>
        <p:nvSpPr>
          <p:cNvPr id="28" name="Rounded Rectangle 27"/>
          <p:cNvSpPr/>
          <p:nvPr/>
        </p:nvSpPr>
        <p:spPr>
          <a:xfrm>
            <a:off x="6007232" y="3581400"/>
            <a:ext cx="731520" cy="320040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/>
              </a:rPr>
              <a:t>15.5.1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07280" y="4175760"/>
            <a:ext cx="731520" cy="320040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/>
              </a:rPr>
              <a:t>4.5.1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733800" y="5090160"/>
            <a:ext cx="731520" cy="320040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/>
              </a:rPr>
              <a:t>4.5.2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76600" y="3429000"/>
            <a:ext cx="731520" cy="320040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/>
              </a:rPr>
              <a:t>4.5.1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4800" y="3653122"/>
            <a:ext cx="731520" cy="320040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/>
              </a:rPr>
              <a:t>4.1.2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1" name="Picture 40" descr="a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22354" y="1029172"/>
            <a:ext cx="1602074" cy="1563624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932854" y="1068796"/>
            <a:ext cx="731520" cy="320040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/>
              </a:rPr>
              <a:t>15.6.1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9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Current Autonomy Pursuits</a:t>
            </a:r>
            <a:endParaRPr lang="en-US" sz="28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05070"/>
            <a:ext cx="8678863" cy="5050316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Unmanned Aerial Systems </a:t>
            </a:r>
          </a:p>
          <a:p>
            <a:pPr marL="914400" lvl="3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UAS Integration in the NAS </a:t>
            </a:r>
          </a:p>
          <a:p>
            <a:pPr marL="914400" lvl="3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UAS Traffic Management </a:t>
            </a:r>
          </a:p>
          <a:p>
            <a:pPr marL="571500" lvl="3" indent="0">
              <a:lnSpc>
                <a:spcPct val="80000"/>
              </a:lnSpc>
              <a:buNone/>
            </a:pPr>
            <a:endParaRPr lang="en-US" sz="2400" dirty="0" smtClean="0"/>
          </a:p>
          <a:p>
            <a:pPr marL="342900" lvl="2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Crew-Autonomy Teaming</a:t>
            </a:r>
          </a:p>
          <a:p>
            <a:pPr marL="914400" lvl="3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Partnering with </a:t>
            </a:r>
            <a:r>
              <a:rPr lang="en-US" sz="2400" dirty="0" err="1" smtClean="0"/>
              <a:t>DoD</a:t>
            </a:r>
            <a:r>
              <a:rPr lang="en-US" sz="2400" dirty="0" smtClean="0"/>
              <a:t>, </a:t>
            </a:r>
            <a:r>
              <a:rPr lang="en-US" sz="2400" dirty="0"/>
              <a:t>c</a:t>
            </a:r>
            <a:r>
              <a:rPr lang="en-US" sz="2400" dirty="0" smtClean="0"/>
              <a:t>argo carrier </a:t>
            </a:r>
          </a:p>
          <a:p>
            <a:pPr marL="571500" lvl="3" indent="0">
              <a:lnSpc>
                <a:spcPct val="80000"/>
              </a:lnSpc>
              <a:buNone/>
            </a:pPr>
            <a:endParaRPr lang="en-US" sz="2400" dirty="0" smtClean="0"/>
          </a:p>
          <a:p>
            <a:pPr marL="342900" lvl="2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err="1" smtClean="0"/>
              <a:t>Ab</a:t>
            </a:r>
            <a:r>
              <a:rPr lang="en-US" sz="2400" dirty="0" smtClean="0"/>
              <a:t> Initio Autonomous Architectures </a:t>
            </a:r>
          </a:p>
          <a:p>
            <a:pPr marL="914400" lvl="3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Exploratory efforts to examine far-term, clean-sheet airspace structures and controls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FOR GOVERNMENT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91288" y="6209507"/>
            <a:ext cx="412750" cy="388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1D02B6-18AD-4AB6-AD90-DDC0380AE7F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9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UAS-NAS Briefin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Black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Black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01882" tIns="50941" rIns="101882" bIns="50941"/>
      <a:lstStyle>
        <a:defPPr eaLnBrk="1" hangingPunct="1">
          <a:spcBef>
            <a:spcPts val="200"/>
          </a:spcBef>
          <a:defRPr sz="1600" b="1" dirty="0" smtClean="0">
            <a:solidFill>
              <a:srgbClr val="000000"/>
            </a:solidFill>
            <a:latin typeface="+mn-lt"/>
            <a:ea typeface="ＭＳ Ｐゴシック" pitchFamily="34" charset="-128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EFDC7D-1CF2-4DBB-B570-48AB84FBBF2E}"/>
</file>

<file path=customXml/itemProps2.xml><?xml version="1.0" encoding="utf-8"?>
<ds:datastoreItem xmlns:ds="http://schemas.openxmlformats.org/officeDocument/2006/customXml" ds:itemID="{2F576E27-EE6E-4383-ADAB-576384D5AD9A}"/>
</file>

<file path=customXml/itemProps3.xml><?xml version="1.0" encoding="utf-8"?>
<ds:datastoreItem xmlns:ds="http://schemas.openxmlformats.org/officeDocument/2006/customXml" ds:itemID="{234C4F1F-EED0-4AAD-AEE9-F9E8F0A477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22926</TotalTime>
  <Words>2977</Words>
  <Application>Microsoft Macintosh PowerPoint</Application>
  <PresentationFormat>On-screen Show (4:3)</PresentationFormat>
  <Paragraphs>670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1_Office Theme</vt:lpstr>
      <vt:lpstr>1_UAS-NAS Briefing Template</vt:lpstr>
      <vt:lpstr>Origin</vt:lpstr>
      <vt:lpstr>1_Default Theme</vt:lpstr>
      <vt:lpstr>PowerPoint Presentation</vt:lpstr>
      <vt:lpstr>NASA Aeronautics</vt:lpstr>
      <vt:lpstr>FY 2017 Budget</vt:lpstr>
      <vt:lpstr>New Aviation Horizons Flight Demo Plan</vt:lpstr>
      <vt:lpstr>Trajectory Based Operations: Concept to Demo</vt:lpstr>
      <vt:lpstr>ARMD Outcomes, Benefits and Capabilities</vt:lpstr>
      <vt:lpstr>ARMD Outcomes, Benefits and Capabilities</vt:lpstr>
      <vt:lpstr>Autonomy for Aeronautics</vt:lpstr>
      <vt:lpstr>Current Autonomy Pursuits</vt:lpstr>
      <vt:lpstr>UAS Integration in the NAS Project </vt:lpstr>
      <vt:lpstr>Project Goal, Research Themes, &amp; Technical Challenges</vt:lpstr>
      <vt:lpstr>IT&amp;E Integrated Test Flow</vt:lpstr>
      <vt:lpstr> UAS Traffic Management (UTM)</vt:lpstr>
      <vt:lpstr>PowerPoint Presentation</vt:lpstr>
      <vt:lpstr>What is UTM?</vt:lpstr>
      <vt:lpstr>UTM Technical Capabilities </vt:lpstr>
      <vt:lpstr>Crew-Autonomy Teaming</vt:lpstr>
      <vt:lpstr>V&amp;V of Uncertainty</vt:lpstr>
      <vt:lpstr>Safety Cases for Autonomy</vt:lpstr>
      <vt:lpstr>Back-Up</vt:lpstr>
      <vt:lpstr>Global Growth in Aviation: Opportunities and Challenges</vt:lpstr>
      <vt:lpstr>NASA Aeronautics Ready for Flight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Harrison, William H. (HQ-EJ000)</dc:creator>
  <cp:lastModifiedBy>ODIN</cp:lastModifiedBy>
  <cp:revision>700</cp:revision>
  <cp:lastPrinted>2016-03-15T19:47:35Z</cp:lastPrinted>
  <dcterms:created xsi:type="dcterms:W3CDTF">2015-04-06T18:36:49Z</dcterms:created>
  <dcterms:modified xsi:type="dcterms:W3CDTF">2016-03-24T04:08:51Z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