
<file path=[Content_Types].xml><?xml version="1.0" encoding="utf-8"?>
<Types xmlns="http://schemas.openxmlformats.org/package/2006/content-types">
  <Default Extension="bin" ContentType="application/vnd.openxmlformats-officedocument.presentationml.printerSetting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6.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7.xml" ContentType="application/vnd.openxmlformats-officedocument.presentationml.slide+xml"/>
  <Override PartName="/ppt/slides/slide7.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Slides/notesSlide1.xml" ContentType="application/vnd.openxmlformats-officedocument.presentationml.notesSlide+xml"/>
  <Override PartName="/ppt/slideLayouts/slideLayout3.xml" ContentType="application/vnd.openxmlformats-officedocument.presentationml.slideLayout+xml"/>
  <Override PartName="/ppt/theme/theme3.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bookmarkIdSeed="2">
  <p:sldMasterIdLst>
    <p:sldMasterId id="2147483648" r:id="rId1"/>
  </p:sldMasterIdLst>
  <p:notesMasterIdLst>
    <p:notesMasterId r:id="rId19"/>
  </p:notesMasterIdLst>
  <p:handoutMasterIdLst>
    <p:handoutMasterId r:id="rId20"/>
  </p:handoutMasterIdLst>
  <p:sldIdLst>
    <p:sldId id="590" r:id="rId2"/>
    <p:sldId id="591" r:id="rId3"/>
    <p:sldId id="592" r:id="rId4"/>
    <p:sldId id="593" r:id="rId5"/>
    <p:sldId id="594" r:id="rId6"/>
    <p:sldId id="595" r:id="rId7"/>
    <p:sldId id="597" r:id="rId8"/>
    <p:sldId id="598" r:id="rId9"/>
    <p:sldId id="599" r:id="rId10"/>
    <p:sldId id="600" r:id="rId11"/>
    <p:sldId id="601" r:id="rId12"/>
    <p:sldId id="603" r:id="rId13"/>
    <p:sldId id="602" r:id="rId14"/>
    <p:sldId id="604" r:id="rId15"/>
    <p:sldId id="605" r:id="rId16"/>
    <p:sldId id="606" r:id="rId17"/>
    <p:sldId id="607" r:id="rId18"/>
  </p:sldIdLst>
  <p:sldSz cx="9144000" cy="6858000" type="letter"/>
  <p:notesSz cx="9601200" cy="7315200"/>
  <p:defaultTextStyle>
    <a:defPPr>
      <a:defRPr lang="en-US"/>
    </a:defPPr>
    <a:lvl1pPr algn="l" defTabSz="457200" rtl="0" fontAlgn="base">
      <a:spcBef>
        <a:spcPct val="0"/>
      </a:spcBef>
      <a:spcAft>
        <a:spcPct val="0"/>
      </a:spcAft>
      <a:defRPr sz="900" b="1" kern="1200">
        <a:solidFill>
          <a:schemeClr val="tx1"/>
        </a:solidFill>
        <a:latin typeface="Calibri" pitchFamily="34" charset="0"/>
        <a:ea typeface="+mn-ea"/>
        <a:cs typeface="Arial" charset="0"/>
      </a:defRPr>
    </a:lvl1pPr>
    <a:lvl2pPr marL="457200" algn="l" defTabSz="457200" rtl="0" fontAlgn="base">
      <a:spcBef>
        <a:spcPct val="0"/>
      </a:spcBef>
      <a:spcAft>
        <a:spcPct val="0"/>
      </a:spcAft>
      <a:defRPr sz="900" b="1" kern="1200">
        <a:solidFill>
          <a:schemeClr val="tx1"/>
        </a:solidFill>
        <a:latin typeface="Calibri" pitchFamily="34" charset="0"/>
        <a:ea typeface="+mn-ea"/>
        <a:cs typeface="Arial" charset="0"/>
      </a:defRPr>
    </a:lvl2pPr>
    <a:lvl3pPr marL="914400" algn="l" defTabSz="457200" rtl="0" fontAlgn="base">
      <a:spcBef>
        <a:spcPct val="0"/>
      </a:spcBef>
      <a:spcAft>
        <a:spcPct val="0"/>
      </a:spcAft>
      <a:defRPr sz="900" b="1" kern="1200">
        <a:solidFill>
          <a:schemeClr val="tx1"/>
        </a:solidFill>
        <a:latin typeface="Calibri" pitchFamily="34" charset="0"/>
        <a:ea typeface="+mn-ea"/>
        <a:cs typeface="Arial" charset="0"/>
      </a:defRPr>
    </a:lvl3pPr>
    <a:lvl4pPr marL="1371600" algn="l" defTabSz="457200" rtl="0" fontAlgn="base">
      <a:spcBef>
        <a:spcPct val="0"/>
      </a:spcBef>
      <a:spcAft>
        <a:spcPct val="0"/>
      </a:spcAft>
      <a:defRPr sz="900" b="1" kern="1200">
        <a:solidFill>
          <a:schemeClr val="tx1"/>
        </a:solidFill>
        <a:latin typeface="Calibri" pitchFamily="34" charset="0"/>
        <a:ea typeface="+mn-ea"/>
        <a:cs typeface="Arial" charset="0"/>
      </a:defRPr>
    </a:lvl4pPr>
    <a:lvl5pPr marL="1828800" algn="l" defTabSz="457200" rtl="0" fontAlgn="base">
      <a:spcBef>
        <a:spcPct val="0"/>
      </a:spcBef>
      <a:spcAft>
        <a:spcPct val="0"/>
      </a:spcAft>
      <a:defRPr sz="900" b="1" kern="1200">
        <a:solidFill>
          <a:schemeClr val="tx1"/>
        </a:solidFill>
        <a:latin typeface="Calibri" pitchFamily="34" charset="0"/>
        <a:ea typeface="+mn-ea"/>
        <a:cs typeface="Arial" charset="0"/>
      </a:defRPr>
    </a:lvl5pPr>
    <a:lvl6pPr marL="2286000" algn="l" defTabSz="914400" rtl="0" eaLnBrk="1" latinLnBrk="0" hangingPunct="1">
      <a:defRPr sz="900" b="1" kern="1200">
        <a:solidFill>
          <a:schemeClr val="tx1"/>
        </a:solidFill>
        <a:latin typeface="Calibri" pitchFamily="34" charset="0"/>
        <a:ea typeface="+mn-ea"/>
        <a:cs typeface="Arial" charset="0"/>
      </a:defRPr>
    </a:lvl6pPr>
    <a:lvl7pPr marL="2743200" algn="l" defTabSz="914400" rtl="0" eaLnBrk="1" latinLnBrk="0" hangingPunct="1">
      <a:defRPr sz="900" b="1" kern="1200">
        <a:solidFill>
          <a:schemeClr val="tx1"/>
        </a:solidFill>
        <a:latin typeface="Calibri" pitchFamily="34" charset="0"/>
        <a:ea typeface="+mn-ea"/>
        <a:cs typeface="Arial" charset="0"/>
      </a:defRPr>
    </a:lvl7pPr>
    <a:lvl8pPr marL="3200400" algn="l" defTabSz="914400" rtl="0" eaLnBrk="1" latinLnBrk="0" hangingPunct="1">
      <a:defRPr sz="900" b="1" kern="1200">
        <a:solidFill>
          <a:schemeClr val="tx1"/>
        </a:solidFill>
        <a:latin typeface="Calibri" pitchFamily="34" charset="0"/>
        <a:ea typeface="+mn-ea"/>
        <a:cs typeface="Arial" charset="0"/>
      </a:defRPr>
    </a:lvl8pPr>
    <a:lvl9pPr marL="3657600" algn="l" defTabSz="914400" rtl="0" eaLnBrk="1" latinLnBrk="0" hangingPunct="1">
      <a:defRPr sz="900" b="1"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tin, Andrew [USA]" initials="MA["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832D"/>
    <a:srgbClr val="55D7A5"/>
    <a:srgbClr val="2EC48B"/>
    <a:srgbClr val="1F520A"/>
    <a:srgbClr val="00642D"/>
    <a:srgbClr val="9076B6"/>
    <a:srgbClr val="FF0000"/>
    <a:srgbClr val="C09200"/>
    <a:srgbClr val="FFFF9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77" autoAdjust="0"/>
    <p:restoredTop sz="96257" autoAdjust="0"/>
  </p:normalViewPr>
  <p:slideViewPr>
    <p:cSldViewPr snapToGrid="0">
      <p:cViewPr varScale="1">
        <p:scale>
          <a:sx n="94" d="100"/>
          <a:sy n="94" d="100"/>
        </p:scale>
        <p:origin x="-88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228600" cy="228600"/>
</p:viewPr>
</file>

<file path=ppt/_rels/presentation.xml.rels><?xml version="1.0" encoding="UTF-8" standalone="yes"?>
<Relationships xmlns="http://schemas.openxmlformats.org/package/2006/relationships"><Relationship Id="rId26" Type="http://schemas.openxmlformats.org/officeDocument/2006/relationships/tableStyles" Target="tableStyles.xml"/><Relationship Id="rId13" Type="http://schemas.openxmlformats.org/officeDocument/2006/relationships/slide" Target="slides/slide12.xml"/><Relationship Id="rId18" Type="http://schemas.openxmlformats.org/officeDocument/2006/relationships/slide" Target="slides/slide17.xml"/><Relationship Id="rId8" Type="http://schemas.openxmlformats.org/officeDocument/2006/relationships/slide" Target="slides/slide7.xml"/><Relationship Id="rId21" Type="http://schemas.openxmlformats.org/officeDocument/2006/relationships/printerSettings" Target="printerSettings/printerSettings1.bin"/><Relationship Id="rId3" Type="http://schemas.openxmlformats.org/officeDocument/2006/relationships/slide" Target="slides/slide2.xml"/><Relationship Id="rId25" Type="http://schemas.openxmlformats.org/officeDocument/2006/relationships/theme" Target="theme/theme1.xml"/><Relationship Id="rId12" Type="http://schemas.openxmlformats.org/officeDocument/2006/relationships/slide" Target="slides/slide11.xml"/><Relationship Id="rId17" Type="http://schemas.openxmlformats.org/officeDocument/2006/relationships/slide" Target="slides/slide16.xml"/><Relationship Id="rId7" Type="http://schemas.openxmlformats.org/officeDocument/2006/relationships/slide" Target="slides/slide6.xml"/><Relationship Id="rId20" Type="http://schemas.openxmlformats.org/officeDocument/2006/relationships/handoutMaster" Target="handoutMasters/handoutMaster1.xml"/><Relationship Id="rId16" Type="http://schemas.openxmlformats.org/officeDocument/2006/relationships/slide" Target="slides/slide15.xml"/><Relationship Id="rId2" Type="http://schemas.openxmlformats.org/officeDocument/2006/relationships/slide" Target="slides/slide1.xml"/><Relationship Id="rId29" Type="http://schemas.openxmlformats.org/officeDocument/2006/relationships/customXml" Target="../customXml/item3.xml"/><Relationship Id="rId24" Type="http://schemas.openxmlformats.org/officeDocument/2006/relationships/viewProps" Target="viewProps.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presProps" Target="presProps.xml"/><Relationship Id="rId15" Type="http://schemas.openxmlformats.org/officeDocument/2006/relationships/slide" Target="slides/slide14.xml"/><Relationship Id="rId5" Type="http://schemas.openxmlformats.org/officeDocument/2006/relationships/slide" Target="slides/slide4.xml"/><Relationship Id="rId28"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notesMaster" Target="notesMasters/notesMaster1.xml"/><Relationship Id="rId9" Type="http://schemas.openxmlformats.org/officeDocument/2006/relationships/slide" Target="slides/slide8.xml"/><Relationship Id="rId22" Type="http://schemas.openxmlformats.org/officeDocument/2006/relationships/commentAuthors" Target="commentAuthors.xml"/><Relationship Id="rId14" Type="http://schemas.openxmlformats.org/officeDocument/2006/relationships/slide" Target="slides/slide13.xml"/><Relationship Id="rId4" Type="http://schemas.openxmlformats.org/officeDocument/2006/relationships/slide" Target="slides/slide3.xml"/><Relationship Id="rId27" Type="http://schemas.openxmlformats.org/officeDocument/2006/relationships/customXml" Target="../customXml/item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0"/>
            <a:ext cx="4160300" cy="364435"/>
          </a:xfrm>
          <a:prstGeom prst="rect">
            <a:avLst/>
          </a:prstGeom>
          <a:noFill/>
          <a:ln>
            <a:noFill/>
          </a:ln>
          <a:extLst/>
        </p:spPr>
        <p:txBody>
          <a:bodyPr vert="horz" wrap="square" lIns="95944" tIns="47972" rIns="95944" bIns="47972" numCol="1" anchor="t" anchorCtr="0" compatLnSpc="1">
            <a:prstTxWarp prst="textNoShape">
              <a:avLst/>
            </a:prstTxWarp>
          </a:bodyPr>
          <a:lstStyle>
            <a:lvl1pPr algn="l" defTabSz="479755" eaLnBrk="1" hangingPunct="1">
              <a:defRPr sz="1200" b="0">
                <a:solidFill>
                  <a:schemeClr val="tx1"/>
                </a:solidFill>
                <a:latin typeface="Calibri" pitchFamily="34" charset="0"/>
                <a:cs typeface="+mn-cs"/>
              </a:defRPr>
            </a:lvl1pPr>
          </a:lstStyle>
          <a:p>
            <a:pPr>
              <a:defRPr/>
            </a:pPr>
            <a:endParaRPr lang="en-US" dirty="0"/>
          </a:p>
        </p:txBody>
      </p:sp>
      <p:sp>
        <p:nvSpPr>
          <p:cNvPr id="3" name="Date Placeholder 2"/>
          <p:cNvSpPr>
            <a:spLocks noGrp="1"/>
          </p:cNvSpPr>
          <p:nvPr>
            <p:ph type="dt" sz="quarter" idx="1"/>
          </p:nvPr>
        </p:nvSpPr>
        <p:spPr bwMode="auto">
          <a:xfrm>
            <a:off x="5439250" y="0"/>
            <a:ext cx="4160300" cy="364435"/>
          </a:xfrm>
          <a:prstGeom prst="rect">
            <a:avLst/>
          </a:prstGeom>
          <a:noFill/>
          <a:ln>
            <a:noFill/>
          </a:ln>
          <a:extLst/>
        </p:spPr>
        <p:txBody>
          <a:bodyPr vert="horz" wrap="square" lIns="95944" tIns="47972" rIns="95944" bIns="47972" numCol="1" anchor="t" anchorCtr="0" compatLnSpc="1">
            <a:prstTxWarp prst="textNoShape">
              <a:avLst/>
            </a:prstTxWarp>
          </a:bodyPr>
          <a:lstStyle>
            <a:lvl1pPr algn="r" defTabSz="479755" eaLnBrk="1" hangingPunct="1">
              <a:defRPr sz="1200" b="0">
                <a:solidFill>
                  <a:schemeClr val="tx1"/>
                </a:solidFill>
                <a:latin typeface="Calibri" pitchFamily="34" charset="0"/>
                <a:cs typeface="+mn-cs"/>
              </a:defRPr>
            </a:lvl1pPr>
          </a:lstStyle>
          <a:p>
            <a:pPr>
              <a:defRPr/>
            </a:pPr>
            <a:fld id="{21EDAB7F-E48C-4DA5-A189-ECA21B28E3D8}" type="datetimeFigureOut">
              <a:rPr lang="en-US"/>
              <a:pPr>
                <a:defRPr/>
              </a:pPr>
              <a:t>3/16/16</a:t>
            </a:fld>
            <a:endParaRPr lang="en-US" dirty="0"/>
          </a:p>
        </p:txBody>
      </p:sp>
      <p:sp>
        <p:nvSpPr>
          <p:cNvPr id="4" name="Footer Placeholder 3"/>
          <p:cNvSpPr>
            <a:spLocks noGrp="1"/>
          </p:cNvSpPr>
          <p:nvPr>
            <p:ph type="ftr" sz="quarter" idx="2"/>
          </p:nvPr>
        </p:nvSpPr>
        <p:spPr bwMode="auto">
          <a:xfrm>
            <a:off x="1" y="6949109"/>
            <a:ext cx="4160300" cy="364435"/>
          </a:xfrm>
          <a:prstGeom prst="rect">
            <a:avLst/>
          </a:prstGeom>
          <a:noFill/>
          <a:ln>
            <a:noFill/>
          </a:ln>
          <a:extLst/>
        </p:spPr>
        <p:txBody>
          <a:bodyPr vert="horz" wrap="square" lIns="95944" tIns="47972" rIns="95944" bIns="47972" numCol="1" anchor="b" anchorCtr="0" compatLnSpc="1">
            <a:prstTxWarp prst="textNoShape">
              <a:avLst/>
            </a:prstTxWarp>
          </a:bodyPr>
          <a:lstStyle>
            <a:lvl1pPr algn="l" defTabSz="479755" eaLnBrk="1" hangingPunct="1">
              <a:defRPr sz="1200" b="0">
                <a:solidFill>
                  <a:schemeClr val="tx1"/>
                </a:solidFill>
                <a:latin typeface="Calibri" pitchFamily="34" charset="0"/>
                <a:cs typeface="+mn-cs"/>
              </a:defRPr>
            </a:lvl1pPr>
          </a:lstStyle>
          <a:p>
            <a:pPr>
              <a:defRPr/>
            </a:pPr>
            <a:endParaRPr lang="en-US" dirty="0"/>
          </a:p>
        </p:txBody>
      </p:sp>
      <p:sp>
        <p:nvSpPr>
          <p:cNvPr id="5" name="Slide Number Placeholder 4"/>
          <p:cNvSpPr>
            <a:spLocks noGrp="1"/>
          </p:cNvSpPr>
          <p:nvPr>
            <p:ph type="sldNum" sz="quarter" idx="3"/>
          </p:nvPr>
        </p:nvSpPr>
        <p:spPr bwMode="auto">
          <a:xfrm>
            <a:off x="5439250" y="6949109"/>
            <a:ext cx="4160300" cy="364435"/>
          </a:xfrm>
          <a:prstGeom prst="rect">
            <a:avLst/>
          </a:prstGeom>
          <a:noFill/>
          <a:ln>
            <a:noFill/>
          </a:ln>
          <a:extLst/>
        </p:spPr>
        <p:txBody>
          <a:bodyPr vert="horz" wrap="square" lIns="95944" tIns="47972" rIns="95944" bIns="47972" numCol="1" anchor="b" anchorCtr="0" compatLnSpc="1">
            <a:prstTxWarp prst="textNoShape">
              <a:avLst/>
            </a:prstTxWarp>
          </a:bodyPr>
          <a:lstStyle>
            <a:lvl1pPr algn="r" defTabSz="479755" eaLnBrk="1" hangingPunct="1">
              <a:defRPr sz="1200" b="0">
                <a:solidFill>
                  <a:schemeClr val="tx1"/>
                </a:solidFill>
                <a:latin typeface="Calibri" pitchFamily="34" charset="0"/>
                <a:cs typeface="+mn-cs"/>
              </a:defRPr>
            </a:lvl1pPr>
          </a:lstStyle>
          <a:p>
            <a:pPr>
              <a:defRPr/>
            </a:pPr>
            <a:fld id="{1A9D8199-61A9-431A-A12A-7D2808F62C77}" type="slidenum">
              <a:rPr lang="en-US"/>
              <a:pPr>
                <a:defRPr/>
              </a:pPr>
              <a:t>‹#›</a:t>
            </a:fld>
            <a:endParaRPr lang="en-US" dirty="0"/>
          </a:p>
        </p:txBody>
      </p:sp>
    </p:spTree>
    <p:extLst>
      <p:ext uri="{BB962C8B-B14F-4D97-AF65-F5344CB8AC3E}">
        <p14:creationId xmlns:p14="http://schemas.microsoft.com/office/powerpoint/2010/main" val="317330146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0"/>
            <a:ext cx="4160300" cy="364435"/>
          </a:xfrm>
          <a:prstGeom prst="rect">
            <a:avLst/>
          </a:prstGeom>
          <a:noFill/>
          <a:ln>
            <a:noFill/>
          </a:ln>
          <a:extLst/>
        </p:spPr>
        <p:txBody>
          <a:bodyPr vert="horz" wrap="square" lIns="95944" tIns="47972" rIns="95944" bIns="47972" numCol="1" anchor="t" anchorCtr="0" compatLnSpc="1">
            <a:prstTxWarp prst="textNoShape">
              <a:avLst/>
            </a:prstTxWarp>
          </a:bodyPr>
          <a:lstStyle>
            <a:lvl1pPr algn="l" defTabSz="479755" eaLnBrk="1" hangingPunct="1">
              <a:defRPr sz="1200" b="0">
                <a:solidFill>
                  <a:schemeClr val="tx1"/>
                </a:solidFill>
                <a:latin typeface="Calibri" pitchFamily="34" charset="0"/>
                <a:cs typeface="+mn-cs"/>
              </a:defRPr>
            </a:lvl1pPr>
          </a:lstStyle>
          <a:p>
            <a:pPr>
              <a:defRPr/>
            </a:pPr>
            <a:endParaRPr lang="en-US" dirty="0"/>
          </a:p>
        </p:txBody>
      </p:sp>
      <p:sp>
        <p:nvSpPr>
          <p:cNvPr id="3" name="Date Placeholder 2"/>
          <p:cNvSpPr>
            <a:spLocks noGrp="1"/>
          </p:cNvSpPr>
          <p:nvPr>
            <p:ph type="dt" idx="1"/>
          </p:nvPr>
        </p:nvSpPr>
        <p:spPr bwMode="auto">
          <a:xfrm>
            <a:off x="5439250" y="0"/>
            <a:ext cx="4160300" cy="364435"/>
          </a:xfrm>
          <a:prstGeom prst="rect">
            <a:avLst/>
          </a:prstGeom>
          <a:noFill/>
          <a:ln>
            <a:noFill/>
          </a:ln>
          <a:extLst/>
        </p:spPr>
        <p:txBody>
          <a:bodyPr vert="horz" wrap="square" lIns="95944" tIns="47972" rIns="95944" bIns="47972" numCol="1" anchor="t" anchorCtr="0" compatLnSpc="1">
            <a:prstTxWarp prst="textNoShape">
              <a:avLst/>
            </a:prstTxWarp>
          </a:bodyPr>
          <a:lstStyle>
            <a:lvl1pPr algn="r" defTabSz="479755" eaLnBrk="1" hangingPunct="1">
              <a:defRPr sz="1200" b="0">
                <a:solidFill>
                  <a:schemeClr val="tx1"/>
                </a:solidFill>
                <a:latin typeface="Calibri" pitchFamily="34" charset="0"/>
                <a:cs typeface="+mn-cs"/>
              </a:defRPr>
            </a:lvl1pPr>
          </a:lstStyle>
          <a:p>
            <a:pPr>
              <a:defRPr/>
            </a:pPr>
            <a:fld id="{F3F03386-0769-46F2-B902-5B71FD9DD692}" type="datetimeFigureOut">
              <a:rPr lang="en-US"/>
              <a:pPr>
                <a:defRPr/>
              </a:pPr>
              <a:t>3/16/16</a:t>
            </a:fld>
            <a:endParaRPr lang="en-US" dirty="0"/>
          </a:p>
        </p:txBody>
      </p:sp>
      <p:sp>
        <p:nvSpPr>
          <p:cNvPr id="4" name="Slide Image Placeholder 3"/>
          <p:cNvSpPr>
            <a:spLocks noGrp="1" noRot="1" noChangeAspect="1"/>
          </p:cNvSpPr>
          <p:nvPr>
            <p:ph type="sldImg" idx="2"/>
          </p:nvPr>
        </p:nvSpPr>
        <p:spPr>
          <a:xfrm>
            <a:off x="2974975" y="549275"/>
            <a:ext cx="3652838" cy="2741613"/>
          </a:xfrm>
          <a:prstGeom prst="rect">
            <a:avLst/>
          </a:prstGeom>
          <a:noFill/>
          <a:ln w="12700">
            <a:solidFill>
              <a:prstClr val="black"/>
            </a:solidFill>
          </a:ln>
        </p:spPr>
        <p:txBody>
          <a:bodyPr vert="horz" lIns="95618" tIns="47810" rIns="95618" bIns="47810" rtlCol="0" anchor="ctr"/>
          <a:lstStyle/>
          <a:p>
            <a:pPr lvl="0"/>
            <a:endParaRPr lang="en-US" noProof="0" dirty="0"/>
          </a:p>
        </p:txBody>
      </p:sp>
      <p:sp>
        <p:nvSpPr>
          <p:cNvPr id="5" name="Notes Placeholder 4"/>
          <p:cNvSpPr>
            <a:spLocks noGrp="1"/>
          </p:cNvSpPr>
          <p:nvPr>
            <p:ph type="body" sz="quarter" idx="3"/>
          </p:nvPr>
        </p:nvSpPr>
        <p:spPr bwMode="auto">
          <a:xfrm>
            <a:off x="960452" y="3475385"/>
            <a:ext cx="7680300" cy="3289852"/>
          </a:xfrm>
          <a:prstGeom prst="rect">
            <a:avLst/>
          </a:prstGeom>
          <a:noFill/>
          <a:ln>
            <a:noFill/>
          </a:ln>
          <a:extLst/>
        </p:spPr>
        <p:txBody>
          <a:bodyPr vert="horz" wrap="square" lIns="95944" tIns="47972" rIns="95944" bIns="4797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bwMode="auto">
          <a:xfrm>
            <a:off x="1" y="6949109"/>
            <a:ext cx="4160300" cy="364435"/>
          </a:xfrm>
          <a:prstGeom prst="rect">
            <a:avLst/>
          </a:prstGeom>
          <a:noFill/>
          <a:ln>
            <a:noFill/>
          </a:ln>
          <a:extLst/>
        </p:spPr>
        <p:txBody>
          <a:bodyPr vert="horz" wrap="square" lIns="95944" tIns="47972" rIns="95944" bIns="47972" numCol="1" anchor="b" anchorCtr="0" compatLnSpc="1">
            <a:prstTxWarp prst="textNoShape">
              <a:avLst/>
            </a:prstTxWarp>
          </a:bodyPr>
          <a:lstStyle>
            <a:lvl1pPr algn="l" defTabSz="479755" eaLnBrk="1" hangingPunct="1">
              <a:defRPr sz="1200" b="0">
                <a:solidFill>
                  <a:schemeClr val="tx1"/>
                </a:solidFill>
                <a:latin typeface="Calibri" pitchFamily="34" charset="0"/>
                <a:cs typeface="+mn-cs"/>
              </a:defRPr>
            </a:lvl1pPr>
          </a:lstStyle>
          <a:p>
            <a:pPr>
              <a:defRPr/>
            </a:pPr>
            <a:endParaRPr lang="en-US" dirty="0"/>
          </a:p>
        </p:txBody>
      </p:sp>
      <p:sp>
        <p:nvSpPr>
          <p:cNvPr id="7" name="Slide Number Placeholder 6"/>
          <p:cNvSpPr>
            <a:spLocks noGrp="1"/>
          </p:cNvSpPr>
          <p:nvPr>
            <p:ph type="sldNum" sz="quarter" idx="5"/>
          </p:nvPr>
        </p:nvSpPr>
        <p:spPr bwMode="auto">
          <a:xfrm>
            <a:off x="5439250" y="6949109"/>
            <a:ext cx="4160300" cy="364435"/>
          </a:xfrm>
          <a:prstGeom prst="rect">
            <a:avLst/>
          </a:prstGeom>
          <a:noFill/>
          <a:ln>
            <a:noFill/>
          </a:ln>
          <a:extLst/>
        </p:spPr>
        <p:txBody>
          <a:bodyPr vert="horz" wrap="square" lIns="95944" tIns="47972" rIns="95944" bIns="47972" numCol="1" anchor="b" anchorCtr="0" compatLnSpc="1">
            <a:prstTxWarp prst="textNoShape">
              <a:avLst/>
            </a:prstTxWarp>
          </a:bodyPr>
          <a:lstStyle>
            <a:lvl1pPr algn="r" defTabSz="479755" eaLnBrk="1" hangingPunct="1">
              <a:defRPr sz="1200" b="0">
                <a:solidFill>
                  <a:schemeClr val="tx1"/>
                </a:solidFill>
                <a:latin typeface="Calibri" pitchFamily="34" charset="0"/>
                <a:cs typeface="+mn-cs"/>
              </a:defRPr>
            </a:lvl1pPr>
          </a:lstStyle>
          <a:p>
            <a:pPr>
              <a:defRPr/>
            </a:pPr>
            <a:fld id="{B3576B6B-DA2A-4E86-BF7A-5744063DD9DA}" type="slidenum">
              <a:rPr lang="en-US"/>
              <a:pPr>
                <a:defRPr/>
              </a:pPr>
              <a:t>‹#›</a:t>
            </a:fld>
            <a:endParaRPr lang="en-US" dirty="0"/>
          </a:p>
        </p:txBody>
      </p:sp>
    </p:spTree>
    <p:extLst>
      <p:ext uri="{BB962C8B-B14F-4D97-AF65-F5344CB8AC3E}">
        <p14:creationId xmlns:p14="http://schemas.microsoft.com/office/powerpoint/2010/main" val="1301872538"/>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Rectangle 3"/>
          <p:cNvSpPr>
            <a:spLocks noGrp="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31206678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5" descr="FAA_NG_PPT_Title.jpg"/>
          <p:cNvPicPr>
            <a:picLocks noChangeAspect="1"/>
          </p:cNvPicPr>
          <p:nvPr userDrawn="1"/>
        </p:nvPicPr>
        <p:blipFill>
          <a:blip r:embed="rId2"/>
          <a:srcRect/>
          <a:stretch>
            <a:fillRect/>
          </a:stretch>
        </p:blipFill>
        <p:spPr bwMode="auto">
          <a:xfrm>
            <a:off x="0" y="0"/>
            <a:ext cx="9151938" cy="6858000"/>
          </a:xfrm>
          <a:prstGeom prst="rect">
            <a:avLst/>
          </a:prstGeom>
          <a:noFill/>
          <a:ln w="9525">
            <a:noFill/>
            <a:miter lim="800000"/>
            <a:headEnd/>
            <a:tailEnd/>
          </a:ln>
        </p:spPr>
      </p:pic>
      <p:sp>
        <p:nvSpPr>
          <p:cNvPr id="2" name="Title 1"/>
          <p:cNvSpPr>
            <a:spLocks noGrp="1"/>
          </p:cNvSpPr>
          <p:nvPr>
            <p:ph type="ctrTitle"/>
          </p:nvPr>
        </p:nvSpPr>
        <p:spPr>
          <a:xfrm>
            <a:off x="685800" y="1416581"/>
            <a:ext cx="7772400" cy="1123495"/>
          </a:xfrm>
        </p:spPr>
        <p:txBody>
          <a:bodyPr anchor="b">
            <a:normAutofit/>
          </a:bodyPr>
          <a:lstStyle>
            <a:lvl1pPr algn="l">
              <a:defRPr sz="3200" b="1">
                <a:solidFill>
                  <a:schemeClr val="bg1"/>
                </a:solidFill>
                <a:latin typeface="Arial"/>
                <a:cs typeface="Aria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2540076"/>
            <a:ext cx="7772400" cy="529182"/>
          </a:xfrm>
        </p:spPr>
        <p:txBody>
          <a:bodyPr>
            <a:normAutofit/>
          </a:bodyPr>
          <a:lstStyle>
            <a:lvl1pPr marL="0" indent="0" algn="l">
              <a:buNone/>
              <a:defRPr sz="2000" b="1">
                <a:solidFill>
                  <a:srgbClr val="8EB4E3"/>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Date Placeholder 3"/>
          <p:cNvSpPr>
            <a:spLocks noGrp="1"/>
          </p:cNvSpPr>
          <p:nvPr>
            <p:ph type="dt" sz="half" idx="10"/>
          </p:nvPr>
        </p:nvSpPr>
        <p:spPr>
          <a:xfrm>
            <a:off x="6821488" y="3505200"/>
            <a:ext cx="1636712" cy="36512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000" b="0">
                <a:solidFill>
                  <a:srgbClr val="8EB4E3"/>
                </a:solidFill>
                <a:latin typeface="Arial" charset="0"/>
                <a:cs typeface="Arial" charset="0"/>
              </a:defRPr>
            </a:lvl1pPr>
          </a:lstStyle>
          <a:p>
            <a:pPr>
              <a:defRPr/>
            </a:pPr>
            <a:fld id="{E02B8DA4-8975-4A2B-A0F8-B7A8299F1FFF}" type="datetime1">
              <a:rPr lang="en-US"/>
              <a:pPr>
                <a:defRPr/>
              </a:pPr>
              <a:t>3/16/16</a:t>
            </a:fld>
            <a:endParaRPr lang="en-US" dirty="0"/>
          </a:p>
        </p:txBody>
      </p:sp>
      <p:pic>
        <p:nvPicPr>
          <p:cNvPr id="6" name="Picture 1" descr="ANG_signature_222x30_Final"/>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344234" y="5965102"/>
            <a:ext cx="3608719" cy="647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2800"/>
            </a:lvl1p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2000" baseline="0">
                <a:solidFill>
                  <a:schemeClr val="tx1"/>
                </a:solidFill>
              </a:defRPr>
            </a:lvl1pPr>
            <a:lvl2pPr>
              <a:defRPr sz="1800" baseline="0">
                <a:solidFill>
                  <a:schemeClr val="tx1"/>
                </a:solidFill>
              </a:defRPr>
            </a:lvl2pPr>
            <a:lvl3pPr>
              <a:defRPr baseline="0">
                <a:solidFill>
                  <a:schemeClr val="tx1"/>
                </a:solidFill>
              </a:defRPr>
            </a:lvl3pPr>
            <a:lvl4pPr>
              <a:defRPr baseline="0">
                <a:solidFill>
                  <a:schemeClr val="tx1"/>
                </a:solidFill>
              </a:defRPr>
            </a:lvl4pPr>
            <a:lvl5pPr>
              <a:defRPr baseline="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5" Type="http://schemas.openxmlformats.org/officeDocument/2006/relationships/image" Target="../media/image1.jpeg"/><Relationship Id="rId6"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5"/>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4" name="Picture 1" descr="ANG_signature_222x30_Final"/>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84110" y="6134989"/>
            <a:ext cx="2901379" cy="392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59" r:id="rId1"/>
    <p:sldLayoutId id="2147483658" r:id="rId2"/>
    <p:sldLayoutId id="2147483654" r:id="rId3"/>
  </p:sldLayoutIdLst>
  <p:hf hdr="0" ftr="0" dt="0"/>
  <p:txStyles>
    <p:titleStyle>
      <a:lvl1pPr algn="ctr" defTabSz="457200" rtl="0" eaLnBrk="0" fontAlgn="base" hangingPunct="0">
        <a:spcBef>
          <a:spcPct val="0"/>
        </a:spcBef>
        <a:spcAft>
          <a:spcPct val="0"/>
        </a:spcAft>
        <a:defRPr sz="3600" b="1" kern="1200">
          <a:solidFill>
            <a:srgbClr val="17375E"/>
          </a:solidFill>
          <a:latin typeface="Arial"/>
          <a:ea typeface="+mj-ea"/>
          <a:cs typeface="Arial"/>
        </a:defRPr>
      </a:lvl1pPr>
      <a:lvl2pPr algn="ctr" defTabSz="457200" rtl="0" eaLnBrk="0" fontAlgn="base" hangingPunct="0">
        <a:spcBef>
          <a:spcPct val="0"/>
        </a:spcBef>
        <a:spcAft>
          <a:spcPct val="0"/>
        </a:spcAft>
        <a:defRPr sz="3600" b="1">
          <a:solidFill>
            <a:srgbClr val="17375E"/>
          </a:solidFill>
          <a:latin typeface="Arial" charset="0"/>
          <a:cs typeface="Arial" charset="0"/>
        </a:defRPr>
      </a:lvl2pPr>
      <a:lvl3pPr algn="ctr" defTabSz="457200" rtl="0" eaLnBrk="0" fontAlgn="base" hangingPunct="0">
        <a:spcBef>
          <a:spcPct val="0"/>
        </a:spcBef>
        <a:spcAft>
          <a:spcPct val="0"/>
        </a:spcAft>
        <a:defRPr sz="3600" b="1">
          <a:solidFill>
            <a:srgbClr val="17375E"/>
          </a:solidFill>
          <a:latin typeface="Arial" charset="0"/>
          <a:cs typeface="Arial" charset="0"/>
        </a:defRPr>
      </a:lvl3pPr>
      <a:lvl4pPr algn="ctr" defTabSz="457200" rtl="0" eaLnBrk="0" fontAlgn="base" hangingPunct="0">
        <a:spcBef>
          <a:spcPct val="0"/>
        </a:spcBef>
        <a:spcAft>
          <a:spcPct val="0"/>
        </a:spcAft>
        <a:defRPr sz="3600" b="1">
          <a:solidFill>
            <a:srgbClr val="17375E"/>
          </a:solidFill>
          <a:latin typeface="Arial" charset="0"/>
          <a:cs typeface="Arial" charset="0"/>
        </a:defRPr>
      </a:lvl4pPr>
      <a:lvl5pPr algn="ctr" defTabSz="457200" rtl="0" eaLnBrk="0" fontAlgn="base" hangingPunct="0">
        <a:spcBef>
          <a:spcPct val="0"/>
        </a:spcBef>
        <a:spcAft>
          <a:spcPct val="0"/>
        </a:spcAft>
        <a:defRPr sz="3600" b="1">
          <a:solidFill>
            <a:srgbClr val="17375E"/>
          </a:solidFill>
          <a:latin typeface="Arial" charset="0"/>
          <a:cs typeface="Arial" charset="0"/>
        </a:defRPr>
      </a:lvl5pPr>
      <a:lvl6pPr marL="457200" algn="ctr" defTabSz="457200" rtl="0" fontAlgn="base">
        <a:spcBef>
          <a:spcPct val="0"/>
        </a:spcBef>
        <a:spcAft>
          <a:spcPct val="0"/>
        </a:spcAft>
        <a:defRPr sz="3600" b="1">
          <a:solidFill>
            <a:srgbClr val="17375E"/>
          </a:solidFill>
          <a:latin typeface="Arial" charset="0"/>
          <a:cs typeface="Arial" charset="0"/>
        </a:defRPr>
      </a:lvl6pPr>
      <a:lvl7pPr marL="914400" algn="ctr" defTabSz="457200" rtl="0" fontAlgn="base">
        <a:spcBef>
          <a:spcPct val="0"/>
        </a:spcBef>
        <a:spcAft>
          <a:spcPct val="0"/>
        </a:spcAft>
        <a:defRPr sz="3600" b="1">
          <a:solidFill>
            <a:srgbClr val="17375E"/>
          </a:solidFill>
          <a:latin typeface="Arial" charset="0"/>
          <a:cs typeface="Arial" charset="0"/>
        </a:defRPr>
      </a:lvl7pPr>
      <a:lvl8pPr marL="1371600" algn="ctr" defTabSz="457200" rtl="0" fontAlgn="base">
        <a:spcBef>
          <a:spcPct val="0"/>
        </a:spcBef>
        <a:spcAft>
          <a:spcPct val="0"/>
        </a:spcAft>
        <a:defRPr sz="3600" b="1">
          <a:solidFill>
            <a:srgbClr val="17375E"/>
          </a:solidFill>
          <a:latin typeface="Arial" charset="0"/>
          <a:cs typeface="Arial" charset="0"/>
        </a:defRPr>
      </a:lvl8pPr>
      <a:lvl9pPr marL="1828800" algn="ctr" defTabSz="457200" rtl="0" fontAlgn="base">
        <a:spcBef>
          <a:spcPct val="0"/>
        </a:spcBef>
        <a:spcAft>
          <a:spcPct val="0"/>
        </a:spcAft>
        <a:defRPr sz="3600" b="1">
          <a:solidFill>
            <a:srgbClr val="17375E"/>
          </a:solidFill>
          <a:latin typeface="Arial" charset="0"/>
          <a:cs typeface="Arial" charset="0"/>
        </a:defRPr>
      </a:lvl9pPr>
    </p:titleStyle>
    <p:bodyStyle>
      <a:lvl1pPr marL="342900" indent="-342900" algn="l" defTabSz="457200" rtl="0" eaLnBrk="0" fontAlgn="base" hangingPunct="0">
        <a:spcBef>
          <a:spcPct val="20000"/>
        </a:spcBef>
        <a:spcAft>
          <a:spcPct val="0"/>
        </a:spcAft>
        <a:buClr>
          <a:srgbClr val="9BBB59"/>
        </a:buClr>
        <a:buFont typeface="Arial" charset="0"/>
        <a:buChar char="•"/>
        <a:defRPr sz="2800" kern="1200">
          <a:solidFill>
            <a:srgbClr val="7F7F7F"/>
          </a:solidFill>
          <a:latin typeface="Arial"/>
          <a:ea typeface="+mn-ea"/>
          <a:cs typeface="Arial"/>
        </a:defRPr>
      </a:lvl1pPr>
      <a:lvl2pPr marL="742950" indent="-285750" algn="l" defTabSz="457200" rtl="0" eaLnBrk="0" fontAlgn="base" hangingPunct="0">
        <a:spcBef>
          <a:spcPct val="20000"/>
        </a:spcBef>
        <a:spcAft>
          <a:spcPct val="0"/>
        </a:spcAft>
        <a:buClr>
          <a:srgbClr val="CC9933"/>
        </a:buClr>
        <a:buSzPct val="50000"/>
        <a:buFont typeface="Wingdings" pitchFamily="2" charset="2"/>
        <a:buChar char=""/>
        <a:defRPr sz="2400" kern="1200">
          <a:solidFill>
            <a:srgbClr val="7F7F7F"/>
          </a:solidFill>
          <a:latin typeface="Arial"/>
          <a:ea typeface="+mn-ea"/>
          <a:cs typeface="Arial"/>
        </a:defRPr>
      </a:lvl2pPr>
      <a:lvl3pPr marL="1143000" indent="-228600" algn="l" defTabSz="457200" rtl="0" eaLnBrk="0" fontAlgn="base" hangingPunct="0">
        <a:spcBef>
          <a:spcPct val="20000"/>
        </a:spcBef>
        <a:spcAft>
          <a:spcPct val="0"/>
        </a:spcAft>
        <a:buClr>
          <a:srgbClr val="9BBB59"/>
        </a:buClr>
        <a:buFont typeface="Arial" charset="0"/>
        <a:buChar char="•"/>
        <a:defRPr sz="2000" kern="1200">
          <a:solidFill>
            <a:srgbClr val="7F7F7F"/>
          </a:solidFill>
          <a:latin typeface="Arial"/>
          <a:ea typeface="+mn-ea"/>
          <a:cs typeface="Arial"/>
        </a:defRPr>
      </a:lvl3pPr>
      <a:lvl4pPr marL="1600200" indent="-228600" algn="l" defTabSz="457200" rtl="0" eaLnBrk="0" fontAlgn="base" hangingPunct="0">
        <a:spcBef>
          <a:spcPct val="20000"/>
        </a:spcBef>
        <a:spcAft>
          <a:spcPct val="0"/>
        </a:spcAft>
        <a:buClr>
          <a:srgbClr val="CC9933"/>
        </a:buClr>
        <a:buSzPct val="50000"/>
        <a:buFont typeface="Wingdings" pitchFamily="2" charset="2"/>
        <a:buChar char=""/>
        <a:defRPr kern="1200">
          <a:solidFill>
            <a:srgbClr val="7F7F7F"/>
          </a:solidFill>
          <a:latin typeface="Arial"/>
          <a:ea typeface="+mn-ea"/>
          <a:cs typeface="Arial"/>
        </a:defRPr>
      </a:lvl4pPr>
      <a:lvl5pPr marL="2057400" indent="-228600" algn="l" defTabSz="457200" rtl="0" eaLnBrk="0" fontAlgn="base" hangingPunct="0">
        <a:spcBef>
          <a:spcPct val="20000"/>
        </a:spcBef>
        <a:spcAft>
          <a:spcPct val="0"/>
        </a:spcAft>
        <a:buClr>
          <a:srgbClr val="558ED5"/>
        </a:buClr>
        <a:buSzPct val="80000"/>
        <a:buFont typeface="Arial" charset="0"/>
        <a:buChar char="»"/>
        <a:defRPr kern="1200">
          <a:solidFill>
            <a:srgbClr val="7F7F7F"/>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ubtitle 2"/>
          <p:cNvSpPr>
            <a:spLocks noGrp="1"/>
          </p:cNvSpPr>
          <p:nvPr>
            <p:ph type="subTitle" idx="1"/>
          </p:nvPr>
        </p:nvSpPr>
        <p:spPr>
          <a:xfrm>
            <a:off x="697675" y="1965366"/>
            <a:ext cx="8229600" cy="730332"/>
          </a:xfrm>
        </p:spPr>
        <p:txBody>
          <a:bodyPr>
            <a:normAutofit fontScale="92500"/>
          </a:bodyPr>
          <a:lstStyle/>
          <a:p>
            <a:pPr marL="0" indent="0" eaLnBrk="1" hangingPunct="1">
              <a:buFont typeface="Arial" panose="020B0604020202020204" pitchFamily="34" charset="0"/>
              <a:buNone/>
            </a:pPr>
            <a:r>
              <a:rPr lang="en-US" altLang="en-US" sz="3600" dirty="0" smtClean="0">
                <a:solidFill>
                  <a:schemeClr val="bg1"/>
                </a:solidFill>
                <a:latin typeface="Arial" panose="020B0604020202020204" pitchFamily="34" charset="0"/>
                <a:cs typeface="Arial" panose="020B0604020202020204" pitchFamily="34" charset="0"/>
              </a:rPr>
              <a:t>SAS Open Actions &amp; Recommendations</a:t>
            </a:r>
          </a:p>
          <a:p>
            <a:pPr marL="0" indent="0" eaLnBrk="1" hangingPunct="1">
              <a:buFont typeface="Arial" panose="020B0604020202020204" pitchFamily="34" charset="0"/>
              <a:buNone/>
            </a:pPr>
            <a:endParaRPr lang="en-US" altLang="en-US" sz="3600" b="1" dirty="0" smtClean="0">
              <a:solidFill>
                <a:schemeClr val="bg1"/>
              </a:solidFill>
              <a:latin typeface="Arial" panose="020B0604020202020204" pitchFamily="34" charset="0"/>
              <a:cs typeface="Arial" panose="020B0604020202020204" pitchFamily="34" charset="0"/>
            </a:endParaRPr>
          </a:p>
        </p:txBody>
      </p:sp>
      <p:sp>
        <p:nvSpPr>
          <p:cNvPr id="3" name="Subtitle 2"/>
          <p:cNvSpPr txBox="1">
            <a:spLocks/>
          </p:cNvSpPr>
          <p:nvPr/>
        </p:nvSpPr>
        <p:spPr bwMode="auto">
          <a:xfrm>
            <a:off x="826174" y="2949031"/>
            <a:ext cx="4671950" cy="712171"/>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l" defTabSz="457200" rtl="0" eaLnBrk="0" fontAlgn="base" hangingPunct="0">
              <a:spcBef>
                <a:spcPct val="20000"/>
              </a:spcBef>
              <a:spcAft>
                <a:spcPct val="0"/>
              </a:spcAft>
              <a:buClr>
                <a:srgbClr val="9BBB59"/>
              </a:buClr>
              <a:buFont typeface="Arial" charset="0"/>
              <a:buNone/>
              <a:defRPr sz="2000" b="1" kern="1200">
                <a:solidFill>
                  <a:srgbClr val="8EB4E3"/>
                </a:solidFill>
                <a:latin typeface="Arial"/>
                <a:ea typeface="+mn-ea"/>
                <a:cs typeface="Arial"/>
              </a:defRPr>
            </a:lvl1pPr>
            <a:lvl2pPr marL="457200" indent="0" algn="ctr" defTabSz="457200" rtl="0" eaLnBrk="0" fontAlgn="base" hangingPunct="0">
              <a:spcBef>
                <a:spcPct val="20000"/>
              </a:spcBef>
              <a:spcAft>
                <a:spcPct val="0"/>
              </a:spcAft>
              <a:buClr>
                <a:srgbClr val="CC9933"/>
              </a:buClr>
              <a:buSzPct val="50000"/>
              <a:buFont typeface="Wingdings" pitchFamily="2" charset="2"/>
              <a:buNone/>
              <a:defRPr sz="2400" kern="1200">
                <a:solidFill>
                  <a:schemeClr val="tx1">
                    <a:tint val="75000"/>
                  </a:schemeClr>
                </a:solidFill>
                <a:latin typeface="Arial"/>
                <a:ea typeface="+mn-ea"/>
                <a:cs typeface="Arial"/>
              </a:defRPr>
            </a:lvl2pPr>
            <a:lvl3pPr marL="914400" indent="0" algn="ctr" defTabSz="457200" rtl="0" eaLnBrk="0" fontAlgn="base" hangingPunct="0">
              <a:spcBef>
                <a:spcPct val="20000"/>
              </a:spcBef>
              <a:spcAft>
                <a:spcPct val="0"/>
              </a:spcAft>
              <a:buClr>
                <a:srgbClr val="9BBB59"/>
              </a:buClr>
              <a:buFont typeface="Arial" charset="0"/>
              <a:buNone/>
              <a:defRPr sz="2000" kern="1200">
                <a:solidFill>
                  <a:schemeClr val="tx1">
                    <a:tint val="75000"/>
                  </a:schemeClr>
                </a:solidFill>
                <a:latin typeface="Arial"/>
                <a:ea typeface="+mn-ea"/>
                <a:cs typeface="Arial"/>
              </a:defRPr>
            </a:lvl3pPr>
            <a:lvl4pPr marL="1371600" indent="0" algn="ctr" defTabSz="457200" rtl="0" eaLnBrk="0" fontAlgn="base" hangingPunct="0">
              <a:spcBef>
                <a:spcPct val="20000"/>
              </a:spcBef>
              <a:spcAft>
                <a:spcPct val="0"/>
              </a:spcAft>
              <a:buClr>
                <a:srgbClr val="CC9933"/>
              </a:buClr>
              <a:buSzPct val="50000"/>
              <a:buFont typeface="Wingdings" pitchFamily="2" charset="2"/>
              <a:buNone/>
              <a:defRPr kern="1200">
                <a:solidFill>
                  <a:schemeClr val="tx1">
                    <a:tint val="75000"/>
                  </a:schemeClr>
                </a:solidFill>
                <a:latin typeface="Arial"/>
                <a:ea typeface="+mn-ea"/>
                <a:cs typeface="Arial"/>
              </a:defRPr>
            </a:lvl4pPr>
            <a:lvl5pPr marL="1828800" indent="0" algn="ctr" defTabSz="457200" rtl="0" eaLnBrk="0" fontAlgn="base" hangingPunct="0">
              <a:spcBef>
                <a:spcPct val="20000"/>
              </a:spcBef>
              <a:spcAft>
                <a:spcPct val="0"/>
              </a:spcAft>
              <a:buClr>
                <a:srgbClr val="558ED5"/>
              </a:buClr>
              <a:buSzPct val="80000"/>
              <a:buFont typeface="Arial" charset="0"/>
              <a:buNone/>
              <a:defRPr kern="1200">
                <a:solidFill>
                  <a:schemeClr val="tx1">
                    <a:tint val="75000"/>
                  </a:schemeClr>
                </a:solidFill>
                <a:latin typeface="Arial"/>
                <a:ea typeface="+mn-ea"/>
                <a:cs typeface="Arial"/>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1600" dirty="0" smtClean="0">
                <a:solidFill>
                  <a:schemeClr val="bg1"/>
                </a:solidFill>
              </a:rPr>
              <a:t>SAS 2016 Spring Meeting</a:t>
            </a:r>
          </a:p>
          <a:p>
            <a:r>
              <a:rPr lang="en-US" sz="1600" dirty="0" smtClean="0">
                <a:solidFill>
                  <a:schemeClr val="bg1"/>
                </a:solidFill>
              </a:rPr>
              <a:t>March 23, 2016</a:t>
            </a:r>
          </a:p>
        </p:txBody>
      </p:sp>
      <p:sp>
        <p:nvSpPr>
          <p:cNvPr id="2" name="TextBox 1"/>
          <p:cNvSpPr txBox="1"/>
          <p:nvPr/>
        </p:nvSpPr>
        <p:spPr>
          <a:xfrm>
            <a:off x="6985000" y="1031875"/>
            <a:ext cx="184666" cy="2308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9160927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6146">
                                            <p:txEl>
                                              <p:pRg st="0" end="0"/>
                                            </p:txEl>
                                          </p:spTgt>
                                        </p:tgtEl>
                                        <p:attrNameLst>
                                          <p:attrName>style.visibility</p:attrName>
                                        </p:attrNameLst>
                                      </p:cBhvr>
                                      <p:to>
                                        <p:strVal val="visible"/>
                                      </p:to>
                                    </p:set>
                                    <p:anim calcmode="lin" valueType="num">
                                      <p:cBhvr>
                                        <p:cTn id="7" dur="1000" fill="hold"/>
                                        <p:tgtEl>
                                          <p:spTgt spid="614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146">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6146">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614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651" y="67550"/>
            <a:ext cx="8968348" cy="1269028"/>
          </a:xfrm>
        </p:spPr>
        <p:txBody>
          <a:bodyPr/>
          <a:lstStyle/>
          <a:p>
            <a:pPr>
              <a:spcBef>
                <a:spcPts val="1176"/>
              </a:spcBef>
            </a:pPr>
            <a:r>
              <a:rPr lang="en-US" sz="3800" dirty="0"/>
              <a:t>SAS </a:t>
            </a:r>
            <a:r>
              <a:rPr lang="en-US" sz="3800" dirty="0" smtClean="0"/>
              <a:t>Fall_2015-1: Clearer Link Between Research &amp; Safety Goals</a:t>
            </a:r>
            <a:endParaRPr lang="en-US" sz="3800" dirty="0"/>
          </a:p>
        </p:txBody>
      </p:sp>
      <p:sp>
        <p:nvSpPr>
          <p:cNvPr id="3" name="Content Placeholder 2"/>
          <p:cNvSpPr>
            <a:spLocks noGrp="1"/>
          </p:cNvSpPr>
          <p:nvPr>
            <p:ph idx="1"/>
          </p:nvPr>
        </p:nvSpPr>
        <p:spPr>
          <a:xfrm>
            <a:off x="119406" y="1337486"/>
            <a:ext cx="8865833" cy="5444519"/>
          </a:xfrm>
          <a:solidFill>
            <a:schemeClr val="bg1"/>
          </a:solidFill>
        </p:spPr>
        <p:txBody>
          <a:bodyPr/>
          <a:lstStyle/>
          <a:p>
            <a:pPr>
              <a:spcBef>
                <a:spcPts val="1176"/>
              </a:spcBef>
            </a:pPr>
            <a:r>
              <a:rPr lang="en-US" sz="2400" b="1" u="sng" dirty="0"/>
              <a:t>Finding</a:t>
            </a:r>
            <a:r>
              <a:rPr lang="en-US" sz="2400" dirty="0"/>
              <a:t>: </a:t>
            </a:r>
            <a:r>
              <a:rPr lang="en-US" sz="2400" b="1" dirty="0" smtClean="0"/>
              <a:t>Improved </a:t>
            </a:r>
            <a:r>
              <a:rPr lang="en-US" sz="2400" b="1" dirty="0"/>
              <a:t>Clearer Link between Research Activities and Overarching Safety</a:t>
            </a:r>
            <a:r>
              <a:rPr lang="en-US" sz="2400" dirty="0"/>
              <a:t> </a:t>
            </a:r>
            <a:r>
              <a:rPr lang="en-US" sz="2400" b="1" dirty="0"/>
              <a:t>Objectives and Goals </a:t>
            </a:r>
            <a:r>
              <a:rPr lang="en-US" sz="2400" dirty="0"/>
              <a:t> </a:t>
            </a:r>
            <a:r>
              <a:rPr lang="is-IS" sz="2400" dirty="0" smtClean="0"/>
              <a:t>….</a:t>
            </a:r>
          </a:p>
          <a:p>
            <a:pPr>
              <a:spcBef>
                <a:spcPts val="1176"/>
              </a:spcBef>
            </a:pPr>
            <a:r>
              <a:rPr lang="en-US" sz="2400" b="1" dirty="0" smtClean="0"/>
              <a:t>Recommendation: </a:t>
            </a:r>
            <a:r>
              <a:rPr lang="en-US" sz="2400" dirty="0"/>
              <a:t> FAA should create a comprehensive program description for safety research that clearly identifies and communicates the higher level research objectives, by topic, (icing, fire safety, structural technologies, etc.) as well as provides connectivity to the comprehensive set of specific targeted research objectives in each area.  This description needs to clearly communicate how individual research supports the overall objectives.  The description should be designed and easily updateable so that it primarily adds FAA management value as well as supports the SAS Committee objectives.</a:t>
            </a:r>
            <a:r>
              <a:rPr lang="en-US" sz="2400" dirty="0"/>
              <a:t> </a:t>
            </a:r>
            <a:r>
              <a:rPr lang="en-US" sz="2400" dirty="0"/>
              <a:t> </a:t>
            </a:r>
            <a:endParaRPr lang="en-US" sz="2400" i="1" dirty="0"/>
          </a:p>
        </p:txBody>
      </p:sp>
    </p:spTree>
    <p:extLst>
      <p:ext uri="{BB962C8B-B14F-4D97-AF65-F5344CB8AC3E}">
        <p14:creationId xmlns:p14="http://schemas.microsoft.com/office/powerpoint/2010/main" val="30472645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140" y="148610"/>
            <a:ext cx="8981859" cy="986228"/>
          </a:xfrm>
        </p:spPr>
        <p:txBody>
          <a:bodyPr/>
          <a:lstStyle/>
          <a:p>
            <a:pPr>
              <a:spcBef>
                <a:spcPts val="1176"/>
              </a:spcBef>
            </a:pPr>
            <a:r>
              <a:rPr lang="en-US" sz="3800" dirty="0"/>
              <a:t>SAS Fall_2015-1: Clearer Link Between Research &amp; Safety Goals</a:t>
            </a:r>
            <a:endParaRPr lang="en-US" sz="3800" dirty="0"/>
          </a:p>
        </p:txBody>
      </p:sp>
      <p:sp>
        <p:nvSpPr>
          <p:cNvPr id="3" name="Content Placeholder 2"/>
          <p:cNvSpPr>
            <a:spLocks noGrp="1"/>
          </p:cNvSpPr>
          <p:nvPr>
            <p:ph idx="1"/>
          </p:nvPr>
        </p:nvSpPr>
        <p:spPr>
          <a:xfrm>
            <a:off x="67555" y="1283446"/>
            <a:ext cx="9008885" cy="5574554"/>
          </a:xfrm>
          <a:solidFill>
            <a:schemeClr val="bg1"/>
          </a:solidFill>
        </p:spPr>
        <p:txBody>
          <a:bodyPr/>
          <a:lstStyle/>
          <a:p>
            <a:r>
              <a:rPr lang="en-US" b="1" dirty="0" smtClean="0"/>
              <a:t>FAA Response:  </a:t>
            </a:r>
            <a:r>
              <a:rPr lang="en-US" dirty="0"/>
              <a:t>The FAA agrees that a comprehensive program description for the FAA R,E&amp;D aircraft safety research portfolio is essential to provide an integrated and coherent view of the FAA aviation research programs and activities to meet high-level goals and objectives in support of the Agency’s strategic priorities of making aviation safer and smarter through risk-based decision making.  The FAA has a very structured R,E&amp;D process to develop and to manage the research requirement portfolio for aircraft safety, which are initiated/proposed by technical personnel and reviewed/approved by the management of the FAA Office of Aviation Safety (AVS).  </a:t>
            </a:r>
          </a:p>
          <a:p>
            <a:pPr marL="284163" indent="0">
              <a:buNone/>
            </a:pPr>
            <a:r>
              <a:rPr lang="en-US" dirty="0"/>
              <a:t>Although the requirements as presented may appear to be fragmented and disconnected, collectively they shape up the AVS research requirement portfolio for aircraft safety based on the R,E&amp;D strategic guidance with defined high level goals and objectives by the AVS Senior Leadership.  The FAA recognizes the needs to present the aircraft safety research portfolio by subject topics, instead of individual requirements, to better demonstrate how these requirements jointly to meet high-level goals and objectives. </a:t>
            </a:r>
            <a:r>
              <a:rPr lang="is-IS" dirty="0" smtClean="0"/>
              <a:t>…</a:t>
            </a:r>
            <a:endParaRPr lang="en-US" b="1" dirty="0"/>
          </a:p>
        </p:txBody>
      </p:sp>
    </p:spTree>
    <p:extLst>
      <p:ext uri="{BB962C8B-B14F-4D97-AF65-F5344CB8AC3E}">
        <p14:creationId xmlns:p14="http://schemas.microsoft.com/office/powerpoint/2010/main" val="29408227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140" y="148610"/>
            <a:ext cx="8981859" cy="1094308"/>
          </a:xfrm>
        </p:spPr>
        <p:txBody>
          <a:bodyPr/>
          <a:lstStyle/>
          <a:p>
            <a:pPr>
              <a:spcBef>
                <a:spcPts val="1176"/>
              </a:spcBef>
            </a:pPr>
            <a:r>
              <a:rPr lang="en-US" sz="3800" dirty="0"/>
              <a:t>SAS Fall_2015</a:t>
            </a:r>
            <a:r>
              <a:rPr lang="en-US" sz="3800" dirty="0" smtClean="0"/>
              <a:t>-2: </a:t>
            </a:r>
            <a:r>
              <a:rPr lang="en-US" sz="4000" dirty="0"/>
              <a:t>Enhanced </a:t>
            </a:r>
            <a:r>
              <a:rPr lang="en-US" sz="4000" dirty="0" smtClean="0"/>
              <a:t>Int’l </a:t>
            </a:r>
            <a:r>
              <a:rPr lang="en-US" sz="4000" dirty="0"/>
              <a:t>Collaboration on Safety Research </a:t>
            </a:r>
            <a:endParaRPr lang="en-US" sz="3800" dirty="0"/>
          </a:p>
        </p:txBody>
      </p:sp>
      <p:sp>
        <p:nvSpPr>
          <p:cNvPr id="3" name="Content Placeholder 2"/>
          <p:cNvSpPr>
            <a:spLocks noGrp="1"/>
          </p:cNvSpPr>
          <p:nvPr>
            <p:ph idx="1"/>
          </p:nvPr>
        </p:nvSpPr>
        <p:spPr>
          <a:xfrm>
            <a:off x="67555" y="1337486"/>
            <a:ext cx="9008885" cy="5574554"/>
          </a:xfrm>
          <a:solidFill>
            <a:schemeClr val="bg1"/>
          </a:solidFill>
        </p:spPr>
        <p:txBody>
          <a:bodyPr/>
          <a:lstStyle/>
          <a:p>
            <a:r>
              <a:rPr lang="en-US" b="1" dirty="0"/>
              <a:t>Finding: Enhanced International Collaboration on Safety Research</a:t>
            </a:r>
            <a:r>
              <a:rPr lang="en-US" dirty="0"/>
              <a:t> – The Subcommittee received an overview presentation on the Association of European Research Establishments in Aeronautics (EREA) Future Sky Safety program. We were pleased to see that the FAA Aviation Safety organization will be engaged in the activity by being part of the Advisory Board. The program’s four themes are addressing issues, which align with many of the FAA’s aviation safety priorities</a:t>
            </a:r>
            <a:r>
              <a:rPr lang="en-US" dirty="0" smtClean="0"/>
              <a:t>.</a:t>
            </a:r>
            <a:endParaRPr lang="en-US" dirty="0"/>
          </a:p>
          <a:p>
            <a:pPr>
              <a:spcBef>
                <a:spcPts val="624"/>
              </a:spcBef>
            </a:pPr>
            <a:r>
              <a:rPr lang="en-US" b="1" dirty="0"/>
              <a:t>Recommendation:</a:t>
            </a:r>
            <a:r>
              <a:rPr lang="en-US" dirty="0"/>
              <a:t>  Given that Aviation Safety issues span international borders, the FAA should consider taking a leadership role in deepening US-European collaboration on Aviation Safety research by initially focusing on one or two specific areas of common interest. One potential is big data analytics associated with aviation safety data exploration. Both the FAA and NASA have significant on-going investments in this area, which aligns nicely with the Future Sky Safety project on Emergence Detection and Big Data, which is intended for a start in 2017. Through joint efforts we are likely to be able to magnify the safety impact of research investments of all parties.</a:t>
            </a:r>
          </a:p>
        </p:txBody>
      </p:sp>
    </p:spTree>
    <p:extLst>
      <p:ext uri="{BB962C8B-B14F-4D97-AF65-F5344CB8AC3E}">
        <p14:creationId xmlns:p14="http://schemas.microsoft.com/office/powerpoint/2010/main" val="1126787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651" y="67550"/>
            <a:ext cx="8968348" cy="1269028"/>
          </a:xfrm>
        </p:spPr>
        <p:txBody>
          <a:bodyPr/>
          <a:lstStyle/>
          <a:p>
            <a:pPr>
              <a:spcBef>
                <a:spcPts val="1176"/>
              </a:spcBef>
            </a:pPr>
            <a:r>
              <a:rPr lang="en-US" sz="3800" dirty="0"/>
              <a:t>SAS </a:t>
            </a:r>
            <a:r>
              <a:rPr lang="en-US" sz="3800" dirty="0" smtClean="0"/>
              <a:t>Fall_2015-2: </a:t>
            </a:r>
            <a:r>
              <a:rPr lang="en-US" sz="3600" dirty="0"/>
              <a:t>Enhanced Int’l Collaboration on Safety Research </a:t>
            </a:r>
            <a:endParaRPr lang="en-US" sz="3800" dirty="0"/>
          </a:p>
        </p:txBody>
      </p:sp>
      <p:sp>
        <p:nvSpPr>
          <p:cNvPr id="3" name="Content Placeholder 2"/>
          <p:cNvSpPr>
            <a:spLocks noGrp="1"/>
          </p:cNvSpPr>
          <p:nvPr>
            <p:ph idx="1"/>
          </p:nvPr>
        </p:nvSpPr>
        <p:spPr>
          <a:xfrm>
            <a:off x="119406" y="1607687"/>
            <a:ext cx="8865833" cy="5174318"/>
          </a:xfrm>
          <a:solidFill>
            <a:schemeClr val="bg1"/>
          </a:solidFill>
        </p:spPr>
        <p:txBody>
          <a:bodyPr/>
          <a:lstStyle/>
          <a:p>
            <a:r>
              <a:rPr lang="en-US" b="1" u="sng" dirty="0"/>
              <a:t>Response:</a:t>
            </a:r>
            <a:r>
              <a:rPr lang="en-US" dirty="0"/>
              <a:t>  The FAA agrees that technical collaborations are essential to meet the Agency’s strategic priorities of enhancing global leadership to improve safety through an integrated, data-driven approach that shapes global standards and enhances collaboration and harmonization.  The FAA utilizes its cooperative agreement program to collaborate with foreign civil aviation authorities (CAAs) to exchange technical information and to pursue joint technical projects, including R&amp;D activities.   The FAA has several on-going such cooperative agreements with individual countries in the European Union (EU), such as the Netherland CAA, French CAA, the German CAA, etc., to conduct joint research on aircraft safety.  The FAA will take a more proactive roll to further develop US-European collaborations on aviation safety, particularly with a focus in the area of big data analytics on aviation safety that fits nicely with the FAA strategic priorities of making aviation safer and smarter based on Safety Management System (SMS) principles</a:t>
            </a:r>
            <a:r>
              <a:rPr lang="en-US" dirty="0" smtClean="0"/>
              <a:t>.</a:t>
            </a:r>
          </a:p>
          <a:p>
            <a:r>
              <a:rPr lang="is-IS" dirty="0" smtClean="0"/>
              <a:t>….</a:t>
            </a:r>
            <a:endParaRPr lang="en-US" dirty="0"/>
          </a:p>
        </p:txBody>
      </p:sp>
    </p:spTree>
    <p:extLst>
      <p:ext uri="{BB962C8B-B14F-4D97-AF65-F5344CB8AC3E}">
        <p14:creationId xmlns:p14="http://schemas.microsoft.com/office/powerpoint/2010/main" val="16716271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140" y="148610"/>
            <a:ext cx="8981859" cy="1094308"/>
          </a:xfrm>
        </p:spPr>
        <p:txBody>
          <a:bodyPr/>
          <a:lstStyle/>
          <a:p>
            <a:pPr>
              <a:spcBef>
                <a:spcPts val="1176"/>
              </a:spcBef>
            </a:pPr>
            <a:r>
              <a:rPr lang="en-US" sz="3800" dirty="0"/>
              <a:t>SAS Fall_2015</a:t>
            </a:r>
            <a:r>
              <a:rPr lang="en-US" sz="3800" dirty="0" smtClean="0"/>
              <a:t>-3: </a:t>
            </a:r>
            <a:r>
              <a:rPr lang="en-US" sz="4000" dirty="0"/>
              <a:t>Immediate Needs for </a:t>
            </a:r>
            <a:r>
              <a:rPr lang="en-US" sz="4000" dirty="0" smtClean="0"/>
              <a:t>Add. Manu. </a:t>
            </a:r>
            <a:r>
              <a:rPr lang="en-US" sz="4000" dirty="0"/>
              <a:t>Certification Support </a:t>
            </a:r>
            <a:endParaRPr lang="en-US" sz="3800" dirty="0"/>
          </a:p>
        </p:txBody>
      </p:sp>
      <p:sp>
        <p:nvSpPr>
          <p:cNvPr id="3" name="Content Placeholder 2"/>
          <p:cNvSpPr>
            <a:spLocks noGrp="1"/>
          </p:cNvSpPr>
          <p:nvPr>
            <p:ph idx="1"/>
          </p:nvPr>
        </p:nvSpPr>
        <p:spPr>
          <a:xfrm>
            <a:off x="67555" y="1472586"/>
            <a:ext cx="9008885" cy="5439453"/>
          </a:xfrm>
          <a:solidFill>
            <a:schemeClr val="bg1"/>
          </a:solidFill>
        </p:spPr>
        <p:txBody>
          <a:bodyPr/>
          <a:lstStyle/>
          <a:p>
            <a:r>
              <a:rPr lang="en-US" b="1" dirty="0"/>
              <a:t>Finding: Immediate Needs for Additive Manufacturing Certification Support </a:t>
            </a:r>
            <a:r>
              <a:rPr lang="en-US" dirty="0"/>
              <a:t>– There has been continued progress accelerating the development of a FAA Additive Manufacturing Roadmap and the identification of focused Additive Manufacturing research.  In parallel, industry is continuing to accelerate efforts to incorporate additive manufacturing technologies as full-scale production processes.  The subcommittee was presented with an update on Additive Manufacturing research activities ongoing at the Air Force Research Laboratory </a:t>
            </a:r>
            <a:r>
              <a:rPr lang="is-IS" dirty="0" smtClean="0"/>
              <a:t>…</a:t>
            </a:r>
          </a:p>
          <a:p>
            <a:r>
              <a:rPr lang="en-US" b="1" dirty="0" smtClean="0"/>
              <a:t>Recommendation</a:t>
            </a:r>
            <a:r>
              <a:rPr lang="en-US" b="1" dirty="0"/>
              <a:t>:</a:t>
            </a:r>
            <a:r>
              <a:rPr lang="en-US" dirty="0"/>
              <a:t>  The subcommittee recommends that the FAA develop guidelines describing the considerations, which should be assessed relative to the incorporation of parts produced by Additive Manufacturing.  Target for implementation of these guidelines should be immediate (on the order of 3 months).  The subcommittee further recommends that the FAA assess the need for additional research to supplement the initial guidelines for the potential longer-term codification of Additive Manufacturing guidance.</a:t>
            </a:r>
          </a:p>
        </p:txBody>
      </p:sp>
    </p:spTree>
    <p:extLst>
      <p:ext uri="{BB962C8B-B14F-4D97-AF65-F5344CB8AC3E}">
        <p14:creationId xmlns:p14="http://schemas.microsoft.com/office/powerpoint/2010/main" val="12118608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651" y="67550"/>
            <a:ext cx="8968348" cy="1269028"/>
          </a:xfrm>
        </p:spPr>
        <p:txBody>
          <a:bodyPr/>
          <a:lstStyle/>
          <a:p>
            <a:pPr>
              <a:spcBef>
                <a:spcPts val="1176"/>
              </a:spcBef>
            </a:pPr>
            <a:r>
              <a:rPr lang="en-US" sz="3600" dirty="0"/>
              <a:t>SAS Fall_2015-3: Immediate Needs for Add. Manu. Certification Support </a:t>
            </a:r>
            <a:endParaRPr lang="en-US" sz="3800" dirty="0"/>
          </a:p>
        </p:txBody>
      </p:sp>
      <p:sp>
        <p:nvSpPr>
          <p:cNvPr id="3" name="Content Placeholder 2"/>
          <p:cNvSpPr>
            <a:spLocks noGrp="1"/>
          </p:cNvSpPr>
          <p:nvPr>
            <p:ph idx="1"/>
          </p:nvPr>
        </p:nvSpPr>
        <p:spPr>
          <a:xfrm>
            <a:off x="119406" y="1607687"/>
            <a:ext cx="8865833" cy="5174318"/>
          </a:xfrm>
          <a:solidFill>
            <a:schemeClr val="bg1"/>
          </a:solidFill>
        </p:spPr>
        <p:txBody>
          <a:bodyPr/>
          <a:lstStyle/>
          <a:p>
            <a:r>
              <a:rPr lang="en-US" sz="2400" b="1" u="sng" dirty="0"/>
              <a:t>Response:</a:t>
            </a:r>
            <a:r>
              <a:rPr lang="en-US" sz="2400" dirty="0"/>
              <a:t>  The FAA recognizes the need for guidelines to implement additive manufacturing technology safely and has formed an Additive Manufacturing National Team (AMNT) to achieve this goal.  Near-term, the FAA plans to develop a policy memo for the certification of additive manufacturing parts with failure conditions of minor and below as well as checklists for approving additive manufacturing parts for Aircraft Certification Offices (ACOs) and Manufacturing Inspection District Offices (MIDOs). Longer-term, the FAA will be developing the national AM roadmap (including R&amp;D plans), and continue coordinating with other government agencies, industry groups, and manufacturers.</a:t>
            </a:r>
          </a:p>
        </p:txBody>
      </p:sp>
    </p:spTree>
    <p:extLst>
      <p:ext uri="{BB962C8B-B14F-4D97-AF65-F5344CB8AC3E}">
        <p14:creationId xmlns:p14="http://schemas.microsoft.com/office/powerpoint/2010/main" val="13296198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140" y="148610"/>
            <a:ext cx="8981859" cy="1094308"/>
          </a:xfrm>
        </p:spPr>
        <p:txBody>
          <a:bodyPr/>
          <a:lstStyle/>
          <a:p>
            <a:pPr>
              <a:spcBef>
                <a:spcPts val="1176"/>
              </a:spcBef>
            </a:pPr>
            <a:r>
              <a:rPr lang="en-US" sz="3800" dirty="0"/>
              <a:t>SAS Fall_2015</a:t>
            </a:r>
            <a:r>
              <a:rPr lang="en-US" sz="3800" dirty="0" smtClean="0"/>
              <a:t>-4: </a:t>
            </a:r>
            <a:r>
              <a:rPr lang="en-US" sz="4000" dirty="0" smtClean="0"/>
              <a:t>Res. </a:t>
            </a:r>
            <a:r>
              <a:rPr lang="en-US" sz="4000" dirty="0"/>
              <a:t>to Mitigate the Impact of Cockpit Laser Strikes </a:t>
            </a:r>
            <a:endParaRPr lang="en-US" sz="3800" dirty="0"/>
          </a:p>
        </p:txBody>
      </p:sp>
      <p:sp>
        <p:nvSpPr>
          <p:cNvPr id="3" name="Content Placeholder 2"/>
          <p:cNvSpPr>
            <a:spLocks noGrp="1"/>
          </p:cNvSpPr>
          <p:nvPr>
            <p:ph idx="1"/>
          </p:nvPr>
        </p:nvSpPr>
        <p:spPr>
          <a:xfrm>
            <a:off x="67555" y="1472586"/>
            <a:ext cx="9008885" cy="5439453"/>
          </a:xfrm>
          <a:solidFill>
            <a:schemeClr val="bg1"/>
          </a:solidFill>
        </p:spPr>
        <p:txBody>
          <a:bodyPr/>
          <a:lstStyle/>
          <a:p>
            <a:r>
              <a:rPr lang="en-US" b="1" dirty="0"/>
              <a:t>Finding:  Research to Mitigate the Impact of Cockpit Laser Strikes </a:t>
            </a:r>
            <a:r>
              <a:rPr lang="en-US" dirty="0"/>
              <a:t>– The potentially negative effects of laser beams striking the human eye and interfering with flight operations are well documented by previous research conducted by the FAA, among others. The frequency of reported laser strikes has increased more than 10 fold since 2006; that year, FAA reported 384 such events.  In 2014, the agency reported 3,894 laser strikes and, </a:t>
            </a:r>
            <a:r>
              <a:rPr lang="en-US" dirty="0" smtClean="0"/>
              <a:t>unfortunately, the number of reported strikes this year has spiked about 35% higher than last year with more than 2,625 reported as of June 2015. </a:t>
            </a:r>
            <a:r>
              <a:rPr lang="is-IS" dirty="0" smtClean="0"/>
              <a:t>…..</a:t>
            </a:r>
            <a:r>
              <a:rPr lang="en-US" dirty="0"/>
              <a:t> </a:t>
            </a:r>
          </a:p>
          <a:p>
            <a:r>
              <a:rPr lang="en-US" b="1" dirty="0"/>
              <a:t>Recommendation:</a:t>
            </a:r>
            <a:r>
              <a:rPr lang="en-US" dirty="0"/>
              <a:t>  The SAS Committee recommends that the FAA include within its R&amp;D portfolio the resources to conduct research aimed at identifying a technical, onboard solution to prevent or greatly reduce the potential for a laser strike against aircraft and mitigate its impact. The extensive R&amp;D conducted within the </a:t>
            </a:r>
            <a:r>
              <a:rPr lang="en-US" dirty="0" err="1"/>
              <a:t>DoD</a:t>
            </a:r>
            <a:r>
              <a:rPr lang="en-US" dirty="0"/>
              <a:t> should be leveraged to the maximum extent possible considering security and intelligence concerns. As envisioned, the solution would:</a:t>
            </a:r>
          </a:p>
        </p:txBody>
      </p:sp>
    </p:spTree>
    <p:extLst>
      <p:ext uri="{BB962C8B-B14F-4D97-AF65-F5344CB8AC3E}">
        <p14:creationId xmlns:p14="http://schemas.microsoft.com/office/powerpoint/2010/main" val="8261384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651" y="67550"/>
            <a:ext cx="8968348" cy="1269028"/>
          </a:xfrm>
        </p:spPr>
        <p:txBody>
          <a:bodyPr/>
          <a:lstStyle/>
          <a:p>
            <a:pPr>
              <a:spcBef>
                <a:spcPts val="1176"/>
              </a:spcBef>
            </a:pPr>
            <a:r>
              <a:rPr lang="en-US" sz="3600" dirty="0"/>
              <a:t>SAS Fall_2015-4: Res. to Mitigate the Impact of Cockpit Laser Strikes </a:t>
            </a:r>
            <a:endParaRPr lang="en-US" sz="3800" dirty="0"/>
          </a:p>
        </p:txBody>
      </p:sp>
      <p:sp>
        <p:nvSpPr>
          <p:cNvPr id="3" name="Content Placeholder 2"/>
          <p:cNvSpPr>
            <a:spLocks noGrp="1"/>
          </p:cNvSpPr>
          <p:nvPr>
            <p:ph idx="1"/>
          </p:nvPr>
        </p:nvSpPr>
        <p:spPr>
          <a:xfrm>
            <a:off x="119406" y="1499607"/>
            <a:ext cx="8865833" cy="5282398"/>
          </a:xfrm>
          <a:solidFill>
            <a:schemeClr val="bg1"/>
          </a:solidFill>
        </p:spPr>
        <p:txBody>
          <a:bodyPr/>
          <a:lstStyle/>
          <a:p>
            <a:r>
              <a:rPr lang="en-US" b="1" dirty="0" smtClean="0"/>
              <a:t>Response:  </a:t>
            </a:r>
            <a:r>
              <a:rPr lang="en-US" dirty="0" smtClean="0"/>
              <a:t>The </a:t>
            </a:r>
            <a:r>
              <a:rPr lang="en-US" dirty="0"/>
              <a:t>FAA recognizes the need to continue flight deck safety improvements and puts a significant amount of attention and effort to improve pilot safety. We are aware that there has been an increased number of reported events since the institution of a reporting system in 2005, and that there has also been an increased amount of attention by the community when these events have occurred.  The FAA has focused on working with officials towards laser strike prevention, which include gathering information about these events and providing information to the public, as well as educating them about laser strike hazards and how to report these events. However, the agency is limited in its ability to enforce all possibilities of unauthorized laser uses and is increasingly dependent on working with law enforcement officials to assist in mitigating these occurrences.  Research assessments must be applied carefully toward identifying mitigation methods, while keeping in mind the practicality, economical, and safe-use of these methods when determining operationally safe and viable solutions. </a:t>
            </a:r>
          </a:p>
        </p:txBody>
      </p:sp>
    </p:spTree>
    <p:extLst>
      <p:ext uri="{BB962C8B-B14F-4D97-AF65-F5344CB8AC3E}">
        <p14:creationId xmlns:p14="http://schemas.microsoft.com/office/powerpoint/2010/main" val="2716762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8610"/>
            <a:ext cx="8229600" cy="1269028"/>
          </a:xfrm>
        </p:spPr>
        <p:txBody>
          <a:bodyPr/>
          <a:lstStyle/>
          <a:p>
            <a:pPr algn="ctr"/>
            <a:r>
              <a:rPr lang="en-US" sz="4000" dirty="0" smtClean="0"/>
              <a:t>Carry-over Open Actions</a:t>
            </a:r>
            <a:br>
              <a:rPr lang="en-US" sz="4000" dirty="0" smtClean="0"/>
            </a:br>
            <a:r>
              <a:rPr lang="en-US" b="0" i="1" dirty="0" smtClean="0"/>
              <a:t>Prior to 2015 Fall Meeting</a:t>
            </a:r>
            <a:endParaRPr lang="en-US" b="0" i="1" dirty="0"/>
          </a:p>
        </p:txBody>
      </p:sp>
      <p:sp>
        <p:nvSpPr>
          <p:cNvPr id="3" name="Content Placeholder 2"/>
          <p:cNvSpPr>
            <a:spLocks noGrp="1"/>
          </p:cNvSpPr>
          <p:nvPr>
            <p:ph idx="1"/>
          </p:nvPr>
        </p:nvSpPr>
        <p:spPr>
          <a:xfrm>
            <a:off x="443687" y="1688747"/>
            <a:ext cx="8419947" cy="4477947"/>
          </a:xfrm>
        </p:spPr>
        <p:txBody>
          <a:bodyPr/>
          <a:lstStyle/>
          <a:p>
            <a:pPr>
              <a:spcBef>
                <a:spcPts val="1176"/>
              </a:spcBef>
            </a:pPr>
            <a:r>
              <a:rPr lang="en-US" sz="2400" b="1" dirty="0"/>
              <a:t>Spring 2014 Action Item 8</a:t>
            </a:r>
            <a:r>
              <a:rPr lang="en-US" sz="2400" dirty="0"/>
              <a:t>:  Eric Neiderman will provide information regarding the NASA Ames tool to track safety cases.  </a:t>
            </a:r>
            <a:r>
              <a:rPr lang="en-US" sz="2400" b="1" dirty="0" smtClean="0"/>
              <a:t>(</a:t>
            </a:r>
            <a:r>
              <a:rPr lang="en-US" sz="2400" b="1" dirty="0"/>
              <a:t>Action – John </a:t>
            </a:r>
            <a:r>
              <a:rPr lang="en-US" sz="2400" b="1" dirty="0" err="1" smtClean="0"/>
              <a:t>Cavolowsky</a:t>
            </a:r>
            <a:r>
              <a:rPr lang="en-US" sz="2400" b="1" dirty="0" smtClean="0"/>
              <a:t>)</a:t>
            </a:r>
            <a:r>
              <a:rPr lang="en-US" sz="2400" dirty="0" smtClean="0"/>
              <a:t> </a:t>
            </a:r>
            <a:r>
              <a:rPr lang="en-US" sz="2400" b="1" dirty="0" smtClean="0"/>
              <a:t>REMAIN OPEN</a:t>
            </a:r>
            <a:endParaRPr lang="en-US" sz="2400" b="1" dirty="0"/>
          </a:p>
          <a:p>
            <a:pPr>
              <a:spcBef>
                <a:spcPts val="1176"/>
              </a:spcBef>
            </a:pPr>
            <a:r>
              <a:rPr lang="en-US" sz="2400" b="1" dirty="0"/>
              <a:t>Spring 2015 Action Item 4:  </a:t>
            </a:r>
            <a:r>
              <a:rPr lang="en-US" sz="2400" dirty="0"/>
              <a:t>Provide human factor presentation on operator fatigue issues</a:t>
            </a:r>
            <a:r>
              <a:rPr lang="en-US" sz="2400" b="1" dirty="0"/>
              <a:t>. (</a:t>
            </a:r>
            <a:r>
              <a:rPr lang="en-US" sz="2400" i="1" dirty="0"/>
              <a:t>Action – Mark Orr</a:t>
            </a:r>
            <a:r>
              <a:rPr lang="en-US" sz="2400" b="1" dirty="0"/>
              <a:t>)   REMAIN </a:t>
            </a:r>
            <a:r>
              <a:rPr lang="en-US" sz="2400" b="1" dirty="0" smtClean="0"/>
              <a:t>OPEN</a:t>
            </a:r>
          </a:p>
          <a:p>
            <a:pPr>
              <a:spcBef>
                <a:spcPts val="1176"/>
              </a:spcBef>
            </a:pPr>
            <a:r>
              <a:rPr lang="en-US" sz="2400" b="1" dirty="0"/>
              <a:t>Spring 2015 Action Item 5:  </a:t>
            </a:r>
            <a:r>
              <a:rPr lang="en-US" sz="2400" dirty="0"/>
              <a:t>Provide requirements list with Mendoza Line and items below in advance of future Spring meetings. </a:t>
            </a:r>
            <a:r>
              <a:rPr lang="en-US" sz="2400" b="1" dirty="0"/>
              <a:t>(</a:t>
            </a:r>
            <a:r>
              <a:rPr lang="en-US" sz="2400" i="1" dirty="0"/>
              <a:t>Action – Mark Orr</a:t>
            </a:r>
            <a:r>
              <a:rPr lang="en-US" sz="2400" b="1" dirty="0"/>
              <a:t>)  REMAIN OPEN</a:t>
            </a:r>
          </a:p>
        </p:txBody>
      </p:sp>
    </p:spTree>
    <p:extLst>
      <p:ext uri="{BB962C8B-B14F-4D97-AF65-F5344CB8AC3E}">
        <p14:creationId xmlns:p14="http://schemas.microsoft.com/office/powerpoint/2010/main" val="940253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8610"/>
            <a:ext cx="8229600" cy="1269028"/>
          </a:xfrm>
        </p:spPr>
        <p:txBody>
          <a:bodyPr/>
          <a:lstStyle/>
          <a:p>
            <a:pPr algn="ctr"/>
            <a:r>
              <a:rPr lang="en-US" sz="4000" dirty="0" smtClean="0"/>
              <a:t>2015 Fall Meeting Action Items</a:t>
            </a:r>
            <a:endParaRPr lang="en-US" b="0" i="1" dirty="0"/>
          </a:p>
        </p:txBody>
      </p:sp>
      <p:sp>
        <p:nvSpPr>
          <p:cNvPr id="3" name="Content Placeholder 2"/>
          <p:cNvSpPr>
            <a:spLocks noGrp="1"/>
          </p:cNvSpPr>
          <p:nvPr>
            <p:ph idx="1"/>
          </p:nvPr>
        </p:nvSpPr>
        <p:spPr>
          <a:xfrm>
            <a:off x="457199" y="1540137"/>
            <a:ext cx="8365899" cy="4734637"/>
          </a:xfrm>
        </p:spPr>
        <p:txBody>
          <a:bodyPr/>
          <a:lstStyle/>
          <a:p>
            <a:pPr>
              <a:spcBef>
                <a:spcPts val="1176"/>
              </a:spcBef>
            </a:pPr>
            <a:r>
              <a:rPr lang="en-US" sz="2400" b="1" dirty="0"/>
              <a:t>Action Item 1:  </a:t>
            </a:r>
            <a:r>
              <a:rPr lang="en-US" sz="2400" dirty="0"/>
              <a:t>Complete and post FAA resolution to all FY15 Quad Charts and FY17 Quad Charts comments from Spring 2015 SAS meeting</a:t>
            </a:r>
            <a:r>
              <a:rPr lang="en-US" sz="2400" b="1" dirty="0"/>
              <a:t>. (</a:t>
            </a:r>
            <a:r>
              <a:rPr lang="en-US" sz="2400" i="1" dirty="0"/>
              <a:t>Action – Xiaogong </a:t>
            </a:r>
            <a:r>
              <a:rPr lang="en-US" sz="2400" i="1" dirty="0" smtClean="0"/>
              <a:t>Lee, </a:t>
            </a:r>
            <a:r>
              <a:rPr lang="en-US" sz="2400" b="1" dirty="0" smtClean="0"/>
              <a:t>COMPLETED – Comment matrices posted.)</a:t>
            </a:r>
            <a:endParaRPr lang="en-US" sz="2400" b="1" dirty="0"/>
          </a:p>
          <a:p>
            <a:pPr>
              <a:spcBef>
                <a:spcPts val="1176"/>
              </a:spcBef>
            </a:pPr>
            <a:r>
              <a:rPr lang="en-US" sz="2400" b="1" dirty="0"/>
              <a:t>Action Item 2:  </a:t>
            </a:r>
            <a:r>
              <a:rPr lang="en-US" sz="2400" dirty="0"/>
              <a:t>Provide FAA icing </a:t>
            </a:r>
            <a:r>
              <a:rPr lang="en-US" sz="2400" dirty="0" smtClean="0"/>
              <a:t>plan. (</a:t>
            </a:r>
            <a:r>
              <a:rPr lang="en-US" sz="2400" i="1" dirty="0" smtClean="0"/>
              <a:t>plan provided at the meeting</a:t>
            </a:r>
            <a:r>
              <a:rPr lang="en-US" sz="2400" dirty="0" smtClean="0"/>
              <a:t>) </a:t>
            </a:r>
            <a:r>
              <a:rPr lang="en-US" sz="2400" b="1" dirty="0" smtClean="0"/>
              <a:t>CLOSED</a:t>
            </a:r>
            <a:endParaRPr lang="en-US" sz="2400" b="1" dirty="0"/>
          </a:p>
          <a:p>
            <a:pPr>
              <a:spcBef>
                <a:spcPts val="1176"/>
              </a:spcBef>
            </a:pPr>
            <a:r>
              <a:rPr lang="en-US" sz="2400" b="1" dirty="0"/>
              <a:t>Action Item 3:  </a:t>
            </a:r>
            <a:r>
              <a:rPr lang="en-US" sz="2400" dirty="0"/>
              <a:t>Engage SAS members prior to preparation of future SAS meeting Agenda and AVS Strategic Guidance.  </a:t>
            </a:r>
            <a:r>
              <a:rPr lang="en-US" sz="2400" b="1" dirty="0"/>
              <a:t>(</a:t>
            </a:r>
            <a:r>
              <a:rPr lang="en-US" sz="2400" i="1" dirty="0"/>
              <a:t>Action – Mark Orr/Eric </a:t>
            </a:r>
            <a:r>
              <a:rPr lang="en-US" sz="2400" i="1" dirty="0" smtClean="0"/>
              <a:t>Neiderman, </a:t>
            </a:r>
            <a:r>
              <a:rPr lang="en-US" sz="2400" b="1" dirty="0" smtClean="0"/>
              <a:t>COMPLETED)</a:t>
            </a:r>
            <a:endParaRPr lang="en-US" sz="2400" b="1" dirty="0"/>
          </a:p>
        </p:txBody>
      </p:sp>
    </p:spTree>
    <p:extLst>
      <p:ext uri="{BB962C8B-B14F-4D97-AF65-F5344CB8AC3E}">
        <p14:creationId xmlns:p14="http://schemas.microsoft.com/office/powerpoint/2010/main" val="1667446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092" y="148610"/>
            <a:ext cx="8454907" cy="1269028"/>
          </a:xfrm>
        </p:spPr>
        <p:txBody>
          <a:bodyPr/>
          <a:lstStyle/>
          <a:p>
            <a:pPr>
              <a:spcBef>
                <a:spcPts val="1176"/>
              </a:spcBef>
            </a:pPr>
            <a:r>
              <a:rPr lang="en-US" sz="4000" dirty="0"/>
              <a:t>SAS Spring_2015-1:  UAS Portfolio Flexibility</a:t>
            </a:r>
            <a:endParaRPr lang="en-US" sz="4000" dirty="0"/>
          </a:p>
        </p:txBody>
      </p:sp>
      <p:sp>
        <p:nvSpPr>
          <p:cNvPr id="3" name="Content Placeholder 2"/>
          <p:cNvSpPr>
            <a:spLocks noGrp="1"/>
          </p:cNvSpPr>
          <p:nvPr>
            <p:ph idx="1"/>
          </p:nvPr>
        </p:nvSpPr>
        <p:spPr>
          <a:xfrm>
            <a:off x="308574" y="1486097"/>
            <a:ext cx="8582086" cy="5018347"/>
          </a:xfrm>
        </p:spPr>
        <p:txBody>
          <a:bodyPr/>
          <a:lstStyle/>
          <a:p>
            <a:pPr>
              <a:spcBef>
                <a:spcPts val="1176"/>
              </a:spcBef>
            </a:pPr>
            <a:r>
              <a:rPr lang="en-US" b="1" dirty="0"/>
              <a:t>Finding:  </a:t>
            </a:r>
            <a:r>
              <a:rPr lang="en-US" dirty="0"/>
              <a:t>The subcommittee was fully briefed on the UAS safety research plan.  We are encouraged by the progress made in the past year regarding organization and networking of different stakeholders. We encourage the continuation of this integrated research planning.  There appears to be a focus on real problems and growing consideration of evolving issues</a:t>
            </a:r>
            <a:r>
              <a:rPr lang="en-US" dirty="0" smtClean="0"/>
              <a:t>.</a:t>
            </a:r>
            <a:endParaRPr lang="en-US" b="1" dirty="0"/>
          </a:p>
          <a:p>
            <a:pPr>
              <a:spcBef>
                <a:spcPts val="1176"/>
              </a:spcBef>
            </a:pPr>
            <a:r>
              <a:rPr lang="en-US" b="1" dirty="0"/>
              <a:t>Recommendation: 	</a:t>
            </a:r>
            <a:r>
              <a:rPr lang="en-US" i="1" dirty="0" smtClean="0"/>
              <a:t>We </a:t>
            </a:r>
            <a:r>
              <a:rPr lang="en-US" i="1" dirty="0"/>
              <a:t>recommend building flexibility into the FY17 UAS budget that can address emerging issues that may not be understood currently.  We also recognize the focus on Beyond Line of Sight (BLOS) operations but recommend consideration of other emerging "long term" issues such as complete autonomous operations. We also recommend that UAS NAS integration R&amp;D focus on sense and avoid technology </a:t>
            </a:r>
            <a:r>
              <a:rPr lang="en-US" i="1" dirty="0" err="1"/>
              <a:t>vs</a:t>
            </a:r>
            <a:r>
              <a:rPr lang="en-US" i="1" dirty="0"/>
              <a:t> aircraft robustness in case of impending collision.</a:t>
            </a:r>
          </a:p>
        </p:txBody>
      </p:sp>
    </p:spTree>
    <p:extLst>
      <p:ext uri="{BB962C8B-B14F-4D97-AF65-F5344CB8AC3E}">
        <p14:creationId xmlns:p14="http://schemas.microsoft.com/office/powerpoint/2010/main" val="196450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092" y="148610"/>
            <a:ext cx="8454907" cy="1269028"/>
          </a:xfrm>
        </p:spPr>
        <p:txBody>
          <a:bodyPr/>
          <a:lstStyle/>
          <a:p>
            <a:pPr>
              <a:spcBef>
                <a:spcPts val="1176"/>
              </a:spcBef>
            </a:pPr>
            <a:r>
              <a:rPr lang="en-US" sz="4000" dirty="0"/>
              <a:t>SAS Spring_2015-1:  UAS Portfolio Flexibility</a:t>
            </a:r>
            <a:endParaRPr lang="en-US" sz="4000" dirty="0"/>
          </a:p>
        </p:txBody>
      </p:sp>
      <p:sp>
        <p:nvSpPr>
          <p:cNvPr id="3" name="Content Placeholder 2"/>
          <p:cNvSpPr>
            <a:spLocks noGrp="1"/>
          </p:cNvSpPr>
          <p:nvPr>
            <p:ph idx="1"/>
          </p:nvPr>
        </p:nvSpPr>
        <p:spPr>
          <a:xfrm>
            <a:off x="295062" y="1567157"/>
            <a:ext cx="8582086" cy="5018347"/>
          </a:xfrm>
        </p:spPr>
        <p:txBody>
          <a:bodyPr/>
          <a:lstStyle/>
          <a:p>
            <a:r>
              <a:rPr lang="en-US" b="1" dirty="0" smtClean="0"/>
              <a:t>FAA Response:  </a:t>
            </a:r>
            <a:r>
              <a:rPr lang="en-US" dirty="0" smtClean="0"/>
              <a:t>Concur</a:t>
            </a:r>
            <a:r>
              <a:rPr lang="en-US" dirty="0"/>
              <a:t>.  The FAA recognizes the dynamic nature of rapid advancements of UAS technology and increasing demands of different UAS operational scenarios.  The current process for developing research requirements and performing research requires the research sponsors (Aviation Safety – AVS) and research providers (NextGen – ANG) to jointly establish research execution plans with specific deliverables, milestones, and schedules in the budget execution year.  It ensures the research outputs support the regulatory activities, development of policy and guidance materials, and safety oversight activities.  The FAA aviation safety R,E&amp;D portfolio is updated as necessary through this process.</a:t>
            </a:r>
          </a:p>
          <a:p>
            <a:r>
              <a:rPr lang="en-US" dirty="0"/>
              <a:t>Operating UAS beyond line of sight (BLOS) and sense and avoid technology are essential elements to achieve complete autonomous operations of UAS. </a:t>
            </a:r>
            <a:r>
              <a:rPr lang="is-IS" dirty="0"/>
              <a:t>…</a:t>
            </a:r>
            <a:r>
              <a:rPr lang="en-US" dirty="0"/>
              <a:t>. </a:t>
            </a:r>
            <a:endParaRPr lang="en-US" b="1" dirty="0"/>
          </a:p>
          <a:p>
            <a:pPr>
              <a:spcBef>
                <a:spcPts val="1176"/>
              </a:spcBef>
            </a:pPr>
            <a:endParaRPr lang="en-US" b="1" dirty="0"/>
          </a:p>
        </p:txBody>
      </p:sp>
    </p:spTree>
    <p:extLst>
      <p:ext uri="{BB962C8B-B14F-4D97-AF65-F5344CB8AC3E}">
        <p14:creationId xmlns:p14="http://schemas.microsoft.com/office/powerpoint/2010/main" val="1860952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092" y="67550"/>
            <a:ext cx="8454907" cy="1269028"/>
          </a:xfrm>
        </p:spPr>
        <p:txBody>
          <a:bodyPr/>
          <a:lstStyle/>
          <a:p>
            <a:pPr>
              <a:spcBef>
                <a:spcPts val="1176"/>
              </a:spcBef>
            </a:pPr>
            <a:r>
              <a:rPr lang="en-US" sz="4000" dirty="0"/>
              <a:t>SAS Spring_2015-2:  Research Roadmap Development</a:t>
            </a:r>
            <a:r>
              <a:rPr lang="en-US" sz="4000" dirty="0"/>
              <a:t> </a:t>
            </a:r>
            <a:endParaRPr lang="en-US" sz="4000" dirty="0"/>
          </a:p>
        </p:txBody>
      </p:sp>
      <p:sp>
        <p:nvSpPr>
          <p:cNvPr id="3" name="Content Placeholder 2"/>
          <p:cNvSpPr>
            <a:spLocks noGrp="1"/>
          </p:cNvSpPr>
          <p:nvPr>
            <p:ph idx="1"/>
          </p:nvPr>
        </p:nvSpPr>
        <p:spPr>
          <a:xfrm>
            <a:off x="119406" y="1310467"/>
            <a:ext cx="8865833" cy="5336440"/>
          </a:xfrm>
          <a:solidFill>
            <a:schemeClr val="bg1"/>
          </a:solidFill>
        </p:spPr>
        <p:txBody>
          <a:bodyPr/>
          <a:lstStyle/>
          <a:p>
            <a:pPr>
              <a:spcBef>
                <a:spcPts val="1176"/>
              </a:spcBef>
            </a:pPr>
            <a:r>
              <a:rPr lang="en-US" sz="1800" b="1" u="sng" dirty="0"/>
              <a:t>Finding</a:t>
            </a:r>
            <a:r>
              <a:rPr lang="en-US" sz="1800" dirty="0"/>
              <a:t>: </a:t>
            </a:r>
            <a:r>
              <a:rPr lang="en-US" sz="1800" dirty="0" smtClean="0"/>
              <a:t>There </a:t>
            </a:r>
            <a:r>
              <a:rPr lang="en-US" sz="1800" dirty="0"/>
              <a:t>has been visible progress in terms of developing a process to prioritize research based on priorities and need.  Review of the 2017 strategic guidance, quad charts, and list of emerging issues highlighted a need to provide greater linkage between the proposed and funded research and the FAA’s strategic plan.  The strategic plan should not be a static document; it will require regular updates to address the changing needs of the FAA and the NAS and to ensure that the research is appropriately targeted</a:t>
            </a:r>
            <a:r>
              <a:rPr lang="en-US" sz="1800" dirty="0" smtClean="0"/>
              <a:t>.</a:t>
            </a:r>
          </a:p>
          <a:p>
            <a:pPr>
              <a:spcBef>
                <a:spcPts val="1176"/>
              </a:spcBef>
            </a:pPr>
            <a:r>
              <a:rPr lang="en-US" sz="1800" b="1" dirty="0"/>
              <a:t>Recommendation: 	</a:t>
            </a:r>
            <a:r>
              <a:rPr lang="en-US" sz="1800" dirty="0"/>
              <a:t>SAS understands and recognizes the ongoing need for research focused on operational safety of the current fleet.  Notwithstanding, focused research must be conducted to address emerging issues.  The FAA should develop and implement a process to produce 5 to 10 year research roadmaps to guide sponsors in the development of research requirements and to assist in prioritizing and focusing research on strategically significant elements.  The roadmaps should define the FAA’s vision for the future, quantify success measures to the greatest extent possible, and identify the research areas necessary to support the roadmap vision.  It is further recommended that the FAA make available and use the roadmaps as the basis for its comprehensive strategic research plan, research needs, program initiatives, and intended outcomes for aviation safety</a:t>
            </a:r>
            <a:endParaRPr lang="en-US" sz="1800" b="1" dirty="0"/>
          </a:p>
          <a:p>
            <a:pPr>
              <a:spcBef>
                <a:spcPts val="1176"/>
              </a:spcBef>
            </a:pPr>
            <a:r>
              <a:rPr lang="en-US" sz="1800" dirty="0" smtClean="0"/>
              <a:t> </a:t>
            </a:r>
          </a:p>
          <a:p>
            <a:pPr marL="0" indent="0">
              <a:spcBef>
                <a:spcPts val="1176"/>
              </a:spcBef>
              <a:buNone/>
            </a:pPr>
            <a:r>
              <a:rPr lang="en-US" dirty="0" smtClean="0"/>
              <a:t>. </a:t>
            </a:r>
            <a:endParaRPr lang="en-US" i="1" dirty="0"/>
          </a:p>
        </p:txBody>
      </p:sp>
    </p:spTree>
    <p:extLst>
      <p:ext uri="{BB962C8B-B14F-4D97-AF65-F5344CB8AC3E}">
        <p14:creationId xmlns:p14="http://schemas.microsoft.com/office/powerpoint/2010/main" val="21304747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092" y="148610"/>
            <a:ext cx="8454907" cy="1269028"/>
          </a:xfrm>
        </p:spPr>
        <p:txBody>
          <a:bodyPr/>
          <a:lstStyle/>
          <a:p>
            <a:pPr>
              <a:spcBef>
                <a:spcPts val="1176"/>
              </a:spcBef>
            </a:pPr>
            <a:r>
              <a:rPr lang="en-US" sz="4000" dirty="0"/>
              <a:t>SAS Spring_2015-2:  Research Roadmap Development </a:t>
            </a:r>
            <a:endParaRPr lang="en-US" sz="4000" dirty="0"/>
          </a:p>
        </p:txBody>
      </p:sp>
      <p:sp>
        <p:nvSpPr>
          <p:cNvPr id="3" name="Content Placeholder 2"/>
          <p:cNvSpPr>
            <a:spLocks noGrp="1"/>
          </p:cNvSpPr>
          <p:nvPr>
            <p:ph idx="1"/>
          </p:nvPr>
        </p:nvSpPr>
        <p:spPr>
          <a:xfrm>
            <a:off x="308574" y="1580667"/>
            <a:ext cx="8582086" cy="5018347"/>
          </a:xfrm>
        </p:spPr>
        <p:txBody>
          <a:bodyPr/>
          <a:lstStyle/>
          <a:p>
            <a:pPr>
              <a:spcBef>
                <a:spcPts val="1176"/>
              </a:spcBef>
            </a:pPr>
            <a:r>
              <a:rPr lang="en-US" b="1" dirty="0" smtClean="0"/>
              <a:t>FAA Response:  </a:t>
            </a:r>
            <a:r>
              <a:rPr lang="en-US" dirty="0"/>
              <a:t>Concur.  While the focus in the Aviation Safety organization is on continued operational safety (COS) of the existing fleet, there is a need to look ahead for emerging issues that could impact safety.  As these areas are identified, resources will be applied to scope and develop the appropriate plans to address potential safety hazards.  One example is the 7-year National Composite Plan published in 2014 and updated yearly.  This plan includes research focusing on composite COS, Certification Efficiency (CE), and Workforce Education (WE).  Currently AVS is in the process of developing a roadmap to address the introduction of additive manufacturing technologies, and will provide SAS with an update on this activity in September 2015 in the Fall SAS meeting.   Other roadmaps to address emerging issues are also under consideration</a:t>
            </a:r>
            <a:r>
              <a:rPr lang="en-US" dirty="0" smtClean="0"/>
              <a:t>.</a:t>
            </a:r>
          </a:p>
          <a:p>
            <a:pPr>
              <a:spcBef>
                <a:spcPts val="1176"/>
              </a:spcBef>
            </a:pPr>
            <a:r>
              <a:rPr lang="is-IS" dirty="0" smtClean="0"/>
              <a:t>….</a:t>
            </a:r>
            <a:endParaRPr lang="en-US" dirty="0"/>
          </a:p>
          <a:p>
            <a:pPr>
              <a:spcBef>
                <a:spcPts val="1176"/>
              </a:spcBef>
            </a:pPr>
            <a:endParaRPr lang="en-US" b="1" dirty="0"/>
          </a:p>
        </p:txBody>
      </p:sp>
    </p:spTree>
    <p:extLst>
      <p:ext uri="{BB962C8B-B14F-4D97-AF65-F5344CB8AC3E}">
        <p14:creationId xmlns:p14="http://schemas.microsoft.com/office/powerpoint/2010/main" val="19863273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651" y="67550"/>
            <a:ext cx="8968348" cy="1269028"/>
          </a:xfrm>
        </p:spPr>
        <p:txBody>
          <a:bodyPr/>
          <a:lstStyle/>
          <a:p>
            <a:pPr>
              <a:spcBef>
                <a:spcPts val="1176"/>
              </a:spcBef>
            </a:pPr>
            <a:r>
              <a:rPr lang="en-US" sz="3800" dirty="0"/>
              <a:t>SAS Spring_2015-3:  Additive Manufacturing </a:t>
            </a:r>
            <a:r>
              <a:rPr lang="en-US" sz="3800" dirty="0" smtClean="0"/>
              <a:t>Research Acceleration </a:t>
            </a:r>
            <a:endParaRPr lang="en-US" sz="3800" dirty="0"/>
          </a:p>
        </p:txBody>
      </p:sp>
      <p:sp>
        <p:nvSpPr>
          <p:cNvPr id="3" name="Content Placeholder 2"/>
          <p:cNvSpPr>
            <a:spLocks noGrp="1"/>
          </p:cNvSpPr>
          <p:nvPr>
            <p:ph idx="1"/>
          </p:nvPr>
        </p:nvSpPr>
        <p:spPr>
          <a:xfrm>
            <a:off x="119406" y="1310466"/>
            <a:ext cx="8865833" cy="5444519"/>
          </a:xfrm>
          <a:solidFill>
            <a:schemeClr val="bg1"/>
          </a:solidFill>
        </p:spPr>
        <p:txBody>
          <a:bodyPr/>
          <a:lstStyle/>
          <a:p>
            <a:pPr>
              <a:spcBef>
                <a:spcPts val="1176"/>
              </a:spcBef>
            </a:pPr>
            <a:r>
              <a:rPr lang="en-US" sz="1800" b="1" u="sng" dirty="0"/>
              <a:t>Finding</a:t>
            </a:r>
            <a:r>
              <a:rPr lang="en-US" sz="1800" dirty="0"/>
              <a:t>: There have been significant developments in additive manufacturing technologies and capabilities that are expected to rapidly proliferate in aviation applications due to many potential benefits including reduction in material cost, fewer part details, and enabling of more complex designs.  However, additive manufacturing technologies have a number of technical risk factors that could have significant impact on design, production, and maintenance.  The FAA must be prepared to address these factors in order to ensure appropriate airworthiness and certification standards and methods of compliance. </a:t>
            </a:r>
            <a:r>
              <a:rPr lang="is-IS" sz="1800" dirty="0" smtClean="0"/>
              <a:t>….</a:t>
            </a:r>
          </a:p>
          <a:p>
            <a:pPr>
              <a:spcBef>
                <a:spcPts val="1176"/>
              </a:spcBef>
            </a:pPr>
            <a:r>
              <a:rPr lang="en-US" sz="1800" b="1" dirty="0" smtClean="0"/>
              <a:t>Recommendation: </a:t>
            </a:r>
            <a:r>
              <a:rPr lang="en-US" sz="1800" dirty="0"/>
              <a:t>There is significant activity across all major aviation industry sectors in the application of additive manufacturing technologies affecting current production systems and new product designs.  The subcommittee recommends that the FAA accelerate the development of the additive manufacturing roadmap over the next 12 months in order to inform FAA’s existing regulatory, policy, and R&amp;D program needs.  In addition, the subcommittee recommends that the FY17 and FY18 R&amp;D portfolio includes consideration of proactive research necessary to ensure an understanding of key properties/characteristics of additive manufacturing to identify hazards and mitigations necessary to establish the appropriate standards and methods of compliance necessary to enable safe implementation of these technologies.</a:t>
            </a:r>
          </a:p>
          <a:p>
            <a:pPr>
              <a:spcBef>
                <a:spcPts val="1176"/>
              </a:spcBef>
            </a:pPr>
            <a:r>
              <a:rPr lang="en-US" sz="1800" dirty="0"/>
              <a:t> </a:t>
            </a:r>
            <a:endParaRPr lang="en-US" i="1" dirty="0"/>
          </a:p>
        </p:txBody>
      </p:sp>
    </p:spTree>
    <p:extLst>
      <p:ext uri="{BB962C8B-B14F-4D97-AF65-F5344CB8AC3E}">
        <p14:creationId xmlns:p14="http://schemas.microsoft.com/office/powerpoint/2010/main" val="32328960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140" y="148610"/>
            <a:ext cx="8981859" cy="1269028"/>
          </a:xfrm>
        </p:spPr>
        <p:txBody>
          <a:bodyPr/>
          <a:lstStyle/>
          <a:p>
            <a:pPr>
              <a:spcBef>
                <a:spcPts val="1176"/>
              </a:spcBef>
            </a:pPr>
            <a:r>
              <a:rPr lang="en-US" sz="3800" dirty="0"/>
              <a:t>SAS Spring_2015-3:  Additive Manufacturing Research Acceleration </a:t>
            </a:r>
            <a:endParaRPr lang="en-US" sz="3800" dirty="0"/>
          </a:p>
        </p:txBody>
      </p:sp>
      <p:sp>
        <p:nvSpPr>
          <p:cNvPr id="3" name="Content Placeholder 2"/>
          <p:cNvSpPr>
            <a:spLocks noGrp="1"/>
          </p:cNvSpPr>
          <p:nvPr>
            <p:ph idx="1"/>
          </p:nvPr>
        </p:nvSpPr>
        <p:spPr>
          <a:xfrm>
            <a:off x="308574" y="1850866"/>
            <a:ext cx="8582086" cy="4545498"/>
          </a:xfrm>
        </p:spPr>
        <p:txBody>
          <a:bodyPr/>
          <a:lstStyle/>
          <a:p>
            <a:r>
              <a:rPr lang="en-US" b="1" dirty="0" smtClean="0"/>
              <a:t>FAA Response:  </a:t>
            </a:r>
            <a:r>
              <a:rPr lang="en-US" dirty="0"/>
              <a:t>Concur.  The FAA recognizes the technical challenges of additive manufacturing technologies and the potential impact on design, certification, and production.  As presented to the Subcommittee on Aircraft Safety (SAS) 2015 Spring meeting, the FAA is in the process of developing an additive manufacturing roadmap that considers and leverages the substantial resources being directed toward this area by others such as the U.S. military.  The FY2017 research portfolio already includes additive manufacturing research, and we will consider accelerating research activities in FY2016. </a:t>
            </a:r>
            <a:endParaRPr lang="en-US" b="1" dirty="0"/>
          </a:p>
        </p:txBody>
      </p:sp>
    </p:spTree>
    <p:extLst>
      <p:ext uri="{BB962C8B-B14F-4D97-AF65-F5344CB8AC3E}">
        <p14:creationId xmlns:p14="http://schemas.microsoft.com/office/powerpoint/2010/main" val="30976210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DA7335E1805E44495268AE629753871" ma:contentTypeVersion="6" ma:contentTypeDescription="Create a new document." ma:contentTypeScope="" ma:versionID="bafd424518a3d855d9383cb3da8610d1">
  <xsd:schema xmlns:xsd="http://www.w3.org/2001/XMLSchema" xmlns:xs="http://www.w3.org/2001/XMLSchema" xmlns:p="http://schemas.microsoft.com/office/2006/metadata/properties" xmlns:ns2="a4c11e10-6fbc-43d3-ac72-3e5fce9ced22" targetNamespace="http://schemas.microsoft.com/office/2006/metadata/properties" ma:root="true" ma:fieldsID="c1e546dc03a8a1795afe111ee3498295" ns2:_="">
    <xsd:import namespace="a4c11e10-6fbc-43d3-ac72-3e5fce9ced2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c11e10-6fbc-43d3-ac72-3e5fce9ced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D7D1268-2ACD-4B3B-A52D-E7EFDF8A3EFC}"/>
</file>

<file path=customXml/itemProps2.xml><?xml version="1.0" encoding="utf-8"?>
<ds:datastoreItem xmlns:ds="http://schemas.openxmlformats.org/officeDocument/2006/customXml" ds:itemID="{8E125EDD-FEAC-4B79-8294-95C557D7F7ED}"/>
</file>

<file path=customXml/itemProps3.xml><?xml version="1.0" encoding="utf-8"?>
<ds:datastoreItem xmlns:ds="http://schemas.openxmlformats.org/officeDocument/2006/customXml" ds:itemID="{2DFFEE44-357A-475E-B550-CB4F56937ED8}"/>
</file>

<file path=docProps/app.xml><?xml version="1.0" encoding="utf-8"?>
<Properties xmlns="http://schemas.openxmlformats.org/officeDocument/2006/extended-properties" xmlns:vt="http://schemas.openxmlformats.org/officeDocument/2006/docPropsVTypes">
  <Template/>
  <TotalTime>109248</TotalTime>
  <Words>1403</Words>
  <Application>Microsoft Macintosh PowerPoint</Application>
  <PresentationFormat>Letter Paper (8.5x11 in)</PresentationFormat>
  <Paragraphs>53</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PowerPoint Presentation</vt:lpstr>
      <vt:lpstr>Carry-over Open Actions Prior to 2015 Fall Meeting</vt:lpstr>
      <vt:lpstr>2015 Fall Meeting Action Items</vt:lpstr>
      <vt:lpstr>SAS Spring_2015-1:  UAS Portfolio Flexibility</vt:lpstr>
      <vt:lpstr>SAS Spring_2015-1:  UAS Portfolio Flexibility</vt:lpstr>
      <vt:lpstr>SAS Spring_2015-2:  Research Roadmap Development </vt:lpstr>
      <vt:lpstr>SAS Spring_2015-2:  Research Roadmap Development </vt:lpstr>
      <vt:lpstr>SAS Spring_2015-3:  Additive Manufacturing Research Acceleration </vt:lpstr>
      <vt:lpstr>SAS Spring_2015-3:  Additive Manufacturing Research Acceleration </vt:lpstr>
      <vt:lpstr>SAS Fall_2015-1: Clearer Link Between Research &amp; Safety Goals</vt:lpstr>
      <vt:lpstr>SAS Fall_2015-1: Clearer Link Between Research &amp; Safety Goals</vt:lpstr>
      <vt:lpstr>SAS Fall_2015-2: Enhanced Int’l Collaboration on Safety Research </vt:lpstr>
      <vt:lpstr>SAS Fall_2015-2: Enhanced Int’l Collaboration on Safety Research </vt:lpstr>
      <vt:lpstr>SAS Fall_2015-3: Immediate Needs for Add. Manu. Certification Support </vt:lpstr>
      <vt:lpstr>SAS Fall_2015-3: Immediate Needs for Add. Manu. Certification Support </vt:lpstr>
      <vt:lpstr>SAS Fall_2015-4: Res. to Mitigate the Impact of Cockpit Laser Strikes </vt:lpstr>
      <vt:lpstr>SAS Fall_2015-4: Res. to Mitigate the Impact of Cockpit Laser Strikes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Office 2004 Test Drive User</dc:creator>
  <cp:lastModifiedBy>Xiaogong Lee</cp:lastModifiedBy>
  <cp:revision>1504</cp:revision>
  <cp:lastPrinted>2015-09-22T11:56:22Z</cp:lastPrinted>
  <dcterms:created xsi:type="dcterms:W3CDTF">2011-05-28T12:14:52Z</dcterms:created>
  <dcterms:modified xsi:type="dcterms:W3CDTF">2016-03-17T00:48:36Z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0x0101009DA7335E1805E44495268AE629753871</vt:lpwstr>
  </property>
</Properties>
</file>