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871" r:id="rId2"/>
  </p:sldMasterIdLst>
  <p:notesMasterIdLst>
    <p:notesMasterId r:id="rId45"/>
  </p:notesMasterIdLst>
  <p:handoutMasterIdLst>
    <p:handoutMasterId r:id="rId46"/>
  </p:handoutMasterIdLst>
  <p:sldIdLst>
    <p:sldId id="275" r:id="rId3"/>
    <p:sldId id="597" r:id="rId4"/>
    <p:sldId id="598" r:id="rId5"/>
    <p:sldId id="599" r:id="rId6"/>
    <p:sldId id="617" r:id="rId7"/>
    <p:sldId id="603" r:id="rId8"/>
    <p:sldId id="620" r:id="rId9"/>
    <p:sldId id="606" r:id="rId10"/>
    <p:sldId id="591" r:id="rId11"/>
    <p:sldId id="621" r:id="rId12"/>
    <p:sldId id="534" r:id="rId13"/>
    <p:sldId id="577" r:id="rId14"/>
    <p:sldId id="547" r:id="rId15"/>
    <p:sldId id="548" r:id="rId16"/>
    <p:sldId id="533" r:id="rId17"/>
    <p:sldId id="579" r:id="rId18"/>
    <p:sldId id="580" r:id="rId19"/>
    <p:sldId id="612" r:id="rId20"/>
    <p:sldId id="528" r:id="rId21"/>
    <p:sldId id="531" r:id="rId22"/>
    <p:sldId id="529" r:id="rId23"/>
    <p:sldId id="578" r:id="rId24"/>
    <p:sldId id="613" r:id="rId25"/>
    <p:sldId id="610" r:id="rId26"/>
    <p:sldId id="618" r:id="rId27"/>
    <p:sldId id="559" r:id="rId28"/>
    <p:sldId id="633" r:id="rId29"/>
    <p:sldId id="558" r:id="rId30"/>
    <p:sldId id="562" r:id="rId31"/>
    <p:sldId id="563" r:id="rId32"/>
    <p:sldId id="624" r:id="rId33"/>
    <p:sldId id="630" r:id="rId34"/>
    <p:sldId id="631" r:id="rId35"/>
    <p:sldId id="632" r:id="rId36"/>
    <p:sldId id="622" r:id="rId37"/>
    <p:sldId id="623" r:id="rId38"/>
    <p:sldId id="634" r:id="rId39"/>
    <p:sldId id="626" r:id="rId40"/>
    <p:sldId id="627" r:id="rId41"/>
    <p:sldId id="628" r:id="rId42"/>
    <p:sldId id="629" r:id="rId43"/>
    <p:sldId id="619" r:id="rId44"/>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536">
          <p15:clr>
            <a:srgbClr val="A4A3A4"/>
          </p15:clr>
        </p15:guide>
        <p15:guide id="2" pos="339">
          <p15:clr>
            <a:srgbClr val="A4A3A4"/>
          </p15:clr>
        </p15:guide>
      </p15:sldGuideLst>
    </p:ext>
    <p:ext uri="{2D200454-40CA-4A62-9FC3-DE9A4176ACB9}">
      <p15:notesGuideLst xmlns=""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8F8F8"/>
    <a:srgbClr val="F7FFFF"/>
    <a:srgbClr val="DDDDDD"/>
    <a:srgbClr val="FFFF99"/>
    <a:srgbClr val="FFCC00"/>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56" autoAdjust="0"/>
    <p:restoredTop sz="95809" autoAdjust="0"/>
  </p:normalViewPr>
  <p:slideViewPr>
    <p:cSldViewPr snapToGrid="0">
      <p:cViewPr varScale="1">
        <p:scale>
          <a:sx n="77" d="100"/>
          <a:sy n="77" d="100"/>
        </p:scale>
        <p:origin x="-108" y="-90"/>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6824"/>
    </p:cViewPr>
  </p:sorterViewPr>
  <p:notesViewPr>
    <p:cSldViewPr snapToGrid="0">
      <p:cViewPr varScale="1">
        <p:scale>
          <a:sx n="83" d="100"/>
          <a:sy n="83" d="100"/>
        </p:scale>
        <p:origin x="-3390" y="-78"/>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lvl1pPr defTabSz="913321" eaLnBrk="1" hangingPunct="1">
              <a:spcBef>
                <a:spcPct val="0"/>
              </a:spcBef>
              <a:buFontTx/>
              <a:buNone/>
              <a:defRPr sz="1200">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lvl1pPr algn="r" defTabSz="913321" eaLnBrk="1" hangingPunct="1">
              <a:spcBef>
                <a:spcPct val="0"/>
              </a:spcBef>
              <a:buFontTx/>
              <a:buNone/>
              <a:defRPr sz="1200">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0"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b" anchorCtr="0" compatLnSpc="1">
            <a:prstTxWarp prst="textNoShape">
              <a:avLst/>
            </a:prstTxWarp>
          </a:bodyPr>
          <a:lstStyle>
            <a:lvl1pPr defTabSz="913321" eaLnBrk="1" hangingPunct="1">
              <a:spcBef>
                <a:spcPct val="0"/>
              </a:spcBef>
              <a:buFontTx/>
              <a:buNone/>
              <a:defRPr sz="1200">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971925"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b" anchorCtr="0" compatLnSpc="1">
            <a:prstTxWarp prst="textNoShape">
              <a:avLst/>
            </a:prstTxWarp>
          </a:bodyPr>
          <a:lstStyle>
            <a:lvl1pPr algn="r" defTabSz="912813" eaLnBrk="1" hangingPunct="1">
              <a:defRPr sz="1200">
                <a:latin typeface="Times New Roman" pitchFamily="18" charset="0"/>
              </a:defRPr>
            </a:lvl1pPr>
          </a:lstStyle>
          <a:p>
            <a:pPr>
              <a:defRPr/>
            </a:pPr>
            <a:fld id="{DD88C275-45F7-492B-851C-01A88C613C7E}" type="slidenum">
              <a:rPr lang="en-US" altLang="en-US"/>
              <a:pPr>
                <a:defRPr/>
              </a:pPr>
              <a:t>‹#›</a:t>
            </a:fld>
            <a:endParaRPr lang="en-US" altLang="en-US" dirty="0"/>
          </a:p>
        </p:txBody>
      </p:sp>
    </p:spTree>
    <p:extLst>
      <p:ext uri="{BB962C8B-B14F-4D97-AF65-F5344CB8AC3E}">
        <p14:creationId xmlns:p14="http://schemas.microsoft.com/office/powerpoint/2010/main" val="266887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lvl1pPr defTabSz="913321" eaLnBrk="1" hangingPunct="1">
              <a:spcBef>
                <a:spcPct val="0"/>
              </a:spcBef>
              <a:buFontTx/>
              <a:buNone/>
              <a:defRPr sz="1200">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lvl1pPr algn="r" defTabSz="913321" eaLnBrk="1" hangingPunct="1">
              <a:spcBef>
                <a:spcPct val="0"/>
              </a:spcBef>
              <a:buFontTx/>
              <a:buNone/>
              <a:defRPr sz="1200">
                <a:latin typeface="Times New Roman" pitchFamily="18" charset="0"/>
              </a:defRPr>
            </a:lvl1pPr>
          </a:lstStyle>
          <a:p>
            <a:pPr>
              <a:defRPr/>
            </a:pPr>
            <a:endParaRPr lang="en-US" dirty="0"/>
          </a:p>
        </p:txBody>
      </p:sp>
      <p:sp>
        <p:nvSpPr>
          <p:cNvPr id="81924" name="Rectangle 4"/>
          <p:cNvSpPr>
            <a:spLocks noGrp="1" noRot="1" noChangeAspect="1" noChangeArrowheads="1" noTextEdit="1"/>
          </p:cNvSpPr>
          <p:nvPr>
            <p:ph type="sldImg" idx="2"/>
          </p:nvPr>
        </p:nvSpPr>
        <p:spPr bwMode="auto">
          <a:xfrm>
            <a:off x="119697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5038" y="4387850"/>
            <a:ext cx="51403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b" anchorCtr="0" compatLnSpc="1">
            <a:prstTxWarp prst="textNoShape">
              <a:avLst/>
            </a:prstTxWarp>
          </a:bodyPr>
          <a:lstStyle>
            <a:lvl1pPr defTabSz="913321" eaLnBrk="1" hangingPunct="1">
              <a:spcBef>
                <a:spcPct val="0"/>
              </a:spcBef>
              <a:buFontTx/>
              <a:buNone/>
              <a:defRPr sz="1200">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1925"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b" anchorCtr="0" compatLnSpc="1">
            <a:prstTxWarp prst="textNoShape">
              <a:avLst/>
            </a:prstTxWarp>
          </a:bodyPr>
          <a:lstStyle>
            <a:lvl1pPr algn="r" defTabSz="912813" eaLnBrk="1" hangingPunct="1">
              <a:defRPr sz="1200">
                <a:latin typeface="Times New Roman" pitchFamily="18" charset="0"/>
              </a:defRPr>
            </a:lvl1pPr>
          </a:lstStyle>
          <a:p>
            <a:pPr>
              <a:defRPr/>
            </a:pPr>
            <a:fld id="{3ADB01A5-F0DF-4AD4-A65A-64AE8C217764}" type="slidenum">
              <a:rPr lang="en-US" altLang="en-US"/>
              <a:pPr>
                <a:defRPr/>
              </a:pPr>
              <a:t>‹#›</a:t>
            </a:fld>
            <a:endParaRPr lang="en-US" altLang="en-US" dirty="0"/>
          </a:p>
        </p:txBody>
      </p:sp>
    </p:spTree>
    <p:extLst>
      <p:ext uri="{BB962C8B-B14F-4D97-AF65-F5344CB8AC3E}">
        <p14:creationId xmlns:p14="http://schemas.microsoft.com/office/powerpoint/2010/main" val="1370111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6371A461-0037-45D0-9AF0-4C8938FDD799}" type="slidenum">
              <a:rPr lang="en-US" altLang="en-US" sz="1200" smtClean="0">
                <a:latin typeface="Times New Roman" pitchFamily="18" charset="0"/>
              </a:rPr>
              <a:pPr/>
              <a:t>1</a:t>
            </a:fld>
            <a:endParaRPr lang="en-US" altLang="en-US" sz="120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dirty="0"/>
              <a:t>33</a:t>
            </a:r>
          </a:p>
        </p:txBody>
      </p:sp>
    </p:spTree>
    <p:extLst>
      <p:ext uri="{BB962C8B-B14F-4D97-AF65-F5344CB8AC3E}">
        <p14:creationId xmlns:p14="http://schemas.microsoft.com/office/powerpoint/2010/main" val="51421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altLang="en-US"/>
          </a:p>
        </p:txBody>
      </p:sp>
      <p:sp>
        <p:nvSpPr>
          <p:cNvPr id="111620" name="Slide Number Placeholder 3"/>
          <p:cNvSpPr>
            <a:spLocks noGrp="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7BE78D96-20C7-45A4-8762-F52E4973A668}" type="slidenum">
              <a:rPr lang="en-US" altLang="en-US" sz="1200" smtClean="0">
                <a:latin typeface="Times New Roman" pitchFamily="18" charset="0"/>
              </a:rPr>
              <a:pPr/>
              <a:t>29</a:t>
            </a:fld>
            <a:endParaRPr lang="en-US" altLang="en-US" sz="1200">
              <a:latin typeface="Times New Roman" pitchFamily="18" charset="0"/>
            </a:endParaRPr>
          </a:p>
        </p:txBody>
      </p:sp>
    </p:spTree>
    <p:extLst>
      <p:ext uri="{BB962C8B-B14F-4D97-AF65-F5344CB8AC3E}">
        <p14:creationId xmlns:p14="http://schemas.microsoft.com/office/powerpoint/2010/main" val="272447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11225">
              <a:defRPr sz="2400">
                <a:solidFill>
                  <a:schemeClr val="tx1"/>
                </a:solidFill>
                <a:latin typeface="Arial" panose="020B0604020202020204" pitchFamily="34" charset="0"/>
              </a:defRPr>
            </a:lvl1pPr>
            <a:lvl2pPr marL="742950" indent="-285750" defTabSz="911225">
              <a:defRPr sz="2400">
                <a:solidFill>
                  <a:schemeClr val="tx1"/>
                </a:solidFill>
                <a:latin typeface="Arial" panose="020B0604020202020204" pitchFamily="34" charset="0"/>
              </a:defRPr>
            </a:lvl2pPr>
            <a:lvl3pPr marL="1143000" indent="-228600" defTabSz="911225">
              <a:defRPr sz="2400">
                <a:solidFill>
                  <a:schemeClr val="tx1"/>
                </a:solidFill>
                <a:latin typeface="Arial" panose="020B0604020202020204" pitchFamily="34" charset="0"/>
              </a:defRPr>
            </a:lvl3pPr>
            <a:lvl4pPr marL="1600200" indent="-228600" defTabSz="911225">
              <a:defRPr sz="2400">
                <a:solidFill>
                  <a:schemeClr val="tx1"/>
                </a:solidFill>
                <a:latin typeface="Arial" panose="020B0604020202020204" pitchFamily="34" charset="0"/>
              </a:defRPr>
            </a:lvl4pPr>
            <a:lvl5pPr marL="2057400" indent="-228600" defTabSz="911225">
              <a:defRPr sz="2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defRPr>
            </a:lvl9pPr>
          </a:lstStyle>
          <a:p>
            <a:fld id="{DDBF1CD9-DA24-4DDF-9AC6-06216CD6C384}" type="slidenum">
              <a:rPr lang="en-US" altLang="en-US" sz="1200" smtClean="0">
                <a:latin typeface="Times New Roman" panose="02020603050405020304" pitchFamily="18" charset="0"/>
              </a:rPr>
              <a:pPr/>
              <a:t>35</a:t>
            </a:fld>
            <a:endParaRPr lang="en-US" altLang="en-US" sz="120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9243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1225">
              <a:defRPr sz="2400">
                <a:solidFill>
                  <a:schemeClr val="tx1"/>
                </a:solidFill>
                <a:latin typeface="Arial" panose="020B0604020202020204" pitchFamily="34" charset="0"/>
              </a:defRPr>
            </a:lvl1pPr>
            <a:lvl2pPr marL="742950" indent="-285750" defTabSz="911225">
              <a:defRPr sz="2400">
                <a:solidFill>
                  <a:schemeClr val="tx1"/>
                </a:solidFill>
                <a:latin typeface="Arial" panose="020B0604020202020204" pitchFamily="34" charset="0"/>
              </a:defRPr>
            </a:lvl2pPr>
            <a:lvl3pPr marL="1143000" indent="-228600" defTabSz="911225">
              <a:defRPr sz="2400">
                <a:solidFill>
                  <a:schemeClr val="tx1"/>
                </a:solidFill>
                <a:latin typeface="Arial" panose="020B0604020202020204" pitchFamily="34" charset="0"/>
              </a:defRPr>
            </a:lvl3pPr>
            <a:lvl4pPr marL="1600200" indent="-228600" defTabSz="911225">
              <a:defRPr sz="2400">
                <a:solidFill>
                  <a:schemeClr val="tx1"/>
                </a:solidFill>
                <a:latin typeface="Arial" panose="020B0604020202020204" pitchFamily="34" charset="0"/>
              </a:defRPr>
            </a:lvl4pPr>
            <a:lvl5pPr marL="2057400" indent="-228600" defTabSz="911225">
              <a:defRPr sz="2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defRPr>
            </a:lvl9pPr>
          </a:lstStyle>
          <a:p>
            <a:fld id="{F0650311-CB03-45B7-AABE-935316C38E5D}" type="slidenum">
              <a:rPr lang="en-US" altLang="en-US" sz="1200" smtClean="0">
                <a:latin typeface="Times New Roman" panose="02020603050405020304" pitchFamily="18" charset="0"/>
              </a:rPr>
              <a:pPr/>
              <a:t>36</a:t>
            </a:fld>
            <a:endParaRPr lang="en-US"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a:t>The final slide, when Issue Papers and Special Conditions are required the Issue Papers and Special Conditions should require a Security Plan that address these topics.</a:t>
            </a:r>
          </a:p>
          <a:p>
            <a:pPr eaLnBrk="1" hangingPunct="1"/>
            <a:r>
              <a:rPr lang="en-US" altLang="en-US"/>
              <a:t>CISSP listed in first item is Certified Information Systems Security Professional awarded by ISC2.  There are other organizations such as SANS that award security certifications.</a:t>
            </a:r>
          </a:p>
          <a:p>
            <a:pPr eaLnBrk="1" hangingPunct="1"/>
            <a:r>
              <a:rPr lang="en-US" altLang="en-US"/>
              <a:t>Security Controls listed in fifth item can be technical, operational, or management.  See National Institute of Standards Special Publication 800-53A.</a:t>
            </a:r>
          </a:p>
        </p:txBody>
      </p:sp>
    </p:spTree>
    <p:extLst>
      <p:ext uri="{BB962C8B-B14F-4D97-AF65-F5344CB8AC3E}">
        <p14:creationId xmlns:p14="http://schemas.microsoft.com/office/powerpoint/2010/main" val="44465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01700" eaLnBrk="0" hangingPunct="0">
              <a:spcBef>
                <a:spcPct val="30000"/>
              </a:spcBef>
              <a:defRPr sz="1200">
                <a:solidFill>
                  <a:schemeClr val="tx1"/>
                </a:solidFill>
                <a:latin typeface="Times New Roman" pitchFamily="18" charset="0"/>
              </a:defRPr>
            </a:lvl1pPr>
            <a:lvl2pPr marL="742950" indent="-285750" defTabSz="901700" eaLnBrk="0" hangingPunct="0">
              <a:spcBef>
                <a:spcPct val="30000"/>
              </a:spcBef>
              <a:defRPr sz="1200">
                <a:solidFill>
                  <a:schemeClr val="tx1"/>
                </a:solidFill>
                <a:latin typeface="Times New Roman" pitchFamily="18" charset="0"/>
              </a:defRPr>
            </a:lvl2pPr>
            <a:lvl3pPr marL="1143000" indent="-228600" defTabSz="901700" eaLnBrk="0" hangingPunct="0">
              <a:spcBef>
                <a:spcPct val="30000"/>
              </a:spcBef>
              <a:defRPr sz="1200">
                <a:solidFill>
                  <a:schemeClr val="tx1"/>
                </a:solidFill>
                <a:latin typeface="Times New Roman" pitchFamily="18" charset="0"/>
              </a:defRPr>
            </a:lvl3pPr>
            <a:lvl4pPr marL="1600200" indent="-228600" defTabSz="901700" eaLnBrk="0" hangingPunct="0">
              <a:spcBef>
                <a:spcPct val="30000"/>
              </a:spcBef>
              <a:defRPr sz="1200">
                <a:solidFill>
                  <a:schemeClr val="tx1"/>
                </a:solidFill>
                <a:latin typeface="Times New Roman" pitchFamily="18" charset="0"/>
              </a:defRPr>
            </a:lvl4pPr>
            <a:lvl5pPr marL="2057400" indent="-228600" defTabSz="901700" eaLnBrk="0" hangingPunct="0">
              <a:spcBef>
                <a:spcPct val="30000"/>
              </a:spcBef>
              <a:defRPr sz="1200">
                <a:solidFill>
                  <a:schemeClr val="tx1"/>
                </a:solidFill>
                <a:latin typeface="Times New Roman" pitchFamily="18" charset="0"/>
              </a:defRPr>
            </a:lvl5pPr>
            <a:lvl6pPr marL="2514600" indent="-228600" defTabSz="901700" eaLnBrk="0" fontAlgn="base" hangingPunct="0">
              <a:spcBef>
                <a:spcPct val="30000"/>
              </a:spcBef>
              <a:spcAft>
                <a:spcPct val="0"/>
              </a:spcAft>
              <a:defRPr sz="1200">
                <a:solidFill>
                  <a:schemeClr val="tx1"/>
                </a:solidFill>
                <a:latin typeface="Times New Roman" pitchFamily="18" charset="0"/>
              </a:defRPr>
            </a:lvl6pPr>
            <a:lvl7pPr marL="2971800" indent="-228600" defTabSz="901700" eaLnBrk="0" fontAlgn="base" hangingPunct="0">
              <a:spcBef>
                <a:spcPct val="30000"/>
              </a:spcBef>
              <a:spcAft>
                <a:spcPct val="0"/>
              </a:spcAft>
              <a:defRPr sz="1200">
                <a:solidFill>
                  <a:schemeClr val="tx1"/>
                </a:solidFill>
                <a:latin typeface="Times New Roman" pitchFamily="18" charset="0"/>
              </a:defRPr>
            </a:lvl7pPr>
            <a:lvl8pPr marL="3429000" indent="-228600" defTabSz="901700" eaLnBrk="0" fontAlgn="base" hangingPunct="0">
              <a:spcBef>
                <a:spcPct val="30000"/>
              </a:spcBef>
              <a:spcAft>
                <a:spcPct val="0"/>
              </a:spcAft>
              <a:defRPr sz="1200">
                <a:solidFill>
                  <a:schemeClr val="tx1"/>
                </a:solidFill>
                <a:latin typeface="Times New Roman" pitchFamily="18" charset="0"/>
              </a:defRPr>
            </a:lvl8pPr>
            <a:lvl9pPr marL="3886200" indent="-228600" defTabSz="9017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DF459D-E914-485D-B242-578AE52D6E41}" type="slidenum">
              <a:rPr lang="en-US" altLang="en-US" sz="1100" smtClean="0"/>
              <a:pPr eaLnBrk="1" hangingPunct="1">
                <a:spcBef>
                  <a:spcPct val="0"/>
                </a:spcBef>
              </a:pPr>
              <a:t>37</a:t>
            </a:fld>
            <a:endParaRPr lang="en-US" altLang="en-US" sz="1100" smtClean="0"/>
          </a:p>
        </p:txBody>
      </p:sp>
      <p:sp>
        <p:nvSpPr>
          <p:cNvPr id="32771" name="Rectangle 7"/>
          <p:cNvSpPr txBox="1">
            <a:spLocks noGrp="1" noChangeArrowheads="1"/>
          </p:cNvSpPr>
          <p:nvPr/>
        </p:nvSpPr>
        <p:spPr bwMode="auto">
          <a:xfrm>
            <a:off x="3971926" y="8773957"/>
            <a:ext cx="3038475"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nchor="b"/>
          <a:lstStyle>
            <a:lvl1pPr defTabSz="911225" eaLnBrk="0" hangingPunct="0">
              <a:spcBef>
                <a:spcPct val="30000"/>
              </a:spcBef>
              <a:defRPr sz="1200">
                <a:solidFill>
                  <a:schemeClr val="tx1"/>
                </a:solidFill>
                <a:latin typeface="Times New Roman" pitchFamily="18" charset="0"/>
              </a:defRPr>
            </a:lvl1pPr>
            <a:lvl2pPr marL="742950" indent="-285750" defTabSz="911225" eaLnBrk="0" hangingPunct="0">
              <a:spcBef>
                <a:spcPct val="30000"/>
              </a:spcBef>
              <a:defRPr sz="1200">
                <a:solidFill>
                  <a:schemeClr val="tx1"/>
                </a:solidFill>
                <a:latin typeface="Times New Roman" pitchFamily="18" charset="0"/>
              </a:defRPr>
            </a:lvl2pPr>
            <a:lvl3pPr marL="1143000" indent="-228600" defTabSz="911225" eaLnBrk="0" hangingPunct="0">
              <a:spcBef>
                <a:spcPct val="30000"/>
              </a:spcBef>
              <a:defRPr sz="1200">
                <a:solidFill>
                  <a:schemeClr val="tx1"/>
                </a:solidFill>
                <a:latin typeface="Times New Roman" pitchFamily="18" charset="0"/>
              </a:defRPr>
            </a:lvl3pPr>
            <a:lvl4pPr marL="1600200" indent="-228600" defTabSz="911225" eaLnBrk="0" hangingPunct="0">
              <a:spcBef>
                <a:spcPct val="30000"/>
              </a:spcBef>
              <a:defRPr sz="1200">
                <a:solidFill>
                  <a:schemeClr val="tx1"/>
                </a:solidFill>
                <a:latin typeface="Times New Roman" pitchFamily="18" charset="0"/>
              </a:defRPr>
            </a:lvl4pPr>
            <a:lvl5pPr marL="2057400" indent="-228600" defTabSz="911225" eaLnBrk="0" hangingPunct="0">
              <a:spcBef>
                <a:spcPct val="30000"/>
              </a:spcBef>
              <a:defRPr sz="1200">
                <a:solidFill>
                  <a:schemeClr val="tx1"/>
                </a:solidFill>
                <a:latin typeface="Times New Roman" pitchFamily="18" charset="0"/>
              </a:defRPr>
            </a:lvl5pPr>
            <a:lvl6pPr marL="2514600" indent="-228600" defTabSz="911225" eaLnBrk="0" fontAlgn="base" hangingPunct="0">
              <a:spcBef>
                <a:spcPct val="30000"/>
              </a:spcBef>
              <a:spcAft>
                <a:spcPct val="0"/>
              </a:spcAft>
              <a:defRPr sz="1200">
                <a:solidFill>
                  <a:schemeClr val="tx1"/>
                </a:solidFill>
                <a:latin typeface="Times New Roman" pitchFamily="18" charset="0"/>
              </a:defRPr>
            </a:lvl6pPr>
            <a:lvl7pPr marL="2971800" indent="-228600" defTabSz="911225" eaLnBrk="0" fontAlgn="base" hangingPunct="0">
              <a:spcBef>
                <a:spcPct val="30000"/>
              </a:spcBef>
              <a:spcAft>
                <a:spcPct val="0"/>
              </a:spcAft>
              <a:defRPr sz="1200">
                <a:solidFill>
                  <a:schemeClr val="tx1"/>
                </a:solidFill>
                <a:latin typeface="Times New Roman" pitchFamily="18" charset="0"/>
              </a:defRPr>
            </a:lvl7pPr>
            <a:lvl8pPr marL="3429000" indent="-228600" defTabSz="911225" eaLnBrk="0" fontAlgn="base" hangingPunct="0">
              <a:spcBef>
                <a:spcPct val="30000"/>
              </a:spcBef>
              <a:spcAft>
                <a:spcPct val="0"/>
              </a:spcAft>
              <a:defRPr sz="1200">
                <a:solidFill>
                  <a:schemeClr val="tx1"/>
                </a:solidFill>
                <a:latin typeface="Times New Roman" pitchFamily="18" charset="0"/>
              </a:defRPr>
            </a:lvl8pPr>
            <a:lvl9pPr marL="3886200" indent="-228600" defTabSz="911225"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buFontTx/>
              <a:buNone/>
            </a:pPr>
            <a:fld id="{A2F62E9B-5317-488F-971E-74C2AF466180}" type="slidenum">
              <a:rPr lang="en-US" altLang="en-US" b="0">
                <a:ea typeface="ＭＳ Ｐゴシック" pitchFamily="34" charset="-128"/>
              </a:rPr>
              <a:pPr algn="r" eaLnBrk="1" hangingPunct="1">
                <a:lnSpc>
                  <a:spcPct val="100000"/>
                </a:lnSpc>
                <a:spcBef>
                  <a:spcPct val="0"/>
                </a:spcBef>
                <a:buFontTx/>
                <a:buNone/>
              </a:pPr>
              <a:t>37</a:t>
            </a:fld>
            <a:endParaRPr lang="en-US" altLang="en-US" b="0">
              <a:ea typeface="ＭＳ Ｐゴシック" pitchFamily="34" charset="-128"/>
            </a:endParaRPr>
          </a:p>
        </p:txBody>
      </p:sp>
      <p:sp>
        <p:nvSpPr>
          <p:cNvPr id="32772" name="Rectangle 2"/>
          <p:cNvSpPr>
            <a:spLocks noChangeArrowheads="1" noTextEdit="1"/>
          </p:cNvSpPr>
          <p:nvPr>
            <p:ph type="sldImg"/>
          </p:nvPr>
        </p:nvSpPr>
        <p:spPr>
          <a:ln/>
        </p:spPr>
      </p:sp>
      <p:sp>
        <p:nvSpPr>
          <p:cNvPr id="32773" name="Rectangle 3"/>
          <p:cNvSpPr>
            <a:spLocks noGrp="1" noChangeArrowheads="1"/>
          </p:cNvSpPr>
          <p:nvPr>
            <p:ph type="body" idx="1"/>
          </p:nvPr>
        </p:nvSpPr>
        <p:spPr>
          <a:xfrm>
            <a:off x="935039" y="4387767"/>
            <a:ext cx="5140325" cy="4155919"/>
          </a:xfrm>
          <a:noFill/>
        </p:spPr>
        <p:txBody>
          <a:bodyPr lIns="91009" tIns="45505" rIns="91009" bIns="45505"/>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91F229-A4AA-41D9-98B3-ADE80DC19C60}" type="slidenum">
              <a:rPr lang="en-US" altLang="en-US" sz="1300" smtClean="0"/>
              <a:pPr>
                <a:spcBef>
                  <a:spcPct val="0"/>
                </a:spcBef>
              </a:pPr>
              <a:t>38</a:t>
            </a:fld>
            <a:endParaRPr lang="en-US" altLang="en-US" sz="1300"/>
          </a:p>
        </p:txBody>
      </p:sp>
      <p:sp>
        <p:nvSpPr>
          <p:cNvPr id="19459" name="Rectangle 2"/>
          <p:cNvSpPr>
            <a:spLocks noGrp="1" noRot="1" noChangeAspect="1" noChangeArrowheads="1" noTextEdit="1"/>
          </p:cNvSpPr>
          <p:nvPr>
            <p:ph type="sldImg"/>
          </p:nvPr>
        </p:nvSpPr>
        <p:spPr>
          <a:xfrm>
            <a:off x="1233488" y="681038"/>
            <a:ext cx="4602162" cy="3451225"/>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910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DF504-9BA2-4CB9-9454-2E400E22D851}" type="slidenum">
              <a:rPr lang="en-US" altLang="en-US" sz="1300" smtClean="0"/>
              <a:pPr>
                <a:spcBef>
                  <a:spcPct val="0"/>
                </a:spcBef>
              </a:pPr>
              <a:t>39</a:t>
            </a:fld>
            <a:endParaRPr lang="en-US" altLang="en-US" sz="1300"/>
          </a:p>
        </p:txBody>
      </p:sp>
      <p:sp>
        <p:nvSpPr>
          <p:cNvPr id="29699" name="Rectangle 2"/>
          <p:cNvSpPr>
            <a:spLocks noGrp="1" noRot="1" noChangeAspect="1" noChangeArrowheads="1" noTextEdit="1"/>
          </p:cNvSpPr>
          <p:nvPr>
            <p:ph type="sldImg"/>
          </p:nvPr>
        </p:nvSpPr>
        <p:spPr>
          <a:xfrm>
            <a:off x="1233488" y="681038"/>
            <a:ext cx="4602162" cy="3451225"/>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020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790700" y="85725"/>
            <a:ext cx="3432175" cy="2573338"/>
          </a:xfrm>
          <a:ln/>
        </p:spPr>
      </p:sp>
      <p:sp>
        <p:nvSpPr>
          <p:cNvPr id="92163" name="Notes Placeholder 2"/>
          <p:cNvSpPr>
            <a:spLocks noGrp="1"/>
          </p:cNvSpPr>
          <p:nvPr>
            <p:ph type="body" idx="1"/>
          </p:nvPr>
        </p:nvSpPr>
        <p:spPr>
          <a:xfrm>
            <a:off x="26988" y="2708275"/>
            <a:ext cx="6751637" cy="4156075"/>
          </a:xfrm>
          <a:noFill/>
        </p:spPr>
        <p:txBody>
          <a:bodyPr/>
          <a:lstStyle/>
          <a:p>
            <a:r>
              <a:rPr lang="en-US" altLang="en-US" sz="1100" dirty="0"/>
              <a:t>One of the issues is associated with how we approve systems.  Currently we evaluate the design (e.g. software) of each product even if the same organization and process produced the product.  However our current approaches really aren’t evaluating the properties of the project but evaluating the process by which they are being developed and then examine small samples of the product data to see if they are following their process.  This results in needless expenditure of time and effort by both the AA and the applicant/developer.   </a:t>
            </a:r>
          </a:p>
          <a:p>
            <a:r>
              <a:rPr lang="en-US" altLang="en-US" sz="1100" dirty="0"/>
              <a:t>If we look at this from a risk based approach, we can see that we really only need to evaluate an applicant’s/developer’s process for compliance and after an initial evaluation of a product, and then go into a monitoring approach to detect any deviations.  This moves the </a:t>
            </a:r>
            <a:r>
              <a:rPr lang="en-US" altLang="en-US" sz="1100" dirty="0" err="1"/>
              <a:t>accoutability</a:t>
            </a:r>
            <a:r>
              <a:rPr lang="en-US" altLang="en-US" sz="1100" baseline="0" dirty="0"/>
              <a:t> for producing a compliant project out of the FAA and back onto the applicant while still ensuring that they meet the regulatory guidance and regulations.   </a:t>
            </a:r>
            <a:endParaRPr lang="en-US" altLang="en-US" sz="1100" dirty="0"/>
          </a:p>
          <a:p>
            <a:endParaRPr lang="en-US" altLang="en-US" sz="1100" dirty="0"/>
          </a:p>
        </p:txBody>
      </p:sp>
      <p:sp>
        <p:nvSpPr>
          <p:cNvPr id="92164" name="Slide Number Placeholder 3"/>
          <p:cNvSpPr>
            <a:spLocks noGrp="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519B4831-4938-41D6-9B40-A418FF0DB3A0}" type="slidenum">
              <a:rPr lang="en-US" altLang="en-US" sz="1200" smtClean="0">
                <a:latin typeface="Times New Roman" pitchFamily="18" charset="0"/>
              </a:rPr>
              <a:pPr/>
              <a:t>6</a:t>
            </a:fld>
            <a:endParaRPr lang="en-US" altLang="en-US" sz="1200">
              <a:latin typeface="Times New Roman" pitchFamily="18" charset="0"/>
            </a:endParaRPr>
          </a:p>
        </p:txBody>
      </p:sp>
    </p:spTree>
    <p:extLst>
      <p:ext uri="{BB962C8B-B14F-4D97-AF65-F5344CB8AC3E}">
        <p14:creationId xmlns:p14="http://schemas.microsoft.com/office/powerpoint/2010/main" val="282996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system</a:t>
            </a:r>
            <a:r>
              <a:rPr lang="en-US" baseline="0" dirty="0"/>
              <a:t> doesn’t really line up with the accountability framework the FAA is promoting.   The FAA is taking on the responsibility for showing that each product meets the guidelines even if produced by the same manufacturer, using the same plans, and the same organization.   Once the FAA has established that the organization is capable of producing compliant projects, it should be the applicant/developer who is responsible for maintaining that capability; not the FAA.   </a:t>
            </a:r>
            <a:endParaRPr lang="en-US" dirty="0"/>
          </a:p>
        </p:txBody>
      </p:sp>
      <p:sp>
        <p:nvSpPr>
          <p:cNvPr id="4" name="Slide Number Placeholder 3"/>
          <p:cNvSpPr>
            <a:spLocks noGrp="1"/>
          </p:cNvSpPr>
          <p:nvPr>
            <p:ph type="sldNum" sz="quarter" idx="10"/>
          </p:nvPr>
        </p:nvSpPr>
        <p:spPr/>
        <p:txBody>
          <a:bodyPr/>
          <a:lstStyle/>
          <a:p>
            <a:pPr>
              <a:defRPr/>
            </a:pPr>
            <a:fld id="{3ADB01A5-F0DF-4AD4-A65A-64AE8C217764}" type="slidenum">
              <a:rPr lang="en-US" altLang="en-US" smtClean="0"/>
              <a:pPr>
                <a:defRPr/>
              </a:pPr>
              <a:t>7</a:t>
            </a:fld>
            <a:endParaRPr lang="en-US" altLang="en-US"/>
          </a:p>
        </p:txBody>
      </p:sp>
    </p:spTree>
    <p:extLst>
      <p:ext uri="{BB962C8B-B14F-4D97-AF65-F5344CB8AC3E}">
        <p14:creationId xmlns:p14="http://schemas.microsoft.com/office/powerpoint/2010/main" val="260850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evaluate the suitability of the design assurance data the current FAA guidance for SW and HW (and to a lesser extent systems) in the form of orders requires  that in process audits be done on incomplete data at the different stages of development.  First on the plans, then on the design, then on the actual code/FPGA, and finally a review of the summary information.   If there are multiple airworthiness authorities and multiple OEMs, they each generally perform their own audits.  Sometimes these can be coordinated sometimes night.   Because the systems, HW, and software developments are asynchronous then so are the audits.   However when the product is completed, all of the data from all the disciplines is available.  </a:t>
            </a:r>
          </a:p>
          <a:p>
            <a:endParaRPr lang="en-US" baseline="0" dirty="0"/>
          </a:p>
          <a:p>
            <a:r>
              <a:rPr lang="en-US" baseline="0" dirty="0"/>
              <a:t>The risk is that the applicant has made a mistake and will have to rework the project at the very end.   The applicant can elect to use the current system or, based on confidence in their ability, choose to do a final audit.   </a:t>
            </a:r>
            <a:endParaRPr lang="en-US" dirty="0"/>
          </a:p>
        </p:txBody>
      </p:sp>
      <p:sp>
        <p:nvSpPr>
          <p:cNvPr id="4" name="Slide Number Placeholder 3"/>
          <p:cNvSpPr>
            <a:spLocks noGrp="1"/>
          </p:cNvSpPr>
          <p:nvPr>
            <p:ph type="sldNum" sz="quarter" idx="10"/>
          </p:nvPr>
        </p:nvSpPr>
        <p:spPr/>
        <p:txBody>
          <a:bodyPr/>
          <a:lstStyle/>
          <a:p>
            <a:pPr>
              <a:defRPr/>
            </a:pPr>
            <a:fld id="{3ADB01A5-F0DF-4AD4-A65A-64AE8C217764}" type="slidenum">
              <a:rPr lang="en-US" altLang="en-US" smtClean="0"/>
              <a:pPr>
                <a:defRPr/>
              </a:pPr>
              <a:t>8</a:t>
            </a:fld>
            <a:endParaRPr lang="en-US" altLang="en-US"/>
          </a:p>
        </p:txBody>
      </p:sp>
    </p:spTree>
    <p:extLst>
      <p:ext uri="{BB962C8B-B14F-4D97-AF65-F5344CB8AC3E}">
        <p14:creationId xmlns:p14="http://schemas.microsoft.com/office/powerpoint/2010/main" val="126191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a:p>
        </p:txBody>
      </p:sp>
      <p:sp>
        <p:nvSpPr>
          <p:cNvPr id="102404" name="Slide Number Placeholder 3"/>
          <p:cNvSpPr>
            <a:spLocks noGrp="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9E7901C2-4CF6-4A2F-A8E7-B5E34EEC7173}" type="slidenum">
              <a:rPr lang="en-US" altLang="en-US" sz="1200" smtClean="0">
                <a:latin typeface="Times New Roman" pitchFamily="18" charset="0"/>
              </a:rPr>
              <a:pPr/>
              <a:t>9</a:t>
            </a:fld>
            <a:endParaRPr lang="en-US" altLang="en-US" sz="1200">
              <a:latin typeface="Times New Roman" pitchFamily="18" charset="0"/>
            </a:endParaRPr>
          </a:p>
        </p:txBody>
      </p:sp>
    </p:spTree>
    <p:extLst>
      <p:ext uri="{BB962C8B-B14F-4D97-AF65-F5344CB8AC3E}">
        <p14:creationId xmlns:p14="http://schemas.microsoft.com/office/powerpoint/2010/main" val="413394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a:p>
        </p:txBody>
      </p:sp>
      <p:sp>
        <p:nvSpPr>
          <p:cNvPr id="86020" name="Slide Number Placeholder 3"/>
          <p:cNvSpPr>
            <a:spLocks noGrp="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5CD01A0C-6829-4EBE-906D-628A1FE73462}" type="slidenum">
              <a:rPr lang="en-US" altLang="en-US" sz="1200" smtClean="0">
                <a:latin typeface="Times New Roman" pitchFamily="18" charset="0"/>
              </a:rPr>
              <a:pPr/>
              <a:t>10</a:t>
            </a:fld>
            <a:endParaRPr lang="en-US" altLang="en-US" sz="1200">
              <a:latin typeface="Times New Roman" pitchFamily="18" charset="0"/>
            </a:endParaRPr>
          </a:p>
        </p:txBody>
      </p:sp>
    </p:spTree>
    <p:extLst>
      <p:ext uri="{BB962C8B-B14F-4D97-AF65-F5344CB8AC3E}">
        <p14:creationId xmlns:p14="http://schemas.microsoft.com/office/powerpoint/2010/main" val="378155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dirty="0"/>
          </a:p>
        </p:txBody>
      </p:sp>
      <p:sp>
        <p:nvSpPr>
          <p:cNvPr id="29700" name="Slide Number Placeholder 3"/>
          <p:cNvSpPr>
            <a:spLocks noGrp="1"/>
          </p:cNvSpPr>
          <p:nvPr>
            <p:ph type="sldNum" sz="quarter" idx="5"/>
          </p:nvPr>
        </p:nvSpPr>
        <p:spPr>
          <a:noFill/>
        </p:spPr>
        <p:txBody>
          <a:bodyPr/>
          <a:lstStyle>
            <a:lvl1pPr defTabSz="909767">
              <a:defRPr sz="2400">
                <a:solidFill>
                  <a:schemeClr val="tx1"/>
                </a:solidFill>
                <a:latin typeface="Arial" charset="0"/>
              </a:defRPr>
            </a:lvl1pPr>
            <a:lvl2pPr marL="741761" indent="-285293" defTabSz="909767">
              <a:defRPr sz="2400">
                <a:solidFill>
                  <a:schemeClr val="tx1"/>
                </a:solidFill>
                <a:latin typeface="Arial" charset="0"/>
              </a:defRPr>
            </a:lvl2pPr>
            <a:lvl3pPr marL="1141171" indent="-228234" defTabSz="909767">
              <a:defRPr sz="2400">
                <a:solidFill>
                  <a:schemeClr val="tx1"/>
                </a:solidFill>
                <a:latin typeface="Arial" charset="0"/>
              </a:defRPr>
            </a:lvl3pPr>
            <a:lvl4pPr marL="1597640" indent="-228234" defTabSz="909767">
              <a:defRPr sz="2400">
                <a:solidFill>
                  <a:schemeClr val="tx1"/>
                </a:solidFill>
                <a:latin typeface="Arial" charset="0"/>
              </a:defRPr>
            </a:lvl4pPr>
            <a:lvl5pPr marL="2054108" indent="-228234" defTabSz="909767">
              <a:defRPr sz="2400">
                <a:solidFill>
                  <a:schemeClr val="tx1"/>
                </a:solidFill>
                <a:latin typeface="Arial" charset="0"/>
              </a:defRPr>
            </a:lvl5pPr>
            <a:lvl6pPr marL="2510577" indent="-228234" defTabSz="909767" eaLnBrk="0" fontAlgn="base" hangingPunct="0">
              <a:spcBef>
                <a:spcPct val="0"/>
              </a:spcBef>
              <a:spcAft>
                <a:spcPct val="0"/>
              </a:spcAft>
              <a:defRPr sz="2400">
                <a:solidFill>
                  <a:schemeClr val="tx1"/>
                </a:solidFill>
                <a:latin typeface="Arial" charset="0"/>
              </a:defRPr>
            </a:lvl6pPr>
            <a:lvl7pPr marL="2967045" indent="-228234" defTabSz="909767" eaLnBrk="0" fontAlgn="base" hangingPunct="0">
              <a:spcBef>
                <a:spcPct val="0"/>
              </a:spcBef>
              <a:spcAft>
                <a:spcPct val="0"/>
              </a:spcAft>
              <a:defRPr sz="2400">
                <a:solidFill>
                  <a:schemeClr val="tx1"/>
                </a:solidFill>
                <a:latin typeface="Arial" charset="0"/>
              </a:defRPr>
            </a:lvl7pPr>
            <a:lvl8pPr marL="3423514" indent="-228234" defTabSz="909767" eaLnBrk="0" fontAlgn="base" hangingPunct="0">
              <a:spcBef>
                <a:spcPct val="0"/>
              </a:spcBef>
              <a:spcAft>
                <a:spcPct val="0"/>
              </a:spcAft>
              <a:defRPr sz="2400">
                <a:solidFill>
                  <a:schemeClr val="tx1"/>
                </a:solidFill>
                <a:latin typeface="Arial" charset="0"/>
              </a:defRPr>
            </a:lvl8pPr>
            <a:lvl9pPr marL="3879982" indent="-228234" defTabSz="909767" eaLnBrk="0" fontAlgn="base" hangingPunct="0">
              <a:spcBef>
                <a:spcPct val="0"/>
              </a:spcBef>
              <a:spcAft>
                <a:spcPct val="0"/>
              </a:spcAft>
              <a:defRPr sz="2400">
                <a:solidFill>
                  <a:schemeClr val="tx1"/>
                </a:solidFill>
                <a:latin typeface="Arial" charset="0"/>
              </a:defRPr>
            </a:lvl9pPr>
          </a:lstStyle>
          <a:p>
            <a:fld id="{79ABCAEC-6528-47FE-B9D8-8423B78F1BD7}" type="slidenum">
              <a:rPr lang="en-US" altLang="en-US" sz="1200">
                <a:solidFill>
                  <a:prstClr val="black"/>
                </a:solidFill>
                <a:latin typeface="Times New Roman" pitchFamily="18" charset="0"/>
              </a:rPr>
              <a:pPr/>
              <a:t>24</a:t>
            </a:fld>
            <a:endParaRPr lang="en-US" altLang="en-US" sz="1200">
              <a:solidFill>
                <a:prstClr val="black"/>
              </a:solidFill>
              <a:latin typeface="Times New Roman" pitchFamily="18" charset="0"/>
            </a:endParaRPr>
          </a:p>
        </p:txBody>
      </p:sp>
    </p:spTree>
    <p:extLst>
      <p:ext uri="{BB962C8B-B14F-4D97-AF65-F5344CB8AC3E}">
        <p14:creationId xmlns:p14="http://schemas.microsoft.com/office/powerpoint/2010/main" val="20038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dirty="0"/>
              <a:t>The AEH guidance has evolved over the last 15years.   Prior to 2005 there was a complex electronic hardware issue paper that was applied on some projects.    AC 20-152 was only 2 pages.  Order 8110.105 clarified the AEH guidance and addressed new topics such as COTS Intellectual Property.   EASA’s Certification Memo (CM) added a bunch more topics.    I personally provided comments to the EASA CM which highlighted that FAA and EASA would not be harmonized on topics such as COTS and circuit boards.   </a:t>
            </a:r>
          </a:p>
        </p:txBody>
      </p:sp>
      <p:sp>
        <p:nvSpPr>
          <p:cNvPr id="18436" name="Slide Number Placeholder 3"/>
          <p:cNvSpPr>
            <a:spLocks noGrp="1"/>
          </p:cNvSpPr>
          <p:nvPr>
            <p:ph type="sldNum" sz="quarter" idx="5"/>
          </p:nvPr>
        </p:nvSpPr>
        <p:spPr>
          <a:noFill/>
        </p:spPr>
        <p:txBody>
          <a:bodyPr/>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fld id="{84360703-F80E-4833-B634-8BDFFDB07AD1}" type="slidenum">
              <a:rPr lang="en-US" altLang="en-US" sz="1200" smtClean="0">
                <a:latin typeface="Times New Roman" pitchFamily="18" charset="0"/>
              </a:rPr>
              <a:pPr/>
              <a:t>25</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a:p>
        </p:txBody>
      </p:sp>
      <p:sp>
        <p:nvSpPr>
          <p:cNvPr id="110596" name="Slide Number Placeholder 3"/>
          <p:cNvSpPr>
            <a:spLocks noGrp="1"/>
          </p:cNvSpPr>
          <p:nvPr>
            <p:ph type="sldNum" sz="quarter" idx="5"/>
          </p:nvPr>
        </p:nvSpPr>
        <p:spPr>
          <a:noFill/>
        </p:spPr>
        <p:txBody>
          <a:bodyPr/>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fld id="{B475D132-FB80-4913-9D9F-3628547EC53E}" type="slidenum">
              <a:rPr lang="en-US" altLang="en-US" sz="1200" smtClean="0">
                <a:latin typeface="Times New Roman" pitchFamily="18" charset="0"/>
              </a:rPr>
              <a:pPr/>
              <a:t>26</a:t>
            </a:fld>
            <a:endParaRPr lang="en-US" altLang="en-US" sz="1200">
              <a:latin typeface="Times New Roman" pitchFamily="18" charset="0"/>
            </a:endParaRPr>
          </a:p>
        </p:txBody>
      </p:sp>
    </p:spTree>
    <p:extLst>
      <p:ext uri="{BB962C8B-B14F-4D97-AF65-F5344CB8AC3E}">
        <p14:creationId xmlns:p14="http://schemas.microsoft.com/office/powerpoint/2010/main" val="286977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252"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46088" y="4506913"/>
            <a:ext cx="48228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r>
              <a:rPr lang="en-US" sz="1800" dirty="0">
                <a:solidFill>
                  <a:srgbClr val="1D2F68"/>
                </a:solidFill>
              </a:rPr>
              <a:t>Presented to:  	REDAC</a:t>
            </a:r>
            <a:r>
              <a:rPr lang="en-US" sz="1800" baseline="0" dirty="0">
                <a:solidFill>
                  <a:srgbClr val="1D2F68"/>
                </a:solidFill>
              </a:rPr>
              <a:t> Safety Committee</a:t>
            </a:r>
            <a:endParaRPr lang="en-US" sz="1800" dirty="0">
              <a:solidFill>
                <a:srgbClr val="1D2F68"/>
              </a:solidFill>
            </a:endParaRPr>
          </a:p>
          <a:p>
            <a:pPr eaLnBrk="1" hangingPunct="1">
              <a:spcBef>
                <a:spcPct val="50000"/>
              </a:spcBef>
              <a:defRPr/>
            </a:pPr>
            <a:r>
              <a:rPr lang="en-US" sz="1800" dirty="0">
                <a:solidFill>
                  <a:srgbClr val="1D2F68"/>
                </a:solidFill>
              </a:rPr>
              <a:t>By:  		Peter</a:t>
            </a:r>
            <a:r>
              <a:rPr lang="en-US" sz="1800" baseline="0" dirty="0">
                <a:solidFill>
                  <a:srgbClr val="1D2F68"/>
                </a:solidFill>
              </a:rPr>
              <a:t> Skaves, CSTA for 			Advanced Avionics</a:t>
            </a:r>
            <a:endParaRPr lang="en-US" sz="1800" dirty="0">
              <a:solidFill>
                <a:srgbClr val="1D2F68"/>
              </a:solidFill>
            </a:endParaRPr>
          </a:p>
          <a:p>
            <a:pPr eaLnBrk="1" hangingPunct="1">
              <a:spcBef>
                <a:spcPct val="50000"/>
              </a:spcBef>
              <a:defRPr/>
            </a:pPr>
            <a:r>
              <a:rPr lang="en-US" sz="1800" dirty="0">
                <a:solidFill>
                  <a:srgbClr val="1D2F68"/>
                </a:solidFill>
              </a:rPr>
              <a:t>Date:		March</a:t>
            </a:r>
            <a:r>
              <a:rPr lang="en-US" sz="1800" baseline="0" dirty="0">
                <a:solidFill>
                  <a:srgbClr val="1D2F68"/>
                </a:solidFill>
              </a:rPr>
              <a:t> 24</a:t>
            </a:r>
            <a:r>
              <a:rPr lang="en-US" sz="1800" dirty="0">
                <a:solidFill>
                  <a:srgbClr val="1D2F68"/>
                </a:solidFill>
              </a:rPr>
              <a:t>, 2016</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Select to edit master subtitle</a:t>
            </a:r>
          </a:p>
        </p:txBody>
      </p:sp>
    </p:spTree>
    <p:extLst>
      <p:ext uri="{BB962C8B-B14F-4D97-AF65-F5344CB8AC3E}">
        <p14:creationId xmlns:p14="http://schemas.microsoft.com/office/powerpoint/2010/main" val="249357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0098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1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0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98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868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580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8642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252"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p:nvSpPr>
        <p:spPr bwMode="auto">
          <a:xfrm>
            <a:off x="446088" y="4506913"/>
            <a:ext cx="48228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r>
              <a:rPr lang="en-US" sz="2000" dirty="0">
                <a:solidFill>
                  <a:srgbClr val="1D2F68"/>
                </a:solidFill>
              </a:rPr>
              <a:t>Presented to:  	</a:t>
            </a:r>
            <a:r>
              <a:rPr lang="en-US" sz="2000" baseline="0" dirty="0">
                <a:solidFill>
                  <a:srgbClr val="1D2F68"/>
                </a:solidFill>
              </a:rPr>
              <a:t>REDAC Safety 				Subcommittee </a:t>
            </a:r>
            <a:endParaRPr lang="en-US" sz="2000" dirty="0">
              <a:solidFill>
                <a:srgbClr val="1D2F68"/>
              </a:solidFill>
            </a:endParaRPr>
          </a:p>
          <a:p>
            <a:pPr eaLnBrk="1" hangingPunct="1">
              <a:spcBef>
                <a:spcPct val="50000"/>
              </a:spcBef>
              <a:defRPr/>
            </a:pPr>
            <a:r>
              <a:rPr lang="en-US" sz="2000" dirty="0">
                <a:solidFill>
                  <a:srgbClr val="1D2F68"/>
                </a:solidFill>
              </a:rPr>
              <a:t>By:  		Peter</a:t>
            </a:r>
            <a:r>
              <a:rPr lang="en-US" sz="2000" baseline="0" dirty="0">
                <a:solidFill>
                  <a:srgbClr val="1D2F68"/>
                </a:solidFill>
              </a:rPr>
              <a:t> Skaves, CSTA for 			Advanced Avionics </a:t>
            </a:r>
            <a:endParaRPr lang="en-US" sz="2000" dirty="0">
              <a:solidFill>
                <a:srgbClr val="1D2F68"/>
              </a:solidFill>
            </a:endParaRPr>
          </a:p>
          <a:p>
            <a:pPr eaLnBrk="1" hangingPunct="1">
              <a:spcBef>
                <a:spcPct val="50000"/>
              </a:spcBef>
              <a:defRPr/>
            </a:pPr>
            <a:r>
              <a:rPr lang="en-US" sz="2000" dirty="0">
                <a:solidFill>
                  <a:srgbClr val="1D2F68"/>
                </a:solidFill>
              </a:rPr>
              <a:t>Date:		March</a:t>
            </a:r>
            <a:r>
              <a:rPr lang="en-US" sz="2000" baseline="0" dirty="0">
                <a:solidFill>
                  <a:srgbClr val="1D2F68"/>
                </a:solidFill>
              </a:rPr>
              <a:t> 24</a:t>
            </a:r>
            <a:r>
              <a:rPr lang="en-US" sz="2000" dirty="0">
                <a:solidFill>
                  <a:srgbClr val="1D2F68"/>
                </a:solidFill>
              </a:rPr>
              <a:t>, 2016</a:t>
            </a:r>
          </a:p>
        </p:txBody>
      </p:sp>
      <p:grpSp>
        <p:nvGrpSpPr>
          <p:cNvPr id="6" name="Group 1080"/>
          <p:cNvGrpSpPr>
            <a:grpSpLocks/>
          </p:cNvGrpSpPr>
          <p:nvPr/>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Click to edit Master title style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Click to edit Master subtitle style</a:t>
            </a:r>
          </a:p>
        </p:txBody>
      </p:sp>
      <p:pic>
        <p:nvPicPr>
          <p:cNvPr id="9"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252"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80"/>
          <p:cNvGrpSpPr>
            <a:grpSpLocks/>
          </p:cNvGrpSpPr>
          <p:nvPr userDrawn="1"/>
        </p:nvGrpSpPr>
        <p:grpSpPr bwMode="auto">
          <a:xfrm>
            <a:off x="5873750" y="269875"/>
            <a:ext cx="2895600" cy="911225"/>
            <a:chOff x="3700" y="170"/>
            <a:chExt cx="1824" cy="574"/>
          </a:xfrm>
        </p:grpSpPr>
        <p:pic>
          <p:nvPicPr>
            <p:cNvPr id="12"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grpSp>
    </p:spTree>
    <p:extLst>
      <p:ext uri="{BB962C8B-B14F-4D97-AF65-F5344CB8AC3E}">
        <p14:creationId xmlns:p14="http://schemas.microsoft.com/office/powerpoint/2010/main" val="91047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509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Select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Text Box 30"/>
          <p:cNvSpPr txBox="1">
            <a:spLocks noChangeArrowheads="1"/>
          </p:cNvSpPr>
          <p:nvPr userDrawn="1"/>
        </p:nvSpPr>
        <p:spPr bwMode="auto">
          <a:xfrm>
            <a:off x="441325" y="5935663"/>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endParaRPr lang="en-US" sz="1200">
              <a:solidFill>
                <a:srgbClr val="C0C0C0"/>
              </a:solidFill>
            </a:endParaRPr>
          </a:p>
        </p:txBody>
      </p:sp>
    </p:spTree>
  </p:cSld>
  <p:clrMap bg1="lt1" tx1="dk1" bg2="lt2" tx2="dk2" accent1="accent1" accent2="accent2" accent3="accent3" accent4="accent4" accent5="accent5" accent6="accent6" hlink="hlink" folHlink="folHlink"/>
  <p:sldLayoutIdLst>
    <p:sldLayoutId id="2147484867" r:id="rId1"/>
    <p:sldLayoutId id="2147484868" r:id="rId2"/>
    <p:sldLayoutId id="2147484859" r:id="rId3"/>
    <p:sldLayoutId id="2147484869" r:id="rId4"/>
    <p:sldLayoutId id="2147484870" r:id="rId5"/>
    <p:sldLayoutId id="2147484861" r:id="rId6"/>
    <p:sldLayoutId id="2147484864" r:id="rId7"/>
  </p:sldLayoutIdLst>
  <p:hf sldNum="0"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Select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Times New Roman" pitchFamily="18" charset="0"/>
              </a:defRPr>
            </a:lvl1pPr>
          </a:lstStyle>
          <a:p>
            <a:pPr>
              <a:defRPr/>
            </a:pPr>
            <a:fld id="{B90148CE-F819-49C3-9E49-78CF35F1B247}" type="slidenum">
              <a:rPr lang="en-US" altLang="en-US"/>
              <a:pPr>
                <a:defRPr/>
              </a:pPr>
              <a:t>‹#›</a:t>
            </a:fld>
            <a:endParaRPr lang="en-US" alt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altLang="en-US"/>
          </a:p>
        </p:txBody>
      </p:sp>
      <p:grpSp>
        <p:nvGrpSpPr>
          <p:cNvPr id="1032" name="Group 25"/>
          <p:cNvGrpSpPr>
            <a:grpSpLocks/>
          </p:cNvGrpSpPr>
          <p:nvPr/>
        </p:nvGrpSpPr>
        <p:grpSpPr bwMode="auto">
          <a:xfrm>
            <a:off x="5708650" y="6124575"/>
            <a:ext cx="2047875" cy="661988"/>
            <a:chOff x="3596" y="3858"/>
            <a:chExt cx="1290" cy="417"/>
          </a:xfrm>
        </p:grpSpPr>
        <p:pic>
          <p:nvPicPr>
            <p:cNvPr id="2" name="Picture 26" descr="NEW FAA LOGO"/>
            <p:cNvPicPr>
              <a:picLocks noChangeAspect="1" noChangeArrowheads="1"/>
            </p:cNvPicPr>
            <p:nvPr userDrawn="1"/>
          </p:nvPicPr>
          <p:blipFill>
            <a:blip r:embed="rId7">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200" b="1">
                  <a:solidFill>
                    <a:schemeClr val="bg1"/>
                  </a:solidFill>
                </a:rPr>
                <a:t>Federal Aviation</a:t>
              </a:r>
            </a:p>
            <a:p>
              <a:pPr eaLnBrk="1" hangingPunct="1">
                <a:lnSpc>
                  <a:spcPct val="85000"/>
                </a:lnSpc>
                <a:defRPr/>
              </a:pPr>
              <a:r>
                <a:rPr lang="en-US" sz="1200" b="1">
                  <a:solidFill>
                    <a:schemeClr val="bg1"/>
                  </a:solidFill>
                </a:rPr>
                <a:t>Administration</a:t>
              </a:r>
            </a:p>
          </p:txBody>
        </p:sp>
      </p:grpSp>
      <p:sp>
        <p:nvSpPr>
          <p:cNvPr id="1034" name="Text Box 29"/>
          <p:cNvSpPr txBox="1">
            <a:spLocks noChangeArrowheads="1"/>
          </p:cNvSpPr>
          <p:nvPr/>
        </p:nvSpPr>
        <p:spPr bwMode="auto">
          <a:xfrm>
            <a:off x="428625" y="6183313"/>
            <a:ext cx="47847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r>
              <a:rPr lang="en-US" sz="1200" dirty="0">
                <a:solidFill>
                  <a:schemeClr val="bg1"/>
                </a:solidFill>
              </a:rPr>
              <a:t>Safety Risk Management Proposals for Systems, Software, and Hardware</a:t>
            </a:r>
          </a:p>
        </p:txBody>
      </p:sp>
      <p:sp>
        <p:nvSpPr>
          <p:cNvPr id="1035" name="Text Box 30"/>
          <p:cNvSpPr txBox="1">
            <a:spLocks noChangeArrowheads="1"/>
          </p:cNvSpPr>
          <p:nvPr/>
        </p:nvSpPr>
        <p:spPr bwMode="auto">
          <a:xfrm>
            <a:off x="441325" y="5935663"/>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endParaRPr lang="en-US" sz="1200">
              <a:solidFill>
                <a:srgbClr val="C0C0C0"/>
              </a:solidFill>
            </a:endParaRPr>
          </a:p>
        </p:txBody>
      </p:sp>
      <p:sp>
        <p:nvSpPr>
          <p:cNvPr id="13" name="Text Box 30"/>
          <p:cNvSpPr txBox="1">
            <a:spLocks noChangeArrowheads="1"/>
          </p:cNvSpPr>
          <p:nvPr userDrawn="1"/>
        </p:nvSpPr>
        <p:spPr bwMode="auto">
          <a:xfrm>
            <a:off x="441325" y="5935663"/>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50000"/>
              </a:spcBef>
              <a:defRPr/>
            </a:pPr>
            <a:endParaRPr lang="en-US" sz="1200">
              <a:solidFill>
                <a:srgbClr val="C0C0C0"/>
              </a:solidFill>
            </a:endParaRPr>
          </a:p>
        </p:txBody>
      </p:sp>
      <p:sp>
        <p:nvSpPr>
          <p:cNvPr id="18" name="Rectangle 11"/>
          <p:cNvSpPr txBox="1">
            <a:spLocks noChangeArrowheads="1"/>
          </p:cNvSpPr>
          <p:nvPr userDrawn="1"/>
        </p:nvSpPr>
        <p:spPr>
          <a:xfrm>
            <a:off x="7607300" y="6265863"/>
            <a:ext cx="1320800" cy="592137"/>
          </a:xfrm>
          <a:prstGeom prst="rect">
            <a:avLst/>
          </a:prstGeom>
          <a:ln/>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altLang="en-US" sz="1400" b="1" dirty="0" smtClean="0">
                <a:solidFill>
                  <a:schemeClr val="bg1"/>
                </a:solidFill>
                <a:latin typeface="Times New Roman" panose="02020603050405020304" pitchFamily="18" charset="0"/>
                <a:cs typeface="Times New Roman" panose="02020603050405020304" pitchFamily="18" charset="0"/>
              </a:rPr>
              <a:t>	</a:t>
            </a:r>
            <a:fld id="{DFDDF9E5-7235-433F-9067-EBE92EC83912}" type="slidenum">
              <a:rPr lang="en-US" altLang="en-US" sz="1400" b="0" smtClean="0">
                <a:solidFill>
                  <a:schemeClr val="bg1"/>
                </a:solidFill>
                <a:latin typeface="Times New Roman" panose="02020603050405020304" pitchFamily="18" charset="0"/>
                <a:cs typeface="Times New Roman" panose="02020603050405020304" pitchFamily="18" charset="0"/>
              </a:rPr>
              <a:pPr algn="ctr">
                <a:defRPr/>
              </a:pPr>
              <a:t>‹#›</a:t>
            </a:fld>
            <a:endParaRPr lang="en-US" altLang="en-US" sz="1400"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560211"/>
      </p:ext>
    </p:extLst>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Lst>
  <p:hf sldNum="0"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2.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4.wmf"/><Relationship Id="rId5" Type="http://schemas.openxmlformats.org/officeDocument/2006/relationships/image" Target="../media/image29.wmf"/><Relationship Id="rId10"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31.wmf"/></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6063" y="633413"/>
            <a:ext cx="5183187" cy="3009900"/>
          </a:xfrm>
        </p:spPr>
        <p:txBody>
          <a:bodyPr/>
          <a:lstStyle/>
          <a:p>
            <a:pPr algn="ctr" eaLnBrk="1" hangingPunct="1"/>
            <a:r>
              <a:rPr lang="en-US" altLang="en-US" sz="2800" dirty="0"/>
              <a:t>Safety Risk Management Proposals for Airborne Electronic Hardware, Software, Systems and Information Security</a:t>
            </a:r>
            <a:r>
              <a:rPr lang="en-US" altLang="en-US" sz="3600" dirty="0"/>
              <a:t/>
            </a:r>
            <a:br>
              <a:rPr lang="en-US" altLang="en-US" sz="3600" dirty="0"/>
            </a:br>
            <a:endParaRPr lang="en-US" altLang="en-US" sz="3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sz="3600"/>
              <a:t>Aircraft Systems Development Processes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41438"/>
            <a:ext cx="7410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val 4"/>
          <p:cNvSpPr>
            <a:spLocks noChangeArrowheads="1"/>
          </p:cNvSpPr>
          <p:nvPr/>
        </p:nvSpPr>
        <p:spPr bwMode="auto">
          <a:xfrm>
            <a:off x="3098800" y="1460500"/>
            <a:ext cx="2197100" cy="3278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a:p>
        </p:txBody>
      </p:sp>
      <p:sp>
        <p:nvSpPr>
          <p:cNvPr id="12293" name="Oval 5"/>
          <p:cNvSpPr>
            <a:spLocks noChangeArrowheads="1"/>
          </p:cNvSpPr>
          <p:nvPr/>
        </p:nvSpPr>
        <p:spPr bwMode="auto">
          <a:xfrm>
            <a:off x="379413" y="985838"/>
            <a:ext cx="8597900" cy="46434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a:p>
        </p:txBody>
      </p:sp>
    </p:spTree>
    <p:extLst>
      <p:ext uri="{BB962C8B-B14F-4D97-AF65-F5344CB8AC3E}">
        <p14:creationId xmlns:p14="http://schemas.microsoft.com/office/powerpoint/2010/main" val="175143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625" y="344488"/>
            <a:ext cx="8472488" cy="4489450"/>
          </a:xfrm>
        </p:spPr>
        <p:txBody>
          <a:bodyPr/>
          <a:lstStyle/>
          <a:p>
            <a:pPr algn="ctr"/>
            <a:r>
              <a:rPr lang="en-US" altLang="en-US"/>
              <a:t>What is Airborne Electronic Hardware (AEH) Today?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algn="ctr"/>
            <a:r>
              <a:rPr lang="en-US" altLang="en-US"/>
              <a:t>Two Categories of AEH</a:t>
            </a:r>
          </a:p>
        </p:txBody>
      </p:sp>
      <p:sp>
        <p:nvSpPr>
          <p:cNvPr id="35843" name="Content Placeholder 5"/>
          <p:cNvSpPr>
            <a:spLocks noGrp="1"/>
          </p:cNvSpPr>
          <p:nvPr>
            <p:ph sz="half" idx="1"/>
          </p:nvPr>
        </p:nvSpPr>
        <p:spPr>
          <a:xfrm>
            <a:off x="150813" y="1309688"/>
            <a:ext cx="4292600" cy="4589462"/>
          </a:xfrm>
        </p:spPr>
        <p:txBody>
          <a:bodyPr/>
          <a:lstStyle/>
          <a:p>
            <a:pPr>
              <a:buFont typeface="Wingdings" pitchFamily="2" charset="2"/>
              <a:buChar char="Ø"/>
            </a:pPr>
            <a:r>
              <a:rPr lang="en-US" altLang="en-US" sz="1800"/>
              <a:t>AEH Custom Coded Micro Components (CCMC) to DO-254 processes or equivalent &amp; Intellectual Property (IP) cores</a:t>
            </a:r>
          </a:p>
        </p:txBody>
      </p:sp>
      <p:sp>
        <p:nvSpPr>
          <p:cNvPr id="7" name="Content Placeholder 6"/>
          <p:cNvSpPr>
            <a:spLocks noGrp="1"/>
          </p:cNvSpPr>
          <p:nvPr>
            <p:ph sz="half" idx="2"/>
          </p:nvPr>
        </p:nvSpPr>
        <p:spPr>
          <a:xfrm>
            <a:off x="4595813" y="1309688"/>
            <a:ext cx="3949700" cy="4589462"/>
          </a:xfrm>
        </p:spPr>
        <p:txBody>
          <a:bodyPr/>
          <a:lstStyle/>
          <a:p>
            <a:pPr>
              <a:buFont typeface="Wingdings" panose="05000000000000000000" pitchFamily="2" charset="2"/>
              <a:buChar char="Ø"/>
              <a:defRPr/>
            </a:pPr>
            <a:r>
              <a:rPr lang="en-US" sz="1800" dirty="0"/>
              <a:t>COTS (includes everything except CCMC)</a:t>
            </a:r>
          </a:p>
          <a:p>
            <a:pPr lvl="1">
              <a:buFont typeface="Wingdings" panose="05000000000000000000" pitchFamily="2" charset="2"/>
              <a:buChar char="ü"/>
              <a:defRPr/>
            </a:pPr>
            <a:r>
              <a:rPr lang="en-US" sz="1400" dirty="0"/>
              <a:t>Commercial –Off-The-Shelf (COTS) Parts</a:t>
            </a:r>
          </a:p>
          <a:p>
            <a:pPr lvl="1">
              <a:buFont typeface="Wingdings" panose="05000000000000000000" pitchFamily="2" charset="2"/>
              <a:buChar char="ü"/>
              <a:defRPr/>
            </a:pPr>
            <a:r>
              <a:rPr lang="en-US" sz="1400" dirty="0"/>
              <a:t>Complex COTS</a:t>
            </a:r>
          </a:p>
          <a:p>
            <a:pPr lvl="1">
              <a:buFont typeface="Wingdings" panose="05000000000000000000" pitchFamily="2" charset="2"/>
              <a:buChar char="ü"/>
              <a:defRPr/>
            </a:pPr>
            <a:r>
              <a:rPr lang="en-US" sz="1400" dirty="0"/>
              <a:t>Simple COTS</a:t>
            </a:r>
          </a:p>
          <a:p>
            <a:pPr lvl="1">
              <a:buFont typeface="Wingdings" panose="05000000000000000000" pitchFamily="2" charset="2"/>
              <a:buChar char="ü"/>
              <a:defRPr/>
            </a:pPr>
            <a:r>
              <a:rPr lang="en-US" sz="1400" dirty="0"/>
              <a:t>COTS sub-assemblies</a:t>
            </a:r>
          </a:p>
          <a:p>
            <a:pPr lvl="1">
              <a:buFont typeface="Wingdings" panose="05000000000000000000" pitchFamily="2" charset="2"/>
              <a:buChar char="ü"/>
              <a:defRPr/>
            </a:pPr>
            <a:r>
              <a:rPr lang="en-US" sz="1400" dirty="0"/>
              <a:t>Line Replaceable Units (LRU)</a:t>
            </a:r>
          </a:p>
          <a:p>
            <a:pPr lvl="1">
              <a:buFont typeface="Wingdings" panose="05000000000000000000" pitchFamily="2" charset="2"/>
              <a:buChar char="ü"/>
              <a:defRPr/>
            </a:pPr>
            <a:r>
              <a:rPr lang="en-US" sz="1400" dirty="0"/>
              <a:t>Circuit Board Assemblies</a:t>
            </a:r>
          </a:p>
          <a:p>
            <a:pPr lvl="1">
              <a:buFont typeface="Wingdings" panose="05000000000000000000" pitchFamily="2" charset="2"/>
              <a:buChar char="ü"/>
              <a:defRPr/>
            </a:pPr>
            <a:r>
              <a:rPr lang="en-US" sz="1400" b="1" dirty="0"/>
              <a:t>Microprocessors</a:t>
            </a:r>
          </a:p>
          <a:p>
            <a:pPr lvl="1">
              <a:buFont typeface="Wingdings" panose="05000000000000000000" pitchFamily="2" charset="2"/>
              <a:buChar char="ü"/>
              <a:defRPr/>
            </a:pPr>
            <a:r>
              <a:rPr lang="en-US" sz="1400" b="1" dirty="0"/>
              <a:t>Multi-Core Processors</a:t>
            </a:r>
          </a:p>
          <a:p>
            <a:pPr lvl="1">
              <a:buFont typeface="Wingdings" panose="05000000000000000000" pitchFamily="2" charset="2"/>
              <a:buChar char="ü"/>
              <a:defRPr/>
            </a:pPr>
            <a:r>
              <a:rPr lang="en-US" sz="1400" dirty="0"/>
              <a:t>Integrated Circuits</a:t>
            </a:r>
          </a:p>
          <a:p>
            <a:pPr lvl="1">
              <a:buFont typeface="Wingdings" panose="05000000000000000000" pitchFamily="2" charset="2"/>
              <a:buChar char="ü"/>
              <a:defRPr/>
            </a:pPr>
            <a:r>
              <a:rPr lang="en-US" sz="1400" dirty="0"/>
              <a:t>Data Busses (e.g., AFDX Ethernet)</a:t>
            </a:r>
          </a:p>
          <a:p>
            <a:pPr lvl="1">
              <a:buFont typeface="Wingdings" panose="05000000000000000000" pitchFamily="2" charset="2"/>
              <a:buChar char="ü"/>
              <a:defRPr/>
            </a:pPr>
            <a:r>
              <a:rPr lang="en-US" sz="1400" dirty="0"/>
              <a:t>Discrete components</a:t>
            </a:r>
          </a:p>
          <a:p>
            <a:pPr lvl="1">
              <a:buFont typeface="Wingdings" panose="05000000000000000000" pitchFamily="2" charset="2"/>
              <a:buChar char="ü"/>
              <a:defRPr/>
            </a:pPr>
            <a:r>
              <a:rPr lang="en-US" sz="1400" dirty="0"/>
              <a:t>Connectors</a:t>
            </a:r>
          </a:p>
          <a:p>
            <a:pPr lvl="1">
              <a:buFont typeface="Wingdings" panose="05000000000000000000" pitchFamily="2" charset="2"/>
              <a:buChar char="ü"/>
              <a:defRPr/>
            </a:pPr>
            <a:r>
              <a:rPr lang="en-US" sz="1400" dirty="0"/>
              <a:t>Chassis</a:t>
            </a:r>
          </a:p>
          <a:p>
            <a:pPr lvl="1">
              <a:buFont typeface="Wingdings" panose="05000000000000000000" pitchFamily="2" charset="2"/>
              <a:buChar char="ü"/>
              <a:defRPr/>
            </a:pPr>
            <a:r>
              <a:rPr lang="en-US" sz="1400" dirty="0"/>
              <a:t>etc.</a:t>
            </a:r>
          </a:p>
          <a:p>
            <a:pPr lvl="1">
              <a:buFont typeface="Wingdings" panose="05000000000000000000" pitchFamily="2" charset="2"/>
              <a:buChar char="ü"/>
              <a:defRPr/>
            </a:pPr>
            <a:endParaRPr lang="en-US" sz="1400" dirty="0"/>
          </a:p>
          <a:p>
            <a:pPr lvl="1">
              <a:buFont typeface="Wingdings" panose="05000000000000000000" pitchFamily="2" charset="2"/>
              <a:buChar char="ü"/>
              <a:defRPr/>
            </a:pPr>
            <a:endParaRPr lang="en-US" sz="1400" dirty="0"/>
          </a:p>
          <a:p>
            <a:pPr marL="0" indent="0">
              <a:buFontTx/>
              <a:buNone/>
              <a:defRPr/>
            </a:pPr>
            <a:endParaRPr lang="en-US" sz="1800" dirty="0"/>
          </a:p>
          <a:p>
            <a:pPr marL="0" indent="0">
              <a:buFontTx/>
              <a:buNone/>
              <a:defRPr/>
            </a:pPr>
            <a:endParaRPr lang="en-US" sz="1800" dirty="0"/>
          </a:p>
        </p:txBody>
      </p:sp>
      <p:pic>
        <p:nvPicPr>
          <p:cNvPr id="358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2563813"/>
            <a:ext cx="3865563"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019675" y="3705225"/>
            <a:ext cx="2381250" cy="514350"/>
          </a:xfrm>
          <a:prstGeom prst="rect">
            <a:avLst/>
          </a:prstGeom>
          <a:solidFill>
            <a:srgbClr val="FFFF00">
              <a:alpha val="20000"/>
            </a:srgbClr>
          </a:solidFill>
          <a:ln w="9525" cap="flat" cmpd="sng" algn="ctr">
            <a:noFill/>
            <a:prstDash val="solid"/>
            <a:round/>
            <a:headEnd type="none" w="med" len="med"/>
            <a:tailEnd type="none" w="med" len="med"/>
          </a:ln>
          <a:effectLst>
            <a:glow rad="127000">
              <a:srgbClr val="FFFF00">
                <a:alpha val="15000"/>
              </a:srgbClr>
            </a:glo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a:t>AEH Discrete Components </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1554163"/>
            <a:ext cx="53721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146050" y="344488"/>
            <a:ext cx="8880475" cy="609600"/>
          </a:xfrm>
        </p:spPr>
        <p:txBody>
          <a:bodyPr/>
          <a:lstStyle/>
          <a:p>
            <a:r>
              <a:rPr lang="en-US" altLang="en-US"/>
              <a:t>AEH Integrated Circuit Components</a:t>
            </a:r>
          </a:p>
        </p:txBody>
      </p:sp>
      <p:pic>
        <p:nvPicPr>
          <p:cNvPr id="389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1312863"/>
            <a:ext cx="4989512"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146050" y="344488"/>
            <a:ext cx="8755063" cy="609600"/>
          </a:xfrm>
        </p:spPr>
        <p:txBody>
          <a:bodyPr/>
          <a:lstStyle/>
          <a:p>
            <a:r>
              <a:rPr lang="en-US" altLang="en-US"/>
              <a:t>Circuit Board without Components</a:t>
            </a:r>
          </a:p>
        </p:txBody>
      </p:sp>
      <p:pic>
        <p:nvPicPr>
          <p:cNvPr id="3994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206500"/>
            <a:ext cx="5856287"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pPr algn="ctr"/>
            <a:r>
              <a:rPr lang="en-US" altLang="en-US" dirty="0"/>
              <a:t>Circuit Board with Components </a:t>
            </a:r>
            <a:r>
              <a:rPr lang="en-US" altLang="en-US" sz="1800" dirty="0"/>
              <a:t>(sheet 1 of 3)</a:t>
            </a: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66875"/>
            <a:ext cx="568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pPr algn="ctr"/>
            <a:r>
              <a:rPr lang="en-US" altLang="en-US" dirty="0"/>
              <a:t>Circuit Board with Components </a:t>
            </a:r>
            <a:r>
              <a:rPr lang="en-US" altLang="en-US" sz="1800" dirty="0"/>
              <a:t>(sheet 2 of 3)</a:t>
            </a:r>
            <a:endParaRPr lang="en-US" altLang="en-US" dirty="0"/>
          </a:p>
        </p:txBody>
      </p:sp>
      <p:pic>
        <p:nvPicPr>
          <p:cNvPr id="419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1631950"/>
            <a:ext cx="535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pPr algn="ctr"/>
            <a:r>
              <a:rPr lang="en-US" altLang="en-US" dirty="0"/>
              <a:t>Circuit Board with Components </a:t>
            </a:r>
            <a:r>
              <a:rPr lang="en-US" altLang="en-US" sz="1800" dirty="0"/>
              <a:t>(sheet 3 of 3)</a:t>
            </a: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1148316"/>
            <a:ext cx="8226278" cy="4880344"/>
          </a:xfrm>
          <a:prstGeom prst="rect">
            <a:avLst/>
          </a:prstGeom>
        </p:spPr>
      </p:pic>
    </p:spTree>
    <p:extLst>
      <p:ext uri="{BB962C8B-B14F-4D97-AF65-F5344CB8AC3E}">
        <p14:creationId xmlns:p14="http://schemas.microsoft.com/office/powerpoint/2010/main" val="3982595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pPr algn="ctr"/>
            <a:r>
              <a:rPr lang="en-US" altLang="en-US"/>
              <a:t>Partial AEH Assembly</a:t>
            </a:r>
          </a:p>
        </p:txBody>
      </p:sp>
      <p:pic>
        <p:nvPicPr>
          <p:cNvPr id="430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1763713"/>
            <a:ext cx="402431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dirty="0"/>
              <a:t>Executive Summary</a:t>
            </a:r>
          </a:p>
        </p:txBody>
      </p:sp>
      <p:sp>
        <p:nvSpPr>
          <p:cNvPr id="7171" name="Content Placeholder 2"/>
          <p:cNvSpPr>
            <a:spLocks noGrp="1"/>
          </p:cNvSpPr>
          <p:nvPr>
            <p:ph idx="1"/>
          </p:nvPr>
        </p:nvSpPr>
        <p:spPr>
          <a:xfrm>
            <a:off x="495300" y="1171575"/>
            <a:ext cx="8050213" cy="4727575"/>
          </a:xfrm>
        </p:spPr>
        <p:txBody>
          <a:bodyPr/>
          <a:lstStyle/>
          <a:p>
            <a:pPr>
              <a:buFont typeface="Wingdings" panose="05000000000000000000" pitchFamily="2" charset="2"/>
              <a:buChar char="Ø"/>
            </a:pPr>
            <a:r>
              <a:rPr lang="en-US" altLang="en-US" sz="1800" dirty="0"/>
              <a:t>We are proposing substantially increased use of Safety Risk Management to allocate FAA resources to Systems, Software, and Hardware Development Assurance</a:t>
            </a:r>
          </a:p>
          <a:p>
            <a:pPr>
              <a:buFont typeface="Wingdings" panose="05000000000000000000" pitchFamily="2" charset="2"/>
              <a:buChar char="Ø"/>
            </a:pPr>
            <a:r>
              <a:rPr lang="en-US" altLang="en-US" sz="1800" dirty="0"/>
              <a:t>Our proposals can result in</a:t>
            </a:r>
          </a:p>
          <a:p>
            <a:pPr lvl="1">
              <a:buFont typeface="Wingdings" panose="05000000000000000000" pitchFamily="2" charset="2"/>
              <a:buChar char="ü"/>
            </a:pPr>
            <a:r>
              <a:rPr lang="en-US" altLang="en-US" sz="1800" dirty="0"/>
              <a:t>An order of magnitude fewer regulatory audits for major manufacturers</a:t>
            </a:r>
          </a:p>
          <a:p>
            <a:pPr lvl="1">
              <a:buFont typeface="Wingdings" panose="05000000000000000000" pitchFamily="2" charset="2"/>
              <a:buChar char="ü"/>
            </a:pPr>
            <a:r>
              <a:rPr lang="en-US" altLang="en-US" sz="1800" dirty="0"/>
              <a:t>The development of comprehensive, high-level objectives for Development Assurance Processes, providing much more flexibility for manufacturers to use new technology and processes</a:t>
            </a:r>
          </a:p>
          <a:p>
            <a:pPr lvl="1">
              <a:buFont typeface="Wingdings" panose="05000000000000000000" pitchFamily="2" charset="2"/>
              <a:buChar char="ü"/>
            </a:pPr>
            <a:r>
              <a:rPr lang="en-US" altLang="en-US" sz="1800" dirty="0"/>
              <a:t>Leveraging industry electronic component management standards and maintaining review of 95% of Airborne Electronic Hardware (AEH) at the </a:t>
            </a:r>
            <a:r>
              <a:rPr lang="en-US" altLang="en-US" sz="1800" u="sng" dirty="0"/>
              <a:t>Systems </a:t>
            </a:r>
            <a:r>
              <a:rPr lang="en-US" altLang="en-US" sz="1800" dirty="0"/>
              <a:t>level</a:t>
            </a:r>
          </a:p>
          <a:p>
            <a:pPr>
              <a:buFont typeface="Wingdings" panose="05000000000000000000" pitchFamily="2" charset="2"/>
              <a:buChar char="Ø"/>
            </a:pPr>
            <a:r>
              <a:rPr lang="en-US" altLang="en-US" sz="2200" dirty="0"/>
              <a:t>Our proposals allow the continued application of appropriate safety margins while allowing incremental improvement in safety through technology</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pPr algn="ctr"/>
            <a:r>
              <a:rPr lang="en-US" altLang="en-US"/>
              <a:t>IMA Cabinet</a:t>
            </a:r>
          </a:p>
        </p:txBody>
      </p:sp>
      <p:pic>
        <p:nvPicPr>
          <p:cNvPr id="4403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5" y="1060450"/>
            <a:ext cx="5195888"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428625" y="68263"/>
            <a:ext cx="8472488" cy="595312"/>
          </a:xfrm>
        </p:spPr>
        <p:txBody>
          <a:bodyPr/>
          <a:lstStyle/>
          <a:p>
            <a:pPr algn="ctr"/>
            <a:r>
              <a:rPr lang="en-US" altLang="en-US"/>
              <a:t>AFDX Ethernet Data Bus</a:t>
            </a:r>
          </a:p>
        </p:txBody>
      </p:sp>
      <p:pic>
        <p:nvPicPr>
          <p:cNvPr id="450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575" y="954088"/>
            <a:ext cx="729297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a:xfrm>
            <a:off x="428625" y="82550"/>
            <a:ext cx="8472488" cy="871538"/>
          </a:xfrm>
        </p:spPr>
        <p:txBody>
          <a:bodyPr/>
          <a:lstStyle/>
          <a:p>
            <a:pPr algn="ctr"/>
            <a:r>
              <a:rPr lang="en-US" altLang="en-US"/>
              <a:t>AEH Schematic</a:t>
            </a:r>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13" y="811213"/>
            <a:ext cx="7916862"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pPr algn="ctr"/>
            <a:r>
              <a:rPr lang="en-US" altLang="en-US" dirty="0"/>
              <a:t>Aircraft Architecture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1265274"/>
            <a:ext cx="8506047" cy="4707296"/>
          </a:xfrm>
          <a:prstGeom prst="rect">
            <a:avLst/>
          </a:prstGeom>
        </p:spPr>
      </p:pic>
    </p:spTree>
    <p:extLst>
      <p:ext uri="{BB962C8B-B14F-4D97-AF65-F5344CB8AC3E}">
        <p14:creationId xmlns:p14="http://schemas.microsoft.com/office/powerpoint/2010/main" val="176898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115888"/>
            <a:ext cx="8472488" cy="838200"/>
          </a:xfrm>
        </p:spPr>
        <p:txBody>
          <a:bodyPr/>
          <a:lstStyle/>
          <a:p>
            <a:r>
              <a:rPr lang="en-US" altLang="en-US"/>
              <a:t>Boeing 777 Flight Deck</a:t>
            </a:r>
          </a:p>
        </p:txBody>
      </p:sp>
      <p:pic>
        <p:nvPicPr>
          <p:cNvPr id="122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338" y="908050"/>
            <a:ext cx="6662737"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564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28625" y="-6350"/>
            <a:ext cx="8472488" cy="609600"/>
          </a:xfrm>
        </p:spPr>
        <p:txBody>
          <a:bodyPr/>
          <a:lstStyle/>
          <a:p>
            <a:r>
              <a:rPr lang="en-US" altLang="en-US" dirty="0"/>
              <a:t>EASA / FAA Harmonization Issues</a:t>
            </a:r>
          </a:p>
        </p:txBody>
      </p:sp>
      <p:cxnSp>
        <p:nvCxnSpPr>
          <p:cNvPr id="8196" name="Elbow Connector 11"/>
          <p:cNvCxnSpPr>
            <a:cxnSpLocks noChangeShapeType="1"/>
          </p:cNvCxnSpPr>
          <p:nvPr/>
        </p:nvCxnSpPr>
        <p:spPr bwMode="auto">
          <a:xfrm rot="5400000">
            <a:off x="-624681" y="3550444"/>
            <a:ext cx="3779838" cy="127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 name="Straight Connector 14"/>
          <p:cNvCxnSpPr>
            <a:cxnSpLocks noChangeShapeType="1"/>
          </p:cNvCxnSpPr>
          <p:nvPr/>
        </p:nvCxnSpPr>
        <p:spPr bwMode="auto">
          <a:xfrm flipH="1">
            <a:off x="1706563" y="1463675"/>
            <a:ext cx="15875" cy="39830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8" name="Straight Connector 15"/>
          <p:cNvCxnSpPr>
            <a:cxnSpLocks noChangeShapeType="1"/>
          </p:cNvCxnSpPr>
          <p:nvPr/>
        </p:nvCxnSpPr>
        <p:spPr bwMode="auto">
          <a:xfrm>
            <a:off x="1722438" y="5446713"/>
            <a:ext cx="621823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9" name="Rectangle 19"/>
          <p:cNvSpPr>
            <a:spLocks noChangeArrowheads="1"/>
          </p:cNvSpPr>
          <p:nvPr/>
        </p:nvSpPr>
        <p:spPr bwMode="auto">
          <a:xfrm>
            <a:off x="2378075" y="4479925"/>
            <a:ext cx="10668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AC 20-152</a:t>
            </a:r>
          </a:p>
          <a:p>
            <a:pPr eaLnBrk="1" hangingPunct="1">
              <a:spcBef>
                <a:spcPct val="50000"/>
              </a:spcBef>
            </a:pPr>
            <a:r>
              <a:rPr lang="en-US" altLang="en-US" sz="1400"/>
              <a:t>2 pages</a:t>
            </a:r>
          </a:p>
          <a:p>
            <a:pPr eaLnBrk="1" hangingPunct="1">
              <a:spcBef>
                <a:spcPct val="50000"/>
              </a:spcBef>
            </a:pPr>
            <a:endParaRPr lang="en-US" altLang="en-US" sz="1400"/>
          </a:p>
        </p:txBody>
      </p:sp>
      <p:sp>
        <p:nvSpPr>
          <p:cNvPr id="8200" name="Rectangle 20"/>
          <p:cNvSpPr>
            <a:spLocks noChangeArrowheads="1"/>
          </p:cNvSpPr>
          <p:nvPr/>
        </p:nvSpPr>
        <p:spPr bwMode="auto">
          <a:xfrm>
            <a:off x="4008438" y="4479925"/>
            <a:ext cx="10668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AC 20-152</a:t>
            </a:r>
          </a:p>
          <a:p>
            <a:pPr eaLnBrk="1" hangingPunct="1">
              <a:spcBef>
                <a:spcPct val="50000"/>
              </a:spcBef>
            </a:pPr>
            <a:r>
              <a:rPr lang="en-US" altLang="en-US" sz="1400"/>
              <a:t>2 pages</a:t>
            </a:r>
          </a:p>
          <a:p>
            <a:pPr eaLnBrk="1" hangingPunct="1">
              <a:spcBef>
                <a:spcPct val="50000"/>
              </a:spcBef>
            </a:pPr>
            <a:endParaRPr lang="en-US" altLang="en-US" sz="1400"/>
          </a:p>
        </p:txBody>
      </p:sp>
      <p:sp>
        <p:nvSpPr>
          <p:cNvPr id="8201" name="Rectangle 21"/>
          <p:cNvSpPr>
            <a:spLocks noChangeArrowheads="1"/>
          </p:cNvSpPr>
          <p:nvPr/>
        </p:nvSpPr>
        <p:spPr bwMode="auto">
          <a:xfrm>
            <a:off x="4008438" y="3525838"/>
            <a:ext cx="1066800" cy="9540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8110.105</a:t>
            </a:r>
          </a:p>
          <a:p>
            <a:pPr eaLnBrk="1" hangingPunct="1">
              <a:spcBef>
                <a:spcPct val="50000"/>
              </a:spcBef>
            </a:pPr>
            <a:r>
              <a:rPr lang="en-US" altLang="en-US" sz="1400"/>
              <a:t>36 pages</a:t>
            </a:r>
          </a:p>
          <a:p>
            <a:pPr eaLnBrk="1" hangingPunct="1">
              <a:spcBef>
                <a:spcPct val="50000"/>
              </a:spcBef>
            </a:pPr>
            <a:endParaRPr lang="en-US" altLang="en-US" sz="1400"/>
          </a:p>
        </p:txBody>
      </p:sp>
      <p:sp>
        <p:nvSpPr>
          <p:cNvPr id="8202" name="TextBox 22"/>
          <p:cNvSpPr txBox="1">
            <a:spLocks noChangeArrowheads="1"/>
          </p:cNvSpPr>
          <p:nvPr/>
        </p:nvSpPr>
        <p:spPr bwMode="auto">
          <a:xfrm>
            <a:off x="2474913" y="5392738"/>
            <a:ext cx="871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2005</a:t>
            </a:r>
          </a:p>
        </p:txBody>
      </p:sp>
      <p:sp>
        <p:nvSpPr>
          <p:cNvPr id="8203" name="TextBox 23"/>
          <p:cNvSpPr txBox="1">
            <a:spLocks noChangeArrowheads="1"/>
          </p:cNvSpPr>
          <p:nvPr/>
        </p:nvSpPr>
        <p:spPr bwMode="auto">
          <a:xfrm>
            <a:off x="4106863" y="5392738"/>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2008</a:t>
            </a:r>
          </a:p>
        </p:txBody>
      </p:sp>
      <p:sp>
        <p:nvSpPr>
          <p:cNvPr id="8204" name="Rectangle 24"/>
          <p:cNvSpPr>
            <a:spLocks noChangeArrowheads="1"/>
          </p:cNvSpPr>
          <p:nvPr/>
        </p:nvSpPr>
        <p:spPr bwMode="auto">
          <a:xfrm>
            <a:off x="6705600" y="4492625"/>
            <a:ext cx="10668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AC 20-152</a:t>
            </a:r>
          </a:p>
          <a:p>
            <a:pPr eaLnBrk="1" hangingPunct="1">
              <a:spcBef>
                <a:spcPct val="50000"/>
              </a:spcBef>
            </a:pPr>
            <a:r>
              <a:rPr lang="en-US" altLang="en-US" sz="1400"/>
              <a:t>2 pages</a:t>
            </a:r>
          </a:p>
          <a:p>
            <a:pPr eaLnBrk="1" hangingPunct="1">
              <a:spcBef>
                <a:spcPct val="50000"/>
              </a:spcBef>
            </a:pPr>
            <a:endParaRPr lang="en-US" altLang="en-US" sz="1400"/>
          </a:p>
        </p:txBody>
      </p:sp>
      <p:sp>
        <p:nvSpPr>
          <p:cNvPr id="8205" name="Rectangle 25"/>
          <p:cNvSpPr>
            <a:spLocks noChangeArrowheads="1"/>
          </p:cNvSpPr>
          <p:nvPr/>
        </p:nvSpPr>
        <p:spPr bwMode="auto">
          <a:xfrm>
            <a:off x="6705600" y="3538538"/>
            <a:ext cx="1066800" cy="9540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8110.105</a:t>
            </a:r>
          </a:p>
          <a:p>
            <a:pPr eaLnBrk="1" hangingPunct="1">
              <a:spcBef>
                <a:spcPct val="50000"/>
              </a:spcBef>
            </a:pPr>
            <a:r>
              <a:rPr lang="en-US" altLang="en-US" sz="1400"/>
              <a:t>36 pages</a:t>
            </a:r>
          </a:p>
          <a:p>
            <a:pPr eaLnBrk="1" hangingPunct="1">
              <a:spcBef>
                <a:spcPct val="50000"/>
              </a:spcBef>
            </a:pPr>
            <a:endParaRPr lang="en-US" altLang="en-US" sz="1400"/>
          </a:p>
        </p:txBody>
      </p:sp>
      <p:sp>
        <p:nvSpPr>
          <p:cNvPr id="8206" name="Rectangle 26"/>
          <p:cNvSpPr>
            <a:spLocks noChangeArrowheads="1"/>
          </p:cNvSpPr>
          <p:nvPr/>
        </p:nvSpPr>
        <p:spPr bwMode="auto">
          <a:xfrm>
            <a:off x="6705600" y="2571750"/>
            <a:ext cx="1066800" cy="9540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AEH CM</a:t>
            </a:r>
          </a:p>
          <a:p>
            <a:pPr eaLnBrk="1" hangingPunct="1">
              <a:spcBef>
                <a:spcPct val="50000"/>
              </a:spcBef>
            </a:pPr>
            <a:r>
              <a:rPr lang="en-US" altLang="en-US" sz="1400"/>
              <a:t>67 pages</a:t>
            </a:r>
          </a:p>
          <a:p>
            <a:pPr eaLnBrk="1" hangingPunct="1">
              <a:spcBef>
                <a:spcPct val="50000"/>
              </a:spcBef>
            </a:pPr>
            <a:endParaRPr lang="en-US" altLang="en-US" sz="1400"/>
          </a:p>
        </p:txBody>
      </p:sp>
      <p:pic>
        <p:nvPicPr>
          <p:cNvPr id="8207" name="Picture 3" descr="C:\Users\air120js\AppData\Local\Microsoft\Windows\Temporary Internet Files\Content.IE5\J54NK2XR\Chin-up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390650"/>
            <a:ext cx="143668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29"/>
          <p:cNvSpPr txBox="1">
            <a:spLocks noChangeArrowheads="1"/>
          </p:cNvSpPr>
          <p:nvPr/>
        </p:nvSpPr>
        <p:spPr bwMode="auto">
          <a:xfrm>
            <a:off x="6804025" y="5392738"/>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2012</a:t>
            </a:r>
          </a:p>
        </p:txBody>
      </p:sp>
      <p:sp>
        <p:nvSpPr>
          <p:cNvPr id="8209" name="Rounded Rectangular Callout 28"/>
          <p:cNvSpPr>
            <a:spLocks noChangeArrowheads="1"/>
          </p:cNvSpPr>
          <p:nvPr/>
        </p:nvSpPr>
        <p:spPr bwMode="auto">
          <a:xfrm>
            <a:off x="777875" y="3454400"/>
            <a:ext cx="1355725" cy="1055688"/>
          </a:xfrm>
          <a:prstGeom prst="wedgeRoundRectCallout">
            <a:avLst>
              <a:gd name="adj1" fmla="val 75241"/>
              <a:gd name="adj2" fmla="val 79875"/>
              <a:gd name="adj3" fmla="val 16667"/>
            </a:avLst>
          </a:prstGeom>
          <a:solidFill>
            <a:schemeClr val="bg1"/>
          </a:solidFill>
          <a:ln w="9525" algn="ctr">
            <a:solidFill>
              <a:schemeClr val="tx1"/>
            </a:solidFill>
            <a:round/>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a:t>DO-254 for custom microcoded devices</a:t>
            </a:r>
          </a:p>
        </p:txBody>
      </p:sp>
      <p:sp>
        <p:nvSpPr>
          <p:cNvPr id="8210" name="Rounded Rectangular Callout 32"/>
          <p:cNvSpPr>
            <a:spLocks noChangeArrowheads="1"/>
          </p:cNvSpPr>
          <p:nvPr/>
        </p:nvSpPr>
        <p:spPr bwMode="auto">
          <a:xfrm>
            <a:off x="2422525" y="1390650"/>
            <a:ext cx="1357313" cy="2149475"/>
          </a:xfrm>
          <a:prstGeom prst="wedgeRoundRectCallout">
            <a:avLst>
              <a:gd name="adj1" fmla="val 75241"/>
              <a:gd name="adj2" fmla="val 68986"/>
              <a:gd name="adj3" fmla="val 16667"/>
            </a:avLst>
          </a:prstGeom>
          <a:solidFill>
            <a:schemeClr val="bg1"/>
          </a:solidFill>
          <a:ln w="9525" algn="ctr">
            <a:solidFill>
              <a:schemeClr val="tx1"/>
            </a:solidFill>
            <a:round/>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b="1"/>
              <a:t>Additions</a:t>
            </a:r>
          </a:p>
          <a:p>
            <a:pPr eaLnBrk="1" hangingPunct="1">
              <a:spcBef>
                <a:spcPct val="50000"/>
              </a:spcBef>
            </a:pPr>
            <a:r>
              <a:rPr lang="en-US" altLang="en-US" sz="1400"/>
              <a:t>CM,</a:t>
            </a:r>
          </a:p>
          <a:p>
            <a:pPr eaLnBrk="1" hangingPunct="1">
              <a:spcBef>
                <a:spcPct val="50000"/>
              </a:spcBef>
            </a:pPr>
            <a:r>
              <a:rPr lang="en-US" altLang="en-US" sz="1400"/>
              <a:t>Simple &amp; Complex verification,</a:t>
            </a:r>
          </a:p>
          <a:p>
            <a:pPr eaLnBrk="1" hangingPunct="1">
              <a:spcBef>
                <a:spcPct val="50000"/>
              </a:spcBef>
            </a:pPr>
            <a:r>
              <a:rPr lang="en-US" altLang="en-US" sz="1400"/>
              <a:t>COTS IP,  </a:t>
            </a:r>
          </a:p>
          <a:p>
            <a:pPr eaLnBrk="1" hangingPunct="1">
              <a:spcBef>
                <a:spcPct val="50000"/>
              </a:spcBef>
            </a:pPr>
            <a:r>
              <a:rPr lang="en-US" altLang="en-US" sz="1400"/>
              <a:t>Traceability</a:t>
            </a:r>
          </a:p>
        </p:txBody>
      </p:sp>
      <p:sp>
        <p:nvSpPr>
          <p:cNvPr id="8211" name="Rounded Rectangular Callout 33"/>
          <p:cNvSpPr>
            <a:spLocks noChangeArrowheads="1"/>
          </p:cNvSpPr>
          <p:nvPr/>
        </p:nvSpPr>
        <p:spPr bwMode="auto">
          <a:xfrm>
            <a:off x="4911725" y="841375"/>
            <a:ext cx="1631950" cy="2605088"/>
          </a:xfrm>
          <a:prstGeom prst="wedgeRoundRectCallout">
            <a:avLst>
              <a:gd name="adj1" fmla="val 65694"/>
              <a:gd name="adj2" fmla="val 36079"/>
              <a:gd name="adj3" fmla="val 16667"/>
            </a:avLst>
          </a:prstGeom>
          <a:solidFill>
            <a:schemeClr val="bg1"/>
          </a:solidFill>
          <a:ln w="9525" algn="ctr">
            <a:solidFill>
              <a:schemeClr val="tx1"/>
            </a:solidFill>
            <a:round/>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b="1"/>
              <a:t>Additions</a:t>
            </a:r>
          </a:p>
          <a:p>
            <a:pPr eaLnBrk="1" hangingPunct="1">
              <a:spcBef>
                <a:spcPct val="50000"/>
              </a:spcBef>
            </a:pPr>
            <a:r>
              <a:rPr lang="en-US" altLang="en-US" sz="1400"/>
              <a:t>COTS, </a:t>
            </a:r>
          </a:p>
          <a:p>
            <a:pPr eaLnBrk="1" hangingPunct="1">
              <a:spcBef>
                <a:spcPct val="50000"/>
              </a:spcBef>
            </a:pPr>
            <a:r>
              <a:rPr lang="en-US" altLang="en-US" sz="1400"/>
              <a:t>Circuit Boards, </a:t>
            </a:r>
          </a:p>
          <a:p>
            <a:pPr eaLnBrk="1" hangingPunct="1">
              <a:spcBef>
                <a:spcPct val="50000"/>
              </a:spcBef>
            </a:pPr>
            <a:r>
              <a:rPr lang="en-US" altLang="en-US" sz="1400"/>
              <a:t>SEE, </a:t>
            </a:r>
          </a:p>
          <a:p>
            <a:pPr eaLnBrk="1" hangingPunct="1">
              <a:spcBef>
                <a:spcPct val="50000"/>
              </a:spcBef>
            </a:pPr>
            <a:r>
              <a:rPr lang="en-US" altLang="en-US" sz="1400"/>
              <a:t>Suppliers, </a:t>
            </a:r>
          </a:p>
          <a:p>
            <a:pPr eaLnBrk="1" hangingPunct="1">
              <a:spcBef>
                <a:spcPct val="50000"/>
              </a:spcBef>
            </a:pPr>
            <a:r>
              <a:rPr lang="en-US" altLang="en-US" sz="1400"/>
              <a:t>Change impact analysis, </a:t>
            </a:r>
          </a:p>
          <a:p>
            <a:pPr eaLnBrk="1" hangingPunct="1">
              <a:spcBef>
                <a:spcPct val="50000"/>
              </a:spcBef>
            </a:pPr>
            <a:r>
              <a:rPr lang="en-US" altLang="en-US" sz="1400"/>
              <a:t>PRs</a:t>
            </a:r>
          </a:p>
        </p:txBody>
      </p:sp>
      <p:sp>
        <p:nvSpPr>
          <p:cNvPr id="8212" name="TextBox 34"/>
          <p:cNvSpPr txBox="1">
            <a:spLocks noChangeArrowheads="1"/>
          </p:cNvSpPr>
          <p:nvPr/>
        </p:nvSpPr>
        <p:spPr bwMode="auto">
          <a:xfrm>
            <a:off x="2506663" y="3983038"/>
            <a:ext cx="765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FAA</a:t>
            </a:r>
          </a:p>
        </p:txBody>
      </p:sp>
      <p:sp>
        <p:nvSpPr>
          <p:cNvPr id="8213" name="TextBox 35"/>
          <p:cNvSpPr txBox="1">
            <a:spLocks noChangeArrowheads="1"/>
          </p:cNvSpPr>
          <p:nvPr/>
        </p:nvSpPr>
        <p:spPr bwMode="auto">
          <a:xfrm>
            <a:off x="4146550" y="3028950"/>
            <a:ext cx="7651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FAA</a:t>
            </a:r>
          </a:p>
        </p:txBody>
      </p:sp>
      <p:sp>
        <p:nvSpPr>
          <p:cNvPr id="8214" name="TextBox 36"/>
          <p:cNvSpPr txBox="1">
            <a:spLocks noChangeArrowheads="1"/>
          </p:cNvSpPr>
          <p:nvPr/>
        </p:nvSpPr>
        <p:spPr bwMode="auto">
          <a:xfrm>
            <a:off x="6734175" y="203835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a:t>EASA</a:t>
            </a:r>
          </a:p>
        </p:txBody>
      </p:sp>
    </p:spTree>
    <p:extLst>
      <p:ext uri="{BB962C8B-B14F-4D97-AF65-F5344CB8AC3E}">
        <p14:creationId xmlns:p14="http://schemas.microsoft.com/office/powerpoint/2010/main" val="1393457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ctr" eaLnBrk="1" hangingPunct="1"/>
            <a:r>
              <a:rPr lang="en-US" altLang="en-US" sz="3600" dirty="0"/>
              <a:t>EASA / FAA Next Meeting</a:t>
            </a:r>
            <a:endParaRPr lang="en-US" altLang="en-US" sz="1800" dirty="0"/>
          </a:p>
        </p:txBody>
      </p:sp>
      <p:sp>
        <p:nvSpPr>
          <p:cNvPr id="57348" name="Rectangle 3"/>
          <p:cNvSpPr>
            <a:spLocks noGrp="1" noChangeArrowheads="1"/>
          </p:cNvSpPr>
          <p:nvPr>
            <p:ph idx="1"/>
          </p:nvPr>
        </p:nvSpPr>
        <p:spPr>
          <a:xfrm>
            <a:off x="488950" y="1041400"/>
            <a:ext cx="7999413" cy="4746625"/>
          </a:xfrm>
        </p:spPr>
        <p:txBody>
          <a:bodyPr/>
          <a:lstStyle/>
          <a:p>
            <a:pPr marL="0" indent="0" eaLnBrk="1" hangingPunct="1">
              <a:buNone/>
            </a:pPr>
            <a:endParaRPr lang="en-US" altLang="en-US" dirty="0"/>
          </a:p>
          <a:p>
            <a:pPr eaLnBrk="1" hangingPunct="1">
              <a:buFont typeface="Wingdings" panose="05000000000000000000" pitchFamily="2" charset="2"/>
              <a:buChar char="Ø"/>
            </a:pPr>
            <a:r>
              <a:rPr lang="en-US" altLang="en-US" sz="2400" dirty="0"/>
              <a:t>Airborne Electronic Hardware (AEH) Harmonization Meeting was held during January 26-28, 2016 in Washington, DC</a:t>
            </a:r>
          </a:p>
          <a:p>
            <a:pPr lvl="1" eaLnBrk="1" hangingPunct="1">
              <a:buFont typeface="Wingdings" panose="05000000000000000000" pitchFamily="2" charset="2"/>
              <a:buChar char="ü"/>
            </a:pPr>
            <a:r>
              <a:rPr lang="en-US" altLang="en-US" dirty="0"/>
              <a:t>FAA plans to harmonize EASA 67 page certification memo items with a new A(M)C</a:t>
            </a:r>
          </a:p>
          <a:p>
            <a:pPr lvl="1" eaLnBrk="1" hangingPunct="1">
              <a:buFont typeface="Wingdings" panose="05000000000000000000" pitchFamily="2" charset="2"/>
              <a:buChar char="ü"/>
            </a:pPr>
            <a:r>
              <a:rPr lang="en-US" altLang="en-US" dirty="0"/>
              <a:t>EASA 67 page certification memo is highlighted in blue on previous slide</a:t>
            </a:r>
          </a:p>
          <a:p>
            <a:pPr lvl="1" eaLnBrk="1" hangingPunct="1">
              <a:buFont typeface="Wingdings" panose="05000000000000000000" pitchFamily="2" charset="2"/>
              <a:buChar char="ü"/>
            </a:pPr>
            <a:r>
              <a:rPr lang="en-US" altLang="en-US" dirty="0"/>
              <a:t>Key to success is to reduce and streamline EASA certification memo content </a:t>
            </a:r>
          </a:p>
          <a:p>
            <a:pPr lvl="1" eaLnBrk="1" hangingPunct="1">
              <a:buFont typeface="Wingdings" panose="05000000000000000000" pitchFamily="2" charset="2"/>
              <a:buChar char="ü"/>
            </a:pPr>
            <a:r>
              <a:rPr lang="en-US" altLang="en-US" dirty="0"/>
              <a:t>Reach consensus with EASA / FAA and Industry</a:t>
            </a:r>
          </a:p>
          <a:p>
            <a:pPr lvl="1" eaLnBrk="1" hangingPunct="1">
              <a:buFont typeface="Wingdings" panose="05000000000000000000" pitchFamily="2" charset="2"/>
              <a:buChar char="Ø"/>
            </a:pP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smtClean="0"/>
              <a:t>General Research Activities</a:t>
            </a:r>
          </a:p>
        </p:txBody>
      </p:sp>
      <p:sp>
        <p:nvSpPr>
          <p:cNvPr id="22531" name="Content Placeholder 3"/>
          <p:cNvSpPr>
            <a:spLocks noGrp="1"/>
          </p:cNvSpPr>
          <p:nvPr>
            <p:ph idx="1"/>
          </p:nvPr>
        </p:nvSpPr>
        <p:spPr>
          <a:xfrm>
            <a:off x="495300" y="1219200"/>
            <a:ext cx="8050213" cy="4679950"/>
          </a:xfrm>
        </p:spPr>
        <p:txBody>
          <a:bodyPr/>
          <a:lstStyle/>
          <a:p>
            <a:pPr>
              <a:buFont typeface="Wingdings" panose="05000000000000000000" pitchFamily="2" charset="2"/>
              <a:buChar char="q"/>
              <a:defRPr/>
            </a:pPr>
            <a:r>
              <a:rPr lang="en-US" sz="2000" cap="all" dirty="0" smtClean="0"/>
              <a:t>NASA, Volpe, Atlantic City Technical Center</a:t>
            </a:r>
          </a:p>
          <a:p>
            <a:pPr>
              <a:buFont typeface="Wingdings" panose="05000000000000000000" pitchFamily="2" charset="2"/>
              <a:buChar char="q"/>
              <a:defRPr/>
            </a:pPr>
            <a:r>
              <a:rPr lang="en-US" sz="2000" cap="all" dirty="0" smtClean="0"/>
              <a:t>Aircraft certification’s Software and Digital Systems (SDS) research and Development Plan</a:t>
            </a:r>
            <a:endParaRPr lang="en-US" sz="2000" cap="all" dirty="0"/>
          </a:p>
          <a:p>
            <a:pPr lvl="1">
              <a:buFont typeface="Wingdings" panose="05000000000000000000" pitchFamily="2" charset="2"/>
              <a:buChar char="ü"/>
              <a:defRPr/>
            </a:pPr>
            <a:r>
              <a:rPr lang="en-US" sz="2000" dirty="0" smtClean="0"/>
              <a:t>Software Development Techniques and Tools</a:t>
            </a:r>
          </a:p>
          <a:p>
            <a:pPr lvl="1">
              <a:buFont typeface="Wingdings" panose="05000000000000000000" pitchFamily="2" charset="2"/>
              <a:buChar char="ü"/>
              <a:defRPr/>
            </a:pPr>
            <a:r>
              <a:rPr lang="en-US" sz="2000" dirty="0" smtClean="0"/>
              <a:t>Airborne Electronic Hardware Design Techniques and Tools</a:t>
            </a:r>
          </a:p>
          <a:p>
            <a:pPr lvl="1">
              <a:buFont typeface="Wingdings" panose="05000000000000000000" pitchFamily="2" charset="2"/>
              <a:buChar char="ü"/>
              <a:defRPr/>
            </a:pPr>
            <a:r>
              <a:rPr lang="en-US" sz="2000" dirty="0" smtClean="0"/>
              <a:t>Onboard Network Security and Integrity</a:t>
            </a:r>
          </a:p>
          <a:p>
            <a:pPr lvl="1">
              <a:buFont typeface="Wingdings" panose="05000000000000000000" pitchFamily="2" charset="2"/>
              <a:buChar char="ü"/>
              <a:defRPr/>
            </a:pPr>
            <a:r>
              <a:rPr lang="en-US" sz="2000" dirty="0" smtClean="0"/>
              <a:t>Systems Considerations for Complex Software Intensive systems</a:t>
            </a:r>
          </a:p>
          <a:p>
            <a:pPr lvl="2">
              <a:buFont typeface="Arial" panose="020B0604020202020204" pitchFamily="34" charset="0"/>
              <a:buChar char="•"/>
              <a:defRPr/>
            </a:pPr>
            <a:r>
              <a:rPr lang="en-US" dirty="0" smtClean="0"/>
              <a:t>System Architecture Virtual Integration (SAVI)</a:t>
            </a:r>
          </a:p>
          <a:p>
            <a:pPr lvl="2">
              <a:buFont typeface="Arial" panose="020B0604020202020204" pitchFamily="34" charset="0"/>
              <a:buChar char="•"/>
              <a:defRPr/>
            </a:pPr>
            <a:r>
              <a:rPr lang="en-US" dirty="0" smtClean="0"/>
              <a:t>System Complexity Effects on Aircraft Safety</a:t>
            </a:r>
          </a:p>
          <a:p>
            <a:pPr lvl="2">
              <a:buFont typeface="Arial" panose="020B0604020202020204" pitchFamily="34" charset="0"/>
              <a:buChar char="•"/>
              <a:defRPr/>
            </a:pPr>
            <a:r>
              <a:rPr lang="en-US" dirty="0" smtClean="0"/>
              <a:t>Single Event Effects (SEE) Mitigation Techniques</a:t>
            </a:r>
          </a:p>
          <a:p>
            <a:pPr lvl="2">
              <a:buFont typeface="Arial" panose="020B0604020202020204" pitchFamily="34" charset="0"/>
              <a:buChar char="•"/>
              <a:defRPr/>
            </a:pPr>
            <a:r>
              <a:rPr lang="en-US" dirty="0" smtClean="0"/>
              <a:t>System Level Validation and Verification of Technical Standard Order (TSO) Requirements</a:t>
            </a:r>
            <a:endParaRPr lang="en-US" dirty="0"/>
          </a:p>
          <a:p>
            <a:pPr>
              <a:defRPr/>
            </a:pPr>
            <a:endParaRPr lang="en-US" dirty="0" smtClean="0"/>
          </a:p>
        </p:txBody>
      </p:sp>
      <p:sp>
        <p:nvSpPr>
          <p:cNvPr id="13316" name="Slide Number Placeholder 1"/>
          <p:cNvSpPr>
            <a:spLocks noGrp="1"/>
          </p:cNvSpPr>
          <p:nvPr>
            <p:ph type="sldNum" sz="quarter" idx="4294967295"/>
          </p:nvPr>
        </p:nvSpPr>
        <p:spPr>
          <a:xfrm>
            <a:off x="6553200" y="6248400"/>
            <a:ext cx="1905000" cy="457200"/>
          </a:xfrm>
          <a:prstGeom prst="rect">
            <a:avLst/>
          </a:prstGeom>
          <a:noFill/>
        </p:spPr>
        <p:txBody>
          <a:bodyPr/>
          <a:lstStyle>
            <a:lvl1pPr eaLnBrk="0" hangingPunct="0">
              <a:buChar char="•"/>
              <a:defRPr sz="2800" b="1">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fld id="{722D04E7-AB86-4B50-9F13-A357CB10DF24}" type="slidenum">
              <a:rPr lang="en-US" altLang="en-US" sz="1400" b="0" smtClean="0">
                <a:solidFill>
                  <a:schemeClr val="bg1"/>
                </a:solidFill>
                <a:latin typeface="Times New Roman" pitchFamily="18" charset="0"/>
              </a:rPr>
              <a:pPr eaLnBrk="1" hangingPunct="1">
                <a:buFontTx/>
                <a:buNone/>
              </a:pPr>
              <a:t>27</a:t>
            </a:fld>
            <a:endParaRPr lang="en-US" altLang="en-US" sz="1400" b="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19100" y="1673225"/>
            <a:ext cx="8472488" cy="1887538"/>
          </a:xfrm>
        </p:spPr>
        <p:txBody>
          <a:bodyPr/>
          <a:lstStyle/>
          <a:p>
            <a:pPr algn="ctr"/>
            <a:r>
              <a:rPr lang="en-US" altLang="en-US"/>
              <a:t>Safety Risk Management</a:t>
            </a:r>
            <a:br>
              <a:rPr lang="en-US" altLang="en-US"/>
            </a:br>
            <a:r>
              <a:rPr lang="en-US" altLang="en-US"/>
              <a:t> &amp; </a:t>
            </a:r>
            <a:br>
              <a:rPr lang="en-US" altLang="en-US"/>
            </a:br>
            <a:r>
              <a:rPr lang="en-US" altLang="en-US"/>
              <a:t>AEH Regulatory Oversight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lgn="ctr" eaLnBrk="1" hangingPunct="1"/>
            <a:r>
              <a:rPr lang="en-US" altLang="en-US" sz="3600"/>
              <a:t>Safety Risk Management Reviews </a:t>
            </a:r>
            <a:endParaRPr lang="en-US" altLang="en-US" sz="1800"/>
          </a:p>
        </p:txBody>
      </p:sp>
      <p:sp>
        <p:nvSpPr>
          <p:cNvPr id="59396" name="Rectangle 3"/>
          <p:cNvSpPr>
            <a:spLocks noGrp="1" noChangeArrowheads="1"/>
          </p:cNvSpPr>
          <p:nvPr>
            <p:ph idx="1"/>
          </p:nvPr>
        </p:nvSpPr>
        <p:spPr>
          <a:xfrm>
            <a:off x="488950" y="1041400"/>
            <a:ext cx="7999413" cy="4746625"/>
          </a:xfrm>
        </p:spPr>
        <p:txBody>
          <a:bodyPr/>
          <a:lstStyle/>
          <a:p>
            <a:pPr eaLnBrk="1" hangingPunct="1">
              <a:buFont typeface="Wingdings" pitchFamily="2" charset="2"/>
              <a:buChar char="Ø"/>
            </a:pPr>
            <a:r>
              <a:rPr lang="en-US" altLang="en-US" sz="2000"/>
              <a:t>Evaluating AEH safety risk control strategies and effectiveness by reviewing:</a:t>
            </a:r>
          </a:p>
          <a:p>
            <a:pPr lvl="1" eaLnBrk="1" hangingPunct="1">
              <a:buFont typeface="Wingdings" pitchFamily="2" charset="2"/>
              <a:buChar char="ü"/>
            </a:pPr>
            <a:r>
              <a:rPr lang="en-US" altLang="en-US" sz="1800"/>
              <a:t>System problem report trends (increasing or decreasing) directly related to AEH parts</a:t>
            </a:r>
          </a:p>
          <a:p>
            <a:pPr lvl="1" eaLnBrk="1" hangingPunct="1">
              <a:buFont typeface="Wingdings" pitchFamily="2" charset="2"/>
              <a:buChar char="ü"/>
            </a:pPr>
            <a:r>
              <a:rPr lang="en-US" altLang="en-US" sz="1800"/>
              <a:t>In service difficulty reports</a:t>
            </a:r>
          </a:p>
          <a:p>
            <a:pPr lvl="1" eaLnBrk="1" hangingPunct="1">
              <a:buFont typeface="Wingdings" pitchFamily="2" charset="2"/>
              <a:buChar char="ü"/>
            </a:pPr>
            <a:r>
              <a:rPr lang="en-US" altLang="en-US" sz="1800"/>
              <a:t>Number and types of failures of AEH parts that have caused unsafe conditions in aircraft systems</a:t>
            </a:r>
          </a:p>
          <a:p>
            <a:pPr lvl="1" eaLnBrk="1" hangingPunct="1">
              <a:buFont typeface="Wingdings" pitchFamily="2" charset="2"/>
              <a:buChar char="ü"/>
            </a:pPr>
            <a:r>
              <a:rPr lang="en-US" altLang="en-US" sz="1800"/>
              <a:t>Airworthiness Directives (FAA has issued thousands over the last 10 years are any directly related to AEH parts?) </a:t>
            </a:r>
          </a:p>
          <a:p>
            <a:pPr lvl="1" eaLnBrk="1" hangingPunct="1">
              <a:buFont typeface="Wingdings" pitchFamily="2" charset="2"/>
              <a:buChar char="ü"/>
            </a:pPr>
            <a:r>
              <a:rPr lang="en-US" altLang="en-US" sz="1800"/>
              <a:t>Product Service History</a:t>
            </a:r>
          </a:p>
          <a:p>
            <a:pPr lvl="1" eaLnBrk="1" hangingPunct="1">
              <a:buFont typeface="Wingdings" pitchFamily="2" charset="2"/>
              <a:buChar char="ü"/>
            </a:pPr>
            <a:r>
              <a:rPr lang="en-US" altLang="en-US" sz="1800"/>
              <a:t>Review rapid changes in complex AEH parts technology that may create new failure modes</a:t>
            </a:r>
          </a:p>
          <a:p>
            <a:pPr lvl="1" eaLnBrk="1" hangingPunct="1">
              <a:buFont typeface="Wingdings" pitchFamily="2" charset="2"/>
              <a:buChar char="ü"/>
            </a:pPr>
            <a:r>
              <a:rPr lang="en-US" altLang="en-US" sz="1800"/>
              <a:t>When it is determined that safety risk control strategies are in place and are effective, than regulatory oversight activities may be reduced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dirty="0"/>
              <a:t>Executive Summary (2)</a:t>
            </a:r>
          </a:p>
        </p:txBody>
      </p:sp>
      <p:sp>
        <p:nvSpPr>
          <p:cNvPr id="8195" name="Content Placeholder 2"/>
          <p:cNvSpPr>
            <a:spLocks noGrp="1"/>
          </p:cNvSpPr>
          <p:nvPr>
            <p:ph idx="1"/>
          </p:nvPr>
        </p:nvSpPr>
        <p:spPr/>
        <p:txBody>
          <a:bodyPr/>
          <a:lstStyle/>
          <a:p>
            <a:pPr>
              <a:buFont typeface="Wingdings" panose="05000000000000000000" pitchFamily="2" charset="2"/>
              <a:buChar char="Ø"/>
            </a:pPr>
            <a:r>
              <a:rPr lang="en-US" altLang="en-US" sz="2000" dirty="0"/>
              <a:t>Our proposals involve six thrusts:</a:t>
            </a:r>
          </a:p>
          <a:p>
            <a:pPr lvl="1">
              <a:buFont typeface="Wingdings" panose="05000000000000000000" pitchFamily="2" charset="2"/>
              <a:buChar char="ü"/>
            </a:pPr>
            <a:r>
              <a:rPr lang="en-US" altLang="en-US" sz="2000" dirty="0"/>
              <a:t>Process-based vs. Product-Based—Applying Appropriate Oversight</a:t>
            </a:r>
          </a:p>
          <a:p>
            <a:pPr lvl="1">
              <a:buFont typeface="Wingdings" panose="05000000000000000000" pitchFamily="2" charset="2"/>
              <a:buChar char="ü"/>
            </a:pPr>
            <a:r>
              <a:rPr lang="en-US" altLang="en-US" sz="2000" dirty="0"/>
              <a:t>High-Level Objectives for Development Assurance Processes</a:t>
            </a:r>
          </a:p>
          <a:p>
            <a:pPr lvl="2"/>
            <a:r>
              <a:rPr lang="en-US" altLang="en-US" sz="1600" dirty="0"/>
              <a:t>Provide alternative processes to, for example, RTCA DO-178 B/C</a:t>
            </a:r>
          </a:p>
          <a:p>
            <a:pPr lvl="1">
              <a:buFont typeface="Wingdings" panose="05000000000000000000" pitchFamily="2" charset="2"/>
              <a:buChar char="ü"/>
            </a:pPr>
            <a:r>
              <a:rPr lang="en-US" altLang="en-US" sz="2000" dirty="0"/>
              <a:t>Group Domain Audits on Historical Data</a:t>
            </a:r>
          </a:p>
          <a:p>
            <a:pPr lvl="1">
              <a:buFont typeface="Wingdings" panose="05000000000000000000" pitchFamily="2" charset="2"/>
              <a:buChar char="ü"/>
            </a:pPr>
            <a:r>
              <a:rPr lang="en-US" altLang="en-US" sz="2000" dirty="0"/>
              <a:t>Utilization of Risk-Based Decision Management Tools</a:t>
            </a:r>
          </a:p>
          <a:p>
            <a:pPr lvl="1">
              <a:buFont typeface="Wingdings" panose="05000000000000000000" pitchFamily="2" charset="2"/>
              <a:buChar char="ü"/>
            </a:pPr>
            <a:r>
              <a:rPr lang="en-US" altLang="en-US" sz="2000" dirty="0"/>
              <a:t>COTS AEH Reviewed during Systems Development Assurance, maintaining current approach of AC20-152</a:t>
            </a:r>
          </a:p>
          <a:p>
            <a:pPr lvl="2"/>
            <a:r>
              <a:rPr lang="en-US" altLang="en-US" dirty="0"/>
              <a:t>RTCA DO-254A applicable only to custom micro-coded components</a:t>
            </a:r>
          </a:p>
          <a:p>
            <a:pPr lvl="1">
              <a:buFont typeface="Wingdings" panose="05000000000000000000" pitchFamily="2" charset="2"/>
              <a:buChar char="ü"/>
            </a:pPr>
            <a:r>
              <a:rPr lang="en-US" altLang="en-US" sz="2000" dirty="0"/>
              <a:t>Minimization of the number of Issue Papers</a:t>
            </a:r>
          </a:p>
          <a:p>
            <a:pPr lvl="1"/>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altLang="en-US"/>
              <a:t>RBDM Implementation </a:t>
            </a:r>
            <a:r>
              <a:rPr lang="en-US" altLang="en-US" sz="1800"/>
              <a:t> </a:t>
            </a:r>
          </a:p>
        </p:txBody>
      </p:sp>
      <p:sp>
        <p:nvSpPr>
          <p:cNvPr id="60419" name="Content Placeholder 2"/>
          <p:cNvSpPr>
            <a:spLocks noGrp="1"/>
          </p:cNvSpPr>
          <p:nvPr>
            <p:ph idx="1"/>
          </p:nvPr>
        </p:nvSpPr>
        <p:spPr>
          <a:xfrm>
            <a:off x="495300" y="1211263"/>
            <a:ext cx="8050213" cy="4687887"/>
          </a:xfrm>
        </p:spPr>
        <p:txBody>
          <a:bodyPr/>
          <a:lstStyle/>
          <a:p>
            <a:pPr>
              <a:buFont typeface="Wingdings" pitchFamily="2" charset="2"/>
              <a:buChar char="Ø"/>
            </a:pPr>
            <a:r>
              <a:rPr lang="en-US" altLang="en-US" sz="2000"/>
              <a:t>The Risk Based Decision Making (RBDM) is part of the FAA Administrator’s Strategic plan</a:t>
            </a:r>
          </a:p>
          <a:p>
            <a:pPr lvl="1">
              <a:buFont typeface="Wingdings" pitchFamily="2" charset="2"/>
              <a:buChar char="ü"/>
            </a:pPr>
            <a:r>
              <a:rPr lang="en-US" altLang="en-US" sz="2000"/>
              <a:t>In support of the RBDM initiative, the AIR-134 branch is evaluating the types of design error escapes from the DO-178B/C and DO-254 assurance processes as well as operational service problems with AEH parts</a:t>
            </a:r>
          </a:p>
          <a:p>
            <a:pPr lvl="1">
              <a:buFont typeface="Wingdings" pitchFamily="2" charset="2"/>
              <a:buChar char="ü"/>
            </a:pPr>
            <a:r>
              <a:rPr lang="en-US" altLang="en-US" sz="2000"/>
              <a:t>We are collecting data from various sources (e.g., industry, international civil aviation authorities and other FAA data sources)  </a:t>
            </a:r>
          </a:p>
          <a:p>
            <a:pPr lvl="1">
              <a:buFont typeface="Wingdings" pitchFamily="2" charset="2"/>
              <a:buChar char="ü"/>
            </a:pPr>
            <a:r>
              <a:rPr lang="en-US" altLang="en-US" sz="2000"/>
              <a:t>Before we publish any new guidance, we want to make sure that there is a safety case to justify additional guidance in revisions to AC 20-152, AC 20-115C, AC 20-174, and DO-254</a:t>
            </a:r>
          </a:p>
          <a:p>
            <a:pPr lvl="1">
              <a:buFont typeface="Wingdings" pitchFamily="2" charset="2"/>
              <a:buChar char="ü"/>
            </a:pPr>
            <a:endParaRPr lang="en-US" alt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a:t>FAA Strategic Plan Focus</a:t>
            </a:r>
          </a:p>
        </p:txBody>
      </p:sp>
      <p:sp>
        <p:nvSpPr>
          <p:cNvPr id="3" name="Content Placeholder 2"/>
          <p:cNvSpPr>
            <a:spLocks noGrp="1"/>
          </p:cNvSpPr>
          <p:nvPr>
            <p:ph idx="1"/>
          </p:nvPr>
        </p:nvSpPr>
        <p:spPr/>
        <p:txBody>
          <a:bodyPr/>
          <a:lstStyle/>
          <a:p>
            <a:pPr marL="342900" lvl="1" indent="-342900">
              <a:buFont typeface="Wingdings" pitchFamily="2" charset="2"/>
              <a:buChar char="q"/>
            </a:pPr>
            <a:r>
              <a:rPr lang="en-US" sz="3200" b="1" dirty="0"/>
              <a:t>ASISP</a:t>
            </a:r>
          </a:p>
          <a:p>
            <a:pPr marL="857250" lvl="2" indent="-457200">
              <a:buFont typeface="Arial" panose="020B0604020202020204" pitchFamily="34" charset="0"/>
              <a:buChar char="●"/>
            </a:pPr>
            <a:r>
              <a:rPr lang="en-US" sz="3200" dirty="0"/>
              <a:t>We’re focusing in, for the most part, on electronic connectivity to internal and external aircraft systems and networks</a:t>
            </a:r>
          </a:p>
          <a:p>
            <a:pPr marL="857250" lvl="2" indent="-457200">
              <a:buFont typeface="Arial" panose="020B0604020202020204" pitchFamily="34" charset="0"/>
              <a:buChar char="●"/>
            </a:pPr>
            <a:r>
              <a:rPr lang="en-US" sz="3200" dirty="0"/>
              <a:t>We believe that the greatest threat is the exploitation of aircraft electronic access points </a:t>
            </a:r>
          </a:p>
        </p:txBody>
      </p:sp>
    </p:spTree>
    <p:extLst>
      <p:ext uri="{BB962C8B-B14F-4D97-AF65-F5344CB8AC3E}">
        <p14:creationId xmlns:p14="http://schemas.microsoft.com/office/powerpoint/2010/main" val="3127472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buNone/>
            </a:pPr>
            <a:r>
              <a:rPr lang="en-US" altLang="en-US" sz="3600" dirty="0"/>
              <a:t>ASISP Historical Overview</a:t>
            </a:r>
            <a:endParaRPr lang="en-US" altLang="en-US" sz="1800" dirty="0"/>
          </a:p>
        </p:txBody>
      </p:sp>
      <p:sp>
        <p:nvSpPr>
          <p:cNvPr id="3" name="Content Placeholder 2"/>
          <p:cNvSpPr>
            <a:spLocks noGrp="1"/>
          </p:cNvSpPr>
          <p:nvPr>
            <p:ph idx="1"/>
          </p:nvPr>
        </p:nvSpPr>
        <p:spPr>
          <a:xfrm>
            <a:off x="495300" y="1049338"/>
            <a:ext cx="8050213" cy="4849812"/>
          </a:xfrm>
        </p:spPr>
        <p:txBody>
          <a:bodyPr/>
          <a:lstStyle/>
          <a:p>
            <a:pPr>
              <a:buFont typeface="Wingdings" panose="05000000000000000000" pitchFamily="2" charset="2"/>
              <a:buChar char="q"/>
              <a:defRPr/>
            </a:pPr>
            <a:r>
              <a:rPr lang="en-US" sz="1800" b="0" dirty="0"/>
              <a:t>Since 2005 the FAA Aviation Safety (AVS) service has been using research and applying special conditions / companion issue papers to address electronic cyber-security threats to aircraft systems and networks (First special condition issued on B787 airplane program) </a:t>
            </a:r>
          </a:p>
          <a:p>
            <a:pPr>
              <a:buFont typeface="Wingdings" panose="05000000000000000000" pitchFamily="2" charset="2"/>
              <a:buChar char="q"/>
              <a:defRPr/>
            </a:pPr>
            <a:r>
              <a:rPr lang="en-US" sz="1800" b="0" dirty="0"/>
              <a:t>The FAA Transport Airplane Directorate has issued over twenty special conditions for certain make and model airplanes to address:</a:t>
            </a:r>
          </a:p>
          <a:p>
            <a:pPr marL="0" indent="0">
              <a:buFontTx/>
              <a:buNone/>
              <a:defRPr/>
            </a:pPr>
            <a:r>
              <a:rPr lang="en-US" sz="1800" dirty="0"/>
              <a:t>	(1) Aircraft Electronic Systems Security Protection from       	unauthorized external access</a:t>
            </a:r>
          </a:p>
          <a:p>
            <a:pPr lvl="3">
              <a:buFont typeface="Wingdings" panose="05000000000000000000" pitchFamily="2" charset="2"/>
              <a:buChar char="ü"/>
              <a:defRPr/>
            </a:pPr>
            <a:r>
              <a:rPr lang="en-US" dirty="0"/>
              <a:t>Addresses threats from external connectivity to aircraft systems from public networks such as the internet (refer to item 1 in figure 1)</a:t>
            </a:r>
          </a:p>
          <a:p>
            <a:pPr marL="0" indent="0">
              <a:buFontTx/>
              <a:buNone/>
              <a:defRPr/>
            </a:pPr>
            <a:r>
              <a:rPr lang="en-US" sz="1800" dirty="0"/>
              <a:t>	(2) Isolation of Aircraft Electronic System Security Protection 	from Unauthorized Internal Access </a:t>
            </a:r>
          </a:p>
          <a:p>
            <a:pPr lvl="3">
              <a:buFont typeface="Wingdings" panose="05000000000000000000" pitchFamily="2" charset="2"/>
              <a:buChar char="ü"/>
              <a:defRPr/>
            </a:pPr>
            <a:r>
              <a:rPr lang="en-US" dirty="0"/>
              <a:t>Addresses threats across aircraft systems domains such as potential hacking of entertainment systems (refer to item 2 in figure 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buNone/>
            </a:pPr>
            <a:r>
              <a:rPr lang="en-US" altLang="en-US" sz="3600" dirty="0"/>
              <a:t>ARAC Working Group Overview</a:t>
            </a:r>
            <a:endParaRPr lang="en-US" altLang="en-US" sz="1800" dirty="0"/>
          </a:p>
        </p:txBody>
      </p:sp>
      <p:sp>
        <p:nvSpPr>
          <p:cNvPr id="3" name="Content Placeholder 2"/>
          <p:cNvSpPr>
            <a:spLocks noGrp="1"/>
          </p:cNvSpPr>
          <p:nvPr>
            <p:ph idx="1"/>
          </p:nvPr>
        </p:nvSpPr>
        <p:spPr>
          <a:xfrm>
            <a:off x="495300" y="1049338"/>
            <a:ext cx="8050213" cy="4849812"/>
          </a:xfrm>
        </p:spPr>
        <p:txBody>
          <a:bodyPr/>
          <a:lstStyle/>
          <a:p>
            <a:pPr>
              <a:buFont typeface="Wingdings" panose="05000000000000000000" pitchFamily="2" charset="2"/>
              <a:buChar char="q"/>
              <a:defRPr/>
            </a:pPr>
            <a:r>
              <a:rPr lang="en-US" sz="1800" b="0" dirty="0"/>
              <a:t>As a result of the December 18, 2014 ARAC meeting, the FAA assigned and the Aviation Rulemaking Advisory Committee (ARAC) accepted a task establishing the ASISP working group</a:t>
            </a:r>
          </a:p>
          <a:p>
            <a:pPr>
              <a:buFont typeface="Wingdings" panose="05000000000000000000" pitchFamily="2" charset="2"/>
              <a:buChar char="q"/>
              <a:defRPr/>
            </a:pPr>
            <a:r>
              <a:rPr lang="en-US" sz="1800" b="0" dirty="0"/>
              <a:t>Two teams have been formed as follows;</a:t>
            </a:r>
          </a:p>
          <a:p>
            <a:pPr marL="0" indent="0">
              <a:buNone/>
              <a:defRPr/>
            </a:pPr>
            <a:r>
              <a:rPr lang="en-US" sz="1800" b="0" dirty="0"/>
              <a:t>	(1) Transport Category Airplanes greater than 19 passenger seats</a:t>
            </a:r>
          </a:p>
          <a:p>
            <a:pPr marL="0" indent="0">
              <a:buNone/>
              <a:defRPr/>
            </a:pPr>
            <a:r>
              <a:rPr lang="en-US" sz="1800" b="0" dirty="0"/>
              <a:t>	(2) General Aviation, Rotorcraft, and Transport Category 	airplanes less than 19 passenger seats</a:t>
            </a:r>
          </a:p>
          <a:p>
            <a:pPr>
              <a:defRPr/>
            </a:pPr>
            <a:r>
              <a:rPr lang="en-US" sz="1800" b="0" dirty="0"/>
              <a:t>Team 1 plans to implement RTCA SC-216 industry standards which have parallel system and security development processes</a:t>
            </a:r>
          </a:p>
          <a:p>
            <a:pPr>
              <a:defRPr/>
            </a:pPr>
            <a:r>
              <a:rPr lang="en-US" sz="1800" b="0" dirty="0"/>
              <a:t>Team 2 is proposing to address security requirements by using the traditional system, hardware and software development assurance processes</a:t>
            </a:r>
          </a:p>
          <a:p>
            <a:pPr>
              <a:defRPr/>
            </a:pPr>
            <a:r>
              <a:rPr lang="en-US" sz="1800" b="0" dirty="0"/>
              <a:t>The final report is due August, 2016 and will include recommendations on both initial certification and continued airworthiness considerations for ASISP</a:t>
            </a:r>
          </a:p>
        </p:txBody>
      </p:sp>
    </p:spTree>
    <p:extLst>
      <p:ext uri="{BB962C8B-B14F-4D97-AF65-F5344CB8AC3E}">
        <p14:creationId xmlns:p14="http://schemas.microsoft.com/office/powerpoint/2010/main" val="3934545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sz="3600" dirty="0"/>
              <a:t>Change Impact Analysis (CIA)</a:t>
            </a:r>
          </a:p>
        </p:txBody>
      </p:sp>
      <p:sp>
        <p:nvSpPr>
          <p:cNvPr id="3" name="Content Placeholder 2"/>
          <p:cNvSpPr>
            <a:spLocks noGrp="1"/>
          </p:cNvSpPr>
          <p:nvPr>
            <p:ph idx="1"/>
          </p:nvPr>
        </p:nvSpPr>
        <p:spPr/>
        <p:txBody>
          <a:bodyPr/>
          <a:lstStyle/>
          <a:p>
            <a:pPr lvl="1">
              <a:buFont typeface="Wingdings" panose="05000000000000000000" pitchFamily="2" charset="2"/>
              <a:buChar char="q"/>
            </a:pPr>
            <a:r>
              <a:rPr lang="en-US" dirty="0"/>
              <a:t>For every aircraft modification, a change impact analysis is required (According to RTCA DO-326A)</a:t>
            </a:r>
          </a:p>
          <a:p>
            <a:pPr lvl="1">
              <a:buFont typeface="Wingdings" panose="05000000000000000000" pitchFamily="2" charset="2"/>
              <a:buChar char="ü"/>
            </a:pPr>
            <a:r>
              <a:rPr lang="en-US" sz="1800" dirty="0"/>
              <a:t>The results of the change impact analysis may be used to determine if aircraft level or system level Security Risk Assessment is required</a:t>
            </a:r>
          </a:p>
          <a:p>
            <a:pPr lvl="1">
              <a:buFont typeface="Wingdings" panose="05000000000000000000" pitchFamily="2" charset="2"/>
              <a:buChar char="ü"/>
            </a:pPr>
            <a:r>
              <a:rPr lang="en-US" sz="1800" dirty="0"/>
              <a:t>Security Risk Assessment can be relatively simple or complex depending on the aircraft architecture and intended function of the information technology applications</a:t>
            </a:r>
          </a:p>
          <a:p>
            <a:pPr lvl="1">
              <a:buFont typeface="Wingdings" panose="05000000000000000000" pitchFamily="2" charset="2"/>
              <a:buChar char="ü"/>
            </a:pPr>
            <a:r>
              <a:rPr lang="en-US" sz="1800" dirty="0"/>
              <a:t>In most cases, federated avionics systems with uni-directional data busses (e.g., ARINC-429) that connect to the threat of public services should have system level, not aircraft level, Security Risk Assessment</a:t>
            </a:r>
          </a:p>
          <a:p>
            <a:pPr lvl="1">
              <a:buFont typeface="Wingdings" panose="05000000000000000000" pitchFamily="2" charset="2"/>
              <a:buChar char="ü"/>
            </a:pPr>
            <a:r>
              <a:rPr lang="en-US" sz="1800" dirty="0"/>
              <a:t>If it not possible to determine if mitigations are adequate at the system level, then Aircraft Security Risk Assessment will be required</a:t>
            </a:r>
          </a:p>
          <a:p>
            <a:pPr lvl="1"/>
            <a:endParaRPr lang="en-US" sz="1800" dirty="0"/>
          </a:p>
          <a:p>
            <a:pPr lvl="1"/>
            <a:endParaRPr lang="en-US" sz="1800"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3" name="Rectangle 45"/>
          <p:cNvSpPr>
            <a:spLocks noGrp="1" noChangeArrowheads="1"/>
          </p:cNvSpPr>
          <p:nvPr>
            <p:ph type="title"/>
          </p:nvPr>
        </p:nvSpPr>
        <p:spPr>
          <a:noFill/>
        </p:spPr>
        <p:txBody>
          <a:bodyPr/>
          <a:lstStyle/>
          <a:p>
            <a:pPr eaLnBrk="1" hangingPunct="1">
              <a:buNone/>
            </a:pPr>
            <a:r>
              <a:rPr lang="en-US" altLang="en-US" sz="3200" dirty="0"/>
              <a:t>Aircraft Systems Information </a:t>
            </a:r>
            <a:br>
              <a:rPr lang="en-US" altLang="en-US" sz="3200" dirty="0"/>
            </a:br>
            <a:r>
              <a:rPr lang="en-US" altLang="en-US" sz="3200" dirty="0"/>
              <a:t>Security Protection (ASISP)</a:t>
            </a:r>
          </a:p>
        </p:txBody>
      </p:sp>
      <p:sp>
        <p:nvSpPr>
          <p:cNvPr id="5122" name="Rectangle 8"/>
          <p:cNvSpPr>
            <a:spLocks noGrp="1" noChangeArrowheads="1"/>
          </p:cNvSpPr>
          <p:nvPr>
            <p:ph idx="1"/>
          </p:nvPr>
        </p:nvSpPr>
        <p:spPr>
          <a:xfrm>
            <a:off x="495300" y="1219200"/>
            <a:ext cx="8050213" cy="4679950"/>
          </a:xfrm>
          <a:noFill/>
        </p:spPr>
        <p:txBody>
          <a:bodyPr/>
          <a:lstStyle/>
          <a:p>
            <a:pPr eaLnBrk="1" hangingPunct="1">
              <a:buFontTx/>
              <a:buNone/>
            </a:pPr>
            <a:r>
              <a:rPr lang="en-US" altLang="en-US" sz="1800"/>
              <a:t>Notional Aircraft Domains</a:t>
            </a:r>
          </a:p>
        </p:txBody>
      </p:sp>
      <p:pic>
        <p:nvPicPr>
          <p:cNvPr id="51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7313" y="1801813"/>
            <a:ext cx="6916737"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10"/>
          <p:cNvSpPr>
            <a:spLocks noChangeArrowheads="1"/>
          </p:cNvSpPr>
          <p:nvPr/>
        </p:nvSpPr>
        <p:spPr bwMode="auto">
          <a:xfrm>
            <a:off x="320675" y="4878388"/>
            <a:ext cx="4181475" cy="1096962"/>
          </a:xfrm>
          <a:prstGeom prst="rect">
            <a:avLst/>
          </a:prstGeom>
          <a:solidFill>
            <a:srgbClr val="000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5125" name="Text Box 11"/>
          <p:cNvSpPr txBox="1">
            <a:spLocks noChangeArrowheads="1"/>
          </p:cNvSpPr>
          <p:nvPr/>
        </p:nvSpPr>
        <p:spPr bwMode="auto">
          <a:xfrm>
            <a:off x="876300" y="5019675"/>
            <a:ext cx="3286125" cy="3381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0"/>
              <a:t>CNS/ATM &amp; NextGen Services</a:t>
            </a:r>
          </a:p>
        </p:txBody>
      </p:sp>
      <p:sp>
        <p:nvSpPr>
          <p:cNvPr id="5126" name="Rectangle 13"/>
          <p:cNvSpPr>
            <a:spLocks noChangeArrowheads="1"/>
          </p:cNvSpPr>
          <p:nvPr/>
        </p:nvSpPr>
        <p:spPr bwMode="auto">
          <a:xfrm>
            <a:off x="428625" y="5289550"/>
            <a:ext cx="1368425" cy="6461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0">
                <a:solidFill>
                  <a:schemeClr val="tx2"/>
                </a:solidFill>
              </a:rPr>
              <a:t>Communication Navigation &amp;      Surveillance </a:t>
            </a:r>
            <a:endParaRPr lang="en-US" altLang="en-US" sz="1200" b="0"/>
          </a:p>
        </p:txBody>
      </p:sp>
      <p:sp>
        <p:nvSpPr>
          <p:cNvPr id="5127" name="Rectangle 14"/>
          <p:cNvSpPr>
            <a:spLocks noChangeArrowheads="1"/>
          </p:cNvSpPr>
          <p:nvPr/>
        </p:nvSpPr>
        <p:spPr bwMode="auto">
          <a:xfrm>
            <a:off x="2270125" y="5364163"/>
            <a:ext cx="1990725" cy="2778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0"/>
              <a:t>Air Traffic Control Centers</a:t>
            </a:r>
          </a:p>
        </p:txBody>
      </p:sp>
      <p:sp>
        <p:nvSpPr>
          <p:cNvPr id="5128" name="Rectangle 15"/>
          <p:cNvSpPr>
            <a:spLocks noChangeArrowheads="1"/>
          </p:cNvSpPr>
          <p:nvPr/>
        </p:nvSpPr>
        <p:spPr bwMode="auto">
          <a:xfrm>
            <a:off x="1882775" y="5635625"/>
            <a:ext cx="2378075" cy="2778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0"/>
              <a:t>GPS &amp; Ground Navigation  Aids</a:t>
            </a:r>
          </a:p>
        </p:txBody>
      </p:sp>
      <p:sp>
        <p:nvSpPr>
          <p:cNvPr id="5129" name="Rectangle 16"/>
          <p:cNvSpPr>
            <a:spLocks noChangeArrowheads="1"/>
          </p:cNvSpPr>
          <p:nvPr/>
        </p:nvSpPr>
        <p:spPr bwMode="auto">
          <a:xfrm>
            <a:off x="4830763" y="4791075"/>
            <a:ext cx="944562" cy="739775"/>
          </a:xfrm>
          <a:prstGeom prst="rect">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0"/>
              <a:t>Airline Networks</a:t>
            </a:r>
          </a:p>
          <a:p>
            <a:pPr algn="ctr" eaLnBrk="1" hangingPunct="1">
              <a:spcBef>
                <a:spcPct val="50000"/>
              </a:spcBef>
              <a:buFontTx/>
              <a:buNone/>
            </a:pPr>
            <a:r>
              <a:rPr lang="en-US" altLang="en-US" sz="1200" b="0"/>
              <a:t>(ACARS)</a:t>
            </a:r>
          </a:p>
        </p:txBody>
      </p:sp>
      <p:sp>
        <p:nvSpPr>
          <p:cNvPr id="5130" name="Rectangle 17"/>
          <p:cNvSpPr>
            <a:spLocks noChangeArrowheads="1"/>
          </p:cNvSpPr>
          <p:nvPr/>
        </p:nvSpPr>
        <p:spPr bwMode="auto">
          <a:xfrm>
            <a:off x="5540375" y="5667375"/>
            <a:ext cx="2462213" cy="280988"/>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0"/>
              <a:t>Internet / Public Networks</a:t>
            </a:r>
          </a:p>
        </p:txBody>
      </p:sp>
      <p:sp>
        <p:nvSpPr>
          <p:cNvPr id="5131" name="Line 18"/>
          <p:cNvSpPr>
            <a:spLocks noChangeShapeType="1"/>
          </p:cNvSpPr>
          <p:nvPr/>
        </p:nvSpPr>
        <p:spPr bwMode="auto">
          <a:xfrm flipH="1" flipV="1">
            <a:off x="5688013" y="5432425"/>
            <a:ext cx="403225" cy="285750"/>
          </a:xfrm>
          <a:prstGeom prst="line">
            <a:avLst/>
          </a:prstGeom>
          <a:noFill/>
          <a:ln w="38100">
            <a:solidFill>
              <a:srgbClr val="FFC000"/>
            </a:solidFill>
            <a:round/>
            <a:headEnd type="triangle" w="med" len="me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5133" name="Line 19"/>
          <p:cNvSpPr>
            <a:spLocks noChangeShapeType="1"/>
          </p:cNvSpPr>
          <p:nvPr/>
        </p:nvSpPr>
        <p:spPr bwMode="auto">
          <a:xfrm flipH="1" flipV="1">
            <a:off x="4479528" y="5680075"/>
            <a:ext cx="1470819" cy="9413"/>
          </a:xfrm>
          <a:prstGeom prst="line">
            <a:avLst/>
          </a:prstGeom>
          <a:noFill/>
          <a:ln w="57150">
            <a:solidFill>
              <a:srgbClr val="FFCC00"/>
            </a:solidFill>
            <a:round/>
            <a:headEnd type="triangle" w="med" len="med"/>
            <a:tailEnd type="triangle" w="med" len="med"/>
          </a:ln>
          <a:effectLst>
            <a:innerShdw blurRad="63500" dist="50800" dir="16200000">
              <a:prstClr val="black">
                <a:alpha val="50000"/>
              </a:prstClr>
            </a:innerShdw>
          </a:effectLst>
          <a:extLst>
            <a:ext uri="{909E8E84-426E-40DD-AFC4-6F175D3DCCD1}">
              <a14:hiddenFill xmlns:a14="http://schemas.microsoft.com/office/drawing/2010/main">
                <a:noFill/>
              </a14:hiddenFill>
            </a:ext>
          </a:extLst>
        </p:spPr>
        <p:txBody>
          <a:bodyPr>
            <a:spAutoFit/>
          </a:bodyPr>
          <a:lstStyle/>
          <a:p>
            <a:pPr>
              <a:defRPr/>
            </a:pPr>
            <a:endParaRPr lang="en-US"/>
          </a:p>
        </p:txBody>
      </p:sp>
      <p:sp>
        <p:nvSpPr>
          <p:cNvPr id="5135" name="Rectangle 20"/>
          <p:cNvSpPr>
            <a:spLocks noChangeArrowheads="1"/>
          </p:cNvSpPr>
          <p:nvPr/>
        </p:nvSpPr>
        <p:spPr bwMode="auto">
          <a:xfrm>
            <a:off x="4316413" y="5060950"/>
            <a:ext cx="195262" cy="7318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5136" name="Text Box 21"/>
          <p:cNvSpPr txBox="1">
            <a:spLocks noChangeArrowheads="1"/>
          </p:cNvSpPr>
          <p:nvPr/>
        </p:nvSpPr>
        <p:spPr bwMode="auto">
          <a:xfrm rot="-5400000">
            <a:off x="4060825" y="5297488"/>
            <a:ext cx="663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000" b="0"/>
              <a:t>Controls</a:t>
            </a:r>
          </a:p>
        </p:txBody>
      </p:sp>
      <p:sp>
        <p:nvSpPr>
          <p:cNvPr id="5137" name="Oval 23"/>
          <p:cNvSpPr>
            <a:spLocks noChangeArrowheads="1"/>
          </p:cNvSpPr>
          <p:nvPr/>
        </p:nvSpPr>
        <p:spPr bwMode="auto">
          <a:xfrm>
            <a:off x="6829425" y="5286375"/>
            <a:ext cx="720725" cy="4318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400" b="0"/>
              <a:t>1</a:t>
            </a:r>
          </a:p>
        </p:txBody>
      </p:sp>
      <p:sp>
        <p:nvSpPr>
          <p:cNvPr id="5138" name="Oval 24"/>
          <p:cNvSpPr>
            <a:spLocks noChangeArrowheads="1"/>
          </p:cNvSpPr>
          <p:nvPr/>
        </p:nvSpPr>
        <p:spPr bwMode="auto">
          <a:xfrm>
            <a:off x="771525" y="4448175"/>
            <a:ext cx="433388" cy="40163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400" b="0"/>
              <a:t>3</a:t>
            </a:r>
          </a:p>
        </p:txBody>
      </p:sp>
      <p:sp>
        <p:nvSpPr>
          <p:cNvPr id="2" name="Line 26"/>
          <p:cNvSpPr>
            <a:spLocks noChangeShapeType="1"/>
          </p:cNvSpPr>
          <p:nvPr/>
        </p:nvSpPr>
        <p:spPr bwMode="auto">
          <a:xfrm>
            <a:off x="430213" y="4225925"/>
            <a:ext cx="446087" cy="885825"/>
          </a:xfrm>
          <a:prstGeom prst="line">
            <a:avLst/>
          </a:prstGeom>
          <a:noFill/>
          <a:ln w="57150">
            <a:solidFill>
              <a:schemeClr val="accent2">
                <a:lumMod val="40000"/>
                <a:lumOff val="60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p>
        </p:txBody>
      </p:sp>
      <p:sp>
        <p:nvSpPr>
          <p:cNvPr id="5140" name="Line 27"/>
          <p:cNvSpPr>
            <a:spLocks noChangeShapeType="1"/>
          </p:cNvSpPr>
          <p:nvPr/>
        </p:nvSpPr>
        <p:spPr bwMode="auto">
          <a:xfrm flipV="1">
            <a:off x="314325" y="3946525"/>
            <a:ext cx="3175" cy="903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41" name="Line 29"/>
          <p:cNvSpPr>
            <a:spLocks noChangeShapeType="1"/>
          </p:cNvSpPr>
          <p:nvPr/>
        </p:nvSpPr>
        <p:spPr bwMode="auto">
          <a:xfrm flipH="1" flipV="1">
            <a:off x="2616200" y="4108450"/>
            <a:ext cx="2514600" cy="733425"/>
          </a:xfrm>
          <a:prstGeom prst="line">
            <a:avLst/>
          </a:prstGeom>
          <a:noFill/>
          <a:ln w="57150">
            <a:solidFill>
              <a:srgbClr val="008000"/>
            </a:solidFill>
            <a:round/>
            <a:headEnd type="triangle" w="med" len="me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5142" name="Oval 32"/>
          <p:cNvSpPr>
            <a:spLocks noChangeArrowheads="1"/>
          </p:cNvSpPr>
          <p:nvPr/>
        </p:nvSpPr>
        <p:spPr bwMode="auto">
          <a:xfrm>
            <a:off x="6964363" y="1998663"/>
            <a:ext cx="447675"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000" b="0"/>
              <a:t>1</a:t>
            </a:r>
          </a:p>
        </p:txBody>
      </p:sp>
      <p:sp>
        <p:nvSpPr>
          <p:cNvPr id="5143" name="Oval 33"/>
          <p:cNvSpPr>
            <a:spLocks noChangeArrowheads="1"/>
          </p:cNvSpPr>
          <p:nvPr/>
        </p:nvSpPr>
        <p:spPr bwMode="auto">
          <a:xfrm>
            <a:off x="6964363" y="2873375"/>
            <a:ext cx="420687"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000" b="0"/>
              <a:t>2</a:t>
            </a:r>
          </a:p>
        </p:txBody>
      </p:sp>
      <p:sp>
        <p:nvSpPr>
          <p:cNvPr id="5144" name="Oval 34"/>
          <p:cNvSpPr>
            <a:spLocks noChangeArrowheads="1"/>
          </p:cNvSpPr>
          <p:nvPr/>
        </p:nvSpPr>
        <p:spPr bwMode="auto">
          <a:xfrm>
            <a:off x="6962775" y="3711575"/>
            <a:ext cx="428625"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000" b="0"/>
              <a:t>3</a:t>
            </a:r>
          </a:p>
        </p:txBody>
      </p:sp>
      <p:sp>
        <p:nvSpPr>
          <p:cNvPr id="3" name="Line 38"/>
          <p:cNvSpPr>
            <a:spLocks noChangeShapeType="1"/>
          </p:cNvSpPr>
          <p:nvPr/>
        </p:nvSpPr>
        <p:spPr bwMode="auto">
          <a:xfrm flipH="1" flipV="1">
            <a:off x="1681956" y="1784578"/>
            <a:ext cx="3914775" cy="12019"/>
          </a:xfrm>
          <a:prstGeom prst="line">
            <a:avLst/>
          </a:prstGeom>
          <a:noFill/>
          <a:ln w="76200">
            <a:solidFill>
              <a:srgbClr val="FF0000"/>
            </a:solidFill>
            <a:round/>
            <a:headEnd type="triangle" w="med" len="med"/>
            <a:tailEnd type="triangle" w="med" len="med"/>
          </a:ln>
          <a:effectLst>
            <a:glow rad="228600">
              <a:schemeClr val="accent2">
                <a:satMod val="175000"/>
                <a:alpha val="40000"/>
              </a:schemeClr>
            </a:glow>
            <a:innerShdw blurRad="63500" dist="50800" dir="13500000">
              <a:prstClr val="black">
                <a:alpha val="50000"/>
              </a:prstClr>
            </a:innerShdw>
          </a:effectLst>
          <a:extLst>
            <a:ext uri="{909E8E84-426E-40DD-AFC4-6F175D3DCCD1}">
              <a14:hiddenFill xmlns:a14="http://schemas.microsoft.com/office/drawing/2010/main">
                <a:noFill/>
              </a14:hiddenFill>
            </a:ext>
          </a:extLst>
        </p:spPr>
        <p:txBody>
          <a:bodyPr>
            <a:spAutoFit/>
          </a:bodyPr>
          <a:lstStyle/>
          <a:p>
            <a:pPr>
              <a:defRPr/>
            </a:pPr>
            <a:endParaRPr lang="en-US"/>
          </a:p>
        </p:txBody>
      </p:sp>
      <p:sp>
        <p:nvSpPr>
          <p:cNvPr id="5148" name="Oval 39"/>
          <p:cNvSpPr>
            <a:spLocks noChangeArrowheads="1"/>
          </p:cNvSpPr>
          <p:nvPr/>
        </p:nvSpPr>
        <p:spPr bwMode="auto">
          <a:xfrm>
            <a:off x="3514725" y="1474788"/>
            <a:ext cx="433388" cy="40163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400" b="0"/>
              <a:t>2</a:t>
            </a:r>
          </a:p>
        </p:txBody>
      </p:sp>
      <p:sp>
        <p:nvSpPr>
          <p:cNvPr id="5149" name="Line 40"/>
          <p:cNvSpPr>
            <a:spLocks noChangeShapeType="1"/>
          </p:cNvSpPr>
          <p:nvPr/>
        </p:nvSpPr>
        <p:spPr bwMode="auto">
          <a:xfrm flipH="1" flipV="1">
            <a:off x="5130800" y="4260850"/>
            <a:ext cx="2203450" cy="1465263"/>
          </a:xfrm>
          <a:prstGeom prst="line">
            <a:avLst/>
          </a:prstGeom>
          <a:noFill/>
          <a:ln w="57150">
            <a:solidFill>
              <a:srgbClr val="FFC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51" name="Text Box 41"/>
          <p:cNvSpPr txBox="1">
            <a:spLocks noChangeArrowheads="1"/>
          </p:cNvSpPr>
          <p:nvPr/>
        </p:nvSpPr>
        <p:spPr bwMode="auto">
          <a:xfrm>
            <a:off x="6988175" y="1084263"/>
            <a:ext cx="2060575" cy="585787"/>
          </a:xfrm>
          <a:prstGeom prst="rect">
            <a:avLst/>
          </a:prstGeom>
          <a:solidFill>
            <a:schemeClr val="accent2">
              <a:lumMod val="20000"/>
              <a:lumOff val="80000"/>
            </a:schemeClr>
          </a:solidFill>
          <a:ln>
            <a:noFill/>
          </a:ln>
          <a:effec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defRPr/>
            </a:pPr>
            <a:r>
              <a:rPr lang="en-US" altLang="en-US" sz="1600" b="0" dirty="0"/>
              <a:t>Network Security Access Points</a:t>
            </a:r>
          </a:p>
        </p:txBody>
      </p:sp>
      <p:sp>
        <p:nvSpPr>
          <p:cNvPr id="4" name="Text Box 42"/>
          <p:cNvSpPr txBox="1">
            <a:spLocks noChangeArrowheads="1"/>
          </p:cNvSpPr>
          <p:nvPr/>
        </p:nvSpPr>
        <p:spPr bwMode="auto">
          <a:xfrm>
            <a:off x="1222375" y="4568825"/>
            <a:ext cx="2495550" cy="2762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a:t>Air Traffic Services (ATS) Provider</a:t>
            </a:r>
          </a:p>
        </p:txBody>
      </p:sp>
      <p:sp>
        <p:nvSpPr>
          <p:cNvPr id="5152" name="Text Box 43"/>
          <p:cNvSpPr txBox="1">
            <a:spLocks noChangeArrowheads="1"/>
          </p:cNvSpPr>
          <p:nvPr/>
        </p:nvSpPr>
        <p:spPr bwMode="auto">
          <a:xfrm>
            <a:off x="5540375" y="4524375"/>
            <a:ext cx="2573338" cy="274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a:t>Non-Air Traffic Services Provider</a:t>
            </a:r>
          </a:p>
        </p:txBody>
      </p:sp>
      <p:sp>
        <p:nvSpPr>
          <p:cNvPr id="5154" name="Text Box 36"/>
          <p:cNvSpPr txBox="1">
            <a:spLocks noChangeArrowheads="1"/>
          </p:cNvSpPr>
          <p:nvPr/>
        </p:nvSpPr>
        <p:spPr bwMode="auto">
          <a:xfrm>
            <a:off x="7551738" y="3709988"/>
            <a:ext cx="1397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a:t>FAA Air Traffic Services Connectivity</a:t>
            </a:r>
          </a:p>
        </p:txBody>
      </p:sp>
      <p:sp>
        <p:nvSpPr>
          <p:cNvPr id="5155" name="Text Box 36"/>
          <p:cNvSpPr txBox="1">
            <a:spLocks noChangeArrowheads="1"/>
          </p:cNvSpPr>
          <p:nvPr/>
        </p:nvSpPr>
        <p:spPr bwMode="auto">
          <a:xfrm>
            <a:off x="7586663" y="2776538"/>
            <a:ext cx="15065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a:t>Internal Aircraft Network Security Controls</a:t>
            </a:r>
          </a:p>
        </p:txBody>
      </p:sp>
      <p:sp>
        <p:nvSpPr>
          <p:cNvPr id="5156" name="Text Box 35"/>
          <p:cNvSpPr txBox="1">
            <a:spLocks noChangeArrowheads="1"/>
          </p:cNvSpPr>
          <p:nvPr/>
        </p:nvSpPr>
        <p:spPr bwMode="auto">
          <a:xfrm>
            <a:off x="7586663" y="1676400"/>
            <a:ext cx="14319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a:t>E-Enabled Aircraft Connectivity including FLS </a:t>
            </a:r>
          </a:p>
        </p:txBody>
      </p:sp>
      <p:sp>
        <p:nvSpPr>
          <p:cNvPr id="5157" name="Rectangle 3"/>
          <p:cNvSpPr>
            <a:spLocks noChangeArrowheads="1"/>
          </p:cNvSpPr>
          <p:nvPr/>
        </p:nvSpPr>
        <p:spPr bwMode="auto">
          <a:xfrm>
            <a:off x="8805863" y="492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6725" y="311150"/>
            <a:ext cx="8472488" cy="609600"/>
          </a:xfrm>
        </p:spPr>
        <p:txBody>
          <a:bodyPr/>
          <a:lstStyle/>
          <a:p>
            <a:pPr eaLnBrk="1" hangingPunct="1">
              <a:buNone/>
            </a:pPr>
            <a:r>
              <a:rPr lang="en-US" altLang="en-US" sz="3200" dirty="0"/>
              <a:t>Aircraft Rules, Processes &amp; Standards</a:t>
            </a:r>
          </a:p>
        </p:txBody>
      </p:sp>
      <p:sp>
        <p:nvSpPr>
          <p:cNvPr id="7171" name="Rectangle 3"/>
          <p:cNvSpPr>
            <a:spLocks noGrp="1" noChangeArrowheads="1"/>
          </p:cNvSpPr>
          <p:nvPr>
            <p:ph idx="1"/>
          </p:nvPr>
        </p:nvSpPr>
        <p:spPr>
          <a:xfrm>
            <a:off x="466725" y="920750"/>
            <a:ext cx="8148638" cy="5072063"/>
          </a:xfrm>
        </p:spPr>
        <p:txBody>
          <a:bodyPr/>
          <a:lstStyle/>
          <a:p>
            <a:pPr eaLnBrk="1" hangingPunct="1">
              <a:lnSpc>
                <a:spcPct val="80000"/>
              </a:lnSpc>
              <a:defRPr/>
            </a:pPr>
            <a:r>
              <a:rPr lang="en-US" altLang="en-US" sz="1600" dirty="0"/>
              <a:t>Federal Aviation Regulation's (FARs)</a:t>
            </a:r>
          </a:p>
          <a:p>
            <a:pPr eaLnBrk="1" hangingPunct="1">
              <a:lnSpc>
                <a:spcPct val="80000"/>
              </a:lnSpc>
              <a:buFont typeface="Wingdings" panose="05000000000000000000" pitchFamily="2" charset="2"/>
              <a:buChar char="ü"/>
              <a:defRPr/>
            </a:pPr>
            <a:r>
              <a:rPr lang="en-US" altLang="en-US" sz="1400" b="0" dirty="0"/>
              <a:t>FAR 25.1301 “General Requirements for Intended Function”</a:t>
            </a:r>
          </a:p>
          <a:p>
            <a:pPr eaLnBrk="1" hangingPunct="1">
              <a:lnSpc>
                <a:spcPct val="80000"/>
              </a:lnSpc>
              <a:buFont typeface="Wingdings" panose="05000000000000000000" pitchFamily="2" charset="2"/>
              <a:buChar char="ü"/>
              <a:defRPr/>
            </a:pPr>
            <a:r>
              <a:rPr lang="en-US" altLang="en-US" sz="1400" b="0" dirty="0"/>
              <a:t>FAR 25.1309 “Equipment Systems and Installation”</a:t>
            </a:r>
          </a:p>
          <a:p>
            <a:pPr eaLnBrk="1" hangingPunct="1">
              <a:lnSpc>
                <a:spcPct val="80000"/>
              </a:lnSpc>
              <a:buFont typeface="Wingdings" panose="05000000000000000000" pitchFamily="2" charset="2"/>
              <a:buChar char="ü"/>
              <a:defRPr/>
            </a:pPr>
            <a:r>
              <a:rPr lang="en-US" altLang="en-US" sz="1400" b="0" dirty="0"/>
              <a:t>Special Conditions establish the rule basis for Aircraft Systems Information Security Protection (ASISP) for certain make and model aircraft with new and novel architectures </a:t>
            </a:r>
          </a:p>
          <a:p>
            <a:pPr lvl="1" eaLnBrk="1" hangingPunct="1">
              <a:lnSpc>
                <a:spcPct val="80000"/>
              </a:lnSpc>
              <a:buFont typeface="Wingdings" panose="05000000000000000000" pitchFamily="2" charset="2"/>
              <a:buChar char="§"/>
              <a:defRPr/>
            </a:pPr>
            <a:r>
              <a:rPr lang="en-US" altLang="en-US" sz="1400" dirty="0"/>
              <a:t>Companion Issue Papers to Special Conditions provide a means of compliance</a:t>
            </a:r>
          </a:p>
          <a:p>
            <a:pPr lvl="1" eaLnBrk="1" hangingPunct="1">
              <a:lnSpc>
                <a:spcPct val="80000"/>
              </a:lnSpc>
              <a:buFont typeface="Wingdings" panose="05000000000000000000" pitchFamily="2" charset="2"/>
              <a:buChar char="§"/>
              <a:defRPr/>
            </a:pPr>
            <a:endParaRPr lang="en-US" altLang="en-US" sz="1600" dirty="0"/>
          </a:p>
          <a:p>
            <a:pPr eaLnBrk="1" hangingPunct="1">
              <a:lnSpc>
                <a:spcPct val="80000"/>
              </a:lnSpc>
              <a:defRPr/>
            </a:pPr>
            <a:r>
              <a:rPr lang="en-US" altLang="en-US" sz="1600" dirty="0"/>
              <a:t>Development Assurance Industry Process Standards</a:t>
            </a:r>
          </a:p>
          <a:p>
            <a:pPr eaLnBrk="1" hangingPunct="1">
              <a:lnSpc>
                <a:spcPct val="80000"/>
              </a:lnSpc>
              <a:buFont typeface="Wingdings" panose="05000000000000000000" pitchFamily="2" charset="2"/>
              <a:buChar char="ü"/>
              <a:defRPr/>
            </a:pPr>
            <a:r>
              <a:rPr lang="en-US" altLang="en-US" sz="1400" b="0" dirty="0"/>
              <a:t>RTCA DO-178C “Software Development Guidance”</a:t>
            </a:r>
          </a:p>
          <a:p>
            <a:pPr eaLnBrk="1" hangingPunct="1">
              <a:lnSpc>
                <a:spcPct val="80000"/>
              </a:lnSpc>
              <a:buFont typeface="Wingdings" panose="05000000000000000000" pitchFamily="2" charset="2"/>
              <a:buChar char="ü"/>
              <a:defRPr/>
            </a:pPr>
            <a:r>
              <a:rPr lang="en-US" altLang="en-US" sz="1400" b="0" dirty="0"/>
              <a:t>RTCA DO-254    “Airborne Electronic Hardware Development Guidance”</a:t>
            </a:r>
          </a:p>
          <a:p>
            <a:pPr eaLnBrk="1" hangingPunct="1">
              <a:lnSpc>
                <a:spcPct val="80000"/>
              </a:lnSpc>
              <a:buFont typeface="Wingdings" panose="05000000000000000000" pitchFamily="2" charset="2"/>
              <a:buChar char="ü"/>
              <a:defRPr/>
            </a:pPr>
            <a:r>
              <a:rPr lang="en-US" altLang="en-US" sz="1400" b="0" dirty="0"/>
              <a:t>ARP 4754a         “Guidelines for Development of Civil Aircraft and Systems”</a:t>
            </a:r>
          </a:p>
          <a:p>
            <a:pPr eaLnBrk="1" hangingPunct="1">
              <a:lnSpc>
                <a:spcPct val="80000"/>
              </a:lnSpc>
              <a:buFont typeface="Wingdings" panose="05000000000000000000" pitchFamily="2" charset="2"/>
              <a:buChar char="ü"/>
              <a:defRPr/>
            </a:pPr>
            <a:r>
              <a:rPr lang="en-US" altLang="en-US" sz="1400" b="0" dirty="0"/>
              <a:t>ARP 4761           “Guidelines and Methods for Conducting the Safety         		   	                 Assessment Process on Civil Airborne Systems”</a:t>
            </a:r>
          </a:p>
          <a:p>
            <a:pPr eaLnBrk="1" hangingPunct="1">
              <a:lnSpc>
                <a:spcPct val="80000"/>
              </a:lnSpc>
              <a:buFont typeface="Wingdings" panose="05000000000000000000" pitchFamily="2" charset="2"/>
              <a:buChar char="ü"/>
              <a:defRPr/>
            </a:pPr>
            <a:endParaRPr lang="en-US" altLang="en-US" sz="1600" b="0" dirty="0"/>
          </a:p>
          <a:p>
            <a:pPr eaLnBrk="1" hangingPunct="1">
              <a:lnSpc>
                <a:spcPct val="80000"/>
              </a:lnSpc>
              <a:defRPr/>
            </a:pPr>
            <a:r>
              <a:rPr lang="en-US" altLang="en-US" sz="1600" dirty="0"/>
              <a:t>ASISP Industry Standards for Transport Category Airplanes</a:t>
            </a:r>
          </a:p>
          <a:p>
            <a:pPr eaLnBrk="1" hangingPunct="1">
              <a:lnSpc>
                <a:spcPct val="80000"/>
              </a:lnSpc>
              <a:buFont typeface="Wingdings" panose="05000000000000000000" pitchFamily="2" charset="2"/>
              <a:buChar char="ü"/>
              <a:defRPr/>
            </a:pPr>
            <a:r>
              <a:rPr lang="en-US" altLang="en-US" sz="1400" b="0" dirty="0"/>
              <a:t>RTCA, DO-326a, DO-355, DO-356  “Industry standards for ASISP include initial certification and continued airworthiness to address the ever-evolving security threat environment</a:t>
            </a:r>
            <a:r>
              <a:rPr lang="en-US" altLang="en-US" sz="1600" b="0" dirty="0"/>
              <a:t>”</a:t>
            </a:r>
          </a:p>
          <a:p>
            <a:pPr marL="0" indent="0" eaLnBrk="1" hangingPunct="1">
              <a:lnSpc>
                <a:spcPct val="80000"/>
              </a:lnSpc>
              <a:buFontTx/>
              <a:buNone/>
              <a:defRPr/>
            </a:pPr>
            <a:endParaRPr lang="en-US" altLang="en-US" sz="1600" dirty="0"/>
          </a:p>
          <a:p>
            <a:pPr eaLnBrk="1" hangingPunct="1">
              <a:lnSpc>
                <a:spcPct val="80000"/>
              </a:lnSpc>
              <a:defRPr/>
            </a:pPr>
            <a:r>
              <a:rPr lang="en-US" altLang="en-US" sz="1600" dirty="0"/>
              <a:t>Technical Standard Orders (TSO) for External Aircraft Connectivity</a:t>
            </a:r>
          </a:p>
          <a:p>
            <a:pPr eaLnBrk="1" hangingPunct="1">
              <a:lnSpc>
                <a:spcPct val="80000"/>
              </a:lnSpc>
              <a:buFont typeface="Wingdings" panose="05000000000000000000" pitchFamily="2" charset="2"/>
              <a:buChar char="ü"/>
              <a:defRPr/>
            </a:pPr>
            <a:r>
              <a:rPr lang="en-US" altLang="en-US" sz="1400" b="0" dirty="0"/>
              <a:t>FAA TSO’s invoke certain industry standards for aircraft safety, performance and interoperability connectivity requirements to United States Air Traffic Service Providers (ATS) </a:t>
            </a:r>
          </a:p>
          <a:p>
            <a:pPr eaLnBrk="1" hangingPunct="1">
              <a:lnSpc>
                <a:spcPct val="80000"/>
              </a:lnSpc>
              <a:buFont typeface="Wingdings" panose="05000000000000000000" pitchFamily="2" charset="2"/>
              <a:buChar char="ü"/>
              <a:defRPr/>
            </a:pPr>
            <a:r>
              <a:rPr lang="en-US" altLang="en-US" sz="1400" b="0" dirty="0"/>
              <a:t>TSO’s include aircraft standards for connectivity to Air Traffic Management (ATM), NextGen Communication, Navigation, and Surveillance (CNS) services and public networks</a:t>
            </a:r>
          </a:p>
          <a:p>
            <a:pPr lvl="1" eaLnBrk="1" hangingPunct="1">
              <a:lnSpc>
                <a:spcPct val="80000"/>
              </a:lnSpc>
              <a:buFontTx/>
              <a:buNone/>
              <a:defRPr/>
            </a:pPr>
            <a:endParaRPr lang="en-US" alt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a:xfrm>
            <a:off x="6553200" y="6248400"/>
            <a:ext cx="1905000" cy="457200"/>
          </a:xfrm>
          <a:prstGeom prst="rect">
            <a:avLst/>
          </a:prstGeom>
          <a:noFill/>
        </p:spPr>
        <p:txBody>
          <a:bodyPr/>
          <a:lstStyle>
            <a:lvl1pPr eaLnBrk="0" hangingPunct="0">
              <a:buChar char="•"/>
              <a:defRPr sz="2800" b="1">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fld id="{DBC928A4-3295-4ADB-A548-B6A5656EA7CD}" type="slidenum">
              <a:rPr lang="en-US" altLang="en-US" sz="1400" b="0" smtClean="0">
                <a:solidFill>
                  <a:schemeClr val="bg1"/>
                </a:solidFill>
                <a:latin typeface="Times New Roman" pitchFamily="18" charset="0"/>
              </a:rPr>
              <a:pPr eaLnBrk="1" hangingPunct="1">
                <a:buFontTx/>
                <a:buNone/>
              </a:pPr>
              <a:t>37</a:t>
            </a:fld>
            <a:endParaRPr lang="en-US" altLang="en-US" sz="1400" b="0" smtClean="0">
              <a:solidFill>
                <a:schemeClr val="bg1"/>
              </a:solidFill>
              <a:latin typeface="Times New Roman" pitchFamily="18" charset="0"/>
            </a:endParaRPr>
          </a:p>
        </p:txBody>
      </p:sp>
      <p:sp>
        <p:nvSpPr>
          <p:cNvPr id="1331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2800" b="1">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lnSpc>
                <a:spcPct val="100000"/>
              </a:lnSpc>
              <a:spcBef>
                <a:spcPct val="0"/>
              </a:spcBef>
              <a:buFontTx/>
              <a:buNone/>
            </a:pPr>
            <a:fld id="{0FC798F7-7F17-43AF-94C3-96ACDA360C1E}" type="slidenum">
              <a:rPr lang="en-US" altLang="en-US" sz="1400" b="0">
                <a:solidFill>
                  <a:schemeClr val="bg1"/>
                </a:solidFill>
                <a:latin typeface="Times New Roman" pitchFamily="18" charset="0"/>
                <a:ea typeface="ＭＳ Ｐゴシック" pitchFamily="34" charset="-128"/>
              </a:rPr>
              <a:pPr algn="r" eaLnBrk="1" hangingPunct="1">
                <a:lnSpc>
                  <a:spcPct val="100000"/>
                </a:lnSpc>
                <a:spcBef>
                  <a:spcPct val="0"/>
                </a:spcBef>
                <a:buFontTx/>
                <a:buNone/>
              </a:pPr>
              <a:t>37</a:t>
            </a:fld>
            <a:endParaRPr lang="en-US" altLang="en-US" sz="1400" b="0">
              <a:solidFill>
                <a:schemeClr val="bg1"/>
              </a:solidFill>
              <a:latin typeface="Times New Roman" pitchFamily="18" charset="0"/>
              <a:ea typeface="ＭＳ Ｐゴシック" pitchFamily="34" charset="-128"/>
            </a:endParaRPr>
          </a:p>
        </p:txBody>
      </p:sp>
      <p:sp>
        <p:nvSpPr>
          <p:cNvPr id="13316" name="Rectangle 2"/>
          <p:cNvSpPr>
            <a:spLocks noGrp="1" noChangeArrowheads="1"/>
          </p:cNvSpPr>
          <p:nvPr>
            <p:ph type="title" idx="4294967295"/>
          </p:nvPr>
        </p:nvSpPr>
        <p:spPr>
          <a:xfrm>
            <a:off x="0" y="314325"/>
            <a:ext cx="9039225" cy="765175"/>
          </a:xfrm>
        </p:spPr>
        <p:txBody>
          <a:bodyPr/>
          <a:lstStyle/>
          <a:p>
            <a:pPr algn="ctr" eaLnBrk="1" hangingPunct="1"/>
            <a:r>
              <a:rPr lang="en-US" altLang="en-US" sz="3600" smtClean="0"/>
              <a:t>Security Research Projects</a:t>
            </a:r>
          </a:p>
        </p:txBody>
      </p:sp>
      <p:sp>
        <p:nvSpPr>
          <p:cNvPr id="7173" name="Rectangle 3"/>
          <p:cNvSpPr>
            <a:spLocks noGrp="1" noChangeArrowheads="1"/>
          </p:cNvSpPr>
          <p:nvPr>
            <p:ph type="body" idx="4294967295"/>
          </p:nvPr>
        </p:nvSpPr>
        <p:spPr>
          <a:xfrm>
            <a:off x="346075" y="1274763"/>
            <a:ext cx="8358188" cy="4624387"/>
          </a:xfrm>
        </p:spPr>
        <p:txBody>
          <a:bodyPr/>
          <a:lstStyle/>
          <a:p>
            <a:pPr eaLnBrk="1" hangingPunct="1">
              <a:buFont typeface="Wingdings" panose="05000000000000000000" pitchFamily="2" charset="2"/>
              <a:buChar char="q"/>
              <a:defRPr/>
            </a:pPr>
            <a:r>
              <a:rPr lang="en-US" sz="2400" dirty="0" smtClean="0"/>
              <a:t>Candidates for Security Research</a:t>
            </a:r>
          </a:p>
          <a:p>
            <a:pPr lvl="1" eaLnBrk="1" hangingPunct="1">
              <a:buFont typeface="Wingdings" pitchFamily="2" charset="2"/>
              <a:buChar char="ü"/>
              <a:defRPr/>
            </a:pPr>
            <a:r>
              <a:rPr lang="en-US" sz="2000" b="1" dirty="0" smtClean="0"/>
              <a:t>Data Networks</a:t>
            </a:r>
          </a:p>
          <a:p>
            <a:pPr lvl="1" eaLnBrk="1" hangingPunct="1">
              <a:buFont typeface="Wingdings" pitchFamily="2" charset="2"/>
              <a:buChar char="ü"/>
              <a:defRPr/>
            </a:pPr>
            <a:r>
              <a:rPr lang="en-US" sz="2000" b="1" dirty="0" smtClean="0"/>
              <a:t>Data Links (e.g., ACARS)</a:t>
            </a:r>
          </a:p>
          <a:p>
            <a:pPr lvl="1" eaLnBrk="1" hangingPunct="1">
              <a:buFont typeface="Wingdings" pitchFamily="2" charset="2"/>
              <a:buChar char="ü"/>
              <a:defRPr/>
            </a:pPr>
            <a:r>
              <a:rPr lang="en-US" sz="2000" b="1" dirty="0" smtClean="0"/>
              <a:t>Security Controls</a:t>
            </a:r>
          </a:p>
          <a:p>
            <a:pPr lvl="1" eaLnBrk="1" hangingPunct="1">
              <a:buFont typeface="Wingdings" pitchFamily="2" charset="2"/>
              <a:buChar char="ü"/>
              <a:defRPr/>
            </a:pPr>
            <a:r>
              <a:rPr lang="en-US" sz="2000" b="1" dirty="0" smtClean="0"/>
              <a:t>Security Risk Assessment Process Effectiveness</a:t>
            </a:r>
          </a:p>
          <a:p>
            <a:pPr lvl="1" eaLnBrk="1" hangingPunct="1">
              <a:buFont typeface="Wingdings" pitchFamily="2" charset="2"/>
              <a:buChar char="ü"/>
              <a:defRPr/>
            </a:pPr>
            <a:r>
              <a:rPr lang="en-US" sz="2000" b="1" dirty="0" smtClean="0"/>
              <a:t>Connecting EFB portable systems using the AEEC Aircraft Interface Device (AID) standard</a:t>
            </a:r>
          </a:p>
          <a:p>
            <a:pPr lvl="1" eaLnBrk="1" hangingPunct="1">
              <a:buFont typeface="Wingdings" pitchFamily="2" charset="2"/>
              <a:buChar char="ü"/>
              <a:defRPr/>
            </a:pPr>
            <a:r>
              <a:rPr lang="en-US" sz="2000" b="1" dirty="0" smtClean="0"/>
              <a:t>Commercial-Off-The Shelf (COTS) components </a:t>
            </a:r>
          </a:p>
          <a:p>
            <a:pPr lvl="1" eaLnBrk="1" hangingPunct="1">
              <a:buFont typeface="Wingdings" pitchFamily="2" charset="2"/>
              <a:buChar char="ü"/>
              <a:defRPr/>
            </a:pPr>
            <a:r>
              <a:rPr lang="en-US" sz="2000" b="1" dirty="0" smtClean="0"/>
              <a:t>Security Penetration Testing</a:t>
            </a:r>
          </a:p>
          <a:p>
            <a:pPr lvl="1" eaLnBrk="1" hangingPunct="1">
              <a:buFont typeface="Wingdings" pitchFamily="2" charset="2"/>
              <a:buChar char="ü"/>
              <a:defRPr/>
            </a:pPr>
            <a:r>
              <a:rPr lang="en-US" sz="2000" b="1" dirty="0" smtClean="0"/>
              <a:t>Unmanned Aircraft Systems (UAS)</a:t>
            </a:r>
          </a:p>
          <a:p>
            <a:pPr lvl="1" eaLnBrk="1" hangingPunct="1">
              <a:buFont typeface="Wingdings" pitchFamily="2" charset="2"/>
              <a:buChar char="ü"/>
              <a:defRPr/>
            </a:pPr>
            <a:r>
              <a:rPr lang="en-US" sz="2000" b="1" dirty="0" smtClean="0"/>
              <a:t>Aircraft security health monitoring</a:t>
            </a:r>
          </a:p>
          <a:p>
            <a:pPr marL="457200" lvl="1"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1955800"/>
            <a:ext cx="8472488" cy="1265238"/>
          </a:xfrm>
        </p:spPr>
        <p:txBody>
          <a:bodyPr/>
          <a:lstStyle/>
          <a:p>
            <a:pPr algn="ctr" eaLnBrk="1" hangingPunct="1"/>
            <a:r>
              <a:rPr lang="en-US" altLang="en-US" sz="3600" b="0" dirty="0"/>
              <a:t>What is EFB Aircraft Systems Information Security Protection Today?</a:t>
            </a:r>
          </a:p>
        </p:txBody>
      </p:sp>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3054350"/>
            <a:ext cx="322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52425"/>
            <a:ext cx="8574088" cy="1181100"/>
          </a:xfrm>
        </p:spPr>
        <p:txBody>
          <a:bodyPr/>
          <a:lstStyle/>
          <a:p>
            <a:pPr algn="ctr" eaLnBrk="1" hangingPunct="1"/>
            <a:r>
              <a:rPr lang="en-US" altLang="en-US" i="1"/>
              <a:t>Portable EFB Connectivity to Aircraft Networks </a:t>
            </a:r>
          </a:p>
        </p:txBody>
      </p:sp>
      <p:sp>
        <p:nvSpPr>
          <p:cNvPr id="218115" name="Rectangle 3"/>
          <p:cNvSpPr>
            <a:spLocks noGrp="1" noChangeArrowheads="1"/>
          </p:cNvSpPr>
          <p:nvPr>
            <p:ph idx="1"/>
          </p:nvPr>
        </p:nvSpPr>
        <p:spPr>
          <a:xfrm>
            <a:off x="346075" y="1617663"/>
            <a:ext cx="8575675" cy="4195762"/>
          </a:xfrm>
        </p:spPr>
        <p:txBody>
          <a:bodyPr/>
          <a:lstStyle/>
          <a:p>
            <a:pPr eaLnBrk="1" hangingPunct="1">
              <a:spcAft>
                <a:spcPct val="25000"/>
              </a:spcAft>
              <a:buFont typeface="Wingdings" panose="05000000000000000000" pitchFamily="2" charset="2"/>
              <a:buChar char="Ø"/>
            </a:pPr>
            <a:r>
              <a:rPr lang="en-US" altLang="en-US" sz="2000" b="0"/>
              <a:t>Portable EFB Connectivity requirements</a:t>
            </a:r>
          </a:p>
          <a:p>
            <a:pPr lvl="1" eaLnBrk="1" hangingPunct="1">
              <a:spcAft>
                <a:spcPct val="25000"/>
              </a:spcAft>
              <a:buFont typeface="Wingdings" panose="05000000000000000000" pitchFamily="2" charset="2"/>
              <a:buChar char="ü"/>
            </a:pPr>
            <a:r>
              <a:rPr lang="en-US" altLang="en-US" sz="1800"/>
              <a:t>All of the security controls for aircraft network connectivity to portable EFB systems must be designed approved by aircraft certification</a:t>
            </a:r>
          </a:p>
          <a:p>
            <a:pPr lvl="1" eaLnBrk="1" hangingPunct="1">
              <a:spcAft>
                <a:spcPct val="25000"/>
              </a:spcAft>
              <a:buFont typeface="Wingdings" panose="05000000000000000000" pitchFamily="2" charset="2"/>
              <a:buChar char="ü"/>
            </a:pPr>
            <a:r>
              <a:rPr lang="en-US" altLang="en-US" sz="1800"/>
              <a:t>The aircraft network security access points must be designed to ensure that no failure of a portable EFB system may adversely effect the network</a:t>
            </a:r>
          </a:p>
          <a:p>
            <a:pPr lvl="1" eaLnBrk="1" hangingPunct="1">
              <a:spcAft>
                <a:spcPct val="25000"/>
              </a:spcAft>
              <a:buFont typeface="Wingdings" panose="05000000000000000000" pitchFamily="2" charset="2"/>
              <a:buChar char="ü"/>
            </a:pPr>
            <a:r>
              <a:rPr lang="en-US" altLang="en-US" sz="1800"/>
              <a:t>No credit is given for security controls resident in the portable EFB system for network connectivity to aircraft</a:t>
            </a:r>
          </a:p>
          <a:p>
            <a:pPr eaLnBrk="1" hangingPunct="1">
              <a:spcAft>
                <a:spcPct val="25000"/>
              </a:spcAft>
              <a:buFont typeface="Wingdings" panose="05000000000000000000" pitchFamily="2" charset="2"/>
              <a:buChar char="Ø"/>
            </a:pPr>
            <a:r>
              <a:rPr lang="en-US" altLang="en-US" sz="2000" b="0"/>
              <a:t>AEEC EFB Aircraft Interface Device (AID) </a:t>
            </a:r>
          </a:p>
          <a:p>
            <a:pPr lvl="1" eaLnBrk="1" hangingPunct="1">
              <a:spcAft>
                <a:spcPct val="25000"/>
              </a:spcAft>
              <a:buFont typeface="Wingdings" panose="05000000000000000000" pitchFamily="2" charset="2"/>
              <a:buChar char="ü"/>
            </a:pPr>
            <a:r>
              <a:rPr lang="en-US" altLang="en-US" sz="1800"/>
              <a:t>Protocol converter between ARINC-429 (LAN) and IPAD network</a:t>
            </a:r>
          </a:p>
          <a:p>
            <a:pPr lvl="1" eaLnBrk="1" hangingPunct="1">
              <a:spcAft>
                <a:spcPct val="25000"/>
              </a:spcAft>
              <a:buFont typeface="Wingdings" panose="05000000000000000000" pitchFamily="2" charset="2"/>
              <a:buChar char="ü"/>
            </a:pPr>
            <a:r>
              <a:rPr lang="en-US" altLang="en-US" sz="1800"/>
              <a:t>4 ARINC-429 receivers</a:t>
            </a:r>
          </a:p>
          <a:p>
            <a:pPr lvl="1" eaLnBrk="1" hangingPunct="1">
              <a:spcAft>
                <a:spcPct val="25000"/>
              </a:spcAft>
              <a:buFont typeface="Wingdings" panose="05000000000000000000" pitchFamily="2" charset="2"/>
              <a:buChar char="ü"/>
            </a:pPr>
            <a:r>
              <a:rPr lang="en-US" altLang="en-US" sz="1800"/>
              <a:t>2 ARINC-429 transmitters (Aircraft printer and ACARS) </a:t>
            </a:r>
          </a:p>
          <a:p>
            <a:pPr lvl="1" eaLnBrk="1" hangingPunct="1">
              <a:spcAft>
                <a:spcPct val="25000"/>
              </a:spcAft>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 calcmode="lin" valueType="num">
                                      <p:cBhvr>
                                        <p:cTn id="7" dur="500" fill="hold"/>
                                        <p:tgtEl>
                                          <p:spTgt spid="21811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1811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1811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18115">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18115">
                                            <p:txEl>
                                              <p:pRg st="1" end="1"/>
                                            </p:txEl>
                                          </p:spTgt>
                                        </p:tgtEl>
                                        <p:attrNameLst>
                                          <p:attrName>style.visibility</p:attrName>
                                        </p:attrNameLst>
                                      </p:cBhvr>
                                      <p:to>
                                        <p:strVal val="visible"/>
                                      </p:to>
                                    </p:set>
                                    <p:anim calcmode="lin" valueType="num">
                                      <p:cBhvr>
                                        <p:cTn id="13" dur="500" fill="hold"/>
                                        <p:tgtEl>
                                          <p:spTgt spid="21811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18115">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18115">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18115">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218115">
                                            <p:txEl>
                                              <p:pRg st="2" end="2"/>
                                            </p:txEl>
                                          </p:spTgt>
                                        </p:tgtEl>
                                        <p:attrNameLst>
                                          <p:attrName>style.visibility</p:attrName>
                                        </p:attrNameLst>
                                      </p:cBhvr>
                                      <p:to>
                                        <p:strVal val="visible"/>
                                      </p:to>
                                    </p:set>
                                    <p:anim calcmode="lin" valueType="num">
                                      <p:cBhvr>
                                        <p:cTn id="19" dur="500" fill="hold"/>
                                        <p:tgtEl>
                                          <p:spTgt spid="218115">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18115">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218115">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218115">
                                            <p:txEl>
                                              <p:pRg st="2" end="2"/>
                                            </p:txEl>
                                          </p:spTgt>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218115">
                                            <p:txEl>
                                              <p:pRg st="3" end="3"/>
                                            </p:txEl>
                                          </p:spTgt>
                                        </p:tgtEl>
                                        <p:attrNameLst>
                                          <p:attrName>style.visibility</p:attrName>
                                        </p:attrNameLst>
                                      </p:cBhvr>
                                      <p:to>
                                        <p:strVal val="visible"/>
                                      </p:to>
                                    </p:set>
                                    <p:anim calcmode="lin" valueType="num">
                                      <p:cBhvr>
                                        <p:cTn id="25" dur="500" fill="hold"/>
                                        <p:tgtEl>
                                          <p:spTgt spid="21811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18115">
                                            <p:txEl>
                                              <p:pRg st="3" end="3"/>
                                            </p:txEl>
                                          </p:spTgt>
                                        </p:tgtEl>
                                        <p:attrNameLst>
                                          <p:attrName>ppt_y</p:attrName>
                                        </p:attrNameLst>
                                      </p:cBhvr>
                                      <p:tavLst>
                                        <p:tav tm="0">
                                          <p:val>
                                            <p:strVal val="#ppt_y-#ppt_h/2"/>
                                          </p:val>
                                        </p:tav>
                                        <p:tav tm="100000">
                                          <p:val>
                                            <p:strVal val="#ppt_y"/>
                                          </p:val>
                                        </p:tav>
                                      </p:tavLst>
                                    </p:anim>
                                    <p:anim calcmode="lin" valueType="num">
                                      <p:cBhvr>
                                        <p:cTn id="27" dur="500" fill="hold"/>
                                        <p:tgtEl>
                                          <p:spTgt spid="218115">
                                            <p:txEl>
                                              <p:pRg st="3" end="3"/>
                                            </p:txEl>
                                          </p:spTgt>
                                        </p:tgtEl>
                                        <p:attrNameLst>
                                          <p:attrName>ppt_w</p:attrName>
                                        </p:attrNameLst>
                                      </p:cBhvr>
                                      <p:tavLst>
                                        <p:tav tm="0">
                                          <p:val>
                                            <p:strVal val="#ppt_w"/>
                                          </p:val>
                                        </p:tav>
                                        <p:tav tm="100000">
                                          <p:val>
                                            <p:strVal val="#ppt_w"/>
                                          </p:val>
                                        </p:tav>
                                      </p:tavLst>
                                    </p:anim>
                                    <p:anim calcmode="lin" valueType="num">
                                      <p:cBhvr>
                                        <p:cTn id="28" dur="500" fill="hold"/>
                                        <p:tgtEl>
                                          <p:spTgt spid="218115">
                                            <p:txEl>
                                              <p:pRg st="3" end="3"/>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17" presetClass="entr" presetSubtype="1" fill="hold" grpId="0" nodeType="afterEffect">
                                  <p:stCondLst>
                                    <p:cond delay="0"/>
                                  </p:stCondLst>
                                  <p:childTnLst>
                                    <p:set>
                                      <p:cBhvr>
                                        <p:cTn id="31" dur="1" fill="hold">
                                          <p:stCondLst>
                                            <p:cond delay="0"/>
                                          </p:stCondLst>
                                        </p:cTn>
                                        <p:tgtEl>
                                          <p:spTgt spid="218115">
                                            <p:txEl>
                                              <p:pRg st="4" end="4"/>
                                            </p:txEl>
                                          </p:spTgt>
                                        </p:tgtEl>
                                        <p:attrNameLst>
                                          <p:attrName>style.visibility</p:attrName>
                                        </p:attrNameLst>
                                      </p:cBhvr>
                                      <p:to>
                                        <p:strVal val="visible"/>
                                      </p:to>
                                    </p:set>
                                    <p:anim calcmode="lin" valueType="num">
                                      <p:cBhvr>
                                        <p:cTn id="32" dur="500" fill="hold"/>
                                        <p:tgtEl>
                                          <p:spTgt spid="21811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18115">
                                            <p:txEl>
                                              <p:pRg st="4" end="4"/>
                                            </p:txEl>
                                          </p:spTgt>
                                        </p:tgtEl>
                                        <p:attrNameLst>
                                          <p:attrName>ppt_y</p:attrName>
                                        </p:attrNameLst>
                                      </p:cBhvr>
                                      <p:tavLst>
                                        <p:tav tm="0">
                                          <p:val>
                                            <p:strVal val="#ppt_y-#ppt_h/2"/>
                                          </p:val>
                                        </p:tav>
                                        <p:tav tm="100000">
                                          <p:val>
                                            <p:strVal val="#ppt_y"/>
                                          </p:val>
                                        </p:tav>
                                      </p:tavLst>
                                    </p:anim>
                                    <p:anim calcmode="lin" valueType="num">
                                      <p:cBhvr>
                                        <p:cTn id="34" dur="500" fill="hold"/>
                                        <p:tgtEl>
                                          <p:spTgt spid="218115">
                                            <p:txEl>
                                              <p:pRg st="4" end="4"/>
                                            </p:txEl>
                                          </p:spTgt>
                                        </p:tgtEl>
                                        <p:attrNameLst>
                                          <p:attrName>ppt_w</p:attrName>
                                        </p:attrNameLst>
                                      </p:cBhvr>
                                      <p:tavLst>
                                        <p:tav tm="0">
                                          <p:val>
                                            <p:strVal val="#ppt_w"/>
                                          </p:val>
                                        </p:tav>
                                        <p:tav tm="100000">
                                          <p:val>
                                            <p:strVal val="#ppt_w"/>
                                          </p:val>
                                        </p:tav>
                                      </p:tavLst>
                                    </p:anim>
                                    <p:anim calcmode="lin" valueType="num">
                                      <p:cBhvr>
                                        <p:cTn id="35" dur="500" fill="hold"/>
                                        <p:tgtEl>
                                          <p:spTgt spid="218115">
                                            <p:txEl>
                                              <p:pRg st="4" end="4"/>
                                            </p:txEl>
                                          </p:spTgt>
                                        </p:tgtEl>
                                        <p:attrNameLst>
                                          <p:attrName>ppt_h</p:attrName>
                                        </p:attrNameLst>
                                      </p:cBhvr>
                                      <p:tavLst>
                                        <p:tav tm="0">
                                          <p:val>
                                            <p:fltVal val="0"/>
                                          </p:val>
                                        </p:tav>
                                        <p:tav tm="100000">
                                          <p:val>
                                            <p:strVal val="#ppt_h"/>
                                          </p:val>
                                        </p:tav>
                                      </p:tavLst>
                                    </p:anim>
                                  </p:childTnLst>
                                </p:cTn>
                              </p:par>
                              <p:par>
                                <p:cTn id="36" presetID="17" presetClass="entr" presetSubtype="1" fill="hold" grpId="0" nodeType="withEffect">
                                  <p:stCondLst>
                                    <p:cond delay="0"/>
                                  </p:stCondLst>
                                  <p:childTnLst>
                                    <p:set>
                                      <p:cBhvr>
                                        <p:cTn id="37" dur="1" fill="hold">
                                          <p:stCondLst>
                                            <p:cond delay="0"/>
                                          </p:stCondLst>
                                        </p:cTn>
                                        <p:tgtEl>
                                          <p:spTgt spid="218115">
                                            <p:txEl>
                                              <p:pRg st="5" end="5"/>
                                            </p:txEl>
                                          </p:spTgt>
                                        </p:tgtEl>
                                        <p:attrNameLst>
                                          <p:attrName>style.visibility</p:attrName>
                                        </p:attrNameLst>
                                      </p:cBhvr>
                                      <p:to>
                                        <p:strVal val="visible"/>
                                      </p:to>
                                    </p:set>
                                    <p:anim calcmode="lin" valueType="num">
                                      <p:cBhvr>
                                        <p:cTn id="38" dur="500" fill="hold"/>
                                        <p:tgtEl>
                                          <p:spTgt spid="21811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18115">
                                            <p:txEl>
                                              <p:pRg st="5" end="5"/>
                                            </p:txEl>
                                          </p:spTgt>
                                        </p:tgtEl>
                                        <p:attrNameLst>
                                          <p:attrName>ppt_y</p:attrName>
                                        </p:attrNameLst>
                                      </p:cBhvr>
                                      <p:tavLst>
                                        <p:tav tm="0">
                                          <p:val>
                                            <p:strVal val="#ppt_y-#ppt_h/2"/>
                                          </p:val>
                                        </p:tav>
                                        <p:tav tm="100000">
                                          <p:val>
                                            <p:strVal val="#ppt_y"/>
                                          </p:val>
                                        </p:tav>
                                      </p:tavLst>
                                    </p:anim>
                                    <p:anim calcmode="lin" valueType="num">
                                      <p:cBhvr>
                                        <p:cTn id="40" dur="500" fill="hold"/>
                                        <p:tgtEl>
                                          <p:spTgt spid="218115">
                                            <p:txEl>
                                              <p:pRg st="5" end="5"/>
                                            </p:txEl>
                                          </p:spTgt>
                                        </p:tgtEl>
                                        <p:attrNameLst>
                                          <p:attrName>ppt_w</p:attrName>
                                        </p:attrNameLst>
                                      </p:cBhvr>
                                      <p:tavLst>
                                        <p:tav tm="0">
                                          <p:val>
                                            <p:strVal val="#ppt_w"/>
                                          </p:val>
                                        </p:tav>
                                        <p:tav tm="100000">
                                          <p:val>
                                            <p:strVal val="#ppt_w"/>
                                          </p:val>
                                        </p:tav>
                                      </p:tavLst>
                                    </p:anim>
                                    <p:anim calcmode="lin" valueType="num">
                                      <p:cBhvr>
                                        <p:cTn id="41" dur="500" fill="hold"/>
                                        <p:tgtEl>
                                          <p:spTgt spid="218115">
                                            <p:txEl>
                                              <p:pRg st="5" end="5"/>
                                            </p:txEl>
                                          </p:spTgt>
                                        </p:tgtEl>
                                        <p:attrNameLst>
                                          <p:attrName>ppt_h</p:attrName>
                                        </p:attrNameLst>
                                      </p:cBhvr>
                                      <p:tavLst>
                                        <p:tav tm="0">
                                          <p:val>
                                            <p:fltVal val="0"/>
                                          </p:val>
                                        </p:tav>
                                        <p:tav tm="100000">
                                          <p:val>
                                            <p:strVal val="#ppt_h"/>
                                          </p:val>
                                        </p:tav>
                                      </p:tavLst>
                                    </p:anim>
                                  </p:childTnLst>
                                </p:cTn>
                              </p:par>
                              <p:par>
                                <p:cTn id="42" presetID="17" presetClass="entr" presetSubtype="1" fill="hold" grpId="0" nodeType="withEffect">
                                  <p:stCondLst>
                                    <p:cond delay="0"/>
                                  </p:stCondLst>
                                  <p:childTnLst>
                                    <p:set>
                                      <p:cBhvr>
                                        <p:cTn id="43" dur="1" fill="hold">
                                          <p:stCondLst>
                                            <p:cond delay="0"/>
                                          </p:stCondLst>
                                        </p:cTn>
                                        <p:tgtEl>
                                          <p:spTgt spid="218115">
                                            <p:txEl>
                                              <p:pRg st="6" end="6"/>
                                            </p:txEl>
                                          </p:spTgt>
                                        </p:tgtEl>
                                        <p:attrNameLst>
                                          <p:attrName>style.visibility</p:attrName>
                                        </p:attrNameLst>
                                      </p:cBhvr>
                                      <p:to>
                                        <p:strVal val="visible"/>
                                      </p:to>
                                    </p:set>
                                    <p:anim calcmode="lin" valueType="num">
                                      <p:cBhvr>
                                        <p:cTn id="44" dur="500" fill="hold"/>
                                        <p:tgtEl>
                                          <p:spTgt spid="21811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18115">
                                            <p:txEl>
                                              <p:pRg st="6" end="6"/>
                                            </p:txEl>
                                          </p:spTgt>
                                        </p:tgtEl>
                                        <p:attrNameLst>
                                          <p:attrName>ppt_y</p:attrName>
                                        </p:attrNameLst>
                                      </p:cBhvr>
                                      <p:tavLst>
                                        <p:tav tm="0">
                                          <p:val>
                                            <p:strVal val="#ppt_y-#ppt_h/2"/>
                                          </p:val>
                                        </p:tav>
                                        <p:tav tm="100000">
                                          <p:val>
                                            <p:strVal val="#ppt_y"/>
                                          </p:val>
                                        </p:tav>
                                      </p:tavLst>
                                    </p:anim>
                                    <p:anim calcmode="lin" valueType="num">
                                      <p:cBhvr>
                                        <p:cTn id="46" dur="500" fill="hold"/>
                                        <p:tgtEl>
                                          <p:spTgt spid="218115">
                                            <p:txEl>
                                              <p:pRg st="6" end="6"/>
                                            </p:txEl>
                                          </p:spTgt>
                                        </p:tgtEl>
                                        <p:attrNameLst>
                                          <p:attrName>ppt_w</p:attrName>
                                        </p:attrNameLst>
                                      </p:cBhvr>
                                      <p:tavLst>
                                        <p:tav tm="0">
                                          <p:val>
                                            <p:strVal val="#ppt_w"/>
                                          </p:val>
                                        </p:tav>
                                        <p:tav tm="100000">
                                          <p:val>
                                            <p:strVal val="#ppt_w"/>
                                          </p:val>
                                        </p:tav>
                                      </p:tavLst>
                                    </p:anim>
                                    <p:anim calcmode="lin" valueType="num">
                                      <p:cBhvr>
                                        <p:cTn id="47" dur="500" fill="hold"/>
                                        <p:tgtEl>
                                          <p:spTgt spid="218115">
                                            <p:txEl>
                                              <p:pRg st="6" end="6"/>
                                            </p:txEl>
                                          </p:spTgt>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0"/>
                                  </p:stCondLst>
                                  <p:childTnLst>
                                    <p:set>
                                      <p:cBhvr>
                                        <p:cTn id="49" dur="1" fill="hold">
                                          <p:stCondLst>
                                            <p:cond delay="0"/>
                                          </p:stCondLst>
                                        </p:cTn>
                                        <p:tgtEl>
                                          <p:spTgt spid="218115">
                                            <p:txEl>
                                              <p:pRg st="7" end="7"/>
                                            </p:txEl>
                                          </p:spTgt>
                                        </p:tgtEl>
                                        <p:attrNameLst>
                                          <p:attrName>style.visibility</p:attrName>
                                        </p:attrNameLst>
                                      </p:cBhvr>
                                      <p:to>
                                        <p:strVal val="visible"/>
                                      </p:to>
                                    </p:set>
                                    <p:anim calcmode="lin" valueType="num">
                                      <p:cBhvr>
                                        <p:cTn id="50" dur="500" fill="hold"/>
                                        <p:tgtEl>
                                          <p:spTgt spid="21811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18115">
                                            <p:txEl>
                                              <p:pRg st="7" end="7"/>
                                            </p:txEl>
                                          </p:spTgt>
                                        </p:tgtEl>
                                        <p:attrNameLst>
                                          <p:attrName>ppt_y</p:attrName>
                                        </p:attrNameLst>
                                      </p:cBhvr>
                                      <p:tavLst>
                                        <p:tav tm="0">
                                          <p:val>
                                            <p:strVal val="#ppt_y-#ppt_h/2"/>
                                          </p:val>
                                        </p:tav>
                                        <p:tav tm="100000">
                                          <p:val>
                                            <p:strVal val="#ppt_y"/>
                                          </p:val>
                                        </p:tav>
                                      </p:tavLst>
                                    </p:anim>
                                    <p:anim calcmode="lin" valueType="num">
                                      <p:cBhvr>
                                        <p:cTn id="52" dur="500" fill="hold"/>
                                        <p:tgtEl>
                                          <p:spTgt spid="218115">
                                            <p:txEl>
                                              <p:pRg st="7" end="7"/>
                                            </p:txEl>
                                          </p:spTgt>
                                        </p:tgtEl>
                                        <p:attrNameLst>
                                          <p:attrName>ppt_w</p:attrName>
                                        </p:attrNameLst>
                                      </p:cBhvr>
                                      <p:tavLst>
                                        <p:tav tm="0">
                                          <p:val>
                                            <p:strVal val="#ppt_w"/>
                                          </p:val>
                                        </p:tav>
                                        <p:tav tm="100000">
                                          <p:val>
                                            <p:strVal val="#ppt_w"/>
                                          </p:val>
                                        </p:tav>
                                      </p:tavLst>
                                    </p:anim>
                                    <p:anim calcmode="lin" valueType="num">
                                      <p:cBhvr>
                                        <p:cTn id="53" dur="500" fill="hold"/>
                                        <p:tgtEl>
                                          <p:spTgt spid="21811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a:t>Executive Summary (3)</a:t>
            </a:r>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t>Our proposals involve extensive coordination with Industry and other Regulatory Authorities, particularly EASA</a:t>
            </a:r>
          </a:p>
          <a:p>
            <a:pPr lvl="1">
              <a:buFont typeface="Wingdings" panose="05000000000000000000" pitchFamily="2" charset="2"/>
              <a:buChar char="ü"/>
              <a:defRPr/>
            </a:pPr>
            <a:r>
              <a:rPr lang="en-US" dirty="0"/>
              <a:t>Executive involvement will be particularly critical to help overcome barriers to harmonization</a:t>
            </a:r>
          </a:p>
          <a:p>
            <a:pPr>
              <a:buFont typeface="Wingdings" panose="05000000000000000000" pitchFamily="2" charset="2"/>
              <a:buChar char="Ø"/>
              <a:defRPr/>
            </a:pPr>
            <a:r>
              <a:rPr lang="en-US" dirty="0"/>
              <a:t>Our proposals involve extensive socialization and significant training within the FAA</a:t>
            </a:r>
          </a:p>
          <a:p>
            <a:pPr>
              <a:defRPr/>
            </a:pPr>
            <a:endParaRPr lang="en-US" dirty="0"/>
          </a:p>
          <a:p>
            <a:pPr marL="457200" lvl="1" indent="0">
              <a:buFontTx/>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69971" y="0"/>
            <a:ext cx="8553450"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52500"/>
          </a:xfrm>
        </p:spPr>
        <p:txBody>
          <a:bodyPr/>
          <a:lstStyle/>
          <a:p>
            <a:pPr eaLnBrk="1" hangingPunct="1">
              <a:buNone/>
            </a:pPr>
            <a:r>
              <a:rPr lang="en-US" altLang="en-US" dirty="0"/>
              <a:t>Typical Application &amp; Services</a:t>
            </a:r>
          </a:p>
        </p:txBody>
      </p:sp>
      <p:grpSp>
        <p:nvGrpSpPr>
          <p:cNvPr id="20483" name="Group 3"/>
          <p:cNvGrpSpPr>
            <a:grpSpLocks/>
          </p:cNvGrpSpPr>
          <p:nvPr/>
        </p:nvGrpSpPr>
        <p:grpSpPr bwMode="auto">
          <a:xfrm>
            <a:off x="336550" y="917575"/>
            <a:ext cx="8332788" cy="5514975"/>
            <a:chOff x="327" y="582"/>
            <a:chExt cx="5249" cy="3642"/>
          </a:xfrm>
        </p:grpSpPr>
        <p:sp>
          <p:nvSpPr>
            <p:cNvPr id="20484" name="Rectangle 4"/>
            <p:cNvSpPr>
              <a:spLocks noChangeArrowheads="1"/>
            </p:cNvSpPr>
            <p:nvPr/>
          </p:nvSpPr>
          <p:spPr bwMode="auto">
            <a:xfrm>
              <a:off x="432"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Ø"/>
              </a:pPr>
              <a:endParaRPr lang="en-US" altLang="en-US"/>
            </a:p>
          </p:txBody>
        </p:sp>
        <p:sp>
          <p:nvSpPr>
            <p:cNvPr id="20485" name="Rectangle 5"/>
            <p:cNvSpPr>
              <a:spLocks noChangeArrowheads="1"/>
            </p:cNvSpPr>
            <p:nvPr/>
          </p:nvSpPr>
          <p:spPr bwMode="auto">
            <a:xfrm>
              <a:off x="1968" y="3936"/>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Ø"/>
              </a:pPr>
              <a:endParaRPr lang="en-US" altLang="en-US"/>
            </a:p>
          </p:txBody>
        </p:sp>
        <p:pic>
          <p:nvPicPr>
            <p:cNvPr id="20486"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 y="734"/>
              <a:ext cx="59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7" name="Freeform 7"/>
            <p:cNvSpPr>
              <a:spLocks/>
            </p:cNvSpPr>
            <p:nvPr/>
          </p:nvSpPr>
          <p:spPr bwMode="auto">
            <a:xfrm>
              <a:off x="4793" y="1765"/>
              <a:ext cx="586" cy="462"/>
            </a:xfrm>
            <a:custGeom>
              <a:avLst/>
              <a:gdLst>
                <a:gd name="T0" fmla="*/ 0 w 586"/>
                <a:gd name="T1" fmla="*/ 0 h 462"/>
                <a:gd name="T2" fmla="*/ 320 w 586"/>
                <a:gd name="T3" fmla="*/ 290 h 462"/>
                <a:gd name="T4" fmla="*/ 320 w 586"/>
                <a:gd name="T5" fmla="*/ 258 h 462"/>
                <a:gd name="T6" fmla="*/ 585 w 586"/>
                <a:gd name="T7" fmla="*/ 461 h 462"/>
                <a:gd name="T8" fmla="*/ 304 w 586"/>
                <a:gd name="T9" fmla="*/ 212 h 462"/>
                <a:gd name="T10" fmla="*/ 307 w 586"/>
                <a:gd name="T11" fmla="*/ 253 h 462"/>
                <a:gd name="T12" fmla="*/ 0 w 586"/>
                <a:gd name="T13" fmla="*/ 0 h 4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 h="462">
                  <a:moveTo>
                    <a:pt x="0" y="0"/>
                  </a:moveTo>
                  <a:lnTo>
                    <a:pt x="320" y="290"/>
                  </a:lnTo>
                  <a:lnTo>
                    <a:pt x="320" y="258"/>
                  </a:lnTo>
                  <a:lnTo>
                    <a:pt x="585" y="461"/>
                  </a:lnTo>
                  <a:lnTo>
                    <a:pt x="304" y="212"/>
                  </a:lnTo>
                  <a:lnTo>
                    <a:pt x="307" y="253"/>
                  </a:lnTo>
                  <a:lnTo>
                    <a:pt x="0" y="0"/>
                  </a:lnTo>
                </a:path>
              </a:pathLst>
            </a:custGeom>
            <a:solidFill>
              <a:srgbClr val="FAFD00"/>
            </a:solidFill>
            <a:ln w="12700" cap="rnd" cmpd="sng">
              <a:solidFill>
                <a:schemeClr val="tx1"/>
              </a:solidFill>
              <a:prstDash val="solid"/>
              <a:round/>
              <a:headEnd type="none" w="med" len="med"/>
              <a:tailEnd type="none" w="med" len="med"/>
            </a:ln>
          </p:spPr>
          <p:txBody>
            <a:bodyPr/>
            <a:lstStyle/>
            <a:p>
              <a:endParaRPr lang="en-US"/>
            </a:p>
          </p:txBody>
        </p:sp>
        <p:graphicFrame>
          <p:nvGraphicFramePr>
            <p:cNvPr id="20488" name="Object 8">
              <a:hlinkClick r:id="" action="ppaction://ole?verb=0"/>
            </p:cNvPr>
            <p:cNvGraphicFramePr>
              <a:graphicFrameLocks/>
            </p:cNvGraphicFramePr>
            <p:nvPr/>
          </p:nvGraphicFramePr>
          <p:xfrm>
            <a:off x="452" y="3213"/>
            <a:ext cx="411" cy="492"/>
          </p:xfrm>
          <a:graphic>
            <a:graphicData uri="http://schemas.openxmlformats.org/presentationml/2006/ole">
              <mc:AlternateContent xmlns:mc="http://schemas.openxmlformats.org/markup-compatibility/2006">
                <mc:Choice xmlns:v="urn:schemas-microsoft-com:vml" Requires="v">
                  <p:oleObj spid="_x0000_s1119" name="Clip" r:id="rId4" imgW="651332" imgH="779696" progId="MS_ClipArt_Gallery.2">
                    <p:embed/>
                  </p:oleObj>
                </mc:Choice>
                <mc:Fallback>
                  <p:oleObj name="Clip" r:id="rId4" imgW="651332" imgH="779696"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 y="3213"/>
                          <a:ext cx="411"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a:hlinkClick r:id="" action="ppaction://ole?verb=0"/>
            </p:cNvPr>
            <p:cNvGraphicFramePr>
              <a:graphicFrameLocks/>
            </p:cNvGraphicFramePr>
            <p:nvPr/>
          </p:nvGraphicFramePr>
          <p:xfrm>
            <a:off x="371" y="1937"/>
            <a:ext cx="480" cy="507"/>
          </p:xfrm>
          <a:graphic>
            <a:graphicData uri="http://schemas.openxmlformats.org/presentationml/2006/ole">
              <mc:AlternateContent xmlns:mc="http://schemas.openxmlformats.org/markup-compatibility/2006">
                <mc:Choice xmlns:v="urn:schemas-microsoft-com:vml" Requires="v">
                  <p:oleObj spid="_x0000_s1120" name="Clip" r:id="rId6" imgW="760679" imgH="803468" progId="MS_ClipArt_Gallery.2">
                    <p:embed/>
                  </p:oleObj>
                </mc:Choice>
                <mc:Fallback>
                  <p:oleObj name="Clip" r:id="rId6" imgW="760679" imgH="803468"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 y="1937"/>
                          <a:ext cx="480"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0" name="Rectangle 10"/>
            <p:cNvSpPr>
              <a:spLocks noChangeArrowheads="1"/>
            </p:cNvSpPr>
            <p:nvPr/>
          </p:nvSpPr>
          <p:spPr bwMode="auto">
            <a:xfrm>
              <a:off x="4371" y="677"/>
              <a:ext cx="117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Cockpit Terminal - EFB</a:t>
              </a:r>
            </a:p>
          </p:txBody>
        </p:sp>
        <p:sp>
          <p:nvSpPr>
            <p:cNvPr id="20491" name="Rectangle 11"/>
            <p:cNvSpPr>
              <a:spLocks noChangeArrowheads="1"/>
            </p:cNvSpPr>
            <p:nvPr/>
          </p:nvSpPr>
          <p:spPr bwMode="auto">
            <a:xfrm>
              <a:off x="2997" y="582"/>
              <a:ext cx="78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Attendant EFB</a:t>
              </a:r>
            </a:p>
          </p:txBody>
        </p:sp>
        <p:sp>
          <p:nvSpPr>
            <p:cNvPr id="20492" name="Rectangle 12"/>
            <p:cNvSpPr>
              <a:spLocks noChangeArrowheads="1"/>
            </p:cNvSpPr>
            <p:nvPr/>
          </p:nvSpPr>
          <p:spPr bwMode="auto">
            <a:xfrm>
              <a:off x="1006" y="726"/>
              <a:ext cx="689" cy="54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lnSpc>
                  <a:spcPct val="90000"/>
                </a:lnSpc>
                <a:spcBef>
                  <a:spcPct val="0"/>
                </a:spcBef>
                <a:buFontTx/>
                <a:buNone/>
              </a:pPr>
              <a:r>
                <a:rPr lang="en-US" altLang="en-US" sz="1200">
                  <a:cs typeface="Arial" panose="020B0604020202020204" pitchFamily="34" charset="0"/>
                </a:rPr>
                <a:t>Wireless</a:t>
              </a:r>
            </a:p>
            <a:p>
              <a:pPr algn="ctr">
                <a:lnSpc>
                  <a:spcPct val="90000"/>
                </a:lnSpc>
                <a:spcBef>
                  <a:spcPct val="0"/>
                </a:spcBef>
                <a:buFontTx/>
                <a:buNone/>
              </a:pPr>
              <a:r>
                <a:rPr lang="en-US" altLang="en-US" sz="1200">
                  <a:cs typeface="Arial" panose="020B0604020202020204" pitchFamily="34" charset="0"/>
                </a:rPr>
                <a:t>Cabin</a:t>
              </a:r>
            </a:p>
            <a:p>
              <a:pPr algn="ctr">
                <a:lnSpc>
                  <a:spcPct val="90000"/>
                </a:lnSpc>
                <a:spcBef>
                  <a:spcPct val="0"/>
                </a:spcBef>
                <a:buFontTx/>
                <a:buNone/>
              </a:pPr>
              <a:r>
                <a:rPr lang="en-US" altLang="en-US" sz="1200">
                  <a:cs typeface="Arial" panose="020B0604020202020204" pitchFamily="34" charset="0"/>
                </a:rPr>
                <a:t>Distribution </a:t>
              </a:r>
            </a:p>
            <a:p>
              <a:pPr algn="ctr">
                <a:lnSpc>
                  <a:spcPct val="90000"/>
                </a:lnSpc>
                <a:spcBef>
                  <a:spcPct val="0"/>
                </a:spcBef>
                <a:buFontTx/>
                <a:buNone/>
              </a:pPr>
              <a:r>
                <a:rPr lang="en-US" altLang="en-US" sz="1200">
                  <a:cs typeface="Arial" panose="020B0604020202020204" pitchFamily="34" charset="0"/>
                </a:rPr>
                <a:t> </a:t>
              </a:r>
            </a:p>
          </p:txBody>
        </p:sp>
        <p:sp>
          <p:nvSpPr>
            <p:cNvPr id="20493" name="Rectangle 13"/>
            <p:cNvSpPr>
              <a:spLocks noChangeArrowheads="1"/>
            </p:cNvSpPr>
            <p:nvPr/>
          </p:nvSpPr>
          <p:spPr bwMode="auto">
            <a:xfrm>
              <a:off x="2916" y="2211"/>
              <a:ext cx="1005" cy="5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lnSpc>
                  <a:spcPct val="90000"/>
                </a:lnSpc>
                <a:spcBef>
                  <a:spcPct val="0"/>
                </a:spcBef>
                <a:buFontTx/>
                <a:buNone/>
              </a:pPr>
              <a:r>
                <a:rPr lang="en-US" altLang="en-US" sz="1200">
                  <a:cs typeface="Arial" panose="020B0604020202020204" pitchFamily="34" charset="0"/>
                </a:rPr>
                <a:t>Airborne</a:t>
              </a:r>
            </a:p>
            <a:p>
              <a:pPr algn="ctr">
                <a:lnSpc>
                  <a:spcPct val="90000"/>
                </a:lnSpc>
                <a:spcBef>
                  <a:spcPct val="0"/>
                </a:spcBef>
                <a:buFontTx/>
                <a:buNone/>
              </a:pPr>
              <a:r>
                <a:rPr lang="en-US" altLang="en-US" sz="1200">
                  <a:cs typeface="Arial" panose="020B0604020202020204" pitchFamily="34" charset="0"/>
                </a:rPr>
                <a:t>Communication</a:t>
              </a:r>
            </a:p>
            <a:p>
              <a:pPr algn="ctr">
                <a:lnSpc>
                  <a:spcPct val="90000"/>
                </a:lnSpc>
                <a:spcBef>
                  <a:spcPct val="0"/>
                </a:spcBef>
                <a:buFontTx/>
                <a:buNone/>
              </a:pPr>
              <a:r>
                <a:rPr lang="en-US" altLang="en-US" sz="1200">
                  <a:cs typeface="Arial" panose="020B0604020202020204" pitchFamily="34" charset="0"/>
                </a:rPr>
                <a:t>Links (ACARS, XM,</a:t>
              </a:r>
            </a:p>
            <a:p>
              <a:pPr algn="ctr">
                <a:lnSpc>
                  <a:spcPct val="90000"/>
                </a:lnSpc>
                <a:spcBef>
                  <a:spcPct val="0"/>
                </a:spcBef>
                <a:buFontTx/>
                <a:buNone/>
              </a:pPr>
              <a:r>
                <a:rPr lang="en-US" altLang="en-US" sz="1200">
                  <a:cs typeface="Arial" panose="020B0604020202020204" pitchFamily="34" charset="0"/>
                </a:rPr>
                <a:t>Sirius,JetConnect) </a:t>
              </a:r>
            </a:p>
          </p:txBody>
        </p:sp>
        <p:sp>
          <p:nvSpPr>
            <p:cNvPr id="20494" name="Rectangle 14"/>
            <p:cNvSpPr>
              <a:spLocks noChangeArrowheads="1"/>
            </p:cNvSpPr>
            <p:nvPr/>
          </p:nvSpPr>
          <p:spPr bwMode="auto">
            <a:xfrm>
              <a:off x="957" y="3180"/>
              <a:ext cx="1407"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  Flight Ops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Weather	</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Electronic Manuals/Charts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Cabin Surveillance</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Surface Moving Maps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Flight Papers/Data</a:t>
              </a:r>
            </a:p>
          </p:txBody>
        </p:sp>
        <p:graphicFrame>
          <p:nvGraphicFramePr>
            <p:cNvPr id="20495" name="Object 15">
              <a:hlinkClick r:id="" action="ppaction://ole?verb=0"/>
            </p:cNvPr>
            <p:cNvGraphicFramePr>
              <a:graphicFrameLocks/>
            </p:cNvGraphicFramePr>
            <p:nvPr/>
          </p:nvGraphicFramePr>
          <p:xfrm>
            <a:off x="4691" y="3245"/>
            <a:ext cx="760" cy="444"/>
          </p:xfrm>
          <a:graphic>
            <a:graphicData uri="http://schemas.openxmlformats.org/presentationml/2006/ole">
              <mc:AlternateContent xmlns:mc="http://schemas.openxmlformats.org/markup-compatibility/2006">
                <mc:Choice xmlns:v="urn:schemas-microsoft-com:vml" Requires="v">
                  <p:oleObj spid="_x0000_s1121" name="Clip" r:id="rId8" imgW="1204409" imgH="703628" progId="MS_ClipArt_Gallery.2">
                    <p:embed/>
                  </p:oleObj>
                </mc:Choice>
                <mc:Fallback>
                  <p:oleObj name="Clip" r:id="rId8" imgW="1204409" imgH="703628"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1" y="3245"/>
                          <a:ext cx="76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6" name="Rectangle 16"/>
            <p:cNvSpPr>
              <a:spLocks noChangeArrowheads="1"/>
            </p:cNvSpPr>
            <p:nvPr/>
          </p:nvSpPr>
          <p:spPr bwMode="auto">
            <a:xfrm>
              <a:off x="1905" y="2829"/>
              <a:ext cx="218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u="sng">
                  <a:cs typeface="Arial" panose="020B0604020202020204" pitchFamily="34" charset="0"/>
                </a:rPr>
                <a:t>Typical Applications and Services</a:t>
              </a:r>
            </a:p>
          </p:txBody>
        </p:sp>
        <p:sp>
          <p:nvSpPr>
            <p:cNvPr id="20497" name="Rectangle 17"/>
            <p:cNvSpPr>
              <a:spLocks noChangeArrowheads="1"/>
            </p:cNvSpPr>
            <p:nvPr/>
          </p:nvSpPr>
          <p:spPr bwMode="auto">
            <a:xfrm>
              <a:off x="2351" y="3180"/>
              <a:ext cx="1174"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Onboard/Passenger  </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Rebooking/IRROPS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Customer Profiles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Buy On Board</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Live Audio</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Email/WAP Browsing</a:t>
              </a:r>
            </a:p>
            <a:p>
              <a:pPr>
                <a:lnSpc>
                  <a:spcPct val="90000"/>
                </a:lnSpc>
                <a:spcBef>
                  <a:spcPct val="0"/>
                </a:spcBef>
                <a:buFont typeface="Wingdings" panose="05000000000000000000" pitchFamily="2" charset="2"/>
                <a:buChar char="Ø"/>
              </a:pPr>
              <a:endParaRPr lang="en-US" altLang="en-US" sz="1200">
                <a:cs typeface="Arial" panose="020B0604020202020204" pitchFamily="34" charset="0"/>
              </a:endParaRPr>
            </a:p>
            <a:p>
              <a:pPr>
                <a:lnSpc>
                  <a:spcPct val="90000"/>
                </a:lnSpc>
                <a:spcBef>
                  <a:spcPct val="0"/>
                </a:spcBef>
                <a:buFont typeface="Wingdings" panose="05000000000000000000" pitchFamily="2" charset="2"/>
                <a:buChar char="Ø"/>
              </a:pPr>
              <a:endParaRPr lang="en-US" altLang="en-US" sz="1200">
                <a:cs typeface="Arial" panose="020B0604020202020204" pitchFamily="34" charset="0"/>
              </a:endParaRPr>
            </a:p>
          </p:txBody>
        </p:sp>
        <p:sp>
          <p:nvSpPr>
            <p:cNvPr id="20498" name="Rectangle 18"/>
            <p:cNvSpPr>
              <a:spLocks noChangeArrowheads="1"/>
            </p:cNvSpPr>
            <p:nvPr/>
          </p:nvSpPr>
          <p:spPr bwMode="auto">
            <a:xfrm>
              <a:off x="3449" y="3180"/>
              <a:ext cx="1482"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 Maintenance</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*FIX</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Flight Data Downloads</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Electronic Logbook</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Maintenance Data Collection</a:t>
              </a:r>
            </a:p>
            <a:p>
              <a:pPr>
                <a:lnSpc>
                  <a:spcPct val="90000"/>
                </a:lnSpc>
                <a:spcBef>
                  <a:spcPct val="0"/>
                </a:spcBef>
                <a:buFont typeface="Wingdings" panose="05000000000000000000" pitchFamily="2" charset="2"/>
                <a:buChar char="Ø"/>
              </a:pPr>
              <a:r>
                <a:rPr lang="en-US" altLang="en-US" sz="1200">
                  <a:cs typeface="Arial" panose="020B0604020202020204" pitchFamily="34" charset="0"/>
                </a:rPr>
                <a:t> Electronic MEL</a:t>
              </a:r>
            </a:p>
          </p:txBody>
        </p:sp>
        <p:grpSp>
          <p:nvGrpSpPr>
            <p:cNvPr id="20499" name="Group 19"/>
            <p:cNvGrpSpPr>
              <a:grpSpLocks/>
            </p:cNvGrpSpPr>
            <p:nvPr/>
          </p:nvGrpSpPr>
          <p:grpSpPr bwMode="auto">
            <a:xfrm>
              <a:off x="327" y="1034"/>
              <a:ext cx="4932" cy="1398"/>
              <a:chOff x="327" y="1034"/>
              <a:chExt cx="4932" cy="1398"/>
            </a:xfrm>
          </p:grpSpPr>
          <p:sp>
            <p:nvSpPr>
              <p:cNvPr id="20514" name="Freeform 20"/>
              <p:cNvSpPr>
                <a:spLocks/>
              </p:cNvSpPr>
              <p:nvPr/>
            </p:nvSpPr>
            <p:spPr bwMode="auto">
              <a:xfrm>
                <a:off x="640" y="1521"/>
                <a:ext cx="4558" cy="460"/>
              </a:xfrm>
              <a:custGeom>
                <a:avLst/>
                <a:gdLst>
                  <a:gd name="T0" fmla="*/ 0 w 4558"/>
                  <a:gd name="T1" fmla="*/ 118 h 460"/>
                  <a:gd name="T2" fmla="*/ 742 w 4558"/>
                  <a:gd name="T3" fmla="*/ 0 h 460"/>
                  <a:gd name="T4" fmla="*/ 4031 w 4558"/>
                  <a:gd name="T5" fmla="*/ 0 h 460"/>
                  <a:gd name="T6" fmla="*/ 4279 w 4558"/>
                  <a:gd name="T7" fmla="*/ 26 h 460"/>
                  <a:gd name="T8" fmla="*/ 4429 w 4558"/>
                  <a:gd name="T9" fmla="*/ 138 h 460"/>
                  <a:gd name="T10" fmla="*/ 4504 w 4558"/>
                  <a:gd name="T11" fmla="*/ 207 h 460"/>
                  <a:gd name="T12" fmla="*/ 4557 w 4558"/>
                  <a:gd name="T13" fmla="*/ 273 h 460"/>
                  <a:gd name="T14" fmla="*/ 4523 w 4558"/>
                  <a:gd name="T15" fmla="*/ 387 h 460"/>
                  <a:gd name="T16" fmla="*/ 3147 w 4558"/>
                  <a:gd name="T17" fmla="*/ 459 h 460"/>
                  <a:gd name="T18" fmla="*/ 839 w 4558"/>
                  <a:gd name="T19" fmla="*/ 457 h 460"/>
                  <a:gd name="T20" fmla="*/ 377 w 4558"/>
                  <a:gd name="T21" fmla="*/ 304 h 460"/>
                  <a:gd name="T22" fmla="*/ 0 w 4558"/>
                  <a:gd name="T23" fmla="*/ 118 h 4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58" h="460">
                    <a:moveTo>
                      <a:pt x="0" y="118"/>
                    </a:moveTo>
                    <a:lnTo>
                      <a:pt x="742" y="0"/>
                    </a:lnTo>
                    <a:lnTo>
                      <a:pt x="4031" y="0"/>
                    </a:lnTo>
                    <a:lnTo>
                      <a:pt x="4279" y="26"/>
                    </a:lnTo>
                    <a:lnTo>
                      <a:pt x="4429" y="138"/>
                    </a:lnTo>
                    <a:lnTo>
                      <a:pt x="4504" y="207"/>
                    </a:lnTo>
                    <a:lnTo>
                      <a:pt x="4557" y="273"/>
                    </a:lnTo>
                    <a:lnTo>
                      <a:pt x="4523" y="387"/>
                    </a:lnTo>
                    <a:lnTo>
                      <a:pt x="3147" y="459"/>
                    </a:lnTo>
                    <a:lnTo>
                      <a:pt x="839" y="457"/>
                    </a:lnTo>
                    <a:lnTo>
                      <a:pt x="377" y="304"/>
                    </a:lnTo>
                    <a:lnTo>
                      <a:pt x="0" y="11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0515" name="Freeform 21"/>
              <p:cNvSpPr>
                <a:spLocks/>
              </p:cNvSpPr>
              <p:nvPr/>
            </p:nvSpPr>
            <p:spPr bwMode="auto">
              <a:xfrm>
                <a:off x="4839" y="1591"/>
                <a:ext cx="178" cy="50"/>
              </a:xfrm>
              <a:custGeom>
                <a:avLst/>
                <a:gdLst>
                  <a:gd name="T0" fmla="*/ 123 w 178"/>
                  <a:gd name="T1" fmla="*/ 0 h 50"/>
                  <a:gd name="T2" fmla="*/ 0 w 178"/>
                  <a:gd name="T3" fmla="*/ 0 h 50"/>
                  <a:gd name="T4" fmla="*/ 41 w 178"/>
                  <a:gd name="T5" fmla="*/ 49 h 50"/>
                  <a:gd name="T6" fmla="*/ 177 w 178"/>
                  <a:gd name="T7" fmla="*/ 4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50">
                    <a:moveTo>
                      <a:pt x="123" y="0"/>
                    </a:moveTo>
                    <a:lnTo>
                      <a:pt x="0" y="0"/>
                    </a:lnTo>
                    <a:lnTo>
                      <a:pt x="41" y="49"/>
                    </a:lnTo>
                    <a:lnTo>
                      <a:pt x="177" y="4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22"/>
              <p:cNvSpPr>
                <a:spLocks/>
              </p:cNvSpPr>
              <p:nvPr/>
            </p:nvSpPr>
            <p:spPr bwMode="auto">
              <a:xfrm>
                <a:off x="1984" y="1797"/>
                <a:ext cx="1499" cy="635"/>
              </a:xfrm>
              <a:custGeom>
                <a:avLst/>
                <a:gdLst>
                  <a:gd name="T0" fmla="*/ 979 w 1499"/>
                  <a:gd name="T1" fmla="*/ 0 h 635"/>
                  <a:gd name="T2" fmla="*/ 922 w 1499"/>
                  <a:gd name="T3" fmla="*/ 115 h 635"/>
                  <a:gd name="T4" fmla="*/ 0 w 1499"/>
                  <a:gd name="T5" fmla="*/ 634 h 635"/>
                  <a:gd name="T6" fmla="*/ 288 w 1499"/>
                  <a:gd name="T7" fmla="*/ 634 h 635"/>
                  <a:gd name="T8" fmla="*/ 1498 w 1499"/>
                  <a:gd name="T9" fmla="*/ 0 h 635"/>
                  <a:gd name="T10" fmla="*/ 979 w 1499"/>
                  <a:gd name="T11" fmla="*/ 0 h 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9" h="635">
                    <a:moveTo>
                      <a:pt x="979" y="0"/>
                    </a:moveTo>
                    <a:lnTo>
                      <a:pt x="922" y="115"/>
                    </a:lnTo>
                    <a:lnTo>
                      <a:pt x="0" y="634"/>
                    </a:lnTo>
                    <a:lnTo>
                      <a:pt x="288" y="634"/>
                    </a:lnTo>
                    <a:lnTo>
                      <a:pt x="1498" y="0"/>
                    </a:lnTo>
                    <a:lnTo>
                      <a:pt x="97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0517" name="Freeform 23"/>
              <p:cNvSpPr>
                <a:spLocks/>
              </p:cNvSpPr>
              <p:nvPr/>
            </p:nvSpPr>
            <p:spPr bwMode="auto">
              <a:xfrm>
                <a:off x="327" y="1562"/>
                <a:ext cx="799" cy="252"/>
              </a:xfrm>
              <a:custGeom>
                <a:avLst/>
                <a:gdLst>
                  <a:gd name="T0" fmla="*/ 385 w 799"/>
                  <a:gd name="T1" fmla="*/ 65 h 252"/>
                  <a:gd name="T2" fmla="*/ 0 w 799"/>
                  <a:gd name="T3" fmla="*/ 243 h 252"/>
                  <a:gd name="T4" fmla="*/ 32 w 799"/>
                  <a:gd name="T5" fmla="*/ 251 h 252"/>
                  <a:gd name="T6" fmla="*/ 263 w 799"/>
                  <a:gd name="T7" fmla="*/ 250 h 252"/>
                  <a:gd name="T8" fmla="*/ 798 w 799"/>
                  <a:gd name="T9" fmla="*/ 0 h 252"/>
                  <a:gd name="T10" fmla="*/ 385 w 799"/>
                  <a:gd name="T11" fmla="*/ 65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9" h="252">
                    <a:moveTo>
                      <a:pt x="385" y="65"/>
                    </a:moveTo>
                    <a:lnTo>
                      <a:pt x="0" y="243"/>
                    </a:lnTo>
                    <a:lnTo>
                      <a:pt x="32" y="251"/>
                    </a:lnTo>
                    <a:lnTo>
                      <a:pt x="263" y="250"/>
                    </a:lnTo>
                    <a:lnTo>
                      <a:pt x="798" y="0"/>
                    </a:lnTo>
                    <a:lnTo>
                      <a:pt x="385" y="6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0518" name="Oval 24"/>
              <p:cNvSpPr>
                <a:spLocks noChangeArrowheads="1"/>
              </p:cNvSpPr>
              <p:nvPr/>
            </p:nvSpPr>
            <p:spPr bwMode="auto">
              <a:xfrm>
                <a:off x="4702" y="1675"/>
                <a:ext cx="557" cy="255"/>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Ø"/>
                </a:pPr>
                <a:endParaRPr lang="en-US" altLang="en-US"/>
              </a:p>
            </p:txBody>
          </p:sp>
          <p:sp>
            <p:nvSpPr>
              <p:cNvPr id="20519" name="Oval 25"/>
              <p:cNvSpPr>
                <a:spLocks noChangeArrowheads="1"/>
              </p:cNvSpPr>
              <p:nvPr/>
            </p:nvSpPr>
            <p:spPr bwMode="auto">
              <a:xfrm>
                <a:off x="4639" y="1674"/>
                <a:ext cx="565" cy="252"/>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Ø"/>
                </a:pPr>
                <a:endParaRPr lang="en-US" altLang="en-US"/>
              </a:p>
            </p:txBody>
          </p:sp>
          <p:sp>
            <p:nvSpPr>
              <p:cNvPr id="20520" name="Line 26"/>
              <p:cNvSpPr>
                <a:spLocks noChangeShapeType="1"/>
              </p:cNvSpPr>
              <p:nvPr/>
            </p:nvSpPr>
            <p:spPr bwMode="auto">
              <a:xfrm flipH="1">
                <a:off x="3808" y="1943"/>
                <a:ext cx="1189" cy="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1" name="Freeform 27"/>
              <p:cNvSpPr>
                <a:spLocks/>
              </p:cNvSpPr>
              <p:nvPr/>
            </p:nvSpPr>
            <p:spPr bwMode="auto">
              <a:xfrm>
                <a:off x="4892" y="1626"/>
                <a:ext cx="233" cy="98"/>
              </a:xfrm>
              <a:custGeom>
                <a:avLst/>
                <a:gdLst>
                  <a:gd name="T0" fmla="*/ 139 w 233"/>
                  <a:gd name="T1" fmla="*/ 25 h 98"/>
                  <a:gd name="T2" fmla="*/ 232 w 233"/>
                  <a:gd name="T3" fmla="*/ 97 h 98"/>
                  <a:gd name="T4" fmla="*/ 0 w 233"/>
                  <a:gd name="T5" fmla="*/ 97 h 98"/>
                  <a:gd name="T6" fmla="*/ 5 w 233"/>
                  <a:gd name="T7" fmla="*/ 46 h 98"/>
                  <a:gd name="T8" fmla="*/ 129 w 233"/>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98">
                    <a:moveTo>
                      <a:pt x="139" y="25"/>
                    </a:moveTo>
                    <a:lnTo>
                      <a:pt x="232" y="97"/>
                    </a:lnTo>
                    <a:lnTo>
                      <a:pt x="0" y="97"/>
                    </a:lnTo>
                    <a:lnTo>
                      <a:pt x="5" y="46"/>
                    </a:lnTo>
                    <a:lnTo>
                      <a:pt x="129" y="0"/>
                    </a:lnTo>
                  </a:path>
                </a:pathLst>
              </a:custGeom>
              <a:solidFill>
                <a:schemeClr val="bg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2" name="Freeform 28"/>
              <p:cNvSpPr>
                <a:spLocks/>
              </p:cNvSpPr>
              <p:nvPr/>
            </p:nvSpPr>
            <p:spPr bwMode="auto">
              <a:xfrm>
                <a:off x="393" y="1034"/>
                <a:ext cx="977" cy="587"/>
              </a:xfrm>
              <a:custGeom>
                <a:avLst/>
                <a:gdLst>
                  <a:gd name="T0" fmla="*/ 317 w 977"/>
                  <a:gd name="T1" fmla="*/ 586 h 587"/>
                  <a:gd name="T2" fmla="*/ 0 w 977"/>
                  <a:gd name="T3" fmla="*/ 20 h 587"/>
                  <a:gd name="T4" fmla="*/ 148 w 977"/>
                  <a:gd name="T5" fmla="*/ 1 h 587"/>
                  <a:gd name="T6" fmla="*/ 170 w 977"/>
                  <a:gd name="T7" fmla="*/ 0 h 587"/>
                  <a:gd name="T8" fmla="*/ 190 w 977"/>
                  <a:gd name="T9" fmla="*/ 2 h 587"/>
                  <a:gd name="T10" fmla="*/ 204 w 977"/>
                  <a:gd name="T11" fmla="*/ 6 h 587"/>
                  <a:gd name="T12" fmla="*/ 214 w 977"/>
                  <a:gd name="T13" fmla="*/ 10 h 587"/>
                  <a:gd name="T14" fmla="*/ 235 w 977"/>
                  <a:gd name="T15" fmla="*/ 18 h 587"/>
                  <a:gd name="T16" fmla="*/ 261 w 977"/>
                  <a:gd name="T17" fmla="*/ 35 h 587"/>
                  <a:gd name="T18" fmla="*/ 288 w 977"/>
                  <a:gd name="T19" fmla="*/ 53 h 587"/>
                  <a:gd name="T20" fmla="*/ 678 w 977"/>
                  <a:gd name="T21" fmla="*/ 377 h 587"/>
                  <a:gd name="T22" fmla="*/ 696 w 977"/>
                  <a:gd name="T23" fmla="*/ 387 h 587"/>
                  <a:gd name="T24" fmla="*/ 714 w 977"/>
                  <a:gd name="T25" fmla="*/ 401 h 587"/>
                  <a:gd name="T26" fmla="*/ 732 w 977"/>
                  <a:gd name="T27" fmla="*/ 411 h 587"/>
                  <a:gd name="T28" fmla="*/ 754 w 977"/>
                  <a:gd name="T29" fmla="*/ 423 h 587"/>
                  <a:gd name="T30" fmla="*/ 776 w 977"/>
                  <a:gd name="T31" fmla="*/ 432 h 587"/>
                  <a:gd name="T32" fmla="*/ 797 w 977"/>
                  <a:gd name="T33" fmla="*/ 442 h 587"/>
                  <a:gd name="T34" fmla="*/ 820 w 977"/>
                  <a:gd name="T35" fmla="*/ 452 h 587"/>
                  <a:gd name="T36" fmla="*/ 843 w 977"/>
                  <a:gd name="T37" fmla="*/ 460 h 587"/>
                  <a:gd name="T38" fmla="*/ 874 w 977"/>
                  <a:gd name="T39" fmla="*/ 468 h 587"/>
                  <a:gd name="T40" fmla="*/ 976 w 977"/>
                  <a:gd name="T41" fmla="*/ 492 h 587"/>
                  <a:gd name="T42" fmla="*/ 317 w 977"/>
                  <a:gd name="T43" fmla="*/ 586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7" h="587">
                    <a:moveTo>
                      <a:pt x="317" y="586"/>
                    </a:moveTo>
                    <a:lnTo>
                      <a:pt x="0" y="20"/>
                    </a:lnTo>
                    <a:lnTo>
                      <a:pt x="148" y="1"/>
                    </a:lnTo>
                    <a:lnTo>
                      <a:pt x="170" y="0"/>
                    </a:lnTo>
                    <a:lnTo>
                      <a:pt x="190" y="2"/>
                    </a:lnTo>
                    <a:lnTo>
                      <a:pt x="204" y="6"/>
                    </a:lnTo>
                    <a:lnTo>
                      <a:pt x="214" y="10"/>
                    </a:lnTo>
                    <a:lnTo>
                      <a:pt x="235" y="18"/>
                    </a:lnTo>
                    <a:lnTo>
                      <a:pt x="261" y="35"/>
                    </a:lnTo>
                    <a:lnTo>
                      <a:pt x="288" y="53"/>
                    </a:lnTo>
                    <a:lnTo>
                      <a:pt x="678" y="377"/>
                    </a:lnTo>
                    <a:lnTo>
                      <a:pt x="696" y="387"/>
                    </a:lnTo>
                    <a:lnTo>
                      <a:pt x="714" y="401"/>
                    </a:lnTo>
                    <a:lnTo>
                      <a:pt x="732" y="411"/>
                    </a:lnTo>
                    <a:lnTo>
                      <a:pt x="754" y="423"/>
                    </a:lnTo>
                    <a:lnTo>
                      <a:pt x="776" y="432"/>
                    </a:lnTo>
                    <a:lnTo>
                      <a:pt x="797" y="442"/>
                    </a:lnTo>
                    <a:lnTo>
                      <a:pt x="820" y="452"/>
                    </a:lnTo>
                    <a:lnTo>
                      <a:pt x="843" y="460"/>
                    </a:lnTo>
                    <a:lnTo>
                      <a:pt x="874" y="468"/>
                    </a:lnTo>
                    <a:lnTo>
                      <a:pt x="976" y="492"/>
                    </a:lnTo>
                    <a:lnTo>
                      <a:pt x="317" y="58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500" name="Oval 29"/>
            <p:cNvSpPr>
              <a:spLocks noChangeArrowheads="1"/>
            </p:cNvSpPr>
            <p:nvPr/>
          </p:nvSpPr>
          <p:spPr bwMode="auto">
            <a:xfrm>
              <a:off x="1069" y="1561"/>
              <a:ext cx="3151" cy="37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Ø"/>
              </a:pPr>
              <a:endParaRPr lang="en-US" altLang="en-US"/>
            </a:p>
          </p:txBody>
        </p:sp>
        <p:sp>
          <p:nvSpPr>
            <p:cNvPr id="20501" name="Line 30"/>
            <p:cNvSpPr>
              <a:spLocks noChangeShapeType="1"/>
            </p:cNvSpPr>
            <p:nvPr/>
          </p:nvSpPr>
          <p:spPr bwMode="auto">
            <a:xfrm flipH="1">
              <a:off x="3394" y="1889"/>
              <a:ext cx="379" cy="2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Rectangle 31"/>
            <p:cNvSpPr>
              <a:spLocks noChangeArrowheads="1"/>
            </p:cNvSpPr>
            <p:nvPr/>
          </p:nvSpPr>
          <p:spPr bwMode="auto">
            <a:xfrm>
              <a:off x="2070" y="1603"/>
              <a:ext cx="3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Server</a:t>
              </a:r>
            </a:p>
          </p:txBody>
        </p:sp>
        <p:pic>
          <p:nvPicPr>
            <p:cNvPr id="20503" name="Picture 3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7" y="1580"/>
              <a:ext cx="27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04" name="Line 33"/>
            <p:cNvSpPr>
              <a:spLocks noChangeShapeType="1"/>
            </p:cNvSpPr>
            <p:nvPr/>
          </p:nvSpPr>
          <p:spPr bwMode="auto">
            <a:xfrm flipH="1">
              <a:off x="4010" y="1245"/>
              <a:ext cx="766"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34"/>
            <p:cNvSpPr>
              <a:spLocks noChangeShapeType="1"/>
            </p:cNvSpPr>
            <p:nvPr/>
          </p:nvSpPr>
          <p:spPr bwMode="auto">
            <a:xfrm flipH="1">
              <a:off x="3241" y="1127"/>
              <a:ext cx="164" cy="4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6" name="Line 35"/>
            <p:cNvSpPr>
              <a:spLocks noChangeShapeType="1"/>
            </p:cNvSpPr>
            <p:nvPr/>
          </p:nvSpPr>
          <p:spPr bwMode="auto">
            <a:xfrm>
              <a:off x="1334" y="1170"/>
              <a:ext cx="442" cy="391"/>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36"/>
            <p:cNvSpPr>
              <a:spLocks noChangeShapeType="1"/>
            </p:cNvSpPr>
            <p:nvPr/>
          </p:nvSpPr>
          <p:spPr bwMode="auto">
            <a:xfrm flipH="1">
              <a:off x="792" y="1888"/>
              <a:ext cx="713" cy="2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08" name="Picture 37"/>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2" y="838"/>
              <a:ext cx="34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09" name="Picture 3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8" y="1240"/>
              <a:ext cx="3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0" name="Line 39"/>
            <p:cNvSpPr>
              <a:spLocks noChangeShapeType="1"/>
            </p:cNvSpPr>
            <p:nvPr/>
          </p:nvSpPr>
          <p:spPr bwMode="auto">
            <a:xfrm flipH="1">
              <a:off x="4202" y="1401"/>
              <a:ext cx="990" cy="3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1" name="Rectangle 40"/>
            <p:cNvSpPr>
              <a:spLocks noChangeArrowheads="1"/>
            </p:cNvSpPr>
            <p:nvPr/>
          </p:nvSpPr>
          <p:spPr bwMode="auto">
            <a:xfrm>
              <a:off x="2823" y="1916"/>
              <a:ext cx="114"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lnSpc>
                  <a:spcPct val="90000"/>
                </a:lnSpc>
                <a:spcBef>
                  <a:spcPct val="0"/>
                </a:spcBef>
                <a:buFontTx/>
                <a:buNone/>
              </a:pPr>
              <a:endParaRPr lang="en-US" altLang="en-US" sz="2000">
                <a:latin typeface="Times New Roman" panose="02020603050405020304" pitchFamily="18" charset="0"/>
                <a:cs typeface="Arial" panose="020B0604020202020204" pitchFamily="34" charset="0"/>
              </a:endParaRPr>
            </a:p>
            <a:p>
              <a:pPr algn="ctr">
                <a:lnSpc>
                  <a:spcPct val="90000"/>
                </a:lnSpc>
                <a:spcBef>
                  <a:spcPct val="0"/>
                </a:spcBef>
                <a:buFontTx/>
                <a:buNone/>
              </a:pPr>
              <a:endParaRPr lang="en-US" altLang="en-US" sz="2000">
                <a:latin typeface="Times New Roman" panose="02020603050405020304" pitchFamily="18" charset="0"/>
                <a:cs typeface="Arial" panose="020B0604020202020204" pitchFamily="34" charset="0"/>
              </a:endParaRPr>
            </a:p>
            <a:p>
              <a:pPr algn="ctr">
                <a:lnSpc>
                  <a:spcPct val="90000"/>
                </a:lnSpc>
                <a:spcBef>
                  <a:spcPct val="0"/>
                </a:spcBef>
                <a:buFontTx/>
                <a:buNone/>
              </a:pPr>
              <a:endParaRPr lang="en-US" altLang="en-US" sz="2000">
                <a:latin typeface="Times New Roman" panose="02020603050405020304" pitchFamily="18" charset="0"/>
                <a:cs typeface="Arial" panose="020B0604020202020204" pitchFamily="34" charset="0"/>
              </a:endParaRPr>
            </a:p>
            <a:p>
              <a:pPr algn="ctr">
                <a:lnSpc>
                  <a:spcPct val="90000"/>
                </a:lnSpc>
                <a:spcBef>
                  <a:spcPct val="0"/>
                </a:spcBef>
                <a:buFontTx/>
                <a:buNone/>
              </a:pPr>
              <a:endParaRPr lang="en-US" altLang="en-US" sz="2000">
                <a:latin typeface="Times New Roman" panose="02020603050405020304" pitchFamily="18" charset="0"/>
                <a:cs typeface="Arial" panose="020B0604020202020204" pitchFamily="34" charset="0"/>
              </a:endParaRPr>
            </a:p>
            <a:p>
              <a:pPr algn="ctr" eaLnBrk="1" hangingPunct="1">
                <a:lnSpc>
                  <a:spcPct val="90000"/>
                </a:lnSpc>
                <a:spcBef>
                  <a:spcPct val="0"/>
                </a:spcBef>
                <a:buFontTx/>
                <a:buNone/>
              </a:pPr>
              <a:endParaRPr lang="en-US" altLang="en-US" sz="2000">
                <a:latin typeface="Times New Roman" panose="02020603050405020304" pitchFamily="18" charset="0"/>
                <a:cs typeface="Arial" panose="020B0604020202020204" pitchFamily="34" charset="0"/>
              </a:endParaRPr>
            </a:p>
          </p:txBody>
        </p:sp>
        <p:sp>
          <p:nvSpPr>
            <p:cNvPr id="20512" name="Rectangle 41"/>
            <p:cNvSpPr>
              <a:spLocks noChangeArrowheads="1"/>
            </p:cNvSpPr>
            <p:nvPr/>
          </p:nvSpPr>
          <p:spPr bwMode="auto">
            <a:xfrm>
              <a:off x="4253" y="2260"/>
              <a:ext cx="723" cy="5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spcBef>
                  <a:spcPct val="0"/>
                </a:spcBef>
                <a:buFontTx/>
                <a:buNone/>
              </a:pPr>
              <a:r>
                <a:rPr lang="en-US" altLang="en-US" sz="1200">
                  <a:cs typeface="Arial" panose="020B0604020202020204" pitchFamily="34" charset="0"/>
                </a:rPr>
                <a:t>Air to Air</a:t>
              </a:r>
            </a:p>
            <a:p>
              <a:pPr>
                <a:lnSpc>
                  <a:spcPct val="90000"/>
                </a:lnSpc>
                <a:spcBef>
                  <a:spcPct val="0"/>
                </a:spcBef>
                <a:buFontTx/>
                <a:buNone/>
              </a:pPr>
              <a:r>
                <a:rPr lang="en-US" altLang="en-US" sz="1200">
                  <a:cs typeface="Arial" panose="020B0604020202020204" pitchFamily="34" charset="0"/>
                </a:rPr>
                <a:t>Data Link</a:t>
              </a:r>
            </a:p>
            <a:p>
              <a:pPr>
                <a:lnSpc>
                  <a:spcPct val="90000"/>
                </a:lnSpc>
                <a:spcBef>
                  <a:spcPct val="0"/>
                </a:spcBef>
                <a:buFontTx/>
                <a:buNone/>
              </a:pPr>
              <a:r>
                <a:rPr lang="en-US" altLang="en-US" sz="1200">
                  <a:cs typeface="Arial" panose="020B0604020202020204" pitchFamily="34" charset="0"/>
                </a:rPr>
                <a:t>(Sirius/XM or</a:t>
              </a:r>
            </a:p>
            <a:p>
              <a:pPr>
                <a:lnSpc>
                  <a:spcPct val="90000"/>
                </a:lnSpc>
                <a:spcBef>
                  <a:spcPct val="0"/>
                </a:spcBef>
                <a:buFontTx/>
                <a:buNone/>
              </a:pPr>
              <a:r>
                <a:rPr lang="en-US" altLang="en-US" sz="1200">
                  <a:cs typeface="Arial" panose="020B0604020202020204" pitchFamily="34" charset="0"/>
                </a:rPr>
                <a:t>JetConnect)</a:t>
              </a:r>
            </a:p>
          </p:txBody>
        </p:sp>
        <p:sp>
          <p:nvSpPr>
            <p:cNvPr id="20513" name="Freeform 42"/>
            <p:cNvSpPr>
              <a:spLocks/>
            </p:cNvSpPr>
            <p:nvPr/>
          </p:nvSpPr>
          <p:spPr bwMode="auto">
            <a:xfrm>
              <a:off x="4169" y="1957"/>
              <a:ext cx="440" cy="300"/>
            </a:xfrm>
            <a:custGeom>
              <a:avLst/>
              <a:gdLst>
                <a:gd name="T0" fmla="*/ 0 w 440"/>
                <a:gd name="T1" fmla="*/ 0 h 300"/>
                <a:gd name="T2" fmla="*/ 240 w 440"/>
                <a:gd name="T3" fmla="*/ 188 h 300"/>
                <a:gd name="T4" fmla="*/ 240 w 440"/>
                <a:gd name="T5" fmla="*/ 167 h 300"/>
                <a:gd name="T6" fmla="*/ 439 w 440"/>
                <a:gd name="T7" fmla="*/ 299 h 300"/>
                <a:gd name="T8" fmla="*/ 228 w 440"/>
                <a:gd name="T9" fmla="*/ 138 h 300"/>
                <a:gd name="T10" fmla="*/ 230 w 440"/>
                <a:gd name="T11" fmla="*/ 164 h 300"/>
                <a:gd name="T12" fmla="*/ 0 w 440"/>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0" h="300">
                  <a:moveTo>
                    <a:pt x="0" y="0"/>
                  </a:moveTo>
                  <a:lnTo>
                    <a:pt x="240" y="188"/>
                  </a:lnTo>
                  <a:lnTo>
                    <a:pt x="240" y="167"/>
                  </a:lnTo>
                  <a:lnTo>
                    <a:pt x="439" y="299"/>
                  </a:lnTo>
                  <a:lnTo>
                    <a:pt x="228" y="138"/>
                  </a:lnTo>
                  <a:lnTo>
                    <a:pt x="230" y="164"/>
                  </a:lnTo>
                  <a:lnTo>
                    <a:pt x="0" y="0"/>
                  </a:lnTo>
                </a:path>
              </a:pathLst>
            </a:custGeom>
            <a:solidFill>
              <a:srgbClr val="FAFD00"/>
            </a:solidFill>
            <a:ln w="12700" cap="rnd" cmpd="sng">
              <a:solidFill>
                <a:schemeClr val="tx1"/>
              </a:solidFill>
              <a:prstDash val="solid"/>
              <a:round/>
              <a:headEnd type="none" w="med" len="med"/>
              <a:tailEnd type="none" w="med" len="med"/>
            </a:ln>
          </p:spPr>
          <p:txBody>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a:t>Questions &amp; Wrap-Up</a:t>
            </a:r>
          </a:p>
        </p:txBody>
      </p:sp>
      <p:pic>
        <p:nvPicPr>
          <p:cNvPr id="256004" name="Picture 4" descr="an001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0550" y="3630613"/>
            <a:ext cx="347345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56004"/>
                                        </p:tgtEl>
                                        <p:attrNameLst>
                                          <p:attrName>style.visibility</p:attrName>
                                        </p:attrNameLst>
                                      </p:cBhvr>
                                      <p:to>
                                        <p:strVal val="visible"/>
                                      </p:to>
                                    </p:set>
                                    <p:anim calcmode="lin" valueType="num">
                                      <p:cBhvr additive="base">
                                        <p:cTn id="7" dur="5000" fill="hold"/>
                                        <p:tgtEl>
                                          <p:spTgt spid="256004"/>
                                        </p:tgtEl>
                                        <p:attrNameLst>
                                          <p:attrName>ppt_x</p:attrName>
                                        </p:attrNameLst>
                                      </p:cBhvr>
                                      <p:tavLst>
                                        <p:tav tm="0">
                                          <p:val>
                                            <p:strVal val="0-#ppt_w/2"/>
                                          </p:val>
                                        </p:tav>
                                        <p:tav tm="100000">
                                          <p:val>
                                            <p:strVal val="#ppt_x"/>
                                          </p:val>
                                        </p:tav>
                                      </p:tavLst>
                                    </p:anim>
                                    <p:anim calcmode="lin" valueType="num">
                                      <p:cBhvr additive="base">
                                        <p:cTn id="8" dur="5000" fill="hold"/>
                                        <p:tgtEl>
                                          <p:spTgt spid="2560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541722"/>
            <a:ext cx="8050213" cy="1162373"/>
          </a:xfrm>
        </p:spPr>
        <p:txBody>
          <a:bodyPr/>
          <a:lstStyle/>
          <a:p>
            <a:pPr marL="0" indent="0" algn="ctr">
              <a:buNone/>
            </a:pPr>
            <a:r>
              <a:rPr lang="en-US" dirty="0"/>
              <a:t>  </a:t>
            </a:r>
            <a:r>
              <a:rPr lang="en-US" sz="5400" dirty="0"/>
              <a:t>Software Overview</a:t>
            </a:r>
          </a:p>
        </p:txBody>
      </p:sp>
    </p:spTree>
    <p:extLst>
      <p:ext uri="{BB962C8B-B14F-4D97-AF65-F5344CB8AC3E}">
        <p14:creationId xmlns:p14="http://schemas.microsoft.com/office/powerpoint/2010/main" val="376961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1"/>
          <p:cNvSpPr>
            <a:spLocks noChangeArrowheads="1"/>
          </p:cNvSpPr>
          <p:nvPr/>
        </p:nvSpPr>
        <p:spPr bwMode="auto">
          <a:xfrm>
            <a:off x="4763813" y="199697"/>
            <a:ext cx="1752600" cy="1038225"/>
          </a:xfrm>
          <a:prstGeom prst="ellipse">
            <a:avLst/>
          </a:prstGeom>
          <a:solidFill>
            <a:srgbClr val="FFFF00"/>
          </a:solidFill>
          <a:ln w="25400" algn="ctr">
            <a:solidFill>
              <a:schemeClr val="tx1"/>
            </a:solidFill>
            <a:round/>
            <a:headEnd/>
            <a:tailEnd/>
          </a:ln>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400" i="1" dirty="0"/>
              <a:t>Risk Based Assurance </a:t>
            </a:r>
            <a:r>
              <a:rPr lang="en-US" altLang="en-US" sz="1400" i="1" dirty="0">
                <a:solidFill>
                  <a:srgbClr val="00B050"/>
                </a:solidFill>
              </a:rPr>
              <a:t>Migration</a:t>
            </a:r>
          </a:p>
        </p:txBody>
      </p:sp>
      <p:sp>
        <p:nvSpPr>
          <p:cNvPr id="18437" name="Rectangle 6"/>
          <p:cNvSpPr>
            <a:spLocks noChangeArrowheads="1"/>
          </p:cNvSpPr>
          <p:nvPr/>
        </p:nvSpPr>
        <p:spPr bwMode="auto">
          <a:xfrm>
            <a:off x="4591772" y="2437649"/>
            <a:ext cx="2112962" cy="2428357"/>
          </a:xfrm>
          <a:prstGeom prst="rect">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600" b="0" dirty="0">
                <a:solidFill>
                  <a:srgbClr val="002060"/>
                </a:solidFill>
              </a:rPr>
              <a:t>Inflexible, duplicative design evaluation and assurance</a:t>
            </a:r>
          </a:p>
          <a:p>
            <a:pPr algn="ctr" eaLnBrk="1" hangingPunct="1">
              <a:buNone/>
            </a:pPr>
            <a:r>
              <a:rPr lang="en-US" sz="1400" b="0" dirty="0">
                <a:solidFill>
                  <a:srgbClr val="FF0000"/>
                </a:solidFill>
              </a:rPr>
              <a:t>Prescriptive, domain specific, detailed objectives</a:t>
            </a:r>
          </a:p>
          <a:p>
            <a:pPr algn="ctr" eaLnBrk="1" hangingPunct="1">
              <a:spcBef>
                <a:spcPct val="0"/>
              </a:spcBef>
              <a:buFontTx/>
              <a:buNone/>
            </a:pPr>
            <a:r>
              <a:rPr lang="en-US" altLang="en-US" sz="1400" b="0" dirty="0"/>
              <a:t>vs</a:t>
            </a:r>
            <a:endParaRPr lang="en-US" altLang="en-US" sz="300" b="0" dirty="0"/>
          </a:p>
          <a:p>
            <a:pPr algn="ctr" eaLnBrk="1" hangingPunct="1">
              <a:spcBef>
                <a:spcPct val="0"/>
              </a:spcBef>
              <a:buFontTx/>
              <a:buNone/>
            </a:pPr>
            <a:endParaRPr lang="en-US" altLang="en-US" sz="300" b="0" dirty="0"/>
          </a:p>
          <a:p>
            <a:pPr algn="ctr" eaLnBrk="1" hangingPunct="1">
              <a:spcBef>
                <a:spcPct val="0"/>
              </a:spcBef>
              <a:buFontTx/>
              <a:buNone/>
            </a:pPr>
            <a:r>
              <a:rPr lang="en-US" altLang="en-US" sz="1400" b="0" dirty="0">
                <a:solidFill>
                  <a:srgbClr val="00B050"/>
                </a:solidFill>
              </a:rPr>
              <a:t>Domain and technique Independent goal level objectives</a:t>
            </a:r>
          </a:p>
        </p:txBody>
      </p:sp>
      <p:sp>
        <p:nvSpPr>
          <p:cNvPr id="18438" name="Rectangle 7"/>
          <p:cNvSpPr>
            <a:spLocks noChangeArrowheads="1"/>
          </p:cNvSpPr>
          <p:nvPr/>
        </p:nvSpPr>
        <p:spPr bwMode="auto">
          <a:xfrm>
            <a:off x="2255693" y="3249163"/>
            <a:ext cx="2143125" cy="1643527"/>
          </a:xfrm>
          <a:prstGeom prst="rect">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400" b="0" dirty="0">
                <a:solidFill>
                  <a:srgbClr val="FF0000"/>
                </a:solidFill>
              </a:rPr>
              <a:t>Separate domain phase based audits based on incomplete phase data</a:t>
            </a:r>
          </a:p>
          <a:p>
            <a:pPr algn="ctr" eaLnBrk="1" hangingPunct="1">
              <a:spcBef>
                <a:spcPct val="0"/>
              </a:spcBef>
              <a:buFontTx/>
              <a:buNone/>
            </a:pPr>
            <a:r>
              <a:rPr lang="en-US" altLang="en-US" sz="1400" b="0" dirty="0"/>
              <a:t>vs</a:t>
            </a:r>
          </a:p>
          <a:p>
            <a:pPr eaLnBrk="1" hangingPunct="1">
              <a:buNone/>
            </a:pPr>
            <a:r>
              <a:rPr lang="en-US" sz="1400" b="0" dirty="0">
                <a:solidFill>
                  <a:srgbClr val="00B050"/>
                </a:solidFill>
              </a:rPr>
              <a:t>Grouped Domain audits on complete historical data</a:t>
            </a:r>
          </a:p>
        </p:txBody>
      </p:sp>
      <p:cxnSp>
        <p:nvCxnSpPr>
          <p:cNvPr id="18439" name="Straight Arrow Connector 11"/>
          <p:cNvCxnSpPr>
            <a:cxnSpLocks noChangeShapeType="1"/>
            <a:stCxn id="18435" idx="3"/>
            <a:endCxn id="35" idx="0"/>
          </p:cNvCxnSpPr>
          <p:nvPr/>
        </p:nvCxnSpPr>
        <p:spPr bwMode="auto">
          <a:xfrm flipH="1">
            <a:off x="2275248" y="1085877"/>
            <a:ext cx="2745227" cy="1350352"/>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Straight Arrow Connector 13"/>
          <p:cNvCxnSpPr>
            <a:cxnSpLocks noChangeShapeType="1"/>
            <a:stCxn id="18435" idx="4"/>
            <a:endCxn id="18437" idx="0"/>
          </p:cNvCxnSpPr>
          <p:nvPr/>
        </p:nvCxnSpPr>
        <p:spPr bwMode="auto">
          <a:xfrm>
            <a:off x="5640113" y="1237922"/>
            <a:ext cx="8140" cy="1199727"/>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Straight Arrow Connector 15"/>
          <p:cNvCxnSpPr>
            <a:cxnSpLocks noChangeShapeType="1"/>
            <a:stCxn id="18435" idx="5"/>
            <a:endCxn id="18435" idx="5"/>
          </p:cNvCxnSpPr>
          <p:nvPr/>
        </p:nvCxnSpPr>
        <p:spPr bwMode="auto">
          <a:xfrm>
            <a:off x="6259751" y="1085877"/>
            <a:ext cx="0"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TextBox 1"/>
          <p:cNvSpPr txBox="1">
            <a:spLocks noChangeArrowheads="1"/>
          </p:cNvSpPr>
          <p:nvPr/>
        </p:nvSpPr>
        <p:spPr bwMode="auto">
          <a:xfrm>
            <a:off x="228600" y="4964113"/>
            <a:ext cx="8477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en-US" altLang="en-US" sz="1800" b="0" dirty="0"/>
              <a:t>Migration to proposed risk based assurance does not invalidate current approach. Current processes can continue to be used for as long as the applicant chooses.  The current processes form a subset of a broader set of acceptable solutions. </a:t>
            </a:r>
          </a:p>
        </p:txBody>
      </p:sp>
      <p:sp>
        <p:nvSpPr>
          <p:cNvPr id="18443" name="TextBox 18"/>
          <p:cNvSpPr txBox="1">
            <a:spLocks noChangeArrowheads="1"/>
          </p:cNvSpPr>
          <p:nvPr/>
        </p:nvSpPr>
        <p:spPr bwMode="auto">
          <a:xfrm>
            <a:off x="193675" y="352425"/>
            <a:ext cx="2551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en-US" altLang="en-US" sz="1200" b="0" dirty="0"/>
              <a:t>LEGEND:</a:t>
            </a:r>
          </a:p>
          <a:p>
            <a:pPr>
              <a:spcBef>
                <a:spcPct val="0"/>
              </a:spcBef>
              <a:buFontTx/>
              <a:buNone/>
            </a:pPr>
            <a:r>
              <a:rPr lang="en-US" altLang="en-US" sz="1200" b="0" dirty="0"/>
              <a:t>              Risk based proposal</a:t>
            </a:r>
          </a:p>
          <a:p>
            <a:pPr>
              <a:spcBef>
                <a:spcPct val="0"/>
              </a:spcBef>
              <a:buFontTx/>
              <a:buNone/>
            </a:pPr>
            <a:r>
              <a:rPr lang="en-US" altLang="en-US" sz="1200" b="0" dirty="0"/>
              <a:t>              Current approach</a:t>
            </a:r>
          </a:p>
        </p:txBody>
      </p:sp>
      <p:sp>
        <p:nvSpPr>
          <p:cNvPr id="18444" name="Rectangle 19"/>
          <p:cNvSpPr>
            <a:spLocks noChangeArrowheads="1"/>
          </p:cNvSpPr>
          <p:nvPr/>
        </p:nvSpPr>
        <p:spPr bwMode="auto">
          <a:xfrm>
            <a:off x="293688" y="603250"/>
            <a:ext cx="531812" cy="1508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dirty="0"/>
          </a:p>
        </p:txBody>
      </p:sp>
      <p:sp>
        <p:nvSpPr>
          <p:cNvPr id="18445" name="Rectangle 29"/>
          <p:cNvSpPr>
            <a:spLocks noChangeArrowheads="1"/>
          </p:cNvSpPr>
          <p:nvPr/>
        </p:nvSpPr>
        <p:spPr bwMode="auto">
          <a:xfrm>
            <a:off x="304800" y="774700"/>
            <a:ext cx="533400" cy="150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dirty="0"/>
          </a:p>
        </p:txBody>
      </p:sp>
      <p:sp>
        <p:nvSpPr>
          <p:cNvPr id="18447" name="Rectangle 5"/>
          <p:cNvSpPr>
            <a:spLocks noChangeArrowheads="1"/>
          </p:cNvSpPr>
          <p:nvPr/>
        </p:nvSpPr>
        <p:spPr bwMode="auto">
          <a:xfrm>
            <a:off x="6875318" y="2418891"/>
            <a:ext cx="2133600" cy="2446824"/>
          </a:xfrm>
          <a:prstGeom prst="rect">
            <a:avLst/>
          </a:prstGeom>
          <a:noFill/>
          <a:ln w="25400" cmpd="sng"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600" b="0" dirty="0">
                <a:solidFill>
                  <a:srgbClr val="002060"/>
                </a:solidFill>
              </a:rPr>
              <a:t>Poor matching of assurance effort to potential risk</a:t>
            </a:r>
          </a:p>
          <a:p>
            <a:pPr algn="ctr" eaLnBrk="1" hangingPunct="1">
              <a:spcBef>
                <a:spcPct val="0"/>
              </a:spcBef>
              <a:buFontTx/>
              <a:buNone/>
            </a:pPr>
            <a:endParaRPr lang="en-US" altLang="en-US" sz="700" b="0" dirty="0">
              <a:solidFill>
                <a:srgbClr val="00B050"/>
              </a:solidFill>
            </a:endParaRPr>
          </a:p>
          <a:p>
            <a:pPr algn="ctr" eaLnBrk="1" hangingPunct="1">
              <a:spcBef>
                <a:spcPct val="0"/>
              </a:spcBef>
              <a:buFontTx/>
              <a:buNone/>
            </a:pPr>
            <a:r>
              <a:rPr lang="en-US" altLang="en-US" sz="1400" b="0" dirty="0">
                <a:solidFill>
                  <a:srgbClr val="FF0000"/>
                </a:solidFill>
              </a:rPr>
              <a:t>Arbitrary mapping of design assurance criteria to risk</a:t>
            </a:r>
          </a:p>
          <a:p>
            <a:pPr algn="ctr" eaLnBrk="1" hangingPunct="1">
              <a:spcBef>
                <a:spcPct val="0"/>
              </a:spcBef>
              <a:buFontTx/>
              <a:buNone/>
            </a:pPr>
            <a:r>
              <a:rPr lang="en-US" altLang="en-US" sz="1400" b="0" dirty="0"/>
              <a:t>vs</a:t>
            </a:r>
          </a:p>
          <a:p>
            <a:pPr algn="ctr" eaLnBrk="1" hangingPunct="1">
              <a:spcBef>
                <a:spcPct val="0"/>
              </a:spcBef>
              <a:buFontTx/>
              <a:buNone/>
            </a:pPr>
            <a:r>
              <a:rPr lang="en-US" altLang="en-US" sz="1400" b="0" dirty="0">
                <a:solidFill>
                  <a:srgbClr val="00B050"/>
                </a:solidFill>
              </a:rPr>
              <a:t>Use of RBDM techniques to map criteria</a:t>
            </a:r>
          </a:p>
        </p:txBody>
      </p:sp>
      <p:cxnSp>
        <p:nvCxnSpPr>
          <p:cNvPr id="18448" name="Straight Arrow Connector 11"/>
          <p:cNvCxnSpPr>
            <a:cxnSpLocks noChangeShapeType="1"/>
            <a:stCxn id="18435" idx="5"/>
            <a:endCxn id="18447" idx="0"/>
          </p:cNvCxnSpPr>
          <p:nvPr/>
        </p:nvCxnSpPr>
        <p:spPr bwMode="auto">
          <a:xfrm>
            <a:off x="6259751" y="1085877"/>
            <a:ext cx="1682367" cy="1333014"/>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5"/>
          <p:cNvSpPr>
            <a:spLocks noChangeArrowheads="1"/>
          </p:cNvSpPr>
          <p:nvPr/>
        </p:nvSpPr>
        <p:spPr bwMode="auto">
          <a:xfrm>
            <a:off x="150668" y="3268435"/>
            <a:ext cx="2106757" cy="1631216"/>
          </a:xfrm>
          <a:prstGeom prst="rect">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endParaRPr lang="en-US" altLang="en-US" sz="1600" b="0" dirty="0">
              <a:solidFill>
                <a:srgbClr val="FF0000"/>
              </a:solidFill>
            </a:endParaRPr>
          </a:p>
          <a:p>
            <a:pPr algn="ctr" eaLnBrk="1" hangingPunct="1">
              <a:spcBef>
                <a:spcPct val="0"/>
              </a:spcBef>
              <a:buFontTx/>
              <a:buNone/>
            </a:pPr>
            <a:r>
              <a:rPr lang="en-US" altLang="en-US" sz="1400" b="0" dirty="0">
                <a:solidFill>
                  <a:srgbClr val="FF0000"/>
                </a:solidFill>
              </a:rPr>
              <a:t>Project based approval</a:t>
            </a:r>
          </a:p>
          <a:p>
            <a:pPr algn="ctr" eaLnBrk="1" hangingPunct="1">
              <a:spcBef>
                <a:spcPct val="0"/>
              </a:spcBef>
              <a:buFontTx/>
              <a:buNone/>
            </a:pPr>
            <a:endParaRPr lang="en-US" altLang="en-US" sz="1400" b="0" dirty="0"/>
          </a:p>
          <a:p>
            <a:pPr algn="ctr" eaLnBrk="1" hangingPunct="1">
              <a:spcBef>
                <a:spcPct val="0"/>
              </a:spcBef>
              <a:buFontTx/>
              <a:buNone/>
            </a:pPr>
            <a:r>
              <a:rPr lang="en-US" altLang="en-US" sz="1400" b="0" dirty="0"/>
              <a:t>vs</a:t>
            </a:r>
          </a:p>
          <a:p>
            <a:pPr algn="ctr" eaLnBrk="1" hangingPunct="1">
              <a:spcBef>
                <a:spcPct val="0"/>
              </a:spcBef>
              <a:buFontTx/>
              <a:buNone/>
            </a:pPr>
            <a:endParaRPr lang="en-US" altLang="en-US" sz="1400" b="0" dirty="0">
              <a:solidFill>
                <a:srgbClr val="FF0000"/>
              </a:solidFill>
            </a:endParaRPr>
          </a:p>
          <a:p>
            <a:pPr algn="ctr" eaLnBrk="1" hangingPunct="1">
              <a:spcBef>
                <a:spcPct val="0"/>
              </a:spcBef>
              <a:buFontTx/>
              <a:buNone/>
            </a:pPr>
            <a:r>
              <a:rPr lang="en-US" altLang="en-US" sz="1400" b="0" dirty="0">
                <a:solidFill>
                  <a:srgbClr val="00B050"/>
                </a:solidFill>
              </a:rPr>
              <a:t>Process based approval</a:t>
            </a:r>
          </a:p>
          <a:p>
            <a:pPr algn="ctr" eaLnBrk="1" hangingPunct="1">
              <a:spcBef>
                <a:spcPct val="0"/>
              </a:spcBef>
              <a:buFontTx/>
              <a:buNone/>
            </a:pPr>
            <a:endParaRPr lang="en-US" altLang="en-US" sz="1400" b="0" dirty="0">
              <a:solidFill>
                <a:srgbClr val="FF0000"/>
              </a:solidFill>
            </a:endParaRPr>
          </a:p>
        </p:txBody>
      </p:sp>
      <p:cxnSp>
        <p:nvCxnSpPr>
          <p:cNvPr id="8" name="Straight Connector 7"/>
          <p:cNvCxnSpPr/>
          <p:nvPr/>
        </p:nvCxnSpPr>
        <p:spPr bwMode="auto">
          <a:xfrm>
            <a:off x="4610100" y="3248025"/>
            <a:ext cx="2105025"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152400" y="3257550"/>
            <a:ext cx="4238625"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6"/>
          <p:cNvSpPr>
            <a:spLocks noChangeArrowheads="1"/>
          </p:cNvSpPr>
          <p:nvPr/>
        </p:nvSpPr>
        <p:spPr bwMode="auto">
          <a:xfrm>
            <a:off x="153121" y="2436229"/>
            <a:ext cx="4244254" cy="830997"/>
          </a:xfrm>
          <a:prstGeom prst="rect">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600" b="0" dirty="0">
                <a:solidFill>
                  <a:srgbClr val="002060"/>
                </a:solidFill>
              </a:rPr>
              <a:t>Unwarranted over auditing of applicants/developers for design assurance</a:t>
            </a:r>
          </a:p>
          <a:p>
            <a:pPr algn="ctr" eaLnBrk="1" hangingPunct="1">
              <a:spcBef>
                <a:spcPct val="0"/>
              </a:spcBef>
              <a:buFontTx/>
              <a:buNone/>
            </a:pPr>
            <a:endParaRPr lang="en-US" altLang="en-US" sz="1600" b="0" dirty="0">
              <a:solidFill>
                <a:srgbClr val="002060"/>
              </a:solidFill>
            </a:endParaRPr>
          </a:p>
        </p:txBody>
      </p:sp>
      <p:cxnSp>
        <p:nvCxnSpPr>
          <p:cNvPr id="41" name="Straight Connector 40"/>
          <p:cNvCxnSpPr/>
          <p:nvPr/>
        </p:nvCxnSpPr>
        <p:spPr bwMode="auto">
          <a:xfrm>
            <a:off x="6877050" y="3248025"/>
            <a:ext cx="2105025"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907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70" name="Rectangle 134169"/>
          <p:cNvSpPr/>
          <p:nvPr/>
        </p:nvSpPr>
        <p:spPr bwMode="auto">
          <a:xfrm>
            <a:off x="3916900" y="720305"/>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134167" name="Picture 5" descr="C:\Users\Mike\AppData\Local\Microsoft\Windows\Temporary Internet Files\Content.IE5\FE1EL49Z\airplane-30508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620" y="725385"/>
            <a:ext cx="914400" cy="401359"/>
          </a:xfrm>
          <a:prstGeom prst="rect">
            <a:avLst/>
          </a:prstGeom>
          <a:noFill/>
          <a:extLst>
            <a:ext uri="{909E8E84-426E-40DD-AFC4-6F175D3DCCD1}">
              <a14:hiddenFill xmlns:a14="http://schemas.microsoft.com/office/drawing/2010/main">
                <a:solidFill>
                  <a:srgbClr val="FFFFFF"/>
                </a:solidFill>
              </a14:hiddenFill>
            </a:ext>
          </a:extLst>
        </p:spPr>
      </p:pic>
      <p:sp>
        <p:nvSpPr>
          <p:cNvPr id="134169" name="Rectangle 134168"/>
          <p:cNvSpPr/>
          <p:nvPr/>
        </p:nvSpPr>
        <p:spPr bwMode="auto">
          <a:xfrm>
            <a:off x="3957540" y="1116545"/>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sp>
        <p:nvSpPr>
          <p:cNvPr id="80" name="Rectangle 79"/>
          <p:cNvSpPr/>
          <p:nvPr/>
        </p:nvSpPr>
        <p:spPr bwMode="auto">
          <a:xfrm>
            <a:off x="6778823" y="196893"/>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134173" name="Picture 10" descr="stock-footage-air-to-air-luxury-corporate-jet-being-used-for-modern-business-travel.jpg (400×2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6796" y="237533"/>
            <a:ext cx="778827" cy="329780"/>
          </a:xfrm>
          <a:prstGeom prst="rect">
            <a:avLst/>
          </a:prstGeom>
          <a:noFill/>
          <a:extLst>
            <a:ext uri="{909E8E84-426E-40DD-AFC4-6F175D3DCCD1}">
              <a14:hiddenFill xmlns:a14="http://schemas.microsoft.com/office/drawing/2010/main">
                <a:solidFill>
                  <a:srgbClr val="FFFFFF"/>
                </a:solidFill>
              </a14:hiddenFill>
            </a:ext>
          </a:extLst>
        </p:spPr>
      </p:pic>
      <p:pic>
        <p:nvPicPr>
          <p:cNvPr id="134146"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6962" y="2918984"/>
            <a:ext cx="869669" cy="1018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601193" y="3615767"/>
            <a:ext cx="1127760"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HLR(SW) req        </a:t>
            </a:r>
          </a:p>
        </p:txBody>
      </p:sp>
      <p:sp>
        <p:nvSpPr>
          <p:cNvPr id="8" name="Rectangle 8"/>
          <p:cNvSpPr>
            <a:spLocks noChangeArrowheads="1"/>
          </p:cNvSpPr>
          <p:nvPr/>
        </p:nvSpPr>
        <p:spPr bwMode="auto">
          <a:xfrm>
            <a:off x="959650" y="4000894"/>
            <a:ext cx="1289453"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dirty="0"/>
              <a:t>LLR &amp; architecture (design) </a:t>
            </a:r>
            <a:r>
              <a:rPr lang="en-US" altLang="en-US" sz="1000" b="0" dirty="0" err="1"/>
              <a:t>req</a:t>
            </a:r>
            <a:endParaRPr lang="en-US" altLang="en-US" sz="1000" b="0" dirty="0"/>
          </a:p>
        </p:txBody>
      </p:sp>
      <p:cxnSp>
        <p:nvCxnSpPr>
          <p:cNvPr id="10" name="Straight Arrow Connector 6"/>
          <p:cNvCxnSpPr>
            <a:cxnSpLocks noChangeShapeType="1"/>
            <a:stCxn id="7" idx="2"/>
            <a:endCxn id="8" idx="0"/>
          </p:cNvCxnSpPr>
          <p:nvPr/>
        </p:nvCxnSpPr>
        <p:spPr bwMode="auto">
          <a:xfrm>
            <a:off x="1165073" y="3861988"/>
            <a:ext cx="439304" cy="13890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0"/>
          <p:cNvSpPr>
            <a:spLocks noChangeArrowheads="1"/>
          </p:cNvSpPr>
          <p:nvPr/>
        </p:nvSpPr>
        <p:spPr bwMode="auto">
          <a:xfrm>
            <a:off x="1504480" y="4513974"/>
            <a:ext cx="1073521"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Source code</a:t>
            </a:r>
          </a:p>
        </p:txBody>
      </p:sp>
      <p:sp>
        <p:nvSpPr>
          <p:cNvPr id="13" name="Rectangle 21"/>
          <p:cNvSpPr>
            <a:spLocks noChangeArrowheads="1"/>
          </p:cNvSpPr>
          <p:nvPr/>
        </p:nvSpPr>
        <p:spPr bwMode="auto">
          <a:xfrm>
            <a:off x="1780070" y="4914659"/>
            <a:ext cx="1136970"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Executable code</a:t>
            </a:r>
          </a:p>
        </p:txBody>
      </p:sp>
      <p:cxnSp>
        <p:nvCxnSpPr>
          <p:cNvPr id="15" name="Straight Arrow Connector 18"/>
          <p:cNvCxnSpPr>
            <a:cxnSpLocks noChangeShapeType="1"/>
            <a:stCxn id="8" idx="2"/>
            <a:endCxn id="12" idx="0"/>
          </p:cNvCxnSpPr>
          <p:nvPr/>
        </p:nvCxnSpPr>
        <p:spPr bwMode="auto">
          <a:xfrm>
            <a:off x="1604377" y="4401004"/>
            <a:ext cx="436864" cy="11297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22"/>
          <p:cNvCxnSpPr>
            <a:cxnSpLocks noChangeShapeType="1"/>
            <a:stCxn id="12" idx="2"/>
            <a:endCxn id="13" idx="0"/>
          </p:cNvCxnSpPr>
          <p:nvPr/>
        </p:nvCxnSpPr>
        <p:spPr bwMode="auto">
          <a:xfrm>
            <a:off x="2041241" y="4760195"/>
            <a:ext cx="307314" cy="15446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601192" y="3359862"/>
            <a:ext cx="1685925" cy="246221"/>
          </a:xfrm>
          <a:prstGeom prst="rect">
            <a:avLst/>
          </a:prstGeom>
          <a:solidFill>
            <a:schemeClr val="accent2">
              <a:lumMod val="40000"/>
              <a:lumOff val="60000"/>
            </a:schemeClr>
          </a:solidFill>
          <a:ln>
            <a:noFill/>
          </a:ln>
          <a:effectLst/>
          <a:extLst/>
        </p:spPr>
        <p:txBody>
          <a:bodyPr wrap="square">
            <a:spAutoFit/>
          </a:bodyPr>
          <a:lstStyle/>
          <a:p>
            <a:pPr eaLnBrk="1" hangingPunct="1">
              <a:spcBef>
                <a:spcPct val="50000"/>
              </a:spcBef>
              <a:defRPr/>
            </a:pPr>
            <a:r>
              <a:rPr lang="en-US" sz="1000" dirty="0">
                <a:latin typeface="Arial" panose="020B0604020202020204" pitchFamily="34" charset="0"/>
              </a:rPr>
              <a:t>SW development Plans</a:t>
            </a:r>
          </a:p>
        </p:txBody>
      </p:sp>
      <p:sp>
        <p:nvSpPr>
          <p:cNvPr id="134164" name="Rectangle 134163"/>
          <p:cNvSpPr/>
          <p:nvPr/>
        </p:nvSpPr>
        <p:spPr bwMode="auto">
          <a:xfrm>
            <a:off x="591032" y="3346844"/>
            <a:ext cx="2346960" cy="183896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53" name="Rectangle 52"/>
          <p:cNvSpPr/>
          <p:nvPr/>
        </p:nvSpPr>
        <p:spPr bwMode="auto">
          <a:xfrm>
            <a:off x="580872" y="3062364"/>
            <a:ext cx="2355368"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1" hangingPunct="1">
              <a:spcBef>
                <a:spcPct val="50000"/>
              </a:spcBef>
            </a:pPr>
            <a:r>
              <a:rPr lang="en-US" sz="1200" b="1" dirty="0">
                <a:latin typeface="Arial" pitchFamily="34" charset="0"/>
              </a:rPr>
              <a:t>Company X FMS developer</a:t>
            </a:r>
          </a:p>
        </p:txBody>
      </p:sp>
      <p:sp>
        <p:nvSpPr>
          <p:cNvPr id="134165" name="Right Arrow 134164"/>
          <p:cNvSpPr/>
          <p:nvPr/>
        </p:nvSpPr>
        <p:spPr bwMode="auto">
          <a:xfrm>
            <a:off x="2948152" y="3692284"/>
            <a:ext cx="396240" cy="325120"/>
          </a:xfrm>
          <a:prstGeom prst="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134174" name="Picture 11" descr="C:\Users\Mike\AppData\Local\Microsoft\Windows\Temporary Internet Files\Content.IE5\REHVNEK7\Artwork_BluecurveLibrary_bluecurve-certificat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577" y="4144404"/>
            <a:ext cx="20383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362" y="3071384"/>
            <a:ext cx="869669" cy="10186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762" y="3223784"/>
            <a:ext cx="869669" cy="10186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4162" y="3376184"/>
            <a:ext cx="869669" cy="10186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6562" y="3528584"/>
            <a:ext cx="869669" cy="10186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pr_1559.jpg (800×9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8962" y="3680984"/>
            <a:ext cx="869669" cy="10186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pr_1559.jpg (800×9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2960" y="638236"/>
            <a:ext cx="532638" cy="623852"/>
          </a:xfrm>
          <a:prstGeom prst="rect">
            <a:avLst/>
          </a:prstGeom>
          <a:noFill/>
          <a:extLst>
            <a:ext uri="{909E8E84-426E-40DD-AFC4-6F175D3DCCD1}">
              <a14:hiddenFill xmlns:a14="http://schemas.microsoft.com/office/drawing/2010/main">
                <a:solidFill>
                  <a:srgbClr val="FFFFFF"/>
                </a:solidFill>
              </a14:hiddenFill>
            </a:ext>
          </a:extLst>
        </p:spPr>
      </p:pic>
      <p:sp>
        <p:nvSpPr>
          <p:cNvPr id="101" name="Right Arrow 100"/>
          <p:cNvSpPr/>
          <p:nvPr/>
        </p:nvSpPr>
        <p:spPr bwMode="auto">
          <a:xfrm rot="5400000">
            <a:off x="3893032" y="3936124"/>
            <a:ext cx="548640" cy="325120"/>
          </a:xfrm>
          <a:prstGeom prst="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134175" name="Cloud 134174"/>
          <p:cNvSpPr/>
          <p:nvPr/>
        </p:nvSpPr>
        <p:spPr bwMode="auto">
          <a:xfrm>
            <a:off x="215112" y="5104524"/>
            <a:ext cx="2489988" cy="796469"/>
          </a:xfrm>
          <a:prstGeom prst="clou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kumimoji="0" lang="en-US" sz="1400" b="0" i="0" u="none" strike="noStrike" cap="none" normalizeH="0" baseline="0" dirty="0">
                <a:ln>
                  <a:noFill/>
                </a:ln>
                <a:solidFill>
                  <a:schemeClr val="tx1"/>
                </a:solidFill>
                <a:effectLst/>
                <a:latin typeface="Arial" pitchFamily="34" charset="0"/>
              </a:rPr>
              <a:t>Periodic</a:t>
            </a:r>
            <a:r>
              <a:rPr kumimoji="0" lang="en-US" sz="1400" b="0" i="0" u="none" strike="noStrike" cap="none" normalizeH="0" dirty="0">
                <a:ln>
                  <a:noFill/>
                </a:ln>
                <a:solidFill>
                  <a:schemeClr val="tx1"/>
                </a:solidFill>
                <a:effectLst/>
                <a:latin typeface="Arial" pitchFamily="34" charset="0"/>
              </a:rPr>
              <a:t> &amp; event </a:t>
            </a:r>
            <a:r>
              <a:rPr kumimoji="0" lang="en-US" sz="1400" b="0" i="0" u="none" strike="noStrike" cap="none" normalizeH="0" baseline="0" dirty="0">
                <a:ln>
                  <a:noFill/>
                </a:ln>
                <a:solidFill>
                  <a:schemeClr val="tx1"/>
                </a:solidFill>
                <a:effectLst/>
                <a:latin typeface="Arial" pitchFamily="34" charset="0"/>
              </a:rPr>
              <a:t>triggered audits</a:t>
            </a:r>
          </a:p>
        </p:txBody>
      </p:sp>
      <p:sp>
        <p:nvSpPr>
          <p:cNvPr id="92" name="Rectangle 91"/>
          <p:cNvSpPr/>
          <p:nvPr/>
        </p:nvSpPr>
        <p:spPr bwMode="auto">
          <a:xfrm>
            <a:off x="3344392" y="3692284"/>
            <a:ext cx="1320800" cy="27699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a:t>
            </a:r>
            <a:r>
              <a:rPr kumimoji="0" lang="en-US" sz="1200" b="0" i="0" u="none" strike="noStrike" cap="none" normalizeH="0" baseline="0" dirty="0">
                <a:ln>
                  <a:noFill/>
                </a:ln>
                <a:solidFill>
                  <a:schemeClr val="tx1"/>
                </a:solidFill>
                <a:effectLst/>
                <a:latin typeface="Arial" pitchFamily="34" charset="0"/>
              </a:rPr>
              <a:t> AA audits</a:t>
            </a:r>
          </a:p>
        </p:txBody>
      </p:sp>
      <p:sp>
        <p:nvSpPr>
          <p:cNvPr id="107" name="Rectangle 106"/>
          <p:cNvSpPr/>
          <p:nvPr/>
        </p:nvSpPr>
        <p:spPr bwMode="auto">
          <a:xfrm>
            <a:off x="6166300" y="1566127"/>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108" name="Rectangle 107"/>
          <p:cNvSpPr/>
          <p:nvPr/>
        </p:nvSpPr>
        <p:spPr bwMode="auto">
          <a:xfrm>
            <a:off x="6206940" y="1962367"/>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pic>
        <p:nvPicPr>
          <p:cNvPr id="113" name="Picture 2" descr="pr_1559.jpg (800×9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8588" y="1331658"/>
            <a:ext cx="532638" cy="6238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C:\Users\Mike\AppData\Local\Microsoft\Windows\Temporary Internet Files\Content.IE5\SSYBAA9W\artie01[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9149" y="1570211"/>
            <a:ext cx="1057713" cy="39846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bwMode="auto">
          <a:xfrm>
            <a:off x="142240" y="2560320"/>
            <a:ext cx="8818880" cy="9144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35" name="TextBox 34"/>
          <p:cNvSpPr txBox="1"/>
          <p:nvPr/>
        </p:nvSpPr>
        <p:spPr>
          <a:xfrm>
            <a:off x="203200" y="2092960"/>
            <a:ext cx="2458720" cy="461665"/>
          </a:xfrm>
          <a:prstGeom prst="rect">
            <a:avLst/>
          </a:prstGeom>
          <a:noFill/>
        </p:spPr>
        <p:txBody>
          <a:bodyPr wrap="square" rtlCol="0">
            <a:spAutoFit/>
          </a:bodyPr>
          <a:lstStyle/>
          <a:p>
            <a:r>
              <a:rPr lang="en-US" dirty="0">
                <a:solidFill>
                  <a:srgbClr val="FF0000"/>
                </a:solidFill>
              </a:rPr>
              <a:t>Project Based</a:t>
            </a:r>
          </a:p>
        </p:txBody>
      </p:sp>
      <p:sp>
        <p:nvSpPr>
          <p:cNvPr id="117" name="TextBox 116"/>
          <p:cNvSpPr txBox="1"/>
          <p:nvPr/>
        </p:nvSpPr>
        <p:spPr>
          <a:xfrm>
            <a:off x="213360" y="2651760"/>
            <a:ext cx="2458720" cy="461665"/>
          </a:xfrm>
          <a:prstGeom prst="rect">
            <a:avLst/>
          </a:prstGeom>
          <a:noFill/>
        </p:spPr>
        <p:txBody>
          <a:bodyPr wrap="square" rtlCol="0">
            <a:spAutoFit/>
          </a:bodyPr>
          <a:lstStyle/>
          <a:p>
            <a:r>
              <a:rPr lang="en-US" dirty="0">
                <a:solidFill>
                  <a:srgbClr val="00B050"/>
                </a:solidFill>
              </a:rPr>
              <a:t>Process Based</a:t>
            </a:r>
          </a:p>
        </p:txBody>
      </p:sp>
      <p:sp>
        <p:nvSpPr>
          <p:cNvPr id="118" name="Right Arrow 117"/>
          <p:cNvSpPr/>
          <p:nvPr/>
        </p:nvSpPr>
        <p:spPr bwMode="auto">
          <a:xfrm>
            <a:off x="2937992" y="3214764"/>
            <a:ext cx="2172488" cy="325120"/>
          </a:xfrm>
          <a:prstGeom prst="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67" name="Rectangle 66"/>
          <p:cNvSpPr/>
          <p:nvPr/>
        </p:nvSpPr>
        <p:spPr bwMode="auto">
          <a:xfrm>
            <a:off x="6820833" y="586169"/>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pic>
        <p:nvPicPr>
          <p:cNvPr id="106" name="Picture 2" descr="pr_1559.jpg (800×9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7923" y="0"/>
            <a:ext cx="532638" cy="62385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2"/>
          <p:cNvSpPr>
            <a:spLocks noChangeArrowheads="1"/>
          </p:cNvSpPr>
          <p:nvPr/>
        </p:nvSpPr>
        <p:spPr bwMode="auto">
          <a:xfrm>
            <a:off x="340233" y="553403"/>
            <a:ext cx="1127760"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HLR(SW) req        </a:t>
            </a:r>
          </a:p>
        </p:txBody>
      </p:sp>
      <p:sp>
        <p:nvSpPr>
          <p:cNvPr id="59" name="Rectangle 8"/>
          <p:cNvSpPr>
            <a:spLocks noChangeArrowheads="1"/>
          </p:cNvSpPr>
          <p:nvPr/>
        </p:nvSpPr>
        <p:spPr bwMode="auto">
          <a:xfrm>
            <a:off x="698690" y="938530"/>
            <a:ext cx="1289453"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dirty="0"/>
              <a:t>LLR &amp; architecture (design) </a:t>
            </a:r>
            <a:r>
              <a:rPr lang="en-US" altLang="en-US" sz="1000" b="0" dirty="0" err="1"/>
              <a:t>req</a:t>
            </a:r>
            <a:endParaRPr lang="en-US" altLang="en-US" sz="1000" b="0" dirty="0"/>
          </a:p>
        </p:txBody>
      </p:sp>
      <p:cxnSp>
        <p:nvCxnSpPr>
          <p:cNvPr id="60" name="Straight Arrow Connector 6"/>
          <p:cNvCxnSpPr>
            <a:cxnSpLocks noChangeShapeType="1"/>
            <a:stCxn id="58" idx="2"/>
            <a:endCxn id="59" idx="0"/>
          </p:cNvCxnSpPr>
          <p:nvPr/>
        </p:nvCxnSpPr>
        <p:spPr bwMode="auto">
          <a:xfrm>
            <a:off x="904113" y="799624"/>
            <a:ext cx="439304" cy="13890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ectangle 20"/>
          <p:cNvSpPr>
            <a:spLocks noChangeArrowheads="1"/>
          </p:cNvSpPr>
          <p:nvPr/>
        </p:nvSpPr>
        <p:spPr bwMode="auto">
          <a:xfrm>
            <a:off x="1243520" y="1451610"/>
            <a:ext cx="1073521"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Source code</a:t>
            </a:r>
          </a:p>
        </p:txBody>
      </p:sp>
      <p:sp>
        <p:nvSpPr>
          <p:cNvPr id="69" name="Rectangle 21"/>
          <p:cNvSpPr>
            <a:spLocks noChangeArrowheads="1"/>
          </p:cNvSpPr>
          <p:nvPr/>
        </p:nvSpPr>
        <p:spPr bwMode="auto">
          <a:xfrm>
            <a:off x="1519110" y="1852295"/>
            <a:ext cx="1136970"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000" b="0"/>
              <a:t>Executable code</a:t>
            </a:r>
          </a:p>
        </p:txBody>
      </p:sp>
      <p:cxnSp>
        <p:nvCxnSpPr>
          <p:cNvPr id="70" name="Straight Arrow Connector 18"/>
          <p:cNvCxnSpPr>
            <a:cxnSpLocks noChangeShapeType="1"/>
            <a:stCxn id="59" idx="2"/>
            <a:endCxn id="68" idx="0"/>
          </p:cNvCxnSpPr>
          <p:nvPr/>
        </p:nvCxnSpPr>
        <p:spPr bwMode="auto">
          <a:xfrm>
            <a:off x="1343417" y="1338640"/>
            <a:ext cx="436864" cy="11297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22"/>
          <p:cNvCxnSpPr>
            <a:cxnSpLocks noChangeShapeType="1"/>
            <a:stCxn id="68" idx="2"/>
            <a:endCxn id="69" idx="0"/>
          </p:cNvCxnSpPr>
          <p:nvPr/>
        </p:nvCxnSpPr>
        <p:spPr bwMode="auto">
          <a:xfrm>
            <a:off x="1780281" y="1697831"/>
            <a:ext cx="307314" cy="15446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tangle 71"/>
          <p:cNvSpPr/>
          <p:nvPr/>
        </p:nvSpPr>
        <p:spPr bwMode="auto">
          <a:xfrm>
            <a:off x="340232" y="297498"/>
            <a:ext cx="1685925" cy="246221"/>
          </a:xfrm>
          <a:prstGeom prst="rect">
            <a:avLst/>
          </a:prstGeom>
          <a:solidFill>
            <a:schemeClr val="accent2">
              <a:lumMod val="40000"/>
              <a:lumOff val="60000"/>
            </a:schemeClr>
          </a:solidFill>
          <a:ln>
            <a:noFill/>
          </a:ln>
          <a:effectLst/>
          <a:extLst/>
        </p:spPr>
        <p:txBody>
          <a:bodyPr wrap="square">
            <a:spAutoFit/>
          </a:bodyPr>
          <a:lstStyle/>
          <a:p>
            <a:pPr eaLnBrk="1" hangingPunct="1">
              <a:spcBef>
                <a:spcPct val="50000"/>
              </a:spcBef>
              <a:defRPr/>
            </a:pPr>
            <a:r>
              <a:rPr lang="en-US" sz="1000" dirty="0">
                <a:latin typeface="Arial" panose="020B0604020202020204" pitchFamily="34" charset="0"/>
              </a:rPr>
              <a:t>SW development Plans</a:t>
            </a:r>
          </a:p>
        </p:txBody>
      </p:sp>
      <p:sp>
        <p:nvSpPr>
          <p:cNvPr id="73" name="Rectangle 72"/>
          <p:cNvSpPr/>
          <p:nvPr/>
        </p:nvSpPr>
        <p:spPr bwMode="auto">
          <a:xfrm>
            <a:off x="330072" y="284480"/>
            <a:ext cx="2346960" cy="183896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74" name="Rectangle 73"/>
          <p:cNvSpPr/>
          <p:nvPr/>
        </p:nvSpPr>
        <p:spPr bwMode="auto">
          <a:xfrm>
            <a:off x="319912" y="0"/>
            <a:ext cx="2355368"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1" hangingPunct="1">
              <a:spcBef>
                <a:spcPct val="50000"/>
              </a:spcBef>
            </a:pPr>
            <a:r>
              <a:rPr lang="en-US" sz="1200" b="1" dirty="0">
                <a:latin typeface="Arial" pitchFamily="34" charset="0"/>
              </a:rPr>
              <a:t>Company X FMS developer</a:t>
            </a:r>
          </a:p>
        </p:txBody>
      </p:sp>
      <p:cxnSp>
        <p:nvCxnSpPr>
          <p:cNvPr id="5" name="Straight Arrow Connector 4"/>
          <p:cNvCxnSpPr/>
          <p:nvPr/>
        </p:nvCxnSpPr>
        <p:spPr bwMode="auto">
          <a:xfrm>
            <a:off x="2517732" y="400833"/>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69" idx="3"/>
            <a:endCxn id="107" idx="1"/>
          </p:cNvCxnSpPr>
          <p:nvPr/>
        </p:nvCxnSpPr>
        <p:spPr bwMode="auto">
          <a:xfrm>
            <a:off x="2656080" y="1975406"/>
            <a:ext cx="3510220" cy="32681"/>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 name="Group 44"/>
          <p:cNvGrpSpPr/>
          <p:nvPr/>
        </p:nvGrpSpPr>
        <p:grpSpPr>
          <a:xfrm>
            <a:off x="2656080" y="460057"/>
            <a:ext cx="6105313" cy="1519055"/>
            <a:chOff x="2656080" y="460057"/>
            <a:chExt cx="6105313" cy="1519055"/>
          </a:xfrm>
        </p:grpSpPr>
        <p:grpSp>
          <p:nvGrpSpPr>
            <p:cNvPr id="14" name="Group 13"/>
            <p:cNvGrpSpPr/>
            <p:nvPr/>
          </p:nvGrpSpPr>
          <p:grpSpPr>
            <a:xfrm>
              <a:off x="4069300" y="460057"/>
              <a:ext cx="4692093" cy="1436442"/>
              <a:chOff x="4069300" y="472583"/>
              <a:chExt cx="4692093" cy="1436442"/>
            </a:xfrm>
          </p:grpSpPr>
          <p:grpSp>
            <p:nvGrpSpPr>
              <p:cNvPr id="2" name="Group 1"/>
              <p:cNvGrpSpPr/>
              <p:nvPr/>
            </p:nvGrpSpPr>
            <p:grpSpPr>
              <a:xfrm>
                <a:off x="4069300" y="872705"/>
                <a:ext cx="1554480" cy="1036320"/>
                <a:chOff x="4069300" y="872705"/>
                <a:chExt cx="1554480" cy="1036320"/>
              </a:xfrm>
            </p:grpSpPr>
            <p:sp>
              <p:nvSpPr>
                <p:cNvPr id="61" name="Rectangle 60"/>
                <p:cNvSpPr/>
                <p:nvPr/>
              </p:nvSpPr>
              <p:spPr bwMode="auto">
                <a:xfrm>
                  <a:off x="4069300" y="872705"/>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62" name="Picture 5" descr="C:\Users\Mike\AppData\Local\Microsoft\Windows\Temporary Internet Files\Content.IE5\FE1EL49Z\airplane-30508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020" y="877785"/>
                  <a:ext cx="914400" cy="401359"/>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bwMode="auto">
                <a:xfrm>
                  <a:off x="4109940" y="1268945"/>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sp>
              <p:nvSpPr>
                <p:cNvPr id="64" name="Rectangle 63"/>
                <p:cNvSpPr/>
                <p:nvPr/>
              </p:nvSpPr>
              <p:spPr bwMode="auto">
                <a:xfrm>
                  <a:off x="4221700" y="1025105"/>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65" name="Picture 5" descr="C:\Users\Mike\AppData\Local\Microsoft\Windows\Temporary Internet Files\Content.IE5\FE1EL49Z\airplane-30508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420" y="1030185"/>
                  <a:ext cx="914400" cy="401359"/>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bwMode="auto">
                <a:xfrm>
                  <a:off x="4262340" y="1421345"/>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grpSp>
          <p:grpSp>
            <p:nvGrpSpPr>
              <p:cNvPr id="11" name="Group 10"/>
              <p:cNvGrpSpPr/>
              <p:nvPr/>
            </p:nvGrpSpPr>
            <p:grpSpPr>
              <a:xfrm>
                <a:off x="7054513" y="472583"/>
                <a:ext cx="1706880" cy="1188720"/>
                <a:chOff x="7146981" y="1191774"/>
                <a:chExt cx="1706880" cy="1188720"/>
              </a:xfrm>
            </p:grpSpPr>
            <p:sp>
              <p:nvSpPr>
                <p:cNvPr id="83" name="Rectangle 82"/>
                <p:cNvSpPr/>
                <p:nvPr/>
              </p:nvSpPr>
              <p:spPr bwMode="auto">
                <a:xfrm>
                  <a:off x="7146981" y="1191774"/>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84" name="Rectangle 83"/>
                <p:cNvSpPr/>
                <p:nvPr/>
              </p:nvSpPr>
              <p:spPr bwMode="auto">
                <a:xfrm>
                  <a:off x="7187621" y="1588014"/>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pic>
              <p:nvPicPr>
                <p:cNvPr id="85" name="Picture 10" descr="stock-footage-air-to-air-luxury-corporate-jet-being-used-for-modern-business-travel.jpg (400×2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954" y="1232414"/>
                  <a:ext cx="778827" cy="32978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bwMode="auto">
                <a:xfrm>
                  <a:off x="7299381" y="1344174"/>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87" name="Rectangle 86"/>
                <p:cNvSpPr/>
                <p:nvPr/>
              </p:nvSpPr>
              <p:spPr bwMode="auto">
                <a:xfrm>
                  <a:off x="7340021" y="1740414"/>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pic>
              <p:nvPicPr>
                <p:cNvPr id="88" name="Picture 10" descr="stock-footage-air-to-air-luxury-corporate-jet-being-used-for-modern-business-travel.jpg (400×2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7354" y="1384814"/>
                  <a:ext cx="778827" cy="32978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p:cNvSpPr/>
                <p:nvPr/>
              </p:nvSpPr>
              <p:spPr bwMode="auto">
                <a:xfrm>
                  <a:off x="7451781" y="1496574"/>
                  <a:ext cx="1402080" cy="88392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sp>
              <p:nvSpPr>
                <p:cNvPr id="90" name="Rectangle 89"/>
                <p:cNvSpPr/>
                <p:nvPr/>
              </p:nvSpPr>
              <p:spPr bwMode="auto">
                <a:xfrm>
                  <a:off x="7492421" y="1892814"/>
                  <a:ext cx="1320800" cy="4616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rPr>
                    <a:t>4 AA audits</a:t>
                  </a:r>
                </a:p>
                <a:p>
                  <a:pPr marL="0" marR="0" indent="0" algn="l" defTabSz="914400" rtl="0" eaLnBrk="1" fontAlgn="base" latinLnBrk="0" hangingPunct="1">
                    <a:lnSpc>
                      <a:spcPct val="100000"/>
                    </a:lnSpc>
                    <a:spcBef>
                      <a:spcPts val="0"/>
                    </a:spcBef>
                    <a:spcAft>
                      <a:spcPct val="0"/>
                    </a:spcAft>
                    <a:buClrTx/>
                    <a:buSzTx/>
                    <a:tabLst/>
                  </a:pPr>
                  <a:r>
                    <a:rPr lang="en-US" sz="1200" dirty="0">
                      <a:latin typeface="Arial" pitchFamily="34" charset="0"/>
                    </a:rPr>
                    <a:t>4 OEM audits</a:t>
                  </a:r>
                  <a:endParaRPr kumimoji="0" lang="en-US" sz="1200" b="0" i="0" u="none" strike="noStrike" cap="none" normalizeH="0" baseline="0" dirty="0">
                    <a:ln>
                      <a:noFill/>
                    </a:ln>
                    <a:solidFill>
                      <a:schemeClr val="tx1"/>
                    </a:solidFill>
                    <a:effectLst/>
                    <a:latin typeface="Arial" pitchFamily="34" charset="0"/>
                  </a:endParaRPr>
                </a:p>
              </p:txBody>
            </p:sp>
            <p:pic>
              <p:nvPicPr>
                <p:cNvPr id="91" name="Picture 10" descr="stock-footage-air-to-air-luxury-corporate-jet-being-used-for-modern-business-travel.jpg (400×2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54" y="1537214"/>
                  <a:ext cx="778827" cy="329780"/>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20" name="Straight Arrow Connector 19"/>
            <p:cNvCxnSpPr>
              <a:stCxn id="69" idx="3"/>
              <a:endCxn id="61" idx="1"/>
            </p:cNvCxnSpPr>
            <p:nvPr/>
          </p:nvCxnSpPr>
          <p:spPr bwMode="auto">
            <a:xfrm flipV="1">
              <a:off x="2656080" y="1302139"/>
              <a:ext cx="1413220" cy="673267"/>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endCxn id="84" idx="1"/>
            </p:cNvCxnSpPr>
            <p:nvPr/>
          </p:nvCxnSpPr>
          <p:spPr bwMode="auto">
            <a:xfrm flipV="1">
              <a:off x="2668044" y="1087130"/>
              <a:ext cx="4427109" cy="891982"/>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p:cNvCxnSpPr>
              <a:stCxn id="69" idx="3"/>
              <a:endCxn id="87" idx="1"/>
            </p:cNvCxnSpPr>
            <p:nvPr/>
          </p:nvCxnSpPr>
          <p:spPr bwMode="auto">
            <a:xfrm flipV="1">
              <a:off x="2656080" y="1239530"/>
              <a:ext cx="4591473" cy="735876"/>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Arrow Connector 101"/>
            <p:cNvCxnSpPr>
              <a:stCxn id="69" idx="3"/>
              <a:endCxn id="90" idx="1"/>
            </p:cNvCxnSpPr>
            <p:nvPr/>
          </p:nvCxnSpPr>
          <p:spPr bwMode="auto">
            <a:xfrm flipV="1">
              <a:off x="2656080" y="1391930"/>
              <a:ext cx="4743873" cy="583476"/>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Arrow Connector 102"/>
            <p:cNvCxnSpPr>
              <a:stCxn id="69" idx="3"/>
              <a:endCxn id="64" idx="1"/>
            </p:cNvCxnSpPr>
            <p:nvPr/>
          </p:nvCxnSpPr>
          <p:spPr bwMode="auto">
            <a:xfrm flipV="1">
              <a:off x="2656080" y="1454539"/>
              <a:ext cx="1565620" cy="520867"/>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 name="Straight Arrow Connector 103"/>
          <p:cNvCxnSpPr>
            <a:stCxn id="69" idx="3"/>
            <a:endCxn id="100" idx="3"/>
          </p:cNvCxnSpPr>
          <p:nvPr/>
        </p:nvCxnSpPr>
        <p:spPr bwMode="auto">
          <a:xfrm flipV="1">
            <a:off x="2656080" y="950162"/>
            <a:ext cx="1309518" cy="1025244"/>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p:cNvCxnSpPr>
            <a:stCxn id="69" idx="3"/>
            <a:endCxn id="106" idx="2"/>
          </p:cNvCxnSpPr>
          <p:nvPr/>
        </p:nvCxnSpPr>
        <p:spPr bwMode="auto">
          <a:xfrm flipV="1">
            <a:off x="2656080" y="623852"/>
            <a:ext cx="4098162" cy="1351554"/>
          </a:xfrm>
          <a:prstGeom prst="straightConnector1">
            <a:avLst/>
          </a:prstGeom>
          <a:noFill/>
          <a:ln w="63500"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0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bwMode="auto">
          <a:xfrm>
            <a:off x="504306" y="1704619"/>
            <a:ext cx="5487419" cy="338554"/>
          </a:xfrm>
          <a:prstGeom prst="rect">
            <a:avLst/>
          </a:prstGeom>
          <a:solidFill>
            <a:schemeClr val="bg1"/>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1600" b="1" dirty="0">
                <a:latin typeface="Arial" pitchFamily="34" charset="0"/>
              </a:rPr>
              <a:t>Company X </a:t>
            </a:r>
            <a:r>
              <a:rPr kumimoji="0" lang="en-US" sz="1600" b="1" i="0" u="none" strike="noStrike" cap="none" normalizeH="0" baseline="0" dirty="0">
                <a:ln>
                  <a:noFill/>
                </a:ln>
                <a:solidFill>
                  <a:schemeClr val="tx1"/>
                </a:solidFill>
                <a:effectLst/>
                <a:latin typeface="Arial" pitchFamily="34" charset="0"/>
              </a:rPr>
              <a:t> FMS Systems team</a:t>
            </a:r>
          </a:p>
        </p:txBody>
      </p:sp>
      <p:sp>
        <p:nvSpPr>
          <p:cNvPr id="134164" name="Rectangle 134163"/>
          <p:cNvSpPr/>
          <p:nvPr/>
        </p:nvSpPr>
        <p:spPr bwMode="auto">
          <a:xfrm>
            <a:off x="0" y="2510445"/>
            <a:ext cx="7980218" cy="347471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pic>
        <p:nvPicPr>
          <p:cNvPr id="134146" name="Picture 2" descr="pr_1559.jpg (800×9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8364" y="2935610"/>
            <a:ext cx="415636" cy="1018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1050080" y="3050498"/>
            <a:ext cx="1992378" cy="37434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800" b="0" dirty="0"/>
              <a:t>HLR(SW) </a:t>
            </a:r>
            <a:r>
              <a:rPr lang="en-US" altLang="en-US" sz="1800" b="0" dirty="0" err="1"/>
              <a:t>req</a:t>
            </a:r>
            <a:r>
              <a:rPr lang="en-US" altLang="en-US" sz="1800" b="0" dirty="0"/>
              <a:t>        </a:t>
            </a:r>
          </a:p>
        </p:txBody>
      </p:sp>
      <p:sp>
        <p:nvSpPr>
          <p:cNvPr id="8" name="Rectangle 8"/>
          <p:cNvSpPr>
            <a:spLocks noChangeArrowheads="1"/>
          </p:cNvSpPr>
          <p:nvPr/>
        </p:nvSpPr>
        <p:spPr bwMode="auto">
          <a:xfrm>
            <a:off x="3154211" y="3036617"/>
            <a:ext cx="3495972"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800" b="0" dirty="0"/>
              <a:t>LLR &amp; architecture (design) </a:t>
            </a:r>
            <a:r>
              <a:rPr lang="en-US" altLang="en-US" sz="1800" b="0" dirty="0" err="1"/>
              <a:t>req</a:t>
            </a:r>
            <a:endParaRPr lang="en-US" altLang="en-US" sz="1800" b="0" dirty="0"/>
          </a:p>
        </p:txBody>
      </p:sp>
      <p:cxnSp>
        <p:nvCxnSpPr>
          <p:cNvPr id="10" name="Straight Arrow Connector 6"/>
          <p:cNvCxnSpPr>
            <a:cxnSpLocks noChangeShapeType="1"/>
            <a:stCxn id="7" idx="3"/>
            <a:endCxn id="8" idx="1"/>
          </p:cNvCxnSpPr>
          <p:nvPr/>
        </p:nvCxnSpPr>
        <p:spPr bwMode="auto">
          <a:xfrm flipV="1">
            <a:off x="3042458" y="3221283"/>
            <a:ext cx="111753" cy="163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0"/>
          <p:cNvSpPr>
            <a:spLocks noChangeArrowheads="1"/>
          </p:cNvSpPr>
          <p:nvPr/>
        </p:nvSpPr>
        <p:spPr bwMode="auto">
          <a:xfrm>
            <a:off x="2701528" y="3948705"/>
            <a:ext cx="1687607" cy="369332"/>
          </a:xfrm>
          <a:prstGeom prst="rect">
            <a:avLst/>
          </a:prstGeom>
          <a:solidFill>
            <a:srgbClr val="FFC000"/>
          </a:solidFill>
          <a:ln w="9525">
            <a:solidFill>
              <a:srgbClr val="000000"/>
            </a:solidFill>
            <a:miter lim="800000"/>
            <a:headEnd/>
            <a:tailEnd/>
          </a:ln>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800" b="0"/>
              <a:t>Source code</a:t>
            </a:r>
          </a:p>
        </p:txBody>
      </p:sp>
      <p:sp>
        <p:nvSpPr>
          <p:cNvPr id="13" name="Rectangle 21"/>
          <p:cNvSpPr>
            <a:spLocks noChangeArrowheads="1"/>
          </p:cNvSpPr>
          <p:nvPr/>
        </p:nvSpPr>
        <p:spPr bwMode="auto">
          <a:xfrm>
            <a:off x="4588641" y="3950379"/>
            <a:ext cx="2061556"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800" b="0" dirty="0"/>
              <a:t>Executable code</a:t>
            </a:r>
          </a:p>
        </p:txBody>
      </p:sp>
      <p:cxnSp>
        <p:nvCxnSpPr>
          <p:cNvPr id="16" name="Straight Arrow Connector 22"/>
          <p:cNvCxnSpPr>
            <a:cxnSpLocks noChangeShapeType="1"/>
            <a:stCxn id="12" idx="3"/>
            <a:endCxn id="13" idx="1"/>
          </p:cNvCxnSpPr>
          <p:nvPr/>
        </p:nvCxnSpPr>
        <p:spPr bwMode="auto">
          <a:xfrm>
            <a:off x="4389135" y="4133371"/>
            <a:ext cx="199506" cy="167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0" y="2528590"/>
            <a:ext cx="7514705" cy="369332"/>
          </a:xfrm>
          <a:prstGeom prst="rect">
            <a:avLst/>
          </a:prstGeom>
          <a:solidFill>
            <a:schemeClr val="accent2">
              <a:lumMod val="40000"/>
              <a:lumOff val="60000"/>
            </a:schemeClr>
          </a:solidFill>
          <a:ln>
            <a:noFill/>
          </a:ln>
          <a:effectLst/>
          <a:extLst/>
        </p:spPr>
        <p:txBody>
          <a:bodyPr wrap="square">
            <a:spAutoFit/>
          </a:bodyPr>
          <a:lstStyle/>
          <a:p>
            <a:pPr eaLnBrk="1" hangingPunct="1">
              <a:spcBef>
                <a:spcPct val="50000"/>
              </a:spcBef>
              <a:defRPr/>
            </a:pPr>
            <a:r>
              <a:rPr lang="en-US" sz="1800" dirty="0">
                <a:latin typeface="Arial" panose="020B0604020202020204" pitchFamily="34" charset="0"/>
              </a:rPr>
              <a:t>SW development Plans</a:t>
            </a:r>
          </a:p>
        </p:txBody>
      </p:sp>
      <p:sp>
        <p:nvSpPr>
          <p:cNvPr id="118" name="Right Arrow 117"/>
          <p:cNvSpPr/>
          <p:nvPr/>
        </p:nvSpPr>
        <p:spPr bwMode="auto">
          <a:xfrm>
            <a:off x="8445731" y="3198137"/>
            <a:ext cx="338974" cy="376336"/>
          </a:xfrm>
          <a:prstGeom prst="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itchFamily="34" charset="0"/>
            </a:endParaRPr>
          </a:p>
        </p:txBody>
      </p:sp>
      <p:grpSp>
        <p:nvGrpSpPr>
          <p:cNvPr id="54" name="Group 53"/>
          <p:cNvGrpSpPr/>
          <p:nvPr/>
        </p:nvGrpSpPr>
        <p:grpSpPr>
          <a:xfrm>
            <a:off x="-42903" y="2919128"/>
            <a:ext cx="1022379" cy="1608563"/>
            <a:chOff x="-42903" y="2919128"/>
            <a:chExt cx="1022379" cy="1608563"/>
          </a:xfrm>
        </p:grpSpPr>
        <p:sp>
          <p:nvSpPr>
            <p:cNvPr id="32" name="Right Arrow 31"/>
            <p:cNvSpPr/>
            <p:nvPr/>
          </p:nvSpPr>
          <p:spPr bwMode="auto">
            <a:xfrm rot="16200000">
              <a:off x="-319370" y="3195595"/>
              <a:ext cx="1470013" cy="9170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94" name="Right Arrow 93"/>
            <p:cNvSpPr/>
            <p:nvPr/>
          </p:nvSpPr>
          <p:spPr bwMode="auto">
            <a:xfrm rot="16200000">
              <a:off x="-266720" y="3264870"/>
              <a:ext cx="1470013" cy="917079"/>
            </a:xfrm>
            <a:prstGeom prst="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02" name="Right Arrow 101"/>
            <p:cNvSpPr/>
            <p:nvPr/>
          </p:nvSpPr>
          <p:spPr bwMode="auto">
            <a:xfrm rot="16200000">
              <a:off x="-214070" y="3334145"/>
              <a:ext cx="1470013" cy="91707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grpSp>
      <p:grpSp>
        <p:nvGrpSpPr>
          <p:cNvPr id="52" name="Group 51"/>
          <p:cNvGrpSpPr/>
          <p:nvPr/>
        </p:nvGrpSpPr>
        <p:grpSpPr>
          <a:xfrm>
            <a:off x="1240024" y="3437283"/>
            <a:ext cx="1022379" cy="1608563"/>
            <a:chOff x="1123649" y="3437283"/>
            <a:chExt cx="1022379" cy="1608563"/>
          </a:xfrm>
        </p:grpSpPr>
        <p:sp>
          <p:nvSpPr>
            <p:cNvPr id="103" name="Right Arrow 102"/>
            <p:cNvSpPr/>
            <p:nvPr/>
          </p:nvSpPr>
          <p:spPr bwMode="auto">
            <a:xfrm rot="16200000">
              <a:off x="847182" y="3713750"/>
              <a:ext cx="1470013" cy="9170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04" name="Right Arrow 103"/>
            <p:cNvSpPr/>
            <p:nvPr/>
          </p:nvSpPr>
          <p:spPr bwMode="auto">
            <a:xfrm rot="16200000">
              <a:off x="899832" y="3783025"/>
              <a:ext cx="1470013" cy="917079"/>
            </a:xfrm>
            <a:prstGeom prst="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09" name="Right Arrow 108"/>
            <p:cNvSpPr/>
            <p:nvPr/>
          </p:nvSpPr>
          <p:spPr bwMode="auto">
            <a:xfrm rot="16200000">
              <a:off x="952482" y="3852300"/>
              <a:ext cx="1470013" cy="91707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2</a:t>
              </a:r>
              <a:r>
                <a:rPr kumimoji="0" lang="en-US" sz="2400" b="0" i="0" u="none" strike="noStrike" cap="none" normalizeH="0" baseline="0" dirty="0">
                  <a:ln>
                    <a:noFill/>
                  </a:ln>
                  <a:solidFill>
                    <a:schemeClr val="tx1"/>
                  </a:solidFill>
                  <a:effectLst/>
                  <a:latin typeface="Arial" pitchFamily="34" charset="0"/>
                </a:rPr>
                <a:t> </a:t>
              </a:r>
            </a:p>
          </p:txBody>
        </p:sp>
      </p:grpSp>
      <p:grpSp>
        <p:nvGrpSpPr>
          <p:cNvPr id="77" name="Group 76"/>
          <p:cNvGrpSpPr/>
          <p:nvPr/>
        </p:nvGrpSpPr>
        <p:grpSpPr>
          <a:xfrm>
            <a:off x="3620231" y="4321195"/>
            <a:ext cx="1039004" cy="1608563"/>
            <a:chOff x="2290201" y="4071813"/>
            <a:chExt cx="1039004" cy="1608563"/>
          </a:xfrm>
        </p:grpSpPr>
        <p:sp>
          <p:nvSpPr>
            <p:cNvPr id="110" name="Right Arrow 109"/>
            <p:cNvSpPr/>
            <p:nvPr/>
          </p:nvSpPr>
          <p:spPr bwMode="auto">
            <a:xfrm rot="16200000">
              <a:off x="2013734" y="4348280"/>
              <a:ext cx="1470013" cy="9170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11" name="Right Arrow 110"/>
            <p:cNvSpPr/>
            <p:nvPr/>
          </p:nvSpPr>
          <p:spPr bwMode="auto">
            <a:xfrm rot="16200000">
              <a:off x="2066384" y="4417555"/>
              <a:ext cx="1470013" cy="917079"/>
            </a:xfrm>
            <a:prstGeom prst="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12" name="Right Arrow 111"/>
            <p:cNvSpPr/>
            <p:nvPr/>
          </p:nvSpPr>
          <p:spPr bwMode="auto">
            <a:xfrm rot="16200000">
              <a:off x="2135659" y="4486830"/>
              <a:ext cx="1470013" cy="91707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3</a:t>
              </a:r>
              <a:r>
                <a:rPr kumimoji="0" lang="en-US" sz="2400" b="0" i="0" u="none" strike="noStrike" cap="none" normalizeH="0" baseline="0" dirty="0">
                  <a:ln>
                    <a:noFill/>
                  </a:ln>
                  <a:solidFill>
                    <a:schemeClr val="tx1"/>
                  </a:solidFill>
                  <a:effectLst/>
                  <a:latin typeface="Arial" pitchFamily="34" charset="0"/>
                </a:rPr>
                <a:t> </a:t>
              </a:r>
            </a:p>
          </p:txBody>
        </p:sp>
      </p:grpSp>
      <p:grpSp>
        <p:nvGrpSpPr>
          <p:cNvPr id="76" name="Group 75"/>
          <p:cNvGrpSpPr/>
          <p:nvPr/>
        </p:nvGrpSpPr>
        <p:grpSpPr>
          <a:xfrm>
            <a:off x="7014602" y="4323956"/>
            <a:ext cx="1022379" cy="1608563"/>
            <a:chOff x="3456753" y="4772843"/>
            <a:chExt cx="1022379" cy="1608563"/>
          </a:xfrm>
        </p:grpSpPr>
        <p:sp>
          <p:nvSpPr>
            <p:cNvPr id="114" name="Right Arrow 113"/>
            <p:cNvSpPr/>
            <p:nvPr/>
          </p:nvSpPr>
          <p:spPr bwMode="auto">
            <a:xfrm rot="16200000">
              <a:off x="3180286" y="5049310"/>
              <a:ext cx="1470013" cy="9170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15" name="Right Arrow 114"/>
            <p:cNvSpPr/>
            <p:nvPr/>
          </p:nvSpPr>
          <p:spPr bwMode="auto">
            <a:xfrm rot="16200000">
              <a:off x="3232936" y="5118585"/>
              <a:ext cx="1470013" cy="917079"/>
            </a:xfrm>
            <a:prstGeom prst="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1</a:t>
              </a:r>
              <a:r>
                <a:rPr kumimoji="0" lang="en-US" sz="2400" b="0" i="0" u="none" strike="noStrike" cap="none" normalizeH="0" baseline="0" dirty="0">
                  <a:ln>
                    <a:noFill/>
                  </a:ln>
                  <a:solidFill>
                    <a:schemeClr val="tx1"/>
                  </a:solidFill>
                  <a:effectLst/>
                  <a:latin typeface="Arial" pitchFamily="34" charset="0"/>
                </a:rPr>
                <a:t> </a:t>
              </a:r>
            </a:p>
          </p:txBody>
        </p:sp>
        <p:sp>
          <p:nvSpPr>
            <p:cNvPr id="116" name="Right Arrow 115"/>
            <p:cNvSpPr/>
            <p:nvPr/>
          </p:nvSpPr>
          <p:spPr bwMode="auto">
            <a:xfrm rot="16200000">
              <a:off x="3285586" y="5187860"/>
              <a:ext cx="1470013" cy="91707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Audit 4</a:t>
              </a:r>
              <a:r>
                <a:rPr kumimoji="0" lang="en-US" sz="2400" b="0" i="0" u="none" strike="noStrike" cap="none" normalizeH="0" baseline="0" dirty="0">
                  <a:ln>
                    <a:noFill/>
                  </a:ln>
                  <a:solidFill>
                    <a:schemeClr val="tx1"/>
                  </a:solidFill>
                  <a:effectLst/>
                  <a:latin typeface="Arial" pitchFamily="34" charset="0"/>
                </a:rPr>
                <a:t> </a:t>
              </a:r>
            </a:p>
          </p:txBody>
        </p:sp>
      </p:grpSp>
      <p:cxnSp>
        <p:nvCxnSpPr>
          <p:cNvPr id="79" name="Elbow Connector 78"/>
          <p:cNvCxnSpPr>
            <a:stCxn id="8" idx="3"/>
            <a:endCxn id="12" idx="1"/>
          </p:cNvCxnSpPr>
          <p:nvPr/>
        </p:nvCxnSpPr>
        <p:spPr bwMode="auto">
          <a:xfrm flipH="1">
            <a:off x="2701528" y="3221283"/>
            <a:ext cx="3948655" cy="912088"/>
          </a:xfrm>
          <a:prstGeom prst="bentConnector5">
            <a:avLst>
              <a:gd name="adj1" fmla="val -5789"/>
              <a:gd name="adj2" fmla="val 50000"/>
              <a:gd name="adj3" fmla="val 105789"/>
            </a:avLst>
          </a:prstGeom>
          <a:noFill/>
          <a:ln w="9525" cap="flat" cmpd="sng" algn="ctr">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Documents"/>
          <p:cNvSpPr>
            <a:spLocks noEditPoints="1" noChangeArrowheads="1"/>
          </p:cNvSpPr>
          <p:nvPr/>
        </p:nvSpPr>
        <p:spPr bwMode="auto">
          <a:xfrm>
            <a:off x="7049193" y="3189144"/>
            <a:ext cx="759402" cy="106697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19" name="TextBox 118"/>
          <p:cNvSpPr txBox="1"/>
          <p:nvPr/>
        </p:nvSpPr>
        <p:spPr>
          <a:xfrm>
            <a:off x="7082442" y="3591098"/>
            <a:ext cx="997526" cy="261610"/>
          </a:xfrm>
          <a:prstGeom prst="rect">
            <a:avLst/>
          </a:prstGeom>
          <a:noFill/>
        </p:spPr>
        <p:txBody>
          <a:bodyPr wrap="square" rtlCol="0">
            <a:spAutoFit/>
          </a:bodyPr>
          <a:lstStyle/>
          <a:p>
            <a:r>
              <a:rPr lang="en-US" sz="1100" dirty="0"/>
              <a:t>Summary</a:t>
            </a:r>
          </a:p>
        </p:txBody>
      </p:sp>
      <p:sp>
        <p:nvSpPr>
          <p:cNvPr id="130" name="Rectangle 129"/>
          <p:cNvSpPr/>
          <p:nvPr/>
        </p:nvSpPr>
        <p:spPr bwMode="auto">
          <a:xfrm>
            <a:off x="252153" y="1934604"/>
            <a:ext cx="5733011" cy="338554"/>
          </a:xfrm>
          <a:prstGeom prst="rect">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1600" b="1" dirty="0">
                <a:latin typeface="Arial" pitchFamily="34" charset="0"/>
              </a:rPr>
              <a:t>Company X</a:t>
            </a:r>
            <a:r>
              <a:rPr kumimoji="0" lang="en-US" sz="1600" b="1" i="0" u="none" strike="noStrike" cap="none" normalizeH="0" baseline="0" dirty="0">
                <a:ln>
                  <a:noFill/>
                </a:ln>
                <a:solidFill>
                  <a:schemeClr val="tx1"/>
                </a:solidFill>
                <a:effectLst/>
                <a:latin typeface="Arial" pitchFamily="34" charset="0"/>
              </a:rPr>
              <a:t> FMS </a:t>
            </a:r>
            <a:r>
              <a:rPr kumimoji="0" lang="en-US" sz="1600" b="1" i="0" u="none" strike="noStrike" cap="none" normalizeH="0" baseline="0" dirty="0" err="1">
                <a:ln>
                  <a:noFill/>
                </a:ln>
                <a:solidFill>
                  <a:schemeClr val="tx1"/>
                </a:solidFill>
                <a:effectLst/>
                <a:latin typeface="Arial" pitchFamily="34" charset="0"/>
              </a:rPr>
              <a:t>HWteam</a:t>
            </a:r>
            <a:endParaRPr kumimoji="0" lang="en-US" sz="1600" b="1" i="0" u="none" strike="noStrike" cap="none" normalizeH="0" baseline="0" dirty="0">
              <a:ln>
                <a:noFill/>
              </a:ln>
              <a:solidFill>
                <a:schemeClr val="tx1"/>
              </a:solidFill>
              <a:effectLst/>
              <a:latin typeface="Arial" pitchFamily="34" charset="0"/>
            </a:endParaRPr>
          </a:p>
        </p:txBody>
      </p:sp>
      <p:sp>
        <p:nvSpPr>
          <p:cNvPr id="53" name="Rectangle 52"/>
          <p:cNvSpPr/>
          <p:nvPr/>
        </p:nvSpPr>
        <p:spPr bwMode="auto">
          <a:xfrm>
            <a:off x="0" y="2164591"/>
            <a:ext cx="5968538" cy="33855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1600" b="1" dirty="0">
                <a:latin typeface="Arial" pitchFamily="34" charset="0"/>
              </a:rPr>
              <a:t>Company X</a:t>
            </a:r>
            <a:r>
              <a:rPr kumimoji="0" lang="en-US" sz="1600" b="1" i="0" u="none" strike="noStrike" cap="none" normalizeH="0" baseline="0" dirty="0">
                <a:ln>
                  <a:noFill/>
                </a:ln>
                <a:solidFill>
                  <a:schemeClr val="tx1"/>
                </a:solidFill>
                <a:effectLst/>
                <a:latin typeface="Arial" pitchFamily="34" charset="0"/>
              </a:rPr>
              <a:t> FMS SW  team</a:t>
            </a:r>
          </a:p>
        </p:txBody>
      </p:sp>
      <p:sp>
        <p:nvSpPr>
          <p:cNvPr id="120" name="Right Arrow 119"/>
          <p:cNvSpPr/>
          <p:nvPr/>
        </p:nvSpPr>
        <p:spPr bwMode="auto">
          <a:xfrm rot="5400000">
            <a:off x="6913227" y="441115"/>
            <a:ext cx="2532973" cy="1650742"/>
          </a:xfrm>
          <a:prstGeom prst="rightArrow">
            <a:avLst/>
          </a:prstGeom>
          <a:solidFill>
            <a:srgbClr val="DDDDD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Single end of project audit</a:t>
            </a:r>
            <a:endParaRPr kumimoji="0" lang="en-US" sz="2400" b="0" i="0" u="none" strike="noStrike" cap="none" normalizeH="0" baseline="0" dirty="0">
              <a:ln>
                <a:noFill/>
              </a:ln>
              <a:solidFill>
                <a:schemeClr val="tx1"/>
              </a:solidFill>
              <a:effectLst/>
              <a:latin typeface="Arial" pitchFamily="34" charset="0"/>
            </a:endParaRPr>
          </a:p>
        </p:txBody>
      </p:sp>
      <p:sp>
        <p:nvSpPr>
          <p:cNvPr id="121" name="Rectangle 120"/>
          <p:cNvSpPr/>
          <p:nvPr/>
        </p:nvSpPr>
        <p:spPr bwMode="auto">
          <a:xfrm rot="5400000">
            <a:off x="6469226" y="4024324"/>
            <a:ext cx="3489420" cy="46166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dirty="0">
                <a:latin typeface="Arial" pitchFamily="34" charset="0"/>
              </a:rPr>
              <a:t>Complete project data</a:t>
            </a:r>
            <a:endParaRPr kumimoji="0" lang="en-US" sz="2400" b="0" i="0" u="none" strike="noStrike" cap="none" normalizeH="0" baseline="0" dirty="0">
              <a:ln>
                <a:noFill/>
              </a:ln>
              <a:solidFill>
                <a:schemeClr val="tx1"/>
              </a:solidFill>
              <a:effectLst/>
              <a:latin typeface="Arial" pitchFamily="34" charset="0"/>
            </a:endParaRPr>
          </a:p>
        </p:txBody>
      </p:sp>
      <p:sp>
        <p:nvSpPr>
          <p:cNvPr id="122" name="Cloud 121"/>
          <p:cNvSpPr/>
          <p:nvPr/>
        </p:nvSpPr>
        <p:spPr bwMode="auto">
          <a:xfrm>
            <a:off x="714895" y="182880"/>
            <a:ext cx="5503025" cy="1264980"/>
          </a:xfrm>
          <a:prstGeom prst="clou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b="1" i="1" dirty="0">
                <a:solidFill>
                  <a:srgbClr val="0070C0"/>
                </a:solidFill>
                <a:latin typeface="Arial" pitchFamily="34" charset="0"/>
              </a:rPr>
              <a:t>Initial steps can be done right now - today!</a:t>
            </a:r>
            <a:endParaRPr kumimoji="0" lang="en-US" sz="2400" b="1" i="1" u="none" strike="noStrike" cap="none" normalizeH="0" baseline="0" dirty="0">
              <a:ln>
                <a:noFill/>
              </a:ln>
              <a:solidFill>
                <a:srgbClr val="0070C0"/>
              </a:solidFill>
              <a:effectLst/>
              <a:latin typeface="Arial" pitchFamily="34" charset="0"/>
            </a:endParaRPr>
          </a:p>
        </p:txBody>
      </p:sp>
    </p:spTree>
    <p:extLst>
      <p:ext uri="{BB962C8B-B14F-4D97-AF65-F5344CB8AC3E}">
        <p14:creationId xmlns:p14="http://schemas.microsoft.com/office/powerpoint/2010/main" val="229679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a:t>“Right-Sizing” Number and Scope of Audits</a:t>
            </a:r>
          </a:p>
        </p:txBody>
      </p:sp>
      <p:sp>
        <p:nvSpPr>
          <p:cNvPr id="28675" name="Content Placeholder 2"/>
          <p:cNvSpPr>
            <a:spLocks noGrp="1"/>
          </p:cNvSpPr>
          <p:nvPr>
            <p:ph idx="1"/>
          </p:nvPr>
        </p:nvSpPr>
        <p:spPr/>
        <p:txBody>
          <a:bodyPr/>
          <a:lstStyle/>
          <a:p>
            <a:pPr>
              <a:buFont typeface="Wingdings" panose="05000000000000000000" pitchFamily="2" charset="2"/>
              <a:buChar char="Ø"/>
            </a:pPr>
            <a:r>
              <a:rPr lang="en-US" altLang="en-US" sz="2000" dirty="0"/>
              <a:t>Bilateral agreements with EASA and other regulatory authorities should be at the boundary of the approvals and associated criteria - not the details of the process of arriving at the approvals. </a:t>
            </a:r>
          </a:p>
          <a:p>
            <a:pPr>
              <a:buFont typeface="Wingdings" panose="05000000000000000000" pitchFamily="2" charset="2"/>
              <a:buChar char="Ø"/>
            </a:pPr>
            <a:r>
              <a:rPr lang="en-US" altLang="en-US" sz="2000" dirty="0"/>
              <a:t>Regulatory agencies now working with each other and aircraft OEMs to “right-size” the number of regulator-required OEM audits of vendors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pitchFamily="34" charset="0"/>
          </a:defRPr>
        </a:defPPr>
      </a:lstStyle>
    </a:spDef>
    <a:lnDef>
      <a:spPr bwMode="auto">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pitchFamily="34" charset="0"/>
          </a:defRPr>
        </a:defPPr>
      </a:lstStyle>
    </a:spDef>
    <a:lnDef>
      <a:spPr bwMode="auto">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BAC7F-7C84-44DE-9995-A94845323DCA}"/>
</file>

<file path=customXml/itemProps2.xml><?xml version="1.0" encoding="utf-8"?>
<ds:datastoreItem xmlns:ds="http://schemas.openxmlformats.org/officeDocument/2006/customXml" ds:itemID="{E9ACE5A6-8B19-4079-9594-2A00693022B2}"/>
</file>

<file path=customXml/itemProps3.xml><?xml version="1.0" encoding="utf-8"?>
<ds:datastoreItem xmlns:ds="http://schemas.openxmlformats.org/officeDocument/2006/customXml" ds:itemID="{32B05EF1-99CA-40D7-967C-FECAA0B8CA01}"/>
</file>

<file path=docProps/app.xml><?xml version="1.0" encoding="utf-8"?>
<Properties xmlns="http://schemas.openxmlformats.org/officeDocument/2006/extended-properties" xmlns:vt="http://schemas.openxmlformats.org/officeDocument/2006/docPropsVTypes">
  <Template/>
  <TotalTime>9555</TotalTime>
  <Words>2482</Words>
  <Application>Microsoft Office PowerPoint</Application>
  <PresentationFormat>On-screen Show (4:3)</PresentationFormat>
  <Paragraphs>361</Paragraphs>
  <Slides>42</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1_Custom Design</vt:lpstr>
      <vt:lpstr>2_Custom Design</vt:lpstr>
      <vt:lpstr>Clip</vt:lpstr>
      <vt:lpstr>Safety Risk Management Proposals for Airborne Electronic Hardware, Software, Systems and Information Security </vt:lpstr>
      <vt:lpstr>Executive Summary</vt:lpstr>
      <vt:lpstr>Executive Summary (2)</vt:lpstr>
      <vt:lpstr>Executive Summary (3)</vt:lpstr>
      <vt:lpstr>PowerPoint Presentation</vt:lpstr>
      <vt:lpstr>PowerPoint Presentation</vt:lpstr>
      <vt:lpstr>PowerPoint Presentation</vt:lpstr>
      <vt:lpstr>PowerPoint Presentation</vt:lpstr>
      <vt:lpstr>“Right-Sizing” Number and Scope of Audits</vt:lpstr>
      <vt:lpstr>Aircraft Systems Development Processes</vt:lpstr>
      <vt:lpstr>What is Airborne Electronic Hardware (AEH) Today?</vt:lpstr>
      <vt:lpstr>Two Categories of AEH</vt:lpstr>
      <vt:lpstr>AEH Discrete Components </vt:lpstr>
      <vt:lpstr>AEH Integrated Circuit Components</vt:lpstr>
      <vt:lpstr>Circuit Board without Components</vt:lpstr>
      <vt:lpstr>Circuit Board with Components (sheet 1 of 3)</vt:lpstr>
      <vt:lpstr>Circuit Board with Components (sheet 2 of 3)</vt:lpstr>
      <vt:lpstr>Circuit Board with Components (sheet 3 of 3)</vt:lpstr>
      <vt:lpstr>Partial AEH Assembly</vt:lpstr>
      <vt:lpstr>IMA Cabinet</vt:lpstr>
      <vt:lpstr>AFDX Ethernet Data Bus</vt:lpstr>
      <vt:lpstr>AEH Schematic</vt:lpstr>
      <vt:lpstr>Aircraft Architecture </vt:lpstr>
      <vt:lpstr>Boeing 777 Flight Deck</vt:lpstr>
      <vt:lpstr>EASA / FAA Harmonization Issues</vt:lpstr>
      <vt:lpstr>EASA / FAA Next Meeting</vt:lpstr>
      <vt:lpstr>General Research Activities</vt:lpstr>
      <vt:lpstr>Safety Risk Management  &amp;  AEH Regulatory Oversight</vt:lpstr>
      <vt:lpstr>Safety Risk Management Reviews </vt:lpstr>
      <vt:lpstr>RBDM Implementation  </vt:lpstr>
      <vt:lpstr>FAA Strategic Plan Focus</vt:lpstr>
      <vt:lpstr>ASISP Historical Overview</vt:lpstr>
      <vt:lpstr>ARAC Working Group Overview</vt:lpstr>
      <vt:lpstr>Change Impact Analysis (CIA)</vt:lpstr>
      <vt:lpstr>Aircraft Systems Information  Security Protection (ASISP)</vt:lpstr>
      <vt:lpstr>Aircraft Rules, Processes &amp; Standards</vt:lpstr>
      <vt:lpstr>Security Research Projects</vt:lpstr>
      <vt:lpstr>What is EFB Aircraft Systems Information Security Protection Today?</vt:lpstr>
      <vt:lpstr>Portable EFB Connectivity to Aircraft Networks </vt:lpstr>
      <vt:lpstr>PowerPoint Presentation</vt:lpstr>
      <vt:lpstr>Typical Application &amp; Services</vt:lpstr>
      <vt:lpstr>Questions &amp; Wrap-Up</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defaultuser</cp:lastModifiedBy>
  <cp:revision>644</cp:revision>
  <cp:lastPrinted>2015-10-20T14:05:49Z</cp:lastPrinted>
  <dcterms:created xsi:type="dcterms:W3CDTF">2005-01-28T20:32:53Z</dcterms:created>
  <dcterms:modified xsi:type="dcterms:W3CDTF">2016-03-24T11:53:50Z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