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50071DC-A200-4DC0-82E1-30DFD027ED09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85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16D8E-445F-4DCB-9BD4-EC5EC149FF65}" type="datetimeFigureOut">
              <a:rPr lang="en-US" smtClean="0"/>
              <a:t>8/30/2016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C63F1-0B8C-465A-BB30-EE9DBFCDF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2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5DE4-0414-4714-A330-973A032F717F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9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7B20E-5073-4582-872B-8C862FAF8CF5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6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DCC2E-A9D7-416B-ADCD-538E4C756FB2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4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21A5E-79FD-4D8C-A7E4-A8D462CF322C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7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D680-B6E8-494E-9BA2-3DBF10B6FE0D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96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B2A1-00A0-4B57-A1F5-F8F1F707A168}" type="datetime1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7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B8ABA-30D0-47E4-89F4-B636A026113A}" type="datetime1">
              <a:rPr lang="en-US" smtClean="0"/>
              <a:t>8/30/2016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5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081FE-42C5-412F-AD50-22C95C5E9232}" type="datetime1">
              <a:rPr lang="en-US" smtClean="0"/>
              <a:t>8/30/2016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07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7AAB-4EE2-4877-A277-6688C04744CF}" type="datetime1">
              <a:rPr lang="en-US" smtClean="0"/>
              <a:t>8/30/2016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03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2A7EA-DAEE-4318-8D46-1D7C9B6D310E}" type="datetime1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7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7A14-EEBC-4336-AD89-CBDFE62BEFD8}" type="datetime1">
              <a:rPr lang="en-US" smtClean="0"/>
              <a:t>8/30/2016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8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72E9C-B52A-43D0-8308-20F8584AF2F8}" type="datetime1">
              <a:rPr lang="en-US" smtClean="0"/>
              <a:t>8/30/2016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9C4C7-1F6C-47E7-9F14-F35FA356A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77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472488" cy="609600"/>
          </a:xfrm>
        </p:spPr>
        <p:txBody>
          <a:bodyPr>
            <a:noAutofit/>
          </a:bodyPr>
          <a:lstStyle/>
          <a:p>
            <a:r>
              <a:rPr lang="en-US" sz="1200" b="1" dirty="0" smtClean="0"/>
              <a:t>FY16 AVS R&amp;D Requirements Alignment to SAS Emerging Issues and Future Opportunities    –    by BLI</a:t>
            </a:r>
            <a:br>
              <a:rPr lang="en-US" sz="1200" b="1" dirty="0" smtClean="0"/>
            </a:br>
            <a:endParaRPr lang="en-US" sz="9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99657" y="6221166"/>
            <a:ext cx="879171" cy="457200"/>
          </a:xfrm>
        </p:spPr>
        <p:txBody>
          <a:bodyPr/>
          <a:lstStyle/>
          <a:p>
            <a:fld id="{78D3ABA1-EA94-43C0-B992-7CBCC31144F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629531"/>
              </p:ext>
            </p:extLst>
          </p:nvPr>
        </p:nvGraphicFramePr>
        <p:xfrm>
          <a:off x="152400" y="304800"/>
          <a:ext cx="8854752" cy="6418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081"/>
                <a:gridCol w="1118641"/>
                <a:gridCol w="927879"/>
                <a:gridCol w="1127461"/>
                <a:gridCol w="1066800"/>
                <a:gridCol w="851043"/>
                <a:gridCol w="864451"/>
                <a:gridCol w="1065535"/>
                <a:gridCol w="983861"/>
              </a:tblGrid>
              <a:tr h="990600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900" u="none" strike="noStrike" kern="1200" dirty="0" smtClean="0">
                        <a:effectLst/>
                      </a:endParaRPr>
                    </a:p>
                    <a:p>
                      <a:pPr marL="0" algn="r" defTabSz="914400" rtl="0" eaLnBrk="1" fontAlgn="b" latinLnBrk="0" hangingPunct="1"/>
                      <a:endParaRPr lang="en-US" sz="900" u="none" strike="noStrike" kern="1200" dirty="0" smtClean="0">
                        <a:effectLst/>
                      </a:endParaRPr>
                    </a:p>
                    <a:p>
                      <a:pPr marL="0" algn="r" defTabSz="914400" rtl="0" eaLnBrk="1" fontAlgn="b" latinLnBrk="0" hangingPunct="1"/>
                      <a:r>
                        <a:rPr lang="en-US" sz="900" u="none" strike="noStrike" kern="1200" dirty="0" smtClean="0">
                          <a:effectLst/>
                        </a:rPr>
                        <a:t>SAS Emerging Issues &amp; Future     </a:t>
                      </a:r>
                    </a:p>
                    <a:p>
                      <a:pPr marL="0" algn="ctr" defTabSz="914400" rtl="0" eaLnBrk="1" fontAlgn="b" latinLnBrk="0" hangingPunct="1"/>
                      <a:endParaRPr lang="en-US" sz="900" u="none" strike="noStrike" kern="1200" dirty="0" smtClean="0">
                        <a:effectLst/>
                        <a:sym typeface="Wingdings" panose="05000000000000000000" pitchFamily="2" charset="2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en-US" sz="900" u="none" strike="noStrike" kern="1200" dirty="0" smtClean="0">
                          <a:effectLst/>
                          <a:sym typeface="Wingdings" panose="05000000000000000000" pitchFamily="2" charset="2"/>
                        </a:rPr>
                        <a:t>BLI</a:t>
                      </a:r>
                      <a:endParaRPr lang="en-US" sz="900" b="1" u="none" strike="noStrike" kern="1200" dirty="0" smtClean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Wingdings" panose="05000000000000000000" pitchFamily="2" charset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SAS/Emerging - Real Time System-Wide Safety Assurance</a:t>
                      </a:r>
                      <a:br>
                        <a:rPr lang="en-US" sz="900" u="none" strike="noStrike" dirty="0">
                          <a:effectLst/>
                        </a:rPr>
                      </a:b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SAS/Emerging - Dependability of Increasingly Complex Systems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SAS/Emerging - Certification of Advanced Materials and Structural technologies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SAS/Emerging - High Density Energy Storage, Management and Use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SAS/Future - Commercial Space Integration with the </a:t>
                      </a:r>
                      <a:r>
                        <a:rPr lang="en-US" sz="900" u="none" strike="noStrike" dirty="0" smtClean="0">
                          <a:effectLst/>
                        </a:rPr>
                        <a:t> NAS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SAS/Future - General Aviation’s Role in Safety Systems Development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SAS/Future - Effects of Breakthrough Medical Technologies on FAA Medical Certification Standards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SAS/Future - Identification and Funding of Strategic Research and Development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50687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A11.a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A11a.FCS.1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A11a.FCS.1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A11a.FCS.1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Vert">
                      <a:fgClr>
                        <a:schemeClr val="accent1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50687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A11.b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A11b.PS.1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A11b.PS.1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Horz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5339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A11.c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A11c.FCS.2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A11c.FCS.1</a:t>
                      </a:r>
                    </a:p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A11c.SIC.1,2,3,5,7,</a:t>
                      </a:r>
                      <a:r>
                        <a:rPr lang="en-US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Vert">
                      <a:fgClr>
                        <a:schemeClr val="accent1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27954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A11.d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A11d.AI.1,2,3,5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A11d.SDS.1,4</a:t>
                      </a:r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A11d.AI.1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Horz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60198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A11.e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A11e.FCMS.1,6</a:t>
                      </a:r>
                    </a:p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A11e.SIM.1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A11e.FCMS.4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A11e.MI.1</a:t>
                      </a:r>
                    </a:p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A11e.RS.3</a:t>
                      </a:r>
                    </a:p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A11e.SIM.3,4,5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A11e.ES.3,4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Vert">
                      <a:fgClr>
                        <a:schemeClr val="accent1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50687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A11.f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A11f.PS.1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A11f.PS.1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Horz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50687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A11.g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A11g.HF.8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Vert">
                      <a:fgClr>
                        <a:schemeClr val="accent1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u="none" strike="noStrike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601980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A11.h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A11h.SSM.9</a:t>
                      </a:r>
                    </a:p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A11h.TAS.1,2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A11h.TAS.5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Horz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27954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A11.j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A11j.AM.1,2,3,4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A11j.AM.3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A11j.FCS.3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Some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aeromedical work 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aligns  to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commercial space</a:t>
                      </a:r>
                      <a:endParaRPr lang="en-US" sz="9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Vert">
                      <a:fgClr>
                        <a:schemeClr val="accent1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A11j.AM.3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A11j.AM.1,2,3,4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A11j.AM.1,2,3,4</a:t>
                      </a:r>
                    </a:p>
                  </a:txBody>
                  <a:tcPr marL="7620" marR="7620" marT="7620" marB="0" anchor="ctr"/>
                </a:tc>
              </a:tr>
              <a:tr h="450687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A11.k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A11k.2,3,6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Horz">
                      <a:fgClr>
                        <a:schemeClr val="accent1">
                          <a:tint val="2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327954"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A11.l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A11l.UAS.1,2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A11l.UAS.15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pattFill prst="narVert">
                      <a:fgClr>
                        <a:schemeClr val="accent1">
                          <a:tint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000" u="none" strike="noStrike" kern="1200" dirty="0" smtClean="0">
                          <a:effectLst/>
                        </a:rPr>
                        <a:t>Total</a:t>
                      </a:r>
                      <a:endParaRPr lang="en-US" sz="10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N/A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16200000">
            <a:off x="3929015" y="3014614"/>
            <a:ext cx="35814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Research is sponsored by a different line of business and </a:t>
            </a:r>
          </a:p>
          <a:p>
            <a:pPr algn="ctr"/>
            <a:r>
              <a:rPr lang="en-US" sz="1100" b="1" dirty="0" smtClean="0"/>
              <a:t>reviewed by the Commercial Space Transportation Advisory Committee.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69441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173</Words>
  <Application>Microsoft Office PowerPoint</Application>
  <PresentationFormat>On-screen Show (4:3)</PresentationFormat>
  <Paragraphs>71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FY16 AVS R&amp;D Requirements Alignment to SAS Emerging Issues and Future Opportunities    –    by BLI </vt:lpstr>
    </vt:vector>
  </TitlesOfParts>
  <Company>FAA/AVS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Kerin Olson</dc:creator>
  <cp:lastModifiedBy>Kerin Olson</cp:lastModifiedBy>
  <cp:revision>10</cp:revision>
  <dcterms:created xsi:type="dcterms:W3CDTF">2016-07-27T12:23:29Z</dcterms:created>
  <dcterms:modified xsi:type="dcterms:W3CDTF">2016-08-30T13:47:07Z</dcterms:modified>
</cp:coreProperties>
</file>