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30" r:id="rId2"/>
  </p:sldMasterIdLst>
  <p:notesMasterIdLst>
    <p:notesMasterId r:id="rId13"/>
  </p:notesMasterIdLst>
  <p:handoutMasterIdLst>
    <p:handoutMasterId r:id="rId14"/>
  </p:handoutMasterIdLst>
  <p:sldIdLst>
    <p:sldId id="487" r:id="rId3"/>
    <p:sldId id="572" r:id="rId4"/>
    <p:sldId id="562" r:id="rId5"/>
    <p:sldId id="573" r:id="rId6"/>
    <p:sldId id="580" r:id="rId7"/>
    <p:sldId id="575" r:id="rId8"/>
    <p:sldId id="576" r:id="rId9"/>
    <p:sldId id="577" r:id="rId10"/>
    <p:sldId id="578" r:id="rId11"/>
    <p:sldId id="579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E86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1" autoAdjust="0"/>
    <p:restoredTop sz="88925" autoAdjust="0"/>
  </p:normalViewPr>
  <p:slideViewPr>
    <p:cSldViewPr>
      <p:cViewPr varScale="1">
        <p:scale>
          <a:sx n="88" d="100"/>
          <a:sy n="88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008"/>
    </p:cViewPr>
  </p:sorter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6E058-940E-49C1-8E2E-43046BD6A46D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40508-1CC6-4F54-9350-86C013775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5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6C29BA6-BF42-47B7-B5D9-3CD278427DC0}" type="datetimeFigureOut">
              <a:rPr lang="en-US"/>
              <a:pPr>
                <a:defRPr/>
              </a:pPr>
              <a:t>9/13/16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44" tIns="46422" rIns="92844" bIns="4642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79"/>
          </a:xfrm>
          <a:prstGeom prst="rect">
            <a:avLst/>
          </a:prstGeom>
        </p:spPr>
        <p:txBody>
          <a:bodyPr vert="horz" lIns="92844" tIns="46422" rIns="92844" bIns="46422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844" tIns="46422" rIns="92844" bIns="4642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7995DE-1A06-4A84-9F60-473E7C8D5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949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7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09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7995DE-1A06-4A84-9F60-473E7C8D5D0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44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AA_NG_PPT_0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9113" cy="70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6582"/>
            <a:ext cx="7772400" cy="112349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40080"/>
            <a:ext cx="7772400" cy="529182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8EB4E3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21488" y="3505200"/>
            <a:ext cx="163671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EB4E3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4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7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4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A_NG_PPT_03_Sub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>
            <a:normAutofit/>
          </a:bodyPr>
          <a:lstStyle>
            <a:lvl1pPr algn="l">
              <a:defRPr sz="3200" b="1" i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600" b="1" i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1B5F216-4A4D-42FE-A2B4-2588E2439B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86525"/>
            <a:ext cx="2133600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62926AF-E043-4E65-9D34-D2B939058D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AA_NG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43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569" y="30480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rgbClr val="8EB4E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169" y="2362200"/>
            <a:ext cx="8229600" cy="6096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4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3" Type="http://schemas.openxmlformats.org/officeDocument/2006/relationships/image" Target="../media/image4.png"/><Relationship Id="rId14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86525"/>
            <a:ext cx="28956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D531-8DC3-4FE3-A04E-207655B0EA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375E"/>
          </a:solidFill>
          <a:latin typeface="Arial"/>
          <a:ea typeface="+mj-ea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800" kern="1200">
          <a:solidFill>
            <a:srgbClr val="7F7F7F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sz="2400" kern="1200">
          <a:solidFill>
            <a:srgbClr val="7F7F7F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Arial" charset="0"/>
        <a:buChar char="•"/>
        <a:defRPr sz="20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CC9933"/>
        </a:buClr>
        <a:buSzPct val="50000"/>
        <a:buFont typeface="Wingdings" pitchFamily="2" charset="2"/>
        <a:buChar char=""/>
        <a:defRPr kern="1200">
          <a:solidFill>
            <a:srgbClr val="7F7F7F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SzPct val="80000"/>
        <a:buFont typeface="Arial" charset="0"/>
        <a:buChar char="»"/>
        <a:defRPr kern="1200">
          <a:solidFill>
            <a:srgbClr val="7F7F7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205538"/>
            <a:ext cx="42672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6248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152400" y="152400"/>
            <a:ext cx="8839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10"/>
          <p:cNvSpPr>
            <a:spLocks noChangeArrowheads="1"/>
          </p:cNvSpPr>
          <p:nvPr userDrawn="1"/>
        </p:nvSpPr>
        <p:spPr bwMode="auto">
          <a:xfrm>
            <a:off x="8710613" y="6324600"/>
            <a:ext cx="4333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fld id="{309F6E6F-9527-412A-96B3-7B625EFC0535}" type="slidenum">
              <a:rPr lang="en-US" sz="1600">
                <a:solidFill>
                  <a:srgbClr val="333333"/>
                </a:solidFill>
                <a:cs typeface="Arial" charset="0"/>
              </a:rPr>
              <a:pPr/>
              <a:t>‹#›</a:t>
            </a:fld>
            <a:endParaRPr lang="en-US" sz="1600" dirty="0">
              <a:solidFill>
                <a:srgbClr val="333333"/>
              </a:solidFill>
              <a:cs typeface="Arial" charset="0"/>
            </a:endParaRPr>
          </a:p>
        </p:txBody>
      </p:sp>
      <p:pic>
        <p:nvPicPr>
          <p:cNvPr id="1034" name="Picture 29" descr="http://www.nasao.org/Portals/0/FAA_NextGen_Logo_C_RGB_Tx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8" y="184150"/>
            <a:ext cx="1614487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8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336699"/>
          </a:solidFill>
          <a:latin typeface="Arial Black" panose="020B0A040201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4" Type="http://schemas.openxmlformats.org/officeDocument/2006/relationships/slide" Target="slide7.xml"/><Relationship Id="rId5" Type="http://schemas.openxmlformats.org/officeDocument/2006/relationships/slide" Target="slide8.xml"/><Relationship Id="rId6" Type="http://schemas.openxmlformats.org/officeDocument/2006/relationships/slide" Target="slide9.xml"/><Relationship Id="rId7" Type="http://schemas.openxmlformats.org/officeDocument/2006/relationships/slide" Target="slide10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105"/>
            <a:ext cx="8305800" cy="1123495"/>
          </a:xfrm>
        </p:spPr>
        <p:txBody>
          <a:bodyPr>
            <a:normAutofit/>
          </a:bodyPr>
          <a:lstStyle/>
          <a:p>
            <a:r>
              <a:rPr lang="en-US" dirty="0" smtClean="0"/>
              <a:t>FAA Extension, Safety, and Security Act of 2016 – Public Law No: 114-190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5018"/>
            <a:ext cx="8305800" cy="529182"/>
          </a:xfrm>
        </p:spPr>
        <p:txBody>
          <a:bodyPr>
            <a:noAutofit/>
          </a:bodyPr>
          <a:lstStyle/>
          <a:p>
            <a:r>
              <a:rPr lang="en-US" sz="1600" dirty="0" smtClean="0"/>
              <a:t>Presented to: </a:t>
            </a:r>
            <a:r>
              <a:rPr lang="en-US" sz="1600" dirty="0"/>
              <a:t>	</a:t>
            </a:r>
            <a:r>
              <a:rPr lang="en-US" sz="1600" dirty="0" err="1" smtClean="0"/>
              <a:t>REDAC</a:t>
            </a:r>
            <a:r>
              <a:rPr lang="en-US" sz="1600" dirty="0" smtClean="0"/>
              <a:t> Subcommittee on Aircraft Safety (SAS)</a:t>
            </a:r>
            <a:endParaRPr lang="en-US" sz="1600" dirty="0"/>
          </a:p>
          <a:p>
            <a:r>
              <a:rPr lang="en-US" sz="1600" dirty="0" smtClean="0"/>
              <a:t>Date: September 14, 2016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903"/>
          <a:stretch/>
        </p:blipFill>
        <p:spPr>
          <a:xfrm>
            <a:off x="4201133" y="4038600"/>
            <a:ext cx="4942867" cy="27121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 cmpd="thinThick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65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F216-4A4D-42FE-A2B4-2588E2439B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10134600" y="160020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80446"/>
            <a:ext cx="8686800" cy="2767554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228600" y="3326791"/>
            <a:ext cx="8686800" cy="2464409"/>
            <a:chOff x="0" y="2336800"/>
            <a:chExt cx="9144000" cy="2718409"/>
          </a:xfrm>
        </p:grpSpPr>
        <p:pic>
          <p:nvPicPr>
            <p:cNvPr id="2" name="Picture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336800"/>
              <a:ext cx="9144000" cy="2168927"/>
            </a:xfrm>
            <a:prstGeom prst="rect">
              <a:avLst/>
            </a:prstGeom>
          </p:spPr>
        </p:pic>
        <p:pic>
          <p:nvPicPr>
            <p:cNvPr id="4" name="Picture 3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99" y="4481370"/>
              <a:ext cx="9028401" cy="5738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6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705600" cy="1447800"/>
          </a:xfrm>
        </p:spPr>
        <p:txBody>
          <a:bodyPr/>
          <a:lstStyle/>
          <a:p>
            <a:r>
              <a:rPr lang="en-US" dirty="0" smtClean="0"/>
              <a:t>FAA Extension, Safety &amp; Security Act of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60296-41DD-495E-894E-C9AC368312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8607846" cy="42672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FAA Reauthorization – H.R. 636</a:t>
            </a:r>
            <a:endParaRPr lang="en-US" sz="3200" b="1" dirty="0">
              <a:solidFill>
                <a:schemeClr val="tx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Signed on July 15, 2016, Public Law 114-190</a:t>
            </a:r>
            <a:endParaRPr lang="en-US" sz="2800" b="1" dirty="0">
              <a:solidFill>
                <a:schemeClr val="tx1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Extension of expiring authorities to FY2017 (September 30, 2017)</a:t>
            </a:r>
          </a:p>
          <a:p>
            <a:pPr lvl="1"/>
            <a:r>
              <a:rPr lang="en-US" sz="2800" b="1" dirty="0" smtClean="0">
                <a:solidFill>
                  <a:schemeClr val="tx1"/>
                </a:solidFill>
              </a:rPr>
              <a:t>Three titles:</a:t>
            </a: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Title I – FAA </a:t>
            </a:r>
            <a:r>
              <a:rPr lang="en-US" sz="2800" b="1" i="1" dirty="0" smtClean="0">
                <a:solidFill>
                  <a:schemeClr val="tx1"/>
                </a:solidFill>
              </a:rPr>
              <a:t>Extensions</a:t>
            </a:r>
          </a:p>
          <a:p>
            <a:pPr lvl="2"/>
            <a:r>
              <a:rPr lang="en-US" sz="2800" i="1" dirty="0" smtClean="0">
                <a:solidFill>
                  <a:srgbClr val="0000FF"/>
                </a:solidFill>
                <a:hlinkClick r:id="rId3" action="ppaction://hlinksldjump"/>
              </a:rPr>
              <a:t>Title II – Aviation </a:t>
            </a:r>
            <a:r>
              <a:rPr lang="en-US" sz="2800" b="1" i="1" dirty="0" smtClean="0">
                <a:solidFill>
                  <a:srgbClr val="0000FF"/>
                </a:solidFill>
                <a:hlinkClick r:id="rId3" action="ppaction://hlinksldjump"/>
              </a:rPr>
              <a:t>Safety </a:t>
            </a:r>
            <a:r>
              <a:rPr lang="en-US" sz="2800" i="1" dirty="0" smtClean="0">
                <a:solidFill>
                  <a:srgbClr val="0000FF"/>
                </a:solidFill>
                <a:hlinkClick r:id="rId3" action="ppaction://hlinksldjump"/>
              </a:rPr>
              <a:t>Critical Reforms</a:t>
            </a:r>
            <a:endParaRPr lang="en-US" sz="2800" i="1" dirty="0" smtClean="0">
              <a:solidFill>
                <a:srgbClr val="0000FF"/>
              </a:solidFill>
            </a:endParaRPr>
          </a:p>
          <a:p>
            <a:pPr lvl="2"/>
            <a:r>
              <a:rPr lang="en-US" sz="2800" dirty="0" smtClean="0">
                <a:solidFill>
                  <a:schemeClr val="tx1"/>
                </a:solidFill>
              </a:rPr>
              <a:t>Title III – Aviation </a:t>
            </a:r>
            <a:r>
              <a:rPr lang="en-US" sz="2800" b="1" i="1" dirty="0" smtClean="0">
                <a:solidFill>
                  <a:schemeClr val="tx1"/>
                </a:solidFill>
              </a:rPr>
              <a:t>Security</a:t>
            </a:r>
            <a:r>
              <a:rPr lang="en-US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</a:rPr>
              <a:t>TSA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211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160719"/>
            <a:ext cx="9144000" cy="1134681"/>
          </a:xfrm>
        </p:spPr>
        <p:txBody>
          <a:bodyPr/>
          <a:lstStyle/>
          <a:p>
            <a:r>
              <a:rPr lang="en-US" dirty="0"/>
              <a:t>Title II – Aviation Safety Critical </a:t>
            </a:r>
            <a:r>
              <a:rPr lang="en-US" dirty="0" smtClean="0"/>
              <a:t>Reforms</a:t>
            </a:r>
            <a:br>
              <a:rPr lang="en-US" dirty="0" smtClean="0"/>
            </a:br>
            <a:r>
              <a:rPr lang="en-US" sz="2800" dirty="0" smtClean="0">
                <a:solidFill>
                  <a:srgbClr val="0000FF"/>
                </a:solidFill>
              </a:rPr>
              <a:t>Research &amp; Development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231354" y="1447800"/>
            <a:ext cx="8607846" cy="518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Subtitle A – Safety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3" action="ppaction://hlinksldjump"/>
              </a:rPr>
              <a:t>Sec. 2102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 Cockpit automation management.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  <a:hlinkClick r:id="rId4" action="ppaction://hlinksldjump"/>
              </a:rPr>
              <a:t>Sec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hlinkClick r:id="rId4" action="ppaction://hlinksldjump"/>
              </a:rPr>
              <a:t>.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hlinkClick r:id="rId4" action="ppaction://hlinksldjump"/>
              </a:rPr>
              <a:t>2104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. Laser pointer incidents.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  <a:hlinkClick r:id="rId5" action="ppaction://hlinksldjump"/>
              </a:rPr>
              <a:t>Sec</a:t>
            </a:r>
            <a:r>
              <a:rPr lang="en-US" i="1" dirty="0">
                <a:solidFill>
                  <a:srgbClr val="000090"/>
                </a:solidFill>
                <a:hlinkClick r:id="rId5" action="ppaction://hlinksldjump"/>
              </a:rPr>
              <a:t>. 2111</a:t>
            </a:r>
            <a:r>
              <a:rPr lang="en-US" i="1" dirty="0">
                <a:solidFill>
                  <a:srgbClr val="000090"/>
                </a:solidFill>
              </a:rPr>
              <a:t>. Aviation cybersecurity</a:t>
            </a:r>
            <a:r>
              <a:rPr lang="en-US" i="1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Subtitle B – UAS Safety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  <a:hlinkClick r:id="rId6" action="ppaction://hlinksldjump"/>
              </a:rPr>
              <a:t>Sec. 2208</a:t>
            </a:r>
            <a:r>
              <a:rPr lang="en-US" i="1" dirty="0" smtClean="0">
                <a:solidFill>
                  <a:srgbClr val="000090"/>
                </a:solidFill>
              </a:rPr>
              <a:t>. UAS traffic management (</a:t>
            </a:r>
            <a:r>
              <a:rPr lang="en-US" i="1" dirty="0" err="1" smtClean="0">
                <a:solidFill>
                  <a:srgbClr val="000090"/>
                </a:solidFill>
              </a:rPr>
              <a:t>UTM</a:t>
            </a:r>
            <a:r>
              <a:rPr lang="en-US" i="1" dirty="0" smtClean="0">
                <a:solidFill>
                  <a:srgbClr val="000090"/>
                </a:solidFill>
              </a:rPr>
              <a:t>).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  <a:hlinkClick r:id="rId6" action="ppaction://hlinksldjump"/>
              </a:rPr>
              <a:t>Sec. 2211</a:t>
            </a:r>
            <a:r>
              <a:rPr lang="en-US" i="1" dirty="0" smtClean="0">
                <a:solidFill>
                  <a:srgbClr val="000090"/>
                </a:solidFill>
              </a:rPr>
              <a:t>. UAS research and development roadmap.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  <a:hlinkClick r:id="rId7" action="ppaction://hlinksldjump"/>
              </a:rPr>
              <a:t>Sec. 2212</a:t>
            </a:r>
            <a:r>
              <a:rPr lang="en-US" i="1" dirty="0" smtClean="0">
                <a:solidFill>
                  <a:srgbClr val="000090"/>
                </a:solidFill>
              </a:rPr>
              <a:t>. UAS-manned aircraft collision research.</a:t>
            </a:r>
          </a:p>
          <a:p>
            <a:pPr lvl="1"/>
            <a:r>
              <a:rPr lang="en-US" i="1" dirty="0" smtClean="0">
                <a:solidFill>
                  <a:srgbClr val="000090"/>
                </a:solidFill>
                <a:hlinkClick r:id="rId7" action="ppaction://hlinksldjump"/>
              </a:rPr>
              <a:t>Sec. 2213</a:t>
            </a:r>
            <a:r>
              <a:rPr lang="en-US" i="1" dirty="0" smtClean="0">
                <a:solidFill>
                  <a:srgbClr val="000090"/>
                </a:solidFill>
              </a:rPr>
              <a:t>. Probabilistic metrics R&amp;D study</a:t>
            </a:r>
            <a:r>
              <a:rPr lang="en-US" b="1" i="1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Subtitle C - Time Sensitive Aviation Reforms      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231354" y="3007873"/>
            <a:ext cx="3486571" cy="423112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7623175" y="29745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8736376" y="754655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821976" y="209320"/>
            <a:ext cx="914400" cy="131100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7623175" y="297455"/>
            <a:ext cx="1036083" cy="596308"/>
          </a:xfrm>
          <a:prstGeom prst="triangl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1186" y="3337461"/>
            <a:ext cx="3349127" cy="397773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287962"/>
          </a:xfrm>
        </p:spPr>
        <p:txBody>
          <a:bodyPr/>
          <a:lstStyle/>
          <a:p>
            <a:r>
              <a:rPr lang="en-US" b="0" dirty="0" smtClean="0">
                <a:solidFill>
                  <a:srgbClr val="000090"/>
                </a:solidFill>
              </a:rPr>
              <a:t>Technical Center is uniquely positioned to support the Agency R&amp;D mandates in the Reauthorization!</a:t>
            </a:r>
            <a:endParaRPr lang="en-US" b="0" dirty="0">
              <a:solidFill>
                <a:srgbClr val="00009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F216-4A4D-42FE-A2B4-2588E2439B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8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53" y="4364319"/>
            <a:ext cx="8389964" cy="2438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F216-4A4D-42FE-A2B4-2588E2439BE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6318"/>
            <a:ext cx="8382000" cy="43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F216-4A4D-42FE-A2B4-2588E2439B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04800" y="953586"/>
            <a:ext cx="8610600" cy="4913813"/>
            <a:chOff x="0" y="374573"/>
            <a:chExt cx="9144000" cy="5218208"/>
          </a:xfrm>
        </p:grpSpPr>
        <p:pic>
          <p:nvPicPr>
            <p:cNvPr id="6" name="Picture 5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74573"/>
              <a:ext cx="9144000" cy="465462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t="8146"/>
            <a:stretch/>
          </p:blipFill>
          <p:spPr>
            <a:xfrm>
              <a:off x="58824" y="4959682"/>
              <a:ext cx="8991600" cy="633099"/>
            </a:xfrm>
            <a:prstGeom prst="rect">
              <a:avLst/>
            </a:prstGeom>
          </p:spPr>
        </p:pic>
      </p:grp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10134600" y="160020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F216-4A4D-42FE-A2B4-2588E2439B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10134600" y="160020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846"/>
            <a:ext cx="7620000" cy="59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F216-4A4D-42FE-A2B4-2588E2439B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10134600" y="160020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29" y="72192"/>
            <a:ext cx="7953471" cy="5562600"/>
          </a:xfrm>
          <a:prstGeom prst="rect">
            <a:avLst/>
          </a:prstGeom>
        </p:spPr>
      </p:pic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b="60835"/>
          <a:stretch/>
        </p:blipFill>
        <p:spPr>
          <a:xfrm>
            <a:off x="609600" y="4803601"/>
            <a:ext cx="7938051" cy="128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2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B5F216-4A4D-42FE-A2B4-2588E2439B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10134600" y="1600200"/>
            <a:ext cx="1042416" cy="104241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4488"/>
            <a:ext cx="8686800" cy="2793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60" y="3180381"/>
            <a:ext cx="8686800" cy="2860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4805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35801</TotalTime>
  <Words>200</Words>
  <Application>Microsoft Macintosh PowerPoint</Application>
  <PresentationFormat>On-screen Show (4:3)</PresentationFormat>
  <Paragraphs>34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1_Office Theme</vt:lpstr>
      <vt:lpstr>Custom Design</vt:lpstr>
      <vt:lpstr>FAA Extension, Safety, and Security Act of 2016 – Public Law No: 114-190</vt:lpstr>
      <vt:lpstr>FAA Extension, Safety &amp; Security Act of 2016</vt:lpstr>
      <vt:lpstr>Title II – Aviation Safety Critical Reforms Research &amp; Development </vt:lpstr>
      <vt:lpstr>Technical Center is uniquely positioned to support the Agency R&amp;D mandates in the Reauthorization!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Briefing</dc:title>
  <dc:creator>Windows User</dc:creator>
  <cp:lastModifiedBy>Xiaogong Lee</cp:lastModifiedBy>
  <cp:revision>500</cp:revision>
  <cp:lastPrinted>2014-12-31T13:19:46Z</cp:lastPrinted>
  <dcterms:created xsi:type="dcterms:W3CDTF">2013-11-20T14:13:54Z</dcterms:created>
  <dcterms:modified xsi:type="dcterms:W3CDTF">2016-09-13T23:37:20Z</dcterms:modified>
</cp:coreProperties>
</file>