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35"/>
  </p:notesMasterIdLst>
  <p:handoutMasterIdLst>
    <p:handoutMasterId r:id="rId36"/>
  </p:handoutMasterIdLst>
  <p:sldIdLst>
    <p:sldId id="584" r:id="rId2"/>
    <p:sldId id="622" r:id="rId3"/>
    <p:sldId id="597" r:id="rId4"/>
    <p:sldId id="619" r:id="rId5"/>
    <p:sldId id="620" r:id="rId6"/>
    <p:sldId id="598" r:id="rId7"/>
    <p:sldId id="599" r:id="rId8"/>
    <p:sldId id="566" r:id="rId9"/>
    <p:sldId id="565" r:id="rId10"/>
    <p:sldId id="573" r:id="rId11"/>
    <p:sldId id="574" r:id="rId12"/>
    <p:sldId id="615" r:id="rId13"/>
    <p:sldId id="616" r:id="rId14"/>
    <p:sldId id="617" r:id="rId15"/>
    <p:sldId id="618" r:id="rId16"/>
    <p:sldId id="588" r:id="rId17"/>
    <p:sldId id="589" r:id="rId18"/>
    <p:sldId id="605" r:id="rId19"/>
    <p:sldId id="606" r:id="rId20"/>
    <p:sldId id="590" r:id="rId21"/>
    <p:sldId id="591" r:id="rId22"/>
    <p:sldId id="592" r:id="rId23"/>
    <p:sldId id="601" r:id="rId24"/>
    <p:sldId id="608" r:id="rId25"/>
    <p:sldId id="610" r:id="rId26"/>
    <p:sldId id="602" r:id="rId27"/>
    <p:sldId id="603" r:id="rId28"/>
    <p:sldId id="607" r:id="rId29"/>
    <p:sldId id="593" r:id="rId30"/>
    <p:sldId id="594" r:id="rId31"/>
    <p:sldId id="595" r:id="rId32"/>
    <p:sldId id="611" r:id="rId33"/>
    <p:sldId id="437" r:id="rId34"/>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E40"/>
    <a:srgbClr val="00FFFF"/>
    <a:srgbClr val="663300"/>
    <a:srgbClr val="3366FF"/>
    <a:srgbClr val="990000"/>
    <a:srgbClr val="800000"/>
    <a:srgbClr val="00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22" autoAdjust="0"/>
    <p:restoredTop sz="91829" autoAdjust="0"/>
  </p:normalViewPr>
  <p:slideViewPr>
    <p:cSldViewPr>
      <p:cViewPr>
        <p:scale>
          <a:sx n="80" d="100"/>
          <a:sy n="80" d="100"/>
        </p:scale>
        <p:origin x="-894" y="-3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47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7441A8-8A13-4494-9599-0FB0732FD0FD}"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5BC11D40-4B0C-444C-B4B6-36B0FBBAC096}">
      <dgm:prSet phldrT="[Text]" custT="1">
        <dgm:style>
          <a:lnRef idx="1">
            <a:schemeClr val="accent2"/>
          </a:lnRef>
          <a:fillRef idx="2">
            <a:schemeClr val="accent2"/>
          </a:fillRef>
          <a:effectRef idx="1">
            <a:schemeClr val="accent2"/>
          </a:effectRef>
          <a:fontRef idx="minor">
            <a:schemeClr val="dk1"/>
          </a:fontRef>
        </dgm:style>
      </dgm:prSet>
      <dgm:spPr>
        <a:xfrm>
          <a:off x="0" y="1686977"/>
          <a:ext cx="639130" cy="331387"/>
        </a:xfrm>
        <a:solidFill>
          <a:srgbClr val="C00000"/>
        </a:solidFill>
        <a:ln w="9525" cap="flat" cmpd="sng" algn="ctr">
          <a:solidFill>
            <a:srgbClr val="C00000"/>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 lastClr="FFFFFF"/>
              </a:solidFill>
              <a:latin typeface="Times New Roman" panose="02020603050405020304" pitchFamily="18" charset="0"/>
              <a:ea typeface="+mn-ea"/>
              <a:cs typeface="Times New Roman" panose="02020603050405020304" pitchFamily="18" charset="0"/>
            </a:rPr>
            <a:t>High Priority</a:t>
          </a:r>
          <a:endParaRPr lang="en-US" sz="1100" dirty="0">
            <a:solidFill>
              <a:sysClr val="window" lastClr="FFFFFF"/>
            </a:solidFill>
            <a:latin typeface="Times New Roman" panose="02020603050405020304" pitchFamily="18" charset="0"/>
            <a:ea typeface="+mn-ea"/>
            <a:cs typeface="Times New Roman" panose="02020603050405020304" pitchFamily="18" charset="0"/>
          </a:endParaRPr>
        </a:p>
      </dgm:t>
    </dgm:pt>
    <dgm:pt modelId="{62BE859D-B22D-4070-A63C-9672C858FEEA}" type="parTrans" cxnId="{649FD605-6E7E-49AE-9F73-869B9DC015B3}">
      <dgm:prSet/>
      <dgm:spPr/>
      <dgm:t>
        <a:bodyPr/>
        <a:lstStyle/>
        <a:p>
          <a:endParaRPr lang="en-US" sz="1100">
            <a:latin typeface="Times New Roman" panose="02020603050405020304" pitchFamily="18" charset="0"/>
            <a:cs typeface="Times New Roman" panose="02020603050405020304" pitchFamily="18" charset="0"/>
          </a:endParaRPr>
        </a:p>
      </dgm:t>
    </dgm:pt>
    <dgm:pt modelId="{F75B0962-2A7F-4347-B818-9DC59E012FCA}" type="sibTrans" cxnId="{649FD605-6E7E-49AE-9F73-869B9DC015B3}">
      <dgm:prSet/>
      <dgm:spPr/>
      <dgm:t>
        <a:bodyPr/>
        <a:lstStyle/>
        <a:p>
          <a:endParaRPr lang="en-US" sz="1100">
            <a:latin typeface="Times New Roman" panose="02020603050405020304" pitchFamily="18" charset="0"/>
            <a:cs typeface="Times New Roman" panose="02020603050405020304" pitchFamily="18" charset="0"/>
          </a:endParaRPr>
        </a:p>
      </dgm:t>
    </dgm:pt>
    <dgm:pt modelId="{442EC795-E171-4ACD-BB70-204995650268}">
      <dgm:prSet phldrT="[Text]" custT="1"/>
      <dgm:spPr>
        <a:xfrm>
          <a:off x="766702" y="1333229"/>
          <a:ext cx="590225" cy="216956"/>
        </a:xfrm>
        <a:solidFill>
          <a:srgbClr val="FF4F4F"/>
        </a:solidFill>
        <a:ln w="25400" cap="flat" cmpd="sng" algn="ctr">
          <a:solidFill>
            <a:srgbClr val="FF4F4F"/>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In flight</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16403394-799B-4E66-80B2-A2CAC02FEE60}" type="parTrans" cxnId="{CF5325A0-29E9-4DD7-B29D-D389F3E602F8}">
      <dgm:prSet custT="1"/>
      <dgm:spPr>
        <a:xfrm rot="17234731">
          <a:off x="487761" y="1642919"/>
          <a:ext cx="430309" cy="8539"/>
        </a:xfrm>
        <a:noFill/>
        <a:ln w="25400" cap="flat" cmpd="sng" algn="ctr">
          <a:solidFill>
            <a:srgbClr val="C00000"/>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7FCBC51D-B5F3-42B1-8042-654E0D6CA74D}" type="sibTrans" cxnId="{CF5325A0-29E9-4DD7-B29D-D389F3E602F8}">
      <dgm:prSet/>
      <dgm:spPr/>
      <dgm:t>
        <a:bodyPr/>
        <a:lstStyle/>
        <a:p>
          <a:endParaRPr lang="en-US" sz="1100">
            <a:latin typeface="Times New Roman" panose="02020603050405020304" pitchFamily="18" charset="0"/>
            <a:cs typeface="Times New Roman" panose="02020603050405020304" pitchFamily="18" charset="0"/>
          </a:endParaRPr>
        </a:p>
      </dgm:t>
    </dgm:pt>
    <dgm:pt modelId="{6DDCFBE1-1C1B-49B7-974C-93A5658F2F16}">
      <dgm:prSet phldrT="[Text]" custT="1"/>
      <dgm:spPr>
        <a:xfrm>
          <a:off x="1589703" y="437790"/>
          <a:ext cx="396448" cy="205255"/>
        </a:xfrm>
        <a:solidFill>
          <a:srgbClr val="FF8989"/>
        </a:solidFill>
        <a:ln w="25400" cap="flat" cmpd="sng" algn="ctr">
          <a:solidFill>
            <a:srgbClr val="FF8989"/>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LOC</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970241A8-21D4-4BB9-8C5F-C0E5CD74BFA5}" type="parTrans" cxnId="{9106674B-F257-4245-A3B8-31C40B600F8F}">
      <dgm:prSet custT="1"/>
      <dgm:spPr>
        <a:xfrm rot="17068879">
          <a:off x="1007884" y="986793"/>
          <a:ext cx="930863" cy="8539"/>
        </a:xfrm>
        <a:noFill/>
        <a:ln w="25400" cap="flat" cmpd="sng" algn="ctr">
          <a:solidFill>
            <a:srgbClr val="C00000"/>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CB875C31-1902-471F-B621-E75C83FE38D2}" type="sibTrans" cxnId="{9106674B-F257-4245-A3B8-31C40B600F8F}">
      <dgm:prSet/>
      <dgm:spPr/>
      <dgm:t>
        <a:bodyPr/>
        <a:lstStyle/>
        <a:p>
          <a:endParaRPr lang="en-US" sz="1100">
            <a:latin typeface="Times New Roman" panose="02020603050405020304" pitchFamily="18" charset="0"/>
            <a:cs typeface="Times New Roman" panose="02020603050405020304" pitchFamily="18" charset="0"/>
          </a:endParaRPr>
        </a:p>
      </dgm:t>
    </dgm:pt>
    <dgm:pt modelId="{C0B899BE-7E1C-4E0B-AAF9-9A6E43A2199D}">
      <dgm:prSet phldrT="[Text]" custT="1"/>
      <dgm:spPr>
        <a:xfrm>
          <a:off x="1602353" y="893701"/>
          <a:ext cx="396448" cy="218134"/>
        </a:xfrm>
        <a:solidFill>
          <a:srgbClr val="FF8989"/>
        </a:solidFill>
        <a:ln w="25400" cap="flat" cmpd="sng" algn="ctr">
          <a:solidFill>
            <a:srgbClr val="FF8989"/>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CFIT</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E344E362-D2D7-4779-A4E6-75839F544DBD}" type="parTrans" cxnId="{C779698D-4E9A-4F98-B902-B25965CF75F0}">
      <dgm:prSet custT="1"/>
      <dgm:spPr>
        <a:xfrm rot="17952663">
          <a:off x="1228194" y="1217968"/>
          <a:ext cx="502892" cy="8539"/>
        </a:xfrm>
        <a:noFill/>
        <a:ln w="25400" cap="flat" cmpd="sng" algn="ctr">
          <a:solidFill>
            <a:srgbClr val="C00000"/>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5C40CBAF-137F-430F-99F4-56A607F79CB8}" type="sibTrans" cxnId="{C779698D-4E9A-4F98-B902-B25965CF75F0}">
      <dgm:prSet/>
      <dgm:spPr/>
      <dgm:t>
        <a:bodyPr/>
        <a:lstStyle/>
        <a:p>
          <a:endParaRPr lang="en-US" sz="1100">
            <a:latin typeface="Times New Roman" panose="02020603050405020304" pitchFamily="18" charset="0"/>
            <a:cs typeface="Times New Roman" panose="02020603050405020304" pitchFamily="18" charset="0"/>
          </a:endParaRPr>
        </a:p>
      </dgm:t>
    </dgm:pt>
    <dgm:pt modelId="{15D58414-0330-445C-82CA-A0D07728B8C5}">
      <dgm:prSet phldrT="[Text]" custT="1"/>
      <dgm:spPr>
        <a:xfrm>
          <a:off x="766702" y="1966652"/>
          <a:ext cx="590225" cy="350869"/>
        </a:xfrm>
        <a:solidFill>
          <a:srgbClr val="FF4F4F"/>
        </a:solidFill>
        <a:ln w="25400" cap="flat" cmpd="sng" algn="ctr">
          <a:solidFill>
            <a:srgbClr val="FF4F4F"/>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On the ground</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FBC6B59F-A5E9-4AE7-9721-39EEBE7AABA8}" type="parTrans" cxnId="{C05958C2-4A32-4DD9-8E54-2CE85F51379C}">
      <dgm:prSet custT="1"/>
      <dgm:spPr>
        <a:xfrm rot="3972749">
          <a:off x="544773" y="1993109"/>
          <a:ext cx="316285" cy="8539"/>
        </a:xfrm>
        <a:noFill/>
        <a:ln w="25400" cap="flat" cmpd="sng" algn="ctr">
          <a:solidFill>
            <a:srgbClr val="C00000"/>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D3D0CBEA-E4F3-4D54-87FA-A424344077E2}" type="sibTrans" cxnId="{C05958C2-4A32-4DD9-8E54-2CE85F51379C}">
      <dgm:prSet/>
      <dgm:spPr/>
      <dgm:t>
        <a:bodyPr/>
        <a:lstStyle/>
        <a:p>
          <a:endParaRPr lang="en-US" sz="1100">
            <a:latin typeface="Times New Roman" panose="02020603050405020304" pitchFamily="18" charset="0"/>
            <a:cs typeface="Times New Roman" panose="02020603050405020304" pitchFamily="18" charset="0"/>
          </a:endParaRPr>
        </a:p>
      </dgm:t>
    </dgm:pt>
    <dgm:pt modelId="{338423DE-F6BD-431B-B540-657BA369037E}">
      <dgm:prSet phldrT="[Text]" custT="1"/>
      <dgm:spPr>
        <a:xfrm>
          <a:off x="1589703" y="2023590"/>
          <a:ext cx="681858" cy="235002"/>
        </a:xfrm>
        <a:solidFill>
          <a:srgbClr val="FF8989"/>
        </a:solidFill>
        <a:ln w="25400" cap="flat" cmpd="sng" algn="ctr">
          <a:solidFill>
            <a:srgbClr val="FF8989"/>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Roll-over</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F1BDD6FF-AB6B-44E5-BC5C-492F4CF2BA36}" type="parTrans" cxnId="{01A47B55-09D2-4706-93F2-5ADBC3C9B356}">
      <dgm:prSet custT="1"/>
      <dgm:spPr>
        <a:xfrm rot="21585298">
          <a:off x="1356927" y="2137320"/>
          <a:ext cx="232777" cy="8539"/>
        </a:xfrm>
        <a:noFill/>
        <a:ln w="25400" cap="flat" cmpd="sng" algn="ctr">
          <a:solidFill>
            <a:srgbClr val="C00000"/>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E9A78D29-1DDE-46BF-846C-B1B2C2F73829}" type="sibTrans" cxnId="{01A47B55-09D2-4706-93F2-5ADBC3C9B356}">
      <dgm:prSet/>
      <dgm:spPr/>
      <dgm:t>
        <a:bodyPr/>
        <a:lstStyle/>
        <a:p>
          <a:endParaRPr lang="en-US" sz="1100">
            <a:latin typeface="Times New Roman" panose="02020603050405020304" pitchFamily="18" charset="0"/>
            <a:cs typeface="Times New Roman" panose="02020603050405020304" pitchFamily="18" charset="0"/>
          </a:endParaRPr>
        </a:p>
      </dgm:t>
    </dgm:pt>
    <dgm:pt modelId="{2B867F45-CC84-4432-9EA4-3134E3D2DA56}">
      <dgm:prSet phldrT="[Text]" custT="1">
        <dgm:style>
          <a:lnRef idx="1">
            <a:schemeClr val="accent3"/>
          </a:lnRef>
          <a:fillRef idx="2">
            <a:schemeClr val="accent3"/>
          </a:fillRef>
          <a:effectRef idx="1">
            <a:schemeClr val="accent3"/>
          </a:effectRef>
          <a:fontRef idx="minor">
            <a:schemeClr val="dk1"/>
          </a:fontRef>
        </dgm:style>
      </dgm:prSet>
      <dgm:spPr>
        <a:xfrm>
          <a:off x="0" y="2977577"/>
          <a:ext cx="639130" cy="331387"/>
        </a:xfrm>
        <a:solidFill>
          <a:srgbClr val="9BBB59">
            <a:lumMod val="75000"/>
          </a:srgbClr>
        </a:solidFill>
        <a:ln w="9525" cap="flat" cmpd="sng" algn="ctr">
          <a:solidFill>
            <a:srgbClr val="9BBB59">
              <a:lumMod val="75000"/>
            </a:srgbClr>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 lastClr="FFFFFF"/>
              </a:solidFill>
              <a:latin typeface="Times New Roman" panose="02020603050405020304" pitchFamily="18" charset="0"/>
              <a:ea typeface="+mn-ea"/>
              <a:cs typeface="Times New Roman" panose="02020603050405020304" pitchFamily="18" charset="0"/>
            </a:rPr>
            <a:t>Medium priority</a:t>
          </a:r>
          <a:endParaRPr lang="en-US" sz="1100" dirty="0">
            <a:solidFill>
              <a:sysClr val="window" lastClr="FFFFFF"/>
            </a:solidFill>
            <a:latin typeface="Times New Roman" panose="02020603050405020304" pitchFamily="18" charset="0"/>
            <a:ea typeface="+mn-ea"/>
            <a:cs typeface="Times New Roman" panose="02020603050405020304" pitchFamily="18" charset="0"/>
          </a:endParaRPr>
        </a:p>
      </dgm:t>
    </dgm:pt>
    <dgm:pt modelId="{23FA74C7-2DF3-47F1-AFC6-BB7DE323F8E8}" type="parTrans" cxnId="{C5EF6915-7103-42D6-9530-1914EB3E8A21}">
      <dgm:prSet/>
      <dgm:spPr/>
      <dgm:t>
        <a:bodyPr/>
        <a:lstStyle/>
        <a:p>
          <a:endParaRPr lang="en-US" sz="1100">
            <a:latin typeface="Times New Roman" panose="02020603050405020304" pitchFamily="18" charset="0"/>
            <a:cs typeface="Times New Roman" panose="02020603050405020304" pitchFamily="18" charset="0"/>
          </a:endParaRPr>
        </a:p>
      </dgm:t>
    </dgm:pt>
    <dgm:pt modelId="{250F3FE7-3E69-45CA-831B-1C4738DE31E4}" type="sibTrans" cxnId="{C5EF6915-7103-42D6-9530-1914EB3E8A21}">
      <dgm:prSet/>
      <dgm:spPr/>
      <dgm:t>
        <a:bodyPr/>
        <a:lstStyle/>
        <a:p>
          <a:endParaRPr lang="en-US" sz="1100">
            <a:latin typeface="Times New Roman" panose="02020603050405020304" pitchFamily="18" charset="0"/>
            <a:cs typeface="Times New Roman" panose="02020603050405020304" pitchFamily="18" charset="0"/>
          </a:endParaRPr>
        </a:p>
      </dgm:t>
    </dgm:pt>
    <dgm:pt modelId="{E4CE4CDA-88F6-4ACC-9359-0BE58E450619}">
      <dgm:prSet phldrT="[Text]" custT="1"/>
      <dgm:spPr>
        <a:xfrm>
          <a:off x="766702" y="2463737"/>
          <a:ext cx="557457" cy="214915"/>
        </a:xfr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In flight</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65C3522F-7F5A-481B-8FB7-C3627ED80757}" type="parTrans" cxnId="{F0E53BF6-903D-4660-8B46-C245B86CCB09}">
      <dgm:prSet custT="1"/>
      <dgm:spPr>
        <a:xfrm rot="16954274">
          <a:off x="409852" y="2852963"/>
          <a:ext cx="586127" cy="8539"/>
        </a:xfrm>
        <a:noFill/>
        <a:ln w="25400" cap="flat" cmpd="sng" algn="ctr">
          <a:solidFill>
            <a:srgbClr val="9BBB59">
              <a:lumMod val="75000"/>
            </a:srgbClr>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2333A748-8AFD-4ED3-BACB-667858C90E02}" type="sibTrans" cxnId="{F0E53BF6-903D-4660-8B46-C245B86CCB09}">
      <dgm:prSet/>
      <dgm:spPr/>
      <dgm:t>
        <a:bodyPr/>
        <a:lstStyle/>
        <a:p>
          <a:endParaRPr lang="en-US" sz="1100">
            <a:latin typeface="Times New Roman" panose="02020603050405020304" pitchFamily="18" charset="0"/>
            <a:cs typeface="Times New Roman" panose="02020603050405020304" pitchFamily="18" charset="0"/>
          </a:endParaRPr>
        </a:p>
      </dgm:t>
    </dgm:pt>
    <dgm:pt modelId="{556CA615-6948-44D3-95E8-6C856761B162}">
      <dgm:prSet phldrT="[Text]" custT="1"/>
      <dgm:spPr>
        <a:xfrm>
          <a:off x="766702" y="3439359"/>
          <a:ext cx="588605" cy="301558"/>
        </a:xfr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Close to ground</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2D5FB7C7-35F4-40A6-90E8-5FA116BA6FF6}" type="parTrans" cxnId="{2FABEC80-BC80-4079-A080-CB4B11879522}">
      <dgm:prSet custT="1"/>
      <dgm:spPr>
        <a:xfrm rot="4444017">
          <a:off x="470555" y="3362435"/>
          <a:ext cx="464721" cy="8539"/>
        </a:xfrm>
        <a:noFill/>
        <a:ln w="25400" cap="flat" cmpd="sng" algn="ctr">
          <a:solidFill>
            <a:srgbClr val="9BBB59">
              <a:lumMod val="75000"/>
            </a:srgbClr>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BC59305F-2735-4791-82C1-E0CD3EF3AA5F}" type="sibTrans" cxnId="{2FABEC80-BC80-4079-A080-CB4B11879522}">
      <dgm:prSet/>
      <dgm:spPr/>
      <dgm:t>
        <a:bodyPr/>
        <a:lstStyle/>
        <a:p>
          <a:endParaRPr lang="en-US" sz="1100">
            <a:latin typeface="Times New Roman" panose="02020603050405020304" pitchFamily="18" charset="0"/>
            <a:cs typeface="Times New Roman" panose="02020603050405020304" pitchFamily="18" charset="0"/>
          </a:endParaRPr>
        </a:p>
      </dgm:t>
    </dgm:pt>
    <dgm:pt modelId="{F32E0219-FE03-4F56-9599-A99B1CD68245}">
      <dgm:prSet phldrT="[Text]" custT="1">
        <dgm:style>
          <a:lnRef idx="1">
            <a:schemeClr val="accent3"/>
          </a:lnRef>
          <a:fillRef idx="2">
            <a:schemeClr val="accent3"/>
          </a:fillRef>
          <a:effectRef idx="1">
            <a:schemeClr val="accent3"/>
          </a:effectRef>
          <a:fontRef idx="minor">
            <a:schemeClr val="dk1"/>
          </a:fontRef>
        </dgm:style>
      </dgm:prSet>
      <dgm:spPr>
        <a:xfrm>
          <a:off x="0" y="4273018"/>
          <a:ext cx="639130" cy="331387"/>
        </a:xfrm>
        <a:solidFill>
          <a:srgbClr val="FFD525"/>
        </a:solidFill>
        <a:ln w="9525" cap="flat" cmpd="sng" algn="ctr">
          <a:solidFill>
            <a:srgbClr val="FFD525"/>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Low priority</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FA19950B-9491-49B3-BFFD-FAA83D52E90E}" type="parTrans" cxnId="{7D87FA25-BBED-486C-9A05-10680963BC2D}">
      <dgm:prSet/>
      <dgm:spPr/>
      <dgm:t>
        <a:bodyPr/>
        <a:lstStyle/>
        <a:p>
          <a:endParaRPr lang="en-US" sz="1100">
            <a:latin typeface="Times New Roman" panose="02020603050405020304" pitchFamily="18" charset="0"/>
            <a:cs typeface="Times New Roman" panose="02020603050405020304" pitchFamily="18" charset="0"/>
          </a:endParaRPr>
        </a:p>
      </dgm:t>
    </dgm:pt>
    <dgm:pt modelId="{76ED1A53-0063-420A-A069-A443ECCF2B2B}" type="sibTrans" cxnId="{7D87FA25-BBED-486C-9A05-10680963BC2D}">
      <dgm:prSet/>
      <dgm:spPr/>
      <dgm:t>
        <a:bodyPr/>
        <a:lstStyle/>
        <a:p>
          <a:endParaRPr lang="en-US" sz="1100">
            <a:latin typeface="Times New Roman" panose="02020603050405020304" pitchFamily="18" charset="0"/>
            <a:cs typeface="Times New Roman" panose="02020603050405020304" pitchFamily="18" charset="0"/>
          </a:endParaRPr>
        </a:p>
      </dgm:t>
    </dgm:pt>
    <dgm:pt modelId="{B801EF39-DCFC-43DD-9034-87FEFB7C205D}">
      <dgm:prSet phldrT="[Text]" custT="1"/>
      <dgm:spPr>
        <a:xfrm>
          <a:off x="766702" y="4016552"/>
          <a:ext cx="569027" cy="222535"/>
        </a:xfrm>
        <a:solidFill>
          <a:srgbClr val="FFE575"/>
        </a:solidFill>
        <a:ln w="25400" cap="flat" cmpd="sng" algn="ctr">
          <a:solidFill>
            <a:srgbClr val="FFE575"/>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In flight</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58640878-D616-479A-B678-97E730C8E868}" type="parTrans" cxnId="{E523428F-7109-4E7F-9E23-60F3553A2B07}">
      <dgm:prSet custT="1"/>
      <dgm:spPr>
        <a:xfrm rot="17538630">
          <a:off x="534892" y="4278996"/>
          <a:ext cx="336047" cy="8539"/>
        </a:xfrm>
        <a:noFill/>
        <a:ln w="25400" cap="flat" cmpd="sng" algn="ctr">
          <a:solidFill>
            <a:srgbClr val="FFD525"/>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BCBD8E1A-DD54-40FD-ABC5-14D73302EF4F}" type="sibTrans" cxnId="{E523428F-7109-4E7F-9E23-60F3553A2B07}">
      <dgm:prSet/>
      <dgm:spPr/>
      <dgm:t>
        <a:bodyPr/>
        <a:lstStyle/>
        <a:p>
          <a:endParaRPr lang="en-US" sz="1100">
            <a:latin typeface="Times New Roman" panose="02020603050405020304" pitchFamily="18" charset="0"/>
            <a:cs typeface="Times New Roman" panose="02020603050405020304" pitchFamily="18" charset="0"/>
          </a:endParaRPr>
        </a:p>
      </dgm:t>
    </dgm:pt>
    <dgm:pt modelId="{76B82C5F-F3BF-4F2E-ADD2-49893931B5CD}">
      <dgm:prSet phldrT="[Text]" custT="1"/>
      <dgm:spPr>
        <a:xfrm>
          <a:off x="1589703" y="1261133"/>
          <a:ext cx="1160718" cy="260217"/>
        </a:xfrm>
        <a:solidFill>
          <a:srgbClr val="FF8989"/>
        </a:solidFill>
        <a:ln w="25400" cap="flat" cmpd="sng" algn="ctr">
          <a:solidFill>
            <a:srgbClr val="FF8989"/>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Helipad overrun</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9C403A28-9F47-4D10-8AA2-B007E6FFCA75}" type="parTrans" cxnId="{C64381D8-5CFD-4A2A-AC2F-C11E7A4A7409}">
      <dgm:prSet custT="1"/>
      <dgm:spPr>
        <a:xfrm rot="20866066">
          <a:off x="1354224" y="1412205"/>
          <a:ext cx="238183" cy="8539"/>
        </a:xfrm>
        <a:noFill/>
        <a:ln w="25400" cap="flat" cmpd="sng" algn="ctr">
          <a:solidFill>
            <a:srgbClr val="C00000"/>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6216B4D0-91B3-4062-9801-2CCB027BC1B1}" type="sibTrans" cxnId="{C64381D8-5CFD-4A2A-AC2F-C11E7A4A7409}">
      <dgm:prSet/>
      <dgm:spPr/>
      <dgm:t>
        <a:bodyPr/>
        <a:lstStyle/>
        <a:p>
          <a:endParaRPr lang="en-US" sz="1100">
            <a:latin typeface="Times New Roman" panose="02020603050405020304" pitchFamily="18" charset="0"/>
            <a:cs typeface="Times New Roman" panose="02020603050405020304" pitchFamily="18" charset="0"/>
          </a:endParaRPr>
        </a:p>
      </dgm:t>
    </dgm:pt>
    <dgm:pt modelId="{22CDF34E-0B0A-481B-99FF-051B0470FFEF}">
      <dgm:prSet phldrT="[Text]" custT="1"/>
      <dgm:spPr>
        <a:xfrm>
          <a:off x="2562331" y="105293"/>
          <a:ext cx="963375" cy="190745"/>
        </a:xfrm>
        <a:solidFill>
          <a:srgbClr val="FF8989"/>
        </a:solidFill>
        <a:ln w="25400" cap="flat" cmpd="sng" algn="ctr">
          <a:solidFill>
            <a:srgbClr val="FF8989"/>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Autorotation</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9C8F93CD-EF85-4A16-A1CD-17F54D34C09E}" type="parTrans" cxnId="{56266F26-4DD8-409C-906D-DA6ADD1238F6}">
      <dgm:prSet custT="1"/>
      <dgm:spPr>
        <a:xfrm rot="19768422">
          <a:off x="1939797" y="366272"/>
          <a:ext cx="668889" cy="8539"/>
        </a:xfrm>
        <a:noFill/>
        <a:ln w="25400" cap="flat" cmpd="sng" algn="ctr">
          <a:solidFill>
            <a:srgbClr val="C00000"/>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AD1EFD7E-BC32-4D1E-8001-EB7576033736}" type="sibTrans" cxnId="{56266F26-4DD8-409C-906D-DA6ADD1238F6}">
      <dgm:prSet/>
      <dgm:spPr/>
      <dgm:t>
        <a:bodyPr/>
        <a:lstStyle/>
        <a:p>
          <a:endParaRPr lang="en-US" sz="1100">
            <a:latin typeface="Times New Roman" panose="02020603050405020304" pitchFamily="18" charset="0"/>
            <a:cs typeface="Times New Roman" panose="02020603050405020304" pitchFamily="18" charset="0"/>
          </a:endParaRPr>
        </a:p>
      </dgm:t>
    </dgm:pt>
    <dgm:pt modelId="{D81C6CF2-88D4-414E-8BC2-0342836A8B93}">
      <dgm:prSet phldrT="[Text]" custT="1"/>
      <dgm:spPr>
        <a:xfrm>
          <a:off x="2553139" y="371721"/>
          <a:ext cx="987278" cy="345166"/>
        </a:xfrm>
        <a:solidFill>
          <a:srgbClr val="FF8989"/>
        </a:solidFill>
        <a:ln w="25400" cap="flat" cmpd="sng" algn="ctr">
          <a:solidFill>
            <a:srgbClr val="FF8989"/>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Unstabilized approach</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A98251BC-DABB-4A96-B795-53A1B7BE1244}" type="parTrans" cxnId="{DEA5913A-89DE-48EF-8DE4-0B0CAE7B71F2}">
      <dgm:prSet custT="1"/>
      <dgm:spPr>
        <a:xfrm rot="23566">
          <a:off x="1986145" y="538092"/>
          <a:ext cx="566999" cy="8539"/>
        </a:xfrm>
        <a:noFill/>
        <a:ln w="25400" cap="flat" cmpd="sng" algn="ctr">
          <a:solidFill>
            <a:srgbClr val="C00000"/>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3CF03D82-8BED-4ED3-8E17-9A54099148FF}" type="sibTrans" cxnId="{DEA5913A-89DE-48EF-8DE4-0B0CAE7B71F2}">
      <dgm:prSet/>
      <dgm:spPr/>
      <dgm:t>
        <a:bodyPr/>
        <a:lstStyle/>
        <a:p>
          <a:endParaRPr lang="en-US" sz="1100">
            <a:latin typeface="Times New Roman" panose="02020603050405020304" pitchFamily="18" charset="0"/>
            <a:cs typeface="Times New Roman" panose="02020603050405020304" pitchFamily="18" charset="0"/>
          </a:endParaRPr>
        </a:p>
      </dgm:t>
    </dgm:pt>
    <dgm:pt modelId="{EE9C9D61-3A22-43ED-A1BF-9CE503BE08C8}">
      <dgm:prSet phldrT="[Text]" custT="1"/>
      <dgm:spPr>
        <a:xfrm>
          <a:off x="2550454" y="784118"/>
          <a:ext cx="1419764" cy="359200"/>
        </a:xfrm>
        <a:solidFill>
          <a:srgbClr val="FF8989"/>
        </a:solidFill>
        <a:ln w="25400" cap="flat" cmpd="sng" algn="ctr">
          <a:solidFill>
            <a:srgbClr val="FF8989"/>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System failure/malfunction</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C8D6FA6C-3D1A-4708-AEBD-4A58F44F7DAA}" type="parTrans" cxnId="{3A43BD9D-DFDD-4A4D-B2E5-4C68CB2D333E}">
      <dgm:prSet custT="1"/>
      <dgm:spPr>
        <a:xfrm rot="2212484">
          <a:off x="1915592" y="747799"/>
          <a:ext cx="705422" cy="8539"/>
        </a:xfrm>
        <a:noFill/>
        <a:ln w="25400" cap="flat" cmpd="sng" algn="ctr">
          <a:solidFill>
            <a:srgbClr val="C00000"/>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DF579FFC-E49E-4A08-B484-EF45EE07F2A6}" type="sibTrans" cxnId="{3A43BD9D-DFDD-4A4D-B2E5-4C68CB2D333E}">
      <dgm:prSet/>
      <dgm:spPr/>
      <dgm:t>
        <a:bodyPr/>
        <a:lstStyle/>
        <a:p>
          <a:endParaRPr lang="en-US" sz="1100">
            <a:latin typeface="Times New Roman" panose="02020603050405020304" pitchFamily="18" charset="0"/>
            <a:cs typeface="Times New Roman" panose="02020603050405020304" pitchFamily="18" charset="0"/>
          </a:endParaRPr>
        </a:p>
      </dgm:t>
    </dgm:pt>
    <dgm:pt modelId="{B6B97838-3222-458E-BBA8-E2E4052002FC}">
      <dgm:prSet phldrT="[Text]" custT="1"/>
      <dgm:spPr>
        <a:xfrm>
          <a:off x="2880762" y="2144564"/>
          <a:ext cx="495288" cy="247644"/>
        </a:xfr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LTE</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AEC2A28C-90A9-4707-A184-6F0B9E7D831A}" type="parTrans" cxnId="{F2F0640D-7A05-4982-B152-00A115A2DE39}">
      <dgm:prSet custT="1"/>
      <dgm:spPr>
        <a:xfrm rot="20558995">
          <a:off x="1888441" y="2415521"/>
          <a:ext cx="1015421" cy="8539"/>
        </a:xfrm>
        <a:noFill/>
        <a:ln w="25400" cap="flat" cmpd="sng" algn="ctr">
          <a:solidFill>
            <a:srgbClr val="9BBB59">
              <a:lumMod val="75000"/>
            </a:srgbClr>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189A64D7-425F-48BC-8F2B-4ACBF461EE8D}" type="sibTrans" cxnId="{F2F0640D-7A05-4982-B152-00A115A2DE39}">
      <dgm:prSet/>
      <dgm:spPr/>
      <dgm:t>
        <a:bodyPr/>
        <a:lstStyle/>
        <a:p>
          <a:endParaRPr lang="en-US" sz="1100">
            <a:latin typeface="Times New Roman" panose="02020603050405020304" pitchFamily="18" charset="0"/>
            <a:cs typeface="Times New Roman" panose="02020603050405020304" pitchFamily="18" charset="0"/>
          </a:endParaRPr>
        </a:p>
      </dgm:t>
    </dgm:pt>
    <dgm:pt modelId="{C4B058D3-DD1A-4FFE-896B-0F921C795AB0}">
      <dgm:prSet phldrT="[Text]" custT="1"/>
      <dgm:spPr>
        <a:xfrm>
          <a:off x="2880762" y="2456651"/>
          <a:ext cx="495288" cy="247644"/>
        </a:xfr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IMC</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761AA9A0-4D68-4846-A024-250728823ADF}" type="parTrans" cxnId="{75E03E4C-A548-45B0-B63A-E8836A1D4892}">
      <dgm:prSet custT="1"/>
      <dgm:spPr>
        <a:xfrm rot="32907">
          <a:off x="1911520" y="2571564"/>
          <a:ext cx="969264" cy="8539"/>
        </a:xfrm>
        <a:noFill/>
        <a:ln w="25400" cap="flat" cmpd="sng" algn="ctr">
          <a:solidFill>
            <a:srgbClr val="9BBB59">
              <a:lumMod val="75000"/>
            </a:srgbClr>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78A62184-BA09-4C65-A0B4-8EB4A2604C17}" type="sibTrans" cxnId="{75E03E4C-A548-45B0-B63A-E8836A1D4892}">
      <dgm:prSet/>
      <dgm:spPr/>
      <dgm:t>
        <a:bodyPr/>
        <a:lstStyle/>
        <a:p>
          <a:endParaRPr lang="en-US" sz="1100">
            <a:latin typeface="Times New Roman" panose="02020603050405020304" pitchFamily="18" charset="0"/>
            <a:cs typeface="Times New Roman" panose="02020603050405020304" pitchFamily="18" charset="0"/>
          </a:endParaRPr>
        </a:p>
      </dgm:t>
    </dgm:pt>
    <dgm:pt modelId="{B59CDCBF-6A7A-42C0-85C7-DBBCFDAAD4B3}">
      <dgm:prSet phldrT="[Text]" custT="1"/>
      <dgm:spPr>
        <a:xfrm>
          <a:off x="2880762" y="2755089"/>
          <a:ext cx="616025" cy="245606"/>
        </a:xfr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Fuel low</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0CD486B4-2201-4FCD-9EC4-55B0E4954515}" type="parTrans" cxnId="{CC6C30B5-B62F-46DA-BABD-8AB5FC2FE6F0}">
      <dgm:prSet custT="1"/>
      <dgm:spPr>
        <a:xfrm rot="1053559">
          <a:off x="1887858" y="2720274"/>
          <a:ext cx="1016588" cy="8539"/>
        </a:xfrm>
        <a:noFill/>
        <a:ln w="25400" cap="flat" cmpd="sng" algn="ctr">
          <a:solidFill>
            <a:srgbClr val="9BBB59">
              <a:lumMod val="75000"/>
            </a:srgbClr>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95543A9D-59A9-4BC9-9634-A42D4F6C06B2}" type="sibTrans" cxnId="{CC6C30B5-B62F-46DA-BABD-8AB5FC2FE6F0}">
      <dgm:prSet/>
      <dgm:spPr/>
      <dgm:t>
        <a:bodyPr/>
        <a:lstStyle/>
        <a:p>
          <a:endParaRPr lang="en-US" sz="1100">
            <a:latin typeface="Times New Roman" panose="02020603050405020304" pitchFamily="18" charset="0"/>
            <a:cs typeface="Times New Roman" panose="02020603050405020304" pitchFamily="18" charset="0"/>
          </a:endParaRPr>
        </a:p>
      </dgm:t>
    </dgm:pt>
    <dgm:pt modelId="{88EF61F6-456E-4DAA-8016-A83409B57390}">
      <dgm:prSet phldrT="[Text]" custT="1"/>
      <dgm:spPr>
        <a:xfrm>
          <a:off x="1589703" y="1577296"/>
          <a:ext cx="1594670" cy="278805"/>
        </a:xfrm>
        <a:solidFill>
          <a:srgbClr val="FF8989"/>
        </a:solidFill>
        <a:ln w="25400" cap="flat" cmpd="sng" algn="ctr">
          <a:solidFill>
            <a:srgbClr val="FF8989"/>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Proximity to Obstacles/Weather/Other aircraft</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B55176FC-9163-43CD-B3B0-B48C135629D0}" type="parTrans" cxnId="{DCA2CAAA-18F8-49F6-9643-E7D1197AA764}">
      <dgm:prSet custT="1"/>
      <dgm:spPr>
        <a:xfrm rot="2985159">
          <a:off x="1293173" y="1574933"/>
          <a:ext cx="360284" cy="8539"/>
        </a:xfrm>
        <a:noFill/>
        <a:ln w="25400" cap="flat" cmpd="sng" algn="ctr">
          <a:solidFill>
            <a:srgbClr val="C00000"/>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7AC80BD0-6C6B-4D5C-AF23-4FE739BBBF5E}" type="sibTrans" cxnId="{DCA2CAAA-18F8-49F6-9643-E7D1197AA764}">
      <dgm:prSet/>
      <dgm:spPr/>
      <dgm:t>
        <a:bodyPr/>
        <a:lstStyle/>
        <a:p>
          <a:endParaRPr lang="en-US" sz="1100">
            <a:latin typeface="Times New Roman" panose="02020603050405020304" pitchFamily="18" charset="0"/>
            <a:cs typeface="Times New Roman" panose="02020603050405020304" pitchFamily="18" charset="0"/>
          </a:endParaRPr>
        </a:p>
      </dgm:t>
    </dgm:pt>
    <dgm:pt modelId="{E4082F97-830A-407A-AD1B-0B2C4A37A1D5}">
      <dgm:prSet phldrT="[Text]" custT="1"/>
      <dgm:spPr>
        <a:xfrm>
          <a:off x="1588084" y="3425366"/>
          <a:ext cx="1101952" cy="329545"/>
        </a:xfr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Abnormal runway contact</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025B0B02-FABB-4FCD-A491-D7720A8FA6FD}" type="parTrans" cxnId="{7657501A-697D-45C9-B249-DF6BEB48BAF8}">
      <dgm:prSet custT="1"/>
      <dgm:spPr>
        <a:xfrm>
          <a:off x="1355308" y="3585869"/>
          <a:ext cx="232775" cy="8539"/>
        </a:xfrm>
        <a:noFill/>
        <a:ln w="25400" cap="flat" cmpd="sng" algn="ctr">
          <a:solidFill>
            <a:srgbClr val="9BBB59">
              <a:lumMod val="75000"/>
            </a:srgbClr>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5DCDD5A7-4FCC-44FC-9E8A-F7FFCB714667}" type="sibTrans" cxnId="{7657501A-697D-45C9-B249-DF6BEB48BAF8}">
      <dgm:prSet/>
      <dgm:spPr/>
      <dgm:t>
        <a:bodyPr/>
        <a:lstStyle/>
        <a:p>
          <a:endParaRPr lang="en-US" sz="1100">
            <a:latin typeface="Times New Roman" panose="02020603050405020304" pitchFamily="18" charset="0"/>
            <a:cs typeface="Times New Roman" panose="02020603050405020304" pitchFamily="18" charset="0"/>
          </a:endParaRPr>
        </a:p>
      </dgm:t>
    </dgm:pt>
    <dgm:pt modelId="{3880FC8E-2A1E-456E-B7CC-AC4586E05B21}">
      <dgm:prSet phldrT="[Text]" custT="1"/>
      <dgm:spPr>
        <a:xfrm>
          <a:off x="1580362" y="2480634"/>
          <a:ext cx="331179" cy="181122"/>
        </a:xfr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LOC</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472D767E-0E26-45D6-BB0A-C878A63F7341}" type="parTrans" cxnId="{96C362FE-ECC0-4FD2-A4FF-9318696521C6}">
      <dgm:prSet custT="1"/>
      <dgm:spPr>
        <a:xfrm>
          <a:off x="1324159" y="2566925"/>
          <a:ext cx="256202" cy="8539"/>
        </a:xfrm>
        <a:noFill/>
        <a:ln w="25400" cap="flat" cmpd="sng" algn="ctr">
          <a:solidFill>
            <a:srgbClr val="9BBB59">
              <a:lumMod val="75000"/>
            </a:srgbClr>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B7D26283-BAFE-4118-8F5A-761B789D8CBA}" type="sibTrans" cxnId="{96C362FE-ECC0-4FD2-A4FF-9318696521C6}">
      <dgm:prSet/>
      <dgm:spPr/>
      <dgm:t>
        <a:bodyPr/>
        <a:lstStyle/>
        <a:p>
          <a:endParaRPr lang="en-US" sz="1100">
            <a:latin typeface="Times New Roman" panose="02020603050405020304" pitchFamily="18" charset="0"/>
            <a:cs typeface="Times New Roman" panose="02020603050405020304" pitchFamily="18" charset="0"/>
          </a:endParaRPr>
        </a:p>
      </dgm:t>
    </dgm:pt>
    <dgm:pt modelId="{F5197FE5-B70E-41F5-A40B-926ADE2487DA}">
      <dgm:prSet phldrT="[Text]" custT="1"/>
      <dgm:spPr>
        <a:xfrm>
          <a:off x="2904338" y="3092695"/>
          <a:ext cx="1042418" cy="383794"/>
        </a:xfr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Vortex Ring State</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2160577A-07E6-4191-9B45-057D92AA725E}" type="parTrans" cxnId="{1D099BFB-74F6-460A-8438-04071DD66196}">
      <dgm:prSet custT="1"/>
      <dgm:spPr>
        <a:xfrm rot="18302685">
          <a:off x="2610584" y="3433096"/>
          <a:ext cx="373206" cy="8539"/>
        </a:xfrm>
        <a:noFill/>
        <a:ln w="25400" cap="flat" cmpd="sng" algn="ctr">
          <a:solidFill>
            <a:srgbClr val="9BBB59">
              <a:lumMod val="75000"/>
            </a:srgbClr>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D4149118-8852-4B8F-9994-FDA0FEF725E1}" type="sibTrans" cxnId="{1D099BFB-74F6-460A-8438-04071DD66196}">
      <dgm:prSet/>
      <dgm:spPr/>
      <dgm:t>
        <a:bodyPr/>
        <a:lstStyle/>
        <a:p>
          <a:endParaRPr lang="en-US" sz="1100">
            <a:latin typeface="Times New Roman" panose="02020603050405020304" pitchFamily="18" charset="0"/>
            <a:cs typeface="Times New Roman" panose="02020603050405020304" pitchFamily="18" charset="0"/>
          </a:endParaRPr>
        </a:p>
      </dgm:t>
    </dgm:pt>
    <dgm:pt modelId="{1E36A493-86FA-4B2A-AE36-B608005ACF96}">
      <dgm:prSet phldrT="[Text]" custT="1"/>
      <dgm:spPr>
        <a:xfrm>
          <a:off x="2904338" y="3531841"/>
          <a:ext cx="1039858" cy="284885"/>
        </a:xfr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Unstabilized approach</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BCEF5696-75EF-47B8-86C3-28B6BE3FDD79}" type="parTrans" cxnId="{A5490C3E-A02E-43A5-80E4-63AAD4C6BBFE}">
      <dgm:prSet custT="1"/>
      <dgm:spPr>
        <a:xfrm rot="1286235">
          <a:off x="2682073" y="3627941"/>
          <a:ext cx="230229" cy="8539"/>
        </a:xfrm>
        <a:noFill/>
        <a:ln w="25400" cap="flat" cmpd="sng" algn="ctr">
          <a:solidFill>
            <a:srgbClr val="9BBB59">
              <a:lumMod val="75000"/>
            </a:srgbClr>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97DEA02F-2447-4AD0-A744-0B22A0C9BE44}" type="sibTrans" cxnId="{A5490C3E-A02E-43A5-80E4-63AAD4C6BBFE}">
      <dgm:prSet/>
      <dgm:spPr/>
      <dgm:t>
        <a:bodyPr/>
        <a:lstStyle/>
        <a:p>
          <a:endParaRPr lang="en-US" sz="1100">
            <a:latin typeface="Times New Roman" panose="02020603050405020304" pitchFamily="18" charset="0"/>
            <a:cs typeface="Times New Roman" panose="02020603050405020304" pitchFamily="18" charset="0"/>
          </a:endParaRPr>
        </a:p>
      </dgm:t>
    </dgm:pt>
    <dgm:pt modelId="{B679C46C-67C9-4EA4-AC72-BD425DE5D14C}">
      <dgm:prSet phldrT="[Text]" custT="1"/>
      <dgm:spPr>
        <a:xfrm>
          <a:off x="2904338" y="3887054"/>
          <a:ext cx="1035073" cy="204390"/>
        </a:xfr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Hard landing</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3CC1804D-477E-4A09-95A3-82021C65944B}" type="parTrans" cxnId="{5E4353D7-B809-4C7E-8E9F-C23C35FB40FF}">
      <dgm:prSet custT="1"/>
      <dgm:spPr>
        <a:xfrm rot="3705993">
          <a:off x="2570684" y="3785424"/>
          <a:ext cx="453006" cy="8539"/>
        </a:xfrm>
        <a:noFill/>
        <a:ln w="25400" cap="flat" cmpd="sng" algn="ctr">
          <a:solidFill>
            <a:srgbClr val="9BBB59">
              <a:lumMod val="75000"/>
            </a:srgbClr>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11942BF7-4FE5-447A-9226-BCC022582FD5}" type="sibTrans" cxnId="{5E4353D7-B809-4C7E-8E9F-C23C35FB40FF}">
      <dgm:prSet/>
      <dgm:spPr/>
      <dgm:t>
        <a:bodyPr/>
        <a:lstStyle/>
        <a:p>
          <a:endParaRPr lang="en-US" sz="1100">
            <a:latin typeface="Times New Roman" panose="02020603050405020304" pitchFamily="18" charset="0"/>
            <a:cs typeface="Times New Roman" panose="02020603050405020304" pitchFamily="18" charset="0"/>
          </a:endParaRPr>
        </a:p>
      </dgm:t>
    </dgm:pt>
    <dgm:pt modelId="{4A2C0D55-C5FB-467F-B0EA-FED9DE48C075}">
      <dgm:prSet phldrT="[Text]" custT="1"/>
      <dgm:spPr>
        <a:xfrm>
          <a:off x="1568505" y="3876512"/>
          <a:ext cx="794210" cy="228867"/>
        </a:xfrm>
        <a:solidFill>
          <a:srgbClr val="FFE575"/>
        </a:solidFill>
        <a:ln w="25400" cap="flat" cmpd="sng" algn="ctr">
          <a:solidFill>
            <a:srgbClr val="FFE575"/>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Bird strike</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15D70039-E5C0-4221-865B-E34A6133CB6B}" type="parTrans" cxnId="{C989A55B-BE2A-41A5-B917-DE084B7631F8}">
      <dgm:prSet custT="1"/>
      <dgm:spPr>
        <a:xfrm rot="19772645">
          <a:off x="1317100" y="4055113"/>
          <a:ext cx="270035" cy="8539"/>
        </a:xfrm>
        <a:noFill/>
        <a:ln w="25400" cap="flat" cmpd="sng" algn="ctr">
          <a:solidFill>
            <a:srgbClr val="FFD525"/>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65E5D300-9530-4BF6-942B-4E51652D4287}" type="sibTrans" cxnId="{C989A55B-BE2A-41A5-B917-DE084B7631F8}">
      <dgm:prSet/>
      <dgm:spPr/>
      <dgm:t>
        <a:bodyPr/>
        <a:lstStyle/>
        <a:p>
          <a:endParaRPr lang="en-US" sz="1100">
            <a:latin typeface="Times New Roman" panose="02020603050405020304" pitchFamily="18" charset="0"/>
            <a:cs typeface="Times New Roman" panose="02020603050405020304" pitchFamily="18" charset="0"/>
          </a:endParaRPr>
        </a:p>
      </dgm:t>
    </dgm:pt>
    <dgm:pt modelId="{0280FE8A-54BF-4BD3-8A9A-29E41933E904}">
      <dgm:prSet phldrT="[Text]" custT="1"/>
      <dgm:spPr>
        <a:xfrm>
          <a:off x="1580219" y="4164012"/>
          <a:ext cx="965490" cy="241737"/>
        </a:xfrm>
        <a:solidFill>
          <a:srgbClr val="FFE575"/>
        </a:solidFill>
        <a:ln w="25400" cap="flat" cmpd="sng" algn="ctr">
          <a:solidFill>
            <a:srgbClr val="FFE575"/>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External load</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6E84F1C2-C16F-4D6C-A294-D90F37F9E053}" type="parTrans" cxnId="{C753C57D-0C16-4AD9-B495-DF25D9868715}">
      <dgm:prSet custT="1"/>
      <dgm:spPr>
        <a:xfrm rot="1963012">
          <a:off x="1312678" y="4202081"/>
          <a:ext cx="290591" cy="8539"/>
        </a:xfrm>
        <a:noFill/>
        <a:ln w="25400" cap="flat" cmpd="sng" algn="ctr">
          <a:solidFill>
            <a:srgbClr val="FFD525"/>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34430FC7-0FA1-4044-ABFD-27490E64DBA1}" type="sibTrans" cxnId="{C753C57D-0C16-4AD9-B495-DF25D9868715}">
      <dgm:prSet/>
      <dgm:spPr/>
      <dgm:t>
        <a:bodyPr/>
        <a:lstStyle/>
        <a:p>
          <a:endParaRPr lang="en-US" sz="1100">
            <a:latin typeface="Times New Roman" panose="02020603050405020304" pitchFamily="18" charset="0"/>
            <a:cs typeface="Times New Roman" panose="02020603050405020304" pitchFamily="18" charset="0"/>
          </a:endParaRPr>
        </a:p>
      </dgm:t>
    </dgm:pt>
    <dgm:pt modelId="{EC5594B5-81D7-4FA2-8663-020AA5DB029D}">
      <dgm:prSet phldrT="[Text]" custT="1"/>
      <dgm:spPr>
        <a:xfrm>
          <a:off x="789193" y="4672074"/>
          <a:ext cx="552063" cy="350869"/>
        </a:xfrm>
        <a:solidFill>
          <a:srgbClr val="FFE575"/>
        </a:solidFill>
        <a:ln w="25400" cap="flat" cmpd="sng" algn="ctr">
          <a:solidFill>
            <a:srgbClr val="FFE575"/>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On the ground</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B0D7D994-295C-460F-9DAF-18205CBFAC50}" type="parTrans" cxnId="{094249D3-6EE0-472B-850A-1B8C86E7C04F}">
      <dgm:prSet custT="1"/>
      <dgm:spPr>
        <a:xfrm rot="4190554">
          <a:off x="496426" y="4638841"/>
          <a:ext cx="435470" cy="8539"/>
        </a:xfrm>
        <a:noFill/>
        <a:ln w="25400" cap="flat" cmpd="sng" algn="ctr">
          <a:solidFill>
            <a:srgbClr val="FFD525"/>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2793858A-A3BB-42C6-9BE2-0D2287C204E4}" type="sibTrans" cxnId="{094249D3-6EE0-472B-850A-1B8C86E7C04F}">
      <dgm:prSet/>
      <dgm:spPr/>
      <dgm:t>
        <a:bodyPr/>
        <a:lstStyle/>
        <a:p>
          <a:endParaRPr lang="en-US" sz="1100">
            <a:latin typeface="Times New Roman" panose="02020603050405020304" pitchFamily="18" charset="0"/>
            <a:cs typeface="Times New Roman" panose="02020603050405020304" pitchFamily="18" charset="0"/>
          </a:endParaRPr>
        </a:p>
      </dgm:t>
    </dgm:pt>
    <dgm:pt modelId="{A80FB7BB-E629-4AC8-8782-11DB6365EB07}">
      <dgm:prSet phldrT="[Text]" custT="1"/>
      <dgm:spPr>
        <a:xfrm>
          <a:off x="1558842" y="4506412"/>
          <a:ext cx="1360453" cy="338140"/>
        </a:xfrm>
        <a:solidFill>
          <a:srgbClr val="FFE575"/>
        </a:solidFill>
        <a:ln w="25400" cap="flat" cmpd="sng" algn="ctr">
          <a:solidFill>
            <a:srgbClr val="FFE575"/>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Runway incursion/excursion</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534FECD1-B391-4713-88C1-544042709B27}" type="parTrans" cxnId="{ED002FA4-2374-4419-AA9C-F71729B3CB0A}">
      <dgm:prSet custT="1"/>
      <dgm:spPr>
        <a:xfrm rot="19300175">
          <a:off x="1311362" y="4757226"/>
          <a:ext cx="277373" cy="8539"/>
        </a:xfrm>
        <a:noFill/>
        <a:ln w="25400" cap="flat" cmpd="sng" algn="ctr">
          <a:solidFill>
            <a:srgbClr val="FFD525"/>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75037A22-EA6B-4BEC-877F-205EC9C94B3E}" type="sibTrans" cxnId="{ED002FA4-2374-4419-AA9C-F71729B3CB0A}">
      <dgm:prSet/>
      <dgm:spPr/>
      <dgm:t>
        <a:bodyPr/>
        <a:lstStyle/>
        <a:p>
          <a:endParaRPr lang="en-US" sz="1100">
            <a:latin typeface="Times New Roman" panose="02020603050405020304" pitchFamily="18" charset="0"/>
            <a:cs typeface="Times New Roman" panose="02020603050405020304" pitchFamily="18" charset="0"/>
          </a:endParaRPr>
        </a:p>
      </dgm:t>
    </dgm:pt>
    <dgm:pt modelId="{C8384C3E-4F8E-4954-86A3-9213327DC54D}">
      <dgm:prSet phldrT="[Text]" custT="1"/>
      <dgm:spPr>
        <a:xfrm>
          <a:off x="1558842" y="4925895"/>
          <a:ext cx="1260048" cy="212488"/>
        </a:xfrm>
        <a:solidFill>
          <a:srgbClr val="FFE575"/>
        </a:solidFill>
        <a:ln w="25400" cap="flat" cmpd="sng" algn="ctr">
          <a:solidFill>
            <a:srgbClr val="FFE575"/>
          </a:solidFill>
          <a:prstDash val="solid"/>
        </a:ln>
        <a:effectLst>
          <a:outerShdw blurRad="50800" dist="38100" dir="2700000" algn="tl" rotWithShape="0">
            <a:prstClr val="black">
              <a:alpha val="40000"/>
            </a:prstClr>
          </a:outerShdw>
        </a:effectLst>
      </dgm:spPr>
      <dgm:t>
        <a:bodyPr/>
        <a:lstStyle/>
        <a:p>
          <a:r>
            <a:rPr lang="en-US" sz="1100" dirty="0" smtClean="0">
              <a:solidFill>
                <a:sysClr val="windowText" lastClr="000000"/>
              </a:solidFill>
              <a:latin typeface="Times New Roman" panose="02020603050405020304" pitchFamily="18" charset="0"/>
              <a:ea typeface="+mn-ea"/>
              <a:cs typeface="Times New Roman" panose="02020603050405020304" pitchFamily="18" charset="0"/>
            </a:rPr>
            <a:t>Abrupt maneuver</a:t>
          </a:r>
          <a:endParaRPr lang="en-US" sz="11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0C2668AE-AFA2-45A9-9343-A579E7C044F9}" type="parTrans" cxnId="{4F001F72-672C-4DFD-9687-5EEC518EC4B8}">
      <dgm:prSet custT="1"/>
      <dgm:spPr>
        <a:xfrm rot="2418958">
          <a:off x="1307368" y="4935554"/>
          <a:ext cx="285362" cy="8539"/>
        </a:xfrm>
        <a:noFill/>
        <a:ln w="25400" cap="flat" cmpd="sng" algn="ctr">
          <a:solidFill>
            <a:srgbClr val="FFD525"/>
          </a:solidFill>
          <a:prstDash val="solid"/>
        </a:ln>
        <a:effectLst/>
      </dgm:spPr>
      <dgm:t>
        <a:bodyPr/>
        <a:lstStyle/>
        <a:p>
          <a:endParaRPr lang="en-US" sz="11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1EC4E0D4-A0C8-4A5C-976A-EFC012877442}" type="sibTrans" cxnId="{4F001F72-672C-4DFD-9687-5EEC518EC4B8}">
      <dgm:prSet/>
      <dgm:spPr/>
      <dgm:t>
        <a:bodyPr/>
        <a:lstStyle/>
        <a:p>
          <a:endParaRPr lang="en-US" sz="1100">
            <a:latin typeface="Times New Roman" panose="02020603050405020304" pitchFamily="18" charset="0"/>
            <a:cs typeface="Times New Roman" panose="02020603050405020304" pitchFamily="18" charset="0"/>
          </a:endParaRPr>
        </a:p>
      </dgm:t>
    </dgm:pt>
    <dgm:pt modelId="{2952A1FA-9A83-4C86-A967-170288EA1FC5}" type="pres">
      <dgm:prSet presAssocID="{407441A8-8A13-4494-9599-0FB0732FD0FD}" presName="diagram" presStyleCnt="0">
        <dgm:presLayoutVars>
          <dgm:chPref val="1"/>
          <dgm:dir/>
          <dgm:animOne val="branch"/>
          <dgm:animLvl val="lvl"/>
          <dgm:resizeHandles val="exact"/>
        </dgm:presLayoutVars>
      </dgm:prSet>
      <dgm:spPr/>
      <dgm:t>
        <a:bodyPr/>
        <a:lstStyle/>
        <a:p>
          <a:endParaRPr lang="en-US"/>
        </a:p>
      </dgm:t>
    </dgm:pt>
    <dgm:pt modelId="{1D3C4B42-730B-47E5-8928-B8914C4FB65E}" type="pres">
      <dgm:prSet presAssocID="{5BC11D40-4B0C-444C-B4B6-36B0FBBAC096}" presName="root1" presStyleCnt="0"/>
      <dgm:spPr/>
    </dgm:pt>
    <dgm:pt modelId="{B7238424-BE5C-4FE2-AE5F-ECE0D5B3E100}" type="pres">
      <dgm:prSet presAssocID="{5BC11D40-4B0C-444C-B4B6-36B0FBBAC096}" presName="LevelOneTextNode" presStyleLbl="node0" presStyleIdx="0" presStyleCnt="3" custScaleX="129042" custScaleY="133816" custLinFactX="-12376" custLinFactNeighborX="-100000">
        <dgm:presLayoutVars>
          <dgm:chPref val="3"/>
        </dgm:presLayoutVars>
      </dgm:prSet>
      <dgm:spPr>
        <a:prstGeom prst="roundRect">
          <a:avLst>
            <a:gd name="adj" fmla="val 10000"/>
          </a:avLst>
        </a:prstGeom>
      </dgm:spPr>
      <dgm:t>
        <a:bodyPr/>
        <a:lstStyle/>
        <a:p>
          <a:endParaRPr lang="en-US"/>
        </a:p>
      </dgm:t>
    </dgm:pt>
    <dgm:pt modelId="{EA8FFDBA-6E8D-4C2B-8953-F8890AA48AF8}" type="pres">
      <dgm:prSet presAssocID="{5BC11D40-4B0C-444C-B4B6-36B0FBBAC096}" presName="level2hierChild" presStyleCnt="0"/>
      <dgm:spPr/>
    </dgm:pt>
    <dgm:pt modelId="{7F8269E4-86F5-4C2F-84ED-48F97F1ED2A9}" type="pres">
      <dgm:prSet presAssocID="{16403394-799B-4E66-80B2-A2CAC02FEE60}" presName="conn2-1" presStyleLbl="parChTrans1D2" presStyleIdx="0" presStyleCnt="6"/>
      <dgm:spPr>
        <a:custGeom>
          <a:avLst/>
          <a:gdLst/>
          <a:ahLst/>
          <a:cxnLst/>
          <a:rect l="0" t="0" r="0" b="0"/>
          <a:pathLst>
            <a:path>
              <a:moveTo>
                <a:pt x="0" y="4269"/>
              </a:moveTo>
              <a:lnTo>
                <a:pt x="430309" y="4269"/>
              </a:lnTo>
            </a:path>
          </a:pathLst>
        </a:custGeom>
      </dgm:spPr>
      <dgm:t>
        <a:bodyPr/>
        <a:lstStyle/>
        <a:p>
          <a:endParaRPr lang="en-US"/>
        </a:p>
      </dgm:t>
    </dgm:pt>
    <dgm:pt modelId="{5305243B-6BCC-4E2B-BC76-C8B37C53E491}" type="pres">
      <dgm:prSet presAssocID="{16403394-799B-4E66-80B2-A2CAC02FEE60}" presName="connTx" presStyleLbl="parChTrans1D2" presStyleIdx="0" presStyleCnt="6"/>
      <dgm:spPr/>
      <dgm:t>
        <a:bodyPr/>
        <a:lstStyle/>
        <a:p>
          <a:endParaRPr lang="en-US"/>
        </a:p>
      </dgm:t>
    </dgm:pt>
    <dgm:pt modelId="{CFB0E3F0-DFCD-4B5E-8568-C73D8A8FB590}" type="pres">
      <dgm:prSet presAssocID="{442EC795-E171-4ACD-BB70-204995650268}" presName="root2" presStyleCnt="0"/>
      <dgm:spPr/>
    </dgm:pt>
    <dgm:pt modelId="{39F74B25-DDA4-4790-B44F-3879A57B3B5F}" type="pres">
      <dgm:prSet presAssocID="{442EC795-E171-4ACD-BB70-204995650268}" presName="LevelTwoTextNode" presStyleLbl="node2" presStyleIdx="0" presStyleCnt="6" custScaleX="120003" custScaleY="88617" custLinFactNeighborX="-14752">
        <dgm:presLayoutVars>
          <dgm:chPref val="3"/>
        </dgm:presLayoutVars>
      </dgm:prSet>
      <dgm:spPr>
        <a:prstGeom prst="roundRect">
          <a:avLst>
            <a:gd name="adj" fmla="val 10000"/>
          </a:avLst>
        </a:prstGeom>
      </dgm:spPr>
      <dgm:t>
        <a:bodyPr/>
        <a:lstStyle/>
        <a:p>
          <a:endParaRPr lang="en-US"/>
        </a:p>
      </dgm:t>
    </dgm:pt>
    <dgm:pt modelId="{D0376F4B-D060-47BC-ABC4-F623E9CA4277}" type="pres">
      <dgm:prSet presAssocID="{442EC795-E171-4ACD-BB70-204995650268}" presName="level3hierChild" presStyleCnt="0"/>
      <dgm:spPr/>
    </dgm:pt>
    <dgm:pt modelId="{9FBA0B18-1AB1-4D68-858D-6BD565CEF7C8}" type="pres">
      <dgm:prSet presAssocID="{970241A8-21D4-4BB9-8C5F-C0E5CD74BFA5}" presName="conn2-1" presStyleLbl="parChTrans1D3" presStyleIdx="0" presStyleCnt="11"/>
      <dgm:spPr>
        <a:custGeom>
          <a:avLst/>
          <a:gdLst/>
          <a:ahLst/>
          <a:cxnLst/>
          <a:rect l="0" t="0" r="0" b="0"/>
          <a:pathLst>
            <a:path>
              <a:moveTo>
                <a:pt x="0" y="4269"/>
              </a:moveTo>
              <a:lnTo>
                <a:pt x="930863" y="4269"/>
              </a:lnTo>
            </a:path>
          </a:pathLst>
        </a:custGeom>
      </dgm:spPr>
      <dgm:t>
        <a:bodyPr/>
        <a:lstStyle/>
        <a:p>
          <a:endParaRPr lang="en-US"/>
        </a:p>
      </dgm:t>
    </dgm:pt>
    <dgm:pt modelId="{BCC3F8F3-1885-4B2E-B999-50B68DE15A89}" type="pres">
      <dgm:prSet presAssocID="{970241A8-21D4-4BB9-8C5F-C0E5CD74BFA5}" presName="connTx" presStyleLbl="parChTrans1D3" presStyleIdx="0" presStyleCnt="11"/>
      <dgm:spPr/>
      <dgm:t>
        <a:bodyPr/>
        <a:lstStyle/>
        <a:p>
          <a:endParaRPr lang="en-US"/>
        </a:p>
      </dgm:t>
    </dgm:pt>
    <dgm:pt modelId="{8E0B5048-63A7-45E8-A954-446E7CCE6C2F}" type="pres">
      <dgm:prSet presAssocID="{6DDCFBE1-1C1B-49B7-974C-93A5658F2F16}" presName="root2" presStyleCnt="0"/>
      <dgm:spPr/>
    </dgm:pt>
    <dgm:pt modelId="{5E627116-3E58-4925-9A28-7950EA430D91}" type="pres">
      <dgm:prSet presAssocID="{6DDCFBE1-1C1B-49B7-974C-93A5658F2F16}" presName="LevelTwoTextNode" presStyleLbl="node3" presStyleIdx="0" presStyleCnt="11" custScaleX="80044" custScaleY="88846" custLinFactY="-62973" custLinFactNeighborX="-7754" custLinFactNeighborY="-100000">
        <dgm:presLayoutVars>
          <dgm:chPref val="3"/>
        </dgm:presLayoutVars>
      </dgm:prSet>
      <dgm:spPr>
        <a:prstGeom prst="roundRect">
          <a:avLst>
            <a:gd name="adj" fmla="val 10000"/>
          </a:avLst>
        </a:prstGeom>
      </dgm:spPr>
      <dgm:t>
        <a:bodyPr/>
        <a:lstStyle/>
        <a:p>
          <a:endParaRPr lang="en-US"/>
        </a:p>
      </dgm:t>
    </dgm:pt>
    <dgm:pt modelId="{9E25EA91-72AC-49B2-8085-577A23CA55C9}" type="pres">
      <dgm:prSet presAssocID="{6DDCFBE1-1C1B-49B7-974C-93A5658F2F16}" presName="level3hierChild" presStyleCnt="0"/>
      <dgm:spPr/>
    </dgm:pt>
    <dgm:pt modelId="{3F75AD51-D2B5-4286-990B-F250BD947537}" type="pres">
      <dgm:prSet presAssocID="{9C8F93CD-EF85-4A16-A1CD-17F54D34C09E}" presName="conn2-1" presStyleLbl="parChTrans1D4" presStyleIdx="0" presStyleCnt="9"/>
      <dgm:spPr>
        <a:custGeom>
          <a:avLst/>
          <a:gdLst/>
          <a:ahLst/>
          <a:cxnLst/>
          <a:rect l="0" t="0" r="0" b="0"/>
          <a:pathLst>
            <a:path>
              <a:moveTo>
                <a:pt x="0" y="4269"/>
              </a:moveTo>
              <a:lnTo>
                <a:pt x="668889" y="4269"/>
              </a:lnTo>
            </a:path>
          </a:pathLst>
        </a:custGeom>
      </dgm:spPr>
      <dgm:t>
        <a:bodyPr/>
        <a:lstStyle/>
        <a:p>
          <a:endParaRPr lang="en-US"/>
        </a:p>
      </dgm:t>
    </dgm:pt>
    <dgm:pt modelId="{65A3C07B-5E38-4029-A6E6-541AEDA70431}" type="pres">
      <dgm:prSet presAssocID="{9C8F93CD-EF85-4A16-A1CD-17F54D34C09E}" presName="connTx" presStyleLbl="parChTrans1D4" presStyleIdx="0" presStyleCnt="9"/>
      <dgm:spPr/>
      <dgm:t>
        <a:bodyPr/>
        <a:lstStyle/>
        <a:p>
          <a:endParaRPr lang="en-US"/>
        </a:p>
      </dgm:t>
    </dgm:pt>
    <dgm:pt modelId="{2F183F16-84B0-4A1C-A270-042CA83FFBA6}" type="pres">
      <dgm:prSet presAssocID="{22CDF34E-0B0A-481B-99FF-051B0470FFEF}" presName="root2" presStyleCnt="0"/>
      <dgm:spPr/>
    </dgm:pt>
    <dgm:pt modelId="{4E1D317D-0FC7-43FC-B4D2-631FDCD4A115}" type="pres">
      <dgm:prSet presAssocID="{22CDF34E-0B0A-481B-99FF-051B0470FFEF}" presName="LevelTwoTextNode" presStyleLbl="node4" presStyleIdx="0" presStyleCnt="9" custScaleX="194508" custScaleY="88846" custLinFactY="-42953" custLinFactNeighborX="68578" custLinFactNeighborY="-100000">
        <dgm:presLayoutVars>
          <dgm:chPref val="3"/>
        </dgm:presLayoutVars>
      </dgm:prSet>
      <dgm:spPr>
        <a:prstGeom prst="roundRect">
          <a:avLst>
            <a:gd name="adj" fmla="val 10000"/>
          </a:avLst>
        </a:prstGeom>
      </dgm:spPr>
      <dgm:t>
        <a:bodyPr/>
        <a:lstStyle/>
        <a:p>
          <a:endParaRPr lang="en-US"/>
        </a:p>
      </dgm:t>
    </dgm:pt>
    <dgm:pt modelId="{DDB75DF2-D84B-479A-841A-F2790073E3AA}" type="pres">
      <dgm:prSet presAssocID="{22CDF34E-0B0A-481B-99FF-051B0470FFEF}" presName="level3hierChild" presStyleCnt="0"/>
      <dgm:spPr/>
    </dgm:pt>
    <dgm:pt modelId="{3BC5DC2E-39FD-4A46-82BD-715EC2C25B03}" type="pres">
      <dgm:prSet presAssocID="{A98251BC-DABB-4A96-B795-53A1B7BE1244}" presName="conn2-1" presStyleLbl="parChTrans1D4" presStyleIdx="1" presStyleCnt="9"/>
      <dgm:spPr>
        <a:custGeom>
          <a:avLst/>
          <a:gdLst/>
          <a:ahLst/>
          <a:cxnLst/>
          <a:rect l="0" t="0" r="0" b="0"/>
          <a:pathLst>
            <a:path>
              <a:moveTo>
                <a:pt x="0" y="4269"/>
              </a:moveTo>
              <a:lnTo>
                <a:pt x="566999" y="4269"/>
              </a:lnTo>
            </a:path>
          </a:pathLst>
        </a:custGeom>
      </dgm:spPr>
      <dgm:t>
        <a:bodyPr/>
        <a:lstStyle/>
        <a:p>
          <a:endParaRPr lang="en-US"/>
        </a:p>
      </dgm:t>
    </dgm:pt>
    <dgm:pt modelId="{3CE16656-6D0D-4938-8E22-F35EC02396BE}" type="pres">
      <dgm:prSet presAssocID="{A98251BC-DABB-4A96-B795-53A1B7BE1244}" presName="connTx" presStyleLbl="parChTrans1D4" presStyleIdx="1" presStyleCnt="9"/>
      <dgm:spPr/>
      <dgm:t>
        <a:bodyPr/>
        <a:lstStyle/>
        <a:p>
          <a:endParaRPr lang="en-US"/>
        </a:p>
      </dgm:t>
    </dgm:pt>
    <dgm:pt modelId="{7973AC95-4BA2-4C1E-83F2-408F31703F5D}" type="pres">
      <dgm:prSet presAssocID="{D81C6CF2-88D4-414E-8BC2-0342836A8B93}" presName="root2" presStyleCnt="0"/>
      <dgm:spPr/>
    </dgm:pt>
    <dgm:pt modelId="{FAFBE93D-9E13-4F3E-8335-AA07535C5B1F}" type="pres">
      <dgm:prSet presAssocID="{D81C6CF2-88D4-414E-8BC2-0342836A8B93}" presName="LevelTwoTextNode" presStyleLbl="node4" presStyleIdx="1" presStyleCnt="9" custScaleX="194350" custScaleY="114464" custLinFactY="-27392" custLinFactNeighborX="66722" custLinFactNeighborY="-100000">
        <dgm:presLayoutVars>
          <dgm:chPref val="3"/>
        </dgm:presLayoutVars>
      </dgm:prSet>
      <dgm:spPr>
        <a:prstGeom prst="roundRect">
          <a:avLst>
            <a:gd name="adj" fmla="val 10000"/>
          </a:avLst>
        </a:prstGeom>
      </dgm:spPr>
      <dgm:t>
        <a:bodyPr/>
        <a:lstStyle/>
        <a:p>
          <a:endParaRPr lang="en-US"/>
        </a:p>
      </dgm:t>
    </dgm:pt>
    <dgm:pt modelId="{19DA9100-BF53-4141-B967-2B58A69BA979}" type="pres">
      <dgm:prSet presAssocID="{D81C6CF2-88D4-414E-8BC2-0342836A8B93}" presName="level3hierChild" presStyleCnt="0"/>
      <dgm:spPr/>
    </dgm:pt>
    <dgm:pt modelId="{D34D27BB-400B-4697-88B6-917C0DB4D219}" type="pres">
      <dgm:prSet presAssocID="{C8D6FA6C-3D1A-4708-AEBD-4A58F44F7DAA}" presName="conn2-1" presStyleLbl="parChTrans1D4" presStyleIdx="2" presStyleCnt="9"/>
      <dgm:spPr>
        <a:custGeom>
          <a:avLst/>
          <a:gdLst/>
          <a:ahLst/>
          <a:cxnLst/>
          <a:rect l="0" t="0" r="0" b="0"/>
          <a:pathLst>
            <a:path>
              <a:moveTo>
                <a:pt x="0" y="4269"/>
              </a:moveTo>
              <a:lnTo>
                <a:pt x="705422" y="4269"/>
              </a:lnTo>
            </a:path>
          </a:pathLst>
        </a:custGeom>
      </dgm:spPr>
      <dgm:t>
        <a:bodyPr/>
        <a:lstStyle/>
        <a:p>
          <a:endParaRPr lang="en-US"/>
        </a:p>
      </dgm:t>
    </dgm:pt>
    <dgm:pt modelId="{1F16A423-0A0C-49CD-970A-2646C10D690C}" type="pres">
      <dgm:prSet presAssocID="{C8D6FA6C-3D1A-4708-AEBD-4A58F44F7DAA}" presName="connTx" presStyleLbl="parChTrans1D4" presStyleIdx="2" presStyleCnt="9"/>
      <dgm:spPr/>
      <dgm:t>
        <a:bodyPr/>
        <a:lstStyle/>
        <a:p>
          <a:endParaRPr lang="en-US"/>
        </a:p>
      </dgm:t>
    </dgm:pt>
    <dgm:pt modelId="{906A24F0-EE1F-451F-BBA3-DBC82E753314}" type="pres">
      <dgm:prSet presAssocID="{EE9C9D61-3A22-43ED-A1BF-9CE503BE08C8}" presName="root2" presStyleCnt="0"/>
      <dgm:spPr/>
    </dgm:pt>
    <dgm:pt modelId="{BEAA7BEF-C0BD-4F2F-8C95-9825E4ACDF11}" type="pres">
      <dgm:prSet presAssocID="{EE9C9D61-3A22-43ED-A1BF-9CE503BE08C8}" presName="LevelTwoTextNode" presStyleLbl="node4" presStyleIdx="2" presStyleCnt="9" custScaleX="286654" custScaleY="114464" custLinFactY="-15244" custLinFactNeighborX="66180" custLinFactNeighborY="-100000">
        <dgm:presLayoutVars>
          <dgm:chPref val="3"/>
        </dgm:presLayoutVars>
      </dgm:prSet>
      <dgm:spPr>
        <a:prstGeom prst="roundRect">
          <a:avLst>
            <a:gd name="adj" fmla="val 10000"/>
          </a:avLst>
        </a:prstGeom>
      </dgm:spPr>
      <dgm:t>
        <a:bodyPr/>
        <a:lstStyle/>
        <a:p>
          <a:endParaRPr lang="en-US"/>
        </a:p>
      </dgm:t>
    </dgm:pt>
    <dgm:pt modelId="{206A7E1C-BF52-4693-9166-0AA2DB574587}" type="pres">
      <dgm:prSet presAssocID="{EE9C9D61-3A22-43ED-A1BF-9CE503BE08C8}" presName="level3hierChild" presStyleCnt="0"/>
      <dgm:spPr/>
    </dgm:pt>
    <dgm:pt modelId="{484A74A7-67DB-4EE0-A7F9-C2657A50C94A}" type="pres">
      <dgm:prSet presAssocID="{E344E362-D2D7-4779-A4E6-75839F544DBD}" presName="conn2-1" presStyleLbl="parChTrans1D3" presStyleIdx="1" presStyleCnt="11"/>
      <dgm:spPr>
        <a:custGeom>
          <a:avLst/>
          <a:gdLst/>
          <a:ahLst/>
          <a:cxnLst/>
          <a:rect l="0" t="0" r="0" b="0"/>
          <a:pathLst>
            <a:path>
              <a:moveTo>
                <a:pt x="0" y="4269"/>
              </a:moveTo>
              <a:lnTo>
                <a:pt x="502892" y="4269"/>
              </a:lnTo>
            </a:path>
          </a:pathLst>
        </a:custGeom>
      </dgm:spPr>
      <dgm:t>
        <a:bodyPr/>
        <a:lstStyle/>
        <a:p>
          <a:endParaRPr lang="en-US"/>
        </a:p>
      </dgm:t>
    </dgm:pt>
    <dgm:pt modelId="{776B7C47-30B7-4F6F-955D-40232609B2CC}" type="pres">
      <dgm:prSet presAssocID="{E344E362-D2D7-4779-A4E6-75839F544DBD}" presName="connTx" presStyleLbl="parChTrans1D3" presStyleIdx="1" presStyleCnt="11"/>
      <dgm:spPr/>
      <dgm:t>
        <a:bodyPr/>
        <a:lstStyle/>
        <a:p>
          <a:endParaRPr lang="en-US"/>
        </a:p>
      </dgm:t>
    </dgm:pt>
    <dgm:pt modelId="{751D8721-C404-4BA4-8E05-B8651B031BE9}" type="pres">
      <dgm:prSet presAssocID="{C0B899BE-7E1C-4E0B-AAF9-9A6E43A2199D}" presName="root2" presStyleCnt="0"/>
      <dgm:spPr/>
    </dgm:pt>
    <dgm:pt modelId="{37173459-413E-497D-8B82-57BDAA26F62B}" type="pres">
      <dgm:prSet presAssocID="{C0B899BE-7E1C-4E0B-AAF9-9A6E43A2199D}" presName="LevelTwoTextNode" presStyleLbl="node3" presStyleIdx="1" presStyleCnt="11" custScaleX="80044" custScaleY="88846" custLinFactNeighborX="-5200" custLinFactNeighborY="-76757">
        <dgm:presLayoutVars>
          <dgm:chPref val="3"/>
        </dgm:presLayoutVars>
      </dgm:prSet>
      <dgm:spPr>
        <a:prstGeom prst="roundRect">
          <a:avLst>
            <a:gd name="adj" fmla="val 10000"/>
          </a:avLst>
        </a:prstGeom>
      </dgm:spPr>
      <dgm:t>
        <a:bodyPr/>
        <a:lstStyle/>
        <a:p>
          <a:endParaRPr lang="en-US"/>
        </a:p>
      </dgm:t>
    </dgm:pt>
    <dgm:pt modelId="{DF817FAD-6775-490B-8ED1-3F89727DBBB8}" type="pres">
      <dgm:prSet presAssocID="{C0B899BE-7E1C-4E0B-AAF9-9A6E43A2199D}" presName="level3hierChild" presStyleCnt="0"/>
      <dgm:spPr/>
    </dgm:pt>
    <dgm:pt modelId="{A9763753-2CBB-4EBF-973C-EFAA103DD777}" type="pres">
      <dgm:prSet presAssocID="{9C403A28-9F47-4D10-8AA2-B007E6FFCA75}" presName="conn2-1" presStyleLbl="parChTrans1D3" presStyleIdx="2" presStyleCnt="11"/>
      <dgm:spPr>
        <a:custGeom>
          <a:avLst/>
          <a:gdLst/>
          <a:ahLst/>
          <a:cxnLst/>
          <a:rect l="0" t="0" r="0" b="0"/>
          <a:pathLst>
            <a:path>
              <a:moveTo>
                <a:pt x="0" y="4269"/>
              </a:moveTo>
              <a:lnTo>
                <a:pt x="238183" y="4269"/>
              </a:lnTo>
            </a:path>
          </a:pathLst>
        </a:custGeom>
      </dgm:spPr>
      <dgm:t>
        <a:bodyPr/>
        <a:lstStyle/>
        <a:p>
          <a:endParaRPr lang="en-US"/>
        </a:p>
      </dgm:t>
    </dgm:pt>
    <dgm:pt modelId="{F4273A2A-DEBC-47F0-B1FE-7CAFCC2CF5BB}" type="pres">
      <dgm:prSet presAssocID="{9C403A28-9F47-4D10-8AA2-B007E6FFCA75}" presName="connTx" presStyleLbl="parChTrans1D3" presStyleIdx="2" presStyleCnt="11"/>
      <dgm:spPr/>
      <dgm:t>
        <a:bodyPr/>
        <a:lstStyle/>
        <a:p>
          <a:endParaRPr lang="en-US"/>
        </a:p>
      </dgm:t>
    </dgm:pt>
    <dgm:pt modelId="{ED3EC564-FFB1-4522-9E70-6F1537FAA0A6}" type="pres">
      <dgm:prSet presAssocID="{76B82C5F-F3BF-4F2E-ADD2-49893931B5CD}" presName="root2" presStyleCnt="0"/>
      <dgm:spPr/>
    </dgm:pt>
    <dgm:pt modelId="{CFF25B4B-69BE-40A1-B454-BDADD0B377F6}" type="pres">
      <dgm:prSet presAssocID="{76B82C5F-F3BF-4F2E-ADD2-49893931B5CD}" presName="LevelTwoTextNode" presStyleLbl="node3" presStyleIdx="2" presStyleCnt="11" custScaleX="234352" custScaleY="88846" custLinFactNeighborX="-7754" custLinFactNeighborY="-82670">
        <dgm:presLayoutVars>
          <dgm:chPref val="3"/>
        </dgm:presLayoutVars>
      </dgm:prSet>
      <dgm:spPr>
        <a:prstGeom prst="roundRect">
          <a:avLst>
            <a:gd name="adj" fmla="val 10000"/>
          </a:avLst>
        </a:prstGeom>
      </dgm:spPr>
      <dgm:t>
        <a:bodyPr/>
        <a:lstStyle/>
        <a:p>
          <a:endParaRPr lang="en-US"/>
        </a:p>
      </dgm:t>
    </dgm:pt>
    <dgm:pt modelId="{E46C4A87-E1E9-4A53-88E0-A01EC918514E}" type="pres">
      <dgm:prSet presAssocID="{76B82C5F-F3BF-4F2E-ADD2-49893931B5CD}" presName="level3hierChild" presStyleCnt="0"/>
      <dgm:spPr/>
    </dgm:pt>
    <dgm:pt modelId="{570192CE-A8BC-46E1-9F3C-6C942E51BB11}" type="pres">
      <dgm:prSet presAssocID="{B55176FC-9163-43CD-B3B0-B48C135629D0}" presName="conn2-1" presStyleLbl="parChTrans1D3" presStyleIdx="3" presStyleCnt="11"/>
      <dgm:spPr>
        <a:custGeom>
          <a:avLst/>
          <a:gdLst/>
          <a:ahLst/>
          <a:cxnLst/>
          <a:rect l="0" t="0" r="0" b="0"/>
          <a:pathLst>
            <a:path>
              <a:moveTo>
                <a:pt x="0" y="4269"/>
              </a:moveTo>
              <a:lnTo>
                <a:pt x="360284" y="4269"/>
              </a:lnTo>
            </a:path>
          </a:pathLst>
        </a:custGeom>
      </dgm:spPr>
      <dgm:t>
        <a:bodyPr/>
        <a:lstStyle/>
        <a:p>
          <a:endParaRPr lang="en-US"/>
        </a:p>
      </dgm:t>
    </dgm:pt>
    <dgm:pt modelId="{BE0F882F-1ABB-45BB-880F-DB174DDBCC6D}" type="pres">
      <dgm:prSet presAssocID="{B55176FC-9163-43CD-B3B0-B48C135629D0}" presName="connTx" presStyleLbl="parChTrans1D3" presStyleIdx="3" presStyleCnt="11"/>
      <dgm:spPr/>
      <dgm:t>
        <a:bodyPr/>
        <a:lstStyle/>
        <a:p>
          <a:endParaRPr lang="en-US"/>
        </a:p>
      </dgm:t>
    </dgm:pt>
    <dgm:pt modelId="{FA7D0CF6-587A-4FBE-BB21-37942F1E60EE}" type="pres">
      <dgm:prSet presAssocID="{88EF61F6-456E-4DAA-8016-A83409B57390}" presName="root2" presStyleCnt="0"/>
      <dgm:spPr/>
    </dgm:pt>
    <dgm:pt modelId="{83507E3C-3B58-44A7-918D-301F4DAB9E65}" type="pres">
      <dgm:prSet presAssocID="{88EF61F6-456E-4DAA-8016-A83409B57390}" presName="LevelTwoTextNode" presStyleLbl="node3" presStyleIdx="3" presStyleCnt="11" custScaleX="388743" custScaleY="114772" custLinFactNeighborX="-7754" custLinFactNeighborY="-75079">
        <dgm:presLayoutVars>
          <dgm:chPref val="3"/>
        </dgm:presLayoutVars>
      </dgm:prSet>
      <dgm:spPr>
        <a:prstGeom prst="roundRect">
          <a:avLst>
            <a:gd name="adj" fmla="val 10000"/>
          </a:avLst>
        </a:prstGeom>
      </dgm:spPr>
      <dgm:t>
        <a:bodyPr/>
        <a:lstStyle/>
        <a:p>
          <a:endParaRPr lang="en-US"/>
        </a:p>
      </dgm:t>
    </dgm:pt>
    <dgm:pt modelId="{807C8A41-7E1C-4AFD-B825-AAD182C2A8AA}" type="pres">
      <dgm:prSet presAssocID="{88EF61F6-456E-4DAA-8016-A83409B57390}" presName="level3hierChild" presStyleCnt="0"/>
      <dgm:spPr/>
    </dgm:pt>
    <dgm:pt modelId="{53384AC5-4675-4083-922A-1FC84EFA9BAE}" type="pres">
      <dgm:prSet presAssocID="{FBC6B59F-A5E9-4AE7-9721-39EEBE7AABA8}" presName="conn2-1" presStyleLbl="parChTrans1D2" presStyleIdx="1" presStyleCnt="6"/>
      <dgm:spPr>
        <a:custGeom>
          <a:avLst/>
          <a:gdLst/>
          <a:ahLst/>
          <a:cxnLst/>
          <a:rect l="0" t="0" r="0" b="0"/>
          <a:pathLst>
            <a:path>
              <a:moveTo>
                <a:pt x="0" y="4269"/>
              </a:moveTo>
              <a:lnTo>
                <a:pt x="316285" y="4269"/>
              </a:lnTo>
            </a:path>
          </a:pathLst>
        </a:custGeom>
      </dgm:spPr>
      <dgm:t>
        <a:bodyPr/>
        <a:lstStyle/>
        <a:p>
          <a:endParaRPr lang="en-US"/>
        </a:p>
      </dgm:t>
    </dgm:pt>
    <dgm:pt modelId="{E094A419-4B01-4E22-BDF1-9A8CDCCE5AAD}" type="pres">
      <dgm:prSet presAssocID="{FBC6B59F-A5E9-4AE7-9721-39EEBE7AABA8}" presName="connTx" presStyleLbl="parChTrans1D2" presStyleIdx="1" presStyleCnt="6"/>
      <dgm:spPr/>
      <dgm:t>
        <a:bodyPr/>
        <a:lstStyle/>
        <a:p>
          <a:endParaRPr lang="en-US"/>
        </a:p>
      </dgm:t>
    </dgm:pt>
    <dgm:pt modelId="{954C421F-2840-40DF-A3F2-901D15C28CAD}" type="pres">
      <dgm:prSet presAssocID="{15D58414-0330-445C-82CA-A0D07728B8C5}" presName="root2" presStyleCnt="0"/>
      <dgm:spPr/>
    </dgm:pt>
    <dgm:pt modelId="{B85A5D90-D2A1-4431-BE25-05E956738E89}" type="pres">
      <dgm:prSet presAssocID="{15D58414-0330-445C-82CA-A0D07728B8C5}" presName="LevelTwoTextNode" presStyleLbl="node2" presStyleIdx="1" presStyleCnt="6" custScaleX="120157" custScaleY="129234" custLinFactNeighborX="-14752" custLinFactNeighborY="-22044">
        <dgm:presLayoutVars>
          <dgm:chPref val="3"/>
        </dgm:presLayoutVars>
      </dgm:prSet>
      <dgm:spPr>
        <a:prstGeom prst="roundRect">
          <a:avLst>
            <a:gd name="adj" fmla="val 10000"/>
          </a:avLst>
        </a:prstGeom>
      </dgm:spPr>
      <dgm:t>
        <a:bodyPr/>
        <a:lstStyle/>
        <a:p>
          <a:endParaRPr lang="en-US"/>
        </a:p>
      </dgm:t>
    </dgm:pt>
    <dgm:pt modelId="{32E5522B-066D-4A9A-A86F-9912E6691296}" type="pres">
      <dgm:prSet presAssocID="{15D58414-0330-445C-82CA-A0D07728B8C5}" presName="level3hierChild" presStyleCnt="0"/>
      <dgm:spPr/>
    </dgm:pt>
    <dgm:pt modelId="{1D2C18B9-C823-4567-8CAA-F2AB82C4C18A}" type="pres">
      <dgm:prSet presAssocID="{F1BDD6FF-AB6B-44E5-BC5C-492F4CF2BA36}" presName="conn2-1" presStyleLbl="parChTrans1D3" presStyleIdx="4" presStyleCnt="11"/>
      <dgm:spPr>
        <a:custGeom>
          <a:avLst/>
          <a:gdLst/>
          <a:ahLst/>
          <a:cxnLst/>
          <a:rect l="0" t="0" r="0" b="0"/>
          <a:pathLst>
            <a:path>
              <a:moveTo>
                <a:pt x="0" y="4269"/>
              </a:moveTo>
              <a:lnTo>
                <a:pt x="232777" y="4269"/>
              </a:lnTo>
            </a:path>
          </a:pathLst>
        </a:custGeom>
      </dgm:spPr>
      <dgm:t>
        <a:bodyPr/>
        <a:lstStyle/>
        <a:p>
          <a:endParaRPr lang="en-US"/>
        </a:p>
      </dgm:t>
    </dgm:pt>
    <dgm:pt modelId="{DA017477-93A8-4FB7-BBD9-FDC3B427CA11}" type="pres">
      <dgm:prSet presAssocID="{F1BDD6FF-AB6B-44E5-BC5C-492F4CF2BA36}" presName="connTx" presStyleLbl="parChTrans1D3" presStyleIdx="4" presStyleCnt="11"/>
      <dgm:spPr/>
      <dgm:t>
        <a:bodyPr/>
        <a:lstStyle/>
        <a:p>
          <a:endParaRPr lang="en-US"/>
        </a:p>
      </dgm:t>
    </dgm:pt>
    <dgm:pt modelId="{CDDADFCD-2158-460D-A4CA-C9876D83DC5C}" type="pres">
      <dgm:prSet presAssocID="{338423DE-F6BD-431B-B540-657BA369037E}" presName="root2" presStyleCnt="0"/>
      <dgm:spPr/>
    </dgm:pt>
    <dgm:pt modelId="{AE9998D1-E6A8-4549-A815-17097CABFE6D}" type="pres">
      <dgm:prSet presAssocID="{338423DE-F6BD-431B-B540-657BA369037E}" presName="LevelTwoTextNode" presStyleLbl="node3" presStyleIdx="4" presStyleCnt="11" custScaleX="137669" custScaleY="88846" custLinFactNeighborX="-7754" custLinFactNeighborY="-22446">
        <dgm:presLayoutVars>
          <dgm:chPref val="3"/>
        </dgm:presLayoutVars>
      </dgm:prSet>
      <dgm:spPr>
        <a:prstGeom prst="roundRect">
          <a:avLst>
            <a:gd name="adj" fmla="val 10000"/>
          </a:avLst>
        </a:prstGeom>
      </dgm:spPr>
      <dgm:t>
        <a:bodyPr/>
        <a:lstStyle/>
        <a:p>
          <a:endParaRPr lang="en-US"/>
        </a:p>
      </dgm:t>
    </dgm:pt>
    <dgm:pt modelId="{3F3A0E4F-5739-48AA-8E1C-3B3EC3A23A15}" type="pres">
      <dgm:prSet presAssocID="{338423DE-F6BD-431B-B540-657BA369037E}" presName="level3hierChild" presStyleCnt="0"/>
      <dgm:spPr/>
    </dgm:pt>
    <dgm:pt modelId="{CA060CBE-9ECC-466A-9F53-428BCEAD8D67}" type="pres">
      <dgm:prSet presAssocID="{2B867F45-CC84-4432-9EA4-3134E3D2DA56}" presName="root1" presStyleCnt="0"/>
      <dgm:spPr/>
    </dgm:pt>
    <dgm:pt modelId="{9A7879FD-4C64-4DFA-9D47-17BB1A55D388}" type="pres">
      <dgm:prSet presAssocID="{2B867F45-CC84-4432-9EA4-3134E3D2DA56}" presName="LevelOneTextNode" presStyleLbl="node0" presStyleIdx="1" presStyleCnt="3" custScaleX="129042" custScaleY="133816" custLinFactX="-12376" custLinFactNeighborX="-100000">
        <dgm:presLayoutVars>
          <dgm:chPref val="3"/>
        </dgm:presLayoutVars>
      </dgm:prSet>
      <dgm:spPr>
        <a:prstGeom prst="roundRect">
          <a:avLst>
            <a:gd name="adj" fmla="val 10000"/>
          </a:avLst>
        </a:prstGeom>
      </dgm:spPr>
      <dgm:t>
        <a:bodyPr/>
        <a:lstStyle/>
        <a:p>
          <a:endParaRPr lang="en-US"/>
        </a:p>
      </dgm:t>
    </dgm:pt>
    <dgm:pt modelId="{AE41A336-3C7F-4319-A642-3CAD5F957552}" type="pres">
      <dgm:prSet presAssocID="{2B867F45-CC84-4432-9EA4-3134E3D2DA56}" presName="level2hierChild" presStyleCnt="0"/>
      <dgm:spPr/>
    </dgm:pt>
    <dgm:pt modelId="{1AAB3FA0-A132-49C5-9850-87FE00D75111}" type="pres">
      <dgm:prSet presAssocID="{65C3522F-7F5A-481B-8FB7-C3627ED80757}" presName="conn2-1" presStyleLbl="parChTrans1D2" presStyleIdx="2" presStyleCnt="6"/>
      <dgm:spPr>
        <a:custGeom>
          <a:avLst/>
          <a:gdLst/>
          <a:ahLst/>
          <a:cxnLst/>
          <a:rect l="0" t="0" r="0" b="0"/>
          <a:pathLst>
            <a:path>
              <a:moveTo>
                <a:pt x="0" y="4269"/>
              </a:moveTo>
              <a:lnTo>
                <a:pt x="586127" y="4269"/>
              </a:lnTo>
            </a:path>
          </a:pathLst>
        </a:custGeom>
      </dgm:spPr>
      <dgm:t>
        <a:bodyPr/>
        <a:lstStyle/>
        <a:p>
          <a:endParaRPr lang="en-US"/>
        </a:p>
      </dgm:t>
    </dgm:pt>
    <dgm:pt modelId="{EF411AB4-34F7-4836-99A3-867121988CE2}" type="pres">
      <dgm:prSet presAssocID="{65C3522F-7F5A-481B-8FB7-C3627ED80757}" presName="connTx" presStyleLbl="parChTrans1D2" presStyleIdx="2" presStyleCnt="6"/>
      <dgm:spPr/>
      <dgm:t>
        <a:bodyPr/>
        <a:lstStyle/>
        <a:p>
          <a:endParaRPr lang="en-US"/>
        </a:p>
      </dgm:t>
    </dgm:pt>
    <dgm:pt modelId="{5A69E986-D095-41B2-AA60-0C6732C7DC96}" type="pres">
      <dgm:prSet presAssocID="{E4CE4CDA-88F6-4ACC-9359-0BE58E450619}" presName="root2" presStyleCnt="0"/>
      <dgm:spPr/>
    </dgm:pt>
    <dgm:pt modelId="{CD35F66B-8020-4F8E-86E0-60F6035645FC}" type="pres">
      <dgm:prSet presAssocID="{E4CE4CDA-88F6-4ACC-9359-0BE58E450619}" presName="LevelTwoTextNode" presStyleLbl="node2" presStyleIdx="2" presStyleCnt="6" custScaleX="120003" custScaleY="88617" custLinFactNeighborX="-14752" custLinFactNeighborY="-99198">
        <dgm:presLayoutVars>
          <dgm:chPref val="3"/>
        </dgm:presLayoutVars>
      </dgm:prSet>
      <dgm:spPr>
        <a:prstGeom prst="roundRect">
          <a:avLst>
            <a:gd name="adj" fmla="val 10000"/>
          </a:avLst>
        </a:prstGeom>
      </dgm:spPr>
      <dgm:t>
        <a:bodyPr/>
        <a:lstStyle/>
        <a:p>
          <a:endParaRPr lang="en-US"/>
        </a:p>
      </dgm:t>
    </dgm:pt>
    <dgm:pt modelId="{A8C11A0F-C1A6-40D0-B903-2C7DB0A9057C}" type="pres">
      <dgm:prSet presAssocID="{E4CE4CDA-88F6-4ACC-9359-0BE58E450619}" presName="level3hierChild" presStyleCnt="0"/>
      <dgm:spPr/>
    </dgm:pt>
    <dgm:pt modelId="{7E5E4376-A80F-49C1-B282-4041595BF52A}" type="pres">
      <dgm:prSet presAssocID="{472D767E-0E26-45D6-BB0A-C878A63F7341}" presName="conn2-1" presStyleLbl="parChTrans1D3" presStyleIdx="5" presStyleCnt="11"/>
      <dgm:spPr>
        <a:custGeom>
          <a:avLst/>
          <a:gdLst/>
          <a:ahLst/>
          <a:cxnLst/>
          <a:rect l="0" t="0" r="0" b="0"/>
          <a:pathLst>
            <a:path>
              <a:moveTo>
                <a:pt x="0" y="4269"/>
              </a:moveTo>
              <a:lnTo>
                <a:pt x="256202" y="4269"/>
              </a:lnTo>
            </a:path>
          </a:pathLst>
        </a:custGeom>
      </dgm:spPr>
      <dgm:t>
        <a:bodyPr/>
        <a:lstStyle/>
        <a:p>
          <a:endParaRPr lang="en-US"/>
        </a:p>
      </dgm:t>
    </dgm:pt>
    <dgm:pt modelId="{931E4FE4-EB29-4FA3-A2F1-1F7E03BB2FAE}" type="pres">
      <dgm:prSet presAssocID="{472D767E-0E26-45D6-BB0A-C878A63F7341}" presName="connTx" presStyleLbl="parChTrans1D3" presStyleIdx="5" presStyleCnt="11"/>
      <dgm:spPr/>
      <dgm:t>
        <a:bodyPr/>
        <a:lstStyle/>
        <a:p>
          <a:endParaRPr lang="en-US"/>
        </a:p>
      </dgm:t>
    </dgm:pt>
    <dgm:pt modelId="{D528C833-8299-428E-A46C-0CA713D6BF2E}" type="pres">
      <dgm:prSet presAssocID="{3880FC8E-2A1E-456E-B7CC-AC4586E05B21}" presName="root2" presStyleCnt="0"/>
      <dgm:spPr/>
    </dgm:pt>
    <dgm:pt modelId="{19970D7F-4BFD-493F-8B0A-E721B055015F}" type="pres">
      <dgm:prSet presAssocID="{3880FC8E-2A1E-456E-B7CC-AC4586E05B21}" presName="LevelTwoTextNode" presStyleLbl="node3" presStyleIdx="5" presStyleCnt="11" custScaleX="66866" custScaleY="88846" custLinFactNeighborX="-3024" custLinFactNeighborY="-99198">
        <dgm:presLayoutVars>
          <dgm:chPref val="3"/>
        </dgm:presLayoutVars>
      </dgm:prSet>
      <dgm:spPr>
        <a:prstGeom prst="roundRect">
          <a:avLst>
            <a:gd name="adj" fmla="val 10000"/>
          </a:avLst>
        </a:prstGeom>
      </dgm:spPr>
      <dgm:t>
        <a:bodyPr/>
        <a:lstStyle/>
        <a:p>
          <a:endParaRPr lang="en-US"/>
        </a:p>
      </dgm:t>
    </dgm:pt>
    <dgm:pt modelId="{C13E12EA-1516-41F2-915C-AFF9A1C6EBD6}" type="pres">
      <dgm:prSet presAssocID="{3880FC8E-2A1E-456E-B7CC-AC4586E05B21}" presName="level3hierChild" presStyleCnt="0"/>
      <dgm:spPr/>
    </dgm:pt>
    <dgm:pt modelId="{077872D3-062A-461D-8DE5-AB97E933800E}" type="pres">
      <dgm:prSet presAssocID="{AEC2A28C-90A9-4707-A184-6F0B9E7D831A}" presName="conn2-1" presStyleLbl="parChTrans1D4" presStyleIdx="3" presStyleCnt="9"/>
      <dgm:spPr>
        <a:custGeom>
          <a:avLst/>
          <a:gdLst/>
          <a:ahLst/>
          <a:cxnLst/>
          <a:rect l="0" t="0" r="0" b="0"/>
          <a:pathLst>
            <a:path>
              <a:moveTo>
                <a:pt x="0" y="4269"/>
              </a:moveTo>
              <a:lnTo>
                <a:pt x="1015421" y="4269"/>
              </a:lnTo>
            </a:path>
          </a:pathLst>
        </a:custGeom>
      </dgm:spPr>
      <dgm:t>
        <a:bodyPr/>
        <a:lstStyle/>
        <a:p>
          <a:endParaRPr lang="en-US"/>
        </a:p>
      </dgm:t>
    </dgm:pt>
    <dgm:pt modelId="{447F3001-A157-42DB-8312-275E5E5594E2}" type="pres">
      <dgm:prSet presAssocID="{AEC2A28C-90A9-4707-A184-6F0B9E7D831A}" presName="connTx" presStyleLbl="parChTrans1D4" presStyleIdx="3" presStyleCnt="9"/>
      <dgm:spPr/>
      <dgm:t>
        <a:bodyPr/>
        <a:lstStyle/>
        <a:p>
          <a:endParaRPr lang="en-US"/>
        </a:p>
      </dgm:t>
    </dgm:pt>
    <dgm:pt modelId="{2B803CF1-5D04-4907-A739-E75E84F9353C}" type="pres">
      <dgm:prSet presAssocID="{B6B97838-3222-458E-BBA8-E2E4052002FC}" presName="root2" presStyleCnt="0"/>
      <dgm:spPr/>
    </dgm:pt>
    <dgm:pt modelId="{7CB06E1E-20D1-4F2D-BF48-D26F05601755}" type="pres">
      <dgm:prSet presAssocID="{B6B97838-3222-458E-BBA8-E2E4052002FC}" presName="LevelTwoTextNode" presStyleLbl="node4" presStyleIdx="3" presStyleCnt="9" custScaleY="88846" custLinFactX="52664" custLinFactY="-6885" custLinFactNeighborX="100000" custLinFactNeighborY="-100000">
        <dgm:presLayoutVars>
          <dgm:chPref val="3"/>
        </dgm:presLayoutVars>
      </dgm:prSet>
      <dgm:spPr>
        <a:prstGeom prst="roundRect">
          <a:avLst>
            <a:gd name="adj" fmla="val 10000"/>
          </a:avLst>
        </a:prstGeom>
      </dgm:spPr>
      <dgm:t>
        <a:bodyPr/>
        <a:lstStyle/>
        <a:p>
          <a:endParaRPr lang="en-US"/>
        </a:p>
      </dgm:t>
    </dgm:pt>
    <dgm:pt modelId="{C4202840-0EB5-4C56-8BFA-B453295E8D1A}" type="pres">
      <dgm:prSet presAssocID="{B6B97838-3222-458E-BBA8-E2E4052002FC}" presName="level3hierChild" presStyleCnt="0"/>
      <dgm:spPr/>
    </dgm:pt>
    <dgm:pt modelId="{490BD950-1A14-4C18-BEB4-2052979D2E66}" type="pres">
      <dgm:prSet presAssocID="{761AA9A0-4D68-4846-A024-250728823ADF}" presName="conn2-1" presStyleLbl="parChTrans1D4" presStyleIdx="4" presStyleCnt="9"/>
      <dgm:spPr>
        <a:custGeom>
          <a:avLst/>
          <a:gdLst/>
          <a:ahLst/>
          <a:cxnLst/>
          <a:rect l="0" t="0" r="0" b="0"/>
          <a:pathLst>
            <a:path>
              <a:moveTo>
                <a:pt x="0" y="4269"/>
              </a:moveTo>
              <a:lnTo>
                <a:pt x="969264" y="4269"/>
              </a:lnTo>
            </a:path>
          </a:pathLst>
        </a:custGeom>
      </dgm:spPr>
      <dgm:t>
        <a:bodyPr/>
        <a:lstStyle/>
        <a:p>
          <a:endParaRPr lang="en-US"/>
        </a:p>
      </dgm:t>
    </dgm:pt>
    <dgm:pt modelId="{F17E98FD-490F-45A4-BB4F-7609DC0B11E6}" type="pres">
      <dgm:prSet presAssocID="{761AA9A0-4D68-4846-A024-250728823ADF}" presName="connTx" presStyleLbl="parChTrans1D4" presStyleIdx="4" presStyleCnt="9"/>
      <dgm:spPr/>
      <dgm:t>
        <a:bodyPr/>
        <a:lstStyle/>
        <a:p>
          <a:endParaRPr lang="en-US"/>
        </a:p>
      </dgm:t>
    </dgm:pt>
    <dgm:pt modelId="{04286BC5-1106-4DB9-8CEB-9B2131A3B51D}" type="pres">
      <dgm:prSet presAssocID="{C4B058D3-DD1A-4FFE-896B-0F921C795AB0}" presName="root2" presStyleCnt="0"/>
      <dgm:spPr/>
    </dgm:pt>
    <dgm:pt modelId="{69E06E60-68FD-49AD-BCA6-9D2626B44738}" type="pres">
      <dgm:prSet presAssocID="{C4B058D3-DD1A-4FFE-896B-0F921C795AB0}" presName="LevelTwoTextNode" presStyleLbl="node4" presStyleIdx="4" presStyleCnt="9" custScaleY="88846" custLinFactX="52664" custLinFactNeighborX="100000" custLinFactNeighborY="-95863">
        <dgm:presLayoutVars>
          <dgm:chPref val="3"/>
        </dgm:presLayoutVars>
      </dgm:prSet>
      <dgm:spPr>
        <a:prstGeom prst="roundRect">
          <a:avLst>
            <a:gd name="adj" fmla="val 10000"/>
          </a:avLst>
        </a:prstGeom>
      </dgm:spPr>
      <dgm:t>
        <a:bodyPr/>
        <a:lstStyle/>
        <a:p>
          <a:endParaRPr lang="en-US"/>
        </a:p>
      </dgm:t>
    </dgm:pt>
    <dgm:pt modelId="{62F9648D-4AF4-469F-B646-9B2C2F93ED56}" type="pres">
      <dgm:prSet presAssocID="{C4B058D3-DD1A-4FFE-896B-0F921C795AB0}" presName="level3hierChild" presStyleCnt="0"/>
      <dgm:spPr/>
    </dgm:pt>
    <dgm:pt modelId="{E02FF260-824A-4FA6-BFD9-55CC96319685}" type="pres">
      <dgm:prSet presAssocID="{0CD486B4-2201-4FCD-9EC4-55B0E4954515}" presName="conn2-1" presStyleLbl="parChTrans1D4" presStyleIdx="5" presStyleCnt="9"/>
      <dgm:spPr>
        <a:custGeom>
          <a:avLst/>
          <a:gdLst/>
          <a:ahLst/>
          <a:cxnLst/>
          <a:rect l="0" t="0" r="0" b="0"/>
          <a:pathLst>
            <a:path>
              <a:moveTo>
                <a:pt x="0" y="4269"/>
              </a:moveTo>
              <a:lnTo>
                <a:pt x="1016588" y="4269"/>
              </a:lnTo>
            </a:path>
          </a:pathLst>
        </a:custGeom>
      </dgm:spPr>
      <dgm:t>
        <a:bodyPr/>
        <a:lstStyle/>
        <a:p>
          <a:endParaRPr lang="en-US"/>
        </a:p>
      </dgm:t>
    </dgm:pt>
    <dgm:pt modelId="{E3B4D31F-78F6-408F-98A1-20A6ADAEA1D5}" type="pres">
      <dgm:prSet presAssocID="{0CD486B4-2201-4FCD-9EC4-55B0E4954515}" presName="connTx" presStyleLbl="parChTrans1D4" presStyleIdx="5" presStyleCnt="9"/>
      <dgm:spPr/>
      <dgm:t>
        <a:bodyPr/>
        <a:lstStyle/>
        <a:p>
          <a:endParaRPr lang="en-US"/>
        </a:p>
      </dgm:t>
    </dgm:pt>
    <dgm:pt modelId="{1B8AC700-F18E-4D51-A01A-B84F5A154106}" type="pres">
      <dgm:prSet presAssocID="{B59CDCBF-6A7A-42C0-85C7-DBBCFDAAD4B3}" presName="root2" presStyleCnt="0"/>
      <dgm:spPr/>
    </dgm:pt>
    <dgm:pt modelId="{CF7E3B4C-5B35-4B78-9094-A1B98ECE8934}" type="pres">
      <dgm:prSet presAssocID="{B59CDCBF-6A7A-42C0-85C7-DBBCFDAAD4B3}" presName="LevelTwoTextNode" presStyleLbl="node4" presStyleIdx="5" presStyleCnt="9" custScaleX="124377" custScaleY="88846" custLinFactX="52664" custLinFactNeighborX="100000" custLinFactNeighborY="-90352">
        <dgm:presLayoutVars>
          <dgm:chPref val="3"/>
        </dgm:presLayoutVars>
      </dgm:prSet>
      <dgm:spPr>
        <a:prstGeom prst="roundRect">
          <a:avLst>
            <a:gd name="adj" fmla="val 10000"/>
          </a:avLst>
        </a:prstGeom>
      </dgm:spPr>
      <dgm:t>
        <a:bodyPr/>
        <a:lstStyle/>
        <a:p>
          <a:endParaRPr lang="en-US"/>
        </a:p>
      </dgm:t>
    </dgm:pt>
    <dgm:pt modelId="{94A3E022-6A1F-4652-B8A2-7FB16B751B5E}" type="pres">
      <dgm:prSet presAssocID="{B59CDCBF-6A7A-42C0-85C7-DBBCFDAAD4B3}" presName="level3hierChild" presStyleCnt="0"/>
      <dgm:spPr/>
    </dgm:pt>
    <dgm:pt modelId="{752D089F-A1BC-4D22-84C2-0A817EC3B0F7}" type="pres">
      <dgm:prSet presAssocID="{2D5FB7C7-35F4-40A6-90E8-5FA116BA6FF6}" presName="conn2-1" presStyleLbl="parChTrans1D2" presStyleIdx="3" presStyleCnt="6"/>
      <dgm:spPr>
        <a:custGeom>
          <a:avLst/>
          <a:gdLst/>
          <a:ahLst/>
          <a:cxnLst/>
          <a:rect l="0" t="0" r="0" b="0"/>
          <a:pathLst>
            <a:path>
              <a:moveTo>
                <a:pt x="0" y="4269"/>
              </a:moveTo>
              <a:lnTo>
                <a:pt x="464721" y="4269"/>
              </a:lnTo>
            </a:path>
          </a:pathLst>
        </a:custGeom>
      </dgm:spPr>
      <dgm:t>
        <a:bodyPr/>
        <a:lstStyle/>
        <a:p>
          <a:endParaRPr lang="en-US"/>
        </a:p>
      </dgm:t>
    </dgm:pt>
    <dgm:pt modelId="{A4DFF461-347C-4279-BAF5-CECABFA57B31}" type="pres">
      <dgm:prSet presAssocID="{2D5FB7C7-35F4-40A6-90E8-5FA116BA6FF6}" presName="connTx" presStyleLbl="parChTrans1D2" presStyleIdx="3" presStyleCnt="6"/>
      <dgm:spPr/>
      <dgm:t>
        <a:bodyPr/>
        <a:lstStyle/>
        <a:p>
          <a:endParaRPr lang="en-US"/>
        </a:p>
      </dgm:t>
    </dgm:pt>
    <dgm:pt modelId="{AE8F9EBA-0F32-4E29-BC85-66E48950D678}" type="pres">
      <dgm:prSet presAssocID="{556CA615-6948-44D3-95E8-6C856761B162}" presName="root2" presStyleCnt="0"/>
      <dgm:spPr/>
    </dgm:pt>
    <dgm:pt modelId="{3F94EF17-E1CC-478E-9DAA-A886284D7099}" type="pres">
      <dgm:prSet presAssocID="{556CA615-6948-44D3-95E8-6C856761B162}" presName="LevelTwoTextNode" presStyleLbl="node2" presStyleIdx="3" presStyleCnt="6" custScaleX="120157" custScaleY="129234" custLinFactNeighborX="-14752" custLinFactNeighborY="66132">
        <dgm:presLayoutVars>
          <dgm:chPref val="3"/>
        </dgm:presLayoutVars>
      </dgm:prSet>
      <dgm:spPr>
        <a:prstGeom prst="roundRect">
          <a:avLst>
            <a:gd name="adj" fmla="val 10000"/>
          </a:avLst>
        </a:prstGeom>
      </dgm:spPr>
      <dgm:t>
        <a:bodyPr/>
        <a:lstStyle/>
        <a:p>
          <a:endParaRPr lang="en-US"/>
        </a:p>
      </dgm:t>
    </dgm:pt>
    <dgm:pt modelId="{A7EAAA8D-A262-48D9-8B52-3B2E82103A1C}" type="pres">
      <dgm:prSet presAssocID="{556CA615-6948-44D3-95E8-6C856761B162}" presName="level3hierChild" presStyleCnt="0"/>
      <dgm:spPr/>
    </dgm:pt>
    <dgm:pt modelId="{0645D105-1FA6-48F4-A7A1-3905A39AB508}" type="pres">
      <dgm:prSet presAssocID="{025B0B02-FABB-4FCD-A491-D7720A8FA6FD}" presName="conn2-1" presStyleLbl="parChTrans1D3" presStyleIdx="6" presStyleCnt="11"/>
      <dgm:spPr>
        <a:custGeom>
          <a:avLst/>
          <a:gdLst/>
          <a:ahLst/>
          <a:cxnLst/>
          <a:rect l="0" t="0" r="0" b="0"/>
          <a:pathLst>
            <a:path>
              <a:moveTo>
                <a:pt x="0" y="4269"/>
              </a:moveTo>
              <a:lnTo>
                <a:pt x="232775" y="4269"/>
              </a:lnTo>
            </a:path>
          </a:pathLst>
        </a:custGeom>
      </dgm:spPr>
      <dgm:t>
        <a:bodyPr/>
        <a:lstStyle/>
        <a:p>
          <a:endParaRPr lang="en-US"/>
        </a:p>
      </dgm:t>
    </dgm:pt>
    <dgm:pt modelId="{20331D97-4B92-4D1B-B73D-D4F60FB52EBE}" type="pres">
      <dgm:prSet presAssocID="{025B0B02-FABB-4FCD-A491-D7720A8FA6FD}" presName="connTx" presStyleLbl="parChTrans1D3" presStyleIdx="6" presStyleCnt="11"/>
      <dgm:spPr/>
      <dgm:t>
        <a:bodyPr/>
        <a:lstStyle/>
        <a:p>
          <a:endParaRPr lang="en-US"/>
        </a:p>
      </dgm:t>
    </dgm:pt>
    <dgm:pt modelId="{696B43BF-8832-4507-B180-8EEEBB0D7D10}" type="pres">
      <dgm:prSet presAssocID="{E4082F97-830A-407A-AD1B-0B2C4A37A1D5}" presName="root2" presStyleCnt="0"/>
      <dgm:spPr/>
    </dgm:pt>
    <dgm:pt modelId="{F163ED84-9C13-424D-B769-7DD96D142DEB}" type="pres">
      <dgm:prSet presAssocID="{E4082F97-830A-407A-AD1B-0B2C4A37A1D5}" presName="LevelTwoTextNode" presStyleLbl="node3" presStyleIdx="6" presStyleCnt="11" custScaleX="222487" custScaleY="114871" custLinFactNeighborX="-7754" custLinFactNeighborY="66132">
        <dgm:presLayoutVars>
          <dgm:chPref val="3"/>
        </dgm:presLayoutVars>
      </dgm:prSet>
      <dgm:spPr>
        <a:prstGeom prst="roundRect">
          <a:avLst>
            <a:gd name="adj" fmla="val 10000"/>
          </a:avLst>
        </a:prstGeom>
      </dgm:spPr>
      <dgm:t>
        <a:bodyPr/>
        <a:lstStyle/>
        <a:p>
          <a:endParaRPr lang="en-US"/>
        </a:p>
      </dgm:t>
    </dgm:pt>
    <dgm:pt modelId="{F1AEC5A3-9710-4481-B00E-DCCB702C7579}" type="pres">
      <dgm:prSet presAssocID="{E4082F97-830A-407A-AD1B-0B2C4A37A1D5}" presName="level3hierChild" presStyleCnt="0"/>
      <dgm:spPr/>
    </dgm:pt>
    <dgm:pt modelId="{8D930D16-A18D-48CD-A29A-BABC14E7BBBF}" type="pres">
      <dgm:prSet presAssocID="{2160577A-07E6-4191-9B45-057D92AA725E}" presName="conn2-1" presStyleLbl="parChTrans1D4" presStyleIdx="6" presStyleCnt="9"/>
      <dgm:spPr>
        <a:custGeom>
          <a:avLst/>
          <a:gdLst/>
          <a:ahLst/>
          <a:cxnLst/>
          <a:rect l="0" t="0" r="0" b="0"/>
          <a:pathLst>
            <a:path>
              <a:moveTo>
                <a:pt x="0" y="4269"/>
              </a:moveTo>
              <a:lnTo>
                <a:pt x="373206" y="4269"/>
              </a:lnTo>
            </a:path>
          </a:pathLst>
        </a:custGeom>
      </dgm:spPr>
      <dgm:t>
        <a:bodyPr/>
        <a:lstStyle/>
        <a:p>
          <a:endParaRPr lang="en-US"/>
        </a:p>
      </dgm:t>
    </dgm:pt>
    <dgm:pt modelId="{3A810FE1-031C-424D-901F-CFBFF034ED86}" type="pres">
      <dgm:prSet presAssocID="{2160577A-07E6-4191-9B45-057D92AA725E}" presName="connTx" presStyleLbl="parChTrans1D4" presStyleIdx="6" presStyleCnt="9"/>
      <dgm:spPr/>
      <dgm:t>
        <a:bodyPr/>
        <a:lstStyle/>
        <a:p>
          <a:endParaRPr lang="en-US"/>
        </a:p>
      </dgm:t>
    </dgm:pt>
    <dgm:pt modelId="{FC852454-9227-4C80-A866-2BDFD76DC612}" type="pres">
      <dgm:prSet presAssocID="{F5197FE5-B70E-41F5-A40B-926ADE2487DA}" presName="root2" presStyleCnt="0"/>
      <dgm:spPr/>
    </dgm:pt>
    <dgm:pt modelId="{5274E02F-3442-4278-AFA8-0953A0D44387}" type="pres">
      <dgm:prSet presAssocID="{F5197FE5-B70E-41F5-A40B-926ADE2487DA}" presName="LevelTwoTextNode" presStyleLbl="node4" presStyleIdx="6" presStyleCnt="9" custScaleX="210467" custScaleY="88846" custLinFactNeighborX="-4486" custLinFactNeighborY="56537">
        <dgm:presLayoutVars>
          <dgm:chPref val="3"/>
        </dgm:presLayoutVars>
      </dgm:prSet>
      <dgm:spPr>
        <a:prstGeom prst="roundRect">
          <a:avLst>
            <a:gd name="adj" fmla="val 10000"/>
          </a:avLst>
        </a:prstGeom>
      </dgm:spPr>
      <dgm:t>
        <a:bodyPr/>
        <a:lstStyle/>
        <a:p>
          <a:endParaRPr lang="en-US"/>
        </a:p>
      </dgm:t>
    </dgm:pt>
    <dgm:pt modelId="{7770511F-26CA-4D9F-AFD8-1CB538A0D92A}" type="pres">
      <dgm:prSet presAssocID="{F5197FE5-B70E-41F5-A40B-926ADE2487DA}" presName="level3hierChild" presStyleCnt="0"/>
      <dgm:spPr/>
    </dgm:pt>
    <dgm:pt modelId="{A15BA689-11E8-4412-8FEC-47B3E5FEA053}" type="pres">
      <dgm:prSet presAssocID="{BCEF5696-75EF-47B8-86C3-28B6BE3FDD79}" presName="conn2-1" presStyleLbl="parChTrans1D4" presStyleIdx="7" presStyleCnt="9"/>
      <dgm:spPr>
        <a:custGeom>
          <a:avLst/>
          <a:gdLst/>
          <a:ahLst/>
          <a:cxnLst/>
          <a:rect l="0" t="0" r="0" b="0"/>
          <a:pathLst>
            <a:path>
              <a:moveTo>
                <a:pt x="0" y="4269"/>
              </a:moveTo>
              <a:lnTo>
                <a:pt x="230229" y="4269"/>
              </a:lnTo>
            </a:path>
          </a:pathLst>
        </a:custGeom>
      </dgm:spPr>
      <dgm:t>
        <a:bodyPr/>
        <a:lstStyle/>
        <a:p>
          <a:endParaRPr lang="en-US"/>
        </a:p>
      </dgm:t>
    </dgm:pt>
    <dgm:pt modelId="{B5C2F07D-B5C3-4358-A7DE-A3D55D36F2DD}" type="pres">
      <dgm:prSet presAssocID="{BCEF5696-75EF-47B8-86C3-28B6BE3FDD79}" presName="connTx" presStyleLbl="parChTrans1D4" presStyleIdx="7" presStyleCnt="9"/>
      <dgm:spPr/>
      <dgm:t>
        <a:bodyPr/>
        <a:lstStyle/>
        <a:p>
          <a:endParaRPr lang="en-US"/>
        </a:p>
      </dgm:t>
    </dgm:pt>
    <dgm:pt modelId="{CE9199D4-7FF0-4FAC-8892-4DE5BACAB82A}" type="pres">
      <dgm:prSet presAssocID="{1E36A493-86FA-4B2A-AE36-B608005ACF96}" presName="root2" presStyleCnt="0"/>
      <dgm:spPr/>
    </dgm:pt>
    <dgm:pt modelId="{2D63815D-D4A2-498F-A900-BC706683F299}" type="pres">
      <dgm:prSet presAssocID="{1E36A493-86FA-4B2A-AE36-B608005ACF96}" presName="LevelTwoTextNode" presStyleLbl="node4" presStyleIdx="7" presStyleCnt="9" custScaleX="211009" custScaleY="114759" custLinFactNeighborX="-4486" custLinFactNeighborY="63888">
        <dgm:presLayoutVars>
          <dgm:chPref val="3"/>
        </dgm:presLayoutVars>
      </dgm:prSet>
      <dgm:spPr>
        <a:prstGeom prst="roundRect">
          <a:avLst>
            <a:gd name="adj" fmla="val 10000"/>
          </a:avLst>
        </a:prstGeom>
      </dgm:spPr>
      <dgm:t>
        <a:bodyPr/>
        <a:lstStyle/>
        <a:p>
          <a:endParaRPr lang="en-US"/>
        </a:p>
      </dgm:t>
    </dgm:pt>
    <dgm:pt modelId="{42FAB633-BBEB-401F-9234-56424DA82CBF}" type="pres">
      <dgm:prSet presAssocID="{1E36A493-86FA-4B2A-AE36-B608005ACF96}" presName="level3hierChild" presStyleCnt="0"/>
      <dgm:spPr/>
    </dgm:pt>
    <dgm:pt modelId="{94706F0F-4503-4C65-B62F-B50F9F92836F}" type="pres">
      <dgm:prSet presAssocID="{3CC1804D-477E-4A09-95A3-82021C65944B}" presName="conn2-1" presStyleLbl="parChTrans1D4" presStyleIdx="8" presStyleCnt="9"/>
      <dgm:spPr>
        <a:custGeom>
          <a:avLst/>
          <a:gdLst/>
          <a:ahLst/>
          <a:cxnLst/>
          <a:rect l="0" t="0" r="0" b="0"/>
          <a:pathLst>
            <a:path>
              <a:moveTo>
                <a:pt x="0" y="4269"/>
              </a:moveTo>
              <a:lnTo>
                <a:pt x="453006" y="4269"/>
              </a:lnTo>
            </a:path>
          </a:pathLst>
        </a:custGeom>
      </dgm:spPr>
      <dgm:t>
        <a:bodyPr/>
        <a:lstStyle/>
        <a:p>
          <a:endParaRPr lang="en-US"/>
        </a:p>
      </dgm:t>
    </dgm:pt>
    <dgm:pt modelId="{FE6C4AA1-AEC1-4D6A-B8D6-DB6C08C4E745}" type="pres">
      <dgm:prSet presAssocID="{3CC1804D-477E-4A09-95A3-82021C65944B}" presName="connTx" presStyleLbl="parChTrans1D4" presStyleIdx="8" presStyleCnt="9"/>
      <dgm:spPr/>
      <dgm:t>
        <a:bodyPr/>
        <a:lstStyle/>
        <a:p>
          <a:endParaRPr lang="en-US"/>
        </a:p>
      </dgm:t>
    </dgm:pt>
    <dgm:pt modelId="{A35968DB-6848-4835-A68E-9B14D7542753}" type="pres">
      <dgm:prSet presAssocID="{B679C46C-67C9-4EA4-AC72-BD425DE5D14C}" presName="root2" presStyleCnt="0"/>
      <dgm:spPr/>
    </dgm:pt>
    <dgm:pt modelId="{6BF9891B-E52F-4168-890D-61E81661CDB8}" type="pres">
      <dgm:prSet presAssocID="{B679C46C-67C9-4EA4-AC72-BD425DE5D14C}" presName="LevelTwoTextNode" presStyleLbl="node4" presStyleIdx="8" presStyleCnt="9" custScaleX="211009" custScaleY="88846" custLinFactNeighborX="-4486" custLinFactNeighborY="77287">
        <dgm:presLayoutVars>
          <dgm:chPref val="3"/>
        </dgm:presLayoutVars>
      </dgm:prSet>
      <dgm:spPr>
        <a:prstGeom prst="roundRect">
          <a:avLst>
            <a:gd name="adj" fmla="val 10000"/>
          </a:avLst>
        </a:prstGeom>
      </dgm:spPr>
      <dgm:t>
        <a:bodyPr/>
        <a:lstStyle/>
        <a:p>
          <a:endParaRPr lang="en-US"/>
        </a:p>
      </dgm:t>
    </dgm:pt>
    <dgm:pt modelId="{20022C80-7E98-4E5E-A5E0-05D7580F6790}" type="pres">
      <dgm:prSet presAssocID="{B679C46C-67C9-4EA4-AC72-BD425DE5D14C}" presName="level3hierChild" presStyleCnt="0"/>
      <dgm:spPr/>
    </dgm:pt>
    <dgm:pt modelId="{10FFF0C5-1787-4B49-9933-AE5AABB7A687}" type="pres">
      <dgm:prSet presAssocID="{F32E0219-FE03-4F56-9599-A99B1CD68245}" presName="root1" presStyleCnt="0"/>
      <dgm:spPr/>
    </dgm:pt>
    <dgm:pt modelId="{9D9E00EF-52F9-418B-9475-5D4B188CEF5A}" type="pres">
      <dgm:prSet presAssocID="{F32E0219-FE03-4F56-9599-A99B1CD68245}" presName="LevelOneTextNode" presStyleLbl="node0" presStyleIdx="2" presStyleCnt="3" custScaleX="129042" custScaleY="133816" custLinFactNeighborX="-733" custLinFactNeighborY="93687">
        <dgm:presLayoutVars>
          <dgm:chPref val="3"/>
        </dgm:presLayoutVars>
      </dgm:prSet>
      <dgm:spPr>
        <a:prstGeom prst="roundRect">
          <a:avLst>
            <a:gd name="adj" fmla="val 10000"/>
          </a:avLst>
        </a:prstGeom>
      </dgm:spPr>
      <dgm:t>
        <a:bodyPr/>
        <a:lstStyle/>
        <a:p>
          <a:endParaRPr lang="en-US"/>
        </a:p>
      </dgm:t>
    </dgm:pt>
    <dgm:pt modelId="{D25EC52B-CCA6-487B-A261-78449AF70802}" type="pres">
      <dgm:prSet presAssocID="{F32E0219-FE03-4F56-9599-A99B1CD68245}" presName="level2hierChild" presStyleCnt="0"/>
      <dgm:spPr/>
    </dgm:pt>
    <dgm:pt modelId="{59999A66-748D-4ACF-A80F-1FB37522D87B}" type="pres">
      <dgm:prSet presAssocID="{58640878-D616-479A-B678-97E730C8E868}" presName="conn2-1" presStyleLbl="parChTrans1D2" presStyleIdx="4" presStyleCnt="6"/>
      <dgm:spPr>
        <a:custGeom>
          <a:avLst/>
          <a:gdLst/>
          <a:ahLst/>
          <a:cxnLst/>
          <a:rect l="0" t="0" r="0" b="0"/>
          <a:pathLst>
            <a:path>
              <a:moveTo>
                <a:pt x="0" y="4269"/>
              </a:moveTo>
              <a:lnTo>
                <a:pt x="336047" y="4269"/>
              </a:lnTo>
            </a:path>
          </a:pathLst>
        </a:custGeom>
      </dgm:spPr>
      <dgm:t>
        <a:bodyPr/>
        <a:lstStyle/>
        <a:p>
          <a:endParaRPr lang="en-US"/>
        </a:p>
      </dgm:t>
    </dgm:pt>
    <dgm:pt modelId="{61612597-0629-4EC8-98A8-3BE97384E0BC}" type="pres">
      <dgm:prSet presAssocID="{58640878-D616-479A-B678-97E730C8E868}" presName="connTx" presStyleLbl="parChTrans1D2" presStyleIdx="4" presStyleCnt="6"/>
      <dgm:spPr/>
      <dgm:t>
        <a:bodyPr/>
        <a:lstStyle/>
        <a:p>
          <a:endParaRPr lang="en-US"/>
        </a:p>
      </dgm:t>
    </dgm:pt>
    <dgm:pt modelId="{980ECA39-6254-4E0A-B572-465A20C71408}" type="pres">
      <dgm:prSet presAssocID="{B801EF39-DCFC-43DD-9034-87FEFB7C205D}" presName="root2" presStyleCnt="0"/>
      <dgm:spPr/>
    </dgm:pt>
    <dgm:pt modelId="{A3352FBB-E680-4CC9-948A-CB8CA10910BB}" type="pres">
      <dgm:prSet presAssocID="{B801EF39-DCFC-43DD-9034-87FEFB7C205D}" presName="LevelTwoTextNode" presStyleLbl="node2" presStyleIdx="4" presStyleCnt="6" custScaleX="120003" custScaleY="88617" custLinFactNeighborX="-14752" custLinFactNeighborY="99198">
        <dgm:presLayoutVars>
          <dgm:chPref val="3"/>
        </dgm:presLayoutVars>
      </dgm:prSet>
      <dgm:spPr>
        <a:prstGeom prst="roundRect">
          <a:avLst>
            <a:gd name="adj" fmla="val 10000"/>
          </a:avLst>
        </a:prstGeom>
      </dgm:spPr>
      <dgm:t>
        <a:bodyPr/>
        <a:lstStyle/>
        <a:p>
          <a:endParaRPr lang="en-US"/>
        </a:p>
      </dgm:t>
    </dgm:pt>
    <dgm:pt modelId="{2E2F0AC8-7FDA-4612-9C6D-66035BEEA223}" type="pres">
      <dgm:prSet presAssocID="{B801EF39-DCFC-43DD-9034-87FEFB7C205D}" presName="level3hierChild" presStyleCnt="0"/>
      <dgm:spPr/>
    </dgm:pt>
    <dgm:pt modelId="{EC0B2C56-17A7-4003-8E00-A6E41962AEEB}" type="pres">
      <dgm:prSet presAssocID="{15D70039-E5C0-4221-865B-E34A6133CB6B}" presName="conn2-1" presStyleLbl="parChTrans1D3" presStyleIdx="7" presStyleCnt="11"/>
      <dgm:spPr>
        <a:custGeom>
          <a:avLst/>
          <a:gdLst/>
          <a:ahLst/>
          <a:cxnLst/>
          <a:rect l="0" t="0" r="0" b="0"/>
          <a:pathLst>
            <a:path>
              <a:moveTo>
                <a:pt x="0" y="4269"/>
              </a:moveTo>
              <a:lnTo>
                <a:pt x="270035" y="4269"/>
              </a:lnTo>
            </a:path>
          </a:pathLst>
        </a:custGeom>
      </dgm:spPr>
      <dgm:t>
        <a:bodyPr/>
        <a:lstStyle/>
        <a:p>
          <a:endParaRPr lang="en-US"/>
        </a:p>
      </dgm:t>
    </dgm:pt>
    <dgm:pt modelId="{102F1A9B-84C4-4D76-9068-03361F7EF569}" type="pres">
      <dgm:prSet presAssocID="{15D70039-E5C0-4221-865B-E34A6133CB6B}" presName="connTx" presStyleLbl="parChTrans1D3" presStyleIdx="7" presStyleCnt="11"/>
      <dgm:spPr/>
      <dgm:t>
        <a:bodyPr/>
        <a:lstStyle/>
        <a:p>
          <a:endParaRPr lang="en-US"/>
        </a:p>
      </dgm:t>
    </dgm:pt>
    <dgm:pt modelId="{F611D3C0-9EF7-4F5F-B9B0-A659E9C4A480}" type="pres">
      <dgm:prSet presAssocID="{4A2C0D55-C5FB-467F-B0EA-FED9DE48C075}" presName="root2" presStyleCnt="0"/>
      <dgm:spPr/>
    </dgm:pt>
    <dgm:pt modelId="{92C247EA-5093-4001-BCB2-10819AF98878}" type="pres">
      <dgm:prSet presAssocID="{4A2C0D55-C5FB-467F-B0EA-FED9DE48C075}" presName="LevelTwoTextNode" presStyleLbl="node3" presStyleIdx="7" presStyleCnt="11" custScaleX="160353" custScaleY="88846" custLinFactY="235" custLinFactNeighborX="-7754" custLinFactNeighborY="100000">
        <dgm:presLayoutVars>
          <dgm:chPref val="3"/>
        </dgm:presLayoutVars>
      </dgm:prSet>
      <dgm:spPr>
        <a:prstGeom prst="roundRect">
          <a:avLst>
            <a:gd name="adj" fmla="val 10000"/>
          </a:avLst>
        </a:prstGeom>
      </dgm:spPr>
      <dgm:t>
        <a:bodyPr/>
        <a:lstStyle/>
        <a:p>
          <a:endParaRPr lang="en-US"/>
        </a:p>
      </dgm:t>
    </dgm:pt>
    <dgm:pt modelId="{BBD2EEB9-E98C-403B-AFCF-C388C09F1808}" type="pres">
      <dgm:prSet presAssocID="{4A2C0D55-C5FB-467F-B0EA-FED9DE48C075}" presName="level3hierChild" presStyleCnt="0"/>
      <dgm:spPr/>
    </dgm:pt>
    <dgm:pt modelId="{D8346D21-EAB9-44B9-94C5-6EFEACA313B8}" type="pres">
      <dgm:prSet presAssocID="{6E84F1C2-C16F-4D6C-A294-D90F37F9E053}" presName="conn2-1" presStyleLbl="parChTrans1D3" presStyleIdx="8" presStyleCnt="11"/>
      <dgm:spPr>
        <a:custGeom>
          <a:avLst/>
          <a:gdLst/>
          <a:ahLst/>
          <a:cxnLst/>
          <a:rect l="0" t="0" r="0" b="0"/>
          <a:pathLst>
            <a:path>
              <a:moveTo>
                <a:pt x="0" y="4269"/>
              </a:moveTo>
              <a:lnTo>
                <a:pt x="290591" y="4269"/>
              </a:lnTo>
            </a:path>
          </a:pathLst>
        </a:custGeom>
      </dgm:spPr>
      <dgm:t>
        <a:bodyPr/>
        <a:lstStyle/>
        <a:p>
          <a:endParaRPr lang="en-US"/>
        </a:p>
      </dgm:t>
    </dgm:pt>
    <dgm:pt modelId="{2FF9D603-3031-4A87-BDAD-3E911CAA97B3}" type="pres">
      <dgm:prSet presAssocID="{6E84F1C2-C16F-4D6C-A294-D90F37F9E053}" presName="connTx" presStyleLbl="parChTrans1D3" presStyleIdx="8" presStyleCnt="11"/>
      <dgm:spPr/>
      <dgm:t>
        <a:bodyPr/>
        <a:lstStyle/>
        <a:p>
          <a:endParaRPr lang="en-US"/>
        </a:p>
      </dgm:t>
    </dgm:pt>
    <dgm:pt modelId="{95B9A557-DFA6-483E-9758-5A2AF1863520}" type="pres">
      <dgm:prSet presAssocID="{0280FE8A-54BF-4BD3-8A9A-29E41933E904}" presName="root2" presStyleCnt="0"/>
      <dgm:spPr/>
    </dgm:pt>
    <dgm:pt modelId="{4BB1F9DF-E4CD-467A-9EC3-4C550A5C40B4}" type="pres">
      <dgm:prSet presAssocID="{0280FE8A-54BF-4BD3-8A9A-29E41933E904}" presName="LevelTwoTextNode" presStyleLbl="node3" presStyleIdx="8" presStyleCnt="11" custScaleX="194935" custScaleY="88846" custLinFactY="8911" custLinFactNeighborX="-5389" custLinFactNeighborY="100000">
        <dgm:presLayoutVars>
          <dgm:chPref val="3"/>
        </dgm:presLayoutVars>
      </dgm:prSet>
      <dgm:spPr>
        <a:prstGeom prst="roundRect">
          <a:avLst>
            <a:gd name="adj" fmla="val 10000"/>
          </a:avLst>
        </a:prstGeom>
      </dgm:spPr>
      <dgm:t>
        <a:bodyPr/>
        <a:lstStyle/>
        <a:p>
          <a:endParaRPr lang="en-US"/>
        </a:p>
      </dgm:t>
    </dgm:pt>
    <dgm:pt modelId="{F2EBA13A-83FE-4E2D-8BB9-4E3B54505C9F}" type="pres">
      <dgm:prSet presAssocID="{0280FE8A-54BF-4BD3-8A9A-29E41933E904}" presName="level3hierChild" presStyleCnt="0"/>
      <dgm:spPr/>
    </dgm:pt>
    <dgm:pt modelId="{F62E80E8-AA6E-4308-8399-DA8498E0A6F8}" type="pres">
      <dgm:prSet presAssocID="{B0D7D994-295C-460F-9DAF-18205CBFAC50}" presName="conn2-1" presStyleLbl="parChTrans1D2" presStyleIdx="5" presStyleCnt="6"/>
      <dgm:spPr>
        <a:custGeom>
          <a:avLst/>
          <a:gdLst/>
          <a:ahLst/>
          <a:cxnLst/>
          <a:rect l="0" t="0" r="0" b="0"/>
          <a:pathLst>
            <a:path>
              <a:moveTo>
                <a:pt x="0" y="4269"/>
              </a:moveTo>
              <a:lnTo>
                <a:pt x="435470" y="4269"/>
              </a:lnTo>
            </a:path>
          </a:pathLst>
        </a:custGeom>
      </dgm:spPr>
      <dgm:t>
        <a:bodyPr/>
        <a:lstStyle/>
        <a:p>
          <a:endParaRPr lang="en-US"/>
        </a:p>
      </dgm:t>
    </dgm:pt>
    <dgm:pt modelId="{27B84775-5C61-4AB7-89E3-8D732BF32A93}" type="pres">
      <dgm:prSet presAssocID="{B0D7D994-295C-460F-9DAF-18205CBFAC50}" presName="connTx" presStyleLbl="parChTrans1D2" presStyleIdx="5" presStyleCnt="6"/>
      <dgm:spPr/>
      <dgm:t>
        <a:bodyPr/>
        <a:lstStyle/>
        <a:p>
          <a:endParaRPr lang="en-US"/>
        </a:p>
      </dgm:t>
    </dgm:pt>
    <dgm:pt modelId="{ACA0399B-1FC5-4A90-B86D-D1D2F0950134}" type="pres">
      <dgm:prSet presAssocID="{EC5594B5-81D7-4FA2-8663-020AA5DB029D}" presName="root2" presStyleCnt="0"/>
      <dgm:spPr/>
    </dgm:pt>
    <dgm:pt modelId="{F102837E-260C-4A4A-A25C-DC74A625013D}" type="pres">
      <dgm:prSet presAssocID="{EC5594B5-81D7-4FA2-8663-020AA5DB029D}" presName="LevelTwoTextNode" presStyleLbl="node2" presStyleIdx="5" presStyleCnt="6" custScaleX="120157" custScaleY="129234" custLinFactY="53622" custLinFactNeighborX="-10211" custLinFactNeighborY="100000">
        <dgm:presLayoutVars>
          <dgm:chPref val="3"/>
        </dgm:presLayoutVars>
      </dgm:prSet>
      <dgm:spPr>
        <a:prstGeom prst="roundRect">
          <a:avLst>
            <a:gd name="adj" fmla="val 10000"/>
          </a:avLst>
        </a:prstGeom>
      </dgm:spPr>
      <dgm:t>
        <a:bodyPr/>
        <a:lstStyle/>
        <a:p>
          <a:endParaRPr lang="en-US"/>
        </a:p>
      </dgm:t>
    </dgm:pt>
    <dgm:pt modelId="{40E631AF-25FE-4895-A1C3-7FDFCD9D4D06}" type="pres">
      <dgm:prSet presAssocID="{EC5594B5-81D7-4FA2-8663-020AA5DB029D}" presName="level3hierChild" presStyleCnt="0"/>
      <dgm:spPr/>
    </dgm:pt>
    <dgm:pt modelId="{986FF9E6-637D-49E0-B6C8-A39DD8CDEA2E}" type="pres">
      <dgm:prSet presAssocID="{534FECD1-B391-4713-88C1-544042709B27}" presName="conn2-1" presStyleLbl="parChTrans1D3" presStyleIdx="9" presStyleCnt="11"/>
      <dgm:spPr>
        <a:custGeom>
          <a:avLst/>
          <a:gdLst/>
          <a:ahLst/>
          <a:cxnLst/>
          <a:rect l="0" t="0" r="0" b="0"/>
          <a:pathLst>
            <a:path>
              <a:moveTo>
                <a:pt x="0" y="4269"/>
              </a:moveTo>
              <a:lnTo>
                <a:pt x="277373" y="4269"/>
              </a:lnTo>
            </a:path>
          </a:pathLst>
        </a:custGeom>
      </dgm:spPr>
      <dgm:t>
        <a:bodyPr/>
        <a:lstStyle/>
        <a:p>
          <a:endParaRPr lang="en-US"/>
        </a:p>
      </dgm:t>
    </dgm:pt>
    <dgm:pt modelId="{A2F26CEF-6B8A-4959-8854-24BBEFC40D8A}" type="pres">
      <dgm:prSet presAssocID="{534FECD1-B391-4713-88C1-544042709B27}" presName="connTx" presStyleLbl="parChTrans1D3" presStyleIdx="9" presStyleCnt="11"/>
      <dgm:spPr/>
      <dgm:t>
        <a:bodyPr/>
        <a:lstStyle/>
        <a:p>
          <a:endParaRPr lang="en-US"/>
        </a:p>
      </dgm:t>
    </dgm:pt>
    <dgm:pt modelId="{BBC512BE-99B6-4786-B807-4C16D1FE18A5}" type="pres">
      <dgm:prSet presAssocID="{A80FB7BB-E629-4AC8-8782-11DB6365EB07}" presName="root2" presStyleCnt="0"/>
      <dgm:spPr/>
    </dgm:pt>
    <dgm:pt modelId="{16C1CD11-83C7-433F-8AF5-1F0BE3BAEEBA}" type="pres">
      <dgm:prSet presAssocID="{A80FB7BB-E629-4AC8-8782-11DB6365EB07}" presName="LevelTwoTextNode" presStyleLbl="node3" presStyleIdx="9" presStyleCnt="11" custScaleX="274679" custScaleY="114759" custLinFactY="34559" custLinFactNeighborX="-6280" custLinFactNeighborY="100000">
        <dgm:presLayoutVars>
          <dgm:chPref val="3"/>
        </dgm:presLayoutVars>
      </dgm:prSet>
      <dgm:spPr>
        <a:prstGeom prst="roundRect">
          <a:avLst>
            <a:gd name="adj" fmla="val 10000"/>
          </a:avLst>
        </a:prstGeom>
      </dgm:spPr>
      <dgm:t>
        <a:bodyPr/>
        <a:lstStyle/>
        <a:p>
          <a:endParaRPr lang="en-US"/>
        </a:p>
      </dgm:t>
    </dgm:pt>
    <dgm:pt modelId="{A2861354-D727-4602-844A-8640D5C9999F}" type="pres">
      <dgm:prSet presAssocID="{A80FB7BB-E629-4AC8-8782-11DB6365EB07}" presName="level3hierChild" presStyleCnt="0"/>
      <dgm:spPr/>
    </dgm:pt>
    <dgm:pt modelId="{3A53609D-CB74-40BE-A994-D507F8F7C579}" type="pres">
      <dgm:prSet presAssocID="{0C2668AE-AFA2-45A9-9343-A579E7C044F9}" presName="conn2-1" presStyleLbl="parChTrans1D3" presStyleIdx="10" presStyleCnt="11"/>
      <dgm:spPr>
        <a:custGeom>
          <a:avLst/>
          <a:gdLst/>
          <a:ahLst/>
          <a:cxnLst/>
          <a:rect l="0" t="0" r="0" b="0"/>
          <a:pathLst>
            <a:path>
              <a:moveTo>
                <a:pt x="0" y="4269"/>
              </a:moveTo>
              <a:lnTo>
                <a:pt x="285362" y="4269"/>
              </a:lnTo>
            </a:path>
          </a:pathLst>
        </a:custGeom>
      </dgm:spPr>
      <dgm:t>
        <a:bodyPr/>
        <a:lstStyle/>
        <a:p>
          <a:endParaRPr lang="en-US"/>
        </a:p>
      </dgm:t>
    </dgm:pt>
    <dgm:pt modelId="{2A6F166C-12FB-46EC-9658-CD08B30714E1}" type="pres">
      <dgm:prSet presAssocID="{0C2668AE-AFA2-45A9-9343-A579E7C044F9}" presName="connTx" presStyleLbl="parChTrans1D3" presStyleIdx="10" presStyleCnt="11"/>
      <dgm:spPr/>
      <dgm:t>
        <a:bodyPr/>
        <a:lstStyle/>
        <a:p>
          <a:endParaRPr lang="en-US"/>
        </a:p>
      </dgm:t>
    </dgm:pt>
    <dgm:pt modelId="{7BBA7506-DEB9-4E98-905D-87AC86361AF9}" type="pres">
      <dgm:prSet presAssocID="{C8384C3E-4F8E-4954-86A3-9213327DC54D}" presName="root2" presStyleCnt="0"/>
      <dgm:spPr/>
    </dgm:pt>
    <dgm:pt modelId="{7D02860F-10CC-4381-8B0E-1FEBB3CD448A}" type="pres">
      <dgm:prSet presAssocID="{C8384C3E-4F8E-4954-86A3-9213327DC54D}" presName="LevelTwoTextNode" presStyleLbl="node3" presStyleIdx="10" presStyleCnt="11" custScaleX="254407" custScaleY="88846" custLinFactY="52405" custLinFactNeighborX="-6280" custLinFactNeighborY="100000">
        <dgm:presLayoutVars>
          <dgm:chPref val="3"/>
        </dgm:presLayoutVars>
      </dgm:prSet>
      <dgm:spPr>
        <a:prstGeom prst="roundRect">
          <a:avLst>
            <a:gd name="adj" fmla="val 10000"/>
          </a:avLst>
        </a:prstGeom>
      </dgm:spPr>
      <dgm:t>
        <a:bodyPr/>
        <a:lstStyle/>
        <a:p>
          <a:endParaRPr lang="en-US"/>
        </a:p>
      </dgm:t>
    </dgm:pt>
    <dgm:pt modelId="{96463B08-DBCA-4B1D-9E70-676F2BDB5FAA}" type="pres">
      <dgm:prSet presAssocID="{C8384C3E-4F8E-4954-86A3-9213327DC54D}" presName="level3hierChild" presStyleCnt="0"/>
      <dgm:spPr/>
    </dgm:pt>
  </dgm:ptLst>
  <dgm:cxnLst>
    <dgm:cxn modelId="{284D6C1E-44BD-4015-846D-3F32702A3385}" type="presOf" srcId="{AEC2A28C-90A9-4707-A184-6F0B9E7D831A}" destId="{077872D3-062A-461D-8DE5-AB97E933800E}" srcOrd="0" destOrd="0" presId="urn:microsoft.com/office/officeart/2005/8/layout/hierarchy2"/>
    <dgm:cxn modelId="{EFB32A91-5094-438F-B6C3-90F7213FC50F}" type="presOf" srcId="{B55176FC-9163-43CD-B3B0-B48C135629D0}" destId="{570192CE-A8BC-46E1-9F3C-6C942E51BB11}" srcOrd="0" destOrd="0" presId="urn:microsoft.com/office/officeart/2005/8/layout/hierarchy2"/>
    <dgm:cxn modelId="{6768DA38-8906-4F29-81F9-2929187DBB9C}" type="presOf" srcId="{E4082F97-830A-407A-AD1B-0B2C4A37A1D5}" destId="{F163ED84-9C13-424D-B769-7DD96D142DEB}" srcOrd="0" destOrd="0" presId="urn:microsoft.com/office/officeart/2005/8/layout/hierarchy2"/>
    <dgm:cxn modelId="{F0E53BF6-903D-4660-8B46-C245B86CCB09}" srcId="{2B867F45-CC84-4432-9EA4-3134E3D2DA56}" destId="{E4CE4CDA-88F6-4ACC-9359-0BE58E450619}" srcOrd="0" destOrd="0" parTransId="{65C3522F-7F5A-481B-8FB7-C3627ED80757}" sibTransId="{2333A748-8AFD-4ED3-BACB-667858C90E02}"/>
    <dgm:cxn modelId="{56266F26-4DD8-409C-906D-DA6ADD1238F6}" srcId="{6DDCFBE1-1C1B-49B7-974C-93A5658F2F16}" destId="{22CDF34E-0B0A-481B-99FF-051B0470FFEF}" srcOrd="0" destOrd="0" parTransId="{9C8F93CD-EF85-4A16-A1CD-17F54D34C09E}" sibTransId="{AD1EFD7E-BC32-4D1E-8001-EB7576033736}"/>
    <dgm:cxn modelId="{539A43F0-6343-4957-91F5-088BA3260E98}" type="presOf" srcId="{C4B058D3-DD1A-4FFE-896B-0F921C795AB0}" destId="{69E06E60-68FD-49AD-BCA6-9D2626B44738}" srcOrd="0" destOrd="0" presId="urn:microsoft.com/office/officeart/2005/8/layout/hierarchy2"/>
    <dgm:cxn modelId="{0362F5ED-254A-4D16-99E4-27C505DAFFFE}" type="presOf" srcId="{556CA615-6948-44D3-95E8-6C856761B162}" destId="{3F94EF17-E1CC-478E-9DAA-A886284D7099}" srcOrd="0" destOrd="0" presId="urn:microsoft.com/office/officeart/2005/8/layout/hierarchy2"/>
    <dgm:cxn modelId="{84A5AC6A-669C-437B-9148-307163314720}" type="presOf" srcId="{C8384C3E-4F8E-4954-86A3-9213327DC54D}" destId="{7D02860F-10CC-4381-8B0E-1FEBB3CD448A}" srcOrd="0" destOrd="0" presId="urn:microsoft.com/office/officeart/2005/8/layout/hierarchy2"/>
    <dgm:cxn modelId="{A64903E2-EA95-4948-A674-15478A569369}" type="presOf" srcId="{761AA9A0-4D68-4846-A024-250728823ADF}" destId="{F17E98FD-490F-45A4-BB4F-7609DC0B11E6}" srcOrd="1" destOrd="0" presId="urn:microsoft.com/office/officeart/2005/8/layout/hierarchy2"/>
    <dgm:cxn modelId="{A9ECD9AF-DE7E-449F-9FF5-4D3C12DC23D7}" type="presOf" srcId="{3CC1804D-477E-4A09-95A3-82021C65944B}" destId="{FE6C4AA1-AEC1-4D6A-B8D6-DB6C08C4E745}" srcOrd="1" destOrd="0" presId="urn:microsoft.com/office/officeart/2005/8/layout/hierarchy2"/>
    <dgm:cxn modelId="{7255E774-D15D-447D-8455-DDFAD534A49C}" type="presOf" srcId="{FBC6B59F-A5E9-4AE7-9721-39EEBE7AABA8}" destId="{E094A419-4B01-4E22-BDF1-9A8CDCCE5AAD}" srcOrd="1" destOrd="0" presId="urn:microsoft.com/office/officeart/2005/8/layout/hierarchy2"/>
    <dgm:cxn modelId="{8376F5BE-E7E3-4497-9919-88B18C83CD28}" type="presOf" srcId="{3CC1804D-477E-4A09-95A3-82021C65944B}" destId="{94706F0F-4503-4C65-B62F-B50F9F92836F}" srcOrd="0" destOrd="0" presId="urn:microsoft.com/office/officeart/2005/8/layout/hierarchy2"/>
    <dgm:cxn modelId="{35462610-7107-429B-9679-AC4FC6BFC60D}" type="presOf" srcId="{6E84F1C2-C16F-4D6C-A294-D90F37F9E053}" destId="{D8346D21-EAB9-44B9-94C5-6EFEACA313B8}" srcOrd="0" destOrd="0" presId="urn:microsoft.com/office/officeart/2005/8/layout/hierarchy2"/>
    <dgm:cxn modelId="{F550E4F1-8A59-4B2D-AF99-7F791CC70F23}" type="presOf" srcId="{2D5FB7C7-35F4-40A6-90E8-5FA116BA6FF6}" destId="{752D089F-A1BC-4D22-84C2-0A817EC3B0F7}" srcOrd="0" destOrd="0" presId="urn:microsoft.com/office/officeart/2005/8/layout/hierarchy2"/>
    <dgm:cxn modelId="{DCA2CAAA-18F8-49F6-9643-E7D1197AA764}" srcId="{442EC795-E171-4ACD-BB70-204995650268}" destId="{88EF61F6-456E-4DAA-8016-A83409B57390}" srcOrd="3" destOrd="0" parTransId="{B55176FC-9163-43CD-B3B0-B48C135629D0}" sibTransId="{7AC80BD0-6C6B-4D5C-AF23-4FE739BBBF5E}"/>
    <dgm:cxn modelId="{C05958C2-4A32-4DD9-8E54-2CE85F51379C}" srcId="{5BC11D40-4B0C-444C-B4B6-36B0FBBAC096}" destId="{15D58414-0330-445C-82CA-A0D07728B8C5}" srcOrd="1" destOrd="0" parTransId="{FBC6B59F-A5E9-4AE7-9721-39EEBE7AABA8}" sibTransId="{D3D0CBEA-E4F3-4D54-87FA-A424344077E2}"/>
    <dgm:cxn modelId="{9A32FF8C-26DC-4A55-9324-98DC828F6B15}" type="presOf" srcId="{B0D7D994-295C-460F-9DAF-18205CBFAC50}" destId="{27B84775-5C61-4AB7-89E3-8D732BF32A93}" srcOrd="1" destOrd="0" presId="urn:microsoft.com/office/officeart/2005/8/layout/hierarchy2"/>
    <dgm:cxn modelId="{8339E5F8-E22C-477B-984D-CAA151224392}" type="presOf" srcId="{22CDF34E-0B0A-481B-99FF-051B0470FFEF}" destId="{4E1D317D-0FC7-43FC-B4D2-631FDCD4A115}" srcOrd="0" destOrd="0" presId="urn:microsoft.com/office/officeart/2005/8/layout/hierarchy2"/>
    <dgm:cxn modelId="{A4DDE681-9627-4EB5-939A-7C944732EB51}" type="presOf" srcId="{025B0B02-FABB-4FCD-A491-D7720A8FA6FD}" destId="{20331D97-4B92-4D1B-B73D-D4F60FB52EBE}" srcOrd="1" destOrd="0" presId="urn:microsoft.com/office/officeart/2005/8/layout/hierarchy2"/>
    <dgm:cxn modelId="{A5490C3E-A02E-43A5-80E4-63AAD4C6BBFE}" srcId="{E4082F97-830A-407A-AD1B-0B2C4A37A1D5}" destId="{1E36A493-86FA-4B2A-AE36-B608005ACF96}" srcOrd="1" destOrd="0" parTransId="{BCEF5696-75EF-47B8-86C3-28B6BE3FDD79}" sibTransId="{97DEA02F-2447-4AD0-A744-0B22A0C9BE44}"/>
    <dgm:cxn modelId="{C5EF6915-7103-42D6-9530-1914EB3E8A21}" srcId="{407441A8-8A13-4494-9599-0FB0732FD0FD}" destId="{2B867F45-CC84-4432-9EA4-3134E3D2DA56}" srcOrd="1" destOrd="0" parTransId="{23FA74C7-2DF3-47F1-AFC6-BB7DE323F8E8}" sibTransId="{250F3FE7-3E69-45CA-831B-1C4738DE31E4}"/>
    <dgm:cxn modelId="{D446C332-F703-4850-9553-D5E5ABFAE059}" type="presOf" srcId="{AEC2A28C-90A9-4707-A184-6F0B9E7D831A}" destId="{447F3001-A157-42DB-8312-275E5E5594E2}" srcOrd="1" destOrd="0" presId="urn:microsoft.com/office/officeart/2005/8/layout/hierarchy2"/>
    <dgm:cxn modelId="{A20C1683-01AF-4DD1-9086-C56422F86192}" type="presOf" srcId="{1E36A493-86FA-4B2A-AE36-B608005ACF96}" destId="{2D63815D-D4A2-498F-A900-BC706683F299}" srcOrd="0" destOrd="0" presId="urn:microsoft.com/office/officeart/2005/8/layout/hierarchy2"/>
    <dgm:cxn modelId="{B6207808-7960-4A8A-816A-1A084A1C082D}" type="presOf" srcId="{15D70039-E5C0-4221-865B-E34A6133CB6B}" destId="{102F1A9B-84C4-4D76-9068-03361F7EF569}" srcOrd="1" destOrd="0" presId="urn:microsoft.com/office/officeart/2005/8/layout/hierarchy2"/>
    <dgm:cxn modelId="{5AFB5AA1-8F17-4D44-A57A-82E902B10CB3}" type="presOf" srcId="{76B82C5F-F3BF-4F2E-ADD2-49893931B5CD}" destId="{CFF25B4B-69BE-40A1-B454-BDADD0B377F6}" srcOrd="0" destOrd="0" presId="urn:microsoft.com/office/officeart/2005/8/layout/hierarchy2"/>
    <dgm:cxn modelId="{01A47B55-09D2-4706-93F2-5ADBC3C9B356}" srcId="{15D58414-0330-445C-82CA-A0D07728B8C5}" destId="{338423DE-F6BD-431B-B540-657BA369037E}" srcOrd="0" destOrd="0" parTransId="{F1BDD6FF-AB6B-44E5-BC5C-492F4CF2BA36}" sibTransId="{E9A78D29-1DDE-46BF-846C-B1B2C2F73829}"/>
    <dgm:cxn modelId="{9106674B-F257-4245-A3B8-31C40B600F8F}" srcId="{442EC795-E171-4ACD-BB70-204995650268}" destId="{6DDCFBE1-1C1B-49B7-974C-93A5658F2F16}" srcOrd="0" destOrd="0" parTransId="{970241A8-21D4-4BB9-8C5F-C0E5CD74BFA5}" sibTransId="{CB875C31-1902-471F-B621-E75C83FE38D2}"/>
    <dgm:cxn modelId="{88634743-748E-4A8A-B4E3-039F3519D08B}" type="presOf" srcId="{15D58414-0330-445C-82CA-A0D07728B8C5}" destId="{B85A5D90-D2A1-4431-BE25-05E956738E89}" srcOrd="0" destOrd="0" presId="urn:microsoft.com/office/officeart/2005/8/layout/hierarchy2"/>
    <dgm:cxn modelId="{D60F4581-98CB-4436-8168-DDB8CEC39ECB}" type="presOf" srcId="{16403394-799B-4E66-80B2-A2CAC02FEE60}" destId="{7F8269E4-86F5-4C2F-84ED-48F97F1ED2A9}" srcOrd="0" destOrd="0" presId="urn:microsoft.com/office/officeart/2005/8/layout/hierarchy2"/>
    <dgm:cxn modelId="{D6751422-2D3F-4E5F-8EF0-25676FC131EE}" type="presOf" srcId="{F1BDD6FF-AB6B-44E5-BC5C-492F4CF2BA36}" destId="{DA017477-93A8-4FB7-BBD9-FDC3B427CA11}" srcOrd="1" destOrd="0" presId="urn:microsoft.com/office/officeart/2005/8/layout/hierarchy2"/>
    <dgm:cxn modelId="{C9D32B78-9045-4FE1-963A-C356D279E4BD}" type="presOf" srcId="{B59CDCBF-6A7A-42C0-85C7-DBBCFDAAD4B3}" destId="{CF7E3B4C-5B35-4B78-9094-A1B98ECE8934}" srcOrd="0" destOrd="0" presId="urn:microsoft.com/office/officeart/2005/8/layout/hierarchy2"/>
    <dgm:cxn modelId="{DCB4C55C-2FF1-48F4-ADD4-D5E01CD2DB61}" type="presOf" srcId="{A80FB7BB-E629-4AC8-8782-11DB6365EB07}" destId="{16C1CD11-83C7-433F-8AF5-1F0BE3BAEEBA}" srcOrd="0" destOrd="0" presId="urn:microsoft.com/office/officeart/2005/8/layout/hierarchy2"/>
    <dgm:cxn modelId="{67A0F457-0DC6-4979-82C5-AD2B9F4E9B3F}" type="presOf" srcId="{9C403A28-9F47-4D10-8AA2-B007E6FFCA75}" destId="{A9763753-2CBB-4EBF-973C-EFAA103DD777}" srcOrd="0" destOrd="0" presId="urn:microsoft.com/office/officeart/2005/8/layout/hierarchy2"/>
    <dgm:cxn modelId="{6D9B105C-317D-4B28-84DA-DE5628562659}" type="presOf" srcId="{F32E0219-FE03-4F56-9599-A99B1CD68245}" destId="{9D9E00EF-52F9-418B-9475-5D4B188CEF5A}" srcOrd="0" destOrd="0" presId="urn:microsoft.com/office/officeart/2005/8/layout/hierarchy2"/>
    <dgm:cxn modelId="{4F001F72-672C-4DFD-9687-5EEC518EC4B8}" srcId="{EC5594B5-81D7-4FA2-8663-020AA5DB029D}" destId="{C8384C3E-4F8E-4954-86A3-9213327DC54D}" srcOrd="1" destOrd="0" parTransId="{0C2668AE-AFA2-45A9-9343-A579E7C044F9}" sibTransId="{1EC4E0D4-A0C8-4A5C-976A-EFC012877442}"/>
    <dgm:cxn modelId="{5E4353D7-B809-4C7E-8E9F-C23C35FB40FF}" srcId="{E4082F97-830A-407A-AD1B-0B2C4A37A1D5}" destId="{B679C46C-67C9-4EA4-AC72-BD425DE5D14C}" srcOrd="2" destOrd="0" parTransId="{3CC1804D-477E-4A09-95A3-82021C65944B}" sibTransId="{11942BF7-4FE5-447A-9226-BCC022582FD5}"/>
    <dgm:cxn modelId="{307BDE5E-FFA6-44B2-B09E-B8716E8805C3}" type="presOf" srcId="{BCEF5696-75EF-47B8-86C3-28B6BE3FDD79}" destId="{B5C2F07D-B5C3-4358-A7DE-A3D55D36F2DD}" srcOrd="1" destOrd="0" presId="urn:microsoft.com/office/officeart/2005/8/layout/hierarchy2"/>
    <dgm:cxn modelId="{23F0BB1D-851E-4883-9078-BDEB8FE8F1EB}" type="presOf" srcId="{A98251BC-DABB-4A96-B795-53A1B7BE1244}" destId="{3BC5DC2E-39FD-4A46-82BD-715EC2C25B03}" srcOrd="0" destOrd="0" presId="urn:microsoft.com/office/officeart/2005/8/layout/hierarchy2"/>
    <dgm:cxn modelId="{51A96CAD-EDD7-442E-8D67-C65E9921E065}" type="presOf" srcId="{F5197FE5-B70E-41F5-A40B-926ADE2487DA}" destId="{5274E02F-3442-4278-AFA8-0953A0D44387}" srcOrd="0" destOrd="0" presId="urn:microsoft.com/office/officeart/2005/8/layout/hierarchy2"/>
    <dgm:cxn modelId="{D1146D73-E810-4300-875F-E2B9606CCC7A}" type="presOf" srcId="{0280FE8A-54BF-4BD3-8A9A-29E41933E904}" destId="{4BB1F9DF-E4CD-467A-9EC3-4C550A5C40B4}" srcOrd="0" destOrd="0" presId="urn:microsoft.com/office/officeart/2005/8/layout/hierarchy2"/>
    <dgm:cxn modelId="{53B866D1-6B21-42A0-ABC1-F74D29D10184}" type="presOf" srcId="{4A2C0D55-C5FB-467F-B0EA-FED9DE48C075}" destId="{92C247EA-5093-4001-BCB2-10819AF98878}" srcOrd="0" destOrd="0" presId="urn:microsoft.com/office/officeart/2005/8/layout/hierarchy2"/>
    <dgm:cxn modelId="{511D24E6-F591-4028-B2A2-AE3425ED8EA0}" type="presOf" srcId="{FBC6B59F-A5E9-4AE7-9721-39EEBE7AABA8}" destId="{53384AC5-4675-4083-922A-1FC84EFA9BAE}" srcOrd="0" destOrd="0" presId="urn:microsoft.com/office/officeart/2005/8/layout/hierarchy2"/>
    <dgm:cxn modelId="{41AA4A13-CF08-47DF-A910-2D943946A30E}" type="presOf" srcId="{2160577A-07E6-4191-9B45-057D92AA725E}" destId="{3A810FE1-031C-424D-901F-CFBFF034ED86}" srcOrd="1" destOrd="0" presId="urn:microsoft.com/office/officeart/2005/8/layout/hierarchy2"/>
    <dgm:cxn modelId="{4BE9CA8C-6D50-48F6-A860-67F2AAF543B5}" type="presOf" srcId="{A98251BC-DABB-4A96-B795-53A1B7BE1244}" destId="{3CE16656-6D0D-4938-8E22-F35EC02396BE}" srcOrd="1" destOrd="0" presId="urn:microsoft.com/office/officeart/2005/8/layout/hierarchy2"/>
    <dgm:cxn modelId="{B7486079-E2AA-48A0-B300-CE7B614F8BD2}" type="presOf" srcId="{EC5594B5-81D7-4FA2-8663-020AA5DB029D}" destId="{F102837E-260C-4A4A-A25C-DC74A625013D}" srcOrd="0" destOrd="0" presId="urn:microsoft.com/office/officeart/2005/8/layout/hierarchy2"/>
    <dgm:cxn modelId="{7D87FA25-BBED-486C-9A05-10680963BC2D}" srcId="{407441A8-8A13-4494-9599-0FB0732FD0FD}" destId="{F32E0219-FE03-4F56-9599-A99B1CD68245}" srcOrd="2" destOrd="0" parTransId="{FA19950B-9491-49B3-BFFD-FAA83D52E90E}" sibTransId="{76ED1A53-0063-420A-A069-A443ECCF2B2B}"/>
    <dgm:cxn modelId="{CF5325A0-29E9-4DD7-B29D-D389F3E602F8}" srcId="{5BC11D40-4B0C-444C-B4B6-36B0FBBAC096}" destId="{442EC795-E171-4ACD-BB70-204995650268}" srcOrd="0" destOrd="0" parTransId="{16403394-799B-4E66-80B2-A2CAC02FEE60}" sibTransId="{7FCBC51D-B5F3-42B1-8042-654E0D6CA74D}"/>
    <dgm:cxn modelId="{C753C57D-0C16-4AD9-B495-DF25D9868715}" srcId="{B801EF39-DCFC-43DD-9034-87FEFB7C205D}" destId="{0280FE8A-54BF-4BD3-8A9A-29E41933E904}" srcOrd="1" destOrd="0" parTransId="{6E84F1C2-C16F-4D6C-A294-D90F37F9E053}" sibTransId="{34430FC7-0FA1-4044-ABFD-27490E64DBA1}"/>
    <dgm:cxn modelId="{884898B9-D3FA-4B80-B0FD-DE6C8D0CAC8D}" type="presOf" srcId="{15D70039-E5C0-4221-865B-E34A6133CB6B}" destId="{EC0B2C56-17A7-4003-8E00-A6E41962AEEB}" srcOrd="0" destOrd="0" presId="urn:microsoft.com/office/officeart/2005/8/layout/hierarchy2"/>
    <dgm:cxn modelId="{8D20F57F-0D78-49BF-AFB4-916E5FB4FFE1}" type="presOf" srcId="{B6B97838-3222-458E-BBA8-E2E4052002FC}" destId="{7CB06E1E-20D1-4F2D-BF48-D26F05601755}" srcOrd="0" destOrd="0" presId="urn:microsoft.com/office/officeart/2005/8/layout/hierarchy2"/>
    <dgm:cxn modelId="{14E2C06B-32F8-4CEC-AB3C-F427B3C9B06A}" type="presOf" srcId="{0C2668AE-AFA2-45A9-9343-A579E7C044F9}" destId="{2A6F166C-12FB-46EC-9658-CD08B30714E1}" srcOrd="1" destOrd="0" presId="urn:microsoft.com/office/officeart/2005/8/layout/hierarchy2"/>
    <dgm:cxn modelId="{CBC69A70-1E0B-4487-BB20-E12E6F2C70A7}" type="presOf" srcId="{970241A8-21D4-4BB9-8C5F-C0E5CD74BFA5}" destId="{BCC3F8F3-1885-4B2E-B999-50B68DE15A89}" srcOrd="1" destOrd="0" presId="urn:microsoft.com/office/officeart/2005/8/layout/hierarchy2"/>
    <dgm:cxn modelId="{75E03E4C-A548-45B0-B63A-E8836A1D4892}" srcId="{3880FC8E-2A1E-456E-B7CC-AC4586E05B21}" destId="{C4B058D3-DD1A-4FFE-896B-0F921C795AB0}" srcOrd="1" destOrd="0" parTransId="{761AA9A0-4D68-4846-A024-250728823ADF}" sibTransId="{78A62184-BA09-4C65-A0B4-8EB4A2604C17}"/>
    <dgm:cxn modelId="{96C362FE-ECC0-4FD2-A4FF-9318696521C6}" srcId="{E4CE4CDA-88F6-4ACC-9359-0BE58E450619}" destId="{3880FC8E-2A1E-456E-B7CC-AC4586E05B21}" srcOrd="0" destOrd="0" parTransId="{472D767E-0E26-45D6-BB0A-C878A63F7341}" sibTransId="{B7D26283-BAFE-4118-8F5A-761B789D8CBA}"/>
    <dgm:cxn modelId="{388C0651-AFE5-4337-9241-BF6190D29602}" type="presOf" srcId="{9C403A28-9F47-4D10-8AA2-B007E6FFCA75}" destId="{F4273A2A-DEBC-47F0-B1FE-7CAFCC2CF5BB}" srcOrd="1" destOrd="0" presId="urn:microsoft.com/office/officeart/2005/8/layout/hierarchy2"/>
    <dgm:cxn modelId="{707232F1-5921-47B0-BD91-6176CC9AF07E}" type="presOf" srcId="{C0B899BE-7E1C-4E0B-AAF9-9A6E43A2199D}" destId="{37173459-413E-497D-8B82-57BDAA26F62B}" srcOrd="0" destOrd="0" presId="urn:microsoft.com/office/officeart/2005/8/layout/hierarchy2"/>
    <dgm:cxn modelId="{103E2F7F-E51D-4AEB-AB0F-208EB00F3271}" type="presOf" srcId="{534FECD1-B391-4713-88C1-544042709B27}" destId="{A2F26CEF-6B8A-4959-8854-24BBEFC40D8A}" srcOrd="1" destOrd="0" presId="urn:microsoft.com/office/officeart/2005/8/layout/hierarchy2"/>
    <dgm:cxn modelId="{D48A9D0E-902C-4B7A-836B-2BE71A86F4E8}" type="presOf" srcId="{E344E362-D2D7-4779-A4E6-75839F544DBD}" destId="{484A74A7-67DB-4EE0-A7F9-C2657A50C94A}" srcOrd="0" destOrd="0" presId="urn:microsoft.com/office/officeart/2005/8/layout/hierarchy2"/>
    <dgm:cxn modelId="{F2F0640D-7A05-4982-B152-00A115A2DE39}" srcId="{3880FC8E-2A1E-456E-B7CC-AC4586E05B21}" destId="{B6B97838-3222-458E-BBA8-E2E4052002FC}" srcOrd="0" destOrd="0" parTransId="{AEC2A28C-90A9-4707-A184-6F0B9E7D831A}" sibTransId="{189A64D7-425F-48BC-8F2B-4ACBF461EE8D}"/>
    <dgm:cxn modelId="{3E5300E7-022C-4AB3-A7D4-4A605BE11466}" type="presOf" srcId="{0CD486B4-2201-4FCD-9EC4-55B0E4954515}" destId="{E3B4D31F-78F6-408F-98A1-20A6ADAEA1D5}" srcOrd="1" destOrd="0" presId="urn:microsoft.com/office/officeart/2005/8/layout/hierarchy2"/>
    <dgm:cxn modelId="{C64381D8-5CFD-4A2A-AC2F-C11E7A4A7409}" srcId="{442EC795-E171-4ACD-BB70-204995650268}" destId="{76B82C5F-F3BF-4F2E-ADD2-49893931B5CD}" srcOrd="2" destOrd="0" parTransId="{9C403A28-9F47-4D10-8AA2-B007E6FFCA75}" sibTransId="{6216B4D0-91B3-4062-9801-2CCB027BC1B1}"/>
    <dgm:cxn modelId="{DEA5913A-89DE-48EF-8DE4-0B0CAE7B71F2}" srcId="{6DDCFBE1-1C1B-49B7-974C-93A5658F2F16}" destId="{D81C6CF2-88D4-414E-8BC2-0342836A8B93}" srcOrd="1" destOrd="0" parTransId="{A98251BC-DABB-4A96-B795-53A1B7BE1244}" sibTransId="{3CF03D82-8BED-4ED3-8E17-9A54099148FF}"/>
    <dgm:cxn modelId="{7657501A-697D-45C9-B249-DF6BEB48BAF8}" srcId="{556CA615-6948-44D3-95E8-6C856761B162}" destId="{E4082F97-830A-407A-AD1B-0B2C4A37A1D5}" srcOrd="0" destOrd="0" parTransId="{025B0B02-FABB-4FCD-A491-D7720A8FA6FD}" sibTransId="{5DCDD5A7-4FCC-44FC-9E8A-F7FFCB714667}"/>
    <dgm:cxn modelId="{EFAECFE2-F570-4985-895E-07DD10FCD8E5}" type="presOf" srcId="{B0D7D994-295C-460F-9DAF-18205CBFAC50}" destId="{F62E80E8-AA6E-4308-8399-DA8498E0A6F8}" srcOrd="0" destOrd="0" presId="urn:microsoft.com/office/officeart/2005/8/layout/hierarchy2"/>
    <dgm:cxn modelId="{925744BC-DA92-43E9-A1E7-A7AC685B19E1}" type="presOf" srcId="{16403394-799B-4E66-80B2-A2CAC02FEE60}" destId="{5305243B-6BCC-4E2B-BC76-C8B37C53E491}" srcOrd="1" destOrd="0" presId="urn:microsoft.com/office/officeart/2005/8/layout/hierarchy2"/>
    <dgm:cxn modelId="{A948F9F5-E490-4081-A4E1-19ED59723B4E}" type="presOf" srcId="{442EC795-E171-4ACD-BB70-204995650268}" destId="{39F74B25-DDA4-4790-B44F-3879A57B3B5F}" srcOrd="0" destOrd="0" presId="urn:microsoft.com/office/officeart/2005/8/layout/hierarchy2"/>
    <dgm:cxn modelId="{FAF8DE66-ABC6-431E-85AA-C4728033CD6C}" type="presOf" srcId="{2160577A-07E6-4191-9B45-057D92AA725E}" destId="{8D930D16-A18D-48CD-A29A-BABC14E7BBBF}" srcOrd="0" destOrd="0" presId="urn:microsoft.com/office/officeart/2005/8/layout/hierarchy2"/>
    <dgm:cxn modelId="{A904D88D-DF5C-402F-897C-2F61BD99E8AC}" type="presOf" srcId="{338423DE-F6BD-431B-B540-657BA369037E}" destId="{AE9998D1-E6A8-4549-A815-17097CABFE6D}" srcOrd="0" destOrd="0" presId="urn:microsoft.com/office/officeart/2005/8/layout/hierarchy2"/>
    <dgm:cxn modelId="{38597885-8358-4C42-9761-74263147A582}" type="presOf" srcId="{472D767E-0E26-45D6-BB0A-C878A63F7341}" destId="{7E5E4376-A80F-49C1-B282-4041595BF52A}" srcOrd="0" destOrd="0" presId="urn:microsoft.com/office/officeart/2005/8/layout/hierarchy2"/>
    <dgm:cxn modelId="{9FF62945-2ADC-4CD5-A31A-F282267B7D6A}" type="presOf" srcId="{0CD486B4-2201-4FCD-9EC4-55B0E4954515}" destId="{E02FF260-824A-4FA6-BFD9-55CC96319685}" srcOrd="0" destOrd="0" presId="urn:microsoft.com/office/officeart/2005/8/layout/hierarchy2"/>
    <dgm:cxn modelId="{F95FA17B-AE4F-4A99-9D10-292C513C400B}" type="presOf" srcId="{9C8F93CD-EF85-4A16-A1CD-17F54D34C09E}" destId="{3F75AD51-D2B5-4286-990B-F250BD947537}" srcOrd="0" destOrd="0" presId="urn:microsoft.com/office/officeart/2005/8/layout/hierarchy2"/>
    <dgm:cxn modelId="{2DCBE11A-A4F2-4094-B08F-8CCB5A1103F7}" type="presOf" srcId="{65C3522F-7F5A-481B-8FB7-C3627ED80757}" destId="{EF411AB4-34F7-4836-99A3-867121988CE2}" srcOrd="1" destOrd="0" presId="urn:microsoft.com/office/officeart/2005/8/layout/hierarchy2"/>
    <dgm:cxn modelId="{2DECE539-CE3C-4552-8DA7-F093B54E4EB7}" type="presOf" srcId="{58640878-D616-479A-B678-97E730C8E868}" destId="{59999A66-748D-4ACF-A80F-1FB37522D87B}" srcOrd="0" destOrd="0" presId="urn:microsoft.com/office/officeart/2005/8/layout/hierarchy2"/>
    <dgm:cxn modelId="{3A43BD9D-DFDD-4A4D-B2E5-4C68CB2D333E}" srcId="{6DDCFBE1-1C1B-49B7-974C-93A5658F2F16}" destId="{EE9C9D61-3A22-43ED-A1BF-9CE503BE08C8}" srcOrd="2" destOrd="0" parTransId="{C8D6FA6C-3D1A-4708-AEBD-4A58F44F7DAA}" sibTransId="{DF579FFC-E49E-4A08-B484-EF45EE07F2A6}"/>
    <dgm:cxn modelId="{C779698D-4E9A-4F98-B902-B25965CF75F0}" srcId="{442EC795-E171-4ACD-BB70-204995650268}" destId="{C0B899BE-7E1C-4E0B-AAF9-9A6E43A2199D}" srcOrd="1" destOrd="0" parTransId="{E344E362-D2D7-4779-A4E6-75839F544DBD}" sibTransId="{5C40CBAF-137F-430F-99F4-56A607F79CB8}"/>
    <dgm:cxn modelId="{3C6A35D2-8E79-49BA-9C15-AC49D82C5436}" type="presOf" srcId="{025B0B02-FABB-4FCD-A491-D7720A8FA6FD}" destId="{0645D105-1FA6-48F4-A7A1-3905A39AB508}" srcOrd="0" destOrd="0" presId="urn:microsoft.com/office/officeart/2005/8/layout/hierarchy2"/>
    <dgm:cxn modelId="{241CC901-7909-4DE6-9173-564066A0BEB4}" type="presOf" srcId="{407441A8-8A13-4494-9599-0FB0732FD0FD}" destId="{2952A1FA-9A83-4C86-A967-170288EA1FC5}" srcOrd="0" destOrd="0" presId="urn:microsoft.com/office/officeart/2005/8/layout/hierarchy2"/>
    <dgm:cxn modelId="{A8968E3C-54F0-4B72-9D54-3945CB4BF050}" type="presOf" srcId="{EE9C9D61-3A22-43ED-A1BF-9CE503BE08C8}" destId="{BEAA7BEF-C0BD-4F2F-8C95-9825E4ACDF11}" srcOrd="0" destOrd="0" presId="urn:microsoft.com/office/officeart/2005/8/layout/hierarchy2"/>
    <dgm:cxn modelId="{C8EF0411-6D25-4883-97B7-D2CD7DC857C4}" type="presOf" srcId="{D81C6CF2-88D4-414E-8BC2-0342836A8B93}" destId="{FAFBE93D-9E13-4F3E-8335-AA07535C5B1F}" srcOrd="0" destOrd="0" presId="urn:microsoft.com/office/officeart/2005/8/layout/hierarchy2"/>
    <dgm:cxn modelId="{CC6C30B5-B62F-46DA-BABD-8AB5FC2FE6F0}" srcId="{3880FC8E-2A1E-456E-B7CC-AC4586E05B21}" destId="{B59CDCBF-6A7A-42C0-85C7-DBBCFDAAD4B3}" srcOrd="2" destOrd="0" parTransId="{0CD486B4-2201-4FCD-9EC4-55B0E4954515}" sibTransId="{95543A9D-59A9-4BC9-9634-A42D4F6C06B2}"/>
    <dgm:cxn modelId="{B4D9446B-8D1F-4294-94EA-B46B28D818B9}" type="presOf" srcId="{65C3522F-7F5A-481B-8FB7-C3627ED80757}" destId="{1AAB3FA0-A132-49C5-9850-87FE00D75111}" srcOrd="0" destOrd="0" presId="urn:microsoft.com/office/officeart/2005/8/layout/hierarchy2"/>
    <dgm:cxn modelId="{971CBF9C-95B7-47B0-9DE4-18DF06A99594}" type="presOf" srcId="{0C2668AE-AFA2-45A9-9343-A579E7C044F9}" destId="{3A53609D-CB74-40BE-A994-D507F8F7C579}" srcOrd="0" destOrd="0" presId="urn:microsoft.com/office/officeart/2005/8/layout/hierarchy2"/>
    <dgm:cxn modelId="{FA59A520-361D-4ABA-8AC4-F047D32D34D6}" type="presOf" srcId="{B801EF39-DCFC-43DD-9034-87FEFB7C205D}" destId="{A3352FBB-E680-4CC9-948A-CB8CA10910BB}" srcOrd="0" destOrd="0" presId="urn:microsoft.com/office/officeart/2005/8/layout/hierarchy2"/>
    <dgm:cxn modelId="{97B9E83A-CEED-4977-B642-D33DD93E6223}" type="presOf" srcId="{6E84F1C2-C16F-4D6C-A294-D90F37F9E053}" destId="{2FF9D603-3031-4A87-BDAD-3E911CAA97B3}" srcOrd="1" destOrd="0" presId="urn:microsoft.com/office/officeart/2005/8/layout/hierarchy2"/>
    <dgm:cxn modelId="{055E96DA-F095-4790-8085-477448859CC1}" type="presOf" srcId="{3880FC8E-2A1E-456E-B7CC-AC4586E05B21}" destId="{19970D7F-4BFD-493F-8B0A-E721B055015F}" srcOrd="0" destOrd="0" presId="urn:microsoft.com/office/officeart/2005/8/layout/hierarchy2"/>
    <dgm:cxn modelId="{F528C2C4-9179-4F98-A6D0-0BA8F245A94D}" type="presOf" srcId="{970241A8-21D4-4BB9-8C5F-C0E5CD74BFA5}" destId="{9FBA0B18-1AB1-4D68-858D-6BD565CEF7C8}" srcOrd="0" destOrd="0" presId="urn:microsoft.com/office/officeart/2005/8/layout/hierarchy2"/>
    <dgm:cxn modelId="{F1E220A1-5881-4064-BCFD-B64EAAE057B3}" type="presOf" srcId="{5BC11D40-4B0C-444C-B4B6-36B0FBBAC096}" destId="{B7238424-BE5C-4FE2-AE5F-ECE0D5B3E100}" srcOrd="0" destOrd="0" presId="urn:microsoft.com/office/officeart/2005/8/layout/hierarchy2"/>
    <dgm:cxn modelId="{649FD605-6E7E-49AE-9F73-869B9DC015B3}" srcId="{407441A8-8A13-4494-9599-0FB0732FD0FD}" destId="{5BC11D40-4B0C-444C-B4B6-36B0FBBAC096}" srcOrd="0" destOrd="0" parTransId="{62BE859D-B22D-4070-A63C-9672C858FEEA}" sibTransId="{F75B0962-2A7F-4347-B818-9DC59E012FCA}"/>
    <dgm:cxn modelId="{1D099BFB-74F6-460A-8438-04071DD66196}" srcId="{E4082F97-830A-407A-AD1B-0B2C4A37A1D5}" destId="{F5197FE5-B70E-41F5-A40B-926ADE2487DA}" srcOrd="0" destOrd="0" parTransId="{2160577A-07E6-4191-9B45-057D92AA725E}" sibTransId="{D4149118-8852-4B8F-9994-FDA0FEF725E1}"/>
    <dgm:cxn modelId="{AD1F50C4-754E-4DDA-B485-F142563FDDFB}" type="presOf" srcId="{88EF61F6-456E-4DAA-8016-A83409B57390}" destId="{83507E3C-3B58-44A7-918D-301F4DAB9E65}" srcOrd="0" destOrd="0" presId="urn:microsoft.com/office/officeart/2005/8/layout/hierarchy2"/>
    <dgm:cxn modelId="{A75F690B-6372-4A2F-95FB-4D2D48468D5B}" type="presOf" srcId="{2D5FB7C7-35F4-40A6-90E8-5FA116BA6FF6}" destId="{A4DFF461-347C-4279-BAF5-CECABFA57B31}" srcOrd="1" destOrd="0" presId="urn:microsoft.com/office/officeart/2005/8/layout/hierarchy2"/>
    <dgm:cxn modelId="{6CC50516-F2A5-4F03-A7CC-3B28827814CD}" type="presOf" srcId="{534FECD1-B391-4713-88C1-544042709B27}" destId="{986FF9E6-637D-49E0-B6C8-A39DD8CDEA2E}" srcOrd="0" destOrd="0" presId="urn:microsoft.com/office/officeart/2005/8/layout/hierarchy2"/>
    <dgm:cxn modelId="{6F9E949E-B8EB-4CF6-BE8F-BF50ABAEEC60}" type="presOf" srcId="{C8D6FA6C-3D1A-4708-AEBD-4A58F44F7DAA}" destId="{1F16A423-0A0C-49CD-970A-2646C10D690C}" srcOrd="1" destOrd="0" presId="urn:microsoft.com/office/officeart/2005/8/layout/hierarchy2"/>
    <dgm:cxn modelId="{74F436E4-6C4F-4EC4-AA72-ADCA8553C72F}" type="presOf" srcId="{9C8F93CD-EF85-4A16-A1CD-17F54D34C09E}" destId="{65A3C07B-5E38-4029-A6E6-541AEDA70431}" srcOrd="1" destOrd="0" presId="urn:microsoft.com/office/officeart/2005/8/layout/hierarchy2"/>
    <dgm:cxn modelId="{BD7E82A2-E1A7-4EB8-BFD0-F0843FEE1924}" type="presOf" srcId="{B55176FC-9163-43CD-B3B0-B48C135629D0}" destId="{BE0F882F-1ABB-45BB-880F-DB174DDBCC6D}" srcOrd="1" destOrd="0" presId="urn:microsoft.com/office/officeart/2005/8/layout/hierarchy2"/>
    <dgm:cxn modelId="{8B0A99E4-EC96-4167-A340-AA9F68A7F160}" type="presOf" srcId="{58640878-D616-479A-B678-97E730C8E868}" destId="{61612597-0629-4EC8-98A8-3BE97384E0BC}" srcOrd="1" destOrd="0" presId="urn:microsoft.com/office/officeart/2005/8/layout/hierarchy2"/>
    <dgm:cxn modelId="{B36286A7-2224-4A1E-9461-1BAC3CBA4B3D}" type="presOf" srcId="{C8D6FA6C-3D1A-4708-AEBD-4A58F44F7DAA}" destId="{D34D27BB-400B-4697-88B6-917C0DB4D219}" srcOrd="0" destOrd="0" presId="urn:microsoft.com/office/officeart/2005/8/layout/hierarchy2"/>
    <dgm:cxn modelId="{24B984AB-254A-4B35-BE40-BA600CFB2684}" type="presOf" srcId="{E344E362-D2D7-4779-A4E6-75839F544DBD}" destId="{776B7C47-30B7-4F6F-955D-40232609B2CC}" srcOrd="1" destOrd="0" presId="urn:microsoft.com/office/officeart/2005/8/layout/hierarchy2"/>
    <dgm:cxn modelId="{584CC1E6-7B16-45CF-8955-AB066BC5E7F6}" type="presOf" srcId="{2B867F45-CC84-4432-9EA4-3134E3D2DA56}" destId="{9A7879FD-4C64-4DFA-9D47-17BB1A55D388}" srcOrd="0" destOrd="0" presId="urn:microsoft.com/office/officeart/2005/8/layout/hierarchy2"/>
    <dgm:cxn modelId="{2FABEC80-BC80-4079-A080-CB4B11879522}" srcId="{2B867F45-CC84-4432-9EA4-3134E3D2DA56}" destId="{556CA615-6948-44D3-95E8-6C856761B162}" srcOrd="1" destOrd="0" parTransId="{2D5FB7C7-35F4-40A6-90E8-5FA116BA6FF6}" sibTransId="{BC59305F-2735-4791-82C1-E0CD3EF3AA5F}"/>
    <dgm:cxn modelId="{D998CFA1-DACF-42BF-ADC8-87F187E079F4}" type="presOf" srcId="{761AA9A0-4D68-4846-A024-250728823ADF}" destId="{490BD950-1A14-4C18-BEB4-2052979D2E66}" srcOrd="0" destOrd="0" presId="urn:microsoft.com/office/officeart/2005/8/layout/hierarchy2"/>
    <dgm:cxn modelId="{ED002FA4-2374-4419-AA9C-F71729B3CB0A}" srcId="{EC5594B5-81D7-4FA2-8663-020AA5DB029D}" destId="{A80FB7BB-E629-4AC8-8782-11DB6365EB07}" srcOrd="0" destOrd="0" parTransId="{534FECD1-B391-4713-88C1-544042709B27}" sibTransId="{75037A22-EA6B-4BEC-877F-205EC9C94B3E}"/>
    <dgm:cxn modelId="{E523428F-7109-4E7F-9E23-60F3553A2B07}" srcId="{F32E0219-FE03-4F56-9599-A99B1CD68245}" destId="{B801EF39-DCFC-43DD-9034-87FEFB7C205D}" srcOrd="0" destOrd="0" parTransId="{58640878-D616-479A-B678-97E730C8E868}" sibTransId="{BCBD8E1A-DD54-40FD-ABC5-14D73302EF4F}"/>
    <dgm:cxn modelId="{A6CFBAC3-4B3A-42F2-966D-2378549D5304}" type="presOf" srcId="{F1BDD6FF-AB6B-44E5-BC5C-492F4CF2BA36}" destId="{1D2C18B9-C823-4567-8CAA-F2AB82C4C18A}" srcOrd="0" destOrd="0" presId="urn:microsoft.com/office/officeart/2005/8/layout/hierarchy2"/>
    <dgm:cxn modelId="{19275D2A-529E-40AA-AE6B-5B3FE129B38A}" type="presOf" srcId="{E4CE4CDA-88F6-4ACC-9359-0BE58E450619}" destId="{CD35F66B-8020-4F8E-86E0-60F6035645FC}" srcOrd="0" destOrd="0" presId="urn:microsoft.com/office/officeart/2005/8/layout/hierarchy2"/>
    <dgm:cxn modelId="{C989A55B-BE2A-41A5-B917-DE084B7631F8}" srcId="{B801EF39-DCFC-43DD-9034-87FEFB7C205D}" destId="{4A2C0D55-C5FB-467F-B0EA-FED9DE48C075}" srcOrd="0" destOrd="0" parTransId="{15D70039-E5C0-4221-865B-E34A6133CB6B}" sibTransId="{65E5D300-9530-4BF6-942B-4E51652D4287}"/>
    <dgm:cxn modelId="{B7B52E37-A332-47FC-A5D1-099BA22C46A9}" type="presOf" srcId="{472D767E-0E26-45D6-BB0A-C878A63F7341}" destId="{931E4FE4-EB29-4FA3-A2F1-1F7E03BB2FAE}" srcOrd="1" destOrd="0" presId="urn:microsoft.com/office/officeart/2005/8/layout/hierarchy2"/>
    <dgm:cxn modelId="{094249D3-6EE0-472B-850A-1B8C86E7C04F}" srcId="{F32E0219-FE03-4F56-9599-A99B1CD68245}" destId="{EC5594B5-81D7-4FA2-8663-020AA5DB029D}" srcOrd="1" destOrd="0" parTransId="{B0D7D994-295C-460F-9DAF-18205CBFAC50}" sibTransId="{2793858A-A3BB-42C6-9BE2-0D2287C204E4}"/>
    <dgm:cxn modelId="{F465CDEA-9B3A-40CE-B407-3B43E47619B2}" type="presOf" srcId="{B679C46C-67C9-4EA4-AC72-BD425DE5D14C}" destId="{6BF9891B-E52F-4168-890D-61E81661CDB8}" srcOrd="0" destOrd="0" presId="urn:microsoft.com/office/officeart/2005/8/layout/hierarchy2"/>
    <dgm:cxn modelId="{3454190C-777C-45C6-8B9C-1D751FAA5916}" type="presOf" srcId="{BCEF5696-75EF-47B8-86C3-28B6BE3FDD79}" destId="{A15BA689-11E8-4412-8FEC-47B3E5FEA053}" srcOrd="0" destOrd="0" presId="urn:microsoft.com/office/officeart/2005/8/layout/hierarchy2"/>
    <dgm:cxn modelId="{048AA217-20B0-4E99-ABB8-28999539CF25}" type="presOf" srcId="{6DDCFBE1-1C1B-49B7-974C-93A5658F2F16}" destId="{5E627116-3E58-4925-9A28-7950EA430D91}" srcOrd="0" destOrd="0" presId="urn:microsoft.com/office/officeart/2005/8/layout/hierarchy2"/>
    <dgm:cxn modelId="{D02F0BF2-5C09-48E1-853B-D083DEBB1E07}" type="presParOf" srcId="{2952A1FA-9A83-4C86-A967-170288EA1FC5}" destId="{1D3C4B42-730B-47E5-8928-B8914C4FB65E}" srcOrd="0" destOrd="0" presId="urn:microsoft.com/office/officeart/2005/8/layout/hierarchy2"/>
    <dgm:cxn modelId="{DD3C7CC6-2BC4-4C15-96E3-BD49432B9BE8}" type="presParOf" srcId="{1D3C4B42-730B-47E5-8928-B8914C4FB65E}" destId="{B7238424-BE5C-4FE2-AE5F-ECE0D5B3E100}" srcOrd="0" destOrd="0" presId="urn:microsoft.com/office/officeart/2005/8/layout/hierarchy2"/>
    <dgm:cxn modelId="{A1D965F2-88F8-407E-80F5-1339F86A9B75}" type="presParOf" srcId="{1D3C4B42-730B-47E5-8928-B8914C4FB65E}" destId="{EA8FFDBA-6E8D-4C2B-8953-F8890AA48AF8}" srcOrd="1" destOrd="0" presId="urn:microsoft.com/office/officeart/2005/8/layout/hierarchy2"/>
    <dgm:cxn modelId="{A98EDEE2-5EB3-4383-A913-9C9781E72F06}" type="presParOf" srcId="{EA8FFDBA-6E8D-4C2B-8953-F8890AA48AF8}" destId="{7F8269E4-86F5-4C2F-84ED-48F97F1ED2A9}" srcOrd="0" destOrd="0" presId="urn:microsoft.com/office/officeart/2005/8/layout/hierarchy2"/>
    <dgm:cxn modelId="{3A38D23F-E786-4D34-BFBD-B1AFA42C8946}" type="presParOf" srcId="{7F8269E4-86F5-4C2F-84ED-48F97F1ED2A9}" destId="{5305243B-6BCC-4E2B-BC76-C8B37C53E491}" srcOrd="0" destOrd="0" presId="urn:microsoft.com/office/officeart/2005/8/layout/hierarchy2"/>
    <dgm:cxn modelId="{4B017124-39F8-4103-B6A3-5E4305D0A491}" type="presParOf" srcId="{EA8FFDBA-6E8D-4C2B-8953-F8890AA48AF8}" destId="{CFB0E3F0-DFCD-4B5E-8568-C73D8A8FB590}" srcOrd="1" destOrd="0" presId="urn:microsoft.com/office/officeart/2005/8/layout/hierarchy2"/>
    <dgm:cxn modelId="{0DA48937-F163-4D38-92D5-932CB0A79BA6}" type="presParOf" srcId="{CFB0E3F0-DFCD-4B5E-8568-C73D8A8FB590}" destId="{39F74B25-DDA4-4790-B44F-3879A57B3B5F}" srcOrd="0" destOrd="0" presId="urn:microsoft.com/office/officeart/2005/8/layout/hierarchy2"/>
    <dgm:cxn modelId="{1C12C35A-B3CB-4CE9-AD80-8EE517F9C4D5}" type="presParOf" srcId="{CFB0E3F0-DFCD-4B5E-8568-C73D8A8FB590}" destId="{D0376F4B-D060-47BC-ABC4-F623E9CA4277}" srcOrd="1" destOrd="0" presId="urn:microsoft.com/office/officeart/2005/8/layout/hierarchy2"/>
    <dgm:cxn modelId="{94D90245-7441-43AF-9AC3-5E6958EDB7EF}" type="presParOf" srcId="{D0376F4B-D060-47BC-ABC4-F623E9CA4277}" destId="{9FBA0B18-1AB1-4D68-858D-6BD565CEF7C8}" srcOrd="0" destOrd="0" presId="urn:microsoft.com/office/officeart/2005/8/layout/hierarchy2"/>
    <dgm:cxn modelId="{DDB1C299-4D6F-4653-A61C-E1A965FED87B}" type="presParOf" srcId="{9FBA0B18-1AB1-4D68-858D-6BD565CEF7C8}" destId="{BCC3F8F3-1885-4B2E-B999-50B68DE15A89}" srcOrd="0" destOrd="0" presId="urn:microsoft.com/office/officeart/2005/8/layout/hierarchy2"/>
    <dgm:cxn modelId="{27CC8CDA-BB6D-4173-ADAA-016C7EC6F290}" type="presParOf" srcId="{D0376F4B-D060-47BC-ABC4-F623E9CA4277}" destId="{8E0B5048-63A7-45E8-A954-446E7CCE6C2F}" srcOrd="1" destOrd="0" presId="urn:microsoft.com/office/officeart/2005/8/layout/hierarchy2"/>
    <dgm:cxn modelId="{75F3D71B-C65E-4E70-99B0-AC8C1A241717}" type="presParOf" srcId="{8E0B5048-63A7-45E8-A954-446E7CCE6C2F}" destId="{5E627116-3E58-4925-9A28-7950EA430D91}" srcOrd="0" destOrd="0" presId="urn:microsoft.com/office/officeart/2005/8/layout/hierarchy2"/>
    <dgm:cxn modelId="{3AF118E0-E84F-4177-9659-0C3063DF8065}" type="presParOf" srcId="{8E0B5048-63A7-45E8-A954-446E7CCE6C2F}" destId="{9E25EA91-72AC-49B2-8085-577A23CA55C9}" srcOrd="1" destOrd="0" presId="urn:microsoft.com/office/officeart/2005/8/layout/hierarchy2"/>
    <dgm:cxn modelId="{5BAE2767-BEC6-4899-919C-B8DBC1CDC1DE}" type="presParOf" srcId="{9E25EA91-72AC-49B2-8085-577A23CA55C9}" destId="{3F75AD51-D2B5-4286-990B-F250BD947537}" srcOrd="0" destOrd="0" presId="urn:microsoft.com/office/officeart/2005/8/layout/hierarchy2"/>
    <dgm:cxn modelId="{422C866F-61D9-429B-8A97-424CA2726D49}" type="presParOf" srcId="{3F75AD51-D2B5-4286-990B-F250BD947537}" destId="{65A3C07B-5E38-4029-A6E6-541AEDA70431}" srcOrd="0" destOrd="0" presId="urn:microsoft.com/office/officeart/2005/8/layout/hierarchy2"/>
    <dgm:cxn modelId="{2982FA07-1F89-4F91-BDB6-396C20BDEE0F}" type="presParOf" srcId="{9E25EA91-72AC-49B2-8085-577A23CA55C9}" destId="{2F183F16-84B0-4A1C-A270-042CA83FFBA6}" srcOrd="1" destOrd="0" presId="urn:microsoft.com/office/officeart/2005/8/layout/hierarchy2"/>
    <dgm:cxn modelId="{3A7DE7B6-B9FD-40F9-9369-7E09CB27E2E7}" type="presParOf" srcId="{2F183F16-84B0-4A1C-A270-042CA83FFBA6}" destId="{4E1D317D-0FC7-43FC-B4D2-631FDCD4A115}" srcOrd="0" destOrd="0" presId="urn:microsoft.com/office/officeart/2005/8/layout/hierarchy2"/>
    <dgm:cxn modelId="{F29EA689-2497-454F-970C-3C278EDBE9BC}" type="presParOf" srcId="{2F183F16-84B0-4A1C-A270-042CA83FFBA6}" destId="{DDB75DF2-D84B-479A-841A-F2790073E3AA}" srcOrd="1" destOrd="0" presId="urn:microsoft.com/office/officeart/2005/8/layout/hierarchy2"/>
    <dgm:cxn modelId="{4273D29C-A2D7-4B42-A8DF-C584FC12302E}" type="presParOf" srcId="{9E25EA91-72AC-49B2-8085-577A23CA55C9}" destId="{3BC5DC2E-39FD-4A46-82BD-715EC2C25B03}" srcOrd="2" destOrd="0" presId="urn:microsoft.com/office/officeart/2005/8/layout/hierarchy2"/>
    <dgm:cxn modelId="{A23ABCF7-5587-49A9-AB58-B544D87E0EF5}" type="presParOf" srcId="{3BC5DC2E-39FD-4A46-82BD-715EC2C25B03}" destId="{3CE16656-6D0D-4938-8E22-F35EC02396BE}" srcOrd="0" destOrd="0" presId="urn:microsoft.com/office/officeart/2005/8/layout/hierarchy2"/>
    <dgm:cxn modelId="{C35FB0F7-4BFB-48C7-A0A2-06D8424F2E5E}" type="presParOf" srcId="{9E25EA91-72AC-49B2-8085-577A23CA55C9}" destId="{7973AC95-4BA2-4C1E-83F2-408F31703F5D}" srcOrd="3" destOrd="0" presId="urn:microsoft.com/office/officeart/2005/8/layout/hierarchy2"/>
    <dgm:cxn modelId="{E8A9FD26-D591-4F16-80C9-EE3AF705786A}" type="presParOf" srcId="{7973AC95-4BA2-4C1E-83F2-408F31703F5D}" destId="{FAFBE93D-9E13-4F3E-8335-AA07535C5B1F}" srcOrd="0" destOrd="0" presId="urn:microsoft.com/office/officeart/2005/8/layout/hierarchy2"/>
    <dgm:cxn modelId="{A196A489-8564-489C-8DE6-93BD280A2216}" type="presParOf" srcId="{7973AC95-4BA2-4C1E-83F2-408F31703F5D}" destId="{19DA9100-BF53-4141-B967-2B58A69BA979}" srcOrd="1" destOrd="0" presId="urn:microsoft.com/office/officeart/2005/8/layout/hierarchy2"/>
    <dgm:cxn modelId="{9176C475-5793-4E75-8A48-5B4009CB5B62}" type="presParOf" srcId="{9E25EA91-72AC-49B2-8085-577A23CA55C9}" destId="{D34D27BB-400B-4697-88B6-917C0DB4D219}" srcOrd="4" destOrd="0" presId="urn:microsoft.com/office/officeart/2005/8/layout/hierarchy2"/>
    <dgm:cxn modelId="{849AB43E-A4BE-46CF-8EFC-670FFF9A6969}" type="presParOf" srcId="{D34D27BB-400B-4697-88B6-917C0DB4D219}" destId="{1F16A423-0A0C-49CD-970A-2646C10D690C}" srcOrd="0" destOrd="0" presId="urn:microsoft.com/office/officeart/2005/8/layout/hierarchy2"/>
    <dgm:cxn modelId="{8A3A1F2A-37DA-4CD7-AE4E-285319313EBA}" type="presParOf" srcId="{9E25EA91-72AC-49B2-8085-577A23CA55C9}" destId="{906A24F0-EE1F-451F-BBA3-DBC82E753314}" srcOrd="5" destOrd="0" presId="urn:microsoft.com/office/officeart/2005/8/layout/hierarchy2"/>
    <dgm:cxn modelId="{2CCA4626-60FA-4E88-B6CE-675E89366DE3}" type="presParOf" srcId="{906A24F0-EE1F-451F-BBA3-DBC82E753314}" destId="{BEAA7BEF-C0BD-4F2F-8C95-9825E4ACDF11}" srcOrd="0" destOrd="0" presId="urn:microsoft.com/office/officeart/2005/8/layout/hierarchy2"/>
    <dgm:cxn modelId="{E67C3FEC-F8F8-42AF-8A3F-5D55B860DF95}" type="presParOf" srcId="{906A24F0-EE1F-451F-BBA3-DBC82E753314}" destId="{206A7E1C-BF52-4693-9166-0AA2DB574587}" srcOrd="1" destOrd="0" presId="urn:microsoft.com/office/officeart/2005/8/layout/hierarchy2"/>
    <dgm:cxn modelId="{C69B9B9D-EEA5-4949-AF0A-1A2D9E208A07}" type="presParOf" srcId="{D0376F4B-D060-47BC-ABC4-F623E9CA4277}" destId="{484A74A7-67DB-4EE0-A7F9-C2657A50C94A}" srcOrd="2" destOrd="0" presId="urn:microsoft.com/office/officeart/2005/8/layout/hierarchy2"/>
    <dgm:cxn modelId="{491CAE1D-A8D6-41EA-A548-2E8B369284DC}" type="presParOf" srcId="{484A74A7-67DB-4EE0-A7F9-C2657A50C94A}" destId="{776B7C47-30B7-4F6F-955D-40232609B2CC}" srcOrd="0" destOrd="0" presId="urn:microsoft.com/office/officeart/2005/8/layout/hierarchy2"/>
    <dgm:cxn modelId="{85071410-3C4D-40CE-A707-1F2E5D0A7E24}" type="presParOf" srcId="{D0376F4B-D060-47BC-ABC4-F623E9CA4277}" destId="{751D8721-C404-4BA4-8E05-B8651B031BE9}" srcOrd="3" destOrd="0" presId="urn:microsoft.com/office/officeart/2005/8/layout/hierarchy2"/>
    <dgm:cxn modelId="{F2FFB8E7-C56D-49BA-B698-A981F092FA2F}" type="presParOf" srcId="{751D8721-C404-4BA4-8E05-B8651B031BE9}" destId="{37173459-413E-497D-8B82-57BDAA26F62B}" srcOrd="0" destOrd="0" presId="urn:microsoft.com/office/officeart/2005/8/layout/hierarchy2"/>
    <dgm:cxn modelId="{F2565435-5C8D-4F76-8255-177F8A8BF5E2}" type="presParOf" srcId="{751D8721-C404-4BA4-8E05-B8651B031BE9}" destId="{DF817FAD-6775-490B-8ED1-3F89727DBBB8}" srcOrd="1" destOrd="0" presId="urn:microsoft.com/office/officeart/2005/8/layout/hierarchy2"/>
    <dgm:cxn modelId="{0CA595CE-68B1-4A46-8492-AB6175BA4246}" type="presParOf" srcId="{D0376F4B-D060-47BC-ABC4-F623E9CA4277}" destId="{A9763753-2CBB-4EBF-973C-EFAA103DD777}" srcOrd="4" destOrd="0" presId="urn:microsoft.com/office/officeart/2005/8/layout/hierarchy2"/>
    <dgm:cxn modelId="{8594AE68-8166-4F0A-8F6F-400E337B4984}" type="presParOf" srcId="{A9763753-2CBB-4EBF-973C-EFAA103DD777}" destId="{F4273A2A-DEBC-47F0-B1FE-7CAFCC2CF5BB}" srcOrd="0" destOrd="0" presId="urn:microsoft.com/office/officeart/2005/8/layout/hierarchy2"/>
    <dgm:cxn modelId="{6FF45819-7B92-497F-B24F-BDEAC09D5DDF}" type="presParOf" srcId="{D0376F4B-D060-47BC-ABC4-F623E9CA4277}" destId="{ED3EC564-FFB1-4522-9E70-6F1537FAA0A6}" srcOrd="5" destOrd="0" presId="urn:microsoft.com/office/officeart/2005/8/layout/hierarchy2"/>
    <dgm:cxn modelId="{027085B3-8A7F-4385-81CE-1C494EE5BACB}" type="presParOf" srcId="{ED3EC564-FFB1-4522-9E70-6F1537FAA0A6}" destId="{CFF25B4B-69BE-40A1-B454-BDADD0B377F6}" srcOrd="0" destOrd="0" presId="urn:microsoft.com/office/officeart/2005/8/layout/hierarchy2"/>
    <dgm:cxn modelId="{BCA01EB2-2E00-431B-B570-8EA9C7E025CF}" type="presParOf" srcId="{ED3EC564-FFB1-4522-9E70-6F1537FAA0A6}" destId="{E46C4A87-E1E9-4A53-88E0-A01EC918514E}" srcOrd="1" destOrd="0" presId="urn:microsoft.com/office/officeart/2005/8/layout/hierarchy2"/>
    <dgm:cxn modelId="{94375B1A-1FED-4775-A438-3B6651F72673}" type="presParOf" srcId="{D0376F4B-D060-47BC-ABC4-F623E9CA4277}" destId="{570192CE-A8BC-46E1-9F3C-6C942E51BB11}" srcOrd="6" destOrd="0" presId="urn:microsoft.com/office/officeart/2005/8/layout/hierarchy2"/>
    <dgm:cxn modelId="{7CD4542A-9196-4939-B7AB-2F3BC7A83DB2}" type="presParOf" srcId="{570192CE-A8BC-46E1-9F3C-6C942E51BB11}" destId="{BE0F882F-1ABB-45BB-880F-DB174DDBCC6D}" srcOrd="0" destOrd="0" presId="urn:microsoft.com/office/officeart/2005/8/layout/hierarchy2"/>
    <dgm:cxn modelId="{EC16E248-E5E7-46A3-87AB-1F183717094A}" type="presParOf" srcId="{D0376F4B-D060-47BC-ABC4-F623E9CA4277}" destId="{FA7D0CF6-587A-4FBE-BB21-37942F1E60EE}" srcOrd="7" destOrd="0" presId="urn:microsoft.com/office/officeart/2005/8/layout/hierarchy2"/>
    <dgm:cxn modelId="{2BCDFD0F-E448-4D96-9305-FE6C3F20AC47}" type="presParOf" srcId="{FA7D0CF6-587A-4FBE-BB21-37942F1E60EE}" destId="{83507E3C-3B58-44A7-918D-301F4DAB9E65}" srcOrd="0" destOrd="0" presId="urn:microsoft.com/office/officeart/2005/8/layout/hierarchy2"/>
    <dgm:cxn modelId="{447CB07A-432D-42BF-B80F-C73A1C91FD6A}" type="presParOf" srcId="{FA7D0CF6-587A-4FBE-BB21-37942F1E60EE}" destId="{807C8A41-7E1C-4AFD-B825-AAD182C2A8AA}" srcOrd="1" destOrd="0" presId="urn:microsoft.com/office/officeart/2005/8/layout/hierarchy2"/>
    <dgm:cxn modelId="{3B0601C9-251B-40F8-A31D-E88A23385595}" type="presParOf" srcId="{EA8FFDBA-6E8D-4C2B-8953-F8890AA48AF8}" destId="{53384AC5-4675-4083-922A-1FC84EFA9BAE}" srcOrd="2" destOrd="0" presId="urn:microsoft.com/office/officeart/2005/8/layout/hierarchy2"/>
    <dgm:cxn modelId="{1D248828-3623-4681-9FCB-080149CBCF07}" type="presParOf" srcId="{53384AC5-4675-4083-922A-1FC84EFA9BAE}" destId="{E094A419-4B01-4E22-BDF1-9A8CDCCE5AAD}" srcOrd="0" destOrd="0" presId="urn:microsoft.com/office/officeart/2005/8/layout/hierarchy2"/>
    <dgm:cxn modelId="{E64A2344-4BAA-44EF-9574-2D0AE4643379}" type="presParOf" srcId="{EA8FFDBA-6E8D-4C2B-8953-F8890AA48AF8}" destId="{954C421F-2840-40DF-A3F2-901D15C28CAD}" srcOrd="3" destOrd="0" presId="urn:microsoft.com/office/officeart/2005/8/layout/hierarchy2"/>
    <dgm:cxn modelId="{F0120390-296E-4EA1-A07C-E56A8EF0CF24}" type="presParOf" srcId="{954C421F-2840-40DF-A3F2-901D15C28CAD}" destId="{B85A5D90-D2A1-4431-BE25-05E956738E89}" srcOrd="0" destOrd="0" presId="urn:microsoft.com/office/officeart/2005/8/layout/hierarchy2"/>
    <dgm:cxn modelId="{BFD6EF91-3F71-4270-B7F6-6A1D289F57F3}" type="presParOf" srcId="{954C421F-2840-40DF-A3F2-901D15C28CAD}" destId="{32E5522B-066D-4A9A-A86F-9912E6691296}" srcOrd="1" destOrd="0" presId="urn:microsoft.com/office/officeart/2005/8/layout/hierarchy2"/>
    <dgm:cxn modelId="{2B17CEE7-7A99-40FF-B21B-15AA0E9F6924}" type="presParOf" srcId="{32E5522B-066D-4A9A-A86F-9912E6691296}" destId="{1D2C18B9-C823-4567-8CAA-F2AB82C4C18A}" srcOrd="0" destOrd="0" presId="urn:microsoft.com/office/officeart/2005/8/layout/hierarchy2"/>
    <dgm:cxn modelId="{69AF2782-54DC-481A-89F0-16F632EEE352}" type="presParOf" srcId="{1D2C18B9-C823-4567-8CAA-F2AB82C4C18A}" destId="{DA017477-93A8-4FB7-BBD9-FDC3B427CA11}" srcOrd="0" destOrd="0" presId="urn:microsoft.com/office/officeart/2005/8/layout/hierarchy2"/>
    <dgm:cxn modelId="{AF2755D2-0F30-4188-AC56-4439292AF3FB}" type="presParOf" srcId="{32E5522B-066D-4A9A-A86F-9912E6691296}" destId="{CDDADFCD-2158-460D-A4CA-C9876D83DC5C}" srcOrd="1" destOrd="0" presId="urn:microsoft.com/office/officeart/2005/8/layout/hierarchy2"/>
    <dgm:cxn modelId="{1D815E68-2241-42A2-9E26-99088C77AB8C}" type="presParOf" srcId="{CDDADFCD-2158-460D-A4CA-C9876D83DC5C}" destId="{AE9998D1-E6A8-4549-A815-17097CABFE6D}" srcOrd="0" destOrd="0" presId="urn:microsoft.com/office/officeart/2005/8/layout/hierarchy2"/>
    <dgm:cxn modelId="{2A82D6E1-7549-4B27-AA39-8CEBB028494D}" type="presParOf" srcId="{CDDADFCD-2158-460D-A4CA-C9876D83DC5C}" destId="{3F3A0E4F-5739-48AA-8E1C-3B3EC3A23A15}" srcOrd="1" destOrd="0" presId="urn:microsoft.com/office/officeart/2005/8/layout/hierarchy2"/>
    <dgm:cxn modelId="{137FAD8F-1FCB-4074-854C-ACA8A0C57DE0}" type="presParOf" srcId="{2952A1FA-9A83-4C86-A967-170288EA1FC5}" destId="{CA060CBE-9ECC-466A-9F53-428BCEAD8D67}" srcOrd="1" destOrd="0" presId="urn:microsoft.com/office/officeart/2005/8/layout/hierarchy2"/>
    <dgm:cxn modelId="{82F2CEEA-51F7-4AAA-B424-7598C809F3A0}" type="presParOf" srcId="{CA060CBE-9ECC-466A-9F53-428BCEAD8D67}" destId="{9A7879FD-4C64-4DFA-9D47-17BB1A55D388}" srcOrd="0" destOrd="0" presId="urn:microsoft.com/office/officeart/2005/8/layout/hierarchy2"/>
    <dgm:cxn modelId="{0E604747-A9F2-4BE5-B543-68C085DC4F47}" type="presParOf" srcId="{CA060CBE-9ECC-466A-9F53-428BCEAD8D67}" destId="{AE41A336-3C7F-4319-A642-3CAD5F957552}" srcOrd="1" destOrd="0" presId="urn:microsoft.com/office/officeart/2005/8/layout/hierarchy2"/>
    <dgm:cxn modelId="{D0E5A274-A4E8-4D23-ADC6-5D6CEC14F25C}" type="presParOf" srcId="{AE41A336-3C7F-4319-A642-3CAD5F957552}" destId="{1AAB3FA0-A132-49C5-9850-87FE00D75111}" srcOrd="0" destOrd="0" presId="urn:microsoft.com/office/officeart/2005/8/layout/hierarchy2"/>
    <dgm:cxn modelId="{DC0B6F29-65B4-4F5B-A906-C4A7E004C9FF}" type="presParOf" srcId="{1AAB3FA0-A132-49C5-9850-87FE00D75111}" destId="{EF411AB4-34F7-4836-99A3-867121988CE2}" srcOrd="0" destOrd="0" presId="urn:microsoft.com/office/officeart/2005/8/layout/hierarchy2"/>
    <dgm:cxn modelId="{44392F85-4FFF-4C44-9EFD-5523B9D77F8E}" type="presParOf" srcId="{AE41A336-3C7F-4319-A642-3CAD5F957552}" destId="{5A69E986-D095-41B2-AA60-0C6732C7DC96}" srcOrd="1" destOrd="0" presId="urn:microsoft.com/office/officeart/2005/8/layout/hierarchy2"/>
    <dgm:cxn modelId="{EA52372D-A58D-49CD-94B3-967239061967}" type="presParOf" srcId="{5A69E986-D095-41B2-AA60-0C6732C7DC96}" destId="{CD35F66B-8020-4F8E-86E0-60F6035645FC}" srcOrd="0" destOrd="0" presId="urn:microsoft.com/office/officeart/2005/8/layout/hierarchy2"/>
    <dgm:cxn modelId="{5D93C8B5-836D-4CDD-903D-7BFA174A22AD}" type="presParOf" srcId="{5A69E986-D095-41B2-AA60-0C6732C7DC96}" destId="{A8C11A0F-C1A6-40D0-B903-2C7DB0A9057C}" srcOrd="1" destOrd="0" presId="urn:microsoft.com/office/officeart/2005/8/layout/hierarchy2"/>
    <dgm:cxn modelId="{054F1A2E-623B-4E98-B240-BB4EAA33C78F}" type="presParOf" srcId="{A8C11A0F-C1A6-40D0-B903-2C7DB0A9057C}" destId="{7E5E4376-A80F-49C1-B282-4041595BF52A}" srcOrd="0" destOrd="0" presId="urn:microsoft.com/office/officeart/2005/8/layout/hierarchy2"/>
    <dgm:cxn modelId="{BC42EB02-EF8D-4DBA-AB3E-32484C4F59DC}" type="presParOf" srcId="{7E5E4376-A80F-49C1-B282-4041595BF52A}" destId="{931E4FE4-EB29-4FA3-A2F1-1F7E03BB2FAE}" srcOrd="0" destOrd="0" presId="urn:microsoft.com/office/officeart/2005/8/layout/hierarchy2"/>
    <dgm:cxn modelId="{F75B0B08-C286-447C-8228-1EE61080BBAF}" type="presParOf" srcId="{A8C11A0F-C1A6-40D0-B903-2C7DB0A9057C}" destId="{D528C833-8299-428E-A46C-0CA713D6BF2E}" srcOrd="1" destOrd="0" presId="urn:microsoft.com/office/officeart/2005/8/layout/hierarchy2"/>
    <dgm:cxn modelId="{D59ECA07-7F9B-4A52-8846-9A2F898DDA86}" type="presParOf" srcId="{D528C833-8299-428E-A46C-0CA713D6BF2E}" destId="{19970D7F-4BFD-493F-8B0A-E721B055015F}" srcOrd="0" destOrd="0" presId="urn:microsoft.com/office/officeart/2005/8/layout/hierarchy2"/>
    <dgm:cxn modelId="{EF65B17B-E0BB-4686-8ED4-5AD646D5CDDD}" type="presParOf" srcId="{D528C833-8299-428E-A46C-0CA713D6BF2E}" destId="{C13E12EA-1516-41F2-915C-AFF9A1C6EBD6}" srcOrd="1" destOrd="0" presId="urn:microsoft.com/office/officeart/2005/8/layout/hierarchy2"/>
    <dgm:cxn modelId="{479438D5-73E7-40C9-848B-A76868BF4045}" type="presParOf" srcId="{C13E12EA-1516-41F2-915C-AFF9A1C6EBD6}" destId="{077872D3-062A-461D-8DE5-AB97E933800E}" srcOrd="0" destOrd="0" presId="urn:microsoft.com/office/officeart/2005/8/layout/hierarchy2"/>
    <dgm:cxn modelId="{422245B5-C2D9-44AF-BF04-8A535A44C18B}" type="presParOf" srcId="{077872D3-062A-461D-8DE5-AB97E933800E}" destId="{447F3001-A157-42DB-8312-275E5E5594E2}" srcOrd="0" destOrd="0" presId="urn:microsoft.com/office/officeart/2005/8/layout/hierarchy2"/>
    <dgm:cxn modelId="{F9903C41-1FC5-404F-97B0-88B00E1BF247}" type="presParOf" srcId="{C13E12EA-1516-41F2-915C-AFF9A1C6EBD6}" destId="{2B803CF1-5D04-4907-A739-E75E84F9353C}" srcOrd="1" destOrd="0" presId="urn:microsoft.com/office/officeart/2005/8/layout/hierarchy2"/>
    <dgm:cxn modelId="{B3C226EE-5A5E-4A77-BE22-B74CE7886443}" type="presParOf" srcId="{2B803CF1-5D04-4907-A739-E75E84F9353C}" destId="{7CB06E1E-20D1-4F2D-BF48-D26F05601755}" srcOrd="0" destOrd="0" presId="urn:microsoft.com/office/officeart/2005/8/layout/hierarchy2"/>
    <dgm:cxn modelId="{B8E1D23A-975B-4E1A-AEC9-A0518A4D029D}" type="presParOf" srcId="{2B803CF1-5D04-4907-A739-E75E84F9353C}" destId="{C4202840-0EB5-4C56-8BFA-B453295E8D1A}" srcOrd="1" destOrd="0" presId="urn:microsoft.com/office/officeart/2005/8/layout/hierarchy2"/>
    <dgm:cxn modelId="{15CE41F7-1600-435B-A266-81DF6B048A70}" type="presParOf" srcId="{C13E12EA-1516-41F2-915C-AFF9A1C6EBD6}" destId="{490BD950-1A14-4C18-BEB4-2052979D2E66}" srcOrd="2" destOrd="0" presId="urn:microsoft.com/office/officeart/2005/8/layout/hierarchy2"/>
    <dgm:cxn modelId="{B8B49733-F363-4927-A71A-A8A36EC5F7A5}" type="presParOf" srcId="{490BD950-1A14-4C18-BEB4-2052979D2E66}" destId="{F17E98FD-490F-45A4-BB4F-7609DC0B11E6}" srcOrd="0" destOrd="0" presId="urn:microsoft.com/office/officeart/2005/8/layout/hierarchy2"/>
    <dgm:cxn modelId="{CDC76256-C8F5-4375-AC4E-B45BA87E3EBB}" type="presParOf" srcId="{C13E12EA-1516-41F2-915C-AFF9A1C6EBD6}" destId="{04286BC5-1106-4DB9-8CEB-9B2131A3B51D}" srcOrd="3" destOrd="0" presId="urn:microsoft.com/office/officeart/2005/8/layout/hierarchy2"/>
    <dgm:cxn modelId="{6ABA4769-79EB-4520-AE4F-CD6FFF73DD44}" type="presParOf" srcId="{04286BC5-1106-4DB9-8CEB-9B2131A3B51D}" destId="{69E06E60-68FD-49AD-BCA6-9D2626B44738}" srcOrd="0" destOrd="0" presId="urn:microsoft.com/office/officeart/2005/8/layout/hierarchy2"/>
    <dgm:cxn modelId="{D26C1364-A2CE-495F-9132-BE09BB9C480F}" type="presParOf" srcId="{04286BC5-1106-4DB9-8CEB-9B2131A3B51D}" destId="{62F9648D-4AF4-469F-B646-9B2C2F93ED56}" srcOrd="1" destOrd="0" presId="urn:microsoft.com/office/officeart/2005/8/layout/hierarchy2"/>
    <dgm:cxn modelId="{BA5119A8-3FCA-47FA-8048-E8FF1355A06E}" type="presParOf" srcId="{C13E12EA-1516-41F2-915C-AFF9A1C6EBD6}" destId="{E02FF260-824A-4FA6-BFD9-55CC96319685}" srcOrd="4" destOrd="0" presId="urn:microsoft.com/office/officeart/2005/8/layout/hierarchy2"/>
    <dgm:cxn modelId="{5ABF6D5A-A884-400E-ACBA-1333BCB5805A}" type="presParOf" srcId="{E02FF260-824A-4FA6-BFD9-55CC96319685}" destId="{E3B4D31F-78F6-408F-98A1-20A6ADAEA1D5}" srcOrd="0" destOrd="0" presId="urn:microsoft.com/office/officeart/2005/8/layout/hierarchy2"/>
    <dgm:cxn modelId="{B8AC1C38-4D22-4AE8-A054-9AB54ED2483F}" type="presParOf" srcId="{C13E12EA-1516-41F2-915C-AFF9A1C6EBD6}" destId="{1B8AC700-F18E-4D51-A01A-B84F5A154106}" srcOrd="5" destOrd="0" presId="urn:microsoft.com/office/officeart/2005/8/layout/hierarchy2"/>
    <dgm:cxn modelId="{F1ABC805-2692-4669-ADD6-99AB4597B167}" type="presParOf" srcId="{1B8AC700-F18E-4D51-A01A-B84F5A154106}" destId="{CF7E3B4C-5B35-4B78-9094-A1B98ECE8934}" srcOrd="0" destOrd="0" presId="urn:microsoft.com/office/officeart/2005/8/layout/hierarchy2"/>
    <dgm:cxn modelId="{EE3CB380-3E7E-4DE7-8003-AF7F60999AC2}" type="presParOf" srcId="{1B8AC700-F18E-4D51-A01A-B84F5A154106}" destId="{94A3E022-6A1F-4652-B8A2-7FB16B751B5E}" srcOrd="1" destOrd="0" presId="urn:microsoft.com/office/officeart/2005/8/layout/hierarchy2"/>
    <dgm:cxn modelId="{E9A2CD48-BAAA-4009-87A9-B66877017C7C}" type="presParOf" srcId="{AE41A336-3C7F-4319-A642-3CAD5F957552}" destId="{752D089F-A1BC-4D22-84C2-0A817EC3B0F7}" srcOrd="2" destOrd="0" presId="urn:microsoft.com/office/officeart/2005/8/layout/hierarchy2"/>
    <dgm:cxn modelId="{8C908136-ADD8-4EC9-8654-9156C28B0A9A}" type="presParOf" srcId="{752D089F-A1BC-4D22-84C2-0A817EC3B0F7}" destId="{A4DFF461-347C-4279-BAF5-CECABFA57B31}" srcOrd="0" destOrd="0" presId="urn:microsoft.com/office/officeart/2005/8/layout/hierarchy2"/>
    <dgm:cxn modelId="{068B198E-8A5A-4225-AF6F-AC49B6988104}" type="presParOf" srcId="{AE41A336-3C7F-4319-A642-3CAD5F957552}" destId="{AE8F9EBA-0F32-4E29-BC85-66E48950D678}" srcOrd="3" destOrd="0" presId="urn:microsoft.com/office/officeart/2005/8/layout/hierarchy2"/>
    <dgm:cxn modelId="{5F5BCDCC-23B0-4AE6-8087-26C515935AA0}" type="presParOf" srcId="{AE8F9EBA-0F32-4E29-BC85-66E48950D678}" destId="{3F94EF17-E1CC-478E-9DAA-A886284D7099}" srcOrd="0" destOrd="0" presId="urn:microsoft.com/office/officeart/2005/8/layout/hierarchy2"/>
    <dgm:cxn modelId="{99A36EB2-F6A3-41DE-9D6C-1508B13D2197}" type="presParOf" srcId="{AE8F9EBA-0F32-4E29-BC85-66E48950D678}" destId="{A7EAAA8D-A262-48D9-8B52-3B2E82103A1C}" srcOrd="1" destOrd="0" presId="urn:microsoft.com/office/officeart/2005/8/layout/hierarchy2"/>
    <dgm:cxn modelId="{0C6180CD-03A8-4D5B-AA30-F4245FCF6C9B}" type="presParOf" srcId="{A7EAAA8D-A262-48D9-8B52-3B2E82103A1C}" destId="{0645D105-1FA6-48F4-A7A1-3905A39AB508}" srcOrd="0" destOrd="0" presId="urn:microsoft.com/office/officeart/2005/8/layout/hierarchy2"/>
    <dgm:cxn modelId="{B206E8EB-4B82-420E-8656-6092B41C357C}" type="presParOf" srcId="{0645D105-1FA6-48F4-A7A1-3905A39AB508}" destId="{20331D97-4B92-4D1B-B73D-D4F60FB52EBE}" srcOrd="0" destOrd="0" presId="urn:microsoft.com/office/officeart/2005/8/layout/hierarchy2"/>
    <dgm:cxn modelId="{EF509302-05BD-454C-B318-3A3CDB98E524}" type="presParOf" srcId="{A7EAAA8D-A262-48D9-8B52-3B2E82103A1C}" destId="{696B43BF-8832-4507-B180-8EEEBB0D7D10}" srcOrd="1" destOrd="0" presId="urn:microsoft.com/office/officeart/2005/8/layout/hierarchy2"/>
    <dgm:cxn modelId="{2945C0D3-D415-461A-9E4A-97877915A20A}" type="presParOf" srcId="{696B43BF-8832-4507-B180-8EEEBB0D7D10}" destId="{F163ED84-9C13-424D-B769-7DD96D142DEB}" srcOrd="0" destOrd="0" presId="urn:microsoft.com/office/officeart/2005/8/layout/hierarchy2"/>
    <dgm:cxn modelId="{65896A89-C10B-4895-8325-BF46992C0EDE}" type="presParOf" srcId="{696B43BF-8832-4507-B180-8EEEBB0D7D10}" destId="{F1AEC5A3-9710-4481-B00E-DCCB702C7579}" srcOrd="1" destOrd="0" presId="urn:microsoft.com/office/officeart/2005/8/layout/hierarchy2"/>
    <dgm:cxn modelId="{F574E5C0-C9D6-4D2C-B16B-302C3E9FAC40}" type="presParOf" srcId="{F1AEC5A3-9710-4481-B00E-DCCB702C7579}" destId="{8D930D16-A18D-48CD-A29A-BABC14E7BBBF}" srcOrd="0" destOrd="0" presId="urn:microsoft.com/office/officeart/2005/8/layout/hierarchy2"/>
    <dgm:cxn modelId="{E576D13B-8BF7-4FE9-ACD6-F16D351BC9AA}" type="presParOf" srcId="{8D930D16-A18D-48CD-A29A-BABC14E7BBBF}" destId="{3A810FE1-031C-424D-901F-CFBFF034ED86}" srcOrd="0" destOrd="0" presId="urn:microsoft.com/office/officeart/2005/8/layout/hierarchy2"/>
    <dgm:cxn modelId="{5B55C04B-CBC5-4529-891E-243768EE13C5}" type="presParOf" srcId="{F1AEC5A3-9710-4481-B00E-DCCB702C7579}" destId="{FC852454-9227-4C80-A866-2BDFD76DC612}" srcOrd="1" destOrd="0" presId="urn:microsoft.com/office/officeart/2005/8/layout/hierarchy2"/>
    <dgm:cxn modelId="{06D0BF27-A98B-4F3B-9959-C34E8C345F10}" type="presParOf" srcId="{FC852454-9227-4C80-A866-2BDFD76DC612}" destId="{5274E02F-3442-4278-AFA8-0953A0D44387}" srcOrd="0" destOrd="0" presId="urn:microsoft.com/office/officeart/2005/8/layout/hierarchy2"/>
    <dgm:cxn modelId="{CACB3390-A108-450E-8CB5-3A97F9CC02F1}" type="presParOf" srcId="{FC852454-9227-4C80-A866-2BDFD76DC612}" destId="{7770511F-26CA-4D9F-AFD8-1CB538A0D92A}" srcOrd="1" destOrd="0" presId="urn:microsoft.com/office/officeart/2005/8/layout/hierarchy2"/>
    <dgm:cxn modelId="{3B51E2E0-25B7-45BD-B229-681611FE3C7B}" type="presParOf" srcId="{F1AEC5A3-9710-4481-B00E-DCCB702C7579}" destId="{A15BA689-11E8-4412-8FEC-47B3E5FEA053}" srcOrd="2" destOrd="0" presId="urn:microsoft.com/office/officeart/2005/8/layout/hierarchy2"/>
    <dgm:cxn modelId="{21DD8EB2-5051-48C7-84F8-022574059EED}" type="presParOf" srcId="{A15BA689-11E8-4412-8FEC-47B3E5FEA053}" destId="{B5C2F07D-B5C3-4358-A7DE-A3D55D36F2DD}" srcOrd="0" destOrd="0" presId="urn:microsoft.com/office/officeart/2005/8/layout/hierarchy2"/>
    <dgm:cxn modelId="{6CE87D9E-9D69-4D78-960E-EA49A69CB50E}" type="presParOf" srcId="{F1AEC5A3-9710-4481-B00E-DCCB702C7579}" destId="{CE9199D4-7FF0-4FAC-8892-4DE5BACAB82A}" srcOrd="3" destOrd="0" presId="urn:microsoft.com/office/officeart/2005/8/layout/hierarchy2"/>
    <dgm:cxn modelId="{50606B4C-E055-4534-A59B-B492CBF619E5}" type="presParOf" srcId="{CE9199D4-7FF0-4FAC-8892-4DE5BACAB82A}" destId="{2D63815D-D4A2-498F-A900-BC706683F299}" srcOrd="0" destOrd="0" presId="urn:microsoft.com/office/officeart/2005/8/layout/hierarchy2"/>
    <dgm:cxn modelId="{795D69C1-214D-4943-83FC-A26AC70AA2D7}" type="presParOf" srcId="{CE9199D4-7FF0-4FAC-8892-4DE5BACAB82A}" destId="{42FAB633-BBEB-401F-9234-56424DA82CBF}" srcOrd="1" destOrd="0" presId="urn:microsoft.com/office/officeart/2005/8/layout/hierarchy2"/>
    <dgm:cxn modelId="{B82CE2EC-0FB1-4271-AC47-079D20744A86}" type="presParOf" srcId="{F1AEC5A3-9710-4481-B00E-DCCB702C7579}" destId="{94706F0F-4503-4C65-B62F-B50F9F92836F}" srcOrd="4" destOrd="0" presId="urn:microsoft.com/office/officeart/2005/8/layout/hierarchy2"/>
    <dgm:cxn modelId="{66557239-C15B-4399-AF04-DCF73D7FA27C}" type="presParOf" srcId="{94706F0F-4503-4C65-B62F-B50F9F92836F}" destId="{FE6C4AA1-AEC1-4D6A-B8D6-DB6C08C4E745}" srcOrd="0" destOrd="0" presId="urn:microsoft.com/office/officeart/2005/8/layout/hierarchy2"/>
    <dgm:cxn modelId="{D72BDEAA-A9F3-40BC-B5D6-F382897A74CA}" type="presParOf" srcId="{F1AEC5A3-9710-4481-B00E-DCCB702C7579}" destId="{A35968DB-6848-4835-A68E-9B14D7542753}" srcOrd="5" destOrd="0" presId="urn:microsoft.com/office/officeart/2005/8/layout/hierarchy2"/>
    <dgm:cxn modelId="{17240705-A133-457F-9439-FFBF37B7A85B}" type="presParOf" srcId="{A35968DB-6848-4835-A68E-9B14D7542753}" destId="{6BF9891B-E52F-4168-890D-61E81661CDB8}" srcOrd="0" destOrd="0" presId="urn:microsoft.com/office/officeart/2005/8/layout/hierarchy2"/>
    <dgm:cxn modelId="{C5017A17-2735-4BCA-B75A-ED3B7E4014E7}" type="presParOf" srcId="{A35968DB-6848-4835-A68E-9B14D7542753}" destId="{20022C80-7E98-4E5E-A5E0-05D7580F6790}" srcOrd="1" destOrd="0" presId="urn:microsoft.com/office/officeart/2005/8/layout/hierarchy2"/>
    <dgm:cxn modelId="{01DE823F-3A62-4F35-AF91-DFBDC31C936E}" type="presParOf" srcId="{2952A1FA-9A83-4C86-A967-170288EA1FC5}" destId="{10FFF0C5-1787-4B49-9933-AE5AABB7A687}" srcOrd="2" destOrd="0" presId="urn:microsoft.com/office/officeart/2005/8/layout/hierarchy2"/>
    <dgm:cxn modelId="{551E6414-7477-441E-B2FF-2CB3D81A76A5}" type="presParOf" srcId="{10FFF0C5-1787-4B49-9933-AE5AABB7A687}" destId="{9D9E00EF-52F9-418B-9475-5D4B188CEF5A}" srcOrd="0" destOrd="0" presId="urn:microsoft.com/office/officeart/2005/8/layout/hierarchy2"/>
    <dgm:cxn modelId="{6CE2A135-7467-458C-9966-849C4721FA0F}" type="presParOf" srcId="{10FFF0C5-1787-4B49-9933-AE5AABB7A687}" destId="{D25EC52B-CCA6-487B-A261-78449AF70802}" srcOrd="1" destOrd="0" presId="urn:microsoft.com/office/officeart/2005/8/layout/hierarchy2"/>
    <dgm:cxn modelId="{50330BEC-8E0B-4CF9-810A-D6D75BA85F0A}" type="presParOf" srcId="{D25EC52B-CCA6-487B-A261-78449AF70802}" destId="{59999A66-748D-4ACF-A80F-1FB37522D87B}" srcOrd="0" destOrd="0" presId="urn:microsoft.com/office/officeart/2005/8/layout/hierarchy2"/>
    <dgm:cxn modelId="{51E1800F-7306-450B-A03C-BFDFFA97729A}" type="presParOf" srcId="{59999A66-748D-4ACF-A80F-1FB37522D87B}" destId="{61612597-0629-4EC8-98A8-3BE97384E0BC}" srcOrd="0" destOrd="0" presId="urn:microsoft.com/office/officeart/2005/8/layout/hierarchy2"/>
    <dgm:cxn modelId="{5B86DB1E-6537-483F-BE21-38E1FF91222B}" type="presParOf" srcId="{D25EC52B-CCA6-487B-A261-78449AF70802}" destId="{980ECA39-6254-4E0A-B572-465A20C71408}" srcOrd="1" destOrd="0" presId="urn:microsoft.com/office/officeart/2005/8/layout/hierarchy2"/>
    <dgm:cxn modelId="{9428AC64-F33C-4D40-88F7-3738A386D509}" type="presParOf" srcId="{980ECA39-6254-4E0A-B572-465A20C71408}" destId="{A3352FBB-E680-4CC9-948A-CB8CA10910BB}" srcOrd="0" destOrd="0" presId="urn:microsoft.com/office/officeart/2005/8/layout/hierarchy2"/>
    <dgm:cxn modelId="{D1398529-17B2-4A94-A7F8-0E979D1C5DA3}" type="presParOf" srcId="{980ECA39-6254-4E0A-B572-465A20C71408}" destId="{2E2F0AC8-7FDA-4612-9C6D-66035BEEA223}" srcOrd="1" destOrd="0" presId="urn:microsoft.com/office/officeart/2005/8/layout/hierarchy2"/>
    <dgm:cxn modelId="{B19F7DCF-9915-4CA5-A9C7-433B27F74135}" type="presParOf" srcId="{2E2F0AC8-7FDA-4612-9C6D-66035BEEA223}" destId="{EC0B2C56-17A7-4003-8E00-A6E41962AEEB}" srcOrd="0" destOrd="0" presId="urn:microsoft.com/office/officeart/2005/8/layout/hierarchy2"/>
    <dgm:cxn modelId="{489AE609-A216-4E89-941D-4B727D2E8929}" type="presParOf" srcId="{EC0B2C56-17A7-4003-8E00-A6E41962AEEB}" destId="{102F1A9B-84C4-4D76-9068-03361F7EF569}" srcOrd="0" destOrd="0" presId="urn:microsoft.com/office/officeart/2005/8/layout/hierarchy2"/>
    <dgm:cxn modelId="{DE52BF29-EFCE-447B-842A-11765D830A3D}" type="presParOf" srcId="{2E2F0AC8-7FDA-4612-9C6D-66035BEEA223}" destId="{F611D3C0-9EF7-4F5F-B9B0-A659E9C4A480}" srcOrd="1" destOrd="0" presId="urn:microsoft.com/office/officeart/2005/8/layout/hierarchy2"/>
    <dgm:cxn modelId="{5C0D4549-3A87-40EF-9A62-38587AF4BCFD}" type="presParOf" srcId="{F611D3C0-9EF7-4F5F-B9B0-A659E9C4A480}" destId="{92C247EA-5093-4001-BCB2-10819AF98878}" srcOrd="0" destOrd="0" presId="urn:microsoft.com/office/officeart/2005/8/layout/hierarchy2"/>
    <dgm:cxn modelId="{8AE18324-972C-44D7-A266-417250F577CD}" type="presParOf" srcId="{F611D3C0-9EF7-4F5F-B9B0-A659E9C4A480}" destId="{BBD2EEB9-E98C-403B-AFCF-C388C09F1808}" srcOrd="1" destOrd="0" presId="urn:microsoft.com/office/officeart/2005/8/layout/hierarchy2"/>
    <dgm:cxn modelId="{F861542A-A0E5-4AC9-B581-89C952A2DD53}" type="presParOf" srcId="{2E2F0AC8-7FDA-4612-9C6D-66035BEEA223}" destId="{D8346D21-EAB9-44B9-94C5-6EFEACA313B8}" srcOrd="2" destOrd="0" presId="urn:microsoft.com/office/officeart/2005/8/layout/hierarchy2"/>
    <dgm:cxn modelId="{ED56285B-26D8-45C6-B5AF-AC44F86F8389}" type="presParOf" srcId="{D8346D21-EAB9-44B9-94C5-6EFEACA313B8}" destId="{2FF9D603-3031-4A87-BDAD-3E911CAA97B3}" srcOrd="0" destOrd="0" presId="urn:microsoft.com/office/officeart/2005/8/layout/hierarchy2"/>
    <dgm:cxn modelId="{7F45D649-8B95-4211-9ADA-13D67B891C54}" type="presParOf" srcId="{2E2F0AC8-7FDA-4612-9C6D-66035BEEA223}" destId="{95B9A557-DFA6-483E-9758-5A2AF1863520}" srcOrd="3" destOrd="0" presId="urn:microsoft.com/office/officeart/2005/8/layout/hierarchy2"/>
    <dgm:cxn modelId="{CE3A8FE3-8110-45BE-8D9D-58E856D3DABF}" type="presParOf" srcId="{95B9A557-DFA6-483E-9758-5A2AF1863520}" destId="{4BB1F9DF-E4CD-467A-9EC3-4C550A5C40B4}" srcOrd="0" destOrd="0" presId="urn:microsoft.com/office/officeart/2005/8/layout/hierarchy2"/>
    <dgm:cxn modelId="{3AC71DD6-32B0-41B3-BE56-F42602D75C9E}" type="presParOf" srcId="{95B9A557-DFA6-483E-9758-5A2AF1863520}" destId="{F2EBA13A-83FE-4E2D-8BB9-4E3B54505C9F}" srcOrd="1" destOrd="0" presId="urn:microsoft.com/office/officeart/2005/8/layout/hierarchy2"/>
    <dgm:cxn modelId="{33E43105-A45F-4F20-BF64-C23BBE161FF2}" type="presParOf" srcId="{D25EC52B-CCA6-487B-A261-78449AF70802}" destId="{F62E80E8-AA6E-4308-8399-DA8498E0A6F8}" srcOrd="2" destOrd="0" presId="urn:microsoft.com/office/officeart/2005/8/layout/hierarchy2"/>
    <dgm:cxn modelId="{ABD4A38F-D5AF-44DA-AD52-1F774F062736}" type="presParOf" srcId="{F62E80E8-AA6E-4308-8399-DA8498E0A6F8}" destId="{27B84775-5C61-4AB7-89E3-8D732BF32A93}" srcOrd="0" destOrd="0" presId="urn:microsoft.com/office/officeart/2005/8/layout/hierarchy2"/>
    <dgm:cxn modelId="{3564C5E0-8278-46CA-AB95-979FF78742FA}" type="presParOf" srcId="{D25EC52B-CCA6-487B-A261-78449AF70802}" destId="{ACA0399B-1FC5-4A90-B86D-D1D2F0950134}" srcOrd="3" destOrd="0" presId="urn:microsoft.com/office/officeart/2005/8/layout/hierarchy2"/>
    <dgm:cxn modelId="{28997FAA-FA10-4643-9391-F1018B6E222E}" type="presParOf" srcId="{ACA0399B-1FC5-4A90-B86D-D1D2F0950134}" destId="{F102837E-260C-4A4A-A25C-DC74A625013D}" srcOrd="0" destOrd="0" presId="urn:microsoft.com/office/officeart/2005/8/layout/hierarchy2"/>
    <dgm:cxn modelId="{BA7B43FC-B69E-4511-B9BF-8D574E202DE3}" type="presParOf" srcId="{ACA0399B-1FC5-4A90-B86D-D1D2F0950134}" destId="{40E631AF-25FE-4895-A1C3-7FDFCD9D4D06}" srcOrd="1" destOrd="0" presId="urn:microsoft.com/office/officeart/2005/8/layout/hierarchy2"/>
    <dgm:cxn modelId="{270E5053-9AD2-4D28-9AC3-741A4DFCD0FF}" type="presParOf" srcId="{40E631AF-25FE-4895-A1C3-7FDFCD9D4D06}" destId="{986FF9E6-637D-49E0-B6C8-A39DD8CDEA2E}" srcOrd="0" destOrd="0" presId="urn:microsoft.com/office/officeart/2005/8/layout/hierarchy2"/>
    <dgm:cxn modelId="{638FD2E6-14DB-4657-B39F-606BBAF667C2}" type="presParOf" srcId="{986FF9E6-637D-49E0-B6C8-A39DD8CDEA2E}" destId="{A2F26CEF-6B8A-4959-8854-24BBEFC40D8A}" srcOrd="0" destOrd="0" presId="urn:microsoft.com/office/officeart/2005/8/layout/hierarchy2"/>
    <dgm:cxn modelId="{CD41D713-0219-4201-814B-04FE2614BEC2}" type="presParOf" srcId="{40E631AF-25FE-4895-A1C3-7FDFCD9D4D06}" destId="{BBC512BE-99B6-4786-B807-4C16D1FE18A5}" srcOrd="1" destOrd="0" presId="urn:microsoft.com/office/officeart/2005/8/layout/hierarchy2"/>
    <dgm:cxn modelId="{2274F3FF-923F-45C6-8D01-DBD63D492E3C}" type="presParOf" srcId="{BBC512BE-99B6-4786-B807-4C16D1FE18A5}" destId="{16C1CD11-83C7-433F-8AF5-1F0BE3BAEEBA}" srcOrd="0" destOrd="0" presId="urn:microsoft.com/office/officeart/2005/8/layout/hierarchy2"/>
    <dgm:cxn modelId="{5017E127-8BA2-4D0B-8A6F-75933BB92C10}" type="presParOf" srcId="{BBC512BE-99B6-4786-B807-4C16D1FE18A5}" destId="{A2861354-D727-4602-844A-8640D5C9999F}" srcOrd="1" destOrd="0" presId="urn:microsoft.com/office/officeart/2005/8/layout/hierarchy2"/>
    <dgm:cxn modelId="{20B9439E-C433-4847-94DF-A663A6FE755C}" type="presParOf" srcId="{40E631AF-25FE-4895-A1C3-7FDFCD9D4D06}" destId="{3A53609D-CB74-40BE-A994-D507F8F7C579}" srcOrd="2" destOrd="0" presId="urn:microsoft.com/office/officeart/2005/8/layout/hierarchy2"/>
    <dgm:cxn modelId="{A436F573-AF12-4946-819B-E4202A2B4028}" type="presParOf" srcId="{3A53609D-CB74-40BE-A994-D507F8F7C579}" destId="{2A6F166C-12FB-46EC-9658-CD08B30714E1}" srcOrd="0" destOrd="0" presId="urn:microsoft.com/office/officeart/2005/8/layout/hierarchy2"/>
    <dgm:cxn modelId="{0FDC3C4B-594B-41F1-AB82-DCD153F4991D}" type="presParOf" srcId="{40E631AF-25FE-4895-A1C3-7FDFCD9D4D06}" destId="{7BBA7506-DEB9-4E98-905D-87AC86361AF9}" srcOrd="3" destOrd="0" presId="urn:microsoft.com/office/officeart/2005/8/layout/hierarchy2"/>
    <dgm:cxn modelId="{8DBFE307-B028-4D16-9744-3519A6945C76}" type="presParOf" srcId="{7BBA7506-DEB9-4E98-905D-87AC86361AF9}" destId="{7D02860F-10CC-4381-8B0E-1FEBB3CD448A}" srcOrd="0" destOrd="0" presId="urn:microsoft.com/office/officeart/2005/8/layout/hierarchy2"/>
    <dgm:cxn modelId="{08D0C150-F396-4291-99CB-EDD2A697FF6E}" type="presParOf" srcId="{7BBA7506-DEB9-4E98-905D-87AC86361AF9}" destId="{96463B08-DBCA-4B1D-9E70-676F2BDB5FAA}" srcOrd="1" destOrd="0" presId="urn:microsoft.com/office/officeart/2005/8/layout/hierarchy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38424-BE5C-4FE2-AE5F-ECE0D5B3E100}">
      <dsp:nvSpPr>
        <dsp:cNvPr id="0" name=""/>
        <dsp:cNvSpPr/>
      </dsp:nvSpPr>
      <dsp:spPr>
        <a:xfrm>
          <a:off x="0" y="1729877"/>
          <a:ext cx="637417" cy="330499"/>
        </a:xfrm>
        <a:prstGeom prst="roundRect">
          <a:avLst>
            <a:gd name="adj" fmla="val 10000"/>
          </a:avLst>
        </a:prstGeom>
        <a:solidFill>
          <a:srgbClr val="C00000"/>
        </a:solidFill>
        <a:ln w="9525" cap="flat" cmpd="sng" algn="ctr">
          <a:solidFill>
            <a:srgbClr val="C00000"/>
          </a:solidFill>
          <a:prstDash val="solid"/>
        </a:ln>
        <a:effectLst>
          <a:outerShdw blurRad="50800" dist="38100" dir="2700000" algn="tl" rotWithShape="0">
            <a:prstClr val="black">
              <a:alpha val="40000"/>
            </a:prst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 lastClr="FFFFFF"/>
              </a:solidFill>
              <a:latin typeface="Times New Roman" panose="02020603050405020304" pitchFamily="18" charset="0"/>
              <a:ea typeface="+mn-ea"/>
              <a:cs typeface="Times New Roman" panose="02020603050405020304" pitchFamily="18" charset="0"/>
            </a:rPr>
            <a:t>High Priority</a:t>
          </a:r>
          <a:endParaRPr lang="en-US" sz="11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9680" y="1739557"/>
        <a:ext cx="618057" cy="311139"/>
      </dsp:txXfrm>
    </dsp:sp>
    <dsp:sp modelId="{7F8269E4-86F5-4C2F-84ED-48F97F1ED2A9}">
      <dsp:nvSpPr>
        <dsp:cNvPr id="0" name=""/>
        <dsp:cNvSpPr/>
      </dsp:nvSpPr>
      <dsp:spPr>
        <a:xfrm rot="17322658">
          <a:off x="502062" y="1702116"/>
          <a:ext cx="398569" cy="8517"/>
        </a:xfrm>
        <a:custGeom>
          <a:avLst/>
          <a:gdLst/>
          <a:ahLst/>
          <a:cxnLst/>
          <a:rect l="0" t="0" r="0" b="0"/>
          <a:pathLst>
            <a:path>
              <a:moveTo>
                <a:pt x="0" y="4269"/>
              </a:moveTo>
              <a:lnTo>
                <a:pt x="430309" y="426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691382" y="1696410"/>
        <a:ext cx="19928" cy="19928"/>
      </dsp:txXfrm>
    </dsp:sp>
    <dsp:sp modelId="{39F74B25-DDA4-4790-B44F-3879A57B3B5F}">
      <dsp:nvSpPr>
        <dsp:cNvPr id="0" name=""/>
        <dsp:cNvSpPr/>
      </dsp:nvSpPr>
      <dsp:spPr>
        <a:xfrm>
          <a:off x="765276" y="1408189"/>
          <a:ext cx="592768" cy="218866"/>
        </a:xfrm>
        <a:prstGeom prst="roundRect">
          <a:avLst>
            <a:gd name="adj" fmla="val 10000"/>
          </a:avLst>
        </a:prstGeom>
        <a:solidFill>
          <a:srgbClr val="FF4F4F"/>
        </a:solidFill>
        <a:ln w="25400" cap="flat" cmpd="sng" algn="ctr">
          <a:solidFill>
            <a:srgbClr val="FF4F4F"/>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In flight</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771686" y="1414599"/>
        <a:ext cx="579948" cy="206046"/>
      </dsp:txXfrm>
    </dsp:sp>
    <dsp:sp modelId="{9FBA0B18-1AB1-4D68-858D-6BD565CEF7C8}">
      <dsp:nvSpPr>
        <dsp:cNvPr id="0" name=""/>
        <dsp:cNvSpPr/>
      </dsp:nvSpPr>
      <dsp:spPr>
        <a:xfrm rot="17115657">
          <a:off x="1033128" y="1087922"/>
          <a:ext cx="881984" cy="8517"/>
        </a:xfrm>
        <a:custGeom>
          <a:avLst/>
          <a:gdLst/>
          <a:ahLst/>
          <a:cxnLst/>
          <a:rect l="0" t="0" r="0" b="0"/>
          <a:pathLst>
            <a:path>
              <a:moveTo>
                <a:pt x="0" y="4269"/>
              </a:moveTo>
              <a:lnTo>
                <a:pt x="930863" y="426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452071" y="1070131"/>
        <a:ext cx="44099" cy="44099"/>
      </dsp:txXfrm>
    </dsp:sp>
    <dsp:sp modelId="{5E627116-3E58-4925-9A28-7950EA430D91}">
      <dsp:nvSpPr>
        <dsp:cNvPr id="0" name=""/>
        <dsp:cNvSpPr/>
      </dsp:nvSpPr>
      <dsp:spPr>
        <a:xfrm>
          <a:off x="1590196" y="557023"/>
          <a:ext cx="395386" cy="219432"/>
        </a:xfrm>
        <a:prstGeom prst="roundRect">
          <a:avLst>
            <a:gd name="adj" fmla="val 10000"/>
          </a:avLst>
        </a:prstGeom>
        <a:solidFill>
          <a:srgbClr val="FF8989"/>
        </a:solidFill>
        <a:ln w="25400" cap="flat" cmpd="sng" algn="ctr">
          <a:solidFill>
            <a:srgbClr val="FF8989"/>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LOC</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1596623" y="563450"/>
        <a:ext cx="382532" cy="206578"/>
      </dsp:txXfrm>
    </dsp:sp>
    <dsp:sp modelId="{3F75AD51-D2B5-4286-990B-F250BD947537}">
      <dsp:nvSpPr>
        <dsp:cNvPr id="0" name=""/>
        <dsp:cNvSpPr/>
      </dsp:nvSpPr>
      <dsp:spPr>
        <a:xfrm rot="20088476">
          <a:off x="1955382" y="527328"/>
          <a:ext cx="635035" cy="8517"/>
        </a:xfrm>
        <a:custGeom>
          <a:avLst/>
          <a:gdLst/>
          <a:ahLst/>
          <a:cxnLst/>
          <a:rect l="0" t="0" r="0" b="0"/>
          <a:pathLst>
            <a:path>
              <a:moveTo>
                <a:pt x="0" y="4269"/>
              </a:moveTo>
              <a:lnTo>
                <a:pt x="668889" y="426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2257024" y="515711"/>
        <a:ext cx="31751" cy="31751"/>
      </dsp:txXfrm>
    </dsp:sp>
    <dsp:sp modelId="{4E1D317D-0FC7-43FC-B4D2-631FDCD4A115}">
      <dsp:nvSpPr>
        <dsp:cNvPr id="0" name=""/>
        <dsp:cNvSpPr/>
      </dsp:nvSpPr>
      <dsp:spPr>
        <a:xfrm>
          <a:off x="2560218" y="286718"/>
          <a:ext cx="960794" cy="219432"/>
        </a:xfrm>
        <a:prstGeom prst="roundRect">
          <a:avLst>
            <a:gd name="adj" fmla="val 10000"/>
          </a:avLst>
        </a:prstGeom>
        <a:solidFill>
          <a:srgbClr val="FF8989"/>
        </a:solidFill>
        <a:ln w="25400" cap="flat" cmpd="sng" algn="ctr">
          <a:solidFill>
            <a:srgbClr val="FF8989"/>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Autorotation</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566645" y="293145"/>
        <a:ext cx="947940" cy="206578"/>
      </dsp:txXfrm>
    </dsp:sp>
    <dsp:sp modelId="{3BC5DC2E-39FD-4A46-82BD-715EC2C25B03}">
      <dsp:nvSpPr>
        <dsp:cNvPr id="0" name=""/>
        <dsp:cNvSpPr/>
      </dsp:nvSpPr>
      <dsp:spPr>
        <a:xfrm rot="340804">
          <a:off x="1984188" y="690602"/>
          <a:ext cx="568257" cy="8517"/>
        </a:xfrm>
        <a:custGeom>
          <a:avLst/>
          <a:gdLst/>
          <a:ahLst/>
          <a:cxnLst/>
          <a:rect l="0" t="0" r="0" b="0"/>
          <a:pathLst>
            <a:path>
              <a:moveTo>
                <a:pt x="0" y="4269"/>
              </a:moveTo>
              <a:lnTo>
                <a:pt x="566999" y="426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2254110" y="680654"/>
        <a:ext cx="28412" cy="28412"/>
      </dsp:txXfrm>
    </dsp:sp>
    <dsp:sp modelId="{FAFBE93D-9E13-4F3E-8335-AA07535C5B1F}">
      <dsp:nvSpPr>
        <dsp:cNvPr id="0" name=""/>
        <dsp:cNvSpPr/>
      </dsp:nvSpPr>
      <dsp:spPr>
        <a:xfrm>
          <a:off x="2551050" y="581630"/>
          <a:ext cx="960013" cy="282703"/>
        </a:xfrm>
        <a:prstGeom prst="roundRect">
          <a:avLst>
            <a:gd name="adj" fmla="val 10000"/>
          </a:avLst>
        </a:prstGeom>
        <a:solidFill>
          <a:srgbClr val="FF8989"/>
        </a:solidFill>
        <a:ln w="25400" cap="flat" cmpd="sng" algn="ctr">
          <a:solidFill>
            <a:srgbClr val="FF8989"/>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Unstabilized approach</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559330" y="589910"/>
        <a:ext cx="943453" cy="266143"/>
      </dsp:txXfrm>
    </dsp:sp>
    <dsp:sp modelId="{D34D27BB-400B-4697-88B6-917C0DB4D219}">
      <dsp:nvSpPr>
        <dsp:cNvPr id="0" name=""/>
        <dsp:cNvSpPr/>
      </dsp:nvSpPr>
      <dsp:spPr>
        <a:xfrm rot="2148401">
          <a:off x="1920003" y="865479"/>
          <a:ext cx="693949" cy="8517"/>
        </a:xfrm>
        <a:custGeom>
          <a:avLst/>
          <a:gdLst/>
          <a:ahLst/>
          <a:cxnLst/>
          <a:rect l="0" t="0" r="0" b="0"/>
          <a:pathLst>
            <a:path>
              <a:moveTo>
                <a:pt x="0" y="4269"/>
              </a:moveTo>
              <a:lnTo>
                <a:pt x="705422" y="426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2249629" y="852389"/>
        <a:ext cx="34697" cy="34697"/>
      </dsp:txXfrm>
    </dsp:sp>
    <dsp:sp modelId="{BEAA7BEF-C0BD-4F2F-8C95-9825E4ACDF11}">
      <dsp:nvSpPr>
        <dsp:cNvPr id="0" name=""/>
        <dsp:cNvSpPr/>
      </dsp:nvSpPr>
      <dsp:spPr>
        <a:xfrm>
          <a:off x="2548373" y="931384"/>
          <a:ext cx="1415960" cy="282703"/>
        </a:xfrm>
        <a:prstGeom prst="roundRect">
          <a:avLst>
            <a:gd name="adj" fmla="val 10000"/>
          </a:avLst>
        </a:prstGeom>
        <a:solidFill>
          <a:srgbClr val="FF8989"/>
        </a:solidFill>
        <a:ln w="25400" cap="flat" cmpd="sng" algn="ctr">
          <a:solidFill>
            <a:srgbClr val="FF8989"/>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System failure/malfunction</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556653" y="939664"/>
        <a:ext cx="1399400" cy="266143"/>
      </dsp:txXfrm>
    </dsp:sp>
    <dsp:sp modelId="{484A74A7-67DB-4EE0-A7F9-C2657A50C94A}">
      <dsp:nvSpPr>
        <dsp:cNvPr id="0" name=""/>
        <dsp:cNvSpPr/>
      </dsp:nvSpPr>
      <dsp:spPr>
        <a:xfrm rot="18161174">
          <a:off x="1253807" y="1322631"/>
          <a:ext cx="453241" cy="8517"/>
        </a:xfrm>
        <a:custGeom>
          <a:avLst/>
          <a:gdLst/>
          <a:ahLst/>
          <a:cxnLst/>
          <a:rect l="0" t="0" r="0" b="0"/>
          <a:pathLst>
            <a:path>
              <a:moveTo>
                <a:pt x="0" y="4269"/>
              </a:moveTo>
              <a:lnTo>
                <a:pt x="502892" y="426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469097" y="1315558"/>
        <a:ext cx="22662" cy="22662"/>
      </dsp:txXfrm>
    </dsp:sp>
    <dsp:sp modelId="{37173459-413E-497D-8B82-57BDAA26F62B}">
      <dsp:nvSpPr>
        <dsp:cNvPr id="0" name=""/>
        <dsp:cNvSpPr/>
      </dsp:nvSpPr>
      <dsp:spPr>
        <a:xfrm>
          <a:off x="1602812" y="1026440"/>
          <a:ext cx="395386" cy="219432"/>
        </a:xfrm>
        <a:prstGeom prst="roundRect">
          <a:avLst>
            <a:gd name="adj" fmla="val 10000"/>
          </a:avLst>
        </a:prstGeom>
        <a:solidFill>
          <a:srgbClr val="FF8989"/>
        </a:solidFill>
        <a:ln w="25400" cap="flat" cmpd="sng" algn="ctr">
          <a:solidFill>
            <a:srgbClr val="FF8989"/>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CFIT</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1609239" y="1032867"/>
        <a:ext cx="382532" cy="206578"/>
      </dsp:txXfrm>
    </dsp:sp>
    <dsp:sp modelId="{A9763753-2CBB-4EBF-973C-EFAA103DD777}">
      <dsp:nvSpPr>
        <dsp:cNvPr id="0" name=""/>
        <dsp:cNvSpPr/>
      </dsp:nvSpPr>
      <dsp:spPr>
        <a:xfrm rot="20508109">
          <a:off x="1351933" y="1475204"/>
          <a:ext cx="244375" cy="8517"/>
        </a:xfrm>
        <a:custGeom>
          <a:avLst/>
          <a:gdLst/>
          <a:ahLst/>
          <a:cxnLst/>
          <a:rect l="0" t="0" r="0" b="0"/>
          <a:pathLst>
            <a:path>
              <a:moveTo>
                <a:pt x="0" y="4269"/>
              </a:moveTo>
              <a:lnTo>
                <a:pt x="238183" y="426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468011" y="1473353"/>
        <a:ext cx="12218" cy="12218"/>
      </dsp:txXfrm>
    </dsp:sp>
    <dsp:sp modelId="{CFF25B4B-69BE-40A1-B454-BDADD0B377F6}">
      <dsp:nvSpPr>
        <dsp:cNvPr id="0" name=""/>
        <dsp:cNvSpPr/>
      </dsp:nvSpPr>
      <dsp:spPr>
        <a:xfrm>
          <a:off x="1590196" y="1331587"/>
          <a:ext cx="1157608" cy="219432"/>
        </a:xfrm>
        <a:prstGeom prst="roundRect">
          <a:avLst>
            <a:gd name="adj" fmla="val 10000"/>
          </a:avLst>
        </a:prstGeom>
        <a:solidFill>
          <a:srgbClr val="FF8989"/>
        </a:solidFill>
        <a:ln w="25400" cap="flat" cmpd="sng" algn="ctr">
          <a:solidFill>
            <a:srgbClr val="FF8989"/>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Helipad overrun</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1596623" y="1338014"/>
        <a:ext cx="1144754" cy="206578"/>
      </dsp:txXfrm>
    </dsp:sp>
    <dsp:sp modelId="{570192CE-A8BC-46E1-9F3C-6C942E51BB11}">
      <dsp:nvSpPr>
        <dsp:cNvPr id="0" name=""/>
        <dsp:cNvSpPr/>
      </dsp:nvSpPr>
      <dsp:spPr>
        <a:xfrm rot="2690887">
          <a:off x="1310397" y="1628826"/>
          <a:ext cx="327445" cy="8517"/>
        </a:xfrm>
        <a:custGeom>
          <a:avLst/>
          <a:gdLst/>
          <a:ahLst/>
          <a:cxnLst/>
          <a:rect l="0" t="0" r="0" b="0"/>
          <a:pathLst>
            <a:path>
              <a:moveTo>
                <a:pt x="0" y="4269"/>
              </a:moveTo>
              <a:lnTo>
                <a:pt x="360284" y="426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465934" y="1624899"/>
        <a:ext cx="16372" cy="16372"/>
      </dsp:txXfrm>
    </dsp:sp>
    <dsp:sp modelId="{83507E3C-3B58-44A7-918D-301F4DAB9E65}">
      <dsp:nvSpPr>
        <dsp:cNvPr id="0" name=""/>
        <dsp:cNvSpPr/>
      </dsp:nvSpPr>
      <dsp:spPr>
        <a:xfrm>
          <a:off x="1590196" y="1606815"/>
          <a:ext cx="1920240" cy="283464"/>
        </a:xfrm>
        <a:prstGeom prst="roundRect">
          <a:avLst>
            <a:gd name="adj" fmla="val 10000"/>
          </a:avLst>
        </a:prstGeom>
        <a:solidFill>
          <a:srgbClr val="FF8989"/>
        </a:solidFill>
        <a:ln w="25400" cap="flat" cmpd="sng" algn="ctr">
          <a:solidFill>
            <a:srgbClr val="FF8989"/>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Proximity to Obstacles/Weather/Other aircraft</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1598498" y="1615117"/>
        <a:ext cx="1903636" cy="266860"/>
      </dsp:txXfrm>
    </dsp:sp>
    <dsp:sp modelId="{53384AC5-4675-4083-922A-1FC84EFA9BAE}">
      <dsp:nvSpPr>
        <dsp:cNvPr id="0" name=""/>
        <dsp:cNvSpPr/>
      </dsp:nvSpPr>
      <dsp:spPr>
        <a:xfrm rot="3893772">
          <a:off x="550662" y="2027319"/>
          <a:ext cx="301369" cy="8517"/>
        </a:xfrm>
        <a:custGeom>
          <a:avLst/>
          <a:gdLst/>
          <a:ahLst/>
          <a:cxnLst/>
          <a:rect l="0" t="0" r="0" b="0"/>
          <a:pathLst>
            <a:path>
              <a:moveTo>
                <a:pt x="0" y="4269"/>
              </a:moveTo>
              <a:lnTo>
                <a:pt x="316285" y="426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693812" y="2024044"/>
        <a:ext cx="15068" cy="15068"/>
      </dsp:txXfrm>
    </dsp:sp>
    <dsp:sp modelId="{B85A5D90-D2A1-4431-BE25-05E956738E89}">
      <dsp:nvSpPr>
        <dsp:cNvPr id="0" name=""/>
        <dsp:cNvSpPr/>
      </dsp:nvSpPr>
      <dsp:spPr>
        <a:xfrm>
          <a:off x="765276" y="2008437"/>
          <a:ext cx="593529" cy="319183"/>
        </a:xfrm>
        <a:prstGeom prst="roundRect">
          <a:avLst>
            <a:gd name="adj" fmla="val 10000"/>
          </a:avLst>
        </a:prstGeom>
        <a:solidFill>
          <a:srgbClr val="FF4F4F"/>
        </a:solidFill>
        <a:ln w="25400" cap="flat" cmpd="sng" algn="ctr">
          <a:solidFill>
            <a:srgbClr val="FF4F4F"/>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On the ground</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774625" y="2017786"/>
        <a:ext cx="574831" cy="300485"/>
      </dsp:txXfrm>
    </dsp:sp>
    <dsp:sp modelId="{1D2C18B9-C823-4567-8CAA-F2AB82C4C18A}">
      <dsp:nvSpPr>
        <dsp:cNvPr id="0" name=""/>
        <dsp:cNvSpPr/>
      </dsp:nvSpPr>
      <dsp:spPr>
        <a:xfrm rot="21585298">
          <a:off x="1358804" y="2163274"/>
          <a:ext cx="232154" cy="8517"/>
        </a:xfrm>
        <a:custGeom>
          <a:avLst/>
          <a:gdLst/>
          <a:ahLst/>
          <a:cxnLst/>
          <a:rect l="0" t="0" r="0" b="0"/>
          <a:pathLst>
            <a:path>
              <a:moveTo>
                <a:pt x="0" y="4269"/>
              </a:moveTo>
              <a:lnTo>
                <a:pt x="232777" y="426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469077" y="2161729"/>
        <a:ext cx="11607" cy="11607"/>
      </dsp:txXfrm>
    </dsp:sp>
    <dsp:sp modelId="{AE9998D1-E6A8-4549-A815-17097CABFE6D}">
      <dsp:nvSpPr>
        <dsp:cNvPr id="0" name=""/>
        <dsp:cNvSpPr/>
      </dsp:nvSpPr>
      <dsp:spPr>
        <a:xfrm>
          <a:off x="1590957" y="2057320"/>
          <a:ext cx="680031" cy="219432"/>
        </a:xfrm>
        <a:prstGeom prst="roundRect">
          <a:avLst>
            <a:gd name="adj" fmla="val 10000"/>
          </a:avLst>
        </a:prstGeom>
        <a:solidFill>
          <a:srgbClr val="FF8989"/>
        </a:solidFill>
        <a:ln w="25400" cap="flat" cmpd="sng" algn="ctr">
          <a:solidFill>
            <a:srgbClr val="FF8989"/>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Roll-over</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1597384" y="2063747"/>
        <a:ext cx="667177" cy="206578"/>
      </dsp:txXfrm>
    </dsp:sp>
    <dsp:sp modelId="{9A7879FD-4C64-4DFA-9D47-17BB1A55D388}">
      <dsp:nvSpPr>
        <dsp:cNvPr id="0" name=""/>
        <dsp:cNvSpPr/>
      </dsp:nvSpPr>
      <dsp:spPr>
        <a:xfrm>
          <a:off x="0" y="2917686"/>
          <a:ext cx="637417" cy="330499"/>
        </a:xfrm>
        <a:prstGeom prst="roundRect">
          <a:avLst>
            <a:gd name="adj" fmla="val 10000"/>
          </a:avLst>
        </a:prstGeom>
        <a:solidFill>
          <a:srgbClr val="9BBB59">
            <a:lumMod val="75000"/>
          </a:srgbClr>
        </a:solidFill>
        <a:ln w="9525" cap="flat" cmpd="sng" algn="ctr">
          <a:solidFill>
            <a:srgbClr val="9BBB59">
              <a:lumMod val="75000"/>
            </a:srgbClr>
          </a:solidFill>
          <a:prstDash val="solid"/>
        </a:ln>
        <a:effectLst>
          <a:outerShdw blurRad="50800" dist="38100" dir="2700000" algn="tl" rotWithShape="0">
            <a:prstClr val="black">
              <a:alpha val="40000"/>
            </a:prst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 lastClr="FFFFFF"/>
              </a:solidFill>
              <a:latin typeface="Times New Roman" panose="02020603050405020304" pitchFamily="18" charset="0"/>
              <a:ea typeface="+mn-ea"/>
              <a:cs typeface="Times New Roman" panose="02020603050405020304" pitchFamily="18" charset="0"/>
            </a:rPr>
            <a:t>Medium priority</a:t>
          </a:r>
          <a:endParaRPr lang="en-US" sz="11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9680" y="2927366"/>
        <a:ext cx="618057" cy="311139"/>
      </dsp:txXfrm>
    </dsp:sp>
    <dsp:sp modelId="{1AAB3FA0-A132-49C5-9850-87FE00D75111}">
      <dsp:nvSpPr>
        <dsp:cNvPr id="0" name=""/>
        <dsp:cNvSpPr/>
      </dsp:nvSpPr>
      <dsp:spPr>
        <a:xfrm rot="16995521">
          <a:off x="422603" y="2807363"/>
          <a:ext cx="557487" cy="8517"/>
        </a:xfrm>
        <a:custGeom>
          <a:avLst/>
          <a:gdLst/>
          <a:ahLst/>
          <a:cxnLst/>
          <a:rect l="0" t="0" r="0" b="0"/>
          <a:pathLst>
            <a:path>
              <a:moveTo>
                <a:pt x="0" y="4269"/>
              </a:moveTo>
              <a:lnTo>
                <a:pt x="586127" y="4269"/>
              </a:lnTo>
            </a:path>
          </a:pathLst>
        </a:custGeom>
        <a:noFill/>
        <a:ln w="25400" cap="flat" cmpd="sng" algn="ctr">
          <a:solidFill>
            <a:srgbClr val="9BBB59">
              <a:lumMod val="7500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687409" y="2797684"/>
        <a:ext cx="27874" cy="27874"/>
      </dsp:txXfrm>
    </dsp:sp>
    <dsp:sp modelId="{CD35F66B-8020-4F8E-86E0-60F6035645FC}">
      <dsp:nvSpPr>
        <dsp:cNvPr id="0" name=""/>
        <dsp:cNvSpPr/>
      </dsp:nvSpPr>
      <dsp:spPr>
        <a:xfrm>
          <a:off x="765276" y="2430874"/>
          <a:ext cx="592768" cy="218866"/>
        </a:xfrm>
        <a:prstGeom prst="roundRect">
          <a:avLst>
            <a:gd name="adj" fmla="val 10000"/>
          </a:avLst>
        </a:prstGeo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In flight</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771686" y="2437284"/>
        <a:ext cx="579948" cy="206046"/>
      </dsp:txXfrm>
    </dsp:sp>
    <dsp:sp modelId="{7E5E4376-A80F-49C1-B282-4041595BF52A}">
      <dsp:nvSpPr>
        <dsp:cNvPr id="0" name=""/>
        <dsp:cNvSpPr/>
      </dsp:nvSpPr>
      <dsp:spPr>
        <a:xfrm>
          <a:off x="1358044" y="2536049"/>
          <a:ext cx="255516" cy="8517"/>
        </a:xfrm>
        <a:custGeom>
          <a:avLst/>
          <a:gdLst/>
          <a:ahLst/>
          <a:cxnLst/>
          <a:rect l="0" t="0" r="0" b="0"/>
          <a:pathLst>
            <a:path>
              <a:moveTo>
                <a:pt x="0" y="4269"/>
              </a:moveTo>
              <a:lnTo>
                <a:pt x="256202" y="4269"/>
              </a:lnTo>
            </a:path>
          </a:pathLst>
        </a:custGeom>
        <a:noFill/>
        <a:ln w="25400" cap="flat" cmpd="sng" algn="ctr">
          <a:solidFill>
            <a:srgbClr val="9BBB59">
              <a:lumMod val="7500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479415" y="2533920"/>
        <a:ext cx="12775" cy="12775"/>
      </dsp:txXfrm>
    </dsp:sp>
    <dsp:sp modelId="{19970D7F-4BFD-493F-8B0A-E721B055015F}">
      <dsp:nvSpPr>
        <dsp:cNvPr id="0" name=""/>
        <dsp:cNvSpPr/>
      </dsp:nvSpPr>
      <dsp:spPr>
        <a:xfrm>
          <a:off x="1613561" y="2430592"/>
          <a:ext cx="330292" cy="219432"/>
        </a:xfrm>
        <a:prstGeom prst="roundRect">
          <a:avLst>
            <a:gd name="adj" fmla="val 10000"/>
          </a:avLst>
        </a:prstGeo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LOC</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1619988" y="2437019"/>
        <a:ext cx="317438" cy="206578"/>
      </dsp:txXfrm>
    </dsp:sp>
    <dsp:sp modelId="{077872D3-062A-461D-8DE5-AB97E933800E}">
      <dsp:nvSpPr>
        <dsp:cNvPr id="0" name=""/>
        <dsp:cNvSpPr/>
      </dsp:nvSpPr>
      <dsp:spPr>
        <a:xfrm rot="20645621">
          <a:off x="1924611" y="2398317"/>
          <a:ext cx="1005107" cy="8517"/>
        </a:xfrm>
        <a:custGeom>
          <a:avLst/>
          <a:gdLst/>
          <a:ahLst/>
          <a:cxnLst/>
          <a:rect l="0" t="0" r="0" b="0"/>
          <a:pathLst>
            <a:path>
              <a:moveTo>
                <a:pt x="0" y="4269"/>
              </a:moveTo>
              <a:lnTo>
                <a:pt x="1015421" y="4269"/>
              </a:lnTo>
            </a:path>
          </a:pathLst>
        </a:custGeom>
        <a:noFill/>
        <a:ln w="25400" cap="flat" cmpd="sng" algn="ctr">
          <a:solidFill>
            <a:srgbClr val="9BBB59">
              <a:lumMod val="7500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2402037" y="2377448"/>
        <a:ext cx="50255" cy="50255"/>
      </dsp:txXfrm>
    </dsp:sp>
    <dsp:sp modelId="{7CB06E1E-20D1-4F2D-BF48-D26F05601755}">
      <dsp:nvSpPr>
        <dsp:cNvPr id="0" name=""/>
        <dsp:cNvSpPr/>
      </dsp:nvSpPr>
      <dsp:spPr>
        <a:xfrm>
          <a:off x="2910476" y="2155127"/>
          <a:ext cx="493961" cy="219432"/>
        </a:xfrm>
        <a:prstGeom prst="roundRect">
          <a:avLst>
            <a:gd name="adj" fmla="val 10000"/>
          </a:avLst>
        </a:prstGeo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LTE</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916903" y="2161554"/>
        <a:ext cx="481107" cy="206578"/>
      </dsp:txXfrm>
    </dsp:sp>
    <dsp:sp modelId="{490BD950-1A14-4C18-BEB4-2052979D2E66}">
      <dsp:nvSpPr>
        <dsp:cNvPr id="0" name=""/>
        <dsp:cNvSpPr/>
      </dsp:nvSpPr>
      <dsp:spPr>
        <a:xfrm rot="29293">
          <a:off x="1943835" y="2540168"/>
          <a:ext cx="966658" cy="8517"/>
        </a:xfrm>
        <a:custGeom>
          <a:avLst/>
          <a:gdLst/>
          <a:ahLst/>
          <a:cxnLst/>
          <a:rect l="0" t="0" r="0" b="0"/>
          <a:pathLst>
            <a:path>
              <a:moveTo>
                <a:pt x="0" y="4269"/>
              </a:moveTo>
              <a:lnTo>
                <a:pt x="969264" y="4269"/>
              </a:lnTo>
            </a:path>
          </a:pathLst>
        </a:custGeom>
        <a:noFill/>
        <a:ln w="25400" cap="flat" cmpd="sng" algn="ctr">
          <a:solidFill>
            <a:srgbClr val="9BBB59">
              <a:lumMod val="7500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2402998" y="2520260"/>
        <a:ext cx="48332" cy="48332"/>
      </dsp:txXfrm>
    </dsp:sp>
    <dsp:sp modelId="{69E06E60-68FD-49AD-BCA6-9D2626B44738}">
      <dsp:nvSpPr>
        <dsp:cNvPr id="0" name=""/>
        <dsp:cNvSpPr/>
      </dsp:nvSpPr>
      <dsp:spPr>
        <a:xfrm>
          <a:off x="2910476" y="2438828"/>
          <a:ext cx="493961" cy="219432"/>
        </a:xfrm>
        <a:prstGeom prst="roundRect">
          <a:avLst>
            <a:gd name="adj" fmla="val 10000"/>
          </a:avLst>
        </a:prstGeo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IMC</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916903" y="2445255"/>
        <a:ext cx="481107" cy="206578"/>
      </dsp:txXfrm>
    </dsp:sp>
    <dsp:sp modelId="{E02FF260-824A-4FA6-BFD9-55CC96319685}">
      <dsp:nvSpPr>
        <dsp:cNvPr id="0" name=""/>
        <dsp:cNvSpPr/>
      </dsp:nvSpPr>
      <dsp:spPr>
        <a:xfrm rot="963787">
          <a:off x="1924217" y="2675213"/>
          <a:ext cx="1005895" cy="8517"/>
        </a:xfrm>
        <a:custGeom>
          <a:avLst/>
          <a:gdLst/>
          <a:ahLst/>
          <a:cxnLst/>
          <a:rect l="0" t="0" r="0" b="0"/>
          <a:pathLst>
            <a:path>
              <a:moveTo>
                <a:pt x="0" y="4269"/>
              </a:moveTo>
              <a:lnTo>
                <a:pt x="1016588" y="4269"/>
              </a:lnTo>
            </a:path>
          </a:pathLst>
        </a:custGeom>
        <a:noFill/>
        <a:ln w="25400" cap="flat" cmpd="sng" algn="ctr">
          <a:solidFill>
            <a:srgbClr val="9BBB59">
              <a:lumMod val="7500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2402017" y="2654324"/>
        <a:ext cx="50294" cy="50294"/>
      </dsp:txXfrm>
    </dsp:sp>
    <dsp:sp modelId="{CF7E3B4C-5B35-4B78-9094-A1B98ECE8934}">
      <dsp:nvSpPr>
        <dsp:cNvPr id="0" name=""/>
        <dsp:cNvSpPr/>
      </dsp:nvSpPr>
      <dsp:spPr>
        <a:xfrm>
          <a:off x="2910476" y="2708919"/>
          <a:ext cx="614374" cy="219432"/>
        </a:xfrm>
        <a:prstGeom prst="roundRect">
          <a:avLst>
            <a:gd name="adj" fmla="val 10000"/>
          </a:avLst>
        </a:prstGeo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Fuel low</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916903" y="2715346"/>
        <a:ext cx="601520" cy="206578"/>
      </dsp:txXfrm>
    </dsp:sp>
    <dsp:sp modelId="{752D089F-A1BC-4D22-84C2-0A817EC3B0F7}">
      <dsp:nvSpPr>
        <dsp:cNvPr id="0" name=""/>
        <dsp:cNvSpPr/>
      </dsp:nvSpPr>
      <dsp:spPr>
        <a:xfrm rot="4362703">
          <a:off x="486226" y="3284078"/>
          <a:ext cx="430240" cy="8517"/>
        </a:xfrm>
        <a:custGeom>
          <a:avLst/>
          <a:gdLst/>
          <a:ahLst/>
          <a:cxnLst/>
          <a:rect l="0" t="0" r="0" b="0"/>
          <a:pathLst>
            <a:path>
              <a:moveTo>
                <a:pt x="0" y="4269"/>
              </a:moveTo>
              <a:lnTo>
                <a:pt x="464721" y="4269"/>
              </a:lnTo>
            </a:path>
          </a:pathLst>
        </a:custGeom>
        <a:noFill/>
        <a:ln w="25400" cap="flat" cmpd="sng" algn="ctr">
          <a:solidFill>
            <a:srgbClr val="9BBB59">
              <a:lumMod val="7500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690590" y="3277581"/>
        <a:ext cx="21512" cy="21512"/>
      </dsp:txXfrm>
    </dsp:sp>
    <dsp:sp modelId="{3F94EF17-E1CC-478E-9DAA-A886284D7099}">
      <dsp:nvSpPr>
        <dsp:cNvPr id="0" name=""/>
        <dsp:cNvSpPr/>
      </dsp:nvSpPr>
      <dsp:spPr>
        <a:xfrm>
          <a:off x="765276" y="3334147"/>
          <a:ext cx="593529" cy="319183"/>
        </a:xfrm>
        <a:prstGeom prst="roundRect">
          <a:avLst>
            <a:gd name="adj" fmla="val 10000"/>
          </a:avLst>
        </a:prstGeo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Close to ground</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774625" y="3343496"/>
        <a:ext cx="574831" cy="300485"/>
      </dsp:txXfrm>
    </dsp:sp>
    <dsp:sp modelId="{0645D105-1FA6-48F4-A7A1-3905A39AB508}">
      <dsp:nvSpPr>
        <dsp:cNvPr id="0" name=""/>
        <dsp:cNvSpPr/>
      </dsp:nvSpPr>
      <dsp:spPr>
        <a:xfrm>
          <a:off x="1358805" y="3489480"/>
          <a:ext cx="232151" cy="8517"/>
        </a:xfrm>
        <a:custGeom>
          <a:avLst/>
          <a:gdLst/>
          <a:ahLst/>
          <a:cxnLst/>
          <a:rect l="0" t="0" r="0" b="0"/>
          <a:pathLst>
            <a:path>
              <a:moveTo>
                <a:pt x="0" y="4269"/>
              </a:moveTo>
              <a:lnTo>
                <a:pt x="232775" y="4269"/>
              </a:lnTo>
            </a:path>
          </a:pathLst>
        </a:custGeom>
        <a:noFill/>
        <a:ln w="25400" cap="flat" cmpd="sng" algn="ctr">
          <a:solidFill>
            <a:srgbClr val="9BBB59">
              <a:lumMod val="7500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469077" y="3487935"/>
        <a:ext cx="11607" cy="11607"/>
      </dsp:txXfrm>
    </dsp:sp>
    <dsp:sp modelId="{F163ED84-9C13-424D-B769-7DD96D142DEB}">
      <dsp:nvSpPr>
        <dsp:cNvPr id="0" name=""/>
        <dsp:cNvSpPr/>
      </dsp:nvSpPr>
      <dsp:spPr>
        <a:xfrm>
          <a:off x="1590957" y="3351884"/>
          <a:ext cx="1098999" cy="283709"/>
        </a:xfrm>
        <a:prstGeom prst="roundRect">
          <a:avLst>
            <a:gd name="adj" fmla="val 10000"/>
          </a:avLst>
        </a:prstGeo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Abnormal runway contact</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1599267" y="3360194"/>
        <a:ext cx="1082379" cy="267089"/>
      </dsp:txXfrm>
    </dsp:sp>
    <dsp:sp modelId="{8D930D16-A18D-48CD-A29A-BABC14E7BBBF}">
      <dsp:nvSpPr>
        <dsp:cNvPr id="0" name=""/>
        <dsp:cNvSpPr/>
      </dsp:nvSpPr>
      <dsp:spPr>
        <a:xfrm rot="18263812">
          <a:off x="2607655" y="3333391"/>
          <a:ext cx="378330" cy="8517"/>
        </a:xfrm>
        <a:custGeom>
          <a:avLst/>
          <a:gdLst/>
          <a:ahLst/>
          <a:cxnLst/>
          <a:rect l="0" t="0" r="0" b="0"/>
          <a:pathLst>
            <a:path>
              <a:moveTo>
                <a:pt x="0" y="4269"/>
              </a:moveTo>
              <a:lnTo>
                <a:pt x="373206" y="4269"/>
              </a:lnTo>
            </a:path>
          </a:pathLst>
        </a:custGeom>
        <a:noFill/>
        <a:ln w="25400" cap="flat" cmpd="sng" algn="ctr">
          <a:solidFill>
            <a:srgbClr val="9BBB59">
              <a:lumMod val="7500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2787362" y="3328191"/>
        <a:ext cx="18916" cy="18916"/>
      </dsp:txXfrm>
    </dsp:sp>
    <dsp:sp modelId="{5274E02F-3442-4278-AFA8-0953A0D44387}">
      <dsp:nvSpPr>
        <dsp:cNvPr id="0" name=""/>
        <dsp:cNvSpPr/>
      </dsp:nvSpPr>
      <dsp:spPr>
        <a:xfrm>
          <a:off x="2903684" y="3071845"/>
          <a:ext cx="1039625" cy="219432"/>
        </a:xfrm>
        <a:prstGeom prst="roundRect">
          <a:avLst>
            <a:gd name="adj" fmla="val 10000"/>
          </a:avLst>
        </a:prstGeo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Vortex Ring State</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910111" y="3078272"/>
        <a:ext cx="1026771" cy="206578"/>
      </dsp:txXfrm>
    </dsp:sp>
    <dsp:sp modelId="{A15BA689-11E8-4412-8FEC-47B3E5FEA053}">
      <dsp:nvSpPr>
        <dsp:cNvPr id="0" name=""/>
        <dsp:cNvSpPr/>
      </dsp:nvSpPr>
      <dsp:spPr>
        <a:xfrm rot="21510874">
          <a:off x="2689921" y="3486709"/>
          <a:ext cx="213799" cy="8517"/>
        </a:xfrm>
        <a:custGeom>
          <a:avLst/>
          <a:gdLst/>
          <a:ahLst/>
          <a:cxnLst/>
          <a:rect l="0" t="0" r="0" b="0"/>
          <a:pathLst>
            <a:path>
              <a:moveTo>
                <a:pt x="0" y="4269"/>
              </a:moveTo>
              <a:lnTo>
                <a:pt x="230229" y="4269"/>
              </a:lnTo>
            </a:path>
          </a:pathLst>
        </a:custGeom>
        <a:noFill/>
        <a:ln w="25400" cap="flat" cmpd="sng" algn="ctr">
          <a:solidFill>
            <a:srgbClr val="9BBB59">
              <a:lumMod val="7500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2791475" y="3485622"/>
        <a:ext cx="10689" cy="10689"/>
      </dsp:txXfrm>
    </dsp:sp>
    <dsp:sp modelId="{2D63815D-D4A2-498F-A900-BC706683F299}">
      <dsp:nvSpPr>
        <dsp:cNvPr id="0" name=""/>
        <dsp:cNvSpPr/>
      </dsp:nvSpPr>
      <dsp:spPr>
        <a:xfrm>
          <a:off x="2903684" y="3346480"/>
          <a:ext cx="1042302" cy="283432"/>
        </a:xfrm>
        <a:prstGeom prst="roundRect">
          <a:avLst>
            <a:gd name="adj" fmla="val 10000"/>
          </a:avLst>
        </a:prstGeo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Unstabilized approach</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911985" y="3354781"/>
        <a:ext cx="1025700" cy="266830"/>
      </dsp:txXfrm>
    </dsp:sp>
    <dsp:sp modelId="{94706F0F-4503-4C65-B62F-B50F9F92836F}">
      <dsp:nvSpPr>
        <dsp:cNvPr id="0" name=""/>
        <dsp:cNvSpPr/>
      </dsp:nvSpPr>
      <dsp:spPr>
        <a:xfrm rot="3355801">
          <a:off x="2606062" y="3647495"/>
          <a:ext cx="381516" cy="8517"/>
        </a:xfrm>
        <a:custGeom>
          <a:avLst/>
          <a:gdLst/>
          <a:ahLst/>
          <a:cxnLst/>
          <a:rect l="0" t="0" r="0" b="0"/>
          <a:pathLst>
            <a:path>
              <a:moveTo>
                <a:pt x="0" y="4269"/>
              </a:moveTo>
              <a:lnTo>
                <a:pt x="453006" y="4269"/>
              </a:lnTo>
            </a:path>
          </a:pathLst>
        </a:custGeom>
        <a:noFill/>
        <a:ln w="25400" cap="flat" cmpd="sng" algn="ctr">
          <a:solidFill>
            <a:srgbClr val="9BBB59">
              <a:lumMod val="7500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2787283" y="3642216"/>
        <a:ext cx="19075" cy="19075"/>
      </dsp:txXfrm>
    </dsp:sp>
    <dsp:sp modelId="{6BF9891B-E52F-4168-890D-61E81661CDB8}">
      <dsp:nvSpPr>
        <dsp:cNvPr id="0" name=""/>
        <dsp:cNvSpPr/>
      </dsp:nvSpPr>
      <dsp:spPr>
        <a:xfrm>
          <a:off x="2903684" y="3700053"/>
          <a:ext cx="1042302" cy="219432"/>
        </a:xfrm>
        <a:prstGeom prst="roundRect">
          <a:avLst>
            <a:gd name="adj" fmla="val 10000"/>
          </a:avLst>
        </a:prstGeom>
        <a:solidFill>
          <a:srgbClr val="9BBB59">
            <a:lumMod val="60000"/>
            <a:lumOff val="40000"/>
          </a:srgbClr>
        </a:solidFill>
        <a:ln w="25400" cap="flat" cmpd="sng" algn="ctr">
          <a:solidFill>
            <a:srgbClr val="9BBB59">
              <a:lumMod val="60000"/>
              <a:lumOff val="4000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Hard landing</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910111" y="3706480"/>
        <a:ext cx="1029448" cy="206578"/>
      </dsp:txXfrm>
    </dsp:sp>
    <dsp:sp modelId="{9D9E00EF-52F9-418B-9475-5D4B188CEF5A}">
      <dsp:nvSpPr>
        <dsp:cNvPr id="0" name=""/>
        <dsp:cNvSpPr/>
      </dsp:nvSpPr>
      <dsp:spPr>
        <a:xfrm>
          <a:off x="0" y="4128697"/>
          <a:ext cx="637417" cy="330499"/>
        </a:xfrm>
        <a:prstGeom prst="roundRect">
          <a:avLst>
            <a:gd name="adj" fmla="val 10000"/>
          </a:avLst>
        </a:prstGeom>
        <a:solidFill>
          <a:srgbClr val="FFD525"/>
        </a:solidFill>
        <a:ln w="9525" cap="flat" cmpd="sng" algn="ctr">
          <a:solidFill>
            <a:srgbClr val="FFD525"/>
          </a:solidFill>
          <a:prstDash val="solid"/>
        </a:ln>
        <a:effectLst>
          <a:outerShdw blurRad="50800" dist="38100" dir="2700000" algn="tl" rotWithShape="0">
            <a:prstClr val="black">
              <a:alpha val="40000"/>
            </a:prst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Low priority</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9680" y="4138377"/>
        <a:ext cx="618057" cy="311139"/>
      </dsp:txXfrm>
    </dsp:sp>
    <dsp:sp modelId="{59999A66-748D-4ACF-A80F-1FB37522D87B}">
      <dsp:nvSpPr>
        <dsp:cNvPr id="0" name=""/>
        <dsp:cNvSpPr/>
      </dsp:nvSpPr>
      <dsp:spPr>
        <a:xfrm rot="17654493">
          <a:off x="545643" y="4147715"/>
          <a:ext cx="311406" cy="8517"/>
        </a:xfrm>
        <a:custGeom>
          <a:avLst/>
          <a:gdLst/>
          <a:ahLst/>
          <a:cxnLst/>
          <a:rect l="0" t="0" r="0" b="0"/>
          <a:pathLst>
            <a:path>
              <a:moveTo>
                <a:pt x="0" y="4269"/>
              </a:moveTo>
              <a:lnTo>
                <a:pt x="336047" y="4269"/>
              </a:lnTo>
            </a:path>
          </a:pathLst>
        </a:custGeom>
        <a:noFill/>
        <a:ln w="25400" cap="flat" cmpd="sng" algn="ctr">
          <a:solidFill>
            <a:srgbClr val="FFD52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693561" y="4144188"/>
        <a:ext cx="15570" cy="15570"/>
      </dsp:txXfrm>
    </dsp:sp>
    <dsp:sp modelId="{A3352FBB-E680-4CC9-948A-CB8CA10910BB}">
      <dsp:nvSpPr>
        <dsp:cNvPr id="0" name=""/>
        <dsp:cNvSpPr/>
      </dsp:nvSpPr>
      <dsp:spPr>
        <a:xfrm>
          <a:off x="765276" y="3900566"/>
          <a:ext cx="592768" cy="218866"/>
        </a:xfrm>
        <a:prstGeom prst="roundRect">
          <a:avLst>
            <a:gd name="adj" fmla="val 10000"/>
          </a:avLst>
        </a:prstGeom>
        <a:solidFill>
          <a:srgbClr val="FFE575"/>
        </a:solidFill>
        <a:ln w="25400" cap="flat" cmpd="sng" algn="ctr">
          <a:solidFill>
            <a:srgbClr val="FFE575"/>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In flight</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771686" y="3906976"/>
        <a:ext cx="579948" cy="206046"/>
      </dsp:txXfrm>
    </dsp:sp>
    <dsp:sp modelId="{EC0B2C56-17A7-4003-8E00-A6E41962AEEB}">
      <dsp:nvSpPr>
        <dsp:cNvPr id="0" name=""/>
        <dsp:cNvSpPr/>
      </dsp:nvSpPr>
      <dsp:spPr>
        <a:xfrm rot="19894230">
          <a:off x="1342126" y="3942902"/>
          <a:ext cx="263987" cy="8517"/>
        </a:xfrm>
        <a:custGeom>
          <a:avLst/>
          <a:gdLst/>
          <a:ahLst/>
          <a:cxnLst/>
          <a:rect l="0" t="0" r="0" b="0"/>
          <a:pathLst>
            <a:path>
              <a:moveTo>
                <a:pt x="0" y="4269"/>
              </a:moveTo>
              <a:lnTo>
                <a:pt x="270035" y="4269"/>
              </a:lnTo>
            </a:path>
          </a:pathLst>
        </a:custGeom>
        <a:noFill/>
        <a:ln w="25400" cap="flat" cmpd="sng" algn="ctr">
          <a:solidFill>
            <a:srgbClr val="FFD52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467521" y="3940561"/>
        <a:ext cx="13199" cy="13199"/>
      </dsp:txXfrm>
    </dsp:sp>
    <dsp:sp modelId="{92C247EA-5093-4001-BCB2-10819AF98878}">
      <dsp:nvSpPr>
        <dsp:cNvPr id="0" name=""/>
        <dsp:cNvSpPr/>
      </dsp:nvSpPr>
      <dsp:spPr>
        <a:xfrm>
          <a:off x="1590196" y="3774605"/>
          <a:ext cx="792081" cy="219432"/>
        </a:xfrm>
        <a:prstGeom prst="roundRect">
          <a:avLst>
            <a:gd name="adj" fmla="val 10000"/>
          </a:avLst>
        </a:prstGeom>
        <a:solidFill>
          <a:srgbClr val="FFE575"/>
        </a:solidFill>
        <a:ln w="25400" cap="flat" cmpd="sng" algn="ctr">
          <a:solidFill>
            <a:srgbClr val="FFE575"/>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Bird strike</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1596623" y="3781032"/>
        <a:ext cx="779227" cy="206578"/>
      </dsp:txXfrm>
    </dsp:sp>
    <dsp:sp modelId="{D8346D21-EAB9-44B9-94C5-6EFEACA313B8}">
      <dsp:nvSpPr>
        <dsp:cNvPr id="0" name=""/>
        <dsp:cNvSpPr/>
      </dsp:nvSpPr>
      <dsp:spPr>
        <a:xfrm rot="1918626">
          <a:off x="1336235" y="4081856"/>
          <a:ext cx="287452" cy="8517"/>
        </a:xfrm>
        <a:custGeom>
          <a:avLst/>
          <a:gdLst/>
          <a:ahLst/>
          <a:cxnLst/>
          <a:rect l="0" t="0" r="0" b="0"/>
          <a:pathLst>
            <a:path>
              <a:moveTo>
                <a:pt x="0" y="4269"/>
              </a:moveTo>
              <a:lnTo>
                <a:pt x="290591" y="4269"/>
              </a:lnTo>
            </a:path>
          </a:pathLst>
        </a:custGeom>
        <a:noFill/>
        <a:ln w="25400" cap="flat" cmpd="sng" algn="ctr">
          <a:solidFill>
            <a:srgbClr val="FFD52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472775" y="4078928"/>
        <a:ext cx="14372" cy="14372"/>
      </dsp:txXfrm>
    </dsp:sp>
    <dsp:sp modelId="{4BB1F9DF-E4CD-467A-9EC3-4C550A5C40B4}">
      <dsp:nvSpPr>
        <dsp:cNvPr id="0" name=""/>
        <dsp:cNvSpPr/>
      </dsp:nvSpPr>
      <dsp:spPr>
        <a:xfrm>
          <a:off x="1601878" y="4052512"/>
          <a:ext cx="962903" cy="219432"/>
        </a:xfrm>
        <a:prstGeom prst="roundRect">
          <a:avLst>
            <a:gd name="adj" fmla="val 10000"/>
          </a:avLst>
        </a:prstGeom>
        <a:solidFill>
          <a:srgbClr val="FFE575"/>
        </a:solidFill>
        <a:ln w="25400" cap="flat" cmpd="sng" algn="ctr">
          <a:solidFill>
            <a:srgbClr val="FFE575"/>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External load</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1608305" y="4058939"/>
        <a:ext cx="950049" cy="206578"/>
      </dsp:txXfrm>
    </dsp:sp>
    <dsp:sp modelId="{F62E80E8-AA6E-4308-8399-DA8498E0A6F8}">
      <dsp:nvSpPr>
        <dsp:cNvPr id="0" name=""/>
        <dsp:cNvSpPr/>
      </dsp:nvSpPr>
      <dsp:spPr>
        <a:xfrm rot="4151390">
          <a:off x="501049" y="4487403"/>
          <a:ext cx="423025" cy="8517"/>
        </a:xfrm>
        <a:custGeom>
          <a:avLst/>
          <a:gdLst/>
          <a:ahLst/>
          <a:cxnLst/>
          <a:rect l="0" t="0" r="0" b="0"/>
          <a:pathLst>
            <a:path>
              <a:moveTo>
                <a:pt x="0" y="4269"/>
              </a:moveTo>
              <a:lnTo>
                <a:pt x="435470" y="4269"/>
              </a:lnTo>
            </a:path>
          </a:pathLst>
        </a:custGeom>
        <a:noFill/>
        <a:ln w="25400" cap="flat" cmpd="sng" algn="ctr">
          <a:solidFill>
            <a:srgbClr val="FFD52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701986" y="4481086"/>
        <a:ext cx="21151" cy="21151"/>
      </dsp:txXfrm>
    </dsp:sp>
    <dsp:sp modelId="{F102837E-260C-4A4A-A25C-DC74A625013D}">
      <dsp:nvSpPr>
        <dsp:cNvPr id="0" name=""/>
        <dsp:cNvSpPr/>
      </dsp:nvSpPr>
      <dsp:spPr>
        <a:xfrm>
          <a:off x="787707" y="4529784"/>
          <a:ext cx="593529" cy="319183"/>
        </a:xfrm>
        <a:prstGeom prst="roundRect">
          <a:avLst>
            <a:gd name="adj" fmla="val 10000"/>
          </a:avLst>
        </a:prstGeom>
        <a:solidFill>
          <a:srgbClr val="FFE575"/>
        </a:solidFill>
        <a:ln w="25400" cap="flat" cmpd="sng" algn="ctr">
          <a:solidFill>
            <a:srgbClr val="FFE575"/>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On the ground</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797056" y="4539133"/>
        <a:ext cx="574831" cy="300485"/>
      </dsp:txXfrm>
    </dsp:sp>
    <dsp:sp modelId="{986FF9E6-637D-49E0-B6C8-A39DD8CDEA2E}">
      <dsp:nvSpPr>
        <dsp:cNvPr id="0" name=""/>
        <dsp:cNvSpPr/>
      </dsp:nvSpPr>
      <dsp:spPr>
        <a:xfrm rot="19263861">
          <a:off x="1350249" y="4597456"/>
          <a:ext cx="278976" cy="8517"/>
        </a:xfrm>
        <a:custGeom>
          <a:avLst/>
          <a:gdLst/>
          <a:ahLst/>
          <a:cxnLst/>
          <a:rect l="0" t="0" r="0" b="0"/>
          <a:pathLst>
            <a:path>
              <a:moveTo>
                <a:pt x="0" y="4269"/>
              </a:moveTo>
              <a:lnTo>
                <a:pt x="277373" y="4269"/>
              </a:lnTo>
            </a:path>
          </a:pathLst>
        </a:custGeom>
        <a:noFill/>
        <a:ln w="25400" cap="flat" cmpd="sng" algn="ctr">
          <a:solidFill>
            <a:srgbClr val="FFD52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482763" y="4594740"/>
        <a:ext cx="13948" cy="13948"/>
      </dsp:txXfrm>
    </dsp:sp>
    <dsp:sp modelId="{16C1CD11-83C7-433F-8AF5-1F0BE3BAEEBA}">
      <dsp:nvSpPr>
        <dsp:cNvPr id="0" name=""/>
        <dsp:cNvSpPr/>
      </dsp:nvSpPr>
      <dsp:spPr>
        <a:xfrm>
          <a:off x="1598238" y="4372338"/>
          <a:ext cx="1356808" cy="283432"/>
        </a:xfrm>
        <a:prstGeom prst="roundRect">
          <a:avLst>
            <a:gd name="adj" fmla="val 10000"/>
          </a:avLst>
        </a:prstGeom>
        <a:solidFill>
          <a:srgbClr val="FFE575"/>
        </a:solidFill>
        <a:ln w="25400" cap="flat" cmpd="sng" algn="ctr">
          <a:solidFill>
            <a:srgbClr val="FFE575"/>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Runway incursion/excursion</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1606539" y="4380639"/>
        <a:ext cx="1340206" cy="266830"/>
      </dsp:txXfrm>
    </dsp:sp>
    <dsp:sp modelId="{3A53609D-CB74-40BE-A994-D507F8F7C579}">
      <dsp:nvSpPr>
        <dsp:cNvPr id="0" name=""/>
        <dsp:cNvSpPr/>
      </dsp:nvSpPr>
      <dsp:spPr>
        <a:xfrm rot="2155566">
          <a:off x="1355748" y="4763734"/>
          <a:ext cx="267978" cy="8517"/>
        </a:xfrm>
        <a:custGeom>
          <a:avLst/>
          <a:gdLst/>
          <a:ahLst/>
          <a:cxnLst/>
          <a:rect l="0" t="0" r="0" b="0"/>
          <a:pathLst>
            <a:path>
              <a:moveTo>
                <a:pt x="0" y="4269"/>
              </a:moveTo>
              <a:lnTo>
                <a:pt x="285362" y="4269"/>
              </a:lnTo>
            </a:path>
          </a:pathLst>
        </a:custGeom>
        <a:noFill/>
        <a:ln w="25400" cap="flat" cmpd="sng" algn="ctr">
          <a:solidFill>
            <a:srgbClr val="FFD52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483037" y="4761293"/>
        <a:ext cx="13398" cy="13398"/>
      </dsp:txXfrm>
    </dsp:sp>
    <dsp:sp modelId="{7D02860F-10CC-4381-8B0E-1FEBB3CD448A}">
      <dsp:nvSpPr>
        <dsp:cNvPr id="0" name=""/>
        <dsp:cNvSpPr/>
      </dsp:nvSpPr>
      <dsp:spPr>
        <a:xfrm>
          <a:off x="1598238" y="4736894"/>
          <a:ext cx="1256672" cy="219432"/>
        </a:xfrm>
        <a:prstGeom prst="roundRect">
          <a:avLst>
            <a:gd name="adj" fmla="val 10000"/>
          </a:avLst>
        </a:prstGeom>
        <a:solidFill>
          <a:srgbClr val="FFE575"/>
        </a:solidFill>
        <a:ln w="25400" cap="flat" cmpd="sng" algn="ctr">
          <a:solidFill>
            <a:srgbClr val="FFE575"/>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solidFill>
              <a:latin typeface="Times New Roman" panose="02020603050405020304" pitchFamily="18" charset="0"/>
              <a:ea typeface="+mn-ea"/>
              <a:cs typeface="Times New Roman" panose="02020603050405020304" pitchFamily="18" charset="0"/>
            </a:rPr>
            <a:t>Abrupt maneuver</a:t>
          </a:r>
          <a:endParaRPr lang="en-US" sz="11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1604665" y="4743321"/>
        <a:ext cx="1243818" cy="20657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650" tIns="45825" rIns="91650" bIns="45825" numCol="1" anchor="t" anchorCtr="0" compatLnSpc="1">
            <a:prstTxWarp prst="textNoShape">
              <a:avLst/>
            </a:prstTxWarp>
          </a:bodyPr>
          <a:lstStyle>
            <a:lvl1pPr defTabSz="915988" eaLnBrk="1" hangingPunct="1">
              <a:spcBef>
                <a:spcPct val="50000"/>
              </a:spcBef>
              <a:buFontTx/>
              <a:buChar char="•"/>
              <a:defRPr sz="1200">
                <a:latin typeface="Arial" pitchFamily="34" charset="0"/>
              </a:defRPr>
            </a:lvl1pPr>
          </a:lstStyle>
          <a:p>
            <a:pPr>
              <a:defRPr/>
            </a:pPr>
            <a:endParaRPr lang="en-US" altLang="en-US"/>
          </a:p>
        </p:txBody>
      </p:sp>
      <p:sp>
        <p:nvSpPr>
          <p:cNvPr id="3" name="Date Placeholder 2"/>
          <p:cNvSpPr>
            <a:spLocks noGrp="1"/>
          </p:cNvSpPr>
          <p:nvPr>
            <p:ph type="dt" sz="quarter" idx="1"/>
          </p:nvPr>
        </p:nvSpPr>
        <p:spPr bwMode="auto">
          <a:xfrm>
            <a:off x="3971925" y="0"/>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650" tIns="45825" rIns="91650" bIns="45825" numCol="1" anchor="t" anchorCtr="0" compatLnSpc="1">
            <a:prstTxWarp prst="textNoShape">
              <a:avLst/>
            </a:prstTxWarp>
          </a:bodyPr>
          <a:lstStyle>
            <a:lvl1pPr algn="r" defTabSz="915988" eaLnBrk="1" hangingPunct="1">
              <a:spcBef>
                <a:spcPct val="50000"/>
              </a:spcBef>
              <a:buFontTx/>
              <a:buChar char="•"/>
              <a:defRPr sz="1200">
                <a:latin typeface="Arial" pitchFamily="34" charset="0"/>
              </a:defRPr>
            </a:lvl1pPr>
          </a:lstStyle>
          <a:p>
            <a:pPr>
              <a:defRPr/>
            </a:pPr>
            <a:fld id="{C85F212C-CB4C-49C1-904F-D28B01D7D83D}" type="datetimeFigureOut">
              <a:rPr lang="en-US" altLang="en-US"/>
              <a:pPr>
                <a:defRPr/>
              </a:pPr>
              <a:t>9/12/2016</a:t>
            </a:fld>
            <a:endParaRPr lang="en-US" altLang="en-US"/>
          </a:p>
        </p:txBody>
      </p:sp>
      <p:sp>
        <p:nvSpPr>
          <p:cNvPr id="4" name="Footer Placeholder 3"/>
          <p:cNvSpPr>
            <a:spLocks noGrp="1"/>
          </p:cNvSpPr>
          <p:nvPr>
            <p:ph type="ftr" sz="quarter" idx="2"/>
          </p:nvPr>
        </p:nvSpPr>
        <p:spPr bwMode="auto">
          <a:xfrm>
            <a:off x="0" y="8829675"/>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650" tIns="45825" rIns="91650" bIns="45825" numCol="1" anchor="b" anchorCtr="0" compatLnSpc="1">
            <a:prstTxWarp prst="textNoShape">
              <a:avLst/>
            </a:prstTxWarp>
          </a:bodyPr>
          <a:lstStyle>
            <a:lvl1pPr defTabSz="915988" eaLnBrk="1" hangingPunct="1">
              <a:spcBef>
                <a:spcPct val="50000"/>
              </a:spcBef>
              <a:buFontTx/>
              <a:buChar char="•"/>
              <a:defRPr sz="1200">
                <a:latin typeface="Arial" pitchFamily="34" charset="0"/>
              </a:defRPr>
            </a:lvl1pPr>
          </a:lstStyle>
          <a:p>
            <a:pPr>
              <a:defRPr/>
            </a:pPr>
            <a:endParaRPr lang="en-US" altLang="en-US"/>
          </a:p>
        </p:txBody>
      </p:sp>
      <p:sp>
        <p:nvSpPr>
          <p:cNvPr id="5" name="Slide Number Placeholder 4"/>
          <p:cNvSpPr>
            <a:spLocks noGrp="1"/>
          </p:cNvSpPr>
          <p:nvPr>
            <p:ph type="sldNum" sz="quarter" idx="3"/>
          </p:nvPr>
        </p:nvSpPr>
        <p:spPr bwMode="auto">
          <a:xfrm>
            <a:off x="3971925" y="8829675"/>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650" tIns="45825" rIns="91650" bIns="45825" numCol="1" anchor="b" anchorCtr="0" compatLnSpc="1">
            <a:prstTxWarp prst="textNoShape">
              <a:avLst/>
            </a:prstTxWarp>
          </a:bodyPr>
          <a:lstStyle>
            <a:lvl1pPr algn="r" defTabSz="915988" eaLnBrk="1" hangingPunct="1">
              <a:spcBef>
                <a:spcPct val="50000"/>
              </a:spcBef>
              <a:buFontTx/>
              <a:buChar char="•"/>
              <a:defRPr sz="1200">
                <a:latin typeface="Arial" pitchFamily="34" charset="0"/>
              </a:defRPr>
            </a:lvl1pPr>
          </a:lstStyle>
          <a:p>
            <a:pPr>
              <a:defRPr/>
            </a:pPr>
            <a:fld id="{96A4DBFE-C1C3-455B-B89E-C3CEAC2DEEC2}" type="slidenum">
              <a:rPr lang="en-US" altLang="en-US"/>
              <a:pPr>
                <a:defRPr/>
              </a:pPr>
              <a:t>‹#›</a:t>
            </a:fld>
            <a:endParaRPr lang="en-US" altLang="en-US"/>
          </a:p>
        </p:txBody>
      </p:sp>
    </p:spTree>
    <p:extLst>
      <p:ext uri="{BB962C8B-B14F-4D97-AF65-F5344CB8AC3E}">
        <p14:creationId xmlns:p14="http://schemas.microsoft.com/office/powerpoint/2010/main" val="25058451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defTabSz="931863" eaLnBrk="1" hangingPunct="1">
              <a:defRPr sz="1200">
                <a:latin typeface="Arial" pitchFamily="34" charset="0"/>
              </a:defRPr>
            </a:lvl1pPr>
          </a:lstStyle>
          <a:p>
            <a:pPr>
              <a:defRPr/>
            </a:pPr>
            <a:endParaRPr lang="en-US" altLang="en-US"/>
          </a:p>
        </p:txBody>
      </p:sp>
      <p:sp>
        <p:nvSpPr>
          <p:cNvPr id="10243" name="Rectangle 3"/>
          <p:cNvSpPr>
            <a:spLocks noGrp="1" noChangeArrowheads="1"/>
          </p:cNvSpPr>
          <p:nvPr>
            <p:ph type="dt" idx="1"/>
          </p:nvPr>
        </p:nvSpPr>
        <p:spPr bwMode="auto">
          <a:xfrm>
            <a:off x="3971925" y="0"/>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algn="r" defTabSz="931863" eaLnBrk="1" hangingPunct="1">
              <a:defRPr sz="1200">
                <a:latin typeface="Arial" pitchFamily="34" charset="0"/>
              </a:defRPr>
            </a:lvl1pPr>
          </a:lstStyle>
          <a:p>
            <a:pPr>
              <a:defRPr/>
            </a:pPr>
            <a:endParaRPr lang="en-US" altLang="en-US"/>
          </a:p>
        </p:txBody>
      </p:sp>
      <p:sp>
        <p:nvSpPr>
          <p:cNvPr id="409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701675" y="4416425"/>
            <a:ext cx="56070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829675"/>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defTabSz="931863" eaLnBrk="1" hangingPunct="1">
              <a:defRPr sz="1200">
                <a:latin typeface="Arial" pitchFamily="34" charset="0"/>
              </a:defRPr>
            </a:lvl1pPr>
          </a:lstStyle>
          <a:p>
            <a:pPr>
              <a:defRPr/>
            </a:pPr>
            <a:endParaRPr lang="en-US" altLang="en-US"/>
          </a:p>
        </p:txBody>
      </p:sp>
      <p:sp>
        <p:nvSpPr>
          <p:cNvPr id="10247" name="Rectangle 7"/>
          <p:cNvSpPr>
            <a:spLocks noGrp="1" noChangeArrowheads="1"/>
          </p:cNvSpPr>
          <p:nvPr>
            <p:ph type="sldNum" sz="quarter" idx="5"/>
          </p:nvPr>
        </p:nvSpPr>
        <p:spPr bwMode="auto">
          <a:xfrm>
            <a:off x="3971925" y="8829675"/>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algn="r" defTabSz="931863" eaLnBrk="1" hangingPunct="1">
              <a:defRPr sz="1200">
                <a:latin typeface="Arial" pitchFamily="34" charset="0"/>
              </a:defRPr>
            </a:lvl1pPr>
          </a:lstStyle>
          <a:p>
            <a:pPr>
              <a:defRPr/>
            </a:pPr>
            <a:fld id="{8006E162-2F48-4DF2-BC7F-CC2EA78A40BC}" type="slidenum">
              <a:rPr lang="en-US" altLang="en-US"/>
              <a:pPr>
                <a:defRPr/>
              </a:pPr>
              <a:t>‹#›</a:t>
            </a:fld>
            <a:endParaRPr lang="en-US" altLang="en-US"/>
          </a:p>
        </p:txBody>
      </p:sp>
    </p:spTree>
    <p:extLst>
      <p:ext uri="{BB962C8B-B14F-4D97-AF65-F5344CB8AC3E}">
        <p14:creationId xmlns:p14="http://schemas.microsoft.com/office/powerpoint/2010/main" val="85663023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25513">
              <a:defRPr sz="2400">
                <a:solidFill>
                  <a:schemeClr val="tx1"/>
                </a:solidFill>
                <a:latin typeface="Arial" pitchFamily="34" charset="0"/>
              </a:defRPr>
            </a:lvl1pPr>
            <a:lvl2pPr marL="742950" indent="-285750" defTabSz="925513">
              <a:defRPr sz="2400">
                <a:solidFill>
                  <a:schemeClr val="tx1"/>
                </a:solidFill>
                <a:latin typeface="Arial" pitchFamily="34" charset="0"/>
              </a:defRPr>
            </a:lvl2pPr>
            <a:lvl3pPr marL="1143000" indent="-228600" defTabSz="925513">
              <a:defRPr sz="2400">
                <a:solidFill>
                  <a:schemeClr val="tx1"/>
                </a:solidFill>
                <a:latin typeface="Arial" pitchFamily="34" charset="0"/>
              </a:defRPr>
            </a:lvl3pPr>
            <a:lvl4pPr marL="1600200" indent="-228600" defTabSz="925513">
              <a:defRPr sz="2400">
                <a:solidFill>
                  <a:schemeClr val="tx1"/>
                </a:solidFill>
                <a:latin typeface="Arial" pitchFamily="34" charset="0"/>
              </a:defRPr>
            </a:lvl4pPr>
            <a:lvl5pPr marL="2057400" indent="-228600" defTabSz="925513">
              <a:defRPr sz="2400">
                <a:solidFill>
                  <a:schemeClr val="tx1"/>
                </a:solidFill>
                <a:latin typeface="Arial" pitchFamily="34" charset="0"/>
              </a:defRPr>
            </a:lvl5pPr>
            <a:lvl6pPr marL="2514600" indent="-228600" defTabSz="925513" eaLnBrk="0" fontAlgn="base" hangingPunct="0">
              <a:spcBef>
                <a:spcPct val="0"/>
              </a:spcBef>
              <a:spcAft>
                <a:spcPct val="0"/>
              </a:spcAft>
              <a:defRPr sz="2400">
                <a:solidFill>
                  <a:schemeClr val="tx1"/>
                </a:solidFill>
                <a:latin typeface="Arial" pitchFamily="34" charset="0"/>
              </a:defRPr>
            </a:lvl6pPr>
            <a:lvl7pPr marL="2971800" indent="-228600" defTabSz="925513" eaLnBrk="0" fontAlgn="base" hangingPunct="0">
              <a:spcBef>
                <a:spcPct val="0"/>
              </a:spcBef>
              <a:spcAft>
                <a:spcPct val="0"/>
              </a:spcAft>
              <a:defRPr sz="2400">
                <a:solidFill>
                  <a:schemeClr val="tx1"/>
                </a:solidFill>
                <a:latin typeface="Arial" pitchFamily="34" charset="0"/>
              </a:defRPr>
            </a:lvl7pPr>
            <a:lvl8pPr marL="3429000" indent="-228600" defTabSz="925513" eaLnBrk="0" fontAlgn="base" hangingPunct="0">
              <a:spcBef>
                <a:spcPct val="0"/>
              </a:spcBef>
              <a:spcAft>
                <a:spcPct val="0"/>
              </a:spcAft>
              <a:defRPr sz="2400">
                <a:solidFill>
                  <a:schemeClr val="tx1"/>
                </a:solidFill>
                <a:latin typeface="Arial" pitchFamily="34" charset="0"/>
              </a:defRPr>
            </a:lvl8pPr>
            <a:lvl9pPr marL="3886200" indent="-228600" defTabSz="925513" eaLnBrk="0" fontAlgn="base" hangingPunct="0">
              <a:spcBef>
                <a:spcPct val="0"/>
              </a:spcBef>
              <a:spcAft>
                <a:spcPct val="0"/>
              </a:spcAft>
              <a:defRPr sz="2400">
                <a:solidFill>
                  <a:schemeClr val="tx1"/>
                </a:solidFill>
                <a:latin typeface="Arial" pitchFamily="34" charset="0"/>
              </a:defRPr>
            </a:lvl9pPr>
          </a:lstStyle>
          <a:p>
            <a:fld id="{3E17ED93-1439-4603-B394-CB3D76A3D7D4}" type="slidenum">
              <a:rPr lang="en-US" altLang="en-US" sz="1000" smtClean="0">
                <a:solidFill>
                  <a:srgbClr val="000000"/>
                </a:solidFill>
              </a:rPr>
              <a:pPr/>
              <a:t>1</a:t>
            </a:fld>
            <a:endParaRPr lang="en-US" altLang="en-US" sz="1000" smtClean="0">
              <a:solidFill>
                <a:srgbClr val="000000"/>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35038" y="4416425"/>
            <a:ext cx="5140325" cy="277813"/>
          </a:xfrm>
          <a:noFill/>
        </p:spPr>
        <p:txBody>
          <a:bodyPr/>
          <a:lstStyle/>
          <a:p>
            <a:pPr eaLnBrk="1" hangingPunct="1"/>
            <a:endParaRPr lang="en-US" altLang="en-US" i="1"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51204" name="Slide Number Placeholder 3"/>
          <p:cNvSpPr>
            <a:spLocks noGrp="1"/>
          </p:cNvSpPr>
          <p:nvPr>
            <p:ph type="sldNum" sz="quarter" idx="5"/>
          </p:nvPr>
        </p:nvSpPr>
        <p:spPr>
          <a:noFill/>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6D4A3706-F597-44F7-84D6-8A04D49A85E0}" type="slidenum">
              <a:rPr lang="en-US" altLang="en-US" sz="1200" smtClean="0"/>
              <a:pPr/>
              <a:t>13</a:t>
            </a:fld>
            <a:endParaRPr lang="en-US" alt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r>
              <a:rPr lang="en-US" altLang="en-US" smtClean="0">
                <a:latin typeface="Arial" pitchFamily="34" charset="0"/>
              </a:rPr>
              <a:t>This slide contains animations.</a:t>
            </a:r>
          </a:p>
          <a:p>
            <a:r>
              <a:rPr lang="en-US" altLang="en-US" smtClean="0">
                <a:latin typeface="Arial" pitchFamily="34" charset="0"/>
              </a:rPr>
              <a:t>The illustration shows what variables are being calculated: closure distance and closure speed. </a:t>
            </a:r>
          </a:p>
          <a:p>
            <a:r>
              <a:rPr lang="en-US" altLang="en-US" smtClean="0">
                <a:latin typeface="Arial" pitchFamily="34" charset="0"/>
              </a:rPr>
              <a:t>These variables are calculated for each obstacle within the safety box.</a:t>
            </a:r>
          </a:p>
          <a:p>
            <a:r>
              <a:rPr lang="en-US" altLang="en-US" smtClean="0">
                <a:latin typeface="Arial" pitchFamily="34" charset="0"/>
              </a:rPr>
              <a:t>The closure distance is obtained assuming that the helicopter is travelling directly towards the obstacle and the closure speed is the component of the helicopter speed vector directed towards the obstacle.</a:t>
            </a:r>
          </a:p>
          <a:p>
            <a:endParaRPr lang="en-US" altLang="en-US" smtClean="0">
              <a:latin typeface="Arial" pitchFamily="34" charset="0"/>
            </a:endParaRPr>
          </a:p>
          <a:p>
            <a:pPr eaLnBrk="1" hangingPunct="1">
              <a:spcBef>
                <a:spcPct val="0"/>
              </a:spcBef>
            </a:pPr>
            <a:r>
              <a:rPr lang="en-US" altLang="en-US" smtClean="0">
                <a:latin typeface="Arial" pitchFamily="34" charset="0"/>
              </a:rPr>
              <a:t>For instance, for the obstacle circled in red (click), the closure distance and closure speed look like the graphs. </a:t>
            </a:r>
          </a:p>
          <a:p>
            <a:pPr eaLnBrk="1" hangingPunct="1">
              <a:spcBef>
                <a:spcPct val="0"/>
              </a:spcBef>
            </a:pPr>
            <a:r>
              <a:rPr lang="en-US" altLang="en-US" smtClean="0">
                <a:latin typeface="Arial" pitchFamily="34" charset="0"/>
              </a:rPr>
              <a:t>As the helicopter approaches the obstacle, the closure distance decreases and the closure speed increases.</a:t>
            </a:r>
          </a:p>
          <a:p>
            <a:pPr eaLnBrk="1" hangingPunct="1">
              <a:spcBef>
                <a:spcPct val="0"/>
              </a:spcBef>
            </a:pPr>
            <a:r>
              <a:rPr lang="en-US" altLang="en-US" smtClean="0">
                <a:latin typeface="Arial" pitchFamily="34" charset="0"/>
              </a:rPr>
              <a:t>The closure distance is minimum at closest approach, while the closure speed goes to zero (the helicopter is passing by the obstacle but travels at 90 degrees compared to the helicopter-obstacle line).</a:t>
            </a:r>
          </a:p>
          <a:p>
            <a:pPr eaLnBrk="1" hangingPunct="1">
              <a:spcBef>
                <a:spcPct val="0"/>
              </a:spcBef>
            </a:pPr>
            <a:endParaRPr lang="en-US" altLang="en-US" smtClean="0">
              <a:latin typeface="Arial" pitchFamily="34" charset="0"/>
            </a:endParaRPr>
          </a:p>
          <a:p>
            <a:r>
              <a:rPr lang="en-US" altLang="en-US" smtClean="0">
                <a:latin typeface="Arial" pitchFamily="34" charset="0"/>
              </a:rPr>
              <a:t>For each obstacle within the safety box, one can calculate the closure time as the ratio of the closure distance to the closure speed.</a:t>
            </a:r>
          </a:p>
          <a:p>
            <a:r>
              <a:rPr lang="en-US" altLang="en-US" smtClean="0">
                <a:latin typeface="Arial" pitchFamily="34" charset="0"/>
              </a:rPr>
              <a:t>The closure time is then used to determine potentially hazardous obstacles located within a critical closure time from the helicopter.</a:t>
            </a:r>
          </a:p>
        </p:txBody>
      </p:sp>
      <p:sp>
        <p:nvSpPr>
          <p:cNvPr id="52228" name="Slide Number Placeholder 3"/>
          <p:cNvSpPr>
            <a:spLocks noGrp="1"/>
          </p:cNvSpPr>
          <p:nvPr>
            <p:ph type="sldNum" sz="quarter" idx="5"/>
          </p:nvPr>
        </p:nvSpPr>
        <p:spPr>
          <a:noFill/>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029705A0-A1AD-487E-A597-58B00B026665}" type="slidenum">
              <a:rPr lang="en-US" altLang="en-US" sz="1200" smtClean="0"/>
              <a:pPr/>
              <a:t>17</a:t>
            </a:fld>
            <a:endParaRPr lang="en-US" altLang="en-US" sz="12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nSpc>
                <a:spcPct val="80000"/>
              </a:lnSpc>
            </a:pPr>
            <a:r>
              <a:rPr lang="en-US" altLang="en-US" sz="900" smtClean="0">
                <a:latin typeface="Arial" pitchFamily="34" charset="0"/>
              </a:rPr>
              <a:t>For the proximity to weather safety metric, we start with several simulated flights in the Atlanta area and the associated CIWS (Corridor Integrated Weather System) weather severity levels obtained from Tom Tessitore and team webserver. </a:t>
            </a:r>
          </a:p>
          <a:p>
            <a:pPr>
              <a:lnSpc>
                <a:spcPct val="80000"/>
              </a:lnSpc>
            </a:pPr>
            <a:r>
              <a:rPr lang="en-US" altLang="en-US" sz="900" smtClean="0">
                <a:latin typeface="Arial" pitchFamily="34" charset="0"/>
              </a:rPr>
              <a:t>There are two types of analyses that may be performed depending on the number of flights/recordings considered.</a:t>
            </a:r>
          </a:p>
          <a:p>
            <a:pPr>
              <a:lnSpc>
                <a:spcPct val="80000"/>
              </a:lnSpc>
            </a:pPr>
            <a:r>
              <a:rPr lang="en-US" altLang="en-US" sz="900" smtClean="0">
                <a:latin typeface="Arial" pitchFamily="34" charset="0"/>
              </a:rPr>
              <a:t>* If we have less than ~10 flights/recordings, then we may look at the color-coded flight paths depicting the severity level of the weather encountered during those flights. We may also determine the distributions of percentages of total flight times spent at each weather severity level for each of the flights considered.</a:t>
            </a:r>
          </a:p>
          <a:p>
            <a:pPr>
              <a:lnSpc>
                <a:spcPct val="80000"/>
              </a:lnSpc>
            </a:pPr>
            <a:r>
              <a:rPr lang="en-US" altLang="en-US" sz="900" smtClean="0">
                <a:latin typeface="Arial" pitchFamily="34" charset="0"/>
              </a:rPr>
              <a:t>This type of graph provides some information as to the global level of safety (across multiple flights) for a given operator with respect to potentially severe weather.</a:t>
            </a:r>
          </a:p>
          <a:p>
            <a:pPr>
              <a:lnSpc>
                <a:spcPct val="80000"/>
              </a:lnSpc>
            </a:pPr>
            <a:r>
              <a:rPr lang="en-US" altLang="en-US" sz="900" smtClean="0">
                <a:latin typeface="Arial" pitchFamily="34" charset="0"/>
              </a:rPr>
              <a:t>In this case, the total number of flights considered is rather low (8 flights) so the histogram chart is appropriate. From this, we can identify some more critical flights/recordings that may warrant further investigation, such as flight #8 here for which the percentages of time spent at weather severity levels 3, 4, and 5 are the highest amongst the flights considered.</a:t>
            </a:r>
          </a:p>
          <a:p>
            <a:pPr>
              <a:lnSpc>
                <a:spcPct val="80000"/>
              </a:lnSpc>
            </a:pPr>
            <a:r>
              <a:rPr lang="en-US" altLang="en-US" sz="900" smtClean="0">
                <a:latin typeface="Arial" pitchFamily="34" charset="0"/>
              </a:rPr>
              <a:t>* When the number of flights become large, the flight paths and histogram depictions become too crowded and it is impossible to derive useful information. In such a case, it is more interesting to represent percentages of flight time spent at each weather severity level as a cloud of points (one point for each flight) and then to derive some general statistics. For example, on the graph in the top-right corner, each dot at each weather severity level represents the percentage of flight time spent at this weather severity level for a given flight (there are 8 flights and therefore 8 dots for each weather severity level).</a:t>
            </a:r>
          </a:p>
          <a:p>
            <a:pPr>
              <a:lnSpc>
                <a:spcPct val="80000"/>
              </a:lnSpc>
            </a:pPr>
            <a:r>
              <a:rPr lang="en-US" altLang="en-US" sz="900" smtClean="0">
                <a:latin typeface="Arial" pitchFamily="34" charset="0"/>
              </a:rPr>
              <a:t>The graph in the bottom-right corner which is a box plot, shows 3 statistics of the percentage of flight time spent at each weather severity level for all the flights considered, based on the data in the top graph:</a:t>
            </a:r>
          </a:p>
          <a:p>
            <a:pPr>
              <a:lnSpc>
                <a:spcPct val="80000"/>
              </a:lnSpc>
              <a:buFontTx/>
              <a:buChar char="•"/>
            </a:pPr>
            <a:r>
              <a:rPr lang="en-US" altLang="en-US" sz="900" smtClean="0">
                <a:latin typeface="Arial" pitchFamily="34" charset="0"/>
              </a:rPr>
              <a:t> The median (red line)</a:t>
            </a:r>
          </a:p>
          <a:p>
            <a:pPr>
              <a:lnSpc>
                <a:spcPct val="80000"/>
              </a:lnSpc>
              <a:buFontTx/>
              <a:buChar char="•"/>
            </a:pPr>
            <a:r>
              <a:rPr lang="en-US" altLang="en-US" sz="900" smtClean="0">
                <a:latin typeface="Arial" pitchFamily="34" charset="0"/>
              </a:rPr>
              <a:t> The 25</a:t>
            </a:r>
            <a:r>
              <a:rPr lang="en-US" altLang="en-US" sz="900" baseline="30000" smtClean="0">
                <a:latin typeface="Arial" pitchFamily="34" charset="0"/>
              </a:rPr>
              <a:t>th</a:t>
            </a:r>
            <a:r>
              <a:rPr lang="en-US" altLang="en-US" sz="900" smtClean="0">
                <a:latin typeface="Arial" pitchFamily="34" charset="0"/>
              </a:rPr>
              <a:t> and 75</a:t>
            </a:r>
            <a:r>
              <a:rPr lang="en-US" altLang="en-US" sz="900" baseline="30000" smtClean="0">
                <a:latin typeface="Arial" pitchFamily="34" charset="0"/>
              </a:rPr>
              <a:t>th</a:t>
            </a:r>
            <a:r>
              <a:rPr lang="en-US" altLang="en-US" sz="900" smtClean="0">
                <a:latin typeface="Arial" pitchFamily="34" charset="0"/>
              </a:rPr>
              <a:t> percentiles (bottom and top lines of the blue box)</a:t>
            </a:r>
          </a:p>
          <a:p>
            <a:pPr>
              <a:lnSpc>
                <a:spcPct val="80000"/>
              </a:lnSpc>
            </a:pPr>
            <a:r>
              <a:rPr lang="en-US" altLang="en-US" sz="900" smtClean="0">
                <a:latin typeface="Arial" pitchFamily="34" charset="0"/>
              </a:rPr>
              <a:t>Also shown are :</a:t>
            </a:r>
          </a:p>
          <a:p>
            <a:pPr>
              <a:lnSpc>
                <a:spcPct val="80000"/>
              </a:lnSpc>
              <a:buFontTx/>
              <a:buChar char="•"/>
            </a:pPr>
            <a:r>
              <a:rPr lang="en-US" altLang="en-US" sz="900" smtClean="0">
                <a:latin typeface="Arial" pitchFamily="34" charset="0"/>
              </a:rPr>
              <a:t> Any outliers (red cross)</a:t>
            </a:r>
          </a:p>
          <a:p>
            <a:pPr>
              <a:lnSpc>
                <a:spcPct val="80000"/>
              </a:lnSpc>
              <a:buFontTx/>
              <a:buChar char="•"/>
            </a:pPr>
            <a:r>
              <a:rPr lang="en-US" altLang="en-US" sz="900" smtClean="0">
                <a:latin typeface="Arial" pitchFamily="34" charset="0"/>
              </a:rPr>
              <a:t> The min and max values</a:t>
            </a:r>
          </a:p>
          <a:p>
            <a:pPr>
              <a:lnSpc>
                <a:spcPct val="80000"/>
              </a:lnSpc>
            </a:pPr>
            <a:r>
              <a:rPr lang="en-US" altLang="en-US" sz="900" smtClean="0">
                <a:latin typeface="Arial" pitchFamily="34" charset="0"/>
              </a:rPr>
              <a:t>This allows the operator to identify some overall operational safety trends.</a:t>
            </a:r>
          </a:p>
          <a:p>
            <a:pPr>
              <a:lnSpc>
                <a:spcPct val="80000"/>
              </a:lnSpc>
            </a:pPr>
            <a:endParaRPr lang="en-US" altLang="en-US" sz="900" smtClean="0">
              <a:latin typeface="Arial" pitchFamily="34" charset="0"/>
            </a:endParaRPr>
          </a:p>
          <a:p>
            <a:pPr>
              <a:lnSpc>
                <a:spcPct val="80000"/>
              </a:lnSpc>
            </a:pPr>
            <a:r>
              <a:rPr lang="en-US" altLang="en-US" sz="900" smtClean="0">
                <a:latin typeface="Arial" pitchFamily="34" charset="0"/>
              </a:rPr>
              <a:t>These capabilities have been handed over to Robert for implementation into the system.</a:t>
            </a:r>
          </a:p>
        </p:txBody>
      </p:sp>
      <p:sp>
        <p:nvSpPr>
          <p:cNvPr id="53252" name="Slide Number Placeholder 3"/>
          <p:cNvSpPr>
            <a:spLocks noGrp="1"/>
          </p:cNvSpPr>
          <p:nvPr>
            <p:ph type="sldNum" sz="quarter" idx="5"/>
          </p:nvPr>
        </p:nvSpPr>
        <p:spPr>
          <a:noFill/>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A5DE5A14-D042-4B2B-BFD0-D5EA348DE3E5}" type="slidenum">
              <a:rPr lang="en-US" altLang="en-US" sz="1200" smtClean="0"/>
              <a:pPr/>
              <a:t>18</a:t>
            </a:fld>
            <a:endParaRPr lang="en-US" alt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r>
              <a:rPr lang="en-US" altLang="en-US" smtClean="0">
                <a:latin typeface="Arial" pitchFamily="34" charset="0"/>
              </a:rPr>
              <a:t>This last slide presents an overview of the data required and the approach envisioned for prototyping the (un)stabilized approach safety metric.</a:t>
            </a:r>
          </a:p>
          <a:p>
            <a:r>
              <a:rPr lang="en-US" altLang="en-US" smtClean="0">
                <a:latin typeface="Arial" pitchFamily="34" charset="0"/>
              </a:rPr>
              <a:t>We start with the airport facilities and airport runways databases from the FAA that we combine into a single database listing the type of airport, its ICAO ID, location, elevation, and longest runway dimensions (length, width) or helipad dimensions.</a:t>
            </a:r>
          </a:p>
          <a:p>
            <a:r>
              <a:rPr lang="en-US" altLang="en-US" smtClean="0">
                <a:latin typeface="Arial" pitchFamily="34" charset="0"/>
              </a:rPr>
              <a:t>We also have 15 flight data records from the FAA flight tests depicted on the graph to the left.</a:t>
            </a:r>
          </a:p>
          <a:p>
            <a:r>
              <a:rPr lang="en-US" altLang="en-US" smtClean="0">
                <a:latin typeface="Arial" pitchFamily="34" charset="0"/>
              </a:rPr>
              <a:t>From these flight data records, we can isolate the “final” portion of flight from the landing site that we could consider being an approach. For example, on the google Earth representation, we considered the last 1.5 nm before landing. </a:t>
            </a:r>
          </a:p>
          <a:p>
            <a:r>
              <a:rPr lang="en-US" altLang="en-US" smtClean="0">
                <a:latin typeface="Arial" pitchFamily="34" charset="0"/>
              </a:rPr>
              <a:t>On the graph to right, we depict the evolution of the vertical speed for the last 1.5 nm of each flight, or in other words, for what could be considered the “approach” for all flights.</a:t>
            </a:r>
          </a:p>
          <a:p>
            <a:r>
              <a:rPr lang="en-US" altLang="en-US" smtClean="0">
                <a:latin typeface="Arial" pitchFamily="34" charset="0"/>
              </a:rPr>
              <a:t>Problems with flight records: Robert is investigating…</a:t>
            </a:r>
          </a:p>
          <a:p>
            <a:endParaRPr lang="en-US" altLang="en-US" smtClean="0">
              <a:latin typeface="Arial" pitchFamily="34" charset="0"/>
            </a:endParaRPr>
          </a:p>
          <a:p>
            <a:r>
              <a:rPr lang="en-US" altLang="en-US" smtClean="0">
                <a:latin typeface="Arial" pitchFamily="34" charset="0"/>
              </a:rPr>
              <a:t>Still investigating the best way to prototype this safety metric.</a:t>
            </a:r>
          </a:p>
        </p:txBody>
      </p:sp>
      <p:sp>
        <p:nvSpPr>
          <p:cNvPr id="54276" name="Slide Number Placeholder 3"/>
          <p:cNvSpPr>
            <a:spLocks noGrp="1"/>
          </p:cNvSpPr>
          <p:nvPr>
            <p:ph type="sldNum" sz="quarter" idx="5"/>
          </p:nvPr>
        </p:nvSpPr>
        <p:spPr>
          <a:noFill/>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6A1A7070-82F1-4BE5-8E65-EC56315919D6}" type="slidenum">
              <a:rPr lang="en-US" altLang="en-US" sz="1200" smtClean="0"/>
              <a:pPr/>
              <a:t>19</a:t>
            </a:fld>
            <a:endParaRPr lang="en-US" alt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55300" name="Slide Number Placeholder 3"/>
          <p:cNvSpPr>
            <a:spLocks noGrp="1"/>
          </p:cNvSpPr>
          <p:nvPr>
            <p:ph type="sldNum" sz="quarter" idx="5"/>
          </p:nvPr>
        </p:nvSpPr>
        <p:spPr>
          <a:noFill/>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685E89F0-DA6D-4E84-8C2C-23E4DB453F92}" type="slidenum">
              <a:rPr lang="en-US" altLang="en-US" sz="1200" smtClean="0"/>
              <a:pPr/>
              <a:t>20</a:t>
            </a:fld>
            <a:endParaRPr lang="en-US" altLang="en-US"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pPr defTabSz="930275" eaLnBrk="1" hangingPunct="1">
              <a:spcBef>
                <a:spcPct val="0"/>
              </a:spcBef>
            </a:pPr>
            <a:r>
              <a:rPr lang="en-US" altLang="en-US" smtClean="0">
                <a:latin typeface="Arial" pitchFamily="34" charset="0"/>
              </a:rPr>
              <a:t>The goal is to develop a physics-based metric for each of these conditions that will allow dangerous flight states to be detected. Part of the motivation for basing the detection on physical quantities is that it makes the detection more objective, which in turns allows the same condition to be established for a different vehicle and different weight/configuration. These metrics are to be used alongside existing safety events in R-ASIAS; the new physics based metrics can provide a degree of traceability and consistency across operators, helicopter types.</a:t>
            </a:r>
          </a:p>
          <a:p>
            <a:pPr defTabSz="930275"/>
            <a:endParaRPr lang="en-US" altLang="en-US" smtClean="0">
              <a:latin typeface="Arial" pitchFamily="34" charset="0"/>
            </a:endParaRPr>
          </a:p>
          <a:p>
            <a:pPr defTabSz="930275"/>
            <a:r>
              <a:rPr lang="en-US" altLang="en-US" smtClean="0">
                <a:latin typeface="Arial" pitchFamily="34" charset="0"/>
              </a:rPr>
              <a:t>So far we have been using different models for each metric and condition associated with loss of control. This has let us look at these conditions “quickly”, but we are getting to where the integration of the various models makes sense. So from here on we are looking at dynamic models, using the rigid body from the dynamic rollover modeling, and the some aerodynamics developed for the autorotation and VRS modeling. More sophisticated models exist and may be used, but it’s all about implementing a useful model in a timely fashion and proceeding with further development as necessary. </a:t>
            </a:r>
          </a:p>
        </p:txBody>
      </p:sp>
      <p:sp>
        <p:nvSpPr>
          <p:cNvPr id="56324" name="Slide Number Placeholder 3"/>
          <p:cNvSpPr>
            <a:spLocks noGrp="1"/>
          </p:cNvSpPr>
          <p:nvPr>
            <p:ph type="sldNum" sz="quarter" idx="5"/>
          </p:nvPr>
        </p:nvSpPr>
        <p:spPr>
          <a:noFill/>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1E23D1BE-88AF-4A66-B4E0-8B1419FBAEDF}" type="slidenum">
              <a:rPr lang="en-US" altLang="en-US" sz="1200" smtClean="0"/>
              <a:pPr/>
              <a:t>21</a:t>
            </a:fld>
            <a:endParaRPr lang="en-US" alt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en-US" dirty="0" smtClean="0"/>
              <a:t>In autorotation the all the power required is supplied not by the engine but by the tradeoff of kinetic and potential energy. There is an minimum descent speed for each forward velocity that allows autorotation to be sustained, which is represented by the dashed blue line, which corresponds to zero power required. This alone is already an improvement over the typical safety events which are a simplification of the actual shape of this boundary. Since we have can use the incoming flight data to calculate the instantaneous power requirement we can detect when this power requirement becomes positive, meaning the rotor begins slowing down.</a:t>
            </a:r>
          </a:p>
          <a:p>
            <a:pPr>
              <a:defRPr/>
            </a:pPr>
            <a:endParaRPr lang="en-US" dirty="0" smtClean="0"/>
          </a:p>
          <a:p>
            <a:pPr>
              <a:defRPr/>
            </a:pPr>
            <a:r>
              <a:rPr lang="en-US" dirty="0" smtClean="0"/>
              <a:t>Next is vortex ring state, sometimes known as settling with power, but here we will make a distinction between the two for the sake of clarity. We are not looking to calculate the complex airflow through and around the rotor in VRS, which is a much bigger problem, but to extract the flight states where VRS can be encountered. This is done by calculating the inflow velocity at a particular flight condition and determining whether the tip vortices accumulate at the rotor or are </a:t>
            </a:r>
            <a:r>
              <a:rPr lang="en-US" dirty="0" err="1" smtClean="0"/>
              <a:t>convected</a:t>
            </a:r>
            <a:r>
              <a:rPr lang="en-US" dirty="0" smtClean="0"/>
              <a:t> away. If the free-stream flow is at a sufficiently high angle to the rotor disk (as in descent or quick-stop maneuvers) then the vortices accumulate at the disk and VRS can occur. The models employed are a further development of those used for autorotation and accurately (they are validated) capture the average flow in this flight state. With minor modifications the theory used is suitable for dynamic simulation. </a:t>
            </a:r>
          </a:p>
          <a:p>
            <a:pPr>
              <a:defRPr/>
            </a:pPr>
            <a:endParaRPr lang="en-US" dirty="0" smtClean="0"/>
          </a:p>
          <a:p>
            <a:pPr>
              <a:defRPr/>
            </a:pPr>
            <a:r>
              <a:rPr lang="en-US" dirty="0" smtClean="0"/>
              <a:t>At the bottom is a result from the dynamic model, and a benefit here is that we have the time component which lets us express the safety consistently for a much larger variety of conditions than VRS and autorotation, and other such conditions with “well defined” boundaries (power criterion or vortex transport criterion). With the time information as a criterion, we can express the boundaries in some logical set of parameters</a:t>
            </a:r>
          </a:p>
        </p:txBody>
      </p:sp>
      <p:sp>
        <p:nvSpPr>
          <p:cNvPr id="57348" name="Slide Number Placeholder 3"/>
          <p:cNvSpPr>
            <a:spLocks noGrp="1"/>
          </p:cNvSpPr>
          <p:nvPr>
            <p:ph type="sldNum" sz="quarter" idx="5"/>
          </p:nvPr>
        </p:nvSpPr>
        <p:spPr>
          <a:noFill/>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C5967C6C-190D-44AF-B24F-9207F4CD107F}" type="slidenum">
              <a:rPr lang="en-US" altLang="en-US" sz="1200" smtClean="0"/>
              <a:pPr/>
              <a:t>22</a:t>
            </a:fld>
            <a:endParaRPr lang="en-US" altLang="en-US"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62500" lnSpcReduction="20000"/>
          </a:bodyPr>
          <a:lstStyle/>
          <a:p>
            <a:pPr>
              <a:defRPr/>
            </a:pPr>
            <a:r>
              <a:rPr lang="en-US" sz="1400" dirty="0"/>
              <a:t>Hernando,</a:t>
            </a:r>
          </a:p>
          <a:p>
            <a:pPr>
              <a:defRPr/>
            </a:pPr>
            <a:r>
              <a:rPr lang="en-US" sz="1400" dirty="0"/>
              <a:t>I have added a movie which shows the results with our algorithm in the slide. If you click the slide, the movie will show up, and it will be played with another click. Three bullets explain the framework for the video and audio analysis (which was used in the presentation at </a:t>
            </a:r>
            <a:r>
              <a:rPr lang="en-US" sz="1400" dirty="0" err="1"/>
              <a:t>Heliexpo</a:t>
            </a:r>
            <a:r>
              <a:rPr lang="en-US" sz="1400" dirty="0"/>
              <a:t> 2015.)</a:t>
            </a:r>
          </a:p>
          <a:p>
            <a:pPr>
              <a:defRPr/>
            </a:pPr>
            <a:endParaRPr lang="en-US" sz="1400" dirty="0"/>
          </a:p>
          <a:p>
            <a:pPr>
              <a:defRPr/>
            </a:pPr>
            <a:r>
              <a:rPr lang="en-US" sz="1400" dirty="0"/>
              <a:t>The left side of the table is about the helicopter’s attitude estimation using data mining techniques.</a:t>
            </a:r>
          </a:p>
          <a:p>
            <a:pPr>
              <a:defRPr/>
            </a:pPr>
            <a:r>
              <a:rPr lang="en-US" sz="1400" dirty="0"/>
              <a:t>In there, the first figure (upper-left) represents the original image that we obtained from the public domain (</a:t>
            </a:r>
            <a:r>
              <a:rPr lang="en-US" sz="1400" dirty="0" err="1"/>
              <a:t>Youtube</a:t>
            </a:r>
            <a:r>
              <a:rPr lang="en-US" sz="1400" dirty="0"/>
              <a:t>).</a:t>
            </a:r>
          </a:p>
          <a:p>
            <a:pPr>
              <a:defRPr/>
            </a:pPr>
            <a:r>
              <a:rPr lang="en-US" sz="1400" dirty="0"/>
              <a:t>The second figure shows the gray-based image generated using an image averaging technique (i.e., mean of multiple gray-based frames).</a:t>
            </a:r>
          </a:p>
          <a:p>
            <a:pPr>
              <a:defRPr/>
            </a:pPr>
            <a:r>
              <a:rPr lang="en-US" sz="1400" dirty="0"/>
              <a:t>The third figure is the image to show the boundary detection for the points which have high differences between the intensities of pixels after removing noise (e.g., a helicopter frame, pilots and a flight instrument panel).</a:t>
            </a:r>
          </a:p>
          <a:p>
            <a:pPr>
              <a:defRPr/>
            </a:pPr>
            <a:r>
              <a:rPr lang="en-US" sz="1400" dirty="0"/>
              <a:t>The fourth figure is the image to show the estimated bank angle after applying data mining techniques on the points in the previous figure.</a:t>
            </a:r>
          </a:p>
          <a:p>
            <a:pPr>
              <a:defRPr/>
            </a:pPr>
            <a:endParaRPr lang="en-US" sz="1400" dirty="0"/>
          </a:p>
          <a:p>
            <a:pPr>
              <a:defRPr/>
            </a:pPr>
            <a:r>
              <a:rPr lang="en-US" sz="1400" dirty="0"/>
              <a:t>Similarly, the right side of the table is about the flight state information extraction from flight instrument panels using data mining techniques.</a:t>
            </a:r>
          </a:p>
          <a:p>
            <a:pPr>
              <a:defRPr/>
            </a:pPr>
            <a:r>
              <a:rPr lang="en-US" sz="1400" dirty="0"/>
              <a:t>The first figure represents the original image that we generated using X-plane for developing and testing our algorithm.</a:t>
            </a:r>
          </a:p>
          <a:p>
            <a:pPr>
              <a:defRPr/>
            </a:pPr>
            <a:r>
              <a:rPr lang="en-US" sz="1400" dirty="0"/>
              <a:t>The second figure shows the gray-based image generated using an image averaging technique (i.e., mean of multiple gray-based frames) after removing noise (in this subtask, noise is the outside view and pilots).</a:t>
            </a:r>
          </a:p>
          <a:p>
            <a:pPr>
              <a:defRPr/>
            </a:pPr>
            <a:r>
              <a:rPr lang="en-US" sz="1400" dirty="0"/>
              <a:t>The third figure is the image to show that our algorithm using data mining techniques detects the boundaries of the indicators and gauges. </a:t>
            </a:r>
          </a:p>
          <a:p>
            <a:pPr>
              <a:defRPr/>
            </a:pPr>
            <a:r>
              <a:rPr lang="en-US" sz="1400" dirty="0"/>
              <a:t>The fourth figure is the image to show that our algorithm identifies the position of the gauge by applying the linear fit on the boundary of the gauge in the previous figure.</a:t>
            </a:r>
          </a:p>
          <a:p>
            <a:pPr>
              <a:defRPr/>
            </a:pPr>
            <a:r>
              <a:rPr lang="en-US" sz="1400" dirty="0"/>
              <a:t>Lastly, the movie shows how well our algorithm follows the gauge in the indicator.</a:t>
            </a:r>
          </a:p>
          <a:p>
            <a:pPr>
              <a:defRPr/>
            </a:pPr>
            <a:endParaRPr lang="en-US" sz="1400" dirty="0"/>
          </a:p>
          <a:p>
            <a:pPr>
              <a:defRPr/>
            </a:pPr>
            <a:endParaRPr lang="en-US" sz="1400" dirty="0"/>
          </a:p>
        </p:txBody>
      </p:sp>
      <p:sp>
        <p:nvSpPr>
          <p:cNvPr id="58372" name="Slide Number Placeholder 3"/>
          <p:cNvSpPr>
            <a:spLocks noGrp="1"/>
          </p:cNvSpPr>
          <p:nvPr>
            <p:ph type="sldNum" sz="quarter" idx="5"/>
          </p:nvPr>
        </p:nvSpPr>
        <p:spPr>
          <a:noFill/>
        </p:spPr>
        <p:txBody>
          <a:bodyPr/>
          <a:lstStyle>
            <a:lvl1pPr defTabSz="930275">
              <a:defRPr sz="2400">
                <a:solidFill>
                  <a:schemeClr val="tx1"/>
                </a:solidFill>
                <a:latin typeface="Arial" pitchFamily="34" charset="0"/>
              </a:defRPr>
            </a:lvl1pPr>
            <a:lvl2pPr marL="742950" indent="-285750" defTabSz="930275">
              <a:defRPr sz="2400">
                <a:solidFill>
                  <a:schemeClr val="tx1"/>
                </a:solidFill>
                <a:latin typeface="Arial" pitchFamily="34" charset="0"/>
              </a:defRPr>
            </a:lvl2pPr>
            <a:lvl3pPr marL="1143000" indent="-228600" defTabSz="930275">
              <a:defRPr sz="2400">
                <a:solidFill>
                  <a:schemeClr val="tx1"/>
                </a:solidFill>
                <a:latin typeface="Arial" pitchFamily="34" charset="0"/>
              </a:defRPr>
            </a:lvl3pPr>
            <a:lvl4pPr marL="1600200" indent="-228600" defTabSz="930275">
              <a:defRPr sz="2400">
                <a:solidFill>
                  <a:schemeClr val="tx1"/>
                </a:solidFill>
                <a:latin typeface="Arial" pitchFamily="34" charset="0"/>
              </a:defRPr>
            </a:lvl4pPr>
            <a:lvl5pPr marL="2057400" indent="-228600" defTabSz="930275">
              <a:defRPr sz="2400">
                <a:solidFill>
                  <a:schemeClr val="tx1"/>
                </a:solidFill>
                <a:latin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defRPr>
            </a:lvl9pPr>
          </a:lstStyle>
          <a:p>
            <a:fld id="{5087D7A6-0B03-4ED4-A8E7-23D53C57D4B0}" type="slidenum">
              <a:rPr lang="en-US" altLang="en-US" sz="1200" smtClean="0">
                <a:solidFill>
                  <a:srgbClr val="000000"/>
                </a:solidFill>
              </a:rPr>
              <a:pPr/>
              <a:t>23</a:t>
            </a:fld>
            <a:endParaRPr lang="en-US" altLang="en-US" sz="1200"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altLang="en-US" smtClean="0">
                <a:latin typeface="Arial" pitchFamily="34" charset="0"/>
              </a:rPr>
              <a:t>STFT analysis is able to convert the sections of the audio signal to the frequency domain. However this alone is not enough to detect individual alarms</a:t>
            </a:r>
          </a:p>
          <a:p>
            <a:r>
              <a:rPr lang="en-US" altLang="en-US" smtClean="0">
                <a:latin typeface="Arial" pitchFamily="34" charset="0"/>
              </a:rPr>
              <a:t>Since multiple alarm sounds occur concurrently, we can’t clearly remove the noises. So STFT is not enough to detect their occurrence times.</a:t>
            </a:r>
          </a:p>
          <a:p>
            <a:r>
              <a:rPr lang="en-US" altLang="en-US" smtClean="0">
                <a:latin typeface="Arial" pitchFamily="34" charset="0"/>
              </a:rPr>
              <a:t>Due to this reason, CUSUM is used to identify changes in the STFT analysis to located when individual alarms occur. Rather than simply looking for the presence of alarm frequencies, we look at the change over time to determine start and end times. </a:t>
            </a:r>
          </a:p>
          <a:p>
            <a:pPr eaLnBrk="1" hangingPunct="1">
              <a:spcBef>
                <a:spcPct val="0"/>
              </a:spcBef>
            </a:pPr>
            <a:r>
              <a:rPr lang="en-US" altLang="en-US" smtClean="0">
                <a:latin typeface="Arial" pitchFamily="34" charset="0"/>
              </a:rPr>
              <a:t>Alarm Detection is achieved by performing </a:t>
            </a:r>
            <a:r>
              <a:rPr lang="en-US" altLang="en-US" i="1" smtClean="0">
                <a:latin typeface="Arial" pitchFamily="34" charset="0"/>
              </a:rPr>
              <a:t>sequential frequency analysis </a:t>
            </a:r>
            <a:r>
              <a:rPr lang="en-US" altLang="en-US" smtClean="0">
                <a:latin typeface="Arial" pitchFamily="34" charset="0"/>
              </a:rPr>
              <a:t>to identify instances when alarms are triggered and when they end. This information can be integrated with that extracted from image analysis to gain a more comprehensive understanding of a rotorcraft’s flight. As before, this algorithm can be used to extract information for FDM programs or in accident investigation. </a:t>
            </a:r>
          </a:p>
          <a:p>
            <a:endParaRPr lang="en-US" altLang="en-US" smtClean="0">
              <a:latin typeface="Arial" pitchFamily="34" charset="0"/>
            </a:endParaRPr>
          </a:p>
        </p:txBody>
      </p:sp>
      <p:sp>
        <p:nvSpPr>
          <p:cNvPr id="59396" name="Slide Number Placeholder 3"/>
          <p:cNvSpPr>
            <a:spLocks noGrp="1"/>
          </p:cNvSpPr>
          <p:nvPr>
            <p:ph type="sldNum" sz="quarter" idx="5"/>
          </p:nvPr>
        </p:nvSpPr>
        <p:spPr>
          <a:noFill/>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F93B996E-74C0-490D-A3A5-6076CD25C058}" type="slidenum">
              <a:rPr lang="en-US" altLang="en-US" sz="1200" smtClean="0"/>
              <a:pPr/>
              <a:t>24</a:t>
            </a:fld>
            <a:endParaRPr lang="en-US" altLang="en-US"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r>
              <a:rPr lang="en-US" altLang="en-US" smtClean="0">
                <a:latin typeface="Arial" pitchFamily="34" charset="0"/>
              </a:rPr>
              <a:t>Using the model created in the previous step, audio from the cockpit can be analyzed to estimate the engine parameters during flight. </a:t>
            </a:r>
          </a:p>
          <a:p>
            <a:r>
              <a:rPr lang="en-US" altLang="en-US" smtClean="0">
                <a:latin typeface="Arial" pitchFamily="34" charset="0"/>
              </a:rPr>
              <a:t> </a:t>
            </a:r>
          </a:p>
          <a:p>
            <a:r>
              <a:rPr lang="en-US" altLang="en-US" smtClean="0">
                <a:latin typeface="Arial" pitchFamily="34" charset="0"/>
              </a:rPr>
              <a:t>If the true value of the flight parameters is available from onboard sensors, it can be compared with the estimates to identify anomalous sounds. The resulting anomalous can be of two types; intermittent or constant anomaly. </a:t>
            </a:r>
          </a:p>
          <a:p>
            <a:endParaRPr lang="en-US" altLang="en-US" smtClean="0">
              <a:latin typeface="Arial" pitchFamily="34" charset="0"/>
            </a:endParaRPr>
          </a:p>
          <a:p>
            <a:r>
              <a:rPr lang="en-US" altLang="en-US" smtClean="0">
                <a:latin typeface="Arial" pitchFamily="34" charset="0"/>
              </a:rPr>
              <a:t>Intermittent anomalies indicate short instances in flight when the noise behavior lies outside the expected frequencies. This can provide insight into when or in what regimes the helicopter engine is behaving abnormally. While there may be a multitude of reasons behinds this aberration, this manner of analysis provides the operator the tools to identify and evaluate such instances.</a:t>
            </a:r>
          </a:p>
          <a:p>
            <a:endParaRPr lang="en-US" altLang="en-US" smtClean="0">
              <a:latin typeface="Arial" pitchFamily="34" charset="0"/>
            </a:endParaRPr>
          </a:p>
          <a:p>
            <a:r>
              <a:rPr lang="en-US" altLang="en-US" smtClean="0">
                <a:latin typeface="Arial" pitchFamily="34" charset="0"/>
              </a:rPr>
              <a:t>Constant anomalies refer to flights when the cockpit background noise is significantly different from what is expected based on the flight parameters through the majority of the flight. This may be a result of a larger issue with the engine, poorly configured/positioned microphones or a number of other reasons. But once again, this analysis provides the operator to investigate a potential problem before it can lead to any incident. </a:t>
            </a:r>
          </a:p>
        </p:txBody>
      </p:sp>
      <p:sp>
        <p:nvSpPr>
          <p:cNvPr id="60420" name="Slide Number Placeholder 3"/>
          <p:cNvSpPr>
            <a:spLocks noGrp="1"/>
          </p:cNvSpPr>
          <p:nvPr>
            <p:ph type="sldNum" sz="quarter" idx="5"/>
          </p:nvPr>
        </p:nvSpPr>
        <p:spPr>
          <a:noFill/>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C8C1A027-7690-4379-9056-3E3D75075FD9}" type="slidenum">
              <a:rPr lang="en-US" altLang="en-US" sz="1200" smtClean="0"/>
              <a:pPr/>
              <a:t>25</a:t>
            </a:fld>
            <a:endParaRPr lang="en-US" alt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43012" name="Slide Number Placeholder 3"/>
          <p:cNvSpPr>
            <a:spLocks noGrp="1"/>
          </p:cNvSpPr>
          <p:nvPr>
            <p:ph type="sldNum" sz="quarter" idx="5"/>
          </p:nvPr>
        </p:nvSpPr>
        <p:spPr>
          <a:noFill/>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18013876-C588-47E3-8274-0D525A84E12B}" type="slidenum">
              <a:rPr lang="en-US" altLang="en-US" sz="1200" smtClean="0"/>
              <a:pPr/>
              <a:t>2</a:t>
            </a:fld>
            <a:endParaRPr lang="en-US" altLang="en-US" sz="12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61444" name="Slide Number Placeholder 3"/>
          <p:cNvSpPr>
            <a:spLocks noGrp="1"/>
          </p:cNvSpPr>
          <p:nvPr>
            <p:ph type="sldNum" sz="quarter" idx="5"/>
          </p:nvPr>
        </p:nvSpPr>
        <p:spPr>
          <a:noFill/>
        </p:spPr>
        <p:txBody>
          <a:bodyPr/>
          <a:lstStyle>
            <a:lvl1pPr defTabSz="930275">
              <a:defRPr sz="2400">
                <a:solidFill>
                  <a:schemeClr val="tx1"/>
                </a:solidFill>
                <a:latin typeface="Arial" pitchFamily="34" charset="0"/>
              </a:defRPr>
            </a:lvl1pPr>
            <a:lvl2pPr marL="742950" indent="-285750" defTabSz="930275">
              <a:defRPr sz="2400">
                <a:solidFill>
                  <a:schemeClr val="tx1"/>
                </a:solidFill>
                <a:latin typeface="Arial" pitchFamily="34" charset="0"/>
              </a:defRPr>
            </a:lvl2pPr>
            <a:lvl3pPr marL="1143000" indent="-228600" defTabSz="930275">
              <a:defRPr sz="2400">
                <a:solidFill>
                  <a:schemeClr val="tx1"/>
                </a:solidFill>
                <a:latin typeface="Arial" pitchFamily="34" charset="0"/>
              </a:defRPr>
            </a:lvl3pPr>
            <a:lvl4pPr marL="1600200" indent="-228600" defTabSz="930275">
              <a:defRPr sz="2400">
                <a:solidFill>
                  <a:schemeClr val="tx1"/>
                </a:solidFill>
                <a:latin typeface="Arial" pitchFamily="34" charset="0"/>
              </a:defRPr>
            </a:lvl4pPr>
            <a:lvl5pPr marL="2057400" indent="-228600" defTabSz="930275">
              <a:defRPr sz="2400">
                <a:solidFill>
                  <a:schemeClr val="tx1"/>
                </a:solidFill>
                <a:latin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defRPr>
            </a:lvl9pPr>
          </a:lstStyle>
          <a:p>
            <a:fld id="{FB459268-8A2C-478A-AC3C-B7F1AD49DD8C}" type="slidenum">
              <a:rPr lang="en-US" altLang="en-US" sz="1200" smtClean="0">
                <a:solidFill>
                  <a:srgbClr val="000000"/>
                </a:solidFill>
              </a:rPr>
              <a:pPr/>
              <a:t>27</a:t>
            </a:fld>
            <a:endParaRPr lang="en-US" altLang="en-US" sz="1200"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pPr eaLnBrk="1" hangingPunct="1">
              <a:lnSpc>
                <a:spcPct val="90000"/>
              </a:lnSpc>
            </a:pPr>
            <a:r>
              <a:rPr lang="en-US" altLang="en-US" sz="1800" smtClean="0">
                <a:latin typeface="Arial" pitchFamily="34" charset="0"/>
              </a:rPr>
              <a:t>Research Goals: </a:t>
            </a:r>
          </a:p>
          <a:p>
            <a:pPr lvl="1" eaLnBrk="1" hangingPunct="1">
              <a:lnSpc>
                <a:spcPct val="90000"/>
              </a:lnSpc>
            </a:pPr>
            <a:r>
              <a:rPr lang="en-US" altLang="en-US" sz="1600" smtClean="0">
                <a:latin typeface="Arial" pitchFamily="34" charset="0"/>
              </a:rPr>
              <a:t>Identify, examine, and install several different FDM/FDR units</a:t>
            </a:r>
          </a:p>
          <a:p>
            <a:pPr lvl="1" eaLnBrk="1" hangingPunct="1">
              <a:lnSpc>
                <a:spcPct val="90000"/>
              </a:lnSpc>
            </a:pPr>
            <a:r>
              <a:rPr lang="en-US" altLang="en-US" sz="1600" smtClean="0">
                <a:latin typeface="Arial" pitchFamily="34" charset="0"/>
              </a:rPr>
              <a:t>Collect/process data from each FDM/FDR system for different scenarios/conditions</a:t>
            </a:r>
          </a:p>
          <a:p>
            <a:pPr eaLnBrk="1" hangingPunct="1">
              <a:lnSpc>
                <a:spcPct val="90000"/>
              </a:lnSpc>
            </a:pPr>
            <a:r>
              <a:rPr lang="en-US" altLang="en-US" sz="1800" smtClean="0">
                <a:latin typeface="Arial" pitchFamily="34" charset="0"/>
              </a:rPr>
              <a:t>Research Outputs: </a:t>
            </a:r>
          </a:p>
          <a:p>
            <a:pPr lvl="1" eaLnBrk="1" hangingPunct="1">
              <a:lnSpc>
                <a:spcPct val="90000"/>
              </a:lnSpc>
            </a:pPr>
            <a:r>
              <a:rPr lang="en-US" altLang="en-US" sz="1600" smtClean="0">
                <a:latin typeface="Arial" pitchFamily="34" charset="0"/>
              </a:rPr>
              <a:t>AVP: Baseline Helicopter FDM Data to be used to define and validate future analysis of events, parameters, exceedances, recording rates, etc. from anomalous data</a:t>
            </a:r>
          </a:p>
          <a:p>
            <a:pPr lvl="1" eaLnBrk="1" hangingPunct="1">
              <a:lnSpc>
                <a:spcPct val="90000"/>
              </a:lnSpc>
            </a:pPr>
            <a:r>
              <a:rPr lang="en-US" altLang="en-US" sz="1600" smtClean="0">
                <a:latin typeface="Arial" pitchFamily="34" charset="0"/>
              </a:rPr>
              <a:t>AFS: Installation guidelines and optimal locations for each FDR system</a:t>
            </a:r>
          </a:p>
          <a:p>
            <a:pPr eaLnBrk="1" hangingPunct="1">
              <a:lnSpc>
                <a:spcPct val="90000"/>
              </a:lnSpc>
            </a:pPr>
            <a:r>
              <a:rPr lang="en-US" altLang="en-US" sz="1800" smtClean="0">
                <a:latin typeface="Arial" pitchFamily="34" charset="0"/>
              </a:rPr>
              <a:t>Supports both AVP &amp; AFS TCRG Requirements</a:t>
            </a:r>
          </a:p>
          <a:p>
            <a:endParaRPr lang="en-US" altLang="en-US" smtClean="0">
              <a:latin typeface="Arial" pitchFamily="34" charset="0"/>
            </a:endParaRPr>
          </a:p>
        </p:txBody>
      </p:sp>
      <p:sp>
        <p:nvSpPr>
          <p:cNvPr id="62468" name="Slide Number Placeholder 3"/>
          <p:cNvSpPr>
            <a:spLocks noGrp="1"/>
          </p:cNvSpPr>
          <p:nvPr>
            <p:ph type="sldNum" sz="quarter" idx="5"/>
          </p:nvPr>
        </p:nvSpPr>
        <p:spPr>
          <a:noFill/>
        </p:spPr>
        <p:txBody>
          <a:bodyPr/>
          <a:lstStyle>
            <a:lvl1pPr defTabSz="930275">
              <a:defRPr sz="2400">
                <a:solidFill>
                  <a:schemeClr val="tx1"/>
                </a:solidFill>
                <a:latin typeface="Arial" pitchFamily="34" charset="0"/>
              </a:defRPr>
            </a:lvl1pPr>
            <a:lvl2pPr marL="742950" indent="-285750" defTabSz="930275">
              <a:defRPr sz="2400">
                <a:solidFill>
                  <a:schemeClr val="tx1"/>
                </a:solidFill>
                <a:latin typeface="Arial" pitchFamily="34" charset="0"/>
              </a:defRPr>
            </a:lvl2pPr>
            <a:lvl3pPr marL="1143000" indent="-228600" defTabSz="930275">
              <a:defRPr sz="2400">
                <a:solidFill>
                  <a:schemeClr val="tx1"/>
                </a:solidFill>
                <a:latin typeface="Arial" pitchFamily="34" charset="0"/>
              </a:defRPr>
            </a:lvl3pPr>
            <a:lvl4pPr marL="1600200" indent="-228600" defTabSz="930275">
              <a:defRPr sz="2400">
                <a:solidFill>
                  <a:schemeClr val="tx1"/>
                </a:solidFill>
                <a:latin typeface="Arial" pitchFamily="34" charset="0"/>
              </a:defRPr>
            </a:lvl4pPr>
            <a:lvl5pPr marL="2057400" indent="-228600" defTabSz="930275">
              <a:defRPr sz="2400">
                <a:solidFill>
                  <a:schemeClr val="tx1"/>
                </a:solidFill>
                <a:latin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defRPr>
            </a:lvl9pPr>
          </a:lstStyle>
          <a:p>
            <a:fld id="{F96F25C4-7B7B-4819-BD31-3CBFA2417446}" type="slidenum">
              <a:rPr lang="en-US" altLang="en-US" sz="1200" smtClean="0"/>
              <a:pPr/>
              <a:t>30</a:t>
            </a:fld>
            <a:endParaRPr lang="en-US" altLang="en-US" sz="12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pPr eaLnBrk="1" hangingPunct="1">
              <a:lnSpc>
                <a:spcPct val="90000"/>
              </a:lnSpc>
            </a:pPr>
            <a:r>
              <a:rPr lang="en-US" altLang="en-US" sz="1800" smtClean="0">
                <a:latin typeface="Arial" pitchFamily="34" charset="0"/>
              </a:rPr>
              <a:t>Research Goals: </a:t>
            </a:r>
          </a:p>
          <a:p>
            <a:pPr lvl="1" eaLnBrk="1" hangingPunct="1">
              <a:lnSpc>
                <a:spcPct val="90000"/>
              </a:lnSpc>
            </a:pPr>
            <a:r>
              <a:rPr lang="en-US" altLang="en-US" sz="1600" smtClean="0">
                <a:latin typeface="Arial" pitchFamily="34" charset="0"/>
              </a:rPr>
              <a:t>Identify, examine, and install several different FDM/FDR units</a:t>
            </a:r>
          </a:p>
          <a:p>
            <a:pPr lvl="1" eaLnBrk="1" hangingPunct="1">
              <a:lnSpc>
                <a:spcPct val="90000"/>
              </a:lnSpc>
            </a:pPr>
            <a:r>
              <a:rPr lang="en-US" altLang="en-US" sz="1600" smtClean="0">
                <a:latin typeface="Arial" pitchFamily="34" charset="0"/>
              </a:rPr>
              <a:t>Collect/process data from each FDM/FDR system for different scenarios/conditions</a:t>
            </a:r>
          </a:p>
          <a:p>
            <a:pPr eaLnBrk="1" hangingPunct="1">
              <a:lnSpc>
                <a:spcPct val="90000"/>
              </a:lnSpc>
            </a:pPr>
            <a:r>
              <a:rPr lang="en-US" altLang="en-US" sz="1800" smtClean="0">
                <a:latin typeface="Arial" pitchFamily="34" charset="0"/>
              </a:rPr>
              <a:t>Research Outputs: </a:t>
            </a:r>
          </a:p>
          <a:p>
            <a:pPr lvl="1" eaLnBrk="1" hangingPunct="1">
              <a:lnSpc>
                <a:spcPct val="90000"/>
              </a:lnSpc>
            </a:pPr>
            <a:r>
              <a:rPr lang="en-US" altLang="en-US" sz="1600" smtClean="0">
                <a:latin typeface="Arial" pitchFamily="34" charset="0"/>
              </a:rPr>
              <a:t>AVP: Baseline Helicopter FDM Data to be used to define and validate future analysis of events, parameters, exceedances, recording rates, etc. from anomalous data</a:t>
            </a:r>
          </a:p>
          <a:p>
            <a:pPr lvl="1" eaLnBrk="1" hangingPunct="1">
              <a:lnSpc>
                <a:spcPct val="90000"/>
              </a:lnSpc>
            </a:pPr>
            <a:r>
              <a:rPr lang="en-US" altLang="en-US" sz="1600" smtClean="0">
                <a:latin typeface="Arial" pitchFamily="34" charset="0"/>
              </a:rPr>
              <a:t>AFS: Installation guidelines and optimal locations for each FDR system</a:t>
            </a:r>
          </a:p>
          <a:p>
            <a:pPr eaLnBrk="1" hangingPunct="1">
              <a:lnSpc>
                <a:spcPct val="90000"/>
              </a:lnSpc>
            </a:pPr>
            <a:r>
              <a:rPr lang="en-US" altLang="en-US" sz="1800" smtClean="0">
                <a:latin typeface="Arial" pitchFamily="34" charset="0"/>
              </a:rPr>
              <a:t>Supports both AVP &amp; AFS TCRG Requirements</a:t>
            </a:r>
          </a:p>
          <a:p>
            <a:endParaRPr lang="en-US" altLang="en-US" smtClean="0">
              <a:latin typeface="Arial" pitchFamily="34" charset="0"/>
            </a:endParaRPr>
          </a:p>
        </p:txBody>
      </p:sp>
      <p:sp>
        <p:nvSpPr>
          <p:cNvPr id="63492" name="Slide Number Placeholder 3"/>
          <p:cNvSpPr>
            <a:spLocks noGrp="1"/>
          </p:cNvSpPr>
          <p:nvPr>
            <p:ph type="sldNum" sz="quarter" idx="5"/>
          </p:nvPr>
        </p:nvSpPr>
        <p:spPr>
          <a:noFill/>
        </p:spPr>
        <p:txBody>
          <a:bodyPr/>
          <a:lstStyle>
            <a:lvl1pPr defTabSz="930275">
              <a:defRPr sz="2400">
                <a:solidFill>
                  <a:schemeClr val="tx1"/>
                </a:solidFill>
                <a:latin typeface="Arial" pitchFamily="34" charset="0"/>
              </a:defRPr>
            </a:lvl1pPr>
            <a:lvl2pPr marL="742950" indent="-285750" defTabSz="930275">
              <a:defRPr sz="2400">
                <a:solidFill>
                  <a:schemeClr val="tx1"/>
                </a:solidFill>
                <a:latin typeface="Arial" pitchFamily="34" charset="0"/>
              </a:defRPr>
            </a:lvl2pPr>
            <a:lvl3pPr marL="1143000" indent="-228600" defTabSz="930275">
              <a:defRPr sz="2400">
                <a:solidFill>
                  <a:schemeClr val="tx1"/>
                </a:solidFill>
                <a:latin typeface="Arial" pitchFamily="34" charset="0"/>
              </a:defRPr>
            </a:lvl3pPr>
            <a:lvl4pPr marL="1600200" indent="-228600" defTabSz="930275">
              <a:defRPr sz="2400">
                <a:solidFill>
                  <a:schemeClr val="tx1"/>
                </a:solidFill>
                <a:latin typeface="Arial" pitchFamily="34" charset="0"/>
              </a:defRPr>
            </a:lvl4pPr>
            <a:lvl5pPr marL="2057400" indent="-228600" defTabSz="930275">
              <a:defRPr sz="2400">
                <a:solidFill>
                  <a:schemeClr val="tx1"/>
                </a:solidFill>
                <a:latin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defRPr>
            </a:lvl9pPr>
          </a:lstStyle>
          <a:p>
            <a:fld id="{84CE394B-DA24-4098-A635-87E853F7B73D}" type="slidenum">
              <a:rPr lang="en-US" altLang="en-US" sz="1200" smtClean="0"/>
              <a:pPr/>
              <a:t>31</a:t>
            </a:fld>
            <a:endParaRPr lang="en-US"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9" tIns="46590" rIns="93179" bIns="46590" anchor="b"/>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a:fld id="{44984176-3CD0-4858-973E-ACD393996212}" type="slidenum">
              <a:rPr lang="en-US" altLang="en-US" sz="1200">
                <a:solidFill>
                  <a:srgbClr val="000000"/>
                </a:solidFill>
              </a:rPr>
              <a:pPr algn="r"/>
              <a:t>3</a:t>
            </a:fld>
            <a:endParaRPr lang="en-US" altLang="en-US" sz="1200">
              <a:solidFill>
                <a:srgbClr val="000000"/>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defTabSz="911225" eaLnBrk="1" hangingPunct="1"/>
            <a:endParaRPr lang="en-US"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45060" name="Slide Number Placeholder 3"/>
          <p:cNvSpPr>
            <a:spLocks noGrp="1"/>
          </p:cNvSpPr>
          <p:nvPr>
            <p:ph type="sldNum" sz="quarter" idx="5"/>
          </p:nvPr>
        </p:nvSpPr>
        <p:spPr>
          <a:noFill/>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1F472692-00FF-46B2-88EB-60F98B8438C9}" type="slidenum">
              <a:rPr lang="en-US" altLang="en-US" sz="1200" smtClean="0"/>
              <a:pPr/>
              <a:t>5</a:t>
            </a:fld>
            <a:endParaRPr lang="en-US" alt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9" tIns="46590" rIns="93179" bIns="46590" anchor="b"/>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a:fld id="{1F88D902-414C-458E-A26D-D0AACFDBDEDC}" type="slidenum">
              <a:rPr lang="en-US" altLang="en-US" sz="1200">
                <a:solidFill>
                  <a:srgbClr val="000000"/>
                </a:solidFill>
              </a:rPr>
              <a:pPr algn="r"/>
              <a:t>7</a:t>
            </a:fld>
            <a:endParaRPr lang="en-US" altLang="en-US" sz="1200">
              <a:solidFill>
                <a:srgbClr val="000000"/>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defTabSz="911225" eaLnBrk="1" hangingPunct="1"/>
            <a:endParaRPr lang="en-US" alt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r>
              <a:rPr lang="en-US" altLang="en-US" smtClean="0">
                <a:latin typeface="Arial" pitchFamily="34" charset="0"/>
              </a:rPr>
              <a:t>There are some dialog regarding incorporating UAS in ASIAS</a:t>
            </a:r>
          </a:p>
        </p:txBody>
      </p:sp>
      <p:sp>
        <p:nvSpPr>
          <p:cNvPr id="47108" name="Slide Number Placeholder 3"/>
          <p:cNvSpPr>
            <a:spLocks noGrp="1"/>
          </p:cNvSpPr>
          <p:nvPr>
            <p:ph type="sldNum" sz="quarter" idx="5"/>
          </p:nvPr>
        </p:nvSpPr>
        <p:spPr>
          <a:noFill/>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BA55A1D7-5D71-4781-A6BB-3936C8993016}" type="slidenum">
              <a:rPr lang="en-US" altLang="en-US" sz="1200" smtClean="0"/>
              <a:pPr/>
              <a:t>8</a:t>
            </a:fld>
            <a:endParaRPr lang="en-US" alt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48132" name="Slide Number Placeholder 3"/>
          <p:cNvSpPr>
            <a:spLocks noGrp="1"/>
          </p:cNvSpPr>
          <p:nvPr>
            <p:ph type="sldNum" sz="quarter" idx="5"/>
          </p:nvPr>
        </p:nvSpPr>
        <p:spPr>
          <a:noFill/>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93497F16-675B-4AA7-AD4F-EB218333CDE9}" type="slidenum">
              <a:rPr lang="en-US" altLang="en-US" sz="1200" smtClean="0"/>
              <a:pPr/>
              <a:t>10</a:t>
            </a:fld>
            <a:endParaRPr lang="en-US" altLang="en-US"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49156" name="Slide Number Placeholder 3"/>
          <p:cNvSpPr>
            <a:spLocks noGrp="1"/>
          </p:cNvSpPr>
          <p:nvPr>
            <p:ph type="sldNum" sz="quarter" idx="5"/>
          </p:nvPr>
        </p:nvSpPr>
        <p:spPr>
          <a:noFill/>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B4C26502-9A10-4E98-9599-8892C71F62BB}" type="slidenum">
              <a:rPr lang="en-US" altLang="en-US" sz="1200" smtClean="0">
                <a:solidFill>
                  <a:srgbClr val="000000"/>
                </a:solidFill>
              </a:rPr>
              <a:pPr/>
              <a:t>11</a:t>
            </a:fld>
            <a:endParaRPr lang="en-US" altLang="en-US" sz="1200"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50180" name="Slide Number Placeholder 3"/>
          <p:cNvSpPr>
            <a:spLocks noGrp="1"/>
          </p:cNvSpPr>
          <p:nvPr>
            <p:ph type="sldNum" sz="quarter" idx="5"/>
          </p:nvPr>
        </p:nvSpPr>
        <p:spPr>
          <a:noFill/>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06C72CEA-692A-43E1-838F-62966665FEC4}" type="slidenum">
              <a:rPr lang="en-US" altLang="en-US" sz="1200" smtClean="0"/>
              <a:pPr/>
              <a:t>12</a:t>
            </a:fld>
            <a:endParaRPr lang="en-US" alt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8" descr="2384585-rotors-and-cockpit-of-a-vintage-helicopter"/>
          <p:cNvPicPr>
            <a:picLocks noChangeAspect="1" noChangeArrowheads="1"/>
          </p:cNvPicPr>
          <p:nvPr userDrawn="1"/>
        </p:nvPicPr>
        <p:blipFill>
          <a:blip r:embed="rId2"/>
          <a:srcRect/>
          <a:stretch>
            <a:fillRect/>
          </a:stretch>
        </p:blipFill>
        <p:spPr bwMode="auto">
          <a:xfrm>
            <a:off x="5638800" y="228600"/>
            <a:ext cx="3402013" cy="63246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
          <p:cNvGrpSpPr>
            <a:grpSpLocks/>
          </p:cNvGrpSpPr>
          <p:nvPr/>
        </p:nvGrpSpPr>
        <p:grpSpPr bwMode="auto">
          <a:xfrm>
            <a:off x="5873750" y="269875"/>
            <a:ext cx="2895600" cy="911225"/>
            <a:chOff x="3700" y="170"/>
            <a:chExt cx="1824" cy="574"/>
          </a:xfrm>
        </p:grpSpPr>
        <p:pic>
          <p:nvPicPr>
            <p:cNvPr id="6" name="Picture 7"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userDrawn="1"/>
          </p:nvSpPr>
          <p:spPr bwMode="ltGray">
            <a:xfrm>
              <a:off x="4288" y="288"/>
              <a:ext cx="1236" cy="355"/>
            </a:xfrm>
            <a:prstGeom prst="rect">
              <a:avLst/>
            </a:prstGeom>
            <a:noFill/>
            <a:ln>
              <a:noFill/>
            </a:ln>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lnSpc>
                  <a:spcPct val="85000"/>
                </a:lnSpc>
                <a:defRPr/>
              </a:pPr>
              <a:r>
                <a:rPr lang="en-US" sz="1800" b="1" dirty="0" smtClean="0">
                  <a:solidFill>
                    <a:schemeClr val="bg1"/>
                  </a:solidFill>
                </a:rPr>
                <a:t>Federal Aviation</a:t>
              </a:r>
            </a:p>
            <a:p>
              <a:pPr eaLnBrk="1" hangingPunct="1">
                <a:lnSpc>
                  <a:spcPct val="85000"/>
                </a:lnSpc>
                <a:defRPr/>
              </a:pPr>
              <a:r>
                <a:rPr lang="en-US" sz="1800" b="1" dirty="0" smtClean="0">
                  <a:solidFill>
                    <a:schemeClr val="bg1"/>
                  </a:solidFill>
                </a:rPr>
                <a:t>Administration</a:t>
              </a:r>
            </a:p>
          </p:txBody>
        </p:sp>
      </p:grpSp>
      <p:sp>
        <p:nvSpPr>
          <p:cNvPr id="25603" name="Rectangle 3"/>
          <p:cNvSpPr>
            <a:spLocks noGrp="1" noChangeArrowheads="1"/>
          </p:cNvSpPr>
          <p:nvPr>
            <p:ph type="ctrTitle"/>
          </p:nvPr>
        </p:nvSpPr>
        <p:spPr>
          <a:xfrm>
            <a:off x="446088" y="312739"/>
            <a:ext cx="4983162" cy="1395412"/>
          </a:xfrm>
        </p:spPr>
        <p:txBody>
          <a:bodyPr anchor="t"/>
          <a:lstStyle>
            <a:lvl1pPr>
              <a:defRPr>
                <a:solidFill>
                  <a:schemeClr val="bg1"/>
                </a:solidFill>
              </a:defRPr>
            </a:lvl1pPr>
          </a:lstStyle>
          <a:p>
            <a:endParaRPr lang="en-US" dirty="0"/>
          </a:p>
        </p:txBody>
      </p:sp>
      <p:sp>
        <p:nvSpPr>
          <p:cNvPr id="25604" name="Rectangle 4"/>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r>
              <a:rPr lang="en-US"/>
              <a:t>Select to edit master subtitle</a:t>
            </a:r>
          </a:p>
        </p:txBody>
      </p:sp>
    </p:spTree>
    <p:extLst>
      <p:ext uri="{BB962C8B-B14F-4D97-AF65-F5344CB8AC3E}">
        <p14:creationId xmlns:p14="http://schemas.microsoft.com/office/powerpoint/2010/main" val="2887415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CB78F82-23B9-497A-962E-14AFE8DFB6EA}" type="datetime5">
              <a:rPr lang="en-US" altLang="en-US"/>
              <a:pPr>
                <a:defRPr/>
              </a:pPr>
              <a:t>12-Sep-16</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14685A1-A9BD-4317-B58C-A38EEA394AE3}" type="slidenum">
              <a:rPr lang="en-US" altLang="en-US"/>
              <a:pPr>
                <a:defRPr/>
              </a:pPr>
              <a:t>‹#›</a:t>
            </a:fld>
            <a:endParaRPr lang="en-US" altLang="en-US"/>
          </a:p>
        </p:txBody>
      </p:sp>
    </p:spTree>
    <p:extLst>
      <p:ext uri="{BB962C8B-B14F-4D97-AF65-F5344CB8AC3E}">
        <p14:creationId xmlns:p14="http://schemas.microsoft.com/office/powerpoint/2010/main" val="122834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90" y="344489"/>
            <a:ext cx="2117725" cy="5554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7" y="344489"/>
            <a:ext cx="6202363" cy="5554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13BAE97-D046-4D1E-A7BC-F984492CAA09}" type="datetime5">
              <a:rPr lang="en-US" altLang="en-US"/>
              <a:pPr>
                <a:defRPr/>
              </a:pPr>
              <a:t>12-Sep-16</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4A9B795-DE9B-448E-A88F-6EE8B9CF0A4D}" type="slidenum">
              <a:rPr lang="en-US" altLang="en-US"/>
              <a:pPr>
                <a:defRPr/>
              </a:pPr>
              <a:t>‹#›</a:t>
            </a:fld>
            <a:endParaRPr lang="en-US" altLang="en-US"/>
          </a:p>
        </p:txBody>
      </p:sp>
    </p:spTree>
    <p:extLst>
      <p:ext uri="{BB962C8B-B14F-4D97-AF65-F5344CB8AC3E}">
        <p14:creationId xmlns:p14="http://schemas.microsoft.com/office/powerpoint/2010/main" val="1906054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95302" y="1508126"/>
            <a:ext cx="3948113" cy="43910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95813" y="1508126"/>
            <a:ext cx="3949700" cy="43910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fld id="{CF30D335-8986-43A7-AF52-39499A7FD0FA}" type="datetime5">
              <a:rPr lang="en-US" altLang="en-US"/>
              <a:pPr>
                <a:defRPr/>
              </a:pPr>
              <a:t>12-Sep-16</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AF5F3DB-AD54-4F6B-9A1B-51C484E88CF8}" type="slidenum">
              <a:rPr lang="en-US" altLang="en-US"/>
              <a:pPr>
                <a:defRPr/>
              </a:pPr>
              <a:t>‹#›</a:t>
            </a:fld>
            <a:endParaRPr lang="en-US" altLang="en-US"/>
          </a:p>
        </p:txBody>
      </p:sp>
    </p:spTree>
    <p:extLst>
      <p:ext uri="{BB962C8B-B14F-4D97-AF65-F5344CB8AC3E}">
        <p14:creationId xmlns:p14="http://schemas.microsoft.com/office/powerpoint/2010/main" val="3031989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 name="Picture 8" descr="2384585-rotors-and-cockpit-of-a-vintage-helicopter"/>
          <p:cNvPicPr>
            <a:picLocks noChangeAspect="1" noChangeArrowheads="1"/>
          </p:cNvPicPr>
          <p:nvPr userDrawn="1"/>
        </p:nvPicPr>
        <p:blipFill>
          <a:blip r:embed="rId2"/>
          <a:srcRect/>
          <a:stretch>
            <a:fillRect/>
          </a:stretch>
        </p:blipFill>
        <p:spPr bwMode="auto">
          <a:xfrm>
            <a:off x="6394450" y="0"/>
            <a:ext cx="2743200" cy="68580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9" descr="412_LAFire"/>
          <p:cNvPicPr>
            <a:picLocks noChangeAspect="1" noChangeArrowheads="1"/>
          </p:cNvPicPr>
          <p:nvPr userDrawn="1"/>
        </p:nvPicPr>
        <p:blipFill>
          <a:blip r:embed="rId3">
            <a:extLst>
              <a:ext uri="{28A0092B-C50C-407E-A947-70E740481C1C}">
                <a14:useLocalDpi xmlns:a14="http://schemas.microsoft.com/office/drawing/2010/main" val="0"/>
              </a:ext>
            </a:extLst>
          </a:blip>
          <a:srcRect l="22697" t="1398" r="34555"/>
          <a:stretch>
            <a:fillRect/>
          </a:stretch>
        </p:blipFill>
        <p:spPr bwMode="auto">
          <a:xfrm>
            <a:off x="0" y="0"/>
            <a:ext cx="228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NEW FAA LOGO"/>
          <p:cNvPicPr>
            <a:picLocks noChangeAspect="1" noChangeArrowheads="1"/>
          </p:cNvPicPr>
          <p:nvPr userDrawn="1"/>
        </p:nvPicPr>
        <p:blipFill>
          <a:blip r:embed="rId4">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568325" y="31750"/>
            <a:ext cx="11493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userDrawn="1"/>
        </p:nvSpPr>
        <p:spPr bwMode="ltGray">
          <a:xfrm>
            <a:off x="6488113" y="247650"/>
            <a:ext cx="255587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defRPr/>
            </a:pPr>
            <a:r>
              <a:rPr lang="en-US" b="1" dirty="0" smtClean="0">
                <a:solidFill>
                  <a:srgbClr val="FFFFFF"/>
                </a:solidFill>
              </a:rPr>
              <a:t>Federal Aviation</a:t>
            </a:r>
          </a:p>
          <a:p>
            <a:pPr eaLnBrk="1" hangingPunct="1">
              <a:lnSpc>
                <a:spcPct val="85000"/>
              </a:lnSpc>
              <a:defRPr/>
            </a:pPr>
            <a:r>
              <a:rPr lang="en-US" b="1" dirty="0" smtClean="0">
                <a:solidFill>
                  <a:srgbClr val="FFFFFF"/>
                </a:solidFill>
              </a:rPr>
              <a:t>Administration</a:t>
            </a:r>
          </a:p>
        </p:txBody>
      </p:sp>
      <p:sp>
        <p:nvSpPr>
          <p:cNvPr id="9219" name="Rectangle 3"/>
          <p:cNvSpPr>
            <a:spLocks noGrp="1" noChangeArrowheads="1"/>
          </p:cNvSpPr>
          <p:nvPr>
            <p:ph type="ctrTitle"/>
          </p:nvPr>
        </p:nvSpPr>
        <p:spPr>
          <a:xfrm>
            <a:off x="2286000" y="426884"/>
            <a:ext cx="4114800" cy="1256506"/>
          </a:xfrm>
        </p:spPr>
        <p:txBody>
          <a:bodyPr anchor="t"/>
          <a:lstStyle>
            <a:lvl1pPr>
              <a:defRPr/>
            </a:lvl1pPr>
          </a:lstStyle>
          <a:p>
            <a:pPr lvl="0"/>
            <a:r>
              <a:rPr lang="en-US" noProof="0" dirty="0" smtClean="0"/>
              <a:t>Click to edit Master title style</a:t>
            </a:r>
          </a:p>
        </p:txBody>
      </p:sp>
    </p:spTree>
    <p:extLst>
      <p:ext uri="{BB962C8B-B14F-4D97-AF65-F5344CB8AC3E}">
        <p14:creationId xmlns:p14="http://schemas.microsoft.com/office/powerpoint/2010/main" val="2621930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_Background">
    <p:spTree>
      <p:nvGrpSpPr>
        <p:cNvPr id="1" name=""/>
        <p:cNvGrpSpPr/>
        <p:nvPr/>
      </p:nvGrpSpPr>
      <p:grpSpPr>
        <a:xfrm>
          <a:off x="0" y="0"/>
          <a:ext cx="0" cy="0"/>
          <a:chOff x="0" y="0"/>
          <a:chExt cx="0" cy="0"/>
        </a:xfrm>
      </p:grpSpPr>
      <p:pic>
        <p:nvPicPr>
          <p:cNvPr id="4" name="Picture 4" descr="page_bottom_no-logo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3">
            <a:clrChange>
              <a:clrFrom>
                <a:srgbClr val="FFFEFB"/>
              </a:clrFrom>
              <a:clrTo>
                <a:srgbClr val="FFFEFB">
                  <a:alpha val="0"/>
                </a:srgbClr>
              </a:clrTo>
            </a:clrChange>
            <a:extLst>
              <a:ext uri="{28A0092B-C50C-407E-A947-70E740481C1C}">
                <a14:useLocalDpi xmlns:a14="http://schemas.microsoft.com/office/drawing/2010/main" val="0"/>
              </a:ext>
            </a:extLst>
          </a:blip>
          <a:srcRect/>
          <a:stretch>
            <a:fillRect/>
          </a:stretch>
        </p:blipFill>
        <p:spPr bwMode="auto">
          <a:xfrm>
            <a:off x="8232775" y="6229350"/>
            <a:ext cx="762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1143000"/>
          </a:xfrm>
        </p:spPr>
        <p:txBody>
          <a:bodyPr>
            <a:normAutofit/>
          </a:bodyPr>
          <a:lstStyle>
            <a:lvl1pPr>
              <a:lnSpc>
                <a:spcPct val="90000"/>
              </a:lnSpc>
              <a:defRPr sz="2800" b="1">
                <a:solidFill>
                  <a:srgbClr val="003399"/>
                </a:solidFill>
                <a:latin typeface="Arial" pitchFamily="34" charset="0"/>
                <a:cs typeface="Arial" pitchFamily="34" charset="0"/>
              </a:defRPr>
            </a:lvl1pPr>
          </a:lstStyle>
          <a:p>
            <a:r>
              <a:rPr lang="en-US" smtClean="0"/>
              <a:t>Click to edit Master title style</a:t>
            </a:r>
            <a:endParaRPr lang="en-US" dirty="0"/>
          </a:p>
        </p:txBody>
      </p:sp>
      <p:sp>
        <p:nvSpPr>
          <p:cNvPr id="13" name="Text Placeholder 12"/>
          <p:cNvSpPr>
            <a:spLocks noGrp="1"/>
          </p:cNvSpPr>
          <p:nvPr>
            <p:ph type="body" sz="quarter" idx="10"/>
          </p:nvPr>
        </p:nvSpPr>
        <p:spPr>
          <a:xfrm>
            <a:off x="457200" y="1280160"/>
            <a:ext cx="8229600" cy="4526280"/>
          </a:xfrm>
        </p:spPr>
        <p:txBody>
          <a:bodyPr>
            <a:normAutofit/>
          </a:bodyPr>
          <a:lstStyle>
            <a:lvl1pPr>
              <a:buClr>
                <a:schemeClr val="tx1"/>
              </a:buClr>
              <a:buFont typeface="Wingdings" pitchFamily="2" charset="2"/>
              <a:buChar char="§"/>
              <a:defRPr sz="2400" b="1">
                <a:solidFill>
                  <a:schemeClr val="tx1"/>
                </a:solidFill>
                <a:latin typeface="Arial" pitchFamily="34" charset="0"/>
                <a:cs typeface="Arial" pitchFamily="34" charset="0"/>
              </a:defRPr>
            </a:lvl1pPr>
            <a:lvl2pPr>
              <a:buClr>
                <a:schemeClr val="tx1"/>
              </a:buClr>
              <a:defRPr sz="2000" b="1">
                <a:solidFill>
                  <a:schemeClr val="tx1"/>
                </a:solidFill>
                <a:latin typeface="Arial" pitchFamily="34" charset="0"/>
                <a:cs typeface="Arial" pitchFamily="34" charset="0"/>
              </a:defRPr>
            </a:lvl2pPr>
            <a:lvl3pPr>
              <a:buClr>
                <a:schemeClr val="tx1"/>
              </a:buClr>
              <a:buFont typeface="Wingdings" pitchFamily="2" charset="2"/>
              <a:buChar char="§"/>
              <a:defRPr sz="1800" b="1">
                <a:solidFill>
                  <a:schemeClr val="tx1"/>
                </a:solidFill>
                <a:latin typeface="Arial" pitchFamily="34" charset="0"/>
                <a:cs typeface="Arial" pitchFamily="34" charset="0"/>
              </a:defRPr>
            </a:lvl3pPr>
            <a:lvl4pPr>
              <a:buClr>
                <a:schemeClr val="tx1"/>
              </a:buClr>
              <a:defRPr sz="1600" b="1">
                <a:solidFill>
                  <a:schemeClr val="tx1"/>
                </a:solidFill>
                <a:latin typeface="Arial" pitchFamily="34" charset="0"/>
                <a:cs typeface="Arial" pitchFamily="34" charset="0"/>
              </a:defRPr>
            </a:lvl4pPr>
            <a:lvl5pPr>
              <a:buClr>
                <a:schemeClr val="tx1"/>
              </a:buClr>
              <a:buFont typeface="Wingdings" pitchFamily="2" charset="2"/>
              <a:buChar char="§"/>
              <a:defRPr sz="1600" b="1">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70"/>
          <p:cNvSpPr>
            <a:spLocks noGrp="1" noChangeArrowheads="1"/>
          </p:cNvSpPr>
          <p:nvPr>
            <p:ph type="sldNum" sz="quarter" idx="11"/>
          </p:nvPr>
        </p:nvSpPr>
        <p:spPr>
          <a:xfrm>
            <a:off x="211138" y="6591300"/>
            <a:ext cx="493712" cy="195263"/>
          </a:xfrm>
        </p:spPr>
        <p:txBody>
          <a:bodyPr/>
          <a:lstStyle>
            <a:lvl1pPr algn="l">
              <a:defRPr sz="1000" b="1" dirty="0" smtClean="0">
                <a:latin typeface="Arial" pitchFamily="34" charset="0"/>
                <a:cs typeface="Arial" pitchFamily="34" charset="0"/>
              </a:defRPr>
            </a:lvl1pPr>
          </a:lstStyle>
          <a:p>
            <a:pPr>
              <a:defRPr/>
            </a:pPr>
            <a:r>
              <a:rPr lang="en-US"/>
              <a:t>&lt;#&gt;</a:t>
            </a:r>
            <a:endParaRPr lang="en-US"/>
          </a:p>
        </p:txBody>
      </p:sp>
    </p:spTree>
    <p:extLst>
      <p:ext uri="{BB962C8B-B14F-4D97-AF65-F5344CB8AC3E}">
        <p14:creationId xmlns:p14="http://schemas.microsoft.com/office/powerpoint/2010/main" val="882834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E07015BF-ACE7-4C73-9042-178782D663B4}" type="datetime5">
              <a:rPr lang="en-US" altLang="en-US"/>
              <a:pPr>
                <a:defRPr/>
              </a:pPr>
              <a:t>12-Sep-16</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8C4563A-5DC3-4E86-AAAE-13AE24E6F4C2}" type="slidenum">
              <a:rPr lang="en-US" altLang="en-US"/>
              <a:pPr>
                <a:defRPr/>
              </a:pPr>
              <a:t>‹#›</a:t>
            </a:fld>
            <a:endParaRPr lang="en-US" altLang="en-US"/>
          </a:p>
        </p:txBody>
      </p:sp>
    </p:spTree>
    <p:extLst>
      <p:ext uri="{BB962C8B-B14F-4D97-AF65-F5344CB8AC3E}">
        <p14:creationId xmlns:p14="http://schemas.microsoft.com/office/powerpoint/2010/main" val="3179761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15A2D27-246D-4058-9681-D5CF731AA2BF}" type="datetime5">
              <a:rPr lang="en-US" altLang="en-US"/>
              <a:pPr>
                <a:defRPr/>
              </a:pPr>
              <a:t>12-Sep-16</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AEF9C0A-5C76-428A-B275-FC273357ACF9}" type="slidenum">
              <a:rPr lang="en-US" altLang="en-US"/>
              <a:pPr>
                <a:defRPr/>
              </a:pPr>
              <a:t>‹#›</a:t>
            </a:fld>
            <a:endParaRPr lang="en-US" altLang="en-US"/>
          </a:p>
        </p:txBody>
      </p:sp>
    </p:spTree>
    <p:extLst>
      <p:ext uri="{BB962C8B-B14F-4D97-AF65-F5344CB8AC3E}">
        <p14:creationId xmlns:p14="http://schemas.microsoft.com/office/powerpoint/2010/main" val="3083679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2" y="1508126"/>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6"/>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43B1170-A94F-4935-BF59-CB2D8C39C6A4}" type="datetime5">
              <a:rPr lang="en-US" altLang="en-US"/>
              <a:pPr>
                <a:defRPr/>
              </a:pPr>
              <a:t>12-Sep-16</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20C2378-86FE-404C-AEB9-3A9BF93AA079}" type="slidenum">
              <a:rPr lang="en-US" altLang="en-US"/>
              <a:pPr>
                <a:defRPr/>
              </a:pPr>
              <a:t>‹#›</a:t>
            </a:fld>
            <a:endParaRPr lang="en-US" altLang="en-US"/>
          </a:p>
        </p:txBody>
      </p:sp>
    </p:spTree>
    <p:extLst>
      <p:ext uri="{BB962C8B-B14F-4D97-AF65-F5344CB8AC3E}">
        <p14:creationId xmlns:p14="http://schemas.microsoft.com/office/powerpoint/2010/main" val="1423135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CEAE52C-933C-4DF8-BC1E-CBA8B387A186}" type="datetime5">
              <a:rPr lang="en-US" altLang="en-US"/>
              <a:pPr>
                <a:defRPr/>
              </a:pPr>
              <a:t>12-Sep-16</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2379B479-501D-497B-B9A1-0594AB5C1551}" type="slidenum">
              <a:rPr lang="en-US" altLang="en-US"/>
              <a:pPr>
                <a:defRPr/>
              </a:pPr>
              <a:t>‹#›</a:t>
            </a:fld>
            <a:endParaRPr lang="en-US" altLang="en-US"/>
          </a:p>
        </p:txBody>
      </p:sp>
    </p:spTree>
    <p:extLst>
      <p:ext uri="{BB962C8B-B14F-4D97-AF65-F5344CB8AC3E}">
        <p14:creationId xmlns:p14="http://schemas.microsoft.com/office/powerpoint/2010/main" val="3850821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8"/>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defRPr/>
            </a:pPr>
            <a:fld id="{3F60514C-99CD-42E7-BACC-5D7EC2250849}" type="slidenum">
              <a:rPr lang="en-US" altLang="en-US" sz="1200" b="1" smtClean="0">
                <a:solidFill>
                  <a:schemeClr val="bg1"/>
                </a:solidFill>
              </a:rPr>
              <a:pPr algn="r" eaLnBrk="1" hangingPunct="1">
                <a:defRPr/>
              </a:pPr>
              <a:t>‹#›</a:t>
            </a:fld>
            <a:endParaRPr lang="en-US" altLang="en-US" sz="1200" b="1" smtClean="0">
              <a:solidFill>
                <a:schemeClr val="bg1"/>
              </a:solidFill>
            </a:endParaRPr>
          </a:p>
        </p:txBody>
      </p:sp>
      <p:grpSp>
        <p:nvGrpSpPr>
          <p:cNvPr id="4" name="Group 9"/>
          <p:cNvGrpSpPr>
            <a:grpSpLocks/>
          </p:cNvGrpSpPr>
          <p:nvPr/>
        </p:nvGrpSpPr>
        <p:grpSpPr bwMode="auto">
          <a:xfrm>
            <a:off x="5708650" y="6124575"/>
            <a:ext cx="2047875" cy="661988"/>
            <a:chOff x="3596" y="3858"/>
            <a:chExt cx="1290" cy="417"/>
          </a:xfrm>
        </p:grpSpPr>
        <p:pic>
          <p:nvPicPr>
            <p:cNvPr id="5" name="Picture 10"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p:cNvSpPr txBox="1">
              <a:spLocks noChangeArrowheads="1"/>
            </p:cNvSpPr>
            <p:nvPr userDrawn="1"/>
          </p:nvSpPr>
          <p:spPr bwMode="auto">
            <a:xfrm>
              <a:off x="4023" y="3947"/>
              <a:ext cx="863" cy="256"/>
            </a:xfrm>
            <a:prstGeom prst="rect">
              <a:avLst/>
            </a:prstGeom>
            <a:noFill/>
            <a:ln>
              <a:noFill/>
            </a:ln>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lnSpc>
                  <a:spcPct val="85000"/>
                </a:lnSpc>
                <a:defRPr/>
              </a:pPr>
              <a:r>
                <a:rPr lang="en-US" sz="1200" b="1" dirty="0" smtClean="0">
                  <a:solidFill>
                    <a:schemeClr val="bg1"/>
                  </a:solidFill>
                </a:rPr>
                <a:t>Federal Aviation</a:t>
              </a:r>
            </a:p>
            <a:p>
              <a:pPr eaLnBrk="1" hangingPunct="1">
                <a:lnSpc>
                  <a:spcPct val="85000"/>
                </a:lnSpc>
                <a:defRPr/>
              </a:pPr>
              <a:r>
                <a:rPr lang="en-US" sz="1200" b="1" dirty="0" smtClean="0">
                  <a:solidFill>
                    <a:schemeClr val="bg1"/>
                  </a:solidFill>
                </a:rPr>
                <a:t>Administration</a:t>
              </a:r>
            </a:p>
          </p:txBody>
        </p:sp>
      </p:grpSp>
      <p:sp>
        <p:nvSpPr>
          <p:cNvPr id="7" name="Text Box 12"/>
          <p:cNvSpPr txBox="1">
            <a:spLocks noChangeArrowheads="1"/>
          </p:cNvSpPr>
          <p:nvPr/>
        </p:nvSpPr>
        <p:spPr bwMode="auto">
          <a:xfrm>
            <a:off x="449263" y="6205538"/>
            <a:ext cx="4784725" cy="338137"/>
          </a:xfrm>
          <a:prstGeom prst="rect">
            <a:avLst/>
          </a:prstGeom>
          <a:noFill/>
          <a:ln>
            <a:noFill/>
          </a:ln>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defRPr/>
            </a:pPr>
            <a:r>
              <a:rPr lang="en-US" sz="1600" b="1" dirty="0" smtClean="0">
                <a:solidFill>
                  <a:schemeClr val="bg1"/>
                </a:solidFill>
              </a:rPr>
              <a:t>WAAS Alaska WRS Telco Analysis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Date Placeholder 2"/>
          <p:cNvSpPr>
            <a:spLocks noGrp="1"/>
          </p:cNvSpPr>
          <p:nvPr>
            <p:ph type="dt" sz="half" idx="10"/>
          </p:nvPr>
        </p:nvSpPr>
        <p:spPr>
          <a:xfrm>
            <a:off x="457200" y="6477000"/>
            <a:ext cx="1905000" cy="457200"/>
          </a:xfrm>
        </p:spPr>
        <p:txBody>
          <a:bodyPr/>
          <a:lstStyle>
            <a:lvl1pPr>
              <a:defRPr>
                <a:solidFill>
                  <a:schemeClr val="bg1"/>
                </a:solidFill>
              </a:defRPr>
            </a:lvl1pPr>
          </a:lstStyle>
          <a:p>
            <a:pPr>
              <a:defRPr/>
            </a:pPr>
            <a:fld id="{E9309F30-4C22-43BB-A942-4E2ACE8A89D6}" type="datetime5">
              <a:rPr lang="en-US" altLang="en-US"/>
              <a:pPr>
                <a:defRPr/>
              </a:pPr>
              <a:t>12-Sep-16</a:t>
            </a:fld>
            <a:endParaRPr lang="en-US" altLang="en-US"/>
          </a:p>
        </p:txBody>
      </p:sp>
    </p:spTree>
    <p:extLst>
      <p:ext uri="{BB962C8B-B14F-4D97-AF65-F5344CB8AC3E}">
        <p14:creationId xmlns:p14="http://schemas.microsoft.com/office/powerpoint/2010/main" val="459791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806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2E0ACC3-F3C6-4316-8566-0E013E6B9BFA}" type="datetime5">
              <a:rPr lang="en-US" altLang="en-US"/>
              <a:pPr>
                <a:defRPr/>
              </a:pPr>
              <a:t>12-Sep-16</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7968FB2-B7FB-4E8D-B681-C6447BA421B9}" type="slidenum">
              <a:rPr lang="en-US" altLang="en-US"/>
              <a:pPr>
                <a:defRPr/>
              </a:pPr>
              <a:t>‹#›</a:t>
            </a:fld>
            <a:endParaRPr lang="en-US" altLang="en-US"/>
          </a:p>
        </p:txBody>
      </p:sp>
    </p:spTree>
    <p:extLst>
      <p:ext uri="{BB962C8B-B14F-4D97-AF65-F5344CB8AC3E}">
        <p14:creationId xmlns:p14="http://schemas.microsoft.com/office/powerpoint/2010/main" val="16285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8B4ABB0-AA4F-4898-B0F9-F063C6A3921B}" type="datetime5">
              <a:rPr lang="en-US" altLang="en-US"/>
              <a:pPr>
                <a:defRPr/>
              </a:pPr>
              <a:t>12-Sep-16</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C586599-7032-4FF0-B679-0A58288DA093}" type="slidenum">
              <a:rPr lang="en-US" altLang="en-US"/>
              <a:pPr>
                <a:defRPr/>
              </a:pPr>
              <a:t>‹#›</a:t>
            </a:fld>
            <a:endParaRPr lang="en-US" altLang="en-US"/>
          </a:p>
        </p:txBody>
      </p:sp>
    </p:spTree>
    <p:extLst>
      <p:ext uri="{BB962C8B-B14F-4D97-AF65-F5344CB8AC3E}">
        <p14:creationId xmlns:p14="http://schemas.microsoft.com/office/powerpoint/2010/main" val="35212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625" y="344488"/>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Select to edit master title</a:t>
            </a:r>
          </a:p>
        </p:txBody>
      </p:sp>
      <p:sp>
        <p:nvSpPr>
          <p:cNvPr id="1027" name="Rectangle 3"/>
          <p:cNvSpPr>
            <a:spLocks noGrp="1" noChangeArrowheads="1"/>
          </p:cNvSpPr>
          <p:nvPr>
            <p:ph type="body" idx="1"/>
          </p:nvPr>
        </p:nvSpPr>
        <p:spPr bwMode="auto">
          <a:xfrm>
            <a:off x="495300" y="1508125"/>
            <a:ext cx="80502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Select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a:defRPr/>
            </a:pPr>
            <a:fld id="{3F8957E9-E5A6-4EF7-915B-37E011BB9AE2}" type="datetime5">
              <a:rPr lang="en-US" altLang="en-US"/>
              <a:pPr>
                <a:defRPr/>
              </a:pPr>
              <a:t>12-Sep-16</a:t>
            </a:fld>
            <a:endParaRPr lang="en-US" altLang="en-US"/>
          </a:p>
        </p:txBody>
      </p:sp>
      <p:sp>
        <p:nvSpPr>
          <p:cNvPr id="24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a:defRPr/>
            </a:pPr>
            <a:endParaRPr lang="en-US" altLang="en-US"/>
          </a:p>
        </p:txBody>
      </p:sp>
      <p:sp>
        <p:nvSpPr>
          <p:cNvPr id="245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bg1"/>
                </a:solidFill>
                <a:latin typeface="Times New Roman" pitchFamily="18" charset="0"/>
              </a:defRPr>
            </a:lvl1pPr>
          </a:lstStyle>
          <a:p>
            <a:pPr>
              <a:defRPr/>
            </a:pPr>
            <a:fld id="{8863533F-9D3F-40BF-ABBF-48EFA0ECCE62}" type="slidenum">
              <a:rPr lang="en-US" altLang="en-US"/>
              <a:pPr>
                <a:defRPr/>
              </a:pPr>
              <a:t>‹#›</a:t>
            </a:fld>
            <a:endParaRPr lang="en-US" altLang="en-US"/>
          </a:p>
        </p:txBody>
      </p:sp>
      <p:sp>
        <p:nvSpPr>
          <p:cNvPr id="1031" name="Rectangle 7"/>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buFontTx/>
              <a:buChar char="•"/>
              <a:defRPr/>
            </a:pPr>
            <a:endParaRPr lang="en-US" altLang="en-US" smtClean="0"/>
          </a:p>
        </p:txBody>
      </p:sp>
      <p:sp>
        <p:nvSpPr>
          <p:cNvPr id="1032" name="Rectangle 8"/>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defRPr/>
            </a:pPr>
            <a:fld id="{444B3196-9EE2-41ED-B139-EA7211F30234}" type="slidenum">
              <a:rPr lang="en-US" altLang="en-US" sz="1200" b="1" smtClean="0">
                <a:solidFill>
                  <a:schemeClr val="bg1"/>
                </a:solidFill>
              </a:rPr>
              <a:pPr algn="r" eaLnBrk="1" hangingPunct="1">
                <a:defRPr/>
              </a:pPr>
              <a:t>‹#›</a:t>
            </a:fld>
            <a:endParaRPr lang="en-US" altLang="en-US" sz="1200" b="1" smtClean="0">
              <a:solidFill>
                <a:schemeClr val="bg1"/>
              </a:solidFill>
            </a:endParaRPr>
          </a:p>
        </p:txBody>
      </p:sp>
      <p:grpSp>
        <p:nvGrpSpPr>
          <p:cNvPr id="1033" name="Group 9"/>
          <p:cNvGrpSpPr>
            <a:grpSpLocks/>
          </p:cNvGrpSpPr>
          <p:nvPr/>
        </p:nvGrpSpPr>
        <p:grpSpPr bwMode="auto">
          <a:xfrm>
            <a:off x="5708650" y="6124575"/>
            <a:ext cx="2825750" cy="661988"/>
            <a:chOff x="3596" y="3858"/>
            <a:chExt cx="1780" cy="417"/>
          </a:xfrm>
        </p:grpSpPr>
        <p:pic>
          <p:nvPicPr>
            <p:cNvPr id="1035" name="Picture 10" descr="NEW FAA LOGO"/>
            <p:cNvPicPr>
              <a:picLocks noChangeAspect="1" noChangeArrowheads="1"/>
            </p:cNvPicPr>
            <p:nvPr userDrawn="1"/>
          </p:nvPicPr>
          <p:blipFill>
            <a:blip r:embed="rId16">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 Box 11"/>
            <p:cNvSpPr txBox="1">
              <a:spLocks noChangeArrowheads="1"/>
            </p:cNvSpPr>
            <p:nvPr userDrawn="1"/>
          </p:nvSpPr>
          <p:spPr bwMode="auto">
            <a:xfrm>
              <a:off x="4023" y="4008"/>
              <a:ext cx="1353" cy="141"/>
            </a:xfrm>
            <a:prstGeom prst="rect">
              <a:avLst/>
            </a:prstGeom>
            <a:noFill/>
            <a:ln>
              <a:noFill/>
            </a:ln>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lnSpc>
                  <a:spcPct val="85000"/>
                </a:lnSpc>
                <a:defRPr/>
              </a:pPr>
              <a:r>
                <a:rPr lang="en-US" sz="1000" b="1" dirty="0" smtClean="0">
                  <a:solidFill>
                    <a:schemeClr val="bg1"/>
                  </a:solidFill>
                </a:rPr>
                <a:t>Federal Aviation Administration</a:t>
              </a:r>
            </a:p>
          </p:txBody>
        </p:sp>
      </p:grpSp>
      <p:sp>
        <p:nvSpPr>
          <p:cNvPr id="1034" name="Text Box 12"/>
          <p:cNvSpPr txBox="1">
            <a:spLocks noChangeArrowheads="1"/>
          </p:cNvSpPr>
          <p:nvPr/>
        </p:nvSpPr>
        <p:spPr bwMode="auto">
          <a:xfrm>
            <a:off x="381000" y="6321425"/>
            <a:ext cx="5113338" cy="307975"/>
          </a:xfrm>
          <a:prstGeom prst="rect">
            <a:avLst/>
          </a:prstGeom>
          <a:noFill/>
          <a:ln>
            <a:noFill/>
          </a:ln>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defRPr/>
            </a:pPr>
            <a:r>
              <a:rPr lang="en-US" sz="1000" b="1" dirty="0" smtClean="0">
                <a:solidFill>
                  <a:schemeClr val="bg1"/>
                </a:solidFill>
              </a:rPr>
              <a:t>Aviation Research Division, ANG-E</a:t>
            </a:r>
            <a:r>
              <a:rPr lang="en-US" sz="1400" b="1" dirty="0" smtClean="0">
                <a:solidFill>
                  <a:schemeClr val="bg1"/>
                </a:solidFill>
              </a:rPr>
              <a:t>	</a:t>
            </a:r>
            <a:r>
              <a:rPr lang="en-US" sz="1000" b="1" dirty="0" smtClean="0">
                <a:solidFill>
                  <a:schemeClr val="bg1"/>
                </a:solidFill>
              </a:rPr>
              <a:t>             FOR OFFICIAL USE ONLY</a:t>
            </a:r>
          </a:p>
        </p:txBody>
      </p:sp>
    </p:spTree>
  </p:cSld>
  <p:clrMap bg1="lt1" tx1="dk1" bg2="lt2" tx2="dk2" accent1="accent1" accent2="accent2" accent3="accent3" accent4="accent4" accent5="accent5" accent6="accent6" hlink="hlink" folHlink="folHlink"/>
  <p:sldLayoutIdLst>
    <p:sldLayoutId id="2147485060" r:id="rId1"/>
    <p:sldLayoutId id="2147485051" r:id="rId2"/>
    <p:sldLayoutId id="2147485052" r:id="rId3"/>
    <p:sldLayoutId id="2147485053" r:id="rId4"/>
    <p:sldLayoutId id="2147485054" r:id="rId5"/>
    <p:sldLayoutId id="2147485061" r:id="rId6"/>
    <p:sldLayoutId id="2147485062" r:id="rId7"/>
    <p:sldLayoutId id="2147485055" r:id="rId8"/>
    <p:sldLayoutId id="2147485056" r:id="rId9"/>
    <p:sldLayoutId id="2147485057" r:id="rId10"/>
    <p:sldLayoutId id="2147485058" r:id="rId11"/>
    <p:sldLayoutId id="2147485059" r:id="rId12"/>
    <p:sldLayoutId id="2147485063" r:id="rId13"/>
    <p:sldLayoutId id="2147485064" r:id="rId14"/>
  </p:sldLayoutIdLst>
  <p:timing>
    <p:tnLst>
      <p:par>
        <p:cTn id="1" dur="indefinite" restart="never" nodeType="tmRoot"/>
      </p:par>
    </p:tnLst>
  </p:timing>
  <p:hf sldNum="0" hdr="0" ftr="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6.png"/><Relationship Id="rId3" Type="http://schemas.openxmlformats.org/officeDocument/2006/relationships/image" Target="../media/image31.jpe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7.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wmf"/><Relationship Id="rId11" Type="http://schemas.openxmlformats.org/officeDocument/2006/relationships/image" Target="../media/image39.jpeg"/><Relationship Id="rId5" Type="http://schemas.openxmlformats.org/officeDocument/2006/relationships/image" Target="../media/image33.wmf"/><Relationship Id="rId15" Type="http://schemas.openxmlformats.org/officeDocument/2006/relationships/image" Target="../media/image43.png"/><Relationship Id="rId10" Type="http://schemas.openxmlformats.org/officeDocument/2006/relationships/image" Target="../media/image38.wmf"/><Relationship Id="rId4" Type="http://schemas.openxmlformats.org/officeDocument/2006/relationships/image" Target="../media/image32.jpeg"/><Relationship Id="rId9" Type="http://schemas.openxmlformats.org/officeDocument/2006/relationships/image" Target="../media/image37.pn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77.emf"/><Relationship Id="rId7" Type="http://schemas.openxmlformats.org/officeDocument/2006/relationships/image" Target="../media/image81.em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80.emf"/><Relationship Id="rId5" Type="http://schemas.openxmlformats.org/officeDocument/2006/relationships/image" Target="../media/image79.png"/><Relationship Id="rId4" Type="http://schemas.openxmlformats.org/officeDocument/2006/relationships/image" Target="../media/image78.emf"/></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86.emf"/><Relationship Id="rId5" Type="http://schemas.openxmlformats.org/officeDocument/2006/relationships/image" Target="../media/image85.png"/><Relationship Id="rId4" Type="http://schemas.openxmlformats.org/officeDocument/2006/relationships/image" Target="../media/image84.emf"/></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91.png"/><Relationship Id="rId7" Type="http://schemas.openxmlformats.org/officeDocument/2006/relationships/image" Target="../media/image90.png"/><Relationship Id="rId12"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6.png"/><Relationship Id="rId5" Type="http://schemas.openxmlformats.org/officeDocument/2006/relationships/image" Target="../media/image88.png"/><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image" Target="../media/image94.png"/></Relationships>
</file>

<file path=ppt/slides/_rels/slide2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0.png"/><Relationship Id="rId7"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104.png"/><Relationship Id="rId5" Type="http://schemas.openxmlformats.org/officeDocument/2006/relationships/image" Target="../media/image100.png"/><Relationship Id="rId10" Type="http://schemas.openxmlformats.org/officeDocument/2006/relationships/image" Target="../media/image103.png"/><Relationship Id="rId4" Type="http://schemas.openxmlformats.org/officeDocument/2006/relationships/image" Target="../media/image99.png"/><Relationship Id="rId9" Type="http://schemas.openxmlformats.org/officeDocument/2006/relationships/image" Target="../media/image102.png"/></Relationships>
</file>

<file path=ppt/slides/_rels/slide2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2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8.emf"/><Relationship Id="rId4" Type="http://schemas.openxmlformats.org/officeDocument/2006/relationships/image" Target="../media/image117.png"/></Relationships>
</file>

<file path=ppt/slides/_rels/slide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28.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jpeg"/></Relationships>
</file>

<file path=ppt/slides/_rels/slide2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3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0.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jpe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2362200" y="533400"/>
            <a:ext cx="3962400" cy="1395413"/>
          </a:xfrm>
        </p:spPr>
        <p:txBody>
          <a:bodyPr/>
          <a:lstStyle/>
          <a:p>
            <a:pPr algn="ctr" eaLnBrk="1" hangingPunct="1"/>
            <a:r>
              <a:rPr lang="en-US" altLang="en-US" sz="3600" smtClean="0"/>
              <a:t>Helicopter Flight Data Monitoring Research for ASIAS</a:t>
            </a:r>
            <a:br>
              <a:rPr lang="en-US" altLang="en-US" sz="3600" smtClean="0"/>
            </a:br>
            <a:r>
              <a:rPr lang="en-US" altLang="en-US" sz="3600" smtClean="0"/>
              <a:t/>
            </a:r>
            <a:br>
              <a:rPr lang="en-US" altLang="en-US" sz="3600" smtClean="0"/>
            </a:br>
            <a:r>
              <a:rPr lang="en-US" altLang="en-US" sz="2000" smtClean="0"/>
              <a:t>Presented to:</a:t>
            </a:r>
            <a:br>
              <a:rPr lang="en-US" altLang="en-US" sz="2000" smtClean="0"/>
            </a:br>
            <a:r>
              <a:rPr lang="en-US" altLang="en-US" sz="2000" smtClean="0"/>
              <a:t/>
            </a:r>
            <a:br>
              <a:rPr lang="en-US" altLang="en-US" sz="2000" smtClean="0"/>
            </a:br>
            <a:r>
              <a:rPr lang="en-US" altLang="en-US" sz="2000" smtClean="0"/>
              <a:t>REDAC – SAS Subcommittee Meeting</a:t>
            </a:r>
            <a:br>
              <a:rPr lang="en-US" altLang="en-US" sz="2000" smtClean="0"/>
            </a:br>
            <a:r>
              <a:rPr lang="en-US" altLang="en-US" sz="2000" smtClean="0"/>
              <a:t>Alexandria, VA</a:t>
            </a:r>
            <a:endParaRPr lang="en-US" altLang="en-US" sz="1800" b="0" i="1" smtClean="0"/>
          </a:p>
        </p:txBody>
      </p:sp>
      <p:sp>
        <p:nvSpPr>
          <p:cNvPr id="7171" name="Text Box 4"/>
          <p:cNvSpPr txBox="1">
            <a:spLocks noChangeArrowheads="1"/>
          </p:cNvSpPr>
          <p:nvPr/>
        </p:nvSpPr>
        <p:spPr bwMode="auto">
          <a:xfrm>
            <a:off x="2457450" y="5110163"/>
            <a:ext cx="3810000"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ct val="50000"/>
              </a:spcBef>
            </a:pPr>
            <a:r>
              <a:rPr lang="en-US" altLang="en-US" sz="1400" b="1">
                <a:solidFill>
                  <a:srgbClr val="1D2F68"/>
                </a:solidFill>
              </a:rPr>
              <a:t>Presented By:</a:t>
            </a:r>
          </a:p>
          <a:p>
            <a:pPr algn="ctr" eaLnBrk="1" hangingPunct="1">
              <a:spcBef>
                <a:spcPct val="50000"/>
              </a:spcBef>
            </a:pPr>
            <a:r>
              <a:rPr lang="en-US" altLang="en-US" sz="1400" b="1">
                <a:solidFill>
                  <a:srgbClr val="1D2F68"/>
                </a:solidFill>
              </a:rPr>
              <a:t>Cliff Johnson, ANG-E272, Research Engineer, NextGen, FAA William J. Hughes Technical Center, Atlantic City, NJ</a:t>
            </a:r>
          </a:p>
        </p:txBody>
      </p:sp>
      <p:sp>
        <p:nvSpPr>
          <p:cNvPr id="7172" name="Rectangle 1"/>
          <p:cNvSpPr>
            <a:spLocks noChangeArrowheads="1"/>
          </p:cNvSpPr>
          <p:nvPr/>
        </p:nvSpPr>
        <p:spPr bwMode="auto">
          <a:xfrm>
            <a:off x="3625850" y="6172200"/>
            <a:ext cx="1474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600" b="1">
                <a:solidFill>
                  <a:srgbClr val="002060"/>
                </a:solidFill>
              </a:rPr>
              <a:t>Sep. 14, 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3200" b="1">
                <a:solidFill>
                  <a:srgbClr val="002060"/>
                </a:solidFill>
              </a:rPr>
              <a:t>Concept of Rotorcraft HFDM Research Repository for ASIAS</a:t>
            </a:r>
          </a:p>
        </p:txBody>
      </p:sp>
      <p:sp>
        <p:nvSpPr>
          <p:cNvPr id="16387" name="TextBox 3"/>
          <p:cNvSpPr txBox="1">
            <a:spLocks noChangeArrowheads="1"/>
          </p:cNvSpPr>
          <p:nvPr/>
        </p:nvSpPr>
        <p:spPr bwMode="auto">
          <a:xfrm>
            <a:off x="1828800" y="1300163"/>
            <a:ext cx="16906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a:cs typeface="Times New Roman" pitchFamily="18" charset="0"/>
              </a:rPr>
              <a:t>Participating Operators</a:t>
            </a:r>
          </a:p>
        </p:txBody>
      </p:sp>
      <p:sp>
        <p:nvSpPr>
          <p:cNvPr id="16388" name="TextBox 4"/>
          <p:cNvSpPr txBox="1">
            <a:spLocks noChangeArrowheads="1"/>
          </p:cNvSpPr>
          <p:nvPr/>
        </p:nvSpPr>
        <p:spPr bwMode="auto">
          <a:xfrm>
            <a:off x="2586038" y="5795963"/>
            <a:ext cx="32781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a:cs typeface="Times New Roman" pitchFamily="18" charset="0"/>
              </a:rPr>
              <a:t>PEGASAS Research Team for Rotorcraft ASIAS</a:t>
            </a:r>
          </a:p>
        </p:txBody>
      </p:sp>
      <p:pic>
        <p:nvPicPr>
          <p:cNvPr id="16389" name="Picture 25" descr="http://www.helicopterlinks.com/Images/hai_logo.jpg"/>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22838" r="21152"/>
          <a:stretch>
            <a:fillRect/>
          </a:stretch>
        </p:blipFill>
        <p:spPr bwMode="auto">
          <a:xfrm>
            <a:off x="7696200" y="2641600"/>
            <a:ext cx="9366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6"/>
          <p:cNvSpPr txBox="1">
            <a:spLocks noChangeArrowheads="1"/>
          </p:cNvSpPr>
          <p:nvPr/>
        </p:nvSpPr>
        <p:spPr bwMode="auto">
          <a:xfrm>
            <a:off x="7878763" y="4059238"/>
            <a:ext cx="1346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400">
                <a:cs typeface="Times New Roman" pitchFamily="18" charset="0"/>
              </a:rPr>
              <a:t>Analysis ToolSuite Creator</a:t>
            </a:r>
          </a:p>
        </p:txBody>
      </p:sp>
      <p:pic>
        <p:nvPicPr>
          <p:cNvPr id="16391" name="Picture 7"/>
          <p:cNvPicPr>
            <a:picLocks noChangeAspect="1"/>
          </p:cNvPicPr>
          <p:nvPr/>
        </p:nvPicPr>
        <p:blipFill>
          <a:blip r:embed="rId4">
            <a:clrChange>
              <a:clrFrom>
                <a:srgbClr val="FFFCFF"/>
              </a:clrFrom>
              <a:clrTo>
                <a:srgbClr val="FFFCFF">
                  <a:alpha val="0"/>
                </a:srgbClr>
              </a:clrTo>
            </a:clrChange>
            <a:extLst>
              <a:ext uri="{28A0092B-C50C-407E-A947-70E740481C1C}">
                <a14:useLocalDpi xmlns:a14="http://schemas.microsoft.com/office/drawing/2010/main" val="0"/>
              </a:ext>
            </a:extLst>
          </a:blip>
          <a:srcRect/>
          <a:stretch>
            <a:fillRect/>
          </a:stretch>
        </p:blipFill>
        <p:spPr bwMode="auto">
          <a:xfrm>
            <a:off x="6454775" y="1273175"/>
            <a:ext cx="9064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2579688" y="2136775"/>
            <a:ext cx="657225" cy="1120775"/>
          </a:xfrm>
          <a:prstGeom prst="straightConnector1">
            <a:avLst/>
          </a:prstGeom>
          <a:ln w="25400">
            <a:solidFill>
              <a:srgbClr val="0070C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056063" y="2136775"/>
            <a:ext cx="741362" cy="1133475"/>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720975" y="2133600"/>
            <a:ext cx="658813" cy="1123950"/>
          </a:xfrm>
          <a:prstGeom prst="straightConnector1">
            <a:avLst/>
          </a:prstGeom>
          <a:ln w="25400">
            <a:solidFill>
              <a:srgbClr val="0070C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452938" y="2135188"/>
            <a:ext cx="728662" cy="1135062"/>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6396" name="TextBox 12"/>
          <p:cNvSpPr txBox="1">
            <a:spLocks noChangeArrowheads="1"/>
          </p:cNvSpPr>
          <p:nvPr/>
        </p:nvSpPr>
        <p:spPr bwMode="auto">
          <a:xfrm rot="3435136">
            <a:off x="3708400" y="2616201"/>
            <a:ext cx="12414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200">
                <a:cs typeface="Times New Roman" pitchFamily="18" charset="0"/>
              </a:rPr>
              <a:t>Flight Data Records</a:t>
            </a:r>
          </a:p>
        </p:txBody>
      </p:sp>
      <p:sp>
        <p:nvSpPr>
          <p:cNvPr id="16397" name="TextBox 13"/>
          <p:cNvSpPr txBox="1">
            <a:spLocks noChangeArrowheads="1"/>
          </p:cNvSpPr>
          <p:nvPr/>
        </p:nvSpPr>
        <p:spPr bwMode="auto">
          <a:xfrm rot="3435136">
            <a:off x="4253707" y="2704306"/>
            <a:ext cx="9842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200">
                <a:cs typeface="Times New Roman" pitchFamily="18" charset="0"/>
              </a:rPr>
              <a:t>Analysis Results</a:t>
            </a:r>
          </a:p>
        </p:txBody>
      </p:sp>
      <p:cxnSp>
        <p:nvCxnSpPr>
          <p:cNvPr id="15" name="Straight Arrow Connector 14"/>
          <p:cNvCxnSpPr/>
          <p:nvPr/>
        </p:nvCxnSpPr>
        <p:spPr>
          <a:xfrm flipH="1" flipV="1">
            <a:off x="4841875" y="2136775"/>
            <a:ext cx="709613" cy="1120775"/>
          </a:xfrm>
          <a:prstGeom prst="straightConnector1">
            <a:avLst/>
          </a:prstGeom>
          <a:ln w="31750">
            <a:solidFill>
              <a:schemeClr val="tx1">
                <a:lumMod val="50000"/>
                <a:lumOff val="50000"/>
              </a:schemeClr>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6399" name="TextBox 15"/>
          <p:cNvSpPr txBox="1">
            <a:spLocks noChangeArrowheads="1"/>
          </p:cNvSpPr>
          <p:nvPr/>
        </p:nvSpPr>
        <p:spPr bwMode="auto">
          <a:xfrm rot="3435136">
            <a:off x="4534694" y="2661444"/>
            <a:ext cx="11350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200">
                <a:cs typeface="Times New Roman" pitchFamily="18" charset="0"/>
              </a:rPr>
              <a:t>Aggregate Results</a:t>
            </a:r>
          </a:p>
        </p:txBody>
      </p:sp>
      <p:cxnSp>
        <p:nvCxnSpPr>
          <p:cNvPr id="17" name="Straight Arrow Connector 16"/>
          <p:cNvCxnSpPr/>
          <p:nvPr/>
        </p:nvCxnSpPr>
        <p:spPr>
          <a:xfrm flipH="1" flipV="1">
            <a:off x="2868613" y="2133600"/>
            <a:ext cx="658812" cy="1123950"/>
          </a:xfrm>
          <a:prstGeom prst="straightConnector1">
            <a:avLst/>
          </a:prstGeom>
          <a:ln w="31750">
            <a:solidFill>
              <a:schemeClr val="tx1">
                <a:lumMod val="50000"/>
                <a:lumOff val="50000"/>
              </a:schemeClr>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6401" name="TextBox 17"/>
          <p:cNvSpPr txBox="1">
            <a:spLocks noChangeArrowheads="1"/>
          </p:cNvSpPr>
          <p:nvPr/>
        </p:nvSpPr>
        <p:spPr bwMode="auto">
          <a:xfrm>
            <a:off x="2028825" y="1560513"/>
            <a:ext cx="1304925" cy="214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a:cs typeface="Times New Roman" pitchFamily="18" charset="0"/>
              </a:rPr>
              <a:t>Own-Access User</a:t>
            </a:r>
          </a:p>
        </p:txBody>
      </p:sp>
      <p:pic>
        <p:nvPicPr>
          <p:cNvPr id="16402" name="Picture 4" descr="C:\Users\gte188z\AppData\Local\Microsoft\Windows\Temporary Internet Files\Content.IE5\184CSFW8\MC900368456[1].wmf"/>
          <p:cNvPicPr>
            <a:picLocks noChangeAspect="1" noChangeArrowheads="1"/>
          </p:cNvPicPr>
          <p:nvPr/>
        </p:nvPicPr>
        <p:blipFill>
          <a:blip r:embed="rId5" cstate="print">
            <a:extLst>
              <a:ext uri="{28A0092B-C50C-407E-A947-70E740481C1C}">
                <a14:useLocalDpi xmlns:a14="http://schemas.microsoft.com/office/drawing/2010/main" val="0"/>
              </a:ext>
            </a:extLst>
          </a:blip>
          <a:srcRect b="24707"/>
          <a:stretch>
            <a:fillRect/>
          </a:stretch>
        </p:blipFill>
        <p:spPr bwMode="auto">
          <a:xfrm>
            <a:off x="2346325" y="1833563"/>
            <a:ext cx="77787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p:nvPr/>
        </p:nvCxnSpPr>
        <p:spPr>
          <a:xfrm>
            <a:off x="1649413" y="2159000"/>
            <a:ext cx="644525" cy="1098550"/>
          </a:xfrm>
          <a:prstGeom prst="straightConnector1">
            <a:avLst/>
          </a:prstGeom>
          <a:ln w="25400">
            <a:solidFill>
              <a:schemeClr val="accent1">
                <a:lumMod val="50000"/>
              </a:schemeClr>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1778000" y="2136775"/>
            <a:ext cx="657225" cy="1120775"/>
          </a:xfrm>
          <a:prstGeom prst="straightConnector1">
            <a:avLst/>
          </a:prstGeom>
          <a:ln w="25400">
            <a:solidFill>
              <a:schemeClr val="accent1">
                <a:lumMod val="50000"/>
              </a:schemeClr>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1924050" y="2133600"/>
            <a:ext cx="658813" cy="1123950"/>
          </a:xfrm>
          <a:prstGeom prst="straightConnector1">
            <a:avLst/>
          </a:prstGeom>
          <a:ln w="31750">
            <a:solidFill>
              <a:schemeClr val="tx1">
                <a:lumMod val="50000"/>
                <a:lumOff val="50000"/>
              </a:schemeClr>
            </a:solidFill>
            <a:headEnd type="none"/>
            <a:tailEnd type="triangle" w="lg" len="lg"/>
          </a:ln>
        </p:spPr>
        <p:style>
          <a:lnRef idx="1">
            <a:schemeClr val="accent1"/>
          </a:lnRef>
          <a:fillRef idx="0">
            <a:schemeClr val="accent1"/>
          </a:fillRef>
          <a:effectRef idx="0">
            <a:schemeClr val="accent1"/>
          </a:effectRef>
          <a:fontRef idx="minor">
            <a:schemeClr val="tx1"/>
          </a:fontRef>
        </p:style>
      </p:cxnSp>
      <p:pic>
        <p:nvPicPr>
          <p:cNvPr id="16406" name="Picture 7" descr="C:\Users\gte188z\AppData\Local\Microsoft\Windows\Temporary Internet Files\Content.IE5\ZQGM7YT6\MC900187409[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0325" y="1881188"/>
            <a:ext cx="8953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6157913" y="3270250"/>
            <a:ext cx="92075" cy="904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5" name="Straight Arrow Connector 24"/>
          <p:cNvCxnSpPr/>
          <p:nvPr/>
        </p:nvCxnSpPr>
        <p:spPr>
          <a:xfrm>
            <a:off x="4973638" y="4344988"/>
            <a:ext cx="0" cy="623887"/>
          </a:xfrm>
          <a:prstGeom prst="straightConnector1">
            <a:avLst/>
          </a:prstGeom>
          <a:ln w="31750">
            <a:solidFill>
              <a:schemeClr val="tx1">
                <a:lumMod val="50000"/>
                <a:lumOff val="50000"/>
              </a:schemeClr>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6409" name="TextBox 25"/>
          <p:cNvSpPr txBox="1">
            <a:spLocks noChangeArrowheads="1"/>
          </p:cNvSpPr>
          <p:nvPr/>
        </p:nvSpPr>
        <p:spPr bwMode="auto">
          <a:xfrm>
            <a:off x="4929188" y="4441825"/>
            <a:ext cx="9382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400">
                <a:cs typeface="Times New Roman" pitchFamily="18" charset="0"/>
              </a:rPr>
              <a:t>Aggregate Results</a:t>
            </a:r>
          </a:p>
        </p:txBody>
      </p:sp>
      <p:sp>
        <p:nvSpPr>
          <p:cNvPr id="16410" name="TextBox 26"/>
          <p:cNvSpPr txBox="1">
            <a:spLocks noChangeArrowheads="1"/>
          </p:cNvSpPr>
          <p:nvPr/>
        </p:nvSpPr>
        <p:spPr bwMode="auto">
          <a:xfrm>
            <a:off x="3186113" y="4970463"/>
            <a:ext cx="227171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a:cs typeface="Times New Roman" pitchFamily="18" charset="0"/>
              </a:rPr>
              <a:t>De-identified Data Access User</a:t>
            </a:r>
          </a:p>
        </p:txBody>
      </p:sp>
      <p:sp>
        <p:nvSpPr>
          <p:cNvPr id="16411" name="TextBox 27"/>
          <p:cNvSpPr txBox="1">
            <a:spLocks noChangeArrowheads="1"/>
          </p:cNvSpPr>
          <p:nvPr/>
        </p:nvSpPr>
        <p:spPr bwMode="auto">
          <a:xfrm>
            <a:off x="7467600" y="1604963"/>
            <a:ext cx="9604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a:cs typeface="Times New Roman" pitchFamily="18" charset="0"/>
              </a:rPr>
              <a:t>FAA, Sponsor</a:t>
            </a:r>
          </a:p>
        </p:txBody>
      </p:sp>
      <p:sp>
        <p:nvSpPr>
          <p:cNvPr id="29" name="Rectangle 28"/>
          <p:cNvSpPr/>
          <p:nvPr/>
        </p:nvSpPr>
        <p:spPr>
          <a:xfrm>
            <a:off x="2286000" y="5186363"/>
            <a:ext cx="3956050" cy="6096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413" name="Picture 29" descr="GIT"/>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81388" y="5248275"/>
            <a:ext cx="144938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0"/>
          <p:cNvGrpSpPr/>
          <p:nvPr/>
        </p:nvGrpSpPr>
        <p:grpSpPr>
          <a:xfrm>
            <a:off x="2170008" y="3263334"/>
            <a:ext cx="4172148" cy="1070059"/>
            <a:chOff x="3566509" y="3235959"/>
            <a:chExt cx="4172148" cy="1070059"/>
          </a:xfrm>
          <a:solidFill>
            <a:schemeClr val="bg1">
              <a:lumMod val="95000"/>
            </a:schemeClr>
          </a:solidFill>
        </p:grpSpPr>
        <p:sp>
          <p:nvSpPr>
            <p:cNvPr id="32" name="Rectangle 31"/>
            <p:cNvSpPr/>
            <p:nvPr/>
          </p:nvSpPr>
          <p:spPr>
            <a:xfrm>
              <a:off x="3566509" y="3235959"/>
              <a:ext cx="4172148" cy="1070059"/>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TextBox 32"/>
            <p:cNvSpPr txBox="1"/>
            <p:nvPr/>
          </p:nvSpPr>
          <p:spPr>
            <a:xfrm>
              <a:off x="3741667" y="3952227"/>
              <a:ext cx="682238" cy="215444"/>
            </a:xfrm>
            <a:prstGeom prst="rect">
              <a:avLst/>
            </a:prstGeom>
            <a:noFill/>
          </p:spPr>
          <p:txBody>
            <a:bodyPr wrap="none" lIns="0" tIns="0" rIns="0" bIns="0">
              <a:spAutoFit/>
            </a:bodyPr>
            <a:lstStyle/>
            <a:p>
              <a:pPr>
                <a:defRPr/>
              </a:pPr>
              <a:r>
                <a:rPr lang="en-US" sz="1400" dirty="0">
                  <a:latin typeface="Arial" charset="0"/>
                  <a:cs typeface="Times New Roman" panose="02020603050405020304" pitchFamily="18" charset="0"/>
                </a:rPr>
                <a:t>Database</a:t>
              </a:r>
            </a:p>
          </p:txBody>
        </p:sp>
        <p:sp>
          <p:nvSpPr>
            <p:cNvPr id="34" name="TextBox 33"/>
            <p:cNvSpPr txBox="1"/>
            <p:nvPr/>
          </p:nvSpPr>
          <p:spPr>
            <a:xfrm>
              <a:off x="4771131" y="3952227"/>
              <a:ext cx="1117294" cy="215444"/>
            </a:xfrm>
            <a:prstGeom prst="rect">
              <a:avLst/>
            </a:prstGeom>
            <a:noFill/>
          </p:spPr>
          <p:txBody>
            <a:bodyPr wrap="none" lIns="0" tIns="0" rIns="0" bIns="0">
              <a:spAutoFit/>
            </a:bodyPr>
            <a:lstStyle/>
            <a:p>
              <a:pPr>
                <a:defRPr/>
              </a:pPr>
              <a:r>
                <a:rPr lang="en-US" sz="1400" dirty="0">
                  <a:latin typeface="Arial" charset="0"/>
                  <a:cs typeface="Times New Roman" panose="02020603050405020304" pitchFamily="18" charset="0"/>
                </a:rPr>
                <a:t>Analysis Toolkit</a:t>
              </a:r>
            </a:p>
          </p:txBody>
        </p:sp>
        <p:cxnSp>
          <p:nvCxnSpPr>
            <p:cNvPr id="35" name="Straight Arrow Connector 34"/>
            <p:cNvCxnSpPr>
              <a:stCxn id="36" idx="4"/>
              <a:endCxn id="38" idx="1"/>
            </p:cNvCxnSpPr>
            <p:nvPr/>
          </p:nvCxnSpPr>
          <p:spPr>
            <a:xfrm>
              <a:off x="4271663" y="3620089"/>
              <a:ext cx="864076" cy="0"/>
            </a:xfrm>
            <a:prstGeom prst="straightConnector1">
              <a:avLst/>
            </a:prstGeom>
            <a:grpFill/>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Flowchart: Magnetic Disk 35"/>
            <p:cNvSpPr/>
            <p:nvPr/>
          </p:nvSpPr>
          <p:spPr>
            <a:xfrm>
              <a:off x="3814463" y="3391489"/>
              <a:ext cx="457200" cy="457200"/>
            </a:xfrm>
            <a:prstGeom prst="flowChartMagneticDisk">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 name="Picture 2" descr="C:\Users\gte188z\AppData\Local\Microsoft\Windows\Temporary Internet Files\Content.IE5\AKR6ZLMM\MC900438779[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7188" y="3391489"/>
              <a:ext cx="552677" cy="457200"/>
            </a:xfrm>
            <a:prstGeom prst="rect">
              <a:avLst/>
            </a:prstGeom>
            <a:grpFill/>
            <a:extLst/>
          </p:spPr>
        </p:pic>
        <p:pic>
          <p:nvPicPr>
            <p:cNvPr id="38" name="Picture 2" descr="C:\Users\gte188z\AppData\Local\Microsoft\Windows\Temporary Internet Files\Content.IE5\AKR6ZLMM\MC900432614[1].png"/>
            <p:cNvPicPr>
              <a:picLocks noChangeAspect="1" noChangeArrowheads="1"/>
            </p:cNvPicPr>
            <p:nvPr/>
          </p:nvPicPr>
          <p:blipFill>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135739" y="3391489"/>
              <a:ext cx="457200" cy="457200"/>
            </a:xfrm>
            <a:prstGeom prst="rect">
              <a:avLst/>
            </a:prstGeom>
            <a:noFill/>
            <a:extLst/>
          </p:spPr>
        </p:pic>
        <p:sp>
          <p:nvSpPr>
            <p:cNvPr id="39" name="TextBox 38"/>
            <p:cNvSpPr txBox="1"/>
            <p:nvPr/>
          </p:nvSpPr>
          <p:spPr>
            <a:xfrm>
              <a:off x="6270189" y="3952227"/>
              <a:ext cx="1426673" cy="215444"/>
            </a:xfrm>
            <a:prstGeom prst="rect">
              <a:avLst/>
            </a:prstGeom>
            <a:noFill/>
          </p:spPr>
          <p:txBody>
            <a:bodyPr wrap="none" lIns="0" tIns="0" rIns="0" bIns="0">
              <a:spAutoFit/>
            </a:bodyPr>
            <a:lstStyle/>
            <a:p>
              <a:pPr>
                <a:defRPr/>
              </a:pPr>
              <a:r>
                <a:rPr lang="en-US" sz="1400" dirty="0">
                  <a:latin typeface="Arial" charset="0"/>
                  <a:cs typeface="Times New Roman" panose="02020603050405020304" pitchFamily="18" charset="0"/>
                </a:rPr>
                <a:t>Interface &amp; Display</a:t>
              </a:r>
            </a:p>
          </p:txBody>
        </p:sp>
        <p:cxnSp>
          <p:nvCxnSpPr>
            <p:cNvPr id="40" name="Straight Arrow Connector 39"/>
            <p:cNvCxnSpPr>
              <a:stCxn id="38" idx="3"/>
              <a:endCxn id="37" idx="1"/>
            </p:cNvCxnSpPr>
            <p:nvPr/>
          </p:nvCxnSpPr>
          <p:spPr>
            <a:xfrm>
              <a:off x="5592939" y="3620089"/>
              <a:ext cx="1114249" cy="0"/>
            </a:xfrm>
            <a:prstGeom prst="straightConnector1">
              <a:avLst/>
            </a:prstGeom>
            <a:grpFill/>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6415" name="TextBox 40"/>
          <p:cNvSpPr txBox="1">
            <a:spLocks noChangeArrowheads="1"/>
          </p:cNvSpPr>
          <p:nvPr/>
        </p:nvSpPr>
        <p:spPr bwMode="auto">
          <a:xfrm rot="-5400000">
            <a:off x="1425575" y="3806825"/>
            <a:ext cx="1193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a:cs typeface="Times New Roman" pitchFamily="18" charset="0"/>
              </a:rPr>
              <a:t>Rotorcraft ASIAS</a:t>
            </a:r>
          </a:p>
        </p:txBody>
      </p:sp>
      <p:pic>
        <p:nvPicPr>
          <p:cNvPr id="16416" name="Picture 5" descr="C:\Users\gte188z\AppData\Local\Microsoft\Windows\Temporary Internet Files\Content.IE5\ZQGM7YT6\MC900318268[1].wmf"/>
          <p:cNvPicPr>
            <a:picLocks noChangeAspect="1" noChangeArrowheads="1"/>
          </p:cNvPicPr>
          <p:nvPr/>
        </p:nvPicPr>
        <p:blipFill>
          <a:blip r:embed="rId1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465513" y="1638300"/>
            <a:ext cx="15811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7" name="Picture 6" descr="https://engineering.purdue.edu/%7Earaghu/images/PurdueLogo.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8388" y="5307013"/>
            <a:ext cx="109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8" name="Picture 9"/>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72050" y="5307013"/>
            <a:ext cx="1252538"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5" name="Straight Arrow Connector 44"/>
          <p:cNvCxnSpPr/>
          <p:nvPr/>
        </p:nvCxnSpPr>
        <p:spPr>
          <a:xfrm>
            <a:off x="3983038" y="4344988"/>
            <a:ext cx="0" cy="623887"/>
          </a:xfrm>
          <a:prstGeom prst="straightConnector1">
            <a:avLst/>
          </a:prstGeom>
          <a:ln w="25400">
            <a:solidFill>
              <a:schemeClr val="bg1">
                <a:lumMod val="65000"/>
              </a:schemeClr>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184650" y="4344988"/>
            <a:ext cx="0" cy="623887"/>
          </a:xfrm>
          <a:prstGeom prst="straightConnector1">
            <a:avLst/>
          </a:prstGeom>
          <a:ln w="25400">
            <a:solidFill>
              <a:schemeClr val="bg1">
                <a:lumMod val="65000"/>
              </a:schemeClr>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3836988" y="4344988"/>
            <a:ext cx="0" cy="623887"/>
          </a:xfrm>
          <a:prstGeom prst="straightConnector1">
            <a:avLst/>
          </a:prstGeom>
          <a:ln w="25400">
            <a:solidFill>
              <a:schemeClr val="bg1">
                <a:lumMod val="65000"/>
              </a:schemeClr>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29" idx="3"/>
            <a:endCxn id="32" idx="3"/>
          </p:cNvCxnSpPr>
          <p:nvPr/>
        </p:nvCxnSpPr>
        <p:spPr>
          <a:xfrm flipV="1">
            <a:off x="6242050" y="3798888"/>
            <a:ext cx="100013" cy="1692275"/>
          </a:xfrm>
          <a:prstGeom prst="bentConnector3">
            <a:avLst>
              <a:gd name="adj1" fmla="val 1273257"/>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23" name="TextBox 48"/>
          <p:cNvSpPr txBox="1">
            <a:spLocks noChangeArrowheads="1"/>
          </p:cNvSpPr>
          <p:nvPr/>
        </p:nvSpPr>
        <p:spPr bwMode="auto">
          <a:xfrm>
            <a:off x="6477000" y="3902075"/>
            <a:ext cx="9382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400">
                <a:cs typeface="Times New Roman" pitchFamily="18" charset="0"/>
              </a:rPr>
              <a:t>Analysis Tools</a:t>
            </a:r>
          </a:p>
        </p:txBody>
      </p:sp>
      <p:pic>
        <p:nvPicPr>
          <p:cNvPr id="16424" name="Picture 11" descr="http://news.engineering.iastate.edu/files/2012/10/PEGASAS-Logo-1.jpg"/>
          <p:cNvPicPr>
            <a:picLocks noChangeAspect="1" noChangeArrowheads="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050925" y="5272088"/>
            <a:ext cx="1196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5" name="TextBox 50"/>
          <p:cNvSpPr txBox="1">
            <a:spLocks noChangeArrowheads="1"/>
          </p:cNvSpPr>
          <p:nvPr/>
        </p:nvSpPr>
        <p:spPr bwMode="auto">
          <a:xfrm>
            <a:off x="76200" y="1528763"/>
            <a:ext cx="13049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400" u="sng"/>
              <a:t>All Missions</a:t>
            </a:r>
          </a:p>
          <a:p>
            <a:pPr algn="ctr"/>
            <a:r>
              <a:rPr lang="en-US" altLang="en-US" sz="1400"/>
              <a:t>Flight Training</a:t>
            </a:r>
          </a:p>
          <a:p>
            <a:pPr algn="ctr"/>
            <a:r>
              <a:rPr lang="en-US" altLang="en-US" sz="1400"/>
              <a:t>Charter</a:t>
            </a:r>
          </a:p>
          <a:p>
            <a:pPr algn="ctr"/>
            <a:r>
              <a:rPr lang="en-US" altLang="en-US" sz="1400"/>
              <a:t>EMS</a:t>
            </a:r>
          </a:p>
          <a:p>
            <a:pPr algn="ctr"/>
            <a:r>
              <a:rPr lang="en-US" altLang="en-US" sz="1400"/>
              <a:t>Oil/Gas</a:t>
            </a:r>
          </a:p>
          <a:p>
            <a:pPr algn="ctr"/>
            <a:r>
              <a:rPr lang="en-US" altLang="en-US" sz="1400"/>
              <a:t>Logging</a:t>
            </a:r>
          </a:p>
          <a:p>
            <a:pPr algn="ctr"/>
            <a:r>
              <a:rPr lang="en-US" altLang="en-US" sz="1400"/>
              <a:t>Police</a:t>
            </a:r>
          </a:p>
          <a:p>
            <a:pPr algn="ctr"/>
            <a:r>
              <a:rPr lang="en-US" altLang="en-US" sz="1400"/>
              <a:t>News</a:t>
            </a:r>
          </a:p>
          <a:p>
            <a:pPr algn="ctr"/>
            <a:r>
              <a:rPr lang="en-US" altLang="en-US" sz="1400"/>
              <a:t>Cargo Lift</a:t>
            </a:r>
          </a:p>
          <a:p>
            <a:pPr algn="ctr"/>
            <a:r>
              <a:rPr lang="en-US" altLang="en-US" sz="1400"/>
              <a:t>…</a:t>
            </a:r>
          </a:p>
        </p:txBody>
      </p:sp>
      <p:pic>
        <p:nvPicPr>
          <p:cNvPr id="16426" name="Picture 12" descr="C:\Users\kylec\AppData\Local\Microsoft\Windows\Temporary Internet Files\Content.IE5\CT29S2YY\large-closed-lock-0-4323[1].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4413" y="3017838"/>
            <a:ext cx="3603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7"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43775" y="4283075"/>
            <a:ext cx="657225" cy="53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28" name="Picture 1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85038" y="4672013"/>
            <a:ext cx="387350" cy="34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29" name="Picture 5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742113" y="4968875"/>
            <a:ext cx="86995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0" name="TextBox 55"/>
          <p:cNvSpPr txBox="1">
            <a:spLocks noChangeArrowheads="1"/>
          </p:cNvSpPr>
          <p:nvPr/>
        </p:nvSpPr>
        <p:spPr bwMode="auto">
          <a:xfrm>
            <a:off x="6313488" y="4419600"/>
            <a:ext cx="938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000" i="1">
                <a:cs typeface="Times New Roman" pitchFamily="18" charset="0"/>
              </a:rPr>
              <a:t>Visualizations, Algorithms, Event Definitions</a:t>
            </a:r>
          </a:p>
        </p:txBody>
      </p:sp>
      <p:sp>
        <p:nvSpPr>
          <p:cNvPr id="16431" name="TextBox 56"/>
          <p:cNvSpPr txBox="1">
            <a:spLocks noChangeArrowheads="1"/>
          </p:cNvSpPr>
          <p:nvPr/>
        </p:nvSpPr>
        <p:spPr bwMode="auto">
          <a:xfrm>
            <a:off x="6477000" y="3128963"/>
            <a:ext cx="533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000" i="1">
                <a:cs typeface="Times New Roman" pitchFamily="18" charset="0"/>
              </a:rPr>
              <a:t>Secure </a:t>
            </a:r>
          </a:p>
          <a:p>
            <a:r>
              <a:rPr lang="en-US" altLang="en-US" sz="1000" i="1">
                <a:cs typeface="Times New Roman" pitchFamily="18" charset="0"/>
              </a:rPr>
              <a:t>System</a:t>
            </a:r>
          </a:p>
        </p:txBody>
      </p:sp>
      <p:pic>
        <p:nvPicPr>
          <p:cNvPr id="16432" name="Picture 1"/>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066088" y="3784600"/>
            <a:ext cx="9969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3" name="TextBox 57"/>
          <p:cNvSpPr txBox="1">
            <a:spLocks noChangeArrowheads="1"/>
          </p:cNvSpPr>
          <p:nvPr/>
        </p:nvSpPr>
        <p:spPr bwMode="auto">
          <a:xfrm>
            <a:off x="7412038" y="2133600"/>
            <a:ext cx="1651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a:cs typeface="Times New Roman" pitchFamily="18" charset="0"/>
              </a:rPr>
              <a:t>System Developer &amp; Administrator</a:t>
            </a:r>
          </a:p>
          <a:p>
            <a:endParaRPr lang="en-US"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304800"/>
            <a:ext cx="8229600" cy="1143000"/>
          </a:xfrm>
        </p:spPr>
        <p:txBody>
          <a:bodyPr>
            <a:normAutofit fontScale="90000"/>
          </a:bodyPr>
          <a:lstStyle/>
          <a:p>
            <a:pPr>
              <a:defRPr/>
            </a:pPr>
            <a:r>
              <a:rPr lang="en-US" sz="3600" dirty="0" smtClean="0"/>
              <a:t>Helicopter Flight Data Analysis Conceptual View</a:t>
            </a:r>
            <a:endParaRPr lang="en-US" sz="3600" dirty="0"/>
          </a:p>
        </p:txBody>
      </p:sp>
      <p:pic>
        <p:nvPicPr>
          <p:cNvPr id="17411" name="Content Placeholder 8" descr="Screen Clipping"/>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88938" y="2724150"/>
            <a:ext cx="750887" cy="479425"/>
          </a:xfrm>
        </p:spPr>
      </p:pic>
      <p:pic>
        <p:nvPicPr>
          <p:cNvPr id="17412" name="Picture 4"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3313" y="3179763"/>
            <a:ext cx="8572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Screen Clippi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60563" y="3714750"/>
            <a:ext cx="9080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Screen Clippi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30325" y="2330450"/>
            <a:ext cx="6302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13"/>
          <p:cNvSpPr txBox="1">
            <a:spLocks noChangeArrowheads="1"/>
          </p:cNvSpPr>
          <p:nvPr/>
        </p:nvSpPr>
        <p:spPr bwMode="auto">
          <a:xfrm>
            <a:off x="1889125" y="3316288"/>
            <a:ext cx="708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100">
                <a:solidFill>
                  <a:srgbClr val="000000"/>
                </a:solidFill>
              </a:rPr>
              <a:t>FDAU</a:t>
            </a:r>
            <a:endParaRPr lang="en-US" altLang="en-US" sz="1200">
              <a:solidFill>
                <a:srgbClr val="000000"/>
              </a:solidFill>
            </a:endParaRPr>
          </a:p>
        </p:txBody>
      </p:sp>
      <p:sp>
        <p:nvSpPr>
          <p:cNvPr id="17416" name="TextBox 14"/>
          <p:cNvSpPr txBox="1">
            <a:spLocks noChangeArrowheads="1"/>
          </p:cNvSpPr>
          <p:nvPr/>
        </p:nvSpPr>
        <p:spPr bwMode="auto">
          <a:xfrm>
            <a:off x="1889125" y="2397125"/>
            <a:ext cx="1082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100">
                <a:solidFill>
                  <a:srgbClr val="000000"/>
                </a:solidFill>
              </a:rPr>
              <a:t>Microphones</a:t>
            </a:r>
            <a:endParaRPr lang="en-US" altLang="en-US" sz="1200">
              <a:solidFill>
                <a:srgbClr val="000000"/>
              </a:solidFill>
            </a:endParaRPr>
          </a:p>
        </p:txBody>
      </p:sp>
      <p:sp>
        <p:nvSpPr>
          <p:cNvPr id="17417" name="TextBox 15"/>
          <p:cNvSpPr txBox="1">
            <a:spLocks noChangeArrowheads="1"/>
          </p:cNvSpPr>
          <p:nvPr/>
        </p:nvSpPr>
        <p:spPr bwMode="auto">
          <a:xfrm>
            <a:off x="890588" y="2833688"/>
            <a:ext cx="1206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100">
                <a:solidFill>
                  <a:srgbClr val="000000"/>
                </a:solidFill>
              </a:rPr>
              <a:t>Cockpit camera</a:t>
            </a:r>
            <a:endParaRPr lang="en-US" altLang="en-US" sz="1200">
              <a:solidFill>
                <a:srgbClr val="000000"/>
              </a:solidFill>
            </a:endParaRPr>
          </a:p>
        </p:txBody>
      </p:sp>
      <p:sp>
        <p:nvSpPr>
          <p:cNvPr id="17418" name="TextBox 16"/>
          <p:cNvSpPr txBox="1">
            <a:spLocks noChangeArrowheads="1"/>
          </p:cNvSpPr>
          <p:nvPr/>
        </p:nvSpPr>
        <p:spPr bwMode="auto">
          <a:xfrm>
            <a:off x="917575" y="3868738"/>
            <a:ext cx="1133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100">
                <a:solidFill>
                  <a:srgbClr val="000000"/>
                </a:solidFill>
              </a:rPr>
              <a:t>QAR</a:t>
            </a:r>
            <a:endParaRPr lang="en-US" altLang="en-US" sz="1200">
              <a:solidFill>
                <a:srgbClr val="000000"/>
              </a:solidFill>
            </a:endParaRPr>
          </a:p>
        </p:txBody>
      </p:sp>
      <p:grpSp>
        <p:nvGrpSpPr>
          <p:cNvPr id="17419" name="Group 33"/>
          <p:cNvGrpSpPr>
            <a:grpSpLocks/>
          </p:cNvGrpSpPr>
          <p:nvPr/>
        </p:nvGrpSpPr>
        <p:grpSpPr bwMode="auto">
          <a:xfrm>
            <a:off x="1150938" y="1230313"/>
            <a:ext cx="7431087" cy="4700587"/>
            <a:chOff x="787197" y="1511096"/>
            <a:chExt cx="7431796" cy="4699317"/>
          </a:xfrm>
        </p:grpSpPr>
        <p:sp>
          <p:nvSpPr>
            <p:cNvPr id="17421" name="TextBox 9"/>
            <p:cNvSpPr txBox="1">
              <a:spLocks noChangeArrowheads="1"/>
            </p:cNvSpPr>
            <p:nvPr/>
          </p:nvSpPr>
          <p:spPr bwMode="auto">
            <a:xfrm>
              <a:off x="787197" y="2242095"/>
              <a:ext cx="17304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b="1">
                  <a:solidFill>
                    <a:srgbClr val="C0504D"/>
                  </a:solidFill>
                </a:rPr>
                <a:t>Data acquisition</a:t>
              </a:r>
            </a:p>
          </p:txBody>
        </p:sp>
        <p:grpSp>
          <p:nvGrpSpPr>
            <p:cNvPr id="17422" name="Group 20"/>
            <p:cNvGrpSpPr>
              <a:grpSpLocks/>
            </p:cNvGrpSpPr>
            <p:nvPr/>
          </p:nvGrpSpPr>
          <p:grpSpPr bwMode="auto">
            <a:xfrm>
              <a:off x="3363491" y="2799377"/>
              <a:ext cx="1695529" cy="1151112"/>
              <a:chOff x="2337839" y="3902093"/>
              <a:chExt cx="1695529" cy="1151112"/>
            </a:xfrm>
          </p:grpSpPr>
          <p:pic>
            <p:nvPicPr>
              <p:cNvPr id="17435" name="Picture 2" descr="http://www.samedaycomputers.com/wp-content/uploads/2011/09/desktop-computer-sal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1117" y="4256239"/>
                <a:ext cx="948975" cy="59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6" name="TextBox 11"/>
              <p:cNvSpPr txBox="1">
                <a:spLocks noChangeArrowheads="1"/>
              </p:cNvSpPr>
              <p:nvPr/>
            </p:nvSpPr>
            <p:spPr bwMode="auto">
              <a:xfrm>
                <a:off x="2337839" y="3902093"/>
                <a:ext cx="1695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b="1">
                    <a:solidFill>
                      <a:srgbClr val="1F497D"/>
                    </a:solidFill>
                  </a:rPr>
                  <a:t>Data processing</a:t>
                </a:r>
              </a:p>
            </p:txBody>
          </p:sp>
          <p:sp>
            <p:nvSpPr>
              <p:cNvPr id="17437" name="TextBox 12"/>
              <p:cNvSpPr txBox="1">
                <a:spLocks noChangeArrowheads="1"/>
              </p:cNvSpPr>
              <p:nvPr/>
            </p:nvSpPr>
            <p:spPr bwMode="auto">
              <a:xfrm>
                <a:off x="2545044" y="4791595"/>
                <a:ext cx="128112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100">
                    <a:solidFill>
                      <a:srgbClr val="000000"/>
                    </a:solidFill>
                  </a:rPr>
                  <a:t>Onboard computer</a:t>
                </a:r>
              </a:p>
            </p:txBody>
          </p:sp>
        </p:grpSp>
        <p:grpSp>
          <p:nvGrpSpPr>
            <p:cNvPr id="17423" name="Group 19"/>
            <p:cNvGrpSpPr>
              <a:grpSpLocks/>
            </p:cNvGrpSpPr>
            <p:nvPr/>
          </p:nvGrpSpPr>
          <p:grpSpPr bwMode="auto">
            <a:xfrm>
              <a:off x="6778599" y="2023560"/>
              <a:ext cx="1440394" cy="2719926"/>
              <a:chOff x="4570825" y="2631537"/>
              <a:chExt cx="1440394" cy="2719926"/>
            </a:xfrm>
          </p:grpSpPr>
          <p:pic>
            <p:nvPicPr>
              <p:cNvPr id="17432"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89304" y="2971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3" name="Picture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10759" y="4214769"/>
                <a:ext cx="1376291" cy="113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4" name="TextBox 21"/>
              <p:cNvSpPr txBox="1">
                <a:spLocks noChangeArrowheads="1"/>
              </p:cNvSpPr>
              <p:nvPr/>
            </p:nvSpPr>
            <p:spPr bwMode="auto">
              <a:xfrm>
                <a:off x="4570825" y="2631537"/>
                <a:ext cx="14403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b="1">
                    <a:solidFill>
                      <a:srgbClr val="1F497D"/>
                    </a:solidFill>
                  </a:rPr>
                  <a:t>Data analysis</a:t>
                </a:r>
              </a:p>
            </p:txBody>
          </p:sp>
        </p:grpSp>
        <p:sp>
          <p:nvSpPr>
            <p:cNvPr id="25" name="Notched Right Arrow 24"/>
            <p:cNvSpPr/>
            <p:nvPr/>
          </p:nvSpPr>
          <p:spPr>
            <a:xfrm>
              <a:off x="2706667" y="3377492"/>
              <a:ext cx="614422" cy="111095"/>
            </a:xfrm>
            <a:prstGeom prst="notched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25" name="Picture 10" descr="http://spotdat.com/wp-content/uploads/2014/12/satellite-1.png"/>
            <p:cNvPicPr>
              <a:picLocks noChangeAspect="1" noChangeArrowheads="1"/>
            </p:cNvPicPr>
            <p:nvPr/>
          </p:nvPicPr>
          <p:blipFill>
            <a:blip r:embed="rId10">
              <a:extLst>
                <a:ext uri="{28A0092B-C50C-407E-A947-70E740481C1C}">
                  <a14:useLocalDpi xmlns:a14="http://schemas.microsoft.com/office/drawing/2010/main" val="0"/>
                </a:ext>
              </a:extLst>
            </a:blip>
            <a:srcRect b="26460"/>
            <a:stretch>
              <a:fillRect/>
            </a:stretch>
          </p:blipFill>
          <p:spPr bwMode="auto">
            <a:xfrm>
              <a:off x="4935294" y="1511096"/>
              <a:ext cx="861795" cy="63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12" descr="http://www.clipartlord.com/wp-content/uploads/2012/10/helicopter.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7201" y="4682537"/>
              <a:ext cx="1394818" cy="7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Curved Left Arrow 29"/>
            <p:cNvSpPr/>
            <p:nvPr/>
          </p:nvSpPr>
          <p:spPr>
            <a:xfrm rot="12659300">
              <a:off x="4427681" y="1765027"/>
              <a:ext cx="341346" cy="9697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sp>
          <p:nvSpPr>
            <p:cNvPr id="38" name="Curved Left Arrow 37"/>
            <p:cNvSpPr/>
            <p:nvPr/>
          </p:nvSpPr>
          <p:spPr>
            <a:xfrm rot="16914968">
              <a:off x="6277359" y="1061698"/>
              <a:ext cx="352330" cy="140983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pic>
          <p:nvPicPr>
            <p:cNvPr id="49" name="Picture 12" descr="http://www.clipartlord.com/wp-content/uploads/2012/10/helicopter.png"/>
            <p:cNvPicPr>
              <a:picLocks noChangeAspect="1" noChangeArrowheads="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654677" y="5486400"/>
              <a:ext cx="1394818" cy="724013"/>
            </a:xfrm>
            <a:prstGeom prst="rect">
              <a:avLst/>
            </a:prstGeom>
            <a:noFill/>
            <a:extLst>
              <a:ext uri="{909E8E84-426E-40DD-AFC4-6F175D3DCCD1}">
                <a14:hiddenFill xmlns:a14="http://schemas.microsoft.com/office/drawing/2010/main">
                  <a:solidFill>
                    <a:srgbClr val="FFFFFF"/>
                  </a:solidFill>
                </a14:hiddenFill>
              </a:ext>
            </a:extLst>
          </p:spPr>
        </p:pic>
        <p:sp>
          <p:nvSpPr>
            <p:cNvPr id="51" name="Notched Right Arrow 50"/>
            <p:cNvSpPr/>
            <p:nvPr/>
          </p:nvSpPr>
          <p:spPr>
            <a:xfrm rot="10337426">
              <a:off x="2346271" y="4677302"/>
              <a:ext cx="4485115" cy="109508"/>
            </a:xfrm>
            <a:prstGeom prst="notched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Left-Right Arrow 32"/>
            <p:cNvSpPr/>
            <p:nvPr/>
          </p:nvSpPr>
          <p:spPr>
            <a:xfrm rot="1009021">
              <a:off x="2344683" y="5497819"/>
              <a:ext cx="1216141" cy="109507"/>
            </a:xfrm>
            <a:prstGeom prst="lef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7420" name="Picture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19663" y="2255838"/>
            <a:ext cx="3190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idx="4294967295"/>
          </p:nvPr>
        </p:nvSpPr>
        <p:spPr>
          <a:xfrm>
            <a:off x="381000" y="301625"/>
            <a:ext cx="8229600" cy="1143000"/>
          </a:xfrm>
        </p:spPr>
        <p:txBody>
          <a:bodyPr/>
          <a:lstStyle/>
          <a:p>
            <a:pPr algn="ctr"/>
            <a:r>
              <a:rPr lang="en-US" altLang="en-US" smtClean="0"/>
              <a:t>Rotorcraft ASIAS HFDM Research Architecture</a:t>
            </a:r>
            <a:br>
              <a:rPr lang="en-US" altLang="en-US" smtClean="0"/>
            </a:br>
            <a:endParaRPr lang="en-US" altLang="en-US" smtClean="0"/>
          </a:p>
        </p:txBody>
      </p:sp>
      <p:graphicFrame>
        <p:nvGraphicFramePr>
          <p:cNvPr id="3" name="Table 2"/>
          <p:cNvGraphicFramePr>
            <a:graphicFrameLocks noGrp="1"/>
          </p:cNvGraphicFramePr>
          <p:nvPr/>
        </p:nvGraphicFramePr>
        <p:xfrm>
          <a:off x="1727200" y="1701800"/>
          <a:ext cx="5727700" cy="4021138"/>
        </p:xfrm>
        <a:graphic>
          <a:graphicData uri="http://schemas.openxmlformats.org/drawingml/2006/table">
            <a:tbl>
              <a:tblPr firstRow="1" bandRow="1">
                <a:tableStyleId>{5C22544A-7EE6-4342-B048-85BDC9FD1C3A}</a:tableStyleId>
              </a:tblPr>
              <a:tblGrid>
                <a:gridCol w="1257298"/>
                <a:gridCol w="1498600"/>
                <a:gridCol w="1562100"/>
                <a:gridCol w="1409702"/>
              </a:tblGrid>
              <a:tr h="1188581">
                <a:tc>
                  <a:txBody>
                    <a:bodyPr/>
                    <a:lstStyle/>
                    <a:p>
                      <a:r>
                        <a:rPr lang="en-US" sz="1800" dirty="0" smtClean="0"/>
                        <a:t>HFDM Data Collection</a:t>
                      </a:r>
                      <a:endParaRPr lang="en-US" sz="1800" dirty="0"/>
                    </a:p>
                  </a:txBody>
                  <a:tcPr marT="45715" marB="45715"/>
                </a:tc>
                <a:tc>
                  <a:txBody>
                    <a:bodyPr/>
                    <a:lstStyle/>
                    <a:p>
                      <a:r>
                        <a:rPr lang="en-US" sz="1800" dirty="0" smtClean="0"/>
                        <a:t>HFDM Database</a:t>
                      </a:r>
                      <a:br>
                        <a:rPr lang="en-US" sz="1800" dirty="0" smtClean="0"/>
                      </a:br>
                      <a:r>
                        <a:rPr lang="en-US" sz="1800" dirty="0" smtClean="0"/>
                        <a:t>Persistence</a:t>
                      </a:r>
                      <a:endParaRPr lang="en-US" sz="1800" dirty="0"/>
                    </a:p>
                  </a:txBody>
                  <a:tcPr marT="45715" marB="45715"/>
                </a:tc>
                <a:tc>
                  <a:txBody>
                    <a:bodyPr/>
                    <a:lstStyle/>
                    <a:p>
                      <a:r>
                        <a:rPr lang="en-US" sz="1800" dirty="0" smtClean="0"/>
                        <a:t>HFDM  Business-logic </a:t>
                      </a:r>
                    </a:p>
                    <a:p>
                      <a:r>
                        <a:rPr lang="en-US" sz="1800" dirty="0" smtClean="0"/>
                        <a:t>Routines</a:t>
                      </a:r>
                      <a:endParaRPr lang="en-US" sz="1800" dirty="0"/>
                    </a:p>
                  </a:txBody>
                  <a:tcPr marT="45715" marB="45715"/>
                </a:tc>
                <a:tc>
                  <a:txBody>
                    <a:bodyPr/>
                    <a:lstStyle/>
                    <a:p>
                      <a:r>
                        <a:rPr lang="en-US" sz="1800" dirty="0" smtClean="0"/>
                        <a:t>HFDM  Analytics </a:t>
                      </a:r>
                      <a:br>
                        <a:rPr lang="en-US" sz="1800" dirty="0" smtClean="0"/>
                      </a:br>
                      <a:r>
                        <a:rPr lang="en-US" sz="1800" dirty="0" smtClean="0"/>
                        <a:t>Connectivity</a:t>
                      </a:r>
                      <a:endParaRPr lang="en-US" sz="1800" dirty="0"/>
                    </a:p>
                  </a:txBody>
                  <a:tcPr marT="45715" marB="45715"/>
                </a:tc>
              </a:tr>
              <a:tr h="912541">
                <a:tc>
                  <a:txBody>
                    <a:bodyPr/>
                    <a:lstStyle/>
                    <a:p>
                      <a:r>
                        <a:rPr lang="en-US" sz="1800" b="1" dirty="0" smtClean="0"/>
                        <a:t>Upload</a:t>
                      </a:r>
                      <a:endParaRPr lang="en-US" sz="1800" b="1" dirty="0"/>
                    </a:p>
                  </a:txBody>
                  <a:tcPr marT="45715" marB="45715"/>
                </a:tc>
                <a:tc>
                  <a:txBody>
                    <a:bodyPr/>
                    <a:lstStyle/>
                    <a:p>
                      <a:r>
                        <a:rPr lang="en-US" sz="1800" b="1" dirty="0" smtClean="0"/>
                        <a:t>Interchange Standard</a:t>
                      </a:r>
                      <a:endParaRPr lang="en-US" sz="1800" b="1" dirty="0"/>
                    </a:p>
                  </a:txBody>
                  <a:tcPr marT="45715" marB="45715"/>
                </a:tc>
                <a:tc>
                  <a:txBody>
                    <a:bodyPr/>
                    <a:lstStyle/>
                    <a:p>
                      <a:r>
                        <a:rPr lang="en-US" sz="1800" b="1" dirty="0" smtClean="0"/>
                        <a:t>Metric </a:t>
                      </a:r>
                      <a:br>
                        <a:rPr lang="en-US" sz="1800" b="1" dirty="0" smtClean="0"/>
                      </a:br>
                      <a:r>
                        <a:rPr lang="en-US" sz="1800" b="1" dirty="0" smtClean="0"/>
                        <a:t>Routines</a:t>
                      </a:r>
                      <a:endParaRPr lang="en-US" sz="1800" b="1" dirty="0"/>
                    </a:p>
                  </a:txBody>
                  <a:tcPr marT="45715" marB="45715"/>
                </a:tc>
                <a:tc>
                  <a:txBody>
                    <a:bodyPr/>
                    <a:lstStyle/>
                    <a:p>
                      <a:r>
                        <a:rPr lang="en-US" sz="1800" dirty="0" smtClean="0"/>
                        <a:t>Web Services</a:t>
                      </a:r>
                      <a:endParaRPr lang="en-US" sz="1800" dirty="0"/>
                    </a:p>
                  </a:txBody>
                  <a:tcPr marT="45715" marB="45715"/>
                </a:tc>
              </a:tr>
              <a:tr h="640005">
                <a:tc>
                  <a:txBody>
                    <a:bodyPr/>
                    <a:lstStyle/>
                    <a:p>
                      <a:r>
                        <a:rPr lang="en-US" sz="1800" b="1" dirty="0" smtClean="0"/>
                        <a:t>Transforms</a:t>
                      </a:r>
                      <a:endParaRPr lang="en-US" sz="1800" b="1" dirty="0"/>
                    </a:p>
                  </a:txBody>
                  <a:tcPr marT="45715" marB="45715"/>
                </a:tc>
                <a:tc>
                  <a:txBody>
                    <a:bodyPr/>
                    <a:lstStyle/>
                    <a:p>
                      <a:r>
                        <a:rPr lang="en-US" sz="1800" b="1" dirty="0" err="1" smtClean="0"/>
                        <a:t>MongoDB</a:t>
                      </a:r>
                      <a:endParaRPr lang="en-US" sz="1800" b="1" dirty="0"/>
                    </a:p>
                  </a:txBody>
                  <a:tcPr marT="45715" marB="45715"/>
                </a:tc>
                <a:tc>
                  <a:txBody>
                    <a:bodyPr/>
                    <a:lstStyle/>
                    <a:p>
                      <a:r>
                        <a:rPr lang="en-US" sz="1800" dirty="0" smtClean="0"/>
                        <a:t>Analytic Routines</a:t>
                      </a:r>
                      <a:endParaRPr lang="en-US" sz="1800" dirty="0"/>
                    </a:p>
                  </a:txBody>
                  <a:tcPr marT="45715" marB="45715"/>
                </a:tc>
                <a:tc>
                  <a:txBody>
                    <a:bodyPr/>
                    <a:lstStyle/>
                    <a:p>
                      <a:r>
                        <a:rPr lang="en-US" sz="1800" dirty="0" smtClean="0"/>
                        <a:t>Messaging</a:t>
                      </a:r>
                      <a:endParaRPr lang="en-US" sz="1800" dirty="0"/>
                    </a:p>
                  </a:txBody>
                  <a:tcPr marT="45715" marB="45715"/>
                </a:tc>
              </a:tr>
              <a:tr h="640005">
                <a:tc>
                  <a:txBody>
                    <a:bodyPr/>
                    <a:lstStyle/>
                    <a:p>
                      <a:r>
                        <a:rPr lang="en-US" sz="1800" dirty="0" smtClean="0"/>
                        <a:t>Mediation</a:t>
                      </a:r>
                    </a:p>
                    <a:p>
                      <a:r>
                        <a:rPr lang="en-US" sz="1800" dirty="0" smtClean="0"/>
                        <a:t>Routing</a:t>
                      </a:r>
                      <a:endParaRPr lang="en-US" sz="1800" dirty="0"/>
                    </a:p>
                  </a:txBody>
                  <a:tcPr marT="45715" marB="45715"/>
                </a:tc>
                <a:tc>
                  <a:txBody>
                    <a:bodyPr/>
                    <a:lstStyle/>
                    <a:p>
                      <a:r>
                        <a:rPr lang="en-US" sz="1800" dirty="0" smtClean="0"/>
                        <a:t>Hadoop</a:t>
                      </a:r>
                      <a:endParaRPr lang="en-US" sz="1800" dirty="0"/>
                    </a:p>
                  </a:txBody>
                  <a:tcPr marT="45715" marB="45715"/>
                </a:tc>
                <a:tc>
                  <a:txBody>
                    <a:bodyPr/>
                    <a:lstStyle/>
                    <a:p>
                      <a:r>
                        <a:rPr lang="en-US" sz="1800" dirty="0" smtClean="0"/>
                        <a:t>Aggregate </a:t>
                      </a:r>
                    </a:p>
                    <a:p>
                      <a:r>
                        <a:rPr lang="en-US" sz="1800" dirty="0" smtClean="0"/>
                        <a:t>Routines</a:t>
                      </a:r>
                      <a:endParaRPr lang="en-US" sz="1800" dirty="0"/>
                    </a:p>
                  </a:txBody>
                  <a:tcPr marT="45715" marB="4571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Access / Security</a:t>
                      </a:r>
                      <a:endParaRPr lang="en-US" sz="1800" dirty="0"/>
                    </a:p>
                  </a:txBody>
                  <a:tcPr marT="45715" marB="45715"/>
                </a:tc>
              </a:tr>
              <a:tr h="640005">
                <a:tc>
                  <a:txBody>
                    <a:bodyPr/>
                    <a:lstStyle/>
                    <a:p>
                      <a:r>
                        <a:rPr lang="en-US" sz="1800" b="1" dirty="0" smtClean="0"/>
                        <a:t>Database</a:t>
                      </a:r>
                      <a:r>
                        <a:rPr lang="en-US" sz="1800" b="1" baseline="0" dirty="0" smtClean="0"/>
                        <a:t> Loading</a:t>
                      </a:r>
                      <a:endParaRPr lang="en-US" sz="1800" b="1" dirty="0"/>
                    </a:p>
                  </a:txBody>
                  <a:tcPr marT="45715" marB="45715"/>
                </a:tc>
                <a:tc>
                  <a:txBody>
                    <a:bodyPr/>
                    <a:lstStyle/>
                    <a:p>
                      <a:r>
                        <a:rPr lang="en-US" sz="1800" dirty="0" smtClean="0"/>
                        <a:t>De-identify</a:t>
                      </a:r>
                      <a:endParaRPr lang="en-US" sz="1800" dirty="0"/>
                    </a:p>
                  </a:txBody>
                  <a:tcPr marT="45715" marB="4571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Notification</a:t>
                      </a:r>
                      <a:r>
                        <a:rPr lang="en-US" sz="1800" baseline="0" dirty="0" smtClean="0"/>
                        <a:t> Routines</a:t>
                      </a:r>
                      <a:endParaRPr lang="en-US" sz="1800" dirty="0"/>
                    </a:p>
                  </a:txBody>
                  <a:tcPr marT="45715" marB="45715"/>
                </a:tc>
                <a:tc>
                  <a:txBody>
                    <a:bodyPr/>
                    <a:lstStyle/>
                    <a:p>
                      <a:endParaRPr lang="en-US" sz="1800" dirty="0"/>
                    </a:p>
                  </a:txBody>
                  <a:tcPr marT="45715" marB="45715"/>
                </a:tc>
              </a:tr>
            </a:tbl>
          </a:graphicData>
        </a:graphic>
      </p:graphicFrame>
      <p:graphicFrame>
        <p:nvGraphicFramePr>
          <p:cNvPr id="16" name="Table 15"/>
          <p:cNvGraphicFramePr>
            <a:graphicFrameLocks noGrp="1"/>
          </p:cNvGraphicFramePr>
          <p:nvPr/>
        </p:nvGraphicFramePr>
        <p:xfrm>
          <a:off x="176213" y="1244600"/>
          <a:ext cx="1365250" cy="4021138"/>
        </p:xfrm>
        <a:graphic>
          <a:graphicData uri="http://schemas.openxmlformats.org/drawingml/2006/table">
            <a:tbl>
              <a:tblPr firstRow="1" bandRow="1">
                <a:tableStyleId>{5C22544A-7EE6-4342-B048-85BDC9FD1C3A}</a:tableStyleId>
              </a:tblPr>
              <a:tblGrid>
                <a:gridCol w="1365250"/>
              </a:tblGrid>
              <a:tr h="1188944">
                <a:tc>
                  <a:txBody>
                    <a:bodyPr/>
                    <a:lstStyle/>
                    <a:p>
                      <a:r>
                        <a:rPr lang="en-US" sz="1800" dirty="0" smtClean="0"/>
                        <a:t>3</a:t>
                      </a:r>
                      <a:r>
                        <a:rPr lang="en-US" sz="1800" baseline="30000" dirty="0" smtClean="0"/>
                        <a:t>rd</a:t>
                      </a:r>
                      <a:r>
                        <a:rPr lang="en-US" sz="1800" dirty="0" smtClean="0"/>
                        <a:t>-Party </a:t>
                      </a:r>
                    </a:p>
                    <a:p>
                      <a:r>
                        <a:rPr lang="en-US" sz="1800" dirty="0" smtClean="0"/>
                        <a:t>Product Integration</a:t>
                      </a:r>
                    </a:p>
                    <a:p>
                      <a:r>
                        <a:rPr lang="en-US" sz="1800" dirty="0" smtClean="0"/>
                        <a:t>(INPUTS)</a:t>
                      </a:r>
                      <a:endParaRPr lang="en-US" sz="1800" dirty="0"/>
                    </a:p>
                  </a:txBody>
                  <a:tcPr marL="91418" marR="91418" marT="45729" marB="45729"/>
                </a:tc>
              </a:tr>
              <a:tr h="912819">
                <a:tc>
                  <a:txBody>
                    <a:bodyPr/>
                    <a:lstStyle/>
                    <a:p>
                      <a:r>
                        <a:rPr lang="en-US" sz="1800" b="0" dirty="0" smtClean="0"/>
                        <a:t>Recording Devices</a:t>
                      </a:r>
                      <a:endParaRPr lang="en-US" sz="1800" b="0" dirty="0"/>
                    </a:p>
                  </a:txBody>
                  <a:tcPr marL="91418" marR="91418" marT="45729" marB="45729"/>
                </a:tc>
              </a:tr>
              <a:tr h="638973">
                <a:tc>
                  <a:txBody>
                    <a:bodyPr/>
                    <a:lstStyle/>
                    <a:p>
                      <a:r>
                        <a:rPr lang="en-US" sz="1800" b="0" dirty="0" smtClean="0"/>
                        <a:t>Simulators</a:t>
                      </a:r>
                      <a:endParaRPr lang="en-US" sz="1800" b="0" dirty="0"/>
                    </a:p>
                  </a:txBody>
                  <a:tcPr marL="91418" marR="91418" marT="45729" marB="45729"/>
                </a:tc>
              </a:tr>
              <a:tr h="640201">
                <a:tc>
                  <a:txBody>
                    <a:bodyPr/>
                    <a:lstStyle/>
                    <a:p>
                      <a:r>
                        <a:rPr lang="en-US" sz="1800" b="0" dirty="0" smtClean="0"/>
                        <a:t>Data</a:t>
                      </a:r>
                      <a:r>
                        <a:rPr lang="en-US" sz="1800" b="0" baseline="0" dirty="0" smtClean="0"/>
                        <a:t> Sources</a:t>
                      </a:r>
                      <a:endParaRPr lang="en-US" sz="1800" b="0" dirty="0"/>
                    </a:p>
                  </a:txBody>
                  <a:tcPr marL="91418" marR="91418" marT="45729" marB="45729"/>
                </a:tc>
              </a:tr>
              <a:tr h="640201">
                <a:tc>
                  <a:txBody>
                    <a:bodyPr/>
                    <a:lstStyle/>
                    <a:p>
                      <a:r>
                        <a:rPr lang="en-US" sz="1800" b="0" dirty="0" smtClean="0"/>
                        <a:t>Web Services</a:t>
                      </a:r>
                      <a:endParaRPr lang="en-US" sz="1800" b="0" dirty="0"/>
                    </a:p>
                  </a:txBody>
                  <a:tcPr marL="91418" marR="91418" marT="45729" marB="45729"/>
                </a:tc>
              </a:tr>
            </a:tbl>
          </a:graphicData>
        </a:graphic>
      </p:graphicFrame>
      <p:graphicFrame>
        <p:nvGraphicFramePr>
          <p:cNvPr id="17" name="Table 16"/>
          <p:cNvGraphicFramePr>
            <a:graphicFrameLocks noGrp="1"/>
          </p:cNvGraphicFramePr>
          <p:nvPr/>
        </p:nvGraphicFramePr>
        <p:xfrm>
          <a:off x="7631113" y="1219200"/>
          <a:ext cx="1365250" cy="4846638"/>
        </p:xfrm>
        <a:graphic>
          <a:graphicData uri="http://schemas.openxmlformats.org/drawingml/2006/table">
            <a:tbl>
              <a:tblPr firstRow="1" bandRow="1">
                <a:tableStyleId>{5C22544A-7EE6-4342-B048-85BDC9FD1C3A}</a:tableStyleId>
              </a:tblPr>
              <a:tblGrid>
                <a:gridCol w="1365250"/>
              </a:tblGrid>
              <a:tr h="1737474">
                <a:tc>
                  <a:txBody>
                    <a:bodyPr/>
                    <a:lstStyle/>
                    <a:p>
                      <a:r>
                        <a:rPr lang="en-US" sz="1800" dirty="0" smtClean="0"/>
                        <a:t>External</a:t>
                      </a:r>
                    </a:p>
                    <a:p>
                      <a:r>
                        <a:rPr lang="en-US" sz="1800" dirty="0" smtClean="0"/>
                        <a:t>Analytics </a:t>
                      </a:r>
                    </a:p>
                    <a:p>
                      <a:r>
                        <a:rPr lang="en-US" sz="1800" dirty="0" smtClean="0"/>
                        <a:t>Capabilities</a:t>
                      </a:r>
                    </a:p>
                    <a:p>
                      <a:r>
                        <a:rPr lang="en-US" sz="1800" dirty="0" smtClean="0"/>
                        <a:t>(OUTPUTS)</a:t>
                      </a:r>
                      <a:endParaRPr lang="en-US" sz="1800" dirty="0"/>
                    </a:p>
                  </a:txBody>
                  <a:tcPr marL="91418" marR="91418" marT="45723" marB="45723"/>
                </a:tc>
              </a:tr>
              <a:tr h="914460">
                <a:tc>
                  <a:txBody>
                    <a:bodyPr/>
                    <a:lstStyle/>
                    <a:p>
                      <a:r>
                        <a:rPr lang="en-US" sz="1800" b="1" dirty="0" smtClean="0"/>
                        <a:t>HFDM Research Website</a:t>
                      </a:r>
                      <a:endParaRPr lang="en-US" sz="1800" b="1" dirty="0"/>
                    </a:p>
                  </a:txBody>
                  <a:tcPr marL="91418" marR="91418" marT="45723" marB="45723"/>
                </a:tc>
              </a:tr>
              <a:tr h="9144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Enterprise Data</a:t>
                      </a:r>
                      <a:r>
                        <a:rPr lang="en-US" sz="1800" baseline="0" dirty="0" smtClean="0"/>
                        <a:t> Access</a:t>
                      </a:r>
                      <a:endParaRPr lang="en-US" sz="1800" dirty="0" smtClean="0"/>
                    </a:p>
                  </a:txBody>
                  <a:tcPr marL="91418" marR="91418" marT="45723" marB="45723"/>
                </a:tc>
              </a:tr>
              <a:tr h="6401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Aggregate</a:t>
                      </a:r>
                      <a:r>
                        <a:rPr lang="en-US" sz="1800" baseline="0" dirty="0" smtClean="0"/>
                        <a:t> Reports</a:t>
                      </a:r>
                      <a:endParaRPr lang="en-US" sz="1800" dirty="0"/>
                    </a:p>
                  </a:txBody>
                  <a:tcPr marL="91418" marR="91418" marT="45723" marB="45723"/>
                </a:tc>
              </a:tr>
              <a:tr h="6401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t>Simulators</a:t>
                      </a:r>
                      <a:r>
                        <a:rPr lang="en-US" sz="1800" b="0" baseline="0" dirty="0" smtClean="0"/>
                        <a:t> Support</a:t>
                      </a:r>
                      <a:endParaRPr lang="en-US" sz="1800" b="0" dirty="0"/>
                    </a:p>
                  </a:txBody>
                  <a:tcPr marL="91418" marR="91418" marT="45723" marB="45723"/>
                </a:tc>
              </a:tr>
            </a:tbl>
          </a:graphicData>
        </a:graphic>
      </p:graphicFrame>
      <p:sp>
        <p:nvSpPr>
          <p:cNvPr id="18495" name="TextBox 4"/>
          <p:cNvSpPr txBox="1">
            <a:spLocks noChangeArrowheads="1"/>
          </p:cNvSpPr>
          <p:nvPr/>
        </p:nvSpPr>
        <p:spPr bwMode="auto">
          <a:xfrm>
            <a:off x="3911600" y="673100"/>
            <a:ext cx="2451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endParaRPr lang="en-US" altLang="en-US"/>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idx="4294967295"/>
          </p:nvPr>
        </p:nvSpPr>
        <p:spPr>
          <a:xfrm>
            <a:off x="292100" y="381000"/>
            <a:ext cx="8229600" cy="762000"/>
          </a:xfrm>
        </p:spPr>
        <p:txBody>
          <a:bodyPr/>
          <a:lstStyle/>
          <a:p>
            <a:pPr algn="ctr"/>
            <a:r>
              <a:rPr lang="en-US" altLang="en-US" sz="3200" smtClean="0"/>
              <a:t>HFDM Data Processing Architecture</a:t>
            </a:r>
            <a:r>
              <a:rPr lang="en-US" altLang="en-US" smtClean="0"/>
              <a:t/>
            </a:r>
            <a:br>
              <a:rPr lang="en-US" altLang="en-US" smtClean="0"/>
            </a:br>
            <a:endParaRPr lang="en-US" altLang="en-US" smtClean="0"/>
          </a:p>
        </p:txBody>
      </p:sp>
      <p:sp>
        <p:nvSpPr>
          <p:cNvPr id="19459" name="Slide Number Placeholder 3"/>
          <p:cNvSpPr>
            <a:spLocks noGrp="1"/>
          </p:cNvSpPr>
          <p:nvPr>
            <p:ph type="sldNum" sz="quarter" idx="4294967295"/>
          </p:nvPr>
        </p:nvSpPr>
        <p:spPr>
          <a:xfrm>
            <a:off x="0" y="6591300"/>
            <a:ext cx="493713" cy="195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8C128E4F-5349-4651-9412-14D70D56276B}" type="slidenum">
              <a:rPr lang="en-US" altLang="en-US" sz="1400" smtClean="0">
                <a:solidFill>
                  <a:schemeClr val="bg1"/>
                </a:solidFill>
                <a:latin typeface="Times New Roman" pitchFamily="18" charset="0"/>
              </a:rPr>
              <a:pPr/>
              <a:t>13</a:t>
            </a:fld>
            <a:endParaRPr lang="en-US" altLang="en-US" sz="1400" smtClean="0">
              <a:solidFill>
                <a:schemeClr val="bg1"/>
              </a:solidFill>
              <a:latin typeface="Times New Roman" pitchFamily="18" charset="0"/>
            </a:endParaRPr>
          </a:p>
        </p:txBody>
      </p:sp>
      <p:pic>
        <p:nvPicPr>
          <p:cNvPr id="1946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901700"/>
            <a:ext cx="5381625"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7475" y="4876800"/>
            <a:ext cx="1069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35525" y="5026025"/>
            <a:ext cx="2692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76613" y="4892675"/>
            <a:ext cx="10302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0013" y="2641600"/>
            <a:ext cx="23606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9413" y="1592263"/>
            <a:ext cx="248126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9413" y="3598863"/>
            <a:ext cx="2489200" cy="229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idx="4294967295"/>
          </p:nvPr>
        </p:nvSpPr>
        <p:spPr>
          <a:xfrm>
            <a:off x="0" y="0"/>
            <a:ext cx="8229600" cy="1143000"/>
          </a:xfrm>
        </p:spPr>
        <p:txBody>
          <a:bodyPr/>
          <a:lstStyle/>
          <a:p>
            <a:pPr algn="ctr"/>
            <a:r>
              <a:rPr lang="en-US" altLang="en-US" smtClean="0"/>
              <a:t>HFDM Prototype Repository</a:t>
            </a:r>
          </a:p>
        </p:txBody>
      </p:sp>
      <p:pic>
        <p:nvPicPr>
          <p:cNvPr id="2048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143000"/>
            <a:ext cx="3941763"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6888" y="1143000"/>
            <a:ext cx="45847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4" descr="unkno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3990975"/>
            <a:ext cx="153193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itle 1"/>
          <p:cNvSpPr>
            <a:spLocks noGrp="1"/>
          </p:cNvSpPr>
          <p:nvPr>
            <p:ph type="title"/>
          </p:nvPr>
        </p:nvSpPr>
        <p:spPr>
          <a:xfrm>
            <a:off x="381000" y="55563"/>
            <a:ext cx="8472488" cy="549275"/>
          </a:xfrm>
        </p:spPr>
        <p:txBody>
          <a:bodyPr/>
          <a:lstStyle/>
          <a:p>
            <a:r>
              <a:rPr lang="en-US" altLang="en-US" smtClean="0"/>
              <a:t>HFDM FDR/Simulator Integration</a:t>
            </a:r>
          </a:p>
        </p:txBody>
      </p:sp>
      <p:pic>
        <p:nvPicPr>
          <p:cNvPr id="21508" name="Picture 4" descr="unkn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 y="1057275"/>
            <a:ext cx="366395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descr="unkn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438" y="5092700"/>
            <a:ext cx="10096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8" descr="unknow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7175" y="1174750"/>
            <a:ext cx="1763713"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 descr="unknow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8738" y="3589338"/>
            <a:ext cx="2259012"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2" descr="unknow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3138" y="5092700"/>
            <a:ext cx="9207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2" descr="unknow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803275"/>
            <a:ext cx="48895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8750"/>
            <a:ext cx="8472488" cy="609600"/>
          </a:xfrm>
        </p:spPr>
        <p:txBody>
          <a:bodyPr>
            <a:normAutofit fontScale="90000"/>
          </a:bodyPr>
          <a:lstStyle/>
          <a:p>
            <a:pPr algn="ctr">
              <a:defRPr/>
            </a:pPr>
            <a:r>
              <a:rPr lang="en-US" dirty="0" smtClean="0"/>
              <a:t>Safety Metrics for Rotorcraft Operations</a:t>
            </a:r>
            <a:endParaRPr lang="en-US" dirty="0"/>
          </a:p>
        </p:txBody>
      </p:sp>
      <p:sp>
        <p:nvSpPr>
          <p:cNvPr id="22531" name="Content Placeholder 8"/>
          <p:cNvSpPr>
            <a:spLocks noGrp="1"/>
          </p:cNvSpPr>
          <p:nvPr>
            <p:ph sz="half" idx="2"/>
          </p:nvPr>
        </p:nvSpPr>
        <p:spPr>
          <a:xfrm>
            <a:off x="4648200" y="1219200"/>
            <a:ext cx="4038600" cy="4872038"/>
          </a:xfrm>
        </p:spPr>
        <p:txBody>
          <a:bodyPr/>
          <a:lstStyle/>
          <a:p>
            <a:r>
              <a:rPr lang="en-US" altLang="en-US" u="sng" smtClean="0"/>
              <a:t>Research Objective</a:t>
            </a:r>
            <a:r>
              <a:rPr lang="en-US" altLang="en-US" smtClean="0"/>
              <a:t>: Define Safety Metrics for Rotorcraft from HFDM data</a:t>
            </a:r>
          </a:p>
          <a:p>
            <a:r>
              <a:rPr lang="en-US" altLang="en-US" smtClean="0"/>
              <a:t>Tailored to address highest causal factors from USHST Fatal Accident Rate </a:t>
            </a:r>
          </a:p>
        </p:txBody>
      </p:sp>
      <p:sp>
        <p:nvSpPr>
          <p:cNvPr id="22532" name="Slide Number Placeholder 3"/>
          <p:cNvSpPr>
            <a:spLocks noGrp="1"/>
          </p:cNvSpPr>
          <p:nvPr>
            <p:ph type="sldNum" sz="quarter" idx="12"/>
          </p:nvPr>
        </p:nvSpPr>
        <p:spPr>
          <a:xfrm>
            <a:off x="6553200" y="5867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15744FC5-A668-49CB-90B9-155181673244}" type="slidenum">
              <a:rPr lang="en-US" altLang="en-US" sz="1400" smtClean="0">
                <a:solidFill>
                  <a:schemeClr val="bg1"/>
                </a:solidFill>
                <a:latin typeface="Times New Roman" pitchFamily="18" charset="0"/>
              </a:rPr>
              <a:pPr/>
              <a:t>16</a:t>
            </a:fld>
            <a:endParaRPr lang="en-US" altLang="en-US" sz="1400" smtClean="0">
              <a:solidFill>
                <a:schemeClr val="bg1"/>
              </a:solidFill>
              <a:latin typeface="Times New Roman" pitchFamily="18" charset="0"/>
            </a:endParaRPr>
          </a:p>
        </p:txBody>
      </p:sp>
      <p:graphicFrame>
        <p:nvGraphicFramePr>
          <p:cNvPr id="5" name="Diagram 4"/>
          <p:cNvGraphicFramePr/>
          <p:nvPr/>
        </p:nvGraphicFramePr>
        <p:xfrm>
          <a:off x="304800" y="872331"/>
          <a:ext cx="3971290" cy="5219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49225"/>
            <a:ext cx="8472488" cy="609600"/>
          </a:xfrm>
        </p:spPr>
        <p:txBody>
          <a:bodyPr>
            <a:normAutofit fontScale="90000"/>
          </a:bodyPr>
          <a:lstStyle/>
          <a:p>
            <a:pPr algn="ctr">
              <a:defRPr/>
            </a:pPr>
            <a:r>
              <a:rPr lang="en-US" dirty="0"/>
              <a:t>Proximity to Obstacles – Single </a:t>
            </a:r>
            <a:r>
              <a:rPr lang="en-US" dirty="0" smtClean="0"/>
              <a:t>Flight Metric</a:t>
            </a:r>
            <a:endParaRPr lang="en-US" dirty="0"/>
          </a:p>
        </p:txBody>
      </p:sp>
      <p:grpSp>
        <p:nvGrpSpPr>
          <p:cNvPr id="23555" name="Group 35"/>
          <p:cNvGrpSpPr>
            <a:grpSpLocks/>
          </p:cNvGrpSpPr>
          <p:nvPr/>
        </p:nvGrpSpPr>
        <p:grpSpPr bwMode="auto">
          <a:xfrm>
            <a:off x="728663" y="650875"/>
            <a:ext cx="7680325" cy="2255838"/>
            <a:chOff x="702147" y="2028876"/>
            <a:chExt cx="7680960" cy="2256510"/>
          </a:xfrm>
        </p:grpSpPr>
        <p:grpSp>
          <p:nvGrpSpPr>
            <p:cNvPr id="23586" name="Group 36"/>
            <p:cNvGrpSpPr>
              <a:grpSpLocks/>
            </p:cNvGrpSpPr>
            <p:nvPr/>
          </p:nvGrpSpPr>
          <p:grpSpPr bwMode="auto">
            <a:xfrm>
              <a:off x="702147" y="2320118"/>
              <a:ext cx="7680960" cy="1965268"/>
              <a:chOff x="702147" y="2320118"/>
              <a:chExt cx="7680960" cy="1965268"/>
            </a:xfrm>
          </p:grpSpPr>
          <p:grpSp>
            <p:nvGrpSpPr>
              <p:cNvPr id="23598" name="Group 48"/>
              <p:cNvGrpSpPr>
                <a:grpSpLocks noChangeAspect="1"/>
              </p:cNvGrpSpPr>
              <p:nvPr/>
            </p:nvGrpSpPr>
            <p:grpSpPr bwMode="auto">
              <a:xfrm>
                <a:off x="702147" y="2320118"/>
                <a:ext cx="7680960" cy="1965268"/>
                <a:chOff x="1684787" y="3542404"/>
                <a:chExt cx="5514975" cy="1411074"/>
              </a:xfrm>
            </p:grpSpPr>
            <p:cxnSp>
              <p:nvCxnSpPr>
                <p:cNvPr id="23600" name="AutoShape 14"/>
                <p:cNvCxnSpPr>
                  <a:cxnSpLocks noChangeShapeType="1"/>
                </p:cNvCxnSpPr>
                <p:nvPr/>
              </p:nvCxnSpPr>
              <p:spPr bwMode="auto">
                <a:xfrm>
                  <a:off x="3473648" y="3542404"/>
                  <a:ext cx="2547491" cy="227208"/>
                </a:xfrm>
                <a:prstGeom prst="straightConnector1">
                  <a:avLst/>
                </a:prstGeom>
                <a:noFill/>
                <a:ln w="28575">
                  <a:solidFill>
                    <a:srgbClr val="0070C0"/>
                  </a:solidFill>
                  <a:round/>
                  <a:headEnd/>
                  <a:tailEnd/>
                </a:ln>
                <a:extLst>
                  <a:ext uri="{909E8E84-426E-40DD-AFC4-6F175D3DCCD1}">
                    <a14:hiddenFill xmlns:a14="http://schemas.microsoft.com/office/drawing/2010/main">
                      <a:noFill/>
                    </a14:hiddenFill>
                  </a:ext>
                </a:extLst>
              </p:spPr>
            </p:cxnSp>
            <p:sp>
              <p:nvSpPr>
                <p:cNvPr id="23601" name="AutoShape 12"/>
                <p:cNvSpPr>
                  <a:spLocks noChangeArrowheads="1"/>
                </p:cNvSpPr>
                <p:nvPr/>
              </p:nvSpPr>
              <p:spPr bwMode="auto">
                <a:xfrm>
                  <a:off x="1684787" y="3963205"/>
                  <a:ext cx="5514975" cy="990273"/>
                </a:xfrm>
                <a:prstGeom prst="parallelogram">
                  <a:avLst>
                    <a:gd name="adj" fmla="val 92200"/>
                  </a:avLst>
                </a:prstGeom>
                <a:solidFill>
                  <a:srgbClr val="C18243"/>
                </a:solidFill>
                <a:ln w="9525">
                  <a:solidFill>
                    <a:srgbClr val="000000"/>
                  </a:solidFill>
                  <a:miter lim="800000"/>
                  <a:headEnd/>
                  <a:tailEnd/>
                </a:ln>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endParaRPr lang="en-US" altLang="en-US"/>
                </a:p>
              </p:txBody>
            </p:sp>
            <p:cxnSp>
              <p:nvCxnSpPr>
                <p:cNvPr id="53" name="AutoShape 13"/>
                <p:cNvCxnSpPr>
                  <a:cxnSpLocks noChangeShapeType="1"/>
                </p:cNvCxnSpPr>
                <p:nvPr/>
              </p:nvCxnSpPr>
              <p:spPr bwMode="auto">
                <a:xfrm>
                  <a:off x="3466495" y="4304719"/>
                  <a:ext cx="457112" cy="457210"/>
                </a:xfrm>
                <a:prstGeom prst="straightConnector1">
                  <a:avLst/>
                </a:prstGeom>
                <a:ln>
                  <a:solidFill>
                    <a:srgbClr val="7030A0"/>
                  </a:solidFill>
                  <a:headEnd/>
                  <a:tailEnd type="triangle" w="med" len="med"/>
                </a:ln>
              </p:spPr>
              <p:style>
                <a:lnRef idx="2">
                  <a:schemeClr val="accent4"/>
                </a:lnRef>
                <a:fillRef idx="0">
                  <a:schemeClr val="accent4"/>
                </a:fillRef>
                <a:effectRef idx="1">
                  <a:schemeClr val="accent4"/>
                </a:effectRef>
                <a:fontRef idx="minor">
                  <a:schemeClr val="tx1"/>
                </a:fontRef>
              </p:style>
            </p:cxnSp>
            <p:sp>
              <p:nvSpPr>
                <p:cNvPr id="23603" name="Text Box 16"/>
                <p:cNvSpPr txBox="1">
                  <a:spLocks noChangeArrowheads="1"/>
                </p:cNvSpPr>
                <p:nvPr/>
              </p:nvSpPr>
              <p:spPr bwMode="auto">
                <a:xfrm>
                  <a:off x="3835962" y="4663216"/>
                  <a:ext cx="9556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Aft>
                      <a:spcPts val="1000"/>
                    </a:spcAft>
                  </a:pPr>
                  <a:r>
                    <a:rPr lang="en-US" altLang="en-US" sz="1400">
                      <a:solidFill>
                        <a:srgbClr val="7030A0"/>
                      </a:solidFill>
                      <a:latin typeface="Calibri" pitchFamily="34" charset="0"/>
                      <a:cs typeface="Arial" pitchFamily="34" charset="0"/>
                    </a:rPr>
                    <a:t>Speed vector</a:t>
                  </a:r>
                  <a:endParaRPr lang="en-US" altLang="en-US">
                    <a:solidFill>
                      <a:srgbClr val="7030A0"/>
                    </a:solidFill>
                    <a:cs typeface="Arial" pitchFamily="34" charset="0"/>
                  </a:endParaRPr>
                </a:p>
              </p:txBody>
            </p:sp>
            <p:sp>
              <p:nvSpPr>
                <p:cNvPr id="55" name="Text Box 17"/>
                <p:cNvSpPr txBox="1">
                  <a:spLocks noChangeArrowheads="1"/>
                </p:cNvSpPr>
                <p:nvPr/>
              </p:nvSpPr>
              <p:spPr bwMode="auto">
                <a:xfrm>
                  <a:off x="3603287" y="4082385"/>
                  <a:ext cx="980339" cy="194969"/>
                </a:xfrm>
                <a:prstGeom prst="rect">
                  <a:avLst/>
                </a:prstGeom>
                <a:noFill/>
                <a:ln w="9525">
                  <a:noFill/>
                  <a:miter lim="800000"/>
                  <a:headEnd/>
                  <a:tailEnd/>
                </a:ln>
              </p:spPr>
              <p:txBody>
                <a:bodyPr/>
                <a:lstStyle/>
                <a:p>
                  <a:pPr eaLnBrk="1" hangingPunct="1">
                    <a:spcAft>
                      <a:spcPts val="1000"/>
                    </a:spcAft>
                    <a:defRPr/>
                  </a:pPr>
                  <a:r>
                    <a:rPr lang="en-US" sz="1400" b="1" dirty="0">
                      <a:solidFill>
                        <a:schemeClr val="accent3">
                          <a:lumMod val="60000"/>
                          <a:lumOff val="40000"/>
                        </a:schemeClr>
                      </a:solidFill>
                      <a:latin typeface="Calibri" pitchFamily="34" charset="0"/>
                      <a:cs typeface="Arial" pitchFamily="34" charset="0"/>
                    </a:rPr>
                    <a:t>Closure speed</a:t>
                  </a:r>
                  <a:endParaRPr lang="en-US" b="1" dirty="0">
                    <a:solidFill>
                      <a:schemeClr val="accent3">
                        <a:lumMod val="60000"/>
                        <a:lumOff val="40000"/>
                      </a:schemeClr>
                    </a:solidFill>
                    <a:cs typeface="Arial" pitchFamily="34" charset="0"/>
                  </a:endParaRPr>
                </a:p>
              </p:txBody>
            </p:sp>
            <p:cxnSp>
              <p:nvCxnSpPr>
                <p:cNvPr id="23605" name="AutoShape 19"/>
                <p:cNvCxnSpPr>
                  <a:cxnSpLocks noChangeShapeType="1"/>
                </p:cNvCxnSpPr>
                <p:nvPr/>
              </p:nvCxnSpPr>
              <p:spPr bwMode="auto">
                <a:xfrm flipV="1">
                  <a:off x="3923162" y="4394933"/>
                  <a:ext cx="295223" cy="338905"/>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23606" name="AutoShape 20"/>
                <p:cNvCxnSpPr>
                  <a:cxnSpLocks noChangeShapeType="1"/>
                </p:cNvCxnSpPr>
                <p:nvPr/>
              </p:nvCxnSpPr>
              <p:spPr bwMode="auto">
                <a:xfrm flipV="1">
                  <a:off x="3465962" y="3596493"/>
                  <a:ext cx="0" cy="722198"/>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sp>
              <p:nvSpPr>
                <p:cNvPr id="23607" name="Text Box 21"/>
                <p:cNvSpPr txBox="1">
                  <a:spLocks noChangeArrowheads="1"/>
                </p:cNvSpPr>
                <p:nvPr/>
              </p:nvSpPr>
              <p:spPr bwMode="auto">
                <a:xfrm>
                  <a:off x="4075606" y="3697389"/>
                  <a:ext cx="142240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Aft>
                      <a:spcPts val="1000"/>
                    </a:spcAft>
                  </a:pPr>
                  <a:r>
                    <a:rPr lang="en-US" altLang="en-US" sz="1400" b="1">
                      <a:solidFill>
                        <a:srgbClr val="0070C0"/>
                      </a:solidFill>
                      <a:latin typeface="Calibri" pitchFamily="34" charset="0"/>
                      <a:cs typeface="Arial" pitchFamily="34" charset="0"/>
                    </a:rPr>
                    <a:t>Closure distance</a:t>
                  </a:r>
                  <a:endParaRPr lang="en-US" altLang="en-US">
                    <a:solidFill>
                      <a:srgbClr val="0070C0"/>
                    </a:solidFill>
                    <a:cs typeface="Arial" pitchFamily="34" charset="0"/>
                  </a:endParaRPr>
                </a:p>
              </p:txBody>
            </p:sp>
          </p:grpSp>
          <p:cxnSp>
            <p:nvCxnSpPr>
              <p:cNvPr id="23599" name="AutoShape 20"/>
              <p:cNvCxnSpPr>
                <a:cxnSpLocks noChangeShapeType="1"/>
              </p:cNvCxnSpPr>
              <p:nvPr/>
            </p:nvCxnSpPr>
            <p:spPr bwMode="auto">
              <a:xfrm>
                <a:off x="3166280" y="3384645"/>
                <a:ext cx="3575304" cy="356616"/>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grpSp>
        <p:pic>
          <p:nvPicPr>
            <p:cNvPr id="23587" name="Picture 37" descr="http://images.clipartpanda.com/tower-clipart-antenna-tower-clip-art_422023.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8301" y="2346851"/>
              <a:ext cx="561975" cy="151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p:nvPr/>
          </p:nvCxnSpPr>
          <p:spPr>
            <a:xfrm flipV="1">
              <a:off x="2019881" y="2730760"/>
              <a:ext cx="546145" cy="60978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 name="Straight Arrow Connector 39"/>
            <p:cNvCxnSpPr/>
            <p:nvPr/>
          </p:nvCxnSpPr>
          <p:spPr>
            <a:xfrm flipV="1">
              <a:off x="2019881" y="3327838"/>
              <a:ext cx="736661"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590" name="TextBox 40"/>
            <p:cNvSpPr txBox="1">
              <a:spLocks noChangeArrowheads="1"/>
            </p:cNvSpPr>
            <p:nvPr/>
          </p:nvSpPr>
          <p:spPr bwMode="auto">
            <a:xfrm>
              <a:off x="2197100" y="2603500"/>
              <a:ext cx="3032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b="1"/>
                <a:t>N</a:t>
              </a:r>
              <a:endParaRPr lang="en-US" altLang="en-US" b="1"/>
            </a:p>
          </p:txBody>
        </p:sp>
        <p:sp>
          <p:nvSpPr>
            <p:cNvPr id="23591" name="TextBox 41"/>
            <p:cNvSpPr txBox="1">
              <a:spLocks noChangeArrowheads="1"/>
            </p:cNvSpPr>
            <p:nvPr/>
          </p:nvSpPr>
          <p:spPr bwMode="auto">
            <a:xfrm>
              <a:off x="2578100" y="3327400"/>
              <a:ext cx="2728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b="1"/>
                <a:t>E</a:t>
              </a:r>
              <a:endParaRPr lang="en-US" altLang="en-US" b="1"/>
            </a:p>
          </p:txBody>
        </p:sp>
        <p:sp>
          <p:nvSpPr>
            <p:cNvPr id="43" name="Arc 42"/>
            <p:cNvSpPr/>
            <p:nvPr/>
          </p:nvSpPr>
          <p:spPr>
            <a:xfrm rot="3103145">
              <a:off x="2515123" y="3073861"/>
              <a:ext cx="914672" cy="914476"/>
            </a:xfrm>
            <a:prstGeom prst="arc">
              <a:avLst>
                <a:gd name="adj1" fmla="val 16200000"/>
                <a:gd name="adj2" fmla="val 18924449"/>
              </a:avLst>
            </a:prstGeom>
            <a:ln>
              <a:solidFill>
                <a:srgbClr val="7030A0"/>
              </a:solidFill>
            </a:ln>
          </p:spPr>
          <p:style>
            <a:lnRef idx="2">
              <a:schemeClr val="accent4"/>
            </a:lnRef>
            <a:fillRef idx="0">
              <a:schemeClr val="accent4"/>
            </a:fillRef>
            <a:effectRef idx="1">
              <a:schemeClr val="accent4"/>
            </a:effectRef>
            <a:fontRef idx="minor">
              <a:schemeClr val="tx1"/>
            </a:fontRef>
          </p:style>
          <p:txBody>
            <a:bodyPr anchor="ctr"/>
            <a:lstStyle/>
            <a:p>
              <a:pPr algn="ctr">
                <a:defRPr/>
              </a:pPr>
              <a:endParaRPr lang="en-US"/>
            </a:p>
          </p:txBody>
        </p:sp>
        <p:cxnSp>
          <p:nvCxnSpPr>
            <p:cNvPr id="44" name="AutoShape 22"/>
            <p:cNvCxnSpPr>
              <a:cxnSpLocks noChangeShapeType="1"/>
            </p:cNvCxnSpPr>
            <p:nvPr/>
          </p:nvCxnSpPr>
          <p:spPr bwMode="auto">
            <a:xfrm>
              <a:off x="3193140" y="3389769"/>
              <a:ext cx="1092290" cy="104806"/>
            </a:xfrm>
            <a:prstGeom prst="straightConnector1">
              <a:avLst/>
            </a:prstGeom>
            <a:noFill/>
            <a:ln w="38100">
              <a:solidFill>
                <a:schemeClr val="accent3">
                  <a:lumMod val="60000"/>
                  <a:lumOff val="40000"/>
                </a:schemeClr>
              </a:solidFill>
              <a:round/>
              <a:headEnd/>
              <a:tailEnd type="triangle" w="med" len="med"/>
            </a:ln>
          </p:spPr>
        </p:cxnSp>
        <p:sp>
          <p:nvSpPr>
            <p:cNvPr id="23594" name="TextBox 44"/>
            <p:cNvSpPr txBox="1">
              <a:spLocks noChangeArrowheads="1"/>
            </p:cNvSpPr>
            <p:nvPr/>
          </p:nvSpPr>
          <p:spPr bwMode="auto">
            <a:xfrm>
              <a:off x="3416300" y="3352800"/>
              <a:ext cx="3658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l-GR" altLang="en-US">
                  <a:solidFill>
                    <a:srgbClr val="7030A0"/>
                  </a:solidFill>
                </a:rPr>
                <a:t>ϕ</a:t>
              </a:r>
              <a:endParaRPr lang="en-US" altLang="en-US">
                <a:solidFill>
                  <a:srgbClr val="7030A0"/>
                </a:solidFill>
              </a:endParaRPr>
            </a:p>
          </p:txBody>
        </p:sp>
        <p:sp>
          <p:nvSpPr>
            <p:cNvPr id="23595" name="TextBox 45"/>
            <p:cNvSpPr txBox="1">
              <a:spLocks noChangeArrowheads="1"/>
            </p:cNvSpPr>
            <p:nvPr/>
          </p:nvSpPr>
          <p:spPr bwMode="auto">
            <a:xfrm>
              <a:off x="6388100" y="3835400"/>
              <a:ext cx="8594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b="1"/>
                <a:t>(lat,long)</a:t>
              </a:r>
              <a:endParaRPr lang="en-US" altLang="en-US" b="1"/>
            </a:p>
          </p:txBody>
        </p:sp>
        <p:sp>
          <p:nvSpPr>
            <p:cNvPr id="23596" name="TextBox 46"/>
            <p:cNvSpPr txBox="1">
              <a:spLocks noChangeArrowheads="1"/>
            </p:cNvSpPr>
            <p:nvPr/>
          </p:nvSpPr>
          <p:spPr bwMode="auto">
            <a:xfrm>
              <a:off x="2794000" y="2552700"/>
              <a:ext cx="8594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b="1">
                  <a:solidFill>
                    <a:srgbClr val="C00000"/>
                  </a:solidFill>
                </a:rPr>
                <a:t>(lat,long)</a:t>
              </a:r>
              <a:endParaRPr lang="en-US" altLang="en-US" b="1">
                <a:solidFill>
                  <a:srgbClr val="C00000"/>
                </a:solidFill>
              </a:endParaRPr>
            </a:p>
          </p:txBody>
        </p:sp>
        <p:pic>
          <p:nvPicPr>
            <p:cNvPr id="23597" name="Picture 47" descr="http://www.clipartlord.com/wp-content/uploads/2012/10/helicopt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001" y="2028876"/>
              <a:ext cx="10953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7" name="Group 86"/>
          <p:cNvGrpSpPr>
            <a:grpSpLocks/>
          </p:cNvGrpSpPr>
          <p:nvPr/>
        </p:nvGrpSpPr>
        <p:grpSpPr bwMode="auto">
          <a:xfrm>
            <a:off x="301625" y="2971800"/>
            <a:ext cx="4081463" cy="3097213"/>
            <a:chOff x="1094602" y="3695725"/>
            <a:chExt cx="4081022" cy="3097339"/>
          </a:xfrm>
        </p:grpSpPr>
        <p:pic>
          <p:nvPicPr>
            <p:cNvPr id="23576" name="Picture 76"/>
            <p:cNvPicPr>
              <a:picLocks noChangeAspect="1"/>
            </p:cNvPicPr>
            <p:nvPr/>
          </p:nvPicPr>
          <p:blipFill>
            <a:blip r:embed="rId5">
              <a:extLst>
                <a:ext uri="{28A0092B-C50C-407E-A947-70E740481C1C}">
                  <a14:useLocalDpi xmlns:a14="http://schemas.microsoft.com/office/drawing/2010/main" val="0"/>
                </a:ext>
              </a:extLst>
            </a:blip>
            <a:srcRect l="8411" r="7330" b="5197"/>
            <a:stretch>
              <a:fillRect/>
            </a:stretch>
          </p:blipFill>
          <p:spPr bwMode="auto">
            <a:xfrm>
              <a:off x="1388961" y="3695725"/>
              <a:ext cx="3657600" cy="29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ectangle 85"/>
            <p:cNvSpPr/>
            <p:nvPr/>
          </p:nvSpPr>
          <p:spPr>
            <a:xfrm rot="5400000">
              <a:off x="3557911" y="5134075"/>
              <a:ext cx="3017960" cy="201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78" name="TextBox 77"/>
            <p:cNvSpPr txBox="1">
              <a:spLocks noChangeArrowheads="1"/>
            </p:cNvSpPr>
            <p:nvPr/>
          </p:nvSpPr>
          <p:spPr bwMode="auto">
            <a:xfrm>
              <a:off x="1518024" y="6438832"/>
              <a:ext cx="3657600" cy="1901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nSpc>
                  <a:spcPct val="70000"/>
                </a:lnSpc>
              </a:pPr>
              <a:r>
                <a:rPr lang="en-US" altLang="en-US" sz="900"/>
                <a:t>0             1000         2000         3000          4000          5000          6000         7000</a:t>
              </a:r>
            </a:p>
          </p:txBody>
        </p:sp>
        <p:sp>
          <p:nvSpPr>
            <p:cNvPr id="84" name="Rectangle 83"/>
            <p:cNvSpPr/>
            <p:nvPr/>
          </p:nvSpPr>
          <p:spPr>
            <a:xfrm rot="16200000">
              <a:off x="-205637" y="5097559"/>
              <a:ext cx="2925881" cy="1825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80" name="TextBox 78"/>
            <p:cNvSpPr txBox="1">
              <a:spLocks noChangeArrowheads="1"/>
            </p:cNvSpPr>
            <p:nvPr/>
          </p:nvSpPr>
          <p:spPr bwMode="auto">
            <a:xfrm>
              <a:off x="1295400" y="3882608"/>
              <a:ext cx="274320" cy="27422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nSpc>
                  <a:spcPct val="70000"/>
                </a:lnSpc>
              </a:pPr>
              <a:r>
                <a:rPr lang="en-US" altLang="en-US" sz="900"/>
                <a:t>6</a:t>
              </a:r>
            </a:p>
            <a:p>
              <a:pPr>
                <a:lnSpc>
                  <a:spcPct val="70000"/>
                </a:lnSpc>
              </a:pPr>
              <a:endParaRPr lang="en-US" altLang="en-US" sz="900"/>
            </a:p>
            <a:p>
              <a:pPr>
                <a:lnSpc>
                  <a:spcPct val="70000"/>
                </a:lnSpc>
              </a:pPr>
              <a:endParaRPr lang="en-US" altLang="en-US" sz="900"/>
            </a:p>
            <a:p>
              <a:pPr>
                <a:lnSpc>
                  <a:spcPct val="70000"/>
                </a:lnSpc>
              </a:pPr>
              <a:endParaRPr lang="en-US" altLang="en-US" sz="700"/>
            </a:p>
            <a:p>
              <a:pPr>
                <a:lnSpc>
                  <a:spcPct val="70000"/>
                </a:lnSpc>
              </a:pPr>
              <a:r>
                <a:rPr lang="en-US" altLang="en-US" sz="900"/>
                <a:t>5</a:t>
              </a:r>
            </a:p>
            <a:p>
              <a:pPr>
                <a:lnSpc>
                  <a:spcPct val="70000"/>
                </a:lnSpc>
              </a:pPr>
              <a:endParaRPr lang="en-US" altLang="en-US" sz="900"/>
            </a:p>
            <a:p>
              <a:pPr>
                <a:lnSpc>
                  <a:spcPct val="70000"/>
                </a:lnSpc>
              </a:pPr>
              <a:endParaRPr lang="en-US" altLang="en-US" sz="900"/>
            </a:p>
            <a:p>
              <a:pPr>
                <a:lnSpc>
                  <a:spcPct val="70000"/>
                </a:lnSpc>
              </a:pPr>
              <a:endParaRPr lang="en-US" altLang="en-US" sz="900"/>
            </a:p>
            <a:p>
              <a:pPr>
                <a:lnSpc>
                  <a:spcPct val="70000"/>
                </a:lnSpc>
              </a:pPr>
              <a:endParaRPr lang="en-US" altLang="en-US" sz="500"/>
            </a:p>
            <a:p>
              <a:pPr>
                <a:lnSpc>
                  <a:spcPct val="70000"/>
                </a:lnSpc>
              </a:pPr>
              <a:r>
                <a:rPr lang="en-US" altLang="en-US" sz="900"/>
                <a:t>4</a:t>
              </a:r>
            </a:p>
            <a:p>
              <a:pPr>
                <a:lnSpc>
                  <a:spcPct val="70000"/>
                </a:lnSpc>
              </a:pPr>
              <a:endParaRPr lang="en-US" altLang="en-US" sz="900"/>
            </a:p>
            <a:p>
              <a:pPr>
                <a:lnSpc>
                  <a:spcPct val="70000"/>
                </a:lnSpc>
              </a:pPr>
              <a:endParaRPr lang="en-US" altLang="en-US" sz="900"/>
            </a:p>
            <a:p>
              <a:pPr>
                <a:lnSpc>
                  <a:spcPct val="70000"/>
                </a:lnSpc>
              </a:pPr>
              <a:endParaRPr lang="en-US" altLang="en-US" sz="900"/>
            </a:p>
            <a:p>
              <a:pPr>
                <a:lnSpc>
                  <a:spcPct val="70000"/>
                </a:lnSpc>
              </a:pPr>
              <a:r>
                <a:rPr lang="en-US" altLang="en-US" sz="900"/>
                <a:t>3</a:t>
              </a:r>
            </a:p>
            <a:p>
              <a:pPr>
                <a:lnSpc>
                  <a:spcPct val="70000"/>
                </a:lnSpc>
              </a:pPr>
              <a:endParaRPr lang="en-US" altLang="en-US" sz="900"/>
            </a:p>
            <a:p>
              <a:pPr>
                <a:lnSpc>
                  <a:spcPct val="70000"/>
                </a:lnSpc>
              </a:pPr>
              <a:endParaRPr lang="en-US" altLang="en-US" sz="900"/>
            </a:p>
            <a:p>
              <a:pPr>
                <a:lnSpc>
                  <a:spcPct val="70000"/>
                </a:lnSpc>
              </a:pPr>
              <a:endParaRPr lang="en-US" altLang="en-US" sz="900"/>
            </a:p>
            <a:p>
              <a:pPr>
                <a:lnSpc>
                  <a:spcPct val="70000"/>
                </a:lnSpc>
              </a:pPr>
              <a:endParaRPr lang="en-US" altLang="en-US" sz="600"/>
            </a:p>
            <a:p>
              <a:pPr>
                <a:lnSpc>
                  <a:spcPct val="70000"/>
                </a:lnSpc>
              </a:pPr>
              <a:r>
                <a:rPr lang="en-US" altLang="en-US" sz="900"/>
                <a:t>2</a:t>
              </a:r>
            </a:p>
            <a:p>
              <a:pPr>
                <a:lnSpc>
                  <a:spcPct val="70000"/>
                </a:lnSpc>
              </a:pPr>
              <a:endParaRPr lang="en-US" altLang="en-US" sz="900"/>
            </a:p>
            <a:p>
              <a:pPr>
                <a:lnSpc>
                  <a:spcPct val="70000"/>
                </a:lnSpc>
              </a:pPr>
              <a:endParaRPr lang="en-US" altLang="en-US" sz="900"/>
            </a:p>
            <a:p>
              <a:pPr>
                <a:lnSpc>
                  <a:spcPct val="70000"/>
                </a:lnSpc>
              </a:pPr>
              <a:endParaRPr lang="en-US" altLang="en-US" sz="900"/>
            </a:p>
            <a:p>
              <a:pPr>
                <a:lnSpc>
                  <a:spcPct val="70000"/>
                </a:lnSpc>
              </a:pPr>
              <a:r>
                <a:rPr lang="en-US" altLang="en-US" sz="900"/>
                <a:t>1</a:t>
              </a:r>
            </a:p>
            <a:p>
              <a:pPr>
                <a:lnSpc>
                  <a:spcPct val="70000"/>
                </a:lnSpc>
              </a:pPr>
              <a:endParaRPr lang="en-US" altLang="en-US" sz="900"/>
            </a:p>
            <a:p>
              <a:pPr>
                <a:lnSpc>
                  <a:spcPct val="70000"/>
                </a:lnSpc>
              </a:pPr>
              <a:endParaRPr lang="en-US" altLang="en-US" sz="900"/>
            </a:p>
            <a:p>
              <a:pPr>
                <a:lnSpc>
                  <a:spcPct val="70000"/>
                </a:lnSpc>
              </a:pPr>
              <a:endParaRPr lang="en-US" altLang="en-US" sz="900"/>
            </a:p>
            <a:p>
              <a:pPr>
                <a:lnSpc>
                  <a:spcPct val="70000"/>
                </a:lnSpc>
              </a:pPr>
              <a:endParaRPr lang="en-US" altLang="en-US" sz="600"/>
            </a:p>
            <a:p>
              <a:pPr>
                <a:lnSpc>
                  <a:spcPct val="70000"/>
                </a:lnSpc>
              </a:pPr>
              <a:r>
                <a:rPr lang="en-US" altLang="en-US" sz="900"/>
                <a:t>0</a:t>
              </a:r>
            </a:p>
          </p:txBody>
        </p:sp>
        <p:sp>
          <p:nvSpPr>
            <p:cNvPr id="83" name="Rectangle 82"/>
            <p:cNvSpPr/>
            <p:nvPr/>
          </p:nvSpPr>
          <p:spPr>
            <a:xfrm>
              <a:off x="1353337" y="3725889"/>
              <a:ext cx="3657205" cy="182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Rectangle 84"/>
            <p:cNvSpPr/>
            <p:nvPr/>
          </p:nvSpPr>
          <p:spPr>
            <a:xfrm>
              <a:off x="1166032" y="6569217"/>
              <a:ext cx="3995305" cy="182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83" name="TextBox 79"/>
            <p:cNvSpPr txBox="1">
              <a:spLocks noChangeArrowheads="1"/>
            </p:cNvSpPr>
            <p:nvPr/>
          </p:nvSpPr>
          <p:spPr bwMode="auto">
            <a:xfrm rot="-5400000">
              <a:off x="62012" y="5123741"/>
              <a:ext cx="23421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200"/>
                <a:t>Closure Distance to Obstacle (feet)</a:t>
              </a:r>
            </a:p>
          </p:txBody>
        </p:sp>
        <p:sp>
          <p:nvSpPr>
            <p:cNvPr id="23584" name="TextBox 80"/>
            <p:cNvSpPr txBox="1">
              <a:spLocks noChangeArrowheads="1"/>
            </p:cNvSpPr>
            <p:nvPr/>
          </p:nvSpPr>
          <p:spPr bwMode="auto">
            <a:xfrm>
              <a:off x="1506631" y="3726651"/>
              <a:ext cx="439506" cy="1955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nSpc>
                  <a:spcPct val="70000"/>
                </a:lnSpc>
              </a:pPr>
              <a:r>
                <a:rPr lang="en-US" altLang="en-US" sz="900"/>
                <a:t>10</a:t>
              </a:r>
              <a:r>
                <a:rPr lang="en-US" altLang="en-US" sz="900" baseline="30000"/>
                <a:t>4</a:t>
              </a:r>
            </a:p>
          </p:txBody>
        </p:sp>
        <p:sp>
          <p:nvSpPr>
            <p:cNvPr id="23585" name="TextBox 81"/>
            <p:cNvSpPr txBox="1">
              <a:spLocks noChangeArrowheads="1"/>
            </p:cNvSpPr>
            <p:nvPr/>
          </p:nvSpPr>
          <p:spPr bwMode="auto">
            <a:xfrm>
              <a:off x="2926438" y="6516065"/>
              <a:ext cx="8569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200"/>
                <a:t>Time steps</a:t>
              </a:r>
            </a:p>
          </p:txBody>
        </p:sp>
      </p:grpSp>
      <p:grpSp>
        <p:nvGrpSpPr>
          <p:cNvPr id="110" name="Group 109"/>
          <p:cNvGrpSpPr>
            <a:grpSpLocks/>
          </p:cNvGrpSpPr>
          <p:nvPr/>
        </p:nvGrpSpPr>
        <p:grpSpPr bwMode="auto">
          <a:xfrm>
            <a:off x="4618038" y="2933700"/>
            <a:ext cx="4141787" cy="3173413"/>
            <a:chOff x="4720647" y="3683678"/>
            <a:chExt cx="4141690" cy="3173675"/>
          </a:xfrm>
        </p:grpSpPr>
        <p:pic>
          <p:nvPicPr>
            <p:cNvPr id="23563" name="Picture 95"/>
            <p:cNvPicPr>
              <a:picLocks noChangeAspect="1"/>
            </p:cNvPicPr>
            <p:nvPr/>
          </p:nvPicPr>
          <p:blipFill>
            <a:blip r:embed="rId6">
              <a:extLst>
                <a:ext uri="{28A0092B-C50C-407E-A947-70E740481C1C}">
                  <a14:useLocalDpi xmlns:a14="http://schemas.microsoft.com/office/drawing/2010/main" val="0"/>
                </a:ext>
              </a:extLst>
            </a:blip>
            <a:srcRect l="6866" r="8257" b="5231"/>
            <a:stretch>
              <a:fillRect/>
            </a:stretch>
          </p:blipFill>
          <p:spPr bwMode="auto">
            <a:xfrm>
              <a:off x="4972050" y="3683678"/>
              <a:ext cx="3749040" cy="296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Rectangle 107"/>
            <p:cNvSpPr/>
            <p:nvPr/>
          </p:nvSpPr>
          <p:spPr>
            <a:xfrm>
              <a:off x="4734934" y="6633497"/>
              <a:ext cx="4124228" cy="134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Rectangle 96"/>
            <p:cNvSpPr/>
            <p:nvPr/>
          </p:nvSpPr>
          <p:spPr>
            <a:xfrm>
              <a:off x="4734934" y="3763060"/>
              <a:ext cx="4114704" cy="136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66" name="TextBox 97"/>
            <p:cNvSpPr txBox="1">
              <a:spLocks noChangeArrowheads="1"/>
            </p:cNvSpPr>
            <p:nvPr/>
          </p:nvSpPr>
          <p:spPr bwMode="auto">
            <a:xfrm>
              <a:off x="6518671" y="6580354"/>
              <a:ext cx="8569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200"/>
                <a:t>Time steps</a:t>
              </a:r>
            </a:p>
          </p:txBody>
        </p:sp>
        <p:sp>
          <p:nvSpPr>
            <p:cNvPr id="107" name="Rectangle 106"/>
            <p:cNvSpPr/>
            <p:nvPr/>
          </p:nvSpPr>
          <p:spPr>
            <a:xfrm rot="5400000">
              <a:off x="3540217" y="5053034"/>
              <a:ext cx="2835509" cy="446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Rectangle 108"/>
            <p:cNvSpPr/>
            <p:nvPr/>
          </p:nvSpPr>
          <p:spPr>
            <a:xfrm rot="5400000">
              <a:off x="7392201" y="5042700"/>
              <a:ext cx="2743426" cy="1841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69" name="TextBox 98"/>
            <p:cNvSpPr txBox="1">
              <a:spLocks noChangeArrowheads="1"/>
            </p:cNvSpPr>
            <p:nvPr/>
          </p:nvSpPr>
          <p:spPr bwMode="auto">
            <a:xfrm>
              <a:off x="4864124" y="3839118"/>
              <a:ext cx="368856" cy="26776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nSpc>
                  <a:spcPct val="70000"/>
                </a:lnSpc>
              </a:pPr>
              <a:r>
                <a:rPr lang="en-US" altLang="en-US" sz="900"/>
                <a:t>140</a:t>
              </a:r>
            </a:p>
            <a:p>
              <a:pPr>
                <a:lnSpc>
                  <a:spcPct val="70000"/>
                </a:lnSpc>
              </a:pPr>
              <a:endParaRPr lang="en-US" altLang="en-US" sz="900"/>
            </a:p>
            <a:p>
              <a:pPr>
                <a:lnSpc>
                  <a:spcPct val="70000"/>
                </a:lnSpc>
              </a:pPr>
              <a:endParaRPr lang="en-US" altLang="en-US" sz="900"/>
            </a:p>
            <a:p>
              <a:pPr>
                <a:lnSpc>
                  <a:spcPct val="70000"/>
                </a:lnSpc>
              </a:pPr>
              <a:endParaRPr lang="en-US" altLang="en-US" sz="600"/>
            </a:p>
            <a:p>
              <a:pPr>
                <a:lnSpc>
                  <a:spcPct val="70000"/>
                </a:lnSpc>
              </a:pPr>
              <a:r>
                <a:rPr lang="en-US" altLang="en-US" sz="900"/>
                <a:t>120</a:t>
              </a:r>
            </a:p>
            <a:p>
              <a:pPr>
                <a:lnSpc>
                  <a:spcPct val="70000"/>
                </a:lnSpc>
              </a:pPr>
              <a:endParaRPr lang="en-US" altLang="en-US" sz="900"/>
            </a:p>
            <a:p>
              <a:pPr>
                <a:lnSpc>
                  <a:spcPct val="70000"/>
                </a:lnSpc>
              </a:pPr>
              <a:endParaRPr lang="en-US" altLang="en-US" sz="900"/>
            </a:p>
            <a:p>
              <a:pPr>
                <a:lnSpc>
                  <a:spcPct val="70000"/>
                </a:lnSpc>
              </a:pPr>
              <a:endParaRPr lang="en-US" altLang="en-US" sz="800"/>
            </a:p>
            <a:p>
              <a:pPr>
                <a:lnSpc>
                  <a:spcPct val="70000"/>
                </a:lnSpc>
              </a:pPr>
              <a:r>
                <a:rPr lang="en-US" altLang="en-US" sz="900"/>
                <a:t>100</a:t>
              </a:r>
            </a:p>
            <a:p>
              <a:pPr>
                <a:lnSpc>
                  <a:spcPct val="70000"/>
                </a:lnSpc>
              </a:pPr>
              <a:endParaRPr lang="en-US" altLang="en-US" sz="900"/>
            </a:p>
            <a:p>
              <a:pPr>
                <a:lnSpc>
                  <a:spcPct val="70000"/>
                </a:lnSpc>
              </a:pPr>
              <a:endParaRPr lang="en-US" altLang="en-US" sz="900"/>
            </a:p>
            <a:p>
              <a:pPr>
                <a:lnSpc>
                  <a:spcPct val="70000"/>
                </a:lnSpc>
              </a:pPr>
              <a:endParaRPr lang="en-US" altLang="en-US" sz="700"/>
            </a:p>
            <a:p>
              <a:pPr>
                <a:lnSpc>
                  <a:spcPct val="70000"/>
                </a:lnSpc>
              </a:pPr>
              <a:r>
                <a:rPr lang="en-US" altLang="en-US" sz="900"/>
                <a:t>80</a:t>
              </a:r>
            </a:p>
            <a:p>
              <a:pPr>
                <a:lnSpc>
                  <a:spcPct val="70000"/>
                </a:lnSpc>
              </a:pPr>
              <a:endParaRPr lang="en-US" altLang="en-US" sz="900"/>
            </a:p>
            <a:p>
              <a:pPr>
                <a:lnSpc>
                  <a:spcPct val="70000"/>
                </a:lnSpc>
              </a:pPr>
              <a:endParaRPr lang="en-US" altLang="en-US" sz="900"/>
            </a:p>
            <a:p>
              <a:pPr>
                <a:lnSpc>
                  <a:spcPct val="70000"/>
                </a:lnSpc>
              </a:pPr>
              <a:endParaRPr lang="en-US" altLang="en-US" sz="600"/>
            </a:p>
            <a:p>
              <a:pPr>
                <a:lnSpc>
                  <a:spcPct val="70000"/>
                </a:lnSpc>
              </a:pPr>
              <a:r>
                <a:rPr lang="en-US" altLang="en-US" sz="900"/>
                <a:t>60</a:t>
              </a:r>
            </a:p>
            <a:p>
              <a:pPr>
                <a:lnSpc>
                  <a:spcPct val="70000"/>
                </a:lnSpc>
              </a:pPr>
              <a:endParaRPr lang="en-US" altLang="en-US" sz="900"/>
            </a:p>
            <a:p>
              <a:pPr>
                <a:lnSpc>
                  <a:spcPct val="70000"/>
                </a:lnSpc>
              </a:pPr>
              <a:endParaRPr lang="en-US" altLang="en-US" sz="900"/>
            </a:p>
            <a:p>
              <a:pPr>
                <a:lnSpc>
                  <a:spcPct val="70000"/>
                </a:lnSpc>
              </a:pPr>
              <a:endParaRPr lang="en-US" altLang="en-US" sz="800"/>
            </a:p>
            <a:p>
              <a:pPr>
                <a:lnSpc>
                  <a:spcPct val="70000"/>
                </a:lnSpc>
              </a:pPr>
              <a:r>
                <a:rPr lang="en-US" altLang="en-US" sz="900"/>
                <a:t>40</a:t>
              </a:r>
            </a:p>
            <a:p>
              <a:pPr>
                <a:lnSpc>
                  <a:spcPct val="70000"/>
                </a:lnSpc>
              </a:pPr>
              <a:endParaRPr lang="en-US" altLang="en-US" sz="900"/>
            </a:p>
            <a:p>
              <a:pPr>
                <a:lnSpc>
                  <a:spcPct val="70000"/>
                </a:lnSpc>
              </a:pPr>
              <a:endParaRPr lang="en-US" altLang="en-US" sz="900"/>
            </a:p>
            <a:p>
              <a:pPr>
                <a:lnSpc>
                  <a:spcPct val="70000"/>
                </a:lnSpc>
              </a:pPr>
              <a:endParaRPr lang="en-US" altLang="en-US" sz="700"/>
            </a:p>
            <a:p>
              <a:pPr>
                <a:lnSpc>
                  <a:spcPct val="70000"/>
                </a:lnSpc>
              </a:pPr>
              <a:r>
                <a:rPr lang="en-US" altLang="en-US" sz="900"/>
                <a:t>20</a:t>
              </a:r>
            </a:p>
            <a:p>
              <a:pPr>
                <a:lnSpc>
                  <a:spcPct val="70000"/>
                </a:lnSpc>
              </a:pPr>
              <a:endParaRPr lang="en-US" altLang="en-US" sz="900"/>
            </a:p>
            <a:p>
              <a:pPr>
                <a:lnSpc>
                  <a:spcPct val="70000"/>
                </a:lnSpc>
              </a:pPr>
              <a:endParaRPr lang="en-US" altLang="en-US" sz="900"/>
            </a:p>
            <a:p>
              <a:pPr>
                <a:lnSpc>
                  <a:spcPct val="70000"/>
                </a:lnSpc>
              </a:pPr>
              <a:r>
                <a:rPr lang="en-US" altLang="en-US" sz="900"/>
                <a:t>0</a:t>
              </a:r>
            </a:p>
          </p:txBody>
        </p:sp>
        <p:sp>
          <p:nvSpPr>
            <p:cNvPr id="23570" name="TextBox 99"/>
            <p:cNvSpPr txBox="1">
              <a:spLocks noChangeArrowheads="1"/>
            </p:cNvSpPr>
            <p:nvPr/>
          </p:nvSpPr>
          <p:spPr bwMode="auto">
            <a:xfrm>
              <a:off x="5131585" y="6467971"/>
              <a:ext cx="3730752" cy="1892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nSpc>
                  <a:spcPct val="70000"/>
                </a:lnSpc>
              </a:pPr>
              <a:r>
                <a:rPr lang="en-US" altLang="en-US" sz="900"/>
                <a:t>0             1000          2000          3000          4000          5000          6000          7000</a:t>
              </a:r>
            </a:p>
          </p:txBody>
        </p:sp>
        <p:sp>
          <p:nvSpPr>
            <p:cNvPr id="23571" name="TextBox 100"/>
            <p:cNvSpPr txBox="1">
              <a:spLocks noChangeArrowheads="1"/>
            </p:cNvSpPr>
            <p:nvPr/>
          </p:nvSpPr>
          <p:spPr bwMode="auto">
            <a:xfrm rot="-5400000">
              <a:off x="4086563" y="5106992"/>
              <a:ext cx="15451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200"/>
                <a:t>Closure Speed (knots)</a:t>
              </a:r>
            </a:p>
          </p:txBody>
        </p:sp>
        <p:sp>
          <p:nvSpPr>
            <p:cNvPr id="23572" name="TextBox 102"/>
            <p:cNvSpPr txBox="1">
              <a:spLocks noChangeArrowheads="1"/>
            </p:cNvSpPr>
            <p:nvPr/>
          </p:nvSpPr>
          <p:spPr bwMode="auto">
            <a:xfrm>
              <a:off x="7550438" y="3946608"/>
              <a:ext cx="107914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000"/>
                <a:t>Helicopter Speed</a:t>
              </a:r>
            </a:p>
          </p:txBody>
        </p:sp>
        <p:cxnSp>
          <p:nvCxnSpPr>
            <p:cNvPr id="104" name="Straight Arrow Connector 103"/>
            <p:cNvCxnSpPr>
              <a:stCxn id="23572" idx="2"/>
            </p:cNvCxnSpPr>
            <p:nvPr/>
          </p:nvCxnSpPr>
          <p:spPr>
            <a:xfrm flipH="1">
              <a:off x="7557443" y="4193308"/>
              <a:ext cx="531801" cy="40167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574" name="TextBox 104"/>
            <p:cNvSpPr txBox="1">
              <a:spLocks noChangeArrowheads="1"/>
            </p:cNvSpPr>
            <p:nvPr/>
          </p:nvSpPr>
          <p:spPr bwMode="auto">
            <a:xfrm>
              <a:off x="6581499" y="4859028"/>
              <a:ext cx="575799"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000"/>
                <a:t>Closure</a:t>
              </a:r>
            </a:p>
            <a:p>
              <a:pPr algn="ctr"/>
              <a:r>
                <a:rPr lang="en-US" altLang="en-US" sz="1000"/>
                <a:t> Speed</a:t>
              </a:r>
            </a:p>
          </p:txBody>
        </p:sp>
        <p:cxnSp>
          <p:nvCxnSpPr>
            <p:cNvPr id="106" name="Straight Arrow Connector 105"/>
            <p:cNvCxnSpPr>
              <a:stCxn id="23574" idx="0"/>
            </p:cNvCxnSpPr>
            <p:nvPr/>
          </p:nvCxnSpPr>
          <p:spPr>
            <a:xfrm flipH="1" flipV="1">
              <a:off x="6519242" y="4488607"/>
              <a:ext cx="350830" cy="369918"/>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17" name="Group 116"/>
          <p:cNvGrpSpPr>
            <a:grpSpLocks noChangeAspect="1"/>
          </p:cNvGrpSpPr>
          <p:nvPr/>
        </p:nvGrpSpPr>
        <p:grpSpPr bwMode="auto">
          <a:xfrm>
            <a:off x="2374900" y="3059113"/>
            <a:ext cx="4387850" cy="2857500"/>
            <a:chOff x="653174" y="1312390"/>
            <a:chExt cx="7886700" cy="5133975"/>
          </a:xfrm>
        </p:grpSpPr>
        <p:grpSp>
          <p:nvGrpSpPr>
            <p:cNvPr id="23559" name="Group 117"/>
            <p:cNvGrpSpPr>
              <a:grpSpLocks/>
            </p:cNvGrpSpPr>
            <p:nvPr/>
          </p:nvGrpSpPr>
          <p:grpSpPr bwMode="auto">
            <a:xfrm>
              <a:off x="653174" y="1312390"/>
              <a:ext cx="7886700" cy="5133975"/>
              <a:chOff x="653174" y="1312390"/>
              <a:chExt cx="7886700" cy="5133975"/>
            </a:xfrm>
          </p:grpSpPr>
          <p:pic>
            <p:nvPicPr>
              <p:cNvPr id="2356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174" y="1312390"/>
                <a:ext cx="78867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Rectangle 121"/>
              <p:cNvSpPr/>
              <p:nvPr/>
            </p:nvSpPr>
            <p:spPr>
              <a:xfrm>
                <a:off x="1098299" y="1455000"/>
                <a:ext cx="6950796" cy="4754630"/>
              </a:xfrm>
              <a:prstGeom prst="rect">
                <a:avLst/>
              </a:prstGeom>
              <a:noFill/>
              <a:ln w="57150" cap="flat" cmpd="sng" algn="ctr">
                <a:solidFill>
                  <a:srgbClr val="F79646"/>
                </a:solidFill>
                <a:prstDash val="solid"/>
              </a:ln>
              <a:effectLst/>
            </p:spPr>
            <p:txBody>
              <a:bodyPr anchor="ctr"/>
              <a:lstStyle/>
              <a:p>
                <a:pPr algn="ctr" eaLnBrk="1" hangingPunct="1">
                  <a:defRPr/>
                </a:pPr>
                <a:endParaRPr lang="en-US" sz="2000" kern="0">
                  <a:solidFill>
                    <a:prstClr val="black"/>
                  </a:solidFill>
                  <a:latin typeface="Calibri"/>
                </a:endParaRPr>
              </a:p>
            </p:txBody>
          </p:sp>
        </p:grpSp>
        <p:sp>
          <p:nvSpPr>
            <p:cNvPr id="119" name="Oval 118"/>
            <p:cNvSpPr/>
            <p:nvPr/>
          </p:nvSpPr>
          <p:spPr>
            <a:xfrm>
              <a:off x="4031558" y="4258720"/>
              <a:ext cx="273923" cy="276665"/>
            </a:xfrm>
            <a:prstGeom prst="ellipse">
              <a:avLst/>
            </a:prstGeom>
            <a:solidFill>
              <a:srgbClr val="EA0000">
                <a:alpha val="26000"/>
              </a:srgbClr>
            </a:solidFill>
            <a:ln w="25400" cap="flat" cmpd="sng" algn="ctr">
              <a:solidFill>
                <a:srgbClr val="EA0000"/>
              </a:solidFill>
              <a:prstDash val="solid"/>
            </a:ln>
            <a:effectLst/>
          </p:spPr>
          <p:txBody>
            <a:bodyPr anchor="ctr"/>
            <a:lstStyle/>
            <a:p>
              <a:pPr algn="ctr" eaLnBrk="1" hangingPunct="1">
                <a:defRPr/>
              </a:pPr>
              <a:endParaRPr lang="en-US" sz="2000" kern="0">
                <a:solidFill>
                  <a:prstClr val="black"/>
                </a:solidFill>
                <a:latin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73050" y="-22225"/>
            <a:ext cx="8696325" cy="914400"/>
          </a:xfrm>
        </p:spPr>
        <p:txBody>
          <a:bodyPr/>
          <a:lstStyle/>
          <a:p>
            <a:pPr algn="ctr"/>
            <a:r>
              <a:rPr lang="en-US" altLang="en-US" smtClean="0"/>
              <a:t>Proximity to Weather Metric</a:t>
            </a:r>
          </a:p>
        </p:txBody>
      </p:sp>
      <p:sp>
        <p:nvSpPr>
          <p:cNvPr id="10" name="Rectangle 9"/>
          <p:cNvSpPr/>
          <p:nvPr/>
        </p:nvSpPr>
        <p:spPr>
          <a:xfrm>
            <a:off x="6300788" y="3635375"/>
            <a:ext cx="2778125" cy="282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1" name="Rectangle 10"/>
          <p:cNvSpPr/>
          <p:nvPr/>
        </p:nvSpPr>
        <p:spPr>
          <a:xfrm>
            <a:off x="6475413" y="5719763"/>
            <a:ext cx="2635250" cy="165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grpSp>
        <p:nvGrpSpPr>
          <p:cNvPr id="24581" name="Group 64"/>
          <p:cNvGrpSpPr>
            <a:grpSpLocks noChangeAspect="1"/>
          </p:cNvGrpSpPr>
          <p:nvPr/>
        </p:nvGrpSpPr>
        <p:grpSpPr bwMode="auto">
          <a:xfrm>
            <a:off x="5976938" y="3384550"/>
            <a:ext cx="3160712" cy="2624138"/>
            <a:chOff x="6269269" y="3919666"/>
            <a:chExt cx="2846233" cy="2362882"/>
          </a:xfrm>
        </p:grpSpPr>
        <p:pic>
          <p:nvPicPr>
            <p:cNvPr id="24617" name="Picture 12"/>
            <p:cNvPicPr>
              <a:picLocks noChangeAspect="1"/>
            </p:cNvPicPr>
            <p:nvPr/>
          </p:nvPicPr>
          <p:blipFill>
            <a:blip r:embed="rId3">
              <a:extLst>
                <a:ext uri="{28A0092B-C50C-407E-A947-70E740481C1C}">
                  <a14:useLocalDpi xmlns:a14="http://schemas.microsoft.com/office/drawing/2010/main" val="0"/>
                </a:ext>
              </a:extLst>
            </a:blip>
            <a:srcRect l="9901" r="8557" b="5551"/>
            <a:stretch>
              <a:fillRect/>
            </a:stretch>
          </p:blipFill>
          <p:spPr bwMode="auto">
            <a:xfrm>
              <a:off x="6426200" y="3919666"/>
              <a:ext cx="2689302" cy="218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8" name="TextBox 16"/>
            <p:cNvSpPr txBox="1">
              <a:spLocks noChangeArrowheads="1"/>
            </p:cNvSpPr>
            <p:nvPr/>
          </p:nvSpPr>
          <p:spPr bwMode="auto">
            <a:xfrm rot="-5400000">
              <a:off x="5765433" y="4894537"/>
              <a:ext cx="1246966" cy="23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900"/>
                <a:t>% of Recording Time</a:t>
              </a:r>
            </a:p>
          </p:txBody>
        </p:sp>
        <p:sp>
          <p:nvSpPr>
            <p:cNvPr id="24619" name="TextBox 17"/>
            <p:cNvSpPr txBox="1">
              <a:spLocks noChangeArrowheads="1"/>
            </p:cNvSpPr>
            <p:nvPr/>
          </p:nvSpPr>
          <p:spPr bwMode="auto">
            <a:xfrm>
              <a:off x="7057939" y="6043255"/>
              <a:ext cx="1311764" cy="23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900"/>
                <a:t>Weather Severity Level</a:t>
              </a:r>
            </a:p>
          </p:txBody>
        </p:sp>
      </p:grpSp>
      <p:sp>
        <p:nvSpPr>
          <p:cNvPr id="22" name="Rectangle 21"/>
          <p:cNvSpPr/>
          <p:nvPr/>
        </p:nvSpPr>
        <p:spPr>
          <a:xfrm rot="16200000">
            <a:off x="5361781" y="2247107"/>
            <a:ext cx="2130425" cy="169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grpSp>
        <p:nvGrpSpPr>
          <p:cNvPr id="24583" name="Group 69"/>
          <p:cNvGrpSpPr>
            <a:grpSpLocks/>
          </p:cNvGrpSpPr>
          <p:nvPr/>
        </p:nvGrpSpPr>
        <p:grpSpPr bwMode="auto">
          <a:xfrm>
            <a:off x="5994400" y="1212850"/>
            <a:ext cx="3200400" cy="2286000"/>
            <a:chOff x="6243807" y="1619250"/>
            <a:chExt cx="2916632" cy="2204241"/>
          </a:xfrm>
        </p:grpSpPr>
        <p:pic>
          <p:nvPicPr>
            <p:cNvPr id="24614" name="Picture 22"/>
            <p:cNvPicPr>
              <a:picLocks noChangeAspect="1"/>
            </p:cNvPicPr>
            <p:nvPr/>
          </p:nvPicPr>
          <p:blipFill>
            <a:blip r:embed="rId4">
              <a:extLst>
                <a:ext uri="{28A0092B-C50C-407E-A947-70E740481C1C}">
                  <a14:useLocalDpi xmlns:a14="http://schemas.microsoft.com/office/drawing/2010/main" val="0"/>
                </a:ext>
              </a:extLst>
            </a:blip>
            <a:srcRect l="9631" t="7060" r="7442" b="5305"/>
            <a:stretch>
              <a:fillRect/>
            </a:stretch>
          </p:blipFill>
          <p:spPr bwMode="auto">
            <a:xfrm>
              <a:off x="6407150" y="1619250"/>
              <a:ext cx="2753289"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5" name="TextBox 25"/>
            <p:cNvSpPr txBox="1">
              <a:spLocks noChangeArrowheads="1"/>
            </p:cNvSpPr>
            <p:nvPr/>
          </p:nvSpPr>
          <p:spPr bwMode="auto">
            <a:xfrm rot="-5400000">
              <a:off x="5748727" y="2521950"/>
              <a:ext cx="1229462" cy="23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900"/>
                <a:t>% of Recording Time</a:t>
              </a:r>
            </a:p>
          </p:txBody>
        </p:sp>
        <p:sp>
          <p:nvSpPr>
            <p:cNvPr id="24616" name="TextBox 27"/>
            <p:cNvSpPr txBox="1">
              <a:spLocks noChangeArrowheads="1"/>
            </p:cNvSpPr>
            <p:nvPr/>
          </p:nvSpPr>
          <p:spPr bwMode="auto">
            <a:xfrm>
              <a:off x="7134213" y="3592659"/>
              <a:ext cx="12991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900"/>
                <a:t>Weather Severity Level</a:t>
              </a:r>
            </a:p>
          </p:txBody>
        </p:sp>
      </p:grpSp>
      <p:sp>
        <p:nvSpPr>
          <p:cNvPr id="29" name="TextBox 28"/>
          <p:cNvSpPr txBox="1"/>
          <p:nvPr/>
        </p:nvSpPr>
        <p:spPr>
          <a:xfrm>
            <a:off x="6784975" y="700088"/>
            <a:ext cx="1803400" cy="238125"/>
          </a:xfrm>
          <a:prstGeom prst="roundRect">
            <a:avLst/>
          </a:prstGeom>
          <a:noFill/>
          <a:ln>
            <a:noFill/>
          </a:ln>
          <a:effectLst/>
        </p:spPr>
        <p:style>
          <a:lnRef idx="1">
            <a:schemeClr val="accent5"/>
          </a:lnRef>
          <a:fillRef idx="2">
            <a:schemeClr val="accent5"/>
          </a:fillRef>
          <a:effectRef idx="1">
            <a:schemeClr val="accent5"/>
          </a:effectRef>
          <a:fontRef idx="minor">
            <a:schemeClr val="dk1"/>
          </a:fontRef>
        </p:style>
        <p:txBody>
          <a:bodyPr wrap="none" tIns="0" bIns="0">
            <a:spAutoFit/>
          </a:bodyPr>
          <a:lstStyle/>
          <a:p>
            <a:pPr>
              <a:defRPr/>
            </a:pPr>
            <a:r>
              <a:rPr lang="en-US" sz="1400" b="1" i="1" dirty="0">
                <a:solidFill>
                  <a:schemeClr val="tx1"/>
                </a:solidFill>
              </a:rPr>
              <a:t>More than ~10 flights</a:t>
            </a:r>
          </a:p>
        </p:txBody>
      </p:sp>
      <p:sp>
        <p:nvSpPr>
          <p:cNvPr id="24585" name="Content Placeholder 3"/>
          <p:cNvSpPr txBox="1">
            <a:spLocks/>
          </p:cNvSpPr>
          <p:nvPr/>
        </p:nvSpPr>
        <p:spPr bwMode="auto">
          <a:xfrm>
            <a:off x="0" y="700088"/>
            <a:ext cx="325596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20000"/>
              </a:spcBef>
              <a:buFont typeface="Arial" pitchFamily="34" charset="0"/>
              <a:buNone/>
            </a:pPr>
            <a:r>
              <a:rPr lang="en-US" altLang="en-US" sz="1400" b="1" i="1"/>
              <a:t>CIWS Weather Severity Levels + </a:t>
            </a:r>
          </a:p>
          <a:p>
            <a:pPr algn="ctr">
              <a:spcBef>
                <a:spcPct val="20000"/>
              </a:spcBef>
              <a:buFont typeface="Arial" pitchFamily="34" charset="0"/>
              <a:buNone/>
            </a:pPr>
            <a:r>
              <a:rPr lang="en-US" altLang="en-US" sz="1400" b="1" i="1"/>
              <a:t>Flight Data Records</a:t>
            </a:r>
          </a:p>
        </p:txBody>
      </p:sp>
      <p:grpSp>
        <p:nvGrpSpPr>
          <p:cNvPr id="24586" name="Group 31"/>
          <p:cNvGrpSpPr>
            <a:grpSpLocks noChangeAspect="1"/>
          </p:cNvGrpSpPr>
          <p:nvPr/>
        </p:nvGrpSpPr>
        <p:grpSpPr bwMode="auto">
          <a:xfrm>
            <a:off x="79375" y="3524250"/>
            <a:ext cx="2822575" cy="2378075"/>
            <a:chOff x="242402" y="3736976"/>
            <a:chExt cx="2520899" cy="2122807"/>
          </a:xfrm>
        </p:grpSpPr>
        <p:pic>
          <p:nvPicPr>
            <p:cNvPr id="2461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2402" y="3736976"/>
              <a:ext cx="2520899" cy="210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06870" y="5606124"/>
              <a:ext cx="2191963" cy="253659"/>
            </a:xfrm>
            <a:prstGeom prst="rect">
              <a:avLst/>
            </a:prstGeom>
          </p:spPr>
          <p:txBody>
            <a:bodyPr wrap="none">
              <a:spAutoFit/>
            </a:bodyPr>
            <a:lstStyle/>
            <a:p>
              <a:pPr>
                <a:defRPr/>
              </a:pPr>
              <a:r>
                <a:rPr lang="en-US" altLang="en-US" sz="1050" dirty="0">
                  <a:solidFill>
                    <a:schemeClr val="bg1"/>
                  </a:solidFill>
                  <a:latin typeface="Arial" charset="0"/>
                </a:rPr>
                <a:t>Vertical Integrated Liquid water (VIL)</a:t>
              </a:r>
              <a:endParaRPr lang="en-US" sz="1050" dirty="0">
                <a:solidFill>
                  <a:schemeClr val="bg1"/>
                </a:solidFill>
                <a:latin typeface="Arial" charset="0"/>
              </a:endParaRPr>
            </a:p>
          </p:txBody>
        </p:sp>
      </p:grpSp>
      <p:sp>
        <p:nvSpPr>
          <p:cNvPr id="36" name="Rectangle 35"/>
          <p:cNvSpPr/>
          <p:nvPr/>
        </p:nvSpPr>
        <p:spPr>
          <a:xfrm>
            <a:off x="3346450" y="3262313"/>
            <a:ext cx="2795588" cy="187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37" name="Rectangle 36"/>
          <p:cNvSpPr/>
          <p:nvPr/>
        </p:nvSpPr>
        <p:spPr>
          <a:xfrm rot="16200000">
            <a:off x="2111375" y="2238375"/>
            <a:ext cx="2282825" cy="187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42" name="Rectangle 41"/>
          <p:cNvSpPr/>
          <p:nvPr/>
        </p:nvSpPr>
        <p:spPr>
          <a:xfrm rot="16200000">
            <a:off x="1907381" y="2264569"/>
            <a:ext cx="2282825" cy="134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44" name="Rectangle 43"/>
          <p:cNvSpPr/>
          <p:nvPr/>
        </p:nvSpPr>
        <p:spPr>
          <a:xfrm>
            <a:off x="3351213" y="1171575"/>
            <a:ext cx="2747962" cy="82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grpSp>
        <p:nvGrpSpPr>
          <p:cNvPr id="24591" name="Group 68"/>
          <p:cNvGrpSpPr>
            <a:grpSpLocks/>
          </p:cNvGrpSpPr>
          <p:nvPr/>
        </p:nvGrpSpPr>
        <p:grpSpPr bwMode="auto">
          <a:xfrm>
            <a:off x="2900363" y="1223963"/>
            <a:ext cx="3148012" cy="2312987"/>
            <a:chOff x="2975760" y="1511299"/>
            <a:chExt cx="3147482" cy="2312192"/>
          </a:xfrm>
        </p:grpSpPr>
        <p:pic>
          <p:nvPicPr>
            <p:cNvPr id="24608" name="Picture 37"/>
            <p:cNvPicPr>
              <a:picLocks noChangeAspect="1"/>
            </p:cNvPicPr>
            <p:nvPr/>
          </p:nvPicPr>
          <p:blipFill>
            <a:blip r:embed="rId6">
              <a:extLst>
                <a:ext uri="{28A0092B-C50C-407E-A947-70E740481C1C}">
                  <a14:useLocalDpi xmlns:a14="http://schemas.microsoft.com/office/drawing/2010/main" val="0"/>
                </a:ext>
              </a:extLst>
            </a:blip>
            <a:srcRect l="5910" t="6143" r="6676" b="5997"/>
            <a:stretch>
              <a:fillRect/>
            </a:stretch>
          </p:blipFill>
          <p:spPr bwMode="auto">
            <a:xfrm>
              <a:off x="3111499" y="1511299"/>
              <a:ext cx="3011743" cy="212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9" name="TextBox 40"/>
            <p:cNvSpPr txBox="1">
              <a:spLocks noChangeArrowheads="1"/>
            </p:cNvSpPr>
            <p:nvPr/>
          </p:nvSpPr>
          <p:spPr bwMode="auto">
            <a:xfrm>
              <a:off x="4282081" y="3586933"/>
              <a:ext cx="670578" cy="23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900"/>
                <a:t>Longitude</a:t>
              </a:r>
            </a:p>
          </p:txBody>
        </p:sp>
        <p:sp>
          <p:nvSpPr>
            <p:cNvPr id="24610" name="TextBox 42"/>
            <p:cNvSpPr txBox="1">
              <a:spLocks noChangeArrowheads="1"/>
            </p:cNvSpPr>
            <p:nvPr/>
          </p:nvSpPr>
          <p:spPr bwMode="auto">
            <a:xfrm rot="-5400000">
              <a:off x="2801462" y="2456646"/>
              <a:ext cx="585154" cy="23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900"/>
                <a:t>Latitude</a:t>
              </a:r>
            </a:p>
          </p:txBody>
        </p:sp>
        <p:sp>
          <p:nvSpPr>
            <p:cNvPr id="35" name="TextBox 34"/>
            <p:cNvSpPr txBox="1"/>
            <p:nvPr/>
          </p:nvSpPr>
          <p:spPr>
            <a:xfrm>
              <a:off x="3442406" y="1592233"/>
              <a:ext cx="747586" cy="566543"/>
            </a:xfrm>
            <a:prstGeom prst="rect">
              <a:avLst/>
            </a:prstGeom>
            <a:noFill/>
          </p:spPr>
          <p:txBody>
            <a:bodyPr wrap="none">
              <a:spAutoFit/>
            </a:bodyPr>
            <a:lstStyle/>
            <a:p>
              <a:pPr>
                <a:defRPr/>
              </a:pPr>
              <a:r>
                <a:rPr lang="en-US" sz="500" dirty="0">
                  <a:latin typeface="Arial" charset="0"/>
                </a:rPr>
                <a:t>Black – </a:t>
              </a:r>
              <a:r>
                <a:rPr lang="en-US" sz="500" dirty="0" err="1">
                  <a:latin typeface="Arial" charset="0"/>
                </a:rPr>
                <a:t>Wx</a:t>
              </a:r>
              <a:r>
                <a:rPr lang="en-US" sz="500" dirty="0">
                  <a:latin typeface="Arial" charset="0"/>
                </a:rPr>
                <a:t> </a:t>
              </a:r>
              <a:r>
                <a:rPr lang="en-US" sz="500" dirty="0" err="1">
                  <a:latin typeface="Arial" charset="0"/>
                </a:rPr>
                <a:t>Sev</a:t>
              </a:r>
              <a:r>
                <a:rPr lang="en-US" sz="500" dirty="0">
                  <a:latin typeface="Arial" charset="0"/>
                </a:rPr>
                <a:t>. 1</a:t>
              </a:r>
            </a:p>
            <a:p>
              <a:pPr>
                <a:defRPr/>
              </a:pPr>
              <a:r>
                <a:rPr lang="en-US" sz="500" dirty="0">
                  <a:solidFill>
                    <a:srgbClr val="0070C0"/>
                  </a:solidFill>
                  <a:latin typeface="Arial" charset="0"/>
                </a:rPr>
                <a:t>Blue – </a:t>
              </a:r>
              <a:r>
                <a:rPr lang="en-US" sz="500" dirty="0" err="1">
                  <a:solidFill>
                    <a:srgbClr val="0070C0"/>
                  </a:solidFill>
                  <a:latin typeface="Arial" charset="0"/>
                </a:rPr>
                <a:t>Wx</a:t>
              </a:r>
              <a:r>
                <a:rPr lang="en-US" sz="500" dirty="0">
                  <a:solidFill>
                    <a:srgbClr val="0070C0"/>
                  </a:solidFill>
                  <a:latin typeface="Arial" charset="0"/>
                </a:rPr>
                <a:t> </a:t>
              </a:r>
              <a:r>
                <a:rPr lang="en-US" sz="500" dirty="0" err="1">
                  <a:solidFill>
                    <a:srgbClr val="0070C0"/>
                  </a:solidFill>
                  <a:latin typeface="Arial" charset="0"/>
                </a:rPr>
                <a:t>Sev</a:t>
              </a:r>
              <a:r>
                <a:rPr lang="en-US" sz="500" dirty="0">
                  <a:solidFill>
                    <a:srgbClr val="0070C0"/>
                  </a:solidFill>
                  <a:latin typeface="Arial" charset="0"/>
                </a:rPr>
                <a:t>. 2</a:t>
              </a:r>
            </a:p>
            <a:p>
              <a:pPr>
                <a:defRPr/>
              </a:pPr>
              <a:r>
                <a:rPr lang="en-US" sz="500" dirty="0">
                  <a:solidFill>
                    <a:srgbClr val="00B050"/>
                  </a:solidFill>
                  <a:latin typeface="Arial" charset="0"/>
                </a:rPr>
                <a:t>Green – </a:t>
              </a:r>
              <a:r>
                <a:rPr lang="en-US" sz="500" dirty="0" err="1">
                  <a:solidFill>
                    <a:srgbClr val="00B050"/>
                  </a:solidFill>
                  <a:latin typeface="Arial" charset="0"/>
                </a:rPr>
                <a:t>Wx</a:t>
              </a:r>
              <a:r>
                <a:rPr lang="en-US" sz="500" dirty="0">
                  <a:solidFill>
                    <a:srgbClr val="00B050"/>
                  </a:solidFill>
                  <a:latin typeface="Arial" charset="0"/>
                </a:rPr>
                <a:t> </a:t>
              </a:r>
              <a:r>
                <a:rPr lang="en-US" sz="500" dirty="0" err="1">
                  <a:solidFill>
                    <a:srgbClr val="00B050"/>
                  </a:solidFill>
                  <a:latin typeface="Arial" charset="0"/>
                </a:rPr>
                <a:t>Sev</a:t>
              </a:r>
              <a:r>
                <a:rPr lang="en-US" sz="500" dirty="0">
                  <a:solidFill>
                    <a:srgbClr val="00B050"/>
                  </a:solidFill>
                  <a:latin typeface="Arial" charset="0"/>
                </a:rPr>
                <a:t>. 3</a:t>
              </a:r>
            </a:p>
            <a:p>
              <a:pPr>
                <a:defRPr/>
              </a:pPr>
              <a:r>
                <a:rPr lang="en-US" sz="500" dirty="0">
                  <a:solidFill>
                    <a:schemeClr val="accent3"/>
                  </a:solidFill>
                  <a:latin typeface="Arial" charset="0"/>
                </a:rPr>
                <a:t>Yellow – </a:t>
              </a:r>
              <a:r>
                <a:rPr lang="en-US" sz="500" dirty="0" err="1">
                  <a:solidFill>
                    <a:schemeClr val="accent3"/>
                  </a:solidFill>
                  <a:latin typeface="Arial" charset="0"/>
                </a:rPr>
                <a:t>Wx</a:t>
              </a:r>
              <a:r>
                <a:rPr lang="en-US" sz="500" dirty="0">
                  <a:solidFill>
                    <a:schemeClr val="accent3"/>
                  </a:solidFill>
                  <a:latin typeface="Arial" charset="0"/>
                </a:rPr>
                <a:t> </a:t>
              </a:r>
              <a:r>
                <a:rPr lang="en-US" sz="500" dirty="0" err="1">
                  <a:solidFill>
                    <a:schemeClr val="accent3"/>
                  </a:solidFill>
                  <a:latin typeface="Arial" charset="0"/>
                </a:rPr>
                <a:t>Sev</a:t>
              </a:r>
              <a:r>
                <a:rPr lang="en-US" sz="500" dirty="0">
                  <a:solidFill>
                    <a:schemeClr val="accent3"/>
                  </a:solidFill>
                  <a:latin typeface="Arial" charset="0"/>
                </a:rPr>
                <a:t>. 4</a:t>
              </a:r>
            </a:p>
            <a:p>
              <a:pPr>
                <a:defRPr/>
              </a:pPr>
              <a:r>
                <a:rPr lang="en-US" sz="500" dirty="0">
                  <a:solidFill>
                    <a:schemeClr val="accent2"/>
                  </a:solidFill>
                  <a:latin typeface="Arial" charset="0"/>
                </a:rPr>
                <a:t>Magenta – </a:t>
              </a:r>
              <a:r>
                <a:rPr lang="en-US" sz="500" dirty="0" err="1">
                  <a:solidFill>
                    <a:schemeClr val="accent2"/>
                  </a:solidFill>
                  <a:latin typeface="Arial" charset="0"/>
                </a:rPr>
                <a:t>Wx</a:t>
              </a:r>
              <a:r>
                <a:rPr lang="en-US" sz="500" dirty="0">
                  <a:solidFill>
                    <a:schemeClr val="accent2"/>
                  </a:solidFill>
                  <a:latin typeface="Arial" charset="0"/>
                </a:rPr>
                <a:t> </a:t>
              </a:r>
              <a:r>
                <a:rPr lang="en-US" sz="500" dirty="0" err="1">
                  <a:solidFill>
                    <a:schemeClr val="accent2"/>
                  </a:solidFill>
                  <a:latin typeface="Arial" charset="0"/>
                </a:rPr>
                <a:t>Sev</a:t>
              </a:r>
              <a:r>
                <a:rPr lang="en-US" sz="500" dirty="0">
                  <a:solidFill>
                    <a:schemeClr val="accent2"/>
                  </a:solidFill>
                  <a:latin typeface="Arial" charset="0"/>
                </a:rPr>
                <a:t>. 5</a:t>
              </a:r>
            </a:p>
            <a:p>
              <a:pPr>
                <a:defRPr/>
              </a:pPr>
              <a:r>
                <a:rPr lang="en-US" sz="500" dirty="0">
                  <a:solidFill>
                    <a:srgbClr val="FF0000"/>
                  </a:solidFill>
                  <a:latin typeface="Arial" charset="0"/>
                </a:rPr>
                <a:t>Red – </a:t>
              </a:r>
              <a:r>
                <a:rPr lang="en-US" sz="500" dirty="0" err="1">
                  <a:solidFill>
                    <a:srgbClr val="FF0000"/>
                  </a:solidFill>
                  <a:latin typeface="Arial" charset="0"/>
                </a:rPr>
                <a:t>Wx</a:t>
              </a:r>
              <a:r>
                <a:rPr lang="en-US" sz="500" dirty="0">
                  <a:solidFill>
                    <a:srgbClr val="FF0000"/>
                  </a:solidFill>
                  <a:latin typeface="Arial" charset="0"/>
                </a:rPr>
                <a:t> </a:t>
              </a:r>
              <a:r>
                <a:rPr lang="en-US" sz="500" dirty="0" err="1">
                  <a:solidFill>
                    <a:srgbClr val="FF0000"/>
                  </a:solidFill>
                  <a:latin typeface="Arial" charset="0"/>
                </a:rPr>
                <a:t>Sev</a:t>
              </a:r>
              <a:r>
                <a:rPr lang="en-US" sz="500" dirty="0">
                  <a:solidFill>
                    <a:srgbClr val="FF0000"/>
                  </a:solidFill>
                  <a:latin typeface="Arial" charset="0"/>
                </a:rPr>
                <a:t>. 6</a:t>
              </a:r>
            </a:p>
          </p:txBody>
        </p:sp>
      </p:grpSp>
      <p:grpSp>
        <p:nvGrpSpPr>
          <p:cNvPr id="24592" name="Group 44"/>
          <p:cNvGrpSpPr>
            <a:grpSpLocks noChangeAspect="1"/>
          </p:cNvGrpSpPr>
          <p:nvPr/>
        </p:nvGrpSpPr>
        <p:grpSpPr bwMode="auto">
          <a:xfrm>
            <a:off x="2995613" y="3505200"/>
            <a:ext cx="3014662" cy="2487613"/>
            <a:chOff x="4578559" y="2453996"/>
            <a:chExt cx="4395582" cy="3627836"/>
          </a:xfrm>
        </p:grpSpPr>
        <p:grpSp>
          <p:nvGrpSpPr>
            <p:cNvPr id="24598" name="Group 45"/>
            <p:cNvGrpSpPr>
              <a:grpSpLocks/>
            </p:cNvGrpSpPr>
            <p:nvPr/>
          </p:nvGrpSpPr>
          <p:grpSpPr bwMode="auto">
            <a:xfrm>
              <a:off x="4578559" y="2453996"/>
              <a:ext cx="4395582" cy="3627836"/>
              <a:chOff x="4578559" y="2453996"/>
              <a:chExt cx="4395582" cy="3627836"/>
            </a:xfrm>
          </p:grpSpPr>
          <p:pic>
            <p:nvPicPr>
              <p:cNvPr id="24604" name="Picture 53"/>
              <p:cNvPicPr>
                <a:picLocks noChangeAspect="1"/>
              </p:cNvPicPr>
              <p:nvPr/>
            </p:nvPicPr>
            <p:blipFill>
              <a:blip r:embed="rId7">
                <a:extLst>
                  <a:ext uri="{28A0092B-C50C-407E-A947-70E740481C1C}">
                    <a14:useLocalDpi xmlns:a14="http://schemas.microsoft.com/office/drawing/2010/main" val="0"/>
                  </a:ext>
                </a:extLst>
              </a:blip>
              <a:srcRect l="9570" r="8017" b="6270"/>
              <a:stretch>
                <a:fillRect/>
              </a:stretch>
            </p:blipFill>
            <p:spPr bwMode="auto">
              <a:xfrm>
                <a:off x="4826556" y="2453996"/>
                <a:ext cx="4144721" cy="333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5" name="TextBox 56"/>
              <p:cNvSpPr txBox="1">
                <a:spLocks noChangeArrowheads="1"/>
              </p:cNvSpPr>
              <p:nvPr/>
            </p:nvSpPr>
            <p:spPr bwMode="auto">
              <a:xfrm>
                <a:off x="5926235" y="5717690"/>
                <a:ext cx="1945365" cy="36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900"/>
                  <a:t>Weather Severity Level</a:t>
                </a:r>
              </a:p>
            </p:txBody>
          </p:sp>
          <p:sp>
            <p:nvSpPr>
              <p:cNvPr id="24606" name="TextBox 58"/>
              <p:cNvSpPr txBox="1">
                <a:spLocks noChangeArrowheads="1"/>
              </p:cNvSpPr>
              <p:nvPr/>
            </p:nvSpPr>
            <p:spPr bwMode="auto">
              <a:xfrm rot="-5400000">
                <a:off x="3811617" y="3941089"/>
                <a:ext cx="1898026" cy="36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900"/>
                  <a:t>% of Recording Time</a:t>
                </a:r>
              </a:p>
            </p:txBody>
          </p:sp>
          <p:sp>
            <p:nvSpPr>
              <p:cNvPr id="60" name="Rectangle 59"/>
              <p:cNvSpPr/>
              <p:nvPr/>
            </p:nvSpPr>
            <p:spPr>
              <a:xfrm>
                <a:off x="4955852" y="2569753"/>
                <a:ext cx="4018289" cy="115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grpSp>
        <p:sp>
          <p:nvSpPr>
            <p:cNvPr id="47" name="Rectangle 46"/>
            <p:cNvSpPr/>
            <p:nvPr/>
          </p:nvSpPr>
          <p:spPr>
            <a:xfrm>
              <a:off x="8034380" y="3736587"/>
              <a:ext cx="821713" cy="1365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48" name="Rectangle 47"/>
            <p:cNvSpPr/>
            <p:nvPr/>
          </p:nvSpPr>
          <p:spPr>
            <a:xfrm>
              <a:off x="6541410" y="5639638"/>
              <a:ext cx="1372606" cy="141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cxnSp>
          <p:nvCxnSpPr>
            <p:cNvPr id="49" name="Straight Arrow Connector 48"/>
            <p:cNvCxnSpPr>
              <a:stCxn id="47" idx="2"/>
            </p:cNvCxnSpPr>
            <p:nvPr/>
          </p:nvCxnSpPr>
          <p:spPr>
            <a:xfrm flipH="1">
              <a:off x="6921018" y="3873182"/>
              <a:ext cx="1523061" cy="1365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7" idx="2"/>
            </p:cNvCxnSpPr>
            <p:nvPr/>
          </p:nvCxnSpPr>
          <p:spPr>
            <a:xfrm flipH="1">
              <a:off x="7409415" y="3873182"/>
              <a:ext cx="1034664" cy="11760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7" idx="2"/>
            </p:cNvCxnSpPr>
            <p:nvPr/>
          </p:nvCxnSpPr>
          <p:spPr>
            <a:xfrm flipH="1">
              <a:off x="8029750" y="3873182"/>
              <a:ext cx="414329" cy="2917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593" name="Group 66"/>
          <p:cNvGrpSpPr>
            <a:grpSpLocks/>
          </p:cNvGrpSpPr>
          <p:nvPr/>
        </p:nvGrpSpPr>
        <p:grpSpPr bwMode="auto">
          <a:xfrm>
            <a:off x="-39688" y="1123950"/>
            <a:ext cx="3079751" cy="2428875"/>
            <a:chOff x="-32186" y="1393403"/>
            <a:chExt cx="3080064" cy="2430088"/>
          </a:xfrm>
        </p:grpSpPr>
        <p:pic>
          <p:nvPicPr>
            <p:cNvPr id="24595" name="Picture 4"/>
            <p:cNvPicPr>
              <a:picLocks noChangeAspect="1"/>
            </p:cNvPicPr>
            <p:nvPr/>
          </p:nvPicPr>
          <p:blipFill>
            <a:blip r:embed="rId8">
              <a:extLst>
                <a:ext uri="{28A0092B-C50C-407E-A947-70E740481C1C}">
                  <a14:useLocalDpi xmlns:a14="http://schemas.microsoft.com/office/drawing/2010/main" val="0"/>
                </a:ext>
              </a:extLst>
            </a:blip>
            <a:srcRect l="7127" r="6332" b="6143"/>
            <a:stretch>
              <a:fillRect/>
            </a:stretch>
          </p:blipFill>
          <p:spPr bwMode="auto">
            <a:xfrm>
              <a:off x="142865" y="1393403"/>
              <a:ext cx="2905013" cy="223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6" name="TextBox 60"/>
            <p:cNvSpPr txBox="1">
              <a:spLocks noChangeArrowheads="1"/>
            </p:cNvSpPr>
            <p:nvPr/>
          </p:nvSpPr>
          <p:spPr bwMode="auto">
            <a:xfrm>
              <a:off x="1268217" y="3592672"/>
              <a:ext cx="654308" cy="23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900"/>
                <a:t>Longitude</a:t>
              </a:r>
            </a:p>
          </p:txBody>
        </p:sp>
        <p:sp>
          <p:nvSpPr>
            <p:cNvPr id="24597" name="TextBox 61"/>
            <p:cNvSpPr txBox="1">
              <a:spLocks noChangeArrowheads="1"/>
            </p:cNvSpPr>
            <p:nvPr/>
          </p:nvSpPr>
          <p:spPr bwMode="auto">
            <a:xfrm rot="-5400000">
              <a:off x="-202255" y="2393623"/>
              <a:ext cx="570957" cy="23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900"/>
                <a:t>Latitude</a:t>
              </a:r>
            </a:p>
          </p:txBody>
        </p:sp>
      </p:grpSp>
      <p:sp>
        <p:nvSpPr>
          <p:cNvPr id="64" name="TextBox 63"/>
          <p:cNvSpPr txBox="1"/>
          <p:nvPr/>
        </p:nvSpPr>
        <p:spPr>
          <a:xfrm>
            <a:off x="3698875" y="700088"/>
            <a:ext cx="1706563" cy="238125"/>
          </a:xfrm>
          <a:prstGeom prst="roundRect">
            <a:avLst/>
          </a:prstGeom>
          <a:noFill/>
          <a:ln>
            <a:noFill/>
          </a:ln>
          <a:effectLst/>
        </p:spPr>
        <p:style>
          <a:lnRef idx="1">
            <a:schemeClr val="accent5"/>
          </a:lnRef>
          <a:fillRef idx="2">
            <a:schemeClr val="accent5"/>
          </a:fillRef>
          <a:effectRef idx="1">
            <a:schemeClr val="accent5"/>
          </a:effectRef>
          <a:fontRef idx="minor">
            <a:schemeClr val="dk1"/>
          </a:fontRef>
        </p:style>
        <p:txBody>
          <a:bodyPr wrap="none" tIns="0" bIns="0">
            <a:spAutoFit/>
          </a:bodyPr>
          <a:lstStyle/>
          <a:p>
            <a:pPr>
              <a:defRPr/>
            </a:pPr>
            <a:r>
              <a:rPr lang="en-US" sz="1400" b="1" i="1" dirty="0">
                <a:solidFill>
                  <a:schemeClr val="tx1"/>
                </a:solidFill>
              </a:rPr>
              <a:t>Less than ~10 flights</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34"/>
          <p:cNvGrpSpPr>
            <a:grpSpLocks noChangeAspect="1"/>
          </p:cNvGrpSpPr>
          <p:nvPr/>
        </p:nvGrpSpPr>
        <p:grpSpPr bwMode="auto">
          <a:xfrm>
            <a:off x="257175" y="1000125"/>
            <a:ext cx="3513138" cy="3141663"/>
            <a:chOff x="1925060" y="1987876"/>
            <a:chExt cx="5293880" cy="4736198"/>
          </a:xfrm>
        </p:grpSpPr>
        <p:pic>
          <p:nvPicPr>
            <p:cNvPr id="25608" name="Picture 32"/>
            <p:cNvPicPr>
              <a:picLocks noChangeAspect="1"/>
            </p:cNvPicPr>
            <p:nvPr/>
          </p:nvPicPr>
          <p:blipFill>
            <a:blip r:embed="rId3">
              <a:extLst>
                <a:ext uri="{28A0092B-C50C-407E-A947-70E740481C1C}">
                  <a14:useLocalDpi xmlns:a14="http://schemas.microsoft.com/office/drawing/2010/main" val="0"/>
                </a:ext>
              </a:extLst>
            </a:blip>
            <a:srcRect b="5505"/>
            <a:stretch>
              <a:fillRect/>
            </a:stretch>
          </p:blipFill>
          <p:spPr bwMode="auto">
            <a:xfrm>
              <a:off x="1925060" y="1987876"/>
              <a:ext cx="5293880" cy="47361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9" name="TextBox 33"/>
            <p:cNvSpPr txBox="1">
              <a:spLocks noChangeArrowheads="1"/>
            </p:cNvSpPr>
            <p:nvPr/>
          </p:nvSpPr>
          <p:spPr bwMode="auto">
            <a:xfrm>
              <a:off x="4275222" y="3038939"/>
              <a:ext cx="2772011" cy="510221"/>
            </a:xfrm>
            <a:prstGeom prst="rect">
              <a:avLst/>
            </a:prstGeom>
            <a:solidFill>
              <a:schemeClr val="bg1"/>
            </a:solidFill>
            <a:ln w="9525">
              <a:solidFill>
                <a:schemeClr val="accent2"/>
              </a:solidFill>
              <a:miter lim="800000"/>
              <a:headEnd/>
              <a:tailEnd/>
            </a:ln>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600"/>
                <a:t>Combined database</a:t>
              </a:r>
            </a:p>
          </p:txBody>
        </p:sp>
      </p:grpSp>
      <p:sp>
        <p:nvSpPr>
          <p:cNvPr id="25603" name="Title 1"/>
          <p:cNvSpPr>
            <a:spLocks noGrp="1"/>
          </p:cNvSpPr>
          <p:nvPr>
            <p:ph type="title"/>
          </p:nvPr>
        </p:nvSpPr>
        <p:spPr>
          <a:xfrm>
            <a:off x="257175" y="-76200"/>
            <a:ext cx="8510588" cy="741363"/>
          </a:xfrm>
        </p:spPr>
        <p:txBody>
          <a:bodyPr/>
          <a:lstStyle/>
          <a:p>
            <a:pPr algn="ctr"/>
            <a:r>
              <a:rPr lang="en-US" altLang="en-US" sz="3200" smtClean="0"/>
              <a:t>Stabilized/Unstabilized Approach Metric</a:t>
            </a:r>
          </a:p>
        </p:txBody>
      </p:sp>
      <p:pic>
        <p:nvPicPr>
          <p:cNvPr id="25604" name="Picture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800" y="3048000"/>
            <a:ext cx="4648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30750" y="812800"/>
            <a:ext cx="4014788"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Content Placeholder 3"/>
          <p:cNvSpPr txBox="1">
            <a:spLocks/>
          </p:cNvSpPr>
          <p:nvPr/>
        </p:nvSpPr>
        <p:spPr bwMode="auto">
          <a:xfrm>
            <a:off x="719138" y="485775"/>
            <a:ext cx="259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20000"/>
              </a:spcBef>
              <a:buFont typeface="Arial" pitchFamily="34" charset="0"/>
              <a:buNone/>
            </a:pPr>
            <a:r>
              <a:rPr lang="en-US" altLang="en-US" sz="1400" b="1" i="1"/>
              <a:t>Airport/Helipad/Runway Data + Flight Data Records</a:t>
            </a:r>
          </a:p>
        </p:txBody>
      </p:sp>
      <p:pic>
        <p:nvPicPr>
          <p:cNvPr id="25607"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4838" y="3532188"/>
            <a:ext cx="4648200"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303213" y="304800"/>
            <a:ext cx="8472487" cy="609600"/>
          </a:xfrm>
        </p:spPr>
        <p:txBody>
          <a:bodyPr/>
          <a:lstStyle/>
          <a:p>
            <a:pPr algn="ctr"/>
            <a:r>
              <a:rPr lang="en-US" altLang="en-US" smtClean="0"/>
              <a:t>Research Project Motivation</a:t>
            </a:r>
          </a:p>
        </p:txBody>
      </p:sp>
      <p:sp>
        <p:nvSpPr>
          <p:cNvPr id="5" name="Content Placeholder 2"/>
          <p:cNvSpPr txBox="1">
            <a:spLocks/>
          </p:cNvSpPr>
          <p:nvPr/>
        </p:nvSpPr>
        <p:spPr>
          <a:xfrm>
            <a:off x="304800" y="1428750"/>
            <a:ext cx="3886200" cy="4168775"/>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alibri" pitchFamily="34"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74320" fontAlgn="auto">
              <a:lnSpc>
                <a:spcPct val="110000"/>
              </a:lnSpc>
              <a:spcBef>
                <a:spcPts val="1200"/>
              </a:spcBef>
              <a:spcAft>
                <a:spcPts val="0"/>
              </a:spcAft>
              <a:defRPr/>
            </a:pPr>
            <a:r>
              <a:rPr lang="en-US" sz="2500" dirty="0">
                <a:solidFill>
                  <a:sysClr val="windowText" lastClr="000000"/>
                </a:solidFill>
              </a:rPr>
              <a:t>A system for secure, confidential, and protected safety analysis of flight data records</a:t>
            </a:r>
          </a:p>
          <a:p>
            <a:pPr indent="-274320" fontAlgn="auto">
              <a:lnSpc>
                <a:spcPct val="110000"/>
              </a:lnSpc>
              <a:spcBef>
                <a:spcPts val="1200"/>
              </a:spcBef>
              <a:spcAft>
                <a:spcPts val="0"/>
              </a:spcAft>
              <a:defRPr/>
            </a:pPr>
            <a:r>
              <a:rPr lang="en-US" sz="2500" dirty="0">
                <a:solidFill>
                  <a:sysClr val="windowText" lastClr="000000"/>
                </a:solidFill>
              </a:rPr>
              <a:t>Participating </a:t>
            </a:r>
            <a:r>
              <a:rPr lang="en-US" sz="2500" dirty="0" smtClean="0">
                <a:solidFill>
                  <a:sysClr val="windowText" lastClr="000000"/>
                </a:solidFill>
              </a:rPr>
              <a:t>operators </a:t>
            </a:r>
            <a:r>
              <a:rPr lang="en-US" sz="2500" dirty="0">
                <a:solidFill>
                  <a:sysClr val="windowText" lastClr="000000"/>
                </a:solidFill>
              </a:rPr>
              <a:t>are the key stakeholders, users and beneficiaries of the system</a:t>
            </a:r>
          </a:p>
          <a:p>
            <a:pPr indent="-274320" fontAlgn="auto">
              <a:lnSpc>
                <a:spcPct val="110000"/>
              </a:lnSpc>
              <a:spcBef>
                <a:spcPts val="1200"/>
              </a:spcBef>
              <a:spcAft>
                <a:spcPts val="0"/>
              </a:spcAft>
              <a:defRPr/>
            </a:pPr>
            <a:r>
              <a:rPr lang="en-US" sz="2500" dirty="0">
                <a:solidFill>
                  <a:sysClr val="windowText" lastClr="000000"/>
                </a:solidFill>
              </a:rPr>
              <a:t>Early development and maintenance by HAI, transferred to MITRE for full-scale operation, both independent 3</a:t>
            </a:r>
            <a:r>
              <a:rPr lang="en-US" sz="2500" baseline="30000" dirty="0">
                <a:solidFill>
                  <a:sysClr val="windowText" lastClr="000000"/>
                </a:solidFill>
              </a:rPr>
              <a:t>rd</a:t>
            </a:r>
            <a:r>
              <a:rPr lang="en-US" sz="2500" dirty="0">
                <a:solidFill>
                  <a:sysClr val="windowText" lastClr="000000"/>
                </a:solidFill>
              </a:rPr>
              <a:t> parties with strong ties to operators and industry</a:t>
            </a:r>
          </a:p>
          <a:p>
            <a:pPr indent="-274320" fontAlgn="auto">
              <a:lnSpc>
                <a:spcPct val="110000"/>
              </a:lnSpc>
              <a:spcBef>
                <a:spcPts val="1200"/>
              </a:spcBef>
              <a:spcAft>
                <a:spcPts val="0"/>
              </a:spcAft>
              <a:defRPr/>
            </a:pPr>
            <a:r>
              <a:rPr lang="en-US" sz="2500" dirty="0">
                <a:solidFill>
                  <a:sysClr val="windowText" lastClr="000000"/>
                </a:solidFill>
              </a:rPr>
              <a:t>Research components of development and safety analysis supported by PEGASAS team for rotorcraft operations and FDM </a:t>
            </a:r>
          </a:p>
          <a:p>
            <a:pPr indent="-274320">
              <a:lnSpc>
                <a:spcPct val="110000"/>
              </a:lnSpc>
              <a:spcBef>
                <a:spcPts val="1200"/>
              </a:spcBef>
              <a:defRPr/>
            </a:pPr>
            <a:r>
              <a:rPr lang="en-US" sz="2500" dirty="0">
                <a:solidFill>
                  <a:sysClr val="windowText" lastClr="000000"/>
                </a:solidFill>
              </a:rPr>
              <a:t>Supported by the FAA in its mission to promote and advance </a:t>
            </a:r>
            <a:r>
              <a:rPr lang="en-US" sz="2500" b="1" dirty="0">
                <a:solidFill>
                  <a:sysClr val="windowText" lastClr="000000"/>
                </a:solidFill>
              </a:rPr>
              <a:t>flight safety</a:t>
            </a:r>
          </a:p>
          <a:p>
            <a:pPr indent="-274320" fontAlgn="auto">
              <a:lnSpc>
                <a:spcPct val="110000"/>
              </a:lnSpc>
              <a:spcBef>
                <a:spcPts val="1200"/>
              </a:spcBef>
              <a:spcAft>
                <a:spcPts val="0"/>
              </a:spcAft>
              <a:defRPr/>
            </a:pPr>
            <a:endParaRPr lang="en-US" sz="2400" dirty="0">
              <a:solidFill>
                <a:sysClr val="windowText" lastClr="000000"/>
              </a:solidFill>
              <a:latin typeface="Calibri"/>
            </a:endParaRPr>
          </a:p>
        </p:txBody>
      </p:sp>
      <p:sp>
        <p:nvSpPr>
          <p:cNvPr id="8196" name="Title 1"/>
          <p:cNvSpPr txBox="1">
            <a:spLocks/>
          </p:cNvSpPr>
          <p:nvPr/>
        </p:nvSpPr>
        <p:spPr bwMode="auto">
          <a:xfrm>
            <a:off x="1373188" y="1001713"/>
            <a:ext cx="174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2000">
                <a:solidFill>
                  <a:srgbClr val="000000"/>
                </a:solidFill>
                <a:latin typeface="Calibri" pitchFamily="34" charset="0"/>
              </a:rPr>
              <a:t>What is ASIAS?</a:t>
            </a:r>
          </a:p>
        </p:txBody>
      </p:sp>
      <p:sp>
        <p:nvSpPr>
          <p:cNvPr id="8197" name="Title 1"/>
          <p:cNvSpPr txBox="1">
            <a:spLocks/>
          </p:cNvSpPr>
          <p:nvPr/>
        </p:nvSpPr>
        <p:spPr bwMode="auto">
          <a:xfrm>
            <a:off x="5484813" y="1001713"/>
            <a:ext cx="2957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2000">
                <a:solidFill>
                  <a:srgbClr val="000000"/>
                </a:solidFill>
                <a:latin typeface="Calibri" pitchFamily="34" charset="0"/>
              </a:rPr>
              <a:t>Why </a:t>
            </a:r>
            <a:r>
              <a:rPr lang="en-US" altLang="en-US" sz="2000">
                <a:solidFill>
                  <a:srgbClr val="000000"/>
                </a:solidFill>
              </a:rPr>
              <a:t>ASIAS for Rotorcraft?</a:t>
            </a:r>
            <a:endParaRPr lang="en-US" altLang="en-US" sz="2000">
              <a:solidFill>
                <a:srgbClr val="000000"/>
              </a:solidFill>
              <a:latin typeface="Calibri" pitchFamily="34" charset="0"/>
            </a:endParaRPr>
          </a:p>
        </p:txBody>
      </p:sp>
      <p:pic>
        <p:nvPicPr>
          <p:cNvPr id="8198" name="Content Placeholder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4750" y="2503488"/>
            <a:ext cx="14176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Content Placeholder 2"/>
          <p:cNvSpPr>
            <a:spLocks noGrp="1" noChangeAspect="1"/>
          </p:cNvSpPr>
          <p:nvPr/>
        </p:nvSpPr>
        <p:spPr bwMode="auto">
          <a:xfrm>
            <a:off x="5446713" y="5181600"/>
            <a:ext cx="3306762"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20000"/>
              </a:spcBef>
              <a:buFont typeface="Arial" pitchFamily="34" charset="0"/>
              <a:buNone/>
            </a:pPr>
            <a:r>
              <a:rPr lang="en-US" altLang="en-US" sz="1200">
                <a:latin typeface="Cambria" pitchFamily="18" charset="0"/>
              </a:rPr>
              <a:t>U.S. Helicopter Fatal Accident &amp; Fatality Rates</a:t>
            </a:r>
            <a:endParaRPr lang="en-US" altLang="en-US" sz="1200"/>
          </a:p>
        </p:txBody>
      </p:sp>
      <p:pic>
        <p:nvPicPr>
          <p:cNvPr id="8200"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7413" y="4689475"/>
            <a:ext cx="2193925"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4950" y="1546225"/>
            <a:ext cx="3498850" cy="79216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en-US" dirty="0" smtClean="0"/>
              <a:t>Loss of Control Safety Metrics</a:t>
            </a:r>
            <a:endParaRPr lang="en-US" dirty="0"/>
          </a:p>
        </p:txBody>
      </p:sp>
      <p:sp>
        <p:nvSpPr>
          <p:cNvPr id="26627" name="Slide Number Placeholder 3"/>
          <p:cNvSpPr>
            <a:spLocks noGrp="1"/>
          </p:cNvSpPr>
          <p:nvPr>
            <p:ph type="sldNum" sz="quarter" idx="12"/>
          </p:nvPr>
        </p:nvSpPr>
        <p:spPr>
          <a:xfrm>
            <a:off x="6559550" y="5737225"/>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50372B71-4F33-48E8-AB20-DEFB6B9F844D}" type="slidenum">
              <a:rPr lang="en-US" altLang="en-US" sz="1400" smtClean="0">
                <a:solidFill>
                  <a:schemeClr val="bg1"/>
                </a:solidFill>
                <a:latin typeface="Times New Roman" pitchFamily="18" charset="0"/>
              </a:rPr>
              <a:pPr/>
              <a:t>20</a:t>
            </a:fld>
            <a:endParaRPr lang="en-US" altLang="en-US" sz="1400" smtClean="0">
              <a:solidFill>
                <a:schemeClr val="bg1"/>
              </a:solidFill>
              <a:latin typeface="Times New Roman" pitchFamily="18" charset="0"/>
            </a:endParaRPr>
          </a:p>
        </p:txBody>
      </p:sp>
      <p:sp>
        <p:nvSpPr>
          <p:cNvPr id="26628" name="TextBox 4"/>
          <p:cNvSpPr txBox="1">
            <a:spLocks noChangeArrowheads="1"/>
          </p:cNvSpPr>
          <p:nvPr/>
        </p:nvSpPr>
        <p:spPr bwMode="auto">
          <a:xfrm>
            <a:off x="2444750" y="6005513"/>
            <a:ext cx="5410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800"/>
              <a:t>https://www.faa.gov/regulations_policies/handbooks_manuals/aviation/helicopter_flying_handbook/media/hfh_ch11.pdf</a:t>
            </a:r>
          </a:p>
          <a:p>
            <a:r>
              <a:rPr lang="en-US" altLang="en-US" sz="800"/>
              <a:t>https://www.faasafety.gov/gslac/ALC/course_content.aspx?cID=104&amp;sID=452&amp;preview=true</a:t>
            </a:r>
          </a:p>
        </p:txBody>
      </p:sp>
      <p:pic>
        <p:nvPicPr>
          <p:cNvPr id="26629" name="Content Placeholder 9" descr="Screen Clipping"/>
          <p:cNvPicPr>
            <a:picLocks noGrp="1" noChangeAspect="1"/>
          </p:cNvPicPr>
          <p:nvPr>
            <p:ph sz="half" idx="4294967295"/>
          </p:nvPr>
        </p:nvPicPr>
        <p:blipFill>
          <a:blip r:embed="rId3">
            <a:extLst>
              <a:ext uri="{28A0092B-C50C-407E-A947-70E740481C1C}">
                <a14:useLocalDpi xmlns:a14="http://schemas.microsoft.com/office/drawing/2010/main" val="0"/>
              </a:ext>
            </a:extLst>
          </a:blip>
          <a:srcRect b="14717"/>
          <a:stretch>
            <a:fillRect/>
          </a:stretch>
        </p:blipFill>
        <p:spPr>
          <a:xfrm>
            <a:off x="2938463" y="1035050"/>
            <a:ext cx="5983287" cy="2568575"/>
          </a:xfrm>
        </p:spPr>
      </p:pic>
      <p:sp>
        <p:nvSpPr>
          <p:cNvPr id="13" name="TextBox 12"/>
          <p:cNvSpPr txBox="1">
            <a:spLocks noChangeArrowheads="1"/>
          </p:cNvSpPr>
          <p:nvPr/>
        </p:nvSpPr>
        <p:spPr bwMode="auto">
          <a:xfrm>
            <a:off x="201613" y="1581150"/>
            <a:ext cx="27432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buFontTx/>
              <a:buChar char="•"/>
            </a:pPr>
            <a:r>
              <a:rPr lang="en-US" altLang="en-US"/>
              <a:t>30% of all accidents involve Loss of Control (LOC) </a:t>
            </a:r>
          </a:p>
          <a:p>
            <a:pPr>
              <a:buFontTx/>
              <a:buChar char="•"/>
            </a:pPr>
            <a:r>
              <a:rPr lang="en-US" altLang="en-US"/>
              <a:t>Going after major LOC categories</a:t>
            </a:r>
          </a:p>
        </p:txBody>
      </p:sp>
      <p:grpSp>
        <p:nvGrpSpPr>
          <p:cNvPr id="19" name="Group 18"/>
          <p:cNvGrpSpPr>
            <a:grpSpLocks/>
          </p:cNvGrpSpPr>
          <p:nvPr/>
        </p:nvGrpSpPr>
        <p:grpSpPr bwMode="auto">
          <a:xfrm>
            <a:off x="173038" y="3756025"/>
            <a:ext cx="3025775" cy="2027238"/>
            <a:chOff x="167301" y="4267200"/>
            <a:chExt cx="3024982" cy="2026622"/>
          </a:xfrm>
        </p:grpSpPr>
        <p:pic>
          <p:nvPicPr>
            <p:cNvPr id="26642" name="Picture 5" descr="Screen Clipping"/>
            <p:cNvPicPr>
              <a:picLocks noChangeAspect="1"/>
            </p:cNvPicPr>
            <p:nvPr/>
          </p:nvPicPr>
          <p:blipFill>
            <a:blip r:embed="rId4">
              <a:extLst>
                <a:ext uri="{28A0092B-C50C-407E-A947-70E740481C1C}">
                  <a14:useLocalDpi xmlns:a14="http://schemas.microsoft.com/office/drawing/2010/main" val="0"/>
                </a:ext>
              </a:extLst>
            </a:blip>
            <a:srcRect l="2684" t="4544" r="4376" b="7085"/>
            <a:stretch>
              <a:fillRect/>
            </a:stretch>
          </p:blipFill>
          <p:spPr bwMode="auto">
            <a:xfrm>
              <a:off x="167301" y="4267200"/>
              <a:ext cx="3024982" cy="19110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43" name="TextBox 13"/>
            <p:cNvSpPr txBox="1">
              <a:spLocks noChangeArrowheads="1"/>
            </p:cNvSpPr>
            <p:nvPr/>
          </p:nvSpPr>
          <p:spPr bwMode="auto">
            <a:xfrm>
              <a:off x="1219200" y="6016823"/>
              <a:ext cx="1143000" cy="276999"/>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200"/>
                <a:t>Autorotation</a:t>
              </a:r>
            </a:p>
          </p:txBody>
        </p:sp>
      </p:grpSp>
      <p:grpSp>
        <p:nvGrpSpPr>
          <p:cNvPr id="17" name="Group 16"/>
          <p:cNvGrpSpPr>
            <a:grpSpLocks/>
          </p:cNvGrpSpPr>
          <p:nvPr/>
        </p:nvGrpSpPr>
        <p:grpSpPr bwMode="auto">
          <a:xfrm>
            <a:off x="6124575" y="3756025"/>
            <a:ext cx="2879725" cy="2024063"/>
            <a:chOff x="6117498" y="4267200"/>
            <a:chExt cx="2879853" cy="2023644"/>
          </a:xfrm>
        </p:grpSpPr>
        <p:pic>
          <p:nvPicPr>
            <p:cNvPr id="26640" name="Picture 6" descr="Screen Clipping"/>
            <p:cNvPicPr>
              <a:picLocks noChangeAspect="1"/>
            </p:cNvPicPr>
            <p:nvPr/>
          </p:nvPicPr>
          <p:blipFill>
            <a:blip r:embed="rId5">
              <a:extLst>
                <a:ext uri="{28A0092B-C50C-407E-A947-70E740481C1C}">
                  <a14:useLocalDpi xmlns:a14="http://schemas.microsoft.com/office/drawing/2010/main" val="0"/>
                </a:ext>
              </a:extLst>
            </a:blip>
            <a:srcRect t="5966" b="4007"/>
            <a:stretch>
              <a:fillRect/>
            </a:stretch>
          </p:blipFill>
          <p:spPr bwMode="auto">
            <a:xfrm>
              <a:off x="6117498" y="4267200"/>
              <a:ext cx="2879853" cy="19110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41" name="TextBox 14"/>
            <p:cNvSpPr txBox="1">
              <a:spLocks noChangeArrowheads="1"/>
            </p:cNvSpPr>
            <p:nvPr/>
          </p:nvSpPr>
          <p:spPr bwMode="auto">
            <a:xfrm>
              <a:off x="7277100" y="6013845"/>
              <a:ext cx="571500" cy="276999"/>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200"/>
                <a:t>VRS</a:t>
              </a:r>
            </a:p>
          </p:txBody>
        </p:sp>
      </p:grpSp>
      <p:grpSp>
        <p:nvGrpSpPr>
          <p:cNvPr id="18" name="Group 17"/>
          <p:cNvGrpSpPr>
            <a:grpSpLocks/>
          </p:cNvGrpSpPr>
          <p:nvPr/>
        </p:nvGrpSpPr>
        <p:grpSpPr bwMode="auto">
          <a:xfrm>
            <a:off x="3444875" y="3756025"/>
            <a:ext cx="2398713" cy="2041525"/>
            <a:chOff x="3438736" y="4267201"/>
            <a:chExt cx="2398463" cy="2041204"/>
          </a:xfrm>
        </p:grpSpPr>
        <p:pic>
          <p:nvPicPr>
            <p:cNvPr id="26638" name="Picture 7" descr="Screen Clipping"/>
            <p:cNvPicPr>
              <a:picLocks noChangeAspect="1"/>
            </p:cNvPicPr>
            <p:nvPr/>
          </p:nvPicPr>
          <p:blipFill>
            <a:blip r:embed="rId6">
              <a:extLst>
                <a:ext uri="{28A0092B-C50C-407E-A947-70E740481C1C}">
                  <a14:useLocalDpi xmlns:a14="http://schemas.microsoft.com/office/drawing/2010/main" val="0"/>
                </a:ext>
              </a:extLst>
            </a:blip>
            <a:srcRect t="3516" b="4007"/>
            <a:stretch>
              <a:fillRect/>
            </a:stretch>
          </p:blipFill>
          <p:spPr bwMode="auto">
            <a:xfrm>
              <a:off x="3438736" y="4267201"/>
              <a:ext cx="2398463" cy="19110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39" name="TextBox 15"/>
            <p:cNvSpPr txBox="1">
              <a:spLocks noChangeArrowheads="1"/>
            </p:cNvSpPr>
            <p:nvPr/>
          </p:nvSpPr>
          <p:spPr bwMode="auto">
            <a:xfrm>
              <a:off x="3506119" y="6031406"/>
              <a:ext cx="1199231" cy="276999"/>
            </a:xfrm>
            <a:prstGeom prst="rect">
              <a:avLst/>
            </a:prstGeom>
            <a:solidFill>
              <a:schemeClr val="bg1"/>
            </a:solidFill>
            <a:ln w="9525">
              <a:solidFill>
                <a:schemeClr val="tx1"/>
              </a:solidFill>
              <a:miter lim="800000"/>
              <a:headEnd/>
              <a:tailEnd/>
            </a:ln>
          </p:spPr>
          <p:txBody>
            <a:bodyPr lIns="0" r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200"/>
                <a:t>Dynamic Rollover</a:t>
              </a:r>
            </a:p>
          </p:txBody>
        </p:sp>
      </p:grpSp>
      <p:sp>
        <p:nvSpPr>
          <p:cNvPr id="3" name="Rectangle 2"/>
          <p:cNvSpPr/>
          <p:nvPr/>
        </p:nvSpPr>
        <p:spPr>
          <a:xfrm>
            <a:off x="3513138" y="1493838"/>
            <a:ext cx="598487" cy="1476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4111625" y="2249488"/>
            <a:ext cx="600075" cy="720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5270500" y="2255838"/>
            <a:ext cx="600075" cy="720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8235950" y="2765425"/>
            <a:ext cx="600075" cy="187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3" descr="rollover_snapshots2"/>
          <p:cNvPicPr>
            <a:picLocks noChangeAspect="1" noChangeArrowheads="1"/>
          </p:cNvPicPr>
          <p:nvPr/>
        </p:nvPicPr>
        <p:blipFill>
          <a:blip r:embed="rId3">
            <a:extLst>
              <a:ext uri="{28A0092B-C50C-407E-A947-70E740481C1C}">
                <a14:useLocalDpi xmlns:a14="http://schemas.microsoft.com/office/drawing/2010/main" val="0"/>
              </a:ext>
            </a:extLst>
          </a:blip>
          <a:srcRect l="8522" t="17892" r="49229" b="12981"/>
          <a:stretch>
            <a:fillRect/>
          </a:stretch>
        </p:blipFill>
        <p:spPr bwMode="auto">
          <a:xfrm>
            <a:off x="6477000" y="4633913"/>
            <a:ext cx="2589213"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925" y="3719513"/>
            <a:ext cx="1717675" cy="80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2" name="Title 1"/>
          <p:cNvSpPr>
            <a:spLocks noGrp="1"/>
          </p:cNvSpPr>
          <p:nvPr>
            <p:ph type="title"/>
          </p:nvPr>
        </p:nvSpPr>
        <p:spPr/>
        <p:txBody>
          <a:bodyPr/>
          <a:lstStyle/>
          <a:p>
            <a:pPr algn="ctr"/>
            <a:r>
              <a:rPr lang="en-US" altLang="en-US" smtClean="0"/>
              <a:t>Loss of Control Modeling </a:t>
            </a:r>
          </a:p>
        </p:txBody>
      </p:sp>
      <p:grpSp>
        <p:nvGrpSpPr>
          <p:cNvPr id="27653" name="Group 4"/>
          <p:cNvGrpSpPr>
            <a:grpSpLocks/>
          </p:cNvGrpSpPr>
          <p:nvPr/>
        </p:nvGrpSpPr>
        <p:grpSpPr bwMode="auto">
          <a:xfrm>
            <a:off x="107950" y="1309688"/>
            <a:ext cx="3025775" cy="2008187"/>
            <a:chOff x="167301" y="4267200"/>
            <a:chExt cx="3024982" cy="2026622"/>
          </a:xfrm>
        </p:grpSpPr>
        <p:pic>
          <p:nvPicPr>
            <p:cNvPr id="27702" name="Picture 5" descr="Screen Clipping"/>
            <p:cNvPicPr>
              <a:picLocks noChangeAspect="1"/>
            </p:cNvPicPr>
            <p:nvPr/>
          </p:nvPicPr>
          <p:blipFill>
            <a:blip r:embed="rId5">
              <a:extLst>
                <a:ext uri="{28A0092B-C50C-407E-A947-70E740481C1C}">
                  <a14:useLocalDpi xmlns:a14="http://schemas.microsoft.com/office/drawing/2010/main" val="0"/>
                </a:ext>
              </a:extLst>
            </a:blip>
            <a:srcRect l="2684" t="4544" r="4376" b="7085"/>
            <a:stretch>
              <a:fillRect/>
            </a:stretch>
          </p:blipFill>
          <p:spPr bwMode="auto">
            <a:xfrm>
              <a:off x="167301" y="4267200"/>
              <a:ext cx="3024982" cy="19110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703" name="TextBox 6"/>
            <p:cNvSpPr txBox="1">
              <a:spLocks noChangeArrowheads="1"/>
            </p:cNvSpPr>
            <p:nvPr/>
          </p:nvSpPr>
          <p:spPr bwMode="auto">
            <a:xfrm>
              <a:off x="1219200" y="6016823"/>
              <a:ext cx="1143000" cy="276999"/>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200"/>
                <a:t>Autorotation</a:t>
              </a:r>
            </a:p>
          </p:txBody>
        </p:sp>
      </p:grpSp>
      <p:grpSp>
        <p:nvGrpSpPr>
          <p:cNvPr id="27654" name="Group 7"/>
          <p:cNvGrpSpPr>
            <a:grpSpLocks/>
          </p:cNvGrpSpPr>
          <p:nvPr/>
        </p:nvGrpSpPr>
        <p:grpSpPr bwMode="auto">
          <a:xfrm>
            <a:off x="3435350" y="1295400"/>
            <a:ext cx="2879725" cy="2022475"/>
            <a:chOff x="6117498" y="4267200"/>
            <a:chExt cx="2879853" cy="2023644"/>
          </a:xfrm>
        </p:grpSpPr>
        <p:pic>
          <p:nvPicPr>
            <p:cNvPr id="27700" name="Picture 8" descr="Screen Clipping"/>
            <p:cNvPicPr>
              <a:picLocks noChangeAspect="1"/>
            </p:cNvPicPr>
            <p:nvPr/>
          </p:nvPicPr>
          <p:blipFill>
            <a:blip r:embed="rId6">
              <a:extLst>
                <a:ext uri="{28A0092B-C50C-407E-A947-70E740481C1C}">
                  <a14:useLocalDpi xmlns:a14="http://schemas.microsoft.com/office/drawing/2010/main" val="0"/>
                </a:ext>
              </a:extLst>
            </a:blip>
            <a:srcRect t="5966" b="4007"/>
            <a:stretch>
              <a:fillRect/>
            </a:stretch>
          </p:blipFill>
          <p:spPr bwMode="auto">
            <a:xfrm>
              <a:off x="6117498" y="4267200"/>
              <a:ext cx="2879853" cy="19110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701" name="TextBox 9"/>
            <p:cNvSpPr txBox="1">
              <a:spLocks noChangeArrowheads="1"/>
            </p:cNvSpPr>
            <p:nvPr/>
          </p:nvSpPr>
          <p:spPr bwMode="auto">
            <a:xfrm>
              <a:off x="7277100" y="6013845"/>
              <a:ext cx="571500" cy="276999"/>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200"/>
                <a:t>VRS</a:t>
              </a:r>
            </a:p>
          </p:txBody>
        </p:sp>
      </p:grpSp>
      <p:grpSp>
        <p:nvGrpSpPr>
          <p:cNvPr id="27655" name="Group 10"/>
          <p:cNvGrpSpPr>
            <a:grpSpLocks/>
          </p:cNvGrpSpPr>
          <p:nvPr/>
        </p:nvGrpSpPr>
        <p:grpSpPr bwMode="auto">
          <a:xfrm>
            <a:off x="6618288" y="1295400"/>
            <a:ext cx="2398712" cy="2039938"/>
            <a:chOff x="3438736" y="4267201"/>
            <a:chExt cx="2398463" cy="2041204"/>
          </a:xfrm>
        </p:grpSpPr>
        <p:pic>
          <p:nvPicPr>
            <p:cNvPr id="27698" name="Picture 11" descr="Screen Clipping"/>
            <p:cNvPicPr>
              <a:picLocks noChangeAspect="1"/>
            </p:cNvPicPr>
            <p:nvPr/>
          </p:nvPicPr>
          <p:blipFill>
            <a:blip r:embed="rId7">
              <a:extLst>
                <a:ext uri="{28A0092B-C50C-407E-A947-70E740481C1C}">
                  <a14:useLocalDpi xmlns:a14="http://schemas.microsoft.com/office/drawing/2010/main" val="0"/>
                </a:ext>
              </a:extLst>
            </a:blip>
            <a:srcRect t="3516" b="4007"/>
            <a:stretch>
              <a:fillRect/>
            </a:stretch>
          </p:blipFill>
          <p:spPr bwMode="auto">
            <a:xfrm>
              <a:off x="3438736" y="4267201"/>
              <a:ext cx="2398463" cy="19110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99" name="TextBox 12"/>
            <p:cNvSpPr txBox="1">
              <a:spLocks noChangeArrowheads="1"/>
            </p:cNvSpPr>
            <p:nvPr/>
          </p:nvSpPr>
          <p:spPr bwMode="auto">
            <a:xfrm>
              <a:off x="3506119" y="6031406"/>
              <a:ext cx="1199231" cy="276999"/>
            </a:xfrm>
            <a:prstGeom prst="rect">
              <a:avLst/>
            </a:prstGeom>
            <a:solidFill>
              <a:schemeClr val="bg1"/>
            </a:solidFill>
            <a:ln w="9525">
              <a:solidFill>
                <a:schemeClr val="tx1"/>
              </a:solidFill>
              <a:miter lim="800000"/>
              <a:headEnd/>
              <a:tailEnd/>
            </a:ln>
          </p:spPr>
          <p:txBody>
            <a:bodyPr lIns="0" r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200"/>
                <a:t>Dynamic Rollover</a:t>
              </a:r>
            </a:p>
          </p:txBody>
        </p:sp>
      </p:grpSp>
      <p:pic>
        <p:nvPicPr>
          <p:cNvPr id="27656" name="Picture 2"/>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7869238" y="3209925"/>
            <a:ext cx="1198562"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657" name="Group 688"/>
          <p:cNvGrpSpPr>
            <a:grpSpLocks/>
          </p:cNvGrpSpPr>
          <p:nvPr/>
        </p:nvGrpSpPr>
        <p:grpSpPr bwMode="auto">
          <a:xfrm>
            <a:off x="3344863" y="3419475"/>
            <a:ext cx="2987675" cy="2652713"/>
            <a:chOff x="3344834" y="3419494"/>
            <a:chExt cx="2987214" cy="2652402"/>
          </a:xfrm>
        </p:grpSpPr>
        <p:sp>
          <p:nvSpPr>
            <p:cNvPr id="27676" name="Oval 245"/>
            <p:cNvSpPr>
              <a:spLocks noChangeAspect="1"/>
            </p:cNvSpPr>
            <p:nvPr/>
          </p:nvSpPr>
          <p:spPr bwMode="auto">
            <a:xfrm>
              <a:off x="3431561" y="4062720"/>
              <a:ext cx="520362" cy="520362"/>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endParaRPr lang="en-US" altLang="en-US" sz="1100"/>
            </a:p>
          </p:txBody>
        </p:sp>
        <p:cxnSp>
          <p:nvCxnSpPr>
            <p:cNvPr id="27677" name="Straight Arrow Connector 246"/>
            <p:cNvCxnSpPr>
              <a:cxnSpLocks noChangeShapeType="1"/>
            </p:cNvCxnSpPr>
            <p:nvPr/>
          </p:nvCxnSpPr>
          <p:spPr bwMode="auto">
            <a:xfrm>
              <a:off x="3662833" y="4077174"/>
              <a:ext cx="86727" cy="0"/>
            </a:xfrm>
            <a:prstGeom prst="straightConnector1">
              <a:avLst/>
            </a:prstGeom>
            <a:noFill/>
            <a:ln w="1270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7678" name="Straight Arrow Connector 247"/>
            <p:cNvCxnSpPr>
              <a:cxnSpLocks noChangeShapeType="1"/>
            </p:cNvCxnSpPr>
            <p:nvPr/>
          </p:nvCxnSpPr>
          <p:spPr bwMode="auto">
            <a:xfrm flipH="1">
              <a:off x="3655606" y="4583082"/>
              <a:ext cx="86727" cy="0"/>
            </a:xfrm>
            <a:prstGeom prst="straightConnector1">
              <a:avLst/>
            </a:prstGeom>
            <a:noFill/>
            <a:ln w="12700"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27679" name="Oval 248"/>
            <p:cNvSpPr>
              <a:spLocks noChangeAspect="1"/>
            </p:cNvSpPr>
            <p:nvPr/>
          </p:nvSpPr>
          <p:spPr bwMode="auto">
            <a:xfrm rot="18600589" flipH="1">
              <a:off x="4999874" y="4055492"/>
              <a:ext cx="520362" cy="520362"/>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endParaRPr lang="en-US" altLang="en-US" sz="1100"/>
            </a:p>
          </p:txBody>
        </p:sp>
        <p:cxnSp>
          <p:nvCxnSpPr>
            <p:cNvPr id="27680" name="Straight Arrow Connector 249"/>
            <p:cNvCxnSpPr>
              <a:cxnSpLocks noChangeShapeType="1"/>
            </p:cNvCxnSpPr>
            <p:nvPr/>
          </p:nvCxnSpPr>
          <p:spPr bwMode="auto">
            <a:xfrm rot="18600589" flipH="1">
              <a:off x="5013653" y="4156888"/>
              <a:ext cx="86727" cy="0"/>
            </a:xfrm>
            <a:prstGeom prst="straightConnector1">
              <a:avLst/>
            </a:prstGeom>
            <a:noFill/>
            <a:ln w="1270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7681" name="Straight Arrow Connector 250"/>
            <p:cNvCxnSpPr>
              <a:cxnSpLocks noChangeShapeType="1"/>
            </p:cNvCxnSpPr>
            <p:nvPr/>
          </p:nvCxnSpPr>
          <p:spPr bwMode="auto">
            <a:xfrm rot="-2999411">
              <a:off x="5405791" y="4476611"/>
              <a:ext cx="86727" cy="0"/>
            </a:xfrm>
            <a:prstGeom prst="straightConnector1">
              <a:avLst/>
            </a:prstGeom>
            <a:noFill/>
            <a:ln w="1270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7682" name="Straight Connector 251"/>
            <p:cNvCxnSpPr>
              <a:cxnSpLocks noChangeShapeType="1"/>
            </p:cNvCxnSpPr>
            <p:nvPr/>
          </p:nvCxnSpPr>
          <p:spPr bwMode="auto">
            <a:xfrm>
              <a:off x="4478526" y="3426721"/>
              <a:ext cx="0" cy="1430996"/>
            </a:xfrm>
            <a:prstGeom prst="line">
              <a:avLst/>
            </a:prstGeom>
            <a:noFill/>
            <a:ln w="19050" algn="ctr">
              <a:solidFill>
                <a:schemeClr val="tx1"/>
              </a:solidFill>
              <a:prstDash val="lgDashDot"/>
              <a:round/>
              <a:headEnd/>
              <a:tailEnd/>
            </a:ln>
            <a:extLst>
              <a:ext uri="{909E8E84-426E-40DD-AFC4-6F175D3DCCD1}">
                <a14:hiddenFill xmlns:a14="http://schemas.microsoft.com/office/drawing/2010/main">
                  <a:noFill/>
                </a14:hiddenFill>
              </a:ext>
            </a:extLst>
          </p:spPr>
        </p:cxnSp>
        <p:cxnSp>
          <p:nvCxnSpPr>
            <p:cNvPr id="27683" name="Straight Connector 252"/>
            <p:cNvCxnSpPr>
              <a:cxnSpLocks noChangeShapeType="1"/>
            </p:cNvCxnSpPr>
            <p:nvPr/>
          </p:nvCxnSpPr>
          <p:spPr bwMode="auto">
            <a:xfrm>
              <a:off x="5267282" y="3419494"/>
              <a:ext cx="0" cy="1430996"/>
            </a:xfrm>
            <a:prstGeom prst="line">
              <a:avLst/>
            </a:prstGeom>
            <a:noFill/>
            <a:ln w="19050" algn="ctr">
              <a:solidFill>
                <a:schemeClr val="tx1"/>
              </a:solidFill>
              <a:prstDash val="lgDash"/>
              <a:round/>
              <a:headEnd/>
              <a:tailEnd/>
            </a:ln>
            <a:extLst>
              <a:ext uri="{909E8E84-426E-40DD-AFC4-6F175D3DCCD1}">
                <a14:hiddenFill xmlns:a14="http://schemas.microsoft.com/office/drawing/2010/main">
                  <a:noFill/>
                </a14:hiddenFill>
              </a:ext>
            </a:extLst>
          </p:spPr>
        </p:cxnSp>
        <p:cxnSp>
          <p:nvCxnSpPr>
            <p:cNvPr id="27684" name="Straight Connector 253"/>
            <p:cNvCxnSpPr>
              <a:cxnSpLocks noChangeShapeType="1"/>
            </p:cNvCxnSpPr>
            <p:nvPr/>
          </p:nvCxnSpPr>
          <p:spPr bwMode="auto">
            <a:xfrm flipH="1">
              <a:off x="4963738" y="3506221"/>
              <a:ext cx="607089" cy="2565675"/>
            </a:xfrm>
            <a:prstGeom prst="line">
              <a:avLst/>
            </a:prstGeom>
            <a:noFill/>
            <a:ln w="19050" algn="ctr">
              <a:solidFill>
                <a:schemeClr val="tx1"/>
              </a:solidFill>
              <a:prstDash val="lgDash"/>
              <a:round/>
              <a:headEnd/>
              <a:tailEnd/>
            </a:ln>
            <a:extLst>
              <a:ext uri="{909E8E84-426E-40DD-AFC4-6F175D3DCCD1}">
                <a14:hiddenFill xmlns:a14="http://schemas.microsoft.com/office/drawing/2010/main">
                  <a:noFill/>
                </a14:hiddenFill>
              </a:ext>
            </a:extLst>
          </p:spPr>
        </p:cxnSp>
        <p:cxnSp>
          <p:nvCxnSpPr>
            <p:cNvPr id="27685" name="Straight Arrow Connector 254"/>
            <p:cNvCxnSpPr>
              <a:cxnSpLocks noChangeShapeType="1"/>
            </p:cNvCxnSpPr>
            <p:nvPr/>
          </p:nvCxnSpPr>
          <p:spPr bwMode="auto">
            <a:xfrm>
              <a:off x="5267282" y="4308446"/>
              <a:ext cx="0" cy="480612"/>
            </a:xfrm>
            <a:prstGeom prst="straightConnector1">
              <a:avLst/>
            </a:prstGeom>
            <a:noFill/>
            <a:ln w="1905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7686" name="Straight Arrow Connector 255"/>
            <p:cNvCxnSpPr>
              <a:cxnSpLocks noChangeShapeType="1"/>
            </p:cNvCxnSpPr>
            <p:nvPr/>
          </p:nvCxnSpPr>
          <p:spPr bwMode="auto">
            <a:xfrm>
              <a:off x="4985773" y="4295798"/>
              <a:ext cx="0" cy="1646007"/>
            </a:xfrm>
            <a:prstGeom prst="straightConnector1">
              <a:avLst/>
            </a:prstGeom>
            <a:noFill/>
            <a:ln w="1905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7687" name="Straight Arrow Connector 256"/>
            <p:cNvCxnSpPr>
              <a:cxnSpLocks noChangeShapeType="1"/>
              <a:stCxn id="27679" idx="3"/>
            </p:cNvCxnSpPr>
            <p:nvPr/>
          </p:nvCxnSpPr>
          <p:spPr bwMode="auto">
            <a:xfrm flipV="1">
              <a:off x="5519250" y="3694130"/>
              <a:ext cx="0" cy="598912"/>
            </a:xfrm>
            <a:prstGeom prst="straightConnector1">
              <a:avLst/>
            </a:prstGeom>
            <a:noFill/>
            <a:ln w="19050"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27688" name="Rectangle 257"/>
            <p:cNvSpPr>
              <a:spLocks noChangeArrowheads="1"/>
            </p:cNvSpPr>
            <p:nvPr/>
          </p:nvSpPr>
          <p:spPr bwMode="auto">
            <a:xfrm>
              <a:off x="3437802" y="4295345"/>
              <a:ext cx="2081448" cy="55110"/>
            </a:xfrm>
            <a:prstGeom prst="rect">
              <a:avLst/>
            </a:prstGeom>
            <a:pattFill prst="dkDnDiag">
              <a:fgClr>
                <a:schemeClr val="tx1"/>
              </a:fgClr>
              <a:bgClr>
                <a:schemeClr val="bg1"/>
              </a:bgClr>
            </a:pattFill>
            <a:ln w="9525" algn="ctr">
              <a:solidFill>
                <a:schemeClr val="tx1"/>
              </a:solidFill>
              <a:round/>
              <a:headEnd/>
              <a:tailEnd/>
            </a:ln>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endParaRPr lang="en-US" altLang="en-US" sz="1100"/>
            </a:p>
          </p:txBody>
        </p:sp>
        <p:sp>
          <p:nvSpPr>
            <p:cNvPr id="259" name="TextBox 258"/>
            <p:cNvSpPr txBox="1">
              <a:spLocks noRot="1" noChangeAspect="1" noMove="1" noResize="1" noEditPoints="1" noAdjustHandles="1" noChangeArrowheads="1" noChangeShapeType="1" noTextEdit="1"/>
            </p:cNvSpPr>
            <p:nvPr/>
          </p:nvSpPr>
          <p:spPr>
            <a:xfrm>
              <a:off x="5626612" y="3906428"/>
              <a:ext cx="363395" cy="231655"/>
            </a:xfrm>
            <a:prstGeom prst="rect">
              <a:avLst/>
            </a:prstGeom>
            <a:blipFill rotWithShape="1">
              <a:blip r:embed="rId9"/>
              <a:stretch>
                <a:fillRect r="-36667"/>
              </a:stretch>
            </a:blipFill>
          </p:spPr>
          <p:txBody>
            <a:bodyPr/>
            <a:lstStyle/>
            <a:p>
              <a:pPr>
                <a:defRPr/>
              </a:pPr>
              <a:r>
                <a:rPr lang="en-US">
                  <a:noFill/>
                  <a:latin typeface="Arial" charset="0"/>
                </a:rPr>
                <a:t> </a:t>
              </a:r>
            </a:p>
          </p:txBody>
        </p:sp>
        <p:sp>
          <p:nvSpPr>
            <p:cNvPr id="260" name="TextBox 259"/>
            <p:cNvSpPr txBox="1">
              <a:spLocks noRot="1" noChangeAspect="1" noMove="1" noResize="1" noEditPoints="1" noAdjustHandles="1" noChangeArrowheads="1" noChangeShapeType="1" noTextEdit="1"/>
            </p:cNvSpPr>
            <p:nvPr/>
          </p:nvSpPr>
          <p:spPr>
            <a:xfrm>
              <a:off x="5113805" y="4688624"/>
              <a:ext cx="1218243" cy="339648"/>
            </a:xfrm>
            <a:prstGeom prst="rect">
              <a:avLst/>
            </a:prstGeom>
            <a:blipFill rotWithShape="1">
              <a:blip r:embed="rId10"/>
              <a:stretch>
                <a:fillRect b="-10714"/>
              </a:stretch>
            </a:blipFill>
          </p:spPr>
          <p:txBody>
            <a:bodyPr/>
            <a:lstStyle/>
            <a:p>
              <a:pPr>
                <a:defRPr/>
              </a:pPr>
              <a:r>
                <a:rPr lang="en-US">
                  <a:noFill/>
                  <a:latin typeface="Arial" charset="0"/>
                </a:rPr>
                <a:t> </a:t>
              </a:r>
            </a:p>
          </p:txBody>
        </p:sp>
        <p:sp>
          <p:nvSpPr>
            <p:cNvPr id="261" name="TextBox 260"/>
            <p:cNvSpPr txBox="1">
              <a:spLocks noRot="1" noChangeAspect="1" noMove="1" noResize="1" noEditPoints="1" noAdjustHandles="1" noChangeArrowheads="1" noChangeShapeType="1" noTextEdit="1"/>
            </p:cNvSpPr>
            <p:nvPr/>
          </p:nvSpPr>
          <p:spPr>
            <a:xfrm>
              <a:off x="4867913" y="5779939"/>
              <a:ext cx="1218243" cy="231655"/>
            </a:xfrm>
            <a:prstGeom prst="rect">
              <a:avLst/>
            </a:prstGeom>
            <a:blipFill rotWithShape="1">
              <a:blip r:embed="rId11"/>
              <a:stretch>
                <a:fillRect/>
              </a:stretch>
            </a:blipFill>
          </p:spPr>
          <p:txBody>
            <a:bodyPr/>
            <a:lstStyle/>
            <a:p>
              <a:pPr>
                <a:defRPr/>
              </a:pPr>
              <a:r>
                <a:rPr lang="en-US">
                  <a:noFill/>
                  <a:latin typeface="Arial" charset="0"/>
                </a:rPr>
                <a:t> </a:t>
              </a:r>
            </a:p>
          </p:txBody>
        </p:sp>
        <p:sp>
          <p:nvSpPr>
            <p:cNvPr id="27692" name="TextBox 261"/>
            <p:cNvSpPr txBox="1">
              <a:spLocks noChangeArrowheads="1"/>
            </p:cNvSpPr>
            <p:nvPr/>
          </p:nvSpPr>
          <p:spPr bwMode="auto">
            <a:xfrm>
              <a:off x="3850740" y="4077174"/>
              <a:ext cx="1248609" cy="23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100"/>
                <a:t>Actuator disk</a:t>
              </a:r>
            </a:p>
          </p:txBody>
        </p:sp>
        <p:cxnSp>
          <p:nvCxnSpPr>
            <p:cNvPr id="27693" name="Straight Connector 262"/>
            <p:cNvCxnSpPr>
              <a:cxnSpLocks noChangeShapeType="1"/>
            </p:cNvCxnSpPr>
            <p:nvPr/>
          </p:nvCxnSpPr>
          <p:spPr bwMode="auto">
            <a:xfrm>
              <a:off x="3431561" y="5118802"/>
              <a:ext cx="867270" cy="0"/>
            </a:xfrm>
            <a:prstGeom prst="line">
              <a:avLst/>
            </a:prstGeom>
            <a:noFill/>
            <a:ln w="9525" algn="ctr">
              <a:solidFill>
                <a:schemeClr val="tx1"/>
              </a:solidFill>
              <a:prstDash val="lgDashDot"/>
              <a:round/>
              <a:headEnd/>
              <a:tailEnd/>
            </a:ln>
            <a:extLst>
              <a:ext uri="{909E8E84-426E-40DD-AFC4-6F175D3DCCD1}">
                <a14:hiddenFill xmlns:a14="http://schemas.microsoft.com/office/drawing/2010/main">
                  <a:noFill/>
                </a14:hiddenFill>
              </a:ext>
            </a:extLst>
          </p:spPr>
        </p:cxnSp>
        <p:sp>
          <p:nvSpPr>
            <p:cNvPr id="264" name="Arc 263"/>
            <p:cNvSpPr/>
            <p:nvPr/>
          </p:nvSpPr>
          <p:spPr bwMode="auto">
            <a:xfrm flipV="1">
              <a:off x="3344834" y="4903633"/>
              <a:ext cx="426971" cy="430162"/>
            </a:xfrm>
            <a:prstGeom prst="arc">
              <a:avLst>
                <a:gd name="adj1" fmla="val 18626446"/>
                <a:gd name="adj2" fmla="val 21565252"/>
              </a:avLst>
            </a:prstGeom>
            <a:noFill/>
            <a:ln w="9525" cap="flat" cmpd="sng" algn="ctr">
              <a:solidFill>
                <a:schemeClr val="tx1"/>
              </a:solidFill>
              <a:prstDash val="solid"/>
              <a:round/>
              <a:headEnd type="none" w="med" len="med"/>
              <a:tailEnd type="none" w="med" len="med"/>
            </a:ln>
            <a:effectLst/>
          </p:spPr>
          <p:txBody>
            <a:bodyPr/>
            <a:lstStyle/>
            <a:p>
              <a:pPr eaLnBrk="1" hangingPunct="1">
                <a:defRPr/>
              </a:pPr>
              <a:endParaRPr lang="en-US" sz="1100">
                <a:latin typeface="Arial" charset="0"/>
              </a:endParaRPr>
            </a:p>
          </p:txBody>
        </p:sp>
        <p:cxnSp>
          <p:nvCxnSpPr>
            <p:cNvPr id="27695" name="Straight Arrow Connector 264"/>
            <p:cNvCxnSpPr>
              <a:cxnSpLocks noChangeShapeType="1"/>
            </p:cNvCxnSpPr>
            <p:nvPr/>
          </p:nvCxnSpPr>
          <p:spPr bwMode="auto">
            <a:xfrm flipH="1" flipV="1">
              <a:off x="3558038" y="5118802"/>
              <a:ext cx="292703" cy="3487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66" name="TextBox 265"/>
            <p:cNvSpPr txBox="1">
              <a:spLocks noRot="1" noChangeAspect="1" noMove="1" noResize="1" noEditPoints="1" noAdjustHandles="1" noChangeArrowheads="1" noChangeShapeType="1" noTextEdit="1"/>
            </p:cNvSpPr>
            <p:nvPr/>
          </p:nvSpPr>
          <p:spPr>
            <a:xfrm>
              <a:off x="3655606" y="5124088"/>
              <a:ext cx="359168" cy="231655"/>
            </a:xfrm>
            <a:prstGeom prst="rect">
              <a:avLst/>
            </a:prstGeom>
            <a:blipFill rotWithShape="1">
              <a:blip r:embed="rId12"/>
              <a:stretch>
                <a:fillRect/>
              </a:stretch>
            </a:blipFill>
          </p:spPr>
          <p:txBody>
            <a:bodyPr/>
            <a:lstStyle/>
            <a:p>
              <a:pPr>
                <a:defRPr/>
              </a:pPr>
              <a:r>
                <a:rPr lang="en-US">
                  <a:noFill/>
                  <a:latin typeface="Arial" charset="0"/>
                </a:rPr>
                <a:t> </a:t>
              </a:r>
            </a:p>
          </p:txBody>
        </p:sp>
        <p:sp>
          <p:nvSpPr>
            <p:cNvPr id="267" name="TextBox 266"/>
            <p:cNvSpPr txBox="1">
              <a:spLocks noRot="1" noChangeAspect="1" noMove="1" noResize="1" noEditPoints="1" noAdjustHandles="1" noChangeArrowheads="1" noChangeShapeType="1" noTextEdit="1"/>
            </p:cNvSpPr>
            <p:nvPr/>
          </p:nvSpPr>
          <p:spPr>
            <a:xfrm>
              <a:off x="3772338" y="5424151"/>
              <a:ext cx="830036" cy="381550"/>
            </a:xfrm>
            <a:prstGeom prst="rect">
              <a:avLst/>
            </a:prstGeom>
            <a:blipFill rotWithShape="1">
              <a:blip r:embed="rId13"/>
              <a:stretch>
                <a:fillRect t="-1613" r="-735" b="-24194"/>
              </a:stretch>
            </a:blipFill>
          </p:spPr>
          <p:txBody>
            <a:bodyPr/>
            <a:lstStyle/>
            <a:p>
              <a:pPr>
                <a:defRPr/>
              </a:pPr>
              <a:r>
                <a:rPr lang="en-US">
                  <a:noFill/>
                  <a:latin typeface="Arial" charset="0"/>
                </a:rPr>
                <a:t> </a:t>
              </a:r>
            </a:p>
          </p:txBody>
        </p:sp>
      </p:grpSp>
      <p:grpSp>
        <p:nvGrpSpPr>
          <p:cNvPr id="27658" name="Group 732"/>
          <p:cNvGrpSpPr>
            <a:grpSpLocks noChangeAspect="1"/>
          </p:cNvGrpSpPr>
          <p:nvPr/>
        </p:nvGrpSpPr>
        <p:grpSpPr bwMode="auto">
          <a:xfrm>
            <a:off x="160338" y="3335338"/>
            <a:ext cx="2808287" cy="2822575"/>
            <a:chOff x="3382204" y="3845700"/>
            <a:chExt cx="2877296" cy="2642801"/>
          </a:xfrm>
        </p:grpSpPr>
        <p:sp>
          <p:nvSpPr>
            <p:cNvPr id="27661" name="TextBox 733"/>
            <p:cNvSpPr txBox="1">
              <a:spLocks noChangeArrowheads="1"/>
            </p:cNvSpPr>
            <p:nvPr/>
          </p:nvSpPr>
          <p:spPr bwMode="auto">
            <a:xfrm>
              <a:off x="3804158" y="4037548"/>
              <a:ext cx="2069152" cy="11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700"/>
                <a:t>Power available</a:t>
              </a:r>
            </a:p>
          </p:txBody>
        </p:sp>
        <p:cxnSp>
          <p:nvCxnSpPr>
            <p:cNvPr id="27662" name="Straight Connector 734"/>
            <p:cNvCxnSpPr>
              <a:cxnSpLocks noChangeShapeType="1"/>
            </p:cNvCxnSpPr>
            <p:nvPr/>
          </p:nvCxnSpPr>
          <p:spPr bwMode="auto">
            <a:xfrm>
              <a:off x="3608343" y="4159694"/>
              <a:ext cx="0" cy="232880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7663" name="Straight Connector 735"/>
            <p:cNvCxnSpPr>
              <a:cxnSpLocks noChangeShapeType="1"/>
            </p:cNvCxnSpPr>
            <p:nvPr/>
          </p:nvCxnSpPr>
          <p:spPr bwMode="auto">
            <a:xfrm>
              <a:off x="3608343" y="5324098"/>
              <a:ext cx="2289276"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664" name="Freeform 736"/>
            <p:cNvSpPr>
              <a:spLocks/>
            </p:cNvSpPr>
            <p:nvPr/>
          </p:nvSpPr>
          <p:spPr bwMode="auto">
            <a:xfrm>
              <a:off x="3608343" y="4369662"/>
              <a:ext cx="2215902" cy="636298"/>
            </a:xfrm>
            <a:custGeom>
              <a:avLst/>
              <a:gdLst>
                <a:gd name="T0" fmla="*/ 0 w 4711700"/>
                <a:gd name="T1" fmla="*/ 464 h 1539930"/>
                <a:gd name="T2" fmla="*/ 18639 w 4711700"/>
                <a:gd name="T3" fmla="*/ 1574 h 1539930"/>
                <a:gd name="T4" fmla="*/ 49703 w 4711700"/>
                <a:gd name="T5" fmla="*/ 13421 h 1539930"/>
                <a:gd name="T6" fmla="*/ 73312 w 4711700"/>
                <a:gd name="T7" fmla="*/ 36744 h 1539930"/>
                <a:gd name="T8" fmla="*/ 127986 w 4711700"/>
                <a:gd name="T9" fmla="*/ 44888 h 1539930"/>
                <a:gd name="T10" fmla="*/ 175204 w 4711700"/>
                <a:gd name="T11" fmla="*/ 37114 h 1539930"/>
                <a:gd name="T12" fmla="*/ 206269 w 4711700"/>
                <a:gd name="T13" fmla="*/ 21195 h 1539930"/>
                <a:gd name="T14" fmla="*/ 230499 w 4711700"/>
                <a:gd name="T15" fmla="*/ 2315 h 15399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11700" h="1539930">
                  <a:moveTo>
                    <a:pt x="0" y="15906"/>
                  </a:moveTo>
                  <a:cubicBezTo>
                    <a:pt x="105833" y="-2086"/>
                    <a:pt x="211667" y="-20077"/>
                    <a:pt x="381000" y="54006"/>
                  </a:cubicBezTo>
                  <a:cubicBezTo>
                    <a:pt x="550333" y="128089"/>
                    <a:pt x="829733" y="259323"/>
                    <a:pt x="1016000" y="460406"/>
                  </a:cubicBezTo>
                  <a:cubicBezTo>
                    <a:pt x="1202267" y="661489"/>
                    <a:pt x="1231900" y="1080589"/>
                    <a:pt x="1498600" y="1260506"/>
                  </a:cubicBezTo>
                  <a:cubicBezTo>
                    <a:pt x="1765300" y="1440423"/>
                    <a:pt x="2269067" y="1537789"/>
                    <a:pt x="2616200" y="1539906"/>
                  </a:cubicBezTo>
                  <a:cubicBezTo>
                    <a:pt x="2963333" y="1542023"/>
                    <a:pt x="3314700" y="1408673"/>
                    <a:pt x="3581400" y="1273206"/>
                  </a:cubicBezTo>
                  <a:cubicBezTo>
                    <a:pt x="3848100" y="1137739"/>
                    <a:pt x="4028017" y="926073"/>
                    <a:pt x="4216400" y="727106"/>
                  </a:cubicBezTo>
                  <a:cubicBezTo>
                    <a:pt x="4404783" y="528139"/>
                    <a:pt x="4558241" y="303772"/>
                    <a:pt x="4711700" y="79406"/>
                  </a:cubicBezTo>
                </a:path>
              </a:pathLst>
            </a:custGeom>
            <a:noFill/>
            <a:ln w="9525" cap="flat" cmpd="sng" algn="ctr">
              <a:solidFill>
                <a:schemeClr val="tx1"/>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65" name="Freeform 737"/>
            <p:cNvSpPr>
              <a:spLocks/>
            </p:cNvSpPr>
            <p:nvPr/>
          </p:nvSpPr>
          <p:spPr bwMode="auto">
            <a:xfrm>
              <a:off x="3601006" y="4770529"/>
              <a:ext cx="2215902" cy="636298"/>
            </a:xfrm>
            <a:custGeom>
              <a:avLst/>
              <a:gdLst>
                <a:gd name="T0" fmla="*/ 0 w 4711700"/>
                <a:gd name="T1" fmla="*/ 464 h 1539930"/>
                <a:gd name="T2" fmla="*/ 18639 w 4711700"/>
                <a:gd name="T3" fmla="*/ 1574 h 1539930"/>
                <a:gd name="T4" fmla="*/ 49703 w 4711700"/>
                <a:gd name="T5" fmla="*/ 13421 h 1539930"/>
                <a:gd name="T6" fmla="*/ 73312 w 4711700"/>
                <a:gd name="T7" fmla="*/ 36744 h 1539930"/>
                <a:gd name="T8" fmla="*/ 127986 w 4711700"/>
                <a:gd name="T9" fmla="*/ 44888 h 1539930"/>
                <a:gd name="T10" fmla="*/ 175204 w 4711700"/>
                <a:gd name="T11" fmla="*/ 37114 h 1539930"/>
                <a:gd name="T12" fmla="*/ 206269 w 4711700"/>
                <a:gd name="T13" fmla="*/ 21195 h 1539930"/>
                <a:gd name="T14" fmla="*/ 230499 w 4711700"/>
                <a:gd name="T15" fmla="*/ 2315 h 15399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11700" h="1539930">
                  <a:moveTo>
                    <a:pt x="0" y="15906"/>
                  </a:moveTo>
                  <a:cubicBezTo>
                    <a:pt x="105833" y="-2086"/>
                    <a:pt x="211667" y="-20077"/>
                    <a:pt x="381000" y="54006"/>
                  </a:cubicBezTo>
                  <a:cubicBezTo>
                    <a:pt x="550333" y="128089"/>
                    <a:pt x="829733" y="259323"/>
                    <a:pt x="1016000" y="460406"/>
                  </a:cubicBezTo>
                  <a:cubicBezTo>
                    <a:pt x="1202267" y="661489"/>
                    <a:pt x="1231900" y="1080589"/>
                    <a:pt x="1498600" y="1260506"/>
                  </a:cubicBezTo>
                  <a:cubicBezTo>
                    <a:pt x="1765300" y="1440423"/>
                    <a:pt x="2269067" y="1537789"/>
                    <a:pt x="2616200" y="1539906"/>
                  </a:cubicBezTo>
                  <a:cubicBezTo>
                    <a:pt x="2963333" y="1542023"/>
                    <a:pt x="3314700" y="1408673"/>
                    <a:pt x="3581400" y="1273206"/>
                  </a:cubicBezTo>
                  <a:cubicBezTo>
                    <a:pt x="3848100" y="1137739"/>
                    <a:pt x="4028017" y="926073"/>
                    <a:pt x="4216400" y="727106"/>
                  </a:cubicBezTo>
                  <a:cubicBezTo>
                    <a:pt x="4404783" y="528139"/>
                    <a:pt x="4558241" y="303772"/>
                    <a:pt x="4711700" y="79406"/>
                  </a:cubicBezTo>
                </a:path>
              </a:pathLst>
            </a:custGeom>
            <a:noFill/>
            <a:ln w="2857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66" name="Right Brace 738"/>
            <p:cNvSpPr>
              <a:spLocks/>
            </p:cNvSpPr>
            <p:nvPr/>
          </p:nvSpPr>
          <p:spPr bwMode="auto">
            <a:xfrm rot="5400000">
              <a:off x="4644296" y="5108926"/>
              <a:ext cx="305418" cy="880491"/>
            </a:xfrm>
            <a:prstGeom prst="rightBrace">
              <a:avLst>
                <a:gd name="adj1" fmla="val 47915"/>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endParaRPr lang="en-US" altLang="en-US" sz="900" b="1"/>
            </a:p>
          </p:txBody>
        </p:sp>
        <p:sp>
          <p:nvSpPr>
            <p:cNvPr id="27667" name="Down Arrow 739"/>
            <p:cNvSpPr>
              <a:spLocks noChangeArrowheads="1"/>
            </p:cNvSpPr>
            <p:nvPr/>
          </p:nvSpPr>
          <p:spPr bwMode="auto">
            <a:xfrm>
              <a:off x="5936990" y="4449204"/>
              <a:ext cx="256810" cy="571196"/>
            </a:xfrm>
            <a:prstGeom prst="downArrow">
              <a:avLst>
                <a:gd name="adj1" fmla="val 50000"/>
                <a:gd name="adj2"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endParaRPr lang="en-US" altLang="en-US" sz="200" b="1">
                <a:solidFill>
                  <a:srgbClr val="000000"/>
                </a:solidFill>
              </a:endParaRPr>
            </a:p>
          </p:txBody>
        </p:sp>
        <p:sp>
          <p:nvSpPr>
            <p:cNvPr id="27668" name="TextBox 740"/>
            <p:cNvSpPr txBox="1">
              <a:spLocks noChangeArrowheads="1"/>
            </p:cNvSpPr>
            <p:nvPr/>
          </p:nvSpPr>
          <p:spPr bwMode="auto">
            <a:xfrm>
              <a:off x="3755092" y="3895102"/>
              <a:ext cx="2069152" cy="13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000" b="1"/>
                <a:t>Power required curve</a:t>
              </a:r>
            </a:p>
          </p:txBody>
        </p:sp>
        <p:sp>
          <p:nvSpPr>
            <p:cNvPr id="27669" name="TextBox 741"/>
            <p:cNvSpPr txBox="1">
              <a:spLocks noChangeArrowheads="1"/>
            </p:cNvSpPr>
            <p:nvPr/>
          </p:nvSpPr>
          <p:spPr bwMode="auto">
            <a:xfrm>
              <a:off x="4004563" y="5642922"/>
              <a:ext cx="2069153" cy="11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700"/>
                <a:t>Autorotation possible at these forward velocities, at the specified descent rate</a:t>
              </a:r>
            </a:p>
          </p:txBody>
        </p:sp>
        <p:sp>
          <p:nvSpPr>
            <p:cNvPr id="27670" name="TextBox 742"/>
            <p:cNvSpPr txBox="1">
              <a:spLocks noChangeArrowheads="1"/>
            </p:cNvSpPr>
            <p:nvPr/>
          </p:nvSpPr>
          <p:spPr bwMode="auto">
            <a:xfrm rot="-5400000">
              <a:off x="2608985" y="5251564"/>
              <a:ext cx="1697285" cy="15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000"/>
                <a:t>-   Power  required   +</a:t>
              </a:r>
            </a:p>
          </p:txBody>
        </p:sp>
        <p:cxnSp>
          <p:nvCxnSpPr>
            <p:cNvPr id="27671" name="Straight Connector 743"/>
            <p:cNvCxnSpPr>
              <a:cxnSpLocks noChangeShapeType="1"/>
            </p:cNvCxnSpPr>
            <p:nvPr/>
          </p:nvCxnSpPr>
          <p:spPr bwMode="auto">
            <a:xfrm>
              <a:off x="3601006" y="4245851"/>
              <a:ext cx="2289276"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7672" name="Straight Arrow Connector 744"/>
            <p:cNvCxnSpPr>
              <a:cxnSpLocks noChangeShapeType="1"/>
            </p:cNvCxnSpPr>
            <p:nvPr/>
          </p:nvCxnSpPr>
          <p:spPr bwMode="auto">
            <a:xfrm flipV="1">
              <a:off x="4838737" y="4293314"/>
              <a:ext cx="2295" cy="693548"/>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7673" name="TextBox 745"/>
            <p:cNvSpPr txBox="1">
              <a:spLocks noChangeArrowheads="1"/>
            </p:cNvSpPr>
            <p:nvPr/>
          </p:nvSpPr>
          <p:spPr bwMode="auto">
            <a:xfrm>
              <a:off x="4841030" y="4554702"/>
              <a:ext cx="396220" cy="11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l-GR" altLang="en-US" sz="700"/>
                <a:t>Δ</a:t>
              </a:r>
              <a:r>
                <a:rPr lang="en-US" altLang="en-US" sz="700"/>
                <a:t>P</a:t>
              </a:r>
            </a:p>
          </p:txBody>
        </p:sp>
        <p:sp>
          <p:nvSpPr>
            <p:cNvPr id="27674" name="TextBox 746"/>
            <p:cNvSpPr txBox="1">
              <a:spLocks noChangeArrowheads="1"/>
            </p:cNvSpPr>
            <p:nvPr/>
          </p:nvSpPr>
          <p:spPr bwMode="auto">
            <a:xfrm>
              <a:off x="3799117" y="4986859"/>
              <a:ext cx="2069153" cy="11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700"/>
                <a:t>Power required</a:t>
              </a:r>
            </a:p>
          </p:txBody>
        </p:sp>
        <p:sp>
          <p:nvSpPr>
            <p:cNvPr id="748" name="TextBox 747"/>
            <p:cNvSpPr txBox="1"/>
            <p:nvPr/>
          </p:nvSpPr>
          <p:spPr>
            <a:xfrm rot="16200000">
              <a:off x="5251481" y="4692695"/>
              <a:ext cx="1855014" cy="161024"/>
            </a:xfrm>
            <a:prstGeom prst="rect">
              <a:avLst/>
            </a:prstGeom>
            <a:noFill/>
          </p:spPr>
          <p:txBody>
            <a:bodyPr>
              <a:spAutoFit/>
            </a:bodyPr>
            <a:lstStyle/>
            <a:p>
              <a:pPr algn="ctr">
                <a:defRPr/>
              </a:pPr>
              <a:r>
                <a:rPr lang="en-US" sz="1050" dirty="0">
                  <a:latin typeface="Arial" charset="0"/>
                </a:rPr>
                <a:t>Increase descent rate</a:t>
              </a:r>
            </a:p>
          </p:txBody>
        </p:sp>
      </p:grpSp>
      <p:cxnSp>
        <p:nvCxnSpPr>
          <p:cNvPr id="373" name="Straight Connector 372"/>
          <p:cNvCxnSpPr/>
          <p:nvPr/>
        </p:nvCxnSpPr>
        <p:spPr>
          <a:xfrm>
            <a:off x="3284538" y="1257300"/>
            <a:ext cx="0" cy="5083175"/>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51" name="Straight Connector 750"/>
          <p:cNvCxnSpPr/>
          <p:nvPr/>
        </p:nvCxnSpPr>
        <p:spPr>
          <a:xfrm>
            <a:off x="6467475" y="1257300"/>
            <a:ext cx="0" cy="5083175"/>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algn="ctr"/>
            <a:r>
              <a:rPr lang="en-US" altLang="en-US" smtClean="0"/>
              <a:t>Loss of Control Prototyping</a:t>
            </a:r>
          </a:p>
        </p:txBody>
      </p:sp>
      <p:grpSp>
        <p:nvGrpSpPr>
          <p:cNvPr id="28675" name="Group 10"/>
          <p:cNvGrpSpPr>
            <a:grpSpLocks noChangeAspect="1"/>
          </p:cNvGrpSpPr>
          <p:nvPr/>
        </p:nvGrpSpPr>
        <p:grpSpPr bwMode="auto">
          <a:xfrm>
            <a:off x="60325" y="4648200"/>
            <a:ext cx="1531938" cy="1339850"/>
            <a:chOff x="3438736" y="4267201"/>
            <a:chExt cx="2398463" cy="2098779"/>
          </a:xfrm>
        </p:grpSpPr>
        <p:pic>
          <p:nvPicPr>
            <p:cNvPr id="28693" name="Picture 11" descr="Screen Clipping"/>
            <p:cNvPicPr>
              <a:picLocks noChangeAspect="1"/>
            </p:cNvPicPr>
            <p:nvPr/>
          </p:nvPicPr>
          <p:blipFill>
            <a:blip r:embed="rId3">
              <a:extLst>
                <a:ext uri="{28A0092B-C50C-407E-A947-70E740481C1C}">
                  <a14:useLocalDpi xmlns:a14="http://schemas.microsoft.com/office/drawing/2010/main" val="0"/>
                </a:ext>
              </a:extLst>
            </a:blip>
            <a:srcRect t="3516" b="4007"/>
            <a:stretch>
              <a:fillRect/>
            </a:stretch>
          </p:blipFill>
          <p:spPr bwMode="auto">
            <a:xfrm>
              <a:off x="3438736" y="4267201"/>
              <a:ext cx="2398463" cy="19110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94" name="TextBox 12"/>
            <p:cNvSpPr txBox="1">
              <a:spLocks noChangeArrowheads="1"/>
            </p:cNvSpPr>
            <p:nvPr/>
          </p:nvSpPr>
          <p:spPr bwMode="auto">
            <a:xfrm>
              <a:off x="3506119" y="6031404"/>
              <a:ext cx="1199232" cy="334576"/>
            </a:xfrm>
            <a:prstGeom prst="rect">
              <a:avLst/>
            </a:prstGeom>
            <a:solidFill>
              <a:schemeClr val="bg1"/>
            </a:solidFill>
            <a:ln w="9525">
              <a:solidFill>
                <a:schemeClr val="tx1"/>
              </a:solidFill>
              <a:miter lim="800000"/>
              <a:headEnd/>
              <a:tailEnd/>
            </a:ln>
          </p:spPr>
          <p:txBody>
            <a:bodyPr lIns="0" r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700" b="1"/>
                <a:t>Dynamic Rollover</a:t>
              </a:r>
            </a:p>
          </p:txBody>
        </p:sp>
      </p:grpSp>
      <p:pic>
        <p:nvPicPr>
          <p:cNvPr id="286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950" y="1208088"/>
            <a:ext cx="3146425" cy="265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677" name="Group 7"/>
          <p:cNvGrpSpPr>
            <a:grpSpLocks noChangeAspect="1"/>
          </p:cNvGrpSpPr>
          <p:nvPr/>
        </p:nvGrpSpPr>
        <p:grpSpPr bwMode="auto">
          <a:xfrm>
            <a:off x="4681538" y="3009900"/>
            <a:ext cx="1189037" cy="890588"/>
            <a:chOff x="6117498" y="4267200"/>
            <a:chExt cx="2879853" cy="2156740"/>
          </a:xfrm>
        </p:grpSpPr>
        <p:pic>
          <p:nvPicPr>
            <p:cNvPr id="28691" name="Picture 8" descr="Screen Clipping"/>
            <p:cNvPicPr>
              <a:picLocks noChangeAspect="1"/>
            </p:cNvPicPr>
            <p:nvPr/>
          </p:nvPicPr>
          <p:blipFill>
            <a:blip r:embed="rId5">
              <a:extLst>
                <a:ext uri="{28A0092B-C50C-407E-A947-70E740481C1C}">
                  <a14:useLocalDpi xmlns:a14="http://schemas.microsoft.com/office/drawing/2010/main" val="0"/>
                </a:ext>
              </a:extLst>
            </a:blip>
            <a:srcRect t="5966" b="4007"/>
            <a:stretch>
              <a:fillRect/>
            </a:stretch>
          </p:blipFill>
          <p:spPr bwMode="auto">
            <a:xfrm>
              <a:off x="6117498" y="4267200"/>
              <a:ext cx="2879853" cy="19110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92" name="TextBox 9"/>
            <p:cNvSpPr txBox="1">
              <a:spLocks noChangeArrowheads="1"/>
            </p:cNvSpPr>
            <p:nvPr/>
          </p:nvSpPr>
          <p:spPr bwMode="auto">
            <a:xfrm>
              <a:off x="7304454" y="6013841"/>
              <a:ext cx="505939" cy="410099"/>
            </a:xfrm>
            <a:prstGeom prst="rect">
              <a:avLst/>
            </a:prstGeom>
            <a:solidFill>
              <a:schemeClr val="bg1"/>
            </a:solidFill>
            <a:ln w="9525">
              <a:solidFill>
                <a:schemeClr val="tx1"/>
              </a:solidFill>
              <a:miter lim="800000"/>
              <a:headEnd/>
              <a:tailEnd/>
            </a:ln>
          </p:spPr>
          <p:txBody>
            <a:bodyPr lIns="0" r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500" b="1"/>
                <a:t>VRS</a:t>
              </a:r>
            </a:p>
          </p:txBody>
        </p:sp>
      </p:grpSp>
      <p:pic>
        <p:nvPicPr>
          <p:cNvPr id="28678" name="Picture 26" descr="rollover_snapshots2"/>
          <p:cNvPicPr>
            <a:picLocks noChangeAspect="1"/>
          </p:cNvPicPr>
          <p:nvPr/>
        </p:nvPicPr>
        <p:blipFill>
          <a:blip r:embed="rId6">
            <a:extLst>
              <a:ext uri="{28A0092B-C50C-407E-A947-70E740481C1C}">
                <a14:useLocalDpi xmlns:a14="http://schemas.microsoft.com/office/drawing/2010/main" val="0"/>
              </a:ext>
            </a:extLst>
          </a:blip>
          <a:srcRect l="8522" t="17892" r="6982" b="12981"/>
          <a:stretch>
            <a:fillRect/>
          </a:stretch>
        </p:blipFill>
        <p:spPr bwMode="auto">
          <a:xfrm>
            <a:off x="1673225" y="4648200"/>
            <a:ext cx="4276725" cy="1339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8679" name="Group 81"/>
          <p:cNvGrpSpPr>
            <a:grpSpLocks noChangeAspect="1"/>
          </p:cNvGrpSpPr>
          <p:nvPr/>
        </p:nvGrpSpPr>
        <p:grpSpPr bwMode="auto">
          <a:xfrm>
            <a:off x="60325" y="3095625"/>
            <a:ext cx="1189038" cy="842963"/>
            <a:chOff x="167301" y="4267200"/>
            <a:chExt cx="3024982" cy="2240345"/>
          </a:xfrm>
        </p:grpSpPr>
        <p:pic>
          <p:nvPicPr>
            <p:cNvPr id="28689" name="Picture 82" descr="Screen Clipping"/>
            <p:cNvPicPr>
              <a:picLocks noChangeAspect="1"/>
            </p:cNvPicPr>
            <p:nvPr/>
          </p:nvPicPr>
          <p:blipFill>
            <a:blip r:embed="rId7">
              <a:extLst>
                <a:ext uri="{28A0092B-C50C-407E-A947-70E740481C1C}">
                  <a14:useLocalDpi xmlns:a14="http://schemas.microsoft.com/office/drawing/2010/main" val="0"/>
                </a:ext>
              </a:extLst>
            </a:blip>
            <a:srcRect l="2684" t="4544" r="4376" b="7085"/>
            <a:stretch>
              <a:fillRect/>
            </a:stretch>
          </p:blipFill>
          <p:spPr bwMode="auto">
            <a:xfrm>
              <a:off x="167301" y="4267200"/>
              <a:ext cx="3024982" cy="19110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90" name="TextBox 83"/>
            <p:cNvSpPr txBox="1">
              <a:spLocks noChangeArrowheads="1"/>
            </p:cNvSpPr>
            <p:nvPr/>
          </p:nvSpPr>
          <p:spPr bwMode="auto">
            <a:xfrm>
              <a:off x="1219199" y="6016825"/>
              <a:ext cx="1143000" cy="490720"/>
            </a:xfrm>
            <a:prstGeom prst="rect">
              <a:avLst/>
            </a:prstGeom>
            <a:solidFill>
              <a:schemeClr val="bg1"/>
            </a:solidFill>
            <a:ln w="9525">
              <a:solidFill>
                <a:schemeClr val="tx1"/>
              </a:solidFill>
              <a:miter lim="800000"/>
              <a:headEnd/>
              <a:tailEnd/>
            </a:ln>
          </p:spPr>
          <p:txBody>
            <a:bodyPr lIns="0" r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600"/>
                <a:t>Autorotation</a:t>
              </a:r>
            </a:p>
          </p:txBody>
        </p:sp>
      </p:grpSp>
      <p:pic>
        <p:nvPicPr>
          <p:cNvPr id="28680" name="Content Placeholder 22"/>
          <p:cNvPicPr>
            <a:picLocks noGrp="1" noChangeAspect="1"/>
          </p:cNvPicPr>
          <p:nvPr>
            <p:ph sz="half" idx="4294967295"/>
          </p:nvPr>
        </p:nvPicPr>
        <p:blipFill>
          <a:blip r:embed="rId8">
            <a:extLst>
              <a:ext uri="{28A0092B-C50C-407E-A947-70E740481C1C}">
                <a14:useLocalDpi xmlns:a14="http://schemas.microsoft.com/office/drawing/2010/main" val="0"/>
              </a:ext>
            </a:extLst>
          </a:blip>
          <a:srcRect/>
          <a:stretch>
            <a:fillRect/>
          </a:stretch>
        </p:blipFill>
        <p:spPr>
          <a:xfrm>
            <a:off x="1293813" y="1420813"/>
            <a:ext cx="3184525" cy="2389187"/>
          </a:xfrm>
        </p:spPr>
      </p:pic>
      <p:pic>
        <p:nvPicPr>
          <p:cNvPr id="28681" name="Picture 2" descr="C:\Users\Alek Gavrilovski\Dropbox\Helicopter Flight Data Monitoring\European Rotorcraft Forum\plots\Time_10k.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4143375"/>
            <a:ext cx="2746375" cy="1844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82"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91063" y="1501775"/>
            <a:ext cx="12668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3" name="Straight Connector 132"/>
          <p:cNvCxnSpPr/>
          <p:nvPr/>
        </p:nvCxnSpPr>
        <p:spPr>
          <a:xfrm>
            <a:off x="4572000" y="1243013"/>
            <a:ext cx="0" cy="27955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82550" y="4038600"/>
            <a:ext cx="89789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8685"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25" y="1501775"/>
            <a:ext cx="1189038" cy="127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6" name="TextBox 2"/>
          <p:cNvSpPr txBox="1">
            <a:spLocks noChangeArrowheads="1"/>
          </p:cNvSpPr>
          <p:nvPr/>
        </p:nvSpPr>
        <p:spPr bwMode="auto">
          <a:xfrm>
            <a:off x="103188" y="4143375"/>
            <a:ext cx="5846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2000" u="sng"/>
              <a:t>Dynamic model for rollover detection</a:t>
            </a:r>
          </a:p>
        </p:txBody>
      </p:sp>
      <p:sp>
        <p:nvSpPr>
          <p:cNvPr id="28687" name="TextBox 21"/>
          <p:cNvSpPr txBox="1">
            <a:spLocks noChangeArrowheads="1"/>
          </p:cNvSpPr>
          <p:nvPr/>
        </p:nvSpPr>
        <p:spPr bwMode="auto">
          <a:xfrm>
            <a:off x="5957888" y="800100"/>
            <a:ext cx="31384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2000" u="sng"/>
              <a:t>Vortex Ring State</a:t>
            </a:r>
          </a:p>
        </p:txBody>
      </p:sp>
      <p:sp>
        <p:nvSpPr>
          <p:cNvPr id="28688" name="TextBox 22"/>
          <p:cNvSpPr txBox="1">
            <a:spLocks noChangeArrowheads="1"/>
          </p:cNvSpPr>
          <p:nvPr/>
        </p:nvSpPr>
        <p:spPr bwMode="auto">
          <a:xfrm>
            <a:off x="60325" y="800100"/>
            <a:ext cx="31369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2000" u="sng"/>
              <a:t>Autorotation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4"/>
          <p:cNvGraphicFramePr>
            <a:graphicFrameLocks/>
          </p:cNvGraphicFramePr>
          <p:nvPr/>
        </p:nvGraphicFramePr>
        <p:xfrm>
          <a:off x="309563" y="1568450"/>
          <a:ext cx="8229600" cy="4297363"/>
        </p:xfrm>
        <a:graphic>
          <a:graphicData uri="http://schemas.openxmlformats.org/drawingml/2006/table">
            <a:tbl>
              <a:tblPr firstRow="1" bandRow="1">
                <a:tableStyleId>{5C22544A-7EE6-4342-B048-85BDC9FD1C3A}</a:tableStyleId>
              </a:tblPr>
              <a:tblGrid>
                <a:gridCol w="4114800"/>
                <a:gridCol w="4114800"/>
              </a:tblGrid>
              <a:tr h="640068">
                <a:tc>
                  <a:txBody>
                    <a:bodyPr/>
                    <a:lstStyle/>
                    <a:p>
                      <a:pPr algn="ctr"/>
                      <a:r>
                        <a:rPr lang="en-US" sz="1800" baseline="0" dirty="0" smtClean="0">
                          <a:solidFill>
                            <a:schemeClr val="tx1"/>
                          </a:solidFill>
                        </a:rPr>
                        <a:t>Attitude Estimation using Data Mining</a:t>
                      </a:r>
                      <a:endParaRPr lang="en-US" sz="1800" dirty="0">
                        <a:solidFill>
                          <a:schemeClr val="tx1"/>
                        </a:solidFill>
                      </a:endParaRPr>
                    </a:p>
                  </a:txBody>
                  <a:tcPr marT="45717" marB="4571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smtClean="0">
                          <a:solidFill>
                            <a:schemeClr val="tx1"/>
                          </a:solidFill>
                        </a:rPr>
                        <a:t>Flight Information Extraction from Panel</a:t>
                      </a:r>
                      <a:endParaRPr lang="en-US" sz="1800" dirty="0" smtClean="0">
                        <a:solidFill>
                          <a:schemeClr val="tx1"/>
                        </a:solidFill>
                      </a:endParaRPr>
                    </a:p>
                  </a:txBody>
                  <a:tcPr marT="45717" marB="4571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657295">
                <a:tc>
                  <a:txBody>
                    <a:bodyPr/>
                    <a:lstStyle/>
                    <a:p>
                      <a:endParaRPr lang="en-US" sz="1800" dirty="0"/>
                    </a:p>
                  </a:txBody>
                  <a:tcPr marT="45717" marB="4571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T="45717" marB="4571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29709" name="Title 5"/>
          <p:cNvSpPr>
            <a:spLocks noGrp="1"/>
          </p:cNvSpPr>
          <p:nvPr>
            <p:ph type="title"/>
          </p:nvPr>
        </p:nvSpPr>
        <p:spPr/>
        <p:txBody>
          <a:bodyPr/>
          <a:lstStyle/>
          <a:p>
            <a:pPr algn="ctr"/>
            <a:r>
              <a:rPr lang="en-US" altLang="en-US" smtClean="0"/>
              <a:t>HFDM Cockpit Video Data Processing/Analysis</a:t>
            </a:r>
          </a:p>
        </p:txBody>
      </p:sp>
      <p:grpSp>
        <p:nvGrpSpPr>
          <p:cNvPr id="29710" name="Group 52"/>
          <p:cNvGrpSpPr>
            <a:grpSpLocks/>
          </p:cNvGrpSpPr>
          <p:nvPr/>
        </p:nvGrpSpPr>
        <p:grpSpPr bwMode="auto">
          <a:xfrm>
            <a:off x="2505075" y="4206875"/>
            <a:ext cx="1919288" cy="1681163"/>
            <a:chOff x="2654300" y="4775200"/>
            <a:chExt cx="1920239" cy="1681191"/>
          </a:xfrm>
        </p:grpSpPr>
        <p:pic>
          <p:nvPicPr>
            <p:cNvPr id="29724" name="Picture 12" descr="Y:\AAE\Air Traffic Research\Video Analysis\Matlab\Filter_f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300" y="4775200"/>
              <a:ext cx="1920239" cy="168119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flipH="1" flipV="1">
              <a:off x="3124433" y="5384810"/>
              <a:ext cx="1151508" cy="76201"/>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97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175" y="2270125"/>
            <a:ext cx="1919288" cy="171132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9712" name="Picture 16" descr="1_noise_filt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5075" y="2270125"/>
            <a:ext cx="1919288" cy="17113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9" name="Straight Arrow Connector 18"/>
          <p:cNvCxnSpPr>
            <a:stCxn id="29711" idx="3"/>
            <a:endCxn id="29712" idx="1"/>
          </p:cNvCxnSpPr>
          <p:nvPr/>
        </p:nvCxnSpPr>
        <p:spPr>
          <a:xfrm>
            <a:off x="2303463" y="3125788"/>
            <a:ext cx="201612"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29724" idx="1"/>
          </p:cNvCxnSpPr>
          <p:nvPr/>
        </p:nvCxnSpPr>
        <p:spPr>
          <a:xfrm>
            <a:off x="2303463" y="5037138"/>
            <a:ext cx="201612" cy="95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a:off x="2289175" y="3997325"/>
            <a:ext cx="192088" cy="1524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9716" name="Picture 56" descr="Screen Shot 2015-03-25 at 3.59.30 PM.png"/>
          <p:cNvPicPr>
            <a:picLocks/>
          </p:cNvPicPr>
          <p:nvPr/>
        </p:nvPicPr>
        <p:blipFill>
          <a:blip r:embed="rId6">
            <a:extLst>
              <a:ext uri="{28A0092B-C50C-407E-A947-70E740481C1C}">
                <a14:useLocalDpi xmlns:a14="http://schemas.microsoft.com/office/drawing/2010/main" val="0"/>
              </a:ext>
            </a:extLst>
          </a:blip>
          <a:srcRect l="12405" r="12624"/>
          <a:stretch>
            <a:fillRect/>
          </a:stretch>
        </p:blipFill>
        <p:spPr bwMode="auto">
          <a:xfrm>
            <a:off x="4575175" y="2270125"/>
            <a:ext cx="1919288" cy="17097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17" name="Picture 57" descr="Screen Shot 2015-03-25 at 4.00.15 PM.png"/>
          <p:cNvPicPr>
            <a:picLocks/>
          </p:cNvPicPr>
          <p:nvPr/>
        </p:nvPicPr>
        <p:blipFill>
          <a:blip r:embed="rId7">
            <a:extLst>
              <a:ext uri="{28A0092B-C50C-407E-A947-70E740481C1C}">
                <a14:useLocalDpi xmlns:a14="http://schemas.microsoft.com/office/drawing/2010/main" val="0"/>
              </a:ext>
            </a:extLst>
          </a:blip>
          <a:srcRect l="12270" r="12489"/>
          <a:stretch>
            <a:fillRect/>
          </a:stretch>
        </p:blipFill>
        <p:spPr bwMode="auto">
          <a:xfrm>
            <a:off x="6696075" y="2270125"/>
            <a:ext cx="1919288" cy="17097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18" name="Picture 58" descr="Screen Shot 2015-03-27 at 3.22.53 AM.png"/>
          <p:cNvPicPr>
            <a:picLocks/>
          </p:cNvPicPr>
          <p:nvPr/>
        </p:nvPicPr>
        <p:blipFill>
          <a:blip r:embed="rId8">
            <a:extLst>
              <a:ext uri="{28A0092B-C50C-407E-A947-70E740481C1C}">
                <a14:useLocalDpi xmlns:a14="http://schemas.microsoft.com/office/drawing/2010/main" val="0"/>
              </a:ext>
            </a:extLst>
          </a:blip>
          <a:srcRect l="12650" r="13290"/>
          <a:stretch>
            <a:fillRect/>
          </a:stretch>
        </p:blipFill>
        <p:spPr bwMode="auto">
          <a:xfrm>
            <a:off x="4575175" y="4175125"/>
            <a:ext cx="1919288" cy="17097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19" name="Picture 59" descr="Screen Shot 2015-03-29 at 3.16.03 PM.png"/>
          <p:cNvPicPr>
            <a:picLocks/>
          </p:cNvPicPr>
          <p:nvPr/>
        </p:nvPicPr>
        <p:blipFill>
          <a:blip r:embed="rId9">
            <a:extLst>
              <a:ext uri="{28A0092B-C50C-407E-A947-70E740481C1C}">
                <a14:useLocalDpi xmlns:a14="http://schemas.microsoft.com/office/drawing/2010/main" val="0"/>
              </a:ext>
            </a:extLst>
          </a:blip>
          <a:srcRect l="1691" t="19556" r="73726" b="49045"/>
          <a:stretch>
            <a:fillRect/>
          </a:stretch>
        </p:blipFill>
        <p:spPr bwMode="auto">
          <a:xfrm>
            <a:off x="6696075" y="4175125"/>
            <a:ext cx="1919288" cy="17097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65" name="Straight Arrow Connector 64"/>
          <p:cNvCxnSpPr/>
          <p:nvPr/>
        </p:nvCxnSpPr>
        <p:spPr>
          <a:xfrm>
            <a:off x="6494463" y="3160713"/>
            <a:ext cx="201612"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6494463" y="5040313"/>
            <a:ext cx="201612" cy="1111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a:off x="6480175" y="4033838"/>
            <a:ext cx="192088" cy="1524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9723" name="Picture 68" descr="Line_Filter_0.jpg"/>
          <p:cNvPicPr>
            <a:picLocks/>
          </p:cNvPicPr>
          <p:nvPr/>
        </p:nvPicPr>
        <p:blipFill>
          <a:blip r:embed="rId10">
            <a:extLst>
              <a:ext uri="{28A0092B-C50C-407E-A947-70E740481C1C}">
                <a14:useLocalDpi xmlns:a14="http://schemas.microsoft.com/office/drawing/2010/main" val="0"/>
              </a:ext>
            </a:extLst>
          </a:blip>
          <a:srcRect l="11559" t="4662" r="11140" b="9953"/>
          <a:stretch>
            <a:fillRect/>
          </a:stretch>
        </p:blipFill>
        <p:spPr bwMode="auto">
          <a:xfrm>
            <a:off x="384175" y="4168775"/>
            <a:ext cx="1919288" cy="17097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914400"/>
          </a:xfrm>
        </p:spPr>
        <p:txBody>
          <a:bodyPr>
            <a:normAutofit fontScale="90000"/>
          </a:bodyPr>
          <a:lstStyle/>
          <a:p>
            <a:pPr algn="ctr">
              <a:defRPr/>
            </a:pPr>
            <a:r>
              <a:rPr lang="en-US" dirty="0" smtClean="0"/>
              <a:t>Audio Analysis – Cockpit </a:t>
            </a:r>
            <a:r>
              <a:rPr lang="en-US" dirty="0"/>
              <a:t>Alarm Detection and Identification</a:t>
            </a:r>
          </a:p>
        </p:txBody>
      </p:sp>
      <p:sp>
        <p:nvSpPr>
          <p:cNvPr id="30723" name="Content Placeholder 2"/>
          <p:cNvSpPr>
            <a:spLocks noGrp="1"/>
          </p:cNvSpPr>
          <p:nvPr>
            <p:ph idx="1"/>
          </p:nvPr>
        </p:nvSpPr>
        <p:spPr>
          <a:xfrm>
            <a:off x="254000" y="1230313"/>
            <a:ext cx="8588375" cy="1785937"/>
          </a:xfrm>
        </p:spPr>
        <p:txBody>
          <a:bodyPr/>
          <a:lstStyle/>
          <a:p>
            <a:pPr algn="just">
              <a:spcBef>
                <a:spcPct val="0"/>
              </a:spcBef>
              <a:spcAft>
                <a:spcPts val="600"/>
              </a:spcAft>
            </a:pPr>
            <a:r>
              <a:rPr lang="en-US" altLang="en-US" sz="1800" smtClean="0"/>
              <a:t>Research team has developed a cockpit alarm detection and identification algorithm composed of:</a:t>
            </a:r>
          </a:p>
          <a:p>
            <a:pPr lvl="1" algn="just">
              <a:spcBef>
                <a:spcPct val="0"/>
              </a:spcBef>
              <a:spcAft>
                <a:spcPts val="600"/>
              </a:spcAft>
            </a:pPr>
            <a:r>
              <a:rPr lang="en-US" altLang="en-US" sz="1800" smtClean="0"/>
              <a:t>Alarm detection: </a:t>
            </a:r>
            <a:r>
              <a:rPr lang="en-US" altLang="en-US" sz="1800" b="1" smtClean="0"/>
              <a:t>Short Time Fourier Transform (STFT) </a:t>
            </a:r>
            <a:r>
              <a:rPr lang="en-US" altLang="en-US" sz="1800" smtClean="0"/>
              <a:t>to obtain time-based frequency information and </a:t>
            </a:r>
            <a:r>
              <a:rPr lang="en-US" altLang="en-US" sz="1800" b="1" smtClean="0"/>
              <a:t>Cumulative Sum Chart </a:t>
            </a:r>
            <a:r>
              <a:rPr lang="en-US" altLang="en-US" sz="1800" smtClean="0"/>
              <a:t>(</a:t>
            </a:r>
            <a:r>
              <a:rPr lang="en-US" altLang="en-US" sz="1800" b="1" smtClean="0"/>
              <a:t>CUSUM)</a:t>
            </a:r>
            <a:r>
              <a:rPr lang="en-US" altLang="en-US" sz="1800" smtClean="0"/>
              <a:t> for statistical change detection</a:t>
            </a:r>
          </a:p>
          <a:p>
            <a:pPr lvl="1" algn="just">
              <a:spcBef>
                <a:spcPct val="0"/>
              </a:spcBef>
              <a:spcAft>
                <a:spcPts val="600"/>
              </a:spcAft>
            </a:pPr>
            <a:r>
              <a:rPr lang="en-US" altLang="en-US" sz="1800" smtClean="0"/>
              <a:t>Alarm identification: </a:t>
            </a:r>
            <a:r>
              <a:rPr lang="en-US" altLang="en-US" sz="1800" b="1" smtClean="0"/>
              <a:t>Correlation analysis </a:t>
            </a:r>
            <a:r>
              <a:rPr lang="en-US" altLang="en-US" sz="1800" smtClean="0"/>
              <a:t>with alarm database</a:t>
            </a:r>
          </a:p>
        </p:txBody>
      </p:sp>
      <p:grpSp>
        <p:nvGrpSpPr>
          <p:cNvPr id="30724" name="Group 6"/>
          <p:cNvGrpSpPr>
            <a:grpSpLocks/>
          </p:cNvGrpSpPr>
          <p:nvPr/>
        </p:nvGrpSpPr>
        <p:grpSpPr bwMode="auto">
          <a:xfrm>
            <a:off x="82550" y="3087688"/>
            <a:ext cx="9061450" cy="3000375"/>
            <a:chOff x="82483" y="2541602"/>
            <a:chExt cx="9061517" cy="3200400"/>
          </a:xfrm>
        </p:grpSpPr>
        <p:sp>
          <p:nvSpPr>
            <p:cNvPr id="30726" name="TextBox 9"/>
            <p:cNvSpPr txBox="1">
              <a:spLocks noChangeArrowheads="1"/>
            </p:cNvSpPr>
            <p:nvPr/>
          </p:nvSpPr>
          <p:spPr bwMode="auto">
            <a:xfrm>
              <a:off x="82483" y="2859504"/>
              <a:ext cx="120470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600" b="1"/>
                <a:t>Input</a:t>
              </a:r>
              <a:r>
                <a:rPr lang="en-US" altLang="en-US" sz="1600"/>
                <a:t>:</a:t>
              </a:r>
            </a:p>
            <a:p>
              <a:pPr algn="ctr"/>
              <a:r>
                <a:rPr lang="en-US" altLang="en-US" sz="1600"/>
                <a:t>audio data</a:t>
              </a:r>
            </a:p>
            <a:p>
              <a:pPr algn="ctr"/>
              <a:endParaRPr lang="en-US" altLang="en-US" sz="1600"/>
            </a:p>
            <a:p>
              <a:pPr algn="ctr"/>
              <a:endParaRPr lang="en-US" altLang="en-US" sz="1600"/>
            </a:p>
            <a:p>
              <a:pPr algn="ctr"/>
              <a:endParaRPr lang="en-US" altLang="en-US" sz="1600"/>
            </a:p>
            <a:p>
              <a:pPr algn="ctr"/>
              <a:r>
                <a:rPr lang="en-US" altLang="en-US" sz="1600" b="1"/>
                <a:t>Output</a:t>
              </a:r>
              <a:r>
                <a:rPr lang="en-US" altLang="en-US" sz="1600"/>
                <a:t>:</a:t>
              </a:r>
            </a:p>
            <a:p>
              <a:pPr algn="ctr"/>
              <a:r>
                <a:rPr lang="en-US" altLang="en-US" sz="1600"/>
                <a:t>Alarm types and occurrence times</a:t>
              </a:r>
            </a:p>
          </p:txBody>
        </p:sp>
        <p:grpSp>
          <p:nvGrpSpPr>
            <p:cNvPr id="30727" name="Group 10"/>
            <p:cNvGrpSpPr>
              <a:grpSpLocks/>
            </p:cNvGrpSpPr>
            <p:nvPr/>
          </p:nvGrpSpPr>
          <p:grpSpPr bwMode="auto">
            <a:xfrm>
              <a:off x="1384403" y="2541602"/>
              <a:ext cx="7759597" cy="3200400"/>
              <a:chOff x="1366115" y="2506676"/>
              <a:chExt cx="7759597" cy="3200400"/>
            </a:xfrm>
          </p:grpSpPr>
          <p:pic>
            <p:nvPicPr>
              <p:cNvPr id="30728" name="Picture 11" descr="result_multiple_alarm_1.png"/>
              <p:cNvPicPr>
                <a:picLocks noChangeAspect="1"/>
              </p:cNvPicPr>
              <p:nvPr/>
            </p:nvPicPr>
            <p:blipFill>
              <a:blip r:embed="rId3">
                <a:extLst>
                  <a:ext uri="{28A0092B-C50C-407E-A947-70E740481C1C}">
                    <a14:useLocalDpi xmlns:a14="http://schemas.microsoft.com/office/drawing/2010/main" val="0"/>
                  </a:ext>
                </a:extLst>
              </a:blip>
              <a:srcRect l="1402" t="3738" b="65781"/>
              <a:stretch>
                <a:fillRect/>
              </a:stretch>
            </p:blipFill>
            <p:spPr bwMode="auto">
              <a:xfrm>
                <a:off x="1366115" y="2506676"/>
                <a:ext cx="7751149"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2" descr="CUSUM.png"/>
              <p:cNvPicPr>
                <a:picLocks/>
              </p:cNvPicPr>
              <p:nvPr/>
            </p:nvPicPr>
            <p:blipFill>
              <a:blip r:embed="rId4">
                <a:extLst>
                  <a:ext uri="{28A0092B-C50C-407E-A947-70E740481C1C}">
                    <a14:useLocalDpi xmlns:a14="http://schemas.microsoft.com/office/drawing/2010/main" val="0"/>
                  </a:ext>
                </a:extLst>
              </a:blip>
              <a:srcRect l="9895" t="7253" r="8160" b="6667"/>
              <a:stretch>
                <a:fillRect/>
              </a:stretch>
            </p:blipFill>
            <p:spPr bwMode="auto">
              <a:xfrm>
                <a:off x="1371601" y="4079874"/>
                <a:ext cx="7754111" cy="162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0" name="Group 13"/>
              <p:cNvGrpSpPr>
                <a:grpSpLocks/>
              </p:cNvGrpSpPr>
              <p:nvPr/>
            </p:nvGrpSpPr>
            <p:grpSpPr bwMode="auto">
              <a:xfrm>
                <a:off x="2572226" y="2545202"/>
                <a:ext cx="6114574" cy="3067751"/>
                <a:chOff x="1911047" y="-1838034"/>
                <a:chExt cx="6259738" cy="7510192"/>
              </a:xfrm>
            </p:grpSpPr>
            <p:cxnSp>
              <p:nvCxnSpPr>
                <p:cNvPr id="17" name="Straight Connector 16"/>
                <p:cNvCxnSpPr/>
                <p:nvPr/>
              </p:nvCxnSpPr>
              <p:spPr>
                <a:xfrm flipV="1">
                  <a:off x="4349091" y="-1837005"/>
                  <a:ext cx="0" cy="7428675"/>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824773" y="2005843"/>
                  <a:ext cx="0" cy="373092"/>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911291" y="2225551"/>
                  <a:ext cx="3913482"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55592" y="2938571"/>
                  <a:ext cx="3815970" cy="0"/>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1930793" y="-1758240"/>
                  <a:ext cx="0" cy="742867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30738" name="TextBox 21"/>
                <p:cNvSpPr txBox="1">
                  <a:spLocks noChangeArrowheads="1"/>
                </p:cNvSpPr>
                <p:nvPr/>
              </p:nvSpPr>
              <p:spPr bwMode="auto">
                <a:xfrm>
                  <a:off x="2224992" y="2482410"/>
                  <a:ext cx="16406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a:solidFill>
                        <a:srgbClr val="008000"/>
                      </a:solidFill>
                    </a:rPr>
                    <a:t>autopilot_disco</a:t>
                  </a:r>
                </a:p>
              </p:txBody>
            </p:sp>
            <p:sp>
              <p:nvSpPr>
                <p:cNvPr id="30739" name="TextBox 22"/>
                <p:cNvSpPr txBox="1">
                  <a:spLocks noChangeArrowheads="1"/>
                </p:cNvSpPr>
                <p:nvPr/>
              </p:nvSpPr>
              <p:spPr bwMode="auto">
                <a:xfrm>
                  <a:off x="5947080" y="2918629"/>
                  <a:ext cx="1492341" cy="95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a:solidFill>
                        <a:srgbClr val="660066"/>
                      </a:solidFill>
                    </a:rPr>
                    <a:t>dash_MIDDLE</a:t>
                  </a:r>
                </a:p>
              </p:txBody>
            </p:sp>
          </p:grpSp>
          <p:cxnSp>
            <p:nvCxnSpPr>
              <p:cNvPr id="15" name="Straight Connector 14"/>
              <p:cNvCxnSpPr/>
              <p:nvPr/>
            </p:nvCxnSpPr>
            <p:spPr>
              <a:xfrm flipH="1" flipV="1">
                <a:off x="6399955" y="2555782"/>
                <a:ext cx="0" cy="303614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8687559" y="2515142"/>
                <a:ext cx="0" cy="3034453"/>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grpSp>
      </p:grpSp>
      <p:pic>
        <p:nvPicPr>
          <p:cNvPr id="24" name="S-76 DC1 Clip.mp3">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3087688"/>
            <a:ext cx="6413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28600" y="152400"/>
            <a:ext cx="8915400" cy="609600"/>
          </a:xfrm>
        </p:spPr>
        <p:txBody>
          <a:bodyPr/>
          <a:lstStyle/>
          <a:p>
            <a:pPr algn="ctr"/>
            <a:r>
              <a:rPr lang="en-US" altLang="en-US" sz="3600" smtClean="0"/>
              <a:t>Audio Analysis – Engine/Rotor Noise</a:t>
            </a:r>
          </a:p>
        </p:txBody>
      </p:sp>
      <p:sp>
        <p:nvSpPr>
          <p:cNvPr id="31747" name="Content Placeholder 2"/>
          <p:cNvSpPr>
            <a:spLocks noGrp="1"/>
          </p:cNvSpPr>
          <p:nvPr>
            <p:ph idx="1"/>
          </p:nvPr>
        </p:nvSpPr>
        <p:spPr>
          <a:xfrm>
            <a:off x="441325" y="762000"/>
            <a:ext cx="8050213" cy="4391025"/>
          </a:xfrm>
        </p:spPr>
        <p:txBody>
          <a:bodyPr/>
          <a:lstStyle/>
          <a:p>
            <a:pPr algn="just" eaLnBrk="1" hangingPunct="1">
              <a:lnSpc>
                <a:spcPct val="110000"/>
              </a:lnSpc>
              <a:spcBef>
                <a:spcPts val="1200"/>
              </a:spcBef>
            </a:pPr>
            <a:r>
              <a:rPr lang="en-US" altLang="en-US" sz="1800" smtClean="0">
                <a:solidFill>
                  <a:srgbClr val="000000"/>
                </a:solidFill>
              </a:rPr>
              <a:t>Cockpit audio is analyzed in the frequency domain, correlated with flight parameters and represented as a statistical model </a:t>
            </a:r>
          </a:p>
          <a:p>
            <a:pPr eaLnBrk="1" hangingPunct="1">
              <a:lnSpc>
                <a:spcPct val="110000"/>
              </a:lnSpc>
              <a:spcBef>
                <a:spcPts val="1200"/>
              </a:spcBef>
            </a:pPr>
            <a:r>
              <a:rPr lang="en-US" altLang="en-US" sz="1800" smtClean="0">
                <a:solidFill>
                  <a:srgbClr val="000000"/>
                </a:solidFill>
              </a:rPr>
              <a:t>The noise profile can be used to estimate engine data (such as torque and/or rpm)</a:t>
            </a:r>
          </a:p>
          <a:p>
            <a:pPr eaLnBrk="1" hangingPunct="1">
              <a:lnSpc>
                <a:spcPct val="110000"/>
              </a:lnSpc>
              <a:spcBef>
                <a:spcPts val="1200"/>
              </a:spcBef>
            </a:pPr>
            <a:r>
              <a:rPr lang="en-US" altLang="en-US" sz="1800" smtClean="0">
                <a:solidFill>
                  <a:srgbClr val="000000"/>
                </a:solidFill>
              </a:rPr>
              <a:t>If flight data is available, it can be compared with estimates to identify anomalous behavior</a:t>
            </a:r>
          </a:p>
          <a:p>
            <a:endParaRPr lang="en-US" altLang="en-US" sz="1800" smtClean="0"/>
          </a:p>
        </p:txBody>
      </p:sp>
      <p:pic>
        <p:nvPicPr>
          <p:cNvPr id="31748"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5538" y="5141913"/>
            <a:ext cx="33115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6325" y="3240088"/>
            <a:ext cx="3890963"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Content Placeholder 4"/>
          <p:cNvSpPr txBox="1">
            <a:spLocks/>
          </p:cNvSpPr>
          <p:nvPr/>
        </p:nvSpPr>
        <p:spPr bwMode="auto">
          <a:xfrm>
            <a:off x="4610100" y="2927350"/>
            <a:ext cx="42449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lnSpc>
                <a:spcPct val="110000"/>
              </a:lnSpc>
              <a:spcBef>
                <a:spcPts val="1200"/>
              </a:spcBef>
              <a:buFont typeface="Arial" pitchFamily="34" charset="0"/>
              <a:buNone/>
            </a:pPr>
            <a:r>
              <a:rPr lang="en-US" altLang="en-US" sz="1100" b="1">
                <a:solidFill>
                  <a:srgbClr val="000000"/>
                </a:solidFill>
                <a:latin typeface="Calibri" pitchFamily="34" charset="0"/>
              </a:rPr>
              <a:t>Flight parameters can be estimated by frequency analysis and the statistical model</a:t>
            </a:r>
          </a:p>
        </p:txBody>
      </p:sp>
      <p:pic>
        <p:nvPicPr>
          <p:cNvPr id="31751"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725" y="3013075"/>
            <a:ext cx="3975100"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Content Placeholder 4"/>
          <p:cNvSpPr txBox="1">
            <a:spLocks/>
          </p:cNvSpPr>
          <p:nvPr/>
        </p:nvSpPr>
        <p:spPr bwMode="auto">
          <a:xfrm>
            <a:off x="547688" y="2927350"/>
            <a:ext cx="3614737"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lnSpc>
                <a:spcPct val="110000"/>
              </a:lnSpc>
              <a:spcBef>
                <a:spcPts val="1200"/>
              </a:spcBef>
              <a:buFont typeface="Arial" pitchFamily="34" charset="0"/>
              <a:buNone/>
            </a:pPr>
            <a:r>
              <a:rPr lang="en-US" altLang="en-US" sz="1100" b="1">
                <a:solidFill>
                  <a:srgbClr val="000000"/>
                </a:solidFill>
                <a:latin typeface="Calibri" pitchFamily="34" charset="0"/>
              </a:rPr>
              <a:t>Engine has a higher than expected frequency for some data points</a:t>
            </a:r>
            <a:endParaRPr lang="en-US" altLang="en-US" sz="1000" b="1">
              <a:solidFill>
                <a:srgbClr val="000000"/>
              </a:solidFill>
              <a:latin typeface="Calibri" pitchFamily="34" charset="0"/>
            </a:endParaRPr>
          </a:p>
        </p:txBody>
      </p:sp>
      <p:sp>
        <p:nvSpPr>
          <p:cNvPr id="18" name="Oval 17"/>
          <p:cNvSpPr/>
          <p:nvPr/>
        </p:nvSpPr>
        <p:spPr>
          <a:xfrm rot="21015450">
            <a:off x="1660525" y="4500563"/>
            <a:ext cx="1331913" cy="474662"/>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Identifying High-Risk Safety Events</a:t>
            </a:r>
            <a:endParaRPr lang="en-US" sz="2000" dirty="0"/>
          </a:p>
        </p:txBody>
      </p:sp>
      <p:sp>
        <p:nvSpPr>
          <p:cNvPr id="32771" name="Content Placeholder 3"/>
          <p:cNvSpPr txBox="1">
            <a:spLocks/>
          </p:cNvSpPr>
          <p:nvPr/>
        </p:nvSpPr>
        <p:spPr bwMode="auto">
          <a:xfrm>
            <a:off x="4983163" y="960438"/>
            <a:ext cx="370363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a:spcBef>
                <a:spcPts val="1200"/>
              </a:spcBef>
              <a:buFont typeface="Arial" pitchFamily="34" charset="0"/>
              <a:buAutoNum type="arabicPeriod"/>
            </a:pPr>
            <a:r>
              <a:rPr lang="en-US" altLang="en-US" sz="1600">
                <a:solidFill>
                  <a:srgbClr val="000000"/>
                </a:solidFill>
              </a:rPr>
              <a:t>Analysis of helicopter accident and incident data to assess severity and frequency of occurrence chains.</a:t>
            </a:r>
          </a:p>
          <a:p>
            <a:pPr algn="just">
              <a:spcBef>
                <a:spcPts val="1200"/>
              </a:spcBef>
              <a:buFont typeface="Arial" pitchFamily="34" charset="0"/>
              <a:buAutoNum type="arabicPeriod"/>
            </a:pPr>
            <a:r>
              <a:rPr lang="en-US" altLang="en-US" sz="1600">
                <a:solidFill>
                  <a:srgbClr val="000000"/>
                </a:solidFill>
              </a:rPr>
              <a:t>Statistical analysis of FDR data to estimate probabilities of safety events.</a:t>
            </a:r>
          </a:p>
          <a:p>
            <a:pPr algn="just">
              <a:spcBef>
                <a:spcPts val="1200"/>
              </a:spcBef>
              <a:buFont typeface="Arial" pitchFamily="34" charset="0"/>
              <a:buAutoNum type="arabicPeriod"/>
            </a:pPr>
            <a:r>
              <a:rPr lang="en-US" altLang="en-US" sz="1600">
                <a:solidFill>
                  <a:srgbClr val="000000"/>
                </a:solidFill>
              </a:rPr>
              <a:t>Mapping of FDM safety events to occurrence chains with SME input.</a:t>
            </a:r>
          </a:p>
        </p:txBody>
      </p:sp>
      <p:pic>
        <p:nvPicPr>
          <p:cNvPr id="32772" name="Picture 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8088" y="3230563"/>
            <a:ext cx="35052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5" name="Content Placeholder 5"/>
          <p:cNvGraphicFramePr>
            <a:graphicFrameLocks/>
          </p:cNvGraphicFramePr>
          <p:nvPr/>
        </p:nvGraphicFramePr>
        <p:xfrm>
          <a:off x="228600" y="4133850"/>
          <a:ext cx="5029200" cy="1820863"/>
        </p:xfrm>
        <a:graphic>
          <a:graphicData uri="http://schemas.openxmlformats.org/drawingml/2006/table">
            <a:tbl>
              <a:tblPr firstRow="1" bandRow="1">
                <a:tableStyleId>{9DCAF9ED-07DC-4A11-8D7F-57B35C25682E}</a:tableStyleId>
              </a:tblPr>
              <a:tblGrid>
                <a:gridCol w="2452731"/>
                <a:gridCol w="1234487"/>
                <a:gridCol w="606734"/>
                <a:gridCol w="735248"/>
              </a:tblGrid>
              <a:tr h="197959">
                <a:tc gridSpan="2">
                  <a:txBody>
                    <a:bodyPr/>
                    <a:lstStyle/>
                    <a:p>
                      <a:pPr marL="0" marR="0" algn="ctr">
                        <a:lnSpc>
                          <a:spcPct val="115000"/>
                        </a:lnSpc>
                        <a:spcBef>
                          <a:spcPts val="0"/>
                        </a:spcBef>
                        <a:spcAft>
                          <a:spcPts val="0"/>
                        </a:spcAft>
                      </a:pPr>
                      <a:r>
                        <a:rPr lang="en-US" sz="1000" b="1" dirty="0">
                          <a:effectLst/>
                        </a:rPr>
                        <a:t>Occurrence Chain</a:t>
                      </a:r>
                      <a:endParaRPr lang="en-US" sz="1000" b="1" dirty="0">
                        <a:effectLst/>
                        <a:latin typeface="Calibri" panose="020F0502020204030204" pitchFamily="34" charset="0"/>
                        <a:ea typeface="Calibri" panose="020F0502020204030204" pitchFamily="34" charset="0"/>
                        <a:cs typeface="Calibri"/>
                      </a:endParaRPr>
                    </a:p>
                  </a:txBody>
                  <a:tcPr marL="55812" marR="55812" marT="0"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63A70"/>
                    </a:solidFill>
                  </a:tcPr>
                </a:tc>
                <a:tc hMerge="1">
                  <a:txBody>
                    <a:bodyPr/>
                    <a:lstStyle/>
                    <a:p>
                      <a:endParaRPr lang="en-US"/>
                    </a:p>
                  </a:txBody>
                  <a:tcP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000" b="1" dirty="0" smtClean="0">
                          <a:solidFill>
                            <a:schemeClr val="bg1"/>
                          </a:solidFill>
                          <a:effectLst/>
                        </a:rPr>
                        <a:t>Percent</a:t>
                      </a:r>
                    </a:p>
                    <a:p>
                      <a:pPr marL="0" marR="0" algn="ctr">
                        <a:lnSpc>
                          <a:spcPct val="115000"/>
                        </a:lnSpc>
                        <a:spcBef>
                          <a:spcPts val="0"/>
                        </a:spcBef>
                        <a:spcAft>
                          <a:spcPts val="0"/>
                        </a:spcAft>
                      </a:pPr>
                      <a:endParaRPr lang="en-US" sz="1000" b="1" dirty="0">
                        <a:solidFill>
                          <a:schemeClr val="bg1"/>
                        </a:solidFill>
                        <a:effectLst/>
                        <a:latin typeface="Calibri" panose="020F0502020204030204" pitchFamily="34" charset="0"/>
                        <a:ea typeface="Calibri" panose="020F0502020204030204" pitchFamily="34" charset="0"/>
                        <a:cs typeface="Calibri"/>
                      </a:endParaRPr>
                    </a:p>
                  </a:txBody>
                  <a:tcPr marL="55812" marR="55812" marT="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63A70"/>
                    </a:solidFill>
                  </a:tcP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000" b="1" dirty="0" smtClean="0">
                          <a:solidFill>
                            <a:schemeClr val="bg1"/>
                          </a:solidFill>
                          <a:effectLst/>
                        </a:rPr>
                        <a:t>Ranking</a:t>
                      </a:r>
                    </a:p>
                    <a:p>
                      <a:pPr marL="0" marR="0" algn="ctr">
                        <a:lnSpc>
                          <a:spcPct val="115000"/>
                        </a:lnSpc>
                        <a:spcBef>
                          <a:spcPts val="0"/>
                        </a:spcBef>
                        <a:spcAft>
                          <a:spcPts val="0"/>
                        </a:spcAft>
                      </a:pPr>
                      <a:endParaRPr lang="en-US" sz="1000" b="1" dirty="0">
                        <a:solidFill>
                          <a:schemeClr val="bg1"/>
                        </a:solidFill>
                        <a:effectLst/>
                        <a:latin typeface="Calibri" panose="020F0502020204030204" pitchFamily="34" charset="0"/>
                        <a:ea typeface="Calibri" panose="020F0502020204030204" pitchFamily="34" charset="0"/>
                        <a:cs typeface="Calibri"/>
                      </a:endParaRPr>
                    </a:p>
                  </a:txBody>
                  <a:tcPr marL="55812" marR="55812" marT="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63A70"/>
                    </a:solidFill>
                  </a:tcPr>
                </a:tc>
              </a:tr>
              <a:tr h="350568">
                <a:tc>
                  <a:txBody>
                    <a:bodyPr/>
                    <a:lstStyle/>
                    <a:p>
                      <a:pPr marL="0" marR="0" algn="ctr">
                        <a:lnSpc>
                          <a:spcPct val="115000"/>
                        </a:lnSpc>
                        <a:spcBef>
                          <a:spcPts val="0"/>
                        </a:spcBef>
                        <a:spcAft>
                          <a:spcPts val="0"/>
                        </a:spcAft>
                      </a:pPr>
                      <a:r>
                        <a:rPr lang="en-US" sz="1000" b="1" dirty="0">
                          <a:solidFill>
                            <a:schemeClr val="bg1"/>
                          </a:solidFill>
                          <a:effectLst/>
                        </a:rPr>
                        <a:t>First Occurrence</a:t>
                      </a:r>
                      <a:endParaRPr lang="en-US" sz="1000" b="1" dirty="0">
                        <a:solidFill>
                          <a:schemeClr val="bg1"/>
                        </a:solidFill>
                        <a:effectLst/>
                        <a:latin typeface="Calibri" panose="020F0502020204030204" pitchFamily="34" charset="0"/>
                        <a:ea typeface="Calibri" panose="020F0502020204030204" pitchFamily="34" charset="0"/>
                        <a:cs typeface="Calibri"/>
                      </a:endParaRPr>
                    </a:p>
                  </a:txBody>
                  <a:tcPr marL="55812" marR="55812" marT="0"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63A70"/>
                    </a:solidFill>
                  </a:tcPr>
                </a:tc>
                <a:tc>
                  <a:txBody>
                    <a:bodyPr/>
                    <a:lstStyle/>
                    <a:p>
                      <a:pPr marL="0" marR="0" algn="ctr">
                        <a:lnSpc>
                          <a:spcPct val="115000"/>
                        </a:lnSpc>
                        <a:spcBef>
                          <a:spcPts val="0"/>
                        </a:spcBef>
                        <a:spcAft>
                          <a:spcPts val="0"/>
                        </a:spcAft>
                      </a:pPr>
                      <a:r>
                        <a:rPr lang="en-US" sz="1000" b="1" dirty="0">
                          <a:solidFill>
                            <a:schemeClr val="bg1"/>
                          </a:solidFill>
                          <a:effectLst/>
                        </a:rPr>
                        <a:t>Second Occurrence</a:t>
                      </a:r>
                      <a:endParaRPr lang="en-US" sz="1000" b="1" dirty="0">
                        <a:solidFill>
                          <a:schemeClr val="bg1"/>
                        </a:solidFill>
                        <a:effectLst/>
                        <a:latin typeface="Calibri" panose="020F0502020204030204" pitchFamily="34" charset="0"/>
                        <a:ea typeface="Calibri" panose="020F0502020204030204" pitchFamily="34" charset="0"/>
                        <a:cs typeface="Calibri"/>
                      </a:endParaRPr>
                    </a:p>
                  </a:txBody>
                  <a:tcPr marL="55812" marR="55812" marT="0"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63A70"/>
                    </a:solidFill>
                  </a:tcPr>
                </a:tc>
                <a:tc vMerge="1">
                  <a:txBody>
                    <a:bodyPr/>
                    <a:lstStyle/>
                    <a:p>
                      <a:pPr marL="0" marR="0" algn="ctr">
                        <a:lnSpc>
                          <a:spcPct val="115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12" marR="55812" marT="0" marB="0"/>
                </a:tc>
                <a:tc vMerge="1">
                  <a:txBody>
                    <a:bodyPr/>
                    <a:lstStyle/>
                    <a:p>
                      <a:pPr marL="0" marR="0" algn="ctr">
                        <a:lnSpc>
                          <a:spcPct val="115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12" marR="55812" marT="0" marB="0" anchor="ctr"/>
                </a:tc>
              </a:tr>
              <a:tr h="197959">
                <a:tc>
                  <a:txBody>
                    <a:bodyPr/>
                    <a:lstStyle/>
                    <a:p>
                      <a:pPr marL="0" marR="0" algn="l">
                        <a:lnSpc>
                          <a:spcPct val="115000"/>
                        </a:lnSpc>
                        <a:spcBef>
                          <a:spcPts val="0"/>
                        </a:spcBef>
                        <a:spcAft>
                          <a:spcPts val="0"/>
                        </a:spcAft>
                      </a:pPr>
                      <a:r>
                        <a:rPr lang="en-US" sz="1000" dirty="0">
                          <a:solidFill>
                            <a:schemeClr val="bg1"/>
                          </a:solidFill>
                          <a:effectLst/>
                        </a:rPr>
                        <a:t>Loss of control-inflight (250)</a:t>
                      </a:r>
                      <a:endParaRPr lang="en-US" sz="1000" dirty="0">
                        <a:solidFill>
                          <a:schemeClr val="bg1"/>
                        </a:solidFill>
                        <a:effectLst/>
                        <a:latin typeface="Calibri" panose="020F0502020204030204" pitchFamily="34" charset="0"/>
                        <a:ea typeface="Calibri" panose="020F0502020204030204" pitchFamily="34" charset="0"/>
                        <a:cs typeface="Calibri"/>
                      </a:endParaRPr>
                    </a:p>
                  </a:txBody>
                  <a:tcPr marL="68580" marR="68580" marT="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E4F94"/>
                    </a:solidFill>
                  </a:tcPr>
                </a:tc>
                <a:tc>
                  <a:txBody>
                    <a:bodyPr/>
                    <a:lstStyle/>
                    <a:p>
                      <a:pPr marL="0" marR="0" algn="ctr">
                        <a:lnSpc>
                          <a:spcPct val="115000"/>
                        </a:lnSpc>
                        <a:spcBef>
                          <a:spcPts val="0"/>
                        </a:spcBef>
                        <a:spcAft>
                          <a:spcPts val="0"/>
                        </a:spcAft>
                      </a:pPr>
                      <a:r>
                        <a:rPr lang="en-US" sz="1000" dirty="0">
                          <a:solidFill>
                            <a:schemeClr val="bg1"/>
                          </a:solidFill>
                          <a:effectLst/>
                        </a:rPr>
                        <a:t>-</a:t>
                      </a:r>
                      <a:endParaRPr lang="en-US" sz="1000" dirty="0">
                        <a:solidFill>
                          <a:schemeClr val="bg1"/>
                        </a:solidFill>
                        <a:effectLst/>
                        <a:latin typeface="Calibri" panose="020F0502020204030204" pitchFamily="34" charset="0"/>
                        <a:ea typeface="Calibri" panose="020F0502020204030204" pitchFamily="34" charset="0"/>
                        <a:cs typeface="Calibri"/>
                      </a:endParaRPr>
                    </a:p>
                  </a:txBody>
                  <a:tcPr marL="68580" marR="68580" marT="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E4F94"/>
                    </a:solidFill>
                  </a:tcPr>
                </a:tc>
                <a:tc>
                  <a:txBody>
                    <a:bodyPr/>
                    <a:lstStyle/>
                    <a:p>
                      <a:pPr marL="0" marR="0" algn="ctr">
                        <a:lnSpc>
                          <a:spcPct val="115000"/>
                        </a:lnSpc>
                        <a:spcBef>
                          <a:spcPts val="0"/>
                        </a:spcBef>
                        <a:spcAft>
                          <a:spcPts val="0"/>
                        </a:spcAft>
                      </a:pPr>
                      <a:r>
                        <a:rPr lang="en-US" sz="1000" dirty="0" smtClean="0">
                          <a:solidFill>
                            <a:schemeClr val="bg1"/>
                          </a:solidFill>
                          <a:effectLst/>
                        </a:rPr>
                        <a:t>13.1%</a:t>
                      </a:r>
                      <a:endParaRPr lang="en-US" sz="1000" dirty="0">
                        <a:solidFill>
                          <a:schemeClr val="bg1"/>
                        </a:solidFill>
                        <a:effectLst/>
                        <a:latin typeface="Calibri" panose="020F0502020204030204" pitchFamily="34" charset="0"/>
                        <a:ea typeface="Calibri" panose="020F0502020204030204" pitchFamily="34" charset="0"/>
                        <a:cs typeface="Calibri"/>
                      </a:endParaRPr>
                    </a:p>
                  </a:txBody>
                  <a:tcPr marL="55812" marR="55812" marT="0"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E4F94"/>
                    </a:solidFill>
                  </a:tcPr>
                </a:tc>
                <a:tc>
                  <a:txBody>
                    <a:bodyPr/>
                    <a:lstStyle/>
                    <a:p>
                      <a:pPr marL="0" marR="0" algn="ctr">
                        <a:lnSpc>
                          <a:spcPct val="115000"/>
                        </a:lnSpc>
                        <a:spcBef>
                          <a:spcPts val="0"/>
                        </a:spcBef>
                        <a:spcAft>
                          <a:spcPts val="0"/>
                        </a:spcAft>
                      </a:pPr>
                      <a:r>
                        <a:rPr lang="en-US" sz="1000" dirty="0" smtClean="0">
                          <a:solidFill>
                            <a:schemeClr val="bg1"/>
                          </a:solidFill>
                          <a:effectLst/>
                        </a:rPr>
                        <a:t>1</a:t>
                      </a:r>
                      <a:endParaRPr lang="en-US" sz="1000" dirty="0">
                        <a:solidFill>
                          <a:schemeClr val="bg1"/>
                        </a:solidFill>
                        <a:effectLst/>
                        <a:latin typeface="Calibri" panose="020F0502020204030204" pitchFamily="34" charset="0"/>
                        <a:ea typeface="Calibri" panose="020F0502020204030204" pitchFamily="34" charset="0"/>
                        <a:cs typeface="Calibri"/>
                      </a:endParaRPr>
                    </a:p>
                  </a:txBody>
                  <a:tcPr marL="55812" marR="55812" marT="0"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E4F94"/>
                    </a:solidFill>
                  </a:tcPr>
                </a:tc>
              </a:tr>
              <a:tr h="197959">
                <a:tc>
                  <a:txBody>
                    <a:bodyPr/>
                    <a:lstStyle/>
                    <a:p>
                      <a:pPr marL="0" marR="0" algn="l">
                        <a:lnSpc>
                          <a:spcPct val="115000"/>
                        </a:lnSpc>
                        <a:spcBef>
                          <a:spcPts val="0"/>
                        </a:spcBef>
                        <a:spcAft>
                          <a:spcPts val="0"/>
                        </a:spcAft>
                      </a:pPr>
                      <a:r>
                        <a:rPr lang="en-US" sz="1000" dirty="0">
                          <a:solidFill>
                            <a:schemeClr val="bg1"/>
                          </a:solidFill>
                          <a:effectLst/>
                        </a:rPr>
                        <a:t>Inflight collision with object (220)</a:t>
                      </a:r>
                      <a:endParaRPr lang="en-US" sz="1000" dirty="0">
                        <a:solidFill>
                          <a:schemeClr val="bg1"/>
                        </a:solidFill>
                        <a:effectLst/>
                        <a:latin typeface="Calibri" panose="020F0502020204030204" pitchFamily="34" charset="0"/>
                        <a:ea typeface="Calibri" panose="020F0502020204030204" pitchFamily="34" charset="0"/>
                        <a:cs typeface="Calibri"/>
                      </a:endParaRPr>
                    </a:p>
                  </a:txBody>
                  <a:tcPr marL="68580" marR="68580" marT="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E376F"/>
                    </a:solidFill>
                  </a:tcPr>
                </a:tc>
                <a:tc>
                  <a:txBody>
                    <a:bodyPr/>
                    <a:lstStyle/>
                    <a:p>
                      <a:pPr marL="0" marR="0" algn="ctr">
                        <a:lnSpc>
                          <a:spcPct val="115000"/>
                        </a:lnSpc>
                        <a:spcBef>
                          <a:spcPts val="0"/>
                        </a:spcBef>
                        <a:spcAft>
                          <a:spcPts val="0"/>
                        </a:spcAft>
                      </a:pPr>
                      <a:r>
                        <a:rPr lang="en-US" sz="1000" dirty="0">
                          <a:solidFill>
                            <a:schemeClr val="bg1"/>
                          </a:solidFill>
                          <a:effectLst/>
                        </a:rPr>
                        <a:t>-</a:t>
                      </a:r>
                      <a:endParaRPr lang="en-US" sz="1000" dirty="0">
                        <a:solidFill>
                          <a:schemeClr val="bg1"/>
                        </a:solidFill>
                        <a:effectLst/>
                        <a:latin typeface="Calibri" panose="020F0502020204030204" pitchFamily="34" charset="0"/>
                        <a:ea typeface="Calibri" panose="020F0502020204030204" pitchFamily="34" charset="0"/>
                        <a:cs typeface="Calibri"/>
                      </a:endParaRPr>
                    </a:p>
                  </a:txBody>
                  <a:tcPr marL="68580" marR="68580" marT="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E376F"/>
                    </a:solidFill>
                  </a:tcPr>
                </a:tc>
                <a:tc>
                  <a:txBody>
                    <a:bodyPr/>
                    <a:lstStyle/>
                    <a:p>
                      <a:pPr marL="0" marR="0" algn="ctr">
                        <a:lnSpc>
                          <a:spcPct val="115000"/>
                        </a:lnSpc>
                        <a:spcBef>
                          <a:spcPts val="0"/>
                        </a:spcBef>
                        <a:spcAft>
                          <a:spcPts val="0"/>
                        </a:spcAft>
                      </a:pPr>
                      <a:r>
                        <a:rPr lang="en-US" sz="1000" dirty="0" smtClean="0">
                          <a:solidFill>
                            <a:schemeClr val="bg1"/>
                          </a:solidFill>
                          <a:effectLst/>
                        </a:rPr>
                        <a:t>5.6%</a:t>
                      </a:r>
                      <a:endParaRPr lang="en-US" sz="1000" dirty="0">
                        <a:solidFill>
                          <a:schemeClr val="bg1"/>
                        </a:solidFill>
                        <a:effectLst/>
                        <a:latin typeface="Calibri" panose="020F0502020204030204" pitchFamily="34" charset="0"/>
                        <a:ea typeface="Calibri" panose="020F0502020204030204" pitchFamily="34" charset="0"/>
                        <a:cs typeface="Calibri"/>
                      </a:endParaRPr>
                    </a:p>
                  </a:txBody>
                  <a:tcPr marL="55812" marR="55812" marT="0"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E376F"/>
                    </a:solidFill>
                  </a:tcPr>
                </a:tc>
                <a:tc>
                  <a:txBody>
                    <a:bodyPr/>
                    <a:lstStyle/>
                    <a:p>
                      <a:pPr marL="0" marR="0" algn="ctr">
                        <a:lnSpc>
                          <a:spcPct val="115000"/>
                        </a:lnSpc>
                        <a:spcBef>
                          <a:spcPts val="0"/>
                        </a:spcBef>
                        <a:spcAft>
                          <a:spcPts val="0"/>
                        </a:spcAft>
                      </a:pPr>
                      <a:r>
                        <a:rPr lang="en-US" sz="1000" dirty="0" smtClean="0">
                          <a:solidFill>
                            <a:schemeClr val="bg1"/>
                          </a:solidFill>
                          <a:effectLst/>
                        </a:rPr>
                        <a:t>2</a:t>
                      </a:r>
                      <a:endParaRPr lang="en-US" sz="1000" dirty="0">
                        <a:solidFill>
                          <a:schemeClr val="bg1"/>
                        </a:solidFill>
                        <a:effectLst/>
                        <a:latin typeface="Calibri" panose="020F0502020204030204" pitchFamily="34" charset="0"/>
                        <a:ea typeface="Calibri" panose="020F0502020204030204" pitchFamily="34" charset="0"/>
                        <a:cs typeface="Calibri"/>
                      </a:endParaRPr>
                    </a:p>
                  </a:txBody>
                  <a:tcPr marL="55812" marR="55812" marT="0"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E376F"/>
                    </a:solidFill>
                  </a:tcPr>
                </a:tc>
              </a:tr>
              <a:tr h="350568">
                <a:tc>
                  <a:txBody>
                    <a:bodyPr/>
                    <a:lstStyle/>
                    <a:p>
                      <a:pPr marL="0" marR="0" algn="l">
                        <a:lnSpc>
                          <a:spcPct val="115000"/>
                        </a:lnSpc>
                        <a:spcBef>
                          <a:spcPts val="0"/>
                        </a:spcBef>
                        <a:spcAft>
                          <a:spcPts val="0"/>
                        </a:spcAft>
                      </a:pPr>
                      <a:r>
                        <a:rPr lang="en-US" sz="1000" dirty="0" smtClean="0">
                          <a:solidFill>
                            <a:schemeClr val="bg1"/>
                          </a:solidFill>
                          <a:effectLst/>
                        </a:rPr>
                        <a:t>Loss of engine power (350)</a:t>
                      </a:r>
                      <a:endParaRPr lang="en-US" sz="1000" dirty="0" smtClean="0">
                        <a:solidFill>
                          <a:schemeClr val="bg1"/>
                        </a:solidFill>
                        <a:effectLst/>
                        <a:latin typeface="Calibri" panose="020F0502020204030204" pitchFamily="34" charset="0"/>
                        <a:ea typeface="Calibri" panose="020F0502020204030204" pitchFamily="34" charset="0"/>
                        <a:cs typeface="Calibri"/>
                      </a:endParaRPr>
                    </a:p>
                  </a:txBody>
                  <a:tcPr marL="68580" marR="68580" marT="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84B92"/>
                    </a:solidFill>
                  </a:tcPr>
                </a:tc>
                <a:tc>
                  <a:txBody>
                    <a:bodyPr/>
                    <a:lstStyle/>
                    <a:p>
                      <a:pPr marL="0" marR="0" algn="l">
                        <a:lnSpc>
                          <a:spcPct val="115000"/>
                        </a:lnSpc>
                        <a:spcBef>
                          <a:spcPts val="0"/>
                        </a:spcBef>
                        <a:spcAft>
                          <a:spcPts val="0"/>
                        </a:spcAft>
                      </a:pPr>
                      <a:r>
                        <a:rPr lang="en-US" sz="1000" dirty="0" smtClean="0">
                          <a:solidFill>
                            <a:schemeClr val="bg1"/>
                          </a:solidFill>
                          <a:effectLst/>
                        </a:rPr>
                        <a:t>Forced landing (180)</a:t>
                      </a:r>
                      <a:endParaRPr lang="en-US" sz="1000" dirty="0">
                        <a:solidFill>
                          <a:schemeClr val="bg1"/>
                        </a:solidFill>
                        <a:effectLst/>
                        <a:latin typeface="Calibri" panose="020F0502020204030204" pitchFamily="34" charset="0"/>
                        <a:ea typeface="Calibri" panose="020F0502020204030204" pitchFamily="34" charset="0"/>
                        <a:cs typeface="Calibri"/>
                      </a:endParaRPr>
                    </a:p>
                  </a:txBody>
                  <a:tcPr marL="68580" marR="68580" marT="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84B92"/>
                    </a:solidFill>
                  </a:tcPr>
                </a:tc>
                <a:tc>
                  <a:txBody>
                    <a:bodyPr/>
                    <a:lstStyle/>
                    <a:p>
                      <a:pPr marL="0" marR="0" algn="ctr">
                        <a:lnSpc>
                          <a:spcPct val="115000"/>
                        </a:lnSpc>
                        <a:spcBef>
                          <a:spcPts val="0"/>
                        </a:spcBef>
                        <a:spcAft>
                          <a:spcPts val="0"/>
                        </a:spcAft>
                      </a:pPr>
                      <a:r>
                        <a:rPr lang="en-US" sz="1000" dirty="0" smtClean="0">
                          <a:solidFill>
                            <a:schemeClr val="bg1"/>
                          </a:solidFill>
                          <a:effectLst/>
                        </a:rPr>
                        <a:t>5.5%</a:t>
                      </a:r>
                      <a:endParaRPr lang="en-US" sz="1000" dirty="0">
                        <a:solidFill>
                          <a:schemeClr val="bg1"/>
                        </a:solidFill>
                        <a:effectLst/>
                        <a:latin typeface="Calibri" panose="020F0502020204030204" pitchFamily="34" charset="0"/>
                        <a:ea typeface="Calibri" panose="020F0502020204030204" pitchFamily="34" charset="0"/>
                        <a:cs typeface="Calibri"/>
                      </a:endParaRPr>
                    </a:p>
                  </a:txBody>
                  <a:tcPr marL="55812" marR="55812" marT="0"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84B92"/>
                    </a:solidFill>
                  </a:tcPr>
                </a:tc>
                <a:tc>
                  <a:txBody>
                    <a:bodyPr/>
                    <a:lstStyle/>
                    <a:p>
                      <a:pPr marL="0" marR="0" algn="ctr">
                        <a:lnSpc>
                          <a:spcPct val="115000"/>
                        </a:lnSpc>
                        <a:spcBef>
                          <a:spcPts val="0"/>
                        </a:spcBef>
                        <a:spcAft>
                          <a:spcPts val="0"/>
                        </a:spcAft>
                      </a:pPr>
                      <a:r>
                        <a:rPr lang="en-US" sz="1000" dirty="0" smtClean="0">
                          <a:solidFill>
                            <a:schemeClr val="bg1"/>
                          </a:solidFill>
                          <a:effectLst/>
                        </a:rPr>
                        <a:t>3</a:t>
                      </a:r>
                      <a:endParaRPr lang="en-US" sz="1000" dirty="0">
                        <a:solidFill>
                          <a:schemeClr val="bg1"/>
                        </a:solidFill>
                        <a:effectLst/>
                        <a:latin typeface="Calibri" panose="020F0502020204030204" pitchFamily="34" charset="0"/>
                        <a:ea typeface="Calibri" panose="020F0502020204030204" pitchFamily="34" charset="0"/>
                        <a:cs typeface="Calibri"/>
                      </a:endParaRPr>
                    </a:p>
                  </a:txBody>
                  <a:tcPr marL="55812" marR="55812" marT="0"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84B92"/>
                    </a:solidFill>
                  </a:tcPr>
                </a:tc>
              </a:tr>
              <a:tr h="350568">
                <a:tc>
                  <a:txBody>
                    <a:bodyPr/>
                    <a:lstStyle/>
                    <a:p>
                      <a:pPr marL="0" marR="0" algn="l">
                        <a:lnSpc>
                          <a:spcPct val="115000"/>
                        </a:lnSpc>
                        <a:spcBef>
                          <a:spcPts val="0"/>
                        </a:spcBef>
                        <a:spcAft>
                          <a:spcPts val="0"/>
                        </a:spcAft>
                      </a:pPr>
                      <a:r>
                        <a:rPr lang="en-US" sz="1000" dirty="0" smtClean="0">
                          <a:solidFill>
                            <a:schemeClr val="bg1"/>
                          </a:solidFill>
                          <a:effectLst/>
                        </a:rPr>
                        <a:t>Loss of engine power-non-mechanical (353)</a:t>
                      </a:r>
                      <a:endParaRPr lang="en-US" sz="1000" dirty="0" smtClean="0">
                        <a:solidFill>
                          <a:schemeClr val="bg1"/>
                        </a:solidFill>
                        <a:effectLst/>
                        <a:latin typeface="Calibri" panose="020F0502020204030204" pitchFamily="34" charset="0"/>
                        <a:ea typeface="Calibri" panose="020F0502020204030204" pitchFamily="34" charset="0"/>
                        <a:cs typeface="Calibri"/>
                      </a:endParaRPr>
                    </a:p>
                  </a:txBody>
                  <a:tcPr marL="68580" marR="68580" marT="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E376F"/>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smtClean="0">
                          <a:solidFill>
                            <a:schemeClr val="bg1"/>
                          </a:solidFill>
                          <a:effectLst/>
                        </a:rPr>
                        <a:t>Forced landing (180)</a:t>
                      </a:r>
                      <a:endParaRPr lang="en-US" sz="1000" dirty="0" smtClean="0">
                        <a:solidFill>
                          <a:schemeClr val="bg1"/>
                        </a:solidFill>
                        <a:effectLst/>
                        <a:latin typeface="Calibri" panose="020F0502020204030204" pitchFamily="34" charset="0"/>
                        <a:ea typeface="Calibri" panose="020F0502020204030204" pitchFamily="34" charset="0"/>
                        <a:cs typeface="Calibri"/>
                      </a:endParaRPr>
                    </a:p>
                  </a:txBody>
                  <a:tcPr marL="68580" marR="68580" marT="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E376F"/>
                    </a:solidFill>
                  </a:tcPr>
                </a:tc>
                <a:tc>
                  <a:txBody>
                    <a:bodyPr/>
                    <a:lstStyle/>
                    <a:p>
                      <a:pPr marL="0" marR="0" algn="ctr">
                        <a:lnSpc>
                          <a:spcPct val="115000"/>
                        </a:lnSpc>
                        <a:spcBef>
                          <a:spcPts val="0"/>
                        </a:spcBef>
                        <a:spcAft>
                          <a:spcPts val="0"/>
                        </a:spcAft>
                      </a:pPr>
                      <a:r>
                        <a:rPr lang="en-US" sz="1000" dirty="0" smtClean="0">
                          <a:solidFill>
                            <a:schemeClr val="bg1"/>
                          </a:solidFill>
                          <a:effectLst/>
                        </a:rPr>
                        <a:t>5.3%</a:t>
                      </a:r>
                      <a:endParaRPr lang="en-US" sz="1000" dirty="0">
                        <a:solidFill>
                          <a:schemeClr val="bg1"/>
                        </a:solidFill>
                        <a:effectLst/>
                        <a:latin typeface="Calibri" panose="020F0502020204030204" pitchFamily="34" charset="0"/>
                        <a:ea typeface="Calibri" panose="020F0502020204030204" pitchFamily="34" charset="0"/>
                        <a:cs typeface="Calibri"/>
                      </a:endParaRPr>
                    </a:p>
                  </a:txBody>
                  <a:tcPr marL="55812" marR="55812" marT="0"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E376F"/>
                    </a:solidFill>
                  </a:tcPr>
                </a:tc>
                <a:tc>
                  <a:txBody>
                    <a:bodyPr/>
                    <a:lstStyle/>
                    <a:p>
                      <a:pPr marL="0" marR="0" algn="ctr">
                        <a:lnSpc>
                          <a:spcPct val="115000"/>
                        </a:lnSpc>
                        <a:spcBef>
                          <a:spcPts val="0"/>
                        </a:spcBef>
                        <a:spcAft>
                          <a:spcPts val="0"/>
                        </a:spcAft>
                      </a:pPr>
                      <a:r>
                        <a:rPr lang="en-US" sz="1000" dirty="0" smtClean="0">
                          <a:solidFill>
                            <a:schemeClr val="bg1"/>
                          </a:solidFill>
                          <a:effectLst/>
                        </a:rPr>
                        <a:t>4</a:t>
                      </a:r>
                      <a:endParaRPr lang="en-US" sz="1000" dirty="0">
                        <a:solidFill>
                          <a:schemeClr val="bg1"/>
                        </a:solidFill>
                        <a:effectLst/>
                        <a:latin typeface="Calibri" panose="020F0502020204030204" pitchFamily="34" charset="0"/>
                        <a:ea typeface="Calibri" panose="020F0502020204030204" pitchFamily="34" charset="0"/>
                        <a:cs typeface="Calibri"/>
                      </a:endParaRPr>
                    </a:p>
                  </a:txBody>
                  <a:tcPr marL="55812" marR="55812" marT="0"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E376F"/>
                    </a:solidFill>
                  </a:tcPr>
                </a:tc>
              </a:tr>
              <a:tr h="17528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000" dirty="0" smtClean="0">
                          <a:solidFill>
                            <a:schemeClr val="bg1"/>
                          </a:solidFill>
                          <a:effectLst/>
                        </a:rPr>
                        <a:t>Inflight collision with terrain/water (230</a:t>
                      </a:r>
                      <a:r>
                        <a:rPr lang="en-US" sz="1000" b="1" dirty="0" smtClean="0">
                          <a:solidFill>
                            <a:schemeClr val="bg1"/>
                          </a:solidFill>
                          <a:effectLst/>
                        </a:rPr>
                        <a:t>S</a:t>
                      </a:r>
                      <a:r>
                        <a:rPr lang="en-US" sz="1000" dirty="0" smtClean="0">
                          <a:solidFill>
                            <a:schemeClr val="bg1"/>
                          </a:solidFill>
                          <a:effectLst/>
                        </a:rPr>
                        <a:t>)</a:t>
                      </a:r>
                      <a:endParaRPr lang="en-US" sz="1000" dirty="0">
                        <a:solidFill>
                          <a:schemeClr val="bg1"/>
                        </a:solidFill>
                        <a:effectLst/>
                        <a:latin typeface="Calibri" panose="020F0502020204030204" pitchFamily="34" charset="0"/>
                        <a:ea typeface="Calibri" panose="020F0502020204030204" pitchFamily="34" charset="0"/>
                        <a:cs typeface="Calibri"/>
                      </a:endParaRPr>
                    </a:p>
                  </a:txBody>
                  <a:tcPr marL="68580" marR="68580" marT="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84B92"/>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000" dirty="0" smtClean="0">
                          <a:solidFill>
                            <a:schemeClr val="bg1"/>
                          </a:solidFill>
                          <a:effectLst/>
                          <a:latin typeface="Calibri" panose="020F0502020204030204" pitchFamily="34" charset="0"/>
                          <a:ea typeface="Calibri" panose="020F0502020204030204" pitchFamily="34" charset="0"/>
                          <a:cs typeface="Calibri"/>
                        </a:rPr>
                        <a:t>-</a:t>
                      </a:r>
                      <a:endParaRPr lang="en-US" sz="1000" dirty="0">
                        <a:solidFill>
                          <a:schemeClr val="bg1"/>
                        </a:solidFill>
                        <a:effectLst/>
                        <a:latin typeface="Calibri" panose="020F0502020204030204" pitchFamily="34" charset="0"/>
                        <a:ea typeface="Calibri" panose="020F0502020204030204" pitchFamily="34" charset="0"/>
                        <a:cs typeface="Calibri"/>
                      </a:endParaRPr>
                    </a:p>
                  </a:txBody>
                  <a:tcPr marL="68580" marR="68580" marT="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84B92"/>
                    </a:solidFill>
                  </a:tcPr>
                </a:tc>
                <a:tc>
                  <a:txBody>
                    <a:bodyPr/>
                    <a:lstStyle/>
                    <a:p>
                      <a:pPr marL="0" marR="0" algn="ctr">
                        <a:lnSpc>
                          <a:spcPct val="115000"/>
                        </a:lnSpc>
                        <a:spcBef>
                          <a:spcPts val="0"/>
                        </a:spcBef>
                        <a:spcAft>
                          <a:spcPts val="0"/>
                        </a:spcAft>
                      </a:pPr>
                      <a:r>
                        <a:rPr lang="en-US" sz="1000" dirty="0" smtClean="0">
                          <a:solidFill>
                            <a:schemeClr val="bg1"/>
                          </a:solidFill>
                          <a:effectLst/>
                        </a:rPr>
                        <a:t>5.2%</a:t>
                      </a:r>
                      <a:endParaRPr lang="en-US" sz="1000" dirty="0">
                        <a:solidFill>
                          <a:schemeClr val="bg1"/>
                        </a:solidFill>
                        <a:effectLst/>
                        <a:latin typeface="Calibri" panose="020F0502020204030204" pitchFamily="34" charset="0"/>
                        <a:ea typeface="Calibri" panose="020F0502020204030204" pitchFamily="34" charset="0"/>
                        <a:cs typeface="Calibri"/>
                      </a:endParaRPr>
                    </a:p>
                  </a:txBody>
                  <a:tcPr marL="55812" marR="55812" marT="0"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84B92"/>
                    </a:solidFill>
                  </a:tcPr>
                </a:tc>
                <a:tc>
                  <a:txBody>
                    <a:bodyPr/>
                    <a:lstStyle/>
                    <a:p>
                      <a:pPr marL="0" marR="0" algn="ctr">
                        <a:lnSpc>
                          <a:spcPct val="115000"/>
                        </a:lnSpc>
                        <a:spcBef>
                          <a:spcPts val="0"/>
                        </a:spcBef>
                        <a:spcAft>
                          <a:spcPts val="0"/>
                        </a:spcAft>
                      </a:pPr>
                      <a:r>
                        <a:rPr lang="en-US" sz="1000" dirty="0" smtClean="0">
                          <a:solidFill>
                            <a:schemeClr val="bg1"/>
                          </a:solidFill>
                          <a:effectLst/>
                        </a:rPr>
                        <a:t>5</a:t>
                      </a:r>
                      <a:endParaRPr lang="en-US" sz="1000" dirty="0">
                        <a:solidFill>
                          <a:schemeClr val="bg1"/>
                        </a:solidFill>
                        <a:effectLst/>
                        <a:latin typeface="Calibri" panose="020F0502020204030204" pitchFamily="34" charset="0"/>
                        <a:ea typeface="Calibri" panose="020F0502020204030204" pitchFamily="34" charset="0"/>
                        <a:cs typeface="Calibri"/>
                      </a:endParaRPr>
                    </a:p>
                  </a:txBody>
                  <a:tcPr marL="55812" marR="55812" marT="0"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84B92"/>
                    </a:solidFill>
                  </a:tcPr>
                </a:tc>
              </a:tr>
            </a:tbl>
          </a:graphicData>
        </a:graphic>
      </p:graphicFrame>
      <p:sp>
        <p:nvSpPr>
          <p:cNvPr id="66" name="Down Arrow 65"/>
          <p:cNvSpPr>
            <a:spLocks noChangeArrowheads="1"/>
          </p:cNvSpPr>
          <p:nvPr/>
        </p:nvSpPr>
        <p:spPr bwMode="auto">
          <a:xfrm rot="2433052">
            <a:off x="4764088" y="3765550"/>
            <a:ext cx="320675" cy="439738"/>
          </a:xfrm>
          <a:prstGeom prst="downArrow">
            <a:avLst>
              <a:gd name="adj1" fmla="val 50000"/>
              <a:gd name="adj2" fmla="val 50071"/>
            </a:avLst>
          </a:prstGeom>
          <a:solidFill>
            <a:srgbClr val="FF0000"/>
          </a:solidFill>
          <a:ln w="9525" algn="ctr">
            <a:solidFill>
              <a:srgbClr val="FF0000"/>
            </a:solidFill>
            <a:round/>
            <a:headEnd/>
            <a:tailEnd/>
          </a:ln>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endParaRPr lang="en-US" altLang="en-US">
              <a:solidFill>
                <a:srgbClr val="000000"/>
              </a:solidFill>
              <a:latin typeface="Calibri" pitchFamily="34" charset="0"/>
              <a:cs typeface="Calibri" pitchFamily="34" charset="0"/>
            </a:endParaRPr>
          </a:p>
        </p:txBody>
      </p:sp>
      <p:sp>
        <p:nvSpPr>
          <p:cNvPr id="69" name="Rectangle 68"/>
          <p:cNvSpPr/>
          <p:nvPr/>
        </p:nvSpPr>
        <p:spPr>
          <a:xfrm>
            <a:off x="5094288" y="3230563"/>
            <a:ext cx="3429000" cy="609600"/>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28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3" y="990600"/>
            <a:ext cx="4813300" cy="273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8125"/>
            <a:ext cx="8472488" cy="609600"/>
          </a:xfrm>
        </p:spPr>
        <p:txBody>
          <a:bodyPr>
            <a:normAutofit fontScale="90000"/>
          </a:bodyPr>
          <a:lstStyle/>
          <a:p>
            <a:pPr algn="ctr">
              <a:defRPr/>
            </a:pPr>
            <a:r>
              <a:rPr lang="en-US" dirty="0" smtClean="0"/>
              <a:t>Data Mining for HFDM</a:t>
            </a:r>
            <a:endParaRPr lang="en-US" dirty="0"/>
          </a:p>
        </p:txBody>
      </p:sp>
      <p:sp>
        <p:nvSpPr>
          <p:cNvPr id="3379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3CCE4C14-E340-4180-94DB-74E941CADC2F}" type="slidenum">
              <a:rPr lang="en-US" altLang="en-US" sz="1400" smtClean="0">
                <a:solidFill>
                  <a:srgbClr val="FFFFFF"/>
                </a:solidFill>
                <a:latin typeface="Times New Roman" pitchFamily="18" charset="0"/>
              </a:rPr>
              <a:pPr/>
              <a:t>27</a:t>
            </a:fld>
            <a:endParaRPr lang="en-US" altLang="en-US" sz="1400" smtClean="0">
              <a:solidFill>
                <a:srgbClr val="FFFFFF"/>
              </a:solidFill>
              <a:latin typeface="Times New Roman" pitchFamily="18" charset="0"/>
            </a:endParaRPr>
          </a:p>
        </p:txBody>
      </p:sp>
      <p:grpSp>
        <p:nvGrpSpPr>
          <p:cNvPr id="60" name="Group 59"/>
          <p:cNvGrpSpPr>
            <a:grpSpLocks/>
          </p:cNvGrpSpPr>
          <p:nvPr/>
        </p:nvGrpSpPr>
        <p:grpSpPr bwMode="auto">
          <a:xfrm>
            <a:off x="76200" y="847725"/>
            <a:ext cx="4208463" cy="2360613"/>
            <a:chOff x="1341635" y="12934859"/>
            <a:chExt cx="7526992" cy="4852071"/>
          </a:xfrm>
        </p:grpSpPr>
        <p:sp>
          <p:nvSpPr>
            <p:cNvPr id="5" name="Rectangle 4"/>
            <p:cNvSpPr/>
            <p:nvPr/>
          </p:nvSpPr>
          <p:spPr>
            <a:xfrm>
              <a:off x="4726084" y="13254632"/>
              <a:ext cx="1819994" cy="4731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ysClr val="windowText" lastClr="000000"/>
                  </a:solidFill>
                </a:rPr>
                <a:t>Classification</a:t>
              </a:r>
            </a:p>
          </p:txBody>
        </p:sp>
        <p:sp>
          <p:nvSpPr>
            <p:cNvPr id="6" name="Rectangle 5"/>
            <p:cNvSpPr/>
            <p:nvPr/>
          </p:nvSpPr>
          <p:spPr>
            <a:xfrm>
              <a:off x="4706209" y="16687300"/>
              <a:ext cx="1652474" cy="4013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ysClr val="windowText" lastClr="000000"/>
                  </a:solidFill>
                </a:rPr>
                <a:t>Association</a:t>
              </a:r>
            </a:p>
          </p:txBody>
        </p:sp>
        <p:sp>
          <p:nvSpPr>
            <p:cNvPr id="7" name="Rectangle 6"/>
            <p:cNvSpPr/>
            <p:nvPr/>
          </p:nvSpPr>
          <p:spPr>
            <a:xfrm>
              <a:off x="4706209" y="15551779"/>
              <a:ext cx="1652474" cy="4013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ysClr val="windowText" lastClr="000000"/>
                  </a:solidFill>
                </a:rPr>
                <a:t>Clustering</a:t>
              </a:r>
            </a:p>
          </p:txBody>
        </p:sp>
        <p:sp>
          <p:nvSpPr>
            <p:cNvPr id="8" name="Rectangle 7"/>
            <p:cNvSpPr/>
            <p:nvPr/>
          </p:nvSpPr>
          <p:spPr>
            <a:xfrm>
              <a:off x="4726084" y="14328158"/>
              <a:ext cx="1649636" cy="4013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ysClr val="windowText" lastClr="000000"/>
                  </a:solidFill>
                </a:rPr>
                <a:t>Regression</a:t>
              </a:r>
            </a:p>
          </p:txBody>
        </p:sp>
        <p:sp>
          <p:nvSpPr>
            <p:cNvPr id="9" name="Rectangle 8"/>
            <p:cNvSpPr/>
            <p:nvPr/>
          </p:nvSpPr>
          <p:spPr>
            <a:xfrm>
              <a:off x="2664750" y="13655981"/>
              <a:ext cx="1854065" cy="6721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ysClr val="windowText" lastClr="000000"/>
                  </a:solidFill>
                </a:rPr>
                <a:t>Supervised</a:t>
              </a:r>
              <a:endParaRPr lang="en-US" sz="1000" dirty="0">
                <a:solidFill>
                  <a:sysClr val="windowText" lastClr="000000"/>
                </a:solidFill>
              </a:endParaRPr>
            </a:p>
          </p:txBody>
        </p:sp>
        <p:sp>
          <p:nvSpPr>
            <p:cNvPr id="10" name="Rectangle 9"/>
            <p:cNvSpPr/>
            <p:nvPr/>
          </p:nvSpPr>
          <p:spPr>
            <a:xfrm>
              <a:off x="2664750" y="15953128"/>
              <a:ext cx="2061334" cy="7341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ysClr val="windowText" lastClr="000000"/>
                  </a:solidFill>
                </a:rPr>
                <a:t>Unsupervised </a:t>
              </a:r>
              <a:endParaRPr lang="en-US" sz="1000" dirty="0">
                <a:solidFill>
                  <a:sysClr val="windowText" lastClr="000000"/>
                </a:solidFill>
              </a:endParaRPr>
            </a:p>
          </p:txBody>
        </p:sp>
        <p:sp>
          <p:nvSpPr>
            <p:cNvPr id="11" name="Rectangle 10"/>
            <p:cNvSpPr/>
            <p:nvPr/>
          </p:nvSpPr>
          <p:spPr>
            <a:xfrm>
              <a:off x="1341635" y="14700139"/>
              <a:ext cx="1692224" cy="9495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ysClr val="windowText" lastClr="000000"/>
                  </a:solidFill>
                </a:rPr>
                <a:t>Type of technique</a:t>
              </a:r>
              <a:endParaRPr lang="en-US" sz="1000" dirty="0">
                <a:solidFill>
                  <a:sysClr val="windowText" lastClr="000000"/>
                </a:solidFill>
              </a:endParaRPr>
            </a:p>
          </p:txBody>
        </p:sp>
        <p:cxnSp>
          <p:nvCxnSpPr>
            <p:cNvPr id="12" name="Elbow Connector 11"/>
            <p:cNvCxnSpPr>
              <a:stCxn id="9" idx="0"/>
              <a:endCxn id="5" idx="1"/>
            </p:cNvCxnSpPr>
            <p:nvPr/>
          </p:nvCxnSpPr>
          <p:spPr>
            <a:xfrm rot="5400000" flipH="1" flipV="1">
              <a:off x="4076647" y="13006547"/>
              <a:ext cx="163150" cy="113572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9" idx="2"/>
              <a:endCxn id="8" idx="1"/>
            </p:cNvCxnSpPr>
            <p:nvPr/>
          </p:nvCxnSpPr>
          <p:spPr>
            <a:xfrm rot="16200000" flipH="1">
              <a:off x="4058490" y="13862871"/>
              <a:ext cx="202306" cy="113288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10" idx="0"/>
              <a:endCxn id="7" idx="1"/>
            </p:cNvCxnSpPr>
            <p:nvPr/>
          </p:nvCxnSpPr>
          <p:spPr>
            <a:xfrm rot="5400000" flipH="1" flipV="1">
              <a:off x="4101292" y="15348211"/>
              <a:ext cx="199044" cy="101079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0" idx="2"/>
              <a:endCxn id="6" idx="1"/>
            </p:cNvCxnSpPr>
            <p:nvPr/>
          </p:nvCxnSpPr>
          <p:spPr>
            <a:xfrm rot="16200000" flipH="1">
              <a:off x="4101292" y="16281426"/>
              <a:ext cx="199044" cy="101079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11" idx="0"/>
              <a:endCxn id="9" idx="1"/>
            </p:cNvCxnSpPr>
            <p:nvPr/>
          </p:nvCxnSpPr>
          <p:spPr>
            <a:xfrm rot="5400000" flipH="1" flipV="1">
              <a:off x="2072213" y="14107602"/>
              <a:ext cx="708070" cy="477003"/>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1" idx="2"/>
              <a:endCxn id="10" idx="1"/>
            </p:cNvCxnSpPr>
            <p:nvPr/>
          </p:nvCxnSpPr>
          <p:spPr>
            <a:xfrm rot="16200000" flipH="1">
              <a:off x="2090159" y="15747257"/>
              <a:ext cx="672176" cy="477003"/>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736310" y="13058853"/>
              <a:ext cx="618968" cy="26756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19" name="Rectangle 18"/>
            <p:cNvSpPr/>
            <p:nvPr/>
          </p:nvSpPr>
          <p:spPr>
            <a:xfrm>
              <a:off x="6736310" y="13394942"/>
              <a:ext cx="618968" cy="26756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20" name="Rectangle 19"/>
            <p:cNvSpPr/>
            <p:nvPr/>
          </p:nvSpPr>
          <p:spPr>
            <a:xfrm>
              <a:off x="6736310" y="13727767"/>
              <a:ext cx="618968" cy="26756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21" name="Rectangle 20"/>
            <p:cNvSpPr/>
            <p:nvPr/>
          </p:nvSpPr>
          <p:spPr>
            <a:xfrm>
              <a:off x="6736310" y="14393418"/>
              <a:ext cx="618968" cy="26756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22" name="Rectangle 21"/>
            <p:cNvSpPr/>
            <p:nvPr/>
          </p:nvSpPr>
          <p:spPr>
            <a:xfrm>
              <a:off x="6736310" y="15059068"/>
              <a:ext cx="618968" cy="26756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23" name="Rectangle 22"/>
            <p:cNvSpPr/>
            <p:nvPr/>
          </p:nvSpPr>
          <p:spPr>
            <a:xfrm>
              <a:off x="6736310" y="15414733"/>
              <a:ext cx="618968" cy="26430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24" name="Rectangle 23"/>
            <p:cNvSpPr/>
            <p:nvPr/>
          </p:nvSpPr>
          <p:spPr>
            <a:xfrm>
              <a:off x="6736310" y="15767137"/>
              <a:ext cx="618968" cy="26756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25" name="Rectangle 24"/>
            <p:cNvSpPr/>
            <p:nvPr/>
          </p:nvSpPr>
          <p:spPr>
            <a:xfrm>
              <a:off x="6736310" y="16119540"/>
              <a:ext cx="618968" cy="26756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26" name="Rectangle 25"/>
            <p:cNvSpPr/>
            <p:nvPr/>
          </p:nvSpPr>
          <p:spPr>
            <a:xfrm>
              <a:off x="6736310" y="16980970"/>
              <a:ext cx="618968" cy="26756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27" name="Rectangle 26"/>
            <p:cNvSpPr/>
            <p:nvPr/>
          </p:nvSpPr>
          <p:spPr>
            <a:xfrm>
              <a:off x="6736310" y="16641619"/>
              <a:ext cx="618968" cy="26756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cxnSp>
          <p:nvCxnSpPr>
            <p:cNvPr id="28" name="Straight Connector 27"/>
            <p:cNvCxnSpPr>
              <a:stCxn id="5" idx="3"/>
              <a:endCxn id="18" idx="1"/>
            </p:cNvCxnSpPr>
            <p:nvPr/>
          </p:nvCxnSpPr>
          <p:spPr>
            <a:xfrm flipV="1">
              <a:off x="6546078" y="13192636"/>
              <a:ext cx="190232" cy="296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5" idx="3"/>
              <a:endCxn id="19" idx="1"/>
            </p:cNvCxnSpPr>
            <p:nvPr/>
          </p:nvCxnSpPr>
          <p:spPr>
            <a:xfrm>
              <a:off x="6546078" y="13492832"/>
              <a:ext cx="190232" cy="35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5" idx="3"/>
              <a:endCxn id="20" idx="1"/>
            </p:cNvCxnSpPr>
            <p:nvPr/>
          </p:nvCxnSpPr>
          <p:spPr>
            <a:xfrm>
              <a:off x="6546078" y="13492832"/>
              <a:ext cx="190232" cy="368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 idx="3"/>
              <a:endCxn id="21" idx="1"/>
            </p:cNvCxnSpPr>
            <p:nvPr/>
          </p:nvCxnSpPr>
          <p:spPr>
            <a:xfrm flipV="1">
              <a:off x="6375719" y="14527199"/>
              <a:ext cx="360591" cy="3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7" idx="3"/>
              <a:endCxn id="22" idx="1"/>
            </p:cNvCxnSpPr>
            <p:nvPr/>
          </p:nvCxnSpPr>
          <p:spPr>
            <a:xfrm flipV="1">
              <a:off x="6358684" y="15192850"/>
              <a:ext cx="377626" cy="5579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7" idx="3"/>
              <a:endCxn id="23" idx="1"/>
            </p:cNvCxnSpPr>
            <p:nvPr/>
          </p:nvCxnSpPr>
          <p:spPr>
            <a:xfrm flipV="1">
              <a:off x="6358684" y="15545253"/>
              <a:ext cx="377626" cy="2055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7" idx="3"/>
              <a:endCxn id="24" idx="1"/>
            </p:cNvCxnSpPr>
            <p:nvPr/>
          </p:nvCxnSpPr>
          <p:spPr>
            <a:xfrm>
              <a:off x="6358684" y="15750823"/>
              <a:ext cx="377626" cy="1500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7" idx="3"/>
              <a:endCxn id="25" idx="1"/>
            </p:cNvCxnSpPr>
            <p:nvPr/>
          </p:nvCxnSpPr>
          <p:spPr>
            <a:xfrm>
              <a:off x="6358684" y="15750823"/>
              <a:ext cx="377626" cy="502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6" idx="3"/>
              <a:endCxn id="27" idx="1"/>
            </p:cNvCxnSpPr>
            <p:nvPr/>
          </p:nvCxnSpPr>
          <p:spPr>
            <a:xfrm flipV="1">
              <a:off x="6358684" y="16775402"/>
              <a:ext cx="377626" cy="1109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6" idx="3"/>
              <a:endCxn id="26" idx="1"/>
            </p:cNvCxnSpPr>
            <p:nvPr/>
          </p:nvCxnSpPr>
          <p:spPr>
            <a:xfrm>
              <a:off x="6358684" y="16886344"/>
              <a:ext cx="377626" cy="228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7718709" y="12934859"/>
              <a:ext cx="462807" cy="218622"/>
            </a:xfrm>
            <a:prstGeom prst="rect">
              <a:avLst/>
            </a:prstGeom>
            <a:solidFill>
              <a:srgbClr val="F8A1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39" name="Rectangle 38"/>
            <p:cNvSpPr/>
            <p:nvPr/>
          </p:nvSpPr>
          <p:spPr>
            <a:xfrm>
              <a:off x="7718709" y="13267684"/>
              <a:ext cx="462807" cy="218622"/>
            </a:xfrm>
            <a:prstGeom prst="rect">
              <a:avLst/>
            </a:prstGeom>
            <a:solidFill>
              <a:srgbClr val="F8A1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40" name="Freeform 39"/>
            <p:cNvSpPr/>
            <p:nvPr/>
          </p:nvSpPr>
          <p:spPr>
            <a:xfrm flipV="1">
              <a:off x="7718709" y="13923547"/>
              <a:ext cx="479843" cy="189254"/>
            </a:xfrm>
            <a:custGeom>
              <a:avLst/>
              <a:gdLst>
                <a:gd name="connsiteX0" fmla="*/ 0 w 3600450"/>
                <a:gd name="connsiteY0" fmla="*/ 463738 h 772121"/>
                <a:gd name="connsiteX1" fmla="*/ 971550 w 3600450"/>
                <a:gd name="connsiteY1" fmla="*/ 6538 h 772121"/>
                <a:gd name="connsiteX2" fmla="*/ 2362200 w 3600450"/>
                <a:gd name="connsiteY2" fmla="*/ 768538 h 772121"/>
                <a:gd name="connsiteX3" fmla="*/ 3600450 w 3600450"/>
                <a:gd name="connsiteY3" fmla="*/ 292288 h 772121"/>
              </a:gdLst>
              <a:ahLst/>
              <a:cxnLst>
                <a:cxn ang="0">
                  <a:pos x="connsiteX0" y="connsiteY0"/>
                </a:cxn>
                <a:cxn ang="0">
                  <a:pos x="connsiteX1" y="connsiteY1"/>
                </a:cxn>
                <a:cxn ang="0">
                  <a:pos x="connsiteX2" y="connsiteY2"/>
                </a:cxn>
                <a:cxn ang="0">
                  <a:pos x="connsiteX3" y="connsiteY3"/>
                </a:cxn>
              </a:cxnLst>
              <a:rect l="l" t="t" r="r" b="b"/>
              <a:pathLst>
                <a:path w="3600450" h="772121">
                  <a:moveTo>
                    <a:pt x="0" y="463738"/>
                  </a:moveTo>
                  <a:cubicBezTo>
                    <a:pt x="288925" y="209738"/>
                    <a:pt x="577850" y="-44262"/>
                    <a:pt x="971550" y="6538"/>
                  </a:cubicBezTo>
                  <a:cubicBezTo>
                    <a:pt x="1365250" y="57338"/>
                    <a:pt x="1924050" y="720913"/>
                    <a:pt x="2362200" y="768538"/>
                  </a:cubicBezTo>
                  <a:cubicBezTo>
                    <a:pt x="2800350" y="816163"/>
                    <a:pt x="3387725" y="374838"/>
                    <a:pt x="3600450" y="292288"/>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33847" name="TextBox 40"/>
            <p:cNvSpPr txBox="1">
              <a:spLocks noChangeArrowheads="1"/>
            </p:cNvSpPr>
            <p:nvPr/>
          </p:nvSpPr>
          <p:spPr bwMode="auto">
            <a:xfrm>
              <a:off x="7717301" y="13420895"/>
              <a:ext cx="392313" cy="554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600" b="1">
                  <a:solidFill>
                    <a:srgbClr val="000000"/>
                  </a:solidFill>
                </a:rPr>
                <a:t>.</a:t>
              </a:r>
            </a:p>
            <a:p>
              <a:pPr eaLnBrk="1" hangingPunct="1"/>
              <a:r>
                <a:rPr lang="en-US" altLang="en-US" sz="600" b="1">
                  <a:solidFill>
                    <a:srgbClr val="000000"/>
                  </a:solidFill>
                </a:rPr>
                <a:t>.</a:t>
              </a:r>
            </a:p>
            <a:p>
              <a:pPr eaLnBrk="1" hangingPunct="1"/>
              <a:r>
                <a:rPr lang="en-US" altLang="en-US" sz="600" b="1">
                  <a:solidFill>
                    <a:srgbClr val="000000"/>
                  </a:solidFill>
                </a:rPr>
                <a:t>.</a:t>
              </a:r>
            </a:p>
          </p:txBody>
        </p:sp>
        <p:sp>
          <p:nvSpPr>
            <p:cNvPr id="42" name="Rectangle 41"/>
            <p:cNvSpPr/>
            <p:nvPr/>
          </p:nvSpPr>
          <p:spPr>
            <a:xfrm>
              <a:off x="8400141" y="13871339"/>
              <a:ext cx="465646" cy="22188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43" name="Rectangle 42"/>
            <p:cNvSpPr/>
            <p:nvPr/>
          </p:nvSpPr>
          <p:spPr>
            <a:xfrm>
              <a:off x="8400141" y="14207426"/>
              <a:ext cx="465646" cy="22188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44" name="Freeform 43"/>
            <p:cNvSpPr/>
            <p:nvPr/>
          </p:nvSpPr>
          <p:spPr>
            <a:xfrm flipV="1">
              <a:off x="8383105" y="14840447"/>
              <a:ext cx="479843" cy="189254"/>
            </a:xfrm>
            <a:custGeom>
              <a:avLst/>
              <a:gdLst>
                <a:gd name="connsiteX0" fmla="*/ 0 w 3600450"/>
                <a:gd name="connsiteY0" fmla="*/ 463738 h 772121"/>
                <a:gd name="connsiteX1" fmla="*/ 971550 w 3600450"/>
                <a:gd name="connsiteY1" fmla="*/ 6538 h 772121"/>
                <a:gd name="connsiteX2" fmla="*/ 2362200 w 3600450"/>
                <a:gd name="connsiteY2" fmla="*/ 768538 h 772121"/>
                <a:gd name="connsiteX3" fmla="*/ 3600450 w 3600450"/>
                <a:gd name="connsiteY3" fmla="*/ 292288 h 772121"/>
              </a:gdLst>
              <a:ahLst/>
              <a:cxnLst>
                <a:cxn ang="0">
                  <a:pos x="connsiteX0" y="connsiteY0"/>
                </a:cxn>
                <a:cxn ang="0">
                  <a:pos x="connsiteX1" y="connsiteY1"/>
                </a:cxn>
                <a:cxn ang="0">
                  <a:pos x="connsiteX2" y="connsiteY2"/>
                </a:cxn>
                <a:cxn ang="0">
                  <a:pos x="connsiteX3" y="connsiteY3"/>
                </a:cxn>
              </a:cxnLst>
              <a:rect l="l" t="t" r="r" b="b"/>
              <a:pathLst>
                <a:path w="3600450" h="772121">
                  <a:moveTo>
                    <a:pt x="0" y="463738"/>
                  </a:moveTo>
                  <a:cubicBezTo>
                    <a:pt x="288925" y="209738"/>
                    <a:pt x="577850" y="-44262"/>
                    <a:pt x="971550" y="6538"/>
                  </a:cubicBezTo>
                  <a:cubicBezTo>
                    <a:pt x="1365250" y="57338"/>
                    <a:pt x="1924050" y="720913"/>
                    <a:pt x="2362200" y="768538"/>
                  </a:cubicBezTo>
                  <a:cubicBezTo>
                    <a:pt x="2800350" y="816163"/>
                    <a:pt x="3387725" y="374838"/>
                    <a:pt x="3600450" y="292288"/>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33851" name="TextBox 44"/>
            <p:cNvSpPr txBox="1">
              <a:spLocks noChangeArrowheads="1"/>
            </p:cNvSpPr>
            <p:nvPr/>
          </p:nvSpPr>
          <p:spPr bwMode="auto">
            <a:xfrm>
              <a:off x="8476314" y="14338190"/>
              <a:ext cx="392313" cy="554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600" b="1">
                  <a:solidFill>
                    <a:srgbClr val="000000"/>
                  </a:solidFill>
                </a:rPr>
                <a:t>.</a:t>
              </a:r>
            </a:p>
            <a:p>
              <a:pPr eaLnBrk="1" hangingPunct="1"/>
              <a:r>
                <a:rPr lang="en-US" altLang="en-US" sz="600" b="1">
                  <a:solidFill>
                    <a:srgbClr val="000000"/>
                  </a:solidFill>
                </a:rPr>
                <a:t>.</a:t>
              </a:r>
            </a:p>
            <a:p>
              <a:pPr eaLnBrk="1" hangingPunct="1"/>
              <a:r>
                <a:rPr lang="en-US" altLang="en-US" sz="600" b="1">
                  <a:solidFill>
                    <a:srgbClr val="000000"/>
                  </a:solidFill>
                </a:rPr>
                <a:t>.</a:t>
              </a:r>
            </a:p>
          </p:txBody>
        </p:sp>
        <p:sp>
          <p:nvSpPr>
            <p:cNvPr id="46" name="Rectangle 45"/>
            <p:cNvSpPr/>
            <p:nvPr/>
          </p:nvSpPr>
          <p:spPr>
            <a:xfrm>
              <a:off x="7718709" y="14817607"/>
              <a:ext cx="462807" cy="21861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47" name="Rectangle 46"/>
            <p:cNvSpPr/>
            <p:nvPr/>
          </p:nvSpPr>
          <p:spPr>
            <a:xfrm>
              <a:off x="7718709" y="15150432"/>
              <a:ext cx="462807" cy="2218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48" name="Rectangle 47"/>
            <p:cNvSpPr/>
            <p:nvPr/>
          </p:nvSpPr>
          <p:spPr>
            <a:xfrm>
              <a:off x="7718709" y="15483257"/>
              <a:ext cx="462807" cy="2218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49" name="Freeform 48"/>
            <p:cNvSpPr/>
            <p:nvPr/>
          </p:nvSpPr>
          <p:spPr>
            <a:xfrm flipV="1">
              <a:off x="7718709" y="16005336"/>
              <a:ext cx="462807" cy="185990"/>
            </a:xfrm>
            <a:custGeom>
              <a:avLst/>
              <a:gdLst>
                <a:gd name="connsiteX0" fmla="*/ 0 w 3600450"/>
                <a:gd name="connsiteY0" fmla="*/ 463738 h 772121"/>
                <a:gd name="connsiteX1" fmla="*/ 971550 w 3600450"/>
                <a:gd name="connsiteY1" fmla="*/ 6538 h 772121"/>
                <a:gd name="connsiteX2" fmla="*/ 2362200 w 3600450"/>
                <a:gd name="connsiteY2" fmla="*/ 768538 h 772121"/>
                <a:gd name="connsiteX3" fmla="*/ 3600450 w 3600450"/>
                <a:gd name="connsiteY3" fmla="*/ 292288 h 772121"/>
              </a:gdLst>
              <a:ahLst/>
              <a:cxnLst>
                <a:cxn ang="0">
                  <a:pos x="connsiteX0" y="connsiteY0"/>
                </a:cxn>
                <a:cxn ang="0">
                  <a:pos x="connsiteX1" y="connsiteY1"/>
                </a:cxn>
                <a:cxn ang="0">
                  <a:pos x="connsiteX2" y="connsiteY2"/>
                </a:cxn>
                <a:cxn ang="0">
                  <a:pos x="connsiteX3" y="connsiteY3"/>
                </a:cxn>
              </a:cxnLst>
              <a:rect l="l" t="t" r="r" b="b"/>
              <a:pathLst>
                <a:path w="3600450" h="772121">
                  <a:moveTo>
                    <a:pt x="0" y="463738"/>
                  </a:moveTo>
                  <a:cubicBezTo>
                    <a:pt x="288925" y="209738"/>
                    <a:pt x="577850" y="-44262"/>
                    <a:pt x="971550" y="6538"/>
                  </a:cubicBezTo>
                  <a:cubicBezTo>
                    <a:pt x="1365250" y="57338"/>
                    <a:pt x="1924050" y="720913"/>
                    <a:pt x="2362200" y="768538"/>
                  </a:cubicBezTo>
                  <a:cubicBezTo>
                    <a:pt x="2800350" y="816163"/>
                    <a:pt x="3387725" y="374838"/>
                    <a:pt x="3600450" y="292288"/>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33856" name="TextBox 49"/>
            <p:cNvSpPr txBox="1">
              <a:spLocks noChangeArrowheads="1"/>
            </p:cNvSpPr>
            <p:nvPr/>
          </p:nvSpPr>
          <p:spPr bwMode="auto">
            <a:xfrm>
              <a:off x="7717301" y="15546457"/>
              <a:ext cx="392313" cy="554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600" b="1">
                  <a:solidFill>
                    <a:srgbClr val="000000"/>
                  </a:solidFill>
                </a:rPr>
                <a:t>.</a:t>
              </a:r>
            </a:p>
            <a:p>
              <a:pPr eaLnBrk="1" hangingPunct="1"/>
              <a:r>
                <a:rPr lang="en-US" altLang="en-US" sz="600" b="1">
                  <a:solidFill>
                    <a:srgbClr val="000000"/>
                  </a:solidFill>
                </a:rPr>
                <a:t>.</a:t>
              </a:r>
            </a:p>
            <a:p>
              <a:pPr eaLnBrk="1" hangingPunct="1"/>
              <a:r>
                <a:rPr lang="en-US" altLang="en-US" sz="600" b="1">
                  <a:solidFill>
                    <a:srgbClr val="000000"/>
                  </a:solidFill>
                </a:rPr>
                <a:t>.</a:t>
              </a:r>
            </a:p>
          </p:txBody>
        </p:sp>
        <p:sp>
          <p:nvSpPr>
            <p:cNvPr id="51" name="Rectangle 50"/>
            <p:cNvSpPr/>
            <p:nvPr/>
          </p:nvSpPr>
          <p:spPr>
            <a:xfrm>
              <a:off x="8400141" y="16276163"/>
              <a:ext cx="465646" cy="2186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52" name="Rectangle 51"/>
            <p:cNvSpPr/>
            <p:nvPr/>
          </p:nvSpPr>
          <p:spPr>
            <a:xfrm>
              <a:off x="8400141" y="16608989"/>
              <a:ext cx="465646" cy="2218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53" name="Rectangle 52"/>
            <p:cNvSpPr/>
            <p:nvPr/>
          </p:nvSpPr>
          <p:spPr>
            <a:xfrm>
              <a:off x="8400141" y="16941814"/>
              <a:ext cx="465646" cy="2218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54" name="Freeform 53"/>
            <p:cNvSpPr/>
            <p:nvPr/>
          </p:nvSpPr>
          <p:spPr>
            <a:xfrm flipV="1">
              <a:off x="8383105" y="17597676"/>
              <a:ext cx="479843" cy="189254"/>
            </a:xfrm>
            <a:custGeom>
              <a:avLst/>
              <a:gdLst>
                <a:gd name="connsiteX0" fmla="*/ 0 w 3600450"/>
                <a:gd name="connsiteY0" fmla="*/ 463738 h 772121"/>
                <a:gd name="connsiteX1" fmla="*/ 971550 w 3600450"/>
                <a:gd name="connsiteY1" fmla="*/ 6538 h 772121"/>
                <a:gd name="connsiteX2" fmla="*/ 2362200 w 3600450"/>
                <a:gd name="connsiteY2" fmla="*/ 768538 h 772121"/>
                <a:gd name="connsiteX3" fmla="*/ 3600450 w 3600450"/>
                <a:gd name="connsiteY3" fmla="*/ 292288 h 772121"/>
              </a:gdLst>
              <a:ahLst/>
              <a:cxnLst>
                <a:cxn ang="0">
                  <a:pos x="connsiteX0" y="connsiteY0"/>
                </a:cxn>
                <a:cxn ang="0">
                  <a:pos x="connsiteX1" y="connsiteY1"/>
                </a:cxn>
                <a:cxn ang="0">
                  <a:pos x="connsiteX2" y="connsiteY2"/>
                </a:cxn>
                <a:cxn ang="0">
                  <a:pos x="connsiteX3" y="connsiteY3"/>
                </a:cxn>
              </a:cxnLst>
              <a:rect l="l" t="t" r="r" b="b"/>
              <a:pathLst>
                <a:path w="3600450" h="772121">
                  <a:moveTo>
                    <a:pt x="0" y="463738"/>
                  </a:moveTo>
                  <a:cubicBezTo>
                    <a:pt x="288925" y="209738"/>
                    <a:pt x="577850" y="-44262"/>
                    <a:pt x="971550" y="6538"/>
                  </a:cubicBezTo>
                  <a:cubicBezTo>
                    <a:pt x="1365250" y="57338"/>
                    <a:pt x="1924050" y="720913"/>
                    <a:pt x="2362200" y="768538"/>
                  </a:cubicBezTo>
                  <a:cubicBezTo>
                    <a:pt x="2800350" y="816163"/>
                    <a:pt x="3387725" y="374838"/>
                    <a:pt x="3600450" y="292288"/>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FF"/>
                </a:solidFill>
              </a:endParaRPr>
            </a:p>
          </p:txBody>
        </p:sp>
        <p:sp>
          <p:nvSpPr>
            <p:cNvPr id="33861" name="TextBox 54"/>
            <p:cNvSpPr txBox="1">
              <a:spLocks noChangeArrowheads="1"/>
            </p:cNvSpPr>
            <p:nvPr/>
          </p:nvSpPr>
          <p:spPr bwMode="auto">
            <a:xfrm>
              <a:off x="8476314" y="17096166"/>
              <a:ext cx="392313" cy="554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600" b="1">
                  <a:solidFill>
                    <a:srgbClr val="000000"/>
                  </a:solidFill>
                </a:rPr>
                <a:t>.</a:t>
              </a:r>
            </a:p>
            <a:p>
              <a:pPr eaLnBrk="1" hangingPunct="1"/>
              <a:r>
                <a:rPr lang="en-US" altLang="en-US" sz="600" b="1">
                  <a:solidFill>
                    <a:srgbClr val="000000"/>
                  </a:solidFill>
                </a:rPr>
                <a:t>.</a:t>
              </a:r>
            </a:p>
            <a:p>
              <a:pPr eaLnBrk="1" hangingPunct="1"/>
              <a:r>
                <a:rPr lang="en-US" altLang="en-US" sz="600" b="1">
                  <a:solidFill>
                    <a:srgbClr val="000000"/>
                  </a:solidFill>
                </a:rPr>
                <a:t>.</a:t>
              </a:r>
            </a:p>
          </p:txBody>
        </p:sp>
        <p:cxnSp>
          <p:nvCxnSpPr>
            <p:cNvPr id="56" name="Curved Connector 55"/>
            <p:cNvCxnSpPr>
              <a:stCxn id="19" idx="3"/>
            </p:cNvCxnSpPr>
            <p:nvPr/>
          </p:nvCxnSpPr>
          <p:spPr>
            <a:xfrm flipV="1">
              <a:off x="7355278" y="13130639"/>
              <a:ext cx="329359" cy="398085"/>
            </a:xfrm>
            <a:prstGeom prst="curvedConnector2">
              <a:avLst/>
            </a:prstGeom>
            <a:ln w="19050">
              <a:solidFill>
                <a:srgbClr val="FF0000">
                  <a:alpha val="89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57" name="Curved Connector 56"/>
            <p:cNvCxnSpPr>
              <a:stCxn id="21" idx="3"/>
              <a:endCxn id="43" idx="1"/>
            </p:cNvCxnSpPr>
            <p:nvPr/>
          </p:nvCxnSpPr>
          <p:spPr>
            <a:xfrm flipV="1">
              <a:off x="7355278" y="14318368"/>
              <a:ext cx="1044863" cy="208832"/>
            </a:xfrm>
            <a:prstGeom prst="curvedConnector3">
              <a:avLst>
                <a:gd name="adj1" fmla="val 50000"/>
              </a:avLst>
            </a:prstGeom>
            <a:ln w="19050">
              <a:solidFill>
                <a:srgbClr val="FF0000">
                  <a:alpha val="89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58" name="Curved Connector 57"/>
            <p:cNvCxnSpPr>
              <a:stCxn id="26" idx="3"/>
              <a:endCxn id="52" idx="1"/>
            </p:cNvCxnSpPr>
            <p:nvPr/>
          </p:nvCxnSpPr>
          <p:spPr>
            <a:xfrm flipV="1">
              <a:off x="7355278" y="16719930"/>
              <a:ext cx="1044863" cy="394823"/>
            </a:xfrm>
            <a:prstGeom prst="curvedConnector3">
              <a:avLst>
                <a:gd name="adj1" fmla="val 50000"/>
              </a:avLst>
            </a:prstGeom>
            <a:ln w="19050">
              <a:solidFill>
                <a:srgbClr val="FF0000">
                  <a:alpha val="89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59" name="Curved Connector 58"/>
            <p:cNvCxnSpPr>
              <a:stCxn id="25" idx="3"/>
            </p:cNvCxnSpPr>
            <p:nvPr/>
          </p:nvCxnSpPr>
          <p:spPr>
            <a:xfrm flipV="1">
              <a:off x="7355278" y="15414733"/>
              <a:ext cx="636004" cy="838590"/>
            </a:xfrm>
            <a:prstGeom prst="curvedConnector2">
              <a:avLst/>
            </a:prstGeom>
            <a:ln w="19050">
              <a:solidFill>
                <a:srgbClr val="FF0000">
                  <a:alpha val="89000"/>
                </a:srgbClr>
              </a:solidFill>
              <a:tailEnd type="arrow"/>
            </a:ln>
          </p:spPr>
          <p:style>
            <a:lnRef idx="1">
              <a:schemeClr val="accent1"/>
            </a:lnRef>
            <a:fillRef idx="0">
              <a:schemeClr val="accent1"/>
            </a:fillRef>
            <a:effectRef idx="0">
              <a:schemeClr val="accent1"/>
            </a:effectRef>
            <a:fontRef idx="minor">
              <a:schemeClr val="tx1"/>
            </a:fontRef>
          </p:style>
        </p:cxnSp>
      </p:grpSp>
      <p:grpSp>
        <p:nvGrpSpPr>
          <p:cNvPr id="99" name="Group 98"/>
          <p:cNvGrpSpPr>
            <a:grpSpLocks/>
          </p:cNvGrpSpPr>
          <p:nvPr/>
        </p:nvGrpSpPr>
        <p:grpSpPr bwMode="auto">
          <a:xfrm>
            <a:off x="4065588" y="3349625"/>
            <a:ext cx="4889500" cy="2571750"/>
            <a:chOff x="4724400" y="4286274"/>
            <a:chExt cx="4231249" cy="2001838"/>
          </a:xfrm>
        </p:grpSpPr>
        <p:pic>
          <p:nvPicPr>
            <p:cNvPr id="33801" name="Picture 3"/>
            <p:cNvPicPr>
              <a:picLocks noChangeAspect="1" noChangeArrowheads="1"/>
            </p:cNvPicPr>
            <p:nvPr/>
          </p:nvPicPr>
          <p:blipFill>
            <a:blip r:embed="rId3">
              <a:extLst>
                <a:ext uri="{28A0092B-C50C-407E-A947-70E740481C1C}">
                  <a14:useLocalDpi xmlns:a14="http://schemas.microsoft.com/office/drawing/2010/main" val="0"/>
                </a:ext>
              </a:extLst>
            </a:blip>
            <a:srcRect l="14529" t="23351" r="20805" b="13693"/>
            <a:stretch>
              <a:fillRect/>
            </a:stretch>
          </p:blipFill>
          <p:spPr bwMode="auto">
            <a:xfrm>
              <a:off x="7673980" y="4286274"/>
              <a:ext cx="1281669" cy="1565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802" name="Group 88"/>
            <p:cNvGrpSpPr>
              <a:grpSpLocks/>
            </p:cNvGrpSpPr>
            <p:nvPr/>
          </p:nvGrpSpPr>
          <p:grpSpPr bwMode="auto">
            <a:xfrm>
              <a:off x="4724400" y="4302880"/>
              <a:ext cx="3224455" cy="1985232"/>
              <a:chOff x="6940324" y="20458040"/>
              <a:chExt cx="8407686" cy="4702650"/>
            </a:xfrm>
          </p:grpSpPr>
          <p:pic>
            <p:nvPicPr>
              <p:cNvPr id="3380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0324" y="20458040"/>
                <a:ext cx="7453714" cy="470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804" name="Group 90"/>
              <p:cNvGrpSpPr>
                <a:grpSpLocks/>
              </p:cNvGrpSpPr>
              <p:nvPr/>
            </p:nvGrpSpPr>
            <p:grpSpPr bwMode="auto">
              <a:xfrm>
                <a:off x="10944706" y="20980557"/>
                <a:ext cx="4403304" cy="2786754"/>
                <a:chOff x="10944706" y="20980557"/>
                <a:chExt cx="4403304" cy="2786754"/>
              </a:xfrm>
            </p:grpSpPr>
            <p:cxnSp>
              <p:nvCxnSpPr>
                <p:cNvPr id="92" name="Straight Arrow Connector 91"/>
                <p:cNvCxnSpPr/>
                <p:nvPr/>
              </p:nvCxnSpPr>
              <p:spPr>
                <a:xfrm flipH="1" flipV="1">
                  <a:off x="13391690" y="20980716"/>
                  <a:ext cx="1565380" cy="723008"/>
                </a:xfrm>
                <a:prstGeom prst="straightConnector1">
                  <a:avLst/>
                </a:prstGeom>
                <a:ln w="19050">
                  <a:solidFill>
                    <a:srgbClr val="9933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13391690" y="21850081"/>
                  <a:ext cx="1436425" cy="263444"/>
                </a:xfrm>
                <a:prstGeom prst="straightConnector1">
                  <a:avLst/>
                </a:prstGeom>
                <a:ln w="19050">
                  <a:solidFill>
                    <a:srgbClr val="9933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a:off x="13198256" y="22113524"/>
                  <a:ext cx="1952247" cy="1129881"/>
                </a:xfrm>
                <a:prstGeom prst="straightConnector1">
                  <a:avLst/>
                </a:prstGeom>
                <a:ln w="19050">
                  <a:solidFill>
                    <a:srgbClr val="9933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a:off x="13391690" y="22166213"/>
                  <a:ext cx="1955828" cy="1601151"/>
                </a:xfrm>
                <a:prstGeom prst="straightConnector1">
                  <a:avLst/>
                </a:prstGeom>
                <a:ln w="19050">
                  <a:solidFill>
                    <a:srgbClr val="9933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10945114" y="21703723"/>
                  <a:ext cx="3883000" cy="146358"/>
                </a:xfrm>
                <a:prstGeom prst="straightConnector1">
                  <a:avLst/>
                </a:prstGeom>
                <a:ln w="19050">
                  <a:solidFill>
                    <a:srgbClr val="9933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a:off x="10945114" y="22005219"/>
                  <a:ext cx="4033448" cy="1238186"/>
                </a:xfrm>
                <a:prstGeom prst="straightConnector1">
                  <a:avLst/>
                </a:prstGeom>
                <a:ln w="19050">
                  <a:solidFill>
                    <a:srgbClr val="9933FF"/>
                  </a:solidFill>
                  <a:headEnd type="none"/>
                  <a:tailEnd type="triangle"/>
                </a:ln>
              </p:spPr>
              <p:style>
                <a:lnRef idx="1">
                  <a:schemeClr val="accent1"/>
                </a:lnRef>
                <a:fillRef idx="0">
                  <a:schemeClr val="accent1"/>
                </a:fillRef>
                <a:effectRef idx="0">
                  <a:schemeClr val="accent1"/>
                </a:effectRef>
                <a:fontRef idx="minor">
                  <a:schemeClr val="tx1"/>
                </a:fontRef>
              </p:style>
            </p:cxnSp>
          </p:grpSp>
        </p:grpSp>
      </p:grpSp>
      <p:sp>
        <p:nvSpPr>
          <p:cNvPr id="100" name="TextBox 99"/>
          <p:cNvSpPr txBox="1">
            <a:spLocks noChangeArrowheads="1"/>
          </p:cNvSpPr>
          <p:nvPr/>
        </p:nvSpPr>
        <p:spPr bwMode="auto">
          <a:xfrm>
            <a:off x="112713" y="3302000"/>
            <a:ext cx="4230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800">
                <a:solidFill>
                  <a:srgbClr val="000000"/>
                </a:solidFill>
              </a:rPr>
              <a:t>Promising initial results</a:t>
            </a:r>
          </a:p>
        </p:txBody>
      </p:sp>
      <p:sp>
        <p:nvSpPr>
          <p:cNvPr id="101" name="TextBox 100"/>
          <p:cNvSpPr txBox="1">
            <a:spLocks noChangeArrowheads="1"/>
          </p:cNvSpPr>
          <p:nvPr/>
        </p:nvSpPr>
        <p:spPr bwMode="auto">
          <a:xfrm>
            <a:off x="4384675" y="906463"/>
            <a:ext cx="47593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buFont typeface="Arial" pitchFamily="34" charset="0"/>
              <a:buChar char="•"/>
            </a:pPr>
            <a:r>
              <a:rPr lang="en-US" altLang="en-US" sz="1800">
                <a:solidFill>
                  <a:srgbClr val="000000"/>
                </a:solidFill>
              </a:rPr>
              <a:t>Unsupervised techniques have been applied with success</a:t>
            </a:r>
          </a:p>
          <a:p>
            <a:pPr eaLnBrk="1" hangingPunct="1">
              <a:buFont typeface="Arial" pitchFamily="34" charset="0"/>
              <a:buChar char="•"/>
            </a:pPr>
            <a:r>
              <a:rPr lang="en-US" altLang="en-US" sz="1800">
                <a:solidFill>
                  <a:srgbClr val="000000"/>
                </a:solidFill>
              </a:rPr>
              <a:t>Clustering and sequence mining most common in aviation applications</a:t>
            </a:r>
          </a:p>
          <a:p>
            <a:pPr eaLnBrk="1" hangingPunct="1">
              <a:buFont typeface="Arial" pitchFamily="34" charset="0"/>
              <a:buChar char="•"/>
            </a:pPr>
            <a:r>
              <a:rPr lang="en-US" altLang="en-US" sz="1800">
                <a:solidFill>
                  <a:srgbClr val="000000"/>
                </a:solidFill>
              </a:rPr>
              <a:t>Spatio-temporal techniques seem like a natural fit</a:t>
            </a:r>
          </a:p>
          <a:p>
            <a:pPr eaLnBrk="1" hangingPunct="1">
              <a:buFont typeface="Arial" pitchFamily="34" charset="0"/>
              <a:buChar char="•"/>
            </a:pPr>
            <a:r>
              <a:rPr lang="en-US" altLang="en-US" sz="1800">
                <a:solidFill>
                  <a:srgbClr val="000000"/>
                </a:solidFill>
              </a:rPr>
              <a:t>A wide variety of “feature extraction” approaches have been reported</a:t>
            </a:r>
          </a:p>
        </p:txBody>
      </p:sp>
      <p:sp>
        <p:nvSpPr>
          <p:cNvPr id="102" name="TextBox 101"/>
          <p:cNvSpPr txBox="1">
            <a:spLocks noChangeArrowheads="1"/>
          </p:cNvSpPr>
          <p:nvPr/>
        </p:nvSpPr>
        <p:spPr bwMode="auto">
          <a:xfrm>
            <a:off x="22225" y="3654425"/>
            <a:ext cx="4010025"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buFont typeface="Arial" pitchFamily="34" charset="0"/>
              <a:buChar char="•"/>
            </a:pPr>
            <a:r>
              <a:rPr lang="en-US" altLang="en-US" sz="1800">
                <a:solidFill>
                  <a:srgbClr val="000000"/>
                </a:solidFill>
              </a:rPr>
              <a:t>Unsupervised technique applied to simulated data</a:t>
            </a:r>
          </a:p>
          <a:p>
            <a:pPr eaLnBrk="1" hangingPunct="1">
              <a:buFont typeface="Arial" pitchFamily="34" charset="0"/>
              <a:buChar char="•"/>
            </a:pPr>
            <a:r>
              <a:rPr lang="en-US" altLang="en-US" sz="1800">
                <a:solidFill>
                  <a:srgbClr val="000000"/>
                </a:solidFill>
              </a:rPr>
              <a:t>Analysis was performed using both event-based detection and the data mining approach</a:t>
            </a:r>
          </a:p>
          <a:p>
            <a:pPr eaLnBrk="1" hangingPunct="1">
              <a:buFont typeface="Arial" pitchFamily="34" charset="0"/>
              <a:buChar char="•"/>
            </a:pPr>
            <a:r>
              <a:rPr lang="en-US" altLang="en-US" sz="1800">
                <a:solidFill>
                  <a:srgbClr val="FF0000"/>
                </a:solidFill>
              </a:rPr>
              <a:t>New and previously undefined conditions </a:t>
            </a:r>
            <a:r>
              <a:rPr lang="en-US" altLang="en-US" sz="1800">
                <a:solidFill>
                  <a:srgbClr val="000000"/>
                </a:solidFill>
              </a:rPr>
              <a:t>were detected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p:bldP spid="10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60325" y="228600"/>
            <a:ext cx="9105900" cy="609600"/>
          </a:xfrm>
        </p:spPr>
        <p:txBody>
          <a:bodyPr/>
          <a:lstStyle/>
          <a:p>
            <a:pPr algn="ctr"/>
            <a:r>
              <a:rPr lang="en-US" altLang="en-US" sz="3200" smtClean="0"/>
              <a:t>Data Mining Application </a:t>
            </a:r>
            <a:br>
              <a:rPr lang="en-US" altLang="en-US" sz="3200" smtClean="0"/>
            </a:br>
            <a:r>
              <a:rPr lang="en-US" altLang="en-US" sz="3200" smtClean="0"/>
              <a:t>Determining Helicopter Phase of Flight</a:t>
            </a:r>
          </a:p>
        </p:txBody>
      </p:sp>
      <p:sp>
        <p:nvSpPr>
          <p:cNvPr id="34819" name="TextBox 4"/>
          <p:cNvSpPr txBox="1">
            <a:spLocks noChangeArrowheads="1"/>
          </p:cNvSpPr>
          <p:nvPr/>
        </p:nvSpPr>
        <p:spPr bwMode="auto">
          <a:xfrm>
            <a:off x="166688" y="1112838"/>
            <a:ext cx="29559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400"/>
              <a:t>Rotorcraft phase of flight definition based on authoritative sources</a:t>
            </a:r>
          </a:p>
        </p:txBody>
      </p:sp>
      <p:sp>
        <p:nvSpPr>
          <p:cNvPr id="34820" name="TextBox 5"/>
          <p:cNvSpPr txBox="1">
            <a:spLocks noChangeArrowheads="1"/>
          </p:cNvSpPr>
          <p:nvPr/>
        </p:nvSpPr>
        <p:spPr bwMode="auto">
          <a:xfrm>
            <a:off x="85725" y="2508250"/>
            <a:ext cx="2982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400"/>
              <a:t>Data processing / smoothing </a:t>
            </a:r>
          </a:p>
        </p:txBody>
      </p:sp>
      <p:pic>
        <p:nvPicPr>
          <p:cNvPr id="34821" name="Picture 7"/>
          <p:cNvPicPr>
            <a:picLocks noChangeAspect="1"/>
          </p:cNvPicPr>
          <p:nvPr/>
        </p:nvPicPr>
        <p:blipFill>
          <a:blip r:embed="rId2">
            <a:extLst>
              <a:ext uri="{28A0092B-C50C-407E-A947-70E740481C1C}">
                <a14:useLocalDpi xmlns:a14="http://schemas.microsoft.com/office/drawing/2010/main" val="0"/>
              </a:ext>
            </a:extLst>
          </a:blip>
          <a:srcRect r="24706" b="43993"/>
          <a:stretch>
            <a:fillRect/>
          </a:stretch>
        </p:blipFill>
        <p:spPr bwMode="auto">
          <a:xfrm>
            <a:off x="4054475" y="1068388"/>
            <a:ext cx="508635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Subtitle 2"/>
          <p:cNvSpPr txBox="1">
            <a:spLocks/>
          </p:cNvSpPr>
          <p:nvPr/>
        </p:nvSpPr>
        <p:spPr bwMode="auto">
          <a:xfrm>
            <a:off x="138113" y="1682750"/>
            <a:ext cx="3935412"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20000"/>
              </a:spcBef>
              <a:buFont typeface="Arial" pitchFamily="34" charset="0"/>
              <a:buAutoNum type="arabicPeriod"/>
            </a:pPr>
            <a:r>
              <a:rPr lang="en-US" altLang="en-US" sz="1100"/>
              <a:t>ICAO common taxonomy team – ICAO</a:t>
            </a:r>
          </a:p>
          <a:p>
            <a:pPr>
              <a:spcBef>
                <a:spcPct val="20000"/>
              </a:spcBef>
              <a:buFont typeface="Arial" pitchFamily="34" charset="0"/>
              <a:buAutoNum type="arabicPeriod"/>
            </a:pPr>
            <a:r>
              <a:rPr lang="en-US" altLang="en-US" sz="1100"/>
              <a:t>FAA helicopter flying handbook – FAA</a:t>
            </a:r>
          </a:p>
          <a:p>
            <a:pPr>
              <a:spcBef>
                <a:spcPct val="20000"/>
              </a:spcBef>
              <a:buFont typeface="Arial" pitchFamily="34" charset="0"/>
              <a:buAutoNum type="arabicPeriod"/>
            </a:pPr>
            <a:r>
              <a:rPr lang="en-US" altLang="en-US" sz="1100"/>
              <a:t>Principles of helicopter flight from W. J. Wagtendonk - POH</a:t>
            </a:r>
          </a:p>
        </p:txBody>
      </p:sp>
      <p:sp>
        <p:nvSpPr>
          <p:cNvPr id="10" name="Subtitle 2"/>
          <p:cNvSpPr txBox="1">
            <a:spLocks/>
          </p:cNvSpPr>
          <p:nvPr/>
        </p:nvSpPr>
        <p:spPr>
          <a:xfrm>
            <a:off x="284163" y="2789238"/>
            <a:ext cx="3516312" cy="12827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038" indent="-173038">
              <a:buFont typeface="Arial" pitchFamily="34" charset="0"/>
              <a:buAutoNum type="arabicPeriod"/>
              <a:defRPr/>
            </a:pPr>
            <a:r>
              <a:rPr lang="en-US" sz="1100" dirty="0" smtClean="0"/>
              <a:t>Low pass filter (FFT with Gaussian filter)</a:t>
            </a:r>
          </a:p>
          <a:p>
            <a:pPr marL="173038" indent="-173038">
              <a:buFont typeface="Arial" pitchFamily="34" charset="0"/>
              <a:buAutoNum type="arabicPeriod"/>
              <a:defRPr/>
            </a:pPr>
            <a:r>
              <a:rPr lang="en-US" sz="1100" dirty="0"/>
              <a:t>Moving average (</a:t>
            </a:r>
            <a:r>
              <a:rPr lang="en-US" sz="1100" dirty="0" smtClean="0"/>
              <a:t>backward, center</a:t>
            </a:r>
            <a:r>
              <a:rPr lang="en-US" sz="1100" dirty="0"/>
              <a:t>)</a:t>
            </a:r>
          </a:p>
          <a:p>
            <a:pPr marL="173038" indent="-173038">
              <a:buFont typeface="Arial" pitchFamily="34" charset="0"/>
              <a:buAutoNum type="arabicPeriod"/>
              <a:defRPr/>
            </a:pPr>
            <a:r>
              <a:rPr lang="en-US" sz="1100" dirty="0"/>
              <a:t>Local </a:t>
            </a:r>
            <a:r>
              <a:rPr lang="en-US" sz="1100" dirty="0" smtClean="0"/>
              <a:t>regression (weights, 1</a:t>
            </a:r>
            <a:r>
              <a:rPr lang="en-US" sz="1100" baseline="30000" dirty="0" smtClean="0"/>
              <a:t>st</a:t>
            </a:r>
            <a:r>
              <a:rPr lang="en-US" sz="1100" dirty="0" smtClean="0"/>
              <a:t> or 2</a:t>
            </a:r>
            <a:r>
              <a:rPr lang="en-US" sz="1100" baseline="30000" dirty="0" smtClean="0"/>
              <a:t>nd</a:t>
            </a:r>
            <a:r>
              <a:rPr lang="en-US" sz="1100" dirty="0" smtClean="0"/>
              <a:t> order)</a:t>
            </a:r>
          </a:p>
          <a:p>
            <a:pPr marL="173038" indent="-173038">
              <a:buFont typeface="Arial" pitchFamily="34" charset="0"/>
              <a:buAutoNum type="arabicPeriod"/>
              <a:defRPr/>
            </a:pPr>
            <a:r>
              <a:rPr lang="en-US" sz="1100" dirty="0" smtClean="0"/>
              <a:t>Robust </a:t>
            </a:r>
            <a:r>
              <a:rPr lang="en-US" sz="1100" dirty="0"/>
              <a:t>local regression </a:t>
            </a:r>
            <a:r>
              <a:rPr lang="en-US" sz="1100" dirty="0" smtClean="0"/>
              <a:t>(neglect outliers)</a:t>
            </a:r>
          </a:p>
          <a:p>
            <a:pPr marL="173038" indent="-173038">
              <a:buFont typeface="Arial" pitchFamily="34" charset="0"/>
              <a:buAutoNum type="arabicPeriod"/>
              <a:defRPr/>
            </a:pPr>
            <a:r>
              <a:rPr lang="en-US" sz="1100" dirty="0" err="1" smtClean="0"/>
              <a:t>Savitzky-golay</a:t>
            </a:r>
            <a:r>
              <a:rPr lang="en-US" sz="1100" dirty="0" smtClean="0"/>
              <a:t> </a:t>
            </a:r>
            <a:r>
              <a:rPr lang="en-US" sz="1100" dirty="0"/>
              <a:t>(1st </a:t>
            </a:r>
            <a:r>
              <a:rPr lang="en-US" sz="1100" dirty="0" smtClean="0"/>
              <a:t>or 2</a:t>
            </a:r>
            <a:r>
              <a:rPr lang="en-US" sz="1100" baseline="30000" dirty="0" smtClean="0"/>
              <a:t>nd</a:t>
            </a:r>
            <a:r>
              <a:rPr lang="en-US" sz="1100" dirty="0" smtClean="0"/>
              <a:t> order, successive fitting)</a:t>
            </a:r>
          </a:p>
          <a:p>
            <a:pPr marL="173038" indent="-173038">
              <a:buFont typeface="Arial" pitchFamily="34" charset="0"/>
              <a:buAutoNum type="arabicPeriod"/>
              <a:defRPr/>
            </a:pPr>
            <a:r>
              <a:rPr lang="en-US" sz="1100" dirty="0" smtClean="0"/>
              <a:t>Piece-wise linear regression</a:t>
            </a:r>
          </a:p>
          <a:p>
            <a:pPr marL="173038" indent="-173038">
              <a:buFont typeface="Arial" pitchFamily="34" charset="0"/>
              <a:buAutoNum type="arabicPeriod"/>
              <a:defRPr/>
            </a:pPr>
            <a:r>
              <a:rPr lang="en-US" sz="1100" dirty="0" smtClean="0"/>
              <a:t>Digitization </a:t>
            </a:r>
          </a:p>
          <a:p>
            <a:pPr marL="0" indent="0">
              <a:buFont typeface="Arial" pitchFamily="34" charset="0"/>
              <a:buNone/>
              <a:defRPr/>
            </a:pPr>
            <a:r>
              <a:rPr lang="en-US" sz="1100" dirty="0" smtClean="0"/>
              <a:t>	</a:t>
            </a:r>
          </a:p>
        </p:txBody>
      </p:sp>
      <p:pic>
        <p:nvPicPr>
          <p:cNvPr id="3482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4213" y="4549775"/>
            <a:ext cx="1852612"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113" y="4500563"/>
            <a:ext cx="19177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6250" y="2301875"/>
            <a:ext cx="41465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44950" y="4716463"/>
            <a:ext cx="234473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2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54788" y="4660900"/>
            <a:ext cx="24511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algn="ctr"/>
            <a:r>
              <a:rPr lang="en-US" altLang="en-US" smtClean="0"/>
              <a:t>FAA HFDM Test Flights</a:t>
            </a:r>
          </a:p>
        </p:txBody>
      </p:sp>
      <p:pic>
        <p:nvPicPr>
          <p:cNvPr id="358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5685"/>
          <a:stretch>
            <a:fillRect/>
          </a:stretch>
        </p:blipFill>
        <p:spPr>
          <a:xfrm>
            <a:off x="4800600" y="1066800"/>
            <a:ext cx="4191000" cy="4772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3"/>
          <p:cNvPicPr>
            <a:picLocks noChangeAspect="1" noChangeArrowheads="1"/>
          </p:cNvPicPr>
          <p:nvPr/>
        </p:nvPicPr>
        <p:blipFill>
          <a:blip r:embed="rId3">
            <a:extLst>
              <a:ext uri="{28A0092B-C50C-407E-A947-70E740481C1C}">
                <a14:useLocalDpi xmlns:a14="http://schemas.microsoft.com/office/drawing/2010/main" val="0"/>
              </a:ext>
            </a:extLst>
          </a:blip>
          <a:srcRect l="11636" r="16353"/>
          <a:stretch>
            <a:fillRect/>
          </a:stretch>
        </p:blipFill>
        <p:spPr bwMode="auto">
          <a:xfrm>
            <a:off x="228600" y="1066800"/>
            <a:ext cx="4572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524000"/>
            <a:ext cx="8570913"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itle 1"/>
          <p:cNvSpPr>
            <a:spLocks noGrp="1"/>
          </p:cNvSpPr>
          <p:nvPr>
            <p:ph type="title"/>
          </p:nvPr>
        </p:nvSpPr>
        <p:spPr/>
        <p:txBody>
          <a:bodyPr/>
          <a:lstStyle/>
          <a:p>
            <a:endParaRPr lang="en-US" altLang="en-US" smtClean="0"/>
          </a:p>
        </p:txBody>
      </p:sp>
      <p:pic>
        <p:nvPicPr>
          <p:cNvPr id="92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3513"/>
            <a:ext cx="8305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Content Placeholder 2"/>
          <p:cNvSpPr>
            <a:spLocks noGrp="1"/>
          </p:cNvSpPr>
          <p:nvPr>
            <p:ph idx="1"/>
          </p:nvPr>
        </p:nvSpPr>
        <p:spPr>
          <a:xfrm>
            <a:off x="615950" y="1066800"/>
            <a:ext cx="8229600" cy="4525963"/>
          </a:xfrm>
        </p:spPr>
        <p:txBody>
          <a:bodyPr/>
          <a:lstStyle/>
          <a:p>
            <a:pPr marL="0" indent="0" algn="ctr">
              <a:buFontTx/>
              <a:buNone/>
            </a:pPr>
            <a:r>
              <a:rPr lang="en-US" altLang="en-US" smtClean="0">
                <a:latin typeface="Cambria" pitchFamily="18" charset="0"/>
              </a:rPr>
              <a:t>U.S. Helicopter Fatal Accident &amp; Fatality Rate</a:t>
            </a:r>
            <a:endParaRPr lang="en-US" altLang="en-US" smtClean="0"/>
          </a:p>
        </p:txBody>
      </p:sp>
      <p:sp>
        <p:nvSpPr>
          <p:cNvPr id="8" name="TextBox 19"/>
          <p:cNvSpPr txBox="1"/>
          <p:nvPr/>
        </p:nvSpPr>
        <p:spPr>
          <a:xfrm>
            <a:off x="0" y="5203825"/>
            <a:ext cx="3962400" cy="769938"/>
          </a:xfrm>
          <a:prstGeom prst="rect">
            <a:avLst/>
          </a:prstGeom>
          <a:noFill/>
        </p:spPr>
        <p:style>
          <a:lnRef idx="0">
            <a:scrgbClr r="0" g="0" b="0"/>
          </a:lnRef>
          <a:fillRef idx="0">
            <a:scrgbClr r="0" g="0" b="0"/>
          </a:fillRef>
          <a:effectRef idx="0">
            <a:scrgbClr r="0" g="0" b="0"/>
          </a:effectRef>
          <a:fontRef idx="minor">
            <a:schemeClr val="tx1"/>
          </a:fontRef>
        </p:style>
        <p:txBody>
          <a:bodyP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a:t>Flight hours source:  </a:t>
            </a:r>
          </a:p>
          <a:p>
            <a:pPr>
              <a:defRPr/>
            </a:pPr>
            <a:r>
              <a:rPr lang="en-US" b="1" dirty="0"/>
              <a:t>-Years 12-14 from FAA's GA &amp; Part 135 Activity Survey.</a:t>
            </a:r>
          </a:p>
          <a:p>
            <a:pPr>
              <a:defRPr/>
            </a:pPr>
            <a:r>
              <a:rPr lang="en-US" b="1" dirty="0"/>
              <a:t>-Years 15-16 from FAA's Aerospace Forecast </a:t>
            </a:r>
            <a:r>
              <a:rPr lang="en-US" b="1" dirty="0" smtClean="0"/>
              <a:t>FY2016-2036</a:t>
            </a:r>
            <a:r>
              <a:rPr lang="en-US" b="1" dirty="0"/>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ctr" eaLnBrk="1" hangingPunct="1"/>
            <a:r>
              <a:rPr lang="en-US" altLang="en-US" smtClean="0"/>
              <a:t>FAA R&amp;D Test Flights</a:t>
            </a:r>
            <a:endParaRPr lang="en-US" altLang="en-US" sz="1800" smtClean="0">
              <a:solidFill>
                <a:schemeClr val="accent2"/>
              </a:solidFill>
            </a:endParaRPr>
          </a:p>
        </p:txBody>
      </p:sp>
      <p:sp>
        <p:nvSpPr>
          <p:cNvPr id="22531" name="Rectangle 3"/>
          <p:cNvSpPr>
            <a:spLocks noGrp="1" noChangeArrowheads="1"/>
          </p:cNvSpPr>
          <p:nvPr>
            <p:ph idx="1"/>
          </p:nvPr>
        </p:nvSpPr>
        <p:spPr>
          <a:xfrm>
            <a:off x="198438" y="1447800"/>
            <a:ext cx="5334000" cy="4648200"/>
          </a:xfrm>
        </p:spPr>
        <p:txBody>
          <a:bodyPr>
            <a:normAutofit fontScale="92500" lnSpcReduction="20000"/>
          </a:bodyPr>
          <a:lstStyle/>
          <a:p>
            <a:pPr eaLnBrk="1" hangingPunct="1">
              <a:lnSpc>
                <a:spcPct val="90000"/>
              </a:lnSpc>
              <a:defRPr/>
            </a:pPr>
            <a:r>
              <a:rPr lang="en-US" altLang="en-US" sz="1800" dirty="0" smtClean="0"/>
              <a:t>Test Platform</a:t>
            </a:r>
          </a:p>
          <a:p>
            <a:pPr lvl="1">
              <a:lnSpc>
                <a:spcPct val="90000"/>
              </a:lnSpc>
              <a:defRPr/>
            </a:pPr>
            <a:r>
              <a:rPr lang="en-US" altLang="en-US" sz="1600" dirty="0" smtClean="0"/>
              <a:t>FAA’s Sikorsky S-76A Helicopter, Equipped with ADS-B Out (1090ES)</a:t>
            </a:r>
            <a:endParaRPr lang="en-US" altLang="en-US" sz="1600" dirty="0"/>
          </a:p>
          <a:p>
            <a:pPr eaLnBrk="1" hangingPunct="1">
              <a:lnSpc>
                <a:spcPct val="90000"/>
              </a:lnSpc>
              <a:defRPr/>
            </a:pPr>
            <a:r>
              <a:rPr lang="en-US" altLang="en-US" sz="1800" dirty="0" smtClean="0"/>
              <a:t>HFDM / HFDR Devices</a:t>
            </a:r>
          </a:p>
          <a:p>
            <a:pPr lvl="1" eaLnBrk="1" hangingPunct="1">
              <a:lnSpc>
                <a:spcPct val="90000"/>
              </a:lnSpc>
              <a:defRPr/>
            </a:pPr>
            <a:r>
              <a:rPr lang="en-US" altLang="en-US" sz="1600" dirty="0" smtClean="0"/>
              <a:t>Current devices: </a:t>
            </a:r>
            <a:r>
              <a:rPr lang="en-US" altLang="en-US" sz="1600" dirty="0" err="1" smtClean="0"/>
              <a:t>Appareo</a:t>
            </a:r>
            <a:r>
              <a:rPr lang="en-US" altLang="en-US" sz="1600" dirty="0" smtClean="0"/>
              <a:t> Vision 1000, L3 Light Data Recorder, Honeywell </a:t>
            </a:r>
            <a:r>
              <a:rPr lang="en-US" altLang="en-US" sz="1600" dirty="0" err="1" smtClean="0"/>
              <a:t>Skyconnect</a:t>
            </a:r>
            <a:r>
              <a:rPr lang="en-US" altLang="en-US" sz="1600" dirty="0" smtClean="0"/>
              <a:t> Tracker 3, Ballard, Stratus, MEMSIC AHRS, </a:t>
            </a:r>
            <a:r>
              <a:rPr lang="en-US" altLang="en-US" sz="1600" dirty="0" err="1" smtClean="0"/>
              <a:t>iLevil</a:t>
            </a:r>
            <a:r>
              <a:rPr lang="en-US" altLang="en-US" sz="1600" dirty="0" smtClean="0"/>
              <a:t> AHRS, GoPro Cameras (6), General Aviation Airborne Recording Device (GAARD)</a:t>
            </a:r>
          </a:p>
          <a:p>
            <a:pPr lvl="1" eaLnBrk="1" hangingPunct="1">
              <a:lnSpc>
                <a:spcPct val="90000"/>
              </a:lnSpc>
              <a:defRPr/>
            </a:pPr>
            <a:r>
              <a:rPr lang="en-US" altLang="en-US" sz="1600" dirty="0" smtClean="0"/>
              <a:t>Additional devices: </a:t>
            </a:r>
            <a:r>
              <a:rPr lang="en-US" altLang="en-US" sz="1600" dirty="0" err="1" smtClean="0"/>
              <a:t>Skytrac</a:t>
            </a:r>
            <a:r>
              <a:rPr lang="en-US" altLang="en-US" sz="1600" dirty="0" smtClean="0"/>
              <a:t>, North FDS/</a:t>
            </a:r>
            <a:r>
              <a:rPr lang="en-US" altLang="en-US" sz="1600" dirty="0" err="1" smtClean="0"/>
              <a:t>Outerlink</a:t>
            </a:r>
            <a:r>
              <a:rPr lang="en-US" altLang="en-US" sz="1600" dirty="0" smtClean="0"/>
              <a:t> IRIS, Latitude </a:t>
            </a:r>
            <a:r>
              <a:rPr lang="en-US" altLang="en-US" sz="1600" dirty="0" err="1" smtClean="0"/>
              <a:t>iONode</a:t>
            </a:r>
            <a:r>
              <a:rPr lang="en-US" altLang="en-US" sz="1600" dirty="0" smtClean="0"/>
              <a:t>, others</a:t>
            </a:r>
          </a:p>
          <a:p>
            <a:pPr eaLnBrk="1" hangingPunct="1">
              <a:lnSpc>
                <a:spcPct val="90000"/>
              </a:lnSpc>
              <a:defRPr/>
            </a:pPr>
            <a:r>
              <a:rPr lang="en-US" altLang="en-US" sz="1800" dirty="0" smtClean="0"/>
              <a:t>Research Goals</a:t>
            </a:r>
          </a:p>
          <a:p>
            <a:pPr lvl="1" eaLnBrk="1" hangingPunct="1">
              <a:lnSpc>
                <a:spcPct val="90000"/>
              </a:lnSpc>
              <a:defRPr/>
            </a:pPr>
            <a:r>
              <a:rPr lang="en-US" altLang="en-US" sz="1600" dirty="0" smtClean="0"/>
              <a:t>Identify</a:t>
            </a:r>
            <a:r>
              <a:rPr lang="en-US" altLang="en-US" sz="1600" dirty="0"/>
              <a:t>, examine, and install several different </a:t>
            </a:r>
            <a:r>
              <a:rPr lang="en-US" altLang="en-US" sz="1600" dirty="0" smtClean="0"/>
              <a:t>HFDM/HFDR </a:t>
            </a:r>
            <a:r>
              <a:rPr lang="en-US" altLang="en-US" sz="1600" dirty="0"/>
              <a:t>units</a:t>
            </a:r>
          </a:p>
          <a:p>
            <a:pPr lvl="1" eaLnBrk="1" hangingPunct="1">
              <a:lnSpc>
                <a:spcPct val="90000"/>
              </a:lnSpc>
              <a:defRPr/>
            </a:pPr>
            <a:r>
              <a:rPr lang="en-US" altLang="en-US" sz="1600" dirty="0"/>
              <a:t>Collect/process data from each </a:t>
            </a:r>
            <a:r>
              <a:rPr lang="en-US" altLang="en-US" sz="1600" dirty="0" smtClean="0"/>
              <a:t>HFDM/HFDR </a:t>
            </a:r>
            <a:r>
              <a:rPr lang="en-US" altLang="en-US" sz="1600" dirty="0"/>
              <a:t>system for different scenarios/conditions</a:t>
            </a:r>
          </a:p>
          <a:p>
            <a:pPr eaLnBrk="1" hangingPunct="1">
              <a:lnSpc>
                <a:spcPct val="90000"/>
              </a:lnSpc>
              <a:defRPr/>
            </a:pPr>
            <a:r>
              <a:rPr lang="en-US" altLang="en-US" sz="1800" dirty="0"/>
              <a:t>Research </a:t>
            </a:r>
            <a:r>
              <a:rPr lang="en-US" altLang="en-US" sz="1800" dirty="0" smtClean="0"/>
              <a:t>Outputs</a:t>
            </a:r>
            <a:endParaRPr lang="en-US" altLang="en-US" sz="2000" dirty="0"/>
          </a:p>
          <a:p>
            <a:pPr lvl="1" eaLnBrk="1" hangingPunct="1">
              <a:lnSpc>
                <a:spcPct val="90000"/>
              </a:lnSpc>
              <a:defRPr/>
            </a:pPr>
            <a:r>
              <a:rPr lang="en-US" altLang="en-US" sz="1600" dirty="0" smtClean="0"/>
              <a:t>Helicopter </a:t>
            </a:r>
            <a:r>
              <a:rPr lang="en-US" altLang="en-US" sz="1600" dirty="0"/>
              <a:t>FDM Data to be used to define and validate future analysis of events, parameters, exceedances, recording rates, etc. from anomalous data</a:t>
            </a:r>
          </a:p>
          <a:p>
            <a:pPr lvl="1" eaLnBrk="1" hangingPunct="1">
              <a:lnSpc>
                <a:spcPct val="90000"/>
              </a:lnSpc>
              <a:defRPr/>
            </a:pPr>
            <a:r>
              <a:rPr lang="en-US" altLang="en-US" sz="1600" dirty="0" smtClean="0"/>
              <a:t>Installation </a:t>
            </a:r>
            <a:r>
              <a:rPr lang="en-US" altLang="en-US" sz="1600" dirty="0"/>
              <a:t>guidelines and optimal locations for each </a:t>
            </a:r>
            <a:r>
              <a:rPr lang="en-US" altLang="en-US" sz="1600" dirty="0" smtClean="0"/>
              <a:t>system</a:t>
            </a:r>
            <a:endParaRPr lang="en-US" altLang="en-US" sz="1600" dirty="0"/>
          </a:p>
        </p:txBody>
      </p:sp>
      <p:pic>
        <p:nvPicPr>
          <p:cNvPr id="36868" name="Picture 5"/>
          <p:cNvPicPr>
            <a:picLocks noChangeAspect="1" noChangeArrowheads="1"/>
          </p:cNvPicPr>
          <p:nvPr/>
        </p:nvPicPr>
        <p:blipFill>
          <a:blip r:embed="rId4">
            <a:extLst>
              <a:ext uri="{28A0092B-C50C-407E-A947-70E740481C1C}">
                <a14:useLocalDpi xmlns:a14="http://schemas.microsoft.com/office/drawing/2010/main" val="0"/>
              </a:ext>
            </a:extLst>
          </a:blip>
          <a:srcRect b="19411"/>
          <a:stretch>
            <a:fillRect/>
          </a:stretch>
        </p:blipFill>
        <p:spPr bwMode="auto">
          <a:xfrm>
            <a:off x="5532438" y="1447800"/>
            <a:ext cx="32575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2"/>
          <p:cNvPicPr>
            <a:picLocks noChangeAspect="1" noChangeArrowheads="1"/>
          </p:cNvPicPr>
          <p:nvPr/>
        </p:nvPicPr>
        <p:blipFill>
          <a:blip r:embed="rId5">
            <a:extLst>
              <a:ext uri="{28A0092B-C50C-407E-A947-70E740481C1C}">
                <a14:useLocalDpi xmlns:a14="http://schemas.microsoft.com/office/drawing/2010/main" val="0"/>
              </a:ext>
            </a:extLst>
          </a:blip>
          <a:srcRect r="8707"/>
          <a:stretch>
            <a:fillRect/>
          </a:stretch>
        </p:blipFill>
        <p:spPr bwMode="auto">
          <a:xfrm>
            <a:off x="5532438" y="3810000"/>
            <a:ext cx="1697037"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4"/>
          <p:cNvPicPr>
            <a:picLocks noChangeAspect="1" noChangeArrowheads="1"/>
          </p:cNvPicPr>
          <p:nvPr/>
        </p:nvPicPr>
        <p:blipFill>
          <a:blip r:embed="rId6">
            <a:extLst>
              <a:ext uri="{28A0092B-C50C-407E-A947-70E740481C1C}">
                <a14:useLocalDpi xmlns:a14="http://schemas.microsoft.com/office/drawing/2010/main" val="0"/>
              </a:ext>
            </a:extLst>
          </a:blip>
          <a:srcRect l="19542"/>
          <a:stretch>
            <a:fillRect/>
          </a:stretch>
        </p:blipFill>
        <p:spPr bwMode="auto">
          <a:xfrm>
            <a:off x="7229475" y="3810000"/>
            <a:ext cx="1560513"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ctr" eaLnBrk="1" hangingPunct="1"/>
            <a:r>
              <a:rPr lang="en-US" altLang="en-US" smtClean="0"/>
              <a:t>FAA R&amp;D Test Flights</a:t>
            </a:r>
            <a:endParaRPr lang="en-US" altLang="en-US" sz="1800" smtClean="0">
              <a:solidFill>
                <a:schemeClr val="accent2"/>
              </a:solidFill>
            </a:endParaRPr>
          </a:p>
        </p:txBody>
      </p:sp>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l="15469" t="4167" r="15994"/>
          <a:stretch>
            <a:fillRect/>
          </a:stretch>
        </p:blipFill>
        <p:spPr bwMode="auto">
          <a:xfrm>
            <a:off x="1524000" y="1905000"/>
            <a:ext cx="6275388"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Content Placeholder 1"/>
          <p:cNvSpPr>
            <a:spLocks noGrp="1"/>
          </p:cNvSpPr>
          <p:nvPr>
            <p:ph idx="1"/>
          </p:nvPr>
        </p:nvSpPr>
        <p:spPr>
          <a:xfrm>
            <a:off x="546100" y="1066800"/>
            <a:ext cx="8229600" cy="4525963"/>
          </a:xfrm>
        </p:spPr>
        <p:txBody>
          <a:bodyPr/>
          <a:lstStyle/>
          <a:p>
            <a:r>
              <a:rPr lang="en-US" altLang="en-US" sz="2400" smtClean="0"/>
              <a:t>GAARD &amp; Foreflight Mobile Applications during data collection</a:t>
            </a:r>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9"/>
          <p:cNvSpPr>
            <a:spLocks noGrp="1"/>
          </p:cNvSpPr>
          <p:nvPr>
            <p:ph type="title" idx="4294967295"/>
          </p:nvPr>
        </p:nvSpPr>
        <p:spPr>
          <a:xfrm>
            <a:off x="457200" y="23813"/>
            <a:ext cx="8229600" cy="727075"/>
          </a:xfrm>
        </p:spPr>
        <p:txBody>
          <a:bodyPr/>
          <a:lstStyle/>
          <a:p>
            <a:pPr algn="ctr"/>
            <a:r>
              <a:rPr lang="en-US" altLang="en-US" smtClean="0"/>
              <a:t>Rotorcraft ASIAS Timeline</a:t>
            </a:r>
          </a:p>
        </p:txBody>
      </p:sp>
      <p:sp>
        <p:nvSpPr>
          <p:cNvPr id="3" name="Content Placeholder 2"/>
          <p:cNvSpPr>
            <a:spLocks noGrp="1"/>
          </p:cNvSpPr>
          <p:nvPr>
            <p:ph idx="4294967295"/>
          </p:nvPr>
        </p:nvSpPr>
        <p:spPr>
          <a:xfrm>
            <a:off x="76200" y="1371600"/>
            <a:ext cx="8229600" cy="4525963"/>
          </a:xfrm>
        </p:spPr>
        <p:txBody>
          <a:bodyPr/>
          <a:lstStyle/>
          <a:p>
            <a:pPr marL="0" indent="0">
              <a:buFontTx/>
              <a:buNone/>
              <a:defRPr/>
            </a:pPr>
            <a:endParaRPr lang="en-US" dirty="0"/>
          </a:p>
          <a:p>
            <a:pPr>
              <a:defRPr/>
            </a:pPr>
            <a:endParaRPr lang="en-US" dirty="0"/>
          </a:p>
        </p:txBody>
      </p:sp>
      <p:sp>
        <p:nvSpPr>
          <p:cNvPr id="38916" name="TextBox 4"/>
          <p:cNvSpPr txBox="1">
            <a:spLocks noChangeArrowheads="1"/>
          </p:cNvSpPr>
          <p:nvPr/>
        </p:nvSpPr>
        <p:spPr bwMode="auto">
          <a:xfrm>
            <a:off x="228600" y="2178050"/>
            <a:ext cx="2208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b="1">
                <a:solidFill>
                  <a:srgbClr val="FF0000"/>
                </a:solidFill>
              </a:rPr>
              <a:t>Secure Operator Participation</a:t>
            </a:r>
          </a:p>
        </p:txBody>
      </p:sp>
      <p:sp>
        <p:nvSpPr>
          <p:cNvPr id="38917" name="TextBox 5"/>
          <p:cNvSpPr txBox="1">
            <a:spLocks noChangeArrowheads="1"/>
          </p:cNvSpPr>
          <p:nvPr/>
        </p:nvSpPr>
        <p:spPr bwMode="auto">
          <a:xfrm>
            <a:off x="609600" y="2514600"/>
            <a:ext cx="34290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100"/>
              <a:t>Develop governance, establish agreements, insure data protection and confidentiality, test and monitor data transfer, elicit operator feedback, ensure and monitor value added to operators, enhance system to meet emerging operator needs</a:t>
            </a:r>
          </a:p>
        </p:txBody>
      </p:sp>
      <p:sp>
        <p:nvSpPr>
          <p:cNvPr id="38918" name="TextBox 6"/>
          <p:cNvSpPr txBox="1">
            <a:spLocks noChangeArrowheads="1"/>
          </p:cNvSpPr>
          <p:nvPr/>
        </p:nvSpPr>
        <p:spPr bwMode="auto">
          <a:xfrm>
            <a:off x="228600" y="858838"/>
            <a:ext cx="24558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b="1">
                <a:solidFill>
                  <a:schemeClr val="tx2"/>
                </a:solidFill>
              </a:rPr>
              <a:t>Develop Rotorcraft ASIAS System</a:t>
            </a:r>
          </a:p>
        </p:txBody>
      </p:sp>
      <p:sp>
        <p:nvSpPr>
          <p:cNvPr id="38919" name="TextBox 7"/>
          <p:cNvSpPr txBox="1">
            <a:spLocks noChangeArrowheads="1"/>
          </p:cNvSpPr>
          <p:nvPr/>
        </p:nvSpPr>
        <p:spPr bwMode="auto">
          <a:xfrm>
            <a:off x="609600" y="1141413"/>
            <a:ext cx="3429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100"/>
              <a:t>Requirements analysis, system architecting and design, implementation, standards for data formatting/processing prototyping, testing, incremental delivery of tools and capabilities, integration with existing ASIAS communities</a:t>
            </a:r>
          </a:p>
        </p:txBody>
      </p:sp>
      <p:sp>
        <p:nvSpPr>
          <p:cNvPr id="38920" name="TextBox 8"/>
          <p:cNvSpPr txBox="1">
            <a:spLocks noChangeArrowheads="1"/>
          </p:cNvSpPr>
          <p:nvPr/>
        </p:nvSpPr>
        <p:spPr bwMode="auto">
          <a:xfrm>
            <a:off x="228600" y="3581400"/>
            <a:ext cx="2578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b="1">
                <a:solidFill>
                  <a:srgbClr val="00B050"/>
                </a:solidFill>
              </a:rPr>
              <a:t>Support Rotorcraft ASIAS Research</a:t>
            </a:r>
          </a:p>
        </p:txBody>
      </p:sp>
      <p:sp>
        <p:nvSpPr>
          <p:cNvPr id="38921" name="TextBox 9"/>
          <p:cNvSpPr txBox="1">
            <a:spLocks noChangeArrowheads="1"/>
          </p:cNvSpPr>
          <p:nvPr/>
        </p:nvSpPr>
        <p:spPr bwMode="auto">
          <a:xfrm>
            <a:off x="609600" y="3810000"/>
            <a:ext cx="34290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100"/>
              <a:t>Establish generic event set, identify event set gaps,  video/audio processing, safety metrics, software capabilities, data fusion, accident mapping, performance models, FDM flight testing, data mining and knowledge discovery with FDM data</a:t>
            </a:r>
          </a:p>
        </p:txBody>
      </p:sp>
      <p:sp>
        <p:nvSpPr>
          <p:cNvPr id="38922" name="TextBox 10"/>
          <p:cNvSpPr txBox="1">
            <a:spLocks noChangeArrowheads="1"/>
          </p:cNvSpPr>
          <p:nvPr/>
        </p:nvSpPr>
        <p:spPr bwMode="auto">
          <a:xfrm>
            <a:off x="304800" y="4846638"/>
            <a:ext cx="41449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b="1">
                <a:solidFill>
                  <a:srgbClr val="7030A0"/>
                </a:solidFill>
              </a:rPr>
              <a:t>Conduct Outreach and Community Engagement</a:t>
            </a:r>
          </a:p>
        </p:txBody>
      </p:sp>
      <p:sp>
        <p:nvSpPr>
          <p:cNvPr id="38923" name="TextBox 11"/>
          <p:cNvSpPr txBox="1">
            <a:spLocks noChangeArrowheads="1"/>
          </p:cNvSpPr>
          <p:nvPr/>
        </p:nvSpPr>
        <p:spPr bwMode="auto">
          <a:xfrm>
            <a:off x="685800" y="5076825"/>
            <a:ext cx="3429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100"/>
              <a:t>Establish outreach efforts within the Helicopter Community, present research topics &amp; results at Heli-Expo, industry forums/events,  HFDM Working Groups, mitigation partner</a:t>
            </a:r>
          </a:p>
        </p:txBody>
      </p:sp>
      <p:sp>
        <p:nvSpPr>
          <p:cNvPr id="38924" name="TextBox 12"/>
          <p:cNvSpPr txBox="1">
            <a:spLocks noChangeArrowheads="1"/>
          </p:cNvSpPr>
          <p:nvPr/>
        </p:nvSpPr>
        <p:spPr bwMode="auto">
          <a:xfrm>
            <a:off x="4267200" y="5816600"/>
            <a:ext cx="3651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a:t>2013</a:t>
            </a:r>
          </a:p>
        </p:txBody>
      </p:sp>
      <p:sp>
        <p:nvSpPr>
          <p:cNvPr id="38925" name="TextBox 13"/>
          <p:cNvSpPr txBox="1">
            <a:spLocks noChangeArrowheads="1"/>
          </p:cNvSpPr>
          <p:nvPr/>
        </p:nvSpPr>
        <p:spPr bwMode="auto">
          <a:xfrm>
            <a:off x="5257800" y="5816600"/>
            <a:ext cx="3651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a:t>2015</a:t>
            </a:r>
          </a:p>
        </p:txBody>
      </p:sp>
      <p:sp>
        <p:nvSpPr>
          <p:cNvPr id="38926" name="TextBox 14"/>
          <p:cNvSpPr txBox="1">
            <a:spLocks noChangeArrowheads="1"/>
          </p:cNvSpPr>
          <p:nvPr/>
        </p:nvSpPr>
        <p:spPr bwMode="auto">
          <a:xfrm>
            <a:off x="6210300" y="5800725"/>
            <a:ext cx="365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a:t>2017</a:t>
            </a:r>
          </a:p>
        </p:txBody>
      </p:sp>
      <p:sp>
        <p:nvSpPr>
          <p:cNvPr id="38927" name="TextBox 15"/>
          <p:cNvSpPr txBox="1">
            <a:spLocks noChangeArrowheads="1"/>
          </p:cNvSpPr>
          <p:nvPr/>
        </p:nvSpPr>
        <p:spPr bwMode="auto">
          <a:xfrm>
            <a:off x="7239000" y="5816600"/>
            <a:ext cx="365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a:t>2019</a:t>
            </a:r>
          </a:p>
        </p:txBody>
      </p:sp>
      <p:cxnSp>
        <p:nvCxnSpPr>
          <p:cNvPr id="17" name="Straight Connector 16"/>
          <p:cNvCxnSpPr/>
          <p:nvPr/>
        </p:nvCxnSpPr>
        <p:spPr>
          <a:xfrm>
            <a:off x="228600" y="2057400"/>
            <a:ext cx="86868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8600" y="3429000"/>
            <a:ext cx="86868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4800" y="4800600"/>
            <a:ext cx="86868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04800" y="5791200"/>
            <a:ext cx="86868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38924" idx="0"/>
          </p:cNvCxnSpPr>
          <p:nvPr/>
        </p:nvCxnSpPr>
        <p:spPr>
          <a:xfrm flipV="1">
            <a:off x="4449763" y="863600"/>
            <a:ext cx="0" cy="495300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5410200" y="914400"/>
            <a:ext cx="0" cy="495300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400800" y="914400"/>
            <a:ext cx="0" cy="495300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391400" y="914400"/>
            <a:ext cx="0" cy="495300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8936" name="TextBox 24"/>
          <p:cNvSpPr txBox="1">
            <a:spLocks noChangeArrowheads="1"/>
          </p:cNvSpPr>
          <p:nvPr/>
        </p:nvSpPr>
        <p:spPr bwMode="auto">
          <a:xfrm>
            <a:off x="4838700" y="642938"/>
            <a:ext cx="37036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u="sng"/>
              <a:t>Research Prototype || Full Integration with ASIAS</a:t>
            </a:r>
          </a:p>
        </p:txBody>
      </p:sp>
      <p:sp>
        <p:nvSpPr>
          <p:cNvPr id="26" name="Right Arrow 25"/>
          <p:cNvSpPr/>
          <p:nvPr/>
        </p:nvSpPr>
        <p:spPr>
          <a:xfrm>
            <a:off x="5029200" y="1250950"/>
            <a:ext cx="2362200" cy="458788"/>
          </a:xfrm>
          <a:prstGeom prst="rightArrow">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ight Arrow 26"/>
          <p:cNvSpPr/>
          <p:nvPr/>
        </p:nvSpPr>
        <p:spPr>
          <a:xfrm>
            <a:off x="4738688" y="2490788"/>
            <a:ext cx="3581400" cy="4587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28" name="Right Arrow 27"/>
          <p:cNvSpPr/>
          <p:nvPr/>
        </p:nvSpPr>
        <p:spPr>
          <a:xfrm>
            <a:off x="4953000" y="3849688"/>
            <a:ext cx="2133600" cy="458787"/>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ight Arrow 28"/>
          <p:cNvSpPr/>
          <p:nvPr/>
        </p:nvSpPr>
        <p:spPr>
          <a:xfrm>
            <a:off x="4751388" y="5060950"/>
            <a:ext cx="3581400" cy="458788"/>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algn="ctr"/>
            <a:r>
              <a:rPr lang="en-US" altLang="en-US" smtClean="0"/>
              <a:t>Questions?</a:t>
            </a:r>
          </a:p>
        </p:txBody>
      </p:sp>
      <p:pic>
        <p:nvPicPr>
          <p:cNvPr id="20483" name="Picture 4"/>
          <p:cNvPicPr>
            <a:picLocks noChangeAspect="1" noChangeArrowheads="1"/>
          </p:cNvPicPr>
          <p:nvPr/>
        </p:nvPicPr>
        <p:blipFill>
          <a:blip r:embed="rId2"/>
          <a:srcRect l="70313" t="61687" r="17578" b="26830"/>
          <a:stretch>
            <a:fillRect/>
          </a:stretch>
        </p:blipFill>
        <p:spPr bwMode="auto">
          <a:xfrm>
            <a:off x="1981200" y="1219200"/>
            <a:ext cx="5410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76200"/>
            <a:ext cx="83042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itle 4"/>
          <p:cNvSpPr>
            <a:spLocks noGrp="1"/>
          </p:cNvSpPr>
          <p:nvPr>
            <p:ph type="title"/>
          </p:nvPr>
        </p:nvSpPr>
        <p:spPr>
          <a:xfrm>
            <a:off x="198438" y="1179513"/>
            <a:ext cx="8915400" cy="1173162"/>
          </a:xfrm>
        </p:spPr>
        <p:txBody>
          <a:bodyPr/>
          <a:lstStyle/>
          <a:p>
            <a:r>
              <a:rPr lang="en-US" altLang="en-US" sz="2000" smtClean="0"/>
              <a:t>“Priority” Occurrence Category by </a:t>
            </a:r>
            <a:br>
              <a:rPr lang="en-US" altLang="en-US" sz="2000" smtClean="0"/>
            </a:br>
            <a:r>
              <a:rPr lang="en-US" altLang="en-US" sz="2000" smtClean="0"/>
              <a:t>CAST/ICAO Common Taxonomy Team (CICTT)</a:t>
            </a:r>
            <a:br>
              <a:rPr lang="en-US" altLang="en-US" sz="2000" smtClean="0"/>
            </a:br>
            <a:r>
              <a:rPr lang="en-US" altLang="en-US" sz="1600" smtClean="0"/>
              <a:t>CY 2009 – 2013 (104 fatal accidents)</a:t>
            </a:r>
          </a:p>
        </p:txBody>
      </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2295525"/>
            <a:ext cx="8501063"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297363" y="2743200"/>
            <a:ext cx="3810000" cy="2028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800" dirty="0">
                <a:solidFill>
                  <a:srgbClr val="FF0000"/>
                </a:solidFill>
              </a:rPr>
              <a:t>Top 3 Occurrence Categories = 50</a:t>
            </a:r>
            <a:r>
              <a:rPr lang="en-US" sz="1800" dirty="0">
                <a:solidFill>
                  <a:srgbClr val="FF0000"/>
                </a:solidFill>
              </a:rPr>
              <a:t>% of 104 fatal </a:t>
            </a:r>
            <a:r>
              <a:rPr lang="en-US" sz="1800" dirty="0">
                <a:solidFill>
                  <a:srgbClr val="FF0000"/>
                </a:solidFill>
              </a:rPr>
              <a:t>accidents.</a:t>
            </a:r>
            <a:endParaRPr lang="en-US" sz="1800" dirty="0">
              <a:solidFill>
                <a:srgbClr val="FF0000"/>
              </a:solidFill>
            </a:endParaRPr>
          </a:p>
          <a:p>
            <a:pPr>
              <a:defRPr/>
            </a:pPr>
            <a:endParaRPr lang="en-US" sz="1800" dirty="0">
              <a:solidFill>
                <a:srgbClr val="FF0000"/>
              </a:solidFill>
            </a:endParaRPr>
          </a:p>
          <a:p>
            <a:pPr algn="ctr">
              <a:defRPr/>
            </a:pPr>
            <a:r>
              <a:rPr lang="en-US" sz="1800" dirty="0">
                <a:solidFill>
                  <a:srgbClr val="FF0000"/>
                </a:solidFill>
              </a:rPr>
              <a:t>LOC-I = Loss of Control – Inflight</a:t>
            </a:r>
          </a:p>
          <a:p>
            <a:pPr algn="ctr">
              <a:defRPr/>
            </a:pPr>
            <a:r>
              <a:rPr lang="en-US" sz="1800" dirty="0">
                <a:solidFill>
                  <a:srgbClr val="FF0000"/>
                </a:solidFill>
              </a:rPr>
              <a:t>UIMC = Unintended Flight In IMC</a:t>
            </a:r>
          </a:p>
          <a:p>
            <a:pPr algn="ctr">
              <a:defRPr/>
            </a:pPr>
            <a:r>
              <a:rPr lang="en-US" sz="1800" dirty="0">
                <a:solidFill>
                  <a:srgbClr val="FF0000"/>
                </a:solidFill>
              </a:rPr>
              <a:t>LALT = Low Altitude Operations</a:t>
            </a:r>
            <a:endParaRPr lang="en-US" sz="1800" dirty="0">
              <a:solidFill>
                <a:srgbClr val="FF0000"/>
              </a:solidFill>
            </a:endParaRPr>
          </a:p>
        </p:txBody>
      </p:sp>
      <p:sp>
        <p:nvSpPr>
          <p:cNvPr id="102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72E36F0C-3802-4E89-987E-488B482E528C}" type="slidenum">
              <a:rPr lang="en-US" altLang="en-US" sz="1400" b="1" smtClean="0">
                <a:solidFill>
                  <a:schemeClr val="bg1"/>
                </a:solidFill>
                <a:latin typeface="Times New Roman" pitchFamily="18" charset="0"/>
              </a:rPr>
              <a:pPr/>
              <a:t>4</a:t>
            </a:fld>
            <a:endParaRPr lang="en-US" altLang="en-US" sz="1400" b="1" smtClean="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2286000"/>
            <a:ext cx="89916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 y="76200"/>
            <a:ext cx="83042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Title 4"/>
          <p:cNvSpPr>
            <a:spLocks noGrp="1"/>
          </p:cNvSpPr>
          <p:nvPr>
            <p:ph type="title"/>
          </p:nvPr>
        </p:nvSpPr>
        <p:spPr>
          <a:xfrm>
            <a:off x="152400" y="1295400"/>
            <a:ext cx="8915400" cy="1173163"/>
          </a:xfrm>
        </p:spPr>
        <p:txBody>
          <a:bodyPr/>
          <a:lstStyle/>
          <a:p>
            <a:r>
              <a:rPr lang="en-US" altLang="en-US" sz="2800" smtClean="0"/>
              <a:t>Fatal Accidents by Industry</a:t>
            </a:r>
            <a:br>
              <a:rPr lang="en-US" altLang="en-US" sz="2800" smtClean="0"/>
            </a:br>
            <a:r>
              <a:rPr lang="en-US" altLang="en-US" sz="2000" smtClean="0"/>
              <a:t>CY 2009 – 2013 (104 fatal accidents)</a:t>
            </a:r>
          </a:p>
        </p:txBody>
      </p:sp>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2289175"/>
            <a:ext cx="8924925"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DC64CCC3-5977-4691-9875-E960838E720F}" type="slidenum">
              <a:rPr lang="en-US" altLang="en-US" sz="1400" b="1" smtClean="0">
                <a:solidFill>
                  <a:schemeClr val="bg1"/>
                </a:solidFill>
                <a:latin typeface="Times New Roman" pitchFamily="18" charset="0"/>
              </a:rPr>
              <a:pPr/>
              <a:t>5</a:t>
            </a:fld>
            <a:endParaRPr lang="en-US" altLang="en-US" sz="1400" b="1" smtClean="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xfrm>
            <a:off x="228600" y="152400"/>
            <a:ext cx="8610600" cy="1173163"/>
          </a:xfrm>
        </p:spPr>
        <p:txBody>
          <a:bodyPr/>
          <a:lstStyle/>
          <a:p>
            <a:pPr algn="ctr"/>
            <a:r>
              <a:rPr lang="en-US" altLang="en-US" sz="3200" smtClean="0"/>
              <a:t>USHST V2.0 Goal</a:t>
            </a:r>
          </a:p>
        </p:txBody>
      </p:sp>
      <p:sp>
        <p:nvSpPr>
          <p:cNvPr id="6" name="Content Placeholder 5"/>
          <p:cNvSpPr>
            <a:spLocks noGrp="1"/>
          </p:cNvSpPr>
          <p:nvPr>
            <p:ph idx="1"/>
          </p:nvPr>
        </p:nvSpPr>
        <p:spPr>
          <a:xfrm>
            <a:off x="381000" y="1295400"/>
            <a:ext cx="8248650" cy="3581400"/>
          </a:xfrm>
        </p:spPr>
        <p:txBody>
          <a:bodyPr/>
          <a:lstStyle/>
          <a:p>
            <a:pPr>
              <a:defRPr/>
            </a:pPr>
            <a:r>
              <a:rPr lang="en-US" sz="2000" dirty="0" smtClean="0"/>
              <a:t>20% reduction in the U.S. helicopter fatal accident rate by CY2020</a:t>
            </a:r>
          </a:p>
          <a:p>
            <a:pPr lvl="1">
              <a:defRPr/>
            </a:pPr>
            <a:r>
              <a:rPr lang="en-US" sz="2000" dirty="0"/>
              <a:t>Four year goal </a:t>
            </a:r>
            <a:endParaRPr lang="en-US" sz="2000" dirty="0" smtClean="0"/>
          </a:p>
          <a:p>
            <a:pPr lvl="2">
              <a:defRPr/>
            </a:pPr>
            <a:r>
              <a:rPr lang="en-US" sz="1600" dirty="0" smtClean="0"/>
              <a:t>Start Date:  January, 2016</a:t>
            </a:r>
          </a:p>
          <a:p>
            <a:pPr lvl="2">
              <a:defRPr/>
            </a:pPr>
            <a:r>
              <a:rPr lang="en-US" sz="1600" dirty="0" smtClean="0"/>
              <a:t>End Date:  December, 2019</a:t>
            </a:r>
            <a:endParaRPr lang="en-US" sz="1600" dirty="0"/>
          </a:p>
          <a:p>
            <a:pPr lvl="1">
              <a:defRPr/>
            </a:pPr>
            <a:endParaRPr lang="en-US" sz="2000" dirty="0" smtClean="0"/>
          </a:p>
          <a:p>
            <a:pPr lvl="1">
              <a:defRPr/>
            </a:pPr>
            <a:r>
              <a:rPr lang="en-US" sz="2000" dirty="0" smtClean="0"/>
              <a:t>Baseline for measurement</a:t>
            </a:r>
          </a:p>
          <a:p>
            <a:pPr lvl="2">
              <a:defRPr/>
            </a:pPr>
            <a:r>
              <a:rPr lang="en-US" sz="1600" dirty="0" smtClean="0"/>
              <a:t>5 </a:t>
            </a:r>
            <a:r>
              <a:rPr lang="en-US" sz="1600" dirty="0"/>
              <a:t>year average for the U.S. fatal accident rate </a:t>
            </a:r>
            <a:endParaRPr lang="en-US" sz="1600" dirty="0" smtClean="0"/>
          </a:p>
          <a:p>
            <a:pPr lvl="2">
              <a:defRPr/>
            </a:pPr>
            <a:r>
              <a:rPr lang="en-US" sz="1600" dirty="0" smtClean="0">
                <a:ea typeface="+mn-ea"/>
                <a:cs typeface="+mn-cs"/>
              </a:rPr>
              <a:t>Average of </a:t>
            </a:r>
            <a:r>
              <a:rPr lang="en-US" sz="1600" dirty="0">
                <a:ea typeface="+mn-ea"/>
                <a:cs typeface="+mn-cs"/>
              </a:rPr>
              <a:t>CYs 09-10, 12-14 = </a:t>
            </a:r>
            <a:r>
              <a:rPr lang="en-US" sz="1600" dirty="0" smtClean="0">
                <a:ea typeface="+mn-ea"/>
                <a:cs typeface="+mn-cs"/>
              </a:rPr>
              <a:t>0.76</a:t>
            </a:r>
          </a:p>
          <a:p>
            <a:pPr lvl="2">
              <a:defRPr/>
            </a:pPr>
            <a:r>
              <a:rPr lang="en-US" sz="1600" dirty="0" smtClean="0">
                <a:ea typeface="+mn-ea"/>
                <a:cs typeface="+mn-cs"/>
              </a:rPr>
              <a:t>CY11 excluded due to problems with FAA’s GA Survey that year</a:t>
            </a:r>
          </a:p>
          <a:p>
            <a:pPr lvl="2">
              <a:defRPr/>
            </a:pPr>
            <a:endParaRPr lang="en-US" dirty="0" smtClean="0"/>
          </a:p>
          <a:p>
            <a:pPr lvl="1">
              <a:defRPr/>
            </a:pPr>
            <a:r>
              <a:rPr lang="en-US" sz="2000" dirty="0" smtClean="0"/>
              <a:t>To achieve goal of a 20</a:t>
            </a:r>
            <a:r>
              <a:rPr lang="en-US" sz="2000" dirty="0"/>
              <a:t>% </a:t>
            </a:r>
            <a:r>
              <a:rPr lang="en-US" sz="2000" dirty="0" smtClean="0"/>
              <a:t>reduction by CY2020:</a:t>
            </a:r>
          </a:p>
          <a:p>
            <a:pPr lvl="2">
              <a:defRPr/>
            </a:pPr>
            <a:r>
              <a:rPr lang="en-US" sz="1600" dirty="0" smtClean="0"/>
              <a:t>Fatal </a:t>
            </a:r>
            <a:r>
              <a:rPr lang="en-US" sz="1600" dirty="0"/>
              <a:t>accident </a:t>
            </a:r>
            <a:r>
              <a:rPr lang="en-US" sz="1600" dirty="0" smtClean="0"/>
              <a:t>rate reduced from 0.76 to 0.61 </a:t>
            </a:r>
            <a:r>
              <a:rPr lang="en-US" sz="1600" dirty="0"/>
              <a:t>or less by the end of CY </a:t>
            </a:r>
            <a:r>
              <a:rPr lang="en-US" sz="1600" dirty="0" smtClean="0"/>
              <a:t>2019</a:t>
            </a:r>
            <a:endParaRPr lang="en-US" sz="16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 y="1565275"/>
            <a:ext cx="8124825" cy="419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Title 1"/>
          <p:cNvSpPr>
            <a:spLocks noGrp="1"/>
          </p:cNvSpPr>
          <p:nvPr>
            <p:ph type="title"/>
          </p:nvPr>
        </p:nvSpPr>
        <p:spPr/>
        <p:txBody>
          <a:bodyPr/>
          <a:lstStyle/>
          <a:p>
            <a:endParaRPr lang="en-US" altLang="en-US" smtClean="0"/>
          </a:p>
        </p:txBody>
      </p:sp>
      <p:pic>
        <p:nvPicPr>
          <p:cNvPr id="133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450" y="152400"/>
            <a:ext cx="83042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Content Placeholder 2"/>
          <p:cNvSpPr>
            <a:spLocks noGrp="1"/>
          </p:cNvSpPr>
          <p:nvPr>
            <p:ph idx="1"/>
          </p:nvPr>
        </p:nvSpPr>
        <p:spPr>
          <a:xfrm>
            <a:off x="455613" y="1104900"/>
            <a:ext cx="8229600" cy="4206875"/>
          </a:xfrm>
        </p:spPr>
        <p:txBody>
          <a:bodyPr/>
          <a:lstStyle/>
          <a:p>
            <a:pPr marL="0" indent="0" algn="ctr">
              <a:buFontTx/>
              <a:buNone/>
            </a:pPr>
            <a:r>
              <a:rPr lang="en-US" altLang="en-US" smtClean="0">
                <a:latin typeface="Cambria" pitchFamily="18" charset="0"/>
              </a:rPr>
              <a:t>U.S. Helicopter Fatal Accident Rate</a:t>
            </a:r>
            <a:endParaRPr lang="en-US" altLang="en-US" smtClean="0"/>
          </a:p>
        </p:txBody>
      </p:sp>
      <p:sp>
        <p:nvSpPr>
          <p:cNvPr id="10" name="TextBox 22"/>
          <p:cNvSpPr txBox="1"/>
          <p:nvPr/>
        </p:nvSpPr>
        <p:spPr>
          <a:xfrm>
            <a:off x="0" y="5410200"/>
            <a:ext cx="4027488" cy="615950"/>
          </a:xfrm>
          <a:prstGeom prst="rect">
            <a:avLst/>
          </a:prstGeom>
          <a:noFill/>
        </p:spPr>
        <p:style>
          <a:lnRef idx="0">
            <a:scrgbClr r="0" g="0" b="0"/>
          </a:lnRef>
          <a:fillRef idx="0">
            <a:scrgbClr r="0" g="0" b="0"/>
          </a:fillRef>
          <a:effectRef idx="0">
            <a:scrgbClr r="0" g="0" b="0"/>
          </a:effectRef>
          <a:fontRef idx="minor">
            <a:schemeClr val="tx1"/>
          </a:fontRef>
        </p:style>
        <p:txBody>
          <a:bodyP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b="1" dirty="0"/>
              <a:t>Flight hours source:  </a:t>
            </a:r>
          </a:p>
          <a:p>
            <a:pPr>
              <a:defRPr/>
            </a:pPr>
            <a:r>
              <a:rPr lang="en-US" b="1" dirty="0"/>
              <a:t>-5 </a:t>
            </a:r>
            <a:r>
              <a:rPr lang="en-US" b="1" dirty="0" err="1"/>
              <a:t>Yr</a:t>
            </a:r>
            <a:r>
              <a:rPr lang="en-US" b="1" dirty="0"/>
              <a:t> </a:t>
            </a:r>
            <a:r>
              <a:rPr lang="en-US" sz="1200" b="1" dirty="0"/>
              <a:t>Baseline</a:t>
            </a:r>
            <a:r>
              <a:rPr lang="en-US" b="1" dirty="0"/>
              <a:t> from FAA's GA &amp; Part 135 Activity Survey.</a:t>
            </a:r>
          </a:p>
          <a:p>
            <a:pPr>
              <a:defRPr/>
            </a:pPr>
            <a:r>
              <a:rPr lang="en-US" b="1" dirty="0"/>
              <a:t>-2016 from FAA's Aerospace Forecast FY2016-2036.</a:t>
            </a:r>
          </a:p>
        </p:txBody>
      </p:sp>
      <p:sp>
        <p:nvSpPr>
          <p:cNvPr id="11" name="TextBox 6"/>
          <p:cNvSpPr txBox="1"/>
          <p:nvPr/>
        </p:nvSpPr>
        <p:spPr>
          <a:xfrm>
            <a:off x="6018213" y="3762375"/>
            <a:ext cx="2897187" cy="460375"/>
          </a:xfrm>
          <a:prstGeom prst="rect">
            <a:avLst/>
          </a:prstGeom>
          <a:solidFill>
            <a:srgbClr val="00B050"/>
          </a:solidFill>
        </p:spPr>
        <p:style>
          <a:lnRef idx="0">
            <a:scrgbClr r="0" g="0" b="0"/>
          </a:lnRef>
          <a:fillRef idx="0">
            <a:scrgbClr r="0" g="0" b="0"/>
          </a:fillRef>
          <a:effectRef idx="0">
            <a:scrgbClr r="0" g="0" b="0"/>
          </a:effectRef>
          <a:fontRef idx="minor">
            <a:schemeClr val="tx1"/>
          </a:fontRef>
        </p:style>
        <p:txBody>
          <a:bodyP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sz="1200" b="1" dirty="0"/>
              <a:t>Goal </a:t>
            </a:r>
            <a:r>
              <a:rPr lang="en-US" sz="1200" b="1" dirty="0" smtClean="0"/>
              <a:t>by </a:t>
            </a:r>
            <a:r>
              <a:rPr lang="en-US" sz="1200" b="1" dirty="0"/>
              <a:t>end of CY 2019:</a:t>
            </a:r>
          </a:p>
          <a:p>
            <a:pPr>
              <a:defRPr/>
            </a:pPr>
            <a:r>
              <a:rPr lang="en-US" sz="1200" b="1" dirty="0"/>
              <a:t>20% reduction from 5 </a:t>
            </a:r>
            <a:r>
              <a:rPr lang="en-US" sz="1200" b="1" dirty="0" smtClean="0"/>
              <a:t>year baseline</a:t>
            </a:r>
            <a:endParaRPr lang="en-US" sz="1200" b="1" dirty="0"/>
          </a:p>
        </p:txBody>
      </p:sp>
      <p:sp>
        <p:nvSpPr>
          <p:cNvPr id="6" name="Oval 5"/>
          <p:cNvSpPr/>
          <p:nvPr/>
        </p:nvSpPr>
        <p:spPr>
          <a:xfrm>
            <a:off x="3006725" y="3954463"/>
            <a:ext cx="76200" cy="762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Arrow Connector 7"/>
          <p:cNvCxnSpPr/>
          <p:nvPr/>
        </p:nvCxnSpPr>
        <p:spPr>
          <a:xfrm flipV="1">
            <a:off x="3044825" y="3494088"/>
            <a:ext cx="0" cy="38100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322" name="TextBox 13"/>
          <p:cNvSpPr txBox="1">
            <a:spLocks noChangeArrowheads="1"/>
          </p:cNvSpPr>
          <p:nvPr/>
        </p:nvSpPr>
        <p:spPr bwMode="auto">
          <a:xfrm>
            <a:off x="2447925" y="4068763"/>
            <a:ext cx="1317625" cy="30797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400" b="1"/>
              <a:t>0.39, Jan-Mar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txBox="1">
            <a:spLocks noChangeArrowheads="1"/>
          </p:cNvSpPr>
          <p:nvPr/>
        </p:nvSpPr>
        <p:spPr bwMode="auto">
          <a:xfrm>
            <a:off x="304800" y="381000"/>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2800" b="1">
                <a:solidFill>
                  <a:schemeClr val="tx2"/>
                </a:solidFill>
                <a:cs typeface="Arial" pitchFamily="34" charset="0"/>
              </a:rPr>
              <a:t>Rotorcraft Research for ASIAS</a:t>
            </a:r>
            <a:r>
              <a:rPr lang="en-US" altLang="en-US" sz="3200" b="1">
                <a:solidFill>
                  <a:srgbClr val="FF0000"/>
                </a:solidFill>
                <a:cs typeface="Arial" pitchFamily="34" charset="0"/>
              </a:rPr>
              <a:t/>
            </a:r>
            <a:br>
              <a:rPr lang="en-US" altLang="en-US" sz="3200" b="1">
                <a:solidFill>
                  <a:srgbClr val="FF0000"/>
                </a:solidFill>
                <a:cs typeface="Arial" pitchFamily="34" charset="0"/>
              </a:rPr>
            </a:br>
            <a:r>
              <a:rPr lang="en-US" altLang="en-US" b="1">
                <a:solidFill>
                  <a:srgbClr val="FF0000"/>
                </a:solidFill>
                <a:cs typeface="Arial" pitchFamily="34" charset="0"/>
              </a:rPr>
              <a:t>					</a:t>
            </a:r>
            <a:endParaRPr lang="en-US" altLang="en-US" b="1" i="1">
              <a:cs typeface="Arial" pitchFamily="34" charset="0"/>
            </a:endParaRPr>
          </a:p>
        </p:txBody>
      </p:sp>
      <p:grpSp>
        <p:nvGrpSpPr>
          <p:cNvPr id="14339" name="Group 29"/>
          <p:cNvGrpSpPr>
            <a:grpSpLocks/>
          </p:cNvGrpSpPr>
          <p:nvPr/>
        </p:nvGrpSpPr>
        <p:grpSpPr bwMode="auto">
          <a:xfrm>
            <a:off x="2225675" y="1255713"/>
            <a:ext cx="5546725" cy="4786312"/>
            <a:chOff x="4525962" y="1166645"/>
            <a:chExt cx="5547478" cy="4783821"/>
          </a:xfrm>
        </p:grpSpPr>
        <p:sp>
          <p:nvSpPr>
            <p:cNvPr id="8" name="Bent Arrow 7"/>
            <p:cNvSpPr/>
            <p:nvPr/>
          </p:nvSpPr>
          <p:spPr bwMode="auto">
            <a:xfrm rot="13605945" flipH="1" flipV="1">
              <a:off x="6354667" y="1166989"/>
              <a:ext cx="1372472" cy="1371786"/>
            </a:xfrm>
            <a:prstGeom prst="bentArrow">
              <a:avLst>
                <a:gd name="adj1" fmla="val 25000"/>
                <a:gd name="adj2" fmla="val 21467"/>
                <a:gd name="adj3" fmla="val 25000"/>
                <a:gd name="adj4" fmla="val 49894"/>
              </a:avLst>
            </a:prstGeom>
            <a:gradFill>
              <a:gsLst>
                <a:gs pos="100000">
                  <a:srgbClr val="FFC00B"/>
                </a:gs>
                <a:gs pos="100000">
                  <a:srgbClr val="FFC000">
                    <a:tint val="23500"/>
                    <a:satMod val="16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prstClr val="black"/>
                </a:solidFill>
              </a:endParaRPr>
            </a:p>
          </p:txBody>
        </p:sp>
        <p:sp>
          <p:nvSpPr>
            <p:cNvPr id="9" name="Oval 8"/>
            <p:cNvSpPr/>
            <p:nvPr/>
          </p:nvSpPr>
          <p:spPr bwMode="auto">
            <a:xfrm>
              <a:off x="6115057" y="2204627"/>
              <a:ext cx="1857375" cy="1343025"/>
            </a:xfrm>
            <a:prstGeom prst="ellipse">
              <a:avLst/>
            </a:prstGeom>
            <a:solidFill>
              <a:schemeClr val="accent1">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600" b="1" dirty="0">
                  <a:solidFill>
                    <a:prstClr val="white"/>
                  </a:solidFill>
                </a:rPr>
                <a:t>ASIAS Rotorcraft Analysis Capabilities</a:t>
              </a:r>
            </a:p>
          </p:txBody>
        </p:sp>
        <p:sp>
          <p:nvSpPr>
            <p:cNvPr id="10" name="Bent Arrow 9"/>
            <p:cNvSpPr/>
            <p:nvPr/>
          </p:nvSpPr>
          <p:spPr bwMode="auto">
            <a:xfrm rot="19005945" flipH="1" flipV="1">
              <a:off x="7496646" y="2319960"/>
              <a:ext cx="1371600" cy="1371600"/>
            </a:xfrm>
            <a:prstGeom prst="bentArrow">
              <a:avLst>
                <a:gd name="adj1" fmla="val 25000"/>
                <a:gd name="adj2" fmla="val 21467"/>
                <a:gd name="adj3" fmla="val 25000"/>
                <a:gd name="adj4" fmla="val 49894"/>
              </a:avLst>
            </a:prstGeom>
            <a:gradFill>
              <a:gsLst>
                <a:gs pos="100000">
                  <a:srgbClr val="339933">
                    <a:alpha val="68000"/>
                  </a:srgbClr>
                </a:gs>
                <a:gs pos="0">
                  <a:srgbClr val="FFC000"/>
                </a:gs>
                <a:gs pos="100000">
                  <a:srgbClr val="FFC000">
                    <a:tint val="23500"/>
                    <a:satMod val="16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prstClr val="black"/>
                </a:solidFill>
              </a:endParaRPr>
            </a:p>
          </p:txBody>
        </p:sp>
        <p:sp>
          <p:nvSpPr>
            <p:cNvPr id="11" name="Bent Arrow 10"/>
            <p:cNvSpPr/>
            <p:nvPr/>
          </p:nvSpPr>
          <p:spPr bwMode="auto">
            <a:xfrm rot="2805945" flipH="1" flipV="1">
              <a:off x="6284106" y="3401143"/>
              <a:ext cx="1371600" cy="1371600"/>
            </a:xfrm>
            <a:prstGeom prst="bentArrow">
              <a:avLst>
                <a:gd name="adj1" fmla="val 25000"/>
                <a:gd name="adj2" fmla="val 21467"/>
                <a:gd name="adj3" fmla="val 25000"/>
                <a:gd name="adj4" fmla="val 49894"/>
              </a:avLst>
            </a:prstGeom>
            <a:gradFill>
              <a:gsLst>
                <a:gs pos="100000">
                  <a:srgbClr val="339933">
                    <a:alpha val="43000"/>
                  </a:srgbClr>
                </a:gs>
                <a:gs pos="100000">
                  <a:srgbClr val="FFC000">
                    <a:tint val="23500"/>
                    <a:satMod val="16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prstClr val="black"/>
                </a:solidFill>
              </a:endParaRPr>
            </a:p>
          </p:txBody>
        </p:sp>
        <p:sp>
          <p:nvSpPr>
            <p:cNvPr id="12" name="Bent Arrow 11"/>
            <p:cNvSpPr/>
            <p:nvPr/>
          </p:nvSpPr>
          <p:spPr bwMode="auto">
            <a:xfrm rot="8205945" flipH="1" flipV="1">
              <a:off x="5109703" y="2152028"/>
              <a:ext cx="1371600" cy="1371600"/>
            </a:xfrm>
            <a:prstGeom prst="bentArrow">
              <a:avLst>
                <a:gd name="adj1" fmla="val 25000"/>
                <a:gd name="adj2" fmla="val 21467"/>
                <a:gd name="adj3" fmla="val 25000"/>
                <a:gd name="adj4" fmla="val 49894"/>
              </a:avLst>
            </a:prstGeom>
            <a:gradFill>
              <a:gsLst>
                <a:gs pos="100000">
                  <a:srgbClr val="FF9900"/>
                </a:gs>
                <a:gs pos="0">
                  <a:srgbClr val="339933">
                    <a:alpha val="57000"/>
                  </a:srgbClr>
                </a:gs>
                <a:gs pos="100000">
                  <a:srgbClr val="FFC000">
                    <a:tint val="23500"/>
                    <a:satMod val="16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prstClr val="black"/>
                </a:solidFill>
              </a:endParaRPr>
            </a:p>
          </p:txBody>
        </p:sp>
        <p:sp>
          <p:nvSpPr>
            <p:cNvPr id="14" name="TextBox 28"/>
            <p:cNvSpPr txBox="1">
              <a:spLocks noChangeArrowheads="1"/>
            </p:cNvSpPr>
            <p:nvPr/>
          </p:nvSpPr>
          <p:spPr bwMode="auto">
            <a:xfrm>
              <a:off x="4525962" y="5242809"/>
              <a:ext cx="5318847" cy="70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altLang="en-US" sz="2000" b="1" dirty="0" smtClean="0">
                  <a:solidFill>
                    <a:srgbClr val="FF0000"/>
                  </a:solidFill>
                  <a:effectLst>
                    <a:outerShdw blurRad="38100" dist="38100" dir="2700000" algn="tl">
                      <a:srgbClr val="000000">
                        <a:alpha val="43137"/>
                      </a:srgbClr>
                    </a:outerShdw>
                  </a:effectLst>
                </a:rPr>
                <a:t>Supports the USHST Goal of </a:t>
              </a:r>
              <a:r>
                <a:rPr lang="en-US" altLang="en-US" sz="2000" b="1" dirty="0">
                  <a:solidFill>
                    <a:srgbClr val="FF0000"/>
                  </a:solidFill>
                  <a:effectLst>
                    <a:outerShdw blurRad="38100" dist="38100" dir="2700000" algn="tl">
                      <a:srgbClr val="000000">
                        <a:alpha val="43137"/>
                      </a:srgbClr>
                    </a:outerShdw>
                  </a:effectLst>
                </a:rPr>
                <a:t>20% Reduction in the Fatal Accident Rate for </a:t>
              </a:r>
              <a:r>
                <a:rPr lang="en-US" altLang="en-US" sz="2000" b="1" dirty="0" smtClean="0">
                  <a:solidFill>
                    <a:srgbClr val="FF0000"/>
                  </a:solidFill>
                  <a:effectLst>
                    <a:outerShdw blurRad="38100" dist="38100" dir="2700000" algn="tl">
                      <a:srgbClr val="000000">
                        <a:alpha val="43137"/>
                      </a:srgbClr>
                    </a:outerShdw>
                  </a:effectLst>
                </a:rPr>
                <a:t>Helicopters by 2020</a:t>
              </a:r>
              <a:endParaRPr lang="en-US" altLang="en-US" sz="2000" b="1" dirty="0">
                <a:solidFill>
                  <a:srgbClr val="FF0000"/>
                </a:solidFill>
                <a:effectLst>
                  <a:outerShdw blurRad="38100" dist="38100" dir="2700000" algn="tl">
                    <a:srgbClr val="000000">
                      <a:alpha val="43137"/>
                    </a:srgbClr>
                  </a:outerShdw>
                </a:effectLst>
              </a:endParaRPr>
            </a:p>
          </p:txBody>
        </p:sp>
        <p:sp>
          <p:nvSpPr>
            <p:cNvPr id="14359" name="TextBox 9"/>
            <p:cNvSpPr txBox="1">
              <a:spLocks noChangeArrowheads="1"/>
            </p:cNvSpPr>
            <p:nvPr/>
          </p:nvSpPr>
          <p:spPr bwMode="auto">
            <a:xfrm>
              <a:off x="8072902" y="2320172"/>
              <a:ext cx="2000538" cy="212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buFont typeface="Wingdings" pitchFamily="2" charset="2"/>
                <a:buChar char=""/>
              </a:pPr>
              <a:r>
                <a:rPr lang="en-US" altLang="en-US" sz="1200" b="1">
                  <a:solidFill>
                    <a:srgbClr val="000000"/>
                  </a:solidFill>
                  <a:latin typeface="Calibri" pitchFamily="34" charset="0"/>
                  <a:cs typeface="Arial" pitchFamily="34" charset="0"/>
                </a:rPr>
                <a:t>Safety Metrics</a:t>
              </a:r>
            </a:p>
            <a:p>
              <a:pPr>
                <a:buFont typeface="Wingdings" pitchFamily="2" charset="2"/>
                <a:buChar char=""/>
              </a:pPr>
              <a:r>
                <a:rPr lang="en-US" altLang="en-US" sz="1200" b="1">
                  <a:solidFill>
                    <a:srgbClr val="000000"/>
                  </a:solidFill>
                  <a:latin typeface="Calibri" pitchFamily="34" charset="0"/>
                  <a:cs typeface="Arial" pitchFamily="34" charset="0"/>
                </a:rPr>
                <a:t>HFDM Analysis Techniques</a:t>
              </a:r>
            </a:p>
            <a:p>
              <a:pPr>
                <a:buFont typeface="Wingdings" pitchFamily="2" charset="2"/>
                <a:buChar char=""/>
              </a:pPr>
              <a:r>
                <a:rPr lang="en-US" altLang="en-US" sz="1200" b="1">
                  <a:solidFill>
                    <a:srgbClr val="000000"/>
                  </a:solidFill>
                  <a:latin typeface="Calibri" pitchFamily="34" charset="0"/>
                  <a:cs typeface="Arial" pitchFamily="34" charset="0"/>
                </a:rPr>
                <a:t>HFDM Modeling Techniques</a:t>
              </a:r>
            </a:p>
            <a:p>
              <a:pPr>
                <a:buFont typeface="Wingdings" pitchFamily="2" charset="2"/>
                <a:buChar char=""/>
              </a:pPr>
              <a:r>
                <a:rPr lang="en-US" altLang="en-US" sz="1200" b="1">
                  <a:solidFill>
                    <a:srgbClr val="000000"/>
                  </a:solidFill>
                  <a:latin typeface="Calibri" pitchFamily="34" charset="0"/>
                  <a:cs typeface="Arial" pitchFamily="34" charset="0"/>
                </a:rPr>
                <a:t>HFDM Cockpit Audio/Video Analysis</a:t>
              </a:r>
            </a:p>
            <a:p>
              <a:pPr>
                <a:buFont typeface="Wingdings" pitchFamily="2" charset="2"/>
                <a:buChar char=""/>
              </a:pPr>
              <a:r>
                <a:rPr lang="en-US" altLang="en-US" sz="1200" b="1">
                  <a:solidFill>
                    <a:srgbClr val="000000"/>
                  </a:solidFill>
                  <a:latin typeface="Calibri" pitchFamily="34" charset="0"/>
                  <a:cs typeface="Arial" pitchFamily="34" charset="0"/>
                </a:rPr>
                <a:t>Data Mining for  Safety Events</a:t>
              </a:r>
            </a:p>
            <a:p>
              <a:pPr>
                <a:buFont typeface="Wingdings" pitchFamily="2" charset="2"/>
                <a:buChar char=""/>
              </a:pPr>
              <a:r>
                <a:rPr lang="en-US" altLang="en-US" sz="1200" b="1">
                  <a:solidFill>
                    <a:srgbClr val="000000"/>
                  </a:solidFill>
                  <a:latin typeface="Calibri" pitchFamily="34" charset="0"/>
                  <a:cs typeface="Arial" pitchFamily="34" charset="0"/>
                </a:rPr>
                <a:t>Identification of High-Risk Safety Events</a:t>
              </a:r>
            </a:p>
          </p:txBody>
        </p:sp>
        <p:sp>
          <p:nvSpPr>
            <p:cNvPr id="14360" name="TextBox 10"/>
            <p:cNvSpPr txBox="1">
              <a:spLocks noChangeArrowheads="1"/>
            </p:cNvSpPr>
            <p:nvPr/>
          </p:nvSpPr>
          <p:spPr bwMode="auto">
            <a:xfrm>
              <a:off x="5875134" y="1306334"/>
              <a:ext cx="2189546" cy="83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buFont typeface="Wingdings" pitchFamily="2" charset="2"/>
                <a:buChar char=""/>
              </a:pPr>
              <a:r>
                <a:rPr lang="en-US" altLang="en-US" sz="1200" b="1">
                  <a:solidFill>
                    <a:srgbClr val="000000"/>
                  </a:solidFill>
                  <a:latin typeface="Calibri" pitchFamily="34" charset="0"/>
                  <a:cs typeface="Arial" pitchFamily="34" charset="0"/>
                </a:rPr>
                <a:t>Industry Involvement</a:t>
              </a:r>
            </a:p>
            <a:p>
              <a:pPr>
                <a:buFont typeface="Wingdings" pitchFamily="2" charset="2"/>
                <a:buChar char=""/>
              </a:pPr>
              <a:r>
                <a:rPr lang="en-US" altLang="en-US" sz="1200" b="1">
                  <a:solidFill>
                    <a:srgbClr val="000000"/>
                  </a:solidFill>
                  <a:latin typeface="Calibri" pitchFamily="34" charset="0"/>
                  <a:cs typeface="Arial" pitchFamily="34" charset="0"/>
                </a:rPr>
                <a:t>Potential Mitigation Partner</a:t>
              </a:r>
            </a:p>
            <a:p>
              <a:pPr>
                <a:buFont typeface="Wingdings" pitchFamily="2" charset="2"/>
                <a:buChar char=""/>
              </a:pPr>
              <a:r>
                <a:rPr lang="en-US" altLang="en-US" sz="1200" b="1">
                  <a:solidFill>
                    <a:srgbClr val="000000"/>
                  </a:solidFill>
                  <a:latin typeface="Calibri" pitchFamily="34" charset="0"/>
                  <a:cs typeface="Arial" pitchFamily="34" charset="0"/>
                </a:rPr>
                <a:t>FDM Equipment Working Group</a:t>
              </a:r>
            </a:p>
          </p:txBody>
        </p:sp>
        <p:sp>
          <p:nvSpPr>
            <p:cNvPr id="14361" name="TextBox 12"/>
            <p:cNvSpPr txBox="1">
              <a:spLocks noChangeArrowheads="1"/>
            </p:cNvSpPr>
            <p:nvPr/>
          </p:nvSpPr>
          <p:spPr bwMode="auto">
            <a:xfrm>
              <a:off x="4800607" y="2313655"/>
              <a:ext cx="1314450" cy="193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285750" indent="-285750">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buFont typeface="Wingdings" pitchFamily="2" charset="2"/>
                <a:buChar char=""/>
              </a:pPr>
              <a:r>
                <a:rPr lang="en-US" altLang="en-US" sz="1200" b="1">
                  <a:solidFill>
                    <a:srgbClr val="000000"/>
                  </a:solidFill>
                  <a:latin typeface="Calibri" pitchFamily="34" charset="0"/>
                  <a:cs typeface="Arial" pitchFamily="34" charset="0"/>
                </a:rPr>
                <a:t>Program Management</a:t>
              </a:r>
            </a:p>
            <a:p>
              <a:pPr>
                <a:buFont typeface="Wingdings" pitchFamily="2" charset="2"/>
                <a:buChar char=""/>
              </a:pPr>
              <a:r>
                <a:rPr lang="en-US" altLang="en-US" sz="1200" b="1">
                  <a:solidFill>
                    <a:srgbClr val="000000"/>
                  </a:solidFill>
                  <a:latin typeface="Calibri" pitchFamily="34" charset="0"/>
                  <a:cs typeface="Arial" pitchFamily="34" charset="0"/>
                </a:rPr>
                <a:t>Outreach </a:t>
              </a:r>
            </a:p>
            <a:p>
              <a:pPr>
                <a:buFont typeface="Wingdings" pitchFamily="2" charset="2"/>
                <a:buChar char=""/>
              </a:pPr>
              <a:r>
                <a:rPr lang="en-US" altLang="en-US" sz="1200" b="1">
                  <a:solidFill>
                    <a:srgbClr val="000000"/>
                  </a:solidFill>
                  <a:latin typeface="Calibri" pitchFamily="34" charset="0"/>
                  <a:cs typeface="Arial" pitchFamily="34" charset="0"/>
                </a:rPr>
                <a:t>Flight Tests</a:t>
              </a:r>
            </a:p>
            <a:p>
              <a:pPr>
                <a:buFont typeface="Wingdings" pitchFamily="2" charset="2"/>
                <a:buChar char=""/>
              </a:pPr>
              <a:r>
                <a:rPr lang="en-US" altLang="en-US" sz="1200" b="1">
                  <a:solidFill>
                    <a:srgbClr val="000000"/>
                  </a:solidFill>
                  <a:latin typeface="Calibri" pitchFamily="34" charset="0"/>
                  <a:cs typeface="Arial" pitchFamily="34" charset="0"/>
                </a:rPr>
                <a:t>HFDM Device Integration &amp; Calibration</a:t>
              </a:r>
            </a:p>
            <a:p>
              <a:pPr>
                <a:buFont typeface="Wingdings" pitchFamily="2" charset="2"/>
                <a:buChar char=""/>
              </a:pPr>
              <a:r>
                <a:rPr lang="en-US" altLang="en-US" sz="1200" b="1">
                  <a:solidFill>
                    <a:srgbClr val="000000"/>
                  </a:solidFill>
                  <a:latin typeface="Calibri" pitchFamily="34" charset="0"/>
                  <a:cs typeface="Arial" pitchFamily="34" charset="0"/>
                </a:rPr>
                <a:t>Data Analysis</a:t>
              </a:r>
            </a:p>
            <a:p>
              <a:pPr>
                <a:buFont typeface="Wingdings" pitchFamily="2" charset="2"/>
                <a:buChar char=""/>
              </a:pPr>
              <a:r>
                <a:rPr lang="en-US" altLang="en-US" sz="1200" b="1">
                  <a:solidFill>
                    <a:srgbClr val="000000"/>
                  </a:solidFill>
                  <a:latin typeface="Calibri" pitchFamily="34" charset="0"/>
                  <a:cs typeface="Arial" pitchFamily="34" charset="0"/>
                </a:rPr>
                <a:t>Modeling &amp; Simulation</a:t>
              </a:r>
              <a:endParaRPr lang="en-US" altLang="en-US" sz="1600" b="1">
                <a:solidFill>
                  <a:srgbClr val="000000"/>
                </a:solidFill>
                <a:latin typeface="Calibri" pitchFamily="34" charset="0"/>
                <a:cs typeface="Arial" pitchFamily="34" charset="0"/>
              </a:endParaRPr>
            </a:p>
          </p:txBody>
        </p:sp>
        <p:sp>
          <p:nvSpPr>
            <p:cNvPr id="14362" name="TextBox 11"/>
            <p:cNvSpPr txBox="1">
              <a:spLocks noChangeArrowheads="1"/>
            </p:cNvSpPr>
            <p:nvPr/>
          </p:nvSpPr>
          <p:spPr bwMode="auto">
            <a:xfrm>
              <a:off x="5944792" y="3806970"/>
              <a:ext cx="2191543" cy="101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285750" indent="-285750">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buFont typeface="Wingdings" pitchFamily="2" charset="2"/>
                <a:buChar char=""/>
              </a:pPr>
              <a:r>
                <a:rPr lang="en-US" altLang="en-US" sz="1200" b="1">
                  <a:solidFill>
                    <a:srgbClr val="000000"/>
                  </a:solidFill>
                  <a:latin typeface="Calibri" pitchFamily="34" charset="0"/>
                  <a:cs typeface="Arial" pitchFamily="34" charset="0"/>
                </a:rPr>
                <a:t>Outreach</a:t>
              </a:r>
            </a:p>
            <a:p>
              <a:pPr>
                <a:buFont typeface="Wingdings" pitchFamily="2" charset="2"/>
                <a:buChar char=""/>
              </a:pPr>
              <a:r>
                <a:rPr lang="en-US" altLang="en-US" sz="1200" b="1">
                  <a:solidFill>
                    <a:srgbClr val="000000"/>
                  </a:solidFill>
                  <a:latin typeface="Calibri" pitchFamily="34" charset="0"/>
                  <a:cs typeface="Arial" pitchFamily="34" charset="0"/>
                </a:rPr>
                <a:t>Data Transcription</a:t>
              </a:r>
            </a:p>
            <a:p>
              <a:pPr>
                <a:buFont typeface="Wingdings" pitchFamily="2" charset="2"/>
                <a:buChar char=""/>
              </a:pPr>
              <a:r>
                <a:rPr lang="en-US" altLang="en-US" sz="1200" b="1">
                  <a:solidFill>
                    <a:srgbClr val="000000"/>
                  </a:solidFill>
                  <a:latin typeface="Calibri" pitchFamily="34" charset="0"/>
                  <a:cs typeface="Arial" pitchFamily="34" charset="0"/>
                </a:rPr>
                <a:t>HFDM Research Repository</a:t>
              </a:r>
            </a:p>
            <a:p>
              <a:pPr>
                <a:buFont typeface="Wingdings" pitchFamily="2" charset="2"/>
                <a:buChar char=""/>
              </a:pPr>
              <a:r>
                <a:rPr lang="en-US" altLang="en-US" sz="1200" b="1">
                  <a:solidFill>
                    <a:srgbClr val="000000"/>
                  </a:solidFill>
                  <a:latin typeface="Calibri" pitchFamily="34" charset="0"/>
                  <a:cs typeface="Arial" pitchFamily="34" charset="0"/>
                </a:rPr>
                <a:t>HFDM Architecture Design</a:t>
              </a:r>
            </a:p>
            <a:p>
              <a:pPr>
                <a:buFont typeface="Wingdings" pitchFamily="2" charset="2"/>
                <a:buChar char=""/>
              </a:pPr>
              <a:r>
                <a:rPr lang="en-US" altLang="en-US" sz="1200" b="1">
                  <a:solidFill>
                    <a:srgbClr val="000000"/>
                  </a:solidFill>
                  <a:latin typeface="Calibri" pitchFamily="34" charset="0"/>
                  <a:cs typeface="Arial" pitchFamily="34" charset="0"/>
                </a:rPr>
                <a:t>HFDM Working Group</a:t>
              </a:r>
            </a:p>
          </p:txBody>
        </p:sp>
      </p:grpSp>
      <p:pic>
        <p:nvPicPr>
          <p:cNvPr id="14340" name="Picture 29" descr="http://www.ushst.org/portals/49/skins/ushst1/ushst2.jpg"/>
          <p:cNvPicPr>
            <a:picLocks noChangeAspect="1" noChangeArrowheads="1"/>
          </p:cNvPicPr>
          <p:nvPr/>
        </p:nvPicPr>
        <p:blipFill>
          <a:blip r:embed="rId3">
            <a:extLst>
              <a:ext uri="{28A0092B-C50C-407E-A947-70E740481C1C}">
                <a14:useLocalDpi xmlns:a14="http://schemas.microsoft.com/office/drawing/2010/main" val="0"/>
              </a:ext>
            </a:extLst>
          </a:blip>
          <a:srcRect l="24899" r="28900" b="8424"/>
          <a:stretch>
            <a:fillRect/>
          </a:stretch>
        </p:blipFill>
        <p:spPr bwMode="auto">
          <a:xfrm>
            <a:off x="4294188" y="671513"/>
            <a:ext cx="64928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descr="C:\Users\Keith\Documents\PEGASIS\HAI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050" y="4922838"/>
            <a:ext cx="698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p:cNvPicPr>
            <a:picLocks noChangeAspect="1" noChangeArrowheads="1"/>
          </p:cNvPicPr>
          <p:nvPr/>
        </p:nvPicPr>
        <p:blipFill>
          <a:blip r:embed="rId5"/>
          <a:srcRect r="71024" b="80063"/>
          <a:stretch>
            <a:fillRect/>
          </a:stretch>
        </p:blipFill>
        <p:spPr bwMode="auto">
          <a:xfrm>
            <a:off x="7427913" y="2819400"/>
            <a:ext cx="11588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343" name="Picture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16100" y="2709863"/>
            <a:ext cx="56832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8"/>
          <p:cNvPicPr>
            <a:picLocks noChangeAspect="1" noChangeArrowheads="1"/>
          </p:cNvPicPr>
          <p:nvPr/>
        </p:nvPicPr>
        <p:blipFill>
          <a:blip r:embed="rId7">
            <a:extLst>
              <a:ext uri="{28A0092B-C50C-407E-A947-70E740481C1C}">
                <a14:useLocalDpi xmlns:a14="http://schemas.microsoft.com/office/drawing/2010/main" val="0"/>
              </a:ext>
            </a:extLst>
          </a:blip>
          <a:srcRect l="15260" t="16667" r="60860" b="72459"/>
          <a:stretch>
            <a:fillRect/>
          </a:stretch>
        </p:blipFill>
        <p:spPr bwMode="auto">
          <a:xfrm>
            <a:off x="1711325" y="3430588"/>
            <a:ext cx="777875"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lgn="ctr"/>
            <a:r>
              <a:rPr lang="en-US" altLang="en-US" sz="3200" smtClean="0">
                <a:ea typeface="MS PGothic" pitchFamily="34" charset="-128"/>
              </a:rPr>
              <a:t>FAA Helicopter Flight Data Monitoring</a:t>
            </a:r>
            <a:br>
              <a:rPr lang="en-US" altLang="en-US" sz="3200" smtClean="0">
                <a:ea typeface="MS PGothic" pitchFamily="34" charset="-128"/>
              </a:rPr>
            </a:br>
            <a:r>
              <a:rPr lang="en-US" altLang="en-US" sz="3200" smtClean="0">
                <a:ea typeface="MS PGothic" pitchFamily="34" charset="-128"/>
              </a:rPr>
              <a:t>Research Team Members</a:t>
            </a:r>
          </a:p>
        </p:txBody>
      </p:sp>
      <p:sp>
        <p:nvSpPr>
          <p:cNvPr id="15363" name="TextBox 10"/>
          <p:cNvSpPr txBox="1">
            <a:spLocks noChangeArrowheads="1"/>
          </p:cNvSpPr>
          <p:nvPr/>
        </p:nvSpPr>
        <p:spPr bwMode="auto">
          <a:xfrm>
            <a:off x="468313" y="4691063"/>
            <a:ext cx="16732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200">
                <a:solidFill>
                  <a:srgbClr val="000000"/>
                </a:solidFill>
                <a:latin typeface="Times New Roman" pitchFamily="18" charset="0"/>
                <a:ea typeface="MS PGothic" pitchFamily="34" charset="-128"/>
                <a:cs typeface="Times New Roman" pitchFamily="18" charset="0"/>
              </a:rPr>
              <a:t>Prof. Dimitri Mavris – PI</a:t>
            </a:r>
          </a:p>
          <a:p>
            <a:pPr eaLnBrk="1" hangingPunct="1"/>
            <a:r>
              <a:rPr lang="en-US" altLang="en-US" sz="1200">
                <a:solidFill>
                  <a:srgbClr val="000000"/>
                </a:solidFill>
                <a:latin typeface="Times New Roman" pitchFamily="18" charset="0"/>
                <a:ea typeface="MS PGothic" pitchFamily="34" charset="-128"/>
                <a:cs typeface="Times New Roman" pitchFamily="18" charset="0"/>
              </a:rPr>
              <a:t>Hernando Jimenez – Co-PI</a:t>
            </a:r>
          </a:p>
          <a:p>
            <a:pPr eaLnBrk="1" fontAlgn="ctr" hangingPunct="1"/>
            <a:r>
              <a:rPr lang="en-US" altLang="en-US" sz="1200">
                <a:solidFill>
                  <a:srgbClr val="000000"/>
                </a:solidFill>
                <a:latin typeface="Times New Roman" pitchFamily="18" charset="0"/>
                <a:ea typeface="MS PGothic" pitchFamily="34" charset="-128"/>
                <a:cs typeface="Times New Roman" pitchFamily="18" charset="0"/>
              </a:rPr>
              <a:t>Kyle Collins</a:t>
            </a:r>
          </a:p>
          <a:p>
            <a:pPr eaLnBrk="1" fontAlgn="ctr" hangingPunct="1"/>
            <a:r>
              <a:rPr lang="en-US" altLang="en-US" sz="1200">
                <a:solidFill>
                  <a:srgbClr val="000000"/>
                </a:solidFill>
                <a:latin typeface="Times New Roman" pitchFamily="18" charset="0"/>
                <a:ea typeface="MS PGothic" pitchFamily="34" charset="-128"/>
                <a:cs typeface="Times New Roman" pitchFamily="18" charset="0"/>
              </a:rPr>
              <a:t>Simon Briceno</a:t>
            </a:r>
          </a:p>
          <a:p>
            <a:pPr eaLnBrk="1" fontAlgn="ctr" hangingPunct="1"/>
            <a:r>
              <a:rPr lang="en-US" altLang="en-US" sz="1200">
                <a:solidFill>
                  <a:srgbClr val="000000"/>
                </a:solidFill>
                <a:latin typeface="Times New Roman" pitchFamily="18" charset="0"/>
                <a:ea typeface="MS PGothic" pitchFamily="34" charset="-128"/>
                <a:cs typeface="Times New Roman" pitchFamily="18" charset="0"/>
              </a:rPr>
              <a:t>Alek Gavrilovski</a:t>
            </a:r>
          </a:p>
          <a:p>
            <a:pPr eaLnBrk="1" fontAlgn="ctr" hangingPunct="1"/>
            <a:r>
              <a:rPr lang="en-US" altLang="en-US" sz="1200">
                <a:solidFill>
                  <a:srgbClr val="000000"/>
                </a:solidFill>
                <a:latin typeface="Times New Roman" pitchFamily="18" charset="0"/>
                <a:ea typeface="MS PGothic" pitchFamily="34" charset="-128"/>
                <a:cs typeface="Times New Roman" pitchFamily="18" charset="0"/>
              </a:rPr>
              <a:t>Alexia Payan</a:t>
            </a:r>
          </a:p>
          <a:p>
            <a:pPr eaLnBrk="1" hangingPunct="1"/>
            <a:endParaRPr lang="en-US" altLang="en-US" sz="1200">
              <a:solidFill>
                <a:srgbClr val="000000"/>
              </a:solidFill>
              <a:latin typeface="Times New Roman" pitchFamily="18" charset="0"/>
              <a:ea typeface="MS PGothic" pitchFamily="34" charset="-128"/>
              <a:cs typeface="Times New Roman" pitchFamily="18" charset="0"/>
            </a:endParaRPr>
          </a:p>
        </p:txBody>
      </p:sp>
      <p:sp>
        <p:nvSpPr>
          <p:cNvPr id="15364" name="TextBox 11"/>
          <p:cNvSpPr txBox="1">
            <a:spLocks noChangeArrowheads="1"/>
          </p:cNvSpPr>
          <p:nvPr/>
        </p:nvSpPr>
        <p:spPr bwMode="auto">
          <a:xfrm>
            <a:off x="3049588" y="4714875"/>
            <a:ext cx="14732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200">
                <a:solidFill>
                  <a:srgbClr val="000000"/>
                </a:solidFill>
                <a:latin typeface="Times New Roman" pitchFamily="18" charset="0"/>
                <a:ea typeface="MS PGothic" pitchFamily="34" charset="-128"/>
                <a:cs typeface="Times New Roman" pitchFamily="18" charset="0"/>
              </a:rPr>
              <a:t>Prof. Karen Marais – PI</a:t>
            </a:r>
          </a:p>
          <a:p>
            <a:pPr algn="ctr" eaLnBrk="1" fontAlgn="ctr" hangingPunct="1"/>
            <a:r>
              <a:rPr lang="en-US" altLang="en-US" sz="1200">
                <a:solidFill>
                  <a:srgbClr val="000000"/>
                </a:solidFill>
                <a:latin typeface="Times New Roman" pitchFamily="18" charset="0"/>
                <a:ea typeface="MS PGothic" pitchFamily="34" charset="-128"/>
                <a:cs typeface="Calibri" pitchFamily="34" charset="0"/>
              </a:rPr>
              <a:t>Arjun Rao – Co-PI</a:t>
            </a:r>
            <a:endParaRPr lang="en-US" altLang="en-US" sz="1600">
              <a:solidFill>
                <a:srgbClr val="000000"/>
              </a:solidFill>
              <a:ea typeface="MS PGothic" pitchFamily="34" charset="-128"/>
            </a:endParaRPr>
          </a:p>
          <a:p>
            <a:pPr algn="ctr" eaLnBrk="1" hangingPunct="1"/>
            <a:r>
              <a:rPr lang="en-US" altLang="en-US" sz="1200">
                <a:solidFill>
                  <a:srgbClr val="000000"/>
                </a:solidFill>
                <a:latin typeface="Times New Roman" pitchFamily="18" charset="0"/>
                <a:ea typeface="MS PGothic" pitchFamily="34" charset="-128"/>
              </a:rPr>
              <a:t>Inseok Hwang</a:t>
            </a:r>
          </a:p>
          <a:p>
            <a:pPr algn="ctr" eaLnBrk="1" hangingPunct="1"/>
            <a:r>
              <a:rPr lang="en-US" altLang="en-US" sz="1200">
                <a:solidFill>
                  <a:srgbClr val="000000"/>
                </a:solidFill>
                <a:latin typeface="Times New Roman" pitchFamily="18" charset="0"/>
                <a:ea typeface="MS PGothic" pitchFamily="34" charset="-128"/>
              </a:rPr>
              <a:t>Arjun Rao</a:t>
            </a:r>
          </a:p>
          <a:p>
            <a:pPr algn="ctr" eaLnBrk="1" hangingPunct="1"/>
            <a:r>
              <a:rPr lang="en-US" altLang="en-US" sz="1200">
                <a:solidFill>
                  <a:srgbClr val="000000"/>
                </a:solidFill>
                <a:latin typeface="Times New Roman" pitchFamily="18" charset="0"/>
                <a:ea typeface="MS PGothic" pitchFamily="34" charset="-128"/>
              </a:rPr>
              <a:t>Sanghuyn Shin</a:t>
            </a:r>
            <a:endParaRPr lang="en-US" altLang="en-US" sz="1600">
              <a:solidFill>
                <a:srgbClr val="000000"/>
              </a:solidFill>
              <a:ea typeface="MS PGothic" pitchFamily="34" charset="-128"/>
            </a:endParaRPr>
          </a:p>
        </p:txBody>
      </p:sp>
      <p:sp>
        <p:nvSpPr>
          <p:cNvPr id="15365" name="TextBox 12"/>
          <p:cNvSpPr txBox="1">
            <a:spLocks noChangeArrowheads="1"/>
          </p:cNvSpPr>
          <p:nvPr/>
        </p:nvSpPr>
        <p:spPr bwMode="auto">
          <a:xfrm>
            <a:off x="7099300" y="4691063"/>
            <a:ext cx="159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200">
                <a:solidFill>
                  <a:srgbClr val="000000"/>
                </a:solidFill>
                <a:latin typeface="Times New Roman" pitchFamily="18" charset="0"/>
                <a:ea typeface="MS PGothic" pitchFamily="34" charset="-128"/>
                <a:cs typeface="Times New Roman" pitchFamily="18" charset="0"/>
              </a:rPr>
              <a:t>Prof. Stephen Cusick – PI</a:t>
            </a:r>
          </a:p>
          <a:p>
            <a:pPr algn="ctr" eaLnBrk="1" fontAlgn="ctr" hangingPunct="1"/>
            <a:r>
              <a:rPr lang="en-US" altLang="en-US" sz="1200">
                <a:solidFill>
                  <a:srgbClr val="000000"/>
                </a:solidFill>
                <a:latin typeface="Times New Roman" pitchFamily="18" charset="0"/>
                <a:ea typeface="MS PGothic" pitchFamily="34" charset="-128"/>
                <a:cs typeface="Times New Roman" pitchFamily="18" charset="0"/>
              </a:rPr>
              <a:t>Keith Cianfrani</a:t>
            </a:r>
            <a:endParaRPr lang="en-US" altLang="en-US" sz="1600">
              <a:solidFill>
                <a:srgbClr val="000000"/>
              </a:solidFill>
              <a:ea typeface="MS PGothic" pitchFamily="34" charset="-128"/>
              <a:cs typeface="Times New Roman" pitchFamily="18" charset="0"/>
            </a:endParaRPr>
          </a:p>
        </p:txBody>
      </p:sp>
      <p:sp>
        <p:nvSpPr>
          <p:cNvPr id="15366" name="Rectangle 16"/>
          <p:cNvSpPr>
            <a:spLocks noChangeArrowheads="1"/>
          </p:cNvSpPr>
          <p:nvPr/>
        </p:nvSpPr>
        <p:spPr bwMode="auto">
          <a:xfrm>
            <a:off x="3094038" y="1930400"/>
            <a:ext cx="2620962"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100">
                <a:solidFill>
                  <a:srgbClr val="000000"/>
                </a:solidFill>
                <a:latin typeface="Times New Roman" pitchFamily="18" charset="0"/>
                <a:ea typeface="MS PGothic" pitchFamily="34" charset="-128"/>
                <a:cs typeface="Times New Roman" pitchFamily="18" charset="0"/>
              </a:rPr>
              <a:t>Cliff Johnson – Rotorcraft ASIAS Research Lead</a:t>
            </a:r>
          </a:p>
          <a:p>
            <a:pPr algn="ctr"/>
            <a:r>
              <a:rPr lang="en-US" altLang="en-US" sz="1100">
                <a:solidFill>
                  <a:srgbClr val="000000"/>
                </a:solidFill>
                <a:latin typeface="Times New Roman" pitchFamily="18" charset="0"/>
                <a:ea typeface="MS PGothic" pitchFamily="34" charset="-128"/>
                <a:cs typeface="Times New Roman" pitchFamily="18" charset="0"/>
              </a:rPr>
              <a:t>FAA  (ANG) WJHTC Atlantic City, NJ</a:t>
            </a:r>
          </a:p>
          <a:p>
            <a:pPr algn="ctr"/>
            <a:r>
              <a:rPr lang="en-US" altLang="en-US" sz="1100">
                <a:solidFill>
                  <a:srgbClr val="000000"/>
                </a:solidFill>
                <a:latin typeface="Times New Roman" pitchFamily="18" charset="0"/>
                <a:ea typeface="MS PGothic" pitchFamily="34" charset="-128"/>
                <a:cs typeface="Times New Roman" pitchFamily="18" charset="0"/>
              </a:rPr>
              <a:t>Walt Hogan – Research Sponsor</a:t>
            </a:r>
          </a:p>
          <a:p>
            <a:pPr algn="ctr"/>
            <a:r>
              <a:rPr lang="en-US" altLang="en-US" sz="1100">
                <a:solidFill>
                  <a:srgbClr val="000000"/>
                </a:solidFill>
                <a:latin typeface="Times New Roman" pitchFamily="18" charset="0"/>
                <a:ea typeface="MS PGothic" pitchFamily="34" charset="-128"/>
                <a:cs typeface="Times New Roman" pitchFamily="18" charset="0"/>
              </a:rPr>
              <a:t>FAA (AVP) Washington, DC</a:t>
            </a:r>
          </a:p>
          <a:p>
            <a:pPr algn="ctr"/>
            <a:endParaRPr lang="en-US" altLang="en-US" sz="1100">
              <a:solidFill>
                <a:srgbClr val="000000"/>
              </a:solidFill>
              <a:latin typeface="Times New Roman" pitchFamily="18" charset="0"/>
              <a:ea typeface="MS PGothic" pitchFamily="34" charset="-128"/>
              <a:cs typeface="Times New Roman" pitchFamily="18" charset="0"/>
            </a:endParaRPr>
          </a:p>
          <a:p>
            <a:pPr algn="ctr"/>
            <a:endParaRPr lang="en-US" altLang="en-US" sz="1100">
              <a:solidFill>
                <a:srgbClr val="000000"/>
              </a:solidFill>
              <a:latin typeface="Times New Roman" pitchFamily="18" charset="0"/>
              <a:ea typeface="MS PGothic" pitchFamily="34" charset="-128"/>
              <a:cs typeface="Times New Roman" pitchFamily="18" charset="0"/>
            </a:endParaRPr>
          </a:p>
        </p:txBody>
      </p:sp>
      <p:pic>
        <p:nvPicPr>
          <p:cNvPr id="15367" name="Picture 12" descr="https://encrypted-tbn2.gstatic.com/images?q=tbn:ANd9GcSp8BRj7JI1uWDilOUFAZSKnVrKuwbxN0PTnu8P45Ar6UoJkIW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4813" y="2955925"/>
            <a:ext cx="15335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8" descr="https://encrypted-tbn0.gstatic.com/images?q=tbn:ANd9GcRHekH4B4CsabPJKRQ1YYHmXgcX7A0ePWhffOYb0C_uUGvndpQb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0025" y="2943225"/>
            <a:ext cx="11906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20" descr="https://encrypted-tbn2.gstatic.com/images?q=tbn:ANd9GcTml-hELhnKrTVQ9YYjQJaVW1z1Lj-6xZPreuh7XsylLLEyZVF6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50" y="3038475"/>
            <a:ext cx="161607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3" descr="GIT"/>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675" y="3975100"/>
            <a:ext cx="20208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24" descr="https://encrypted-tbn0.gstatic.com/images?q=tbn:ANd9GcR8Er2OQ_Rnw1Qbudh62O0g3TfzYg8PZKJDsSb9tlSEMGJz31Zuoxci3VMc"/>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4038" y="4194175"/>
            <a:ext cx="1384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25" descr="http://www.spacecoastlivinghealth.com/wp-content/uploads/2011/08/FIT-Logo.jpg"/>
          <p:cNvPicPr>
            <a:picLocks noChangeAspect="1"/>
          </p:cNvPicPr>
          <p:nvPr/>
        </p:nvPicPr>
        <p:blipFill>
          <a:blip r:embed="rId7">
            <a:extLst>
              <a:ext uri="{28A0092B-C50C-407E-A947-70E740481C1C}">
                <a14:useLocalDpi xmlns:a14="http://schemas.microsoft.com/office/drawing/2010/main" val="0"/>
              </a:ext>
            </a:extLst>
          </a:blip>
          <a:srcRect t="27274" b="26364"/>
          <a:stretch>
            <a:fillRect/>
          </a:stretch>
        </p:blipFill>
        <p:spPr bwMode="auto">
          <a:xfrm>
            <a:off x="6848475" y="4194175"/>
            <a:ext cx="18732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98913" y="1370013"/>
            <a:ext cx="56832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2" descr="C:\Users\Keith\Documents\PEGASIS\HAI lo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6300" y="1419225"/>
            <a:ext cx="698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21"/>
          <p:cNvPicPr>
            <a:picLocks noChangeAspect="1" noChangeArrowheads="1"/>
          </p:cNvPicPr>
          <p:nvPr/>
        </p:nvPicPr>
        <p:blipFill>
          <a:blip r:embed="rId10"/>
          <a:srcRect/>
          <a:stretch>
            <a:fillRect/>
          </a:stretch>
        </p:blipFill>
        <p:spPr bwMode="auto">
          <a:xfrm>
            <a:off x="7092950" y="1458913"/>
            <a:ext cx="7905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76" name="Rectangle 16"/>
          <p:cNvSpPr>
            <a:spLocks noChangeArrowheads="1"/>
          </p:cNvSpPr>
          <p:nvPr/>
        </p:nvSpPr>
        <p:spPr bwMode="auto">
          <a:xfrm>
            <a:off x="5938838" y="1876425"/>
            <a:ext cx="2903537"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100">
                <a:solidFill>
                  <a:srgbClr val="000000"/>
                </a:solidFill>
                <a:latin typeface="Times New Roman" pitchFamily="18" charset="0"/>
                <a:ea typeface="MS PGothic" pitchFamily="34" charset="-128"/>
                <a:cs typeface="Times New Roman" pitchFamily="18" charset="0"/>
              </a:rPr>
              <a:t>Alex Ahlstein –  ASIAS Group Leader</a:t>
            </a:r>
          </a:p>
          <a:p>
            <a:pPr algn="ctr"/>
            <a:r>
              <a:rPr lang="en-US" altLang="en-US" sz="1100">
                <a:solidFill>
                  <a:srgbClr val="000000"/>
                </a:solidFill>
                <a:latin typeface="Times New Roman" pitchFamily="18" charset="0"/>
                <a:ea typeface="MS PGothic" pitchFamily="34" charset="-128"/>
                <a:cs typeface="Times New Roman" pitchFamily="18" charset="0"/>
              </a:rPr>
              <a:t>Mike Yablonski – Principal Aviation Systems Engineer</a:t>
            </a:r>
          </a:p>
          <a:p>
            <a:pPr algn="ctr"/>
            <a:r>
              <a:rPr lang="en-US" altLang="en-US" sz="1100">
                <a:solidFill>
                  <a:srgbClr val="000000"/>
                </a:solidFill>
                <a:latin typeface="Times New Roman" pitchFamily="18" charset="0"/>
                <a:ea typeface="MS PGothic" pitchFamily="34" charset="-128"/>
                <a:cs typeface="Times New Roman" pitchFamily="18" charset="0"/>
              </a:rPr>
              <a:t>MITRE-CASSD</a:t>
            </a:r>
          </a:p>
          <a:p>
            <a:pPr algn="ctr"/>
            <a:r>
              <a:rPr lang="en-US" altLang="en-US" sz="900" i="1">
                <a:solidFill>
                  <a:srgbClr val="000000"/>
                </a:solidFill>
                <a:latin typeface="Times New Roman" pitchFamily="18" charset="0"/>
                <a:ea typeface="MS PGothic" pitchFamily="34" charset="-128"/>
                <a:cs typeface="Times New Roman" pitchFamily="18" charset="0"/>
              </a:rPr>
              <a:t>*Note: MITRE role involves collaboration with research activities for integration with overall ASIAS.</a:t>
            </a:r>
          </a:p>
        </p:txBody>
      </p:sp>
      <p:sp>
        <p:nvSpPr>
          <p:cNvPr id="15377" name="Rectangle 16"/>
          <p:cNvSpPr>
            <a:spLocks noChangeArrowheads="1"/>
          </p:cNvSpPr>
          <p:nvPr/>
        </p:nvSpPr>
        <p:spPr bwMode="auto">
          <a:xfrm>
            <a:off x="25400" y="1930400"/>
            <a:ext cx="3068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100">
                <a:solidFill>
                  <a:srgbClr val="000000"/>
                </a:solidFill>
                <a:latin typeface="Times New Roman" pitchFamily="18" charset="0"/>
                <a:cs typeface="Times New Roman" pitchFamily="18" charset="0"/>
              </a:rPr>
              <a:t>Ed DiCampli, Chief Operating Officer– PI</a:t>
            </a:r>
          </a:p>
          <a:p>
            <a:pPr algn="ctr"/>
            <a:r>
              <a:rPr lang="en-US" altLang="en-US" sz="1100">
                <a:solidFill>
                  <a:srgbClr val="000000"/>
                </a:solidFill>
                <a:latin typeface="Times New Roman" pitchFamily="18" charset="0"/>
                <a:cs typeface="Times New Roman" pitchFamily="18" charset="0"/>
              </a:rPr>
              <a:t>Harold Summers, Director of Flight Operations</a:t>
            </a:r>
          </a:p>
          <a:p>
            <a:pPr algn="ctr"/>
            <a:r>
              <a:rPr lang="en-US" altLang="en-US" sz="1100">
                <a:solidFill>
                  <a:srgbClr val="000000"/>
                </a:solidFill>
                <a:latin typeface="Times New Roman" pitchFamily="18" charset="0"/>
                <a:cs typeface="Times New Roman" pitchFamily="18" charset="0"/>
              </a:rPr>
              <a:t>Jay Clark, Manager, Information Systems</a:t>
            </a:r>
          </a:p>
          <a:p>
            <a:pPr algn="ctr"/>
            <a:r>
              <a:rPr lang="en-US" altLang="en-US" sz="1100">
                <a:solidFill>
                  <a:srgbClr val="000000"/>
                </a:solidFill>
                <a:latin typeface="Times New Roman" pitchFamily="18" charset="0"/>
                <a:cs typeface="Times New Roman" pitchFamily="18" charset="0"/>
              </a:rPr>
              <a:t>Kipp Lau,  RASIAS FDM Consultant</a:t>
            </a:r>
          </a:p>
          <a:p>
            <a:pPr algn="ctr"/>
            <a:r>
              <a:rPr lang="en-US" altLang="en-US" sz="1100">
                <a:solidFill>
                  <a:srgbClr val="000000"/>
                </a:solidFill>
                <a:latin typeface="Times New Roman" pitchFamily="18" charset="0"/>
                <a:cs typeface="Times New Roman" pitchFamily="18" charset="0"/>
              </a:rPr>
              <a:t>Robert Liguori, RASIAS IT Consultant</a:t>
            </a:r>
          </a:p>
          <a:p>
            <a:pPr algn="ctr"/>
            <a:r>
              <a:rPr lang="en-US" altLang="en-US" sz="1100">
                <a:solidFill>
                  <a:srgbClr val="000000"/>
                </a:solidFill>
                <a:latin typeface="Times New Roman" pitchFamily="18" charset="0"/>
                <a:cs typeface="Times New Roman" pitchFamily="18" charset="0"/>
              </a:rPr>
              <a:t>Keith Cianfrani, FDM Specialist/Outreach</a:t>
            </a:r>
          </a:p>
        </p:txBody>
      </p:sp>
      <p:pic>
        <p:nvPicPr>
          <p:cNvPr id="15378" name="Picture 19"/>
          <p:cNvPicPr>
            <a:picLocks noChangeAspect="1" noChangeArrowheads="1"/>
          </p:cNvPicPr>
          <p:nvPr/>
        </p:nvPicPr>
        <p:blipFill>
          <a:blip r:embed="rId11" cstate="print">
            <a:extLst>
              <a:ext uri="{28A0092B-C50C-407E-A947-70E740481C1C}">
                <a14:useLocalDpi xmlns:a14="http://schemas.microsoft.com/office/drawing/2010/main" val="0"/>
              </a:ext>
            </a:extLst>
          </a:blip>
          <a:srcRect l="15260" t="16667" r="60860" b="72459"/>
          <a:stretch>
            <a:fillRect/>
          </a:stretch>
        </p:blipFill>
        <p:spPr bwMode="auto">
          <a:xfrm>
            <a:off x="5241925" y="4257675"/>
            <a:ext cx="1266825"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9" name="TextBox 11"/>
          <p:cNvSpPr txBox="1">
            <a:spLocks noChangeArrowheads="1"/>
          </p:cNvSpPr>
          <p:nvPr/>
        </p:nvSpPr>
        <p:spPr bwMode="auto">
          <a:xfrm>
            <a:off x="5116513" y="4649788"/>
            <a:ext cx="15176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200">
                <a:solidFill>
                  <a:srgbClr val="000000"/>
                </a:solidFill>
                <a:latin typeface="Times New Roman" pitchFamily="18" charset="0"/>
                <a:cs typeface="Times New Roman" pitchFamily="18" charset="0"/>
              </a:rPr>
              <a:t>Tyler Travis</a:t>
            </a:r>
          </a:p>
          <a:p>
            <a:pPr algn="ctr" eaLnBrk="1" hangingPunct="1"/>
            <a:r>
              <a:rPr lang="en-US" altLang="en-US" sz="1200">
                <a:solidFill>
                  <a:srgbClr val="000000"/>
                </a:solidFill>
                <a:latin typeface="Times New Roman" pitchFamily="18" charset="0"/>
                <a:cs typeface="Times New Roman" pitchFamily="18" charset="0"/>
              </a:rPr>
              <a:t>Lana Manovych</a:t>
            </a:r>
          </a:p>
          <a:p>
            <a:pPr algn="ctr" eaLnBrk="1" hangingPunct="1"/>
            <a:r>
              <a:rPr lang="en-US" altLang="en-US" sz="1200">
                <a:solidFill>
                  <a:srgbClr val="000000"/>
                </a:solidFill>
                <a:latin typeface="Times New Roman" pitchFamily="18" charset="0"/>
                <a:cs typeface="Times New Roman" pitchFamily="18" charset="0"/>
              </a:rPr>
              <a:t>Jean-Christophe Geffard</a:t>
            </a:r>
          </a:p>
          <a:p>
            <a:pPr algn="ctr" eaLnBrk="1" hangingPunct="1"/>
            <a:r>
              <a:rPr lang="en-US" altLang="en-US" sz="1200">
                <a:solidFill>
                  <a:srgbClr val="000000"/>
                </a:solidFill>
                <a:latin typeface="Times New Roman" pitchFamily="18" charset="0"/>
                <a:cs typeface="Times New Roman" pitchFamily="18" charset="0"/>
              </a:rPr>
              <a:t>Steve Cullen</a:t>
            </a:r>
          </a:p>
          <a:p>
            <a:pPr algn="ctr" eaLnBrk="1" hangingPunct="1"/>
            <a:r>
              <a:rPr lang="en-US" altLang="en-US" sz="1200">
                <a:solidFill>
                  <a:srgbClr val="000000"/>
                </a:solidFill>
                <a:latin typeface="Times New Roman" pitchFamily="18" charset="0"/>
                <a:cs typeface="Times New Roman" pitchFamily="18" charset="0"/>
              </a:rPr>
              <a:t>Scott Sunder</a:t>
            </a:r>
            <a:endParaRPr lang="en-US" altLang="en-US" sz="1600">
              <a:solidFill>
                <a:srgbClr val="000000"/>
              </a:solidFill>
            </a:endParaRPr>
          </a:p>
        </p:txBody>
      </p:sp>
      <p:pic>
        <p:nvPicPr>
          <p:cNvPr id="15380" name="Picture 24" descr="https://encrypted-tbn3.gstatic.com/images?q=tbn:ANd9GcRH9tCHF1mulWGC2Nj9bq89ZZwdcOqw65Pt0ZBM9ZhnpJ8cLkl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3388" y="2955925"/>
            <a:ext cx="21971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1087</TotalTime>
  <Words>4135</Words>
  <Application>Microsoft Office PowerPoint</Application>
  <PresentationFormat>On-screen Show (4:3)</PresentationFormat>
  <Paragraphs>578</Paragraphs>
  <Slides>33</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Times New Roman</vt:lpstr>
      <vt:lpstr>Calibri</vt:lpstr>
      <vt:lpstr>Cambria</vt:lpstr>
      <vt:lpstr>Wingdings</vt:lpstr>
      <vt:lpstr>MS PGothic</vt:lpstr>
      <vt:lpstr>1_Custom Design</vt:lpstr>
      <vt:lpstr>Helicopter Flight Data Monitoring Research for ASIAS  Presented to:  REDAC – SAS Subcommittee Meeting Alexandria, VA</vt:lpstr>
      <vt:lpstr>Research Project Motivation</vt:lpstr>
      <vt:lpstr>PowerPoint Presentation</vt:lpstr>
      <vt:lpstr>“Priority” Occurrence Category by  CAST/ICAO Common Taxonomy Team (CICTT) CY 2009 – 2013 (104 fatal accidents)</vt:lpstr>
      <vt:lpstr>Fatal Accidents by Industry CY 2009 – 2013 (104 fatal accidents)</vt:lpstr>
      <vt:lpstr>USHST V2.0 Goal</vt:lpstr>
      <vt:lpstr>PowerPoint Presentation</vt:lpstr>
      <vt:lpstr>PowerPoint Presentation</vt:lpstr>
      <vt:lpstr>FAA Helicopter Flight Data Monitoring Research Team Members</vt:lpstr>
      <vt:lpstr>PowerPoint Presentation</vt:lpstr>
      <vt:lpstr>Helicopter Flight Data Analysis Conceptual View</vt:lpstr>
      <vt:lpstr>Rotorcraft ASIAS HFDM Research Architecture </vt:lpstr>
      <vt:lpstr>HFDM Data Processing Architecture </vt:lpstr>
      <vt:lpstr>HFDM Prototype Repository</vt:lpstr>
      <vt:lpstr>HFDM FDR/Simulator Integration</vt:lpstr>
      <vt:lpstr>Safety Metrics for Rotorcraft Operations</vt:lpstr>
      <vt:lpstr>Proximity to Obstacles – Single Flight Metric</vt:lpstr>
      <vt:lpstr>Proximity to Weather Metric</vt:lpstr>
      <vt:lpstr>Stabilized/Unstabilized Approach Metric</vt:lpstr>
      <vt:lpstr>Loss of Control Safety Metrics</vt:lpstr>
      <vt:lpstr>Loss of Control Modeling </vt:lpstr>
      <vt:lpstr>Loss of Control Prototyping</vt:lpstr>
      <vt:lpstr>HFDM Cockpit Video Data Processing/Analysis</vt:lpstr>
      <vt:lpstr>Audio Analysis – Cockpit Alarm Detection and Identification</vt:lpstr>
      <vt:lpstr>Audio Analysis – Engine/Rotor Noise</vt:lpstr>
      <vt:lpstr>Identifying High-Risk Safety Events</vt:lpstr>
      <vt:lpstr>Data Mining for HFDM</vt:lpstr>
      <vt:lpstr>Data Mining Application  Determining Helicopter Phase of Flight</vt:lpstr>
      <vt:lpstr>FAA HFDM Test Flights</vt:lpstr>
      <vt:lpstr>FAA R&amp;D Test Flights</vt:lpstr>
      <vt:lpstr>FAA R&amp;D Test Flights</vt:lpstr>
      <vt:lpstr>Rotorcraft ASIAS Timeline</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Rotorcraft Operational Safety Improvements using Advanced Vision Systems</dc:title>
  <dc:creator>Nick Currie</dc:creator>
  <cp:lastModifiedBy>Lignugaris, Jim (FAA)</cp:lastModifiedBy>
  <cp:revision>77</cp:revision>
  <cp:lastPrinted>2013-04-04T19:33:45Z</cp:lastPrinted>
  <dcterms:created xsi:type="dcterms:W3CDTF">2016-02-04T14:46:01Z</dcterms:created>
  <dcterms:modified xsi:type="dcterms:W3CDTF">2016-09-12T15:18:03Z</dcterms:modified>
</cp:coreProperties>
</file>