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21"/>
  </p:notesMasterIdLst>
  <p:handoutMasterIdLst>
    <p:handoutMasterId r:id="rId22"/>
  </p:handoutMasterIdLst>
  <p:sldIdLst>
    <p:sldId id="275" r:id="rId4"/>
    <p:sldId id="322" r:id="rId5"/>
    <p:sldId id="317" r:id="rId6"/>
    <p:sldId id="318" r:id="rId7"/>
    <p:sldId id="319" r:id="rId8"/>
    <p:sldId id="320" r:id="rId9"/>
    <p:sldId id="327" r:id="rId10"/>
    <p:sldId id="328" r:id="rId11"/>
    <p:sldId id="329" r:id="rId12"/>
    <p:sldId id="330" r:id="rId13"/>
    <p:sldId id="323" r:id="rId14"/>
    <p:sldId id="324" r:id="rId15"/>
    <p:sldId id="325" r:id="rId16"/>
    <p:sldId id="321" r:id="rId17"/>
    <p:sldId id="305" r:id="rId18"/>
    <p:sldId id="306" r:id="rId19"/>
    <p:sldId id="331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740"/>
  </p:normalViewPr>
  <p:slideViewPr>
    <p:cSldViewPr>
      <p:cViewPr varScale="1">
        <p:scale>
          <a:sx n="96" d="100"/>
          <a:sy n="9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fld id="{0022B0AD-852B-4AFA-B117-35DE6B3D343E}" type="datetimeFigureOut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fld id="{5507C416-873C-4077-9FEA-ED7EEF8D6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991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fld id="{D8B17412-1644-4099-8651-DFA0046AF0DC}" type="datetimeFigureOut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fld id="{58C0702B-0511-4F4E-9137-7D73829E67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770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8C5AF680-23D7-4276-B83A-6AE784CD3D1D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AADA24A9-4341-45CB-9EE0-F2CEC7BBCED2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4AF213-1322-4AEB-B0DB-FB0981A1DB73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4F35B-6DAD-4F88-90EC-D645755CA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28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B8394C-DB90-43F2-802A-7FB25832A6F5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57377-7F9C-4D7F-9928-B985199957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47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C92E74-7E39-409E-8311-ED5088961355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38ABB-8321-4A73-A04F-6DD05BF9A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49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4B004F-2587-488E-9AE6-425B6F1F3CDB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956C9-A982-4067-B2B3-1103532C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22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3F8F9-55F7-4482-9BDF-C7CAF2A36E6C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646E6-A1A7-44D7-8215-81D21F0D4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01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69604C-299C-4161-B908-371BE3D395D2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78888-6357-4EB0-ABBE-E494EB3212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99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9E3DC-81DA-40CC-BF20-6A1AB2215D46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B857D-BB14-419B-8614-092706C789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86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6FBC2D-FFA2-454B-ABE8-93A49C9A910D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78E50-9A48-4BD5-800A-A644FF4FA3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02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077CD-A5FB-4E20-B725-FE91ECF98010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E0594-CA5B-4840-8AEE-A0DDA46E9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26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82254-49CC-43BA-9C8E-B0BEED5326E5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C3E27-E758-4693-B528-E09F87C2A2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E5D51F-65BA-41F6-9FEC-7F07256223B1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7645E-0FFD-41C1-85A7-A7BA14248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98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349AE033-A813-4310-9895-6FA3E0479A6F}" type="datetime1">
              <a:rPr lang="en-US" altLang="en-US"/>
              <a:pPr/>
              <a:t>9/12/2016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87086A66-2113-4A6F-983F-A0AC0F6793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527175"/>
          </a:xfrm>
        </p:spPr>
        <p:txBody>
          <a:bodyPr/>
          <a:lstStyle/>
          <a:p>
            <a:r>
              <a:rPr lang="en-US" altLang="en-US" sz="3600" b="1" smtClean="0"/>
              <a:t>Subcommittee on Aircraft Safety</a:t>
            </a:r>
            <a:br>
              <a:rPr lang="en-US" altLang="en-US" sz="3600" b="1" smtClean="0"/>
            </a:br>
            <a:r>
              <a:rPr lang="en-US" altLang="en-US" sz="3600" b="1" smtClean="0"/>
              <a:t> 2016 Fall Meeting Chair Comments</a:t>
            </a:r>
            <a:br>
              <a:rPr lang="en-US" altLang="en-US" sz="3600" b="1" smtClean="0"/>
            </a:br>
            <a:endParaRPr lang="en-US" altLang="en-US" sz="3600" b="1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898989"/>
                </a:solidFill>
              </a:rPr>
              <a:t>FAA Research, Engineering &amp; Development Advisory Committee</a:t>
            </a:r>
          </a:p>
          <a:p>
            <a:r>
              <a:rPr lang="en-US" altLang="en-US" smtClean="0">
                <a:solidFill>
                  <a:srgbClr val="898989"/>
                </a:solidFill>
              </a:rPr>
              <a:t>September 14/15, 2016</a:t>
            </a:r>
          </a:p>
          <a:p>
            <a:endParaRPr lang="en-US" altLang="en-US" smtClean="0">
              <a:solidFill>
                <a:srgbClr val="898989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8BCB58-24E7-4C32-A2E9-29D48C4A842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Fall 2016 SAS Meeting </a:t>
            </a:r>
            <a:br>
              <a:rPr lang="en-US" dirty="0" smtClean="0"/>
            </a:b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Continual input on guidance to the research portfolio – 2019</a:t>
            </a:r>
          </a:p>
          <a:p>
            <a:r>
              <a:rPr lang="en-US" altLang="en-US" smtClean="0"/>
              <a:t>Begin to explore REDAC/Administrators Big Data questions</a:t>
            </a:r>
          </a:p>
          <a:p>
            <a:r>
              <a:rPr lang="en-US" altLang="en-US" smtClean="0"/>
              <a:t>Maximize value out of our time with Peggy Gilligan and the AVS Management Team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5D1A1BAC-D20D-4FFF-9222-8846599BFE14}" type="slidenum">
              <a:rPr lang="en-US" altLang="en-US">
                <a:solidFill>
                  <a:srgbClr val="898989"/>
                </a:solidFill>
              </a:rPr>
              <a:pPr/>
              <a:t>10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8423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b="1" dirty="0" smtClean="0">
                <a:ea typeface="ＭＳ Ｐゴシック" charset="0"/>
                <a:cs typeface="+mj-cs"/>
              </a:rPr>
              <a:t>SAS Approach </a:t>
            </a:r>
            <a:endParaRPr lang="en-US" sz="3600" b="1" dirty="0">
              <a:ea typeface="ＭＳ Ｐゴシック" charset="0"/>
              <a:cs typeface="+mj-cs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10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 sz="2400" b="1" smtClean="0"/>
              <a:t>Desire to continue to build upon work of prior SAS meetings</a:t>
            </a:r>
          </a:p>
          <a:p>
            <a:pPr lvl="1">
              <a:spcBef>
                <a:spcPts val="300"/>
              </a:spcBef>
            </a:pPr>
            <a:r>
              <a:rPr lang="en-US" altLang="en-US" sz="2000" b="1" smtClean="0"/>
              <a:t>Keep previously identified Emerging and Future concerns in the forefront to assist in identifying research gaps</a:t>
            </a:r>
          </a:p>
          <a:p>
            <a:pPr>
              <a:spcBef>
                <a:spcPts val="300"/>
              </a:spcBef>
            </a:pPr>
            <a:r>
              <a:rPr lang="en-US" altLang="en-US" sz="2400" b="1" smtClean="0"/>
              <a:t>Meeting the advisory needs of the AVS Management Team</a:t>
            </a:r>
          </a:p>
          <a:p>
            <a:pPr>
              <a:spcBef>
                <a:spcPts val="300"/>
              </a:spcBef>
            </a:pPr>
            <a:r>
              <a:rPr lang="en-US" altLang="en-US" sz="2400" b="1" smtClean="0"/>
              <a:t>CSTA and outside industry/FAA expert participation whenever possible</a:t>
            </a:r>
          </a:p>
          <a:p>
            <a:pPr>
              <a:spcBef>
                <a:spcPts val="300"/>
              </a:spcBef>
            </a:pPr>
            <a:r>
              <a:rPr lang="en-US" altLang="en-US" sz="2400" b="1" smtClean="0"/>
              <a:t>Deep Dives into significant items – as defined by: </a:t>
            </a:r>
          </a:p>
          <a:p>
            <a:pPr lvl="1">
              <a:spcBef>
                <a:spcPts val="300"/>
              </a:spcBef>
            </a:pPr>
            <a:r>
              <a:rPr lang="en-US" altLang="en-US" sz="2400" b="1" smtClean="0"/>
              <a:t>Significant research dollars committed</a:t>
            </a:r>
          </a:p>
          <a:p>
            <a:pPr lvl="1">
              <a:spcBef>
                <a:spcPts val="300"/>
              </a:spcBef>
            </a:pPr>
            <a:r>
              <a:rPr lang="en-US" altLang="en-US" sz="2400" b="1" smtClean="0"/>
              <a:t>REDAC priority items</a:t>
            </a:r>
          </a:p>
          <a:p>
            <a:pPr lvl="1">
              <a:spcBef>
                <a:spcPts val="300"/>
              </a:spcBef>
            </a:pPr>
            <a:r>
              <a:rPr lang="en-US" altLang="en-US" sz="2400" b="1" smtClean="0"/>
              <a:t>Committee concern items (Emerging issues)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6E3B3E-44B8-4E1C-B962-E34F35051E5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sz="4000" dirty="0" smtClean="0"/>
              <a:t>Agenda Development Guide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Meeting’s agenda built with a strong connection to previously identified Emerging and Future, and high level REDAC, issues</a:t>
            </a:r>
          </a:p>
          <a:p>
            <a:r>
              <a:rPr lang="en-US" altLang="en-US" sz="2000" b="1" i="1" smtClean="0"/>
              <a:t>Big Data Questions (Full REDAC)</a:t>
            </a:r>
          </a:p>
          <a:p>
            <a:pPr lvl="1"/>
            <a:r>
              <a:rPr lang="en-US" altLang="en-US" sz="2000" smtClean="0"/>
              <a:t>Big Data and Data Analytics Discussion</a:t>
            </a:r>
          </a:p>
          <a:p>
            <a:r>
              <a:rPr lang="en-US" altLang="en-US" sz="2000" b="1" i="1" smtClean="0"/>
              <a:t>UAS (Full REDAC)</a:t>
            </a:r>
          </a:p>
          <a:p>
            <a:pPr lvl="1"/>
            <a:r>
              <a:rPr lang="en-US" altLang="en-US" sz="1600" smtClean="0"/>
              <a:t>UAS CONOPS and Maturation Plan Discussion</a:t>
            </a:r>
          </a:p>
          <a:p>
            <a:r>
              <a:rPr lang="en-US" altLang="en-US" sz="2000" b="1" i="1" smtClean="0"/>
              <a:t>Real Time System-wide Safety Assurance (Emerging Issue)</a:t>
            </a:r>
          </a:p>
          <a:p>
            <a:pPr lvl="1"/>
            <a:r>
              <a:rPr lang="en-US" altLang="en-US" sz="2000" smtClean="0"/>
              <a:t>NASA and FAA Updates on their activities</a:t>
            </a:r>
          </a:p>
          <a:p>
            <a:pPr lvl="1"/>
            <a:r>
              <a:rPr lang="en-US" altLang="en-US" sz="2000" smtClean="0"/>
              <a:t>Committee discussion on gaps</a:t>
            </a:r>
          </a:p>
          <a:p>
            <a:r>
              <a:rPr lang="en-US" altLang="en-US" sz="2000" b="1" i="1" smtClean="0"/>
              <a:t>Cert of Advanced Materials and Structural Technologies (Emerging Issue)</a:t>
            </a:r>
          </a:p>
          <a:p>
            <a:pPr lvl="1"/>
            <a:r>
              <a:rPr lang="en-US" altLang="en-US" sz="2000" smtClean="0"/>
              <a:t>Additive Manufacturing Discussion</a:t>
            </a:r>
          </a:p>
          <a:p>
            <a:r>
              <a:rPr lang="en-US" altLang="en-US" sz="2000" b="1" i="1" smtClean="0"/>
              <a:t>AVS Leadership team (AVS Needs)</a:t>
            </a:r>
          </a:p>
          <a:p>
            <a:pPr lvl="1"/>
            <a:r>
              <a:rPr lang="en-US" altLang="en-US" sz="2000" smtClean="0"/>
              <a:t>AVS Management Team Strategic Research Discussion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A583FC-1498-453E-931B-CE9B00433C7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sz="3200" dirty="0" smtClean="0"/>
              <a:t>For </a:t>
            </a:r>
            <a:r>
              <a:rPr lang="en-US" altLang="en-US" sz="3200" dirty="0"/>
              <a:t>Consideration</a:t>
            </a:r>
            <a:r>
              <a:rPr lang="en-US" altLang="en-US" sz="3200" dirty="0" smtClean="0"/>
              <a:t> During the Meeting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000" b="1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en-US" sz="2000" b="1" smtClean="0"/>
              <a:t>What do we want to discuss with the AVS leadership team?</a:t>
            </a:r>
          </a:p>
          <a:p>
            <a:pPr marL="742950" lvl="2" indent="-342900"/>
            <a:r>
              <a:rPr lang="en-US" altLang="en-US" sz="2000" b="1" smtClean="0"/>
              <a:t>Are we meeting their needs?</a:t>
            </a:r>
          </a:p>
          <a:p>
            <a:pPr marL="742950" lvl="2" indent="-342900"/>
            <a:r>
              <a:rPr lang="en-US" altLang="en-US" sz="2000" b="1" smtClean="0"/>
              <a:t>What help do we need to do a better job?</a:t>
            </a:r>
          </a:p>
          <a:p>
            <a:r>
              <a:rPr lang="en-US" altLang="en-US" sz="2000" b="1" smtClean="0"/>
              <a:t>Are SAS Emerging and Future issues still the right ones?  </a:t>
            </a:r>
          </a:p>
          <a:p>
            <a:pPr marL="342900" lvl="1" indent="-342900"/>
            <a:r>
              <a:rPr lang="en-US" altLang="en-US" sz="2000" b="1" smtClean="0"/>
              <a:t>Should they be changed or adjusted?</a:t>
            </a:r>
          </a:p>
          <a:p>
            <a:r>
              <a:rPr lang="en-US" altLang="en-US" sz="2000" b="1" smtClean="0"/>
              <a:t>What else do we need to evaluate/deep dive into to better inform us?</a:t>
            </a:r>
          </a:p>
          <a:p>
            <a:pPr marL="342900" lvl="1" indent="-342900"/>
            <a:r>
              <a:rPr lang="en-US" altLang="en-US" sz="2000" b="1" smtClean="0"/>
              <a:t>Short term?</a:t>
            </a:r>
          </a:p>
          <a:p>
            <a:pPr marL="342900" lvl="1" indent="-342900"/>
            <a:r>
              <a:rPr lang="en-US" altLang="en-US" sz="2000" b="1" smtClean="0"/>
              <a:t>Long term?</a:t>
            </a:r>
          </a:p>
          <a:p>
            <a:pPr marL="342900" lvl="1" indent="-342900"/>
            <a:endParaRPr lang="en-US" altLang="en-US" sz="2000" b="1" smtClean="0"/>
          </a:p>
          <a:p>
            <a:endParaRPr lang="en-US" altLang="en-US" b="1" smtClean="0"/>
          </a:p>
          <a:p>
            <a:endParaRPr lang="en-US" alt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7D79B1-4884-4F65-B4E6-EF928100601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alt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B4912E-8F02-4DBC-B000-C958ECD1EEF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a typeface="+mj-ea"/>
                <a:cs typeface="+mj-cs"/>
              </a:rPr>
              <a:t>Fall 2014 - SAS Emerging Issues Reminder</a:t>
            </a:r>
            <a:endParaRPr lang="en-US" sz="2800" b="1" dirty="0">
              <a:ea typeface="+mj-ea"/>
              <a:cs typeface="+mj-cs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marL="457200" lvl="1" indent="0">
              <a:buFont typeface="Arial" pitchFamily="34" charset="0"/>
              <a:buNone/>
            </a:pPr>
            <a:endParaRPr lang="en-US" altLang="en-US" sz="1400" b="1" smtClean="0"/>
          </a:p>
          <a:p>
            <a:r>
              <a:rPr lang="en-US" altLang="en-US" sz="3400" smtClean="0"/>
              <a:t>Real time system-wide safety assurance</a:t>
            </a:r>
          </a:p>
          <a:p>
            <a:r>
              <a:rPr lang="en-US" altLang="en-US" sz="3400" smtClean="0"/>
              <a:t>Dependability of increasingly complex systems  </a:t>
            </a:r>
          </a:p>
          <a:p>
            <a:r>
              <a:rPr lang="en-US" altLang="en-US" sz="3400" smtClean="0"/>
              <a:t>Certification of advanced materials and structural technologies </a:t>
            </a:r>
          </a:p>
          <a:p>
            <a:r>
              <a:rPr lang="en-US" altLang="en-US" sz="3400" smtClean="0"/>
              <a:t>High density energy storage, management, and use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612859-0ADB-4F81-8C8A-8B61D9D2248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242888"/>
            <a:ext cx="8229600" cy="7921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200" b="1" dirty="0" smtClean="0">
                <a:ea typeface="+mj-ea"/>
                <a:cs typeface="+mj-cs"/>
              </a:rPr>
              <a:t>Fall 2014 - SAS Future Opportunities- Reminder</a:t>
            </a:r>
            <a:endParaRPr lang="en-US" sz="3200" b="1" dirty="0">
              <a:ea typeface="+mj-ea"/>
              <a:cs typeface="+mj-cs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altLang="en-US" smtClean="0"/>
              <a:t>Commercial space integration with the National space system</a:t>
            </a:r>
          </a:p>
          <a:p>
            <a:r>
              <a:rPr lang="en-US" altLang="en-US" smtClean="0"/>
              <a:t>General aviation</a:t>
            </a:r>
            <a:r>
              <a:rPr lang="ja-JP" altLang="en-US" smtClean="0"/>
              <a:t>’</a:t>
            </a:r>
            <a:r>
              <a:rPr lang="en-US" altLang="ja-JP" smtClean="0"/>
              <a:t>s role in safety systems development</a:t>
            </a:r>
          </a:p>
          <a:p>
            <a:r>
              <a:rPr lang="en-US" altLang="en-US" smtClean="0"/>
              <a:t>Effects of breakthrough medical technologies on FAA medical certification standards</a:t>
            </a:r>
          </a:p>
          <a:p>
            <a:r>
              <a:rPr lang="en-US" altLang="en-US" smtClean="0"/>
              <a:t>Identification and funding of strategic research and development</a:t>
            </a:r>
          </a:p>
          <a:p>
            <a:endParaRPr lang="en-US" altLang="en-US" sz="340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B2BCEE-03C4-4E20-BB9E-F73E91E2590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dirty="0" smtClean="0"/>
              <a:t>Real Time System-wide Safety Assurance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400" i="1" smtClean="0">
                <a:latin typeface="Arial Black" pitchFamily="34" charset="0"/>
                <a:cs typeface="Arial" pitchFamily="34" charset="0"/>
              </a:rPr>
              <a:t>Why?  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Ongoing advances in sensor and network technology, computation, communications and integration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Ongoing advances in data analysis capability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Ongoing developments in accelerated data access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Ongoing data protection issues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Advances in system-on-system modeling and prognostics including integrated human performance monitoring</a:t>
            </a: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1400" i="1" smtClean="0">
                <a:latin typeface="Arial Black" pitchFamily="34" charset="0"/>
                <a:cs typeface="Arial" pitchFamily="34" charset="0"/>
              </a:rPr>
              <a:t>Research Needs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itchFamily="34" charset="0"/>
              <a:buNone/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Continued development of real time, continuous, safety analysis and assurance tools including; </a:t>
            </a: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1400" smtClean="0">
                <a:latin typeface="Myriad Pro"/>
                <a:cs typeface="Arial" pitchFamily="34" charset="0"/>
              </a:rPr>
              <a:t>Data mining and analysis</a:t>
            </a: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1400" smtClean="0">
                <a:latin typeface="Myriad Pro"/>
                <a:cs typeface="Arial" pitchFamily="34" charset="0"/>
              </a:rPr>
              <a:t>Automated prognostics</a:t>
            </a: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1400" smtClean="0">
                <a:latin typeface="Myriad Pro"/>
                <a:cs typeface="Arial" pitchFamily="34" charset="0"/>
              </a:rPr>
              <a:t>Safety risk modeling</a:t>
            </a:r>
          </a:p>
          <a:p>
            <a:pPr eaLnBrk="1" hangingPunct="1">
              <a:buClr>
                <a:schemeClr val="tx1"/>
              </a:buClr>
              <a:buFont typeface="Arial" pitchFamily="34" charset="0"/>
              <a:buNone/>
            </a:pPr>
            <a:endParaRPr lang="en-US" altLang="en-US" sz="1400" smtClean="0">
              <a:latin typeface="Myriad Pro"/>
              <a:cs typeface="Arial" pitchFamily="34" charset="0"/>
            </a:endParaRPr>
          </a:p>
          <a:p>
            <a:pPr lvl="1" eaLnBrk="1" hangingPunct="1">
              <a:buClr>
                <a:schemeClr val="tx1"/>
              </a:buClr>
              <a:buFont typeface="Arial" pitchFamily="34" charset="0"/>
              <a:buNone/>
            </a:pPr>
            <a:r>
              <a:rPr lang="en-US" altLang="en-US" sz="1400" smtClean="0">
                <a:latin typeface="Arial" pitchFamily="34" charset="0"/>
                <a:cs typeface="Arial" pitchFamily="34" charset="0"/>
              </a:rPr>
              <a:t>Integration of advanced tools into more highly automated safety assurance systems</a:t>
            </a:r>
            <a:endParaRPr lang="en-US" altLang="en-US" sz="1400" smtClean="0">
              <a:solidFill>
                <a:srgbClr val="558ED5"/>
              </a:solidFill>
              <a:latin typeface="Arial Black" pitchFamily="34" charset="0"/>
              <a:cs typeface="Arial" pitchFamily="34" charset="0"/>
            </a:endParaRPr>
          </a:p>
          <a:p>
            <a:pPr lvl="2" eaLnBrk="1" hangingPunct="1"/>
            <a:r>
              <a:rPr lang="en-US" altLang="en-US" sz="1400" smtClean="0">
                <a:latin typeface="Myriad Pro"/>
                <a:cs typeface="Arial" pitchFamily="34" charset="0"/>
              </a:rPr>
              <a:t>Development of psychological and physiological measures from the human operator that inform the automation</a:t>
            </a:r>
          </a:p>
          <a:p>
            <a:pPr lvl="2" eaLnBrk="1" hangingPunct="1"/>
            <a:r>
              <a:rPr lang="en-US" altLang="en-US" sz="1400" smtClean="0">
                <a:latin typeface="Myriad Pro"/>
                <a:cs typeface="Arial" pitchFamily="34" charset="0"/>
              </a:rPr>
              <a:t>Stronger understanding of how human operators and autonomous systems collaborate to improve safety</a:t>
            </a:r>
            <a:endParaRPr lang="en-US" altLang="en-US" sz="1400" smtClean="0">
              <a:latin typeface="Arial" pitchFamily="34" charset="0"/>
              <a:cs typeface="Arial" pitchFamily="34" charset="0"/>
            </a:endParaRPr>
          </a:p>
          <a:p>
            <a:pPr lvl="2" eaLnBrk="1" hangingPunct="1"/>
            <a:r>
              <a:rPr lang="en-US" altLang="en-US" sz="1400" smtClean="0">
                <a:latin typeface="Myriad Pro"/>
                <a:cs typeface="Arial" pitchFamily="34" charset="0"/>
              </a:rPr>
              <a:t>Autonomic properties of self-protection and self-healing</a:t>
            </a:r>
          </a:p>
          <a:p>
            <a:endParaRPr lang="en-US" alt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117284E-0F02-446F-BACA-5281009F87EF}" type="slidenum">
              <a:rPr lang="en-US" altLang="en-US">
                <a:solidFill>
                  <a:srgbClr val="898989"/>
                </a:solidFill>
              </a:rPr>
              <a:pPr/>
              <a:t>17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4000" dirty="0" smtClean="0"/>
              <a:t>Reminder - Spring 2016 SAS Meeting Objectives</a:t>
            </a:r>
            <a:endParaRPr lang="en-US" sz="4000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Provide meaningful input to FAA Safety leadership considering:</a:t>
            </a:r>
          </a:p>
          <a:p>
            <a:pPr lvl="1"/>
            <a:r>
              <a:rPr lang="en-US" altLang="en-US" smtClean="0"/>
              <a:t>UAS Research Priorities</a:t>
            </a:r>
          </a:p>
          <a:p>
            <a:pPr lvl="1"/>
            <a:r>
              <a:rPr lang="en-US" altLang="en-US" smtClean="0"/>
              <a:t>Review of FY18 Safety Research Portfolio</a:t>
            </a:r>
          </a:p>
          <a:p>
            <a:pPr lvl="1"/>
            <a:r>
              <a:rPr lang="en-US" altLang="en-US" smtClean="0"/>
              <a:t>Further evolution of Emerging and Future Issues</a:t>
            </a:r>
          </a:p>
          <a:p>
            <a:pPr lvl="1"/>
            <a:r>
              <a:rPr lang="en-US" altLang="en-US" smtClean="0"/>
              <a:t>Input on FY19 Research Guidance Document</a:t>
            </a:r>
          </a:p>
          <a:p>
            <a:pPr lvl="1"/>
            <a:endParaRPr lang="en-US" alt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91E3CC-6B1F-45E1-B96B-81D56C587B5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smtClean="0"/>
              <a:t>UAS</a:t>
            </a:r>
          </a:p>
          <a:p>
            <a:r>
              <a:rPr lang="en-US" altLang="en-US" sz="1400" b="1" smtClean="0"/>
              <a:t>Findings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Industry needs high level strategy and single, overarching, plan with clear objectives and milestones (roadmap)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Integration and connection between various elements of UAS activity is not clear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UAS CONOPS lacks broad stakeholder input and is likely incomplete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Lack of coherent, current, UAS safety data is a shortcoming and could inform future data needs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Pathfinder scope is limited when considered against the scope of expected operational demands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COE connection to the overall strategy and research priorities is unclear</a:t>
            </a:r>
          </a:p>
          <a:p>
            <a:pPr lvl="1">
              <a:buFont typeface="Arial" pitchFamily="34" charset="0"/>
              <a:buChar char="•"/>
            </a:pPr>
            <a:endParaRPr lang="en-US" altLang="en-US" sz="1000" smtClean="0"/>
          </a:p>
          <a:p>
            <a:r>
              <a:rPr lang="en-US" altLang="en-US" sz="1400" b="1" smtClean="0"/>
              <a:t>Recommendations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Finalize and distribute a coherent strategy for safe and efficient UAS integration.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Implement a cohesive organizational structure and place overall responsibility in one person or organization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Update and vet CONOPS, concept maturity plan and prioritized research requirements with all stakeholders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Begin comprehensive effort to collect UAS operational and safety data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Initiate research effort to understand what long term UAS safety data is required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A11H.SSM.11 (Safety Oversight Management System) research be expanded to include UAS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Accelerate Pathfinder program to include more complex types of operations with accelerated schedules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Future ASSURE projects should be consistent with FAA research needs and priorities based on strategic plan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200" smtClean="0"/>
              <a:t>Develop a process to ensure capable institutions not currently affiliated with ASSURE can be engaged</a:t>
            </a:r>
          </a:p>
          <a:p>
            <a:pPr lvl="1">
              <a:buFont typeface="Arial" pitchFamily="34" charset="0"/>
              <a:buChar char="•"/>
            </a:pPr>
            <a:endParaRPr lang="en-US" altLang="en-US" sz="1000" smtClean="0"/>
          </a:p>
          <a:p>
            <a:pPr>
              <a:buFont typeface="Arial" pitchFamily="34" charset="0"/>
              <a:buNone/>
            </a:pPr>
            <a:r>
              <a:rPr lang="en-US" altLang="en-US" sz="1400" smtClean="0"/>
              <a:t>         </a:t>
            </a:r>
            <a:endParaRPr lang="en-US" altLang="en-US" sz="1400" b="1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EEFEFF-1D50-4A3C-9C81-0B1806B1C64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400" b="1" smtClean="0"/>
              <a:t>UAS Funding Impact on Other Safety Research Portfolio Items</a:t>
            </a:r>
          </a:p>
          <a:p>
            <a:r>
              <a:rPr lang="en-US" altLang="en-US" sz="1400" b="1" smtClean="0"/>
              <a:t>Findings</a:t>
            </a:r>
          </a:p>
          <a:p>
            <a:pPr lvl="1"/>
            <a:r>
              <a:rPr lang="en-US" altLang="en-US" sz="1400" smtClean="0"/>
              <a:t>Contract funding for UAS has been significantly expanded, by congressional re-allocation, over the requested amounts, each of the past two years</a:t>
            </a:r>
          </a:p>
          <a:p>
            <a:pPr lvl="2"/>
            <a:r>
              <a:rPr lang="en-US" altLang="en-US" sz="1400" smtClean="0"/>
              <a:t>2015- $7210k to $13210k</a:t>
            </a:r>
          </a:p>
          <a:p>
            <a:pPr lvl="2"/>
            <a:r>
              <a:rPr lang="en-US" altLang="en-US" sz="1400" smtClean="0"/>
              <a:t>2016 - $8150k to $16022k</a:t>
            </a:r>
          </a:p>
          <a:p>
            <a:pPr lvl="1"/>
            <a:r>
              <a:rPr lang="en-US" altLang="en-US" sz="1400" smtClean="0"/>
              <a:t>This has come at the expense of other necessary safety research.  For example:</a:t>
            </a:r>
          </a:p>
          <a:p>
            <a:pPr lvl="2"/>
            <a:r>
              <a:rPr lang="en-US" altLang="en-US" sz="1400" smtClean="0"/>
              <a:t>Human Factors reduced $5100k in 2016</a:t>
            </a:r>
          </a:p>
          <a:p>
            <a:pPr lvl="2"/>
            <a:r>
              <a:rPr lang="en-US" altLang="en-US" sz="1400" smtClean="0"/>
              <a:t>Aeromedical reduced $1500 in 2016</a:t>
            </a:r>
          </a:p>
          <a:p>
            <a:pPr lvl="2"/>
            <a:r>
              <a:rPr lang="en-US" altLang="en-US" sz="1400" smtClean="0"/>
              <a:t>Weather reduced $1600 in 2016</a:t>
            </a:r>
          </a:p>
          <a:p>
            <a:r>
              <a:rPr lang="en-US" altLang="en-US" sz="1400" b="1" smtClean="0"/>
              <a:t>Recommendations</a:t>
            </a:r>
          </a:p>
          <a:p>
            <a:pPr lvl="1"/>
            <a:r>
              <a:rPr lang="en-US" altLang="en-US" sz="1400" smtClean="0"/>
              <a:t>FAA conduct review to assess the collateral impact of these congressionally mandated re-allocations on existing safety efforts</a:t>
            </a:r>
          </a:p>
          <a:p>
            <a:pPr lvl="1"/>
            <a:r>
              <a:rPr lang="en-US" altLang="en-US" sz="1400" smtClean="0"/>
              <a:t>FAA re-review BLI’s or RE&amp;D tasks that are provided funding in one year but then halted in interim year(s) with consideration of balancing funds to minimize impact</a:t>
            </a:r>
          </a:p>
          <a:p>
            <a:pPr lvl="1"/>
            <a:r>
              <a:rPr lang="en-US" altLang="en-US" sz="1400" smtClean="0"/>
              <a:t>FAA consider developing alternate approach to incrementally fund UAS that does not result in reductions to existing prioritized research</a:t>
            </a:r>
          </a:p>
          <a:p>
            <a:pPr lvl="1"/>
            <a:endParaRPr lang="en-US" altLang="en-US" sz="140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480AFD-A7B4-4E82-BFBC-D60D206BCF8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smtClean="0"/>
              <a:t>Immediate needs for Additive Manufacturing Certification Support (Repeat Item)</a:t>
            </a:r>
          </a:p>
          <a:p>
            <a:r>
              <a:rPr lang="en-US" altLang="en-US" sz="1800" b="1" smtClean="0"/>
              <a:t>Findings</a:t>
            </a:r>
          </a:p>
          <a:p>
            <a:pPr lvl="1"/>
            <a:r>
              <a:rPr lang="en-US" altLang="en-US" sz="1400" smtClean="0"/>
              <a:t>Near term strategy is required to help the certification directorates assess type designs or type design changes which incorporate parts produced utilizing additive / advanced manufacturing methods</a:t>
            </a:r>
          </a:p>
          <a:p>
            <a:pPr lvl="1"/>
            <a:r>
              <a:rPr lang="en-US" altLang="en-US" sz="1400" smtClean="0"/>
              <a:t>Industry continuing to accelerate efforts to incorporate additive manufacturing technologies as full-scale production processes</a:t>
            </a:r>
          </a:p>
          <a:p>
            <a:pPr lvl="1"/>
            <a:r>
              <a:rPr lang="en-US" altLang="en-US" sz="1400" smtClean="0"/>
              <a:t>Continued slow progress accelerating the development of a FAA Additive Manufacturing Roadmap and identification of focused research.  Current focus on:</a:t>
            </a:r>
          </a:p>
          <a:p>
            <a:pPr lvl="2"/>
            <a:r>
              <a:rPr lang="en-US" altLang="en-US" sz="1000" smtClean="0"/>
              <a:t>Certification Policy Memos</a:t>
            </a:r>
          </a:p>
          <a:p>
            <a:pPr lvl="2"/>
            <a:r>
              <a:rPr lang="en-US" altLang="en-US" sz="1000" smtClean="0"/>
              <a:t>Tactical Project Plans</a:t>
            </a:r>
          </a:p>
          <a:p>
            <a:r>
              <a:rPr lang="en-US" altLang="en-US" sz="1800" b="1" smtClean="0"/>
              <a:t>Recommendations</a:t>
            </a:r>
          </a:p>
          <a:p>
            <a:pPr lvl="1"/>
            <a:r>
              <a:rPr lang="en-US" altLang="en-US" sz="1400" smtClean="0"/>
              <a:t>Expedite guidelines describing the considerations which should be assessed relative to the incorporation of parts produced by Additive Manufacturing  </a:t>
            </a:r>
          </a:p>
          <a:p>
            <a:pPr lvl="1"/>
            <a:r>
              <a:rPr lang="en-US" altLang="en-US" sz="1400" smtClean="0"/>
              <a:t>FAA assess the need for additional research to supplement the initial guidelines for the potential longer-term codification of Additive Manufacturing guidance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6B7798-986F-4532-A8F7-A076733B760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smtClean="0"/>
              <a:t>Advanced Materials Research </a:t>
            </a:r>
          </a:p>
          <a:p>
            <a:r>
              <a:rPr lang="en-US" altLang="en-US" sz="1400" b="1" smtClean="0"/>
              <a:t>Findings</a:t>
            </a:r>
          </a:p>
          <a:p>
            <a:pPr lvl="1"/>
            <a:r>
              <a:rPr lang="en-US" altLang="en-US" sz="1200" smtClean="0"/>
              <a:t>Fall 2014 SAS identified Emerging Issue of Certification of Advanced Materials and Structural Technologies</a:t>
            </a:r>
          </a:p>
          <a:p>
            <a:pPr lvl="1"/>
            <a:r>
              <a:rPr lang="en-US" altLang="en-US" sz="1200" smtClean="0"/>
              <a:t>As new aircraft and engine designs drive towards advanced performance, new material systems and structural concepts will continue to be introduced that are significantly different.</a:t>
            </a:r>
          </a:p>
          <a:p>
            <a:pPr lvl="1"/>
            <a:r>
              <a:rPr lang="en-US" altLang="en-US" sz="1200" smtClean="0"/>
              <a:t>FAA needs to stay abreast of industry changes to build its knowledge to make certification decisions and support regulations, standards, guidance materials and training</a:t>
            </a:r>
          </a:p>
          <a:p>
            <a:pPr lvl="1"/>
            <a:r>
              <a:rPr lang="en-US" altLang="en-US" sz="1200" smtClean="0"/>
              <a:t>Four specific areas of concern include:</a:t>
            </a:r>
          </a:p>
          <a:p>
            <a:pPr lvl="2"/>
            <a:r>
              <a:rPr lang="en-US" altLang="en-US" sz="1200" smtClean="0"/>
              <a:t>Hot corrosion on engine rotor life and incorporation of work into DARWIN</a:t>
            </a:r>
          </a:p>
          <a:p>
            <a:pPr lvl="2"/>
            <a:r>
              <a:rPr lang="en-US" altLang="en-US" sz="1200" smtClean="0"/>
              <a:t>Advanced Non Destructive Evaluation (NDE) of critical components</a:t>
            </a:r>
          </a:p>
          <a:p>
            <a:pPr lvl="2"/>
            <a:r>
              <a:rPr lang="en-US" altLang="en-US" sz="1200" smtClean="0"/>
              <a:t>Cold dwell fatigue modelling in Titanium</a:t>
            </a:r>
          </a:p>
          <a:p>
            <a:pPr lvl="2"/>
            <a:r>
              <a:rPr lang="en-US" altLang="en-US" sz="1200" smtClean="0"/>
              <a:t>Computational Material Science research to understand microstructural changes in critical materials</a:t>
            </a:r>
          </a:p>
          <a:p>
            <a:r>
              <a:rPr lang="en-US" altLang="en-US" sz="1400" b="1" smtClean="0"/>
              <a:t>Recommendations</a:t>
            </a:r>
          </a:p>
          <a:p>
            <a:pPr lvl="1"/>
            <a:r>
              <a:rPr lang="en-US" altLang="en-US" sz="1200" smtClean="0"/>
              <a:t>FAA continue to prioritize funds for further development and validation of hot corrosion into DARWIN code</a:t>
            </a:r>
          </a:p>
          <a:p>
            <a:pPr lvl="1"/>
            <a:r>
              <a:rPr lang="en-US" altLang="en-US" sz="1200" smtClean="0"/>
              <a:t>Continue the study of innovative NDE techniques and assist in the transition of the most promising methods to manufacturers and overhaul facilities</a:t>
            </a:r>
          </a:p>
          <a:p>
            <a:pPr lvl="1"/>
            <a:r>
              <a:rPr lang="en-US" altLang="en-US" sz="1200" smtClean="0"/>
              <a:t>Work collaboratively with industry and AFRL to fully understand texturing in Titanium to prevent cold dwell fatigue</a:t>
            </a:r>
          </a:p>
          <a:p>
            <a:pPr lvl="1"/>
            <a:r>
              <a:rPr lang="en-US" altLang="en-US" sz="1200" smtClean="0"/>
              <a:t>Continue to work collaboratively with industry and USAF to develop computational methods into DARWIN code to enhance life prediction</a:t>
            </a:r>
          </a:p>
          <a:p>
            <a:pPr lvl="1"/>
            <a:endParaRPr lang="en-US" altLang="en-US" sz="1200" smtClean="0"/>
          </a:p>
          <a:p>
            <a:pPr lvl="1"/>
            <a:endParaRPr lang="en-US" altLang="en-US" sz="140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57213F-7118-4E65-97FE-32F4DB7D802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en-US" sz="1400" b="1" smtClean="0"/>
              <a:t>Ice Crystal Icing (ICI) Engine Test and Analysis Capabilities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sz="1400" b="1" smtClean="0"/>
              <a:t>Findings</a:t>
            </a:r>
          </a:p>
          <a:p>
            <a:pPr lvl="2"/>
            <a:r>
              <a:rPr lang="en-US" altLang="en-US" sz="1400" smtClean="0"/>
              <a:t>SAS presented a comprehensive review of icing related safety research</a:t>
            </a:r>
          </a:p>
          <a:p>
            <a:pPr lvl="2"/>
            <a:r>
              <a:rPr lang="en-US" altLang="en-US" sz="1400" smtClean="0"/>
              <a:t>Both the Engine Harmonization Working Groups (EHWG) and Technical Community Representative Groups (TCRG) identified need for additional ICI engine testing</a:t>
            </a:r>
          </a:p>
          <a:p>
            <a:pPr lvl="2"/>
            <a:r>
              <a:rPr lang="en-US" altLang="en-US" sz="1400" smtClean="0"/>
              <a:t>Research in avoidance of ICI is ongoing although it is not practical to expect complete environmental condition avoidance</a:t>
            </a:r>
          </a:p>
          <a:p>
            <a:pPr lvl="2"/>
            <a:endParaRPr lang="en-US" altLang="en-US" sz="1400" smtClean="0"/>
          </a:p>
          <a:p>
            <a:pPr lvl="1">
              <a:buFont typeface="Arial" pitchFamily="34" charset="0"/>
              <a:buChar char="•"/>
            </a:pPr>
            <a:r>
              <a:rPr lang="en-US" altLang="en-US" sz="1400" b="1" smtClean="0"/>
              <a:t>Recommendations</a:t>
            </a:r>
          </a:p>
          <a:p>
            <a:pPr lvl="2"/>
            <a:r>
              <a:rPr lang="en-US" altLang="en-US" sz="1400" smtClean="0"/>
              <a:t>Means must be designed, analyzed, and lab tested, to predict and reduce ice crystal icing susceptibility for engines </a:t>
            </a:r>
          </a:p>
          <a:p>
            <a:pPr lvl="2"/>
            <a:r>
              <a:rPr lang="en-US" altLang="en-US" sz="1400" smtClean="0"/>
              <a:t>RE&amp;D funding for A11.D (Research on Ice Crystal and SLD Icing Conditions) be prioritized at a higher level in FY18 and beyond to support engine testing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6D9D83-662C-4C56-B0D9-66E320C2D7B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Since our last meeting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Late April Meeting with Peggy Gilligan and AVS Management Team </a:t>
            </a:r>
          </a:p>
          <a:p>
            <a:pPr lvl="1"/>
            <a:r>
              <a:rPr lang="en-US" altLang="en-US" sz="2000" smtClean="0"/>
              <a:t>2018 AVS Research Plan approved</a:t>
            </a:r>
          </a:p>
          <a:p>
            <a:pPr lvl="1"/>
            <a:r>
              <a:rPr lang="en-US" altLang="en-US" sz="2000" smtClean="0"/>
              <a:t>Emerging Issues included in AVS 2019 Strategic Guidance Document</a:t>
            </a:r>
          </a:p>
          <a:p>
            <a:pPr lvl="1"/>
            <a:r>
              <a:rPr lang="en-US" altLang="en-US" sz="2000" smtClean="0"/>
              <a:t>Overall SAS efforts endorsed</a:t>
            </a:r>
          </a:p>
          <a:p>
            <a:pPr lvl="1"/>
            <a:r>
              <a:rPr lang="en-US" altLang="en-US" sz="2000" smtClean="0"/>
              <a:t>AVS leadership desire to meet with REDAC</a:t>
            </a:r>
          </a:p>
          <a:p>
            <a:pPr lvl="2"/>
            <a:endParaRPr lang="en-US" altLang="en-US" sz="200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2D05AD-A9E4-47EB-A16F-BC55D7C7413C}" type="slidenum">
              <a:rPr lang="en-US" altLang="en-US">
                <a:solidFill>
                  <a:srgbClr val="898989"/>
                </a:solidFill>
              </a:rPr>
              <a:pPr/>
              <a:t>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en-US" smtClean="0"/>
              <a:t>Since our last meeting – con’t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May Full REDAC meeting</a:t>
            </a:r>
          </a:p>
          <a:p>
            <a:pPr lvl="1"/>
            <a:r>
              <a:rPr lang="en-US" altLang="en-US" smtClean="0"/>
              <a:t>Detail discussions on UAS</a:t>
            </a:r>
          </a:p>
          <a:p>
            <a:pPr lvl="2"/>
            <a:r>
              <a:rPr lang="en-US" altLang="en-US" sz="1600" smtClean="0"/>
              <a:t>SAS recommendations endorsed</a:t>
            </a:r>
          </a:p>
          <a:p>
            <a:pPr lvl="2"/>
            <a:r>
              <a:rPr lang="en-US" altLang="en-US" sz="1600" smtClean="0"/>
              <a:t>Meta Issues identified as:</a:t>
            </a:r>
          </a:p>
          <a:p>
            <a:pPr lvl="3"/>
            <a:r>
              <a:rPr lang="en-US" altLang="en-US" sz="1600" smtClean="0"/>
              <a:t>Real need to communicate the UAS strategies and assumptions</a:t>
            </a:r>
          </a:p>
          <a:p>
            <a:pPr lvl="3"/>
            <a:r>
              <a:rPr lang="en-US" altLang="en-US" sz="1600" smtClean="0"/>
              <a:t>Support the development of high level strategic research areas</a:t>
            </a:r>
          </a:p>
          <a:p>
            <a:pPr lvl="1"/>
            <a:r>
              <a:rPr lang="en-US" altLang="en-US" smtClean="0"/>
              <a:t>Focus for future REDAC meetings:</a:t>
            </a:r>
          </a:p>
          <a:p>
            <a:pPr lvl="2"/>
            <a:r>
              <a:rPr lang="en-US" altLang="en-US" sz="1600" smtClean="0"/>
              <a:t>Where are the big data analysis opportunities?</a:t>
            </a:r>
          </a:p>
          <a:p>
            <a:pPr lvl="2"/>
            <a:r>
              <a:rPr lang="en-US" altLang="en-US" sz="1600" smtClean="0"/>
              <a:t>What are the critical questions around big data?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0993D0B6-3056-43EB-9CA2-617201938B9D}" type="slidenum">
              <a:rPr lang="en-US" altLang="en-US">
                <a:solidFill>
                  <a:srgbClr val="898989"/>
                </a:solidFill>
              </a:rPr>
              <a:pPr/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F7BCC28D4994EB55933E7702C02BD" ma:contentTypeVersion="0" ma:contentTypeDescription="Create a new document." ma:contentTypeScope="" ma:versionID="40c01f28a5f35080c292a61a0e6e2a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F2FCDF-CE31-4BD3-B76D-7B3A5024F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B9440C-0C1C-4805-A639-443726A61436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1416</Words>
  <Application>Microsoft Office PowerPoint</Application>
  <PresentationFormat>On-screen Show (4:3)</PresentationFormat>
  <Paragraphs>185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MS PGothic</vt:lpstr>
      <vt:lpstr>Arial</vt:lpstr>
      <vt:lpstr>MS PGothic</vt:lpstr>
      <vt:lpstr>Arial Black</vt:lpstr>
      <vt:lpstr>Myriad Pro</vt:lpstr>
      <vt:lpstr>Office Theme</vt:lpstr>
      <vt:lpstr>Subcommittee on Aircraft Safety  2016 Fall Meeting Chair Comments </vt:lpstr>
      <vt:lpstr>Reminder - Spring 2016 SAS Meeting Objectives</vt:lpstr>
      <vt:lpstr>Findings and Recommendations</vt:lpstr>
      <vt:lpstr>Findings and Recommendations</vt:lpstr>
      <vt:lpstr>Findings and Recommendations</vt:lpstr>
      <vt:lpstr>Findings and Recommendations</vt:lpstr>
      <vt:lpstr>Findings and Recommendations</vt:lpstr>
      <vt:lpstr>Since our last meeting</vt:lpstr>
      <vt:lpstr>Since our last meeting – con’t</vt:lpstr>
      <vt:lpstr>Fall 2016 SAS Meeting  Objectives</vt:lpstr>
      <vt:lpstr>SAS Approach </vt:lpstr>
      <vt:lpstr>Agenda Development Guide</vt:lpstr>
      <vt:lpstr>For Consideration During the Meeting</vt:lpstr>
      <vt:lpstr>Appendix</vt:lpstr>
      <vt:lpstr>Fall 2014 - SAS Emerging Issues Reminder</vt:lpstr>
      <vt:lpstr>Fall 2014 - SAS Future Opportunities- Reminder</vt:lpstr>
      <vt:lpstr>Real Time System-wide Safety Assurance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2014-09-17T16:08:54Z</dcterms:created>
  <dcterms:modified xsi:type="dcterms:W3CDTF">2016-09-12T15:17:49Z</dcterms:modified>
</cp:coreProperties>
</file>