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0" r:id="rId2"/>
  </p:sldMasterIdLst>
  <p:notesMasterIdLst>
    <p:notesMasterId r:id="rId8"/>
  </p:notesMasterIdLst>
  <p:handoutMasterIdLst>
    <p:handoutMasterId r:id="rId9"/>
  </p:handoutMasterIdLst>
  <p:sldIdLst>
    <p:sldId id="487" r:id="rId3"/>
    <p:sldId id="572" r:id="rId4"/>
    <p:sldId id="574" r:id="rId5"/>
    <p:sldId id="573" r:id="rId6"/>
    <p:sldId id="575" r:id="rId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E8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11" autoAdjust="0"/>
    <p:restoredTop sz="88925" autoAdjust="0"/>
  </p:normalViewPr>
  <p:slideViewPr>
    <p:cSldViewPr>
      <p:cViewPr varScale="1">
        <p:scale>
          <a:sx n="178" d="100"/>
          <a:sy n="178" d="100"/>
        </p:scale>
        <p:origin x="-22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008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6E058-940E-49C1-8E2E-43046BD6A46D}" type="datetimeFigureOut">
              <a:rPr lang="en-US" smtClean="0"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40508-1CC6-4F54-9350-86C013775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C29BA6-BF42-47B7-B5D9-3CD278427DC0}" type="datetimeFigureOut">
              <a:rPr lang="en-US"/>
              <a:pPr>
                <a:defRPr/>
              </a:pPr>
              <a:t>9/12/16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44" tIns="46422" rIns="92844" bIns="464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79"/>
          </a:xfrm>
          <a:prstGeom prst="rect">
            <a:avLst/>
          </a:prstGeom>
        </p:spPr>
        <p:txBody>
          <a:bodyPr vert="horz" lIns="92844" tIns="46422" rIns="92844" bIns="4642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7995DE-1A06-4A84-9F60-473E7C8D5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49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7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AA_NG_PPT_01_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2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80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03_Sub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1B5F216-4A4D-42FE-A2B4-2588E2439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2926AF-E043-4E65-9D34-D2B939058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43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569" y="3048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8EB4E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169" y="2362200"/>
            <a:ext cx="8229600" cy="6096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D531-8DC3-4FE3-A04E-207655B0EA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5538"/>
            <a:ext cx="42672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52400" y="152400"/>
            <a:ext cx="883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8710613" y="6324600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309F6E6F-9527-412A-96B3-7B625EFC0535}" type="slidenum">
              <a:rPr lang="en-US" sz="1600">
                <a:solidFill>
                  <a:srgbClr val="333333"/>
                </a:solidFill>
                <a:cs typeface="Arial" charset="0"/>
              </a:rPr>
              <a:pPr/>
              <a:t>‹#›</a:t>
            </a:fld>
            <a:endParaRPr lang="en-US" sz="1600" dirty="0">
              <a:solidFill>
                <a:srgbClr val="333333"/>
              </a:solidFill>
              <a:cs typeface="Arial" charset="0"/>
            </a:endParaRPr>
          </a:p>
        </p:txBody>
      </p:sp>
      <p:pic>
        <p:nvPicPr>
          <p:cNvPr id="1034" name="Picture 29" descr="http://www.nasao.org/Portals/0/FAA_NextGen_Logo_C_RGB_Tx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84150"/>
            <a:ext cx="16144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8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latin typeface="Arial Black" panose="020B0A040201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1105"/>
            <a:ext cx="8305800" cy="1123495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FY2016 Quad Chart Reviews Day -1:</a:t>
            </a:r>
            <a:br>
              <a:rPr lang="en-US" sz="3600" dirty="0" smtClean="0"/>
            </a:br>
            <a:r>
              <a:rPr lang="en-US" sz="2700" dirty="0" err="1" smtClean="0">
                <a:solidFill>
                  <a:srgbClr val="FFFF00"/>
                </a:solidFill>
              </a:rPr>
              <a:t>SDS</a:t>
            </a:r>
            <a:r>
              <a:rPr lang="en-US" sz="2700" dirty="0" smtClean="0">
                <a:solidFill>
                  <a:srgbClr val="FFFF00"/>
                </a:solidFill>
              </a:rPr>
              <a:t>, FCS, AM, AI, PS, GAF, RS, </a:t>
            </a:r>
            <a:r>
              <a:rPr lang="en-US" sz="2700" dirty="0" err="1" smtClean="0">
                <a:solidFill>
                  <a:srgbClr val="FFFF00"/>
                </a:solidFill>
              </a:rPr>
              <a:t>ES</a:t>
            </a:r>
            <a:r>
              <a:rPr lang="en-US" sz="2700" dirty="0" smtClean="0">
                <a:solidFill>
                  <a:srgbClr val="FFFF00"/>
                </a:solidFill>
              </a:rPr>
              <a:t>, </a:t>
            </a:r>
            <a:r>
              <a:rPr lang="en-US" sz="2700" dirty="0" err="1" smtClean="0">
                <a:solidFill>
                  <a:srgbClr val="FFFF00"/>
                </a:solidFill>
              </a:rPr>
              <a:t>FCMS</a:t>
            </a:r>
            <a:r>
              <a:rPr lang="en-US" sz="2700" dirty="0" smtClean="0">
                <a:solidFill>
                  <a:srgbClr val="FFFF00"/>
                </a:solidFill>
              </a:rPr>
              <a:t>, </a:t>
            </a:r>
            <a:r>
              <a:rPr lang="en-US" sz="2700" dirty="0" err="1" smtClean="0">
                <a:solidFill>
                  <a:srgbClr val="FFFF00"/>
                </a:solidFill>
              </a:rPr>
              <a:t>Wx</a:t>
            </a:r>
            <a:r>
              <a:rPr lang="en-US" sz="2700" dirty="0" smtClean="0">
                <a:solidFill>
                  <a:srgbClr val="FFFF00"/>
                </a:solidFill>
              </a:rPr>
              <a:t> &amp; </a:t>
            </a:r>
            <a:r>
              <a:rPr lang="en-US" sz="2700" dirty="0" err="1" smtClean="0">
                <a:solidFill>
                  <a:srgbClr val="FFFF00"/>
                </a:solidFill>
              </a:rPr>
              <a:t>SSM</a:t>
            </a:r>
            <a:endParaRPr lang="en-US" sz="27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5018"/>
            <a:ext cx="8305800" cy="529182"/>
          </a:xfrm>
        </p:spPr>
        <p:txBody>
          <a:bodyPr>
            <a:noAutofit/>
          </a:bodyPr>
          <a:lstStyle/>
          <a:p>
            <a:r>
              <a:rPr lang="en-US" sz="1600" dirty="0" smtClean="0"/>
              <a:t>Presented to: </a:t>
            </a:r>
            <a:r>
              <a:rPr lang="en-US" sz="1600" dirty="0"/>
              <a:t>	</a:t>
            </a:r>
            <a:r>
              <a:rPr lang="en-US" sz="1600" dirty="0" err="1" smtClean="0"/>
              <a:t>REDAC</a:t>
            </a:r>
            <a:r>
              <a:rPr lang="en-US" sz="1600" dirty="0" smtClean="0"/>
              <a:t> Subcommittee on Aircraft Safety (SAS)</a:t>
            </a:r>
            <a:endParaRPr lang="en-US" sz="1600" dirty="0"/>
          </a:p>
          <a:p>
            <a:r>
              <a:rPr lang="en-US" sz="1600" dirty="0" smtClean="0"/>
              <a:t>Date: September 14,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65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/>
          <a:lstStyle/>
          <a:p>
            <a:r>
              <a:rPr lang="en-US" dirty="0" smtClean="0"/>
              <a:t>FY2016 Quad Charts – Accomplishments</a:t>
            </a:r>
            <a:br>
              <a:rPr lang="en-US" dirty="0" smtClean="0"/>
            </a:br>
            <a:r>
              <a:rPr lang="en-US" sz="2400" b="0" dirty="0" smtClean="0">
                <a:solidFill>
                  <a:srgbClr val="0000FF"/>
                </a:solidFill>
              </a:rPr>
              <a:t>11 Programs with 35 Quad Charts</a:t>
            </a:r>
            <a:endParaRPr lang="en-US" sz="2400" b="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3754" y="1295400"/>
            <a:ext cx="8684046" cy="4953000"/>
          </a:xfrm>
        </p:spPr>
        <p:txBody>
          <a:bodyPr>
            <a:noAutofit/>
          </a:bodyPr>
          <a:lstStyle/>
          <a:p>
            <a:pPr marL="454025" indent="-454025">
              <a:buClr>
                <a:srgbClr val="0000FF"/>
              </a:buClr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0000FF"/>
                </a:solidFill>
              </a:rPr>
              <a:t>SDS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– Software and Digital System Safety including aircraft cybersecurity (</a:t>
            </a:r>
            <a:r>
              <a:rPr lang="en-US" sz="2200" dirty="0" err="1">
                <a:solidFill>
                  <a:schemeClr val="tx1"/>
                </a:solidFill>
              </a:rPr>
              <a:t>ASISP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  <a:endParaRPr lang="en-US" sz="2200" dirty="0">
              <a:solidFill>
                <a:schemeClr val="tx1"/>
              </a:solidFill>
            </a:endParaRPr>
          </a:p>
          <a:p>
            <a:pPr marL="454025" indent="-454025">
              <a:buClr>
                <a:srgbClr val="0000FF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FF"/>
                </a:solidFill>
              </a:rPr>
              <a:t>FCS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– Fire and Cabin Safety (Fire Safety and Crashworthiness)</a:t>
            </a:r>
          </a:p>
          <a:p>
            <a:pPr marL="454025" indent="-454025">
              <a:buClr>
                <a:srgbClr val="0000FF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FF"/>
                </a:solidFill>
              </a:rPr>
              <a:t>AM </a:t>
            </a:r>
            <a:r>
              <a:rPr lang="en-US" sz="2200" dirty="0">
                <a:solidFill>
                  <a:schemeClr val="tx1"/>
                </a:solidFill>
              </a:rPr>
              <a:t>– Aviation Medicine</a:t>
            </a:r>
          </a:p>
          <a:p>
            <a:pPr marL="454025" indent="-454025">
              <a:buClr>
                <a:srgbClr val="0000FF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FF"/>
                </a:solidFill>
              </a:rPr>
              <a:t>AI </a:t>
            </a:r>
            <a:r>
              <a:rPr lang="en-US" sz="2200" dirty="0">
                <a:solidFill>
                  <a:schemeClr val="tx1"/>
                </a:solidFill>
              </a:rPr>
              <a:t>– Aircraft Icing</a:t>
            </a:r>
          </a:p>
          <a:p>
            <a:pPr marL="454025" indent="-454025">
              <a:buClr>
                <a:srgbClr val="0000FF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FF"/>
                </a:solidFill>
              </a:rPr>
              <a:t>PS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– Propulsion Systems</a:t>
            </a:r>
          </a:p>
          <a:p>
            <a:pPr marL="454025" indent="-454025">
              <a:buClr>
                <a:srgbClr val="0000FF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FF"/>
                </a:solidFill>
              </a:rPr>
              <a:t>GAF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– Unleaded Alternative Fuels for General Aviation</a:t>
            </a:r>
          </a:p>
          <a:p>
            <a:pPr marL="454025" indent="-454025">
              <a:buClr>
                <a:srgbClr val="0000FF"/>
              </a:buClr>
              <a:buFont typeface="+mj-lt"/>
              <a:buAutoNum type="arabicPeriod"/>
            </a:pPr>
            <a:r>
              <a:rPr lang="en-US" sz="2200" b="1" dirty="0" smtClean="0">
                <a:solidFill>
                  <a:srgbClr val="0000FF"/>
                </a:solidFill>
              </a:rPr>
              <a:t>RS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– Rotorcraft Systems</a:t>
            </a:r>
          </a:p>
          <a:p>
            <a:pPr marL="454025" indent="-454025">
              <a:buClr>
                <a:srgbClr val="0000FF"/>
              </a:buClr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0000FF"/>
                </a:solidFill>
              </a:rPr>
              <a:t>ES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– Electric Systems</a:t>
            </a:r>
          </a:p>
          <a:p>
            <a:pPr marL="454025" indent="-454025">
              <a:buClr>
                <a:srgbClr val="0000FF"/>
              </a:buClr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0000FF"/>
                </a:solidFill>
              </a:rPr>
              <a:t>FCMS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– Flight Controls and Mechanical Systems</a:t>
            </a:r>
          </a:p>
          <a:p>
            <a:pPr marL="454025" indent="-454025">
              <a:buClr>
                <a:srgbClr val="0000FF"/>
              </a:buClr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0000FF"/>
                </a:solidFill>
              </a:rPr>
              <a:t>Wx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– Weather Research</a:t>
            </a:r>
          </a:p>
          <a:p>
            <a:pPr marL="454025" indent="-454025">
              <a:buClr>
                <a:srgbClr val="0000FF"/>
              </a:buClr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0000FF"/>
                </a:solidFill>
              </a:rPr>
              <a:t>SSM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– System Safety Management (</a:t>
            </a:r>
            <a:r>
              <a:rPr lang="en-US" sz="2200" dirty="0" err="1">
                <a:solidFill>
                  <a:schemeClr val="tx1"/>
                </a:solidFill>
              </a:rPr>
              <a:t>ASIAS</a:t>
            </a:r>
            <a:r>
              <a:rPr lang="en-US" sz="2200" dirty="0">
                <a:solidFill>
                  <a:schemeClr val="tx1"/>
                </a:solidFill>
              </a:rPr>
              <a:t>, etc.)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1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/>
              <a:t>SAS Questions – General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8839200" cy="5257800"/>
          </a:xfrm>
        </p:spPr>
        <p:txBody>
          <a:bodyPr>
            <a:noAutofit/>
          </a:bodyPr>
          <a:lstStyle/>
          <a:p>
            <a:pPr>
              <a:buClr>
                <a:srgbClr val="0000FF"/>
              </a:buClr>
            </a:pPr>
            <a:r>
              <a:rPr lang="en-US" sz="2000" dirty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</a:rPr>
              <a:t>ach </a:t>
            </a:r>
            <a:r>
              <a:rPr lang="en-US" sz="2000" dirty="0">
                <a:solidFill>
                  <a:schemeClr val="tx1"/>
                </a:solidFill>
              </a:rPr>
              <a:t>quad should include: Sponsor, Performer (internal FAA), Performer (external FAA), and budget starting with current FY and looking out 4 additional years.</a:t>
            </a:r>
          </a:p>
          <a:p>
            <a:pPr>
              <a:buClr>
                <a:srgbClr val="0000FF"/>
              </a:buClr>
            </a:pPr>
            <a:r>
              <a:rPr lang="en-US" sz="2000" dirty="0">
                <a:solidFill>
                  <a:schemeClr val="tx1"/>
                </a:solidFill>
              </a:rPr>
              <a:t>Quad chart alone does not tell a complete story.  Helpful to understand the resources associated with each budget line item for FY16 and beyond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0000FF"/>
              </a:buClr>
            </a:pPr>
            <a:r>
              <a:rPr lang="en-US" sz="2000" dirty="0" smtClean="0">
                <a:solidFill>
                  <a:schemeClr val="tx1"/>
                </a:solidFill>
              </a:rPr>
              <a:t>Difficulty </a:t>
            </a:r>
            <a:r>
              <a:rPr lang="en-US" sz="2000" dirty="0">
                <a:solidFill>
                  <a:schemeClr val="tx1"/>
                </a:solidFill>
              </a:rPr>
              <a:t>seeing the connectivity of these individual quad charts with research priorities that we had seen previously and more importantly what the funding profile looks like for the </a:t>
            </a:r>
            <a:r>
              <a:rPr lang="en-US" sz="2000" dirty="0" smtClean="0">
                <a:solidFill>
                  <a:schemeClr val="tx1"/>
                </a:solidFill>
              </a:rPr>
              <a:t>research.</a:t>
            </a:r>
          </a:p>
          <a:p>
            <a:pPr lvl="1">
              <a:buClr>
                <a:srgbClr val="0000FF"/>
              </a:buClr>
            </a:pPr>
            <a:r>
              <a:rPr lang="en-US" sz="1800" dirty="0">
                <a:solidFill>
                  <a:schemeClr val="tx1"/>
                </a:solidFill>
              </a:rPr>
              <a:t>At the highest </a:t>
            </a:r>
            <a:r>
              <a:rPr lang="en-US" sz="1800" dirty="0" smtClean="0">
                <a:solidFill>
                  <a:schemeClr val="tx1"/>
                </a:solidFill>
              </a:rPr>
              <a:t>level, </a:t>
            </a:r>
            <a:r>
              <a:rPr lang="en-US" sz="1800" dirty="0">
                <a:solidFill>
                  <a:schemeClr val="tx1"/>
                </a:solidFill>
              </a:rPr>
              <a:t>looking to follow the thread from strategic objective through sponsor desired outcome to research objectives and milestones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>
                <a:srgbClr val="0000FF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Funding </a:t>
            </a:r>
            <a:r>
              <a:rPr lang="en-US" sz="1800" dirty="0">
                <a:solidFill>
                  <a:schemeClr val="tx1"/>
                </a:solidFill>
              </a:rPr>
              <a:t>should be aligned with desires objectives and gaps clearly identified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pPr lvl="1">
              <a:buClr>
                <a:srgbClr val="0000FF"/>
              </a:buClr>
            </a:pPr>
            <a:r>
              <a:rPr lang="en-US" sz="1800" dirty="0">
                <a:solidFill>
                  <a:schemeClr val="tx1"/>
                </a:solidFill>
              </a:rPr>
              <a:t>The idea is to see that the research is still relevant and that the current and future funding supports the objectives.  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>
              <a:buClr>
                <a:srgbClr val="0000FF"/>
              </a:buClr>
            </a:pPr>
            <a:r>
              <a:rPr lang="en-US" sz="1800" dirty="0" smtClean="0">
                <a:solidFill>
                  <a:schemeClr val="tx1"/>
                </a:solidFill>
              </a:rPr>
              <a:t>Otherwise </a:t>
            </a:r>
            <a:r>
              <a:rPr lang="en-US" sz="1800" dirty="0">
                <a:solidFill>
                  <a:schemeClr val="tx1"/>
                </a:solidFill>
              </a:rPr>
              <a:t>work should stop and the funding should be reallocated to areas more important to aircraft </a:t>
            </a:r>
            <a:r>
              <a:rPr lang="en-US" sz="1800" dirty="0" smtClean="0">
                <a:solidFill>
                  <a:schemeClr val="tx1"/>
                </a:solidFill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3316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dirty="0" smtClean="0"/>
              <a:t>SAS Questions – Quad Charts Specifics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684046" cy="51054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en-US" sz="2000" b="1" dirty="0" err="1" smtClean="0">
                <a:solidFill>
                  <a:srgbClr val="0000FF"/>
                </a:solidFill>
              </a:rPr>
              <a:t>SDS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>
                <a:solidFill>
                  <a:srgbClr val="000000"/>
                </a:solidFill>
              </a:rPr>
              <a:t>Entire area is critically important and </a:t>
            </a:r>
            <a:r>
              <a:rPr lang="en-US" sz="1600" dirty="0" smtClean="0">
                <a:solidFill>
                  <a:srgbClr val="000000"/>
                </a:solidFill>
              </a:rPr>
              <a:t>aligned with one of </a:t>
            </a:r>
            <a:r>
              <a:rPr lang="en-US" sz="1600" dirty="0" err="1" smtClean="0">
                <a:solidFill>
                  <a:srgbClr val="000000"/>
                </a:solidFill>
              </a:rPr>
              <a:t>REDAC</a:t>
            </a:r>
            <a:r>
              <a:rPr lang="en-US" sz="1600" dirty="0" smtClean="0">
                <a:solidFill>
                  <a:srgbClr val="000000"/>
                </a:solidFill>
              </a:rPr>
              <a:t> emerging </a:t>
            </a:r>
            <a:r>
              <a:rPr lang="en-US" sz="1600" dirty="0">
                <a:solidFill>
                  <a:srgbClr val="000000"/>
                </a:solidFill>
              </a:rPr>
              <a:t>issues.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A11D.SDS.1: it would be nice if “Phases 1a, 1b and 2” were associated with critical milestones.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Two </a:t>
            </a:r>
            <a:r>
              <a:rPr lang="en-US" sz="1600" dirty="0">
                <a:solidFill>
                  <a:srgbClr val="000000"/>
                </a:solidFill>
              </a:rPr>
              <a:t>of the </a:t>
            </a:r>
            <a:r>
              <a:rPr lang="en-US" sz="1600" dirty="0" err="1">
                <a:solidFill>
                  <a:srgbClr val="000000"/>
                </a:solidFill>
              </a:rPr>
              <a:t>BLIs</a:t>
            </a:r>
            <a:r>
              <a:rPr lang="en-US" sz="1600" dirty="0">
                <a:solidFill>
                  <a:srgbClr val="000000"/>
                </a:solidFill>
              </a:rPr>
              <a:t> end in FY16 (A11D.SDS.3, and A11D.SDS.2) but the accomplishments don’t appear to indicate that the effort is finished. 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In </a:t>
            </a:r>
            <a:r>
              <a:rPr lang="en-US" sz="1600" dirty="0">
                <a:solidFill>
                  <a:srgbClr val="000000"/>
                </a:solidFill>
              </a:rPr>
              <a:t>consistent funding can be problematic to assembling a good team of performers especially if external.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</a:rPr>
              <a:t>FCS</a:t>
            </a:r>
            <a:r>
              <a:rPr lang="en-US" sz="2000" dirty="0" smtClean="0">
                <a:solidFill>
                  <a:schemeClr val="tx1"/>
                </a:solidFill>
              </a:rPr>
              <a:t> – Fire and Cabin Safety (no comments received)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</a:rPr>
              <a:t>AM</a:t>
            </a:r>
            <a:r>
              <a:rPr lang="en-US" sz="2000" dirty="0">
                <a:solidFill>
                  <a:schemeClr val="tx1"/>
                </a:solidFill>
              </a:rPr>
              <a:t> – AM-01-A11J: Any progress on insulin research that might be used to allow Class 1 medical approval while using insulin?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</a:rPr>
              <a:t>AI</a:t>
            </a:r>
            <a:r>
              <a:rPr lang="en-US" sz="2000" dirty="0" smtClean="0">
                <a:solidFill>
                  <a:schemeClr val="tx1"/>
                </a:solidFill>
              </a:rPr>
              <a:t> – AI-02-A11D: Any </a:t>
            </a:r>
            <a:r>
              <a:rPr lang="en-US" sz="2000" dirty="0">
                <a:solidFill>
                  <a:schemeClr val="tx1"/>
                </a:solidFill>
              </a:rPr>
              <a:t>findings that will significantly change current guidance? Need dates / timeframe for milestones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en-US" sz="2000" b="1" dirty="0">
                <a:solidFill>
                  <a:srgbClr val="0000FF"/>
                </a:solidFill>
              </a:rPr>
              <a:t>PS</a:t>
            </a:r>
            <a:r>
              <a:rPr lang="en-US" sz="2000" dirty="0">
                <a:solidFill>
                  <a:schemeClr val="tx1"/>
                </a:solidFill>
              </a:rPr>
              <a:t> – PS-03-A11B: Is the research funded for FY 18 and beyond</a:t>
            </a:r>
            <a:r>
              <a:rPr lang="en-US" sz="2000" dirty="0" smtClean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/>
            </a:pPr>
            <a:r>
              <a:rPr lang="en-US" sz="2000" b="1" dirty="0" smtClean="0">
                <a:solidFill>
                  <a:srgbClr val="0000FF"/>
                </a:solidFill>
              </a:rPr>
              <a:t>GAF</a:t>
            </a:r>
            <a:r>
              <a:rPr lang="en-US" sz="2000" dirty="0" smtClean="0">
                <a:solidFill>
                  <a:schemeClr val="tx1"/>
                </a:solidFill>
              </a:rPr>
              <a:t> – Cannot find budget.</a:t>
            </a:r>
          </a:p>
        </p:txBody>
      </p:sp>
    </p:spTree>
    <p:extLst>
      <p:ext uri="{BB962C8B-B14F-4D97-AF65-F5344CB8AC3E}">
        <p14:creationId xmlns:p14="http://schemas.microsoft.com/office/powerpoint/2010/main" val="23225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 dirty="0" smtClean="0"/>
              <a:t>SAS Questions – Quad Charts Specifics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3754" y="1143000"/>
            <a:ext cx="8684046" cy="4800600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FF"/>
                </a:solidFill>
              </a:rPr>
              <a:t>RS</a:t>
            </a:r>
            <a:r>
              <a:rPr lang="en-US" sz="2000" dirty="0">
                <a:solidFill>
                  <a:schemeClr val="tx1"/>
                </a:solidFill>
              </a:rPr>
              <a:t> – A11E.RS.2 – sounds to me like NASA Ames is the performer.  Can’t find in the budget document.  Is this carry-over from FY15? 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 err="1" smtClean="0">
                <a:solidFill>
                  <a:srgbClr val="0000FF"/>
                </a:solidFill>
              </a:rPr>
              <a:t>ES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– Would like to see additional detail in terms of the </a:t>
            </a:r>
            <a:r>
              <a:rPr lang="en-US" sz="2000" dirty="0" smtClean="0">
                <a:solidFill>
                  <a:schemeClr val="tx1"/>
                </a:solidFill>
              </a:rPr>
              <a:t>milestones. Acceleration </a:t>
            </a:r>
            <a:r>
              <a:rPr lang="en-US" sz="2000" dirty="0">
                <a:solidFill>
                  <a:schemeClr val="tx1"/>
                </a:solidFill>
              </a:rPr>
              <a:t>of fuel cell and lithium battery application and rash of recent events would suggest a great sense of urgency is needed here.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 err="1" smtClean="0">
                <a:solidFill>
                  <a:srgbClr val="0000FF"/>
                </a:solidFill>
              </a:rPr>
              <a:t>FCMS</a:t>
            </a:r>
            <a:r>
              <a:rPr lang="en-US" sz="2000" dirty="0" smtClean="0">
                <a:solidFill>
                  <a:schemeClr val="tx1"/>
                </a:solidFill>
              </a:rPr>
              <a:t> – 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Stated </a:t>
            </a:r>
            <a:r>
              <a:rPr lang="en-US" sz="1600" dirty="0">
                <a:solidFill>
                  <a:schemeClr val="tx1"/>
                </a:solidFill>
              </a:rPr>
              <a:t>outcome is low aped awareness but </a:t>
            </a:r>
            <a:r>
              <a:rPr lang="en-US" sz="1600" dirty="0" smtClean="0">
                <a:solidFill>
                  <a:schemeClr val="tx1"/>
                </a:solidFill>
              </a:rPr>
              <a:t>don’t </a:t>
            </a:r>
            <a:r>
              <a:rPr lang="en-US" sz="1600" dirty="0">
                <a:solidFill>
                  <a:schemeClr val="tx1"/>
                </a:solidFill>
              </a:rPr>
              <a:t>see any specific research </a:t>
            </a:r>
            <a:r>
              <a:rPr lang="en-US" sz="1600" dirty="0" smtClean="0">
                <a:solidFill>
                  <a:schemeClr val="tx1"/>
                </a:solidFill>
              </a:rPr>
              <a:t>in it.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Would </a:t>
            </a:r>
            <a:r>
              <a:rPr lang="en-US" sz="1600" dirty="0">
                <a:solidFill>
                  <a:schemeClr val="tx1"/>
                </a:solidFill>
              </a:rPr>
              <a:t>like to see linkage to the NTSB recommendations on tire </a:t>
            </a:r>
            <a:r>
              <a:rPr lang="en-US" sz="1600" dirty="0" smtClean="0">
                <a:solidFill>
                  <a:schemeClr val="tx1"/>
                </a:solidFill>
              </a:rPr>
              <a:t>safety.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Need </a:t>
            </a:r>
            <a:r>
              <a:rPr lang="en-US" sz="1600" dirty="0">
                <a:solidFill>
                  <a:schemeClr val="tx1"/>
                </a:solidFill>
              </a:rPr>
              <a:t>more specific milestones on stall departure identification, recognition and recovery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 err="1" smtClean="0">
                <a:solidFill>
                  <a:srgbClr val="0000FF"/>
                </a:solidFill>
              </a:rPr>
              <a:t>Wx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 Weather Research (no comments received)</a:t>
            </a:r>
          </a:p>
          <a:p>
            <a:pPr marL="457200" indent="-457200"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 err="1" smtClean="0">
                <a:solidFill>
                  <a:srgbClr val="0000FF"/>
                </a:solidFill>
              </a:rPr>
              <a:t>SSM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SSM-03-A11H: Is </a:t>
            </a:r>
            <a:r>
              <a:rPr lang="en-US" sz="1600" dirty="0">
                <a:solidFill>
                  <a:schemeClr val="tx1"/>
                </a:solidFill>
              </a:rPr>
              <a:t>the answer to the question “Is the research complete?’” still “Yes”</a:t>
            </a:r>
            <a:r>
              <a:rPr lang="en-US" sz="1600" dirty="0" smtClean="0">
                <a:solidFill>
                  <a:schemeClr val="tx1"/>
                </a:solidFill>
              </a:rPr>
              <a:t>?</a:t>
            </a:r>
          </a:p>
          <a:p>
            <a:pPr marL="857250" lvl="1" indent="-457200">
              <a:buClr>
                <a:srgbClr val="0000FF"/>
              </a:buClr>
            </a:pPr>
            <a:r>
              <a:rPr lang="en-US" sz="1600" dirty="0" smtClean="0">
                <a:solidFill>
                  <a:schemeClr val="tx1"/>
                </a:solidFill>
              </a:rPr>
              <a:t>What </a:t>
            </a:r>
            <a:r>
              <a:rPr lang="en-US" sz="1600" dirty="0">
                <a:solidFill>
                  <a:schemeClr val="tx1"/>
                </a:solidFill>
              </a:rPr>
              <a:t>is the overall FAA digital strategy?  Do the research programs support the overall strategy? 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35913</TotalTime>
  <Words>615</Words>
  <Application>Microsoft Macintosh PowerPoint</Application>
  <PresentationFormat>On-screen Show (4:3)</PresentationFormat>
  <Paragraphs>54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1_Office Theme</vt:lpstr>
      <vt:lpstr>Custom Design</vt:lpstr>
      <vt:lpstr>FY2016 Quad Chart Reviews Day -1: SDS, FCS, AM, AI, PS, GAF, RS, ES, FCMS, Wx &amp; SSM</vt:lpstr>
      <vt:lpstr>FY2016 Quad Charts – Accomplishments 11 Programs with 35 Quad Charts</vt:lpstr>
      <vt:lpstr>SAS Questions – General</vt:lpstr>
      <vt:lpstr>SAS Questions – Quad Charts Specifics</vt:lpstr>
      <vt:lpstr>SAS Questions – Quad Charts Specifics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Briefing</dc:title>
  <dc:creator>Windows User</dc:creator>
  <cp:lastModifiedBy>Xiaogong Lee</cp:lastModifiedBy>
  <cp:revision>506</cp:revision>
  <cp:lastPrinted>2014-12-31T13:19:46Z</cp:lastPrinted>
  <dcterms:created xsi:type="dcterms:W3CDTF">2013-11-20T14:13:54Z</dcterms:created>
  <dcterms:modified xsi:type="dcterms:W3CDTF">2016-09-12T20:07:32Z</dcterms:modified>
</cp:coreProperties>
</file>