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0" r:id="rId2"/>
  </p:sldMasterIdLst>
  <p:notesMasterIdLst>
    <p:notesMasterId r:id="rId8"/>
  </p:notesMasterIdLst>
  <p:handoutMasterIdLst>
    <p:handoutMasterId r:id="rId9"/>
  </p:handoutMasterIdLst>
  <p:sldIdLst>
    <p:sldId id="487" r:id="rId3"/>
    <p:sldId id="572" r:id="rId4"/>
    <p:sldId id="574" r:id="rId5"/>
    <p:sldId id="575" r:id="rId6"/>
    <p:sldId id="573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E8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1" autoAdjust="0"/>
    <p:restoredTop sz="88925" autoAdjust="0"/>
  </p:normalViewPr>
  <p:slideViewPr>
    <p:cSldViewPr>
      <p:cViewPr varScale="1">
        <p:scale>
          <a:sx n="147" d="100"/>
          <a:sy n="147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008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6E058-940E-49C1-8E2E-43046BD6A46D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40508-1CC6-4F54-9350-86C013775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5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C29BA6-BF42-47B7-B5D9-3CD278427DC0}" type="datetimeFigureOut">
              <a:rPr lang="en-US"/>
              <a:pPr>
                <a:defRPr/>
              </a:pPr>
              <a:t>9/12/16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44" tIns="46422" rIns="92844" bIns="464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79"/>
          </a:xfrm>
          <a:prstGeom prst="rect">
            <a:avLst/>
          </a:prstGeom>
        </p:spPr>
        <p:txBody>
          <a:bodyPr vert="horz" lIns="92844" tIns="46422" rIns="92844" bIns="4642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7995DE-1A06-4A84-9F60-473E7C8D5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49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7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AA_NG_PPT_01_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2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80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03_Sub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1B5F216-4A4D-42FE-A2B4-2588E2439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62926AF-E043-4E65-9D34-D2B939058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43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569" y="3048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8EB4E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169" y="2362200"/>
            <a:ext cx="8229600" cy="6096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4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6525"/>
            <a:ext cx="2895600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D531-8DC3-4FE3-A04E-207655B0EA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05538"/>
            <a:ext cx="42672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52400" y="152400"/>
            <a:ext cx="883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10"/>
          <p:cNvSpPr>
            <a:spLocks noChangeArrowheads="1"/>
          </p:cNvSpPr>
          <p:nvPr userDrawn="1"/>
        </p:nvSpPr>
        <p:spPr bwMode="auto">
          <a:xfrm>
            <a:off x="8710613" y="6324600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309F6E6F-9527-412A-96B3-7B625EFC0535}" type="slidenum">
              <a:rPr lang="en-US" sz="1600">
                <a:solidFill>
                  <a:srgbClr val="333333"/>
                </a:solidFill>
                <a:cs typeface="Arial" charset="0"/>
              </a:rPr>
              <a:pPr/>
              <a:t>‹#›</a:t>
            </a:fld>
            <a:endParaRPr lang="en-US" sz="1600" dirty="0">
              <a:solidFill>
                <a:srgbClr val="333333"/>
              </a:solidFill>
              <a:cs typeface="Arial" charset="0"/>
            </a:endParaRPr>
          </a:p>
        </p:txBody>
      </p:sp>
      <p:pic>
        <p:nvPicPr>
          <p:cNvPr id="1034" name="Picture 29" descr="http://www.nasao.org/Portals/0/FAA_NextGen_Logo_C_RGB_Tx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84150"/>
            <a:ext cx="161448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8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latin typeface="Arial Black" panose="020B0A040201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1105"/>
            <a:ext cx="8305800" cy="112349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FY2016 Quad Chart Reviews Day - 2:</a:t>
            </a:r>
            <a:br>
              <a:rPr lang="en-US" sz="3600" dirty="0" smtClean="0"/>
            </a:br>
            <a:r>
              <a:rPr lang="en-US" sz="2700" dirty="0" err="1" smtClean="0">
                <a:solidFill>
                  <a:srgbClr val="FFFF00"/>
                </a:solidFill>
              </a:rPr>
              <a:t>SDS</a:t>
            </a:r>
            <a:r>
              <a:rPr lang="en-US" sz="2700" dirty="0" smtClean="0">
                <a:solidFill>
                  <a:srgbClr val="FFFF00"/>
                </a:solidFill>
              </a:rPr>
              <a:t>, FCS, AM, AI, PS, GAF, RS, </a:t>
            </a:r>
            <a:r>
              <a:rPr lang="en-US" sz="2700" dirty="0" err="1" smtClean="0">
                <a:solidFill>
                  <a:srgbClr val="FFFF00"/>
                </a:solidFill>
              </a:rPr>
              <a:t>ES</a:t>
            </a:r>
            <a:r>
              <a:rPr lang="en-US" sz="2700" dirty="0" smtClean="0">
                <a:solidFill>
                  <a:srgbClr val="FFFF00"/>
                </a:solidFill>
              </a:rPr>
              <a:t>, </a:t>
            </a:r>
            <a:r>
              <a:rPr lang="en-US" sz="2700" dirty="0" err="1" smtClean="0">
                <a:solidFill>
                  <a:srgbClr val="FFFF00"/>
                </a:solidFill>
              </a:rPr>
              <a:t>FCMS</a:t>
            </a:r>
            <a:r>
              <a:rPr lang="en-US" sz="2700" dirty="0" smtClean="0">
                <a:solidFill>
                  <a:srgbClr val="FFFF00"/>
                </a:solidFill>
              </a:rPr>
              <a:t>, </a:t>
            </a:r>
            <a:r>
              <a:rPr lang="en-US" sz="2700" dirty="0" err="1" smtClean="0">
                <a:solidFill>
                  <a:srgbClr val="FFFF00"/>
                </a:solidFill>
              </a:rPr>
              <a:t>Wx</a:t>
            </a:r>
            <a:r>
              <a:rPr lang="en-US" sz="2700" dirty="0" smtClean="0">
                <a:solidFill>
                  <a:srgbClr val="FFFF00"/>
                </a:solidFill>
              </a:rPr>
              <a:t> &amp; </a:t>
            </a:r>
            <a:r>
              <a:rPr lang="en-US" sz="2700" dirty="0" err="1" smtClean="0">
                <a:solidFill>
                  <a:srgbClr val="FFFF00"/>
                </a:solidFill>
              </a:rPr>
              <a:t>SSM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5018"/>
            <a:ext cx="8305800" cy="529182"/>
          </a:xfrm>
        </p:spPr>
        <p:txBody>
          <a:bodyPr>
            <a:noAutofit/>
          </a:bodyPr>
          <a:lstStyle/>
          <a:p>
            <a:r>
              <a:rPr lang="en-US" sz="1600" dirty="0" smtClean="0"/>
              <a:t>Presented to: </a:t>
            </a:r>
            <a:r>
              <a:rPr lang="en-US" sz="1600" dirty="0"/>
              <a:t>	</a:t>
            </a:r>
            <a:r>
              <a:rPr lang="en-US" sz="1600" dirty="0" err="1" smtClean="0"/>
              <a:t>REDAC</a:t>
            </a:r>
            <a:r>
              <a:rPr lang="en-US" sz="1600" dirty="0" smtClean="0"/>
              <a:t> Subcommittee on Aircraft Safety (SAS)</a:t>
            </a:r>
            <a:endParaRPr lang="en-US" sz="1600" dirty="0"/>
          </a:p>
          <a:p>
            <a:r>
              <a:rPr lang="en-US" sz="1600" dirty="0" smtClean="0"/>
              <a:t>Date: September 15,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65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r>
              <a:rPr lang="en-US" dirty="0" smtClean="0"/>
              <a:t>FY2016 Quad Charts – Accomplishments</a:t>
            </a:r>
            <a:br>
              <a:rPr lang="en-US" dirty="0" smtClean="0"/>
            </a:br>
            <a:r>
              <a:rPr lang="en-US" sz="2400" b="0" dirty="0" smtClean="0">
                <a:solidFill>
                  <a:srgbClr val="0000FF"/>
                </a:solidFill>
              </a:rPr>
              <a:t>6 Programs with 42 Quad Charts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3754" y="1981200"/>
            <a:ext cx="8684046" cy="41148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00FF"/>
              </a:buClr>
              <a:buFont typeface="+mj-lt"/>
              <a:buAutoNum type="arabicPeriod" startAt="12"/>
            </a:pPr>
            <a:r>
              <a:rPr lang="en-US" sz="2200" b="1" dirty="0" smtClean="0">
                <a:solidFill>
                  <a:srgbClr val="0000FF"/>
                </a:solidFill>
              </a:rPr>
              <a:t>TAS </a:t>
            </a:r>
            <a:r>
              <a:rPr lang="en-US" sz="2200" dirty="0">
                <a:solidFill>
                  <a:schemeClr val="tx1"/>
                </a:solidFill>
              </a:rPr>
              <a:t>– Terminal Area Safety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 startAt="12"/>
            </a:pPr>
            <a:r>
              <a:rPr lang="en-US" sz="2200" b="1" dirty="0" err="1" smtClean="0">
                <a:solidFill>
                  <a:srgbClr val="0000FF"/>
                </a:solidFill>
              </a:rPr>
              <a:t>HF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– Human Factors (flight deck)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 startAt="12"/>
            </a:pPr>
            <a:r>
              <a:rPr lang="en-US" sz="2200" b="1" dirty="0" smtClean="0">
                <a:solidFill>
                  <a:srgbClr val="0000FF"/>
                </a:solidFill>
              </a:rPr>
              <a:t>MI </a:t>
            </a:r>
            <a:r>
              <a:rPr lang="en-US" sz="2200" dirty="0">
                <a:solidFill>
                  <a:srgbClr val="000000"/>
                </a:solidFill>
              </a:rPr>
              <a:t>– aircraft Maintenance and Inspection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 startAt="12"/>
            </a:pPr>
            <a:r>
              <a:rPr lang="en-US" sz="2200" b="1" dirty="0" smtClean="0">
                <a:solidFill>
                  <a:srgbClr val="0000FF"/>
                </a:solidFill>
              </a:rPr>
              <a:t>SIC </a:t>
            </a:r>
            <a:r>
              <a:rPr lang="en-US" sz="2200" dirty="0">
                <a:solidFill>
                  <a:srgbClr val="000000"/>
                </a:solidFill>
              </a:rPr>
              <a:t>– Structure Integrity – Composite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 startAt="12"/>
            </a:pPr>
            <a:r>
              <a:rPr lang="en-US" sz="2200" b="1" dirty="0" err="1" smtClean="0">
                <a:solidFill>
                  <a:srgbClr val="0000FF"/>
                </a:solidFill>
              </a:rPr>
              <a:t>SIM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– Structure Integrity – Metallic (including additive manufacturing &amp; emerging materials)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 startAt="12"/>
            </a:pPr>
            <a:r>
              <a:rPr lang="en-US" sz="2200" b="1" dirty="0" smtClean="0">
                <a:solidFill>
                  <a:srgbClr val="0000FF"/>
                </a:solidFill>
              </a:rPr>
              <a:t>UAS </a:t>
            </a:r>
            <a:r>
              <a:rPr lang="en-US" sz="2200" dirty="0">
                <a:solidFill>
                  <a:srgbClr val="000000"/>
                </a:solidFill>
              </a:rPr>
              <a:t>– Unmanned Aircraft Systems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dirty="0" smtClean="0"/>
              <a:t>SAS Questions – Quad Charts Specifics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684046" cy="54864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00FF"/>
              </a:buClr>
              <a:buFont typeface="+mj-lt"/>
              <a:buAutoNum type="arabicPeriod" startAt="12"/>
            </a:pPr>
            <a:r>
              <a:rPr lang="en-US" sz="2000" b="1" dirty="0" smtClean="0">
                <a:solidFill>
                  <a:srgbClr val="0000FF"/>
                </a:solidFill>
              </a:rPr>
              <a:t>TAS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What </a:t>
            </a:r>
            <a:r>
              <a:rPr lang="en-US" sz="1600" dirty="0">
                <a:solidFill>
                  <a:srgbClr val="000000"/>
                </a:solidFill>
              </a:rPr>
              <a:t>is the sponsor outcome for A11H.TAS.2? 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1257300" lvl="2" indent="-457200">
              <a:buClr>
                <a:srgbClr val="0000FF"/>
              </a:buClr>
            </a:pPr>
            <a:r>
              <a:rPr lang="en-US" sz="1200" dirty="0">
                <a:solidFill>
                  <a:srgbClr val="000000"/>
                </a:solidFill>
              </a:rPr>
              <a:t>Assume A11H.TAS.2 they are Aviation Safety Technologies Inc. (AST) and </a:t>
            </a:r>
            <a:r>
              <a:rPr lang="en-US" sz="1200" dirty="0" err="1">
                <a:solidFill>
                  <a:srgbClr val="000000"/>
                </a:solidFill>
              </a:rPr>
              <a:t>Metron</a:t>
            </a:r>
            <a:r>
              <a:rPr lang="en-US" sz="1200" dirty="0">
                <a:solidFill>
                  <a:srgbClr val="000000"/>
                </a:solidFill>
              </a:rPr>
              <a:t>/Airbus.</a:t>
            </a:r>
          </a:p>
          <a:p>
            <a:pPr marL="1257300" lvl="2" indent="-457200">
              <a:buClr>
                <a:srgbClr val="0000FF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Do </a:t>
            </a:r>
            <a:r>
              <a:rPr lang="en-US" sz="1200" dirty="0">
                <a:solidFill>
                  <a:srgbClr val="000000"/>
                </a:solidFill>
              </a:rPr>
              <a:t>they plan to change operational procedures / guidelines based upon the research results?  Will there be follow-on research?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How </a:t>
            </a:r>
            <a:r>
              <a:rPr lang="en-US" sz="1600" dirty="0">
                <a:solidFill>
                  <a:srgbClr val="000000"/>
                </a:solidFill>
              </a:rPr>
              <a:t>can there be FY16 accomplishments for A11H.TAS.4 when the budget shows them at zero in FY16</a:t>
            </a:r>
            <a:r>
              <a:rPr lang="en-US" sz="1600" dirty="0" smtClean="0">
                <a:solidFill>
                  <a:srgbClr val="000000"/>
                </a:solidFill>
              </a:rPr>
              <a:t>?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 startAt="12"/>
            </a:pPr>
            <a:r>
              <a:rPr lang="en-US" sz="2000" b="1" dirty="0" err="1" smtClean="0">
                <a:solidFill>
                  <a:srgbClr val="0000FF"/>
                </a:solidFill>
              </a:rPr>
              <a:t>HF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–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HF</a:t>
            </a:r>
            <a:r>
              <a:rPr lang="en-US" sz="1600" dirty="0">
                <a:solidFill>
                  <a:schemeClr val="tx1"/>
                </a:solidFill>
              </a:rPr>
              <a:t>-03-A11G: What are the next steps of the </a:t>
            </a:r>
            <a:r>
              <a:rPr lang="en-US" sz="1600" dirty="0" smtClean="0">
                <a:solidFill>
                  <a:schemeClr val="tx1"/>
                </a:solidFill>
              </a:rPr>
              <a:t>research?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HF</a:t>
            </a:r>
            <a:r>
              <a:rPr lang="en-US" sz="1600" dirty="0">
                <a:solidFill>
                  <a:schemeClr val="tx1"/>
                </a:solidFill>
              </a:rPr>
              <a:t>-08-A11G: What is the status of the FY17/18 funding?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ould </a:t>
            </a:r>
            <a:r>
              <a:rPr lang="en-US" sz="1600" dirty="0">
                <a:solidFill>
                  <a:schemeClr val="tx1"/>
                </a:solidFill>
              </a:rPr>
              <a:t>not find a linkage between the research requirement and sponsor outcome for improved rotorcraft operational </a:t>
            </a:r>
            <a:r>
              <a:rPr lang="en-US" sz="1600" dirty="0" smtClean="0">
                <a:solidFill>
                  <a:schemeClr val="tx1"/>
                </a:solidFill>
              </a:rPr>
              <a:t>safety.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Human </a:t>
            </a:r>
            <a:r>
              <a:rPr lang="en-US" sz="1600" dirty="0">
                <a:solidFill>
                  <a:schemeClr val="tx1"/>
                </a:solidFill>
              </a:rPr>
              <a:t>factors maintenance risk management activities do not seem to be directly addressing the NTSB recommendations and FAA </a:t>
            </a:r>
            <a:r>
              <a:rPr lang="en-US" sz="1600" dirty="0" smtClean="0">
                <a:solidFill>
                  <a:schemeClr val="tx1"/>
                </a:solidFill>
              </a:rPr>
              <a:t>ARC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0000FF"/>
              </a:buClr>
              <a:buFont typeface="+mj-lt"/>
              <a:buAutoNum type="arabicPeriod" startAt="12"/>
            </a:pPr>
            <a:r>
              <a:rPr lang="en-US" sz="2000" b="1" dirty="0">
                <a:solidFill>
                  <a:srgbClr val="0000FF"/>
                </a:solidFill>
              </a:rPr>
              <a:t>M</a:t>
            </a:r>
            <a:r>
              <a:rPr lang="en-US" sz="2000" b="1" dirty="0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– Maintenance and Inspection (no PM specific comments received)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 startAt="12"/>
            </a:pPr>
            <a:r>
              <a:rPr lang="en-US" sz="2000" b="1" dirty="0" smtClean="0">
                <a:solidFill>
                  <a:srgbClr val="0000FF"/>
                </a:solidFill>
              </a:rPr>
              <a:t>SIC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–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Research </a:t>
            </a:r>
            <a:r>
              <a:rPr lang="en-US" sz="1600" dirty="0">
                <a:solidFill>
                  <a:schemeClr val="tx1"/>
                </a:solidFill>
              </a:rPr>
              <a:t>generally well targeted toward achieving sponsor outcome.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lightning strike test standards for composites task does not seem to be defined sufficiently at this point in time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/>
              <a:t>SAS Questions – Quad Charts Specifics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763000" cy="5638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buClr>
                <a:srgbClr val="0000FF"/>
              </a:buClr>
              <a:buFont typeface="+mj-lt"/>
              <a:buAutoNum type="arabicPeriod" startAt="16"/>
            </a:pPr>
            <a:r>
              <a:rPr lang="en-US" sz="2000" b="1" dirty="0" err="1" smtClean="0">
                <a:solidFill>
                  <a:srgbClr val="0000FF"/>
                </a:solidFill>
              </a:rPr>
              <a:t>SIM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–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0000FF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Research </a:t>
            </a:r>
            <a:r>
              <a:rPr lang="en-US" sz="1800" dirty="0">
                <a:solidFill>
                  <a:schemeClr val="tx1"/>
                </a:solidFill>
              </a:rPr>
              <a:t>generally well targeted toward achieving sponsor outcome.  Does funding support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Look </a:t>
            </a:r>
            <a:r>
              <a:rPr lang="en-US" sz="1800" dirty="0">
                <a:solidFill>
                  <a:schemeClr val="tx1"/>
                </a:solidFill>
              </a:rPr>
              <a:t>forward to the discussion of additive this fall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0000FF"/>
              </a:buClr>
              <a:buFont typeface="+mj-lt"/>
              <a:buAutoNum type="arabicPeriod" startAt="16"/>
            </a:pPr>
            <a:r>
              <a:rPr lang="en-US" sz="2000" b="1" dirty="0" smtClean="0">
                <a:solidFill>
                  <a:srgbClr val="0000FF"/>
                </a:solidFill>
              </a:rPr>
              <a:t>UAS</a:t>
            </a:r>
            <a:r>
              <a:rPr lang="en-US" sz="2000" dirty="0" smtClean="0">
                <a:solidFill>
                  <a:schemeClr val="tx1"/>
                </a:solidFill>
              </a:rPr>
              <a:t> –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How </a:t>
            </a:r>
            <a:r>
              <a:rPr lang="en-US" sz="1600" dirty="0">
                <a:solidFill>
                  <a:schemeClr val="tx1"/>
                </a:solidFill>
              </a:rPr>
              <a:t>does the research support the overall strategy? 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Lots </a:t>
            </a:r>
            <a:r>
              <a:rPr lang="en-US" sz="1600" dirty="0">
                <a:solidFill>
                  <a:schemeClr val="tx1"/>
                </a:solidFill>
              </a:rPr>
              <a:t>of funding for this area – need to make sure it is all connected. 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Hope that </a:t>
            </a:r>
            <a:r>
              <a:rPr lang="en-US" sz="1600" dirty="0">
                <a:solidFill>
                  <a:schemeClr val="tx1"/>
                </a:solidFill>
              </a:rPr>
              <a:t>we will see clarity in the UAS </a:t>
            </a:r>
            <a:r>
              <a:rPr lang="en-US" sz="1600" dirty="0" err="1">
                <a:solidFill>
                  <a:schemeClr val="tx1"/>
                </a:solidFill>
              </a:rPr>
              <a:t>CONOPS</a:t>
            </a:r>
            <a:r>
              <a:rPr lang="en-US" sz="1600" dirty="0">
                <a:solidFill>
                  <a:schemeClr val="tx1"/>
                </a:solidFill>
              </a:rPr>
              <a:t> presentation on </a:t>
            </a:r>
            <a:r>
              <a:rPr lang="en-US" sz="1600" dirty="0" smtClean="0">
                <a:solidFill>
                  <a:schemeClr val="tx1"/>
                </a:solidFill>
              </a:rPr>
              <a:t>Thursday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A11L.UAS</a:t>
            </a:r>
            <a:r>
              <a:rPr lang="en-US" sz="1600" dirty="0">
                <a:solidFill>
                  <a:schemeClr val="tx1"/>
                </a:solidFill>
              </a:rPr>
              <a:t>.6 FY 16 and FY17 critical milestones seem identical.  What changes?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Relationship </a:t>
            </a:r>
            <a:r>
              <a:rPr lang="en-US" sz="1600" dirty="0">
                <a:solidFill>
                  <a:schemeClr val="tx1"/>
                </a:solidFill>
              </a:rPr>
              <a:t>of A11L.UAS.1, A11L.UAS.2, and A11L.UAS.10 is not clear.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err="1" smtClean="0">
                <a:solidFill>
                  <a:schemeClr val="tx1"/>
                </a:solidFill>
              </a:rPr>
              <a:t>Aree</a:t>
            </a:r>
            <a:r>
              <a:rPr lang="en-US" sz="1600" dirty="0" smtClean="0">
                <a:solidFill>
                  <a:schemeClr val="tx1"/>
                </a:solidFill>
              </a:rPr>
              <a:t> there relationships between specific A11L.UAS.xx </a:t>
            </a:r>
            <a:r>
              <a:rPr lang="en-US" sz="1600" dirty="0">
                <a:solidFill>
                  <a:schemeClr val="tx1"/>
                </a:solidFill>
              </a:rPr>
              <a:t>and the FAA </a:t>
            </a:r>
            <a:r>
              <a:rPr lang="en-US" sz="1600" dirty="0" smtClean="0">
                <a:solidFill>
                  <a:schemeClr val="tx1"/>
                </a:solidFill>
              </a:rPr>
              <a:t>pathfinders.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A11L.UAS</a:t>
            </a:r>
            <a:r>
              <a:rPr lang="en-US" sz="1600" dirty="0">
                <a:solidFill>
                  <a:schemeClr val="tx1"/>
                </a:solidFill>
              </a:rPr>
              <a:t>.30, project kickoff is not an accomplishment.  How do these efforts relate to industry standards</a:t>
            </a:r>
            <a:r>
              <a:rPr lang="en-US" sz="1600" dirty="0" smtClean="0">
                <a:solidFill>
                  <a:schemeClr val="tx1"/>
                </a:solidFill>
              </a:rPr>
              <a:t>?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 A11L.UAS</a:t>
            </a:r>
            <a:r>
              <a:rPr lang="en-US" sz="1600" dirty="0">
                <a:solidFill>
                  <a:schemeClr val="tx1"/>
                </a:solidFill>
              </a:rPr>
              <a:t>.34 critically important area.  Will the work be done in FY16?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A11L.UAS</a:t>
            </a:r>
            <a:r>
              <a:rPr lang="en-US" sz="1600" dirty="0">
                <a:solidFill>
                  <a:schemeClr val="tx1"/>
                </a:solidFill>
              </a:rPr>
              <a:t>.36 and A11L.UAS.37 seem especially important!  A11L.UAS.37 does not necessarily seem like research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>
                <a:solidFill>
                  <a:schemeClr val="tx1"/>
                </a:solidFill>
              </a:rPr>
              <a:t>Uses term ‘</a:t>
            </a:r>
            <a:r>
              <a:rPr lang="en-US" sz="1600" dirty="0" err="1">
                <a:solidFill>
                  <a:schemeClr val="tx1"/>
                </a:solidFill>
              </a:rPr>
              <a:t>UAV</a:t>
            </a:r>
            <a:r>
              <a:rPr lang="en-US" sz="1600" dirty="0">
                <a:solidFill>
                  <a:schemeClr val="tx1"/>
                </a:solidFill>
              </a:rPr>
              <a:t>’ when the rest of the FAA uses ‘UAS’ (A11L.UAS.38 &amp; 39)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The sponsor </a:t>
            </a:r>
            <a:r>
              <a:rPr lang="en-US" sz="1600" dirty="0">
                <a:solidFill>
                  <a:schemeClr val="tx1"/>
                </a:solidFill>
              </a:rPr>
              <a:t>outcomes are really products.  The outcome is more along the lines of regulatory guidance and standards for incorporation of fuel </a:t>
            </a:r>
            <a:r>
              <a:rPr lang="en-US" sz="1600" dirty="0" smtClean="0">
                <a:solidFill>
                  <a:schemeClr val="tx1"/>
                </a:solidFill>
              </a:rPr>
              <a:t>cell </a:t>
            </a:r>
            <a:r>
              <a:rPr lang="en-US" sz="1600" dirty="0">
                <a:solidFill>
                  <a:schemeClr val="tx1"/>
                </a:solidFill>
              </a:rPr>
              <a:t>technology in UAS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0000FF"/>
              </a:buClr>
            </a:pP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/>
              <a:t>SAS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915400" cy="49530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00FF"/>
              </a:buClr>
              <a:buFont typeface="+mj-lt"/>
              <a:buAutoNum type="alphaLcPeriod"/>
            </a:pPr>
            <a:r>
              <a:rPr lang="en-US" sz="2200" b="1" dirty="0" err="1" smtClean="0">
                <a:solidFill>
                  <a:srgbClr val="0000FF"/>
                </a:solidFill>
              </a:rPr>
              <a:t>HF</a:t>
            </a:r>
            <a:r>
              <a:rPr lang="en-US" sz="2200" dirty="0" smtClean="0">
                <a:solidFill>
                  <a:srgbClr val="000000"/>
                </a:solidFill>
              </a:rPr>
              <a:t> – HF-03-A11G: What </a:t>
            </a:r>
            <a:r>
              <a:rPr lang="en-US" sz="2200" dirty="0">
                <a:solidFill>
                  <a:srgbClr val="000000"/>
                </a:solidFill>
              </a:rPr>
              <a:t>are the next steps of the research?</a:t>
            </a:r>
          </a:p>
          <a:p>
            <a:pPr marL="457200" indent="-457200">
              <a:buClr>
                <a:srgbClr val="0000FF"/>
              </a:buClr>
              <a:buFont typeface="+mj-lt"/>
              <a:buAutoNum type="alphaLcPeriod"/>
            </a:pPr>
            <a:r>
              <a:rPr lang="en-US" sz="2200" b="1" dirty="0" err="1" smtClean="0">
                <a:solidFill>
                  <a:srgbClr val="0000FF"/>
                </a:solidFill>
              </a:rPr>
              <a:t>HF</a:t>
            </a:r>
            <a:r>
              <a:rPr lang="en-US" sz="2200" dirty="0" smtClean="0">
                <a:solidFill>
                  <a:srgbClr val="000000"/>
                </a:solidFill>
              </a:rPr>
              <a:t> – HF-08-A11G: What </a:t>
            </a:r>
            <a:r>
              <a:rPr lang="en-US" sz="2200" dirty="0">
                <a:solidFill>
                  <a:srgbClr val="000000"/>
                </a:solidFill>
              </a:rPr>
              <a:t>is the status of the FY17/18 funding</a:t>
            </a:r>
            <a:r>
              <a:rPr lang="en-US" sz="2200" dirty="0" smtClean="0">
                <a:solidFill>
                  <a:srgbClr val="000000"/>
                </a:solidFill>
              </a:rPr>
              <a:t>?</a:t>
            </a:r>
          </a:p>
          <a:p>
            <a:pPr marL="457200" indent="-457200">
              <a:buClr>
                <a:srgbClr val="0000FF"/>
              </a:buClr>
              <a:buFont typeface="+mj-lt"/>
              <a:buAutoNum type="alphaLcPeriod"/>
            </a:pPr>
            <a:r>
              <a:rPr lang="en-US" sz="2200" b="1" dirty="0" err="1" smtClean="0">
                <a:solidFill>
                  <a:srgbClr val="0000FF"/>
                </a:solidFill>
              </a:rPr>
              <a:t>FMCS</a:t>
            </a:r>
            <a:r>
              <a:rPr lang="en-US" sz="2200" dirty="0" smtClean="0">
                <a:solidFill>
                  <a:srgbClr val="000000"/>
                </a:solidFill>
              </a:rPr>
              <a:t> – FMCS-01-A11E: What </a:t>
            </a:r>
            <a:r>
              <a:rPr lang="en-US" sz="2200" dirty="0">
                <a:solidFill>
                  <a:srgbClr val="000000"/>
                </a:solidFill>
              </a:rPr>
              <a:t>is the timeline and funding status?</a:t>
            </a:r>
          </a:p>
          <a:p>
            <a:pPr marL="457200" indent="-457200">
              <a:buClr>
                <a:srgbClr val="0000FF"/>
              </a:buClr>
              <a:buFont typeface="+mj-lt"/>
              <a:buAutoNum type="alphaLcPeriod"/>
            </a:pPr>
            <a:r>
              <a:rPr lang="en-US" sz="2200" b="1" dirty="0" err="1" smtClean="0">
                <a:solidFill>
                  <a:srgbClr val="0000FF"/>
                </a:solidFill>
              </a:rPr>
              <a:t>FMCS</a:t>
            </a:r>
            <a:r>
              <a:rPr lang="en-US" sz="2200" dirty="0" smtClean="0">
                <a:solidFill>
                  <a:srgbClr val="000000"/>
                </a:solidFill>
              </a:rPr>
              <a:t> – FMCS-01-A11E: What </a:t>
            </a:r>
            <a:r>
              <a:rPr lang="en-US" sz="2200" dirty="0">
                <a:solidFill>
                  <a:srgbClr val="000000"/>
                </a:solidFill>
              </a:rPr>
              <a:t>is the timeline and funding status?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35989</TotalTime>
  <Words>535</Words>
  <Application>Microsoft Macintosh PowerPoint</Application>
  <PresentationFormat>On-screen Show (4:3)</PresentationFormat>
  <Paragraphs>55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Custom Design</vt:lpstr>
      <vt:lpstr>FY2016 Quad Chart Reviews Day - 2: SDS, FCS, AM, AI, PS, GAF, RS, ES, FCMS, Wx &amp; SSM</vt:lpstr>
      <vt:lpstr>FY2016 Quad Charts – Accomplishments 6 Programs with 42 Quad Charts</vt:lpstr>
      <vt:lpstr>SAS Questions – Quad Charts Specifics</vt:lpstr>
      <vt:lpstr>SAS Questions – Quad Charts Specifics</vt:lpstr>
      <vt:lpstr>SAS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Briefing</dc:title>
  <dc:creator>Windows User</dc:creator>
  <cp:lastModifiedBy>Xiaogong Lee</cp:lastModifiedBy>
  <cp:revision>504</cp:revision>
  <cp:lastPrinted>2014-12-31T13:19:46Z</cp:lastPrinted>
  <dcterms:created xsi:type="dcterms:W3CDTF">2013-11-20T14:13:54Z</dcterms:created>
  <dcterms:modified xsi:type="dcterms:W3CDTF">2016-09-12T20:26:23Z</dcterms:modified>
</cp:coreProperties>
</file>