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 id="2147483743" r:id="rId3"/>
    <p:sldMasterId id="2147483757" r:id="rId4"/>
    <p:sldMasterId id="2147483829" r:id="rId5"/>
  </p:sldMasterIdLst>
  <p:notesMasterIdLst>
    <p:notesMasterId r:id="rId14"/>
  </p:notesMasterIdLst>
  <p:handoutMasterIdLst>
    <p:handoutMasterId r:id="rId15"/>
  </p:handoutMasterIdLst>
  <p:sldIdLst>
    <p:sldId id="1071" r:id="rId6"/>
    <p:sldId id="1079" r:id="rId7"/>
    <p:sldId id="1085" r:id="rId8"/>
    <p:sldId id="1084" r:id="rId9"/>
    <p:sldId id="1082" r:id="rId10"/>
    <p:sldId id="1080" r:id="rId11"/>
    <p:sldId id="1087" r:id="rId12"/>
    <p:sldId id="1083"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2060"/>
    <a:srgbClr val="0033CC"/>
    <a:srgbClr val="0066FF"/>
    <a:srgbClr val="6666FF"/>
    <a:srgbClr val="3366FF"/>
    <a:srgbClr val="6699FF"/>
    <a:srgbClr val="990000"/>
    <a:srgbClr val="8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0" autoAdjust="0"/>
    <p:restoredTop sz="64229" autoAdjust="0"/>
  </p:normalViewPr>
  <p:slideViewPr>
    <p:cSldViewPr>
      <p:cViewPr>
        <p:scale>
          <a:sx n="60" d="100"/>
          <a:sy n="60" d="100"/>
        </p:scale>
        <p:origin x="-996" y="-48"/>
      </p:cViewPr>
      <p:guideLst>
        <p:guide orient="horz" pos="2160"/>
        <p:guide pos="2880"/>
      </p:guideLst>
    </p:cSldViewPr>
  </p:slideViewPr>
  <p:outlineViewPr>
    <p:cViewPr>
      <p:scale>
        <a:sx n="33" d="100"/>
        <a:sy n="33" d="100"/>
      </p:scale>
      <p:origin x="0" y="3258"/>
    </p:cViewPr>
  </p:outlineViewPr>
  <p:notesTextViewPr>
    <p:cViewPr>
      <p:scale>
        <a:sx n="1" d="1"/>
        <a:sy n="1" d="1"/>
      </p:scale>
      <p:origin x="0" y="0"/>
    </p:cViewPr>
  </p:notesTextViewPr>
  <p:sorterViewPr>
    <p:cViewPr>
      <p:scale>
        <a:sx n="60" d="100"/>
        <a:sy n="60" d="100"/>
      </p:scale>
      <p:origin x="0" y="0"/>
    </p:cViewPr>
  </p:sorterViewPr>
  <p:notesViewPr>
    <p:cSldViewPr>
      <p:cViewPr>
        <p:scale>
          <a:sx n="80" d="100"/>
          <a:sy n="80" d="100"/>
        </p:scale>
        <p:origin x="-3846" y="-21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161" cy="465140"/>
          </a:xfrm>
          <a:prstGeom prst="rect">
            <a:avLst/>
          </a:prstGeom>
        </p:spPr>
        <p:txBody>
          <a:bodyPr vert="horz" lIns="92212" tIns="46107" rIns="92212" bIns="46107" rtlCol="0"/>
          <a:lstStyle>
            <a:lvl1pPr algn="l">
              <a:defRPr sz="1200"/>
            </a:lvl1pPr>
          </a:lstStyle>
          <a:p>
            <a:endParaRPr lang="en-US" dirty="0"/>
          </a:p>
        </p:txBody>
      </p:sp>
      <p:sp>
        <p:nvSpPr>
          <p:cNvPr id="3" name="Date Placeholder 2"/>
          <p:cNvSpPr>
            <a:spLocks noGrp="1"/>
          </p:cNvSpPr>
          <p:nvPr>
            <p:ph type="dt" sz="quarter" idx="1"/>
          </p:nvPr>
        </p:nvSpPr>
        <p:spPr>
          <a:xfrm>
            <a:off x="3970636" y="3"/>
            <a:ext cx="3038161" cy="465140"/>
          </a:xfrm>
          <a:prstGeom prst="rect">
            <a:avLst/>
          </a:prstGeom>
        </p:spPr>
        <p:txBody>
          <a:bodyPr vert="horz" lIns="92212" tIns="46107" rIns="92212" bIns="46107" rtlCol="0"/>
          <a:lstStyle>
            <a:lvl1pPr algn="r">
              <a:defRPr sz="1200"/>
            </a:lvl1pPr>
          </a:lstStyle>
          <a:p>
            <a:fld id="{B74F0700-E8B8-40B0-BBB6-103A7F558434}" type="datetimeFigureOut">
              <a:rPr lang="en-US" smtClean="0"/>
              <a:t>8/8/2016</a:t>
            </a:fld>
            <a:endParaRPr lang="en-US" dirty="0"/>
          </a:p>
        </p:txBody>
      </p:sp>
      <p:sp>
        <p:nvSpPr>
          <p:cNvPr id="4" name="Footer Placeholder 3"/>
          <p:cNvSpPr>
            <a:spLocks noGrp="1"/>
          </p:cNvSpPr>
          <p:nvPr>
            <p:ph type="ftr" sz="quarter" idx="2"/>
          </p:nvPr>
        </p:nvSpPr>
        <p:spPr>
          <a:xfrm>
            <a:off x="3" y="8829666"/>
            <a:ext cx="3038161" cy="465140"/>
          </a:xfrm>
          <a:prstGeom prst="rect">
            <a:avLst/>
          </a:prstGeom>
        </p:spPr>
        <p:txBody>
          <a:bodyPr vert="horz" lIns="92212" tIns="46107" rIns="92212" bIns="46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36" y="8829666"/>
            <a:ext cx="3038161" cy="465140"/>
          </a:xfrm>
          <a:prstGeom prst="rect">
            <a:avLst/>
          </a:prstGeom>
        </p:spPr>
        <p:txBody>
          <a:bodyPr vert="horz" lIns="92212" tIns="46107" rIns="92212" bIns="46107" rtlCol="0" anchor="b"/>
          <a:lstStyle>
            <a:lvl1pPr algn="r">
              <a:defRPr sz="1200"/>
            </a:lvl1pPr>
          </a:lstStyle>
          <a:p>
            <a:fld id="{BF9E3F13-E986-4178-BB4D-C45ABC99990D}" type="slidenum">
              <a:rPr lang="en-US" smtClean="0"/>
              <a:t>‹#›</a:t>
            </a:fld>
            <a:endParaRPr lang="en-US" dirty="0"/>
          </a:p>
        </p:txBody>
      </p:sp>
    </p:spTree>
    <p:extLst>
      <p:ext uri="{BB962C8B-B14F-4D97-AF65-F5344CB8AC3E}">
        <p14:creationId xmlns:p14="http://schemas.microsoft.com/office/powerpoint/2010/main" val="3159072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8" tIns="46578" rIns="93158" bIns="46578"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58" tIns="46578" rIns="93158" bIns="46578" rtlCol="0"/>
          <a:lstStyle>
            <a:lvl1pPr algn="r">
              <a:defRPr sz="1200"/>
            </a:lvl1pPr>
          </a:lstStyle>
          <a:p>
            <a:fld id="{838FF916-9816-4546-B3DC-C2FF1FE23142}" type="datetimeFigureOut">
              <a:rPr lang="en-US" smtClean="0"/>
              <a:t>8/8/2016</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58" tIns="46578" rIns="93158" bIns="46578" rtlCol="0" anchor="ctr"/>
          <a:lstStyle/>
          <a:p>
            <a:endParaRPr lang="en-US" dirty="0"/>
          </a:p>
        </p:txBody>
      </p:sp>
      <p:sp>
        <p:nvSpPr>
          <p:cNvPr id="5" name="Notes Placeholder 4"/>
          <p:cNvSpPr>
            <a:spLocks noGrp="1"/>
          </p:cNvSpPr>
          <p:nvPr>
            <p:ph type="body" sz="quarter" idx="3"/>
          </p:nvPr>
        </p:nvSpPr>
        <p:spPr>
          <a:xfrm>
            <a:off x="701040" y="4415794"/>
            <a:ext cx="5608320" cy="4183380"/>
          </a:xfrm>
          <a:prstGeom prst="rect">
            <a:avLst/>
          </a:prstGeom>
        </p:spPr>
        <p:txBody>
          <a:bodyPr vert="horz" lIns="93158" tIns="46578" rIns="93158" bIns="465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78" rIns="93158"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8" tIns="46578" rIns="93158" bIns="46578" rtlCol="0" anchor="b"/>
          <a:lstStyle>
            <a:lvl1pPr algn="r">
              <a:defRPr sz="1200"/>
            </a:lvl1pPr>
          </a:lstStyle>
          <a:p>
            <a:fld id="{087CE0A6-9DF2-48A2-8030-D9E98154AE07}" type="slidenum">
              <a:rPr lang="en-US" smtClean="0"/>
              <a:t>‹#›</a:t>
            </a:fld>
            <a:endParaRPr lang="en-US" dirty="0"/>
          </a:p>
        </p:txBody>
      </p:sp>
    </p:spTree>
    <p:extLst>
      <p:ext uri="{BB962C8B-B14F-4D97-AF65-F5344CB8AC3E}">
        <p14:creationId xmlns:p14="http://schemas.microsoft.com/office/powerpoint/2010/main" val="356953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E0A6-9DF2-48A2-8030-D9E98154AE07}" type="slidenum">
              <a:rPr lang="en-US" smtClean="0"/>
              <a:t>1</a:t>
            </a:fld>
            <a:endParaRPr lang="en-US" dirty="0"/>
          </a:p>
        </p:txBody>
      </p:sp>
    </p:spTree>
    <p:extLst>
      <p:ext uri="{BB962C8B-B14F-4D97-AF65-F5344CB8AC3E}">
        <p14:creationId xmlns:p14="http://schemas.microsoft.com/office/powerpoint/2010/main" val="250281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 observations after two REDAC </a:t>
            </a:r>
            <a:r>
              <a:rPr lang="en-US" b="1" dirty="0" smtClean="0"/>
              <a:t>cycles</a:t>
            </a:r>
          </a:p>
          <a:p>
            <a:endParaRPr lang="en-US" dirty="0"/>
          </a:p>
          <a:p>
            <a:pPr marL="171450" indent="-171450">
              <a:buFont typeface="Arial" panose="020B0604020202020204" pitchFamily="34" charset="0"/>
              <a:buChar char="•"/>
            </a:pPr>
            <a:r>
              <a:rPr lang="en-US" dirty="0" smtClean="0"/>
              <a:t>The </a:t>
            </a:r>
            <a:r>
              <a:rPr lang="en-US" dirty="0"/>
              <a:t>committee continues to make a valuable contribution to the FAA’s research program; its review findings and recommendations are well-reasoned and provoke considerable internal discussion about program direction. </a:t>
            </a:r>
          </a:p>
          <a:p>
            <a:endParaRPr lang="en-US" dirty="0"/>
          </a:p>
          <a:p>
            <a:pPr marL="171450" indent="-171450">
              <a:buFont typeface="Arial" panose="020B0604020202020204" pitchFamily="34" charset="0"/>
              <a:buChar char="•"/>
            </a:pPr>
            <a:r>
              <a:rPr lang="en-US" dirty="0" smtClean="0"/>
              <a:t>We </a:t>
            </a:r>
            <a:r>
              <a:rPr lang="en-US" dirty="0"/>
              <a:t>are thankful for the commitment of time and intellect that each of the subcommittee members contributes and look forward to the committee’s continued assistance, advice and recommendations to increase FAA successes in research and development</a:t>
            </a:r>
            <a:r>
              <a:rPr lang="en-US" dirty="0" smtClean="0"/>
              <a:t>.</a:t>
            </a:r>
          </a:p>
          <a:p>
            <a:endParaRPr lang="en-US" dirty="0"/>
          </a:p>
          <a:p>
            <a:pPr marL="171450" indent="-171450">
              <a:buFont typeface="Arial" panose="020B0604020202020204" pitchFamily="34" charset="0"/>
              <a:buChar char="•"/>
            </a:pPr>
            <a:r>
              <a:rPr lang="en-US" dirty="0"/>
              <a:t>Through the last set of subcommittee sessions we had the opportunity to learn more about the research efforts of some of our partner federal agencies and this was very insightful. We recently completed a follow-up interchange visit with AFRL and expect it to be the start of a continuing dialog.</a:t>
            </a:r>
          </a:p>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t>2</a:t>
            </a:fld>
            <a:endParaRPr lang="en-US" dirty="0"/>
          </a:p>
        </p:txBody>
      </p:sp>
    </p:spTree>
    <p:extLst>
      <p:ext uri="{BB962C8B-B14F-4D97-AF65-F5344CB8AC3E}">
        <p14:creationId xmlns:p14="http://schemas.microsoft.com/office/powerpoint/2010/main" val="1027530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Another </a:t>
            </a:r>
            <a:r>
              <a:rPr lang="en-US" dirty="0"/>
              <a:t>feedback item that we are taking to heart has to do with the lack of governing Research Strategy to provide context for the many research program initiatives included in our portfolio. We agree fully that this is focus area with great potential as we have many stakeholders that frequently ask the question …. Where is this all going?</a:t>
            </a:r>
          </a:p>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27530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a:t>
            </a:r>
            <a:r>
              <a:rPr lang="en-US" dirty="0"/>
              <a:t>have initiated an effort to look for ways to leverage and augment the National Aviation Research Plan (NARP) that we publish annually to communicate the FAA’s research strategy.  We are working with the Research Executive Board to develop an alternative framework that will balance the needs to satisfy the statutory requirement specified for the NARP while fulfilling the need for a more strategic articulation of our research investments.</a:t>
            </a:r>
          </a:p>
          <a:p>
            <a:endParaRPr lang="en-US" dirty="0"/>
          </a:p>
          <a:p>
            <a:pPr marL="171450" indent="-171450">
              <a:buFont typeface="Arial" panose="020B0604020202020204" pitchFamily="34" charset="0"/>
              <a:buChar char="•"/>
            </a:pPr>
            <a:r>
              <a:rPr lang="en-US" dirty="0" smtClean="0"/>
              <a:t>Our </a:t>
            </a:r>
            <a:r>
              <a:rPr lang="en-US" dirty="0"/>
              <a:t>objective is to produce such a document in time for the FY2018 submission and will keep the committee apprised as we progress down that path. </a:t>
            </a:r>
          </a:p>
        </p:txBody>
      </p:sp>
      <p:sp>
        <p:nvSpPr>
          <p:cNvPr id="4" name="Slide Number Placeholder 3"/>
          <p:cNvSpPr>
            <a:spLocks noGrp="1"/>
          </p:cNvSpPr>
          <p:nvPr>
            <p:ph type="sldNum" sz="quarter" idx="10"/>
          </p:nvPr>
        </p:nvSpPr>
        <p:spPr/>
        <p:txBody>
          <a:bodyPr/>
          <a:lstStyle/>
          <a:p>
            <a:fld id="{087CE0A6-9DF2-48A2-8030-D9E98154AE0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2753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 want to  provide a brief update on some of the external program review and oversight  activities that are currently taking place.  As some of you know there are on-going GAO and IG examinations that we are engaged in and some of you have been asked to contribute input and offer your insights and perspectives.</a:t>
            </a:r>
            <a:endParaRPr lang="en-US" dirty="0"/>
          </a:p>
          <a:p>
            <a:endParaRPr lang="en-US" dirty="0"/>
          </a:p>
          <a:p>
            <a:pPr marL="171450" indent="-171450">
              <a:buFont typeface="Arial" panose="020B0604020202020204" pitchFamily="34" charset="0"/>
              <a:buChar char="•"/>
            </a:pPr>
            <a:r>
              <a:rPr lang="en-US" dirty="0" smtClean="0"/>
              <a:t>Specifically there are  three active IG and GAO studies underway that touch our R&amp;D program in one way or another.  We have supported those activities through many interchange meetings and most recently hosted GAO at the tech center for a two day visit. Some of the subcommittee chairs and DFOs were also invited to answer particular questions and we thank you for your effort in responding.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We should note that R&amp;D governance and collaboration across government agencies and industry has been a focus area of these external reviews and we believe the REDAC review is central </a:t>
            </a:r>
            <a:r>
              <a:rPr lang="en-US" dirty="0"/>
              <a:t>t</a:t>
            </a:r>
            <a:r>
              <a:rPr lang="en-US" dirty="0" smtClean="0"/>
              <a:t>o that governance process.</a:t>
            </a:r>
          </a:p>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2753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a:t>
            </a:r>
            <a:r>
              <a:rPr lang="en-US" dirty="0"/>
              <a:t>noted the differences in the manner with which each of the subcommittees conduct their business and see opportunities for sharing practices to improve the committee’s work.  We will promote dialog to that end between the DFOs and suggest that the subcommittee chairs consider the same</a:t>
            </a:r>
            <a:r>
              <a:rPr lang="en-US" dirty="0" smtClean="0"/>
              <a:t>. The subcommittee leadership may want to consider whether they would gain value from a plenary session to coordinate upcoming sessions to share best practices and discuss information exchange and logistical matters</a:t>
            </a:r>
          </a:p>
          <a:p>
            <a:endParaRPr lang="en-US" dirty="0"/>
          </a:p>
          <a:p>
            <a:pPr marL="171450" indent="-171450">
              <a:buFont typeface="Arial" panose="020B0604020202020204" pitchFamily="34" charset="0"/>
              <a:buChar char="•"/>
            </a:pPr>
            <a:r>
              <a:rPr lang="en-US" dirty="0" smtClean="0"/>
              <a:t>We </a:t>
            </a:r>
            <a:r>
              <a:rPr lang="en-US" dirty="0"/>
              <a:t>also noted that there are opportunities to improve the process for exchanging recommendations and agency responses.  For example the process for drafting initial recommendations could be made more effective if the presenters that motivate the findings/recommendation are present during their discussion to provide added clarification and understanding.  </a:t>
            </a:r>
            <a:r>
              <a:rPr lang="en-US" dirty="0" smtClean="0"/>
              <a:t>We also found that pre-coordination </a:t>
            </a:r>
            <a:r>
              <a:rPr lang="en-US" dirty="0"/>
              <a:t>of draft recommendation language in advance of the full committee meeting was helpful and </a:t>
            </a:r>
            <a:r>
              <a:rPr lang="en-US" dirty="0" smtClean="0"/>
              <a:t>hope </a:t>
            </a:r>
            <a:r>
              <a:rPr lang="en-US" dirty="0"/>
              <a:t>to continue that practice</a:t>
            </a:r>
            <a:r>
              <a:rPr lang="en-US" dirty="0" smtClean="0"/>
              <a:t>. Beyond these, we will continue to seek and emphasize clarity in the language of the </a:t>
            </a:r>
            <a:r>
              <a:rPr lang="en-US" dirty="0"/>
              <a:t>F</a:t>
            </a:r>
            <a:r>
              <a:rPr lang="en-US" dirty="0" smtClean="0"/>
              <a:t>&amp;R and response. </a:t>
            </a:r>
            <a:endParaRPr lang="en-US" dirty="0"/>
          </a:p>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027530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smtClean="0"/>
              <a:t>So our ongoing efforts to improve our process and strengthen the FAA/REDAC engagement protocol are very timely and appropriate  and I invite you to continue to work with us as you have to help us make the process more effective.</a:t>
            </a:r>
          </a:p>
          <a:p>
            <a:endParaRPr lang="en-US" dirty="0" smtClean="0"/>
          </a:p>
          <a:p>
            <a:pPr marL="171450" indent="-171450">
              <a:buFont typeface="Arial" panose="020B0604020202020204" pitchFamily="34" charset="0"/>
              <a:buChar char="•"/>
            </a:pPr>
            <a:r>
              <a:rPr lang="en-US" dirty="0" smtClean="0"/>
              <a:t>Along those lines and to help us understand the “as-is” protocol and key roles/responsibilities of the subcommittees I have asked Chinita to provide a refresher brief during the sessions this month  </a:t>
            </a:r>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2753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E0A6-9DF2-48A2-8030-D9E98154AE07}" type="slidenum">
              <a:rPr lang="en-US" smtClean="0"/>
              <a:t>8</a:t>
            </a:fld>
            <a:endParaRPr lang="en-US" dirty="0"/>
          </a:p>
        </p:txBody>
      </p:sp>
    </p:spTree>
    <p:extLst>
      <p:ext uri="{BB962C8B-B14F-4D97-AF65-F5344CB8AC3E}">
        <p14:creationId xmlns:p14="http://schemas.microsoft.com/office/powerpoint/2010/main" val="134586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562600" y="0"/>
          <a:ext cx="3581400" cy="6858000"/>
        </p:xfrm>
        <a:graphic>
          <a:graphicData uri="http://schemas.openxmlformats.org/presentationml/2006/ole">
            <mc:AlternateContent xmlns:mc="http://schemas.openxmlformats.org/markup-compatibility/2006">
              <mc:Choice xmlns:v="urn:schemas-microsoft-com:vml" Requires="v">
                <p:oleObj spid="_x0000_s139478" name="Image" r:id="rId3" imgW="4647619" imgH="8901587" progId="Photoshop.Image.6">
                  <p:embed/>
                </p:oleObj>
              </mc:Choice>
              <mc:Fallback>
                <p:oleObj name="Image" r:id="rId3" imgW="4647619" imgH="8901587"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0"/>
                        <a:ext cx="3581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6"/>
          <p:cNvGrpSpPr>
            <a:grpSpLocks/>
          </p:cNvGrpSpPr>
          <p:nvPr/>
        </p:nvGrpSpPr>
        <p:grpSpPr bwMode="auto">
          <a:xfrm>
            <a:off x="5873750" y="269876"/>
            <a:ext cx="2895600" cy="911225"/>
            <a:chOff x="3700" y="170"/>
            <a:chExt cx="1824" cy="574"/>
          </a:xfrm>
        </p:grpSpPr>
        <p:pic>
          <p:nvPicPr>
            <p:cNvPr id="4" name="Picture 7" descr="NEW FAA LOGO"/>
            <p:cNvPicPr>
              <a:picLocks noChangeAspect="1" noChangeArrowheads="1"/>
            </p:cNvPicPr>
            <p:nvPr userDrawn="1"/>
          </p:nvPicPr>
          <p:blipFill>
            <a:blip r:embed="rId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sz="1800" b="1" dirty="0" smtClean="0">
                  <a:solidFill>
                    <a:srgbClr val="FFFFFF"/>
                  </a:solidFill>
                </a:rPr>
                <a:t>Federal Aviation</a:t>
              </a:r>
            </a:p>
            <a:p>
              <a:pPr eaLnBrk="1" fontAlgn="base" hangingPunct="1">
                <a:lnSpc>
                  <a:spcPct val="85000"/>
                </a:lnSpc>
                <a:spcBef>
                  <a:spcPct val="0"/>
                </a:spcBef>
                <a:spcAft>
                  <a:spcPct val="0"/>
                </a:spcAft>
                <a:defRPr/>
              </a:pPr>
              <a:r>
                <a:rPr lang="en-US" sz="1800" b="1" dirty="0" smtClean="0">
                  <a:solidFill>
                    <a:srgbClr val="FFFFFF"/>
                  </a:solidFill>
                </a:rPr>
                <a:t>Administration</a:t>
              </a:r>
            </a:p>
          </p:txBody>
        </p:sp>
      </p:grpSp>
      <p:grpSp>
        <p:nvGrpSpPr>
          <p:cNvPr id="6" name="Group 12"/>
          <p:cNvGrpSpPr>
            <a:grpSpLocks/>
          </p:cNvGrpSpPr>
          <p:nvPr userDrawn="1"/>
        </p:nvGrpSpPr>
        <p:grpSpPr bwMode="auto">
          <a:xfrm>
            <a:off x="5873750" y="269876"/>
            <a:ext cx="2895600" cy="911225"/>
            <a:chOff x="3700" y="170"/>
            <a:chExt cx="1824" cy="574"/>
          </a:xfrm>
        </p:grpSpPr>
        <p:pic>
          <p:nvPicPr>
            <p:cNvPr id="7" name="Picture 13" descr="NEW FAA LOGO"/>
            <p:cNvPicPr>
              <a:picLocks noChangeAspect="1" noChangeArrowheads="1"/>
            </p:cNvPicPr>
            <p:nvPr userDrawn="1"/>
          </p:nvPicPr>
          <p:blipFill>
            <a:blip r:embed="rId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sz="1800" b="1" dirty="0" smtClean="0">
                  <a:solidFill>
                    <a:srgbClr val="FFFFFF"/>
                  </a:solidFill>
                </a:rPr>
                <a:t>Federal Aviation</a:t>
              </a:r>
            </a:p>
            <a:p>
              <a:pPr eaLnBrk="1" fontAlgn="base" hangingPunct="1">
                <a:lnSpc>
                  <a:spcPct val="85000"/>
                </a:lnSpc>
                <a:spcBef>
                  <a:spcPct val="0"/>
                </a:spcBef>
                <a:spcAft>
                  <a:spcPct val="0"/>
                </a:spcAft>
                <a:defRPr/>
              </a:pPr>
              <a:r>
                <a:rPr lang="en-US" sz="1800" b="1" dirty="0" smtClean="0">
                  <a:solidFill>
                    <a:srgbClr val="FFFFFF"/>
                  </a:solidFill>
                </a:rPr>
                <a:t>Administration</a:t>
              </a:r>
            </a:p>
          </p:txBody>
        </p:sp>
      </p:grpSp>
      <p:sp>
        <p:nvSpPr>
          <p:cNvPr id="9" name="Rectangle 19"/>
          <p:cNvSpPr>
            <a:spLocks noChangeArrowheads="1"/>
          </p:cNvSpPr>
          <p:nvPr userDrawn="1"/>
        </p:nvSpPr>
        <p:spPr bwMode="auto">
          <a:xfrm>
            <a:off x="458788" y="1754188"/>
            <a:ext cx="49514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b="1" dirty="0" smtClean="0">
                <a:solidFill>
                  <a:srgbClr val="000000"/>
                </a:solidFill>
              </a:rPr>
              <a:t> </a:t>
            </a:r>
          </a:p>
        </p:txBody>
      </p:sp>
    </p:spTree>
    <p:extLst>
      <p:ext uri="{BB962C8B-B14F-4D97-AF65-F5344CB8AC3E}">
        <p14:creationId xmlns:p14="http://schemas.microsoft.com/office/powerpoint/2010/main" val="96755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BE62C53-88B7-4A35-8F30-4E6C84F6B13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6931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4" y="344491"/>
            <a:ext cx="2117725" cy="5554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31" y="344491"/>
            <a:ext cx="6202363"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120DE14-E020-4BDF-A846-23E93A4F3D2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8167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562600" y="0"/>
          <a:ext cx="3581400" cy="6858000"/>
        </p:xfrm>
        <a:graphic>
          <a:graphicData uri="http://schemas.openxmlformats.org/presentationml/2006/ole">
            <mc:AlternateContent xmlns:mc="http://schemas.openxmlformats.org/markup-compatibility/2006">
              <mc:Choice xmlns:v="urn:schemas-microsoft-com:vml" Requires="v">
                <p:oleObj spid="_x0000_s140502" name="Image" r:id="rId3" imgW="4647619" imgH="8901587" progId="Photoshop.Image.6">
                  <p:embed/>
                </p:oleObj>
              </mc:Choice>
              <mc:Fallback>
                <p:oleObj name="Image" r:id="rId3" imgW="4647619" imgH="8901587"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0"/>
                        <a:ext cx="3581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6"/>
          <p:cNvGrpSpPr>
            <a:grpSpLocks/>
          </p:cNvGrpSpPr>
          <p:nvPr/>
        </p:nvGrpSpPr>
        <p:grpSpPr bwMode="auto">
          <a:xfrm>
            <a:off x="5873750" y="269876"/>
            <a:ext cx="2895600" cy="911225"/>
            <a:chOff x="3700" y="170"/>
            <a:chExt cx="1824" cy="574"/>
          </a:xfrm>
        </p:grpSpPr>
        <p:pic>
          <p:nvPicPr>
            <p:cNvPr id="4" name="Picture 7" descr="NEW FAA LOGO"/>
            <p:cNvPicPr>
              <a:picLocks noChangeAspect="1" noChangeArrowheads="1"/>
            </p:cNvPicPr>
            <p:nvPr userDrawn="1"/>
          </p:nvPicPr>
          <p:blipFill>
            <a:blip r:embed="rId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sz="1800" b="1" dirty="0" smtClean="0">
                  <a:solidFill>
                    <a:srgbClr val="FFFFFF"/>
                  </a:solidFill>
                </a:rPr>
                <a:t>Federal Aviation</a:t>
              </a:r>
            </a:p>
            <a:p>
              <a:pPr eaLnBrk="1" fontAlgn="base" hangingPunct="1">
                <a:lnSpc>
                  <a:spcPct val="85000"/>
                </a:lnSpc>
                <a:spcBef>
                  <a:spcPct val="0"/>
                </a:spcBef>
                <a:spcAft>
                  <a:spcPct val="0"/>
                </a:spcAft>
                <a:defRPr/>
              </a:pPr>
              <a:r>
                <a:rPr lang="en-US" sz="1800" b="1" dirty="0" smtClean="0">
                  <a:solidFill>
                    <a:srgbClr val="FFFFFF"/>
                  </a:solidFill>
                </a:rPr>
                <a:t>Administration</a:t>
              </a:r>
            </a:p>
          </p:txBody>
        </p:sp>
      </p:grpSp>
      <p:grpSp>
        <p:nvGrpSpPr>
          <p:cNvPr id="6" name="Group 12"/>
          <p:cNvGrpSpPr>
            <a:grpSpLocks/>
          </p:cNvGrpSpPr>
          <p:nvPr userDrawn="1"/>
        </p:nvGrpSpPr>
        <p:grpSpPr bwMode="auto">
          <a:xfrm>
            <a:off x="5873750" y="269876"/>
            <a:ext cx="2895600" cy="911225"/>
            <a:chOff x="3700" y="170"/>
            <a:chExt cx="1824" cy="574"/>
          </a:xfrm>
        </p:grpSpPr>
        <p:pic>
          <p:nvPicPr>
            <p:cNvPr id="7" name="Picture 13" descr="NEW FAA LOGO"/>
            <p:cNvPicPr>
              <a:picLocks noChangeAspect="1" noChangeArrowheads="1"/>
            </p:cNvPicPr>
            <p:nvPr userDrawn="1"/>
          </p:nvPicPr>
          <p:blipFill>
            <a:blip r:embed="rId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sz="1800" b="1" dirty="0" smtClean="0">
                  <a:solidFill>
                    <a:srgbClr val="FFFFFF"/>
                  </a:solidFill>
                </a:rPr>
                <a:t>Federal Aviation</a:t>
              </a:r>
            </a:p>
            <a:p>
              <a:pPr eaLnBrk="1" fontAlgn="base" hangingPunct="1">
                <a:lnSpc>
                  <a:spcPct val="85000"/>
                </a:lnSpc>
                <a:spcBef>
                  <a:spcPct val="0"/>
                </a:spcBef>
                <a:spcAft>
                  <a:spcPct val="0"/>
                </a:spcAft>
                <a:defRPr/>
              </a:pPr>
              <a:r>
                <a:rPr lang="en-US" sz="1800" b="1" dirty="0" smtClean="0">
                  <a:solidFill>
                    <a:srgbClr val="FFFFFF"/>
                  </a:solidFill>
                </a:rPr>
                <a:t>Administration</a:t>
              </a:r>
            </a:p>
          </p:txBody>
        </p:sp>
      </p:grpSp>
      <p:sp>
        <p:nvSpPr>
          <p:cNvPr id="9" name="Rectangle 19"/>
          <p:cNvSpPr>
            <a:spLocks noChangeArrowheads="1"/>
          </p:cNvSpPr>
          <p:nvPr userDrawn="1"/>
        </p:nvSpPr>
        <p:spPr bwMode="auto">
          <a:xfrm>
            <a:off x="458788" y="1754188"/>
            <a:ext cx="49514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b="1" dirty="0" smtClean="0">
                <a:solidFill>
                  <a:srgbClr val="000000"/>
                </a:solidFill>
              </a:rPr>
              <a:t> </a:t>
            </a:r>
          </a:p>
        </p:txBody>
      </p:sp>
    </p:spTree>
    <p:extLst>
      <p:ext uri="{BB962C8B-B14F-4D97-AF65-F5344CB8AC3E}">
        <p14:creationId xmlns:p14="http://schemas.microsoft.com/office/powerpoint/2010/main" val="3759773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7F61630-3B00-4B5F-AB50-433E3C3D25B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4955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6F8559C-CA50-4352-BD5C-E4E983A5A5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3644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6"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4FA307-6535-45B2-A147-72671ABA576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4518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BBBEE30-6839-4823-B96A-4E4DDD46A2B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43904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D28441B-99A0-4F5F-B7AC-3F80865CC2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40542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736978-9E65-45C1-A8CF-A22D926769B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3092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18992D-9497-4435-AE8F-3A33EBC41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6271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7F61630-3B00-4B5F-AB50-433E3C3D25B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7472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7414F2E-1BA4-4BC0-853C-7A0907263D8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97195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BE62C53-88B7-4A35-8F30-4E6C84F6B13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27648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4" y="344491"/>
            <a:ext cx="2117725" cy="5554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31" y="344491"/>
            <a:ext cx="6202363"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120DE14-E020-4BDF-A846-23E93A4F3D2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93035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81"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p:nvGrpSpPr>
        <p:grpSpPr bwMode="auto">
          <a:xfrm>
            <a:off x="5873750" y="269876"/>
            <a:ext cx="2895600" cy="911225"/>
            <a:chOff x="3700" y="170"/>
            <a:chExt cx="1824" cy="574"/>
          </a:xfrm>
        </p:grpSpPr>
        <p:pic>
          <p:nvPicPr>
            <p:cNvPr id="6"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ltGray">
            <a:xfrm>
              <a:off x="4288" y="288"/>
              <a:ext cx="1236" cy="355"/>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lnSpc>
                  <a:spcPct val="85000"/>
                </a:lnSpc>
                <a:spcBef>
                  <a:spcPct val="0"/>
                </a:spcBef>
                <a:spcAft>
                  <a:spcPct val="0"/>
                </a:spcAft>
                <a:defRPr/>
              </a:pPr>
              <a:r>
                <a:rPr lang="en-US" sz="1800" b="1" dirty="0" smtClean="0">
                  <a:solidFill>
                    <a:srgbClr val="FFFFFF"/>
                  </a:solidFill>
                </a:rPr>
                <a:t>Federal Aviation</a:t>
              </a:r>
            </a:p>
            <a:p>
              <a:pPr eaLnBrk="1" fontAlgn="base" hangingPunct="1">
                <a:lnSpc>
                  <a:spcPct val="85000"/>
                </a:lnSpc>
                <a:spcBef>
                  <a:spcPct val="0"/>
                </a:spcBef>
                <a:spcAft>
                  <a:spcPct val="0"/>
                </a:spcAft>
                <a:defRPr/>
              </a:pPr>
              <a:r>
                <a:rPr lang="en-US" sz="1800" b="1" dirty="0" smtClean="0">
                  <a:solidFill>
                    <a:srgbClr val="FFFFFF"/>
                  </a:solidFill>
                </a:rPr>
                <a:t>Administration</a:t>
              </a:r>
            </a:p>
          </p:txBody>
        </p:sp>
      </p:grpSp>
      <p:sp>
        <p:nvSpPr>
          <p:cNvPr id="179203" name="Rectangle 3"/>
          <p:cNvSpPr>
            <a:spLocks noGrp="1" noChangeArrowheads="1"/>
          </p:cNvSpPr>
          <p:nvPr>
            <p:ph type="ctrTitle"/>
          </p:nvPr>
        </p:nvSpPr>
        <p:spPr>
          <a:xfrm>
            <a:off x="446088" y="312739"/>
            <a:ext cx="4983162" cy="1395412"/>
          </a:xfrm>
        </p:spPr>
        <p:txBody>
          <a:bodyPr anchor="t"/>
          <a:lstStyle>
            <a:lvl1pPr>
              <a:defRPr/>
            </a:lvl1pPr>
          </a:lstStyle>
          <a:p>
            <a:r>
              <a:rPr lang="en-US"/>
              <a:t>Select to edit master title</a:t>
            </a:r>
          </a:p>
        </p:txBody>
      </p:sp>
      <p:sp>
        <p:nvSpPr>
          <p:cNvPr id="179204" name="Rectangle 4"/>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382814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085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8022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6"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60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686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9619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09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6F8559C-CA50-4352-BD5C-E4E983A5A5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80091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7052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9513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7105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4" y="344491"/>
            <a:ext cx="2117725" cy="5554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31" y="344491"/>
            <a:ext cx="6202363"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9804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6" y="1508129"/>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909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6" y="1508129"/>
            <a:ext cx="8050213" cy="4391025"/>
          </a:xfrm>
        </p:spPr>
        <p:txBody>
          <a:bodyPr/>
          <a:lstStyle/>
          <a:p>
            <a:pPr lvl="0"/>
            <a:endParaRPr lang="en-US" noProof="0" dirty="0" smtClean="0"/>
          </a:p>
        </p:txBody>
      </p:sp>
      <p:sp>
        <p:nvSpPr>
          <p:cNvPr id="4" name="Rectangle 9"/>
          <p:cNvSpPr>
            <a:spLocks noGrp="1" noChangeArrowheads="1"/>
          </p:cNvSpPr>
          <p:nvPr>
            <p:ph type="dt" sz="half" idx="10"/>
          </p:nvPr>
        </p:nvSpPr>
        <p:spPr>
          <a:xfrm>
            <a:off x="685800" y="6248400"/>
            <a:ext cx="1905000" cy="457200"/>
          </a:xfrm>
          <a:prstGeom prst="rect">
            <a:avLst/>
          </a:prstGeom>
        </p:spPr>
        <p:txBody>
          <a:bodyPr/>
          <a:lstStyle>
            <a:lvl1pPr algn="ctr">
              <a:defRPr>
                <a:latin typeface="Arial" charset="0"/>
              </a:defRPr>
            </a:lvl1pPr>
          </a:lstStyle>
          <a:p>
            <a:pPr fontAlgn="base">
              <a:spcBef>
                <a:spcPct val="50000"/>
              </a:spcBef>
              <a:spcAft>
                <a:spcPct val="0"/>
              </a:spcAft>
              <a:buFontTx/>
              <a:buChar char="•"/>
              <a:defRPr/>
            </a:pPr>
            <a:endParaRPr lang="en-US" sz="1600" dirty="0">
              <a:solidFill>
                <a:srgbClr val="000000"/>
              </a:solidFill>
            </a:endParaRPr>
          </a:p>
        </p:txBody>
      </p:sp>
      <p:sp>
        <p:nvSpPr>
          <p:cNvPr id="5" name="Rectangle 10"/>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lgn="ctr" fontAlgn="base">
              <a:spcBef>
                <a:spcPct val="50000"/>
              </a:spcBef>
              <a:spcAft>
                <a:spcPct val="0"/>
              </a:spcAft>
              <a:buFontTx/>
              <a:buChar char="•"/>
              <a:defRPr/>
            </a:pPr>
            <a:endParaRPr lang="en-US" sz="1600" dirty="0">
              <a:solidFill>
                <a:srgbClr val="000000"/>
              </a:solidFill>
            </a:endParaRPr>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defRPr>
            </a:lvl1pPr>
          </a:lstStyle>
          <a:p>
            <a:pPr algn="ctr" fontAlgn="base">
              <a:spcBef>
                <a:spcPct val="50000"/>
              </a:spcBef>
              <a:spcAft>
                <a:spcPct val="0"/>
              </a:spcAft>
              <a:buFontTx/>
              <a:buChar char="•"/>
              <a:defRPr/>
            </a:pPr>
            <a:fld id="{33FB0416-419B-4980-A4CF-B15C22D0BE36}" type="slidenum">
              <a:rPr lang="en-US" sz="1600">
                <a:solidFill>
                  <a:srgbClr val="000000"/>
                </a:solidFill>
              </a:rPr>
              <a:pPr algn="ctr" fontAlgn="base">
                <a:spcBef>
                  <a:spcPct val="50000"/>
                </a:spcBef>
                <a:spcAft>
                  <a:spcPct val="0"/>
                </a:spcAft>
                <a:buFontTx/>
                <a:buChar char="•"/>
                <a:defRPr/>
              </a:pPr>
              <a:t>‹#›</a:t>
            </a:fld>
            <a:endParaRPr lang="en-US" sz="1600" dirty="0">
              <a:solidFill>
                <a:srgbClr val="000000"/>
              </a:solidFill>
            </a:endParaRPr>
          </a:p>
        </p:txBody>
      </p:sp>
    </p:spTree>
    <p:extLst>
      <p:ext uri="{BB962C8B-B14F-4D97-AF65-F5344CB8AC3E}">
        <p14:creationId xmlns:p14="http://schemas.microsoft.com/office/powerpoint/2010/main" val="2890270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81"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p:nvGrpSpPr>
        <p:grpSpPr bwMode="auto">
          <a:xfrm>
            <a:off x="5873750" y="269876"/>
            <a:ext cx="2895600" cy="911225"/>
            <a:chOff x="3700" y="170"/>
            <a:chExt cx="1824" cy="574"/>
          </a:xfrm>
        </p:grpSpPr>
        <p:pic>
          <p:nvPicPr>
            <p:cNvPr id="6"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ltGray">
            <a:xfrm>
              <a:off x="4288" y="288"/>
              <a:ext cx="1236" cy="355"/>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lnSpc>
                  <a:spcPct val="85000"/>
                </a:lnSpc>
                <a:spcBef>
                  <a:spcPct val="0"/>
                </a:spcBef>
                <a:spcAft>
                  <a:spcPct val="0"/>
                </a:spcAft>
                <a:defRPr/>
              </a:pPr>
              <a:r>
                <a:rPr lang="en-US" sz="1800" b="1" dirty="0" smtClean="0">
                  <a:solidFill>
                    <a:srgbClr val="FFFFFF"/>
                  </a:solidFill>
                </a:rPr>
                <a:t>Federal Aviation</a:t>
              </a:r>
            </a:p>
            <a:p>
              <a:pPr eaLnBrk="1" fontAlgn="base" hangingPunct="1">
                <a:lnSpc>
                  <a:spcPct val="85000"/>
                </a:lnSpc>
                <a:spcBef>
                  <a:spcPct val="0"/>
                </a:spcBef>
                <a:spcAft>
                  <a:spcPct val="0"/>
                </a:spcAft>
                <a:defRPr/>
              </a:pPr>
              <a:r>
                <a:rPr lang="en-US" sz="1800" b="1" dirty="0" smtClean="0">
                  <a:solidFill>
                    <a:srgbClr val="FFFFFF"/>
                  </a:solidFill>
                </a:rPr>
                <a:t>Administration</a:t>
              </a:r>
            </a:p>
          </p:txBody>
        </p:sp>
      </p:grpSp>
      <p:sp>
        <p:nvSpPr>
          <p:cNvPr id="179203" name="Rectangle 3"/>
          <p:cNvSpPr>
            <a:spLocks noGrp="1" noChangeArrowheads="1"/>
          </p:cNvSpPr>
          <p:nvPr>
            <p:ph type="ctrTitle"/>
          </p:nvPr>
        </p:nvSpPr>
        <p:spPr>
          <a:xfrm>
            <a:off x="446088" y="312739"/>
            <a:ext cx="4983162" cy="1395412"/>
          </a:xfrm>
        </p:spPr>
        <p:txBody>
          <a:bodyPr anchor="t"/>
          <a:lstStyle>
            <a:lvl1pPr>
              <a:defRPr/>
            </a:lvl1pPr>
          </a:lstStyle>
          <a:p>
            <a:r>
              <a:rPr lang="en-US"/>
              <a:t>Select to edit master title</a:t>
            </a:r>
          </a:p>
        </p:txBody>
      </p:sp>
      <p:sp>
        <p:nvSpPr>
          <p:cNvPr id="179204" name="Rectangle 4"/>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4046102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269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4784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6"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967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6"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4FA307-6535-45B2-A147-72671ABA576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32497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8740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674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259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9813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500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925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4" y="344491"/>
            <a:ext cx="2117725" cy="5554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31" y="344491"/>
            <a:ext cx="6202363"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2088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6" y="1508129"/>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4291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6" y="1508129"/>
            <a:ext cx="8050213" cy="4391025"/>
          </a:xfrm>
        </p:spPr>
        <p:txBody>
          <a:bodyPr/>
          <a:lstStyle/>
          <a:p>
            <a:pPr lvl="0"/>
            <a:endParaRPr lang="en-US" noProof="0" dirty="0" smtClean="0"/>
          </a:p>
        </p:txBody>
      </p:sp>
      <p:sp>
        <p:nvSpPr>
          <p:cNvPr id="4" name="Rectangle 9"/>
          <p:cNvSpPr>
            <a:spLocks noGrp="1" noChangeArrowheads="1"/>
          </p:cNvSpPr>
          <p:nvPr>
            <p:ph type="dt" sz="half" idx="10"/>
          </p:nvPr>
        </p:nvSpPr>
        <p:spPr>
          <a:xfrm>
            <a:off x="685800" y="6248400"/>
            <a:ext cx="1905000" cy="457200"/>
          </a:xfrm>
          <a:prstGeom prst="rect">
            <a:avLst/>
          </a:prstGeom>
        </p:spPr>
        <p:txBody>
          <a:bodyPr/>
          <a:lstStyle>
            <a:lvl1pPr algn="ctr">
              <a:defRPr>
                <a:latin typeface="Arial" charset="0"/>
              </a:defRPr>
            </a:lvl1pPr>
          </a:lstStyle>
          <a:p>
            <a:pPr fontAlgn="base">
              <a:spcBef>
                <a:spcPct val="50000"/>
              </a:spcBef>
              <a:spcAft>
                <a:spcPct val="0"/>
              </a:spcAft>
              <a:buFontTx/>
              <a:buChar char="•"/>
              <a:defRPr/>
            </a:pPr>
            <a:endParaRPr lang="en-US" sz="1600" dirty="0">
              <a:solidFill>
                <a:srgbClr val="000000"/>
              </a:solidFill>
            </a:endParaRPr>
          </a:p>
        </p:txBody>
      </p:sp>
      <p:sp>
        <p:nvSpPr>
          <p:cNvPr id="5" name="Rectangle 10"/>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lgn="ctr" fontAlgn="base">
              <a:spcBef>
                <a:spcPct val="50000"/>
              </a:spcBef>
              <a:spcAft>
                <a:spcPct val="0"/>
              </a:spcAft>
              <a:buFontTx/>
              <a:buChar char="•"/>
              <a:defRPr/>
            </a:pPr>
            <a:endParaRPr lang="en-US" sz="1600" dirty="0">
              <a:solidFill>
                <a:srgbClr val="000000"/>
              </a:solidFill>
            </a:endParaRPr>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defRPr>
            </a:lvl1pPr>
          </a:lstStyle>
          <a:p>
            <a:pPr algn="ctr" fontAlgn="base">
              <a:spcBef>
                <a:spcPct val="50000"/>
              </a:spcBef>
              <a:spcAft>
                <a:spcPct val="0"/>
              </a:spcAft>
              <a:buFontTx/>
              <a:buChar char="•"/>
              <a:defRPr/>
            </a:pPr>
            <a:fld id="{33FB0416-419B-4980-A4CF-B15C22D0BE36}" type="slidenum">
              <a:rPr lang="en-US" sz="1600">
                <a:solidFill>
                  <a:srgbClr val="000000"/>
                </a:solidFill>
              </a:rPr>
              <a:pPr algn="ctr" fontAlgn="base">
                <a:spcBef>
                  <a:spcPct val="50000"/>
                </a:spcBef>
                <a:spcAft>
                  <a:spcPct val="0"/>
                </a:spcAft>
                <a:buFontTx/>
                <a:buChar char="•"/>
                <a:defRPr/>
              </a:pPr>
              <a:t>‹#›</a:t>
            </a:fld>
            <a:endParaRPr lang="en-US" sz="1600" dirty="0">
              <a:solidFill>
                <a:srgbClr val="000000"/>
              </a:solidFill>
            </a:endParaRPr>
          </a:p>
        </p:txBody>
      </p:sp>
    </p:spTree>
    <p:extLst>
      <p:ext uri="{BB962C8B-B14F-4D97-AF65-F5344CB8AC3E}">
        <p14:creationId xmlns:p14="http://schemas.microsoft.com/office/powerpoint/2010/main" val="879007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FAA_NG_PPT_Titl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vert="horz" wrap="square" lIns="91418" tIns="45709" rIns="91418" bIns="45709" numCol="1" anchor="t" anchorCtr="0" compatLnSpc="1">
            <a:prstTxWarp prst="textNoShape">
              <a:avLst/>
            </a:prstTxWarp>
          </a:bodyPr>
          <a:lstStyle>
            <a:lvl1pPr algn="r">
              <a:defRPr sz="1000">
                <a:solidFill>
                  <a:srgbClr val="8EB4E3"/>
                </a:solidFill>
                <a:latin typeface="Arial" pitchFamily="34" charset="0"/>
                <a:ea typeface="ＭＳ Ｐゴシック"/>
                <a:cs typeface="ＭＳ Ｐゴシック"/>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314638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BBBEE30-6839-4823-B96A-4E4DDD46A2B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631186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fontAlgn="auto">
              <a:spcBef>
                <a:spcPts val="0"/>
              </a:spcBef>
              <a:spcAft>
                <a:spcPts val="0"/>
              </a:spcAft>
              <a:defRPr>
                <a:latin typeface="Calibri" pitchFamily="34" charset="0"/>
                <a:cs typeface="Arial" pitchFamily="34" charset="0"/>
              </a:defRPr>
            </a:lvl1pPr>
          </a:lstStyle>
          <a:p>
            <a:pPr>
              <a:defRPr/>
            </a:pPr>
            <a:fld id="{141B035F-7F32-4271-AEEA-ACBE679971B0}" type="slidenum">
              <a:rPr lang="en-US"/>
              <a:pPr>
                <a:defRPr/>
              </a:pPr>
              <a:t>‹#›</a:t>
            </a:fld>
            <a:endParaRPr lang="en-US" dirty="0"/>
          </a:p>
        </p:txBody>
      </p:sp>
    </p:spTree>
    <p:extLst>
      <p:ext uri="{BB962C8B-B14F-4D97-AF65-F5344CB8AC3E}">
        <p14:creationId xmlns:p14="http://schemas.microsoft.com/office/powerpoint/2010/main" val="4145427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FAA_NG_PPT_SectionTitl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2"/>
            <a:ext cx="7772400" cy="1362075"/>
          </a:xfrm>
        </p:spPr>
        <p:txBody>
          <a:bodyPr anchor="t">
            <a:normAutofit/>
          </a:bodyPr>
          <a:lstStyle>
            <a:lvl1pPr algn="l">
              <a:defRPr sz="3200" b="1" i="0" cap="all">
                <a:solidFill>
                  <a:schemeClr val="bg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b="1" i="0">
                <a:solidFill>
                  <a:schemeClr val="tx2">
                    <a:lumMod val="40000"/>
                    <a:lumOff val="60000"/>
                  </a:schemeClr>
                </a:solidFill>
                <a:latin typeface="Arial"/>
                <a:cs typeface="Arial"/>
              </a:defRPr>
            </a:lvl1pPr>
            <a:lvl2pPr marL="457092" indent="0">
              <a:buNone/>
              <a:defRPr sz="1800">
                <a:solidFill>
                  <a:schemeClr val="tx1">
                    <a:tint val="75000"/>
                  </a:schemeClr>
                </a:solidFill>
              </a:defRPr>
            </a:lvl2pPr>
            <a:lvl3pPr marL="914186" indent="0">
              <a:buNone/>
              <a:defRPr sz="1600">
                <a:solidFill>
                  <a:schemeClr val="tx1">
                    <a:tint val="75000"/>
                  </a:schemeClr>
                </a:solidFill>
              </a:defRPr>
            </a:lvl3pPr>
            <a:lvl4pPr marL="1371279" indent="0">
              <a:buNone/>
              <a:defRPr sz="1400">
                <a:solidFill>
                  <a:schemeClr val="tx1">
                    <a:tint val="75000"/>
                  </a:schemeClr>
                </a:solidFill>
              </a:defRPr>
            </a:lvl4pPr>
            <a:lvl5pPr marL="1828373" indent="0">
              <a:buNone/>
              <a:defRPr sz="1400">
                <a:solidFill>
                  <a:schemeClr val="tx1">
                    <a:tint val="75000"/>
                  </a:schemeClr>
                </a:solidFill>
              </a:defRPr>
            </a:lvl5pPr>
            <a:lvl6pPr marL="2285466" indent="0">
              <a:buNone/>
              <a:defRPr sz="1400">
                <a:solidFill>
                  <a:schemeClr val="tx1">
                    <a:tint val="75000"/>
                  </a:schemeClr>
                </a:solidFill>
              </a:defRPr>
            </a:lvl6pPr>
            <a:lvl7pPr marL="2742558" indent="0">
              <a:buNone/>
              <a:defRPr sz="1400">
                <a:solidFill>
                  <a:schemeClr val="tx1">
                    <a:tint val="75000"/>
                  </a:schemeClr>
                </a:solidFill>
              </a:defRPr>
            </a:lvl7pPr>
            <a:lvl8pPr marL="3199652" indent="0">
              <a:buNone/>
              <a:defRPr sz="1400">
                <a:solidFill>
                  <a:schemeClr val="tx1">
                    <a:tint val="75000"/>
                  </a:schemeClr>
                </a:solidFill>
              </a:defRPr>
            </a:lvl8pPr>
            <a:lvl9pPr marL="3656744"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Calibri" pitchFamily="34" charset="0"/>
                <a:cs typeface="Arial" pitchFamily="34" charset="0"/>
              </a:defRPr>
            </a:lvl1pPr>
          </a:lstStyle>
          <a:p>
            <a:pPr>
              <a:defRPr/>
            </a:pPr>
            <a:fld id="{E4683AC7-7552-40CD-9250-67344E6C4A33}" type="slidenum">
              <a:rPr lang="en-US"/>
              <a:pPr>
                <a:defRPr/>
              </a:pPr>
              <a:t>‹#›</a:t>
            </a:fld>
            <a:endParaRPr lang="en-US" dirty="0"/>
          </a:p>
        </p:txBody>
      </p:sp>
    </p:spTree>
    <p:extLst>
      <p:ext uri="{BB962C8B-B14F-4D97-AF65-F5344CB8AC3E}">
        <p14:creationId xmlns:p14="http://schemas.microsoft.com/office/powerpoint/2010/main" val="4111982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Calibri" pitchFamily="34" charset="0"/>
                <a:cs typeface="Arial" pitchFamily="34" charset="0"/>
              </a:defRPr>
            </a:lvl1pPr>
          </a:lstStyle>
          <a:p>
            <a:pPr>
              <a:defRPr/>
            </a:pPr>
            <a:fld id="{8671E3EE-4D52-4D7B-9030-6DA85F313F12}" type="slidenum">
              <a:rPr lang="en-US"/>
              <a:pPr>
                <a:defRPr/>
              </a:pPr>
              <a:t>‹#›</a:t>
            </a:fld>
            <a:endParaRPr lang="en-US" dirty="0"/>
          </a:p>
        </p:txBody>
      </p:sp>
    </p:spTree>
    <p:extLst>
      <p:ext uri="{BB962C8B-B14F-4D97-AF65-F5344CB8AC3E}">
        <p14:creationId xmlns:p14="http://schemas.microsoft.com/office/powerpoint/2010/main" val="3959130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fontAlgn="auto">
              <a:spcBef>
                <a:spcPts val="0"/>
              </a:spcBef>
              <a:spcAft>
                <a:spcPts val="0"/>
              </a:spcAft>
              <a:defRPr>
                <a:latin typeface="Calibri" pitchFamily="34" charset="0"/>
                <a:cs typeface="Arial" pitchFamily="34" charset="0"/>
              </a:defRPr>
            </a:lvl1pPr>
          </a:lstStyle>
          <a:p>
            <a:pPr>
              <a:defRPr/>
            </a:pPr>
            <a:fld id="{CCCD55C9-E963-4149-BC38-516F240606AA}" type="slidenum">
              <a:rPr lang="en-US"/>
              <a:pPr>
                <a:defRPr/>
              </a:pPr>
              <a:t>‹#›</a:t>
            </a:fld>
            <a:endParaRPr lang="en-US" dirty="0"/>
          </a:p>
        </p:txBody>
      </p:sp>
    </p:spTree>
    <p:extLst>
      <p:ext uri="{BB962C8B-B14F-4D97-AF65-F5344CB8AC3E}">
        <p14:creationId xmlns:p14="http://schemas.microsoft.com/office/powerpoint/2010/main" val="25433377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Calibri" pitchFamily="34" charset="0"/>
                <a:cs typeface="Arial" pitchFamily="34" charset="0"/>
              </a:defRPr>
            </a:lvl1pPr>
          </a:lstStyle>
          <a:p>
            <a:pPr>
              <a:defRPr/>
            </a:pPr>
            <a:fld id="{DD052696-ECD5-4679-AB66-97E0C64002E3}" type="slidenum">
              <a:rPr lang="en-US"/>
              <a:pPr>
                <a:defRPr/>
              </a:pPr>
              <a:t>‹#›</a:t>
            </a:fld>
            <a:endParaRPr lang="en-US" dirty="0"/>
          </a:p>
        </p:txBody>
      </p:sp>
    </p:spTree>
    <p:extLst>
      <p:ext uri="{BB962C8B-B14F-4D97-AF65-F5344CB8AC3E}">
        <p14:creationId xmlns:p14="http://schemas.microsoft.com/office/powerpoint/2010/main" val="4290427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fontAlgn="auto">
              <a:spcBef>
                <a:spcPts val="0"/>
              </a:spcBef>
              <a:spcAft>
                <a:spcPts val="0"/>
              </a:spcAft>
              <a:defRPr>
                <a:latin typeface="Calibri" pitchFamily="34" charset="0"/>
                <a:cs typeface="Arial" pitchFamily="34" charset="0"/>
              </a:defRPr>
            </a:lvl1pPr>
          </a:lstStyle>
          <a:p>
            <a:pPr>
              <a:defRPr/>
            </a:pPr>
            <a:fld id="{36F36B41-2335-46CB-BC00-17BBD7A4546A}" type="slidenum">
              <a:rPr lang="en-US"/>
              <a:pPr>
                <a:defRPr/>
              </a:pPr>
              <a:t>‹#›</a:t>
            </a:fld>
            <a:endParaRPr lang="en-US" dirty="0"/>
          </a:p>
        </p:txBody>
      </p:sp>
    </p:spTree>
    <p:extLst>
      <p:ext uri="{BB962C8B-B14F-4D97-AF65-F5344CB8AC3E}">
        <p14:creationId xmlns:p14="http://schemas.microsoft.com/office/powerpoint/2010/main" val="14194934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Calibri" pitchFamily="34" charset="0"/>
                <a:cs typeface="Arial" pitchFamily="34" charset="0"/>
              </a:defRPr>
            </a:lvl1pPr>
          </a:lstStyle>
          <a:p>
            <a:pPr>
              <a:defRPr/>
            </a:pPr>
            <a:fld id="{90C14F20-9583-46A6-BC02-9902BEFC8658}" type="slidenum">
              <a:rPr lang="en-US"/>
              <a:pPr>
                <a:defRPr/>
              </a:pPr>
              <a:t>‹#›</a:t>
            </a:fld>
            <a:endParaRPr lang="en-US" dirty="0"/>
          </a:p>
        </p:txBody>
      </p:sp>
    </p:spTree>
    <p:extLst>
      <p:ext uri="{BB962C8B-B14F-4D97-AF65-F5344CB8AC3E}">
        <p14:creationId xmlns:p14="http://schemas.microsoft.com/office/powerpoint/2010/main" val="8726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D28441B-99A0-4F5F-B7AC-3F80865CC2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6213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736978-9E65-45C1-A8CF-A22D926769B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8548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18992D-9497-4435-AE8F-3A33EBC41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5355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7414F2E-1BA4-4BC0-853C-7A0907263D8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04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7.jpeg"/><Relationship Id="rId4" Type="http://schemas.openxmlformats.org/officeDocument/2006/relationships/slideLayout" Target="../slideLayouts/slideLayout5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3"/>
          <p:cNvSpPr>
            <a:spLocks noGrp="1" noChangeArrowheads="1"/>
          </p:cNvSpPr>
          <p:nvPr>
            <p:ph type="body" idx="1"/>
          </p:nvPr>
        </p:nvSpPr>
        <p:spPr bwMode="auto">
          <a:xfrm>
            <a:off x="495306" y="1508129"/>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defRPr/>
            </a:pPr>
            <a:fld id="{A3A866D7-DA12-42D8-952A-B375AF5B18DA}" type="slidenum">
              <a:rPr lang="en-US">
                <a:solidFill>
                  <a:srgbClr val="FFFFFF"/>
                </a:solidFill>
              </a:rPr>
              <a:pPr fontAlgn="base">
                <a:spcBef>
                  <a:spcPct val="0"/>
                </a:spcBef>
                <a:spcAft>
                  <a:spcPct val="0"/>
                </a:spcAft>
                <a:defRPr/>
              </a:pPr>
              <a:t>‹#›</a:t>
            </a:fld>
            <a:endParaRPr lang="en-US" dirty="0">
              <a:solidFill>
                <a:srgbClr val="FFFFFF"/>
              </a:solidFill>
            </a:endParaRPr>
          </a:p>
        </p:txBody>
      </p:sp>
      <p:sp>
        <p:nvSpPr>
          <p:cNvPr id="1029" name="Rectangle 7"/>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smtClean="0">
              <a:solidFill>
                <a:srgbClr val="FFFFFF"/>
              </a:solidFill>
            </a:endParaRPr>
          </a:p>
        </p:txBody>
      </p:sp>
      <p:sp>
        <p:nvSpPr>
          <p:cNvPr id="1030" name="Rectangle 8"/>
          <p:cNvSpPr>
            <a:spLocks noChangeArrowheads="1"/>
          </p:cNvSpPr>
          <p:nvPr/>
        </p:nvSpPr>
        <p:spPr bwMode="auto">
          <a:xfrm>
            <a:off x="6940550" y="6305551"/>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50B06BD6-21A4-46F8-AF6C-65970714F40A}" type="slidenum">
              <a:rPr lang="en-US" sz="1200" b="1" smtClean="0">
                <a:solidFill>
                  <a:srgbClr val="FFFFFF"/>
                </a:solidFill>
              </a:rPr>
              <a:pPr algn="r" fontAlgn="base">
                <a:spcBef>
                  <a:spcPct val="0"/>
                </a:spcBef>
                <a:spcAft>
                  <a:spcPct val="0"/>
                </a:spcAft>
              </a:pPr>
              <a:t>‹#›</a:t>
            </a:fld>
            <a:endParaRPr lang="en-US" sz="1200" b="1" dirty="0" smtClean="0">
              <a:solidFill>
                <a:srgbClr val="FFFFFF"/>
              </a:solidFill>
            </a:endParaRPr>
          </a:p>
        </p:txBody>
      </p:sp>
      <p:grpSp>
        <p:nvGrpSpPr>
          <p:cNvPr id="1031" name="Group 9"/>
          <p:cNvGrpSpPr>
            <a:grpSpLocks/>
          </p:cNvGrpSpPr>
          <p:nvPr userDrawn="1"/>
        </p:nvGrpSpPr>
        <p:grpSpPr bwMode="auto">
          <a:xfrm>
            <a:off x="5708655" y="6124587"/>
            <a:ext cx="2047875" cy="661988"/>
            <a:chOff x="3596" y="3858"/>
            <a:chExt cx="1290" cy="417"/>
          </a:xfrm>
        </p:grpSpPr>
        <p:pic>
          <p:nvPicPr>
            <p:cNvPr id="1032" name="Picture 10"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1"/>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b="1" dirty="0" smtClean="0">
                  <a:solidFill>
                    <a:srgbClr val="FFFFFF"/>
                  </a:solidFill>
                </a:rPr>
                <a:t>Federal Aviation</a:t>
              </a:r>
            </a:p>
            <a:p>
              <a:pPr eaLnBrk="1" fontAlgn="base" hangingPunct="1">
                <a:lnSpc>
                  <a:spcPct val="85000"/>
                </a:lnSpc>
                <a:spcBef>
                  <a:spcPct val="0"/>
                </a:spcBef>
                <a:spcAft>
                  <a:spcPct val="0"/>
                </a:spcAft>
                <a:defRPr/>
              </a:pPr>
              <a:r>
                <a:rPr lang="en-US" b="1" dirty="0" smtClean="0">
                  <a:solidFill>
                    <a:srgbClr val="FFFFFF"/>
                  </a:solidFill>
                </a:rPr>
                <a:t>Administration</a:t>
              </a:r>
            </a:p>
          </p:txBody>
        </p:sp>
      </p:grpSp>
    </p:spTree>
    <p:extLst>
      <p:ext uri="{BB962C8B-B14F-4D97-AF65-F5344CB8AC3E}">
        <p14:creationId xmlns:p14="http://schemas.microsoft.com/office/powerpoint/2010/main" val="13512206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Font typeface="Webdings" pitchFamily="18" charset="2"/>
        <a:buChar char="j"/>
        <a:defRPr sz="28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3"/>
          <p:cNvSpPr>
            <a:spLocks noGrp="1" noChangeArrowheads="1"/>
          </p:cNvSpPr>
          <p:nvPr>
            <p:ph type="body" idx="1"/>
          </p:nvPr>
        </p:nvSpPr>
        <p:spPr bwMode="auto">
          <a:xfrm>
            <a:off x="495306" y="1508129"/>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defRPr/>
            </a:pPr>
            <a:fld id="{A3A866D7-DA12-42D8-952A-B375AF5B18DA}" type="slidenum">
              <a:rPr lang="en-US">
                <a:solidFill>
                  <a:srgbClr val="FFFFFF"/>
                </a:solidFill>
              </a:rPr>
              <a:pPr fontAlgn="base">
                <a:spcBef>
                  <a:spcPct val="0"/>
                </a:spcBef>
                <a:spcAft>
                  <a:spcPct val="0"/>
                </a:spcAft>
                <a:defRPr/>
              </a:pPr>
              <a:t>‹#›</a:t>
            </a:fld>
            <a:endParaRPr lang="en-US" dirty="0">
              <a:solidFill>
                <a:srgbClr val="FFFFFF"/>
              </a:solidFill>
            </a:endParaRPr>
          </a:p>
        </p:txBody>
      </p:sp>
      <p:sp>
        <p:nvSpPr>
          <p:cNvPr id="1029" name="Rectangle 7"/>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smtClean="0">
              <a:solidFill>
                <a:srgbClr val="FFFFFF"/>
              </a:solidFill>
            </a:endParaRPr>
          </a:p>
        </p:txBody>
      </p:sp>
      <p:sp>
        <p:nvSpPr>
          <p:cNvPr id="1030" name="Rectangle 8"/>
          <p:cNvSpPr>
            <a:spLocks noChangeArrowheads="1"/>
          </p:cNvSpPr>
          <p:nvPr/>
        </p:nvSpPr>
        <p:spPr bwMode="auto">
          <a:xfrm>
            <a:off x="6940550" y="6305551"/>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50B06BD6-21A4-46F8-AF6C-65970714F40A}" type="slidenum">
              <a:rPr lang="en-US" sz="1200" b="1" smtClean="0">
                <a:solidFill>
                  <a:srgbClr val="FFFFFF"/>
                </a:solidFill>
              </a:rPr>
              <a:pPr algn="r" fontAlgn="base">
                <a:spcBef>
                  <a:spcPct val="0"/>
                </a:spcBef>
                <a:spcAft>
                  <a:spcPct val="0"/>
                </a:spcAft>
              </a:pPr>
              <a:t>‹#›</a:t>
            </a:fld>
            <a:endParaRPr lang="en-US" sz="1200" b="1" dirty="0" smtClean="0">
              <a:solidFill>
                <a:srgbClr val="FFFFFF"/>
              </a:solidFill>
            </a:endParaRPr>
          </a:p>
        </p:txBody>
      </p:sp>
      <p:grpSp>
        <p:nvGrpSpPr>
          <p:cNvPr id="1031" name="Group 9"/>
          <p:cNvGrpSpPr>
            <a:grpSpLocks/>
          </p:cNvGrpSpPr>
          <p:nvPr userDrawn="1"/>
        </p:nvGrpSpPr>
        <p:grpSpPr bwMode="auto">
          <a:xfrm>
            <a:off x="5708655" y="6124587"/>
            <a:ext cx="2047875" cy="661988"/>
            <a:chOff x="3596" y="3858"/>
            <a:chExt cx="1290" cy="417"/>
          </a:xfrm>
        </p:grpSpPr>
        <p:pic>
          <p:nvPicPr>
            <p:cNvPr id="1032" name="Picture 10"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1"/>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b="1" dirty="0" smtClean="0">
                  <a:solidFill>
                    <a:srgbClr val="FFFFFF"/>
                  </a:solidFill>
                </a:rPr>
                <a:t>Federal Aviation</a:t>
              </a:r>
            </a:p>
            <a:p>
              <a:pPr eaLnBrk="1" fontAlgn="base" hangingPunct="1">
                <a:lnSpc>
                  <a:spcPct val="85000"/>
                </a:lnSpc>
                <a:spcBef>
                  <a:spcPct val="0"/>
                </a:spcBef>
                <a:spcAft>
                  <a:spcPct val="0"/>
                </a:spcAft>
                <a:defRPr/>
              </a:pPr>
              <a:r>
                <a:rPr lang="en-US" b="1" dirty="0" smtClean="0">
                  <a:solidFill>
                    <a:srgbClr val="FFFFFF"/>
                  </a:solidFill>
                </a:rPr>
                <a:t>Administration</a:t>
              </a:r>
            </a:p>
          </p:txBody>
        </p:sp>
      </p:grpSp>
    </p:spTree>
    <p:extLst>
      <p:ext uri="{BB962C8B-B14F-4D97-AF65-F5344CB8AC3E}">
        <p14:creationId xmlns:p14="http://schemas.microsoft.com/office/powerpoint/2010/main" val="28812565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Font typeface="Webdings" pitchFamily="18" charset="2"/>
        <a:buChar char="j"/>
        <a:defRPr sz="28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anchor="ctr"/>
          <a:lstStyle/>
          <a:p>
            <a:pPr algn="ctr" fontAlgn="base">
              <a:spcBef>
                <a:spcPct val="50000"/>
              </a:spcBef>
              <a:spcAft>
                <a:spcPct val="0"/>
              </a:spcAft>
              <a:buFontTx/>
              <a:buChar char="•"/>
            </a:pPr>
            <a:endParaRPr lang="en-US" sz="1600" dirty="0" smtClean="0">
              <a:solidFill>
                <a:srgbClr val="000000"/>
              </a:solidFill>
            </a:endParaRPr>
          </a:p>
        </p:txBody>
      </p:sp>
      <p:sp>
        <p:nvSpPr>
          <p:cNvPr id="1027" name="Rectangle 3"/>
          <p:cNvSpPr>
            <a:spLocks noGrp="1" noChangeArrowheads="1"/>
          </p:cNvSpPr>
          <p:nvPr>
            <p:ph type="title"/>
          </p:nvPr>
        </p:nvSpPr>
        <p:spPr bwMode="auto">
          <a:xfrm>
            <a:off x="482600" y="228600"/>
            <a:ext cx="820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57200" y="990604"/>
            <a:ext cx="82296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457203" y="6172203"/>
            <a:ext cx="4784725" cy="276999"/>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spcBef>
                <a:spcPct val="50000"/>
              </a:spcBef>
              <a:spcAft>
                <a:spcPct val="0"/>
              </a:spcAft>
              <a:defRPr/>
            </a:pPr>
            <a:r>
              <a:rPr lang="en-US" sz="1200" b="1" dirty="0" smtClean="0">
                <a:solidFill>
                  <a:srgbClr val="C0C0C0"/>
                </a:solidFill>
              </a:rPr>
              <a:t>JRC Readiness Process Workshop</a:t>
            </a:r>
            <a:endParaRPr lang="en-US" sz="1200" dirty="0" smtClean="0">
              <a:solidFill>
                <a:srgbClr val="C0C0C0"/>
              </a:solidFill>
            </a:endParaRPr>
          </a:p>
        </p:txBody>
      </p:sp>
      <p:sp>
        <p:nvSpPr>
          <p:cNvPr id="1030" name="Rectangle 6"/>
          <p:cNvSpPr>
            <a:spLocks noChangeArrowheads="1"/>
          </p:cNvSpPr>
          <p:nvPr/>
        </p:nvSpPr>
        <p:spPr bwMode="auto">
          <a:xfrm>
            <a:off x="6940550" y="630555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fld id="{03FFF2D8-3494-460E-920D-06E9B370CD31}" type="slidenum">
              <a:rPr lang="en-US" sz="1200" b="1" smtClean="0">
                <a:solidFill>
                  <a:srgbClr val="FFFFFF"/>
                </a:solidFill>
              </a:rPr>
              <a:pPr algn="r" fontAlgn="base">
                <a:spcBef>
                  <a:spcPct val="0"/>
                </a:spcBef>
                <a:spcAft>
                  <a:spcPct val="0"/>
                </a:spcAft>
              </a:pPr>
              <a:t>‹#›</a:t>
            </a:fld>
            <a:endParaRPr lang="en-US" sz="1200" b="1" dirty="0" smtClean="0">
              <a:solidFill>
                <a:srgbClr val="FFFFFF"/>
              </a:solidFill>
            </a:endParaRPr>
          </a:p>
        </p:txBody>
      </p:sp>
      <p:grpSp>
        <p:nvGrpSpPr>
          <p:cNvPr id="1031" name="Group 7"/>
          <p:cNvGrpSpPr>
            <a:grpSpLocks/>
          </p:cNvGrpSpPr>
          <p:nvPr/>
        </p:nvGrpSpPr>
        <p:grpSpPr bwMode="auto">
          <a:xfrm>
            <a:off x="5708655" y="6124587"/>
            <a:ext cx="2047875" cy="661988"/>
            <a:chOff x="3596" y="3858"/>
            <a:chExt cx="1290" cy="417"/>
          </a:xfrm>
        </p:grpSpPr>
        <p:pic>
          <p:nvPicPr>
            <p:cNvPr id="1033" name="Picture 8"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9"/>
            <p:cNvSpPr txBox="1">
              <a:spLocks noChangeArrowheads="1"/>
            </p:cNvSpPr>
            <p:nvPr userDrawn="1"/>
          </p:nvSpPr>
          <p:spPr bwMode="auto">
            <a:xfrm>
              <a:off x="4023" y="3947"/>
              <a:ext cx="863" cy="256"/>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lnSpc>
                  <a:spcPct val="85000"/>
                </a:lnSpc>
                <a:spcBef>
                  <a:spcPct val="0"/>
                </a:spcBef>
                <a:spcAft>
                  <a:spcPct val="0"/>
                </a:spcAft>
                <a:defRPr/>
              </a:pPr>
              <a:r>
                <a:rPr lang="en-US" sz="1200" b="1" dirty="0" smtClean="0">
                  <a:solidFill>
                    <a:srgbClr val="FFFFFF"/>
                  </a:solidFill>
                </a:rPr>
                <a:t>Federal Aviation</a:t>
              </a:r>
            </a:p>
            <a:p>
              <a:pPr eaLnBrk="1" fontAlgn="base" hangingPunct="1">
                <a:lnSpc>
                  <a:spcPct val="85000"/>
                </a:lnSpc>
                <a:spcBef>
                  <a:spcPct val="0"/>
                </a:spcBef>
                <a:spcAft>
                  <a:spcPct val="0"/>
                </a:spcAft>
                <a:defRPr/>
              </a:pPr>
              <a:r>
                <a:rPr lang="en-US" sz="1200" b="1" dirty="0" smtClean="0">
                  <a:solidFill>
                    <a:srgbClr val="FFFFFF"/>
                  </a:solidFill>
                </a:rPr>
                <a:t>Administration</a:t>
              </a:r>
            </a:p>
          </p:txBody>
        </p:sp>
      </p:grpSp>
      <p:sp>
        <p:nvSpPr>
          <p:cNvPr id="1032" name="Text Box 10"/>
          <p:cNvSpPr txBox="1">
            <a:spLocks noChangeArrowheads="1"/>
          </p:cNvSpPr>
          <p:nvPr/>
        </p:nvSpPr>
        <p:spPr bwMode="auto">
          <a:xfrm>
            <a:off x="457200" y="6400803"/>
            <a:ext cx="3740150" cy="276999"/>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spcBef>
                <a:spcPct val="50000"/>
              </a:spcBef>
              <a:spcAft>
                <a:spcPct val="0"/>
              </a:spcAft>
              <a:defRPr/>
            </a:pPr>
            <a:r>
              <a:rPr lang="en-US" sz="1200" dirty="0" smtClean="0">
                <a:solidFill>
                  <a:srgbClr val="C0C0C0"/>
                </a:solidFill>
              </a:rPr>
              <a:t>February  26, 2013</a:t>
            </a:r>
          </a:p>
        </p:txBody>
      </p:sp>
    </p:spTree>
    <p:extLst>
      <p:ext uri="{BB962C8B-B14F-4D97-AF65-F5344CB8AC3E}">
        <p14:creationId xmlns:p14="http://schemas.microsoft.com/office/powerpoint/2010/main" val="210021372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anchor="ctr"/>
          <a:lstStyle/>
          <a:p>
            <a:pPr algn="ctr" fontAlgn="base">
              <a:spcBef>
                <a:spcPct val="50000"/>
              </a:spcBef>
              <a:spcAft>
                <a:spcPct val="0"/>
              </a:spcAft>
              <a:buFontTx/>
              <a:buChar char="•"/>
            </a:pPr>
            <a:endParaRPr lang="en-US" sz="1600" dirty="0" smtClean="0">
              <a:solidFill>
                <a:srgbClr val="000000"/>
              </a:solidFill>
            </a:endParaRPr>
          </a:p>
        </p:txBody>
      </p:sp>
      <p:sp>
        <p:nvSpPr>
          <p:cNvPr id="1027" name="Rectangle 3"/>
          <p:cNvSpPr>
            <a:spLocks noGrp="1" noChangeArrowheads="1"/>
          </p:cNvSpPr>
          <p:nvPr>
            <p:ph type="title"/>
          </p:nvPr>
        </p:nvSpPr>
        <p:spPr bwMode="auto">
          <a:xfrm>
            <a:off x="482600" y="228600"/>
            <a:ext cx="820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57200" y="990604"/>
            <a:ext cx="82296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457203" y="6172203"/>
            <a:ext cx="4784725" cy="276999"/>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spcBef>
                <a:spcPct val="50000"/>
              </a:spcBef>
              <a:spcAft>
                <a:spcPct val="0"/>
              </a:spcAft>
              <a:defRPr/>
            </a:pPr>
            <a:r>
              <a:rPr lang="en-US" sz="1200" b="1" dirty="0" smtClean="0">
                <a:solidFill>
                  <a:srgbClr val="C0C0C0"/>
                </a:solidFill>
              </a:rPr>
              <a:t>JRC Readiness Process Workshop</a:t>
            </a:r>
            <a:endParaRPr lang="en-US" sz="1200" dirty="0" smtClean="0">
              <a:solidFill>
                <a:srgbClr val="C0C0C0"/>
              </a:solidFill>
            </a:endParaRPr>
          </a:p>
        </p:txBody>
      </p:sp>
      <p:sp>
        <p:nvSpPr>
          <p:cNvPr id="1030" name="Rectangle 6"/>
          <p:cNvSpPr>
            <a:spLocks noChangeArrowheads="1"/>
          </p:cNvSpPr>
          <p:nvPr/>
        </p:nvSpPr>
        <p:spPr bwMode="auto">
          <a:xfrm>
            <a:off x="6940550" y="630555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fld id="{03FFF2D8-3494-460E-920D-06E9B370CD31}" type="slidenum">
              <a:rPr lang="en-US" sz="1200" b="1" smtClean="0">
                <a:solidFill>
                  <a:srgbClr val="FFFFFF"/>
                </a:solidFill>
              </a:rPr>
              <a:pPr algn="r" fontAlgn="base">
                <a:spcBef>
                  <a:spcPct val="0"/>
                </a:spcBef>
                <a:spcAft>
                  <a:spcPct val="0"/>
                </a:spcAft>
              </a:pPr>
              <a:t>‹#›</a:t>
            </a:fld>
            <a:endParaRPr lang="en-US" sz="1200" b="1" dirty="0" smtClean="0">
              <a:solidFill>
                <a:srgbClr val="FFFFFF"/>
              </a:solidFill>
            </a:endParaRPr>
          </a:p>
        </p:txBody>
      </p:sp>
      <p:grpSp>
        <p:nvGrpSpPr>
          <p:cNvPr id="1031" name="Group 7"/>
          <p:cNvGrpSpPr>
            <a:grpSpLocks/>
          </p:cNvGrpSpPr>
          <p:nvPr/>
        </p:nvGrpSpPr>
        <p:grpSpPr bwMode="auto">
          <a:xfrm>
            <a:off x="5708655" y="6124587"/>
            <a:ext cx="2047875" cy="661988"/>
            <a:chOff x="3596" y="3858"/>
            <a:chExt cx="1290" cy="417"/>
          </a:xfrm>
        </p:grpSpPr>
        <p:pic>
          <p:nvPicPr>
            <p:cNvPr id="1033" name="Picture 8"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9"/>
            <p:cNvSpPr txBox="1">
              <a:spLocks noChangeArrowheads="1"/>
            </p:cNvSpPr>
            <p:nvPr userDrawn="1"/>
          </p:nvSpPr>
          <p:spPr bwMode="auto">
            <a:xfrm>
              <a:off x="4023" y="3947"/>
              <a:ext cx="863" cy="256"/>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lnSpc>
                  <a:spcPct val="85000"/>
                </a:lnSpc>
                <a:spcBef>
                  <a:spcPct val="0"/>
                </a:spcBef>
                <a:spcAft>
                  <a:spcPct val="0"/>
                </a:spcAft>
                <a:defRPr/>
              </a:pPr>
              <a:r>
                <a:rPr lang="en-US" sz="1200" b="1" dirty="0" smtClean="0">
                  <a:solidFill>
                    <a:srgbClr val="FFFFFF"/>
                  </a:solidFill>
                </a:rPr>
                <a:t>Federal Aviation</a:t>
              </a:r>
            </a:p>
            <a:p>
              <a:pPr eaLnBrk="1" fontAlgn="base" hangingPunct="1">
                <a:lnSpc>
                  <a:spcPct val="85000"/>
                </a:lnSpc>
                <a:spcBef>
                  <a:spcPct val="0"/>
                </a:spcBef>
                <a:spcAft>
                  <a:spcPct val="0"/>
                </a:spcAft>
                <a:defRPr/>
              </a:pPr>
              <a:r>
                <a:rPr lang="en-US" sz="1200" b="1" dirty="0" smtClean="0">
                  <a:solidFill>
                    <a:srgbClr val="FFFFFF"/>
                  </a:solidFill>
                </a:rPr>
                <a:t>Administration</a:t>
              </a:r>
            </a:p>
          </p:txBody>
        </p:sp>
      </p:grpSp>
      <p:sp>
        <p:nvSpPr>
          <p:cNvPr id="1032" name="Text Box 10"/>
          <p:cNvSpPr txBox="1">
            <a:spLocks noChangeArrowheads="1"/>
          </p:cNvSpPr>
          <p:nvPr/>
        </p:nvSpPr>
        <p:spPr bwMode="auto">
          <a:xfrm>
            <a:off x="457200" y="6400803"/>
            <a:ext cx="3740150" cy="276999"/>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spcBef>
                <a:spcPct val="50000"/>
              </a:spcBef>
              <a:spcAft>
                <a:spcPct val="0"/>
              </a:spcAft>
              <a:defRPr/>
            </a:pPr>
            <a:r>
              <a:rPr lang="en-US" sz="1200" dirty="0" smtClean="0">
                <a:solidFill>
                  <a:srgbClr val="C0C0C0"/>
                </a:solidFill>
              </a:rPr>
              <a:t>February  26, 2013</a:t>
            </a:r>
          </a:p>
        </p:txBody>
      </p:sp>
    </p:spTree>
    <p:extLst>
      <p:ext uri="{BB962C8B-B14F-4D97-AF65-F5344CB8AC3E}">
        <p14:creationId xmlns:p14="http://schemas.microsoft.com/office/powerpoint/2010/main" val="209022158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640138" y="6486525"/>
            <a:ext cx="2133600" cy="234950"/>
          </a:xfrm>
          <a:prstGeom prst="rect">
            <a:avLst/>
          </a:prstGeom>
        </p:spPr>
        <p:txBody>
          <a:bodyPr vert="horz" wrap="square" lIns="91418" tIns="45709" rIns="91418" bIns="45709" numCol="1" anchor="ctr" anchorCtr="0" compatLnSpc="1">
            <a:prstTxWarp prst="textNoShape">
              <a:avLst/>
            </a:prstTxWarp>
          </a:bodyPr>
          <a:lstStyle>
            <a:lvl1pPr algn="ctr">
              <a:defRPr sz="900" b="1">
                <a:solidFill>
                  <a:srgbClr val="898989"/>
                </a:solidFill>
                <a:latin typeface="Arial" pitchFamily="34" charset="0"/>
                <a:ea typeface="ＭＳ Ｐゴシック"/>
                <a:cs typeface="ＭＳ Ｐゴシック"/>
              </a:defRPr>
            </a:lvl1pPr>
          </a:lstStyle>
          <a:p>
            <a:pPr fontAlgn="base">
              <a:spcBef>
                <a:spcPct val="0"/>
              </a:spcBef>
              <a:spcAft>
                <a:spcPct val="0"/>
              </a:spcAft>
              <a:defRPr/>
            </a:pPr>
            <a:fld id="{E94B1DF8-4F1F-4FFB-931C-ECEBF9D93FE9}"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26249411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Lst>
  <p:hf hdr="0" ftr="0" dt="0"/>
  <p:txStyles>
    <p:titleStyle>
      <a:lvl1pPr algn="ctr" defTabSz="455613" rtl="0" eaLnBrk="0" fontAlgn="base" hangingPunct="0">
        <a:spcBef>
          <a:spcPct val="0"/>
        </a:spcBef>
        <a:spcAft>
          <a:spcPct val="0"/>
        </a:spcAft>
        <a:defRPr sz="3600" b="1" kern="1200">
          <a:solidFill>
            <a:srgbClr val="17375E"/>
          </a:solidFill>
          <a:latin typeface="Arial"/>
          <a:ea typeface="+mj-ea"/>
          <a:cs typeface="Arial"/>
        </a:defRPr>
      </a:lvl1pPr>
      <a:lvl2pPr algn="ctr" defTabSz="455613" rtl="0" eaLnBrk="0" fontAlgn="base" hangingPunct="0">
        <a:spcBef>
          <a:spcPct val="0"/>
        </a:spcBef>
        <a:spcAft>
          <a:spcPct val="0"/>
        </a:spcAft>
        <a:defRPr sz="3600" b="1">
          <a:solidFill>
            <a:srgbClr val="17375E"/>
          </a:solidFill>
          <a:latin typeface="Arial" charset="0"/>
          <a:cs typeface="Arial" charset="0"/>
        </a:defRPr>
      </a:lvl2pPr>
      <a:lvl3pPr algn="ctr" defTabSz="455613" rtl="0" eaLnBrk="0" fontAlgn="base" hangingPunct="0">
        <a:spcBef>
          <a:spcPct val="0"/>
        </a:spcBef>
        <a:spcAft>
          <a:spcPct val="0"/>
        </a:spcAft>
        <a:defRPr sz="3600" b="1">
          <a:solidFill>
            <a:srgbClr val="17375E"/>
          </a:solidFill>
          <a:latin typeface="Arial" charset="0"/>
          <a:cs typeface="Arial" charset="0"/>
        </a:defRPr>
      </a:lvl3pPr>
      <a:lvl4pPr algn="ctr" defTabSz="455613" rtl="0" eaLnBrk="0" fontAlgn="base" hangingPunct="0">
        <a:spcBef>
          <a:spcPct val="0"/>
        </a:spcBef>
        <a:spcAft>
          <a:spcPct val="0"/>
        </a:spcAft>
        <a:defRPr sz="3600" b="1">
          <a:solidFill>
            <a:srgbClr val="17375E"/>
          </a:solidFill>
          <a:latin typeface="Arial" charset="0"/>
          <a:cs typeface="Arial" charset="0"/>
        </a:defRPr>
      </a:lvl4pPr>
      <a:lvl5pPr algn="ctr" defTabSz="455613" rtl="0" eaLnBrk="0" fontAlgn="base" hangingPunct="0">
        <a:spcBef>
          <a:spcPct val="0"/>
        </a:spcBef>
        <a:spcAft>
          <a:spcPct val="0"/>
        </a:spcAft>
        <a:defRPr sz="3600" b="1">
          <a:solidFill>
            <a:srgbClr val="17375E"/>
          </a:solidFill>
          <a:latin typeface="Arial" charset="0"/>
          <a:cs typeface="Arial" charset="0"/>
        </a:defRPr>
      </a:lvl5pPr>
      <a:lvl6pPr marL="457092" algn="ctr" defTabSz="457092" rtl="0" fontAlgn="base">
        <a:spcBef>
          <a:spcPct val="0"/>
        </a:spcBef>
        <a:spcAft>
          <a:spcPct val="0"/>
        </a:spcAft>
        <a:defRPr sz="3600" b="1">
          <a:solidFill>
            <a:srgbClr val="17375E"/>
          </a:solidFill>
          <a:latin typeface="Arial" charset="0"/>
          <a:cs typeface="Arial" charset="0"/>
        </a:defRPr>
      </a:lvl6pPr>
      <a:lvl7pPr marL="914186" algn="ctr" defTabSz="457092" rtl="0" fontAlgn="base">
        <a:spcBef>
          <a:spcPct val="0"/>
        </a:spcBef>
        <a:spcAft>
          <a:spcPct val="0"/>
        </a:spcAft>
        <a:defRPr sz="3600" b="1">
          <a:solidFill>
            <a:srgbClr val="17375E"/>
          </a:solidFill>
          <a:latin typeface="Arial" charset="0"/>
          <a:cs typeface="Arial" charset="0"/>
        </a:defRPr>
      </a:lvl7pPr>
      <a:lvl8pPr marL="1371279" algn="ctr" defTabSz="457092" rtl="0" fontAlgn="base">
        <a:spcBef>
          <a:spcPct val="0"/>
        </a:spcBef>
        <a:spcAft>
          <a:spcPct val="0"/>
        </a:spcAft>
        <a:defRPr sz="3600" b="1">
          <a:solidFill>
            <a:srgbClr val="17375E"/>
          </a:solidFill>
          <a:latin typeface="Arial" charset="0"/>
          <a:cs typeface="Arial" charset="0"/>
        </a:defRPr>
      </a:lvl8pPr>
      <a:lvl9pPr marL="1828373" algn="ctr" defTabSz="457092" rtl="0" fontAlgn="base">
        <a:spcBef>
          <a:spcPct val="0"/>
        </a:spcBef>
        <a:spcAft>
          <a:spcPct val="0"/>
        </a:spcAft>
        <a:defRPr sz="3600" b="1">
          <a:solidFill>
            <a:srgbClr val="17375E"/>
          </a:solidFill>
          <a:latin typeface="Arial" charset="0"/>
          <a:cs typeface="Arial" charset="0"/>
        </a:defRPr>
      </a:lvl9pPr>
    </p:titleStyle>
    <p:bodyStyle>
      <a:lvl1pPr marL="341313" indent="-341313" algn="l" defTabSz="455613" rtl="0" eaLnBrk="0" fontAlgn="base" hangingPunct="0">
        <a:spcBef>
          <a:spcPct val="20000"/>
        </a:spcBef>
        <a:spcAft>
          <a:spcPct val="0"/>
        </a:spcAft>
        <a:buClr>
          <a:srgbClr val="9BBB59"/>
        </a:buClr>
        <a:buFont typeface="Arial" pitchFamily="34" charset="0"/>
        <a:buChar char="•"/>
        <a:defRPr sz="2800" kern="1200">
          <a:solidFill>
            <a:srgbClr val="7F7F7F"/>
          </a:solidFill>
          <a:latin typeface="Arial"/>
          <a:ea typeface="+mn-ea"/>
          <a:cs typeface="Arial"/>
        </a:defRPr>
      </a:lvl1pPr>
      <a:lvl2pPr marL="741363" indent="-284163" algn="l" defTabSz="455613"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1413" indent="-227013" algn="l" defTabSz="455613" rtl="0" eaLnBrk="0" fontAlgn="base" hangingPunct="0">
        <a:spcBef>
          <a:spcPct val="20000"/>
        </a:spcBef>
        <a:spcAft>
          <a:spcPct val="0"/>
        </a:spcAft>
        <a:buClr>
          <a:srgbClr val="9BBB59"/>
        </a:buClr>
        <a:buFont typeface="Arial" pitchFamily="34" charset="0"/>
        <a:buChar char="•"/>
        <a:defRPr sz="2000" kern="1200">
          <a:solidFill>
            <a:srgbClr val="7F7F7F"/>
          </a:solidFill>
          <a:latin typeface="Arial"/>
          <a:ea typeface="+mn-ea"/>
          <a:cs typeface="Arial"/>
        </a:defRPr>
      </a:lvl3pPr>
      <a:lvl4pPr marL="1598613" indent="-227013" algn="l" defTabSz="455613"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5813" indent="-227013" algn="l" defTabSz="455613" rtl="0" eaLnBrk="0" fontAlgn="base" hangingPunct="0">
        <a:spcBef>
          <a:spcPct val="20000"/>
        </a:spcBef>
        <a:spcAft>
          <a:spcPct val="0"/>
        </a:spcAft>
        <a:buClr>
          <a:srgbClr val="558ED5"/>
        </a:buClr>
        <a:buSzPct val="80000"/>
        <a:buFont typeface="Arial" pitchFamily="34" charset="0"/>
        <a:buChar char="»"/>
        <a:defRPr kern="1200">
          <a:solidFill>
            <a:srgbClr val="7F7F7F"/>
          </a:solidFill>
          <a:latin typeface="Arial"/>
          <a:ea typeface="+mn-ea"/>
          <a:cs typeface="Arial"/>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6"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8"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92" rtl="0" eaLnBrk="1" latinLnBrk="0" hangingPunct="1">
        <a:defRPr sz="1800" kern="1200">
          <a:solidFill>
            <a:schemeClr val="tx1"/>
          </a:solidFill>
          <a:latin typeface="+mn-lt"/>
          <a:ea typeface="+mn-ea"/>
          <a:cs typeface="+mn-cs"/>
        </a:defRPr>
      </a:lvl1pPr>
      <a:lvl2pPr marL="457092" algn="l" defTabSz="457092" rtl="0" eaLnBrk="1" latinLnBrk="0" hangingPunct="1">
        <a:defRPr sz="1800" kern="1200">
          <a:solidFill>
            <a:schemeClr val="tx1"/>
          </a:solidFill>
          <a:latin typeface="+mn-lt"/>
          <a:ea typeface="+mn-ea"/>
          <a:cs typeface="+mn-cs"/>
        </a:defRPr>
      </a:lvl2pPr>
      <a:lvl3pPr marL="914186" algn="l" defTabSz="457092" rtl="0" eaLnBrk="1" latinLnBrk="0" hangingPunct="1">
        <a:defRPr sz="1800" kern="1200">
          <a:solidFill>
            <a:schemeClr val="tx1"/>
          </a:solidFill>
          <a:latin typeface="+mn-lt"/>
          <a:ea typeface="+mn-ea"/>
          <a:cs typeface="+mn-cs"/>
        </a:defRPr>
      </a:lvl3pPr>
      <a:lvl4pPr marL="1371279" algn="l" defTabSz="457092" rtl="0" eaLnBrk="1" latinLnBrk="0" hangingPunct="1">
        <a:defRPr sz="1800" kern="1200">
          <a:solidFill>
            <a:schemeClr val="tx1"/>
          </a:solidFill>
          <a:latin typeface="+mn-lt"/>
          <a:ea typeface="+mn-ea"/>
          <a:cs typeface="+mn-cs"/>
        </a:defRPr>
      </a:lvl4pPr>
      <a:lvl5pPr marL="1828373" algn="l" defTabSz="457092" rtl="0" eaLnBrk="1" latinLnBrk="0" hangingPunct="1">
        <a:defRPr sz="1800" kern="1200">
          <a:solidFill>
            <a:schemeClr val="tx1"/>
          </a:solidFill>
          <a:latin typeface="+mn-lt"/>
          <a:ea typeface="+mn-ea"/>
          <a:cs typeface="+mn-cs"/>
        </a:defRPr>
      </a:lvl5pPr>
      <a:lvl6pPr marL="2285466" algn="l" defTabSz="457092" rtl="0" eaLnBrk="1" latinLnBrk="0" hangingPunct="1">
        <a:defRPr sz="1800" kern="1200">
          <a:solidFill>
            <a:schemeClr val="tx1"/>
          </a:solidFill>
          <a:latin typeface="+mn-lt"/>
          <a:ea typeface="+mn-ea"/>
          <a:cs typeface="+mn-cs"/>
        </a:defRPr>
      </a:lvl6pPr>
      <a:lvl7pPr marL="2742558" algn="l" defTabSz="457092" rtl="0" eaLnBrk="1" latinLnBrk="0" hangingPunct="1">
        <a:defRPr sz="1800" kern="1200">
          <a:solidFill>
            <a:schemeClr val="tx1"/>
          </a:solidFill>
          <a:latin typeface="+mn-lt"/>
          <a:ea typeface="+mn-ea"/>
          <a:cs typeface="+mn-cs"/>
        </a:defRPr>
      </a:lvl7pPr>
      <a:lvl8pPr marL="3199652" algn="l" defTabSz="457092" rtl="0" eaLnBrk="1" latinLnBrk="0" hangingPunct="1">
        <a:defRPr sz="1800" kern="1200">
          <a:solidFill>
            <a:schemeClr val="tx1"/>
          </a:solidFill>
          <a:latin typeface="+mn-lt"/>
          <a:ea typeface="+mn-ea"/>
          <a:cs typeface="+mn-cs"/>
        </a:defRPr>
      </a:lvl8pPr>
      <a:lvl9pPr marL="3656744" algn="l" defTabSz="4570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47800"/>
            <a:ext cx="7620000" cy="2667000"/>
          </a:xfrm>
        </p:spPr>
        <p:txBody>
          <a:bodyPr>
            <a:normAutofit/>
          </a:bodyPr>
          <a:lstStyle/>
          <a:p>
            <a:r>
              <a:rPr lang="en-US" dirty="0" smtClean="0"/>
              <a:t>REDAC Subcommittee Update </a:t>
            </a:r>
            <a:br>
              <a:rPr lang="en-US" dirty="0" smtClean="0"/>
            </a:br>
            <a:r>
              <a:rPr lang="en-US" dirty="0"/>
              <a:t/>
            </a:r>
            <a:br>
              <a:rPr lang="en-US" dirty="0"/>
            </a:br>
            <a:r>
              <a:rPr lang="en-US" sz="2800" dirty="0" smtClean="0"/>
              <a:t>Research Director</a:t>
            </a:r>
            <a:br>
              <a:rPr lang="en-US" sz="2800" dirty="0" smtClean="0"/>
            </a:br>
            <a:r>
              <a:rPr lang="en-US" sz="2800" dirty="0" smtClean="0"/>
              <a:t>2016 Summer Session</a:t>
            </a:r>
            <a:r>
              <a:rPr lang="en-US" dirty="0"/>
              <a:t/>
            </a:r>
            <a:br>
              <a:rPr lang="en-US" dirty="0"/>
            </a:br>
            <a:endParaRPr lang="en-US" dirty="0"/>
          </a:p>
        </p:txBody>
      </p:sp>
    </p:spTree>
    <p:extLst>
      <p:ext uri="{BB962C8B-B14F-4D97-AF65-F5344CB8AC3E}">
        <p14:creationId xmlns:p14="http://schemas.microsoft.com/office/powerpoint/2010/main" val="3177636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Research Engineering &amp; Development Advisory Committee (REDAC)</a:t>
            </a:r>
            <a:endParaRPr lang="en-US" sz="3200" dirty="0"/>
          </a:p>
        </p:txBody>
      </p:sp>
      <p:sp>
        <p:nvSpPr>
          <p:cNvPr id="3" name="Content Placeholder 2"/>
          <p:cNvSpPr>
            <a:spLocks noGrp="1"/>
          </p:cNvSpPr>
          <p:nvPr>
            <p:ph idx="1"/>
          </p:nvPr>
        </p:nvSpPr>
        <p:spPr>
          <a:xfrm>
            <a:off x="457200" y="1874837"/>
            <a:ext cx="8534400" cy="4525963"/>
          </a:xfrm>
        </p:spPr>
        <p:txBody>
          <a:bodyPr/>
          <a:lstStyle/>
          <a:p>
            <a:pPr marL="0" indent="0">
              <a:buNone/>
            </a:pPr>
            <a:r>
              <a:rPr lang="en-US" sz="2000" b="1" dirty="0" smtClean="0">
                <a:solidFill>
                  <a:schemeClr val="tx1"/>
                </a:solidFill>
              </a:rPr>
              <a:t>Committee/Subcommittees continue </a:t>
            </a:r>
            <a:r>
              <a:rPr lang="en-US" sz="2000" b="1" dirty="0">
                <a:solidFill>
                  <a:schemeClr val="tx1"/>
                </a:solidFill>
              </a:rPr>
              <a:t>to make a valuable contribution to </a:t>
            </a:r>
            <a:r>
              <a:rPr lang="en-US" sz="2000" b="1" dirty="0" smtClean="0">
                <a:solidFill>
                  <a:schemeClr val="tx1"/>
                </a:solidFill>
              </a:rPr>
              <a:t>FAA’s </a:t>
            </a:r>
            <a:r>
              <a:rPr lang="en-US" sz="2000" b="1" dirty="0">
                <a:solidFill>
                  <a:schemeClr val="tx1"/>
                </a:solidFill>
              </a:rPr>
              <a:t>research </a:t>
            </a:r>
            <a:r>
              <a:rPr lang="en-US" sz="2000" b="1" dirty="0" smtClean="0">
                <a:solidFill>
                  <a:schemeClr val="tx1"/>
                </a:solidFill>
              </a:rPr>
              <a:t>program</a:t>
            </a:r>
          </a:p>
          <a:p>
            <a:pPr lvl="1">
              <a:buClrTx/>
              <a:buSzPct val="100000"/>
              <a:buFont typeface="Arial" panose="020B0604020202020204" pitchFamily="34" charset="0"/>
              <a:buChar char="•"/>
            </a:pPr>
            <a:r>
              <a:rPr lang="en-US" sz="1800" dirty="0" smtClean="0">
                <a:solidFill>
                  <a:schemeClr val="tx1"/>
                </a:solidFill>
              </a:rPr>
              <a:t>Findings </a:t>
            </a:r>
            <a:r>
              <a:rPr lang="en-US" sz="1800" dirty="0">
                <a:solidFill>
                  <a:schemeClr val="tx1"/>
                </a:solidFill>
              </a:rPr>
              <a:t>and recommendations are well-reasoned and provoke </a:t>
            </a:r>
            <a:r>
              <a:rPr lang="en-US" sz="1800" dirty="0" smtClean="0">
                <a:solidFill>
                  <a:schemeClr val="tx1"/>
                </a:solidFill>
              </a:rPr>
              <a:t>meaningful </a:t>
            </a:r>
            <a:r>
              <a:rPr lang="en-US" sz="1800" dirty="0">
                <a:solidFill>
                  <a:schemeClr val="tx1"/>
                </a:solidFill>
              </a:rPr>
              <a:t>internal </a:t>
            </a:r>
            <a:r>
              <a:rPr lang="en-US" sz="1800" dirty="0" smtClean="0">
                <a:solidFill>
                  <a:schemeClr val="tx1"/>
                </a:solidFill>
              </a:rPr>
              <a:t>program review</a:t>
            </a:r>
          </a:p>
          <a:p>
            <a:pPr lvl="1">
              <a:buClrTx/>
              <a:buSzPct val="100000"/>
              <a:buFont typeface="Arial" panose="020B0604020202020204" pitchFamily="34" charset="0"/>
              <a:buChar char="•"/>
            </a:pPr>
            <a:r>
              <a:rPr lang="en-US" sz="1800" dirty="0" smtClean="0">
                <a:solidFill>
                  <a:schemeClr val="tx1"/>
                </a:solidFill>
              </a:rPr>
              <a:t>FAA welcomes continued assistance and advice to increase success </a:t>
            </a:r>
            <a:r>
              <a:rPr lang="en-US" sz="1800" dirty="0">
                <a:solidFill>
                  <a:schemeClr val="tx1"/>
                </a:solidFill>
              </a:rPr>
              <a:t>in research and development</a:t>
            </a:r>
            <a:r>
              <a:rPr lang="en-US" sz="1800" dirty="0" smtClean="0">
                <a:solidFill>
                  <a:schemeClr val="tx1"/>
                </a:solidFill>
              </a:rPr>
              <a:t>.</a:t>
            </a:r>
          </a:p>
          <a:p>
            <a:pPr lvl="1">
              <a:buClrTx/>
              <a:buSzPct val="100000"/>
              <a:buFont typeface="Arial" panose="020B0604020202020204" pitchFamily="34" charset="0"/>
              <a:buChar char="•"/>
            </a:pPr>
            <a:r>
              <a:rPr lang="en-US" sz="1800" dirty="0" smtClean="0">
                <a:solidFill>
                  <a:schemeClr val="tx1"/>
                </a:solidFill>
              </a:rPr>
              <a:t>Thank you!</a:t>
            </a:r>
          </a:p>
          <a:p>
            <a:pPr marL="457200" lvl="1" indent="0">
              <a:buNone/>
            </a:pPr>
            <a:endParaRPr lang="en-US" sz="1600" dirty="0"/>
          </a:p>
          <a:p>
            <a:pPr marL="0" indent="0">
              <a:buNone/>
            </a:pPr>
            <a:r>
              <a:rPr lang="en-US" sz="2000" b="1" dirty="0" smtClean="0">
                <a:solidFill>
                  <a:schemeClr val="tx1"/>
                </a:solidFill>
              </a:rPr>
              <a:t>Increased awareness of research initiatives across government and industry through subcommittee interchange</a:t>
            </a:r>
          </a:p>
        </p:txBody>
      </p:sp>
      <p:sp>
        <p:nvSpPr>
          <p:cNvPr id="4" name="Slide Number Placeholder 3"/>
          <p:cNvSpPr>
            <a:spLocks noGrp="1"/>
          </p:cNvSpPr>
          <p:nvPr>
            <p:ph type="sldNum" sz="quarter" idx="10"/>
          </p:nvPr>
        </p:nvSpPr>
        <p:spPr/>
        <p:txBody>
          <a:bodyPr/>
          <a:lstStyle/>
          <a:p>
            <a:pPr>
              <a:defRPr/>
            </a:pPr>
            <a:fld id="{141B035F-7F32-4271-AEEA-ACBE679971B0}" type="slidenum">
              <a:rPr lang="en-US" smtClean="0"/>
              <a:pPr>
                <a:defRPr/>
              </a:pPr>
              <a:t>2</a:t>
            </a:fld>
            <a:endParaRPr lang="en-US" dirty="0"/>
          </a:p>
        </p:txBody>
      </p:sp>
    </p:spTree>
    <p:extLst>
      <p:ext uri="{BB962C8B-B14F-4D97-AF65-F5344CB8AC3E}">
        <p14:creationId xmlns:p14="http://schemas.microsoft.com/office/powerpoint/2010/main" val="237263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smtClean="0"/>
              <a:t>A Common Theme</a:t>
            </a:r>
            <a:endParaRPr lang="en-US" sz="3200" dirty="0"/>
          </a:p>
        </p:txBody>
      </p:sp>
      <p:sp>
        <p:nvSpPr>
          <p:cNvPr id="3" name="Content Placeholder 2"/>
          <p:cNvSpPr>
            <a:spLocks noGrp="1"/>
          </p:cNvSpPr>
          <p:nvPr>
            <p:ph idx="1"/>
          </p:nvPr>
        </p:nvSpPr>
        <p:spPr>
          <a:xfrm>
            <a:off x="609600" y="1905000"/>
            <a:ext cx="7772400" cy="3200400"/>
          </a:xfrm>
        </p:spPr>
        <p:txBody>
          <a:bodyPr/>
          <a:lstStyle/>
          <a:p>
            <a:pPr marL="0" indent="0">
              <a:spcBef>
                <a:spcPts val="600"/>
              </a:spcBef>
              <a:buNone/>
            </a:pPr>
            <a:r>
              <a:rPr lang="en-US" sz="2000" b="1" dirty="0" smtClean="0">
                <a:solidFill>
                  <a:schemeClr val="tx1"/>
                </a:solidFill>
              </a:rPr>
              <a:t>What is FAA’s Research and Development Strategy?</a:t>
            </a:r>
          </a:p>
          <a:p>
            <a:pPr marL="522287" indent="-285750">
              <a:spcBef>
                <a:spcPts val="600"/>
              </a:spcBef>
              <a:buClrTx/>
            </a:pPr>
            <a:r>
              <a:rPr lang="en-US" sz="1800" dirty="0" smtClean="0">
                <a:solidFill>
                  <a:schemeClr val="tx1"/>
                </a:solidFill>
              </a:rPr>
              <a:t>Is there a strategic context for the agency’s R&amp;D investments?</a:t>
            </a:r>
          </a:p>
          <a:p>
            <a:pPr marL="522287" indent="-285750">
              <a:spcBef>
                <a:spcPts val="600"/>
              </a:spcBef>
              <a:buClrTx/>
            </a:pPr>
            <a:r>
              <a:rPr lang="en-US" sz="1800" dirty="0">
                <a:solidFill>
                  <a:schemeClr val="tx1"/>
                </a:solidFill>
              </a:rPr>
              <a:t>Can we show alignment with mission/operational outcomes? </a:t>
            </a:r>
          </a:p>
          <a:p>
            <a:pPr marL="522287" indent="-285750">
              <a:spcBef>
                <a:spcPts val="600"/>
              </a:spcBef>
              <a:buClrTx/>
            </a:pPr>
            <a:r>
              <a:rPr lang="en-US" sz="1800" dirty="0" smtClean="0">
                <a:solidFill>
                  <a:schemeClr val="tx1"/>
                </a:solidFill>
              </a:rPr>
              <a:t>SAS search for the “full loaf of bread” to better understand rationale for individual BLIs</a:t>
            </a:r>
          </a:p>
          <a:p>
            <a:pPr lvl="1"/>
            <a:endParaRPr lang="en-US" sz="2000" dirty="0" smtClean="0"/>
          </a:p>
          <a:p>
            <a:pPr lvl="1"/>
            <a:endParaRPr lang="en-US" sz="2000" b="1" dirty="0" smtClean="0"/>
          </a:p>
        </p:txBody>
      </p:sp>
      <p:sp>
        <p:nvSpPr>
          <p:cNvPr id="4" name="Slide Number Placeholder 3"/>
          <p:cNvSpPr>
            <a:spLocks noGrp="1"/>
          </p:cNvSpPr>
          <p:nvPr>
            <p:ph type="sldNum" sz="quarter" idx="10"/>
          </p:nvPr>
        </p:nvSpPr>
        <p:spPr/>
        <p:txBody>
          <a:bodyPr/>
          <a:lstStyle/>
          <a:p>
            <a:pPr>
              <a:defRPr/>
            </a:pPr>
            <a:fld id="{141B035F-7F32-4271-AEEA-ACBE679971B0}" type="slidenum">
              <a:rPr lang="en-US" smtClean="0"/>
              <a:pPr>
                <a:defRPr/>
              </a:pPr>
              <a:t>3</a:t>
            </a:fld>
            <a:endParaRPr lang="en-US" dirty="0"/>
          </a:p>
        </p:txBody>
      </p:sp>
    </p:spTree>
    <p:extLst>
      <p:ext uri="{BB962C8B-B14F-4D97-AF65-F5344CB8AC3E}">
        <p14:creationId xmlns:p14="http://schemas.microsoft.com/office/powerpoint/2010/main" val="1286616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dirty="0" smtClean="0"/>
              <a:t>Improving the National Aviation Research Plan (NARP)</a:t>
            </a:r>
            <a:endParaRPr lang="en-US" sz="3200" dirty="0"/>
          </a:p>
        </p:txBody>
      </p:sp>
      <p:sp>
        <p:nvSpPr>
          <p:cNvPr id="3" name="Content Placeholder 2"/>
          <p:cNvSpPr>
            <a:spLocks noGrp="1"/>
          </p:cNvSpPr>
          <p:nvPr>
            <p:ph idx="1"/>
          </p:nvPr>
        </p:nvSpPr>
        <p:spPr>
          <a:xfrm>
            <a:off x="838200" y="1676400"/>
            <a:ext cx="6934200" cy="4267200"/>
          </a:xfrm>
        </p:spPr>
        <p:txBody>
          <a:bodyPr/>
          <a:lstStyle/>
          <a:p>
            <a:pPr marL="0" indent="0">
              <a:buNone/>
            </a:pPr>
            <a:r>
              <a:rPr lang="en-US" sz="2000" b="1" dirty="0" smtClean="0">
                <a:solidFill>
                  <a:schemeClr val="tx1"/>
                </a:solidFill>
              </a:rPr>
              <a:t>To better express FAA’s R&amp;D strategic context</a:t>
            </a:r>
          </a:p>
          <a:p>
            <a:pPr marL="457200" indent="-220663">
              <a:spcBef>
                <a:spcPts val="600"/>
              </a:spcBef>
              <a:buClrTx/>
            </a:pPr>
            <a:r>
              <a:rPr lang="en-US" sz="1800" dirty="0" smtClean="0">
                <a:solidFill>
                  <a:schemeClr val="tx1"/>
                </a:solidFill>
              </a:rPr>
              <a:t>Effort underway with Research Executive Board (REB) aimed at revised NARP for 2018 cycle</a:t>
            </a:r>
          </a:p>
          <a:p>
            <a:pPr marL="457200" indent="-220663">
              <a:spcBef>
                <a:spcPts val="600"/>
              </a:spcBef>
              <a:buClrTx/>
            </a:pPr>
            <a:r>
              <a:rPr lang="en-US" sz="1800" dirty="0" smtClean="0">
                <a:solidFill>
                  <a:schemeClr val="tx1"/>
                </a:solidFill>
              </a:rPr>
              <a:t>Balancing the need for higher level strategic program description and NARP content requirements specified in statute</a:t>
            </a:r>
          </a:p>
          <a:p>
            <a:pPr marL="457200" indent="-220663">
              <a:spcBef>
                <a:spcPts val="600"/>
              </a:spcBef>
              <a:buClrTx/>
            </a:pPr>
            <a:r>
              <a:rPr lang="en-US" sz="1800" dirty="0" smtClean="0">
                <a:solidFill>
                  <a:schemeClr val="tx1"/>
                </a:solidFill>
              </a:rPr>
              <a:t>Strengthening alignment with DOT/FAA strategic priorities through a reduced set of well defined research goals</a:t>
            </a:r>
          </a:p>
          <a:p>
            <a:pPr marL="457200" indent="-220663">
              <a:spcBef>
                <a:spcPts val="600"/>
              </a:spcBef>
              <a:buClrTx/>
            </a:pPr>
            <a:r>
              <a:rPr lang="en-US" altLang="en-US" sz="1800" dirty="0" smtClean="0">
                <a:solidFill>
                  <a:schemeClr val="tx1"/>
                </a:solidFill>
              </a:rPr>
              <a:t>Engaging REDAC by </a:t>
            </a:r>
            <a:r>
              <a:rPr lang="en-US" altLang="en-US" sz="1800" dirty="0" smtClean="0">
                <a:solidFill>
                  <a:schemeClr val="tx1"/>
                </a:solidFill>
                <a:latin typeface="Arial" panose="020B0604020202020204" pitchFamily="34" charset="0"/>
                <a:cs typeface="Arial" panose="020B0604020202020204" pitchFamily="34" charset="0"/>
              </a:rPr>
              <a:t>providing </a:t>
            </a:r>
            <a:r>
              <a:rPr lang="en-US" altLang="en-US" sz="1800" dirty="0">
                <a:solidFill>
                  <a:schemeClr val="tx1"/>
                </a:solidFill>
                <a:latin typeface="Arial" panose="020B0604020202020204" pitchFamily="34" charset="0"/>
                <a:cs typeface="Arial" panose="020B0604020202020204" pitchFamily="34" charset="0"/>
              </a:rPr>
              <a:t>status and </a:t>
            </a:r>
            <a:r>
              <a:rPr lang="en-US" altLang="en-US" sz="1800" dirty="0" smtClean="0">
                <a:solidFill>
                  <a:schemeClr val="tx1"/>
                </a:solidFill>
                <a:latin typeface="Arial" panose="020B0604020202020204" pitchFamily="34" charset="0"/>
                <a:cs typeface="Arial" panose="020B0604020202020204" pitchFamily="34" charset="0"/>
              </a:rPr>
              <a:t>obtaining </a:t>
            </a:r>
            <a:r>
              <a:rPr lang="en-US" altLang="en-US" sz="1800" dirty="0">
                <a:solidFill>
                  <a:schemeClr val="tx1"/>
                </a:solidFill>
                <a:latin typeface="Arial" panose="020B0604020202020204" pitchFamily="34" charset="0"/>
                <a:cs typeface="Arial" panose="020B0604020202020204" pitchFamily="34" charset="0"/>
              </a:rPr>
              <a:t>input (i.e. framework, approach, </a:t>
            </a:r>
            <a:r>
              <a:rPr lang="en-US" altLang="en-US" sz="1800" dirty="0" smtClean="0">
                <a:solidFill>
                  <a:schemeClr val="tx1"/>
                </a:solidFill>
                <a:latin typeface="Arial" panose="020B0604020202020204" pitchFamily="34" charset="0"/>
                <a:cs typeface="Arial" panose="020B0604020202020204" pitchFamily="34" charset="0"/>
              </a:rPr>
              <a:t>tools/template)</a:t>
            </a:r>
          </a:p>
          <a:p>
            <a:pPr marL="457200" indent="-220663">
              <a:spcBef>
                <a:spcPts val="600"/>
              </a:spcBef>
              <a:buClrTx/>
              <a:buSzPct val="100000"/>
            </a:pPr>
            <a:r>
              <a:rPr lang="en-US" sz="1800" b="1" i="1" dirty="0" smtClean="0">
                <a:solidFill>
                  <a:schemeClr val="tx1"/>
                </a:solidFill>
              </a:rPr>
              <a:t>Making NARP central to FAA/REDAC dialog</a:t>
            </a:r>
          </a:p>
          <a:p>
            <a:pPr lvl="1"/>
            <a:endParaRPr lang="en-US" sz="2000" dirty="0" smtClean="0"/>
          </a:p>
          <a:p>
            <a:pPr lvl="1"/>
            <a:endParaRPr lang="en-US" sz="2000" b="1" dirty="0" smtClean="0"/>
          </a:p>
        </p:txBody>
      </p:sp>
      <p:sp>
        <p:nvSpPr>
          <p:cNvPr id="4" name="Slide Number Placeholder 3"/>
          <p:cNvSpPr>
            <a:spLocks noGrp="1"/>
          </p:cNvSpPr>
          <p:nvPr>
            <p:ph type="sldNum" sz="quarter" idx="10"/>
          </p:nvPr>
        </p:nvSpPr>
        <p:spPr/>
        <p:txBody>
          <a:bodyPr/>
          <a:lstStyle/>
          <a:p>
            <a:pPr>
              <a:defRPr/>
            </a:pPr>
            <a:fld id="{141B035F-7F32-4271-AEEA-ACBE679971B0}" type="slidenum">
              <a:rPr lang="en-US" smtClean="0"/>
              <a:pPr>
                <a:defRPr/>
              </a:pPr>
              <a:t>4</a:t>
            </a:fld>
            <a:endParaRPr lang="en-US" dirty="0"/>
          </a:p>
        </p:txBody>
      </p:sp>
    </p:spTree>
    <p:extLst>
      <p:ext uri="{BB962C8B-B14F-4D97-AF65-F5344CB8AC3E}">
        <p14:creationId xmlns:p14="http://schemas.microsoft.com/office/powerpoint/2010/main" val="867544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smtClean="0"/>
              <a:t>External Reviews of FAA R&amp;D Program</a:t>
            </a:r>
            <a:endParaRPr lang="en-US" sz="3200" dirty="0"/>
          </a:p>
        </p:txBody>
      </p:sp>
      <p:sp>
        <p:nvSpPr>
          <p:cNvPr id="3" name="Content Placeholder 2"/>
          <p:cNvSpPr>
            <a:spLocks noGrp="1"/>
          </p:cNvSpPr>
          <p:nvPr>
            <p:ph idx="1"/>
          </p:nvPr>
        </p:nvSpPr>
        <p:spPr>
          <a:xfrm>
            <a:off x="381000" y="1676400"/>
            <a:ext cx="8534400" cy="4267200"/>
          </a:xfrm>
        </p:spPr>
        <p:txBody>
          <a:bodyPr/>
          <a:lstStyle/>
          <a:p>
            <a:pPr marL="236538" indent="-236538">
              <a:buClrTx/>
            </a:pPr>
            <a:r>
              <a:rPr lang="en-US" sz="2000" b="1" dirty="0" smtClean="0">
                <a:solidFill>
                  <a:schemeClr val="tx1"/>
                </a:solidFill>
              </a:rPr>
              <a:t>On-going reviews from GAO and DOT IG</a:t>
            </a:r>
          </a:p>
          <a:p>
            <a:pPr lvl="1">
              <a:spcBef>
                <a:spcPts val="600"/>
              </a:spcBef>
              <a:buClrTx/>
              <a:buSzPct val="100000"/>
              <a:buFont typeface="Arial" panose="020B0604020202020204" pitchFamily="34" charset="0"/>
              <a:buChar char="−"/>
            </a:pPr>
            <a:r>
              <a:rPr lang="en-US" sz="1800" dirty="0" smtClean="0">
                <a:solidFill>
                  <a:schemeClr val="tx1"/>
                </a:solidFill>
              </a:rPr>
              <a:t>One IG and two GAO examinations underway</a:t>
            </a:r>
          </a:p>
          <a:p>
            <a:pPr lvl="1">
              <a:spcBef>
                <a:spcPts val="600"/>
              </a:spcBef>
              <a:buClrTx/>
              <a:buSzPct val="100000"/>
              <a:buFont typeface="Arial" panose="020B0604020202020204" pitchFamily="34" charset="0"/>
              <a:buChar char="−"/>
            </a:pPr>
            <a:r>
              <a:rPr lang="en-US" sz="1800" dirty="0" smtClean="0">
                <a:solidFill>
                  <a:schemeClr val="tx1"/>
                </a:solidFill>
              </a:rPr>
              <a:t>Several information exchange meetings and document transmittals since February</a:t>
            </a:r>
          </a:p>
          <a:p>
            <a:pPr lvl="1">
              <a:spcBef>
                <a:spcPts val="600"/>
              </a:spcBef>
              <a:buClrTx/>
              <a:buSzPct val="100000"/>
              <a:buFont typeface="Arial" panose="020B0604020202020204" pitchFamily="34" charset="0"/>
              <a:buChar char="−"/>
            </a:pPr>
            <a:r>
              <a:rPr lang="en-US" sz="1800" dirty="0" smtClean="0">
                <a:solidFill>
                  <a:schemeClr val="tx1"/>
                </a:solidFill>
              </a:rPr>
              <a:t>GAO visit to the Technical Center July 27-28</a:t>
            </a:r>
          </a:p>
          <a:p>
            <a:pPr lvl="1">
              <a:spcBef>
                <a:spcPts val="600"/>
              </a:spcBef>
              <a:buClrTx/>
              <a:buSzPct val="100000"/>
              <a:buFont typeface="Arial" panose="020B0604020202020204" pitchFamily="34" charset="0"/>
              <a:buChar char="−"/>
            </a:pPr>
            <a:r>
              <a:rPr lang="en-US" sz="1800" dirty="0" smtClean="0">
                <a:solidFill>
                  <a:schemeClr val="tx1"/>
                </a:solidFill>
              </a:rPr>
              <a:t>GAO questionnaire for selected subcommittees (Chairs/DFOs)</a:t>
            </a:r>
          </a:p>
          <a:p>
            <a:pPr lvl="1">
              <a:spcBef>
                <a:spcPts val="600"/>
              </a:spcBef>
              <a:buClrTx/>
              <a:buSzPct val="100000"/>
              <a:buFont typeface="Arial" panose="020B0604020202020204" pitchFamily="34" charset="0"/>
              <a:buChar char="−"/>
            </a:pPr>
            <a:endParaRPr lang="en-US" sz="1800" dirty="0">
              <a:solidFill>
                <a:schemeClr val="tx1"/>
              </a:solidFill>
            </a:endParaRPr>
          </a:p>
          <a:p>
            <a:pPr marL="236538" indent="-236538">
              <a:spcBef>
                <a:spcPts val="1200"/>
              </a:spcBef>
              <a:buClrTx/>
            </a:pPr>
            <a:r>
              <a:rPr lang="en-US" sz="2000" b="1" dirty="0" smtClean="0">
                <a:solidFill>
                  <a:schemeClr val="tx1"/>
                </a:solidFill>
              </a:rPr>
              <a:t>Focus on governance and cross-agency/industry collaboration</a:t>
            </a:r>
            <a:endParaRPr lang="en-US" sz="600" b="1"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141B035F-7F32-4271-AEEA-ACBE679971B0}" type="slidenum">
              <a:rPr lang="en-US" smtClean="0"/>
              <a:pPr>
                <a:defRPr/>
              </a:pPr>
              <a:t>5</a:t>
            </a:fld>
            <a:endParaRPr lang="en-US" dirty="0"/>
          </a:p>
        </p:txBody>
      </p:sp>
    </p:spTree>
    <p:extLst>
      <p:ext uri="{BB962C8B-B14F-4D97-AF65-F5344CB8AC3E}">
        <p14:creationId xmlns:p14="http://schemas.microsoft.com/office/powerpoint/2010/main" val="1604031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a:t>Observations &amp; </a:t>
            </a:r>
            <a:r>
              <a:rPr lang="en-US" sz="3200" dirty="0" smtClean="0"/>
              <a:t>Reflections</a:t>
            </a:r>
            <a:endParaRPr lang="en-US" sz="3200" dirty="0"/>
          </a:p>
        </p:txBody>
      </p:sp>
      <p:sp>
        <p:nvSpPr>
          <p:cNvPr id="3" name="Content Placeholder 2"/>
          <p:cNvSpPr>
            <a:spLocks noGrp="1"/>
          </p:cNvSpPr>
          <p:nvPr>
            <p:ph idx="1"/>
          </p:nvPr>
        </p:nvSpPr>
        <p:spPr>
          <a:xfrm>
            <a:off x="381000" y="1447800"/>
            <a:ext cx="8458200" cy="4648200"/>
          </a:xfrm>
        </p:spPr>
        <p:txBody>
          <a:bodyPr/>
          <a:lstStyle/>
          <a:p>
            <a:pPr marL="0" indent="0">
              <a:buClrTx/>
              <a:buNone/>
            </a:pPr>
            <a:r>
              <a:rPr lang="en-US" sz="2000" b="1" dirty="0" smtClean="0">
                <a:solidFill>
                  <a:schemeClr val="tx1"/>
                </a:solidFill>
              </a:rPr>
              <a:t>Diversity of engagement approach across the subcommittees</a:t>
            </a:r>
          </a:p>
          <a:p>
            <a:pPr lvl="1">
              <a:spcBef>
                <a:spcPts val="600"/>
              </a:spcBef>
              <a:buClrTx/>
              <a:buSzPct val="100000"/>
              <a:buFont typeface="Arial" panose="020B0604020202020204" pitchFamily="34" charset="0"/>
              <a:buChar char="•"/>
            </a:pPr>
            <a:r>
              <a:rPr lang="en-US" sz="1800" dirty="0" smtClean="0">
                <a:solidFill>
                  <a:schemeClr val="tx1"/>
                </a:solidFill>
              </a:rPr>
              <a:t>Encouraging increased dialog between DFOs and subcommittee chairs to share best practices </a:t>
            </a:r>
          </a:p>
          <a:p>
            <a:pPr lvl="1">
              <a:spcBef>
                <a:spcPts val="600"/>
              </a:spcBef>
              <a:buClrTx/>
              <a:buSzPct val="100000"/>
              <a:buFont typeface="Arial" panose="020B0604020202020204" pitchFamily="34" charset="0"/>
              <a:buChar char="•"/>
            </a:pPr>
            <a:r>
              <a:rPr lang="en-US" sz="1800" b="1" i="1" dirty="0" smtClean="0">
                <a:solidFill>
                  <a:schemeClr val="tx1"/>
                </a:solidFill>
              </a:rPr>
              <a:t>Consider: </a:t>
            </a:r>
            <a:r>
              <a:rPr lang="en-US" sz="1800" dirty="0" smtClean="0">
                <a:solidFill>
                  <a:schemeClr val="tx1"/>
                </a:solidFill>
              </a:rPr>
              <a:t>pre-meeting coordination plenary between subcommittee leadership</a:t>
            </a:r>
            <a:endParaRPr lang="en-US" sz="1000" dirty="0" smtClean="0">
              <a:solidFill>
                <a:schemeClr val="tx1"/>
              </a:solidFill>
            </a:endParaRPr>
          </a:p>
          <a:p>
            <a:pPr marL="457200" lvl="1" indent="0">
              <a:buClrTx/>
              <a:buNone/>
            </a:pPr>
            <a:r>
              <a:rPr lang="en-US" sz="1000" dirty="0" smtClean="0">
                <a:solidFill>
                  <a:schemeClr val="tx1"/>
                </a:solidFill>
              </a:rPr>
              <a:t> </a:t>
            </a:r>
            <a:endParaRPr lang="en-US" sz="700" dirty="0">
              <a:solidFill>
                <a:schemeClr val="tx1"/>
              </a:solidFill>
            </a:endParaRPr>
          </a:p>
          <a:p>
            <a:pPr marL="0" indent="0">
              <a:buClrTx/>
              <a:buNone/>
            </a:pPr>
            <a:r>
              <a:rPr lang="en-US" sz="2000" b="1" dirty="0" smtClean="0">
                <a:solidFill>
                  <a:schemeClr val="tx1"/>
                </a:solidFill>
              </a:rPr>
              <a:t>REDAC Findings and Recommendations/FAA Responses</a:t>
            </a:r>
          </a:p>
          <a:p>
            <a:pPr lvl="1">
              <a:spcBef>
                <a:spcPts val="600"/>
              </a:spcBef>
              <a:buClrTx/>
              <a:buSzPct val="100000"/>
              <a:buFont typeface="Arial" panose="020B0604020202020204" pitchFamily="34" charset="0"/>
              <a:buChar char="•"/>
            </a:pPr>
            <a:r>
              <a:rPr lang="en-US" sz="1800" dirty="0" smtClean="0">
                <a:solidFill>
                  <a:schemeClr val="tx1"/>
                </a:solidFill>
              </a:rPr>
              <a:t>Exchange of draft F&amp;R’s prior to full committee session</a:t>
            </a:r>
          </a:p>
          <a:p>
            <a:pPr lvl="1">
              <a:spcBef>
                <a:spcPts val="600"/>
              </a:spcBef>
              <a:buClrTx/>
              <a:buSzPct val="100000"/>
              <a:buFont typeface="Arial" panose="020B0604020202020204" pitchFamily="34" charset="0"/>
              <a:buChar char="•"/>
            </a:pPr>
            <a:r>
              <a:rPr lang="en-US" sz="1800" dirty="0" smtClean="0">
                <a:solidFill>
                  <a:schemeClr val="tx1"/>
                </a:solidFill>
              </a:rPr>
              <a:t>Commonality/clarity of language in actions sought and planned</a:t>
            </a:r>
          </a:p>
          <a:p>
            <a:pPr lvl="1">
              <a:spcBef>
                <a:spcPts val="600"/>
              </a:spcBef>
              <a:buClrTx/>
              <a:buSzPct val="100000"/>
              <a:buFont typeface="Arial" panose="020B0604020202020204" pitchFamily="34" charset="0"/>
              <a:buChar char="•"/>
            </a:pPr>
            <a:r>
              <a:rPr lang="en-US" sz="1800" dirty="0">
                <a:solidFill>
                  <a:schemeClr val="tx1"/>
                </a:solidFill>
              </a:rPr>
              <a:t>Continued improvement and timelines </a:t>
            </a:r>
          </a:p>
          <a:p>
            <a:pPr lvl="1">
              <a:spcBef>
                <a:spcPts val="600"/>
              </a:spcBef>
              <a:buClrTx/>
              <a:buSzPct val="100000"/>
              <a:buFont typeface="Arial" panose="020B0604020202020204" pitchFamily="34" charset="0"/>
              <a:buChar char="•"/>
            </a:pPr>
            <a:r>
              <a:rPr lang="en-US" sz="1800" b="1" i="1" dirty="0" smtClean="0">
                <a:solidFill>
                  <a:schemeClr val="tx1"/>
                </a:solidFill>
              </a:rPr>
              <a:t>Consider</a:t>
            </a:r>
            <a:r>
              <a:rPr lang="en-US" sz="1800" b="1" i="1" dirty="0">
                <a:solidFill>
                  <a:schemeClr val="tx1"/>
                </a:solidFill>
              </a:rPr>
              <a:t>: </a:t>
            </a:r>
            <a:r>
              <a:rPr lang="en-US" sz="1800" dirty="0">
                <a:solidFill>
                  <a:schemeClr val="tx1"/>
                </a:solidFill>
              </a:rPr>
              <a:t>FAA presenter engagement during pre-F&amp;R drafting </a:t>
            </a:r>
            <a:r>
              <a:rPr lang="en-US" sz="1800" dirty="0" smtClean="0">
                <a:solidFill>
                  <a:schemeClr val="tx1"/>
                </a:solidFill>
              </a:rPr>
              <a:t>discussion</a:t>
            </a:r>
          </a:p>
          <a:p>
            <a:pPr lvl="1">
              <a:spcBef>
                <a:spcPts val="600"/>
              </a:spcBef>
              <a:buClrTx/>
              <a:buSzPct val="100000"/>
              <a:buFont typeface="Arial" panose="020B0604020202020204" pitchFamily="34" charset="0"/>
              <a:buChar char="•"/>
            </a:pPr>
            <a:r>
              <a:rPr lang="en-US" sz="1800" b="1" i="1" dirty="0">
                <a:solidFill>
                  <a:schemeClr val="tx1"/>
                </a:solidFill>
              </a:rPr>
              <a:t>Consider: </a:t>
            </a:r>
            <a:r>
              <a:rPr lang="en-US" sz="1800" dirty="0">
                <a:solidFill>
                  <a:schemeClr val="tx1"/>
                </a:solidFill>
              </a:rPr>
              <a:t>Providing opportunity to discuss </a:t>
            </a:r>
            <a:r>
              <a:rPr lang="en-US" sz="1800" dirty="0" smtClean="0">
                <a:solidFill>
                  <a:schemeClr val="tx1"/>
                </a:solidFill>
              </a:rPr>
              <a:t>Responses</a:t>
            </a:r>
            <a:endParaRPr lang="en-US" sz="2000" b="1" dirty="0" smtClean="0"/>
          </a:p>
        </p:txBody>
      </p:sp>
      <p:sp>
        <p:nvSpPr>
          <p:cNvPr id="4" name="Slide Number Placeholder 3"/>
          <p:cNvSpPr>
            <a:spLocks noGrp="1"/>
          </p:cNvSpPr>
          <p:nvPr>
            <p:ph type="sldNum" sz="quarter" idx="10"/>
          </p:nvPr>
        </p:nvSpPr>
        <p:spPr/>
        <p:txBody>
          <a:bodyPr/>
          <a:lstStyle/>
          <a:p>
            <a:pPr>
              <a:defRPr/>
            </a:pPr>
            <a:fld id="{141B035F-7F32-4271-AEEA-ACBE679971B0}" type="slidenum">
              <a:rPr lang="en-US" smtClean="0"/>
              <a:pPr>
                <a:defRPr/>
              </a:pPr>
              <a:t>6</a:t>
            </a:fld>
            <a:endParaRPr lang="en-US" dirty="0"/>
          </a:p>
        </p:txBody>
      </p:sp>
    </p:spTree>
    <p:extLst>
      <p:ext uri="{BB962C8B-B14F-4D97-AF65-F5344CB8AC3E}">
        <p14:creationId xmlns:p14="http://schemas.microsoft.com/office/powerpoint/2010/main" val="3315291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74837"/>
            <a:ext cx="7239000" cy="3078163"/>
          </a:xfrm>
        </p:spPr>
        <p:txBody>
          <a:bodyPr/>
          <a:lstStyle/>
          <a:p>
            <a:pPr marL="0" indent="0">
              <a:spcBef>
                <a:spcPts val="1200"/>
              </a:spcBef>
              <a:buClrTx/>
              <a:buNone/>
            </a:pPr>
            <a:r>
              <a:rPr lang="en-US" sz="2000" b="1" dirty="0" smtClean="0">
                <a:solidFill>
                  <a:schemeClr val="tx1"/>
                </a:solidFill>
              </a:rPr>
              <a:t>Independent REDAC program review is central to FAA R&amp;D program governance</a:t>
            </a:r>
          </a:p>
          <a:p>
            <a:pPr lvl="1">
              <a:spcBef>
                <a:spcPts val="600"/>
              </a:spcBef>
              <a:buClrTx/>
              <a:buSzPct val="100000"/>
              <a:buFont typeface="Arial" panose="020B0604020202020204" pitchFamily="34" charset="0"/>
              <a:buChar char="•"/>
            </a:pPr>
            <a:r>
              <a:rPr lang="en-US" sz="1800" dirty="0" smtClean="0">
                <a:solidFill>
                  <a:schemeClr val="tx1"/>
                </a:solidFill>
              </a:rPr>
              <a:t>Ongoing efforts to improve the FAA/REDAC engagement protocol are timely, appropriate and will strengthen program governance</a:t>
            </a:r>
          </a:p>
          <a:p>
            <a:pPr lvl="1">
              <a:spcBef>
                <a:spcPts val="600"/>
              </a:spcBef>
              <a:buClrTx/>
              <a:buSzPct val="100000"/>
              <a:buFont typeface="Arial" panose="020B0604020202020204" pitchFamily="34" charset="0"/>
              <a:buChar char="•"/>
            </a:pPr>
            <a:r>
              <a:rPr lang="en-US" sz="1800" dirty="0" smtClean="0">
                <a:solidFill>
                  <a:schemeClr val="tx1"/>
                </a:solidFill>
              </a:rPr>
              <a:t>Chinita to provide subcommittees refresher brief    </a:t>
            </a:r>
          </a:p>
          <a:p>
            <a:pPr lvl="1"/>
            <a:endParaRPr lang="en-US" sz="1800" dirty="0" smtClean="0"/>
          </a:p>
          <a:p>
            <a:pPr lvl="1"/>
            <a:endParaRPr lang="en-US" sz="2000" b="1" dirty="0" smtClean="0"/>
          </a:p>
        </p:txBody>
      </p:sp>
      <p:sp>
        <p:nvSpPr>
          <p:cNvPr id="4" name="Slide Number Placeholder 3"/>
          <p:cNvSpPr>
            <a:spLocks noGrp="1"/>
          </p:cNvSpPr>
          <p:nvPr>
            <p:ph type="sldNum" sz="quarter" idx="10"/>
          </p:nvPr>
        </p:nvSpPr>
        <p:spPr/>
        <p:txBody>
          <a:bodyPr/>
          <a:lstStyle/>
          <a:p>
            <a:pPr>
              <a:defRPr/>
            </a:pPr>
            <a:fld id="{141B035F-7F32-4271-AEEA-ACBE679971B0}" type="slidenum">
              <a:rPr lang="en-US" smtClean="0"/>
              <a:pPr>
                <a:defRPr/>
              </a:pPr>
              <a:t>7</a:t>
            </a:fld>
            <a:endParaRPr lang="en-US" dirty="0"/>
          </a:p>
        </p:txBody>
      </p:sp>
      <p:sp>
        <p:nvSpPr>
          <p:cNvPr id="6" name="Title 1"/>
          <p:cNvSpPr>
            <a:spLocks noGrp="1"/>
          </p:cNvSpPr>
          <p:nvPr>
            <p:ph type="title"/>
          </p:nvPr>
        </p:nvSpPr>
        <p:spPr>
          <a:xfrm>
            <a:off x="457200" y="274638"/>
            <a:ext cx="8229600" cy="1143000"/>
          </a:xfrm>
        </p:spPr>
        <p:txBody>
          <a:bodyPr/>
          <a:lstStyle/>
          <a:p>
            <a:r>
              <a:rPr lang="en-US" dirty="0"/>
              <a:t>Observations &amp; </a:t>
            </a:r>
            <a:r>
              <a:rPr lang="en-US" dirty="0" smtClean="0"/>
              <a:t>Reflections</a:t>
            </a:r>
            <a:endParaRPr lang="en-US" dirty="0"/>
          </a:p>
        </p:txBody>
      </p:sp>
    </p:spTree>
    <p:extLst>
      <p:ext uri="{BB962C8B-B14F-4D97-AF65-F5344CB8AC3E}">
        <p14:creationId xmlns:p14="http://schemas.microsoft.com/office/powerpoint/2010/main" val="2955650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1B035F-7F32-4271-AEEA-ACBE679971B0}" type="slidenum">
              <a:rPr lang="en-US" smtClean="0"/>
              <a:pPr>
                <a:defRPr/>
              </a:pPr>
              <a:t>8</a:t>
            </a:fld>
            <a:endParaRPr lang="en-US" dirty="0"/>
          </a:p>
        </p:txBody>
      </p:sp>
      <p:sp>
        <p:nvSpPr>
          <p:cNvPr id="5" name="TextBox 4"/>
          <p:cNvSpPr txBox="1"/>
          <p:nvPr/>
        </p:nvSpPr>
        <p:spPr>
          <a:xfrm>
            <a:off x="3048000" y="2514600"/>
            <a:ext cx="2895600" cy="769441"/>
          </a:xfrm>
          <a:prstGeom prst="rect">
            <a:avLst/>
          </a:prstGeom>
          <a:noFill/>
        </p:spPr>
        <p:txBody>
          <a:bodyPr wrap="square" rtlCol="0">
            <a:spAutoFit/>
          </a:bodyPr>
          <a:lstStyle/>
          <a:p>
            <a:r>
              <a:rPr lang="en-US" sz="4400" b="1" dirty="0" smtClean="0"/>
              <a:t>Questions?</a:t>
            </a:r>
            <a:endParaRPr lang="en-US" sz="4400" b="1" dirty="0"/>
          </a:p>
        </p:txBody>
      </p:sp>
    </p:spTree>
    <p:extLst>
      <p:ext uri="{BB962C8B-B14F-4D97-AF65-F5344CB8AC3E}">
        <p14:creationId xmlns:p14="http://schemas.microsoft.com/office/powerpoint/2010/main" val="4067117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42182</TotalTime>
  <Words>1070</Words>
  <Application>Microsoft Office PowerPoint</Application>
  <PresentationFormat>On-screen Show (4:3)</PresentationFormat>
  <Paragraphs>82</Paragraphs>
  <Slides>8</Slides>
  <Notes>8</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8</vt:i4>
      </vt:variant>
    </vt:vector>
  </HeadingPairs>
  <TitlesOfParts>
    <vt:vector size="14" baseType="lpstr">
      <vt:lpstr>1_Custom Design</vt:lpstr>
      <vt:lpstr>2_Custom Design</vt:lpstr>
      <vt:lpstr>3_Custom Design</vt:lpstr>
      <vt:lpstr>4_Custom Design</vt:lpstr>
      <vt:lpstr>3_Office Theme</vt:lpstr>
      <vt:lpstr>Image</vt:lpstr>
      <vt:lpstr>REDAC Subcommittee Update   Research Director 2016 Summer Session </vt:lpstr>
      <vt:lpstr>Research Engineering &amp; Development Advisory Committee (REDAC)</vt:lpstr>
      <vt:lpstr>A Common Theme</vt:lpstr>
      <vt:lpstr>Improving the National Aviation Research Plan (NARP)</vt:lpstr>
      <vt:lpstr>External Reviews of FAA R&amp;D Program</vt:lpstr>
      <vt:lpstr>Observations &amp; Reflections</vt:lpstr>
      <vt:lpstr>Observations &amp; Reflections</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CTR Hess</dc:creator>
  <cp:lastModifiedBy>Roundtree-Coleman, Chinita (FAA)</cp:lastModifiedBy>
  <cp:revision>678</cp:revision>
  <cp:lastPrinted>2016-07-26T18:02:12Z</cp:lastPrinted>
  <dcterms:created xsi:type="dcterms:W3CDTF">2012-05-14T17:34:53Z</dcterms:created>
  <dcterms:modified xsi:type="dcterms:W3CDTF">2016-08-08T20:28:47Z</dcterms:modified>
</cp:coreProperties>
</file>