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5"/>
  </p:notesMasterIdLst>
  <p:handoutMasterIdLst>
    <p:handoutMasterId r:id="rId6"/>
  </p:handoutMasterIdLst>
  <p:sldIdLst>
    <p:sldId id="449" r:id="rId2"/>
    <p:sldId id="446" r:id="rId3"/>
    <p:sldId id="447" r:id="rId4"/>
  </p:sldIdLst>
  <p:sldSz cx="9144000" cy="6858000" type="screen4x3"/>
  <p:notesSz cx="7010400" cy="9296400"/>
  <p:custDataLst>
    <p:tags r:id="rId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98" autoAdjust="0"/>
    <p:restoredTop sz="94660"/>
  </p:normalViewPr>
  <p:slideViewPr>
    <p:cSldViewPr snapToGrid="0">
      <p:cViewPr varScale="1">
        <p:scale>
          <a:sx n="85" d="100"/>
          <a:sy n="85" d="100"/>
        </p:scale>
        <p:origin x="-102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-2082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9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9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401144B-B28F-4CD7-945A-680207449D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228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9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1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9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6F91107-ACCA-44B2-B87E-94292896A2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171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non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1B044-A8E1-4B03-8A2F-4E64DC1375B7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068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NASA insigniaCMYK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0863" y="152400"/>
            <a:ext cx="931862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NASA insigniaCMYK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0863" y="152400"/>
            <a:ext cx="931862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BCE7C-5F79-45F8-AA68-0F6D3E367C8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9/8/2016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For Internal NASA Use Only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E9C37BF-17B8-4F46-BFBD-C8A47803C1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57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A7CB1-2BDB-4CF2-8CF6-B8FD49D4A8AA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9/8/2016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For Internal NASA Use Only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CC7CE-A424-4825-A122-5370E1DFE6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27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6CB7D-8DEE-4100-A86D-F6E4C4F95DA4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9/8/2016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For Internal NASA Use Only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57160-CD92-4339-A05E-4784700F809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004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64CAA-EE29-48F1-B679-D59AAC7F4AA5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9/8/2016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For Internal NASA Use Only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3B343-9110-4E33-84CB-1372048B06A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365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w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defRPr sz="1400" b="0">
                <a:ea typeface="ＭＳ Ｐゴシック" pitchFamily="-110" charset="-128"/>
              </a:defRPr>
            </a:lvl1pPr>
          </a:lstStyle>
          <a:p>
            <a:pPr>
              <a:defRPr/>
            </a:pPr>
            <a:fld id="{E975ED78-3AA5-401F-B34B-4B358F54B23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9/8/2016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09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Aft>
                <a:spcPct val="0"/>
              </a:spcAft>
              <a:defRPr sz="1000" b="0">
                <a:solidFill>
                  <a:srgbClr val="FF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r>
              <a:rPr lang="en-US" dirty="0" smtClean="0"/>
              <a:t>For Internal NASA Use Only</a:t>
            </a:r>
            <a:endParaRPr lang="en-US" dirty="0"/>
          </a:p>
        </p:txBody>
      </p:sp>
      <p:sp>
        <p:nvSpPr>
          <p:cNvPr id="409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34150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ct val="0"/>
              </a:spcAft>
              <a:defRPr sz="1200" b="0">
                <a:ea typeface="ＭＳ Ｐゴシック" pitchFamily="-110" charset="-128"/>
              </a:defRPr>
            </a:lvl1pPr>
          </a:lstStyle>
          <a:p>
            <a:pPr>
              <a:defRPr/>
            </a:pPr>
            <a:fld id="{BA75CAC4-F6B2-46A2-A95D-9ECAC081BE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09608" name="Text Box 8"/>
          <p:cNvSpPr txBox="1">
            <a:spLocks noChangeArrowheads="1"/>
          </p:cNvSpPr>
          <p:nvPr/>
        </p:nvSpPr>
        <p:spPr bwMode="auto">
          <a:xfrm>
            <a:off x="838200" y="4800600"/>
            <a:ext cx="1524000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Ins="45720">
            <a:spAutoFit/>
          </a:bodyPr>
          <a:lstStyle/>
          <a:p>
            <a:pPr>
              <a:spcBef>
                <a:spcPct val="50000"/>
              </a:spcBef>
              <a:spcAft>
                <a:spcPct val="25000"/>
              </a:spcAft>
              <a:defRPr/>
            </a:pPr>
            <a:endParaRPr lang="en-US" sz="900" b="1" dirty="0">
              <a:solidFill>
                <a:srgbClr val="000000"/>
              </a:solidFill>
              <a:latin typeface="Arial" pitchFamily="-110" charset="0"/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409609" name="Line 9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Aft>
                <a:spcPct val="25000"/>
              </a:spcAft>
              <a:defRPr/>
            </a:pPr>
            <a:endParaRPr lang="en-US" sz="1000" b="1" dirty="0">
              <a:solidFill>
                <a:srgbClr val="000000"/>
              </a:solidFill>
              <a:latin typeface="Arial" pitchFamily="-112" charset="0"/>
              <a:ea typeface="ＭＳ Ｐゴシック" pitchFamily="-65" charset="-128"/>
            </a:endParaRPr>
          </a:p>
        </p:txBody>
      </p:sp>
      <p:sp>
        <p:nvSpPr>
          <p:cNvPr id="409610" name="Line 10"/>
          <p:cNvSpPr>
            <a:spLocks noChangeShapeType="1"/>
          </p:cNvSpPr>
          <p:nvPr/>
        </p:nvSpPr>
        <p:spPr bwMode="auto">
          <a:xfrm>
            <a:off x="1588" y="1143000"/>
            <a:ext cx="9140825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Aft>
                <a:spcPct val="25000"/>
              </a:spcAft>
              <a:defRPr/>
            </a:pPr>
            <a:endParaRPr lang="en-US" sz="1000" b="1" dirty="0">
              <a:solidFill>
                <a:srgbClr val="000000"/>
              </a:solidFill>
              <a:latin typeface="Arial" pitchFamily="-112" charset="0"/>
              <a:ea typeface="ＭＳ Ｐゴシック" pitchFamily="-65" charset="-128"/>
            </a:endParaRPr>
          </a:p>
        </p:txBody>
      </p:sp>
      <p:pic>
        <p:nvPicPr>
          <p:cNvPr id="10251" name="Picture 11" descr="NASA insigniaCMYK"/>
          <p:cNvPicPr preferRelativeResize="0"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" y="152400"/>
            <a:ext cx="931862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1079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7" r:id="rId3"/>
    <p:sldLayoutId id="2147483689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0665"/>
            <a:ext cx="7772400" cy="1470025"/>
          </a:xfrm>
        </p:spPr>
        <p:txBody>
          <a:bodyPr/>
          <a:lstStyle/>
          <a:p>
            <a:r>
              <a:rPr lang="en-US" sz="3600" dirty="0" smtClean="0"/>
              <a:t>System-Wide Safety Assurance Research Transition Team Status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5163" y="3886200"/>
            <a:ext cx="7661545" cy="1752600"/>
          </a:xfrm>
        </p:spPr>
        <p:txBody>
          <a:bodyPr/>
          <a:lstStyle/>
          <a:p>
            <a:pPr algn="l"/>
            <a:r>
              <a:rPr lang="en-US" sz="2400" dirty="0" smtClean="0">
                <a:latin typeface="Calibri"/>
                <a:cs typeface="Calibri"/>
              </a:rPr>
              <a:t>Warren Randolph</a:t>
            </a:r>
          </a:p>
          <a:p>
            <a:pPr algn="l"/>
            <a:r>
              <a:rPr lang="en-US" sz="2000" dirty="0" smtClean="0">
                <a:latin typeface="Calibri"/>
                <a:cs typeface="Calibri"/>
              </a:rPr>
              <a:t>Manager, FAA Aviation </a:t>
            </a:r>
            <a:r>
              <a:rPr lang="en-US" sz="2000" dirty="0">
                <a:latin typeface="Calibri"/>
                <a:cs typeface="Calibri"/>
              </a:rPr>
              <a:t>Safety Analytical Services </a:t>
            </a:r>
            <a:r>
              <a:rPr lang="en-US" sz="2000" dirty="0" smtClean="0">
                <a:latin typeface="Calibri"/>
                <a:cs typeface="Calibri"/>
              </a:rPr>
              <a:t>Division</a:t>
            </a:r>
          </a:p>
          <a:p>
            <a:pPr algn="l"/>
            <a:r>
              <a:rPr lang="en-US" sz="2400" dirty="0" smtClean="0">
                <a:latin typeface="Calibri"/>
                <a:cs typeface="Calibri"/>
              </a:rPr>
              <a:t>Jessica Nowinski</a:t>
            </a:r>
          </a:p>
          <a:p>
            <a:pPr algn="l"/>
            <a:r>
              <a:rPr lang="en-US" sz="2000" dirty="0" smtClean="0">
                <a:latin typeface="Calibri"/>
                <a:cs typeface="Calibri"/>
              </a:rPr>
              <a:t>NASA Technical Advisor for Safety, Airspace Operations and Safety Program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C37BF-17B8-4F46-BFBD-C8A47803C1B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3" descr="P:\02 Agency Seals\FAA_Seals_Hi_Res_TRANSPARENT_backgroun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933" y="102871"/>
            <a:ext cx="949629" cy="849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63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88652" y="375253"/>
            <a:ext cx="8755348" cy="525036"/>
          </a:xfrm>
          <a:prstGeom prst="rect">
            <a:avLst/>
          </a:prstGeom>
          <a:noFill/>
        </p:spPr>
        <p:txBody>
          <a:bodyPr wrap="square" lIns="93237" tIns="46619" rIns="93237" bIns="46619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System-Wide </a:t>
            </a:r>
            <a:r>
              <a:rPr lang="en-US" sz="2800" b="1" dirty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Safety </a:t>
            </a:r>
            <a:r>
              <a:rPr lang="en-US" sz="2800" b="1" dirty="0" smtClean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Assurance RTT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25320" y="1270948"/>
            <a:ext cx="8913729" cy="5219227"/>
          </a:xfrm>
        </p:spPr>
        <p:txBody>
          <a:bodyPr>
            <a:noAutofit/>
          </a:bodyPr>
          <a:lstStyle/>
          <a:p>
            <a:r>
              <a:rPr lang="en-US" sz="1600" b="1" dirty="0" smtClean="0">
                <a:cs typeface="Arial" panose="020B0604020202020204" pitchFamily="34" charset="0"/>
              </a:rPr>
              <a:t>Follow-on to the successful V&amp;V RTR </a:t>
            </a:r>
          </a:p>
          <a:p>
            <a:r>
              <a:rPr lang="en-US" sz="1600" b="1" dirty="0" smtClean="0">
                <a:cs typeface="Arial" panose="020B0604020202020204" pitchFamily="34" charset="0"/>
              </a:rPr>
              <a:t>Expanded to cover Strategic Thrust 5, Real-time System-Wide Safety Assurance</a:t>
            </a:r>
          </a:p>
          <a:p>
            <a:r>
              <a:rPr lang="en-US" sz="1600" b="1" dirty="0" smtClean="0">
                <a:cs typeface="Arial" panose="020B0604020202020204" pitchFamily="34" charset="0"/>
              </a:rPr>
              <a:t>Mission is to facilitate transition technologies, tools and knowledge to support safety assurance</a:t>
            </a:r>
          </a:p>
          <a:p>
            <a:pPr lvl="1"/>
            <a:r>
              <a:rPr lang="en-US" sz="1600" i="1" dirty="0">
                <a:cs typeface="Arial" panose="020B0604020202020204" pitchFamily="34" charset="0"/>
              </a:rPr>
              <a:t>Identify </a:t>
            </a:r>
            <a:r>
              <a:rPr lang="en-US" sz="1600" i="1" dirty="0" smtClean="0">
                <a:cs typeface="Arial" panose="020B0604020202020204" pitchFamily="34" charset="0"/>
              </a:rPr>
              <a:t>common critical safety assurance goals and coordinate research efforts</a:t>
            </a:r>
          </a:p>
          <a:p>
            <a:pPr lvl="1"/>
            <a:r>
              <a:rPr lang="en-US" sz="1600" i="1" dirty="0">
                <a:cs typeface="Arial" panose="020B0604020202020204" pitchFamily="34" charset="0"/>
              </a:rPr>
              <a:t>Scope work and prioritize by focusing on near-term technology infusion</a:t>
            </a:r>
          </a:p>
          <a:p>
            <a:pPr marL="358623" lvl="2" indent="-349638"/>
            <a:r>
              <a:rPr lang="en-US" sz="1600" b="1" dirty="0" smtClean="0">
                <a:cs typeface="Arial" panose="020B0604020202020204" pitchFamily="34" charset="0"/>
              </a:rPr>
              <a:t>The </a:t>
            </a:r>
            <a:r>
              <a:rPr lang="en-US" sz="1600" b="1" dirty="0">
                <a:cs typeface="Arial" panose="020B0604020202020204" pitchFamily="34" charset="0"/>
              </a:rPr>
              <a:t>RTT is organized into three sub-topics:</a:t>
            </a:r>
          </a:p>
          <a:p>
            <a:pPr marL="815823" lvl="3" indent="-349638"/>
            <a:r>
              <a:rPr lang="en-US" sz="1600" i="1" u="sng" dirty="0"/>
              <a:t>Data Tools and </a:t>
            </a:r>
            <a:r>
              <a:rPr lang="en-US" sz="1600" i="1" u="sng" dirty="0" smtClean="0"/>
              <a:t>Prognostics </a:t>
            </a:r>
          </a:p>
          <a:p>
            <a:pPr lvl="2"/>
            <a:r>
              <a:rPr lang="en-US" sz="1600" i="1" dirty="0">
                <a:cs typeface="Arial" panose="020B0604020202020204" pitchFamily="34" charset="0"/>
              </a:rPr>
              <a:t>Techniques for identifying NAS-level hazards and precursors to safety incidents, in real-time</a:t>
            </a:r>
          </a:p>
          <a:p>
            <a:pPr marL="815823" lvl="3" indent="-349638"/>
            <a:r>
              <a:rPr lang="en-US" sz="1600" i="1" u="sng" dirty="0"/>
              <a:t>Human </a:t>
            </a:r>
            <a:r>
              <a:rPr lang="en-US" sz="1600" i="1" u="sng" dirty="0" smtClean="0"/>
              <a:t>Performance</a:t>
            </a:r>
          </a:p>
          <a:p>
            <a:pPr lvl="2"/>
            <a:r>
              <a:rPr lang="en-US" sz="1600" i="1" dirty="0">
                <a:cs typeface="Arial" panose="020B0604020202020204" pitchFamily="34" charset="0"/>
              </a:rPr>
              <a:t>Operator state monitoring (e.g. fatigue)</a:t>
            </a:r>
          </a:p>
          <a:p>
            <a:pPr lvl="2"/>
            <a:r>
              <a:rPr lang="en-US" sz="1600" i="1" dirty="0" smtClean="0">
                <a:cs typeface="Arial" panose="020B0604020202020204" pitchFamily="34" charset="0"/>
              </a:rPr>
              <a:t>Effective alerting</a:t>
            </a:r>
            <a:endParaRPr lang="en-US" sz="1600" i="1" dirty="0">
              <a:cs typeface="Arial" panose="020B0604020202020204" pitchFamily="34" charset="0"/>
            </a:endParaRPr>
          </a:p>
          <a:p>
            <a:pPr marL="815823" lvl="3" indent="-349638"/>
            <a:r>
              <a:rPr lang="en-US" sz="1600" i="1" u="sng" dirty="0"/>
              <a:t>Verification and Validation (V&amp;</a:t>
            </a:r>
            <a:r>
              <a:rPr lang="en-US" sz="1600" i="1" u="sng" dirty="0" smtClean="0"/>
              <a:t>V)</a:t>
            </a:r>
          </a:p>
          <a:p>
            <a:pPr lvl="2"/>
            <a:r>
              <a:rPr lang="en-US" sz="1600" i="1" dirty="0">
                <a:cs typeface="Arial" panose="020B0604020202020204" pitchFamily="34" charset="0"/>
              </a:rPr>
              <a:t>Supporting for alternative paths to certification for benefit to the FAA and industry</a:t>
            </a:r>
          </a:p>
          <a:p>
            <a:pPr lvl="2"/>
            <a:r>
              <a:rPr lang="en-US" sz="1600" i="1" dirty="0">
                <a:cs typeface="Arial" panose="020B0604020202020204" pitchFamily="34" charset="0"/>
              </a:rPr>
              <a:t>Qualified tools to reduce industry verification and validation costs at all stages of the systems lifecycle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13B7-16D3-49D1-9420-46411C3E3097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5" name="Picture 3" descr="P:\02 Agency Seals\FAA_Seals_Hi_Res_TRANSPARENT_backgroun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8992" y="92374"/>
            <a:ext cx="949629" cy="849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962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720" y="389136"/>
            <a:ext cx="7406050" cy="914400"/>
          </a:xfrm>
        </p:spPr>
        <p:txBody>
          <a:bodyPr/>
          <a:lstStyle/>
          <a:p>
            <a:r>
              <a:rPr lang="en-US" sz="800" b="1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US" sz="800" b="1" dirty="0">
                <a:solidFill>
                  <a:prstClr val="black"/>
                </a:solidFill>
                <a:latin typeface="Arial" charset="0"/>
              </a:rPr>
            </a:br>
            <a:r>
              <a:rPr lang="en-US" sz="2800" b="1" dirty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System-Wide Safety </a:t>
            </a:r>
            <a:r>
              <a:rPr lang="en-US" sz="2800" b="1" dirty="0" smtClean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Assurance </a:t>
            </a:r>
            <a:r>
              <a:rPr lang="en-US" sz="2800" b="1" dirty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(SWSA</a:t>
            </a:r>
            <a:r>
              <a:rPr lang="en-US" sz="2800" b="1" dirty="0" smtClean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) RTT</a:t>
            </a:r>
            <a:r>
              <a:rPr lang="en-US" sz="2800" b="1" dirty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 </a:t>
            </a:r>
            <a:r>
              <a:rPr lang="en-US" sz="2800" b="1" dirty="0" smtClean="0">
                <a:solidFill>
                  <a:srgbClr val="F79646">
                    <a:lumMod val="75000"/>
                  </a:srgbClr>
                </a:solidFill>
                <a:latin typeface="Arial" charset="0"/>
              </a:rPr>
              <a:t>Status</a:t>
            </a:r>
            <a:r>
              <a:rPr lang="en-US" sz="3600" b="1" i="1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US" sz="3600" b="1" i="1" dirty="0">
                <a:solidFill>
                  <a:prstClr val="black"/>
                </a:solidFill>
                <a:latin typeface="Arial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420" y="1253416"/>
            <a:ext cx="8763546" cy="5390723"/>
          </a:xfrm>
        </p:spPr>
        <p:txBody>
          <a:bodyPr/>
          <a:lstStyle/>
          <a:p>
            <a:pPr marL="0" indent="0">
              <a:buNone/>
            </a:pPr>
            <a:r>
              <a:rPr lang="en-US" sz="1600" b="1" u="sng" dirty="0" smtClean="0"/>
              <a:t>NASA System-Wide </a:t>
            </a:r>
            <a:r>
              <a:rPr lang="en-US" sz="1600" b="1" u="sng" dirty="0"/>
              <a:t>Safety </a:t>
            </a:r>
            <a:r>
              <a:rPr lang="en-US" sz="1600" b="1" u="sng" dirty="0" smtClean="0"/>
              <a:t>Assurance </a:t>
            </a:r>
            <a:r>
              <a:rPr lang="en-US" sz="1600" b="1" u="sng" dirty="0"/>
              <a:t>RTT Status:</a:t>
            </a:r>
          </a:p>
          <a:p>
            <a:pPr marL="342900" lvl="1" indent="-342900">
              <a:buFont typeface="Arial"/>
              <a:buChar char="•"/>
            </a:pPr>
            <a:r>
              <a:rPr lang="en-US" sz="1600" dirty="0"/>
              <a:t>Since the April 14, 2016 Data Mining and Prognostics workshop</a:t>
            </a:r>
          </a:p>
          <a:p>
            <a:pPr lvl="1"/>
            <a:r>
              <a:rPr lang="en-US" sz="1600" i="1" dirty="0">
                <a:cs typeface="Arial" panose="020B0604020202020204" pitchFamily="34" charset="0"/>
              </a:rPr>
              <a:t>Testing and transfer of NASA’s anomaly detection tool for use in the ASIAS architecture (AVS/MITRE</a:t>
            </a:r>
            <a:r>
              <a:rPr lang="en-US" sz="1600" i="1" dirty="0" smtClean="0">
                <a:cs typeface="Arial" panose="020B0604020202020204" pitchFamily="34" charset="0"/>
              </a:rPr>
              <a:t>)</a:t>
            </a:r>
          </a:p>
          <a:p>
            <a:pPr lvl="1"/>
            <a:r>
              <a:rPr lang="en-US" sz="16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Plan for additional analysis of PDARS data to </a:t>
            </a:r>
            <a:r>
              <a:rPr lang="en-US" sz="1600" i="1" dirty="0">
                <a:solidFill>
                  <a:srgbClr val="000000"/>
                </a:solidFill>
                <a:cs typeface="Arial" panose="020B0604020202020204" pitchFamily="34" charset="0"/>
              </a:rPr>
              <a:t>support Air Traffic Safety Oversight </a:t>
            </a:r>
            <a:r>
              <a:rPr lang="en-US" sz="16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Service</a:t>
            </a:r>
            <a:r>
              <a:rPr lang="en-US" sz="1600" i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16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(AOV) detection of anomalous operations in </a:t>
            </a:r>
            <a:r>
              <a:rPr lang="en-US" sz="1600" i="1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metroplex</a:t>
            </a:r>
            <a:r>
              <a:rPr lang="en-US" sz="16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 environments</a:t>
            </a:r>
            <a:endParaRPr lang="en-US" sz="1600" i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lvl="1"/>
            <a:r>
              <a:rPr lang="en-US" sz="1600" i="1" dirty="0" smtClean="0">
                <a:cs typeface="Arial" panose="020B0604020202020204" pitchFamily="34" charset="0"/>
              </a:rPr>
              <a:t>Identified a </a:t>
            </a:r>
            <a:r>
              <a:rPr lang="en-US" sz="1600" i="1" dirty="0">
                <a:cs typeface="Arial" panose="020B0604020202020204" pitchFamily="34" charset="0"/>
              </a:rPr>
              <a:t>path forward for using NASA tools on threaded track data, with a focus on Go-Around anomaly detection and threshold identification algorithms (ATO)</a:t>
            </a:r>
          </a:p>
          <a:p>
            <a:pPr lvl="1"/>
            <a:r>
              <a:rPr lang="en-US" sz="1600" i="1" dirty="0">
                <a:cs typeface="Arial" panose="020B0604020202020204" pitchFamily="34" charset="0"/>
              </a:rPr>
              <a:t>Potential for integrating </a:t>
            </a:r>
            <a:r>
              <a:rPr lang="en-US" sz="1600" i="1" dirty="0" smtClean="0">
                <a:cs typeface="Arial" panose="020B0604020202020204" pitchFamily="34" charset="0"/>
              </a:rPr>
              <a:t>NASA safety modeling </a:t>
            </a:r>
            <a:r>
              <a:rPr lang="en-US" sz="1600" i="1" dirty="0">
                <a:cs typeface="Arial" panose="020B0604020202020204" pitchFamily="34" charset="0"/>
              </a:rPr>
              <a:t>tools with the FAA’s Integrated Safety Assessment </a:t>
            </a:r>
            <a:r>
              <a:rPr lang="en-US" sz="1600" i="1" dirty="0" smtClean="0">
                <a:cs typeface="Arial" panose="020B0604020202020204" pitchFamily="34" charset="0"/>
              </a:rPr>
              <a:t>Model - ISAM </a:t>
            </a:r>
            <a:r>
              <a:rPr lang="en-US" sz="1600" i="1" dirty="0">
                <a:cs typeface="Arial" panose="020B0604020202020204" pitchFamily="34" charset="0"/>
              </a:rPr>
              <a:t>(AVS)</a:t>
            </a:r>
          </a:p>
          <a:p>
            <a:pPr lvl="1"/>
            <a:r>
              <a:rPr lang="en-US" sz="1600" i="1" dirty="0" smtClean="0">
                <a:cs typeface="Arial" panose="020B0604020202020204" pitchFamily="34" charset="0"/>
              </a:rPr>
              <a:t>Supported the sharing </a:t>
            </a:r>
            <a:r>
              <a:rPr lang="en-US" sz="1600" i="1" dirty="0">
                <a:cs typeface="Arial" panose="020B0604020202020204" pitchFamily="34" charset="0"/>
              </a:rPr>
              <a:t>of FAA </a:t>
            </a:r>
            <a:r>
              <a:rPr lang="en-US" sz="1600" i="1" dirty="0" smtClean="0">
                <a:cs typeface="Arial" panose="020B0604020202020204" pitchFamily="34" charset="0"/>
              </a:rPr>
              <a:t>UAV </a:t>
            </a:r>
            <a:r>
              <a:rPr lang="en-US" sz="1600" i="1" dirty="0">
                <a:cs typeface="Arial" panose="020B0604020202020204" pitchFamily="34" charset="0"/>
              </a:rPr>
              <a:t>hazard analysis results with the NASA UTM </a:t>
            </a:r>
            <a:r>
              <a:rPr lang="en-US" sz="1600" i="1" dirty="0" smtClean="0">
                <a:cs typeface="Arial" panose="020B0604020202020204" pitchFamily="34" charset="0"/>
              </a:rPr>
              <a:t>project</a:t>
            </a:r>
            <a:endParaRPr lang="en-US" sz="1600" i="1" dirty="0">
              <a:cs typeface="Arial" panose="020B0604020202020204" pitchFamily="34" charset="0"/>
            </a:endParaRPr>
          </a:p>
          <a:p>
            <a:pPr lvl="1"/>
            <a:r>
              <a:rPr lang="en-US" sz="1600" i="1" dirty="0" smtClean="0">
                <a:cs typeface="Arial" panose="020B0604020202020204" pitchFamily="34" charset="0"/>
              </a:rPr>
              <a:t>Supporting the coordination of a </a:t>
            </a:r>
            <a:r>
              <a:rPr lang="en-US" sz="1600" i="1" dirty="0">
                <a:cs typeface="Arial" panose="020B0604020202020204" pitchFamily="34" charset="0"/>
              </a:rPr>
              <a:t>data access request by a NASA SBIR partner who is developing a tool to identify and model increased risks associated with infrastructure outages. </a:t>
            </a:r>
          </a:p>
          <a:p>
            <a:r>
              <a:rPr lang="en-US" sz="1600" dirty="0"/>
              <a:t>Planning additional sub</a:t>
            </a:r>
            <a:r>
              <a:rPr lang="en-US" sz="1600" dirty="0" smtClean="0"/>
              <a:t>-topic workshops</a:t>
            </a:r>
            <a:endParaRPr lang="en-US" sz="1600" dirty="0"/>
          </a:p>
          <a:p>
            <a:pPr lvl="1"/>
            <a:r>
              <a:rPr lang="en-US" sz="1600" i="1" dirty="0">
                <a:cs typeface="Arial" panose="020B0604020202020204" pitchFamily="34" charset="0"/>
              </a:rPr>
              <a:t>Human Performance workshop at NASA Ames, October 12 – 13, </a:t>
            </a:r>
            <a:r>
              <a:rPr lang="en-US" sz="1600" i="1" dirty="0" smtClean="0">
                <a:cs typeface="Arial" panose="020B0604020202020204" pitchFamily="34" charset="0"/>
              </a:rPr>
              <a:t>2016</a:t>
            </a:r>
          </a:p>
          <a:p>
            <a:pPr lvl="2"/>
            <a:r>
              <a:rPr lang="en-US" sz="1600" i="1" dirty="0" smtClean="0">
                <a:cs typeface="Arial" panose="020B0604020202020204" pitchFamily="34" charset="0"/>
              </a:rPr>
              <a:t>Fatigue, Operator state monitoring</a:t>
            </a:r>
            <a:endParaRPr lang="en-US" sz="1600" i="1" dirty="0">
              <a:cs typeface="Arial" panose="020B0604020202020204" pitchFamily="34" charset="0"/>
            </a:endParaRPr>
          </a:p>
          <a:p>
            <a:pPr lvl="2"/>
            <a:r>
              <a:rPr lang="en-US" sz="1600" i="1" dirty="0">
                <a:cs typeface="Arial" panose="020B0604020202020204" pitchFamily="34" charset="0"/>
              </a:rPr>
              <a:t>Human-automation </a:t>
            </a:r>
            <a:r>
              <a:rPr lang="en-US" sz="1600" i="1" dirty="0" smtClean="0">
                <a:cs typeface="Arial" panose="020B0604020202020204" pitchFamily="34" charset="0"/>
              </a:rPr>
              <a:t>interaction</a:t>
            </a:r>
            <a:endParaRPr lang="en-US" sz="1600" i="1" dirty="0">
              <a:cs typeface="Arial" panose="020B0604020202020204" pitchFamily="34" charset="0"/>
            </a:endParaRPr>
          </a:p>
          <a:p>
            <a:pPr lvl="1"/>
            <a:r>
              <a:rPr lang="en-US" sz="1600" i="1" dirty="0">
                <a:cs typeface="Arial" panose="020B0604020202020204" pitchFamily="34" charset="0"/>
              </a:rPr>
              <a:t>Verification and Validation (V&amp;V) workshop </a:t>
            </a:r>
            <a:r>
              <a:rPr lang="en-US" sz="1600" i="1" dirty="0" smtClean="0">
                <a:cs typeface="Arial" panose="020B0604020202020204" pitchFamily="34" charset="0"/>
              </a:rPr>
              <a:t>planned </a:t>
            </a:r>
            <a:r>
              <a:rPr lang="en-US" sz="1600" i="1" dirty="0">
                <a:cs typeface="Arial" panose="020B0604020202020204" pitchFamily="34" charset="0"/>
              </a:rPr>
              <a:t>for Q1 FY17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CC7CE-A424-4825-A122-5370E1DFE66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3" descr="P:\02 Agency Seals\FAA_Seals_Hi_Res_TRANSPARENT_backgroun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488" y="92374"/>
            <a:ext cx="949629" cy="849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50579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328&quot;&gt;&lt;/object&gt;&lt;object type=&quot;2&quot; unique_id=&quot;10329&quot;&gt;&lt;object type=&quot;3&quot; unique_id=&quot;10330&quot;&gt;&lt;property id=&quot;20148&quot; value=&quot;5&quot;/&gt;&lt;property id=&quot;20300&quot; value=&quot;Slide 1 - &amp;quot;Research Transition Team (RTT)&amp;#x0D;&amp;#x0A;Executive Review&amp;quot;&quot;/&gt;&lt;property id=&quot;20307&quot; value=&quot;256&quot;/&gt;&lt;/object&gt;&lt;object type=&quot;3&quot; unique_id=&quot;10331&quot;&gt;&lt;property id=&quot;20148&quot; value=&quot;5&quot;/&gt;&lt;property id=&quot;20300&quot; value=&quot;Slide 2 - &amp;quot;Outline of Presentation&amp;quot;&quot;/&gt;&lt;property id=&quot;20307&quot; value=&quot;259&quot;/&gt;&lt;/object&gt;&lt;object type=&quot;3&quot; unique_id=&quot;10332&quot;&gt;&lt;property id=&quot;20148&quot; value=&quot;5&quot;/&gt;&lt;property id=&quot;20300&quot; value=&quot;Slide 3 - &amp;quot;Approach&amp;quot;&quot;/&gt;&lt;property id=&quot;20307&quot; value=&quot;260&quot;/&gt;&lt;/object&gt;&lt;object type=&quot;3&quot; unique_id=&quot;10333&quot;&gt;&lt;property id=&quot;20148&quot; value=&quot;5&quot;/&gt;&lt;property id=&quot;20300&quot; value=&quot;Slide 4 - &amp;quot;Technology Transfer Strategy&amp;quot;&quot;/&gt;&lt;property id=&quot;20307&quot; value=&quot;261&quot;/&gt;&lt;/object&gt;&lt;object type=&quot;3&quot; unique_id=&quot;10334&quot;&gt;&lt;property id=&quot;20148&quot; value=&quot;5&quot;/&gt;&lt;property id=&quot;20300&quot; value=&quot;Slide 5 - &amp;quot;RTT Activities and Progress&amp;quot;&quot;/&gt;&lt;property id=&quot;20307&quot; value=&quot;263&quot;/&gt;&lt;/object&gt;&lt;object type=&quot;3&quot; unique_id=&quot;10335&quot;&gt;&lt;property id=&quot;20148&quot; value=&quot;5&quot;/&gt;&lt;property id=&quot;20300&quot; value=&quot;Slide 6 - &amp;quot;Overview Since RTT Establishment&amp;quot;&quot;/&gt;&lt;property id=&quot;20307&quot; value=&quot;262&quot;/&gt;&lt;/object&gt;&lt;object type=&quot;3&quot; unique_id=&quot;10336&quot;&gt;&lt;property id=&quot;20148&quot; value=&quot;5&quot;/&gt;&lt;property id=&quot;20300&quot; value=&quot;Slide 7 - &amp;quot;RTT Coordination and Oversight&amp;quot;&quot;/&gt;&lt;property id=&quot;20307&quot; value=&quot;264&quot;/&gt;&lt;/object&gt;&lt;object type=&quot;3&quot; unique_id=&quot;10337&quot;&gt;&lt;property id=&quot;20148&quot; value=&quot;5&quot;/&gt;&lt;property id=&quot;20300&quot; value=&quot;Slide 8 - &amp;quot;RTT Membership&amp;quot;&quot;/&gt;&lt;property id=&quot;20307&quot; value=&quot;265&quot;/&gt;&lt;/object&gt;&lt;object type=&quot;3&quot; unique_id=&quot;10338&quot;&gt;&lt;property id=&quot;20148&quot; value=&quot;5&quot;/&gt;&lt;property id=&quot;20300&quot; value=&quot;Slide 9 - &amp;quot;Roles of RTTs in Expediting the Implementation of NextGen&amp;quot;&quot;/&gt;&lt;property id=&quot;20307&quot; value=&quot;266&quot;/&gt;&lt;/object&gt;&lt;object type=&quot;3&quot; unique_id=&quot;10339&quot;&gt;&lt;property id=&quot;20148&quot; value=&quot;5&quot;/&gt;&lt;property id=&quot;20300&quot; value=&quot;Slide 10 - &amp;quot;Progress and Plans&amp;quot;&quot;/&gt;&lt;property id=&quot;20307&quot; value=&quot;267&quot;/&gt;&lt;/object&gt;&lt;object type=&quot;3&quot; unique_id=&quot;10340&quot;&gt;&lt;property id=&quot;20148&quot; value=&quot;5&quot;/&gt;&lt;property id=&quot;20300&quot; value=&quot;Slide 11 - &amp;quot;RTTs and RTPs&amp;quot;&quot;/&gt;&lt;property id=&quot;20307&quot; value=&quot;268&quot;/&gt;&lt;/object&gt;&lt;object type=&quot;3&quot; unique_id=&quot;10341&quot;&gt;&lt;property id=&quot;20148&quot; value=&quot;5&quot;/&gt;&lt;property id=&quot;20300&quot; value=&quot;Slide 12 - &amp;quot;Notional Flow of NASA RTPs into NextGen&amp;quot;&quot;/&gt;&lt;property id=&quot;20307&quot; value=&quot;269&quot;/&gt;&lt;/object&gt;&lt;object type=&quot;3&quot; unique_id=&quot;10342&quot;&gt;&lt;property id=&quot;20148&quot; value=&quot;5&quot;/&gt;&lt;property id=&quot;20300&quot; value=&quot;Slide 13 - &amp;quot;Guidance to the RTTs on the Incorporation of Needed Safety Considerations During Research&amp;quot;&quot;/&gt;&lt;property id=&quot;20307&quot; value=&quot;270&quot;/&gt;&lt;/object&gt;&lt;object type=&quot;3&quot; unique_id=&quot;10343&quot;&gt;&lt;property id=&quot;20148&quot; value=&quot;5&quot;/&gt;&lt;property id=&quot;20300&quot; value=&quot;Slide 14 - &amp;quot;The Data and Information Needed to Support FAA’s Investment Decisions&amp;quot;&quot;/&gt;&lt;property id=&quot;20307&quot; value=&quot;271&quot;/&gt;&lt;/object&gt;&lt;object type=&quot;3&quot; unique_id=&quot;10344&quot;&gt;&lt;property id=&quot;20148&quot; value=&quot;5&quot;/&gt;&lt;property id=&quot;20300&quot; value=&quot;Slide 15 - &amp;quot;Process and Criteria for Establishing Additional RTTs&amp;quot;&quot;/&gt;&lt;property id=&quot;20307&quot; value=&quot;272&quot;/&gt;&lt;/object&gt;&lt;object type=&quot;3&quot; unique_id=&quot;10345&quot;&gt;&lt;property id=&quot;20148&quot; value=&quot;5&quot;/&gt;&lt;property id=&quot;20300&quot; value=&quot;Slide 16 - &amp;quot;Step 1: Determine if there are RTPs not included in the RTT Plans&amp;quot;&quot;/&gt;&lt;property id=&quot;20307&quot; value=&quot;273&quot;/&gt;&lt;/object&gt;&lt;object type=&quot;3&quot; unique_id=&quot;10346&quot;&gt;&lt;property id=&quot;20148&quot; value=&quot;5&quot;/&gt;&lt;property id=&quot;20300&quot; value=&quot;Slide 17 - &amp;quot;Step 2: Determine Appropriate Transition Mechanism&amp;quot;&quot;/&gt;&lt;property id=&quot;20307&quot; value=&quot;274&quot;/&gt;&lt;/object&gt;&lt;object type=&quot;3&quot; unique_id=&quot;10347&quot;&gt;&lt;property id=&quot;20148&quot; value=&quot;5&quot;/&gt;&lt;property id=&quot;20300&quot; value=&quot;Slide 18 - &amp;quot;Backup&amp;quot;&quot;/&gt;&lt;property id=&quot;20307&quot; value=&quot;275&quot;/&gt;&lt;/object&gt;&lt;object type=&quot;3&quot; unique_id=&quot;10348&quot;&gt;&lt;property id=&quot;20148&quot; value=&quot;5&quot;/&gt;&lt;property id=&quot;20300&quot; value=&quot;Slide 19&quot;/&gt;&lt;property id=&quot;20307&quot; value=&quot;276&quot;/&gt;&lt;/object&gt;&lt;object type=&quot;3&quot; unique_id=&quot;10349&quot;&gt;&lt;property id=&quot;20148&quot; value=&quot;5&quot;/&gt;&lt;property id=&quot;20300&quot; value=&quot;Slide 20&quot;/&gt;&lt;property id=&quot;20307&quot; value=&quot;27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Airspace_FY08_12Month_FINAL">
  <a:themeElements>
    <a:clrScheme name="Airspace_FY08_12Month_FIN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irspace_FY08_12Month_FIN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4572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None/>
          <a:tabLst/>
          <a:defRPr kumimoji="0" lang="en-US" sz="1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4572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None/>
          <a:tabLst/>
          <a:defRPr kumimoji="0" lang="en-US" sz="1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lnDef>
  </a:objectDefaults>
  <a:extraClrSchemeLst>
    <a:extraClrScheme>
      <a:clrScheme name="Airspace_FY08_12Month_F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rspace_FY08_12Month_FI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rspace_FY08_12Month_FI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rspace_FY08_12Month_FI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rspace_FY08_12Month_FI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rspace_FY08_12Month_FI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irspace_FY08_12Month_FI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irspace_FY08_12Month_FI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irspace_FY08_12Month_FI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irspace_FY08_12Month_FI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irspace_FY08_12Month_FI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irspace_FY08_12Month_FI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27849</TotalTime>
  <Words>344</Words>
  <Application>Microsoft Office PowerPoint</Application>
  <PresentationFormat>On-screen Show (4:3)</PresentationFormat>
  <Paragraphs>38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Airspace_FY08_12Month_FINAL</vt:lpstr>
      <vt:lpstr>System-Wide Safety Assurance Research Transition Team Status</vt:lpstr>
      <vt:lpstr>PowerPoint Presentation</vt:lpstr>
      <vt:lpstr> System-Wide Safety Assurance (SWSA) RTT Status </vt:lpstr>
    </vt:vector>
  </TitlesOfParts>
  <Company>Federal Aviation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JPDO PowerPoint Template</dc:title>
  <dc:creator>Air Traffic Organization</dc:creator>
  <cp:lastModifiedBy>AVS Enterprise</cp:lastModifiedBy>
  <cp:revision>121</cp:revision>
  <cp:lastPrinted>2013-07-29T14:50:35Z</cp:lastPrinted>
  <dcterms:created xsi:type="dcterms:W3CDTF">2008-04-28T21:56:12Z</dcterms:created>
  <dcterms:modified xsi:type="dcterms:W3CDTF">2016-09-08T22:10:56Z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ategory0">
    <vt:lpwstr>Templates</vt:lpwstr>
  </property>
  <property fmtid="{D5CDD505-2E9C-101B-9397-08002B2CF9AE}" pid="3" name="Description0">
    <vt:lpwstr>This is the current PowerPoint template to used when giving briefings/presentations.</vt:lpwstr>
  </property>
</Properties>
</file>