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7" r:id="rId5"/>
    <p:sldMasterId id="2147483770" r:id="rId6"/>
    <p:sldMasterId id="2147483784" r:id="rId7"/>
    <p:sldMasterId id="2147483793" r:id="rId8"/>
    <p:sldMasterId id="2147483802" r:id="rId9"/>
    <p:sldMasterId id="2147483816" r:id="rId10"/>
    <p:sldMasterId id="2147483825" r:id="rId11"/>
    <p:sldMasterId id="2147485114" r:id="rId12"/>
  </p:sldMasterIdLst>
  <p:notesMasterIdLst>
    <p:notesMasterId r:id="rId74"/>
  </p:notesMasterIdLst>
  <p:handoutMasterIdLst>
    <p:handoutMasterId r:id="rId75"/>
  </p:handoutMasterIdLst>
  <p:sldIdLst>
    <p:sldId id="360" r:id="rId13"/>
    <p:sldId id="432" r:id="rId14"/>
    <p:sldId id="363" r:id="rId15"/>
    <p:sldId id="361" r:id="rId16"/>
    <p:sldId id="433" r:id="rId17"/>
    <p:sldId id="431" r:id="rId18"/>
    <p:sldId id="367" r:id="rId19"/>
    <p:sldId id="368" r:id="rId20"/>
    <p:sldId id="369" r:id="rId21"/>
    <p:sldId id="370" r:id="rId22"/>
    <p:sldId id="371" r:id="rId23"/>
    <p:sldId id="372" r:id="rId24"/>
    <p:sldId id="374" r:id="rId25"/>
    <p:sldId id="375" r:id="rId26"/>
    <p:sldId id="376" r:id="rId27"/>
    <p:sldId id="377" r:id="rId28"/>
    <p:sldId id="378" r:id="rId29"/>
    <p:sldId id="379" r:id="rId30"/>
    <p:sldId id="403" r:id="rId31"/>
    <p:sldId id="396" r:id="rId32"/>
    <p:sldId id="404" r:id="rId33"/>
    <p:sldId id="380" r:id="rId34"/>
    <p:sldId id="451" r:id="rId35"/>
    <p:sldId id="373" r:id="rId36"/>
    <p:sldId id="399" r:id="rId37"/>
    <p:sldId id="402" r:id="rId38"/>
    <p:sldId id="398" r:id="rId39"/>
    <p:sldId id="400" r:id="rId40"/>
    <p:sldId id="401" r:id="rId41"/>
    <p:sldId id="415" r:id="rId42"/>
    <p:sldId id="383" r:id="rId43"/>
    <p:sldId id="384" r:id="rId44"/>
    <p:sldId id="385" r:id="rId45"/>
    <p:sldId id="434" r:id="rId46"/>
    <p:sldId id="450" r:id="rId47"/>
    <p:sldId id="408" r:id="rId48"/>
    <p:sldId id="409" r:id="rId49"/>
    <p:sldId id="410" r:id="rId50"/>
    <p:sldId id="413" r:id="rId51"/>
    <p:sldId id="414" r:id="rId52"/>
    <p:sldId id="421" r:id="rId53"/>
    <p:sldId id="422" r:id="rId54"/>
    <p:sldId id="423" r:id="rId55"/>
    <p:sldId id="424" r:id="rId56"/>
    <p:sldId id="425" r:id="rId57"/>
    <p:sldId id="426" r:id="rId58"/>
    <p:sldId id="427" r:id="rId59"/>
    <p:sldId id="428" r:id="rId60"/>
    <p:sldId id="429" r:id="rId61"/>
    <p:sldId id="446" r:id="rId62"/>
    <p:sldId id="417" r:id="rId63"/>
    <p:sldId id="419" r:id="rId64"/>
    <p:sldId id="420" r:id="rId65"/>
    <p:sldId id="390" r:id="rId66"/>
    <p:sldId id="436" r:id="rId67"/>
    <p:sldId id="447" r:id="rId68"/>
    <p:sldId id="448" r:id="rId69"/>
    <p:sldId id="449" r:id="rId70"/>
    <p:sldId id="392" r:id="rId71"/>
    <p:sldId id="364" r:id="rId72"/>
    <p:sldId id="393" r:id="rId7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ina Cataldi" initials="G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FF"/>
    <a:srgbClr val="1D2F68"/>
    <a:srgbClr val="376092"/>
    <a:srgbClr val="F1F9F9"/>
    <a:srgbClr val="009900"/>
    <a:srgbClr val="CEEA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3358" autoAdjust="0"/>
  </p:normalViewPr>
  <p:slideViewPr>
    <p:cSldViewPr>
      <p:cViewPr>
        <p:scale>
          <a:sx n="80" d="100"/>
          <a:sy n="80" d="100"/>
        </p:scale>
        <p:origin x="-900" y="-40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56" d="100"/>
          <a:sy n="56" d="100"/>
        </p:scale>
        <p:origin x="-2500"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3615F-83EC-4807-A179-961E460D2A9B}" type="doc">
      <dgm:prSet loTypeId="urn:microsoft.com/office/officeart/2008/layout/LinedList" loCatId="list" qsTypeId="urn:microsoft.com/office/officeart/2005/8/quickstyle/3d4" qsCatId="3D" csTypeId="urn:microsoft.com/office/officeart/2005/8/colors/accent2_1" csCatId="accent2" phldr="1"/>
      <dgm:spPr/>
      <dgm:t>
        <a:bodyPr/>
        <a:lstStyle/>
        <a:p>
          <a:endParaRPr lang="en-US"/>
        </a:p>
      </dgm:t>
    </dgm:pt>
    <dgm:pt modelId="{2CD2A98E-7E6D-40C0-A81F-9C49ED564ED7}">
      <dgm:prSet custT="1"/>
      <dgm:spPr/>
      <dgm:t>
        <a:bodyPr/>
        <a:lstStyle/>
        <a:p>
          <a:pPr rtl="0"/>
          <a:r>
            <a:rPr lang="en-US" sz="2000" b="1" dirty="0" smtClean="0">
              <a:solidFill>
                <a:srgbClr val="0070C0"/>
              </a:solidFill>
              <a:latin typeface="Calibri" panose="020F0502020204030204" pitchFamily="34" charset="0"/>
              <a:cs typeface="Calibri" panose="020F0502020204030204" pitchFamily="34" charset="0"/>
            </a:rPr>
            <a:t>Operational Concept Development</a:t>
          </a:r>
          <a:endParaRPr lang="en-US" sz="2000" b="1" dirty="0">
            <a:solidFill>
              <a:srgbClr val="0070C0"/>
            </a:solidFill>
            <a:latin typeface="Calibri" panose="020F0502020204030204" pitchFamily="34" charset="0"/>
            <a:cs typeface="Calibri" panose="020F0502020204030204" pitchFamily="34" charset="0"/>
          </a:endParaRPr>
        </a:p>
      </dgm:t>
    </dgm:pt>
    <dgm:pt modelId="{0888FEAE-3363-499E-BE19-E1AA0E6A36C3}" type="parTrans" cxnId="{B364FD27-F2FA-481A-9668-7F68E3069E0D}">
      <dgm:prSet/>
      <dgm:spPr/>
      <dgm:t>
        <a:bodyPr/>
        <a:lstStyle/>
        <a:p>
          <a:endParaRPr lang="en-US"/>
        </a:p>
      </dgm:t>
    </dgm:pt>
    <dgm:pt modelId="{8B479342-D528-4FED-A473-19FEA1BCD63F}" type="sibTrans" cxnId="{B364FD27-F2FA-481A-9668-7F68E3069E0D}">
      <dgm:prSet/>
      <dgm:spPr/>
      <dgm:t>
        <a:bodyPr/>
        <a:lstStyle/>
        <a:p>
          <a:endParaRPr lang="en-US"/>
        </a:p>
      </dgm:t>
    </dgm:pt>
    <dgm:pt modelId="{DD039FE5-A0DF-44A1-9517-754FD2A14931}">
      <dgm:prSet custT="1"/>
      <dgm:spPr/>
      <dgm:t>
        <a:bodyPr/>
        <a:lstStyle/>
        <a:p>
          <a:pPr rtl="0"/>
          <a:r>
            <a:rPr lang="en-US" sz="2000" b="1" dirty="0" smtClean="0">
              <a:solidFill>
                <a:srgbClr val="0070C0"/>
              </a:solidFill>
              <a:latin typeface="Calibri" panose="020F0502020204030204" pitchFamily="34" charset="0"/>
              <a:cs typeface="Calibri" panose="020F0502020204030204" pitchFamily="34" charset="0"/>
            </a:rPr>
            <a:t>Strategic Plans Moving Forward</a:t>
          </a:r>
          <a:endParaRPr lang="en-US" sz="2000" b="1" dirty="0">
            <a:solidFill>
              <a:srgbClr val="0070C0"/>
            </a:solidFill>
            <a:latin typeface="Calibri" panose="020F0502020204030204" pitchFamily="34" charset="0"/>
            <a:cs typeface="Calibri" panose="020F0502020204030204" pitchFamily="34" charset="0"/>
          </a:endParaRPr>
        </a:p>
      </dgm:t>
    </dgm:pt>
    <dgm:pt modelId="{BAF422F4-EA0C-415E-B2A4-63F53E0A2F8B}" type="parTrans" cxnId="{4289FE7B-2D95-4307-849E-0CFA332D8EF3}">
      <dgm:prSet/>
      <dgm:spPr/>
      <dgm:t>
        <a:bodyPr/>
        <a:lstStyle/>
        <a:p>
          <a:endParaRPr lang="en-US"/>
        </a:p>
      </dgm:t>
    </dgm:pt>
    <dgm:pt modelId="{6B8351D5-3B01-495F-878C-F4F9D2EF3F18}" type="sibTrans" cxnId="{4289FE7B-2D95-4307-849E-0CFA332D8EF3}">
      <dgm:prSet/>
      <dgm:spPr/>
      <dgm:t>
        <a:bodyPr/>
        <a:lstStyle/>
        <a:p>
          <a:endParaRPr lang="en-US"/>
        </a:p>
      </dgm:t>
    </dgm:pt>
    <dgm:pt modelId="{7D673E17-4D20-48BB-8E89-94D950A40982}">
      <dgm:prSet custT="1"/>
      <dgm:spPr/>
      <dgm:t>
        <a:bodyPr/>
        <a:lstStyle/>
        <a:p>
          <a:pPr rtl="0"/>
          <a:r>
            <a:rPr lang="en-US" sz="2000" b="1" dirty="0" smtClean="0">
              <a:solidFill>
                <a:srgbClr val="0070C0"/>
              </a:solidFill>
              <a:latin typeface="Calibri" panose="020F0502020204030204" pitchFamily="34" charset="0"/>
              <a:cs typeface="Calibri" panose="020F0502020204030204" pitchFamily="34" charset="0"/>
            </a:rPr>
            <a:t>Deep Dive Example  - Traceability from ConOps to </a:t>
          </a:r>
          <a:r>
            <a:rPr lang="en-US" sz="2000" b="1" smtClean="0">
              <a:solidFill>
                <a:srgbClr val="0070C0"/>
              </a:solidFill>
              <a:latin typeface="Calibri" panose="020F0502020204030204" pitchFamily="34" charset="0"/>
              <a:cs typeface="Calibri" panose="020F0502020204030204" pitchFamily="34" charset="0"/>
            </a:rPr>
            <a:t>2016 Projects</a:t>
          </a:r>
          <a:endParaRPr lang="en-US" sz="2000" b="1" dirty="0">
            <a:solidFill>
              <a:srgbClr val="0070C0"/>
            </a:solidFill>
            <a:latin typeface="Calibri" panose="020F0502020204030204" pitchFamily="34" charset="0"/>
            <a:cs typeface="Calibri" panose="020F0502020204030204" pitchFamily="34" charset="0"/>
          </a:endParaRPr>
        </a:p>
      </dgm:t>
    </dgm:pt>
    <dgm:pt modelId="{998627A5-22E4-4E19-A2D2-A08B4BB42792}" type="parTrans" cxnId="{ED963A93-5846-4652-81CC-603C4A5581F0}">
      <dgm:prSet/>
      <dgm:spPr/>
      <dgm:t>
        <a:bodyPr/>
        <a:lstStyle/>
        <a:p>
          <a:endParaRPr lang="en-US"/>
        </a:p>
      </dgm:t>
    </dgm:pt>
    <dgm:pt modelId="{C0D2F8B8-CB58-4D47-BE58-0B1352D12F8A}" type="sibTrans" cxnId="{ED963A93-5846-4652-81CC-603C4A5581F0}">
      <dgm:prSet/>
      <dgm:spPr/>
      <dgm:t>
        <a:bodyPr/>
        <a:lstStyle/>
        <a:p>
          <a:endParaRPr lang="en-US"/>
        </a:p>
      </dgm:t>
    </dgm:pt>
    <dgm:pt modelId="{ADFA12C7-417C-4373-8C39-9014E90A8B41}">
      <dgm:prSet custT="1"/>
      <dgm:spPr/>
      <dgm:t>
        <a:bodyPr/>
        <a:lstStyle/>
        <a:p>
          <a:pPr rtl="0"/>
          <a:r>
            <a:rPr lang="en-US" sz="2000" b="1" dirty="0" smtClean="0">
              <a:solidFill>
                <a:srgbClr val="0070C0"/>
              </a:solidFill>
              <a:latin typeface="Calibri" panose="020F0502020204030204" pitchFamily="34" charset="0"/>
              <a:cs typeface="Calibri" panose="020F0502020204030204" pitchFamily="34" charset="0"/>
            </a:rPr>
            <a:t>Wrap Up</a:t>
          </a:r>
          <a:endParaRPr lang="en-US" sz="2000" b="1" dirty="0">
            <a:solidFill>
              <a:srgbClr val="0070C0"/>
            </a:solidFill>
            <a:latin typeface="Calibri" panose="020F0502020204030204" pitchFamily="34" charset="0"/>
            <a:cs typeface="Calibri" panose="020F0502020204030204" pitchFamily="34" charset="0"/>
          </a:endParaRPr>
        </a:p>
      </dgm:t>
    </dgm:pt>
    <dgm:pt modelId="{6F8D63C5-DC93-46EF-8A20-7F3769CCE346}" type="parTrans" cxnId="{B551CF53-181A-4706-AFD3-03790CD14C3F}">
      <dgm:prSet/>
      <dgm:spPr/>
      <dgm:t>
        <a:bodyPr/>
        <a:lstStyle/>
        <a:p>
          <a:endParaRPr lang="en-US"/>
        </a:p>
      </dgm:t>
    </dgm:pt>
    <dgm:pt modelId="{9F40090B-4299-4453-865C-E1B67F7B0EC0}" type="sibTrans" cxnId="{B551CF53-181A-4706-AFD3-03790CD14C3F}">
      <dgm:prSet/>
      <dgm:spPr/>
      <dgm:t>
        <a:bodyPr/>
        <a:lstStyle/>
        <a:p>
          <a:endParaRPr lang="en-US"/>
        </a:p>
      </dgm:t>
    </dgm:pt>
    <dgm:pt modelId="{F366559A-381C-411B-860D-612F65FCF4C1}">
      <dgm:prSet custT="1"/>
      <dgm:spPr/>
      <dgm:t>
        <a:bodyPr/>
        <a:lstStyle/>
        <a:p>
          <a:pPr rtl="0"/>
          <a:r>
            <a:rPr lang="en-US" sz="2000" b="1" smtClean="0">
              <a:solidFill>
                <a:srgbClr val="0070C0"/>
              </a:solidFill>
              <a:latin typeface="Calibri" panose="020F0502020204030204" pitchFamily="34" charset="0"/>
              <a:cs typeface="Calibri" panose="020F0502020204030204" pitchFamily="34" charset="0"/>
            </a:rPr>
            <a:t>Current </a:t>
          </a:r>
          <a:r>
            <a:rPr lang="en-US" sz="2000" b="1" dirty="0" smtClean="0">
              <a:solidFill>
                <a:srgbClr val="0070C0"/>
              </a:solidFill>
              <a:latin typeface="Calibri" panose="020F0502020204030204" pitchFamily="34" charset="0"/>
              <a:cs typeface="Calibri" panose="020F0502020204030204" pitchFamily="34" charset="0"/>
            </a:rPr>
            <a:t>Activities</a:t>
          </a:r>
          <a:endParaRPr lang="en-US" sz="2000" b="1" dirty="0">
            <a:solidFill>
              <a:srgbClr val="0070C0"/>
            </a:solidFill>
            <a:latin typeface="Calibri" panose="020F0502020204030204" pitchFamily="34" charset="0"/>
            <a:cs typeface="Calibri" panose="020F0502020204030204" pitchFamily="34" charset="0"/>
          </a:endParaRPr>
        </a:p>
      </dgm:t>
    </dgm:pt>
    <dgm:pt modelId="{6548D57E-9B74-476B-980D-80B1EA9909AA}" type="parTrans" cxnId="{4BAE8F4A-0073-4D6F-BBFD-193B13942BFB}">
      <dgm:prSet/>
      <dgm:spPr/>
      <dgm:t>
        <a:bodyPr/>
        <a:lstStyle/>
        <a:p>
          <a:endParaRPr lang="en-US"/>
        </a:p>
      </dgm:t>
    </dgm:pt>
    <dgm:pt modelId="{CE328554-018A-43EC-8636-A6AFE3FD4A75}" type="sibTrans" cxnId="{4BAE8F4A-0073-4D6F-BBFD-193B13942BFB}">
      <dgm:prSet/>
      <dgm:spPr/>
      <dgm:t>
        <a:bodyPr/>
        <a:lstStyle/>
        <a:p>
          <a:endParaRPr lang="en-US"/>
        </a:p>
      </dgm:t>
    </dgm:pt>
    <dgm:pt modelId="{84BB898C-A708-4249-B2FC-DBBF017D43F0}" type="pres">
      <dgm:prSet presAssocID="{2B63615F-83EC-4807-A179-961E460D2A9B}" presName="vert0" presStyleCnt="0">
        <dgm:presLayoutVars>
          <dgm:dir/>
          <dgm:animOne val="branch"/>
          <dgm:animLvl val="lvl"/>
        </dgm:presLayoutVars>
      </dgm:prSet>
      <dgm:spPr/>
      <dgm:t>
        <a:bodyPr/>
        <a:lstStyle/>
        <a:p>
          <a:endParaRPr lang="en-US"/>
        </a:p>
      </dgm:t>
    </dgm:pt>
    <dgm:pt modelId="{0B5B605D-A69D-457A-A3E6-8EE64217EF9D}" type="pres">
      <dgm:prSet presAssocID="{2CD2A98E-7E6D-40C0-A81F-9C49ED564ED7}" presName="thickLine" presStyleLbl="alignNode1" presStyleIdx="0" presStyleCnt="5"/>
      <dgm:spPr/>
    </dgm:pt>
    <dgm:pt modelId="{3F49BEB0-8C39-403E-971F-5DC2C183393D}" type="pres">
      <dgm:prSet presAssocID="{2CD2A98E-7E6D-40C0-A81F-9C49ED564ED7}" presName="horz1" presStyleCnt="0"/>
      <dgm:spPr/>
    </dgm:pt>
    <dgm:pt modelId="{5FFE2A88-E085-4BDD-B136-6EAB2092C62A}" type="pres">
      <dgm:prSet presAssocID="{2CD2A98E-7E6D-40C0-A81F-9C49ED564ED7}" presName="tx1" presStyleLbl="revTx" presStyleIdx="0" presStyleCnt="5"/>
      <dgm:spPr/>
      <dgm:t>
        <a:bodyPr/>
        <a:lstStyle/>
        <a:p>
          <a:endParaRPr lang="en-US"/>
        </a:p>
      </dgm:t>
    </dgm:pt>
    <dgm:pt modelId="{600D43CC-C29B-41B7-8206-BA8312446BB1}" type="pres">
      <dgm:prSet presAssocID="{2CD2A98E-7E6D-40C0-A81F-9C49ED564ED7}" presName="vert1" presStyleCnt="0"/>
      <dgm:spPr/>
    </dgm:pt>
    <dgm:pt modelId="{F2C9E7FA-566E-4964-9A60-1EFFF3FC69DF}" type="pres">
      <dgm:prSet presAssocID="{DD039FE5-A0DF-44A1-9517-754FD2A14931}" presName="thickLine" presStyleLbl="alignNode1" presStyleIdx="1" presStyleCnt="5"/>
      <dgm:spPr/>
    </dgm:pt>
    <dgm:pt modelId="{87B428FC-4A0C-4507-97AA-24C7AE1E5513}" type="pres">
      <dgm:prSet presAssocID="{DD039FE5-A0DF-44A1-9517-754FD2A14931}" presName="horz1" presStyleCnt="0"/>
      <dgm:spPr/>
    </dgm:pt>
    <dgm:pt modelId="{663E998A-4B54-415C-BA42-A0FB5E63E426}" type="pres">
      <dgm:prSet presAssocID="{DD039FE5-A0DF-44A1-9517-754FD2A14931}" presName="tx1" presStyleLbl="revTx" presStyleIdx="1" presStyleCnt="5"/>
      <dgm:spPr/>
      <dgm:t>
        <a:bodyPr/>
        <a:lstStyle/>
        <a:p>
          <a:endParaRPr lang="en-US"/>
        </a:p>
      </dgm:t>
    </dgm:pt>
    <dgm:pt modelId="{FC340B3C-20ED-4BDF-B2BF-73D88E2346EB}" type="pres">
      <dgm:prSet presAssocID="{DD039FE5-A0DF-44A1-9517-754FD2A14931}" presName="vert1" presStyleCnt="0"/>
      <dgm:spPr/>
    </dgm:pt>
    <dgm:pt modelId="{695B4B13-3FB9-4B67-AB63-DD51F17A429B}" type="pres">
      <dgm:prSet presAssocID="{7D673E17-4D20-48BB-8E89-94D950A40982}" presName="thickLine" presStyleLbl="alignNode1" presStyleIdx="2" presStyleCnt="5"/>
      <dgm:spPr/>
    </dgm:pt>
    <dgm:pt modelId="{0BAD019E-4FA4-45B1-A151-0A763548A4C3}" type="pres">
      <dgm:prSet presAssocID="{7D673E17-4D20-48BB-8E89-94D950A40982}" presName="horz1" presStyleCnt="0"/>
      <dgm:spPr/>
    </dgm:pt>
    <dgm:pt modelId="{5AF0B5AD-24BB-4E0E-A2BC-D9DC51B072D7}" type="pres">
      <dgm:prSet presAssocID="{7D673E17-4D20-48BB-8E89-94D950A40982}" presName="tx1" presStyleLbl="revTx" presStyleIdx="2" presStyleCnt="5"/>
      <dgm:spPr/>
      <dgm:t>
        <a:bodyPr/>
        <a:lstStyle/>
        <a:p>
          <a:endParaRPr lang="en-US"/>
        </a:p>
      </dgm:t>
    </dgm:pt>
    <dgm:pt modelId="{0356C7D1-71D6-4022-9BAE-595AC441E8F8}" type="pres">
      <dgm:prSet presAssocID="{7D673E17-4D20-48BB-8E89-94D950A40982}" presName="vert1" presStyleCnt="0"/>
      <dgm:spPr/>
    </dgm:pt>
    <dgm:pt modelId="{35E4D2BF-1069-4E40-AB98-969214916F4C}" type="pres">
      <dgm:prSet presAssocID="{F366559A-381C-411B-860D-612F65FCF4C1}" presName="thickLine" presStyleLbl="alignNode1" presStyleIdx="3" presStyleCnt="5"/>
      <dgm:spPr/>
    </dgm:pt>
    <dgm:pt modelId="{BF2BB2B3-1A99-4BA6-BCBD-7476D258B33B}" type="pres">
      <dgm:prSet presAssocID="{F366559A-381C-411B-860D-612F65FCF4C1}" presName="horz1" presStyleCnt="0"/>
      <dgm:spPr/>
    </dgm:pt>
    <dgm:pt modelId="{0D6738C6-09F8-4058-BA43-938B2D289CF7}" type="pres">
      <dgm:prSet presAssocID="{F366559A-381C-411B-860D-612F65FCF4C1}" presName="tx1" presStyleLbl="revTx" presStyleIdx="3" presStyleCnt="5"/>
      <dgm:spPr/>
      <dgm:t>
        <a:bodyPr/>
        <a:lstStyle/>
        <a:p>
          <a:endParaRPr lang="en-US"/>
        </a:p>
      </dgm:t>
    </dgm:pt>
    <dgm:pt modelId="{761AF1D8-CB4E-40DC-A920-2D1AEE4EDEF6}" type="pres">
      <dgm:prSet presAssocID="{F366559A-381C-411B-860D-612F65FCF4C1}" presName="vert1" presStyleCnt="0"/>
      <dgm:spPr/>
    </dgm:pt>
    <dgm:pt modelId="{66D4DC8F-7E2B-4FA4-9832-0F50D405A033}" type="pres">
      <dgm:prSet presAssocID="{ADFA12C7-417C-4373-8C39-9014E90A8B41}" presName="thickLine" presStyleLbl="alignNode1" presStyleIdx="4" presStyleCnt="5"/>
      <dgm:spPr/>
    </dgm:pt>
    <dgm:pt modelId="{7408A0A6-9404-4D80-9692-11F139B13173}" type="pres">
      <dgm:prSet presAssocID="{ADFA12C7-417C-4373-8C39-9014E90A8B41}" presName="horz1" presStyleCnt="0"/>
      <dgm:spPr/>
    </dgm:pt>
    <dgm:pt modelId="{1BB3CC35-8208-41B0-9FA8-87293D295E8C}" type="pres">
      <dgm:prSet presAssocID="{ADFA12C7-417C-4373-8C39-9014E90A8B41}" presName="tx1" presStyleLbl="revTx" presStyleIdx="4" presStyleCnt="5"/>
      <dgm:spPr/>
      <dgm:t>
        <a:bodyPr/>
        <a:lstStyle/>
        <a:p>
          <a:endParaRPr lang="en-US"/>
        </a:p>
      </dgm:t>
    </dgm:pt>
    <dgm:pt modelId="{72481FA2-0A18-458F-95D2-2DAD9866A061}" type="pres">
      <dgm:prSet presAssocID="{ADFA12C7-417C-4373-8C39-9014E90A8B41}" presName="vert1" presStyleCnt="0"/>
      <dgm:spPr/>
    </dgm:pt>
  </dgm:ptLst>
  <dgm:cxnLst>
    <dgm:cxn modelId="{8905CF31-DF60-416F-8554-8E520682A817}" type="presOf" srcId="{2B63615F-83EC-4807-A179-961E460D2A9B}" destId="{84BB898C-A708-4249-B2FC-DBBF017D43F0}" srcOrd="0" destOrd="0" presId="urn:microsoft.com/office/officeart/2008/layout/LinedList"/>
    <dgm:cxn modelId="{0774A67A-AC0E-409F-88C8-C861D233222F}" type="presOf" srcId="{2CD2A98E-7E6D-40C0-A81F-9C49ED564ED7}" destId="{5FFE2A88-E085-4BDD-B136-6EAB2092C62A}" srcOrd="0" destOrd="0" presId="urn:microsoft.com/office/officeart/2008/layout/LinedList"/>
    <dgm:cxn modelId="{2530FD60-C42D-4480-9D31-674C56E9EF95}" type="presOf" srcId="{F366559A-381C-411B-860D-612F65FCF4C1}" destId="{0D6738C6-09F8-4058-BA43-938B2D289CF7}" srcOrd="0" destOrd="0" presId="urn:microsoft.com/office/officeart/2008/layout/LinedList"/>
    <dgm:cxn modelId="{106419C8-4688-4B4D-8D89-3AA11E7DA280}" type="presOf" srcId="{7D673E17-4D20-48BB-8E89-94D950A40982}" destId="{5AF0B5AD-24BB-4E0E-A2BC-D9DC51B072D7}" srcOrd="0" destOrd="0" presId="urn:microsoft.com/office/officeart/2008/layout/LinedList"/>
    <dgm:cxn modelId="{ED963A93-5846-4652-81CC-603C4A5581F0}" srcId="{2B63615F-83EC-4807-A179-961E460D2A9B}" destId="{7D673E17-4D20-48BB-8E89-94D950A40982}" srcOrd="2" destOrd="0" parTransId="{998627A5-22E4-4E19-A2D2-A08B4BB42792}" sibTransId="{C0D2F8B8-CB58-4D47-BE58-0B1352D12F8A}"/>
    <dgm:cxn modelId="{FF40F977-EA3C-4C2C-97B2-17F68057EDD9}" type="presOf" srcId="{DD039FE5-A0DF-44A1-9517-754FD2A14931}" destId="{663E998A-4B54-415C-BA42-A0FB5E63E426}" srcOrd="0" destOrd="0" presId="urn:microsoft.com/office/officeart/2008/layout/LinedList"/>
    <dgm:cxn modelId="{3AC58B8F-2D58-435C-A2AB-34EF267E1741}" type="presOf" srcId="{ADFA12C7-417C-4373-8C39-9014E90A8B41}" destId="{1BB3CC35-8208-41B0-9FA8-87293D295E8C}" srcOrd="0" destOrd="0" presId="urn:microsoft.com/office/officeart/2008/layout/LinedList"/>
    <dgm:cxn modelId="{4BAE8F4A-0073-4D6F-BBFD-193B13942BFB}" srcId="{2B63615F-83EC-4807-A179-961E460D2A9B}" destId="{F366559A-381C-411B-860D-612F65FCF4C1}" srcOrd="3" destOrd="0" parTransId="{6548D57E-9B74-476B-980D-80B1EA9909AA}" sibTransId="{CE328554-018A-43EC-8636-A6AFE3FD4A75}"/>
    <dgm:cxn modelId="{B364FD27-F2FA-481A-9668-7F68E3069E0D}" srcId="{2B63615F-83EC-4807-A179-961E460D2A9B}" destId="{2CD2A98E-7E6D-40C0-A81F-9C49ED564ED7}" srcOrd="0" destOrd="0" parTransId="{0888FEAE-3363-499E-BE19-E1AA0E6A36C3}" sibTransId="{8B479342-D528-4FED-A473-19FEA1BCD63F}"/>
    <dgm:cxn modelId="{B551CF53-181A-4706-AFD3-03790CD14C3F}" srcId="{2B63615F-83EC-4807-A179-961E460D2A9B}" destId="{ADFA12C7-417C-4373-8C39-9014E90A8B41}" srcOrd="4" destOrd="0" parTransId="{6F8D63C5-DC93-46EF-8A20-7F3769CCE346}" sibTransId="{9F40090B-4299-4453-865C-E1B67F7B0EC0}"/>
    <dgm:cxn modelId="{4289FE7B-2D95-4307-849E-0CFA332D8EF3}" srcId="{2B63615F-83EC-4807-A179-961E460D2A9B}" destId="{DD039FE5-A0DF-44A1-9517-754FD2A14931}" srcOrd="1" destOrd="0" parTransId="{BAF422F4-EA0C-415E-B2A4-63F53E0A2F8B}" sibTransId="{6B8351D5-3B01-495F-878C-F4F9D2EF3F18}"/>
    <dgm:cxn modelId="{3FBDA087-DC8C-497E-B289-2B14AC7FDE89}" type="presParOf" srcId="{84BB898C-A708-4249-B2FC-DBBF017D43F0}" destId="{0B5B605D-A69D-457A-A3E6-8EE64217EF9D}" srcOrd="0" destOrd="0" presId="urn:microsoft.com/office/officeart/2008/layout/LinedList"/>
    <dgm:cxn modelId="{4D861DC3-53A6-4F81-A2BA-84B61044416C}" type="presParOf" srcId="{84BB898C-A708-4249-B2FC-DBBF017D43F0}" destId="{3F49BEB0-8C39-403E-971F-5DC2C183393D}" srcOrd="1" destOrd="0" presId="urn:microsoft.com/office/officeart/2008/layout/LinedList"/>
    <dgm:cxn modelId="{A7581B52-09F2-415C-A169-84BF5ADADAB8}" type="presParOf" srcId="{3F49BEB0-8C39-403E-971F-5DC2C183393D}" destId="{5FFE2A88-E085-4BDD-B136-6EAB2092C62A}" srcOrd="0" destOrd="0" presId="urn:microsoft.com/office/officeart/2008/layout/LinedList"/>
    <dgm:cxn modelId="{69BA93DB-3C98-446E-81B3-126C908B5D35}" type="presParOf" srcId="{3F49BEB0-8C39-403E-971F-5DC2C183393D}" destId="{600D43CC-C29B-41B7-8206-BA8312446BB1}" srcOrd="1" destOrd="0" presId="urn:microsoft.com/office/officeart/2008/layout/LinedList"/>
    <dgm:cxn modelId="{8F742F49-1367-4125-813F-A7EC114A7C41}" type="presParOf" srcId="{84BB898C-A708-4249-B2FC-DBBF017D43F0}" destId="{F2C9E7FA-566E-4964-9A60-1EFFF3FC69DF}" srcOrd="2" destOrd="0" presId="urn:microsoft.com/office/officeart/2008/layout/LinedList"/>
    <dgm:cxn modelId="{F5530C3A-D2E1-4EC3-964A-692391D5AAC4}" type="presParOf" srcId="{84BB898C-A708-4249-B2FC-DBBF017D43F0}" destId="{87B428FC-4A0C-4507-97AA-24C7AE1E5513}" srcOrd="3" destOrd="0" presId="urn:microsoft.com/office/officeart/2008/layout/LinedList"/>
    <dgm:cxn modelId="{EAC06942-0470-405E-88F4-8F9A47AA8641}" type="presParOf" srcId="{87B428FC-4A0C-4507-97AA-24C7AE1E5513}" destId="{663E998A-4B54-415C-BA42-A0FB5E63E426}" srcOrd="0" destOrd="0" presId="urn:microsoft.com/office/officeart/2008/layout/LinedList"/>
    <dgm:cxn modelId="{E6C2931C-C183-477C-8EBA-1ECFF00370E7}" type="presParOf" srcId="{87B428FC-4A0C-4507-97AA-24C7AE1E5513}" destId="{FC340B3C-20ED-4BDF-B2BF-73D88E2346EB}" srcOrd="1" destOrd="0" presId="urn:microsoft.com/office/officeart/2008/layout/LinedList"/>
    <dgm:cxn modelId="{D23BC978-A6D1-48EC-8BC2-E9CED4BD8094}" type="presParOf" srcId="{84BB898C-A708-4249-B2FC-DBBF017D43F0}" destId="{695B4B13-3FB9-4B67-AB63-DD51F17A429B}" srcOrd="4" destOrd="0" presId="urn:microsoft.com/office/officeart/2008/layout/LinedList"/>
    <dgm:cxn modelId="{647273FD-8EE1-44F0-BCFA-30E4DE5CCFE9}" type="presParOf" srcId="{84BB898C-A708-4249-B2FC-DBBF017D43F0}" destId="{0BAD019E-4FA4-45B1-A151-0A763548A4C3}" srcOrd="5" destOrd="0" presId="urn:microsoft.com/office/officeart/2008/layout/LinedList"/>
    <dgm:cxn modelId="{A0B43F03-3C5B-403C-AEB8-E1D1F02E57ED}" type="presParOf" srcId="{0BAD019E-4FA4-45B1-A151-0A763548A4C3}" destId="{5AF0B5AD-24BB-4E0E-A2BC-D9DC51B072D7}" srcOrd="0" destOrd="0" presId="urn:microsoft.com/office/officeart/2008/layout/LinedList"/>
    <dgm:cxn modelId="{490D3E2B-AA53-45E9-8D89-3AE1D727F419}" type="presParOf" srcId="{0BAD019E-4FA4-45B1-A151-0A763548A4C3}" destId="{0356C7D1-71D6-4022-9BAE-595AC441E8F8}" srcOrd="1" destOrd="0" presId="urn:microsoft.com/office/officeart/2008/layout/LinedList"/>
    <dgm:cxn modelId="{231D39D5-C553-43A2-8F13-CA57A398A6A3}" type="presParOf" srcId="{84BB898C-A708-4249-B2FC-DBBF017D43F0}" destId="{35E4D2BF-1069-4E40-AB98-969214916F4C}" srcOrd="6" destOrd="0" presId="urn:microsoft.com/office/officeart/2008/layout/LinedList"/>
    <dgm:cxn modelId="{CF84F0D4-2297-48BB-A2FF-EE9CD5291EDE}" type="presParOf" srcId="{84BB898C-A708-4249-B2FC-DBBF017D43F0}" destId="{BF2BB2B3-1A99-4BA6-BCBD-7476D258B33B}" srcOrd="7" destOrd="0" presId="urn:microsoft.com/office/officeart/2008/layout/LinedList"/>
    <dgm:cxn modelId="{1FEB8F06-4FE7-4C06-9DF4-D4AFE42BC394}" type="presParOf" srcId="{BF2BB2B3-1A99-4BA6-BCBD-7476D258B33B}" destId="{0D6738C6-09F8-4058-BA43-938B2D289CF7}" srcOrd="0" destOrd="0" presId="urn:microsoft.com/office/officeart/2008/layout/LinedList"/>
    <dgm:cxn modelId="{6DC46F90-4E8A-45F3-9179-FB13CA0DEDF5}" type="presParOf" srcId="{BF2BB2B3-1A99-4BA6-BCBD-7476D258B33B}" destId="{761AF1D8-CB4E-40DC-A920-2D1AEE4EDEF6}" srcOrd="1" destOrd="0" presId="urn:microsoft.com/office/officeart/2008/layout/LinedList"/>
    <dgm:cxn modelId="{5D42684E-26BB-41E3-A543-E6D1A26A0EAA}" type="presParOf" srcId="{84BB898C-A708-4249-B2FC-DBBF017D43F0}" destId="{66D4DC8F-7E2B-4FA4-9832-0F50D405A033}" srcOrd="8" destOrd="0" presId="urn:microsoft.com/office/officeart/2008/layout/LinedList"/>
    <dgm:cxn modelId="{53381412-7C84-4452-A7FB-96B7333B5639}" type="presParOf" srcId="{84BB898C-A708-4249-B2FC-DBBF017D43F0}" destId="{7408A0A6-9404-4D80-9692-11F139B13173}" srcOrd="9" destOrd="0" presId="urn:microsoft.com/office/officeart/2008/layout/LinedList"/>
    <dgm:cxn modelId="{38913E7D-7EDE-4D7C-AB6D-40C8B6FB16C4}" type="presParOf" srcId="{7408A0A6-9404-4D80-9692-11F139B13173}" destId="{1BB3CC35-8208-41B0-9FA8-87293D295E8C}" srcOrd="0" destOrd="0" presId="urn:microsoft.com/office/officeart/2008/layout/LinedList"/>
    <dgm:cxn modelId="{7239EB22-5B76-4534-ADA7-DE41C49F59D7}" type="presParOf" srcId="{7408A0A6-9404-4D80-9692-11F139B13173}" destId="{72481FA2-0A18-458F-95D2-2DAD9866A0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04C91-0111-47AA-B7F1-9D68F8246538}" type="doc">
      <dgm:prSet loTypeId="urn:microsoft.com/office/officeart/2005/8/layout/cycle8" loCatId="cycle" qsTypeId="urn:microsoft.com/office/officeart/2005/8/quickstyle/simple1" qsCatId="simple" csTypeId="urn:microsoft.com/office/officeart/2005/8/colors/accent1_2" csCatId="accent1" phldr="1"/>
      <dgm:spPr/>
    </dgm:pt>
    <dgm:pt modelId="{EFBF03F5-0EFD-4239-9D64-0553503207BF}">
      <dgm:prSet phldrT="[Text]" custT="1"/>
      <dgm:spPr>
        <a:solidFill>
          <a:srgbClr val="4B91D1"/>
        </a:solidFill>
      </dgm:spPr>
      <dgm:t>
        <a:bodyPr lIns="0" rIns="0"/>
        <a:lstStyle/>
        <a:p>
          <a:r>
            <a:rPr lang="en-US" sz="1000" b="1" dirty="0" smtClean="0">
              <a:latin typeface="Arial" panose="020B0604020202020204" pitchFamily="34" charset="0"/>
              <a:cs typeface="Arial" panose="020B0604020202020204" pitchFamily="34" charset="0"/>
            </a:rPr>
            <a:t>Public</a:t>
          </a:r>
          <a:endParaRPr lang="en-US" sz="1000" b="1" dirty="0">
            <a:latin typeface="Arial" panose="020B0604020202020204" pitchFamily="34" charset="0"/>
            <a:cs typeface="Arial" panose="020B0604020202020204" pitchFamily="34" charset="0"/>
          </a:endParaRPr>
        </a:p>
      </dgm:t>
    </dgm:pt>
    <dgm:pt modelId="{A163ECA4-6E67-48B2-881B-5C3C306DA2F9}" type="parTrans" cxnId="{C5EE34D4-0DC7-4B21-BCC0-ACBEADCCF8A2}">
      <dgm:prSet/>
      <dgm:spPr/>
      <dgm:t>
        <a:bodyPr/>
        <a:lstStyle/>
        <a:p>
          <a:endParaRPr lang="en-US" sz="1450" b="1"/>
        </a:p>
      </dgm:t>
    </dgm:pt>
    <dgm:pt modelId="{89C2C95C-B9B1-4CA0-A7AA-70190FF3891C}" type="sibTrans" cxnId="{C5EE34D4-0DC7-4B21-BCC0-ACBEADCCF8A2}">
      <dgm:prSet/>
      <dgm:spPr/>
      <dgm:t>
        <a:bodyPr/>
        <a:lstStyle/>
        <a:p>
          <a:endParaRPr lang="en-US" sz="1450" b="1"/>
        </a:p>
      </dgm:t>
    </dgm:pt>
    <dgm:pt modelId="{A999D93E-D4B7-4DC6-9F0B-D16C5EB90828}">
      <dgm:prSet phldrT="[Text]" custT="1"/>
      <dgm:spPr>
        <a:solidFill>
          <a:srgbClr val="327EC4"/>
        </a:solidFill>
      </dgm:spPr>
      <dgm:t>
        <a:bodyPr lIns="0" rIns="0"/>
        <a:lstStyle/>
        <a:p>
          <a:r>
            <a:rPr lang="en-US" sz="1000" b="1" dirty="0" smtClean="0">
              <a:latin typeface="Arial" panose="020B0604020202020204" pitchFamily="34" charset="0"/>
              <a:cs typeface="Arial" panose="020B0604020202020204" pitchFamily="34" charset="0"/>
            </a:rPr>
            <a:t>Integrated</a:t>
          </a:r>
          <a:endParaRPr lang="en-US" sz="1000" b="1" dirty="0">
            <a:latin typeface="Arial" panose="020B0604020202020204" pitchFamily="34" charset="0"/>
            <a:cs typeface="Arial" panose="020B0604020202020204" pitchFamily="34" charset="0"/>
          </a:endParaRPr>
        </a:p>
      </dgm:t>
    </dgm:pt>
    <dgm:pt modelId="{9FD9CAC8-8DC6-4D4D-8F9D-43307FDB0645}" type="parTrans" cxnId="{D6E9B5E7-A075-484B-B651-70AF62D18E87}">
      <dgm:prSet/>
      <dgm:spPr/>
      <dgm:t>
        <a:bodyPr/>
        <a:lstStyle/>
        <a:p>
          <a:endParaRPr lang="en-US" sz="1450" b="1"/>
        </a:p>
      </dgm:t>
    </dgm:pt>
    <dgm:pt modelId="{435A4C2F-C2E2-4C2F-A192-89BF7F1AD0CA}" type="sibTrans" cxnId="{D6E9B5E7-A075-484B-B651-70AF62D18E87}">
      <dgm:prSet/>
      <dgm:spPr/>
      <dgm:t>
        <a:bodyPr/>
        <a:lstStyle/>
        <a:p>
          <a:endParaRPr lang="en-US" sz="1450" b="1"/>
        </a:p>
      </dgm:t>
    </dgm:pt>
    <dgm:pt modelId="{806B60AF-AF15-49A2-8EE2-1A9126DD3FEE}">
      <dgm:prSet phldrT="[Text]" custT="1"/>
      <dgm:spPr>
        <a:solidFill>
          <a:srgbClr val="7CAFDE"/>
        </a:solidFill>
      </dgm:spPr>
      <dgm:t>
        <a:bodyPr lIns="0" rIns="0"/>
        <a:lstStyle/>
        <a:p>
          <a:endParaRPr lang="en-US" sz="1000" b="1" dirty="0">
            <a:latin typeface="Arial" panose="020B0604020202020204" pitchFamily="34" charset="0"/>
            <a:cs typeface="Arial" panose="020B0604020202020204" pitchFamily="34" charset="0"/>
          </a:endParaRPr>
        </a:p>
      </dgm:t>
    </dgm:pt>
    <dgm:pt modelId="{AA13BE50-6FA3-4572-851C-5413FAD1E75E}" type="parTrans" cxnId="{D742B339-48FA-48C2-9AC4-CE918594F434}">
      <dgm:prSet/>
      <dgm:spPr/>
      <dgm:t>
        <a:bodyPr/>
        <a:lstStyle/>
        <a:p>
          <a:endParaRPr lang="en-US" sz="1450" b="1"/>
        </a:p>
      </dgm:t>
    </dgm:pt>
    <dgm:pt modelId="{6B4FA09B-940B-4D09-BE31-430B97805CE0}" type="sibTrans" cxnId="{D742B339-48FA-48C2-9AC4-CE918594F434}">
      <dgm:prSet/>
      <dgm:spPr/>
      <dgm:t>
        <a:bodyPr/>
        <a:lstStyle/>
        <a:p>
          <a:endParaRPr lang="en-US" sz="1450" b="1"/>
        </a:p>
      </dgm:t>
    </dgm:pt>
    <dgm:pt modelId="{7C079192-DF1C-4179-A6E3-C7B95FC82EC0}">
      <dgm:prSet phldrT="[Text]" custT="1"/>
      <dgm:spPr>
        <a:solidFill>
          <a:srgbClr val="7CAFDE"/>
        </a:solidFill>
      </dgm:spPr>
      <dgm:t>
        <a:bodyPr lIns="0" rIns="0"/>
        <a:lstStyle/>
        <a:p>
          <a:endParaRPr lang="en-US" sz="1000" b="1" dirty="0">
            <a:latin typeface="Arial" panose="020B0604020202020204" pitchFamily="34" charset="0"/>
            <a:cs typeface="Arial" panose="020B0604020202020204" pitchFamily="34" charset="0"/>
          </a:endParaRPr>
        </a:p>
      </dgm:t>
    </dgm:pt>
    <dgm:pt modelId="{ABA0E1BA-8F06-4DFB-9F4D-765708C6D306}" type="parTrans" cxnId="{BA8B0F9A-EA55-4F27-9999-E9D7FD2CE1AD}">
      <dgm:prSet/>
      <dgm:spPr/>
      <dgm:t>
        <a:bodyPr/>
        <a:lstStyle/>
        <a:p>
          <a:endParaRPr lang="en-US"/>
        </a:p>
      </dgm:t>
    </dgm:pt>
    <dgm:pt modelId="{64B8DA80-F34B-4B87-B9A7-E60E92F796D4}" type="sibTrans" cxnId="{BA8B0F9A-EA55-4F27-9999-E9D7FD2CE1AD}">
      <dgm:prSet/>
      <dgm:spPr/>
      <dgm:t>
        <a:bodyPr/>
        <a:lstStyle/>
        <a:p>
          <a:endParaRPr lang="en-US"/>
        </a:p>
      </dgm:t>
    </dgm:pt>
    <dgm:pt modelId="{0041E818-9F16-475B-85D2-C106E8EBEA67}">
      <dgm:prSet phldrT="[Text]" custT="1"/>
      <dgm:spPr/>
      <dgm:t>
        <a:bodyPr lIns="0" rIns="0"/>
        <a:lstStyle/>
        <a:p>
          <a:endParaRPr lang="en-US" sz="1000" b="1" dirty="0">
            <a:latin typeface="Arial" panose="020B0604020202020204" pitchFamily="34" charset="0"/>
            <a:cs typeface="Arial" panose="020B0604020202020204" pitchFamily="34" charset="0"/>
          </a:endParaRPr>
        </a:p>
      </dgm:t>
    </dgm:pt>
    <dgm:pt modelId="{4A683D38-DFE1-4752-B44E-4C43FD311CCE}" type="parTrans" cxnId="{F74D1F9A-4743-42FB-AE87-B7C0ADACF895}">
      <dgm:prSet/>
      <dgm:spPr/>
      <dgm:t>
        <a:bodyPr/>
        <a:lstStyle/>
        <a:p>
          <a:endParaRPr lang="en-US"/>
        </a:p>
      </dgm:t>
    </dgm:pt>
    <dgm:pt modelId="{9138FCF6-A084-4951-8C70-20CB88E8D38B}" type="sibTrans" cxnId="{F74D1F9A-4743-42FB-AE87-B7C0ADACF895}">
      <dgm:prSet/>
      <dgm:spPr/>
      <dgm:t>
        <a:bodyPr/>
        <a:lstStyle/>
        <a:p>
          <a:endParaRPr lang="en-US"/>
        </a:p>
      </dgm:t>
    </dgm:pt>
    <dgm:pt modelId="{146BF733-659D-4AC1-98B8-F94940EEF1A4}" type="pres">
      <dgm:prSet presAssocID="{1AF04C91-0111-47AA-B7F1-9D68F8246538}" presName="compositeShape" presStyleCnt="0">
        <dgm:presLayoutVars>
          <dgm:chMax val="7"/>
          <dgm:dir/>
          <dgm:resizeHandles val="exact"/>
        </dgm:presLayoutVars>
      </dgm:prSet>
      <dgm:spPr/>
    </dgm:pt>
    <dgm:pt modelId="{75FA2333-BAB7-4693-B683-9F7400D9C0A8}" type="pres">
      <dgm:prSet presAssocID="{1AF04C91-0111-47AA-B7F1-9D68F8246538}" presName="wedge1" presStyleLbl="node1" presStyleIdx="0" presStyleCnt="5"/>
      <dgm:spPr>
        <a:solidFill>
          <a:srgbClr val="A6C9E8"/>
        </a:solidFill>
      </dgm:spPr>
      <dgm:t>
        <a:bodyPr/>
        <a:lstStyle/>
        <a:p>
          <a:endParaRPr lang="en-US"/>
        </a:p>
      </dgm:t>
    </dgm:pt>
    <dgm:pt modelId="{2C78844E-E82B-4718-9413-9E9B490034F8}" type="pres">
      <dgm:prSet presAssocID="{1AF04C91-0111-47AA-B7F1-9D68F8246538}" presName="dummy1a" presStyleCnt="0"/>
      <dgm:spPr/>
    </dgm:pt>
    <dgm:pt modelId="{DDBC532E-A130-46A3-BEE8-2A9C691BDCF2}" type="pres">
      <dgm:prSet presAssocID="{1AF04C91-0111-47AA-B7F1-9D68F8246538}" presName="dummy1b" presStyleCnt="0"/>
      <dgm:spPr/>
    </dgm:pt>
    <dgm:pt modelId="{1D311678-0494-4AE9-A202-AA2EA7ACFB57}" type="pres">
      <dgm:prSet presAssocID="{1AF04C91-0111-47AA-B7F1-9D68F8246538}" presName="wedge1Tx" presStyleLbl="node1" presStyleIdx="0" presStyleCnt="5">
        <dgm:presLayoutVars>
          <dgm:chMax val="0"/>
          <dgm:chPref val="0"/>
          <dgm:bulletEnabled val="1"/>
        </dgm:presLayoutVars>
      </dgm:prSet>
      <dgm:spPr/>
      <dgm:t>
        <a:bodyPr/>
        <a:lstStyle/>
        <a:p>
          <a:endParaRPr lang="en-US"/>
        </a:p>
      </dgm:t>
    </dgm:pt>
    <dgm:pt modelId="{053F235D-1EC4-4EC2-8B29-197899189F9C}" type="pres">
      <dgm:prSet presAssocID="{1AF04C91-0111-47AA-B7F1-9D68F8246538}" presName="wedge2" presStyleLbl="node1" presStyleIdx="1" presStyleCnt="5"/>
      <dgm:spPr/>
      <dgm:t>
        <a:bodyPr/>
        <a:lstStyle/>
        <a:p>
          <a:endParaRPr lang="en-US"/>
        </a:p>
      </dgm:t>
    </dgm:pt>
    <dgm:pt modelId="{D9D2EB33-4F09-4F95-8150-309FEB50CF79}" type="pres">
      <dgm:prSet presAssocID="{1AF04C91-0111-47AA-B7F1-9D68F8246538}" presName="dummy2a" presStyleCnt="0"/>
      <dgm:spPr/>
    </dgm:pt>
    <dgm:pt modelId="{C3281C44-11BD-44EB-9ED7-139FDA934222}" type="pres">
      <dgm:prSet presAssocID="{1AF04C91-0111-47AA-B7F1-9D68F8246538}" presName="dummy2b" presStyleCnt="0"/>
      <dgm:spPr/>
    </dgm:pt>
    <dgm:pt modelId="{031ACB94-A206-4CEC-AF7C-41D89F69071E}" type="pres">
      <dgm:prSet presAssocID="{1AF04C91-0111-47AA-B7F1-9D68F8246538}" presName="wedge2Tx" presStyleLbl="node1" presStyleIdx="1" presStyleCnt="5">
        <dgm:presLayoutVars>
          <dgm:chMax val="0"/>
          <dgm:chPref val="0"/>
          <dgm:bulletEnabled val="1"/>
        </dgm:presLayoutVars>
      </dgm:prSet>
      <dgm:spPr/>
      <dgm:t>
        <a:bodyPr/>
        <a:lstStyle/>
        <a:p>
          <a:endParaRPr lang="en-US"/>
        </a:p>
      </dgm:t>
    </dgm:pt>
    <dgm:pt modelId="{4ABBC211-E0BB-4B08-AD0C-867D5D1DDD67}" type="pres">
      <dgm:prSet presAssocID="{1AF04C91-0111-47AA-B7F1-9D68F8246538}" presName="wedge3" presStyleLbl="node1" presStyleIdx="2" presStyleCnt="5"/>
      <dgm:spPr/>
      <dgm:t>
        <a:bodyPr/>
        <a:lstStyle/>
        <a:p>
          <a:endParaRPr lang="en-US"/>
        </a:p>
      </dgm:t>
    </dgm:pt>
    <dgm:pt modelId="{82F98B90-8B16-44DE-B19E-C3B9ABE6A2C8}" type="pres">
      <dgm:prSet presAssocID="{1AF04C91-0111-47AA-B7F1-9D68F8246538}" presName="dummy3a" presStyleCnt="0"/>
      <dgm:spPr/>
    </dgm:pt>
    <dgm:pt modelId="{9E487A21-0974-41A5-89AA-FC740EE3FEBB}" type="pres">
      <dgm:prSet presAssocID="{1AF04C91-0111-47AA-B7F1-9D68F8246538}" presName="dummy3b" presStyleCnt="0"/>
      <dgm:spPr/>
    </dgm:pt>
    <dgm:pt modelId="{CA155EC5-CE32-4367-90CE-366C07FD9C49}" type="pres">
      <dgm:prSet presAssocID="{1AF04C91-0111-47AA-B7F1-9D68F8246538}" presName="wedge3Tx" presStyleLbl="node1" presStyleIdx="2" presStyleCnt="5">
        <dgm:presLayoutVars>
          <dgm:chMax val="0"/>
          <dgm:chPref val="0"/>
          <dgm:bulletEnabled val="1"/>
        </dgm:presLayoutVars>
      </dgm:prSet>
      <dgm:spPr/>
      <dgm:t>
        <a:bodyPr/>
        <a:lstStyle/>
        <a:p>
          <a:endParaRPr lang="en-US"/>
        </a:p>
      </dgm:t>
    </dgm:pt>
    <dgm:pt modelId="{0CD8F191-E51E-4190-B195-818CC28394E4}" type="pres">
      <dgm:prSet presAssocID="{1AF04C91-0111-47AA-B7F1-9D68F8246538}" presName="wedge4" presStyleLbl="node1" presStyleIdx="3" presStyleCnt="5"/>
      <dgm:spPr/>
      <dgm:t>
        <a:bodyPr/>
        <a:lstStyle/>
        <a:p>
          <a:endParaRPr lang="en-US"/>
        </a:p>
      </dgm:t>
    </dgm:pt>
    <dgm:pt modelId="{7E85F301-E29F-4A59-9DD1-44E8F9534F23}" type="pres">
      <dgm:prSet presAssocID="{1AF04C91-0111-47AA-B7F1-9D68F8246538}" presName="dummy4a" presStyleCnt="0"/>
      <dgm:spPr/>
    </dgm:pt>
    <dgm:pt modelId="{8F89B695-9A2D-4675-8AC8-AA6340C0D04A}" type="pres">
      <dgm:prSet presAssocID="{1AF04C91-0111-47AA-B7F1-9D68F8246538}" presName="dummy4b" presStyleCnt="0"/>
      <dgm:spPr/>
    </dgm:pt>
    <dgm:pt modelId="{A7F2A2A4-07DE-4AB5-9D1F-B2FC5052A272}" type="pres">
      <dgm:prSet presAssocID="{1AF04C91-0111-47AA-B7F1-9D68F8246538}" presName="wedge4Tx" presStyleLbl="node1" presStyleIdx="3" presStyleCnt="5">
        <dgm:presLayoutVars>
          <dgm:chMax val="0"/>
          <dgm:chPref val="0"/>
          <dgm:bulletEnabled val="1"/>
        </dgm:presLayoutVars>
      </dgm:prSet>
      <dgm:spPr/>
      <dgm:t>
        <a:bodyPr/>
        <a:lstStyle/>
        <a:p>
          <a:endParaRPr lang="en-US"/>
        </a:p>
      </dgm:t>
    </dgm:pt>
    <dgm:pt modelId="{7F147211-62DD-472F-A9CD-B8DF2D05393E}" type="pres">
      <dgm:prSet presAssocID="{1AF04C91-0111-47AA-B7F1-9D68F8246538}" presName="wedge5" presStyleLbl="node1" presStyleIdx="4" presStyleCnt="5"/>
      <dgm:spPr/>
      <dgm:t>
        <a:bodyPr/>
        <a:lstStyle/>
        <a:p>
          <a:endParaRPr lang="en-US"/>
        </a:p>
      </dgm:t>
    </dgm:pt>
    <dgm:pt modelId="{57640D9C-0405-4551-BC86-D3519D65469C}" type="pres">
      <dgm:prSet presAssocID="{1AF04C91-0111-47AA-B7F1-9D68F8246538}" presName="dummy5a" presStyleCnt="0"/>
      <dgm:spPr/>
    </dgm:pt>
    <dgm:pt modelId="{4AFFF6F2-73B1-4CF1-883F-9697C265BE5B}" type="pres">
      <dgm:prSet presAssocID="{1AF04C91-0111-47AA-B7F1-9D68F8246538}" presName="dummy5b" presStyleCnt="0"/>
      <dgm:spPr/>
    </dgm:pt>
    <dgm:pt modelId="{BEC8A7E4-609D-4E35-8FE1-EE5BF21A3607}" type="pres">
      <dgm:prSet presAssocID="{1AF04C91-0111-47AA-B7F1-9D68F8246538}" presName="wedge5Tx" presStyleLbl="node1" presStyleIdx="4" presStyleCnt="5">
        <dgm:presLayoutVars>
          <dgm:chMax val="0"/>
          <dgm:chPref val="0"/>
          <dgm:bulletEnabled val="1"/>
        </dgm:presLayoutVars>
      </dgm:prSet>
      <dgm:spPr/>
      <dgm:t>
        <a:bodyPr/>
        <a:lstStyle/>
        <a:p>
          <a:endParaRPr lang="en-US"/>
        </a:p>
      </dgm:t>
    </dgm:pt>
    <dgm:pt modelId="{CA846C16-90EA-4A9B-A8E7-88F5F37C07C8}" type="pres">
      <dgm:prSet presAssocID="{64B8DA80-F34B-4B87-B9A7-E60E92F796D4}" presName="arrowWedge1" presStyleLbl="fgSibTrans2D1" presStyleIdx="0" presStyleCnt="5"/>
      <dgm:spPr/>
    </dgm:pt>
    <dgm:pt modelId="{5FFD0956-23C4-4F2E-85D1-B0672E68BE29}" type="pres">
      <dgm:prSet presAssocID="{6B4FA09B-940B-4D09-BE31-430B97805CE0}" presName="arrowWedge2" presStyleLbl="fgSibTrans2D1" presStyleIdx="1" presStyleCnt="5"/>
      <dgm:spPr>
        <a:solidFill>
          <a:srgbClr val="CAD9EE"/>
        </a:solidFill>
      </dgm:spPr>
    </dgm:pt>
    <dgm:pt modelId="{156E94BE-57E5-4689-AA1B-BFD5B7917403}" type="pres">
      <dgm:prSet presAssocID="{9138FCF6-A084-4951-8C70-20CB88E8D38B}" presName="arrowWedge3" presStyleLbl="fgSibTrans2D1" presStyleIdx="2" presStyleCnt="5"/>
      <dgm:spPr/>
    </dgm:pt>
    <dgm:pt modelId="{FCE6EB2A-BCA7-4DAC-9D80-044F25DCB13F}" type="pres">
      <dgm:prSet presAssocID="{89C2C95C-B9B1-4CA0-A7AA-70190FF3891C}" presName="arrowWedge4" presStyleLbl="fgSibTrans2D1" presStyleIdx="3" presStyleCnt="5"/>
      <dgm:spPr/>
    </dgm:pt>
    <dgm:pt modelId="{F184F52D-9762-433C-8A20-765FE19938CC}" type="pres">
      <dgm:prSet presAssocID="{435A4C2F-C2E2-4C2F-A192-89BF7F1AD0CA}" presName="arrowWedge5" presStyleLbl="fgSibTrans2D1" presStyleIdx="4" presStyleCnt="5"/>
      <dgm:spPr>
        <a:solidFill>
          <a:srgbClr val="8BACD9"/>
        </a:solidFill>
      </dgm:spPr>
    </dgm:pt>
  </dgm:ptLst>
  <dgm:cxnLst>
    <dgm:cxn modelId="{ED452008-3E66-4D43-86A9-5BB216361105}" type="presOf" srcId="{A999D93E-D4B7-4DC6-9F0B-D16C5EB90828}" destId="{BEC8A7E4-609D-4E35-8FE1-EE5BF21A3607}" srcOrd="1" destOrd="0" presId="urn:microsoft.com/office/officeart/2005/8/layout/cycle8"/>
    <dgm:cxn modelId="{BA8B0F9A-EA55-4F27-9999-E9D7FD2CE1AD}" srcId="{1AF04C91-0111-47AA-B7F1-9D68F8246538}" destId="{7C079192-DF1C-4179-A6E3-C7B95FC82EC0}" srcOrd="0" destOrd="0" parTransId="{ABA0E1BA-8F06-4DFB-9F4D-765708C6D306}" sibTransId="{64B8DA80-F34B-4B87-B9A7-E60E92F796D4}"/>
    <dgm:cxn modelId="{D7AB3244-F902-442C-B469-C22BA2EBD982}" type="presOf" srcId="{7C079192-DF1C-4179-A6E3-C7B95FC82EC0}" destId="{75FA2333-BAB7-4693-B683-9F7400D9C0A8}" srcOrd="0" destOrd="0" presId="urn:microsoft.com/office/officeart/2005/8/layout/cycle8"/>
    <dgm:cxn modelId="{8070F56F-B63A-4DC2-8F6C-8B57BDE426E2}" type="presOf" srcId="{806B60AF-AF15-49A2-8EE2-1A9126DD3FEE}" destId="{031ACB94-A206-4CEC-AF7C-41D89F69071E}" srcOrd="1" destOrd="0" presId="urn:microsoft.com/office/officeart/2005/8/layout/cycle8"/>
    <dgm:cxn modelId="{288476FB-1C33-44B7-838D-1959DD990E0E}" type="presOf" srcId="{0041E818-9F16-475B-85D2-C106E8EBEA67}" destId="{CA155EC5-CE32-4367-90CE-366C07FD9C49}" srcOrd="1" destOrd="0" presId="urn:microsoft.com/office/officeart/2005/8/layout/cycle8"/>
    <dgm:cxn modelId="{50128221-FDA3-4264-98CA-A0E6CB2848B8}" type="presOf" srcId="{0041E818-9F16-475B-85D2-C106E8EBEA67}" destId="{4ABBC211-E0BB-4B08-AD0C-867D5D1DDD67}" srcOrd="0" destOrd="0" presId="urn:microsoft.com/office/officeart/2005/8/layout/cycle8"/>
    <dgm:cxn modelId="{EC11660B-5295-4ACD-8C43-156AB4E3F027}" type="presOf" srcId="{EFBF03F5-0EFD-4239-9D64-0553503207BF}" destId="{A7F2A2A4-07DE-4AB5-9D1F-B2FC5052A272}" srcOrd="1" destOrd="0" presId="urn:microsoft.com/office/officeart/2005/8/layout/cycle8"/>
    <dgm:cxn modelId="{C5EE34D4-0DC7-4B21-BCC0-ACBEADCCF8A2}" srcId="{1AF04C91-0111-47AA-B7F1-9D68F8246538}" destId="{EFBF03F5-0EFD-4239-9D64-0553503207BF}" srcOrd="3" destOrd="0" parTransId="{A163ECA4-6E67-48B2-881B-5C3C306DA2F9}" sibTransId="{89C2C95C-B9B1-4CA0-A7AA-70190FF3891C}"/>
    <dgm:cxn modelId="{08EE3A7D-E151-4AC3-8C9E-F8BB79F174D3}" type="presOf" srcId="{7C079192-DF1C-4179-A6E3-C7B95FC82EC0}" destId="{1D311678-0494-4AE9-A202-AA2EA7ACFB57}" srcOrd="1" destOrd="0" presId="urn:microsoft.com/office/officeart/2005/8/layout/cycle8"/>
    <dgm:cxn modelId="{D6E9B5E7-A075-484B-B651-70AF62D18E87}" srcId="{1AF04C91-0111-47AA-B7F1-9D68F8246538}" destId="{A999D93E-D4B7-4DC6-9F0B-D16C5EB90828}" srcOrd="4" destOrd="0" parTransId="{9FD9CAC8-8DC6-4D4D-8F9D-43307FDB0645}" sibTransId="{435A4C2F-C2E2-4C2F-A192-89BF7F1AD0CA}"/>
    <dgm:cxn modelId="{F53666AA-0159-4FD9-9440-149DEA61D57A}" type="presOf" srcId="{1AF04C91-0111-47AA-B7F1-9D68F8246538}" destId="{146BF733-659D-4AC1-98B8-F94940EEF1A4}" srcOrd="0" destOrd="0" presId="urn:microsoft.com/office/officeart/2005/8/layout/cycle8"/>
    <dgm:cxn modelId="{D742B339-48FA-48C2-9AC4-CE918594F434}" srcId="{1AF04C91-0111-47AA-B7F1-9D68F8246538}" destId="{806B60AF-AF15-49A2-8EE2-1A9126DD3FEE}" srcOrd="1" destOrd="0" parTransId="{AA13BE50-6FA3-4572-851C-5413FAD1E75E}" sibTransId="{6B4FA09B-940B-4D09-BE31-430B97805CE0}"/>
    <dgm:cxn modelId="{97B7878D-9722-439F-A326-73B02ED5A98F}" type="presOf" srcId="{806B60AF-AF15-49A2-8EE2-1A9126DD3FEE}" destId="{053F235D-1EC4-4EC2-8B29-197899189F9C}" srcOrd="0" destOrd="0" presId="urn:microsoft.com/office/officeart/2005/8/layout/cycle8"/>
    <dgm:cxn modelId="{18C68561-CB30-491C-8026-BB50AEA09C27}" type="presOf" srcId="{A999D93E-D4B7-4DC6-9F0B-D16C5EB90828}" destId="{7F147211-62DD-472F-A9CD-B8DF2D05393E}" srcOrd="0" destOrd="0" presId="urn:microsoft.com/office/officeart/2005/8/layout/cycle8"/>
    <dgm:cxn modelId="{4D641B67-E239-4DCA-9699-B26ED0F4776B}" type="presOf" srcId="{EFBF03F5-0EFD-4239-9D64-0553503207BF}" destId="{0CD8F191-E51E-4190-B195-818CC28394E4}" srcOrd="0" destOrd="0" presId="urn:microsoft.com/office/officeart/2005/8/layout/cycle8"/>
    <dgm:cxn modelId="{F74D1F9A-4743-42FB-AE87-B7C0ADACF895}" srcId="{1AF04C91-0111-47AA-B7F1-9D68F8246538}" destId="{0041E818-9F16-475B-85D2-C106E8EBEA67}" srcOrd="2" destOrd="0" parTransId="{4A683D38-DFE1-4752-B44E-4C43FD311CCE}" sibTransId="{9138FCF6-A084-4951-8C70-20CB88E8D38B}"/>
    <dgm:cxn modelId="{32588860-E740-4A11-80B9-092E90820356}" type="presParOf" srcId="{146BF733-659D-4AC1-98B8-F94940EEF1A4}" destId="{75FA2333-BAB7-4693-B683-9F7400D9C0A8}" srcOrd="0" destOrd="0" presId="urn:microsoft.com/office/officeart/2005/8/layout/cycle8"/>
    <dgm:cxn modelId="{9668AE56-022E-4B54-827D-1E278E6D54DE}" type="presParOf" srcId="{146BF733-659D-4AC1-98B8-F94940EEF1A4}" destId="{2C78844E-E82B-4718-9413-9E9B490034F8}" srcOrd="1" destOrd="0" presId="urn:microsoft.com/office/officeart/2005/8/layout/cycle8"/>
    <dgm:cxn modelId="{967B8CEA-DD57-441D-9F78-41948E611F49}" type="presParOf" srcId="{146BF733-659D-4AC1-98B8-F94940EEF1A4}" destId="{DDBC532E-A130-46A3-BEE8-2A9C691BDCF2}" srcOrd="2" destOrd="0" presId="urn:microsoft.com/office/officeart/2005/8/layout/cycle8"/>
    <dgm:cxn modelId="{2E1BDB51-6E7D-434D-86FD-9E943CD1C973}" type="presParOf" srcId="{146BF733-659D-4AC1-98B8-F94940EEF1A4}" destId="{1D311678-0494-4AE9-A202-AA2EA7ACFB57}" srcOrd="3" destOrd="0" presId="urn:microsoft.com/office/officeart/2005/8/layout/cycle8"/>
    <dgm:cxn modelId="{4E4E0628-E733-422F-B83A-D56083A64F16}" type="presParOf" srcId="{146BF733-659D-4AC1-98B8-F94940EEF1A4}" destId="{053F235D-1EC4-4EC2-8B29-197899189F9C}" srcOrd="4" destOrd="0" presId="urn:microsoft.com/office/officeart/2005/8/layout/cycle8"/>
    <dgm:cxn modelId="{A55F6169-AF7D-464F-85AF-6933C9EC6129}" type="presParOf" srcId="{146BF733-659D-4AC1-98B8-F94940EEF1A4}" destId="{D9D2EB33-4F09-4F95-8150-309FEB50CF79}" srcOrd="5" destOrd="0" presId="urn:microsoft.com/office/officeart/2005/8/layout/cycle8"/>
    <dgm:cxn modelId="{7B8C305B-C367-46A8-84FD-EA05B331FBD8}" type="presParOf" srcId="{146BF733-659D-4AC1-98B8-F94940EEF1A4}" destId="{C3281C44-11BD-44EB-9ED7-139FDA934222}" srcOrd="6" destOrd="0" presId="urn:microsoft.com/office/officeart/2005/8/layout/cycle8"/>
    <dgm:cxn modelId="{822A6CC8-E861-4FB3-B63A-E3F59D3534B4}" type="presParOf" srcId="{146BF733-659D-4AC1-98B8-F94940EEF1A4}" destId="{031ACB94-A206-4CEC-AF7C-41D89F69071E}" srcOrd="7" destOrd="0" presId="urn:microsoft.com/office/officeart/2005/8/layout/cycle8"/>
    <dgm:cxn modelId="{3E5762DE-4337-4E61-B6D3-F0C9F46BECB6}" type="presParOf" srcId="{146BF733-659D-4AC1-98B8-F94940EEF1A4}" destId="{4ABBC211-E0BB-4B08-AD0C-867D5D1DDD67}" srcOrd="8" destOrd="0" presId="urn:microsoft.com/office/officeart/2005/8/layout/cycle8"/>
    <dgm:cxn modelId="{FE820409-1CB4-41BB-AE13-FA31D6EEBB90}" type="presParOf" srcId="{146BF733-659D-4AC1-98B8-F94940EEF1A4}" destId="{82F98B90-8B16-44DE-B19E-C3B9ABE6A2C8}" srcOrd="9" destOrd="0" presId="urn:microsoft.com/office/officeart/2005/8/layout/cycle8"/>
    <dgm:cxn modelId="{04C17BFC-D000-4DBE-BB30-8E1FA4812FC7}" type="presParOf" srcId="{146BF733-659D-4AC1-98B8-F94940EEF1A4}" destId="{9E487A21-0974-41A5-89AA-FC740EE3FEBB}" srcOrd="10" destOrd="0" presId="urn:microsoft.com/office/officeart/2005/8/layout/cycle8"/>
    <dgm:cxn modelId="{341C4076-6512-49EC-B215-A873502A08C2}" type="presParOf" srcId="{146BF733-659D-4AC1-98B8-F94940EEF1A4}" destId="{CA155EC5-CE32-4367-90CE-366C07FD9C49}" srcOrd="11" destOrd="0" presId="urn:microsoft.com/office/officeart/2005/8/layout/cycle8"/>
    <dgm:cxn modelId="{8154AE73-4793-4484-8861-AFD835EA4D37}" type="presParOf" srcId="{146BF733-659D-4AC1-98B8-F94940EEF1A4}" destId="{0CD8F191-E51E-4190-B195-818CC28394E4}" srcOrd="12" destOrd="0" presId="urn:microsoft.com/office/officeart/2005/8/layout/cycle8"/>
    <dgm:cxn modelId="{1CAE73FD-107A-4B11-AF0B-446E91762992}" type="presParOf" srcId="{146BF733-659D-4AC1-98B8-F94940EEF1A4}" destId="{7E85F301-E29F-4A59-9DD1-44E8F9534F23}" srcOrd="13" destOrd="0" presId="urn:microsoft.com/office/officeart/2005/8/layout/cycle8"/>
    <dgm:cxn modelId="{0C5973FC-0242-4731-B45F-397B4C32D742}" type="presParOf" srcId="{146BF733-659D-4AC1-98B8-F94940EEF1A4}" destId="{8F89B695-9A2D-4675-8AC8-AA6340C0D04A}" srcOrd="14" destOrd="0" presId="urn:microsoft.com/office/officeart/2005/8/layout/cycle8"/>
    <dgm:cxn modelId="{99FB5996-C316-437A-B6F2-1760A2822FD0}" type="presParOf" srcId="{146BF733-659D-4AC1-98B8-F94940EEF1A4}" destId="{A7F2A2A4-07DE-4AB5-9D1F-B2FC5052A272}" srcOrd="15" destOrd="0" presId="urn:microsoft.com/office/officeart/2005/8/layout/cycle8"/>
    <dgm:cxn modelId="{A4081D03-55C1-44AD-9483-FC3E8FFD375B}" type="presParOf" srcId="{146BF733-659D-4AC1-98B8-F94940EEF1A4}" destId="{7F147211-62DD-472F-A9CD-B8DF2D05393E}" srcOrd="16" destOrd="0" presId="urn:microsoft.com/office/officeart/2005/8/layout/cycle8"/>
    <dgm:cxn modelId="{1314C960-0168-43F4-9E91-39734C9737BD}" type="presParOf" srcId="{146BF733-659D-4AC1-98B8-F94940EEF1A4}" destId="{57640D9C-0405-4551-BC86-D3519D65469C}" srcOrd="17" destOrd="0" presId="urn:microsoft.com/office/officeart/2005/8/layout/cycle8"/>
    <dgm:cxn modelId="{5DD32129-28FA-42B4-9B7A-DD118F201046}" type="presParOf" srcId="{146BF733-659D-4AC1-98B8-F94940EEF1A4}" destId="{4AFFF6F2-73B1-4CF1-883F-9697C265BE5B}" srcOrd="18" destOrd="0" presId="urn:microsoft.com/office/officeart/2005/8/layout/cycle8"/>
    <dgm:cxn modelId="{C4DDAF65-C9D9-4D61-A912-2EE638E161E4}" type="presParOf" srcId="{146BF733-659D-4AC1-98B8-F94940EEF1A4}" destId="{BEC8A7E4-609D-4E35-8FE1-EE5BF21A3607}" srcOrd="19" destOrd="0" presId="urn:microsoft.com/office/officeart/2005/8/layout/cycle8"/>
    <dgm:cxn modelId="{E8268E1A-2DD4-46E4-9D69-880C673AA38A}" type="presParOf" srcId="{146BF733-659D-4AC1-98B8-F94940EEF1A4}" destId="{CA846C16-90EA-4A9B-A8E7-88F5F37C07C8}" srcOrd="20" destOrd="0" presId="urn:microsoft.com/office/officeart/2005/8/layout/cycle8"/>
    <dgm:cxn modelId="{F2BE61CB-EDE7-4D0D-8504-4DB311BB1363}" type="presParOf" srcId="{146BF733-659D-4AC1-98B8-F94940EEF1A4}" destId="{5FFD0956-23C4-4F2E-85D1-B0672E68BE29}" srcOrd="21" destOrd="0" presId="urn:microsoft.com/office/officeart/2005/8/layout/cycle8"/>
    <dgm:cxn modelId="{609270E3-0997-4CBB-BDD5-D4019DA9544C}" type="presParOf" srcId="{146BF733-659D-4AC1-98B8-F94940EEF1A4}" destId="{156E94BE-57E5-4689-AA1B-BFD5B7917403}" srcOrd="22" destOrd="0" presId="urn:microsoft.com/office/officeart/2005/8/layout/cycle8"/>
    <dgm:cxn modelId="{BFBD10F6-9034-4580-9CFB-A83501A70852}" type="presParOf" srcId="{146BF733-659D-4AC1-98B8-F94940EEF1A4}" destId="{FCE6EB2A-BCA7-4DAC-9D80-044F25DCB13F}" srcOrd="23" destOrd="0" presId="urn:microsoft.com/office/officeart/2005/8/layout/cycle8"/>
    <dgm:cxn modelId="{7EB8D053-1740-4469-8BC9-ABB032CEB4B0}" type="presParOf" srcId="{146BF733-659D-4AC1-98B8-F94940EEF1A4}" destId="{F184F52D-9762-433C-8A20-765FE19938CC}"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04C91-0111-47AA-B7F1-9D68F8246538}" type="doc">
      <dgm:prSet loTypeId="urn:microsoft.com/office/officeart/2005/8/layout/cycle8" loCatId="cycle" qsTypeId="urn:microsoft.com/office/officeart/2005/8/quickstyle/simple1" qsCatId="simple" csTypeId="urn:microsoft.com/office/officeart/2005/8/colors/accent1_2" csCatId="accent1" phldr="1"/>
      <dgm:spPr/>
    </dgm:pt>
    <dgm:pt modelId="{EFBF03F5-0EFD-4239-9D64-0553503207BF}">
      <dgm:prSet phldrT="[Text]" custT="1"/>
      <dgm:spPr/>
      <dgm:t>
        <a:bodyPr lIns="0" rIns="0"/>
        <a:lstStyle/>
        <a:p>
          <a:endParaRPr lang="en-US" sz="1000" b="1" dirty="0">
            <a:latin typeface="Arial" panose="020B0604020202020204" pitchFamily="34" charset="0"/>
            <a:cs typeface="Arial" panose="020B0604020202020204" pitchFamily="34" charset="0"/>
          </a:endParaRPr>
        </a:p>
      </dgm:t>
    </dgm:pt>
    <dgm:pt modelId="{A163ECA4-6E67-48B2-881B-5C3C306DA2F9}" type="parTrans" cxnId="{C5EE34D4-0DC7-4B21-BCC0-ACBEADCCF8A2}">
      <dgm:prSet/>
      <dgm:spPr/>
      <dgm:t>
        <a:bodyPr/>
        <a:lstStyle/>
        <a:p>
          <a:endParaRPr lang="en-US" sz="1450" b="1"/>
        </a:p>
      </dgm:t>
    </dgm:pt>
    <dgm:pt modelId="{89C2C95C-B9B1-4CA0-A7AA-70190FF3891C}" type="sibTrans" cxnId="{C5EE34D4-0DC7-4B21-BCC0-ACBEADCCF8A2}">
      <dgm:prSet/>
      <dgm:spPr/>
      <dgm:t>
        <a:bodyPr/>
        <a:lstStyle/>
        <a:p>
          <a:endParaRPr lang="en-US" sz="1450" b="1"/>
        </a:p>
      </dgm:t>
    </dgm:pt>
    <dgm:pt modelId="{E115608E-A31A-4CAC-8030-3B9F6FC625A6}">
      <dgm:prSet phldrT="[Text]" custT="1"/>
      <dgm:spPr>
        <a:solidFill>
          <a:srgbClr val="4B91D1"/>
        </a:solidFill>
      </dgm:spPr>
      <dgm:t>
        <a:bodyPr lIns="0" rIns="0"/>
        <a:lstStyle/>
        <a:p>
          <a:r>
            <a:rPr lang="en-US" sz="1000" b="1" dirty="0" smtClean="0">
              <a:latin typeface="Arial" panose="020B0604020202020204" pitchFamily="34" charset="0"/>
              <a:cs typeface="Arial" panose="020B0604020202020204" pitchFamily="34" charset="0"/>
            </a:rPr>
            <a:t>Public</a:t>
          </a:r>
          <a:endParaRPr lang="en-US" sz="1000" b="1" dirty="0">
            <a:latin typeface="Arial" panose="020B0604020202020204" pitchFamily="34" charset="0"/>
            <a:cs typeface="Arial" panose="020B0604020202020204" pitchFamily="34" charset="0"/>
          </a:endParaRPr>
        </a:p>
      </dgm:t>
    </dgm:pt>
    <dgm:pt modelId="{C131BF48-D678-4509-9906-38BABE26495B}" type="parTrans" cxnId="{9489DBCE-DADE-43C5-BECF-4BCA74FD29FD}">
      <dgm:prSet/>
      <dgm:spPr/>
      <dgm:t>
        <a:bodyPr/>
        <a:lstStyle/>
        <a:p>
          <a:endParaRPr lang="en-US" sz="1450" b="1"/>
        </a:p>
      </dgm:t>
    </dgm:pt>
    <dgm:pt modelId="{2D7BDC43-802D-4390-9AED-06DAAF3C400A}" type="sibTrans" cxnId="{9489DBCE-DADE-43C5-BECF-4BCA74FD29FD}">
      <dgm:prSet/>
      <dgm:spPr/>
      <dgm:t>
        <a:bodyPr/>
        <a:lstStyle/>
        <a:p>
          <a:endParaRPr lang="en-US" sz="1450" b="1"/>
        </a:p>
      </dgm:t>
    </dgm:pt>
    <dgm:pt modelId="{806B60AF-AF15-49A2-8EE2-1A9126DD3FEE}">
      <dgm:prSet phldrT="[Text]" custT="1"/>
      <dgm:spPr>
        <a:solidFill>
          <a:srgbClr val="7CAFDE"/>
        </a:solidFill>
      </dgm:spPr>
      <dgm:t>
        <a:bodyPr lIns="0" rIns="0"/>
        <a:lstStyle/>
        <a:p>
          <a:endParaRPr lang="en-US" sz="1000" b="1" dirty="0">
            <a:latin typeface="Arial" panose="020B0604020202020204" pitchFamily="34" charset="0"/>
            <a:cs typeface="Arial" panose="020B0604020202020204" pitchFamily="34" charset="0"/>
          </a:endParaRPr>
        </a:p>
      </dgm:t>
    </dgm:pt>
    <dgm:pt modelId="{AA13BE50-6FA3-4572-851C-5413FAD1E75E}" type="parTrans" cxnId="{D742B339-48FA-48C2-9AC4-CE918594F434}">
      <dgm:prSet/>
      <dgm:spPr/>
      <dgm:t>
        <a:bodyPr/>
        <a:lstStyle/>
        <a:p>
          <a:endParaRPr lang="en-US" sz="1450" b="1"/>
        </a:p>
      </dgm:t>
    </dgm:pt>
    <dgm:pt modelId="{6B4FA09B-940B-4D09-BE31-430B97805CE0}" type="sibTrans" cxnId="{D742B339-48FA-48C2-9AC4-CE918594F434}">
      <dgm:prSet/>
      <dgm:spPr/>
      <dgm:t>
        <a:bodyPr/>
        <a:lstStyle/>
        <a:p>
          <a:endParaRPr lang="en-US" sz="1450" b="1"/>
        </a:p>
      </dgm:t>
    </dgm:pt>
    <dgm:pt modelId="{3C3E9EC7-3330-49C6-939E-633BE93684AF}">
      <dgm:prSet phldrT="[Text]" custT="1"/>
      <dgm:spPr>
        <a:solidFill>
          <a:srgbClr val="4B91D1"/>
        </a:solidFill>
      </dgm:spPr>
      <dgm:t>
        <a:bodyPr lIns="0" rIns="0"/>
        <a:lstStyle/>
        <a:p>
          <a:endParaRPr lang="en-US" sz="1000" b="1" dirty="0">
            <a:latin typeface="Arial" panose="020B0604020202020204" pitchFamily="34" charset="0"/>
            <a:cs typeface="Arial" panose="020B0604020202020204" pitchFamily="34" charset="0"/>
          </a:endParaRPr>
        </a:p>
      </dgm:t>
    </dgm:pt>
    <dgm:pt modelId="{36FAD3D1-D6D5-429C-BD2C-49FD6B1DD198}" type="parTrans" cxnId="{36D244EF-2D4D-465E-8D85-0963CCD4180C}">
      <dgm:prSet/>
      <dgm:spPr/>
      <dgm:t>
        <a:bodyPr/>
        <a:lstStyle/>
        <a:p>
          <a:endParaRPr lang="en-US"/>
        </a:p>
      </dgm:t>
    </dgm:pt>
    <dgm:pt modelId="{735ECB4C-C555-49E2-A686-95D796005B8A}" type="sibTrans" cxnId="{36D244EF-2D4D-465E-8D85-0963CCD4180C}">
      <dgm:prSet/>
      <dgm:spPr/>
      <dgm:t>
        <a:bodyPr/>
        <a:lstStyle/>
        <a:p>
          <a:endParaRPr lang="en-US"/>
        </a:p>
      </dgm:t>
    </dgm:pt>
    <dgm:pt modelId="{472AE765-CE55-47CF-8760-D21AE293B073}">
      <dgm:prSet phldrT="[Text]" custT="1"/>
      <dgm:spPr>
        <a:solidFill>
          <a:srgbClr val="7CAFDE"/>
        </a:solidFill>
      </dgm:spPr>
      <dgm:t>
        <a:bodyPr lIns="0" rIns="0"/>
        <a:lstStyle/>
        <a:p>
          <a:endParaRPr lang="en-US" sz="1000" b="1" dirty="0">
            <a:latin typeface="Arial" panose="020B0604020202020204" pitchFamily="34" charset="0"/>
            <a:cs typeface="Arial" panose="020B0604020202020204" pitchFamily="34" charset="0"/>
          </a:endParaRPr>
        </a:p>
      </dgm:t>
    </dgm:pt>
    <dgm:pt modelId="{7B51FC09-3AA3-4E20-B061-EFE881AA266E}" type="parTrans" cxnId="{9DA840EC-4941-45FE-9D39-17CFB2C09F61}">
      <dgm:prSet/>
      <dgm:spPr/>
      <dgm:t>
        <a:bodyPr/>
        <a:lstStyle/>
        <a:p>
          <a:endParaRPr lang="en-US"/>
        </a:p>
      </dgm:t>
    </dgm:pt>
    <dgm:pt modelId="{144C4BC6-77EE-411B-9604-0BFDC5ED5527}" type="sibTrans" cxnId="{9DA840EC-4941-45FE-9D39-17CFB2C09F61}">
      <dgm:prSet/>
      <dgm:spPr/>
      <dgm:t>
        <a:bodyPr/>
        <a:lstStyle/>
        <a:p>
          <a:endParaRPr lang="en-US"/>
        </a:p>
      </dgm:t>
    </dgm:pt>
    <dgm:pt modelId="{146BF733-659D-4AC1-98B8-F94940EEF1A4}" type="pres">
      <dgm:prSet presAssocID="{1AF04C91-0111-47AA-B7F1-9D68F8246538}" presName="compositeShape" presStyleCnt="0">
        <dgm:presLayoutVars>
          <dgm:chMax val="7"/>
          <dgm:dir/>
          <dgm:resizeHandles val="exact"/>
        </dgm:presLayoutVars>
      </dgm:prSet>
      <dgm:spPr/>
    </dgm:pt>
    <dgm:pt modelId="{75FA2333-BAB7-4693-B683-9F7400D9C0A8}" type="pres">
      <dgm:prSet presAssocID="{1AF04C91-0111-47AA-B7F1-9D68F8246538}" presName="wedge1" presStyleLbl="node1" presStyleIdx="0" presStyleCnt="5"/>
      <dgm:spPr>
        <a:solidFill>
          <a:srgbClr val="A6C9E8"/>
        </a:solidFill>
      </dgm:spPr>
      <dgm:t>
        <a:bodyPr/>
        <a:lstStyle/>
        <a:p>
          <a:endParaRPr lang="en-US"/>
        </a:p>
      </dgm:t>
    </dgm:pt>
    <dgm:pt modelId="{2C78844E-E82B-4718-9413-9E9B490034F8}" type="pres">
      <dgm:prSet presAssocID="{1AF04C91-0111-47AA-B7F1-9D68F8246538}" presName="dummy1a" presStyleCnt="0"/>
      <dgm:spPr/>
    </dgm:pt>
    <dgm:pt modelId="{DDBC532E-A130-46A3-BEE8-2A9C691BDCF2}" type="pres">
      <dgm:prSet presAssocID="{1AF04C91-0111-47AA-B7F1-9D68F8246538}" presName="dummy1b" presStyleCnt="0"/>
      <dgm:spPr/>
    </dgm:pt>
    <dgm:pt modelId="{1D311678-0494-4AE9-A202-AA2EA7ACFB57}" type="pres">
      <dgm:prSet presAssocID="{1AF04C91-0111-47AA-B7F1-9D68F8246538}" presName="wedge1Tx" presStyleLbl="node1" presStyleIdx="0" presStyleCnt="5">
        <dgm:presLayoutVars>
          <dgm:chMax val="0"/>
          <dgm:chPref val="0"/>
          <dgm:bulletEnabled val="1"/>
        </dgm:presLayoutVars>
      </dgm:prSet>
      <dgm:spPr/>
      <dgm:t>
        <a:bodyPr/>
        <a:lstStyle/>
        <a:p>
          <a:endParaRPr lang="en-US"/>
        </a:p>
      </dgm:t>
    </dgm:pt>
    <dgm:pt modelId="{053F235D-1EC4-4EC2-8B29-197899189F9C}" type="pres">
      <dgm:prSet presAssocID="{1AF04C91-0111-47AA-B7F1-9D68F8246538}" presName="wedge2" presStyleLbl="node1" presStyleIdx="1" presStyleCnt="5"/>
      <dgm:spPr/>
      <dgm:t>
        <a:bodyPr/>
        <a:lstStyle/>
        <a:p>
          <a:endParaRPr lang="en-US"/>
        </a:p>
      </dgm:t>
    </dgm:pt>
    <dgm:pt modelId="{D9D2EB33-4F09-4F95-8150-309FEB50CF79}" type="pres">
      <dgm:prSet presAssocID="{1AF04C91-0111-47AA-B7F1-9D68F8246538}" presName="dummy2a" presStyleCnt="0"/>
      <dgm:spPr/>
    </dgm:pt>
    <dgm:pt modelId="{C3281C44-11BD-44EB-9ED7-139FDA934222}" type="pres">
      <dgm:prSet presAssocID="{1AF04C91-0111-47AA-B7F1-9D68F8246538}" presName="dummy2b" presStyleCnt="0"/>
      <dgm:spPr/>
    </dgm:pt>
    <dgm:pt modelId="{031ACB94-A206-4CEC-AF7C-41D89F69071E}" type="pres">
      <dgm:prSet presAssocID="{1AF04C91-0111-47AA-B7F1-9D68F8246538}" presName="wedge2Tx" presStyleLbl="node1" presStyleIdx="1" presStyleCnt="5">
        <dgm:presLayoutVars>
          <dgm:chMax val="0"/>
          <dgm:chPref val="0"/>
          <dgm:bulletEnabled val="1"/>
        </dgm:presLayoutVars>
      </dgm:prSet>
      <dgm:spPr/>
      <dgm:t>
        <a:bodyPr/>
        <a:lstStyle/>
        <a:p>
          <a:endParaRPr lang="en-US"/>
        </a:p>
      </dgm:t>
    </dgm:pt>
    <dgm:pt modelId="{4ABBC211-E0BB-4B08-AD0C-867D5D1DDD67}" type="pres">
      <dgm:prSet presAssocID="{1AF04C91-0111-47AA-B7F1-9D68F8246538}" presName="wedge3" presStyleLbl="node1" presStyleIdx="2" presStyleCnt="5"/>
      <dgm:spPr/>
      <dgm:t>
        <a:bodyPr/>
        <a:lstStyle/>
        <a:p>
          <a:endParaRPr lang="en-US"/>
        </a:p>
      </dgm:t>
    </dgm:pt>
    <dgm:pt modelId="{82F98B90-8B16-44DE-B19E-C3B9ABE6A2C8}" type="pres">
      <dgm:prSet presAssocID="{1AF04C91-0111-47AA-B7F1-9D68F8246538}" presName="dummy3a" presStyleCnt="0"/>
      <dgm:spPr/>
    </dgm:pt>
    <dgm:pt modelId="{9E487A21-0974-41A5-89AA-FC740EE3FEBB}" type="pres">
      <dgm:prSet presAssocID="{1AF04C91-0111-47AA-B7F1-9D68F8246538}" presName="dummy3b" presStyleCnt="0"/>
      <dgm:spPr/>
    </dgm:pt>
    <dgm:pt modelId="{CA155EC5-CE32-4367-90CE-366C07FD9C49}" type="pres">
      <dgm:prSet presAssocID="{1AF04C91-0111-47AA-B7F1-9D68F8246538}" presName="wedge3Tx" presStyleLbl="node1" presStyleIdx="2" presStyleCnt="5">
        <dgm:presLayoutVars>
          <dgm:chMax val="0"/>
          <dgm:chPref val="0"/>
          <dgm:bulletEnabled val="1"/>
        </dgm:presLayoutVars>
      </dgm:prSet>
      <dgm:spPr/>
      <dgm:t>
        <a:bodyPr/>
        <a:lstStyle/>
        <a:p>
          <a:endParaRPr lang="en-US"/>
        </a:p>
      </dgm:t>
    </dgm:pt>
    <dgm:pt modelId="{0CD8F191-E51E-4190-B195-818CC28394E4}" type="pres">
      <dgm:prSet presAssocID="{1AF04C91-0111-47AA-B7F1-9D68F8246538}" presName="wedge4" presStyleLbl="node1" presStyleIdx="3" presStyleCnt="5"/>
      <dgm:spPr/>
      <dgm:t>
        <a:bodyPr/>
        <a:lstStyle/>
        <a:p>
          <a:endParaRPr lang="en-US"/>
        </a:p>
      </dgm:t>
    </dgm:pt>
    <dgm:pt modelId="{7E85F301-E29F-4A59-9DD1-44E8F9534F23}" type="pres">
      <dgm:prSet presAssocID="{1AF04C91-0111-47AA-B7F1-9D68F8246538}" presName="dummy4a" presStyleCnt="0"/>
      <dgm:spPr/>
    </dgm:pt>
    <dgm:pt modelId="{8F89B695-9A2D-4675-8AC8-AA6340C0D04A}" type="pres">
      <dgm:prSet presAssocID="{1AF04C91-0111-47AA-B7F1-9D68F8246538}" presName="dummy4b" presStyleCnt="0"/>
      <dgm:spPr/>
    </dgm:pt>
    <dgm:pt modelId="{A7F2A2A4-07DE-4AB5-9D1F-B2FC5052A272}" type="pres">
      <dgm:prSet presAssocID="{1AF04C91-0111-47AA-B7F1-9D68F8246538}" presName="wedge4Tx" presStyleLbl="node1" presStyleIdx="3" presStyleCnt="5">
        <dgm:presLayoutVars>
          <dgm:chMax val="0"/>
          <dgm:chPref val="0"/>
          <dgm:bulletEnabled val="1"/>
        </dgm:presLayoutVars>
      </dgm:prSet>
      <dgm:spPr/>
      <dgm:t>
        <a:bodyPr/>
        <a:lstStyle/>
        <a:p>
          <a:endParaRPr lang="en-US"/>
        </a:p>
      </dgm:t>
    </dgm:pt>
    <dgm:pt modelId="{7F147211-62DD-472F-A9CD-B8DF2D05393E}" type="pres">
      <dgm:prSet presAssocID="{1AF04C91-0111-47AA-B7F1-9D68F8246538}" presName="wedge5" presStyleLbl="node1" presStyleIdx="4" presStyleCnt="5"/>
      <dgm:spPr>
        <a:solidFill>
          <a:srgbClr val="327EC4"/>
        </a:solidFill>
      </dgm:spPr>
      <dgm:t>
        <a:bodyPr/>
        <a:lstStyle/>
        <a:p>
          <a:endParaRPr lang="en-US"/>
        </a:p>
      </dgm:t>
    </dgm:pt>
    <dgm:pt modelId="{57640D9C-0405-4551-BC86-D3519D65469C}" type="pres">
      <dgm:prSet presAssocID="{1AF04C91-0111-47AA-B7F1-9D68F8246538}" presName="dummy5a" presStyleCnt="0"/>
      <dgm:spPr/>
    </dgm:pt>
    <dgm:pt modelId="{4AFFF6F2-73B1-4CF1-883F-9697C265BE5B}" type="pres">
      <dgm:prSet presAssocID="{1AF04C91-0111-47AA-B7F1-9D68F8246538}" presName="dummy5b" presStyleCnt="0"/>
      <dgm:spPr/>
    </dgm:pt>
    <dgm:pt modelId="{BEC8A7E4-609D-4E35-8FE1-EE5BF21A3607}" type="pres">
      <dgm:prSet presAssocID="{1AF04C91-0111-47AA-B7F1-9D68F8246538}" presName="wedge5Tx" presStyleLbl="node1" presStyleIdx="4" presStyleCnt="5">
        <dgm:presLayoutVars>
          <dgm:chMax val="0"/>
          <dgm:chPref val="0"/>
          <dgm:bulletEnabled val="1"/>
        </dgm:presLayoutVars>
      </dgm:prSet>
      <dgm:spPr/>
      <dgm:t>
        <a:bodyPr/>
        <a:lstStyle/>
        <a:p>
          <a:endParaRPr lang="en-US"/>
        </a:p>
      </dgm:t>
    </dgm:pt>
    <dgm:pt modelId="{9DDBAD52-E479-4999-8636-1C6659A1848F}" type="pres">
      <dgm:prSet presAssocID="{144C4BC6-77EE-411B-9604-0BFDC5ED5527}" presName="arrowWedge1" presStyleLbl="fgSibTrans2D1" presStyleIdx="0" presStyleCnt="5"/>
      <dgm:spPr/>
    </dgm:pt>
    <dgm:pt modelId="{5FFD0956-23C4-4F2E-85D1-B0672E68BE29}" type="pres">
      <dgm:prSet presAssocID="{6B4FA09B-940B-4D09-BE31-430B97805CE0}" presName="arrowWedge2" presStyleLbl="fgSibTrans2D1" presStyleIdx="1" presStyleCnt="5"/>
      <dgm:spPr>
        <a:solidFill>
          <a:srgbClr val="CAD9EE"/>
        </a:solidFill>
      </dgm:spPr>
    </dgm:pt>
    <dgm:pt modelId="{A51A024D-0333-4AD4-9C9C-567D166DBAB6}" type="pres">
      <dgm:prSet presAssocID="{89C2C95C-B9B1-4CA0-A7AA-70190FF3891C}" presName="arrowWedge3" presStyleLbl="fgSibTrans2D1" presStyleIdx="2" presStyleCnt="5"/>
      <dgm:spPr/>
    </dgm:pt>
    <dgm:pt modelId="{65534D46-E2F2-4A27-8B2C-CEB055A69626}" type="pres">
      <dgm:prSet presAssocID="{2D7BDC43-802D-4390-9AED-06DAAF3C400A}" presName="arrowWedge4" presStyleLbl="fgSibTrans2D1" presStyleIdx="3" presStyleCnt="5"/>
      <dgm:spPr>
        <a:solidFill>
          <a:srgbClr val="A0BBE0"/>
        </a:solidFill>
      </dgm:spPr>
    </dgm:pt>
    <dgm:pt modelId="{DDD076B9-031A-40EC-A6CB-8961ABCA1F63}" type="pres">
      <dgm:prSet presAssocID="{735ECB4C-C555-49E2-A686-95D796005B8A}" presName="arrowWedge5" presStyleLbl="fgSibTrans2D1" presStyleIdx="4" presStyleCnt="5"/>
      <dgm:spPr/>
    </dgm:pt>
  </dgm:ptLst>
  <dgm:cxnLst>
    <dgm:cxn modelId="{C5EE34D4-0DC7-4B21-BCC0-ACBEADCCF8A2}" srcId="{1AF04C91-0111-47AA-B7F1-9D68F8246538}" destId="{EFBF03F5-0EFD-4239-9D64-0553503207BF}" srcOrd="2" destOrd="0" parTransId="{A163ECA4-6E67-48B2-881B-5C3C306DA2F9}" sibTransId="{89C2C95C-B9B1-4CA0-A7AA-70190FF3891C}"/>
    <dgm:cxn modelId="{6011B850-CE05-43FB-8E24-2648E89014C8}" type="presOf" srcId="{EFBF03F5-0EFD-4239-9D64-0553503207BF}" destId="{CA155EC5-CE32-4367-90CE-366C07FD9C49}" srcOrd="1" destOrd="0" presId="urn:microsoft.com/office/officeart/2005/8/layout/cycle8"/>
    <dgm:cxn modelId="{D742B339-48FA-48C2-9AC4-CE918594F434}" srcId="{1AF04C91-0111-47AA-B7F1-9D68F8246538}" destId="{806B60AF-AF15-49A2-8EE2-1A9126DD3FEE}" srcOrd="1" destOrd="0" parTransId="{AA13BE50-6FA3-4572-851C-5413FAD1E75E}" sibTransId="{6B4FA09B-940B-4D09-BE31-430B97805CE0}"/>
    <dgm:cxn modelId="{68A2D611-CFE7-4C2C-BC2D-BA000AB1F38D}" type="presOf" srcId="{806B60AF-AF15-49A2-8EE2-1A9126DD3FEE}" destId="{031ACB94-A206-4CEC-AF7C-41D89F69071E}" srcOrd="1" destOrd="0" presId="urn:microsoft.com/office/officeart/2005/8/layout/cycle8"/>
    <dgm:cxn modelId="{D5C4C019-5154-41E3-8A45-8E6A67E68712}" type="presOf" srcId="{806B60AF-AF15-49A2-8EE2-1A9126DD3FEE}" destId="{053F235D-1EC4-4EC2-8B29-197899189F9C}" srcOrd="0" destOrd="0" presId="urn:microsoft.com/office/officeart/2005/8/layout/cycle8"/>
    <dgm:cxn modelId="{FA547DCE-040B-409C-82FD-CCD4BCD3368C}" type="presOf" srcId="{3C3E9EC7-3330-49C6-939E-633BE93684AF}" destId="{BEC8A7E4-609D-4E35-8FE1-EE5BF21A3607}" srcOrd="1" destOrd="0" presId="urn:microsoft.com/office/officeart/2005/8/layout/cycle8"/>
    <dgm:cxn modelId="{AE2AEFDA-3CB2-46B6-91A5-BA68F9B79820}" type="presOf" srcId="{472AE765-CE55-47CF-8760-D21AE293B073}" destId="{1D311678-0494-4AE9-A202-AA2EA7ACFB57}" srcOrd="1" destOrd="0" presId="urn:microsoft.com/office/officeart/2005/8/layout/cycle8"/>
    <dgm:cxn modelId="{C9F20647-BC3B-4DD9-9072-24D7423A07A8}" type="presOf" srcId="{1AF04C91-0111-47AA-B7F1-9D68F8246538}" destId="{146BF733-659D-4AC1-98B8-F94940EEF1A4}" srcOrd="0" destOrd="0" presId="urn:microsoft.com/office/officeart/2005/8/layout/cycle8"/>
    <dgm:cxn modelId="{6672259B-F494-4650-9444-36FD240EAB30}" type="presOf" srcId="{E115608E-A31A-4CAC-8030-3B9F6FC625A6}" destId="{0CD8F191-E51E-4190-B195-818CC28394E4}" srcOrd="0" destOrd="0" presId="urn:microsoft.com/office/officeart/2005/8/layout/cycle8"/>
    <dgm:cxn modelId="{ED9C3B7E-0DF5-4EFD-9710-95F808F9E192}" type="presOf" srcId="{3C3E9EC7-3330-49C6-939E-633BE93684AF}" destId="{7F147211-62DD-472F-A9CD-B8DF2D05393E}" srcOrd="0" destOrd="0" presId="urn:microsoft.com/office/officeart/2005/8/layout/cycle8"/>
    <dgm:cxn modelId="{5163B9AF-6E38-4F92-BC50-BCB6550664EE}" type="presOf" srcId="{EFBF03F5-0EFD-4239-9D64-0553503207BF}" destId="{4ABBC211-E0BB-4B08-AD0C-867D5D1DDD67}" srcOrd="0" destOrd="0" presId="urn:microsoft.com/office/officeart/2005/8/layout/cycle8"/>
    <dgm:cxn modelId="{9489DBCE-DADE-43C5-BECF-4BCA74FD29FD}" srcId="{1AF04C91-0111-47AA-B7F1-9D68F8246538}" destId="{E115608E-A31A-4CAC-8030-3B9F6FC625A6}" srcOrd="3" destOrd="0" parTransId="{C131BF48-D678-4509-9906-38BABE26495B}" sibTransId="{2D7BDC43-802D-4390-9AED-06DAAF3C400A}"/>
    <dgm:cxn modelId="{25C1824E-05DE-489C-A9A1-C1531992B434}" type="presOf" srcId="{E115608E-A31A-4CAC-8030-3B9F6FC625A6}" destId="{A7F2A2A4-07DE-4AB5-9D1F-B2FC5052A272}" srcOrd="1" destOrd="0" presId="urn:microsoft.com/office/officeart/2005/8/layout/cycle8"/>
    <dgm:cxn modelId="{36D244EF-2D4D-465E-8D85-0963CCD4180C}" srcId="{1AF04C91-0111-47AA-B7F1-9D68F8246538}" destId="{3C3E9EC7-3330-49C6-939E-633BE93684AF}" srcOrd="4" destOrd="0" parTransId="{36FAD3D1-D6D5-429C-BD2C-49FD6B1DD198}" sibTransId="{735ECB4C-C555-49E2-A686-95D796005B8A}"/>
    <dgm:cxn modelId="{96B0EB66-21B9-4336-BF8E-83098F10B8D2}" type="presOf" srcId="{472AE765-CE55-47CF-8760-D21AE293B073}" destId="{75FA2333-BAB7-4693-B683-9F7400D9C0A8}" srcOrd="0" destOrd="0" presId="urn:microsoft.com/office/officeart/2005/8/layout/cycle8"/>
    <dgm:cxn modelId="{9DA840EC-4941-45FE-9D39-17CFB2C09F61}" srcId="{1AF04C91-0111-47AA-B7F1-9D68F8246538}" destId="{472AE765-CE55-47CF-8760-D21AE293B073}" srcOrd="0" destOrd="0" parTransId="{7B51FC09-3AA3-4E20-B061-EFE881AA266E}" sibTransId="{144C4BC6-77EE-411B-9604-0BFDC5ED5527}"/>
    <dgm:cxn modelId="{92DD9C83-1C0F-4FD9-A47C-EA47463058A4}" type="presParOf" srcId="{146BF733-659D-4AC1-98B8-F94940EEF1A4}" destId="{75FA2333-BAB7-4693-B683-9F7400D9C0A8}" srcOrd="0" destOrd="0" presId="urn:microsoft.com/office/officeart/2005/8/layout/cycle8"/>
    <dgm:cxn modelId="{8A085D26-EA1E-4863-A812-F65AC119677C}" type="presParOf" srcId="{146BF733-659D-4AC1-98B8-F94940EEF1A4}" destId="{2C78844E-E82B-4718-9413-9E9B490034F8}" srcOrd="1" destOrd="0" presId="urn:microsoft.com/office/officeart/2005/8/layout/cycle8"/>
    <dgm:cxn modelId="{56990F6E-7AD7-427B-81C0-EBA4C88DE32E}" type="presParOf" srcId="{146BF733-659D-4AC1-98B8-F94940EEF1A4}" destId="{DDBC532E-A130-46A3-BEE8-2A9C691BDCF2}" srcOrd="2" destOrd="0" presId="urn:microsoft.com/office/officeart/2005/8/layout/cycle8"/>
    <dgm:cxn modelId="{F56505F6-C58D-4C64-88BF-47C8A6CA06D6}" type="presParOf" srcId="{146BF733-659D-4AC1-98B8-F94940EEF1A4}" destId="{1D311678-0494-4AE9-A202-AA2EA7ACFB57}" srcOrd="3" destOrd="0" presId="urn:microsoft.com/office/officeart/2005/8/layout/cycle8"/>
    <dgm:cxn modelId="{B574B501-A2B5-4A17-ADDE-CAE924427AF4}" type="presParOf" srcId="{146BF733-659D-4AC1-98B8-F94940EEF1A4}" destId="{053F235D-1EC4-4EC2-8B29-197899189F9C}" srcOrd="4" destOrd="0" presId="urn:microsoft.com/office/officeart/2005/8/layout/cycle8"/>
    <dgm:cxn modelId="{A4FBAD7F-3460-4462-A49F-AE8B90A43233}" type="presParOf" srcId="{146BF733-659D-4AC1-98B8-F94940EEF1A4}" destId="{D9D2EB33-4F09-4F95-8150-309FEB50CF79}" srcOrd="5" destOrd="0" presId="urn:microsoft.com/office/officeart/2005/8/layout/cycle8"/>
    <dgm:cxn modelId="{A63045C6-7F18-4F84-878A-488896C97D87}" type="presParOf" srcId="{146BF733-659D-4AC1-98B8-F94940EEF1A4}" destId="{C3281C44-11BD-44EB-9ED7-139FDA934222}" srcOrd="6" destOrd="0" presId="urn:microsoft.com/office/officeart/2005/8/layout/cycle8"/>
    <dgm:cxn modelId="{71401B86-EB9A-4FC4-8FEE-C97C19A41BD6}" type="presParOf" srcId="{146BF733-659D-4AC1-98B8-F94940EEF1A4}" destId="{031ACB94-A206-4CEC-AF7C-41D89F69071E}" srcOrd="7" destOrd="0" presId="urn:microsoft.com/office/officeart/2005/8/layout/cycle8"/>
    <dgm:cxn modelId="{AE0AB775-F63A-4CFC-84B8-1A78FFBDF682}" type="presParOf" srcId="{146BF733-659D-4AC1-98B8-F94940EEF1A4}" destId="{4ABBC211-E0BB-4B08-AD0C-867D5D1DDD67}" srcOrd="8" destOrd="0" presId="urn:microsoft.com/office/officeart/2005/8/layout/cycle8"/>
    <dgm:cxn modelId="{B2CDF5AF-3862-4521-83BE-4189759D273E}" type="presParOf" srcId="{146BF733-659D-4AC1-98B8-F94940EEF1A4}" destId="{82F98B90-8B16-44DE-B19E-C3B9ABE6A2C8}" srcOrd="9" destOrd="0" presId="urn:microsoft.com/office/officeart/2005/8/layout/cycle8"/>
    <dgm:cxn modelId="{16C6FBE7-2171-49D3-B97F-951BBD29060C}" type="presParOf" srcId="{146BF733-659D-4AC1-98B8-F94940EEF1A4}" destId="{9E487A21-0974-41A5-89AA-FC740EE3FEBB}" srcOrd="10" destOrd="0" presId="urn:microsoft.com/office/officeart/2005/8/layout/cycle8"/>
    <dgm:cxn modelId="{BD6DE3B3-65C2-43CA-AC32-1D5890F1AA13}" type="presParOf" srcId="{146BF733-659D-4AC1-98B8-F94940EEF1A4}" destId="{CA155EC5-CE32-4367-90CE-366C07FD9C49}" srcOrd="11" destOrd="0" presId="urn:microsoft.com/office/officeart/2005/8/layout/cycle8"/>
    <dgm:cxn modelId="{68A8EDCB-FADB-430A-8C83-0E7EDA3CDE51}" type="presParOf" srcId="{146BF733-659D-4AC1-98B8-F94940EEF1A4}" destId="{0CD8F191-E51E-4190-B195-818CC28394E4}" srcOrd="12" destOrd="0" presId="urn:microsoft.com/office/officeart/2005/8/layout/cycle8"/>
    <dgm:cxn modelId="{150B42E2-0BA8-49E0-AB1E-AF3789D0E964}" type="presParOf" srcId="{146BF733-659D-4AC1-98B8-F94940EEF1A4}" destId="{7E85F301-E29F-4A59-9DD1-44E8F9534F23}" srcOrd="13" destOrd="0" presId="urn:microsoft.com/office/officeart/2005/8/layout/cycle8"/>
    <dgm:cxn modelId="{923A45A6-34B9-4282-811D-CC2BC879E33C}" type="presParOf" srcId="{146BF733-659D-4AC1-98B8-F94940EEF1A4}" destId="{8F89B695-9A2D-4675-8AC8-AA6340C0D04A}" srcOrd="14" destOrd="0" presId="urn:microsoft.com/office/officeart/2005/8/layout/cycle8"/>
    <dgm:cxn modelId="{FA331217-9B30-417A-B029-1F32E44D6948}" type="presParOf" srcId="{146BF733-659D-4AC1-98B8-F94940EEF1A4}" destId="{A7F2A2A4-07DE-4AB5-9D1F-B2FC5052A272}" srcOrd="15" destOrd="0" presId="urn:microsoft.com/office/officeart/2005/8/layout/cycle8"/>
    <dgm:cxn modelId="{4D61DE46-CD21-4E9B-A250-7A5728FEF2C6}" type="presParOf" srcId="{146BF733-659D-4AC1-98B8-F94940EEF1A4}" destId="{7F147211-62DD-472F-A9CD-B8DF2D05393E}" srcOrd="16" destOrd="0" presId="urn:microsoft.com/office/officeart/2005/8/layout/cycle8"/>
    <dgm:cxn modelId="{6BB1D1BE-6D4B-412F-BB40-52A86431C31D}" type="presParOf" srcId="{146BF733-659D-4AC1-98B8-F94940EEF1A4}" destId="{57640D9C-0405-4551-BC86-D3519D65469C}" srcOrd="17" destOrd="0" presId="urn:microsoft.com/office/officeart/2005/8/layout/cycle8"/>
    <dgm:cxn modelId="{8AC9F953-844E-489B-B1CC-9228071A39D0}" type="presParOf" srcId="{146BF733-659D-4AC1-98B8-F94940EEF1A4}" destId="{4AFFF6F2-73B1-4CF1-883F-9697C265BE5B}" srcOrd="18" destOrd="0" presId="urn:microsoft.com/office/officeart/2005/8/layout/cycle8"/>
    <dgm:cxn modelId="{91CEDC5C-757D-4A50-B6DA-A3A23C5C4510}" type="presParOf" srcId="{146BF733-659D-4AC1-98B8-F94940EEF1A4}" destId="{BEC8A7E4-609D-4E35-8FE1-EE5BF21A3607}" srcOrd="19" destOrd="0" presId="urn:microsoft.com/office/officeart/2005/8/layout/cycle8"/>
    <dgm:cxn modelId="{53A718BE-02B0-4FEE-AD96-9C18C660D121}" type="presParOf" srcId="{146BF733-659D-4AC1-98B8-F94940EEF1A4}" destId="{9DDBAD52-E479-4999-8636-1C6659A1848F}" srcOrd="20" destOrd="0" presId="urn:microsoft.com/office/officeart/2005/8/layout/cycle8"/>
    <dgm:cxn modelId="{E5112351-D36F-4CD6-A760-A1A3A156F6BE}" type="presParOf" srcId="{146BF733-659D-4AC1-98B8-F94940EEF1A4}" destId="{5FFD0956-23C4-4F2E-85D1-B0672E68BE29}" srcOrd="21" destOrd="0" presId="urn:microsoft.com/office/officeart/2005/8/layout/cycle8"/>
    <dgm:cxn modelId="{EACDB806-831D-46EA-A266-B36B19345985}" type="presParOf" srcId="{146BF733-659D-4AC1-98B8-F94940EEF1A4}" destId="{A51A024D-0333-4AD4-9C9C-567D166DBAB6}" srcOrd="22" destOrd="0" presId="urn:microsoft.com/office/officeart/2005/8/layout/cycle8"/>
    <dgm:cxn modelId="{CB351A0E-8778-4F0F-A3A2-EF32BB7A7895}" type="presParOf" srcId="{146BF733-659D-4AC1-98B8-F94940EEF1A4}" destId="{65534D46-E2F2-4A27-8B2C-CEB055A69626}" srcOrd="23" destOrd="0" presId="urn:microsoft.com/office/officeart/2005/8/layout/cycle8"/>
    <dgm:cxn modelId="{CFF18A1B-64FB-456B-9CAE-10D652E3C423}" type="presParOf" srcId="{146BF733-659D-4AC1-98B8-F94940EEF1A4}" destId="{DDD076B9-031A-40EC-A6CB-8961ABCA1F6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B605D-A69D-457A-A3E6-8EE64217EF9D}">
      <dsp:nvSpPr>
        <dsp:cNvPr id="0" name=""/>
        <dsp:cNvSpPr/>
      </dsp:nvSpPr>
      <dsp:spPr>
        <a:xfrm>
          <a:off x="0" y="401"/>
          <a:ext cx="768096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FFE2A88-E085-4BDD-B136-6EAB2092C62A}">
      <dsp:nvSpPr>
        <dsp:cNvPr id="0" name=""/>
        <dsp:cNvSpPr/>
      </dsp:nvSpPr>
      <dsp:spPr>
        <a:xfrm>
          <a:off x="0" y="401"/>
          <a:ext cx="7680960"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rgbClr val="0070C0"/>
              </a:solidFill>
              <a:latin typeface="Calibri" panose="020F0502020204030204" pitchFamily="34" charset="0"/>
              <a:cs typeface="Calibri" panose="020F0502020204030204" pitchFamily="34" charset="0"/>
            </a:rPr>
            <a:t>Operational Concept Development</a:t>
          </a:r>
          <a:endParaRPr lang="en-US" sz="2000" b="1" kern="1200" dirty="0">
            <a:solidFill>
              <a:srgbClr val="0070C0"/>
            </a:solidFill>
            <a:latin typeface="Calibri" panose="020F0502020204030204" pitchFamily="34" charset="0"/>
            <a:cs typeface="Calibri" panose="020F0502020204030204" pitchFamily="34" charset="0"/>
          </a:endParaRPr>
        </a:p>
      </dsp:txBody>
      <dsp:txXfrm>
        <a:off x="0" y="401"/>
        <a:ext cx="7680960" cy="658207"/>
      </dsp:txXfrm>
    </dsp:sp>
    <dsp:sp modelId="{F2C9E7FA-566E-4964-9A60-1EFFF3FC69DF}">
      <dsp:nvSpPr>
        <dsp:cNvPr id="0" name=""/>
        <dsp:cNvSpPr/>
      </dsp:nvSpPr>
      <dsp:spPr>
        <a:xfrm>
          <a:off x="0" y="658609"/>
          <a:ext cx="768096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63E998A-4B54-415C-BA42-A0FB5E63E426}">
      <dsp:nvSpPr>
        <dsp:cNvPr id="0" name=""/>
        <dsp:cNvSpPr/>
      </dsp:nvSpPr>
      <dsp:spPr>
        <a:xfrm>
          <a:off x="0" y="658609"/>
          <a:ext cx="7680960"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rgbClr val="0070C0"/>
              </a:solidFill>
              <a:latin typeface="Calibri" panose="020F0502020204030204" pitchFamily="34" charset="0"/>
              <a:cs typeface="Calibri" panose="020F0502020204030204" pitchFamily="34" charset="0"/>
            </a:rPr>
            <a:t>Strategic Plans Moving Forward</a:t>
          </a:r>
          <a:endParaRPr lang="en-US" sz="2000" b="1" kern="1200" dirty="0">
            <a:solidFill>
              <a:srgbClr val="0070C0"/>
            </a:solidFill>
            <a:latin typeface="Calibri" panose="020F0502020204030204" pitchFamily="34" charset="0"/>
            <a:cs typeface="Calibri" panose="020F0502020204030204" pitchFamily="34" charset="0"/>
          </a:endParaRPr>
        </a:p>
      </dsp:txBody>
      <dsp:txXfrm>
        <a:off x="0" y="658609"/>
        <a:ext cx="7680960" cy="658207"/>
      </dsp:txXfrm>
    </dsp:sp>
    <dsp:sp modelId="{695B4B13-3FB9-4B67-AB63-DD51F17A429B}">
      <dsp:nvSpPr>
        <dsp:cNvPr id="0" name=""/>
        <dsp:cNvSpPr/>
      </dsp:nvSpPr>
      <dsp:spPr>
        <a:xfrm>
          <a:off x="0" y="1316816"/>
          <a:ext cx="768096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AF0B5AD-24BB-4E0E-A2BC-D9DC51B072D7}">
      <dsp:nvSpPr>
        <dsp:cNvPr id="0" name=""/>
        <dsp:cNvSpPr/>
      </dsp:nvSpPr>
      <dsp:spPr>
        <a:xfrm>
          <a:off x="0" y="1316816"/>
          <a:ext cx="7680960"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rgbClr val="0070C0"/>
              </a:solidFill>
              <a:latin typeface="Calibri" panose="020F0502020204030204" pitchFamily="34" charset="0"/>
              <a:cs typeface="Calibri" panose="020F0502020204030204" pitchFamily="34" charset="0"/>
            </a:rPr>
            <a:t>Deep Dive Example  - Traceability from ConOps to </a:t>
          </a:r>
          <a:r>
            <a:rPr lang="en-US" sz="2000" b="1" kern="1200" smtClean="0">
              <a:solidFill>
                <a:srgbClr val="0070C0"/>
              </a:solidFill>
              <a:latin typeface="Calibri" panose="020F0502020204030204" pitchFamily="34" charset="0"/>
              <a:cs typeface="Calibri" panose="020F0502020204030204" pitchFamily="34" charset="0"/>
            </a:rPr>
            <a:t>2016 Projects</a:t>
          </a:r>
          <a:endParaRPr lang="en-US" sz="2000" b="1" kern="1200" dirty="0">
            <a:solidFill>
              <a:srgbClr val="0070C0"/>
            </a:solidFill>
            <a:latin typeface="Calibri" panose="020F0502020204030204" pitchFamily="34" charset="0"/>
            <a:cs typeface="Calibri" panose="020F0502020204030204" pitchFamily="34" charset="0"/>
          </a:endParaRPr>
        </a:p>
      </dsp:txBody>
      <dsp:txXfrm>
        <a:off x="0" y="1316816"/>
        <a:ext cx="7680960" cy="658207"/>
      </dsp:txXfrm>
    </dsp:sp>
    <dsp:sp modelId="{35E4D2BF-1069-4E40-AB98-969214916F4C}">
      <dsp:nvSpPr>
        <dsp:cNvPr id="0" name=""/>
        <dsp:cNvSpPr/>
      </dsp:nvSpPr>
      <dsp:spPr>
        <a:xfrm>
          <a:off x="0" y="1975023"/>
          <a:ext cx="768096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D6738C6-09F8-4058-BA43-938B2D289CF7}">
      <dsp:nvSpPr>
        <dsp:cNvPr id="0" name=""/>
        <dsp:cNvSpPr/>
      </dsp:nvSpPr>
      <dsp:spPr>
        <a:xfrm>
          <a:off x="0" y="1975023"/>
          <a:ext cx="7680960"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solidFill>
                <a:srgbClr val="0070C0"/>
              </a:solidFill>
              <a:latin typeface="Calibri" panose="020F0502020204030204" pitchFamily="34" charset="0"/>
              <a:cs typeface="Calibri" panose="020F0502020204030204" pitchFamily="34" charset="0"/>
            </a:rPr>
            <a:t>Current </a:t>
          </a:r>
          <a:r>
            <a:rPr lang="en-US" sz="2000" b="1" kern="1200" dirty="0" smtClean="0">
              <a:solidFill>
                <a:srgbClr val="0070C0"/>
              </a:solidFill>
              <a:latin typeface="Calibri" panose="020F0502020204030204" pitchFamily="34" charset="0"/>
              <a:cs typeface="Calibri" panose="020F0502020204030204" pitchFamily="34" charset="0"/>
            </a:rPr>
            <a:t>Activities</a:t>
          </a:r>
          <a:endParaRPr lang="en-US" sz="2000" b="1" kern="1200" dirty="0">
            <a:solidFill>
              <a:srgbClr val="0070C0"/>
            </a:solidFill>
            <a:latin typeface="Calibri" panose="020F0502020204030204" pitchFamily="34" charset="0"/>
            <a:cs typeface="Calibri" panose="020F0502020204030204" pitchFamily="34" charset="0"/>
          </a:endParaRPr>
        </a:p>
      </dsp:txBody>
      <dsp:txXfrm>
        <a:off x="0" y="1975023"/>
        <a:ext cx="7680960" cy="658207"/>
      </dsp:txXfrm>
    </dsp:sp>
    <dsp:sp modelId="{66D4DC8F-7E2B-4FA4-9832-0F50D405A033}">
      <dsp:nvSpPr>
        <dsp:cNvPr id="0" name=""/>
        <dsp:cNvSpPr/>
      </dsp:nvSpPr>
      <dsp:spPr>
        <a:xfrm>
          <a:off x="0" y="2633230"/>
          <a:ext cx="768096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BB3CC35-8208-41B0-9FA8-87293D295E8C}">
      <dsp:nvSpPr>
        <dsp:cNvPr id="0" name=""/>
        <dsp:cNvSpPr/>
      </dsp:nvSpPr>
      <dsp:spPr>
        <a:xfrm>
          <a:off x="0" y="2633230"/>
          <a:ext cx="7680960" cy="65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rgbClr val="0070C0"/>
              </a:solidFill>
              <a:latin typeface="Calibri" panose="020F0502020204030204" pitchFamily="34" charset="0"/>
              <a:cs typeface="Calibri" panose="020F0502020204030204" pitchFamily="34" charset="0"/>
            </a:rPr>
            <a:t>Wrap Up</a:t>
          </a:r>
          <a:endParaRPr lang="en-US" sz="2000" b="1" kern="1200" dirty="0">
            <a:solidFill>
              <a:srgbClr val="0070C0"/>
            </a:solidFill>
            <a:latin typeface="Calibri" panose="020F0502020204030204" pitchFamily="34" charset="0"/>
            <a:cs typeface="Calibri" panose="020F0502020204030204" pitchFamily="34" charset="0"/>
          </a:endParaRPr>
        </a:p>
      </dsp:txBody>
      <dsp:txXfrm>
        <a:off x="0" y="2633230"/>
        <a:ext cx="7680960" cy="65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2333-BAB7-4693-B683-9F7400D9C0A8}">
      <dsp:nvSpPr>
        <dsp:cNvPr id="0" name=""/>
        <dsp:cNvSpPr/>
      </dsp:nvSpPr>
      <dsp:spPr>
        <a:xfrm>
          <a:off x="456204" y="155653"/>
          <a:ext cx="2112264" cy="2112264"/>
        </a:xfrm>
        <a:prstGeom prst="pie">
          <a:avLst>
            <a:gd name="adj1" fmla="val 16200000"/>
            <a:gd name="adj2" fmla="val 20520000"/>
          </a:avLst>
        </a:prstGeom>
        <a:solidFill>
          <a:srgbClr val="A6C9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558101" y="510715"/>
        <a:ext cx="678942" cy="452628"/>
      </dsp:txXfrm>
    </dsp:sp>
    <dsp:sp modelId="{053F235D-1EC4-4EC2-8B29-197899189F9C}">
      <dsp:nvSpPr>
        <dsp:cNvPr id="0" name=""/>
        <dsp:cNvSpPr/>
      </dsp:nvSpPr>
      <dsp:spPr>
        <a:xfrm>
          <a:off x="474309" y="211980"/>
          <a:ext cx="2112264" cy="2112264"/>
        </a:xfrm>
        <a:prstGeom prst="pie">
          <a:avLst>
            <a:gd name="adj1" fmla="val 20520000"/>
            <a:gd name="adj2" fmla="val 3240000"/>
          </a:avLst>
        </a:prstGeom>
        <a:solidFill>
          <a:srgbClr val="7CAF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834708" y="1177084"/>
        <a:ext cx="628649" cy="502920"/>
      </dsp:txXfrm>
    </dsp:sp>
    <dsp:sp modelId="{4ABBC211-E0BB-4B08-AD0C-867D5D1DDD67}">
      <dsp:nvSpPr>
        <dsp:cNvPr id="0" name=""/>
        <dsp:cNvSpPr/>
      </dsp:nvSpPr>
      <dsp:spPr>
        <a:xfrm>
          <a:off x="426531" y="246682"/>
          <a:ext cx="2112264" cy="2112264"/>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180912" y="1730296"/>
        <a:ext cx="603504" cy="553212"/>
      </dsp:txXfrm>
    </dsp:sp>
    <dsp:sp modelId="{0CD8F191-E51E-4190-B195-818CC28394E4}">
      <dsp:nvSpPr>
        <dsp:cNvPr id="0" name=""/>
        <dsp:cNvSpPr/>
      </dsp:nvSpPr>
      <dsp:spPr>
        <a:xfrm>
          <a:off x="378754" y="211980"/>
          <a:ext cx="2112264" cy="2112264"/>
        </a:xfrm>
        <a:prstGeom prst="pie">
          <a:avLst>
            <a:gd name="adj1" fmla="val 7560000"/>
            <a:gd name="adj2" fmla="val 11880000"/>
          </a:avLst>
        </a:prstGeom>
        <a:solidFill>
          <a:srgbClr val="4B91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Public</a:t>
          </a:r>
          <a:endParaRPr lang="en-US" sz="1000" b="1" kern="1200" dirty="0">
            <a:latin typeface="Arial" panose="020B0604020202020204" pitchFamily="34" charset="0"/>
            <a:cs typeface="Arial" panose="020B0604020202020204" pitchFamily="34" charset="0"/>
          </a:endParaRPr>
        </a:p>
      </dsp:txBody>
      <dsp:txXfrm>
        <a:off x="501970" y="1177084"/>
        <a:ext cx="628649" cy="502920"/>
      </dsp:txXfrm>
    </dsp:sp>
    <dsp:sp modelId="{7F147211-62DD-472F-A9CD-B8DF2D05393E}">
      <dsp:nvSpPr>
        <dsp:cNvPr id="0" name=""/>
        <dsp:cNvSpPr/>
      </dsp:nvSpPr>
      <dsp:spPr>
        <a:xfrm>
          <a:off x="396859" y="155653"/>
          <a:ext cx="2112264" cy="2112264"/>
        </a:xfrm>
        <a:prstGeom prst="pie">
          <a:avLst>
            <a:gd name="adj1" fmla="val 11880000"/>
            <a:gd name="adj2" fmla="val 16200000"/>
          </a:avLst>
        </a:prstGeom>
        <a:solidFill>
          <a:srgbClr val="327E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Integrated</a:t>
          </a:r>
          <a:endParaRPr lang="en-US" sz="1000" b="1" kern="1200" dirty="0">
            <a:latin typeface="Arial" panose="020B0604020202020204" pitchFamily="34" charset="0"/>
            <a:cs typeface="Arial" panose="020B0604020202020204" pitchFamily="34" charset="0"/>
          </a:endParaRPr>
        </a:p>
      </dsp:txBody>
      <dsp:txXfrm>
        <a:off x="728283" y="510715"/>
        <a:ext cx="678942" cy="452628"/>
      </dsp:txXfrm>
    </dsp:sp>
    <dsp:sp modelId="{CA846C16-90EA-4A9B-A8E7-88F5F37C07C8}">
      <dsp:nvSpPr>
        <dsp:cNvPr id="0" name=""/>
        <dsp:cNvSpPr/>
      </dsp:nvSpPr>
      <dsp:spPr>
        <a:xfrm>
          <a:off x="325345" y="24894"/>
          <a:ext cx="2373782" cy="2373782"/>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D0956-23C4-4F2E-85D1-B0672E68BE29}">
      <dsp:nvSpPr>
        <dsp:cNvPr id="0" name=""/>
        <dsp:cNvSpPr/>
      </dsp:nvSpPr>
      <dsp:spPr>
        <a:xfrm>
          <a:off x="343696" y="81203"/>
          <a:ext cx="2373782" cy="2373782"/>
        </a:xfrm>
        <a:prstGeom prst="circularArrow">
          <a:avLst>
            <a:gd name="adj1" fmla="val 5085"/>
            <a:gd name="adj2" fmla="val 327528"/>
            <a:gd name="adj3" fmla="val 2912753"/>
            <a:gd name="adj4" fmla="val 20519953"/>
            <a:gd name="adj5" fmla="val 5932"/>
          </a:avLst>
        </a:prstGeom>
        <a:solidFill>
          <a:srgbClr val="CAD9EE"/>
        </a:solidFill>
        <a:ln>
          <a:noFill/>
        </a:ln>
        <a:effectLst/>
      </dsp:spPr>
      <dsp:style>
        <a:lnRef idx="0">
          <a:scrgbClr r="0" g="0" b="0"/>
        </a:lnRef>
        <a:fillRef idx="1">
          <a:scrgbClr r="0" g="0" b="0"/>
        </a:fillRef>
        <a:effectRef idx="0">
          <a:scrgbClr r="0" g="0" b="0"/>
        </a:effectRef>
        <a:fontRef idx="minor">
          <a:schemeClr val="lt1"/>
        </a:fontRef>
      </dsp:style>
    </dsp:sp>
    <dsp:sp modelId="{156E94BE-57E5-4689-AA1B-BFD5B7917403}">
      <dsp:nvSpPr>
        <dsp:cNvPr id="0" name=""/>
        <dsp:cNvSpPr/>
      </dsp:nvSpPr>
      <dsp:spPr>
        <a:xfrm>
          <a:off x="295772" y="116010"/>
          <a:ext cx="2373782" cy="2373782"/>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6EB2A-BCA7-4DAC-9D80-044F25DCB13F}">
      <dsp:nvSpPr>
        <dsp:cNvPr id="0" name=""/>
        <dsp:cNvSpPr/>
      </dsp:nvSpPr>
      <dsp:spPr>
        <a:xfrm>
          <a:off x="247849" y="81203"/>
          <a:ext cx="2373782" cy="2373782"/>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84F52D-9762-433C-8A20-765FE19938CC}">
      <dsp:nvSpPr>
        <dsp:cNvPr id="0" name=""/>
        <dsp:cNvSpPr/>
      </dsp:nvSpPr>
      <dsp:spPr>
        <a:xfrm>
          <a:off x="266199" y="24894"/>
          <a:ext cx="2373782" cy="2373782"/>
        </a:xfrm>
        <a:prstGeom prst="circularArrow">
          <a:avLst>
            <a:gd name="adj1" fmla="val 5085"/>
            <a:gd name="adj2" fmla="val 327528"/>
            <a:gd name="adj3" fmla="val 15872148"/>
            <a:gd name="adj4" fmla="val 11880111"/>
            <a:gd name="adj5" fmla="val 5932"/>
          </a:avLst>
        </a:prstGeom>
        <a:solidFill>
          <a:srgbClr val="8BACD9"/>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2333-BAB7-4693-B683-9F7400D9C0A8}">
      <dsp:nvSpPr>
        <dsp:cNvPr id="0" name=""/>
        <dsp:cNvSpPr/>
      </dsp:nvSpPr>
      <dsp:spPr>
        <a:xfrm>
          <a:off x="454868" y="155653"/>
          <a:ext cx="2112264" cy="2112264"/>
        </a:xfrm>
        <a:prstGeom prst="pie">
          <a:avLst>
            <a:gd name="adj1" fmla="val 16200000"/>
            <a:gd name="adj2" fmla="val 20520000"/>
          </a:avLst>
        </a:prstGeom>
        <a:solidFill>
          <a:srgbClr val="A6C9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556765" y="510715"/>
        <a:ext cx="678942" cy="452628"/>
      </dsp:txXfrm>
    </dsp:sp>
    <dsp:sp modelId="{053F235D-1EC4-4EC2-8B29-197899189F9C}">
      <dsp:nvSpPr>
        <dsp:cNvPr id="0" name=""/>
        <dsp:cNvSpPr/>
      </dsp:nvSpPr>
      <dsp:spPr>
        <a:xfrm>
          <a:off x="472973" y="211980"/>
          <a:ext cx="2112264" cy="2112264"/>
        </a:xfrm>
        <a:prstGeom prst="pie">
          <a:avLst>
            <a:gd name="adj1" fmla="val 20520000"/>
            <a:gd name="adj2" fmla="val 3240000"/>
          </a:avLst>
        </a:prstGeom>
        <a:solidFill>
          <a:srgbClr val="7CAF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833372" y="1177084"/>
        <a:ext cx="628649" cy="502920"/>
      </dsp:txXfrm>
    </dsp:sp>
    <dsp:sp modelId="{4ABBC211-E0BB-4B08-AD0C-867D5D1DDD67}">
      <dsp:nvSpPr>
        <dsp:cNvPr id="0" name=""/>
        <dsp:cNvSpPr/>
      </dsp:nvSpPr>
      <dsp:spPr>
        <a:xfrm>
          <a:off x="425196" y="246682"/>
          <a:ext cx="2112264" cy="2112264"/>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1179576" y="1730296"/>
        <a:ext cx="603504" cy="553212"/>
      </dsp:txXfrm>
    </dsp:sp>
    <dsp:sp modelId="{0CD8F191-E51E-4190-B195-818CC28394E4}">
      <dsp:nvSpPr>
        <dsp:cNvPr id="0" name=""/>
        <dsp:cNvSpPr/>
      </dsp:nvSpPr>
      <dsp:spPr>
        <a:xfrm>
          <a:off x="377418" y="211980"/>
          <a:ext cx="2112264" cy="2112264"/>
        </a:xfrm>
        <a:prstGeom prst="pie">
          <a:avLst>
            <a:gd name="adj1" fmla="val 7560000"/>
            <a:gd name="adj2" fmla="val 11880000"/>
          </a:avLst>
        </a:prstGeom>
        <a:solidFill>
          <a:srgbClr val="4B91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Public</a:t>
          </a:r>
          <a:endParaRPr lang="en-US" sz="1000" b="1" kern="1200" dirty="0">
            <a:latin typeface="Arial" panose="020B0604020202020204" pitchFamily="34" charset="0"/>
            <a:cs typeface="Arial" panose="020B0604020202020204" pitchFamily="34" charset="0"/>
          </a:endParaRPr>
        </a:p>
      </dsp:txBody>
      <dsp:txXfrm>
        <a:off x="500634" y="1177084"/>
        <a:ext cx="628649" cy="502920"/>
      </dsp:txXfrm>
    </dsp:sp>
    <dsp:sp modelId="{7F147211-62DD-472F-A9CD-B8DF2D05393E}">
      <dsp:nvSpPr>
        <dsp:cNvPr id="0" name=""/>
        <dsp:cNvSpPr/>
      </dsp:nvSpPr>
      <dsp:spPr>
        <a:xfrm>
          <a:off x="395523" y="155653"/>
          <a:ext cx="2112264" cy="2112264"/>
        </a:xfrm>
        <a:prstGeom prst="pie">
          <a:avLst>
            <a:gd name="adj1" fmla="val 11880000"/>
            <a:gd name="adj2" fmla="val 16200000"/>
          </a:avLst>
        </a:prstGeom>
        <a:solidFill>
          <a:srgbClr val="327E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endParaRPr lang="en-US" sz="1000" b="1" kern="1200" dirty="0">
            <a:latin typeface="Arial" panose="020B0604020202020204" pitchFamily="34" charset="0"/>
            <a:cs typeface="Arial" panose="020B0604020202020204" pitchFamily="34" charset="0"/>
          </a:endParaRPr>
        </a:p>
      </dsp:txBody>
      <dsp:txXfrm>
        <a:off x="726947" y="510715"/>
        <a:ext cx="678942" cy="452628"/>
      </dsp:txXfrm>
    </dsp:sp>
    <dsp:sp modelId="{9DDBAD52-E479-4999-8636-1C6659A1848F}">
      <dsp:nvSpPr>
        <dsp:cNvPr id="0" name=""/>
        <dsp:cNvSpPr/>
      </dsp:nvSpPr>
      <dsp:spPr>
        <a:xfrm>
          <a:off x="324009" y="24894"/>
          <a:ext cx="2373782" cy="2373782"/>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D0956-23C4-4F2E-85D1-B0672E68BE29}">
      <dsp:nvSpPr>
        <dsp:cNvPr id="0" name=""/>
        <dsp:cNvSpPr/>
      </dsp:nvSpPr>
      <dsp:spPr>
        <a:xfrm>
          <a:off x="342360" y="81203"/>
          <a:ext cx="2373782" cy="2373782"/>
        </a:xfrm>
        <a:prstGeom prst="circularArrow">
          <a:avLst>
            <a:gd name="adj1" fmla="val 5085"/>
            <a:gd name="adj2" fmla="val 327528"/>
            <a:gd name="adj3" fmla="val 2912753"/>
            <a:gd name="adj4" fmla="val 20519953"/>
            <a:gd name="adj5" fmla="val 5932"/>
          </a:avLst>
        </a:prstGeom>
        <a:solidFill>
          <a:srgbClr val="CAD9EE"/>
        </a:solidFill>
        <a:ln>
          <a:noFill/>
        </a:ln>
        <a:effectLst/>
      </dsp:spPr>
      <dsp:style>
        <a:lnRef idx="0">
          <a:scrgbClr r="0" g="0" b="0"/>
        </a:lnRef>
        <a:fillRef idx="1">
          <a:scrgbClr r="0" g="0" b="0"/>
        </a:fillRef>
        <a:effectRef idx="0">
          <a:scrgbClr r="0" g="0" b="0"/>
        </a:effectRef>
        <a:fontRef idx="minor">
          <a:schemeClr val="lt1"/>
        </a:fontRef>
      </dsp:style>
    </dsp:sp>
    <dsp:sp modelId="{A51A024D-0333-4AD4-9C9C-567D166DBAB6}">
      <dsp:nvSpPr>
        <dsp:cNvPr id="0" name=""/>
        <dsp:cNvSpPr/>
      </dsp:nvSpPr>
      <dsp:spPr>
        <a:xfrm>
          <a:off x="294436" y="116010"/>
          <a:ext cx="2373782" cy="2373782"/>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34D46-E2F2-4A27-8B2C-CEB055A69626}">
      <dsp:nvSpPr>
        <dsp:cNvPr id="0" name=""/>
        <dsp:cNvSpPr/>
      </dsp:nvSpPr>
      <dsp:spPr>
        <a:xfrm>
          <a:off x="246513" y="81203"/>
          <a:ext cx="2373782" cy="2373782"/>
        </a:xfrm>
        <a:prstGeom prst="circularArrow">
          <a:avLst>
            <a:gd name="adj1" fmla="val 5085"/>
            <a:gd name="adj2" fmla="val 327528"/>
            <a:gd name="adj3" fmla="val 11552519"/>
            <a:gd name="adj4" fmla="val 7559718"/>
            <a:gd name="adj5" fmla="val 5932"/>
          </a:avLst>
        </a:prstGeom>
        <a:solidFill>
          <a:srgbClr val="A0BBE0"/>
        </a:solidFill>
        <a:ln>
          <a:noFill/>
        </a:ln>
        <a:effectLst/>
      </dsp:spPr>
      <dsp:style>
        <a:lnRef idx="0">
          <a:scrgbClr r="0" g="0" b="0"/>
        </a:lnRef>
        <a:fillRef idx="1">
          <a:scrgbClr r="0" g="0" b="0"/>
        </a:fillRef>
        <a:effectRef idx="0">
          <a:scrgbClr r="0" g="0" b="0"/>
        </a:effectRef>
        <a:fontRef idx="minor">
          <a:schemeClr val="lt1"/>
        </a:fontRef>
      </dsp:style>
    </dsp:sp>
    <dsp:sp modelId="{DDD076B9-031A-40EC-A6CB-8961ABCA1F63}">
      <dsp:nvSpPr>
        <dsp:cNvPr id="0" name=""/>
        <dsp:cNvSpPr/>
      </dsp:nvSpPr>
      <dsp:spPr>
        <a:xfrm>
          <a:off x="264863" y="24894"/>
          <a:ext cx="2373782" cy="2373782"/>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wrap="square" lIns="93172" tIns="46586" rIns="93172" bIns="46586"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wrap="square" lIns="93172" tIns="46586" rIns="93172" bIns="46586" numCol="1" anchor="t" anchorCtr="0" compatLnSpc="1">
            <a:prstTxWarp prst="textNoShape">
              <a:avLst/>
            </a:prstTxWarp>
          </a:bodyPr>
          <a:lstStyle>
            <a:lvl1pPr algn="r" eaLnBrk="1" hangingPunct="1">
              <a:defRPr sz="1200"/>
            </a:lvl1pPr>
          </a:lstStyle>
          <a:p>
            <a:pPr>
              <a:defRPr/>
            </a:pPr>
            <a:fld id="{58272FE3-2DD0-46FA-8F99-9FFFC19DCEA7}" type="datetimeFigureOut">
              <a:rPr lang="en-US"/>
              <a:pPr>
                <a:defRPr/>
              </a:pPr>
              <a:t>9/8/2016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lt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200"/>
            </a:lvl1pPr>
          </a:lstStyle>
          <a:p>
            <a:pPr>
              <a:defRPr/>
            </a:pPr>
            <a:fld id="{598C3D33-DE01-42C7-AE04-6ECBE8CA3BD5}" type="slidenum">
              <a:rPr lang="en-US"/>
              <a:pPr>
                <a:defRPr/>
              </a:pPr>
              <a:t>‹#›</a:t>
            </a:fld>
            <a:endParaRPr lang="en-US" dirty="0"/>
          </a:p>
        </p:txBody>
      </p:sp>
    </p:spTree>
    <p:extLst>
      <p:ext uri="{BB962C8B-B14F-4D97-AF65-F5344CB8AC3E}">
        <p14:creationId xmlns:p14="http://schemas.microsoft.com/office/powerpoint/2010/main" val="3252160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wrap="square" lIns="93172" tIns="46586" rIns="93172" bIns="46586" numCol="1" anchor="t" anchorCtr="0" compatLnSpc="1">
            <a:prstTxWarp prst="textNoShape">
              <a:avLst/>
            </a:prstTxWarp>
          </a:bodyPr>
          <a:lstStyle>
            <a:lvl1pPr eaLnBrk="1" hangingPunct="1">
              <a:defRPr sz="1200">
                <a:latin typeface="Calibri" pitchFamily="34" charset="0"/>
                <a:ea typeface="+mn-ea"/>
                <a:cs typeface="Arial" pitchFamily="34" charset="0"/>
              </a:defRPr>
            </a:lvl1pPr>
          </a:lstStyle>
          <a:p>
            <a:pPr>
              <a:defRPr/>
            </a:pPr>
            <a:endParaRPr lang="en-US" altLang="en-US" dirty="0"/>
          </a:p>
        </p:txBody>
      </p:sp>
      <p:sp>
        <p:nvSpPr>
          <p:cNvPr id="3" name="Date Placeholder 2"/>
          <p:cNvSpPr>
            <a:spLocks noGrp="1"/>
          </p:cNvSpPr>
          <p:nvPr>
            <p:ph type="dt" idx="1"/>
          </p:nvPr>
        </p:nvSpPr>
        <p:spPr>
          <a:xfrm>
            <a:off x="3970938" y="1"/>
            <a:ext cx="3037840" cy="464820"/>
          </a:xfrm>
          <a:prstGeom prst="rect">
            <a:avLst/>
          </a:prstGeom>
        </p:spPr>
        <p:txBody>
          <a:bodyPr vert="horz" wrap="square" lIns="93172" tIns="46586" rIns="93172" bIns="46586" numCol="1" anchor="t" anchorCtr="0" compatLnSpc="1">
            <a:prstTxWarp prst="textNoShape">
              <a:avLst/>
            </a:prstTxWarp>
          </a:bodyPr>
          <a:lstStyle>
            <a:lvl1pPr algn="r" eaLnBrk="1" hangingPunct="1">
              <a:defRPr sz="1200">
                <a:latin typeface="Calibri" pitchFamily="34" charset="0"/>
              </a:defRPr>
            </a:lvl1pPr>
          </a:lstStyle>
          <a:p>
            <a:pPr>
              <a:defRPr/>
            </a:pPr>
            <a:fld id="{C8F85BED-9B68-4467-B0DD-F329FEC019B6}" type="datetimeFigureOut">
              <a:rPr lang="en-US"/>
              <a:pPr>
                <a:defRPr/>
              </a:pPr>
              <a:t>9/8/2016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eaLnBrk="1" hangingPunct="1">
              <a:defRPr sz="1200">
                <a:latin typeface="Calibri" pitchFamily="34" charset="0"/>
                <a:ea typeface="+mn-ea"/>
                <a:cs typeface="Arial"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200">
                <a:latin typeface="Calibri" pitchFamily="34" charset="0"/>
              </a:defRPr>
            </a:lvl1pPr>
          </a:lstStyle>
          <a:p>
            <a:pPr>
              <a:defRPr/>
            </a:pPr>
            <a:fld id="{7CBE90F7-5E22-40C6-B519-CF0478CD869C}" type="slidenum">
              <a:rPr lang="en-US"/>
              <a:pPr>
                <a:defRPr/>
              </a:pPr>
              <a:t>‹#›</a:t>
            </a:fld>
            <a:endParaRPr lang="en-US" dirty="0"/>
          </a:p>
        </p:txBody>
      </p:sp>
    </p:spTree>
    <p:extLst>
      <p:ext uri="{BB962C8B-B14F-4D97-AF65-F5344CB8AC3E}">
        <p14:creationId xmlns:p14="http://schemas.microsoft.com/office/powerpoint/2010/main" val="2172115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43374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6986" indent="-291148" eaLnBrk="0" hangingPunct="0">
              <a:defRPr>
                <a:solidFill>
                  <a:schemeClr val="tx1"/>
                </a:solidFill>
                <a:latin typeface="Calibri" pitchFamily="34" charset="0"/>
                <a:cs typeface="Arial" charset="0"/>
              </a:defRPr>
            </a:lvl2pPr>
            <a:lvl3pPr marL="1164594" indent="-232918" eaLnBrk="0" hangingPunct="0">
              <a:defRPr>
                <a:solidFill>
                  <a:schemeClr val="tx1"/>
                </a:solidFill>
                <a:latin typeface="Calibri" pitchFamily="34" charset="0"/>
                <a:cs typeface="Arial" charset="0"/>
              </a:defRPr>
            </a:lvl3pPr>
            <a:lvl4pPr marL="1630432" indent="-232918" eaLnBrk="0" hangingPunct="0">
              <a:defRPr>
                <a:solidFill>
                  <a:schemeClr val="tx1"/>
                </a:solidFill>
                <a:latin typeface="Calibri" pitchFamily="34" charset="0"/>
                <a:cs typeface="Arial" charset="0"/>
              </a:defRPr>
            </a:lvl4pPr>
            <a:lvl5pPr marL="2096269" indent="-232918" eaLnBrk="0" hangingPunct="0">
              <a:defRPr>
                <a:solidFill>
                  <a:schemeClr val="tx1"/>
                </a:solidFill>
                <a:latin typeface="Calibri" pitchFamily="34" charset="0"/>
                <a:cs typeface="Arial" charset="0"/>
              </a:defRPr>
            </a:lvl5pPr>
            <a:lvl6pPr marL="2562106" indent="-232918" eaLnBrk="0" fontAlgn="base" hangingPunct="0">
              <a:spcBef>
                <a:spcPct val="0"/>
              </a:spcBef>
              <a:spcAft>
                <a:spcPct val="0"/>
              </a:spcAft>
              <a:defRPr>
                <a:solidFill>
                  <a:schemeClr val="tx1"/>
                </a:solidFill>
                <a:latin typeface="Calibri" pitchFamily="34" charset="0"/>
                <a:cs typeface="Arial" charset="0"/>
              </a:defRPr>
            </a:lvl6pPr>
            <a:lvl7pPr marL="3027944" indent="-232918" eaLnBrk="0" fontAlgn="base" hangingPunct="0">
              <a:spcBef>
                <a:spcPct val="0"/>
              </a:spcBef>
              <a:spcAft>
                <a:spcPct val="0"/>
              </a:spcAft>
              <a:defRPr>
                <a:solidFill>
                  <a:schemeClr val="tx1"/>
                </a:solidFill>
                <a:latin typeface="Calibri" pitchFamily="34" charset="0"/>
                <a:cs typeface="Arial" charset="0"/>
              </a:defRPr>
            </a:lvl7pPr>
            <a:lvl8pPr marL="3493782" indent="-232918" eaLnBrk="0" fontAlgn="base" hangingPunct="0">
              <a:spcBef>
                <a:spcPct val="0"/>
              </a:spcBef>
              <a:spcAft>
                <a:spcPct val="0"/>
              </a:spcAft>
              <a:defRPr>
                <a:solidFill>
                  <a:schemeClr val="tx1"/>
                </a:solidFill>
                <a:latin typeface="Calibri" pitchFamily="34" charset="0"/>
                <a:cs typeface="Arial" charset="0"/>
              </a:defRPr>
            </a:lvl8pPr>
            <a:lvl9pPr marL="3959620" indent="-23291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4B2E074-A180-46DC-9672-C48D97402C79}" type="slidenum">
              <a:rPr lang="en-US" smtClean="0"/>
              <a:pPr eaLnBrk="1" hangingPunct="1"/>
              <a:t>14</a:t>
            </a:fld>
            <a:endParaRPr lang="en-US" smtClean="0"/>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8512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513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17</a:t>
            </a:fld>
            <a:endParaRPr lang="en-US" dirty="0"/>
          </a:p>
        </p:txBody>
      </p:sp>
    </p:spTree>
    <p:extLst>
      <p:ext uri="{BB962C8B-B14F-4D97-AF65-F5344CB8AC3E}">
        <p14:creationId xmlns:p14="http://schemas.microsoft.com/office/powerpoint/2010/main" val="128741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18</a:t>
            </a:fld>
            <a:endParaRPr lang="en-US" dirty="0"/>
          </a:p>
        </p:txBody>
      </p:sp>
    </p:spTree>
    <p:extLst>
      <p:ext uri="{BB962C8B-B14F-4D97-AF65-F5344CB8AC3E}">
        <p14:creationId xmlns:p14="http://schemas.microsoft.com/office/powerpoint/2010/main" val="34955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21</a:t>
            </a:fld>
            <a:endParaRPr lang="en-US" dirty="0"/>
          </a:p>
        </p:txBody>
      </p:sp>
    </p:spTree>
    <p:extLst>
      <p:ext uri="{BB962C8B-B14F-4D97-AF65-F5344CB8AC3E}">
        <p14:creationId xmlns:p14="http://schemas.microsoft.com/office/powerpoint/2010/main" val="128741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22</a:t>
            </a:fld>
            <a:endParaRPr lang="en-US" dirty="0"/>
          </a:p>
        </p:txBody>
      </p:sp>
    </p:spTree>
    <p:extLst>
      <p:ext uri="{BB962C8B-B14F-4D97-AF65-F5344CB8AC3E}">
        <p14:creationId xmlns:p14="http://schemas.microsoft.com/office/powerpoint/2010/main" val="125082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smtClean="0"/>
              <a:pPr>
                <a:defRPr/>
              </a:pPr>
              <a:t>24</a:t>
            </a:fld>
            <a:endParaRPr lang="en-US" altLang="en-US" dirty="0"/>
          </a:p>
        </p:txBody>
      </p:sp>
    </p:spTree>
    <p:extLst>
      <p:ext uri="{BB962C8B-B14F-4D97-AF65-F5344CB8AC3E}">
        <p14:creationId xmlns:p14="http://schemas.microsoft.com/office/powerpoint/2010/main" val="417283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25</a:t>
            </a:fld>
            <a:endParaRPr lang="en-US" dirty="0"/>
          </a:p>
        </p:txBody>
      </p:sp>
    </p:spTree>
    <p:extLst>
      <p:ext uri="{BB962C8B-B14F-4D97-AF65-F5344CB8AC3E}">
        <p14:creationId xmlns:p14="http://schemas.microsoft.com/office/powerpoint/2010/main" val="1640382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smtClean="0"/>
              <a:pPr>
                <a:defRPr/>
              </a:pPr>
              <a:t>28</a:t>
            </a:fld>
            <a:endParaRPr lang="en-US" altLang="en-US" dirty="0"/>
          </a:p>
        </p:txBody>
      </p:sp>
    </p:spTree>
    <p:extLst>
      <p:ext uri="{BB962C8B-B14F-4D97-AF65-F5344CB8AC3E}">
        <p14:creationId xmlns:p14="http://schemas.microsoft.com/office/powerpoint/2010/main" val="363726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0000"/>
                </a:solidFill>
                <a:effectLst/>
                <a:latin typeface="+mn-lt"/>
              </a:rPr>
              <a:t>UAS use acceptable means of DAA with collision </a:t>
            </a:r>
            <a:r>
              <a:rPr lang="en-US" sz="1200" b="1" smtClean="0">
                <a:solidFill>
                  <a:srgbClr val="FF0000"/>
                </a:solidFill>
                <a:effectLst/>
                <a:latin typeface="+mn-lt"/>
              </a:rPr>
              <a:t>avoidance capability (in red).</a:t>
            </a:r>
            <a:endParaRPr lang="en-US" sz="1200" b="1" kern="1200" dirty="0" smtClean="0">
              <a:solidFill>
                <a:srgbClr val="FF0000"/>
              </a:solidFill>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smtClean="0"/>
              <a:pPr>
                <a:defRPr/>
              </a:pPr>
              <a:t>29</a:t>
            </a:fld>
            <a:endParaRPr lang="en-US" altLang="en-US" dirty="0"/>
          </a:p>
        </p:txBody>
      </p:sp>
    </p:spTree>
    <p:extLst>
      <p:ext uri="{BB962C8B-B14F-4D97-AF65-F5344CB8AC3E}">
        <p14:creationId xmlns:p14="http://schemas.microsoft.com/office/powerpoint/2010/main" val="174703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and requirements development</a:t>
            </a:r>
          </a:p>
          <a:p>
            <a:pPr lvl="1"/>
            <a:r>
              <a:rPr lang="en-US" dirty="0" smtClean="0"/>
              <a:t>	How it’s the way we determine changes we need to make, </a:t>
            </a:r>
            <a:r>
              <a:rPr lang="en-US" dirty="0" err="1" smtClean="0"/>
              <a:t>etc</a:t>
            </a:r>
            <a:r>
              <a:rPr lang="en-US" dirty="0" smtClean="0"/>
              <a:t> to bring something new into </a:t>
            </a:r>
            <a:r>
              <a:rPr lang="en-US" dirty="0" err="1" smtClean="0"/>
              <a:t>nas</a:t>
            </a:r>
            <a:endParaRPr lang="en-US" dirty="0" smtClean="0"/>
          </a:p>
          <a:p>
            <a:pPr lvl="0"/>
            <a:r>
              <a:rPr lang="en-US" dirty="0" smtClean="0"/>
              <a:t>System engineering…</a:t>
            </a:r>
          </a:p>
          <a:p>
            <a:pPr lvl="0"/>
            <a:r>
              <a:rPr lang="en-US" dirty="0" smtClean="0"/>
              <a:t>	No matter what the problem…defined</a:t>
            </a:r>
            <a:r>
              <a:rPr lang="en-US" baseline="0" dirty="0" smtClean="0"/>
              <a:t> process in place, structured approach</a:t>
            </a:r>
          </a:p>
          <a:p>
            <a:pPr lvl="0"/>
            <a:r>
              <a:rPr lang="en-US" baseline="0" dirty="0" smtClean="0"/>
              <a:t>Operational perspective</a:t>
            </a:r>
          </a:p>
          <a:p>
            <a:pPr lvl="1"/>
            <a:r>
              <a:rPr lang="en-US" baseline="0" dirty="0" smtClean="0"/>
              <a:t>	</a:t>
            </a:r>
            <a:r>
              <a:rPr lang="en-US" dirty="0" smtClean="0"/>
              <a:t>Work reported here represents a piece of the </a:t>
            </a:r>
            <a:r>
              <a:rPr lang="en-US" dirty="0" err="1" smtClean="0"/>
              <a:t>faa</a:t>
            </a:r>
            <a:r>
              <a:rPr lang="en-US" dirty="0" smtClean="0"/>
              <a:t> </a:t>
            </a:r>
            <a:r>
              <a:rPr lang="en-US" dirty="0" err="1" smtClean="0"/>
              <a:t>uas</a:t>
            </a:r>
            <a:r>
              <a:rPr lang="en-US" dirty="0" smtClean="0"/>
              <a:t> development story, class of airspace </a:t>
            </a:r>
          </a:p>
          <a:p>
            <a:pPr lvl="1"/>
            <a:r>
              <a:rPr lang="en-US" dirty="0" smtClean="0"/>
              <a:t>	Not regulatory – but work coordinated across </a:t>
            </a:r>
            <a:r>
              <a:rPr lang="en-US" dirty="0" err="1" smtClean="0"/>
              <a:t>faa</a:t>
            </a:r>
            <a:r>
              <a:rPr lang="en-US" dirty="0" smtClean="0"/>
              <a:t> lines of business to ensure concurrence</a:t>
            </a:r>
          </a:p>
          <a:p>
            <a:pPr lvl="0"/>
            <a:endParaRPr lang="en-US" baseline="0" dirty="0" smtClean="0"/>
          </a:p>
          <a:p>
            <a:pPr lvl="0"/>
            <a:endParaRPr lang="en-US"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2</a:t>
            </a:fld>
            <a:endParaRPr lang="en-US" dirty="0"/>
          </a:p>
        </p:txBody>
      </p:sp>
    </p:spTree>
    <p:extLst>
      <p:ext uri="{BB962C8B-B14F-4D97-AF65-F5344CB8AC3E}">
        <p14:creationId xmlns:p14="http://schemas.microsoft.com/office/powerpoint/2010/main" val="93636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30</a:t>
            </a:fld>
            <a:endParaRPr lang="en-US" dirty="0"/>
          </a:p>
        </p:txBody>
      </p:sp>
    </p:spTree>
    <p:extLst>
      <p:ext uri="{BB962C8B-B14F-4D97-AF65-F5344CB8AC3E}">
        <p14:creationId xmlns:p14="http://schemas.microsoft.com/office/powerpoint/2010/main" val="164038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34</a:t>
            </a:fld>
            <a:endParaRPr lang="en-US" dirty="0"/>
          </a:p>
        </p:txBody>
      </p:sp>
    </p:spTree>
    <p:extLst>
      <p:ext uri="{BB962C8B-B14F-4D97-AF65-F5344CB8AC3E}">
        <p14:creationId xmlns:p14="http://schemas.microsoft.com/office/powerpoint/2010/main" val="101716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106" indent="-116106">
              <a:buFont typeface="Arial" panose="020B0604020202020204" pitchFamily="34" charset="0"/>
              <a:buChar char="•"/>
            </a:pPr>
            <a:r>
              <a:rPr lang="en-US" sz="800" dirty="0">
                <a:ea typeface="+mn-ea"/>
              </a:rPr>
              <a:t>Developed </a:t>
            </a:r>
            <a:r>
              <a:rPr lang="en-US" sz="800" i="1" dirty="0">
                <a:ea typeface="+mn-ea"/>
              </a:rPr>
              <a:t>AJV-7 UAS Concept Maturation Plan</a:t>
            </a:r>
            <a:r>
              <a:rPr lang="en-US" sz="800" dirty="0">
                <a:ea typeface="+mn-ea"/>
              </a:rPr>
              <a:t> to address </a:t>
            </a:r>
            <a:r>
              <a:rPr lang="en-US" sz="800" u="sng" dirty="0">
                <a:ea typeface="+mn-ea"/>
              </a:rPr>
              <a:t>air traffic–related challenges</a:t>
            </a:r>
            <a:r>
              <a:rPr lang="en-US" sz="800" dirty="0">
                <a:ea typeface="+mn-ea"/>
              </a:rPr>
              <a:t> to support the evolution of UAS operations in the NAS</a:t>
            </a:r>
          </a:p>
          <a:p>
            <a:pPr marL="425722" lvl="1" indent="-116106">
              <a:buFont typeface="Wingdings" panose="05000000000000000000" pitchFamily="2" charset="2"/>
              <a:buChar char="§"/>
            </a:pPr>
            <a:r>
              <a:rPr lang="en-US" sz="800" dirty="0">
                <a:ea typeface="+mn-ea"/>
              </a:rPr>
              <a:t>Plan identifies concept maturation activities AJV-7 proposes to </a:t>
            </a:r>
            <a:r>
              <a:rPr lang="en-US" sz="800" u="sng" dirty="0">
                <a:ea typeface="+mn-ea"/>
              </a:rPr>
              <a:t>lead</a:t>
            </a:r>
            <a:r>
              <a:rPr lang="en-US" sz="800" dirty="0">
                <a:ea typeface="+mn-ea"/>
              </a:rPr>
              <a:t> (i.e., sponsor) or </a:t>
            </a:r>
            <a:r>
              <a:rPr lang="en-US" sz="800" u="sng" dirty="0">
                <a:ea typeface="+mn-ea"/>
              </a:rPr>
              <a:t>support</a:t>
            </a:r>
            <a:r>
              <a:rPr lang="en-US" sz="800" dirty="0">
                <a:ea typeface="+mn-ea"/>
              </a:rPr>
              <a:t> (i.e., consult or participate in), </a:t>
            </a:r>
            <a:r>
              <a:rPr lang="en-US" sz="800" u="sng" dirty="0">
                <a:ea typeface="+mn-ea"/>
              </a:rPr>
              <a:t>subject to availability of funding/resources</a:t>
            </a:r>
            <a:endParaRPr lang="en-US" sz="800" dirty="0">
              <a:ea typeface="+mn-ea"/>
            </a:endParaRPr>
          </a:p>
          <a:p>
            <a:pPr marL="425722" lvl="1" indent="-116106">
              <a:buFont typeface="Wingdings" panose="05000000000000000000" pitchFamily="2" charset="2"/>
              <a:buChar char="§"/>
            </a:pPr>
            <a:r>
              <a:rPr lang="en-US" sz="800" dirty="0">
                <a:ea typeface="+mn-ea"/>
              </a:rPr>
              <a:t>Activities are identified in the form of </a:t>
            </a:r>
            <a:r>
              <a:rPr lang="en-US" sz="800" u="sng" dirty="0">
                <a:ea typeface="+mn-ea"/>
              </a:rPr>
              <a:t>concept maturation questions</a:t>
            </a:r>
            <a:r>
              <a:rPr lang="en-US" sz="800" dirty="0">
                <a:ea typeface="+mn-ea"/>
              </a:rPr>
              <a:t> that need to be answered through supporting concept exploration, development, and validation efforts</a:t>
            </a:r>
          </a:p>
          <a:p>
            <a:pPr marL="116106" indent="-116106">
              <a:buFont typeface="Arial" panose="020B0604020202020204" pitchFamily="34" charset="0"/>
              <a:buChar char="•"/>
            </a:pPr>
            <a:r>
              <a:rPr lang="en-US" sz="800" dirty="0">
                <a:ea typeface="+mn-ea"/>
              </a:rPr>
              <a:t>Foundational inputs include the FAA UAS </a:t>
            </a:r>
            <a:r>
              <a:rPr lang="en-US" sz="800" dirty="0" err="1">
                <a:ea typeface="+mn-ea"/>
              </a:rPr>
              <a:t>ConOps</a:t>
            </a:r>
            <a:r>
              <a:rPr lang="en-US" sz="800" dirty="0">
                <a:ea typeface="+mn-ea"/>
              </a:rPr>
              <a:t> and the Mid-Term UAS Scenarios: </a:t>
            </a:r>
          </a:p>
          <a:p>
            <a:pPr marL="425722" lvl="1" indent="-116106">
              <a:buFont typeface="Wingdings" panose="05000000000000000000" pitchFamily="2" charset="2"/>
              <a:buChar char="§"/>
            </a:pPr>
            <a:r>
              <a:rPr lang="en-US" sz="800" u="sng" dirty="0">
                <a:ea typeface="+mn-ea"/>
              </a:rPr>
              <a:t>UAS </a:t>
            </a:r>
            <a:r>
              <a:rPr lang="en-US" sz="800" u="sng" dirty="0" err="1">
                <a:ea typeface="+mn-ea"/>
              </a:rPr>
              <a:t>ConOps</a:t>
            </a:r>
            <a:r>
              <a:rPr lang="en-US" sz="800" dirty="0">
                <a:ea typeface="+mn-ea"/>
              </a:rPr>
              <a:t> – describes integrated UAS operations in the future NAS and contains </a:t>
            </a:r>
            <a:r>
              <a:rPr lang="en-US" sz="800" u="sng" dirty="0">
                <a:ea typeface="+mn-ea"/>
              </a:rPr>
              <a:t>mature state (integration) scenarios</a:t>
            </a:r>
            <a:r>
              <a:rPr lang="en-US" sz="800" dirty="0">
                <a:ea typeface="+mn-ea"/>
              </a:rPr>
              <a:t> designed to demonstrate a variety of operations </a:t>
            </a:r>
          </a:p>
          <a:p>
            <a:pPr marL="425722" lvl="1" indent="-116106">
              <a:buFont typeface="Wingdings" panose="05000000000000000000" pitchFamily="2" charset="2"/>
              <a:buChar char="§"/>
            </a:pPr>
            <a:r>
              <a:rPr lang="en-US" sz="800" u="sng" dirty="0">
                <a:ea typeface="+mn-ea"/>
              </a:rPr>
              <a:t>Mid-Term UAS Scenarios</a:t>
            </a:r>
            <a:r>
              <a:rPr lang="en-US" sz="800" dirty="0">
                <a:ea typeface="+mn-ea"/>
              </a:rPr>
              <a:t> – describes how UAS are envisioned to operate in the NAS when certain policies and procedures have not yet been established and certain capabilities, such as airborne DAA, have not been certified for operational use </a:t>
            </a:r>
          </a:p>
          <a:p>
            <a:pPr marL="116106" indent="-116106">
              <a:buFont typeface="Arial" panose="020B0604020202020204" pitchFamily="34" charset="0"/>
              <a:buChar char="•"/>
            </a:pPr>
            <a:r>
              <a:rPr lang="en-US" sz="800" dirty="0">
                <a:ea typeface="+mn-ea"/>
              </a:rPr>
              <a:t>These two products informed subsequent artifacts:</a:t>
            </a:r>
          </a:p>
          <a:p>
            <a:pPr marL="425722" lvl="1" indent="-116106">
              <a:buFont typeface="Wingdings" panose="05000000000000000000" pitchFamily="2" charset="2"/>
              <a:buChar char="§"/>
            </a:pPr>
            <a:r>
              <a:rPr lang="en-US" sz="800" u="sng" dirty="0">
                <a:ea typeface="+mn-ea"/>
              </a:rPr>
              <a:t>UAS concept-level requirements</a:t>
            </a:r>
            <a:r>
              <a:rPr lang="en-US" sz="800" dirty="0">
                <a:ea typeface="+mn-ea"/>
              </a:rPr>
              <a:t> were derived for services, automation systems, capabilities, procedures, training, and policies, and were allocated to either the FAA or the UAS operator community </a:t>
            </a:r>
          </a:p>
          <a:p>
            <a:pPr marL="735338" lvl="2" indent="-116106">
              <a:buFont typeface="Arial" panose="020B0604020202020204" pitchFamily="34" charset="0"/>
              <a:buChar char="•"/>
            </a:pPr>
            <a:r>
              <a:rPr lang="en-US" sz="800" dirty="0">
                <a:ea typeface="+mn-ea"/>
              </a:rPr>
              <a:t>UAS requirements </a:t>
            </a:r>
            <a:r>
              <a:rPr lang="en-US" sz="800" u="sng" dirty="0">
                <a:ea typeface="+mn-ea"/>
              </a:rPr>
              <a:t>allocated to the FAA</a:t>
            </a:r>
            <a:r>
              <a:rPr lang="en-US" sz="800" dirty="0">
                <a:ea typeface="+mn-ea"/>
              </a:rPr>
              <a:t> were then aligned and grouped by their relevant </a:t>
            </a:r>
            <a:r>
              <a:rPr lang="en-US" sz="800" u="sng" dirty="0">
                <a:ea typeface="+mn-ea"/>
              </a:rPr>
              <a:t>shortfalls</a:t>
            </a:r>
            <a:endParaRPr lang="en-US" sz="800" dirty="0">
              <a:ea typeface="+mn-ea"/>
            </a:endParaRPr>
          </a:p>
          <a:p>
            <a:pPr marL="425722" lvl="1" indent="-116106">
              <a:buFont typeface="Wingdings" panose="05000000000000000000" pitchFamily="2" charset="2"/>
              <a:buChar char="§"/>
            </a:pPr>
            <a:r>
              <a:rPr lang="en-US" sz="800" u="sng" dirty="0">
                <a:ea typeface="+mn-ea"/>
              </a:rPr>
              <a:t>Service/Responsibility Allocation Tables</a:t>
            </a:r>
            <a:r>
              <a:rPr lang="en-US" sz="800" dirty="0">
                <a:ea typeface="+mn-ea"/>
              </a:rPr>
              <a:t> were developed for each Mid-Term and Mature State UAS scenario and </a:t>
            </a:r>
            <a:r>
              <a:rPr lang="en-US" sz="800" u="sng" dirty="0">
                <a:ea typeface="+mn-ea"/>
              </a:rPr>
              <a:t>vetted</a:t>
            </a:r>
            <a:r>
              <a:rPr lang="en-US" sz="800" dirty="0">
                <a:ea typeface="+mn-ea"/>
              </a:rPr>
              <a:t> with the UAS Steering Group (USG)</a:t>
            </a:r>
          </a:p>
          <a:p>
            <a:pPr marL="425722" lvl="1" indent="-116106">
              <a:buFont typeface="Wingdings" panose="05000000000000000000" pitchFamily="2" charset="2"/>
              <a:buChar char="§"/>
            </a:pPr>
            <a:r>
              <a:rPr lang="en-US" sz="800" u="sng" dirty="0">
                <a:ea typeface="+mn-ea"/>
              </a:rPr>
              <a:t>ATO UAS Operations Evolution Strategy</a:t>
            </a:r>
            <a:r>
              <a:rPr lang="en-US" sz="800" dirty="0">
                <a:ea typeface="+mn-ea"/>
              </a:rPr>
              <a:t> (OES) was developed based on the vision established in </a:t>
            </a:r>
            <a:r>
              <a:rPr lang="en-US" sz="800" dirty="0" err="1">
                <a:ea typeface="+mn-ea"/>
              </a:rPr>
              <a:t>ConOps</a:t>
            </a:r>
            <a:r>
              <a:rPr lang="en-US" sz="800" dirty="0">
                <a:ea typeface="+mn-ea"/>
              </a:rPr>
              <a:t> and scenarios</a:t>
            </a:r>
          </a:p>
          <a:p>
            <a:pPr marL="116106" indent="-116106">
              <a:buFont typeface="Arial" panose="020B0604020202020204" pitchFamily="34" charset="0"/>
              <a:buChar char="•"/>
            </a:pPr>
            <a:r>
              <a:rPr lang="en-US" sz="800" i="1" dirty="0">
                <a:ea typeface="+mn-ea"/>
              </a:rPr>
              <a:t>AJV-7 UAS Concept Maturation Plan</a:t>
            </a:r>
            <a:r>
              <a:rPr lang="en-US" sz="800" dirty="0">
                <a:ea typeface="+mn-ea"/>
              </a:rPr>
              <a:t> </a:t>
            </a:r>
            <a:r>
              <a:rPr lang="en-US" sz="800" u="sng" dirty="0">
                <a:ea typeface="+mn-ea"/>
              </a:rPr>
              <a:t>supports the OES milestones</a:t>
            </a:r>
            <a:r>
              <a:rPr lang="en-US" sz="800" dirty="0">
                <a:ea typeface="+mn-ea"/>
              </a:rPr>
              <a:t> and </a:t>
            </a:r>
            <a:r>
              <a:rPr lang="en-US" sz="800" u="sng" dirty="0">
                <a:ea typeface="+mn-ea"/>
              </a:rPr>
              <a:t>addresses FAA shortfalls</a:t>
            </a:r>
            <a:r>
              <a:rPr lang="en-US" sz="800" dirty="0">
                <a:ea typeface="+mn-ea"/>
              </a:rPr>
              <a:t> required to enable a number of UAS mid-term and mature state (i.e., far-term) operations.</a:t>
            </a:r>
          </a:p>
          <a:p>
            <a:pPr marL="116106" indent="-116106">
              <a:buFont typeface="Arial" panose="020B0604020202020204" pitchFamily="34" charset="0"/>
              <a:buChar char="•"/>
            </a:pPr>
            <a:r>
              <a:rPr lang="en-US" sz="800" dirty="0">
                <a:ea typeface="+mn-ea"/>
              </a:rPr>
              <a:t>Note: Completed, ongoing, and planned UAS concept development/research efforts will serve as an input for further scoping and detailing the work that AJV-7 will lead or support. This will be addressed during the development of supporting concept maturation proposals</a:t>
            </a:r>
          </a:p>
          <a:p>
            <a:pPr marL="735338" lvl="2" indent="-116106">
              <a:buFont typeface="Arial" panose="020B0604020202020204" pitchFamily="34" charset="0"/>
              <a:buChar char="•"/>
            </a:pPr>
            <a:endParaRPr lang="en-US" i="0" kern="1200" baseline="0" dirty="0" smtClean="0">
              <a:solidFill>
                <a:schemeClr val="tx1"/>
              </a:solidFill>
              <a:effectLst/>
              <a:latin typeface="+mn-lt"/>
              <a:ea typeface="+mn-ea"/>
              <a:cs typeface="+mn-cs"/>
            </a:endParaRPr>
          </a:p>
          <a:p>
            <a:pPr marL="116106" indent="-116106">
              <a:buFont typeface="Arial" panose="020B0604020202020204" pitchFamily="34" charset="0"/>
              <a:buChar char="•"/>
            </a:pPr>
            <a:endParaRPr lang="en-US" i="0" kern="1200" baseline="0" dirty="0" smtClean="0">
              <a:solidFill>
                <a:schemeClr val="tx1"/>
              </a:solidFill>
              <a:effectLst/>
              <a:latin typeface="+mn-lt"/>
              <a:ea typeface="+mn-ea"/>
              <a:cs typeface="+mn-cs"/>
            </a:endParaRPr>
          </a:p>
          <a:p>
            <a:pPr marL="425722" lvl="1" indent="-116106">
              <a:buFont typeface="Arial" panose="020B0604020202020204" pitchFamily="34" charset="0"/>
              <a:buChar char="•"/>
            </a:pPr>
            <a:endParaRPr lang="en-US" i="1" kern="1200" dirty="0" smtClean="0">
              <a:solidFill>
                <a:schemeClr val="tx1"/>
              </a:solidFill>
              <a:effectLst/>
              <a:latin typeface="+mn-lt"/>
              <a:ea typeface="+mn-ea"/>
              <a:cs typeface="+mn-cs"/>
            </a:endParaRPr>
          </a:p>
          <a:p>
            <a:pPr marL="116106" indent="-116106">
              <a:buFont typeface="Arial" panose="020B0604020202020204" pitchFamily="34" charset="0"/>
              <a:buChar char="•"/>
            </a:pP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9737B51-E73C-4C6D-9448-6C003798A329}" type="slidenum">
              <a:rPr lang="en-US" altLang="en-US" smtClean="0"/>
              <a:pPr>
                <a:defRPr/>
              </a:pPr>
              <a:t>35</a:t>
            </a:fld>
            <a:endParaRPr lang="en-US" altLang="en-US" dirty="0"/>
          </a:p>
        </p:txBody>
      </p:sp>
    </p:spTree>
    <p:extLst>
      <p:ext uri="{BB962C8B-B14F-4D97-AF65-F5344CB8AC3E}">
        <p14:creationId xmlns:p14="http://schemas.microsoft.com/office/powerpoint/2010/main" val="748115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41</a:t>
            </a:fld>
            <a:endParaRPr lang="en-US" dirty="0"/>
          </a:p>
        </p:txBody>
      </p:sp>
    </p:spTree>
    <p:extLst>
      <p:ext uri="{BB962C8B-B14F-4D97-AF65-F5344CB8AC3E}">
        <p14:creationId xmlns:p14="http://schemas.microsoft.com/office/powerpoint/2010/main" val="101716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50</a:t>
            </a:fld>
            <a:endParaRPr lang="en-US" dirty="0"/>
          </a:p>
        </p:txBody>
      </p:sp>
    </p:spTree>
    <p:extLst>
      <p:ext uri="{BB962C8B-B14F-4D97-AF65-F5344CB8AC3E}">
        <p14:creationId xmlns:p14="http://schemas.microsoft.com/office/powerpoint/2010/main" val="275613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55</a:t>
            </a:fld>
            <a:endParaRPr lang="en-US" dirty="0"/>
          </a:p>
        </p:txBody>
      </p:sp>
    </p:spTree>
    <p:extLst>
      <p:ext uri="{BB962C8B-B14F-4D97-AF65-F5344CB8AC3E}">
        <p14:creationId xmlns:p14="http://schemas.microsoft.com/office/powerpoint/2010/main" val="101716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58</a:t>
            </a:fld>
            <a:endParaRPr lang="en-US" dirty="0"/>
          </a:p>
        </p:txBody>
      </p:sp>
    </p:spTree>
    <p:extLst>
      <p:ext uri="{BB962C8B-B14F-4D97-AF65-F5344CB8AC3E}">
        <p14:creationId xmlns:p14="http://schemas.microsoft.com/office/powerpoint/2010/main" val="101716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61</a:t>
            </a:fld>
            <a:endParaRPr lang="en-US" dirty="0"/>
          </a:p>
        </p:txBody>
      </p:sp>
    </p:spTree>
    <p:extLst>
      <p:ext uri="{BB962C8B-B14F-4D97-AF65-F5344CB8AC3E}">
        <p14:creationId xmlns:p14="http://schemas.microsoft.com/office/powerpoint/2010/main" val="277737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kern="0" dirty="0" smtClean="0">
                <a:latin typeface="Calibri" panose="020F0502020204030204" pitchFamily="34" charset="0"/>
                <a:cs typeface="Calibri" panose="020F0502020204030204" pitchFamily="34" charset="0"/>
              </a:rPr>
              <a:t>How we’ve united around the problem and the work that needs to be done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kern="0" dirty="0" smtClean="0">
                <a:latin typeface="Calibri" panose="020F0502020204030204" pitchFamily="34" charset="0"/>
                <a:cs typeface="Calibri" panose="020F0502020204030204" pitchFamily="34" charset="0"/>
              </a:rPr>
              <a:t>Will</a:t>
            </a:r>
            <a:r>
              <a:rPr lang="en-US" altLang="en-US" sz="1800" kern="0" baseline="0" dirty="0" smtClean="0">
                <a:latin typeface="Calibri" panose="020F0502020204030204" pitchFamily="34" charset="0"/>
                <a:cs typeface="Calibri" panose="020F0502020204030204" pitchFamily="34" charset="0"/>
              </a:rPr>
              <a:t> show how work ties together to address these areas by end of briefing</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800" kern="0" baseline="0" dirty="0" smtClean="0">
                <a:latin typeface="Calibri" panose="020F0502020204030204" pitchFamily="34" charset="0"/>
                <a:cs typeface="Calibri" panose="020F0502020204030204" pitchFamily="34" charset="0"/>
              </a:rPr>
              <a:t>Consistent view throughout FAA</a:t>
            </a:r>
            <a:endParaRPr lang="en-US" altLang="en-US" sz="1800" kern="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3</a:t>
            </a:fld>
            <a:endParaRPr lang="en-US" dirty="0"/>
          </a:p>
        </p:txBody>
      </p:sp>
    </p:spTree>
    <p:extLst>
      <p:ext uri="{BB962C8B-B14F-4D97-AF65-F5344CB8AC3E}">
        <p14:creationId xmlns:p14="http://schemas.microsoft.com/office/powerpoint/2010/main" val="79170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5</a:t>
            </a:fld>
            <a:endParaRPr lang="en-US" dirty="0"/>
          </a:p>
        </p:txBody>
      </p:sp>
    </p:spTree>
    <p:extLst>
      <p:ext uri="{BB962C8B-B14F-4D97-AF65-F5344CB8AC3E}">
        <p14:creationId xmlns:p14="http://schemas.microsoft.com/office/powerpoint/2010/main" val="101716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7</a:t>
            </a:fld>
            <a:endParaRPr lang="en-US" dirty="0"/>
          </a:p>
        </p:txBody>
      </p:sp>
    </p:spTree>
    <p:extLst>
      <p:ext uri="{BB962C8B-B14F-4D97-AF65-F5344CB8AC3E}">
        <p14:creationId xmlns:p14="http://schemas.microsoft.com/office/powerpoint/2010/main" val="389846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8</a:t>
            </a:fld>
            <a:endParaRPr lang="en-US" dirty="0"/>
          </a:p>
        </p:txBody>
      </p:sp>
    </p:spTree>
    <p:extLst>
      <p:ext uri="{BB962C8B-B14F-4D97-AF65-F5344CB8AC3E}">
        <p14:creationId xmlns:p14="http://schemas.microsoft.com/office/powerpoint/2010/main" val="19919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8735">
              <a:defRPr>
                <a:solidFill>
                  <a:schemeClr val="tx1"/>
                </a:solidFill>
                <a:latin typeface="Arial" charset="0"/>
              </a:defRPr>
            </a:lvl1pPr>
            <a:lvl2pPr marL="756986" indent="-291148" defTabSz="918735">
              <a:defRPr>
                <a:solidFill>
                  <a:schemeClr val="tx1"/>
                </a:solidFill>
                <a:latin typeface="Arial" charset="0"/>
              </a:defRPr>
            </a:lvl2pPr>
            <a:lvl3pPr marL="1164594" indent="-232918" defTabSz="918735">
              <a:defRPr>
                <a:solidFill>
                  <a:schemeClr val="tx1"/>
                </a:solidFill>
                <a:latin typeface="Arial" charset="0"/>
              </a:defRPr>
            </a:lvl3pPr>
            <a:lvl4pPr marL="1630432" indent="-232918" defTabSz="918735">
              <a:defRPr>
                <a:solidFill>
                  <a:schemeClr val="tx1"/>
                </a:solidFill>
                <a:latin typeface="Arial" charset="0"/>
              </a:defRPr>
            </a:lvl4pPr>
            <a:lvl5pPr marL="2096269" indent="-232918" defTabSz="918735">
              <a:defRPr>
                <a:solidFill>
                  <a:schemeClr val="tx1"/>
                </a:solidFill>
                <a:latin typeface="Arial" charset="0"/>
              </a:defRPr>
            </a:lvl5pPr>
            <a:lvl6pPr marL="2562106" indent="-232918" defTabSz="918735" fontAlgn="base">
              <a:spcBef>
                <a:spcPct val="0"/>
              </a:spcBef>
              <a:spcAft>
                <a:spcPct val="0"/>
              </a:spcAft>
              <a:defRPr>
                <a:solidFill>
                  <a:schemeClr val="tx1"/>
                </a:solidFill>
                <a:latin typeface="Arial" charset="0"/>
              </a:defRPr>
            </a:lvl6pPr>
            <a:lvl7pPr marL="3027944" indent="-232918" defTabSz="918735" fontAlgn="base">
              <a:spcBef>
                <a:spcPct val="0"/>
              </a:spcBef>
              <a:spcAft>
                <a:spcPct val="0"/>
              </a:spcAft>
              <a:defRPr>
                <a:solidFill>
                  <a:schemeClr val="tx1"/>
                </a:solidFill>
                <a:latin typeface="Arial" charset="0"/>
              </a:defRPr>
            </a:lvl7pPr>
            <a:lvl8pPr marL="3493782" indent="-232918" defTabSz="918735" fontAlgn="base">
              <a:spcBef>
                <a:spcPct val="0"/>
              </a:spcBef>
              <a:spcAft>
                <a:spcPct val="0"/>
              </a:spcAft>
              <a:defRPr>
                <a:solidFill>
                  <a:schemeClr val="tx1"/>
                </a:solidFill>
                <a:latin typeface="Arial" charset="0"/>
              </a:defRPr>
            </a:lvl8pPr>
            <a:lvl9pPr marL="3959620" indent="-232918" defTabSz="918735" fontAlgn="base">
              <a:spcBef>
                <a:spcPct val="0"/>
              </a:spcBef>
              <a:spcAft>
                <a:spcPct val="0"/>
              </a:spcAft>
              <a:defRPr>
                <a:solidFill>
                  <a:schemeClr val="tx1"/>
                </a:solidFill>
                <a:latin typeface="Arial" charset="0"/>
              </a:defRPr>
            </a:lvl9pPr>
          </a:lstStyle>
          <a:p>
            <a:pPr fontAlgn="base">
              <a:spcBef>
                <a:spcPct val="0"/>
              </a:spcBef>
              <a:spcAft>
                <a:spcPct val="0"/>
              </a:spcAft>
              <a:defRPr/>
            </a:pPr>
            <a:fld id="{1C9C4CAC-3A89-4DAA-8F09-F6CA08EC7C55}" type="slidenum">
              <a:rPr lang="en-US" smtClean="0">
                <a:solidFill>
                  <a:srgbClr val="000000"/>
                </a:solidFill>
                <a:latin typeface="Times New Roman" pitchFamily="18" charset="0"/>
              </a:rPr>
              <a:pPr fontAlgn="base">
                <a:spcBef>
                  <a:spcPct val="0"/>
                </a:spcBef>
                <a:spcAft>
                  <a:spcPct val="0"/>
                </a:spcAft>
                <a:defRPr/>
              </a:pPr>
              <a:t>10</a:t>
            </a:fld>
            <a:endParaRPr lang="en-US" smtClean="0">
              <a:solidFill>
                <a:srgbClr val="000000"/>
              </a:solidFill>
              <a:latin typeface="Times New Roman"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6091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11</a:t>
            </a:fld>
            <a:endParaRPr lang="en-US" dirty="0"/>
          </a:p>
        </p:txBody>
      </p:sp>
    </p:spTree>
    <p:extLst>
      <p:ext uri="{BB962C8B-B14F-4D97-AF65-F5344CB8AC3E}">
        <p14:creationId xmlns:p14="http://schemas.microsoft.com/office/powerpoint/2010/main" val="309358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CBE90F7-5E22-40C6-B519-CF0478CD869C}" type="slidenum">
              <a:rPr lang="en-US" smtClean="0"/>
              <a:pPr>
                <a:defRPr/>
              </a:pPr>
              <a:t>13</a:t>
            </a:fld>
            <a:endParaRPr lang="en-US" dirty="0"/>
          </a:p>
        </p:txBody>
      </p:sp>
    </p:spTree>
    <p:extLst>
      <p:ext uri="{BB962C8B-B14F-4D97-AF65-F5344CB8AC3E}">
        <p14:creationId xmlns:p14="http://schemas.microsoft.com/office/powerpoint/2010/main" val="3181407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b="1" dirty="0" smtClean="0">
                  <a:solidFill>
                    <a:srgbClr val="333399"/>
                  </a:solidFill>
                  <a:latin typeface="Arial" pitchFamily="34" charset="0"/>
                  <a:ea typeface="+mn-ea"/>
                </a:rPr>
                <a:t>Federal Aviation</a:t>
              </a:r>
            </a:p>
            <a:p>
              <a:pPr eaLnBrk="1" hangingPunct="1">
                <a:lnSpc>
                  <a:spcPct val="85000"/>
                </a:lnSpc>
                <a:defRPr/>
              </a:pPr>
              <a:r>
                <a:rPr lang="en-US" b="1" dirty="0" smtClean="0">
                  <a:solidFill>
                    <a:srgbClr val="333399"/>
                  </a:solidFill>
                  <a:latin typeface="Arial" pitchFamily="34" charset="0"/>
                  <a:ea typeface="+mn-ea"/>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1178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D5DB4434-4408-4DAA-A016-A5DDA1081B83}" type="slidenum">
              <a:rPr lang="en-US"/>
              <a:pPr>
                <a:defRPr/>
              </a:pPr>
              <a:t>‹#›</a:t>
            </a:fld>
            <a:endParaRPr lang="en-US" dirty="0"/>
          </a:p>
        </p:txBody>
      </p:sp>
    </p:spTree>
    <p:extLst>
      <p:ext uri="{BB962C8B-B14F-4D97-AF65-F5344CB8AC3E}">
        <p14:creationId xmlns:p14="http://schemas.microsoft.com/office/powerpoint/2010/main" val="9230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D673711D-2A5B-4485-8142-5A3C9798444B}" type="slidenum">
              <a:rPr lang="en-US"/>
              <a:pPr>
                <a:defRPr/>
              </a:pPr>
              <a:t>‹#›</a:t>
            </a:fld>
            <a:endParaRPr lang="en-US" dirty="0"/>
          </a:p>
        </p:txBody>
      </p:sp>
    </p:spTree>
    <p:extLst>
      <p:ext uri="{BB962C8B-B14F-4D97-AF65-F5344CB8AC3E}">
        <p14:creationId xmlns:p14="http://schemas.microsoft.com/office/powerpoint/2010/main" val="429415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FE0FC70D-D668-4B73-AC8B-EA0C7DFE9C71}" type="slidenum">
              <a:rPr lang="en-US"/>
              <a:pPr>
                <a:defRPr/>
              </a:pPr>
              <a:t>‹#›</a:t>
            </a:fld>
            <a:endParaRPr lang="en-US" dirty="0"/>
          </a:p>
        </p:txBody>
      </p:sp>
    </p:spTree>
    <p:extLst>
      <p:ext uri="{BB962C8B-B14F-4D97-AF65-F5344CB8AC3E}">
        <p14:creationId xmlns:p14="http://schemas.microsoft.com/office/powerpoint/2010/main" val="7102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0564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Agenda">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296863"/>
            <a:ext cx="847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4000" b="1" dirty="0" smtClean="0">
                <a:solidFill>
                  <a:srgbClr val="1D2F68"/>
                </a:solidFill>
                <a:cs typeface="Arial" charset="0"/>
              </a:rPr>
              <a:t>Sample Agenda</a:t>
            </a:r>
          </a:p>
        </p:txBody>
      </p:sp>
      <p:sp>
        <p:nvSpPr>
          <p:cNvPr id="3" name="TextBox 2"/>
          <p:cNvSpPr txBox="1">
            <a:spLocks noChangeArrowheads="1"/>
          </p:cNvSpPr>
          <p:nvPr/>
        </p:nvSpPr>
        <p:spPr bwMode="auto">
          <a:xfrm>
            <a:off x="528638" y="1222375"/>
            <a:ext cx="8086725"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cs typeface="Arial" pitchFamily="34" charset="0"/>
              </a:defRPr>
            </a:lvl1pPr>
            <a:lvl2pPr marL="739775" indent="-282575">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defRPr/>
            </a:pPr>
            <a:r>
              <a:rPr lang="en-US" altLang="en-US" sz="2800" b="1" dirty="0" smtClean="0"/>
              <a:t>Objective</a:t>
            </a:r>
          </a:p>
          <a:p>
            <a:pPr>
              <a:spcBef>
                <a:spcPct val="20000"/>
              </a:spcBef>
              <a:buFont typeface="Arial" pitchFamily="34" charset="0"/>
              <a:buChar char="•"/>
              <a:defRPr/>
            </a:pPr>
            <a:r>
              <a:rPr lang="en-US" altLang="en-US" sz="2800" b="1" dirty="0" smtClean="0"/>
              <a:t>Background</a:t>
            </a:r>
          </a:p>
          <a:p>
            <a:pPr>
              <a:spcBef>
                <a:spcPct val="20000"/>
              </a:spcBef>
              <a:buFont typeface="Arial" pitchFamily="34" charset="0"/>
              <a:buChar char="•"/>
              <a:defRPr/>
            </a:pPr>
            <a:r>
              <a:rPr lang="en-US" altLang="en-US" sz="2800" b="1" dirty="0" smtClean="0"/>
              <a:t>Project/Meeting Specific Items</a:t>
            </a:r>
          </a:p>
          <a:p>
            <a:pPr lvl="1">
              <a:spcBef>
                <a:spcPct val="20000"/>
              </a:spcBef>
              <a:buFont typeface="Arial" pitchFamily="34" charset="0"/>
              <a:buChar char="−"/>
              <a:defRPr/>
            </a:pPr>
            <a:r>
              <a:rPr lang="en-US" altLang="en-US" sz="2400" dirty="0" smtClean="0"/>
              <a:t>Second level</a:t>
            </a:r>
          </a:p>
          <a:p>
            <a:pPr lvl="2">
              <a:spcBef>
                <a:spcPct val="20000"/>
              </a:spcBef>
              <a:buFont typeface="Arial" pitchFamily="34" charset="0"/>
              <a:buChar char="•"/>
              <a:defRPr/>
            </a:pPr>
            <a:r>
              <a:rPr lang="en-US" altLang="en-US" sz="2000" dirty="0" smtClean="0"/>
              <a:t>Third level</a:t>
            </a:r>
          </a:p>
          <a:p>
            <a:pPr lvl="3">
              <a:spcBef>
                <a:spcPct val="20000"/>
              </a:spcBef>
              <a:buFont typeface="Arial" pitchFamily="34" charset="0"/>
              <a:buChar char="−"/>
              <a:defRPr/>
            </a:pPr>
            <a:r>
              <a:rPr lang="en-US" altLang="en-US" dirty="0" smtClean="0"/>
              <a:t>Fourth level</a:t>
            </a:r>
          </a:p>
          <a:p>
            <a:pPr lvl="4">
              <a:spcBef>
                <a:spcPct val="20000"/>
              </a:spcBef>
              <a:buFont typeface="Arial" pitchFamily="34" charset="0"/>
              <a:buChar char="»"/>
              <a:defRPr/>
            </a:pPr>
            <a:r>
              <a:rPr lang="en-US" altLang="en-US" dirty="0" smtClean="0"/>
              <a:t>Fifth level</a:t>
            </a:r>
          </a:p>
          <a:p>
            <a:pPr>
              <a:spcBef>
                <a:spcPct val="20000"/>
              </a:spcBef>
              <a:buFont typeface="Arial" pitchFamily="34" charset="0"/>
              <a:buChar char="•"/>
              <a:defRPr/>
            </a:pPr>
            <a:r>
              <a:rPr lang="en-US" altLang="en-US" sz="2800" b="1" dirty="0" smtClean="0"/>
              <a:t>Summary</a:t>
            </a:r>
          </a:p>
          <a:p>
            <a:pPr>
              <a:spcBef>
                <a:spcPct val="20000"/>
              </a:spcBef>
              <a:buFont typeface="Arial" pitchFamily="34" charset="0"/>
              <a:buChar char="•"/>
              <a:defRPr/>
            </a:pPr>
            <a:r>
              <a:rPr lang="en-US" altLang="en-US" sz="2800" b="1" dirty="0" smtClean="0"/>
              <a:t>Next Steps</a:t>
            </a:r>
            <a:endParaRPr lang="en-US" altLang="en-US" sz="1200" b="1" dirty="0" smtClean="0">
              <a:solidFill>
                <a:srgbClr val="C0C0C0"/>
              </a:solidFill>
            </a:endParaRPr>
          </a:p>
        </p:txBody>
      </p:sp>
      <p:sp>
        <p:nvSpPr>
          <p:cNvPr id="4" name="Slide Number Placeholder 11"/>
          <p:cNvSpPr>
            <a:spLocks noGrp="1"/>
          </p:cNvSpPr>
          <p:nvPr>
            <p:ph type="sldNum" sz="quarter" idx="10"/>
          </p:nvPr>
        </p:nvSpPr>
        <p:spPr/>
        <p:txBody>
          <a:bodyPr/>
          <a:lstStyle>
            <a:lvl1pPr>
              <a:defRPr/>
            </a:lvl1pPr>
          </a:lstStyle>
          <a:p>
            <a:pPr>
              <a:defRPr/>
            </a:pPr>
            <a:fld id="{E81E2D9E-55BC-4CA1-86A7-94FE8BC4E8FC}" type="slidenum">
              <a:rPr lang="en-US"/>
              <a:pPr>
                <a:defRPr/>
              </a:pPr>
              <a:t>‹#›</a:t>
            </a:fld>
            <a:endParaRPr lang="en-US" dirty="0"/>
          </a:p>
        </p:txBody>
      </p:sp>
    </p:spTree>
    <p:extLst>
      <p:ext uri="{BB962C8B-B14F-4D97-AF65-F5344CB8AC3E}">
        <p14:creationId xmlns:p14="http://schemas.microsoft.com/office/powerpoint/2010/main" val="15255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1"/>
          <p:cNvSpPr txBox="1">
            <a:spLocks/>
          </p:cNvSpPr>
          <p:nvPr/>
        </p:nvSpPr>
        <p:spPr bwMode="auto">
          <a:xfrm>
            <a:off x="415925" y="37623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Agenda</a:t>
            </a:r>
            <a:endParaRPr lang="en-US" dirty="0"/>
          </a:p>
        </p:txBody>
      </p:sp>
      <p:sp>
        <p:nvSpPr>
          <p:cNvPr id="7" name="Content Placeholder 6"/>
          <p:cNvSpPr>
            <a:spLocks noGrp="1"/>
          </p:cNvSpPr>
          <p:nvPr>
            <p:ph sz="quarter" idx="13"/>
          </p:nvPr>
        </p:nvSpPr>
        <p:spPr>
          <a:xfrm>
            <a:off x="419100" y="1431925"/>
            <a:ext cx="8328025" cy="4319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F34B390A-D4F9-4C0D-98BB-00AAF3B6C7FA}" type="slidenum">
              <a:rPr lang="en-US"/>
              <a:pPr>
                <a:defRPr/>
              </a:pPr>
              <a:t>‹#›</a:t>
            </a:fld>
            <a:endParaRPr lang="en-US" dirty="0"/>
          </a:p>
        </p:txBody>
      </p:sp>
    </p:spTree>
    <p:extLst>
      <p:ext uri="{BB962C8B-B14F-4D97-AF65-F5344CB8AC3E}">
        <p14:creationId xmlns:p14="http://schemas.microsoft.com/office/powerpoint/2010/main" val="762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ive">
    <p:spTree>
      <p:nvGrpSpPr>
        <p:cNvPr id="1" name=""/>
        <p:cNvGrpSpPr/>
        <p:nvPr/>
      </p:nvGrpSpPr>
      <p:grpSpPr>
        <a:xfrm>
          <a:off x="0" y="0"/>
          <a:ext cx="0" cy="0"/>
          <a:chOff x="0" y="0"/>
          <a:chExt cx="0" cy="0"/>
        </a:xfrm>
      </p:grpSpPr>
      <p:sp>
        <p:nvSpPr>
          <p:cNvPr id="3" name="Title 1"/>
          <p:cNvSpPr txBox="1">
            <a:spLocks/>
          </p:cNvSpPr>
          <p:nvPr/>
        </p:nvSpPr>
        <p:spPr bwMode="auto">
          <a:xfrm>
            <a:off x="449263" y="331788"/>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Objective</a:t>
            </a:r>
            <a:endParaRPr lang="en-US" dirty="0"/>
          </a:p>
        </p:txBody>
      </p:sp>
      <p:sp>
        <p:nvSpPr>
          <p:cNvPr id="8" name="Content Placeholder 7"/>
          <p:cNvSpPr>
            <a:spLocks noGrp="1"/>
          </p:cNvSpPr>
          <p:nvPr>
            <p:ph sz="quarter" idx="13"/>
          </p:nvPr>
        </p:nvSpPr>
        <p:spPr>
          <a:xfrm>
            <a:off x="518289" y="1146175"/>
            <a:ext cx="8315325"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4C9D0B4-DCCC-480B-9C36-0C883D79B34A}" type="slidenum">
              <a:rPr lang="en-US"/>
              <a:pPr>
                <a:defRPr/>
              </a:pPr>
              <a:t>‹#›</a:t>
            </a:fld>
            <a:endParaRPr lang="en-US" dirty="0"/>
          </a:p>
        </p:txBody>
      </p:sp>
    </p:spTree>
    <p:extLst>
      <p:ext uri="{BB962C8B-B14F-4D97-AF65-F5344CB8AC3E}">
        <p14:creationId xmlns:p14="http://schemas.microsoft.com/office/powerpoint/2010/main" val="3641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sp>
        <p:nvSpPr>
          <p:cNvPr id="3" name="Title 1"/>
          <p:cNvSpPr txBox="1">
            <a:spLocks/>
          </p:cNvSpPr>
          <p:nvPr/>
        </p:nvSpPr>
        <p:spPr bwMode="auto">
          <a:xfrm>
            <a:off x="427038" y="365125"/>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Background</a:t>
            </a:r>
            <a:endParaRPr lang="en-US" dirty="0"/>
          </a:p>
        </p:txBody>
      </p:sp>
      <p:sp>
        <p:nvSpPr>
          <p:cNvPr id="7" name="Content Placeholder 6"/>
          <p:cNvSpPr>
            <a:spLocks noGrp="1"/>
          </p:cNvSpPr>
          <p:nvPr>
            <p:ph sz="quarter" idx="13"/>
          </p:nvPr>
        </p:nvSpPr>
        <p:spPr>
          <a:xfrm>
            <a:off x="418277" y="1277747"/>
            <a:ext cx="8362950" cy="4329112"/>
          </a:xfrm>
        </p:spPr>
        <p:txBody>
          <a:bodyPr/>
          <a:lstStyle>
            <a:lvl1pPr>
              <a:defRPr baseline="0"/>
            </a:lvl1pPr>
            <a:lvl2pPr marL="800100" indent="-3429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23C8F2A6-A6AF-40A1-90DD-405DC2623E5E}" type="slidenum">
              <a:rPr lang="en-US"/>
              <a:pPr>
                <a:defRPr/>
              </a:pPr>
              <a:t>‹#›</a:t>
            </a:fld>
            <a:endParaRPr lang="en-US" dirty="0"/>
          </a:p>
        </p:txBody>
      </p:sp>
    </p:spTree>
    <p:extLst>
      <p:ext uri="{BB962C8B-B14F-4D97-AF65-F5344CB8AC3E}">
        <p14:creationId xmlns:p14="http://schemas.microsoft.com/office/powerpoint/2010/main" val="294496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Title 1"/>
          <p:cNvSpPr txBox="1">
            <a:spLocks/>
          </p:cNvSpPr>
          <p:nvPr/>
        </p:nvSpPr>
        <p:spPr bwMode="auto">
          <a:xfrm>
            <a:off x="427038" y="342900"/>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Summary</a:t>
            </a:r>
            <a:endParaRPr lang="en-US" dirty="0"/>
          </a:p>
        </p:txBody>
      </p:sp>
      <p:sp>
        <p:nvSpPr>
          <p:cNvPr id="8" name="Content Placeholder 7"/>
          <p:cNvSpPr>
            <a:spLocks noGrp="1"/>
          </p:cNvSpPr>
          <p:nvPr>
            <p:ph sz="quarter" idx="13"/>
          </p:nvPr>
        </p:nvSpPr>
        <p:spPr>
          <a:xfrm>
            <a:off x="360685" y="1189821"/>
            <a:ext cx="8472737" cy="4561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AC021546-31C2-4705-9482-1C8737D24C5A}" type="slidenum">
              <a:rPr lang="en-US"/>
              <a:pPr>
                <a:defRPr/>
              </a:pPr>
              <a:t>‹#›</a:t>
            </a:fld>
            <a:endParaRPr lang="en-US" dirty="0"/>
          </a:p>
        </p:txBody>
      </p:sp>
    </p:spTree>
    <p:extLst>
      <p:ext uri="{BB962C8B-B14F-4D97-AF65-F5344CB8AC3E}">
        <p14:creationId xmlns:p14="http://schemas.microsoft.com/office/powerpoint/2010/main" val="6342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3" name="Title 1"/>
          <p:cNvSpPr txBox="1">
            <a:spLocks/>
          </p:cNvSpPr>
          <p:nvPr/>
        </p:nvSpPr>
        <p:spPr bwMode="auto">
          <a:xfrm>
            <a:off x="415925" y="320675"/>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baseline="0">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Next Step</a:t>
            </a:r>
            <a:endParaRPr lang="en-US" dirty="0"/>
          </a:p>
        </p:txBody>
      </p:sp>
      <p:sp>
        <p:nvSpPr>
          <p:cNvPr id="8" name="Content Placeholder 7"/>
          <p:cNvSpPr>
            <a:spLocks noGrp="1"/>
          </p:cNvSpPr>
          <p:nvPr>
            <p:ph sz="quarter" idx="13"/>
          </p:nvPr>
        </p:nvSpPr>
        <p:spPr>
          <a:xfrm>
            <a:off x="415772" y="1211856"/>
            <a:ext cx="8218220" cy="45161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C351BBAA-441F-4CE2-8FA9-CF189FF36259}" type="slidenum">
              <a:rPr lang="en-US"/>
              <a:pPr>
                <a:defRPr/>
              </a:pPr>
              <a:t>‹#›</a:t>
            </a:fld>
            <a:endParaRPr lang="en-US" dirty="0"/>
          </a:p>
        </p:txBody>
      </p:sp>
    </p:spTree>
    <p:extLst>
      <p:ext uri="{BB962C8B-B14F-4D97-AF65-F5344CB8AC3E}">
        <p14:creationId xmlns:p14="http://schemas.microsoft.com/office/powerpoint/2010/main" val="24931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05E4C722-A2CC-46F0-9B7F-1D3CC5DC93FD}"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37991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239000" y="5559425"/>
            <a:ext cx="1905000" cy="457200"/>
          </a:xfrm>
        </p:spPr>
        <p:txBody>
          <a:bodyPr/>
          <a:lstStyle>
            <a:lvl1pPr>
              <a:defRPr>
                <a:cs typeface="Times New Roman" pitchFamily="18" charset="0"/>
              </a:defRPr>
            </a:lvl1pPr>
          </a:lstStyle>
          <a:p>
            <a:pPr>
              <a:defRPr/>
            </a:pPr>
            <a:fld id="{5FA3E195-43F2-4146-8669-50668A86DE46}" type="slidenum">
              <a:rPr lang="en-US"/>
              <a:pPr>
                <a:defRPr/>
              </a:pPr>
              <a:t>‹#›</a:t>
            </a:fld>
            <a:endParaRPr lang="en-US" dirty="0"/>
          </a:p>
        </p:txBody>
      </p:sp>
    </p:spTree>
    <p:extLst>
      <p:ext uri="{BB962C8B-B14F-4D97-AF65-F5344CB8AC3E}">
        <p14:creationId xmlns:p14="http://schemas.microsoft.com/office/powerpoint/2010/main" val="8189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D5975392-A07F-4D9D-9981-33DFEFEFCEAC}" type="slidenum">
              <a:rPr lang="en-US"/>
              <a:pPr>
                <a:defRPr/>
              </a:pPr>
              <a:t>‹#›</a:t>
            </a:fld>
            <a:endParaRPr lang="en-US" dirty="0"/>
          </a:p>
        </p:txBody>
      </p:sp>
    </p:spTree>
    <p:extLst>
      <p:ext uri="{BB962C8B-B14F-4D97-AF65-F5344CB8AC3E}">
        <p14:creationId xmlns:p14="http://schemas.microsoft.com/office/powerpoint/2010/main" val="183514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5ECE7A42-7788-49C4-A469-5B881EE9AC73}" type="slidenum">
              <a:rPr lang="en-US"/>
              <a:pPr>
                <a:defRPr/>
              </a:pPr>
              <a:t>‹#›</a:t>
            </a:fld>
            <a:endParaRPr lang="en-US" dirty="0"/>
          </a:p>
        </p:txBody>
      </p:sp>
    </p:spTree>
    <p:extLst>
      <p:ext uri="{BB962C8B-B14F-4D97-AF65-F5344CB8AC3E}">
        <p14:creationId xmlns:p14="http://schemas.microsoft.com/office/powerpoint/2010/main" val="18013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50808BC8-633D-4314-9E20-1DBC58895B6E}" type="slidenum">
              <a:rPr lang="en-US"/>
              <a:pPr>
                <a:defRPr/>
              </a:pPr>
              <a:t>‹#›</a:t>
            </a:fld>
            <a:endParaRPr lang="en-US" dirty="0"/>
          </a:p>
        </p:txBody>
      </p:sp>
    </p:spTree>
    <p:extLst>
      <p:ext uri="{BB962C8B-B14F-4D97-AF65-F5344CB8AC3E}">
        <p14:creationId xmlns:p14="http://schemas.microsoft.com/office/powerpoint/2010/main" val="13979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AF5A4A52-D9B2-4180-9FCD-E721A923DE65}" type="slidenum">
              <a:rPr lang="en-US"/>
              <a:pPr>
                <a:defRPr/>
              </a:pPr>
              <a:t>‹#›</a:t>
            </a:fld>
            <a:endParaRPr lang="en-US" dirty="0"/>
          </a:p>
        </p:txBody>
      </p:sp>
    </p:spTree>
    <p:extLst>
      <p:ext uri="{BB962C8B-B14F-4D97-AF65-F5344CB8AC3E}">
        <p14:creationId xmlns:p14="http://schemas.microsoft.com/office/powerpoint/2010/main" val="15768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68BFCC3-3649-40DB-B0B7-8B2E3B34EE68}" type="slidenum">
              <a:rPr lang="en-US"/>
              <a:pPr>
                <a:defRPr/>
              </a:pPr>
              <a:t>‹#›</a:t>
            </a:fld>
            <a:endParaRPr lang="en-US" dirty="0"/>
          </a:p>
        </p:txBody>
      </p:sp>
    </p:spTree>
    <p:extLst>
      <p:ext uri="{BB962C8B-B14F-4D97-AF65-F5344CB8AC3E}">
        <p14:creationId xmlns:p14="http://schemas.microsoft.com/office/powerpoint/2010/main" val="113803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3EEF0271-61F7-43C1-BA89-71A79F19E1A8}" type="slidenum">
              <a:rPr lang="en-US"/>
              <a:pPr>
                <a:defRPr/>
              </a:pPr>
              <a:t>‹#›</a:t>
            </a:fld>
            <a:endParaRPr lang="en-US" dirty="0"/>
          </a:p>
        </p:txBody>
      </p:sp>
    </p:spTree>
    <p:extLst>
      <p:ext uri="{BB962C8B-B14F-4D97-AF65-F5344CB8AC3E}">
        <p14:creationId xmlns:p14="http://schemas.microsoft.com/office/powerpoint/2010/main" val="114843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93845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46893" y="1524000"/>
            <a:ext cx="80502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191000" y="6172200"/>
            <a:ext cx="762000" cy="457200"/>
          </a:xfrm>
        </p:spPr>
        <p:txBody>
          <a:bodyPr/>
          <a:lstStyle>
            <a:lvl1pPr>
              <a:defRPr sz="1600">
                <a:solidFill>
                  <a:schemeClr val="tx1"/>
                </a:solidFill>
                <a:latin typeface="+mj-lt"/>
                <a:cs typeface="Times New Roman" pitchFamily="18" charset="0"/>
              </a:defRPr>
            </a:lvl1pPr>
          </a:lstStyle>
          <a:p>
            <a:pPr>
              <a:defRPr/>
            </a:pPr>
            <a:fld id="{3E43EA4E-5AC1-457E-826A-96FCC296CA9C}" type="slidenum">
              <a:rPr lang="en-US" smtClean="0"/>
              <a:pPr>
                <a:defRPr/>
              </a:pPr>
              <a:t>‹#›</a:t>
            </a:fld>
            <a:endParaRPr lang="en-US" dirty="0"/>
          </a:p>
        </p:txBody>
      </p:sp>
    </p:spTree>
    <p:extLst>
      <p:ext uri="{BB962C8B-B14F-4D97-AF65-F5344CB8AC3E}">
        <p14:creationId xmlns:p14="http://schemas.microsoft.com/office/powerpoint/2010/main" val="39165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2D013124-95FF-443B-BF46-32F01921681D}" type="slidenum">
              <a:rPr lang="en-US"/>
              <a:pPr>
                <a:defRPr/>
              </a:pPr>
              <a:t>‹#›</a:t>
            </a:fld>
            <a:endParaRPr lang="en-US" dirty="0"/>
          </a:p>
        </p:txBody>
      </p:sp>
    </p:spTree>
    <p:extLst>
      <p:ext uri="{BB962C8B-B14F-4D97-AF65-F5344CB8AC3E}">
        <p14:creationId xmlns:p14="http://schemas.microsoft.com/office/powerpoint/2010/main" val="221736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2453C9B9-8CFF-4146-A5A8-4CA1D1815F56}" type="slidenum">
              <a:rPr lang="en-US"/>
              <a:pPr>
                <a:defRPr/>
              </a:pPr>
              <a:t>‹#›</a:t>
            </a:fld>
            <a:endParaRPr lang="en-US" dirty="0"/>
          </a:p>
        </p:txBody>
      </p:sp>
    </p:spTree>
    <p:extLst>
      <p:ext uri="{BB962C8B-B14F-4D97-AF65-F5344CB8AC3E}">
        <p14:creationId xmlns:p14="http://schemas.microsoft.com/office/powerpoint/2010/main" val="11482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3AB826A-CE2B-4AFD-964D-A7B386138F79}" type="slidenum">
              <a:rPr lang="en-US"/>
              <a:pPr>
                <a:defRPr/>
              </a:pPr>
              <a:t>‹#›</a:t>
            </a:fld>
            <a:endParaRPr lang="en-US" dirty="0"/>
          </a:p>
        </p:txBody>
      </p:sp>
    </p:spTree>
    <p:extLst>
      <p:ext uri="{BB962C8B-B14F-4D97-AF65-F5344CB8AC3E}">
        <p14:creationId xmlns:p14="http://schemas.microsoft.com/office/powerpoint/2010/main" val="36204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D614646F-73A2-492A-B0A2-4463BFB7D870}" type="slidenum">
              <a:rPr lang="en-US"/>
              <a:pPr>
                <a:defRPr/>
              </a:pPr>
              <a:t>‹#›</a:t>
            </a:fld>
            <a:endParaRPr lang="en-US" dirty="0"/>
          </a:p>
        </p:txBody>
      </p:sp>
    </p:spTree>
    <p:extLst>
      <p:ext uri="{BB962C8B-B14F-4D97-AF65-F5344CB8AC3E}">
        <p14:creationId xmlns:p14="http://schemas.microsoft.com/office/powerpoint/2010/main" val="32890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50728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509588" y="6248400"/>
            <a:ext cx="1736725" cy="457200"/>
          </a:xfrm>
          <a:prstGeom prst="rect">
            <a:avLst/>
          </a:prstGeom>
        </p:spPr>
        <p:txBody>
          <a:bodyPr/>
          <a:lstStyle>
            <a:lvl1pPr eaLnBrk="1" fontAlgn="auto" hangingPunct="1">
              <a:spcAft>
                <a:spcPts val="0"/>
              </a:spcAft>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3" name="Rectangle 10"/>
          <p:cNvSpPr>
            <a:spLocks noGrp="1" noChangeArrowheads="1"/>
          </p:cNvSpPr>
          <p:nvPr>
            <p:ph type="ftr" sz="quarter" idx="11"/>
          </p:nvPr>
        </p:nvSpPr>
        <p:spPr>
          <a:xfrm>
            <a:off x="2314575"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6235B27B-54F8-4D9F-ACD5-DB70B482BB3E}" type="slidenum">
              <a:rPr lang="en-US"/>
              <a:pPr>
                <a:defRPr/>
              </a:pPr>
              <a:t>‹#›</a:t>
            </a:fld>
            <a:endParaRPr lang="en-US" dirty="0"/>
          </a:p>
        </p:txBody>
      </p:sp>
    </p:spTree>
    <p:extLst>
      <p:ext uri="{BB962C8B-B14F-4D97-AF65-F5344CB8AC3E}">
        <p14:creationId xmlns:p14="http://schemas.microsoft.com/office/powerpoint/2010/main" val="25875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cs typeface="Arial" pitchFamily="34" charset="0"/>
                </a:rPr>
                <a:t>Federal Aviation</a:t>
              </a:r>
            </a:p>
            <a:p>
              <a:pPr eaLnBrk="1" hangingPunct="1">
                <a:lnSpc>
                  <a:spcPct val="85000"/>
                </a:lnSpc>
                <a:defRPr/>
              </a:pPr>
              <a:r>
                <a:rPr lang="en-US" sz="1800" b="1" dirty="0" smtClean="0">
                  <a:solidFill>
                    <a:srgbClr val="333399"/>
                  </a:solidFill>
                  <a:ea typeface="+mn-ea"/>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24159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57A61255-198E-4C6B-9F9F-F48674D4F9FD}"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293708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5343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3E4B3E6F-9A9F-4DF8-ACC7-F38F32680E50}" type="slidenum">
              <a:rPr lang="en-US"/>
              <a:pPr>
                <a:defRPr/>
              </a:pPr>
              <a:t>‹#›</a:t>
            </a:fld>
            <a:endParaRPr lang="en-US" dirty="0"/>
          </a:p>
        </p:txBody>
      </p:sp>
    </p:spTree>
    <p:extLst>
      <p:ext uri="{BB962C8B-B14F-4D97-AF65-F5344CB8AC3E}">
        <p14:creationId xmlns:p14="http://schemas.microsoft.com/office/powerpoint/2010/main" val="236650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50C3D752-1DCC-4226-AFF8-15119CF3DF38}" type="slidenum">
              <a:rPr lang="en-US"/>
              <a:pPr>
                <a:defRPr/>
              </a:pPr>
              <a:t>‹#›</a:t>
            </a:fld>
            <a:endParaRPr lang="en-US" dirty="0"/>
          </a:p>
        </p:txBody>
      </p:sp>
    </p:spTree>
    <p:extLst>
      <p:ext uri="{BB962C8B-B14F-4D97-AF65-F5344CB8AC3E}">
        <p14:creationId xmlns:p14="http://schemas.microsoft.com/office/powerpoint/2010/main" val="29575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C467EE52-560B-4BD0-B47D-0546E349B87C}" type="slidenum">
              <a:rPr lang="en-US"/>
              <a:pPr>
                <a:defRPr/>
              </a:pPr>
              <a:t>‹#›</a:t>
            </a:fld>
            <a:endParaRPr lang="en-US" dirty="0"/>
          </a:p>
        </p:txBody>
      </p:sp>
    </p:spTree>
    <p:extLst>
      <p:ext uri="{BB962C8B-B14F-4D97-AF65-F5344CB8AC3E}">
        <p14:creationId xmlns:p14="http://schemas.microsoft.com/office/powerpoint/2010/main" val="253929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C3DAE694-2F91-4172-8462-E70EEAFE2D8B}" type="slidenum">
              <a:rPr lang="en-US"/>
              <a:pPr>
                <a:defRPr/>
              </a:pPr>
              <a:t>‹#›</a:t>
            </a:fld>
            <a:endParaRPr lang="en-US" dirty="0"/>
          </a:p>
        </p:txBody>
      </p:sp>
    </p:spTree>
    <p:extLst>
      <p:ext uri="{BB962C8B-B14F-4D97-AF65-F5344CB8AC3E}">
        <p14:creationId xmlns:p14="http://schemas.microsoft.com/office/powerpoint/2010/main" val="20030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7871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7A522D48-50C1-4CBA-92F7-8EDCFB890974}" type="slidenum">
              <a:rPr lang="en-US"/>
              <a:pPr>
                <a:defRPr/>
              </a:pPr>
              <a:t>‹#›</a:t>
            </a:fld>
            <a:endParaRPr lang="en-US" dirty="0"/>
          </a:p>
        </p:txBody>
      </p:sp>
    </p:spTree>
    <p:extLst>
      <p:ext uri="{BB962C8B-B14F-4D97-AF65-F5344CB8AC3E}">
        <p14:creationId xmlns:p14="http://schemas.microsoft.com/office/powerpoint/2010/main" val="892378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14250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ample Agenda">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296863"/>
            <a:ext cx="847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4000" b="1" dirty="0" smtClean="0">
                <a:solidFill>
                  <a:srgbClr val="1D2F68"/>
                </a:solidFill>
                <a:cs typeface="Arial" charset="0"/>
              </a:rPr>
              <a:t>Sample Agenda</a:t>
            </a:r>
          </a:p>
        </p:txBody>
      </p:sp>
      <p:sp>
        <p:nvSpPr>
          <p:cNvPr id="3" name="TextBox 2"/>
          <p:cNvSpPr txBox="1">
            <a:spLocks noChangeArrowheads="1"/>
          </p:cNvSpPr>
          <p:nvPr/>
        </p:nvSpPr>
        <p:spPr bwMode="auto">
          <a:xfrm>
            <a:off x="528638" y="1222375"/>
            <a:ext cx="8086725"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pitchFamily="34" charset="0"/>
                <a:cs typeface="Arial" pitchFamily="34" charset="0"/>
              </a:defRPr>
            </a:lvl1pPr>
            <a:lvl2pPr marL="739775" indent="-282575">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defRPr/>
            </a:pPr>
            <a:r>
              <a:rPr lang="en-US" altLang="en-US" sz="2800" b="1" dirty="0" smtClean="0"/>
              <a:t>Objective</a:t>
            </a:r>
          </a:p>
          <a:p>
            <a:pPr>
              <a:spcBef>
                <a:spcPct val="20000"/>
              </a:spcBef>
              <a:buFont typeface="Arial" pitchFamily="34" charset="0"/>
              <a:buChar char="•"/>
              <a:defRPr/>
            </a:pPr>
            <a:r>
              <a:rPr lang="en-US" altLang="en-US" sz="2800" b="1" dirty="0" smtClean="0"/>
              <a:t>Background</a:t>
            </a:r>
          </a:p>
          <a:p>
            <a:pPr>
              <a:spcBef>
                <a:spcPct val="20000"/>
              </a:spcBef>
              <a:buFont typeface="Arial" pitchFamily="34" charset="0"/>
              <a:buChar char="•"/>
              <a:defRPr/>
            </a:pPr>
            <a:r>
              <a:rPr lang="en-US" altLang="en-US" sz="2800" b="1" dirty="0" smtClean="0"/>
              <a:t>Project/Meeting Specific Items</a:t>
            </a:r>
          </a:p>
          <a:p>
            <a:pPr lvl="1">
              <a:spcBef>
                <a:spcPct val="20000"/>
              </a:spcBef>
              <a:buFont typeface="Arial" pitchFamily="34" charset="0"/>
              <a:buChar char="−"/>
              <a:defRPr/>
            </a:pPr>
            <a:r>
              <a:rPr lang="en-US" altLang="en-US" sz="2400" dirty="0" smtClean="0"/>
              <a:t>Second level</a:t>
            </a:r>
          </a:p>
          <a:p>
            <a:pPr lvl="2">
              <a:spcBef>
                <a:spcPct val="20000"/>
              </a:spcBef>
              <a:buFont typeface="Arial" pitchFamily="34" charset="0"/>
              <a:buChar char="•"/>
              <a:defRPr/>
            </a:pPr>
            <a:r>
              <a:rPr lang="en-US" altLang="en-US" sz="2000" dirty="0" smtClean="0"/>
              <a:t>Third level</a:t>
            </a:r>
          </a:p>
          <a:p>
            <a:pPr lvl="3">
              <a:spcBef>
                <a:spcPct val="20000"/>
              </a:spcBef>
              <a:buFont typeface="Arial" pitchFamily="34" charset="0"/>
              <a:buChar char="−"/>
              <a:defRPr/>
            </a:pPr>
            <a:r>
              <a:rPr lang="en-US" altLang="en-US" dirty="0" smtClean="0"/>
              <a:t>Fourth level</a:t>
            </a:r>
          </a:p>
          <a:p>
            <a:pPr lvl="4">
              <a:spcBef>
                <a:spcPct val="20000"/>
              </a:spcBef>
              <a:buFont typeface="Arial" pitchFamily="34" charset="0"/>
              <a:buChar char="»"/>
              <a:defRPr/>
            </a:pPr>
            <a:r>
              <a:rPr lang="en-US" altLang="en-US" dirty="0" smtClean="0"/>
              <a:t>Fifth level</a:t>
            </a:r>
          </a:p>
          <a:p>
            <a:pPr>
              <a:spcBef>
                <a:spcPct val="20000"/>
              </a:spcBef>
              <a:buFont typeface="Arial" pitchFamily="34" charset="0"/>
              <a:buChar char="•"/>
              <a:defRPr/>
            </a:pPr>
            <a:r>
              <a:rPr lang="en-US" altLang="en-US" sz="2800" b="1" dirty="0" smtClean="0"/>
              <a:t>Summary</a:t>
            </a:r>
          </a:p>
          <a:p>
            <a:pPr>
              <a:spcBef>
                <a:spcPct val="20000"/>
              </a:spcBef>
              <a:buFont typeface="Arial" pitchFamily="34" charset="0"/>
              <a:buChar char="•"/>
              <a:defRPr/>
            </a:pPr>
            <a:r>
              <a:rPr lang="en-US" altLang="en-US" sz="2800" b="1" dirty="0" smtClean="0"/>
              <a:t>Next Steps</a:t>
            </a:r>
            <a:endParaRPr lang="en-US" altLang="en-US" sz="1200" b="1" dirty="0" smtClean="0">
              <a:solidFill>
                <a:srgbClr val="C0C0C0"/>
              </a:solidFill>
            </a:endParaRPr>
          </a:p>
        </p:txBody>
      </p:sp>
      <p:sp>
        <p:nvSpPr>
          <p:cNvPr id="4" name="Slide Number Placeholder 11"/>
          <p:cNvSpPr>
            <a:spLocks noGrp="1"/>
          </p:cNvSpPr>
          <p:nvPr>
            <p:ph type="sldNum" sz="quarter" idx="10"/>
          </p:nvPr>
        </p:nvSpPr>
        <p:spPr/>
        <p:txBody>
          <a:bodyPr/>
          <a:lstStyle>
            <a:lvl1pPr>
              <a:defRPr/>
            </a:lvl1pPr>
          </a:lstStyle>
          <a:p>
            <a:pPr>
              <a:defRPr/>
            </a:pPr>
            <a:fld id="{AE644879-7FA1-462A-A201-91A069392339}" type="slidenum">
              <a:rPr lang="en-US"/>
              <a:pPr>
                <a:defRPr/>
              </a:pPr>
              <a:t>‹#›</a:t>
            </a:fld>
            <a:endParaRPr lang="en-US" dirty="0"/>
          </a:p>
        </p:txBody>
      </p:sp>
    </p:spTree>
    <p:extLst>
      <p:ext uri="{BB962C8B-B14F-4D97-AF65-F5344CB8AC3E}">
        <p14:creationId xmlns:p14="http://schemas.microsoft.com/office/powerpoint/2010/main" val="33073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1"/>
          <p:cNvSpPr txBox="1">
            <a:spLocks/>
          </p:cNvSpPr>
          <p:nvPr/>
        </p:nvSpPr>
        <p:spPr bwMode="auto">
          <a:xfrm>
            <a:off x="415925" y="37623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Agenda</a:t>
            </a:r>
            <a:endParaRPr lang="en-US" dirty="0"/>
          </a:p>
        </p:txBody>
      </p:sp>
      <p:sp>
        <p:nvSpPr>
          <p:cNvPr id="7" name="Content Placeholder 6"/>
          <p:cNvSpPr>
            <a:spLocks noGrp="1"/>
          </p:cNvSpPr>
          <p:nvPr>
            <p:ph sz="quarter" idx="13"/>
          </p:nvPr>
        </p:nvSpPr>
        <p:spPr>
          <a:xfrm>
            <a:off x="419100" y="1431925"/>
            <a:ext cx="8328025" cy="4319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ED23F85-F061-478E-B8E7-3F407F245792}" type="slidenum">
              <a:rPr lang="en-US"/>
              <a:pPr>
                <a:defRPr/>
              </a:pPr>
              <a:t>‹#›</a:t>
            </a:fld>
            <a:endParaRPr lang="en-US" dirty="0"/>
          </a:p>
        </p:txBody>
      </p:sp>
    </p:spTree>
    <p:extLst>
      <p:ext uri="{BB962C8B-B14F-4D97-AF65-F5344CB8AC3E}">
        <p14:creationId xmlns:p14="http://schemas.microsoft.com/office/powerpoint/2010/main" val="15557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bjective">
    <p:spTree>
      <p:nvGrpSpPr>
        <p:cNvPr id="1" name=""/>
        <p:cNvGrpSpPr/>
        <p:nvPr/>
      </p:nvGrpSpPr>
      <p:grpSpPr>
        <a:xfrm>
          <a:off x="0" y="0"/>
          <a:ext cx="0" cy="0"/>
          <a:chOff x="0" y="0"/>
          <a:chExt cx="0" cy="0"/>
        </a:xfrm>
      </p:grpSpPr>
      <p:sp>
        <p:nvSpPr>
          <p:cNvPr id="3" name="Title 1"/>
          <p:cNvSpPr txBox="1">
            <a:spLocks/>
          </p:cNvSpPr>
          <p:nvPr/>
        </p:nvSpPr>
        <p:spPr bwMode="auto">
          <a:xfrm>
            <a:off x="449263" y="331788"/>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Objective</a:t>
            </a:r>
            <a:endParaRPr lang="en-US" dirty="0"/>
          </a:p>
        </p:txBody>
      </p:sp>
      <p:sp>
        <p:nvSpPr>
          <p:cNvPr id="8" name="Content Placeholder 7"/>
          <p:cNvSpPr>
            <a:spLocks noGrp="1"/>
          </p:cNvSpPr>
          <p:nvPr>
            <p:ph sz="quarter" idx="13"/>
          </p:nvPr>
        </p:nvSpPr>
        <p:spPr>
          <a:xfrm>
            <a:off x="518289" y="1146175"/>
            <a:ext cx="8315325"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515EEE65-3568-4464-B136-ACA23B9E2629}" type="slidenum">
              <a:rPr lang="en-US"/>
              <a:pPr>
                <a:defRPr/>
              </a:pPr>
              <a:t>‹#›</a:t>
            </a:fld>
            <a:endParaRPr lang="en-US" dirty="0"/>
          </a:p>
        </p:txBody>
      </p:sp>
    </p:spTree>
    <p:extLst>
      <p:ext uri="{BB962C8B-B14F-4D97-AF65-F5344CB8AC3E}">
        <p14:creationId xmlns:p14="http://schemas.microsoft.com/office/powerpoint/2010/main" val="122173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sp>
        <p:nvSpPr>
          <p:cNvPr id="3" name="Title 1"/>
          <p:cNvSpPr txBox="1">
            <a:spLocks/>
          </p:cNvSpPr>
          <p:nvPr/>
        </p:nvSpPr>
        <p:spPr bwMode="auto">
          <a:xfrm>
            <a:off x="427038" y="365125"/>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Background</a:t>
            </a:r>
            <a:endParaRPr lang="en-US" dirty="0"/>
          </a:p>
        </p:txBody>
      </p:sp>
      <p:sp>
        <p:nvSpPr>
          <p:cNvPr id="7" name="Content Placeholder 6"/>
          <p:cNvSpPr>
            <a:spLocks noGrp="1"/>
          </p:cNvSpPr>
          <p:nvPr>
            <p:ph sz="quarter" idx="13"/>
          </p:nvPr>
        </p:nvSpPr>
        <p:spPr>
          <a:xfrm>
            <a:off x="418277" y="1277747"/>
            <a:ext cx="8362950" cy="4329112"/>
          </a:xfrm>
        </p:spPr>
        <p:txBody>
          <a:bodyPr/>
          <a:lstStyle>
            <a:lvl1pPr>
              <a:defRPr baseline="0"/>
            </a:lvl1pPr>
            <a:lvl2pPr marL="800100" indent="-3429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FBDE6AC1-CB0D-4E1A-A0DD-FAF015809C4E}" type="slidenum">
              <a:rPr lang="en-US"/>
              <a:pPr>
                <a:defRPr/>
              </a:pPr>
              <a:t>‹#›</a:t>
            </a:fld>
            <a:endParaRPr lang="en-US" dirty="0"/>
          </a:p>
        </p:txBody>
      </p:sp>
    </p:spTree>
    <p:extLst>
      <p:ext uri="{BB962C8B-B14F-4D97-AF65-F5344CB8AC3E}">
        <p14:creationId xmlns:p14="http://schemas.microsoft.com/office/powerpoint/2010/main" val="392247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Title 1"/>
          <p:cNvSpPr txBox="1">
            <a:spLocks/>
          </p:cNvSpPr>
          <p:nvPr/>
        </p:nvSpPr>
        <p:spPr bwMode="auto">
          <a:xfrm>
            <a:off x="427038" y="342900"/>
            <a:ext cx="8472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Summary</a:t>
            </a:r>
            <a:endParaRPr lang="en-US" dirty="0"/>
          </a:p>
        </p:txBody>
      </p:sp>
      <p:sp>
        <p:nvSpPr>
          <p:cNvPr id="8" name="Content Placeholder 7"/>
          <p:cNvSpPr>
            <a:spLocks noGrp="1"/>
          </p:cNvSpPr>
          <p:nvPr>
            <p:ph sz="quarter" idx="13"/>
          </p:nvPr>
        </p:nvSpPr>
        <p:spPr>
          <a:xfrm>
            <a:off x="360685" y="1189821"/>
            <a:ext cx="8472737" cy="4561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4"/>
          </p:nvPr>
        </p:nvSpPr>
        <p:spPr/>
        <p:txBody>
          <a:bodyPr/>
          <a:lstStyle>
            <a:lvl1pPr>
              <a:defRPr/>
            </a:lvl1pPr>
          </a:lstStyle>
          <a:p>
            <a:pPr>
              <a:defRPr/>
            </a:pPr>
            <a:fld id="{3C50F170-D086-4117-97EC-B52BD651613A}" type="slidenum">
              <a:rPr lang="en-US"/>
              <a:pPr>
                <a:defRPr/>
              </a:pPr>
              <a:t>‹#›</a:t>
            </a:fld>
            <a:endParaRPr lang="en-US" dirty="0"/>
          </a:p>
        </p:txBody>
      </p:sp>
    </p:spTree>
    <p:extLst>
      <p:ext uri="{BB962C8B-B14F-4D97-AF65-F5344CB8AC3E}">
        <p14:creationId xmlns:p14="http://schemas.microsoft.com/office/powerpoint/2010/main" val="179677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3" name="Title 1"/>
          <p:cNvSpPr txBox="1">
            <a:spLocks/>
          </p:cNvSpPr>
          <p:nvPr/>
        </p:nvSpPr>
        <p:spPr bwMode="auto">
          <a:xfrm>
            <a:off x="415925" y="320675"/>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b="1" baseline="0">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dirty="0" smtClean="0"/>
              <a:t>Next Step</a:t>
            </a:r>
            <a:endParaRPr lang="en-US" dirty="0"/>
          </a:p>
        </p:txBody>
      </p:sp>
      <p:sp>
        <p:nvSpPr>
          <p:cNvPr id="8" name="Content Placeholder 7"/>
          <p:cNvSpPr>
            <a:spLocks noGrp="1"/>
          </p:cNvSpPr>
          <p:nvPr>
            <p:ph sz="quarter" idx="13"/>
          </p:nvPr>
        </p:nvSpPr>
        <p:spPr>
          <a:xfrm>
            <a:off x="415772" y="1211856"/>
            <a:ext cx="8218220" cy="45161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4"/>
          </p:nvPr>
        </p:nvSpPr>
        <p:spPr/>
        <p:txBody>
          <a:bodyPr/>
          <a:lstStyle>
            <a:lvl1pPr>
              <a:defRPr/>
            </a:lvl1pPr>
          </a:lstStyle>
          <a:p>
            <a:pPr>
              <a:defRPr/>
            </a:pPr>
            <a:fld id="{053F15DA-F092-4C24-AF57-B51BE8D8D536}" type="slidenum">
              <a:rPr lang="en-US"/>
              <a:pPr>
                <a:defRPr/>
              </a:pPr>
              <a:t>‹#›</a:t>
            </a:fld>
            <a:endParaRPr lang="en-US" dirty="0"/>
          </a:p>
        </p:txBody>
      </p:sp>
    </p:spTree>
    <p:extLst>
      <p:ext uri="{BB962C8B-B14F-4D97-AF65-F5344CB8AC3E}">
        <p14:creationId xmlns:p14="http://schemas.microsoft.com/office/powerpoint/2010/main" val="281021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239000" y="5559425"/>
            <a:ext cx="1905000" cy="457200"/>
          </a:xfrm>
        </p:spPr>
        <p:txBody>
          <a:bodyPr/>
          <a:lstStyle>
            <a:lvl1pPr>
              <a:defRPr>
                <a:cs typeface="Times New Roman" pitchFamily="18" charset="0"/>
              </a:defRPr>
            </a:lvl1pPr>
          </a:lstStyle>
          <a:p>
            <a:pPr>
              <a:defRPr/>
            </a:pPr>
            <a:fld id="{9EAE453F-DAF7-4100-95F6-78BF41CAD4A0}" type="slidenum">
              <a:rPr lang="en-US"/>
              <a:pPr>
                <a:defRPr/>
              </a:pPr>
              <a:t>‹#›</a:t>
            </a:fld>
            <a:endParaRPr lang="en-US" dirty="0"/>
          </a:p>
        </p:txBody>
      </p:sp>
    </p:spTree>
    <p:extLst>
      <p:ext uri="{BB962C8B-B14F-4D97-AF65-F5344CB8AC3E}">
        <p14:creationId xmlns:p14="http://schemas.microsoft.com/office/powerpoint/2010/main" val="7070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FE8B5D62-BA68-4E2B-B779-27D7C10B4A3E}" type="slidenum">
              <a:rPr lang="en-US"/>
              <a:pPr>
                <a:defRPr/>
              </a:pPr>
              <a:t>‹#›</a:t>
            </a:fld>
            <a:endParaRPr lang="en-US" dirty="0"/>
          </a:p>
        </p:txBody>
      </p:sp>
    </p:spTree>
    <p:extLst>
      <p:ext uri="{BB962C8B-B14F-4D97-AF65-F5344CB8AC3E}">
        <p14:creationId xmlns:p14="http://schemas.microsoft.com/office/powerpoint/2010/main" val="324118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A228FE2B-D5F8-4247-B54B-15F8A3FD004A}" type="slidenum">
              <a:rPr lang="en-US"/>
              <a:pPr>
                <a:defRPr/>
              </a:pPr>
              <a:t>‹#›</a:t>
            </a:fld>
            <a:endParaRPr lang="en-US" dirty="0"/>
          </a:p>
        </p:txBody>
      </p:sp>
    </p:spTree>
    <p:extLst>
      <p:ext uri="{BB962C8B-B14F-4D97-AF65-F5344CB8AC3E}">
        <p14:creationId xmlns:p14="http://schemas.microsoft.com/office/powerpoint/2010/main" val="27411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F1631B26-2223-4ABB-9925-1FB29498F31E}" type="slidenum">
              <a:rPr lang="en-US"/>
              <a:pPr>
                <a:defRPr/>
              </a:pPr>
              <a:t>‹#›</a:t>
            </a:fld>
            <a:endParaRPr lang="en-US" dirty="0"/>
          </a:p>
        </p:txBody>
      </p:sp>
    </p:spTree>
    <p:extLst>
      <p:ext uri="{BB962C8B-B14F-4D97-AF65-F5344CB8AC3E}">
        <p14:creationId xmlns:p14="http://schemas.microsoft.com/office/powerpoint/2010/main" val="309134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33F397D9-720A-45AB-9409-3AE08BDBFC6B}" type="slidenum">
              <a:rPr lang="en-US"/>
              <a:pPr>
                <a:defRPr/>
              </a:pPr>
              <a:t>‹#›</a:t>
            </a:fld>
            <a:endParaRPr lang="en-US" dirty="0"/>
          </a:p>
        </p:txBody>
      </p:sp>
    </p:spTree>
    <p:extLst>
      <p:ext uri="{BB962C8B-B14F-4D97-AF65-F5344CB8AC3E}">
        <p14:creationId xmlns:p14="http://schemas.microsoft.com/office/powerpoint/2010/main" val="34915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D256A302-EB4C-4912-8757-2E55FBD69142}" type="slidenum">
              <a:rPr lang="en-US"/>
              <a:pPr>
                <a:defRPr/>
              </a:pPr>
              <a:t>‹#›</a:t>
            </a:fld>
            <a:endParaRPr lang="en-US" dirty="0"/>
          </a:p>
        </p:txBody>
      </p:sp>
    </p:spTree>
    <p:extLst>
      <p:ext uri="{BB962C8B-B14F-4D97-AF65-F5344CB8AC3E}">
        <p14:creationId xmlns:p14="http://schemas.microsoft.com/office/powerpoint/2010/main" val="37387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EA9A4B38-9867-403D-B0E4-729825E7EA2A}" type="slidenum">
              <a:rPr lang="en-US"/>
              <a:pPr>
                <a:defRPr/>
              </a:pPr>
              <a:t>‹#›</a:t>
            </a:fld>
            <a:endParaRPr lang="en-US" dirty="0"/>
          </a:p>
        </p:txBody>
      </p:sp>
    </p:spTree>
    <p:extLst>
      <p:ext uri="{BB962C8B-B14F-4D97-AF65-F5344CB8AC3E}">
        <p14:creationId xmlns:p14="http://schemas.microsoft.com/office/powerpoint/2010/main" val="11099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4C217982-A286-4FEB-9A64-49FA36E05EB7}" type="slidenum">
              <a:rPr lang="en-US"/>
              <a:pPr>
                <a:defRPr/>
              </a:pPr>
              <a:t>‹#›</a:t>
            </a:fld>
            <a:endParaRPr lang="en-US" dirty="0"/>
          </a:p>
        </p:txBody>
      </p:sp>
    </p:spTree>
    <p:extLst>
      <p:ext uri="{BB962C8B-B14F-4D97-AF65-F5344CB8AC3E}">
        <p14:creationId xmlns:p14="http://schemas.microsoft.com/office/powerpoint/2010/main" val="3789309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0840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228600" y="6248400"/>
            <a:ext cx="685800" cy="457200"/>
          </a:xfrm>
        </p:spPr>
        <p:txBody>
          <a:bodyPr/>
          <a:lstStyle>
            <a:lvl1pPr>
              <a:defRPr>
                <a:cs typeface="Times New Roman" pitchFamily="18" charset="0"/>
              </a:defRPr>
            </a:lvl1pPr>
          </a:lstStyle>
          <a:p>
            <a:pPr>
              <a:defRPr/>
            </a:pPr>
            <a:fld id="{64E2B612-456A-458C-9928-56BDFF335449}" type="slidenum">
              <a:rPr lang="en-US"/>
              <a:pPr>
                <a:defRPr/>
              </a:pPr>
              <a:t>‹#›</a:t>
            </a:fld>
            <a:endParaRPr lang="en-US" dirty="0"/>
          </a:p>
        </p:txBody>
      </p:sp>
    </p:spTree>
    <p:extLst>
      <p:ext uri="{BB962C8B-B14F-4D97-AF65-F5344CB8AC3E}">
        <p14:creationId xmlns:p14="http://schemas.microsoft.com/office/powerpoint/2010/main" val="37313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B694606C-D9F9-41A1-ACE2-117742200441}" type="slidenum">
              <a:rPr lang="en-US"/>
              <a:pPr>
                <a:defRPr/>
              </a:pPr>
              <a:t>‹#›</a:t>
            </a:fld>
            <a:endParaRPr lang="en-US" dirty="0"/>
          </a:p>
        </p:txBody>
      </p:sp>
    </p:spTree>
    <p:extLst>
      <p:ext uri="{BB962C8B-B14F-4D97-AF65-F5344CB8AC3E}">
        <p14:creationId xmlns:p14="http://schemas.microsoft.com/office/powerpoint/2010/main" val="341454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ea typeface="+mn-ea"/>
                <a:cs typeface="Arial" panose="020B0604020202020204" pitchFamily="34" charset="0"/>
              </a:defRPr>
            </a:lvl1pPr>
          </a:lstStyle>
          <a:p>
            <a:pPr>
              <a:defRPr/>
            </a:pPr>
            <a:r>
              <a:rPr lang="en-US" dirty="0"/>
              <a:t>9/10/14</a:t>
            </a: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mn-ea"/>
                <a:cs typeface="Arial" pitchFamily="34"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319B486-B73B-489F-BC63-ED0F814416AD}" type="slidenum">
              <a:rPr lang="en-US"/>
              <a:pPr>
                <a:defRPr/>
              </a:pPr>
              <a:t>‹#›</a:t>
            </a:fld>
            <a:endParaRPr lang="en-US" dirty="0"/>
          </a:p>
        </p:txBody>
      </p:sp>
    </p:spTree>
    <p:extLst>
      <p:ext uri="{BB962C8B-B14F-4D97-AF65-F5344CB8AC3E}">
        <p14:creationId xmlns:p14="http://schemas.microsoft.com/office/powerpoint/2010/main" val="311566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14EE41EC-1FB4-4E48-A48E-DEEF33F26614}" type="slidenum">
              <a:rPr lang="en-US"/>
              <a:pPr>
                <a:defRPr/>
              </a:pPr>
              <a:t>‹#›</a:t>
            </a:fld>
            <a:endParaRPr lang="en-US" dirty="0"/>
          </a:p>
        </p:txBody>
      </p:sp>
    </p:spTree>
    <p:extLst>
      <p:ext uri="{BB962C8B-B14F-4D97-AF65-F5344CB8AC3E}">
        <p14:creationId xmlns:p14="http://schemas.microsoft.com/office/powerpoint/2010/main" val="3433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C8F6E29B-AC1B-49AC-BA59-EBCE5DAA2C99}" type="slidenum">
              <a:rPr lang="en-US"/>
              <a:pPr>
                <a:defRPr/>
              </a:pPr>
              <a:t>‹#›</a:t>
            </a:fld>
            <a:endParaRPr lang="en-US" dirty="0"/>
          </a:p>
        </p:txBody>
      </p:sp>
    </p:spTree>
    <p:extLst>
      <p:ext uri="{BB962C8B-B14F-4D97-AF65-F5344CB8AC3E}">
        <p14:creationId xmlns:p14="http://schemas.microsoft.com/office/powerpoint/2010/main" val="2000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2375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3505200" y="6553200"/>
            <a:ext cx="1736725" cy="457200"/>
          </a:xfrm>
          <a:prstGeom prst="rect">
            <a:avLst/>
          </a:prstGeom>
        </p:spPr>
        <p:txBody>
          <a:bodyPr/>
          <a:lstStyle>
            <a:lvl1pPr algn="ctr" eaLnBrk="1" fontAlgn="auto" hangingPunct="1">
              <a:spcAft>
                <a:spcPts val="0"/>
              </a:spcAft>
              <a:defRPr sz="1200">
                <a:latin typeface="Arial" panose="020B0604020202020204" pitchFamily="34" charset="0"/>
                <a:ea typeface="+mn-ea"/>
                <a:cs typeface="Arial" panose="020B0604020202020204" pitchFamily="34" charset="0"/>
              </a:defRPr>
            </a:lvl1pPr>
          </a:lstStyle>
          <a:p>
            <a:pPr>
              <a:defRPr/>
            </a:pPr>
            <a:r>
              <a:rPr lang="en-US" dirty="0"/>
              <a:t>9/10/14</a:t>
            </a:r>
          </a:p>
        </p:txBody>
      </p:sp>
      <p:sp>
        <p:nvSpPr>
          <p:cNvPr id="3" name="Rectangle 2"/>
          <p:cNvSpPr>
            <a:spLocks noGrp="1" noChangeArrowheads="1"/>
          </p:cNvSpPr>
          <p:nvPr>
            <p:ph type="sldNum" sz="quarter" idx="11"/>
          </p:nvPr>
        </p:nvSpPr>
        <p:spPr>
          <a:xfrm>
            <a:off x="-1143000" y="6400800"/>
            <a:ext cx="1905000" cy="457200"/>
          </a:xfrm>
        </p:spPr>
        <p:txBody>
          <a:bodyPr/>
          <a:lstStyle>
            <a:lvl1pPr>
              <a:defRPr/>
            </a:lvl1pPr>
          </a:lstStyle>
          <a:p>
            <a:pPr>
              <a:defRPr/>
            </a:pPr>
            <a:fld id="{6B51DD73-80F2-44C8-A407-9702251AD076}" type="slidenum">
              <a:rPr lang="en-US"/>
              <a:pPr>
                <a:defRPr/>
              </a:pPr>
              <a:t>‹#›</a:t>
            </a:fld>
            <a:endParaRPr lang="en-US" dirty="0"/>
          </a:p>
        </p:txBody>
      </p:sp>
    </p:spTree>
    <p:extLst>
      <p:ext uri="{BB962C8B-B14F-4D97-AF65-F5344CB8AC3E}">
        <p14:creationId xmlns:p14="http://schemas.microsoft.com/office/powerpoint/2010/main" val="139160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cs typeface="Arial" pitchFamily="34" charset="0"/>
                </a:rPr>
                <a:t>Federal Aviation</a:t>
              </a:r>
            </a:p>
            <a:p>
              <a:pPr eaLnBrk="1" hangingPunct="1">
                <a:lnSpc>
                  <a:spcPct val="85000"/>
                </a:lnSpc>
                <a:defRPr/>
              </a:pPr>
              <a:r>
                <a:rPr lang="en-US" sz="1800" b="1" dirty="0" smtClean="0">
                  <a:solidFill>
                    <a:srgbClr val="333399"/>
                  </a:solidFill>
                  <a:ea typeface="+mn-ea"/>
                  <a:cs typeface="Arial" pitchFamily="34"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Click to edit Master subtitle style</a:t>
            </a:r>
          </a:p>
        </p:txBody>
      </p:sp>
    </p:spTree>
    <p:extLst>
      <p:ext uri="{BB962C8B-B14F-4D97-AF65-F5344CB8AC3E}">
        <p14:creationId xmlns:p14="http://schemas.microsoft.com/office/powerpoint/2010/main" val="5678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B8BBE1CB-E55F-414F-8E00-4876CF4ECA2B}"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11662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384341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4"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p:txBody>
          <a:bodyPr/>
          <a:lstStyle>
            <a:lvl1pPr>
              <a:defRPr/>
            </a:lvl1pPr>
          </a:lstStyle>
          <a:p>
            <a:pPr>
              <a:defRPr/>
            </a:pPr>
            <a:fld id="{31A2AB7E-B02E-4189-AFFF-D9002F51FFAB}" type="slidenum">
              <a:rPr lang="en-US"/>
              <a:pPr>
                <a:defRPr/>
              </a:pPr>
              <a:t>‹#›</a:t>
            </a:fld>
            <a:endParaRPr lang="en-US" dirty="0"/>
          </a:p>
        </p:txBody>
      </p:sp>
    </p:spTree>
    <p:extLst>
      <p:ext uri="{BB962C8B-B14F-4D97-AF65-F5344CB8AC3E}">
        <p14:creationId xmlns:p14="http://schemas.microsoft.com/office/powerpoint/2010/main" val="82363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3"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p:txBody>
          <a:bodyPr/>
          <a:lstStyle>
            <a:lvl1pPr>
              <a:defRPr/>
            </a:lvl1pPr>
          </a:lstStyle>
          <a:p>
            <a:pPr>
              <a:defRPr/>
            </a:pPr>
            <a:fld id="{DE78BD92-CF50-4ACC-9683-18ECD9BC6CF5}" type="slidenum">
              <a:rPr lang="en-US"/>
              <a:pPr>
                <a:defRPr/>
              </a:pPr>
              <a:t>‹#›</a:t>
            </a:fld>
            <a:endParaRPr lang="en-US" dirty="0"/>
          </a:p>
        </p:txBody>
      </p:sp>
    </p:spTree>
    <p:extLst>
      <p:ext uri="{BB962C8B-B14F-4D97-AF65-F5344CB8AC3E}">
        <p14:creationId xmlns:p14="http://schemas.microsoft.com/office/powerpoint/2010/main" val="32789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p:txBody>
          <a:bodyPr/>
          <a:lstStyle>
            <a:lvl1pPr>
              <a:defRPr/>
            </a:lvl1pPr>
          </a:lstStyle>
          <a:p>
            <a:pPr>
              <a:defRPr/>
            </a:pPr>
            <a:fld id="{1DCA3248-B37D-4195-A938-D3BFDE6B0F89}" type="slidenum">
              <a:rPr lang="en-US"/>
              <a:pPr>
                <a:defRPr/>
              </a:pPr>
              <a:t>‹#›</a:t>
            </a:fld>
            <a:endParaRPr lang="en-US" dirty="0"/>
          </a:p>
        </p:txBody>
      </p:sp>
    </p:spTree>
    <p:extLst>
      <p:ext uri="{BB962C8B-B14F-4D97-AF65-F5344CB8AC3E}">
        <p14:creationId xmlns:p14="http://schemas.microsoft.com/office/powerpoint/2010/main" val="386783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51"/>
          <p:cNvSpPr txBox="1">
            <a:spLocks noChangeArrowheads="1"/>
          </p:cNvSpPr>
          <p:nvPr userDrawn="1"/>
        </p:nvSpPr>
        <p:spPr bwMode="auto">
          <a:xfrm>
            <a:off x="427038" y="4497388"/>
            <a:ext cx="4822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1600" dirty="0" smtClean="0">
                <a:solidFill>
                  <a:srgbClr val="1D2F68"/>
                </a:solidFill>
              </a:rPr>
              <a:t>Presented to:</a:t>
            </a:r>
          </a:p>
          <a:p>
            <a:pPr eaLnBrk="1" hangingPunct="1">
              <a:spcBef>
                <a:spcPct val="50000"/>
              </a:spcBef>
              <a:defRPr/>
            </a:pPr>
            <a:r>
              <a:rPr lang="en-US" sz="1600" dirty="0" smtClean="0">
                <a:solidFill>
                  <a:srgbClr val="1D2F68"/>
                </a:solidFill>
              </a:rPr>
              <a:t>By:</a:t>
            </a:r>
          </a:p>
          <a:p>
            <a:pPr eaLnBrk="1" hangingPunct="1">
              <a:spcBef>
                <a:spcPct val="50000"/>
              </a:spcBef>
              <a:defRPr/>
            </a:pPr>
            <a:r>
              <a:rPr lang="en-US" sz="1600" dirty="0" smtClean="0">
                <a:solidFill>
                  <a:srgbClr val="1D2F68"/>
                </a:solidFill>
              </a:rPr>
              <a:t>Date:</a:t>
            </a:r>
          </a:p>
        </p:txBody>
      </p:sp>
      <p:grpSp>
        <p:nvGrpSpPr>
          <p:cNvPr id="9" name="Group 1080"/>
          <p:cNvGrpSpPr>
            <a:grpSpLocks/>
          </p:cNvGrpSpPr>
          <p:nvPr userDrawn="1"/>
        </p:nvGrpSpPr>
        <p:grpSpPr bwMode="auto">
          <a:xfrm>
            <a:off x="5873750" y="271463"/>
            <a:ext cx="2895600" cy="909637"/>
            <a:chOff x="3700" y="171"/>
            <a:chExt cx="1824" cy="573"/>
          </a:xfrm>
        </p:grpSpPr>
        <p:pic>
          <p:nvPicPr>
            <p:cNvPr id="10"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accent1">
                    <a:lumMod val="75000"/>
                  </a:schemeClr>
                </a:solidFill>
              </a:defRPr>
            </a:lvl1pPr>
          </a:lstStyle>
          <a:p>
            <a:pPr lvl="0"/>
            <a:r>
              <a:rPr lang="en-US" noProof="0" smtClean="0"/>
              <a:t>Click to edit Master subtitle style</a:t>
            </a:r>
            <a:endParaRPr lang="en-US" noProof="0" dirty="0" smtClean="0"/>
          </a:p>
        </p:txBody>
      </p:sp>
      <p:sp>
        <p:nvSpPr>
          <p:cNvPr id="3" name="Content Placeholder 2"/>
          <p:cNvSpPr>
            <a:spLocks noGrp="1"/>
          </p:cNvSpPr>
          <p:nvPr>
            <p:ph sz="quarter" idx="13"/>
          </p:nvPr>
        </p:nvSpPr>
        <p:spPr>
          <a:xfrm>
            <a:off x="1872199" y="4497388"/>
            <a:ext cx="2887088" cy="274906"/>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5" name="Content Placeholder 4"/>
          <p:cNvSpPr>
            <a:spLocks noGrp="1"/>
          </p:cNvSpPr>
          <p:nvPr>
            <p:ph sz="quarter" idx="14"/>
          </p:nvPr>
        </p:nvSpPr>
        <p:spPr>
          <a:xfrm>
            <a:off x="1333082" y="4856103"/>
            <a:ext cx="2566889" cy="310808"/>
          </a:xfrm>
        </p:spPr>
        <p:txBody>
          <a:bodyPr/>
          <a:lstStyle>
            <a:lvl1pPr marL="0" indent="0">
              <a:buNone/>
              <a:defRPr sz="1600" b="0"/>
            </a:lvl1pPr>
            <a:lvl2pPr>
              <a:defRPr sz="1600" b="0"/>
            </a:lvl2pPr>
            <a:lvl3pPr>
              <a:defRPr sz="1600" b="0"/>
            </a:lvl3pPr>
            <a:lvl4pPr>
              <a:defRPr sz="1600" b="0"/>
            </a:lvl4pPr>
            <a:lvl5pPr>
              <a:defRPr sz="1600" b="0"/>
            </a:lvl5pPr>
          </a:lstStyle>
          <a:p>
            <a:pPr lvl="0"/>
            <a:r>
              <a:rPr lang="en-US" smtClean="0"/>
              <a:t>Click to edit Master text styles</a:t>
            </a:r>
          </a:p>
        </p:txBody>
      </p:sp>
      <p:sp>
        <p:nvSpPr>
          <p:cNvPr id="13" name="Content Placeholder 12"/>
          <p:cNvSpPr>
            <a:spLocks noGrp="1"/>
          </p:cNvSpPr>
          <p:nvPr>
            <p:ph sz="quarter" idx="15"/>
          </p:nvPr>
        </p:nvSpPr>
        <p:spPr>
          <a:xfrm>
            <a:off x="1365918" y="5200400"/>
            <a:ext cx="2534051" cy="330066"/>
          </a:xfrm>
        </p:spPr>
        <p:txBody>
          <a:bodyPr/>
          <a:lstStyle>
            <a:lvl1pPr marL="0" indent="0">
              <a:buNone/>
              <a:defRPr sz="1600" b="0"/>
            </a:lvl1pPr>
          </a:lstStyle>
          <a:p>
            <a:pPr lvl="0"/>
            <a:r>
              <a:rPr lang="en-US" smtClean="0"/>
              <a:t>Click to edit Master text styles</a:t>
            </a:r>
          </a:p>
        </p:txBody>
      </p:sp>
    </p:spTree>
    <p:extLst>
      <p:ext uri="{BB962C8B-B14F-4D97-AF65-F5344CB8AC3E}">
        <p14:creationId xmlns:p14="http://schemas.microsoft.com/office/powerpoint/2010/main" val="298844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080"/>
          <p:cNvGrpSpPr>
            <a:grpSpLocks/>
          </p:cNvGrpSpPr>
          <p:nvPr userDrawn="1"/>
        </p:nvGrpSpPr>
        <p:grpSpPr bwMode="auto">
          <a:xfrm>
            <a:off x="5873750" y="271463"/>
            <a:ext cx="2895600" cy="909637"/>
            <a:chOff x="3700" y="171"/>
            <a:chExt cx="1824" cy="573"/>
          </a:xfrm>
        </p:grpSpPr>
        <p:pic>
          <p:nvPicPr>
            <p:cNvPr id="5"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dirty="0" smtClean="0">
                  <a:solidFill>
                    <a:srgbClr val="333399"/>
                  </a:solidFill>
                  <a:ea typeface="+mn-ea"/>
                </a:rPr>
                <a:t>Federal Aviation</a:t>
              </a:r>
            </a:p>
            <a:p>
              <a:pPr eaLnBrk="1" hangingPunct="1">
                <a:lnSpc>
                  <a:spcPct val="85000"/>
                </a:lnSpc>
                <a:defRPr/>
              </a:pPr>
              <a:r>
                <a:rPr lang="en-US" sz="1800" b="1" dirty="0" smtClean="0">
                  <a:solidFill>
                    <a:srgbClr val="333399"/>
                  </a:solidFill>
                  <a:ea typeface="+mn-ea"/>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965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2 SwimLa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73C85E1B-47A7-4949-9B3A-24F62BA45435}" type="slidenum">
              <a:rPr lang="en-US"/>
              <a:pPr>
                <a:defRPr/>
              </a:pPr>
              <a:t>‹#›</a:t>
            </a:fld>
            <a:endParaRPr lang="en-US" dirty="0"/>
          </a:p>
        </p:txBody>
      </p:sp>
    </p:spTree>
    <p:extLst>
      <p:ext uri="{BB962C8B-B14F-4D97-AF65-F5344CB8AC3E}">
        <p14:creationId xmlns:p14="http://schemas.microsoft.com/office/powerpoint/2010/main" val="246482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b="1" dirty="0">
                  <a:solidFill>
                    <a:srgbClr val="FFFFFF"/>
                  </a:solidFill>
                  <a:latin typeface="Arial" charset="0"/>
                  <a:ea typeface="+mn-ea"/>
                  <a:cs typeface="Arial" charset="0"/>
                </a:rPr>
                <a:t>Federal Aviation</a:t>
              </a:r>
            </a:p>
            <a:p>
              <a:pPr eaLnBrk="1" hangingPunct="1">
                <a:lnSpc>
                  <a:spcPct val="85000"/>
                </a:lnSpc>
              </a:pPr>
              <a:r>
                <a:rPr lang="en-US" b="1" dirty="0">
                  <a:solidFill>
                    <a:srgbClr val="FFFFFF"/>
                  </a:solidFill>
                  <a:latin typeface="Arial" charset="0"/>
                  <a:ea typeface="+mn-ea"/>
                  <a:cs typeface="Arial" charset="0"/>
                </a:rPr>
                <a:t>Administration</a:t>
              </a:r>
            </a:p>
          </p:txBody>
        </p:sp>
      </p:grpSp>
    </p:spTree>
    <p:extLst>
      <p:ext uri="{BB962C8B-B14F-4D97-AF65-F5344CB8AC3E}">
        <p14:creationId xmlns:p14="http://schemas.microsoft.com/office/powerpoint/2010/main" val="32865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91291" y="1143000"/>
            <a:ext cx="8050213" cy="4391025"/>
          </a:xfrm>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32512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7737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9463" y="6248400"/>
            <a:ext cx="1737360" cy="335280"/>
          </a:xfrm>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a:xfrm>
            <a:off x="2314356" y="6248400"/>
            <a:ext cx="2895600" cy="335280"/>
          </a:xfrm>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79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509463" y="6248400"/>
            <a:ext cx="1737360" cy="254000"/>
          </a:xfrm>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a:xfrm>
            <a:off x="2314356" y="6248400"/>
            <a:ext cx="2895600" cy="254000"/>
          </a:xfrm>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236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223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2040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Shape 98"/>
          <p:cNvSpPr>
            <a:spLocks noGrp="1"/>
          </p:cNvSpPr>
          <p:nvPr>
            <p:ph type="title"/>
          </p:nvPr>
        </p:nvSpPr>
        <p:spPr>
          <a:xfrm>
            <a:off x="428625" y="0"/>
            <a:ext cx="8472488" cy="1298576"/>
          </a:xfrm>
          <a:prstGeom prst="rect">
            <a:avLst/>
          </a:prstGeom>
        </p:spPr>
        <p:txBody>
          <a:bodyPr/>
          <a:lstStyle>
            <a:lvl1pPr algn="l">
              <a:defRPr sz="4000">
                <a:solidFill>
                  <a:srgbClr val="1D2F68"/>
                </a:solidFill>
                <a:latin typeface="Arial Bold"/>
                <a:ea typeface="Arial Bold"/>
                <a:cs typeface="Arial Bold"/>
                <a:sym typeface="Arial Bold"/>
              </a:defRPr>
            </a:lvl1pPr>
          </a:lstStyle>
          <a:p>
            <a:pPr lvl="0">
              <a:defRPr sz="1800">
                <a:solidFill>
                  <a:srgbClr val="000000"/>
                </a:solidFill>
              </a:defRPr>
            </a:pPr>
            <a:r>
              <a:rPr sz="4000">
                <a:solidFill>
                  <a:srgbClr val="1D2F68"/>
                </a:solidFill>
              </a:rPr>
              <a:t>Title Text</a:t>
            </a:r>
          </a:p>
        </p:txBody>
      </p:sp>
      <p:sp>
        <p:nvSpPr>
          <p:cNvPr id="99" name="Shape 99"/>
          <p:cNvSpPr>
            <a:spLocks noGrp="1"/>
          </p:cNvSpPr>
          <p:nvPr>
            <p:ph type="body" idx="1"/>
          </p:nvPr>
        </p:nvSpPr>
        <p:spPr>
          <a:xfrm>
            <a:off x="495300" y="1508125"/>
            <a:ext cx="8050214" cy="5349875"/>
          </a:xfrm>
          <a:prstGeom prst="rect">
            <a:avLst/>
          </a:prstGeom>
        </p:spPr>
        <p:txBody>
          <a:bodyPr/>
          <a:lstStyle>
            <a:lvl1pPr>
              <a:spcBef>
                <a:spcPts val="600"/>
              </a:spcBef>
              <a:buFontTx/>
              <a:defRPr sz="2800">
                <a:latin typeface="Arial Bold"/>
                <a:ea typeface="Arial Bold"/>
                <a:cs typeface="Arial Bold"/>
                <a:sym typeface="Arial Bold"/>
              </a:defRPr>
            </a:lvl1pPr>
            <a:lvl2pPr marL="790575" indent="-333375">
              <a:spcBef>
                <a:spcPts val="600"/>
              </a:spcBef>
              <a:buFontTx/>
              <a:defRPr sz="2800">
                <a:latin typeface="Arial Bold"/>
                <a:ea typeface="Arial Bold"/>
                <a:cs typeface="Arial Bold"/>
                <a:sym typeface="Arial Bold"/>
              </a:defRPr>
            </a:lvl2pPr>
            <a:lvl3pPr marL="1234439" indent="-320039">
              <a:spcBef>
                <a:spcPts val="600"/>
              </a:spcBef>
              <a:buFontTx/>
              <a:defRPr sz="2800">
                <a:latin typeface="Arial Bold"/>
                <a:ea typeface="Arial Bold"/>
                <a:cs typeface="Arial Bold"/>
                <a:sym typeface="Arial Bold"/>
              </a:defRPr>
            </a:lvl3pPr>
            <a:lvl4pPr marL="1727200" indent="-355600">
              <a:spcBef>
                <a:spcPts val="600"/>
              </a:spcBef>
              <a:buFontTx/>
              <a:defRPr sz="2800">
                <a:latin typeface="Arial Bold"/>
                <a:ea typeface="Arial Bold"/>
                <a:cs typeface="Arial Bold"/>
                <a:sym typeface="Arial Bold"/>
              </a:defRPr>
            </a:lvl4pPr>
            <a:lvl5pPr marL="2184400" indent="-355600">
              <a:spcBef>
                <a:spcPts val="600"/>
              </a:spcBef>
              <a:buFontTx/>
              <a:defRPr sz="2800">
                <a:latin typeface="Arial Bold"/>
                <a:ea typeface="Arial Bold"/>
                <a:cs typeface="Arial Bold"/>
                <a:sym typeface="Arial Bold"/>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0" name="TextBox 9"/>
          <p:cNvSpPr txBox="1"/>
          <p:nvPr userDrawn="1"/>
        </p:nvSpPr>
        <p:spPr>
          <a:xfrm>
            <a:off x="8610600" y="6270904"/>
            <a:ext cx="37445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eaLnBrk="1" fontAlgn="auto" latinLnBrk="1">
              <a:spcBef>
                <a:spcPts val="0"/>
              </a:spcBef>
              <a:spcAft>
                <a:spcPts val="0"/>
              </a:spcAft>
            </a:pPr>
            <a:fld id="{B026B43A-0768-48A0-B64C-29922928B1A4}" type="slidenum">
              <a:rPr lang="en-US" smtClean="0">
                <a:solidFill>
                  <a:srgbClr val="FFFFFF"/>
                </a:solidFill>
                <a:latin typeface="Arial"/>
                <a:ea typeface="Arial"/>
                <a:cs typeface="Arial"/>
                <a:sym typeface="Arial"/>
              </a:rPr>
              <a:pPr eaLnBrk="1" fontAlgn="auto" latinLnBrk="1">
                <a:spcBef>
                  <a:spcPts val="0"/>
                </a:spcBef>
                <a:spcAft>
                  <a:spcPts val="0"/>
                </a:spcAft>
              </a:pPr>
              <a:t>‹#›</a:t>
            </a:fld>
            <a:endParaRPr lang="en-US"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7420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4" name="TextBox 3"/>
          <p:cNvSpPr txBox="1"/>
          <p:nvPr userDrawn="1"/>
        </p:nvSpPr>
        <p:spPr>
          <a:xfrm>
            <a:off x="6400800" y="6553200"/>
            <a:ext cx="2308225" cy="538609"/>
          </a:xfrm>
          <a:prstGeom prst="rect">
            <a:avLst/>
          </a:prstGeom>
          <a:noFill/>
        </p:spPr>
        <p:txBody>
          <a:bodyPr wrap="square" rtlCol="0">
            <a:spAutoFit/>
          </a:bodyPr>
          <a:lstStyle/>
          <a:p>
            <a:pPr eaLnBrk="1" fontAlgn="auto" hangingPunct="1">
              <a:spcBef>
                <a:spcPts val="0"/>
              </a:spcBef>
              <a:spcAft>
                <a:spcPts val="0"/>
              </a:spcAft>
              <a:defRPr/>
            </a:pPr>
            <a:r>
              <a:rPr lang="en-US" sz="1050" dirty="0" smtClean="0">
                <a:solidFill>
                  <a:srgbClr val="C0C0C0"/>
                </a:solidFill>
                <a:latin typeface="Arial" charset="0"/>
                <a:ea typeface="+mn-ea"/>
                <a:cs typeface="Arial" charset="0"/>
              </a:rPr>
              <a:t>www.faa.gov/uas</a:t>
            </a:r>
          </a:p>
          <a:p>
            <a:pPr eaLnBrk="1" hangingPunct="1">
              <a:spcBef>
                <a:spcPct val="50000"/>
              </a:spcBef>
              <a:buFontTx/>
              <a:buChar char="•"/>
            </a:pPr>
            <a:endParaRPr lang="en-US" sz="2400" dirty="0">
              <a:solidFill>
                <a:srgbClr val="000000"/>
              </a:solidFill>
              <a:latin typeface="Arial" charset="0"/>
              <a:ea typeface="+mn-ea"/>
              <a:cs typeface="Arial" charset="0"/>
            </a:endParaRPr>
          </a:p>
        </p:txBody>
      </p:sp>
      <p:sp>
        <p:nvSpPr>
          <p:cNvPr id="6" name="Text Box 29"/>
          <p:cNvSpPr txBox="1">
            <a:spLocks noChangeArrowheads="1"/>
          </p:cNvSpPr>
          <p:nvPr userDrawn="1"/>
        </p:nvSpPr>
        <p:spPr bwMode="auto">
          <a:xfrm>
            <a:off x="449263" y="6246039"/>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b="1" dirty="0" smtClean="0">
                <a:solidFill>
                  <a:srgbClr val="C0C0C0"/>
                </a:solidFill>
                <a:ea typeface="+mn-ea"/>
                <a:cs typeface="Arial" charset="0"/>
              </a:rPr>
              <a:t>UAS Working Group</a:t>
            </a:r>
            <a:endParaRPr lang="en-US" sz="1200" dirty="0">
              <a:solidFill>
                <a:srgbClr val="C0C0C0"/>
              </a:solidFill>
              <a:ea typeface="+mn-ea"/>
              <a:cs typeface="Arial" charset="0"/>
            </a:endParaRPr>
          </a:p>
        </p:txBody>
      </p:sp>
      <p:sp>
        <p:nvSpPr>
          <p:cNvPr id="7" name="Text Box 30"/>
          <p:cNvSpPr txBox="1">
            <a:spLocks noChangeArrowheads="1"/>
          </p:cNvSpPr>
          <p:nvPr userDrawn="1"/>
        </p:nvSpPr>
        <p:spPr bwMode="auto">
          <a:xfrm>
            <a:off x="450850" y="6428601"/>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sz="1200" dirty="0" smtClean="0">
                <a:solidFill>
                  <a:srgbClr val="C0C0C0"/>
                </a:solidFill>
                <a:ea typeface="+mn-ea"/>
                <a:cs typeface="Arial" charset="0"/>
              </a:rPr>
              <a:t>November 18, 2014</a:t>
            </a:r>
          </a:p>
        </p:txBody>
      </p:sp>
    </p:spTree>
    <p:extLst>
      <p:ext uri="{BB962C8B-B14F-4D97-AF65-F5344CB8AC3E}">
        <p14:creationId xmlns:p14="http://schemas.microsoft.com/office/powerpoint/2010/main" val="3813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1"/>
          <p:cNvSpPr/>
          <p:nvPr userDrawn="1"/>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4" name="Rectangle 3"/>
          <p:cNvSpPr/>
          <p:nvPr userDrawn="1"/>
        </p:nvSpPr>
        <p:spPr>
          <a:xfrm>
            <a:off x="0" y="0"/>
            <a:ext cx="60007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kern="0" dirty="0" smtClean="0">
              <a:solidFill>
                <a:srgbClr val="000000"/>
              </a:solidFill>
              <a:sym typeface="Arial"/>
            </a:endParaRPr>
          </a:p>
        </p:txBody>
      </p:sp>
      <p:sp>
        <p:nvSpPr>
          <p:cNvPr id="6" name="Text Placeholder 5"/>
          <p:cNvSpPr>
            <a:spLocks noGrp="1"/>
          </p:cNvSpPr>
          <p:nvPr>
            <p:ph type="body" sz="quarter" idx="10" hasCustomPrompt="1"/>
          </p:nvPr>
        </p:nvSpPr>
        <p:spPr>
          <a:xfrm>
            <a:off x="1484313" y="2486024"/>
            <a:ext cx="6210300" cy="1666876"/>
          </a:xfrm>
        </p:spPr>
        <p:txBody>
          <a:bodyPr/>
          <a:lstStyle>
            <a:lvl1pPr marL="0" indent="0" algn="ctr">
              <a:buNone/>
              <a:defRPr sz="3600">
                <a:solidFill>
                  <a:schemeClr val="tx2"/>
                </a:solidFill>
              </a:defRPr>
            </a:lvl1pPr>
          </a:lstStyle>
          <a:p>
            <a:pPr lvl="0"/>
            <a:r>
              <a:rPr lang="en-US" dirty="0" smtClean="0"/>
              <a:t>Section Header</a:t>
            </a:r>
            <a:br>
              <a:rPr lang="en-US" dirty="0" smtClean="0"/>
            </a:br>
            <a:r>
              <a:rPr lang="en-US" dirty="0" smtClean="0"/>
              <a:t>here</a:t>
            </a:r>
          </a:p>
        </p:txBody>
      </p:sp>
      <p:cxnSp>
        <p:nvCxnSpPr>
          <p:cNvPr id="8" name="Straight Connector 7"/>
          <p:cNvCxnSpPr/>
          <p:nvPr userDrawn="1"/>
        </p:nvCxnSpPr>
        <p:spPr>
          <a:xfrm>
            <a:off x="409575" y="2200275"/>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575" y="4343400"/>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35750" y="6248400"/>
            <a:ext cx="1905000" cy="457200"/>
          </a:xfrm>
        </p:spPr>
        <p:txBody>
          <a:bodyPr/>
          <a:lstStyle>
            <a:lvl1pPr>
              <a:defRPr/>
            </a:lvl1pPr>
          </a:lstStyle>
          <a:p>
            <a:pPr>
              <a:defRPr/>
            </a:pPr>
            <a:fld id="{C8750FC3-6A26-47C2-9648-2058D22BA64F}" type="slidenum">
              <a:rPr lang="en-US"/>
              <a:pPr>
                <a:defRPr/>
              </a:pPr>
              <a:t>‹#›</a:t>
            </a:fld>
            <a:endParaRPr lang="en-US" dirty="0"/>
          </a:p>
        </p:txBody>
      </p:sp>
      <p:sp>
        <p:nvSpPr>
          <p:cNvPr id="5" name="Date Placeholder 3"/>
          <p:cNvSpPr>
            <a:spLocks noGrp="1"/>
          </p:cNvSpPr>
          <p:nvPr>
            <p:ph type="dt" sz="half" idx="11"/>
          </p:nvPr>
        </p:nvSpPr>
        <p:spPr>
          <a:xfrm>
            <a:off x="482600" y="6248400"/>
            <a:ext cx="1673225" cy="457200"/>
          </a:xfrm>
        </p:spPr>
        <p:txBody>
          <a:bodyPr/>
          <a:lstStyle>
            <a:lvl1pPr fontAlgn="auto">
              <a:spcAft>
                <a:spcPts val="0"/>
              </a:spcAft>
              <a:defRPr>
                <a:solidFill>
                  <a:srgbClr val="FFFFFF">
                    <a:lumMod val="85000"/>
                  </a:srgbClr>
                </a:solidFill>
              </a:defRPr>
            </a:lvl1pPr>
          </a:lstStyle>
          <a:p>
            <a:pPr>
              <a:defRPr/>
            </a:pPr>
            <a:r>
              <a:rPr lang="en-US" dirty="0"/>
              <a:t>9/10/14</a:t>
            </a:r>
          </a:p>
        </p:txBody>
      </p:sp>
      <p:sp>
        <p:nvSpPr>
          <p:cNvPr id="6" name="Footer Placeholder 4"/>
          <p:cNvSpPr>
            <a:spLocks noGrp="1"/>
          </p:cNvSpPr>
          <p:nvPr>
            <p:ph type="ftr" sz="quarter" idx="12"/>
          </p:nvPr>
        </p:nvSpPr>
        <p:spPr>
          <a:xfrm>
            <a:off x="2197100" y="6248400"/>
            <a:ext cx="2895600" cy="457200"/>
          </a:xfrm>
        </p:spPr>
        <p:txBody>
          <a:bodyPr/>
          <a:lstStyle>
            <a:lvl1pPr>
              <a:defRPr>
                <a:solidFill>
                  <a:srgbClr val="BFBFBF"/>
                </a:solidFill>
              </a:defRPr>
            </a:lvl1pPr>
          </a:lstStyle>
          <a:p>
            <a:pPr>
              <a:defRPr/>
            </a:pPr>
            <a:endParaRPr lang="en-US" altLang="en-US" dirty="0"/>
          </a:p>
        </p:txBody>
      </p:sp>
    </p:spTree>
    <p:extLst>
      <p:ext uri="{BB962C8B-B14F-4D97-AF65-F5344CB8AC3E}">
        <p14:creationId xmlns:p14="http://schemas.microsoft.com/office/powerpoint/2010/main" val="8154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091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149125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6841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26375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r>
              <a:rPr lang="en-US" dirty="0"/>
              <a:t>9/10/14</a:t>
            </a: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13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w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w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w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1.wmf"/><Relationship Id="rId4" Type="http://schemas.openxmlformats.org/officeDocument/2006/relationships/slideLayout" Target="../slideLayouts/slideLayout5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1.wmf"/><Relationship Id="rId4" Type="http://schemas.openxmlformats.org/officeDocument/2006/relationships/slideLayout" Target="../slideLayouts/slideLayout6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wmf"/><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509D44BD-7427-4DF8-A6F7-C11BBC543CDE}" type="slidenum">
              <a:rPr lang="en-US"/>
              <a:pPr>
                <a:defRPr/>
              </a:pPr>
              <a:t>‹#›</a:t>
            </a:fld>
            <a:endParaRPr lang="en-US" dirty="0"/>
          </a:p>
        </p:txBody>
      </p:sp>
      <p:grpSp>
        <p:nvGrpSpPr>
          <p:cNvPr id="1032"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2057"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2058"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solidFill>
                <a:srgbClr val="000000"/>
              </a:solidFill>
            </a:endParaRPr>
          </a:p>
        </p:txBody>
      </p:sp>
      <p:sp>
        <p:nvSpPr>
          <p:cNvPr id="2051"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2"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30C7192E-6B8F-42D6-A983-5AEA4565FAF9}" type="slidenum">
              <a:rPr lang="en-US"/>
              <a:pPr>
                <a:defRPr/>
              </a:pPr>
              <a:t>‹#›</a:t>
            </a:fld>
            <a:endParaRPr lang="en-US" dirty="0"/>
          </a:p>
        </p:txBody>
      </p:sp>
      <p:grpSp>
        <p:nvGrpSpPr>
          <p:cNvPr id="2056" name="Group 25"/>
          <p:cNvGrpSpPr>
            <a:grpSpLocks/>
          </p:cNvGrpSpPr>
          <p:nvPr userDrawn="1"/>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rPr>
                <a:t>Federal Aviation</a:t>
              </a:r>
            </a:p>
            <a:p>
              <a:pPr eaLnBrk="1" hangingPunct="1">
                <a:lnSpc>
                  <a:spcPct val="85000"/>
                </a:lnSpc>
                <a:defRPr/>
              </a:pPr>
              <a:r>
                <a:rPr lang="en-US" sz="1200" b="1" dirty="0" smtClean="0">
                  <a:solidFill>
                    <a:srgbClr val="FFFFFF"/>
                  </a:solidFill>
                  <a:ea typeface="+mn-ea"/>
                </a:rPr>
                <a:t>Administration</a:t>
              </a:r>
            </a:p>
          </p:txBody>
        </p:sp>
      </p:grpSp>
      <p:sp>
        <p:nvSpPr>
          <p:cNvPr id="1033"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p>
        </p:txBody>
      </p:sp>
      <p:sp>
        <p:nvSpPr>
          <p:cNvPr id="3075"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6"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077" name="Group 25"/>
          <p:cNvGrpSpPr>
            <a:grpSpLocks/>
          </p:cNvGrpSpPr>
          <p:nvPr/>
        </p:nvGrpSpPr>
        <p:grpSpPr bwMode="auto">
          <a:xfrm>
            <a:off x="5708650" y="6126163"/>
            <a:ext cx="2047875" cy="660400"/>
            <a:chOff x="3596" y="3859"/>
            <a:chExt cx="1290" cy="416"/>
          </a:xfrm>
        </p:grpSpPr>
        <p:pic>
          <p:nvPicPr>
            <p:cNvPr id="3086"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56349" name="Text Box 29" hidden="1"/>
          <p:cNvSpPr txBox="1">
            <a:spLocks noChangeArrowheads="1"/>
          </p:cNvSpPr>
          <p:nvPr/>
        </p:nvSpPr>
        <p:spPr bwMode="auto">
          <a:xfrm>
            <a:off x="449263" y="6149975"/>
            <a:ext cx="4895850"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&lt;Presentation Title – Change on Master Slide&gt;</a:t>
            </a:r>
          </a:p>
        </p:txBody>
      </p:sp>
      <p:sp>
        <p:nvSpPr>
          <p:cNvPr id="56350" name="Text Box 30" hidden="1"/>
          <p:cNvSpPr txBox="1">
            <a:spLocks noChangeArrowheads="1"/>
          </p:cNvSpPr>
          <p:nvPr/>
        </p:nvSpPr>
        <p:spPr bwMode="auto">
          <a:xfrm>
            <a:off x="441325" y="6413500"/>
            <a:ext cx="3948113"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&lt;Date of Presentation – Change on Master Slide&gt;</a:t>
            </a:r>
          </a:p>
        </p:txBody>
      </p:sp>
      <p:sp>
        <p:nvSpPr>
          <p:cNvPr id="56331" name="Rectangle 11"/>
          <p:cNvSpPr>
            <a:spLocks noGrp="1" noChangeArrowheads="1"/>
          </p:cNvSpPr>
          <p:nvPr>
            <p:ph type="sldNum" sz="quarter" idx="4"/>
          </p:nvPr>
        </p:nvSpPr>
        <p:spPr bwMode="auto">
          <a:xfrm>
            <a:off x="7239000" y="55784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b="1">
                <a:latin typeface="Times New Roman" pitchFamily="18" charset="0"/>
              </a:defRPr>
            </a:lvl1pPr>
          </a:lstStyle>
          <a:p>
            <a:pPr>
              <a:defRPr/>
            </a:pPr>
            <a:fld id="{9C8A7730-03A7-45C7-A173-EBB39FB5E25B}" type="slidenum">
              <a:rPr lang="en-US"/>
              <a:pPr>
                <a:defRPr/>
              </a:pPr>
              <a:t>‹#›</a:t>
            </a:fld>
            <a:endParaRPr lang="en-US" dirty="0"/>
          </a:p>
        </p:txBody>
      </p:sp>
      <p:grpSp>
        <p:nvGrpSpPr>
          <p:cNvPr id="3081" name="Group 25"/>
          <p:cNvGrpSpPr>
            <a:grpSpLocks/>
          </p:cNvGrpSpPr>
          <p:nvPr userDrawn="1"/>
        </p:nvGrpSpPr>
        <p:grpSpPr bwMode="auto">
          <a:xfrm>
            <a:off x="5708650" y="6126163"/>
            <a:ext cx="2047875" cy="660400"/>
            <a:chOff x="3596" y="3859"/>
            <a:chExt cx="1290" cy="416"/>
          </a:xfrm>
        </p:grpSpPr>
        <p:pic>
          <p:nvPicPr>
            <p:cNvPr id="3084"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14"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5"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44" r:id="rId9"/>
    <p:sldLayoutId id="2147485045" r:id="rId10"/>
    <p:sldLayoutId id="2147485046" r:id="rId11"/>
    <p:sldLayoutId id="2147485047" r:id="rId12"/>
    <p:sldLayoutId id="21474850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50000"/>
              </a:spcBef>
              <a:buFontTx/>
              <a:buChar char="•"/>
            </a:pPr>
            <a:endParaRPr lang="en-US" sz="2400" dirty="0"/>
          </a:p>
        </p:txBody>
      </p:sp>
      <p:sp>
        <p:nvSpPr>
          <p:cNvPr id="4099"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49" name="Text Box 29" hidden="1"/>
          <p:cNvSpPr txBox="1">
            <a:spLocks noChangeArrowheads="1"/>
          </p:cNvSpPr>
          <p:nvPr/>
        </p:nvSpPr>
        <p:spPr bwMode="auto">
          <a:xfrm>
            <a:off x="449263" y="6205538"/>
            <a:ext cx="4784725" cy="274637"/>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
        <p:nvSpPr>
          <p:cNvPr id="11" name="Rectangle 12"/>
          <p:cNvSpPr>
            <a:spLocks noChangeArrowheads="1"/>
          </p:cNvSpPr>
          <p:nvPr userDrawn="1"/>
        </p:nvSpPr>
        <p:spPr bwMode="auto">
          <a:xfrm>
            <a:off x="0" y="6035674"/>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p>
        </p:txBody>
      </p:sp>
      <p:grpSp>
        <p:nvGrpSpPr>
          <p:cNvPr id="4102" name="Group 25"/>
          <p:cNvGrpSpPr>
            <a:grpSpLocks/>
          </p:cNvGrpSpPr>
          <p:nvPr/>
        </p:nvGrpSpPr>
        <p:grpSpPr bwMode="auto">
          <a:xfrm>
            <a:off x="6943725" y="6062971"/>
            <a:ext cx="2047875" cy="660400"/>
            <a:chOff x="3596" y="3859"/>
            <a:chExt cx="1290" cy="416"/>
          </a:xfrm>
        </p:grpSpPr>
        <p:pic>
          <p:nvPicPr>
            <p:cNvPr id="4105"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tx1">
                      <a:lumMod val="50000"/>
                      <a:lumOff val="50000"/>
                    </a:schemeClr>
                  </a:solidFill>
                </a:rPr>
                <a:t>Federal Aviation</a:t>
              </a:r>
            </a:p>
            <a:p>
              <a:pPr eaLnBrk="1" hangingPunct="1">
                <a:lnSpc>
                  <a:spcPct val="85000"/>
                </a:lnSpc>
                <a:defRPr/>
              </a:pPr>
              <a:r>
                <a:rPr lang="en-US" sz="1200" b="1" dirty="0" smtClean="0">
                  <a:solidFill>
                    <a:schemeClr val="tx1">
                      <a:lumMod val="50000"/>
                      <a:lumOff val="50000"/>
                    </a:schemeClr>
                  </a:solidFill>
                </a:rPr>
                <a:t>Administration</a:t>
              </a:r>
            </a:p>
          </p:txBody>
        </p:sp>
      </p:grpSp>
      <p:sp>
        <p:nvSpPr>
          <p:cNvPr id="56331" name="Rectangle 11"/>
          <p:cNvSpPr>
            <a:spLocks noGrp="1" noChangeArrowheads="1"/>
          </p:cNvSpPr>
          <p:nvPr>
            <p:ph type="sldNum" sz="quarter" idx="4"/>
          </p:nvPr>
        </p:nvSpPr>
        <p:spPr bwMode="auto">
          <a:xfrm>
            <a:off x="4267200" y="6148696"/>
            <a:ext cx="9525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600">
                <a:solidFill>
                  <a:schemeClr val="bg1">
                    <a:lumMod val="75000"/>
                  </a:schemeClr>
                </a:solidFill>
                <a:latin typeface="+mj-lt"/>
              </a:defRPr>
            </a:lvl1pPr>
          </a:lstStyle>
          <a:p>
            <a:pPr>
              <a:defRPr/>
            </a:pPr>
            <a:fld id="{1989D5DA-B347-4771-8F06-405A523F29F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48" r:id="rId4"/>
    <p:sldLayoutId id="2147485080" r:id="rId5"/>
    <p:sldLayoutId id="2147485049" r:id="rId6"/>
    <p:sldLayoutId id="2147485081" r:id="rId7"/>
    <p:sldLayoutId id="214748508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dirty="0">
              <a:solidFill>
                <a:srgbClr val="000000"/>
              </a:solidFill>
            </a:endParaRPr>
          </a:p>
        </p:txBody>
      </p:sp>
      <p:sp>
        <p:nvSpPr>
          <p:cNvPr id="5123"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CF522B7A-212C-49D6-8A13-307770FD9F88}" type="slidenum">
              <a:rPr lang="en-US"/>
              <a:pPr>
                <a:defRPr/>
              </a:pPr>
              <a:t>‹#›</a:t>
            </a:fld>
            <a:endParaRPr lang="en-US" dirty="0"/>
          </a:p>
        </p:txBody>
      </p:sp>
      <p:grpSp>
        <p:nvGrpSpPr>
          <p:cNvPr id="5128" name="Group 25"/>
          <p:cNvGrpSpPr>
            <a:grpSpLocks/>
          </p:cNvGrpSpPr>
          <p:nvPr/>
        </p:nvGrpSpPr>
        <p:grpSpPr bwMode="auto">
          <a:xfrm>
            <a:off x="5708650" y="6126163"/>
            <a:ext cx="2047875" cy="660400"/>
            <a:chOff x="3596" y="3859"/>
            <a:chExt cx="1290" cy="416"/>
          </a:xfrm>
        </p:grpSpPr>
        <p:pic>
          <p:nvPicPr>
            <p:cNvPr id="5131"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cs typeface="Arial" pitchFamily="34" charset="0"/>
                </a:rPr>
                <a:t>Federal Aviation</a:t>
              </a:r>
            </a:p>
            <a:p>
              <a:pPr eaLnBrk="1" hangingPunct="1">
                <a:lnSpc>
                  <a:spcPct val="85000"/>
                </a:lnSpc>
                <a:defRPr/>
              </a:pPr>
              <a:r>
                <a:rPr lang="en-US" sz="1200" b="1" dirty="0" smtClean="0">
                  <a:solidFill>
                    <a:srgbClr val="FFFFFF"/>
                  </a:solidFill>
                  <a:ea typeface="+mn-ea"/>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sz="2400" dirty="0"/>
          </a:p>
        </p:txBody>
      </p:sp>
      <p:sp>
        <p:nvSpPr>
          <p:cNvPr id="614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149" name="Group 25"/>
          <p:cNvGrpSpPr>
            <a:grpSpLocks/>
          </p:cNvGrpSpPr>
          <p:nvPr/>
        </p:nvGrpSpPr>
        <p:grpSpPr bwMode="auto">
          <a:xfrm>
            <a:off x="5708650" y="6126163"/>
            <a:ext cx="2047875" cy="660400"/>
            <a:chOff x="3596" y="3859"/>
            <a:chExt cx="1290" cy="416"/>
          </a:xfrm>
        </p:grpSpPr>
        <p:pic>
          <p:nvPicPr>
            <p:cNvPr id="6158"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56349" name="Text Box 29" hidden="1"/>
          <p:cNvSpPr txBox="1">
            <a:spLocks noChangeArrowheads="1"/>
          </p:cNvSpPr>
          <p:nvPr/>
        </p:nvSpPr>
        <p:spPr bwMode="auto">
          <a:xfrm>
            <a:off x="449263" y="6149975"/>
            <a:ext cx="4895850"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&lt;Presentation Title – Change on Master Slide&gt;</a:t>
            </a:r>
          </a:p>
        </p:txBody>
      </p:sp>
      <p:sp>
        <p:nvSpPr>
          <p:cNvPr id="56350" name="Text Box 30" hidden="1"/>
          <p:cNvSpPr txBox="1">
            <a:spLocks noChangeArrowheads="1"/>
          </p:cNvSpPr>
          <p:nvPr/>
        </p:nvSpPr>
        <p:spPr bwMode="auto">
          <a:xfrm>
            <a:off x="441325" y="6413500"/>
            <a:ext cx="3948113" cy="276225"/>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chemeClr val="bg1"/>
                </a:solidFill>
              </a:rPr>
              <a:t>&lt;Date of Presentation – Change on Master Slide&gt;</a:t>
            </a:r>
          </a:p>
        </p:txBody>
      </p:sp>
      <p:sp>
        <p:nvSpPr>
          <p:cNvPr id="56331" name="Rectangle 11"/>
          <p:cNvSpPr>
            <a:spLocks noGrp="1" noChangeArrowheads="1"/>
          </p:cNvSpPr>
          <p:nvPr>
            <p:ph type="sldNum" sz="quarter" idx="4"/>
          </p:nvPr>
        </p:nvSpPr>
        <p:spPr bwMode="auto">
          <a:xfrm>
            <a:off x="7239000" y="55784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b="1">
                <a:latin typeface="Times New Roman" pitchFamily="18" charset="0"/>
              </a:defRPr>
            </a:lvl1pPr>
          </a:lstStyle>
          <a:p>
            <a:pPr>
              <a:defRPr/>
            </a:pPr>
            <a:fld id="{01DD2B9F-301B-4012-81B3-DA980F8EA3D1}" type="slidenum">
              <a:rPr lang="en-US"/>
              <a:pPr>
                <a:defRPr/>
              </a:pPr>
              <a:t>‹#›</a:t>
            </a:fld>
            <a:endParaRPr lang="en-US" dirty="0"/>
          </a:p>
        </p:txBody>
      </p:sp>
      <p:grpSp>
        <p:nvGrpSpPr>
          <p:cNvPr id="6153" name="Group 25"/>
          <p:cNvGrpSpPr>
            <a:grpSpLocks/>
          </p:cNvGrpSpPr>
          <p:nvPr userDrawn="1"/>
        </p:nvGrpSpPr>
        <p:grpSpPr bwMode="auto">
          <a:xfrm>
            <a:off x="5708650" y="6126163"/>
            <a:ext cx="2047875" cy="660400"/>
            <a:chOff x="3596" y="3859"/>
            <a:chExt cx="1290" cy="416"/>
          </a:xfrm>
        </p:grpSpPr>
        <p:pic>
          <p:nvPicPr>
            <p:cNvPr id="6156" name="Picture 2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ct val="85000"/>
                </a:lnSpc>
                <a:defRPr/>
              </a:pPr>
              <a:r>
                <a:rPr lang="en-US" sz="1200" b="1" dirty="0" smtClean="0">
                  <a:solidFill>
                    <a:srgbClr val="FFFFFF"/>
                  </a:solidFill>
                  <a:latin typeface="Arial" pitchFamily="34" charset="0"/>
                  <a:ea typeface="+mn-ea"/>
                </a:rPr>
                <a:t>Federal Aviation</a:t>
              </a:r>
            </a:p>
            <a:p>
              <a:pPr eaLnBrk="1" hangingPunct="1">
                <a:lnSpc>
                  <a:spcPct val="85000"/>
                </a:lnSpc>
                <a:defRPr/>
              </a:pPr>
              <a:r>
                <a:rPr lang="en-US" sz="1200" b="1" dirty="0" smtClean="0">
                  <a:solidFill>
                    <a:srgbClr val="FFFFFF"/>
                  </a:solidFill>
                  <a:latin typeface="Arial" pitchFamily="34" charset="0"/>
                  <a:ea typeface="+mn-ea"/>
                </a:rPr>
                <a:t>Administration</a:t>
              </a:r>
            </a:p>
          </p:txBody>
        </p:sp>
      </p:grpSp>
      <p:sp>
        <p:nvSpPr>
          <p:cNvPr id="14" name="Text Box 29" hidden="1"/>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5" name="Text Box 30" hidden="1"/>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50" r:id="rId9"/>
    <p:sldLayoutId id="2147485051" r:id="rId10"/>
    <p:sldLayoutId id="2147485052" r:id="rId11"/>
    <p:sldLayoutId id="2147485053" r:id="rId12"/>
    <p:sldLayoutId id="214748509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6035675"/>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50000"/>
              </a:spcBef>
              <a:buFontTx/>
              <a:buChar char="•"/>
            </a:pPr>
            <a:endParaRPr lang="en-US" sz="2400" dirty="0"/>
          </a:p>
        </p:txBody>
      </p:sp>
      <p:sp>
        <p:nvSpPr>
          <p:cNvPr id="7171"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2"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1" name="Rectangle 11"/>
          <p:cNvSpPr>
            <a:spLocks noGrp="1" noChangeArrowheads="1"/>
          </p:cNvSpPr>
          <p:nvPr>
            <p:ph type="sldNum" sz="quarter" idx="4"/>
          </p:nvPr>
        </p:nvSpPr>
        <p:spPr bwMode="auto">
          <a:xfrm>
            <a:off x="7227888" y="5643563"/>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atin typeface="Times New Roman" pitchFamily="18" charset="0"/>
              </a:defRPr>
            </a:lvl1pPr>
          </a:lstStyle>
          <a:p>
            <a:pPr>
              <a:defRPr/>
            </a:pPr>
            <a:fld id="{1D9F77AB-2117-415F-A948-E1484046C19E}" type="slidenum">
              <a:rPr lang="en-US"/>
              <a:pPr>
                <a:defRPr/>
              </a:pPr>
              <a:t>‹#›</a:t>
            </a:fld>
            <a:endParaRPr lang="en-US" dirty="0"/>
          </a:p>
        </p:txBody>
      </p:sp>
      <p:grpSp>
        <p:nvGrpSpPr>
          <p:cNvPr id="7174" name="Group 25"/>
          <p:cNvGrpSpPr>
            <a:grpSpLocks/>
          </p:cNvGrpSpPr>
          <p:nvPr/>
        </p:nvGrpSpPr>
        <p:grpSpPr bwMode="auto">
          <a:xfrm>
            <a:off x="5708650" y="6126163"/>
            <a:ext cx="2047875" cy="660400"/>
            <a:chOff x="3596" y="3859"/>
            <a:chExt cx="1290" cy="416"/>
          </a:xfrm>
        </p:grpSpPr>
        <p:pic>
          <p:nvPicPr>
            <p:cNvPr id="7177"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1200" b="1" dirty="0" smtClean="0">
                  <a:solidFill>
                    <a:srgbClr val="2D2D8A"/>
                  </a:solidFill>
                </a:rPr>
                <a:t>Federal Aviation</a:t>
              </a:r>
            </a:p>
            <a:p>
              <a:pPr eaLnBrk="1" hangingPunct="1">
                <a:lnSpc>
                  <a:spcPct val="85000"/>
                </a:lnSpc>
                <a:defRPr/>
              </a:pPr>
              <a:r>
                <a:rPr lang="en-US" sz="1200" b="1" dirty="0" smtClean="0">
                  <a:solidFill>
                    <a:srgbClr val="2D2D8A"/>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054" r:id="rId4"/>
    <p:sldLayoutId id="2147485103" r:id="rId5"/>
    <p:sldLayoutId id="2147485055" r:id="rId6"/>
    <p:sldLayoutId id="2147485104" r:id="rId7"/>
    <p:sldLayoutId id="214748510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eaLnBrk="1" hangingPunct="1">
              <a:spcBef>
                <a:spcPct val="50000"/>
              </a:spcBef>
              <a:buFontTx/>
              <a:buChar char="•"/>
            </a:pPr>
            <a:endParaRPr lang="en-US" dirty="0">
              <a:solidFill>
                <a:srgbClr val="000000"/>
              </a:solidFill>
            </a:endParaRPr>
          </a:p>
        </p:txBody>
      </p:sp>
      <p:sp>
        <p:nvSpPr>
          <p:cNvPr id="8195"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solidFill>
                  <a:srgbClr val="FFFFFF">
                    <a:lumMod val="65000"/>
                  </a:srgbClr>
                </a:solidFill>
                <a:latin typeface="Times New Roman" pitchFamily="18" charset="0"/>
                <a:ea typeface="+mn-ea"/>
                <a:cs typeface="+mn-cs"/>
              </a:defRPr>
            </a:lvl1pPr>
          </a:lstStyle>
          <a:p>
            <a:pPr>
              <a:defRPr/>
            </a:pPr>
            <a:r>
              <a:rPr lang="en-US" dirty="0"/>
              <a:t>9/10/14</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ea typeface="+mn-ea"/>
                <a:cs typeface="Arial" pitchFamily="34" charset="0"/>
              </a:defRPr>
            </a:lvl1pPr>
          </a:lstStyle>
          <a:p>
            <a:pPr>
              <a:defRPr/>
            </a:pPr>
            <a:endParaRPr lang="en-US" altLang="en-US" dirty="0"/>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itchFamily="18" charset="0"/>
              </a:defRPr>
            </a:lvl1pPr>
          </a:lstStyle>
          <a:p>
            <a:pPr>
              <a:defRPr/>
            </a:pPr>
            <a:fld id="{F3383EEA-C8D7-4B10-AAC1-F03E7BF99962}" type="slidenum">
              <a:rPr lang="en-US"/>
              <a:pPr>
                <a:defRPr/>
              </a:pPr>
              <a:t>‹#›</a:t>
            </a:fld>
            <a:endParaRPr lang="en-US" dirty="0"/>
          </a:p>
        </p:txBody>
      </p:sp>
      <p:grpSp>
        <p:nvGrpSpPr>
          <p:cNvPr id="8200" name="Group 25"/>
          <p:cNvGrpSpPr>
            <a:grpSpLocks/>
          </p:cNvGrpSpPr>
          <p:nvPr/>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dirty="0" smtClean="0">
                  <a:solidFill>
                    <a:srgbClr val="FFFFFF"/>
                  </a:solidFill>
                  <a:ea typeface="+mn-ea"/>
                  <a:cs typeface="Arial" pitchFamily="34" charset="0"/>
                </a:rPr>
                <a:t>Federal Aviation</a:t>
              </a:r>
            </a:p>
            <a:p>
              <a:pPr eaLnBrk="1" hangingPunct="1">
                <a:lnSpc>
                  <a:spcPct val="85000"/>
                </a:lnSpc>
                <a:defRPr/>
              </a:pPr>
              <a:r>
                <a:rPr lang="en-US" sz="1200" b="1" dirty="0" smtClean="0">
                  <a:solidFill>
                    <a:srgbClr val="FFFFFF"/>
                  </a:solidFill>
                  <a:ea typeface="+mn-ea"/>
                  <a:cs typeface="Arial" pitchFamily="34" charset="0"/>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sz="1200" dirty="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rtl="0" eaLnBrk="0" fontAlgn="base" hangingPunct="0">
        <a:spcBef>
          <a:spcPct val="0"/>
        </a:spcBef>
        <a:spcAft>
          <a:spcPct val="0"/>
        </a:spcAft>
        <a:defRPr sz="4000" b="1">
          <a:solidFill>
            <a:srgbClr val="1D2F68"/>
          </a:solidFill>
          <a:latin typeface="+mj-lt"/>
          <a:ea typeface="ＭＳ Ｐゴシック" charset="0"/>
          <a:cs typeface="+mj-cs"/>
        </a:defRPr>
      </a:lvl1pPr>
      <a:lvl2pPr algn="l" rtl="0" eaLnBrk="0" fontAlgn="base" hangingPunct="0">
        <a:spcBef>
          <a:spcPct val="0"/>
        </a:spcBef>
        <a:spcAft>
          <a:spcPct val="0"/>
        </a:spcAft>
        <a:defRPr sz="4000" b="1">
          <a:solidFill>
            <a:srgbClr val="1D2F68"/>
          </a:solidFill>
          <a:latin typeface="Arial" charset="0"/>
          <a:ea typeface="ＭＳ Ｐゴシック" charset="0"/>
        </a:defRPr>
      </a:lvl2pPr>
      <a:lvl3pPr algn="l" rtl="0" eaLnBrk="0" fontAlgn="base" hangingPunct="0">
        <a:spcBef>
          <a:spcPct val="0"/>
        </a:spcBef>
        <a:spcAft>
          <a:spcPct val="0"/>
        </a:spcAft>
        <a:defRPr sz="4000" b="1">
          <a:solidFill>
            <a:srgbClr val="1D2F68"/>
          </a:solidFill>
          <a:latin typeface="Arial" charset="0"/>
          <a:ea typeface="ＭＳ Ｐゴシック" charset="0"/>
        </a:defRPr>
      </a:lvl3pPr>
      <a:lvl4pPr algn="l" rtl="0" eaLnBrk="0" fontAlgn="base" hangingPunct="0">
        <a:spcBef>
          <a:spcPct val="0"/>
        </a:spcBef>
        <a:spcAft>
          <a:spcPct val="0"/>
        </a:spcAft>
        <a:defRPr sz="4000" b="1">
          <a:solidFill>
            <a:srgbClr val="1D2F68"/>
          </a:solidFill>
          <a:latin typeface="Arial" charset="0"/>
          <a:ea typeface="ＭＳ Ｐゴシック" charset="0"/>
        </a:defRPr>
      </a:lvl4pPr>
      <a:lvl5pPr algn="l" rtl="0" eaLnBrk="0" fontAlgn="base" hangingPunct="0">
        <a:spcBef>
          <a:spcPct val="0"/>
        </a:spcBef>
        <a:spcAft>
          <a:spcPct val="0"/>
        </a:spcAft>
        <a:defRPr sz="4000" b="1">
          <a:solidFill>
            <a:srgbClr val="1D2F68"/>
          </a:solidFill>
          <a:latin typeface="Arial" charset="0"/>
          <a:ea typeface="ＭＳ Ｐゴシック"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buFontTx/>
              <a:buChar char="•"/>
            </a:pPr>
            <a:endParaRPr lang="en-US" sz="2400" dirty="0">
              <a:solidFill>
                <a:srgbClr val="000000"/>
              </a:solidFill>
              <a:latin typeface="Arial" charset="0"/>
              <a:ea typeface="+mn-ea"/>
              <a:cs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219200"/>
            <a:ext cx="81915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ea typeface="+mn-ea"/>
              <a:cs typeface="Arial" charset="0"/>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eaLnBrk="1" hangingPunct="1"/>
            <a:endParaRPr lang="en-US" dirty="0">
              <a:solidFill>
                <a:srgbClr val="FFFFFF">
                  <a:lumMod val="65000"/>
                </a:srgbClr>
              </a:solidFill>
              <a:ea typeface="+mn-ea"/>
              <a:cs typeface="Arial" charset="0"/>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eaLnBrk="1" hangingPunct="1"/>
            <a:fld id="{74438B1A-AF1B-4C8B-993E-1BADE62A2451}" type="slidenum">
              <a:rPr lang="en-US" smtClean="0">
                <a:solidFill>
                  <a:srgbClr val="FFFFFF">
                    <a:lumMod val="65000"/>
                  </a:srgbClr>
                </a:solidFill>
                <a:ea typeface="+mn-ea"/>
                <a:cs typeface="Arial" charset="0"/>
              </a:rPr>
              <a:pPr eaLnBrk="1" hangingPunct="1"/>
              <a:t>‹#›</a:t>
            </a:fld>
            <a:endParaRPr lang="en-US" dirty="0">
              <a:solidFill>
                <a:srgbClr val="FFFFFF">
                  <a:lumMod val="65000"/>
                </a:srgbClr>
              </a:solidFill>
              <a:ea typeface="+mn-ea"/>
              <a:cs typeface="Arial" charset="0"/>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5" cstate="email">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5000"/>
                </a:lnSpc>
              </a:pPr>
              <a:r>
                <a:rPr lang="en-US" sz="1200" b="1" dirty="0">
                  <a:solidFill>
                    <a:srgbClr val="FFFFFF"/>
                  </a:solidFill>
                  <a:latin typeface="Arial" charset="0"/>
                  <a:ea typeface="+mn-ea"/>
                  <a:cs typeface="Arial" charset="0"/>
                </a:rPr>
                <a:t>Federal Aviation</a:t>
              </a:r>
            </a:p>
            <a:p>
              <a:pPr eaLnBrk="1" hangingPunct="1">
                <a:lnSpc>
                  <a:spcPct val="85000"/>
                </a:lnSpc>
              </a:pPr>
              <a:r>
                <a:rPr lang="en-US" sz="1200" b="1" dirty="0">
                  <a:solidFill>
                    <a:srgbClr val="FFFFFF"/>
                  </a:solidFill>
                  <a:latin typeface="Arial" charset="0"/>
                  <a:ea typeface="+mn-ea"/>
                  <a:cs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b="1" dirty="0">
                <a:solidFill>
                  <a:srgbClr val="C0C0C0"/>
                </a:solidFill>
                <a:latin typeface="Arial" charset="0"/>
                <a:ea typeface="+mn-ea"/>
                <a:cs typeface="Arial" charset="0"/>
              </a:rPr>
              <a:t>&lt;Presentation Title – Change on Master Slide&gt;</a:t>
            </a:r>
            <a:endParaRPr lang="en-US" sz="1200" dirty="0">
              <a:solidFill>
                <a:srgbClr val="C0C0C0"/>
              </a:solidFill>
              <a:latin typeface="Arial" charset="0"/>
              <a:ea typeface="+mn-ea"/>
              <a:cs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dirty="0">
                <a:solidFill>
                  <a:srgbClr val="C0C0C0"/>
                </a:solidFill>
                <a:latin typeface="Arial" charset="0"/>
                <a:ea typeface="+mn-ea"/>
                <a:cs typeface="Arial" charset="0"/>
              </a:rPr>
              <a:t>&lt;Date of Presentation – Change on Master Slide&gt;</a:t>
            </a:r>
          </a:p>
        </p:txBody>
      </p:sp>
    </p:spTree>
    <p:extLst>
      <p:ext uri="{BB962C8B-B14F-4D97-AF65-F5344CB8AC3E}">
        <p14:creationId xmlns:p14="http://schemas.microsoft.com/office/powerpoint/2010/main" val="3711985639"/>
      </p:ext>
    </p:extLst>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 id="2147485126" r:id="rId12"/>
    <p:sldLayoutId id="21474851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fontAlgn="base">
        <a:spcBef>
          <a:spcPct val="0"/>
        </a:spcBef>
        <a:spcAft>
          <a:spcPct val="0"/>
        </a:spcAft>
        <a:defRPr sz="26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2.xml"/><Relationship Id="rId5" Type="http://schemas.openxmlformats.org/officeDocument/2006/relationships/image" Target="../media/image10.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4.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2.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492" y="461600"/>
            <a:ext cx="5268912" cy="2430462"/>
          </a:xfrm>
        </p:spPr>
        <p:txBody>
          <a:bodyPr/>
          <a:lstStyle/>
          <a:p>
            <a:r>
              <a:rPr lang="en-US" altLang="en-US" sz="2700" dirty="0" smtClean="0">
                <a:latin typeface="Calibri" panose="020F0502020204030204" pitchFamily="34" charset="0"/>
                <a:cs typeface="Calibri" panose="020F0502020204030204" pitchFamily="34" charset="0"/>
              </a:rPr>
              <a:t>FAA UAS </a:t>
            </a:r>
            <a:r>
              <a:rPr lang="en-US" altLang="en-US" sz="2700" dirty="0">
                <a:latin typeface="Calibri" panose="020F0502020204030204" pitchFamily="34" charset="0"/>
                <a:cs typeface="Calibri" panose="020F0502020204030204" pitchFamily="34" charset="0"/>
              </a:rPr>
              <a:t>Concept </a:t>
            </a:r>
            <a:r>
              <a:rPr lang="en-US" altLang="en-US" sz="2700" dirty="0" smtClean="0">
                <a:latin typeface="Calibri" panose="020F0502020204030204" pitchFamily="34" charset="0"/>
                <a:cs typeface="Calibri" panose="020F0502020204030204" pitchFamily="34" charset="0"/>
              </a:rPr>
              <a:t>Maturation, Validation &amp; Requirements Development</a:t>
            </a:r>
            <a:endParaRPr lang="en-US" sz="27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21667" y="2658633"/>
            <a:ext cx="5209034" cy="3218983"/>
          </a:xfrm>
        </p:spPr>
        <p:txBody>
          <a:bodyPr/>
          <a:lstStyle/>
          <a:p>
            <a:pPr marL="1435100" indent="-1435100">
              <a:tabLst>
                <a:tab pos="1485900" algn="l"/>
              </a:tabLst>
            </a:pPr>
            <a:r>
              <a:rPr lang="en-US" sz="1600" dirty="0" smtClean="0">
                <a:solidFill>
                  <a:srgbClr val="1D2F68"/>
                </a:solidFill>
                <a:latin typeface="Calibri" panose="020F0502020204030204" pitchFamily="34" charset="0"/>
                <a:cs typeface="Calibri" panose="020F0502020204030204" pitchFamily="34" charset="0"/>
              </a:rPr>
              <a:t>Presented to: 	</a:t>
            </a:r>
            <a:r>
              <a:rPr lang="en-US" sz="1600" b="0" dirty="0" smtClean="0">
                <a:solidFill>
                  <a:srgbClr val="1D2F68"/>
                </a:solidFill>
                <a:latin typeface="Calibri" panose="020F0502020204030204" pitchFamily="34" charset="0"/>
                <a:cs typeface="Calibri" panose="020F0502020204030204" pitchFamily="34" charset="0"/>
              </a:rPr>
              <a:t>SAS REDAC Committee</a:t>
            </a:r>
          </a:p>
          <a:p>
            <a:pPr marL="1435100" indent="-1435100">
              <a:tabLst>
                <a:tab pos="1485900" algn="l"/>
              </a:tabLst>
            </a:pPr>
            <a:endParaRPr lang="en-US" sz="1600" b="0" dirty="0">
              <a:solidFill>
                <a:srgbClr val="1D2F68"/>
              </a:solidFill>
              <a:latin typeface="Calibri" panose="020F0502020204030204" pitchFamily="34" charset="0"/>
              <a:cs typeface="Calibri" panose="020F0502020204030204" pitchFamily="34" charset="0"/>
            </a:endParaRPr>
          </a:p>
          <a:p>
            <a:pPr marL="1435100" indent="-1435100">
              <a:tabLst>
                <a:tab pos="1485900" algn="l"/>
              </a:tabLst>
            </a:pPr>
            <a:r>
              <a:rPr lang="en-US" sz="1600" dirty="0" smtClean="0">
                <a:solidFill>
                  <a:srgbClr val="1D2F68"/>
                </a:solidFill>
                <a:latin typeface="Calibri" panose="020F0502020204030204" pitchFamily="34" charset="0"/>
                <a:cs typeface="Calibri" panose="020F0502020204030204" pitchFamily="34" charset="0"/>
              </a:rPr>
              <a:t>Presented by: 	</a:t>
            </a:r>
            <a:r>
              <a:rPr lang="en-US" sz="1600" b="0" dirty="0" smtClean="0">
                <a:solidFill>
                  <a:srgbClr val="1D2F68"/>
                </a:solidFill>
                <a:latin typeface="Calibri" panose="020F0502020204030204" pitchFamily="34" charset="0"/>
                <a:cs typeface="Calibri" panose="020F0502020204030204" pitchFamily="34" charset="0"/>
              </a:rPr>
              <a:t>Sherri Magyarits</a:t>
            </a:r>
          </a:p>
          <a:p>
            <a:pPr marL="1435100" indent="-1435100">
              <a:spcBef>
                <a:spcPts val="0"/>
              </a:spcBef>
              <a:tabLst>
                <a:tab pos="1485900" algn="l"/>
              </a:tabLst>
            </a:pPr>
            <a:r>
              <a:rPr lang="en-US" sz="1600" b="0" dirty="0">
                <a:solidFill>
                  <a:srgbClr val="1D2F68"/>
                </a:solidFill>
                <a:latin typeface="Calibri" panose="020F0502020204030204" pitchFamily="34" charset="0"/>
                <a:cs typeface="Calibri" panose="020F0502020204030204" pitchFamily="34" charset="0"/>
              </a:rPr>
              <a:t>	</a:t>
            </a:r>
            <a:r>
              <a:rPr lang="en-US" sz="1600" b="0" dirty="0" err="1" smtClean="0">
                <a:solidFill>
                  <a:srgbClr val="1D2F68"/>
                </a:solidFill>
                <a:latin typeface="Calibri" panose="020F0502020204030204" pitchFamily="34" charset="0"/>
                <a:cs typeface="Calibri" panose="020F0502020204030204" pitchFamily="34" charset="0"/>
              </a:rPr>
              <a:t>NextGen</a:t>
            </a:r>
            <a:r>
              <a:rPr lang="en-US" sz="1600" b="0" dirty="0" smtClean="0">
                <a:solidFill>
                  <a:srgbClr val="1D2F68"/>
                </a:solidFill>
                <a:latin typeface="Calibri" panose="020F0502020204030204" pitchFamily="34" charset="0"/>
                <a:cs typeface="Calibri" panose="020F0502020204030204" pitchFamily="34" charset="0"/>
              </a:rPr>
              <a:t> Organization</a:t>
            </a:r>
          </a:p>
          <a:p>
            <a:pPr marL="1435100" indent="-1435100">
              <a:spcBef>
                <a:spcPts val="0"/>
              </a:spcBef>
              <a:tabLst>
                <a:tab pos="1485900" algn="l"/>
              </a:tabLst>
            </a:pPr>
            <a:r>
              <a:rPr lang="en-US" sz="1600" b="0" dirty="0">
                <a:solidFill>
                  <a:srgbClr val="1D2F68"/>
                </a:solidFill>
                <a:latin typeface="Calibri" panose="020F0502020204030204" pitchFamily="34" charset="0"/>
                <a:cs typeface="Calibri" panose="020F0502020204030204" pitchFamily="34" charset="0"/>
              </a:rPr>
              <a:t>	</a:t>
            </a:r>
            <a:r>
              <a:rPr lang="en-US" sz="1600" b="0" dirty="0" smtClean="0">
                <a:solidFill>
                  <a:srgbClr val="1D2F68"/>
                </a:solidFill>
                <a:latin typeface="Calibri" panose="020F0502020204030204" pitchFamily="34" charset="0"/>
                <a:cs typeface="Calibri" panose="020F0502020204030204" pitchFamily="34" charset="0"/>
              </a:rPr>
              <a:t>Advanced Concepts Branch</a:t>
            </a:r>
            <a:endParaRPr lang="en-US" sz="1600" b="0" dirty="0">
              <a:solidFill>
                <a:srgbClr val="1D2F68"/>
              </a:solidFill>
              <a:latin typeface="Calibri" panose="020F0502020204030204" pitchFamily="34" charset="0"/>
              <a:cs typeface="Calibri" panose="020F0502020204030204" pitchFamily="34" charset="0"/>
            </a:endParaRPr>
          </a:p>
          <a:p>
            <a:pPr marL="1435100" indent="-1435100">
              <a:spcBef>
                <a:spcPts val="1200"/>
              </a:spcBef>
              <a:tabLst>
                <a:tab pos="1485900" algn="l"/>
              </a:tabLst>
            </a:pPr>
            <a:r>
              <a:rPr lang="en-US" sz="1600" b="0" dirty="0" smtClean="0">
                <a:solidFill>
                  <a:srgbClr val="1D2F68"/>
                </a:solidFill>
                <a:latin typeface="Calibri" panose="020F0502020204030204" pitchFamily="34" charset="0"/>
                <a:cs typeface="Calibri" panose="020F0502020204030204" pitchFamily="34" charset="0"/>
              </a:rPr>
              <a:t>	Maureen Keegan</a:t>
            </a:r>
          </a:p>
          <a:p>
            <a:pPr marL="1435100" indent="-1435100">
              <a:spcBef>
                <a:spcPts val="0"/>
              </a:spcBef>
              <a:tabLst>
                <a:tab pos="1485900" algn="l"/>
              </a:tabLst>
            </a:pPr>
            <a:r>
              <a:rPr lang="en-US" sz="1600" b="0" dirty="0" smtClean="0">
                <a:solidFill>
                  <a:srgbClr val="1D2F68"/>
                </a:solidFill>
                <a:latin typeface="Calibri" panose="020F0502020204030204" pitchFamily="34" charset="0"/>
                <a:cs typeface="Calibri" panose="020F0502020204030204" pitchFamily="34" charset="0"/>
              </a:rPr>
              <a:t>	Air Traffic Organization</a:t>
            </a:r>
          </a:p>
          <a:p>
            <a:pPr marL="1435100" indent="-1435100">
              <a:spcBef>
                <a:spcPts val="0"/>
              </a:spcBef>
              <a:tabLst>
                <a:tab pos="1485900" algn="l"/>
              </a:tabLst>
            </a:pPr>
            <a:r>
              <a:rPr lang="en-US" sz="1600" b="0" dirty="0">
                <a:solidFill>
                  <a:srgbClr val="1D2F68"/>
                </a:solidFill>
                <a:latin typeface="Calibri" panose="020F0502020204030204" pitchFamily="34" charset="0"/>
                <a:cs typeface="Calibri" panose="020F0502020204030204" pitchFamily="34" charset="0"/>
              </a:rPr>
              <a:t>	</a:t>
            </a:r>
            <a:r>
              <a:rPr lang="en-US" sz="1600" b="0" dirty="0" smtClean="0">
                <a:solidFill>
                  <a:srgbClr val="1D2F68"/>
                </a:solidFill>
                <a:latin typeface="Calibri" panose="020F0502020204030204" pitchFamily="34" charset="0"/>
                <a:cs typeface="Calibri" panose="020F0502020204030204" pitchFamily="34" charset="0"/>
              </a:rPr>
              <a:t>Technical Analysis &amp; Operational Requirements Group	</a:t>
            </a:r>
          </a:p>
          <a:p>
            <a:pPr marL="1203325" indent="-1203325">
              <a:spcBef>
                <a:spcPts val="1800"/>
              </a:spcBef>
              <a:tabLst>
                <a:tab pos="1435100" algn="l"/>
              </a:tabLst>
            </a:pPr>
            <a:r>
              <a:rPr lang="en-US" sz="1600" dirty="0" smtClean="0">
                <a:solidFill>
                  <a:srgbClr val="1D2F68"/>
                </a:solidFill>
                <a:latin typeface="Calibri" panose="020F0502020204030204" pitchFamily="34" charset="0"/>
                <a:cs typeface="Calibri" panose="020F0502020204030204" pitchFamily="34" charset="0"/>
              </a:rPr>
              <a:t>Date:</a:t>
            </a:r>
            <a:r>
              <a:rPr lang="en-US" sz="1600" b="0" dirty="0" smtClean="0">
                <a:solidFill>
                  <a:srgbClr val="1D2F68"/>
                </a:solidFill>
                <a:latin typeface="Calibri" panose="020F0502020204030204" pitchFamily="34" charset="0"/>
                <a:cs typeface="Calibri" panose="020F0502020204030204" pitchFamily="34" charset="0"/>
              </a:rPr>
              <a:t> 		September 15, 2016</a:t>
            </a:r>
          </a:p>
        </p:txBody>
      </p:sp>
    </p:spTree>
    <p:extLst>
      <p:ext uri="{BB962C8B-B14F-4D97-AF65-F5344CB8AC3E}">
        <p14:creationId xmlns:p14="http://schemas.microsoft.com/office/powerpoint/2010/main" val="3737816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28625" y="228600"/>
            <a:ext cx="8472488" cy="609600"/>
          </a:xfrm>
        </p:spPr>
        <p:txBody>
          <a:bodyPr/>
          <a:lstStyle/>
          <a:p>
            <a:pPr eaLnBrk="1" hangingPunct="1"/>
            <a:r>
              <a:rPr lang="en-US" altLang="en-US" sz="2800" dirty="0" smtClean="0">
                <a:latin typeface="Calibri" panose="020F0502020204030204" pitchFamily="34" charset="0"/>
                <a:cs typeface="Calibri" panose="020F0502020204030204" pitchFamily="34" charset="0"/>
              </a:rPr>
              <a:t>ConOps Development Approach </a:t>
            </a: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cont’d)</a:t>
            </a:r>
            <a:endParaRPr lang="en-US" altLang="en-US" sz="1600" dirty="0" smtClean="0">
              <a:latin typeface="Calibri" panose="020F0502020204030204" pitchFamily="34" charset="0"/>
              <a:cs typeface="Calibri" panose="020F0502020204030204" pitchFamily="34" charset="0"/>
            </a:endParaRPr>
          </a:p>
        </p:txBody>
      </p:sp>
      <p:sp>
        <p:nvSpPr>
          <p:cNvPr id="59395" name="Rectangle 3"/>
          <p:cNvSpPr>
            <a:spLocks noGrp="1" noChangeArrowheads="1"/>
          </p:cNvSpPr>
          <p:nvPr>
            <p:ph idx="1"/>
          </p:nvPr>
        </p:nvSpPr>
        <p:spPr>
          <a:xfrm>
            <a:off x="495300" y="1143000"/>
            <a:ext cx="8267700" cy="4391025"/>
          </a:xfrm>
        </p:spPr>
        <p:txBody>
          <a:bodyPr/>
          <a:lstStyle/>
          <a:p>
            <a:pPr marL="0" indent="0">
              <a:spcBef>
                <a:spcPts val="300"/>
              </a:spcBef>
              <a:spcAft>
                <a:spcPts val="600"/>
              </a:spcAft>
              <a:buNone/>
            </a:pPr>
            <a:r>
              <a:rPr lang="en-US" sz="1800" dirty="0" smtClean="0">
                <a:solidFill>
                  <a:srgbClr val="0070C0"/>
                </a:solidFill>
                <a:latin typeface="Calibri" panose="020F0502020204030204" pitchFamily="34" charset="0"/>
                <a:cs typeface="Calibri" panose="020F0502020204030204" pitchFamily="34" charset="0"/>
              </a:rPr>
              <a:t>Multi-FAA Line </a:t>
            </a:r>
            <a:r>
              <a:rPr lang="en-US" sz="1800" dirty="0">
                <a:solidFill>
                  <a:srgbClr val="0070C0"/>
                </a:solidFill>
                <a:latin typeface="Calibri" panose="020F0502020204030204" pitchFamily="34" charset="0"/>
                <a:cs typeface="Calibri" panose="020F0502020204030204" pitchFamily="34" charset="0"/>
              </a:rPr>
              <a:t>of Business (LOB) </a:t>
            </a:r>
            <a:r>
              <a:rPr lang="en-US" sz="1800" dirty="0" smtClean="0">
                <a:solidFill>
                  <a:srgbClr val="0070C0"/>
                </a:solidFill>
                <a:latin typeface="Calibri" panose="020F0502020204030204" pitchFamily="34" charset="0"/>
                <a:cs typeface="Calibri" panose="020F0502020204030204" pitchFamily="34" charset="0"/>
              </a:rPr>
              <a:t>Development &amp; Review Team</a:t>
            </a:r>
            <a:endParaRPr lang="en-US" sz="1800" dirty="0">
              <a:solidFill>
                <a:srgbClr val="0070C0"/>
              </a:solidFill>
              <a:latin typeface="Calibri" panose="020F0502020204030204" pitchFamily="34" charset="0"/>
              <a:cs typeface="Calibri" panose="020F0502020204030204" pitchFamily="34" charset="0"/>
            </a:endParaRPr>
          </a:p>
          <a:p>
            <a:pPr marL="344488" indent="-344488">
              <a:spcBef>
                <a:spcPts val="300"/>
              </a:spcBef>
              <a:spcAft>
                <a:spcPts val="600"/>
              </a:spcAft>
              <a:buFont typeface="Calibri" panose="020F0502020204030204" pitchFamily="34" charset="0"/>
              <a:buChar char="•"/>
            </a:pPr>
            <a:r>
              <a:rPr lang="en-US" sz="1800" b="0" dirty="0">
                <a:latin typeface="Calibri" panose="020F0502020204030204" pitchFamily="34" charset="0"/>
                <a:cs typeface="Calibri" panose="020F0502020204030204" pitchFamily="34" charset="0"/>
              </a:rPr>
              <a:t>Established multi-organizational development team comprised of FAA and UAS subject matter experts (SMEs) to encompass air traffic, safety, and system perspectives and foster early internal stakeholder acceptance of the </a:t>
            </a:r>
            <a:r>
              <a:rPr lang="en-US" sz="1800" b="0" dirty="0" smtClean="0">
                <a:latin typeface="Calibri" panose="020F0502020204030204" pitchFamily="34" charset="0"/>
                <a:cs typeface="Calibri" panose="020F0502020204030204" pitchFamily="34" charset="0"/>
              </a:rPr>
              <a:t>vision</a:t>
            </a:r>
            <a:endParaRPr lang="en-US" sz="1800" b="0" dirty="0">
              <a:latin typeface="Calibri" panose="020F0502020204030204" pitchFamily="34" charset="0"/>
              <a:cs typeface="Calibri" panose="020F0502020204030204" pitchFamily="34" charset="0"/>
            </a:endParaRPr>
          </a:p>
          <a:p>
            <a:pPr marL="0" indent="0">
              <a:spcBef>
                <a:spcPts val="300"/>
              </a:spcBef>
              <a:spcAft>
                <a:spcPts val="300"/>
              </a:spcAft>
              <a:buNone/>
            </a:pPr>
            <a:r>
              <a:rPr lang="en-US" sz="1800" dirty="0" smtClean="0">
                <a:solidFill>
                  <a:srgbClr val="0070C0"/>
                </a:solidFill>
                <a:latin typeface="Calibri" panose="020F0502020204030204" pitchFamily="34" charset="0"/>
                <a:cs typeface="Calibri" panose="020F0502020204030204" pitchFamily="34" charset="0"/>
              </a:rPr>
              <a:t>Narrative</a:t>
            </a:r>
          </a:p>
          <a:p>
            <a:pPr marL="344488" indent="-344488">
              <a:spcBef>
                <a:spcPts val="300"/>
              </a:spcBef>
              <a:spcAft>
                <a:spcPts val="300"/>
              </a:spcAft>
              <a:buFont typeface="Calibri" panose="020F0502020204030204" pitchFamily="34" charset="0"/>
              <a:buChar char="•"/>
            </a:pPr>
            <a:r>
              <a:rPr lang="en-US" sz="1800" b="0" dirty="0" smtClean="0">
                <a:latin typeface="Calibri" panose="020F0502020204030204" pitchFamily="34" charset="0"/>
                <a:cs typeface="Calibri" panose="020F0502020204030204" pitchFamily="34" charset="0"/>
              </a:rPr>
              <a:t>Written </a:t>
            </a:r>
            <a:r>
              <a:rPr lang="en-US" sz="1800" b="0" dirty="0">
                <a:latin typeface="Calibri" panose="020F0502020204030204" pitchFamily="34" charset="0"/>
                <a:cs typeface="Calibri" panose="020F0502020204030204" pitchFamily="34" charset="0"/>
              </a:rPr>
              <a:t>primarily from an air traffic perspective</a:t>
            </a:r>
          </a:p>
          <a:p>
            <a:pPr marL="344488" lvl="1" indent="-344488">
              <a:spcBef>
                <a:spcPts val="300"/>
              </a:spcBef>
              <a:spcAft>
                <a:spcPts val="300"/>
              </a:spcAft>
              <a:buFont typeface="Calibri" panose="020F0502020204030204" pitchFamily="34" charset="0"/>
              <a:buChar char="•"/>
            </a:pPr>
            <a:r>
              <a:rPr lang="en-US" altLang="en-US" sz="1800" dirty="0">
                <a:latin typeface="Calibri" panose="020F0502020204030204" pitchFamily="34" charset="0"/>
                <a:ea typeface="ＭＳ Ｐゴシック" pitchFamily="34" charset="-128"/>
                <a:cs typeface="Calibri" panose="020F0502020204030204" pitchFamily="34" charset="0"/>
              </a:rPr>
              <a:t>Timeframe is </a:t>
            </a:r>
            <a:r>
              <a:rPr lang="en-US" altLang="en-US" sz="1800" dirty="0" smtClean="0">
                <a:latin typeface="Calibri" panose="020F0502020204030204" pitchFamily="34" charset="0"/>
                <a:ea typeface="ＭＳ Ｐゴシック" pitchFamily="34" charset="-128"/>
                <a:cs typeface="Calibri" panose="020F0502020204030204" pitchFamily="34" charset="0"/>
              </a:rPr>
              <a:t>milestone-driven</a:t>
            </a:r>
            <a:endParaRPr lang="en-US" sz="1800" dirty="0">
              <a:latin typeface="Calibri" panose="020F0502020204030204" pitchFamily="34" charset="0"/>
              <a:cs typeface="Calibri" panose="020F0502020204030204" pitchFamily="34" charset="0"/>
            </a:endParaRPr>
          </a:p>
          <a:p>
            <a:pPr>
              <a:spcBef>
                <a:spcPts val="300"/>
              </a:spcBef>
              <a:spcAft>
                <a:spcPts val="600"/>
              </a:spcAft>
            </a:pPr>
            <a:r>
              <a:rPr lang="en-US" sz="1800" b="0" dirty="0" smtClean="0">
                <a:latin typeface="Calibri" panose="020F0502020204030204" pitchFamily="34" charset="0"/>
                <a:cs typeface="Calibri" panose="020F0502020204030204" pitchFamily="34" charset="0"/>
              </a:rPr>
              <a:t>Obtained </a:t>
            </a:r>
            <a:r>
              <a:rPr lang="en-US" sz="1800" b="0" i="1" dirty="0" smtClean="0">
                <a:solidFill>
                  <a:srgbClr val="0070C0"/>
                </a:solidFill>
                <a:latin typeface="Calibri" panose="020F0502020204030204" pitchFamily="34" charset="0"/>
                <a:cs typeface="Calibri" panose="020F0502020204030204" pitchFamily="34" charset="0"/>
              </a:rPr>
              <a:t>signatures </a:t>
            </a:r>
            <a:r>
              <a:rPr lang="en-US" sz="1800" b="0" i="1" dirty="0">
                <a:solidFill>
                  <a:srgbClr val="0070C0"/>
                </a:solidFill>
                <a:latin typeface="Calibri" panose="020F0502020204030204" pitchFamily="34" charset="0"/>
                <a:cs typeface="Calibri" panose="020F0502020204030204" pitchFamily="34" charset="0"/>
              </a:rPr>
              <a:t>of concurrence </a:t>
            </a:r>
            <a:r>
              <a:rPr lang="en-US" sz="1800" b="0" dirty="0">
                <a:latin typeface="Calibri" panose="020F0502020204030204" pitchFamily="34" charset="0"/>
                <a:cs typeface="Calibri" panose="020F0502020204030204" pitchFamily="34" charset="0"/>
              </a:rPr>
              <a:t>from </a:t>
            </a:r>
            <a:r>
              <a:rPr lang="en-US" sz="1800" b="0" dirty="0" smtClean="0">
                <a:latin typeface="Calibri" panose="020F0502020204030204" pitchFamily="34" charset="0"/>
                <a:cs typeface="Calibri" panose="020F0502020204030204" pitchFamily="34" charset="0"/>
              </a:rPr>
              <a:t>FAA Executives in the Safety, Air Traffic, </a:t>
            </a:r>
            <a:r>
              <a:rPr lang="en-US" sz="1800" b="0" dirty="0" err="1" smtClean="0">
                <a:latin typeface="Calibri" panose="020F0502020204030204" pitchFamily="34" charset="0"/>
                <a:cs typeface="Calibri" panose="020F0502020204030204" pitchFamily="34" charset="0"/>
              </a:rPr>
              <a:t>NextGen</a:t>
            </a:r>
            <a:r>
              <a:rPr lang="en-US" sz="1800" b="0" dirty="0" smtClean="0">
                <a:latin typeface="Calibri" panose="020F0502020204030204" pitchFamily="34" charset="0"/>
                <a:cs typeface="Calibri" panose="020F0502020204030204" pitchFamily="34" charset="0"/>
              </a:rPr>
              <a:t>, Airports, and Policy &amp; Environment organizations</a:t>
            </a:r>
          </a:p>
          <a:p>
            <a:pPr marL="0" indent="0">
              <a:spcBef>
                <a:spcPts val="300"/>
              </a:spcBef>
              <a:spcAft>
                <a:spcPts val="600"/>
              </a:spcAft>
              <a:buNone/>
            </a:pPr>
            <a:endParaRPr lang="en-US" sz="1800" b="0" dirty="0" smtClean="0">
              <a:solidFill>
                <a:srgbClr val="FF0000"/>
              </a:solidFill>
              <a:latin typeface="Calibri" panose="020F0502020204030204" pitchFamily="34" charset="0"/>
              <a:cs typeface="Calibri" panose="020F0502020204030204" pitchFamily="34" charset="0"/>
            </a:endParaRPr>
          </a:p>
          <a:p>
            <a:pPr marL="0" indent="0">
              <a:spcBef>
                <a:spcPts val="300"/>
              </a:spcBef>
              <a:spcAft>
                <a:spcPts val="600"/>
              </a:spcAft>
              <a:buNone/>
            </a:pPr>
            <a:endParaRPr lang="en-US" sz="1800" b="0" dirty="0">
              <a:solidFill>
                <a:srgbClr val="FF0000"/>
              </a:solidFill>
              <a:latin typeface="Calibri" panose="020F0502020204030204" pitchFamily="34" charset="0"/>
              <a:cs typeface="Calibri" panose="020F0502020204030204" pitchFamily="34" charset="0"/>
            </a:endParaRPr>
          </a:p>
          <a:p>
            <a:pPr marL="744538" lvl="1" indent="-344488">
              <a:spcBef>
                <a:spcPts val="300"/>
              </a:spcBef>
              <a:spcAft>
                <a:spcPts val="600"/>
              </a:spcAft>
              <a:buFont typeface="Calibri" panose="020F0502020204030204" pitchFamily="34" charset="0"/>
              <a:buChar char="•"/>
            </a:pPr>
            <a:endParaRPr lang="en-US" sz="1800" dirty="0">
              <a:latin typeface="Calibri" panose="020F0502020204030204" pitchFamily="34" charset="0"/>
              <a:cs typeface="Calibri" panose="020F0502020204030204" pitchFamily="34" charset="0"/>
            </a:endParaRPr>
          </a:p>
        </p:txBody>
      </p:sp>
      <p:sp>
        <p:nvSpPr>
          <p:cNvPr id="6"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10</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770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Summary of Key Integration Assumptions</a:t>
            </a:r>
          </a:p>
        </p:txBody>
      </p:sp>
      <p:sp>
        <p:nvSpPr>
          <p:cNvPr id="5" name="Content Placeholder 4"/>
          <p:cNvSpPr>
            <a:spLocks noGrp="1"/>
          </p:cNvSpPr>
          <p:nvPr>
            <p:ph idx="1"/>
          </p:nvPr>
        </p:nvSpPr>
        <p:spPr>
          <a:xfrm>
            <a:off x="495300" y="1143000"/>
            <a:ext cx="8050213" cy="4391025"/>
          </a:xfrm>
        </p:spPr>
        <p:txBody>
          <a:bodyPr>
            <a:normAutofit fontScale="85000" lnSpcReduction="10000"/>
          </a:bodyPr>
          <a:lstStyle/>
          <a:p>
            <a:pPr>
              <a:defRPr/>
            </a:pPr>
            <a:r>
              <a:rPr lang="en-US" sz="1900" b="0" dirty="0" smtClean="0">
                <a:latin typeface="Calibri" panose="020F0502020204030204" pitchFamily="34" charset="0"/>
                <a:cs typeface="Calibri" panose="020F0502020204030204" pitchFamily="34" charset="0"/>
              </a:rPr>
              <a:t>UAS are aircraft and behave in a manner similar to manned aircraft.  This includes meeting the performance and equipage requirements established for the airspace class and/or route in which they are operating.</a:t>
            </a:r>
          </a:p>
          <a:p>
            <a:pPr>
              <a:spcBef>
                <a:spcPts val="1500"/>
              </a:spcBef>
              <a:defRPr/>
            </a:pPr>
            <a:r>
              <a:rPr lang="en-US" sz="1900" b="0" dirty="0" smtClean="0">
                <a:latin typeface="Calibri" panose="020F0502020204030204" pitchFamily="34" charset="0"/>
                <a:cs typeface="Calibri" panose="020F0502020204030204" pitchFamily="34" charset="0"/>
              </a:rPr>
              <a:t>Certification of airworthiness and a capability analogous to that required under “see and avoid” requirements of 14 CFR Part 91 are pre-requisites to NAS integration.</a:t>
            </a:r>
          </a:p>
          <a:p>
            <a:pPr>
              <a:spcBef>
                <a:spcPts val="1500"/>
              </a:spcBef>
              <a:defRPr/>
            </a:pPr>
            <a:r>
              <a:rPr lang="en-US" sz="1900" b="0" dirty="0" smtClean="0">
                <a:latin typeface="Calibri" panose="020F0502020204030204" pitchFamily="34" charset="0"/>
                <a:cs typeface="Calibri" panose="020F0502020204030204" pitchFamily="34" charset="0"/>
              </a:rPr>
              <a:t>UAS adhere to current and future ATC procedures, requirements, and instructions using standard phraseology.  The FAA creates no new airspace classes  specifically to support UAS.</a:t>
            </a:r>
          </a:p>
          <a:p>
            <a:pPr>
              <a:spcBef>
                <a:spcPts val="1500"/>
              </a:spcBef>
              <a:defRPr/>
            </a:pPr>
            <a:r>
              <a:rPr lang="en-US" sz="1900" b="0" dirty="0" smtClean="0">
                <a:latin typeface="Calibri" panose="020F0502020204030204" pitchFamily="34" charset="0"/>
                <a:cs typeface="Calibri" panose="020F0502020204030204" pitchFamily="34" charset="0"/>
              </a:rPr>
              <a:t>Autonomous operations are not authorized – meaning, the Pilot in Command (PIC) can always assume direct control of the aircraft during normal operations.  There is a 1-to-1 relationship between the PIC and the UA.</a:t>
            </a:r>
          </a:p>
          <a:p>
            <a:pPr>
              <a:spcBef>
                <a:spcPts val="1500"/>
              </a:spcBef>
              <a:defRPr/>
            </a:pPr>
            <a:r>
              <a:rPr lang="en-US" sz="1900" b="0" dirty="0" smtClean="0">
                <a:latin typeface="Calibri" panose="020F0502020204030204" pitchFamily="34" charset="0"/>
                <a:cs typeface="Calibri" panose="020F0502020204030204" pitchFamily="34" charset="0"/>
              </a:rPr>
              <a:t>ATC remains responsible for separation services as required by airspace class and flight plan type using applicable separation minima.</a:t>
            </a:r>
          </a:p>
          <a:p>
            <a:pPr>
              <a:spcBef>
                <a:spcPts val="1500"/>
              </a:spcBef>
              <a:defRPr/>
            </a:pPr>
            <a:r>
              <a:rPr lang="en-US" sz="1900" b="0" dirty="0" smtClean="0">
                <a:latin typeface="Calibri" panose="020F0502020204030204" pitchFamily="34" charset="0"/>
                <a:cs typeface="Calibri" panose="020F0502020204030204" pitchFamily="34" charset="0"/>
              </a:rPr>
              <a:t>FAA policy, guidelines, and automation support priority for individual flights, and equitable access to airspace and air traffic services.  </a:t>
            </a:r>
          </a:p>
          <a:p>
            <a:pPr>
              <a:defRPr/>
            </a:pPr>
            <a:endParaRPr lang="en-US" sz="2000" dirty="0" smtClean="0"/>
          </a:p>
          <a:p>
            <a:pPr>
              <a:defRPr/>
            </a:pPr>
            <a:endParaRPr lang="en-US" sz="2000" dirty="0"/>
          </a:p>
        </p:txBody>
      </p:sp>
      <p:sp>
        <p:nvSpPr>
          <p:cNvPr id="8" name="Slide Number Placeholder 3"/>
          <p:cNvSpPr txBox="1">
            <a:spLocks/>
          </p:cNvSpPr>
          <p:nvPr/>
        </p:nvSpPr>
        <p:spPr bwMode="auto">
          <a:xfrm>
            <a:off x="6638544"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kern="1200">
                <a:solidFill>
                  <a:schemeClr val="bg1">
                    <a:lumMod val="65000"/>
                  </a:schemeClr>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1A71B899-6433-4517-BA89-2697AF8A50BC}" type="slidenum">
              <a:rPr lang="en-US" smtClean="0">
                <a:latin typeface="Calibri" panose="020F0502020204030204" pitchFamily="34" charset="0"/>
                <a:cs typeface="Calibri" panose="020F0502020204030204" pitchFamily="34" charset="0"/>
              </a:rPr>
              <a:pPr>
                <a:defRPr/>
              </a:pPr>
              <a:t>11</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679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No </a:t>
            </a:r>
            <a:r>
              <a:rPr lang="en-US" sz="2800" dirty="0" smtClean="0">
                <a:latin typeface="Calibri" panose="020F0502020204030204" pitchFamily="34" charset="0"/>
                <a:cs typeface="Calibri" panose="020F0502020204030204" pitchFamily="34" charset="0"/>
              </a:rPr>
              <a:t>Visual </a:t>
            </a:r>
            <a:r>
              <a:rPr lang="en-US" sz="2800" dirty="0" smtClean="0">
                <a:latin typeface="Calibri" panose="020F0502020204030204" pitchFamily="34" charset="0"/>
                <a:cs typeface="Calibri" panose="020F0502020204030204" pitchFamily="34" charset="0"/>
              </a:rPr>
              <a:t>Compliance</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spcBef>
                <a:spcPts val="600"/>
              </a:spcBef>
              <a:spcAft>
                <a:spcPts val="1200"/>
              </a:spcAft>
              <a:buNone/>
            </a:pPr>
            <a:r>
              <a:rPr lang="en-US" sz="1800" u="sng" dirty="0">
                <a:latin typeface="Calibri" panose="020F0502020204030204" pitchFamily="34" charset="0"/>
                <a:cs typeface="Calibri" panose="020F0502020204030204" pitchFamily="34" charset="0"/>
              </a:rPr>
              <a:t>For </a:t>
            </a:r>
            <a:r>
              <a:rPr lang="en-US" sz="1800" u="sng" dirty="0" smtClean="0">
                <a:latin typeface="Calibri" panose="020F0502020204030204" pitchFamily="34" charset="0"/>
                <a:cs typeface="Calibri" panose="020F0502020204030204" pitchFamily="34" charset="0"/>
              </a:rPr>
              <a:t>BVLOS operations</a:t>
            </a:r>
            <a:r>
              <a:rPr lang="en-US" sz="1800" b="0" u="sng" dirty="0" smtClean="0">
                <a:latin typeface="Calibri" panose="020F0502020204030204" pitchFamily="34" charset="0"/>
                <a:cs typeface="Calibri" panose="020F0502020204030204" pitchFamily="34" charset="0"/>
              </a:rPr>
              <a:t>:</a:t>
            </a:r>
            <a:endParaRPr lang="en-US" sz="1800" b="0" u="sng" dirty="0">
              <a:latin typeface="Calibri" panose="020F0502020204030204" pitchFamily="34" charset="0"/>
              <a:cs typeface="Calibri" panose="020F0502020204030204" pitchFamily="34" charset="0"/>
            </a:endParaRPr>
          </a:p>
          <a:p>
            <a:pPr>
              <a:spcBef>
                <a:spcPts val="600"/>
              </a:spcBef>
              <a:spcAft>
                <a:spcPts val="1200"/>
              </a:spcAft>
            </a:pPr>
            <a:r>
              <a:rPr lang="en-US" sz="1800" b="0" dirty="0">
                <a:latin typeface="Calibri" panose="020F0502020204030204" pitchFamily="34" charset="0"/>
                <a:cs typeface="Calibri" panose="020F0502020204030204" pitchFamily="34" charset="0"/>
              </a:rPr>
              <a:t>UAS cannot comply with Visual Flight Rules (VFR) or with any clearance that includes a visual component, as these rules are based the use of human natural vision (not the use of technology to perform such functions)</a:t>
            </a:r>
          </a:p>
          <a:p>
            <a:pPr>
              <a:spcBef>
                <a:spcPts val="600"/>
              </a:spcBef>
              <a:spcAft>
                <a:spcPts val="1200"/>
              </a:spcAft>
            </a:pPr>
            <a:r>
              <a:rPr lang="en-US" sz="1800" b="0" dirty="0">
                <a:latin typeface="Calibri" panose="020F0502020204030204" pitchFamily="34" charset="0"/>
                <a:cs typeface="Calibri" panose="020F0502020204030204" pitchFamily="34" charset="0"/>
              </a:rPr>
              <a:t>Current regulations that address the use of human visual references are not based on measurable or quantitative criteria; and therefore cannot be used as a basis for establishing instrument equivalency</a:t>
            </a:r>
          </a:p>
          <a:p>
            <a:pPr>
              <a:spcBef>
                <a:spcPts val="600"/>
              </a:spcBef>
              <a:spcAft>
                <a:spcPts val="1200"/>
              </a:spcAft>
            </a:pPr>
            <a:r>
              <a:rPr lang="en-US" sz="1800" b="0" dirty="0">
                <a:latin typeface="Calibri" panose="020F0502020204030204" pitchFamily="34" charset="0"/>
                <a:cs typeface="Calibri" panose="020F0502020204030204" pitchFamily="34" charset="0"/>
              </a:rPr>
              <a:t>Today’s IFR provides a basis for flying without natural vision, however many visual operations exist under today’s IFR</a:t>
            </a:r>
          </a:p>
          <a:p>
            <a:pPr>
              <a:spcBef>
                <a:spcPts val="600"/>
              </a:spcBef>
              <a:spcAft>
                <a:spcPts val="1200"/>
              </a:spcAft>
            </a:pPr>
            <a:r>
              <a:rPr lang="en-US" sz="1800" dirty="0">
                <a:solidFill>
                  <a:srgbClr val="0070C0"/>
                </a:solidFill>
                <a:latin typeface="Calibri" panose="020F0502020204030204" pitchFamily="34" charset="0"/>
                <a:cs typeface="Calibri" panose="020F0502020204030204" pitchFamily="34" charset="0"/>
              </a:rPr>
              <a:t>New regulations/rulemaking and procedures are required</a:t>
            </a:r>
          </a:p>
          <a:p>
            <a:endParaRPr lang="en-US" sz="2000" dirty="0">
              <a:latin typeface="Calibri" panose="020F0502020204030204" pitchFamily="34" charset="0"/>
              <a:cs typeface="Calibri" panose="020F0502020204030204" pitchFamily="34" charset="0"/>
            </a:endParaRPr>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2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 y="2743200"/>
            <a:ext cx="8472488" cy="685800"/>
          </a:xfrm>
        </p:spPr>
        <p:txBody>
          <a:bodyPr/>
          <a:lstStyle/>
          <a:p>
            <a:pPr algn="ctr"/>
            <a:r>
              <a:rPr lang="en-US" sz="2800" dirty="0" smtClean="0">
                <a:latin typeface="Calibri" panose="020F0502020204030204" pitchFamily="34" charset="0"/>
                <a:cs typeface="Calibri" panose="020F0502020204030204" pitchFamily="34" charset="0"/>
              </a:rPr>
              <a:t>UAS Operational Shortfalls &amp; Requirements</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ConOps Decomposition</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FAA Requirements</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UAS Operator Requirements</a:t>
            </a:r>
            <a:endParaRPr lang="en-US" sz="1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13</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4" name="Straight Connector 3"/>
          <p:cNvCxnSpPr/>
          <p:nvPr/>
        </p:nvCxnSpPr>
        <p:spPr bwMode="auto">
          <a:xfrm>
            <a:off x="1524000" y="2858467"/>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021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ConOps Decomposition </a:t>
            </a:r>
            <a:endParaRPr lang="en-US" sz="1600" dirty="0" smtClean="0"/>
          </a:p>
        </p:txBody>
      </p:sp>
      <p:sp>
        <p:nvSpPr>
          <p:cNvPr id="40"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14</a:t>
            </a:fld>
            <a:endParaRPr lang="en-US" dirty="0">
              <a:solidFill>
                <a:srgbClr val="FFFFFF">
                  <a:lumMod val="65000"/>
                </a:srgbClr>
              </a:solidFill>
              <a:latin typeface="Calibri" panose="020F0502020204030204" pitchFamily="34" charset="0"/>
              <a:cs typeface="Calibri" panose="020F0502020204030204" pitchFamily="34" charset="0"/>
            </a:endParaRPr>
          </a:p>
        </p:txBody>
      </p:sp>
      <p:sp>
        <p:nvSpPr>
          <p:cNvPr id="45" name="Rectangle 44"/>
          <p:cNvSpPr/>
          <p:nvPr/>
        </p:nvSpPr>
        <p:spPr>
          <a:xfrm>
            <a:off x="117233" y="5105023"/>
            <a:ext cx="8839200" cy="907941"/>
          </a:xfrm>
          <a:prstGeom prst="rect">
            <a:avLst/>
          </a:prstGeom>
        </p:spPr>
        <p:txBody>
          <a:bodyPr wrap="square">
            <a:spAutoFit/>
          </a:bodyPr>
          <a:lstStyle/>
          <a:p>
            <a:pPr marL="176213" lvl="1" indent="-176213">
              <a:spcBef>
                <a:spcPts val="600"/>
              </a:spcBef>
            </a:pPr>
            <a:r>
              <a:rPr lang="en-US" sz="2000" b="1" dirty="0" smtClean="0">
                <a:solidFill>
                  <a:srgbClr val="00B050"/>
                </a:solidFill>
                <a:latin typeface="Calibri" panose="020F0502020204030204" pitchFamily="34" charset="0"/>
                <a:cs typeface="Calibri" panose="020F0502020204030204" pitchFamily="34" charset="0"/>
              </a:rPr>
              <a:t>*</a:t>
            </a:r>
            <a:r>
              <a:rPr lang="en-US" sz="1400" b="1" dirty="0" smtClean="0">
                <a:solidFill>
                  <a:schemeClr val="tx1">
                    <a:lumMod val="65000"/>
                    <a:lumOff val="35000"/>
                  </a:schemeClr>
                </a:solidFill>
                <a:latin typeface="Calibri" panose="020F0502020204030204" pitchFamily="34" charset="0"/>
                <a:cs typeface="Calibri" panose="020F0502020204030204" pitchFamily="34" charset="0"/>
              </a:rPr>
              <a:t>  “Requirements</a:t>
            </a:r>
            <a:r>
              <a:rPr lang="en-US" sz="1400" b="1" dirty="0">
                <a:solidFill>
                  <a:schemeClr val="tx1">
                    <a:lumMod val="65000"/>
                    <a:lumOff val="35000"/>
                  </a:schemeClr>
                </a:solidFill>
                <a:latin typeface="Calibri" panose="020F0502020204030204" pitchFamily="34" charset="0"/>
                <a:cs typeface="Calibri" panose="020F0502020204030204" pitchFamily="34" charset="0"/>
              </a:rPr>
              <a:t>” is an umbrella term for </a:t>
            </a:r>
            <a:r>
              <a:rPr lang="en-US" sz="1400" b="1" dirty="0" smtClean="0">
                <a:solidFill>
                  <a:schemeClr val="tx1">
                    <a:lumMod val="65000"/>
                    <a:lumOff val="35000"/>
                  </a:schemeClr>
                </a:solidFill>
                <a:latin typeface="Calibri" panose="020F0502020204030204" pitchFamily="34" charset="0"/>
                <a:cs typeface="Calibri" panose="020F0502020204030204" pitchFamily="34" charset="0"/>
              </a:rPr>
              <a:t>concept </a:t>
            </a:r>
            <a:r>
              <a:rPr lang="en-US" sz="1400" b="1" dirty="0">
                <a:solidFill>
                  <a:schemeClr val="tx1">
                    <a:lumMod val="65000"/>
                    <a:lumOff val="35000"/>
                  </a:schemeClr>
                </a:solidFill>
                <a:latin typeface="Calibri" panose="020F0502020204030204" pitchFamily="34" charset="0"/>
                <a:cs typeface="Calibri" panose="020F0502020204030204" pitchFamily="34" charset="0"/>
              </a:rPr>
              <a:t>level operational requirements, agency actions, &amp;</a:t>
            </a:r>
            <a:r>
              <a:rPr lang="en-US" sz="14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400" b="1" dirty="0">
                <a:solidFill>
                  <a:schemeClr val="tx1">
                    <a:lumMod val="65000"/>
                    <a:lumOff val="35000"/>
                  </a:schemeClr>
                </a:solidFill>
                <a:latin typeface="Calibri" panose="020F0502020204030204" pitchFamily="34" charset="0"/>
                <a:cs typeface="Calibri" panose="020F0502020204030204" pitchFamily="34" charset="0"/>
              </a:rPr>
              <a:t>policy needs, as well as “expectations” of compliance and performance on the part of the UAS </a:t>
            </a:r>
            <a:r>
              <a:rPr lang="en-US" sz="1400" b="1" dirty="0" smtClean="0">
                <a:solidFill>
                  <a:schemeClr val="tx1">
                    <a:lumMod val="65000"/>
                    <a:lumOff val="35000"/>
                  </a:schemeClr>
                </a:solidFill>
                <a:latin typeface="Calibri" panose="020F0502020204030204" pitchFamily="34" charset="0"/>
                <a:cs typeface="Calibri" panose="020F0502020204030204" pitchFamily="34" charset="0"/>
              </a:rPr>
              <a:t>operator.  </a:t>
            </a:r>
          </a:p>
          <a:p>
            <a:pPr marL="176213" lvl="1">
              <a:spcBef>
                <a:spcPts val="600"/>
              </a:spcBef>
            </a:pPr>
            <a:r>
              <a:rPr lang="en-US" altLang="en-US" sz="1400" b="1" kern="0" dirty="0" smtClean="0">
                <a:solidFill>
                  <a:schemeClr val="tx1">
                    <a:lumMod val="65000"/>
                    <a:lumOff val="35000"/>
                  </a:schemeClr>
                </a:solidFill>
                <a:latin typeface="Calibri" panose="020F0502020204030204" pitchFamily="34" charset="0"/>
                <a:cs typeface="Calibri" panose="020F0502020204030204" pitchFamily="34" charset="0"/>
              </a:rPr>
              <a:t>Requirements/expectations </a:t>
            </a:r>
            <a:r>
              <a:rPr lang="en-US" altLang="en-US" sz="1400" b="1" kern="0" dirty="0">
                <a:solidFill>
                  <a:schemeClr val="tx1">
                    <a:lumMod val="65000"/>
                    <a:lumOff val="35000"/>
                  </a:schemeClr>
                </a:solidFill>
                <a:latin typeface="Calibri" panose="020F0502020204030204" pitchFamily="34" charset="0"/>
                <a:cs typeface="Calibri" panose="020F0502020204030204" pitchFamily="34" charset="0"/>
              </a:rPr>
              <a:t>are </a:t>
            </a:r>
            <a:r>
              <a:rPr lang="en-US" altLang="en-US" sz="1400" b="1" u="sng" kern="0" dirty="0">
                <a:solidFill>
                  <a:schemeClr val="tx1">
                    <a:lumMod val="65000"/>
                    <a:lumOff val="35000"/>
                  </a:schemeClr>
                </a:solidFill>
                <a:latin typeface="Calibri" panose="020F0502020204030204" pitchFamily="34" charset="0"/>
                <a:cs typeface="Calibri" panose="020F0502020204030204" pitchFamily="34" charset="0"/>
              </a:rPr>
              <a:t>not</a:t>
            </a:r>
            <a:r>
              <a:rPr lang="en-US" altLang="en-US" sz="1400" b="1" kern="0" dirty="0">
                <a:solidFill>
                  <a:schemeClr val="tx1">
                    <a:lumMod val="65000"/>
                    <a:lumOff val="35000"/>
                  </a:schemeClr>
                </a:solidFill>
                <a:latin typeface="Calibri" panose="020F0502020204030204" pitchFamily="34" charset="0"/>
                <a:cs typeface="Calibri" panose="020F0502020204030204" pitchFamily="34" charset="0"/>
              </a:rPr>
              <a:t> </a:t>
            </a:r>
            <a:r>
              <a:rPr lang="en-US" altLang="en-US" sz="1400" b="1" kern="0" dirty="0" smtClean="0">
                <a:solidFill>
                  <a:schemeClr val="tx1">
                    <a:lumMod val="65000"/>
                    <a:lumOff val="35000"/>
                  </a:schemeClr>
                </a:solidFill>
                <a:latin typeface="Calibri" panose="020F0502020204030204" pitchFamily="34" charset="0"/>
                <a:cs typeface="Calibri" panose="020F0502020204030204" pitchFamily="34" charset="0"/>
              </a:rPr>
              <a:t>static – they </a:t>
            </a:r>
            <a:r>
              <a:rPr lang="en-US" altLang="en-US" sz="1400" b="1" kern="0" dirty="0">
                <a:solidFill>
                  <a:schemeClr val="tx1">
                    <a:lumMod val="65000"/>
                    <a:lumOff val="35000"/>
                  </a:schemeClr>
                </a:solidFill>
                <a:latin typeface="Calibri" panose="020F0502020204030204" pitchFamily="34" charset="0"/>
                <a:cs typeface="Calibri" panose="020F0502020204030204" pitchFamily="34" charset="0"/>
              </a:rPr>
              <a:t>will continue to be matured, validated or </a:t>
            </a:r>
            <a:r>
              <a:rPr lang="en-US" altLang="en-US" sz="1400" b="1" kern="0" dirty="0" smtClean="0">
                <a:solidFill>
                  <a:schemeClr val="tx1">
                    <a:lumMod val="65000"/>
                    <a:lumOff val="35000"/>
                  </a:schemeClr>
                </a:solidFill>
                <a:latin typeface="Calibri" panose="020F0502020204030204" pitchFamily="34" charset="0"/>
                <a:cs typeface="Calibri" panose="020F0502020204030204" pitchFamily="34" charset="0"/>
              </a:rPr>
              <a:t>invalidated, &amp; updated.</a:t>
            </a:r>
            <a:endParaRPr lang="en-US" altLang="en-US" sz="1400" b="1" kern="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0" name="Flowchart: Connector 19"/>
          <p:cNvSpPr/>
          <p:nvPr/>
        </p:nvSpPr>
        <p:spPr bwMode="auto">
          <a:xfrm flipH="1">
            <a:off x="7458309" y="1506218"/>
            <a:ext cx="352452" cy="335846"/>
          </a:xfrm>
          <a:prstGeom prst="flowChartConnector">
            <a:avLst/>
          </a:prstGeom>
          <a:solidFill>
            <a:sysClr val="window" lastClr="FFFFFF">
              <a:lumMod val="8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21" name="Flowchart: Connector 20"/>
          <p:cNvSpPr/>
          <p:nvPr/>
        </p:nvSpPr>
        <p:spPr bwMode="auto">
          <a:xfrm>
            <a:off x="6984214" y="1409120"/>
            <a:ext cx="400798" cy="341558"/>
          </a:xfrm>
          <a:prstGeom prst="flowChartConnector">
            <a:avLst/>
          </a:prstGeom>
          <a:solidFill>
            <a:sysClr val="window" lastClr="FFFFFF">
              <a:lumMod val="8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22" name="Flowchart: Connector 21"/>
          <p:cNvSpPr/>
          <p:nvPr/>
        </p:nvSpPr>
        <p:spPr bwMode="auto">
          <a:xfrm>
            <a:off x="6527274" y="1571331"/>
            <a:ext cx="374286" cy="306145"/>
          </a:xfrm>
          <a:prstGeom prst="flowChartConnector">
            <a:avLst/>
          </a:prstGeom>
          <a:solidFill>
            <a:sysClr val="window" lastClr="FFFFFF">
              <a:lumMod val="9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23" name="Flowchart: Manual Operation 22"/>
          <p:cNvSpPr/>
          <p:nvPr/>
        </p:nvSpPr>
        <p:spPr bwMode="auto">
          <a:xfrm>
            <a:off x="6133492" y="1579899"/>
            <a:ext cx="2503037" cy="1027360"/>
          </a:xfrm>
          <a:prstGeom prst="flowChartManualOperation">
            <a:avLst/>
          </a:prstGeom>
          <a:solidFill>
            <a:srgbClr val="4F81BD">
              <a:lumMod val="20000"/>
              <a:lumOff val="80000"/>
            </a:srgbClr>
          </a:solidFill>
          <a:ln w="25400" cap="flat" cmpd="sng" algn="ctr">
            <a:solidFill>
              <a:srgbClr val="1F497D">
                <a:lumMod val="40000"/>
                <a:lumOff val="6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4F81BD">
                    <a:lumMod val="50000"/>
                  </a:srgbClr>
                </a:solidFill>
                <a:effectLst/>
                <a:uLnTx/>
                <a:uFillTx/>
                <a:latin typeface="Calibri"/>
              </a:rPr>
              <a:t>Consolidation </a:t>
            </a:r>
            <a:r>
              <a:rPr kumimoji="0" lang="en-US" sz="1500" b="1" i="0" u="none" strike="noStrike" kern="0" cap="none" spc="0" normalizeH="0" baseline="0" noProof="0" dirty="0" smtClean="0">
                <a:ln>
                  <a:noFill/>
                </a:ln>
                <a:solidFill>
                  <a:srgbClr val="4F81BD">
                    <a:lumMod val="50000"/>
                  </a:srgbClr>
                </a:solidFill>
                <a:effectLst/>
                <a:uLnTx/>
                <a:uFillTx/>
                <a:latin typeface="Calibri"/>
              </a:rPr>
              <a:t>Vetting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smtClean="0">
                <a:solidFill>
                  <a:srgbClr val="4F81BD">
                    <a:lumMod val="50000"/>
                  </a:srgbClr>
                </a:solidFill>
                <a:latin typeface="Calibri"/>
              </a:rPr>
              <a:t>Validation</a:t>
            </a:r>
            <a:r>
              <a:rPr kumimoji="0" lang="en-US" sz="1500" b="1" i="0" u="none" strike="noStrike" kern="0" cap="none" spc="0" normalizeH="0" baseline="0" noProof="0" dirty="0" smtClean="0">
                <a:ln>
                  <a:noFill/>
                </a:ln>
                <a:solidFill>
                  <a:srgbClr val="4F81BD">
                    <a:lumMod val="50000"/>
                  </a:srgbClr>
                </a:solidFill>
                <a:effectLst/>
                <a:uLnTx/>
                <a:uFillTx/>
                <a:latin typeface="Calibri"/>
              </a:rPr>
              <a:t> </a:t>
            </a:r>
            <a:r>
              <a:rPr kumimoji="0" lang="en-US" sz="1500" b="1" i="0" u="none" strike="noStrike" kern="0" cap="none" spc="0" normalizeH="0" baseline="0" noProof="0" dirty="0">
                <a:ln>
                  <a:noFill/>
                </a:ln>
                <a:solidFill>
                  <a:srgbClr val="4F81BD">
                    <a:lumMod val="50000"/>
                  </a:srgbClr>
                </a:solidFill>
                <a:effectLst/>
                <a:uLnTx/>
                <a:uFillTx/>
                <a:latin typeface="Calibri"/>
              </a:rPr>
              <a:t>Review</a:t>
            </a:r>
          </a:p>
        </p:txBody>
      </p:sp>
      <p:sp>
        <p:nvSpPr>
          <p:cNvPr id="24" name="Right Arrow 23"/>
          <p:cNvSpPr/>
          <p:nvPr/>
        </p:nvSpPr>
        <p:spPr bwMode="auto">
          <a:xfrm flipV="1">
            <a:off x="2807680" y="2140212"/>
            <a:ext cx="482040" cy="149646"/>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25" name="Flowchart: Magnetic Disk 24"/>
          <p:cNvSpPr/>
          <p:nvPr/>
        </p:nvSpPr>
        <p:spPr bwMode="auto">
          <a:xfrm>
            <a:off x="3601770" y="1139529"/>
            <a:ext cx="1506471" cy="1772987"/>
          </a:xfrm>
          <a:prstGeom prst="flowChartMagneticDisk">
            <a:avLst/>
          </a:prstGeom>
          <a:solidFill>
            <a:srgbClr val="002060"/>
          </a:solidFill>
          <a:ln w="25400" cap="flat" cmpd="sng" algn="ctr">
            <a:solidFill>
              <a:srgbClr val="4F81BD">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ysClr val="window" lastClr="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ysClr val="window" lastClr="FFFFFF"/>
                </a:solidFill>
                <a:effectLst/>
                <a:uLnTx/>
                <a:uFillTx/>
                <a:latin typeface="Calibri"/>
              </a:rPr>
              <a:t>Potential </a:t>
            </a:r>
            <a:endParaRPr kumimoji="0" lang="en-US" sz="1500" b="1" i="0" u="none" strike="noStrike" kern="0" cap="none" spc="0" normalizeH="0" baseline="0" noProof="0" dirty="0">
              <a:ln>
                <a:noFill/>
              </a:ln>
              <a:solidFill>
                <a:sysClr val="window" lastClr="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ysClr val="window" lastClr="FFFFFF"/>
                </a:solidFill>
                <a:effectLst/>
                <a:uLnTx/>
                <a:uFillTx/>
                <a:latin typeface="Calibri"/>
              </a:rPr>
              <a:t>Requirements </a:t>
            </a:r>
            <a:r>
              <a:rPr kumimoji="0" lang="en-US" sz="1600" b="1" i="0" u="none" strike="noStrike" kern="0" cap="none" spc="0" normalizeH="0" baseline="0" noProof="0" dirty="0" smtClean="0">
                <a:ln>
                  <a:noFill/>
                </a:ln>
                <a:solidFill>
                  <a:srgbClr val="00B050"/>
                </a:solidFill>
                <a:effectLst/>
                <a:uLnTx/>
                <a:uFillTx/>
                <a:latin typeface="Calibri"/>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dirty="0">
                <a:solidFill>
                  <a:sysClr val="window" lastClr="FFFFFF"/>
                </a:solidFill>
                <a:latin typeface="Calibri"/>
              </a:rPr>
              <a:t>f</a:t>
            </a:r>
            <a:r>
              <a:rPr lang="en-US" sz="1500" b="1" kern="0" dirty="0" smtClean="0">
                <a:solidFill>
                  <a:sysClr val="window" lastClr="FFFFFF"/>
                </a:solidFill>
                <a:latin typeface="Calibri"/>
              </a:rPr>
              <a:t>or Integrated UAS Operations</a:t>
            </a:r>
            <a:endParaRPr kumimoji="0" lang="en-US" sz="1500" b="1" i="0" u="none" strike="noStrike" kern="0" cap="none" spc="0" normalizeH="0" baseline="0" noProof="0" dirty="0">
              <a:ln>
                <a:noFill/>
              </a:ln>
              <a:solidFill>
                <a:sysClr val="window" lastClr="FFFFFF"/>
              </a:solidFill>
              <a:effectLst/>
              <a:uLnTx/>
              <a:uFillTx/>
              <a:latin typeface="Calibri"/>
            </a:endParaRPr>
          </a:p>
        </p:txBody>
      </p:sp>
      <p:sp>
        <p:nvSpPr>
          <p:cNvPr id="27" name="Flowchart: Connector 26"/>
          <p:cNvSpPr/>
          <p:nvPr/>
        </p:nvSpPr>
        <p:spPr bwMode="auto">
          <a:xfrm>
            <a:off x="5931920" y="1035257"/>
            <a:ext cx="279854" cy="238748"/>
          </a:xfrm>
          <a:prstGeom prst="flowChartConnector">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ndParaRPr>
          </a:p>
        </p:txBody>
      </p:sp>
      <p:sp>
        <p:nvSpPr>
          <p:cNvPr id="28" name="Flowchart: Connector 27"/>
          <p:cNvSpPr/>
          <p:nvPr/>
        </p:nvSpPr>
        <p:spPr bwMode="auto">
          <a:xfrm>
            <a:off x="6408749" y="1010536"/>
            <a:ext cx="227204" cy="180486"/>
          </a:xfrm>
          <a:prstGeom prst="flowChartConnector">
            <a:avLst/>
          </a:prstGeom>
          <a:solidFill>
            <a:sysClr val="window" lastClr="FFFFFF">
              <a:lumMod val="8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29" name="Flowchart: Connector 28"/>
          <p:cNvSpPr/>
          <p:nvPr/>
        </p:nvSpPr>
        <p:spPr bwMode="auto">
          <a:xfrm>
            <a:off x="6334191" y="1270516"/>
            <a:ext cx="237048" cy="215901"/>
          </a:xfrm>
          <a:prstGeom prst="flowChartConnector">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0" name="Flowchart: Connector 29"/>
          <p:cNvSpPr/>
          <p:nvPr/>
        </p:nvSpPr>
        <p:spPr bwMode="auto">
          <a:xfrm>
            <a:off x="5096806" y="1049285"/>
            <a:ext cx="286954" cy="241033"/>
          </a:xfrm>
          <a:prstGeom prst="flowChartConnector">
            <a:avLst/>
          </a:prstGeom>
          <a:solidFill>
            <a:sysClr val="window" lastClr="FFFFFF">
              <a:lumMod val="6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1" name="Flowchart: Magnetic Disk 30"/>
          <p:cNvSpPr/>
          <p:nvPr/>
        </p:nvSpPr>
        <p:spPr bwMode="auto">
          <a:xfrm>
            <a:off x="6133492" y="2772246"/>
            <a:ext cx="2503476" cy="1265436"/>
          </a:xfrm>
          <a:prstGeom prst="flowChartMagneticDisk">
            <a:avLst/>
          </a:prstGeom>
          <a:solidFill>
            <a:srgbClr val="9BBB59">
              <a:lumMod val="60000"/>
              <a:lumOff val="4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9BBB59">
                  <a:lumMod val="50000"/>
                </a:srgbClr>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9BBB59">
                    <a:lumMod val="50000"/>
                  </a:srgbClr>
                </a:solidFill>
                <a:effectLst/>
                <a:uLnTx/>
                <a:uFillTx/>
                <a:latin typeface="Calibri"/>
              </a:rPr>
              <a:t>Refined</a:t>
            </a:r>
            <a:r>
              <a:rPr kumimoji="0" lang="en-US" sz="1500" b="1" i="0" u="none" strike="noStrike" kern="0" cap="none" spc="0" normalizeH="0" noProof="0" dirty="0" smtClean="0">
                <a:ln>
                  <a:noFill/>
                </a:ln>
                <a:solidFill>
                  <a:srgbClr val="9BBB59">
                    <a:lumMod val="50000"/>
                  </a:srgbClr>
                </a:solidFill>
                <a:effectLst/>
                <a:uLnTx/>
                <a:uFillTx/>
                <a:latin typeface="Calibri"/>
              </a:rPr>
              <a:t> Set of </a:t>
            </a:r>
            <a:r>
              <a:rPr kumimoji="0" lang="en-US" sz="1500" b="1" i="0" u="none" strike="noStrike" kern="0" cap="none" spc="0" normalizeH="0" baseline="0" noProof="0" dirty="0" smtClean="0">
                <a:ln>
                  <a:noFill/>
                </a:ln>
                <a:solidFill>
                  <a:srgbClr val="9BBB59">
                    <a:lumMod val="50000"/>
                  </a:srgbClr>
                </a:solidFill>
                <a:effectLst/>
                <a:uLnTx/>
                <a:uFillTx/>
                <a:latin typeface="Calibri"/>
              </a:rPr>
              <a:t>Requirements for Integrated</a:t>
            </a:r>
            <a:r>
              <a:rPr kumimoji="0" lang="en-US" sz="1500" b="1" i="0" u="none" strike="noStrike" kern="0" cap="none" spc="0" normalizeH="0" noProof="0" dirty="0" smtClean="0">
                <a:ln>
                  <a:noFill/>
                </a:ln>
                <a:solidFill>
                  <a:srgbClr val="9BBB59">
                    <a:lumMod val="50000"/>
                  </a:srgbClr>
                </a:solidFill>
                <a:effectLst/>
                <a:uLnTx/>
                <a:uFillTx/>
                <a:latin typeface="Calibri"/>
              </a:rPr>
              <a:t> UAS Operations</a:t>
            </a:r>
            <a:endParaRPr kumimoji="0" lang="en-US" sz="1500" b="1" i="0" u="none" strike="noStrike" kern="0" cap="none" spc="0" normalizeH="0" baseline="0" noProof="0" dirty="0">
              <a:ln>
                <a:noFill/>
              </a:ln>
              <a:solidFill>
                <a:srgbClr val="9BBB59">
                  <a:lumMod val="50000"/>
                </a:srgbClr>
              </a:solidFill>
              <a:effectLst/>
              <a:uLnTx/>
              <a:uFillTx/>
              <a:latin typeface="Calibri"/>
            </a:endParaRPr>
          </a:p>
        </p:txBody>
      </p:sp>
      <p:sp>
        <p:nvSpPr>
          <p:cNvPr id="32" name="Flowchart: Connector 31"/>
          <p:cNvSpPr/>
          <p:nvPr/>
        </p:nvSpPr>
        <p:spPr bwMode="auto">
          <a:xfrm>
            <a:off x="4233211" y="1413690"/>
            <a:ext cx="299429" cy="238748"/>
          </a:xfrm>
          <a:prstGeom prst="flowChartConnector">
            <a:avLst/>
          </a:prstGeom>
          <a:solidFill>
            <a:sysClr val="window" lastClr="FFFFFF">
              <a:lumMod val="9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3" name="Flowchart: Connector 32"/>
          <p:cNvSpPr/>
          <p:nvPr/>
        </p:nvSpPr>
        <p:spPr bwMode="auto">
          <a:xfrm>
            <a:off x="5533405" y="953630"/>
            <a:ext cx="237123" cy="191310"/>
          </a:xfrm>
          <a:prstGeom prst="flowChartConnector">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4" name="Flowchart: Connector 33"/>
          <p:cNvSpPr/>
          <p:nvPr/>
        </p:nvSpPr>
        <p:spPr bwMode="auto">
          <a:xfrm>
            <a:off x="6731541" y="1191979"/>
            <a:ext cx="265228" cy="212881"/>
          </a:xfrm>
          <a:prstGeom prst="flowChartConnector">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5" name="Flowchart: Connector 34"/>
          <p:cNvSpPr/>
          <p:nvPr/>
        </p:nvSpPr>
        <p:spPr bwMode="auto">
          <a:xfrm>
            <a:off x="4532640" y="1290318"/>
            <a:ext cx="299429" cy="206763"/>
          </a:xfrm>
          <a:prstGeom prst="flowChartConnector">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6" name="Flowchart: Connector 35"/>
          <p:cNvSpPr/>
          <p:nvPr/>
        </p:nvSpPr>
        <p:spPr bwMode="auto">
          <a:xfrm>
            <a:off x="4789963" y="1062674"/>
            <a:ext cx="201178" cy="183916"/>
          </a:xfrm>
          <a:prstGeom prst="flowChartConnector">
            <a:avLst/>
          </a:prstGeom>
          <a:solidFill>
            <a:sysClr val="window" lastClr="FFFFFF">
              <a:lumMod val="85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7" name="Flowchart: Connector 36"/>
          <p:cNvSpPr/>
          <p:nvPr/>
        </p:nvSpPr>
        <p:spPr bwMode="auto">
          <a:xfrm>
            <a:off x="7474963" y="2938892"/>
            <a:ext cx="160631" cy="139364"/>
          </a:xfrm>
          <a:prstGeom prst="flowChartConnector">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39" name="Flowchart: Connector 38"/>
          <p:cNvSpPr/>
          <p:nvPr/>
        </p:nvSpPr>
        <p:spPr bwMode="auto">
          <a:xfrm flipH="1">
            <a:off x="7555278" y="3122315"/>
            <a:ext cx="124762" cy="114233"/>
          </a:xfrm>
          <a:prstGeom prst="flowChartConnector">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1" name="Flowchart: Connector 40"/>
          <p:cNvSpPr/>
          <p:nvPr/>
        </p:nvSpPr>
        <p:spPr bwMode="auto">
          <a:xfrm>
            <a:off x="7243095" y="3021262"/>
            <a:ext cx="162191" cy="140507"/>
          </a:xfrm>
          <a:prstGeom prst="flowChartConnector">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2" name="Down Arrow 41"/>
          <p:cNvSpPr/>
          <p:nvPr/>
        </p:nvSpPr>
        <p:spPr bwMode="auto">
          <a:xfrm>
            <a:off x="7112875" y="2617630"/>
            <a:ext cx="584822" cy="308429"/>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3" name="Flowchart: Document 42"/>
          <p:cNvSpPr/>
          <p:nvPr/>
        </p:nvSpPr>
        <p:spPr bwMode="auto">
          <a:xfrm>
            <a:off x="676981" y="1898908"/>
            <a:ext cx="2011788" cy="708351"/>
          </a:xfrm>
          <a:prstGeom prst="flowChartDocument">
            <a:avLst/>
          </a:prstGeom>
          <a:solidFill>
            <a:sysClr val="window" lastClr="FFFFFF">
              <a:lumMod val="95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4F81BD">
                    <a:lumMod val="50000"/>
                  </a:srgbClr>
                </a:solidFill>
                <a:effectLst/>
                <a:uLnTx/>
                <a:uFillTx/>
                <a:latin typeface="Calibri"/>
              </a:rPr>
              <a:t>UAS ConOps </a:t>
            </a:r>
            <a:r>
              <a:rPr kumimoji="0" lang="en-US" sz="1500" b="1" i="0" u="none" strike="noStrike" kern="0" cap="none" spc="0" normalizeH="0" baseline="0" noProof="0" dirty="0" smtClean="0">
                <a:ln>
                  <a:noFill/>
                </a:ln>
                <a:solidFill>
                  <a:srgbClr val="4F81BD">
                    <a:lumMod val="50000"/>
                  </a:srgbClr>
                </a:solidFill>
                <a:effectLst/>
                <a:uLnTx/>
                <a:uFillTx/>
                <a:latin typeface="Calibri"/>
              </a:rPr>
              <a:t>v2.0 Narrative</a:t>
            </a:r>
            <a:endParaRPr kumimoji="0" lang="en-US" sz="1500" b="1" i="0" u="none" strike="noStrike" kern="0" cap="none" spc="0" normalizeH="0" baseline="0" noProof="0" dirty="0">
              <a:ln>
                <a:noFill/>
              </a:ln>
              <a:solidFill>
                <a:srgbClr val="4F81BD">
                  <a:lumMod val="50000"/>
                </a:srgbClr>
              </a:solidFill>
              <a:effectLst/>
              <a:uLnTx/>
              <a:uFillTx/>
              <a:latin typeface="Calibri"/>
            </a:endParaRPr>
          </a:p>
        </p:txBody>
      </p:sp>
      <p:grpSp>
        <p:nvGrpSpPr>
          <p:cNvPr id="2" name="Group 1"/>
          <p:cNvGrpSpPr/>
          <p:nvPr/>
        </p:nvGrpSpPr>
        <p:grpSpPr>
          <a:xfrm>
            <a:off x="430737" y="4521920"/>
            <a:ext cx="7916150" cy="548320"/>
            <a:chOff x="601749" y="5312020"/>
            <a:chExt cx="8091560" cy="596012"/>
          </a:xfrm>
        </p:grpSpPr>
        <p:sp>
          <p:nvSpPr>
            <p:cNvPr id="5" name="Rectangle 4"/>
            <p:cNvSpPr/>
            <p:nvPr/>
          </p:nvSpPr>
          <p:spPr>
            <a:xfrm>
              <a:off x="601749" y="5312020"/>
              <a:ext cx="8091560" cy="596012"/>
            </a:xfrm>
            <a:prstGeom prst="rect">
              <a:avLst/>
            </a:prstGeom>
            <a:solidFill>
              <a:srgbClr val="9BBB59">
                <a:lumMod val="60000"/>
                <a:lumOff val="40000"/>
                <a:alpha val="2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7" name="Rounded Rectangle 6"/>
            <p:cNvSpPr/>
            <p:nvPr/>
          </p:nvSpPr>
          <p:spPr>
            <a:xfrm>
              <a:off x="756374" y="5431222"/>
              <a:ext cx="1028128" cy="371267"/>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Certification</a:t>
              </a:r>
            </a:p>
          </p:txBody>
        </p:sp>
        <p:sp>
          <p:nvSpPr>
            <p:cNvPr id="8" name="Rounded Rectangle 7"/>
            <p:cNvSpPr/>
            <p:nvPr/>
          </p:nvSpPr>
          <p:spPr>
            <a:xfrm>
              <a:off x="4151754" y="5435812"/>
              <a:ext cx="1028128" cy="362574"/>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Flight Planning</a:t>
              </a:r>
            </a:p>
          </p:txBody>
        </p:sp>
        <p:sp>
          <p:nvSpPr>
            <p:cNvPr id="9" name="Rounded Rectangle 8"/>
            <p:cNvSpPr/>
            <p:nvPr/>
          </p:nvSpPr>
          <p:spPr>
            <a:xfrm>
              <a:off x="6403805" y="5426255"/>
              <a:ext cx="1028128" cy="362574"/>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Operational Approval</a:t>
              </a:r>
            </a:p>
          </p:txBody>
        </p:sp>
        <p:sp>
          <p:nvSpPr>
            <p:cNvPr id="10" name="Rounded Rectangle 9"/>
            <p:cNvSpPr/>
            <p:nvPr/>
          </p:nvSpPr>
          <p:spPr>
            <a:xfrm>
              <a:off x="3031361" y="5435812"/>
              <a:ext cx="1028128" cy="362574"/>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Policy</a:t>
              </a:r>
            </a:p>
          </p:txBody>
        </p:sp>
        <p:sp>
          <p:nvSpPr>
            <p:cNvPr id="11" name="Rounded Rectangle 10"/>
            <p:cNvSpPr/>
            <p:nvPr/>
          </p:nvSpPr>
          <p:spPr>
            <a:xfrm>
              <a:off x="5276590" y="5435812"/>
              <a:ext cx="1028128" cy="362574"/>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Safety</a:t>
              </a:r>
            </a:p>
          </p:txBody>
        </p:sp>
        <p:sp>
          <p:nvSpPr>
            <p:cNvPr id="12" name="Rounded Rectangle 11"/>
            <p:cNvSpPr/>
            <p:nvPr/>
          </p:nvSpPr>
          <p:spPr>
            <a:xfrm>
              <a:off x="1899746" y="5431222"/>
              <a:ext cx="1028128" cy="367755"/>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Operations</a:t>
              </a:r>
            </a:p>
          </p:txBody>
        </p:sp>
        <p:sp>
          <p:nvSpPr>
            <p:cNvPr id="13" name="Rounded Rectangle 12"/>
            <p:cNvSpPr/>
            <p:nvPr/>
          </p:nvSpPr>
          <p:spPr>
            <a:xfrm>
              <a:off x="7531222" y="5431222"/>
              <a:ext cx="1028128" cy="367755"/>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rPr>
                <a:t>Training</a:t>
              </a:r>
            </a:p>
          </p:txBody>
        </p:sp>
      </p:grpSp>
      <p:sp>
        <p:nvSpPr>
          <p:cNvPr id="14" name="Down Arrow Callout 13"/>
          <p:cNvSpPr/>
          <p:nvPr/>
        </p:nvSpPr>
        <p:spPr>
          <a:xfrm>
            <a:off x="3131311" y="3185028"/>
            <a:ext cx="2451575" cy="597806"/>
          </a:xfrm>
          <a:prstGeom prst="downArrowCallout">
            <a:avLst/>
          </a:prstGeom>
          <a:solidFill>
            <a:srgbClr val="0070C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alibri"/>
              </a:rPr>
              <a:t>Categorization</a:t>
            </a:r>
            <a:endParaRPr kumimoji="0" lang="en-US" sz="1600" b="0" i="0" u="none" strike="noStrike" kern="0" cap="none" spc="0" normalizeH="0" baseline="0" noProof="0" dirty="0">
              <a:ln>
                <a:noFill/>
              </a:ln>
              <a:solidFill>
                <a:sysClr val="window" lastClr="FFFFFF"/>
              </a:solidFill>
              <a:effectLst/>
              <a:uLnTx/>
              <a:uFillTx/>
              <a:latin typeface="Calibri"/>
            </a:endParaRPr>
          </a:p>
        </p:txBody>
      </p:sp>
      <p:sp>
        <p:nvSpPr>
          <p:cNvPr id="16" name="Rectangle 15"/>
          <p:cNvSpPr/>
          <p:nvPr/>
        </p:nvSpPr>
        <p:spPr>
          <a:xfrm>
            <a:off x="3026950" y="3774043"/>
            <a:ext cx="1202395" cy="490718"/>
          </a:xfrm>
          <a:prstGeom prst="rect">
            <a:avLst/>
          </a:prstGeom>
          <a:solidFill>
            <a:srgbClr val="4BACC6">
              <a:lumMod val="75000"/>
            </a:srgbClr>
          </a:solidFill>
          <a:ln w="25400" cap="flat" cmpd="sng" algn="ctr">
            <a:solidFill>
              <a:srgbClr val="4BACC6">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 lastClr="FFFFFF"/>
                </a:solidFill>
                <a:effectLst/>
                <a:uLnTx/>
                <a:uFillTx/>
                <a:latin typeface="Calibri"/>
              </a:rPr>
              <a:t>FAA</a:t>
            </a:r>
          </a:p>
        </p:txBody>
      </p:sp>
      <p:sp>
        <p:nvSpPr>
          <p:cNvPr id="17" name="Rectangle 16"/>
          <p:cNvSpPr/>
          <p:nvPr/>
        </p:nvSpPr>
        <p:spPr>
          <a:xfrm>
            <a:off x="4487489" y="3774043"/>
            <a:ext cx="1202395" cy="490718"/>
          </a:xfrm>
          <a:prstGeom prst="rect">
            <a:avLst/>
          </a:prstGeom>
          <a:solidFill>
            <a:srgbClr val="4BACC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alibri"/>
              </a:rPr>
              <a:t>UAS Operator</a:t>
            </a:r>
          </a:p>
        </p:txBody>
      </p:sp>
      <p:sp>
        <p:nvSpPr>
          <p:cNvPr id="44" name="Down Arrow 43"/>
          <p:cNvSpPr/>
          <p:nvPr/>
        </p:nvSpPr>
        <p:spPr>
          <a:xfrm>
            <a:off x="4244736" y="2939943"/>
            <a:ext cx="226130" cy="203335"/>
          </a:xfrm>
          <a:prstGeom prst="downArrow">
            <a:avLst/>
          </a:prstGeom>
          <a:solidFill>
            <a:srgbClr val="4BACC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6" name="Down Arrow 45"/>
          <p:cNvSpPr/>
          <p:nvPr/>
        </p:nvSpPr>
        <p:spPr>
          <a:xfrm>
            <a:off x="3515081" y="4294765"/>
            <a:ext cx="226130" cy="203335"/>
          </a:xfrm>
          <a:prstGeom prst="downArrow">
            <a:avLst/>
          </a:prstGeom>
          <a:solidFill>
            <a:srgbClr val="4BACC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
        <p:nvSpPr>
          <p:cNvPr id="47" name="Down Arrow 46"/>
          <p:cNvSpPr/>
          <p:nvPr/>
        </p:nvSpPr>
        <p:spPr>
          <a:xfrm>
            <a:off x="4975621" y="4299741"/>
            <a:ext cx="226130" cy="203335"/>
          </a:xfrm>
          <a:prstGeom prst="downArrow">
            <a:avLst/>
          </a:prstGeom>
          <a:solidFill>
            <a:srgbClr val="4BACC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ndParaRPr>
          </a:p>
        </p:txBody>
      </p:sp>
    </p:spTree>
    <p:extLst>
      <p:ext uri="{BB962C8B-B14F-4D97-AF65-F5344CB8AC3E}">
        <p14:creationId xmlns:p14="http://schemas.microsoft.com/office/powerpoint/2010/main" val="18973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rPr>
              <a:t>FAA Requirements</a:t>
            </a:r>
            <a:endParaRPr lang="en-US" sz="28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261262" y="838200"/>
            <a:ext cx="8682208" cy="5029311"/>
          </a:xfrm>
          <a:prstGeom prst="rect">
            <a:avLst/>
          </a:prstGeom>
          <a:ln>
            <a:solidFill>
              <a:schemeClr val="tx1"/>
            </a:solidFill>
          </a:ln>
        </p:spPr>
      </p:pic>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15</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256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UAS Operator Requirements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1800" dirty="0" smtClean="0">
                <a:latin typeface="Calibri" panose="020F0502020204030204" pitchFamily="34" charset="0"/>
                <a:cs typeface="Calibri" panose="020F0502020204030204" pitchFamily="34" charset="0"/>
              </a:rPr>
              <a:t>Shared with UAS test sites in 2014 in form of ‘Potential Research Areas’</a:t>
            </a: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16</a:t>
            </a:fld>
            <a:endParaRPr lang="en-US" dirty="0">
              <a:solidFill>
                <a:srgbClr val="FFFFFF">
                  <a:lumMod val="65000"/>
                </a:srgbClr>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008" y="1881358"/>
            <a:ext cx="540232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57400"/>
            <a:ext cx="2670160" cy="34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6008" y="3657600"/>
            <a:ext cx="5402323" cy="1927155"/>
          </a:xfrm>
          <a:prstGeom prst="rect">
            <a:avLst/>
          </a:prstGeom>
        </p:spPr>
      </p:pic>
    </p:spTree>
    <p:extLst>
      <p:ext uri="{BB962C8B-B14F-4D97-AF65-F5344CB8AC3E}">
        <p14:creationId xmlns:p14="http://schemas.microsoft.com/office/powerpoint/2010/main" val="33941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9912" y="2743200"/>
            <a:ext cx="7772400" cy="762000"/>
          </a:xfrm>
        </p:spPr>
        <p:txBody>
          <a:bodyPr/>
          <a:lstStyle/>
          <a:p>
            <a:pPr algn="ctr">
              <a:spcBef>
                <a:spcPts val="600"/>
              </a:spcBef>
              <a:spcAft>
                <a:spcPts val="600"/>
              </a:spcAft>
            </a:pPr>
            <a:r>
              <a:rPr lang="en-US" sz="2800" dirty="0" smtClean="0">
                <a:latin typeface="Calibri" panose="020F0502020204030204" pitchFamily="34" charset="0"/>
                <a:cs typeface="Calibri" panose="020F0502020204030204" pitchFamily="34" charset="0"/>
              </a:rPr>
              <a:t>UAS Concept Maturation</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endParaRPr lang="en-US" sz="1800" dirty="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17</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3232482"/>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059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Concept Maturation Overview</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1291" y="1143000"/>
            <a:ext cx="8043109" cy="4391025"/>
          </a:xfrm>
        </p:spPr>
        <p:txBody>
          <a:bodyPr/>
          <a:lstStyle/>
          <a:p>
            <a:pPr marL="342900" lvl="1" indent="-342900">
              <a:spcBef>
                <a:spcPts val="1200"/>
              </a:spcBef>
              <a:spcAft>
                <a:spcPts val="0"/>
              </a:spcAft>
              <a:buFontTx/>
              <a:buChar char="•"/>
            </a:pPr>
            <a:r>
              <a:rPr lang="en-US" b="1" dirty="0" smtClean="0">
                <a:latin typeface="Calibri" panose="020F0502020204030204" pitchFamily="34" charset="0"/>
                <a:cs typeface="Calibri" panose="020F0502020204030204" pitchFamily="34" charset="0"/>
              </a:rPr>
              <a:t>Ensure coverage of the evolution </a:t>
            </a:r>
            <a:r>
              <a:rPr lang="en-US" b="1" dirty="0">
                <a:latin typeface="Calibri" panose="020F0502020204030204" pitchFamily="34" charset="0"/>
                <a:cs typeface="Calibri" panose="020F0502020204030204" pitchFamily="34" charset="0"/>
              </a:rPr>
              <a:t>of UAS </a:t>
            </a:r>
            <a:r>
              <a:rPr lang="en-US" b="1" dirty="0" smtClean="0">
                <a:latin typeface="Calibri" panose="020F0502020204030204" pitchFamily="34" charset="0"/>
                <a:cs typeface="Calibri" panose="020F0502020204030204" pitchFamily="34" charset="0"/>
              </a:rPr>
              <a:t>operations</a:t>
            </a:r>
          </a:p>
          <a:p>
            <a:pPr marL="742950" lvl="2" indent="-342900">
              <a:spcBef>
                <a:spcPts val="1200"/>
              </a:spcBef>
              <a:spcAft>
                <a:spcPts val="0"/>
              </a:spcAft>
              <a:buFont typeface="Calibri" panose="020F0502020204030204" pitchFamily="34" charset="0"/>
              <a:buChar char="−"/>
            </a:pPr>
            <a:r>
              <a:rPr lang="en-US" sz="1600" dirty="0" smtClean="0">
                <a:latin typeface="Calibri" panose="020F0502020204030204" pitchFamily="34" charset="0"/>
                <a:cs typeface="Calibri" panose="020F0502020204030204" pitchFamily="34" charset="0"/>
              </a:rPr>
              <a:t>Generate scenarios that cover the gap between current day and the mature state vision (contained in the ConOps).  Focus on the ‘mid-term’ timeframe (~2018-2020)</a:t>
            </a:r>
          </a:p>
          <a:p>
            <a:pPr marL="742950" lvl="2" indent="-342900">
              <a:spcBef>
                <a:spcPts val="1200"/>
              </a:spcBef>
              <a:spcAft>
                <a:spcPts val="0"/>
              </a:spcAft>
              <a:buFont typeface="Calibri" panose="020F0502020204030204" pitchFamily="34" charset="0"/>
              <a:buChar char="−"/>
            </a:pPr>
            <a:r>
              <a:rPr lang="en-US" sz="1600" dirty="0" smtClean="0">
                <a:latin typeface="Calibri" panose="020F0502020204030204" pitchFamily="34" charset="0"/>
                <a:cs typeface="Calibri" panose="020F0502020204030204" pitchFamily="34" charset="0"/>
              </a:rPr>
              <a:t>Further identify </a:t>
            </a:r>
            <a:r>
              <a:rPr lang="en-US" sz="1600" dirty="0">
                <a:latin typeface="Calibri" panose="020F0502020204030204" pitchFamily="34" charset="0"/>
                <a:cs typeface="Calibri" panose="020F0502020204030204" pitchFamily="34" charset="0"/>
              </a:rPr>
              <a:t>policy, procedural, regulatory, and other </a:t>
            </a:r>
            <a:r>
              <a:rPr lang="en-US" sz="1600" dirty="0" smtClean="0">
                <a:latin typeface="Calibri" panose="020F0502020204030204" pitchFamily="34" charset="0"/>
                <a:cs typeface="Calibri" panose="020F0502020204030204" pitchFamily="34" charset="0"/>
              </a:rPr>
              <a:t>issues associated with predicted types of UAS operations covering the evolution of UAS operations</a:t>
            </a:r>
          </a:p>
          <a:p>
            <a:pPr marL="742950" lvl="2" indent="-342900">
              <a:spcBef>
                <a:spcPts val="1200"/>
              </a:spcBef>
              <a:spcAft>
                <a:spcPts val="0"/>
              </a:spcAft>
              <a:buFont typeface="Calibri" panose="020F0502020204030204" pitchFamily="34" charset="0"/>
              <a:buChar char="−"/>
            </a:pPr>
            <a:r>
              <a:rPr lang="en-US" sz="1600" dirty="0" smtClean="0">
                <a:latin typeface="Calibri" panose="020F0502020204030204" pitchFamily="34" charset="0"/>
                <a:cs typeface="Calibri" panose="020F0502020204030204" pitchFamily="34" charset="0"/>
              </a:rPr>
              <a:t>Review </a:t>
            </a:r>
            <a:r>
              <a:rPr lang="en-US" sz="1600" dirty="0">
                <a:latin typeface="Calibri" panose="020F0502020204030204" pitchFamily="34" charset="0"/>
                <a:cs typeface="Calibri" panose="020F0502020204030204" pitchFamily="34" charset="0"/>
              </a:rPr>
              <a:t>existing mature state scenarios (contained in the ConOps) to incorporate updated perspectives – scenarios that reflect rolling evolution</a:t>
            </a:r>
          </a:p>
          <a:p>
            <a:pPr marL="742950" lvl="2" indent="-342900">
              <a:spcBef>
                <a:spcPts val="1200"/>
              </a:spcBef>
              <a:spcAft>
                <a:spcPts val="0"/>
              </a:spcAft>
              <a:buFont typeface="Calibri" panose="020F0502020204030204" pitchFamily="34" charset="0"/>
              <a:buChar char="−"/>
            </a:pPr>
            <a:r>
              <a:rPr lang="en-US" sz="1600" dirty="0" smtClean="0">
                <a:latin typeface="Calibri" panose="020F0502020204030204" pitchFamily="34" charset="0"/>
                <a:cs typeface="Calibri" panose="020F0502020204030204" pitchFamily="34" charset="0"/>
              </a:rPr>
              <a:t>Prioritize work based on lead times to incorporate changes into the NAS (procedures, air traffic control (ATC) automation support, policy) and evolve demand forecast data</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18</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359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Mid-Term Timeframe Definition</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bwMode="auto">
          <a:xfrm>
            <a:off x="448716" y="723904"/>
            <a:ext cx="4838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solidFill>
                  <a:schemeClr val="tx1">
                    <a:lumMod val="50000"/>
                    <a:lumOff val="50000"/>
                  </a:schemeClr>
                </a:solidFill>
                <a:latin typeface="Calibri" panose="020F0502020204030204" pitchFamily="34" charset="0"/>
                <a:cs typeface="Calibri" panose="020F0502020204030204" pitchFamily="34" charset="0"/>
              </a:rPr>
              <a:t>Forecast Considerations</a:t>
            </a:r>
            <a:endParaRPr lang="en-US" sz="20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 name="Rectangle 4"/>
          <p:cNvSpPr/>
          <p:nvPr/>
        </p:nvSpPr>
        <p:spPr>
          <a:xfrm>
            <a:off x="304800" y="1838843"/>
            <a:ext cx="3291840" cy="1366528"/>
          </a:xfrm>
          <a:prstGeom prst="rect">
            <a:avLst/>
          </a:prstGeom>
          <a:solidFill>
            <a:schemeClr val="bg1">
              <a:lumMod val="95000"/>
            </a:schemeClr>
          </a:solidFill>
          <a:ln>
            <a:solidFill>
              <a:schemeClr val="bg1">
                <a:lumMod val="75000"/>
              </a:schemeClr>
            </a:solidFill>
          </a:ln>
        </p:spPr>
        <p:txBody>
          <a:bodyPr wrap="square">
            <a:spAutoFit/>
          </a:bodyPr>
          <a:lstStyle/>
          <a:p>
            <a:pPr marL="168275" indent="-168275">
              <a:lnSpc>
                <a:spcPct val="115000"/>
              </a:lnSpc>
              <a:spcBef>
                <a:spcPts val="0"/>
              </a:spcBef>
              <a:spcAft>
                <a:spcPts val="0"/>
              </a:spcAft>
              <a:buFont typeface="Arial"/>
              <a:buChar char="•"/>
              <a:tabLst>
                <a:tab pos="457200" algn="l"/>
              </a:tabLst>
            </a:pPr>
            <a:r>
              <a:rPr lang="en-US" sz="1200" dirty="0" smtClean="0">
                <a:latin typeface="Calibri"/>
                <a:ea typeface="Calibri"/>
                <a:cs typeface="Times New Roman"/>
              </a:rPr>
              <a:t>If a NAS system enhancement was not slated for probable delivery by 2018, it was considered not available</a:t>
            </a:r>
          </a:p>
          <a:p>
            <a:pPr marL="168275" indent="-168275">
              <a:lnSpc>
                <a:spcPct val="115000"/>
              </a:lnSpc>
              <a:spcBef>
                <a:spcPts val="0"/>
              </a:spcBef>
              <a:spcAft>
                <a:spcPts val="0"/>
              </a:spcAft>
              <a:buFont typeface="Arial"/>
              <a:buChar char="•"/>
              <a:tabLst>
                <a:tab pos="457200" algn="l"/>
              </a:tabLst>
            </a:pPr>
            <a:r>
              <a:rPr lang="en-US" sz="1200" dirty="0" smtClean="0">
                <a:latin typeface="Calibri"/>
                <a:ea typeface="Calibri"/>
                <a:cs typeface="Times New Roman"/>
              </a:rPr>
              <a:t>For example</a:t>
            </a:r>
          </a:p>
          <a:p>
            <a:pPr marL="625475" lvl="1" indent="-168275">
              <a:lnSpc>
                <a:spcPct val="115000"/>
              </a:lnSpc>
              <a:spcBef>
                <a:spcPts val="0"/>
              </a:spcBef>
              <a:spcAft>
                <a:spcPts val="0"/>
              </a:spcAft>
              <a:buFont typeface="Arial"/>
              <a:buChar char="•"/>
              <a:tabLst>
                <a:tab pos="457200" algn="l"/>
              </a:tabLst>
            </a:pPr>
            <a:r>
              <a:rPr lang="en-US" sz="1200" dirty="0" smtClean="0">
                <a:latin typeface="Calibri"/>
                <a:ea typeface="Calibri"/>
                <a:cs typeface="Times New Roman"/>
              </a:rPr>
              <a:t>Data communications</a:t>
            </a:r>
          </a:p>
          <a:p>
            <a:pPr marL="625475" lvl="1" indent="-168275">
              <a:lnSpc>
                <a:spcPct val="115000"/>
              </a:lnSpc>
              <a:spcBef>
                <a:spcPts val="0"/>
              </a:spcBef>
              <a:spcAft>
                <a:spcPts val="0"/>
              </a:spcAft>
              <a:buFont typeface="Arial"/>
              <a:buChar char="•"/>
              <a:tabLst>
                <a:tab pos="457200" algn="l"/>
              </a:tabLst>
            </a:pPr>
            <a:r>
              <a:rPr lang="en-US" sz="1200" dirty="0" smtClean="0">
                <a:latin typeface="Calibri"/>
                <a:ea typeface="Calibri"/>
                <a:cs typeface="Times New Roman"/>
              </a:rPr>
              <a:t>NAS Voice Switch </a:t>
            </a:r>
          </a:p>
        </p:txBody>
      </p:sp>
      <p:sp>
        <p:nvSpPr>
          <p:cNvPr id="6" name="Rectangle 5"/>
          <p:cNvSpPr/>
          <p:nvPr/>
        </p:nvSpPr>
        <p:spPr>
          <a:xfrm>
            <a:off x="5563400" y="1358916"/>
            <a:ext cx="3291840" cy="4524315"/>
          </a:xfrm>
          <a:prstGeom prst="rect">
            <a:avLst/>
          </a:prstGeom>
          <a:solidFill>
            <a:schemeClr val="bg1">
              <a:lumMod val="95000"/>
            </a:schemeClr>
          </a:solidFill>
          <a:ln>
            <a:solidFill>
              <a:schemeClr val="bg1">
                <a:lumMod val="85000"/>
              </a:schemeClr>
            </a:solidFill>
          </a:ln>
        </p:spPr>
        <p:txBody>
          <a:bodyPr wrap="square">
            <a:spAutoFit/>
          </a:bodyPr>
          <a:lstStyle/>
          <a:p>
            <a:pPr marL="168275" marR="0" lvl="0" indent="-168275">
              <a:lnSpc>
                <a:spcPct val="115000"/>
              </a:lnSpc>
              <a:spcBef>
                <a:spcPts val="0"/>
              </a:spcBef>
              <a:spcAft>
                <a:spcPts val="0"/>
              </a:spcAft>
              <a:buFont typeface="Arial"/>
              <a:buChar char="•"/>
              <a:tabLst>
                <a:tab pos="457200" algn="l"/>
              </a:tabLst>
            </a:pPr>
            <a:r>
              <a:rPr lang="en-US" sz="1200" dirty="0" smtClean="0">
                <a:latin typeface="Calibri"/>
                <a:ea typeface="Calibri"/>
                <a:cs typeface="Times New Roman"/>
              </a:rPr>
              <a:t>Commercial </a:t>
            </a:r>
            <a:r>
              <a:rPr lang="en-US" sz="1200" dirty="0">
                <a:latin typeface="Calibri"/>
                <a:ea typeface="Calibri"/>
                <a:cs typeface="Times New Roman"/>
              </a:rPr>
              <a:t>COA</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UAS undergoing certification</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COA for Ops: no DAA cap</a:t>
            </a:r>
          </a:p>
          <a:p>
            <a:pPr marL="168275" marR="0" lvl="0" indent="-168275">
              <a:lnSpc>
                <a:spcPct val="115000"/>
              </a:lnSpc>
              <a:spcBef>
                <a:spcPts val="0"/>
              </a:spcBef>
              <a:spcAft>
                <a:spcPts val="0"/>
              </a:spcAft>
              <a:buFont typeface="Arial"/>
              <a:buChar char="•"/>
              <a:tabLst>
                <a:tab pos="457200" algn="l"/>
              </a:tabLst>
            </a:pPr>
            <a:r>
              <a:rPr lang="en-US" sz="1200" dirty="0" err="1">
                <a:latin typeface="Calibri"/>
                <a:ea typeface="Calibri"/>
                <a:cs typeface="Times New Roman"/>
              </a:rPr>
              <a:t>sUAS</a:t>
            </a:r>
            <a:r>
              <a:rPr lang="en-US" sz="1200" dirty="0">
                <a:latin typeface="Calibri"/>
                <a:ea typeface="Calibri"/>
                <a:cs typeface="Times New Roman"/>
              </a:rPr>
              <a:t> (VLOS) flying without COA</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Larger UAS ADV-B equipped</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On-board DAA not required for Class A: Positive Control Airspace</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C2 MOPS non-satellite</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C2 via non-satellite</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Authorized to transition through Classes D, E,  G without a COA (limited duration)</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Authorized to fly in Class A w/out COA</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C2 MOPS satellite</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C2 via satellite</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G-G </a:t>
            </a:r>
            <a:r>
              <a:rPr lang="en-US" sz="1200" dirty="0" err="1">
                <a:latin typeface="Calibri"/>
                <a:ea typeface="Calibri"/>
                <a:cs typeface="Times New Roman"/>
              </a:rPr>
              <a:t>Comm</a:t>
            </a:r>
            <a:r>
              <a:rPr lang="en-US" sz="1200" dirty="0">
                <a:latin typeface="Calibri"/>
                <a:ea typeface="Calibri"/>
                <a:cs typeface="Times New Roman"/>
              </a:rPr>
              <a:t> </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Transit certified DAA</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Type Certs based on MOPS</a:t>
            </a:r>
          </a:p>
          <a:p>
            <a:pPr marL="168275" marR="0" lvl="0"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Fully certified DAA </a:t>
            </a:r>
            <a:r>
              <a:rPr lang="en-US" sz="1200" dirty="0" smtClean="0">
                <a:latin typeface="Calibri"/>
                <a:ea typeface="Calibri"/>
                <a:cs typeface="Times New Roman"/>
              </a:rPr>
              <a:t>equipment </a:t>
            </a:r>
            <a:endParaRPr lang="en-US" sz="1200" dirty="0">
              <a:latin typeface="Calibri"/>
              <a:ea typeface="Calibri"/>
              <a:cs typeface="Times New Roman"/>
            </a:endParaRPr>
          </a:p>
          <a:p>
            <a:pPr marL="168275" marR="0" lvl="0" indent="-168275">
              <a:spcBef>
                <a:spcPts val="0"/>
              </a:spcBef>
              <a:spcAft>
                <a:spcPts val="0"/>
              </a:spcAft>
              <a:buFont typeface="Arial"/>
              <a:buChar char="•"/>
              <a:tabLst>
                <a:tab pos="457200" algn="l"/>
              </a:tabLst>
            </a:pPr>
            <a:r>
              <a:rPr lang="en-US" sz="1200" dirty="0">
                <a:latin typeface="Calibri"/>
                <a:ea typeface="Calibri"/>
                <a:cs typeface="Times New Roman"/>
              </a:rPr>
              <a:t>Authorized to transition through Classes D, E,  G without a COA</a:t>
            </a:r>
          </a:p>
          <a:p>
            <a:pPr marL="168275" indent="-168275">
              <a:lnSpc>
                <a:spcPct val="115000"/>
              </a:lnSpc>
              <a:spcBef>
                <a:spcPts val="0"/>
              </a:spcBef>
              <a:spcAft>
                <a:spcPts val="0"/>
              </a:spcAft>
              <a:buFont typeface="Arial"/>
              <a:buChar char="•"/>
              <a:tabLst>
                <a:tab pos="457200" algn="l"/>
              </a:tabLst>
            </a:pPr>
            <a:r>
              <a:rPr lang="en-US" sz="1200" dirty="0">
                <a:latin typeface="Calibri"/>
                <a:ea typeface="Calibri"/>
                <a:cs typeface="Times New Roman"/>
              </a:rPr>
              <a:t>Type certifications based on MOPS</a:t>
            </a:r>
          </a:p>
        </p:txBody>
      </p:sp>
      <p:sp>
        <p:nvSpPr>
          <p:cNvPr id="7" name="Down Arrow 6"/>
          <p:cNvSpPr/>
          <p:nvPr/>
        </p:nvSpPr>
        <p:spPr bwMode="auto">
          <a:xfrm>
            <a:off x="3683245" y="1295400"/>
            <a:ext cx="1752600" cy="4495800"/>
          </a:xfrm>
          <a:prstGeom prst="downArrow">
            <a:avLst/>
          </a:prstGeom>
          <a:solidFill>
            <a:srgbClr val="33669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bwMode="auto">
          <a:xfrm>
            <a:off x="4236639" y="990600"/>
            <a:ext cx="647700"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600" b="1" dirty="0" smtClean="0"/>
              <a:t>2013</a:t>
            </a:r>
            <a:endParaRPr lang="en-US" sz="1600" b="1" dirty="0"/>
          </a:p>
        </p:txBody>
      </p:sp>
      <p:sp>
        <p:nvSpPr>
          <p:cNvPr id="9" name="Rectangle 8"/>
          <p:cNvSpPr/>
          <p:nvPr/>
        </p:nvSpPr>
        <p:spPr bwMode="auto">
          <a:xfrm>
            <a:off x="3669632" y="5751212"/>
            <a:ext cx="1769806" cy="307777"/>
          </a:xfrm>
          <a:prstGeom prst="rect">
            <a:avLst/>
          </a:prstGeom>
          <a:no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1400" b="1" i="0" u="none" strike="noStrike" cap="none" normalizeH="0" baseline="0" dirty="0" smtClean="0">
                <a:ln>
                  <a:noFill/>
                </a:ln>
                <a:solidFill>
                  <a:schemeClr val="tx1"/>
                </a:solidFill>
                <a:effectLst/>
                <a:latin typeface="Arial" charset="0"/>
              </a:rPr>
              <a:t>Mature State</a:t>
            </a:r>
          </a:p>
        </p:txBody>
      </p:sp>
      <p:sp>
        <p:nvSpPr>
          <p:cNvPr id="10" name="5-Point Star 9"/>
          <p:cNvSpPr/>
          <p:nvPr/>
        </p:nvSpPr>
        <p:spPr bwMode="auto">
          <a:xfrm>
            <a:off x="4411557" y="5370096"/>
            <a:ext cx="274320" cy="274320"/>
          </a:xfrm>
          <a:prstGeom prst="star5">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a:spLocks noChangeArrowheads="1"/>
          </p:cNvSpPr>
          <p:nvPr/>
        </p:nvSpPr>
        <p:spPr bwMode="auto">
          <a:xfrm>
            <a:off x="3982057" y="2959279"/>
            <a:ext cx="1170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solidFill>
                  <a:srgbClr val="00CC66"/>
                </a:solidFill>
              </a:rPr>
              <a:t>Mid-Term</a:t>
            </a:r>
          </a:p>
          <a:p>
            <a:pPr algn="ctr" eaLnBrk="1" hangingPunct="1"/>
            <a:r>
              <a:rPr lang="en-US" altLang="en-US" sz="1400" b="1" dirty="0">
                <a:solidFill>
                  <a:srgbClr val="00CC66"/>
                </a:solidFill>
              </a:rPr>
              <a:t>2018-2020</a:t>
            </a:r>
          </a:p>
        </p:txBody>
      </p:sp>
      <p:sp>
        <p:nvSpPr>
          <p:cNvPr id="12" name="Rectangle 11"/>
          <p:cNvSpPr/>
          <p:nvPr/>
        </p:nvSpPr>
        <p:spPr bwMode="auto">
          <a:xfrm>
            <a:off x="304800" y="1459468"/>
            <a:ext cx="3291840" cy="338554"/>
          </a:xfrm>
          <a:prstGeom prst="rect">
            <a:avLst/>
          </a:prstGeom>
          <a:solidFill>
            <a:srgbClr val="33669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1600" b="1" i="0" u="none" strike="noStrike" cap="none" normalizeH="0" baseline="0" dirty="0" smtClean="0">
                <a:ln>
                  <a:noFill/>
                </a:ln>
                <a:solidFill>
                  <a:schemeClr val="bg1"/>
                </a:solidFill>
                <a:effectLst/>
                <a:latin typeface="Arial" charset="0"/>
              </a:rPr>
              <a:t>NAS Programs</a:t>
            </a:r>
          </a:p>
        </p:txBody>
      </p:sp>
      <p:sp>
        <p:nvSpPr>
          <p:cNvPr id="13" name="Rectangle 12"/>
          <p:cNvSpPr/>
          <p:nvPr/>
        </p:nvSpPr>
        <p:spPr bwMode="auto">
          <a:xfrm>
            <a:off x="5563400" y="972834"/>
            <a:ext cx="3291840" cy="338554"/>
          </a:xfrm>
          <a:prstGeom prst="rect">
            <a:avLst/>
          </a:prstGeom>
          <a:solidFill>
            <a:srgbClr val="33669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1600" b="1" i="0" u="none" strike="noStrike" cap="none" normalizeH="0" baseline="0" dirty="0" smtClean="0">
                <a:ln>
                  <a:noFill/>
                </a:ln>
                <a:solidFill>
                  <a:schemeClr val="bg1"/>
                </a:solidFill>
                <a:effectLst/>
                <a:latin typeface="Arial" charset="0"/>
              </a:rPr>
              <a:t>Operational Milestones</a:t>
            </a:r>
          </a:p>
        </p:txBody>
      </p:sp>
      <p:sp>
        <p:nvSpPr>
          <p:cNvPr id="1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19</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66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Our Focus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a:t>C</a:t>
            </a:r>
            <a:r>
              <a:rPr lang="en-US" dirty="0" smtClean="0"/>
              <a:t>oncept development, validation, and requirements</a:t>
            </a:r>
          </a:p>
          <a:p>
            <a:pPr>
              <a:spcBef>
                <a:spcPts val="1800"/>
              </a:spcBef>
            </a:pPr>
            <a:r>
              <a:rPr lang="en-US" dirty="0" smtClean="0"/>
              <a:t>Systems engineering process to provide structure and traceability</a:t>
            </a:r>
          </a:p>
          <a:p>
            <a:pPr>
              <a:spcBef>
                <a:spcPts val="1800"/>
              </a:spcBef>
            </a:pPr>
            <a:r>
              <a:rPr lang="en-US" dirty="0" smtClean="0"/>
              <a:t>Operational perspective</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Concept Maturation Products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indent="-346075">
              <a:spcBef>
                <a:spcPts val="600"/>
              </a:spcBef>
              <a:spcAft>
                <a:spcPts val="600"/>
              </a:spcAft>
              <a:buClr>
                <a:srgbClr val="009900"/>
              </a:buClr>
              <a:buFont typeface="Wingdings" panose="05000000000000000000" pitchFamily="2" charset="2"/>
              <a:buChar char="ü"/>
            </a:pPr>
            <a:r>
              <a:rPr lang="en-US" b="0" dirty="0" smtClean="0">
                <a:latin typeface="Calibri" panose="020F0502020204030204" pitchFamily="34" charset="0"/>
                <a:ea typeface="ＭＳ Ｐゴシック" pitchFamily="34" charset="-128"/>
                <a:cs typeface="Calibri" panose="020F0502020204030204" pitchFamily="34" charset="0"/>
              </a:rPr>
              <a:t>Mid-term </a:t>
            </a:r>
            <a:r>
              <a:rPr lang="en-US" b="0" dirty="0">
                <a:latin typeface="Calibri" panose="020F0502020204030204" pitchFamily="34" charset="0"/>
                <a:ea typeface="ＭＳ Ｐゴシック" pitchFamily="34" charset="-128"/>
                <a:cs typeface="Calibri" panose="020F0502020204030204" pitchFamily="34" charset="0"/>
              </a:rPr>
              <a:t>(VLOS, EVLOS, &amp; BVLOS) and updated mature state (integrated) operational scenarios (22)</a:t>
            </a:r>
          </a:p>
          <a:p>
            <a:pPr indent="-346075">
              <a:spcBef>
                <a:spcPts val="600"/>
              </a:spcBef>
              <a:spcAft>
                <a:spcPts val="600"/>
              </a:spcAft>
              <a:buClr>
                <a:srgbClr val="009900"/>
              </a:buClr>
              <a:buFont typeface="Wingdings" panose="05000000000000000000" pitchFamily="2" charset="2"/>
              <a:buChar char="ü"/>
            </a:pPr>
            <a:r>
              <a:rPr lang="en-US" b="0" dirty="0">
                <a:latin typeface="Calibri" panose="020F0502020204030204" pitchFamily="34" charset="0"/>
                <a:ea typeface="ＭＳ Ｐゴシック" pitchFamily="34" charset="-128"/>
                <a:cs typeface="Calibri" panose="020F0502020204030204" pitchFamily="34" charset="0"/>
              </a:rPr>
              <a:t>Scenario service/responsibility allocation tables of </a:t>
            </a:r>
            <a:r>
              <a:rPr lang="en-US" b="0" dirty="0" smtClean="0">
                <a:latin typeface="Calibri" panose="020F0502020204030204" pitchFamily="34" charset="0"/>
                <a:ea typeface="ＭＳ Ｐゴシック" pitchFamily="34" charset="-128"/>
                <a:cs typeface="Calibri" panose="020F0502020204030204" pitchFamily="34" charset="0"/>
              </a:rPr>
              <a:t>FAA/Air Navigation Service Provider (ANSP), UAS Operator/Pilot-in-Command (PIC), and Manned Aircraft PIC responsibilities </a:t>
            </a:r>
            <a:endParaRPr lang="en-US" b="0" dirty="0">
              <a:latin typeface="Calibri" panose="020F0502020204030204" pitchFamily="34" charset="0"/>
              <a:ea typeface="ＭＳ Ｐゴシック" pitchFamily="34" charset="-128"/>
              <a:cs typeface="Calibri" panose="020F0502020204030204" pitchFamily="34" charset="0"/>
            </a:endParaRPr>
          </a:p>
          <a:p>
            <a:pPr indent="-346075">
              <a:spcBef>
                <a:spcPts val="600"/>
              </a:spcBef>
              <a:spcAft>
                <a:spcPts val="600"/>
              </a:spcAft>
              <a:buClr>
                <a:srgbClr val="009900"/>
              </a:buClr>
              <a:buFont typeface="Wingdings" panose="05000000000000000000" pitchFamily="2" charset="2"/>
              <a:buChar char="ü"/>
            </a:pPr>
            <a:r>
              <a:rPr lang="en-US" b="0" dirty="0" smtClean="0">
                <a:latin typeface="Calibri" panose="020F0502020204030204" pitchFamily="34" charset="0"/>
                <a:cs typeface="Calibri" panose="020F0502020204030204" pitchFamily="34" charset="0"/>
              </a:rPr>
              <a:t>Low </a:t>
            </a:r>
            <a:r>
              <a:rPr lang="en-US" b="0" dirty="0">
                <a:latin typeface="Calibri" panose="020F0502020204030204" pitchFamily="34" charset="0"/>
                <a:cs typeface="Calibri" panose="020F0502020204030204" pitchFamily="34" charset="0"/>
              </a:rPr>
              <a:t>altitude operating concepts </a:t>
            </a:r>
            <a:r>
              <a:rPr lang="en-US" b="0" dirty="0" smtClean="0">
                <a:latin typeface="Calibri" panose="020F0502020204030204" pitchFamily="34" charset="0"/>
                <a:cs typeface="Calibri" panose="020F0502020204030204" pitchFamily="34" charset="0"/>
              </a:rPr>
              <a:t>paper </a:t>
            </a:r>
            <a:r>
              <a:rPr lang="en-US" b="0" dirty="0" smtClean="0">
                <a:solidFill>
                  <a:srgbClr val="FF0000"/>
                </a:solidFill>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documenting FAA perspectives (based on concept maturation work) for operations not covered in the FAA UAS ConOps.</a:t>
            </a:r>
          </a:p>
          <a:p>
            <a:pPr indent="-346075">
              <a:spcBef>
                <a:spcPts val="600"/>
              </a:spcBef>
              <a:spcAft>
                <a:spcPts val="600"/>
              </a:spcAft>
              <a:buClr>
                <a:srgbClr val="009900"/>
              </a:buClr>
              <a:buFont typeface="Wingdings" panose="05000000000000000000" pitchFamily="2" charset="2"/>
              <a:buChar char="ü"/>
            </a:pPr>
            <a:r>
              <a:rPr lang="en-US" altLang="ja-JP" b="0" dirty="0" smtClean="0">
                <a:latin typeface="Calibri" panose="020F0502020204030204" pitchFamily="34" charset="0"/>
                <a:ea typeface="ＭＳ Ｐゴシック" pitchFamily="34" charset="-128"/>
                <a:cs typeface="Calibri" panose="020F0502020204030204" pitchFamily="34" charset="0"/>
              </a:rPr>
              <a:t>Updated </a:t>
            </a:r>
            <a:r>
              <a:rPr lang="en-US" altLang="ja-JP" b="0" dirty="0">
                <a:latin typeface="Calibri" panose="020F0502020204030204" pitchFamily="34" charset="0"/>
                <a:ea typeface="ＭＳ Ｐゴシック" pitchFamily="34" charset="-128"/>
                <a:cs typeface="Calibri" panose="020F0502020204030204" pitchFamily="34" charset="0"/>
              </a:rPr>
              <a:t>and </a:t>
            </a:r>
            <a:r>
              <a:rPr lang="en-US" altLang="ja-JP" b="0" dirty="0" smtClean="0">
                <a:latin typeface="Calibri" panose="020F0502020204030204" pitchFamily="34" charset="0"/>
                <a:ea typeface="ＭＳ Ｐゴシック" pitchFamily="34" charset="-128"/>
                <a:cs typeface="Calibri" panose="020F0502020204030204" pitchFamily="34" charset="0"/>
              </a:rPr>
              <a:t>expanded </a:t>
            </a:r>
            <a:r>
              <a:rPr lang="en-US" altLang="ja-JP" b="0" dirty="0">
                <a:latin typeface="Calibri" panose="020F0502020204030204" pitchFamily="34" charset="0"/>
                <a:ea typeface="ＭＳ Ｐゴシック" pitchFamily="34" charset="-128"/>
                <a:cs typeface="Calibri" panose="020F0502020204030204" pitchFamily="34" charset="0"/>
              </a:rPr>
              <a:t>shortfalls and operational requirements to </a:t>
            </a:r>
            <a:r>
              <a:rPr lang="en-US" altLang="ja-JP" b="0" dirty="0" smtClean="0">
                <a:latin typeface="Calibri" panose="020F0502020204030204" pitchFamily="34" charset="0"/>
                <a:ea typeface="ＭＳ Ｐゴシック" pitchFamily="34" charset="-128"/>
                <a:cs typeface="Calibri" panose="020F0502020204030204" pitchFamily="34" charset="0"/>
              </a:rPr>
              <a:t>inform </a:t>
            </a:r>
            <a:r>
              <a:rPr lang="en-US" altLang="ja-JP" b="0" dirty="0">
                <a:latin typeface="Calibri" panose="020F0502020204030204" pitchFamily="34" charset="0"/>
                <a:ea typeface="ＭＳ Ｐゴシック" pitchFamily="34" charset="-128"/>
                <a:cs typeface="Calibri" panose="020F0502020204030204" pitchFamily="34" charset="0"/>
              </a:rPr>
              <a:t>FAA </a:t>
            </a:r>
            <a:r>
              <a:rPr lang="en-US" altLang="ja-JP" b="0" dirty="0" smtClean="0">
                <a:latin typeface="Calibri" panose="020F0502020204030204" pitchFamily="34" charset="0"/>
                <a:ea typeface="ＭＳ Ｐゴシック" pitchFamily="34" charset="-128"/>
                <a:cs typeface="Calibri" panose="020F0502020204030204" pitchFamily="34" charset="0"/>
              </a:rPr>
              <a:t>investments</a:t>
            </a:r>
            <a:endParaRPr lang="en-US" altLang="ja-JP" b="0" dirty="0">
              <a:latin typeface="Calibri" panose="020F0502020204030204" pitchFamily="34" charset="0"/>
              <a:ea typeface="ＭＳ Ｐゴシック" pitchFamily="34" charset="-128"/>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20</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56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48298"/>
            <a:ext cx="7772400" cy="2971800"/>
          </a:xfrm>
        </p:spPr>
        <p:txBody>
          <a:bodyPr/>
          <a:lstStyle/>
          <a:p>
            <a:pPr algn="ctr">
              <a:spcBef>
                <a:spcPts val="600"/>
              </a:spcBef>
              <a:spcAft>
                <a:spcPts val="600"/>
              </a:spcAft>
            </a:pPr>
            <a:r>
              <a:rPr lang="en-US" sz="2800" dirty="0" smtClean="0">
                <a:latin typeface="Calibri" panose="020F0502020204030204" pitchFamily="34" charset="0"/>
                <a:cs typeface="Calibri" panose="020F0502020204030204" pitchFamily="34" charset="0"/>
              </a:rPr>
              <a:t>Operational Scenarios</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Mid-Term </a:t>
            </a:r>
            <a:r>
              <a:rPr lang="en-US" sz="1800" dirty="0">
                <a:latin typeface="Calibri" panose="020F0502020204030204" pitchFamily="34" charset="0"/>
                <a:cs typeface="Calibri" panose="020F0502020204030204" pitchFamily="34" charset="0"/>
              </a:rPr>
              <a:t>Operational </a:t>
            </a:r>
            <a:r>
              <a:rPr lang="en-US" sz="1800" dirty="0" smtClean="0">
                <a:latin typeface="Calibri" panose="020F0502020204030204" pitchFamily="34" charset="0"/>
                <a:cs typeface="Calibri" panose="020F0502020204030204" pitchFamily="34" charset="0"/>
              </a:rPr>
              <a:t>Scenarios</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Mature State Operational Scenarios</a:t>
            </a:r>
            <a:br>
              <a:rPr lang="en-US" sz="1800" dirty="0" smtClean="0">
                <a:latin typeface="Calibri" panose="020F0502020204030204" pitchFamily="34" charset="0"/>
                <a:cs typeface="Calibri" panose="020F0502020204030204" pitchFamily="34" charset="0"/>
              </a:rPr>
            </a:br>
            <a:endParaRPr lang="en-US" sz="1800" dirty="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21</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997996"/>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152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Summary of Mid-Term Operational Scenarios</a:t>
            </a:r>
            <a:endParaRPr lang="en-US" sz="2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22</a:t>
            </a:fld>
            <a:endParaRPr lang="en-US" dirty="0">
              <a:solidFill>
                <a:srgbClr val="FFFFFF">
                  <a:lumMod val="65000"/>
                </a:srgbClr>
              </a:solidFill>
              <a:latin typeface="Calibri" panose="020F0502020204030204" pitchFamily="34" charset="0"/>
              <a:cs typeface="Calibri" panose="020F050202020403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2429773831"/>
              </p:ext>
            </p:extLst>
          </p:nvPr>
        </p:nvGraphicFramePr>
        <p:xfrm>
          <a:off x="152402" y="894384"/>
          <a:ext cx="8839199" cy="4668215"/>
        </p:xfrm>
        <a:graphic>
          <a:graphicData uri="http://schemas.openxmlformats.org/drawingml/2006/table">
            <a:tbl>
              <a:tblPr firstRow="1" firstCol="1" bandRow="1"/>
              <a:tblGrid>
                <a:gridCol w="1628273"/>
                <a:gridCol w="620295"/>
                <a:gridCol w="1225167"/>
                <a:gridCol w="1479263"/>
                <a:gridCol w="925155"/>
                <a:gridCol w="2961046"/>
              </a:tblGrid>
              <a:tr h="41853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rPr>
                        <a:t>Scenario Name</a:t>
                      </a:r>
                      <a:endParaRPr lang="en-US" sz="10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rPr>
                        <a:t>Flight Plan</a:t>
                      </a:r>
                      <a:endParaRPr lang="en-US" sz="1000" dirty="0">
                        <a:effectLst/>
                        <a:latin typeface="+mn-lt"/>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rPr>
                        <a:t>Airspace</a:t>
                      </a:r>
                      <a:endParaRPr lang="en-US" sz="1000" dirty="0">
                        <a:effectLst/>
                        <a:latin typeface="+mn-lt"/>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rPr>
                        <a:t>Purpose of Flight</a:t>
                      </a:r>
                      <a:endParaRPr lang="en-US" sz="1000" dirty="0">
                        <a:effectLst/>
                        <a:latin typeface="+mn-lt"/>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rPr>
                        <a:t>Aircraft</a:t>
                      </a:r>
                      <a:endParaRPr lang="en-US" sz="1000" dirty="0">
                        <a:effectLst/>
                        <a:latin typeface="+mn-lt"/>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smtClean="0">
                          <a:effectLst/>
                        </a:rPr>
                        <a:t>Mid-Term Highlights</a:t>
                      </a:r>
                      <a:endParaRPr lang="en-US" sz="1000" dirty="0">
                        <a:effectLst/>
                        <a:latin typeface="+mn-lt"/>
                        <a:ea typeface="Calibri"/>
                        <a:cs typeface="Times New Roman"/>
                      </a:endParaRPr>
                    </a:p>
                  </a:txBody>
                  <a:tcPr marL="45720" marR="45720" anchor="ctr">
                    <a:lnL w="12700" cmpd="sng">
                      <a:solidFill>
                        <a:sysClr val="window" lastClr="FFFFFF"/>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Flight Planning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 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Negotiation of flight plan prior to departure and updates during flight.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Surface Operations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C or Class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ground movement on towered airports.  Interact with other traffic &amp; ATC on the surface.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Border </a:t>
                      </a:r>
                      <a:r>
                        <a:rPr lang="en-US" sz="10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Patrol/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Monitoring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D arr/dep, aerial work in Class 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Border patrol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Predator 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Planned maneuver and unplanned deviation. Go-around.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Atmospheric Monitoring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(HALE)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A, Class E high altitude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Environmental Sensing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Slow transition through Class A.  Long-endurance above FL600.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Search and Rescue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G, Class E - TFR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Search and Rescue at night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ScanEagle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Search operations Class E airspace.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Agricultural Monitoring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G,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Agriculture mapping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Trimble UX5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Survey of farmer’s land to provide detailed information to the farmer about his crops.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Pipeline Surveillance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G, transition Class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Pipeline monitoring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ScanEagle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Designated route specifically for UAS (under 500 ft. AGL).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Accident Scene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(HazMat) Investigation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Monitoring specific situations on the ground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ShadowHawk,</a:t>
                      </a:r>
                      <a:r>
                        <a:rPr lang="en-US" sz="900" kern="12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Aeryon </a:t>
                      </a: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Scout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Control in and around urban areas. Flyaway in terminal area.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Maritime Surveillance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A oceanic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Surveillance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Global Hawk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Oceanic high and low altitude.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Offshore Surveillance with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Due Regard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Oceanic off-shore, Class A, Class D airport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Surveillance Due Regard</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off-shore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ScanEagle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Oceanic Due Regard off-shore operations picking up IFR flight plan back into airport in Class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386335">
                <a:tc>
                  <a:txBody>
                    <a:bodyPr/>
                    <a:lstStyle/>
                    <a:p>
                      <a:pPr marL="0" marR="0" algn="ctr">
                        <a:lnSpc>
                          <a:spcPct val="1000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Lost Link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D, 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Demonstrate LL procedures for Terminal and En-route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ct val="100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Lost link/contingency route activation, ground-ground CPDLC, procedural changes.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r>
            </a:tbl>
          </a:graphicData>
        </a:graphic>
      </p:graphicFrame>
    </p:spTree>
    <p:extLst>
      <p:ext uri="{BB962C8B-B14F-4D97-AF65-F5344CB8AC3E}">
        <p14:creationId xmlns:p14="http://schemas.microsoft.com/office/powerpoint/2010/main" val="32097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Mid-Term Scenario Distinctions</a:t>
            </a:r>
            <a:endParaRPr lang="en-US" sz="2800" dirty="0">
              <a:solidFill>
                <a:srgbClr val="FF000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91291" y="1143000"/>
            <a:ext cx="4842709" cy="4391025"/>
          </a:xfrm>
        </p:spPr>
        <p:txBody>
          <a:bodyPr/>
          <a:lstStyle/>
          <a:p>
            <a:pPr lvl="0"/>
            <a:r>
              <a:rPr lang="en-US" dirty="0" smtClean="0">
                <a:solidFill>
                  <a:srgbClr val="0070C0"/>
                </a:solidFill>
                <a:latin typeface="Calibri" panose="020F0502020204030204" pitchFamily="34" charset="0"/>
                <a:cs typeface="Calibri" panose="020F0502020204030204" pitchFamily="34" charset="0"/>
              </a:rPr>
              <a:t>Use of Segregation</a:t>
            </a:r>
            <a:endParaRPr lang="en-US" dirty="0">
              <a:solidFill>
                <a:srgbClr val="0070C0"/>
              </a:solidFill>
              <a:latin typeface="Calibri" panose="020F0502020204030204" pitchFamily="34" charset="0"/>
              <a:cs typeface="Calibri" panose="020F0502020204030204" pitchFamily="34" charset="0"/>
            </a:endParaRPr>
          </a:p>
          <a:p>
            <a:pPr lvl="1">
              <a:spcBef>
                <a:spcPts val="1200"/>
              </a:spcBef>
            </a:pPr>
            <a:r>
              <a:rPr lang="en-US" sz="1600" dirty="0">
                <a:latin typeface="Calibri" panose="020F0502020204030204" pitchFamily="34" charset="0"/>
                <a:cs typeface="Calibri" panose="020F0502020204030204" pitchFamily="34" charset="0"/>
              </a:rPr>
              <a:t>S</a:t>
            </a:r>
            <a:r>
              <a:rPr lang="en-US" sz="1600" b="0" dirty="0" smtClean="0">
                <a:latin typeface="Calibri" panose="020F0502020204030204" pitchFamily="34" charset="0"/>
                <a:cs typeface="Calibri" panose="020F0502020204030204" pitchFamily="34" charset="0"/>
              </a:rPr>
              <a:t>egregated operations require </a:t>
            </a:r>
            <a:r>
              <a:rPr lang="en-US" sz="1600" b="0" dirty="0">
                <a:latin typeface="Calibri" panose="020F0502020204030204" pitchFamily="34" charset="0"/>
                <a:cs typeface="Calibri" panose="020F0502020204030204" pitchFamily="34" charset="0"/>
              </a:rPr>
              <a:t>some form of mitigation—instituted by FAA and/or ATC (e.g., authorizing the use of a UR or allocating an airspace volume [either of which may or may not be exclusionary to other airspace users]) or by the UAS operator (e.g., operating away from people and property)—to compensate for lack of certified airborne DAA and/or other shortfalls (e.g., C2 latency</a:t>
            </a:r>
            <a:r>
              <a:rPr lang="en-US" sz="1600" b="0" dirty="0" smtClean="0">
                <a:latin typeface="Calibri" panose="020F0502020204030204" pitchFamily="34" charset="0"/>
                <a:cs typeface="Calibri" panose="020F0502020204030204" pitchFamily="34" charset="0"/>
              </a:rPr>
              <a:t>).</a:t>
            </a:r>
          </a:p>
          <a:p>
            <a:pPr lvl="0"/>
            <a:endParaRPr lang="en-US" sz="1600" b="0" u="sng" dirty="0" smtClean="0">
              <a:latin typeface="Calibri" panose="020F0502020204030204" pitchFamily="34" charset="0"/>
              <a:cs typeface="Calibri" panose="020F0502020204030204" pitchFamily="34" charset="0"/>
            </a:endParaRPr>
          </a:p>
          <a:p>
            <a:pPr lvl="0"/>
            <a:r>
              <a:rPr lang="en-US" dirty="0" smtClean="0">
                <a:solidFill>
                  <a:srgbClr val="0070C0"/>
                </a:solidFill>
                <a:latin typeface="Calibri" panose="020F0502020204030204" pitchFamily="34" charset="0"/>
                <a:cs typeface="Calibri" panose="020F0502020204030204" pitchFamily="34" charset="0"/>
              </a:rPr>
              <a:t>Notification in lieu of an IFR flight plan</a:t>
            </a:r>
          </a:p>
        </p:txBody>
      </p:sp>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23</a:t>
            </a:fld>
            <a:endParaRPr lang="en-US" dirty="0">
              <a:solidFill>
                <a:srgbClr val="FFFFFF">
                  <a:lumMod val="65000"/>
                </a:srgbClr>
              </a:solidFill>
              <a:latin typeface="Calibri" panose="020F0502020204030204" pitchFamily="34" charset="0"/>
              <a:cs typeface="Calibri" panose="020F0502020204030204" pitchFamily="34" charset="0"/>
            </a:endParaRPr>
          </a:p>
        </p:txBody>
      </p:sp>
      <p:grpSp>
        <p:nvGrpSpPr>
          <p:cNvPr id="3" name="Group 2"/>
          <p:cNvGrpSpPr/>
          <p:nvPr/>
        </p:nvGrpSpPr>
        <p:grpSpPr>
          <a:xfrm>
            <a:off x="5715000" y="384048"/>
            <a:ext cx="2962656" cy="2514600"/>
            <a:chOff x="5257721" y="2427085"/>
            <a:chExt cx="2962656" cy="2514600"/>
          </a:xfrm>
        </p:grpSpPr>
        <p:graphicFrame>
          <p:nvGraphicFramePr>
            <p:cNvPr id="9" name="Diagram 8"/>
            <p:cNvGraphicFramePr/>
            <p:nvPr>
              <p:extLst>
                <p:ext uri="{D42A27DB-BD31-4B8C-83A1-F6EECF244321}">
                  <p14:modId xmlns:p14="http://schemas.microsoft.com/office/powerpoint/2010/main" val="565473480"/>
                </p:ext>
              </p:extLst>
            </p:nvPr>
          </p:nvGraphicFramePr>
          <p:xfrm>
            <a:off x="5257721" y="2427085"/>
            <a:ext cx="2962656"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248242" y="4232731"/>
              <a:ext cx="981613" cy="400110"/>
            </a:xfrm>
            <a:prstGeom prst="rect">
              <a:avLst/>
            </a:prstGeom>
            <a:noFill/>
          </p:spPr>
          <p:txBody>
            <a:bodyPr wrap="square" rtlCol="0">
              <a:spAutoFit/>
            </a:bodyPr>
            <a:lstStyle/>
            <a:p>
              <a:pPr algn="ctr"/>
              <a:r>
                <a:rPr lang="en-US" sz="1000" b="1" dirty="0" smtClean="0">
                  <a:solidFill>
                    <a:schemeClr val="bg1"/>
                  </a:solidFill>
                  <a:latin typeface="Arial" panose="020B0604020202020204" pitchFamily="34" charset="0"/>
                  <a:cs typeface="Arial" panose="020B0604020202020204" pitchFamily="34" charset="0"/>
                </a:rPr>
                <a:t>Commercial BVLOS</a:t>
              </a:r>
            </a:p>
          </p:txBody>
        </p:sp>
        <p:sp>
          <p:nvSpPr>
            <p:cNvPr id="11" name="TextBox 10"/>
            <p:cNvSpPr txBox="1"/>
            <p:nvPr/>
          </p:nvSpPr>
          <p:spPr>
            <a:xfrm>
              <a:off x="6897791" y="3684385"/>
              <a:ext cx="981613" cy="400110"/>
            </a:xfrm>
            <a:prstGeom prst="rect">
              <a:avLst/>
            </a:prstGeom>
            <a:noFill/>
          </p:spPr>
          <p:txBody>
            <a:bodyPr wrap="square" rtlCol="0">
              <a:spAutoFit/>
            </a:bodyPr>
            <a:lstStyle/>
            <a:p>
              <a:pPr algn="ctr"/>
              <a:r>
                <a:rPr lang="en-US" sz="1000" b="1" dirty="0" smtClean="0">
                  <a:solidFill>
                    <a:schemeClr val="bg1"/>
                  </a:solidFill>
                  <a:latin typeface="Arial" panose="020B0604020202020204" pitchFamily="34" charset="0"/>
                  <a:cs typeface="Arial" panose="020B0604020202020204" pitchFamily="34" charset="0"/>
                </a:rPr>
                <a:t>Commercial VLOS</a:t>
              </a:r>
            </a:p>
          </p:txBody>
        </p:sp>
      </p:grpSp>
    </p:spTree>
    <p:extLst>
      <p:ext uri="{BB962C8B-B14F-4D97-AF65-F5344CB8AC3E}">
        <p14:creationId xmlns:p14="http://schemas.microsoft.com/office/powerpoint/2010/main" val="253510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altLang="en-US" sz="2800" dirty="0">
                <a:solidFill>
                  <a:srgbClr val="002060"/>
                </a:solidFill>
                <a:latin typeface="Calibri" panose="020F0502020204030204" pitchFamily="34" charset="0"/>
                <a:cs typeface="Calibri" panose="020F0502020204030204" pitchFamily="34" charset="0"/>
              </a:rPr>
              <a:t>Summary of </a:t>
            </a:r>
            <a:r>
              <a:rPr lang="en-US" altLang="en-US" sz="2800" dirty="0" smtClean="0">
                <a:solidFill>
                  <a:srgbClr val="002060"/>
                </a:solidFill>
                <a:latin typeface="Calibri" panose="020F0502020204030204" pitchFamily="34" charset="0"/>
                <a:cs typeface="Calibri" panose="020F0502020204030204" pitchFamily="34" charset="0"/>
              </a:rPr>
              <a:t>Mature State Operational Scenarios</a:t>
            </a:r>
            <a:endParaRPr lang="en-US" sz="2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24</a:t>
            </a:fld>
            <a:endParaRPr lang="en-US" dirty="0">
              <a:solidFill>
                <a:srgbClr val="FFFFFF">
                  <a:lumMod val="65000"/>
                </a:srgbClr>
              </a:solidFill>
              <a:latin typeface="Calibri" panose="020F0502020204030204" pitchFamily="34" charset="0"/>
              <a:cs typeface="Calibri" panose="020F050202020403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4009763888"/>
              </p:ext>
            </p:extLst>
          </p:nvPr>
        </p:nvGraphicFramePr>
        <p:xfrm>
          <a:off x="152402" y="894385"/>
          <a:ext cx="8839199" cy="4898717"/>
        </p:xfrm>
        <a:graphic>
          <a:graphicData uri="http://schemas.openxmlformats.org/drawingml/2006/table">
            <a:tbl>
              <a:tblPr firstRow="1" firstCol="1" bandRow="1"/>
              <a:tblGrid>
                <a:gridCol w="1628273"/>
                <a:gridCol w="620295"/>
                <a:gridCol w="1225167"/>
                <a:gridCol w="1479263"/>
                <a:gridCol w="925155"/>
                <a:gridCol w="2961046"/>
              </a:tblGrid>
              <a:tr h="38937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latin typeface="Calibri" panose="020F0502020204030204" pitchFamily="34" charset="0"/>
                        </a:rPr>
                        <a:t>Scenario Name</a:t>
                      </a:r>
                      <a:endParaRPr lang="en-US" sz="1000" dirty="0">
                        <a:effectLst/>
                        <a:latin typeface="Calibri" panose="020F0502020204030204" pitchFamily="34" charset="0"/>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latin typeface="Calibri" panose="020F0502020204030204" pitchFamily="34" charset="0"/>
                        </a:rPr>
                        <a:t>Flight Plan</a:t>
                      </a:r>
                      <a:endParaRPr lang="en-US" sz="1000" dirty="0">
                        <a:effectLst/>
                        <a:latin typeface="Calibri" panose="020F0502020204030204" pitchFamily="34" charset="0"/>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latin typeface="Calibri" panose="020F0502020204030204" pitchFamily="34" charset="0"/>
                        </a:rPr>
                        <a:t>Airspace</a:t>
                      </a:r>
                      <a:endParaRPr lang="en-US" sz="1000" dirty="0">
                        <a:effectLst/>
                        <a:latin typeface="Calibri" panose="020F0502020204030204" pitchFamily="34" charset="0"/>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latin typeface="Calibri" panose="020F0502020204030204" pitchFamily="34" charset="0"/>
                        </a:rPr>
                        <a:t>Purpose of Flight</a:t>
                      </a:r>
                      <a:endParaRPr lang="en-US" sz="1000" dirty="0">
                        <a:effectLst/>
                        <a:latin typeface="Calibri" panose="020F0502020204030204" pitchFamily="34" charset="0"/>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a:effectLst/>
                          <a:latin typeface="Calibri" panose="020F0502020204030204" pitchFamily="34" charset="0"/>
                        </a:rPr>
                        <a:t>Aircraft</a:t>
                      </a:r>
                      <a:endParaRPr lang="en-US" sz="1000" dirty="0">
                        <a:effectLst/>
                        <a:latin typeface="Calibri" panose="020F0502020204030204" pitchFamily="34" charset="0"/>
                        <a:ea typeface="Calibri"/>
                        <a:cs typeface="Times New Roman"/>
                      </a:endParaRPr>
                    </a:p>
                  </a:txBody>
                  <a:tcPr marL="45720" marR="45720" anchor="ctr">
                    <a:lnL w="12700" cmpd="sng">
                      <a:solidFill>
                        <a:sysClr val="window" lastClr="FFFFFF"/>
                      </a:solidFill>
                    </a:lnL>
                    <a:lnR w="12700" cmpd="sng">
                      <a:solidFill>
                        <a:sysClr val="window" lastClr="FFFFFF"/>
                      </a:solidFill>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algn="ctr">
                        <a:spcBef>
                          <a:spcPts val="0"/>
                        </a:spcBef>
                        <a:spcAft>
                          <a:spcPts val="0"/>
                        </a:spcAft>
                      </a:pPr>
                      <a:r>
                        <a:rPr lang="en-US" sz="1000" dirty="0" smtClean="0">
                          <a:effectLst/>
                          <a:latin typeface="Calibri" panose="020F0502020204030204" pitchFamily="34" charset="0"/>
                        </a:rPr>
                        <a:t>Mature</a:t>
                      </a:r>
                      <a:r>
                        <a:rPr lang="en-US" sz="1000" baseline="0" dirty="0" smtClean="0">
                          <a:effectLst/>
                          <a:latin typeface="Calibri" panose="020F0502020204030204" pitchFamily="34" charset="0"/>
                        </a:rPr>
                        <a:t> State</a:t>
                      </a:r>
                      <a:r>
                        <a:rPr lang="en-US" sz="1000" dirty="0" smtClean="0">
                          <a:effectLst/>
                          <a:latin typeface="Calibri" panose="020F0502020204030204" pitchFamily="34" charset="0"/>
                        </a:rPr>
                        <a:t> Highlights</a:t>
                      </a:r>
                      <a:endParaRPr lang="en-US" sz="1000" dirty="0">
                        <a:effectLst/>
                        <a:latin typeface="Calibri" panose="020F0502020204030204" pitchFamily="34" charset="0"/>
                        <a:ea typeface="Calibri"/>
                        <a:cs typeface="Times New Roman"/>
                      </a:endParaRPr>
                    </a:p>
                  </a:txBody>
                  <a:tcPr marL="45720" marR="45720" anchor="ctr">
                    <a:lnL w="12700" cmpd="sng">
                      <a:solidFill>
                        <a:sysClr val="window" lastClr="FFFFFF"/>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45632">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Flight Planning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 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Negotiation of flight plan prior to departure and updates during flight.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45632">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Surface Operations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C or Class 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ground movement on towered airports.  Interact with other traffic and ATC on the surface.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495391">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Border Patrol/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Monitoring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C arr/dep, aerial work in Class A and Class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Border patrol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Predator 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Planned maneuver and unplanned deviation.  Negotiated delay in return to airport.  Go-around.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53431">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Atmospheric Monitoring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(HALE)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A, Class E high altitude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Environmental Sensing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Slow transition through Class A.  Long-endurance above FL600.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299479">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Search and Rescue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Notify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Survey at night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ScanEagle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Survey operations in Class G airspace.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45632">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Highway Traffic Reporting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D departure, Class B aerial work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Media and traffic reporting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Fire Scout helicopter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Follow defined route. Hovering operations.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440387">
                <a:tc>
                  <a:txBody>
                    <a:bodyPr/>
                    <a:lstStyle/>
                    <a:p>
                      <a:pPr marL="0" marR="0" algn="ctr" fontAlgn="base">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Environmental Sampling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fontAlgn="base">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fontAlgn="base">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E with Class B transition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fontAlgn="base">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Monitor coal plant air emissions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fontAlgn="base">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Aerosonde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fontAlgn="base">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B transition, grid pattern in Class E.  4D trajectory operations.  Early termination for weather.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440387">
                <a:tc>
                  <a:txBody>
                    <a:bodyPr/>
                    <a:lstStyle/>
                    <a:p>
                      <a:pPr marL="0" marR="0" algn="ctr">
                        <a:lnSpc>
                          <a:spcPts val="1200"/>
                        </a:lnSpc>
                        <a:spcBef>
                          <a:spcPts val="0"/>
                        </a:spcBef>
                        <a:spcAft>
                          <a:spcPts val="0"/>
                        </a:spcAft>
                      </a:pPr>
                      <a:r>
                        <a:rPr lang="en-US" sz="1000" b="1" kern="1200" dirty="0" smtClean="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Cargo/Mail </a:t>
                      </a:r>
                      <a:r>
                        <a:rPr lang="en-US" sz="1000" b="1" kern="12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Delivery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D departure, Class E en route and arrival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Cargo delivery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Cessna Caravan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ATM weather reroute and pilot weather deviation.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440387">
                <a:tc>
                  <a:txBody>
                    <a:bodyPr/>
                    <a:lstStyle/>
                    <a:p>
                      <a:pPr marL="0" marR="0" algn="ctr" fontAlgn="base">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Oceanic Cargo/Mail </a:t>
                      </a:r>
                      <a:r>
                        <a:rPr lang="en-US" sz="10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Delivery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A oceanic, Class B arrival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International cargo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B747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Oceanic high altitude point-to-point operations.  In-trail climb procedure.  High-density airspace operations to include OPD.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r>
              <a:tr h="353431">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Delegated Separation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Environmental Sampling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Exploration in Class 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Shadow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 flight with delegated separation for exploration in Class E airspace.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571453">
                <a:tc>
                  <a:txBody>
                    <a:bodyPr/>
                    <a:lstStyle/>
                    <a:p>
                      <a:pPr marL="0" marR="0" algn="ctr">
                        <a:lnSpc>
                          <a:spcPts val="1200"/>
                        </a:lnSpc>
                        <a:spcBef>
                          <a:spcPts val="0"/>
                        </a:spcBef>
                        <a:spcAft>
                          <a:spcPts val="0"/>
                        </a:spcAft>
                      </a:pPr>
                      <a:r>
                        <a:rPr lang="en-US" sz="10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Lost Link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ap="flat" cmpd="sng" algn="ctr">
                      <a:solidFill>
                        <a:srgbClr val="00206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 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Demonstrate what ‘known and predictable’ means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Any UA certified to operate in Class 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pPr marL="0" marR="0">
                        <a:lnSpc>
                          <a:spcPts val="12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LL profile, standardized LL contingency plans, LL recovery plans and procedures.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432" marB="27432" anchor="ctr">
                    <a:lnL w="12700" cmpd="sng">
                      <a:solidFill>
                        <a:sysClr val="window" lastClr="FFFFFF"/>
                      </a:solidFill>
                    </a:lnL>
                    <a:lnR w="12700" cap="flat" cmpd="sng" algn="ctr">
                      <a:solidFill>
                        <a:srgbClr val="002060"/>
                      </a:solidFill>
                      <a:prstDash val="solid"/>
                      <a:round/>
                      <a:headEnd type="none" w="med" len="med"/>
                      <a:tailEnd type="none" w="med" len="med"/>
                    </a:lnR>
                    <a:lnT w="12700" cmpd="sng">
                      <a:solidFill>
                        <a:sysClr val="window" lastClr="FFFFFF"/>
                      </a:solid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r>
            </a:tbl>
          </a:graphicData>
        </a:graphic>
      </p:graphicFrame>
    </p:spTree>
    <p:extLst>
      <p:ext uri="{BB962C8B-B14F-4D97-AF65-F5344CB8AC3E}">
        <p14:creationId xmlns:p14="http://schemas.microsoft.com/office/powerpoint/2010/main" val="3535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2017776"/>
            <a:ext cx="8472488" cy="609600"/>
          </a:xfrm>
        </p:spPr>
        <p:txBody>
          <a:bodyPr/>
          <a:lstStyle/>
          <a:p>
            <a:pPr algn="ctr"/>
            <a:r>
              <a:rPr lang="en-US" sz="2800" dirty="0" smtClean="0">
                <a:latin typeface="Calibri" panose="020F0502020204030204" pitchFamily="34" charset="0"/>
                <a:cs typeface="Calibri" panose="020F0502020204030204" pitchFamily="34" charset="0"/>
              </a:rPr>
              <a:t>Roles &amp; Responsibilities</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25</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713655"/>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bwMode="auto">
          <a:xfrm>
            <a:off x="1447800" y="2895600"/>
            <a:ext cx="6324600"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600"/>
              </a:spcBef>
              <a:spcAft>
                <a:spcPts val="0"/>
              </a:spcAft>
              <a:buFontTx/>
              <a:buNone/>
            </a:pPr>
            <a:r>
              <a:rPr lang="en-US" b="1" dirty="0" smtClean="0">
                <a:solidFill>
                  <a:srgbClr val="1D2F68"/>
                </a:solidFill>
                <a:latin typeface="Calibri" panose="020F0502020204030204" pitchFamily="34" charset="0"/>
                <a:cs typeface="Calibri" panose="020F0502020204030204" pitchFamily="34" charset="0"/>
              </a:rPr>
              <a:t>UAS Steering Group (USG)</a:t>
            </a:r>
          </a:p>
          <a:p>
            <a:pPr algn="ctr">
              <a:spcBef>
                <a:spcPts val="300"/>
              </a:spcBef>
              <a:spcAft>
                <a:spcPts val="300"/>
              </a:spcAft>
              <a:buFontTx/>
              <a:buNone/>
            </a:pPr>
            <a:r>
              <a:rPr lang="en-US" b="1" dirty="0" smtClean="0">
                <a:solidFill>
                  <a:srgbClr val="1D2F68"/>
                </a:solidFill>
                <a:latin typeface="Calibri" panose="020F0502020204030204" pitchFamily="34" charset="0"/>
                <a:cs typeface="Calibri" panose="020F0502020204030204" pitchFamily="34" charset="0"/>
              </a:rPr>
              <a:t>Service/Responsibility Allocation Tables</a:t>
            </a:r>
          </a:p>
        </p:txBody>
      </p:sp>
    </p:spTree>
    <p:extLst>
      <p:ext uri="{BB962C8B-B14F-4D97-AF65-F5344CB8AC3E}">
        <p14:creationId xmlns:p14="http://schemas.microsoft.com/office/powerpoint/2010/main" val="320978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344488"/>
            <a:ext cx="8639175" cy="609600"/>
          </a:xfrm>
        </p:spPr>
        <p:txBody>
          <a:bodyPr/>
          <a:lstStyle/>
          <a:p>
            <a:r>
              <a:rPr lang="en-US" sz="2800" dirty="0" smtClean="0">
                <a:latin typeface="Calibri" panose="020F0502020204030204" pitchFamily="34" charset="0"/>
                <a:cs typeface="Calibri" panose="020F0502020204030204" pitchFamily="34" charset="0"/>
              </a:rPr>
              <a:t>UAS Steering Group (USG)</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1291" y="1143000"/>
            <a:ext cx="8195509" cy="4391025"/>
          </a:xfrm>
        </p:spPr>
        <p:txBody>
          <a:bodyPr/>
          <a:lstStyle/>
          <a:p>
            <a:pPr>
              <a:spcBef>
                <a:spcPts val="300"/>
              </a:spcBef>
              <a:spcAft>
                <a:spcPts val="600"/>
              </a:spcAft>
              <a:defRPr/>
            </a:pPr>
            <a:r>
              <a:rPr lang="en-US" sz="2000" dirty="0" smtClean="0">
                <a:latin typeface="Calibri" panose="020F0502020204030204" pitchFamily="34" charset="0"/>
                <a:ea typeface="ＭＳ Ｐゴシック" pitchFamily="34" charset="-128"/>
                <a:cs typeface="Calibri" panose="020F0502020204030204" pitchFamily="34" charset="0"/>
              </a:rPr>
              <a:t>USG organized as cross-organizational forum </a:t>
            </a:r>
          </a:p>
          <a:p>
            <a:pPr marL="744538" lvl="1" indent="-287338">
              <a:spcBef>
                <a:spcPts val="300"/>
              </a:spcBef>
              <a:spcAft>
                <a:spcPts val="600"/>
              </a:spcAft>
              <a:defRPr/>
            </a:pPr>
            <a:r>
              <a:rPr lang="en-US" dirty="0" smtClean="0">
                <a:latin typeface="Calibri" panose="020F0502020204030204" pitchFamily="34" charset="0"/>
                <a:ea typeface="ＭＳ Ｐゴシック" pitchFamily="34" charset="-128"/>
                <a:cs typeface="Calibri" panose="020F0502020204030204" pitchFamily="34" charset="0"/>
              </a:rPr>
              <a:t>Included representation from FAA across lines of business (LOBs) </a:t>
            </a:r>
          </a:p>
          <a:p>
            <a:pPr marL="744538" lvl="1" indent="-287338">
              <a:spcBef>
                <a:spcPts val="300"/>
              </a:spcBef>
              <a:spcAft>
                <a:spcPts val="600"/>
              </a:spcAft>
              <a:defRPr/>
            </a:pPr>
            <a:r>
              <a:rPr lang="en-US" dirty="0" smtClean="0">
                <a:latin typeface="Calibri" panose="020F0502020204030204" pitchFamily="34" charset="0"/>
                <a:ea typeface="ＭＳ Ｐゴシック" pitchFamily="34" charset="-128"/>
                <a:cs typeface="Calibri" panose="020F0502020204030204" pitchFamily="34" charset="0"/>
              </a:rPr>
              <a:t>Provided executive direction and guidance for maturation and validation of UAS operational concepts </a:t>
            </a:r>
          </a:p>
          <a:p>
            <a:pPr marL="744538" lvl="1" indent="-287338">
              <a:spcBef>
                <a:spcPts val="300"/>
              </a:spcBef>
              <a:spcAft>
                <a:spcPts val="600"/>
              </a:spcAft>
              <a:defRPr/>
            </a:pPr>
            <a:r>
              <a:rPr lang="en-US" dirty="0" smtClean="0">
                <a:latin typeface="Calibri" panose="020F0502020204030204" pitchFamily="34" charset="0"/>
                <a:ea typeface="ＭＳ Ｐゴシック" pitchFamily="34" charset="-128"/>
                <a:cs typeface="Calibri" panose="020F0502020204030204" pitchFamily="34" charset="0"/>
              </a:rPr>
              <a:t>Reviewed </a:t>
            </a:r>
            <a:r>
              <a:rPr lang="en-US" dirty="0">
                <a:latin typeface="Calibri" panose="020F0502020204030204" pitchFamily="34" charset="0"/>
                <a:ea typeface="ＭＳ Ｐゴシック" pitchFamily="34" charset="-128"/>
                <a:cs typeface="Calibri" panose="020F0502020204030204" pitchFamily="34" charset="0"/>
              </a:rPr>
              <a:t>and </a:t>
            </a:r>
            <a:r>
              <a:rPr lang="en-US" dirty="0" smtClean="0">
                <a:latin typeface="Calibri" panose="020F0502020204030204" pitchFamily="34" charset="0"/>
                <a:ea typeface="ＭＳ Ｐゴシック" pitchFamily="34" charset="-128"/>
                <a:cs typeface="Calibri" panose="020F0502020204030204" pitchFamily="34" charset="0"/>
              </a:rPr>
              <a:t>provided </a:t>
            </a:r>
            <a:r>
              <a:rPr lang="en-US" dirty="0">
                <a:latin typeface="Calibri" panose="020F0502020204030204" pitchFamily="34" charset="0"/>
                <a:ea typeface="ＭＳ Ｐゴシック" pitchFamily="34" charset="-128"/>
                <a:cs typeface="Calibri" panose="020F0502020204030204" pitchFamily="34" charset="0"/>
              </a:rPr>
              <a:t>input to concept maturation products </a:t>
            </a:r>
            <a:r>
              <a:rPr lang="en-US" dirty="0" smtClean="0">
                <a:latin typeface="Calibri" panose="020F0502020204030204" pitchFamily="34" charset="0"/>
                <a:ea typeface="ＭＳ Ｐゴシック" pitchFamily="34" charset="-128"/>
                <a:cs typeface="Calibri" panose="020F0502020204030204" pitchFamily="34" charset="0"/>
              </a:rPr>
              <a:t>as they evolved</a:t>
            </a:r>
          </a:p>
          <a:p>
            <a:pPr marL="744538" lvl="1" indent="-287338">
              <a:spcBef>
                <a:spcPts val="300"/>
              </a:spcBef>
              <a:spcAft>
                <a:spcPts val="600"/>
              </a:spcAft>
              <a:defRPr/>
            </a:pPr>
            <a:r>
              <a:rPr lang="en-US" dirty="0">
                <a:latin typeface="Calibri" panose="020F0502020204030204" pitchFamily="34" charset="0"/>
                <a:ea typeface="ＭＳ Ｐゴシック" pitchFamily="34" charset="-128"/>
                <a:cs typeface="Calibri" panose="020F0502020204030204" pitchFamily="34" charset="0"/>
              </a:rPr>
              <a:t>Recognized interdependency of issues</a:t>
            </a:r>
            <a:endParaRPr lang="en-US" sz="1200" kern="1200" dirty="0">
              <a:solidFill>
                <a:prstClr val="black"/>
              </a:solidFill>
              <a:latin typeface="+mj-lt"/>
              <a:cs typeface="Calibri" pitchFamily="34" charset="0"/>
            </a:endParaRPr>
          </a:p>
          <a:p>
            <a:pPr marL="744538" lvl="1" indent="-287338">
              <a:spcBef>
                <a:spcPts val="300"/>
              </a:spcBef>
              <a:spcAft>
                <a:spcPts val="600"/>
              </a:spcAft>
              <a:defRPr/>
            </a:pPr>
            <a:r>
              <a:rPr lang="en-US" dirty="0" smtClean="0">
                <a:latin typeface="Calibri" panose="020F0502020204030204" pitchFamily="34" charset="0"/>
                <a:ea typeface="Times New Roman" pitchFamily="18" charset="0"/>
                <a:cs typeface="Calibri" panose="020F0502020204030204" pitchFamily="34" charset="0"/>
              </a:rPr>
              <a:t>Used </a:t>
            </a:r>
            <a:r>
              <a:rPr lang="en-US" dirty="0">
                <a:latin typeface="Calibri" panose="020F0502020204030204" pitchFamily="34" charset="0"/>
                <a:ea typeface="Times New Roman" pitchFamily="18" charset="0"/>
                <a:cs typeface="Calibri" panose="020F0502020204030204" pitchFamily="34" charset="0"/>
              </a:rPr>
              <a:t>to gain agreement/consensus </a:t>
            </a:r>
            <a:r>
              <a:rPr lang="en-US" dirty="0" smtClean="0">
                <a:latin typeface="Calibri" panose="020F0502020204030204" pitchFamily="34" charset="0"/>
                <a:ea typeface="Times New Roman" pitchFamily="18" charset="0"/>
                <a:cs typeface="Calibri" panose="020F0502020204030204" pitchFamily="34" charset="0"/>
              </a:rPr>
              <a:t>regarding </a:t>
            </a:r>
            <a:r>
              <a:rPr lang="en-US" dirty="0">
                <a:latin typeface="Calibri" panose="020F0502020204030204" pitchFamily="34" charset="0"/>
                <a:ea typeface="Times New Roman" pitchFamily="18" charset="0"/>
                <a:cs typeface="Calibri" panose="020F0502020204030204" pitchFamily="34" charset="0"/>
              </a:rPr>
              <a:t>scenarios</a:t>
            </a:r>
            <a:r>
              <a:rPr lang="en-US" altLang="en-US" dirty="0">
                <a:latin typeface="Calibri" panose="020F0502020204030204" pitchFamily="34" charset="0"/>
                <a:ea typeface="Times New Roman" pitchFamily="18" charset="0"/>
                <a:cs typeface="Calibri" panose="020F0502020204030204" pitchFamily="34" charset="0"/>
              </a:rPr>
              <a:t>’</a:t>
            </a:r>
            <a:r>
              <a:rPr lang="en-US" dirty="0">
                <a:latin typeface="Calibri" panose="020F0502020204030204" pitchFamily="34" charset="0"/>
                <a:ea typeface="Times New Roman" pitchFamily="18" charset="0"/>
                <a:cs typeface="Calibri" panose="020F0502020204030204" pitchFamily="34" charset="0"/>
              </a:rPr>
              <a:t> narratives, objectives, outcomes, and requirements</a:t>
            </a:r>
          </a:p>
          <a:p>
            <a:endParaRPr lang="en-US" dirty="0"/>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26</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94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Service/Responsibility Allocations</a:t>
            </a:r>
            <a:endParaRPr lang="en-US" sz="2800"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spcBef>
                <a:spcPts val="0"/>
              </a:spcBef>
              <a:spcAft>
                <a:spcPts val="1000"/>
              </a:spcAft>
              <a:defRPr/>
            </a:pPr>
            <a:r>
              <a:rPr lang="en-US" sz="1600" b="0" dirty="0">
                <a:latin typeface="Calibri" panose="020F0502020204030204" pitchFamily="34" charset="0"/>
                <a:ea typeface="ＭＳ Ｐゴシック" pitchFamily="34" charset="-128"/>
                <a:cs typeface="Calibri" panose="020F0502020204030204" pitchFamily="34" charset="0"/>
              </a:rPr>
              <a:t>I</a:t>
            </a:r>
            <a:r>
              <a:rPr lang="en-US" sz="1600" b="0" dirty="0" smtClean="0">
                <a:latin typeface="Calibri" panose="020F0502020204030204" pitchFamily="34" charset="0"/>
                <a:ea typeface="ＭＳ Ｐゴシック" pitchFamily="34" charset="-128"/>
                <a:cs typeface="Calibri" panose="020F0502020204030204" pitchFamily="34" charset="0"/>
              </a:rPr>
              <a:t>dentified the need to resolve specific uncertainties and unknowns associated with the UAS operational scenarios </a:t>
            </a:r>
            <a:endParaRPr lang="en-US" sz="1600" b="0" dirty="0" smtClean="0">
              <a:latin typeface="Calibri" panose="020F0502020204030204" pitchFamily="34" charset="0"/>
              <a:cs typeface="Calibri" panose="020F0502020204030204" pitchFamily="34" charset="0"/>
            </a:endParaRPr>
          </a:p>
          <a:p>
            <a:pPr>
              <a:spcBef>
                <a:spcPts val="600"/>
              </a:spcBef>
              <a:spcAft>
                <a:spcPts val="300"/>
              </a:spcAft>
              <a:defRPr/>
            </a:pPr>
            <a:r>
              <a:rPr lang="en-US" sz="1600" b="0" dirty="0" smtClean="0">
                <a:latin typeface="Calibri" panose="020F0502020204030204" pitchFamily="34" charset="0"/>
                <a:cs typeface="Calibri" panose="020F0502020204030204" pitchFamily="34" charset="0"/>
              </a:rPr>
              <a:t>Allocated responsibilities among the ANSP and pilot-in-command (PIC) of UAS / manned aircraft for functions </a:t>
            </a:r>
            <a:r>
              <a:rPr lang="en-US" sz="1600" b="0" dirty="0">
                <a:latin typeface="Calibri" panose="020F0502020204030204" pitchFamily="34" charset="0"/>
                <a:cs typeface="Calibri" panose="020F0502020204030204" pitchFamily="34" charset="0"/>
              </a:rPr>
              <a:t>such as:</a:t>
            </a:r>
          </a:p>
          <a:p>
            <a:pPr lvl="1">
              <a:spcBef>
                <a:spcPts val="600"/>
              </a:spcBef>
              <a:spcAft>
                <a:spcPts val="300"/>
              </a:spcAft>
              <a:defRPr/>
            </a:pPr>
            <a:r>
              <a:rPr lang="en-US" sz="1500" dirty="0">
                <a:latin typeface="Calibri" panose="020F0502020204030204" pitchFamily="34" charset="0"/>
                <a:cs typeface="Calibri" panose="020F0502020204030204" pitchFamily="34" charset="0"/>
              </a:rPr>
              <a:t>Flight </a:t>
            </a:r>
            <a:r>
              <a:rPr lang="en-US" sz="1500" dirty="0" smtClean="0">
                <a:latin typeface="Calibri" panose="020F0502020204030204" pitchFamily="34" charset="0"/>
                <a:cs typeface="Calibri" panose="020F0502020204030204" pitchFamily="34" charset="0"/>
              </a:rPr>
              <a:t>Planning</a:t>
            </a:r>
          </a:p>
          <a:p>
            <a:pPr lvl="1">
              <a:spcBef>
                <a:spcPts val="0"/>
              </a:spcBef>
              <a:spcAft>
                <a:spcPts val="300"/>
              </a:spcAft>
              <a:defRPr/>
            </a:pPr>
            <a:r>
              <a:rPr lang="en-US" sz="1500" dirty="0" smtClean="0">
                <a:latin typeface="Calibri" panose="020F0502020204030204" pitchFamily="34" charset="0"/>
                <a:cs typeface="Calibri" panose="020F0502020204030204" pitchFamily="34" charset="0"/>
              </a:rPr>
              <a:t>Flight Data Processing</a:t>
            </a:r>
            <a:endParaRPr lang="en-US" sz="1500" dirty="0">
              <a:latin typeface="Calibri" panose="020F0502020204030204" pitchFamily="34" charset="0"/>
              <a:cs typeface="Calibri" panose="020F0502020204030204" pitchFamily="34" charset="0"/>
            </a:endParaRPr>
          </a:p>
          <a:p>
            <a:pPr lvl="1">
              <a:spcBef>
                <a:spcPts val="0"/>
              </a:spcBef>
              <a:spcAft>
                <a:spcPts val="300"/>
              </a:spcAft>
              <a:defRPr/>
            </a:pPr>
            <a:r>
              <a:rPr lang="en-US" sz="1500" dirty="0">
                <a:latin typeface="Calibri" panose="020F0502020204030204" pitchFamily="34" charset="0"/>
                <a:cs typeface="Calibri" panose="020F0502020204030204" pitchFamily="34" charset="0"/>
              </a:rPr>
              <a:t>NOTAMs</a:t>
            </a:r>
          </a:p>
          <a:p>
            <a:pPr lvl="1">
              <a:spcBef>
                <a:spcPts val="0"/>
              </a:spcBef>
              <a:spcAft>
                <a:spcPts val="300"/>
              </a:spcAft>
              <a:defRPr/>
            </a:pPr>
            <a:r>
              <a:rPr lang="en-US" sz="1500" dirty="0">
                <a:latin typeface="Calibri" panose="020F0502020204030204" pitchFamily="34" charset="0"/>
                <a:cs typeface="Calibri" panose="020F0502020204030204" pitchFamily="34" charset="0"/>
              </a:rPr>
              <a:t>Separation</a:t>
            </a:r>
          </a:p>
          <a:p>
            <a:pPr lvl="1">
              <a:spcBef>
                <a:spcPts val="0"/>
              </a:spcBef>
              <a:spcAft>
                <a:spcPts val="300"/>
              </a:spcAft>
              <a:defRPr/>
            </a:pPr>
            <a:r>
              <a:rPr lang="en-US" sz="1500" dirty="0">
                <a:latin typeface="Calibri" panose="020F0502020204030204" pitchFamily="34" charset="0"/>
                <a:cs typeface="Calibri" panose="020F0502020204030204" pitchFamily="34" charset="0"/>
              </a:rPr>
              <a:t>Hazard Avoidance (</a:t>
            </a:r>
            <a:r>
              <a:rPr lang="en-US" sz="1500" dirty="0" smtClean="0">
                <a:latin typeface="Calibri" panose="020F0502020204030204" pitchFamily="34" charset="0"/>
                <a:cs typeface="Calibri" panose="020F0502020204030204" pitchFamily="34" charset="0"/>
              </a:rPr>
              <a:t>terrain/obstacles, weather)</a:t>
            </a:r>
            <a:endParaRPr lang="en-US" sz="1500" dirty="0">
              <a:latin typeface="Calibri" panose="020F0502020204030204" pitchFamily="34" charset="0"/>
              <a:cs typeface="Calibri" panose="020F0502020204030204" pitchFamily="34" charset="0"/>
            </a:endParaRPr>
          </a:p>
          <a:p>
            <a:pPr lvl="1">
              <a:spcBef>
                <a:spcPts val="0"/>
              </a:spcBef>
              <a:spcAft>
                <a:spcPts val="1000"/>
              </a:spcAft>
              <a:defRPr/>
            </a:pPr>
            <a:r>
              <a:rPr lang="en-US" sz="1500" dirty="0">
                <a:latin typeface="Calibri" panose="020F0502020204030204" pitchFamily="34" charset="0"/>
                <a:cs typeface="Calibri" panose="020F0502020204030204" pitchFamily="34" charset="0"/>
              </a:rPr>
              <a:t>Advisories (</a:t>
            </a:r>
            <a:r>
              <a:rPr lang="en-US" sz="1500" dirty="0" smtClean="0">
                <a:latin typeface="Calibri" panose="020F0502020204030204" pitchFamily="34" charset="0"/>
                <a:cs typeface="Calibri" panose="020F0502020204030204" pitchFamily="34" charset="0"/>
              </a:rPr>
              <a:t>traffic, weather, wake turbulence)</a:t>
            </a:r>
            <a:endParaRPr lang="en-US" sz="1500" dirty="0">
              <a:latin typeface="Calibri" panose="020F0502020204030204" pitchFamily="34" charset="0"/>
              <a:cs typeface="Calibri" panose="020F0502020204030204" pitchFamily="34" charset="0"/>
            </a:endParaRPr>
          </a:p>
          <a:p>
            <a:pPr>
              <a:spcBef>
                <a:spcPts val="600"/>
              </a:spcBef>
              <a:spcAft>
                <a:spcPts val="1000"/>
              </a:spcAft>
              <a:defRPr/>
            </a:pPr>
            <a:r>
              <a:rPr lang="en-US" sz="1600" b="0" dirty="0" smtClean="0">
                <a:latin typeface="Calibri" panose="020F0502020204030204" pitchFamily="34" charset="0"/>
                <a:cs typeface="Calibri" panose="020F0502020204030204" pitchFamily="34" charset="0"/>
              </a:rPr>
              <a:t>Identified gaps </a:t>
            </a:r>
            <a:r>
              <a:rPr lang="en-US" sz="1600" b="0" dirty="0">
                <a:latin typeface="Calibri" panose="020F0502020204030204" pitchFamily="34" charset="0"/>
                <a:cs typeface="Calibri" panose="020F0502020204030204" pitchFamily="34" charset="0"/>
              </a:rPr>
              <a:t>and </a:t>
            </a:r>
            <a:r>
              <a:rPr lang="en-US" sz="1600" b="0" dirty="0" smtClean="0">
                <a:latin typeface="Calibri" panose="020F0502020204030204" pitchFamily="34" charset="0"/>
                <a:cs typeface="Calibri" panose="020F0502020204030204" pitchFamily="34" charset="0"/>
              </a:rPr>
              <a:t>shortfalls to inform </a:t>
            </a:r>
            <a:r>
              <a:rPr lang="en-US" sz="1600" b="0" dirty="0">
                <a:latin typeface="Calibri" panose="020F0502020204030204" pitchFamily="34" charset="0"/>
                <a:cs typeface="Calibri" panose="020F0502020204030204" pitchFamily="34" charset="0"/>
              </a:rPr>
              <a:t>rulemaking, airspace needs, and </a:t>
            </a:r>
            <a:r>
              <a:rPr lang="en-US" sz="1600" b="0" dirty="0" smtClean="0">
                <a:latin typeface="Calibri" panose="020F0502020204030204" pitchFamily="34" charset="0"/>
                <a:cs typeface="Calibri" panose="020F0502020204030204" pitchFamily="34" charset="0"/>
              </a:rPr>
              <a:t>procedures development</a:t>
            </a:r>
            <a:endParaRPr lang="en-US" sz="1600" b="0" dirty="0">
              <a:latin typeface="Calibri" panose="020F0502020204030204" pitchFamily="34" charset="0"/>
              <a:cs typeface="Calibri" panose="020F0502020204030204" pitchFamily="34" charset="0"/>
            </a:endParaRPr>
          </a:p>
          <a:p>
            <a:pPr>
              <a:spcBef>
                <a:spcPts val="600"/>
              </a:spcBef>
              <a:spcAft>
                <a:spcPts val="1000"/>
              </a:spcAft>
              <a:defRPr/>
            </a:pPr>
            <a:r>
              <a:rPr lang="en-US" sz="1600" b="0" dirty="0" smtClean="0">
                <a:latin typeface="Calibri" panose="020F0502020204030204" pitchFamily="34" charset="0"/>
                <a:cs typeface="Calibri" panose="020F0502020204030204" pitchFamily="34" charset="0"/>
              </a:rPr>
              <a:t>Reached consensus on </a:t>
            </a:r>
            <a:r>
              <a:rPr lang="en-US" sz="1600" b="0" dirty="0">
                <a:latin typeface="Calibri" panose="020F0502020204030204" pitchFamily="34" charset="0"/>
                <a:cs typeface="Calibri" panose="020F0502020204030204" pitchFamily="34" charset="0"/>
              </a:rPr>
              <a:t>the </a:t>
            </a:r>
            <a:r>
              <a:rPr lang="en-US" sz="1600" b="0" dirty="0" smtClean="0">
                <a:latin typeface="Calibri" panose="020F0502020204030204" pitchFamily="34" charset="0"/>
                <a:cs typeface="Calibri" panose="020F0502020204030204" pitchFamily="34" charset="0"/>
              </a:rPr>
              <a:t>allocations via vetting with UAS Steering Group (USG</a:t>
            </a:r>
            <a:r>
              <a:rPr lang="en-US" sz="1600" b="0" dirty="0">
                <a:latin typeface="Calibri" panose="020F0502020204030204" pitchFamily="34" charset="0"/>
                <a:cs typeface="Calibri" panose="020F0502020204030204" pitchFamily="34" charset="0"/>
              </a:rPr>
              <a:t>)</a:t>
            </a:r>
            <a:endParaRPr lang="en-US" sz="16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27</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5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smtClean="0">
                <a:solidFill>
                  <a:srgbClr val="002060"/>
                </a:solidFill>
                <a:latin typeface="Calibri" panose="020F0502020204030204" pitchFamily="34" charset="0"/>
                <a:cs typeface="Calibri" panose="020F0502020204030204" pitchFamily="34" charset="0"/>
              </a:rPr>
              <a:t>Sample Service/Responsibility Allocation Table</a:t>
            </a:r>
            <a:endParaRPr lang="en-US" sz="2800" dirty="0">
              <a:latin typeface="Calibri" panose="020F0502020204030204" pitchFamily="34" charset="0"/>
              <a:cs typeface="Calibri" panose="020F0502020204030204" pitchFamily="34" charset="0"/>
            </a:endParaRPr>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28</a:t>
            </a:fld>
            <a:endParaRPr lang="en-US" dirty="0">
              <a:solidFill>
                <a:srgbClr val="FFFFFF">
                  <a:lumMod val="65000"/>
                </a:srgbClr>
              </a:solidFill>
              <a:latin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20145"/>
            <a:ext cx="73152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2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smtClean="0">
                <a:solidFill>
                  <a:srgbClr val="002060"/>
                </a:solidFill>
                <a:latin typeface="Calibri" panose="020F0502020204030204" pitchFamily="34" charset="0"/>
                <a:cs typeface="Calibri" panose="020F0502020204030204" pitchFamily="34" charset="0"/>
              </a:rPr>
              <a:t>Sample Service/Responsibility Allocation Table</a:t>
            </a:r>
            <a:endParaRPr lang="en-US" sz="2800" dirty="0">
              <a:latin typeface="Calibri" panose="020F0502020204030204" pitchFamily="34" charset="0"/>
              <a:cs typeface="Calibri" panose="020F0502020204030204" pitchFamily="34" charset="0"/>
            </a:endParaRPr>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29</a:t>
            </a:fld>
            <a:endParaRPr lang="en-US" dirty="0">
              <a:solidFill>
                <a:srgbClr val="FFFFFF">
                  <a:lumMod val="65000"/>
                </a:srgbClr>
              </a:solidFill>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9572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717" y="1263160"/>
            <a:ext cx="7304643" cy="476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6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493776" y="1143000"/>
            <a:ext cx="506882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r>
              <a:rPr lang="en-US" altLang="en-US" sz="1800" kern="0" dirty="0" smtClean="0">
                <a:latin typeface="Calibri" panose="020F0502020204030204" pitchFamily="34" charset="0"/>
                <a:cs typeface="Calibri" panose="020F0502020204030204" pitchFamily="34" charset="0"/>
              </a:rPr>
              <a:t>UAS operations are on the rise</a:t>
            </a:r>
          </a:p>
          <a:p>
            <a:pPr lvl="1" eaLnBrk="1" hangingPunct="1">
              <a:spcBef>
                <a:spcPts val="1200"/>
              </a:spcBef>
              <a:spcAft>
                <a:spcPts val="800"/>
              </a:spcAft>
            </a:pPr>
            <a:r>
              <a:rPr lang="en-US" altLang="en-US" sz="1800" kern="0" dirty="0" smtClean="0">
                <a:latin typeface="Calibri" panose="020F0502020204030204" pitchFamily="34" charset="0"/>
                <a:cs typeface="Calibri" panose="020F0502020204030204" pitchFamily="34" charset="0"/>
              </a:rPr>
              <a:t>Model Aircraft/Hobbyist Operations</a:t>
            </a:r>
          </a:p>
          <a:p>
            <a:pPr lvl="1" eaLnBrk="1" hangingPunct="1">
              <a:spcBef>
                <a:spcPts val="800"/>
              </a:spcBef>
              <a:spcAft>
                <a:spcPts val="800"/>
              </a:spcAft>
            </a:pPr>
            <a:r>
              <a:rPr lang="en-US" altLang="en-US" sz="1800" kern="0" dirty="0" smtClean="0">
                <a:latin typeface="Calibri" panose="020F0502020204030204" pitchFamily="34" charset="0"/>
                <a:cs typeface="Calibri" panose="020F0502020204030204" pitchFamily="34" charset="0"/>
              </a:rPr>
              <a:t>Low Altitude Visual Line Of Sight (VLOS) Operations</a:t>
            </a:r>
          </a:p>
          <a:p>
            <a:pPr lvl="1" eaLnBrk="1" hangingPunct="1">
              <a:spcBef>
                <a:spcPts val="800"/>
              </a:spcBef>
              <a:spcAft>
                <a:spcPts val="800"/>
              </a:spcAft>
            </a:pPr>
            <a:r>
              <a:rPr lang="en-US" altLang="en-US" sz="1800" kern="0" dirty="0" smtClean="0">
                <a:latin typeface="Calibri" panose="020F0502020204030204" pitchFamily="34" charset="0"/>
                <a:cs typeface="Calibri" panose="020F0502020204030204" pitchFamily="34" charset="0"/>
              </a:rPr>
              <a:t>Low Altitude Beyond Visual Line Of Sight (BVLOS) Operations</a:t>
            </a:r>
          </a:p>
          <a:p>
            <a:pPr lvl="1" eaLnBrk="1" hangingPunct="1">
              <a:spcBef>
                <a:spcPts val="800"/>
              </a:spcBef>
              <a:spcAft>
                <a:spcPts val="800"/>
              </a:spcAft>
            </a:pPr>
            <a:r>
              <a:rPr lang="en-US" altLang="en-US" sz="1800" kern="0" dirty="0">
                <a:latin typeface="Calibri" panose="020F0502020204030204" pitchFamily="34" charset="0"/>
                <a:cs typeface="Calibri" panose="020F0502020204030204" pitchFamily="34" charset="0"/>
              </a:rPr>
              <a:t>Public UAS Operations (All Sizes and Airspace)</a:t>
            </a:r>
          </a:p>
          <a:p>
            <a:pPr lvl="1" eaLnBrk="1" hangingPunct="1">
              <a:spcBef>
                <a:spcPts val="800"/>
              </a:spcBef>
              <a:spcAft>
                <a:spcPts val="800"/>
              </a:spcAft>
            </a:pPr>
            <a:r>
              <a:rPr lang="en-US" altLang="en-US" sz="1800" kern="0" dirty="0" smtClean="0">
                <a:latin typeface="Calibri" panose="020F0502020204030204" pitchFamily="34" charset="0"/>
                <a:cs typeface="Calibri" panose="020F0502020204030204" pitchFamily="34" charset="0"/>
              </a:rPr>
              <a:t>Integrated UAS Operations</a:t>
            </a:r>
            <a:endParaRPr lang="en-US" altLang="en-US" sz="1800" kern="0" dirty="0" smtClean="0">
              <a:solidFill>
                <a:srgbClr val="FF0000"/>
              </a:solidFill>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28625" y="344488"/>
            <a:ext cx="8472488" cy="609600"/>
          </a:xfrm>
        </p:spPr>
        <p:txBody>
          <a:bodyPr/>
          <a:lstStyle/>
          <a:p>
            <a:r>
              <a:rPr lang="en-US" sz="2800" dirty="0" smtClean="0">
                <a:solidFill>
                  <a:srgbClr val="002060"/>
                </a:solidFill>
                <a:latin typeface="Calibri" panose="020F0502020204030204" pitchFamily="34" charset="0"/>
                <a:cs typeface="Calibri" panose="020F0502020204030204" pitchFamily="34" charset="0"/>
              </a:rPr>
              <a:t>Framing the Challenge of Integrating UAS into the NAS</a:t>
            </a:r>
            <a:endParaRPr lang="en-US" sz="2800" dirty="0">
              <a:solidFill>
                <a:srgbClr val="002060"/>
              </a:solidFill>
              <a:latin typeface="Calibri" panose="020F0502020204030204" pitchFamily="34" charset="0"/>
              <a:cs typeface="Calibri" panose="020F0502020204030204" pitchFamily="34" charset="0"/>
            </a:endParaRPr>
          </a:p>
        </p:txBody>
      </p:sp>
      <p:sp>
        <p:nvSpPr>
          <p:cNvPr id="8"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3</a:t>
            </a:fld>
            <a:endParaRPr lang="en-US" dirty="0">
              <a:solidFill>
                <a:srgbClr val="FFFFFF">
                  <a:lumMod val="65000"/>
                </a:srgb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5471227" y="1524000"/>
            <a:ext cx="3195045" cy="2819400"/>
          </a:xfrm>
          <a:prstGeom prst="rect">
            <a:avLst/>
          </a:prstGeom>
        </p:spPr>
      </p:pic>
    </p:spTree>
    <p:extLst>
      <p:ext uri="{BB962C8B-B14F-4D97-AF65-F5344CB8AC3E}">
        <p14:creationId xmlns:p14="http://schemas.microsoft.com/office/powerpoint/2010/main" val="222274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2512096"/>
            <a:ext cx="8472488" cy="609600"/>
          </a:xfrm>
        </p:spPr>
        <p:txBody>
          <a:bodyPr/>
          <a:lstStyle/>
          <a:p>
            <a:pPr algn="ctr"/>
            <a:r>
              <a:rPr lang="en-US" sz="2800" dirty="0" smtClean="0">
                <a:latin typeface="Calibri" panose="020F0502020204030204" pitchFamily="34" charset="0"/>
                <a:cs typeface="Calibri" panose="020F0502020204030204" pitchFamily="34" charset="0"/>
              </a:rPr>
              <a:t>Low Altitude Operating Concepts</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30</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3195959"/>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99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Low Altitude Concept Development</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1291" y="1143000"/>
            <a:ext cx="8050213" cy="4724400"/>
          </a:xfrm>
        </p:spPr>
        <p:txBody>
          <a:bodyPr/>
          <a:lstStyle/>
          <a:p>
            <a:pPr>
              <a:spcBef>
                <a:spcPts val="0"/>
              </a:spcBef>
              <a:spcAft>
                <a:spcPts val="1600"/>
              </a:spcAft>
            </a:pPr>
            <a:r>
              <a:rPr lang="en-US" sz="1800" b="0" dirty="0" smtClean="0">
                <a:latin typeface="Calibri" panose="020F0502020204030204" pitchFamily="34" charset="0"/>
                <a:cs typeface="Calibri" panose="020F0502020204030204" pitchFamily="34" charset="0"/>
              </a:rPr>
              <a:t>Focused on low altitude UAS operations and explored under what circumstances the </a:t>
            </a:r>
            <a:r>
              <a:rPr lang="en-US" sz="1800" b="0" dirty="0">
                <a:latin typeface="Calibri" panose="020F0502020204030204" pitchFamily="34" charset="0"/>
                <a:cs typeface="Calibri" panose="020F0502020204030204" pitchFamily="34" charset="0"/>
              </a:rPr>
              <a:t>UAS ‘file and </a:t>
            </a:r>
            <a:r>
              <a:rPr lang="en-US" sz="1800" b="0" dirty="0" smtClean="0">
                <a:latin typeface="Calibri" panose="020F0502020204030204" pitchFamily="34" charset="0"/>
                <a:cs typeface="Calibri" panose="020F0502020204030204" pitchFamily="34" charset="0"/>
              </a:rPr>
              <a:t>fly’ IFR </a:t>
            </a:r>
            <a:r>
              <a:rPr lang="en-US" sz="1800" b="0" dirty="0">
                <a:latin typeface="Calibri" panose="020F0502020204030204" pitchFamily="34" charset="0"/>
                <a:cs typeface="Calibri" panose="020F0502020204030204" pitchFamily="34" charset="0"/>
              </a:rPr>
              <a:t>requirement </a:t>
            </a:r>
            <a:r>
              <a:rPr lang="en-US" sz="1800" b="0" dirty="0" smtClean="0">
                <a:latin typeface="Calibri" panose="020F0502020204030204" pitchFamily="34" charset="0"/>
                <a:cs typeface="Calibri" panose="020F0502020204030204" pitchFamily="34" charset="0"/>
              </a:rPr>
              <a:t>(ConOps v2.0) is </a:t>
            </a:r>
            <a:r>
              <a:rPr lang="en-US" sz="1800" b="0" dirty="0">
                <a:latin typeface="Calibri" panose="020F0502020204030204" pitchFamily="34" charset="0"/>
                <a:cs typeface="Calibri" panose="020F0502020204030204" pitchFamily="34" charset="0"/>
              </a:rPr>
              <a:t>not practical or doable and/or where a new operating concept </a:t>
            </a:r>
            <a:r>
              <a:rPr lang="en-US" sz="1800" b="0" dirty="0" smtClean="0">
                <a:latin typeface="Calibri" panose="020F0502020204030204" pitchFamily="34" charset="0"/>
                <a:cs typeface="Calibri" panose="020F0502020204030204" pitchFamily="34" charset="0"/>
              </a:rPr>
              <a:t>(i.e., notification) needs </a:t>
            </a:r>
            <a:r>
              <a:rPr lang="en-US" sz="1800" b="0" dirty="0">
                <a:latin typeface="Calibri" panose="020F0502020204030204" pitchFamily="34" charset="0"/>
                <a:cs typeface="Calibri" panose="020F0502020204030204" pitchFamily="34" charset="0"/>
              </a:rPr>
              <a:t>to be </a:t>
            </a:r>
            <a:r>
              <a:rPr lang="en-US" sz="1800" b="0" dirty="0" smtClean="0">
                <a:latin typeface="Calibri" panose="020F0502020204030204" pitchFamily="34" charset="0"/>
                <a:cs typeface="Calibri" panose="020F0502020204030204" pitchFamily="34" charset="0"/>
              </a:rPr>
              <a:t>described</a:t>
            </a:r>
          </a:p>
          <a:p>
            <a:pPr lvl="0">
              <a:spcBef>
                <a:spcPts val="0"/>
              </a:spcBef>
              <a:spcAft>
                <a:spcPts val="1600"/>
              </a:spcAft>
            </a:pPr>
            <a:r>
              <a:rPr lang="en-US" sz="1800" b="0" dirty="0" smtClean="0">
                <a:solidFill>
                  <a:srgbClr val="000000"/>
                </a:solidFill>
                <a:latin typeface="Calibri" panose="020F0502020204030204" pitchFamily="34" charset="0"/>
                <a:cs typeface="Calibri" panose="020F0502020204030204" pitchFamily="34" charset="0"/>
              </a:rPr>
              <a:t>Developed </a:t>
            </a:r>
            <a:r>
              <a:rPr lang="en-US" sz="1800" b="0" dirty="0">
                <a:solidFill>
                  <a:srgbClr val="000000"/>
                </a:solidFill>
                <a:latin typeface="Calibri" panose="020F0502020204030204" pitchFamily="34" charset="0"/>
                <a:cs typeface="Calibri" panose="020F0502020204030204" pitchFamily="34" charset="0"/>
              </a:rPr>
              <a:t>concept paper on low altitude, predominantly </a:t>
            </a:r>
            <a:r>
              <a:rPr lang="en-US" sz="1800" b="0" dirty="0" smtClean="0">
                <a:solidFill>
                  <a:srgbClr val="000000"/>
                </a:solidFill>
                <a:latin typeface="Calibri" panose="020F0502020204030204" pitchFamily="34" charset="0"/>
                <a:cs typeface="Calibri" panose="020F0502020204030204" pitchFamily="34" charset="0"/>
              </a:rPr>
              <a:t>segregated </a:t>
            </a:r>
            <a:r>
              <a:rPr lang="en-US" sz="1800" b="0" dirty="0">
                <a:solidFill>
                  <a:srgbClr val="000000"/>
                </a:solidFill>
                <a:latin typeface="Calibri" panose="020F0502020204030204" pitchFamily="34" charset="0"/>
                <a:cs typeface="Calibri" panose="020F0502020204030204" pitchFamily="34" charset="0"/>
              </a:rPr>
              <a:t>scenarios, and </a:t>
            </a:r>
            <a:r>
              <a:rPr lang="en-US" sz="1800" b="0" dirty="0" smtClean="0">
                <a:solidFill>
                  <a:srgbClr val="000000"/>
                </a:solidFill>
                <a:latin typeface="Calibri" panose="020F0502020204030204" pitchFamily="34" charset="0"/>
                <a:cs typeface="Calibri" panose="020F0502020204030204" pitchFamily="34" charset="0"/>
              </a:rPr>
              <a:t>included </a:t>
            </a:r>
            <a:r>
              <a:rPr lang="en-US" sz="1800" b="0" dirty="0">
                <a:solidFill>
                  <a:srgbClr val="000000"/>
                </a:solidFill>
                <a:latin typeface="Calibri" panose="020F0502020204030204" pitchFamily="34" charset="0"/>
                <a:cs typeface="Calibri" panose="020F0502020204030204" pitchFamily="34" charset="0"/>
              </a:rPr>
              <a:t>narrative on </a:t>
            </a:r>
            <a:r>
              <a:rPr lang="en-US" sz="1800" b="0" dirty="0" smtClean="0">
                <a:solidFill>
                  <a:srgbClr val="000000"/>
                </a:solidFill>
                <a:latin typeface="Calibri" panose="020F0502020204030204" pitchFamily="34" charset="0"/>
                <a:cs typeface="Calibri" panose="020F0502020204030204" pitchFamily="34" charset="0"/>
              </a:rPr>
              <a:t>UAS </a:t>
            </a:r>
            <a:r>
              <a:rPr lang="en-US" sz="1800" b="0" dirty="0">
                <a:solidFill>
                  <a:srgbClr val="000000"/>
                </a:solidFill>
                <a:latin typeface="Calibri" panose="020F0502020204030204" pitchFamily="34" charset="0"/>
                <a:cs typeface="Calibri" panose="020F0502020204030204" pitchFamily="34" charset="0"/>
              </a:rPr>
              <a:t>Traffic Management (UTM) operations, that fall outside the scope of the UAS ConOps</a:t>
            </a:r>
          </a:p>
          <a:p>
            <a:pPr>
              <a:spcBef>
                <a:spcPts val="0"/>
              </a:spcBef>
              <a:spcAft>
                <a:spcPts val="1600"/>
              </a:spcAft>
            </a:pPr>
            <a:r>
              <a:rPr lang="en-US" sz="1800" b="0" dirty="0" smtClean="0">
                <a:latin typeface="Calibri" panose="020F0502020204030204" pitchFamily="34" charset="0"/>
                <a:cs typeface="Calibri" panose="020F0502020204030204" pitchFamily="34" charset="0"/>
              </a:rPr>
              <a:t>Identified </a:t>
            </a:r>
            <a:r>
              <a:rPr lang="en-US" sz="1800" b="0" dirty="0">
                <a:latin typeface="Calibri" panose="020F0502020204030204" pitchFamily="34" charset="0"/>
                <a:cs typeface="Calibri" panose="020F0502020204030204" pitchFamily="34" charset="0"/>
              </a:rPr>
              <a:t>shortfalls associated with today’s UAS capabilities and FAA infrastructure </a:t>
            </a:r>
            <a:r>
              <a:rPr lang="en-US" sz="1800" b="0" dirty="0" smtClean="0">
                <a:latin typeface="Calibri" panose="020F0502020204030204" pitchFamily="34" charset="0"/>
                <a:cs typeface="Calibri" panose="020F0502020204030204" pitchFamily="34" charset="0"/>
              </a:rPr>
              <a:t>in conducting low altitude operations and developed potential mitigations for allowing access (e.g., through use of airspace constructs) in response to increasing demand</a:t>
            </a:r>
            <a:endParaRPr lang="en-US" sz="1800" b="0" dirty="0">
              <a:latin typeface="Calibri" panose="020F0502020204030204" pitchFamily="34" charset="0"/>
              <a:cs typeface="Calibri" panose="020F0502020204030204" pitchFamily="34" charset="0"/>
            </a:endParaRPr>
          </a:p>
          <a:p>
            <a:pPr lvl="0">
              <a:spcBef>
                <a:spcPts val="0"/>
              </a:spcBef>
              <a:spcAft>
                <a:spcPts val="1600"/>
              </a:spcAft>
            </a:pPr>
            <a:r>
              <a:rPr lang="en-US" sz="1800" b="0" dirty="0" smtClean="0">
                <a:solidFill>
                  <a:srgbClr val="000000"/>
                </a:solidFill>
                <a:latin typeface="Calibri" panose="020F0502020204030204" pitchFamily="34" charset="0"/>
                <a:cs typeface="Calibri" panose="020F0502020204030204" pitchFamily="34" charset="0"/>
              </a:rPr>
              <a:t>Derived </a:t>
            </a:r>
            <a:r>
              <a:rPr lang="en-US" sz="1800" b="0" dirty="0">
                <a:solidFill>
                  <a:srgbClr val="000000"/>
                </a:solidFill>
                <a:latin typeface="Calibri" panose="020F0502020204030204" pitchFamily="34" charset="0"/>
                <a:cs typeface="Calibri" panose="020F0502020204030204" pitchFamily="34" charset="0"/>
              </a:rPr>
              <a:t>associated operational requirements for both the FAA and the UAS </a:t>
            </a:r>
            <a:r>
              <a:rPr lang="en-US" sz="1800" b="0" dirty="0" smtClean="0">
                <a:solidFill>
                  <a:srgbClr val="000000"/>
                </a:solidFill>
                <a:latin typeface="Calibri" panose="020F0502020204030204" pitchFamily="34" charset="0"/>
                <a:cs typeface="Calibri" panose="020F0502020204030204" pitchFamily="34" charset="0"/>
              </a:rPr>
              <a:t>operator</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31</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1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Low Altitude Operating Concepts Paper</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1800" dirty="0" smtClean="0">
                <a:latin typeface="Calibri" panose="020F0502020204030204" pitchFamily="34" charset="0"/>
                <a:cs typeface="Calibri" panose="020F0502020204030204" pitchFamily="34" charset="0"/>
              </a:rPr>
              <a:t>Covers VLOS, EVLOS, BVLOS, &amp; Integrated operations</a:t>
            </a:r>
          </a:p>
          <a:p>
            <a:pPr>
              <a:spcBef>
                <a:spcPts val="1200"/>
              </a:spcBef>
            </a:pPr>
            <a:r>
              <a:rPr lang="en-US" sz="1800" dirty="0" smtClean="0">
                <a:latin typeface="Calibri" panose="020F0502020204030204" pitchFamily="34" charset="0"/>
                <a:cs typeface="Calibri" panose="020F0502020204030204" pitchFamily="34" charset="0"/>
              </a:rPr>
              <a:t>Low altitude </a:t>
            </a:r>
            <a:r>
              <a:rPr lang="en-US" sz="1800" dirty="0">
                <a:latin typeface="Calibri" panose="020F0502020204030204" pitchFamily="34" charset="0"/>
                <a:cs typeface="Calibri" panose="020F0502020204030204" pitchFamily="34" charset="0"/>
              </a:rPr>
              <a:t>arbitrarily defined as &lt;1200 ft. </a:t>
            </a:r>
            <a:r>
              <a:rPr lang="en-US" sz="1800" dirty="0" smtClean="0">
                <a:latin typeface="Calibri" panose="020F0502020204030204" pitchFamily="34" charset="0"/>
                <a:cs typeface="Calibri" panose="020F0502020204030204" pitchFamily="34" charset="0"/>
              </a:rPr>
              <a:t>AGL</a:t>
            </a:r>
          </a:p>
          <a:p>
            <a:pPr>
              <a:spcBef>
                <a:spcPts val="1200"/>
              </a:spcBef>
            </a:pPr>
            <a:r>
              <a:rPr lang="en-US" sz="1800" dirty="0" smtClean="0">
                <a:latin typeface="Calibri" panose="020F0502020204030204" pitchFamily="34" charset="0"/>
                <a:cs typeface="Calibri" panose="020F0502020204030204" pitchFamily="34" charset="0"/>
              </a:rPr>
              <a:t>6 scenarios presented (not all UTM scenarios represented)</a:t>
            </a:r>
          </a:p>
          <a:p>
            <a:pPr>
              <a:spcBef>
                <a:spcPts val="1200"/>
              </a:spcBef>
            </a:pPr>
            <a:r>
              <a:rPr lang="en-US" sz="1800" dirty="0" smtClean="0">
                <a:latin typeface="Calibri" panose="020F0502020204030204" pitchFamily="34" charset="0"/>
                <a:cs typeface="Calibri" panose="020F0502020204030204" pitchFamily="34" charset="0"/>
              </a:rPr>
              <a:t>Key aspects</a:t>
            </a:r>
          </a:p>
          <a:p>
            <a:pPr lvl="1">
              <a:spcBef>
                <a:spcPts val="600"/>
              </a:spcBef>
            </a:pPr>
            <a:r>
              <a:rPr lang="en-US" sz="1600" dirty="0" smtClean="0">
                <a:latin typeface="Calibri" panose="020F0502020204030204" pitchFamily="34" charset="0"/>
                <a:cs typeface="Calibri" panose="020F0502020204030204" pitchFamily="34" charset="0"/>
              </a:rPr>
              <a:t>Notification/Authorization or Flight Plan</a:t>
            </a:r>
          </a:p>
          <a:p>
            <a:pPr lvl="1">
              <a:spcBef>
                <a:spcPts val="600"/>
              </a:spcBef>
            </a:pPr>
            <a:r>
              <a:rPr lang="en-US" sz="1600" dirty="0" smtClean="0">
                <a:latin typeface="Calibri" panose="020F0502020204030204" pitchFamily="34" charset="0"/>
                <a:cs typeface="Calibri" panose="020F0502020204030204" pitchFamily="34" charset="0"/>
              </a:rPr>
              <a:t>Use of Airspace Constructs or Authorized Areas of Operations</a:t>
            </a:r>
          </a:p>
          <a:p>
            <a:pPr lvl="1">
              <a:spcBef>
                <a:spcPts val="600"/>
              </a:spcBef>
            </a:pPr>
            <a:r>
              <a:rPr lang="en-US" sz="1600" dirty="0" smtClean="0">
                <a:latin typeface="Calibri" panose="020F0502020204030204" pitchFamily="34" charset="0"/>
                <a:cs typeface="Calibri" panose="020F0502020204030204" pitchFamily="34" charset="0"/>
              </a:rPr>
              <a:t>Clear Delineation of Responsibilities among UAS operator/PIC, ANSP, manned aircraft operators/PICs</a:t>
            </a:r>
          </a:p>
          <a:p>
            <a:pPr>
              <a:spcBef>
                <a:spcPts val="1200"/>
              </a:spcBef>
            </a:pPr>
            <a:r>
              <a:rPr lang="en-US" sz="1800" dirty="0" smtClean="0">
                <a:latin typeface="Calibri" panose="020F0502020204030204" pitchFamily="34" charset="0"/>
                <a:cs typeface="Calibri" panose="020F0502020204030204" pitchFamily="34" charset="0"/>
              </a:rPr>
              <a:t>Based on multi-year UAS executive and subject matter expert reviews of concept and scenario products</a:t>
            </a:r>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630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Airspace Constructs and Scenarios</a:t>
            </a:r>
            <a:endParaRPr lang="en-US" sz="2800" dirty="0">
              <a:latin typeface="Calibri" panose="020F0502020204030204" pitchFamily="34" charset="0"/>
              <a:cs typeface="Calibri" panose="020F0502020204030204" pitchFamily="34" charset="0"/>
            </a:endParaRPr>
          </a:p>
        </p:txBody>
      </p:sp>
      <p:grpSp>
        <p:nvGrpSpPr>
          <p:cNvPr id="4" name="Group 3"/>
          <p:cNvGrpSpPr/>
          <p:nvPr/>
        </p:nvGrpSpPr>
        <p:grpSpPr>
          <a:xfrm>
            <a:off x="6106156" y="1365141"/>
            <a:ext cx="2927818" cy="1885697"/>
            <a:chOff x="4633323" y="1095914"/>
            <a:chExt cx="2927818" cy="1885697"/>
          </a:xfrm>
        </p:grpSpPr>
        <p:pic>
          <p:nvPicPr>
            <p:cNvPr id="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35060" y="1095914"/>
              <a:ext cx="2926080" cy="188569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33323" y="1098082"/>
              <a:ext cx="2927818" cy="492443"/>
            </a:xfrm>
            <a:prstGeom prst="rect">
              <a:avLst/>
            </a:prstGeom>
          </p:spPr>
          <p:txBody>
            <a:bodyPr wrap="square">
              <a:spAutoFit/>
            </a:bodyPr>
            <a:lstStyle/>
            <a:p>
              <a:pPr algn="ctr">
                <a:buNone/>
              </a:pPr>
              <a:r>
                <a:rPr lang="en-US" sz="1300" b="1" dirty="0">
                  <a:solidFill>
                    <a:schemeClr val="accent3">
                      <a:lumMod val="20000"/>
                      <a:lumOff val="80000"/>
                    </a:schemeClr>
                  </a:solidFill>
                  <a:ea typeface="Calibri"/>
                </a:rPr>
                <a:t>Structured/Designated Route over Low Populated </a:t>
              </a:r>
              <a:r>
                <a:rPr lang="en-US" sz="1300" b="1" dirty="0" smtClean="0">
                  <a:solidFill>
                    <a:schemeClr val="accent3">
                      <a:lumMod val="20000"/>
                      <a:lumOff val="80000"/>
                    </a:schemeClr>
                  </a:solidFill>
                  <a:ea typeface="Calibri"/>
                </a:rPr>
                <a:t>Areas (BVLOS)</a:t>
              </a:r>
              <a:endParaRPr lang="en-US" sz="1300" b="1" dirty="0">
                <a:solidFill>
                  <a:schemeClr val="accent3">
                    <a:lumMod val="20000"/>
                    <a:lumOff val="80000"/>
                  </a:schemeClr>
                </a:solidFill>
                <a:ea typeface="Calibri"/>
              </a:endParaRPr>
            </a:p>
          </p:txBody>
        </p:sp>
        <p:sp>
          <p:nvSpPr>
            <p:cNvPr id="7" name="Rectangle 6"/>
            <p:cNvSpPr/>
            <p:nvPr/>
          </p:nvSpPr>
          <p:spPr>
            <a:xfrm>
              <a:off x="4648195" y="2695454"/>
              <a:ext cx="2912945" cy="276999"/>
            </a:xfrm>
            <a:prstGeom prst="rect">
              <a:avLst/>
            </a:prstGeom>
          </p:spPr>
          <p:txBody>
            <a:bodyPr wrap="square">
              <a:spAutoFit/>
            </a:bodyPr>
            <a:lstStyle/>
            <a:p>
              <a:pPr>
                <a:buNone/>
              </a:pPr>
              <a:r>
                <a:rPr lang="en-US" sz="1200" b="1" i="1" dirty="0">
                  <a:solidFill>
                    <a:schemeClr val="accent3">
                      <a:lumMod val="20000"/>
                      <a:lumOff val="80000"/>
                    </a:schemeClr>
                  </a:solidFill>
                  <a:ea typeface="Calibri"/>
                </a:rPr>
                <a:t>Ex: </a:t>
              </a:r>
              <a:r>
                <a:rPr lang="en-US" sz="1200" b="1" i="1" dirty="0" smtClean="0">
                  <a:solidFill>
                    <a:schemeClr val="accent3">
                      <a:lumMod val="20000"/>
                      <a:lumOff val="80000"/>
                    </a:schemeClr>
                  </a:solidFill>
                  <a:ea typeface="Calibri"/>
                </a:rPr>
                <a:t>Pipeline Surveillance</a:t>
              </a:r>
              <a:endParaRPr lang="en-US" sz="1200" b="1" i="1" dirty="0">
                <a:solidFill>
                  <a:schemeClr val="accent3">
                    <a:lumMod val="20000"/>
                    <a:lumOff val="80000"/>
                  </a:schemeClr>
                </a:solidFill>
              </a:endParaRPr>
            </a:p>
          </p:txBody>
        </p:sp>
      </p:grpSp>
      <p:grpSp>
        <p:nvGrpSpPr>
          <p:cNvPr id="8" name="Group 7"/>
          <p:cNvGrpSpPr/>
          <p:nvPr/>
        </p:nvGrpSpPr>
        <p:grpSpPr>
          <a:xfrm>
            <a:off x="88991" y="3634747"/>
            <a:ext cx="2926081" cy="1883742"/>
            <a:chOff x="-1249330" y="3983417"/>
            <a:chExt cx="2926081" cy="1883742"/>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329" y="3983417"/>
              <a:ext cx="2926080" cy="1883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9330" y="3991728"/>
              <a:ext cx="2926081" cy="492443"/>
            </a:xfrm>
            <a:prstGeom prst="rect">
              <a:avLst/>
            </a:prstGeom>
          </p:spPr>
          <p:txBody>
            <a:bodyPr wrap="square">
              <a:spAutoFit/>
            </a:bodyPr>
            <a:lstStyle/>
            <a:p>
              <a:pPr algn="ctr">
                <a:buNone/>
              </a:pPr>
              <a:r>
                <a:rPr lang="en-US" sz="1300" b="1" dirty="0">
                  <a:solidFill>
                    <a:schemeClr val="bg1">
                      <a:lumMod val="95000"/>
                    </a:schemeClr>
                  </a:solidFill>
                  <a:ea typeface="Calibri"/>
                </a:rPr>
                <a:t>Dynamic Allocated Airspace over Low Populated </a:t>
              </a:r>
              <a:r>
                <a:rPr lang="en-US" sz="1300" b="1" dirty="0" smtClean="0">
                  <a:solidFill>
                    <a:schemeClr val="bg1">
                      <a:lumMod val="95000"/>
                    </a:schemeClr>
                  </a:solidFill>
                  <a:ea typeface="Calibri"/>
                </a:rPr>
                <a:t>Areas (BVLOS)</a:t>
              </a:r>
              <a:endParaRPr lang="en-US" sz="1300" b="1" dirty="0">
                <a:solidFill>
                  <a:schemeClr val="bg1">
                    <a:lumMod val="95000"/>
                  </a:schemeClr>
                </a:solidFill>
                <a:ea typeface="Calibri"/>
              </a:endParaRPr>
            </a:p>
          </p:txBody>
        </p:sp>
        <p:sp>
          <p:nvSpPr>
            <p:cNvPr id="11" name="Rectangle 10"/>
            <p:cNvSpPr/>
            <p:nvPr/>
          </p:nvSpPr>
          <p:spPr>
            <a:xfrm>
              <a:off x="-1249330" y="5569479"/>
              <a:ext cx="2220457" cy="276999"/>
            </a:xfrm>
            <a:prstGeom prst="rect">
              <a:avLst/>
            </a:prstGeom>
          </p:spPr>
          <p:txBody>
            <a:bodyPr wrap="square">
              <a:spAutoFit/>
            </a:bodyPr>
            <a:lstStyle/>
            <a:p>
              <a:pPr>
                <a:buNone/>
              </a:pPr>
              <a:r>
                <a:rPr lang="en-US" sz="1200" b="1" i="1" dirty="0">
                  <a:solidFill>
                    <a:schemeClr val="bg1">
                      <a:lumMod val="95000"/>
                    </a:schemeClr>
                  </a:solidFill>
                  <a:ea typeface="Calibri"/>
                </a:rPr>
                <a:t>Ex: </a:t>
              </a:r>
              <a:r>
                <a:rPr lang="en-US" sz="1200" b="1" i="1" dirty="0" smtClean="0">
                  <a:solidFill>
                    <a:schemeClr val="bg1">
                      <a:lumMod val="95000"/>
                    </a:schemeClr>
                  </a:solidFill>
                  <a:ea typeface="Calibri"/>
                </a:rPr>
                <a:t>Search and Rescue</a:t>
              </a:r>
              <a:endParaRPr lang="en-US" sz="1200" b="1" i="1" dirty="0">
                <a:solidFill>
                  <a:schemeClr val="bg1">
                    <a:lumMod val="95000"/>
                  </a:schemeClr>
                </a:solidFill>
              </a:endParaRPr>
            </a:p>
          </p:txBody>
        </p:sp>
      </p:grpSp>
      <p:grpSp>
        <p:nvGrpSpPr>
          <p:cNvPr id="12" name="Group 11"/>
          <p:cNvGrpSpPr/>
          <p:nvPr/>
        </p:nvGrpSpPr>
        <p:grpSpPr>
          <a:xfrm>
            <a:off x="3098795" y="3632688"/>
            <a:ext cx="2926084" cy="1885801"/>
            <a:chOff x="6118106" y="-1722708"/>
            <a:chExt cx="2926084" cy="1885801"/>
          </a:xfrm>
        </p:grpSpPr>
        <p:grpSp>
          <p:nvGrpSpPr>
            <p:cNvPr id="13" name="Group 12"/>
            <p:cNvGrpSpPr/>
            <p:nvPr/>
          </p:nvGrpSpPr>
          <p:grpSpPr>
            <a:xfrm>
              <a:off x="6118108" y="-1720649"/>
              <a:ext cx="2926082" cy="1883742"/>
              <a:chOff x="7290052" y="-1792718"/>
              <a:chExt cx="2926082" cy="1883742"/>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575" r="2574"/>
              <a:stretch/>
            </p:blipFill>
            <p:spPr>
              <a:xfrm>
                <a:off x="7290054" y="-1792718"/>
                <a:ext cx="2926080" cy="1883742"/>
              </a:xfrm>
              <a:prstGeom prst="rect">
                <a:avLst/>
              </a:prstGeom>
              <a:ln>
                <a:solidFill>
                  <a:schemeClr val="tx1">
                    <a:lumMod val="50000"/>
                    <a:lumOff val="50000"/>
                  </a:schemeClr>
                </a:solidFill>
              </a:ln>
            </p:spPr>
          </p:pic>
          <p:sp>
            <p:nvSpPr>
              <p:cNvPr id="17" name="Rectangle 16"/>
              <p:cNvSpPr>
                <a:spLocks/>
              </p:cNvSpPr>
              <p:nvPr/>
            </p:nvSpPr>
            <p:spPr>
              <a:xfrm>
                <a:off x="7290052" y="-1792718"/>
                <a:ext cx="2926080" cy="256032"/>
              </a:xfrm>
              <a:prstGeom prst="rect">
                <a:avLst/>
              </a:prstGeom>
              <a:solidFill>
                <a:srgbClr val="43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6118106" y="-1722708"/>
              <a:ext cx="2926082" cy="492443"/>
            </a:xfrm>
            <a:prstGeom prst="rect">
              <a:avLst/>
            </a:prstGeom>
          </p:spPr>
          <p:txBody>
            <a:bodyPr wrap="square">
              <a:spAutoFit/>
            </a:bodyPr>
            <a:lstStyle/>
            <a:p>
              <a:pPr algn="ctr">
                <a:buNone/>
              </a:pPr>
              <a:r>
                <a:rPr lang="en-US" sz="1300" b="1" dirty="0">
                  <a:solidFill>
                    <a:schemeClr val="accent1">
                      <a:lumMod val="20000"/>
                      <a:lumOff val="80000"/>
                    </a:schemeClr>
                  </a:solidFill>
                  <a:ea typeface="Calibri"/>
                </a:rPr>
                <a:t>Below 400ft AGL in Authorized Areas of Operation </a:t>
              </a:r>
            </a:p>
          </p:txBody>
        </p:sp>
        <p:sp>
          <p:nvSpPr>
            <p:cNvPr id="15" name="Rectangle 14"/>
            <p:cNvSpPr/>
            <p:nvPr/>
          </p:nvSpPr>
          <p:spPr>
            <a:xfrm>
              <a:off x="6118106" y="-126893"/>
              <a:ext cx="2926082" cy="276999"/>
            </a:xfrm>
            <a:prstGeom prst="rect">
              <a:avLst/>
            </a:prstGeom>
          </p:spPr>
          <p:txBody>
            <a:bodyPr wrap="square">
              <a:spAutoFit/>
            </a:bodyPr>
            <a:lstStyle/>
            <a:p>
              <a:pPr>
                <a:buNone/>
              </a:pPr>
              <a:r>
                <a:rPr lang="en-US" sz="1200" b="1" i="1" dirty="0" smtClean="0">
                  <a:solidFill>
                    <a:schemeClr val="accent1">
                      <a:lumMod val="20000"/>
                      <a:lumOff val="80000"/>
                    </a:schemeClr>
                  </a:solidFill>
                  <a:ea typeface="Calibri"/>
                </a:rPr>
                <a:t>UTM Operations</a:t>
              </a:r>
              <a:endParaRPr lang="en-US" sz="1200" b="1" i="1" dirty="0">
                <a:solidFill>
                  <a:schemeClr val="accent1">
                    <a:lumMod val="20000"/>
                    <a:lumOff val="80000"/>
                  </a:schemeClr>
                </a:solidFill>
              </a:endParaRPr>
            </a:p>
          </p:txBody>
        </p:sp>
      </p:grpSp>
      <p:grpSp>
        <p:nvGrpSpPr>
          <p:cNvPr id="18" name="Group 17"/>
          <p:cNvGrpSpPr/>
          <p:nvPr/>
        </p:nvGrpSpPr>
        <p:grpSpPr>
          <a:xfrm>
            <a:off x="3111023" y="1363230"/>
            <a:ext cx="2926080" cy="1885696"/>
            <a:chOff x="103663" y="1363230"/>
            <a:chExt cx="2926080" cy="1885696"/>
          </a:xfrm>
        </p:grpSpPr>
        <p:pic>
          <p:nvPicPr>
            <p:cNvPr id="19" name="Picture 10"/>
            <p:cNvPicPr>
              <a:picLocks noChangeAspect="1" noChangeArrowheads="1"/>
            </p:cNvPicPr>
            <p:nvPr/>
          </p:nvPicPr>
          <p:blipFill rotWithShape="1">
            <a:blip r:embed="rId5" cstate="print">
              <a:lum bright="10000"/>
              <a:extLst>
                <a:ext uri="{28A0092B-C50C-407E-A947-70E740481C1C}">
                  <a14:useLocalDpi xmlns:a14="http://schemas.microsoft.com/office/drawing/2010/main" val="0"/>
                </a:ext>
              </a:extLst>
            </a:blip>
            <a:srcRect/>
            <a:stretch/>
          </p:blipFill>
          <p:spPr bwMode="auto">
            <a:xfrm>
              <a:off x="103663" y="1363230"/>
              <a:ext cx="2926080" cy="1885696"/>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65722" y="1378193"/>
              <a:ext cx="2215100" cy="492443"/>
            </a:xfrm>
            <a:prstGeom prst="rect">
              <a:avLst/>
            </a:prstGeom>
          </p:spPr>
          <p:txBody>
            <a:bodyPr wrap="square">
              <a:spAutoFit/>
            </a:bodyPr>
            <a:lstStyle/>
            <a:p>
              <a:pPr algn="ctr">
                <a:buNone/>
              </a:pPr>
              <a:r>
                <a:rPr lang="en-US" sz="1300" b="1" dirty="0">
                  <a:solidFill>
                    <a:schemeClr val="accent1">
                      <a:lumMod val="20000"/>
                      <a:lumOff val="80000"/>
                    </a:schemeClr>
                  </a:solidFill>
                  <a:ea typeface="Calibri"/>
                </a:rPr>
                <a:t>Extended Visual over </a:t>
              </a:r>
              <a:r>
                <a:rPr lang="en-US" sz="1300" b="1" dirty="0" smtClean="0">
                  <a:solidFill>
                    <a:schemeClr val="accent1">
                      <a:lumMod val="20000"/>
                      <a:lumOff val="80000"/>
                    </a:schemeClr>
                  </a:solidFill>
                  <a:ea typeface="Calibri"/>
                </a:rPr>
                <a:t>Low </a:t>
              </a:r>
              <a:r>
                <a:rPr lang="en-US" sz="1300" b="1" dirty="0">
                  <a:solidFill>
                    <a:schemeClr val="accent1">
                      <a:lumMod val="20000"/>
                      <a:lumOff val="80000"/>
                    </a:schemeClr>
                  </a:solidFill>
                  <a:ea typeface="Calibri"/>
                </a:rPr>
                <a:t>Populated Areas</a:t>
              </a:r>
              <a:endParaRPr lang="en-US" sz="1300" b="1" dirty="0">
                <a:solidFill>
                  <a:schemeClr val="accent1">
                    <a:lumMod val="20000"/>
                    <a:lumOff val="80000"/>
                  </a:schemeClr>
                </a:solidFill>
              </a:endParaRPr>
            </a:p>
          </p:txBody>
        </p:sp>
        <p:sp>
          <p:nvSpPr>
            <p:cNvPr id="21" name="Rectangle 20"/>
            <p:cNvSpPr/>
            <p:nvPr/>
          </p:nvSpPr>
          <p:spPr>
            <a:xfrm>
              <a:off x="103663" y="2966698"/>
              <a:ext cx="2912943" cy="276999"/>
            </a:xfrm>
            <a:prstGeom prst="rect">
              <a:avLst/>
            </a:prstGeom>
          </p:spPr>
          <p:txBody>
            <a:bodyPr wrap="square">
              <a:spAutoFit/>
            </a:bodyPr>
            <a:lstStyle/>
            <a:p>
              <a:pPr>
                <a:buNone/>
              </a:pPr>
              <a:r>
                <a:rPr lang="en-US" sz="1200" b="1" i="1" dirty="0">
                  <a:solidFill>
                    <a:schemeClr val="accent1">
                      <a:lumMod val="20000"/>
                      <a:lumOff val="80000"/>
                    </a:schemeClr>
                  </a:solidFill>
                  <a:ea typeface="Calibri"/>
                </a:rPr>
                <a:t>Ex: Agricultural Monitoring</a:t>
              </a:r>
              <a:endParaRPr lang="en-US" sz="1200" b="1" i="1" dirty="0">
                <a:solidFill>
                  <a:schemeClr val="accent1">
                    <a:lumMod val="20000"/>
                    <a:lumOff val="80000"/>
                  </a:schemeClr>
                </a:solidFill>
              </a:endParaRPr>
            </a:p>
          </p:txBody>
        </p:sp>
      </p:grpSp>
      <p:grpSp>
        <p:nvGrpSpPr>
          <p:cNvPr id="22" name="Group 21"/>
          <p:cNvGrpSpPr/>
          <p:nvPr/>
        </p:nvGrpSpPr>
        <p:grpSpPr>
          <a:xfrm>
            <a:off x="6093701" y="3620858"/>
            <a:ext cx="2940981" cy="1883664"/>
            <a:chOff x="6125600" y="3620858"/>
            <a:chExt cx="2940981" cy="1883664"/>
          </a:xfrm>
        </p:grpSpPr>
        <p:pic>
          <p:nvPicPr>
            <p:cNvPr id="23"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79" b="2618"/>
            <a:stretch/>
          </p:blipFill>
          <p:spPr bwMode="auto">
            <a:xfrm>
              <a:off x="6140501" y="3620858"/>
              <a:ext cx="2926080" cy="1883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6125600" y="3627755"/>
              <a:ext cx="2926081" cy="292388"/>
            </a:xfrm>
            <a:prstGeom prst="rect">
              <a:avLst/>
            </a:prstGeom>
          </p:spPr>
          <p:txBody>
            <a:bodyPr wrap="square">
              <a:spAutoFit/>
            </a:bodyPr>
            <a:lstStyle/>
            <a:p>
              <a:pPr algn="ctr">
                <a:buNone/>
              </a:pPr>
              <a:r>
                <a:rPr lang="en-US" sz="1300" b="1" dirty="0" smtClean="0">
                  <a:solidFill>
                    <a:srgbClr val="376092"/>
                  </a:solidFill>
                  <a:ea typeface="Calibri"/>
                </a:rPr>
                <a:t>Integrated Operations (BVLOS)</a:t>
              </a:r>
              <a:endParaRPr lang="en-US" sz="1300" b="1" dirty="0">
                <a:solidFill>
                  <a:srgbClr val="376092"/>
                </a:solidFill>
                <a:ea typeface="Calibri"/>
              </a:endParaRPr>
            </a:p>
          </p:txBody>
        </p:sp>
        <p:sp>
          <p:nvSpPr>
            <p:cNvPr id="25" name="Rectangle 24"/>
            <p:cNvSpPr/>
            <p:nvPr/>
          </p:nvSpPr>
          <p:spPr>
            <a:xfrm>
              <a:off x="6148897" y="5224619"/>
              <a:ext cx="2912943" cy="276999"/>
            </a:xfrm>
            <a:prstGeom prst="rect">
              <a:avLst/>
            </a:prstGeom>
          </p:spPr>
          <p:txBody>
            <a:bodyPr wrap="square">
              <a:spAutoFit/>
            </a:bodyPr>
            <a:lstStyle/>
            <a:p>
              <a:pPr>
                <a:buNone/>
              </a:pPr>
              <a:r>
                <a:rPr lang="en-US" sz="1200" b="1" i="1" dirty="0">
                  <a:solidFill>
                    <a:schemeClr val="accent1">
                      <a:lumMod val="20000"/>
                      <a:lumOff val="80000"/>
                    </a:schemeClr>
                  </a:solidFill>
                  <a:ea typeface="Calibri"/>
                </a:rPr>
                <a:t>Ex: </a:t>
              </a:r>
              <a:r>
                <a:rPr lang="en-US" sz="1200" b="1" i="1" dirty="0" smtClean="0">
                  <a:solidFill>
                    <a:schemeClr val="accent1">
                      <a:lumMod val="20000"/>
                      <a:lumOff val="80000"/>
                    </a:schemeClr>
                  </a:solidFill>
                  <a:ea typeface="Calibri"/>
                </a:rPr>
                <a:t>Highway Traffic Reporting</a:t>
              </a:r>
              <a:endParaRPr lang="en-US" sz="1200" b="1" i="1" dirty="0">
                <a:solidFill>
                  <a:schemeClr val="accent1">
                    <a:lumMod val="20000"/>
                    <a:lumOff val="80000"/>
                  </a:schemeClr>
                </a:solidFill>
              </a:endParaRPr>
            </a:p>
          </p:txBody>
        </p:sp>
      </p:grpSp>
      <p:grpSp>
        <p:nvGrpSpPr>
          <p:cNvPr id="29" name="Group 28"/>
          <p:cNvGrpSpPr/>
          <p:nvPr/>
        </p:nvGrpSpPr>
        <p:grpSpPr>
          <a:xfrm>
            <a:off x="73215" y="1363230"/>
            <a:ext cx="2941857" cy="1900752"/>
            <a:chOff x="73215" y="1363230"/>
            <a:chExt cx="2941857" cy="1900752"/>
          </a:xfrm>
        </p:grpSpPr>
        <p:pic>
          <p:nvPicPr>
            <p:cNvPr id="26"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309" r="4773" b="7967"/>
            <a:stretch/>
          </p:blipFill>
          <p:spPr bwMode="auto">
            <a:xfrm>
              <a:off x="86352" y="1363230"/>
              <a:ext cx="2926080" cy="18986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88991" y="1367218"/>
              <a:ext cx="2926081" cy="492443"/>
            </a:xfrm>
            <a:prstGeom prst="rect">
              <a:avLst/>
            </a:prstGeom>
          </p:spPr>
          <p:txBody>
            <a:bodyPr wrap="square">
              <a:spAutoFit/>
            </a:bodyPr>
            <a:lstStyle/>
            <a:p>
              <a:pPr algn="ctr">
                <a:buNone/>
              </a:pPr>
              <a:r>
                <a:rPr lang="en-US" sz="1300" b="1" dirty="0">
                  <a:solidFill>
                    <a:schemeClr val="bg1"/>
                  </a:solidFill>
                  <a:ea typeface="Calibri"/>
                </a:rPr>
                <a:t>Dynamic Allocated Airspace over </a:t>
              </a:r>
              <a:r>
                <a:rPr lang="en-US" sz="1300" b="1" dirty="0" smtClean="0">
                  <a:solidFill>
                    <a:schemeClr val="bg1"/>
                  </a:solidFill>
                  <a:ea typeface="Calibri"/>
                </a:rPr>
                <a:t>Populated Areas (VLOS)</a:t>
              </a:r>
              <a:endParaRPr lang="en-US" sz="1300" b="1" dirty="0">
                <a:solidFill>
                  <a:schemeClr val="bg1"/>
                </a:solidFill>
                <a:ea typeface="Calibri"/>
              </a:endParaRPr>
            </a:p>
          </p:txBody>
        </p:sp>
        <p:sp>
          <p:nvSpPr>
            <p:cNvPr id="28" name="Rectangle 27"/>
            <p:cNvSpPr/>
            <p:nvPr/>
          </p:nvSpPr>
          <p:spPr>
            <a:xfrm>
              <a:off x="73215" y="2986983"/>
              <a:ext cx="2912943" cy="276999"/>
            </a:xfrm>
            <a:prstGeom prst="rect">
              <a:avLst/>
            </a:prstGeom>
          </p:spPr>
          <p:txBody>
            <a:bodyPr wrap="square">
              <a:spAutoFit/>
            </a:bodyPr>
            <a:lstStyle/>
            <a:p>
              <a:pPr>
                <a:buNone/>
              </a:pPr>
              <a:r>
                <a:rPr lang="en-US" sz="1200" b="1" i="1" dirty="0">
                  <a:solidFill>
                    <a:schemeClr val="bg1"/>
                  </a:solidFill>
                  <a:ea typeface="Calibri"/>
                </a:rPr>
                <a:t>Ex: </a:t>
              </a:r>
              <a:r>
                <a:rPr lang="en-US" sz="1200" b="1" i="1" dirty="0" smtClean="0">
                  <a:solidFill>
                    <a:schemeClr val="bg1"/>
                  </a:solidFill>
                  <a:ea typeface="Calibri"/>
                </a:rPr>
                <a:t>Accident Scene Investigation</a:t>
              </a:r>
              <a:endParaRPr lang="en-US" sz="1200" b="1" i="1" dirty="0">
                <a:solidFill>
                  <a:schemeClr val="bg1"/>
                </a:solidFill>
              </a:endParaRPr>
            </a:p>
          </p:txBody>
        </p:sp>
      </p:grpSp>
      <p:sp>
        <p:nvSpPr>
          <p:cNvPr id="30"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33</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24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1987992"/>
            <a:ext cx="8472488" cy="609600"/>
          </a:xfrm>
        </p:spPr>
        <p:txBody>
          <a:bodyPr/>
          <a:lstStyle/>
          <a:p>
            <a:pPr algn="ctr"/>
            <a:r>
              <a:rPr lang="en-US" sz="2800" dirty="0" smtClean="0">
                <a:cs typeface="Calibri" panose="020F0502020204030204" pitchFamily="34" charset="0"/>
              </a:rPr>
              <a:t>Strategic Plans Moving Forward</a:t>
            </a:r>
            <a:endParaRPr lang="en-US" sz="1800" i="1" dirty="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34</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667000"/>
            <a:ext cx="6096000" cy="0"/>
          </a:xfrm>
          <a:prstGeom prst="line">
            <a:avLst/>
          </a:prstGeom>
          <a:noFill/>
          <a:ln w="571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0135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398128" y="2571924"/>
            <a:ext cx="1501950" cy="1753227"/>
          </a:xfrm>
          <a:prstGeom prst="rect">
            <a:avLst/>
          </a:prstGeom>
        </p:spPr>
      </p:pic>
      <p:pic>
        <p:nvPicPr>
          <p:cNvPr id="8" name="Picture 7"/>
          <p:cNvPicPr>
            <a:picLocks noChangeAspect="1"/>
          </p:cNvPicPr>
          <p:nvPr/>
        </p:nvPicPr>
        <p:blipFill>
          <a:blip r:embed="rId4"/>
          <a:stretch>
            <a:fillRect/>
          </a:stretch>
        </p:blipFill>
        <p:spPr>
          <a:xfrm>
            <a:off x="3048000" y="4459896"/>
            <a:ext cx="3124200" cy="1051025"/>
          </a:xfrm>
          <a:prstGeom prst="rect">
            <a:avLst/>
          </a:prstGeom>
        </p:spPr>
      </p:pic>
      <p:pic>
        <p:nvPicPr>
          <p:cNvPr id="4" name="Picture 3"/>
          <p:cNvPicPr>
            <a:picLocks noChangeAspect="1"/>
          </p:cNvPicPr>
          <p:nvPr/>
        </p:nvPicPr>
        <p:blipFill>
          <a:blip r:embed="rId5"/>
          <a:stretch>
            <a:fillRect/>
          </a:stretch>
        </p:blipFill>
        <p:spPr>
          <a:xfrm>
            <a:off x="397625" y="1388225"/>
            <a:ext cx="1419492" cy="4114800"/>
          </a:xfrm>
          <a:prstGeom prst="rect">
            <a:avLst/>
          </a:prstGeom>
        </p:spPr>
      </p:pic>
      <p:pic>
        <p:nvPicPr>
          <p:cNvPr id="5" name="Picture 4"/>
          <p:cNvPicPr>
            <a:picLocks noChangeAspect="1"/>
          </p:cNvPicPr>
          <p:nvPr/>
        </p:nvPicPr>
        <p:blipFill>
          <a:blip r:embed="rId6"/>
          <a:stretch>
            <a:fillRect/>
          </a:stretch>
        </p:blipFill>
        <p:spPr>
          <a:xfrm>
            <a:off x="3048000" y="1375232"/>
            <a:ext cx="3116628" cy="1046543"/>
          </a:xfrm>
          <a:prstGeom prst="rect">
            <a:avLst/>
          </a:prstGeom>
        </p:spPr>
      </p:pic>
      <p:pic>
        <p:nvPicPr>
          <p:cNvPr id="6" name="Picture 5"/>
          <p:cNvPicPr>
            <a:picLocks noChangeAspect="1"/>
          </p:cNvPicPr>
          <p:nvPr/>
        </p:nvPicPr>
        <p:blipFill>
          <a:blip r:embed="rId7"/>
          <a:stretch>
            <a:fillRect/>
          </a:stretch>
        </p:blipFill>
        <p:spPr>
          <a:xfrm>
            <a:off x="3054096" y="2713481"/>
            <a:ext cx="3118104" cy="1510061"/>
          </a:xfrm>
          <a:prstGeom prst="rect">
            <a:avLst/>
          </a:prstGeom>
        </p:spPr>
      </p:pic>
      <p:sp>
        <p:nvSpPr>
          <p:cNvPr id="10" name="Rectangle 9"/>
          <p:cNvSpPr/>
          <p:nvPr/>
        </p:nvSpPr>
        <p:spPr>
          <a:xfrm>
            <a:off x="242886" y="1209388"/>
            <a:ext cx="8658227" cy="443922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flipV="1">
            <a:off x="1947950" y="1939002"/>
            <a:ext cx="990600" cy="1066048"/>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13" name="Straight Arrow Connector 12"/>
          <p:cNvCxnSpPr/>
          <p:nvPr/>
        </p:nvCxnSpPr>
        <p:spPr>
          <a:xfrm>
            <a:off x="1928550" y="3793294"/>
            <a:ext cx="987552" cy="1069848"/>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14" name="Straight Arrow Connector 13"/>
          <p:cNvCxnSpPr/>
          <p:nvPr/>
        </p:nvCxnSpPr>
        <p:spPr>
          <a:xfrm flipV="1">
            <a:off x="6327648" y="3748548"/>
            <a:ext cx="987552" cy="1069848"/>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15" name="Straight Arrow Connector 14"/>
          <p:cNvCxnSpPr/>
          <p:nvPr/>
        </p:nvCxnSpPr>
        <p:spPr>
          <a:xfrm>
            <a:off x="6320702" y="1946998"/>
            <a:ext cx="987552" cy="1069848"/>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16" name="Straight Arrow Connector 15"/>
          <p:cNvCxnSpPr/>
          <p:nvPr/>
        </p:nvCxnSpPr>
        <p:spPr>
          <a:xfrm>
            <a:off x="1896963" y="3412375"/>
            <a:ext cx="1088136" cy="0"/>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17" name="Straight Arrow Connector 16"/>
          <p:cNvCxnSpPr/>
          <p:nvPr/>
        </p:nvCxnSpPr>
        <p:spPr>
          <a:xfrm flipV="1">
            <a:off x="6231775" y="3412375"/>
            <a:ext cx="1088136" cy="0"/>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20" name="Straight Arrow Connector 19"/>
          <p:cNvCxnSpPr/>
          <p:nvPr/>
        </p:nvCxnSpPr>
        <p:spPr>
          <a:xfrm flipH="1" flipV="1">
            <a:off x="4630412" y="2424309"/>
            <a:ext cx="0" cy="251258"/>
          </a:xfrm>
          <a:prstGeom prst="straightConnector1">
            <a:avLst/>
          </a:prstGeom>
          <a:noFill/>
          <a:ln w="19050" cap="flat" cmpd="sng" algn="ctr">
            <a:solidFill>
              <a:sysClr val="window" lastClr="FFFFFF">
                <a:lumMod val="50000"/>
              </a:sysClr>
            </a:solidFill>
            <a:prstDash val="solid"/>
            <a:miter lim="800000"/>
            <a:tailEnd type="triangle"/>
          </a:ln>
          <a:effectLst/>
        </p:spPr>
      </p:cxnSp>
      <p:cxnSp>
        <p:nvCxnSpPr>
          <p:cNvPr id="21" name="Straight Arrow Connector 20"/>
          <p:cNvCxnSpPr/>
          <p:nvPr/>
        </p:nvCxnSpPr>
        <p:spPr>
          <a:xfrm>
            <a:off x="4643021" y="4173876"/>
            <a:ext cx="0" cy="256032"/>
          </a:xfrm>
          <a:prstGeom prst="straightConnector1">
            <a:avLst/>
          </a:prstGeom>
          <a:noFill/>
          <a:ln w="19050" cap="flat" cmpd="sng" algn="ctr">
            <a:solidFill>
              <a:sysClr val="window" lastClr="FFFFFF">
                <a:lumMod val="50000"/>
              </a:sysClr>
            </a:solidFill>
            <a:prstDash val="solid"/>
            <a:miter lim="800000"/>
            <a:tailEnd type="triangle"/>
          </a:ln>
          <a:effectLst/>
        </p:spPr>
      </p:cxnSp>
      <p:sp>
        <p:nvSpPr>
          <p:cNvPr id="23" name="Title 1"/>
          <p:cNvSpPr>
            <a:spLocks noGrp="1"/>
          </p:cNvSpPr>
          <p:nvPr>
            <p:ph type="title"/>
          </p:nvPr>
        </p:nvSpPr>
        <p:spPr>
          <a:xfrm>
            <a:off x="428625" y="344488"/>
            <a:ext cx="8472488" cy="609600"/>
          </a:xfrm>
        </p:spPr>
        <p:txBody>
          <a:bodyPr/>
          <a:lstStyle/>
          <a:p>
            <a:r>
              <a:rPr lang="en-US" sz="2800" dirty="0" smtClean="0">
                <a:latin typeface="Calibri" panose="020F0502020204030204" pitchFamily="34" charset="0"/>
                <a:cs typeface="Calibri" panose="020F0502020204030204" pitchFamily="34" charset="0"/>
              </a:rPr>
              <a:t>From Concepts to Operational Focus Areas</a:t>
            </a:r>
            <a:endParaRPr lang="en-US" sz="2800" dirty="0">
              <a:latin typeface="Calibri" panose="020F0502020204030204" pitchFamily="34" charset="0"/>
              <a:cs typeface="Calibri" panose="020F0502020204030204" pitchFamily="34" charset="0"/>
            </a:endParaRPr>
          </a:p>
        </p:txBody>
      </p:sp>
      <p:sp>
        <p:nvSpPr>
          <p:cNvPr id="1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35</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33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Concept Maturation (CM) Plan Activities Template</a:t>
            </a:r>
            <a:endParaRPr lang="en-US" sz="2800" dirty="0">
              <a:latin typeface="Calibri" panose="020F0502020204030204" pitchFamily="34" charset="0"/>
              <a:cs typeface="Calibri" panose="020F0502020204030204" pitchFamily="34" charset="0"/>
            </a:endParaRPr>
          </a:p>
        </p:txBody>
      </p:sp>
      <p:cxnSp>
        <p:nvCxnSpPr>
          <p:cNvPr id="22" name="Straight Arrow Connector 21"/>
          <p:cNvCxnSpPr/>
          <p:nvPr/>
        </p:nvCxnSpPr>
        <p:spPr bwMode="auto">
          <a:xfrm>
            <a:off x="1382339" y="2078918"/>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2130396" y="2629888"/>
            <a:ext cx="1623159" cy="152698"/>
          </a:xfrm>
          <a:prstGeom prst="rect">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36" name="Group 35"/>
          <p:cNvGrpSpPr>
            <a:grpSpLocks noChangeAspect="1"/>
          </p:cNvGrpSpPr>
          <p:nvPr/>
        </p:nvGrpSpPr>
        <p:grpSpPr>
          <a:xfrm>
            <a:off x="1037248" y="1363899"/>
            <a:ext cx="7088042" cy="4050310"/>
            <a:chOff x="1245681" y="1402560"/>
            <a:chExt cx="6667500" cy="381000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5681" y="1402560"/>
              <a:ext cx="6667500" cy="3810000"/>
            </a:xfrm>
            <a:prstGeom prst="rect">
              <a:avLst/>
            </a:prstGeom>
            <a:ln>
              <a:solidFill>
                <a:schemeClr val="tx1"/>
              </a:solidFill>
            </a:ln>
          </p:spPr>
        </p:pic>
        <p:sp>
          <p:nvSpPr>
            <p:cNvPr id="7" name="Rectangle 6"/>
            <p:cNvSpPr/>
            <p:nvPr/>
          </p:nvSpPr>
          <p:spPr bwMode="auto">
            <a:xfrm>
              <a:off x="3595483" y="1991719"/>
              <a:ext cx="1460843" cy="182605"/>
            </a:xfrm>
            <a:prstGeom prst="rect">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550023" y="1851053"/>
              <a:ext cx="507237" cy="166854"/>
            </a:xfrm>
            <a:prstGeom prst="rect">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cxnSp>
        <p:nvCxnSpPr>
          <p:cNvPr id="26" name="Straight Arrow Connector 25"/>
          <p:cNvCxnSpPr/>
          <p:nvPr/>
        </p:nvCxnSpPr>
        <p:spPr bwMode="auto">
          <a:xfrm flipH="1">
            <a:off x="862148" y="1962373"/>
            <a:ext cx="473636" cy="539795"/>
          </a:xfrm>
          <a:prstGeom prst="straightConnector1">
            <a:avLst/>
          </a:prstGeom>
          <a:noFill/>
          <a:ln w="9525"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7713194" y="3657143"/>
            <a:ext cx="1383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tabLst/>
            </a:pPr>
            <a:r>
              <a:rPr lang="en-US" sz="1200" b="1" dirty="0" smtClean="0">
                <a:solidFill>
                  <a:srgbClr val="0070C0"/>
                </a:solidFill>
                <a:latin typeface="Arial" charset="0"/>
              </a:rPr>
              <a:t>Associated Requirement(s)</a:t>
            </a:r>
            <a:endParaRPr kumimoji="0" lang="en-US" sz="1200" b="1" i="0" u="none" strike="noStrike" cap="none" normalizeH="0" baseline="0" dirty="0" smtClean="0">
              <a:ln>
                <a:noFill/>
              </a:ln>
              <a:solidFill>
                <a:srgbClr val="0070C0"/>
              </a:solidFill>
              <a:effectLst/>
              <a:latin typeface="Arial" charset="0"/>
            </a:endParaRPr>
          </a:p>
        </p:txBody>
      </p:sp>
      <p:sp>
        <p:nvSpPr>
          <p:cNvPr id="19" name="Rectangle 18"/>
          <p:cNvSpPr/>
          <p:nvPr/>
        </p:nvSpPr>
        <p:spPr bwMode="auto">
          <a:xfrm>
            <a:off x="55161" y="2494839"/>
            <a:ext cx="1093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1200" b="1" dirty="0" smtClean="0">
                <a:solidFill>
                  <a:srgbClr val="0070C0"/>
                </a:solidFill>
                <a:latin typeface="Arial" charset="0"/>
              </a:rPr>
              <a:t>Associated Shortfall</a:t>
            </a:r>
            <a:endParaRPr kumimoji="0" lang="en-US" sz="1200" b="1" i="0" u="none" strike="noStrike" cap="none" normalizeH="0" baseline="0" dirty="0" smtClean="0">
              <a:ln>
                <a:noFill/>
              </a:ln>
              <a:solidFill>
                <a:srgbClr val="0070C0"/>
              </a:solidFill>
              <a:effectLst/>
              <a:latin typeface="Arial" charset="0"/>
            </a:endParaRPr>
          </a:p>
        </p:txBody>
      </p:sp>
      <p:cxnSp>
        <p:nvCxnSpPr>
          <p:cNvPr id="47" name="Straight Arrow Connector 46"/>
          <p:cNvCxnSpPr/>
          <p:nvPr/>
        </p:nvCxnSpPr>
        <p:spPr bwMode="auto">
          <a:xfrm>
            <a:off x="5096580" y="2081403"/>
            <a:ext cx="3136805" cy="1575740"/>
          </a:xfrm>
          <a:prstGeom prst="straightConnector1">
            <a:avLst/>
          </a:prstGeom>
          <a:noFill/>
          <a:ln w="9525"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36</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3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Operations </a:t>
            </a:r>
            <a:r>
              <a:rPr lang="en-US" sz="2800" dirty="0">
                <a:latin typeface="Calibri" panose="020F0502020204030204" pitchFamily="34" charset="0"/>
                <a:cs typeface="Calibri" panose="020F0502020204030204" pitchFamily="34" charset="0"/>
              </a:rPr>
              <a:t>Evolution Strategy (OES)</a:t>
            </a:r>
          </a:p>
        </p:txBody>
      </p:sp>
      <p:sp>
        <p:nvSpPr>
          <p:cNvPr id="3" name="Content Placeholder 2"/>
          <p:cNvSpPr>
            <a:spLocks noGrp="1"/>
          </p:cNvSpPr>
          <p:nvPr>
            <p:ph idx="1"/>
          </p:nvPr>
        </p:nvSpPr>
        <p:spPr/>
        <p:txBody>
          <a:bodyPr/>
          <a:lstStyle/>
          <a:p>
            <a:pPr>
              <a:spcAft>
                <a:spcPts val="600"/>
              </a:spcAft>
            </a:pPr>
            <a:r>
              <a:rPr lang="en-US" b="0" dirty="0" smtClean="0">
                <a:latin typeface="Calibri" panose="020F0502020204030204" pitchFamily="34" charset="0"/>
                <a:cs typeface="Calibri" panose="020F0502020204030204" pitchFamily="34" charset="0"/>
              </a:rPr>
              <a:t>Internal reference document to facilitate UAS integration planning</a:t>
            </a:r>
          </a:p>
          <a:p>
            <a:pPr>
              <a:spcAft>
                <a:spcPts val="600"/>
              </a:spcAft>
            </a:pPr>
            <a:r>
              <a:rPr lang="en-US" b="0" dirty="0" smtClean="0">
                <a:latin typeface="Calibri" panose="020F0502020204030204" pitchFamily="34" charset="0"/>
                <a:cs typeface="Calibri" panose="020F0502020204030204" pitchFamily="34" charset="0"/>
              </a:rPr>
              <a:t>Discusses </a:t>
            </a:r>
            <a:r>
              <a:rPr lang="en-US" b="0" dirty="0">
                <a:latin typeface="Calibri" panose="020F0502020204030204" pitchFamily="34" charset="0"/>
                <a:cs typeface="Calibri" panose="020F0502020204030204" pitchFamily="34" charset="0"/>
              </a:rPr>
              <a:t>the evolution of UAS operations and key air traffic related milestones that must be achieved to transition from current day </a:t>
            </a:r>
            <a:r>
              <a:rPr lang="en-US" b="0" i="1" dirty="0">
                <a:latin typeface="Calibri" panose="020F0502020204030204" pitchFamily="34" charset="0"/>
                <a:cs typeface="Calibri" panose="020F0502020204030204" pitchFamily="34" charset="0"/>
              </a:rPr>
              <a:t>accommodation</a:t>
            </a:r>
            <a:r>
              <a:rPr lang="en-US" b="0" dirty="0">
                <a:latin typeface="Calibri" panose="020F0502020204030204" pitchFamily="34" charset="0"/>
                <a:cs typeface="Calibri" panose="020F0502020204030204" pitchFamily="34" charset="0"/>
              </a:rPr>
              <a:t> of UAS on a case-by-case basis to </a:t>
            </a:r>
            <a:r>
              <a:rPr lang="en-US" b="0" i="1" dirty="0">
                <a:latin typeface="Calibri" panose="020F0502020204030204" pitchFamily="34" charset="0"/>
                <a:cs typeface="Calibri" panose="020F0502020204030204" pitchFamily="34" charset="0"/>
              </a:rPr>
              <a:t>integration</a:t>
            </a:r>
            <a:r>
              <a:rPr lang="en-US" b="0" dirty="0">
                <a:latin typeface="Calibri" panose="020F0502020204030204" pitchFamily="34" charset="0"/>
                <a:cs typeface="Calibri" panose="020F0502020204030204" pitchFamily="34" charset="0"/>
              </a:rPr>
              <a:t> </a:t>
            </a:r>
            <a:endParaRPr lang="en-US" b="0" dirty="0" smtClean="0">
              <a:latin typeface="Calibri" panose="020F0502020204030204" pitchFamily="34" charset="0"/>
              <a:cs typeface="Calibri" panose="020F0502020204030204" pitchFamily="34" charset="0"/>
            </a:endParaRPr>
          </a:p>
          <a:p>
            <a:pPr>
              <a:spcAft>
                <a:spcPts val="600"/>
              </a:spcAft>
            </a:pPr>
            <a:r>
              <a:rPr lang="en-US" b="0" dirty="0" smtClean="0">
                <a:latin typeface="Calibri" panose="020F0502020204030204" pitchFamily="34" charset="0"/>
                <a:cs typeface="Calibri" panose="020F0502020204030204" pitchFamily="34" charset="0"/>
              </a:rPr>
              <a:t>Provides </a:t>
            </a:r>
            <a:r>
              <a:rPr lang="en-US" b="0" dirty="0">
                <a:latin typeface="Calibri" panose="020F0502020204030204" pitchFamily="34" charset="0"/>
                <a:cs typeface="Calibri" panose="020F0502020204030204" pitchFamily="34" charset="0"/>
              </a:rPr>
              <a:t>insight into how the milestones contribute to enabling a number of representative UAS </a:t>
            </a:r>
            <a:r>
              <a:rPr lang="en-US" b="0" dirty="0" smtClean="0">
                <a:latin typeface="Calibri" panose="020F0502020204030204" pitchFamily="34" charset="0"/>
                <a:cs typeface="Calibri" panose="020F0502020204030204" pitchFamily="34" charset="0"/>
              </a:rPr>
              <a:t>operational scenarios in </a:t>
            </a:r>
            <a:r>
              <a:rPr lang="en-US" b="0" dirty="0">
                <a:latin typeface="Calibri" panose="020F0502020204030204" pitchFamily="34" charset="0"/>
                <a:cs typeface="Calibri" panose="020F0502020204030204" pitchFamily="34" charset="0"/>
              </a:rPr>
              <a:t>the mid-term and mature state </a:t>
            </a:r>
            <a:r>
              <a:rPr lang="en-US" b="0" dirty="0" smtClean="0">
                <a:latin typeface="Calibri" panose="020F0502020204030204" pitchFamily="34" charset="0"/>
                <a:cs typeface="Calibri" panose="020F0502020204030204" pitchFamily="34" charset="0"/>
              </a:rPr>
              <a:t>timeframes</a:t>
            </a:r>
          </a:p>
          <a:p>
            <a:pPr>
              <a:spcAft>
                <a:spcPts val="0"/>
              </a:spcAft>
            </a:pPr>
            <a:r>
              <a:rPr lang="en-US" b="0" dirty="0" smtClean="0">
                <a:latin typeface="Calibri" panose="020F0502020204030204" pitchFamily="34" charset="0"/>
                <a:cs typeface="Calibri" panose="020F0502020204030204" pitchFamily="34" charset="0"/>
              </a:rPr>
              <a:t>Milestones are grouped by the following </a:t>
            </a:r>
            <a:r>
              <a:rPr lang="en-US" b="0" dirty="0" err="1" smtClean="0">
                <a:latin typeface="Calibri" panose="020F0502020204030204" pitchFamily="34" charset="0"/>
                <a:cs typeface="Calibri" panose="020F0502020204030204" pitchFamily="34" charset="0"/>
              </a:rPr>
              <a:t>swimlanes</a:t>
            </a:r>
            <a:r>
              <a:rPr lang="en-US" b="0" dirty="0" smtClean="0">
                <a:latin typeface="Calibri" panose="020F0502020204030204" pitchFamily="34" charset="0"/>
                <a:cs typeface="Calibri" panose="020F0502020204030204" pitchFamily="34" charset="0"/>
              </a:rPr>
              <a:t>:</a:t>
            </a:r>
          </a:p>
          <a:p>
            <a:pPr lvl="1">
              <a:spcAft>
                <a:spcPts val="0"/>
              </a:spcAft>
            </a:pPr>
            <a:r>
              <a:rPr lang="en-US" sz="1600" dirty="0" smtClean="0">
                <a:latin typeface="Calibri" panose="020F0502020204030204" pitchFamily="34" charset="0"/>
                <a:cs typeface="Calibri" panose="020F0502020204030204" pitchFamily="34" charset="0"/>
              </a:rPr>
              <a:t>Airspace </a:t>
            </a:r>
            <a:r>
              <a:rPr lang="en-US" sz="1600" dirty="0">
                <a:latin typeface="Calibri" panose="020F0502020204030204" pitchFamily="34" charset="0"/>
                <a:cs typeface="Calibri" panose="020F0502020204030204" pitchFamily="34" charset="0"/>
              </a:rPr>
              <a:t>Management, Policy, and Procedures </a:t>
            </a:r>
          </a:p>
          <a:p>
            <a:pPr lvl="1">
              <a:spcAft>
                <a:spcPts val="0"/>
              </a:spcAft>
            </a:pPr>
            <a:r>
              <a:rPr lang="en-US" sz="1600" dirty="0" smtClean="0">
                <a:latin typeface="Calibri" panose="020F0502020204030204" pitchFamily="34" charset="0"/>
                <a:cs typeface="Calibri" panose="020F0502020204030204" pitchFamily="34" charset="0"/>
              </a:rPr>
              <a:t>Safety</a:t>
            </a:r>
          </a:p>
          <a:p>
            <a:pPr lvl="1">
              <a:spcAft>
                <a:spcPts val="0"/>
              </a:spcAft>
            </a:pPr>
            <a:r>
              <a:rPr lang="en-US" sz="1600" dirty="0" smtClean="0">
                <a:latin typeface="Calibri" panose="020F0502020204030204" pitchFamily="34" charset="0"/>
                <a:cs typeface="Calibri" panose="020F0502020204030204" pitchFamily="34" charset="0"/>
              </a:rPr>
              <a:t>ATC/ATM Training</a:t>
            </a:r>
          </a:p>
          <a:p>
            <a:pPr lvl="1">
              <a:spcAft>
                <a:spcPts val="0"/>
              </a:spcAft>
            </a:pPr>
            <a:r>
              <a:rPr lang="en-US" sz="1600" dirty="0" smtClean="0">
                <a:latin typeface="Calibri" panose="020F0502020204030204" pitchFamily="34" charset="0"/>
                <a:cs typeface="Calibri" panose="020F0502020204030204" pitchFamily="34" charset="0"/>
              </a:rPr>
              <a:t>ATC/ATM Automation</a:t>
            </a:r>
          </a:p>
          <a:p>
            <a:pPr lvl="1">
              <a:spcAft>
                <a:spcPts val="0"/>
              </a:spcAft>
            </a:pPr>
            <a:r>
              <a:rPr lang="en-US" sz="1600" dirty="0" smtClean="0">
                <a:latin typeface="Calibri" panose="020F0502020204030204" pitchFamily="34" charset="0"/>
                <a:cs typeface="Calibri" panose="020F0502020204030204" pitchFamily="34" charset="0"/>
              </a:rPr>
              <a:t>Certification and Flight Rules</a:t>
            </a:r>
            <a:endParaRPr lang="en-US" sz="1600" dirty="0">
              <a:latin typeface="Calibri" panose="020F0502020204030204" pitchFamily="34" charset="0"/>
              <a:cs typeface="Calibri" panose="020F0502020204030204" pitchFamily="34" charset="0"/>
            </a:endParaRPr>
          </a:p>
          <a:p>
            <a:pPr lvl="1">
              <a:spcAft>
                <a:spcPts val="1000"/>
              </a:spcAft>
            </a:pPr>
            <a:endParaRPr lang="en-US" b="0" dirty="0"/>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37</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3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Operations Evolution Strategy (OES)</a:t>
            </a:r>
            <a:r>
              <a:rPr lang="en-US"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(cont.)</a:t>
            </a:r>
            <a:endParaRPr lang="en-US" sz="1800" dirty="0">
              <a:latin typeface="Calibri" panose="020F0502020204030204" pitchFamily="34" charset="0"/>
              <a:cs typeface="Calibri" panose="020F0502020204030204" pitchFamily="34" charset="0"/>
            </a:endParaRPr>
          </a:p>
        </p:txBody>
      </p:sp>
      <p:sp>
        <p:nvSpPr>
          <p:cNvPr id="4" name="Content Placeholder 2"/>
          <p:cNvSpPr txBox="1">
            <a:spLocks/>
          </p:cNvSpPr>
          <p:nvPr/>
        </p:nvSpPr>
        <p:spPr>
          <a:xfrm>
            <a:off x="491291" y="914400"/>
            <a:ext cx="8050213" cy="533400"/>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spcBef>
                <a:spcPts val="0"/>
              </a:spcBef>
              <a:spcAft>
                <a:spcPts val="2000"/>
              </a:spcAft>
              <a:buFontTx/>
              <a:buNone/>
            </a:pPr>
            <a:r>
              <a:rPr lang="en-US" sz="2000" kern="0" dirty="0" smtClean="0">
                <a:solidFill>
                  <a:schemeClr val="tx1">
                    <a:lumMod val="65000"/>
                    <a:lumOff val="35000"/>
                  </a:schemeClr>
                </a:solidFill>
              </a:rPr>
              <a:t>UAS Mission-Specific Operations and Scenarios</a:t>
            </a:r>
            <a:endParaRPr lang="en-US" sz="1400" kern="0" dirty="0" smtClean="0">
              <a:solidFill>
                <a:schemeClr val="tx1">
                  <a:lumMod val="65000"/>
                  <a:lumOff val="35000"/>
                </a:schemeClr>
              </a:solidFill>
            </a:endParaRPr>
          </a:p>
          <a:p>
            <a:pPr eaLnBrk="1" hangingPunct="1"/>
            <a:endParaRPr lang="en-US" sz="1400" kern="0" dirty="0" smtClean="0">
              <a:solidFill>
                <a:schemeClr val="tx1">
                  <a:lumMod val="65000"/>
                  <a:lumOff val="35000"/>
                </a:schemeClr>
              </a:solidFill>
            </a:endParaRPr>
          </a:p>
          <a:p>
            <a:pPr eaLnBrk="1" hangingPunct="1"/>
            <a:endParaRPr lang="en-US" kern="0" dirty="0">
              <a:solidFill>
                <a:schemeClr val="tx1">
                  <a:lumMod val="65000"/>
                  <a:lumOff val="3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541" y="4296407"/>
            <a:ext cx="7232963" cy="1723393"/>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540" y="1324039"/>
            <a:ext cx="7232964" cy="2382884"/>
          </a:xfrm>
          <a:prstGeom prst="rect">
            <a:avLst/>
          </a:prstGeom>
          <a:noFill/>
          <a:ln>
            <a:noFill/>
          </a:ln>
        </p:spPr>
      </p:pic>
      <p:sp>
        <p:nvSpPr>
          <p:cNvPr id="7" name="Content Placeholder 2"/>
          <p:cNvSpPr txBox="1">
            <a:spLocks/>
          </p:cNvSpPr>
          <p:nvPr/>
        </p:nvSpPr>
        <p:spPr bwMode="auto">
          <a:xfrm>
            <a:off x="484187" y="3886200"/>
            <a:ext cx="80502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spcBef>
                <a:spcPts val="0"/>
              </a:spcBef>
              <a:spcAft>
                <a:spcPts val="2000"/>
              </a:spcAft>
              <a:buFontTx/>
              <a:buNone/>
            </a:pPr>
            <a:r>
              <a:rPr lang="en-US" sz="2000" kern="0" dirty="0" smtClean="0">
                <a:solidFill>
                  <a:schemeClr val="tx1">
                    <a:lumMod val="65000"/>
                    <a:lumOff val="35000"/>
                  </a:schemeClr>
                </a:solidFill>
              </a:rPr>
              <a:t>UAS Non–Mission-Specific Operations and Scenarios</a:t>
            </a:r>
            <a:endParaRPr lang="en-US" sz="1400" kern="0" dirty="0" smtClean="0">
              <a:solidFill>
                <a:schemeClr val="tx1">
                  <a:lumMod val="65000"/>
                  <a:lumOff val="35000"/>
                </a:schemeClr>
              </a:solidFill>
            </a:endParaRPr>
          </a:p>
        </p:txBody>
      </p:sp>
      <p:sp>
        <p:nvSpPr>
          <p:cNvPr id="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38</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5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CM Activities to Lead</a:t>
            </a:r>
            <a:endParaRPr lang="en-US" sz="2800" dirty="0">
              <a:latin typeface="Calibri" panose="020F0502020204030204" pitchFamily="34" charset="0"/>
              <a:cs typeface="Calibri" panose="020F0502020204030204" pitchFamily="34" charset="0"/>
            </a:endParaRPr>
          </a:p>
        </p:txBody>
      </p:sp>
      <p:graphicFrame>
        <p:nvGraphicFramePr>
          <p:cNvPr id="4" name="Content Placeholder 6"/>
          <p:cNvGraphicFramePr>
            <a:graphicFrameLocks/>
          </p:cNvGraphicFramePr>
          <p:nvPr>
            <p:extLst/>
          </p:nvPr>
        </p:nvGraphicFramePr>
        <p:xfrm>
          <a:off x="40767" y="911408"/>
          <a:ext cx="9055608" cy="5079626"/>
        </p:xfrm>
        <a:graphic>
          <a:graphicData uri="http://schemas.openxmlformats.org/drawingml/2006/table">
            <a:tbl>
              <a:tblPr/>
              <a:tblGrid>
                <a:gridCol w="762000"/>
                <a:gridCol w="4800600"/>
                <a:gridCol w="822960"/>
                <a:gridCol w="841248"/>
                <a:gridCol w="822960"/>
                <a:gridCol w="1005840"/>
              </a:tblGrid>
              <a:tr h="321236">
                <a:tc>
                  <a:txBody>
                    <a:bodyPr/>
                    <a:lstStyle/>
                    <a:p>
                      <a:pPr marL="0" marR="0">
                        <a:lnSpc>
                          <a:spcPct val="107000"/>
                        </a:lnSpc>
                        <a:spcBef>
                          <a:spcPts val="0"/>
                        </a:spcBef>
                        <a:spcAft>
                          <a:spcPts val="0"/>
                        </a:spcAft>
                      </a:pP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Activity </a:t>
                      </a:r>
                      <a:r>
                        <a:rPr lang="en-US" sz="1000" b="1" dirty="0">
                          <a:solidFill>
                            <a:schemeClr val="bg1"/>
                          </a:solidFill>
                          <a:effectLst/>
                          <a:latin typeface="+mj-lt"/>
                          <a:ea typeface="Times New Roman" panose="02020603050405020304" pitchFamily="18" charset="0"/>
                          <a:cs typeface="Times New Roman" panose="02020603050405020304" pitchFamily="18" charset="0"/>
                        </a:rPr>
                        <a:t>ID</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Concept Maturation </a:t>
                      </a:r>
                      <a:r>
                        <a:rPr lang="en-US" sz="1000" b="1" dirty="0">
                          <a:solidFill>
                            <a:schemeClr val="bg1"/>
                          </a:solidFill>
                          <a:effectLst/>
                          <a:latin typeface="+mj-lt"/>
                          <a:ea typeface="Times New Roman" panose="02020603050405020304" pitchFamily="18" charset="0"/>
                          <a:cs typeface="Times New Roman" panose="02020603050405020304" pitchFamily="18" charset="0"/>
                        </a:rPr>
                        <a:t>Activity</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Associated Shortfall</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Associated FAA </a:t>
                      </a: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Req(s</a:t>
                      </a:r>
                      <a:r>
                        <a:rPr lang="en-US" sz="1000" b="1" dirty="0">
                          <a:solidFill>
                            <a:schemeClr val="bg1"/>
                          </a:solidFill>
                          <a:effectLst/>
                          <a:latin typeface="+mj-lt"/>
                          <a:ea typeface="Times New Roman" panose="02020603050405020304" pitchFamily="18" charset="0"/>
                          <a:cs typeface="Times New Roman" panose="02020603050405020304" pitchFamily="18" charset="0"/>
                        </a:rPr>
                        <a:t>)</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Priority</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smtClean="0">
                          <a:solidFill>
                            <a:schemeClr val="bg1"/>
                          </a:solidFill>
                          <a:effectLst/>
                          <a:latin typeface="+mj-lt"/>
                          <a:ea typeface="Calibri" panose="020F0502020204030204" pitchFamily="34" charset="0"/>
                          <a:cs typeface="Times New Roman" panose="02020603050405020304" pitchFamily="18" charset="0"/>
                        </a:rPr>
                        <a:t>FY Funding</a:t>
                      </a:r>
                      <a:endParaRPr lang="en-US" sz="10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Receipt</a:t>
                      </a:r>
                      <a:r>
                        <a:rPr lang="en-US" sz="1000" baseline="0" dirty="0" smtClean="0">
                          <a:solidFill>
                            <a:schemeClr val="tx1"/>
                          </a:solidFill>
                          <a:effectLst/>
                          <a:latin typeface="+mj-lt"/>
                          <a:ea typeface="Times New Roman" panose="02020603050405020304" pitchFamily="18" charset="0"/>
                          <a:cs typeface="Times New Roman" panose="02020603050405020304" pitchFamily="18" charset="0"/>
                        </a:rPr>
                        <a:t> and Display of Contingency Information</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1-120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FY16</a:t>
                      </a:r>
                      <a:r>
                        <a:rPr lang="en-US" sz="1000" baseline="0" dirty="0" smtClean="0">
                          <a:solidFill>
                            <a:schemeClr val="tx1"/>
                          </a:solidFill>
                          <a:effectLst/>
                          <a:latin typeface="+mj-lt"/>
                          <a:ea typeface="Calibri" panose="020F0502020204030204" pitchFamily="34" charset="0"/>
                          <a:cs typeface="Times New Roman" panose="02020603050405020304" pitchFamily="18" charset="0"/>
                        </a:rPr>
                        <a:t> &amp;</a:t>
                      </a:r>
                      <a:r>
                        <a:rPr lang="en-US" sz="1000" dirty="0" smtClean="0">
                          <a:solidFill>
                            <a:schemeClr val="tx1"/>
                          </a:solidFill>
                          <a:effectLst/>
                          <a:latin typeface="+mj-lt"/>
                          <a:ea typeface="Calibri" panose="020F0502020204030204" pitchFamily="34" charset="0"/>
                          <a:cs typeface="Times New Roman" panose="02020603050405020304" pitchFamily="18" charset="0"/>
                        </a:rPr>
                        <a:t> 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337247">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R2.2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Times New Roman" panose="02020603050405020304" pitchFamily="18" charset="0"/>
                          <a:cs typeface="Times New Roman" panose="02020603050405020304" pitchFamily="18" charset="0"/>
                        </a:rPr>
                        <a:t>Radar </a:t>
                      </a:r>
                      <a:r>
                        <a:rPr lang="en-US" sz="1000" dirty="0">
                          <a:solidFill>
                            <a:schemeClr val="tx1"/>
                          </a:solidFill>
                          <a:effectLst/>
                          <a:latin typeface="+mj-lt"/>
                          <a:ea typeface="Times New Roman" panose="02020603050405020304" pitchFamily="18" charset="0"/>
                          <a:cs typeface="Times New Roman" panose="02020603050405020304" pitchFamily="18" charset="0"/>
                        </a:rPr>
                        <a:t>Detection, Differentiation, and Tracking of Non-Cooperative UAS with Small Radar Cross Sections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S2.2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TBD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Impact of Proposed Control Link and Communications Latency Thresholds on ATC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1-51, 1-70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Impact of Communications Latency Exceeding Acceptable Thresholds on ATC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1-108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R1.15.1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Thresholds for Lost Link Duration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S1.15.1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1-65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R1.10</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Impact of UAS Performance Limitations in the Terminal Domain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S1.10</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1-133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r>
                        <a:rPr lang="en-US" sz="1000" baseline="0" dirty="0" smtClean="0">
                          <a:solidFill>
                            <a:schemeClr val="tx1"/>
                          </a:solidFill>
                          <a:effectLst/>
                          <a:latin typeface="+mj-lt"/>
                          <a:ea typeface="Calibri" panose="020F0502020204030204" pitchFamily="34" charset="0"/>
                          <a:cs typeface="Times New Roman" panose="02020603050405020304" pitchFamily="18" charset="0"/>
                        </a:rPr>
                        <a:t> or 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337247">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R4.6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Incorporating</a:t>
                      </a:r>
                      <a:r>
                        <a:rPr lang="en-US" sz="1000" baseline="0" dirty="0" smtClean="0">
                          <a:solidFill>
                            <a:schemeClr val="tx1"/>
                          </a:solidFill>
                          <a:effectLst/>
                          <a:latin typeface="+mj-lt"/>
                          <a:ea typeface="Calibri" panose="020F0502020204030204" pitchFamily="34" charset="0"/>
                          <a:cs typeface="Times New Roman" panose="02020603050405020304" pitchFamily="18" charset="0"/>
                        </a:rPr>
                        <a:t> UAS Type Designations and Performance Characteristics into ATC Automation</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S4.6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1-129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Trajectory Modeling of Unique (Planned and Unplanned) UAS Flight Profiles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1-7, 1-91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r>
                        <a:rPr lang="en-US" sz="1000" baseline="0" dirty="0" smtClean="0">
                          <a:solidFill>
                            <a:schemeClr val="tx1"/>
                          </a:solidFill>
                          <a:effectLst/>
                          <a:latin typeface="+mj-lt"/>
                          <a:ea typeface="Calibri" panose="020F0502020204030204" pitchFamily="34" charset="0"/>
                          <a:cs typeface="Times New Roman" panose="02020603050405020304" pitchFamily="18" charset="0"/>
                        </a:rPr>
                        <a:t> or 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Conflict Detection and Resolution for Unique UAS Flight Profiles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1-92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FY17</a:t>
                      </a:r>
                      <a:r>
                        <a:rPr lang="en-US" sz="1000" kern="1200" baseline="0" dirty="0" smtClean="0">
                          <a:solidFill>
                            <a:schemeClr val="tx1"/>
                          </a:solidFill>
                          <a:effectLst/>
                          <a:latin typeface="+mn-lt"/>
                          <a:ea typeface="Calibri" panose="020F0502020204030204" pitchFamily="34" charset="0"/>
                          <a:cs typeface="Times New Roman" panose="02020603050405020304" pitchFamily="18" charset="0"/>
                        </a:rPr>
                        <a:t> or FY18</a:t>
                      </a:r>
                      <a:endParaRPr lang="en-US" sz="10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UAS Flight Data for Flight Object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1-68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Increasing Flight Plan Route Elements and Characters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1-89,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1-102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R5.12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Interaction with Airborne DAA</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S5.12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1-111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Impact of Long Duration UAS Operations on ATC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1-96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Medium</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Flight Planning Capabilities for Long Duration Flights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1-6, 1-93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Medium</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Flight Plan Feedback for UAS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1-8, 1-78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Medium</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Processing Flight Plans with Fixes in Latitude/Longitude Format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1-132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Incorporating UAS 4D Trajectory Data into Flight Plans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1-97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Incorporating Operational Priority Assignments into ATC/TFM Automation</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1-44, 1-123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89139">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R4.9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Data Communications for UAS</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1-42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89139">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Automation Support for Demand and Capacity Balancing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1-134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337247">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Lost Link Beacon Code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1-114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N/A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(Being</a:t>
                      </a:r>
                      <a:r>
                        <a:rPr lang="en-US" sz="10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Addressed</a:t>
                      </a:r>
                      <a:r>
                        <a:rPr lang="en-US" sz="1000" dirty="0">
                          <a:solidFill>
                            <a:schemeClr val="tx1"/>
                          </a:solidFill>
                          <a:effectLst/>
                          <a:latin typeface="+mj-lt"/>
                          <a:ea typeface="Times New Roman" panose="02020603050405020304" pitchFamily="18" charset="0"/>
                          <a:cs typeface="Times New Roman" panose="02020603050405020304" pitchFamily="18" charset="0"/>
                        </a:rPr>
                        <a:t>)</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N/A</a:t>
                      </a:r>
                    </a:p>
                    <a:p>
                      <a:pPr marL="0" marR="0">
                        <a:lnSpc>
                          <a:spcPct val="107000"/>
                        </a:lnSpc>
                        <a:spcBef>
                          <a:spcPts val="0"/>
                        </a:spcBef>
                        <a:spcAft>
                          <a:spcPts val="0"/>
                        </a:spcAft>
                      </a:pP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337247">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R4.1.2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Times New Roman" panose="02020603050405020304" pitchFamily="18" charset="0"/>
                          <a:cs typeface="Times New Roman" panose="02020603050405020304" pitchFamily="18" charset="0"/>
                        </a:rPr>
                        <a:t>Identifying </a:t>
                      </a:r>
                      <a:r>
                        <a:rPr lang="en-US" sz="1000" dirty="0">
                          <a:solidFill>
                            <a:schemeClr val="tx1"/>
                          </a:solidFill>
                          <a:effectLst/>
                          <a:latin typeface="+mj-lt"/>
                          <a:ea typeface="Times New Roman" panose="02020603050405020304" pitchFamily="18" charset="0"/>
                          <a:cs typeface="Times New Roman" panose="02020603050405020304" pitchFamily="18" charset="0"/>
                        </a:rPr>
                        <a:t>UAS Type Designations and Performance Characteristics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S4.1.2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1-80, 1-105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N/A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(Being</a:t>
                      </a:r>
                      <a:r>
                        <a:rPr lang="en-US" sz="10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Addressed</a:t>
                      </a:r>
                      <a:r>
                        <a:rPr lang="en-US" sz="1000" dirty="0">
                          <a:solidFill>
                            <a:schemeClr val="tx1"/>
                          </a:solidFill>
                          <a:effectLst/>
                          <a:latin typeface="+mj-lt"/>
                          <a:ea typeface="Times New Roman" panose="02020603050405020304" pitchFamily="18" charset="0"/>
                          <a:cs typeface="Times New Roman" panose="02020603050405020304" pitchFamily="18" charset="0"/>
                        </a:rPr>
                        <a:t>)</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N/A</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39</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6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Briefing Contents</a:t>
            </a:r>
            <a:endParaRPr lang="en-US" sz="2800" dirty="0">
              <a:solidFill>
                <a:srgbClr val="FF0000"/>
              </a:solidFill>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4407825"/>
              </p:ext>
            </p:extLst>
          </p:nvPr>
        </p:nvGraphicFramePr>
        <p:xfrm>
          <a:off x="491291" y="1143000"/>
          <a:ext cx="7680960" cy="329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4</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24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CM Activities to Support</a:t>
            </a:r>
            <a:endParaRPr lang="en-US" sz="2800" dirty="0">
              <a:latin typeface="Calibri" panose="020F0502020204030204" pitchFamily="34" charset="0"/>
              <a:cs typeface="Calibri" panose="020F0502020204030204" pitchFamily="34" charset="0"/>
            </a:endParaRPr>
          </a:p>
        </p:txBody>
      </p:sp>
      <p:graphicFrame>
        <p:nvGraphicFramePr>
          <p:cNvPr id="4" name="Content Placeholder 6"/>
          <p:cNvGraphicFramePr>
            <a:graphicFrameLocks/>
          </p:cNvGraphicFramePr>
          <p:nvPr>
            <p:extLst>
              <p:ext uri="{D42A27DB-BD31-4B8C-83A1-F6EECF244321}">
                <p14:modId xmlns:p14="http://schemas.microsoft.com/office/powerpoint/2010/main" val="3526686221"/>
              </p:ext>
            </p:extLst>
          </p:nvPr>
        </p:nvGraphicFramePr>
        <p:xfrm>
          <a:off x="40767" y="911408"/>
          <a:ext cx="9055608" cy="4721352"/>
        </p:xfrm>
        <a:graphic>
          <a:graphicData uri="http://schemas.openxmlformats.org/drawingml/2006/table">
            <a:tbl>
              <a:tblPr/>
              <a:tblGrid>
                <a:gridCol w="762000"/>
                <a:gridCol w="4800600"/>
                <a:gridCol w="822960"/>
                <a:gridCol w="841248"/>
                <a:gridCol w="822960"/>
                <a:gridCol w="1005840"/>
              </a:tblGrid>
              <a:tr h="263390">
                <a:tc>
                  <a:txBody>
                    <a:bodyPr/>
                    <a:lstStyle/>
                    <a:p>
                      <a:pPr marL="0" marR="0">
                        <a:lnSpc>
                          <a:spcPct val="107000"/>
                        </a:lnSpc>
                        <a:spcBef>
                          <a:spcPts val="0"/>
                        </a:spcBef>
                        <a:spcAft>
                          <a:spcPts val="0"/>
                        </a:spcAft>
                      </a:pP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Activity </a:t>
                      </a:r>
                      <a:r>
                        <a:rPr lang="en-US" sz="1000" b="1" dirty="0">
                          <a:solidFill>
                            <a:schemeClr val="bg1"/>
                          </a:solidFill>
                          <a:effectLst/>
                          <a:latin typeface="+mj-lt"/>
                          <a:ea typeface="Times New Roman" panose="02020603050405020304" pitchFamily="18" charset="0"/>
                          <a:cs typeface="Times New Roman" panose="02020603050405020304" pitchFamily="18" charset="0"/>
                        </a:rPr>
                        <a:t>ID</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Concept Maturation </a:t>
                      </a:r>
                      <a:r>
                        <a:rPr lang="en-US" sz="1000" b="1" dirty="0">
                          <a:solidFill>
                            <a:schemeClr val="bg1"/>
                          </a:solidFill>
                          <a:effectLst/>
                          <a:latin typeface="+mj-lt"/>
                          <a:ea typeface="Times New Roman" panose="02020603050405020304" pitchFamily="18" charset="0"/>
                          <a:cs typeface="Times New Roman" panose="02020603050405020304" pitchFamily="18" charset="0"/>
                        </a:rPr>
                        <a:t>Activity</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Associated Shortfall</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Associated FAA </a:t>
                      </a:r>
                      <a:r>
                        <a:rPr lang="en-US" sz="1000" b="1" dirty="0" smtClean="0">
                          <a:solidFill>
                            <a:schemeClr val="bg1"/>
                          </a:solidFill>
                          <a:effectLst/>
                          <a:latin typeface="+mj-lt"/>
                          <a:ea typeface="Times New Roman" panose="02020603050405020304" pitchFamily="18" charset="0"/>
                          <a:cs typeface="Times New Roman" panose="02020603050405020304" pitchFamily="18" charset="0"/>
                        </a:rPr>
                        <a:t>Req(s</a:t>
                      </a:r>
                      <a:r>
                        <a:rPr lang="en-US" sz="1000" b="1" dirty="0">
                          <a:solidFill>
                            <a:schemeClr val="bg1"/>
                          </a:solidFill>
                          <a:effectLst/>
                          <a:latin typeface="+mj-lt"/>
                          <a:ea typeface="Times New Roman" panose="02020603050405020304" pitchFamily="18" charset="0"/>
                          <a:cs typeface="Times New Roman" panose="02020603050405020304" pitchFamily="18" charset="0"/>
                        </a:rPr>
                        <a:t>)</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a:solidFill>
                            <a:schemeClr val="bg1"/>
                          </a:solidFill>
                          <a:effectLst/>
                          <a:latin typeface="+mj-lt"/>
                          <a:ea typeface="Times New Roman" panose="02020603050405020304" pitchFamily="18" charset="0"/>
                          <a:cs typeface="Times New Roman" panose="02020603050405020304" pitchFamily="18" charset="0"/>
                        </a:rPr>
                        <a:t>Priority</a:t>
                      </a:r>
                      <a:endParaRPr lang="en-US"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000" b="1" dirty="0" smtClean="0">
                          <a:solidFill>
                            <a:schemeClr val="bg1"/>
                          </a:solidFill>
                          <a:effectLst/>
                          <a:latin typeface="+mj-lt"/>
                          <a:ea typeface="Calibri" panose="020F0502020204030204" pitchFamily="34" charset="0"/>
                          <a:cs typeface="Times New Roman" panose="02020603050405020304" pitchFamily="18" charset="0"/>
                        </a:rPr>
                        <a:t>FY Funding</a:t>
                      </a:r>
                      <a:endParaRPr lang="en-US" sz="10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Notification of UAS Operations </a:t>
                      </a:r>
                      <a:r>
                        <a:rPr lang="en-US" sz="1000" dirty="0" smtClean="0">
                          <a:solidFill>
                            <a:schemeClr val="tx1"/>
                          </a:solidFill>
                          <a:effectLst/>
                          <a:latin typeface="+mj-lt"/>
                          <a:ea typeface="Times New Roman" panose="02020603050405020304" pitchFamily="18" charset="0"/>
                          <a:cs typeface="Times New Roman" panose="02020603050405020304" pitchFamily="18" charset="0"/>
                        </a:rPr>
                        <a:t>when </a:t>
                      </a:r>
                      <a:r>
                        <a:rPr lang="en-US" sz="1000" dirty="0">
                          <a:solidFill>
                            <a:schemeClr val="tx1"/>
                          </a:solidFill>
                          <a:effectLst/>
                          <a:latin typeface="+mj-lt"/>
                          <a:ea typeface="Times New Roman" panose="02020603050405020304" pitchFamily="18" charset="0"/>
                          <a:cs typeface="Times New Roman" panose="02020603050405020304" pitchFamily="18" charset="0"/>
                        </a:rPr>
                        <a:t>a Flight Plan is Not Required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1-130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Flight Planning and Flight Rules when an IFR Flight Plan is Not Required</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1-113, 1-117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FY16 &amp;</a:t>
                      </a:r>
                      <a:r>
                        <a:rPr lang="en-US" sz="1000" baseline="0" dirty="0" smtClean="0">
                          <a:solidFill>
                            <a:schemeClr val="tx1"/>
                          </a:solidFill>
                          <a:effectLst/>
                          <a:latin typeface="+mj-lt"/>
                          <a:ea typeface="Calibri" panose="020F0502020204030204" pitchFamily="34" charset="0"/>
                          <a:cs typeface="Times New Roman" panose="02020603050405020304" pitchFamily="18" charset="0"/>
                        </a:rPr>
                        <a:t> FYXX</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Conditions Under Which Lost Link Constitutes an Emergency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1-127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Procedures and Phraseology for Lost Link and Flight Termination Events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1-124, 1-125, 1-126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R1.20</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Segregation Alternatives for BVLOS UAS Operations in Controlled and Uncontrolled Airspace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S1.20</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1-131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Procedures and Phraseology for Unique UAS Flight Profiles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1-106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FY17 or 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Collection and Distribution of UAS Mission-Related Information</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1-107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kern="1200" dirty="0" smtClean="0">
                          <a:solidFill>
                            <a:schemeClr val="tx1"/>
                          </a:solidFill>
                          <a:effectLst/>
                          <a:latin typeface="+mn-lt"/>
                          <a:ea typeface="Calibri" panose="020F0502020204030204" pitchFamily="34" charset="0"/>
                          <a:cs typeface="Times New Roman" panose="02020603050405020304" pitchFamily="18" charset="0"/>
                        </a:rPr>
                        <a:t>FY18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Procedures for Lost Communications Events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1-119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R5.8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Alternatives to Visual-Based Separation and Navigation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S5.8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1-61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High</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Procedures for Loss of DAA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S1.17</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1-37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Medium</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FAA Guidelines for UAS Operator Contingency Responses (Plans)</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1-53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Medium</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Operational Priority for UAS Flights or Flight Segments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S1.3</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1-9, 1-62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R1.9.1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Concept for Delegated Separation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S1.9.1</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1-10, 1-116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R1.9.2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ATC Procedures and Phraseology for Delegated Separation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S1.9.2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Times New Roman" panose="02020603050405020304" pitchFamily="18" charset="0"/>
                          <a:cs typeface="Times New Roman" panose="02020603050405020304" pitchFamily="18" charset="0"/>
                        </a:rPr>
                        <a:t>Low</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smtClean="0">
                          <a:solidFill>
                            <a:schemeClr val="tx1"/>
                          </a:solidFill>
                          <a:effectLst/>
                          <a:latin typeface="+mj-lt"/>
                          <a:ea typeface="Calibri" panose="020F0502020204030204" pitchFamily="34" charset="0"/>
                          <a:cs typeface="Times New Roman" panose="02020603050405020304" pitchFamily="18" charset="0"/>
                        </a:rPr>
                        <a:t>FY18</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R5.4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Proposed Control Link Latency Thresholds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S5.4</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1-51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N/A (Being</a:t>
                      </a:r>
                      <a:r>
                        <a:rPr lang="en-US" sz="1000"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Addressed)</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Calibri" panose="020F0502020204030204" pitchFamily="34" charset="0"/>
                          <a:cs typeface="Times New Roman" panose="02020603050405020304" pitchFamily="18" charset="0"/>
                        </a:rPr>
                        <a:t>N/A</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R5.5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Proposed Communications Latency Thresholds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S5.5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1-70 </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N/A (Being</a:t>
                      </a:r>
                      <a:r>
                        <a:rPr lang="en-US" sz="1000"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Addressed)</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Calibri" panose="020F0502020204030204" pitchFamily="34" charset="0"/>
                          <a:cs typeface="Times New Roman" panose="02020603050405020304" pitchFamily="18" charset="0"/>
                        </a:rPr>
                        <a:t>N/A</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7E7"/>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R1.15.2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Acceptable DAA Maneuvers During Lost Link Events</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S1.15.2</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1-115</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N/A (Being</a:t>
                      </a:r>
                      <a:r>
                        <a:rPr lang="en-US" sz="1000"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Addressed)</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Calibri" panose="020F0502020204030204" pitchFamily="34" charset="0"/>
                          <a:cs typeface="Times New Roman" panose="02020603050405020304" pitchFamily="18" charset="0"/>
                        </a:rPr>
                        <a:t>N/A</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CBCB"/>
                    </a:solidFill>
                  </a:tcPr>
                </a:tc>
              </a:tr>
              <a:tr h="192024">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R5.6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Quantitative Values for DAA Self-Separation and Collision Avoidance Functions</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S5.6</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dirty="0">
                          <a:solidFill>
                            <a:schemeClr val="tx1"/>
                          </a:solidFill>
                          <a:effectLst/>
                          <a:latin typeface="+mj-lt"/>
                          <a:ea typeface="Times New Roman" panose="02020603050405020304" pitchFamily="18" charset="0"/>
                          <a:cs typeface="Times New Roman" panose="02020603050405020304" pitchFamily="18" charset="0"/>
                        </a:rPr>
                        <a:t>1-60, 1-109</a:t>
                      </a:r>
                      <a:endParaRPr lang="en-US" sz="1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N/A (Being</a:t>
                      </a:r>
                      <a:r>
                        <a:rPr lang="en-US" sz="1000"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en-US" sz="1000" kern="1200" dirty="0" smtClean="0">
                          <a:solidFill>
                            <a:schemeClr val="tx1"/>
                          </a:solidFill>
                          <a:effectLst/>
                          <a:latin typeface="+mj-lt"/>
                          <a:ea typeface="Times New Roman" panose="02020603050405020304" pitchFamily="18" charset="0"/>
                          <a:cs typeface="Times New Roman" panose="02020603050405020304" pitchFamily="18" charset="0"/>
                        </a:rPr>
                        <a:t>Addressed)</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000" kern="1200" dirty="0" smtClean="0">
                          <a:solidFill>
                            <a:schemeClr val="tx1"/>
                          </a:solidFill>
                          <a:effectLst/>
                          <a:latin typeface="+mj-lt"/>
                          <a:ea typeface="Calibri" panose="020F0502020204030204" pitchFamily="34" charset="0"/>
                          <a:cs typeface="Times New Roman" panose="02020603050405020304" pitchFamily="18" charset="0"/>
                        </a:rPr>
                        <a:t>N/A</a:t>
                      </a:r>
                      <a:endParaRPr lang="en-US" sz="1000" kern="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40</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42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1776984"/>
            <a:ext cx="8472488" cy="609600"/>
          </a:xfrm>
        </p:spPr>
        <p:txBody>
          <a:bodyPr/>
          <a:lstStyle/>
          <a:p>
            <a:pPr algn="ctr"/>
            <a:r>
              <a:rPr lang="en-US" sz="2800" dirty="0" smtClean="0">
                <a:cs typeface="Calibri" panose="020F0502020204030204" pitchFamily="34" charset="0"/>
              </a:rPr>
              <a:t>DEEP DIVE: </a:t>
            </a:r>
            <a:br>
              <a:rPr lang="en-US" sz="2800" dirty="0" smtClean="0">
                <a:cs typeface="Calibri" panose="020F0502020204030204" pitchFamily="34" charset="0"/>
              </a:rPr>
            </a:br>
            <a:r>
              <a:rPr lang="en-US" sz="2800" dirty="0" smtClean="0">
                <a:cs typeface="Calibri" panose="020F0502020204030204" pitchFamily="34" charset="0"/>
              </a:rPr>
              <a:t>Traceability from ConOps to 2016 Projects</a:t>
            </a:r>
            <a:endParaRPr lang="en-US" sz="1800" i="1" dirty="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41</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667000"/>
            <a:ext cx="6096000" cy="0"/>
          </a:xfrm>
          <a:prstGeom prst="line">
            <a:avLst/>
          </a:prstGeom>
          <a:noFill/>
          <a:ln w="571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2352481" y="2819400"/>
            <a:ext cx="4439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2800" b="1" i="1" dirty="0">
                <a:solidFill>
                  <a:srgbClr val="1D2F68"/>
                </a:solidFill>
                <a:latin typeface="+mj-lt"/>
                <a:ea typeface="+mj-ea"/>
                <a:cs typeface="Calibri" panose="020F0502020204030204" pitchFamily="34" charset="0"/>
              </a:rPr>
              <a:t>Contingency Information</a:t>
            </a:r>
          </a:p>
        </p:txBody>
      </p:sp>
    </p:spTree>
    <p:extLst>
      <p:ext uri="{BB962C8B-B14F-4D97-AF65-F5344CB8AC3E}">
        <p14:creationId xmlns:p14="http://schemas.microsoft.com/office/powerpoint/2010/main" val="38047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FAA UAS </a:t>
            </a:r>
            <a:r>
              <a:rPr lang="en-US" sz="2800" dirty="0" err="1" smtClean="0">
                <a:latin typeface="Calibri" panose="020F0502020204030204" pitchFamily="34" charset="0"/>
                <a:cs typeface="Calibri" panose="020F0502020204030204" pitchFamily="34" charset="0"/>
              </a:rPr>
              <a:t>ConOps</a:t>
            </a:r>
            <a:r>
              <a:rPr lang="en-US" sz="2800" dirty="0" smtClean="0">
                <a:latin typeface="Calibri" panose="020F0502020204030204" pitchFamily="34" charset="0"/>
                <a:cs typeface="Calibri" panose="020F0502020204030204" pitchFamily="34" charset="0"/>
              </a:rPr>
              <a:t> Excerpts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1291" y="1323975"/>
            <a:ext cx="8050213" cy="4391025"/>
          </a:xfrm>
        </p:spPr>
        <p:txBody>
          <a:bodyPr/>
          <a:lstStyle/>
          <a:p>
            <a:pPr>
              <a:spcAft>
                <a:spcPts val="1000"/>
              </a:spcAft>
            </a:pPr>
            <a:r>
              <a:rPr lang="en-US" b="0" i="1" dirty="0">
                <a:latin typeface="Calibri" panose="020F0502020204030204" pitchFamily="34" charset="0"/>
                <a:cs typeface="Calibri" panose="020F0502020204030204" pitchFamily="34" charset="0"/>
              </a:rPr>
              <a:t>UAS operators develop contingency responses based upon established FAA guidelines and pre-defined procedures as part of the approval process, consistent with operational requirements</a:t>
            </a:r>
            <a:r>
              <a:rPr lang="en-US" b="0" i="1" dirty="0" smtClean="0">
                <a:latin typeface="Calibri" panose="020F0502020204030204" pitchFamily="34" charset="0"/>
                <a:cs typeface="Calibri" panose="020F0502020204030204" pitchFamily="34" charset="0"/>
              </a:rPr>
              <a:t>.</a:t>
            </a:r>
          </a:p>
          <a:p>
            <a:pPr>
              <a:spcAft>
                <a:spcPts val="1000"/>
              </a:spcAft>
            </a:pPr>
            <a:r>
              <a:rPr lang="en-US" b="0" i="1" dirty="0">
                <a:latin typeface="Calibri" panose="020F0502020204030204" pitchFamily="34" charset="0"/>
                <a:cs typeface="Calibri" panose="020F0502020204030204" pitchFamily="34" charset="0"/>
              </a:rPr>
              <a:t>UAS operators provide the contingency information and procedures during flight planning, which are then accessible to ATC through automation and associated decision support tools</a:t>
            </a:r>
            <a:r>
              <a:rPr lang="en-US" b="0" i="1" dirty="0" smtClean="0">
                <a:latin typeface="Calibri" panose="020F0502020204030204" pitchFamily="34" charset="0"/>
                <a:cs typeface="Calibri" panose="020F0502020204030204" pitchFamily="34" charset="0"/>
              </a:rPr>
              <a:t>.</a:t>
            </a:r>
          </a:p>
          <a:p>
            <a:pPr>
              <a:spcAft>
                <a:spcPts val="1000"/>
              </a:spcAft>
            </a:pPr>
            <a:r>
              <a:rPr lang="en-US" b="0" i="1" dirty="0">
                <a:latin typeface="Calibri" panose="020F0502020204030204" pitchFamily="34" charset="0"/>
                <a:cs typeface="Calibri" panose="020F0502020204030204" pitchFamily="34" charset="0"/>
              </a:rPr>
              <a:t>Contingency responses may apply uniformly for the entire flight trajectory, or may change for each discrete flight segment</a:t>
            </a:r>
            <a:r>
              <a:rPr lang="en-US" b="0" i="1" dirty="0" smtClean="0">
                <a:latin typeface="Calibri" panose="020F0502020204030204" pitchFamily="34" charset="0"/>
                <a:cs typeface="Calibri" panose="020F0502020204030204" pitchFamily="34" charset="0"/>
              </a:rPr>
              <a:t>.</a:t>
            </a:r>
          </a:p>
          <a:p>
            <a:pPr>
              <a:spcAft>
                <a:spcPts val="1000"/>
              </a:spcAft>
            </a:pPr>
            <a:r>
              <a:rPr lang="en-US" b="0" i="1" dirty="0">
                <a:latin typeface="Calibri" panose="020F0502020204030204" pitchFamily="34" charset="0"/>
                <a:cs typeface="Calibri" panose="020F0502020204030204" pitchFamily="34" charset="0"/>
              </a:rPr>
              <a:t>Regardless of the reason for the contingency operation, the UAS response is known, predictable, and benign to the greatest extent possible in its impact to ATC and other air traffic. </a:t>
            </a:r>
          </a:p>
        </p:txBody>
      </p:sp>
      <p:pic>
        <p:nvPicPr>
          <p:cNvPr id="5" name="Picture 4"/>
          <p:cNvPicPr>
            <a:picLocks noChangeAspect="1"/>
          </p:cNvPicPr>
          <p:nvPr/>
        </p:nvPicPr>
        <p:blipFill>
          <a:blip r:embed="rId2"/>
          <a:stretch>
            <a:fillRect/>
          </a:stretch>
        </p:blipFill>
        <p:spPr>
          <a:xfrm>
            <a:off x="7406703" y="45047"/>
            <a:ext cx="1694266" cy="868680"/>
          </a:xfrm>
          <a:prstGeom prst="rect">
            <a:avLst/>
          </a:prstGeom>
        </p:spPr>
      </p:pic>
      <p:sp>
        <p:nvSpPr>
          <p:cNvPr id="6"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3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Associated Shortfall &amp; Requirement</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1291" y="1323975"/>
            <a:ext cx="8050213" cy="4391025"/>
          </a:xfrm>
        </p:spPr>
        <p:txBody>
          <a:bodyPr/>
          <a:lstStyle/>
          <a:p>
            <a:pPr>
              <a:spcAft>
                <a:spcPts val="2000"/>
              </a:spcAft>
            </a:pPr>
            <a:r>
              <a:rPr lang="en-US" sz="2400" dirty="0" smtClean="0">
                <a:latin typeface="Calibri" panose="020F0502020204030204" pitchFamily="34" charset="0"/>
                <a:cs typeface="Calibri" panose="020F0502020204030204" pitchFamily="34" charset="0"/>
              </a:rPr>
              <a:t>Shortfall S1.16</a:t>
            </a:r>
            <a:r>
              <a:rPr lang="en-US" sz="2400" b="0" dirty="0" smtClean="0">
                <a:latin typeface="Calibri" panose="020F0502020204030204" pitchFamily="34" charset="0"/>
                <a:cs typeface="Calibri" panose="020F0502020204030204" pitchFamily="34" charset="0"/>
              </a:rPr>
              <a:t> </a:t>
            </a:r>
            <a:r>
              <a:rPr lang="en-US" sz="2400" b="0" dirty="0">
                <a:latin typeface="Calibri" panose="020F0502020204030204" pitchFamily="34" charset="0"/>
                <a:cs typeface="Calibri" panose="020F0502020204030204" pitchFamily="34" charset="0"/>
              </a:rPr>
              <a:t>– The ability for ATC to obtain timely contingency information (and display it when required) is inadequate</a:t>
            </a:r>
            <a:r>
              <a:rPr lang="en-US" sz="2400" b="0" dirty="0" smtClean="0">
                <a:latin typeface="Calibri" panose="020F0502020204030204" pitchFamily="34" charset="0"/>
                <a:cs typeface="Calibri" panose="020F0502020204030204" pitchFamily="34" charset="0"/>
              </a:rPr>
              <a:t>.</a:t>
            </a:r>
          </a:p>
          <a:p>
            <a:pPr>
              <a:spcAft>
                <a:spcPts val="2000"/>
              </a:spcAft>
            </a:pPr>
            <a:r>
              <a:rPr lang="en-US" sz="2400" dirty="0" smtClean="0">
                <a:latin typeface="Calibri" panose="020F0502020204030204" pitchFamily="34" charset="0"/>
                <a:cs typeface="Calibri" panose="020F0502020204030204" pitchFamily="34" charset="0"/>
              </a:rPr>
              <a:t>Requirement </a:t>
            </a:r>
            <a:r>
              <a:rPr lang="en-US" sz="2400" dirty="0">
                <a:latin typeface="Calibri" panose="020F0502020204030204" pitchFamily="34" charset="0"/>
                <a:cs typeface="Calibri" panose="020F0502020204030204" pitchFamily="34" charset="0"/>
              </a:rPr>
              <a:t>1-120 </a:t>
            </a:r>
            <a:r>
              <a:rPr lang="en-US" sz="2400" b="0" dirty="0">
                <a:latin typeface="Calibri" panose="020F0502020204030204" pitchFamily="34" charset="0"/>
                <a:cs typeface="Calibri" panose="020F0502020204030204" pitchFamily="34" charset="0"/>
              </a:rPr>
              <a:t>– ATC will obtain the applicable pre-determined (and approved) contingency information from automation and/or the PIC (and display it when required). </a:t>
            </a:r>
          </a:p>
        </p:txBody>
      </p:sp>
      <p:pic>
        <p:nvPicPr>
          <p:cNvPr id="5" name="Picture 4"/>
          <p:cNvPicPr>
            <a:picLocks noChangeAspect="1"/>
          </p:cNvPicPr>
          <p:nvPr/>
        </p:nvPicPr>
        <p:blipFill>
          <a:blip r:embed="rId2"/>
          <a:stretch>
            <a:fillRect/>
          </a:stretch>
        </p:blipFill>
        <p:spPr>
          <a:xfrm>
            <a:off x="7406703" y="45047"/>
            <a:ext cx="1694266" cy="868680"/>
          </a:xfrm>
          <a:prstGeom prst="rect">
            <a:avLst/>
          </a:prstGeom>
        </p:spPr>
      </p:pic>
      <p:sp>
        <p:nvSpPr>
          <p:cNvPr id="6"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43</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0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Allocation Tables (Mid-Term)</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406703" y="45047"/>
            <a:ext cx="1694266" cy="868680"/>
          </a:xfrm>
          <a:prstGeom prst="rect">
            <a:avLst/>
          </a:prstGeom>
        </p:spPr>
      </p:pic>
      <p:grpSp>
        <p:nvGrpSpPr>
          <p:cNvPr id="8" name="Group 7"/>
          <p:cNvGrpSpPr/>
          <p:nvPr/>
        </p:nvGrpSpPr>
        <p:grpSpPr>
          <a:xfrm>
            <a:off x="3352800" y="1606296"/>
            <a:ext cx="5641848" cy="4261104"/>
            <a:chOff x="3259613" y="1483639"/>
            <a:chExt cx="5807828" cy="4454002"/>
          </a:xfrm>
        </p:grpSpPr>
        <p:sp>
          <p:nvSpPr>
            <p:cNvPr id="7" name="Rectangle 6"/>
            <p:cNvSpPr/>
            <p:nvPr/>
          </p:nvSpPr>
          <p:spPr bwMode="auto">
            <a:xfrm>
              <a:off x="3261001" y="1483639"/>
              <a:ext cx="5806440" cy="441655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p:nvPicPr>
          <p:blipFill>
            <a:blip r:embed="rId3"/>
            <a:stretch>
              <a:fillRect/>
            </a:stretch>
          </p:blipFill>
          <p:spPr>
            <a:xfrm>
              <a:off x="3259613" y="1524000"/>
              <a:ext cx="5807828" cy="4413641"/>
            </a:xfrm>
            <a:prstGeom prst="rect">
              <a:avLst/>
            </a:prstGeom>
            <a:ln>
              <a:solidFill>
                <a:schemeClr val="tx1"/>
              </a:solidFill>
            </a:ln>
          </p:spPr>
        </p:pic>
      </p:grpSp>
      <p:grpSp>
        <p:nvGrpSpPr>
          <p:cNvPr id="9" name="Group 8"/>
          <p:cNvGrpSpPr/>
          <p:nvPr/>
        </p:nvGrpSpPr>
        <p:grpSpPr>
          <a:xfrm>
            <a:off x="152400" y="1066800"/>
            <a:ext cx="5641848" cy="4256849"/>
            <a:chOff x="-612648" y="1287057"/>
            <a:chExt cx="5641848" cy="4256849"/>
          </a:xfrm>
        </p:grpSpPr>
        <p:sp>
          <p:nvSpPr>
            <p:cNvPr id="10" name="Rectangle 9"/>
            <p:cNvSpPr/>
            <p:nvPr/>
          </p:nvSpPr>
          <p:spPr bwMode="auto">
            <a:xfrm>
              <a:off x="-612648" y="1287057"/>
              <a:ext cx="5641848" cy="42428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1" name="Picture 10"/>
            <p:cNvPicPr>
              <a:picLocks noChangeAspect="1"/>
            </p:cNvPicPr>
            <p:nvPr/>
          </p:nvPicPr>
          <p:blipFill>
            <a:blip r:embed="rId4"/>
            <a:stretch>
              <a:fillRect/>
            </a:stretch>
          </p:blipFill>
          <p:spPr>
            <a:xfrm>
              <a:off x="-609601" y="1305345"/>
              <a:ext cx="5638800" cy="4238561"/>
            </a:xfrm>
            <a:prstGeom prst="rect">
              <a:avLst/>
            </a:prstGeom>
            <a:ln>
              <a:solidFill>
                <a:schemeClr val="tx1"/>
              </a:solidFill>
            </a:ln>
          </p:spPr>
        </p:pic>
      </p:grpSp>
      <p:sp>
        <p:nvSpPr>
          <p:cNvPr id="12"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44</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46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389376" y="1639824"/>
            <a:ext cx="5641848" cy="4242816"/>
            <a:chOff x="4453128" y="2267712"/>
            <a:chExt cx="5641848" cy="4242816"/>
          </a:xfrm>
        </p:grpSpPr>
        <p:sp>
          <p:nvSpPr>
            <p:cNvPr id="15" name="Rectangle 14"/>
            <p:cNvSpPr/>
            <p:nvPr/>
          </p:nvSpPr>
          <p:spPr bwMode="auto">
            <a:xfrm>
              <a:off x="4453128" y="2267712"/>
              <a:ext cx="5641848" cy="42428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6" name="Picture 15"/>
            <p:cNvPicPr>
              <a:picLocks noChangeAspect="1"/>
            </p:cNvPicPr>
            <p:nvPr/>
          </p:nvPicPr>
          <p:blipFill>
            <a:blip r:embed="rId2"/>
            <a:stretch>
              <a:fillRect/>
            </a:stretch>
          </p:blipFill>
          <p:spPr>
            <a:xfrm>
              <a:off x="4453128" y="2267712"/>
              <a:ext cx="5597697" cy="4242816"/>
            </a:xfrm>
            <a:prstGeom prst="rect">
              <a:avLst/>
            </a:prstGeom>
            <a:ln>
              <a:solidFill>
                <a:schemeClr val="tx1"/>
              </a:solidFill>
            </a:ln>
          </p:spPr>
        </p:pic>
      </p:grpSp>
      <p:grpSp>
        <p:nvGrpSpPr>
          <p:cNvPr id="11" name="Group 10"/>
          <p:cNvGrpSpPr/>
          <p:nvPr/>
        </p:nvGrpSpPr>
        <p:grpSpPr>
          <a:xfrm>
            <a:off x="152400" y="1082040"/>
            <a:ext cx="5644460" cy="4242816"/>
            <a:chOff x="149788" y="1066800"/>
            <a:chExt cx="5644460" cy="4242816"/>
          </a:xfrm>
        </p:grpSpPr>
        <p:sp>
          <p:nvSpPr>
            <p:cNvPr id="12" name="Rectangle 11"/>
            <p:cNvSpPr/>
            <p:nvPr/>
          </p:nvSpPr>
          <p:spPr bwMode="auto">
            <a:xfrm>
              <a:off x="152400" y="1066800"/>
              <a:ext cx="5641848" cy="42428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3" name="Picture 12"/>
            <p:cNvPicPr>
              <a:picLocks noChangeAspect="1"/>
            </p:cNvPicPr>
            <p:nvPr/>
          </p:nvPicPr>
          <p:blipFill>
            <a:blip r:embed="rId3"/>
            <a:stretch>
              <a:fillRect/>
            </a:stretch>
          </p:blipFill>
          <p:spPr>
            <a:xfrm>
              <a:off x="149788" y="1066800"/>
              <a:ext cx="5644460" cy="4242816"/>
            </a:xfrm>
            <a:prstGeom prst="rect">
              <a:avLst/>
            </a:prstGeom>
            <a:ln>
              <a:solidFill>
                <a:schemeClr val="tx1"/>
              </a:solidFill>
            </a:ln>
          </p:spPr>
        </p:pic>
      </p:grpSp>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Allocation Tables (Mature State)</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7406703" y="45047"/>
            <a:ext cx="1694266" cy="868680"/>
          </a:xfrm>
          <a:prstGeom prst="rect">
            <a:avLst/>
          </a:prstGeom>
        </p:spPr>
      </p:pic>
      <p:sp>
        <p:nvSpPr>
          <p:cNvPr id="1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45</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6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ATO UAS OES Milestones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t>OES discusses the following contingency-related milestones:</a:t>
            </a:r>
          </a:p>
          <a:p>
            <a:pPr lvl="1"/>
            <a:r>
              <a:rPr lang="en-US" dirty="0" smtClean="0"/>
              <a:t>AMP-5 – Develop Contingency Procedures</a:t>
            </a:r>
          </a:p>
          <a:p>
            <a:pPr lvl="1">
              <a:spcAft>
                <a:spcPts val="1000"/>
              </a:spcAft>
            </a:pPr>
            <a:r>
              <a:rPr lang="en-US" dirty="0" smtClean="0"/>
              <a:t>TR-2 – Train ATC on Contingency Procedures</a:t>
            </a:r>
          </a:p>
          <a:p>
            <a:r>
              <a:rPr lang="en-US" dirty="0" smtClean="0"/>
              <a:t>These milestones must be realized to support all of the following categories of UAS operations:</a:t>
            </a:r>
            <a:endParaRPr lang="en-US" dirty="0"/>
          </a:p>
        </p:txBody>
      </p:sp>
      <p:pic>
        <p:nvPicPr>
          <p:cNvPr id="5" name="Picture 4"/>
          <p:cNvPicPr>
            <a:picLocks noChangeAspect="1"/>
          </p:cNvPicPr>
          <p:nvPr/>
        </p:nvPicPr>
        <p:blipFill>
          <a:blip r:embed="rId2"/>
          <a:stretch>
            <a:fillRect/>
          </a:stretch>
        </p:blipFill>
        <p:spPr>
          <a:xfrm>
            <a:off x="7406703" y="45045"/>
            <a:ext cx="1694266" cy="8686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91" y="2982785"/>
            <a:ext cx="8195509" cy="2699992"/>
          </a:xfrm>
          <a:prstGeom prst="rect">
            <a:avLst/>
          </a:prstGeom>
          <a:noFill/>
          <a:ln>
            <a:noFill/>
          </a:ln>
        </p:spPr>
      </p:pic>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46</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453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Concept Maturation Activity</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406703" y="38930"/>
            <a:ext cx="1694266" cy="868680"/>
          </a:xfrm>
          <a:prstGeom prst="rect">
            <a:avLst/>
          </a:prstGeom>
        </p:spPr>
      </p:pic>
      <p:graphicFrame>
        <p:nvGraphicFramePr>
          <p:cNvPr id="5" name="Content Placeholder 6"/>
          <p:cNvGraphicFramePr>
            <a:graphicFrameLocks/>
          </p:cNvGraphicFramePr>
          <p:nvPr>
            <p:extLst>
              <p:ext uri="{D42A27DB-BD31-4B8C-83A1-F6EECF244321}">
                <p14:modId xmlns:p14="http://schemas.microsoft.com/office/powerpoint/2010/main" val="2883013449"/>
              </p:ext>
            </p:extLst>
          </p:nvPr>
        </p:nvGraphicFramePr>
        <p:xfrm>
          <a:off x="152400" y="1066800"/>
          <a:ext cx="8839200" cy="848614"/>
        </p:xfrm>
        <a:graphic>
          <a:graphicData uri="http://schemas.openxmlformats.org/drawingml/2006/table">
            <a:tbl>
              <a:tblPr/>
              <a:tblGrid>
                <a:gridCol w="838200"/>
                <a:gridCol w="4343400"/>
                <a:gridCol w="990600"/>
                <a:gridCol w="1009652"/>
                <a:gridCol w="828674"/>
                <a:gridCol w="828674"/>
              </a:tblGrid>
              <a:tr h="263390">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Activity </a:t>
                      </a:r>
                      <a:r>
                        <a:rPr lang="en-US" sz="1200" b="1" dirty="0">
                          <a:solidFill>
                            <a:schemeClr val="bg1"/>
                          </a:solidFill>
                          <a:effectLst/>
                          <a:latin typeface="+mj-lt"/>
                          <a:ea typeface="Times New Roman" panose="02020603050405020304" pitchFamily="18" charset="0"/>
                          <a:cs typeface="Times New Roman" panose="02020603050405020304" pitchFamily="18" charset="0"/>
                        </a:rPr>
                        <a:t>ID</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Concept Maturation </a:t>
                      </a:r>
                      <a:r>
                        <a:rPr lang="en-US" sz="1200" b="1" dirty="0">
                          <a:solidFill>
                            <a:schemeClr val="bg1"/>
                          </a:solidFill>
                          <a:effectLst/>
                          <a:latin typeface="+mj-lt"/>
                          <a:ea typeface="Times New Roman" panose="02020603050405020304" pitchFamily="18" charset="0"/>
                          <a:cs typeface="Times New Roman" panose="02020603050405020304" pitchFamily="18" charset="0"/>
                        </a:rPr>
                        <a:t>Activity</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a:solidFill>
                            <a:schemeClr val="bg1"/>
                          </a:solidFill>
                          <a:effectLst/>
                          <a:latin typeface="+mj-lt"/>
                          <a:ea typeface="Times New Roman" panose="02020603050405020304" pitchFamily="18" charset="0"/>
                          <a:cs typeface="Times New Roman" panose="02020603050405020304" pitchFamily="18" charset="0"/>
                        </a:rPr>
                        <a:t>Associated Shortfall</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a:solidFill>
                            <a:schemeClr val="bg1"/>
                          </a:solidFill>
                          <a:effectLst/>
                          <a:latin typeface="+mj-lt"/>
                          <a:ea typeface="Times New Roman" panose="02020603050405020304" pitchFamily="18" charset="0"/>
                          <a:cs typeface="Times New Roman" panose="02020603050405020304" pitchFamily="18" charset="0"/>
                        </a:rPr>
                        <a:t>Associated FAA </a:t>
                      </a: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Req(s</a:t>
                      </a:r>
                      <a:r>
                        <a:rPr lang="en-US" sz="1200" b="1" dirty="0">
                          <a:solidFill>
                            <a:schemeClr val="bg1"/>
                          </a:solidFill>
                          <a:effectLst/>
                          <a:latin typeface="+mj-lt"/>
                          <a:ea typeface="Times New Roman" panose="02020603050405020304" pitchFamily="18" charset="0"/>
                          <a:cs typeface="Times New Roman" panose="02020603050405020304" pitchFamily="18" charset="0"/>
                        </a:rPr>
                        <a:t>)</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Calibri" panose="020F0502020204030204" pitchFamily="34" charset="0"/>
                          <a:cs typeface="Times New Roman" panose="02020603050405020304" pitchFamily="18" charset="0"/>
                        </a:rPr>
                        <a:t>AJV-7 Role</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a:solidFill>
                            <a:schemeClr val="bg1"/>
                          </a:solidFill>
                          <a:effectLst/>
                          <a:latin typeface="+mj-lt"/>
                          <a:ea typeface="Times New Roman" panose="02020603050405020304" pitchFamily="18" charset="0"/>
                          <a:cs typeface="Times New Roman" panose="02020603050405020304" pitchFamily="18" charset="0"/>
                        </a:rPr>
                        <a:t>Priority</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457200">
                <a:tc>
                  <a:txBody>
                    <a:bodyPr/>
                    <a:lstStyle/>
                    <a:p>
                      <a:pPr marL="0" marR="0">
                        <a:lnSpc>
                          <a:spcPct val="107000"/>
                        </a:lnSpc>
                        <a:spcBef>
                          <a:spcPts val="0"/>
                        </a:spcBef>
                        <a:spcAft>
                          <a:spcPts val="0"/>
                        </a:spcAft>
                      </a:pPr>
                      <a:r>
                        <a:rPr lang="en-US" sz="1400" dirty="0" smtClean="0">
                          <a:solidFill>
                            <a:schemeClr val="tx1"/>
                          </a:solidFill>
                          <a:effectLst/>
                          <a:latin typeface="+mj-lt"/>
                          <a:ea typeface="Calibri" panose="020F0502020204030204" pitchFamily="34" charset="0"/>
                          <a:cs typeface="Times New Roman" panose="02020603050405020304" pitchFamily="18" charset="0"/>
                        </a:rPr>
                        <a:t>R1.16</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c>
                  <a:txBody>
                    <a:bodyPr/>
                    <a:lstStyle/>
                    <a:p>
                      <a:pPr marL="0" marR="0" algn="l">
                        <a:spcBef>
                          <a:spcPts val="0"/>
                        </a:spcBef>
                        <a:spcAft>
                          <a:spcPts val="0"/>
                        </a:spcAft>
                      </a:pPr>
                      <a:r>
                        <a:rPr lang="en-US" sz="1400" u="sng" dirty="0" smtClean="0">
                          <a:solidFill>
                            <a:schemeClr val="tx1"/>
                          </a:solidFill>
                          <a:effectLst/>
                          <a:latin typeface="+mj-lt"/>
                          <a:ea typeface="Calibri" panose="020F0502020204030204" pitchFamily="34" charset="0"/>
                        </a:rPr>
                        <a:t>ATC Receipt and Display of Contingency Information</a:t>
                      </a:r>
                      <a:endParaRPr lang="en-US" sz="1400" dirty="0" smtClean="0">
                        <a:solidFill>
                          <a:schemeClr val="tx1"/>
                        </a:solidFill>
                        <a:effectLst/>
                        <a:latin typeface="+mj-lt"/>
                        <a:ea typeface="Calibri" panose="020F0502020204030204" pitchFamily="34" charset="0"/>
                      </a:endParaRPr>
                    </a:p>
                    <a:p>
                      <a:r>
                        <a:rPr lang="en-US" sz="1400" dirty="0" smtClean="0">
                          <a:solidFill>
                            <a:schemeClr val="tx1"/>
                          </a:solidFill>
                          <a:effectLst/>
                          <a:latin typeface="+mj-lt"/>
                          <a:ea typeface="Calibri" panose="020F0502020204030204" pitchFamily="34" charset="0"/>
                        </a:rPr>
                        <a:t>[OES MS Supported: AMP-5]</a:t>
                      </a:r>
                      <a:endParaRPr lang="en-US" sz="1400" dirty="0" smtClean="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400" dirty="0" smtClean="0">
                          <a:solidFill>
                            <a:schemeClr val="tx1"/>
                          </a:solidFill>
                          <a:effectLst/>
                          <a:latin typeface="+mj-lt"/>
                          <a:ea typeface="Calibri" panose="020F0502020204030204" pitchFamily="34" charset="0"/>
                          <a:cs typeface="Times New Roman" panose="02020603050405020304" pitchFamily="18" charset="0"/>
                        </a:rPr>
                        <a:t>S1.16</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400" dirty="0" smtClean="0">
                          <a:solidFill>
                            <a:schemeClr val="tx1"/>
                          </a:solidFill>
                          <a:effectLst/>
                          <a:latin typeface="+mj-lt"/>
                          <a:ea typeface="Calibri" panose="020F0502020204030204" pitchFamily="34" charset="0"/>
                          <a:cs typeface="Times New Roman" panose="02020603050405020304" pitchFamily="18" charset="0"/>
                        </a:rPr>
                        <a:t>1-120</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400" dirty="0" smtClean="0">
                          <a:solidFill>
                            <a:schemeClr val="tx1"/>
                          </a:solidFill>
                          <a:effectLst/>
                          <a:latin typeface="+mj-lt"/>
                          <a:ea typeface="Calibri" panose="020F0502020204030204" pitchFamily="34" charset="0"/>
                          <a:cs typeface="Times New Roman" panose="02020603050405020304" pitchFamily="18" charset="0"/>
                        </a:rPr>
                        <a:t>Lead</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400" dirty="0" smtClean="0">
                          <a:solidFill>
                            <a:schemeClr val="tx1"/>
                          </a:solidFill>
                          <a:effectLst/>
                          <a:latin typeface="+mj-lt"/>
                          <a:ea typeface="Calibri" panose="020F0502020204030204" pitchFamily="34" charset="0"/>
                          <a:cs typeface="Times New Roman" panose="02020603050405020304" pitchFamily="18" charset="0"/>
                        </a:rPr>
                        <a:t>High</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E7E7E7"/>
                    </a:solidFill>
                  </a:tcPr>
                </a:tc>
              </a:tr>
            </a:tbl>
          </a:graphicData>
        </a:graphic>
      </p:graphicFrame>
      <p:sp>
        <p:nvSpPr>
          <p:cNvPr id="6" name="Content Placeholder 2"/>
          <p:cNvSpPr txBox="1">
            <a:spLocks/>
          </p:cNvSpPr>
          <p:nvPr/>
        </p:nvSpPr>
        <p:spPr>
          <a:xfrm>
            <a:off x="491291" y="2133600"/>
            <a:ext cx="8050213" cy="3581400"/>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spcBef>
                <a:spcPts val="0"/>
              </a:spcBef>
              <a:spcAft>
                <a:spcPts val="0"/>
              </a:spcAft>
              <a:buFontTx/>
              <a:buNone/>
            </a:pPr>
            <a:r>
              <a:rPr lang="en-US" sz="1500" kern="0" dirty="0" smtClean="0"/>
              <a:t>Concept Maturation Questions:</a:t>
            </a:r>
          </a:p>
          <a:p>
            <a:pPr eaLnBrk="1" hangingPunct="1">
              <a:spcBef>
                <a:spcPts val="0"/>
              </a:spcBef>
              <a:spcAft>
                <a:spcPts val="100"/>
              </a:spcAft>
            </a:pPr>
            <a:r>
              <a:rPr lang="en-US" sz="1300" b="0" kern="0" dirty="0" smtClean="0"/>
              <a:t>What </a:t>
            </a:r>
            <a:r>
              <a:rPr lang="en-US" sz="1300" b="0" kern="0" dirty="0"/>
              <a:t>types of contingency information needs to be provided to ATC (e.g., lost link routes, flight termination routes; procedures for loss of DAA, loss of communications, other equipment problems) and what are the information requirements (i.e., scope of information that needs to be provided)?</a:t>
            </a:r>
          </a:p>
          <a:p>
            <a:pPr eaLnBrk="1" hangingPunct="1">
              <a:spcBef>
                <a:spcPts val="0"/>
              </a:spcBef>
              <a:spcAft>
                <a:spcPts val="100"/>
              </a:spcAft>
            </a:pPr>
            <a:r>
              <a:rPr lang="en-US" sz="1300" b="0" kern="0" dirty="0" smtClean="0"/>
              <a:t>What </a:t>
            </a:r>
            <a:r>
              <a:rPr lang="en-US" sz="1300" b="0" kern="0" dirty="0"/>
              <a:t>is the best mechanism for ATC to obtain, store, and verify contingency information from the UAS operator pre-departure? </a:t>
            </a:r>
          </a:p>
          <a:p>
            <a:pPr lvl="1" eaLnBrk="1" hangingPunct="1">
              <a:spcBef>
                <a:spcPts val="0"/>
              </a:spcBef>
              <a:spcAft>
                <a:spcPts val="100"/>
              </a:spcAft>
            </a:pPr>
            <a:r>
              <a:rPr lang="en-US" sz="1300" b="0" kern="0" dirty="0" smtClean="0"/>
              <a:t>If </a:t>
            </a:r>
            <a:r>
              <a:rPr lang="en-US" sz="1300" b="0" kern="0" dirty="0"/>
              <a:t>a UAS operator files a flight plan</a:t>
            </a:r>
          </a:p>
          <a:p>
            <a:pPr lvl="1" eaLnBrk="1" hangingPunct="1">
              <a:spcBef>
                <a:spcPts val="0"/>
              </a:spcBef>
              <a:spcAft>
                <a:spcPts val="100"/>
              </a:spcAft>
            </a:pPr>
            <a:r>
              <a:rPr lang="en-US" sz="1300" b="0" kern="0" dirty="0" smtClean="0"/>
              <a:t>If </a:t>
            </a:r>
            <a:r>
              <a:rPr lang="en-US" sz="1300" b="0" kern="0" dirty="0"/>
              <a:t>a UAS operator provides notification to FAA through other means</a:t>
            </a:r>
          </a:p>
          <a:p>
            <a:pPr eaLnBrk="1" hangingPunct="1">
              <a:spcBef>
                <a:spcPts val="0"/>
              </a:spcBef>
              <a:spcAft>
                <a:spcPts val="100"/>
              </a:spcAft>
            </a:pPr>
            <a:r>
              <a:rPr lang="en-US" sz="1300" b="0" kern="0" dirty="0" smtClean="0"/>
              <a:t>Is </a:t>
            </a:r>
            <a:r>
              <a:rPr lang="en-US" sz="1300" b="0" kern="0" dirty="0"/>
              <a:t>it feasible to provide relevant contingency information to ATC during the time of the contingency? </a:t>
            </a:r>
          </a:p>
          <a:p>
            <a:pPr eaLnBrk="1" hangingPunct="1">
              <a:spcBef>
                <a:spcPts val="0"/>
              </a:spcBef>
              <a:spcAft>
                <a:spcPts val="100"/>
              </a:spcAft>
            </a:pPr>
            <a:r>
              <a:rPr lang="en-US" sz="1300" b="0" kern="0" dirty="0" smtClean="0"/>
              <a:t>If a UA </a:t>
            </a:r>
            <a:r>
              <a:rPr lang="en-US" sz="1300" b="0" kern="0" dirty="0"/>
              <a:t>deviates off a planned flight plan route in the </a:t>
            </a:r>
            <a:r>
              <a:rPr lang="en-US" sz="1300" b="0" kern="0" dirty="0" err="1"/>
              <a:t>en</a:t>
            </a:r>
            <a:r>
              <a:rPr lang="en-US" sz="1300" b="0" kern="0" dirty="0"/>
              <a:t> route or terminal domain, how will ATC obtain, store, and verify updated contingency information</a:t>
            </a:r>
            <a:r>
              <a:rPr lang="en-US" sz="1300" b="0" kern="0" dirty="0" smtClean="0"/>
              <a:t>?</a:t>
            </a:r>
          </a:p>
          <a:p>
            <a:pPr eaLnBrk="1" hangingPunct="1">
              <a:spcBef>
                <a:spcPts val="0"/>
              </a:spcBef>
              <a:spcAft>
                <a:spcPts val="1000"/>
              </a:spcAft>
            </a:pPr>
            <a:r>
              <a:rPr lang="en-US" sz="1300" b="0" kern="0" dirty="0" smtClean="0"/>
              <a:t>What </a:t>
            </a:r>
            <a:r>
              <a:rPr lang="en-US" sz="1300" b="0" kern="0" dirty="0"/>
              <a:t>are the best mechanisms for ATC / </a:t>
            </a:r>
            <a:r>
              <a:rPr lang="en-US" sz="1300" b="0" kern="0" dirty="0" smtClean="0"/>
              <a:t>ATM </a:t>
            </a:r>
            <a:r>
              <a:rPr lang="en-US" sz="1300" b="0" kern="0" dirty="0"/>
              <a:t>to display contingency information?</a:t>
            </a:r>
          </a:p>
          <a:p>
            <a:pPr marL="0" indent="0" eaLnBrk="1" hangingPunct="1">
              <a:spcBef>
                <a:spcPts val="0"/>
              </a:spcBef>
              <a:spcAft>
                <a:spcPts val="0"/>
              </a:spcAft>
              <a:buFontTx/>
              <a:buNone/>
            </a:pPr>
            <a:r>
              <a:rPr lang="en-US" sz="1500" kern="0" dirty="0" smtClean="0"/>
              <a:t>Notes:</a:t>
            </a:r>
          </a:p>
          <a:p>
            <a:pPr lvl="0" eaLnBrk="1" hangingPunct="1">
              <a:spcBef>
                <a:spcPts val="0"/>
              </a:spcBef>
              <a:spcAft>
                <a:spcPts val="100"/>
              </a:spcAft>
            </a:pPr>
            <a:r>
              <a:rPr lang="en-US" sz="1300" b="0" kern="0" dirty="0" smtClean="0"/>
              <a:t>DoD </a:t>
            </a:r>
            <a:r>
              <a:rPr lang="en-US" sz="1300" b="0" kern="0" dirty="0"/>
              <a:t>suggests consideration of the following: adopt the capability to select each fix or waypoint on a controller’s display to identify and activate any associated contingency routes or actions.</a:t>
            </a:r>
          </a:p>
          <a:p>
            <a:pPr lvl="0" eaLnBrk="1" hangingPunct="1">
              <a:spcBef>
                <a:spcPts val="0"/>
              </a:spcBef>
              <a:spcAft>
                <a:spcPts val="100"/>
              </a:spcAft>
            </a:pPr>
            <a:r>
              <a:rPr lang="en-US" sz="1300" b="0" kern="0" dirty="0"/>
              <a:t>Closely related concept maturation activity: R1.4 (Collection and Distribution of UAS Mission-Related Information)</a:t>
            </a:r>
          </a:p>
          <a:p>
            <a:pPr marL="0" indent="0" eaLnBrk="1" hangingPunct="1">
              <a:spcBef>
                <a:spcPts val="0"/>
              </a:spcBef>
              <a:spcAft>
                <a:spcPts val="0"/>
              </a:spcAft>
              <a:buFontTx/>
              <a:buNone/>
            </a:pPr>
            <a:endParaRPr lang="en-US" sz="1500" kern="0" dirty="0" smtClean="0"/>
          </a:p>
          <a:p>
            <a:pPr marL="0" indent="0" eaLnBrk="1" hangingPunct="1">
              <a:spcBef>
                <a:spcPts val="0"/>
              </a:spcBef>
              <a:spcAft>
                <a:spcPts val="0"/>
              </a:spcAft>
              <a:buFontTx/>
              <a:buNone/>
            </a:pPr>
            <a:endParaRPr lang="en-US" sz="1500" kern="0" dirty="0" smtClean="0"/>
          </a:p>
          <a:p>
            <a:pPr lvl="1" eaLnBrk="1" hangingPunct="1">
              <a:spcBef>
                <a:spcPts val="0"/>
              </a:spcBef>
              <a:spcAft>
                <a:spcPts val="600"/>
              </a:spcAft>
            </a:pPr>
            <a:endParaRPr lang="en-US" sz="1800" kern="0" dirty="0" smtClean="0"/>
          </a:p>
          <a:p>
            <a:pPr lvl="2" eaLnBrk="1" hangingPunct="1">
              <a:spcBef>
                <a:spcPts val="600"/>
              </a:spcBef>
              <a:spcAft>
                <a:spcPts val="600"/>
              </a:spcAft>
            </a:pPr>
            <a:endParaRPr lang="en-US" sz="1400" kern="0" dirty="0" smtClean="0"/>
          </a:p>
          <a:p>
            <a:pPr lvl="1" eaLnBrk="1" hangingPunct="1">
              <a:spcBef>
                <a:spcPts val="600"/>
              </a:spcBef>
              <a:spcAft>
                <a:spcPts val="600"/>
              </a:spcAft>
            </a:pPr>
            <a:endParaRPr lang="en-US" sz="1800" kern="0" dirty="0"/>
          </a:p>
        </p:txBody>
      </p:sp>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47</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97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FY16 Tasking</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1600" dirty="0"/>
              <a:t>ATC Receipt and Display of Contingency Information [When an IFR Flight Plan is Filed] – </a:t>
            </a:r>
            <a:r>
              <a:rPr lang="en-US" sz="1600" b="0" dirty="0"/>
              <a:t>Identify contingency information and display requirements for terminal and </a:t>
            </a:r>
            <a:r>
              <a:rPr lang="en-US" sz="1600" b="0" dirty="0" err="1"/>
              <a:t>en</a:t>
            </a:r>
            <a:r>
              <a:rPr lang="en-US" sz="1600" b="0" dirty="0"/>
              <a:t> route automation systems when filing an IFR flight plan is required. Conduct interface alternatives analyses to establish the best mechanisms for delivering and displaying contingency information to ATC/ATM. </a:t>
            </a:r>
          </a:p>
          <a:p>
            <a:endParaRPr lang="en-US" dirty="0"/>
          </a:p>
        </p:txBody>
      </p:sp>
      <p:pic>
        <p:nvPicPr>
          <p:cNvPr id="5" name="Picture 4"/>
          <p:cNvPicPr>
            <a:picLocks noChangeAspect="1"/>
          </p:cNvPicPr>
          <p:nvPr/>
        </p:nvPicPr>
        <p:blipFill>
          <a:blip r:embed="rId2"/>
          <a:stretch>
            <a:fillRect/>
          </a:stretch>
        </p:blipFill>
        <p:spPr>
          <a:xfrm>
            <a:off x="7406703" y="38930"/>
            <a:ext cx="1694266" cy="868680"/>
          </a:xfrm>
          <a:prstGeom prst="rect">
            <a:avLst/>
          </a:prstGeom>
        </p:spPr>
      </p:pic>
      <p:graphicFrame>
        <p:nvGraphicFramePr>
          <p:cNvPr id="6" name="Content Placeholder 6"/>
          <p:cNvGraphicFramePr>
            <a:graphicFrameLocks/>
          </p:cNvGraphicFramePr>
          <p:nvPr>
            <p:extLst>
              <p:ext uri="{D42A27DB-BD31-4B8C-83A1-F6EECF244321}">
                <p14:modId xmlns:p14="http://schemas.microsoft.com/office/powerpoint/2010/main" val="2823511956"/>
              </p:ext>
            </p:extLst>
          </p:nvPr>
        </p:nvGraphicFramePr>
        <p:xfrm>
          <a:off x="585218" y="2590997"/>
          <a:ext cx="7955278" cy="3330441"/>
        </p:xfrm>
        <a:graphic>
          <a:graphicData uri="http://schemas.openxmlformats.org/drawingml/2006/table">
            <a:tbl>
              <a:tblPr/>
              <a:tblGrid>
                <a:gridCol w="2474974"/>
                <a:gridCol w="548640"/>
                <a:gridCol w="548640"/>
                <a:gridCol w="4383024"/>
              </a:tblGrid>
              <a:tr h="263390">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Task</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Start</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End</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Calibri" panose="020F0502020204030204" pitchFamily="34" charset="0"/>
                          <a:cs typeface="Times New Roman" panose="02020603050405020304" pitchFamily="18" charset="0"/>
                        </a:rPr>
                        <a:t>Deliverables</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34621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1: Literature review </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T+3</a:t>
                      </a:r>
                      <a:endParaRPr lang="en-US" sz="1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100" dirty="0" err="1" smtClean="0">
                          <a:solidFill>
                            <a:srgbClr val="000000"/>
                          </a:solidFill>
                          <a:effectLst/>
                          <a:latin typeface="+mj-lt"/>
                          <a:ea typeface="Calibri" panose="020F0502020204030204" pitchFamily="34" charset="0"/>
                          <a:cs typeface="Arial" panose="020B0604020202020204" pitchFamily="34" charset="0"/>
                        </a:rPr>
                        <a:t>En</a:t>
                      </a:r>
                      <a:r>
                        <a:rPr lang="en-US" sz="1100" dirty="0" smtClean="0">
                          <a:solidFill>
                            <a:srgbClr val="000000"/>
                          </a:solidFill>
                          <a:effectLst/>
                          <a:latin typeface="+mj-lt"/>
                          <a:ea typeface="Calibri" panose="020F0502020204030204" pitchFamily="34" charset="0"/>
                          <a:cs typeface="Arial" panose="020B0604020202020204" pitchFamily="34" charset="0"/>
                        </a:rPr>
                        <a:t> </a:t>
                      </a:r>
                      <a:r>
                        <a:rPr lang="en-US" sz="1100" dirty="0">
                          <a:solidFill>
                            <a:srgbClr val="000000"/>
                          </a:solidFill>
                          <a:effectLst/>
                          <a:latin typeface="+mj-lt"/>
                          <a:ea typeface="Calibri" panose="020F0502020204030204" pitchFamily="34" charset="0"/>
                          <a:cs typeface="Arial" panose="020B0604020202020204" pitchFamily="34" charset="0"/>
                        </a:rPr>
                        <a:t>Route and Terminal UAS Contingency Requirements Literature Review Results [Report or Briefing]</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4621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2a: </a:t>
                      </a:r>
                      <a:r>
                        <a:rPr lang="en-US" sz="1100" b="0" dirty="0" err="1">
                          <a:solidFill>
                            <a:srgbClr val="000000"/>
                          </a:solidFill>
                          <a:effectLst/>
                          <a:latin typeface="+mj-lt"/>
                          <a:ea typeface="Calibri" panose="020F0502020204030204" pitchFamily="34" charset="0"/>
                          <a:cs typeface="Arial" panose="020B0604020202020204" pitchFamily="34" charset="0"/>
                        </a:rPr>
                        <a:t>En</a:t>
                      </a:r>
                      <a:r>
                        <a:rPr lang="en-US" sz="1100" b="0" dirty="0">
                          <a:solidFill>
                            <a:srgbClr val="000000"/>
                          </a:solidFill>
                          <a:effectLst/>
                          <a:latin typeface="+mj-lt"/>
                          <a:ea typeface="Calibri" panose="020F0502020204030204" pitchFamily="34" charset="0"/>
                          <a:cs typeface="Arial" panose="020B0604020202020204" pitchFamily="34" charset="0"/>
                        </a:rPr>
                        <a:t> Route Cognitive </a:t>
                      </a:r>
                      <a:r>
                        <a:rPr lang="en-US" sz="1100" b="0" dirty="0" smtClean="0">
                          <a:solidFill>
                            <a:srgbClr val="000000"/>
                          </a:solidFill>
                          <a:effectLst/>
                          <a:latin typeface="+mj-lt"/>
                          <a:ea typeface="Calibri" panose="020F0502020204030204" pitchFamily="34" charset="0"/>
                          <a:cs typeface="Arial" panose="020B0604020202020204" pitchFamily="34" charset="0"/>
                        </a:rPr>
                        <a:t>Walkthrough</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T+3</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smtClean="0">
                          <a:effectLst/>
                          <a:latin typeface="+mj-lt"/>
                          <a:ea typeface="Calibri" panose="020F0502020204030204" pitchFamily="34" charset="0"/>
                          <a:cs typeface="Arial" panose="020B0604020202020204" pitchFamily="34" charset="0"/>
                        </a:rPr>
                        <a:t>T+7</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tabLst>
                          <a:tab pos="457200" algn="l"/>
                          <a:tab pos="1257300" algn="l"/>
                          <a:tab pos="4286250" algn="l"/>
                        </a:tabLst>
                      </a:pPr>
                      <a:r>
                        <a:rPr lang="en-US" sz="1100" dirty="0" smtClean="0">
                          <a:effectLst/>
                          <a:latin typeface="+mj-lt"/>
                          <a:ea typeface="Times New Roman" panose="02020603050405020304" pitchFamily="18" charset="0"/>
                          <a:cs typeface="Calibri" panose="020F0502020204030204" pitchFamily="34" charset="0"/>
                        </a:rPr>
                        <a:t>Information </a:t>
                      </a:r>
                      <a:r>
                        <a:rPr lang="en-US" sz="1100" dirty="0">
                          <a:effectLst/>
                          <a:latin typeface="+mj-lt"/>
                          <a:ea typeface="Times New Roman" panose="02020603050405020304" pitchFamily="18" charset="0"/>
                          <a:cs typeface="Calibri" panose="020F0502020204030204" pitchFamily="34" charset="0"/>
                        </a:rPr>
                        <a:t>and Display Requirements for UAS Contingencies for </a:t>
                      </a:r>
                      <a:r>
                        <a:rPr lang="en-US" sz="1100" dirty="0" err="1">
                          <a:effectLst/>
                          <a:latin typeface="+mj-lt"/>
                          <a:ea typeface="Times New Roman" panose="02020603050405020304" pitchFamily="18" charset="0"/>
                          <a:cs typeface="Calibri" panose="020F0502020204030204" pitchFamily="34" charset="0"/>
                        </a:rPr>
                        <a:t>En</a:t>
                      </a:r>
                      <a:r>
                        <a:rPr lang="en-US" sz="1100" dirty="0">
                          <a:effectLst/>
                          <a:latin typeface="+mj-lt"/>
                          <a:ea typeface="Times New Roman" panose="02020603050405020304" pitchFamily="18" charset="0"/>
                          <a:cs typeface="Calibri" panose="020F0502020204030204" pitchFamily="34" charset="0"/>
                        </a:rPr>
                        <a:t> Route Systems When an IFR Flight Plan is Filed [Report]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1446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2b: Terminal Cognitive Walkthrough </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smtClean="0">
                          <a:effectLst/>
                          <a:latin typeface="+mj-lt"/>
                          <a:ea typeface="Calibri" panose="020F0502020204030204" pitchFamily="34" charset="0"/>
                          <a:cs typeface="Arial" panose="020B0604020202020204" pitchFamily="34" charset="0"/>
                        </a:rPr>
                        <a:t>T+7</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T+10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tabLst>
                          <a:tab pos="457200" algn="l"/>
                          <a:tab pos="1257300" algn="l"/>
                          <a:tab pos="4286250" algn="l"/>
                        </a:tabLst>
                      </a:pPr>
                      <a:r>
                        <a:rPr lang="en-US" sz="1100" dirty="0" smtClean="0">
                          <a:effectLst/>
                          <a:latin typeface="+mj-lt"/>
                          <a:ea typeface="Times New Roman" panose="02020603050405020304" pitchFamily="18" charset="0"/>
                          <a:cs typeface="Calibri" panose="020F0502020204030204" pitchFamily="34" charset="0"/>
                        </a:rPr>
                        <a:t>Information </a:t>
                      </a:r>
                      <a:r>
                        <a:rPr lang="en-US" sz="1100" dirty="0">
                          <a:effectLst/>
                          <a:latin typeface="+mj-lt"/>
                          <a:ea typeface="Times New Roman" panose="02020603050405020304" pitchFamily="18" charset="0"/>
                          <a:cs typeface="Calibri" panose="020F0502020204030204" pitchFamily="34" charset="0"/>
                        </a:rPr>
                        <a:t>and Display Requirements for UAS Contingencies for Terminal Systems When an IFR Flight Plan is Filed [Report]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a:t>
                      </a:r>
                      <a:r>
                        <a:rPr lang="en-US" sz="1100" b="0" dirty="0" smtClean="0">
                          <a:solidFill>
                            <a:srgbClr val="000000"/>
                          </a:solidFill>
                          <a:effectLst/>
                          <a:latin typeface="+mj-lt"/>
                          <a:ea typeface="Calibri" panose="020F0502020204030204" pitchFamily="34" charset="0"/>
                          <a:cs typeface="Arial" panose="020B0604020202020204" pitchFamily="34" charset="0"/>
                        </a:rPr>
                        <a:t>3: </a:t>
                      </a:r>
                      <a:r>
                        <a:rPr lang="en-US" sz="1100" b="0" dirty="0">
                          <a:solidFill>
                            <a:srgbClr val="000000"/>
                          </a:solidFill>
                          <a:effectLst/>
                          <a:latin typeface="+mj-lt"/>
                          <a:ea typeface="Calibri" panose="020F0502020204030204" pitchFamily="34" charset="0"/>
                          <a:cs typeface="Arial" panose="020B0604020202020204" pitchFamily="34" charset="0"/>
                        </a:rPr>
                        <a:t>Review Contingency Information and Display Requirements</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T+10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T+11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100" dirty="0">
                          <a:solidFill>
                            <a:srgbClr val="000000"/>
                          </a:solidFill>
                          <a:effectLst/>
                          <a:latin typeface="+mj-lt"/>
                          <a:ea typeface="Calibri" panose="020F0502020204030204" pitchFamily="34" charset="0"/>
                          <a:cs typeface="Arial" panose="020B0604020202020204" pitchFamily="34" charset="0"/>
                        </a:rPr>
                        <a:t>N/A</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a:t>
                      </a:r>
                      <a:r>
                        <a:rPr lang="en-US" sz="1100" b="0" dirty="0" smtClean="0">
                          <a:solidFill>
                            <a:srgbClr val="000000"/>
                          </a:solidFill>
                          <a:effectLst/>
                          <a:latin typeface="+mj-lt"/>
                          <a:ea typeface="Calibri" panose="020F0502020204030204" pitchFamily="34" charset="0"/>
                          <a:cs typeface="Arial" panose="020B0604020202020204" pitchFamily="34" charset="0"/>
                        </a:rPr>
                        <a:t>4: </a:t>
                      </a:r>
                      <a:r>
                        <a:rPr lang="en-US" sz="1100" b="0" dirty="0">
                          <a:solidFill>
                            <a:srgbClr val="000000"/>
                          </a:solidFill>
                          <a:effectLst/>
                          <a:latin typeface="+mj-lt"/>
                          <a:ea typeface="Calibri" panose="020F0502020204030204" pitchFamily="34" charset="0"/>
                          <a:cs typeface="Arial" panose="020B0604020202020204" pitchFamily="34" charset="0"/>
                        </a:rPr>
                        <a:t>Identify Affected Terminal and </a:t>
                      </a:r>
                      <a:r>
                        <a:rPr lang="en-US" sz="1100" b="0" dirty="0" err="1">
                          <a:solidFill>
                            <a:srgbClr val="000000"/>
                          </a:solidFill>
                          <a:effectLst/>
                          <a:latin typeface="+mj-lt"/>
                          <a:ea typeface="Calibri" panose="020F0502020204030204" pitchFamily="34" charset="0"/>
                          <a:cs typeface="Arial" panose="020B0604020202020204" pitchFamily="34" charset="0"/>
                        </a:rPr>
                        <a:t>En</a:t>
                      </a:r>
                      <a:r>
                        <a:rPr lang="en-US" sz="1100" b="0" dirty="0">
                          <a:solidFill>
                            <a:srgbClr val="000000"/>
                          </a:solidFill>
                          <a:effectLst/>
                          <a:latin typeface="+mj-lt"/>
                          <a:ea typeface="Calibri" panose="020F0502020204030204" pitchFamily="34" charset="0"/>
                          <a:cs typeface="Arial" panose="020B0604020202020204" pitchFamily="34" charset="0"/>
                        </a:rPr>
                        <a:t> Route Systems, System Architectures, and Capability Gaps</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T+11</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T+14</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100" dirty="0">
                          <a:solidFill>
                            <a:srgbClr val="000000"/>
                          </a:solidFill>
                          <a:effectLst/>
                          <a:latin typeface="+mj-lt"/>
                          <a:ea typeface="Calibri" panose="020F0502020204030204" pitchFamily="34" charset="0"/>
                          <a:cs typeface="Arial" panose="020B0604020202020204" pitchFamily="34" charset="0"/>
                        </a:rPr>
                        <a:t>N/A</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indent="0" algn="l" defTabSz="914400" rtl="0" eaLnBrk="1" fontAlgn="auto" latinLnBrk="0" hangingPunct="1">
                        <a:lnSpc>
                          <a:spcPct val="107000"/>
                        </a:lnSpc>
                        <a:spcBef>
                          <a:spcPts val="0"/>
                        </a:spcBef>
                        <a:spcAft>
                          <a:spcPts val="300"/>
                        </a:spcAft>
                        <a:buClrTx/>
                        <a:buSzTx/>
                        <a:buFontTx/>
                        <a:buNone/>
                        <a:tabLst/>
                        <a:defRPr/>
                      </a:pPr>
                      <a:r>
                        <a:rPr lang="en-US" sz="1100" b="0" kern="1200" dirty="0" smtClean="0">
                          <a:solidFill>
                            <a:srgbClr val="000000"/>
                          </a:solidFill>
                          <a:effectLst/>
                          <a:latin typeface="+mn-lt"/>
                          <a:ea typeface="Calibri" panose="020F0502020204030204" pitchFamily="34" charset="0"/>
                          <a:cs typeface="Arial" panose="020B0604020202020204" pitchFamily="34" charset="0"/>
                        </a:rPr>
                        <a:t>Task 5a: Perform </a:t>
                      </a:r>
                      <a:r>
                        <a:rPr lang="en-US" sz="1100" b="0" kern="1200" dirty="0" err="1" smtClean="0">
                          <a:solidFill>
                            <a:srgbClr val="000000"/>
                          </a:solidFill>
                          <a:effectLst/>
                          <a:latin typeface="+mn-lt"/>
                          <a:ea typeface="Calibri" panose="020F0502020204030204" pitchFamily="34" charset="0"/>
                          <a:cs typeface="Arial" panose="020B0604020202020204" pitchFamily="34" charset="0"/>
                        </a:rPr>
                        <a:t>En</a:t>
                      </a:r>
                      <a:r>
                        <a:rPr lang="en-US" sz="1100" b="0" kern="1200" dirty="0" smtClean="0">
                          <a:solidFill>
                            <a:srgbClr val="000000"/>
                          </a:solidFill>
                          <a:effectLst/>
                          <a:latin typeface="+mn-lt"/>
                          <a:ea typeface="Calibri" panose="020F0502020204030204" pitchFamily="34" charset="0"/>
                          <a:cs typeface="Arial" panose="020B0604020202020204" pitchFamily="34" charset="0"/>
                        </a:rPr>
                        <a:t> Route Interface Alternatives Analyses</a:t>
                      </a:r>
                      <a:endParaRPr lang="en-US" sz="11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tx1"/>
                          </a:solidFill>
                          <a:effectLst/>
                          <a:latin typeface="+mn-lt"/>
                          <a:ea typeface="Calibri" panose="020F0502020204030204" pitchFamily="34" charset="0"/>
                          <a:cs typeface="Arial" panose="020B0604020202020204" pitchFamily="34" charset="0"/>
                        </a:rPr>
                        <a:t>T+14</a:t>
                      </a:r>
                      <a:endParaRPr lang="en-US" sz="110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100" kern="1200" dirty="0" smtClean="0">
                          <a:solidFill>
                            <a:schemeClr val="tx1"/>
                          </a:solidFill>
                          <a:effectLst/>
                          <a:latin typeface="+mn-lt"/>
                          <a:ea typeface="Calibri" panose="020F0502020204030204" pitchFamily="34" charset="0"/>
                          <a:cs typeface="Arial" panose="020B0604020202020204" pitchFamily="34" charset="0"/>
                        </a:rPr>
                        <a:t>T+17</a:t>
                      </a:r>
                      <a:endParaRPr lang="en-US" sz="110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smtClean="0">
                          <a:solidFill>
                            <a:srgbClr val="000000"/>
                          </a:solidFill>
                          <a:effectLst/>
                          <a:latin typeface="+mj-lt"/>
                          <a:ea typeface="Calibri" panose="020F0502020204030204" pitchFamily="34" charset="0"/>
                          <a:cs typeface="Arial" panose="020B0604020202020204" pitchFamily="34" charset="0"/>
                        </a:rPr>
                        <a:t>UAS Contingencies Interface Alternatives Analyses Results for </a:t>
                      </a:r>
                      <a:r>
                        <a:rPr lang="en-US" sz="1100" dirty="0" err="1" smtClean="0">
                          <a:solidFill>
                            <a:srgbClr val="000000"/>
                          </a:solidFill>
                          <a:effectLst/>
                          <a:latin typeface="+mj-lt"/>
                          <a:ea typeface="Calibri" panose="020F0502020204030204" pitchFamily="34" charset="0"/>
                          <a:cs typeface="Arial" panose="020B0604020202020204" pitchFamily="34" charset="0"/>
                        </a:rPr>
                        <a:t>En</a:t>
                      </a:r>
                      <a:r>
                        <a:rPr lang="en-US" sz="1100" dirty="0" smtClean="0">
                          <a:solidFill>
                            <a:srgbClr val="000000"/>
                          </a:solidFill>
                          <a:effectLst/>
                          <a:latin typeface="+mj-lt"/>
                          <a:ea typeface="Calibri" panose="020F0502020204030204" pitchFamily="34" charset="0"/>
                          <a:cs typeface="Arial" panose="020B0604020202020204" pitchFamily="34" charset="0"/>
                        </a:rPr>
                        <a:t> Route Systems when an IFR Flight Plan is Filed [Report]</a:t>
                      </a:r>
                      <a:endParaRPr lang="en-US" sz="1100" dirty="0" smtClean="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7200">
                <a:tc>
                  <a:txBody>
                    <a:bodyPr/>
                    <a:lstStyle/>
                    <a:p>
                      <a:pPr marL="0" marR="0">
                        <a:lnSpc>
                          <a:spcPct val="107000"/>
                        </a:lnSpc>
                        <a:spcBef>
                          <a:spcPts val="0"/>
                        </a:spcBef>
                        <a:spcAft>
                          <a:spcPts val="300"/>
                        </a:spcAft>
                      </a:pPr>
                      <a:r>
                        <a:rPr lang="en-US" sz="1100" b="0" dirty="0">
                          <a:solidFill>
                            <a:srgbClr val="000000"/>
                          </a:solidFill>
                          <a:effectLst/>
                          <a:latin typeface="+mj-lt"/>
                          <a:ea typeface="Calibri" panose="020F0502020204030204" pitchFamily="34" charset="0"/>
                          <a:cs typeface="Arial" panose="020B0604020202020204" pitchFamily="34" charset="0"/>
                        </a:rPr>
                        <a:t>Task </a:t>
                      </a:r>
                      <a:r>
                        <a:rPr lang="en-US" sz="1100" b="0" dirty="0" smtClean="0">
                          <a:solidFill>
                            <a:srgbClr val="000000"/>
                          </a:solidFill>
                          <a:effectLst/>
                          <a:latin typeface="+mj-lt"/>
                          <a:ea typeface="Calibri" panose="020F0502020204030204" pitchFamily="34" charset="0"/>
                          <a:cs typeface="Arial" panose="020B0604020202020204" pitchFamily="34" charset="0"/>
                        </a:rPr>
                        <a:t>5b: </a:t>
                      </a:r>
                      <a:r>
                        <a:rPr lang="en-US" sz="1100" b="0" dirty="0">
                          <a:solidFill>
                            <a:srgbClr val="000000"/>
                          </a:solidFill>
                          <a:effectLst/>
                          <a:latin typeface="+mj-lt"/>
                          <a:ea typeface="Calibri" panose="020F0502020204030204" pitchFamily="34" charset="0"/>
                          <a:cs typeface="Arial" panose="020B0604020202020204" pitchFamily="34" charset="0"/>
                        </a:rPr>
                        <a:t>Perform </a:t>
                      </a:r>
                      <a:r>
                        <a:rPr lang="en-US" sz="1100" b="0" dirty="0" smtClean="0">
                          <a:solidFill>
                            <a:srgbClr val="000000"/>
                          </a:solidFill>
                          <a:effectLst/>
                          <a:latin typeface="+mj-lt"/>
                          <a:ea typeface="Calibri" panose="020F0502020204030204" pitchFamily="34" charset="0"/>
                          <a:cs typeface="Arial" panose="020B0604020202020204" pitchFamily="34" charset="0"/>
                        </a:rPr>
                        <a:t>Terminal Interface </a:t>
                      </a:r>
                      <a:r>
                        <a:rPr lang="en-US" sz="1100" b="0" dirty="0">
                          <a:solidFill>
                            <a:srgbClr val="000000"/>
                          </a:solidFill>
                          <a:effectLst/>
                          <a:latin typeface="+mj-lt"/>
                          <a:ea typeface="Calibri" panose="020F0502020204030204" pitchFamily="34" charset="0"/>
                          <a:cs typeface="Arial" panose="020B0604020202020204" pitchFamily="34" charset="0"/>
                        </a:rPr>
                        <a:t>Alternatives </a:t>
                      </a:r>
                      <a:r>
                        <a:rPr lang="en-US" sz="1100" b="0" dirty="0" smtClean="0">
                          <a:solidFill>
                            <a:srgbClr val="000000"/>
                          </a:solidFill>
                          <a:effectLst/>
                          <a:latin typeface="+mj-lt"/>
                          <a:ea typeface="Calibri" panose="020F0502020204030204" pitchFamily="34" charset="0"/>
                          <a:cs typeface="Arial" panose="020B0604020202020204" pitchFamily="34" charset="0"/>
                        </a:rPr>
                        <a:t>Analyses</a:t>
                      </a:r>
                      <a:endParaRPr lang="en-US" sz="11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a:effectLst/>
                          <a:latin typeface="+mj-lt"/>
                          <a:ea typeface="Calibri" panose="020F0502020204030204" pitchFamily="34" charset="0"/>
                          <a:cs typeface="Arial" panose="020B0604020202020204" pitchFamily="34" charset="0"/>
                        </a:rPr>
                        <a:t> </a:t>
                      </a:r>
                      <a:r>
                        <a:rPr lang="en-US" sz="1100" dirty="0" smtClean="0">
                          <a:effectLst/>
                          <a:latin typeface="+mj-lt"/>
                          <a:ea typeface="Calibri" panose="020F0502020204030204" pitchFamily="34" charset="0"/>
                          <a:cs typeface="Arial" panose="020B0604020202020204" pitchFamily="34" charset="0"/>
                        </a:rPr>
                        <a:t>T+17</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100" dirty="0" smtClean="0">
                          <a:effectLst/>
                          <a:latin typeface="+mj-lt"/>
                          <a:ea typeface="Calibri" panose="020F0502020204030204" pitchFamily="34" charset="0"/>
                          <a:cs typeface="Arial" panose="020B0604020202020204" pitchFamily="34" charset="0"/>
                        </a:rPr>
                        <a:t>T+20</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100" dirty="0">
                          <a:solidFill>
                            <a:srgbClr val="000000"/>
                          </a:solidFill>
                          <a:effectLst/>
                          <a:latin typeface="+mj-lt"/>
                          <a:ea typeface="Calibri" panose="020F0502020204030204" pitchFamily="34" charset="0"/>
                          <a:cs typeface="Arial" panose="020B0604020202020204" pitchFamily="34" charset="0"/>
                        </a:rPr>
                        <a:t> </a:t>
                      </a:r>
                      <a:r>
                        <a:rPr lang="en-US" sz="1100" dirty="0" smtClean="0">
                          <a:solidFill>
                            <a:srgbClr val="000000"/>
                          </a:solidFill>
                          <a:effectLst/>
                          <a:latin typeface="+mj-lt"/>
                          <a:ea typeface="Calibri" panose="020F0502020204030204" pitchFamily="34" charset="0"/>
                          <a:cs typeface="Arial" panose="020B0604020202020204" pitchFamily="34" charset="0"/>
                        </a:rPr>
                        <a:t>UAS </a:t>
                      </a:r>
                      <a:r>
                        <a:rPr lang="en-US" sz="1100" dirty="0">
                          <a:solidFill>
                            <a:srgbClr val="000000"/>
                          </a:solidFill>
                          <a:effectLst/>
                          <a:latin typeface="+mj-lt"/>
                          <a:ea typeface="Calibri" panose="020F0502020204030204" pitchFamily="34" charset="0"/>
                          <a:cs typeface="Arial" panose="020B0604020202020204" pitchFamily="34" charset="0"/>
                        </a:rPr>
                        <a:t>Contingencies Interface Alternatives Analyses Results for Terminal Systems when an IFR Flight Plan is Filed [Report]</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r>
            </a:tbl>
          </a:graphicData>
        </a:graphic>
      </p:graphicFrame>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48</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27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FY16 Tasking </a:t>
            </a:r>
            <a:r>
              <a:rPr lang="en-US" sz="1800" dirty="0" smtClean="0">
                <a:latin typeface="Calibri" panose="020F0502020204030204" pitchFamily="34" charset="0"/>
                <a:cs typeface="Calibri" panose="020F0502020204030204" pitchFamily="34" charset="0"/>
              </a:rPr>
              <a:t>(cont.)</a:t>
            </a:r>
            <a:endParaRPr lang="en-US" sz="1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spcBef>
                <a:spcPts val="0"/>
              </a:spcBef>
              <a:spcAft>
                <a:spcPts val="300"/>
              </a:spcAft>
            </a:pPr>
            <a:r>
              <a:rPr lang="en-US" sz="1600" dirty="0"/>
              <a:t>ATC Receipt and Display of Contingency Information [When a Notification is Submitted] – </a:t>
            </a:r>
            <a:r>
              <a:rPr lang="en-US" sz="1600" b="0" dirty="0"/>
              <a:t>Develop the concept, operational scenarios, and operational and information requirements for UAS contingency management when a notification is submitted (in lieu of an IFR flight plan). Determine applicability and suitability of the interface alternatives analyses results for the notification concept.</a:t>
            </a:r>
          </a:p>
          <a:p>
            <a:endParaRPr lang="en-US" dirty="0"/>
          </a:p>
        </p:txBody>
      </p:sp>
      <p:pic>
        <p:nvPicPr>
          <p:cNvPr id="5" name="Picture 4"/>
          <p:cNvPicPr>
            <a:picLocks noChangeAspect="1"/>
          </p:cNvPicPr>
          <p:nvPr/>
        </p:nvPicPr>
        <p:blipFill>
          <a:blip r:embed="rId2"/>
          <a:stretch>
            <a:fillRect/>
          </a:stretch>
        </p:blipFill>
        <p:spPr>
          <a:xfrm>
            <a:off x="7406703" y="38930"/>
            <a:ext cx="1694266" cy="868680"/>
          </a:xfrm>
          <a:prstGeom prst="rect">
            <a:avLst/>
          </a:prstGeom>
        </p:spPr>
      </p:pic>
      <p:graphicFrame>
        <p:nvGraphicFramePr>
          <p:cNvPr id="6" name="Content Placeholder 6"/>
          <p:cNvGraphicFramePr>
            <a:graphicFrameLocks/>
          </p:cNvGraphicFramePr>
          <p:nvPr>
            <p:extLst>
              <p:ext uri="{D42A27DB-BD31-4B8C-83A1-F6EECF244321}">
                <p14:modId xmlns:p14="http://schemas.microsoft.com/office/powerpoint/2010/main" val="3847251778"/>
              </p:ext>
            </p:extLst>
          </p:nvPr>
        </p:nvGraphicFramePr>
        <p:xfrm>
          <a:off x="585218" y="2590998"/>
          <a:ext cx="7955278" cy="2780133"/>
        </p:xfrm>
        <a:graphic>
          <a:graphicData uri="http://schemas.openxmlformats.org/drawingml/2006/table">
            <a:tbl>
              <a:tblPr/>
              <a:tblGrid>
                <a:gridCol w="2474974"/>
                <a:gridCol w="548640"/>
                <a:gridCol w="548640"/>
                <a:gridCol w="4383024"/>
              </a:tblGrid>
              <a:tr h="316700">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Task</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Start</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Times New Roman" panose="02020603050405020304" pitchFamily="18" charset="0"/>
                          <a:cs typeface="Times New Roman" panose="02020603050405020304" pitchFamily="18" charset="0"/>
                        </a:rPr>
                        <a:t>End</a:t>
                      </a:r>
                      <a:endParaRPr lang="en-US"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nSpc>
                          <a:spcPct val="107000"/>
                        </a:lnSpc>
                        <a:spcBef>
                          <a:spcPts val="0"/>
                        </a:spcBef>
                        <a:spcAft>
                          <a:spcPts val="0"/>
                        </a:spcAft>
                      </a:pPr>
                      <a:r>
                        <a:rPr lang="en-US" sz="1200" b="1" dirty="0" smtClean="0">
                          <a:solidFill>
                            <a:schemeClr val="bg1"/>
                          </a:solidFill>
                          <a:effectLst/>
                          <a:latin typeface="+mj-lt"/>
                          <a:ea typeface="Calibri" panose="020F0502020204030204" pitchFamily="34" charset="0"/>
                          <a:cs typeface="Times New Roman" panose="02020603050405020304" pitchFamily="18" charset="0"/>
                        </a:rPr>
                        <a:t>Deliverables</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12700" cap="flat" cmpd="sng" algn="ctr">
                      <a:solidFill>
                        <a:srgbClr val="1D2F68"/>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453610">
                <a:tc>
                  <a:txBody>
                    <a:bodyPr/>
                    <a:lstStyle/>
                    <a:p>
                      <a:pPr marL="0" marR="0">
                        <a:lnSpc>
                          <a:spcPct val="107000"/>
                        </a:lnSpc>
                        <a:spcBef>
                          <a:spcPts val="0"/>
                        </a:spcBef>
                        <a:spcAft>
                          <a:spcPts val="300"/>
                        </a:spcAft>
                      </a:pPr>
                      <a:r>
                        <a:rPr lang="en-US" sz="1200" b="0" dirty="0" smtClean="0">
                          <a:effectLst/>
                          <a:latin typeface="+mj-lt"/>
                          <a:ea typeface="Calibri" panose="020F0502020204030204" pitchFamily="34" charset="0"/>
                          <a:cs typeface="Times New Roman" panose="02020603050405020304" pitchFamily="18" charset="0"/>
                        </a:rPr>
                        <a:t>Task 1: Concept Development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dirty="0" smtClean="0">
                          <a:effectLst/>
                          <a:latin typeface="+mj-lt"/>
                          <a:ea typeface="Calibri" panose="020F0502020204030204" pitchFamily="34" charset="0"/>
                          <a:cs typeface="Times New Roman" panose="02020603050405020304" pitchFamily="18" charset="0"/>
                        </a:rPr>
                        <a:t>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dirty="0" smtClean="0">
                          <a:effectLst/>
                          <a:latin typeface="+mj-lt"/>
                          <a:ea typeface="Calibri" panose="020F0502020204030204" pitchFamily="34" charset="0"/>
                          <a:cs typeface="Times New Roman" panose="02020603050405020304" pitchFamily="18" charset="0"/>
                        </a:rPr>
                        <a:t>T+6</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rPr>
                        <a:t>Draft Concept for Contingency Management (for Notification) [Document]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3610">
                <a:tc>
                  <a:txBody>
                    <a:bodyPr/>
                    <a:lstStyle/>
                    <a:p>
                      <a:pPr marL="0" marR="0">
                        <a:lnSpc>
                          <a:spcPct val="107000"/>
                        </a:lnSpc>
                        <a:spcBef>
                          <a:spcPts val="0"/>
                        </a:spcBef>
                        <a:spcAft>
                          <a:spcPts val="300"/>
                        </a:spcAft>
                      </a:pPr>
                      <a:r>
                        <a:rPr lang="en-US" sz="1200" b="0" dirty="0">
                          <a:solidFill>
                            <a:srgbClr val="000000"/>
                          </a:solidFill>
                          <a:effectLst/>
                          <a:latin typeface="+mj-lt"/>
                          <a:ea typeface="Calibri" panose="020F0502020204030204" pitchFamily="34" charset="0"/>
                          <a:cs typeface="Arial" panose="020B0604020202020204" pitchFamily="34" charset="0"/>
                        </a:rPr>
                        <a:t>Task </a:t>
                      </a:r>
                      <a:r>
                        <a:rPr lang="en-US" sz="1200" b="0" dirty="0" smtClean="0">
                          <a:solidFill>
                            <a:srgbClr val="000000"/>
                          </a:solidFill>
                          <a:effectLst/>
                          <a:latin typeface="+mj-lt"/>
                          <a:ea typeface="Calibri" panose="020F0502020204030204" pitchFamily="34" charset="0"/>
                          <a:cs typeface="Arial" panose="020B0604020202020204" pitchFamily="34" charset="0"/>
                        </a:rPr>
                        <a:t>2: </a:t>
                      </a:r>
                      <a:r>
                        <a:rPr lang="en-US" sz="1200" b="0" dirty="0">
                          <a:solidFill>
                            <a:srgbClr val="000000"/>
                          </a:solidFill>
                          <a:effectLst/>
                          <a:latin typeface="+mj-lt"/>
                          <a:ea typeface="Calibri" panose="020F0502020204030204" pitchFamily="34" charset="0"/>
                          <a:cs typeface="Arial" panose="020B0604020202020204" pitchFamily="34" charset="0"/>
                        </a:rPr>
                        <a:t>Scenario Development  </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T+6</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600"/>
                        </a:spcAft>
                        <a:tabLst>
                          <a:tab pos="457200" algn="l"/>
                          <a:tab pos="1257300" algn="l"/>
                          <a:tab pos="4286250" algn="l"/>
                        </a:tabLst>
                      </a:pPr>
                      <a:r>
                        <a:rPr lang="en-US" sz="1200" b="0" dirty="0">
                          <a:solidFill>
                            <a:srgbClr val="000000"/>
                          </a:solidFill>
                          <a:effectLst/>
                          <a:latin typeface="+mj-lt"/>
                          <a:ea typeface="Calibri" panose="020F0502020204030204" pitchFamily="34" charset="0"/>
                          <a:cs typeface="Arial" panose="020B0604020202020204" pitchFamily="34" charset="0"/>
                        </a:rPr>
                        <a:t>Draft Operational Scenarios for Contingency Management (for Notification) [Document or Slides] </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552866">
                <a:tc>
                  <a:txBody>
                    <a:bodyPr/>
                    <a:lstStyle/>
                    <a:p>
                      <a:pPr marL="0" marR="0">
                        <a:lnSpc>
                          <a:spcPct val="107000"/>
                        </a:lnSpc>
                        <a:spcBef>
                          <a:spcPts val="0"/>
                        </a:spcBef>
                        <a:spcAft>
                          <a:spcPts val="300"/>
                        </a:spcAft>
                      </a:pPr>
                      <a:r>
                        <a:rPr lang="en-US" sz="1200" b="0" dirty="0">
                          <a:solidFill>
                            <a:srgbClr val="000000"/>
                          </a:solidFill>
                          <a:effectLst/>
                          <a:latin typeface="+mj-lt"/>
                          <a:ea typeface="Calibri" panose="020F0502020204030204" pitchFamily="34" charset="0"/>
                          <a:cs typeface="Arial" panose="020B0604020202020204" pitchFamily="34" charset="0"/>
                        </a:rPr>
                        <a:t>Task </a:t>
                      </a:r>
                      <a:r>
                        <a:rPr lang="en-US" sz="1200" b="0" dirty="0" smtClean="0">
                          <a:solidFill>
                            <a:srgbClr val="000000"/>
                          </a:solidFill>
                          <a:effectLst/>
                          <a:latin typeface="+mj-lt"/>
                          <a:ea typeface="Calibri" panose="020F0502020204030204" pitchFamily="34" charset="0"/>
                          <a:cs typeface="Arial" panose="020B0604020202020204" pitchFamily="34" charset="0"/>
                        </a:rPr>
                        <a:t>3: Requirements Development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T+9</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200" b="0" dirty="0" smtClean="0">
                          <a:solidFill>
                            <a:srgbClr val="000000"/>
                          </a:solidFill>
                          <a:effectLst/>
                          <a:latin typeface="+mj-lt"/>
                          <a:ea typeface="Calibri" panose="020F0502020204030204" pitchFamily="34" charset="0"/>
                          <a:cs typeface="Arial" panose="020B0604020202020204" pitchFamily="34" charset="0"/>
                        </a:rPr>
                        <a:t>Draft Requirements for Contingency Management (for Notification) [Document]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453610">
                <a:tc>
                  <a:txBody>
                    <a:bodyPr/>
                    <a:lstStyle/>
                    <a:p>
                      <a:pPr marL="0" marR="0">
                        <a:lnSpc>
                          <a:spcPct val="107000"/>
                        </a:lnSpc>
                        <a:spcBef>
                          <a:spcPts val="0"/>
                        </a:spcBef>
                        <a:spcAft>
                          <a:spcPts val="300"/>
                        </a:spcAft>
                      </a:pPr>
                      <a:r>
                        <a:rPr lang="en-US" sz="1200" b="0" dirty="0">
                          <a:solidFill>
                            <a:srgbClr val="000000"/>
                          </a:solidFill>
                          <a:effectLst/>
                          <a:latin typeface="+mj-lt"/>
                          <a:ea typeface="Calibri" panose="020F0502020204030204" pitchFamily="34" charset="0"/>
                          <a:cs typeface="Arial" panose="020B0604020202020204" pitchFamily="34" charset="0"/>
                        </a:rPr>
                        <a:t>Task </a:t>
                      </a:r>
                      <a:r>
                        <a:rPr lang="en-US" sz="1200" b="0" dirty="0" smtClean="0">
                          <a:solidFill>
                            <a:srgbClr val="000000"/>
                          </a:solidFill>
                          <a:effectLst/>
                          <a:latin typeface="+mj-lt"/>
                          <a:ea typeface="Calibri" panose="020F0502020204030204" pitchFamily="34" charset="0"/>
                          <a:cs typeface="Arial" panose="020B0604020202020204" pitchFamily="34" charset="0"/>
                        </a:rPr>
                        <a:t>4: </a:t>
                      </a:r>
                      <a:r>
                        <a:rPr lang="en-US" sz="1200" b="0" dirty="0">
                          <a:solidFill>
                            <a:srgbClr val="000000"/>
                          </a:solidFill>
                          <a:effectLst/>
                          <a:latin typeface="+mj-lt"/>
                          <a:ea typeface="Calibri" panose="020F0502020204030204" pitchFamily="34" charset="0"/>
                          <a:cs typeface="Arial" panose="020B0604020202020204" pitchFamily="34" charset="0"/>
                        </a:rPr>
                        <a:t>Concept, Scenarios, and Requirements Vetting with CPCs</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T+9</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dirty="0" smtClean="0">
                          <a:effectLst/>
                          <a:latin typeface="+mj-lt"/>
                          <a:ea typeface="Calibri" panose="020F0502020204030204" pitchFamily="34" charset="0"/>
                          <a:cs typeface="Arial" panose="020B0604020202020204" pitchFamily="34" charset="0"/>
                        </a:rPr>
                        <a:t>T+13</a:t>
                      </a:r>
                      <a:r>
                        <a:rPr lang="en-US" sz="1200" b="0" dirty="0">
                          <a:effectLst/>
                          <a:latin typeface="+mj-lt"/>
                          <a:ea typeface="Calibri" panose="020F0502020204030204" pitchFamily="34" charset="0"/>
                          <a:cs typeface="Arial" panose="020B0604020202020204" pitchFamily="34" charset="0"/>
                        </a:rPr>
                        <a:t> </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600"/>
                        </a:spcAft>
                      </a:pPr>
                      <a:r>
                        <a:rPr lang="en-US" sz="1200" b="0" dirty="0">
                          <a:solidFill>
                            <a:srgbClr val="000000"/>
                          </a:solidFill>
                          <a:effectLst/>
                          <a:latin typeface="+mj-lt"/>
                          <a:ea typeface="Calibri" panose="020F0502020204030204" pitchFamily="34" charset="0"/>
                          <a:cs typeface="Arial" panose="020B0604020202020204" pitchFamily="34" charset="0"/>
                        </a:rPr>
                        <a:t>Final </a:t>
                      </a:r>
                      <a:r>
                        <a:rPr lang="en-US" sz="1200" b="0" dirty="0" smtClean="0">
                          <a:solidFill>
                            <a:srgbClr val="000000"/>
                          </a:solidFill>
                          <a:effectLst/>
                          <a:latin typeface="+mj-lt"/>
                          <a:ea typeface="Calibri" panose="020F0502020204030204" pitchFamily="34" charset="0"/>
                          <a:cs typeface="Arial" panose="020B0604020202020204" pitchFamily="34" charset="0"/>
                        </a:rPr>
                        <a:t>versions</a:t>
                      </a:r>
                      <a:r>
                        <a:rPr lang="en-US" sz="1200" b="0" baseline="0" dirty="0" smtClean="0">
                          <a:solidFill>
                            <a:srgbClr val="000000"/>
                          </a:solidFill>
                          <a:effectLst/>
                          <a:latin typeface="+mj-lt"/>
                          <a:ea typeface="Calibri" panose="020F0502020204030204" pitchFamily="34" charset="0"/>
                          <a:cs typeface="Arial" panose="020B0604020202020204" pitchFamily="34" charset="0"/>
                        </a:rPr>
                        <a:t> of above 3 deliverables</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549737">
                <a:tc>
                  <a:txBody>
                    <a:bodyPr/>
                    <a:lstStyle/>
                    <a:p>
                      <a:pPr marL="0" marR="0">
                        <a:lnSpc>
                          <a:spcPct val="107000"/>
                        </a:lnSpc>
                        <a:spcBef>
                          <a:spcPts val="0"/>
                        </a:spcBef>
                        <a:spcAft>
                          <a:spcPts val="300"/>
                        </a:spcAft>
                      </a:pPr>
                      <a:r>
                        <a:rPr lang="en-US" sz="1200" b="0" dirty="0">
                          <a:solidFill>
                            <a:srgbClr val="000000"/>
                          </a:solidFill>
                          <a:effectLst/>
                          <a:latin typeface="+mj-lt"/>
                          <a:ea typeface="Calibri" panose="020F0502020204030204" pitchFamily="34" charset="0"/>
                          <a:cs typeface="Arial" panose="020B0604020202020204" pitchFamily="34" charset="0"/>
                        </a:rPr>
                        <a:t>Task </a:t>
                      </a:r>
                      <a:r>
                        <a:rPr lang="en-US" sz="1200" b="0" dirty="0" smtClean="0">
                          <a:solidFill>
                            <a:srgbClr val="000000"/>
                          </a:solidFill>
                          <a:effectLst/>
                          <a:latin typeface="+mj-lt"/>
                          <a:ea typeface="Calibri" panose="020F0502020204030204" pitchFamily="34" charset="0"/>
                          <a:cs typeface="Arial" panose="020B0604020202020204" pitchFamily="34" charset="0"/>
                        </a:rPr>
                        <a:t>5: </a:t>
                      </a:r>
                      <a:r>
                        <a:rPr lang="en-US" sz="1200" b="0" dirty="0">
                          <a:solidFill>
                            <a:srgbClr val="000000"/>
                          </a:solidFill>
                          <a:effectLst/>
                          <a:latin typeface="+mj-lt"/>
                          <a:ea typeface="Calibri" panose="020F0502020204030204" pitchFamily="34" charset="0"/>
                          <a:cs typeface="Arial" panose="020B0604020202020204" pitchFamily="34" charset="0"/>
                        </a:rPr>
                        <a:t>Interface Alternatives Assessment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2F68"/>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T+17</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r>
                        <a:rPr lang="en-US" sz="1200" b="0">
                          <a:effectLst/>
                          <a:latin typeface="+mj-lt"/>
                          <a:ea typeface="Calibri" panose="020F0502020204030204" pitchFamily="34" charset="0"/>
                          <a:cs typeface="Arial" panose="020B0604020202020204" pitchFamily="34" charset="0"/>
                        </a:rPr>
                        <a:t>T+23</a:t>
                      </a: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c>
                  <a:txBody>
                    <a:bodyPr/>
                    <a:lstStyle/>
                    <a:p>
                      <a:pPr marL="0" marR="0">
                        <a:lnSpc>
                          <a:spcPct val="107000"/>
                        </a:lnSpc>
                        <a:spcBef>
                          <a:spcPts val="0"/>
                        </a:spcBef>
                        <a:spcAft>
                          <a:spcPts val="0"/>
                        </a:spcAft>
                      </a:pPr>
                      <a:r>
                        <a:rPr lang="en-US" sz="1200" b="0" dirty="0">
                          <a:solidFill>
                            <a:srgbClr val="000000"/>
                          </a:solidFill>
                          <a:effectLst/>
                          <a:latin typeface="+mj-lt"/>
                          <a:ea typeface="Calibri" panose="020F0502020204030204" pitchFamily="34" charset="0"/>
                          <a:cs typeface="Arial" panose="020B0604020202020204" pitchFamily="34" charset="0"/>
                        </a:rPr>
                        <a:t>Assessment for Applicability of Interface Alternatives Analysis Results [Document]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2F68"/>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2F68"/>
                      </a:solidFill>
                      <a:prstDash val="solid"/>
                      <a:round/>
                      <a:headEnd type="none" w="med" len="med"/>
                      <a:tailEnd type="none" w="med" len="med"/>
                    </a:lnB>
                    <a:lnTlToBr>
                      <a:noFill/>
                    </a:lnTlToBr>
                    <a:lnBlToTr>
                      <a:noFill/>
                    </a:lnBlToTr>
                    <a:solidFill>
                      <a:srgbClr val="E7E7E7"/>
                    </a:solidFill>
                  </a:tcPr>
                </a:tc>
              </a:tr>
            </a:tbl>
          </a:graphicData>
        </a:graphic>
      </p:graphicFrame>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49</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094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1987992"/>
            <a:ext cx="8472488" cy="609600"/>
          </a:xfrm>
        </p:spPr>
        <p:txBody>
          <a:bodyPr/>
          <a:lstStyle/>
          <a:p>
            <a:pPr algn="ctr"/>
            <a:r>
              <a:rPr lang="en-US" sz="2800" dirty="0" smtClean="0">
                <a:cs typeface="Calibri" panose="020F0502020204030204" pitchFamily="34" charset="0"/>
              </a:rPr>
              <a:t>Operational Concept Development</a:t>
            </a:r>
            <a:endParaRPr lang="en-US" sz="1800" i="1" dirty="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667000"/>
            <a:ext cx="6096000" cy="0"/>
          </a:xfrm>
          <a:prstGeom prst="line">
            <a:avLst/>
          </a:prstGeom>
          <a:noFill/>
          <a:ln w="571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07539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2184280"/>
            <a:ext cx="8472488" cy="2003800"/>
          </a:xfrm>
        </p:spPr>
        <p:txBody>
          <a:bodyPr/>
          <a:lstStyle/>
          <a:p>
            <a:pPr algn="ctr"/>
            <a:r>
              <a:rPr lang="en-US" sz="2800" dirty="0" smtClean="0">
                <a:latin typeface="Calibri" panose="020F0502020204030204" pitchFamily="34" charset="0"/>
                <a:cs typeface="Calibri" panose="020F0502020204030204" pitchFamily="34" charset="0"/>
              </a:rPr>
              <a:t>Notification/Authorization</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Hobbyist &amp; sUAS Operations Near Airports/Towers</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Uncontrolled Airspace Operations </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50</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3124200"/>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21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Hobbyist &amp; sUAS Operations Near Airports/Towers</a:t>
            </a:r>
            <a:endParaRPr lang="en-US" dirty="0"/>
          </a:p>
        </p:txBody>
      </p:sp>
      <p:sp>
        <p:nvSpPr>
          <p:cNvPr id="3" name="Content Placeholder 2"/>
          <p:cNvSpPr>
            <a:spLocks noGrp="1"/>
          </p:cNvSpPr>
          <p:nvPr>
            <p:ph idx="1"/>
          </p:nvPr>
        </p:nvSpPr>
        <p:spPr/>
        <p:txBody>
          <a:bodyPr/>
          <a:lstStyle/>
          <a:p>
            <a:pPr>
              <a:spcAft>
                <a:spcPts val="600"/>
              </a:spcAft>
            </a:pPr>
            <a:r>
              <a:rPr lang="en-US" b="0" dirty="0" smtClean="0">
                <a:latin typeface="Calibri" panose="020F0502020204030204" pitchFamily="34" charset="0"/>
                <a:cs typeface="Calibri" panose="020F0502020204030204" pitchFamily="34" charset="0"/>
              </a:rPr>
              <a:t>Focused </a:t>
            </a:r>
            <a:r>
              <a:rPr lang="en-US" b="0" dirty="0">
                <a:latin typeface="Calibri" panose="020F0502020204030204" pitchFamily="34" charset="0"/>
                <a:cs typeface="Calibri" panose="020F0502020204030204" pitchFamily="34" charset="0"/>
              </a:rPr>
              <a:t>on developing requirements for an automated system intended to support model aircraft </a:t>
            </a:r>
            <a:r>
              <a:rPr lang="en-US" b="0" dirty="0" smtClean="0">
                <a:latin typeface="Calibri" panose="020F0502020204030204" pitchFamily="34" charset="0"/>
                <a:cs typeface="Calibri" panose="020F0502020204030204" pitchFamily="34" charset="0"/>
              </a:rPr>
              <a:t>operations requiring ATC notification, </a:t>
            </a:r>
            <a:r>
              <a:rPr lang="en-US" b="0" dirty="0">
                <a:latin typeface="Calibri" panose="020F0502020204030204" pitchFamily="34" charset="0"/>
                <a:cs typeface="Calibri" panose="020F0502020204030204" pitchFamily="34" charset="0"/>
              </a:rPr>
              <a:t>and sUAS </a:t>
            </a:r>
            <a:r>
              <a:rPr lang="en-US" b="0" dirty="0" smtClean="0">
                <a:latin typeface="Calibri" panose="020F0502020204030204" pitchFamily="34" charset="0"/>
                <a:cs typeface="Calibri" panose="020F0502020204030204" pitchFamily="34" charset="0"/>
              </a:rPr>
              <a:t>operations requiring  ATC </a:t>
            </a:r>
            <a:r>
              <a:rPr lang="en-US" b="0" dirty="0">
                <a:latin typeface="Calibri" panose="020F0502020204030204" pitchFamily="34" charset="0"/>
                <a:cs typeface="Calibri" panose="020F0502020204030204" pitchFamily="34" charset="0"/>
              </a:rPr>
              <a:t>authorization prior to operating near </a:t>
            </a:r>
            <a:r>
              <a:rPr lang="en-US" b="0" dirty="0" smtClean="0">
                <a:latin typeface="Calibri" panose="020F0502020204030204" pitchFamily="34" charset="0"/>
                <a:cs typeface="Calibri" panose="020F0502020204030204" pitchFamily="34" charset="0"/>
              </a:rPr>
              <a:t>airports</a:t>
            </a:r>
          </a:p>
          <a:p>
            <a:pPr>
              <a:spcBef>
                <a:spcPts val="600"/>
              </a:spcBef>
              <a:spcAft>
                <a:spcPts val="600"/>
              </a:spcAft>
            </a:pPr>
            <a:r>
              <a:rPr lang="en-US" b="0" dirty="0" smtClean="0">
                <a:latin typeface="Calibri" panose="020F0502020204030204" pitchFamily="34" charset="0"/>
                <a:cs typeface="Calibri" panose="020F0502020204030204" pitchFamily="34" charset="0"/>
              </a:rPr>
              <a:t>Workgroup consisted of representatives from across the Air Traffic Organization, </a:t>
            </a:r>
            <a:r>
              <a:rPr lang="en-US" b="0" dirty="0" err="1" smtClean="0">
                <a:latin typeface="Calibri" panose="020F0502020204030204" pitchFamily="34" charset="0"/>
                <a:cs typeface="Calibri" panose="020F0502020204030204" pitchFamily="34" charset="0"/>
              </a:rPr>
              <a:t>NextGen</a:t>
            </a:r>
            <a:r>
              <a:rPr lang="en-US" b="0" dirty="0" smtClean="0">
                <a:latin typeface="Calibri" panose="020F0502020204030204" pitchFamily="34" charset="0"/>
                <a:cs typeface="Calibri" panose="020F0502020204030204" pitchFamily="34" charset="0"/>
              </a:rPr>
              <a:t>, Legal and NATCA</a:t>
            </a:r>
          </a:p>
          <a:p>
            <a:pPr>
              <a:spcBef>
                <a:spcPts val="600"/>
              </a:spcBef>
              <a:spcAft>
                <a:spcPts val="0"/>
              </a:spcAft>
            </a:pPr>
            <a:r>
              <a:rPr lang="en-US" b="0" dirty="0" smtClean="0">
                <a:latin typeface="Calibri" panose="020F0502020204030204" pitchFamily="34" charset="0"/>
                <a:cs typeface="Calibri" panose="020F0502020204030204" pitchFamily="34" charset="0"/>
              </a:rPr>
              <a:t>Scope in support of </a:t>
            </a:r>
            <a:r>
              <a:rPr lang="en-US" b="0" dirty="0">
                <a:latin typeface="Calibri" panose="020F0502020204030204" pitchFamily="34" charset="0"/>
                <a:cs typeface="Calibri" panose="020F0502020204030204" pitchFamily="34" charset="0"/>
              </a:rPr>
              <a:t>Part 101-E and Part 107</a:t>
            </a:r>
            <a:r>
              <a:rPr lang="en-US" b="0" dirty="0" smtClean="0">
                <a:latin typeface="Calibri" panose="020F0502020204030204" pitchFamily="34" charset="0"/>
                <a:cs typeface="Calibri" panose="020F0502020204030204" pitchFamily="34" charset="0"/>
              </a:rPr>
              <a:t>:</a:t>
            </a:r>
          </a:p>
          <a:p>
            <a:pPr lvl="1">
              <a:spcAft>
                <a:spcPts val="0"/>
              </a:spcAft>
            </a:pPr>
            <a:r>
              <a:rPr lang="en-US" sz="1600" dirty="0">
                <a:latin typeface="Calibri" panose="020F0502020204030204" pitchFamily="34" charset="0"/>
                <a:cs typeface="Calibri" panose="020F0502020204030204" pitchFamily="34" charset="0"/>
              </a:rPr>
              <a:t>Develop information requirements (i.e., identify information that needs to be provided to ATC)</a:t>
            </a:r>
          </a:p>
          <a:p>
            <a:pPr lvl="1">
              <a:spcAft>
                <a:spcPts val="0"/>
              </a:spcAft>
            </a:pPr>
            <a:r>
              <a:rPr lang="en-US" sz="1600" dirty="0" smtClean="0">
                <a:latin typeface="Calibri" panose="020F0502020204030204" pitchFamily="34" charset="0"/>
                <a:cs typeface="Calibri" panose="020F0502020204030204" pitchFamily="34" charset="0"/>
              </a:rPr>
              <a:t>Develop requirements </a:t>
            </a:r>
            <a:r>
              <a:rPr lang="en-US" sz="1600" dirty="0">
                <a:latin typeface="Calibri" panose="020F0502020204030204" pitchFamily="34" charset="0"/>
                <a:cs typeface="Calibri" panose="020F0502020204030204" pitchFamily="34" charset="0"/>
              </a:rPr>
              <a:t>for an automated means to support the ATC </a:t>
            </a:r>
            <a:r>
              <a:rPr lang="en-US" sz="1600" dirty="0" smtClean="0">
                <a:latin typeface="Calibri" panose="020F0502020204030204" pitchFamily="34" charset="0"/>
                <a:cs typeface="Calibri" panose="020F0502020204030204" pitchFamily="34" charset="0"/>
              </a:rPr>
              <a:t>notification / authorization </a:t>
            </a:r>
            <a:r>
              <a:rPr lang="en-US" sz="1600" dirty="0">
                <a:latin typeface="Calibri" panose="020F0502020204030204" pitchFamily="34" charset="0"/>
                <a:cs typeface="Calibri" panose="020F0502020204030204" pitchFamily="34" charset="0"/>
              </a:rPr>
              <a:t>processes </a:t>
            </a:r>
          </a:p>
          <a:p>
            <a:pPr>
              <a:spcBef>
                <a:spcPts val="600"/>
              </a:spcBef>
              <a:spcAft>
                <a:spcPts val="600"/>
              </a:spcAft>
            </a:pPr>
            <a:r>
              <a:rPr lang="en-US" b="0" dirty="0" smtClean="0">
                <a:latin typeface="Calibri" panose="020F0502020204030204" pitchFamily="34" charset="0"/>
                <a:cs typeface="Calibri" panose="020F0502020204030204" pitchFamily="34" charset="0"/>
              </a:rPr>
              <a:t>Requirements </a:t>
            </a:r>
            <a:r>
              <a:rPr lang="en-US" b="0" dirty="0">
                <a:latin typeface="Calibri" panose="020F0502020204030204" pitchFamily="34" charset="0"/>
                <a:cs typeface="Calibri" panose="020F0502020204030204" pitchFamily="34" charset="0"/>
              </a:rPr>
              <a:t>are levied on the </a:t>
            </a:r>
            <a:r>
              <a:rPr lang="en-US" b="0" dirty="0" smtClean="0">
                <a:latin typeface="Calibri" panose="020F0502020204030204" pitchFamily="34" charset="0"/>
                <a:cs typeface="Calibri" panose="020F0502020204030204" pitchFamily="34" charset="0"/>
              </a:rPr>
              <a:t>system, </a:t>
            </a:r>
            <a:r>
              <a:rPr lang="en-US" b="0" dirty="0">
                <a:latin typeface="Calibri" panose="020F0502020204030204" pitchFamily="34" charset="0"/>
                <a:cs typeface="Calibri" panose="020F0502020204030204" pitchFamily="34" charset="0"/>
              </a:rPr>
              <a:t>the operator, and ATC</a:t>
            </a:r>
          </a:p>
          <a:p>
            <a:pPr>
              <a:spcBef>
                <a:spcPts val="600"/>
              </a:spcBef>
              <a:spcAft>
                <a:spcPts val="600"/>
              </a:spcAft>
            </a:pPr>
            <a:r>
              <a:rPr lang="en-US" b="0" dirty="0" smtClean="0">
                <a:latin typeface="Calibri" panose="020F0502020204030204" pitchFamily="34" charset="0"/>
                <a:cs typeface="Calibri" panose="020F0502020204030204" pitchFamily="34" charset="0"/>
              </a:rPr>
              <a:t>System requirements were provided to the FAA’s Program Management Office (PMO) for implementation</a:t>
            </a:r>
          </a:p>
          <a:p>
            <a:endParaRPr lang="en-US" sz="1400" dirty="0"/>
          </a:p>
          <a:p>
            <a:pPr lvl="1"/>
            <a:endParaRPr lang="en-US" sz="1600" b="0" dirty="0"/>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51</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3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Uncontrolled </a:t>
            </a:r>
            <a:r>
              <a:rPr lang="en-US" sz="2800" dirty="0" smtClean="0">
                <a:latin typeface="Calibri" panose="020F0502020204030204" pitchFamily="34" charset="0"/>
                <a:cs typeface="Calibri" panose="020F0502020204030204" pitchFamily="34" charset="0"/>
              </a:rPr>
              <a:t>Operations</a:t>
            </a:r>
            <a:endParaRPr lang="en-US" dirty="0"/>
          </a:p>
        </p:txBody>
      </p:sp>
      <p:sp>
        <p:nvSpPr>
          <p:cNvPr id="3" name="Content Placeholder 2"/>
          <p:cNvSpPr>
            <a:spLocks noGrp="1"/>
          </p:cNvSpPr>
          <p:nvPr>
            <p:ph idx="1"/>
          </p:nvPr>
        </p:nvSpPr>
        <p:spPr/>
        <p:txBody>
          <a:bodyPr/>
          <a:lstStyle/>
          <a:p>
            <a:pPr>
              <a:spcAft>
                <a:spcPts val="300"/>
              </a:spcAft>
            </a:pPr>
            <a:r>
              <a:rPr lang="en-US" b="0" dirty="0" smtClean="0">
                <a:latin typeface="Calibri" panose="020F0502020204030204" pitchFamily="34" charset="0"/>
                <a:cs typeface="Calibri" panose="020F0502020204030204" pitchFamily="34" charset="0"/>
              </a:rPr>
              <a:t>Proposed effort focused on developing and implementing a Flight Information Management System </a:t>
            </a:r>
            <a:r>
              <a:rPr lang="en-US" b="0" dirty="0">
                <a:latin typeface="Calibri" panose="020F0502020204030204" pitchFamily="34" charset="0"/>
                <a:cs typeface="Calibri" panose="020F0502020204030204" pitchFamily="34" charset="0"/>
              </a:rPr>
              <a:t>to effectively support </a:t>
            </a:r>
            <a:r>
              <a:rPr lang="en-US" b="0" dirty="0" smtClean="0">
                <a:latin typeface="Calibri" panose="020F0502020204030204" pitchFamily="34" charset="0"/>
                <a:cs typeface="Calibri" panose="020F0502020204030204" pitchFamily="34" charset="0"/>
              </a:rPr>
              <a:t>the submission of UAS flight intent where filing an IFR flight plan is not practical, doable, or necessary</a:t>
            </a:r>
          </a:p>
          <a:p>
            <a:pPr>
              <a:spcBef>
                <a:spcPts val="1200"/>
              </a:spcBef>
              <a:spcAft>
                <a:spcPts val="300"/>
              </a:spcAft>
            </a:pPr>
            <a:r>
              <a:rPr lang="en-US" b="0" dirty="0" smtClean="0">
                <a:latin typeface="Calibri" panose="020F0502020204030204" pitchFamily="34" charset="0"/>
                <a:cs typeface="Calibri" panose="020F0502020204030204" pitchFamily="34" charset="0"/>
              </a:rPr>
              <a:t>The system will </a:t>
            </a:r>
            <a:r>
              <a:rPr lang="en-US" b="0" i="1" dirty="0">
                <a:latin typeface="Calibri" panose="020F0502020204030204" pitchFamily="34" charset="0"/>
                <a:cs typeface="Calibri" panose="020F0502020204030204" pitchFamily="34" charset="0"/>
              </a:rPr>
              <a:t>predominantly</a:t>
            </a:r>
            <a:r>
              <a:rPr lang="en-US" b="0" dirty="0">
                <a:latin typeface="Calibri" panose="020F0502020204030204" pitchFamily="34" charset="0"/>
                <a:cs typeface="Calibri" panose="020F0502020204030204" pitchFamily="34" charset="0"/>
              </a:rPr>
              <a:t> support </a:t>
            </a:r>
            <a:r>
              <a:rPr lang="en-US" b="0" dirty="0" smtClean="0">
                <a:latin typeface="Calibri" panose="020F0502020204030204" pitchFamily="34" charset="0"/>
                <a:cs typeface="Calibri" panose="020F0502020204030204" pitchFamily="34" charset="0"/>
              </a:rPr>
              <a:t>sUAS </a:t>
            </a:r>
            <a:r>
              <a:rPr lang="en-US" b="0" dirty="0">
                <a:latin typeface="Calibri" panose="020F0502020204030204" pitchFamily="34" charset="0"/>
                <a:cs typeface="Calibri" panose="020F0502020204030204" pitchFamily="34" charset="0"/>
              </a:rPr>
              <a:t>operations in low-altitude uncontrolled </a:t>
            </a:r>
            <a:r>
              <a:rPr lang="en-US" b="0" dirty="0" smtClean="0">
                <a:latin typeface="Calibri" panose="020F0502020204030204" pitchFamily="34" charset="0"/>
                <a:cs typeface="Calibri" panose="020F0502020204030204" pitchFamily="34" charset="0"/>
              </a:rPr>
              <a:t>airspace, </a:t>
            </a:r>
            <a:r>
              <a:rPr lang="en-US" b="0" dirty="0">
                <a:latin typeface="Calibri" panose="020F0502020204030204" pitchFamily="34" charset="0"/>
                <a:cs typeface="Calibri" panose="020F0502020204030204" pitchFamily="34" charset="0"/>
              </a:rPr>
              <a:t>including UAS Traffic Management (UTM) operations—but </a:t>
            </a:r>
            <a:r>
              <a:rPr lang="en-US" b="0" dirty="0" smtClean="0">
                <a:latin typeface="Calibri" panose="020F0502020204030204" pitchFamily="34" charset="0"/>
                <a:cs typeface="Calibri" panose="020F0502020204030204" pitchFamily="34" charset="0"/>
              </a:rPr>
              <a:t>could extend </a:t>
            </a:r>
            <a:r>
              <a:rPr lang="en-US" b="0" dirty="0">
                <a:latin typeface="Calibri" panose="020F0502020204030204" pitchFamily="34" charset="0"/>
                <a:cs typeface="Calibri" panose="020F0502020204030204" pitchFamily="34" charset="0"/>
              </a:rPr>
              <a:t>to larger UAS, higher altitudes, controlled airspace, and possibly urban areas (if deemed appropriate</a:t>
            </a:r>
            <a:r>
              <a:rPr lang="en-US" b="0" dirty="0" smtClean="0">
                <a:latin typeface="Calibri" panose="020F0502020204030204" pitchFamily="34" charset="0"/>
                <a:cs typeface="Calibri" panose="020F0502020204030204" pitchFamily="34" charset="0"/>
              </a:rPr>
              <a:t>) </a:t>
            </a:r>
          </a:p>
          <a:p>
            <a:pPr>
              <a:spcBef>
                <a:spcPts val="1200"/>
              </a:spcBef>
              <a:spcAft>
                <a:spcPts val="300"/>
              </a:spcAft>
            </a:pPr>
            <a:r>
              <a:rPr lang="en-US" b="0" dirty="0" smtClean="0">
                <a:latin typeface="Calibri" panose="020F0502020204030204" pitchFamily="34" charset="0"/>
                <a:cs typeface="Calibri" panose="020F0502020204030204" pitchFamily="34" charset="0"/>
              </a:rPr>
              <a:t>Intent is to provide a means for </a:t>
            </a:r>
          </a:p>
          <a:p>
            <a:pPr lvl="1">
              <a:spcAft>
                <a:spcPts val="300"/>
              </a:spcAft>
            </a:pPr>
            <a:r>
              <a:rPr lang="en-US" sz="1600" dirty="0">
                <a:latin typeface="Calibri" panose="020F0502020204030204" pitchFamily="34" charset="0"/>
                <a:cs typeface="Calibri" panose="020F0502020204030204" pitchFamily="34" charset="0"/>
              </a:rPr>
              <a:t>O</a:t>
            </a:r>
            <a:r>
              <a:rPr lang="en-US" sz="1600" dirty="0" smtClean="0">
                <a:latin typeface="Calibri" panose="020F0502020204030204" pitchFamily="34" charset="0"/>
                <a:cs typeface="Calibri" panose="020F0502020204030204" pitchFamily="34" charset="0"/>
              </a:rPr>
              <a:t>ther </a:t>
            </a:r>
            <a:r>
              <a:rPr lang="en-US" sz="1600" dirty="0">
                <a:latin typeface="Calibri" panose="020F0502020204030204" pitchFamily="34" charset="0"/>
                <a:cs typeface="Calibri" panose="020F0502020204030204" pitchFamily="34" charset="0"/>
              </a:rPr>
              <a:t>airspace users to access UAS flight information to support de-confliction with other aircraft </a:t>
            </a:r>
          </a:p>
          <a:p>
            <a:pPr lvl="1">
              <a:spcAft>
                <a:spcPts val="1000"/>
              </a:spcAft>
            </a:pPr>
            <a:r>
              <a:rPr lang="en-US" sz="1600" dirty="0">
                <a:latin typeface="Calibri" panose="020F0502020204030204" pitchFamily="34" charset="0"/>
                <a:cs typeface="Calibri" panose="020F0502020204030204" pitchFamily="34" charset="0"/>
              </a:rPr>
              <a:t>ATC </a:t>
            </a:r>
            <a:r>
              <a:rPr lang="en-US" sz="1600" dirty="0" smtClean="0">
                <a:latin typeface="Calibri" panose="020F0502020204030204" pitchFamily="34" charset="0"/>
                <a:cs typeface="Calibri" panose="020F0502020204030204" pitchFamily="34" charset="0"/>
              </a:rPr>
              <a:t>to maintain </a:t>
            </a:r>
            <a:r>
              <a:rPr lang="en-US" sz="1600" dirty="0">
                <a:latin typeface="Calibri" panose="020F0502020204030204" pitchFamily="34" charset="0"/>
                <a:cs typeface="Calibri" panose="020F0502020204030204" pitchFamily="34" charset="0"/>
              </a:rPr>
              <a:t>awareness of UAS activity, </a:t>
            </a:r>
            <a:r>
              <a:rPr lang="en-US" sz="1600" dirty="0" smtClean="0">
                <a:latin typeface="Calibri" panose="020F0502020204030204" pitchFamily="34" charset="0"/>
                <a:cs typeface="Calibri" panose="020F0502020204030204" pitchFamily="34" charset="0"/>
              </a:rPr>
              <a:t>provide </a:t>
            </a:r>
            <a:r>
              <a:rPr lang="en-US" sz="1600" dirty="0">
                <a:latin typeface="Calibri" panose="020F0502020204030204" pitchFamily="34" charset="0"/>
                <a:cs typeface="Calibri" panose="020F0502020204030204" pitchFamily="34" charset="0"/>
              </a:rPr>
              <a:t>feedback to the UAS operator, </a:t>
            </a:r>
            <a:r>
              <a:rPr lang="en-US" sz="1600" dirty="0" smtClean="0">
                <a:latin typeface="Calibri" panose="020F0502020204030204" pitchFamily="34" charset="0"/>
                <a:cs typeface="Calibri" panose="020F0502020204030204" pitchFamily="34" charset="0"/>
              </a:rPr>
              <a:t>and </a:t>
            </a:r>
            <a:r>
              <a:rPr lang="en-US" sz="1600" dirty="0">
                <a:latin typeface="Calibri" panose="020F0502020204030204" pitchFamily="34" charset="0"/>
                <a:cs typeface="Calibri" panose="020F0502020204030204" pitchFamily="34" charset="0"/>
              </a:rPr>
              <a:t>provide separation and advisory services, as required [if notification extends to controlled airspace] </a:t>
            </a:r>
          </a:p>
          <a:p>
            <a:endParaRPr lang="en-US" b="0" dirty="0">
              <a:latin typeface="Calibri" panose="020F0502020204030204" pitchFamily="34" charset="0"/>
              <a:cs typeface="Calibri" panose="020F0502020204030204" pitchFamily="34" charset="0"/>
            </a:endParaRPr>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52</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55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UTM Concept Elements</a:t>
            </a:r>
            <a:endParaRPr lang="en-US" sz="28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697832" y="1066800"/>
            <a:ext cx="7720989" cy="4913403"/>
          </a:xfrm>
          <a:prstGeom prst="rect">
            <a:avLst/>
          </a:prstGeom>
        </p:spPr>
      </p:pic>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53</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UTM RTT</a:t>
            </a:r>
            <a:endParaRPr lang="en-US" sz="2800" dirty="0">
              <a:latin typeface="Calibri" panose="020F0502020204030204" pitchFamily="34" charset="0"/>
              <a:cs typeface="Calibri" panose="020F0502020204030204" pitchFamily="34" charset="0"/>
            </a:endParaRPr>
          </a:p>
        </p:txBody>
      </p:sp>
      <p:pic>
        <p:nvPicPr>
          <p:cNvPr id="1026" name="Picture 2" descr="https://employees.faa.gov/images/cl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mployees.faa.gov/images/cl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mannedsystemstechnology.com/wp-content/uploads/2013/04/F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505200"/>
            <a:ext cx="1644199" cy="16969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95300" y="1143000"/>
            <a:ext cx="8050213" cy="4391025"/>
          </a:xfrm>
        </p:spPr>
        <p:txBody>
          <a:bodyPr/>
          <a:lstStyle/>
          <a:p>
            <a:r>
              <a:rPr lang="en-US" sz="1800" dirty="0" smtClean="0">
                <a:latin typeface="Calibri" panose="020F0502020204030204" pitchFamily="34" charset="0"/>
                <a:cs typeface="Calibri" panose="020F0502020204030204" pitchFamily="34" charset="0"/>
              </a:rPr>
              <a:t>Subgroups established to address</a:t>
            </a:r>
          </a:p>
          <a:p>
            <a:pPr lvl="1">
              <a:spcBef>
                <a:spcPts val="600"/>
              </a:spcBef>
            </a:pPr>
            <a:r>
              <a:rPr lang="en-US" sz="1600" dirty="0" smtClean="0">
                <a:latin typeface="Calibri" panose="020F0502020204030204" pitchFamily="34" charset="0"/>
                <a:cs typeface="Calibri" panose="020F0502020204030204" pitchFamily="34" charset="0"/>
              </a:rPr>
              <a:t>Concepts and Use Cases (Overarching)</a:t>
            </a:r>
          </a:p>
          <a:p>
            <a:pPr lvl="1">
              <a:spcBef>
                <a:spcPts val="600"/>
              </a:spcBef>
            </a:pPr>
            <a:r>
              <a:rPr lang="en-US" sz="1600" b="0" dirty="0" smtClean="0">
                <a:latin typeface="Calibri" panose="020F0502020204030204" pitchFamily="34" charset="0"/>
                <a:cs typeface="Calibri" panose="020F0502020204030204" pitchFamily="34" charset="0"/>
              </a:rPr>
              <a:t>Data and Information Exchange (Notification &amp; Airspace)</a:t>
            </a:r>
          </a:p>
          <a:p>
            <a:pPr lvl="1">
              <a:spcBef>
                <a:spcPts val="600"/>
              </a:spcBef>
            </a:pPr>
            <a:r>
              <a:rPr lang="en-US" sz="1600" dirty="0" smtClean="0">
                <a:latin typeface="Calibri" panose="020F0502020204030204" pitchFamily="34" charset="0"/>
                <a:cs typeface="Calibri" panose="020F0502020204030204" pitchFamily="34" charset="0"/>
              </a:rPr>
              <a:t>Information Architecture</a:t>
            </a:r>
          </a:p>
          <a:p>
            <a:pPr lvl="1">
              <a:spcBef>
                <a:spcPts val="600"/>
              </a:spcBef>
            </a:pPr>
            <a:r>
              <a:rPr lang="en-US" sz="1600" b="0" dirty="0" smtClean="0">
                <a:latin typeface="Calibri" panose="020F0502020204030204" pitchFamily="34" charset="0"/>
                <a:cs typeface="Calibri" panose="020F0502020204030204" pitchFamily="34" charset="0"/>
              </a:rPr>
              <a:t>Performance (Communications &amp; Navigation)</a:t>
            </a:r>
          </a:p>
          <a:p>
            <a:pPr lvl="1">
              <a:spcBef>
                <a:spcPts val="600"/>
              </a:spcBef>
            </a:pPr>
            <a:r>
              <a:rPr lang="en-US" sz="1600" dirty="0" smtClean="0">
                <a:latin typeface="Calibri" panose="020F0502020204030204" pitchFamily="34" charset="0"/>
                <a:cs typeface="Calibri" panose="020F0502020204030204" pitchFamily="34" charset="0"/>
              </a:rPr>
              <a:t>Sense and Avoid (Surveillance &amp; Control)</a:t>
            </a:r>
            <a:endParaRPr lang="en-US" sz="1600" b="0" dirty="0">
              <a:latin typeface="Calibri" panose="020F0502020204030204" pitchFamily="34" charset="0"/>
              <a:cs typeface="Calibri" panose="020F0502020204030204" pitchFamily="34" charset="0"/>
            </a:endParaRPr>
          </a:p>
        </p:txBody>
      </p:sp>
      <p:sp>
        <p:nvSpPr>
          <p:cNvPr id="6" name="AutoShape 8" descr="Image result for nas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upload.wikimedia.org/wikipedia/commons/thumb/e/e5/NASA_logo.svg/200px-NASA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7248"/>
            <a:ext cx="1905000" cy="158115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6638544" y="6248400"/>
            <a:ext cx="1905000"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F1F6FF14-FC6A-41B6-B2DC-884C6B7C3F2E}" type="slidenum">
              <a:rPr lang="en-US" sz="1400" smtClean="0">
                <a:solidFill>
                  <a:srgbClr val="FFFFFF">
                    <a:lumMod val="65000"/>
                  </a:srgbClr>
                </a:solidFill>
                <a:latin typeface="Calibri" panose="020F0502020204030204" pitchFamily="34" charset="0"/>
                <a:cs typeface="Calibri" panose="020F0502020204030204" pitchFamily="34" charset="0"/>
              </a:rPr>
              <a:pPr algn="r"/>
              <a:t>54</a:t>
            </a:fld>
            <a:endParaRPr lang="en-US" sz="1400"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0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1981200"/>
            <a:ext cx="8472488" cy="609600"/>
          </a:xfrm>
        </p:spPr>
        <p:txBody>
          <a:bodyPr/>
          <a:lstStyle/>
          <a:p>
            <a:pPr algn="ctr"/>
            <a:r>
              <a:rPr lang="en-US" sz="2800" dirty="0" smtClean="0">
                <a:cs typeface="Calibri" panose="020F0502020204030204" pitchFamily="34" charset="0"/>
              </a:rPr>
              <a:t>Current Activities</a:t>
            </a:r>
            <a:endParaRPr lang="en-US" sz="1800" i="1" dirty="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55</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667000"/>
            <a:ext cx="6096000" cy="0"/>
          </a:xfrm>
          <a:prstGeom prst="line">
            <a:avLst/>
          </a:prstGeom>
          <a:noFill/>
          <a:ln w="571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0135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FY16 Activities</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5300" y="1171575"/>
            <a:ext cx="8146424" cy="4924425"/>
          </a:xfrm>
        </p:spPr>
        <p:txBody>
          <a:bodyPr/>
          <a:lstStyle/>
          <a:p>
            <a:pPr>
              <a:spcAft>
                <a:spcPts val="2000"/>
              </a:spcAft>
            </a:pPr>
            <a:r>
              <a:rPr lang="en-US" dirty="0">
                <a:latin typeface="Calibri" panose="020F0502020204030204" pitchFamily="34" charset="0"/>
                <a:cs typeface="Calibri" panose="020F0502020204030204" pitchFamily="34" charset="0"/>
              </a:rPr>
              <a:t>ATC Receipt and Display of Contingency Information [When an IFR Flight Plan is Filed] – </a:t>
            </a:r>
            <a:r>
              <a:rPr lang="en-US" b="0" dirty="0">
                <a:latin typeface="Calibri" panose="020F0502020204030204" pitchFamily="34" charset="0"/>
                <a:cs typeface="Calibri" panose="020F0502020204030204" pitchFamily="34" charset="0"/>
              </a:rPr>
              <a:t>Identify contingency information and display requirements for terminal and </a:t>
            </a:r>
            <a:r>
              <a:rPr lang="en-US" b="0" dirty="0" err="1">
                <a:latin typeface="Calibri" panose="020F0502020204030204" pitchFamily="34" charset="0"/>
                <a:cs typeface="Calibri" panose="020F0502020204030204" pitchFamily="34" charset="0"/>
              </a:rPr>
              <a:t>en</a:t>
            </a:r>
            <a:r>
              <a:rPr lang="en-US" b="0" dirty="0">
                <a:latin typeface="Calibri" panose="020F0502020204030204" pitchFamily="34" charset="0"/>
                <a:cs typeface="Calibri" panose="020F0502020204030204" pitchFamily="34" charset="0"/>
              </a:rPr>
              <a:t> route automation systems when filing an IFR flight plan is required. Conduct interface alternatives analyses to establish the best mechanisms for delivering and displaying contingency information to ATC/ATM. </a:t>
            </a:r>
            <a:endParaRPr lang="en-US" b="0" dirty="0" smtClean="0">
              <a:latin typeface="Calibri" panose="020F0502020204030204" pitchFamily="34" charset="0"/>
              <a:cs typeface="Calibri" panose="020F0502020204030204" pitchFamily="34" charset="0"/>
            </a:endParaRPr>
          </a:p>
          <a:p>
            <a:pPr>
              <a:spcAft>
                <a:spcPts val="2000"/>
              </a:spcAft>
            </a:pPr>
            <a:r>
              <a:rPr lang="en-US" dirty="0" smtClean="0">
                <a:latin typeface="Calibri" panose="020F0502020204030204" pitchFamily="34" charset="0"/>
                <a:cs typeface="Calibri" panose="020F0502020204030204" pitchFamily="34" charset="0"/>
              </a:rPr>
              <a:t>ATC </a:t>
            </a:r>
            <a:r>
              <a:rPr lang="en-US" dirty="0">
                <a:latin typeface="Calibri" panose="020F0502020204030204" pitchFamily="34" charset="0"/>
                <a:cs typeface="Calibri" panose="020F0502020204030204" pitchFamily="34" charset="0"/>
              </a:rPr>
              <a:t>Receipt and Display of Contingency Information [When a Notification is Submitted] </a:t>
            </a:r>
            <a:r>
              <a:rPr lang="en-US" dirty="0" smtClean="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Develop </a:t>
            </a:r>
            <a:r>
              <a:rPr lang="en-US" b="0" dirty="0">
                <a:latin typeface="Calibri" panose="020F0502020204030204" pitchFamily="34" charset="0"/>
                <a:cs typeface="Calibri" panose="020F0502020204030204" pitchFamily="34" charset="0"/>
              </a:rPr>
              <a:t>the concept, operational scenarios, and operational and information requirements for UAS contingency management when a notification is submitted (in lieu of an IFR flight plan). Determine applicability and suitability of the interface alternatives analyses results for the notification concept</a:t>
            </a:r>
            <a:r>
              <a:rPr lang="en-US" b="0" dirty="0" smtClean="0">
                <a:latin typeface="Calibri" panose="020F0502020204030204" pitchFamily="34" charset="0"/>
                <a:cs typeface="Calibri" panose="020F0502020204030204" pitchFamily="34" charset="0"/>
              </a:rPr>
              <a:t>.</a:t>
            </a:r>
          </a:p>
          <a:p>
            <a:pPr lvl="1">
              <a:spcAft>
                <a:spcPts val="1000"/>
              </a:spcAft>
            </a:pPr>
            <a:endParaRPr lang="en-US" sz="1600" dirty="0"/>
          </a:p>
          <a:p>
            <a:pPr lvl="1">
              <a:spcAft>
                <a:spcPts val="1000"/>
              </a:spcAft>
            </a:pPr>
            <a:endParaRPr lang="en-US" sz="1600" b="0" dirty="0"/>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56</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87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FY16 Activities </a:t>
            </a:r>
            <a:r>
              <a:rPr lang="en-US" sz="1800" dirty="0" smtClean="0">
                <a:latin typeface="Calibri" panose="020F0502020204030204" pitchFamily="34" charset="0"/>
                <a:cs typeface="Calibri" panose="020F0502020204030204" pitchFamily="34" charset="0"/>
              </a:rPr>
              <a:t>(cont’d)</a:t>
            </a:r>
            <a:endParaRPr lang="en-US" sz="1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95300" y="1171575"/>
            <a:ext cx="8146424" cy="4924425"/>
          </a:xfrm>
        </p:spPr>
        <p:txBody>
          <a:bodyPr/>
          <a:lstStyle/>
          <a:p>
            <a:pPr>
              <a:spcAft>
                <a:spcPts val="2000"/>
              </a:spcAft>
            </a:pPr>
            <a:r>
              <a:rPr lang="en-US" dirty="0" smtClean="0">
                <a:latin typeface="Calibri" panose="020F0502020204030204" pitchFamily="34" charset="0"/>
                <a:cs typeface="Calibri" panose="020F0502020204030204" pitchFamily="34" charset="0"/>
              </a:rPr>
              <a:t>Scenario </a:t>
            </a:r>
            <a:r>
              <a:rPr lang="en-US" dirty="0">
                <a:latin typeface="Calibri" panose="020F0502020204030204" pitchFamily="34" charset="0"/>
                <a:cs typeface="Calibri" panose="020F0502020204030204" pitchFamily="34" charset="0"/>
              </a:rPr>
              <a:t>Impact Analysis (Modeling &amp; Fast-Time Simulations</a:t>
            </a:r>
            <a:r>
              <a:rPr lang="en-US" dirty="0" smtClean="0">
                <a:latin typeface="Calibri" panose="020F0502020204030204" pitchFamily="34" charset="0"/>
                <a:cs typeface="Calibri" panose="020F0502020204030204" pitchFamily="34" charset="0"/>
              </a:rPr>
              <a:t>) – </a:t>
            </a:r>
            <a:r>
              <a:rPr lang="en-US" b="0" dirty="0">
                <a:latin typeface="Calibri" panose="020F0502020204030204" pitchFamily="34" charset="0"/>
                <a:cs typeface="Calibri" panose="020F0502020204030204" pitchFamily="34" charset="0"/>
              </a:rPr>
              <a:t>Explore and quantify the operational impacts of low-altitude mid-term UAS operational scenarios (and the concepts on which they are based) on the NAS and its operators in a fast-time modeling </a:t>
            </a:r>
            <a:r>
              <a:rPr lang="en-US" b="0" dirty="0" smtClean="0">
                <a:latin typeface="Calibri" panose="020F0502020204030204" pitchFamily="34" charset="0"/>
                <a:cs typeface="Calibri" panose="020F0502020204030204" pitchFamily="34" charset="0"/>
              </a:rPr>
              <a:t>activity.</a:t>
            </a:r>
          </a:p>
          <a:p>
            <a:pPr>
              <a:spcAft>
                <a:spcPts val="500"/>
              </a:spcAft>
            </a:pPr>
            <a:r>
              <a:rPr lang="en-US" dirty="0">
                <a:latin typeface="Calibri" panose="020F0502020204030204" pitchFamily="34" charset="0"/>
                <a:cs typeface="Calibri" panose="020F0502020204030204" pitchFamily="34" charset="0"/>
              </a:rPr>
              <a:t>Risk Assessment – No Radar Detection, Differentiation, and Tracking Capability of Non-Cooperative UAS with Small Radar Cross Sections</a:t>
            </a:r>
            <a:r>
              <a:rPr lang="en-US" b="0" dirty="0">
                <a:latin typeface="Calibri" panose="020F0502020204030204" pitchFamily="34" charset="0"/>
                <a:cs typeface="Calibri" panose="020F0502020204030204" pitchFamily="34" charset="0"/>
              </a:rPr>
              <a:t> – Assess the risk associated with primary radar not detecting and identifying reduced radar cross section (RCS) aircraft, such as UAS, operating in terminal airspace.</a:t>
            </a:r>
            <a:endParaRPr lang="en-US" dirty="0">
              <a:latin typeface="Calibri" panose="020F0502020204030204" pitchFamily="34" charset="0"/>
              <a:cs typeface="Calibri" panose="020F0502020204030204" pitchFamily="34" charset="0"/>
            </a:endParaRPr>
          </a:p>
          <a:p>
            <a:pPr marL="0" indent="0">
              <a:spcAft>
                <a:spcPts val="2000"/>
              </a:spcAft>
              <a:buNone/>
            </a:pPr>
            <a:endParaRPr lang="en-US" sz="2000" dirty="0"/>
          </a:p>
          <a:p>
            <a:pPr lvl="1">
              <a:spcAft>
                <a:spcPts val="1000"/>
              </a:spcAft>
            </a:pPr>
            <a:endParaRPr lang="en-US" sz="1600" dirty="0"/>
          </a:p>
          <a:p>
            <a:pPr lvl="1">
              <a:spcAft>
                <a:spcPts val="1000"/>
              </a:spcAft>
            </a:pPr>
            <a:endParaRPr lang="en-US" sz="1600" b="0" dirty="0"/>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57</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90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1987992"/>
            <a:ext cx="8472488" cy="609600"/>
          </a:xfrm>
        </p:spPr>
        <p:txBody>
          <a:bodyPr/>
          <a:lstStyle/>
          <a:p>
            <a:pPr algn="ctr"/>
            <a:r>
              <a:rPr lang="en-US" sz="2800" dirty="0" smtClean="0">
                <a:cs typeface="Calibri" panose="020F0502020204030204" pitchFamily="34" charset="0"/>
              </a:rPr>
              <a:t>Wrap Up</a:t>
            </a:r>
            <a:endParaRPr lang="en-US" sz="1800" i="1" dirty="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58</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667000"/>
            <a:ext cx="6096000" cy="0"/>
          </a:xfrm>
          <a:prstGeom prst="line">
            <a:avLst/>
          </a:prstGeom>
          <a:noFill/>
          <a:ln w="571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3372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Mapping to UAS Operations Evolution</a:t>
            </a:r>
            <a:endParaRPr lang="en-US" sz="2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59</a:t>
            </a:fld>
            <a:endParaRPr lang="en-US" dirty="0">
              <a:solidFill>
                <a:srgbClr val="FFFFFF">
                  <a:lumMod val="65000"/>
                </a:srgbClr>
              </a:solidFill>
              <a:latin typeface="Calibri" panose="020F0502020204030204" pitchFamily="34" charset="0"/>
              <a:cs typeface="Calibri" panose="020F0502020204030204"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206140580"/>
              </p:ext>
            </p:extLst>
          </p:nvPr>
        </p:nvGraphicFramePr>
        <p:xfrm>
          <a:off x="493776" y="1143000"/>
          <a:ext cx="8235929" cy="4605880"/>
        </p:xfrm>
        <a:graphic>
          <a:graphicData uri="http://schemas.openxmlformats.org/drawingml/2006/table">
            <a:tbl>
              <a:tblPr/>
              <a:tblGrid>
                <a:gridCol w="3956597"/>
                <a:gridCol w="795628"/>
                <a:gridCol w="870926"/>
                <a:gridCol w="870926"/>
                <a:gridCol w="870926"/>
                <a:gridCol w="870926"/>
              </a:tblGrid>
              <a:tr h="528347">
                <a:tc>
                  <a:txBody>
                    <a:bodyPr/>
                    <a:lstStyle/>
                    <a:p>
                      <a:pPr marL="0" marR="0">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Products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Hobbyist</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Commercial</a:t>
                      </a:r>
                      <a:r>
                        <a:rPr lang="en-US" sz="1100" b="1" baseline="0" dirty="0" smtClean="0">
                          <a:solidFill>
                            <a:schemeClr val="bg1"/>
                          </a:solidFill>
                          <a:effectLst/>
                          <a:latin typeface="+mj-lt"/>
                          <a:ea typeface="Calibri" panose="020F0502020204030204" pitchFamily="34" charset="0"/>
                          <a:cs typeface="Times New Roman" panose="02020603050405020304" pitchFamily="18" charset="0"/>
                        </a:rPr>
                        <a:t> VLOS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Commercial BVLOS</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Public</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c>
                  <a:txBody>
                    <a:bodyPr/>
                    <a:lstStyle/>
                    <a:p>
                      <a:pPr marL="0" marR="0" algn="ctr">
                        <a:lnSpc>
                          <a:spcPct val="107000"/>
                        </a:lnSpc>
                        <a:spcBef>
                          <a:spcPts val="0"/>
                        </a:spcBef>
                        <a:spcAft>
                          <a:spcPts val="0"/>
                        </a:spcAft>
                      </a:pPr>
                      <a:r>
                        <a:rPr lang="en-US" sz="1100" b="1" dirty="0" smtClean="0">
                          <a:solidFill>
                            <a:schemeClr val="bg1"/>
                          </a:solidFill>
                          <a:effectLst/>
                          <a:latin typeface="+mj-lt"/>
                          <a:ea typeface="Calibri" panose="020F0502020204030204" pitchFamily="34" charset="0"/>
                          <a:cs typeface="Times New Roman" panose="02020603050405020304" pitchFamily="18" charset="0"/>
                        </a:rPr>
                        <a:t>Integrated</a:t>
                      </a:r>
                      <a:endParaRPr lang="en-US" sz="1100" b="1" dirty="0">
                        <a:solidFill>
                          <a:schemeClr val="bg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12700" cap="flat" cmpd="sng" algn="ctr">
                      <a:solidFill>
                        <a:srgbClr val="1D1D5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tr>
              <a:tr h="350112">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FAA UAS ConOps, Version 2.0</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UAS Operational Requirements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Mid-Term</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UAS Scenarios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Mid-Term</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UAS Scenario Allocation Tables</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Mature</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State UAS Scenarios</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Mature State UAS Scenario Allocation Tables</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UAS Concept Maturation Plan</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UAS Operations Evolution Strategy (OES)</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Low Altitude UAS Operating Concepts</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576413">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ATC Notification/Authorization Requirements for Interim Capability (In progress)</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tab pos="457200" algn="l"/>
                          <a:tab pos="1257300" algn="l"/>
                          <a:tab pos="4286250" algn="l"/>
                        </a:tabLst>
                        <a:defRPr/>
                      </a:pPr>
                      <a:endParaRPr kumimoji="0" lang="en-US" sz="1200" b="0" i="0" u="none" strike="noStrike" kern="1200" cap="none" spc="0" normalizeH="0" baseline="0" noProof="0" dirty="0">
                        <a:ln>
                          <a:noFill/>
                        </a:ln>
                        <a:solidFill>
                          <a:srgbClr val="FF000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tab pos="457200" algn="l"/>
                          <a:tab pos="1257300" algn="l"/>
                          <a:tab pos="4286250" algn="l"/>
                        </a:tabLst>
                        <a:defRPr/>
                      </a:pPr>
                      <a:endParaRPr kumimoji="0" lang="en-US" sz="1200" b="0"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0"/>
                        </a:spcAft>
                      </a:pP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r>
              <a:tr h="350112">
                <a:tc>
                  <a:txBody>
                    <a:bodyPr/>
                    <a:lstStyle/>
                    <a:p>
                      <a:pPr marL="0" marR="0">
                        <a:lnSpc>
                          <a:spcPct val="107000"/>
                        </a:lnSpc>
                        <a:spcBef>
                          <a:spcPts val="0"/>
                        </a:spcBef>
                        <a:spcAft>
                          <a:spcPts val="300"/>
                        </a:spcAft>
                      </a:pP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UAS Flight Information Management System (Proposed)</a:t>
                      </a:r>
                    </a:p>
                  </a:txBody>
                  <a:tcPr marL="68580" marR="68580" marT="0" marB="0" anchor="ctr">
                    <a:lnL w="12700" cap="flat" cmpd="sng" algn="ctr">
                      <a:solidFill>
                        <a:srgbClr val="1D1D5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dirty="0" smtClean="0">
                          <a:effectLst/>
                          <a:latin typeface="+mj-lt"/>
                          <a:ea typeface="Calibri" panose="020F0502020204030204" pitchFamily="34" charset="0"/>
                          <a:cs typeface="Times New Roman" panose="02020603050405020304" pitchFamily="18" charset="0"/>
                          <a:sym typeface="Wingdings" panose="05000000000000000000" pitchFamily="2" charset="2"/>
                        </a:rPr>
                        <a:t></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algn="ctr">
                        <a:lnSpc>
                          <a:spcPct val="107000"/>
                        </a:lnSpc>
                        <a:spcBef>
                          <a:spcPts val="0"/>
                        </a:spcBef>
                        <a:spcAft>
                          <a:spcPts val="600"/>
                        </a:spcAft>
                        <a:tabLst>
                          <a:tab pos="457200" algn="l"/>
                          <a:tab pos="1257300" algn="l"/>
                          <a:tab pos="4286250" algn="l"/>
                        </a:tabLst>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0" kern="1200" dirty="0" smtClean="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1D1D57"/>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1D1D57"/>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9559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Historical Summary of UAS Concept Development</a:t>
            </a:r>
            <a:endParaRPr lang="en-US" sz="2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6</a:t>
            </a:fld>
            <a:endParaRPr lang="en-US" dirty="0">
              <a:solidFill>
                <a:srgbClr val="FFFFFF">
                  <a:lumMod val="65000"/>
                </a:srgbClr>
              </a:solidFill>
              <a:latin typeface="Calibri" panose="020F0502020204030204" pitchFamily="34" charset="0"/>
              <a:cs typeface="Calibri" panose="020F0502020204030204" pitchFamily="34" charset="0"/>
            </a:endParaRPr>
          </a:p>
        </p:txBody>
      </p:sp>
      <p:sp>
        <p:nvSpPr>
          <p:cNvPr id="21" name="Freeform 20"/>
          <p:cNvSpPr/>
          <p:nvPr/>
        </p:nvSpPr>
        <p:spPr>
          <a:xfrm>
            <a:off x="1390016" y="1149773"/>
            <a:ext cx="7391400" cy="548640"/>
          </a:xfrm>
          <a:custGeom>
            <a:avLst/>
            <a:gdLst>
              <a:gd name="connsiteX0" fmla="*/ 0 w 7391400"/>
              <a:gd name="connsiteY0" fmla="*/ 93728 h 562358"/>
              <a:gd name="connsiteX1" fmla="*/ 93728 w 7391400"/>
              <a:gd name="connsiteY1" fmla="*/ 0 h 562358"/>
              <a:gd name="connsiteX2" fmla="*/ 7297672 w 7391400"/>
              <a:gd name="connsiteY2" fmla="*/ 0 h 562358"/>
              <a:gd name="connsiteX3" fmla="*/ 7391400 w 7391400"/>
              <a:gd name="connsiteY3" fmla="*/ 93728 h 562358"/>
              <a:gd name="connsiteX4" fmla="*/ 7391400 w 7391400"/>
              <a:gd name="connsiteY4" fmla="*/ 468630 h 562358"/>
              <a:gd name="connsiteX5" fmla="*/ 7297672 w 7391400"/>
              <a:gd name="connsiteY5" fmla="*/ 562358 h 562358"/>
              <a:gd name="connsiteX6" fmla="*/ 93728 w 7391400"/>
              <a:gd name="connsiteY6" fmla="*/ 562358 h 562358"/>
              <a:gd name="connsiteX7" fmla="*/ 0 w 7391400"/>
              <a:gd name="connsiteY7" fmla="*/ 468630 h 562358"/>
              <a:gd name="connsiteX8" fmla="*/ 0 w 7391400"/>
              <a:gd name="connsiteY8" fmla="*/ 93728 h 56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62358">
                <a:moveTo>
                  <a:pt x="0" y="93728"/>
                </a:moveTo>
                <a:cubicBezTo>
                  <a:pt x="0" y="41963"/>
                  <a:pt x="41963" y="0"/>
                  <a:pt x="93728" y="0"/>
                </a:cubicBezTo>
                <a:lnTo>
                  <a:pt x="7297672" y="0"/>
                </a:lnTo>
                <a:cubicBezTo>
                  <a:pt x="7349437" y="0"/>
                  <a:pt x="7391400" y="41963"/>
                  <a:pt x="7391400" y="93728"/>
                </a:cubicBezTo>
                <a:lnTo>
                  <a:pt x="7391400" y="468630"/>
                </a:lnTo>
                <a:cubicBezTo>
                  <a:pt x="7391400" y="520395"/>
                  <a:pt x="7349437" y="562358"/>
                  <a:pt x="7297672" y="562358"/>
                </a:cubicBezTo>
                <a:lnTo>
                  <a:pt x="93728" y="562358"/>
                </a:lnTo>
                <a:cubicBezTo>
                  <a:pt x="41963" y="562358"/>
                  <a:pt x="0" y="520395"/>
                  <a:pt x="0" y="468630"/>
                </a:cubicBezTo>
                <a:lnTo>
                  <a:pt x="0" y="93728"/>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602" tIns="91460" rIns="84602" bIns="91460"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Developed and delivered </a:t>
            </a:r>
            <a:r>
              <a:rPr lang="en-US" sz="1500" b="1" kern="1200" dirty="0" smtClean="0">
                <a:solidFill>
                  <a:srgbClr val="FF0000"/>
                </a:solidFill>
                <a:latin typeface="Calibri" panose="020F0502020204030204" pitchFamily="34" charset="0"/>
                <a:cs typeface="Calibri" panose="020F0502020204030204" pitchFamily="34" charset="0"/>
              </a:rPr>
              <a:t>FAA UAS Concept of Operations (ConOps)</a:t>
            </a:r>
            <a:r>
              <a:rPr lang="en-US" sz="1500" kern="1200" dirty="0" smtClean="0">
                <a:solidFill>
                  <a:srgbClr val="FF0000"/>
                </a:solidFill>
                <a:latin typeface="Calibri" panose="020F0502020204030204" pitchFamily="34" charset="0"/>
                <a:cs typeface="Calibri" panose="020F0502020204030204" pitchFamily="34" charset="0"/>
              </a:rPr>
              <a:t> </a:t>
            </a:r>
            <a:r>
              <a:rPr lang="en-US" sz="1500" b="1" kern="1200" dirty="0" smtClean="0">
                <a:solidFill>
                  <a:srgbClr val="FF0000"/>
                </a:solidFill>
                <a:latin typeface="Calibri" panose="020F0502020204030204" pitchFamily="34" charset="0"/>
                <a:cs typeface="Calibri" panose="020F0502020204030204" pitchFamily="34" charset="0"/>
              </a:rPr>
              <a:t>v2.0 </a:t>
            </a:r>
            <a:r>
              <a:rPr lang="en-US" sz="1500" kern="1200" dirty="0" smtClean="0">
                <a:solidFill>
                  <a:srgbClr val="002060"/>
                </a:solidFill>
                <a:latin typeface="Calibri" panose="020F0502020204030204" pitchFamily="34" charset="0"/>
                <a:cs typeface="Calibri" panose="020F0502020204030204" pitchFamily="34" charset="0"/>
              </a:rPr>
              <a:t>for mature state, integrated UAS operations </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2" name="Freeform 21"/>
          <p:cNvSpPr/>
          <p:nvPr/>
        </p:nvSpPr>
        <p:spPr>
          <a:xfrm>
            <a:off x="1390016" y="1756835"/>
            <a:ext cx="7391400" cy="548640"/>
          </a:xfrm>
          <a:custGeom>
            <a:avLst/>
            <a:gdLst>
              <a:gd name="connsiteX0" fmla="*/ 0 w 7391400"/>
              <a:gd name="connsiteY0" fmla="*/ 93039 h 558220"/>
              <a:gd name="connsiteX1" fmla="*/ 93039 w 7391400"/>
              <a:gd name="connsiteY1" fmla="*/ 0 h 558220"/>
              <a:gd name="connsiteX2" fmla="*/ 7298361 w 7391400"/>
              <a:gd name="connsiteY2" fmla="*/ 0 h 558220"/>
              <a:gd name="connsiteX3" fmla="*/ 7391400 w 7391400"/>
              <a:gd name="connsiteY3" fmla="*/ 93039 h 558220"/>
              <a:gd name="connsiteX4" fmla="*/ 7391400 w 7391400"/>
              <a:gd name="connsiteY4" fmla="*/ 465181 h 558220"/>
              <a:gd name="connsiteX5" fmla="*/ 7298361 w 7391400"/>
              <a:gd name="connsiteY5" fmla="*/ 558220 h 558220"/>
              <a:gd name="connsiteX6" fmla="*/ 93039 w 7391400"/>
              <a:gd name="connsiteY6" fmla="*/ 558220 h 558220"/>
              <a:gd name="connsiteX7" fmla="*/ 0 w 7391400"/>
              <a:gd name="connsiteY7" fmla="*/ 465181 h 558220"/>
              <a:gd name="connsiteX8" fmla="*/ 0 w 7391400"/>
              <a:gd name="connsiteY8" fmla="*/ 93039 h 55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58220">
                <a:moveTo>
                  <a:pt x="0" y="93039"/>
                </a:moveTo>
                <a:cubicBezTo>
                  <a:pt x="0" y="41655"/>
                  <a:pt x="41655" y="0"/>
                  <a:pt x="93039" y="0"/>
                </a:cubicBezTo>
                <a:lnTo>
                  <a:pt x="7298361" y="0"/>
                </a:lnTo>
                <a:cubicBezTo>
                  <a:pt x="7349745" y="0"/>
                  <a:pt x="7391400" y="41655"/>
                  <a:pt x="7391400" y="93039"/>
                </a:cubicBezTo>
                <a:lnTo>
                  <a:pt x="7391400" y="465181"/>
                </a:lnTo>
                <a:cubicBezTo>
                  <a:pt x="7391400" y="516565"/>
                  <a:pt x="7349745" y="558220"/>
                  <a:pt x="7298361" y="558220"/>
                </a:cubicBezTo>
                <a:lnTo>
                  <a:pt x="93039" y="558220"/>
                </a:lnTo>
                <a:cubicBezTo>
                  <a:pt x="41655" y="558220"/>
                  <a:pt x="0" y="516565"/>
                  <a:pt x="0" y="465181"/>
                </a:cubicBezTo>
                <a:lnTo>
                  <a:pt x="0" y="93039"/>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400" tIns="84400" rIns="84400" bIns="84400" numCol="1" spcCol="1270" anchor="ctr" anchorCtr="0">
            <a:noAutofit/>
          </a:bodyPr>
          <a:lstStyle/>
          <a:p>
            <a:pPr lvl="0" algn="l" defTabSz="666750" rtl="0">
              <a:lnSpc>
                <a:spcPct val="100000"/>
              </a:lnSpc>
              <a:spcBef>
                <a:spcPct val="0"/>
              </a:spcBef>
              <a:spcAft>
                <a:spcPts val="0"/>
              </a:spcAft>
            </a:pPr>
            <a:r>
              <a:rPr lang="en-US" sz="1500" dirty="0" smtClean="0">
                <a:solidFill>
                  <a:srgbClr val="002060"/>
                </a:solidFill>
                <a:latin typeface="Calibri" panose="020F0502020204030204" pitchFamily="34" charset="0"/>
                <a:cs typeface="Calibri" panose="020F0502020204030204" pitchFamily="34" charset="0"/>
              </a:rPr>
              <a:t>Deriv</a:t>
            </a:r>
            <a:r>
              <a:rPr lang="en-US" sz="1500" kern="1200" dirty="0" smtClean="0">
                <a:solidFill>
                  <a:srgbClr val="002060"/>
                </a:solidFill>
                <a:latin typeface="Calibri" panose="020F0502020204030204" pitchFamily="34" charset="0"/>
                <a:cs typeface="Calibri" panose="020F0502020204030204" pitchFamily="34" charset="0"/>
              </a:rPr>
              <a:t>ed initial </a:t>
            </a:r>
            <a:r>
              <a:rPr lang="en-US" sz="1500" b="1" kern="1200" dirty="0" smtClean="0">
                <a:solidFill>
                  <a:srgbClr val="FF0000"/>
                </a:solidFill>
                <a:latin typeface="Calibri" panose="020F0502020204030204" pitchFamily="34" charset="0"/>
                <a:cs typeface="Calibri" panose="020F0502020204030204" pitchFamily="34" charset="0"/>
              </a:rPr>
              <a:t>UAS operational requirements </a:t>
            </a:r>
            <a:r>
              <a:rPr lang="en-US" sz="1500" kern="1200" dirty="0" smtClean="0">
                <a:solidFill>
                  <a:srgbClr val="002060"/>
                </a:solidFill>
                <a:latin typeface="Calibri" panose="020F0502020204030204" pitchFamily="34" charset="0"/>
                <a:cs typeface="Calibri" panose="020F0502020204030204" pitchFamily="34" charset="0"/>
              </a:rPr>
              <a:t>from the FAA ConOps</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3" name="Freeform 22"/>
          <p:cNvSpPr/>
          <p:nvPr/>
        </p:nvSpPr>
        <p:spPr>
          <a:xfrm>
            <a:off x="1390016" y="2364746"/>
            <a:ext cx="7391400" cy="548640"/>
          </a:xfrm>
          <a:custGeom>
            <a:avLst/>
            <a:gdLst>
              <a:gd name="connsiteX0" fmla="*/ 0 w 7391400"/>
              <a:gd name="connsiteY0" fmla="*/ 93039 h 558220"/>
              <a:gd name="connsiteX1" fmla="*/ 93039 w 7391400"/>
              <a:gd name="connsiteY1" fmla="*/ 0 h 558220"/>
              <a:gd name="connsiteX2" fmla="*/ 7298361 w 7391400"/>
              <a:gd name="connsiteY2" fmla="*/ 0 h 558220"/>
              <a:gd name="connsiteX3" fmla="*/ 7391400 w 7391400"/>
              <a:gd name="connsiteY3" fmla="*/ 93039 h 558220"/>
              <a:gd name="connsiteX4" fmla="*/ 7391400 w 7391400"/>
              <a:gd name="connsiteY4" fmla="*/ 465181 h 558220"/>
              <a:gd name="connsiteX5" fmla="*/ 7298361 w 7391400"/>
              <a:gd name="connsiteY5" fmla="*/ 558220 h 558220"/>
              <a:gd name="connsiteX6" fmla="*/ 93039 w 7391400"/>
              <a:gd name="connsiteY6" fmla="*/ 558220 h 558220"/>
              <a:gd name="connsiteX7" fmla="*/ 0 w 7391400"/>
              <a:gd name="connsiteY7" fmla="*/ 465181 h 558220"/>
              <a:gd name="connsiteX8" fmla="*/ 0 w 7391400"/>
              <a:gd name="connsiteY8" fmla="*/ 93039 h 55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58220">
                <a:moveTo>
                  <a:pt x="0" y="93039"/>
                </a:moveTo>
                <a:cubicBezTo>
                  <a:pt x="0" y="41655"/>
                  <a:pt x="41655" y="0"/>
                  <a:pt x="93039" y="0"/>
                </a:cubicBezTo>
                <a:lnTo>
                  <a:pt x="7298361" y="0"/>
                </a:lnTo>
                <a:cubicBezTo>
                  <a:pt x="7349745" y="0"/>
                  <a:pt x="7391400" y="41655"/>
                  <a:pt x="7391400" y="93039"/>
                </a:cubicBezTo>
                <a:lnTo>
                  <a:pt x="7391400" y="465181"/>
                </a:lnTo>
                <a:cubicBezTo>
                  <a:pt x="7391400" y="516565"/>
                  <a:pt x="7349745" y="558220"/>
                  <a:pt x="7298361" y="558220"/>
                </a:cubicBezTo>
                <a:lnTo>
                  <a:pt x="93039" y="558220"/>
                </a:lnTo>
                <a:cubicBezTo>
                  <a:pt x="41655" y="558220"/>
                  <a:pt x="0" y="516565"/>
                  <a:pt x="0" y="465181"/>
                </a:cubicBezTo>
                <a:lnTo>
                  <a:pt x="0" y="93039"/>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400" tIns="84400" rIns="84400" bIns="84400"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Initiated concept maturation effort to address mid-term concerns / needs (e.g., predicted surge in sUAS operations)</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4" name="Freeform 23"/>
          <p:cNvSpPr/>
          <p:nvPr/>
        </p:nvSpPr>
        <p:spPr>
          <a:xfrm>
            <a:off x="1390016" y="2977848"/>
            <a:ext cx="7391400" cy="548640"/>
          </a:xfrm>
          <a:custGeom>
            <a:avLst/>
            <a:gdLst>
              <a:gd name="connsiteX0" fmla="*/ 0 w 7391400"/>
              <a:gd name="connsiteY0" fmla="*/ 93295 h 559761"/>
              <a:gd name="connsiteX1" fmla="*/ 93295 w 7391400"/>
              <a:gd name="connsiteY1" fmla="*/ 0 h 559761"/>
              <a:gd name="connsiteX2" fmla="*/ 7298105 w 7391400"/>
              <a:gd name="connsiteY2" fmla="*/ 0 h 559761"/>
              <a:gd name="connsiteX3" fmla="*/ 7391400 w 7391400"/>
              <a:gd name="connsiteY3" fmla="*/ 93295 h 559761"/>
              <a:gd name="connsiteX4" fmla="*/ 7391400 w 7391400"/>
              <a:gd name="connsiteY4" fmla="*/ 466466 h 559761"/>
              <a:gd name="connsiteX5" fmla="*/ 7298105 w 7391400"/>
              <a:gd name="connsiteY5" fmla="*/ 559761 h 559761"/>
              <a:gd name="connsiteX6" fmla="*/ 93295 w 7391400"/>
              <a:gd name="connsiteY6" fmla="*/ 559761 h 559761"/>
              <a:gd name="connsiteX7" fmla="*/ 0 w 7391400"/>
              <a:gd name="connsiteY7" fmla="*/ 466466 h 559761"/>
              <a:gd name="connsiteX8" fmla="*/ 0 w 7391400"/>
              <a:gd name="connsiteY8" fmla="*/ 93295 h 5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59761">
                <a:moveTo>
                  <a:pt x="0" y="93295"/>
                </a:moveTo>
                <a:cubicBezTo>
                  <a:pt x="0" y="41770"/>
                  <a:pt x="41770" y="0"/>
                  <a:pt x="93295" y="0"/>
                </a:cubicBezTo>
                <a:lnTo>
                  <a:pt x="7298105" y="0"/>
                </a:lnTo>
                <a:cubicBezTo>
                  <a:pt x="7349630" y="0"/>
                  <a:pt x="7391400" y="41770"/>
                  <a:pt x="7391400" y="93295"/>
                </a:cubicBezTo>
                <a:lnTo>
                  <a:pt x="7391400" y="466466"/>
                </a:lnTo>
                <a:cubicBezTo>
                  <a:pt x="7391400" y="517991"/>
                  <a:pt x="7349630" y="559761"/>
                  <a:pt x="7298105" y="559761"/>
                </a:cubicBezTo>
                <a:lnTo>
                  <a:pt x="93295" y="559761"/>
                </a:lnTo>
                <a:cubicBezTo>
                  <a:pt x="41770" y="559761"/>
                  <a:pt x="0" y="517991"/>
                  <a:pt x="0" y="466466"/>
                </a:cubicBezTo>
                <a:lnTo>
                  <a:pt x="0" y="93295"/>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475" tIns="84475" rIns="84475" bIns="84475" numCol="1" spcCol="1270" anchor="t"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Developed, refined, and vetted </a:t>
            </a:r>
            <a:r>
              <a:rPr lang="en-US" sz="1500" b="1" kern="1200" dirty="0" smtClean="0">
                <a:solidFill>
                  <a:srgbClr val="FF0000"/>
                </a:solidFill>
                <a:latin typeface="Calibri" panose="020F0502020204030204" pitchFamily="34" charset="0"/>
                <a:cs typeface="Calibri" panose="020F0502020204030204" pitchFamily="34" charset="0"/>
              </a:rPr>
              <a:t>mid-term</a:t>
            </a:r>
            <a:r>
              <a:rPr lang="en-US" sz="1500" b="1" kern="1200" dirty="0" smtClean="0">
                <a:solidFill>
                  <a:srgbClr val="002060"/>
                </a:solidFill>
                <a:latin typeface="Calibri" panose="020F0502020204030204" pitchFamily="34" charset="0"/>
                <a:cs typeface="Calibri" panose="020F0502020204030204" pitchFamily="34" charset="0"/>
              </a:rPr>
              <a:t> </a:t>
            </a:r>
            <a:r>
              <a:rPr lang="en-US" sz="1500" kern="1200" dirty="0" smtClean="0">
                <a:solidFill>
                  <a:srgbClr val="002060"/>
                </a:solidFill>
                <a:latin typeface="Calibri" panose="020F0502020204030204" pitchFamily="34" charset="0"/>
                <a:cs typeface="Calibri" panose="020F0502020204030204" pitchFamily="34" charset="0"/>
              </a:rPr>
              <a:t>(predominantly segregated) </a:t>
            </a:r>
            <a:r>
              <a:rPr lang="en-US" sz="1500" b="1" kern="1200" dirty="0" smtClean="0">
                <a:solidFill>
                  <a:srgbClr val="FF0000"/>
                </a:solidFill>
                <a:latin typeface="Calibri" panose="020F0502020204030204" pitchFamily="34" charset="0"/>
                <a:cs typeface="Calibri" panose="020F0502020204030204" pitchFamily="34" charset="0"/>
              </a:rPr>
              <a:t>and mature state </a:t>
            </a:r>
            <a:r>
              <a:rPr lang="en-US" sz="1500" kern="1200" dirty="0" smtClean="0">
                <a:solidFill>
                  <a:srgbClr val="002060"/>
                </a:solidFill>
                <a:latin typeface="Calibri" panose="020F0502020204030204" pitchFamily="34" charset="0"/>
                <a:cs typeface="Calibri" panose="020F0502020204030204" pitchFamily="34" charset="0"/>
              </a:rPr>
              <a:t>(integrated) </a:t>
            </a:r>
            <a:r>
              <a:rPr lang="en-US" sz="1500" b="1" kern="1200" dirty="0" smtClean="0">
                <a:solidFill>
                  <a:srgbClr val="FF0000"/>
                </a:solidFill>
                <a:latin typeface="Calibri" panose="020F0502020204030204" pitchFamily="34" charset="0"/>
                <a:cs typeface="Calibri" panose="020F0502020204030204" pitchFamily="34" charset="0"/>
              </a:rPr>
              <a:t>UAS operational scenarios </a:t>
            </a:r>
            <a:r>
              <a:rPr lang="en-US" sz="1500" kern="1200" dirty="0" smtClean="0">
                <a:solidFill>
                  <a:srgbClr val="002060"/>
                </a:solidFill>
                <a:latin typeface="Calibri" panose="020F0502020204030204" pitchFamily="34" charset="0"/>
                <a:cs typeface="Calibri" panose="020F0502020204030204" pitchFamily="34" charset="0"/>
              </a:rPr>
              <a:t>and requirements</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5" name="Freeform 24"/>
          <p:cNvSpPr/>
          <p:nvPr/>
        </p:nvSpPr>
        <p:spPr>
          <a:xfrm>
            <a:off x="1390016" y="3595274"/>
            <a:ext cx="7391400" cy="548640"/>
          </a:xfrm>
          <a:custGeom>
            <a:avLst/>
            <a:gdLst>
              <a:gd name="connsiteX0" fmla="*/ 0 w 7391400"/>
              <a:gd name="connsiteY0" fmla="*/ 93728 h 562358"/>
              <a:gd name="connsiteX1" fmla="*/ 93728 w 7391400"/>
              <a:gd name="connsiteY1" fmla="*/ 0 h 562358"/>
              <a:gd name="connsiteX2" fmla="*/ 7297672 w 7391400"/>
              <a:gd name="connsiteY2" fmla="*/ 0 h 562358"/>
              <a:gd name="connsiteX3" fmla="*/ 7391400 w 7391400"/>
              <a:gd name="connsiteY3" fmla="*/ 93728 h 562358"/>
              <a:gd name="connsiteX4" fmla="*/ 7391400 w 7391400"/>
              <a:gd name="connsiteY4" fmla="*/ 468630 h 562358"/>
              <a:gd name="connsiteX5" fmla="*/ 7297672 w 7391400"/>
              <a:gd name="connsiteY5" fmla="*/ 562358 h 562358"/>
              <a:gd name="connsiteX6" fmla="*/ 93728 w 7391400"/>
              <a:gd name="connsiteY6" fmla="*/ 562358 h 562358"/>
              <a:gd name="connsiteX7" fmla="*/ 0 w 7391400"/>
              <a:gd name="connsiteY7" fmla="*/ 468630 h 562358"/>
              <a:gd name="connsiteX8" fmla="*/ 0 w 7391400"/>
              <a:gd name="connsiteY8" fmla="*/ 93728 h 56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62358">
                <a:moveTo>
                  <a:pt x="0" y="93728"/>
                </a:moveTo>
                <a:cubicBezTo>
                  <a:pt x="0" y="41963"/>
                  <a:pt x="41963" y="0"/>
                  <a:pt x="93728" y="0"/>
                </a:cubicBezTo>
                <a:lnTo>
                  <a:pt x="7297672" y="0"/>
                </a:lnTo>
                <a:cubicBezTo>
                  <a:pt x="7349437" y="0"/>
                  <a:pt x="7391400" y="41963"/>
                  <a:pt x="7391400" y="93728"/>
                </a:cubicBezTo>
                <a:lnTo>
                  <a:pt x="7391400" y="468630"/>
                </a:lnTo>
                <a:cubicBezTo>
                  <a:pt x="7391400" y="520395"/>
                  <a:pt x="7349437" y="562358"/>
                  <a:pt x="7297672" y="562358"/>
                </a:cubicBezTo>
                <a:lnTo>
                  <a:pt x="93728" y="562358"/>
                </a:lnTo>
                <a:cubicBezTo>
                  <a:pt x="41963" y="562358"/>
                  <a:pt x="0" y="520395"/>
                  <a:pt x="0" y="468630"/>
                </a:cubicBezTo>
                <a:lnTo>
                  <a:pt x="0" y="93728"/>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602" tIns="84602" rIns="84602" bIns="84602"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Developed and vetted </a:t>
            </a:r>
            <a:r>
              <a:rPr lang="en-US" sz="1500" b="1" kern="1200" dirty="0" smtClean="0">
                <a:solidFill>
                  <a:srgbClr val="FF0000"/>
                </a:solidFill>
                <a:latin typeface="Calibri" panose="020F0502020204030204" pitchFamily="34" charset="0"/>
                <a:cs typeface="Calibri" panose="020F0502020204030204" pitchFamily="34" charset="0"/>
              </a:rPr>
              <a:t>service/scenario responsibility allocation tables </a:t>
            </a:r>
            <a:r>
              <a:rPr lang="en-US" sz="1500" kern="1200" dirty="0" smtClean="0">
                <a:solidFill>
                  <a:srgbClr val="002060"/>
                </a:solidFill>
                <a:latin typeface="Calibri" panose="020F0502020204030204" pitchFamily="34" charset="0"/>
                <a:cs typeface="Calibri" panose="020F0502020204030204" pitchFamily="34" charset="0"/>
              </a:rPr>
              <a:t>to determine FAA/ANSP and UAS operator/pilot in command roles</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6" name="Freeform 25"/>
          <p:cNvSpPr/>
          <p:nvPr/>
        </p:nvSpPr>
        <p:spPr>
          <a:xfrm>
            <a:off x="1390016" y="4205248"/>
            <a:ext cx="7391400" cy="548640"/>
          </a:xfrm>
          <a:custGeom>
            <a:avLst/>
            <a:gdLst>
              <a:gd name="connsiteX0" fmla="*/ 0 w 7391400"/>
              <a:gd name="connsiteY0" fmla="*/ 94959 h 569741"/>
              <a:gd name="connsiteX1" fmla="*/ 94959 w 7391400"/>
              <a:gd name="connsiteY1" fmla="*/ 0 h 569741"/>
              <a:gd name="connsiteX2" fmla="*/ 7296441 w 7391400"/>
              <a:gd name="connsiteY2" fmla="*/ 0 h 569741"/>
              <a:gd name="connsiteX3" fmla="*/ 7391400 w 7391400"/>
              <a:gd name="connsiteY3" fmla="*/ 94959 h 569741"/>
              <a:gd name="connsiteX4" fmla="*/ 7391400 w 7391400"/>
              <a:gd name="connsiteY4" fmla="*/ 474782 h 569741"/>
              <a:gd name="connsiteX5" fmla="*/ 7296441 w 7391400"/>
              <a:gd name="connsiteY5" fmla="*/ 569741 h 569741"/>
              <a:gd name="connsiteX6" fmla="*/ 94959 w 7391400"/>
              <a:gd name="connsiteY6" fmla="*/ 569741 h 569741"/>
              <a:gd name="connsiteX7" fmla="*/ 0 w 7391400"/>
              <a:gd name="connsiteY7" fmla="*/ 474782 h 569741"/>
              <a:gd name="connsiteX8" fmla="*/ 0 w 7391400"/>
              <a:gd name="connsiteY8" fmla="*/ 94959 h 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69741">
                <a:moveTo>
                  <a:pt x="0" y="94959"/>
                </a:moveTo>
                <a:cubicBezTo>
                  <a:pt x="0" y="42515"/>
                  <a:pt x="42515" y="0"/>
                  <a:pt x="94959" y="0"/>
                </a:cubicBezTo>
                <a:lnTo>
                  <a:pt x="7296441" y="0"/>
                </a:lnTo>
                <a:cubicBezTo>
                  <a:pt x="7348885" y="0"/>
                  <a:pt x="7391400" y="42515"/>
                  <a:pt x="7391400" y="94959"/>
                </a:cubicBezTo>
                <a:lnTo>
                  <a:pt x="7391400" y="474782"/>
                </a:lnTo>
                <a:cubicBezTo>
                  <a:pt x="7391400" y="527226"/>
                  <a:pt x="7348885" y="569741"/>
                  <a:pt x="7296441" y="569741"/>
                </a:cubicBezTo>
                <a:lnTo>
                  <a:pt x="94959" y="569741"/>
                </a:lnTo>
                <a:cubicBezTo>
                  <a:pt x="42515" y="569741"/>
                  <a:pt x="0" y="527226"/>
                  <a:pt x="0" y="474782"/>
                </a:cubicBezTo>
                <a:lnTo>
                  <a:pt x="0" y="94959"/>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4962" tIns="84962" rIns="84962" bIns="84962"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Completed </a:t>
            </a:r>
            <a:r>
              <a:rPr lang="en-US" sz="1500" b="1" kern="1200" dirty="0" smtClean="0">
                <a:solidFill>
                  <a:srgbClr val="FF0000"/>
                </a:solidFill>
                <a:latin typeface="Calibri" panose="020F0502020204030204" pitchFamily="34" charset="0"/>
                <a:cs typeface="Calibri" panose="020F0502020204030204" pitchFamily="34" charset="0"/>
              </a:rPr>
              <a:t>UAS Concept Maturation Plan </a:t>
            </a:r>
            <a:r>
              <a:rPr lang="en-US" sz="1500" kern="1200" dirty="0" smtClean="0">
                <a:solidFill>
                  <a:srgbClr val="FF0000"/>
                </a:solidFill>
                <a:latin typeface="Calibri" panose="020F0502020204030204" pitchFamily="34" charset="0"/>
                <a:cs typeface="Calibri" panose="020F0502020204030204" pitchFamily="34" charset="0"/>
              </a:rPr>
              <a:t>and </a:t>
            </a:r>
            <a:r>
              <a:rPr lang="en-US" sz="1500" b="1" kern="1200" dirty="0" smtClean="0">
                <a:solidFill>
                  <a:srgbClr val="FF0000"/>
                </a:solidFill>
                <a:latin typeface="Calibri" panose="020F0502020204030204" pitchFamily="34" charset="0"/>
                <a:cs typeface="Calibri" panose="020F0502020204030204" pitchFamily="34" charset="0"/>
              </a:rPr>
              <a:t>UAS Operations Evolution Strategy (OES) </a:t>
            </a:r>
            <a:endParaRPr lang="en-US" sz="1500" kern="1200" dirty="0">
              <a:solidFill>
                <a:srgbClr val="FF0000"/>
              </a:solidFill>
              <a:latin typeface="Calibri" panose="020F0502020204030204" pitchFamily="34" charset="0"/>
              <a:cs typeface="Calibri" panose="020F0502020204030204" pitchFamily="34" charset="0"/>
            </a:endParaRPr>
          </a:p>
        </p:txBody>
      </p:sp>
      <p:sp>
        <p:nvSpPr>
          <p:cNvPr id="27" name="Freeform 26"/>
          <p:cNvSpPr/>
          <p:nvPr/>
        </p:nvSpPr>
        <p:spPr>
          <a:xfrm>
            <a:off x="1390016" y="4812557"/>
            <a:ext cx="7391400" cy="548640"/>
          </a:xfrm>
          <a:custGeom>
            <a:avLst/>
            <a:gdLst>
              <a:gd name="connsiteX0" fmla="*/ 0 w 7391400"/>
              <a:gd name="connsiteY0" fmla="*/ 85495 h 512959"/>
              <a:gd name="connsiteX1" fmla="*/ 85495 w 7391400"/>
              <a:gd name="connsiteY1" fmla="*/ 0 h 512959"/>
              <a:gd name="connsiteX2" fmla="*/ 7305905 w 7391400"/>
              <a:gd name="connsiteY2" fmla="*/ 0 h 512959"/>
              <a:gd name="connsiteX3" fmla="*/ 7391400 w 7391400"/>
              <a:gd name="connsiteY3" fmla="*/ 85495 h 512959"/>
              <a:gd name="connsiteX4" fmla="*/ 7391400 w 7391400"/>
              <a:gd name="connsiteY4" fmla="*/ 427464 h 512959"/>
              <a:gd name="connsiteX5" fmla="*/ 7305905 w 7391400"/>
              <a:gd name="connsiteY5" fmla="*/ 512959 h 512959"/>
              <a:gd name="connsiteX6" fmla="*/ 85495 w 7391400"/>
              <a:gd name="connsiteY6" fmla="*/ 512959 h 512959"/>
              <a:gd name="connsiteX7" fmla="*/ 0 w 7391400"/>
              <a:gd name="connsiteY7" fmla="*/ 427464 h 512959"/>
              <a:gd name="connsiteX8" fmla="*/ 0 w 7391400"/>
              <a:gd name="connsiteY8" fmla="*/ 85495 h 51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512959">
                <a:moveTo>
                  <a:pt x="0" y="85495"/>
                </a:moveTo>
                <a:cubicBezTo>
                  <a:pt x="0" y="38277"/>
                  <a:pt x="38277" y="0"/>
                  <a:pt x="85495" y="0"/>
                </a:cubicBezTo>
                <a:lnTo>
                  <a:pt x="7305905" y="0"/>
                </a:lnTo>
                <a:cubicBezTo>
                  <a:pt x="7353123" y="0"/>
                  <a:pt x="7391400" y="38277"/>
                  <a:pt x="7391400" y="85495"/>
                </a:cubicBezTo>
                <a:lnTo>
                  <a:pt x="7391400" y="427464"/>
                </a:lnTo>
                <a:cubicBezTo>
                  <a:pt x="7391400" y="474682"/>
                  <a:pt x="7353123" y="512959"/>
                  <a:pt x="7305905" y="512959"/>
                </a:cubicBezTo>
                <a:lnTo>
                  <a:pt x="85495" y="512959"/>
                </a:lnTo>
                <a:cubicBezTo>
                  <a:pt x="38277" y="512959"/>
                  <a:pt x="0" y="474682"/>
                  <a:pt x="0" y="427464"/>
                </a:cubicBezTo>
                <a:lnTo>
                  <a:pt x="0" y="85495"/>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2191" tIns="82191" rIns="82191" bIns="82191"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Completed </a:t>
            </a:r>
            <a:r>
              <a:rPr lang="en-US" sz="1500" b="1" kern="1200" dirty="0" smtClean="0">
                <a:solidFill>
                  <a:srgbClr val="FF0000"/>
                </a:solidFill>
                <a:latin typeface="Calibri" panose="020F0502020204030204" pitchFamily="34" charset="0"/>
                <a:cs typeface="Calibri" panose="020F0502020204030204" pitchFamily="34" charset="0"/>
              </a:rPr>
              <a:t>Low Altitude UAS Operating Concepts</a:t>
            </a:r>
            <a:r>
              <a:rPr lang="en-US" sz="1500" kern="1200" dirty="0" smtClean="0">
                <a:solidFill>
                  <a:srgbClr val="FF0000"/>
                </a:solidFill>
                <a:latin typeface="Calibri" panose="020F0502020204030204" pitchFamily="34" charset="0"/>
                <a:cs typeface="Calibri" panose="020F0502020204030204" pitchFamily="34" charset="0"/>
              </a:rPr>
              <a:t> </a:t>
            </a:r>
            <a:r>
              <a:rPr lang="en-US" sz="1500" kern="1200" dirty="0" smtClean="0">
                <a:solidFill>
                  <a:srgbClr val="002060"/>
                </a:solidFill>
                <a:latin typeface="Calibri" panose="020F0502020204030204" pitchFamily="34" charset="0"/>
                <a:cs typeface="Calibri" panose="020F0502020204030204" pitchFamily="34" charset="0"/>
              </a:rPr>
              <a:t>paper</a:t>
            </a:r>
            <a:endParaRPr lang="en-US" sz="1500" kern="1200" dirty="0">
              <a:solidFill>
                <a:srgbClr val="002060"/>
              </a:solidFill>
              <a:latin typeface="Calibri" panose="020F0502020204030204" pitchFamily="34" charset="0"/>
              <a:cs typeface="Calibri" panose="020F0502020204030204" pitchFamily="34" charset="0"/>
            </a:endParaRPr>
          </a:p>
        </p:txBody>
      </p:sp>
      <p:sp>
        <p:nvSpPr>
          <p:cNvPr id="28" name="Freeform 27"/>
          <p:cNvSpPr/>
          <p:nvPr/>
        </p:nvSpPr>
        <p:spPr>
          <a:xfrm>
            <a:off x="1390016" y="5423374"/>
            <a:ext cx="7391400" cy="548640"/>
          </a:xfrm>
          <a:custGeom>
            <a:avLst/>
            <a:gdLst>
              <a:gd name="connsiteX0" fmla="*/ 0 w 7391400"/>
              <a:gd name="connsiteY0" fmla="*/ 71245 h 427464"/>
              <a:gd name="connsiteX1" fmla="*/ 71245 w 7391400"/>
              <a:gd name="connsiteY1" fmla="*/ 0 h 427464"/>
              <a:gd name="connsiteX2" fmla="*/ 7320155 w 7391400"/>
              <a:gd name="connsiteY2" fmla="*/ 0 h 427464"/>
              <a:gd name="connsiteX3" fmla="*/ 7391400 w 7391400"/>
              <a:gd name="connsiteY3" fmla="*/ 71245 h 427464"/>
              <a:gd name="connsiteX4" fmla="*/ 7391400 w 7391400"/>
              <a:gd name="connsiteY4" fmla="*/ 356219 h 427464"/>
              <a:gd name="connsiteX5" fmla="*/ 7320155 w 7391400"/>
              <a:gd name="connsiteY5" fmla="*/ 427464 h 427464"/>
              <a:gd name="connsiteX6" fmla="*/ 71245 w 7391400"/>
              <a:gd name="connsiteY6" fmla="*/ 427464 h 427464"/>
              <a:gd name="connsiteX7" fmla="*/ 0 w 7391400"/>
              <a:gd name="connsiteY7" fmla="*/ 356219 h 427464"/>
              <a:gd name="connsiteX8" fmla="*/ 0 w 7391400"/>
              <a:gd name="connsiteY8" fmla="*/ 71245 h 4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427464">
                <a:moveTo>
                  <a:pt x="0" y="71245"/>
                </a:moveTo>
                <a:cubicBezTo>
                  <a:pt x="0" y="31897"/>
                  <a:pt x="31897" y="0"/>
                  <a:pt x="71245" y="0"/>
                </a:cubicBezTo>
                <a:lnTo>
                  <a:pt x="7320155" y="0"/>
                </a:lnTo>
                <a:cubicBezTo>
                  <a:pt x="7359503" y="0"/>
                  <a:pt x="7391400" y="31897"/>
                  <a:pt x="7391400" y="71245"/>
                </a:cubicBezTo>
                <a:lnTo>
                  <a:pt x="7391400" y="356219"/>
                </a:lnTo>
                <a:cubicBezTo>
                  <a:pt x="7391400" y="395567"/>
                  <a:pt x="7359503" y="427464"/>
                  <a:pt x="7320155" y="427464"/>
                </a:cubicBezTo>
                <a:lnTo>
                  <a:pt x="71245" y="427464"/>
                </a:lnTo>
                <a:cubicBezTo>
                  <a:pt x="31897" y="427464"/>
                  <a:pt x="0" y="395567"/>
                  <a:pt x="0" y="356219"/>
                </a:cubicBezTo>
                <a:lnTo>
                  <a:pt x="0" y="71245"/>
                </a:lnTo>
                <a:close/>
              </a:path>
            </a:pathLst>
          </a:custGeom>
          <a:scene3d>
            <a:camera prst="orthographicFront"/>
            <a:lightRig rig="threePt" dir="t">
              <a:rot lat="0" lon="0" rev="7500000"/>
            </a:lightRig>
          </a:scene3d>
          <a:sp3d prstMaterial="plastic">
            <a:bevelT w="127000" h="25400" prst="relaxedInset"/>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8017" tIns="78017" rIns="78017" bIns="78017" numCol="1" spcCol="1270" anchor="ctr" anchorCtr="0">
            <a:noAutofit/>
          </a:bodyPr>
          <a:lstStyle/>
          <a:p>
            <a:pPr lvl="0" algn="l" defTabSz="666750" rtl="0">
              <a:lnSpc>
                <a:spcPct val="100000"/>
              </a:lnSpc>
              <a:spcBef>
                <a:spcPct val="0"/>
              </a:spcBef>
              <a:spcAft>
                <a:spcPts val="0"/>
              </a:spcAft>
            </a:pPr>
            <a:r>
              <a:rPr lang="en-US" sz="1500" kern="1200" dirty="0" smtClean="0">
                <a:solidFill>
                  <a:srgbClr val="002060"/>
                </a:solidFill>
                <a:latin typeface="Calibri" panose="020F0502020204030204" pitchFamily="34" charset="0"/>
                <a:cs typeface="Calibri" panose="020F0502020204030204" pitchFamily="34" charset="0"/>
              </a:rPr>
              <a:t>Developed requirements to support </a:t>
            </a:r>
            <a:r>
              <a:rPr lang="en-US" sz="1500" b="1" kern="1200" dirty="0" smtClean="0">
                <a:solidFill>
                  <a:srgbClr val="FF0000"/>
                </a:solidFill>
                <a:latin typeface="Calibri" panose="020F0502020204030204" pitchFamily="34" charset="0"/>
                <a:cs typeface="Calibri" panose="020F0502020204030204" pitchFamily="34" charset="0"/>
              </a:rPr>
              <a:t>ATC notification/authorization</a:t>
            </a:r>
            <a:r>
              <a:rPr lang="en-US" sz="1500" kern="1200" dirty="0" smtClean="0">
                <a:solidFill>
                  <a:srgbClr val="FF0000"/>
                </a:solidFill>
                <a:latin typeface="Calibri" panose="020F0502020204030204" pitchFamily="34" charset="0"/>
                <a:cs typeface="Calibri" panose="020F0502020204030204" pitchFamily="34" charset="0"/>
              </a:rPr>
              <a:t> </a:t>
            </a:r>
            <a:endParaRPr lang="en-US" sz="1500" kern="1200" dirty="0">
              <a:solidFill>
                <a:srgbClr val="FF0000"/>
              </a:solidFill>
              <a:latin typeface="Calibri" panose="020F0502020204030204" pitchFamily="34" charset="0"/>
              <a:cs typeface="Calibri" panose="020F0502020204030204" pitchFamily="34" charset="0"/>
            </a:endParaRPr>
          </a:p>
        </p:txBody>
      </p:sp>
      <p:sp>
        <p:nvSpPr>
          <p:cNvPr id="9" name="Rectangle 8"/>
          <p:cNvSpPr/>
          <p:nvPr/>
        </p:nvSpPr>
        <p:spPr>
          <a:xfrm>
            <a:off x="381000" y="1066800"/>
            <a:ext cx="912720" cy="4800600"/>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0" tIns="158703" rIns="0" bIns="158705" spcCol="1270" anchor="t"/>
          <a:lstStyle/>
          <a:p>
            <a:pPr marL="0" lvl="1" algn="ctr" defTabSz="622300" fontAlgn="auto">
              <a:spcBef>
                <a:spcPts val="0"/>
              </a:spcBef>
              <a:spcAft>
                <a:spcPts val="0"/>
              </a:spcAft>
            </a:pPr>
            <a:r>
              <a:rPr lang="en-US" b="1" dirty="0" smtClean="0">
                <a:latin typeface="Arial Black" panose="020B0A04020102020204" pitchFamily="34" charset="0"/>
              </a:rPr>
              <a:t>2012</a:t>
            </a:r>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0"/>
              </a:spcBef>
              <a:spcAft>
                <a:spcPts val="0"/>
              </a:spcAft>
            </a:pPr>
            <a:endParaRPr lang="en-US" b="1" dirty="0"/>
          </a:p>
          <a:p>
            <a:pPr marL="0" lvl="1" algn="ctr" defTabSz="622300" fontAlgn="auto">
              <a:spcBef>
                <a:spcPts val="0"/>
              </a:spcBef>
              <a:spcAft>
                <a:spcPts val="0"/>
              </a:spcAft>
            </a:pPr>
            <a:endParaRPr lang="en-US" b="1" dirty="0" smtClean="0"/>
          </a:p>
          <a:p>
            <a:pPr marL="0" lvl="1" algn="ctr" defTabSz="622300" fontAlgn="auto">
              <a:spcBef>
                <a:spcPts val="2400"/>
              </a:spcBef>
              <a:spcAft>
                <a:spcPts val="0"/>
              </a:spcAft>
            </a:pPr>
            <a:r>
              <a:rPr lang="en-US" b="1" dirty="0" smtClean="0">
                <a:latin typeface="Arial Black" panose="020B0A04020102020204" pitchFamily="34" charset="0"/>
              </a:rPr>
              <a:t>2016</a:t>
            </a:r>
            <a:endParaRPr lang="en-US" b="1" dirty="0">
              <a:latin typeface="Arial Black" panose="020B0A04020102020204" pitchFamily="34" charset="0"/>
            </a:endParaRPr>
          </a:p>
        </p:txBody>
      </p:sp>
      <p:sp>
        <p:nvSpPr>
          <p:cNvPr id="10" name="Down Arrow 9"/>
          <p:cNvSpPr/>
          <p:nvPr/>
        </p:nvSpPr>
        <p:spPr bwMode="auto">
          <a:xfrm>
            <a:off x="595781" y="1611823"/>
            <a:ext cx="488169" cy="393192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177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anose="020F0502020204030204" pitchFamily="34" charset="0"/>
                <a:cs typeface="Calibri" panose="020F0502020204030204" pitchFamily="34" charset="0"/>
              </a:rPr>
              <a:t>Next Steps</a:t>
            </a:r>
            <a:endParaRPr lang="en-US" sz="2800" dirty="0">
              <a:latin typeface="Calibri" panose="020F0502020204030204" pitchFamily="34" charset="0"/>
              <a:cs typeface="Calibri" panose="020F0502020204030204" pitchFamily="34" charset="0"/>
            </a:endParaRPr>
          </a:p>
        </p:txBody>
      </p:sp>
      <p:sp>
        <p:nvSpPr>
          <p:cNvPr id="5" name="Rectangle 4"/>
          <p:cNvSpPr/>
          <p:nvPr/>
        </p:nvSpPr>
        <p:spPr bwMode="auto">
          <a:xfrm>
            <a:off x="300253" y="3070262"/>
            <a:ext cx="6252948" cy="775597"/>
          </a:xfrm>
          <a:prstGeom prst="rect">
            <a:avLst/>
          </a:prstGeom>
          <a:noFill/>
          <a:ln>
            <a:noFill/>
          </a:ln>
          <a:effectLst/>
          <a:extLst/>
        </p:spPr>
        <p:txBody>
          <a:bodyPr rot="0" spcFirstLastPara="0" vertOverflow="overflow" horzOverflow="overflow" vert="horz" wrap="square" lIns="91440" tIns="109728" rIns="91440" bIns="109728" numCol="1" spcCol="0" rtlCol="0" fromWordArt="0" anchor="t" anchorCtr="0" forceAA="0" compatLnSpc="1">
            <a:prstTxWarp prst="textNoShape">
              <a:avLst/>
            </a:prstTxWarp>
            <a:spAutoFit/>
          </a:bodyPr>
          <a:lstStyle/>
          <a:p>
            <a:pPr marL="342900" indent="-342900" eaLnBrk="0" hangingPunct="0">
              <a:spcBef>
                <a:spcPct val="20000"/>
              </a:spcBef>
              <a:buFont typeface="Arial" panose="020B0604020202020204" pitchFamily="34" charset="0"/>
              <a:buChar char="•"/>
            </a:pPr>
            <a:r>
              <a:rPr lang="en-US" altLang="en-US" kern="0" dirty="0">
                <a:solidFill>
                  <a:srgbClr val="000000"/>
                </a:solidFill>
                <a:latin typeface="Calibri" panose="020F0502020204030204" pitchFamily="34" charset="0"/>
                <a:cs typeface="Calibri" panose="020F0502020204030204" pitchFamily="34" charset="0"/>
              </a:rPr>
              <a:t>C</a:t>
            </a:r>
            <a:r>
              <a:rPr lang="en-US" altLang="en-US" kern="0" dirty="0" smtClean="0">
                <a:solidFill>
                  <a:srgbClr val="000000"/>
                </a:solidFill>
                <a:latin typeface="Calibri" panose="020F0502020204030204" pitchFamily="34" charset="0"/>
                <a:cs typeface="Calibri" panose="020F0502020204030204" pitchFamily="34" charset="0"/>
              </a:rPr>
              <a:t>ontinue to explore the evolution of UAS operations while </a:t>
            </a:r>
            <a:r>
              <a:rPr lang="en-US" altLang="en-US" kern="0" dirty="0">
                <a:solidFill>
                  <a:srgbClr val="000000"/>
                </a:solidFill>
                <a:latin typeface="Calibri" panose="020F0502020204030204" pitchFamily="34" charset="0"/>
                <a:cs typeface="Calibri" panose="020F0502020204030204" pitchFamily="34" charset="0"/>
              </a:rPr>
              <a:t>addressing future integration of UAS into the NAS</a:t>
            </a:r>
            <a:r>
              <a:rPr lang="en-US" altLang="en-US" kern="0" dirty="0" smtClean="0">
                <a:solidFill>
                  <a:srgbClr val="000000"/>
                </a:solidFill>
                <a:latin typeface="Calibri" panose="020F0502020204030204" pitchFamily="34" charset="0"/>
                <a:cs typeface="Calibri" panose="020F0502020204030204" pitchFamily="34" charset="0"/>
              </a:rPr>
              <a:t>.</a:t>
            </a:r>
            <a:endParaRPr lang="en-US" altLang="en-US" kern="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bwMode="auto">
          <a:xfrm>
            <a:off x="300253" y="1176994"/>
            <a:ext cx="6252948" cy="1329595"/>
          </a:xfrm>
          <a:prstGeom prst="rect">
            <a:avLst/>
          </a:prstGeom>
          <a:noFill/>
          <a:ln>
            <a:noFill/>
          </a:ln>
          <a:effectLst/>
          <a:extLst/>
        </p:spPr>
        <p:txBody>
          <a:bodyPr vert="horz" wrap="square" lIns="91440" tIns="109728" rIns="91440" bIns="109728" numCol="1" rtlCol="0" anchor="t" anchorCtr="0" compatLnSpc="1">
            <a:prstTxWarp prst="textNoShape">
              <a:avLst/>
            </a:prstTxWarp>
            <a:spAutoFit/>
          </a:bodyPr>
          <a:lstStyle/>
          <a:p>
            <a:pPr marL="342900" lvl="0" indent="-342900" eaLnBrk="0" hangingPunct="0">
              <a:spcBef>
                <a:spcPct val="20000"/>
              </a:spcBef>
              <a:buFont typeface="Arial" panose="020B0604020202020204" pitchFamily="34" charset="0"/>
              <a:buChar char="•"/>
            </a:pPr>
            <a:r>
              <a:rPr lang="en-US" altLang="en-US" kern="0" dirty="0">
                <a:solidFill>
                  <a:srgbClr val="000000"/>
                </a:solidFill>
                <a:latin typeface="Calibri" panose="020F0502020204030204" pitchFamily="34" charset="0"/>
                <a:cs typeface="Calibri" panose="020F0502020204030204" pitchFamily="34" charset="0"/>
              </a:rPr>
              <a:t>C</a:t>
            </a:r>
            <a:r>
              <a:rPr lang="en-US" altLang="en-US" kern="0" dirty="0" smtClean="0">
                <a:solidFill>
                  <a:srgbClr val="000000"/>
                </a:solidFill>
                <a:latin typeface="Calibri" panose="020F0502020204030204" pitchFamily="34" charset="0"/>
                <a:cs typeface="Calibri" panose="020F0502020204030204" pitchFamily="34" charset="0"/>
              </a:rPr>
              <a:t>ontinue </a:t>
            </a:r>
            <a:r>
              <a:rPr lang="en-US" altLang="en-US" kern="0" dirty="0">
                <a:solidFill>
                  <a:srgbClr val="000000"/>
                </a:solidFill>
                <a:latin typeface="Calibri" panose="020F0502020204030204" pitchFamily="34" charset="0"/>
                <a:cs typeface="Calibri" panose="020F0502020204030204" pitchFamily="34" charset="0"/>
              </a:rPr>
              <a:t>identifying and maturing UAS needs as they relate to air traffic systems and services, and refining operational requirements associated with ATM automation, airspace management, policies, and procedures.</a:t>
            </a:r>
          </a:p>
        </p:txBody>
      </p:sp>
      <p:sp>
        <p:nvSpPr>
          <p:cNvPr id="7" name="Rectangle 6"/>
          <p:cNvSpPr/>
          <p:nvPr/>
        </p:nvSpPr>
        <p:spPr bwMode="auto">
          <a:xfrm>
            <a:off x="300253" y="4259843"/>
            <a:ext cx="6252948" cy="1348061"/>
          </a:xfrm>
          <a:prstGeom prst="rect">
            <a:avLst/>
          </a:prstGeom>
          <a:noFill/>
          <a:ln>
            <a:noFill/>
          </a:ln>
          <a:effectLst/>
          <a:extLst/>
        </p:spPr>
        <p:txBody>
          <a:bodyPr rot="0" spcFirstLastPara="0" vertOverflow="overflow" horzOverflow="overflow" vert="horz" wrap="square" lIns="91440" tIns="118872" rIns="91440" bIns="118872" numCol="1" spcCol="0" rtlCol="0" fromWordArt="0" anchor="t" anchorCtr="0" forceAA="0" compatLnSpc="1">
            <a:prstTxWarp prst="textNoShape">
              <a:avLst/>
            </a:prstTxWarp>
            <a:spAutoFit/>
          </a:bodyPr>
          <a:lstStyle/>
          <a:p>
            <a:pPr marL="342900" indent="-342900">
              <a:spcBef>
                <a:spcPct val="20000"/>
              </a:spcBef>
              <a:buFont typeface="Arial" panose="020B0604020202020204" pitchFamily="34" charset="0"/>
              <a:buChar char="•"/>
            </a:pPr>
            <a:r>
              <a:rPr lang="en-US" altLang="en-US" kern="0" dirty="0">
                <a:solidFill>
                  <a:srgbClr val="000000"/>
                </a:solidFill>
                <a:latin typeface="Calibri" panose="020F0502020204030204" pitchFamily="34" charset="0"/>
                <a:cs typeface="Calibri" panose="020F0502020204030204" pitchFamily="34" charset="0"/>
              </a:rPr>
              <a:t>C</a:t>
            </a:r>
            <a:r>
              <a:rPr lang="en-US" altLang="en-US" kern="0" dirty="0" smtClean="0">
                <a:solidFill>
                  <a:srgbClr val="000000"/>
                </a:solidFill>
                <a:latin typeface="Calibri" panose="020F0502020204030204" pitchFamily="34" charset="0"/>
                <a:cs typeface="Calibri" panose="020F0502020204030204" pitchFamily="34" charset="0"/>
              </a:rPr>
              <a:t>ontinue to conduct </a:t>
            </a:r>
            <a:r>
              <a:rPr lang="en-US" altLang="en-US" kern="0" dirty="0">
                <a:solidFill>
                  <a:srgbClr val="000000"/>
                </a:solidFill>
                <a:latin typeface="Calibri" panose="020F0502020204030204" pitchFamily="34" charset="0"/>
                <a:cs typeface="Calibri" panose="020F0502020204030204" pitchFamily="34" charset="0"/>
              </a:rPr>
              <a:t>the necessary concept engineering, requirements development, and investment analysis activities required to introduce NAS changes to support UAS </a:t>
            </a:r>
            <a:r>
              <a:rPr lang="en-US" altLang="en-US" kern="0" dirty="0" smtClean="0">
                <a:solidFill>
                  <a:srgbClr val="000000"/>
                </a:solidFill>
                <a:latin typeface="Calibri" panose="020F0502020204030204" pitchFamily="34" charset="0"/>
                <a:cs typeface="Calibri" panose="020F0502020204030204" pitchFamily="34" charset="0"/>
              </a:rPr>
              <a:t>operations.</a:t>
            </a:r>
            <a:endParaRPr lang="en-US" altLang="en-US" kern="0" dirty="0">
              <a:solidFill>
                <a:srgbClr val="00000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2262" y="3076463"/>
            <a:ext cx="1906841" cy="788527"/>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844553" y="1252935"/>
            <a:ext cx="1906841" cy="1292222"/>
          </a:xfrm>
          <a:prstGeom prst="rect">
            <a:avLst/>
          </a:prstGeom>
        </p:spPr>
      </p:pic>
      <p:pic>
        <p:nvPicPr>
          <p:cNvPr id="10" name="Picture 2" descr="http://www.faa.gov/about/office_org/headquarters_offices/ang/offices/management/se2020/images/AMS_lifecycle_process.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591"/>
          <a:stretch/>
        </p:blipFill>
        <p:spPr bwMode="auto">
          <a:xfrm>
            <a:off x="6678117" y="4368521"/>
            <a:ext cx="2276554" cy="1164381"/>
          </a:xfrm>
          <a:prstGeom prst="ellipse">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bwMode="auto">
          <a:xfrm flipV="1">
            <a:off x="232012" y="1097357"/>
            <a:ext cx="8686800" cy="0"/>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cxnSp>
        <p:nvCxnSpPr>
          <p:cNvPr id="12" name="Straight Connector 11"/>
          <p:cNvCxnSpPr/>
          <p:nvPr/>
        </p:nvCxnSpPr>
        <p:spPr bwMode="auto">
          <a:xfrm flipV="1">
            <a:off x="232012" y="2763019"/>
            <a:ext cx="8686800" cy="0"/>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cxnSp>
        <p:nvCxnSpPr>
          <p:cNvPr id="13" name="Straight Connector 12"/>
          <p:cNvCxnSpPr/>
          <p:nvPr/>
        </p:nvCxnSpPr>
        <p:spPr bwMode="auto">
          <a:xfrm flipV="1">
            <a:off x="232012" y="4150659"/>
            <a:ext cx="8686800" cy="0"/>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cxnSp>
        <p:nvCxnSpPr>
          <p:cNvPr id="14" name="Straight Connector 13"/>
          <p:cNvCxnSpPr/>
          <p:nvPr/>
        </p:nvCxnSpPr>
        <p:spPr bwMode="auto">
          <a:xfrm flipV="1">
            <a:off x="232012" y="5750859"/>
            <a:ext cx="8686800" cy="0"/>
          </a:xfrm>
          <a:prstGeom prst="line">
            <a:avLst/>
          </a:prstGeom>
          <a:no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15"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60</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83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667000"/>
            <a:ext cx="1981200" cy="609600"/>
          </a:xfrm>
        </p:spPr>
        <p:txBody>
          <a:bodyPr/>
          <a:lstStyle/>
          <a:p>
            <a:pPr algn="ctr"/>
            <a:r>
              <a:rPr lang="en-US" sz="2800" dirty="0" smtClean="0">
                <a:latin typeface="Calibri" panose="020F0502020204030204" pitchFamily="34" charset="0"/>
                <a:cs typeface="Calibri" panose="020F0502020204030204" pitchFamily="34" charset="0"/>
              </a:rPr>
              <a:t>Questions?</a:t>
            </a:r>
            <a:endParaRPr lang="en-US" sz="28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6638544" y="6248400"/>
            <a:ext cx="1905000" cy="457200"/>
          </a:xfrm>
        </p:spPr>
        <p:txBody>
          <a:bodyPr/>
          <a:lstStyle/>
          <a:p>
            <a:fld id="{F1F6FF14-FC6A-41B6-B2DC-884C6B7C3F2E}" type="slidenum">
              <a:rPr lang="en-US" smtClean="0">
                <a:solidFill>
                  <a:srgbClr val="FFFFFF">
                    <a:lumMod val="65000"/>
                  </a:srgbClr>
                </a:solidFill>
                <a:latin typeface="Calibri" panose="020F0502020204030204" pitchFamily="34" charset="0"/>
                <a:cs typeface="Calibri" panose="020F0502020204030204" pitchFamily="34" charset="0"/>
              </a:rPr>
              <a:pPr/>
              <a:t>61</a:t>
            </a:fld>
            <a:endParaRPr lang="en-US" dirty="0">
              <a:solidFill>
                <a:srgbClr val="FFFFFF">
                  <a:lumMod val="6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57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073" y="2743200"/>
            <a:ext cx="8472488" cy="609600"/>
          </a:xfrm>
        </p:spPr>
        <p:txBody>
          <a:bodyPr/>
          <a:lstStyle/>
          <a:p>
            <a:pPr algn="ctr"/>
            <a:r>
              <a:rPr lang="en-US" sz="2800" dirty="0" smtClean="0">
                <a:latin typeface="Calibri" panose="020F0502020204030204" pitchFamily="34" charset="0"/>
                <a:cs typeface="Calibri" panose="020F0502020204030204" pitchFamily="34" charset="0"/>
              </a:rPr>
              <a:t>FAA UAS ConOps</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Overview</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Development Strategy</a:t>
            </a: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Concept Assumptions</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638544" y="6248400"/>
            <a:ext cx="1905000" cy="457200"/>
          </a:xfrm>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7</a:t>
            </a:fld>
            <a:endParaRPr lang="en-US" dirty="0">
              <a:solidFill>
                <a:srgbClr val="FFFFFF">
                  <a:lumMod val="65000"/>
                </a:srgbClr>
              </a:solidFill>
              <a:latin typeface="Calibri" panose="020F0502020204030204" pitchFamily="34" charset="0"/>
              <a:cs typeface="Calibri" panose="020F0502020204030204" pitchFamily="34" charset="0"/>
            </a:endParaRPr>
          </a:p>
        </p:txBody>
      </p:sp>
      <p:cxnSp>
        <p:nvCxnSpPr>
          <p:cNvPr id="6" name="Straight Connector 5"/>
          <p:cNvCxnSpPr/>
          <p:nvPr/>
        </p:nvCxnSpPr>
        <p:spPr bwMode="auto">
          <a:xfrm>
            <a:off x="1524000" y="2797624"/>
            <a:ext cx="6096000" cy="0"/>
          </a:xfrm>
          <a:prstGeom prst="line">
            <a:avLst/>
          </a:prstGeom>
          <a:noFill/>
          <a:ln w="57150" cap="flat" cmpd="dbl"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17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High-Level </a:t>
            </a:r>
            <a:r>
              <a:rPr lang="en-US" sz="2800" dirty="0">
                <a:latin typeface="Calibri" panose="020F0502020204030204" pitchFamily="34" charset="0"/>
                <a:cs typeface="Calibri" panose="020F0502020204030204" pitchFamily="34" charset="0"/>
              </a:rPr>
              <a:t>UAS </a:t>
            </a:r>
            <a:r>
              <a:rPr lang="en-US" sz="2800" dirty="0" smtClean="0">
                <a:latin typeface="Calibri" panose="020F0502020204030204" pitchFamily="34" charset="0"/>
                <a:cs typeface="Calibri" panose="020F0502020204030204" pitchFamily="34" charset="0"/>
              </a:rPr>
              <a:t>ConOps </a:t>
            </a:r>
            <a:r>
              <a:rPr lang="en-US" sz="2800" dirty="0">
                <a:latin typeface="Calibri" panose="020F0502020204030204" pitchFamily="34" charset="0"/>
                <a:cs typeface="Calibri" panose="020F0502020204030204" pitchFamily="34" charset="0"/>
              </a:rPr>
              <a:t>Development</a:t>
            </a:r>
          </a:p>
        </p:txBody>
      </p:sp>
      <p:sp>
        <p:nvSpPr>
          <p:cNvPr id="3" name="Content Placeholder 2"/>
          <p:cNvSpPr>
            <a:spLocks noGrp="1"/>
          </p:cNvSpPr>
          <p:nvPr>
            <p:ph idx="1"/>
          </p:nvPr>
        </p:nvSpPr>
        <p:spPr>
          <a:xfrm>
            <a:off x="491291" y="1143000"/>
            <a:ext cx="4537909" cy="4495800"/>
          </a:xfrm>
        </p:spPr>
        <p:txBody>
          <a:bodyPr/>
          <a:lstStyle/>
          <a:p>
            <a:pPr marL="344488" indent="-344488">
              <a:spcBef>
                <a:spcPts val="0"/>
              </a:spcBef>
              <a:spcAft>
                <a:spcPts val="600"/>
              </a:spcAft>
            </a:pPr>
            <a:r>
              <a:rPr lang="en-US" sz="1800" b="0" dirty="0" smtClean="0">
                <a:latin typeface="Calibri" panose="020F0502020204030204" pitchFamily="34" charset="0"/>
                <a:cs typeface="Calibri" panose="020F0502020204030204" pitchFamily="34" charset="0"/>
              </a:rPr>
              <a:t>Developed FAA UAS Concept </a:t>
            </a:r>
            <a:r>
              <a:rPr lang="en-US" sz="1800" b="0" dirty="0">
                <a:latin typeface="Calibri" panose="020F0502020204030204" pitchFamily="34" charset="0"/>
                <a:cs typeface="Calibri" panose="020F0502020204030204" pitchFamily="34" charset="0"/>
              </a:rPr>
              <a:t>of Operations </a:t>
            </a:r>
            <a:r>
              <a:rPr lang="en-US" sz="1800" b="0" dirty="0" smtClean="0">
                <a:latin typeface="Calibri" panose="020F0502020204030204" pitchFamily="34" charset="0"/>
                <a:cs typeface="Calibri" panose="020F0502020204030204" pitchFamily="34" charset="0"/>
              </a:rPr>
              <a:t>(ConOps) for </a:t>
            </a:r>
            <a:r>
              <a:rPr lang="en-US" sz="1800" b="0" dirty="0">
                <a:latin typeface="Calibri" panose="020F0502020204030204" pitchFamily="34" charset="0"/>
                <a:cs typeface="Calibri" panose="020F0502020204030204" pitchFamily="34" charset="0"/>
              </a:rPr>
              <a:t>mature state </a:t>
            </a:r>
            <a:r>
              <a:rPr lang="en-US" sz="1800" dirty="0">
                <a:solidFill>
                  <a:srgbClr val="0070C0"/>
                </a:solidFill>
                <a:latin typeface="Calibri" panose="020F0502020204030204" pitchFamily="34" charset="0"/>
                <a:cs typeface="Calibri" panose="020F0502020204030204" pitchFamily="34" charset="0"/>
              </a:rPr>
              <a:t>integrated</a:t>
            </a:r>
            <a:r>
              <a:rPr lang="en-US" sz="1800" b="0" dirty="0">
                <a:latin typeface="Calibri" panose="020F0502020204030204" pitchFamily="34" charset="0"/>
                <a:cs typeface="Calibri" panose="020F0502020204030204" pitchFamily="34" charset="0"/>
              </a:rPr>
              <a:t> UAS </a:t>
            </a:r>
            <a:r>
              <a:rPr lang="en-US" sz="1800" b="0" dirty="0" smtClean="0">
                <a:latin typeface="Calibri" panose="020F0502020204030204" pitchFamily="34" charset="0"/>
                <a:cs typeface="Calibri" panose="020F0502020204030204" pitchFamily="34" charset="0"/>
              </a:rPr>
              <a:t>operations, </a:t>
            </a:r>
            <a:r>
              <a:rPr lang="en-US" sz="1800" b="0" dirty="0">
                <a:latin typeface="Calibri" panose="020F0502020204030204" pitchFamily="34" charset="0"/>
                <a:cs typeface="Calibri" panose="020F0502020204030204" pitchFamily="34" charset="0"/>
              </a:rPr>
              <a:t>due to growing interest and demand for UAS access to </a:t>
            </a:r>
            <a:r>
              <a:rPr lang="en-US" sz="1800" b="0" dirty="0" smtClean="0">
                <a:latin typeface="Calibri" panose="020F0502020204030204" pitchFamily="34" charset="0"/>
                <a:cs typeface="Calibri" panose="020F0502020204030204" pitchFamily="34" charset="0"/>
              </a:rPr>
              <a:t>airspace</a:t>
            </a:r>
          </a:p>
          <a:p>
            <a:pPr marL="744538" lvl="1" indent="-344488">
              <a:lnSpc>
                <a:spcPts val="1900"/>
              </a:lnSpc>
              <a:spcBef>
                <a:spcPts val="1200"/>
              </a:spcBef>
              <a:spcAft>
                <a:spcPts val="600"/>
              </a:spcAft>
            </a:pPr>
            <a:r>
              <a:rPr lang="en-US" sz="1500" dirty="0" smtClean="0">
                <a:latin typeface="Calibri" panose="020F0502020204030204" pitchFamily="34" charset="0"/>
                <a:cs typeface="Calibri" panose="020F0502020204030204" pitchFamily="34" charset="0"/>
              </a:rPr>
              <a:t>ConOps addresses </a:t>
            </a:r>
            <a:r>
              <a:rPr lang="en-US" sz="1500" i="1" dirty="0" smtClean="0">
                <a:latin typeface="Calibri" panose="020F0502020204030204" pitchFamily="34" charset="0"/>
                <a:cs typeface="Calibri" panose="020F0502020204030204" pitchFamily="34" charset="0"/>
              </a:rPr>
              <a:t>beyond visual line of sight </a:t>
            </a:r>
            <a:r>
              <a:rPr lang="en-US" sz="1500" dirty="0" smtClean="0">
                <a:latin typeface="Calibri" panose="020F0502020204030204" pitchFamily="34" charset="0"/>
                <a:cs typeface="Calibri" panose="020F0502020204030204" pitchFamily="34" charset="0"/>
              </a:rPr>
              <a:t>(BVLOS) UAS operations.  </a:t>
            </a:r>
          </a:p>
          <a:p>
            <a:pPr marL="744538" lvl="1" indent="-344488">
              <a:lnSpc>
                <a:spcPts val="1900"/>
              </a:lnSpc>
              <a:spcBef>
                <a:spcPts val="1200"/>
              </a:spcBef>
              <a:spcAft>
                <a:spcPts val="600"/>
              </a:spcAft>
            </a:pPr>
            <a:r>
              <a:rPr lang="en-US" sz="1500" dirty="0" smtClean="0">
                <a:latin typeface="Calibri" panose="020F0502020204030204" pitchFamily="34" charset="0"/>
                <a:cs typeface="Calibri" panose="020F0502020204030204" pitchFamily="34" charset="0"/>
              </a:rPr>
              <a:t>ConOps intentionally </a:t>
            </a:r>
            <a:r>
              <a:rPr lang="en-US" sz="1500" dirty="0">
                <a:latin typeface="Calibri" panose="020F0502020204030204" pitchFamily="34" charset="0"/>
                <a:cs typeface="Calibri" panose="020F0502020204030204" pitchFamily="34" charset="0"/>
              </a:rPr>
              <a:t>did </a:t>
            </a:r>
            <a:r>
              <a:rPr lang="en-US" sz="1500" u="sng" dirty="0">
                <a:latin typeface="Calibri" panose="020F0502020204030204" pitchFamily="34" charset="0"/>
                <a:cs typeface="Calibri" panose="020F0502020204030204" pitchFamily="34" charset="0"/>
              </a:rPr>
              <a:t>not </a:t>
            </a:r>
            <a:r>
              <a:rPr lang="en-US" sz="1500" dirty="0">
                <a:latin typeface="Calibri" panose="020F0502020204030204" pitchFamily="34" charset="0"/>
                <a:cs typeface="Calibri" panose="020F0502020204030204" pitchFamily="34" charset="0"/>
              </a:rPr>
              <a:t>address sUAS operations operating </a:t>
            </a:r>
            <a:r>
              <a:rPr lang="en-US" sz="1500" i="1" dirty="0">
                <a:latin typeface="Calibri" panose="020F0502020204030204" pitchFamily="34" charset="0"/>
                <a:cs typeface="Calibri" panose="020F0502020204030204" pitchFamily="34" charset="0"/>
              </a:rPr>
              <a:t>within visual line of </a:t>
            </a:r>
            <a:r>
              <a:rPr lang="en-US" sz="1500" i="1" dirty="0" smtClean="0">
                <a:latin typeface="Calibri" panose="020F0502020204030204" pitchFamily="34" charset="0"/>
                <a:cs typeface="Calibri" panose="020F0502020204030204" pitchFamily="34" charset="0"/>
              </a:rPr>
              <a:t>sight (VLOS) </a:t>
            </a:r>
            <a:r>
              <a:rPr lang="en-US" sz="1500" dirty="0">
                <a:latin typeface="Calibri" panose="020F0502020204030204" pitchFamily="34" charset="0"/>
                <a:cs typeface="Calibri" panose="020F0502020204030204" pitchFamily="34" charset="0"/>
              </a:rPr>
              <a:t>of the operator, due to the concurrent drafting of Part 107, which was expected to cover those operations.  </a:t>
            </a:r>
            <a:endParaRPr lang="en-US" sz="15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8</a:t>
            </a:fld>
            <a:endParaRPr lang="en-US" dirty="0">
              <a:solidFill>
                <a:srgbClr val="FFFFFF">
                  <a:lumMod val="65000"/>
                </a:srgbClr>
              </a:solidFill>
              <a:latin typeface="Calibri" panose="020F0502020204030204" pitchFamily="34" charset="0"/>
              <a:cs typeface="Calibri" panose="020F05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00200"/>
            <a:ext cx="2743200" cy="347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0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spcBef>
                <a:spcPts val="600"/>
              </a:spcBef>
              <a:spcAft>
                <a:spcPts val="600"/>
              </a:spcAft>
              <a:buNone/>
            </a:pPr>
            <a:r>
              <a:rPr lang="en-US" altLang="en-US" b="1" dirty="0" smtClean="0">
                <a:solidFill>
                  <a:srgbClr val="0070C0"/>
                </a:solidFill>
                <a:latin typeface="Calibri" panose="020F0502020204030204" pitchFamily="34" charset="0"/>
                <a:cs typeface="Calibri" panose="020F0502020204030204" pitchFamily="34" charset="0"/>
              </a:rPr>
              <a:t>What is ‘Integrated’?</a:t>
            </a:r>
            <a:endParaRPr lang="en-US" altLang="en-US" sz="1800" b="1" dirty="0" smtClean="0">
              <a:solidFill>
                <a:srgbClr val="0070C0"/>
              </a:solidFill>
              <a:latin typeface="Calibri" panose="020F0502020204030204" pitchFamily="34" charset="0"/>
              <a:cs typeface="Calibri" panose="020F0502020204030204" pitchFamily="34" charset="0"/>
            </a:endParaRPr>
          </a:p>
          <a:p>
            <a:pPr marL="0" lvl="1" indent="0">
              <a:spcBef>
                <a:spcPts val="0"/>
              </a:spcBef>
              <a:spcAft>
                <a:spcPts val="0"/>
              </a:spcAft>
              <a:buNone/>
            </a:pPr>
            <a:r>
              <a:rPr lang="en-US" dirty="0" smtClean="0">
                <a:latin typeface="Calibri" panose="020F0502020204030204" pitchFamily="34" charset="0"/>
                <a:cs typeface="Calibri" panose="020F0502020204030204" pitchFamily="34" charset="0"/>
              </a:rPr>
              <a:t>‘File </a:t>
            </a:r>
            <a:r>
              <a:rPr lang="en-US" dirty="0">
                <a:latin typeface="Calibri" panose="020F0502020204030204" pitchFamily="34" charset="0"/>
                <a:cs typeface="Calibri" panose="020F0502020204030204" pitchFamily="34" charset="0"/>
              </a:rPr>
              <a:t>and fly’ operations.  </a:t>
            </a:r>
            <a:r>
              <a:rPr lang="en-US" dirty="0" smtClean="0">
                <a:latin typeface="Calibri" panose="020F0502020204030204" pitchFamily="34" charset="0"/>
                <a:cs typeface="Calibri" panose="020F0502020204030204" pitchFamily="34" charset="0"/>
              </a:rPr>
              <a:t>Integrated operations require </a:t>
            </a:r>
          </a:p>
          <a:p>
            <a:pPr marL="0" lvl="1" indent="0">
              <a:spcBef>
                <a:spcPts val="0"/>
              </a:spcBef>
              <a:spcAft>
                <a:spcPts val="600"/>
              </a:spcAft>
              <a:buNone/>
            </a:pPr>
            <a:r>
              <a:rPr lang="en-US" dirty="0" smtClean="0">
                <a:latin typeface="Calibri" panose="020F0502020204030204" pitchFamily="34" charset="0"/>
                <a:cs typeface="Calibri" panose="020F0502020204030204" pitchFamily="34" charset="0"/>
              </a:rPr>
              <a:t>no </a:t>
            </a:r>
            <a:r>
              <a:rPr lang="en-US" dirty="0">
                <a:latin typeface="Calibri" panose="020F0502020204030204" pitchFamily="34" charset="0"/>
                <a:cs typeface="Calibri" panose="020F0502020204030204" pitchFamily="34" charset="0"/>
              </a:rPr>
              <a:t>mitigations to operate in the NAS</a:t>
            </a:r>
            <a:r>
              <a:rPr lang="en-US" dirty="0" smtClean="0">
                <a:latin typeface="Calibri" panose="020F0502020204030204" pitchFamily="34" charset="0"/>
                <a:cs typeface="Calibri" panose="020F0502020204030204" pitchFamily="34" charset="0"/>
              </a:rPr>
              <a:t>.</a:t>
            </a:r>
          </a:p>
          <a:p>
            <a:pPr marL="0" lvl="1" indent="0">
              <a:spcBef>
                <a:spcPts val="0"/>
              </a:spcBef>
              <a:spcAft>
                <a:spcPts val="0"/>
              </a:spcAft>
              <a:buNone/>
            </a:pPr>
            <a:endParaRPr lang="en-US" altLang="en-US" b="1" dirty="0">
              <a:solidFill>
                <a:srgbClr val="0070C0"/>
              </a:solidFill>
              <a:latin typeface="Calibri" panose="020F0502020204030204" pitchFamily="34" charset="0"/>
              <a:cs typeface="Calibri" panose="020F0502020204030204" pitchFamily="34" charset="0"/>
            </a:endParaRPr>
          </a:p>
          <a:p>
            <a:pPr marL="0" lvl="1" indent="0">
              <a:spcBef>
                <a:spcPts val="600"/>
              </a:spcBef>
              <a:spcAft>
                <a:spcPts val="600"/>
              </a:spcAft>
              <a:buNone/>
            </a:pPr>
            <a:r>
              <a:rPr lang="en-US" altLang="en-US" sz="1800" b="1" dirty="0" smtClean="0">
                <a:solidFill>
                  <a:srgbClr val="0070C0"/>
                </a:solidFill>
                <a:latin typeface="Calibri" panose="020F0502020204030204" pitchFamily="34" charset="0"/>
                <a:cs typeface="Calibri" panose="020F0502020204030204" pitchFamily="34" charset="0"/>
              </a:rPr>
              <a:t>Objectives</a:t>
            </a:r>
            <a:endParaRPr lang="en-US" altLang="en-US" sz="1800" b="1" dirty="0">
              <a:solidFill>
                <a:srgbClr val="0070C0"/>
              </a:solidFill>
              <a:latin typeface="Calibri" panose="020F0502020204030204" pitchFamily="34" charset="0"/>
              <a:cs typeface="Calibri" panose="020F0502020204030204" pitchFamily="34" charset="0"/>
            </a:endParaRPr>
          </a:p>
          <a:p>
            <a:pPr marL="344488" lvl="1" indent="-344488">
              <a:spcBef>
                <a:spcPts val="300"/>
              </a:spcBef>
              <a:spcAft>
                <a:spcPts val="600"/>
              </a:spcAft>
              <a:buFont typeface="Calibri" panose="020F0502020204030204" pitchFamily="34" charset="0"/>
              <a:buChar char="•"/>
            </a:pPr>
            <a:r>
              <a:rPr lang="en-US" altLang="en-US" sz="1800" dirty="0">
                <a:latin typeface="Calibri" panose="020F0502020204030204" pitchFamily="34" charset="0"/>
                <a:cs typeface="Calibri" panose="020F0502020204030204" pitchFamily="34" charset="0"/>
              </a:rPr>
              <a:t>Begin the systems engineering process </a:t>
            </a:r>
            <a:r>
              <a:rPr lang="en-US" altLang="en-US" sz="1800" dirty="0">
                <a:latin typeface="Calibri" panose="020F0502020204030204" pitchFamily="34" charset="0"/>
                <a:ea typeface="MS PGothic" pitchFamily="34" charset="-128"/>
                <a:cs typeface="Calibri" panose="020F0502020204030204" pitchFamily="34" charset="0"/>
              </a:rPr>
              <a:t>of identifying operational and system-level requirements necessary to achieve integrated operations</a:t>
            </a:r>
            <a:endParaRPr lang="en-US" sz="1800" dirty="0">
              <a:latin typeface="Calibri" panose="020F0502020204030204" pitchFamily="34" charset="0"/>
              <a:cs typeface="Calibri" panose="020F0502020204030204" pitchFamily="34" charset="0"/>
            </a:endParaRPr>
          </a:p>
          <a:p>
            <a:pPr marL="344488" lvl="1" indent="-344488">
              <a:spcBef>
                <a:spcPts val="600"/>
              </a:spcBef>
              <a:spcAft>
                <a:spcPts val="600"/>
              </a:spcAft>
              <a:buFont typeface="Calibri" panose="020F0502020204030204" pitchFamily="34" charset="0"/>
              <a:buChar char="•"/>
            </a:pPr>
            <a:r>
              <a:rPr lang="en-US" sz="1800" dirty="0">
                <a:latin typeface="Calibri" panose="020F0502020204030204" pitchFamily="34" charset="0"/>
                <a:cs typeface="Calibri" panose="020F0502020204030204" pitchFamily="34" charset="0"/>
              </a:rPr>
              <a:t>Establish framework for alignment of UAS efforts across FAA (roadmaps, research plans and activities) to validate and inform path to integration</a:t>
            </a:r>
          </a:p>
          <a:p>
            <a:pPr marL="344488" indent="-344488">
              <a:spcBef>
                <a:spcPts val="600"/>
              </a:spcBef>
              <a:spcAft>
                <a:spcPts val="600"/>
              </a:spcAft>
              <a:buFont typeface="Calibri" panose="020F0502020204030204" pitchFamily="34" charset="0"/>
              <a:buChar char="•"/>
            </a:pPr>
            <a:r>
              <a:rPr lang="en-US" altLang="en-US" sz="1800" b="0" dirty="0">
                <a:latin typeface="Calibri" panose="020F0502020204030204" pitchFamily="34" charset="0"/>
                <a:ea typeface="ＭＳ Ｐゴシック" pitchFamily="34" charset="-128"/>
                <a:cs typeface="Calibri" panose="020F0502020204030204" pitchFamily="34" charset="0"/>
              </a:rPr>
              <a:t>Identify </a:t>
            </a:r>
            <a:r>
              <a:rPr lang="en-US" altLang="en-US" sz="1800" b="0" dirty="0" smtClean="0">
                <a:latin typeface="Calibri" panose="020F0502020204030204" pitchFamily="34" charset="0"/>
                <a:ea typeface="ＭＳ Ｐゴシック" pitchFamily="34" charset="-128"/>
                <a:cs typeface="Calibri" panose="020F0502020204030204" pitchFamily="34" charset="0"/>
              </a:rPr>
              <a:t>touch points </a:t>
            </a:r>
            <a:r>
              <a:rPr lang="en-US" altLang="en-US" sz="1800" b="0" dirty="0">
                <a:latin typeface="Calibri" panose="020F0502020204030204" pitchFamily="34" charset="0"/>
                <a:ea typeface="ＭＳ Ｐゴシック" pitchFamily="34" charset="-128"/>
                <a:cs typeface="Calibri" panose="020F0502020204030204" pitchFamily="34" charset="0"/>
              </a:rPr>
              <a:t>and interactions with </a:t>
            </a:r>
            <a:r>
              <a:rPr lang="en-US" altLang="en-US" sz="1800" b="0" dirty="0" err="1" smtClean="0">
                <a:latin typeface="Calibri" panose="020F0502020204030204" pitchFamily="34" charset="0"/>
                <a:ea typeface="ＭＳ Ｐゴシック" pitchFamily="34" charset="-128"/>
                <a:cs typeface="Calibri" panose="020F0502020204030204" pitchFamily="34" charset="0"/>
              </a:rPr>
              <a:t>NextGen</a:t>
            </a:r>
            <a:r>
              <a:rPr lang="en-US" altLang="en-US" sz="1800" b="0" dirty="0" smtClean="0">
                <a:latin typeface="Calibri" panose="020F0502020204030204" pitchFamily="34" charset="0"/>
                <a:ea typeface="ＭＳ Ｐゴシック" pitchFamily="34" charset="-128"/>
                <a:cs typeface="Calibri" panose="020F0502020204030204" pitchFamily="34" charset="0"/>
              </a:rPr>
              <a:t> </a:t>
            </a:r>
            <a:r>
              <a:rPr lang="en-US" altLang="en-US" sz="1800" b="0" dirty="0">
                <a:latin typeface="Calibri" panose="020F0502020204030204" pitchFamily="34" charset="0"/>
                <a:ea typeface="ＭＳ Ｐゴシック" pitchFamily="34" charset="-128"/>
                <a:cs typeface="Calibri" panose="020F0502020204030204" pitchFamily="34" charset="0"/>
              </a:rPr>
              <a:t>systems, capabilities, and operational improvements</a:t>
            </a:r>
          </a:p>
          <a:p>
            <a:pPr marL="344488" indent="-344488">
              <a:spcBef>
                <a:spcPts val="600"/>
              </a:spcBef>
              <a:spcAft>
                <a:spcPts val="600"/>
              </a:spcAft>
              <a:buFont typeface="Calibri" panose="020F0502020204030204" pitchFamily="34" charset="0"/>
              <a:buChar char="•"/>
            </a:pPr>
            <a:r>
              <a:rPr lang="en-US" altLang="en-US" sz="1800" b="0" dirty="0">
                <a:latin typeface="Calibri" panose="020F0502020204030204" pitchFamily="34" charset="0"/>
                <a:ea typeface="ＭＳ Ｐゴシック" pitchFamily="34" charset="-128"/>
                <a:cs typeface="Calibri" panose="020F0502020204030204" pitchFamily="34" charset="0"/>
              </a:rPr>
              <a:t>Document FAA expectations of UAS operators, in terms of operations, performance, and airworthiness</a:t>
            </a:r>
          </a:p>
          <a:p>
            <a:pPr marL="0" indent="0">
              <a:spcBef>
                <a:spcPts val="300"/>
              </a:spcBef>
              <a:spcAft>
                <a:spcPts val="600"/>
              </a:spcAft>
              <a:buNone/>
            </a:pPr>
            <a:endParaRPr lang="en-US" sz="18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latin typeface="Calibri" panose="020F0502020204030204" pitchFamily="34" charset="0"/>
                <a:cs typeface="Calibri" panose="020F0502020204030204" pitchFamily="34" charset="0"/>
              </a:rPr>
              <a:pPr/>
              <a:t>9</a:t>
            </a:fld>
            <a:endParaRPr lang="en-US" dirty="0">
              <a:solidFill>
                <a:srgbClr val="FFFFFF">
                  <a:lumMod val="65000"/>
                </a:srgbClr>
              </a:solidFill>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28625" y="228600"/>
            <a:ext cx="8472488" cy="609600"/>
          </a:xfrm>
        </p:spPr>
        <p:txBody>
          <a:bodyPr/>
          <a:lstStyle/>
          <a:p>
            <a:r>
              <a:rPr lang="en-US" sz="2800" dirty="0" smtClean="0">
                <a:latin typeface="Calibri" panose="020F0502020204030204" pitchFamily="34" charset="0"/>
                <a:cs typeface="Calibri" panose="020F0502020204030204" pitchFamily="34" charset="0"/>
              </a:rPr>
              <a:t>ConOps Development Approach</a:t>
            </a:r>
            <a:endParaRPr lang="en-US" sz="1600" dirty="0">
              <a:latin typeface="Calibri" panose="020F0502020204030204" pitchFamily="34" charset="0"/>
              <a:cs typeface="Calibri" panose="020F0502020204030204" pitchFamily="34" charset="0"/>
            </a:endParaRPr>
          </a:p>
        </p:txBody>
      </p:sp>
      <p:graphicFrame>
        <p:nvGraphicFramePr>
          <p:cNvPr id="7" name="Diagram 6"/>
          <p:cNvGraphicFramePr/>
          <p:nvPr>
            <p:extLst>
              <p:ext uri="{D42A27DB-BD31-4B8C-83A1-F6EECF244321}">
                <p14:modId xmlns:p14="http://schemas.microsoft.com/office/powerpoint/2010/main" val="2401359519"/>
              </p:ext>
            </p:extLst>
          </p:nvPr>
        </p:nvGraphicFramePr>
        <p:xfrm>
          <a:off x="5715000" y="381000"/>
          <a:ext cx="2965328"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76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a:spAutoFit/>
      </a:bodyPr>
      <a:lstStyle>
        <a:defPPr>
          <a:spcBef>
            <a:spcPct val="50000"/>
          </a:spcBef>
          <a:buFontTx/>
          <a:buChar char="•"/>
          <a:defRPr sz="2400">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0F31967F54E429E9EAE83F5F3C4B8" ma:contentTypeVersion="0" ma:contentTypeDescription="Create a new document." ma:contentTypeScope="" ma:versionID="3e5b1a15005114866687fb101f48a9c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264CAB-F69D-4BDB-863D-17559004D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175E7D9-93B9-49A8-9A3D-253F6CC0CF13}">
  <ds:schemaRefs>
    <ds:schemaRef ds:uri="http://schemas.microsoft.com/sharepoint/v3/contenttype/forms"/>
  </ds:schemaRefs>
</ds:datastoreItem>
</file>

<file path=customXml/itemProps3.xml><?xml version="1.0" encoding="utf-8"?>
<ds:datastoreItem xmlns:ds="http://schemas.openxmlformats.org/officeDocument/2006/customXml" ds:itemID="{BFE25667-D7A2-4FCA-A295-D62E4F2B89E9}">
  <ds:schemaRef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10004</TotalTime>
  <Words>5164</Words>
  <Application>Microsoft Office PowerPoint</Application>
  <PresentationFormat>On-screen Show (4:3)</PresentationFormat>
  <Paragraphs>951</Paragraphs>
  <Slides>61</Slides>
  <Notes>27</Notes>
  <HiddenSlides>0</HiddenSlides>
  <MMClips>0</MMClips>
  <ScaleCrop>false</ScaleCrop>
  <HeadingPairs>
    <vt:vector size="4" baseType="variant">
      <vt:variant>
        <vt:lpstr>Theme</vt:lpstr>
      </vt:variant>
      <vt:variant>
        <vt:i4>9</vt:i4>
      </vt:variant>
      <vt:variant>
        <vt:lpstr>Slide Titles</vt:lpstr>
      </vt:variant>
      <vt:variant>
        <vt:i4>61</vt:i4>
      </vt:variant>
    </vt:vector>
  </HeadingPairs>
  <TitlesOfParts>
    <vt:vector size="70" baseType="lpstr">
      <vt:lpstr>3_Custom Design</vt:lpstr>
      <vt:lpstr>1_Custom Design</vt:lpstr>
      <vt:lpstr>Theme1</vt:lpstr>
      <vt:lpstr>2_Custom Design</vt:lpstr>
      <vt:lpstr>4_Custom Design</vt:lpstr>
      <vt:lpstr>1_Theme1</vt:lpstr>
      <vt:lpstr>5_Custom Design</vt:lpstr>
      <vt:lpstr>6_Custom Design</vt:lpstr>
      <vt:lpstr>7_Custom Design</vt:lpstr>
      <vt:lpstr>FAA UAS Concept Maturation, Validation &amp; Requirements Development</vt:lpstr>
      <vt:lpstr>Our Focus</vt:lpstr>
      <vt:lpstr>Framing the Challenge of Integrating UAS into the NAS</vt:lpstr>
      <vt:lpstr>Briefing Contents</vt:lpstr>
      <vt:lpstr>Operational Concept Development</vt:lpstr>
      <vt:lpstr>Historical Summary of UAS Concept Development</vt:lpstr>
      <vt:lpstr>FAA UAS ConOps  Overview Development Strategy Concept Assumptions</vt:lpstr>
      <vt:lpstr>High-Level UAS ConOps Development</vt:lpstr>
      <vt:lpstr>ConOps Development Approach</vt:lpstr>
      <vt:lpstr>ConOps Development Approach (cont’d)</vt:lpstr>
      <vt:lpstr>Summary of Key Integration Assumptions</vt:lpstr>
      <vt:lpstr>No Visual Compliance</vt:lpstr>
      <vt:lpstr>UAS Operational Shortfalls &amp; Requirements  ConOps Decomposition FAA Requirements UAS Operator Requirements</vt:lpstr>
      <vt:lpstr>ConOps Decomposition </vt:lpstr>
      <vt:lpstr>FAA Requirements</vt:lpstr>
      <vt:lpstr>UAS Operator Requirements</vt:lpstr>
      <vt:lpstr>UAS Concept Maturation  </vt:lpstr>
      <vt:lpstr>Concept Maturation Overview</vt:lpstr>
      <vt:lpstr>Mid-Term Timeframe Definition</vt:lpstr>
      <vt:lpstr>Concept Maturation Products</vt:lpstr>
      <vt:lpstr>Operational Scenarios  Mid-Term Operational Scenarios Mature State Operational Scenarios </vt:lpstr>
      <vt:lpstr>Summary of Mid-Term Operational Scenarios</vt:lpstr>
      <vt:lpstr>Mid-Term Scenario Distinctions</vt:lpstr>
      <vt:lpstr>Summary of Mature State Operational Scenarios</vt:lpstr>
      <vt:lpstr>Roles &amp; Responsibilities</vt:lpstr>
      <vt:lpstr>UAS Steering Group (USG)</vt:lpstr>
      <vt:lpstr>Service/Responsibility Allocations</vt:lpstr>
      <vt:lpstr>Sample Service/Responsibility Allocation Table</vt:lpstr>
      <vt:lpstr>Sample Service/Responsibility Allocation Table</vt:lpstr>
      <vt:lpstr>Low Altitude Operating Concepts</vt:lpstr>
      <vt:lpstr>Low Altitude Concept Development</vt:lpstr>
      <vt:lpstr>Low Altitude Operating Concepts Paper</vt:lpstr>
      <vt:lpstr>Airspace Constructs and Scenarios</vt:lpstr>
      <vt:lpstr>Strategic Plans Moving Forward</vt:lpstr>
      <vt:lpstr>From Concepts to Operational Focus Areas</vt:lpstr>
      <vt:lpstr>Concept Maturation (CM) Plan Activities Template</vt:lpstr>
      <vt:lpstr>Operations Evolution Strategy (OES)</vt:lpstr>
      <vt:lpstr>Operations Evolution Strategy (OES) (cont.)</vt:lpstr>
      <vt:lpstr>CM Activities to Lead</vt:lpstr>
      <vt:lpstr>CM Activities to Support</vt:lpstr>
      <vt:lpstr>DEEP DIVE:  Traceability from ConOps to 2016 Projects</vt:lpstr>
      <vt:lpstr>FAA UAS ConOps Excerpts</vt:lpstr>
      <vt:lpstr>Associated Shortfall &amp; Requirement</vt:lpstr>
      <vt:lpstr>Allocation Tables (Mid-Term)</vt:lpstr>
      <vt:lpstr>Allocation Tables (Mature State)</vt:lpstr>
      <vt:lpstr>ATO UAS OES Milestones</vt:lpstr>
      <vt:lpstr>Concept Maturation Activity</vt:lpstr>
      <vt:lpstr>FY16 Tasking</vt:lpstr>
      <vt:lpstr>FY16 Tasking (cont.)</vt:lpstr>
      <vt:lpstr>Notification/Authorization  Hobbyist &amp; sUAS Operations Near Airports/Towers Uncontrolled Airspace Operations </vt:lpstr>
      <vt:lpstr>Hobbyist &amp; sUAS Operations Near Airports/Towers</vt:lpstr>
      <vt:lpstr>Uncontrolled Operations</vt:lpstr>
      <vt:lpstr>UTM Concept Elements</vt:lpstr>
      <vt:lpstr>UTM RTT</vt:lpstr>
      <vt:lpstr>Current Activities</vt:lpstr>
      <vt:lpstr>FY16 Activities</vt:lpstr>
      <vt:lpstr>FY16 Activities (cont’d)</vt:lpstr>
      <vt:lpstr>Wrap Up</vt:lpstr>
      <vt:lpstr>Mapping to UAS Operations Evolution</vt:lpstr>
      <vt:lpstr>Next Steps</vt:lpstr>
      <vt:lpstr>Questions?</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UAS Integration into the National Airspace System</dc:title>
  <dc:creator>Magyarits, Sherri (FAA);RJehlen</dc:creator>
  <cp:lastModifiedBy>Lignugaris, Jim (FAA)</cp:lastModifiedBy>
  <cp:revision>964</cp:revision>
  <cp:lastPrinted>2016-07-13T16:09:26Z</cp:lastPrinted>
  <dcterms:created xsi:type="dcterms:W3CDTF">2014-08-21T18:25:23Z</dcterms:created>
  <dcterms:modified xsi:type="dcterms:W3CDTF">2016-09-08T17:53:14Z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0x0101001BC0F31967F54E429E9EAE83F5F3C4B8</vt:lpwstr>
  </property>
</Properties>
</file>